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 id="2147484578" r:id="rId5"/>
  </p:sldMasterIdLst>
  <p:notesMasterIdLst>
    <p:notesMasterId r:id="rId42"/>
  </p:notesMasterIdLst>
  <p:handoutMasterIdLst>
    <p:handoutMasterId r:id="rId43"/>
  </p:handoutMasterIdLst>
  <p:sldIdLst>
    <p:sldId id="798" r:id="rId6"/>
    <p:sldId id="739" r:id="rId7"/>
    <p:sldId id="950" r:id="rId8"/>
    <p:sldId id="979" r:id="rId9"/>
    <p:sldId id="951" r:id="rId10"/>
    <p:sldId id="952" r:id="rId11"/>
    <p:sldId id="958" r:id="rId12"/>
    <p:sldId id="815" r:id="rId13"/>
    <p:sldId id="959" r:id="rId14"/>
    <p:sldId id="972" r:id="rId15"/>
    <p:sldId id="957" r:id="rId16"/>
    <p:sldId id="955" r:id="rId17"/>
    <p:sldId id="960" r:id="rId18"/>
    <p:sldId id="961" r:id="rId19"/>
    <p:sldId id="962" r:id="rId20"/>
    <p:sldId id="956" r:id="rId21"/>
    <p:sldId id="964" r:id="rId22"/>
    <p:sldId id="963" r:id="rId23"/>
    <p:sldId id="973" r:id="rId24"/>
    <p:sldId id="806" r:id="rId25"/>
    <p:sldId id="954" r:id="rId26"/>
    <p:sldId id="974" r:id="rId27"/>
    <p:sldId id="977" r:id="rId28"/>
    <p:sldId id="975" r:id="rId29"/>
    <p:sldId id="976" r:id="rId30"/>
    <p:sldId id="978" r:id="rId31"/>
    <p:sldId id="953" r:id="rId32"/>
    <p:sldId id="965" r:id="rId33"/>
    <p:sldId id="966" r:id="rId34"/>
    <p:sldId id="967" r:id="rId35"/>
    <p:sldId id="968" r:id="rId36"/>
    <p:sldId id="969" r:id="rId37"/>
    <p:sldId id="970" r:id="rId38"/>
    <p:sldId id="971" r:id="rId39"/>
    <p:sldId id="676" r:id="rId40"/>
    <p:sldId id="949" r:id="rId41"/>
  </p:sldIdLst>
  <p:sldSz cx="12436475" cy="6994525"/>
  <p:notesSz cx="6781800" cy="9067800"/>
  <p:custDataLst>
    <p:tags r:id="rId44"/>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EA0576-0FD1-4942-BB29-9F9E2FE36D03}">
          <p14:sldIdLst>
            <p14:sldId id="798"/>
            <p14:sldId id="739"/>
          </p14:sldIdLst>
        </p14:section>
        <p14:section name="Think like an attacker" id="{0CD50829-E8D4-4DDE-9AE3-7B68B781E1D5}">
          <p14:sldIdLst>
            <p14:sldId id="950"/>
            <p14:sldId id="979"/>
            <p14:sldId id="951"/>
            <p14:sldId id="952"/>
          </p14:sldIdLst>
        </p14:section>
        <p14:section name="Remote administration tools" id="{176ED258-3696-4CE5-8809-C982717D585D}">
          <p14:sldIdLst>
            <p14:sldId id="958"/>
            <p14:sldId id="815"/>
            <p14:sldId id="959"/>
            <p14:sldId id="972"/>
            <p14:sldId id="957"/>
          </p14:sldIdLst>
        </p14:section>
        <p14:section name="Just Enough Admninistration" id="{10B084A2-A6B1-4964-B2FF-146A30D1C6F4}">
          <p14:sldIdLst>
            <p14:sldId id="955"/>
            <p14:sldId id="960"/>
            <p14:sldId id="961"/>
            <p14:sldId id="962"/>
            <p14:sldId id="956"/>
            <p14:sldId id="964"/>
            <p14:sldId id="963"/>
            <p14:sldId id="973"/>
          </p14:sldIdLst>
        </p14:section>
        <p14:section name="Windows Admin Center" id="{DF6E8669-0E24-4E75-8328-B42662464B66}">
          <p14:sldIdLst>
            <p14:sldId id="806"/>
            <p14:sldId id="954"/>
            <p14:sldId id="974"/>
            <p14:sldId id="977"/>
            <p14:sldId id="975"/>
            <p14:sldId id="976"/>
            <p14:sldId id="978"/>
          </p14:sldIdLst>
        </p14:section>
        <p14:section name="Securing Privilege Access" id="{FE0E0E46-8739-4EA7-940E-F58031F14E3E}">
          <p14:sldIdLst>
            <p14:sldId id="953"/>
            <p14:sldId id="965"/>
            <p14:sldId id="966"/>
            <p14:sldId id="967"/>
            <p14:sldId id="968"/>
            <p14:sldId id="969"/>
            <p14:sldId id="970"/>
            <p14:sldId id="971"/>
            <p14:sldId id="676"/>
            <p14:sldId id="94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eu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179D7"/>
    <a:srgbClr val="0078D7"/>
    <a:srgbClr val="BFBFBF"/>
    <a:srgbClr val="092D91"/>
    <a:srgbClr val="002050"/>
    <a:srgbClr val="80BCEB"/>
    <a:srgbClr val="1993C8"/>
    <a:srgbClr val="F6484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290388-EB8B-45FD-9FF4-65BDAECCE44D}" v="55" dt="2018-06-16T20:21:00.4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84"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6940597173613839E-2"/>
          <c:y val="0.15338380978009183"/>
          <c:w val="0.86279720879253896"/>
          <c:h val="0.83668149494919386"/>
        </c:manualLayout>
      </c:layout>
      <c:barChart>
        <c:barDir val="bar"/>
        <c:grouping val="percentStacked"/>
        <c:varyColors val="0"/>
        <c:ser>
          <c:idx val="0"/>
          <c:order val="0"/>
          <c:spPr>
            <a:solidFill>
              <a:schemeClr val="accent1"/>
            </a:solidFill>
            <a:ln>
              <a:noFill/>
            </a:ln>
            <a:effectLst/>
          </c:spPr>
          <c:invertIfNegative val="0"/>
          <c:dPt>
            <c:idx val="0"/>
            <c:invertIfNegative val="0"/>
            <c:bubble3D val="0"/>
            <c:spPr>
              <a:solidFill>
                <a:schemeClr val="bg1">
                  <a:lumMod val="75000"/>
                </a:schemeClr>
              </a:solidFill>
              <a:ln>
                <a:noFill/>
              </a:ln>
              <a:effectLst/>
            </c:spPr>
            <c:extLst>
              <c:ext xmlns:c16="http://schemas.microsoft.com/office/drawing/2014/chart" uri="{C3380CC4-5D6E-409C-BE32-E72D297353CC}">
                <c16:uniqueId val="{00000001-C038-4BE5-8F58-052759718E87}"/>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038-4BE5-8F58-052759718E87}"/>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038-4BE5-8F58-052759718E87}"/>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val>
            <c:numRef>
              <c:f>Sheet1!$B$2</c:f>
              <c:numCache>
                <c:formatCode>0%</c:formatCode>
                <c:ptCount val="1"/>
                <c:pt idx="0">
                  <c:v>0.5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Column1</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8-C038-4BE5-8F58-052759718E87}"/>
            </c:ext>
          </c:extLst>
        </c:ser>
        <c:ser>
          <c:idx val="1"/>
          <c:order val="1"/>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Sheet1!$C$2</c:f>
              <c:numCache>
                <c:formatCode>0%</c:formatCode>
                <c:ptCount val="1"/>
                <c:pt idx="0">
                  <c:v>0.15</c:v>
                </c:pt>
              </c:numCache>
            </c:numRef>
          </c:val>
          <c:extLst>
            <c:ext xmlns:c15="http://schemas.microsoft.com/office/drawing/2012/chart" uri="{02D57815-91ED-43cb-92C2-25804820EDAC}">
              <c15:filteredSeriesTitle>
                <c15:tx>
                  <c:strRef>
                    <c:extLst>
                      <c:ext uri="{02D57815-91ED-43cb-92C2-25804820EDAC}">
                        <c15:formulaRef>
                          <c15:sqref>Sheet1!$C$1</c15:sqref>
                        </c15:formulaRef>
                      </c:ext>
                    </c:extLst>
                    <c:strCache>
                      <c:ptCount val="1"/>
                      <c:pt idx="0">
                        <c:v>Column2</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9-C038-4BE5-8F58-052759718E87}"/>
            </c:ext>
          </c:extLst>
        </c:ser>
        <c:ser>
          <c:idx val="2"/>
          <c:order val="2"/>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C038-4BE5-8F58-052759718E87}"/>
              </c:ext>
            </c:extLst>
          </c:dPt>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Sheet1!$D$2</c:f>
              <c:numCache>
                <c:formatCode>0%</c:formatCode>
                <c:ptCount val="1"/>
                <c:pt idx="0">
                  <c:v>0.05</c:v>
                </c:pt>
              </c:numCache>
            </c:numRef>
          </c:val>
          <c:extLst>
            <c:ext xmlns:c15="http://schemas.microsoft.com/office/drawing/2012/chart" uri="{02D57815-91ED-43cb-92C2-25804820EDAC}">
              <c15:filteredSeriesTitle>
                <c15:tx>
                  <c:strRef>
                    <c:extLst>
                      <c:ext uri="{02D57815-91ED-43cb-92C2-25804820EDAC}">
                        <c15:formulaRef>
                          <c15:sqref>Sheet1!$D$1</c15:sqref>
                        </c15:formulaRef>
                      </c:ext>
                    </c:extLst>
                    <c:strCache>
                      <c:ptCount val="1"/>
                      <c:pt idx="0">
                        <c:v>Column3</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C-C038-4BE5-8F58-052759718E87}"/>
            </c:ext>
          </c:extLst>
        </c:ser>
        <c:ser>
          <c:idx val="3"/>
          <c:order val="3"/>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Sheet1!$E$2</c:f>
              <c:numCache>
                <c:formatCode>0%</c:formatCode>
                <c:ptCount val="1"/>
                <c:pt idx="0">
                  <c:v>0.2</c:v>
                </c:pt>
              </c:numCache>
            </c:numRef>
          </c:val>
          <c:extLst>
            <c:ext xmlns:c15="http://schemas.microsoft.com/office/drawing/2012/chart" uri="{02D57815-91ED-43cb-92C2-25804820EDAC}">
              <c15:filteredSeriesTitle>
                <c15:tx>
                  <c:strRef>
                    <c:extLst>
                      <c:ext uri="{02D57815-91ED-43cb-92C2-25804820EDAC}">
                        <c15:formulaRef>
                          <c15:sqref>Sheet1!$E$1</c15:sqref>
                        </c15:formulaRef>
                      </c:ext>
                    </c:extLst>
                    <c:strCache>
                      <c:ptCount val="1"/>
                      <c:pt idx="0">
                        <c:v>Column4</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D-C038-4BE5-8F58-052759718E87}"/>
            </c:ext>
          </c:extLst>
        </c:ser>
        <c:ser>
          <c:idx val="4"/>
          <c:order val="4"/>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lt1"/>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Sheet1!$F$2</c:f>
              <c:numCache>
                <c:formatCode>0%</c:formatCode>
                <c:ptCount val="1"/>
                <c:pt idx="0">
                  <c:v>0.1</c:v>
                </c:pt>
              </c:numCache>
            </c:numRef>
          </c:val>
          <c:extLst>
            <c:ext xmlns:c15="http://schemas.microsoft.com/office/drawing/2012/chart" uri="{02D57815-91ED-43cb-92C2-25804820EDAC}">
              <c15:filteredSeriesTitle>
                <c15:tx>
                  <c:strRef>
                    <c:extLst>
                      <c:ext uri="{02D57815-91ED-43cb-92C2-25804820EDAC}">
                        <c15:formulaRef>
                          <c15:sqref>Sheet1!$F$1</c15:sqref>
                        </c15:formulaRef>
                      </c:ext>
                    </c:extLst>
                    <c:strCache>
                      <c:ptCount val="1"/>
                      <c:pt idx="0">
                        <c:v>Column5</c:v>
                      </c:pt>
                    </c:strCache>
                  </c:strRef>
                </c15:tx>
              </c15:filteredSeriesTitle>
            </c:ext>
            <c:ext xmlns:c15="http://schemas.microsoft.com/office/drawing/2012/chart" uri="{02D57815-91ED-43cb-92C2-25804820EDAC}">
              <c15:filteredCategoryTitle>
                <c15:cat>
                  <c:strRef>
                    <c:extLst>
                      <c:ext uri="{02D57815-91ED-43cb-92C2-25804820EDAC}">
                        <c15:formulaRef>
                          <c15:sqref>Sheet1!$A$2</c15:sqref>
                        </c15:formulaRef>
                      </c:ext>
                    </c:extLst>
                    <c:strCache>
                      <c:ptCount val="1"/>
                      <c:pt idx="0">
                        <c:v>Percentages</c:v>
                      </c:pt>
                    </c:strCache>
                  </c:strRef>
                </c15:cat>
              </c15:filteredCategoryTitle>
            </c:ext>
            <c:ext xmlns:c16="http://schemas.microsoft.com/office/drawing/2014/chart" uri="{C3380CC4-5D6E-409C-BE32-E72D297353CC}">
              <c16:uniqueId val="{0000000E-C038-4BE5-8F58-052759718E87}"/>
            </c:ext>
          </c:extLst>
        </c:ser>
        <c:dLbls>
          <c:dLblPos val="ctr"/>
          <c:showLegendKey val="0"/>
          <c:showVal val="1"/>
          <c:showCatName val="0"/>
          <c:showSerName val="0"/>
          <c:showPercent val="0"/>
          <c:showBubbleSize val="0"/>
        </c:dLbls>
        <c:gapWidth val="79"/>
        <c:overlap val="100"/>
        <c:serLines>
          <c:spPr>
            <a:ln w="9525">
              <a:noFill/>
              <a:round/>
            </a:ln>
            <a:effectLst/>
          </c:spPr>
        </c:serLines>
        <c:axId val="283798464"/>
        <c:axId val="283793760"/>
      </c:barChart>
      <c:valAx>
        <c:axId val="283793760"/>
        <c:scaling>
          <c:orientation val="minMax"/>
        </c:scaling>
        <c:delete val="1"/>
        <c:axPos val="b"/>
        <c:numFmt formatCode="0%" sourceLinked="1"/>
        <c:majorTickMark val="none"/>
        <c:minorTickMark val="none"/>
        <c:tickLblPos val="nextTo"/>
        <c:crossAx val="283798464"/>
        <c:crosses val="autoZero"/>
        <c:crossBetween val="between"/>
      </c:valAx>
      <c:catAx>
        <c:axId val="283798464"/>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283793760"/>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sz="1600"/>
      </a:pPr>
      <a:endParaRPr lang="fr-FR"/>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B95568-B5D2-430E-80C7-7F6F62000CDE}" type="doc">
      <dgm:prSet loTypeId="urn:microsoft.com/office/officeart/2005/8/layout/hChevron3" loCatId="process" qsTypeId="urn:microsoft.com/office/officeart/2005/8/quickstyle/simple1" qsCatId="simple" csTypeId="urn:microsoft.com/office/officeart/2005/8/colors/colorful4" csCatId="colorful" phldr="1"/>
      <dgm:spPr/>
    </dgm:pt>
    <dgm:pt modelId="{5106FD96-03AC-4F1C-B8BA-4775F765FE9D}">
      <dgm:prSet phldrT="[Text]" custT="1"/>
      <dgm:spPr>
        <a:xfrm>
          <a:off x="904" y="0"/>
          <a:ext cx="2276667" cy="1031925"/>
        </a:xfrm>
        <a:prstGeom prst="homePlate">
          <a:avLst/>
        </a:prstGeom>
        <a:solidFill>
          <a:srgbClr val="505050">
            <a:lumMod val="60000"/>
            <a:lumOff val="40000"/>
          </a:srgbClr>
        </a:solidFill>
        <a:ln w="10795" cap="flat" cmpd="sng" algn="ctr">
          <a:solidFill>
            <a:srgbClr val="FFFFFF">
              <a:hueOff val="0"/>
              <a:satOff val="0"/>
              <a:lumOff val="0"/>
              <a:alphaOff val="0"/>
            </a:srgbClr>
          </a:solidFill>
          <a:prstDash val="solid"/>
        </a:ln>
        <a:effectLst/>
      </dgm:spPr>
      <dgm:t>
        <a:bodyPr/>
        <a:lstStyle/>
        <a:p>
          <a:pPr>
            <a:buNone/>
          </a:pPr>
          <a:r>
            <a:rPr lang="en-US" sz="2000">
              <a:solidFill>
                <a:srgbClr val="FFFFFF"/>
              </a:solidFill>
              <a:latin typeface="Segoe UI"/>
              <a:ea typeface="+mn-ea"/>
              <a:cs typeface="+mn-cs"/>
            </a:rPr>
            <a:t>2-4 </a:t>
          </a:r>
          <a:r>
            <a:rPr lang="en-US" altLang="zh-CN" sz="2000">
              <a:solidFill>
                <a:srgbClr val="FFFFFF"/>
              </a:solidFill>
              <a:latin typeface="Segoe UI"/>
              <a:ea typeface="+mn-ea"/>
              <a:cs typeface="+mn-cs"/>
            </a:rPr>
            <a:t>weeks</a:t>
          </a:r>
          <a:endParaRPr lang="en-US" sz="2000">
            <a:solidFill>
              <a:srgbClr val="FFFFFF"/>
            </a:solidFill>
            <a:latin typeface="Segoe UI"/>
            <a:ea typeface="+mn-ea"/>
            <a:cs typeface="+mn-cs"/>
          </a:endParaRPr>
        </a:p>
      </dgm:t>
    </dgm:pt>
    <dgm:pt modelId="{04CF652C-397C-4D74-9592-8FC64F8861B1}" type="parTrans" cxnId="{8CC037F9-90C5-4D02-8BB5-74CE397C2B18}">
      <dgm:prSet/>
      <dgm:spPr/>
      <dgm:t>
        <a:bodyPr/>
        <a:lstStyle/>
        <a:p>
          <a:endParaRPr lang="en-US"/>
        </a:p>
      </dgm:t>
    </dgm:pt>
    <dgm:pt modelId="{18ED0467-A2B9-4967-AA08-8072675EC46B}" type="sibTrans" cxnId="{8CC037F9-90C5-4D02-8BB5-74CE397C2B18}">
      <dgm:prSet/>
      <dgm:spPr/>
      <dgm:t>
        <a:bodyPr/>
        <a:lstStyle/>
        <a:p>
          <a:endParaRPr lang="en-US"/>
        </a:p>
      </dgm:t>
    </dgm:pt>
    <dgm:pt modelId="{EF6ED771-0892-4B73-816E-5F8210F4BEC2}">
      <dgm:prSet phldrT="[Text]" custT="1"/>
      <dgm:spPr>
        <a:xfrm>
          <a:off x="1773298" y="0"/>
          <a:ext cx="2521365" cy="1031925"/>
        </a:xfrm>
        <a:prstGeom prst="chevron">
          <a:avLst/>
        </a:prstGeom>
        <a:solidFill>
          <a:srgbClr val="969696"/>
        </a:solidFill>
        <a:ln w="10795" cap="flat" cmpd="sng" algn="ctr">
          <a:solidFill>
            <a:srgbClr val="FFFFFF">
              <a:hueOff val="0"/>
              <a:satOff val="0"/>
              <a:lumOff val="0"/>
              <a:alphaOff val="0"/>
            </a:srgbClr>
          </a:solidFill>
          <a:prstDash val="solid"/>
        </a:ln>
        <a:effectLst/>
      </dgm:spPr>
      <dgm:t>
        <a:bodyPr/>
        <a:lstStyle/>
        <a:p>
          <a:pPr>
            <a:buNone/>
          </a:pPr>
          <a:r>
            <a:rPr lang="en-US" sz="2000">
              <a:solidFill>
                <a:srgbClr val="FFFFFF"/>
              </a:solidFill>
              <a:latin typeface="Segoe UI"/>
              <a:ea typeface="+mn-ea"/>
              <a:cs typeface="+mn-cs"/>
            </a:rPr>
            <a:t>1</a:t>
          </a:r>
          <a:r>
            <a:rPr lang="en-US" altLang="zh-CN" sz="2000">
              <a:solidFill>
                <a:srgbClr val="FFFFFF"/>
              </a:solidFill>
              <a:latin typeface="Segoe UI"/>
              <a:ea typeface="+mn-ea"/>
              <a:cs typeface="+mn-cs"/>
            </a:rPr>
            <a:t>-3 months</a:t>
          </a:r>
          <a:endParaRPr lang="en-US" sz="2000">
            <a:solidFill>
              <a:srgbClr val="FFFFFF"/>
            </a:solidFill>
            <a:latin typeface="Segoe UI"/>
            <a:ea typeface="+mn-ea"/>
            <a:cs typeface="+mn-cs"/>
          </a:endParaRPr>
        </a:p>
      </dgm:t>
    </dgm:pt>
    <dgm:pt modelId="{28AC145E-801B-4FE5-B7D8-809E6638E90F}" type="parTrans" cxnId="{B720B995-B560-4D9C-BF3A-DCD39127B3E0}">
      <dgm:prSet/>
      <dgm:spPr/>
      <dgm:t>
        <a:bodyPr/>
        <a:lstStyle/>
        <a:p>
          <a:endParaRPr lang="en-US"/>
        </a:p>
      </dgm:t>
    </dgm:pt>
    <dgm:pt modelId="{783095DC-7964-41C6-8843-D2039C633E6A}" type="sibTrans" cxnId="{B720B995-B560-4D9C-BF3A-DCD39127B3E0}">
      <dgm:prSet/>
      <dgm:spPr/>
      <dgm:t>
        <a:bodyPr/>
        <a:lstStyle/>
        <a:p>
          <a:endParaRPr lang="en-US"/>
        </a:p>
      </dgm:t>
    </dgm:pt>
    <dgm:pt modelId="{E4DA92BD-1E9D-4896-9FEA-9FBE9CA3A8AA}">
      <dgm:prSet phldrT="[Text]" custT="1"/>
      <dgm:spPr>
        <a:xfrm>
          <a:off x="3791295" y="0"/>
          <a:ext cx="2521365" cy="1031925"/>
        </a:xfrm>
        <a:prstGeom prst="chevron">
          <a:avLst/>
        </a:prstGeom>
        <a:solidFill>
          <a:srgbClr val="969696"/>
        </a:solidFill>
        <a:ln w="10795" cap="flat" cmpd="sng" algn="ctr">
          <a:solidFill>
            <a:srgbClr val="FFFFFF">
              <a:hueOff val="0"/>
              <a:satOff val="0"/>
              <a:lumOff val="0"/>
              <a:alphaOff val="0"/>
            </a:srgbClr>
          </a:solidFill>
          <a:prstDash val="solid"/>
        </a:ln>
        <a:effectLst/>
      </dgm:spPr>
      <dgm:t>
        <a:bodyPr/>
        <a:lstStyle/>
        <a:p>
          <a:pPr>
            <a:buNone/>
          </a:pPr>
          <a:r>
            <a:rPr lang="en-US" sz="2000">
              <a:solidFill>
                <a:srgbClr val="FFFFFF"/>
              </a:solidFill>
              <a:latin typeface="Segoe UI"/>
              <a:ea typeface="+mn-ea"/>
              <a:cs typeface="+mn-cs"/>
            </a:rPr>
            <a:t>6</a:t>
          </a:r>
          <a:r>
            <a:rPr lang="en-US" altLang="zh-CN" sz="2000">
              <a:solidFill>
                <a:srgbClr val="FFFFFF"/>
              </a:solidFill>
              <a:latin typeface="Segoe UI"/>
              <a:ea typeface="+mn-ea"/>
              <a:cs typeface="+mn-cs"/>
            </a:rPr>
            <a:t>+ months</a:t>
          </a:r>
          <a:endParaRPr lang="en-US" sz="2000">
            <a:solidFill>
              <a:srgbClr val="FFFFFF"/>
            </a:solidFill>
            <a:latin typeface="Segoe UI"/>
            <a:ea typeface="+mn-ea"/>
            <a:cs typeface="+mn-cs"/>
          </a:endParaRPr>
        </a:p>
      </dgm:t>
    </dgm:pt>
    <dgm:pt modelId="{70C24EB1-E91C-4C02-9E69-CE12A8A1235B}" type="parTrans" cxnId="{1A590809-EFD3-4D83-A9F6-F3872CB4D493}">
      <dgm:prSet/>
      <dgm:spPr/>
      <dgm:t>
        <a:bodyPr/>
        <a:lstStyle/>
        <a:p>
          <a:endParaRPr lang="en-US"/>
        </a:p>
      </dgm:t>
    </dgm:pt>
    <dgm:pt modelId="{205D3AA4-6369-48D4-8D2E-C1E481B176EF}" type="sibTrans" cxnId="{1A590809-EFD3-4D83-A9F6-F3872CB4D493}">
      <dgm:prSet/>
      <dgm:spPr/>
      <dgm:t>
        <a:bodyPr/>
        <a:lstStyle/>
        <a:p>
          <a:endParaRPr lang="en-US"/>
        </a:p>
      </dgm:t>
    </dgm:pt>
    <dgm:pt modelId="{CD691E82-EE63-4C83-90CE-B4D304DE46F7}" type="pres">
      <dgm:prSet presAssocID="{72B95568-B5D2-430E-80C7-7F6F62000CDE}" presName="Name0" presStyleCnt="0">
        <dgm:presLayoutVars>
          <dgm:dir/>
          <dgm:resizeHandles val="exact"/>
        </dgm:presLayoutVars>
      </dgm:prSet>
      <dgm:spPr/>
    </dgm:pt>
    <dgm:pt modelId="{63C057A2-8665-4DB4-91DB-FF93373D6997}" type="pres">
      <dgm:prSet presAssocID="{5106FD96-03AC-4F1C-B8BA-4775F765FE9D}" presName="parTxOnly" presStyleLbl="node1" presStyleIdx="0" presStyleCnt="3" custScaleX="90295" custScaleY="145581">
        <dgm:presLayoutVars>
          <dgm:bulletEnabled val="1"/>
        </dgm:presLayoutVars>
      </dgm:prSet>
      <dgm:spPr/>
    </dgm:pt>
    <dgm:pt modelId="{E7BED9BB-CA59-4159-A1DF-AB8202978F6A}" type="pres">
      <dgm:prSet presAssocID="{18ED0467-A2B9-4967-AA08-8072675EC46B}" presName="parSpace" presStyleCnt="0"/>
      <dgm:spPr/>
    </dgm:pt>
    <dgm:pt modelId="{D53BF51B-030F-41E0-B4A9-05AE010883C1}" type="pres">
      <dgm:prSet presAssocID="{EF6ED771-0892-4B73-816E-5F8210F4BEC2}" presName="parTxOnly" presStyleLbl="node1" presStyleIdx="1" presStyleCnt="3" custScaleY="145581">
        <dgm:presLayoutVars>
          <dgm:bulletEnabled val="1"/>
        </dgm:presLayoutVars>
      </dgm:prSet>
      <dgm:spPr/>
    </dgm:pt>
    <dgm:pt modelId="{20888052-DD6A-4436-A286-0E915F141CBC}" type="pres">
      <dgm:prSet presAssocID="{783095DC-7964-41C6-8843-D2039C633E6A}" presName="parSpace" presStyleCnt="0"/>
      <dgm:spPr/>
    </dgm:pt>
    <dgm:pt modelId="{CC7E4FA2-16F0-49B3-837A-DDF3BAEF376D}" type="pres">
      <dgm:prSet presAssocID="{E4DA92BD-1E9D-4896-9FEA-9FBE9CA3A8AA}" presName="parTxOnly" presStyleLbl="node1" presStyleIdx="2" presStyleCnt="3" custScaleY="145581" custLinFactNeighborX="7927" custLinFactNeighborY="-43195">
        <dgm:presLayoutVars>
          <dgm:bulletEnabled val="1"/>
        </dgm:presLayoutVars>
      </dgm:prSet>
      <dgm:spPr>
        <a:prstGeom prst="chevron">
          <a:avLst/>
        </a:prstGeom>
      </dgm:spPr>
    </dgm:pt>
  </dgm:ptLst>
  <dgm:cxnLst>
    <dgm:cxn modelId="{1A590809-EFD3-4D83-A9F6-F3872CB4D493}" srcId="{72B95568-B5D2-430E-80C7-7F6F62000CDE}" destId="{E4DA92BD-1E9D-4896-9FEA-9FBE9CA3A8AA}" srcOrd="2" destOrd="0" parTransId="{70C24EB1-E91C-4C02-9E69-CE12A8A1235B}" sibTransId="{205D3AA4-6369-48D4-8D2E-C1E481B176EF}"/>
    <dgm:cxn modelId="{CEFC8A6E-B644-45FC-8C69-A301006C0D2F}" type="presOf" srcId="{5106FD96-03AC-4F1C-B8BA-4775F765FE9D}" destId="{63C057A2-8665-4DB4-91DB-FF93373D6997}" srcOrd="0" destOrd="0" presId="urn:microsoft.com/office/officeart/2005/8/layout/hChevron3"/>
    <dgm:cxn modelId="{8D533958-25CD-4854-B4D4-D4703FA78870}" type="presOf" srcId="{E4DA92BD-1E9D-4896-9FEA-9FBE9CA3A8AA}" destId="{CC7E4FA2-16F0-49B3-837A-DDF3BAEF376D}" srcOrd="0" destOrd="0" presId="urn:microsoft.com/office/officeart/2005/8/layout/hChevron3"/>
    <dgm:cxn modelId="{C9D11C92-F852-4D31-B21A-E3E55E945DD6}" type="presOf" srcId="{EF6ED771-0892-4B73-816E-5F8210F4BEC2}" destId="{D53BF51B-030F-41E0-B4A9-05AE010883C1}" srcOrd="0" destOrd="0" presId="urn:microsoft.com/office/officeart/2005/8/layout/hChevron3"/>
    <dgm:cxn modelId="{B720B995-B560-4D9C-BF3A-DCD39127B3E0}" srcId="{72B95568-B5D2-430E-80C7-7F6F62000CDE}" destId="{EF6ED771-0892-4B73-816E-5F8210F4BEC2}" srcOrd="1" destOrd="0" parTransId="{28AC145E-801B-4FE5-B7D8-809E6638E90F}" sibTransId="{783095DC-7964-41C6-8843-D2039C633E6A}"/>
    <dgm:cxn modelId="{D594AA98-2DFC-4214-A6FC-39AC558590C7}" type="presOf" srcId="{72B95568-B5D2-430E-80C7-7F6F62000CDE}" destId="{CD691E82-EE63-4C83-90CE-B4D304DE46F7}" srcOrd="0" destOrd="0" presId="urn:microsoft.com/office/officeart/2005/8/layout/hChevron3"/>
    <dgm:cxn modelId="{8CC037F9-90C5-4D02-8BB5-74CE397C2B18}" srcId="{72B95568-B5D2-430E-80C7-7F6F62000CDE}" destId="{5106FD96-03AC-4F1C-B8BA-4775F765FE9D}" srcOrd="0" destOrd="0" parTransId="{04CF652C-397C-4D74-9592-8FC64F8861B1}" sibTransId="{18ED0467-A2B9-4967-AA08-8072675EC46B}"/>
    <dgm:cxn modelId="{8CE31698-9880-4C92-8994-41475CFF026D}" type="presParOf" srcId="{CD691E82-EE63-4C83-90CE-B4D304DE46F7}" destId="{63C057A2-8665-4DB4-91DB-FF93373D6997}" srcOrd="0" destOrd="0" presId="urn:microsoft.com/office/officeart/2005/8/layout/hChevron3"/>
    <dgm:cxn modelId="{56CFF5F0-DAAB-4C80-B4F8-A976A20D3C3A}" type="presParOf" srcId="{CD691E82-EE63-4C83-90CE-B4D304DE46F7}" destId="{E7BED9BB-CA59-4159-A1DF-AB8202978F6A}" srcOrd="1" destOrd="0" presId="urn:microsoft.com/office/officeart/2005/8/layout/hChevron3"/>
    <dgm:cxn modelId="{BD09B3C0-9CF8-4AB3-AC10-51DD3B6715BB}" type="presParOf" srcId="{CD691E82-EE63-4C83-90CE-B4D304DE46F7}" destId="{D53BF51B-030F-41E0-B4A9-05AE010883C1}" srcOrd="2" destOrd="0" presId="urn:microsoft.com/office/officeart/2005/8/layout/hChevron3"/>
    <dgm:cxn modelId="{16EA0E9D-530D-426D-9CA2-89CA10C04A3D}" type="presParOf" srcId="{CD691E82-EE63-4C83-90CE-B4D304DE46F7}" destId="{20888052-DD6A-4436-A286-0E915F141CBC}" srcOrd="3" destOrd="0" presId="urn:microsoft.com/office/officeart/2005/8/layout/hChevron3"/>
    <dgm:cxn modelId="{BDFC8208-1197-46E2-9F80-2334A888CF07}" type="presParOf" srcId="{CD691E82-EE63-4C83-90CE-B4D304DE46F7}" destId="{CC7E4FA2-16F0-49B3-837A-DDF3BAEF376D}"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95568-B5D2-430E-80C7-7F6F62000CDE}" type="doc">
      <dgm:prSet loTypeId="urn:microsoft.com/office/officeart/2005/8/layout/hChevron3" loCatId="process" qsTypeId="urn:microsoft.com/office/officeart/2005/8/quickstyle/simple1" qsCatId="simple" csTypeId="urn:microsoft.com/office/officeart/2005/8/colors/accent1_2" csCatId="accent1" phldr="1"/>
      <dgm:spPr/>
    </dgm:pt>
    <dgm:pt modelId="{5106FD96-03AC-4F1C-B8BA-4775F765FE9D}">
      <dgm:prSet phldrT="[Text]" custT="1"/>
      <dgm:spPr/>
      <dgm:t>
        <a:bodyPr/>
        <a:lstStyle/>
        <a:p>
          <a:r>
            <a:rPr lang="en-US" sz="1400"/>
            <a:t>2-4 </a:t>
          </a:r>
          <a:r>
            <a:rPr lang="en-US" altLang="zh-CN" sz="1400"/>
            <a:t>weeks</a:t>
          </a:r>
          <a:endParaRPr lang="en-US" sz="1400"/>
        </a:p>
      </dgm:t>
    </dgm:pt>
    <dgm:pt modelId="{04CF652C-397C-4D74-9592-8FC64F8861B1}" type="parTrans" cxnId="{8CC037F9-90C5-4D02-8BB5-74CE397C2B18}">
      <dgm:prSet/>
      <dgm:spPr/>
      <dgm:t>
        <a:bodyPr/>
        <a:lstStyle/>
        <a:p>
          <a:endParaRPr lang="en-US"/>
        </a:p>
      </dgm:t>
    </dgm:pt>
    <dgm:pt modelId="{18ED0467-A2B9-4967-AA08-8072675EC46B}" type="sibTrans" cxnId="{8CC037F9-90C5-4D02-8BB5-74CE397C2B18}">
      <dgm:prSet/>
      <dgm:spPr/>
      <dgm:t>
        <a:bodyPr/>
        <a:lstStyle/>
        <a:p>
          <a:endParaRPr lang="en-US"/>
        </a:p>
      </dgm:t>
    </dgm:pt>
    <dgm:pt modelId="{EF6ED771-0892-4B73-816E-5F8210F4BEC2}">
      <dgm:prSet phldrT="[Text]" custT="1"/>
      <dgm:spPr>
        <a:solidFill>
          <a:schemeClr val="bg1">
            <a:lumMod val="65000"/>
          </a:schemeClr>
        </a:solidFill>
      </dgm:spPr>
      <dgm:t>
        <a:bodyPr/>
        <a:lstStyle/>
        <a:p>
          <a:r>
            <a:rPr lang="en-US" sz="1400"/>
            <a:t>1</a:t>
          </a:r>
          <a:r>
            <a:rPr lang="en-US" altLang="zh-CN" sz="1400"/>
            <a:t>-3 months</a:t>
          </a:r>
          <a:endParaRPr lang="en-US" sz="1400"/>
        </a:p>
      </dgm:t>
    </dgm:pt>
    <dgm:pt modelId="{28AC145E-801B-4FE5-B7D8-809E6638E90F}" type="parTrans" cxnId="{B720B995-B560-4D9C-BF3A-DCD39127B3E0}">
      <dgm:prSet/>
      <dgm:spPr/>
      <dgm:t>
        <a:bodyPr/>
        <a:lstStyle/>
        <a:p>
          <a:endParaRPr lang="en-US"/>
        </a:p>
      </dgm:t>
    </dgm:pt>
    <dgm:pt modelId="{783095DC-7964-41C6-8843-D2039C633E6A}" type="sibTrans" cxnId="{B720B995-B560-4D9C-BF3A-DCD39127B3E0}">
      <dgm:prSet/>
      <dgm:spPr/>
      <dgm:t>
        <a:bodyPr/>
        <a:lstStyle/>
        <a:p>
          <a:endParaRPr lang="en-US"/>
        </a:p>
      </dgm:t>
    </dgm:pt>
    <dgm:pt modelId="{F7DBF047-D1F5-4D98-87DE-1914BC8ACE25}">
      <dgm:prSet phldrT="[Text]" custT="1"/>
      <dgm:spPr>
        <a:solidFill>
          <a:schemeClr val="bg1">
            <a:lumMod val="65000"/>
          </a:schemeClr>
        </a:solidFill>
      </dgm:spPr>
      <dgm:t>
        <a:bodyPr/>
        <a:lstStyle/>
        <a:p>
          <a:r>
            <a:rPr lang="en-US" sz="1400"/>
            <a:t>6</a:t>
          </a:r>
          <a:r>
            <a:rPr lang="en-US" altLang="zh-CN" sz="1400"/>
            <a:t>+ months</a:t>
          </a:r>
          <a:endParaRPr lang="en-US" sz="1400"/>
        </a:p>
      </dgm:t>
    </dgm:pt>
    <dgm:pt modelId="{8FA241BE-620E-4F51-9640-B0F22A8A70E3}" type="parTrans" cxnId="{335757AB-FE64-4771-8A87-5FEC9E10E865}">
      <dgm:prSet/>
      <dgm:spPr/>
      <dgm:t>
        <a:bodyPr/>
        <a:lstStyle/>
        <a:p>
          <a:endParaRPr lang="en-US"/>
        </a:p>
      </dgm:t>
    </dgm:pt>
    <dgm:pt modelId="{916D1E71-A7CC-436B-BE7B-C12D6FA09740}" type="sibTrans" cxnId="{335757AB-FE64-4771-8A87-5FEC9E10E865}">
      <dgm:prSet/>
      <dgm:spPr/>
      <dgm:t>
        <a:bodyPr/>
        <a:lstStyle/>
        <a:p>
          <a:endParaRPr lang="en-US"/>
        </a:p>
      </dgm:t>
    </dgm:pt>
    <dgm:pt modelId="{CD691E82-EE63-4C83-90CE-B4D304DE46F7}" type="pres">
      <dgm:prSet presAssocID="{72B95568-B5D2-430E-80C7-7F6F62000CDE}" presName="Name0" presStyleCnt="0">
        <dgm:presLayoutVars>
          <dgm:dir/>
          <dgm:resizeHandles val="exact"/>
        </dgm:presLayoutVars>
      </dgm:prSet>
      <dgm:spPr/>
    </dgm:pt>
    <dgm:pt modelId="{63C057A2-8665-4DB4-91DB-FF93373D6997}" type="pres">
      <dgm:prSet presAssocID="{5106FD96-03AC-4F1C-B8BA-4775F765FE9D}" presName="parTxOnly" presStyleLbl="node1" presStyleIdx="0" presStyleCnt="3" custScaleY="42228">
        <dgm:presLayoutVars>
          <dgm:bulletEnabled val="1"/>
        </dgm:presLayoutVars>
      </dgm:prSet>
      <dgm:spPr/>
    </dgm:pt>
    <dgm:pt modelId="{E7BED9BB-CA59-4159-A1DF-AB8202978F6A}" type="pres">
      <dgm:prSet presAssocID="{18ED0467-A2B9-4967-AA08-8072675EC46B}" presName="parSpace" presStyleCnt="0"/>
      <dgm:spPr/>
    </dgm:pt>
    <dgm:pt modelId="{D53BF51B-030F-41E0-B4A9-05AE010883C1}" type="pres">
      <dgm:prSet presAssocID="{EF6ED771-0892-4B73-816E-5F8210F4BEC2}" presName="parTxOnly" presStyleLbl="node1" presStyleIdx="1" presStyleCnt="3" custScaleY="42228">
        <dgm:presLayoutVars>
          <dgm:bulletEnabled val="1"/>
        </dgm:presLayoutVars>
      </dgm:prSet>
      <dgm:spPr/>
    </dgm:pt>
    <dgm:pt modelId="{20888052-DD6A-4436-A286-0E915F141CBC}" type="pres">
      <dgm:prSet presAssocID="{783095DC-7964-41C6-8843-D2039C633E6A}" presName="parSpace" presStyleCnt="0"/>
      <dgm:spPr/>
    </dgm:pt>
    <dgm:pt modelId="{400F0E6B-22C2-493C-A4CB-D80F6B15B583}" type="pres">
      <dgm:prSet presAssocID="{F7DBF047-D1F5-4D98-87DE-1914BC8ACE25}" presName="parTxOnly" presStyleLbl="node1" presStyleIdx="2" presStyleCnt="3" custScaleY="42228">
        <dgm:presLayoutVars>
          <dgm:bulletEnabled val="1"/>
        </dgm:presLayoutVars>
      </dgm:prSet>
      <dgm:spPr/>
    </dgm:pt>
  </dgm:ptLst>
  <dgm:cxnLst>
    <dgm:cxn modelId="{7F8FD45F-DC15-4A10-9DE8-6C177FEA017A}" type="presOf" srcId="{F7DBF047-D1F5-4D98-87DE-1914BC8ACE25}" destId="{400F0E6B-22C2-493C-A4CB-D80F6B15B583}" srcOrd="0" destOrd="0" presId="urn:microsoft.com/office/officeart/2005/8/layout/hChevron3"/>
    <dgm:cxn modelId="{CEFC8A6E-B644-45FC-8C69-A301006C0D2F}" type="presOf" srcId="{5106FD96-03AC-4F1C-B8BA-4775F765FE9D}" destId="{63C057A2-8665-4DB4-91DB-FF93373D6997}" srcOrd="0" destOrd="0" presId="urn:microsoft.com/office/officeart/2005/8/layout/hChevron3"/>
    <dgm:cxn modelId="{C9D11C92-F852-4D31-B21A-E3E55E945DD6}" type="presOf" srcId="{EF6ED771-0892-4B73-816E-5F8210F4BEC2}" destId="{D53BF51B-030F-41E0-B4A9-05AE010883C1}" srcOrd="0" destOrd="0" presId="urn:microsoft.com/office/officeart/2005/8/layout/hChevron3"/>
    <dgm:cxn modelId="{B720B995-B560-4D9C-BF3A-DCD39127B3E0}" srcId="{72B95568-B5D2-430E-80C7-7F6F62000CDE}" destId="{EF6ED771-0892-4B73-816E-5F8210F4BEC2}" srcOrd="1" destOrd="0" parTransId="{28AC145E-801B-4FE5-B7D8-809E6638E90F}" sibTransId="{783095DC-7964-41C6-8843-D2039C633E6A}"/>
    <dgm:cxn modelId="{D594AA98-2DFC-4214-A6FC-39AC558590C7}" type="presOf" srcId="{72B95568-B5D2-430E-80C7-7F6F62000CDE}" destId="{CD691E82-EE63-4C83-90CE-B4D304DE46F7}" srcOrd="0" destOrd="0" presId="urn:microsoft.com/office/officeart/2005/8/layout/hChevron3"/>
    <dgm:cxn modelId="{335757AB-FE64-4771-8A87-5FEC9E10E865}" srcId="{72B95568-B5D2-430E-80C7-7F6F62000CDE}" destId="{F7DBF047-D1F5-4D98-87DE-1914BC8ACE25}" srcOrd="2" destOrd="0" parTransId="{8FA241BE-620E-4F51-9640-B0F22A8A70E3}" sibTransId="{916D1E71-A7CC-436B-BE7B-C12D6FA09740}"/>
    <dgm:cxn modelId="{8CC037F9-90C5-4D02-8BB5-74CE397C2B18}" srcId="{72B95568-B5D2-430E-80C7-7F6F62000CDE}" destId="{5106FD96-03AC-4F1C-B8BA-4775F765FE9D}" srcOrd="0" destOrd="0" parTransId="{04CF652C-397C-4D74-9592-8FC64F8861B1}" sibTransId="{18ED0467-A2B9-4967-AA08-8072675EC46B}"/>
    <dgm:cxn modelId="{8CE31698-9880-4C92-8994-41475CFF026D}" type="presParOf" srcId="{CD691E82-EE63-4C83-90CE-B4D304DE46F7}" destId="{63C057A2-8665-4DB4-91DB-FF93373D6997}" srcOrd="0" destOrd="0" presId="urn:microsoft.com/office/officeart/2005/8/layout/hChevron3"/>
    <dgm:cxn modelId="{56CFF5F0-DAAB-4C80-B4F8-A976A20D3C3A}" type="presParOf" srcId="{CD691E82-EE63-4C83-90CE-B4D304DE46F7}" destId="{E7BED9BB-CA59-4159-A1DF-AB8202978F6A}" srcOrd="1" destOrd="0" presId="urn:microsoft.com/office/officeart/2005/8/layout/hChevron3"/>
    <dgm:cxn modelId="{BD09B3C0-9CF8-4AB3-AC10-51DD3B6715BB}" type="presParOf" srcId="{CD691E82-EE63-4C83-90CE-B4D304DE46F7}" destId="{D53BF51B-030F-41E0-B4A9-05AE010883C1}" srcOrd="2" destOrd="0" presId="urn:microsoft.com/office/officeart/2005/8/layout/hChevron3"/>
    <dgm:cxn modelId="{4C6D0878-218E-466B-B419-372CAF772F89}" type="presParOf" srcId="{CD691E82-EE63-4C83-90CE-B4D304DE46F7}" destId="{20888052-DD6A-4436-A286-0E915F141CBC}" srcOrd="3" destOrd="0" presId="urn:microsoft.com/office/officeart/2005/8/layout/hChevron3"/>
    <dgm:cxn modelId="{364A0E2C-80DC-428F-869F-0759AE8B2371}" type="presParOf" srcId="{CD691E82-EE63-4C83-90CE-B4D304DE46F7}" destId="{400F0E6B-22C2-493C-A4CB-D80F6B15B583}" srcOrd="4"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B95568-B5D2-430E-80C7-7F6F62000CDE}" type="doc">
      <dgm:prSet loTypeId="urn:microsoft.com/office/officeart/2005/8/layout/hChevron3" loCatId="process" qsTypeId="urn:microsoft.com/office/officeart/2005/8/quickstyle/simple1" qsCatId="simple" csTypeId="urn:microsoft.com/office/officeart/2005/8/colors/colorful4" csCatId="colorful" phldr="1"/>
      <dgm:spPr/>
    </dgm:pt>
    <dgm:pt modelId="{5106FD96-03AC-4F1C-B8BA-4775F765FE9D}">
      <dgm:prSet phldrT="[Text]" custT="1"/>
      <dgm:spPr>
        <a:xfrm>
          <a:off x="2970" y="724509"/>
          <a:ext cx="2597123" cy="268885"/>
        </a:xfrm>
        <a:prstGeom prst="homePlate">
          <a:avLst/>
        </a:prstGeom>
        <a:solidFill>
          <a:srgbClr val="1C66CD"/>
        </a:solidFill>
        <a:ln w="10795" cap="flat" cmpd="sng" algn="ctr">
          <a:solidFill>
            <a:srgbClr val="FFFFFF">
              <a:hueOff val="0"/>
              <a:satOff val="0"/>
              <a:lumOff val="0"/>
              <a:alphaOff val="0"/>
            </a:srgbClr>
          </a:solidFill>
          <a:prstDash val="solid"/>
        </a:ln>
        <a:effectLst/>
      </dgm:spPr>
      <dgm:t>
        <a:bodyPr/>
        <a:lstStyle/>
        <a:p>
          <a:pPr>
            <a:buNone/>
          </a:pPr>
          <a:r>
            <a:rPr lang="en-US" sz="1400">
              <a:solidFill>
                <a:srgbClr val="FFFFFF"/>
              </a:solidFill>
              <a:latin typeface="Segoe UI"/>
              <a:ea typeface="+mn-ea"/>
              <a:cs typeface="+mn-cs"/>
            </a:rPr>
            <a:t>2-4 </a:t>
          </a:r>
          <a:r>
            <a:rPr lang="en-US" altLang="zh-CN" sz="1400">
              <a:solidFill>
                <a:srgbClr val="FFFFFF"/>
              </a:solidFill>
              <a:latin typeface="Segoe UI"/>
              <a:ea typeface="+mn-ea"/>
              <a:cs typeface="+mn-cs"/>
            </a:rPr>
            <a:t>weeks</a:t>
          </a:r>
          <a:endParaRPr lang="en-US" sz="1400">
            <a:solidFill>
              <a:srgbClr val="FFFFFF"/>
            </a:solidFill>
            <a:latin typeface="Segoe UI"/>
            <a:ea typeface="+mn-ea"/>
            <a:cs typeface="+mn-cs"/>
          </a:endParaRPr>
        </a:p>
      </dgm:t>
    </dgm:pt>
    <dgm:pt modelId="{04CF652C-397C-4D74-9592-8FC64F8861B1}" type="parTrans" cxnId="{8CC037F9-90C5-4D02-8BB5-74CE397C2B18}">
      <dgm:prSet/>
      <dgm:spPr/>
      <dgm:t>
        <a:bodyPr/>
        <a:lstStyle/>
        <a:p>
          <a:endParaRPr lang="en-US"/>
        </a:p>
      </dgm:t>
    </dgm:pt>
    <dgm:pt modelId="{18ED0467-A2B9-4967-AA08-8072675EC46B}" type="sibTrans" cxnId="{8CC037F9-90C5-4D02-8BB5-74CE397C2B18}">
      <dgm:prSet/>
      <dgm:spPr/>
      <dgm:t>
        <a:bodyPr/>
        <a:lstStyle/>
        <a:p>
          <a:endParaRPr lang="en-US"/>
        </a:p>
      </dgm:t>
    </dgm:pt>
    <dgm:pt modelId="{EF6ED771-0892-4B73-816E-5F8210F4BEC2}">
      <dgm:prSet phldrT="[Text]" custT="1"/>
      <dgm:spPr>
        <a:xfrm>
          <a:off x="2080669" y="724509"/>
          <a:ext cx="2597123" cy="268885"/>
        </a:xfrm>
        <a:prstGeom prst="chevron">
          <a:avLst/>
        </a:prstGeom>
        <a:solidFill>
          <a:srgbClr val="969696"/>
        </a:solidFill>
        <a:ln w="10795" cap="flat" cmpd="sng" algn="ctr">
          <a:solidFill>
            <a:srgbClr val="FFFFFF">
              <a:hueOff val="0"/>
              <a:satOff val="0"/>
              <a:lumOff val="0"/>
              <a:alphaOff val="0"/>
            </a:srgbClr>
          </a:solidFill>
          <a:prstDash val="solid"/>
        </a:ln>
        <a:effectLst/>
      </dgm:spPr>
      <dgm:t>
        <a:bodyPr/>
        <a:lstStyle/>
        <a:p>
          <a:pPr>
            <a:buNone/>
          </a:pPr>
          <a:r>
            <a:rPr lang="en-US" sz="1400">
              <a:solidFill>
                <a:srgbClr val="FFFFFF"/>
              </a:solidFill>
              <a:latin typeface="Segoe UI"/>
              <a:ea typeface="+mn-ea"/>
              <a:cs typeface="+mn-cs"/>
            </a:rPr>
            <a:t>1</a:t>
          </a:r>
          <a:r>
            <a:rPr lang="en-US" altLang="zh-CN" sz="1400">
              <a:solidFill>
                <a:srgbClr val="FFFFFF"/>
              </a:solidFill>
              <a:latin typeface="Segoe UI"/>
              <a:ea typeface="+mn-ea"/>
              <a:cs typeface="+mn-cs"/>
            </a:rPr>
            <a:t>-3 months</a:t>
          </a:r>
          <a:endParaRPr lang="en-US" sz="1400">
            <a:solidFill>
              <a:srgbClr val="FFFFFF"/>
            </a:solidFill>
            <a:latin typeface="Segoe UI"/>
            <a:ea typeface="+mn-ea"/>
            <a:cs typeface="+mn-cs"/>
          </a:endParaRPr>
        </a:p>
      </dgm:t>
    </dgm:pt>
    <dgm:pt modelId="{28AC145E-801B-4FE5-B7D8-809E6638E90F}" type="parTrans" cxnId="{B720B995-B560-4D9C-BF3A-DCD39127B3E0}">
      <dgm:prSet/>
      <dgm:spPr/>
      <dgm:t>
        <a:bodyPr/>
        <a:lstStyle/>
        <a:p>
          <a:endParaRPr lang="en-US"/>
        </a:p>
      </dgm:t>
    </dgm:pt>
    <dgm:pt modelId="{783095DC-7964-41C6-8843-D2039C633E6A}" type="sibTrans" cxnId="{B720B995-B560-4D9C-BF3A-DCD39127B3E0}">
      <dgm:prSet/>
      <dgm:spPr/>
      <dgm:t>
        <a:bodyPr/>
        <a:lstStyle/>
        <a:p>
          <a:endParaRPr lang="en-US"/>
        </a:p>
      </dgm:t>
    </dgm:pt>
    <dgm:pt modelId="{E4DA92BD-1E9D-4896-9FEA-9FBE9CA3A8AA}">
      <dgm:prSet phldrT="[Text]" custT="1"/>
      <dgm:spPr>
        <a:xfrm>
          <a:off x="4158368" y="724509"/>
          <a:ext cx="2597123" cy="268885"/>
        </a:xfrm>
        <a:prstGeom prst="chevron">
          <a:avLst/>
        </a:prstGeom>
        <a:solidFill>
          <a:srgbClr val="969696"/>
        </a:solidFill>
        <a:ln w="10795" cap="flat" cmpd="sng" algn="ctr">
          <a:solidFill>
            <a:srgbClr val="FFFFFF">
              <a:hueOff val="0"/>
              <a:satOff val="0"/>
              <a:lumOff val="0"/>
              <a:alphaOff val="0"/>
            </a:srgbClr>
          </a:solidFill>
          <a:prstDash val="solid"/>
        </a:ln>
        <a:effectLst/>
      </dgm:spPr>
      <dgm:t>
        <a:bodyPr/>
        <a:lstStyle/>
        <a:p>
          <a:pPr>
            <a:buNone/>
          </a:pPr>
          <a:r>
            <a:rPr lang="en-US" sz="1400">
              <a:solidFill>
                <a:srgbClr val="FFFFFF"/>
              </a:solidFill>
              <a:latin typeface="Segoe UI"/>
              <a:ea typeface="+mn-ea"/>
              <a:cs typeface="+mn-cs"/>
            </a:rPr>
            <a:t>6</a:t>
          </a:r>
          <a:r>
            <a:rPr lang="en-US" altLang="zh-CN" sz="1400">
              <a:solidFill>
                <a:srgbClr val="FFFFFF"/>
              </a:solidFill>
              <a:latin typeface="Segoe UI"/>
              <a:ea typeface="+mn-ea"/>
              <a:cs typeface="+mn-cs"/>
            </a:rPr>
            <a:t>+ months</a:t>
          </a:r>
          <a:endParaRPr lang="en-US" sz="1400">
            <a:solidFill>
              <a:srgbClr val="FFFFFF"/>
            </a:solidFill>
            <a:latin typeface="Segoe UI"/>
            <a:ea typeface="+mn-ea"/>
            <a:cs typeface="+mn-cs"/>
          </a:endParaRPr>
        </a:p>
      </dgm:t>
    </dgm:pt>
    <dgm:pt modelId="{70C24EB1-E91C-4C02-9E69-CE12A8A1235B}" type="parTrans" cxnId="{1A590809-EFD3-4D83-A9F6-F3872CB4D493}">
      <dgm:prSet/>
      <dgm:spPr/>
      <dgm:t>
        <a:bodyPr/>
        <a:lstStyle/>
        <a:p>
          <a:endParaRPr lang="en-US"/>
        </a:p>
      </dgm:t>
    </dgm:pt>
    <dgm:pt modelId="{205D3AA4-6369-48D4-8D2E-C1E481B176EF}" type="sibTrans" cxnId="{1A590809-EFD3-4D83-A9F6-F3872CB4D493}">
      <dgm:prSet/>
      <dgm:spPr/>
      <dgm:t>
        <a:bodyPr/>
        <a:lstStyle/>
        <a:p>
          <a:endParaRPr lang="en-US"/>
        </a:p>
      </dgm:t>
    </dgm:pt>
    <dgm:pt modelId="{CD691E82-EE63-4C83-90CE-B4D304DE46F7}" type="pres">
      <dgm:prSet presAssocID="{72B95568-B5D2-430E-80C7-7F6F62000CDE}" presName="Name0" presStyleCnt="0">
        <dgm:presLayoutVars>
          <dgm:dir/>
          <dgm:resizeHandles val="exact"/>
        </dgm:presLayoutVars>
      </dgm:prSet>
      <dgm:spPr/>
    </dgm:pt>
    <dgm:pt modelId="{63C057A2-8665-4DB4-91DB-FF93373D6997}" type="pres">
      <dgm:prSet presAssocID="{5106FD96-03AC-4F1C-B8BA-4775F765FE9D}" presName="parTxOnly" presStyleLbl="node1" presStyleIdx="0" presStyleCnt="3" custScaleY="25883">
        <dgm:presLayoutVars>
          <dgm:bulletEnabled val="1"/>
        </dgm:presLayoutVars>
      </dgm:prSet>
      <dgm:spPr/>
    </dgm:pt>
    <dgm:pt modelId="{E7BED9BB-CA59-4159-A1DF-AB8202978F6A}" type="pres">
      <dgm:prSet presAssocID="{18ED0467-A2B9-4967-AA08-8072675EC46B}" presName="parSpace" presStyleCnt="0"/>
      <dgm:spPr/>
    </dgm:pt>
    <dgm:pt modelId="{D53BF51B-030F-41E0-B4A9-05AE010883C1}" type="pres">
      <dgm:prSet presAssocID="{EF6ED771-0892-4B73-816E-5F8210F4BEC2}" presName="parTxOnly" presStyleLbl="node1" presStyleIdx="1" presStyleCnt="3" custScaleY="25883">
        <dgm:presLayoutVars>
          <dgm:bulletEnabled val="1"/>
        </dgm:presLayoutVars>
      </dgm:prSet>
      <dgm:spPr/>
    </dgm:pt>
    <dgm:pt modelId="{20888052-DD6A-4436-A286-0E915F141CBC}" type="pres">
      <dgm:prSet presAssocID="{783095DC-7964-41C6-8843-D2039C633E6A}" presName="parSpace" presStyleCnt="0"/>
      <dgm:spPr/>
    </dgm:pt>
    <dgm:pt modelId="{CC7E4FA2-16F0-49B3-837A-DDF3BAEF376D}" type="pres">
      <dgm:prSet presAssocID="{E4DA92BD-1E9D-4896-9FEA-9FBE9CA3A8AA}" presName="parTxOnly" presStyleLbl="node1" presStyleIdx="2" presStyleCnt="3" custScaleY="25883">
        <dgm:presLayoutVars>
          <dgm:bulletEnabled val="1"/>
        </dgm:presLayoutVars>
      </dgm:prSet>
      <dgm:spPr>
        <a:prstGeom prst="chevron">
          <a:avLst/>
        </a:prstGeom>
      </dgm:spPr>
    </dgm:pt>
  </dgm:ptLst>
  <dgm:cxnLst>
    <dgm:cxn modelId="{1A590809-EFD3-4D83-A9F6-F3872CB4D493}" srcId="{72B95568-B5D2-430E-80C7-7F6F62000CDE}" destId="{E4DA92BD-1E9D-4896-9FEA-9FBE9CA3A8AA}" srcOrd="2" destOrd="0" parTransId="{70C24EB1-E91C-4C02-9E69-CE12A8A1235B}" sibTransId="{205D3AA4-6369-48D4-8D2E-C1E481B176EF}"/>
    <dgm:cxn modelId="{CEFC8A6E-B644-45FC-8C69-A301006C0D2F}" type="presOf" srcId="{5106FD96-03AC-4F1C-B8BA-4775F765FE9D}" destId="{63C057A2-8665-4DB4-91DB-FF93373D6997}" srcOrd="0" destOrd="0" presId="urn:microsoft.com/office/officeart/2005/8/layout/hChevron3"/>
    <dgm:cxn modelId="{8D533958-25CD-4854-B4D4-D4703FA78870}" type="presOf" srcId="{E4DA92BD-1E9D-4896-9FEA-9FBE9CA3A8AA}" destId="{CC7E4FA2-16F0-49B3-837A-DDF3BAEF376D}" srcOrd="0" destOrd="0" presId="urn:microsoft.com/office/officeart/2005/8/layout/hChevron3"/>
    <dgm:cxn modelId="{C9D11C92-F852-4D31-B21A-E3E55E945DD6}" type="presOf" srcId="{EF6ED771-0892-4B73-816E-5F8210F4BEC2}" destId="{D53BF51B-030F-41E0-B4A9-05AE010883C1}" srcOrd="0" destOrd="0" presId="urn:microsoft.com/office/officeart/2005/8/layout/hChevron3"/>
    <dgm:cxn modelId="{B720B995-B560-4D9C-BF3A-DCD39127B3E0}" srcId="{72B95568-B5D2-430E-80C7-7F6F62000CDE}" destId="{EF6ED771-0892-4B73-816E-5F8210F4BEC2}" srcOrd="1" destOrd="0" parTransId="{28AC145E-801B-4FE5-B7D8-809E6638E90F}" sibTransId="{783095DC-7964-41C6-8843-D2039C633E6A}"/>
    <dgm:cxn modelId="{D594AA98-2DFC-4214-A6FC-39AC558590C7}" type="presOf" srcId="{72B95568-B5D2-430E-80C7-7F6F62000CDE}" destId="{CD691E82-EE63-4C83-90CE-B4D304DE46F7}" srcOrd="0" destOrd="0" presId="urn:microsoft.com/office/officeart/2005/8/layout/hChevron3"/>
    <dgm:cxn modelId="{8CC037F9-90C5-4D02-8BB5-74CE397C2B18}" srcId="{72B95568-B5D2-430E-80C7-7F6F62000CDE}" destId="{5106FD96-03AC-4F1C-B8BA-4775F765FE9D}" srcOrd="0" destOrd="0" parTransId="{04CF652C-397C-4D74-9592-8FC64F8861B1}" sibTransId="{18ED0467-A2B9-4967-AA08-8072675EC46B}"/>
    <dgm:cxn modelId="{8CE31698-9880-4C92-8994-41475CFF026D}" type="presParOf" srcId="{CD691E82-EE63-4C83-90CE-B4D304DE46F7}" destId="{63C057A2-8665-4DB4-91DB-FF93373D6997}" srcOrd="0" destOrd="0" presId="urn:microsoft.com/office/officeart/2005/8/layout/hChevron3"/>
    <dgm:cxn modelId="{56CFF5F0-DAAB-4C80-B4F8-A976A20D3C3A}" type="presParOf" srcId="{CD691E82-EE63-4C83-90CE-B4D304DE46F7}" destId="{E7BED9BB-CA59-4159-A1DF-AB8202978F6A}" srcOrd="1" destOrd="0" presId="urn:microsoft.com/office/officeart/2005/8/layout/hChevron3"/>
    <dgm:cxn modelId="{BD09B3C0-9CF8-4AB3-AC10-51DD3B6715BB}" type="presParOf" srcId="{CD691E82-EE63-4C83-90CE-B4D304DE46F7}" destId="{D53BF51B-030F-41E0-B4A9-05AE010883C1}" srcOrd="2" destOrd="0" presId="urn:microsoft.com/office/officeart/2005/8/layout/hChevron3"/>
    <dgm:cxn modelId="{16EA0E9D-530D-426D-9CA2-89CA10C04A3D}" type="presParOf" srcId="{CD691E82-EE63-4C83-90CE-B4D304DE46F7}" destId="{20888052-DD6A-4436-A286-0E915F141CBC}" srcOrd="3" destOrd="0" presId="urn:microsoft.com/office/officeart/2005/8/layout/hChevron3"/>
    <dgm:cxn modelId="{BDFC8208-1197-46E2-9F80-2334A888CF07}" type="presParOf" srcId="{CD691E82-EE63-4C83-90CE-B4D304DE46F7}" destId="{CC7E4FA2-16F0-49B3-837A-DDF3BAEF376D}"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B95568-B5D2-430E-80C7-7F6F62000CDE}" type="doc">
      <dgm:prSet loTypeId="urn:microsoft.com/office/officeart/2005/8/layout/hChevron3" loCatId="process" qsTypeId="urn:microsoft.com/office/officeart/2005/8/quickstyle/simple1" qsCatId="simple" csTypeId="urn:microsoft.com/office/officeart/2005/8/colors/accent1_2" csCatId="accent1" phldr="1"/>
      <dgm:spPr/>
    </dgm:pt>
    <dgm:pt modelId="{5106FD96-03AC-4F1C-B8BA-4775F765FE9D}">
      <dgm:prSet phldrT="[Text]" custT="1"/>
      <dgm:spPr>
        <a:xfrm>
          <a:off x="1820" y="373566"/>
          <a:ext cx="1591891" cy="268889"/>
        </a:xfrm>
        <a:prstGeom prst="homePlate">
          <a:avLst/>
        </a:prstGeom>
        <a:solidFill>
          <a:srgbClr val="FFFFFF">
            <a:lumMod val="65000"/>
          </a:srgbClr>
        </a:solidFill>
        <a:ln w="10795" cap="flat" cmpd="sng" algn="ctr">
          <a:solidFill>
            <a:srgbClr val="FFFFFF">
              <a:hueOff val="0"/>
              <a:satOff val="0"/>
              <a:lumOff val="0"/>
              <a:alphaOff val="0"/>
            </a:srgbClr>
          </a:solidFill>
          <a:prstDash val="solid"/>
        </a:ln>
        <a:effectLst/>
      </dgm:spPr>
      <dgm:t>
        <a:bodyPr/>
        <a:lstStyle/>
        <a:p>
          <a:pPr>
            <a:buNone/>
          </a:pPr>
          <a:r>
            <a:rPr lang="en-US" sz="1400">
              <a:solidFill>
                <a:srgbClr val="FFFFFF"/>
              </a:solidFill>
              <a:latin typeface="Segoe UI"/>
              <a:ea typeface="+mn-ea"/>
              <a:cs typeface="+mn-cs"/>
            </a:rPr>
            <a:t>2-4 </a:t>
          </a:r>
          <a:r>
            <a:rPr lang="en-US" altLang="zh-CN" sz="1400">
              <a:solidFill>
                <a:srgbClr val="FFFFFF"/>
              </a:solidFill>
              <a:latin typeface="Segoe UI"/>
              <a:ea typeface="+mn-ea"/>
              <a:cs typeface="+mn-cs"/>
            </a:rPr>
            <a:t>weeks</a:t>
          </a:r>
          <a:endParaRPr lang="en-US" sz="1400">
            <a:solidFill>
              <a:srgbClr val="FFFFFF"/>
            </a:solidFill>
            <a:latin typeface="Segoe UI"/>
            <a:ea typeface="+mn-ea"/>
            <a:cs typeface="+mn-cs"/>
          </a:endParaRPr>
        </a:p>
      </dgm:t>
    </dgm:pt>
    <dgm:pt modelId="{04CF652C-397C-4D74-9592-8FC64F8861B1}" type="parTrans" cxnId="{8CC037F9-90C5-4D02-8BB5-74CE397C2B18}">
      <dgm:prSet/>
      <dgm:spPr/>
      <dgm:t>
        <a:bodyPr/>
        <a:lstStyle/>
        <a:p>
          <a:endParaRPr lang="en-US"/>
        </a:p>
      </dgm:t>
    </dgm:pt>
    <dgm:pt modelId="{18ED0467-A2B9-4967-AA08-8072675EC46B}" type="sibTrans" cxnId="{8CC037F9-90C5-4D02-8BB5-74CE397C2B18}">
      <dgm:prSet/>
      <dgm:spPr/>
      <dgm:t>
        <a:bodyPr/>
        <a:lstStyle/>
        <a:p>
          <a:endParaRPr lang="en-US"/>
        </a:p>
      </dgm:t>
    </dgm:pt>
    <dgm:pt modelId="{F7DBF047-D1F5-4D98-87DE-1914BC8ACE25}">
      <dgm:prSet phldrT="[Text]" custT="1"/>
      <dgm:spPr>
        <a:xfrm>
          <a:off x="2548847" y="373566"/>
          <a:ext cx="1591891" cy="268889"/>
        </a:xfrm>
        <a:prstGeom prst="chevron">
          <a:avLst/>
        </a:prstGeom>
        <a:solidFill>
          <a:srgbClr val="FFFFFF">
            <a:lumMod val="65000"/>
          </a:srgbClr>
        </a:solidFill>
        <a:ln w="10795" cap="flat" cmpd="sng" algn="ctr">
          <a:solidFill>
            <a:srgbClr val="FFFFFF">
              <a:hueOff val="0"/>
              <a:satOff val="0"/>
              <a:lumOff val="0"/>
              <a:alphaOff val="0"/>
            </a:srgbClr>
          </a:solidFill>
          <a:prstDash val="solid"/>
        </a:ln>
        <a:effectLst/>
      </dgm:spPr>
      <dgm:t>
        <a:bodyPr/>
        <a:lstStyle/>
        <a:p>
          <a:pPr>
            <a:buNone/>
          </a:pPr>
          <a:r>
            <a:rPr lang="en-US" sz="1400">
              <a:solidFill>
                <a:srgbClr val="FFFFFF"/>
              </a:solidFill>
              <a:latin typeface="Segoe UI"/>
              <a:ea typeface="+mn-ea"/>
              <a:cs typeface="+mn-cs"/>
            </a:rPr>
            <a:t>6</a:t>
          </a:r>
          <a:r>
            <a:rPr lang="en-US" altLang="zh-CN" sz="1400">
              <a:solidFill>
                <a:srgbClr val="FFFFFF"/>
              </a:solidFill>
              <a:latin typeface="Segoe UI"/>
              <a:ea typeface="+mn-ea"/>
              <a:cs typeface="+mn-cs"/>
            </a:rPr>
            <a:t>+ months</a:t>
          </a:r>
          <a:endParaRPr lang="en-US" sz="1400">
            <a:solidFill>
              <a:srgbClr val="FFFFFF"/>
            </a:solidFill>
            <a:latin typeface="Segoe UI"/>
            <a:ea typeface="+mn-ea"/>
            <a:cs typeface="+mn-cs"/>
          </a:endParaRPr>
        </a:p>
      </dgm:t>
    </dgm:pt>
    <dgm:pt modelId="{916D1E71-A7CC-436B-BE7B-C12D6FA09740}" type="sibTrans" cxnId="{335757AB-FE64-4771-8A87-5FEC9E10E865}">
      <dgm:prSet/>
      <dgm:spPr/>
      <dgm:t>
        <a:bodyPr/>
        <a:lstStyle/>
        <a:p>
          <a:endParaRPr lang="en-US"/>
        </a:p>
      </dgm:t>
    </dgm:pt>
    <dgm:pt modelId="{8FA241BE-620E-4F51-9640-B0F22A8A70E3}" type="parTrans" cxnId="{335757AB-FE64-4771-8A87-5FEC9E10E865}">
      <dgm:prSet/>
      <dgm:spPr/>
      <dgm:t>
        <a:bodyPr/>
        <a:lstStyle/>
        <a:p>
          <a:endParaRPr lang="en-US"/>
        </a:p>
      </dgm:t>
    </dgm:pt>
    <dgm:pt modelId="{EF6ED771-0892-4B73-816E-5F8210F4BEC2}">
      <dgm:prSet phldrT="[Text]" custT="1"/>
      <dgm:spPr>
        <a:xfrm>
          <a:off x="1275334" y="373566"/>
          <a:ext cx="1591891" cy="268889"/>
        </a:xfrm>
        <a:prstGeom prst="chevron">
          <a:avLst/>
        </a:prstGeom>
        <a:solidFill>
          <a:srgbClr val="0072C6"/>
        </a:solidFill>
        <a:ln w="10795" cap="flat" cmpd="sng" algn="ctr">
          <a:solidFill>
            <a:srgbClr val="FFFFFF">
              <a:hueOff val="0"/>
              <a:satOff val="0"/>
              <a:lumOff val="0"/>
              <a:alphaOff val="0"/>
            </a:srgbClr>
          </a:solidFill>
          <a:prstDash val="solid"/>
        </a:ln>
        <a:effectLst/>
      </dgm:spPr>
      <dgm:t>
        <a:bodyPr/>
        <a:lstStyle/>
        <a:p>
          <a:pPr>
            <a:buNone/>
          </a:pPr>
          <a:r>
            <a:rPr lang="en-US" sz="1400">
              <a:solidFill>
                <a:srgbClr val="FFFFFF"/>
              </a:solidFill>
              <a:latin typeface="Segoe UI"/>
              <a:ea typeface="+mn-ea"/>
              <a:cs typeface="+mn-cs"/>
            </a:rPr>
            <a:t>1</a:t>
          </a:r>
          <a:r>
            <a:rPr lang="en-US" altLang="zh-CN" sz="1400">
              <a:solidFill>
                <a:srgbClr val="FFFFFF"/>
              </a:solidFill>
              <a:latin typeface="Segoe UI"/>
              <a:ea typeface="+mn-ea"/>
              <a:cs typeface="+mn-cs"/>
            </a:rPr>
            <a:t>-3 months</a:t>
          </a:r>
          <a:endParaRPr lang="en-US" sz="1400">
            <a:solidFill>
              <a:srgbClr val="FFFFFF"/>
            </a:solidFill>
            <a:latin typeface="Segoe UI"/>
            <a:ea typeface="+mn-ea"/>
            <a:cs typeface="+mn-cs"/>
          </a:endParaRPr>
        </a:p>
      </dgm:t>
    </dgm:pt>
    <dgm:pt modelId="{783095DC-7964-41C6-8843-D2039C633E6A}" type="sibTrans" cxnId="{B720B995-B560-4D9C-BF3A-DCD39127B3E0}">
      <dgm:prSet/>
      <dgm:spPr/>
      <dgm:t>
        <a:bodyPr/>
        <a:lstStyle/>
        <a:p>
          <a:endParaRPr lang="en-US"/>
        </a:p>
      </dgm:t>
    </dgm:pt>
    <dgm:pt modelId="{28AC145E-801B-4FE5-B7D8-809E6638E90F}" type="parTrans" cxnId="{B720B995-B560-4D9C-BF3A-DCD39127B3E0}">
      <dgm:prSet/>
      <dgm:spPr/>
      <dgm:t>
        <a:bodyPr/>
        <a:lstStyle/>
        <a:p>
          <a:endParaRPr lang="en-US"/>
        </a:p>
      </dgm:t>
    </dgm:pt>
    <dgm:pt modelId="{CD691E82-EE63-4C83-90CE-B4D304DE46F7}" type="pres">
      <dgm:prSet presAssocID="{72B95568-B5D2-430E-80C7-7F6F62000CDE}" presName="Name0" presStyleCnt="0">
        <dgm:presLayoutVars>
          <dgm:dir/>
          <dgm:resizeHandles val="exact"/>
        </dgm:presLayoutVars>
      </dgm:prSet>
      <dgm:spPr/>
    </dgm:pt>
    <dgm:pt modelId="{63C057A2-8665-4DB4-91DB-FF93373D6997}" type="pres">
      <dgm:prSet presAssocID="{5106FD96-03AC-4F1C-B8BA-4775F765FE9D}" presName="parTxOnly" presStyleLbl="node1" presStyleIdx="0" presStyleCnt="3" custScaleY="42228">
        <dgm:presLayoutVars>
          <dgm:bulletEnabled val="1"/>
        </dgm:presLayoutVars>
      </dgm:prSet>
      <dgm:spPr/>
    </dgm:pt>
    <dgm:pt modelId="{E7BED9BB-CA59-4159-A1DF-AB8202978F6A}" type="pres">
      <dgm:prSet presAssocID="{18ED0467-A2B9-4967-AA08-8072675EC46B}" presName="parSpace" presStyleCnt="0"/>
      <dgm:spPr/>
    </dgm:pt>
    <dgm:pt modelId="{D53BF51B-030F-41E0-B4A9-05AE010883C1}" type="pres">
      <dgm:prSet presAssocID="{EF6ED771-0892-4B73-816E-5F8210F4BEC2}" presName="parTxOnly" presStyleLbl="node1" presStyleIdx="1" presStyleCnt="3" custScaleY="42228">
        <dgm:presLayoutVars>
          <dgm:bulletEnabled val="1"/>
        </dgm:presLayoutVars>
      </dgm:prSet>
      <dgm:spPr/>
    </dgm:pt>
    <dgm:pt modelId="{20888052-DD6A-4436-A286-0E915F141CBC}" type="pres">
      <dgm:prSet presAssocID="{783095DC-7964-41C6-8843-D2039C633E6A}" presName="parSpace" presStyleCnt="0"/>
      <dgm:spPr/>
    </dgm:pt>
    <dgm:pt modelId="{400F0E6B-22C2-493C-A4CB-D80F6B15B583}" type="pres">
      <dgm:prSet presAssocID="{F7DBF047-D1F5-4D98-87DE-1914BC8ACE25}" presName="parTxOnly" presStyleLbl="node1" presStyleIdx="2" presStyleCnt="3" custScaleY="42228">
        <dgm:presLayoutVars>
          <dgm:bulletEnabled val="1"/>
        </dgm:presLayoutVars>
      </dgm:prSet>
      <dgm:spPr/>
    </dgm:pt>
  </dgm:ptLst>
  <dgm:cxnLst>
    <dgm:cxn modelId="{7F8FD45F-DC15-4A10-9DE8-6C177FEA017A}" type="presOf" srcId="{F7DBF047-D1F5-4D98-87DE-1914BC8ACE25}" destId="{400F0E6B-22C2-493C-A4CB-D80F6B15B583}" srcOrd="0" destOrd="0" presId="urn:microsoft.com/office/officeart/2005/8/layout/hChevron3"/>
    <dgm:cxn modelId="{CEFC8A6E-B644-45FC-8C69-A301006C0D2F}" type="presOf" srcId="{5106FD96-03AC-4F1C-B8BA-4775F765FE9D}" destId="{63C057A2-8665-4DB4-91DB-FF93373D6997}" srcOrd="0" destOrd="0" presId="urn:microsoft.com/office/officeart/2005/8/layout/hChevron3"/>
    <dgm:cxn modelId="{C9D11C92-F852-4D31-B21A-E3E55E945DD6}" type="presOf" srcId="{EF6ED771-0892-4B73-816E-5F8210F4BEC2}" destId="{D53BF51B-030F-41E0-B4A9-05AE010883C1}" srcOrd="0" destOrd="0" presId="urn:microsoft.com/office/officeart/2005/8/layout/hChevron3"/>
    <dgm:cxn modelId="{B720B995-B560-4D9C-BF3A-DCD39127B3E0}" srcId="{72B95568-B5D2-430E-80C7-7F6F62000CDE}" destId="{EF6ED771-0892-4B73-816E-5F8210F4BEC2}" srcOrd="1" destOrd="0" parTransId="{28AC145E-801B-4FE5-B7D8-809E6638E90F}" sibTransId="{783095DC-7964-41C6-8843-D2039C633E6A}"/>
    <dgm:cxn modelId="{D594AA98-2DFC-4214-A6FC-39AC558590C7}" type="presOf" srcId="{72B95568-B5D2-430E-80C7-7F6F62000CDE}" destId="{CD691E82-EE63-4C83-90CE-B4D304DE46F7}" srcOrd="0" destOrd="0" presId="urn:microsoft.com/office/officeart/2005/8/layout/hChevron3"/>
    <dgm:cxn modelId="{335757AB-FE64-4771-8A87-5FEC9E10E865}" srcId="{72B95568-B5D2-430E-80C7-7F6F62000CDE}" destId="{F7DBF047-D1F5-4D98-87DE-1914BC8ACE25}" srcOrd="2" destOrd="0" parTransId="{8FA241BE-620E-4F51-9640-B0F22A8A70E3}" sibTransId="{916D1E71-A7CC-436B-BE7B-C12D6FA09740}"/>
    <dgm:cxn modelId="{8CC037F9-90C5-4D02-8BB5-74CE397C2B18}" srcId="{72B95568-B5D2-430E-80C7-7F6F62000CDE}" destId="{5106FD96-03AC-4F1C-B8BA-4775F765FE9D}" srcOrd="0" destOrd="0" parTransId="{04CF652C-397C-4D74-9592-8FC64F8861B1}" sibTransId="{18ED0467-A2B9-4967-AA08-8072675EC46B}"/>
    <dgm:cxn modelId="{8CE31698-9880-4C92-8994-41475CFF026D}" type="presParOf" srcId="{CD691E82-EE63-4C83-90CE-B4D304DE46F7}" destId="{63C057A2-8665-4DB4-91DB-FF93373D6997}" srcOrd="0" destOrd="0" presId="urn:microsoft.com/office/officeart/2005/8/layout/hChevron3"/>
    <dgm:cxn modelId="{56CFF5F0-DAAB-4C80-B4F8-A976A20D3C3A}" type="presParOf" srcId="{CD691E82-EE63-4C83-90CE-B4D304DE46F7}" destId="{E7BED9BB-CA59-4159-A1DF-AB8202978F6A}" srcOrd="1" destOrd="0" presId="urn:microsoft.com/office/officeart/2005/8/layout/hChevron3"/>
    <dgm:cxn modelId="{BD09B3C0-9CF8-4AB3-AC10-51DD3B6715BB}" type="presParOf" srcId="{CD691E82-EE63-4C83-90CE-B4D304DE46F7}" destId="{D53BF51B-030F-41E0-B4A9-05AE010883C1}" srcOrd="2" destOrd="0" presId="urn:microsoft.com/office/officeart/2005/8/layout/hChevron3"/>
    <dgm:cxn modelId="{4C6D0878-218E-466B-B419-372CAF772F89}" type="presParOf" srcId="{CD691E82-EE63-4C83-90CE-B4D304DE46F7}" destId="{20888052-DD6A-4436-A286-0E915F141CBC}" srcOrd="3" destOrd="0" presId="urn:microsoft.com/office/officeart/2005/8/layout/hChevron3"/>
    <dgm:cxn modelId="{364A0E2C-80DC-428F-869F-0759AE8B2371}" type="presParOf" srcId="{CD691E82-EE63-4C83-90CE-B4D304DE46F7}" destId="{400F0E6B-22C2-493C-A4CB-D80F6B15B583}" srcOrd="4" destOrd="0" presId="urn:microsoft.com/office/officeart/2005/8/layout/hChevron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B95568-B5D2-430E-80C7-7F6F62000CDE}" type="doc">
      <dgm:prSet loTypeId="urn:microsoft.com/office/officeart/2005/8/layout/hChevron3" loCatId="process" qsTypeId="urn:microsoft.com/office/officeart/2005/8/quickstyle/simple1" qsCatId="simple" csTypeId="urn:microsoft.com/office/officeart/2005/8/colors/colorful4" csCatId="colorful" phldr="1"/>
      <dgm:spPr/>
    </dgm:pt>
    <dgm:pt modelId="{5106FD96-03AC-4F1C-B8BA-4775F765FE9D}">
      <dgm:prSet phldrT="[Text]" custT="1"/>
      <dgm:spPr>
        <a:xfrm>
          <a:off x="2970" y="732991"/>
          <a:ext cx="2597123" cy="251921"/>
        </a:xfrm>
        <a:prstGeom prst="homePlate">
          <a:avLst/>
        </a:prstGeom>
        <a:solidFill>
          <a:srgbClr val="969696"/>
        </a:solidFill>
        <a:ln w="10795" cap="flat" cmpd="sng" algn="ctr">
          <a:solidFill>
            <a:srgbClr val="FFFFFF">
              <a:hueOff val="0"/>
              <a:satOff val="0"/>
              <a:lumOff val="0"/>
              <a:alphaOff val="0"/>
            </a:srgbClr>
          </a:solidFill>
          <a:prstDash val="solid"/>
        </a:ln>
        <a:effectLst/>
      </dgm:spPr>
      <dgm:t>
        <a:bodyPr/>
        <a:lstStyle/>
        <a:p>
          <a:pPr>
            <a:buNone/>
          </a:pPr>
          <a:r>
            <a:rPr lang="en-US" sz="1400">
              <a:solidFill>
                <a:srgbClr val="FFFFFF"/>
              </a:solidFill>
              <a:latin typeface="Segoe UI"/>
              <a:ea typeface="+mn-ea"/>
              <a:cs typeface="+mn-cs"/>
            </a:rPr>
            <a:t>2-4 </a:t>
          </a:r>
          <a:r>
            <a:rPr lang="en-US" altLang="zh-CN" sz="1400">
              <a:solidFill>
                <a:srgbClr val="FFFFFF"/>
              </a:solidFill>
              <a:latin typeface="Segoe UI"/>
              <a:ea typeface="+mn-ea"/>
              <a:cs typeface="+mn-cs"/>
            </a:rPr>
            <a:t>weeks</a:t>
          </a:r>
          <a:endParaRPr lang="en-US" sz="1400">
            <a:solidFill>
              <a:srgbClr val="FFFFFF"/>
            </a:solidFill>
            <a:latin typeface="Segoe UI"/>
            <a:ea typeface="+mn-ea"/>
            <a:cs typeface="+mn-cs"/>
          </a:endParaRPr>
        </a:p>
      </dgm:t>
    </dgm:pt>
    <dgm:pt modelId="{04CF652C-397C-4D74-9592-8FC64F8861B1}" type="parTrans" cxnId="{8CC037F9-90C5-4D02-8BB5-74CE397C2B18}">
      <dgm:prSet/>
      <dgm:spPr/>
      <dgm:t>
        <a:bodyPr/>
        <a:lstStyle/>
        <a:p>
          <a:endParaRPr lang="en-US"/>
        </a:p>
      </dgm:t>
    </dgm:pt>
    <dgm:pt modelId="{18ED0467-A2B9-4967-AA08-8072675EC46B}" type="sibTrans" cxnId="{8CC037F9-90C5-4D02-8BB5-74CE397C2B18}">
      <dgm:prSet/>
      <dgm:spPr/>
      <dgm:t>
        <a:bodyPr/>
        <a:lstStyle/>
        <a:p>
          <a:endParaRPr lang="en-US"/>
        </a:p>
      </dgm:t>
    </dgm:pt>
    <dgm:pt modelId="{EF6ED771-0892-4B73-816E-5F8210F4BEC2}">
      <dgm:prSet phldrT="[Text]" custT="1"/>
      <dgm:spPr>
        <a:xfrm>
          <a:off x="2080669" y="732991"/>
          <a:ext cx="2597123" cy="251921"/>
        </a:xfrm>
        <a:prstGeom prst="chevron">
          <a:avLst/>
        </a:prstGeom>
        <a:solidFill>
          <a:srgbClr val="1C66CD"/>
        </a:solidFill>
        <a:ln w="10795" cap="flat" cmpd="sng" algn="ctr">
          <a:solidFill>
            <a:srgbClr val="FFFFFF">
              <a:hueOff val="0"/>
              <a:satOff val="0"/>
              <a:lumOff val="0"/>
              <a:alphaOff val="0"/>
            </a:srgbClr>
          </a:solidFill>
          <a:prstDash val="solid"/>
        </a:ln>
        <a:effectLst/>
      </dgm:spPr>
      <dgm:t>
        <a:bodyPr/>
        <a:lstStyle/>
        <a:p>
          <a:pPr>
            <a:buNone/>
          </a:pPr>
          <a:r>
            <a:rPr lang="en-US" sz="1400">
              <a:solidFill>
                <a:srgbClr val="FFFFFF"/>
              </a:solidFill>
              <a:latin typeface="Segoe UI"/>
              <a:ea typeface="+mn-ea"/>
              <a:cs typeface="+mn-cs"/>
            </a:rPr>
            <a:t>1</a:t>
          </a:r>
          <a:r>
            <a:rPr lang="en-US" altLang="zh-CN" sz="1400">
              <a:solidFill>
                <a:srgbClr val="FFFFFF"/>
              </a:solidFill>
              <a:latin typeface="Segoe UI"/>
              <a:ea typeface="+mn-ea"/>
              <a:cs typeface="+mn-cs"/>
            </a:rPr>
            <a:t>-3 months</a:t>
          </a:r>
          <a:endParaRPr lang="en-US" sz="1400">
            <a:solidFill>
              <a:srgbClr val="FFFFFF"/>
            </a:solidFill>
            <a:latin typeface="Segoe UI"/>
            <a:ea typeface="+mn-ea"/>
            <a:cs typeface="+mn-cs"/>
          </a:endParaRPr>
        </a:p>
      </dgm:t>
    </dgm:pt>
    <dgm:pt modelId="{28AC145E-801B-4FE5-B7D8-809E6638E90F}" type="parTrans" cxnId="{B720B995-B560-4D9C-BF3A-DCD39127B3E0}">
      <dgm:prSet/>
      <dgm:spPr/>
      <dgm:t>
        <a:bodyPr/>
        <a:lstStyle/>
        <a:p>
          <a:endParaRPr lang="en-US"/>
        </a:p>
      </dgm:t>
    </dgm:pt>
    <dgm:pt modelId="{783095DC-7964-41C6-8843-D2039C633E6A}" type="sibTrans" cxnId="{B720B995-B560-4D9C-BF3A-DCD39127B3E0}">
      <dgm:prSet/>
      <dgm:spPr/>
      <dgm:t>
        <a:bodyPr/>
        <a:lstStyle/>
        <a:p>
          <a:endParaRPr lang="en-US"/>
        </a:p>
      </dgm:t>
    </dgm:pt>
    <dgm:pt modelId="{8A8FCA7A-4CC1-4F54-879B-6F2BB51C2D75}">
      <dgm:prSet phldrT="[Text]" custT="1"/>
      <dgm:spPr>
        <a:xfrm>
          <a:off x="4158368" y="724509"/>
          <a:ext cx="2597123" cy="268885"/>
        </a:xfrm>
        <a:prstGeom prst="chevron">
          <a:avLst/>
        </a:prstGeom>
        <a:solidFill>
          <a:srgbClr val="969696"/>
        </a:solidFill>
        <a:ln w="10795" cap="flat" cmpd="sng" algn="ctr">
          <a:solidFill>
            <a:srgbClr val="FFFFFF">
              <a:hueOff val="0"/>
              <a:satOff val="0"/>
              <a:lumOff val="0"/>
              <a:alphaOff val="0"/>
            </a:srgbClr>
          </a:solidFill>
          <a:prstDash val="solid"/>
        </a:ln>
        <a:effectLst/>
      </dgm:spPr>
      <dgm:t>
        <a:bodyPr/>
        <a:lstStyle/>
        <a:p>
          <a:pPr>
            <a:buNone/>
          </a:pPr>
          <a:r>
            <a:rPr lang="en-US" sz="1400">
              <a:solidFill>
                <a:srgbClr val="FFFFFF"/>
              </a:solidFill>
              <a:latin typeface="Segoe UI"/>
              <a:ea typeface="+mn-ea"/>
              <a:cs typeface="+mn-cs"/>
            </a:rPr>
            <a:t>6</a:t>
          </a:r>
          <a:r>
            <a:rPr lang="en-US" altLang="zh-CN" sz="1400">
              <a:solidFill>
                <a:srgbClr val="FFFFFF"/>
              </a:solidFill>
              <a:latin typeface="Segoe UI"/>
              <a:ea typeface="+mn-ea"/>
              <a:cs typeface="+mn-cs"/>
            </a:rPr>
            <a:t>+ months</a:t>
          </a:r>
          <a:endParaRPr lang="en-US" sz="1400">
            <a:solidFill>
              <a:srgbClr val="FFFFFF"/>
            </a:solidFill>
            <a:latin typeface="Segoe UI"/>
            <a:ea typeface="+mn-ea"/>
            <a:cs typeface="+mn-cs"/>
          </a:endParaRPr>
        </a:p>
      </dgm:t>
    </dgm:pt>
    <dgm:pt modelId="{691E16BD-8937-4E75-96EA-510A83991E4C}" type="parTrans" cxnId="{6072288B-45E0-4224-8C13-F29D905820E4}">
      <dgm:prSet/>
      <dgm:spPr/>
      <dgm:t>
        <a:bodyPr/>
        <a:lstStyle/>
        <a:p>
          <a:endParaRPr lang="en-US"/>
        </a:p>
      </dgm:t>
    </dgm:pt>
    <dgm:pt modelId="{2F825F8C-0666-4D11-B8AA-1187A8BEC223}" type="sibTrans" cxnId="{6072288B-45E0-4224-8C13-F29D905820E4}">
      <dgm:prSet/>
      <dgm:spPr/>
      <dgm:t>
        <a:bodyPr/>
        <a:lstStyle/>
        <a:p>
          <a:endParaRPr lang="en-US"/>
        </a:p>
      </dgm:t>
    </dgm:pt>
    <dgm:pt modelId="{CD691E82-EE63-4C83-90CE-B4D304DE46F7}" type="pres">
      <dgm:prSet presAssocID="{72B95568-B5D2-430E-80C7-7F6F62000CDE}" presName="Name0" presStyleCnt="0">
        <dgm:presLayoutVars>
          <dgm:dir/>
          <dgm:resizeHandles val="exact"/>
        </dgm:presLayoutVars>
      </dgm:prSet>
      <dgm:spPr/>
    </dgm:pt>
    <dgm:pt modelId="{63C057A2-8665-4DB4-91DB-FF93373D6997}" type="pres">
      <dgm:prSet presAssocID="{5106FD96-03AC-4F1C-B8BA-4775F765FE9D}" presName="parTxOnly" presStyleLbl="node1" presStyleIdx="0" presStyleCnt="3" custScaleY="24250">
        <dgm:presLayoutVars>
          <dgm:bulletEnabled val="1"/>
        </dgm:presLayoutVars>
      </dgm:prSet>
      <dgm:spPr/>
    </dgm:pt>
    <dgm:pt modelId="{E7BED9BB-CA59-4159-A1DF-AB8202978F6A}" type="pres">
      <dgm:prSet presAssocID="{18ED0467-A2B9-4967-AA08-8072675EC46B}" presName="parSpace" presStyleCnt="0"/>
      <dgm:spPr/>
    </dgm:pt>
    <dgm:pt modelId="{D53BF51B-030F-41E0-B4A9-05AE010883C1}" type="pres">
      <dgm:prSet presAssocID="{EF6ED771-0892-4B73-816E-5F8210F4BEC2}" presName="parTxOnly" presStyleLbl="node1" presStyleIdx="1" presStyleCnt="3" custScaleY="24250">
        <dgm:presLayoutVars>
          <dgm:bulletEnabled val="1"/>
        </dgm:presLayoutVars>
      </dgm:prSet>
      <dgm:spPr/>
    </dgm:pt>
    <dgm:pt modelId="{20888052-DD6A-4436-A286-0E915F141CBC}" type="pres">
      <dgm:prSet presAssocID="{783095DC-7964-41C6-8843-D2039C633E6A}" presName="parSpace" presStyleCnt="0"/>
      <dgm:spPr/>
    </dgm:pt>
    <dgm:pt modelId="{6ECA2A50-4A11-409C-AEFE-AA4D77759B82}" type="pres">
      <dgm:prSet presAssocID="{8A8FCA7A-4CC1-4F54-879B-6F2BB51C2D75}" presName="parTxOnly" presStyleLbl="node1" presStyleIdx="2" presStyleCnt="3" custScaleY="25883">
        <dgm:presLayoutVars>
          <dgm:bulletEnabled val="1"/>
        </dgm:presLayoutVars>
      </dgm:prSet>
      <dgm:spPr>
        <a:prstGeom prst="chevron">
          <a:avLst/>
        </a:prstGeom>
      </dgm:spPr>
    </dgm:pt>
  </dgm:ptLst>
  <dgm:cxnLst>
    <dgm:cxn modelId="{CEFC8A6E-B644-45FC-8C69-A301006C0D2F}" type="presOf" srcId="{5106FD96-03AC-4F1C-B8BA-4775F765FE9D}" destId="{63C057A2-8665-4DB4-91DB-FF93373D6997}" srcOrd="0" destOrd="0" presId="urn:microsoft.com/office/officeart/2005/8/layout/hChevron3"/>
    <dgm:cxn modelId="{6072288B-45E0-4224-8C13-F29D905820E4}" srcId="{72B95568-B5D2-430E-80C7-7F6F62000CDE}" destId="{8A8FCA7A-4CC1-4F54-879B-6F2BB51C2D75}" srcOrd="2" destOrd="0" parTransId="{691E16BD-8937-4E75-96EA-510A83991E4C}" sibTransId="{2F825F8C-0666-4D11-B8AA-1187A8BEC223}"/>
    <dgm:cxn modelId="{C9D11C92-F852-4D31-B21A-E3E55E945DD6}" type="presOf" srcId="{EF6ED771-0892-4B73-816E-5F8210F4BEC2}" destId="{D53BF51B-030F-41E0-B4A9-05AE010883C1}" srcOrd="0" destOrd="0" presId="urn:microsoft.com/office/officeart/2005/8/layout/hChevron3"/>
    <dgm:cxn modelId="{B720B995-B560-4D9C-BF3A-DCD39127B3E0}" srcId="{72B95568-B5D2-430E-80C7-7F6F62000CDE}" destId="{EF6ED771-0892-4B73-816E-5F8210F4BEC2}" srcOrd="1" destOrd="0" parTransId="{28AC145E-801B-4FE5-B7D8-809E6638E90F}" sibTransId="{783095DC-7964-41C6-8843-D2039C633E6A}"/>
    <dgm:cxn modelId="{D594AA98-2DFC-4214-A6FC-39AC558590C7}" type="presOf" srcId="{72B95568-B5D2-430E-80C7-7F6F62000CDE}" destId="{CD691E82-EE63-4C83-90CE-B4D304DE46F7}" srcOrd="0" destOrd="0" presId="urn:microsoft.com/office/officeart/2005/8/layout/hChevron3"/>
    <dgm:cxn modelId="{16B35FDA-146F-40F5-AA6B-FD2394494A2B}" type="presOf" srcId="{8A8FCA7A-4CC1-4F54-879B-6F2BB51C2D75}" destId="{6ECA2A50-4A11-409C-AEFE-AA4D77759B82}" srcOrd="0" destOrd="0" presId="urn:microsoft.com/office/officeart/2005/8/layout/hChevron3"/>
    <dgm:cxn modelId="{8CC037F9-90C5-4D02-8BB5-74CE397C2B18}" srcId="{72B95568-B5D2-430E-80C7-7F6F62000CDE}" destId="{5106FD96-03AC-4F1C-B8BA-4775F765FE9D}" srcOrd="0" destOrd="0" parTransId="{04CF652C-397C-4D74-9592-8FC64F8861B1}" sibTransId="{18ED0467-A2B9-4967-AA08-8072675EC46B}"/>
    <dgm:cxn modelId="{8CE31698-9880-4C92-8994-41475CFF026D}" type="presParOf" srcId="{CD691E82-EE63-4C83-90CE-B4D304DE46F7}" destId="{63C057A2-8665-4DB4-91DB-FF93373D6997}" srcOrd="0" destOrd="0" presId="urn:microsoft.com/office/officeart/2005/8/layout/hChevron3"/>
    <dgm:cxn modelId="{56CFF5F0-DAAB-4C80-B4F8-A976A20D3C3A}" type="presParOf" srcId="{CD691E82-EE63-4C83-90CE-B4D304DE46F7}" destId="{E7BED9BB-CA59-4159-A1DF-AB8202978F6A}" srcOrd="1" destOrd="0" presId="urn:microsoft.com/office/officeart/2005/8/layout/hChevron3"/>
    <dgm:cxn modelId="{BD09B3C0-9CF8-4AB3-AC10-51DD3B6715BB}" type="presParOf" srcId="{CD691E82-EE63-4C83-90CE-B4D304DE46F7}" destId="{D53BF51B-030F-41E0-B4A9-05AE010883C1}" srcOrd="2" destOrd="0" presId="urn:microsoft.com/office/officeart/2005/8/layout/hChevron3"/>
    <dgm:cxn modelId="{C4F6247A-8C2D-44C1-9B8C-247D0042BDFE}" type="presParOf" srcId="{CD691E82-EE63-4C83-90CE-B4D304DE46F7}" destId="{20888052-DD6A-4436-A286-0E915F141CBC}" srcOrd="3" destOrd="0" presId="urn:microsoft.com/office/officeart/2005/8/layout/hChevron3"/>
    <dgm:cxn modelId="{4D4AFC9A-8B79-43A9-BC64-84B96AD7490B}" type="presParOf" srcId="{CD691E82-EE63-4C83-90CE-B4D304DE46F7}" destId="{6ECA2A50-4A11-409C-AEFE-AA4D77759B82}"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B95568-B5D2-430E-80C7-7F6F62000CDE}" type="doc">
      <dgm:prSet loTypeId="urn:microsoft.com/office/officeart/2005/8/layout/hChevron3" loCatId="process" qsTypeId="urn:microsoft.com/office/officeart/2005/8/quickstyle/simple1" qsCatId="simple" csTypeId="urn:microsoft.com/office/officeart/2005/8/colors/accent1_2" csCatId="accent1" phldr="1"/>
      <dgm:spPr/>
    </dgm:pt>
    <dgm:pt modelId="{5106FD96-03AC-4F1C-B8BA-4775F765FE9D}">
      <dgm:prSet phldrT="[Text]" custT="1"/>
      <dgm:spPr>
        <a:xfrm>
          <a:off x="1820" y="373566"/>
          <a:ext cx="1591891" cy="268889"/>
        </a:xfrm>
        <a:prstGeom prst="homePlate">
          <a:avLst/>
        </a:prstGeom>
        <a:solidFill>
          <a:srgbClr val="FFFFFF">
            <a:lumMod val="65000"/>
          </a:srgbClr>
        </a:solidFill>
        <a:ln w="10795" cap="flat" cmpd="sng" algn="ctr">
          <a:solidFill>
            <a:srgbClr val="FFFFFF">
              <a:hueOff val="0"/>
              <a:satOff val="0"/>
              <a:lumOff val="0"/>
              <a:alphaOff val="0"/>
            </a:srgbClr>
          </a:solidFill>
          <a:prstDash val="solid"/>
        </a:ln>
        <a:effectLst/>
      </dgm:spPr>
      <dgm:t>
        <a:bodyPr/>
        <a:lstStyle/>
        <a:p>
          <a:pPr>
            <a:buNone/>
          </a:pPr>
          <a:r>
            <a:rPr lang="en-US" sz="1400">
              <a:solidFill>
                <a:srgbClr val="FFFFFF"/>
              </a:solidFill>
              <a:latin typeface="Segoe UI"/>
              <a:ea typeface="+mn-ea"/>
              <a:cs typeface="+mn-cs"/>
            </a:rPr>
            <a:t>2-4 </a:t>
          </a:r>
          <a:r>
            <a:rPr lang="en-US" altLang="zh-CN" sz="1400">
              <a:solidFill>
                <a:srgbClr val="FFFFFF"/>
              </a:solidFill>
              <a:latin typeface="Segoe UI"/>
              <a:ea typeface="+mn-ea"/>
              <a:cs typeface="+mn-cs"/>
            </a:rPr>
            <a:t>weeks</a:t>
          </a:r>
          <a:endParaRPr lang="en-US" sz="1400">
            <a:solidFill>
              <a:srgbClr val="FFFFFF"/>
            </a:solidFill>
            <a:latin typeface="Segoe UI"/>
            <a:ea typeface="+mn-ea"/>
            <a:cs typeface="+mn-cs"/>
          </a:endParaRPr>
        </a:p>
      </dgm:t>
    </dgm:pt>
    <dgm:pt modelId="{04CF652C-397C-4D74-9592-8FC64F8861B1}" type="parTrans" cxnId="{8CC037F9-90C5-4D02-8BB5-74CE397C2B18}">
      <dgm:prSet/>
      <dgm:spPr/>
      <dgm:t>
        <a:bodyPr/>
        <a:lstStyle/>
        <a:p>
          <a:endParaRPr lang="en-US"/>
        </a:p>
      </dgm:t>
    </dgm:pt>
    <dgm:pt modelId="{18ED0467-A2B9-4967-AA08-8072675EC46B}" type="sibTrans" cxnId="{8CC037F9-90C5-4D02-8BB5-74CE397C2B18}">
      <dgm:prSet/>
      <dgm:spPr/>
      <dgm:t>
        <a:bodyPr/>
        <a:lstStyle/>
        <a:p>
          <a:endParaRPr lang="en-US"/>
        </a:p>
      </dgm:t>
    </dgm:pt>
    <dgm:pt modelId="{F7DBF047-D1F5-4D98-87DE-1914BC8ACE25}">
      <dgm:prSet phldrT="[Text]" custT="1"/>
      <dgm:spPr>
        <a:xfrm>
          <a:off x="2548847" y="373566"/>
          <a:ext cx="1591891" cy="268889"/>
        </a:xfrm>
        <a:prstGeom prst="chevron">
          <a:avLst/>
        </a:prstGeom>
        <a:solidFill>
          <a:srgbClr val="0072C6"/>
        </a:solidFill>
        <a:ln w="10795" cap="flat" cmpd="sng" algn="ctr">
          <a:solidFill>
            <a:srgbClr val="FFFFFF">
              <a:hueOff val="0"/>
              <a:satOff val="0"/>
              <a:lumOff val="0"/>
              <a:alphaOff val="0"/>
            </a:srgbClr>
          </a:solidFill>
          <a:prstDash val="solid"/>
        </a:ln>
        <a:effectLst/>
      </dgm:spPr>
      <dgm:t>
        <a:bodyPr/>
        <a:lstStyle/>
        <a:p>
          <a:pPr>
            <a:buNone/>
          </a:pPr>
          <a:r>
            <a:rPr lang="en-US" sz="1400">
              <a:solidFill>
                <a:srgbClr val="FFFFFF"/>
              </a:solidFill>
              <a:latin typeface="Segoe UI"/>
              <a:ea typeface="+mn-ea"/>
              <a:cs typeface="+mn-cs"/>
            </a:rPr>
            <a:t>6</a:t>
          </a:r>
          <a:r>
            <a:rPr lang="en-US" altLang="zh-CN" sz="1400">
              <a:solidFill>
                <a:srgbClr val="FFFFFF"/>
              </a:solidFill>
              <a:latin typeface="Segoe UI"/>
              <a:ea typeface="+mn-ea"/>
              <a:cs typeface="+mn-cs"/>
            </a:rPr>
            <a:t>+ months</a:t>
          </a:r>
          <a:endParaRPr lang="en-US" sz="1400">
            <a:solidFill>
              <a:srgbClr val="FFFFFF"/>
            </a:solidFill>
            <a:latin typeface="Segoe UI"/>
            <a:ea typeface="+mn-ea"/>
            <a:cs typeface="+mn-cs"/>
          </a:endParaRPr>
        </a:p>
      </dgm:t>
    </dgm:pt>
    <dgm:pt modelId="{8FA241BE-620E-4F51-9640-B0F22A8A70E3}" type="parTrans" cxnId="{335757AB-FE64-4771-8A87-5FEC9E10E865}">
      <dgm:prSet/>
      <dgm:spPr/>
      <dgm:t>
        <a:bodyPr/>
        <a:lstStyle/>
        <a:p>
          <a:endParaRPr lang="en-US"/>
        </a:p>
      </dgm:t>
    </dgm:pt>
    <dgm:pt modelId="{916D1E71-A7CC-436B-BE7B-C12D6FA09740}" type="sibTrans" cxnId="{335757AB-FE64-4771-8A87-5FEC9E10E865}">
      <dgm:prSet/>
      <dgm:spPr/>
      <dgm:t>
        <a:bodyPr/>
        <a:lstStyle/>
        <a:p>
          <a:endParaRPr lang="en-US"/>
        </a:p>
      </dgm:t>
    </dgm:pt>
    <dgm:pt modelId="{EF6ED771-0892-4B73-816E-5F8210F4BEC2}">
      <dgm:prSet phldrT="[Text]" custT="1"/>
      <dgm:spPr>
        <a:xfrm>
          <a:off x="1275334" y="373566"/>
          <a:ext cx="1591891" cy="268889"/>
        </a:xfrm>
        <a:prstGeom prst="chevron">
          <a:avLst/>
        </a:prstGeom>
        <a:solidFill>
          <a:srgbClr val="FFFFFF">
            <a:lumMod val="65000"/>
          </a:srgbClr>
        </a:solidFill>
        <a:ln w="10795" cap="flat" cmpd="sng" algn="ctr">
          <a:solidFill>
            <a:srgbClr val="FFFFFF">
              <a:hueOff val="0"/>
              <a:satOff val="0"/>
              <a:lumOff val="0"/>
              <a:alphaOff val="0"/>
            </a:srgbClr>
          </a:solidFill>
          <a:prstDash val="solid"/>
        </a:ln>
        <a:effectLst/>
      </dgm:spPr>
      <dgm:t>
        <a:bodyPr/>
        <a:lstStyle/>
        <a:p>
          <a:pPr>
            <a:buNone/>
          </a:pPr>
          <a:r>
            <a:rPr lang="en-US" sz="1400">
              <a:solidFill>
                <a:srgbClr val="FFFFFF"/>
              </a:solidFill>
              <a:latin typeface="Segoe UI"/>
              <a:ea typeface="+mn-ea"/>
              <a:cs typeface="+mn-cs"/>
            </a:rPr>
            <a:t>1</a:t>
          </a:r>
          <a:r>
            <a:rPr lang="en-US" altLang="zh-CN" sz="1400">
              <a:solidFill>
                <a:srgbClr val="FFFFFF"/>
              </a:solidFill>
              <a:latin typeface="Segoe UI"/>
              <a:ea typeface="+mn-ea"/>
              <a:cs typeface="+mn-cs"/>
            </a:rPr>
            <a:t>-3 months</a:t>
          </a:r>
          <a:endParaRPr lang="en-US" sz="1400">
            <a:solidFill>
              <a:srgbClr val="FFFFFF"/>
            </a:solidFill>
            <a:latin typeface="Segoe UI"/>
            <a:ea typeface="+mn-ea"/>
            <a:cs typeface="+mn-cs"/>
          </a:endParaRPr>
        </a:p>
      </dgm:t>
    </dgm:pt>
    <dgm:pt modelId="{783095DC-7964-41C6-8843-D2039C633E6A}" type="sibTrans" cxnId="{B720B995-B560-4D9C-BF3A-DCD39127B3E0}">
      <dgm:prSet/>
      <dgm:spPr/>
      <dgm:t>
        <a:bodyPr/>
        <a:lstStyle/>
        <a:p>
          <a:endParaRPr lang="en-US"/>
        </a:p>
      </dgm:t>
    </dgm:pt>
    <dgm:pt modelId="{28AC145E-801B-4FE5-B7D8-809E6638E90F}" type="parTrans" cxnId="{B720B995-B560-4D9C-BF3A-DCD39127B3E0}">
      <dgm:prSet/>
      <dgm:spPr/>
      <dgm:t>
        <a:bodyPr/>
        <a:lstStyle/>
        <a:p>
          <a:endParaRPr lang="en-US"/>
        </a:p>
      </dgm:t>
    </dgm:pt>
    <dgm:pt modelId="{CD691E82-EE63-4C83-90CE-B4D304DE46F7}" type="pres">
      <dgm:prSet presAssocID="{72B95568-B5D2-430E-80C7-7F6F62000CDE}" presName="Name0" presStyleCnt="0">
        <dgm:presLayoutVars>
          <dgm:dir/>
          <dgm:resizeHandles val="exact"/>
        </dgm:presLayoutVars>
      </dgm:prSet>
      <dgm:spPr/>
    </dgm:pt>
    <dgm:pt modelId="{63C057A2-8665-4DB4-91DB-FF93373D6997}" type="pres">
      <dgm:prSet presAssocID="{5106FD96-03AC-4F1C-B8BA-4775F765FE9D}" presName="parTxOnly" presStyleLbl="node1" presStyleIdx="0" presStyleCnt="3" custScaleY="42228">
        <dgm:presLayoutVars>
          <dgm:bulletEnabled val="1"/>
        </dgm:presLayoutVars>
      </dgm:prSet>
      <dgm:spPr/>
    </dgm:pt>
    <dgm:pt modelId="{E7BED9BB-CA59-4159-A1DF-AB8202978F6A}" type="pres">
      <dgm:prSet presAssocID="{18ED0467-A2B9-4967-AA08-8072675EC46B}" presName="parSpace" presStyleCnt="0"/>
      <dgm:spPr/>
    </dgm:pt>
    <dgm:pt modelId="{D53BF51B-030F-41E0-B4A9-05AE010883C1}" type="pres">
      <dgm:prSet presAssocID="{EF6ED771-0892-4B73-816E-5F8210F4BEC2}" presName="parTxOnly" presStyleLbl="node1" presStyleIdx="1" presStyleCnt="3" custScaleY="42228">
        <dgm:presLayoutVars>
          <dgm:bulletEnabled val="1"/>
        </dgm:presLayoutVars>
      </dgm:prSet>
      <dgm:spPr/>
    </dgm:pt>
    <dgm:pt modelId="{20888052-DD6A-4436-A286-0E915F141CBC}" type="pres">
      <dgm:prSet presAssocID="{783095DC-7964-41C6-8843-D2039C633E6A}" presName="parSpace" presStyleCnt="0"/>
      <dgm:spPr/>
    </dgm:pt>
    <dgm:pt modelId="{400F0E6B-22C2-493C-A4CB-D80F6B15B583}" type="pres">
      <dgm:prSet presAssocID="{F7DBF047-D1F5-4D98-87DE-1914BC8ACE25}" presName="parTxOnly" presStyleLbl="node1" presStyleIdx="2" presStyleCnt="3" custScaleY="42228">
        <dgm:presLayoutVars>
          <dgm:bulletEnabled val="1"/>
        </dgm:presLayoutVars>
      </dgm:prSet>
      <dgm:spPr/>
    </dgm:pt>
  </dgm:ptLst>
  <dgm:cxnLst>
    <dgm:cxn modelId="{7F8FD45F-DC15-4A10-9DE8-6C177FEA017A}" type="presOf" srcId="{F7DBF047-D1F5-4D98-87DE-1914BC8ACE25}" destId="{400F0E6B-22C2-493C-A4CB-D80F6B15B583}" srcOrd="0" destOrd="0" presId="urn:microsoft.com/office/officeart/2005/8/layout/hChevron3"/>
    <dgm:cxn modelId="{CEFC8A6E-B644-45FC-8C69-A301006C0D2F}" type="presOf" srcId="{5106FD96-03AC-4F1C-B8BA-4775F765FE9D}" destId="{63C057A2-8665-4DB4-91DB-FF93373D6997}" srcOrd="0" destOrd="0" presId="urn:microsoft.com/office/officeart/2005/8/layout/hChevron3"/>
    <dgm:cxn modelId="{C9D11C92-F852-4D31-B21A-E3E55E945DD6}" type="presOf" srcId="{EF6ED771-0892-4B73-816E-5F8210F4BEC2}" destId="{D53BF51B-030F-41E0-B4A9-05AE010883C1}" srcOrd="0" destOrd="0" presId="urn:microsoft.com/office/officeart/2005/8/layout/hChevron3"/>
    <dgm:cxn modelId="{B720B995-B560-4D9C-BF3A-DCD39127B3E0}" srcId="{72B95568-B5D2-430E-80C7-7F6F62000CDE}" destId="{EF6ED771-0892-4B73-816E-5F8210F4BEC2}" srcOrd="1" destOrd="0" parTransId="{28AC145E-801B-4FE5-B7D8-809E6638E90F}" sibTransId="{783095DC-7964-41C6-8843-D2039C633E6A}"/>
    <dgm:cxn modelId="{D594AA98-2DFC-4214-A6FC-39AC558590C7}" type="presOf" srcId="{72B95568-B5D2-430E-80C7-7F6F62000CDE}" destId="{CD691E82-EE63-4C83-90CE-B4D304DE46F7}" srcOrd="0" destOrd="0" presId="urn:microsoft.com/office/officeart/2005/8/layout/hChevron3"/>
    <dgm:cxn modelId="{335757AB-FE64-4771-8A87-5FEC9E10E865}" srcId="{72B95568-B5D2-430E-80C7-7F6F62000CDE}" destId="{F7DBF047-D1F5-4D98-87DE-1914BC8ACE25}" srcOrd="2" destOrd="0" parTransId="{8FA241BE-620E-4F51-9640-B0F22A8A70E3}" sibTransId="{916D1E71-A7CC-436B-BE7B-C12D6FA09740}"/>
    <dgm:cxn modelId="{8CC037F9-90C5-4D02-8BB5-74CE397C2B18}" srcId="{72B95568-B5D2-430E-80C7-7F6F62000CDE}" destId="{5106FD96-03AC-4F1C-B8BA-4775F765FE9D}" srcOrd="0" destOrd="0" parTransId="{04CF652C-397C-4D74-9592-8FC64F8861B1}" sibTransId="{18ED0467-A2B9-4967-AA08-8072675EC46B}"/>
    <dgm:cxn modelId="{8CE31698-9880-4C92-8994-41475CFF026D}" type="presParOf" srcId="{CD691E82-EE63-4C83-90CE-B4D304DE46F7}" destId="{63C057A2-8665-4DB4-91DB-FF93373D6997}" srcOrd="0" destOrd="0" presId="urn:microsoft.com/office/officeart/2005/8/layout/hChevron3"/>
    <dgm:cxn modelId="{56CFF5F0-DAAB-4C80-B4F8-A976A20D3C3A}" type="presParOf" srcId="{CD691E82-EE63-4C83-90CE-B4D304DE46F7}" destId="{E7BED9BB-CA59-4159-A1DF-AB8202978F6A}" srcOrd="1" destOrd="0" presId="urn:microsoft.com/office/officeart/2005/8/layout/hChevron3"/>
    <dgm:cxn modelId="{BD09B3C0-9CF8-4AB3-AC10-51DD3B6715BB}" type="presParOf" srcId="{CD691E82-EE63-4C83-90CE-B4D304DE46F7}" destId="{D53BF51B-030F-41E0-B4A9-05AE010883C1}" srcOrd="2" destOrd="0" presId="urn:microsoft.com/office/officeart/2005/8/layout/hChevron3"/>
    <dgm:cxn modelId="{4C6D0878-218E-466B-B419-372CAF772F89}" type="presParOf" srcId="{CD691E82-EE63-4C83-90CE-B4D304DE46F7}" destId="{20888052-DD6A-4436-A286-0E915F141CBC}" srcOrd="3" destOrd="0" presId="urn:microsoft.com/office/officeart/2005/8/layout/hChevron3"/>
    <dgm:cxn modelId="{364A0E2C-80DC-428F-869F-0759AE8B2371}" type="presParOf" srcId="{CD691E82-EE63-4C83-90CE-B4D304DE46F7}" destId="{400F0E6B-22C2-493C-A4CB-D80F6B15B583}" srcOrd="4"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B95568-B5D2-430E-80C7-7F6F62000CDE}" type="doc">
      <dgm:prSet loTypeId="urn:microsoft.com/office/officeart/2005/8/layout/hChevron3" loCatId="process" qsTypeId="urn:microsoft.com/office/officeart/2005/8/quickstyle/simple1" qsCatId="simple" csTypeId="urn:microsoft.com/office/officeart/2005/8/colors/colorful4" csCatId="colorful" phldr="1"/>
      <dgm:spPr/>
    </dgm:pt>
    <dgm:pt modelId="{5106FD96-03AC-4F1C-B8BA-4775F765FE9D}">
      <dgm:prSet phldrT="[Text]" custT="1"/>
      <dgm:spPr>
        <a:xfrm>
          <a:off x="2970" y="732991"/>
          <a:ext cx="2597123" cy="251921"/>
        </a:xfrm>
        <a:prstGeom prst="homePlate">
          <a:avLst/>
        </a:prstGeom>
        <a:solidFill>
          <a:srgbClr val="969696"/>
        </a:solidFill>
        <a:ln w="10795" cap="flat" cmpd="sng" algn="ctr">
          <a:solidFill>
            <a:srgbClr val="FFFFFF">
              <a:hueOff val="0"/>
              <a:satOff val="0"/>
              <a:lumOff val="0"/>
              <a:alphaOff val="0"/>
            </a:srgbClr>
          </a:solidFill>
          <a:prstDash val="solid"/>
        </a:ln>
        <a:effectLst/>
      </dgm:spPr>
      <dgm:t>
        <a:bodyPr/>
        <a:lstStyle/>
        <a:p>
          <a:pPr>
            <a:buNone/>
          </a:pPr>
          <a:r>
            <a:rPr lang="en-US" sz="1400">
              <a:solidFill>
                <a:srgbClr val="FFFFFF"/>
              </a:solidFill>
              <a:latin typeface="Segoe UI"/>
              <a:ea typeface="+mn-ea"/>
              <a:cs typeface="+mn-cs"/>
            </a:rPr>
            <a:t>2-4 </a:t>
          </a:r>
          <a:r>
            <a:rPr lang="en-US" altLang="zh-CN" sz="1400">
              <a:solidFill>
                <a:srgbClr val="FFFFFF"/>
              </a:solidFill>
              <a:latin typeface="Segoe UI"/>
              <a:ea typeface="+mn-ea"/>
              <a:cs typeface="+mn-cs"/>
            </a:rPr>
            <a:t>weeks</a:t>
          </a:r>
          <a:endParaRPr lang="en-US" sz="1400">
            <a:solidFill>
              <a:srgbClr val="FFFFFF"/>
            </a:solidFill>
            <a:latin typeface="Segoe UI"/>
            <a:ea typeface="+mn-ea"/>
            <a:cs typeface="+mn-cs"/>
          </a:endParaRPr>
        </a:p>
      </dgm:t>
    </dgm:pt>
    <dgm:pt modelId="{04CF652C-397C-4D74-9592-8FC64F8861B1}" type="parTrans" cxnId="{8CC037F9-90C5-4D02-8BB5-74CE397C2B18}">
      <dgm:prSet/>
      <dgm:spPr/>
      <dgm:t>
        <a:bodyPr/>
        <a:lstStyle/>
        <a:p>
          <a:endParaRPr lang="en-US"/>
        </a:p>
      </dgm:t>
    </dgm:pt>
    <dgm:pt modelId="{18ED0467-A2B9-4967-AA08-8072675EC46B}" type="sibTrans" cxnId="{8CC037F9-90C5-4D02-8BB5-74CE397C2B18}">
      <dgm:prSet/>
      <dgm:spPr/>
      <dgm:t>
        <a:bodyPr/>
        <a:lstStyle/>
        <a:p>
          <a:endParaRPr lang="en-US"/>
        </a:p>
      </dgm:t>
    </dgm:pt>
    <dgm:pt modelId="{EF6ED771-0892-4B73-816E-5F8210F4BEC2}">
      <dgm:prSet phldrT="[Text]" custT="1"/>
      <dgm:spPr>
        <a:xfrm>
          <a:off x="2080669" y="732991"/>
          <a:ext cx="2597123" cy="251921"/>
        </a:xfrm>
        <a:prstGeom prst="chevron">
          <a:avLst/>
        </a:prstGeom>
        <a:solidFill>
          <a:srgbClr val="969696"/>
        </a:solidFill>
        <a:ln w="10795" cap="flat" cmpd="sng" algn="ctr">
          <a:solidFill>
            <a:srgbClr val="FFFFFF">
              <a:hueOff val="0"/>
              <a:satOff val="0"/>
              <a:lumOff val="0"/>
              <a:alphaOff val="0"/>
            </a:srgbClr>
          </a:solidFill>
          <a:prstDash val="solid"/>
        </a:ln>
        <a:effectLst/>
      </dgm:spPr>
      <dgm:t>
        <a:bodyPr/>
        <a:lstStyle/>
        <a:p>
          <a:pPr>
            <a:buNone/>
          </a:pPr>
          <a:r>
            <a:rPr lang="en-US" sz="1400">
              <a:solidFill>
                <a:srgbClr val="FFFFFF"/>
              </a:solidFill>
              <a:latin typeface="Segoe UI"/>
              <a:ea typeface="+mn-ea"/>
              <a:cs typeface="+mn-cs"/>
            </a:rPr>
            <a:t>1</a:t>
          </a:r>
          <a:r>
            <a:rPr lang="en-US" altLang="zh-CN" sz="1400">
              <a:solidFill>
                <a:srgbClr val="FFFFFF"/>
              </a:solidFill>
              <a:latin typeface="Segoe UI"/>
              <a:ea typeface="+mn-ea"/>
              <a:cs typeface="+mn-cs"/>
            </a:rPr>
            <a:t>-3 months</a:t>
          </a:r>
          <a:endParaRPr lang="en-US" sz="1400">
            <a:solidFill>
              <a:srgbClr val="FFFFFF"/>
            </a:solidFill>
            <a:latin typeface="Segoe UI"/>
            <a:ea typeface="+mn-ea"/>
            <a:cs typeface="+mn-cs"/>
          </a:endParaRPr>
        </a:p>
      </dgm:t>
    </dgm:pt>
    <dgm:pt modelId="{28AC145E-801B-4FE5-B7D8-809E6638E90F}" type="parTrans" cxnId="{B720B995-B560-4D9C-BF3A-DCD39127B3E0}">
      <dgm:prSet/>
      <dgm:spPr/>
      <dgm:t>
        <a:bodyPr/>
        <a:lstStyle/>
        <a:p>
          <a:endParaRPr lang="en-US"/>
        </a:p>
      </dgm:t>
    </dgm:pt>
    <dgm:pt modelId="{783095DC-7964-41C6-8843-D2039C633E6A}" type="sibTrans" cxnId="{B720B995-B560-4D9C-BF3A-DCD39127B3E0}">
      <dgm:prSet/>
      <dgm:spPr/>
      <dgm:t>
        <a:bodyPr/>
        <a:lstStyle/>
        <a:p>
          <a:endParaRPr lang="en-US"/>
        </a:p>
      </dgm:t>
    </dgm:pt>
    <dgm:pt modelId="{1DEE0AF1-E682-4B20-B508-1D5344BFF3F8}">
      <dgm:prSet phldrT="[Text]" custT="1"/>
      <dgm:spPr>
        <a:xfrm>
          <a:off x="4158368" y="724509"/>
          <a:ext cx="2597123" cy="268885"/>
        </a:xfrm>
        <a:prstGeom prst="chevron">
          <a:avLst/>
        </a:prstGeom>
        <a:solidFill>
          <a:srgbClr val="1C66CD"/>
        </a:solidFill>
        <a:ln w="10795" cap="flat" cmpd="sng" algn="ctr">
          <a:solidFill>
            <a:srgbClr val="FFFFFF">
              <a:hueOff val="0"/>
              <a:satOff val="0"/>
              <a:lumOff val="0"/>
              <a:alphaOff val="0"/>
            </a:srgbClr>
          </a:solidFill>
          <a:prstDash val="solid"/>
        </a:ln>
        <a:effectLst/>
      </dgm:spPr>
      <dgm:t>
        <a:bodyPr/>
        <a:lstStyle/>
        <a:p>
          <a:pPr>
            <a:buNone/>
          </a:pPr>
          <a:r>
            <a:rPr lang="en-US" sz="1400">
              <a:solidFill>
                <a:srgbClr val="FFFFFF"/>
              </a:solidFill>
              <a:latin typeface="Segoe UI"/>
              <a:ea typeface="+mn-ea"/>
              <a:cs typeface="+mn-cs"/>
            </a:rPr>
            <a:t>6</a:t>
          </a:r>
          <a:r>
            <a:rPr lang="en-US" altLang="zh-CN" sz="1400">
              <a:solidFill>
                <a:srgbClr val="FFFFFF"/>
              </a:solidFill>
              <a:latin typeface="Segoe UI"/>
              <a:ea typeface="+mn-ea"/>
              <a:cs typeface="+mn-cs"/>
            </a:rPr>
            <a:t>+ months</a:t>
          </a:r>
          <a:endParaRPr lang="en-US" sz="1400">
            <a:solidFill>
              <a:srgbClr val="FFFFFF"/>
            </a:solidFill>
            <a:latin typeface="Segoe UI"/>
            <a:ea typeface="+mn-ea"/>
            <a:cs typeface="+mn-cs"/>
          </a:endParaRPr>
        </a:p>
      </dgm:t>
    </dgm:pt>
    <dgm:pt modelId="{CB36F935-6FC5-4726-A9E4-54A77661C4DB}" type="parTrans" cxnId="{E8B9C79A-1150-4677-8F45-5B5E4200387B}">
      <dgm:prSet/>
      <dgm:spPr/>
      <dgm:t>
        <a:bodyPr/>
        <a:lstStyle/>
        <a:p>
          <a:endParaRPr lang="en-US"/>
        </a:p>
      </dgm:t>
    </dgm:pt>
    <dgm:pt modelId="{5FAA8E69-C54E-4464-8269-6697669DDEA8}" type="sibTrans" cxnId="{E8B9C79A-1150-4677-8F45-5B5E4200387B}">
      <dgm:prSet/>
      <dgm:spPr/>
      <dgm:t>
        <a:bodyPr/>
        <a:lstStyle/>
        <a:p>
          <a:endParaRPr lang="en-US"/>
        </a:p>
      </dgm:t>
    </dgm:pt>
    <dgm:pt modelId="{CD691E82-EE63-4C83-90CE-B4D304DE46F7}" type="pres">
      <dgm:prSet presAssocID="{72B95568-B5D2-430E-80C7-7F6F62000CDE}" presName="Name0" presStyleCnt="0">
        <dgm:presLayoutVars>
          <dgm:dir/>
          <dgm:resizeHandles val="exact"/>
        </dgm:presLayoutVars>
      </dgm:prSet>
      <dgm:spPr/>
    </dgm:pt>
    <dgm:pt modelId="{63C057A2-8665-4DB4-91DB-FF93373D6997}" type="pres">
      <dgm:prSet presAssocID="{5106FD96-03AC-4F1C-B8BA-4775F765FE9D}" presName="parTxOnly" presStyleLbl="node1" presStyleIdx="0" presStyleCnt="3" custScaleY="24250">
        <dgm:presLayoutVars>
          <dgm:bulletEnabled val="1"/>
        </dgm:presLayoutVars>
      </dgm:prSet>
      <dgm:spPr/>
    </dgm:pt>
    <dgm:pt modelId="{E7BED9BB-CA59-4159-A1DF-AB8202978F6A}" type="pres">
      <dgm:prSet presAssocID="{18ED0467-A2B9-4967-AA08-8072675EC46B}" presName="parSpace" presStyleCnt="0"/>
      <dgm:spPr/>
    </dgm:pt>
    <dgm:pt modelId="{D53BF51B-030F-41E0-B4A9-05AE010883C1}" type="pres">
      <dgm:prSet presAssocID="{EF6ED771-0892-4B73-816E-5F8210F4BEC2}" presName="parTxOnly" presStyleLbl="node1" presStyleIdx="1" presStyleCnt="3" custScaleY="24250">
        <dgm:presLayoutVars>
          <dgm:bulletEnabled val="1"/>
        </dgm:presLayoutVars>
      </dgm:prSet>
      <dgm:spPr/>
    </dgm:pt>
    <dgm:pt modelId="{20888052-DD6A-4436-A286-0E915F141CBC}" type="pres">
      <dgm:prSet presAssocID="{783095DC-7964-41C6-8843-D2039C633E6A}" presName="parSpace" presStyleCnt="0"/>
      <dgm:spPr/>
    </dgm:pt>
    <dgm:pt modelId="{5F88FEB4-43F7-42D9-9955-28CD1F0D041E}" type="pres">
      <dgm:prSet presAssocID="{1DEE0AF1-E682-4B20-B508-1D5344BFF3F8}" presName="parTxOnly" presStyleLbl="node1" presStyleIdx="2" presStyleCnt="3" custScaleY="25883">
        <dgm:presLayoutVars>
          <dgm:bulletEnabled val="1"/>
        </dgm:presLayoutVars>
      </dgm:prSet>
      <dgm:spPr>
        <a:prstGeom prst="chevron">
          <a:avLst/>
        </a:prstGeom>
      </dgm:spPr>
    </dgm:pt>
  </dgm:ptLst>
  <dgm:cxnLst>
    <dgm:cxn modelId="{CEFC8A6E-B644-45FC-8C69-A301006C0D2F}" type="presOf" srcId="{5106FD96-03AC-4F1C-B8BA-4775F765FE9D}" destId="{63C057A2-8665-4DB4-91DB-FF93373D6997}" srcOrd="0" destOrd="0" presId="urn:microsoft.com/office/officeart/2005/8/layout/hChevron3"/>
    <dgm:cxn modelId="{080C8982-DB0C-4B02-A8C6-CA4341E00AF8}" type="presOf" srcId="{1DEE0AF1-E682-4B20-B508-1D5344BFF3F8}" destId="{5F88FEB4-43F7-42D9-9955-28CD1F0D041E}" srcOrd="0" destOrd="0" presId="urn:microsoft.com/office/officeart/2005/8/layout/hChevron3"/>
    <dgm:cxn modelId="{C9D11C92-F852-4D31-B21A-E3E55E945DD6}" type="presOf" srcId="{EF6ED771-0892-4B73-816E-5F8210F4BEC2}" destId="{D53BF51B-030F-41E0-B4A9-05AE010883C1}" srcOrd="0" destOrd="0" presId="urn:microsoft.com/office/officeart/2005/8/layout/hChevron3"/>
    <dgm:cxn modelId="{B720B995-B560-4D9C-BF3A-DCD39127B3E0}" srcId="{72B95568-B5D2-430E-80C7-7F6F62000CDE}" destId="{EF6ED771-0892-4B73-816E-5F8210F4BEC2}" srcOrd="1" destOrd="0" parTransId="{28AC145E-801B-4FE5-B7D8-809E6638E90F}" sibTransId="{783095DC-7964-41C6-8843-D2039C633E6A}"/>
    <dgm:cxn modelId="{D594AA98-2DFC-4214-A6FC-39AC558590C7}" type="presOf" srcId="{72B95568-B5D2-430E-80C7-7F6F62000CDE}" destId="{CD691E82-EE63-4C83-90CE-B4D304DE46F7}" srcOrd="0" destOrd="0" presId="urn:microsoft.com/office/officeart/2005/8/layout/hChevron3"/>
    <dgm:cxn modelId="{E8B9C79A-1150-4677-8F45-5B5E4200387B}" srcId="{72B95568-B5D2-430E-80C7-7F6F62000CDE}" destId="{1DEE0AF1-E682-4B20-B508-1D5344BFF3F8}" srcOrd="2" destOrd="0" parTransId="{CB36F935-6FC5-4726-A9E4-54A77661C4DB}" sibTransId="{5FAA8E69-C54E-4464-8269-6697669DDEA8}"/>
    <dgm:cxn modelId="{8CC037F9-90C5-4D02-8BB5-74CE397C2B18}" srcId="{72B95568-B5D2-430E-80C7-7F6F62000CDE}" destId="{5106FD96-03AC-4F1C-B8BA-4775F765FE9D}" srcOrd="0" destOrd="0" parTransId="{04CF652C-397C-4D74-9592-8FC64F8861B1}" sibTransId="{18ED0467-A2B9-4967-AA08-8072675EC46B}"/>
    <dgm:cxn modelId="{8CE31698-9880-4C92-8994-41475CFF026D}" type="presParOf" srcId="{CD691E82-EE63-4C83-90CE-B4D304DE46F7}" destId="{63C057A2-8665-4DB4-91DB-FF93373D6997}" srcOrd="0" destOrd="0" presId="urn:microsoft.com/office/officeart/2005/8/layout/hChevron3"/>
    <dgm:cxn modelId="{56CFF5F0-DAAB-4C80-B4F8-A976A20D3C3A}" type="presParOf" srcId="{CD691E82-EE63-4C83-90CE-B4D304DE46F7}" destId="{E7BED9BB-CA59-4159-A1DF-AB8202978F6A}" srcOrd="1" destOrd="0" presId="urn:microsoft.com/office/officeart/2005/8/layout/hChevron3"/>
    <dgm:cxn modelId="{BD09B3C0-9CF8-4AB3-AC10-51DD3B6715BB}" type="presParOf" srcId="{CD691E82-EE63-4C83-90CE-B4D304DE46F7}" destId="{D53BF51B-030F-41E0-B4A9-05AE010883C1}" srcOrd="2" destOrd="0" presId="urn:microsoft.com/office/officeart/2005/8/layout/hChevron3"/>
    <dgm:cxn modelId="{F2FFDBA1-C5A8-4945-8AF9-2C53F3621878}" type="presParOf" srcId="{CD691E82-EE63-4C83-90CE-B4D304DE46F7}" destId="{20888052-DD6A-4436-A286-0E915F141CBC}" srcOrd="3" destOrd="0" presId="urn:microsoft.com/office/officeart/2005/8/layout/hChevron3"/>
    <dgm:cxn modelId="{18883A27-833F-4970-94D0-6F767002D677}" type="presParOf" srcId="{CD691E82-EE63-4C83-90CE-B4D304DE46F7}" destId="{5F88FEB4-43F7-42D9-9955-28CD1F0D041E}"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057A2-8665-4DB4-91DB-FF93373D6997}">
      <dsp:nvSpPr>
        <dsp:cNvPr id="0" name=""/>
        <dsp:cNvSpPr/>
      </dsp:nvSpPr>
      <dsp:spPr>
        <a:xfrm>
          <a:off x="904" y="0"/>
          <a:ext cx="2276667" cy="1031925"/>
        </a:xfrm>
        <a:prstGeom prst="homePlate">
          <a:avLst/>
        </a:prstGeom>
        <a:solidFill>
          <a:srgbClr val="505050">
            <a:lumMod val="60000"/>
            <a:lumOff val="4000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FFFFFF"/>
              </a:solidFill>
              <a:latin typeface="Segoe UI"/>
              <a:ea typeface="+mn-ea"/>
              <a:cs typeface="+mn-cs"/>
            </a:rPr>
            <a:t>2-4 </a:t>
          </a:r>
          <a:r>
            <a:rPr lang="en-US" altLang="zh-CN" sz="2000" kern="1200">
              <a:solidFill>
                <a:srgbClr val="FFFFFF"/>
              </a:solidFill>
              <a:latin typeface="Segoe UI"/>
              <a:ea typeface="+mn-ea"/>
              <a:cs typeface="+mn-cs"/>
            </a:rPr>
            <a:t>weeks</a:t>
          </a:r>
          <a:endParaRPr lang="en-US" sz="2000" kern="1200">
            <a:solidFill>
              <a:srgbClr val="FFFFFF"/>
            </a:solidFill>
            <a:latin typeface="Segoe UI"/>
            <a:ea typeface="+mn-ea"/>
            <a:cs typeface="+mn-cs"/>
          </a:endParaRPr>
        </a:p>
      </dsp:txBody>
      <dsp:txXfrm>
        <a:off x="904" y="0"/>
        <a:ext cx="2018686" cy="1031925"/>
      </dsp:txXfrm>
    </dsp:sp>
    <dsp:sp modelId="{D53BF51B-030F-41E0-B4A9-05AE010883C1}">
      <dsp:nvSpPr>
        <dsp:cNvPr id="0" name=""/>
        <dsp:cNvSpPr/>
      </dsp:nvSpPr>
      <dsp:spPr>
        <a:xfrm>
          <a:off x="1773298" y="0"/>
          <a:ext cx="2521365" cy="1031925"/>
        </a:xfrm>
        <a:prstGeom prst="chevron">
          <a:avLst/>
        </a:prstGeom>
        <a:solidFill>
          <a:srgbClr val="969696"/>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FFFFFF"/>
              </a:solidFill>
              <a:latin typeface="Segoe UI"/>
              <a:ea typeface="+mn-ea"/>
              <a:cs typeface="+mn-cs"/>
            </a:rPr>
            <a:t>1</a:t>
          </a:r>
          <a:r>
            <a:rPr lang="en-US" altLang="zh-CN" sz="2000" kern="1200">
              <a:solidFill>
                <a:srgbClr val="FFFFFF"/>
              </a:solidFill>
              <a:latin typeface="Segoe UI"/>
              <a:ea typeface="+mn-ea"/>
              <a:cs typeface="+mn-cs"/>
            </a:rPr>
            <a:t>-3 months</a:t>
          </a:r>
          <a:endParaRPr lang="en-US" sz="2000" kern="1200">
            <a:solidFill>
              <a:srgbClr val="FFFFFF"/>
            </a:solidFill>
            <a:latin typeface="Segoe UI"/>
            <a:ea typeface="+mn-ea"/>
            <a:cs typeface="+mn-cs"/>
          </a:endParaRPr>
        </a:p>
      </dsp:txBody>
      <dsp:txXfrm>
        <a:off x="2289261" y="0"/>
        <a:ext cx="1489440" cy="1031925"/>
      </dsp:txXfrm>
    </dsp:sp>
    <dsp:sp modelId="{CC7E4FA2-16F0-49B3-837A-DDF3BAEF376D}">
      <dsp:nvSpPr>
        <dsp:cNvPr id="0" name=""/>
        <dsp:cNvSpPr/>
      </dsp:nvSpPr>
      <dsp:spPr>
        <a:xfrm>
          <a:off x="3791295" y="0"/>
          <a:ext cx="2521365" cy="1031925"/>
        </a:xfrm>
        <a:prstGeom prst="chevron">
          <a:avLst/>
        </a:prstGeom>
        <a:solidFill>
          <a:srgbClr val="969696"/>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FFFFFF"/>
              </a:solidFill>
              <a:latin typeface="Segoe UI"/>
              <a:ea typeface="+mn-ea"/>
              <a:cs typeface="+mn-cs"/>
            </a:rPr>
            <a:t>6</a:t>
          </a:r>
          <a:r>
            <a:rPr lang="en-US" altLang="zh-CN" sz="2000" kern="1200">
              <a:solidFill>
                <a:srgbClr val="FFFFFF"/>
              </a:solidFill>
              <a:latin typeface="Segoe UI"/>
              <a:ea typeface="+mn-ea"/>
              <a:cs typeface="+mn-cs"/>
            </a:rPr>
            <a:t>+ months</a:t>
          </a:r>
          <a:endParaRPr lang="en-US" sz="2000" kern="1200">
            <a:solidFill>
              <a:srgbClr val="FFFFFF"/>
            </a:solidFill>
            <a:latin typeface="Segoe UI"/>
            <a:ea typeface="+mn-ea"/>
            <a:cs typeface="+mn-cs"/>
          </a:endParaRPr>
        </a:p>
      </dsp:txBody>
      <dsp:txXfrm>
        <a:off x="4307258" y="0"/>
        <a:ext cx="1489440" cy="10319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057A2-8665-4DB4-91DB-FF93373D6997}">
      <dsp:nvSpPr>
        <dsp:cNvPr id="0" name=""/>
        <dsp:cNvSpPr/>
      </dsp:nvSpPr>
      <dsp:spPr>
        <a:xfrm>
          <a:off x="1820" y="373566"/>
          <a:ext cx="1591891" cy="268889"/>
        </a:xfrm>
        <a:prstGeom prst="homePlat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t>2-4 </a:t>
          </a:r>
          <a:r>
            <a:rPr lang="en-US" altLang="zh-CN" sz="1400" kern="1200"/>
            <a:t>weeks</a:t>
          </a:r>
          <a:endParaRPr lang="en-US" sz="1400" kern="1200"/>
        </a:p>
      </dsp:txBody>
      <dsp:txXfrm>
        <a:off x="1820" y="373566"/>
        <a:ext cx="1524669" cy="268889"/>
      </dsp:txXfrm>
    </dsp:sp>
    <dsp:sp modelId="{D53BF51B-030F-41E0-B4A9-05AE010883C1}">
      <dsp:nvSpPr>
        <dsp:cNvPr id="0" name=""/>
        <dsp:cNvSpPr/>
      </dsp:nvSpPr>
      <dsp:spPr>
        <a:xfrm>
          <a:off x="1275334" y="373566"/>
          <a:ext cx="1591891" cy="268889"/>
        </a:xfrm>
        <a:prstGeom prst="chevron">
          <a:avLst/>
        </a:prstGeom>
        <a:solidFill>
          <a:schemeClr val="bg1">
            <a:lumMod val="6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t>1</a:t>
          </a:r>
          <a:r>
            <a:rPr lang="en-US" altLang="zh-CN" sz="1400" kern="1200"/>
            <a:t>-3 months</a:t>
          </a:r>
          <a:endParaRPr lang="en-US" sz="1400" kern="1200"/>
        </a:p>
      </dsp:txBody>
      <dsp:txXfrm>
        <a:off x="1409779" y="373566"/>
        <a:ext cx="1323002" cy="268889"/>
      </dsp:txXfrm>
    </dsp:sp>
    <dsp:sp modelId="{400F0E6B-22C2-493C-A4CB-D80F6B15B583}">
      <dsp:nvSpPr>
        <dsp:cNvPr id="0" name=""/>
        <dsp:cNvSpPr/>
      </dsp:nvSpPr>
      <dsp:spPr>
        <a:xfrm>
          <a:off x="2548847" y="373566"/>
          <a:ext cx="1591891" cy="268889"/>
        </a:xfrm>
        <a:prstGeom prst="chevron">
          <a:avLst/>
        </a:prstGeom>
        <a:solidFill>
          <a:schemeClr val="bg1">
            <a:lumMod val="6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t>6</a:t>
          </a:r>
          <a:r>
            <a:rPr lang="en-US" altLang="zh-CN" sz="1400" kern="1200"/>
            <a:t>+ months</a:t>
          </a:r>
          <a:endParaRPr lang="en-US" sz="1400" kern="1200"/>
        </a:p>
      </dsp:txBody>
      <dsp:txXfrm>
        <a:off x="2683292" y="373566"/>
        <a:ext cx="1323002" cy="2688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057A2-8665-4DB4-91DB-FF93373D6997}">
      <dsp:nvSpPr>
        <dsp:cNvPr id="0" name=""/>
        <dsp:cNvSpPr/>
      </dsp:nvSpPr>
      <dsp:spPr>
        <a:xfrm>
          <a:off x="2970" y="724509"/>
          <a:ext cx="2597123" cy="268885"/>
        </a:xfrm>
        <a:prstGeom prst="homePlate">
          <a:avLst/>
        </a:prstGeom>
        <a:solidFill>
          <a:srgbClr val="1C66CD"/>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FFFFFF"/>
              </a:solidFill>
              <a:latin typeface="Segoe UI"/>
              <a:ea typeface="+mn-ea"/>
              <a:cs typeface="+mn-cs"/>
            </a:rPr>
            <a:t>2-4 </a:t>
          </a:r>
          <a:r>
            <a:rPr lang="en-US" altLang="zh-CN" sz="1400" kern="1200">
              <a:solidFill>
                <a:srgbClr val="FFFFFF"/>
              </a:solidFill>
              <a:latin typeface="Segoe UI"/>
              <a:ea typeface="+mn-ea"/>
              <a:cs typeface="+mn-cs"/>
            </a:rPr>
            <a:t>weeks</a:t>
          </a:r>
          <a:endParaRPr lang="en-US" sz="1400" kern="1200">
            <a:solidFill>
              <a:srgbClr val="FFFFFF"/>
            </a:solidFill>
            <a:latin typeface="Segoe UI"/>
            <a:ea typeface="+mn-ea"/>
            <a:cs typeface="+mn-cs"/>
          </a:endParaRPr>
        </a:p>
      </dsp:txBody>
      <dsp:txXfrm>
        <a:off x="2970" y="724509"/>
        <a:ext cx="2529902" cy="268885"/>
      </dsp:txXfrm>
    </dsp:sp>
    <dsp:sp modelId="{D53BF51B-030F-41E0-B4A9-05AE010883C1}">
      <dsp:nvSpPr>
        <dsp:cNvPr id="0" name=""/>
        <dsp:cNvSpPr/>
      </dsp:nvSpPr>
      <dsp:spPr>
        <a:xfrm>
          <a:off x="2080669" y="724509"/>
          <a:ext cx="2597123" cy="268885"/>
        </a:xfrm>
        <a:prstGeom prst="chevron">
          <a:avLst/>
        </a:prstGeom>
        <a:solidFill>
          <a:srgbClr val="969696"/>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FFFFFF"/>
              </a:solidFill>
              <a:latin typeface="Segoe UI"/>
              <a:ea typeface="+mn-ea"/>
              <a:cs typeface="+mn-cs"/>
            </a:rPr>
            <a:t>1</a:t>
          </a:r>
          <a:r>
            <a:rPr lang="en-US" altLang="zh-CN" sz="1400" kern="1200">
              <a:solidFill>
                <a:srgbClr val="FFFFFF"/>
              </a:solidFill>
              <a:latin typeface="Segoe UI"/>
              <a:ea typeface="+mn-ea"/>
              <a:cs typeface="+mn-cs"/>
            </a:rPr>
            <a:t>-3 months</a:t>
          </a:r>
          <a:endParaRPr lang="en-US" sz="1400" kern="1200">
            <a:solidFill>
              <a:srgbClr val="FFFFFF"/>
            </a:solidFill>
            <a:latin typeface="Segoe UI"/>
            <a:ea typeface="+mn-ea"/>
            <a:cs typeface="+mn-cs"/>
          </a:endParaRPr>
        </a:p>
      </dsp:txBody>
      <dsp:txXfrm>
        <a:off x="2215112" y="724509"/>
        <a:ext cx="2328238" cy="268885"/>
      </dsp:txXfrm>
    </dsp:sp>
    <dsp:sp modelId="{CC7E4FA2-16F0-49B3-837A-DDF3BAEF376D}">
      <dsp:nvSpPr>
        <dsp:cNvPr id="0" name=""/>
        <dsp:cNvSpPr/>
      </dsp:nvSpPr>
      <dsp:spPr>
        <a:xfrm>
          <a:off x="4158368" y="724509"/>
          <a:ext cx="2597123" cy="268885"/>
        </a:xfrm>
        <a:prstGeom prst="chevron">
          <a:avLst/>
        </a:prstGeom>
        <a:solidFill>
          <a:srgbClr val="969696"/>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FFFFFF"/>
              </a:solidFill>
              <a:latin typeface="Segoe UI"/>
              <a:ea typeface="+mn-ea"/>
              <a:cs typeface="+mn-cs"/>
            </a:rPr>
            <a:t>6</a:t>
          </a:r>
          <a:r>
            <a:rPr lang="en-US" altLang="zh-CN" sz="1400" kern="1200">
              <a:solidFill>
                <a:srgbClr val="FFFFFF"/>
              </a:solidFill>
              <a:latin typeface="Segoe UI"/>
              <a:ea typeface="+mn-ea"/>
              <a:cs typeface="+mn-cs"/>
            </a:rPr>
            <a:t>+ months</a:t>
          </a:r>
          <a:endParaRPr lang="en-US" sz="1400" kern="1200">
            <a:solidFill>
              <a:srgbClr val="FFFFFF"/>
            </a:solidFill>
            <a:latin typeface="Segoe UI"/>
            <a:ea typeface="+mn-ea"/>
            <a:cs typeface="+mn-cs"/>
          </a:endParaRPr>
        </a:p>
      </dsp:txBody>
      <dsp:txXfrm>
        <a:off x="4292811" y="724509"/>
        <a:ext cx="2328238" cy="2688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057A2-8665-4DB4-91DB-FF93373D6997}">
      <dsp:nvSpPr>
        <dsp:cNvPr id="0" name=""/>
        <dsp:cNvSpPr/>
      </dsp:nvSpPr>
      <dsp:spPr>
        <a:xfrm>
          <a:off x="1820" y="373566"/>
          <a:ext cx="1591891" cy="268889"/>
        </a:xfrm>
        <a:prstGeom prst="homePlate">
          <a:avLst/>
        </a:prstGeom>
        <a:solidFill>
          <a:srgbClr val="FFFFFF">
            <a:lumMod val="6500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FFFFFF"/>
              </a:solidFill>
              <a:latin typeface="Segoe UI"/>
              <a:ea typeface="+mn-ea"/>
              <a:cs typeface="+mn-cs"/>
            </a:rPr>
            <a:t>2-4 </a:t>
          </a:r>
          <a:r>
            <a:rPr lang="en-US" altLang="zh-CN" sz="1400" kern="1200">
              <a:solidFill>
                <a:srgbClr val="FFFFFF"/>
              </a:solidFill>
              <a:latin typeface="Segoe UI"/>
              <a:ea typeface="+mn-ea"/>
              <a:cs typeface="+mn-cs"/>
            </a:rPr>
            <a:t>weeks</a:t>
          </a:r>
          <a:endParaRPr lang="en-US" sz="1400" kern="1200">
            <a:solidFill>
              <a:srgbClr val="FFFFFF"/>
            </a:solidFill>
            <a:latin typeface="Segoe UI"/>
            <a:ea typeface="+mn-ea"/>
            <a:cs typeface="+mn-cs"/>
          </a:endParaRPr>
        </a:p>
      </dsp:txBody>
      <dsp:txXfrm>
        <a:off x="1820" y="373566"/>
        <a:ext cx="1524669" cy="268889"/>
      </dsp:txXfrm>
    </dsp:sp>
    <dsp:sp modelId="{D53BF51B-030F-41E0-B4A9-05AE010883C1}">
      <dsp:nvSpPr>
        <dsp:cNvPr id="0" name=""/>
        <dsp:cNvSpPr/>
      </dsp:nvSpPr>
      <dsp:spPr>
        <a:xfrm>
          <a:off x="1275334" y="373566"/>
          <a:ext cx="1591891" cy="268889"/>
        </a:xfrm>
        <a:prstGeom prst="chevron">
          <a:avLst/>
        </a:prstGeom>
        <a:solidFill>
          <a:srgbClr val="0072C6"/>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FFFFFF"/>
              </a:solidFill>
              <a:latin typeface="Segoe UI"/>
              <a:ea typeface="+mn-ea"/>
              <a:cs typeface="+mn-cs"/>
            </a:rPr>
            <a:t>1</a:t>
          </a:r>
          <a:r>
            <a:rPr lang="en-US" altLang="zh-CN" sz="1400" kern="1200">
              <a:solidFill>
                <a:srgbClr val="FFFFFF"/>
              </a:solidFill>
              <a:latin typeface="Segoe UI"/>
              <a:ea typeface="+mn-ea"/>
              <a:cs typeface="+mn-cs"/>
            </a:rPr>
            <a:t>-3 months</a:t>
          </a:r>
          <a:endParaRPr lang="en-US" sz="1400" kern="1200">
            <a:solidFill>
              <a:srgbClr val="FFFFFF"/>
            </a:solidFill>
            <a:latin typeface="Segoe UI"/>
            <a:ea typeface="+mn-ea"/>
            <a:cs typeface="+mn-cs"/>
          </a:endParaRPr>
        </a:p>
      </dsp:txBody>
      <dsp:txXfrm>
        <a:off x="1409779" y="373566"/>
        <a:ext cx="1323002" cy="268889"/>
      </dsp:txXfrm>
    </dsp:sp>
    <dsp:sp modelId="{400F0E6B-22C2-493C-A4CB-D80F6B15B583}">
      <dsp:nvSpPr>
        <dsp:cNvPr id="0" name=""/>
        <dsp:cNvSpPr/>
      </dsp:nvSpPr>
      <dsp:spPr>
        <a:xfrm>
          <a:off x="2548847" y="373566"/>
          <a:ext cx="1591891" cy="268889"/>
        </a:xfrm>
        <a:prstGeom prst="chevron">
          <a:avLst/>
        </a:prstGeom>
        <a:solidFill>
          <a:srgbClr val="FFFFFF">
            <a:lumMod val="6500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FFFFFF"/>
              </a:solidFill>
              <a:latin typeface="Segoe UI"/>
              <a:ea typeface="+mn-ea"/>
              <a:cs typeface="+mn-cs"/>
            </a:rPr>
            <a:t>6</a:t>
          </a:r>
          <a:r>
            <a:rPr lang="en-US" altLang="zh-CN" sz="1400" kern="1200">
              <a:solidFill>
                <a:srgbClr val="FFFFFF"/>
              </a:solidFill>
              <a:latin typeface="Segoe UI"/>
              <a:ea typeface="+mn-ea"/>
              <a:cs typeface="+mn-cs"/>
            </a:rPr>
            <a:t>+ months</a:t>
          </a:r>
          <a:endParaRPr lang="en-US" sz="1400" kern="1200">
            <a:solidFill>
              <a:srgbClr val="FFFFFF"/>
            </a:solidFill>
            <a:latin typeface="Segoe UI"/>
            <a:ea typeface="+mn-ea"/>
            <a:cs typeface="+mn-cs"/>
          </a:endParaRPr>
        </a:p>
      </dsp:txBody>
      <dsp:txXfrm>
        <a:off x="2683292" y="373566"/>
        <a:ext cx="1323002" cy="2688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057A2-8665-4DB4-91DB-FF93373D6997}">
      <dsp:nvSpPr>
        <dsp:cNvPr id="0" name=""/>
        <dsp:cNvSpPr/>
      </dsp:nvSpPr>
      <dsp:spPr>
        <a:xfrm>
          <a:off x="2970" y="732991"/>
          <a:ext cx="2597123" cy="251921"/>
        </a:xfrm>
        <a:prstGeom prst="homePlate">
          <a:avLst/>
        </a:prstGeom>
        <a:solidFill>
          <a:srgbClr val="969696"/>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FFFFFF"/>
              </a:solidFill>
              <a:latin typeface="Segoe UI"/>
              <a:ea typeface="+mn-ea"/>
              <a:cs typeface="+mn-cs"/>
            </a:rPr>
            <a:t>2-4 </a:t>
          </a:r>
          <a:r>
            <a:rPr lang="en-US" altLang="zh-CN" sz="1400" kern="1200">
              <a:solidFill>
                <a:srgbClr val="FFFFFF"/>
              </a:solidFill>
              <a:latin typeface="Segoe UI"/>
              <a:ea typeface="+mn-ea"/>
              <a:cs typeface="+mn-cs"/>
            </a:rPr>
            <a:t>weeks</a:t>
          </a:r>
          <a:endParaRPr lang="en-US" sz="1400" kern="1200">
            <a:solidFill>
              <a:srgbClr val="FFFFFF"/>
            </a:solidFill>
            <a:latin typeface="Segoe UI"/>
            <a:ea typeface="+mn-ea"/>
            <a:cs typeface="+mn-cs"/>
          </a:endParaRPr>
        </a:p>
      </dsp:txBody>
      <dsp:txXfrm>
        <a:off x="2970" y="732991"/>
        <a:ext cx="2534143" cy="251921"/>
      </dsp:txXfrm>
    </dsp:sp>
    <dsp:sp modelId="{D53BF51B-030F-41E0-B4A9-05AE010883C1}">
      <dsp:nvSpPr>
        <dsp:cNvPr id="0" name=""/>
        <dsp:cNvSpPr/>
      </dsp:nvSpPr>
      <dsp:spPr>
        <a:xfrm>
          <a:off x="2080669" y="732991"/>
          <a:ext cx="2597123" cy="251921"/>
        </a:xfrm>
        <a:prstGeom prst="chevron">
          <a:avLst/>
        </a:prstGeom>
        <a:solidFill>
          <a:srgbClr val="1C66CD"/>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FFFFFF"/>
              </a:solidFill>
              <a:latin typeface="Segoe UI"/>
              <a:ea typeface="+mn-ea"/>
              <a:cs typeface="+mn-cs"/>
            </a:rPr>
            <a:t>1</a:t>
          </a:r>
          <a:r>
            <a:rPr lang="en-US" altLang="zh-CN" sz="1400" kern="1200">
              <a:solidFill>
                <a:srgbClr val="FFFFFF"/>
              </a:solidFill>
              <a:latin typeface="Segoe UI"/>
              <a:ea typeface="+mn-ea"/>
              <a:cs typeface="+mn-cs"/>
            </a:rPr>
            <a:t>-3 months</a:t>
          </a:r>
          <a:endParaRPr lang="en-US" sz="1400" kern="1200">
            <a:solidFill>
              <a:srgbClr val="FFFFFF"/>
            </a:solidFill>
            <a:latin typeface="Segoe UI"/>
            <a:ea typeface="+mn-ea"/>
            <a:cs typeface="+mn-cs"/>
          </a:endParaRPr>
        </a:p>
      </dsp:txBody>
      <dsp:txXfrm>
        <a:off x="2206630" y="732991"/>
        <a:ext cx="2345202" cy="251921"/>
      </dsp:txXfrm>
    </dsp:sp>
    <dsp:sp modelId="{6ECA2A50-4A11-409C-AEFE-AA4D77759B82}">
      <dsp:nvSpPr>
        <dsp:cNvPr id="0" name=""/>
        <dsp:cNvSpPr/>
      </dsp:nvSpPr>
      <dsp:spPr>
        <a:xfrm>
          <a:off x="4158368" y="724509"/>
          <a:ext cx="2597123" cy="268885"/>
        </a:xfrm>
        <a:prstGeom prst="chevron">
          <a:avLst/>
        </a:prstGeom>
        <a:solidFill>
          <a:srgbClr val="969696"/>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FFFFFF"/>
              </a:solidFill>
              <a:latin typeface="Segoe UI"/>
              <a:ea typeface="+mn-ea"/>
              <a:cs typeface="+mn-cs"/>
            </a:rPr>
            <a:t>6</a:t>
          </a:r>
          <a:r>
            <a:rPr lang="en-US" altLang="zh-CN" sz="1400" kern="1200">
              <a:solidFill>
                <a:srgbClr val="FFFFFF"/>
              </a:solidFill>
              <a:latin typeface="Segoe UI"/>
              <a:ea typeface="+mn-ea"/>
              <a:cs typeface="+mn-cs"/>
            </a:rPr>
            <a:t>+ months</a:t>
          </a:r>
          <a:endParaRPr lang="en-US" sz="1400" kern="1200">
            <a:solidFill>
              <a:srgbClr val="FFFFFF"/>
            </a:solidFill>
            <a:latin typeface="Segoe UI"/>
            <a:ea typeface="+mn-ea"/>
            <a:cs typeface="+mn-cs"/>
          </a:endParaRPr>
        </a:p>
      </dsp:txBody>
      <dsp:txXfrm>
        <a:off x="4292811" y="724509"/>
        <a:ext cx="2328238" cy="2688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057A2-8665-4DB4-91DB-FF93373D6997}">
      <dsp:nvSpPr>
        <dsp:cNvPr id="0" name=""/>
        <dsp:cNvSpPr/>
      </dsp:nvSpPr>
      <dsp:spPr>
        <a:xfrm>
          <a:off x="1820" y="373566"/>
          <a:ext cx="1591891" cy="268889"/>
        </a:xfrm>
        <a:prstGeom prst="homePlate">
          <a:avLst/>
        </a:prstGeom>
        <a:solidFill>
          <a:srgbClr val="FFFFFF">
            <a:lumMod val="6500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FFFFFF"/>
              </a:solidFill>
              <a:latin typeface="Segoe UI"/>
              <a:ea typeface="+mn-ea"/>
              <a:cs typeface="+mn-cs"/>
            </a:rPr>
            <a:t>2-4 </a:t>
          </a:r>
          <a:r>
            <a:rPr lang="en-US" altLang="zh-CN" sz="1400" kern="1200">
              <a:solidFill>
                <a:srgbClr val="FFFFFF"/>
              </a:solidFill>
              <a:latin typeface="Segoe UI"/>
              <a:ea typeface="+mn-ea"/>
              <a:cs typeface="+mn-cs"/>
            </a:rPr>
            <a:t>weeks</a:t>
          </a:r>
          <a:endParaRPr lang="en-US" sz="1400" kern="1200">
            <a:solidFill>
              <a:srgbClr val="FFFFFF"/>
            </a:solidFill>
            <a:latin typeface="Segoe UI"/>
            <a:ea typeface="+mn-ea"/>
            <a:cs typeface="+mn-cs"/>
          </a:endParaRPr>
        </a:p>
      </dsp:txBody>
      <dsp:txXfrm>
        <a:off x="1820" y="373566"/>
        <a:ext cx="1524669" cy="268889"/>
      </dsp:txXfrm>
    </dsp:sp>
    <dsp:sp modelId="{D53BF51B-030F-41E0-B4A9-05AE010883C1}">
      <dsp:nvSpPr>
        <dsp:cNvPr id="0" name=""/>
        <dsp:cNvSpPr/>
      </dsp:nvSpPr>
      <dsp:spPr>
        <a:xfrm>
          <a:off x="1275334" y="373566"/>
          <a:ext cx="1591891" cy="268889"/>
        </a:xfrm>
        <a:prstGeom prst="chevron">
          <a:avLst/>
        </a:prstGeom>
        <a:solidFill>
          <a:srgbClr val="FFFFFF">
            <a:lumMod val="65000"/>
          </a:srgbClr>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FFFFFF"/>
              </a:solidFill>
              <a:latin typeface="Segoe UI"/>
              <a:ea typeface="+mn-ea"/>
              <a:cs typeface="+mn-cs"/>
            </a:rPr>
            <a:t>1</a:t>
          </a:r>
          <a:r>
            <a:rPr lang="en-US" altLang="zh-CN" sz="1400" kern="1200">
              <a:solidFill>
                <a:srgbClr val="FFFFFF"/>
              </a:solidFill>
              <a:latin typeface="Segoe UI"/>
              <a:ea typeface="+mn-ea"/>
              <a:cs typeface="+mn-cs"/>
            </a:rPr>
            <a:t>-3 months</a:t>
          </a:r>
          <a:endParaRPr lang="en-US" sz="1400" kern="1200">
            <a:solidFill>
              <a:srgbClr val="FFFFFF"/>
            </a:solidFill>
            <a:latin typeface="Segoe UI"/>
            <a:ea typeface="+mn-ea"/>
            <a:cs typeface="+mn-cs"/>
          </a:endParaRPr>
        </a:p>
      </dsp:txBody>
      <dsp:txXfrm>
        <a:off x="1409779" y="373566"/>
        <a:ext cx="1323002" cy="268889"/>
      </dsp:txXfrm>
    </dsp:sp>
    <dsp:sp modelId="{400F0E6B-22C2-493C-A4CB-D80F6B15B583}">
      <dsp:nvSpPr>
        <dsp:cNvPr id="0" name=""/>
        <dsp:cNvSpPr/>
      </dsp:nvSpPr>
      <dsp:spPr>
        <a:xfrm>
          <a:off x="2548847" y="373566"/>
          <a:ext cx="1591891" cy="268889"/>
        </a:xfrm>
        <a:prstGeom prst="chevron">
          <a:avLst/>
        </a:prstGeom>
        <a:solidFill>
          <a:srgbClr val="0072C6"/>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FFFFFF"/>
              </a:solidFill>
              <a:latin typeface="Segoe UI"/>
              <a:ea typeface="+mn-ea"/>
              <a:cs typeface="+mn-cs"/>
            </a:rPr>
            <a:t>6</a:t>
          </a:r>
          <a:r>
            <a:rPr lang="en-US" altLang="zh-CN" sz="1400" kern="1200">
              <a:solidFill>
                <a:srgbClr val="FFFFFF"/>
              </a:solidFill>
              <a:latin typeface="Segoe UI"/>
              <a:ea typeface="+mn-ea"/>
              <a:cs typeface="+mn-cs"/>
            </a:rPr>
            <a:t>+ months</a:t>
          </a:r>
          <a:endParaRPr lang="en-US" sz="1400" kern="1200">
            <a:solidFill>
              <a:srgbClr val="FFFFFF"/>
            </a:solidFill>
            <a:latin typeface="Segoe UI"/>
            <a:ea typeface="+mn-ea"/>
            <a:cs typeface="+mn-cs"/>
          </a:endParaRPr>
        </a:p>
      </dsp:txBody>
      <dsp:txXfrm>
        <a:off x="2683292" y="373566"/>
        <a:ext cx="1323002" cy="2688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057A2-8665-4DB4-91DB-FF93373D6997}">
      <dsp:nvSpPr>
        <dsp:cNvPr id="0" name=""/>
        <dsp:cNvSpPr/>
      </dsp:nvSpPr>
      <dsp:spPr>
        <a:xfrm>
          <a:off x="2970" y="732991"/>
          <a:ext cx="2597123" cy="251921"/>
        </a:xfrm>
        <a:prstGeom prst="homePlate">
          <a:avLst/>
        </a:prstGeom>
        <a:solidFill>
          <a:srgbClr val="969696"/>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FFFFFF"/>
              </a:solidFill>
              <a:latin typeface="Segoe UI"/>
              <a:ea typeface="+mn-ea"/>
              <a:cs typeface="+mn-cs"/>
            </a:rPr>
            <a:t>2-4 </a:t>
          </a:r>
          <a:r>
            <a:rPr lang="en-US" altLang="zh-CN" sz="1400" kern="1200">
              <a:solidFill>
                <a:srgbClr val="FFFFFF"/>
              </a:solidFill>
              <a:latin typeface="Segoe UI"/>
              <a:ea typeface="+mn-ea"/>
              <a:cs typeface="+mn-cs"/>
            </a:rPr>
            <a:t>weeks</a:t>
          </a:r>
          <a:endParaRPr lang="en-US" sz="1400" kern="1200">
            <a:solidFill>
              <a:srgbClr val="FFFFFF"/>
            </a:solidFill>
            <a:latin typeface="Segoe UI"/>
            <a:ea typeface="+mn-ea"/>
            <a:cs typeface="+mn-cs"/>
          </a:endParaRPr>
        </a:p>
      </dsp:txBody>
      <dsp:txXfrm>
        <a:off x="2970" y="732991"/>
        <a:ext cx="2534143" cy="251921"/>
      </dsp:txXfrm>
    </dsp:sp>
    <dsp:sp modelId="{D53BF51B-030F-41E0-B4A9-05AE010883C1}">
      <dsp:nvSpPr>
        <dsp:cNvPr id="0" name=""/>
        <dsp:cNvSpPr/>
      </dsp:nvSpPr>
      <dsp:spPr>
        <a:xfrm>
          <a:off x="2080669" y="732991"/>
          <a:ext cx="2597123" cy="251921"/>
        </a:xfrm>
        <a:prstGeom prst="chevron">
          <a:avLst/>
        </a:prstGeom>
        <a:solidFill>
          <a:srgbClr val="969696"/>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FFFFFF"/>
              </a:solidFill>
              <a:latin typeface="Segoe UI"/>
              <a:ea typeface="+mn-ea"/>
              <a:cs typeface="+mn-cs"/>
            </a:rPr>
            <a:t>1</a:t>
          </a:r>
          <a:r>
            <a:rPr lang="en-US" altLang="zh-CN" sz="1400" kern="1200">
              <a:solidFill>
                <a:srgbClr val="FFFFFF"/>
              </a:solidFill>
              <a:latin typeface="Segoe UI"/>
              <a:ea typeface="+mn-ea"/>
              <a:cs typeface="+mn-cs"/>
            </a:rPr>
            <a:t>-3 months</a:t>
          </a:r>
          <a:endParaRPr lang="en-US" sz="1400" kern="1200">
            <a:solidFill>
              <a:srgbClr val="FFFFFF"/>
            </a:solidFill>
            <a:latin typeface="Segoe UI"/>
            <a:ea typeface="+mn-ea"/>
            <a:cs typeface="+mn-cs"/>
          </a:endParaRPr>
        </a:p>
      </dsp:txBody>
      <dsp:txXfrm>
        <a:off x="2206630" y="732991"/>
        <a:ext cx="2345202" cy="251921"/>
      </dsp:txXfrm>
    </dsp:sp>
    <dsp:sp modelId="{5F88FEB4-43F7-42D9-9955-28CD1F0D041E}">
      <dsp:nvSpPr>
        <dsp:cNvPr id="0" name=""/>
        <dsp:cNvSpPr/>
      </dsp:nvSpPr>
      <dsp:spPr>
        <a:xfrm>
          <a:off x="4158368" y="724509"/>
          <a:ext cx="2597123" cy="268885"/>
        </a:xfrm>
        <a:prstGeom prst="chevron">
          <a:avLst/>
        </a:prstGeom>
        <a:solidFill>
          <a:srgbClr val="1C66CD"/>
        </a:solidFill>
        <a:ln w="10795"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a:solidFill>
                <a:srgbClr val="FFFFFF"/>
              </a:solidFill>
              <a:latin typeface="Segoe UI"/>
              <a:ea typeface="+mn-ea"/>
              <a:cs typeface="+mn-cs"/>
            </a:rPr>
            <a:t>6</a:t>
          </a:r>
          <a:r>
            <a:rPr lang="en-US" altLang="zh-CN" sz="1400" kern="1200">
              <a:solidFill>
                <a:srgbClr val="FFFFFF"/>
              </a:solidFill>
              <a:latin typeface="Segoe UI"/>
              <a:ea typeface="+mn-ea"/>
              <a:cs typeface="+mn-cs"/>
            </a:rPr>
            <a:t>+ months</a:t>
          </a:r>
          <a:endParaRPr lang="en-US" sz="1400" kern="1200">
            <a:solidFill>
              <a:srgbClr val="FFFFFF"/>
            </a:solidFill>
            <a:latin typeface="Segoe UI"/>
            <a:ea typeface="+mn-ea"/>
            <a:cs typeface="+mn-cs"/>
          </a:endParaRPr>
        </a:p>
      </dsp:txBody>
      <dsp:txXfrm>
        <a:off x="4292811" y="724509"/>
        <a:ext cx="2328238" cy="26888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a:pPr/>
              <a:t>‹N°›</a:t>
            </a:fld>
            <a:endParaRPr lang="en-GB"/>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67" name="Rectangle 3"/>
          <p:cNvSpPr>
            <a:spLocks noGrp="1" noChangeArrowheads="1"/>
          </p:cNvSpPr>
          <p:nvPr>
            <p:ph type="dt" idx="1"/>
          </p:nvPr>
        </p:nvSpPr>
        <p:spPr bwMode="auto">
          <a:xfrm>
            <a:off x="3847383" y="3"/>
            <a:ext cx="2958654" cy="44612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defTabSz="859313">
              <a:spcBef>
                <a:spcPct val="0"/>
              </a:spcBef>
              <a:defRPr sz="1200" b="1">
                <a:latin typeface="Arial"/>
                <a:cs typeface="Arial"/>
                <a:sym typeface="Arial"/>
              </a:defRPr>
            </a:lvl1pPr>
          </a:lstStyle>
          <a:p>
            <a:endParaRPr lang="en-GB"/>
          </a:p>
        </p:txBody>
      </p:sp>
      <p:sp>
        <p:nvSpPr>
          <p:cNvPr id="11268" name="Rectangle 4"/>
          <p:cNvSpPr>
            <a:spLocks noGrp="1" noRot="1" noChangeAspect="1" noChangeArrowheads="1" noTextEdit="1"/>
          </p:cNvSpPr>
          <p:nvPr>
            <p:ph type="sldImg" idx="2"/>
          </p:nvPr>
        </p:nvSpPr>
        <p:spPr bwMode="auto">
          <a:xfrm>
            <a:off x="323850" y="668338"/>
            <a:ext cx="6086475" cy="3424237"/>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888729" y="4317379"/>
            <a:ext cx="4955869" cy="4093588"/>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1">
                <a:latin typeface="Arial"/>
                <a:cs typeface="Arial"/>
                <a:sym typeface="Arial"/>
              </a:defRPr>
            </a:lvl1pPr>
          </a:lstStyle>
          <a:p>
            <a:endParaRPr lang="en-GB"/>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1">
                <a:latin typeface="Arial"/>
              </a:defRPr>
            </a:lvl1pPr>
          </a:lstStyle>
          <a:p>
            <a:fld id="{5CA7C1A6-3F6E-4A0C-A01A-2F04D27288E6}" type="slidenum">
              <a:rPr lang="en-GB" smtClean="0"/>
              <a:pPr/>
              <a:t>‹N°›</a:t>
            </a:fld>
            <a:endParaRPr lang="en-GB"/>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kern="1200">
        <a:solidFill>
          <a:schemeClr val="tx1"/>
        </a:solidFill>
        <a:latin typeface="Arial"/>
        <a:ea typeface="+mn-ea"/>
        <a:cs typeface="Arial" charset="0"/>
        <a:sym typeface="Arial"/>
      </a:defRPr>
    </a:lvl1pPr>
    <a:lvl2pPr marL="539725" algn="l" rtl="0" fontAlgn="base">
      <a:spcBef>
        <a:spcPct val="30000"/>
      </a:spcBef>
      <a:spcAft>
        <a:spcPct val="0"/>
      </a:spcAft>
      <a:defRPr sz="1400" kern="1200">
        <a:solidFill>
          <a:schemeClr val="tx1"/>
        </a:solidFill>
        <a:latin typeface="Arial"/>
        <a:ea typeface="+mn-ea"/>
        <a:cs typeface="Arial" charset="0"/>
        <a:sym typeface="Arial"/>
      </a:defRPr>
    </a:lvl2pPr>
    <a:lvl3pPr marL="1079449" algn="l" rtl="0" fontAlgn="base">
      <a:spcBef>
        <a:spcPct val="30000"/>
      </a:spcBef>
      <a:spcAft>
        <a:spcPct val="0"/>
      </a:spcAft>
      <a:defRPr sz="1400" kern="1200">
        <a:solidFill>
          <a:schemeClr val="tx1"/>
        </a:solidFill>
        <a:latin typeface="Arial"/>
        <a:ea typeface="+mn-ea"/>
        <a:cs typeface="Arial" charset="0"/>
        <a:sym typeface="Arial"/>
      </a:defRPr>
    </a:lvl3pPr>
    <a:lvl4pPr marL="1619174" algn="l" rtl="0" fontAlgn="base">
      <a:spcBef>
        <a:spcPct val="30000"/>
      </a:spcBef>
      <a:spcAft>
        <a:spcPct val="0"/>
      </a:spcAft>
      <a:defRPr sz="1400" kern="1200">
        <a:solidFill>
          <a:schemeClr val="tx1"/>
        </a:solidFill>
        <a:latin typeface="Arial"/>
        <a:ea typeface="+mn-ea"/>
        <a:cs typeface="Arial" charset="0"/>
        <a:sym typeface="Arial"/>
      </a:defRPr>
    </a:lvl4pPr>
    <a:lvl5pPr marL="2158898" algn="l" rtl="0" fontAlgn="base">
      <a:spcBef>
        <a:spcPct val="30000"/>
      </a:spcBef>
      <a:spcAft>
        <a:spcPct val="0"/>
      </a:spcAft>
      <a:defRPr sz="1400" kern="1200">
        <a:solidFill>
          <a:schemeClr val="tx1"/>
        </a:solidFill>
        <a:latin typeface="Arial"/>
        <a:ea typeface="+mn-ea"/>
        <a:cs typeface="Arial"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aka.ms/CyberPAW"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aka.ms/LAP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8" Type="http://schemas.openxmlformats.org/officeDocument/2006/relationships/hyperlink" Target="http://aka.ms/ata" TargetMode="External"/><Relationship Id="rId3" Type="http://schemas.openxmlformats.org/officeDocument/2006/relationships/hyperlink" Target="http://aka.ms/CyberPAW" TargetMode="External"/><Relationship Id="rId7" Type="http://schemas.openxmlformats.org/officeDocument/2006/relationships/hyperlink" Target="http://aka.ms/HardenAD"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aka.ms/JEA" TargetMode="External"/><Relationship Id="rId5" Type="http://schemas.openxmlformats.org/officeDocument/2006/relationships/hyperlink" Target="http://aka.ms/AzurePIM" TargetMode="External"/><Relationship Id="rId4" Type="http://schemas.openxmlformats.org/officeDocument/2006/relationships/hyperlink" Target="http://aka.ms/PAM"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aka.ms/Passport" TargetMode="External"/><Relationship Id="rId2" Type="http://schemas.openxmlformats.org/officeDocument/2006/relationships/slide" Target="../slides/slide33.xml"/><Relationship Id="rId1" Type="http://schemas.openxmlformats.org/officeDocument/2006/relationships/notesMaster" Target="../notesMasters/notesMaster1.xml"/><Relationship Id="rId5" Type="http://schemas.openxmlformats.org/officeDocument/2006/relationships/hyperlink" Target="http://aka.ms/ShieldedVMs" TargetMode="External"/><Relationship Id="rId4" Type="http://schemas.openxmlformats.org/officeDocument/2006/relationships/hyperlink" Target="http://www.microsoft.com/en-us/download/details.aspx?id=29076"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5CA7C1A6-3F6E-4A0C-A01A-2F04D27288E6}" type="slidenum">
              <a:rPr lang="en-GB" smtClean="0"/>
              <a:pPr/>
              <a:t>0</a:t>
            </a:fld>
            <a:endParaRPr lang="en-GB"/>
          </a:p>
        </p:txBody>
      </p:sp>
    </p:spTree>
    <p:extLst>
      <p:ext uri="{BB962C8B-B14F-4D97-AF65-F5344CB8AC3E}">
        <p14:creationId xmlns:p14="http://schemas.microsoft.com/office/powerpoint/2010/main" val="2413507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default ports are :</a:t>
            </a:r>
          </a:p>
          <a:p>
            <a:pPr marL="285750" indent="-285750">
              <a:buFontTx/>
              <a:buChar char="-"/>
            </a:pPr>
            <a:r>
              <a:rPr lang="en-CA"/>
              <a:t>RDP: TCP/3389</a:t>
            </a:r>
          </a:p>
          <a:p>
            <a:pPr marL="285750" indent="-285750">
              <a:buFontTx/>
              <a:buChar char="-"/>
            </a:pPr>
            <a:r>
              <a:rPr lang="en-CA" err="1"/>
              <a:t>WinRM</a:t>
            </a:r>
            <a:r>
              <a:rPr lang="en-CA"/>
              <a:t>: TCP/5985</a:t>
            </a:r>
          </a:p>
          <a:p>
            <a:endParaRPr lang="en-CA" b="0"/>
          </a:p>
        </p:txBody>
      </p:sp>
      <p:sp>
        <p:nvSpPr>
          <p:cNvPr id="4" name="Slide Number Placeholder 3"/>
          <p:cNvSpPr>
            <a:spLocks noGrp="1"/>
          </p:cNvSpPr>
          <p:nvPr>
            <p:ph type="sldNum" sz="quarter" idx="10"/>
          </p:nvPr>
        </p:nvSpPr>
        <p:spPr/>
        <p:txBody>
          <a:bodyPr/>
          <a:lstStyle/>
          <a:p>
            <a:fld id="{5CA7C1A6-3F6E-4A0C-A01A-2F04D27288E6}" type="slidenum">
              <a:rPr lang="en-GB" smtClean="0"/>
              <a:pPr/>
              <a:t>9</a:t>
            </a:fld>
            <a:endParaRPr lang="en-GB"/>
          </a:p>
        </p:txBody>
      </p:sp>
    </p:spTree>
    <p:extLst>
      <p:ext uri="{BB962C8B-B14F-4D97-AF65-F5344CB8AC3E}">
        <p14:creationId xmlns:p14="http://schemas.microsoft.com/office/powerpoint/2010/main" val="425522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Many network services and applications are designed in such a way that it is sometimes not required to be a member of the local administrators group to be managed. The problem is that an applicative solution often involves different components, some of which require to be a local administrator. Because of this, it is very frequent to see individuals in charge of managing an application by being made a member of the local administrator group to accommodate all administrative scenarios.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10</a:t>
            </a:fld>
            <a:endParaRPr lang="en-GB"/>
          </a:p>
        </p:txBody>
      </p:sp>
    </p:spTree>
    <p:extLst>
      <p:ext uri="{BB962C8B-B14F-4D97-AF65-F5344CB8AC3E}">
        <p14:creationId xmlns:p14="http://schemas.microsoft.com/office/powerpoint/2010/main" val="3686026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JEA is built on the principle of least privilege and provides a RBAC platform through Windows PowerShell.</a:t>
            </a:r>
          </a:p>
          <a:p>
            <a:r>
              <a:rPr lang="en-US"/>
              <a:t>Allows specific users to perform specific administrative tasks on servers without giving them administrator rights.</a:t>
            </a:r>
          </a:p>
          <a:p>
            <a:r>
              <a:rPr lang="en-US"/>
              <a:t>Users can perform only those tasks for which they are authorized as part of their role by using Windows PowerShell constrained run spaces.</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11</a:t>
            </a:fld>
            <a:endParaRPr lang="en-GB"/>
          </a:p>
        </p:txBody>
      </p:sp>
    </p:spTree>
    <p:extLst>
      <p:ext uri="{BB962C8B-B14F-4D97-AF65-F5344CB8AC3E}">
        <p14:creationId xmlns:p14="http://schemas.microsoft.com/office/powerpoint/2010/main" val="2639706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PowerShell Session Configuration is a fancy term for PowerShell Endpoint.  It is the figurative “place” where users connect and get access to PowerShell functionality.  Based on how you set up a Session Configuration, it can provide different functionality to connecting users.  For JEA, we use Session Configurations to restrict PowerShell to a limited set of functionality and to “</a:t>
            </a:r>
            <a:r>
              <a:rPr lang="en-US" err="1"/>
              <a:t>RunAs</a:t>
            </a:r>
            <a:r>
              <a:rPr lang="en-US"/>
              <a:t>” a privileged Virtual Account.</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12</a:t>
            </a:fld>
            <a:endParaRPr lang="en-GB"/>
          </a:p>
        </p:txBody>
      </p:sp>
    </p:spTree>
    <p:extLst>
      <p:ext uri="{BB962C8B-B14F-4D97-AF65-F5344CB8AC3E}">
        <p14:creationId xmlns:p14="http://schemas.microsoft.com/office/powerpoint/2010/main" val="3961793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13</a:t>
            </a:fld>
            <a:endParaRPr lang="en-GB"/>
          </a:p>
        </p:txBody>
      </p:sp>
    </p:spTree>
    <p:extLst>
      <p:ext uri="{BB962C8B-B14F-4D97-AF65-F5344CB8AC3E}">
        <p14:creationId xmlns:p14="http://schemas.microsoft.com/office/powerpoint/2010/main" val="2354857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Note that you can also create a endpoint with no restriction on which the connected operator will have no restrictions in case you forgot to whitelist something and there is an emergency. But int that case, make sure you enable logging (see later in this section) as well as a workflow to be notified that it is being used (for example using Event Forwarder and/or event triggers to send an email to an audit team).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14</a:t>
            </a:fld>
            <a:endParaRPr lang="en-GB"/>
          </a:p>
        </p:txBody>
      </p:sp>
    </p:spTree>
    <p:extLst>
      <p:ext uri="{BB962C8B-B14F-4D97-AF65-F5344CB8AC3E}">
        <p14:creationId xmlns:p14="http://schemas.microsoft.com/office/powerpoint/2010/main" val="3177535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JEA “Virtual Account” only lasts the duration of the remote session. It is created when a user connects to the endpoint and destroyed when the user ends the session.</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15</a:t>
            </a:fld>
            <a:endParaRPr lang="en-GB"/>
          </a:p>
        </p:txBody>
      </p:sp>
    </p:spTree>
    <p:extLst>
      <p:ext uri="{BB962C8B-B14F-4D97-AF65-F5344CB8AC3E}">
        <p14:creationId xmlns:p14="http://schemas.microsoft.com/office/powerpoint/2010/main" val="3379487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a:t>GUI to help with creating and testing Role Capabilities and Session Configurations</a:t>
            </a:r>
          </a:p>
          <a:p>
            <a:r>
              <a:rPr lang="en-GB" sz="1400"/>
              <a:t>Written in PowerShell, so you can look at the script underneath, to understand how it creates, maps, tests, registers, unregisters sessions on the local machine</a:t>
            </a:r>
            <a:endParaRPr lang="en-US" sz="1400"/>
          </a:p>
          <a:p>
            <a:r>
              <a:rPr lang="en-GB" sz="1400"/>
              <a:t>Helping generate the “Security Descriptor Definition Language” (SDDL) syntax when you want to use Two-Factor Authentication</a:t>
            </a:r>
            <a:endParaRPr lang="en-US" sz="1400"/>
          </a:p>
          <a:p>
            <a:endParaRPr lang="en-CA" b="0"/>
          </a:p>
          <a:p>
            <a:r>
              <a:rPr lang="en-CA" b="0"/>
              <a:t>Ref: https://gallery.technet.microsoft.com/JEA-Helper-Tool-20-6f9c49dd</a:t>
            </a:r>
          </a:p>
        </p:txBody>
      </p:sp>
      <p:sp>
        <p:nvSpPr>
          <p:cNvPr id="4" name="Slide Number Placeholder 3"/>
          <p:cNvSpPr>
            <a:spLocks noGrp="1"/>
          </p:cNvSpPr>
          <p:nvPr>
            <p:ph type="sldNum" sz="quarter" idx="10"/>
          </p:nvPr>
        </p:nvSpPr>
        <p:spPr/>
        <p:txBody>
          <a:bodyPr/>
          <a:lstStyle/>
          <a:p>
            <a:fld id="{5CA7C1A6-3F6E-4A0C-A01A-2F04D27288E6}" type="slidenum">
              <a:rPr lang="en-GB" smtClean="0"/>
              <a:pPr/>
              <a:t>16</a:t>
            </a:fld>
            <a:endParaRPr lang="en-GB"/>
          </a:p>
        </p:txBody>
      </p:sp>
    </p:spTree>
    <p:extLst>
      <p:ext uri="{BB962C8B-B14F-4D97-AF65-F5344CB8AC3E}">
        <p14:creationId xmlns:p14="http://schemas.microsoft.com/office/powerpoint/2010/main" val="333711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Some logging capabilities are available in version 4 too with </a:t>
            </a:r>
            <a:r>
              <a:rPr lang="en-US"/>
              <a:t>KB 3000850.</a:t>
            </a:r>
          </a:p>
          <a:p>
            <a:endParaRPr lang="en-US"/>
          </a:p>
          <a:p>
            <a:r>
              <a:rPr lang="en-US"/>
              <a:t>To enable automatic transcription, enable the ‘Turn on PowerShell Transcription’ feature in Group Policy through Windows Components -&gt; Administrative Templates -&gt; Windows PowerShell. For automation, the configuration settings are stored under HKLM:\Software\Policies\Microsoft\Windows\PowerShell\Transcription. </a:t>
            </a:r>
          </a:p>
          <a:p>
            <a:endParaRPr lang="en-US"/>
          </a:p>
          <a:p>
            <a:r>
              <a:rPr lang="en-US"/>
              <a:t>A PowerShell “script block” is the base level of executable code in PowerShell. It might represent a command typed interactively in the PowerShell console, supplied through the command line (“PowerShell –Command &lt;…&gt;”), or wrapped in a function, script, workflow, or the like.</a:t>
            </a:r>
          </a:p>
          <a:p>
            <a:r>
              <a:rPr lang="en-US"/>
              <a:t>In addition to over-the-shoulder style transcription, PowerShell v5 and KB 3000850 introduces deep script block logging. When you enable script block logging, PowerShell records the content of all script blocks that it processes. If a script block uses dynamic code generation (i.e.: $command = “‘Hello World'”; Invoke-Expression $command), PowerShell will log the invocation of this generated script block as well. As with transcription support, this deep script block logging applies to any application that hosts the PowerShell engine – the command line shell, ISE, or custom </a:t>
            </a:r>
            <a:r>
              <a:rPr lang="en-US" err="1"/>
              <a:t>host.To</a:t>
            </a:r>
            <a:r>
              <a:rPr lang="en-US"/>
              <a:t> enable automatic transcription, enable the ‘Turn on PowerShell Script Block Logging’ feature in Group Policy through Windows Components -&gt; Administrative Templates -&gt; Windows PowerShell. For automation, the configuration settings are stored under HKLM:\Software\Policies\Microsoft\Windows\PowerShell\</a:t>
            </a:r>
            <a:r>
              <a:rPr lang="en-US" err="1"/>
              <a:t>ScriptBlockLogging</a:t>
            </a:r>
            <a:r>
              <a:rPr lang="en-US"/>
              <a:t>. </a:t>
            </a:r>
          </a:p>
          <a:p>
            <a:endParaRPr lang="en-US"/>
          </a:p>
          <a:p>
            <a:pPr marL="0" marR="0" lvl="0" indent="0" algn="l" defTabSz="914400" rtl="0" eaLnBrk="1" fontAlgn="base" latinLnBrk="0" hangingPunct="1">
              <a:lnSpc>
                <a:spcPct val="100000"/>
              </a:lnSpc>
              <a:spcBef>
                <a:spcPct val="30000"/>
              </a:spcBef>
              <a:spcAft>
                <a:spcPct val="0"/>
              </a:spcAft>
              <a:buClrTx/>
              <a:buSzTx/>
              <a:buFontTx/>
              <a:buNone/>
              <a:tabLst/>
              <a:defRPr/>
            </a:pPr>
            <a:r>
              <a:rPr lang="en-US"/>
              <a:t>Ref: Practical PowerShell Security: Enable Auditing and Logging with DSC https://blogs.technet.microsoft.com/ashleymcglone/2017/03/29/practical-powershell-security-enable-auditing-and-logging-with-dsc</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CA"/>
              <a:t>Ref: </a:t>
            </a:r>
            <a:r>
              <a:rPr lang="en-US"/>
              <a:t>PowerShell ♥ the Blue Team https://blogs.msdn.microsoft.com/powershell/2015/06/09/powershell-the-blue-team/</a:t>
            </a:r>
            <a:endParaRPr lang="en-CA"/>
          </a:p>
          <a:p>
            <a:endParaRPr lang="en-US"/>
          </a:p>
        </p:txBody>
      </p:sp>
      <p:sp>
        <p:nvSpPr>
          <p:cNvPr id="4" name="Slide Number Placeholder 3"/>
          <p:cNvSpPr>
            <a:spLocks noGrp="1"/>
          </p:cNvSpPr>
          <p:nvPr>
            <p:ph type="sldNum" sz="quarter" idx="10"/>
          </p:nvPr>
        </p:nvSpPr>
        <p:spPr/>
        <p:txBody>
          <a:bodyPr/>
          <a:lstStyle/>
          <a:p>
            <a:fld id="{5CA7C1A6-3F6E-4A0C-A01A-2F04D27288E6}" type="slidenum">
              <a:rPr lang="en-GB" smtClean="0"/>
              <a:pPr/>
              <a:t>17</a:t>
            </a:fld>
            <a:endParaRPr lang="en-GB"/>
          </a:p>
        </p:txBody>
      </p:sp>
    </p:spTree>
    <p:extLst>
      <p:ext uri="{BB962C8B-B14F-4D97-AF65-F5344CB8AC3E}">
        <p14:creationId xmlns:p14="http://schemas.microsoft.com/office/powerpoint/2010/main" val="1962840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a:t>To prevent this dilemma, Windows 10 introduces Protected Event Logging. Protected Event Logging lets participating applications encrypt sensitive data as they write it to the event log. You can then decrypt and process these logs once you’ve moved them to a more secure and centralized log collector.</a:t>
            </a:r>
          </a:p>
          <a:p>
            <a:r>
              <a:rPr lang="en-US" sz="1400"/>
              <a:t>In Windows 10, PowerShell is the only application that participates in Protected Event Logging. </a:t>
            </a:r>
          </a:p>
          <a:p>
            <a:r>
              <a:rPr lang="en-US" sz="1400"/>
              <a:t>Protected Event Logging protects event log content through the IETF Cryptographic Message Syntax (CMS) standard. The CMS encryption standard implements public key cryptography, where the keys used to encrypt content (the public key) and the keys used to decrypt content (the private key) are separate. </a:t>
            </a:r>
          </a:p>
          <a:p>
            <a:endParaRPr lang="en-US" sz="1400" b="0"/>
          </a:p>
          <a:p>
            <a:r>
              <a:rPr lang="en-US" b="0"/>
              <a:t>To enable Protected Event Logging, enable the ‘Enable Protected Event Logging’ feature in Group Policy through Windows Components -&gt; Administrative Templates -&gt; Event Logging. This setting requires an encryption certificate, which you can provide in one of several forms:</a:t>
            </a:r>
          </a:p>
          <a:p>
            <a:pPr marL="285750" indent="-285750">
              <a:buFont typeface="Arial" panose="020B0604020202020204" pitchFamily="34" charset="0"/>
              <a:buChar char="•"/>
            </a:pPr>
            <a:r>
              <a:rPr lang="en-US" b="0"/>
              <a:t>The content of a base-64 encoded X.509 certificate (for example, as offered by the ‘Export’ option in Certificate Manager)</a:t>
            </a:r>
          </a:p>
          <a:p>
            <a:pPr marL="285750" indent="-285750">
              <a:buFont typeface="Arial" panose="020B0604020202020204" pitchFamily="34" charset="0"/>
              <a:buChar char="•"/>
            </a:pPr>
            <a:r>
              <a:rPr lang="en-US" b="0"/>
              <a:t>The thumbprint of a certificate that can be found in the Local Machine certificate store (usually deployed by PKI infrastructure)</a:t>
            </a:r>
          </a:p>
          <a:p>
            <a:pPr marL="285750" indent="-285750">
              <a:buFont typeface="Arial" panose="020B0604020202020204" pitchFamily="34" charset="0"/>
              <a:buChar char="•"/>
            </a:pPr>
            <a:r>
              <a:rPr lang="en-US" b="0"/>
              <a:t>The full path to a certificate (can be local, or a remote share)</a:t>
            </a:r>
          </a:p>
          <a:p>
            <a:pPr marL="285750" indent="-285750">
              <a:buFont typeface="Arial" panose="020B0604020202020204" pitchFamily="34" charset="0"/>
              <a:buChar char="•"/>
            </a:pPr>
            <a:r>
              <a:rPr lang="en-US" b="0"/>
              <a:t>The path to a directory containing a certificate or certificates (can be local, or a remote share)</a:t>
            </a:r>
          </a:p>
          <a:p>
            <a:pPr marL="285750" indent="-285750">
              <a:buFont typeface="Arial" panose="020B0604020202020204" pitchFamily="34" charset="0"/>
              <a:buChar char="•"/>
            </a:pPr>
            <a:r>
              <a:rPr lang="en-US" b="0"/>
              <a:t>The subject name of a certificate that can be found in the Local Machine certificate store (usually deployed by PKI infrastructure)</a:t>
            </a:r>
          </a:p>
          <a:p>
            <a:pPr marL="285750" indent="-285750">
              <a:buFont typeface="Arial" panose="020B0604020202020204" pitchFamily="34" charset="0"/>
              <a:buChar char="•"/>
            </a:pPr>
            <a:endParaRPr lang="en-US" b="0"/>
          </a:p>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tabLst/>
              <a:defRPr/>
            </a:pPr>
            <a:r>
              <a:rPr lang="en-CA"/>
              <a:t>Ref: </a:t>
            </a:r>
            <a:r>
              <a:rPr lang="en-US"/>
              <a:t>PowerShell ♥ the Blue Team https://blogs.msdn.microsoft.com/powershell/2015/06/09/powershell-the-blue-team/</a:t>
            </a:r>
            <a:endParaRPr lang="en-CA"/>
          </a:p>
          <a:p>
            <a:pPr marL="0" indent="0">
              <a:buFont typeface="Arial" panose="020B0604020202020204" pitchFamily="34" charset="0"/>
              <a:buNone/>
            </a:pPr>
            <a:endParaRPr lang="en-CA" b="0"/>
          </a:p>
        </p:txBody>
      </p:sp>
      <p:sp>
        <p:nvSpPr>
          <p:cNvPr id="4" name="Slide Number Placeholder 3"/>
          <p:cNvSpPr>
            <a:spLocks noGrp="1"/>
          </p:cNvSpPr>
          <p:nvPr>
            <p:ph type="sldNum" sz="quarter" idx="10"/>
          </p:nvPr>
        </p:nvSpPr>
        <p:spPr/>
        <p:txBody>
          <a:bodyPr/>
          <a:lstStyle/>
          <a:p>
            <a:fld id="{5CA7C1A6-3F6E-4A0C-A01A-2F04D27288E6}" type="slidenum">
              <a:rPr lang="en-GB" smtClean="0"/>
              <a:pPr/>
              <a:t>18</a:t>
            </a:fld>
            <a:endParaRPr lang="en-GB"/>
          </a:p>
        </p:txBody>
      </p:sp>
    </p:spTree>
    <p:extLst>
      <p:ext uri="{BB962C8B-B14F-4D97-AF65-F5344CB8AC3E}">
        <p14:creationId xmlns:p14="http://schemas.microsoft.com/office/powerpoint/2010/main" val="2372268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1</a:t>
            </a:fld>
            <a:endParaRPr lang="en-GB"/>
          </a:p>
        </p:txBody>
      </p:sp>
    </p:spTree>
    <p:extLst>
      <p:ext uri="{BB962C8B-B14F-4D97-AF65-F5344CB8AC3E}">
        <p14:creationId xmlns:p14="http://schemas.microsoft.com/office/powerpoint/2010/main" val="92159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a:t>During this video you can see:</a:t>
            </a:r>
          </a:p>
          <a:p>
            <a:endParaRPr lang="en-CA"/>
          </a:p>
          <a:p>
            <a:pPr marL="285750" indent="-285750">
              <a:buFont typeface="Arial" panose="020B0604020202020204" pitchFamily="34" charset="0"/>
              <a:buChar char="•"/>
            </a:pPr>
            <a:r>
              <a:rPr lang="en-CA"/>
              <a:t>An administrator connecting to Windows Admin Center and checking the properties of a server</a:t>
            </a:r>
          </a:p>
          <a:p>
            <a:pPr marL="285750" indent="-285750">
              <a:buFont typeface="Arial" panose="020B0604020202020204" pitchFamily="34" charset="0"/>
              <a:buChar char="•"/>
            </a:pPr>
            <a:r>
              <a:rPr lang="en-CA"/>
              <a:t>An administrator uploading a file to a server</a:t>
            </a:r>
          </a:p>
          <a:p>
            <a:pPr marL="285750" indent="-285750">
              <a:buFont typeface="Arial" panose="020B0604020202020204" pitchFamily="34" charset="0"/>
              <a:buChar char="•"/>
            </a:pPr>
            <a:r>
              <a:rPr lang="en-CA"/>
              <a:t>An administrator looking for an event in the event logs</a:t>
            </a:r>
          </a:p>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19</a:t>
            </a:fld>
            <a:endParaRPr lang="en-US"/>
          </a:p>
        </p:txBody>
      </p:sp>
    </p:spTree>
    <p:extLst>
      <p:ext uri="{BB962C8B-B14F-4D97-AF65-F5344CB8AC3E}">
        <p14:creationId xmlns:p14="http://schemas.microsoft.com/office/powerpoint/2010/main" val="1121324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0" i="0" kern="1200">
                <a:solidFill>
                  <a:schemeClr val="tx1"/>
                </a:solidFill>
                <a:effectLst/>
                <a:latin typeface="Segoe UI Light" pitchFamily="34" charset="0"/>
                <a:ea typeface="+mn-ea"/>
                <a:cs typeface="Arial" charset="0"/>
                <a:sym typeface="Arial"/>
              </a:rPr>
              <a:t>The former name of Windows Admin Center was Honolulu Project. It has been renamed Windows Admin Center once officially released. Some documentations still mention Honolulu and the actual name of the component on the server is called SME for Server Management Experience.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400" b="0" i="0" kern="1200">
              <a:solidFill>
                <a:schemeClr val="tx1"/>
              </a:solidFill>
              <a:effectLst/>
              <a:latin typeface="Segoe UI Light" pitchFamily="34" charset="0"/>
              <a:ea typeface="+mn-ea"/>
              <a:cs typeface="Arial" charset="0"/>
              <a:sym typeface="Arial"/>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0" i="0" kern="1200">
                <a:solidFill>
                  <a:schemeClr val="tx1"/>
                </a:solidFill>
                <a:effectLst/>
                <a:latin typeface="Segoe UI Light" pitchFamily="34" charset="0"/>
                <a:ea typeface="+mn-ea"/>
                <a:cs typeface="Arial" charset="0"/>
                <a:sym typeface="Arial"/>
              </a:rPr>
              <a:t>Windows Admin Center is complementary (for now) and does not replace RSAT (Remote Server Administration Tools) since roles such as Active Directory, DHCP, DNS, IIS do not have equivalent management capabilities in Windows Admin Center yet.</a:t>
            </a:r>
            <a:endParaRPr lang="en-CA"/>
          </a:p>
          <a:p>
            <a:endParaRPr lang="en-CA"/>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400" b="0" i="0" kern="1200">
                <a:solidFill>
                  <a:schemeClr val="tx1"/>
                </a:solidFill>
                <a:effectLst/>
                <a:latin typeface="Segoe UI Light" pitchFamily="34" charset="0"/>
                <a:ea typeface="+mn-ea"/>
                <a:cs typeface="Arial" charset="0"/>
                <a:sym typeface="Arial"/>
              </a:rPr>
              <a:t>Windows Admin Center is supported on Edge, Chrome but not IE. It is also not tested on Mozilla Firefox, but most functionality should work.</a:t>
            </a:r>
            <a:endParaRPr lang="en-CA"/>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20</a:t>
            </a:fld>
            <a:endParaRPr lang="en-GB"/>
          </a:p>
        </p:txBody>
      </p:sp>
    </p:spTree>
    <p:extLst>
      <p:ext uri="{BB962C8B-B14F-4D97-AF65-F5344CB8AC3E}">
        <p14:creationId xmlns:p14="http://schemas.microsoft.com/office/powerpoint/2010/main" val="972798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i="0" kern="1200">
                <a:solidFill>
                  <a:schemeClr val="tx1"/>
                </a:solidFill>
                <a:effectLst/>
                <a:latin typeface="Segoe UI Light" pitchFamily="34" charset="0"/>
                <a:ea typeface="+mn-ea"/>
                <a:cs typeface="Arial" charset="0"/>
                <a:sym typeface="Arial"/>
              </a:rPr>
              <a:t>Desktop installation:</a:t>
            </a:r>
            <a:r>
              <a:rPr lang="en-US" sz="1400" b="0" i="0" kern="1200">
                <a:solidFill>
                  <a:schemeClr val="tx1"/>
                </a:solidFill>
                <a:effectLst/>
                <a:latin typeface="Segoe UI Light" pitchFamily="34" charset="0"/>
                <a:ea typeface="+mn-ea"/>
                <a:cs typeface="Arial" charset="0"/>
                <a:sym typeface="Arial"/>
              </a:rPr>
              <a:t> Connect to the Windows Admin Center gateway from the same computer on which it's installed (i.e. https://localhost:[port])</a:t>
            </a:r>
          </a:p>
          <a:p>
            <a:r>
              <a:rPr lang="en-US" sz="1400" b="0" i="0" kern="1200">
                <a:solidFill>
                  <a:schemeClr val="tx1"/>
                </a:solidFill>
                <a:effectLst/>
                <a:latin typeface="Segoe UI Light" pitchFamily="34" charset="0"/>
                <a:ea typeface="+mn-ea"/>
                <a:cs typeface="Arial" charset="0"/>
                <a:sym typeface="Arial"/>
              </a:rPr>
              <a:t>Install on a local Windows 10 client that has connectivity to the managed servers. Great for quick start, testing, ad-hoc or small scale scenarios.</a:t>
            </a:r>
          </a:p>
          <a:p>
            <a:endParaRPr lang="en-US" sz="1400" b="0" i="0" kern="1200">
              <a:solidFill>
                <a:schemeClr val="tx1"/>
              </a:solidFill>
              <a:effectLst/>
              <a:latin typeface="Segoe UI Light" pitchFamily="34" charset="0"/>
              <a:ea typeface="+mn-ea"/>
              <a:cs typeface="Arial" charset="0"/>
              <a:sym typeface="Arial"/>
            </a:endParaRPr>
          </a:p>
          <a:p>
            <a:r>
              <a:rPr lang="en-US" sz="1400" b="1" i="0" kern="1200">
                <a:solidFill>
                  <a:schemeClr val="tx1"/>
                </a:solidFill>
                <a:effectLst/>
                <a:latin typeface="Segoe UI Light" pitchFamily="34" charset="0"/>
                <a:ea typeface="+mn-ea"/>
                <a:cs typeface="Arial" charset="0"/>
                <a:sym typeface="Arial"/>
              </a:rPr>
              <a:t>Gateway service:</a:t>
            </a:r>
            <a:r>
              <a:rPr lang="en-US" sz="1400" b="0" i="0" kern="1200">
                <a:solidFill>
                  <a:schemeClr val="tx1"/>
                </a:solidFill>
                <a:effectLst/>
                <a:latin typeface="Segoe UI Light" pitchFamily="34" charset="0"/>
                <a:ea typeface="+mn-ea"/>
                <a:cs typeface="Arial" charset="0"/>
                <a:sym typeface="Arial"/>
              </a:rPr>
              <a:t> Connect to the Windows Admin Center gateway from a client browser on a different machine (i.e. https://servername)</a:t>
            </a:r>
          </a:p>
          <a:p>
            <a:r>
              <a:rPr lang="en-US">
                <a:effectLst/>
              </a:rPr>
              <a:t>Install directly on a managed server for the purpose of managing itself or a cluster in which it's a member </a:t>
            </a:r>
            <a:r>
              <a:rPr lang="en-US" err="1">
                <a:effectLst/>
              </a:rPr>
              <a:t>node.Install</a:t>
            </a:r>
            <a:r>
              <a:rPr lang="en-US">
                <a:effectLst/>
              </a:rPr>
              <a:t> on a designated gateway server and access from any client browser with connectivity to the gateway server.</a:t>
            </a:r>
            <a:endParaRPr lang="en-US" sz="1400" b="0" i="0" kern="1200">
              <a:solidFill>
                <a:schemeClr val="tx1"/>
              </a:solidFill>
              <a:effectLst/>
              <a:latin typeface="Segoe UI Light" pitchFamily="34" charset="0"/>
              <a:ea typeface="+mn-ea"/>
              <a:cs typeface="Arial" charset="0"/>
              <a:sym typeface="Arial"/>
            </a:endParaRP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21</a:t>
            </a:fld>
            <a:endParaRPr lang="en-GB"/>
          </a:p>
        </p:txBody>
      </p:sp>
    </p:spTree>
    <p:extLst>
      <p:ext uri="{BB962C8B-B14F-4D97-AF65-F5344CB8AC3E}">
        <p14:creationId xmlns:p14="http://schemas.microsoft.com/office/powerpoint/2010/main" val="185938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a:t>Desktop mode</a:t>
            </a:r>
          </a:p>
          <a:p>
            <a:r>
              <a:rPr lang="en-US" sz="1400" b="0" i="0" kern="1200">
                <a:solidFill>
                  <a:schemeClr val="tx1"/>
                </a:solidFill>
                <a:effectLst/>
                <a:latin typeface="Segoe UI Light" pitchFamily="34" charset="0"/>
                <a:ea typeface="+mn-ea"/>
                <a:cs typeface="Arial" charset="0"/>
                <a:sym typeface="Arial"/>
              </a:rPr>
              <a:t>When you install Windows Admin Center on Windows 10, it uses port 6516 by default, but you have the option to specify a different port. You can also create a desktop shortcut and let Windows Admin Center manage your </a:t>
            </a:r>
            <a:r>
              <a:rPr lang="en-US" sz="1400" b="0" i="0" kern="1200" err="1">
                <a:solidFill>
                  <a:schemeClr val="tx1"/>
                </a:solidFill>
                <a:effectLst/>
                <a:latin typeface="Segoe UI Light" pitchFamily="34" charset="0"/>
                <a:ea typeface="+mn-ea"/>
                <a:cs typeface="Arial" charset="0"/>
                <a:sym typeface="Arial"/>
              </a:rPr>
              <a:t>TrustedHosts</a:t>
            </a:r>
            <a:r>
              <a:rPr lang="en-US" sz="1400" b="0" i="0" kern="1200">
                <a:solidFill>
                  <a:schemeClr val="tx1"/>
                </a:solidFill>
                <a:effectLst/>
                <a:latin typeface="Segoe UI Light" pitchFamily="34" charset="0"/>
                <a:ea typeface="+mn-ea"/>
                <a:cs typeface="Arial" charset="0"/>
                <a:sym typeface="Arial"/>
              </a:rPr>
              <a:t>.</a:t>
            </a:r>
          </a:p>
          <a:p>
            <a:r>
              <a:rPr lang="en-US"/>
              <a:t>Modifying </a:t>
            </a:r>
            <a:r>
              <a:rPr lang="en-US" err="1"/>
              <a:t>TrustedHosts</a:t>
            </a:r>
            <a:r>
              <a:rPr lang="en-US"/>
              <a:t> is required in a workgroup environment, or when using local administrator credentials in a domain. If you choose to forego this setting, you must configure </a:t>
            </a:r>
            <a:r>
              <a:rPr lang="en-US" err="1"/>
              <a:t>TrustedHosts</a:t>
            </a:r>
            <a:r>
              <a:rPr lang="en-US"/>
              <a:t> manually.</a:t>
            </a:r>
          </a:p>
          <a:p>
            <a:endParaRPr lang="en-US"/>
          </a:p>
          <a:p>
            <a:r>
              <a:rPr lang="en-US" err="1"/>
              <a:t>WinRM</a:t>
            </a:r>
            <a:r>
              <a:rPr lang="en-US"/>
              <a:t> is using the port </a:t>
            </a:r>
            <a:r>
              <a:rPr lang="en-CA" sz="1400" b="0" i="0" kern="1200">
                <a:solidFill>
                  <a:schemeClr val="tx1"/>
                </a:solidFill>
                <a:effectLst/>
                <a:latin typeface="Segoe UI Light" pitchFamily="34" charset="0"/>
                <a:ea typeface="+mn-ea"/>
                <a:cs typeface="Arial" charset="0"/>
                <a:sym typeface="Arial"/>
              </a:rPr>
              <a:t>TCP/5985 (TCP/5986 when using TLS).</a:t>
            </a:r>
            <a:endParaRPr lang="en-US"/>
          </a:p>
          <a:p>
            <a:endParaRPr lang="en-US"/>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22</a:t>
            </a:fld>
            <a:endParaRPr lang="en-GB"/>
          </a:p>
        </p:txBody>
      </p:sp>
    </p:spTree>
    <p:extLst>
      <p:ext uri="{BB962C8B-B14F-4D97-AF65-F5344CB8AC3E}">
        <p14:creationId xmlns:p14="http://schemas.microsoft.com/office/powerpoint/2010/main" val="4138293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Windows Admin Center defines two roles for access to the gateway service: gateway users and gateway administrators.</a:t>
            </a:r>
          </a:p>
          <a:p>
            <a:endParaRPr lang="en-US"/>
          </a:p>
          <a:p>
            <a:r>
              <a:rPr lang="en-US"/>
              <a:t>Gateway users can connect to the Windows Admin Center gateway service in order to manage servers through that gateway, but they cannot change access permissions nor the authentication mechanism used to authenticate to the gateway.</a:t>
            </a:r>
          </a:p>
          <a:p>
            <a:endParaRPr lang="en-US"/>
          </a:p>
          <a:p>
            <a:r>
              <a:rPr lang="en-US"/>
              <a:t>Gateway administrators can configure who gets access as well as how users will authenticate to the gateway.</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23</a:t>
            </a:fld>
            <a:endParaRPr lang="en-GB"/>
          </a:p>
        </p:txBody>
      </p:sp>
    </p:spTree>
    <p:extLst>
      <p:ext uri="{BB962C8B-B14F-4D97-AF65-F5344CB8AC3E}">
        <p14:creationId xmlns:p14="http://schemas.microsoft.com/office/powerpoint/2010/main" val="20278481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SSO in gateway mode uses Kerberos resource-based constraint delegation. Refer to the previous module for more information about Kerberos delegation.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24</a:t>
            </a:fld>
            <a:endParaRPr lang="en-GB"/>
          </a:p>
        </p:txBody>
      </p:sp>
    </p:spTree>
    <p:extLst>
      <p:ext uri="{BB962C8B-B14F-4D97-AF65-F5344CB8AC3E}">
        <p14:creationId xmlns:p14="http://schemas.microsoft.com/office/powerpoint/2010/main" val="81211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effectLst/>
              </a:rPr>
              <a:t>Role-based access control in Windows Admin Center works by configuring each managed server with a PowerShell Just Enough Administration endpoint. But the three roles are not customizable. So it’s a bit like an hardcoded </a:t>
            </a:r>
            <a:r>
              <a:rPr lang="en-US" b="0" err="1">
                <a:effectLst/>
              </a:rPr>
              <a:t>JeA</a:t>
            </a:r>
            <a:r>
              <a:rPr lang="en-US" b="0">
                <a:effectLst/>
              </a:rPr>
              <a:t> configuration. </a:t>
            </a:r>
          </a:p>
          <a:p>
            <a:endParaRPr lang="en-US" b="1">
              <a:effectLst/>
            </a:endParaRPr>
          </a:p>
          <a:p>
            <a:r>
              <a:rPr lang="en-US" b="1">
                <a:effectLst/>
              </a:rPr>
              <a:t>Administrators</a:t>
            </a:r>
          </a:p>
          <a:p>
            <a:r>
              <a:rPr lang="en-US">
                <a:effectLst/>
              </a:rPr>
              <a:t>Allows users to use most of the features in Windows Admin Center without granting them access to Remote Desktop or PowerShell. This role is good for "jump server" scenarios where you want to limit the management entry points on a machine.</a:t>
            </a:r>
          </a:p>
          <a:p>
            <a:r>
              <a:rPr lang="en-US" b="1">
                <a:effectLst/>
              </a:rPr>
              <a:t>Readers</a:t>
            </a:r>
          </a:p>
          <a:p>
            <a:r>
              <a:rPr lang="en-US">
                <a:effectLst/>
              </a:rPr>
              <a:t>Allows users to view information and settings on the server, but not make changes.</a:t>
            </a:r>
          </a:p>
          <a:p>
            <a:r>
              <a:rPr lang="en-US" b="1">
                <a:effectLst/>
              </a:rPr>
              <a:t>Hyper-V Administrators</a:t>
            </a:r>
          </a:p>
          <a:p>
            <a:r>
              <a:rPr lang="en-US">
                <a:effectLst/>
              </a:rPr>
              <a:t>Allows users to make changes to Hyper-V virtual machines and switches, but limits other features to read-only access.</a:t>
            </a:r>
          </a:p>
          <a:p>
            <a:endParaRPr lang="en-US">
              <a:effectLst/>
            </a:endParaRPr>
          </a:p>
          <a:p>
            <a:r>
              <a:rPr lang="en-US" sz="1400" b="0" i="0" kern="1200">
                <a:solidFill>
                  <a:schemeClr val="tx1"/>
                </a:solidFill>
                <a:effectLst/>
                <a:latin typeface="Segoe UI Light" pitchFamily="34" charset="0"/>
                <a:ea typeface="+mn-ea"/>
                <a:cs typeface="Arial" charset="0"/>
                <a:sym typeface="Arial"/>
              </a:rPr>
              <a:t>The following built-in extensions have reduced functionality when a user connects with limited access:</a:t>
            </a:r>
          </a:p>
          <a:p>
            <a:pPr marL="171450" indent="-171450">
              <a:buFont typeface="Arial" panose="020B0604020202020204" pitchFamily="34" charset="0"/>
              <a:buChar char="•"/>
            </a:pPr>
            <a:r>
              <a:rPr lang="en-US" sz="1400" b="0" i="0" kern="1200">
                <a:solidFill>
                  <a:schemeClr val="tx1"/>
                </a:solidFill>
                <a:effectLst/>
                <a:latin typeface="Segoe UI Light" pitchFamily="34" charset="0"/>
                <a:ea typeface="+mn-ea"/>
                <a:cs typeface="Arial" charset="0"/>
                <a:sym typeface="Arial"/>
              </a:rPr>
              <a:t>Files (no file upload or download)</a:t>
            </a:r>
          </a:p>
          <a:p>
            <a:pPr marL="171450" indent="-171450">
              <a:buFont typeface="Arial" panose="020B0604020202020204" pitchFamily="34" charset="0"/>
              <a:buChar char="•"/>
            </a:pPr>
            <a:r>
              <a:rPr lang="en-US" sz="1400" b="0" i="0" kern="1200">
                <a:solidFill>
                  <a:schemeClr val="tx1"/>
                </a:solidFill>
                <a:effectLst/>
                <a:latin typeface="Segoe UI Light" pitchFamily="34" charset="0"/>
                <a:ea typeface="+mn-ea"/>
                <a:cs typeface="Arial" charset="0"/>
                <a:sym typeface="Arial"/>
              </a:rPr>
              <a:t>PowerShell (unavailable)</a:t>
            </a:r>
          </a:p>
          <a:p>
            <a:pPr marL="171450" indent="-171450">
              <a:buFont typeface="Arial" panose="020B0604020202020204" pitchFamily="34" charset="0"/>
              <a:buChar char="•"/>
            </a:pPr>
            <a:r>
              <a:rPr lang="en-US" sz="1400" b="0" i="0" kern="1200">
                <a:solidFill>
                  <a:schemeClr val="tx1"/>
                </a:solidFill>
                <a:effectLst/>
                <a:latin typeface="Segoe UI Light" pitchFamily="34" charset="0"/>
                <a:ea typeface="+mn-ea"/>
                <a:cs typeface="Arial" charset="0"/>
                <a:sym typeface="Arial"/>
              </a:rPr>
              <a:t>Remote Desktop (unavailable)</a:t>
            </a:r>
          </a:p>
          <a:p>
            <a:pPr marL="171450" indent="-171450">
              <a:buFont typeface="Arial" panose="020B0604020202020204" pitchFamily="34" charset="0"/>
              <a:buChar char="•"/>
            </a:pPr>
            <a:r>
              <a:rPr lang="en-US" sz="1400" b="0" i="0" kern="1200">
                <a:solidFill>
                  <a:schemeClr val="tx1"/>
                </a:solidFill>
                <a:effectLst/>
                <a:latin typeface="Segoe UI Light" pitchFamily="34" charset="0"/>
                <a:ea typeface="+mn-ea"/>
                <a:cs typeface="Arial" charset="0"/>
                <a:sym typeface="Arial"/>
              </a:rPr>
              <a:t>Storage Replica (unavailable)</a:t>
            </a:r>
          </a:p>
          <a:p>
            <a:pPr marL="171450" indent="-171450">
              <a:buFont typeface="Arial" panose="020B0604020202020204" pitchFamily="34" charset="0"/>
              <a:buChar char="•"/>
            </a:pPr>
            <a:endParaRPr lang="en-US" sz="1400" b="0" i="0" kern="1200">
              <a:solidFill>
                <a:schemeClr val="tx1"/>
              </a:solidFill>
              <a:effectLst/>
              <a:latin typeface="Segoe UI Light" pitchFamily="34" charset="0"/>
              <a:ea typeface="+mn-ea"/>
              <a:cs typeface="Arial" charset="0"/>
              <a:sym typeface="Arial"/>
            </a:endParaRPr>
          </a:p>
          <a:p>
            <a:pPr marL="0" indent="0">
              <a:buFont typeface="Arial" panose="020B0604020202020204" pitchFamily="34" charset="0"/>
              <a:buNone/>
            </a:pPr>
            <a:r>
              <a:rPr lang="en-US" sz="1400" b="0" i="0" kern="1200">
                <a:solidFill>
                  <a:schemeClr val="tx1"/>
                </a:solidFill>
                <a:effectLst/>
                <a:latin typeface="Segoe UI Light" pitchFamily="34" charset="0"/>
                <a:ea typeface="+mn-ea"/>
                <a:cs typeface="Arial" charset="0"/>
                <a:sym typeface="Arial"/>
              </a:rPr>
              <a:t>To assign users to roles, first select 'Apply' to enable the feature and create the appropriate groups (this can take up to 10 minutes – check here for updates). Then add the users to the corresponding group in </a:t>
            </a:r>
            <a:r>
              <a:rPr lang="en-US" sz="1400" b="0" i="0" u="sng" kern="1200">
                <a:solidFill>
                  <a:schemeClr val="tx1"/>
                </a:solidFill>
                <a:effectLst/>
                <a:latin typeface="Segoe UI Light" pitchFamily="34" charset="0"/>
                <a:ea typeface="+mn-ea"/>
                <a:cs typeface="Arial" charset="0"/>
                <a:sym typeface="Arial"/>
              </a:rPr>
              <a:t>Local Users and Groups</a:t>
            </a:r>
            <a:r>
              <a:rPr lang="en-US" sz="1400" b="0" i="0" kern="1200">
                <a:solidFill>
                  <a:schemeClr val="tx1"/>
                </a:solidFill>
                <a:effectLst/>
                <a:latin typeface="Segoe UI Light" pitchFamily="34" charset="0"/>
                <a:ea typeface="+mn-ea"/>
                <a:cs typeface="Arial" charset="0"/>
                <a:sym typeface="Arial"/>
              </a:rPr>
              <a:t>. </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25</a:t>
            </a:fld>
            <a:endParaRPr lang="en-GB"/>
          </a:p>
        </p:txBody>
      </p:sp>
    </p:spTree>
    <p:extLst>
      <p:ext uri="{BB962C8B-B14F-4D97-AF65-F5344CB8AC3E}">
        <p14:creationId xmlns:p14="http://schemas.microsoft.com/office/powerpoint/2010/main" val="3392349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We have seen many mitigations and recommendations during this course. The SPA roadmap helps you to identify what to do first to address the more pressing security risks on one’s environment. </a:t>
            </a:r>
          </a:p>
          <a:p>
            <a:endParaRPr lang="en-CA"/>
          </a:p>
          <a:p>
            <a:r>
              <a:rPr lang="en-CA" b="1"/>
              <a:t>The next slides are taken from the online roadmap called: Securing Privilege Access.</a:t>
            </a:r>
          </a:p>
          <a:p>
            <a:r>
              <a:rPr lang="en-CA"/>
              <a:t>Ref: http://aka.ms/privsec</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26</a:t>
            </a:fld>
            <a:endParaRPr lang="en-GB"/>
          </a:p>
        </p:txBody>
      </p:sp>
    </p:spTree>
    <p:extLst>
      <p:ext uri="{BB962C8B-B14F-4D97-AF65-F5344CB8AC3E}">
        <p14:creationId xmlns:p14="http://schemas.microsoft.com/office/powerpoint/2010/main" val="4277405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This slide maps out the types of attacks on privileges and the corresponding defenses. We divide this roadmap into three stages and prioritize the immediately impactful and quickest to deploy steps first. </a:t>
            </a:r>
          </a:p>
          <a:p>
            <a:endParaRPr lang="en-US" baseline="0"/>
          </a:p>
          <a:p>
            <a:r>
              <a:rPr lang="en-US" b="1" baseline="0"/>
              <a:t>Credential Theft and Credential Abuse </a:t>
            </a:r>
            <a:r>
              <a:rPr lang="en-US" baseline="0"/>
              <a:t>– Stealing legitimate credentials and abusing them to gain access to data and systems</a:t>
            </a:r>
          </a:p>
          <a:p>
            <a:pPr marL="171450" indent="-171450">
              <a:buFont typeface="Arial" panose="020B0604020202020204" pitchFamily="34" charset="0"/>
              <a:buChar char="•"/>
            </a:pPr>
            <a:r>
              <a:rPr lang="en-US" b="1" baseline="0"/>
              <a:t>Prevent Escalation </a:t>
            </a:r>
            <a:r>
              <a:rPr lang="en-US" baseline="0"/>
              <a:t>– Ensure that adversaries aren’t able to compromise computers in a higher tier by stealing credentials from a lower tier</a:t>
            </a:r>
          </a:p>
          <a:p>
            <a:pPr marL="171450" indent="-171450">
              <a:buFont typeface="Arial" panose="020B0604020202020204" pitchFamily="34" charset="0"/>
              <a:buChar char="•"/>
            </a:pPr>
            <a:r>
              <a:rPr lang="en-US" b="1" baseline="0"/>
              <a:t>Prevent Lateral Traversal </a:t>
            </a:r>
            <a:r>
              <a:rPr lang="en-US" baseline="0"/>
              <a:t>– Ensure that adversaries cannot compromise other computers in the same tier by stealing and abusing credentials</a:t>
            </a:r>
          </a:p>
          <a:p>
            <a:pPr marL="171450" indent="-171450">
              <a:buFont typeface="Arial" panose="020B0604020202020204" pitchFamily="34" charset="0"/>
              <a:buChar char="•"/>
            </a:pPr>
            <a:r>
              <a:rPr lang="en-US" b="1" baseline="0"/>
              <a:t>Increase Privilege Usage and Visibility</a:t>
            </a:r>
            <a:r>
              <a:rPr lang="en-US" baseline="0"/>
              <a:t> – Gain visibility into privilege usability to detect anomalous behavior and to discover unused/excessive privileges that have been assigned to personnel</a:t>
            </a:r>
          </a:p>
          <a:p>
            <a:endParaRPr lang="en-US" b="1" baseline="0"/>
          </a:p>
          <a:p>
            <a:r>
              <a:rPr lang="en-US" b="1" baseline="0"/>
              <a:t>DC Host Attacks </a:t>
            </a:r>
            <a:r>
              <a:rPr lang="en-US" baseline="0"/>
              <a:t>– Attacking the Windows operating system on a domain controller to gain access to data and systems</a:t>
            </a:r>
          </a:p>
          <a:p>
            <a:pPr marL="171450" indent="-171450">
              <a:buFont typeface="Arial" panose="020B0604020202020204" pitchFamily="34" charset="0"/>
              <a:buChar char="•"/>
            </a:pPr>
            <a:r>
              <a:rPr lang="en-US" b="1" baseline="0"/>
              <a:t>Harden DC Configuration </a:t>
            </a:r>
            <a:r>
              <a:rPr lang="en-US" baseline="0"/>
              <a:t>– Ensure that the configuration of the operating system doesn’t allow for unauthorized control of the DC (including Group Policy settings, where backups are stored, etc.)</a:t>
            </a:r>
          </a:p>
          <a:p>
            <a:pPr marL="171450" marR="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1" baseline="0"/>
              <a:t>Reduce DC Agent Attack Surface </a:t>
            </a:r>
            <a:r>
              <a:rPr lang="en-US" baseline="0"/>
              <a:t>– Lower the amount of attack vectors to controlling the DC through management agents (which have effective full control of hosts they are installed on)</a:t>
            </a:r>
          </a:p>
          <a:p>
            <a:endParaRPr lang="en-US" baseline="0"/>
          </a:p>
          <a:p>
            <a:r>
              <a:rPr lang="en-US" b="1" baseline="0"/>
              <a:t>AD Attacks </a:t>
            </a:r>
            <a:r>
              <a:rPr lang="en-US" baseline="0"/>
              <a:t>– Attacking the domain by using data or configurations in the active directory such as excessive administrative group memberships, weak access control lists, etc. </a:t>
            </a:r>
          </a:p>
          <a:p>
            <a:pPr marL="171450" indent="-171450">
              <a:buFont typeface="Arial" panose="020B0604020202020204" pitchFamily="34" charset="0"/>
              <a:buChar char="•"/>
            </a:pPr>
            <a:r>
              <a:rPr lang="en-US" b="1" baseline="0"/>
              <a:t>Assign Least Privilege </a:t>
            </a:r>
            <a:r>
              <a:rPr lang="en-US" baseline="0"/>
              <a:t>– Mitigate these risks by identifying these configurations and correcting them. </a:t>
            </a:r>
          </a:p>
          <a:p>
            <a:endParaRPr lang="en-US" baseline="0"/>
          </a:p>
          <a:p>
            <a:r>
              <a:rPr lang="en-US" b="1" baseline="0"/>
              <a:t>Attacker Stealth </a:t>
            </a:r>
            <a:r>
              <a:rPr lang="en-US" baseline="0"/>
              <a:t>– Attackers are able to conduct attacks, find vulnerabilities, and execute their mission (steal/alter/destroy data) undisturbed while they are undetected</a:t>
            </a:r>
          </a:p>
          <a:p>
            <a:pPr marL="171450" indent="-171450">
              <a:buFont typeface="Arial" panose="020B0604020202020204" pitchFamily="34" charset="0"/>
              <a:buChar char="•"/>
            </a:pPr>
            <a:r>
              <a:rPr lang="en-US" b="1" baseline="0"/>
              <a:t>Detect Attacks </a:t>
            </a:r>
            <a:r>
              <a:rPr lang="en-US" baseline="0"/>
              <a:t>– Increasing detection allows defenders to find and disrupt attackers in the environment, preventing them from achieving their illicit objectives. </a:t>
            </a:r>
          </a:p>
          <a:p>
            <a:endParaRPr lang="en-US" baseline="0"/>
          </a:p>
          <a:p>
            <a:pPr marL="0" marR="0" lvl="2" indent="0" algn="l" defTabSz="457200" rtl="0" eaLnBrk="1" fontAlgn="auto" latinLnBrk="0" hangingPunct="1">
              <a:lnSpc>
                <a:spcPct val="100000"/>
              </a:lnSpc>
              <a:spcBef>
                <a:spcPts val="0"/>
              </a:spcBef>
              <a:spcAft>
                <a:spcPts val="0"/>
              </a:spcAft>
              <a:buClrTx/>
              <a:buSzTx/>
              <a:buFontTx/>
              <a:buNone/>
              <a:tabLst/>
              <a:defRPr/>
            </a:pPr>
            <a:r>
              <a:rPr lang="en-US" sz="1300">
                <a:latin typeface="Segoe"/>
              </a:rPr>
              <a:t>Note that we strongly suggest keeping to the recommended timelines because of the level of risk</a:t>
            </a:r>
            <a:r>
              <a:rPr lang="en-US" sz="1300" baseline="0">
                <a:latin typeface="Segoe"/>
              </a:rPr>
              <a:t>. We understand that </a:t>
            </a:r>
            <a:r>
              <a:rPr lang="en-US" sz="1300">
                <a:latin typeface="Segoe"/>
              </a:rPr>
              <a:t>these may be challenging for large enterprises to meet for full rollout</a:t>
            </a:r>
            <a:r>
              <a:rPr lang="en-US" sz="1300" baseline="0">
                <a:latin typeface="Segoe"/>
              </a:rPr>
              <a:t> but recommend at least starting projects within these time frames. </a:t>
            </a:r>
          </a:p>
          <a:p>
            <a:pPr marL="0" marR="0" lvl="2" indent="0" algn="l" defTabSz="457200" rtl="0" eaLnBrk="1" fontAlgn="auto" latinLnBrk="0" hangingPunct="1">
              <a:lnSpc>
                <a:spcPct val="100000"/>
              </a:lnSpc>
              <a:spcBef>
                <a:spcPts val="0"/>
              </a:spcBef>
              <a:spcAft>
                <a:spcPts val="0"/>
              </a:spcAft>
              <a:buClrTx/>
              <a:buSzTx/>
              <a:buFontTx/>
              <a:buNone/>
              <a:tabLst/>
              <a:defRPr/>
            </a:pPr>
            <a:endParaRPr lang="en-US" sz="1300" baseline="0">
              <a:latin typeface="Segoe"/>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sz="1300" baseline="0">
                <a:latin typeface="Segoe"/>
              </a:rPr>
              <a:t>These attack methods are in active use in the wild and warrant an elevated sense of urgency beyond normal prioritization. </a:t>
            </a:r>
          </a:p>
          <a:p>
            <a:endParaRPr lang="en-US" baseline="0"/>
          </a:p>
          <a:p>
            <a:endParaRPr lang="en-US" baseline="0"/>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27</a:t>
            </a:fld>
            <a:endParaRPr lang="en-GB"/>
          </a:p>
        </p:txBody>
      </p:sp>
    </p:spTree>
    <p:extLst>
      <p:ext uri="{BB962C8B-B14F-4D97-AF65-F5344CB8AC3E}">
        <p14:creationId xmlns:p14="http://schemas.microsoft.com/office/powerpoint/2010/main" val="17109841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are the steps to</a:t>
            </a:r>
            <a:r>
              <a:rPr lang="en-US" baseline="0"/>
              <a:t> quickly mitigate the attack techniques most attackers try first. </a:t>
            </a:r>
          </a:p>
          <a:p>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1400" b="1" i="0" u="sng" strike="noStrike" kern="1200" cap="none" spc="0" normalizeH="0" baseline="0" noProof="0">
                <a:ln>
                  <a:noFill/>
                </a:ln>
                <a:solidFill>
                  <a:srgbClr val="505050"/>
                </a:solidFill>
                <a:effectLst/>
                <a:uLnTx/>
                <a:uFillTx/>
                <a:latin typeface="Segoe UI"/>
                <a:ea typeface="+mn-ea"/>
                <a:cs typeface="Arial" charset="0"/>
                <a:sym typeface="Arial"/>
              </a:rPr>
              <a:t>1. Separate Admin account for admin tasks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Why: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Separate internet risks (phishing attacks, web browsing) from domain administrative privileges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Create a dedicated account for all personnel with privileges (starting with domain administration, then server/app admins, then workstation/helpdesk admins)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How: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Create new admin account, move all privilege assignments to admin account, use admin account for only privileged tasks</a:t>
            </a:r>
          </a:p>
          <a:p>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1400" b="1" i="0" u="sng" strike="noStrike" kern="1200" cap="none" spc="0" normalizeH="0" baseline="0" noProof="0">
                <a:ln>
                  <a:noFill/>
                </a:ln>
                <a:solidFill>
                  <a:srgbClr val="505050"/>
                </a:solidFill>
                <a:effectLst/>
                <a:uLnTx/>
                <a:uFillTx/>
                <a:latin typeface="Segoe UI"/>
                <a:ea typeface="+mn-ea"/>
                <a:cs typeface="Arial" charset="0"/>
                <a:sym typeface="Arial"/>
              </a:rPr>
              <a:t>2. Privileged Access Workstations (PAWs) </a:t>
            </a:r>
          </a:p>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1400" b="1" i="1" u="sng" strike="noStrike" kern="1200" cap="none" spc="0" normalizeH="0" baseline="0" noProof="0">
                <a:ln>
                  <a:noFill/>
                </a:ln>
                <a:solidFill>
                  <a:srgbClr val="505050"/>
                </a:solidFill>
                <a:effectLst/>
                <a:uLnTx/>
                <a:uFillTx/>
                <a:latin typeface="Segoe UI"/>
                <a:ea typeface="+mn-ea"/>
                <a:cs typeface="Arial" charset="0"/>
                <a:sym typeface="Arial"/>
              </a:rPr>
              <a:t>Phase 1 - Active Directory admins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Why: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Separate internet risks (phishing attacks, web browsing) from domain administrative privileges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Create a dedicated workstation for all personnel with privileges (starting with domain administration, then server/app admins, then workstation/helpdesk admins)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How: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Follow guidance published at </a:t>
            </a:r>
            <a:r>
              <a:rPr kumimoji="0" lang="en-US" sz="1400" b="0" i="0" u="none" strike="noStrike" kern="1200" cap="none" spc="0" normalizeH="0" baseline="0" noProof="0">
                <a:ln>
                  <a:noFill/>
                </a:ln>
                <a:solidFill>
                  <a:srgbClr val="FFFFFF"/>
                </a:solidFill>
                <a:effectLst/>
                <a:uLnTx/>
                <a:uFillTx/>
                <a:latin typeface="Segoe UI"/>
                <a:ea typeface="+mn-ea"/>
                <a:cs typeface="Arial" charset="0"/>
                <a:sym typeface="Arial"/>
                <a:hlinkClick r:id="rId3"/>
              </a:rPr>
              <a:t>http://Aka.ms/CyberPAW</a:t>
            </a:r>
            <a:r>
              <a:rPr kumimoji="0" lang="en-US" sz="1400" b="0" i="0" u="none" strike="noStrike" kern="1200" cap="none" spc="0" normalizeH="0" baseline="0" noProof="0">
                <a:ln>
                  <a:noFill/>
                </a:ln>
                <a:solidFill>
                  <a:srgbClr val="FFFFFF"/>
                </a:solidFill>
                <a:effectLst/>
                <a:uLnTx/>
                <a:uFillTx/>
                <a:latin typeface="Segoe UI"/>
                <a:ea typeface="+mn-ea"/>
                <a:cs typeface="Arial" charset="0"/>
                <a:sym typeface="Arial"/>
              </a:rPr>
              <a:t> </a:t>
            </a:r>
            <a:endPar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endParaRPr>
          </a:p>
          <a:p>
            <a:r>
              <a:rPr lang="en-US" b="1" i="1"/>
              <a:t>Microsoft Services solution:</a:t>
            </a:r>
            <a:r>
              <a:rPr lang="en-US"/>
              <a:t> Privileged</a:t>
            </a:r>
            <a:r>
              <a:rPr lang="en-US" baseline="0"/>
              <a:t> Access Workstation (PAW)</a:t>
            </a:r>
          </a:p>
          <a:p>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1400" b="1" i="0" u="sng" strike="noStrike" kern="1200" cap="none" spc="0" normalizeH="0" baseline="0" noProof="0">
                <a:ln>
                  <a:noFill/>
                </a:ln>
                <a:solidFill>
                  <a:srgbClr val="505050"/>
                </a:solidFill>
                <a:effectLst/>
                <a:uLnTx/>
                <a:uFillTx/>
                <a:latin typeface="Segoe UI"/>
                <a:ea typeface="+mn-ea"/>
                <a:cs typeface="Arial" charset="0"/>
                <a:sym typeface="Arial"/>
              </a:rPr>
              <a:t>3. Unique Local Admin Passwords for Workstations</a:t>
            </a:r>
          </a:p>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1400" b="1" i="0" u="sng" strike="noStrike" kern="1200" cap="none" spc="0" normalizeH="0" baseline="0" noProof="0">
                <a:ln>
                  <a:noFill/>
                </a:ln>
                <a:solidFill>
                  <a:srgbClr val="505050"/>
                </a:solidFill>
                <a:effectLst/>
                <a:uLnTx/>
                <a:uFillTx/>
                <a:latin typeface="Segoe UI"/>
                <a:ea typeface="+mn-ea"/>
                <a:cs typeface="Arial" charset="0"/>
                <a:sym typeface="Arial"/>
              </a:rPr>
              <a:t>4. Unique Local Admin Passwords for Servers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Why: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Adversaries can steal and re-use password hashes for local admin accounts to take control of machines with the same passwords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Configure unique (random) passwords on each workstation and register them in Active Directory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How: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Install the Local Administrator Password Solution on workstation and servers from </a:t>
            </a:r>
            <a:r>
              <a:rPr kumimoji="0" lang="en-US" sz="1400" b="0" i="0" u="none" strike="noStrike" kern="1200" cap="none" spc="0" normalizeH="0" baseline="0" noProof="0">
                <a:ln>
                  <a:noFill/>
                </a:ln>
                <a:solidFill>
                  <a:srgbClr val="FFFFFF"/>
                </a:solidFill>
                <a:effectLst/>
                <a:uLnTx/>
                <a:uFillTx/>
                <a:latin typeface="Segoe UI"/>
                <a:ea typeface="+mn-ea"/>
                <a:cs typeface="Arial" charset="0"/>
                <a:sym typeface="Arial"/>
                <a:hlinkClick r:id="rId4"/>
              </a:rPr>
              <a:t>http://Aka.ms/LAPS</a:t>
            </a:r>
            <a:r>
              <a:rPr kumimoji="0" lang="en-US" sz="1400" b="0" i="0" u="none" strike="noStrike" kern="1200" cap="none" spc="0" normalizeH="0" baseline="0" noProof="0">
                <a:ln>
                  <a:noFill/>
                </a:ln>
                <a:solidFill>
                  <a:srgbClr val="FFFFFF"/>
                </a:solidFill>
                <a:effectLst/>
                <a:uLnTx/>
                <a:uFillTx/>
                <a:latin typeface="Segoe UI"/>
                <a:ea typeface="+mn-ea"/>
                <a:cs typeface="Arial" charset="0"/>
                <a:sym typeface="Arial"/>
              </a:rPr>
              <a:t>  </a:t>
            </a:r>
          </a:p>
          <a:p>
            <a:pPr marL="0" marR="0" lvl="0" indent="0" algn="l" defTabSz="932742" rtl="0" eaLnBrk="1" fontAlgn="auto" latinLnBrk="0" hangingPunct="1">
              <a:lnSpc>
                <a:spcPct val="100000"/>
              </a:lnSpc>
              <a:spcBef>
                <a:spcPts val="0"/>
              </a:spcBef>
              <a:spcAft>
                <a:spcPts val="0"/>
              </a:spcAft>
              <a:buClrTx/>
              <a:buSzTx/>
              <a:buFontTx/>
              <a:buNone/>
              <a:tabLst/>
              <a:defRPr/>
            </a:pPr>
            <a:r>
              <a:rPr lang="en-US" b="1" i="1"/>
              <a:t>Microsoft Services solution:</a:t>
            </a:r>
            <a:r>
              <a:rPr lang="en-US"/>
              <a:t> </a:t>
            </a:r>
            <a:r>
              <a:rPr lang="en-US" sz="1400" kern="1200">
                <a:solidFill>
                  <a:schemeClr val="tx1"/>
                </a:solidFill>
                <a:effectLst/>
                <a:latin typeface="Segoe UI Light" pitchFamily="34" charset="0"/>
                <a:ea typeface="+mn-ea"/>
                <a:cs typeface="Arial" charset="0"/>
                <a:sym typeface="Arial"/>
              </a:rPr>
              <a:t>Proactive Operations Program - Securing Lateral Account Movement (</a:t>
            </a:r>
            <a:r>
              <a:rPr kumimoji="0" lang="en-US" sz="1400" b="0" i="0" u="none" strike="noStrike" kern="1200" cap="none" spc="0" normalizeH="0" baseline="0" noProof="0">
                <a:ln>
                  <a:noFill/>
                </a:ln>
                <a:solidFill>
                  <a:srgbClr val="FFFFFF"/>
                </a:solidFill>
                <a:effectLst/>
                <a:uLnTx/>
                <a:uFillTx/>
                <a:latin typeface="Segoe UI"/>
                <a:ea typeface="+mn-ea"/>
                <a:cs typeface="Arial" charset="0"/>
                <a:sym typeface="Arial"/>
              </a:rPr>
              <a:t>POP SLAM)</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Arial" charset="0"/>
              <a:sym typeface="Arial"/>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Arial" charset="0"/>
              <a:sym typeface="Arial"/>
            </a:endParaRP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28</a:t>
            </a:fld>
            <a:endParaRPr lang="en-GB"/>
          </a:p>
        </p:txBody>
      </p:sp>
    </p:spTree>
    <p:extLst>
      <p:ext uri="{BB962C8B-B14F-4D97-AF65-F5344CB8AC3E}">
        <p14:creationId xmlns:p14="http://schemas.microsoft.com/office/powerpoint/2010/main" val="354042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2</a:t>
            </a:fld>
            <a:endParaRPr lang="en-GB"/>
          </a:p>
        </p:txBody>
      </p:sp>
    </p:spTree>
    <p:extLst>
      <p:ext uri="{BB962C8B-B14F-4D97-AF65-F5344CB8AC3E}">
        <p14:creationId xmlns:p14="http://schemas.microsoft.com/office/powerpoint/2010/main" val="2650006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Note: </a:t>
            </a:r>
            <a:r>
              <a:rPr lang="en-US"/>
              <a:t>The</a:t>
            </a:r>
            <a:r>
              <a:rPr lang="en-US" baseline="0"/>
              <a:t> bars represent the relative effectiveness of the mitigations against currently known attack techniques. They do not represent a security guarantee or a measurement of your environment. </a:t>
            </a:r>
          </a:p>
          <a:p>
            <a:endParaRPr lang="en-US"/>
          </a:p>
          <a:p>
            <a:r>
              <a:rPr lang="en-US"/>
              <a:t>The mitigations in the 2-4</a:t>
            </a:r>
            <a:r>
              <a:rPr lang="en-US" baseline="0"/>
              <a:t> week plan are focused on (and will provide significant progress on) the top credential theft attack techniques that adversaries typically try first. </a:t>
            </a:r>
          </a:p>
          <a:p>
            <a:endParaRPr lang="en-US" baseline="0"/>
          </a:p>
          <a:p>
            <a:r>
              <a:rPr lang="en-US" baseline="0"/>
              <a:t>These are significant “quick wins” because of the high business impact of losing control of Active Directory on your on-premises and cloud assets. </a:t>
            </a:r>
          </a:p>
          <a:p>
            <a:endParaRPr lang="en-US" baseline="0"/>
          </a:p>
          <a:p>
            <a:r>
              <a:rPr lang="en-US" baseline="0"/>
              <a:t>You shouldn’t stop there because most determined adversaries will adapt and use other techniques to try and achieve their objective. </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29</a:t>
            </a:fld>
            <a:endParaRPr lang="en-GB"/>
          </a:p>
        </p:txBody>
      </p:sp>
    </p:spTree>
    <p:extLst>
      <p:ext uri="{BB962C8B-B14F-4D97-AF65-F5344CB8AC3E}">
        <p14:creationId xmlns:p14="http://schemas.microsoft.com/office/powerpoint/2010/main" val="733485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a:t>These capabilities will build on the mitigations from the 2-4 week plan and provide a broader spectrum of mitigations including increased visibility and </a:t>
            </a:r>
            <a:r>
              <a:rPr lang="en-US" baseline="0"/>
              <a:t>control </a:t>
            </a:r>
            <a:r>
              <a:rPr lang="en-US"/>
              <a:t>of administrative rights. </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505050"/>
                </a:solidFill>
                <a:effectLst/>
                <a:uLnTx/>
                <a:uFillTx/>
                <a:latin typeface="Segoe UI"/>
                <a:ea typeface="+mn-ea"/>
                <a:cs typeface="Arial" charset="0"/>
                <a:sym typeface="Arial"/>
              </a:rPr>
              <a:t>1. Workstations for all admins &amp; Advanced Hardening</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Why: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Separate internet risks (phishing attacks, web browsing) from </a:t>
            </a:r>
            <a:r>
              <a:rPr kumimoji="0" lang="en-US" sz="1400" b="1" i="0" u="sng" strike="noStrike" kern="1200" cap="none" spc="0" normalizeH="0" baseline="0" noProof="0">
                <a:ln>
                  <a:noFill/>
                </a:ln>
                <a:solidFill>
                  <a:srgbClr val="505050"/>
                </a:solidFill>
                <a:effectLst/>
                <a:uLnTx/>
                <a:uFillTx/>
                <a:latin typeface="Segoe UI"/>
                <a:ea typeface="+mn-ea"/>
                <a:cs typeface="Arial" charset="0"/>
                <a:sym typeface="Arial"/>
              </a:rPr>
              <a:t>all</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 administrative privileges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Create a dedicated workstation for all personnel with privileges (starting with domain administration, then server/app admins, then workstation/helpdesk admins)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How: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Follow guidance published at </a:t>
            </a:r>
            <a:r>
              <a:rPr kumimoji="0" lang="en-US" sz="1400" b="0" i="0" u="none" strike="noStrike" kern="1200" cap="none" spc="0" normalizeH="0" baseline="0" noProof="0">
                <a:ln>
                  <a:noFill/>
                </a:ln>
                <a:solidFill>
                  <a:srgbClr val="FFFFFF"/>
                </a:solidFill>
                <a:effectLst/>
                <a:uLnTx/>
                <a:uFillTx/>
                <a:latin typeface="Segoe UI"/>
                <a:ea typeface="+mn-ea"/>
                <a:cs typeface="Arial" charset="0"/>
                <a:sym typeface="Arial"/>
                <a:hlinkClick r:id="rId3"/>
              </a:rPr>
              <a:t>http://Aka.ms/CyberPAW</a:t>
            </a:r>
            <a:r>
              <a:rPr kumimoji="0" lang="en-US" sz="1400" b="0" i="0" u="none" strike="noStrike" kern="1200" cap="none" spc="0" normalizeH="0" baseline="0" noProof="0">
                <a:ln>
                  <a:noFill/>
                </a:ln>
                <a:solidFill>
                  <a:srgbClr val="FFFFFF"/>
                </a:solidFill>
                <a:effectLst/>
                <a:uLnTx/>
                <a:uFillTx/>
                <a:latin typeface="Segoe UI"/>
                <a:ea typeface="+mn-ea"/>
                <a:cs typeface="Arial" charset="0"/>
                <a:sym typeface="Arial"/>
              </a:rPr>
              <a:t> </a:t>
            </a:r>
            <a:endPar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US" b="1" i="1"/>
              <a:t>Microsoft Services solution:</a:t>
            </a:r>
            <a:r>
              <a:rPr lang="en-US"/>
              <a:t> Privileged</a:t>
            </a:r>
            <a:r>
              <a:rPr lang="en-US" baseline="0"/>
              <a:t> Access Workstation (PAW)</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505050"/>
                </a:solidFill>
                <a:effectLst/>
                <a:uLnTx/>
                <a:uFillTx/>
                <a:latin typeface="Segoe UI"/>
                <a:ea typeface="+mn-ea"/>
                <a:cs typeface="Arial" charset="0"/>
                <a:sym typeface="Arial"/>
              </a:rPr>
              <a:t>2. Time-bound privileges (no permanent administrators)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Why: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Lower Exposure of Privileges and Increase Visibility into privilege use by providing them to admins just in time (JIT)</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Provide administrative rights on demand:</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400" kern="1200">
                <a:solidFill>
                  <a:schemeClr val="tx1"/>
                </a:solidFill>
                <a:effectLst/>
                <a:latin typeface="Segoe UI Light" pitchFamily="34" charset="0"/>
                <a:ea typeface="+mn-ea"/>
                <a:cs typeface="Arial" charset="0"/>
                <a:sym typeface="Arial"/>
              </a:rPr>
              <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For Active Directory Domain Services (AD DS), use Microsoft Identity Manager (MIM)’s </a:t>
            </a:r>
            <a:r>
              <a:rPr lang="en-US">
                <a:effectLst/>
              </a:rPr>
              <a:t>Privileged Access Manager (PAM)</a:t>
            </a:r>
            <a:r>
              <a:rPr lang="en-US" baseline="0">
                <a:effectLst/>
              </a:rPr>
              <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capability </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400" kern="1200">
                <a:solidFill>
                  <a:schemeClr val="tx1"/>
                </a:solidFill>
                <a:effectLst/>
                <a:latin typeface="Segoe UI Light" pitchFamily="34" charset="0"/>
                <a:ea typeface="+mn-ea"/>
                <a:cs typeface="Arial" charset="0"/>
                <a:sym typeface="Arial"/>
              </a:rPr>
              <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For Azure Active Directory, use Azure Privileged Identity Management (PIM) capability</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How: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Follow guidance to install and configure (MIM PAM) or configure (Azure PIM) these capabilities</a:t>
            </a:r>
            <a:endParaRPr lang="en-US" sz="1400">
              <a:solidFill>
                <a:srgbClr val="FFFFFF"/>
              </a:solidFill>
            </a:endParaRPr>
          </a:p>
          <a:p>
            <a:pPr lvl="0">
              <a:defRPr/>
            </a:pPr>
            <a:r>
              <a:rPr lang="en-US" sz="1400" kern="1200">
                <a:solidFill>
                  <a:schemeClr val="tx1"/>
                </a:solidFill>
                <a:effectLst/>
                <a:latin typeface="Segoe UI Light" pitchFamily="34" charset="0"/>
                <a:ea typeface="+mn-ea"/>
                <a:cs typeface="Arial" charset="0"/>
                <a:sym typeface="Arial"/>
              </a:rPr>
              <a:t>• </a:t>
            </a:r>
            <a:r>
              <a:rPr lang="en-US" sz="1400">
                <a:solidFill>
                  <a:srgbClr val="FFFFFF"/>
                </a:solidFill>
                <a:hlinkClick r:id="rId4"/>
              </a:rPr>
              <a:t>http://aka.ms/PAM</a:t>
            </a:r>
            <a:r>
              <a:rPr lang="en-US" sz="1400">
                <a:solidFill>
                  <a:srgbClr val="FFFFFF"/>
                </a:solidFill>
              </a:rPr>
              <a:t> </a:t>
            </a:r>
          </a:p>
          <a:p>
            <a:pPr lvl="0">
              <a:defRPr/>
            </a:pPr>
            <a:r>
              <a:rPr lang="en-US" sz="1400" kern="1200">
                <a:solidFill>
                  <a:schemeClr val="tx1"/>
                </a:solidFill>
                <a:effectLst/>
                <a:latin typeface="Segoe UI Light" pitchFamily="34" charset="0"/>
                <a:ea typeface="+mn-ea"/>
                <a:cs typeface="Arial" charset="0"/>
                <a:sym typeface="Arial"/>
              </a:rPr>
              <a:t>• </a:t>
            </a:r>
            <a:r>
              <a:rPr lang="en-US" sz="1400">
                <a:solidFill>
                  <a:srgbClr val="FFFFFF"/>
                </a:solidFill>
                <a:hlinkClick r:id="rId5"/>
              </a:rPr>
              <a:t>http://aka.ms/AzurePIM</a:t>
            </a:r>
            <a:r>
              <a:rPr lang="en-US" sz="1400">
                <a:solidFill>
                  <a:srgbClr val="FFFFFF"/>
                </a:solidFill>
              </a:rPr>
              <a:t>   </a:t>
            </a:r>
          </a:p>
          <a:p>
            <a:pPr marL="0" marR="0" lvl="0" indent="0" algn="l" defTabSz="932742" rtl="0" eaLnBrk="1" fontAlgn="auto" latinLnBrk="0" hangingPunct="1">
              <a:lnSpc>
                <a:spcPct val="100000"/>
              </a:lnSpc>
              <a:spcBef>
                <a:spcPts val="0"/>
              </a:spcBef>
              <a:spcAft>
                <a:spcPts val="0"/>
              </a:spcAft>
              <a:buClrTx/>
              <a:buSzTx/>
              <a:buFontTx/>
              <a:buNone/>
              <a:tabLst/>
              <a:defRPr/>
            </a:pPr>
            <a:r>
              <a:rPr lang="en-US" b="1" i="1"/>
              <a:t>Microsoft Services solution:</a:t>
            </a:r>
            <a:r>
              <a:rPr lang="en-US"/>
              <a:t> Managed</a:t>
            </a:r>
            <a:r>
              <a:rPr lang="en-US" baseline="0"/>
              <a:t> Access Request System (MARS)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US" b="1" u="sng" noProof="0"/>
              <a:t>3. Multi-factor for time-bound elevation</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Why: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Increase the assurance level of administrator authentication before granting privileges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Require Azure Multi-factor authentication (MFA) before administrative rights are granted to administrative accounts in AD (via MIM PAM) or Azure AD (via Azure PIM)</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How: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Configure requirement for MFA into privilege workflows using product documentation</a:t>
            </a:r>
          </a:p>
          <a:p>
            <a:pPr lvl="0">
              <a:defRPr/>
            </a:pPr>
            <a:r>
              <a:rPr lang="en-US" sz="1400" kern="1200">
                <a:solidFill>
                  <a:schemeClr val="tx1"/>
                </a:solidFill>
                <a:effectLst/>
                <a:latin typeface="Segoe UI Light" pitchFamily="34" charset="0"/>
                <a:ea typeface="+mn-ea"/>
                <a:cs typeface="Arial" charset="0"/>
                <a:sym typeface="Arial"/>
              </a:rPr>
              <a:t>• </a:t>
            </a:r>
            <a:r>
              <a:rPr lang="en-US" sz="1400">
                <a:solidFill>
                  <a:srgbClr val="FFFFFF"/>
                </a:solidFill>
                <a:hlinkClick r:id="rId4"/>
              </a:rPr>
              <a:t>http://aka.ms/PAM</a:t>
            </a:r>
            <a:r>
              <a:rPr lang="en-US" sz="1400">
                <a:solidFill>
                  <a:srgbClr val="FFFFFF"/>
                </a:solidFill>
              </a:rPr>
              <a:t> </a:t>
            </a:r>
          </a:p>
          <a:p>
            <a:pPr lvl="0">
              <a:defRPr/>
            </a:pPr>
            <a:r>
              <a:rPr lang="en-US" sz="1400" kern="1200">
                <a:solidFill>
                  <a:schemeClr val="tx1"/>
                </a:solidFill>
                <a:effectLst/>
                <a:latin typeface="Segoe UI Light" pitchFamily="34" charset="0"/>
                <a:ea typeface="+mn-ea"/>
                <a:cs typeface="Arial" charset="0"/>
                <a:sym typeface="Arial"/>
              </a:rPr>
              <a:t>• </a:t>
            </a:r>
            <a:r>
              <a:rPr lang="en-US" sz="1400">
                <a:solidFill>
                  <a:srgbClr val="FFFFFF"/>
                </a:solidFill>
                <a:hlinkClick r:id="rId5"/>
              </a:rPr>
              <a:t>http://aka.ms/AzurePIM</a:t>
            </a:r>
            <a:r>
              <a:rPr lang="en-US" sz="1400">
                <a:solidFill>
                  <a:srgbClr val="FFFFFF"/>
                </a:solidFill>
              </a:rPr>
              <a:t>   </a:t>
            </a:r>
          </a:p>
          <a:p>
            <a:pPr marL="0" marR="0" lvl="0" indent="0" algn="l" defTabSz="932742" rtl="0" eaLnBrk="1" fontAlgn="auto" latinLnBrk="0" hangingPunct="1">
              <a:lnSpc>
                <a:spcPct val="100000"/>
              </a:lnSpc>
              <a:spcBef>
                <a:spcPts val="0"/>
              </a:spcBef>
              <a:spcAft>
                <a:spcPts val="0"/>
              </a:spcAft>
              <a:buClrTx/>
              <a:buSzTx/>
              <a:buFontTx/>
              <a:buNone/>
              <a:tabLst/>
              <a:defRPr/>
            </a:pPr>
            <a:r>
              <a:rPr lang="en-US" b="1" i="1"/>
              <a:t>Microsoft Services solution:</a:t>
            </a:r>
            <a:r>
              <a:rPr lang="en-US"/>
              <a:t> Managed</a:t>
            </a:r>
            <a:r>
              <a:rPr lang="en-US" baseline="0"/>
              <a:t> Access Request System (MARS)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505050"/>
                </a:solidFill>
                <a:effectLst/>
                <a:uLnTx/>
                <a:uFillTx/>
                <a:latin typeface="Segoe UI"/>
                <a:ea typeface="+mn-ea"/>
                <a:cs typeface="Arial" charset="0"/>
                <a:sym typeface="Arial"/>
              </a:rPr>
              <a:t>4. Just Enough Admin (JEA) for DC Maintenance</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Why: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Reduce quantity and risk exposure of accounts with domain administration privileges</a:t>
            </a:r>
          </a:p>
          <a:p>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Use </a:t>
            </a:r>
            <a:r>
              <a:rPr lang="en-US" sz="1400" b="0" i="0" u="none" strike="noStrike" baseline="0"/>
              <a:t>Just Enough Administration (JEA) feature in PowerShell to perform maintenance operations on the domain controllers instead of accounts with full administrative rights on the DC (and domain)</a:t>
            </a:r>
            <a:endPar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How: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Configure JEA feature on domain controllers using guidance at </a:t>
            </a:r>
            <a:r>
              <a:rPr kumimoji="0" lang="en-US" sz="1400" b="0" i="0" u="none" strike="noStrike" kern="1200" cap="none" spc="0" normalizeH="0" baseline="0" noProof="0">
                <a:ln>
                  <a:noFill/>
                </a:ln>
                <a:solidFill>
                  <a:srgbClr val="FFFFFF"/>
                </a:solidFill>
                <a:effectLst/>
                <a:uLnTx/>
                <a:uFillTx/>
                <a:latin typeface="Segoe UI"/>
                <a:ea typeface="+mn-ea"/>
                <a:cs typeface="Arial" charset="0"/>
                <a:sym typeface="Arial"/>
                <a:hlinkClick r:id="rId6"/>
              </a:rPr>
              <a:t>http://aka.ms/JEA</a:t>
            </a:r>
            <a:r>
              <a:rPr kumimoji="0" lang="en-US" sz="1400" b="0" i="0" u="none" strike="noStrike" kern="1200" cap="none" spc="0" normalizeH="0" noProof="0">
                <a:ln>
                  <a:noFill/>
                </a:ln>
                <a:solidFill>
                  <a:srgbClr val="FFFFFF"/>
                </a:solidFill>
                <a:effectLst/>
                <a:uLnTx/>
                <a:uFillTx/>
                <a:latin typeface="Segoe UI"/>
                <a:ea typeface="+mn-ea"/>
                <a:cs typeface="Arial" charset="0"/>
                <a:sym typeface="Arial"/>
              </a:rPr>
              <a:t> </a:t>
            </a:r>
            <a:endParaRPr kumimoji="0" lang="en-US" sz="1400" b="0" i="0" u="none" strike="noStrike" kern="1200" cap="none" spc="0" normalizeH="0" baseline="0" noProof="0">
              <a:ln>
                <a:noFill/>
              </a:ln>
              <a:solidFill>
                <a:srgbClr val="FFFFFF"/>
              </a:solidFill>
              <a:effectLst/>
              <a:uLnTx/>
              <a:uFillTx/>
              <a:latin typeface="Segoe UI"/>
              <a:ea typeface="+mn-ea"/>
              <a:cs typeface="Arial" charset="0"/>
              <a:sym typeface="Arial"/>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505050"/>
                </a:solidFill>
                <a:effectLst/>
                <a:uLnTx/>
                <a:uFillTx/>
                <a:latin typeface="Segoe UI"/>
                <a:ea typeface="+mn-ea"/>
                <a:cs typeface="Arial" charset="0"/>
                <a:sym typeface="Arial"/>
              </a:rPr>
              <a:t>5. </a:t>
            </a:r>
            <a:r>
              <a:rPr lang="en-US" b="1" u="sng">
                <a:solidFill>
                  <a:srgbClr val="505050"/>
                </a:solidFill>
                <a:latin typeface="Segoe UI"/>
              </a:rPr>
              <a:t>Lower attack surface of Domain and DCs </a:t>
            </a:r>
            <a:endParaRPr kumimoji="0" lang="en-US" sz="1400" b="1" i="0" u="sng" strike="noStrike" kern="1200" cap="none" spc="0" normalizeH="0" baseline="0" noProof="0">
              <a:ln>
                <a:noFill/>
              </a:ln>
              <a:solidFill>
                <a:srgbClr val="505050"/>
              </a:solidFill>
              <a:effectLst/>
              <a:uLnTx/>
              <a:uFillTx/>
              <a:latin typeface="Segoe UI"/>
              <a:ea typeface="+mn-ea"/>
              <a:cs typeface="Arial" charset="0"/>
              <a:sym typeface="Arial"/>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Why: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Reduce opportunities for adversaries to take control of domains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Reduce known means of gaining control of DCs and AD Domains/Forests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How: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Follow guidance to reduce this risk published at </a:t>
            </a:r>
            <a:r>
              <a:rPr kumimoji="0" lang="en-US" sz="1400" b="0" i="0" u="none" strike="noStrike" kern="1200" cap="none" spc="0" normalizeH="0" baseline="0" noProof="0">
                <a:ln>
                  <a:noFill/>
                </a:ln>
                <a:solidFill>
                  <a:srgbClr val="FFFFFF"/>
                </a:solidFill>
                <a:effectLst/>
                <a:uLnTx/>
                <a:uFillTx/>
                <a:latin typeface="Segoe UI"/>
                <a:ea typeface="+mn-ea"/>
                <a:cs typeface="Arial" charset="0"/>
                <a:sym typeface="Arial"/>
                <a:hlinkClick r:id="rId7"/>
              </a:rPr>
              <a:t>http://aka.ms/HardenAD</a:t>
            </a:r>
            <a:r>
              <a:rPr kumimoji="0" lang="en-US" sz="1400" b="0" i="0" u="none" strike="noStrike" kern="1200" cap="none" spc="0" normalizeH="0" baseline="0" noProof="0">
                <a:ln>
                  <a:noFill/>
                </a:ln>
                <a:solidFill>
                  <a:srgbClr val="FFFFFF"/>
                </a:solidFill>
                <a:effectLst/>
                <a:uLnTx/>
                <a:uFillTx/>
                <a:latin typeface="Segoe UI"/>
                <a:ea typeface="+mn-ea"/>
                <a:cs typeface="Arial" charset="0"/>
                <a:sym typeface="Arial"/>
              </a:rPr>
              <a:t> to</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Segoe UI Light" pitchFamily="34" charset="0"/>
                <a:ea typeface="+mn-ea"/>
                <a:cs typeface="Arial" charset="0"/>
                <a:sym typeface="Arial"/>
              </a:rPr>
              <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Remove Agents from DCs</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Segoe UI Light" pitchFamily="34" charset="0"/>
                <a:ea typeface="+mn-ea"/>
                <a:cs typeface="Arial" charset="0"/>
                <a:sym typeface="Arial"/>
              </a:rPr>
              <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Remove Service Accounts from Domain Admin and equivalent groups</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400" kern="1200">
                <a:solidFill>
                  <a:srgbClr val="FF0000"/>
                </a:solidFill>
                <a:effectLst/>
                <a:latin typeface="Segoe UI Light" pitchFamily="34" charset="0"/>
                <a:ea typeface="+mn-ea"/>
                <a:cs typeface="Arial" charset="0"/>
                <a:sym typeface="Arial"/>
              </a:rPr>
              <a:t>• Harden </a:t>
            </a:r>
            <a:r>
              <a:rPr kumimoji="0" lang="en-US" sz="1400" b="0" i="0" u="none" strike="noStrike" kern="1200" cap="none" spc="0" normalizeH="0" baseline="0" noProof="0">
                <a:ln>
                  <a:noFill/>
                </a:ln>
                <a:solidFill>
                  <a:srgbClr val="FF0000"/>
                </a:solidFill>
                <a:effectLst/>
                <a:uLnTx/>
                <a:uFillTx/>
                <a:latin typeface="Segoe UI"/>
                <a:ea typeface="+mn-ea"/>
                <a:cs typeface="Arial" charset="0"/>
                <a:sym typeface="Arial"/>
              </a:rPr>
              <a:t>the remaining assets with control of DCs and domain (Virtualization Fabric, management tools, etc.)</a:t>
            </a:r>
          </a:p>
          <a:p>
            <a:pPr marL="0" marR="0" lvl="0" indent="0" algn="l" defTabSz="932742" rtl="0" eaLnBrk="1" fontAlgn="auto" latinLnBrk="0" hangingPunct="1">
              <a:lnSpc>
                <a:spcPct val="100000"/>
              </a:lnSpc>
              <a:spcBef>
                <a:spcPts val="0"/>
              </a:spcBef>
              <a:spcAft>
                <a:spcPts val="0"/>
              </a:spcAft>
              <a:buClrTx/>
              <a:buSzTx/>
              <a:buFontTx/>
              <a:buNone/>
              <a:tabLst/>
              <a:defRPr/>
            </a:pPr>
            <a:r>
              <a:rPr lang="en-US" b="1" i="1"/>
              <a:t>Microsoft Services solution:</a:t>
            </a:r>
            <a:r>
              <a:rPr lang="en-US"/>
              <a:t> Advanced Directory Services</a:t>
            </a:r>
            <a:r>
              <a:rPr lang="en-US" baseline="0"/>
              <a:t> Hardening (ADSH)</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505050"/>
                </a:solidFill>
                <a:effectLst/>
                <a:uLnTx/>
                <a:uFillTx/>
                <a:latin typeface="Segoe UI"/>
                <a:ea typeface="+mn-ea"/>
                <a:cs typeface="Arial" charset="0"/>
                <a:sym typeface="Arial"/>
              </a:rPr>
              <a:t>6. Attack Detection</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Why: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Gain visibility into credential theft and other identity attacks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Deploy and configure Microsoft Advanced Threat Analytics (ATA)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How:</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400" kern="1200">
                <a:solidFill>
                  <a:srgbClr val="FF0000"/>
                </a:solidFill>
                <a:effectLst/>
                <a:latin typeface="Segoe UI Light" pitchFamily="34" charset="0"/>
                <a:ea typeface="+mn-ea"/>
                <a:cs typeface="Arial" charset="0"/>
                <a:sym typeface="Arial"/>
              </a:rPr>
              <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Engage Microsoft Services to deploy ATA and help prepare you for detected incidents</a:t>
            </a:r>
          </a:p>
          <a:p>
            <a:pPr marL="0" marR="0" lvl="0" indent="0" algn="l" defTabSz="932742" rtl="0" eaLnBrk="1" fontAlgn="auto" latinLnBrk="0" hangingPunct="1">
              <a:lnSpc>
                <a:spcPct val="100000"/>
              </a:lnSpc>
              <a:spcBef>
                <a:spcPts val="0"/>
              </a:spcBef>
              <a:spcAft>
                <a:spcPts val="0"/>
              </a:spcAft>
              <a:buClrTx/>
              <a:buSzTx/>
              <a:buFontTx/>
              <a:buNone/>
              <a:tabLst/>
              <a:defRPr/>
            </a:pPr>
            <a:r>
              <a:rPr lang="en-US" b="1" i="1"/>
              <a:t>	Microsoft Services solution:</a:t>
            </a:r>
            <a:r>
              <a:rPr lang="en-US"/>
              <a:t> ATA Implementation Services (ATAIS)</a:t>
            </a:r>
            <a:endParaRPr lang="en-US" baseline="0"/>
          </a:p>
          <a:p>
            <a:pPr marL="0" marR="0" lvl="0" indent="0" algn="l" defTabSz="932742" rtl="0" eaLnBrk="1" fontAlgn="auto" latinLnBrk="0" hangingPunct="1">
              <a:lnSpc>
                <a:spcPct val="100000"/>
              </a:lnSpc>
              <a:spcBef>
                <a:spcPts val="0"/>
              </a:spcBef>
              <a:spcAft>
                <a:spcPts val="0"/>
              </a:spcAft>
              <a:buClrTx/>
              <a:buSzTx/>
              <a:buFontTx/>
              <a:buNone/>
              <a:tabLst/>
              <a:defRPr/>
            </a:pPr>
            <a:r>
              <a:rPr lang="en-US" sz="1400" kern="1200">
                <a:solidFill>
                  <a:srgbClr val="FF0000"/>
                </a:solidFill>
                <a:effectLst/>
                <a:latin typeface="Segoe UI Light" pitchFamily="34" charset="0"/>
                <a:ea typeface="+mn-ea"/>
                <a:cs typeface="Arial" charset="0"/>
                <a:sym typeface="Arial"/>
              </a:rPr>
              <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Follow ATA deployment guide linked at </a:t>
            </a:r>
            <a:r>
              <a:rPr lang="en-US" sz="1400">
                <a:solidFill>
                  <a:srgbClr val="505050"/>
                </a:solidFill>
                <a:hlinkClick r:id="rId8"/>
              </a:rPr>
              <a:t>http://aka.ms/ata</a:t>
            </a:r>
            <a:r>
              <a:rPr lang="en-US" sz="1400">
                <a:solidFill>
                  <a:srgbClr val="505050"/>
                </a:solidFill>
              </a:rPr>
              <a:t> </a:t>
            </a:r>
            <a:endParaRPr kumimoji="0" lang="en-US" sz="1400" b="1" i="0" u="none" strike="noStrike" kern="1200" cap="none" spc="0" normalizeH="0" baseline="0" noProof="0">
              <a:ln>
                <a:noFill/>
              </a:ln>
              <a:solidFill>
                <a:srgbClr val="505050"/>
              </a:solidFill>
              <a:effectLst/>
              <a:uLnTx/>
              <a:uFillTx/>
              <a:latin typeface="Segoe UI"/>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0000"/>
                </a:solidFill>
                <a:effectLst/>
                <a:uLnTx/>
                <a:uFillTx/>
                <a:latin typeface="Segoe UI"/>
                <a:ea typeface="+mn-ea"/>
                <a:cs typeface="Arial" charset="0"/>
                <a:sym typeface="Arial"/>
              </a:rPr>
              <a:t>IMPORTANT: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ATA is designed to detect an active adversary, so we strongly recommend engaging Microsoft services for an ATAIS engagement to ensure your team is prepared for this incident. This engagement integrates real world lessons learned from our incident response teams. </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sng" strike="noStrike" kern="1200" cap="none" spc="0" normalizeH="0" baseline="0" noProof="0">
                <a:ln>
                  <a:noFill/>
                </a:ln>
                <a:solidFill>
                  <a:srgbClr val="505050"/>
                </a:solidFill>
                <a:effectLst/>
                <a:uLnTx/>
                <a:uFillTx/>
                <a:latin typeface="Segoe UI"/>
                <a:ea typeface="+mn-ea"/>
                <a:cs typeface="Arial" charset="0"/>
                <a:sym typeface="Arial"/>
              </a:rPr>
              <a:t>7. </a:t>
            </a:r>
            <a:r>
              <a:rPr lang="en-US" sz="1400" b="1" u="sng">
                <a:solidFill>
                  <a:srgbClr val="505050"/>
                </a:solidFill>
                <a:latin typeface="Segoe UI"/>
              </a:rPr>
              <a:t>Domain Controller Security Updates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Why: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Remove known vulnerabilities from Domain Controller attack surface. </a:t>
            </a:r>
            <a:r>
              <a:rPr lang="en-US" sz="1400" b="0"/>
              <a:t>Microsoft</a:t>
            </a:r>
            <a:r>
              <a:rPr lang="en-US" sz="1400" b="0" baseline="0"/>
              <a:t> has observed that many a</a:t>
            </a:r>
            <a:r>
              <a:rPr lang="en-US" sz="1400" b="0"/>
              <a:t>dversaries </a:t>
            </a:r>
            <a:r>
              <a:rPr lang="en-US" sz="1400"/>
              <a:t>can exploit known unpatched vulnerabilities</a:t>
            </a:r>
            <a:r>
              <a:rPr lang="en-US" sz="1400" baseline="0"/>
              <a:t> within days of the patch release. Updating these sensitive systems is critical, and updating all systems should also be a </a:t>
            </a:r>
            <a:r>
              <a:rPr lang="en-US" sz="1200" kern="1200">
                <a:solidFill>
                  <a:schemeClr val="tx1"/>
                </a:solidFill>
                <a:effectLst/>
                <a:latin typeface="Segoe UI Light" pitchFamily="34" charset="0"/>
                <a:ea typeface="+mn-ea"/>
                <a:cs typeface="Arial" charset="0"/>
                <a:sym typeface="Arial"/>
              </a:rPr>
              <a:t>follow-on </a:t>
            </a:r>
            <a:r>
              <a:rPr lang="en-US" sz="1400" baseline="0"/>
              <a:t>priority for the organization if not in place.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Deploy software updates to Domain Controllers for Windows Server and all installed tools/applications (Microsoft and 3</a:t>
            </a:r>
            <a:r>
              <a:rPr kumimoji="0" lang="en-US" sz="1400" b="0" i="0" u="none" strike="noStrike" kern="1200" cap="none" spc="0" normalizeH="0" baseline="30000" noProof="0">
                <a:ln>
                  <a:noFill/>
                </a:ln>
                <a:solidFill>
                  <a:srgbClr val="505050"/>
                </a:solidFill>
                <a:effectLst/>
                <a:uLnTx/>
                <a:uFillTx/>
                <a:latin typeface="Segoe UI"/>
                <a:ea typeface="+mn-ea"/>
                <a:cs typeface="Arial" charset="0"/>
                <a:sym typeface="Arial"/>
              </a:rPr>
              <a:t>rd</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 party) within 7 days of release from vendor</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How: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Ensure software update processes and tools can accommodate required testing/piloting and full deployment within 7 days. Note that you can remove unneeded agents and software (step 5 of this phase) to lower the complexity of applying updates quickly. The technology to do software updates includes </a:t>
            </a:r>
            <a:r>
              <a:rPr lang="en-US" sz="1200"/>
              <a:t>Windows Server Update Services (WSUS) or System Center Configuration Manager, and numerous 3</a:t>
            </a:r>
            <a:r>
              <a:rPr lang="en-US" sz="1200" baseline="30000"/>
              <a:t>rd</a:t>
            </a:r>
            <a:r>
              <a:rPr lang="en-US" sz="1200"/>
              <a:t> party tools</a:t>
            </a: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endParaRPr>
          </a:p>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endParaRP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30</a:t>
            </a:fld>
            <a:endParaRPr lang="en-GB"/>
          </a:p>
        </p:txBody>
      </p:sp>
    </p:spTree>
    <p:extLst>
      <p:ext uri="{BB962C8B-B14F-4D97-AF65-F5344CB8AC3E}">
        <p14:creationId xmlns:p14="http://schemas.microsoft.com/office/powerpoint/2010/main" val="21044603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mitigations in the 1-3 month </a:t>
            </a:r>
            <a:r>
              <a:rPr lang="en-US" baseline="0"/>
              <a:t>add broader set of mitigations for configuration and operational vulnerabilities that adversaries can exploit to gain full control of your environment. They also provide greater visibility into key administrative activities. </a:t>
            </a:r>
          </a:p>
          <a:p>
            <a:endParaRPr lang="en-US" baseline="0"/>
          </a:p>
          <a:p>
            <a:r>
              <a:rPr lang="en-US" baseline="0"/>
              <a:t>This will raise the bar and the cost for adversaries to attack active directory and administrative privileges over your on-premises and cloud assets. </a:t>
            </a:r>
          </a:p>
          <a:p>
            <a:endParaRPr lang="en-US" baseline="0"/>
          </a:p>
          <a:p>
            <a:r>
              <a:rPr lang="en-US" baseline="0"/>
              <a:t>You shouldn’t stop here because the return on investment (ROI) adversaries is extremely high for these type of attacks. Even with these mitigations in place, adversaries will likely persist in pursuing their goals and continue to invest to gain illicit access to your valuable business assets.</a:t>
            </a:r>
            <a:endParaRPr lang="en-US"/>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31</a:t>
            </a:fld>
            <a:endParaRPr lang="en-GB"/>
          </a:p>
        </p:txBody>
      </p:sp>
    </p:spTree>
    <p:extLst>
      <p:ext uri="{BB962C8B-B14F-4D97-AF65-F5344CB8AC3E}">
        <p14:creationId xmlns:p14="http://schemas.microsoft.com/office/powerpoint/2010/main" val="1678676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These capabilities will build on the mitigations from previous</a:t>
            </a:r>
            <a:r>
              <a:rPr lang="en-US" baseline="0"/>
              <a:t> phases </a:t>
            </a:r>
            <a:r>
              <a:rPr lang="en-US"/>
              <a:t>and move your defense</a:t>
            </a:r>
            <a:r>
              <a:rPr lang="en-US" baseline="0"/>
              <a:t>s into a proactive posture. While there will never be perfect security, this represents the strong protections against privilege attacks currently known/available today. </a:t>
            </a:r>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endPar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endParaRPr>
          </a:p>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1400" b="1" i="0" u="sng" strike="noStrike" kern="1200" cap="none" spc="0" normalizeH="0" baseline="0" noProof="0">
                <a:ln>
                  <a:noFill/>
                </a:ln>
                <a:solidFill>
                  <a:srgbClr val="505050"/>
                </a:solidFill>
                <a:effectLst/>
                <a:uLnTx/>
                <a:uFillTx/>
                <a:latin typeface="Segoe UI"/>
                <a:ea typeface="+mn-ea"/>
                <a:cs typeface="Arial" charset="0"/>
                <a:sym typeface="Arial"/>
              </a:rPr>
              <a:t>1. Modernize Roles and Delegation Model (Consulting)</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Why: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Reduce Security Risk and operational friction</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Redesign Roles and Delegation model to manage cloud privileges and capitalize on JIT/JEA capabilities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How: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Engage Microsoft Services to scope an engagement that makes sense for your organization. Contact your account team or TAM for more information. </a:t>
            </a:r>
          </a:p>
          <a:p>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1400" b="1" i="0" u="sng" strike="noStrike" kern="1200" cap="none" spc="0" normalizeH="0" baseline="0" noProof="0">
                <a:ln>
                  <a:noFill/>
                </a:ln>
                <a:solidFill>
                  <a:srgbClr val="505050"/>
                </a:solidFill>
                <a:effectLst/>
                <a:uLnTx/>
                <a:uFillTx/>
                <a:latin typeface="Segoe UI"/>
                <a:ea typeface="+mn-ea"/>
                <a:cs typeface="Arial" charset="0"/>
                <a:sym typeface="Arial"/>
              </a:rPr>
              <a:t>2. Smartcard or Passport Authentication for all admins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Why: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Increase the assurance level and usability of administrator authentication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Require strong authentication for all admin accounts in your on-premises AD (including those federated for cloud services)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How: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Follow guidance at </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400" kern="1200">
                <a:solidFill>
                  <a:schemeClr val="tx1"/>
                </a:solidFill>
                <a:effectLst/>
                <a:latin typeface="Segoe UI Light" pitchFamily="34" charset="0"/>
                <a:ea typeface="+mn-ea"/>
                <a:cs typeface="Arial" charset="0"/>
                <a:sym typeface="Arial"/>
              </a:rPr>
              <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Microsoft Passport - </a:t>
            </a:r>
            <a:r>
              <a:rPr kumimoji="0" lang="en-US" sz="1400" b="0" i="0" u="none" strike="noStrike" kern="1200" cap="none" spc="0" normalizeH="0" baseline="0" noProof="0">
                <a:ln>
                  <a:noFill/>
                </a:ln>
                <a:solidFill>
                  <a:srgbClr val="FFFFFF"/>
                </a:solidFill>
                <a:effectLst/>
                <a:uLnTx/>
                <a:uFillTx/>
                <a:latin typeface="Segoe UI"/>
                <a:ea typeface="+mn-ea"/>
                <a:cs typeface="Arial" charset="0"/>
                <a:sym typeface="Arial"/>
                <a:hlinkClick r:id="rId3"/>
              </a:rPr>
              <a:t>http://aka.ms/Passport</a:t>
            </a:r>
            <a:r>
              <a:rPr kumimoji="0" lang="en-US" sz="1400" b="0" i="0" u="none" strike="noStrike" kern="1200" cap="none" spc="0" normalizeH="0" baseline="0" noProof="0">
                <a:ln>
                  <a:noFill/>
                </a:ln>
                <a:solidFill>
                  <a:srgbClr val="FFFFFF"/>
                </a:solidFill>
                <a:effectLst/>
                <a:uLnTx/>
                <a:uFillTx/>
                <a:latin typeface="Segoe UI"/>
                <a:ea typeface="+mn-ea"/>
                <a:cs typeface="Arial" charset="0"/>
                <a:sym typeface="Arial"/>
              </a:rPr>
              <a:t> </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1400" kern="1200">
                <a:solidFill>
                  <a:schemeClr val="tx1"/>
                </a:solidFill>
                <a:effectLst/>
                <a:latin typeface="Segoe UI Light" pitchFamily="34" charset="0"/>
                <a:ea typeface="+mn-ea"/>
                <a:cs typeface="Arial" charset="0"/>
                <a:sym typeface="Arial"/>
              </a:rPr>
              <a:t>• Virtual Smartcards – </a:t>
            </a:r>
            <a:r>
              <a:rPr lang="en-US" sz="1400" u="sng" kern="1200">
                <a:solidFill>
                  <a:schemeClr val="tx1"/>
                </a:solidFill>
                <a:effectLst/>
                <a:latin typeface="Segoe UI Light" pitchFamily="34" charset="0"/>
                <a:ea typeface="+mn-ea"/>
                <a:cs typeface="Arial" charset="0"/>
                <a:sym typeface="Arial"/>
                <a:hlinkClick r:id="rId4"/>
              </a:rPr>
              <a:t>http://www.microsoft.com/en-us/download/details.aspx?id=29076</a:t>
            </a:r>
            <a:endParaRPr lang="en-US" sz="1400" kern="1200">
              <a:solidFill>
                <a:schemeClr val="tx1"/>
              </a:solidFill>
              <a:effectLst/>
              <a:latin typeface="Segoe UI Light" pitchFamily="34" charset="0"/>
              <a:ea typeface="+mn-ea"/>
              <a:cs typeface="Arial" charset="0"/>
              <a:sym typeface="Arial"/>
            </a:endParaRPr>
          </a:p>
          <a:p>
            <a:pPr marL="0" marR="0" lvl="0" indent="0" algn="l" defTabSz="932742" rtl="0" eaLnBrk="1" fontAlgn="auto" latinLnBrk="0" hangingPunct="1">
              <a:lnSpc>
                <a:spcPct val="100000"/>
              </a:lnSpc>
              <a:spcBef>
                <a:spcPts val="0"/>
              </a:spcBef>
              <a:spcAft>
                <a:spcPts val="0"/>
              </a:spcAft>
              <a:buClrTx/>
              <a:buSzTx/>
              <a:buFontTx/>
              <a:buNone/>
              <a:tabLst/>
              <a:defRPr/>
            </a:pPr>
            <a:r>
              <a:rPr lang="en-US" sz="1400" kern="1200">
                <a:solidFill>
                  <a:schemeClr val="tx1"/>
                </a:solidFill>
                <a:effectLst/>
                <a:latin typeface="Segoe UI Light" pitchFamily="34" charset="0"/>
                <a:ea typeface="+mn-ea"/>
                <a:cs typeface="Arial" charset="0"/>
                <a:sym typeface="Arial"/>
              </a:rPr>
              <a:t>• 3</a:t>
            </a:r>
            <a:r>
              <a:rPr lang="en-US" sz="1400" kern="1200" baseline="30000">
                <a:solidFill>
                  <a:schemeClr val="tx1"/>
                </a:solidFill>
                <a:effectLst/>
                <a:latin typeface="Segoe UI Light" pitchFamily="34" charset="0"/>
                <a:ea typeface="+mn-ea"/>
                <a:cs typeface="Arial" charset="0"/>
                <a:sym typeface="Arial"/>
              </a:rPr>
              <a:t>rd</a:t>
            </a:r>
            <a:r>
              <a:rPr lang="en-US" sz="1400" kern="1200">
                <a:solidFill>
                  <a:schemeClr val="tx1"/>
                </a:solidFill>
                <a:effectLst/>
                <a:latin typeface="Segoe UI Light" pitchFamily="34" charset="0"/>
                <a:ea typeface="+mn-ea"/>
                <a:cs typeface="Arial" charset="0"/>
                <a:sym typeface="Arial"/>
              </a:rPr>
              <a:t> party multi-factor authentication</a:t>
            </a:r>
            <a:endPar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endParaRPr>
          </a:p>
          <a:p>
            <a:r>
              <a:rPr lang="en-US" i="1"/>
              <a:t>Note: </a:t>
            </a:r>
            <a:r>
              <a:rPr lang="en-US"/>
              <a:t>This step is late in this roadmap revision (CY2016 Q1)</a:t>
            </a:r>
            <a:r>
              <a:rPr lang="en-US" baseline="0"/>
              <a:t> </a:t>
            </a:r>
            <a:r>
              <a:rPr lang="en-US"/>
              <a:t>because of deployment</a:t>
            </a:r>
            <a:r>
              <a:rPr lang="en-US" baseline="0"/>
              <a:t> time for a PKI + Passport for on premises AD being unavailable at this time)</a:t>
            </a:r>
            <a:endParaRPr lang="en-US"/>
          </a:p>
          <a:p>
            <a:endParaRPr lang="en-US"/>
          </a:p>
          <a:p>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1400" b="1" i="0" u="sng" strike="noStrike" kern="1200" cap="none" spc="0" normalizeH="0" baseline="0" noProof="0">
                <a:ln>
                  <a:noFill/>
                </a:ln>
                <a:solidFill>
                  <a:srgbClr val="505050"/>
                </a:solidFill>
                <a:effectLst/>
                <a:uLnTx/>
                <a:uFillTx/>
                <a:latin typeface="Segoe UI"/>
                <a:ea typeface="+mn-ea"/>
                <a:cs typeface="Arial" charset="0"/>
                <a:sym typeface="Arial"/>
              </a:rPr>
              <a:t>3. Admin Forest for domain administrators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Why: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Provide the strongest protection for domain administrators with no security dependencies on the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What: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The strongest protection for domain administrators can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505050"/>
                </a:solidFill>
                <a:effectLst/>
                <a:uLnTx/>
                <a:uFillTx/>
                <a:latin typeface="Segoe UI"/>
                <a:ea typeface="+mn-ea"/>
                <a:cs typeface="Arial" charset="0"/>
                <a:sym typeface="Arial"/>
              </a:rPr>
              <a:t>How: </a:t>
            </a: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Engage Microsoft Services to scope an Enhanced Security Administrative Environment (ESAE) engagement. Contact your account team or TAM for more information. </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505050"/>
                </a:solidFill>
                <a:effectLst/>
                <a:uLnTx/>
                <a:uFillTx/>
                <a:latin typeface="Segoe UI"/>
                <a:ea typeface="+mn-ea"/>
                <a:cs typeface="Arial" charset="0"/>
                <a:sym typeface="Arial"/>
              </a:rPr>
              <a:t>For an overview of the ESAE Admin Forest approach see pages 56-59 of the “Mitigating Pass-the-Hash and Other Credential Theft v2” available at http://www.microsoft.com/pth</a:t>
            </a:r>
          </a:p>
          <a:p>
            <a:endParaRPr lang="en-US"/>
          </a:p>
          <a:p>
            <a:r>
              <a:rPr lang="en-US" sz="1400" b="1" u="sng" kern="1200">
                <a:solidFill>
                  <a:schemeClr val="tx1"/>
                </a:solidFill>
                <a:effectLst/>
                <a:latin typeface="Segoe UI Light" pitchFamily="34" charset="0"/>
                <a:ea typeface="+mn-ea"/>
                <a:cs typeface="Arial" charset="0"/>
                <a:sym typeface="Arial"/>
              </a:rPr>
              <a:t>4. Code Integrity Policy for DCs (Server 2016)</a:t>
            </a:r>
            <a:endParaRPr lang="en-US" sz="1400" kern="1200">
              <a:solidFill>
                <a:schemeClr val="tx1"/>
              </a:solidFill>
              <a:effectLst/>
              <a:latin typeface="Segoe UI Light" pitchFamily="34" charset="0"/>
              <a:ea typeface="+mn-ea"/>
              <a:cs typeface="Arial" charset="0"/>
              <a:sym typeface="Arial"/>
            </a:endParaRPr>
          </a:p>
          <a:p>
            <a:r>
              <a:rPr lang="en-US" sz="1400" b="1" kern="1200">
                <a:solidFill>
                  <a:schemeClr val="tx1"/>
                </a:solidFill>
                <a:effectLst/>
                <a:latin typeface="Segoe UI Light" pitchFamily="34" charset="0"/>
                <a:ea typeface="+mn-ea"/>
                <a:cs typeface="Arial" charset="0"/>
                <a:sym typeface="Arial"/>
              </a:rPr>
              <a:t>Why: </a:t>
            </a:r>
            <a:r>
              <a:rPr lang="en-US" sz="1400" kern="1200">
                <a:solidFill>
                  <a:schemeClr val="tx1"/>
                </a:solidFill>
                <a:effectLst/>
                <a:latin typeface="Segoe UI Light" pitchFamily="34" charset="0"/>
                <a:ea typeface="+mn-ea"/>
                <a:cs typeface="Arial" charset="0"/>
                <a:sym typeface="Arial"/>
              </a:rPr>
              <a:t>Lock down your domain controllers so that only approved and signed applications and drivers can run on these machines. </a:t>
            </a:r>
          </a:p>
          <a:p>
            <a:r>
              <a:rPr lang="en-US" sz="1400" b="1" kern="1200">
                <a:solidFill>
                  <a:schemeClr val="tx1"/>
                </a:solidFill>
                <a:effectLst/>
                <a:latin typeface="Segoe UI Light" pitchFamily="34" charset="0"/>
                <a:ea typeface="+mn-ea"/>
                <a:cs typeface="Arial" charset="0"/>
                <a:sym typeface="Arial"/>
              </a:rPr>
              <a:t>What: </a:t>
            </a:r>
            <a:r>
              <a:rPr lang="en-US" sz="1400" kern="1200">
                <a:solidFill>
                  <a:schemeClr val="tx1"/>
                </a:solidFill>
                <a:effectLst/>
                <a:latin typeface="Segoe UI Light" pitchFamily="34" charset="0"/>
                <a:ea typeface="+mn-ea"/>
                <a:cs typeface="Arial" charset="0"/>
                <a:sym typeface="Arial"/>
              </a:rPr>
              <a:t>Code Integrity for kernel (drivers) and user mode (applications) allows only authorized executables to run on the machine.</a:t>
            </a:r>
          </a:p>
          <a:p>
            <a:r>
              <a:rPr lang="en-US" sz="1400" b="1" kern="1200">
                <a:solidFill>
                  <a:schemeClr val="tx1"/>
                </a:solidFill>
                <a:effectLst/>
                <a:latin typeface="Segoe UI Light" pitchFamily="34" charset="0"/>
                <a:ea typeface="+mn-ea"/>
                <a:cs typeface="Arial" charset="0"/>
                <a:sym typeface="Arial"/>
              </a:rPr>
              <a:t>How: </a:t>
            </a:r>
            <a:r>
              <a:rPr lang="en-US" sz="1400" kern="1200">
                <a:solidFill>
                  <a:schemeClr val="tx1"/>
                </a:solidFill>
                <a:effectLst/>
                <a:latin typeface="Segoe UI Light" pitchFamily="34" charset="0"/>
                <a:ea typeface="+mn-ea"/>
                <a:cs typeface="Arial" charset="0"/>
                <a:sym typeface="Arial"/>
              </a:rPr>
              <a:t>Create a code integrity policy based on a baseline domain controller machine. Sign the code integrity policy  and apply the code integrity policy to all domain controllers</a:t>
            </a:r>
          </a:p>
          <a:p>
            <a:endParaRPr lang="en-US"/>
          </a:p>
          <a:p>
            <a:r>
              <a:rPr lang="en-US" sz="1400" b="1" u="sng" kern="1200">
                <a:solidFill>
                  <a:schemeClr val="tx1"/>
                </a:solidFill>
                <a:effectLst/>
                <a:latin typeface="Segoe UI Light" pitchFamily="34" charset="0"/>
                <a:ea typeface="+mn-ea"/>
                <a:cs typeface="Arial" charset="0"/>
                <a:sym typeface="Arial"/>
              </a:rPr>
              <a:t>5. Shielded VMs for virtual DCs (Server 2016 Hyper-V Fabric)</a:t>
            </a:r>
            <a:endParaRPr lang="en-US" sz="1400" kern="1200">
              <a:solidFill>
                <a:schemeClr val="tx1"/>
              </a:solidFill>
              <a:effectLst/>
              <a:latin typeface="Segoe UI Light" pitchFamily="34" charset="0"/>
              <a:ea typeface="+mn-ea"/>
              <a:cs typeface="Arial" charset="0"/>
              <a:sym typeface="Arial"/>
            </a:endParaRPr>
          </a:p>
          <a:p>
            <a:r>
              <a:rPr lang="en-US" sz="1400" b="1" kern="1200">
                <a:solidFill>
                  <a:schemeClr val="tx1"/>
                </a:solidFill>
                <a:effectLst/>
                <a:latin typeface="Segoe UI Light" pitchFamily="34" charset="0"/>
                <a:ea typeface="+mn-ea"/>
                <a:cs typeface="Arial" charset="0"/>
                <a:sym typeface="Arial"/>
              </a:rPr>
              <a:t>Why: </a:t>
            </a:r>
            <a:r>
              <a:rPr lang="en-US" sz="1400" kern="1200">
                <a:solidFill>
                  <a:schemeClr val="tx1"/>
                </a:solidFill>
                <a:effectLst/>
                <a:latin typeface="Segoe UI Light" pitchFamily="34" charset="0"/>
                <a:ea typeface="+mn-ea"/>
                <a:cs typeface="Arial" charset="0"/>
                <a:sym typeface="Arial"/>
              </a:rPr>
              <a:t>Protect virtualized domain controllers from attack vectors that exploit a virtual machine’s inherent loss of physical security</a:t>
            </a:r>
          </a:p>
          <a:p>
            <a:r>
              <a:rPr lang="en-US" sz="1400" b="1" kern="1200">
                <a:solidFill>
                  <a:schemeClr val="tx1"/>
                </a:solidFill>
                <a:effectLst/>
                <a:latin typeface="Segoe UI Light" pitchFamily="34" charset="0"/>
                <a:ea typeface="+mn-ea"/>
                <a:cs typeface="Arial" charset="0"/>
                <a:sym typeface="Arial"/>
              </a:rPr>
              <a:t>What: </a:t>
            </a:r>
            <a:r>
              <a:rPr lang="en-US" sz="1400" kern="1200">
                <a:solidFill>
                  <a:schemeClr val="tx1"/>
                </a:solidFill>
                <a:effectLst/>
                <a:latin typeface="Segoe UI Light" pitchFamily="34" charset="0"/>
                <a:ea typeface="+mn-ea"/>
                <a:cs typeface="Arial" charset="0"/>
                <a:sym typeface="Arial"/>
              </a:rPr>
              <a:t>Use this new Server 2016 Hyper-V capability to prevent the theft of Active Directory secrets from Virtual DCs by fabric administrators</a:t>
            </a:r>
            <a:r>
              <a:rPr lang="en-US" sz="1400" kern="1200" baseline="0">
                <a:solidFill>
                  <a:schemeClr val="tx1"/>
                </a:solidFill>
                <a:effectLst/>
                <a:latin typeface="Segoe UI Light" pitchFamily="34" charset="0"/>
                <a:ea typeface="+mn-ea"/>
                <a:cs typeface="Arial" charset="0"/>
                <a:sym typeface="Arial"/>
              </a:rPr>
              <a:t> </a:t>
            </a:r>
            <a:r>
              <a:rPr lang="en-US" sz="1400" kern="1200">
                <a:solidFill>
                  <a:schemeClr val="tx1"/>
                </a:solidFill>
                <a:effectLst/>
                <a:latin typeface="Segoe UI Light" pitchFamily="34" charset="0"/>
                <a:ea typeface="+mn-ea"/>
                <a:cs typeface="Arial" charset="0"/>
                <a:sym typeface="Arial"/>
              </a:rPr>
              <a:t>and attackers/malware impersonating them. Generation 2 VMs using this feature can protect the data and state of a shielded VM against inspection, theft, and tampering.</a:t>
            </a:r>
          </a:p>
          <a:p>
            <a:r>
              <a:rPr lang="en-US" sz="1400" b="1" kern="1200">
                <a:solidFill>
                  <a:schemeClr val="tx1"/>
                </a:solidFill>
                <a:effectLst/>
                <a:latin typeface="Segoe UI Light" pitchFamily="34" charset="0"/>
                <a:ea typeface="+mn-ea"/>
                <a:cs typeface="Arial" charset="0"/>
                <a:sym typeface="Arial"/>
              </a:rPr>
              <a:t>How: </a:t>
            </a:r>
            <a:r>
              <a:rPr lang="en-US" sz="1400" kern="1200">
                <a:solidFill>
                  <a:schemeClr val="tx1"/>
                </a:solidFill>
                <a:effectLst/>
                <a:latin typeface="Segoe UI Light" pitchFamily="34" charset="0"/>
                <a:ea typeface="+mn-ea"/>
                <a:cs typeface="Arial" charset="0"/>
                <a:sym typeface="Arial"/>
              </a:rPr>
              <a:t>Use Guarded fabric functionality per the guidance provided at: </a:t>
            </a:r>
            <a:r>
              <a:rPr lang="en-US" sz="1400" u="sng" kern="1200">
                <a:solidFill>
                  <a:schemeClr val="tx1"/>
                </a:solidFill>
                <a:effectLst/>
                <a:latin typeface="Segoe UI Light" pitchFamily="34" charset="0"/>
                <a:ea typeface="+mn-ea"/>
                <a:cs typeface="Arial" charset="0"/>
                <a:sym typeface="Arial"/>
                <a:hlinkClick r:id="rId5"/>
              </a:rPr>
              <a:t>http://aka.ms/ShieldedVMs</a:t>
            </a:r>
            <a:endParaRPr lang="en-US" sz="1400" kern="1200">
              <a:solidFill>
                <a:schemeClr val="tx1"/>
              </a:solidFill>
              <a:effectLst/>
              <a:latin typeface="Segoe UI Light" pitchFamily="34" charset="0"/>
              <a:ea typeface="+mn-ea"/>
              <a:cs typeface="Arial" charset="0"/>
              <a:sym typeface="Arial"/>
            </a:endParaRPr>
          </a:p>
          <a:p>
            <a:endParaRPr lang="en-US" sz="1400" kern="1200">
              <a:solidFill>
                <a:schemeClr val="tx1"/>
              </a:solidFill>
              <a:effectLst/>
              <a:latin typeface="Segoe UI Light" pitchFamily="34" charset="0"/>
              <a:ea typeface="+mn-ea"/>
              <a:cs typeface="Arial" charset="0"/>
              <a:sym typeface="Arial"/>
            </a:endParaRPr>
          </a:p>
          <a:p>
            <a:pPr defTabSz="672139" fontAlgn="base">
              <a:lnSpc>
                <a:spcPct val="105000"/>
              </a:lnSpc>
              <a:spcBef>
                <a:spcPct val="0"/>
              </a:spcBef>
              <a:defRPr/>
            </a:pPr>
            <a:r>
              <a:rPr lang="en-US" sz="2400" b="1" u="sng">
                <a:solidFill>
                  <a:srgbClr val="505050"/>
                </a:solidFill>
                <a:latin typeface="Segoe UI"/>
              </a:rPr>
              <a:t>6. Apply </a:t>
            </a:r>
            <a:r>
              <a:rPr lang="en-US" sz="2400" b="1" u="sng" kern="0">
                <a:solidFill>
                  <a:srgbClr val="525252"/>
                </a:solidFill>
                <a:ea typeface="Segoe UI" panose="020B0502040204020203" pitchFamily="34" charset="0"/>
                <a:cs typeface="Segoe UI" panose="020B0502040204020203" pitchFamily="34" charset="0"/>
              </a:rPr>
              <a:t>Baseline Security Policies to DCs</a:t>
            </a:r>
          </a:p>
          <a:p>
            <a:r>
              <a:rPr lang="en-US" sz="2400" b="1" kern="1200">
                <a:solidFill>
                  <a:schemeClr val="tx1"/>
                </a:solidFill>
                <a:effectLst/>
                <a:latin typeface="Segoe UI Light" pitchFamily="34" charset="0"/>
                <a:ea typeface="+mn-ea"/>
                <a:cs typeface="Arial" charset="0"/>
                <a:sym typeface="Arial"/>
              </a:rPr>
              <a:t>Why: </a:t>
            </a:r>
            <a:r>
              <a:rPr lang="en-US" sz="2400" b="0" kern="1200">
                <a:solidFill>
                  <a:schemeClr val="tx1"/>
                </a:solidFill>
                <a:effectLst/>
                <a:latin typeface="Segoe UI Light" pitchFamily="34" charset="0"/>
                <a:ea typeface="+mn-ea"/>
                <a:cs typeface="Arial" charset="0"/>
                <a:sym typeface="Arial"/>
              </a:rPr>
              <a:t>Configurations that don’t match Microsoft recommendations can introduce</a:t>
            </a:r>
            <a:r>
              <a:rPr lang="en-US" sz="2400" b="0" kern="1200" baseline="0">
                <a:solidFill>
                  <a:schemeClr val="tx1"/>
                </a:solidFill>
                <a:effectLst/>
                <a:latin typeface="Segoe UI Light" pitchFamily="34" charset="0"/>
                <a:ea typeface="+mn-ea"/>
                <a:cs typeface="Arial" charset="0"/>
                <a:sym typeface="Arial"/>
              </a:rPr>
              <a:t> significant security risks for the organization. </a:t>
            </a:r>
            <a:endParaRPr lang="en-US" sz="2400" b="0" kern="1200">
              <a:solidFill>
                <a:schemeClr val="tx1"/>
              </a:solidFill>
              <a:effectLst/>
              <a:latin typeface="Segoe UI Light" pitchFamily="34" charset="0"/>
              <a:ea typeface="+mn-ea"/>
              <a:cs typeface="Arial" charset="0"/>
              <a:sym typeface="Arial"/>
            </a:endParaRPr>
          </a:p>
          <a:p>
            <a:r>
              <a:rPr lang="en-US" sz="2400" b="1" kern="1200">
                <a:solidFill>
                  <a:schemeClr val="tx1"/>
                </a:solidFill>
                <a:effectLst/>
                <a:latin typeface="Segoe UI Light" pitchFamily="34" charset="0"/>
                <a:ea typeface="+mn-ea"/>
                <a:cs typeface="Arial" charset="0"/>
                <a:sym typeface="Arial"/>
              </a:rPr>
              <a:t>What: </a:t>
            </a:r>
            <a:r>
              <a:rPr lang="en-US" sz="2400" kern="1200">
                <a:solidFill>
                  <a:schemeClr val="tx1"/>
                </a:solidFill>
                <a:effectLst/>
                <a:latin typeface="Segoe UI Light" pitchFamily="34" charset="0"/>
                <a:ea typeface="+mn-ea"/>
                <a:cs typeface="Arial" charset="0"/>
                <a:sym typeface="Arial"/>
              </a:rPr>
              <a:t>Ensure the Domain Controller</a:t>
            </a:r>
            <a:r>
              <a:rPr lang="en-US" sz="2400" kern="1200" baseline="0">
                <a:solidFill>
                  <a:schemeClr val="tx1"/>
                </a:solidFill>
                <a:effectLst/>
                <a:latin typeface="Segoe UI Light" pitchFamily="34" charset="0"/>
                <a:ea typeface="+mn-ea"/>
                <a:cs typeface="Arial" charset="0"/>
                <a:sym typeface="Arial"/>
              </a:rPr>
              <a:t> configurations </a:t>
            </a:r>
            <a:r>
              <a:rPr lang="en-US" sz="2400" kern="1200">
                <a:solidFill>
                  <a:schemeClr val="tx1"/>
                </a:solidFill>
                <a:effectLst/>
                <a:latin typeface="Segoe UI Light" pitchFamily="34" charset="0"/>
                <a:ea typeface="+mn-ea"/>
                <a:cs typeface="Arial" charset="0"/>
                <a:sym typeface="Arial"/>
              </a:rPr>
              <a:t>match the Microsoft recommended baseline</a:t>
            </a:r>
            <a:r>
              <a:rPr lang="en-US" sz="2400" kern="1200" baseline="0">
                <a:solidFill>
                  <a:schemeClr val="tx1"/>
                </a:solidFill>
                <a:effectLst/>
                <a:latin typeface="Segoe UI Light" pitchFamily="34" charset="0"/>
                <a:ea typeface="+mn-ea"/>
                <a:cs typeface="Arial" charset="0"/>
                <a:sym typeface="Arial"/>
              </a:rPr>
              <a:t> </a:t>
            </a:r>
            <a:r>
              <a:rPr lang="en-US" sz="2400" kern="1200">
                <a:solidFill>
                  <a:schemeClr val="tx1"/>
                </a:solidFill>
                <a:effectLst/>
                <a:latin typeface="Segoe UI Light" pitchFamily="34" charset="0"/>
                <a:ea typeface="+mn-ea"/>
                <a:cs typeface="Arial" charset="0"/>
                <a:sym typeface="Arial"/>
              </a:rPr>
              <a:t>configuration in the Microsoft </a:t>
            </a:r>
          </a:p>
          <a:p>
            <a:r>
              <a:rPr lang="en-US" sz="2400" b="1" kern="1200">
                <a:solidFill>
                  <a:schemeClr val="tx1"/>
                </a:solidFill>
                <a:effectLst/>
                <a:latin typeface="Segoe UI Light" pitchFamily="34" charset="0"/>
                <a:ea typeface="+mn-ea"/>
                <a:cs typeface="Arial" charset="0"/>
                <a:sym typeface="Arial"/>
              </a:rPr>
              <a:t>How: </a:t>
            </a:r>
            <a:r>
              <a:rPr lang="en-US" sz="2400" kern="1200">
                <a:solidFill>
                  <a:schemeClr val="tx1"/>
                </a:solidFill>
                <a:effectLst/>
                <a:latin typeface="Segoe UI Light" pitchFamily="34" charset="0"/>
                <a:ea typeface="+mn-ea"/>
                <a:cs typeface="Arial" charset="0"/>
                <a:sym typeface="Arial"/>
              </a:rPr>
              <a:t>Apply the Microsoft Baselines for Domain Controllers. </a:t>
            </a:r>
          </a:p>
          <a:p>
            <a:endParaRPr lang="en-US" sz="2400" kern="1200">
              <a:solidFill>
                <a:schemeClr val="tx1"/>
              </a:solidFill>
              <a:effectLst/>
              <a:latin typeface="Segoe UI Light" pitchFamily="34" charset="0"/>
              <a:ea typeface="+mn-ea"/>
              <a:cs typeface="Arial" charset="0"/>
              <a:sym typeface="Arial"/>
            </a:endParaRPr>
          </a:p>
          <a:p>
            <a:r>
              <a:rPr lang="en-US" sz="2400" kern="1200">
                <a:solidFill>
                  <a:schemeClr val="tx1"/>
                </a:solidFill>
                <a:effectLst/>
                <a:latin typeface="Segoe UI Light" pitchFamily="34" charset="0"/>
                <a:ea typeface="+mn-ea"/>
                <a:cs typeface="Arial" charset="0"/>
                <a:sym typeface="Arial"/>
              </a:rPr>
              <a:t>For Windows Server</a:t>
            </a:r>
            <a:r>
              <a:rPr lang="en-US" sz="2400" kern="1200" baseline="0">
                <a:solidFill>
                  <a:schemeClr val="tx1"/>
                </a:solidFill>
                <a:effectLst/>
                <a:latin typeface="Segoe UI Light" pitchFamily="34" charset="0"/>
                <a:ea typeface="+mn-ea"/>
                <a:cs typeface="Arial" charset="0"/>
                <a:sym typeface="Arial"/>
              </a:rPr>
              <a:t> 2012 R2 domain controllers, use the baselines in this download:</a:t>
            </a:r>
            <a:endParaRPr lang="en-US" sz="2400" kern="1200">
              <a:solidFill>
                <a:schemeClr val="tx1"/>
              </a:solidFill>
              <a:effectLst/>
              <a:latin typeface="Segoe UI Light" pitchFamily="34" charset="0"/>
              <a:ea typeface="+mn-ea"/>
              <a:cs typeface="Arial" charset="0"/>
              <a:sym typeface="Arial"/>
            </a:endParaRPr>
          </a:p>
          <a:p>
            <a:r>
              <a:rPr lang="en-US" sz="2400" kern="1200">
                <a:solidFill>
                  <a:schemeClr val="tx1"/>
                </a:solidFill>
                <a:effectLst/>
                <a:latin typeface="Segoe UI Light" pitchFamily="34" charset="0"/>
                <a:ea typeface="+mn-ea"/>
                <a:cs typeface="Arial" charset="0"/>
                <a:sym typeface="Arial"/>
              </a:rPr>
              <a:t>http://blogs.technet.com/b/secguide/archive/2014/08/13/security-baselines-for-windows-8-1-windows-server-2012-r2-and-internet-explorer-11-final.aspx</a:t>
            </a:r>
          </a:p>
          <a:p>
            <a:endParaRPr lang="en-US" sz="2400" kern="1200">
              <a:solidFill>
                <a:schemeClr val="tx1"/>
              </a:solidFill>
              <a:effectLst/>
              <a:latin typeface="Segoe UI Light" pitchFamily="34" charset="0"/>
              <a:ea typeface="+mn-ea"/>
              <a:cs typeface="Arial" charset="0"/>
              <a:sym typeface="Arial"/>
            </a:endParaRPr>
          </a:p>
          <a:p>
            <a:r>
              <a:rPr lang="en-US" sz="2400" kern="1200">
                <a:solidFill>
                  <a:schemeClr val="tx1"/>
                </a:solidFill>
                <a:effectLst/>
                <a:latin typeface="Segoe UI Light" pitchFamily="34" charset="0"/>
                <a:ea typeface="+mn-ea"/>
                <a:cs typeface="Arial" charset="0"/>
                <a:sym typeface="Arial"/>
              </a:rPr>
              <a:t>For</a:t>
            </a:r>
            <a:r>
              <a:rPr lang="en-US" sz="2400" kern="1200" baseline="0">
                <a:solidFill>
                  <a:schemeClr val="tx1"/>
                </a:solidFill>
                <a:effectLst/>
                <a:latin typeface="Segoe UI Light" pitchFamily="34" charset="0"/>
                <a:ea typeface="+mn-ea"/>
                <a:cs typeface="Arial" charset="0"/>
                <a:sym typeface="Arial"/>
              </a:rPr>
              <a:t> Windows Server 2012 and prior, use the Security Compliance Manager (SCM) tool to download the baselines:</a:t>
            </a:r>
          </a:p>
          <a:p>
            <a:r>
              <a:rPr lang="en-US" sz="2400" kern="1200" baseline="0">
                <a:solidFill>
                  <a:schemeClr val="tx1"/>
                </a:solidFill>
                <a:effectLst/>
                <a:latin typeface="Segoe UI Light" pitchFamily="34" charset="0"/>
                <a:ea typeface="+mn-ea"/>
                <a:cs typeface="Arial" charset="0"/>
                <a:sym typeface="Arial"/>
              </a:rPr>
              <a:t>http://microsoft.com/scm</a:t>
            </a:r>
          </a:p>
          <a:p>
            <a:endParaRPr lang="en-US" sz="2400" kern="1200">
              <a:solidFill>
                <a:schemeClr val="tx1"/>
              </a:solidFill>
              <a:effectLst/>
              <a:latin typeface="Segoe UI Light" pitchFamily="34" charset="0"/>
              <a:ea typeface="+mn-ea"/>
              <a:cs typeface="Arial" charset="0"/>
              <a:sym typeface="Arial"/>
            </a:endParaRPr>
          </a:p>
          <a:p>
            <a:r>
              <a:rPr lang="en-US" sz="2400" kern="1200">
                <a:solidFill>
                  <a:schemeClr val="tx1"/>
                </a:solidFill>
                <a:effectLst/>
                <a:latin typeface="Segoe UI Light" pitchFamily="34" charset="0"/>
                <a:ea typeface="+mn-ea"/>
                <a:cs typeface="Arial" charset="0"/>
                <a:sym typeface="Arial"/>
              </a:rPr>
              <a:t>As with any</a:t>
            </a:r>
            <a:r>
              <a:rPr lang="en-US" sz="2400" kern="1200" baseline="0">
                <a:solidFill>
                  <a:schemeClr val="tx1"/>
                </a:solidFill>
                <a:effectLst/>
                <a:latin typeface="Segoe UI Light" pitchFamily="34" charset="0"/>
                <a:ea typeface="+mn-ea"/>
                <a:cs typeface="Arial" charset="0"/>
                <a:sym typeface="Arial"/>
              </a:rPr>
              <a:t> production configuration change, Microsoft recommends testing the new configuration and ensuring you have a rollback plan in case of a compatibility issue. </a:t>
            </a:r>
          </a:p>
          <a:p>
            <a:endParaRPr lang="en-US" sz="2400" kern="1200" baseline="0">
              <a:solidFill>
                <a:schemeClr val="tx1"/>
              </a:solidFill>
              <a:effectLst/>
              <a:latin typeface="Segoe UI Light" pitchFamily="34" charset="0"/>
              <a:ea typeface="+mn-ea"/>
              <a:cs typeface="Arial" charset="0"/>
              <a:sym typeface="Arial"/>
            </a:endParaRP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32</a:t>
            </a:fld>
            <a:endParaRPr lang="en-GB"/>
          </a:p>
        </p:txBody>
      </p:sp>
    </p:spTree>
    <p:extLst>
      <p:ext uri="{BB962C8B-B14F-4D97-AF65-F5344CB8AC3E}">
        <p14:creationId xmlns:p14="http://schemas.microsoft.com/office/powerpoint/2010/main" val="2896064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mitigations in the 1-3 month </a:t>
            </a:r>
            <a:r>
              <a:rPr lang="en-US" baseline="0"/>
              <a:t>add broader set of mitigations for configuration and operational vulnerabilities that adversaries can exploit to gain full control of your environment. They also provide greater visibility into key administrative activities. </a:t>
            </a:r>
          </a:p>
          <a:p>
            <a:endParaRPr lang="en-US" baseline="0"/>
          </a:p>
          <a:p>
            <a:r>
              <a:rPr lang="en-US" baseline="0"/>
              <a:t>This will significantly raise the cost for adversaries to attack active directory and administrative privileges over your on-premises and cloud assets. </a:t>
            </a:r>
          </a:p>
          <a:p>
            <a:endParaRPr lang="en-US" baseline="0"/>
          </a:p>
          <a:p>
            <a:r>
              <a:rPr lang="en-US" baseline="0"/>
              <a:t>Because adversaries are constantly evolving, you shouldn’t consider completion of this as the “end of the road”, but as a major milestone that is likely to change attacker behavior. </a:t>
            </a:r>
          </a:p>
          <a:p>
            <a:r>
              <a:rPr lang="en-US" baseline="0"/>
              <a:t>While we can’t perfectly predict the adversaries’ next move, the cost of compromising an admin may be so high at this point as to force them to shift tactics. They may start directly targeting users with access to sensitive data, target business sensitive systems directly, develop new types of attacks we haven’t yet seen. </a:t>
            </a:r>
          </a:p>
          <a:p>
            <a:r>
              <a:rPr lang="en-US" baseline="0"/>
              <a:t>Because of the potential variability, it is critical for your security team to stay in regular touch with security trends and the Microsoft team for current attack information. </a:t>
            </a:r>
          </a:p>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33</a:t>
            </a:fld>
            <a:endParaRPr lang="en-GB"/>
          </a:p>
        </p:txBody>
      </p:sp>
    </p:spTree>
    <p:extLst>
      <p:ext uri="{BB962C8B-B14F-4D97-AF65-F5344CB8AC3E}">
        <p14:creationId xmlns:p14="http://schemas.microsoft.com/office/powerpoint/2010/main" val="1014020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5CA7C1A6-3F6E-4A0C-A01A-2F04D27288E6}" type="slidenum">
              <a:rPr lang="en-GB" smtClean="0"/>
              <a:pPr/>
              <a:t>34</a:t>
            </a:fld>
            <a:endParaRPr lang="en-GB"/>
          </a:p>
        </p:txBody>
      </p:sp>
    </p:spTree>
    <p:extLst>
      <p:ext uri="{BB962C8B-B14F-4D97-AF65-F5344CB8AC3E}">
        <p14:creationId xmlns:p14="http://schemas.microsoft.com/office/powerpoint/2010/main" val="4056658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35</a:t>
            </a:fld>
            <a:endParaRPr lang="en-GB"/>
          </a:p>
        </p:txBody>
      </p:sp>
    </p:spTree>
    <p:extLst>
      <p:ext uri="{BB962C8B-B14F-4D97-AF65-F5344CB8AC3E}">
        <p14:creationId xmlns:p14="http://schemas.microsoft.com/office/powerpoint/2010/main" val="4235891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CA"/>
              <a:t>During this video you can see:</a:t>
            </a:r>
          </a:p>
          <a:p>
            <a:endParaRPr lang="en-CA"/>
          </a:p>
          <a:p>
            <a:pPr marL="285750" indent="-285750">
              <a:buFont typeface="Arial" panose="020B0604020202020204" pitchFamily="34" charset="0"/>
              <a:buChar char="•"/>
            </a:pPr>
            <a:r>
              <a:rPr lang="en-CA"/>
              <a:t>A user using Bloodhound to identify the shortest path to a member of a domain admins group</a:t>
            </a:r>
          </a:p>
          <a:p>
            <a:endParaRPr lang="fr-FR"/>
          </a:p>
        </p:txBody>
      </p:sp>
      <p:sp>
        <p:nvSpPr>
          <p:cNvPr id="4" name="Espace réservé du numéro de diapositive 3"/>
          <p:cNvSpPr>
            <a:spLocks noGrp="1"/>
          </p:cNvSpPr>
          <p:nvPr>
            <p:ph type="sldNum" sz="quarter" idx="10"/>
          </p:nvPr>
        </p:nvSpPr>
        <p:spPr/>
        <p:txBody>
          <a:bodyPr/>
          <a:lstStyle/>
          <a:p>
            <a:fld id="{7DF4146C-E4DD-4A59-BD51-24B8416D7EE6}" type="slidenum">
              <a:rPr lang="en-US" smtClean="0"/>
              <a:t>3</a:t>
            </a:fld>
            <a:endParaRPr lang="en-US"/>
          </a:p>
        </p:txBody>
      </p:sp>
    </p:spTree>
    <p:extLst>
      <p:ext uri="{BB962C8B-B14F-4D97-AF65-F5344CB8AC3E}">
        <p14:creationId xmlns:p14="http://schemas.microsoft.com/office/powerpoint/2010/main" val="1121324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screenshot is from Bloodhound interface. </a:t>
            </a:r>
          </a:p>
          <a:p>
            <a:r>
              <a:rPr lang="en-CA"/>
              <a:t>In this screenshot we can see different suggested paths to compromise the identity of a user who is member of the domain admins group. </a:t>
            </a:r>
          </a:p>
          <a:p>
            <a:endParaRPr lang="en-CA"/>
          </a:p>
          <a:p>
            <a:r>
              <a:rPr lang="en-CA"/>
              <a:t>Ref: https://github.com/BloodHoundAD/BloodHound</a:t>
            </a:r>
          </a:p>
        </p:txBody>
      </p:sp>
      <p:sp>
        <p:nvSpPr>
          <p:cNvPr id="4" name="Slide Number Placeholder 3"/>
          <p:cNvSpPr>
            <a:spLocks noGrp="1"/>
          </p:cNvSpPr>
          <p:nvPr>
            <p:ph type="sldNum" sz="quarter" idx="10"/>
          </p:nvPr>
        </p:nvSpPr>
        <p:spPr/>
        <p:txBody>
          <a:bodyPr/>
          <a:lstStyle/>
          <a:p>
            <a:fld id="{5CA7C1A6-3F6E-4A0C-A01A-2F04D27288E6}" type="slidenum">
              <a:rPr lang="en-GB" smtClean="0"/>
              <a:pPr/>
              <a:t>4</a:t>
            </a:fld>
            <a:endParaRPr lang="en-GB"/>
          </a:p>
        </p:txBody>
      </p:sp>
    </p:spTree>
    <p:extLst>
      <p:ext uri="{BB962C8B-B14F-4D97-AF65-F5344CB8AC3E}">
        <p14:creationId xmlns:p14="http://schemas.microsoft.com/office/powerpoint/2010/main" val="1566738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collection is using a combination of LDAP queries (for group memberships, AD delegations and GPOs), SMB session enumeration for session detection as well as SMAR-R for local group enumeration. It does not require to be an administrator (any authenticated user can run these reconnaissance actions). </a:t>
            </a:r>
          </a:p>
          <a:p>
            <a:r>
              <a:rPr lang="en-CA"/>
              <a:t>We discussed how to limit these types of reconnaissance in module 2 section 3.</a:t>
            </a:r>
          </a:p>
        </p:txBody>
      </p:sp>
      <p:sp>
        <p:nvSpPr>
          <p:cNvPr id="4" name="Slide Number Placeholder 3"/>
          <p:cNvSpPr>
            <a:spLocks noGrp="1"/>
          </p:cNvSpPr>
          <p:nvPr>
            <p:ph type="sldNum" sz="quarter" idx="10"/>
          </p:nvPr>
        </p:nvSpPr>
        <p:spPr/>
        <p:txBody>
          <a:bodyPr/>
          <a:lstStyle/>
          <a:p>
            <a:fld id="{5CA7C1A6-3F6E-4A0C-A01A-2F04D27288E6}" type="slidenum">
              <a:rPr lang="en-GB" smtClean="0"/>
              <a:pPr/>
              <a:t>5</a:t>
            </a:fld>
            <a:endParaRPr lang="en-GB"/>
          </a:p>
        </p:txBody>
      </p:sp>
    </p:spTree>
    <p:extLst>
      <p:ext uri="{BB962C8B-B14F-4D97-AF65-F5344CB8AC3E}">
        <p14:creationId xmlns:p14="http://schemas.microsoft.com/office/powerpoint/2010/main" val="3624329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Note that you do not need to install the RSAT on a server as they are already present in the binaries and just need to be enabled through the Server Manager interface (or its PowerShell equivalent). </a:t>
            </a:r>
          </a:p>
          <a:p>
            <a:endParaRPr lang="en-CA"/>
          </a:p>
          <a:p>
            <a:r>
              <a:rPr lang="en-CA"/>
              <a:t>Ref: https://support.microsoft.com/en-ca/help/2693643/remote-server-administration-tools-rsat-for-windows-operating-systems </a:t>
            </a:r>
          </a:p>
        </p:txBody>
      </p:sp>
      <p:sp>
        <p:nvSpPr>
          <p:cNvPr id="4" name="Slide Number Placeholder 3"/>
          <p:cNvSpPr>
            <a:spLocks noGrp="1"/>
          </p:cNvSpPr>
          <p:nvPr>
            <p:ph type="sldNum" sz="quarter" idx="10"/>
          </p:nvPr>
        </p:nvSpPr>
        <p:spPr/>
        <p:txBody>
          <a:bodyPr/>
          <a:lstStyle/>
          <a:p>
            <a:fld id="{5CA7C1A6-3F6E-4A0C-A01A-2F04D27288E6}" type="slidenum">
              <a:rPr lang="en-GB" smtClean="0"/>
              <a:pPr/>
              <a:t>6</a:t>
            </a:fld>
            <a:endParaRPr lang="en-GB"/>
          </a:p>
        </p:txBody>
      </p:sp>
    </p:spTree>
    <p:extLst>
      <p:ext uri="{BB962C8B-B14F-4D97-AF65-F5344CB8AC3E}">
        <p14:creationId xmlns:p14="http://schemas.microsoft.com/office/powerpoint/2010/main" val="3035930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a:t>Information about </a:t>
            </a:r>
            <a:r>
              <a:rPr lang="en-CA" b="0" err="1"/>
              <a:t>CredSSP</a:t>
            </a:r>
            <a:r>
              <a:rPr lang="en-CA" b="0"/>
              <a:t>: https://msdn.microsoft.com/en-us/library/cc540483.aspx</a:t>
            </a:r>
          </a:p>
        </p:txBody>
      </p:sp>
      <p:sp>
        <p:nvSpPr>
          <p:cNvPr id="4" name="Slide Number Placeholder 3"/>
          <p:cNvSpPr>
            <a:spLocks noGrp="1"/>
          </p:cNvSpPr>
          <p:nvPr>
            <p:ph type="sldNum" sz="quarter" idx="10"/>
          </p:nvPr>
        </p:nvSpPr>
        <p:spPr/>
        <p:txBody>
          <a:bodyPr/>
          <a:lstStyle/>
          <a:p>
            <a:fld id="{5CA7C1A6-3F6E-4A0C-A01A-2F04D27288E6}" type="slidenum">
              <a:rPr lang="en-GB" smtClean="0"/>
              <a:pPr/>
              <a:t>7</a:t>
            </a:fld>
            <a:endParaRPr lang="en-GB"/>
          </a:p>
        </p:txBody>
      </p:sp>
    </p:spTree>
    <p:extLst>
      <p:ext uri="{BB962C8B-B14F-4D97-AF65-F5344CB8AC3E}">
        <p14:creationId xmlns:p14="http://schemas.microsoft.com/office/powerpoint/2010/main" val="792059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We discussed how to secure the RDP connections in module 2 section 3.</a:t>
            </a:r>
          </a:p>
          <a:p>
            <a:endParaRPr lang="en-CA"/>
          </a:p>
          <a:p>
            <a:r>
              <a:rPr lang="en-CA"/>
              <a:t>Ref: https://docs.microsoft.com/en-us/windows-server/administration/server-core/what-is-server-core</a:t>
            </a:r>
          </a:p>
          <a:p>
            <a:pPr marL="285750" indent="-285750">
              <a:buFontTx/>
              <a:buChar char="-"/>
            </a:pPr>
            <a:endParaRPr lang="en-CA"/>
          </a:p>
        </p:txBody>
      </p:sp>
      <p:sp>
        <p:nvSpPr>
          <p:cNvPr id="4" name="Slide Number Placeholder 3"/>
          <p:cNvSpPr>
            <a:spLocks noGrp="1"/>
          </p:cNvSpPr>
          <p:nvPr>
            <p:ph type="sldNum" sz="quarter" idx="10"/>
          </p:nvPr>
        </p:nvSpPr>
        <p:spPr/>
        <p:txBody>
          <a:bodyPr/>
          <a:lstStyle/>
          <a:p>
            <a:fld id="{5CA7C1A6-3F6E-4A0C-A01A-2F04D27288E6}" type="slidenum">
              <a:rPr lang="en-GB" smtClean="0"/>
              <a:pPr/>
              <a:t>8</a:t>
            </a:fld>
            <a:endParaRPr lang="en-GB"/>
          </a:p>
        </p:txBody>
      </p:sp>
    </p:spTree>
    <p:extLst>
      <p:ext uri="{BB962C8B-B14F-4D97-AF65-F5344CB8AC3E}">
        <p14:creationId xmlns:p14="http://schemas.microsoft.com/office/powerpoint/2010/main" val="590190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4162343198"/>
      </p:ext>
    </p:extLst>
  </p:cSld>
  <p:clrMapOvr>
    <a:masterClrMapping/>
  </p:clrMapOvr>
  <p:transition>
    <p:fade/>
  </p:transition>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175B85"/>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8381081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595814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8AF46-C4BF-4328-B1B5-0BB48DEDA08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8" name="Group 7"/>
          <p:cNvGrpSpPr/>
          <p:nvPr userDrawn="1"/>
        </p:nvGrpSpPr>
        <p:grpSpPr>
          <a:xfrm>
            <a:off x="5669440"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Freeform 9"/>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3" name="Group 72"/>
          <p:cNvGrpSpPr/>
          <p:nvPr userDrawn="1"/>
        </p:nvGrpSpPr>
        <p:grpSpPr>
          <a:xfrm>
            <a:off x="8239124" y="1841027"/>
            <a:ext cx="1631951" cy="930718"/>
            <a:chOff x="8239124" y="1841027"/>
            <a:chExt cx="1631951" cy="930718"/>
          </a:xfrm>
        </p:grpSpPr>
        <p:cxnSp>
          <p:nvCxnSpPr>
            <p:cNvPr id="74" name="Straight Connector 73"/>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5" name="Straight Connector 74"/>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76" name="Straight Connector 75"/>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78" name="Rectangle 77"/>
          <p:cNvSpPr/>
          <p:nvPr userDrawn="1"/>
        </p:nvSpPr>
        <p:spPr bwMode="auto">
          <a:xfrm>
            <a:off x="5392898" y="4432019"/>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889248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9576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893321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870012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33305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0"/>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79" name="Brain_3" title="Icon of a brain">
            <a:extLst>
              <a:ext uri="{FF2B5EF4-FFF2-40B4-BE49-F238E27FC236}">
                <a16:creationId xmlns:a16="http://schemas.microsoft.com/office/drawing/2014/main" id="{A0FE4D49-A531-4C5A-AFE3-BF8AA4FFFB87}"/>
              </a:ext>
            </a:extLst>
          </p:cNvPr>
          <p:cNvSpPr>
            <a:spLocks noChangeAspect="1" noEditPoints="1"/>
          </p:cNvSpPr>
          <p:nvPr userDrawn="1"/>
        </p:nvSpPr>
        <p:spPr bwMode="auto">
          <a:xfrm>
            <a:off x="7846836" y="1320440"/>
            <a:ext cx="4336988" cy="4663425"/>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249556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26762548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1585213322"/>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33112434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3075964091"/>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1168977843"/>
      </p:ext>
    </p:extLst>
  </p:cSld>
  <p:clrMapOvr>
    <a:masterClrMapping/>
  </p:clrMapOvr>
  <p:transition>
    <p:fade/>
  </p:transition>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56B12297-504F-4E17-9151-A88E2C6F1DD9}"/>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329089517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211" name="Picture 210">
            <a:extLst>
              <a:ext uri="{FF2B5EF4-FFF2-40B4-BE49-F238E27FC236}">
                <a16:creationId xmlns:a16="http://schemas.microsoft.com/office/drawing/2014/main" id="{8CDE9B8E-C211-4D33-88E2-4BFA1531D9E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9035" b="2195"/>
          <a:stretch/>
        </p:blipFill>
        <p:spPr>
          <a:xfrm>
            <a:off x="9036845" y="1757363"/>
            <a:ext cx="3399630" cy="5237162"/>
          </a:xfrm>
          <a:prstGeom prst="rect">
            <a:avLst/>
          </a:prstGeom>
        </p:spPr>
      </p:pic>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0" name="Freeform 9">
            <a:extLst>
              <a:ext uri="{FF2B5EF4-FFF2-40B4-BE49-F238E27FC236}">
                <a16:creationId xmlns:a16="http://schemas.microsoft.com/office/drawing/2014/main" id="{F20E908C-A7C8-46B1-BCFA-7DFD2584C236}"/>
              </a:ext>
            </a:extLst>
          </p:cNvPr>
          <p:cNvSpPr>
            <a:spLocks/>
          </p:cNvSpPr>
          <p:nvPr userDrawn="1"/>
        </p:nvSpPr>
        <p:spPr bwMode="auto">
          <a:xfrm>
            <a:off x="7787093" y="1373981"/>
            <a:ext cx="3061883" cy="1871664"/>
          </a:xfrm>
          <a:custGeom>
            <a:avLst/>
            <a:gdLst>
              <a:gd name="T0" fmla="*/ 0 w 968"/>
              <a:gd name="T1" fmla="*/ 586 h 586"/>
              <a:gd name="T2" fmla="*/ 0 w 968"/>
              <a:gd name="T3" fmla="*/ 0 h 586"/>
              <a:gd name="T4" fmla="*/ 795 w 968"/>
              <a:gd name="T5" fmla="*/ 0 h 586"/>
              <a:gd name="T6" fmla="*/ 795 w 968"/>
              <a:gd name="T7" fmla="*/ 413 h 586"/>
              <a:gd name="T8" fmla="*/ 968 w 968"/>
              <a:gd name="T9" fmla="*/ 586 h 586"/>
              <a:gd name="T10" fmla="*/ 0 w 968"/>
              <a:gd name="T11" fmla="*/ 586 h 586"/>
              <a:gd name="connsiteX0" fmla="*/ 174 w 10174"/>
              <a:gd name="connsiteY0" fmla="*/ 10026 h 10026"/>
              <a:gd name="connsiteX1" fmla="*/ 0 w 10174"/>
              <a:gd name="connsiteY1" fmla="*/ 0 h 10026"/>
              <a:gd name="connsiteX2" fmla="*/ 8387 w 10174"/>
              <a:gd name="connsiteY2" fmla="*/ 26 h 10026"/>
              <a:gd name="connsiteX3" fmla="*/ 8387 w 10174"/>
              <a:gd name="connsiteY3" fmla="*/ 7074 h 10026"/>
              <a:gd name="connsiteX4" fmla="*/ 10174 w 10174"/>
              <a:gd name="connsiteY4" fmla="*/ 10026 h 10026"/>
              <a:gd name="connsiteX5" fmla="*/ 174 w 10174"/>
              <a:gd name="connsiteY5" fmla="*/ 10026 h 10026"/>
              <a:gd name="connsiteX0" fmla="*/ 0 w 10190"/>
              <a:gd name="connsiteY0" fmla="*/ 10039 h 10039"/>
              <a:gd name="connsiteX1" fmla="*/ 16 w 10190"/>
              <a:gd name="connsiteY1" fmla="*/ 0 h 10039"/>
              <a:gd name="connsiteX2" fmla="*/ 8403 w 10190"/>
              <a:gd name="connsiteY2" fmla="*/ 26 h 10039"/>
              <a:gd name="connsiteX3" fmla="*/ 8403 w 10190"/>
              <a:gd name="connsiteY3" fmla="*/ 7074 h 10039"/>
              <a:gd name="connsiteX4" fmla="*/ 10190 w 10190"/>
              <a:gd name="connsiteY4" fmla="*/ 10026 h 10039"/>
              <a:gd name="connsiteX5" fmla="*/ 0 w 10190"/>
              <a:gd name="connsiteY5" fmla="*/ 10039 h 10039"/>
              <a:gd name="connsiteX0" fmla="*/ 0 w 10182"/>
              <a:gd name="connsiteY0" fmla="*/ 10039 h 10039"/>
              <a:gd name="connsiteX1" fmla="*/ 8 w 10182"/>
              <a:gd name="connsiteY1" fmla="*/ 0 h 10039"/>
              <a:gd name="connsiteX2" fmla="*/ 8395 w 10182"/>
              <a:gd name="connsiteY2" fmla="*/ 26 h 10039"/>
              <a:gd name="connsiteX3" fmla="*/ 8395 w 10182"/>
              <a:gd name="connsiteY3" fmla="*/ 7074 h 10039"/>
              <a:gd name="connsiteX4" fmla="*/ 10182 w 10182"/>
              <a:gd name="connsiteY4" fmla="*/ 10026 h 10039"/>
              <a:gd name="connsiteX5" fmla="*/ 0 w 10182"/>
              <a:gd name="connsiteY5" fmla="*/ 10039 h 10039"/>
              <a:gd name="connsiteX0" fmla="*/ 9 w 10175"/>
              <a:gd name="connsiteY0" fmla="*/ 10026 h 10026"/>
              <a:gd name="connsiteX1" fmla="*/ 1 w 10175"/>
              <a:gd name="connsiteY1" fmla="*/ 0 h 10026"/>
              <a:gd name="connsiteX2" fmla="*/ 8388 w 10175"/>
              <a:gd name="connsiteY2" fmla="*/ 26 h 10026"/>
              <a:gd name="connsiteX3" fmla="*/ 8388 w 10175"/>
              <a:gd name="connsiteY3" fmla="*/ 7074 h 10026"/>
              <a:gd name="connsiteX4" fmla="*/ 10175 w 10175"/>
              <a:gd name="connsiteY4" fmla="*/ 10026 h 10026"/>
              <a:gd name="connsiteX5" fmla="*/ 9 w 10175"/>
              <a:gd name="connsiteY5" fmla="*/ 10026 h 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75" h="10026">
                <a:moveTo>
                  <a:pt x="9" y="10026"/>
                </a:moveTo>
                <a:cubicBezTo>
                  <a:pt x="14" y="6680"/>
                  <a:pt x="-4" y="3346"/>
                  <a:pt x="1" y="0"/>
                </a:cubicBezTo>
                <a:lnTo>
                  <a:pt x="8388" y="26"/>
                </a:lnTo>
                <a:lnTo>
                  <a:pt x="8388" y="7074"/>
                </a:lnTo>
                <a:lnTo>
                  <a:pt x="10175" y="10026"/>
                </a:lnTo>
                <a:lnTo>
                  <a:pt x="9" y="10026"/>
                </a:lnTo>
                <a:close/>
              </a:path>
            </a:pathLst>
          </a:cu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71" name="Group 270">
            <a:extLst>
              <a:ext uri="{FF2B5EF4-FFF2-40B4-BE49-F238E27FC236}">
                <a16:creationId xmlns:a16="http://schemas.microsoft.com/office/drawing/2014/main" id="{38ECB051-C16B-41AE-98F0-6945CC7F47CE}"/>
              </a:ext>
            </a:extLst>
          </p:cNvPr>
          <p:cNvGrpSpPr/>
          <p:nvPr userDrawn="1"/>
        </p:nvGrpSpPr>
        <p:grpSpPr>
          <a:xfrm>
            <a:off x="8239124" y="1841027"/>
            <a:ext cx="1631951" cy="930718"/>
            <a:chOff x="8239124" y="1841027"/>
            <a:chExt cx="1631951" cy="930718"/>
          </a:xfrm>
        </p:grpSpPr>
        <p:cxnSp>
          <p:nvCxnSpPr>
            <p:cNvPr id="272" name="Straight Connector 271">
              <a:extLst>
                <a:ext uri="{FF2B5EF4-FFF2-40B4-BE49-F238E27FC236}">
                  <a16:creationId xmlns:a16="http://schemas.microsoft.com/office/drawing/2014/main" id="{BE1AEC17-D02A-43BC-BDE4-A4F7A5115CCF}"/>
                </a:ext>
              </a:extLst>
            </p:cNvPr>
            <p:cNvCxnSpPr/>
            <p:nvPr/>
          </p:nvCxnSpPr>
          <p:spPr>
            <a:xfrm>
              <a:off x="8239124" y="1841027"/>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3" name="Straight Connector 272">
              <a:extLst>
                <a:ext uri="{FF2B5EF4-FFF2-40B4-BE49-F238E27FC236}">
                  <a16:creationId xmlns:a16="http://schemas.microsoft.com/office/drawing/2014/main" id="{83D3FFFA-1901-4501-8313-78FFEEAD130B}"/>
                </a:ext>
              </a:extLst>
            </p:cNvPr>
            <p:cNvCxnSpPr/>
            <p:nvPr/>
          </p:nvCxnSpPr>
          <p:spPr>
            <a:xfrm>
              <a:off x="8239124" y="2306386"/>
              <a:ext cx="163195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74" name="Straight Connector 273">
              <a:extLst>
                <a:ext uri="{FF2B5EF4-FFF2-40B4-BE49-F238E27FC236}">
                  <a16:creationId xmlns:a16="http://schemas.microsoft.com/office/drawing/2014/main" id="{207B9835-428B-4D63-B944-240145AF482A}"/>
                </a:ext>
              </a:extLst>
            </p:cNvPr>
            <p:cNvCxnSpPr/>
            <p:nvPr/>
          </p:nvCxnSpPr>
          <p:spPr>
            <a:xfrm flipV="1">
              <a:off x="8239124" y="2771745"/>
              <a:ext cx="927101" cy="0"/>
            </a:xfrm>
            <a:prstGeom prst="line">
              <a:avLst/>
            </a:prstGeom>
            <a:noFill/>
            <a:ln w="4445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551611" y="303377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4951686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2_Blank_1">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2F5CAE-D889-4571-8B5A-C60FC0B5E5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Tree>
    <p:extLst>
      <p:ext uri="{BB962C8B-B14F-4D97-AF65-F5344CB8AC3E}">
        <p14:creationId xmlns:p14="http://schemas.microsoft.com/office/powerpoint/2010/main" val="15505570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Education" title="Icon of a rolled paper with a ribbon stamped on it">
            <a:extLst>
              <a:ext uri="{FF2B5EF4-FFF2-40B4-BE49-F238E27FC236}">
                <a16:creationId xmlns:a16="http://schemas.microsoft.com/office/drawing/2014/main" id="{CB8D5674-6258-4B23-8EED-93EE879768C8}"/>
              </a:ext>
            </a:extLst>
          </p:cNvPr>
          <p:cNvSpPr>
            <a:spLocks noChangeAspect="1" noEditPoints="1"/>
          </p:cNvSpPr>
          <p:nvPr userDrawn="1"/>
        </p:nvSpPr>
        <p:spPr bwMode="auto">
          <a:xfrm>
            <a:off x="7462171" y="1032089"/>
            <a:ext cx="4755059" cy="4755059"/>
          </a:xfrm>
          <a:custGeom>
            <a:avLst/>
            <a:gdLst>
              <a:gd name="T0" fmla="*/ 35 w 350"/>
              <a:gd name="T1" fmla="*/ 350 h 350"/>
              <a:gd name="T2" fmla="*/ 10 w 350"/>
              <a:gd name="T3" fmla="*/ 340 h 350"/>
              <a:gd name="T4" fmla="*/ 0 w 350"/>
              <a:gd name="T5" fmla="*/ 315 h 350"/>
              <a:gd name="T6" fmla="*/ 10 w 350"/>
              <a:gd name="T7" fmla="*/ 290 h 350"/>
              <a:gd name="T8" fmla="*/ 35 w 350"/>
              <a:gd name="T9" fmla="*/ 280 h 350"/>
              <a:gd name="T10" fmla="*/ 175 w 350"/>
              <a:gd name="T11" fmla="*/ 280 h 350"/>
              <a:gd name="T12" fmla="*/ 245 w 350"/>
              <a:gd name="T13" fmla="*/ 280 h 350"/>
              <a:gd name="T14" fmla="*/ 220 w 350"/>
              <a:gd name="T15" fmla="*/ 290 h 350"/>
              <a:gd name="T16" fmla="*/ 210 w 350"/>
              <a:gd name="T17" fmla="*/ 315 h 350"/>
              <a:gd name="T18" fmla="*/ 220 w 350"/>
              <a:gd name="T19" fmla="*/ 340 h 350"/>
              <a:gd name="T20" fmla="*/ 245 w 350"/>
              <a:gd name="T21" fmla="*/ 350 h 350"/>
              <a:gd name="T22" fmla="*/ 280 w 350"/>
              <a:gd name="T23" fmla="*/ 70 h 350"/>
              <a:gd name="T24" fmla="*/ 315 w 350"/>
              <a:gd name="T25" fmla="*/ 70 h 350"/>
              <a:gd name="T26" fmla="*/ 350 w 350"/>
              <a:gd name="T27" fmla="*/ 35 h 350"/>
              <a:gd name="T28" fmla="*/ 315 w 350"/>
              <a:gd name="T29" fmla="*/ 0 h 350"/>
              <a:gd name="T30" fmla="*/ 280 w 350"/>
              <a:gd name="T31" fmla="*/ 35 h 350"/>
              <a:gd name="T32" fmla="*/ 280 w 350"/>
              <a:gd name="T33" fmla="*/ 222 h 350"/>
              <a:gd name="T34" fmla="*/ 314 w 350"/>
              <a:gd name="T35" fmla="*/ 0 h 350"/>
              <a:gd name="T36" fmla="*/ 82 w 350"/>
              <a:gd name="T37" fmla="*/ 0 h 350"/>
              <a:gd name="T38" fmla="*/ 47 w 350"/>
              <a:gd name="T39" fmla="*/ 35 h 350"/>
              <a:gd name="T40" fmla="*/ 47 w 350"/>
              <a:gd name="T41" fmla="*/ 268 h 350"/>
              <a:gd name="T42" fmla="*/ 280 w 350"/>
              <a:gd name="T43" fmla="*/ 222 h 350"/>
              <a:gd name="T44" fmla="*/ 280 w 350"/>
              <a:gd name="T45" fmla="*/ 315 h 350"/>
              <a:gd name="T46" fmla="*/ 35 w 350"/>
              <a:gd name="T47" fmla="*/ 350 h 350"/>
              <a:gd name="T48" fmla="*/ 245 w 350"/>
              <a:gd name="T49" fmla="*/ 350 h 350"/>
              <a:gd name="T50" fmla="*/ 280 w 350"/>
              <a:gd name="T51" fmla="*/ 315 h 350"/>
              <a:gd name="T52" fmla="*/ 82 w 350"/>
              <a:gd name="T53" fmla="*/ 70 h 350"/>
              <a:gd name="T54" fmla="*/ 245 w 350"/>
              <a:gd name="T55" fmla="*/ 70 h 350"/>
              <a:gd name="T56" fmla="*/ 82 w 350"/>
              <a:gd name="T57" fmla="*/ 117 h 350"/>
              <a:gd name="T58" fmla="*/ 128 w 350"/>
              <a:gd name="T59" fmla="*/ 117 h 350"/>
              <a:gd name="T60" fmla="*/ 82 w 350"/>
              <a:gd name="T61" fmla="*/ 163 h 350"/>
              <a:gd name="T62" fmla="*/ 128 w 350"/>
              <a:gd name="T63" fmla="*/ 163 h 350"/>
              <a:gd name="T64" fmla="*/ 82 w 350"/>
              <a:gd name="T65" fmla="*/ 210 h 350"/>
              <a:gd name="T66" fmla="*/ 128 w 350"/>
              <a:gd name="T67" fmla="*/ 210 h 350"/>
              <a:gd name="T68" fmla="*/ 163 w 350"/>
              <a:gd name="T69" fmla="*/ 152 h 350"/>
              <a:gd name="T70" fmla="*/ 163 w 350"/>
              <a:gd name="T71" fmla="*/ 245 h 350"/>
              <a:gd name="T72" fmla="*/ 198 w 350"/>
              <a:gd name="T73" fmla="*/ 228 h 350"/>
              <a:gd name="T74" fmla="*/ 233 w 350"/>
              <a:gd name="T75" fmla="*/ 245 h 350"/>
              <a:gd name="T76" fmla="*/ 233 w 350"/>
              <a:gd name="T77" fmla="*/ 152 h 350"/>
              <a:gd name="T78" fmla="*/ 198 w 350"/>
              <a:gd name="T79" fmla="*/ 117 h 350"/>
              <a:gd name="T80" fmla="*/ 163 w 350"/>
              <a:gd name="T81" fmla="*/ 152 h 350"/>
              <a:gd name="T82" fmla="*/ 198 w 350"/>
              <a:gd name="T83" fmla="*/ 187 h 350"/>
              <a:gd name="T84" fmla="*/ 233 w 350"/>
              <a:gd name="T85" fmla="*/ 152 h 350"/>
              <a:gd name="T86" fmla="*/ 198 w 350"/>
              <a:gd name="T87" fmla="*/ 117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0" h="350">
                <a:moveTo>
                  <a:pt x="35" y="350"/>
                </a:moveTo>
                <a:cubicBezTo>
                  <a:pt x="25" y="350"/>
                  <a:pt x="17" y="346"/>
                  <a:pt x="10" y="340"/>
                </a:cubicBezTo>
                <a:cubicBezTo>
                  <a:pt x="4" y="333"/>
                  <a:pt x="0" y="325"/>
                  <a:pt x="0" y="315"/>
                </a:cubicBezTo>
                <a:cubicBezTo>
                  <a:pt x="0" y="305"/>
                  <a:pt x="4" y="297"/>
                  <a:pt x="10" y="290"/>
                </a:cubicBezTo>
                <a:cubicBezTo>
                  <a:pt x="17" y="284"/>
                  <a:pt x="25" y="280"/>
                  <a:pt x="35" y="280"/>
                </a:cubicBezTo>
                <a:cubicBezTo>
                  <a:pt x="175" y="280"/>
                  <a:pt x="175" y="280"/>
                  <a:pt x="175" y="280"/>
                </a:cubicBezTo>
                <a:cubicBezTo>
                  <a:pt x="245" y="280"/>
                  <a:pt x="245" y="280"/>
                  <a:pt x="245" y="280"/>
                </a:cubicBezTo>
                <a:cubicBezTo>
                  <a:pt x="235" y="280"/>
                  <a:pt x="227" y="284"/>
                  <a:pt x="220" y="290"/>
                </a:cubicBezTo>
                <a:cubicBezTo>
                  <a:pt x="214" y="297"/>
                  <a:pt x="210" y="305"/>
                  <a:pt x="210" y="315"/>
                </a:cubicBezTo>
                <a:cubicBezTo>
                  <a:pt x="210" y="325"/>
                  <a:pt x="214" y="333"/>
                  <a:pt x="220" y="340"/>
                </a:cubicBezTo>
                <a:cubicBezTo>
                  <a:pt x="227" y="346"/>
                  <a:pt x="235" y="350"/>
                  <a:pt x="245" y="350"/>
                </a:cubicBezTo>
                <a:moveTo>
                  <a:pt x="280" y="70"/>
                </a:moveTo>
                <a:cubicBezTo>
                  <a:pt x="315" y="70"/>
                  <a:pt x="315" y="70"/>
                  <a:pt x="315" y="70"/>
                </a:cubicBezTo>
                <a:cubicBezTo>
                  <a:pt x="334" y="70"/>
                  <a:pt x="350" y="54"/>
                  <a:pt x="350" y="35"/>
                </a:cubicBezTo>
                <a:cubicBezTo>
                  <a:pt x="350" y="16"/>
                  <a:pt x="334" y="0"/>
                  <a:pt x="315" y="0"/>
                </a:cubicBezTo>
                <a:cubicBezTo>
                  <a:pt x="296" y="0"/>
                  <a:pt x="280" y="16"/>
                  <a:pt x="280" y="35"/>
                </a:cubicBezTo>
                <a:cubicBezTo>
                  <a:pt x="280" y="222"/>
                  <a:pt x="280" y="222"/>
                  <a:pt x="280" y="222"/>
                </a:cubicBezTo>
                <a:moveTo>
                  <a:pt x="314" y="0"/>
                </a:moveTo>
                <a:cubicBezTo>
                  <a:pt x="82" y="0"/>
                  <a:pt x="82" y="0"/>
                  <a:pt x="82" y="0"/>
                </a:cubicBezTo>
                <a:cubicBezTo>
                  <a:pt x="62" y="0"/>
                  <a:pt x="47" y="16"/>
                  <a:pt x="47" y="35"/>
                </a:cubicBezTo>
                <a:cubicBezTo>
                  <a:pt x="47" y="268"/>
                  <a:pt x="47" y="268"/>
                  <a:pt x="47" y="268"/>
                </a:cubicBezTo>
                <a:moveTo>
                  <a:pt x="280" y="222"/>
                </a:moveTo>
                <a:cubicBezTo>
                  <a:pt x="280" y="315"/>
                  <a:pt x="280" y="315"/>
                  <a:pt x="280" y="315"/>
                </a:cubicBezTo>
                <a:moveTo>
                  <a:pt x="35" y="350"/>
                </a:moveTo>
                <a:cubicBezTo>
                  <a:pt x="245" y="350"/>
                  <a:pt x="245" y="350"/>
                  <a:pt x="245" y="350"/>
                </a:cubicBezTo>
                <a:cubicBezTo>
                  <a:pt x="264" y="350"/>
                  <a:pt x="280" y="334"/>
                  <a:pt x="280" y="315"/>
                </a:cubicBezTo>
                <a:moveTo>
                  <a:pt x="82" y="70"/>
                </a:moveTo>
                <a:cubicBezTo>
                  <a:pt x="245" y="70"/>
                  <a:pt x="245" y="70"/>
                  <a:pt x="245" y="70"/>
                </a:cubicBezTo>
                <a:moveTo>
                  <a:pt x="82" y="117"/>
                </a:moveTo>
                <a:cubicBezTo>
                  <a:pt x="128" y="117"/>
                  <a:pt x="128" y="117"/>
                  <a:pt x="128" y="117"/>
                </a:cubicBezTo>
                <a:moveTo>
                  <a:pt x="82" y="163"/>
                </a:moveTo>
                <a:cubicBezTo>
                  <a:pt x="128" y="163"/>
                  <a:pt x="128" y="163"/>
                  <a:pt x="128" y="163"/>
                </a:cubicBezTo>
                <a:moveTo>
                  <a:pt x="82" y="210"/>
                </a:moveTo>
                <a:cubicBezTo>
                  <a:pt x="128" y="210"/>
                  <a:pt x="128" y="210"/>
                  <a:pt x="128" y="210"/>
                </a:cubicBezTo>
                <a:moveTo>
                  <a:pt x="163" y="152"/>
                </a:moveTo>
                <a:cubicBezTo>
                  <a:pt x="163" y="245"/>
                  <a:pt x="163" y="245"/>
                  <a:pt x="163" y="245"/>
                </a:cubicBezTo>
                <a:cubicBezTo>
                  <a:pt x="198" y="228"/>
                  <a:pt x="198" y="228"/>
                  <a:pt x="198" y="228"/>
                </a:cubicBezTo>
                <a:cubicBezTo>
                  <a:pt x="233" y="245"/>
                  <a:pt x="233" y="245"/>
                  <a:pt x="233" y="245"/>
                </a:cubicBezTo>
                <a:cubicBezTo>
                  <a:pt x="233" y="152"/>
                  <a:pt x="233" y="152"/>
                  <a:pt x="233" y="152"/>
                </a:cubicBezTo>
                <a:moveTo>
                  <a:pt x="198" y="117"/>
                </a:moveTo>
                <a:cubicBezTo>
                  <a:pt x="179" y="117"/>
                  <a:pt x="163" y="132"/>
                  <a:pt x="163" y="152"/>
                </a:cubicBezTo>
                <a:cubicBezTo>
                  <a:pt x="163" y="171"/>
                  <a:pt x="179" y="187"/>
                  <a:pt x="198" y="187"/>
                </a:cubicBezTo>
                <a:cubicBezTo>
                  <a:pt x="218" y="187"/>
                  <a:pt x="233" y="171"/>
                  <a:pt x="233" y="152"/>
                </a:cubicBezTo>
                <a:cubicBezTo>
                  <a:pt x="233" y="132"/>
                  <a:pt x="218" y="117"/>
                  <a:pt x="198" y="117"/>
                </a:cubicBezTo>
                <a:close/>
              </a:path>
            </a:pathLst>
          </a:custGeom>
          <a:noFill/>
          <a:ln w="38100" cap="sq">
            <a:solidFill>
              <a:srgbClr val="80BCEB"/>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29301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rocket" title="Icon of a rocket">
            <a:extLst>
              <a:ext uri="{FF2B5EF4-FFF2-40B4-BE49-F238E27FC236}">
                <a16:creationId xmlns:a16="http://schemas.microsoft.com/office/drawing/2014/main" id="{EF868EE5-4AA3-4983-A348-47E2FBAEF0AF}"/>
              </a:ext>
            </a:extLst>
          </p:cNvPr>
          <p:cNvSpPr>
            <a:spLocks noChangeAspect="1" noEditPoints="1"/>
          </p:cNvSpPr>
          <p:nvPr userDrawn="1"/>
        </p:nvSpPr>
        <p:spPr bwMode="auto">
          <a:xfrm>
            <a:off x="7664471" y="1208898"/>
            <a:ext cx="4490543" cy="4402507"/>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38100" cap="flat">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15583476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
        <p:nvSpPr>
          <p:cNvPr id="69" name="building_8" title="Icon of tall buildings">
            <a:extLst>
              <a:ext uri="{FF2B5EF4-FFF2-40B4-BE49-F238E27FC236}">
                <a16:creationId xmlns:a16="http://schemas.microsoft.com/office/drawing/2014/main" id="{289689EA-6824-4638-B9A6-B3A158653EEF}"/>
              </a:ext>
            </a:extLst>
          </p:cNvPr>
          <p:cNvSpPr>
            <a:spLocks noChangeAspect="1" noEditPoints="1"/>
          </p:cNvSpPr>
          <p:nvPr userDrawn="1"/>
        </p:nvSpPr>
        <p:spPr bwMode="auto">
          <a:xfrm>
            <a:off x="8601519" y="3188633"/>
            <a:ext cx="3529494" cy="3833299"/>
          </a:xfrm>
          <a:custGeom>
            <a:avLst/>
            <a:gdLst>
              <a:gd name="T0" fmla="*/ 299 w 395"/>
              <a:gd name="T1" fmla="*/ 151 h 429"/>
              <a:gd name="T2" fmla="*/ 299 w 395"/>
              <a:gd name="T3" fmla="*/ 429 h 429"/>
              <a:gd name="T4" fmla="*/ 242 w 395"/>
              <a:gd name="T5" fmla="*/ 429 h 429"/>
              <a:gd name="T6" fmla="*/ 242 w 395"/>
              <a:gd name="T7" fmla="*/ 333 h 429"/>
              <a:gd name="T8" fmla="*/ 181 w 395"/>
              <a:gd name="T9" fmla="*/ 333 h 429"/>
              <a:gd name="T10" fmla="*/ 181 w 395"/>
              <a:gd name="T11" fmla="*/ 429 h 429"/>
              <a:gd name="T12" fmla="*/ 121 w 395"/>
              <a:gd name="T13" fmla="*/ 429 h 429"/>
              <a:gd name="T14" fmla="*/ 121 w 395"/>
              <a:gd name="T15" fmla="*/ 151 h 429"/>
              <a:gd name="T16" fmla="*/ 211 w 395"/>
              <a:gd name="T17" fmla="*/ 151 h 429"/>
              <a:gd name="T18" fmla="*/ 299 w 395"/>
              <a:gd name="T19" fmla="*/ 151 h 429"/>
              <a:gd name="T20" fmla="*/ 211 w 395"/>
              <a:gd name="T21" fmla="*/ 151 h 429"/>
              <a:gd name="T22" fmla="*/ 211 w 395"/>
              <a:gd name="T23" fmla="*/ 92 h 429"/>
              <a:gd name="T24" fmla="*/ 0 w 395"/>
              <a:gd name="T25" fmla="*/ 92 h 429"/>
              <a:gd name="T26" fmla="*/ 0 w 395"/>
              <a:gd name="T27" fmla="*/ 429 h 429"/>
              <a:gd name="T28" fmla="*/ 395 w 395"/>
              <a:gd name="T29" fmla="*/ 429 h 429"/>
              <a:gd name="T30" fmla="*/ 395 w 395"/>
              <a:gd name="T31" fmla="*/ 123 h 429"/>
              <a:gd name="T32" fmla="*/ 268 w 395"/>
              <a:gd name="T33" fmla="*/ 0 h 429"/>
              <a:gd name="T34" fmla="*/ 268 w 395"/>
              <a:gd name="T35" fmla="*/ 151 h 429"/>
              <a:gd name="T36" fmla="*/ 62 w 395"/>
              <a:gd name="T37" fmla="*/ 151 h 429"/>
              <a:gd name="T38" fmla="*/ 56 w 395"/>
              <a:gd name="T39" fmla="*/ 151 h 429"/>
              <a:gd name="T40" fmla="*/ 56 w 395"/>
              <a:gd name="T41" fmla="*/ 155 h 429"/>
              <a:gd name="T42" fmla="*/ 62 w 395"/>
              <a:gd name="T43" fmla="*/ 155 h 429"/>
              <a:gd name="T44" fmla="*/ 62 w 395"/>
              <a:gd name="T45" fmla="*/ 151 h 429"/>
              <a:gd name="T46" fmla="*/ 62 w 395"/>
              <a:gd name="T47" fmla="*/ 211 h 429"/>
              <a:gd name="T48" fmla="*/ 56 w 395"/>
              <a:gd name="T49" fmla="*/ 211 h 429"/>
              <a:gd name="T50" fmla="*/ 56 w 395"/>
              <a:gd name="T51" fmla="*/ 217 h 429"/>
              <a:gd name="T52" fmla="*/ 62 w 395"/>
              <a:gd name="T53" fmla="*/ 217 h 429"/>
              <a:gd name="T54" fmla="*/ 62 w 395"/>
              <a:gd name="T55" fmla="*/ 211 h 429"/>
              <a:gd name="T56" fmla="*/ 62 w 395"/>
              <a:gd name="T57" fmla="*/ 271 h 429"/>
              <a:gd name="T58" fmla="*/ 56 w 395"/>
              <a:gd name="T59" fmla="*/ 271 h 429"/>
              <a:gd name="T60" fmla="*/ 56 w 395"/>
              <a:gd name="T61" fmla="*/ 277 h 429"/>
              <a:gd name="T62" fmla="*/ 62 w 395"/>
              <a:gd name="T63" fmla="*/ 277 h 429"/>
              <a:gd name="T64" fmla="*/ 62 w 395"/>
              <a:gd name="T65" fmla="*/ 271 h 429"/>
              <a:gd name="T66" fmla="*/ 62 w 395"/>
              <a:gd name="T67" fmla="*/ 332 h 429"/>
              <a:gd name="T68" fmla="*/ 56 w 395"/>
              <a:gd name="T69" fmla="*/ 332 h 429"/>
              <a:gd name="T70" fmla="*/ 56 w 395"/>
              <a:gd name="T71" fmla="*/ 337 h 429"/>
              <a:gd name="T72" fmla="*/ 62 w 395"/>
              <a:gd name="T73" fmla="*/ 337 h 429"/>
              <a:gd name="T74" fmla="*/ 62 w 395"/>
              <a:gd name="T75" fmla="*/ 332 h 429"/>
              <a:gd name="T76" fmla="*/ 62 w 395"/>
              <a:gd name="T77" fmla="*/ 392 h 429"/>
              <a:gd name="T78" fmla="*/ 56 w 395"/>
              <a:gd name="T79" fmla="*/ 392 h 429"/>
              <a:gd name="T80" fmla="*/ 56 w 395"/>
              <a:gd name="T81" fmla="*/ 397 h 429"/>
              <a:gd name="T82" fmla="*/ 62 w 395"/>
              <a:gd name="T83" fmla="*/ 397 h 429"/>
              <a:gd name="T84" fmla="*/ 62 w 395"/>
              <a:gd name="T85" fmla="*/ 392 h 429"/>
              <a:gd name="T86" fmla="*/ 182 w 395"/>
              <a:gd name="T87" fmla="*/ 211 h 429"/>
              <a:gd name="T88" fmla="*/ 177 w 395"/>
              <a:gd name="T89" fmla="*/ 211 h 429"/>
              <a:gd name="T90" fmla="*/ 177 w 395"/>
              <a:gd name="T91" fmla="*/ 217 h 429"/>
              <a:gd name="T92" fmla="*/ 182 w 395"/>
              <a:gd name="T93" fmla="*/ 217 h 429"/>
              <a:gd name="T94" fmla="*/ 182 w 395"/>
              <a:gd name="T95" fmla="*/ 211 h 429"/>
              <a:gd name="T96" fmla="*/ 182 w 395"/>
              <a:gd name="T97" fmla="*/ 273 h 429"/>
              <a:gd name="T98" fmla="*/ 177 w 395"/>
              <a:gd name="T99" fmla="*/ 273 h 429"/>
              <a:gd name="T100" fmla="*/ 177 w 395"/>
              <a:gd name="T101" fmla="*/ 277 h 429"/>
              <a:gd name="T102" fmla="*/ 182 w 395"/>
              <a:gd name="T103" fmla="*/ 277 h 429"/>
              <a:gd name="T104" fmla="*/ 182 w 395"/>
              <a:gd name="T105" fmla="*/ 273 h 429"/>
              <a:gd name="T106" fmla="*/ 243 w 395"/>
              <a:gd name="T107" fmla="*/ 211 h 429"/>
              <a:gd name="T108" fmla="*/ 237 w 395"/>
              <a:gd name="T109" fmla="*/ 211 h 429"/>
              <a:gd name="T110" fmla="*/ 237 w 395"/>
              <a:gd name="T111" fmla="*/ 217 h 429"/>
              <a:gd name="T112" fmla="*/ 243 w 395"/>
              <a:gd name="T113" fmla="*/ 217 h 429"/>
              <a:gd name="T114" fmla="*/ 243 w 395"/>
              <a:gd name="T115" fmla="*/ 211 h 429"/>
              <a:gd name="T116" fmla="*/ 243 w 395"/>
              <a:gd name="T117" fmla="*/ 273 h 429"/>
              <a:gd name="T118" fmla="*/ 237 w 395"/>
              <a:gd name="T119" fmla="*/ 273 h 429"/>
              <a:gd name="T120" fmla="*/ 237 w 395"/>
              <a:gd name="T121" fmla="*/ 277 h 429"/>
              <a:gd name="T122" fmla="*/ 243 w 395"/>
              <a:gd name="T123" fmla="*/ 277 h 429"/>
              <a:gd name="T124" fmla="*/ 243 w 395"/>
              <a:gd name="T125" fmla="*/ 27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95" h="429">
                <a:moveTo>
                  <a:pt x="299" y="151"/>
                </a:moveTo>
                <a:lnTo>
                  <a:pt x="299" y="429"/>
                </a:lnTo>
                <a:lnTo>
                  <a:pt x="242" y="429"/>
                </a:lnTo>
                <a:lnTo>
                  <a:pt x="242" y="333"/>
                </a:lnTo>
                <a:lnTo>
                  <a:pt x="181" y="333"/>
                </a:lnTo>
                <a:lnTo>
                  <a:pt x="181" y="429"/>
                </a:lnTo>
                <a:lnTo>
                  <a:pt x="121" y="429"/>
                </a:lnTo>
                <a:lnTo>
                  <a:pt x="121" y="151"/>
                </a:lnTo>
                <a:lnTo>
                  <a:pt x="211" y="151"/>
                </a:lnTo>
                <a:lnTo>
                  <a:pt x="299" y="151"/>
                </a:lnTo>
                <a:moveTo>
                  <a:pt x="211" y="151"/>
                </a:moveTo>
                <a:lnTo>
                  <a:pt x="211" y="92"/>
                </a:lnTo>
                <a:lnTo>
                  <a:pt x="0" y="92"/>
                </a:lnTo>
                <a:lnTo>
                  <a:pt x="0" y="429"/>
                </a:lnTo>
                <a:moveTo>
                  <a:pt x="395" y="429"/>
                </a:moveTo>
                <a:lnTo>
                  <a:pt x="395" y="123"/>
                </a:lnTo>
                <a:lnTo>
                  <a:pt x="268" y="0"/>
                </a:lnTo>
                <a:lnTo>
                  <a:pt x="268" y="151"/>
                </a:lnTo>
                <a:moveTo>
                  <a:pt x="62" y="151"/>
                </a:moveTo>
                <a:lnTo>
                  <a:pt x="56" y="151"/>
                </a:lnTo>
                <a:lnTo>
                  <a:pt x="56" y="155"/>
                </a:lnTo>
                <a:lnTo>
                  <a:pt x="62" y="155"/>
                </a:lnTo>
                <a:lnTo>
                  <a:pt x="62" y="151"/>
                </a:lnTo>
                <a:moveTo>
                  <a:pt x="62" y="211"/>
                </a:moveTo>
                <a:lnTo>
                  <a:pt x="56" y="211"/>
                </a:lnTo>
                <a:lnTo>
                  <a:pt x="56" y="217"/>
                </a:lnTo>
                <a:lnTo>
                  <a:pt x="62" y="217"/>
                </a:lnTo>
                <a:lnTo>
                  <a:pt x="62" y="211"/>
                </a:lnTo>
                <a:moveTo>
                  <a:pt x="62" y="271"/>
                </a:moveTo>
                <a:lnTo>
                  <a:pt x="56" y="271"/>
                </a:lnTo>
                <a:lnTo>
                  <a:pt x="56" y="277"/>
                </a:lnTo>
                <a:lnTo>
                  <a:pt x="62" y="277"/>
                </a:lnTo>
                <a:lnTo>
                  <a:pt x="62" y="271"/>
                </a:lnTo>
                <a:moveTo>
                  <a:pt x="62" y="332"/>
                </a:moveTo>
                <a:lnTo>
                  <a:pt x="56" y="332"/>
                </a:lnTo>
                <a:lnTo>
                  <a:pt x="56" y="337"/>
                </a:lnTo>
                <a:lnTo>
                  <a:pt x="62" y="337"/>
                </a:lnTo>
                <a:lnTo>
                  <a:pt x="62" y="332"/>
                </a:lnTo>
                <a:moveTo>
                  <a:pt x="62" y="392"/>
                </a:moveTo>
                <a:lnTo>
                  <a:pt x="56" y="392"/>
                </a:lnTo>
                <a:lnTo>
                  <a:pt x="56" y="397"/>
                </a:lnTo>
                <a:lnTo>
                  <a:pt x="62" y="397"/>
                </a:lnTo>
                <a:lnTo>
                  <a:pt x="62" y="392"/>
                </a:lnTo>
                <a:moveTo>
                  <a:pt x="182" y="211"/>
                </a:moveTo>
                <a:lnTo>
                  <a:pt x="177" y="211"/>
                </a:lnTo>
                <a:lnTo>
                  <a:pt x="177" y="217"/>
                </a:lnTo>
                <a:lnTo>
                  <a:pt x="182" y="217"/>
                </a:lnTo>
                <a:lnTo>
                  <a:pt x="182" y="211"/>
                </a:lnTo>
                <a:moveTo>
                  <a:pt x="182" y="273"/>
                </a:moveTo>
                <a:lnTo>
                  <a:pt x="177" y="273"/>
                </a:lnTo>
                <a:lnTo>
                  <a:pt x="177" y="277"/>
                </a:lnTo>
                <a:lnTo>
                  <a:pt x="182" y="277"/>
                </a:lnTo>
                <a:lnTo>
                  <a:pt x="182" y="273"/>
                </a:lnTo>
                <a:moveTo>
                  <a:pt x="243" y="211"/>
                </a:moveTo>
                <a:lnTo>
                  <a:pt x="237" y="211"/>
                </a:lnTo>
                <a:lnTo>
                  <a:pt x="237" y="217"/>
                </a:lnTo>
                <a:lnTo>
                  <a:pt x="243" y="217"/>
                </a:lnTo>
                <a:lnTo>
                  <a:pt x="243" y="211"/>
                </a:lnTo>
                <a:moveTo>
                  <a:pt x="243" y="273"/>
                </a:moveTo>
                <a:lnTo>
                  <a:pt x="237" y="273"/>
                </a:lnTo>
                <a:lnTo>
                  <a:pt x="237" y="277"/>
                </a:lnTo>
                <a:lnTo>
                  <a:pt x="243" y="277"/>
                </a:lnTo>
                <a:lnTo>
                  <a:pt x="243" y="273"/>
                </a:lnTo>
              </a:path>
            </a:pathLst>
          </a:custGeom>
          <a:noFill/>
          <a:ln w="38100" cap="sq">
            <a:solidFill>
              <a:srgbClr val="80BCE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808416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71831" y="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438"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6540" y="4930346"/>
            <a:ext cx="6399213" cy="825080"/>
          </a:xfrm>
          <a:noFill/>
        </p:spPr>
        <p:txBody>
          <a:bodyPr lIns="146304" tIns="109728" rIns="146304" bIns="109728">
            <a:noAutofit/>
          </a:bodyPr>
          <a:lstStyle>
            <a:lvl1pPr marL="0" indent="0">
              <a:spcBef>
                <a:spcPts val="0"/>
              </a:spcBef>
              <a:buNone/>
              <a:defRPr sz="2000" spc="0" baseline="0">
                <a:gradFill>
                  <a:gsLst>
                    <a:gs pos="0">
                      <a:schemeClr val="bg1"/>
                    </a:gs>
                    <a:gs pos="100000">
                      <a:schemeClr val="bg1"/>
                    </a:gs>
                  </a:gsLst>
                  <a:lin ang="5400000" scaled="1"/>
                </a:gradFill>
                <a:latin typeface="+mj-lt"/>
              </a:defRPr>
            </a:lvl1pPr>
          </a:lstStyle>
          <a:p>
            <a:pPr lvl="0"/>
            <a:r>
              <a:rPr lang="en-US"/>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spc="-100" baseline="0">
                <a:gradFill>
                  <a:gsLst>
                    <a:gs pos="0">
                      <a:schemeClr val="bg1"/>
                    </a:gs>
                    <a:gs pos="100000">
                      <a:schemeClr val="bg1"/>
                    </a:gs>
                  </a:gsLst>
                  <a:lin ang="5400000" scaled="1"/>
                </a:gradFill>
              </a:defRPr>
            </a:lvl1pPr>
          </a:lstStyle>
          <a:p>
            <a:r>
              <a:rPr lang="en-US" err="1"/>
              <a:t>Titre</a:t>
            </a:r>
            <a:r>
              <a:rPr lang="en-US"/>
              <a:t> de </a:t>
            </a:r>
            <a:r>
              <a:rPr lang="en-US" err="1"/>
              <a:t>présentation</a:t>
            </a:r>
            <a:endParaRPr lang="en-US"/>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7" name="Text Placeholder 4">
            <a:extLst>
              <a:ext uri="{FF2B5EF4-FFF2-40B4-BE49-F238E27FC236}">
                <a16:creationId xmlns:a16="http://schemas.microsoft.com/office/drawing/2014/main" id="{FD8F33F6-A481-4716-9950-BE851BC7CE80}"/>
              </a:ext>
            </a:extLst>
          </p:cNvPr>
          <p:cNvSpPr>
            <a:spLocks noGrp="1"/>
          </p:cNvSpPr>
          <p:nvPr>
            <p:ph type="body" sz="quarter" idx="13" hasCustomPrompt="1"/>
          </p:nvPr>
        </p:nvSpPr>
        <p:spPr>
          <a:xfrm>
            <a:off x="266358" y="3921120"/>
            <a:ext cx="6399213" cy="825080"/>
          </a:xfrm>
          <a:noFill/>
        </p:spPr>
        <p:txBody>
          <a:bodyPr lIns="146304" tIns="109728" rIns="146304" bIns="109728">
            <a:noAutofit/>
          </a:bodyPr>
          <a:lstStyle>
            <a:lvl1pPr marL="0" indent="0">
              <a:spcBef>
                <a:spcPts val="0"/>
              </a:spcBef>
              <a:buNone/>
              <a:defRPr sz="3200" spc="0" baseline="0">
                <a:gradFill>
                  <a:gsLst>
                    <a:gs pos="0">
                      <a:schemeClr val="bg1"/>
                    </a:gs>
                    <a:gs pos="100000">
                      <a:schemeClr val="bg1"/>
                    </a:gs>
                  </a:gsLst>
                  <a:lin ang="5400000" scaled="1"/>
                </a:gradFill>
                <a:latin typeface="+mj-lt"/>
              </a:defRPr>
            </a:lvl1pPr>
          </a:lstStyle>
          <a:p>
            <a:pPr lvl="0"/>
            <a:r>
              <a:rPr lang="en-US"/>
              <a:t>Nom de </a:t>
            </a:r>
            <a:r>
              <a:rPr lang="en-US" err="1"/>
              <a:t>l’école</a:t>
            </a:r>
            <a:endParaRPr lang="en-US"/>
          </a:p>
        </p:txBody>
      </p:sp>
    </p:spTree>
    <p:extLst>
      <p:ext uri="{BB962C8B-B14F-4D97-AF65-F5344CB8AC3E}">
        <p14:creationId xmlns:p14="http://schemas.microsoft.com/office/powerpoint/2010/main" val="36947755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2244433356"/>
      </p:ext>
    </p:extLst>
  </p:cSld>
  <p:clrMapOvr>
    <a:masterClrMapping/>
  </p:clrMapOvr>
  <p:transition>
    <p:fade/>
  </p:transition>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6635704"/>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Slide Number Placeholder 2"/>
          <p:cNvSpPr>
            <a:spLocks noGrp="1"/>
          </p:cNvSpPr>
          <p:nvPr userDrawn="1">
            <p:ph type="sldNum" sz="quarter" idx="4"/>
          </p:nvPr>
        </p:nvSpPr>
        <p:spPr>
          <a:xfrm>
            <a:off x="10241553" y="6658519"/>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cxnSp>
        <p:nvCxnSpPr>
          <p:cNvPr id="12" name="Straight Connector 11"/>
          <p:cNvCxnSpPr>
            <a:cxnSpLocks/>
          </p:cNvCxnSpPr>
          <p:nvPr userDrawn="1"/>
        </p:nvCxnSpPr>
        <p:spPr>
          <a:xfrm>
            <a:off x="457200" y="981170"/>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981170"/>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48442BE4-CFAB-4485-9466-19374D12861C}"/>
              </a:ext>
            </a:extLst>
          </p:cNvPr>
          <p:cNvSpPr>
            <a:spLocks noGrp="1"/>
          </p:cNvSpPr>
          <p:nvPr>
            <p:ph type="body" sz="quarter" idx="13" hasCustomPrompt="1"/>
          </p:nvPr>
        </p:nvSpPr>
        <p:spPr>
          <a:xfrm>
            <a:off x="274702" y="178634"/>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a:t>Slide title</a:t>
            </a:r>
          </a:p>
        </p:txBody>
      </p:sp>
    </p:spTree>
    <p:extLst>
      <p:ext uri="{BB962C8B-B14F-4D97-AF65-F5344CB8AC3E}">
        <p14:creationId xmlns:p14="http://schemas.microsoft.com/office/powerpoint/2010/main" val="644973354"/>
      </p:ext>
    </p:extLst>
  </p:cSld>
  <p:clrMapOvr>
    <a:masterClrMapping/>
  </p:clrMapOvr>
  <p:transition>
    <p:fade/>
  </p:transition>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Slide Number Placeholder 2">
            <a:extLst>
              <a:ext uri="{FF2B5EF4-FFF2-40B4-BE49-F238E27FC236}">
                <a16:creationId xmlns:a16="http://schemas.microsoft.com/office/drawing/2014/main" id="{57D64E18-5215-478C-9622-2D24D9EAFF34}"/>
              </a:ext>
            </a:extLst>
          </p:cNvPr>
          <p:cNvSpPr>
            <a:spLocks noGrp="1"/>
          </p:cNvSpPr>
          <p:nvPr>
            <p:ph type="sldNum" sz="quarter" idx="4"/>
          </p:nvPr>
        </p:nvSpPr>
        <p:spPr>
          <a:xfrm>
            <a:off x="11611866" y="6452475"/>
            <a:ext cx="370584" cy="110800"/>
          </a:xfrm>
          <a:prstGeom prst="rect">
            <a:avLst/>
          </a:prstGeom>
        </p:spPr>
        <p:txBody>
          <a:bodyPr vert="horz" wrap="square" lIns="0" tIns="0" rIns="0" bIns="0" rtlCol="0" anchor="ctr">
            <a:spAutoFit/>
          </a:bodyPr>
          <a:lstStyle>
            <a:lvl1pPr algn="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‹N°›</a:t>
            </a:fld>
            <a:endParaRPr lang="en-US"/>
          </a:p>
        </p:txBody>
      </p:sp>
      <p:sp>
        <p:nvSpPr>
          <p:cNvPr id="13" name="Text Placeholder 4">
            <a:extLst>
              <a:ext uri="{FF2B5EF4-FFF2-40B4-BE49-F238E27FC236}">
                <a16:creationId xmlns:a16="http://schemas.microsoft.com/office/drawing/2014/main" id="{189F16C3-50AD-4199-A732-8C7863CA4DBC}"/>
              </a:ext>
            </a:extLst>
          </p:cNvPr>
          <p:cNvSpPr>
            <a:spLocks noGrp="1"/>
          </p:cNvSpPr>
          <p:nvPr>
            <p:ph type="body" sz="quarter" idx="13" hasCustomPrompt="1"/>
          </p:nvPr>
        </p:nvSpPr>
        <p:spPr>
          <a:xfrm>
            <a:off x="274702" y="736407"/>
            <a:ext cx="11721160" cy="479404"/>
          </a:xfrm>
          <a:noFill/>
        </p:spPr>
        <p:txBody>
          <a:bodyPr lIns="146304" tIns="109728" rIns="146304" bIns="109728">
            <a:noAutofit/>
          </a:bodyPr>
          <a:lstStyle>
            <a:lvl1pPr marL="0" indent="0" algn="l">
              <a:spcBef>
                <a:spcPts val="0"/>
              </a:spcBef>
              <a:buNone/>
              <a:defRPr sz="2800" spc="0" baseline="0">
                <a:solidFill>
                  <a:srgbClr val="0179D7"/>
                </a:solidFill>
                <a:latin typeface="+mj-lt"/>
              </a:defRPr>
            </a:lvl1pPr>
          </a:lstStyle>
          <a:p>
            <a:pPr lvl="0"/>
            <a:r>
              <a:rPr lang="en-US" noProof="0"/>
              <a:t>Slide title</a:t>
            </a:r>
          </a:p>
        </p:txBody>
      </p:sp>
    </p:spTree>
    <p:extLst>
      <p:ext uri="{BB962C8B-B14F-4D97-AF65-F5344CB8AC3E}">
        <p14:creationId xmlns:p14="http://schemas.microsoft.com/office/powerpoint/2010/main" val="2522471913"/>
      </p:ext>
    </p:extLst>
  </p:cSld>
  <p:clrMapOvr>
    <a:masterClrMapping/>
  </p:clrMapOvr>
  <p:transition>
    <p:fade/>
  </p:transition>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emf"/><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chart" Target="../charts/chart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ext uri="{D42A27DB-BD31-4B8C-83A1-F6EECF244321}">
                <p14:modId xmlns:p14="http://schemas.microsoft.com/office/powerpoint/2010/main" val="2874684192"/>
              </p:ext>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6"/>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7"/>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5" r:id="rId2"/>
    <p:sldLayoutId id="2147484568" r:id="rId3"/>
    <p:sldLayoutId id="2147484569" r:id="rId4"/>
    <p:sldLayoutId id="2147484570" r:id="rId5"/>
    <p:sldLayoutId id="2147484571" r:id="rId6"/>
    <p:sldLayoutId id="2147484563" r:id="rId7"/>
    <p:sldLayoutId id="2147484575" r:id="rId8"/>
    <p:sldLayoutId id="2147484564" r:id="rId9"/>
    <p:sldLayoutId id="2147484576" r:id="rId10"/>
    <p:sldLayoutId id="2147484555" r:id="rId11"/>
    <p:sldLayoutId id="2147484560" r:id="rId12"/>
    <p:sldLayoutId id="2147484573" r:id="rId13"/>
    <p:sldLayoutId id="2147484577" r:id="rId14"/>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p:cNvSpPr>
            <a:spLocks noGrp="1"/>
          </p:cNvSpPr>
          <p:nvPr>
            <p:ph type="sldNum" sz="quarter" idx="4"/>
          </p:nvPr>
        </p:nvSpPr>
        <p:spPr>
          <a:xfrm>
            <a:off x="11524080" y="6523261"/>
            <a:ext cx="463234" cy="110800"/>
          </a:xfrm>
          <a:prstGeom prst="rect">
            <a:avLst/>
          </a:prstGeom>
        </p:spPr>
        <p:txBody>
          <a:bodyPr vert="horz" wrap="square" lIns="0" tIns="0" rIns="0" bIns="0" rtlCol="0" anchor="ctr">
            <a:spAutoFit/>
          </a:bodyPr>
          <a:lstStyle>
            <a:lvl1pPr>
              <a:defRPr lang="en-US" sz="800" b="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Segoe UI Semibold" panose="020B0702040204020203" pitchFamily="34" charset="0"/>
                <a:cs typeface="Segoe UI Semibold" panose="020B0702040204020203"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‹N°›</a:t>
            </a:fld>
            <a:endParaRPr lang="en-US"/>
          </a:p>
        </p:txBody>
      </p:sp>
      <p:graphicFrame>
        <p:nvGraphicFramePr>
          <p:cNvPr id="7" name="Chart 6">
            <a:extLst>
              <a:ext uri="{FF2B5EF4-FFF2-40B4-BE49-F238E27FC236}">
                <a16:creationId xmlns:a16="http://schemas.microsoft.com/office/drawing/2014/main" id="{A45F33A4-28FE-4DCB-AF31-746E068D1C8A}"/>
              </a:ext>
            </a:extLst>
          </p:cNvPr>
          <p:cNvGraphicFramePr/>
          <p:nvPr userDrawn="1">
            <p:extLst/>
          </p:nvPr>
        </p:nvGraphicFramePr>
        <p:xfrm>
          <a:off x="-292276" y="-1419470"/>
          <a:ext cx="6492554" cy="1097269"/>
        </p:xfrm>
        <a:graphic>
          <a:graphicData uri="http://schemas.openxmlformats.org/drawingml/2006/chart">
            <c:chart xmlns:c="http://schemas.openxmlformats.org/drawingml/2006/chart" xmlns:r="http://schemas.openxmlformats.org/officeDocument/2006/relationships" r:id="rId15"/>
          </a:graphicData>
        </a:graphic>
      </p:graphicFrame>
      <p:pic>
        <p:nvPicPr>
          <p:cNvPr id="8" name="Picture 2">
            <a:extLst>
              <a:ext uri="{FF2B5EF4-FFF2-40B4-BE49-F238E27FC236}">
                <a16:creationId xmlns:a16="http://schemas.microsoft.com/office/drawing/2014/main" id="{05FB4EE8-22BA-4319-B9BA-3C4386B3299F}"/>
              </a:ext>
            </a:extLst>
          </p:cNvPr>
          <p:cNvPicPr>
            <a:picLocks noChangeAspect="1"/>
          </p:cNvPicPr>
          <p:nvPr userDrawn="1"/>
        </p:nvPicPr>
        <p:blipFill>
          <a:blip r:embed="rId16"/>
          <a:stretch>
            <a:fillRect/>
          </a:stretch>
        </p:blipFill>
        <p:spPr>
          <a:xfrm rot="5400000">
            <a:off x="9226488" y="3280851"/>
            <a:ext cx="6994525" cy="432822"/>
          </a:xfrm>
          <a:prstGeom prst="rect">
            <a:avLst/>
          </a:prstGeom>
        </p:spPr>
      </p:pic>
      <p:pic>
        <p:nvPicPr>
          <p:cNvPr id="9" name="Picture 4">
            <a:extLst>
              <a:ext uri="{FF2B5EF4-FFF2-40B4-BE49-F238E27FC236}">
                <a16:creationId xmlns:a16="http://schemas.microsoft.com/office/drawing/2014/main" id="{F5DE2223-5E65-4470-AD45-6AC92CF76112}"/>
              </a:ext>
            </a:extLst>
          </p:cNvPr>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rot="5400000">
            <a:off x="9951596" y="3071982"/>
            <a:ext cx="6995160" cy="849926"/>
          </a:xfrm>
          <a:prstGeom prst="rect">
            <a:avLst/>
          </a:prstGeom>
        </p:spPr>
      </p:pic>
    </p:spTree>
    <p:extLst>
      <p:ext uri="{BB962C8B-B14F-4D97-AF65-F5344CB8AC3E}">
        <p14:creationId xmlns:p14="http://schemas.microsoft.com/office/powerpoint/2010/main" val="2966348950"/>
      </p:ext>
    </p:extLst>
  </p:cSld>
  <p:clrMap bg1="lt1" tx1="dk1" bg2="lt2" tx2="dk2" accent1="accent1" accent2="accent2" accent3="accent3" accent4="accent4" accent5="accent5" accent6="accent6" hlink="hlink" folHlink="folHlink"/>
  <p:sldLayoutIdLst>
    <p:sldLayoutId id="2147484579" r:id="rId1"/>
    <p:sldLayoutId id="2147484580" r:id="rId2"/>
    <p:sldLayoutId id="2147484581" r:id="rId3"/>
    <p:sldLayoutId id="2147484582" r:id="rId4"/>
    <p:sldLayoutId id="2147484583" r:id="rId5"/>
    <p:sldLayoutId id="2147484584" r:id="rId6"/>
    <p:sldLayoutId id="2147484585" r:id="rId7"/>
    <p:sldLayoutId id="2147484586" r:id="rId8"/>
    <p:sldLayoutId id="2147484587" r:id="rId9"/>
    <p:sldLayoutId id="2147484588" r:id="rId10"/>
    <p:sldLayoutId id="2147484589" r:id="rId11"/>
    <p:sldLayoutId id="2147484590" r:id="rId12"/>
    <p:sldLayoutId id="2147484591" r:id="rId13"/>
  </p:sldLayoutIdLst>
  <p:transition>
    <p:fade/>
  </p:transition>
  <p:hf hdr="0" ftr="0" dt="0"/>
  <p:txStyles>
    <p:titleStyle>
      <a:lvl1pPr algn="l" defTabSz="932742" rtl="0" eaLnBrk="1" latinLnBrk="0" hangingPunct="1">
        <a:lnSpc>
          <a:spcPct val="90000"/>
        </a:lnSpc>
        <a:spcBef>
          <a:spcPct val="0"/>
        </a:spcBef>
        <a:buNone/>
        <a:defRPr lang="en-US" sz="4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5" pos="2102">
          <p15:clr>
            <a:srgbClr val="A4A3A4"/>
          </p15:clr>
        </p15:guide>
        <p15:guide id="8" pos="3918">
          <p15:clr>
            <a:srgbClr val="A4A3A4"/>
          </p15:clr>
        </p15:guide>
        <p15:guide id="12" pos="5731">
          <p15:clr>
            <a:srgbClr val="A4A3A4"/>
          </p15:clr>
        </p15:guide>
        <p15:guide id="16" pos="288">
          <p15:clr>
            <a:srgbClr val="A4A3A4"/>
          </p15:clr>
        </p15:guide>
        <p15:guide id="17" pos="7546">
          <p15:clr>
            <a:srgbClr val="A4A3A4"/>
          </p15:clr>
        </p15:guide>
        <p15:guide id="25" orient="horz" pos="287">
          <p15:clr>
            <a:srgbClr val="A4A3A4"/>
          </p15:clr>
        </p15:guide>
        <p15:guide id="26" orient="horz" pos="4118">
          <p15:clr>
            <a:srgbClr val="A4A3A4"/>
          </p15:clr>
        </p15:guide>
        <p15:guide id="27" orient="horz" pos="387">
          <p15:clr>
            <a:srgbClr val="A4A3A4"/>
          </p15:clr>
        </p15:guide>
        <p15:guide id="32" orient="horz" pos="675">
          <p15:clr>
            <a:srgbClr val="A4A3A4"/>
          </p15:clr>
        </p15:guide>
        <p15:guide id="33" orient="horz" pos="965">
          <p15:clr>
            <a:srgbClr val="A4A3A4"/>
          </p15:clr>
        </p15:guide>
        <p15:guide id="34" orient="horz" pos="1253">
          <p15:clr>
            <a:srgbClr val="A4A3A4"/>
          </p15:clr>
        </p15:guide>
        <p15:guide id="35" orient="horz" pos="1538">
          <p15:clr>
            <a:srgbClr val="A4A3A4"/>
          </p15:clr>
        </p15:guide>
        <p15:guide id="36" orient="horz" pos="1826">
          <p15:clr>
            <a:srgbClr val="A4A3A4"/>
          </p15:clr>
        </p15:guide>
        <p15:guide id="37" orient="horz" pos="2115">
          <p15:clr>
            <a:srgbClr val="A4A3A4"/>
          </p15:clr>
        </p15:guide>
        <p15:guide id="38" orient="horz" pos="2406">
          <p15:clr>
            <a:srgbClr val="A4A3A4"/>
          </p15:clr>
        </p15:guide>
        <p15:guide id="39" orient="horz" pos="2694">
          <p15:clr>
            <a:srgbClr val="A4A3A4"/>
          </p15:clr>
        </p15:guide>
        <p15:guide id="40" orient="horz" pos="2981">
          <p15:clr>
            <a:srgbClr val="A4A3A4"/>
          </p15:clr>
        </p15:guide>
        <p15:guide id="41" orient="horz" pos="3267">
          <p15:clr>
            <a:srgbClr val="A4A3A4"/>
          </p15:clr>
        </p15:guide>
        <p15:guide id="42" orient="horz" pos="3557">
          <p15:clr>
            <a:srgbClr val="A4A3A4"/>
          </p15:clr>
        </p15:guide>
        <p15:guide id="43" orient="horz" pos="3842">
          <p15:clr>
            <a:srgbClr val="A4A3A4"/>
          </p15:clr>
        </p15:guide>
        <p15:guide id="44" pos="4824">
          <p15:clr>
            <a:srgbClr val="FBAE4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0.emf"/><Relationship Id="rId7" Type="http://schemas.openxmlformats.org/officeDocument/2006/relationships/diagramData" Target="../diagrams/data2.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23.png"/><Relationship Id="rId11" Type="http://schemas.microsoft.com/office/2007/relationships/diagramDrawing" Target="../diagrams/drawing2.xml"/><Relationship Id="rId5" Type="http://schemas.openxmlformats.org/officeDocument/2006/relationships/image" Target="../media/image22.png"/><Relationship Id="rId10" Type="http://schemas.openxmlformats.org/officeDocument/2006/relationships/diagramColors" Target="../diagrams/colors2.xml"/><Relationship Id="rId4" Type="http://schemas.openxmlformats.org/officeDocument/2006/relationships/image" Target="../media/image21.emf"/><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aka.ms/HardenAD" TargetMode="External"/><Relationship Id="rId13" Type="http://schemas.microsoft.com/office/2007/relationships/diagramDrawing" Target="../diagrams/drawing4.xml"/><Relationship Id="rId3" Type="http://schemas.openxmlformats.org/officeDocument/2006/relationships/image" Target="../media/image20.emf"/><Relationship Id="rId7" Type="http://schemas.openxmlformats.org/officeDocument/2006/relationships/image" Target="../media/image24.emf"/><Relationship Id="rId12" Type="http://schemas.openxmlformats.org/officeDocument/2006/relationships/diagramColors" Target="../diagrams/colors4.xml"/><Relationship Id="rId17" Type="http://schemas.openxmlformats.org/officeDocument/2006/relationships/image" Target="../media/image28.png"/><Relationship Id="rId2" Type="http://schemas.openxmlformats.org/officeDocument/2006/relationships/notesSlide" Target="../notesSlides/notesSlide31.xml"/><Relationship Id="rId16"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diagramQuickStyle" Target="../diagrams/quickStyle4.xml"/><Relationship Id="rId5" Type="http://schemas.openxmlformats.org/officeDocument/2006/relationships/image" Target="../media/image23.png"/><Relationship Id="rId15" Type="http://schemas.openxmlformats.org/officeDocument/2006/relationships/image" Target="../media/image26.png"/><Relationship Id="rId10" Type="http://schemas.openxmlformats.org/officeDocument/2006/relationships/diagramLayout" Target="../diagrams/layout4.xml"/><Relationship Id="rId4" Type="http://schemas.openxmlformats.org/officeDocument/2006/relationships/image" Target="../media/image21.emf"/><Relationship Id="rId9" Type="http://schemas.openxmlformats.org/officeDocument/2006/relationships/diagramData" Target="../diagrams/data4.xml"/><Relationship Id="rId14" Type="http://schemas.openxmlformats.org/officeDocument/2006/relationships/image" Target="../media/image25.emf"/></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4.emf"/><Relationship Id="rId12" Type="http://schemas.microsoft.com/office/2007/relationships/diagramDrawing" Target="../diagrams/drawing6.xml"/><Relationship Id="rId2" Type="http://schemas.openxmlformats.org/officeDocument/2006/relationships/notesSlide" Target="../notesSlides/notesSlide33.xml"/><Relationship Id="rId16" Type="http://schemas.openxmlformats.org/officeDocument/2006/relationships/image" Target="../media/image25.emf"/><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diagramColors" Target="../diagrams/colors6.xml"/><Relationship Id="rId5" Type="http://schemas.openxmlformats.org/officeDocument/2006/relationships/image" Target="../media/image21.emf"/><Relationship Id="rId15" Type="http://schemas.openxmlformats.org/officeDocument/2006/relationships/image" Target="../media/image28.png"/><Relationship Id="rId10" Type="http://schemas.openxmlformats.org/officeDocument/2006/relationships/diagramQuickStyle" Target="../diagrams/quickStyle6.xml"/><Relationship Id="rId4" Type="http://schemas.openxmlformats.org/officeDocument/2006/relationships/image" Target="../media/image20.emf"/><Relationship Id="rId9" Type="http://schemas.openxmlformats.org/officeDocument/2006/relationships/diagramLayout" Target="../diagrams/layout6.xml"/><Relationship Id="rId1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7">
            <a:extLst>
              <a:ext uri="{FF2B5EF4-FFF2-40B4-BE49-F238E27FC236}">
                <a16:creationId xmlns:a16="http://schemas.microsoft.com/office/drawing/2014/main" id="{18FF9391-95B1-4406-9F9F-0D41A76FC5BE}"/>
              </a:ext>
            </a:extLst>
          </p:cNvPr>
          <p:cNvPicPr>
            <a:picLocks noChangeAspect="1"/>
          </p:cNvPicPr>
          <p:nvPr/>
        </p:nvPicPr>
        <p:blipFill>
          <a:blip r:embed="rId3"/>
          <a:stretch>
            <a:fillRect/>
          </a:stretch>
        </p:blipFill>
        <p:spPr>
          <a:xfrm>
            <a:off x="8943716" y="3629976"/>
            <a:ext cx="2524384" cy="2600739"/>
          </a:xfrm>
          <a:prstGeom prst="rect">
            <a:avLst/>
          </a:prstGeom>
        </p:spPr>
      </p:pic>
      <p:sp>
        <p:nvSpPr>
          <p:cNvPr id="10" name="Title 2">
            <a:extLst>
              <a:ext uri="{FF2B5EF4-FFF2-40B4-BE49-F238E27FC236}">
                <a16:creationId xmlns:a16="http://schemas.microsoft.com/office/drawing/2014/main" id="{EAD1E35E-45EE-4311-B287-6A4FB67B8902}"/>
              </a:ext>
            </a:extLst>
          </p:cNvPr>
          <p:cNvSpPr>
            <a:spLocks noGrp="1"/>
          </p:cNvSpPr>
          <p:nvPr>
            <p:ph type="title"/>
          </p:nvPr>
        </p:nvSpPr>
        <p:spPr>
          <a:xfrm>
            <a:off x="274701" y="1822976"/>
            <a:ext cx="11887071" cy="1948607"/>
          </a:xfrm>
        </p:spPr>
        <p:txBody>
          <a:bodyPr/>
          <a:lstStyle/>
          <a:p>
            <a:r>
              <a:rPr lang="en-US" sz="4800" spc="-50" dirty="0"/>
              <a:t>Module 3</a:t>
            </a:r>
            <a:br>
              <a:rPr lang="en-US" sz="4800" spc="-50" dirty="0"/>
            </a:br>
            <a:r>
              <a:rPr lang="en-US" sz="4800" spc="-50" dirty="0"/>
              <a:t>Enhanced Security Administrative Forest</a:t>
            </a:r>
          </a:p>
        </p:txBody>
      </p:sp>
      <p:sp>
        <p:nvSpPr>
          <p:cNvPr id="11" name="Espace réservé du texte 3">
            <a:extLst>
              <a:ext uri="{FF2B5EF4-FFF2-40B4-BE49-F238E27FC236}">
                <a16:creationId xmlns:a16="http://schemas.microsoft.com/office/drawing/2014/main" id="{CC0B5FBE-6D01-435C-AE39-3ABA4855567C}"/>
              </a:ext>
            </a:extLst>
          </p:cNvPr>
          <p:cNvSpPr>
            <a:spLocks noGrp="1"/>
          </p:cNvSpPr>
          <p:nvPr>
            <p:ph type="body" sz="quarter" idx="12"/>
          </p:nvPr>
        </p:nvSpPr>
        <p:spPr>
          <a:xfrm>
            <a:off x="276540" y="4930346"/>
            <a:ext cx="6399213" cy="825080"/>
          </a:xfrm>
        </p:spPr>
        <p:txBody>
          <a:bodyPr/>
          <a:lstStyle/>
          <a:p>
            <a:r>
              <a:rPr lang="fr-FR" dirty="0"/>
              <a:t>June 2018</a:t>
            </a:r>
          </a:p>
        </p:txBody>
      </p:sp>
      <p:sp>
        <p:nvSpPr>
          <p:cNvPr id="12" name="TextBox 4">
            <a:extLst>
              <a:ext uri="{FF2B5EF4-FFF2-40B4-BE49-F238E27FC236}">
                <a16:creationId xmlns:a16="http://schemas.microsoft.com/office/drawing/2014/main" id="{8D2E5D93-3F27-41F4-B8E3-600EDCDDF67A}"/>
              </a:ext>
            </a:extLst>
          </p:cNvPr>
          <p:cNvSpPr txBox="1"/>
          <p:nvPr/>
        </p:nvSpPr>
        <p:spPr>
          <a:xfrm>
            <a:off x="274701" y="3405823"/>
            <a:ext cx="9870325" cy="627864"/>
          </a:xfrm>
          <a:prstGeom prst="rect">
            <a:avLst/>
          </a:prstGeom>
          <a:noFill/>
        </p:spPr>
        <p:txBody>
          <a:bodyPr wrap="square" lIns="182880" tIns="146304" rIns="182880" bIns="146304" rtlCol="0">
            <a:spAutoFit/>
          </a:bodyPr>
          <a:lstStyle/>
          <a:p>
            <a:pPr algn="l">
              <a:lnSpc>
                <a:spcPct val="90000"/>
              </a:lnSpc>
              <a:spcAft>
                <a:spcPts val="600"/>
              </a:spcAft>
            </a:pPr>
            <a:r>
              <a:rPr lang="en-US" sz="2400" dirty="0">
                <a:solidFill>
                  <a:schemeClr val="bg1"/>
                </a:solidFill>
              </a:rPr>
              <a:t>Section 3 - Rethinking the Administrative Practices</a:t>
            </a:r>
          </a:p>
        </p:txBody>
      </p:sp>
    </p:spTree>
    <p:extLst>
      <p:ext uri="{BB962C8B-B14F-4D97-AF65-F5344CB8AC3E}">
        <p14:creationId xmlns:p14="http://schemas.microsoft.com/office/powerpoint/2010/main" val="177344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6186309"/>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How to allow network traffic based on AD groups on a server?</a:t>
            </a:r>
          </a:p>
          <a:p>
            <a:pPr marL="755650" lvl="1" indent="-514350">
              <a:buFont typeface="+mj-lt"/>
              <a:buAutoNum type="arabicPeriod"/>
              <a:defRPr/>
            </a:pPr>
            <a:r>
              <a:rPr lang="en-US" sz="2000">
                <a:gradFill>
                  <a:gsLst>
                    <a:gs pos="1250">
                      <a:srgbClr val="505050"/>
                    </a:gs>
                    <a:gs pos="100000">
                      <a:srgbClr val="505050"/>
                    </a:gs>
                  </a:gsLst>
                  <a:lin ang="5400000" scaled="0"/>
                </a:gradFill>
              </a:rPr>
              <a:t>Create AD groups and add the computer and user accounts you want to allow</a:t>
            </a:r>
          </a:p>
          <a:p>
            <a:pPr marL="755650" lvl="1" indent="-514350">
              <a:buFont typeface="+mj-lt"/>
              <a:buAutoNum type="arabicPeriod"/>
              <a:defRPr/>
            </a:pPr>
            <a:r>
              <a:rPr lang="en-US" sz="2000">
                <a:gradFill>
                  <a:gsLst>
                    <a:gs pos="1250">
                      <a:srgbClr val="505050"/>
                    </a:gs>
                    <a:gs pos="100000">
                      <a:srgbClr val="505050"/>
                    </a:gs>
                  </a:gsLst>
                  <a:lin ang="5400000" scaled="0"/>
                </a:gradFill>
              </a:rPr>
              <a:t>Change the firewall rule for </a:t>
            </a:r>
            <a:r>
              <a:rPr lang="en-US" sz="2000" err="1">
                <a:gradFill>
                  <a:gsLst>
                    <a:gs pos="1250">
                      <a:srgbClr val="505050"/>
                    </a:gs>
                    <a:gs pos="100000">
                      <a:srgbClr val="505050"/>
                    </a:gs>
                  </a:gsLst>
                  <a:lin ang="5400000" scaled="0"/>
                </a:gradFill>
              </a:rPr>
              <a:t>WinRM</a:t>
            </a:r>
            <a:r>
              <a:rPr lang="en-US" sz="2000">
                <a:gradFill>
                  <a:gsLst>
                    <a:gs pos="1250">
                      <a:srgbClr val="505050"/>
                    </a:gs>
                    <a:gs pos="100000">
                      <a:srgbClr val="505050"/>
                    </a:gs>
                  </a:gsLst>
                  <a:lin ang="5400000" scaled="0"/>
                </a:gradFill>
              </a:rPr>
              <a:t> and RDP from “Allow” to “Allow only if secure” and add the groups you just created in the rules</a:t>
            </a:r>
          </a:p>
          <a:p>
            <a:pPr marL="755650" lvl="1" indent="-514350">
              <a:buFont typeface="+mj-lt"/>
              <a:buAutoNum type="arabicPeriod"/>
              <a:defRPr/>
            </a:pPr>
            <a:r>
              <a:rPr lang="en-US" sz="2000">
                <a:gradFill>
                  <a:gsLst>
                    <a:gs pos="1250">
                      <a:srgbClr val="505050"/>
                    </a:gs>
                    <a:gs pos="100000">
                      <a:srgbClr val="505050"/>
                    </a:gs>
                  </a:gsLst>
                  <a:lin ang="5400000" scaled="0"/>
                </a:gradFill>
              </a:rPr>
              <a:t>Create a security association rule which dictates that authentication will be required for the inbound connections of the two ports using Kerberos</a:t>
            </a:r>
            <a:endParaRPr lang="en-US" sz="2000">
              <a:gradFill>
                <a:gsLst>
                  <a:gs pos="1250">
                    <a:srgbClr val="505050"/>
                  </a:gs>
                  <a:gs pos="100000">
                    <a:srgbClr val="505050"/>
                  </a:gs>
                </a:gsLst>
                <a:lin ang="5400000" scaled="0"/>
              </a:gradFill>
              <a:cs typeface="Segoe UI"/>
            </a:endParaRPr>
          </a:p>
          <a:p>
            <a:pPr marL="241300" lvl="1" indent="0">
              <a:buNone/>
              <a:defRPr/>
            </a:pPr>
            <a:r>
              <a:rPr lang="en-US" sz="2000">
                <a:gradFill>
                  <a:gsLst>
                    <a:gs pos="1250">
                      <a:srgbClr val="505050"/>
                    </a:gs>
                    <a:gs pos="100000">
                      <a:srgbClr val="505050"/>
                    </a:gs>
                  </a:gsLst>
                  <a:lin ang="5400000" scaled="0"/>
                </a:gradFill>
              </a:rPr>
              <a:t>On the machines you want to allow traffic from:</a:t>
            </a:r>
          </a:p>
          <a:p>
            <a:pPr marL="698500" lvl="1" indent="-457200">
              <a:buAutoNum type="arabicPeriod"/>
              <a:defRPr/>
            </a:pPr>
            <a:r>
              <a:rPr lang="en-US" sz="2000">
                <a:gradFill>
                  <a:gsLst>
                    <a:gs pos="1250">
                      <a:srgbClr val="505050"/>
                    </a:gs>
                    <a:gs pos="100000">
                      <a:srgbClr val="505050"/>
                    </a:gs>
                  </a:gsLst>
                  <a:lin ang="5400000" scaled="0"/>
                </a:gradFill>
              </a:rPr>
              <a:t>Create a security association rule that tries to authenticate when outbound connections are made on the two ports</a:t>
            </a:r>
          </a:p>
          <a:p>
            <a:pPr marL="698500" lvl="1" indent="-457200">
              <a:buAutoNum type="arabicPeriod"/>
              <a:defRPr/>
            </a:pPr>
            <a:endParaRPr lang="en-US" sz="2000">
              <a:gradFill>
                <a:gsLst>
                  <a:gs pos="1250">
                    <a:srgbClr val="505050"/>
                  </a:gs>
                  <a:gs pos="100000">
                    <a:srgbClr val="505050"/>
                  </a:gs>
                </a:gsLst>
                <a:lin ang="5400000" scaled="0"/>
              </a:gradFill>
            </a:endParaRPr>
          </a:p>
          <a:p>
            <a:pPr marL="241300" lvl="1" indent="0">
              <a:buNone/>
              <a:defRPr/>
            </a:pPr>
            <a:endParaRPr lang="en-US" sz="2000">
              <a:gradFill>
                <a:gsLst>
                  <a:gs pos="1250">
                    <a:srgbClr val="505050"/>
                  </a:gs>
                  <a:gs pos="100000">
                    <a:srgbClr val="505050"/>
                  </a:gs>
                </a:gsLst>
                <a:lin ang="5400000" scaled="0"/>
              </a:gradFill>
            </a:endParaRPr>
          </a:p>
          <a:p>
            <a:pPr marL="0" indent="0">
              <a:buNone/>
              <a:defRPr/>
            </a:pPr>
            <a:r>
              <a:rPr lang="en-US" sz="3200" b="1">
                <a:gradFill>
                  <a:gsLst>
                    <a:gs pos="1250">
                      <a:srgbClr val="505050"/>
                    </a:gs>
                    <a:gs pos="100000">
                      <a:srgbClr val="505050"/>
                    </a:gs>
                  </a:gsLst>
                  <a:lin ang="5400000" scaled="0"/>
                </a:gradFill>
              </a:rPr>
              <a:t> </a:t>
            </a:r>
          </a:p>
          <a:p>
            <a:pPr marL="0" indent="0">
              <a:buNone/>
              <a:defRPr/>
            </a:pPr>
            <a:r>
              <a:rPr lang="en-US" sz="3200" b="1">
                <a:gradFill>
                  <a:gsLst>
                    <a:gs pos="1250">
                      <a:srgbClr val="505050"/>
                    </a:gs>
                    <a:gs pos="100000">
                      <a:srgbClr val="505050"/>
                    </a:gs>
                  </a:gsLst>
                  <a:lin ang="5400000" scaled="0"/>
                </a:gradFill>
              </a:rPr>
              <a:t> </a:t>
            </a:r>
            <a:endParaRPr lang="fr-F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15360943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96BF5-DE39-413D-B48F-8C91920785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10</a:t>
            </a:fld>
            <a:endParaRPr lang="en-US"/>
          </a:p>
        </p:txBody>
      </p:sp>
      <p:sp>
        <p:nvSpPr>
          <p:cNvPr id="3" name="Text Placeholder 2">
            <a:extLst>
              <a:ext uri="{FF2B5EF4-FFF2-40B4-BE49-F238E27FC236}">
                <a16:creationId xmlns:a16="http://schemas.microsoft.com/office/drawing/2014/main" id="{4D88995F-095A-4BF9-AAA3-581DE04DC2FD}"/>
              </a:ext>
            </a:extLst>
          </p:cNvPr>
          <p:cNvSpPr>
            <a:spLocks noGrp="1"/>
          </p:cNvSpPr>
          <p:nvPr>
            <p:ph type="body" sz="quarter" idx="13"/>
          </p:nvPr>
        </p:nvSpPr>
        <p:spPr/>
        <p:txBody>
          <a:bodyPr/>
          <a:lstStyle/>
          <a:p>
            <a:r>
              <a:rPr lang="en-CA" dirty="0"/>
              <a:t>Least Privilege Delegation </a:t>
            </a:r>
          </a:p>
        </p:txBody>
      </p:sp>
      <p:sp>
        <p:nvSpPr>
          <p:cNvPr id="4" name="Espace réservé du texte 2">
            <a:extLst>
              <a:ext uri="{FF2B5EF4-FFF2-40B4-BE49-F238E27FC236}">
                <a16:creationId xmlns:a16="http://schemas.microsoft.com/office/drawing/2014/main" id="{19CD304F-233A-40C5-ADB7-0E761B9BC60A}"/>
              </a:ext>
            </a:extLst>
          </p:cNvPr>
          <p:cNvSpPr txBox="1">
            <a:spLocks/>
          </p:cNvSpPr>
          <p:nvPr/>
        </p:nvSpPr>
        <p:spPr>
          <a:xfrm>
            <a:off x="366141" y="1922261"/>
            <a:ext cx="11887200" cy="345325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Remote administration often requires to be a member of the local administrators group</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AD objects delegation does not require any permissions on the DCs, it requires permission only in the directory</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Avoid adding accounts in the local administrators group as much as possible, instead, try to tailor the permissions to only the required components of a solution</a:t>
            </a:r>
            <a:endParaRPr lang="en-US" sz="8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b="1">
              <a:gradFill>
                <a:gsLst>
                  <a:gs pos="1250">
                    <a:srgbClr val="505050"/>
                  </a:gs>
                  <a:gs pos="100000">
                    <a:srgbClr val="505050"/>
                  </a:gs>
                </a:gsLst>
                <a:lin ang="5400000" scaled="0"/>
              </a:gradFill>
            </a:endParaRPr>
          </a:p>
        </p:txBody>
      </p:sp>
      <p:pic>
        <p:nvPicPr>
          <p:cNvPr id="5" name="Image 7">
            <a:extLst>
              <a:ext uri="{FF2B5EF4-FFF2-40B4-BE49-F238E27FC236}">
                <a16:creationId xmlns:a16="http://schemas.microsoft.com/office/drawing/2014/main" id="{AF8EAFBD-1528-4AEF-83FA-383EB2F7219D}"/>
              </a:ext>
            </a:extLst>
          </p:cNvPr>
          <p:cNvPicPr>
            <a:picLocks noChangeAspect="1"/>
          </p:cNvPicPr>
          <p:nvPr/>
        </p:nvPicPr>
        <p:blipFill>
          <a:blip r:embed="rId3"/>
          <a:stretch>
            <a:fillRect/>
          </a:stretch>
        </p:blipFill>
        <p:spPr>
          <a:xfrm>
            <a:off x="11421171" y="5928431"/>
            <a:ext cx="1015304" cy="1046014"/>
          </a:xfrm>
          <a:prstGeom prst="rect">
            <a:avLst/>
          </a:prstGeom>
        </p:spPr>
      </p:pic>
      <p:sp>
        <p:nvSpPr>
          <p:cNvPr id="6" name="Thought Bubble: Cloud 5">
            <a:extLst>
              <a:ext uri="{FF2B5EF4-FFF2-40B4-BE49-F238E27FC236}">
                <a16:creationId xmlns:a16="http://schemas.microsoft.com/office/drawing/2014/main" id="{FA2E78C3-0A0E-4B9E-A2CB-7E1867D97035}"/>
              </a:ext>
            </a:extLst>
          </p:cNvPr>
          <p:cNvSpPr/>
          <p:nvPr/>
        </p:nvSpPr>
        <p:spPr bwMode="auto">
          <a:xfrm>
            <a:off x="5881382" y="4764157"/>
            <a:ext cx="5444442" cy="1687281"/>
          </a:xfrm>
          <a:prstGeom prst="cloudCallout">
            <a:avLst>
              <a:gd name="adj1" fmla="val 56983"/>
              <a:gd name="adj2" fmla="val 24982"/>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What if I can’t because a team wants to do something which cannot be delegated?</a:t>
            </a:r>
          </a:p>
        </p:txBody>
      </p:sp>
    </p:spTree>
    <p:extLst>
      <p:ext uri="{BB962C8B-B14F-4D97-AF65-F5344CB8AC3E}">
        <p14:creationId xmlns:p14="http://schemas.microsoft.com/office/powerpoint/2010/main" val="17784431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96BF5-DE39-413D-B48F-8C91920785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11</a:t>
            </a:fld>
            <a:endParaRPr lang="en-US"/>
          </a:p>
        </p:txBody>
      </p:sp>
      <p:sp>
        <p:nvSpPr>
          <p:cNvPr id="3" name="Text Placeholder 2">
            <a:extLst>
              <a:ext uri="{FF2B5EF4-FFF2-40B4-BE49-F238E27FC236}">
                <a16:creationId xmlns:a16="http://schemas.microsoft.com/office/drawing/2014/main" id="{4D88995F-095A-4BF9-AAA3-581DE04DC2FD}"/>
              </a:ext>
            </a:extLst>
          </p:cNvPr>
          <p:cNvSpPr>
            <a:spLocks noGrp="1"/>
          </p:cNvSpPr>
          <p:nvPr>
            <p:ph type="body" sz="quarter" idx="13"/>
          </p:nvPr>
        </p:nvSpPr>
        <p:spPr/>
        <p:txBody>
          <a:bodyPr/>
          <a:lstStyle/>
          <a:p>
            <a:r>
              <a:rPr lang="en-CA"/>
              <a:t>Just Enough Administration</a:t>
            </a:r>
          </a:p>
        </p:txBody>
      </p:sp>
      <p:sp>
        <p:nvSpPr>
          <p:cNvPr id="4" name="Espace réservé du texte 2">
            <a:extLst>
              <a:ext uri="{FF2B5EF4-FFF2-40B4-BE49-F238E27FC236}">
                <a16:creationId xmlns:a16="http://schemas.microsoft.com/office/drawing/2014/main" id="{19CD304F-233A-40C5-ADB7-0E761B9BC60A}"/>
              </a:ext>
            </a:extLst>
          </p:cNvPr>
          <p:cNvSpPr txBox="1">
            <a:spLocks/>
          </p:cNvSpPr>
          <p:nvPr/>
        </p:nvSpPr>
        <p:spPr>
          <a:xfrm>
            <a:off x="366141" y="1922261"/>
            <a:ext cx="11887200" cy="377949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Control precisely what a user is able to do through remote PowerShell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create a role</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assign a role to users/groups </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whitelist what a role can do</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You do not grant the users any permissions on the server!</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Things will be done by Jet’s</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It’s a role-based access control for remote PowerShell </a:t>
            </a:r>
          </a:p>
          <a:p>
            <a:pPr>
              <a:buFont typeface="Wingdings" panose="05000000000000000000" pitchFamily="2" charset="2"/>
              <a:buChar char="§"/>
              <a:defRPr/>
            </a:pPr>
            <a:endParaRPr lang="en-US" sz="800" dirty="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b="1" dirty="0">
              <a:gradFill>
                <a:gsLst>
                  <a:gs pos="1250">
                    <a:srgbClr val="505050"/>
                  </a:gs>
                  <a:gs pos="100000">
                    <a:srgbClr val="505050"/>
                  </a:gs>
                </a:gsLst>
                <a:lin ang="5400000" scaled="0"/>
              </a:gradFill>
            </a:endParaRPr>
          </a:p>
        </p:txBody>
      </p:sp>
      <p:sp>
        <p:nvSpPr>
          <p:cNvPr id="5" name="Rectangle: Folded Corner 4">
            <a:extLst>
              <a:ext uri="{FF2B5EF4-FFF2-40B4-BE49-F238E27FC236}">
                <a16:creationId xmlns:a16="http://schemas.microsoft.com/office/drawing/2014/main" id="{98BD2AD8-7BB9-44C8-B9DB-9E4CDA8DF02A}"/>
              </a:ext>
            </a:extLst>
          </p:cNvPr>
          <p:cNvSpPr/>
          <p:nvPr/>
        </p:nvSpPr>
        <p:spPr bwMode="auto">
          <a:xfrm rot="547031">
            <a:off x="5155213" y="685475"/>
            <a:ext cx="1023436" cy="581266"/>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JEA</a:t>
            </a:r>
          </a:p>
        </p:txBody>
      </p:sp>
      <p:sp>
        <p:nvSpPr>
          <p:cNvPr id="6" name="Rectangle: Folded Corner 5">
            <a:extLst>
              <a:ext uri="{FF2B5EF4-FFF2-40B4-BE49-F238E27FC236}">
                <a16:creationId xmlns:a16="http://schemas.microsoft.com/office/drawing/2014/main" id="{4D8A45A1-1120-4081-8389-0508A174B5F9}"/>
              </a:ext>
            </a:extLst>
          </p:cNvPr>
          <p:cNvSpPr/>
          <p:nvPr/>
        </p:nvSpPr>
        <p:spPr bwMode="auto">
          <a:xfrm rot="21255430">
            <a:off x="10143826" y="4519144"/>
            <a:ext cx="1154893" cy="581266"/>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RBAC</a:t>
            </a:r>
          </a:p>
        </p:txBody>
      </p:sp>
    </p:spTree>
    <p:extLst>
      <p:ext uri="{BB962C8B-B14F-4D97-AF65-F5344CB8AC3E}">
        <p14:creationId xmlns:p14="http://schemas.microsoft.com/office/powerpoint/2010/main" val="25473848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CD1BCC-A671-435E-9592-C03D1C55272C}"/>
              </a:ext>
            </a:extLst>
          </p:cNvPr>
          <p:cNvPicPr>
            <a:picLocks noChangeAspect="1"/>
          </p:cNvPicPr>
          <p:nvPr/>
        </p:nvPicPr>
        <p:blipFill>
          <a:blip r:embed="rId3"/>
          <a:stretch>
            <a:fillRect/>
          </a:stretch>
        </p:blipFill>
        <p:spPr>
          <a:xfrm>
            <a:off x="5199704" y="2805151"/>
            <a:ext cx="6412162" cy="2349283"/>
          </a:xfrm>
          <a:prstGeom prst="rect">
            <a:avLst/>
          </a:prstGeom>
        </p:spPr>
      </p:pic>
      <p:sp>
        <p:nvSpPr>
          <p:cNvPr id="2" name="Slide Number Placeholder 1">
            <a:extLst>
              <a:ext uri="{FF2B5EF4-FFF2-40B4-BE49-F238E27FC236}">
                <a16:creationId xmlns:a16="http://schemas.microsoft.com/office/drawing/2014/main" id="{7CE96BF5-DE39-413D-B48F-8C91920785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12</a:t>
            </a:fld>
            <a:endParaRPr lang="en-US"/>
          </a:p>
        </p:txBody>
      </p:sp>
      <p:sp>
        <p:nvSpPr>
          <p:cNvPr id="3" name="Text Placeholder 2">
            <a:extLst>
              <a:ext uri="{FF2B5EF4-FFF2-40B4-BE49-F238E27FC236}">
                <a16:creationId xmlns:a16="http://schemas.microsoft.com/office/drawing/2014/main" id="{4D88995F-095A-4BF9-AAA3-581DE04DC2FD}"/>
              </a:ext>
            </a:extLst>
          </p:cNvPr>
          <p:cNvSpPr>
            <a:spLocks noGrp="1"/>
          </p:cNvSpPr>
          <p:nvPr>
            <p:ph type="body" sz="quarter" idx="13"/>
          </p:nvPr>
        </p:nvSpPr>
        <p:spPr/>
        <p:txBody>
          <a:bodyPr/>
          <a:lstStyle/>
          <a:p>
            <a:r>
              <a:rPr lang="en-CA"/>
              <a:t>Just Enough Administration</a:t>
            </a:r>
          </a:p>
        </p:txBody>
      </p:sp>
      <p:sp>
        <p:nvSpPr>
          <p:cNvPr id="4" name="Espace réservé du texte 2">
            <a:extLst>
              <a:ext uri="{FF2B5EF4-FFF2-40B4-BE49-F238E27FC236}">
                <a16:creationId xmlns:a16="http://schemas.microsoft.com/office/drawing/2014/main" id="{19CD304F-233A-40C5-ADB7-0E761B9BC60A}"/>
              </a:ext>
            </a:extLst>
          </p:cNvPr>
          <p:cNvSpPr txBox="1">
            <a:spLocks/>
          </p:cNvSpPr>
          <p:nvPr/>
        </p:nvSpPr>
        <p:spPr>
          <a:xfrm>
            <a:off x="366141" y="1922261"/>
            <a:ext cx="11887200" cy="235756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JEA is implemented as a Windows PowerShell session endpoint, which includes: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 PowerShell session configuration file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One or more role capability files</a:t>
            </a:r>
          </a:p>
          <a:p>
            <a:pPr lvl="1">
              <a:buFont typeface="Wingdings" panose="05000000000000000000" pitchFamily="2" charset="2"/>
              <a:buChar char="§"/>
              <a:defRPr/>
            </a:pPr>
            <a:endParaRPr lang="en-US" sz="800">
              <a:gradFill>
                <a:gsLst>
                  <a:gs pos="1250">
                    <a:srgbClr val="505050"/>
                  </a:gs>
                  <a:gs pos="100000">
                    <a:srgbClr val="505050"/>
                  </a:gs>
                </a:gsLst>
                <a:lin ang="5400000" scaled="0"/>
              </a:gradFill>
            </a:endParaRPr>
          </a:p>
          <a:p>
            <a:pPr>
              <a:buFont typeface="Wingdings" panose="05000000000000000000" pitchFamily="2" charset="2"/>
              <a:buChar char="§"/>
              <a:defRPr/>
            </a:pPr>
            <a:endParaRPr lang="en-US" sz="8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b="1">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12237337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96BF5-DE39-413D-B48F-8C91920785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13</a:t>
            </a:fld>
            <a:endParaRPr lang="en-US"/>
          </a:p>
        </p:txBody>
      </p:sp>
      <p:sp>
        <p:nvSpPr>
          <p:cNvPr id="3" name="Text Placeholder 2">
            <a:extLst>
              <a:ext uri="{FF2B5EF4-FFF2-40B4-BE49-F238E27FC236}">
                <a16:creationId xmlns:a16="http://schemas.microsoft.com/office/drawing/2014/main" id="{4D88995F-095A-4BF9-AAA3-581DE04DC2FD}"/>
              </a:ext>
            </a:extLst>
          </p:cNvPr>
          <p:cNvSpPr>
            <a:spLocks noGrp="1"/>
          </p:cNvSpPr>
          <p:nvPr>
            <p:ph type="body" sz="quarter" idx="13"/>
          </p:nvPr>
        </p:nvSpPr>
        <p:spPr/>
        <p:txBody>
          <a:bodyPr/>
          <a:lstStyle/>
          <a:p>
            <a:r>
              <a:rPr lang="en-CA"/>
              <a:t>Just Enough Administration</a:t>
            </a:r>
          </a:p>
        </p:txBody>
      </p:sp>
      <p:sp>
        <p:nvSpPr>
          <p:cNvPr id="4" name="Espace réservé du texte 2">
            <a:extLst>
              <a:ext uri="{FF2B5EF4-FFF2-40B4-BE49-F238E27FC236}">
                <a16:creationId xmlns:a16="http://schemas.microsoft.com/office/drawing/2014/main" id="{19CD304F-233A-40C5-ADB7-0E761B9BC60A}"/>
              </a:ext>
            </a:extLst>
          </p:cNvPr>
          <p:cNvSpPr txBox="1">
            <a:spLocks/>
          </p:cNvSpPr>
          <p:nvPr/>
        </p:nvSpPr>
        <p:spPr>
          <a:xfrm>
            <a:off x="366141" y="1922261"/>
            <a:ext cx="11887200" cy="1982081"/>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PowerShell Session Configuration File</a:t>
            </a:r>
            <a:endParaRPr lang="en-US" sz="80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Lets you specify who can connect to an endpoint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Users and security groups can be mapped to specific management roles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You can also configure global settings such as virtual accounts and logging policies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Files are specific to each machine, so you can control access on a per-machine basis, if you want</a:t>
            </a:r>
          </a:p>
        </p:txBody>
      </p:sp>
      <p:pic>
        <p:nvPicPr>
          <p:cNvPr id="5" name="Picture 4">
            <a:extLst>
              <a:ext uri="{FF2B5EF4-FFF2-40B4-BE49-F238E27FC236}">
                <a16:creationId xmlns:a16="http://schemas.microsoft.com/office/drawing/2014/main" id="{E5752070-2A1D-44CF-B32C-8AE8DB969324}"/>
              </a:ext>
            </a:extLst>
          </p:cNvPr>
          <p:cNvPicPr>
            <a:picLocks noChangeAspect="1"/>
          </p:cNvPicPr>
          <p:nvPr/>
        </p:nvPicPr>
        <p:blipFill>
          <a:blip r:embed="rId3"/>
          <a:stretch>
            <a:fillRect/>
          </a:stretch>
        </p:blipFill>
        <p:spPr>
          <a:xfrm>
            <a:off x="1585601" y="4034180"/>
            <a:ext cx="9265272" cy="2418295"/>
          </a:xfrm>
          <a:prstGeom prst="rect">
            <a:avLst/>
          </a:prstGeom>
        </p:spPr>
      </p:pic>
    </p:spTree>
    <p:extLst>
      <p:ext uri="{BB962C8B-B14F-4D97-AF65-F5344CB8AC3E}">
        <p14:creationId xmlns:p14="http://schemas.microsoft.com/office/powerpoint/2010/main" val="15884749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96BF5-DE39-413D-B48F-8C91920785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14</a:t>
            </a:fld>
            <a:endParaRPr lang="en-US"/>
          </a:p>
        </p:txBody>
      </p:sp>
      <p:sp>
        <p:nvSpPr>
          <p:cNvPr id="3" name="Text Placeholder 2">
            <a:extLst>
              <a:ext uri="{FF2B5EF4-FFF2-40B4-BE49-F238E27FC236}">
                <a16:creationId xmlns:a16="http://schemas.microsoft.com/office/drawing/2014/main" id="{4D88995F-095A-4BF9-AAA3-581DE04DC2FD}"/>
              </a:ext>
            </a:extLst>
          </p:cNvPr>
          <p:cNvSpPr>
            <a:spLocks noGrp="1"/>
          </p:cNvSpPr>
          <p:nvPr>
            <p:ph type="body" sz="quarter" idx="13"/>
          </p:nvPr>
        </p:nvSpPr>
        <p:spPr/>
        <p:txBody>
          <a:bodyPr/>
          <a:lstStyle/>
          <a:p>
            <a:r>
              <a:rPr lang="en-CA"/>
              <a:t>Just Enough Administration</a:t>
            </a:r>
          </a:p>
        </p:txBody>
      </p:sp>
      <p:sp>
        <p:nvSpPr>
          <p:cNvPr id="4" name="Espace réservé du texte 2">
            <a:extLst>
              <a:ext uri="{FF2B5EF4-FFF2-40B4-BE49-F238E27FC236}">
                <a16:creationId xmlns:a16="http://schemas.microsoft.com/office/drawing/2014/main" id="{19CD304F-233A-40C5-ADB7-0E761B9BC60A}"/>
              </a:ext>
            </a:extLst>
          </p:cNvPr>
          <p:cNvSpPr txBox="1">
            <a:spLocks/>
          </p:cNvSpPr>
          <p:nvPr/>
        </p:nvSpPr>
        <p:spPr>
          <a:xfrm>
            <a:off x="366141" y="1922261"/>
            <a:ext cx="5852096" cy="3705630"/>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Role Capability Files</a:t>
            </a:r>
            <a:endParaRPr lang="en-US" sz="80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Specify what actions users in a particular role can perform</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Restrict them to using certain cmdlets, functions, providers, and external programs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Role Capability files are often generic for a particular role (such as DNS admin, tier 1 helpdesk, etc.</a:t>
            </a:r>
            <a:r>
              <a:rPr lang="en-US" sz="2000">
                <a:gradFill>
                  <a:gsLst>
                    <a:gs pos="1250">
                      <a:srgbClr val="505050"/>
                    </a:gs>
                    <a:gs pos="100000">
                      <a:srgbClr val="505050"/>
                    </a:gs>
                  </a:gsLst>
                  <a:lin ang="5400000" scaled="0"/>
                </a:gradFill>
                <a:cs typeface="Segoe UI"/>
              </a:rPr>
              <a:t>)</a:t>
            </a: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Part of PowerShell modules, and you can easily share them with others</a:t>
            </a:r>
          </a:p>
          <a:p>
            <a:pPr lvl="1">
              <a:buFont typeface="Wingdings" panose="05000000000000000000" pitchFamily="2" charset="2"/>
              <a:buChar char="§"/>
              <a:defRPr/>
            </a:pPr>
            <a:endParaRPr lang="en-US" sz="2000" b="1">
              <a:gradFill>
                <a:gsLst>
                  <a:gs pos="1250">
                    <a:srgbClr val="505050"/>
                  </a:gs>
                  <a:gs pos="100000">
                    <a:srgbClr val="505050"/>
                  </a:gs>
                </a:gsLst>
                <a:lin ang="5400000" scaled="0"/>
              </a:gradFill>
            </a:endParaRPr>
          </a:p>
        </p:txBody>
      </p:sp>
      <p:pic>
        <p:nvPicPr>
          <p:cNvPr id="5" name="Picture 4">
            <a:extLst>
              <a:ext uri="{FF2B5EF4-FFF2-40B4-BE49-F238E27FC236}">
                <a16:creationId xmlns:a16="http://schemas.microsoft.com/office/drawing/2014/main" id="{33378BCA-08AD-45F3-9407-F1B07D2C0734}"/>
              </a:ext>
            </a:extLst>
          </p:cNvPr>
          <p:cNvPicPr>
            <a:picLocks noChangeAspect="1"/>
          </p:cNvPicPr>
          <p:nvPr/>
        </p:nvPicPr>
        <p:blipFill>
          <a:blip r:embed="rId3"/>
          <a:stretch>
            <a:fillRect/>
          </a:stretch>
        </p:blipFill>
        <p:spPr>
          <a:xfrm>
            <a:off x="6455544" y="1746111"/>
            <a:ext cx="5341614" cy="4817164"/>
          </a:xfrm>
          <a:prstGeom prst="rect">
            <a:avLst/>
          </a:prstGeom>
        </p:spPr>
      </p:pic>
    </p:spTree>
    <p:extLst>
      <p:ext uri="{BB962C8B-B14F-4D97-AF65-F5344CB8AC3E}">
        <p14:creationId xmlns:p14="http://schemas.microsoft.com/office/powerpoint/2010/main" val="31560030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96BF5-DE39-413D-B48F-8C91920785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15</a:t>
            </a:fld>
            <a:endParaRPr lang="en-US"/>
          </a:p>
        </p:txBody>
      </p:sp>
      <p:sp>
        <p:nvSpPr>
          <p:cNvPr id="3" name="Text Placeholder 2">
            <a:extLst>
              <a:ext uri="{FF2B5EF4-FFF2-40B4-BE49-F238E27FC236}">
                <a16:creationId xmlns:a16="http://schemas.microsoft.com/office/drawing/2014/main" id="{4D88995F-095A-4BF9-AAA3-581DE04DC2FD}"/>
              </a:ext>
            </a:extLst>
          </p:cNvPr>
          <p:cNvSpPr>
            <a:spLocks noGrp="1"/>
          </p:cNvSpPr>
          <p:nvPr>
            <p:ph type="body" sz="quarter" idx="13"/>
          </p:nvPr>
        </p:nvSpPr>
        <p:spPr/>
        <p:txBody>
          <a:bodyPr/>
          <a:lstStyle/>
          <a:p>
            <a:r>
              <a:rPr lang="en-CA"/>
              <a:t>Just Enough Administration</a:t>
            </a:r>
          </a:p>
        </p:txBody>
      </p:sp>
      <p:sp>
        <p:nvSpPr>
          <p:cNvPr id="4" name="Espace réservé du texte 2">
            <a:extLst>
              <a:ext uri="{FF2B5EF4-FFF2-40B4-BE49-F238E27FC236}">
                <a16:creationId xmlns:a16="http://schemas.microsoft.com/office/drawing/2014/main" id="{19CD304F-233A-40C5-ADB7-0E761B9BC60A}"/>
              </a:ext>
            </a:extLst>
          </p:cNvPr>
          <p:cNvSpPr txBox="1">
            <a:spLocks/>
          </p:cNvSpPr>
          <p:nvPr/>
        </p:nvSpPr>
        <p:spPr>
          <a:xfrm>
            <a:off x="366141" y="1922261"/>
            <a:ext cx="5852096" cy="329320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JEA Virtual Accounts</a:t>
            </a:r>
            <a:endParaRPr lang="en-US" sz="2000" b="1">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When connecting to an endpoint, a non-administrator “runs as” a privileged “Virtual Account”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 account is local server administrator, domain admin for DCs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JEA virtual account has randomly generated password (127 chars)</a:t>
            </a:r>
          </a:p>
          <a:p>
            <a:pPr>
              <a:buFont typeface="Wingdings" panose="05000000000000000000" pitchFamily="2" charset="2"/>
              <a:buChar char="§"/>
              <a:defRPr/>
            </a:pPr>
            <a:endParaRPr lang="en-US" sz="3200" b="1">
              <a:gradFill>
                <a:gsLst>
                  <a:gs pos="1250">
                    <a:srgbClr val="505050"/>
                  </a:gs>
                  <a:gs pos="100000">
                    <a:srgbClr val="505050"/>
                  </a:gs>
                </a:gsLst>
                <a:lin ang="5400000" scaled="0"/>
              </a:gradFill>
            </a:endParaRPr>
          </a:p>
        </p:txBody>
      </p:sp>
      <p:pic>
        <p:nvPicPr>
          <p:cNvPr id="5" name="Picture 4">
            <a:extLst>
              <a:ext uri="{FF2B5EF4-FFF2-40B4-BE49-F238E27FC236}">
                <a16:creationId xmlns:a16="http://schemas.microsoft.com/office/drawing/2014/main" id="{053F8659-8263-4212-8234-EFECDADFB002}"/>
              </a:ext>
            </a:extLst>
          </p:cNvPr>
          <p:cNvPicPr>
            <a:picLocks noChangeAspect="1"/>
          </p:cNvPicPr>
          <p:nvPr/>
        </p:nvPicPr>
        <p:blipFill>
          <a:blip r:embed="rId3"/>
          <a:stretch>
            <a:fillRect/>
          </a:stretch>
        </p:blipFill>
        <p:spPr>
          <a:xfrm>
            <a:off x="6461012" y="1834021"/>
            <a:ext cx="5412096" cy="4000244"/>
          </a:xfrm>
          <a:prstGeom prst="rect">
            <a:avLst/>
          </a:prstGeom>
        </p:spPr>
      </p:pic>
    </p:spTree>
    <p:extLst>
      <p:ext uri="{BB962C8B-B14F-4D97-AF65-F5344CB8AC3E}">
        <p14:creationId xmlns:p14="http://schemas.microsoft.com/office/powerpoint/2010/main" val="273305905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96641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JEA Helper Tool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Creates the configuration files for you</a:t>
            </a:r>
            <a:r>
              <a:rPr lang="en-US" sz="2000" b="1">
                <a:gradFill>
                  <a:gsLst>
                    <a:gs pos="1250">
                      <a:srgbClr val="505050"/>
                    </a:gs>
                    <a:gs pos="100000">
                      <a:srgbClr val="505050"/>
                    </a:gs>
                  </a:gsLst>
                  <a:lin ang="5400000" scaled="0"/>
                </a:gradFill>
              </a:rPr>
              <a:t>	</a:t>
            </a:r>
            <a:endParaRPr lang="fr-F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pic>
        <p:nvPicPr>
          <p:cNvPr id="7" name="Picture 6">
            <a:extLst>
              <a:ext uri="{FF2B5EF4-FFF2-40B4-BE49-F238E27FC236}">
                <a16:creationId xmlns:a16="http://schemas.microsoft.com/office/drawing/2014/main" id="{9E8C34CF-4CA4-42F6-9C39-64A82D028D51}"/>
              </a:ext>
            </a:extLst>
          </p:cNvPr>
          <p:cNvPicPr>
            <a:picLocks noChangeAspect="1"/>
          </p:cNvPicPr>
          <p:nvPr/>
        </p:nvPicPr>
        <p:blipFill>
          <a:blip r:embed="rId4"/>
          <a:stretch>
            <a:fillRect/>
          </a:stretch>
        </p:blipFill>
        <p:spPr>
          <a:xfrm>
            <a:off x="5951169" y="3028613"/>
            <a:ext cx="4241629" cy="3684465"/>
          </a:xfrm>
          <a:prstGeom prst="rect">
            <a:avLst/>
          </a:prstGeom>
        </p:spPr>
      </p:pic>
    </p:spTree>
    <p:extLst>
      <p:ext uri="{BB962C8B-B14F-4D97-AF65-F5344CB8AC3E}">
        <p14:creationId xmlns:p14="http://schemas.microsoft.com/office/powerpoint/2010/main" val="320210588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96BF5-DE39-413D-B48F-8C91920785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17</a:t>
            </a:fld>
            <a:endParaRPr lang="en-US"/>
          </a:p>
        </p:txBody>
      </p:sp>
      <p:sp>
        <p:nvSpPr>
          <p:cNvPr id="3" name="Text Placeholder 2">
            <a:extLst>
              <a:ext uri="{FF2B5EF4-FFF2-40B4-BE49-F238E27FC236}">
                <a16:creationId xmlns:a16="http://schemas.microsoft.com/office/drawing/2014/main" id="{4D88995F-095A-4BF9-AAA3-581DE04DC2FD}"/>
              </a:ext>
            </a:extLst>
          </p:cNvPr>
          <p:cNvSpPr>
            <a:spLocks noGrp="1"/>
          </p:cNvSpPr>
          <p:nvPr>
            <p:ph type="body" sz="quarter" idx="13"/>
          </p:nvPr>
        </p:nvSpPr>
        <p:spPr/>
        <p:txBody>
          <a:bodyPr/>
          <a:lstStyle/>
          <a:p>
            <a:r>
              <a:rPr lang="en-CA"/>
              <a:t>PowerShell logging</a:t>
            </a:r>
          </a:p>
        </p:txBody>
      </p:sp>
      <p:sp>
        <p:nvSpPr>
          <p:cNvPr id="4" name="Espace réservé du texte 2">
            <a:extLst>
              <a:ext uri="{FF2B5EF4-FFF2-40B4-BE49-F238E27FC236}">
                <a16:creationId xmlns:a16="http://schemas.microsoft.com/office/drawing/2014/main" id="{19CD304F-233A-40C5-ADB7-0E761B9BC60A}"/>
              </a:ext>
            </a:extLst>
          </p:cNvPr>
          <p:cNvSpPr txBox="1">
            <a:spLocks/>
          </p:cNvSpPr>
          <p:nvPr/>
        </p:nvSpPr>
        <p:spPr>
          <a:xfrm>
            <a:off x="366141" y="1922261"/>
            <a:ext cx="11887200" cy="2930033"/>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Use the right version: PowerShell v5</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Over-the-Shoulder Transcription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Records information about the user, the virtual user, the commands run in the session, and more</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Deep script block logging</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PowerShell Event Logs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When turned on, all PowerShell actions are also recorded in regular Windows Event logs</a:t>
            </a:r>
          </a:p>
        </p:txBody>
      </p:sp>
    </p:spTree>
    <p:extLst>
      <p:ext uri="{BB962C8B-B14F-4D97-AF65-F5344CB8AC3E}">
        <p14:creationId xmlns:p14="http://schemas.microsoft.com/office/powerpoint/2010/main" val="358612115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296696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You can encrypt event logs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One concern when increasing the amount of logging on a system is the danger that logged content may contain sensitive data. For example, if you log the content of every PowerShell script that was run, there is the possibility that a script may contain credentials or other sensitive data.</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If an attacker later compromises a machine that has logged this data, it may provide them with additional information with which to extend their reach.</a:t>
            </a: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15032607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503078" y="5246865"/>
            <a:ext cx="370584" cy="110800"/>
          </a:xfrm>
        </p:spPr>
        <p:txBody>
          <a:bodyPr/>
          <a:lstStyle/>
          <a:p>
            <a:fld id="{ED077441-DF17-4513-BACB-525ED94CFAE4}" type="slidenum">
              <a:rPr lang="en-US" smtClean="0"/>
              <a:pPr/>
              <a:t>1</a:t>
            </a:fld>
            <a:endParaRPr lang="en-US"/>
          </a:p>
        </p:txBody>
      </p:sp>
      <p:sp>
        <p:nvSpPr>
          <p:cNvPr id="2" name="Espace réservé du texte 1">
            <a:extLst>
              <a:ext uri="{FF2B5EF4-FFF2-40B4-BE49-F238E27FC236}">
                <a16:creationId xmlns:a16="http://schemas.microsoft.com/office/drawing/2014/main" id="{4FA2594E-E01A-4B8D-8922-182DF38D5D39}"/>
              </a:ext>
            </a:extLst>
          </p:cNvPr>
          <p:cNvSpPr>
            <a:spLocks noGrp="1"/>
          </p:cNvSpPr>
          <p:nvPr>
            <p:ph type="body" sz="quarter" idx="13"/>
          </p:nvPr>
        </p:nvSpPr>
        <p:spPr/>
        <p:txBody>
          <a:bodyPr/>
          <a:lstStyle/>
          <a:p>
            <a:r>
              <a:rPr lang="fr-FR"/>
              <a:t>Agenda</a:t>
            </a:r>
          </a:p>
        </p:txBody>
      </p:sp>
      <p:sp>
        <p:nvSpPr>
          <p:cNvPr id="17" name="TextBox 16"/>
          <p:cNvSpPr txBox="1"/>
          <p:nvPr/>
        </p:nvSpPr>
        <p:spPr>
          <a:xfrm>
            <a:off x="1049315" y="3080281"/>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Remote administration tools</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We are having a closer look at the type of tools you can use to remotely administrate servers</a:t>
            </a:r>
          </a:p>
        </p:txBody>
      </p:sp>
      <p:sp>
        <p:nvSpPr>
          <p:cNvPr id="23" name="TextBox 22"/>
          <p:cNvSpPr txBox="1"/>
          <p:nvPr/>
        </p:nvSpPr>
        <p:spPr>
          <a:xfrm>
            <a:off x="637372" y="3050258"/>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02</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9A80D166-62E8-45D3-93FA-E7D3BECF1BD9}"/>
              </a:ext>
            </a:extLst>
          </p:cNvPr>
          <p:cNvSpPr txBox="1"/>
          <p:nvPr/>
        </p:nvSpPr>
        <p:spPr>
          <a:xfrm>
            <a:off x="1049315" y="2046152"/>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Think like an attacker</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It is important to understand how attackers see your network to be able to better protect yourself against them!</a:t>
            </a:r>
          </a:p>
        </p:txBody>
      </p:sp>
      <p:sp>
        <p:nvSpPr>
          <p:cNvPr id="11" name="TextBox 10">
            <a:extLst>
              <a:ext uri="{FF2B5EF4-FFF2-40B4-BE49-F238E27FC236}">
                <a16:creationId xmlns:a16="http://schemas.microsoft.com/office/drawing/2014/main" id="{F933B815-6C8D-49EA-9838-DA0086E4E077}"/>
              </a:ext>
            </a:extLst>
          </p:cNvPr>
          <p:cNvSpPr txBox="1"/>
          <p:nvPr/>
        </p:nvSpPr>
        <p:spPr>
          <a:xfrm>
            <a:off x="637372" y="2016129"/>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01</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2" name="TextBox 11">
            <a:extLst>
              <a:ext uri="{FF2B5EF4-FFF2-40B4-BE49-F238E27FC236}">
                <a16:creationId xmlns:a16="http://schemas.microsoft.com/office/drawing/2014/main" id="{75A5B220-A602-4D59-B417-DCA3877A5F73}"/>
              </a:ext>
            </a:extLst>
          </p:cNvPr>
          <p:cNvSpPr txBox="1"/>
          <p:nvPr/>
        </p:nvSpPr>
        <p:spPr>
          <a:xfrm>
            <a:off x="1049315" y="3989790"/>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Just Enough Administrator</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Being able to manage a server without being a local admin? It is possible via PowerShell and it is called </a:t>
            </a:r>
            <a:r>
              <a:rPr lang="en-US" dirty="0" err="1">
                <a:gradFill>
                  <a:gsLst>
                    <a:gs pos="2917">
                      <a:schemeClr val="tx1"/>
                    </a:gs>
                    <a:gs pos="30000">
                      <a:schemeClr val="tx1"/>
                    </a:gs>
                  </a:gsLst>
                  <a:lin ang="5400000" scaled="0"/>
                </a:gradFill>
                <a:latin typeface="+mn-lt"/>
                <a:cs typeface="Segoe UI Semilight" panose="020B0402040204020203" pitchFamily="34" charset="0"/>
              </a:rPr>
              <a:t>JeA</a:t>
            </a:r>
            <a:endParaRPr lang="en-US" dirty="0">
              <a:gradFill>
                <a:gsLst>
                  <a:gs pos="2917">
                    <a:schemeClr val="tx1"/>
                  </a:gs>
                  <a:gs pos="30000">
                    <a:schemeClr val="tx1"/>
                  </a:gs>
                </a:gsLst>
                <a:lin ang="5400000" scaled="0"/>
              </a:gradFill>
              <a:latin typeface="+mn-lt"/>
              <a:cs typeface="Segoe UI Semilight" panose="020B0402040204020203" pitchFamily="34" charset="0"/>
            </a:endParaRPr>
          </a:p>
        </p:txBody>
      </p:sp>
      <p:sp>
        <p:nvSpPr>
          <p:cNvPr id="15" name="TextBox 14">
            <a:extLst>
              <a:ext uri="{FF2B5EF4-FFF2-40B4-BE49-F238E27FC236}">
                <a16:creationId xmlns:a16="http://schemas.microsoft.com/office/drawing/2014/main" id="{8E7D38A8-8B01-4F39-A369-2127A00C0BAF}"/>
              </a:ext>
            </a:extLst>
          </p:cNvPr>
          <p:cNvSpPr txBox="1"/>
          <p:nvPr/>
        </p:nvSpPr>
        <p:spPr>
          <a:xfrm>
            <a:off x="637372" y="3959767"/>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03</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6" name="TextBox 15">
            <a:extLst>
              <a:ext uri="{FF2B5EF4-FFF2-40B4-BE49-F238E27FC236}">
                <a16:creationId xmlns:a16="http://schemas.microsoft.com/office/drawing/2014/main" id="{4817FBE1-73A3-43F7-B9B5-C5277F719261}"/>
              </a:ext>
            </a:extLst>
          </p:cNvPr>
          <p:cNvSpPr txBox="1"/>
          <p:nvPr/>
        </p:nvSpPr>
        <p:spPr>
          <a:xfrm>
            <a:off x="1049315" y="4899299"/>
            <a:ext cx="3354658" cy="1218795"/>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Windows Admin Center</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With the deprecation of MMCs, Windows Admin Center is the new go-to tool to manage Windows Server whether they are on-premises, clustered, or in the cloud.</a:t>
            </a:r>
          </a:p>
        </p:txBody>
      </p:sp>
      <p:sp>
        <p:nvSpPr>
          <p:cNvPr id="18" name="TextBox 17">
            <a:extLst>
              <a:ext uri="{FF2B5EF4-FFF2-40B4-BE49-F238E27FC236}">
                <a16:creationId xmlns:a16="http://schemas.microsoft.com/office/drawing/2014/main" id="{13E9441D-C456-4D15-BE11-A0A8D929A1B8}"/>
              </a:ext>
            </a:extLst>
          </p:cNvPr>
          <p:cNvSpPr txBox="1"/>
          <p:nvPr/>
        </p:nvSpPr>
        <p:spPr>
          <a:xfrm>
            <a:off x="637372" y="4869276"/>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04</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9" name="TextBox 18">
            <a:extLst>
              <a:ext uri="{FF2B5EF4-FFF2-40B4-BE49-F238E27FC236}">
                <a16:creationId xmlns:a16="http://schemas.microsoft.com/office/drawing/2014/main" id="{4B4C53BD-339E-476D-A044-5B7AE4F604BF}"/>
              </a:ext>
            </a:extLst>
          </p:cNvPr>
          <p:cNvSpPr txBox="1"/>
          <p:nvPr/>
        </p:nvSpPr>
        <p:spPr>
          <a:xfrm>
            <a:off x="6218237" y="2076175"/>
            <a:ext cx="3354658" cy="103412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b="1" dirty="0">
                <a:gradFill>
                  <a:gsLst>
                    <a:gs pos="2917">
                      <a:schemeClr val="tx1"/>
                    </a:gs>
                    <a:gs pos="30000">
                      <a:schemeClr val="tx1"/>
                    </a:gs>
                  </a:gsLst>
                  <a:lin ang="5400000" scaled="0"/>
                </a:gradFill>
                <a:latin typeface="+mn-lt"/>
                <a:cs typeface="Segoe UI Semilight" panose="020B0402040204020203" pitchFamily="34" charset="0"/>
              </a:rPr>
              <a:t>Securing Privilege Access</a:t>
            </a:r>
            <a:br>
              <a:rPr lang="en-US" b="1" dirty="0">
                <a:gradFill>
                  <a:gsLst>
                    <a:gs pos="2917">
                      <a:schemeClr val="tx1"/>
                    </a:gs>
                    <a:gs pos="30000">
                      <a:schemeClr val="tx1"/>
                    </a:gs>
                  </a:gsLst>
                  <a:lin ang="5400000" scaled="0"/>
                </a:gradFill>
                <a:latin typeface="+mn-lt"/>
                <a:cs typeface="Segoe UI Semilight" panose="020B0402040204020203" pitchFamily="34" charset="0"/>
              </a:rPr>
            </a:br>
            <a:r>
              <a:rPr lang="en-US" dirty="0">
                <a:gradFill>
                  <a:gsLst>
                    <a:gs pos="2917">
                      <a:schemeClr val="tx1"/>
                    </a:gs>
                    <a:gs pos="30000">
                      <a:schemeClr val="tx1"/>
                    </a:gs>
                  </a:gsLst>
                  <a:lin ang="5400000" scaled="0"/>
                </a:gradFill>
                <a:latin typeface="+mn-lt"/>
                <a:cs typeface="Segoe UI Semilight" panose="020B0402040204020203" pitchFamily="34" charset="0"/>
              </a:rPr>
              <a:t>This is a summary of all protections seen in the course as well as the order you should follow to deploy them.</a:t>
            </a:r>
          </a:p>
        </p:txBody>
      </p:sp>
      <p:sp>
        <p:nvSpPr>
          <p:cNvPr id="20" name="TextBox 19">
            <a:extLst>
              <a:ext uri="{FF2B5EF4-FFF2-40B4-BE49-F238E27FC236}">
                <a16:creationId xmlns:a16="http://schemas.microsoft.com/office/drawing/2014/main" id="{C27E49A0-4D1A-4514-99E2-F9D587DECDAA}"/>
              </a:ext>
            </a:extLst>
          </p:cNvPr>
          <p:cNvSpPr txBox="1"/>
          <p:nvPr/>
        </p:nvSpPr>
        <p:spPr>
          <a:xfrm>
            <a:off x="5806294" y="2046152"/>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05</a:t>
            </a:r>
            <a:endParaRPr lang="en-US" sz="11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20098431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defTabSz="913401">
              <a:defRPr/>
            </a:pPr>
            <a:r>
              <a:rPr lang="en-US" sz="2448" kern="0">
                <a:gradFill>
                  <a:gsLst>
                    <a:gs pos="0">
                      <a:srgbClr val="FFFFFF"/>
                    </a:gs>
                    <a:gs pos="100000">
                      <a:srgbClr val="FFFFFF"/>
                    </a:gs>
                  </a:gsLst>
                  <a:lin ang="5400000" scaled="0"/>
                </a:gradFill>
                <a:latin typeface="Segoe UI Semilight"/>
              </a:rPr>
              <a:t>Video Placeholder</a:t>
            </a:r>
          </a:p>
          <a:p>
            <a:pPr defTabSz="913401">
              <a:defRPr/>
            </a:pPr>
            <a:endParaRPr lang="en-US" sz="2448" kern="0">
              <a:gradFill>
                <a:gsLst>
                  <a:gs pos="0">
                    <a:srgbClr val="FFFFFF"/>
                  </a:gs>
                  <a:gs pos="100000">
                    <a:srgbClr val="FFFFFF"/>
                  </a:gs>
                </a:gsLst>
                <a:lin ang="5400000" scaled="0"/>
              </a:gradFill>
              <a:latin typeface="Segoe UI Semilight"/>
            </a:endParaRPr>
          </a:p>
          <a:p>
            <a:pPr defTabSz="913401">
              <a:defRPr/>
            </a:pPr>
            <a:r>
              <a:rPr lang="en-US" sz="2448" kern="0">
                <a:gradFill>
                  <a:gsLst>
                    <a:gs pos="0">
                      <a:srgbClr val="FFFFFF"/>
                    </a:gs>
                    <a:gs pos="100000">
                      <a:srgbClr val="FFFFFF"/>
                    </a:gs>
                  </a:gsLst>
                  <a:lin ang="5400000" scaled="0"/>
                </a:gradFill>
                <a:latin typeface="Segoe UI Semilight"/>
              </a:rPr>
              <a:t>This slide has to be watched with PowerPoint</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Video</a:t>
            </a:r>
          </a:p>
        </p:txBody>
      </p:sp>
      <p:sp>
        <p:nvSpPr>
          <p:cNvPr id="9" name="speech_4" title="Icon of a chat bubble with a video camera in it">
            <a:extLst>
              <a:ext uri="{FF2B5EF4-FFF2-40B4-BE49-F238E27FC236}">
                <a16:creationId xmlns:a16="http://schemas.microsoft.com/office/drawing/2014/main" id="{8804F6C6-00A8-4C02-8C5A-A4EE5C7A1765}"/>
              </a:ext>
            </a:extLst>
          </p:cNvPr>
          <p:cNvSpPr>
            <a:spLocks noChangeAspect="1" noEditPoints="1"/>
          </p:cNvSpPr>
          <p:nvPr/>
        </p:nvSpPr>
        <p:spPr bwMode="auto">
          <a:xfrm>
            <a:off x="1372463" y="2585633"/>
            <a:ext cx="1736981" cy="1551702"/>
          </a:xfrm>
          <a:custGeom>
            <a:avLst/>
            <a:gdLst>
              <a:gd name="T0" fmla="*/ 298 w 525"/>
              <a:gd name="T1" fmla="*/ 357 h 469"/>
              <a:gd name="T2" fmla="*/ 186 w 525"/>
              <a:gd name="T3" fmla="*/ 357 h 469"/>
              <a:gd name="T4" fmla="*/ 74 w 525"/>
              <a:gd name="T5" fmla="*/ 469 h 469"/>
              <a:gd name="T6" fmla="*/ 74 w 525"/>
              <a:gd name="T7" fmla="*/ 357 h 469"/>
              <a:gd name="T8" fmla="*/ 0 w 525"/>
              <a:gd name="T9" fmla="*/ 357 h 469"/>
              <a:gd name="T10" fmla="*/ 0 w 525"/>
              <a:gd name="T11" fmla="*/ 0 h 469"/>
              <a:gd name="T12" fmla="*/ 525 w 525"/>
              <a:gd name="T13" fmla="*/ 0 h 469"/>
              <a:gd name="T14" fmla="*/ 525 w 525"/>
              <a:gd name="T15" fmla="*/ 295 h 469"/>
              <a:gd name="T16" fmla="*/ 292 w 525"/>
              <a:gd name="T17" fmla="*/ 357 h 469"/>
              <a:gd name="T18" fmla="*/ 292 w 525"/>
              <a:gd name="T19" fmla="*/ 357 h 469"/>
              <a:gd name="T20" fmla="*/ 298 w 525"/>
              <a:gd name="T21" fmla="*/ 357 h 469"/>
              <a:gd name="T22" fmla="*/ 525 w 525"/>
              <a:gd name="T23" fmla="*/ 357 h 469"/>
              <a:gd name="T24" fmla="*/ 525 w 525"/>
              <a:gd name="T25" fmla="*/ 295 h 469"/>
              <a:gd name="T26" fmla="*/ 319 w 525"/>
              <a:gd name="T27" fmla="*/ 148 h 469"/>
              <a:gd name="T28" fmla="*/ 319 w 525"/>
              <a:gd name="T29" fmla="*/ 100 h 469"/>
              <a:gd name="T30" fmla="*/ 131 w 525"/>
              <a:gd name="T31" fmla="*/ 100 h 469"/>
              <a:gd name="T32" fmla="*/ 131 w 525"/>
              <a:gd name="T33" fmla="*/ 251 h 469"/>
              <a:gd name="T34" fmla="*/ 319 w 525"/>
              <a:gd name="T35" fmla="*/ 251 h 469"/>
              <a:gd name="T36" fmla="*/ 319 w 525"/>
              <a:gd name="T37" fmla="*/ 148 h 469"/>
              <a:gd name="T38" fmla="*/ 319 w 525"/>
              <a:gd name="T39" fmla="*/ 206 h 469"/>
              <a:gd name="T40" fmla="*/ 393 w 525"/>
              <a:gd name="T41" fmla="*/ 247 h 469"/>
              <a:gd name="T42" fmla="*/ 393 w 525"/>
              <a:gd name="T43" fmla="*/ 110 h 469"/>
              <a:gd name="T44" fmla="*/ 319 w 525"/>
              <a:gd name="T45" fmla="*/ 1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5" h="469">
                <a:moveTo>
                  <a:pt x="298" y="357"/>
                </a:moveTo>
                <a:lnTo>
                  <a:pt x="186" y="357"/>
                </a:lnTo>
                <a:lnTo>
                  <a:pt x="74" y="469"/>
                </a:lnTo>
                <a:lnTo>
                  <a:pt x="74" y="357"/>
                </a:lnTo>
                <a:lnTo>
                  <a:pt x="0" y="357"/>
                </a:lnTo>
                <a:lnTo>
                  <a:pt x="0" y="0"/>
                </a:lnTo>
                <a:lnTo>
                  <a:pt x="525" y="0"/>
                </a:lnTo>
                <a:lnTo>
                  <a:pt x="525" y="295"/>
                </a:lnTo>
                <a:moveTo>
                  <a:pt x="292" y="357"/>
                </a:moveTo>
                <a:lnTo>
                  <a:pt x="292" y="357"/>
                </a:lnTo>
                <a:moveTo>
                  <a:pt x="298" y="357"/>
                </a:moveTo>
                <a:lnTo>
                  <a:pt x="525" y="357"/>
                </a:lnTo>
                <a:lnTo>
                  <a:pt x="525" y="295"/>
                </a:lnTo>
                <a:moveTo>
                  <a:pt x="319" y="148"/>
                </a:moveTo>
                <a:lnTo>
                  <a:pt x="319" y="100"/>
                </a:lnTo>
                <a:lnTo>
                  <a:pt x="131" y="100"/>
                </a:lnTo>
                <a:lnTo>
                  <a:pt x="131" y="251"/>
                </a:lnTo>
                <a:lnTo>
                  <a:pt x="319" y="251"/>
                </a:lnTo>
                <a:lnTo>
                  <a:pt x="319" y="148"/>
                </a:lnTo>
                <a:moveTo>
                  <a:pt x="319" y="206"/>
                </a:moveTo>
                <a:lnTo>
                  <a:pt x="393" y="247"/>
                </a:lnTo>
                <a:lnTo>
                  <a:pt x="393" y="110"/>
                </a:lnTo>
                <a:lnTo>
                  <a:pt x="319" y="14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055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96BF5-DE39-413D-B48F-8C91920785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20</a:t>
            </a:fld>
            <a:endParaRPr lang="en-US"/>
          </a:p>
        </p:txBody>
      </p:sp>
      <p:sp>
        <p:nvSpPr>
          <p:cNvPr id="3" name="Text Placeholder 2">
            <a:extLst>
              <a:ext uri="{FF2B5EF4-FFF2-40B4-BE49-F238E27FC236}">
                <a16:creationId xmlns:a16="http://schemas.microsoft.com/office/drawing/2014/main" id="{4D88995F-095A-4BF9-AAA3-581DE04DC2FD}"/>
              </a:ext>
            </a:extLst>
          </p:cNvPr>
          <p:cNvSpPr>
            <a:spLocks noGrp="1"/>
          </p:cNvSpPr>
          <p:nvPr>
            <p:ph type="body" sz="quarter" idx="13"/>
          </p:nvPr>
        </p:nvSpPr>
        <p:spPr/>
        <p:txBody>
          <a:bodyPr/>
          <a:lstStyle/>
          <a:p>
            <a:r>
              <a:rPr lang="en-CA"/>
              <a:t>Windows Admin Center </a:t>
            </a:r>
          </a:p>
        </p:txBody>
      </p:sp>
      <p:sp>
        <p:nvSpPr>
          <p:cNvPr id="4" name="Espace réservé du texte 2">
            <a:extLst>
              <a:ext uri="{FF2B5EF4-FFF2-40B4-BE49-F238E27FC236}">
                <a16:creationId xmlns:a16="http://schemas.microsoft.com/office/drawing/2014/main" id="{19CD304F-233A-40C5-ADB7-0E761B9BC60A}"/>
              </a:ext>
            </a:extLst>
          </p:cNvPr>
          <p:cNvSpPr txBox="1">
            <a:spLocks/>
          </p:cNvSpPr>
          <p:nvPr/>
        </p:nvSpPr>
        <p:spPr>
          <a:xfrm>
            <a:off x="366141" y="1922261"/>
            <a:ext cx="11887200" cy="442582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solidFill>
                  <a:schemeClr val="tx1"/>
                </a:solidFill>
                <a:latin typeface="Segoe UI Light" pitchFamily="34" charset="0"/>
                <a:cs typeface="Arial" charset="0"/>
                <a:sym typeface="Arial"/>
              </a:rPr>
              <a:t>Windows Admin Center is a free tool to replace </a:t>
            </a:r>
            <a:r>
              <a:rPr lang="en-US" sz="3200" b="1">
                <a:gradFill>
                  <a:gsLst>
                    <a:gs pos="1250">
                      <a:srgbClr val="505050"/>
                    </a:gs>
                    <a:gs pos="100000">
                      <a:srgbClr val="505050"/>
                    </a:gs>
                  </a:gsLst>
                  <a:lin ang="5400000" scaled="0"/>
                </a:gradFill>
              </a:rPr>
              <a:t>Microsoft Management Consoles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MMCs still work but are deprecated</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Windows Admin Center is a web-based graphical remote administration console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Not yet a full replacement for the RSAT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is missing roles such as Active Directory, DHCP, DNS, IIS</a:t>
            </a:r>
            <a:endParaRPr lang="en-US" sz="320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It can manage Windows Server 2012 and higher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requires Windows Management Framework (WMF) version 5.1 or higher</a:t>
            </a:r>
          </a:p>
          <a:p>
            <a:pPr>
              <a:buFont typeface="Wingdings" panose="05000000000000000000" pitchFamily="2" charset="2"/>
              <a:buChar char="§"/>
              <a:defRPr/>
            </a:pPr>
            <a:endParaRPr lang="en-US" sz="8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b="1">
              <a:gradFill>
                <a:gsLst>
                  <a:gs pos="1250">
                    <a:srgbClr val="505050"/>
                  </a:gs>
                  <a:gs pos="100000">
                    <a:srgbClr val="505050"/>
                  </a:gs>
                </a:gsLst>
                <a:lin ang="5400000" scaled="0"/>
              </a:gradFill>
            </a:endParaRPr>
          </a:p>
        </p:txBody>
      </p:sp>
      <p:sp>
        <p:nvSpPr>
          <p:cNvPr id="5" name="Rectangle: Folded Corner 4">
            <a:extLst>
              <a:ext uri="{FF2B5EF4-FFF2-40B4-BE49-F238E27FC236}">
                <a16:creationId xmlns:a16="http://schemas.microsoft.com/office/drawing/2014/main" id="{FAC5F15D-BA15-4A0D-8234-B7C7E860F49E}"/>
              </a:ext>
            </a:extLst>
          </p:cNvPr>
          <p:cNvSpPr/>
          <p:nvPr/>
        </p:nvSpPr>
        <p:spPr bwMode="auto">
          <a:xfrm rot="21208912">
            <a:off x="5356147" y="2585132"/>
            <a:ext cx="1160151" cy="582143"/>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MMC</a:t>
            </a:r>
          </a:p>
        </p:txBody>
      </p:sp>
    </p:spTree>
    <p:extLst>
      <p:ext uri="{BB962C8B-B14F-4D97-AF65-F5344CB8AC3E}">
        <p14:creationId xmlns:p14="http://schemas.microsoft.com/office/powerpoint/2010/main" val="264031298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96BF5-DE39-413D-B48F-8C91920785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21</a:t>
            </a:fld>
            <a:endParaRPr lang="en-US"/>
          </a:p>
        </p:txBody>
      </p:sp>
      <p:sp>
        <p:nvSpPr>
          <p:cNvPr id="3" name="Text Placeholder 2">
            <a:extLst>
              <a:ext uri="{FF2B5EF4-FFF2-40B4-BE49-F238E27FC236}">
                <a16:creationId xmlns:a16="http://schemas.microsoft.com/office/drawing/2014/main" id="{4D88995F-095A-4BF9-AAA3-581DE04DC2FD}"/>
              </a:ext>
            </a:extLst>
          </p:cNvPr>
          <p:cNvSpPr>
            <a:spLocks noGrp="1"/>
          </p:cNvSpPr>
          <p:nvPr>
            <p:ph type="body" sz="quarter" idx="13"/>
          </p:nvPr>
        </p:nvSpPr>
        <p:spPr/>
        <p:txBody>
          <a:bodyPr/>
          <a:lstStyle/>
          <a:p>
            <a:r>
              <a:rPr lang="en-CA"/>
              <a:t>Types of installations </a:t>
            </a:r>
          </a:p>
        </p:txBody>
      </p:sp>
      <p:sp>
        <p:nvSpPr>
          <p:cNvPr id="5" name="AutoShape 2" descr="Diagram of Windows 10 desktop installation">
            <a:extLst>
              <a:ext uri="{FF2B5EF4-FFF2-40B4-BE49-F238E27FC236}">
                <a16:creationId xmlns:a16="http://schemas.microsoft.com/office/drawing/2014/main" id="{E578CB65-9A7F-47C8-9CA9-F23E8E6B458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6" name="Text Placeholder 2">
            <a:extLst>
              <a:ext uri="{FF2B5EF4-FFF2-40B4-BE49-F238E27FC236}">
                <a16:creationId xmlns:a16="http://schemas.microsoft.com/office/drawing/2014/main" id="{5542EB2F-07D6-48D5-91F0-A83337434263}"/>
              </a:ext>
            </a:extLst>
          </p:cNvPr>
          <p:cNvSpPr txBox="1">
            <a:spLocks/>
          </p:cNvSpPr>
          <p:nvPr/>
        </p:nvSpPr>
        <p:spPr>
          <a:xfrm>
            <a:off x="699943" y="4234346"/>
            <a:ext cx="4831281" cy="141577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t>Desktop mode</a:t>
            </a:r>
          </a:p>
          <a:p>
            <a:pPr lvl="1"/>
            <a:r>
              <a:rPr lang="en-US"/>
              <a:t>Connect to the Windows Admin Center gateway from the same computer on which it's installed</a:t>
            </a:r>
          </a:p>
        </p:txBody>
      </p:sp>
      <p:sp>
        <p:nvSpPr>
          <p:cNvPr id="7" name="Text Placeholder 2">
            <a:extLst>
              <a:ext uri="{FF2B5EF4-FFF2-40B4-BE49-F238E27FC236}">
                <a16:creationId xmlns:a16="http://schemas.microsoft.com/office/drawing/2014/main" id="{7E7D6BCD-3961-4B37-B8E9-1609156F4E92}"/>
              </a:ext>
            </a:extLst>
          </p:cNvPr>
          <p:cNvSpPr txBox="1">
            <a:spLocks/>
          </p:cNvSpPr>
          <p:nvPr/>
        </p:nvSpPr>
        <p:spPr>
          <a:xfrm>
            <a:off x="6660776" y="4234346"/>
            <a:ext cx="4831281" cy="141577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a:t>Gateway mode</a:t>
            </a:r>
          </a:p>
          <a:p>
            <a:pPr lvl="1"/>
            <a:r>
              <a:rPr lang="en-US"/>
              <a:t>Connect to the Windows Admin Center gateway from a client browser on a different machine</a:t>
            </a:r>
            <a:endParaRPr lang="en-CA"/>
          </a:p>
        </p:txBody>
      </p:sp>
      <p:pic>
        <p:nvPicPr>
          <p:cNvPr id="8" name="Picture 7">
            <a:extLst>
              <a:ext uri="{FF2B5EF4-FFF2-40B4-BE49-F238E27FC236}">
                <a16:creationId xmlns:a16="http://schemas.microsoft.com/office/drawing/2014/main" id="{819F34B2-910F-4FD7-A749-6D61EC176CBB}"/>
              </a:ext>
            </a:extLst>
          </p:cNvPr>
          <p:cNvPicPr>
            <a:picLocks noChangeAspect="1"/>
          </p:cNvPicPr>
          <p:nvPr/>
        </p:nvPicPr>
        <p:blipFill>
          <a:blip r:embed="rId3"/>
          <a:stretch>
            <a:fillRect/>
          </a:stretch>
        </p:blipFill>
        <p:spPr>
          <a:xfrm>
            <a:off x="1961310" y="2348752"/>
            <a:ext cx="817696" cy="1761191"/>
          </a:xfrm>
          <a:prstGeom prst="rect">
            <a:avLst/>
          </a:prstGeom>
        </p:spPr>
      </p:pic>
      <p:pic>
        <p:nvPicPr>
          <p:cNvPr id="9" name="Picture 8">
            <a:extLst>
              <a:ext uri="{FF2B5EF4-FFF2-40B4-BE49-F238E27FC236}">
                <a16:creationId xmlns:a16="http://schemas.microsoft.com/office/drawing/2014/main" id="{6A9159FB-E719-4F77-9AB5-F9E4CF994B60}"/>
              </a:ext>
            </a:extLst>
          </p:cNvPr>
          <p:cNvPicPr>
            <a:picLocks noChangeAspect="1"/>
          </p:cNvPicPr>
          <p:nvPr/>
        </p:nvPicPr>
        <p:blipFill>
          <a:blip r:embed="rId4"/>
          <a:stretch>
            <a:fillRect/>
          </a:stretch>
        </p:blipFill>
        <p:spPr>
          <a:xfrm>
            <a:off x="7296617" y="2348751"/>
            <a:ext cx="2248544" cy="1761191"/>
          </a:xfrm>
          <a:prstGeom prst="rect">
            <a:avLst/>
          </a:prstGeom>
        </p:spPr>
      </p:pic>
    </p:spTree>
    <p:extLst>
      <p:ext uri="{BB962C8B-B14F-4D97-AF65-F5344CB8AC3E}">
        <p14:creationId xmlns:p14="http://schemas.microsoft.com/office/powerpoint/2010/main" val="337450200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FDEFB3-2E9E-40DF-BED9-CD71E9F415B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22</a:t>
            </a:fld>
            <a:endParaRPr lang="en-US"/>
          </a:p>
        </p:txBody>
      </p:sp>
      <p:sp>
        <p:nvSpPr>
          <p:cNvPr id="3" name="Text Placeholder 2">
            <a:extLst>
              <a:ext uri="{FF2B5EF4-FFF2-40B4-BE49-F238E27FC236}">
                <a16:creationId xmlns:a16="http://schemas.microsoft.com/office/drawing/2014/main" id="{68C9CCCA-EA38-434B-9C43-6E3FC1CD3BE2}"/>
              </a:ext>
            </a:extLst>
          </p:cNvPr>
          <p:cNvSpPr>
            <a:spLocks noGrp="1"/>
          </p:cNvSpPr>
          <p:nvPr>
            <p:ph type="body" sz="quarter" idx="13"/>
          </p:nvPr>
        </p:nvSpPr>
        <p:spPr/>
        <p:txBody>
          <a:bodyPr/>
          <a:lstStyle/>
          <a:p>
            <a:r>
              <a:rPr lang="en-CA"/>
              <a:t>On the wire </a:t>
            </a:r>
          </a:p>
        </p:txBody>
      </p:sp>
      <p:sp>
        <p:nvSpPr>
          <p:cNvPr id="4" name="Text Placeholder 2">
            <a:extLst>
              <a:ext uri="{FF2B5EF4-FFF2-40B4-BE49-F238E27FC236}">
                <a16:creationId xmlns:a16="http://schemas.microsoft.com/office/drawing/2014/main" id="{2D9C2DB9-2441-470E-A8D7-2CC78982948C}"/>
              </a:ext>
            </a:extLst>
          </p:cNvPr>
          <p:cNvSpPr txBox="1">
            <a:spLocks/>
          </p:cNvSpPr>
          <p:nvPr/>
        </p:nvSpPr>
        <p:spPr>
          <a:xfrm>
            <a:off x="973934" y="2032095"/>
            <a:ext cx="4541422" cy="430887"/>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sz="2800">
                <a:latin typeface="Segoe UI Semilight" panose="020B0402040204020203" pitchFamily="34" charset="0"/>
                <a:cs typeface="Segoe UI Semilight" panose="020B0402040204020203" pitchFamily="34" charset="0"/>
              </a:rPr>
              <a:t>Desktop Mode</a:t>
            </a:r>
          </a:p>
        </p:txBody>
      </p:sp>
      <p:pic>
        <p:nvPicPr>
          <p:cNvPr id="5" name="Picture 4">
            <a:extLst>
              <a:ext uri="{FF2B5EF4-FFF2-40B4-BE49-F238E27FC236}">
                <a16:creationId xmlns:a16="http://schemas.microsoft.com/office/drawing/2014/main" id="{F7D53EED-7D70-435D-851B-7F8A93EB2CC8}"/>
              </a:ext>
            </a:extLst>
          </p:cNvPr>
          <p:cNvPicPr>
            <a:picLocks noChangeAspect="1"/>
          </p:cNvPicPr>
          <p:nvPr/>
        </p:nvPicPr>
        <p:blipFill>
          <a:blip r:embed="rId3"/>
          <a:stretch>
            <a:fillRect/>
          </a:stretch>
        </p:blipFill>
        <p:spPr>
          <a:xfrm>
            <a:off x="4540306" y="2854486"/>
            <a:ext cx="357589" cy="673106"/>
          </a:xfrm>
          <a:prstGeom prst="rect">
            <a:avLst/>
          </a:prstGeom>
        </p:spPr>
      </p:pic>
      <p:pic>
        <p:nvPicPr>
          <p:cNvPr id="6" name="Picture 5">
            <a:extLst>
              <a:ext uri="{FF2B5EF4-FFF2-40B4-BE49-F238E27FC236}">
                <a16:creationId xmlns:a16="http://schemas.microsoft.com/office/drawing/2014/main" id="{9ACAF99A-D058-498A-8A55-C543775EE9BA}"/>
              </a:ext>
            </a:extLst>
          </p:cNvPr>
          <p:cNvPicPr>
            <a:picLocks noChangeAspect="1"/>
          </p:cNvPicPr>
          <p:nvPr/>
        </p:nvPicPr>
        <p:blipFill>
          <a:blip r:embed="rId3"/>
          <a:stretch>
            <a:fillRect/>
          </a:stretch>
        </p:blipFill>
        <p:spPr>
          <a:xfrm>
            <a:off x="9268914" y="3715246"/>
            <a:ext cx="357589" cy="673106"/>
          </a:xfrm>
          <a:prstGeom prst="rect">
            <a:avLst/>
          </a:prstGeom>
        </p:spPr>
      </p:pic>
      <p:grpSp>
        <p:nvGrpSpPr>
          <p:cNvPr id="7" name="Group 284">
            <a:extLst>
              <a:ext uri="{FF2B5EF4-FFF2-40B4-BE49-F238E27FC236}">
                <a16:creationId xmlns:a16="http://schemas.microsoft.com/office/drawing/2014/main" id="{19FD38D6-C261-459D-8596-7479477F5D02}"/>
              </a:ext>
            </a:extLst>
          </p:cNvPr>
          <p:cNvGrpSpPr>
            <a:grpSpLocks noChangeAspect="1"/>
          </p:cNvGrpSpPr>
          <p:nvPr/>
        </p:nvGrpSpPr>
        <p:grpSpPr bwMode="auto">
          <a:xfrm>
            <a:off x="7507195" y="4686900"/>
            <a:ext cx="306236" cy="302153"/>
            <a:chOff x="5983" y="3772"/>
            <a:chExt cx="525" cy="518"/>
          </a:xfrm>
        </p:grpSpPr>
        <p:sp>
          <p:nvSpPr>
            <p:cNvPr id="8" name="Freeform 287">
              <a:extLst>
                <a:ext uri="{FF2B5EF4-FFF2-40B4-BE49-F238E27FC236}">
                  <a16:creationId xmlns:a16="http://schemas.microsoft.com/office/drawing/2014/main" id="{460AD701-4F45-4DBE-8CF8-B54DC632E11F}"/>
                </a:ext>
              </a:extLst>
            </p:cNvPr>
            <p:cNvSpPr>
              <a:spLocks noEditPoints="1"/>
            </p:cNvSpPr>
            <p:nvPr/>
          </p:nvSpPr>
          <p:spPr bwMode="auto">
            <a:xfrm>
              <a:off x="5983" y="3772"/>
              <a:ext cx="423" cy="42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9" name="Freeform 288">
              <a:extLst>
                <a:ext uri="{FF2B5EF4-FFF2-40B4-BE49-F238E27FC236}">
                  <a16:creationId xmlns:a16="http://schemas.microsoft.com/office/drawing/2014/main" id="{EB6EC9A0-50D1-4FB4-9EA4-40373D90D4F5}"/>
                </a:ext>
              </a:extLst>
            </p:cNvPr>
            <p:cNvSpPr>
              <a:spLocks noEditPoints="1"/>
            </p:cNvSpPr>
            <p:nvPr/>
          </p:nvSpPr>
          <p:spPr bwMode="auto">
            <a:xfrm>
              <a:off x="6313" y="4094"/>
              <a:ext cx="195" cy="196"/>
            </a:xfrm>
            <a:custGeom>
              <a:avLst/>
              <a:gdLst>
                <a:gd name="T0" fmla="*/ 118 w 122"/>
                <a:gd name="T1" fmla="*/ 74 h 122"/>
                <a:gd name="T2" fmla="*/ 102 w 122"/>
                <a:gd name="T3" fmla="*/ 64 h 122"/>
                <a:gd name="T4" fmla="*/ 102 w 122"/>
                <a:gd name="T5" fmla="*/ 64 h 122"/>
                <a:gd name="T6" fmla="*/ 101 w 122"/>
                <a:gd name="T7" fmla="*/ 54 h 122"/>
                <a:gd name="T8" fmla="*/ 101 w 122"/>
                <a:gd name="T9" fmla="*/ 53 h 122"/>
                <a:gd name="T10" fmla="*/ 116 w 122"/>
                <a:gd name="T11" fmla="*/ 41 h 122"/>
                <a:gd name="T12" fmla="*/ 118 w 122"/>
                <a:gd name="T13" fmla="*/ 34 h 122"/>
                <a:gd name="T14" fmla="*/ 111 w 122"/>
                <a:gd name="T15" fmla="*/ 30 h 122"/>
                <a:gd name="T16" fmla="*/ 92 w 122"/>
                <a:gd name="T17" fmla="*/ 34 h 122"/>
                <a:gd name="T18" fmla="*/ 92 w 122"/>
                <a:gd name="T19" fmla="*/ 35 h 122"/>
                <a:gd name="T20" fmla="*/ 84 w 122"/>
                <a:gd name="T21" fmla="*/ 28 h 122"/>
                <a:gd name="T22" fmla="*/ 84 w 122"/>
                <a:gd name="T23" fmla="*/ 27 h 122"/>
                <a:gd name="T24" fmla="*/ 86 w 122"/>
                <a:gd name="T25" fmla="*/ 8 h 122"/>
                <a:gd name="T26" fmla="*/ 82 w 122"/>
                <a:gd name="T27" fmla="*/ 1 h 122"/>
                <a:gd name="T28" fmla="*/ 74 w 122"/>
                <a:gd name="T29" fmla="*/ 4 h 122"/>
                <a:gd name="T30" fmla="*/ 64 w 122"/>
                <a:gd name="T31" fmla="*/ 20 h 122"/>
                <a:gd name="T32" fmla="*/ 64 w 122"/>
                <a:gd name="T33" fmla="*/ 21 h 122"/>
                <a:gd name="T34" fmla="*/ 53 w 122"/>
                <a:gd name="T35" fmla="*/ 21 h 122"/>
                <a:gd name="T36" fmla="*/ 53 w 122"/>
                <a:gd name="T37" fmla="*/ 21 h 122"/>
                <a:gd name="T38" fmla="*/ 41 w 122"/>
                <a:gd name="T39" fmla="*/ 6 h 122"/>
                <a:gd name="T40" fmla="*/ 33 w 122"/>
                <a:gd name="T41" fmla="*/ 4 h 122"/>
                <a:gd name="T42" fmla="*/ 30 w 122"/>
                <a:gd name="T43" fmla="*/ 12 h 122"/>
                <a:gd name="T44" fmla="*/ 34 w 122"/>
                <a:gd name="T45" fmla="*/ 30 h 122"/>
                <a:gd name="T46" fmla="*/ 34 w 122"/>
                <a:gd name="T47" fmla="*/ 30 h 122"/>
                <a:gd name="T48" fmla="*/ 27 w 122"/>
                <a:gd name="T49" fmla="*/ 38 h 122"/>
                <a:gd name="T50" fmla="*/ 27 w 122"/>
                <a:gd name="T51" fmla="*/ 38 h 122"/>
                <a:gd name="T52" fmla="*/ 8 w 122"/>
                <a:gd name="T53" fmla="*/ 36 h 122"/>
                <a:gd name="T54" fmla="*/ 1 w 122"/>
                <a:gd name="T55" fmla="*/ 40 h 122"/>
                <a:gd name="T56" fmla="*/ 4 w 122"/>
                <a:gd name="T57" fmla="*/ 48 h 122"/>
                <a:gd name="T58" fmla="*/ 20 w 122"/>
                <a:gd name="T59" fmla="*/ 58 h 122"/>
                <a:gd name="T60" fmla="*/ 21 w 122"/>
                <a:gd name="T61" fmla="*/ 69 h 122"/>
                <a:gd name="T62" fmla="*/ 6 w 122"/>
                <a:gd name="T63" fmla="*/ 81 h 122"/>
                <a:gd name="T64" fmla="*/ 4 w 122"/>
                <a:gd name="T65" fmla="*/ 89 h 122"/>
                <a:gd name="T66" fmla="*/ 11 w 122"/>
                <a:gd name="T67" fmla="*/ 92 h 122"/>
                <a:gd name="T68" fmla="*/ 30 w 122"/>
                <a:gd name="T69" fmla="*/ 88 h 122"/>
                <a:gd name="T70" fmla="*/ 38 w 122"/>
                <a:gd name="T71" fmla="*/ 96 h 122"/>
                <a:gd name="T72" fmla="*/ 36 w 122"/>
                <a:gd name="T73" fmla="*/ 114 h 122"/>
                <a:gd name="T74" fmla="*/ 40 w 122"/>
                <a:gd name="T75" fmla="*/ 121 h 122"/>
                <a:gd name="T76" fmla="*/ 48 w 122"/>
                <a:gd name="T77" fmla="*/ 118 h 122"/>
                <a:gd name="T78" fmla="*/ 58 w 122"/>
                <a:gd name="T79" fmla="*/ 102 h 122"/>
                <a:gd name="T80" fmla="*/ 69 w 122"/>
                <a:gd name="T81" fmla="*/ 102 h 122"/>
                <a:gd name="T82" fmla="*/ 81 w 122"/>
                <a:gd name="T83" fmla="*/ 116 h 122"/>
                <a:gd name="T84" fmla="*/ 89 w 122"/>
                <a:gd name="T85" fmla="*/ 118 h 122"/>
                <a:gd name="T86" fmla="*/ 92 w 122"/>
                <a:gd name="T87" fmla="*/ 111 h 122"/>
                <a:gd name="T88" fmla="*/ 88 w 122"/>
                <a:gd name="T89" fmla="*/ 92 h 122"/>
                <a:gd name="T90" fmla="*/ 95 w 122"/>
                <a:gd name="T91" fmla="*/ 84 h 122"/>
                <a:gd name="T92" fmla="*/ 114 w 122"/>
                <a:gd name="T93" fmla="*/ 86 h 122"/>
                <a:gd name="T94" fmla="*/ 121 w 122"/>
                <a:gd name="T95" fmla="*/ 82 h 122"/>
                <a:gd name="T96" fmla="*/ 118 w 122"/>
                <a:gd name="T97" fmla="*/ 74 h 122"/>
                <a:gd name="T98" fmla="*/ 52 w 122"/>
                <a:gd name="T99" fmla="*/ 86 h 122"/>
                <a:gd name="T100" fmla="*/ 36 w 122"/>
                <a:gd name="T101" fmla="*/ 53 h 122"/>
                <a:gd name="T102" fmla="*/ 69 w 122"/>
                <a:gd name="T103" fmla="*/ 37 h 122"/>
                <a:gd name="T104" fmla="*/ 86 w 122"/>
                <a:gd name="T105" fmla="*/ 70 h 122"/>
                <a:gd name="T106" fmla="*/ 52 w 122"/>
                <a:gd name="T10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2" h="122">
                  <a:moveTo>
                    <a:pt x="118" y="74"/>
                  </a:moveTo>
                  <a:cubicBezTo>
                    <a:pt x="102" y="64"/>
                    <a:pt x="102" y="64"/>
                    <a:pt x="102" y="64"/>
                  </a:cubicBezTo>
                  <a:cubicBezTo>
                    <a:pt x="102" y="64"/>
                    <a:pt x="102" y="64"/>
                    <a:pt x="102" y="64"/>
                  </a:cubicBezTo>
                  <a:cubicBezTo>
                    <a:pt x="102" y="61"/>
                    <a:pt x="102" y="57"/>
                    <a:pt x="101" y="54"/>
                  </a:cubicBezTo>
                  <a:cubicBezTo>
                    <a:pt x="101" y="53"/>
                    <a:pt x="101" y="53"/>
                    <a:pt x="101" y="53"/>
                  </a:cubicBezTo>
                  <a:cubicBezTo>
                    <a:pt x="116" y="41"/>
                    <a:pt x="116" y="41"/>
                    <a:pt x="116" y="41"/>
                  </a:cubicBezTo>
                  <a:cubicBezTo>
                    <a:pt x="118" y="40"/>
                    <a:pt x="119" y="36"/>
                    <a:pt x="118" y="34"/>
                  </a:cubicBezTo>
                  <a:cubicBezTo>
                    <a:pt x="117" y="31"/>
                    <a:pt x="113" y="29"/>
                    <a:pt x="111" y="30"/>
                  </a:cubicBezTo>
                  <a:cubicBezTo>
                    <a:pt x="92" y="34"/>
                    <a:pt x="92" y="34"/>
                    <a:pt x="92" y="34"/>
                  </a:cubicBezTo>
                  <a:cubicBezTo>
                    <a:pt x="92" y="34"/>
                    <a:pt x="92" y="35"/>
                    <a:pt x="92" y="35"/>
                  </a:cubicBezTo>
                  <a:cubicBezTo>
                    <a:pt x="89" y="32"/>
                    <a:pt x="87" y="30"/>
                    <a:pt x="84" y="28"/>
                  </a:cubicBezTo>
                  <a:cubicBezTo>
                    <a:pt x="84" y="28"/>
                    <a:pt x="84" y="27"/>
                    <a:pt x="84" y="27"/>
                  </a:cubicBezTo>
                  <a:cubicBezTo>
                    <a:pt x="86" y="8"/>
                    <a:pt x="86" y="8"/>
                    <a:pt x="86" y="8"/>
                  </a:cubicBezTo>
                  <a:cubicBezTo>
                    <a:pt x="86" y="5"/>
                    <a:pt x="84" y="2"/>
                    <a:pt x="82" y="1"/>
                  </a:cubicBezTo>
                  <a:cubicBezTo>
                    <a:pt x="79" y="0"/>
                    <a:pt x="76" y="2"/>
                    <a:pt x="74" y="4"/>
                  </a:cubicBezTo>
                  <a:cubicBezTo>
                    <a:pt x="64" y="20"/>
                    <a:pt x="64" y="20"/>
                    <a:pt x="64" y="20"/>
                  </a:cubicBezTo>
                  <a:cubicBezTo>
                    <a:pt x="64" y="21"/>
                    <a:pt x="64" y="21"/>
                    <a:pt x="64" y="21"/>
                  </a:cubicBezTo>
                  <a:cubicBezTo>
                    <a:pt x="60" y="21"/>
                    <a:pt x="57" y="21"/>
                    <a:pt x="53" y="21"/>
                  </a:cubicBezTo>
                  <a:cubicBezTo>
                    <a:pt x="53" y="21"/>
                    <a:pt x="53" y="21"/>
                    <a:pt x="53" y="21"/>
                  </a:cubicBezTo>
                  <a:cubicBezTo>
                    <a:pt x="41" y="6"/>
                    <a:pt x="41" y="6"/>
                    <a:pt x="41" y="6"/>
                  </a:cubicBezTo>
                  <a:cubicBezTo>
                    <a:pt x="40" y="4"/>
                    <a:pt x="36" y="3"/>
                    <a:pt x="33" y="4"/>
                  </a:cubicBezTo>
                  <a:cubicBezTo>
                    <a:pt x="31" y="6"/>
                    <a:pt x="29" y="9"/>
                    <a:pt x="30" y="12"/>
                  </a:cubicBezTo>
                  <a:cubicBezTo>
                    <a:pt x="34" y="30"/>
                    <a:pt x="34" y="30"/>
                    <a:pt x="34" y="30"/>
                  </a:cubicBezTo>
                  <a:cubicBezTo>
                    <a:pt x="34" y="30"/>
                    <a:pt x="34" y="30"/>
                    <a:pt x="34" y="30"/>
                  </a:cubicBezTo>
                  <a:cubicBezTo>
                    <a:pt x="32" y="33"/>
                    <a:pt x="29" y="35"/>
                    <a:pt x="27" y="38"/>
                  </a:cubicBezTo>
                  <a:cubicBezTo>
                    <a:pt x="27" y="38"/>
                    <a:pt x="27" y="38"/>
                    <a:pt x="27" y="38"/>
                  </a:cubicBezTo>
                  <a:cubicBezTo>
                    <a:pt x="8" y="36"/>
                    <a:pt x="8" y="36"/>
                    <a:pt x="8" y="36"/>
                  </a:cubicBezTo>
                  <a:cubicBezTo>
                    <a:pt x="5" y="36"/>
                    <a:pt x="2" y="38"/>
                    <a:pt x="1" y="40"/>
                  </a:cubicBezTo>
                  <a:cubicBezTo>
                    <a:pt x="0" y="43"/>
                    <a:pt x="2" y="47"/>
                    <a:pt x="4" y="48"/>
                  </a:cubicBezTo>
                  <a:cubicBezTo>
                    <a:pt x="20" y="58"/>
                    <a:pt x="20" y="58"/>
                    <a:pt x="20" y="58"/>
                  </a:cubicBezTo>
                  <a:cubicBezTo>
                    <a:pt x="20" y="62"/>
                    <a:pt x="20" y="66"/>
                    <a:pt x="21" y="69"/>
                  </a:cubicBezTo>
                  <a:cubicBezTo>
                    <a:pt x="6" y="81"/>
                    <a:pt x="6" y="81"/>
                    <a:pt x="6" y="81"/>
                  </a:cubicBezTo>
                  <a:cubicBezTo>
                    <a:pt x="4" y="83"/>
                    <a:pt x="3" y="86"/>
                    <a:pt x="4" y="89"/>
                  </a:cubicBezTo>
                  <a:cubicBezTo>
                    <a:pt x="5" y="91"/>
                    <a:pt x="9" y="93"/>
                    <a:pt x="11" y="92"/>
                  </a:cubicBezTo>
                  <a:cubicBezTo>
                    <a:pt x="30" y="88"/>
                    <a:pt x="30" y="88"/>
                    <a:pt x="30" y="88"/>
                  </a:cubicBezTo>
                  <a:cubicBezTo>
                    <a:pt x="32" y="91"/>
                    <a:pt x="35" y="93"/>
                    <a:pt x="38" y="96"/>
                  </a:cubicBezTo>
                  <a:cubicBezTo>
                    <a:pt x="36" y="114"/>
                    <a:pt x="36" y="114"/>
                    <a:pt x="36" y="114"/>
                  </a:cubicBezTo>
                  <a:cubicBezTo>
                    <a:pt x="36" y="117"/>
                    <a:pt x="38" y="120"/>
                    <a:pt x="40" y="121"/>
                  </a:cubicBezTo>
                  <a:cubicBezTo>
                    <a:pt x="43" y="122"/>
                    <a:pt x="46" y="121"/>
                    <a:pt x="48" y="118"/>
                  </a:cubicBezTo>
                  <a:cubicBezTo>
                    <a:pt x="58" y="102"/>
                    <a:pt x="58" y="102"/>
                    <a:pt x="58" y="102"/>
                  </a:cubicBezTo>
                  <a:cubicBezTo>
                    <a:pt x="62" y="103"/>
                    <a:pt x="65" y="102"/>
                    <a:pt x="69" y="102"/>
                  </a:cubicBezTo>
                  <a:cubicBezTo>
                    <a:pt x="81" y="116"/>
                    <a:pt x="81" y="116"/>
                    <a:pt x="81" y="116"/>
                  </a:cubicBezTo>
                  <a:cubicBezTo>
                    <a:pt x="83" y="118"/>
                    <a:pt x="86" y="119"/>
                    <a:pt x="89" y="118"/>
                  </a:cubicBezTo>
                  <a:cubicBezTo>
                    <a:pt x="91" y="117"/>
                    <a:pt x="93" y="113"/>
                    <a:pt x="92" y="111"/>
                  </a:cubicBezTo>
                  <a:cubicBezTo>
                    <a:pt x="88" y="92"/>
                    <a:pt x="88" y="92"/>
                    <a:pt x="88" y="92"/>
                  </a:cubicBezTo>
                  <a:cubicBezTo>
                    <a:pt x="91" y="90"/>
                    <a:pt x="93" y="87"/>
                    <a:pt x="95" y="84"/>
                  </a:cubicBezTo>
                  <a:cubicBezTo>
                    <a:pt x="114" y="86"/>
                    <a:pt x="114" y="86"/>
                    <a:pt x="114" y="86"/>
                  </a:cubicBezTo>
                  <a:cubicBezTo>
                    <a:pt x="117" y="86"/>
                    <a:pt x="120" y="85"/>
                    <a:pt x="121" y="82"/>
                  </a:cubicBezTo>
                  <a:cubicBezTo>
                    <a:pt x="122" y="79"/>
                    <a:pt x="120" y="76"/>
                    <a:pt x="118" y="74"/>
                  </a:cubicBezTo>
                  <a:close/>
                  <a:moveTo>
                    <a:pt x="52" y="86"/>
                  </a:moveTo>
                  <a:cubicBezTo>
                    <a:pt x="39" y="82"/>
                    <a:pt x="31" y="67"/>
                    <a:pt x="36" y="53"/>
                  </a:cubicBezTo>
                  <a:cubicBezTo>
                    <a:pt x="41" y="39"/>
                    <a:pt x="56" y="32"/>
                    <a:pt x="69" y="37"/>
                  </a:cubicBezTo>
                  <a:cubicBezTo>
                    <a:pt x="83" y="41"/>
                    <a:pt x="90" y="56"/>
                    <a:pt x="86" y="70"/>
                  </a:cubicBezTo>
                  <a:cubicBezTo>
                    <a:pt x="81" y="84"/>
                    <a:pt x="66" y="91"/>
                    <a:pt x="52" y="86"/>
                  </a:cubicBezTo>
                  <a:close/>
                </a:path>
              </a:pathLst>
            </a:custGeom>
            <a:solidFill>
              <a:srgbClr val="6D6E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grpSp>
      <p:grpSp>
        <p:nvGrpSpPr>
          <p:cNvPr id="10" name="Group 315">
            <a:extLst>
              <a:ext uri="{FF2B5EF4-FFF2-40B4-BE49-F238E27FC236}">
                <a16:creationId xmlns:a16="http://schemas.microsoft.com/office/drawing/2014/main" id="{980BCDF0-E112-4F19-B726-5062EBFF1990}"/>
              </a:ext>
            </a:extLst>
          </p:cNvPr>
          <p:cNvGrpSpPr>
            <a:grpSpLocks noChangeAspect="1"/>
          </p:cNvGrpSpPr>
          <p:nvPr/>
        </p:nvGrpSpPr>
        <p:grpSpPr bwMode="auto">
          <a:xfrm>
            <a:off x="2075532" y="3868071"/>
            <a:ext cx="539260" cy="407440"/>
            <a:chOff x="6876" y="2250"/>
            <a:chExt cx="990" cy="748"/>
          </a:xfrm>
        </p:grpSpPr>
        <p:sp>
          <p:nvSpPr>
            <p:cNvPr id="11" name="Rectangle 317">
              <a:extLst>
                <a:ext uri="{FF2B5EF4-FFF2-40B4-BE49-F238E27FC236}">
                  <a16:creationId xmlns:a16="http://schemas.microsoft.com/office/drawing/2014/main" id="{F83F37EA-ADBC-4171-B6E8-FC62707A3BE6}"/>
                </a:ext>
              </a:extLst>
            </p:cNvPr>
            <p:cNvSpPr>
              <a:spLocks noChangeArrowheads="1"/>
            </p:cNvSpPr>
            <p:nvPr/>
          </p:nvSpPr>
          <p:spPr bwMode="auto">
            <a:xfrm>
              <a:off x="7125" y="2983"/>
              <a:ext cx="490" cy="1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2" name="Freeform 318">
              <a:extLst>
                <a:ext uri="{FF2B5EF4-FFF2-40B4-BE49-F238E27FC236}">
                  <a16:creationId xmlns:a16="http://schemas.microsoft.com/office/drawing/2014/main" id="{F0FE929A-07EB-4B31-AE1A-845670DF1861}"/>
                </a:ext>
              </a:extLst>
            </p:cNvPr>
            <p:cNvSpPr>
              <a:spLocks/>
            </p:cNvSpPr>
            <p:nvPr/>
          </p:nvSpPr>
          <p:spPr bwMode="auto">
            <a:xfrm>
              <a:off x="6876" y="2250"/>
              <a:ext cx="990" cy="590"/>
            </a:xfrm>
            <a:custGeom>
              <a:avLst/>
              <a:gdLst>
                <a:gd name="T0" fmla="*/ 557 w 557"/>
                <a:gd name="T1" fmla="*/ 314 h 332"/>
                <a:gd name="T2" fmla="*/ 539 w 557"/>
                <a:gd name="T3" fmla="*/ 332 h 332"/>
                <a:gd name="T4" fmla="*/ 18 w 557"/>
                <a:gd name="T5" fmla="*/ 332 h 332"/>
                <a:gd name="T6" fmla="*/ 0 w 557"/>
                <a:gd name="T7" fmla="*/ 314 h 332"/>
                <a:gd name="T8" fmla="*/ 0 w 557"/>
                <a:gd name="T9" fmla="*/ 18 h 332"/>
                <a:gd name="T10" fmla="*/ 18 w 557"/>
                <a:gd name="T11" fmla="*/ 0 h 332"/>
                <a:gd name="T12" fmla="*/ 539 w 557"/>
                <a:gd name="T13" fmla="*/ 0 h 332"/>
                <a:gd name="T14" fmla="*/ 557 w 557"/>
                <a:gd name="T15" fmla="*/ 18 h 332"/>
                <a:gd name="T16" fmla="*/ 557 w 557"/>
                <a:gd name="T17" fmla="*/ 31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 h="332">
                  <a:moveTo>
                    <a:pt x="557" y="314"/>
                  </a:moveTo>
                  <a:cubicBezTo>
                    <a:pt x="557" y="324"/>
                    <a:pt x="549" y="332"/>
                    <a:pt x="539" y="332"/>
                  </a:cubicBezTo>
                  <a:cubicBezTo>
                    <a:pt x="18" y="332"/>
                    <a:pt x="18" y="332"/>
                    <a:pt x="18" y="332"/>
                  </a:cubicBezTo>
                  <a:cubicBezTo>
                    <a:pt x="8" y="332"/>
                    <a:pt x="0" y="324"/>
                    <a:pt x="0" y="314"/>
                  </a:cubicBezTo>
                  <a:cubicBezTo>
                    <a:pt x="0" y="18"/>
                    <a:pt x="0" y="18"/>
                    <a:pt x="0" y="18"/>
                  </a:cubicBezTo>
                  <a:cubicBezTo>
                    <a:pt x="0" y="8"/>
                    <a:pt x="8" y="0"/>
                    <a:pt x="18" y="0"/>
                  </a:cubicBezTo>
                  <a:cubicBezTo>
                    <a:pt x="539" y="0"/>
                    <a:pt x="539" y="0"/>
                    <a:pt x="539" y="0"/>
                  </a:cubicBezTo>
                  <a:cubicBezTo>
                    <a:pt x="549" y="0"/>
                    <a:pt x="557" y="8"/>
                    <a:pt x="557" y="18"/>
                  </a:cubicBezTo>
                  <a:lnTo>
                    <a:pt x="557" y="31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3" name="Freeform 319">
              <a:extLst>
                <a:ext uri="{FF2B5EF4-FFF2-40B4-BE49-F238E27FC236}">
                  <a16:creationId xmlns:a16="http://schemas.microsoft.com/office/drawing/2014/main" id="{035FDD98-B63F-4A21-B587-E52A1F8F9BCD}"/>
                </a:ext>
              </a:extLst>
            </p:cNvPr>
            <p:cNvSpPr>
              <a:spLocks/>
            </p:cNvSpPr>
            <p:nvPr/>
          </p:nvSpPr>
          <p:spPr bwMode="auto">
            <a:xfrm>
              <a:off x="6903" y="2276"/>
              <a:ext cx="933" cy="514"/>
            </a:xfrm>
            <a:custGeom>
              <a:avLst/>
              <a:gdLst>
                <a:gd name="T0" fmla="*/ 525 w 525"/>
                <a:gd name="T1" fmla="*/ 281 h 289"/>
                <a:gd name="T2" fmla="*/ 517 w 525"/>
                <a:gd name="T3" fmla="*/ 289 h 289"/>
                <a:gd name="T4" fmla="*/ 8 w 525"/>
                <a:gd name="T5" fmla="*/ 289 h 289"/>
                <a:gd name="T6" fmla="*/ 0 w 525"/>
                <a:gd name="T7" fmla="*/ 281 h 289"/>
                <a:gd name="T8" fmla="*/ 0 w 525"/>
                <a:gd name="T9" fmla="*/ 7 h 289"/>
                <a:gd name="T10" fmla="*/ 8 w 525"/>
                <a:gd name="T11" fmla="*/ 0 h 289"/>
                <a:gd name="T12" fmla="*/ 517 w 525"/>
                <a:gd name="T13" fmla="*/ 0 h 289"/>
                <a:gd name="T14" fmla="*/ 525 w 525"/>
                <a:gd name="T15" fmla="*/ 7 h 289"/>
                <a:gd name="T16" fmla="*/ 525 w 525"/>
                <a:gd name="T17" fmla="*/ 281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289">
                  <a:moveTo>
                    <a:pt x="525" y="281"/>
                  </a:moveTo>
                  <a:cubicBezTo>
                    <a:pt x="525" y="285"/>
                    <a:pt x="521" y="289"/>
                    <a:pt x="517" y="289"/>
                  </a:cubicBezTo>
                  <a:cubicBezTo>
                    <a:pt x="8" y="289"/>
                    <a:pt x="8" y="289"/>
                    <a:pt x="8" y="289"/>
                  </a:cubicBezTo>
                  <a:cubicBezTo>
                    <a:pt x="4" y="289"/>
                    <a:pt x="0" y="285"/>
                    <a:pt x="0" y="281"/>
                  </a:cubicBezTo>
                  <a:cubicBezTo>
                    <a:pt x="0" y="7"/>
                    <a:pt x="0" y="7"/>
                    <a:pt x="0" y="7"/>
                  </a:cubicBezTo>
                  <a:cubicBezTo>
                    <a:pt x="0" y="3"/>
                    <a:pt x="4" y="0"/>
                    <a:pt x="8" y="0"/>
                  </a:cubicBezTo>
                  <a:cubicBezTo>
                    <a:pt x="517" y="0"/>
                    <a:pt x="517" y="0"/>
                    <a:pt x="517" y="0"/>
                  </a:cubicBezTo>
                  <a:cubicBezTo>
                    <a:pt x="521" y="0"/>
                    <a:pt x="525" y="3"/>
                    <a:pt x="525" y="7"/>
                  </a:cubicBezTo>
                  <a:lnTo>
                    <a:pt x="525" y="28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4" name="Rectangle 320">
              <a:extLst>
                <a:ext uri="{FF2B5EF4-FFF2-40B4-BE49-F238E27FC236}">
                  <a16:creationId xmlns:a16="http://schemas.microsoft.com/office/drawing/2014/main" id="{363A331D-C2D4-4843-90C5-C2BAFA7D24F8}"/>
                </a:ext>
              </a:extLst>
            </p:cNvPr>
            <p:cNvSpPr>
              <a:spLocks noChangeArrowheads="1"/>
            </p:cNvSpPr>
            <p:nvPr/>
          </p:nvSpPr>
          <p:spPr bwMode="auto">
            <a:xfrm>
              <a:off x="6979" y="2394"/>
              <a:ext cx="215" cy="103"/>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5" name="Rectangle 321">
              <a:extLst>
                <a:ext uri="{FF2B5EF4-FFF2-40B4-BE49-F238E27FC236}">
                  <a16:creationId xmlns:a16="http://schemas.microsoft.com/office/drawing/2014/main" id="{A00D83F0-0C7A-441C-8955-A4766F9336F6}"/>
                </a:ext>
              </a:extLst>
            </p:cNvPr>
            <p:cNvSpPr>
              <a:spLocks noChangeArrowheads="1"/>
            </p:cNvSpPr>
            <p:nvPr/>
          </p:nvSpPr>
          <p:spPr bwMode="auto">
            <a:xfrm>
              <a:off x="7201" y="2394"/>
              <a:ext cx="217" cy="103"/>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6" name="Rectangle 322">
              <a:extLst>
                <a:ext uri="{FF2B5EF4-FFF2-40B4-BE49-F238E27FC236}">
                  <a16:creationId xmlns:a16="http://schemas.microsoft.com/office/drawing/2014/main" id="{39D5B7D1-02C4-42C1-BF47-26DCC3C1B83C}"/>
                </a:ext>
              </a:extLst>
            </p:cNvPr>
            <p:cNvSpPr>
              <a:spLocks noChangeArrowheads="1"/>
            </p:cNvSpPr>
            <p:nvPr/>
          </p:nvSpPr>
          <p:spPr bwMode="auto">
            <a:xfrm>
              <a:off x="7425" y="2394"/>
              <a:ext cx="103" cy="103"/>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7" name="Rectangle 323">
              <a:extLst>
                <a:ext uri="{FF2B5EF4-FFF2-40B4-BE49-F238E27FC236}">
                  <a16:creationId xmlns:a16="http://schemas.microsoft.com/office/drawing/2014/main" id="{5CC7481C-A0F0-4F66-A987-0E9B2542D9D9}"/>
                </a:ext>
              </a:extLst>
            </p:cNvPr>
            <p:cNvSpPr>
              <a:spLocks noChangeArrowheads="1"/>
            </p:cNvSpPr>
            <p:nvPr/>
          </p:nvSpPr>
          <p:spPr bwMode="auto">
            <a:xfrm>
              <a:off x="7535" y="2394"/>
              <a:ext cx="103" cy="103"/>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8" name="Rectangle 324">
              <a:extLst>
                <a:ext uri="{FF2B5EF4-FFF2-40B4-BE49-F238E27FC236}">
                  <a16:creationId xmlns:a16="http://schemas.microsoft.com/office/drawing/2014/main" id="{18F822B0-9979-41AF-8080-70A280D82825}"/>
                </a:ext>
              </a:extLst>
            </p:cNvPr>
            <p:cNvSpPr>
              <a:spLocks noChangeArrowheads="1"/>
            </p:cNvSpPr>
            <p:nvPr/>
          </p:nvSpPr>
          <p:spPr bwMode="auto">
            <a:xfrm>
              <a:off x="7425" y="2504"/>
              <a:ext cx="103" cy="10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19" name="Rectangle 325">
              <a:extLst>
                <a:ext uri="{FF2B5EF4-FFF2-40B4-BE49-F238E27FC236}">
                  <a16:creationId xmlns:a16="http://schemas.microsoft.com/office/drawing/2014/main" id="{C45ACCED-5573-4C1F-B7DC-B945BE59B4DF}"/>
                </a:ext>
              </a:extLst>
            </p:cNvPr>
            <p:cNvSpPr>
              <a:spLocks noChangeArrowheads="1"/>
            </p:cNvSpPr>
            <p:nvPr/>
          </p:nvSpPr>
          <p:spPr bwMode="auto">
            <a:xfrm>
              <a:off x="6979" y="2504"/>
              <a:ext cx="103" cy="103"/>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0" name="Rectangle 326">
              <a:extLst>
                <a:ext uri="{FF2B5EF4-FFF2-40B4-BE49-F238E27FC236}">
                  <a16:creationId xmlns:a16="http://schemas.microsoft.com/office/drawing/2014/main" id="{9A5399D6-18E7-4BEE-9614-650672677C1F}"/>
                </a:ext>
              </a:extLst>
            </p:cNvPr>
            <p:cNvSpPr>
              <a:spLocks noChangeArrowheads="1"/>
            </p:cNvSpPr>
            <p:nvPr/>
          </p:nvSpPr>
          <p:spPr bwMode="auto">
            <a:xfrm>
              <a:off x="6979" y="2616"/>
              <a:ext cx="103" cy="104"/>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1" name="Rectangle 327">
              <a:extLst>
                <a:ext uri="{FF2B5EF4-FFF2-40B4-BE49-F238E27FC236}">
                  <a16:creationId xmlns:a16="http://schemas.microsoft.com/office/drawing/2014/main" id="{C133455C-3DBE-4DE9-9A41-A8A7B205BA23}"/>
                </a:ext>
              </a:extLst>
            </p:cNvPr>
            <p:cNvSpPr>
              <a:spLocks noChangeArrowheads="1"/>
            </p:cNvSpPr>
            <p:nvPr/>
          </p:nvSpPr>
          <p:spPr bwMode="auto">
            <a:xfrm>
              <a:off x="7091" y="2616"/>
              <a:ext cx="103" cy="104"/>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2" name="Rectangle 328">
              <a:extLst>
                <a:ext uri="{FF2B5EF4-FFF2-40B4-BE49-F238E27FC236}">
                  <a16:creationId xmlns:a16="http://schemas.microsoft.com/office/drawing/2014/main" id="{E1F09801-CEE1-4F74-906D-C25501994F3A}"/>
                </a:ext>
              </a:extLst>
            </p:cNvPr>
            <p:cNvSpPr>
              <a:spLocks noChangeArrowheads="1"/>
            </p:cNvSpPr>
            <p:nvPr/>
          </p:nvSpPr>
          <p:spPr bwMode="auto">
            <a:xfrm>
              <a:off x="7201" y="2504"/>
              <a:ext cx="217" cy="10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3" name="Rectangle 329">
              <a:extLst>
                <a:ext uri="{FF2B5EF4-FFF2-40B4-BE49-F238E27FC236}">
                  <a16:creationId xmlns:a16="http://schemas.microsoft.com/office/drawing/2014/main" id="{1E443AC9-2114-4A24-86C8-622F1FE60916}"/>
                </a:ext>
              </a:extLst>
            </p:cNvPr>
            <p:cNvSpPr>
              <a:spLocks noChangeArrowheads="1"/>
            </p:cNvSpPr>
            <p:nvPr/>
          </p:nvSpPr>
          <p:spPr bwMode="auto">
            <a:xfrm>
              <a:off x="7201" y="2616"/>
              <a:ext cx="217" cy="104"/>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4" name="Rectangle 330">
              <a:extLst>
                <a:ext uri="{FF2B5EF4-FFF2-40B4-BE49-F238E27FC236}">
                  <a16:creationId xmlns:a16="http://schemas.microsoft.com/office/drawing/2014/main" id="{149B600B-5960-426C-BD41-15B595108330}"/>
                </a:ext>
              </a:extLst>
            </p:cNvPr>
            <p:cNvSpPr>
              <a:spLocks noChangeArrowheads="1"/>
            </p:cNvSpPr>
            <p:nvPr/>
          </p:nvSpPr>
          <p:spPr bwMode="auto">
            <a:xfrm>
              <a:off x="7423" y="2685"/>
              <a:ext cx="215" cy="3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5" name="Rectangle 331">
              <a:extLst>
                <a:ext uri="{FF2B5EF4-FFF2-40B4-BE49-F238E27FC236}">
                  <a16:creationId xmlns:a16="http://schemas.microsoft.com/office/drawing/2014/main" id="{108AC8DA-3C10-49B6-B748-66349F7E33D1}"/>
                </a:ext>
              </a:extLst>
            </p:cNvPr>
            <p:cNvSpPr>
              <a:spLocks noChangeArrowheads="1"/>
            </p:cNvSpPr>
            <p:nvPr/>
          </p:nvSpPr>
          <p:spPr bwMode="auto">
            <a:xfrm>
              <a:off x="7423" y="2616"/>
              <a:ext cx="215" cy="69"/>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6" name="Rectangle 332">
              <a:extLst>
                <a:ext uri="{FF2B5EF4-FFF2-40B4-BE49-F238E27FC236}">
                  <a16:creationId xmlns:a16="http://schemas.microsoft.com/office/drawing/2014/main" id="{C6AA97C9-3185-4163-8ED7-A5764E3C7049}"/>
                </a:ext>
              </a:extLst>
            </p:cNvPr>
            <p:cNvSpPr>
              <a:spLocks noChangeArrowheads="1"/>
            </p:cNvSpPr>
            <p:nvPr/>
          </p:nvSpPr>
          <p:spPr bwMode="auto">
            <a:xfrm>
              <a:off x="7535" y="2504"/>
              <a:ext cx="103" cy="103"/>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7" name="Rectangle 333">
              <a:extLst>
                <a:ext uri="{FF2B5EF4-FFF2-40B4-BE49-F238E27FC236}">
                  <a16:creationId xmlns:a16="http://schemas.microsoft.com/office/drawing/2014/main" id="{B7B62912-1512-45B3-A27F-4D6A7FF3A447}"/>
                </a:ext>
              </a:extLst>
            </p:cNvPr>
            <p:cNvSpPr>
              <a:spLocks noChangeArrowheads="1"/>
            </p:cNvSpPr>
            <p:nvPr/>
          </p:nvSpPr>
          <p:spPr bwMode="auto">
            <a:xfrm>
              <a:off x="7688" y="2504"/>
              <a:ext cx="105" cy="103"/>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8" name="Rectangle 334">
              <a:extLst>
                <a:ext uri="{FF2B5EF4-FFF2-40B4-BE49-F238E27FC236}">
                  <a16:creationId xmlns:a16="http://schemas.microsoft.com/office/drawing/2014/main" id="{17FCD5F9-A8B6-4C4A-8D6D-B5584469F8D0}"/>
                </a:ext>
              </a:extLst>
            </p:cNvPr>
            <p:cNvSpPr>
              <a:spLocks noChangeArrowheads="1"/>
            </p:cNvSpPr>
            <p:nvPr/>
          </p:nvSpPr>
          <p:spPr bwMode="auto">
            <a:xfrm>
              <a:off x="7688" y="2614"/>
              <a:ext cx="105" cy="105"/>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29" name="Rectangle 335">
              <a:extLst>
                <a:ext uri="{FF2B5EF4-FFF2-40B4-BE49-F238E27FC236}">
                  <a16:creationId xmlns:a16="http://schemas.microsoft.com/office/drawing/2014/main" id="{242EFBEC-B184-4A17-9A65-35D3E161578C}"/>
                </a:ext>
              </a:extLst>
            </p:cNvPr>
            <p:cNvSpPr>
              <a:spLocks noChangeArrowheads="1"/>
            </p:cNvSpPr>
            <p:nvPr/>
          </p:nvSpPr>
          <p:spPr bwMode="auto">
            <a:xfrm>
              <a:off x="7798" y="2504"/>
              <a:ext cx="38" cy="103"/>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0" name="Rectangle 336">
              <a:extLst>
                <a:ext uri="{FF2B5EF4-FFF2-40B4-BE49-F238E27FC236}">
                  <a16:creationId xmlns:a16="http://schemas.microsoft.com/office/drawing/2014/main" id="{2B21F242-B68D-4E8C-AAD5-9FE5ABEC1876}"/>
                </a:ext>
              </a:extLst>
            </p:cNvPr>
            <p:cNvSpPr>
              <a:spLocks noChangeArrowheads="1"/>
            </p:cNvSpPr>
            <p:nvPr/>
          </p:nvSpPr>
          <p:spPr bwMode="auto">
            <a:xfrm>
              <a:off x="7798" y="2614"/>
              <a:ext cx="38" cy="105"/>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1" name="Rectangle 337">
              <a:extLst>
                <a:ext uri="{FF2B5EF4-FFF2-40B4-BE49-F238E27FC236}">
                  <a16:creationId xmlns:a16="http://schemas.microsoft.com/office/drawing/2014/main" id="{70CF2708-4201-42AE-82DE-868F5920D2C5}"/>
                </a:ext>
              </a:extLst>
            </p:cNvPr>
            <p:cNvSpPr>
              <a:spLocks noChangeArrowheads="1"/>
            </p:cNvSpPr>
            <p:nvPr/>
          </p:nvSpPr>
          <p:spPr bwMode="auto">
            <a:xfrm>
              <a:off x="7688" y="2394"/>
              <a:ext cx="148" cy="103"/>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2" name="Freeform 338">
              <a:extLst>
                <a:ext uri="{FF2B5EF4-FFF2-40B4-BE49-F238E27FC236}">
                  <a16:creationId xmlns:a16="http://schemas.microsoft.com/office/drawing/2014/main" id="{BCB2C9A0-A450-4B74-818C-149E37D012CD}"/>
                </a:ext>
              </a:extLst>
            </p:cNvPr>
            <p:cNvSpPr>
              <a:spLocks/>
            </p:cNvSpPr>
            <p:nvPr/>
          </p:nvSpPr>
          <p:spPr bwMode="auto">
            <a:xfrm>
              <a:off x="7091" y="2504"/>
              <a:ext cx="105" cy="105"/>
            </a:xfrm>
            <a:custGeom>
              <a:avLst/>
              <a:gdLst>
                <a:gd name="T0" fmla="*/ 52 w 105"/>
                <a:gd name="T1" fmla="*/ 0 h 105"/>
                <a:gd name="T2" fmla="*/ 0 w 105"/>
                <a:gd name="T3" fmla="*/ 0 h 105"/>
                <a:gd name="T4" fmla="*/ 0 w 105"/>
                <a:gd name="T5" fmla="*/ 51 h 105"/>
                <a:gd name="T6" fmla="*/ 0 w 105"/>
                <a:gd name="T7" fmla="*/ 105 h 105"/>
                <a:gd name="T8" fmla="*/ 52 w 105"/>
                <a:gd name="T9" fmla="*/ 105 h 105"/>
                <a:gd name="T10" fmla="*/ 105 w 105"/>
                <a:gd name="T11" fmla="*/ 105 h 105"/>
                <a:gd name="T12" fmla="*/ 105 w 105"/>
                <a:gd name="T13" fmla="*/ 51 h 105"/>
                <a:gd name="T14" fmla="*/ 105 w 105"/>
                <a:gd name="T15" fmla="*/ 0 h 105"/>
                <a:gd name="T16" fmla="*/ 52 w 105"/>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05">
                  <a:moveTo>
                    <a:pt x="52" y="0"/>
                  </a:moveTo>
                  <a:lnTo>
                    <a:pt x="0" y="0"/>
                  </a:lnTo>
                  <a:lnTo>
                    <a:pt x="0" y="51"/>
                  </a:lnTo>
                  <a:lnTo>
                    <a:pt x="0" y="105"/>
                  </a:lnTo>
                  <a:lnTo>
                    <a:pt x="52" y="105"/>
                  </a:lnTo>
                  <a:lnTo>
                    <a:pt x="105" y="105"/>
                  </a:lnTo>
                  <a:lnTo>
                    <a:pt x="105" y="51"/>
                  </a:lnTo>
                  <a:lnTo>
                    <a:pt x="105" y="0"/>
                  </a:lnTo>
                  <a:lnTo>
                    <a:pt x="52"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3" name="Rectangle 339">
              <a:extLst>
                <a:ext uri="{FF2B5EF4-FFF2-40B4-BE49-F238E27FC236}">
                  <a16:creationId xmlns:a16="http://schemas.microsoft.com/office/drawing/2014/main" id="{4A6C1655-F009-43DF-923E-B7EB98DD0231}"/>
                </a:ext>
              </a:extLst>
            </p:cNvPr>
            <p:cNvSpPr>
              <a:spLocks noChangeArrowheads="1"/>
            </p:cNvSpPr>
            <p:nvPr/>
          </p:nvSpPr>
          <p:spPr bwMode="auto">
            <a:xfrm>
              <a:off x="7786" y="2310"/>
              <a:ext cx="28" cy="27"/>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4" name="Freeform 340">
              <a:extLst>
                <a:ext uri="{FF2B5EF4-FFF2-40B4-BE49-F238E27FC236}">
                  <a16:creationId xmlns:a16="http://schemas.microsoft.com/office/drawing/2014/main" id="{FD130CF4-F1EC-4A96-993C-60331E1091CD}"/>
                </a:ext>
              </a:extLst>
            </p:cNvPr>
            <p:cNvSpPr>
              <a:spLocks/>
            </p:cNvSpPr>
            <p:nvPr/>
          </p:nvSpPr>
          <p:spPr bwMode="auto">
            <a:xfrm>
              <a:off x="6981" y="2312"/>
              <a:ext cx="14" cy="26"/>
            </a:xfrm>
            <a:custGeom>
              <a:avLst/>
              <a:gdLst>
                <a:gd name="T0" fmla="*/ 0 w 8"/>
                <a:gd name="T1" fmla="*/ 14 h 15"/>
                <a:gd name="T2" fmla="*/ 0 w 8"/>
                <a:gd name="T3" fmla="*/ 13 h 15"/>
                <a:gd name="T4" fmla="*/ 3 w 8"/>
                <a:gd name="T5" fmla="*/ 14 h 15"/>
                <a:gd name="T6" fmla="*/ 6 w 8"/>
                <a:gd name="T7" fmla="*/ 13 h 15"/>
                <a:gd name="T8" fmla="*/ 7 w 8"/>
                <a:gd name="T9" fmla="*/ 11 h 15"/>
                <a:gd name="T10" fmla="*/ 6 w 8"/>
                <a:gd name="T11" fmla="*/ 9 h 15"/>
                <a:gd name="T12" fmla="*/ 4 w 8"/>
                <a:gd name="T13" fmla="*/ 8 h 15"/>
                <a:gd name="T14" fmla="*/ 1 w 8"/>
                <a:gd name="T15" fmla="*/ 5 h 15"/>
                <a:gd name="T16" fmla="*/ 0 w 8"/>
                <a:gd name="T17" fmla="*/ 3 h 15"/>
                <a:gd name="T18" fmla="*/ 1 w 8"/>
                <a:gd name="T19" fmla="*/ 1 h 15"/>
                <a:gd name="T20" fmla="*/ 5 w 8"/>
                <a:gd name="T21" fmla="*/ 0 h 15"/>
                <a:gd name="T22" fmla="*/ 7 w 8"/>
                <a:gd name="T23" fmla="*/ 0 h 15"/>
                <a:gd name="T24" fmla="*/ 7 w 8"/>
                <a:gd name="T25" fmla="*/ 1 h 15"/>
                <a:gd name="T26" fmla="*/ 4 w 8"/>
                <a:gd name="T27" fmla="*/ 0 h 15"/>
                <a:gd name="T28" fmla="*/ 2 w 8"/>
                <a:gd name="T29" fmla="*/ 1 h 15"/>
                <a:gd name="T30" fmla="*/ 1 w 8"/>
                <a:gd name="T31" fmla="*/ 3 h 15"/>
                <a:gd name="T32" fmla="*/ 2 w 8"/>
                <a:gd name="T33" fmla="*/ 5 h 15"/>
                <a:gd name="T34" fmla="*/ 4 w 8"/>
                <a:gd name="T35" fmla="*/ 7 h 15"/>
                <a:gd name="T36" fmla="*/ 7 w 8"/>
                <a:gd name="T37" fmla="*/ 9 h 15"/>
                <a:gd name="T38" fmla="*/ 8 w 8"/>
                <a:gd name="T39" fmla="*/ 11 h 15"/>
                <a:gd name="T40" fmla="*/ 7 w 8"/>
                <a:gd name="T41" fmla="*/ 14 h 15"/>
                <a:gd name="T42" fmla="*/ 3 w 8"/>
                <a:gd name="T43" fmla="*/ 15 h 15"/>
                <a:gd name="T44" fmla="*/ 2 w 8"/>
                <a:gd name="T45" fmla="*/ 15 h 15"/>
                <a:gd name="T46" fmla="*/ 0 w 8"/>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5">
                  <a:moveTo>
                    <a:pt x="0" y="14"/>
                  </a:moveTo>
                  <a:cubicBezTo>
                    <a:pt x="0" y="13"/>
                    <a:pt x="0" y="13"/>
                    <a:pt x="0" y="13"/>
                  </a:cubicBezTo>
                  <a:cubicBezTo>
                    <a:pt x="1" y="14"/>
                    <a:pt x="2" y="14"/>
                    <a:pt x="3" y="14"/>
                  </a:cubicBezTo>
                  <a:cubicBezTo>
                    <a:pt x="4" y="14"/>
                    <a:pt x="5" y="14"/>
                    <a:pt x="6" y="13"/>
                  </a:cubicBezTo>
                  <a:cubicBezTo>
                    <a:pt x="7" y="13"/>
                    <a:pt x="7" y="12"/>
                    <a:pt x="7" y="11"/>
                  </a:cubicBezTo>
                  <a:cubicBezTo>
                    <a:pt x="7" y="10"/>
                    <a:pt x="7" y="10"/>
                    <a:pt x="6" y="9"/>
                  </a:cubicBezTo>
                  <a:cubicBezTo>
                    <a:pt x="6" y="9"/>
                    <a:pt x="5" y="8"/>
                    <a:pt x="4" y="8"/>
                  </a:cubicBezTo>
                  <a:cubicBezTo>
                    <a:pt x="2" y="7"/>
                    <a:pt x="1" y="6"/>
                    <a:pt x="1" y="5"/>
                  </a:cubicBezTo>
                  <a:cubicBezTo>
                    <a:pt x="0" y="5"/>
                    <a:pt x="0" y="4"/>
                    <a:pt x="0" y="3"/>
                  </a:cubicBezTo>
                  <a:cubicBezTo>
                    <a:pt x="0" y="2"/>
                    <a:pt x="1" y="1"/>
                    <a:pt x="1" y="1"/>
                  </a:cubicBezTo>
                  <a:cubicBezTo>
                    <a:pt x="2" y="0"/>
                    <a:pt x="3" y="0"/>
                    <a:pt x="5" y="0"/>
                  </a:cubicBezTo>
                  <a:cubicBezTo>
                    <a:pt x="5" y="0"/>
                    <a:pt x="6" y="0"/>
                    <a:pt x="7" y="0"/>
                  </a:cubicBezTo>
                  <a:cubicBezTo>
                    <a:pt x="7" y="1"/>
                    <a:pt x="7" y="1"/>
                    <a:pt x="7" y="1"/>
                  </a:cubicBezTo>
                  <a:cubicBezTo>
                    <a:pt x="6" y="1"/>
                    <a:pt x="5" y="0"/>
                    <a:pt x="4" y="0"/>
                  </a:cubicBezTo>
                  <a:cubicBezTo>
                    <a:pt x="3" y="0"/>
                    <a:pt x="3" y="1"/>
                    <a:pt x="2" y="1"/>
                  </a:cubicBezTo>
                  <a:cubicBezTo>
                    <a:pt x="1" y="2"/>
                    <a:pt x="1" y="2"/>
                    <a:pt x="1" y="3"/>
                  </a:cubicBezTo>
                  <a:cubicBezTo>
                    <a:pt x="1" y="4"/>
                    <a:pt x="1" y="5"/>
                    <a:pt x="2" y="5"/>
                  </a:cubicBezTo>
                  <a:cubicBezTo>
                    <a:pt x="2" y="5"/>
                    <a:pt x="3" y="6"/>
                    <a:pt x="4" y="7"/>
                  </a:cubicBezTo>
                  <a:cubicBezTo>
                    <a:pt x="6" y="8"/>
                    <a:pt x="7" y="8"/>
                    <a:pt x="7" y="9"/>
                  </a:cubicBezTo>
                  <a:cubicBezTo>
                    <a:pt x="8" y="10"/>
                    <a:pt x="8" y="10"/>
                    <a:pt x="8" y="11"/>
                  </a:cubicBezTo>
                  <a:cubicBezTo>
                    <a:pt x="8" y="12"/>
                    <a:pt x="7" y="13"/>
                    <a:pt x="7" y="14"/>
                  </a:cubicBezTo>
                  <a:cubicBezTo>
                    <a:pt x="6" y="15"/>
                    <a:pt x="5" y="15"/>
                    <a:pt x="3" y="15"/>
                  </a:cubicBezTo>
                  <a:cubicBezTo>
                    <a:pt x="3" y="15"/>
                    <a:pt x="2" y="15"/>
                    <a:pt x="2" y="15"/>
                  </a:cubicBezTo>
                  <a:cubicBezTo>
                    <a:pt x="1" y="15"/>
                    <a:pt x="0" y="14"/>
                    <a:pt x="0"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5" name="Freeform 341">
              <a:extLst>
                <a:ext uri="{FF2B5EF4-FFF2-40B4-BE49-F238E27FC236}">
                  <a16:creationId xmlns:a16="http://schemas.microsoft.com/office/drawing/2014/main" id="{79BA2C11-0421-4442-9D1A-66AF5AA388DE}"/>
                </a:ext>
              </a:extLst>
            </p:cNvPr>
            <p:cNvSpPr>
              <a:spLocks/>
            </p:cNvSpPr>
            <p:nvPr/>
          </p:nvSpPr>
          <p:spPr bwMode="auto">
            <a:xfrm>
              <a:off x="6997"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6" name="Freeform 342">
              <a:extLst>
                <a:ext uri="{FF2B5EF4-FFF2-40B4-BE49-F238E27FC236}">
                  <a16:creationId xmlns:a16="http://schemas.microsoft.com/office/drawing/2014/main" id="{713BA7A8-4188-4486-B184-23A36D7D8178}"/>
                </a:ext>
              </a:extLst>
            </p:cNvPr>
            <p:cNvSpPr>
              <a:spLocks noEditPoints="1"/>
            </p:cNvSpPr>
            <p:nvPr/>
          </p:nvSpPr>
          <p:spPr bwMode="auto">
            <a:xfrm>
              <a:off x="7011" y="2319"/>
              <a:ext cx="14" cy="19"/>
            </a:xfrm>
            <a:custGeom>
              <a:avLst/>
              <a:gdLst>
                <a:gd name="T0" fmla="*/ 7 w 8"/>
                <a:gd name="T1" fmla="*/ 11 h 11"/>
                <a:gd name="T2" fmla="*/ 7 w 8"/>
                <a:gd name="T3" fmla="*/ 9 h 11"/>
                <a:gd name="T4" fmla="*/ 7 w 8"/>
                <a:gd name="T5" fmla="*/ 9 h 11"/>
                <a:gd name="T6" fmla="*/ 6 w 8"/>
                <a:gd name="T7" fmla="*/ 10 h 11"/>
                <a:gd name="T8" fmla="*/ 3 w 8"/>
                <a:gd name="T9" fmla="*/ 11 h 11"/>
                <a:gd name="T10" fmla="*/ 1 w 8"/>
                <a:gd name="T11" fmla="*/ 10 h 11"/>
                <a:gd name="T12" fmla="*/ 0 w 8"/>
                <a:gd name="T13" fmla="*/ 8 h 11"/>
                <a:gd name="T14" fmla="*/ 4 w 8"/>
                <a:gd name="T15" fmla="*/ 5 h 11"/>
                <a:gd name="T16" fmla="*/ 7 w 8"/>
                <a:gd name="T17" fmla="*/ 4 h 11"/>
                <a:gd name="T18" fmla="*/ 5 w 8"/>
                <a:gd name="T19" fmla="*/ 1 h 11"/>
                <a:gd name="T20" fmla="*/ 1 w 8"/>
                <a:gd name="T21" fmla="*/ 2 h 11"/>
                <a:gd name="T22" fmla="*/ 1 w 8"/>
                <a:gd name="T23" fmla="*/ 1 h 11"/>
                <a:gd name="T24" fmla="*/ 3 w 8"/>
                <a:gd name="T25" fmla="*/ 0 h 11"/>
                <a:gd name="T26" fmla="*/ 5 w 8"/>
                <a:gd name="T27" fmla="*/ 0 h 11"/>
                <a:gd name="T28" fmla="*/ 7 w 8"/>
                <a:gd name="T29" fmla="*/ 1 h 11"/>
                <a:gd name="T30" fmla="*/ 8 w 8"/>
                <a:gd name="T31" fmla="*/ 4 h 11"/>
                <a:gd name="T32" fmla="*/ 8 w 8"/>
                <a:gd name="T33" fmla="*/ 11 h 11"/>
                <a:gd name="T34" fmla="*/ 7 w 8"/>
                <a:gd name="T35" fmla="*/ 11 h 11"/>
                <a:gd name="T36" fmla="*/ 4 w 8"/>
                <a:gd name="T37" fmla="*/ 5 h 11"/>
                <a:gd name="T38" fmla="*/ 2 w 8"/>
                <a:gd name="T39" fmla="*/ 6 h 11"/>
                <a:gd name="T40" fmla="*/ 1 w 8"/>
                <a:gd name="T41" fmla="*/ 8 h 11"/>
                <a:gd name="T42" fmla="*/ 2 w 8"/>
                <a:gd name="T43" fmla="*/ 9 h 11"/>
                <a:gd name="T44" fmla="*/ 4 w 8"/>
                <a:gd name="T45" fmla="*/ 10 h 11"/>
                <a:gd name="T46" fmla="*/ 6 w 8"/>
                <a:gd name="T47" fmla="*/ 9 h 11"/>
                <a:gd name="T48" fmla="*/ 7 w 8"/>
                <a:gd name="T49" fmla="*/ 6 h 11"/>
                <a:gd name="T50" fmla="*/ 7 w 8"/>
                <a:gd name="T51" fmla="*/ 5 h 11"/>
                <a:gd name="T52" fmla="*/ 4 w 8"/>
                <a:gd name="T5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11">
                  <a:moveTo>
                    <a:pt x="7" y="11"/>
                  </a:moveTo>
                  <a:cubicBezTo>
                    <a:pt x="7" y="9"/>
                    <a:pt x="7" y="9"/>
                    <a:pt x="7" y="9"/>
                  </a:cubicBezTo>
                  <a:cubicBezTo>
                    <a:pt x="7" y="9"/>
                    <a:pt x="7" y="9"/>
                    <a:pt x="7" y="9"/>
                  </a:cubicBezTo>
                  <a:cubicBezTo>
                    <a:pt x="7" y="9"/>
                    <a:pt x="6" y="10"/>
                    <a:pt x="6" y="10"/>
                  </a:cubicBezTo>
                  <a:cubicBezTo>
                    <a:pt x="5" y="11"/>
                    <a:pt x="4" y="11"/>
                    <a:pt x="3" y="11"/>
                  </a:cubicBezTo>
                  <a:cubicBezTo>
                    <a:pt x="2" y="11"/>
                    <a:pt x="2" y="11"/>
                    <a:pt x="1" y="10"/>
                  </a:cubicBezTo>
                  <a:cubicBezTo>
                    <a:pt x="0" y="10"/>
                    <a:pt x="0" y="9"/>
                    <a:pt x="0" y="8"/>
                  </a:cubicBezTo>
                  <a:cubicBezTo>
                    <a:pt x="0" y="6"/>
                    <a:pt x="1" y="5"/>
                    <a:pt x="4" y="5"/>
                  </a:cubicBezTo>
                  <a:cubicBezTo>
                    <a:pt x="7" y="4"/>
                    <a:pt x="7" y="4"/>
                    <a:pt x="7" y="4"/>
                  </a:cubicBezTo>
                  <a:cubicBezTo>
                    <a:pt x="7" y="2"/>
                    <a:pt x="6" y="1"/>
                    <a:pt x="5" y="1"/>
                  </a:cubicBezTo>
                  <a:cubicBezTo>
                    <a:pt x="3" y="1"/>
                    <a:pt x="2" y="1"/>
                    <a:pt x="1" y="2"/>
                  </a:cubicBezTo>
                  <a:cubicBezTo>
                    <a:pt x="1" y="1"/>
                    <a:pt x="1" y="1"/>
                    <a:pt x="1" y="1"/>
                  </a:cubicBezTo>
                  <a:cubicBezTo>
                    <a:pt x="2" y="1"/>
                    <a:pt x="2" y="0"/>
                    <a:pt x="3" y="0"/>
                  </a:cubicBezTo>
                  <a:cubicBezTo>
                    <a:pt x="3" y="0"/>
                    <a:pt x="4" y="0"/>
                    <a:pt x="5" y="0"/>
                  </a:cubicBezTo>
                  <a:cubicBezTo>
                    <a:pt x="6" y="0"/>
                    <a:pt x="7" y="0"/>
                    <a:pt x="7" y="1"/>
                  </a:cubicBezTo>
                  <a:cubicBezTo>
                    <a:pt x="8" y="1"/>
                    <a:pt x="8" y="2"/>
                    <a:pt x="8" y="4"/>
                  </a:cubicBezTo>
                  <a:cubicBezTo>
                    <a:pt x="8" y="11"/>
                    <a:pt x="8" y="11"/>
                    <a:pt x="8" y="11"/>
                  </a:cubicBezTo>
                  <a:lnTo>
                    <a:pt x="7" y="11"/>
                  </a:lnTo>
                  <a:close/>
                  <a:moveTo>
                    <a:pt x="4" y="5"/>
                  </a:moveTo>
                  <a:cubicBezTo>
                    <a:pt x="3" y="6"/>
                    <a:pt x="2" y="6"/>
                    <a:pt x="2" y="6"/>
                  </a:cubicBezTo>
                  <a:cubicBezTo>
                    <a:pt x="1" y="7"/>
                    <a:pt x="1" y="7"/>
                    <a:pt x="1" y="8"/>
                  </a:cubicBezTo>
                  <a:cubicBezTo>
                    <a:pt x="1" y="9"/>
                    <a:pt x="1" y="9"/>
                    <a:pt x="2" y="9"/>
                  </a:cubicBezTo>
                  <a:cubicBezTo>
                    <a:pt x="2" y="10"/>
                    <a:pt x="3" y="10"/>
                    <a:pt x="4" y="10"/>
                  </a:cubicBezTo>
                  <a:cubicBezTo>
                    <a:pt x="5" y="10"/>
                    <a:pt x="5" y="10"/>
                    <a:pt x="6" y="9"/>
                  </a:cubicBezTo>
                  <a:cubicBezTo>
                    <a:pt x="7" y="8"/>
                    <a:pt x="7" y="7"/>
                    <a:pt x="7" y="6"/>
                  </a:cubicBezTo>
                  <a:cubicBezTo>
                    <a:pt x="7" y="5"/>
                    <a:pt x="7" y="5"/>
                    <a:pt x="7" y="5"/>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7" name="Freeform 343">
              <a:extLst>
                <a:ext uri="{FF2B5EF4-FFF2-40B4-BE49-F238E27FC236}">
                  <a16:creationId xmlns:a16="http://schemas.microsoft.com/office/drawing/2014/main" id="{C4B29324-00B8-4129-A570-6A662F3C1899}"/>
                </a:ext>
              </a:extLst>
            </p:cNvPr>
            <p:cNvSpPr>
              <a:spLocks/>
            </p:cNvSpPr>
            <p:nvPr/>
          </p:nvSpPr>
          <p:spPr bwMode="auto">
            <a:xfrm>
              <a:off x="7032" y="2319"/>
              <a:ext cx="9" cy="19"/>
            </a:xfrm>
            <a:custGeom>
              <a:avLst/>
              <a:gdLst>
                <a:gd name="T0" fmla="*/ 5 w 5"/>
                <a:gd name="T1" fmla="*/ 1 h 11"/>
                <a:gd name="T2" fmla="*/ 4 w 5"/>
                <a:gd name="T3" fmla="*/ 1 h 11"/>
                <a:gd name="T4" fmla="*/ 1 w 5"/>
                <a:gd name="T5" fmla="*/ 2 h 11"/>
                <a:gd name="T6" fmla="*/ 1 w 5"/>
                <a:gd name="T7" fmla="*/ 6 h 11"/>
                <a:gd name="T8" fmla="*/ 1 w 5"/>
                <a:gd name="T9" fmla="*/ 11 h 11"/>
                <a:gd name="T10" fmla="*/ 0 w 5"/>
                <a:gd name="T11" fmla="*/ 11 h 11"/>
                <a:gd name="T12" fmla="*/ 0 w 5"/>
                <a:gd name="T13" fmla="*/ 0 h 11"/>
                <a:gd name="T14" fmla="*/ 1 w 5"/>
                <a:gd name="T15" fmla="*/ 0 h 11"/>
                <a:gd name="T16" fmla="*/ 1 w 5"/>
                <a:gd name="T17" fmla="*/ 2 h 11"/>
                <a:gd name="T18" fmla="*/ 1 w 5"/>
                <a:gd name="T19" fmla="*/ 2 h 11"/>
                <a:gd name="T20" fmla="*/ 2 w 5"/>
                <a:gd name="T21" fmla="*/ 1 h 11"/>
                <a:gd name="T22" fmla="*/ 4 w 5"/>
                <a:gd name="T23" fmla="*/ 0 h 11"/>
                <a:gd name="T24" fmla="*/ 5 w 5"/>
                <a:gd name="T25" fmla="*/ 0 h 11"/>
                <a:gd name="T26" fmla="*/ 5 w 5"/>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1">
                  <a:moveTo>
                    <a:pt x="5" y="1"/>
                  </a:moveTo>
                  <a:cubicBezTo>
                    <a:pt x="4" y="1"/>
                    <a:pt x="4" y="1"/>
                    <a:pt x="4" y="1"/>
                  </a:cubicBezTo>
                  <a:cubicBezTo>
                    <a:pt x="3" y="1"/>
                    <a:pt x="2" y="1"/>
                    <a:pt x="1" y="2"/>
                  </a:cubicBezTo>
                  <a:cubicBezTo>
                    <a:pt x="1" y="3"/>
                    <a:pt x="1" y="4"/>
                    <a:pt x="1" y="6"/>
                  </a:cubicBezTo>
                  <a:cubicBezTo>
                    <a:pt x="1" y="11"/>
                    <a:pt x="1" y="11"/>
                    <a:pt x="1" y="11"/>
                  </a:cubicBezTo>
                  <a:cubicBezTo>
                    <a:pt x="0" y="11"/>
                    <a:pt x="0" y="11"/>
                    <a:pt x="0" y="11"/>
                  </a:cubicBezTo>
                  <a:cubicBezTo>
                    <a:pt x="0" y="0"/>
                    <a:pt x="0" y="0"/>
                    <a:pt x="0" y="0"/>
                  </a:cubicBezTo>
                  <a:cubicBezTo>
                    <a:pt x="1" y="0"/>
                    <a:pt x="1" y="0"/>
                    <a:pt x="1" y="0"/>
                  </a:cubicBezTo>
                  <a:cubicBezTo>
                    <a:pt x="1" y="2"/>
                    <a:pt x="1" y="2"/>
                    <a:pt x="1" y="2"/>
                  </a:cubicBezTo>
                  <a:cubicBezTo>
                    <a:pt x="1" y="2"/>
                    <a:pt x="1" y="2"/>
                    <a:pt x="1" y="2"/>
                  </a:cubicBezTo>
                  <a:cubicBezTo>
                    <a:pt x="1" y="2"/>
                    <a:pt x="1" y="1"/>
                    <a:pt x="2" y="1"/>
                  </a:cubicBezTo>
                  <a:cubicBezTo>
                    <a:pt x="2" y="0"/>
                    <a:pt x="3" y="0"/>
                    <a:pt x="4" y="0"/>
                  </a:cubicBezTo>
                  <a:cubicBezTo>
                    <a:pt x="4" y="0"/>
                    <a:pt x="4" y="0"/>
                    <a:pt x="5" y="0"/>
                  </a:cubicBezTo>
                  <a:lnTo>
                    <a:pt x="5"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8" name="Freeform 344">
              <a:extLst>
                <a:ext uri="{FF2B5EF4-FFF2-40B4-BE49-F238E27FC236}">
                  <a16:creationId xmlns:a16="http://schemas.microsoft.com/office/drawing/2014/main" id="{9ED6D511-A2F2-4140-97AF-37A66AA2EE7F}"/>
                </a:ext>
              </a:extLst>
            </p:cNvPr>
            <p:cNvSpPr>
              <a:spLocks/>
            </p:cNvSpPr>
            <p:nvPr/>
          </p:nvSpPr>
          <p:spPr bwMode="auto">
            <a:xfrm>
              <a:off x="7043"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39" name="Rectangle 345">
              <a:extLst>
                <a:ext uri="{FF2B5EF4-FFF2-40B4-BE49-F238E27FC236}">
                  <a16:creationId xmlns:a16="http://schemas.microsoft.com/office/drawing/2014/main" id="{3B6E1E4C-0048-424D-9CC3-1B30EA232D22}"/>
                </a:ext>
              </a:extLst>
            </p:cNvPr>
            <p:cNvSpPr>
              <a:spLocks noChangeArrowheads="1"/>
            </p:cNvSpPr>
            <p:nvPr/>
          </p:nvSpPr>
          <p:spPr bwMode="auto">
            <a:xfrm>
              <a:off x="7351" y="2831"/>
              <a:ext cx="40" cy="16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grpSp>
      <p:grpSp>
        <p:nvGrpSpPr>
          <p:cNvPr id="40" name="Group 39">
            <a:extLst>
              <a:ext uri="{FF2B5EF4-FFF2-40B4-BE49-F238E27FC236}">
                <a16:creationId xmlns:a16="http://schemas.microsoft.com/office/drawing/2014/main" id="{86B5E48E-06F1-40BF-8F1E-B501F5765EA9}"/>
              </a:ext>
            </a:extLst>
          </p:cNvPr>
          <p:cNvGrpSpPr/>
          <p:nvPr/>
        </p:nvGrpSpPr>
        <p:grpSpPr>
          <a:xfrm>
            <a:off x="656280" y="3736156"/>
            <a:ext cx="202588" cy="572131"/>
            <a:chOff x="1494566" y="1830076"/>
            <a:chExt cx="304070" cy="858725"/>
          </a:xfrm>
          <a:solidFill>
            <a:schemeClr val="tx1"/>
          </a:solidFill>
          <a:effectLst>
            <a:glow>
              <a:srgbClr val="C00000">
                <a:alpha val="40000"/>
              </a:srgbClr>
            </a:glow>
          </a:effectLst>
        </p:grpSpPr>
        <p:sp>
          <p:nvSpPr>
            <p:cNvPr id="41" name="Flowchart: Delay 40">
              <a:extLst>
                <a:ext uri="{FF2B5EF4-FFF2-40B4-BE49-F238E27FC236}">
                  <a16:creationId xmlns:a16="http://schemas.microsoft.com/office/drawing/2014/main" id="{390E2A00-D2DE-4B87-AFC1-B94C9BF2FB2A}"/>
                </a:ext>
              </a:extLst>
            </p:cNvPr>
            <p:cNvSpPr/>
            <p:nvPr/>
          </p:nvSpPr>
          <p:spPr bwMode="auto">
            <a:xfrm rot="5400000">
              <a:off x="1418001" y="2132497"/>
              <a:ext cx="457200" cy="304070"/>
            </a:xfrm>
            <a:prstGeom prst="flowChartDelay">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FDFF415E-8F5A-4901-ABDC-54042E5E97B5}"/>
                </a:ext>
              </a:extLst>
            </p:cNvPr>
            <p:cNvSpPr/>
            <p:nvPr/>
          </p:nvSpPr>
          <p:spPr bwMode="auto">
            <a:xfrm>
              <a:off x="1556715" y="2307801"/>
              <a:ext cx="179772" cy="381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2947F632-8EDD-4C44-A171-B8C3967F7B05}"/>
                </a:ext>
              </a:extLst>
            </p:cNvPr>
            <p:cNvSpPr/>
            <p:nvPr/>
          </p:nvSpPr>
          <p:spPr bwMode="auto">
            <a:xfrm>
              <a:off x="1548516" y="1830076"/>
              <a:ext cx="196170" cy="1961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4" name="Picture 43">
            <a:extLst>
              <a:ext uri="{FF2B5EF4-FFF2-40B4-BE49-F238E27FC236}">
                <a16:creationId xmlns:a16="http://schemas.microsoft.com/office/drawing/2014/main" id="{93F61CC3-BD58-4765-B970-2AD65A2E6EC5}"/>
              </a:ext>
            </a:extLst>
          </p:cNvPr>
          <p:cNvPicPr>
            <a:picLocks noChangeAspect="1"/>
          </p:cNvPicPr>
          <p:nvPr/>
        </p:nvPicPr>
        <p:blipFill>
          <a:blip r:embed="rId3"/>
          <a:stretch>
            <a:fillRect/>
          </a:stretch>
        </p:blipFill>
        <p:spPr>
          <a:xfrm>
            <a:off x="4540305" y="3677412"/>
            <a:ext cx="357589" cy="673106"/>
          </a:xfrm>
          <a:prstGeom prst="rect">
            <a:avLst/>
          </a:prstGeom>
        </p:spPr>
      </p:pic>
      <p:pic>
        <p:nvPicPr>
          <p:cNvPr id="45" name="Picture 44">
            <a:extLst>
              <a:ext uri="{FF2B5EF4-FFF2-40B4-BE49-F238E27FC236}">
                <a16:creationId xmlns:a16="http://schemas.microsoft.com/office/drawing/2014/main" id="{6617624B-E01F-40F9-929D-A30B65C6D350}"/>
              </a:ext>
            </a:extLst>
          </p:cNvPr>
          <p:cNvPicPr>
            <a:picLocks noChangeAspect="1"/>
          </p:cNvPicPr>
          <p:nvPr/>
        </p:nvPicPr>
        <p:blipFill>
          <a:blip r:embed="rId3"/>
          <a:stretch>
            <a:fillRect/>
          </a:stretch>
        </p:blipFill>
        <p:spPr>
          <a:xfrm>
            <a:off x="4540304" y="4518808"/>
            <a:ext cx="357589" cy="673106"/>
          </a:xfrm>
          <a:prstGeom prst="rect">
            <a:avLst/>
          </a:prstGeom>
        </p:spPr>
      </p:pic>
      <p:sp>
        <p:nvSpPr>
          <p:cNvPr id="46" name="Text Placeholder 2">
            <a:extLst>
              <a:ext uri="{FF2B5EF4-FFF2-40B4-BE49-F238E27FC236}">
                <a16:creationId xmlns:a16="http://schemas.microsoft.com/office/drawing/2014/main" id="{18F404D8-5498-48A2-AFB6-F045C9AA33C9}"/>
              </a:ext>
            </a:extLst>
          </p:cNvPr>
          <p:cNvSpPr txBox="1">
            <a:spLocks/>
          </p:cNvSpPr>
          <p:nvPr/>
        </p:nvSpPr>
        <p:spPr>
          <a:xfrm>
            <a:off x="6913572" y="2006442"/>
            <a:ext cx="4541422" cy="430887"/>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a:t>Gateway Mode</a:t>
            </a:r>
          </a:p>
        </p:txBody>
      </p:sp>
      <p:cxnSp>
        <p:nvCxnSpPr>
          <p:cNvPr id="47" name="Straight Arrow Connector 46">
            <a:extLst>
              <a:ext uri="{FF2B5EF4-FFF2-40B4-BE49-F238E27FC236}">
                <a16:creationId xmlns:a16="http://schemas.microsoft.com/office/drawing/2014/main" id="{085EB88F-B312-427E-83CD-E2A1AA42552B}"/>
              </a:ext>
            </a:extLst>
          </p:cNvPr>
          <p:cNvCxnSpPr/>
          <p:nvPr/>
        </p:nvCxnSpPr>
        <p:spPr>
          <a:xfrm>
            <a:off x="1193254" y="4036963"/>
            <a:ext cx="764201"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5D1FD826-8560-4D9D-B26A-CA195C1163BD}"/>
              </a:ext>
            </a:extLst>
          </p:cNvPr>
          <p:cNvGrpSpPr/>
          <p:nvPr/>
        </p:nvGrpSpPr>
        <p:grpSpPr>
          <a:xfrm>
            <a:off x="2798534" y="3191039"/>
            <a:ext cx="1641183" cy="1683686"/>
            <a:chOff x="2773680" y="2872008"/>
            <a:chExt cx="1641183" cy="1683686"/>
          </a:xfrm>
        </p:grpSpPr>
        <p:cxnSp>
          <p:nvCxnSpPr>
            <p:cNvPr id="49" name="Straight Arrow Connector 48">
              <a:extLst>
                <a:ext uri="{FF2B5EF4-FFF2-40B4-BE49-F238E27FC236}">
                  <a16:creationId xmlns:a16="http://schemas.microsoft.com/office/drawing/2014/main" id="{DDBA672B-8745-468A-ABCE-001BECBB379E}"/>
                </a:ext>
              </a:extLst>
            </p:cNvPr>
            <p:cNvCxnSpPr/>
            <p:nvPr/>
          </p:nvCxnSpPr>
          <p:spPr>
            <a:xfrm>
              <a:off x="3650662" y="2872008"/>
              <a:ext cx="764201"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39045FB-E9AE-4313-8C22-932BEDF0318C}"/>
                </a:ext>
              </a:extLst>
            </p:cNvPr>
            <p:cNvCxnSpPr/>
            <p:nvPr/>
          </p:nvCxnSpPr>
          <p:spPr>
            <a:xfrm>
              <a:off x="3650662" y="3717932"/>
              <a:ext cx="764201"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4917B67-48CF-417B-BE02-BB8A595D0D35}"/>
                </a:ext>
              </a:extLst>
            </p:cNvPr>
            <p:cNvCxnSpPr/>
            <p:nvPr/>
          </p:nvCxnSpPr>
          <p:spPr>
            <a:xfrm>
              <a:off x="3650662" y="4555694"/>
              <a:ext cx="764201"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82DF2F9-8177-498A-B57B-1D51DD693F22}"/>
                </a:ext>
              </a:extLst>
            </p:cNvPr>
            <p:cNvCxnSpPr>
              <a:cxnSpLocks/>
            </p:cNvCxnSpPr>
            <p:nvPr/>
          </p:nvCxnSpPr>
          <p:spPr>
            <a:xfrm>
              <a:off x="3665902" y="2872008"/>
              <a:ext cx="0" cy="1683686"/>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7316A07-43BB-452D-9AE4-DE6F3C2F6A55}"/>
                </a:ext>
              </a:extLst>
            </p:cNvPr>
            <p:cNvCxnSpPr>
              <a:cxnSpLocks/>
            </p:cNvCxnSpPr>
            <p:nvPr/>
          </p:nvCxnSpPr>
          <p:spPr>
            <a:xfrm flipH="1">
              <a:off x="2773680" y="3713851"/>
              <a:ext cx="892223" cy="0"/>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8F34DC7C-180A-49EB-B041-D8E16E72A6B8}"/>
              </a:ext>
            </a:extLst>
          </p:cNvPr>
          <p:cNvSpPr txBox="1"/>
          <p:nvPr/>
        </p:nvSpPr>
        <p:spPr>
          <a:xfrm>
            <a:off x="586390" y="4431002"/>
            <a:ext cx="2212144" cy="276999"/>
          </a:xfrm>
          <a:prstGeom prst="rect">
            <a:avLst/>
          </a:prstGeom>
          <a:noFill/>
        </p:spPr>
        <p:txBody>
          <a:bodyPr wrap="none" lIns="0" tIns="0" rIns="0" bIns="0" rtlCol="0">
            <a:spAutoFit/>
          </a:bodyPr>
          <a:lstStyle/>
          <a:p>
            <a:r>
              <a:rPr lang="en-CA" sz="1800">
                <a:gradFill>
                  <a:gsLst>
                    <a:gs pos="2917">
                      <a:schemeClr val="tx1"/>
                    </a:gs>
                    <a:gs pos="30000">
                      <a:schemeClr val="tx1"/>
                    </a:gs>
                  </a:gsLst>
                  <a:lin ang="5400000" scaled="0"/>
                </a:gradFill>
              </a:rPr>
              <a:t>https://localhost:6516</a:t>
            </a:r>
          </a:p>
        </p:txBody>
      </p:sp>
      <p:pic>
        <p:nvPicPr>
          <p:cNvPr id="55" name="Picture 54">
            <a:extLst>
              <a:ext uri="{FF2B5EF4-FFF2-40B4-BE49-F238E27FC236}">
                <a16:creationId xmlns:a16="http://schemas.microsoft.com/office/drawing/2014/main" id="{7159AC5E-4A0B-43B5-B691-F88E6F6997D3}"/>
              </a:ext>
            </a:extLst>
          </p:cNvPr>
          <p:cNvPicPr>
            <a:picLocks noChangeAspect="1"/>
          </p:cNvPicPr>
          <p:nvPr/>
        </p:nvPicPr>
        <p:blipFill>
          <a:blip r:embed="rId3"/>
          <a:stretch>
            <a:fillRect/>
          </a:stretch>
        </p:blipFill>
        <p:spPr>
          <a:xfrm>
            <a:off x="11476524" y="2873403"/>
            <a:ext cx="357589" cy="673106"/>
          </a:xfrm>
          <a:prstGeom prst="rect">
            <a:avLst/>
          </a:prstGeom>
        </p:spPr>
      </p:pic>
      <p:pic>
        <p:nvPicPr>
          <p:cNvPr id="56" name="Picture 55">
            <a:extLst>
              <a:ext uri="{FF2B5EF4-FFF2-40B4-BE49-F238E27FC236}">
                <a16:creationId xmlns:a16="http://schemas.microsoft.com/office/drawing/2014/main" id="{80AE9BE9-C312-4AEB-963D-626FF95AA039}"/>
              </a:ext>
            </a:extLst>
          </p:cNvPr>
          <p:cNvPicPr>
            <a:picLocks noChangeAspect="1"/>
          </p:cNvPicPr>
          <p:nvPr/>
        </p:nvPicPr>
        <p:blipFill>
          <a:blip r:embed="rId3"/>
          <a:stretch>
            <a:fillRect/>
          </a:stretch>
        </p:blipFill>
        <p:spPr>
          <a:xfrm>
            <a:off x="11476523" y="3696329"/>
            <a:ext cx="357589" cy="673106"/>
          </a:xfrm>
          <a:prstGeom prst="rect">
            <a:avLst/>
          </a:prstGeom>
        </p:spPr>
      </p:pic>
      <p:pic>
        <p:nvPicPr>
          <p:cNvPr id="57" name="Picture 56">
            <a:extLst>
              <a:ext uri="{FF2B5EF4-FFF2-40B4-BE49-F238E27FC236}">
                <a16:creationId xmlns:a16="http://schemas.microsoft.com/office/drawing/2014/main" id="{2AC63CA1-1E98-431D-8674-EC5C108130B3}"/>
              </a:ext>
            </a:extLst>
          </p:cNvPr>
          <p:cNvPicPr>
            <a:picLocks noChangeAspect="1"/>
          </p:cNvPicPr>
          <p:nvPr/>
        </p:nvPicPr>
        <p:blipFill>
          <a:blip r:embed="rId3"/>
          <a:stretch>
            <a:fillRect/>
          </a:stretch>
        </p:blipFill>
        <p:spPr>
          <a:xfrm>
            <a:off x="11476522" y="4537725"/>
            <a:ext cx="357589" cy="673106"/>
          </a:xfrm>
          <a:prstGeom prst="rect">
            <a:avLst/>
          </a:prstGeom>
        </p:spPr>
      </p:pic>
      <p:grpSp>
        <p:nvGrpSpPr>
          <p:cNvPr id="58" name="Group 57">
            <a:extLst>
              <a:ext uri="{FF2B5EF4-FFF2-40B4-BE49-F238E27FC236}">
                <a16:creationId xmlns:a16="http://schemas.microsoft.com/office/drawing/2014/main" id="{DD50EE83-F5A7-439A-80AC-CB2DF642B8CF}"/>
              </a:ext>
            </a:extLst>
          </p:cNvPr>
          <p:cNvGrpSpPr/>
          <p:nvPr/>
        </p:nvGrpSpPr>
        <p:grpSpPr>
          <a:xfrm>
            <a:off x="9734752" y="3209956"/>
            <a:ext cx="1641183" cy="1683686"/>
            <a:chOff x="2773680" y="2872008"/>
            <a:chExt cx="1641183" cy="1683686"/>
          </a:xfrm>
        </p:grpSpPr>
        <p:cxnSp>
          <p:nvCxnSpPr>
            <p:cNvPr id="59" name="Straight Arrow Connector 58">
              <a:extLst>
                <a:ext uri="{FF2B5EF4-FFF2-40B4-BE49-F238E27FC236}">
                  <a16:creationId xmlns:a16="http://schemas.microsoft.com/office/drawing/2014/main" id="{185B847A-AFB2-478E-B5D0-71AF40665E4A}"/>
                </a:ext>
              </a:extLst>
            </p:cNvPr>
            <p:cNvCxnSpPr/>
            <p:nvPr/>
          </p:nvCxnSpPr>
          <p:spPr>
            <a:xfrm>
              <a:off x="3650662" y="2872008"/>
              <a:ext cx="764201"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13B092D-C265-480C-B328-B140333F5DA1}"/>
                </a:ext>
              </a:extLst>
            </p:cNvPr>
            <p:cNvCxnSpPr/>
            <p:nvPr/>
          </p:nvCxnSpPr>
          <p:spPr>
            <a:xfrm>
              <a:off x="3650662" y="3717932"/>
              <a:ext cx="764201"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1D4D660-5F6F-4E30-923B-2AEA2F6985A4}"/>
                </a:ext>
              </a:extLst>
            </p:cNvPr>
            <p:cNvCxnSpPr/>
            <p:nvPr/>
          </p:nvCxnSpPr>
          <p:spPr>
            <a:xfrm>
              <a:off x="3650662" y="4555694"/>
              <a:ext cx="764201"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9246A2-FB89-40E2-B3AC-2DB18D0CD42A}"/>
                </a:ext>
              </a:extLst>
            </p:cNvPr>
            <p:cNvCxnSpPr>
              <a:cxnSpLocks/>
            </p:cNvCxnSpPr>
            <p:nvPr/>
          </p:nvCxnSpPr>
          <p:spPr>
            <a:xfrm>
              <a:off x="3665902" y="2872008"/>
              <a:ext cx="0" cy="1683686"/>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E0FF414-2643-4754-9ABC-A87BAD8EA783}"/>
                </a:ext>
              </a:extLst>
            </p:cNvPr>
            <p:cNvCxnSpPr>
              <a:cxnSpLocks/>
            </p:cNvCxnSpPr>
            <p:nvPr/>
          </p:nvCxnSpPr>
          <p:spPr>
            <a:xfrm flipH="1">
              <a:off x="2773680" y="3713851"/>
              <a:ext cx="892223" cy="0"/>
            </a:xfrm>
            <a:prstGeom prst="lin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64" name="Group 315">
            <a:extLst>
              <a:ext uri="{FF2B5EF4-FFF2-40B4-BE49-F238E27FC236}">
                <a16:creationId xmlns:a16="http://schemas.microsoft.com/office/drawing/2014/main" id="{E6EFD150-7672-4F0A-8484-62A0D96B77E7}"/>
              </a:ext>
            </a:extLst>
          </p:cNvPr>
          <p:cNvGrpSpPr>
            <a:grpSpLocks noChangeAspect="1"/>
          </p:cNvGrpSpPr>
          <p:nvPr/>
        </p:nvGrpSpPr>
        <p:grpSpPr bwMode="auto">
          <a:xfrm>
            <a:off x="7637348" y="3946509"/>
            <a:ext cx="539260" cy="407440"/>
            <a:chOff x="6876" y="2250"/>
            <a:chExt cx="990" cy="748"/>
          </a:xfrm>
        </p:grpSpPr>
        <p:sp>
          <p:nvSpPr>
            <p:cNvPr id="65" name="Rectangle 317">
              <a:extLst>
                <a:ext uri="{FF2B5EF4-FFF2-40B4-BE49-F238E27FC236}">
                  <a16:creationId xmlns:a16="http://schemas.microsoft.com/office/drawing/2014/main" id="{FA4202F9-D11E-42E4-AE5F-2FA3661A9BD9}"/>
                </a:ext>
              </a:extLst>
            </p:cNvPr>
            <p:cNvSpPr>
              <a:spLocks noChangeArrowheads="1"/>
            </p:cNvSpPr>
            <p:nvPr/>
          </p:nvSpPr>
          <p:spPr bwMode="auto">
            <a:xfrm>
              <a:off x="7125" y="2983"/>
              <a:ext cx="490" cy="1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66" name="Freeform 318">
              <a:extLst>
                <a:ext uri="{FF2B5EF4-FFF2-40B4-BE49-F238E27FC236}">
                  <a16:creationId xmlns:a16="http://schemas.microsoft.com/office/drawing/2014/main" id="{6DF94F50-63E0-4C5D-A9BD-F0B5C71D949C}"/>
                </a:ext>
              </a:extLst>
            </p:cNvPr>
            <p:cNvSpPr>
              <a:spLocks/>
            </p:cNvSpPr>
            <p:nvPr/>
          </p:nvSpPr>
          <p:spPr bwMode="auto">
            <a:xfrm>
              <a:off x="6876" y="2250"/>
              <a:ext cx="990" cy="590"/>
            </a:xfrm>
            <a:custGeom>
              <a:avLst/>
              <a:gdLst>
                <a:gd name="T0" fmla="*/ 557 w 557"/>
                <a:gd name="T1" fmla="*/ 314 h 332"/>
                <a:gd name="T2" fmla="*/ 539 w 557"/>
                <a:gd name="T3" fmla="*/ 332 h 332"/>
                <a:gd name="T4" fmla="*/ 18 w 557"/>
                <a:gd name="T5" fmla="*/ 332 h 332"/>
                <a:gd name="T6" fmla="*/ 0 w 557"/>
                <a:gd name="T7" fmla="*/ 314 h 332"/>
                <a:gd name="T8" fmla="*/ 0 w 557"/>
                <a:gd name="T9" fmla="*/ 18 h 332"/>
                <a:gd name="T10" fmla="*/ 18 w 557"/>
                <a:gd name="T11" fmla="*/ 0 h 332"/>
                <a:gd name="T12" fmla="*/ 539 w 557"/>
                <a:gd name="T13" fmla="*/ 0 h 332"/>
                <a:gd name="T14" fmla="*/ 557 w 557"/>
                <a:gd name="T15" fmla="*/ 18 h 332"/>
                <a:gd name="T16" fmla="*/ 557 w 557"/>
                <a:gd name="T17" fmla="*/ 31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7" h="332">
                  <a:moveTo>
                    <a:pt x="557" y="314"/>
                  </a:moveTo>
                  <a:cubicBezTo>
                    <a:pt x="557" y="324"/>
                    <a:pt x="549" y="332"/>
                    <a:pt x="539" y="332"/>
                  </a:cubicBezTo>
                  <a:cubicBezTo>
                    <a:pt x="18" y="332"/>
                    <a:pt x="18" y="332"/>
                    <a:pt x="18" y="332"/>
                  </a:cubicBezTo>
                  <a:cubicBezTo>
                    <a:pt x="8" y="332"/>
                    <a:pt x="0" y="324"/>
                    <a:pt x="0" y="314"/>
                  </a:cubicBezTo>
                  <a:cubicBezTo>
                    <a:pt x="0" y="18"/>
                    <a:pt x="0" y="18"/>
                    <a:pt x="0" y="18"/>
                  </a:cubicBezTo>
                  <a:cubicBezTo>
                    <a:pt x="0" y="8"/>
                    <a:pt x="8" y="0"/>
                    <a:pt x="18" y="0"/>
                  </a:cubicBezTo>
                  <a:cubicBezTo>
                    <a:pt x="539" y="0"/>
                    <a:pt x="539" y="0"/>
                    <a:pt x="539" y="0"/>
                  </a:cubicBezTo>
                  <a:cubicBezTo>
                    <a:pt x="549" y="0"/>
                    <a:pt x="557" y="8"/>
                    <a:pt x="557" y="18"/>
                  </a:cubicBezTo>
                  <a:lnTo>
                    <a:pt x="557" y="314"/>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67" name="Freeform 319">
              <a:extLst>
                <a:ext uri="{FF2B5EF4-FFF2-40B4-BE49-F238E27FC236}">
                  <a16:creationId xmlns:a16="http://schemas.microsoft.com/office/drawing/2014/main" id="{283EEEDF-1A00-47FA-98FE-60EDAD502C30}"/>
                </a:ext>
              </a:extLst>
            </p:cNvPr>
            <p:cNvSpPr>
              <a:spLocks/>
            </p:cNvSpPr>
            <p:nvPr/>
          </p:nvSpPr>
          <p:spPr bwMode="auto">
            <a:xfrm>
              <a:off x="6903" y="2276"/>
              <a:ext cx="933" cy="514"/>
            </a:xfrm>
            <a:custGeom>
              <a:avLst/>
              <a:gdLst>
                <a:gd name="T0" fmla="*/ 525 w 525"/>
                <a:gd name="T1" fmla="*/ 281 h 289"/>
                <a:gd name="T2" fmla="*/ 517 w 525"/>
                <a:gd name="T3" fmla="*/ 289 h 289"/>
                <a:gd name="T4" fmla="*/ 8 w 525"/>
                <a:gd name="T5" fmla="*/ 289 h 289"/>
                <a:gd name="T6" fmla="*/ 0 w 525"/>
                <a:gd name="T7" fmla="*/ 281 h 289"/>
                <a:gd name="T8" fmla="*/ 0 w 525"/>
                <a:gd name="T9" fmla="*/ 7 h 289"/>
                <a:gd name="T10" fmla="*/ 8 w 525"/>
                <a:gd name="T11" fmla="*/ 0 h 289"/>
                <a:gd name="T12" fmla="*/ 517 w 525"/>
                <a:gd name="T13" fmla="*/ 0 h 289"/>
                <a:gd name="T14" fmla="*/ 525 w 525"/>
                <a:gd name="T15" fmla="*/ 7 h 289"/>
                <a:gd name="T16" fmla="*/ 525 w 525"/>
                <a:gd name="T17" fmla="*/ 281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5" h="289">
                  <a:moveTo>
                    <a:pt x="525" y="281"/>
                  </a:moveTo>
                  <a:cubicBezTo>
                    <a:pt x="525" y="285"/>
                    <a:pt x="521" y="289"/>
                    <a:pt x="517" y="289"/>
                  </a:cubicBezTo>
                  <a:cubicBezTo>
                    <a:pt x="8" y="289"/>
                    <a:pt x="8" y="289"/>
                    <a:pt x="8" y="289"/>
                  </a:cubicBezTo>
                  <a:cubicBezTo>
                    <a:pt x="4" y="289"/>
                    <a:pt x="0" y="285"/>
                    <a:pt x="0" y="281"/>
                  </a:cubicBezTo>
                  <a:cubicBezTo>
                    <a:pt x="0" y="7"/>
                    <a:pt x="0" y="7"/>
                    <a:pt x="0" y="7"/>
                  </a:cubicBezTo>
                  <a:cubicBezTo>
                    <a:pt x="0" y="3"/>
                    <a:pt x="4" y="0"/>
                    <a:pt x="8" y="0"/>
                  </a:cubicBezTo>
                  <a:cubicBezTo>
                    <a:pt x="517" y="0"/>
                    <a:pt x="517" y="0"/>
                    <a:pt x="517" y="0"/>
                  </a:cubicBezTo>
                  <a:cubicBezTo>
                    <a:pt x="521" y="0"/>
                    <a:pt x="525" y="3"/>
                    <a:pt x="525" y="7"/>
                  </a:cubicBezTo>
                  <a:lnTo>
                    <a:pt x="525" y="28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68" name="Rectangle 320">
              <a:extLst>
                <a:ext uri="{FF2B5EF4-FFF2-40B4-BE49-F238E27FC236}">
                  <a16:creationId xmlns:a16="http://schemas.microsoft.com/office/drawing/2014/main" id="{79538EDE-4BB1-4363-B9B9-F6A9E251C42E}"/>
                </a:ext>
              </a:extLst>
            </p:cNvPr>
            <p:cNvSpPr>
              <a:spLocks noChangeArrowheads="1"/>
            </p:cNvSpPr>
            <p:nvPr/>
          </p:nvSpPr>
          <p:spPr bwMode="auto">
            <a:xfrm>
              <a:off x="6979" y="2394"/>
              <a:ext cx="215" cy="103"/>
            </a:xfrm>
            <a:prstGeom prst="rect">
              <a:avLst/>
            </a:prstGeom>
            <a:solidFill>
              <a:srgbClr val="F9EC3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69" name="Rectangle 321">
              <a:extLst>
                <a:ext uri="{FF2B5EF4-FFF2-40B4-BE49-F238E27FC236}">
                  <a16:creationId xmlns:a16="http://schemas.microsoft.com/office/drawing/2014/main" id="{CC4F287C-86B6-4FCE-8A64-8B99365229DA}"/>
                </a:ext>
              </a:extLst>
            </p:cNvPr>
            <p:cNvSpPr>
              <a:spLocks noChangeArrowheads="1"/>
            </p:cNvSpPr>
            <p:nvPr/>
          </p:nvSpPr>
          <p:spPr bwMode="auto">
            <a:xfrm>
              <a:off x="7201" y="2394"/>
              <a:ext cx="217" cy="103"/>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70" name="Rectangle 322">
              <a:extLst>
                <a:ext uri="{FF2B5EF4-FFF2-40B4-BE49-F238E27FC236}">
                  <a16:creationId xmlns:a16="http://schemas.microsoft.com/office/drawing/2014/main" id="{43312A75-C88B-4371-83B5-2B2EF525EA77}"/>
                </a:ext>
              </a:extLst>
            </p:cNvPr>
            <p:cNvSpPr>
              <a:spLocks noChangeArrowheads="1"/>
            </p:cNvSpPr>
            <p:nvPr/>
          </p:nvSpPr>
          <p:spPr bwMode="auto">
            <a:xfrm>
              <a:off x="7425" y="2394"/>
              <a:ext cx="103" cy="103"/>
            </a:xfrm>
            <a:prstGeom prst="rect">
              <a:avLst/>
            </a:prstGeom>
            <a:solidFill>
              <a:srgbClr val="4573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71" name="Rectangle 323">
              <a:extLst>
                <a:ext uri="{FF2B5EF4-FFF2-40B4-BE49-F238E27FC236}">
                  <a16:creationId xmlns:a16="http://schemas.microsoft.com/office/drawing/2014/main" id="{131446A6-4D58-4F2B-85E8-DE855A811B39}"/>
                </a:ext>
              </a:extLst>
            </p:cNvPr>
            <p:cNvSpPr>
              <a:spLocks noChangeArrowheads="1"/>
            </p:cNvSpPr>
            <p:nvPr/>
          </p:nvSpPr>
          <p:spPr bwMode="auto">
            <a:xfrm>
              <a:off x="7535" y="2394"/>
              <a:ext cx="103" cy="103"/>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72" name="Rectangle 324">
              <a:extLst>
                <a:ext uri="{FF2B5EF4-FFF2-40B4-BE49-F238E27FC236}">
                  <a16:creationId xmlns:a16="http://schemas.microsoft.com/office/drawing/2014/main" id="{4822E9ED-7C39-4DA2-AADD-36B5D28BE2F7}"/>
                </a:ext>
              </a:extLst>
            </p:cNvPr>
            <p:cNvSpPr>
              <a:spLocks noChangeArrowheads="1"/>
            </p:cNvSpPr>
            <p:nvPr/>
          </p:nvSpPr>
          <p:spPr bwMode="auto">
            <a:xfrm>
              <a:off x="7425" y="2504"/>
              <a:ext cx="103" cy="103"/>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73" name="Rectangle 325">
              <a:extLst>
                <a:ext uri="{FF2B5EF4-FFF2-40B4-BE49-F238E27FC236}">
                  <a16:creationId xmlns:a16="http://schemas.microsoft.com/office/drawing/2014/main" id="{16607186-EE5F-4A84-846B-9ABB8A3EA208}"/>
                </a:ext>
              </a:extLst>
            </p:cNvPr>
            <p:cNvSpPr>
              <a:spLocks noChangeArrowheads="1"/>
            </p:cNvSpPr>
            <p:nvPr/>
          </p:nvSpPr>
          <p:spPr bwMode="auto">
            <a:xfrm>
              <a:off x="6979" y="2504"/>
              <a:ext cx="103" cy="103"/>
            </a:xfrm>
            <a:prstGeom prst="rect">
              <a:avLst/>
            </a:prstGeom>
            <a:solidFill>
              <a:srgbClr val="5884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74" name="Rectangle 326">
              <a:extLst>
                <a:ext uri="{FF2B5EF4-FFF2-40B4-BE49-F238E27FC236}">
                  <a16:creationId xmlns:a16="http://schemas.microsoft.com/office/drawing/2014/main" id="{C1DAE65B-966C-42E5-BCF7-3EA28A1984D7}"/>
                </a:ext>
              </a:extLst>
            </p:cNvPr>
            <p:cNvSpPr>
              <a:spLocks noChangeArrowheads="1"/>
            </p:cNvSpPr>
            <p:nvPr/>
          </p:nvSpPr>
          <p:spPr bwMode="auto">
            <a:xfrm>
              <a:off x="6979" y="2616"/>
              <a:ext cx="103" cy="104"/>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75" name="Rectangle 327">
              <a:extLst>
                <a:ext uri="{FF2B5EF4-FFF2-40B4-BE49-F238E27FC236}">
                  <a16:creationId xmlns:a16="http://schemas.microsoft.com/office/drawing/2014/main" id="{5FA87229-594F-4ECF-AC40-8156B12DC98D}"/>
                </a:ext>
              </a:extLst>
            </p:cNvPr>
            <p:cNvSpPr>
              <a:spLocks noChangeArrowheads="1"/>
            </p:cNvSpPr>
            <p:nvPr/>
          </p:nvSpPr>
          <p:spPr bwMode="auto">
            <a:xfrm>
              <a:off x="7091" y="2616"/>
              <a:ext cx="103" cy="104"/>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76" name="Rectangle 328">
              <a:extLst>
                <a:ext uri="{FF2B5EF4-FFF2-40B4-BE49-F238E27FC236}">
                  <a16:creationId xmlns:a16="http://schemas.microsoft.com/office/drawing/2014/main" id="{A3EA28DB-6B32-4AD1-80FA-7C9D50415475}"/>
                </a:ext>
              </a:extLst>
            </p:cNvPr>
            <p:cNvSpPr>
              <a:spLocks noChangeArrowheads="1"/>
            </p:cNvSpPr>
            <p:nvPr/>
          </p:nvSpPr>
          <p:spPr bwMode="auto">
            <a:xfrm>
              <a:off x="7201" y="2504"/>
              <a:ext cx="217" cy="103"/>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77" name="Rectangle 329">
              <a:extLst>
                <a:ext uri="{FF2B5EF4-FFF2-40B4-BE49-F238E27FC236}">
                  <a16:creationId xmlns:a16="http://schemas.microsoft.com/office/drawing/2014/main" id="{2056D88A-8723-410E-BA27-20C33D62C372}"/>
                </a:ext>
              </a:extLst>
            </p:cNvPr>
            <p:cNvSpPr>
              <a:spLocks noChangeArrowheads="1"/>
            </p:cNvSpPr>
            <p:nvPr/>
          </p:nvSpPr>
          <p:spPr bwMode="auto">
            <a:xfrm>
              <a:off x="7201" y="2616"/>
              <a:ext cx="217" cy="104"/>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78" name="Rectangle 330">
              <a:extLst>
                <a:ext uri="{FF2B5EF4-FFF2-40B4-BE49-F238E27FC236}">
                  <a16:creationId xmlns:a16="http://schemas.microsoft.com/office/drawing/2014/main" id="{8643CBEA-8030-4404-A704-DA59230A75A2}"/>
                </a:ext>
              </a:extLst>
            </p:cNvPr>
            <p:cNvSpPr>
              <a:spLocks noChangeArrowheads="1"/>
            </p:cNvSpPr>
            <p:nvPr/>
          </p:nvSpPr>
          <p:spPr bwMode="auto">
            <a:xfrm>
              <a:off x="7423" y="2685"/>
              <a:ext cx="215" cy="3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79" name="Rectangle 331">
              <a:extLst>
                <a:ext uri="{FF2B5EF4-FFF2-40B4-BE49-F238E27FC236}">
                  <a16:creationId xmlns:a16="http://schemas.microsoft.com/office/drawing/2014/main" id="{8E2EDA9C-48EB-486F-93FF-EDCB4E53558B}"/>
                </a:ext>
              </a:extLst>
            </p:cNvPr>
            <p:cNvSpPr>
              <a:spLocks noChangeArrowheads="1"/>
            </p:cNvSpPr>
            <p:nvPr/>
          </p:nvSpPr>
          <p:spPr bwMode="auto">
            <a:xfrm>
              <a:off x="7423" y="2616"/>
              <a:ext cx="215" cy="69"/>
            </a:xfrm>
            <a:prstGeom prst="rect">
              <a:avLst/>
            </a:prstGeom>
            <a:solidFill>
              <a:srgbClr val="58595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80" name="Rectangle 332">
              <a:extLst>
                <a:ext uri="{FF2B5EF4-FFF2-40B4-BE49-F238E27FC236}">
                  <a16:creationId xmlns:a16="http://schemas.microsoft.com/office/drawing/2014/main" id="{359FFDA8-1008-48D8-A732-D51FB70907AE}"/>
                </a:ext>
              </a:extLst>
            </p:cNvPr>
            <p:cNvSpPr>
              <a:spLocks noChangeArrowheads="1"/>
            </p:cNvSpPr>
            <p:nvPr/>
          </p:nvSpPr>
          <p:spPr bwMode="auto">
            <a:xfrm>
              <a:off x="7535" y="2504"/>
              <a:ext cx="103" cy="103"/>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81" name="Rectangle 333">
              <a:extLst>
                <a:ext uri="{FF2B5EF4-FFF2-40B4-BE49-F238E27FC236}">
                  <a16:creationId xmlns:a16="http://schemas.microsoft.com/office/drawing/2014/main" id="{9DA8C05B-093D-4021-88CF-85EE3371E7EE}"/>
                </a:ext>
              </a:extLst>
            </p:cNvPr>
            <p:cNvSpPr>
              <a:spLocks noChangeArrowheads="1"/>
            </p:cNvSpPr>
            <p:nvPr/>
          </p:nvSpPr>
          <p:spPr bwMode="auto">
            <a:xfrm>
              <a:off x="7688" y="2504"/>
              <a:ext cx="105" cy="103"/>
            </a:xfrm>
            <a:prstGeom prst="rect">
              <a:avLst/>
            </a:prstGeom>
            <a:solidFill>
              <a:srgbClr val="109C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82" name="Rectangle 334">
              <a:extLst>
                <a:ext uri="{FF2B5EF4-FFF2-40B4-BE49-F238E27FC236}">
                  <a16:creationId xmlns:a16="http://schemas.microsoft.com/office/drawing/2014/main" id="{82987631-C83C-4533-8660-64342B4FF492}"/>
                </a:ext>
              </a:extLst>
            </p:cNvPr>
            <p:cNvSpPr>
              <a:spLocks noChangeArrowheads="1"/>
            </p:cNvSpPr>
            <p:nvPr/>
          </p:nvSpPr>
          <p:spPr bwMode="auto">
            <a:xfrm>
              <a:off x="7688" y="2614"/>
              <a:ext cx="105" cy="105"/>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83" name="Rectangle 335">
              <a:extLst>
                <a:ext uri="{FF2B5EF4-FFF2-40B4-BE49-F238E27FC236}">
                  <a16:creationId xmlns:a16="http://schemas.microsoft.com/office/drawing/2014/main" id="{70F67DEF-8412-486F-A042-84A04DB39769}"/>
                </a:ext>
              </a:extLst>
            </p:cNvPr>
            <p:cNvSpPr>
              <a:spLocks noChangeArrowheads="1"/>
            </p:cNvSpPr>
            <p:nvPr/>
          </p:nvSpPr>
          <p:spPr bwMode="auto">
            <a:xfrm>
              <a:off x="7798" y="2504"/>
              <a:ext cx="38" cy="103"/>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84" name="Rectangle 336">
              <a:extLst>
                <a:ext uri="{FF2B5EF4-FFF2-40B4-BE49-F238E27FC236}">
                  <a16:creationId xmlns:a16="http://schemas.microsoft.com/office/drawing/2014/main" id="{0A495A44-0F2A-40EB-A153-61FC5F0FD45D}"/>
                </a:ext>
              </a:extLst>
            </p:cNvPr>
            <p:cNvSpPr>
              <a:spLocks noChangeArrowheads="1"/>
            </p:cNvSpPr>
            <p:nvPr/>
          </p:nvSpPr>
          <p:spPr bwMode="auto">
            <a:xfrm>
              <a:off x="7798" y="2614"/>
              <a:ext cx="38" cy="105"/>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85" name="Rectangle 337">
              <a:extLst>
                <a:ext uri="{FF2B5EF4-FFF2-40B4-BE49-F238E27FC236}">
                  <a16:creationId xmlns:a16="http://schemas.microsoft.com/office/drawing/2014/main" id="{AE5B6224-F200-40EC-B589-7B8485839A22}"/>
                </a:ext>
              </a:extLst>
            </p:cNvPr>
            <p:cNvSpPr>
              <a:spLocks noChangeArrowheads="1"/>
            </p:cNvSpPr>
            <p:nvPr/>
          </p:nvSpPr>
          <p:spPr bwMode="auto">
            <a:xfrm>
              <a:off x="7688" y="2394"/>
              <a:ext cx="148" cy="103"/>
            </a:xfrm>
            <a:prstGeom prst="rect">
              <a:avLst/>
            </a:prstGeom>
            <a:solidFill>
              <a:srgbClr val="9E1F6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86" name="Freeform 338">
              <a:extLst>
                <a:ext uri="{FF2B5EF4-FFF2-40B4-BE49-F238E27FC236}">
                  <a16:creationId xmlns:a16="http://schemas.microsoft.com/office/drawing/2014/main" id="{0C5F934A-E0FC-4BF9-ADFE-30B38F0F5A6A}"/>
                </a:ext>
              </a:extLst>
            </p:cNvPr>
            <p:cNvSpPr>
              <a:spLocks/>
            </p:cNvSpPr>
            <p:nvPr/>
          </p:nvSpPr>
          <p:spPr bwMode="auto">
            <a:xfrm>
              <a:off x="7091" y="2504"/>
              <a:ext cx="105" cy="105"/>
            </a:xfrm>
            <a:custGeom>
              <a:avLst/>
              <a:gdLst>
                <a:gd name="T0" fmla="*/ 52 w 105"/>
                <a:gd name="T1" fmla="*/ 0 h 105"/>
                <a:gd name="T2" fmla="*/ 0 w 105"/>
                <a:gd name="T3" fmla="*/ 0 h 105"/>
                <a:gd name="T4" fmla="*/ 0 w 105"/>
                <a:gd name="T5" fmla="*/ 51 h 105"/>
                <a:gd name="T6" fmla="*/ 0 w 105"/>
                <a:gd name="T7" fmla="*/ 105 h 105"/>
                <a:gd name="T8" fmla="*/ 52 w 105"/>
                <a:gd name="T9" fmla="*/ 105 h 105"/>
                <a:gd name="T10" fmla="*/ 105 w 105"/>
                <a:gd name="T11" fmla="*/ 105 h 105"/>
                <a:gd name="T12" fmla="*/ 105 w 105"/>
                <a:gd name="T13" fmla="*/ 51 h 105"/>
                <a:gd name="T14" fmla="*/ 105 w 105"/>
                <a:gd name="T15" fmla="*/ 0 h 105"/>
                <a:gd name="T16" fmla="*/ 52 w 105"/>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05">
                  <a:moveTo>
                    <a:pt x="52" y="0"/>
                  </a:moveTo>
                  <a:lnTo>
                    <a:pt x="0" y="0"/>
                  </a:lnTo>
                  <a:lnTo>
                    <a:pt x="0" y="51"/>
                  </a:lnTo>
                  <a:lnTo>
                    <a:pt x="0" y="105"/>
                  </a:lnTo>
                  <a:lnTo>
                    <a:pt x="52" y="105"/>
                  </a:lnTo>
                  <a:lnTo>
                    <a:pt x="105" y="105"/>
                  </a:lnTo>
                  <a:lnTo>
                    <a:pt x="105" y="51"/>
                  </a:lnTo>
                  <a:lnTo>
                    <a:pt x="105" y="0"/>
                  </a:lnTo>
                  <a:lnTo>
                    <a:pt x="52" y="0"/>
                  </a:lnTo>
                  <a:close/>
                </a:path>
              </a:pathLst>
            </a:custGeom>
            <a:solidFill>
              <a:srgbClr val="DA56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87" name="Rectangle 339">
              <a:extLst>
                <a:ext uri="{FF2B5EF4-FFF2-40B4-BE49-F238E27FC236}">
                  <a16:creationId xmlns:a16="http://schemas.microsoft.com/office/drawing/2014/main" id="{D7E486B6-D0CB-4CA9-BBEF-F1B49DDB2741}"/>
                </a:ext>
              </a:extLst>
            </p:cNvPr>
            <p:cNvSpPr>
              <a:spLocks noChangeArrowheads="1"/>
            </p:cNvSpPr>
            <p:nvPr/>
          </p:nvSpPr>
          <p:spPr bwMode="auto">
            <a:xfrm>
              <a:off x="7786" y="2310"/>
              <a:ext cx="28" cy="27"/>
            </a:xfrm>
            <a:prstGeom prst="rect">
              <a:avLst/>
            </a:prstGeom>
            <a:solidFill>
              <a:srgbClr val="DFDF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88" name="Freeform 340">
              <a:extLst>
                <a:ext uri="{FF2B5EF4-FFF2-40B4-BE49-F238E27FC236}">
                  <a16:creationId xmlns:a16="http://schemas.microsoft.com/office/drawing/2014/main" id="{F3A1C0A9-0941-464F-A221-89AA15941932}"/>
                </a:ext>
              </a:extLst>
            </p:cNvPr>
            <p:cNvSpPr>
              <a:spLocks/>
            </p:cNvSpPr>
            <p:nvPr/>
          </p:nvSpPr>
          <p:spPr bwMode="auto">
            <a:xfrm>
              <a:off x="6981" y="2312"/>
              <a:ext cx="14" cy="26"/>
            </a:xfrm>
            <a:custGeom>
              <a:avLst/>
              <a:gdLst>
                <a:gd name="T0" fmla="*/ 0 w 8"/>
                <a:gd name="T1" fmla="*/ 14 h 15"/>
                <a:gd name="T2" fmla="*/ 0 w 8"/>
                <a:gd name="T3" fmla="*/ 13 h 15"/>
                <a:gd name="T4" fmla="*/ 3 w 8"/>
                <a:gd name="T5" fmla="*/ 14 h 15"/>
                <a:gd name="T6" fmla="*/ 6 w 8"/>
                <a:gd name="T7" fmla="*/ 13 h 15"/>
                <a:gd name="T8" fmla="*/ 7 w 8"/>
                <a:gd name="T9" fmla="*/ 11 h 15"/>
                <a:gd name="T10" fmla="*/ 6 w 8"/>
                <a:gd name="T11" fmla="*/ 9 h 15"/>
                <a:gd name="T12" fmla="*/ 4 w 8"/>
                <a:gd name="T13" fmla="*/ 8 h 15"/>
                <a:gd name="T14" fmla="*/ 1 w 8"/>
                <a:gd name="T15" fmla="*/ 5 h 15"/>
                <a:gd name="T16" fmla="*/ 0 w 8"/>
                <a:gd name="T17" fmla="*/ 3 h 15"/>
                <a:gd name="T18" fmla="*/ 1 w 8"/>
                <a:gd name="T19" fmla="*/ 1 h 15"/>
                <a:gd name="T20" fmla="*/ 5 w 8"/>
                <a:gd name="T21" fmla="*/ 0 h 15"/>
                <a:gd name="T22" fmla="*/ 7 w 8"/>
                <a:gd name="T23" fmla="*/ 0 h 15"/>
                <a:gd name="T24" fmla="*/ 7 w 8"/>
                <a:gd name="T25" fmla="*/ 1 h 15"/>
                <a:gd name="T26" fmla="*/ 4 w 8"/>
                <a:gd name="T27" fmla="*/ 0 h 15"/>
                <a:gd name="T28" fmla="*/ 2 w 8"/>
                <a:gd name="T29" fmla="*/ 1 h 15"/>
                <a:gd name="T30" fmla="*/ 1 w 8"/>
                <a:gd name="T31" fmla="*/ 3 h 15"/>
                <a:gd name="T32" fmla="*/ 2 w 8"/>
                <a:gd name="T33" fmla="*/ 5 h 15"/>
                <a:gd name="T34" fmla="*/ 4 w 8"/>
                <a:gd name="T35" fmla="*/ 7 h 15"/>
                <a:gd name="T36" fmla="*/ 7 w 8"/>
                <a:gd name="T37" fmla="*/ 9 h 15"/>
                <a:gd name="T38" fmla="*/ 8 w 8"/>
                <a:gd name="T39" fmla="*/ 11 h 15"/>
                <a:gd name="T40" fmla="*/ 7 w 8"/>
                <a:gd name="T41" fmla="*/ 14 h 15"/>
                <a:gd name="T42" fmla="*/ 3 w 8"/>
                <a:gd name="T43" fmla="*/ 15 h 15"/>
                <a:gd name="T44" fmla="*/ 2 w 8"/>
                <a:gd name="T45" fmla="*/ 15 h 15"/>
                <a:gd name="T46" fmla="*/ 0 w 8"/>
                <a:gd name="T4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 h="15">
                  <a:moveTo>
                    <a:pt x="0" y="14"/>
                  </a:moveTo>
                  <a:cubicBezTo>
                    <a:pt x="0" y="13"/>
                    <a:pt x="0" y="13"/>
                    <a:pt x="0" y="13"/>
                  </a:cubicBezTo>
                  <a:cubicBezTo>
                    <a:pt x="1" y="14"/>
                    <a:pt x="2" y="14"/>
                    <a:pt x="3" y="14"/>
                  </a:cubicBezTo>
                  <a:cubicBezTo>
                    <a:pt x="4" y="14"/>
                    <a:pt x="5" y="14"/>
                    <a:pt x="6" y="13"/>
                  </a:cubicBezTo>
                  <a:cubicBezTo>
                    <a:pt x="7" y="13"/>
                    <a:pt x="7" y="12"/>
                    <a:pt x="7" y="11"/>
                  </a:cubicBezTo>
                  <a:cubicBezTo>
                    <a:pt x="7" y="10"/>
                    <a:pt x="7" y="10"/>
                    <a:pt x="6" y="9"/>
                  </a:cubicBezTo>
                  <a:cubicBezTo>
                    <a:pt x="6" y="9"/>
                    <a:pt x="5" y="8"/>
                    <a:pt x="4" y="8"/>
                  </a:cubicBezTo>
                  <a:cubicBezTo>
                    <a:pt x="2" y="7"/>
                    <a:pt x="1" y="6"/>
                    <a:pt x="1" y="5"/>
                  </a:cubicBezTo>
                  <a:cubicBezTo>
                    <a:pt x="0" y="5"/>
                    <a:pt x="0" y="4"/>
                    <a:pt x="0" y="3"/>
                  </a:cubicBezTo>
                  <a:cubicBezTo>
                    <a:pt x="0" y="2"/>
                    <a:pt x="1" y="1"/>
                    <a:pt x="1" y="1"/>
                  </a:cubicBezTo>
                  <a:cubicBezTo>
                    <a:pt x="2" y="0"/>
                    <a:pt x="3" y="0"/>
                    <a:pt x="5" y="0"/>
                  </a:cubicBezTo>
                  <a:cubicBezTo>
                    <a:pt x="5" y="0"/>
                    <a:pt x="6" y="0"/>
                    <a:pt x="7" y="0"/>
                  </a:cubicBezTo>
                  <a:cubicBezTo>
                    <a:pt x="7" y="1"/>
                    <a:pt x="7" y="1"/>
                    <a:pt x="7" y="1"/>
                  </a:cubicBezTo>
                  <a:cubicBezTo>
                    <a:pt x="6" y="1"/>
                    <a:pt x="5" y="0"/>
                    <a:pt x="4" y="0"/>
                  </a:cubicBezTo>
                  <a:cubicBezTo>
                    <a:pt x="3" y="0"/>
                    <a:pt x="3" y="1"/>
                    <a:pt x="2" y="1"/>
                  </a:cubicBezTo>
                  <a:cubicBezTo>
                    <a:pt x="1" y="2"/>
                    <a:pt x="1" y="2"/>
                    <a:pt x="1" y="3"/>
                  </a:cubicBezTo>
                  <a:cubicBezTo>
                    <a:pt x="1" y="4"/>
                    <a:pt x="1" y="5"/>
                    <a:pt x="2" y="5"/>
                  </a:cubicBezTo>
                  <a:cubicBezTo>
                    <a:pt x="2" y="5"/>
                    <a:pt x="3" y="6"/>
                    <a:pt x="4" y="7"/>
                  </a:cubicBezTo>
                  <a:cubicBezTo>
                    <a:pt x="6" y="8"/>
                    <a:pt x="7" y="8"/>
                    <a:pt x="7" y="9"/>
                  </a:cubicBezTo>
                  <a:cubicBezTo>
                    <a:pt x="8" y="10"/>
                    <a:pt x="8" y="10"/>
                    <a:pt x="8" y="11"/>
                  </a:cubicBezTo>
                  <a:cubicBezTo>
                    <a:pt x="8" y="12"/>
                    <a:pt x="7" y="13"/>
                    <a:pt x="7" y="14"/>
                  </a:cubicBezTo>
                  <a:cubicBezTo>
                    <a:pt x="6" y="15"/>
                    <a:pt x="5" y="15"/>
                    <a:pt x="3" y="15"/>
                  </a:cubicBezTo>
                  <a:cubicBezTo>
                    <a:pt x="3" y="15"/>
                    <a:pt x="2" y="15"/>
                    <a:pt x="2" y="15"/>
                  </a:cubicBezTo>
                  <a:cubicBezTo>
                    <a:pt x="1" y="15"/>
                    <a:pt x="0" y="14"/>
                    <a:pt x="0"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89" name="Freeform 341">
              <a:extLst>
                <a:ext uri="{FF2B5EF4-FFF2-40B4-BE49-F238E27FC236}">
                  <a16:creationId xmlns:a16="http://schemas.microsoft.com/office/drawing/2014/main" id="{54C4AA20-102A-4462-A709-A837744913E0}"/>
                </a:ext>
              </a:extLst>
            </p:cNvPr>
            <p:cNvSpPr>
              <a:spLocks/>
            </p:cNvSpPr>
            <p:nvPr/>
          </p:nvSpPr>
          <p:spPr bwMode="auto">
            <a:xfrm>
              <a:off x="6997"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90" name="Freeform 342">
              <a:extLst>
                <a:ext uri="{FF2B5EF4-FFF2-40B4-BE49-F238E27FC236}">
                  <a16:creationId xmlns:a16="http://schemas.microsoft.com/office/drawing/2014/main" id="{B1C69AFE-D22A-4322-AC0B-6A41819A3263}"/>
                </a:ext>
              </a:extLst>
            </p:cNvPr>
            <p:cNvSpPr>
              <a:spLocks noEditPoints="1"/>
            </p:cNvSpPr>
            <p:nvPr/>
          </p:nvSpPr>
          <p:spPr bwMode="auto">
            <a:xfrm>
              <a:off x="7011" y="2319"/>
              <a:ext cx="14" cy="19"/>
            </a:xfrm>
            <a:custGeom>
              <a:avLst/>
              <a:gdLst>
                <a:gd name="T0" fmla="*/ 7 w 8"/>
                <a:gd name="T1" fmla="*/ 11 h 11"/>
                <a:gd name="T2" fmla="*/ 7 w 8"/>
                <a:gd name="T3" fmla="*/ 9 h 11"/>
                <a:gd name="T4" fmla="*/ 7 w 8"/>
                <a:gd name="T5" fmla="*/ 9 h 11"/>
                <a:gd name="T6" fmla="*/ 6 w 8"/>
                <a:gd name="T7" fmla="*/ 10 h 11"/>
                <a:gd name="T8" fmla="*/ 3 w 8"/>
                <a:gd name="T9" fmla="*/ 11 h 11"/>
                <a:gd name="T10" fmla="*/ 1 w 8"/>
                <a:gd name="T11" fmla="*/ 10 h 11"/>
                <a:gd name="T12" fmla="*/ 0 w 8"/>
                <a:gd name="T13" fmla="*/ 8 h 11"/>
                <a:gd name="T14" fmla="*/ 4 w 8"/>
                <a:gd name="T15" fmla="*/ 5 h 11"/>
                <a:gd name="T16" fmla="*/ 7 w 8"/>
                <a:gd name="T17" fmla="*/ 4 h 11"/>
                <a:gd name="T18" fmla="*/ 5 w 8"/>
                <a:gd name="T19" fmla="*/ 1 h 11"/>
                <a:gd name="T20" fmla="*/ 1 w 8"/>
                <a:gd name="T21" fmla="*/ 2 h 11"/>
                <a:gd name="T22" fmla="*/ 1 w 8"/>
                <a:gd name="T23" fmla="*/ 1 h 11"/>
                <a:gd name="T24" fmla="*/ 3 w 8"/>
                <a:gd name="T25" fmla="*/ 0 h 11"/>
                <a:gd name="T26" fmla="*/ 5 w 8"/>
                <a:gd name="T27" fmla="*/ 0 h 11"/>
                <a:gd name="T28" fmla="*/ 7 w 8"/>
                <a:gd name="T29" fmla="*/ 1 h 11"/>
                <a:gd name="T30" fmla="*/ 8 w 8"/>
                <a:gd name="T31" fmla="*/ 4 h 11"/>
                <a:gd name="T32" fmla="*/ 8 w 8"/>
                <a:gd name="T33" fmla="*/ 11 h 11"/>
                <a:gd name="T34" fmla="*/ 7 w 8"/>
                <a:gd name="T35" fmla="*/ 11 h 11"/>
                <a:gd name="T36" fmla="*/ 4 w 8"/>
                <a:gd name="T37" fmla="*/ 5 h 11"/>
                <a:gd name="T38" fmla="*/ 2 w 8"/>
                <a:gd name="T39" fmla="*/ 6 h 11"/>
                <a:gd name="T40" fmla="*/ 1 w 8"/>
                <a:gd name="T41" fmla="*/ 8 h 11"/>
                <a:gd name="T42" fmla="*/ 2 w 8"/>
                <a:gd name="T43" fmla="*/ 9 h 11"/>
                <a:gd name="T44" fmla="*/ 4 w 8"/>
                <a:gd name="T45" fmla="*/ 10 h 11"/>
                <a:gd name="T46" fmla="*/ 6 w 8"/>
                <a:gd name="T47" fmla="*/ 9 h 11"/>
                <a:gd name="T48" fmla="*/ 7 w 8"/>
                <a:gd name="T49" fmla="*/ 6 h 11"/>
                <a:gd name="T50" fmla="*/ 7 w 8"/>
                <a:gd name="T51" fmla="*/ 5 h 11"/>
                <a:gd name="T52" fmla="*/ 4 w 8"/>
                <a:gd name="T53"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 h="11">
                  <a:moveTo>
                    <a:pt x="7" y="11"/>
                  </a:moveTo>
                  <a:cubicBezTo>
                    <a:pt x="7" y="9"/>
                    <a:pt x="7" y="9"/>
                    <a:pt x="7" y="9"/>
                  </a:cubicBezTo>
                  <a:cubicBezTo>
                    <a:pt x="7" y="9"/>
                    <a:pt x="7" y="9"/>
                    <a:pt x="7" y="9"/>
                  </a:cubicBezTo>
                  <a:cubicBezTo>
                    <a:pt x="7" y="9"/>
                    <a:pt x="6" y="10"/>
                    <a:pt x="6" y="10"/>
                  </a:cubicBezTo>
                  <a:cubicBezTo>
                    <a:pt x="5" y="11"/>
                    <a:pt x="4" y="11"/>
                    <a:pt x="3" y="11"/>
                  </a:cubicBezTo>
                  <a:cubicBezTo>
                    <a:pt x="2" y="11"/>
                    <a:pt x="2" y="11"/>
                    <a:pt x="1" y="10"/>
                  </a:cubicBezTo>
                  <a:cubicBezTo>
                    <a:pt x="0" y="10"/>
                    <a:pt x="0" y="9"/>
                    <a:pt x="0" y="8"/>
                  </a:cubicBezTo>
                  <a:cubicBezTo>
                    <a:pt x="0" y="6"/>
                    <a:pt x="1" y="5"/>
                    <a:pt x="4" y="5"/>
                  </a:cubicBezTo>
                  <a:cubicBezTo>
                    <a:pt x="7" y="4"/>
                    <a:pt x="7" y="4"/>
                    <a:pt x="7" y="4"/>
                  </a:cubicBezTo>
                  <a:cubicBezTo>
                    <a:pt x="7" y="2"/>
                    <a:pt x="6" y="1"/>
                    <a:pt x="5" y="1"/>
                  </a:cubicBezTo>
                  <a:cubicBezTo>
                    <a:pt x="3" y="1"/>
                    <a:pt x="2" y="1"/>
                    <a:pt x="1" y="2"/>
                  </a:cubicBezTo>
                  <a:cubicBezTo>
                    <a:pt x="1" y="1"/>
                    <a:pt x="1" y="1"/>
                    <a:pt x="1" y="1"/>
                  </a:cubicBezTo>
                  <a:cubicBezTo>
                    <a:pt x="2" y="1"/>
                    <a:pt x="2" y="0"/>
                    <a:pt x="3" y="0"/>
                  </a:cubicBezTo>
                  <a:cubicBezTo>
                    <a:pt x="3" y="0"/>
                    <a:pt x="4" y="0"/>
                    <a:pt x="5" y="0"/>
                  </a:cubicBezTo>
                  <a:cubicBezTo>
                    <a:pt x="6" y="0"/>
                    <a:pt x="7" y="0"/>
                    <a:pt x="7" y="1"/>
                  </a:cubicBezTo>
                  <a:cubicBezTo>
                    <a:pt x="8" y="1"/>
                    <a:pt x="8" y="2"/>
                    <a:pt x="8" y="4"/>
                  </a:cubicBezTo>
                  <a:cubicBezTo>
                    <a:pt x="8" y="11"/>
                    <a:pt x="8" y="11"/>
                    <a:pt x="8" y="11"/>
                  </a:cubicBezTo>
                  <a:lnTo>
                    <a:pt x="7" y="11"/>
                  </a:lnTo>
                  <a:close/>
                  <a:moveTo>
                    <a:pt x="4" y="5"/>
                  </a:moveTo>
                  <a:cubicBezTo>
                    <a:pt x="3" y="6"/>
                    <a:pt x="2" y="6"/>
                    <a:pt x="2" y="6"/>
                  </a:cubicBezTo>
                  <a:cubicBezTo>
                    <a:pt x="1" y="7"/>
                    <a:pt x="1" y="7"/>
                    <a:pt x="1" y="8"/>
                  </a:cubicBezTo>
                  <a:cubicBezTo>
                    <a:pt x="1" y="9"/>
                    <a:pt x="1" y="9"/>
                    <a:pt x="2" y="9"/>
                  </a:cubicBezTo>
                  <a:cubicBezTo>
                    <a:pt x="2" y="10"/>
                    <a:pt x="3" y="10"/>
                    <a:pt x="4" y="10"/>
                  </a:cubicBezTo>
                  <a:cubicBezTo>
                    <a:pt x="5" y="10"/>
                    <a:pt x="5" y="10"/>
                    <a:pt x="6" y="9"/>
                  </a:cubicBezTo>
                  <a:cubicBezTo>
                    <a:pt x="7" y="8"/>
                    <a:pt x="7" y="7"/>
                    <a:pt x="7" y="6"/>
                  </a:cubicBezTo>
                  <a:cubicBezTo>
                    <a:pt x="7" y="5"/>
                    <a:pt x="7" y="5"/>
                    <a:pt x="7" y="5"/>
                  </a:cubicBez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91" name="Freeform 343">
              <a:extLst>
                <a:ext uri="{FF2B5EF4-FFF2-40B4-BE49-F238E27FC236}">
                  <a16:creationId xmlns:a16="http://schemas.microsoft.com/office/drawing/2014/main" id="{A3C9037E-262E-4B1D-9310-9628E26052CC}"/>
                </a:ext>
              </a:extLst>
            </p:cNvPr>
            <p:cNvSpPr>
              <a:spLocks/>
            </p:cNvSpPr>
            <p:nvPr/>
          </p:nvSpPr>
          <p:spPr bwMode="auto">
            <a:xfrm>
              <a:off x="7032" y="2319"/>
              <a:ext cx="9" cy="19"/>
            </a:xfrm>
            <a:custGeom>
              <a:avLst/>
              <a:gdLst>
                <a:gd name="T0" fmla="*/ 5 w 5"/>
                <a:gd name="T1" fmla="*/ 1 h 11"/>
                <a:gd name="T2" fmla="*/ 4 w 5"/>
                <a:gd name="T3" fmla="*/ 1 h 11"/>
                <a:gd name="T4" fmla="*/ 1 w 5"/>
                <a:gd name="T5" fmla="*/ 2 h 11"/>
                <a:gd name="T6" fmla="*/ 1 w 5"/>
                <a:gd name="T7" fmla="*/ 6 h 11"/>
                <a:gd name="T8" fmla="*/ 1 w 5"/>
                <a:gd name="T9" fmla="*/ 11 h 11"/>
                <a:gd name="T10" fmla="*/ 0 w 5"/>
                <a:gd name="T11" fmla="*/ 11 h 11"/>
                <a:gd name="T12" fmla="*/ 0 w 5"/>
                <a:gd name="T13" fmla="*/ 0 h 11"/>
                <a:gd name="T14" fmla="*/ 1 w 5"/>
                <a:gd name="T15" fmla="*/ 0 h 11"/>
                <a:gd name="T16" fmla="*/ 1 w 5"/>
                <a:gd name="T17" fmla="*/ 2 h 11"/>
                <a:gd name="T18" fmla="*/ 1 w 5"/>
                <a:gd name="T19" fmla="*/ 2 h 11"/>
                <a:gd name="T20" fmla="*/ 2 w 5"/>
                <a:gd name="T21" fmla="*/ 1 h 11"/>
                <a:gd name="T22" fmla="*/ 4 w 5"/>
                <a:gd name="T23" fmla="*/ 0 h 11"/>
                <a:gd name="T24" fmla="*/ 5 w 5"/>
                <a:gd name="T25" fmla="*/ 0 h 11"/>
                <a:gd name="T26" fmla="*/ 5 w 5"/>
                <a:gd name="T2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11">
                  <a:moveTo>
                    <a:pt x="5" y="1"/>
                  </a:moveTo>
                  <a:cubicBezTo>
                    <a:pt x="4" y="1"/>
                    <a:pt x="4" y="1"/>
                    <a:pt x="4" y="1"/>
                  </a:cubicBezTo>
                  <a:cubicBezTo>
                    <a:pt x="3" y="1"/>
                    <a:pt x="2" y="1"/>
                    <a:pt x="1" y="2"/>
                  </a:cubicBezTo>
                  <a:cubicBezTo>
                    <a:pt x="1" y="3"/>
                    <a:pt x="1" y="4"/>
                    <a:pt x="1" y="6"/>
                  </a:cubicBezTo>
                  <a:cubicBezTo>
                    <a:pt x="1" y="11"/>
                    <a:pt x="1" y="11"/>
                    <a:pt x="1" y="11"/>
                  </a:cubicBezTo>
                  <a:cubicBezTo>
                    <a:pt x="0" y="11"/>
                    <a:pt x="0" y="11"/>
                    <a:pt x="0" y="11"/>
                  </a:cubicBezTo>
                  <a:cubicBezTo>
                    <a:pt x="0" y="0"/>
                    <a:pt x="0" y="0"/>
                    <a:pt x="0" y="0"/>
                  </a:cubicBezTo>
                  <a:cubicBezTo>
                    <a:pt x="1" y="0"/>
                    <a:pt x="1" y="0"/>
                    <a:pt x="1" y="0"/>
                  </a:cubicBezTo>
                  <a:cubicBezTo>
                    <a:pt x="1" y="2"/>
                    <a:pt x="1" y="2"/>
                    <a:pt x="1" y="2"/>
                  </a:cubicBezTo>
                  <a:cubicBezTo>
                    <a:pt x="1" y="2"/>
                    <a:pt x="1" y="2"/>
                    <a:pt x="1" y="2"/>
                  </a:cubicBezTo>
                  <a:cubicBezTo>
                    <a:pt x="1" y="2"/>
                    <a:pt x="1" y="1"/>
                    <a:pt x="2" y="1"/>
                  </a:cubicBezTo>
                  <a:cubicBezTo>
                    <a:pt x="2" y="0"/>
                    <a:pt x="3" y="0"/>
                    <a:pt x="4" y="0"/>
                  </a:cubicBezTo>
                  <a:cubicBezTo>
                    <a:pt x="4" y="0"/>
                    <a:pt x="4" y="0"/>
                    <a:pt x="5" y="0"/>
                  </a:cubicBezTo>
                  <a:lnTo>
                    <a:pt x="5"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92" name="Freeform 344">
              <a:extLst>
                <a:ext uri="{FF2B5EF4-FFF2-40B4-BE49-F238E27FC236}">
                  <a16:creationId xmlns:a16="http://schemas.microsoft.com/office/drawing/2014/main" id="{98ADA047-B770-4B49-A3B5-69FB60415B77}"/>
                </a:ext>
              </a:extLst>
            </p:cNvPr>
            <p:cNvSpPr>
              <a:spLocks/>
            </p:cNvSpPr>
            <p:nvPr/>
          </p:nvSpPr>
          <p:spPr bwMode="auto">
            <a:xfrm>
              <a:off x="7043" y="2314"/>
              <a:ext cx="11" cy="24"/>
            </a:xfrm>
            <a:custGeom>
              <a:avLst/>
              <a:gdLst>
                <a:gd name="T0" fmla="*/ 6 w 6"/>
                <a:gd name="T1" fmla="*/ 14 h 14"/>
                <a:gd name="T2" fmla="*/ 5 w 6"/>
                <a:gd name="T3" fmla="*/ 14 h 14"/>
                <a:gd name="T4" fmla="*/ 2 w 6"/>
                <a:gd name="T5" fmla="*/ 11 h 14"/>
                <a:gd name="T6" fmla="*/ 2 w 6"/>
                <a:gd name="T7" fmla="*/ 4 h 14"/>
                <a:gd name="T8" fmla="*/ 0 w 6"/>
                <a:gd name="T9" fmla="*/ 4 h 14"/>
                <a:gd name="T10" fmla="*/ 0 w 6"/>
                <a:gd name="T11" fmla="*/ 3 h 14"/>
                <a:gd name="T12" fmla="*/ 2 w 6"/>
                <a:gd name="T13" fmla="*/ 3 h 14"/>
                <a:gd name="T14" fmla="*/ 2 w 6"/>
                <a:gd name="T15" fmla="*/ 0 h 14"/>
                <a:gd name="T16" fmla="*/ 3 w 6"/>
                <a:gd name="T17" fmla="*/ 0 h 14"/>
                <a:gd name="T18" fmla="*/ 3 w 6"/>
                <a:gd name="T19" fmla="*/ 0 h 14"/>
                <a:gd name="T20" fmla="*/ 3 w 6"/>
                <a:gd name="T21" fmla="*/ 3 h 14"/>
                <a:gd name="T22" fmla="*/ 6 w 6"/>
                <a:gd name="T23" fmla="*/ 3 h 14"/>
                <a:gd name="T24" fmla="*/ 6 w 6"/>
                <a:gd name="T25" fmla="*/ 4 h 14"/>
                <a:gd name="T26" fmla="*/ 3 w 6"/>
                <a:gd name="T27" fmla="*/ 4 h 14"/>
                <a:gd name="T28" fmla="*/ 3 w 6"/>
                <a:gd name="T29" fmla="*/ 11 h 14"/>
                <a:gd name="T30" fmla="*/ 4 w 6"/>
                <a:gd name="T31" fmla="*/ 13 h 14"/>
                <a:gd name="T32" fmla="*/ 5 w 6"/>
                <a:gd name="T33" fmla="*/ 13 h 14"/>
                <a:gd name="T34" fmla="*/ 6 w 6"/>
                <a:gd name="T35" fmla="*/ 13 h 14"/>
                <a:gd name="T36" fmla="*/ 6 w 6"/>
                <a:gd name="T3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 h="14">
                  <a:moveTo>
                    <a:pt x="6" y="14"/>
                  </a:moveTo>
                  <a:cubicBezTo>
                    <a:pt x="6" y="14"/>
                    <a:pt x="5" y="14"/>
                    <a:pt x="5" y="14"/>
                  </a:cubicBezTo>
                  <a:cubicBezTo>
                    <a:pt x="3" y="14"/>
                    <a:pt x="2" y="13"/>
                    <a:pt x="2" y="11"/>
                  </a:cubicBezTo>
                  <a:cubicBezTo>
                    <a:pt x="2" y="4"/>
                    <a:pt x="2" y="4"/>
                    <a:pt x="2" y="4"/>
                  </a:cubicBezTo>
                  <a:cubicBezTo>
                    <a:pt x="0" y="4"/>
                    <a:pt x="0" y="4"/>
                    <a:pt x="0" y="4"/>
                  </a:cubicBezTo>
                  <a:cubicBezTo>
                    <a:pt x="0" y="3"/>
                    <a:pt x="0" y="3"/>
                    <a:pt x="0" y="3"/>
                  </a:cubicBezTo>
                  <a:cubicBezTo>
                    <a:pt x="2" y="3"/>
                    <a:pt x="2" y="3"/>
                    <a:pt x="2" y="3"/>
                  </a:cubicBezTo>
                  <a:cubicBezTo>
                    <a:pt x="2" y="0"/>
                    <a:pt x="2" y="0"/>
                    <a:pt x="2" y="0"/>
                  </a:cubicBezTo>
                  <a:cubicBezTo>
                    <a:pt x="2" y="0"/>
                    <a:pt x="3" y="0"/>
                    <a:pt x="3" y="0"/>
                  </a:cubicBezTo>
                  <a:cubicBezTo>
                    <a:pt x="3" y="0"/>
                    <a:pt x="3" y="0"/>
                    <a:pt x="3" y="0"/>
                  </a:cubicBezTo>
                  <a:cubicBezTo>
                    <a:pt x="3" y="3"/>
                    <a:pt x="3" y="3"/>
                    <a:pt x="3" y="3"/>
                  </a:cubicBezTo>
                  <a:cubicBezTo>
                    <a:pt x="6" y="3"/>
                    <a:pt x="6" y="3"/>
                    <a:pt x="6" y="3"/>
                  </a:cubicBezTo>
                  <a:cubicBezTo>
                    <a:pt x="6" y="4"/>
                    <a:pt x="6" y="4"/>
                    <a:pt x="6" y="4"/>
                  </a:cubicBezTo>
                  <a:cubicBezTo>
                    <a:pt x="3" y="4"/>
                    <a:pt x="3" y="4"/>
                    <a:pt x="3" y="4"/>
                  </a:cubicBezTo>
                  <a:cubicBezTo>
                    <a:pt x="3" y="11"/>
                    <a:pt x="3" y="11"/>
                    <a:pt x="3" y="11"/>
                  </a:cubicBezTo>
                  <a:cubicBezTo>
                    <a:pt x="3" y="12"/>
                    <a:pt x="3" y="12"/>
                    <a:pt x="4" y="13"/>
                  </a:cubicBezTo>
                  <a:cubicBezTo>
                    <a:pt x="4" y="13"/>
                    <a:pt x="4" y="13"/>
                    <a:pt x="5" y="13"/>
                  </a:cubicBezTo>
                  <a:cubicBezTo>
                    <a:pt x="5" y="13"/>
                    <a:pt x="6" y="13"/>
                    <a:pt x="6" y="13"/>
                  </a:cubicBezTo>
                  <a:lnTo>
                    <a:pt x="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sp>
          <p:nvSpPr>
            <p:cNvPr id="93" name="Rectangle 345">
              <a:extLst>
                <a:ext uri="{FF2B5EF4-FFF2-40B4-BE49-F238E27FC236}">
                  <a16:creationId xmlns:a16="http://schemas.microsoft.com/office/drawing/2014/main" id="{C73A3A36-9845-45E3-AFE0-E2AEDD5870FC}"/>
                </a:ext>
              </a:extLst>
            </p:cNvPr>
            <p:cNvSpPr>
              <a:spLocks noChangeArrowheads="1"/>
            </p:cNvSpPr>
            <p:nvPr/>
          </p:nvSpPr>
          <p:spPr bwMode="auto">
            <a:xfrm>
              <a:off x="7351" y="2831"/>
              <a:ext cx="40" cy="16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9935" tIns="34969" rIns="69935" bIns="34969" numCol="1" anchor="t" anchorCtr="0" compatLnSpc="1">
              <a:prstTxWarp prst="textNoShape">
                <a:avLst/>
              </a:prstTxWarp>
            </a:bodyPr>
            <a:lstStyle/>
            <a:p>
              <a:pPr defTabSz="699290">
                <a:defRPr/>
              </a:pPr>
              <a:endParaRPr lang="en-US" sz="1377" kern="0">
                <a:solidFill>
                  <a:srgbClr val="FFFFFF"/>
                </a:solidFill>
              </a:endParaRPr>
            </a:p>
          </p:txBody>
        </p:sp>
      </p:grpSp>
      <p:grpSp>
        <p:nvGrpSpPr>
          <p:cNvPr id="94" name="Group 93">
            <a:extLst>
              <a:ext uri="{FF2B5EF4-FFF2-40B4-BE49-F238E27FC236}">
                <a16:creationId xmlns:a16="http://schemas.microsoft.com/office/drawing/2014/main" id="{BBB59973-991D-433D-A7C9-755A46404E98}"/>
              </a:ext>
            </a:extLst>
          </p:cNvPr>
          <p:cNvGrpSpPr/>
          <p:nvPr/>
        </p:nvGrpSpPr>
        <p:grpSpPr>
          <a:xfrm>
            <a:off x="6218096" y="3814594"/>
            <a:ext cx="202588" cy="572131"/>
            <a:chOff x="1494566" y="1830076"/>
            <a:chExt cx="304070" cy="858725"/>
          </a:xfrm>
          <a:solidFill>
            <a:schemeClr val="tx1"/>
          </a:solidFill>
          <a:effectLst>
            <a:glow>
              <a:srgbClr val="C00000">
                <a:alpha val="40000"/>
              </a:srgbClr>
            </a:glow>
          </a:effectLst>
        </p:grpSpPr>
        <p:sp>
          <p:nvSpPr>
            <p:cNvPr id="95" name="Flowchart: Delay 94">
              <a:extLst>
                <a:ext uri="{FF2B5EF4-FFF2-40B4-BE49-F238E27FC236}">
                  <a16:creationId xmlns:a16="http://schemas.microsoft.com/office/drawing/2014/main" id="{14AA9856-D9FF-4C28-A659-A18469756301}"/>
                </a:ext>
              </a:extLst>
            </p:cNvPr>
            <p:cNvSpPr/>
            <p:nvPr/>
          </p:nvSpPr>
          <p:spPr bwMode="auto">
            <a:xfrm rot="5400000">
              <a:off x="1418001" y="2132497"/>
              <a:ext cx="457200" cy="304070"/>
            </a:xfrm>
            <a:prstGeom prst="flowChartDelay">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a:extLst>
                <a:ext uri="{FF2B5EF4-FFF2-40B4-BE49-F238E27FC236}">
                  <a16:creationId xmlns:a16="http://schemas.microsoft.com/office/drawing/2014/main" id="{B2B41625-87E4-4255-B0F9-6E216CE06F13}"/>
                </a:ext>
              </a:extLst>
            </p:cNvPr>
            <p:cNvSpPr/>
            <p:nvPr/>
          </p:nvSpPr>
          <p:spPr bwMode="auto">
            <a:xfrm>
              <a:off x="1556715" y="2307801"/>
              <a:ext cx="179772" cy="3810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a:extLst>
                <a:ext uri="{FF2B5EF4-FFF2-40B4-BE49-F238E27FC236}">
                  <a16:creationId xmlns:a16="http://schemas.microsoft.com/office/drawing/2014/main" id="{0D928F45-114D-4528-8165-DB0B9FC22868}"/>
                </a:ext>
              </a:extLst>
            </p:cNvPr>
            <p:cNvSpPr/>
            <p:nvPr/>
          </p:nvSpPr>
          <p:spPr bwMode="auto">
            <a:xfrm>
              <a:off x="1548516" y="1830076"/>
              <a:ext cx="196170" cy="19617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98" name="Straight Arrow Connector 97">
            <a:extLst>
              <a:ext uri="{FF2B5EF4-FFF2-40B4-BE49-F238E27FC236}">
                <a16:creationId xmlns:a16="http://schemas.microsoft.com/office/drawing/2014/main" id="{7DCD25D3-F256-4F20-8DC8-E15D5136C7C5}"/>
              </a:ext>
            </a:extLst>
          </p:cNvPr>
          <p:cNvCxnSpPr/>
          <p:nvPr/>
        </p:nvCxnSpPr>
        <p:spPr>
          <a:xfrm>
            <a:off x="6755070" y="4115401"/>
            <a:ext cx="764201"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976B4645-659C-4E2F-8751-1D5C0FF3E2DB}"/>
              </a:ext>
            </a:extLst>
          </p:cNvPr>
          <p:cNvCxnSpPr/>
          <p:nvPr/>
        </p:nvCxnSpPr>
        <p:spPr>
          <a:xfrm>
            <a:off x="8393370" y="4081151"/>
            <a:ext cx="764201" cy="0"/>
          </a:xfrm>
          <a:prstGeom prst="straightConnector1">
            <a:avLst/>
          </a:prstGeom>
          <a:ln w="38100">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3BBEBA12-3540-4009-B3B7-F97B5A72FE5E}"/>
              </a:ext>
            </a:extLst>
          </p:cNvPr>
          <p:cNvSpPr txBox="1"/>
          <p:nvPr/>
        </p:nvSpPr>
        <p:spPr>
          <a:xfrm>
            <a:off x="6231588" y="4445243"/>
            <a:ext cx="1367234" cy="276999"/>
          </a:xfrm>
          <a:prstGeom prst="rect">
            <a:avLst/>
          </a:prstGeom>
          <a:noFill/>
        </p:spPr>
        <p:txBody>
          <a:bodyPr wrap="none" lIns="0" tIns="0" rIns="0" bIns="0" rtlCol="0">
            <a:spAutoFit/>
          </a:bodyPr>
          <a:lstStyle/>
          <a:p>
            <a:r>
              <a:rPr lang="en-CA" sz="1800">
                <a:gradFill>
                  <a:gsLst>
                    <a:gs pos="2917">
                      <a:schemeClr val="tx1"/>
                    </a:gs>
                    <a:gs pos="30000">
                      <a:schemeClr val="tx1"/>
                    </a:gs>
                  </a:gsLst>
                  <a:lin ang="5400000" scaled="0"/>
                </a:gradFill>
              </a:rPr>
              <a:t>https://server</a:t>
            </a:r>
          </a:p>
        </p:txBody>
      </p:sp>
      <p:sp>
        <p:nvSpPr>
          <p:cNvPr id="101" name="TextBox 100">
            <a:extLst>
              <a:ext uri="{FF2B5EF4-FFF2-40B4-BE49-F238E27FC236}">
                <a16:creationId xmlns:a16="http://schemas.microsoft.com/office/drawing/2014/main" id="{3C77ACDC-952E-4603-B061-D9D0AFE2E376}"/>
              </a:ext>
            </a:extLst>
          </p:cNvPr>
          <p:cNvSpPr txBox="1"/>
          <p:nvPr/>
        </p:nvSpPr>
        <p:spPr>
          <a:xfrm>
            <a:off x="1240690" y="3663006"/>
            <a:ext cx="636008" cy="276999"/>
          </a:xfrm>
          <a:prstGeom prst="rect">
            <a:avLst/>
          </a:prstGeom>
          <a:noFill/>
        </p:spPr>
        <p:txBody>
          <a:bodyPr wrap="none" lIns="0" tIns="0" rIns="0" bIns="0" rtlCol="0">
            <a:spAutoFit/>
          </a:bodyPr>
          <a:lstStyle/>
          <a:p>
            <a:r>
              <a:rPr lang="en-CA" sz="1800">
                <a:solidFill>
                  <a:schemeClr val="accent4"/>
                </a:solidFill>
              </a:rPr>
              <a:t>HTTPs</a:t>
            </a:r>
          </a:p>
        </p:txBody>
      </p:sp>
      <p:sp>
        <p:nvSpPr>
          <p:cNvPr id="102" name="TextBox 101">
            <a:extLst>
              <a:ext uri="{FF2B5EF4-FFF2-40B4-BE49-F238E27FC236}">
                <a16:creationId xmlns:a16="http://schemas.microsoft.com/office/drawing/2014/main" id="{EA0177B2-6A17-4099-8061-DE52BD2B1E2B}"/>
              </a:ext>
            </a:extLst>
          </p:cNvPr>
          <p:cNvSpPr txBox="1"/>
          <p:nvPr/>
        </p:nvSpPr>
        <p:spPr>
          <a:xfrm>
            <a:off x="8432475" y="3707936"/>
            <a:ext cx="636008" cy="276999"/>
          </a:xfrm>
          <a:prstGeom prst="rect">
            <a:avLst/>
          </a:prstGeom>
          <a:noFill/>
        </p:spPr>
        <p:txBody>
          <a:bodyPr wrap="none" lIns="0" tIns="0" rIns="0" bIns="0" rtlCol="0">
            <a:spAutoFit/>
          </a:bodyPr>
          <a:lstStyle/>
          <a:p>
            <a:r>
              <a:rPr lang="en-CA" sz="1800">
                <a:solidFill>
                  <a:schemeClr val="accent4"/>
                </a:solidFill>
              </a:rPr>
              <a:t>HTTPs</a:t>
            </a:r>
          </a:p>
        </p:txBody>
      </p:sp>
      <p:sp>
        <p:nvSpPr>
          <p:cNvPr id="103" name="TextBox 102">
            <a:extLst>
              <a:ext uri="{FF2B5EF4-FFF2-40B4-BE49-F238E27FC236}">
                <a16:creationId xmlns:a16="http://schemas.microsoft.com/office/drawing/2014/main" id="{4B6780AB-0652-45FF-B544-1566D33A26A4}"/>
              </a:ext>
            </a:extLst>
          </p:cNvPr>
          <p:cNvSpPr txBox="1"/>
          <p:nvPr/>
        </p:nvSpPr>
        <p:spPr>
          <a:xfrm>
            <a:off x="9777039" y="3689253"/>
            <a:ext cx="746999" cy="276999"/>
          </a:xfrm>
          <a:prstGeom prst="rect">
            <a:avLst/>
          </a:prstGeom>
          <a:noFill/>
        </p:spPr>
        <p:txBody>
          <a:bodyPr wrap="none" lIns="0" tIns="0" rIns="0" bIns="0" rtlCol="0">
            <a:spAutoFit/>
          </a:bodyPr>
          <a:lstStyle/>
          <a:p>
            <a:r>
              <a:rPr lang="en-CA" sz="1800" err="1">
                <a:solidFill>
                  <a:schemeClr val="accent4"/>
                </a:solidFill>
              </a:rPr>
              <a:t>WinRM</a:t>
            </a:r>
            <a:endParaRPr lang="en-CA" sz="1800">
              <a:solidFill>
                <a:schemeClr val="accent4"/>
              </a:solidFill>
            </a:endParaRPr>
          </a:p>
        </p:txBody>
      </p:sp>
      <p:sp>
        <p:nvSpPr>
          <p:cNvPr id="104" name="TextBox 103">
            <a:extLst>
              <a:ext uri="{FF2B5EF4-FFF2-40B4-BE49-F238E27FC236}">
                <a16:creationId xmlns:a16="http://schemas.microsoft.com/office/drawing/2014/main" id="{6F9EB36F-2583-4FB3-89D3-5889B0D748EB}"/>
              </a:ext>
            </a:extLst>
          </p:cNvPr>
          <p:cNvSpPr txBox="1"/>
          <p:nvPr/>
        </p:nvSpPr>
        <p:spPr>
          <a:xfrm>
            <a:off x="2872925" y="3683672"/>
            <a:ext cx="746999" cy="276999"/>
          </a:xfrm>
          <a:prstGeom prst="rect">
            <a:avLst/>
          </a:prstGeom>
          <a:noFill/>
        </p:spPr>
        <p:txBody>
          <a:bodyPr wrap="none" lIns="0" tIns="0" rIns="0" bIns="0" rtlCol="0">
            <a:spAutoFit/>
          </a:bodyPr>
          <a:lstStyle/>
          <a:p>
            <a:r>
              <a:rPr lang="en-CA" sz="1800" err="1">
                <a:solidFill>
                  <a:schemeClr val="accent4"/>
                </a:solidFill>
              </a:rPr>
              <a:t>WinRM</a:t>
            </a:r>
            <a:endParaRPr lang="en-CA" sz="1800">
              <a:solidFill>
                <a:schemeClr val="accent4"/>
              </a:solidFill>
            </a:endParaRPr>
          </a:p>
        </p:txBody>
      </p:sp>
    </p:spTree>
    <p:extLst>
      <p:ext uri="{BB962C8B-B14F-4D97-AF65-F5344CB8AC3E}">
        <p14:creationId xmlns:p14="http://schemas.microsoft.com/office/powerpoint/2010/main" val="346413553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D68862-B0AE-4F86-A0EA-0C2B4BC8311E}"/>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23</a:t>
            </a:fld>
            <a:endParaRPr lang="en-US"/>
          </a:p>
        </p:txBody>
      </p:sp>
      <p:sp>
        <p:nvSpPr>
          <p:cNvPr id="3" name="Text Placeholder 2">
            <a:extLst>
              <a:ext uri="{FF2B5EF4-FFF2-40B4-BE49-F238E27FC236}">
                <a16:creationId xmlns:a16="http://schemas.microsoft.com/office/drawing/2014/main" id="{33D0936E-2C81-4343-846D-B8B33B3A0287}"/>
              </a:ext>
            </a:extLst>
          </p:cNvPr>
          <p:cNvSpPr>
            <a:spLocks noGrp="1"/>
          </p:cNvSpPr>
          <p:nvPr>
            <p:ph type="body" sz="quarter" idx="13"/>
          </p:nvPr>
        </p:nvSpPr>
        <p:spPr/>
        <p:txBody>
          <a:bodyPr/>
          <a:lstStyle/>
          <a:p>
            <a:r>
              <a:rPr lang="en-CA"/>
              <a:t>Gateway access roles</a:t>
            </a:r>
          </a:p>
        </p:txBody>
      </p:sp>
      <p:sp>
        <p:nvSpPr>
          <p:cNvPr id="4" name="Espace réservé du texte 2">
            <a:extLst>
              <a:ext uri="{FF2B5EF4-FFF2-40B4-BE49-F238E27FC236}">
                <a16:creationId xmlns:a16="http://schemas.microsoft.com/office/drawing/2014/main" id="{54213E89-5D1B-4B73-96E4-A5299A78AB2E}"/>
              </a:ext>
            </a:extLst>
          </p:cNvPr>
          <p:cNvSpPr txBox="1">
            <a:spLocks/>
          </p:cNvSpPr>
          <p:nvPr/>
        </p:nvSpPr>
        <p:spPr>
          <a:xfrm>
            <a:off x="366141" y="1922261"/>
            <a:ext cx="11887200" cy="2739211"/>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Gateway users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They can connect to the Windows Admin Center gateway service in order to manage servers through that gateway, but they cannot change access permissions, nor the authentication mechanism used to authenticate to the gateway.</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Gateway administrators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They can configure who gets access as well as how users will authenticate to the gateway.</a:t>
            </a:r>
          </a:p>
          <a:p>
            <a:pPr lvl="1">
              <a:buFont typeface="Wingdings" panose="05000000000000000000" pitchFamily="2" charset="2"/>
              <a:buChar char="§"/>
              <a:defRPr/>
            </a:pPr>
            <a:endParaRPr lang="en-US" sz="2000" b="1">
              <a:gradFill>
                <a:gsLst>
                  <a:gs pos="1250">
                    <a:srgbClr val="505050"/>
                  </a:gs>
                  <a:gs pos="100000">
                    <a:srgbClr val="505050"/>
                  </a:gs>
                </a:gsLst>
                <a:lin ang="5400000" scaled="0"/>
              </a:gradFill>
            </a:endParaRPr>
          </a:p>
        </p:txBody>
      </p:sp>
      <p:sp>
        <p:nvSpPr>
          <p:cNvPr id="5" name="Rectangle 4">
            <a:extLst>
              <a:ext uri="{FF2B5EF4-FFF2-40B4-BE49-F238E27FC236}">
                <a16:creationId xmlns:a16="http://schemas.microsoft.com/office/drawing/2014/main" id="{98B0AA95-A0D9-4470-BDFB-B3BADDDEBC69}"/>
              </a:ext>
            </a:extLst>
          </p:cNvPr>
          <p:cNvSpPr/>
          <p:nvPr/>
        </p:nvSpPr>
        <p:spPr>
          <a:xfrm>
            <a:off x="2247381" y="4964927"/>
            <a:ext cx="7775801" cy="954107"/>
          </a:xfrm>
          <a:prstGeom prst="rect">
            <a:avLst/>
          </a:prstGeom>
          <a:ln>
            <a:solidFill>
              <a:srgbClr val="C00000"/>
            </a:solidFill>
          </a:ln>
        </p:spPr>
        <p:txBody>
          <a:bodyPr wrap="square">
            <a:spAutoFit/>
          </a:bodyPr>
          <a:lstStyle/>
          <a:p>
            <a:r>
              <a:rPr lang="en-CA" sz="2800">
                <a:solidFill>
                  <a:srgbClr val="FF0000"/>
                </a:solidFill>
              </a:rPr>
              <a:t>Access to the console does not imply access to the managed servers</a:t>
            </a:r>
            <a:endParaRPr lang="en-CA" sz="2400"/>
          </a:p>
        </p:txBody>
      </p:sp>
    </p:spTree>
    <p:extLst>
      <p:ext uri="{BB962C8B-B14F-4D97-AF65-F5344CB8AC3E}">
        <p14:creationId xmlns:p14="http://schemas.microsoft.com/office/powerpoint/2010/main" val="290873200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4F5BF5-570B-4A69-919B-FCC17B20E80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24</a:t>
            </a:fld>
            <a:endParaRPr lang="en-US"/>
          </a:p>
        </p:txBody>
      </p:sp>
      <p:sp>
        <p:nvSpPr>
          <p:cNvPr id="3" name="Text Placeholder 2">
            <a:extLst>
              <a:ext uri="{FF2B5EF4-FFF2-40B4-BE49-F238E27FC236}">
                <a16:creationId xmlns:a16="http://schemas.microsoft.com/office/drawing/2014/main" id="{9B069C59-6185-46A0-A3EB-3082698E8C3F}"/>
              </a:ext>
            </a:extLst>
          </p:cNvPr>
          <p:cNvSpPr>
            <a:spLocks noGrp="1"/>
          </p:cNvSpPr>
          <p:nvPr>
            <p:ph type="body" sz="quarter" idx="13"/>
          </p:nvPr>
        </p:nvSpPr>
        <p:spPr/>
        <p:txBody>
          <a:bodyPr/>
          <a:lstStyle/>
          <a:p>
            <a:r>
              <a:rPr lang="en-CA"/>
              <a:t>Identity provider options</a:t>
            </a:r>
          </a:p>
        </p:txBody>
      </p:sp>
      <p:sp>
        <p:nvSpPr>
          <p:cNvPr id="4" name="Espace réservé du texte 2">
            <a:extLst>
              <a:ext uri="{FF2B5EF4-FFF2-40B4-BE49-F238E27FC236}">
                <a16:creationId xmlns:a16="http://schemas.microsoft.com/office/drawing/2014/main" id="{03911CFE-A152-4EC3-951B-7D5BE4A7013A}"/>
              </a:ext>
            </a:extLst>
          </p:cNvPr>
          <p:cNvSpPr txBox="1">
            <a:spLocks/>
          </p:cNvSpPr>
          <p:nvPr/>
        </p:nvSpPr>
        <p:spPr>
          <a:xfrm>
            <a:off x="366141" y="1922261"/>
            <a:ext cx="11887200" cy="3759491"/>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On-premises Active Directory Domain Services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Can use smartcard authentication</a:t>
            </a:r>
            <a:endParaRPr lang="en-US" sz="3200" b="1">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Azure Active Directory</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Can use Azure AD Conditional Access Policies and multi-factor authentication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Requires to register the gateway as an enterprise application in Azure AD </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Single-Sign On</a:t>
            </a:r>
          </a:p>
          <a:p>
            <a:pPr lvl="1">
              <a:buFont typeface="Wingdings" panose="05000000000000000000" pitchFamily="2" charset="2"/>
              <a:buChar char="§"/>
              <a:defRPr/>
            </a:pPr>
            <a:endParaRPr lang="en-US" sz="10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It’s by design on desktop mode with Windows 10</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It needs Kerberos delegation when installed in gateway mode</a:t>
            </a:r>
          </a:p>
          <a:p>
            <a:pPr lvl="1">
              <a:buFont typeface="Wingdings" panose="05000000000000000000" pitchFamily="2" charset="2"/>
              <a:buChar char="§"/>
              <a:defRPr/>
            </a:pPr>
            <a:endParaRPr lang="en-US" sz="2000" b="1">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34683553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4F5BF5-570B-4A69-919B-FCC17B20E808}"/>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25</a:t>
            </a:fld>
            <a:endParaRPr lang="en-US"/>
          </a:p>
        </p:txBody>
      </p:sp>
      <p:sp>
        <p:nvSpPr>
          <p:cNvPr id="3" name="Text Placeholder 2">
            <a:extLst>
              <a:ext uri="{FF2B5EF4-FFF2-40B4-BE49-F238E27FC236}">
                <a16:creationId xmlns:a16="http://schemas.microsoft.com/office/drawing/2014/main" id="{9B069C59-6185-46A0-A3EB-3082698E8C3F}"/>
              </a:ext>
            </a:extLst>
          </p:cNvPr>
          <p:cNvSpPr>
            <a:spLocks noGrp="1"/>
          </p:cNvSpPr>
          <p:nvPr>
            <p:ph type="body" sz="quarter" idx="13"/>
          </p:nvPr>
        </p:nvSpPr>
        <p:spPr/>
        <p:txBody>
          <a:bodyPr/>
          <a:lstStyle/>
          <a:p>
            <a:r>
              <a:rPr lang="en-CA"/>
              <a:t>Role-based access control</a:t>
            </a:r>
          </a:p>
        </p:txBody>
      </p:sp>
      <p:sp>
        <p:nvSpPr>
          <p:cNvPr id="4" name="Espace réservé du texte 2">
            <a:extLst>
              <a:ext uri="{FF2B5EF4-FFF2-40B4-BE49-F238E27FC236}">
                <a16:creationId xmlns:a16="http://schemas.microsoft.com/office/drawing/2014/main" id="{03911CFE-A152-4EC3-951B-7D5BE4A7013A}"/>
              </a:ext>
            </a:extLst>
          </p:cNvPr>
          <p:cNvSpPr txBox="1">
            <a:spLocks/>
          </p:cNvSpPr>
          <p:nvPr/>
        </p:nvSpPr>
        <p:spPr>
          <a:xfrm>
            <a:off x="366141" y="1922261"/>
            <a:ext cx="11887200" cy="3582519"/>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By default, the connected user needs to be a local administrator of the managed server</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But you can enable RBAC and configure 3 roles: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Administrators - Full access to the target</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Reader - Can only read, not change anything</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Hyper-V Administrators - Can only change Hyper-V VMs settings when used with Hyper-V</a:t>
            </a:r>
            <a:br>
              <a:rPr lang="en-US" sz="2000" b="1">
                <a:gradFill>
                  <a:gsLst>
                    <a:gs pos="1250">
                      <a:srgbClr val="505050"/>
                    </a:gs>
                    <a:gs pos="100000">
                      <a:srgbClr val="505050"/>
                    </a:gs>
                  </a:gsLst>
                  <a:lin ang="5400000" scaled="0"/>
                </a:gradFill>
              </a:rPr>
            </a:br>
            <a:endParaRPr lang="en-US" sz="2000" b="1">
              <a:gradFill>
                <a:gsLst>
                  <a:gs pos="1250">
                    <a:srgbClr val="505050"/>
                  </a:gs>
                  <a:gs pos="100000">
                    <a:srgbClr val="505050"/>
                  </a:gs>
                </a:gsLst>
                <a:lin ang="5400000" scaled="0"/>
              </a:gradFill>
            </a:endParaRPr>
          </a:p>
          <a:p>
            <a:pPr>
              <a:buFont typeface="Wingdings" panose="05000000000000000000" pitchFamily="2" charset="2"/>
              <a:buChar char="§"/>
              <a:defRPr/>
            </a:pPr>
            <a:endParaRPr lang="en-US" sz="20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b="1">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27374585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96BF5-DE39-413D-B48F-8C91920785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26</a:t>
            </a:fld>
            <a:endParaRPr lang="en-US"/>
          </a:p>
        </p:txBody>
      </p:sp>
      <p:sp>
        <p:nvSpPr>
          <p:cNvPr id="3" name="Text Placeholder 2">
            <a:extLst>
              <a:ext uri="{FF2B5EF4-FFF2-40B4-BE49-F238E27FC236}">
                <a16:creationId xmlns:a16="http://schemas.microsoft.com/office/drawing/2014/main" id="{4D88995F-095A-4BF9-AAA3-581DE04DC2FD}"/>
              </a:ext>
            </a:extLst>
          </p:cNvPr>
          <p:cNvSpPr>
            <a:spLocks noGrp="1"/>
          </p:cNvSpPr>
          <p:nvPr>
            <p:ph type="body" sz="quarter" idx="13"/>
          </p:nvPr>
        </p:nvSpPr>
        <p:spPr/>
        <p:txBody>
          <a:bodyPr/>
          <a:lstStyle/>
          <a:p>
            <a:r>
              <a:rPr lang="en-CA"/>
              <a:t>Securing Privilege Access roadmap </a:t>
            </a:r>
          </a:p>
        </p:txBody>
      </p:sp>
      <p:sp>
        <p:nvSpPr>
          <p:cNvPr id="4" name="Espace réservé du texte 2">
            <a:extLst>
              <a:ext uri="{FF2B5EF4-FFF2-40B4-BE49-F238E27FC236}">
                <a16:creationId xmlns:a16="http://schemas.microsoft.com/office/drawing/2014/main" id="{19CD304F-233A-40C5-ADB7-0E761B9BC60A}"/>
              </a:ext>
            </a:extLst>
          </p:cNvPr>
          <p:cNvSpPr txBox="1">
            <a:spLocks/>
          </p:cNvSpPr>
          <p:nvPr/>
        </p:nvSpPr>
        <p:spPr>
          <a:xfrm>
            <a:off x="366141" y="1922261"/>
            <a:ext cx="11887200" cy="262841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Microsoft’s official guidance for using and protecting privileged accounts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It helps with…</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Identifying the actions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Prioritization of the actions </a:t>
            </a:r>
            <a:endParaRPr lang="en-US" sz="1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b="1">
              <a:gradFill>
                <a:gsLst>
                  <a:gs pos="1250">
                    <a:srgbClr val="505050"/>
                  </a:gs>
                  <a:gs pos="100000">
                    <a:srgbClr val="505050"/>
                  </a:gs>
                </a:gsLst>
                <a:lin ang="5400000" scaled="0"/>
              </a:gradFill>
            </a:endParaRPr>
          </a:p>
        </p:txBody>
      </p:sp>
      <p:sp>
        <p:nvSpPr>
          <p:cNvPr id="5" name="Rectangle: Folded Corner 4">
            <a:extLst>
              <a:ext uri="{FF2B5EF4-FFF2-40B4-BE49-F238E27FC236}">
                <a16:creationId xmlns:a16="http://schemas.microsoft.com/office/drawing/2014/main" id="{1B8BA43C-F129-4CC9-9321-6B395A134B6D}"/>
              </a:ext>
            </a:extLst>
          </p:cNvPr>
          <p:cNvSpPr/>
          <p:nvPr/>
        </p:nvSpPr>
        <p:spPr bwMode="auto">
          <a:xfrm rot="547031">
            <a:off x="5877564" y="685476"/>
            <a:ext cx="1023436" cy="581266"/>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SPA</a:t>
            </a:r>
          </a:p>
        </p:txBody>
      </p:sp>
    </p:spTree>
    <p:extLst>
      <p:ext uri="{BB962C8B-B14F-4D97-AF65-F5344CB8AC3E}">
        <p14:creationId xmlns:p14="http://schemas.microsoft.com/office/powerpoint/2010/main" val="35010974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62AA78-BC5C-4734-88E8-EB057FB7BCE0}"/>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27</a:t>
            </a:fld>
            <a:endParaRPr lang="en-US"/>
          </a:p>
        </p:txBody>
      </p:sp>
      <p:sp>
        <p:nvSpPr>
          <p:cNvPr id="3" name="Text Placeholder 2">
            <a:extLst>
              <a:ext uri="{FF2B5EF4-FFF2-40B4-BE49-F238E27FC236}">
                <a16:creationId xmlns:a16="http://schemas.microsoft.com/office/drawing/2014/main" id="{FB537271-13FF-4E6C-9D54-A2EFD445C48A}"/>
              </a:ext>
            </a:extLst>
          </p:cNvPr>
          <p:cNvSpPr>
            <a:spLocks noGrp="1"/>
          </p:cNvSpPr>
          <p:nvPr>
            <p:ph type="body" sz="quarter" idx="13"/>
          </p:nvPr>
        </p:nvSpPr>
        <p:spPr/>
        <p:txBody>
          <a:bodyPr/>
          <a:lstStyle/>
          <a:p>
            <a:r>
              <a:rPr lang="en-US"/>
              <a:t>How to protect your privileges against these attacks</a:t>
            </a:r>
            <a:endParaRPr lang="en-CA"/>
          </a:p>
        </p:txBody>
      </p:sp>
      <p:graphicFrame>
        <p:nvGraphicFramePr>
          <p:cNvPr id="4" name="Diagram 3">
            <a:extLst>
              <a:ext uri="{FF2B5EF4-FFF2-40B4-BE49-F238E27FC236}">
                <a16:creationId xmlns:a16="http://schemas.microsoft.com/office/drawing/2014/main" id="{766254D8-8364-406B-B27B-97048D4CEA34}"/>
              </a:ext>
            </a:extLst>
          </p:cNvPr>
          <p:cNvGraphicFramePr/>
          <p:nvPr>
            <p:extLst>
              <p:ext uri="{D42A27DB-BD31-4B8C-83A1-F6EECF244321}">
                <p14:modId xmlns:p14="http://schemas.microsoft.com/office/powerpoint/2010/main" val="3259800162"/>
              </p:ext>
            </p:extLst>
          </p:nvPr>
        </p:nvGraphicFramePr>
        <p:xfrm>
          <a:off x="4971629" y="2769021"/>
          <a:ext cx="6312661" cy="10319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D8B66E48-C069-4A7F-90F1-90E3A206AE97}"/>
              </a:ext>
            </a:extLst>
          </p:cNvPr>
          <p:cNvSpPr/>
          <p:nvPr/>
        </p:nvSpPr>
        <p:spPr bwMode="auto">
          <a:xfrm>
            <a:off x="2288695" y="5876468"/>
            <a:ext cx="2348053" cy="630735"/>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Detect Attacks</a:t>
            </a:r>
          </a:p>
        </p:txBody>
      </p:sp>
      <p:sp>
        <p:nvSpPr>
          <p:cNvPr id="6" name="Rectangle 5">
            <a:extLst>
              <a:ext uri="{FF2B5EF4-FFF2-40B4-BE49-F238E27FC236}">
                <a16:creationId xmlns:a16="http://schemas.microsoft.com/office/drawing/2014/main" id="{F41A5F5D-7A4F-4DE6-A27A-C50C5D1635D2}"/>
              </a:ext>
            </a:extLst>
          </p:cNvPr>
          <p:cNvSpPr/>
          <p:nvPr/>
        </p:nvSpPr>
        <p:spPr bwMode="auto">
          <a:xfrm>
            <a:off x="2288695" y="3846897"/>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Harden DC configuration</a:t>
            </a:r>
          </a:p>
        </p:txBody>
      </p:sp>
      <p:sp>
        <p:nvSpPr>
          <p:cNvPr id="7" name="Rectangle 6">
            <a:extLst>
              <a:ext uri="{FF2B5EF4-FFF2-40B4-BE49-F238E27FC236}">
                <a16:creationId xmlns:a16="http://schemas.microsoft.com/office/drawing/2014/main" id="{BF1868A6-28AA-4F64-A0F4-234B0DEE84F6}"/>
              </a:ext>
            </a:extLst>
          </p:cNvPr>
          <p:cNvSpPr/>
          <p:nvPr/>
        </p:nvSpPr>
        <p:spPr bwMode="auto">
          <a:xfrm>
            <a:off x="454025" y="3846898"/>
            <a:ext cx="1717884" cy="1308594"/>
          </a:xfrm>
          <a:prstGeom prst="rect">
            <a:avLst/>
          </a:prstGeom>
          <a:solidFill>
            <a:srgbClr val="00BCF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DC Host Attacks</a:t>
            </a:r>
          </a:p>
        </p:txBody>
      </p:sp>
      <p:sp>
        <p:nvSpPr>
          <p:cNvPr id="8" name="Rectangle 7">
            <a:extLst>
              <a:ext uri="{FF2B5EF4-FFF2-40B4-BE49-F238E27FC236}">
                <a16:creationId xmlns:a16="http://schemas.microsoft.com/office/drawing/2014/main" id="{911C54A4-390D-4434-B5B8-8DB98BFFD47F}"/>
              </a:ext>
            </a:extLst>
          </p:cNvPr>
          <p:cNvSpPr/>
          <p:nvPr/>
        </p:nvSpPr>
        <p:spPr bwMode="auto">
          <a:xfrm>
            <a:off x="454025" y="1817330"/>
            <a:ext cx="1717884" cy="1983614"/>
          </a:xfrm>
          <a:prstGeom prst="rect">
            <a:avLst/>
          </a:prstGeom>
          <a:solidFill>
            <a:srgbClr val="00BCF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Credential Theft &amp; Abuse</a:t>
            </a:r>
          </a:p>
        </p:txBody>
      </p:sp>
      <p:sp>
        <p:nvSpPr>
          <p:cNvPr id="9" name="Rectangle 8">
            <a:extLst>
              <a:ext uri="{FF2B5EF4-FFF2-40B4-BE49-F238E27FC236}">
                <a16:creationId xmlns:a16="http://schemas.microsoft.com/office/drawing/2014/main" id="{7E427C5E-95E6-4B77-969C-B76F2F8700D7}"/>
              </a:ext>
            </a:extLst>
          </p:cNvPr>
          <p:cNvSpPr/>
          <p:nvPr/>
        </p:nvSpPr>
        <p:spPr bwMode="auto">
          <a:xfrm>
            <a:off x="2288695" y="4523419"/>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Reduce DC Agent attack surface</a:t>
            </a:r>
          </a:p>
        </p:txBody>
      </p:sp>
      <p:sp>
        <p:nvSpPr>
          <p:cNvPr id="10" name="Rectangle 9">
            <a:extLst>
              <a:ext uri="{FF2B5EF4-FFF2-40B4-BE49-F238E27FC236}">
                <a16:creationId xmlns:a16="http://schemas.microsoft.com/office/drawing/2014/main" id="{C37A202A-FEA9-4376-AADF-0096FCEF3F9E}"/>
              </a:ext>
            </a:extLst>
          </p:cNvPr>
          <p:cNvSpPr/>
          <p:nvPr/>
        </p:nvSpPr>
        <p:spPr bwMode="auto">
          <a:xfrm>
            <a:off x="454025" y="5876467"/>
            <a:ext cx="1717884" cy="627408"/>
          </a:xfrm>
          <a:prstGeom prst="rect">
            <a:avLst/>
          </a:prstGeom>
          <a:solidFill>
            <a:srgbClr val="00BCF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Attacker Stealth</a:t>
            </a:r>
          </a:p>
        </p:txBody>
      </p:sp>
      <p:sp>
        <p:nvSpPr>
          <p:cNvPr id="11" name="Rectangle 10">
            <a:extLst>
              <a:ext uri="{FF2B5EF4-FFF2-40B4-BE49-F238E27FC236}">
                <a16:creationId xmlns:a16="http://schemas.microsoft.com/office/drawing/2014/main" id="{7575E372-8D26-42E9-8B65-A90166B0F366}"/>
              </a:ext>
            </a:extLst>
          </p:cNvPr>
          <p:cNvSpPr/>
          <p:nvPr/>
        </p:nvSpPr>
        <p:spPr bwMode="auto">
          <a:xfrm>
            <a:off x="2288695" y="1817329"/>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Prevent Escalation</a:t>
            </a:r>
          </a:p>
        </p:txBody>
      </p:sp>
      <p:sp>
        <p:nvSpPr>
          <p:cNvPr id="12" name="Rectangle 11">
            <a:extLst>
              <a:ext uri="{FF2B5EF4-FFF2-40B4-BE49-F238E27FC236}">
                <a16:creationId xmlns:a16="http://schemas.microsoft.com/office/drawing/2014/main" id="{0AD3A607-0344-49E5-B395-8D9EFBCCEA14}"/>
              </a:ext>
            </a:extLst>
          </p:cNvPr>
          <p:cNvSpPr/>
          <p:nvPr/>
        </p:nvSpPr>
        <p:spPr bwMode="auto">
          <a:xfrm>
            <a:off x="2288695" y="2493852"/>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Prevent Lateral Traversal</a:t>
            </a:r>
          </a:p>
        </p:txBody>
      </p:sp>
      <p:sp>
        <p:nvSpPr>
          <p:cNvPr id="13" name="Rectangle 12">
            <a:extLst>
              <a:ext uri="{FF2B5EF4-FFF2-40B4-BE49-F238E27FC236}">
                <a16:creationId xmlns:a16="http://schemas.microsoft.com/office/drawing/2014/main" id="{0F139D0C-E1AA-4CBB-B205-9342B4B98791}"/>
              </a:ext>
            </a:extLst>
          </p:cNvPr>
          <p:cNvSpPr/>
          <p:nvPr/>
        </p:nvSpPr>
        <p:spPr bwMode="auto">
          <a:xfrm>
            <a:off x="2288695" y="3170375"/>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Increase Privilege Usage Visibility</a:t>
            </a:r>
          </a:p>
        </p:txBody>
      </p:sp>
      <p:sp>
        <p:nvSpPr>
          <p:cNvPr id="14" name="Rectangle 13">
            <a:extLst>
              <a:ext uri="{FF2B5EF4-FFF2-40B4-BE49-F238E27FC236}">
                <a16:creationId xmlns:a16="http://schemas.microsoft.com/office/drawing/2014/main" id="{982C7D97-F62B-45F4-8F22-0023A5F686AA}"/>
              </a:ext>
            </a:extLst>
          </p:cNvPr>
          <p:cNvSpPr/>
          <p:nvPr/>
        </p:nvSpPr>
        <p:spPr bwMode="auto">
          <a:xfrm>
            <a:off x="454025" y="5199941"/>
            <a:ext cx="1717884" cy="630572"/>
          </a:xfrm>
          <a:prstGeom prst="rect">
            <a:avLst/>
          </a:prstGeom>
          <a:solidFill>
            <a:srgbClr val="00BCF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AD Attacks</a:t>
            </a:r>
          </a:p>
        </p:txBody>
      </p:sp>
      <p:sp>
        <p:nvSpPr>
          <p:cNvPr id="15" name="Rectangle 14">
            <a:extLst>
              <a:ext uri="{FF2B5EF4-FFF2-40B4-BE49-F238E27FC236}">
                <a16:creationId xmlns:a16="http://schemas.microsoft.com/office/drawing/2014/main" id="{5FCE61C1-881D-483E-B17F-691090DF6F87}"/>
              </a:ext>
            </a:extLst>
          </p:cNvPr>
          <p:cNvSpPr/>
          <p:nvPr/>
        </p:nvSpPr>
        <p:spPr bwMode="auto">
          <a:xfrm>
            <a:off x="2288695" y="5199941"/>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Assign Least Privilege</a:t>
            </a:r>
          </a:p>
        </p:txBody>
      </p:sp>
      <p:sp>
        <p:nvSpPr>
          <p:cNvPr id="16" name="TextBox 15">
            <a:extLst>
              <a:ext uri="{FF2B5EF4-FFF2-40B4-BE49-F238E27FC236}">
                <a16:creationId xmlns:a16="http://schemas.microsoft.com/office/drawing/2014/main" id="{0D40A8FC-970D-4112-AD13-D81EB7346F42}"/>
              </a:ext>
            </a:extLst>
          </p:cNvPr>
          <p:cNvSpPr txBox="1"/>
          <p:nvPr/>
        </p:nvSpPr>
        <p:spPr>
          <a:xfrm>
            <a:off x="4860822" y="2113033"/>
            <a:ext cx="3440572" cy="561169"/>
          </a:xfrm>
          <a:prstGeom prst="rect">
            <a:avLst/>
          </a:prstGeom>
          <a:noFill/>
        </p:spPr>
        <p:txBody>
          <a:bodyPr wrap="none" lIns="179259" tIns="143407" rIns="179259" bIns="143407" rtlCol="0">
            <a:spAutoFit/>
          </a:bodyPr>
          <a:lstStyle/>
          <a:p>
            <a:pPr marL="0" marR="0" lvl="0" indent="0" algn="l" defTabSz="896328" eaLnBrk="1" fontAlgn="auto" latinLnBrk="0" hangingPunct="1">
              <a:lnSpc>
                <a:spcPct val="90000"/>
              </a:lnSpc>
              <a:spcBef>
                <a:spcPts val="0"/>
              </a:spcBef>
              <a:spcAft>
                <a:spcPts val="0"/>
              </a:spcAft>
              <a:buClrTx/>
              <a:buSzTx/>
              <a:buFontTx/>
              <a:buNone/>
              <a:tabLst/>
              <a:defRPr/>
            </a:pPr>
            <a:r>
              <a:rPr kumimoji="0" lang="en-US" sz="1961" b="0" i="0" u="none" strike="noStrike" kern="0" cap="none" spc="0" normalizeH="0" baseline="0" noProof="0">
                <a:ln>
                  <a:noFill/>
                </a:ln>
                <a:solidFill>
                  <a:srgbClr val="505050"/>
                </a:solidFill>
                <a:effectLst/>
                <a:uLnTx/>
                <a:uFillTx/>
              </a:rPr>
              <a:t>Three Stage Mitigation Plan</a:t>
            </a:r>
          </a:p>
        </p:txBody>
      </p:sp>
    </p:spTree>
    <p:extLst>
      <p:ext uri="{BB962C8B-B14F-4D97-AF65-F5344CB8AC3E}">
        <p14:creationId xmlns:p14="http://schemas.microsoft.com/office/powerpoint/2010/main" val="6721935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500"/>
                            </p:stCondLst>
                            <p:childTnLst>
                              <p:par>
                                <p:cTn id="19" presetID="42"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750"/>
                                        <p:tgtEl>
                                          <p:spTgt spid="11"/>
                                        </p:tgtEl>
                                      </p:cBhvr>
                                    </p:animEffect>
                                    <p:anim calcmode="lin" valueType="num">
                                      <p:cBhvr>
                                        <p:cTn id="22" dur="750" fill="hold"/>
                                        <p:tgtEl>
                                          <p:spTgt spid="11"/>
                                        </p:tgtEl>
                                        <p:attrNameLst>
                                          <p:attrName>ppt_x</p:attrName>
                                        </p:attrNameLst>
                                      </p:cBhvr>
                                      <p:tavLst>
                                        <p:tav tm="0">
                                          <p:val>
                                            <p:strVal val="#ppt_x"/>
                                          </p:val>
                                        </p:tav>
                                        <p:tav tm="100000">
                                          <p:val>
                                            <p:strVal val="#ppt_x"/>
                                          </p:val>
                                        </p:tav>
                                      </p:tavLst>
                                    </p:anim>
                                    <p:anim calcmode="lin" valueType="num">
                                      <p:cBhvr>
                                        <p:cTn id="23" dur="750" fill="hold"/>
                                        <p:tgtEl>
                                          <p:spTgt spid="11"/>
                                        </p:tgtEl>
                                        <p:attrNameLst>
                                          <p:attrName>ppt_y</p:attrName>
                                        </p:attrNameLst>
                                      </p:cBhvr>
                                      <p:tavLst>
                                        <p:tav tm="0">
                                          <p:val>
                                            <p:strVal val="#ppt_y+.1"/>
                                          </p:val>
                                        </p:tav>
                                        <p:tav tm="100000">
                                          <p:val>
                                            <p:strVal val="#ppt_y"/>
                                          </p:val>
                                        </p:tav>
                                      </p:tavLst>
                                    </p:anim>
                                  </p:childTnLst>
                                </p:cTn>
                              </p:par>
                            </p:childTnLst>
                          </p:cTn>
                        </p:par>
                        <p:par>
                          <p:cTn id="24" fill="hold">
                            <p:stCondLst>
                              <p:cond delay="1250"/>
                            </p:stCondLst>
                            <p:childTnLst>
                              <p:par>
                                <p:cTn id="25" presetID="42"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750"/>
                                        <p:tgtEl>
                                          <p:spTgt spid="12"/>
                                        </p:tgtEl>
                                      </p:cBhvr>
                                    </p:animEffect>
                                    <p:anim calcmode="lin" valueType="num">
                                      <p:cBhvr>
                                        <p:cTn id="28" dur="750" fill="hold"/>
                                        <p:tgtEl>
                                          <p:spTgt spid="12"/>
                                        </p:tgtEl>
                                        <p:attrNameLst>
                                          <p:attrName>ppt_x</p:attrName>
                                        </p:attrNameLst>
                                      </p:cBhvr>
                                      <p:tavLst>
                                        <p:tav tm="0">
                                          <p:val>
                                            <p:strVal val="#ppt_x"/>
                                          </p:val>
                                        </p:tav>
                                        <p:tav tm="100000">
                                          <p:val>
                                            <p:strVal val="#ppt_x"/>
                                          </p:val>
                                        </p:tav>
                                      </p:tavLst>
                                    </p:anim>
                                    <p:anim calcmode="lin" valueType="num">
                                      <p:cBhvr>
                                        <p:cTn id="29" dur="750" fill="hold"/>
                                        <p:tgtEl>
                                          <p:spTgt spid="12"/>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42"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750"/>
                                        <p:tgtEl>
                                          <p:spTgt spid="13"/>
                                        </p:tgtEl>
                                      </p:cBhvr>
                                    </p:animEffect>
                                    <p:anim calcmode="lin" valueType="num">
                                      <p:cBhvr>
                                        <p:cTn id="34" dur="750" fill="hold"/>
                                        <p:tgtEl>
                                          <p:spTgt spid="13"/>
                                        </p:tgtEl>
                                        <p:attrNameLst>
                                          <p:attrName>ppt_x</p:attrName>
                                        </p:attrNameLst>
                                      </p:cBhvr>
                                      <p:tavLst>
                                        <p:tav tm="0">
                                          <p:val>
                                            <p:strVal val="#ppt_x"/>
                                          </p:val>
                                        </p:tav>
                                        <p:tav tm="100000">
                                          <p:val>
                                            <p:strVal val="#ppt_x"/>
                                          </p:val>
                                        </p:tav>
                                      </p:tavLst>
                                    </p:anim>
                                    <p:anim calcmode="lin" valueType="num">
                                      <p:cBhvr>
                                        <p:cTn id="35" dur="75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250"/>
                                        <p:tgtEl>
                                          <p:spTgt spid="7"/>
                                        </p:tgtEl>
                                      </p:cBhvr>
                                    </p:animEffect>
                                  </p:childTnLst>
                                </p:cTn>
                              </p:par>
                            </p:childTnLst>
                          </p:cTn>
                        </p:par>
                        <p:par>
                          <p:cTn id="41" fill="hold">
                            <p:stCondLst>
                              <p:cond delay="250"/>
                            </p:stCondLst>
                            <p:childTnLst>
                              <p:par>
                                <p:cTn id="42" presetID="42" presetClass="entr" presetSubtype="0" fill="hold" grpId="0" nodeType="after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750"/>
                                        <p:tgtEl>
                                          <p:spTgt spid="6"/>
                                        </p:tgtEl>
                                      </p:cBhvr>
                                    </p:animEffect>
                                    <p:anim calcmode="lin" valueType="num">
                                      <p:cBhvr>
                                        <p:cTn id="45" dur="750" fill="hold"/>
                                        <p:tgtEl>
                                          <p:spTgt spid="6"/>
                                        </p:tgtEl>
                                        <p:attrNameLst>
                                          <p:attrName>ppt_x</p:attrName>
                                        </p:attrNameLst>
                                      </p:cBhvr>
                                      <p:tavLst>
                                        <p:tav tm="0">
                                          <p:val>
                                            <p:strVal val="#ppt_x"/>
                                          </p:val>
                                        </p:tav>
                                        <p:tav tm="100000">
                                          <p:val>
                                            <p:strVal val="#ppt_x"/>
                                          </p:val>
                                        </p:tav>
                                      </p:tavLst>
                                    </p:anim>
                                    <p:anim calcmode="lin" valueType="num">
                                      <p:cBhvr>
                                        <p:cTn id="46" dur="750" fill="hold"/>
                                        <p:tgtEl>
                                          <p:spTgt spid="6"/>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42" presetClass="entr" presetSubtype="0"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750"/>
                                        <p:tgtEl>
                                          <p:spTgt spid="9"/>
                                        </p:tgtEl>
                                      </p:cBhvr>
                                    </p:animEffect>
                                    <p:anim calcmode="lin" valueType="num">
                                      <p:cBhvr>
                                        <p:cTn id="51" dur="750" fill="hold"/>
                                        <p:tgtEl>
                                          <p:spTgt spid="9"/>
                                        </p:tgtEl>
                                        <p:attrNameLst>
                                          <p:attrName>ppt_x</p:attrName>
                                        </p:attrNameLst>
                                      </p:cBhvr>
                                      <p:tavLst>
                                        <p:tav tm="0">
                                          <p:val>
                                            <p:strVal val="#ppt_x"/>
                                          </p:val>
                                        </p:tav>
                                        <p:tav tm="100000">
                                          <p:val>
                                            <p:strVal val="#ppt_x"/>
                                          </p:val>
                                        </p:tav>
                                      </p:tavLst>
                                    </p:anim>
                                    <p:anim calcmode="lin" valueType="num">
                                      <p:cBhvr>
                                        <p:cTn id="52" dur="7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250"/>
                                        <p:tgtEl>
                                          <p:spTgt spid="14"/>
                                        </p:tgtEl>
                                      </p:cBhvr>
                                    </p:animEffect>
                                  </p:childTnLst>
                                </p:cTn>
                              </p:par>
                            </p:childTnLst>
                          </p:cTn>
                        </p:par>
                        <p:par>
                          <p:cTn id="58" fill="hold">
                            <p:stCondLst>
                              <p:cond delay="250"/>
                            </p:stCondLst>
                            <p:childTnLst>
                              <p:par>
                                <p:cTn id="59" presetID="42" presetClass="entr" presetSubtype="0"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750"/>
                                        <p:tgtEl>
                                          <p:spTgt spid="15"/>
                                        </p:tgtEl>
                                      </p:cBhvr>
                                    </p:animEffect>
                                    <p:anim calcmode="lin" valueType="num">
                                      <p:cBhvr>
                                        <p:cTn id="62" dur="750" fill="hold"/>
                                        <p:tgtEl>
                                          <p:spTgt spid="15"/>
                                        </p:tgtEl>
                                        <p:attrNameLst>
                                          <p:attrName>ppt_x</p:attrName>
                                        </p:attrNameLst>
                                      </p:cBhvr>
                                      <p:tavLst>
                                        <p:tav tm="0">
                                          <p:val>
                                            <p:strVal val="#ppt_x"/>
                                          </p:val>
                                        </p:tav>
                                        <p:tav tm="100000">
                                          <p:val>
                                            <p:strVal val="#ppt_x"/>
                                          </p:val>
                                        </p:tav>
                                      </p:tavLst>
                                    </p:anim>
                                    <p:anim calcmode="lin" valueType="num">
                                      <p:cBhvr>
                                        <p:cTn id="63" dur="75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fade">
                                      <p:cBhvr>
                                        <p:cTn id="68" dur="250"/>
                                        <p:tgtEl>
                                          <p:spTgt spid="10"/>
                                        </p:tgtEl>
                                      </p:cBhvr>
                                    </p:animEffect>
                                  </p:childTnLst>
                                </p:cTn>
                              </p:par>
                            </p:childTnLst>
                          </p:cTn>
                        </p:par>
                        <p:par>
                          <p:cTn id="69" fill="hold">
                            <p:stCondLst>
                              <p:cond delay="250"/>
                            </p:stCondLst>
                            <p:childTnLst>
                              <p:par>
                                <p:cTn id="70" presetID="42" presetClass="entr" presetSubtype="0" fill="hold" grpId="0" nodeType="after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750"/>
                                        <p:tgtEl>
                                          <p:spTgt spid="5"/>
                                        </p:tgtEl>
                                      </p:cBhvr>
                                    </p:animEffect>
                                    <p:anim calcmode="lin" valueType="num">
                                      <p:cBhvr>
                                        <p:cTn id="73" dur="750" fill="hold"/>
                                        <p:tgtEl>
                                          <p:spTgt spid="5"/>
                                        </p:tgtEl>
                                        <p:attrNameLst>
                                          <p:attrName>ppt_x</p:attrName>
                                        </p:attrNameLst>
                                      </p:cBhvr>
                                      <p:tavLst>
                                        <p:tav tm="0">
                                          <p:val>
                                            <p:strVal val="#ppt_x"/>
                                          </p:val>
                                        </p:tav>
                                        <p:tav tm="100000">
                                          <p:val>
                                            <p:strVal val="#ppt_x"/>
                                          </p:val>
                                        </p:tav>
                                      </p:tavLst>
                                    </p:anim>
                                    <p:anim calcmode="lin" valueType="num">
                                      <p:cBhvr>
                                        <p:cTn id="74"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3C062F-B9EB-46C4-B3D7-F14A7DE245E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28</a:t>
            </a:fld>
            <a:endParaRPr lang="en-US"/>
          </a:p>
        </p:txBody>
      </p:sp>
      <p:sp>
        <p:nvSpPr>
          <p:cNvPr id="3" name="Text Placeholder 2">
            <a:extLst>
              <a:ext uri="{FF2B5EF4-FFF2-40B4-BE49-F238E27FC236}">
                <a16:creationId xmlns:a16="http://schemas.microsoft.com/office/drawing/2014/main" id="{7B22F033-7F21-4C3D-8AB8-E0C33573C77B}"/>
              </a:ext>
            </a:extLst>
          </p:cNvPr>
          <p:cNvSpPr>
            <a:spLocks noGrp="1"/>
          </p:cNvSpPr>
          <p:nvPr>
            <p:ph type="body" sz="quarter" idx="13"/>
          </p:nvPr>
        </p:nvSpPr>
        <p:spPr/>
        <p:txBody>
          <a:bodyPr/>
          <a:lstStyle/>
          <a:p>
            <a:r>
              <a:rPr lang="en-US"/>
              <a:t>Protecting Active Directory and Admin privileges</a:t>
            </a:r>
            <a:endParaRPr lang="en-CA"/>
          </a:p>
        </p:txBody>
      </p:sp>
      <p:grpSp>
        <p:nvGrpSpPr>
          <p:cNvPr id="145" name="Group 144">
            <a:extLst>
              <a:ext uri="{FF2B5EF4-FFF2-40B4-BE49-F238E27FC236}">
                <a16:creationId xmlns:a16="http://schemas.microsoft.com/office/drawing/2014/main" id="{0B6D5A8F-E924-4AC0-858F-C5F4C269A20D}"/>
              </a:ext>
            </a:extLst>
          </p:cNvPr>
          <p:cNvGrpSpPr/>
          <p:nvPr/>
        </p:nvGrpSpPr>
        <p:grpSpPr>
          <a:xfrm>
            <a:off x="11048121" y="2877523"/>
            <a:ext cx="704179" cy="725250"/>
            <a:chOff x="11235603" y="2100340"/>
            <a:chExt cx="964417" cy="993276"/>
          </a:xfrm>
        </p:grpSpPr>
        <p:pic>
          <p:nvPicPr>
            <p:cNvPr id="146" name="Picture 145">
              <a:extLst>
                <a:ext uri="{FF2B5EF4-FFF2-40B4-BE49-F238E27FC236}">
                  <a16:creationId xmlns:a16="http://schemas.microsoft.com/office/drawing/2014/main" id="{E471C5EC-5C31-458A-BF54-612AD490AB66}"/>
                </a:ext>
              </a:extLst>
            </p:cNvPr>
            <p:cNvPicPr>
              <a:picLocks noChangeAspect="1"/>
            </p:cNvPicPr>
            <p:nvPr/>
          </p:nvPicPr>
          <p:blipFill>
            <a:blip r:embed="rId3"/>
            <a:stretch>
              <a:fillRect/>
            </a:stretch>
          </p:blipFill>
          <p:spPr>
            <a:xfrm>
              <a:off x="11235603" y="2207686"/>
              <a:ext cx="964417" cy="885930"/>
            </a:xfrm>
            <a:prstGeom prst="rect">
              <a:avLst/>
            </a:prstGeom>
          </p:spPr>
        </p:pic>
        <p:pic>
          <p:nvPicPr>
            <p:cNvPr id="147" name="Picture 146">
              <a:extLst>
                <a:ext uri="{FF2B5EF4-FFF2-40B4-BE49-F238E27FC236}">
                  <a16:creationId xmlns:a16="http://schemas.microsoft.com/office/drawing/2014/main" id="{30E15D8B-BABC-4BA3-9A0B-BDC9EA1496B7}"/>
                </a:ext>
              </a:extLst>
            </p:cNvPr>
            <p:cNvPicPr>
              <a:picLocks noChangeAspect="1"/>
            </p:cNvPicPr>
            <p:nvPr/>
          </p:nvPicPr>
          <p:blipFill>
            <a:blip r:embed="rId4"/>
            <a:stretch>
              <a:fillRect/>
            </a:stretch>
          </p:blipFill>
          <p:spPr>
            <a:xfrm>
              <a:off x="11478577" y="2100340"/>
              <a:ext cx="478470" cy="469022"/>
            </a:xfrm>
            <a:prstGeom prst="rect">
              <a:avLst/>
            </a:prstGeom>
          </p:spPr>
        </p:pic>
      </p:grpSp>
      <p:pic>
        <p:nvPicPr>
          <p:cNvPr id="148" name="Picture 147">
            <a:extLst>
              <a:ext uri="{FF2B5EF4-FFF2-40B4-BE49-F238E27FC236}">
                <a16:creationId xmlns:a16="http://schemas.microsoft.com/office/drawing/2014/main" id="{42A61CE6-B197-419B-821C-E3EF67F6955D}"/>
              </a:ext>
            </a:extLst>
          </p:cNvPr>
          <p:cNvPicPr>
            <a:picLocks noChangeAspect="1"/>
          </p:cNvPicPr>
          <p:nvPr/>
        </p:nvPicPr>
        <p:blipFill>
          <a:blip r:embed="rId3"/>
          <a:stretch>
            <a:fillRect/>
          </a:stretch>
        </p:blipFill>
        <p:spPr>
          <a:xfrm>
            <a:off x="10330996" y="3695673"/>
            <a:ext cx="867026" cy="796464"/>
          </a:xfrm>
          <a:prstGeom prst="rect">
            <a:avLst/>
          </a:prstGeom>
        </p:spPr>
      </p:pic>
      <p:pic>
        <p:nvPicPr>
          <p:cNvPr id="149" name="Picture 148">
            <a:extLst>
              <a:ext uri="{FF2B5EF4-FFF2-40B4-BE49-F238E27FC236}">
                <a16:creationId xmlns:a16="http://schemas.microsoft.com/office/drawing/2014/main" id="{A1F6CE92-0BB7-4C78-A295-7D0C3095AFF8}"/>
              </a:ext>
            </a:extLst>
          </p:cNvPr>
          <p:cNvPicPr>
            <a:picLocks noChangeAspect="1"/>
          </p:cNvPicPr>
          <p:nvPr/>
        </p:nvPicPr>
        <p:blipFill>
          <a:blip r:embed="rId3"/>
          <a:stretch>
            <a:fillRect/>
          </a:stretch>
        </p:blipFill>
        <p:spPr>
          <a:xfrm>
            <a:off x="10606714" y="3695673"/>
            <a:ext cx="867026" cy="796464"/>
          </a:xfrm>
          <a:prstGeom prst="rect">
            <a:avLst/>
          </a:prstGeom>
        </p:spPr>
      </p:pic>
      <p:grpSp>
        <p:nvGrpSpPr>
          <p:cNvPr id="150" name="Group 4">
            <a:extLst>
              <a:ext uri="{FF2B5EF4-FFF2-40B4-BE49-F238E27FC236}">
                <a16:creationId xmlns:a16="http://schemas.microsoft.com/office/drawing/2014/main" id="{CE64BC5B-9EAD-4D74-A58A-B8628A01944A}"/>
              </a:ext>
            </a:extLst>
          </p:cNvPr>
          <p:cNvGrpSpPr>
            <a:grpSpLocks noChangeAspect="1"/>
          </p:cNvGrpSpPr>
          <p:nvPr/>
        </p:nvGrpSpPr>
        <p:grpSpPr bwMode="auto">
          <a:xfrm>
            <a:off x="3225113" y="3571923"/>
            <a:ext cx="698017" cy="431330"/>
            <a:chOff x="912" y="2039"/>
            <a:chExt cx="814" cy="503"/>
          </a:xfrm>
        </p:grpSpPr>
        <p:sp>
          <p:nvSpPr>
            <p:cNvPr id="151" name="AutoShape 3">
              <a:extLst>
                <a:ext uri="{FF2B5EF4-FFF2-40B4-BE49-F238E27FC236}">
                  <a16:creationId xmlns:a16="http://schemas.microsoft.com/office/drawing/2014/main" id="{0BFF8280-1AA4-4A92-AA98-543A8A83A71B}"/>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52" name="Freeform 5">
              <a:extLst>
                <a:ext uri="{FF2B5EF4-FFF2-40B4-BE49-F238E27FC236}">
                  <a16:creationId xmlns:a16="http://schemas.microsoft.com/office/drawing/2014/main" id="{DC35ADD6-3556-4E34-A0E9-EE84C8C8C5A9}"/>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0072C6">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53" name="Rectangle 6">
              <a:extLst>
                <a:ext uri="{FF2B5EF4-FFF2-40B4-BE49-F238E27FC236}">
                  <a16:creationId xmlns:a16="http://schemas.microsoft.com/office/drawing/2014/main" id="{E860CD15-5624-4443-BF58-19F315A39A50}"/>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54" name="Freeform 7">
              <a:extLst>
                <a:ext uri="{FF2B5EF4-FFF2-40B4-BE49-F238E27FC236}">
                  <a16:creationId xmlns:a16="http://schemas.microsoft.com/office/drawing/2014/main" id="{354413C7-8237-4CE3-B087-5A216480D249}"/>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55" name="Freeform 8">
              <a:extLst>
                <a:ext uri="{FF2B5EF4-FFF2-40B4-BE49-F238E27FC236}">
                  <a16:creationId xmlns:a16="http://schemas.microsoft.com/office/drawing/2014/main" id="{33F20036-21DD-4B0A-8F32-E195F595EBD0}"/>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56" name="Freeform 9">
              <a:extLst>
                <a:ext uri="{FF2B5EF4-FFF2-40B4-BE49-F238E27FC236}">
                  <a16:creationId xmlns:a16="http://schemas.microsoft.com/office/drawing/2014/main" id="{71CBE4D2-AC64-44D7-8570-B74B89BE8EEF}"/>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57" name="Freeform 10">
              <a:extLst>
                <a:ext uri="{FF2B5EF4-FFF2-40B4-BE49-F238E27FC236}">
                  <a16:creationId xmlns:a16="http://schemas.microsoft.com/office/drawing/2014/main" id="{FD2AA485-04D7-4043-8764-1ED58BD78236}"/>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58" name="Freeform 11">
              <a:extLst>
                <a:ext uri="{FF2B5EF4-FFF2-40B4-BE49-F238E27FC236}">
                  <a16:creationId xmlns:a16="http://schemas.microsoft.com/office/drawing/2014/main" id="{9D17E1FC-5CD8-45A4-A0D3-82F7E8596CBA}"/>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59" name="Freeform 12">
              <a:extLst>
                <a:ext uri="{FF2B5EF4-FFF2-40B4-BE49-F238E27FC236}">
                  <a16:creationId xmlns:a16="http://schemas.microsoft.com/office/drawing/2014/main" id="{B77A5CA0-2D48-4607-B421-80E8FD1CE7C0}"/>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60" name="Oval 13">
              <a:extLst>
                <a:ext uri="{FF2B5EF4-FFF2-40B4-BE49-F238E27FC236}">
                  <a16:creationId xmlns:a16="http://schemas.microsoft.com/office/drawing/2014/main" id="{D7A1A357-1A8A-4F33-BE44-F988AD6E3EED}"/>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61" name="Freeform 14">
              <a:extLst>
                <a:ext uri="{FF2B5EF4-FFF2-40B4-BE49-F238E27FC236}">
                  <a16:creationId xmlns:a16="http://schemas.microsoft.com/office/drawing/2014/main" id="{CB0EEF30-EFEA-43FD-B78F-D5A5B0F211ED}"/>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sp>
        <p:nvSpPr>
          <p:cNvPr id="162" name="AutoShape 23">
            <a:extLst>
              <a:ext uri="{FF2B5EF4-FFF2-40B4-BE49-F238E27FC236}">
                <a16:creationId xmlns:a16="http://schemas.microsoft.com/office/drawing/2014/main" id="{807C3C95-2BA8-4A56-9843-E53CE653299F}"/>
              </a:ext>
            </a:extLst>
          </p:cNvPr>
          <p:cNvSpPr>
            <a:spLocks noChangeAspect="1" noChangeArrowheads="1" noTextEdit="1"/>
          </p:cNvSpPr>
          <p:nvPr/>
        </p:nvSpPr>
        <p:spPr bwMode="auto">
          <a:xfrm>
            <a:off x="4847870" y="3555221"/>
            <a:ext cx="884708" cy="50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63" name="Rectangle 25">
            <a:extLst>
              <a:ext uri="{FF2B5EF4-FFF2-40B4-BE49-F238E27FC236}">
                <a16:creationId xmlns:a16="http://schemas.microsoft.com/office/drawing/2014/main" id="{23A9E510-7154-4E29-97FC-CA567345CF97}"/>
              </a:ext>
            </a:extLst>
          </p:cNvPr>
          <p:cNvSpPr>
            <a:spLocks noChangeArrowheads="1"/>
          </p:cNvSpPr>
          <p:nvPr/>
        </p:nvSpPr>
        <p:spPr bwMode="auto">
          <a:xfrm>
            <a:off x="4958160" y="3550426"/>
            <a:ext cx="674920" cy="46513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64" name="Rectangle 27">
            <a:extLst>
              <a:ext uri="{FF2B5EF4-FFF2-40B4-BE49-F238E27FC236}">
                <a16:creationId xmlns:a16="http://schemas.microsoft.com/office/drawing/2014/main" id="{F8472776-0AFC-4883-B06A-EF23D7FBB60A}"/>
              </a:ext>
            </a:extLst>
          </p:cNvPr>
          <p:cNvSpPr>
            <a:spLocks noChangeArrowheads="1"/>
          </p:cNvSpPr>
          <p:nvPr/>
        </p:nvSpPr>
        <p:spPr bwMode="auto">
          <a:xfrm>
            <a:off x="4983334" y="3585190"/>
            <a:ext cx="629365" cy="409987"/>
          </a:xfrm>
          <a:prstGeom prst="rect">
            <a:avLst/>
          </a:prstGeom>
          <a:solidFill>
            <a:srgbClr val="0072C6">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65" name="Freeform 28">
            <a:extLst>
              <a:ext uri="{FF2B5EF4-FFF2-40B4-BE49-F238E27FC236}">
                <a16:creationId xmlns:a16="http://schemas.microsoft.com/office/drawing/2014/main" id="{BFF408F8-2ED1-4D2C-8FB3-2C425D0F883B}"/>
              </a:ext>
            </a:extLst>
          </p:cNvPr>
          <p:cNvSpPr>
            <a:spLocks/>
          </p:cNvSpPr>
          <p:nvPr/>
        </p:nvSpPr>
        <p:spPr bwMode="auto">
          <a:xfrm>
            <a:off x="4852666" y="4020353"/>
            <a:ext cx="875117" cy="35964"/>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cxnSp>
        <p:nvCxnSpPr>
          <p:cNvPr id="166" name="Straight Connector 165">
            <a:extLst>
              <a:ext uri="{FF2B5EF4-FFF2-40B4-BE49-F238E27FC236}">
                <a16:creationId xmlns:a16="http://schemas.microsoft.com/office/drawing/2014/main" id="{242B086E-5353-4717-A4CE-629EBE565033}"/>
              </a:ext>
            </a:extLst>
          </p:cNvPr>
          <p:cNvCxnSpPr/>
          <p:nvPr/>
        </p:nvCxnSpPr>
        <p:spPr>
          <a:xfrm flipH="1">
            <a:off x="5937129" y="3094679"/>
            <a:ext cx="496948" cy="407919"/>
          </a:xfrm>
          <a:prstGeom prst="line">
            <a:avLst/>
          </a:prstGeom>
          <a:noFill/>
          <a:ln w="57150" cap="flat" cmpd="sng" algn="ctr">
            <a:solidFill>
              <a:srgbClr val="0072C6"/>
            </a:solidFill>
            <a:prstDash val="solid"/>
          </a:ln>
          <a:effectLst/>
        </p:spPr>
      </p:cxnSp>
      <p:grpSp>
        <p:nvGrpSpPr>
          <p:cNvPr id="167" name="Group 4">
            <a:extLst>
              <a:ext uri="{FF2B5EF4-FFF2-40B4-BE49-F238E27FC236}">
                <a16:creationId xmlns:a16="http://schemas.microsoft.com/office/drawing/2014/main" id="{94E34C2F-50AE-4724-9B48-65220D998816}"/>
              </a:ext>
            </a:extLst>
          </p:cNvPr>
          <p:cNvGrpSpPr>
            <a:grpSpLocks noChangeAspect="1"/>
          </p:cNvGrpSpPr>
          <p:nvPr/>
        </p:nvGrpSpPr>
        <p:grpSpPr bwMode="auto">
          <a:xfrm>
            <a:off x="3211594" y="4535415"/>
            <a:ext cx="698017" cy="431330"/>
            <a:chOff x="912" y="2039"/>
            <a:chExt cx="814" cy="503"/>
          </a:xfrm>
        </p:grpSpPr>
        <p:sp>
          <p:nvSpPr>
            <p:cNvPr id="168" name="AutoShape 3">
              <a:extLst>
                <a:ext uri="{FF2B5EF4-FFF2-40B4-BE49-F238E27FC236}">
                  <a16:creationId xmlns:a16="http://schemas.microsoft.com/office/drawing/2014/main" id="{01D824E6-BB8F-4FAA-BD2E-1E6C013E2FE7}"/>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69" name="Freeform 5">
              <a:extLst>
                <a:ext uri="{FF2B5EF4-FFF2-40B4-BE49-F238E27FC236}">
                  <a16:creationId xmlns:a16="http://schemas.microsoft.com/office/drawing/2014/main" id="{39EE8406-7A11-4050-B73F-64C8379B74E5}"/>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70" name="Rectangle 6">
              <a:extLst>
                <a:ext uri="{FF2B5EF4-FFF2-40B4-BE49-F238E27FC236}">
                  <a16:creationId xmlns:a16="http://schemas.microsoft.com/office/drawing/2014/main" id="{390F089A-5F6C-42BD-9B10-2F019B8527FB}"/>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71" name="Freeform 7">
              <a:extLst>
                <a:ext uri="{FF2B5EF4-FFF2-40B4-BE49-F238E27FC236}">
                  <a16:creationId xmlns:a16="http://schemas.microsoft.com/office/drawing/2014/main" id="{551AC7C0-C065-4061-8C44-974A8DA2CCE5}"/>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72" name="Freeform 8">
              <a:extLst>
                <a:ext uri="{FF2B5EF4-FFF2-40B4-BE49-F238E27FC236}">
                  <a16:creationId xmlns:a16="http://schemas.microsoft.com/office/drawing/2014/main" id="{7B6583A3-BEBA-4C9E-9090-E2A6AB4A0342}"/>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73" name="Freeform 9">
              <a:extLst>
                <a:ext uri="{FF2B5EF4-FFF2-40B4-BE49-F238E27FC236}">
                  <a16:creationId xmlns:a16="http://schemas.microsoft.com/office/drawing/2014/main" id="{5EDCB5CC-AA3E-4B31-A274-A9CB20D32C34}"/>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74" name="Freeform 10">
              <a:extLst>
                <a:ext uri="{FF2B5EF4-FFF2-40B4-BE49-F238E27FC236}">
                  <a16:creationId xmlns:a16="http://schemas.microsoft.com/office/drawing/2014/main" id="{4C2DF7C6-A836-47D4-A437-BDF140084A56}"/>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75" name="Freeform 11">
              <a:extLst>
                <a:ext uri="{FF2B5EF4-FFF2-40B4-BE49-F238E27FC236}">
                  <a16:creationId xmlns:a16="http://schemas.microsoft.com/office/drawing/2014/main" id="{C36BF5BC-6FB6-410C-B628-2B9680950D66}"/>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76" name="Freeform 12">
              <a:extLst>
                <a:ext uri="{FF2B5EF4-FFF2-40B4-BE49-F238E27FC236}">
                  <a16:creationId xmlns:a16="http://schemas.microsoft.com/office/drawing/2014/main" id="{2658EB3E-5CA4-4FB8-97BD-EDB577DD5432}"/>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77" name="Oval 13">
              <a:extLst>
                <a:ext uri="{FF2B5EF4-FFF2-40B4-BE49-F238E27FC236}">
                  <a16:creationId xmlns:a16="http://schemas.microsoft.com/office/drawing/2014/main" id="{B6F4AA12-6B05-4C5E-BDE1-46A5B5F6DE98}"/>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78" name="Freeform 14">
              <a:extLst>
                <a:ext uri="{FF2B5EF4-FFF2-40B4-BE49-F238E27FC236}">
                  <a16:creationId xmlns:a16="http://schemas.microsoft.com/office/drawing/2014/main" id="{DC7407A8-3DEF-4003-B5ED-3CAF2B3465CF}"/>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cxnSp>
        <p:nvCxnSpPr>
          <p:cNvPr id="179" name="Straight Connector 178">
            <a:extLst>
              <a:ext uri="{FF2B5EF4-FFF2-40B4-BE49-F238E27FC236}">
                <a16:creationId xmlns:a16="http://schemas.microsoft.com/office/drawing/2014/main" id="{35F1AF17-A8AA-4E12-9510-B2ECF60307D3}"/>
              </a:ext>
            </a:extLst>
          </p:cNvPr>
          <p:cNvCxnSpPr/>
          <p:nvPr/>
        </p:nvCxnSpPr>
        <p:spPr>
          <a:xfrm flipH="1">
            <a:off x="5937127" y="3801777"/>
            <a:ext cx="2599263" cy="0"/>
          </a:xfrm>
          <a:prstGeom prst="line">
            <a:avLst/>
          </a:prstGeom>
          <a:noFill/>
          <a:ln w="57150" cap="flat" cmpd="sng" algn="ctr">
            <a:solidFill>
              <a:srgbClr val="0072C6"/>
            </a:solidFill>
            <a:prstDash val="solid"/>
          </a:ln>
          <a:effectLst/>
        </p:spPr>
      </p:cxnSp>
      <p:cxnSp>
        <p:nvCxnSpPr>
          <p:cNvPr id="180" name="Straight Connector 179">
            <a:extLst>
              <a:ext uri="{FF2B5EF4-FFF2-40B4-BE49-F238E27FC236}">
                <a16:creationId xmlns:a16="http://schemas.microsoft.com/office/drawing/2014/main" id="{81EB2F76-4BE5-4888-A44C-65517867AF74}"/>
              </a:ext>
            </a:extLst>
          </p:cNvPr>
          <p:cNvCxnSpPr/>
          <p:nvPr/>
        </p:nvCxnSpPr>
        <p:spPr>
          <a:xfrm>
            <a:off x="4081366" y="3785898"/>
            <a:ext cx="659807" cy="0"/>
          </a:xfrm>
          <a:prstGeom prst="line">
            <a:avLst/>
          </a:prstGeom>
          <a:noFill/>
          <a:ln w="57150" cap="flat" cmpd="sng" algn="ctr">
            <a:solidFill>
              <a:srgbClr val="0072C6"/>
            </a:solidFill>
            <a:prstDash val="solid"/>
          </a:ln>
          <a:effectLst/>
        </p:spPr>
      </p:cxnSp>
      <p:cxnSp>
        <p:nvCxnSpPr>
          <p:cNvPr id="181" name="Straight Connector 180">
            <a:extLst>
              <a:ext uri="{FF2B5EF4-FFF2-40B4-BE49-F238E27FC236}">
                <a16:creationId xmlns:a16="http://schemas.microsoft.com/office/drawing/2014/main" id="{1A8D6251-EE7D-4A75-9061-56B3E6D881C6}"/>
              </a:ext>
            </a:extLst>
          </p:cNvPr>
          <p:cNvCxnSpPr/>
          <p:nvPr/>
        </p:nvCxnSpPr>
        <p:spPr>
          <a:xfrm>
            <a:off x="5937127" y="4760082"/>
            <a:ext cx="2599263" cy="0"/>
          </a:xfrm>
          <a:prstGeom prst="line">
            <a:avLst/>
          </a:prstGeom>
          <a:noFill/>
          <a:ln w="57150" cap="flat" cmpd="sng" algn="ctr">
            <a:solidFill>
              <a:srgbClr val="E81123"/>
            </a:solidFill>
            <a:prstDash val="solid"/>
          </a:ln>
          <a:effectLst/>
        </p:spPr>
      </p:cxnSp>
      <p:cxnSp>
        <p:nvCxnSpPr>
          <p:cNvPr id="182" name="Straight Connector 181">
            <a:extLst>
              <a:ext uri="{FF2B5EF4-FFF2-40B4-BE49-F238E27FC236}">
                <a16:creationId xmlns:a16="http://schemas.microsoft.com/office/drawing/2014/main" id="{F630A531-9BAD-47F9-A734-DCFC0C506475}"/>
              </a:ext>
            </a:extLst>
          </p:cNvPr>
          <p:cNvCxnSpPr/>
          <p:nvPr/>
        </p:nvCxnSpPr>
        <p:spPr>
          <a:xfrm>
            <a:off x="4065918" y="4768657"/>
            <a:ext cx="659807" cy="0"/>
          </a:xfrm>
          <a:prstGeom prst="line">
            <a:avLst/>
          </a:prstGeom>
          <a:noFill/>
          <a:ln w="57150" cap="flat" cmpd="sng" algn="ctr">
            <a:solidFill>
              <a:srgbClr val="E81123"/>
            </a:solidFill>
            <a:prstDash val="solid"/>
          </a:ln>
          <a:effectLst/>
        </p:spPr>
      </p:cxnSp>
      <p:grpSp>
        <p:nvGrpSpPr>
          <p:cNvPr id="183" name="Group 4">
            <a:extLst>
              <a:ext uri="{FF2B5EF4-FFF2-40B4-BE49-F238E27FC236}">
                <a16:creationId xmlns:a16="http://schemas.microsoft.com/office/drawing/2014/main" id="{B710DF79-D657-408E-B35B-5ADE8087B14F}"/>
              </a:ext>
            </a:extLst>
          </p:cNvPr>
          <p:cNvGrpSpPr>
            <a:grpSpLocks noChangeAspect="1"/>
          </p:cNvGrpSpPr>
          <p:nvPr/>
        </p:nvGrpSpPr>
        <p:grpSpPr bwMode="auto">
          <a:xfrm>
            <a:off x="6629616" y="2363815"/>
            <a:ext cx="1253074" cy="913027"/>
            <a:chOff x="4423" y="993"/>
            <a:chExt cx="737" cy="537"/>
          </a:xfrm>
        </p:grpSpPr>
        <p:sp>
          <p:nvSpPr>
            <p:cNvPr id="184" name="AutoShape 3">
              <a:extLst>
                <a:ext uri="{FF2B5EF4-FFF2-40B4-BE49-F238E27FC236}">
                  <a16:creationId xmlns:a16="http://schemas.microsoft.com/office/drawing/2014/main" id="{DCC823CB-DBC1-4674-9DAE-D2A027B0AAF9}"/>
                </a:ext>
              </a:extLst>
            </p:cNvPr>
            <p:cNvSpPr>
              <a:spLocks noChangeAspect="1" noChangeArrowheads="1" noTextEdit="1"/>
            </p:cNvSpPr>
            <p:nvPr/>
          </p:nvSpPr>
          <p:spPr bwMode="auto">
            <a:xfrm>
              <a:off x="4423" y="993"/>
              <a:ext cx="737"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85" name="Freeform 5">
              <a:extLst>
                <a:ext uri="{FF2B5EF4-FFF2-40B4-BE49-F238E27FC236}">
                  <a16:creationId xmlns:a16="http://schemas.microsoft.com/office/drawing/2014/main" id="{21FC47FE-4764-4EB8-B899-0BF4D97E3210}"/>
                </a:ext>
              </a:extLst>
            </p:cNvPr>
            <p:cNvSpPr>
              <a:spLocks/>
            </p:cNvSpPr>
            <p:nvPr/>
          </p:nvSpPr>
          <p:spPr bwMode="auto">
            <a:xfrm>
              <a:off x="4423" y="994"/>
              <a:ext cx="737" cy="536"/>
            </a:xfrm>
            <a:custGeom>
              <a:avLst/>
              <a:gdLst>
                <a:gd name="T0" fmla="*/ 762 w 792"/>
                <a:gd name="T1" fmla="*/ 0 h 578"/>
                <a:gd name="T2" fmla="*/ 30 w 792"/>
                <a:gd name="T3" fmla="*/ 0 h 578"/>
                <a:gd name="T4" fmla="*/ 0 w 792"/>
                <a:gd name="T5" fmla="*/ 30 h 578"/>
                <a:gd name="T6" fmla="*/ 0 w 792"/>
                <a:gd name="T7" fmla="*/ 548 h 578"/>
                <a:gd name="T8" fmla="*/ 30 w 792"/>
                <a:gd name="T9" fmla="*/ 578 h 578"/>
                <a:gd name="T10" fmla="*/ 762 w 792"/>
                <a:gd name="T11" fmla="*/ 578 h 578"/>
                <a:gd name="T12" fmla="*/ 792 w 792"/>
                <a:gd name="T13" fmla="*/ 548 h 578"/>
                <a:gd name="T14" fmla="*/ 792 w 792"/>
                <a:gd name="T15" fmla="*/ 30 h 578"/>
                <a:gd name="T16" fmla="*/ 762 w 792"/>
                <a:gd name="T17" fmla="*/ 0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2" h="578">
                  <a:moveTo>
                    <a:pt x="762" y="0"/>
                  </a:moveTo>
                  <a:cubicBezTo>
                    <a:pt x="30" y="0"/>
                    <a:pt x="30" y="0"/>
                    <a:pt x="30" y="0"/>
                  </a:cubicBezTo>
                  <a:cubicBezTo>
                    <a:pt x="5" y="0"/>
                    <a:pt x="0" y="5"/>
                    <a:pt x="0" y="30"/>
                  </a:cubicBezTo>
                  <a:cubicBezTo>
                    <a:pt x="0" y="548"/>
                    <a:pt x="0" y="548"/>
                    <a:pt x="0" y="548"/>
                  </a:cubicBezTo>
                  <a:cubicBezTo>
                    <a:pt x="0" y="573"/>
                    <a:pt x="5" y="578"/>
                    <a:pt x="30" y="578"/>
                  </a:cubicBezTo>
                  <a:cubicBezTo>
                    <a:pt x="762" y="578"/>
                    <a:pt x="762" y="578"/>
                    <a:pt x="762" y="578"/>
                  </a:cubicBezTo>
                  <a:cubicBezTo>
                    <a:pt x="787" y="578"/>
                    <a:pt x="792" y="573"/>
                    <a:pt x="792" y="548"/>
                  </a:cubicBezTo>
                  <a:cubicBezTo>
                    <a:pt x="792" y="30"/>
                    <a:pt x="792" y="30"/>
                    <a:pt x="792" y="30"/>
                  </a:cubicBezTo>
                  <a:cubicBezTo>
                    <a:pt x="792" y="5"/>
                    <a:pt x="787" y="0"/>
                    <a:pt x="762"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86" name="Oval 6">
              <a:extLst>
                <a:ext uri="{FF2B5EF4-FFF2-40B4-BE49-F238E27FC236}">
                  <a16:creationId xmlns:a16="http://schemas.microsoft.com/office/drawing/2014/main" id="{59B9B9E7-B39B-4666-A714-30D1B8CCD20B}"/>
                </a:ext>
              </a:extLst>
            </p:cNvPr>
            <p:cNvSpPr>
              <a:spLocks noChangeArrowheads="1"/>
            </p:cNvSpPr>
            <p:nvPr/>
          </p:nvSpPr>
          <p:spPr bwMode="auto">
            <a:xfrm>
              <a:off x="4443" y="1008"/>
              <a:ext cx="74" cy="73"/>
            </a:xfrm>
            <a:prstGeom prst="ellipse">
              <a:avLst/>
            </a:pr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87" name="Freeform 7">
              <a:extLst>
                <a:ext uri="{FF2B5EF4-FFF2-40B4-BE49-F238E27FC236}">
                  <a16:creationId xmlns:a16="http://schemas.microsoft.com/office/drawing/2014/main" id="{D5E2041C-2357-4A38-93BA-AAA1C317F745}"/>
                </a:ext>
              </a:extLst>
            </p:cNvPr>
            <p:cNvSpPr>
              <a:spLocks/>
            </p:cNvSpPr>
            <p:nvPr/>
          </p:nvSpPr>
          <p:spPr bwMode="auto">
            <a:xfrm>
              <a:off x="4458" y="1029"/>
              <a:ext cx="44" cy="32"/>
            </a:xfrm>
            <a:custGeom>
              <a:avLst/>
              <a:gdLst>
                <a:gd name="T0" fmla="*/ 15 w 44"/>
                <a:gd name="T1" fmla="*/ 11 h 32"/>
                <a:gd name="T2" fmla="*/ 27 w 44"/>
                <a:gd name="T3" fmla="*/ 0 h 32"/>
                <a:gd name="T4" fmla="*/ 17 w 44"/>
                <a:gd name="T5" fmla="*/ 0 h 32"/>
                <a:gd name="T6" fmla="*/ 0 w 44"/>
                <a:gd name="T7" fmla="*/ 16 h 32"/>
                <a:gd name="T8" fmla="*/ 17 w 44"/>
                <a:gd name="T9" fmla="*/ 32 h 32"/>
                <a:gd name="T10" fmla="*/ 27 w 44"/>
                <a:gd name="T11" fmla="*/ 32 h 32"/>
                <a:gd name="T12" fmla="*/ 15 w 44"/>
                <a:gd name="T13" fmla="*/ 20 h 32"/>
                <a:gd name="T14" fmla="*/ 44 w 44"/>
                <a:gd name="T15" fmla="*/ 20 h 32"/>
                <a:gd name="T16" fmla="*/ 44 w 44"/>
                <a:gd name="T17" fmla="*/ 11 h 32"/>
                <a:gd name="T18" fmla="*/ 15 w 44"/>
                <a:gd name="T19" fmla="*/ 1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2">
                  <a:moveTo>
                    <a:pt x="15" y="11"/>
                  </a:moveTo>
                  <a:lnTo>
                    <a:pt x="27" y="0"/>
                  </a:lnTo>
                  <a:lnTo>
                    <a:pt x="17" y="0"/>
                  </a:lnTo>
                  <a:lnTo>
                    <a:pt x="0" y="16"/>
                  </a:lnTo>
                  <a:lnTo>
                    <a:pt x="17" y="32"/>
                  </a:lnTo>
                  <a:lnTo>
                    <a:pt x="27" y="32"/>
                  </a:lnTo>
                  <a:lnTo>
                    <a:pt x="15" y="20"/>
                  </a:lnTo>
                  <a:lnTo>
                    <a:pt x="44" y="20"/>
                  </a:lnTo>
                  <a:lnTo>
                    <a:pt x="44" y="11"/>
                  </a:lnTo>
                  <a:lnTo>
                    <a:pt x="15"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88" name="Rectangle 8">
              <a:extLst>
                <a:ext uri="{FF2B5EF4-FFF2-40B4-BE49-F238E27FC236}">
                  <a16:creationId xmlns:a16="http://schemas.microsoft.com/office/drawing/2014/main" id="{D7903132-D952-4C09-AFEF-401D24AC9B5F}"/>
                </a:ext>
              </a:extLst>
            </p:cNvPr>
            <p:cNvSpPr>
              <a:spLocks noChangeArrowheads="1"/>
            </p:cNvSpPr>
            <p:nvPr/>
          </p:nvSpPr>
          <p:spPr bwMode="auto">
            <a:xfrm>
              <a:off x="4441" y="1095"/>
              <a:ext cx="701" cy="410"/>
            </a:xfrm>
            <a:prstGeom prst="rect">
              <a:avLst/>
            </a:prstGeom>
            <a:solidFill>
              <a:srgbClr val="289F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89" name="Rectangle 9">
              <a:extLst>
                <a:ext uri="{FF2B5EF4-FFF2-40B4-BE49-F238E27FC236}">
                  <a16:creationId xmlns:a16="http://schemas.microsoft.com/office/drawing/2014/main" id="{81E1491A-F6FA-4424-A6A2-E99D8DD444D1}"/>
                </a:ext>
              </a:extLst>
            </p:cNvPr>
            <p:cNvSpPr>
              <a:spLocks noChangeArrowheads="1"/>
            </p:cNvSpPr>
            <p:nvPr/>
          </p:nvSpPr>
          <p:spPr bwMode="auto">
            <a:xfrm>
              <a:off x="4528" y="1021"/>
              <a:ext cx="614" cy="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90" name="Freeform 10">
              <a:extLst>
                <a:ext uri="{FF2B5EF4-FFF2-40B4-BE49-F238E27FC236}">
                  <a16:creationId xmlns:a16="http://schemas.microsoft.com/office/drawing/2014/main" id="{42A934FF-69BD-482F-9159-53EA50FCE503}"/>
                </a:ext>
              </a:extLst>
            </p:cNvPr>
            <p:cNvSpPr>
              <a:spLocks noEditPoints="1"/>
            </p:cNvSpPr>
            <p:nvPr/>
          </p:nvSpPr>
          <p:spPr bwMode="auto">
            <a:xfrm>
              <a:off x="4692" y="1238"/>
              <a:ext cx="28" cy="135"/>
            </a:xfrm>
            <a:custGeom>
              <a:avLst/>
              <a:gdLst>
                <a:gd name="T0" fmla="*/ 15 w 30"/>
                <a:gd name="T1" fmla="*/ 30 h 146"/>
                <a:gd name="T2" fmla="*/ 4 w 30"/>
                <a:gd name="T3" fmla="*/ 26 h 146"/>
                <a:gd name="T4" fmla="*/ 0 w 30"/>
                <a:gd name="T5" fmla="*/ 15 h 146"/>
                <a:gd name="T6" fmla="*/ 4 w 30"/>
                <a:gd name="T7" fmla="*/ 4 h 146"/>
                <a:gd name="T8" fmla="*/ 15 w 30"/>
                <a:gd name="T9" fmla="*/ 0 h 146"/>
                <a:gd name="T10" fmla="*/ 26 w 30"/>
                <a:gd name="T11" fmla="*/ 4 h 146"/>
                <a:gd name="T12" fmla="*/ 30 w 30"/>
                <a:gd name="T13" fmla="*/ 15 h 146"/>
                <a:gd name="T14" fmla="*/ 26 w 30"/>
                <a:gd name="T15" fmla="*/ 26 h 146"/>
                <a:gd name="T16" fmla="*/ 15 w 30"/>
                <a:gd name="T17" fmla="*/ 30 h 146"/>
                <a:gd name="T18" fmla="*/ 15 w 30"/>
                <a:gd name="T19" fmla="*/ 146 h 146"/>
                <a:gd name="T20" fmla="*/ 4 w 30"/>
                <a:gd name="T21" fmla="*/ 142 h 146"/>
                <a:gd name="T22" fmla="*/ 0 w 30"/>
                <a:gd name="T23" fmla="*/ 131 h 146"/>
                <a:gd name="T24" fmla="*/ 4 w 30"/>
                <a:gd name="T25" fmla="*/ 120 h 146"/>
                <a:gd name="T26" fmla="*/ 15 w 30"/>
                <a:gd name="T27" fmla="*/ 115 h 146"/>
                <a:gd name="T28" fmla="*/ 26 w 30"/>
                <a:gd name="T29" fmla="*/ 120 h 146"/>
                <a:gd name="T30" fmla="*/ 30 w 30"/>
                <a:gd name="T31" fmla="*/ 131 h 146"/>
                <a:gd name="T32" fmla="*/ 26 w 30"/>
                <a:gd name="T33" fmla="*/ 142 h 146"/>
                <a:gd name="T34" fmla="*/ 15 w 30"/>
                <a:gd name="T3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46">
                  <a:moveTo>
                    <a:pt x="15" y="30"/>
                  </a:moveTo>
                  <a:cubicBezTo>
                    <a:pt x="11" y="30"/>
                    <a:pt x="7" y="29"/>
                    <a:pt x="4" y="26"/>
                  </a:cubicBezTo>
                  <a:cubicBezTo>
                    <a:pt x="1" y="23"/>
                    <a:pt x="0" y="19"/>
                    <a:pt x="0" y="15"/>
                  </a:cubicBezTo>
                  <a:cubicBezTo>
                    <a:pt x="0" y="11"/>
                    <a:pt x="1" y="7"/>
                    <a:pt x="4" y="4"/>
                  </a:cubicBezTo>
                  <a:cubicBezTo>
                    <a:pt x="7" y="1"/>
                    <a:pt x="11" y="0"/>
                    <a:pt x="15" y="0"/>
                  </a:cubicBezTo>
                  <a:cubicBezTo>
                    <a:pt x="19" y="0"/>
                    <a:pt x="23" y="1"/>
                    <a:pt x="26" y="4"/>
                  </a:cubicBezTo>
                  <a:cubicBezTo>
                    <a:pt x="29" y="7"/>
                    <a:pt x="30" y="11"/>
                    <a:pt x="30" y="15"/>
                  </a:cubicBezTo>
                  <a:cubicBezTo>
                    <a:pt x="30" y="19"/>
                    <a:pt x="29" y="23"/>
                    <a:pt x="26" y="26"/>
                  </a:cubicBezTo>
                  <a:cubicBezTo>
                    <a:pt x="23" y="29"/>
                    <a:pt x="19" y="30"/>
                    <a:pt x="15" y="30"/>
                  </a:cubicBezTo>
                  <a:close/>
                  <a:moveTo>
                    <a:pt x="15" y="146"/>
                  </a:moveTo>
                  <a:cubicBezTo>
                    <a:pt x="11" y="146"/>
                    <a:pt x="7" y="145"/>
                    <a:pt x="4" y="142"/>
                  </a:cubicBezTo>
                  <a:cubicBezTo>
                    <a:pt x="1" y="139"/>
                    <a:pt x="0" y="135"/>
                    <a:pt x="0" y="131"/>
                  </a:cubicBezTo>
                  <a:cubicBezTo>
                    <a:pt x="0" y="127"/>
                    <a:pt x="1" y="123"/>
                    <a:pt x="4" y="120"/>
                  </a:cubicBezTo>
                  <a:cubicBezTo>
                    <a:pt x="7" y="117"/>
                    <a:pt x="11" y="115"/>
                    <a:pt x="15" y="115"/>
                  </a:cubicBezTo>
                  <a:cubicBezTo>
                    <a:pt x="19" y="115"/>
                    <a:pt x="23" y="117"/>
                    <a:pt x="26" y="120"/>
                  </a:cubicBezTo>
                  <a:cubicBezTo>
                    <a:pt x="29" y="123"/>
                    <a:pt x="30" y="127"/>
                    <a:pt x="30" y="131"/>
                  </a:cubicBezTo>
                  <a:cubicBezTo>
                    <a:pt x="30" y="135"/>
                    <a:pt x="29" y="139"/>
                    <a:pt x="26" y="142"/>
                  </a:cubicBezTo>
                  <a:cubicBezTo>
                    <a:pt x="23" y="145"/>
                    <a:pt x="19" y="146"/>
                    <a:pt x="15" y="1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91" name="Rectangle 11">
              <a:extLst>
                <a:ext uri="{FF2B5EF4-FFF2-40B4-BE49-F238E27FC236}">
                  <a16:creationId xmlns:a16="http://schemas.microsoft.com/office/drawing/2014/main" id="{C140554E-0E2F-4E1E-B624-57F1CEC6DAFF}"/>
                </a:ext>
              </a:extLst>
            </p:cNvPr>
            <p:cNvSpPr>
              <a:spLocks noChangeArrowheads="1"/>
            </p:cNvSpPr>
            <p:nvPr/>
          </p:nvSpPr>
          <p:spPr bwMode="auto">
            <a:xfrm>
              <a:off x="4759" y="1290"/>
              <a:ext cx="70"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92" name="Freeform 12">
              <a:extLst>
                <a:ext uri="{FF2B5EF4-FFF2-40B4-BE49-F238E27FC236}">
                  <a16:creationId xmlns:a16="http://schemas.microsoft.com/office/drawing/2014/main" id="{FA2AD665-CA36-4FEA-AAE4-7D766E1486F6}"/>
                </a:ext>
              </a:extLst>
            </p:cNvPr>
            <p:cNvSpPr>
              <a:spLocks/>
            </p:cNvSpPr>
            <p:nvPr/>
          </p:nvSpPr>
          <p:spPr bwMode="auto">
            <a:xfrm>
              <a:off x="4854" y="1189"/>
              <a:ext cx="58" cy="223"/>
            </a:xfrm>
            <a:custGeom>
              <a:avLst/>
              <a:gdLst>
                <a:gd name="T0" fmla="*/ 21 w 63"/>
                <a:gd name="T1" fmla="*/ 241 h 241"/>
                <a:gd name="T2" fmla="*/ 1 w 63"/>
                <a:gd name="T3" fmla="*/ 241 h 241"/>
                <a:gd name="T4" fmla="*/ 43 w 63"/>
                <a:gd name="T5" fmla="*/ 121 h 241"/>
                <a:gd name="T6" fmla="*/ 0 w 63"/>
                <a:gd name="T7" fmla="*/ 0 h 241"/>
                <a:gd name="T8" fmla="*/ 21 w 63"/>
                <a:gd name="T9" fmla="*/ 0 h 241"/>
                <a:gd name="T10" fmla="*/ 63 w 63"/>
                <a:gd name="T11" fmla="*/ 121 h 241"/>
                <a:gd name="T12" fmla="*/ 21 w 63"/>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63" h="241">
                  <a:moveTo>
                    <a:pt x="21" y="241"/>
                  </a:moveTo>
                  <a:cubicBezTo>
                    <a:pt x="1" y="241"/>
                    <a:pt x="1" y="241"/>
                    <a:pt x="1" y="241"/>
                  </a:cubicBezTo>
                  <a:cubicBezTo>
                    <a:pt x="29" y="207"/>
                    <a:pt x="43" y="167"/>
                    <a:pt x="43" y="121"/>
                  </a:cubicBezTo>
                  <a:cubicBezTo>
                    <a:pt x="43" y="75"/>
                    <a:pt x="29" y="34"/>
                    <a:pt x="0" y="0"/>
                  </a:cubicBezTo>
                  <a:cubicBezTo>
                    <a:pt x="21" y="0"/>
                    <a:pt x="21" y="0"/>
                    <a:pt x="21" y="0"/>
                  </a:cubicBezTo>
                  <a:cubicBezTo>
                    <a:pt x="49" y="33"/>
                    <a:pt x="63" y="74"/>
                    <a:pt x="63" y="121"/>
                  </a:cubicBezTo>
                  <a:cubicBezTo>
                    <a:pt x="63" y="169"/>
                    <a:pt x="49" y="208"/>
                    <a:pt x="21" y="2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grpSp>
        <p:nvGrpSpPr>
          <p:cNvPr id="193" name="Group 192">
            <a:extLst>
              <a:ext uri="{FF2B5EF4-FFF2-40B4-BE49-F238E27FC236}">
                <a16:creationId xmlns:a16="http://schemas.microsoft.com/office/drawing/2014/main" id="{431A6EA1-A342-4B75-98B0-14EB2ADA15B0}"/>
              </a:ext>
            </a:extLst>
          </p:cNvPr>
          <p:cNvGrpSpPr/>
          <p:nvPr/>
        </p:nvGrpSpPr>
        <p:grpSpPr>
          <a:xfrm>
            <a:off x="8624453" y="3290803"/>
            <a:ext cx="954704" cy="896298"/>
            <a:chOff x="8870197" y="4479210"/>
            <a:chExt cx="973986" cy="914400"/>
          </a:xfrm>
        </p:grpSpPr>
        <p:sp>
          <p:nvSpPr>
            <p:cNvPr id="194" name="Oval 193">
              <a:extLst>
                <a:ext uri="{FF2B5EF4-FFF2-40B4-BE49-F238E27FC236}">
                  <a16:creationId xmlns:a16="http://schemas.microsoft.com/office/drawing/2014/main" id="{E8C57A10-45A9-4418-B238-EA94133E65D8}"/>
                </a:ext>
              </a:extLst>
            </p:cNvPr>
            <p:cNvSpPr/>
            <p:nvPr/>
          </p:nvSpPr>
          <p:spPr>
            <a:xfrm>
              <a:off x="8899990" y="4479210"/>
              <a:ext cx="914400" cy="914400"/>
            </a:xfrm>
            <a:prstGeom prst="ellipse">
              <a:avLst/>
            </a:prstGeom>
            <a:solidFill>
              <a:srgbClr val="0072C6"/>
            </a:solidFill>
            <a:ln w="10795" cap="flat" cmpd="sng" algn="ctr">
              <a:noFill/>
              <a:prstDash val="solid"/>
            </a:ln>
            <a:effectLst/>
          </p:spPr>
          <p:txBody>
            <a:bodyPr rtlCol="0" anchor="ctr"/>
            <a:lstStyle/>
            <a:p>
              <a:pPr marL="0" marR="0" lvl="0" indent="0" defTabSz="1194625"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505050"/>
                </a:solidFill>
                <a:effectLst/>
                <a:uLnTx/>
                <a:uFillTx/>
              </a:endParaRPr>
            </a:p>
          </p:txBody>
        </p:sp>
        <p:pic>
          <p:nvPicPr>
            <p:cNvPr id="195" name="Picture 194">
              <a:extLst>
                <a:ext uri="{FF2B5EF4-FFF2-40B4-BE49-F238E27FC236}">
                  <a16:creationId xmlns:a16="http://schemas.microsoft.com/office/drawing/2014/main" id="{4527F671-4327-4081-BF2A-DF4C174266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24990" y="4566665"/>
              <a:ext cx="464400" cy="310366"/>
            </a:xfrm>
            <a:prstGeom prst="rect">
              <a:avLst/>
            </a:prstGeom>
          </p:spPr>
        </p:pic>
        <p:sp>
          <p:nvSpPr>
            <p:cNvPr id="196" name="Rectangle 195">
              <a:extLst>
                <a:ext uri="{FF2B5EF4-FFF2-40B4-BE49-F238E27FC236}">
                  <a16:creationId xmlns:a16="http://schemas.microsoft.com/office/drawing/2014/main" id="{C717F596-1C72-4AB1-BEC4-418D8D457C2D}"/>
                </a:ext>
              </a:extLst>
            </p:cNvPr>
            <p:cNvSpPr/>
            <p:nvPr/>
          </p:nvSpPr>
          <p:spPr bwMode="auto">
            <a:xfrm>
              <a:off x="8870197" y="4833213"/>
              <a:ext cx="973986" cy="438125"/>
            </a:xfrm>
            <a:prstGeom prst="rect">
              <a:avLst/>
            </a:prstGeom>
            <a:noFill/>
            <a:ln w="3175" cap="flat" cmpd="sng" algn="ctr">
              <a:noFill/>
              <a:prstDash val="solid"/>
              <a:headEnd type="none" w="med" len="med"/>
              <a:tailEnd type="none" w="med" len="med"/>
            </a:ln>
            <a:effectLst/>
          </p:spPr>
          <p:txBody>
            <a:bodyPr vert="horz" wrap="square" lIns="0" tIns="45706" rIns="0" bIns="45706" numCol="1" rtlCol="0" anchor="ctr" anchorCtr="0" compatLnSpc="1">
              <a:prstTxWarp prst="textNoShape">
                <a:avLst/>
              </a:prstTxWarp>
            </a:bodyPr>
            <a:lstStyle/>
            <a:p>
              <a:pPr marL="0" marR="0" lvl="0" indent="0" defTabSz="822091" eaLnBrk="1" fontAlgn="auto" latinLnBrk="0" hangingPunct="1">
                <a:lnSpc>
                  <a:spcPct val="100000"/>
                </a:lnSpc>
                <a:spcBef>
                  <a:spcPct val="0"/>
                </a:spcBef>
                <a:spcAft>
                  <a:spcPct val="0"/>
                </a:spcAft>
                <a:buClrTx/>
                <a:buSzTx/>
                <a:buFontTx/>
                <a:buNone/>
                <a:tabLst/>
                <a:defRPr/>
              </a:pPr>
              <a:r>
                <a:rPr kumimoji="0" lang="en-US" sz="980" b="0" i="0" u="none" strike="noStrike" kern="0" cap="none" spc="0" normalizeH="0" baseline="0" noProof="0">
                  <a:ln>
                    <a:solidFill>
                      <a:srgbClr val="FFFFFF">
                        <a:alpha val="0"/>
                      </a:srgbClr>
                    </a:solidFill>
                  </a:ln>
                  <a:solidFill>
                    <a:srgbClr val="FFFFFF"/>
                  </a:solidFill>
                  <a:effectLst/>
                  <a:uLnTx/>
                  <a:uFillTx/>
                  <a:latin typeface="Segoe"/>
                  <a:ea typeface="+mn-ea"/>
                  <a:cs typeface="+mn-cs"/>
                </a:rPr>
                <a:t>Active</a:t>
              </a:r>
              <a:br>
                <a:rPr kumimoji="0" lang="en-US" sz="980" b="0" i="0" u="none" strike="noStrike" kern="0" cap="none" spc="0" normalizeH="0" baseline="0" noProof="0">
                  <a:ln>
                    <a:solidFill>
                      <a:srgbClr val="FFFFFF">
                        <a:alpha val="0"/>
                      </a:srgbClr>
                    </a:solidFill>
                  </a:ln>
                  <a:solidFill>
                    <a:srgbClr val="FFFFFF"/>
                  </a:solidFill>
                  <a:effectLst/>
                  <a:uLnTx/>
                  <a:uFillTx/>
                  <a:latin typeface="Segoe"/>
                  <a:ea typeface="+mn-ea"/>
                  <a:cs typeface="+mn-cs"/>
                </a:rPr>
              </a:br>
              <a:r>
                <a:rPr kumimoji="0" lang="en-US" sz="980" b="0" i="0" u="none" strike="noStrike" kern="0" cap="none" spc="0" normalizeH="0" baseline="0" noProof="0">
                  <a:ln>
                    <a:solidFill>
                      <a:srgbClr val="FFFFFF">
                        <a:alpha val="0"/>
                      </a:srgbClr>
                    </a:solidFill>
                  </a:ln>
                  <a:solidFill>
                    <a:srgbClr val="FFFFFF"/>
                  </a:solidFill>
                  <a:effectLst/>
                  <a:uLnTx/>
                  <a:uFillTx/>
                  <a:latin typeface="Segoe"/>
                  <a:ea typeface="+mn-ea"/>
                  <a:cs typeface="+mn-cs"/>
                </a:rPr>
                <a:t>Directory</a:t>
              </a:r>
            </a:p>
          </p:txBody>
        </p:sp>
      </p:grpSp>
      <p:grpSp>
        <p:nvGrpSpPr>
          <p:cNvPr id="197" name="Group 196">
            <a:extLst>
              <a:ext uri="{FF2B5EF4-FFF2-40B4-BE49-F238E27FC236}">
                <a16:creationId xmlns:a16="http://schemas.microsoft.com/office/drawing/2014/main" id="{E663C062-55AE-4FE0-BEF0-F9E9E9C20462}"/>
              </a:ext>
            </a:extLst>
          </p:cNvPr>
          <p:cNvGrpSpPr/>
          <p:nvPr/>
        </p:nvGrpSpPr>
        <p:grpSpPr>
          <a:xfrm>
            <a:off x="9342393" y="3603254"/>
            <a:ext cx="896298" cy="896297"/>
            <a:chOff x="3453439" y="3767154"/>
            <a:chExt cx="914400" cy="914400"/>
          </a:xfrm>
        </p:grpSpPr>
        <p:sp>
          <p:nvSpPr>
            <p:cNvPr id="198" name="Oval 197">
              <a:extLst>
                <a:ext uri="{FF2B5EF4-FFF2-40B4-BE49-F238E27FC236}">
                  <a16:creationId xmlns:a16="http://schemas.microsoft.com/office/drawing/2014/main" id="{5BE61AFB-6614-4E6D-9F9E-5DE478DF278B}"/>
                </a:ext>
              </a:extLst>
            </p:cNvPr>
            <p:cNvSpPr/>
            <p:nvPr/>
          </p:nvSpPr>
          <p:spPr>
            <a:xfrm>
              <a:off x="3453439" y="3767154"/>
              <a:ext cx="914400" cy="914400"/>
            </a:xfrm>
            <a:prstGeom prst="ellipse">
              <a:avLst/>
            </a:prstGeom>
            <a:solidFill>
              <a:srgbClr val="289FD7"/>
            </a:solidFill>
            <a:ln w="10795" cap="flat" cmpd="sng" algn="ctr">
              <a:noFill/>
              <a:prstDash val="solid"/>
            </a:ln>
            <a:effectLst/>
          </p:spPr>
          <p:txBody>
            <a:bodyPr rtlCol="0" anchor="ctr"/>
            <a:lstStyle/>
            <a:p>
              <a:pPr marL="0" marR="0" lvl="0" indent="0" defTabSz="1194625"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505050"/>
                </a:solidFill>
                <a:effectLst/>
                <a:uLnTx/>
                <a:uFillTx/>
              </a:endParaRPr>
            </a:p>
          </p:txBody>
        </p:sp>
        <p:grpSp>
          <p:nvGrpSpPr>
            <p:cNvPr id="199" name="Group 198">
              <a:extLst>
                <a:ext uri="{FF2B5EF4-FFF2-40B4-BE49-F238E27FC236}">
                  <a16:creationId xmlns:a16="http://schemas.microsoft.com/office/drawing/2014/main" id="{53D1B2E9-84EF-4EE7-A66E-ADBE959266A1}"/>
                </a:ext>
              </a:extLst>
            </p:cNvPr>
            <p:cNvGrpSpPr/>
            <p:nvPr/>
          </p:nvGrpSpPr>
          <p:grpSpPr>
            <a:xfrm>
              <a:off x="3718527" y="3842550"/>
              <a:ext cx="384225" cy="381804"/>
              <a:chOff x="3725592" y="3854779"/>
              <a:chExt cx="348223" cy="346029"/>
            </a:xfrm>
          </p:grpSpPr>
          <p:sp>
            <p:nvSpPr>
              <p:cNvPr id="201" name="Freeform 5">
                <a:extLst>
                  <a:ext uri="{FF2B5EF4-FFF2-40B4-BE49-F238E27FC236}">
                    <a16:creationId xmlns:a16="http://schemas.microsoft.com/office/drawing/2014/main" id="{A24A9117-75B8-4080-B0B4-C62DBB5A8F78}"/>
                  </a:ext>
                </a:extLst>
              </p:cNvPr>
              <p:cNvSpPr>
                <a:spLocks/>
              </p:cNvSpPr>
              <p:nvPr/>
            </p:nvSpPr>
            <p:spPr bwMode="auto">
              <a:xfrm>
                <a:off x="3904973" y="3984540"/>
                <a:ext cx="59940" cy="108463"/>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2" tIns="33602" rIns="67202" bIns="33602" numCol="1" anchor="t" anchorCtr="0" compatLnSpc="1">
                <a:prstTxWarp prst="textNoShape">
                  <a:avLst/>
                </a:prstTxWarp>
              </a:bodyPr>
              <a:lstStyle/>
              <a:p>
                <a:pPr marL="0" marR="0" lvl="0" indent="0" algn="l" defTabSz="671529" eaLnBrk="1" fontAlgn="auto" latinLnBrk="0" hangingPunct="1">
                  <a:lnSpc>
                    <a:spcPct val="100000"/>
                  </a:lnSpc>
                  <a:spcBef>
                    <a:spcPct val="0"/>
                  </a:spcBef>
                  <a:spcAft>
                    <a:spcPct val="0"/>
                  </a:spcAft>
                  <a:buClrTx/>
                  <a:buSzTx/>
                  <a:buFontTx/>
                  <a:buNone/>
                  <a:tabLst/>
                  <a:defRPr/>
                </a:pPr>
                <a:endParaRPr kumimoji="0" lang="en-US" sz="1299" b="0" i="0" u="none" strike="noStrike" kern="0" cap="none" spc="0" normalizeH="0" baseline="0" noProof="0">
                  <a:ln>
                    <a:noFill/>
                  </a:ln>
                  <a:solidFill>
                    <a:srgbClr val="FFFFFF"/>
                  </a:solidFill>
                  <a:effectLst/>
                  <a:uLnTx/>
                  <a:uFillTx/>
                  <a:ea typeface="ＭＳ Ｐゴシック" charset="0"/>
                </a:endParaRPr>
              </a:p>
            </p:txBody>
          </p:sp>
          <p:sp>
            <p:nvSpPr>
              <p:cNvPr id="202" name="Freeform 6">
                <a:extLst>
                  <a:ext uri="{FF2B5EF4-FFF2-40B4-BE49-F238E27FC236}">
                    <a16:creationId xmlns:a16="http://schemas.microsoft.com/office/drawing/2014/main" id="{68560D8A-9C42-4500-8009-9DAD90EED45B}"/>
                  </a:ext>
                </a:extLst>
              </p:cNvPr>
              <p:cNvSpPr>
                <a:spLocks/>
              </p:cNvSpPr>
              <p:nvPr/>
            </p:nvSpPr>
            <p:spPr bwMode="auto">
              <a:xfrm>
                <a:off x="3829883" y="3986077"/>
                <a:ext cx="60379" cy="106926"/>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2" tIns="33602" rIns="67202" bIns="33602" numCol="1" anchor="t" anchorCtr="0" compatLnSpc="1">
                <a:prstTxWarp prst="textNoShape">
                  <a:avLst/>
                </a:prstTxWarp>
              </a:bodyPr>
              <a:lstStyle/>
              <a:p>
                <a:pPr marL="0" marR="0" lvl="0" indent="0" algn="l" defTabSz="671529" eaLnBrk="1" fontAlgn="auto" latinLnBrk="0" hangingPunct="1">
                  <a:lnSpc>
                    <a:spcPct val="100000"/>
                  </a:lnSpc>
                  <a:spcBef>
                    <a:spcPct val="0"/>
                  </a:spcBef>
                  <a:spcAft>
                    <a:spcPct val="0"/>
                  </a:spcAft>
                  <a:buClrTx/>
                  <a:buSzTx/>
                  <a:buFontTx/>
                  <a:buNone/>
                  <a:tabLst/>
                  <a:defRPr/>
                </a:pPr>
                <a:endParaRPr kumimoji="0" lang="en-US" sz="1299" b="0" i="0" u="none" strike="noStrike" kern="0" cap="none" spc="0" normalizeH="0" baseline="0" noProof="0">
                  <a:ln>
                    <a:noFill/>
                  </a:ln>
                  <a:solidFill>
                    <a:srgbClr val="FFFFFF"/>
                  </a:solidFill>
                  <a:effectLst/>
                  <a:uLnTx/>
                  <a:uFillTx/>
                  <a:ea typeface="ＭＳ Ｐゴシック" charset="0"/>
                </a:endParaRPr>
              </a:p>
            </p:txBody>
          </p:sp>
          <p:sp>
            <p:nvSpPr>
              <p:cNvPr id="203" name="Freeform 7">
                <a:extLst>
                  <a:ext uri="{FF2B5EF4-FFF2-40B4-BE49-F238E27FC236}">
                    <a16:creationId xmlns:a16="http://schemas.microsoft.com/office/drawing/2014/main" id="{63CDBD49-0B61-472E-A3B3-82BD1783BF49}"/>
                  </a:ext>
                </a:extLst>
              </p:cNvPr>
              <p:cNvSpPr>
                <a:spLocks noEditPoints="1"/>
              </p:cNvSpPr>
              <p:nvPr/>
            </p:nvSpPr>
            <p:spPr bwMode="auto">
              <a:xfrm>
                <a:off x="3725592" y="3854779"/>
                <a:ext cx="348223" cy="346029"/>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2" tIns="33602" rIns="67202" bIns="33602" numCol="1" anchor="t" anchorCtr="0" compatLnSpc="1">
                <a:prstTxWarp prst="textNoShape">
                  <a:avLst/>
                </a:prstTxWarp>
              </a:bodyPr>
              <a:lstStyle/>
              <a:p>
                <a:pPr marL="0" marR="0" lvl="0" indent="0" algn="l" defTabSz="671529" eaLnBrk="1" fontAlgn="auto" latinLnBrk="0" hangingPunct="1">
                  <a:lnSpc>
                    <a:spcPct val="100000"/>
                  </a:lnSpc>
                  <a:spcBef>
                    <a:spcPct val="0"/>
                  </a:spcBef>
                  <a:spcAft>
                    <a:spcPct val="0"/>
                  </a:spcAft>
                  <a:buClrTx/>
                  <a:buSzTx/>
                  <a:buFontTx/>
                  <a:buNone/>
                  <a:tabLst/>
                  <a:defRPr/>
                </a:pPr>
                <a:endParaRPr kumimoji="0" lang="en-US" sz="1299" b="0" i="0" u="none" strike="noStrike" kern="0" cap="none" spc="0" normalizeH="0" baseline="0" noProof="0">
                  <a:ln>
                    <a:noFill/>
                  </a:ln>
                  <a:solidFill>
                    <a:srgbClr val="FFFFFF"/>
                  </a:solidFill>
                  <a:effectLst/>
                  <a:uLnTx/>
                  <a:uFillTx/>
                  <a:ea typeface="ＭＳ Ｐゴシック" charset="0"/>
                </a:endParaRPr>
              </a:p>
            </p:txBody>
          </p:sp>
        </p:grpSp>
        <p:sp>
          <p:nvSpPr>
            <p:cNvPr id="200" name="Rectangle 199">
              <a:extLst>
                <a:ext uri="{FF2B5EF4-FFF2-40B4-BE49-F238E27FC236}">
                  <a16:creationId xmlns:a16="http://schemas.microsoft.com/office/drawing/2014/main" id="{BAEDBEA1-E3D1-45C9-A2F5-60BD5BFD5FA0}"/>
                </a:ext>
              </a:extLst>
            </p:cNvPr>
            <p:cNvSpPr/>
            <p:nvPr/>
          </p:nvSpPr>
          <p:spPr>
            <a:xfrm>
              <a:off x="3499990" y="4228396"/>
              <a:ext cx="821299" cy="307821"/>
            </a:xfrm>
            <a:prstGeom prst="rect">
              <a:avLst/>
            </a:prstGeom>
            <a:ln>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822091" rtl="0" eaLnBrk="1" fontAlgn="auto" latinLnBrk="0" hangingPunct="1">
                <a:lnSpc>
                  <a:spcPct val="100000"/>
                </a:lnSpc>
                <a:spcBef>
                  <a:spcPct val="0"/>
                </a:spcBef>
                <a:spcAft>
                  <a:spcPct val="0"/>
                </a:spcAft>
                <a:buClrTx/>
                <a:buSzTx/>
                <a:buFontTx/>
                <a:buNone/>
                <a:tabLst/>
                <a:defRPr/>
              </a:pPr>
              <a:r>
                <a:rPr kumimoji="0" lang="en-US" sz="980" b="0" i="0" u="none" strike="noStrike" kern="1200" cap="none" spc="0" normalizeH="0" baseline="0" noProof="0">
                  <a:ln>
                    <a:solidFill>
                      <a:srgbClr val="FFFFFF">
                        <a:alpha val="0"/>
                      </a:srgbClr>
                    </a:solidFill>
                  </a:ln>
                  <a:solidFill>
                    <a:srgbClr val="FFFFFF"/>
                  </a:solidFill>
                  <a:effectLst/>
                  <a:uLnTx/>
                  <a:uFillTx/>
                  <a:latin typeface="Segoe"/>
                  <a:ea typeface="+mn-ea"/>
                  <a:cs typeface="+mn-cs"/>
                </a:rPr>
                <a:t>Azure Active Directory</a:t>
              </a:r>
            </a:p>
          </p:txBody>
        </p:sp>
      </p:grpSp>
      <p:sp>
        <p:nvSpPr>
          <p:cNvPr id="204" name="Line Callout 2 28">
            <a:extLst>
              <a:ext uri="{FF2B5EF4-FFF2-40B4-BE49-F238E27FC236}">
                <a16:creationId xmlns:a16="http://schemas.microsoft.com/office/drawing/2014/main" id="{B92ADEA4-E065-4C2E-B0D7-85FACF5331A1}"/>
              </a:ext>
            </a:extLst>
          </p:cNvPr>
          <p:cNvSpPr/>
          <p:nvPr/>
        </p:nvSpPr>
        <p:spPr bwMode="auto">
          <a:xfrm>
            <a:off x="741023" y="5635714"/>
            <a:ext cx="2524282" cy="725337"/>
          </a:xfrm>
          <a:prstGeom prst="borderCallout2">
            <a:avLst>
              <a:gd name="adj1" fmla="val 22280"/>
              <a:gd name="adj2" fmla="val 53489"/>
              <a:gd name="adj3" fmla="val -41472"/>
              <a:gd name="adj4" fmla="val 53281"/>
              <a:gd name="adj5" fmla="val -89038"/>
              <a:gd name="adj6" fmla="val 94638"/>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430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1. Separate Admin account for admin tasks</a:t>
            </a:r>
          </a:p>
        </p:txBody>
      </p:sp>
      <p:sp>
        <p:nvSpPr>
          <p:cNvPr id="205" name="Line Callout 2 185">
            <a:extLst>
              <a:ext uri="{FF2B5EF4-FFF2-40B4-BE49-F238E27FC236}">
                <a16:creationId xmlns:a16="http://schemas.microsoft.com/office/drawing/2014/main" id="{925D45C6-6C66-42D7-974B-2839C4F6262E}"/>
              </a:ext>
            </a:extLst>
          </p:cNvPr>
          <p:cNvSpPr/>
          <p:nvPr/>
        </p:nvSpPr>
        <p:spPr bwMode="auto">
          <a:xfrm>
            <a:off x="734286" y="2372453"/>
            <a:ext cx="3754228" cy="825253"/>
          </a:xfrm>
          <a:prstGeom prst="borderCallout2">
            <a:avLst>
              <a:gd name="adj1" fmla="val 56844"/>
              <a:gd name="adj2" fmla="val 78584"/>
              <a:gd name="adj3" fmla="val 89752"/>
              <a:gd name="adj4" fmla="val 80260"/>
              <a:gd name="adj5" fmla="val 145004"/>
              <a:gd name="adj6" fmla="val 112592"/>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430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3. Unique Local Admin Passwords for Workstations</a:t>
            </a:r>
          </a:p>
        </p:txBody>
      </p:sp>
      <p:sp>
        <p:nvSpPr>
          <p:cNvPr id="206" name="Line Callout 2 187">
            <a:extLst>
              <a:ext uri="{FF2B5EF4-FFF2-40B4-BE49-F238E27FC236}">
                <a16:creationId xmlns:a16="http://schemas.microsoft.com/office/drawing/2014/main" id="{B3E2B71D-2679-4898-BD44-A2ECB9635E50}"/>
              </a:ext>
            </a:extLst>
          </p:cNvPr>
          <p:cNvSpPr/>
          <p:nvPr/>
        </p:nvSpPr>
        <p:spPr bwMode="auto">
          <a:xfrm>
            <a:off x="3697806" y="5675465"/>
            <a:ext cx="4456444" cy="833808"/>
          </a:xfrm>
          <a:prstGeom prst="borderCallout2">
            <a:avLst>
              <a:gd name="adj1" fmla="val 8639"/>
              <a:gd name="adj2" fmla="val 55161"/>
              <a:gd name="adj3" fmla="val 11665"/>
              <a:gd name="adj4" fmla="val 42711"/>
              <a:gd name="adj5" fmla="val -57302"/>
              <a:gd name="adj6" fmla="val 42478"/>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430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2. Privileged Access Workstations (PAWs) </a:t>
            </a:r>
          </a:p>
          <a:p>
            <a:pPr marL="0" marR="0" lvl="0" indent="0" algn="l" defTabSz="91430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Phase 1 - Active Directory admins</a:t>
            </a:r>
          </a:p>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505050"/>
              </a:solidFill>
              <a:effectLst/>
              <a:uLnTx/>
              <a:uFillTx/>
              <a:latin typeface="Segoe UI"/>
              <a:ea typeface="+mn-ea"/>
              <a:cs typeface="+mn-cs"/>
            </a:endParaRPr>
          </a:p>
        </p:txBody>
      </p:sp>
      <p:sp>
        <p:nvSpPr>
          <p:cNvPr id="207" name="Line Callout 2 188">
            <a:extLst>
              <a:ext uri="{FF2B5EF4-FFF2-40B4-BE49-F238E27FC236}">
                <a16:creationId xmlns:a16="http://schemas.microsoft.com/office/drawing/2014/main" id="{AB253D2C-718D-4553-BD6A-9E45E5D1FFC7}"/>
              </a:ext>
            </a:extLst>
          </p:cNvPr>
          <p:cNvSpPr/>
          <p:nvPr/>
        </p:nvSpPr>
        <p:spPr bwMode="auto">
          <a:xfrm>
            <a:off x="8344217" y="2398227"/>
            <a:ext cx="2677198" cy="796464"/>
          </a:xfrm>
          <a:prstGeom prst="borderCallout2">
            <a:avLst>
              <a:gd name="adj1" fmla="val 20821"/>
              <a:gd name="adj2" fmla="val 61786"/>
              <a:gd name="adj3" fmla="val 23796"/>
              <a:gd name="adj4" fmla="val 19360"/>
              <a:gd name="adj5" fmla="val 147319"/>
              <a:gd name="adj6" fmla="val 81543"/>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430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4. Unique Local Admin Passwords for Servers</a:t>
            </a:r>
          </a:p>
        </p:txBody>
      </p:sp>
      <p:grpSp>
        <p:nvGrpSpPr>
          <p:cNvPr id="208" name="Group 207">
            <a:extLst>
              <a:ext uri="{FF2B5EF4-FFF2-40B4-BE49-F238E27FC236}">
                <a16:creationId xmlns:a16="http://schemas.microsoft.com/office/drawing/2014/main" id="{4B65714B-0EC2-4805-AEDB-8D444A74B278}"/>
              </a:ext>
            </a:extLst>
          </p:cNvPr>
          <p:cNvGrpSpPr/>
          <p:nvPr/>
        </p:nvGrpSpPr>
        <p:grpSpPr>
          <a:xfrm>
            <a:off x="4843075" y="4480688"/>
            <a:ext cx="884708" cy="501094"/>
            <a:chOff x="4368890" y="3984870"/>
            <a:chExt cx="902576" cy="511215"/>
          </a:xfrm>
        </p:grpSpPr>
        <p:grpSp>
          <p:nvGrpSpPr>
            <p:cNvPr id="209" name="Group 24">
              <a:extLst>
                <a:ext uri="{FF2B5EF4-FFF2-40B4-BE49-F238E27FC236}">
                  <a16:creationId xmlns:a16="http://schemas.microsoft.com/office/drawing/2014/main" id="{A23C88EB-CBC8-4F69-BFD7-30AFA34624C5}"/>
                </a:ext>
              </a:extLst>
            </p:cNvPr>
            <p:cNvGrpSpPr>
              <a:grpSpLocks noChangeAspect="1"/>
            </p:cNvGrpSpPr>
            <p:nvPr/>
          </p:nvGrpSpPr>
          <p:grpSpPr bwMode="auto">
            <a:xfrm>
              <a:off x="4368890" y="3984870"/>
              <a:ext cx="902576" cy="511215"/>
              <a:chOff x="1577" y="2835"/>
              <a:chExt cx="738" cy="418"/>
            </a:xfrm>
          </p:grpSpPr>
          <p:sp>
            <p:nvSpPr>
              <p:cNvPr id="226" name="AutoShape 23">
                <a:extLst>
                  <a:ext uri="{FF2B5EF4-FFF2-40B4-BE49-F238E27FC236}">
                    <a16:creationId xmlns:a16="http://schemas.microsoft.com/office/drawing/2014/main" id="{1E6E402E-0606-4298-9D28-8C4CB0C95CC6}"/>
                  </a:ext>
                </a:extLst>
              </p:cNvPr>
              <p:cNvSpPr>
                <a:spLocks noChangeAspect="1" noChangeArrowheads="1" noTextEdit="1"/>
              </p:cNvSpPr>
              <p:nvPr/>
            </p:nvSpPr>
            <p:spPr bwMode="auto">
              <a:xfrm>
                <a:off x="1577" y="2835"/>
                <a:ext cx="738"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27" name="Rectangle 25">
                <a:extLst>
                  <a:ext uri="{FF2B5EF4-FFF2-40B4-BE49-F238E27FC236}">
                    <a16:creationId xmlns:a16="http://schemas.microsoft.com/office/drawing/2014/main" id="{9BC899E3-DC70-4F98-96E6-0B9ADDD6FB69}"/>
                  </a:ext>
                </a:extLst>
              </p:cNvPr>
              <p:cNvSpPr>
                <a:spLocks noChangeArrowheads="1"/>
              </p:cNvSpPr>
              <p:nvPr/>
            </p:nvSpPr>
            <p:spPr bwMode="auto">
              <a:xfrm>
                <a:off x="1669" y="2831"/>
                <a:ext cx="563" cy="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28" name="Oval 26">
                <a:extLst>
                  <a:ext uri="{FF2B5EF4-FFF2-40B4-BE49-F238E27FC236}">
                    <a16:creationId xmlns:a16="http://schemas.microsoft.com/office/drawing/2014/main" id="{870614B4-DC34-4CD0-9633-A17C4A25E18A}"/>
                  </a:ext>
                </a:extLst>
              </p:cNvPr>
              <p:cNvSpPr>
                <a:spLocks noChangeArrowheads="1"/>
              </p:cNvSpPr>
              <p:nvPr/>
            </p:nvSpPr>
            <p:spPr bwMode="auto">
              <a:xfrm>
                <a:off x="1944" y="2839"/>
                <a:ext cx="13" cy="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29" name="Rectangle 27">
                <a:extLst>
                  <a:ext uri="{FF2B5EF4-FFF2-40B4-BE49-F238E27FC236}">
                    <a16:creationId xmlns:a16="http://schemas.microsoft.com/office/drawing/2014/main" id="{6D85886B-CAD0-4F1D-B2E3-D25C96C2C36F}"/>
                  </a:ext>
                </a:extLst>
              </p:cNvPr>
              <p:cNvSpPr>
                <a:spLocks noChangeArrowheads="1"/>
              </p:cNvSpPr>
              <p:nvPr/>
            </p:nvSpPr>
            <p:spPr bwMode="auto">
              <a:xfrm>
                <a:off x="1690" y="2860"/>
                <a:ext cx="525" cy="342"/>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30" name="Freeform 28">
                <a:extLst>
                  <a:ext uri="{FF2B5EF4-FFF2-40B4-BE49-F238E27FC236}">
                    <a16:creationId xmlns:a16="http://schemas.microsoft.com/office/drawing/2014/main" id="{343A5662-5E1F-4E1A-9254-17880845B8B6}"/>
                  </a:ext>
                </a:extLst>
              </p:cNvPr>
              <p:cNvSpPr>
                <a:spLocks/>
              </p:cNvSpPr>
              <p:nvPr/>
            </p:nvSpPr>
            <p:spPr bwMode="auto">
              <a:xfrm>
                <a:off x="1581" y="3223"/>
                <a:ext cx="730" cy="30"/>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grpSp>
          <p:nvGrpSpPr>
            <p:cNvPr id="210" name="Group 15">
              <a:extLst>
                <a:ext uri="{FF2B5EF4-FFF2-40B4-BE49-F238E27FC236}">
                  <a16:creationId xmlns:a16="http://schemas.microsoft.com/office/drawing/2014/main" id="{F3D08FDB-FB44-47E8-827B-D02EF993EF12}"/>
                </a:ext>
              </a:extLst>
            </p:cNvPr>
            <p:cNvGrpSpPr>
              <a:grpSpLocks noChangeAspect="1"/>
            </p:cNvGrpSpPr>
            <p:nvPr/>
          </p:nvGrpSpPr>
          <p:grpSpPr bwMode="auto">
            <a:xfrm>
              <a:off x="4668838" y="4087813"/>
              <a:ext cx="387350" cy="301625"/>
              <a:chOff x="2941" y="2575"/>
              <a:chExt cx="244" cy="190"/>
            </a:xfrm>
          </p:grpSpPr>
          <p:sp>
            <p:nvSpPr>
              <p:cNvPr id="211" name="AutoShape 14">
                <a:extLst>
                  <a:ext uri="{FF2B5EF4-FFF2-40B4-BE49-F238E27FC236}">
                    <a16:creationId xmlns:a16="http://schemas.microsoft.com/office/drawing/2014/main" id="{C219E779-1EA1-454A-B3B4-2C0BE3A459B2}"/>
                  </a:ext>
                </a:extLst>
              </p:cNvPr>
              <p:cNvSpPr>
                <a:spLocks noChangeAspect="1" noChangeArrowheads="1" noTextEdit="1"/>
              </p:cNvSpPr>
              <p:nvPr/>
            </p:nvSpPr>
            <p:spPr bwMode="auto">
              <a:xfrm>
                <a:off x="2941" y="2575"/>
                <a:ext cx="2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12" name="Rectangle 16">
                <a:extLst>
                  <a:ext uri="{FF2B5EF4-FFF2-40B4-BE49-F238E27FC236}">
                    <a16:creationId xmlns:a16="http://schemas.microsoft.com/office/drawing/2014/main" id="{939CD92F-5F84-4008-9EC6-E5550FBF891C}"/>
                  </a:ext>
                </a:extLst>
              </p:cNvPr>
              <p:cNvSpPr>
                <a:spLocks noChangeArrowheads="1"/>
              </p:cNvSpPr>
              <p:nvPr/>
            </p:nvSpPr>
            <p:spPr bwMode="auto">
              <a:xfrm>
                <a:off x="3000" y="2604"/>
                <a:ext cx="148"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13" name="Freeform 17">
                <a:extLst>
                  <a:ext uri="{FF2B5EF4-FFF2-40B4-BE49-F238E27FC236}">
                    <a16:creationId xmlns:a16="http://schemas.microsoft.com/office/drawing/2014/main" id="{029FA6CF-E85F-4370-9856-4B21CE349569}"/>
                  </a:ext>
                </a:extLst>
              </p:cNvPr>
              <p:cNvSpPr>
                <a:spLocks noEditPoints="1"/>
              </p:cNvSpPr>
              <p:nvPr/>
            </p:nvSpPr>
            <p:spPr bwMode="auto">
              <a:xfrm>
                <a:off x="2940" y="2575"/>
                <a:ext cx="213" cy="169"/>
              </a:xfrm>
              <a:custGeom>
                <a:avLst/>
                <a:gdLst>
                  <a:gd name="T0" fmla="*/ 392 w 392"/>
                  <a:gd name="T1" fmla="*/ 14 h 313"/>
                  <a:gd name="T2" fmla="*/ 392 w 392"/>
                  <a:gd name="T3" fmla="*/ 298 h 313"/>
                  <a:gd name="T4" fmla="*/ 378 w 392"/>
                  <a:gd name="T5" fmla="*/ 313 h 313"/>
                  <a:gd name="T6" fmla="*/ 15 w 392"/>
                  <a:gd name="T7" fmla="*/ 313 h 313"/>
                  <a:gd name="T8" fmla="*/ 0 w 392"/>
                  <a:gd name="T9" fmla="*/ 298 h 313"/>
                  <a:gd name="T10" fmla="*/ 0 w 392"/>
                  <a:gd name="T11" fmla="*/ 14 h 313"/>
                  <a:gd name="T12" fmla="*/ 15 w 392"/>
                  <a:gd name="T13" fmla="*/ 0 h 313"/>
                  <a:gd name="T14" fmla="*/ 378 w 392"/>
                  <a:gd name="T15" fmla="*/ 0 h 313"/>
                  <a:gd name="T16" fmla="*/ 392 w 392"/>
                  <a:gd name="T17" fmla="*/ 14 h 313"/>
                  <a:gd name="T18" fmla="*/ 383 w 392"/>
                  <a:gd name="T19" fmla="*/ 53 h 313"/>
                  <a:gd name="T20" fmla="*/ 10 w 392"/>
                  <a:gd name="T21" fmla="*/ 53 h 313"/>
                  <a:gd name="T22" fmla="*/ 10 w 392"/>
                  <a:gd name="T23" fmla="*/ 299 h 313"/>
                  <a:gd name="T24" fmla="*/ 383 w 392"/>
                  <a:gd name="T25" fmla="*/ 299 h 313"/>
                  <a:gd name="T26" fmla="*/ 383 w 392"/>
                  <a:gd name="T27" fmla="*/ 5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2" h="313">
                    <a:moveTo>
                      <a:pt x="392" y="14"/>
                    </a:moveTo>
                    <a:cubicBezTo>
                      <a:pt x="392" y="298"/>
                      <a:pt x="392" y="298"/>
                      <a:pt x="392" y="298"/>
                    </a:cubicBezTo>
                    <a:cubicBezTo>
                      <a:pt x="392" y="310"/>
                      <a:pt x="390" y="313"/>
                      <a:pt x="378" y="313"/>
                    </a:cubicBezTo>
                    <a:cubicBezTo>
                      <a:pt x="15" y="313"/>
                      <a:pt x="15" y="313"/>
                      <a:pt x="15" y="313"/>
                    </a:cubicBezTo>
                    <a:cubicBezTo>
                      <a:pt x="3" y="313"/>
                      <a:pt x="0" y="310"/>
                      <a:pt x="0" y="298"/>
                    </a:cubicBezTo>
                    <a:cubicBezTo>
                      <a:pt x="0" y="14"/>
                      <a:pt x="0" y="14"/>
                      <a:pt x="0" y="14"/>
                    </a:cubicBezTo>
                    <a:cubicBezTo>
                      <a:pt x="0" y="2"/>
                      <a:pt x="3" y="0"/>
                      <a:pt x="15" y="0"/>
                    </a:cubicBezTo>
                    <a:cubicBezTo>
                      <a:pt x="378" y="0"/>
                      <a:pt x="378" y="0"/>
                      <a:pt x="378" y="0"/>
                    </a:cubicBezTo>
                    <a:cubicBezTo>
                      <a:pt x="390" y="0"/>
                      <a:pt x="392" y="2"/>
                      <a:pt x="392" y="14"/>
                    </a:cubicBezTo>
                    <a:moveTo>
                      <a:pt x="383" y="53"/>
                    </a:moveTo>
                    <a:cubicBezTo>
                      <a:pt x="10" y="53"/>
                      <a:pt x="10" y="53"/>
                      <a:pt x="10" y="53"/>
                    </a:cubicBezTo>
                    <a:cubicBezTo>
                      <a:pt x="10" y="299"/>
                      <a:pt x="10" y="299"/>
                      <a:pt x="10" y="299"/>
                    </a:cubicBezTo>
                    <a:cubicBezTo>
                      <a:pt x="383" y="299"/>
                      <a:pt x="383" y="299"/>
                      <a:pt x="383" y="299"/>
                    </a:cubicBezTo>
                    <a:lnTo>
                      <a:pt x="383" y="53"/>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14" name="Rectangle 18">
                <a:extLst>
                  <a:ext uri="{FF2B5EF4-FFF2-40B4-BE49-F238E27FC236}">
                    <a16:creationId xmlns:a16="http://schemas.microsoft.com/office/drawing/2014/main" id="{63EC113E-667F-4828-A006-4BE5A360D81C}"/>
                  </a:ext>
                </a:extLst>
              </p:cNvPr>
              <p:cNvSpPr>
                <a:spLocks noChangeArrowheads="1"/>
              </p:cNvSpPr>
              <p:nvPr/>
            </p:nvSpPr>
            <p:spPr bwMode="auto">
              <a:xfrm>
                <a:off x="2946" y="2583"/>
                <a:ext cx="203" cy="10"/>
              </a:xfrm>
              <a:prstGeom prst="rect">
                <a:avLst/>
              </a:prstGeom>
              <a:solidFill>
                <a:srgbClr val="DB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15" name="Rectangle 19">
                <a:extLst>
                  <a:ext uri="{FF2B5EF4-FFF2-40B4-BE49-F238E27FC236}">
                    <a16:creationId xmlns:a16="http://schemas.microsoft.com/office/drawing/2014/main" id="{DF012012-7C66-4F7F-A571-706C2E747833}"/>
                  </a:ext>
                </a:extLst>
              </p:cNvPr>
              <p:cNvSpPr>
                <a:spLocks noChangeArrowheads="1"/>
              </p:cNvSpPr>
              <p:nvPr/>
            </p:nvSpPr>
            <p:spPr bwMode="auto">
              <a:xfrm>
                <a:off x="2946" y="2604"/>
                <a:ext cx="54" cy="13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16" name="Freeform 20">
                <a:extLst>
                  <a:ext uri="{FF2B5EF4-FFF2-40B4-BE49-F238E27FC236}">
                    <a16:creationId xmlns:a16="http://schemas.microsoft.com/office/drawing/2014/main" id="{31E85DB3-C722-4872-A723-FB2B7F2D601F}"/>
                  </a:ext>
                </a:extLst>
              </p:cNvPr>
              <p:cNvSpPr>
                <a:spLocks/>
              </p:cNvSpPr>
              <p:nvPr/>
            </p:nvSpPr>
            <p:spPr bwMode="auto">
              <a:xfrm>
                <a:off x="2954" y="2619"/>
                <a:ext cx="35" cy="4"/>
              </a:xfrm>
              <a:custGeom>
                <a:avLst/>
                <a:gdLst>
                  <a:gd name="T0" fmla="*/ 60 w 64"/>
                  <a:gd name="T1" fmla="*/ 7 h 7"/>
                  <a:gd name="T2" fmla="*/ 3 w 64"/>
                  <a:gd name="T3" fmla="*/ 7 h 7"/>
                  <a:gd name="T4" fmla="*/ 0 w 64"/>
                  <a:gd name="T5" fmla="*/ 3 h 7"/>
                  <a:gd name="T6" fmla="*/ 3 w 64"/>
                  <a:gd name="T7" fmla="*/ 0 h 7"/>
                  <a:gd name="T8" fmla="*/ 60 w 64"/>
                  <a:gd name="T9" fmla="*/ 0 h 7"/>
                  <a:gd name="T10" fmla="*/ 64 w 64"/>
                  <a:gd name="T11" fmla="*/ 3 h 7"/>
                  <a:gd name="T12" fmla="*/ 60 w 6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4" h="7">
                    <a:moveTo>
                      <a:pt x="60" y="7"/>
                    </a:moveTo>
                    <a:cubicBezTo>
                      <a:pt x="3" y="7"/>
                      <a:pt x="3" y="7"/>
                      <a:pt x="3" y="7"/>
                    </a:cubicBezTo>
                    <a:cubicBezTo>
                      <a:pt x="2" y="7"/>
                      <a:pt x="0" y="5"/>
                      <a:pt x="0" y="3"/>
                    </a:cubicBezTo>
                    <a:cubicBezTo>
                      <a:pt x="0" y="1"/>
                      <a:pt x="2" y="0"/>
                      <a:pt x="3" y="0"/>
                    </a:cubicBezTo>
                    <a:cubicBezTo>
                      <a:pt x="60" y="0"/>
                      <a:pt x="60" y="0"/>
                      <a:pt x="60" y="0"/>
                    </a:cubicBezTo>
                    <a:cubicBezTo>
                      <a:pt x="62" y="0"/>
                      <a:pt x="64" y="1"/>
                      <a:pt x="64" y="3"/>
                    </a:cubicBezTo>
                    <a:cubicBezTo>
                      <a:pt x="64" y="5"/>
                      <a:pt x="62" y="7"/>
                      <a:pt x="60"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17" name="Freeform 21">
                <a:extLst>
                  <a:ext uri="{FF2B5EF4-FFF2-40B4-BE49-F238E27FC236}">
                    <a16:creationId xmlns:a16="http://schemas.microsoft.com/office/drawing/2014/main" id="{DDD67C2E-8E8D-436F-B3F2-AA340A8A4C31}"/>
                  </a:ext>
                </a:extLst>
              </p:cNvPr>
              <p:cNvSpPr>
                <a:spLocks/>
              </p:cNvSpPr>
              <p:nvPr/>
            </p:nvSpPr>
            <p:spPr bwMode="auto">
              <a:xfrm>
                <a:off x="2954" y="2632"/>
                <a:ext cx="39" cy="4"/>
              </a:xfrm>
              <a:custGeom>
                <a:avLst/>
                <a:gdLst>
                  <a:gd name="T0" fmla="*/ 69 w 72"/>
                  <a:gd name="T1" fmla="*/ 7 h 7"/>
                  <a:gd name="T2" fmla="*/ 3 w 72"/>
                  <a:gd name="T3" fmla="*/ 7 h 7"/>
                  <a:gd name="T4" fmla="*/ 0 w 72"/>
                  <a:gd name="T5" fmla="*/ 4 h 7"/>
                  <a:gd name="T6" fmla="*/ 3 w 72"/>
                  <a:gd name="T7" fmla="*/ 0 h 7"/>
                  <a:gd name="T8" fmla="*/ 69 w 72"/>
                  <a:gd name="T9" fmla="*/ 0 h 7"/>
                  <a:gd name="T10" fmla="*/ 72 w 72"/>
                  <a:gd name="T11" fmla="*/ 4 h 7"/>
                  <a:gd name="T12" fmla="*/ 69 w 7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2" h="7">
                    <a:moveTo>
                      <a:pt x="69" y="7"/>
                    </a:moveTo>
                    <a:cubicBezTo>
                      <a:pt x="3" y="7"/>
                      <a:pt x="3" y="7"/>
                      <a:pt x="3" y="7"/>
                    </a:cubicBezTo>
                    <a:cubicBezTo>
                      <a:pt x="2" y="7"/>
                      <a:pt x="0" y="6"/>
                      <a:pt x="0" y="4"/>
                    </a:cubicBezTo>
                    <a:cubicBezTo>
                      <a:pt x="0" y="2"/>
                      <a:pt x="2" y="0"/>
                      <a:pt x="3" y="0"/>
                    </a:cubicBezTo>
                    <a:cubicBezTo>
                      <a:pt x="69" y="0"/>
                      <a:pt x="69" y="0"/>
                      <a:pt x="69" y="0"/>
                    </a:cubicBezTo>
                    <a:cubicBezTo>
                      <a:pt x="71" y="0"/>
                      <a:pt x="72" y="2"/>
                      <a:pt x="72" y="4"/>
                    </a:cubicBezTo>
                    <a:cubicBezTo>
                      <a:pt x="72" y="6"/>
                      <a:pt x="71" y="7"/>
                      <a:pt x="69"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18" name="Freeform 22">
                <a:extLst>
                  <a:ext uri="{FF2B5EF4-FFF2-40B4-BE49-F238E27FC236}">
                    <a16:creationId xmlns:a16="http://schemas.microsoft.com/office/drawing/2014/main" id="{9006C75C-86CD-429A-A9A1-6488DD0B8A3B}"/>
                  </a:ext>
                </a:extLst>
              </p:cNvPr>
              <p:cNvSpPr>
                <a:spLocks/>
              </p:cNvSpPr>
              <p:nvPr/>
            </p:nvSpPr>
            <p:spPr bwMode="auto">
              <a:xfrm>
                <a:off x="2954" y="2644"/>
                <a:ext cx="30" cy="4"/>
              </a:xfrm>
              <a:custGeom>
                <a:avLst/>
                <a:gdLst>
                  <a:gd name="T0" fmla="*/ 53 w 56"/>
                  <a:gd name="T1" fmla="*/ 7 h 7"/>
                  <a:gd name="T2" fmla="*/ 3 w 56"/>
                  <a:gd name="T3" fmla="*/ 7 h 7"/>
                  <a:gd name="T4" fmla="*/ 0 w 56"/>
                  <a:gd name="T5" fmla="*/ 4 h 7"/>
                  <a:gd name="T6" fmla="*/ 3 w 56"/>
                  <a:gd name="T7" fmla="*/ 0 h 7"/>
                  <a:gd name="T8" fmla="*/ 53 w 56"/>
                  <a:gd name="T9" fmla="*/ 0 h 7"/>
                  <a:gd name="T10" fmla="*/ 56 w 56"/>
                  <a:gd name="T11" fmla="*/ 4 h 7"/>
                  <a:gd name="T12" fmla="*/ 53 w 5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3" y="7"/>
                    </a:moveTo>
                    <a:cubicBezTo>
                      <a:pt x="3" y="7"/>
                      <a:pt x="3" y="7"/>
                      <a:pt x="3" y="7"/>
                    </a:cubicBezTo>
                    <a:cubicBezTo>
                      <a:pt x="2" y="7"/>
                      <a:pt x="0" y="6"/>
                      <a:pt x="0" y="4"/>
                    </a:cubicBezTo>
                    <a:cubicBezTo>
                      <a:pt x="0" y="2"/>
                      <a:pt x="2" y="0"/>
                      <a:pt x="3" y="0"/>
                    </a:cubicBezTo>
                    <a:cubicBezTo>
                      <a:pt x="53" y="0"/>
                      <a:pt x="53" y="0"/>
                      <a:pt x="53" y="0"/>
                    </a:cubicBezTo>
                    <a:cubicBezTo>
                      <a:pt x="55" y="0"/>
                      <a:pt x="56" y="2"/>
                      <a:pt x="56" y="4"/>
                    </a:cubicBezTo>
                    <a:cubicBezTo>
                      <a:pt x="56" y="6"/>
                      <a:pt x="55" y="7"/>
                      <a:pt x="53"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19" name="Freeform 23">
                <a:extLst>
                  <a:ext uri="{FF2B5EF4-FFF2-40B4-BE49-F238E27FC236}">
                    <a16:creationId xmlns:a16="http://schemas.microsoft.com/office/drawing/2014/main" id="{CBB13B9C-EBFA-48E8-9988-819A0BFB7CE0}"/>
                  </a:ext>
                </a:extLst>
              </p:cNvPr>
              <p:cNvSpPr>
                <a:spLocks/>
              </p:cNvSpPr>
              <p:nvPr/>
            </p:nvSpPr>
            <p:spPr bwMode="auto">
              <a:xfrm>
                <a:off x="2954" y="2658"/>
                <a:ext cx="35" cy="4"/>
              </a:xfrm>
              <a:custGeom>
                <a:avLst/>
                <a:gdLst>
                  <a:gd name="T0" fmla="*/ 60 w 64"/>
                  <a:gd name="T1" fmla="*/ 7 h 7"/>
                  <a:gd name="T2" fmla="*/ 3 w 64"/>
                  <a:gd name="T3" fmla="*/ 7 h 7"/>
                  <a:gd name="T4" fmla="*/ 0 w 64"/>
                  <a:gd name="T5" fmla="*/ 4 h 7"/>
                  <a:gd name="T6" fmla="*/ 3 w 64"/>
                  <a:gd name="T7" fmla="*/ 0 h 7"/>
                  <a:gd name="T8" fmla="*/ 60 w 64"/>
                  <a:gd name="T9" fmla="*/ 0 h 7"/>
                  <a:gd name="T10" fmla="*/ 64 w 64"/>
                  <a:gd name="T11" fmla="*/ 4 h 7"/>
                  <a:gd name="T12" fmla="*/ 60 w 6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4" h="7">
                    <a:moveTo>
                      <a:pt x="60" y="7"/>
                    </a:moveTo>
                    <a:cubicBezTo>
                      <a:pt x="3" y="7"/>
                      <a:pt x="3" y="7"/>
                      <a:pt x="3" y="7"/>
                    </a:cubicBezTo>
                    <a:cubicBezTo>
                      <a:pt x="2" y="7"/>
                      <a:pt x="0" y="5"/>
                      <a:pt x="0" y="4"/>
                    </a:cubicBezTo>
                    <a:cubicBezTo>
                      <a:pt x="0" y="2"/>
                      <a:pt x="2" y="0"/>
                      <a:pt x="3" y="0"/>
                    </a:cubicBezTo>
                    <a:cubicBezTo>
                      <a:pt x="60" y="0"/>
                      <a:pt x="60" y="0"/>
                      <a:pt x="60" y="0"/>
                    </a:cubicBezTo>
                    <a:cubicBezTo>
                      <a:pt x="62" y="0"/>
                      <a:pt x="64" y="2"/>
                      <a:pt x="64" y="4"/>
                    </a:cubicBezTo>
                    <a:cubicBezTo>
                      <a:pt x="64" y="5"/>
                      <a:pt x="62" y="7"/>
                      <a:pt x="60"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20" name="Freeform 24">
                <a:extLst>
                  <a:ext uri="{FF2B5EF4-FFF2-40B4-BE49-F238E27FC236}">
                    <a16:creationId xmlns:a16="http://schemas.microsoft.com/office/drawing/2014/main" id="{A6170FFB-3DD7-46D1-9BA2-46111EF95A29}"/>
                  </a:ext>
                </a:extLst>
              </p:cNvPr>
              <p:cNvSpPr>
                <a:spLocks/>
              </p:cNvSpPr>
              <p:nvPr/>
            </p:nvSpPr>
            <p:spPr bwMode="auto">
              <a:xfrm>
                <a:off x="2954" y="2670"/>
                <a:ext cx="39" cy="4"/>
              </a:xfrm>
              <a:custGeom>
                <a:avLst/>
                <a:gdLst>
                  <a:gd name="T0" fmla="*/ 69 w 72"/>
                  <a:gd name="T1" fmla="*/ 7 h 7"/>
                  <a:gd name="T2" fmla="*/ 3 w 72"/>
                  <a:gd name="T3" fmla="*/ 7 h 7"/>
                  <a:gd name="T4" fmla="*/ 0 w 72"/>
                  <a:gd name="T5" fmla="*/ 4 h 7"/>
                  <a:gd name="T6" fmla="*/ 3 w 72"/>
                  <a:gd name="T7" fmla="*/ 0 h 7"/>
                  <a:gd name="T8" fmla="*/ 69 w 72"/>
                  <a:gd name="T9" fmla="*/ 0 h 7"/>
                  <a:gd name="T10" fmla="*/ 72 w 72"/>
                  <a:gd name="T11" fmla="*/ 4 h 7"/>
                  <a:gd name="T12" fmla="*/ 69 w 7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2" h="7">
                    <a:moveTo>
                      <a:pt x="69" y="7"/>
                    </a:moveTo>
                    <a:cubicBezTo>
                      <a:pt x="3" y="7"/>
                      <a:pt x="3" y="7"/>
                      <a:pt x="3" y="7"/>
                    </a:cubicBezTo>
                    <a:cubicBezTo>
                      <a:pt x="2" y="7"/>
                      <a:pt x="0" y="6"/>
                      <a:pt x="0" y="4"/>
                    </a:cubicBezTo>
                    <a:cubicBezTo>
                      <a:pt x="0" y="2"/>
                      <a:pt x="2" y="0"/>
                      <a:pt x="3" y="0"/>
                    </a:cubicBezTo>
                    <a:cubicBezTo>
                      <a:pt x="69" y="0"/>
                      <a:pt x="69" y="0"/>
                      <a:pt x="69" y="0"/>
                    </a:cubicBezTo>
                    <a:cubicBezTo>
                      <a:pt x="71" y="0"/>
                      <a:pt x="72" y="2"/>
                      <a:pt x="72" y="4"/>
                    </a:cubicBezTo>
                    <a:cubicBezTo>
                      <a:pt x="72" y="6"/>
                      <a:pt x="71" y="7"/>
                      <a:pt x="69"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21" name="Freeform 25">
                <a:extLst>
                  <a:ext uri="{FF2B5EF4-FFF2-40B4-BE49-F238E27FC236}">
                    <a16:creationId xmlns:a16="http://schemas.microsoft.com/office/drawing/2014/main" id="{FA9B67E7-0370-4136-9F4E-7710F8AC3F7C}"/>
                  </a:ext>
                </a:extLst>
              </p:cNvPr>
              <p:cNvSpPr>
                <a:spLocks/>
              </p:cNvSpPr>
              <p:nvPr/>
            </p:nvSpPr>
            <p:spPr bwMode="auto">
              <a:xfrm>
                <a:off x="2954" y="2683"/>
                <a:ext cx="30" cy="4"/>
              </a:xfrm>
              <a:custGeom>
                <a:avLst/>
                <a:gdLst>
                  <a:gd name="T0" fmla="*/ 53 w 56"/>
                  <a:gd name="T1" fmla="*/ 7 h 7"/>
                  <a:gd name="T2" fmla="*/ 3 w 56"/>
                  <a:gd name="T3" fmla="*/ 7 h 7"/>
                  <a:gd name="T4" fmla="*/ 0 w 56"/>
                  <a:gd name="T5" fmla="*/ 3 h 7"/>
                  <a:gd name="T6" fmla="*/ 3 w 56"/>
                  <a:gd name="T7" fmla="*/ 0 h 7"/>
                  <a:gd name="T8" fmla="*/ 53 w 56"/>
                  <a:gd name="T9" fmla="*/ 0 h 7"/>
                  <a:gd name="T10" fmla="*/ 56 w 56"/>
                  <a:gd name="T11" fmla="*/ 3 h 7"/>
                  <a:gd name="T12" fmla="*/ 53 w 5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3" y="7"/>
                    </a:moveTo>
                    <a:cubicBezTo>
                      <a:pt x="3" y="7"/>
                      <a:pt x="3" y="7"/>
                      <a:pt x="3" y="7"/>
                    </a:cubicBezTo>
                    <a:cubicBezTo>
                      <a:pt x="2" y="7"/>
                      <a:pt x="0" y="5"/>
                      <a:pt x="0" y="3"/>
                    </a:cubicBezTo>
                    <a:cubicBezTo>
                      <a:pt x="0" y="1"/>
                      <a:pt x="2" y="0"/>
                      <a:pt x="3" y="0"/>
                    </a:cubicBezTo>
                    <a:cubicBezTo>
                      <a:pt x="53" y="0"/>
                      <a:pt x="53" y="0"/>
                      <a:pt x="53" y="0"/>
                    </a:cubicBezTo>
                    <a:cubicBezTo>
                      <a:pt x="55" y="0"/>
                      <a:pt x="56" y="1"/>
                      <a:pt x="56" y="3"/>
                    </a:cubicBezTo>
                    <a:cubicBezTo>
                      <a:pt x="56" y="5"/>
                      <a:pt x="55" y="7"/>
                      <a:pt x="53"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22" name="Freeform 26">
                <a:extLst>
                  <a:ext uri="{FF2B5EF4-FFF2-40B4-BE49-F238E27FC236}">
                    <a16:creationId xmlns:a16="http://schemas.microsoft.com/office/drawing/2014/main" id="{9D105B88-58E0-405B-A76A-AC1B3762F99A}"/>
                  </a:ext>
                </a:extLst>
              </p:cNvPr>
              <p:cNvSpPr>
                <a:spLocks/>
              </p:cNvSpPr>
              <p:nvPr/>
            </p:nvSpPr>
            <p:spPr bwMode="auto">
              <a:xfrm>
                <a:off x="3033" y="2656"/>
                <a:ext cx="151" cy="109"/>
              </a:xfrm>
              <a:custGeom>
                <a:avLst/>
                <a:gdLst>
                  <a:gd name="T0" fmla="*/ 280 w 280"/>
                  <a:gd name="T1" fmla="*/ 190 h 200"/>
                  <a:gd name="T2" fmla="*/ 270 w 280"/>
                  <a:gd name="T3" fmla="*/ 200 h 200"/>
                  <a:gd name="T4" fmla="*/ 10 w 280"/>
                  <a:gd name="T5" fmla="*/ 200 h 200"/>
                  <a:gd name="T6" fmla="*/ 0 w 280"/>
                  <a:gd name="T7" fmla="*/ 190 h 200"/>
                  <a:gd name="T8" fmla="*/ 0 w 280"/>
                  <a:gd name="T9" fmla="*/ 10 h 200"/>
                  <a:gd name="T10" fmla="*/ 10 w 280"/>
                  <a:gd name="T11" fmla="*/ 0 h 200"/>
                  <a:gd name="T12" fmla="*/ 270 w 280"/>
                  <a:gd name="T13" fmla="*/ 0 h 200"/>
                  <a:gd name="T14" fmla="*/ 280 w 280"/>
                  <a:gd name="T15" fmla="*/ 10 h 200"/>
                  <a:gd name="T16" fmla="*/ 280 w 280"/>
                  <a:gd name="T17" fmla="*/ 19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00">
                    <a:moveTo>
                      <a:pt x="280" y="190"/>
                    </a:moveTo>
                    <a:cubicBezTo>
                      <a:pt x="280" y="196"/>
                      <a:pt x="276" y="200"/>
                      <a:pt x="270" y="200"/>
                    </a:cubicBezTo>
                    <a:cubicBezTo>
                      <a:pt x="10" y="200"/>
                      <a:pt x="10" y="200"/>
                      <a:pt x="10" y="200"/>
                    </a:cubicBezTo>
                    <a:cubicBezTo>
                      <a:pt x="4" y="200"/>
                      <a:pt x="0" y="196"/>
                      <a:pt x="0" y="190"/>
                    </a:cubicBezTo>
                    <a:cubicBezTo>
                      <a:pt x="0" y="10"/>
                      <a:pt x="0" y="10"/>
                      <a:pt x="0" y="10"/>
                    </a:cubicBezTo>
                    <a:cubicBezTo>
                      <a:pt x="0" y="4"/>
                      <a:pt x="4" y="0"/>
                      <a:pt x="10" y="0"/>
                    </a:cubicBezTo>
                    <a:cubicBezTo>
                      <a:pt x="270" y="0"/>
                      <a:pt x="270" y="0"/>
                      <a:pt x="270" y="0"/>
                    </a:cubicBezTo>
                    <a:cubicBezTo>
                      <a:pt x="276" y="0"/>
                      <a:pt x="280" y="4"/>
                      <a:pt x="280" y="10"/>
                    </a:cubicBezTo>
                    <a:lnTo>
                      <a:pt x="280" y="19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23" name="Freeform 27">
                <a:extLst>
                  <a:ext uri="{FF2B5EF4-FFF2-40B4-BE49-F238E27FC236}">
                    <a16:creationId xmlns:a16="http://schemas.microsoft.com/office/drawing/2014/main" id="{75409A59-0FBB-47FF-A008-0E09AD4AFC37}"/>
                  </a:ext>
                </a:extLst>
              </p:cNvPr>
              <p:cNvSpPr>
                <a:spLocks/>
              </p:cNvSpPr>
              <p:nvPr/>
            </p:nvSpPr>
            <p:spPr bwMode="auto">
              <a:xfrm>
                <a:off x="3033" y="2703"/>
                <a:ext cx="76" cy="19"/>
              </a:xfrm>
              <a:custGeom>
                <a:avLst/>
                <a:gdLst>
                  <a:gd name="T0" fmla="*/ 0 w 76"/>
                  <a:gd name="T1" fmla="*/ 0 h 19"/>
                  <a:gd name="T2" fmla="*/ 21 w 76"/>
                  <a:gd name="T3" fmla="*/ 0 h 19"/>
                  <a:gd name="T4" fmla="*/ 22 w 76"/>
                  <a:gd name="T5" fmla="*/ 0 h 19"/>
                  <a:gd name="T6" fmla="*/ 22 w 76"/>
                  <a:gd name="T7" fmla="*/ 1 h 19"/>
                  <a:gd name="T8" fmla="*/ 22 w 76"/>
                  <a:gd name="T9" fmla="*/ 19 h 19"/>
                  <a:gd name="T10" fmla="*/ 51 w 76"/>
                  <a:gd name="T11" fmla="*/ 19 h 19"/>
                  <a:gd name="T12" fmla="*/ 51 w 76"/>
                  <a:gd name="T13" fmla="*/ 1 h 19"/>
                  <a:gd name="T14" fmla="*/ 51 w 76"/>
                  <a:gd name="T15" fmla="*/ 0 h 19"/>
                  <a:gd name="T16" fmla="*/ 76 w 7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9">
                    <a:moveTo>
                      <a:pt x="0" y="0"/>
                    </a:moveTo>
                    <a:lnTo>
                      <a:pt x="21" y="0"/>
                    </a:lnTo>
                    <a:lnTo>
                      <a:pt x="22" y="0"/>
                    </a:lnTo>
                    <a:lnTo>
                      <a:pt x="22" y="1"/>
                    </a:lnTo>
                    <a:lnTo>
                      <a:pt x="22" y="19"/>
                    </a:lnTo>
                    <a:lnTo>
                      <a:pt x="51" y="19"/>
                    </a:lnTo>
                    <a:lnTo>
                      <a:pt x="51" y="1"/>
                    </a:lnTo>
                    <a:lnTo>
                      <a:pt x="51" y="0"/>
                    </a:lnTo>
                    <a:lnTo>
                      <a:pt x="76" y="0"/>
                    </a:lnTo>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24" name="Freeform 28">
                <a:extLst>
                  <a:ext uri="{FF2B5EF4-FFF2-40B4-BE49-F238E27FC236}">
                    <a16:creationId xmlns:a16="http://schemas.microsoft.com/office/drawing/2014/main" id="{E605C888-ECF7-4DE7-88E2-6CE2087AE60C}"/>
                  </a:ext>
                </a:extLst>
              </p:cNvPr>
              <p:cNvSpPr>
                <a:spLocks/>
              </p:cNvSpPr>
              <p:nvPr/>
            </p:nvSpPr>
            <p:spPr bwMode="auto">
              <a:xfrm>
                <a:off x="3109" y="2703"/>
                <a:ext cx="75" cy="19"/>
              </a:xfrm>
              <a:custGeom>
                <a:avLst/>
                <a:gdLst>
                  <a:gd name="T0" fmla="*/ 75 w 75"/>
                  <a:gd name="T1" fmla="*/ 0 h 19"/>
                  <a:gd name="T2" fmla="*/ 54 w 75"/>
                  <a:gd name="T3" fmla="*/ 0 h 19"/>
                  <a:gd name="T4" fmla="*/ 53 w 75"/>
                  <a:gd name="T5" fmla="*/ 0 h 19"/>
                  <a:gd name="T6" fmla="*/ 53 w 75"/>
                  <a:gd name="T7" fmla="*/ 1 h 19"/>
                  <a:gd name="T8" fmla="*/ 53 w 75"/>
                  <a:gd name="T9" fmla="*/ 19 h 19"/>
                  <a:gd name="T10" fmla="*/ 24 w 75"/>
                  <a:gd name="T11" fmla="*/ 19 h 19"/>
                  <a:gd name="T12" fmla="*/ 24 w 75"/>
                  <a:gd name="T13" fmla="*/ 1 h 19"/>
                  <a:gd name="T14" fmla="*/ 24 w 75"/>
                  <a:gd name="T15" fmla="*/ 0 h 19"/>
                  <a:gd name="T16" fmla="*/ 0 w 7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9">
                    <a:moveTo>
                      <a:pt x="75" y="0"/>
                    </a:moveTo>
                    <a:lnTo>
                      <a:pt x="54" y="0"/>
                    </a:lnTo>
                    <a:lnTo>
                      <a:pt x="53" y="0"/>
                    </a:lnTo>
                    <a:lnTo>
                      <a:pt x="53" y="1"/>
                    </a:lnTo>
                    <a:lnTo>
                      <a:pt x="53" y="19"/>
                    </a:lnTo>
                    <a:lnTo>
                      <a:pt x="24" y="19"/>
                    </a:lnTo>
                    <a:lnTo>
                      <a:pt x="24" y="1"/>
                    </a:lnTo>
                    <a:lnTo>
                      <a:pt x="24" y="0"/>
                    </a:lnTo>
                    <a:lnTo>
                      <a:pt x="0" y="0"/>
                    </a:lnTo>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25" name="Freeform 29">
                <a:extLst>
                  <a:ext uri="{FF2B5EF4-FFF2-40B4-BE49-F238E27FC236}">
                    <a16:creationId xmlns:a16="http://schemas.microsoft.com/office/drawing/2014/main" id="{B43AD7B2-3A35-4BAE-9F47-0D441320C808}"/>
                  </a:ext>
                </a:extLst>
              </p:cNvPr>
              <p:cNvSpPr>
                <a:spLocks/>
              </p:cNvSpPr>
              <p:nvPr/>
            </p:nvSpPr>
            <p:spPr bwMode="auto">
              <a:xfrm>
                <a:off x="3087" y="2637"/>
                <a:ext cx="45" cy="30"/>
              </a:xfrm>
              <a:custGeom>
                <a:avLst/>
                <a:gdLst>
                  <a:gd name="T0" fmla="*/ 84 w 84"/>
                  <a:gd name="T1" fmla="*/ 45 h 56"/>
                  <a:gd name="T2" fmla="*/ 74 w 84"/>
                  <a:gd name="T3" fmla="*/ 56 h 56"/>
                  <a:gd name="T4" fmla="*/ 11 w 84"/>
                  <a:gd name="T5" fmla="*/ 56 h 56"/>
                  <a:gd name="T6" fmla="*/ 0 w 84"/>
                  <a:gd name="T7" fmla="*/ 45 h 56"/>
                  <a:gd name="T8" fmla="*/ 0 w 84"/>
                  <a:gd name="T9" fmla="*/ 10 h 56"/>
                  <a:gd name="T10" fmla="*/ 11 w 84"/>
                  <a:gd name="T11" fmla="*/ 0 h 56"/>
                  <a:gd name="T12" fmla="*/ 74 w 84"/>
                  <a:gd name="T13" fmla="*/ 0 h 56"/>
                  <a:gd name="T14" fmla="*/ 84 w 84"/>
                  <a:gd name="T15" fmla="*/ 10 h 56"/>
                  <a:gd name="T16" fmla="*/ 84 w 84"/>
                  <a:gd name="T17"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6">
                    <a:moveTo>
                      <a:pt x="84" y="45"/>
                    </a:moveTo>
                    <a:cubicBezTo>
                      <a:pt x="84" y="50"/>
                      <a:pt x="81" y="56"/>
                      <a:pt x="74" y="56"/>
                    </a:cubicBezTo>
                    <a:cubicBezTo>
                      <a:pt x="11" y="56"/>
                      <a:pt x="11" y="56"/>
                      <a:pt x="11" y="56"/>
                    </a:cubicBezTo>
                    <a:cubicBezTo>
                      <a:pt x="4" y="56"/>
                      <a:pt x="0" y="50"/>
                      <a:pt x="0" y="45"/>
                    </a:cubicBezTo>
                    <a:cubicBezTo>
                      <a:pt x="0" y="10"/>
                      <a:pt x="0" y="10"/>
                      <a:pt x="0" y="10"/>
                    </a:cubicBezTo>
                    <a:cubicBezTo>
                      <a:pt x="0" y="4"/>
                      <a:pt x="4" y="0"/>
                      <a:pt x="11" y="0"/>
                    </a:cubicBezTo>
                    <a:cubicBezTo>
                      <a:pt x="74" y="0"/>
                      <a:pt x="74" y="0"/>
                      <a:pt x="74" y="0"/>
                    </a:cubicBezTo>
                    <a:cubicBezTo>
                      <a:pt x="81" y="0"/>
                      <a:pt x="84" y="4"/>
                      <a:pt x="84" y="10"/>
                    </a:cubicBezTo>
                    <a:lnTo>
                      <a:pt x="84" y="45"/>
                    </a:lnTo>
                    <a:close/>
                  </a:path>
                </a:pathLst>
              </a:custGeom>
              <a:noFill/>
              <a:ln w="14288" cap="flat">
                <a:solidFill>
                  <a:srgbClr val="E8112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grpSp>
      <p:grpSp>
        <p:nvGrpSpPr>
          <p:cNvPr id="231" name="Group 230">
            <a:extLst>
              <a:ext uri="{FF2B5EF4-FFF2-40B4-BE49-F238E27FC236}">
                <a16:creationId xmlns:a16="http://schemas.microsoft.com/office/drawing/2014/main" id="{2E8BD5FB-0DE6-44AA-8C1F-D4213848B2CD}"/>
              </a:ext>
            </a:extLst>
          </p:cNvPr>
          <p:cNvGrpSpPr/>
          <p:nvPr/>
        </p:nvGrpSpPr>
        <p:grpSpPr>
          <a:xfrm>
            <a:off x="5023018" y="3560017"/>
            <a:ext cx="544184" cy="362966"/>
            <a:chOff x="4861140" y="3333488"/>
            <a:chExt cx="555175" cy="370297"/>
          </a:xfrm>
        </p:grpSpPr>
        <p:sp>
          <p:nvSpPr>
            <p:cNvPr id="232" name="Oval 26">
              <a:extLst>
                <a:ext uri="{FF2B5EF4-FFF2-40B4-BE49-F238E27FC236}">
                  <a16:creationId xmlns:a16="http://schemas.microsoft.com/office/drawing/2014/main" id="{363E0D8A-75AF-42AF-8728-B5BF79F05656}"/>
                </a:ext>
              </a:extLst>
            </p:cNvPr>
            <p:cNvSpPr>
              <a:spLocks noChangeArrowheads="1"/>
            </p:cNvSpPr>
            <p:nvPr/>
          </p:nvSpPr>
          <p:spPr bwMode="auto">
            <a:xfrm>
              <a:off x="5131297" y="3333488"/>
              <a:ext cx="15899" cy="15899"/>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33" name="Freeform 172">
              <a:extLst>
                <a:ext uri="{FF2B5EF4-FFF2-40B4-BE49-F238E27FC236}">
                  <a16:creationId xmlns:a16="http://schemas.microsoft.com/office/drawing/2014/main" id="{D22511FD-381F-4A07-BBAA-30D37495822B}"/>
                </a:ext>
              </a:extLst>
            </p:cNvPr>
            <p:cNvSpPr>
              <a:spLocks noChangeAspect="1" noEditPoints="1"/>
            </p:cNvSpPr>
            <p:nvPr/>
          </p:nvSpPr>
          <p:spPr bwMode="black">
            <a:xfrm>
              <a:off x="5061518" y="3491580"/>
              <a:ext cx="168624" cy="201764"/>
            </a:xfrm>
            <a:custGeom>
              <a:avLst/>
              <a:gdLst>
                <a:gd name="T0" fmla="*/ 35 w 1200"/>
                <a:gd name="T1" fmla="*/ 52 h 1436"/>
                <a:gd name="T2" fmla="*/ 246 w 1200"/>
                <a:gd name="T3" fmla="*/ 350 h 1436"/>
                <a:gd name="T4" fmla="*/ 88 w 1200"/>
                <a:gd name="T5" fmla="*/ 204 h 1436"/>
                <a:gd name="T6" fmla="*/ 141 w 1200"/>
                <a:gd name="T7" fmla="*/ 64 h 1436"/>
                <a:gd name="T8" fmla="*/ 499 w 1200"/>
                <a:gd name="T9" fmla="*/ 5 h 1436"/>
                <a:gd name="T10" fmla="*/ 381 w 1200"/>
                <a:gd name="T11" fmla="*/ 133 h 1436"/>
                <a:gd name="T12" fmla="*/ 446 w 1200"/>
                <a:gd name="T13" fmla="*/ 110 h 1436"/>
                <a:gd name="T14" fmla="*/ 552 w 1200"/>
                <a:gd name="T15" fmla="*/ 403 h 1436"/>
                <a:gd name="T16" fmla="*/ 643 w 1200"/>
                <a:gd name="T17" fmla="*/ 210 h 1436"/>
                <a:gd name="T18" fmla="*/ 929 w 1200"/>
                <a:gd name="T19" fmla="*/ 198 h 1436"/>
                <a:gd name="T20" fmla="*/ 789 w 1200"/>
                <a:gd name="T21" fmla="*/ 64 h 1436"/>
                <a:gd name="T22" fmla="*/ 841 w 1200"/>
                <a:gd name="T23" fmla="*/ 204 h 1436"/>
                <a:gd name="T24" fmla="*/ 1197 w 1200"/>
                <a:gd name="T25" fmla="*/ 5 h 1436"/>
                <a:gd name="T26" fmla="*/ 1029 w 1200"/>
                <a:gd name="T27" fmla="*/ 63 h 1436"/>
                <a:gd name="T28" fmla="*/ 1075 w 1200"/>
                <a:gd name="T29" fmla="*/ 122 h 1436"/>
                <a:gd name="T30" fmla="*/ 1110 w 1200"/>
                <a:gd name="T31" fmla="*/ 403 h 1436"/>
                <a:gd name="T32" fmla="*/ 225 w 1200"/>
                <a:gd name="T33" fmla="*/ 519 h 1436"/>
                <a:gd name="T34" fmla="*/ 120 w 1200"/>
                <a:gd name="T35" fmla="*/ 554 h 1436"/>
                <a:gd name="T36" fmla="*/ 80 w 1200"/>
                <a:gd name="T37" fmla="*/ 648 h 1436"/>
                <a:gd name="T38" fmla="*/ 138 w 1200"/>
                <a:gd name="T39" fmla="*/ 612 h 1436"/>
                <a:gd name="T40" fmla="*/ 225 w 1200"/>
                <a:gd name="T41" fmla="*/ 519 h 1436"/>
                <a:gd name="T42" fmla="*/ 364 w 1200"/>
                <a:gd name="T43" fmla="*/ 565 h 1436"/>
                <a:gd name="T44" fmla="*/ 574 w 1200"/>
                <a:gd name="T45" fmla="*/ 870 h 1436"/>
                <a:gd name="T46" fmla="*/ 411 w 1200"/>
                <a:gd name="T47" fmla="*/ 724 h 1436"/>
                <a:gd name="T48" fmla="*/ 469 w 1200"/>
                <a:gd name="T49" fmla="*/ 577 h 1436"/>
                <a:gd name="T50" fmla="*/ 818 w 1200"/>
                <a:gd name="T51" fmla="*/ 519 h 1436"/>
                <a:gd name="T52" fmla="*/ 701 w 1200"/>
                <a:gd name="T53" fmla="*/ 648 h 1436"/>
                <a:gd name="T54" fmla="*/ 771 w 1200"/>
                <a:gd name="T55" fmla="*/ 624 h 1436"/>
                <a:gd name="T56" fmla="*/ 871 w 1200"/>
                <a:gd name="T57" fmla="*/ 917 h 1436"/>
                <a:gd name="T58" fmla="*/ 0 w 1200"/>
                <a:gd name="T59" fmla="*/ 1238 h 1436"/>
                <a:gd name="T60" fmla="*/ 281 w 1200"/>
                <a:gd name="T61" fmla="*/ 1232 h 1436"/>
                <a:gd name="T62" fmla="*/ 141 w 1200"/>
                <a:gd name="T63" fmla="*/ 1098 h 1436"/>
                <a:gd name="T64" fmla="*/ 193 w 1200"/>
                <a:gd name="T65" fmla="*/ 1232 h 1436"/>
                <a:gd name="T66" fmla="*/ 552 w 1200"/>
                <a:gd name="T67" fmla="*/ 1030 h 1436"/>
                <a:gd name="T68" fmla="*/ 381 w 1200"/>
                <a:gd name="T69" fmla="*/ 1089 h 1436"/>
                <a:gd name="T70" fmla="*/ 422 w 1200"/>
                <a:gd name="T71" fmla="*/ 1147 h 1436"/>
                <a:gd name="T72" fmla="*/ 463 w 1200"/>
                <a:gd name="T73" fmla="*/ 1434 h 1436"/>
                <a:gd name="T74" fmla="*/ 783 w 1200"/>
                <a:gd name="T75" fmla="*/ 1436 h 1436"/>
                <a:gd name="T76" fmla="*/ 789 w 1200"/>
                <a:gd name="T77" fmla="*/ 1028 h 1436"/>
                <a:gd name="T78" fmla="*/ 783 w 1200"/>
                <a:gd name="T79" fmla="*/ 1436 h 1436"/>
                <a:gd name="T80" fmla="*/ 789 w 1200"/>
                <a:gd name="T81" fmla="*/ 1366 h 1436"/>
                <a:gd name="T82" fmla="*/ 1197 w 1200"/>
                <a:gd name="T83" fmla="*/ 1030 h 1436"/>
                <a:gd name="T84" fmla="*/ 1093 w 1200"/>
                <a:gd name="T85" fmla="*/ 1065 h 1436"/>
                <a:gd name="T86" fmla="*/ 1052 w 1200"/>
                <a:gd name="T87" fmla="*/ 1159 h 1436"/>
                <a:gd name="T88" fmla="*/ 1110 w 1200"/>
                <a:gd name="T89" fmla="*/ 1130 h 1436"/>
                <a:gd name="T90" fmla="*/ 1197 w 1200"/>
                <a:gd name="T91" fmla="*/ 1030 h 1436"/>
                <a:gd name="T92" fmla="*/ 1147 w 1200"/>
                <a:gd name="T93" fmla="*/ 519 h 1436"/>
                <a:gd name="T94" fmla="*/ 1029 w 1200"/>
                <a:gd name="T95" fmla="*/ 648 h 1436"/>
                <a:gd name="T96" fmla="*/ 1100 w 1200"/>
                <a:gd name="T97" fmla="*/ 624 h 1436"/>
                <a:gd name="T98" fmla="*/ 1200 w 1200"/>
                <a:gd name="T99" fmla="*/ 91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0" h="1436">
                  <a:moveTo>
                    <a:pt x="141" y="408"/>
                  </a:moveTo>
                  <a:cubicBezTo>
                    <a:pt x="47" y="408"/>
                    <a:pt x="0" y="338"/>
                    <a:pt x="0" y="210"/>
                  </a:cubicBezTo>
                  <a:cubicBezTo>
                    <a:pt x="0" y="140"/>
                    <a:pt x="12" y="87"/>
                    <a:pt x="35" y="52"/>
                  </a:cubicBezTo>
                  <a:cubicBezTo>
                    <a:pt x="59" y="17"/>
                    <a:pt x="100" y="0"/>
                    <a:pt x="147" y="0"/>
                  </a:cubicBezTo>
                  <a:cubicBezTo>
                    <a:pt x="240" y="0"/>
                    <a:pt x="281" y="64"/>
                    <a:pt x="281" y="198"/>
                  </a:cubicBezTo>
                  <a:cubicBezTo>
                    <a:pt x="281" y="268"/>
                    <a:pt x="269" y="315"/>
                    <a:pt x="246" y="350"/>
                  </a:cubicBezTo>
                  <a:cubicBezTo>
                    <a:pt x="223" y="385"/>
                    <a:pt x="187" y="408"/>
                    <a:pt x="141" y="408"/>
                  </a:cubicBezTo>
                  <a:close/>
                  <a:moveTo>
                    <a:pt x="141" y="64"/>
                  </a:moveTo>
                  <a:cubicBezTo>
                    <a:pt x="106" y="64"/>
                    <a:pt x="88" y="111"/>
                    <a:pt x="88" y="204"/>
                  </a:cubicBezTo>
                  <a:cubicBezTo>
                    <a:pt x="88" y="297"/>
                    <a:pt x="106" y="338"/>
                    <a:pt x="141" y="338"/>
                  </a:cubicBezTo>
                  <a:cubicBezTo>
                    <a:pt x="176" y="338"/>
                    <a:pt x="193" y="291"/>
                    <a:pt x="193" y="204"/>
                  </a:cubicBezTo>
                  <a:cubicBezTo>
                    <a:pt x="193" y="111"/>
                    <a:pt x="176" y="64"/>
                    <a:pt x="141" y="64"/>
                  </a:cubicBezTo>
                  <a:close/>
                  <a:moveTo>
                    <a:pt x="552" y="5"/>
                  </a:moveTo>
                  <a:cubicBezTo>
                    <a:pt x="552" y="5"/>
                    <a:pt x="552" y="5"/>
                    <a:pt x="552" y="5"/>
                  </a:cubicBezTo>
                  <a:cubicBezTo>
                    <a:pt x="499" y="5"/>
                    <a:pt x="499" y="5"/>
                    <a:pt x="499" y="5"/>
                  </a:cubicBezTo>
                  <a:cubicBezTo>
                    <a:pt x="481" y="16"/>
                    <a:pt x="463" y="28"/>
                    <a:pt x="440" y="34"/>
                  </a:cubicBezTo>
                  <a:cubicBezTo>
                    <a:pt x="422" y="46"/>
                    <a:pt x="399" y="57"/>
                    <a:pt x="381" y="63"/>
                  </a:cubicBezTo>
                  <a:cubicBezTo>
                    <a:pt x="381" y="63"/>
                    <a:pt x="381" y="63"/>
                    <a:pt x="381" y="133"/>
                  </a:cubicBezTo>
                  <a:cubicBezTo>
                    <a:pt x="387" y="133"/>
                    <a:pt x="393" y="133"/>
                    <a:pt x="404" y="128"/>
                  </a:cubicBezTo>
                  <a:cubicBezTo>
                    <a:pt x="410" y="128"/>
                    <a:pt x="416" y="128"/>
                    <a:pt x="422" y="122"/>
                  </a:cubicBezTo>
                  <a:cubicBezTo>
                    <a:pt x="434" y="122"/>
                    <a:pt x="440" y="116"/>
                    <a:pt x="446" y="110"/>
                  </a:cubicBezTo>
                  <a:cubicBezTo>
                    <a:pt x="452" y="110"/>
                    <a:pt x="458" y="104"/>
                    <a:pt x="463" y="98"/>
                  </a:cubicBezTo>
                  <a:cubicBezTo>
                    <a:pt x="463" y="98"/>
                    <a:pt x="463" y="98"/>
                    <a:pt x="463" y="403"/>
                  </a:cubicBezTo>
                  <a:cubicBezTo>
                    <a:pt x="463" y="403"/>
                    <a:pt x="463" y="403"/>
                    <a:pt x="552" y="403"/>
                  </a:cubicBezTo>
                  <a:cubicBezTo>
                    <a:pt x="552" y="403"/>
                    <a:pt x="552" y="403"/>
                    <a:pt x="552" y="5"/>
                  </a:cubicBezTo>
                  <a:close/>
                  <a:moveTo>
                    <a:pt x="783" y="408"/>
                  </a:moveTo>
                  <a:cubicBezTo>
                    <a:pt x="690" y="408"/>
                    <a:pt x="643" y="338"/>
                    <a:pt x="643" y="210"/>
                  </a:cubicBezTo>
                  <a:cubicBezTo>
                    <a:pt x="643" y="140"/>
                    <a:pt x="655" y="87"/>
                    <a:pt x="684" y="52"/>
                  </a:cubicBezTo>
                  <a:cubicBezTo>
                    <a:pt x="707" y="17"/>
                    <a:pt x="742" y="0"/>
                    <a:pt x="789" y="0"/>
                  </a:cubicBezTo>
                  <a:cubicBezTo>
                    <a:pt x="882" y="0"/>
                    <a:pt x="929" y="64"/>
                    <a:pt x="929" y="198"/>
                  </a:cubicBezTo>
                  <a:cubicBezTo>
                    <a:pt x="929" y="268"/>
                    <a:pt x="917" y="315"/>
                    <a:pt x="888" y="350"/>
                  </a:cubicBezTo>
                  <a:cubicBezTo>
                    <a:pt x="864" y="385"/>
                    <a:pt x="829" y="408"/>
                    <a:pt x="783" y="408"/>
                  </a:cubicBezTo>
                  <a:close/>
                  <a:moveTo>
                    <a:pt x="789" y="64"/>
                  </a:moveTo>
                  <a:cubicBezTo>
                    <a:pt x="748" y="64"/>
                    <a:pt x="730" y="111"/>
                    <a:pt x="730" y="204"/>
                  </a:cubicBezTo>
                  <a:cubicBezTo>
                    <a:pt x="730" y="297"/>
                    <a:pt x="748" y="338"/>
                    <a:pt x="789" y="338"/>
                  </a:cubicBezTo>
                  <a:cubicBezTo>
                    <a:pt x="824" y="338"/>
                    <a:pt x="841" y="291"/>
                    <a:pt x="841" y="204"/>
                  </a:cubicBezTo>
                  <a:cubicBezTo>
                    <a:pt x="841" y="111"/>
                    <a:pt x="824" y="64"/>
                    <a:pt x="789" y="64"/>
                  </a:cubicBezTo>
                  <a:close/>
                  <a:moveTo>
                    <a:pt x="1197" y="5"/>
                  </a:moveTo>
                  <a:cubicBezTo>
                    <a:pt x="1197" y="5"/>
                    <a:pt x="1197" y="5"/>
                    <a:pt x="1197" y="5"/>
                  </a:cubicBezTo>
                  <a:cubicBezTo>
                    <a:pt x="1145" y="5"/>
                    <a:pt x="1145" y="5"/>
                    <a:pt x="1145" y="5"/>
                  </a:cubicBezTo>
                  <a:cubicBezTo>
                    <a:pt x="1128" y="16"/>
                    <a:pt x="1110" y="28"/>
                    <a:pt x="1093" y="34"/>
                  </a:cubicBezTo>
                  <a:cubicBezTo>
                    <a:pt x="1075" y="46"/>
                    <a:pt x="1052" y="57"/>
                    <a:pt x="1029" y="63"/>
                  </a:cubicBezTo>
                  <a:cubicBezTo>
                    <a:pt x="1029" y="63"/>
                    <a:pt x="1029" y="63"/>
                    <a:pt x="1029" y="133"/>
                  </a:cubicBezTo>
                  <a:cubicBezTo>
                    <a:pt x="1035" y="133"/>
                    <a:pt x="1046" y="133"/>
                    <a:pt x="1052" y="128"/>
                  </a:cubicBezTo>
                  <a:cubicBezTo>
                    <a:pt x="1058" y="128"/>
                    <a:pt x="1070" y="128"/>
                    <a:pt x="1075" y="122"/>
                  </a:cubicBezTo>
                  <a:cubicBezTo>
                    <a:pt x="1081" y="122"/>
                    <a:pt x="1087" y="116"/>
                    <a:pt x="1093" y="110"/>
                  </a:cubicBezTo>
                  <a:cubicBezTo>
                    <a:pt x="1104" y="110"/>
                    <a:pt x="1110" y="104"/>
                    <a:pt x="1110" y="98"/>
                  </a:cubicBezTo>
                  <a:cubicBezTo>
                    <a:pt x="1110" y="98"/>
                    <a:pt x="1110" y="98"/>
                    <a:pt x="1110" y="403"/>
                  </a:cubicBezTo>
                  <a:cubicBezTo>
                    <a:pt x="1110" y="403"/>
                    <a:pt x="1110" y="403"/>
                    <a:pt x="1197" y="403"/>
                  </a:cubicBezTo>
                  <a:cubicBezTo>
                    <a:pt x="1197" y="403"/>
                    <a:pt x="1197" y="403"/>
                    <a:pt x="1197" y="5"/>
                  </a:cubicBezTo>
                  <a:close/>
                  <a:moveTo>
                    <a:pt x="225" y="519"/>
                  </a:moveTo>
                  <a:cubicBezTo>
                    <a:pt x="225" y="519"/>
                    <a:pt x="225" y="519"/>
                    <a:pt x="225" y="519"/>
                  </a:cubicBezTo>
                  <a:cubicBezTo>
                    <a:pt x="173" y="519"/>
                    <a:pt x="173" y="519"/>
                    <a:pt x="173" y="519"/>
                  </a:cubicBezTo>
                  <a:cubicBezTo>
                    <a:pt x="155" y="530"/>
                    <a:pt x="138" y="542"/>
                    <a:pt x="120" y="554"/>
                  </a:cubicBezTo>
                  <a:cubicBezTo>
                    <a:pt x="97" y="560"/>
                    <a:pt x="80" y="571"/>
                    <a:pt x="56" y="577"/>
                  </a:cubicBezTo>
                  <a:cubicBezTo>
                    <a:pt x="56" y="577"/>
                    <a:pt x="56" y="577"/>
                    <a:pt x="56" y="648"/>
                  </a:cubicBezTo>
                  <a:cubicBezTo>
                    <a:pt x="62" y="648"/>
                    <a:pt x="68" y="648"/>
                    <a:pt x="80" y="648"/>
                  </a:cubicBezTo>
                  <a:cubicBezTo>
                    <a:pt x="85" y="642"/>
                    <a:pt x="91" y="642"/>
                    <a:pt x="103" y="636"/>
                  </a:cubicBezTo>
                  <a:cubicBezTo>
                    <a:pt x="109" y="636"/>
                    <a:pt x="115" y="630"/>
                    <a:pt x="120" y="624"/>
                  </a:cubicBezTo>
                  <a:cubicBezTo>
                    <a:pt x="126" y="624"/>
                    <a:pt x="132" y="618"/>
                    <a:pt x="138" y="612"/>
                  </a:cubicBezTo>
                  <a:cubicBezTo>
                    <a:pt x="138" y="612"/>
                    <a:pt x="138" y="612"/>
                    <a:pt x="138" y="917"/>
                  </a:cubicBezTo>
                  <a:cubicBezTo>
                    <a:pt x="138" y="917"/>
                    <a:pt x="138" y="917"/>
                    <a:pt x="225" y="917"/>
                  </a:cubicBezTo>
                  <a:cubicBezTo>
                    <a:pt x="225" y="917"/>
                    <a:pt x="225" y="917"/>
                    <a:pt x="225" y="519"/>
                  </a:cubicBezTo>
                  <a:close/>
                  <a:moveTo>
                    <a:pt x="463" y="923"/>
                  </a:moveTo>
                  <a:cubicBezTo>
                    <a:pt x="370" y="923"/>
                    <a:pt x="323" y="853"/>
                    <a:pt x="323" y="724"/>
                  </a:cubicBezTo>
                  <a:cubicBezTo>
                    <a:pt x="323" y="653"/>
                    <a:pt x="335" y="600"/>
                    <a:pt x="364" y="565"/>
                  </a:cubicBezTo>
                  <a:cubicBezTo>
                    <a:pt x="387" y="530"/>
                    <a:pt x="422" y="512"/>
                    <a:pt x="475" y="512"/>
                  </a:cubicBezTo>
                  <a:cubicBezTo>
                    <a:pt x="562" y="512"/>
                    <a:pt x="609" y="583"/>
                    <a:pt x="609" y="712"/>
                  </a:cubicBezTo>
                  <a:cubicBezTo>
                    <a:pt x="609" y="782"/>
                    <a:pt x="597" y="829"/>
                    <a:pt x="574" y="870"/>
                  </a:cubicBezTo>
                  <a:cubicBezTo>
                    <a:pt x="545" y="905"/>
                    <a:pt x="510" y="923"/>
                    <a:pt x="463" y="923"/>
                  </a:cubicBezTo>
                  <a:close/>
                  <a:moveTo>
                    <a:pt x="469" y="577"/>
                  </a:moveTo>
                  <a:cubicBezTo>
                    <a:pt x="428" y="577"/>
                    <a:pt x="411" y="624"/>
                    <a:pt x="411" y="724"/>
                  </a:cubicBezTo>
                  <a:cubicBezTo>
                    <a:pt x="411" y="811"/>
                    <a:pt x="428" y="853"/>
                    <a:pt x="469" y="853"/>
                  </a:cubicBezTo>
                  <a:cubicBezTo>
                    <a:pt x="504" y="853"/>
                    <a:pt x="521" y="806"/>
                    <a:pt x="521" y="718"/>
                  </a:cubicBezTo>
                  <a:cubicBezTo>
                    <a:pt x="521" y="624"/>
                    <a:pt x="504" y="577"/>
                    <a:pt x="469" y="577"/>
                  </a:cubicBezTo>
                  <a:close/>
                  <a:moveTo>
                    <a:pt x="871" y="519"/>
                  </a:moveTo>
                  <a:cubicBezTo>
                    <a:pt x="871" y="519"/>
                    <a:pt x="871" y="519"/>
                    <a:pt x="871" y="519"/>
                  </a:cubicBezTo>
                  <a:cubicBezTo>
                    <a:pt x="818" y="519"/>
                    <a:pt x="818" y="519"/>
                    <a:pt x="818" y="519"/>
                  </a:cubicBezTo>
                  <a:cubicBezTo>
                    <a:pt x="807" y="530"/>
                    <a:pt x="783" y="542"/>
                    <a:pt x="765" y="554"/>
                  </a:cubicBezTo>
                  <a:cubicBezTo>
                    <a:pt x="748" y="560"/>
                    <a:pt x="724" y="571"/>
                    <a:pt x="701" y="577"/>
                  </a:cubicBezTo>
                  <a:cubicBezTo>
                    <a:pt x="701" y="577"/>
                    <a:pt x="701" y="577"/>
                    <a:pt x="701" y="648"/>
                  </a:cubicBezTo>
                  <a:cubicBezTo>
                    <a:pt x="706" y="648"/>
                    <a:pt x="718" y="648"/>
                    <a:pt x="724" y="648"/>
                  </a:cubicBezTo>
                  <a:cubicBezTo>
                    <a:pt x="730" y="642"/>
                    <a:pt x="742" y="642"/>
                    <a:pt x="748" y="636"/>
                  </a:cubicBezTo>
                  <a:cubicBezTo>
                    <a:pt x="754" y="636"/>
                    <a:pt x="760" y="630"/>
                    <a:pt x="771" y="624"/>
                  </a:cubicBezTo>
                  <a:cubicBezTo>
                    <a:pt x="777" y="624"/>
                    <a:pt x="783" y="618"/>
                    <a:pt x="783" y="612"/>
                  </a:cubicBezTo>
                  <a:cubicBezTo>
                    <a:pt x="783" y="612"/>
                    <a:pt x="783" y="612"/>
                    <a:pt x="783" y="917"/>
                  </a:cubicBezTo>
                  <a:cubicBezTo>
                    <a:pt x="783" y="917"/>
                    <a:pt x="783" y="917"/>
                    <a:pt x="871" y="917"/>
                  </a:cubicBezTo>
                  <a:cubicBezTo>
                    <a:pt x="871" y="917"/>
                    <a:pt x="871" y="917"/>
                    <a:pt x="871" y="519"/>
                  </a:cubicBezTo>
                  <a:close/>
                  <a:moveTo>
                    <a:pt x="141" y="1436"/>
                  </a:moveTo>
                  <a:cubicBezTo>
                    <a:pt x="47" y="1436"/>
                    <a:pt x="0" y="1372"/>
                    <a:pt x="0" y="1238"/>
                  </a:cubicBezTo>
                  <a:cubicBezTo>
                    <a:pt x="0" y="1168"/>
                    <a:pt x="12" y="1121"/>
                    <a:pt x="35" y="1080"/>
                  </a:cubicBezTo>
                  <a:cubicBezTo>
                    <a:pt x="59" y="1045"/>
                    <a:pt x="100" y="1028"/>
                    <a:pt x="147" y="1028"/>
                  </a:cubicBezTo>
                  <a:cubicBezTo>
                    <a:pt x="240" y="1028"/>
                    <a:pt x="281" y="1098"/>
                    <a:pt x="281" y="1232"/>
                  </a:cubicBezTo>
                  <a:cubicBezTo>
                    <a:pt x="281" y="1296"/>
                    <a:pt x="269" y="1349"/>
                    <a:pt x="246" y="1384"/>
                  </a:cubicBezTo>
                  <a:cubicBezTo>
                    <a:pt x="223" y="1419"/>
                    <a:pt x="187" y="1436"/>
                    <a:pt x="141" y="1436"/>
                  </a:cubicBezTo>
                  <a:close/>
                  <a:moveTo>
                    <a:pt x="141" y="1098"/>
                  </a:moveTo>
                  <a:cubicBezTo>
                    <a:pt x="106" y="1098"/>
                    <a:pt x="88" y="1145"/>
                    <a:pt x="88" y="1238"/>
                  </a:cubicBezTo>
                  <a:cubicBezTo>
                    <a:pt x="88" y="1325"/>
                    <a:pt x="106" y="1366"/>
                    <a:pt x="141" y="1366"/>
                  </a:cubicBezTo>
                  <a:cubicBezTo>
                    <a:pt x="176" y="1366"/>
                    <a:pt x="193" y="1325"/>
                    <a:pt x="193" y="1232"/>
                  </a:cubicBezTo>
                  <a:cubicBezTo>
                    <a:pt x="193" y="1139"/>
                    <a:pt x="176" y="1098"/>
                    <a:pt x="141" y="1098"/>
                  </a:cubicBezTo>
                  <a:close/>
                  <a:moveTo>
                    <a:pt x="552" y="1030"/>
                  </a:moveTo>
                  <a:cubicBezTo>
                    <a:pt x="552" y="1030"/>
                    <a:pt x="552" y="1030"/>
                    <a:pt x="552" y="1030"/>
                  </a:cubicBezTo>
                  <a:cubicBezTo>
                    <a:pt x="499" y="1030"/>
                    <a:pt x="499" y="1030"/>
                    <a:pt x="499" y="1030"/>
                  </a:cubicBezTo>
                  <a:cubicBezTo>
                    <a:pt x="481" y="1042"/>
                    <a:pt x="463" y="1054"/>
                    <a:pt x="440" y="1065"/>
                  </a:cubicBezTo>
                  <a:cubicBezTo>
                    <a:pt x="422" y="1071"/>
                    <a:pt x="399" y="1083"/>
                    <a:pt x="381" y="1089"/>
                  </a:cubicBezTo>
                  <a:cubicBezTo>
                    <a:pt x="381" y="1089"/>
                    <a:pt x="381" y="1089"/>
                    <a:pt x="381" y="1159"/>
                  </a:cubicBezTo>
                  <a:cubicBezTo>
                    <a:pt x="387" y="1159"/>
                    <a:pt x="393" y="1159"/>
                    <a:pt x="404" y="1159"/>
                  </a:cubicBezTo>
                  <a:cubicBezTo>
                    <a:pt x="410" y="1153"/>
                    <a:pt x="416" y="1153"/>
                    <a:pt x="422" y="1147"/>
                  </a:cubicBezTo>
                  <a:cubicBezTo>
                    <a:pt x="434" y="1147"/>
                    <a:pt x="440" y="1141"/>
                    <a:pt x="446" y="1141"/>
                  </a:cubicBezTo>
                  <a:cubicBezTo>
                    <a:pt x="452" y="1136"/>
                    <a:pt x="458" y="1130"/>
                    <a:pt x="463" y="1130"/>
                  </a:cubicBezTo>
                  <a:cubicBezTo>
                    <a:pt x="463" y="1130"/>
                    <a:pt x="463" y="1130"/>
                    <a:pt x="463" y="1434"/>
                  </a:cubicBezTo>
                  <a:cubicBezTo>
                    <a:pt x="463" y="1434"/>
                    <a:pt x="463" y="1434"/>
                    <a:pt x="552" y="1434"/>
                  </a:cubicBezTo>
                  <a:cubicBezTo>
                    <a:pt x="552" y="1434"/>
                    <a:pt x="552" y="1434"/>
                    <a:pt x="552" y="1030"/>
                  </a:cubicBezTo>
                  <a:close/>
                  <a:moveTo>
                    <a:pt x="783" y="1436"/>
                  </a:moveTo>
                  <a:cubicBezTo>
                    <a:pt x="690" y="1436"/>
                    <a:pt x="643" y="1372"/>
                    <a:pt x="643" y="1238"/>
                  </a:cubicBezTo>
                  <a:cubicBezTo>
                    <a:pt x="643" y="1168"/>
                    <a:pt x="655" y="1121"/>
                    <a:pt x="684" y="1080"/>
                  </a:cubicBezTo>
                  <a:cubicBezTo>
                    <a:pt x="707" y="1045"/>
                    <a:pt x="742" y="1028"/>
                    <a:pt x="789" y="1028"/>
                  </a:cubicBezTo>
                  <a:cubicBezTo>
                    <a:pt x="882" y="1028"/>
                    <a:pt x="929" y="1098"/>
                    <a:pt x="929" y="1232"/>
                  </a:cubicBezTo>
                  <a:cubicBezTo>
                    <a:pt x="929" y="1296"/>
                    <a:pt x="917" y="1349"/>
                    <a:pt x="888" y="1384"/>
                  </a:cubicBezTo>
                  <a:cubicBezTo>
                    <a:pt x="864" y="1419"/>
                    <a:pt x="829" y="1436"/>
                    <a:pt x="783" y="1436"/>
                  </a:cubicBezTo>
                  <a:close/>
                  <a:moveTo>
                    <a:pt x="789" y="1098"/>
                  </a:moveTo>
                  <a:cubicBezTo>
                    <a:pt x="748" y="1098"/>
                    <a:pt x="730" y="1145"/>
                    <a:pt x="730" y="1238"/>
                  </a:cubicBezTo>
                  <a:cubicBezTo>
                    <a:pt x="730" y="1325"/>
                    <a:pt x="748" y="1366"/>
                    <a:pt x="789" y="1366"/>
                  </a:cubicBezTo>
                  <a:cubicBezTo>
                    <a:pt x="824" y="1366"/>
                    <a:pt x="841" y="1325"/>
                    <a:pt x="841" y="1232"/>
                  </a:cubicBezTo>
                  <a:cubicBezTo>
                    <a:pt x="841" y="1139"/>
                    <a:pt x="824" y="1098"/>
                    <a:pt x="789" y="1098"/>
                  </a:cubicBezTo>
                  <a:close/>
                  <a:moveTo>
                    <a:pt x="1197" y="1030"/>
                  </a:moveTo>
                  <a:cubicBezTo>
                    <a:pt x="1197" y="1030"/>
                    <a:pt x="1197" y="1030"/>
                    <a:pt x="1197" y="1030"/>
                  </a:cubicBezTo>
                  <a:cubicBezTo>
                    <a:pt x="1145" y="1030"/>
                    <a:pt x="1145" y="1030"/>
                    <a:pt x="1145" y="1030"/>
                  </a:cubicBezTo>
                  <a:cubicBezTo>
                    <a:pt x="1128" y="1042"/>
                    <a:pt x="1110" y="1054"/>
                    <a:pt x="1093" y="1065"/>
                  </a:cubicBezTo>
                  <a:cubicBezTo>
                    <a:pt x="1075" y="1071"/>
                    <a:pt x="1052" y="1083"/>
                    <a:pt x="1029" y="1089"/>
                  </a:cubicBezTo>
                  <a:cubicBezTo>
                    <a:pt x="1029" y="1089"/>
                    <a:pt x="1029" y="1089"/>
                    <a:pt x="1029" y="1159"/>
                  </a:cubicBezTo>
                  <a:cubicBezTo>
                    <a:pt x="1035" y="1159"/>
                    <a:pt x="1046" y="1159"/>
                    <a:pt x="1052" y="1159"/>
                  </a:cubicBezTo>
                  <a:cubicBezTo>
                    <a:pt x="1058" y="1153"/>
                    <a:pt x="1070" y="1153"/>
                    <a:pt x="1075" y="1147"/>
                  </a:cubicBezTo>
                  <a:cubicBezTo>
                    <a:pt x="1081" y="1147"/>
                    <a:pt x="1087" y="1141"/>
                    <a:pt x="1093" y="1141"/>
                  </a:cubicBezTo>
                  <a:cubicBezTo>
                    <a:pt x="1104" y="1136"/>
                    <a:pt x="1110" y="1130"/>
                    <a:pt x="1110" y="1130"/>
                  </a:cubicBezTo>
                  <a:cubicBezTo>
                    <a:pt x="1110" y="1130"/>
                    <a:pt x="1110" y="1130"/>
                    <a:pt x="1110" y="1434"/>
                  </a:cubicBezTo>
                  <a:cubicBezTo>
                    <a:pt x="1110" y="1434"/>
                    <a:pt x="1110" y="1434"/>
                    <a:pt x="1197" y="1434"/>
                  </a:cubicBezTo>
                  <a:cubicBezTo>
                    <a:pt x="1197" y="1434"/>
                    <a:pt x="1197" y="1434"/>
                    <a:pt x="1197" y="1030"/>
                  </a:cubicBezTo>
                  <a:close/>
                  <a:moveTo>
                    <a:pt x="1200" y="519"/>
                  </a:moveTo>
                  <a:cubicBezTo>
                    <a:pt x="1200" y="519"/>
                    <a:pt x="1200" y="519"/>
                    <a:pt x="1200" y="519"/>
                  </a:cubicBezTo>
                  <a:cubicBezTo>
                    <a:pt x="1147" y="519"/>
                    <a:pt x="1147" y="519"/>
                    <a:pt x="1147" y="519"/>
                  </a:cubicBezTo>
                  <a:cubicBezTo>
                    <a:pt x="1135" y="530"/>
                    <a:pt x="1111" y="542"/>
                    <a:pt x="1094" y="554"/>
                  </a:cubicBezTo>
                  <a:cubicBezTo>
                    <a:pt x="1076" y="560"/>
                    <a:pt x="1052" y="571"/>
                    <a:pt x="1029" y="577"/>
                  </a:cubicBezTo>
                  <a:cubicBezTo>
                    <a:pt x="1029" y="577"/>
                    <a:pt x="1029" y="577"/>
                    <a:pt x="1029" y="648"/>
                  </a:cubicBezTo>
                  <a:cubicBezTo>
                    <a:pt x="1035" y="648"/>
                    <a:pt x="1047" y="648"/>
                    <a:pt x="1052" y="648"/>
                  </a:cubicBezTo>
                  <a:cubicBezTo>
                    <a:pt x="1058" y="642"/>
                    <a:pt x="1070" y="642"/>
                    <a:pt x="1076" y="636"/>
                  </a:cubicBezTo>
                  <a:cubicBezTo>
                    <a:pt x="1082" y="636"/>
                    <a:pt x="1088" y="630"/>
                    <a:pt x="1100" y="624"/>
                  </a:cubicBezTo>
                  <a:cubicBezTo>
                    <a:pt x="1106" y="624"/>
                    <a:pt x="1111" y="618"/>
                    <a:pt x="1111" y="612"/>
                  </a:cubicBezTo>
                  <a:cubicBezTo>
                    <a:pt x="1111" y="612"/>
                    <a:pt x="1111" y="612"/>
                    <a:pt x="1111" y="917"/>
                  </a:cubicBezTo>
                  <a:cubicBezTo>
                    <a:pt x="1111" y="917"/>
                    <a:pt x="1111" y="917"/>
                    <a:pt x="1200" y="917"/>
                  </a:cubicBezTo>
                  <a:cubicBezTo>
                    <a:pt x="1200" y="917"/>
                    <a:pt x="1200" y="917"/>
                    <a:pt x="1200" y="519"/>
                  </a:cubicBezTo>
                  <a:close/>
                </a:path>
              </a:pathLst>
            </a:custGeom>
            <a:solidFill>
              <a:srgbClr val="FFFFFF"/>
            </a:solidFill>
            <a:ln>
              <a:noFill/>
            </a:ln>
          </p:spPr>
          <p:txBody>
            <a:bodyPr vert="horz" wrap="square" lIns="87845" tIns="43923" rIns="87845" bIns="43923"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29" b="0" i="0" u="none" strike="noStrike" kern="0" cap="none" spc="0" normalizeH="0" baseline="0" noProof="0">
                <a:ln>
                  <a:noFill/>
                </a:ln>
                <a:solidFill>
                  <a:srgbClr val="505050"/>
                </a:solidFill>
                <a:effectLst/>
                <a:uLnTx/>
                <a:uFillTx/>
              </a:endParaRPr>
            </a:p>
          </p:txBody>
        </p:sp>
        <p:sp>
          <p:nvSpPr>
            <p:cNvPr id="234" name="Freeform 174">
              <a:extLst>
                <a:ext uri="{FF2B5EF4-FFF2-40B4-BE49-F238E27FC236}">
                  <a16:creationId xmlns:a16="http://schemas.microsoft.com/office/drawing/2014/main" id="{E98050D4-8395-488D-B23A-82F698137C02}"/>
                </a:ext>
              </a:extLst>
            </p:cNvPr>
            <p:cNvSpPr>
              <a:spLocks noChangeAspect="1" noEditPoints="1"/>
            </p:cNvSpPr>
            <p:nvPr/>
          </p:nvSpPr>
          <p:spPr bwMode="black">
            <a:xfrm>
              <a:off x="5247691" y="3491580"/>
              <a:ext cx="168624" cy="201764"/>
            </a:xfrm>
            <a:custGeom>
              <a:avLst/>
              <a:gdLst>
                <a:gd name="T0" fmla="*/ 35 w 1200"/>
                <a:gd name="T1" fmla="*/ 52 h 1436"/>
                <a:gd name="T2" fmla="*/ 246 w 1200"/>
                <a:gd name="T3" fmla="*/ 350 h 1436"/>
                <a:gd name="T4" fmla="*/ 88 w 1200"/>
                <a:gd name="T5" fmla="*/ 204 h 1436"/>
                <a:gd name="T6" fmla="*/ 141 w 1200"/>
                <a:gd name="T7" fmla="*/ 64 h 1436"/>
                <a:gd name="T8" fmla="*/ 499 w 1200"/>
                <a:gd name="T9" fmla="*/ 5 h 1436"/>
                <a:gd name="T10" fmla="*/ 381 w 1200"/>
                <a:gd name="T11" fmla="*/ 133 h 1436"/>
                <a:gd name="T12" fmla="*/ 446 w 1200"/>
                <a:gd name="T13" fmla="*/ 110 h 1436"/>
                <a:gd name="T14" fmla="*/ 552 w 1200"/>
                <a:gd name="T15" fmla="*/ 403 h 1436"/>
                <a:gd name="T16" fmla="*/ 643 w 1200"/>
                <a:gd name="T17" fmla="*/ 210 h 1436"/>
                <a:gd name="T18" fmla="*/ 929 w 1200"/>
                <a:gd name="T19" fmla="*/ 198 h 1436"/>
                <a:gd name="T20" fmla="*/ 789 w 1200"/>
                <a:gd name="T21" fmla="*/ 64 h 1436"/>
                <a:gd name="T22" fmla="*/ 841 w 1200"/>
                <a:gd name="T23" fmla="*/ 204 h 1436"/>
                <a:gd name="T24" fmla="*/ 1197 w 1200"/>
                <a:gd name="T25" fmla="*/ 5 h 1436"/>
                <a:gd name="T26" fmla="*/ 1029 w 1200"/>
                <a:gd name="T27" fmla="*/ 63 h 1436"/>
                <a:gd name="T28" fmla="*/ 1075 w 1200"/>
                <a:gd name="T29" fmla="*/ 122 h 1436"/>
                <a:gd name="T30" fmla="*/ 1110 w 1200"/>
                <a:gd name="T31" fmla="*/ 403 h 1436"/>
                <a:gd name="T32" fmla="*/ 225 w 1200"/>
                <a:gd name="T33" fmla="*/ 519 h 1436"/>
                <a:gd name="T34" fmla="*/ 120 w 1200"/>
                <a:gd name="T35" fmla="*/ 554 h 1436"/>
                <a:gd name="T36" fmla="*/ 80 w 1200"/>
                <a:gd name="T37" fmla="*/ 648 h 1436"/>
                <a:gd name="T38" fmla="*/ 138 w 1200"/>
                <a:gd name="T39" fmla="*/ 612 h 1436"/>
                <a:gd name="T40" fmla="*/ 225 w 1200"/>
                <a:gd name="T41" fmla="*/ 519 h 1436"/>
                <a:gd name="T42" fmla="*/ 364 w 1200"/>
                <a:gd name="T43" fmla="*/ 565 h 1436"/>
                <a:gd name="T44" fmla="*/ 574 w 1200"/>
                <a:gd name="T45" fmla="*/ 870 h 1436"/>
                <a:gd name="T46" fmla="*/ 411 w 1200"/>
                <a:gd name="T47" fmla="*/ 724 h 1436"/>
                <a:gd name="T48" fmla="*/ 469 w 1200"/>
                <a:gd name="T49" fmla="*/ 577 h 1436"/>
                <a:gd name="T50" fmla="*/ 818 w 1200"/>
                <a:gd name="T51" fmla="*/ 519 h 1436"/>
                <a:gd name="T52" fmla="*/ 701 w 1200"/>
                <a:gd name="T53" fmla="*/ 648 h 1436"/>
                <a:gd name="T54" fmla="*/ 771 w 1200"/>
                <a:gd name="T55" fmla="*/ 624 h 1436"/>
                <a:gd name="T56" fmla="*/ 871 w 1200"/>
                <a:gd name="T57" fmla="*/ 917 h 1436"/>
                <a:gd name="T58" fmla="*/ 0 w 1200"/>
                <a:gd name="T59" fmla="*/ 1238 h 1436"/>
                <a:gd name="T60" fmla="*/ 281 w 1200"/>
                <a:gd name="T61" fmla="*/ 1232 h 1436"/>
                <a:gd name="T62" fmla="*/ 141 w 1200"/>
                <a:gd name="T63" fmla="*/ 1098 h 1436"/>
                <a:gd name="T64" fmla="*/ 193 w 1200"/>
                <a:gd name="T65" fmla="*/ 1232 h 1436"/>
                <a:gd name="T66" fmla="*/ 552 w 1200"/>
                <a:gd name="T67" fmla="*/ 1030 h 1436"/>
                <a:gd name="T68" fmla="*/ 381 w 1200"/>
                <a:gd name="T69" fmla="*/ 1089 h 1436"/>
                <a:gd name="T70" fmla="*/ 422 w 1200"/>
                <a:gd name="T71" fmla="*/ 1147 h 1436"/>
                <a:gd name="T72" fmla="*/ 463 w 1200"/>
                <a:gd name="T73" fmla="*/ 1434 h 1436"/>
                <a:gd name="T74" fmla="*/ 783 w 1200"/>
                <a:gd name="T75" fmla="*/ 1436 h 1436"/>
                <a:gd name="T76" fmla="*/ 789 w 1200"/>
                <a:gd name="T77" fmla="*/ 1028 h 1436"/>
                <a:gd name="T78" fmla="*/ 783 w 1200"/>
                <a:gd name="T79" fmla="*/ 1436 h 1436"/>
                <a:gd name="T80" fmla="*/ 789 w 1200"/>
                <a:gd name="T81" fmla="*/ 1366 h 1436"/>
                <a:gd name="T82" fmla="*/ 1197 w 1200"/>
                <a:gd name="T83" fmla="*/ 1030 h 1436"/>
                <a:gd name="T84" fmla="*/ 1093 w 1200"/>
                <a:gd name="T85" fmla="*/ 1065 h 1436"/>
                <a:gd name="T86" fmla="*/ 1052 w 1200"/>
                <a:gd name="T87" fmla="*/ 1159 h 1436"/>
                <a:gd name="T88" fmla="*/ 1110 w 1200"/>
                <a:gd name="T89" fmla="*/ 1130 h 1436"/>
                <a:gd name="T90" fmla="*/ 1197 w 1200"/>
                <a:gd name="T91" fmla="*/ 1030 h 1436"/>
                <a:gd name="T92" fmla="*/ 1147 w 1200"/>
                <a:gd name="T93" fmla="*/ 519 h 1436"/>
                <a:gd name="T94" fmla="*/ 1029 w 1200"/>
                <a:gd name="T95" fmla="*/ 648 h 1436"/>
                <a:gd name="T96" fmla="*/ 1100 w 1200"/>
                <a:gd name="T97" fmla="*/ 624 h 1436"/>
                <a:gd name="T98" fmla="*/ 1200 w 1200"/>
                <a:gd name="T99" fmla="*/ 91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0" h="1436">
                  <a:moveTo>
                    <a:pt x="141" y="408"/>
                  </a:moveTo>
                  <a:cubicBezTo>
                    <a:pt x="47" y="408"/>
                    <a:pt x="0" y="338"/>
                    <a:pt x="0" y="210"/>
                  </a:cubicBezTo>
                  <a:cubicBezTo>
                    <a:pt x="0" y="140"/>
                    <a:pt x="12" y="87"/>
                    <a:pt x="35" y="52"/>
                  </a:cubicBezTo>
                  <a:cubicBezTo>
                    <a:pt x="59" y="17"/>
                    <a:pt x="100" y="0"/>
                    <a:pt x="147" y="0"/>
                  </a:cubicBezTo>
                  <a:cubicBezTo>
                    <a:pt x="240" y="0"/>
                    <a:pt x="281" y="64"/>
                    <a:pt x="281" y="198"/>
                  </a:cubicBezTo>
                  <a:cubicBezTo>
                    <a:pt x="281" y="268"/>
                    <a:pt x="269" y="315"/>
                    <a:pt x="246" y="350"/>
                  </a:cubicBezTo>
                  <a:cubicBezTo>
                    <a:pt x="223" y="385"/>
                    <a:pt x="187" y="408"/>
                    <a:pt x="141" y="408"/>
                  </a:cubicBezTo>
                  <a:close/>
                  <a:moveTo>
                    <a:pt x="141" y="64"/>
                  </a:moveTo>
                  <a:cubicBezTo>
                    <a:pt x="106" y="64"/>
                    <a:pt x="88" y="111"/>
                    <a:pt x="88" y="204"/>
                  </a:cubicBezTo>
                  <a:cubicBezTo>
                    <a:pt x="88" y="297"/>
                    <a:pt x="106" y="338"/>
                    <a:pt x="141" y="338"/>
                  </a:cubicBezTo>
                  <a:cubicBezTo>
                    <a:pt x="176" y="338"/>
                    <a:pt x="193" y="291"/>
                    <a:pt x="193" y="204"/>
                  </a:cubicBezTo>
                  <a:cubicBezTo>
                    <a:pt x="193" y="111"/>
                    <a:pt x="176" y="64"/>
                    <a:pt x="141" y="64"/>
                  </a:cubicBezTo>
                  <a:close/>
                  <a:moveTo>
                    <a:pt x="552" y="5"/>
                  </a:moveTo>
                  <a:cubicBezTo>
                    <a:pt x="552" y="5"/>
                    <a:pt x="552" y="5"/>
                    <a:pt x="552" y="5"/>
                  </a:cubicBezTo>
                  <a:cubicBezTo>
                    <a:pt x="499" y="5"/>
                    <a:pt x="499" y="5"/>
                    <a:pt x="499" y="5"/>
                  </a:cubicBezTo>
                  <a:cubicBezTo>
                    <a:pt x="481" y="16"/>
                    <a:pt x="463" y="28"/>
                    <a:pt x="440" y="34"/>
                  </a:cubicBezTo>
                  <a:cubicBezTo>
                    <a:pt x="422" y="46"/>
                    <a:pt x="399" y="57"/>
                    <a:pt x="381" y="63"/>
                  </a:cubicBezTo>
                  <a:cubicBezTo>
                    <a:pt x="381" y="63"/>
                    <a:pt x="381" y="63"/>
                    <a:pt x="381" y="133"/>
                  </a:cubicBezTo>
                  <a:cubicBezTo>
                    <a:pt x="387" y="133"/>
                    <a:pt x="393" y="133"/>
                    <a:pt x="404" y="128"/>
                  </a:cubicBezTo>
                  <a:cubicBezTo>
                    <a:pt x="410" y="128"/>
                    <a:pt x="416" y="128"/>
                    <a:pt x="422" y="122"/>
                  </a:cubicBezTo>
                  <a:cubicBezTo>
                    <a:pt x="434" y="122"/>
                    <a:pt x="440" y="116"/>
                    <a:pt x="446" y="110"/>
                  </a:cubicBezTo>
                  <a:cubicBezTo>
                    <a:pt x="452" y="110"/>
                    <a:pt x="458" y="104"/>
                    <a:pt x="463" y="98"/>
                  </a:cubicBezTo>
                  <a:cubicBezTo>
                    <a:pt x="463" y="98"/>
                    <a:pt x="463" y="98"/>
                    <a:pt x="463" y="403"/>
                  </a:cubicBezTo>
                  <a:cubicBezTo>
                    <a:pt x="463" y="403"/>
                    <a:pt x="463" y="403"/>
                    <a:pt x="552" y="403"/>
                  </a:cubicBezTo>
                  <a:cubicBezTo>
                    <a:pt x="552" y="403"/>
                    <a:pt x="552" y="403"/>
                    <a:pt x="552" y="5"/>
                  </a:cubicBezTo>
                  <a:close/>
                  <a:moveTo>
                    <a:pt x="783" y="408"/>
                  </a:moveTo>
                  <a:cubicBezTo>
                    <a:pt x="690" y="408"/>
                    <a:pt x="643" y="338"/>
                    <a:pt x="643" y="210"/>
                  </a:cubicBezTo>
                  <a:cubicBezTo>
                    <a:pt x="643" y="140"/>
                    <a:pt x="655" y="87"/>
                    <a:pt x="684" y="52"/>
                  </a:cubicBezTo>
                  <a:cubicBezTo>
                    <a:pt x="707" y="17"/>
                    <a:pt x="742" y="0"/>
                    <a:pt x="789" y="0"/>
                  </a:cubicBezTo>
                  <a:cubicBezTo>
                    <a:pt x="882" y="0"/>
                    <a:pt x="929" y="64"/>
                    <a:pt x="929" y="198"/>
                  </a:cubicBezTo>
                  <a:cubicBezTo>
                    <a:pt x="929" y="268"/>
                    <a:pt x="917" y="315"/>
                    <a:pt x="888" y="350"/>
                  </a:cubicBezTo>
                  <a:cubicBezTo>
                    <a:pt x="864" y="385"/>
                    <a:pt x="829" y="408"/>
                    <a:pt x="783" y="408"/>
                  </a:cubicBezTo>
                  <a:close/>
                  <a:moveTo>
                    <a:pt x="789" y="64"/>
                  </a:moveTo>
                  <a:cubicBezTo>
                    <a:pt x="748" y="64"/>
                    <a:pt x="730" y="111"/>
                    <a:pt x="730" y="204"/>
                  </a:cubicBezTo>
                  <a:cubicBezTo>
                    <a:pt x="730" y="297"/>
                    <a:pt x="748" y="338"/>
                    <a:pt x="789" y="338"/>
                  </a:cubicBezTo>
                  <a:cubicBezTo>
                    <a:pt x="824" y="338"/>
                    <a:pt x="841" y="291"/>
                    <a:pt x="841" y="204"/>
                  </a:cubicBezTo>
                  <a:cubicBezTo>
                    <a:pt x="841" y="111"/>
                    <a:pt x="824" y="64"/>
                    <a:pt x="789" y="64"/>
                  </a:cubicBezTo>
                  <a:close/>
                  <a:moveTo>
                    <a:pt x="1197" y="5"/>
                  </a:moveTo>
                  <a:cubicBezTo>
                    <a:pt x="1197" y="5"/>
                    <a:pt x="1197" y="5"/>
                    <a:pt x="1197" y="5"/>
                  </a:cubicBezTo>
                  <a:cubicBezTo>
                    <a:pt x="1145" y="5"/>
                    <a:pt x="1145" y="5"/>
                    <a:pt x="1145" y="5"/>
                  </a:cubicBezTo>
                  <a:cubicBezTo>
                    <a:pt x="1128" y="16"/>
                    <a:pt x="1110" y="28"/>
                    <a:pt x="1093" y="34"/>
                  </a:cubicBezTo>
                  <a:cubicBezTo>
                    <a:pt x="1075" y="46"/>
                    <a:pt x="1052" y="57"/>
                    <a:pt x="1029" y="63"/>
                  </a:cubicBezTo>
                  <a:cubicBezTo>
                    <a:pt x="1029" y="63"/>
                    <a:pt x="1029" y="63"/>
                    <a:pt x="1029" y="133"/>
                  </a:cubicBezTo>
                  <a:cubicBezTo>
                    <a:pt x="1035" y="133"/>
                    <a:pt x="1046" y="133"/>
                    <a:pt x="1052" y="128"/>
                  </a:cubicBezTo>
                  <a:cubicBezTo>
                    <a:pt x="1058" y="128"/>
                    <a:pt x="1070" y="128"/>
                    <a:pt x="1075" y="122"/>
                  </a:cubicBezTo>
                  <a:cubicBezTo>
                    <a:pt x="1081" y="122"/>
                    <a:pt x="1087" y="116"/>
                    <a:pt x="1093" y="110"/>
                  </a:cubicBezTo>
                  <a:cubicBezTo>
                    <a:pt x="1104" y="110"/>
                    <a:pt x="1110" y="104"/>
                    <a:pt x="1110" y="98"/>
                  </a:cubicBezTo>
                  <a:cubicBezTo>
                    <a:pt x="1110" y="98"/>
                    <a:pt x="1110" y="98"/>
                    <a:pt x="1110" y="403"/>
                  </a:cubicBezTo>
                  <a:cubicBezTo>
                    <a:pt x="1110" y="403"/>
                    <a:pt x="1110" y="403"/>
                    <a:pt x="1197" y="403"/>
                  </a:cubicBezTo>
                  <a:cubicBezTo>
                    <a:pt x="1197" y="403"/>
                    <a:pt x="1197" y="403"/>
                    <a:pt x="1197" y="5"/>
                  </a:cubicBezTo>
                  <a:close/>
                  <a:moveTo>
                    <a:pt x="225" y="519"/>
                  </a:moveTo>
                  <a:cubicBezTo>
                    <a:pt x="225" y="519"/>
                    <a:pt x="225" y="519"/>
                    <a:pt x="225" y="519"/>
                  </a:cubicBezTo>
                  <a:cubicBezTo>
                    <a:pt x="173" y="519"/>
                    <a:pt x="173" y="519"/>
                    <a:pt x="173" y="519"/>
                  </a:cubicBezTo>
                  <a:cubicBezTo>
                    <a:pt x="155" y="530"/>
                    <a:pt x="138" y="542"/>
                    <a:pt x="120" y="554"/>
                  </a:cubicBezTo>
                  <a:cubicBezTo>
                    <a:pt x="97" y="560"/>
                    <a:pt x="80" y="571"/>
                    <a:pt x="56" y="577"/>
                  </a:cubicBezTo>
                  <a:cubicBezTo>
                    <a:pt x="56" y="577"/>
                    <a:pt x="56" y="577"/>
                    <a:pt x="56" y="648"/>
                  </a:cubicBezTo>
                  <a:cubicBezTo>
                    <a:pt x="62" y="648"/>
                    <a:pt x="68" y="648"/>
                    <a:pt x="80" y="648"/>
                  </a:cubicBezTo>
                  <a:cubicBezTo>
                    <a:pt x="85" y="642"/>
                    <a:pt x="91" y="642"/>
                    <a:pt x="103" y="636"/>
                  </a:cubicBezTo>
                  <a:cubicBezTo>
                    <a:pt x="109" y="636"/>
                    <a:pt x="115" y="630"/>
                    <a:pt x="120" y="624"/>
                  </a:cubicBezTo>
                  <a:cubicBezTo>
                    <a:pt x="126" y="624"/>
                    <a:pt x="132" y="618"/>
                    <a:pt x="138" y="612"/>
                  </a:cubicBezTo>
                  <a:cubicBezTo>
                    <a:pt x="138" y="612"/>
                    <a:pt x="138" y="612"/>
                    <a:pt x="138" y="917"/>
                  </a:cubicBezTo>
                  <a:cubicBezTo>
                    <a:pt x="138" y="917"/>
                    <a:pt x="138" y="917"/>
                    <a:pt x="225" y="917"/>
                  </a:cubicBezTo>
                  <a:cubicBezTo>
                    <a:pt x="225" y="917"/>
                    <a:pt x="225" y="917"/>
                    <a:pt x="225" y="519"/>
                  </a:cubicBezTo>
                  <a:close/>
                  <a:moveTo>
                    <a:pt x="463" y="923"/>
                  </a:moveTo>
                  <a:cubicBezTo>
                    <a:pt x="370" y="923"/>
                    <a:pt x="323" y="853"/>
                    <a:pt x="323" y="724"/>
                  </a:cubicBezTo>
                  <a:cubicBezTo>
                    <a:pt x="323" y="653"/>
                    <a:pt x="335" y="600"/>
                    <a:pt x="364" y="565"/>
                  </a:cubicBezTo>
                  <a:cubicBezTo>
                    <a:pt x="387" y="530"/>
                    <a:pt x="422" y="512"/>
                    <a:pt x="475" y="512"/>
                  </a:cubicBezTo>
                  <a:cubicBezTo>
                    <a:pt x="562" y="512"/>
                    <a:pt x="609" y="583"/>
                    <a:pt x="609" y="712"/>
                  </a:cubicBezTo>
                  <a:cubicBezTo>
                    <a:pt x="609" y="782"/>
                    <a:pt x="597" y="829"/>
                    <a:pt x="574" y="870"/>
                  </a:cubicBezTo>
                  <a:cubicBezTo>
                    <a:pt x="545" y="905"/>
                    <a:pt x="510" y="923"/>
                    <a:pt x="463" y="923"/>
                  </a:cubicBezTo>
                  <a:close/>
                  <a:moveTo>
                    <a:pt x="469" y="577"/>
                  </a:moveTo>
                  <a:cubicBezTo>
                    <a:pt x="428" y="577"/>
                    <a:pt x="411" y="624"/>
                    <a:pt x="411" y="724"/>
                  </a:cubicBezTo>
                  <a:cubicBezTo>
                    <a:pt x="411" y="811"/>
                    <a:pt x="428" y="853"/>
                    <a:pt x="469" y="853"/>
                  </a:cubicBezTo>
                  <a:cubicBezTo>
                    <a:pt x="504" y="853"/>
                    <a:pt x="521" y="806"/>
                    <a:pt x="521" y="718"/>
                  </a:cubicBezTo>
                  <a:cubicBezTo>
                    <a:pt x="521" y="624"/>
                    <a:pt x="504" y="577"/>
                    <a:pt x="469" y="577"/>
                  </a:cubicBezTo>
                  <a:close/>
                  <a:moveTo>
                    <a:pt x="871" y="519"/>
                  </a:moveTo>
                  <a:cubicBezTo>
                    <a:pt x="871" y="519"/>
                    <a:pt x="871" y="519"/>
                    <a:pt x="871" y="519"/>
                  </a:cubicBezTo>
                  <a:cubicBezTo>
                    <a:pt x="818" y="519"/>
                    <a:pt x="818" y="519"/>
                    <a:pt x="818" y="519"/>
                  </a:cubicBezTo>
                  <a:cubicBezTo>
                    <a:pt x="807" y="530"/>
                    <a:pt x="783" y="542"/>
                    <a:pt x="765" y="554"/>
                  </a:cubicBezTo>
                  <a:cubicBezTo>
                    <a:pt x="748" y="560"/>
                    <a:pt x="724" y="571"/>
                    <a:pt x="701" y="577"/>
                  </a:cubicBezTo>
                  <a:cubicBezTo>
                    <a:pt x="701" y="577"/>
                    <a:pt x="701" y="577"/>
                    <a:pt x="701" y="648"/>
                  </a:cubicBezTo>
                  <a:cubicBezTo>
                    <a:pt x="706" y="648"/>
                    <a:pt x="718" y="648"/>
                    <a:pt x="724" y="648"/>
                  </a:cubicBezTo>
                  <a:cubicBezTo>
                    <a:pt x="730" y="642"/>
                    <a:pt x="742" y="642"/>
                    <a:pt x="748" y="636"/>
                  </a:cubicBezTo>
                  <a:cubicBezTo>
                    <a:pt x="754" y="636"/>
                    <a:pt x="760" y="630"/>
                    <a:pt x="771" y="624"/>
                  </a:cubicBezTo>
                  <a:cubicBezTo>
                    <a:pt x="777" y="624"/>
                    <a:pt x="783" y="618"/>
                    <a:pt x="783" y="612"/>
                  </a:cubicBezTo>
                  <a:cubicBezTo>
                    <a:pt x="783" y="612"/>
                    <a:pt x="783" y="612"/>
                    <a:pt x="783" y="917"/>
                  </a:cubicBezTo>
                  <a:cubicBezTo>
                    <a:pt x="783" y="917"/>
                    <a:pt x="783" y="917"/>
                    <a:pt x="871" y="917"/>
                  </a:cubicBezTo>
                  <a:cubicBezTo>
                    <a:pt x="871" y="917"/>
                    <a:pt x="871" y="917"/>
                    <a:pt x="871" y="519"/>
                  </a:cubicBezTo>
                  <a:close/>
                  <a:moveTo>
                    <a:pt x="141" y="1436"/>
                  </a:moveTo>
                  <a:cubicBezTo>
                    <a:pt x="47" y="1436"/>
                    <a:pt x="0" y="1372"/>
                    <a:pt x="0" y="1238"/>
                  </a:cubicBezTo>
                  <a:cubicBezTo>
                    <a:pt x="0" y="1168"/>
                    <a:pt x="12" y="1121"/>
                    <a:pt x="35" y="1080"/>
                  </a:cubicBezTo>
                  <a:cubicBezTo>
                    <a:pt x="59" y="1045"/>
                    <a:pt x="100" y="1028"/>
                    <a:pt x="147" y="1028"/>
                  </a:cubicBezTo>
                  <a:cubicBezTo>
                    <a:pt x="240" y="1028"/>
                    <a:pt x="281" y="1098"/>
                    <a:pt x="281" y="1232"/>
                  </a:cubicBezTo>
                  <a:cubicBezTo>
                    <a:pt x="281" y="1296"/>
                    <a:pt x="269" y="1349"/>
                    <a:pt x="246" y="1384"/>
                  </a:cubicBezTo>
                  <a:cubicBezTo>
                    <a:pt x="223" y="1419"/>
                    <a:pt x="187" y="1436"/>
                    <a:pt x="141" y="1436"/>
                  </a:cubicBezTo>
                  <a:close/>
                  <a:moveTo>
                    <a:pt x="141" y="1098"/>
                  </a:moveTo>
                  <a:cubicBezTo>
                    <a:pt x="106" y="1098"/>
                    <a:pt x="88" y="1145"/>
                    <a:pt x="88" y="1238"/>
                  </a:cubicBezTo>
                  <a:cubicBezTo>
                    <a:pt x="88" y="1325"/>
                    <a:pt x="106" y="1366"/>
                    <a:pt x="141" y="1366"/>
                  </a:cubicBezTo>
                  <a:cubicBezTo>
                    <a:pt x="176" y="1366"/>
                    <a:pt x="193" y="1325"/>
                    <a:pt x="193" y="1232"/>
                  </a:cubicBezTo>
                  <a:cubicBezTo>
                    <a:pt x="193" y="1139"/>
                    <a:pt x="176" y="1098"/>
                    <a:pt x="141" y="1098"/>
                  </a:cubicBezTo>
                  <a:close/>
                  <a:moveTo>
                    <a:pt x="552" y="1030"/>
                  </a:moveTo>
                  <a:cubicBezTo>
                    <a:pt x="552" y="1030"/>
                    <a:pt x="552" y="1030"/>
                    <a:pt x="552" y="1030"/>
                  </a:cubicBezTo>
                  <a:cubicBezTo>
                    <a:pt x="499" y="1030"/>
                    <a:pt x="499" y="1030"/>
                    <a:pt x="499" y="1030"/>
                  </a:cubicBezTo>
                  <a:cubicBezTo>
                    <a:pt x="481" y="1042"/>
                    <a:pt x="463" y="1054"/>
                    <a:pt x="440" y="1065"/>
                  </a:cubicBezTo>
                  <a:cubicBezTo>
                    <a:pt x="422" y="1071"/>
                    <a:pt x="399" y="1083"/>
                    <a:pt x="381" y="1089"/>
                  </a:cubicBezTo>
                  <a:cubicBezTo>
                    <a:pt x="381" y="1089"/>
                    <a:pt x="381" y="1089"/>
                    <a:pt x="381" y="1159"/>
                  </a:cubicBezTo>
                  <a:cubicBezTo>
                    <a:pt x="387" y="1159"/>
                    <a:pt x="393" y="1159"/>
                    <a:pt x="404" y="1159"/>
                  </a:cubicBezTo>
                  <a:cubicBezTo>
                    <a:pt x="410" y="1153"/>
                    <a:pt x="416" y="1153"/>
                    <a:pt x="422" y="1147"/>
                  </a:cubicBezTo>
                  <a:cubicBezTo>
                    <a:pt x="434" y="1147"/>
                    <a:pt x="440" y="1141"/>
                    <a:pt x="446" y="1141"/>
                  </a:cubicBezTo>
                  <a:cubicBezTo>
                    <a:pt x="452" y="1136"/>
                    <a:pt x="458" y="1130"/>
                    <a:pt x="463" y="1130"/>
                  </a:cubicBezTo>
                  <a:cubicBezTo>
                    <a:pt x="463" y="1130"/>
                    <a:pt x="463" y="1130"/>
                    <a:pt x="463" y="1434"/>
                  </a:cubicBezTo>
                  <a:cubicBezTo>
                    <a:pt x="463" y="1434"/>
                    <a:pt x="463" y="1434"/>
                    <a:pt x="552" y="1434"/>
                  </a:cubicBezTo>
                  <a:cubicBezTo>
                    <a:pt x="552" y="1434"/>
                    <a:pt x="552" y="1434"/>
                    <a:pt x="552" y="1030"/>
                  </a:cubicBezTo>
                  <a:close/>
                  <a:moveTo>
                    <a:pt x="783" y="1436"/>
                  </a:moveTo>
                  <a:cubicBezTo>
                    <a:pt x="690" y="1436"/>
                    <a:pt x="643" y="1372"/>
                    <a:pt x="643" y="1238"/>
                  </a:cubicBezTo>
                  <a:cubicBezTo>
                    <a:pt x="643" y="1168"/>
                    <a:pt x="655" y="1121"/>
                    <a:pt x="684" y="1080"/>
                  </a:cubicBezTo>
                  <a:cubicBezTo>
                    <a:pt x="707" y="1045"/>
                    <a:pt x="742" y="1028"/>
                    <a:pt x="789" y="1028"/>
                  </a:cubicBezTo>
                  <a:cubicBezTo>
                    <a:pt x="882" y="1028"/>
                    <a:pt x="929" y="1098"/>
                    <a:pt x="929" y="1232"/>
                  </a:cubicBezTo>
                  <a:cubicBezTo>
                    <a:pt x="929" y="1296"/>
                    <a:pt x="917" y="1349"/>
                    <a:pt x="888" y="1384"/>
                  </a:cubicBezTo>
                  <a:cubicBezTo>
                    <a:pt x="864" y="1419"/>
                    <a:pt x="829" y="1436"/>
                    <a:pt x="783" y="1436"/>
                  </a:cubicBezTo>
                  <a:close/>
                  <a:moveTo>
                    <a:pt x="789" y="1098"/>
                  </a:moveTo>
                  <a:cubicBezTo>
                    <a:pt x="748" y="1098"/>
                    <a:pt x="730" y="1145"/>
                    <a:pt x="730" y="1238"/>
                  </a:cubicBezTo>
                  <a:cubicBezTo>
                    <a:pt x="730" y="1325"/>
                    <a:pt x="748" y="1366"/>
                    <a:pt x="789" y="1366"/>
                  </a:cubicBezTo>
                  <a:cubicBezTo>
                    <a:pt x="824" y="1366"/>
                    <a:pt x="841" y="1325"/>
                    <a:pt x="841" y="1232"/>
                  </a:cubicBezTo>
                  <a:cubicBezTo>
                    <a:pt x="841" y="1139"/>
                    <a:pt x="824" y="1098"/>
                    <a:pt x="789" y="1098"/>
                  </a:cubicBezTo>
                  <a:close/>
                  <a:moveTo>
                    <a:pt x="1197" y="1030"/>
                  </a:moveTo>
                  <a:cubicBezTo>
                    <a:pt x="1197" y="1030"/>
                    <a:pt x="1197" y="1030"/>
                    <a:pt x="1197" y="1030"/>
                  </a:cubicBezTo>
                  <a:cubicBezTo>
                    <a:pt x="1145" y="1030"/>
                    <a:pt x="1145" y="1030"/>
                    <a:pt x="1145" y="1030"/>
                  </a:cubicBezTo>
                  <a:cubicBezTo>
                    <a:pt x="1128" y="1042"/>
                    <a:pt x="1110" y="1054"/>
                    <a:pt x="1093" y="1065"/>
                  </a:cubicBezTo>
                  <a:cubicBezTo>
                    <a:pt x="1075" y="1071"/>
                    <a:pt x="1052" y="1083"/>
                    <a:pt x="1029" y="1089"/>
                  </a:cubicBezTo>
                  <a:cubicBezTo>
                    <a:pt x="1029" y="1089"/>
                    <a:pt x="1029" y="1089"/>
                    <a:pt x="1029" y="1159"/>
                  </a:cubicBezTo>
                  <a:cubicBezTo>
                    <a:pt x="1035" y="1159"/>
                    <a:pt x="1046" y="1159"/>
                    <a:pt x="1052" y="1159"/>
                  </a:cubicBezTo>
                  <a:cubicBezTo>
                    <a:pt x="1058" y="1153"/>
                    <a:pt x="1070" y="1153"/>
                    <a:pt x="1075" y="1147"/>
                  </a:cubicBezTo>
                  <a:cubicBezTo>
                    <a:pt x="1081" y="1147"/>
                    <a:pt x="1087" y="1141"/>
                    <a:pt x="1093" y="1141"/>
                  </a:cubicBezTo>
                  <a:cubicBezTo>
                    <a:pt x="1104" y="1136"/>
                    <a:pt x="1110" y="1130"/>
                    <a:pt x="1110" y="1130"/>
                  </a:cubicBezTo>
                  <a:cubicBezTo>
                    <a:pt x="1110" y="1130"/>
                    <a:pt x="1110" y="1130"/>
                    <a:pt x="1110" y="1434"/>
                  </a:cubicBezTo>
                  <a:cubicBezTo>
                    <a:pt x="1110" y="1434"/>
                    <a:pt x="1110" y="1434"/>
                    <a:pt x="1197" y="1434"/>
                  </a:cubicBezTo>
                  <a:cubicBezTo>
                    <a:pt x="1197" y="1434"/>
                    <a:pt x="1197" y="1434"/>
                    <a:pt x="1197" y="1030"/>
                  </a:cubicBezTo>
                  <a:close/>
                  <a:moveTo>
                    <a:pt x="1200" y="519"/>
                  </a:moveTo>
                  <a:cubicBezTo>
                    <a:pt x="1200" y="519"/>
                    <a:pt x="1200" y="519"/>
                    <a:pt x="1200" y="519"/>
                  </a:cubicBezTo>
                  <a:cubicBezTo>
                    <a:pt x="1147" y="519"/>
                    <a:pt x="1147" y="519"/>
                    <a:pt x="1147" y="519"/>
                  </a:cubicBezTo>
                  <a:cubicBezTo>
                    <a:pt x="1135" y="530"/>
                    <a:pt x="1111" y="542"/>
                    <a:pt x="1094" y="554"/>
                  </a:cubicBezTo>
                  <a:cubicBezTo>
                    <a:pt x="1076" y="560"/>
                    <a:pt x="1052" y="571"/>
                    <a:pt x="1029" y="577"/>
                  </a:cubicBezTo>
                  <a:cubicBezTo>
                    <a:pt x="1029" y="577"/>
                    <a:pt x="1029" y="577"/>
                    <a:pt x="1029" y="648"/>
                  </a:cubicBezTo>
                  <a:cubicBezTo>
                    <a:pt x="1035" y="648"/>
                    <a:pt x="1047" y="648"/>
                    <a:pt x="1052" y="648"/>
                  </a:cubicBezTo>
                  <a:cubicBezTo>
                    <a:pt x="1058" y="642"/>
                    <a:pt x="1070" y="642"/>
                    <a:pt x="1076" y="636"/>
                  </a:cubicBezTo>
                  <a:cubicBezTo>
                    <a:pt x="1082" y="636"/>
                    <a:pt x="1088" y="630"/>
                    <a:pt x="1100" y="624"/>
                  </a:cubicBezTo>
                  <a:cubicBezTo>
                    <a:pt x="1106" y="624"/>
                    <a:pt x="1111" y="618"/>
                    <a:pt x="1111" y="612"/>
                  </a:cubicBezTo>
                  <a:cubicBezTo>
                    <a:pt x="1111" y="612"/>
                    <a:pt x="1111" y="612"/>
                    <a:pt x="1111" y="917"/>
                  </a:cubicBezTo>
                  <a:cubicBezTo>
                    <a:pt x="1111" y="917"/>
                    <a:pt x="1111" y="917"/>
                    <a:pt x="1200" y="917"/>
                  </a:cubicBezTo>
                  <a:cubicBezTo>
                    <a:pt x="1200" y="917"/>
                    <a:pt x="1200" y="917"/>
                    <a:pt x="1200" y="519"/>
                  </a:cubicBezTo>
                  <a:close/>
                </a:path>
              </a:pathLst>
            </a:custGeom>
            <a:solidFill>
              <a:srgbClr val="FFFFFF"/>
            </a:solidFill>
            <a:ln>
              <a:noFill/>
            </a:ln>
          </p:spPr>
          <p:txBody>
            <a:bodyPr vert="horz" wrap="square" lIns="87845" tIns="43923" rIns="87845" bIns="43923"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29" b="0" i="0" u="none" strike="noStrike" kern="0" cap="none" spc="0" normalizeH="0" baseline="0" noProof="0">
                <a:ln>
                  <a:noFill/>
                </a:ln>
                <a:solidFill>
                  <a:srgbClr val="505050"/>
                </a:solidFill>
                <a:effectLst/>
                <a:uLnTx/>
                <a:uFillTx/>
              </a:endParaRPr>
            </a:p>
          </p:txBody>
        </p:sp>
        <p:sp>
          <p:nvSpPr>
            <p:cNvPr id="235" name="AutoShape 15">
              <a:extLst>
                <a:ext uri="{FF2B5EF4-FFF2-40B4-BE49-F238E27FC236}">
                  <a16:creationId xmlns:a16="http://schemas.microsoft.com/office/drawing/2014/main" id="{3F7FB2CB-90F8-4B99-AFC4-5E7CE46A042F}"/>
                </a:ext>
              </a:extLst>
            </p:cNvPr>
            <p:cNvSpPr>
              <a:spLocks noChangeAspect="1" noChangeArrowheads="1" noTextEdit="1"/>
            </p:cNvSpPr>
            <p:nvPr/>
          </p:nvSpPr>
          <p:spPr bwMode="auto">
            <a:xfrm>
              <a:off x="4861140" y="3486198"/>
              <a:ext cx="210528" cy="20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36" name="Freeform 17">
              <a:extLst>
                <a:ext uri="{FF2B5EF4-FFF2-40B4-BE49-F238E27FC236}">
                  <a16:creationId xmlns:a16="http://schemas.microsoft.com/office/drawing/2014/main" id="{93C6B135-A242-425B-82D6-55EB043DF392}"/>
                </a:ext>
              </a:extLst>
            </p:cNvPr>
            <p:cNvSpPr>
              <a:spLocks noEditPoints="1"/>
            </p:cNvSpPr>
            <p:nvPr/>
          </p:nvSpPr>
          <p:spPr bwMode="auto">
            <a:xfrm>
              <a:off x="4861140" y="3488303"/>
              <a:ext cx="208423" cy="200001"/>
            </a:xfrm>
            <a:custGeom>
              <a:avLst/>
              <a:gdLst>
                <a:gd name="T0" fmla="*/ 98 w 113"/>
                <a:gd name="T1" fmla="*/ 0 h 109"/>
                <a:gd name="T2" fmla="*/ 12 w 113"/>
                <a:gd name="T3" fmla="*/ 0 h 109"/>
                <a:gd name="T4" fmla="*/ 12 w 113"/>
                <a:gd name="T5" fmla="*/ 0 h 109"/>
                <a:gd name="T6" fmla="*/ 0 w 113"/>
                <a:gd name="T7" fmla="*/ 0 h 109"/>
                <a:gd name="T8" fmla="*/ 0 w 113"/>
                <a:gd name="T9" fmla="*/ 8 h 109"/>
                <a:gd name="T10" fmla="*/ 0 w 113"/>
                <a:gd name="T11" fmla="*/ 16 h 109"/>
                <a:gd name="T12" fmla="*/ 0 w 113"/>
                <a:gd name="T13" fmla="*/ 94 h 109"/>
                <a:gd name="T14" fmla="*/ 0 w 113"/>
                <a:gd name="T15" fmla="*/ 102 h 109"/>
                <a:gd name="T16" fmla="*/ 0 w 113"/>
                <a:gd name="T17" fmla="*/ 109 h 109"/>
                <a:gd name="T18" fmla="*/ 8 w 113"/>
                <a:gd name="T19" fmla="*/ 109 h 109"/>
                <a:gd name="T20" fmla="*/ 12 w 113"/>
                <a:gd name="T21" fmla="*/ 109 h 109"/>
                <a:gd name="T22" fmla="*/ 12 w 113"/>
                <a:gd name="T23" fmla="*/ 109 h 109"/>
                <a:gd name="T24" fmla="*/ 18 w 113"/>
                <a:gd name="T25" fmla="*/ 86 h 109"/>
                <a:gd name="T26" fmla="*/ 30 w 113"/>
                <a:gd name="T27" fmla="*/ 74 h 109"/>
                <a:gd name="T28" fmla="*/ 39 w 113"/>
                <a:gd name="T29" fmla="*/ 81 h 109"/>
                <a:gd name="T30" fmla="*/ 57 w 113"/>
                <a:gd name="T31" fmla="*/ 81 h 109"/>
                <a:gd name="T32" fmla="*/ 79 w 113"/>
                <a:gd name="T33" fmla="*/ 71 h 109"/>
                <a:gd name="T34" fmla="*/ 103 w 113"/>
                <a:gd name="T35" fmla="*/ 109 h 109"/>
                <a:gd name="T36" fmla="*/ 105 w 113"/>
                <a:gd name="T37" fmla="*/ 109 h 109"/>
                <a:gd name="T38" fmla="*/ 106 w 113"/>
                <a:gd name="T39" fmla="*/ 109 h 109"/>
                <a:gd name="T40" fmla="*/ 106 w 113"/>
                <a:gd name="T41" fmla="*/ 109 h 109"/>
                <a:gd name="T42" fmla="*/ 113 w 113"/>
                <a:gd name="T43" fmla="*/ 109 h 109"/>
                <a:gd name="T44" fmla="*/ 113 w 113"/>
                <a:gd name="T45" fmla="*/ 102 h 109"/>
                <a:gd name="T46" fmla="*/ 113 w 113"/>
                <a:gd name="T47" fmla="*/ 94 h 109"/>
                <a:gd name="T48" fmla="*/ 113 w 113"/>
                <a:gd name="T49" fmla="*/ 16 h 109"/>
                <a:gd name="T50" fmla="*/ 113 w 113"/>
                <a:gd name="T51" fmla="*/ 8 h 109"/>
                <a:gd name="T52" fmla="*/ 113 w 113"/>
                <a:gd name="T53" fmla="*/ 0 h 109"/>
                <a:gd name="T54" fmla="*/ 98 w 113"/>
                <a:gd name="T55" fmla="*/ 0 h 109"/>
                <a:gd name="T56" fmla="*/ 76 w 113"/>
                <a:gd name="T57" fmla="*/ 50 h 109"/>
                <a:gd name="T58" fmla="*/ 45 w 113"/>
                <a:gd name="T59" fmla="*/ 71 h 109"/>
                <a:gd name="T60" fmla="*/ 28 w 113"/>
                <a:gd name="T61" fmla="*/ 37 h 109"/>
                <a:gd name="T62" fmla="*/ 59 w 113"/>
                <a:gd name="T63" fmla="*/ 16 h 109"/>
                <a:gd name="T64" fmla="*/ 76 w 113"/>
                <a:gd name="T65" fmla="*/ 5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09">
                  <a:moveTo>
                    <a:pt x="98" y="0"/>
                  </a:moveTo>
                  <a:cubicBezTo>
                    <a:pt x="12" y="0"/>
                    <a:pt x="12" y="0"/>
                    <a:pt x="12" y="0"/>
                  </a:cubicBezTo>
                  <a:cubicBezTo>
                    <a:pt x="12" y="0"/>
                    <a:pt x="12" y="0"/>
                    <a:pt x="12" y="0"/>
                  </a:cubicBezTo>
                  <a:cubicBezTo>
                    <a:pt x="0" y="0"/>
                    <a:pt x="0" y="0"/>
                    <a:pt x="0" y="0"/>
                  </a:cubicBezTo>
                  <a:cubicBezTo>
                    <a:pt x="0" y="8"/>
                    <a:pt x="0" y="8"/>
                    <a:pt x="0" y="8"/>
                  </a:cubicBezTo>
                  <a:cubicBezTo>
                    <a:pt x="0" y="16"/>
                    <a:pt x="0" y="16"/>
                    <a:pt x="0" y="16"/>
                  </a:cubicBezTo>
                  <a:cubicBezTo>
                    <a:pt x="0" y="94"/>
                    <a:pt x="0" y="94"/>
                    <a:pt x="0" y="94"/>
                  </a:cubicBezTo>
                  <a:cubicBezTo>
                    <a:pt x="0" y="102"/>
                    <a:pt x="0" y="102"/>
                    <a:pt x="0" y="102"/>
                  </a:cubicBezTo>
                  <a:cubicBezTo>
                    <a:pt x="0" y="109"/>
                    <a:pt x="0" y="109"/>
                    <a:pt x="0" y="109"/>
                  </a:cubicBezTo>
                  <a:cubicBezTo>
                    <a:pt x="8" y="109"/>
                    <a:pt x="8" y="109"/>
                    <a:pt x="8" y="109"/>
                  </a:cubicBezTo>
                  <a:cubicBezTo>
                    <a:pt x="12" y="109"/>
                    <a:pt x="12" y="109"/>
                    <a:pt x="12" y="109"/>
                  </a:cubicBezTo>
                  <a:cubicBezTo>
                    <a:pt x="12" y="109"/>
                    <a:pt x="12" y="109"/>
                    <a:pt x="12" y="109"/>
                  </a:cubicBezTo>
                  <a:cubicBezTo>
                    <a:pt x="12" y="105"/>
                    <a:pt x="13" y="93"/>
                    <a:pt x="18" y="86"/>
                  </a:cubicBezTo>
                  <a:cubicBezTo>
                    <a:pt x="24" y="75"/>
                    <a:pt x="27" y="75"/>
                    <a:pt x="30" y="74"/>
                  </a:cubicBezTo>
                  <a:cubicBezTo>
                    <a:pt x="32" y="74"/>
                    <a:pt x="35" y="79"/>
                    <a:pt x="39" y="81"/>
                  </a:cubicBezTo>
                  <a:cubicBezTo>
                    <a:pt x="43" y="83"/>
                    <a:pt x="47" y="86"/>
                    <a:pt x="57" y="81"/>
                  </a:cubicBezTo>
                  <a:cubicBezTo>
                    <a:pt x="68" y="76"/>
                    <a:pt x="70" y="71"/>
                    <a:pt x="79" y="71"/>
                  </a:cubicBezTo>
                  <a:cubicBezTo>
                    <a:pt x="88" y="71"/>
                    <a:pt x="102" y="87"/>
                    <a:pt x="103" y="109"/>
                  </a:cubicBezTo>
                  <a:cubicBezTo>
                    <a:pt x="105" y="109"/>
                    <a:pt x="105" y="109"/>
                    <a:pt x="105" y="109"/>
                  </a:cubicBezTo>
                  <a:cubicBezTo>
                    <a:pt x="106" y="109"/>
                    <a:pt x="106" y="109"/>
                    <a:pt x="106" y="109"/>
                  </a:cubicBezTo>
                  <a:cubicBezTo>
                    <a:pt x="106" y="109"/>
                    <a:pt x="106" y="109"/>
                    <a:pt x="106" y="109"/>
                  </a:cubicBezTo>
                  <a:cubicBezTo>
                    <a:pt x="113" y="109"/>
                    <a:pt x="113" y="109"/>
                    <a:pt x="113" y="109"/>
                  </a:cubicBezTo>
                  <a:cubicBezTo>
                    <a:pt x="113" y="102"/>
                    <a:pt x="113" y="102"/>
                    <a:pt x="113" y="102"/>
                  </a:cubicBezTo>
                  <a:cubicBezTo>
                    <a:pt x="113" y="94"/>
                    <a:pt x="113" y="94"/>
                    <a:pt x="113" y="94"/>
                  </a:cubicBezTo>
                  <a:cubicBezTo>
                    <a:pt x="113" y="16"/>
                    <a:pt x="113" y="16"/>
                    <a:pt x="113" y="16"/>
                  </a:cubicBezTo>
                  <a:cubicBezTo>
                    <a:pt x="113" y="8"/>
                    <a:pt x="113" y="8"/>
                    <a:pt x="113" y="8"/>
                  </a:cubicBezTo>
                  <a:cubicBezTo>
                    <a:pt x="113" y="0"/>
                    <a:pt x="113" y="0"/>
                    <a:pt x="113" y="0"/>
                  </a:cubicBezTo>
                  <a:cubicBezTo>
                    <a:pt x="98" y="0"/>
                    <a:pt x="98" y="0"/>
                    <a:pt x="98" y="0"/>
                  </a:cubicBezTo>
                  <a:close/>
                  <a:moveTo>
                    <a:pt x="76" y="50"/>
                  </a:moveTo>
                  <a:cubicBezTo>
                    <a:pt x="72" y="64"/>
                    <a:pt x="59" y="74"/>
                    <a:pt x="45" y="71"/>
                  </a:cubicBezTo>
                  <a:cubicBezTo>
                    <a:pt x="32" y="67"/>
                    <a:pt x="24" y="52"/>
                    <a:pt x="28" y="37"/>
                  </a:cubicBezTo>
                  <a:cubicBezTo>
                    <a:pt x="31" y="23"/>
                    <a:pt x="45" y="13"/>
                    <a:pt x="59" y="16"/>
                  </a:cubicBezTo>
                  <a:cubicBezTo>
                    <a:pt x="72" y="20"/>
                    <a:pt x="80" y="35"/>
                    <a:pt x="76"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37" name="Freeform 18">
              <a:extLst>
                <a:ext uri="{FF2B5EF4-FFF2-40B4-BE49-F238E27FC236}">
                  <a16:creationId xmlns:a16="http://schemas.microsoft.com/office/drawing/2014/main" id="{4C14ADEE-95FB-402A-8541-EFC86BEBF684}"/>
                </a:ext>
              </a:extLst>
            </p:cNvPr>
            <p:cNvSpPr>
              <a:spLocks/>
            </p:cNvSpPr>
            <p:nvPr/>
          </p:nvSpPr>
          <p:spPr bwMode="auto">
            <a:xfrm>
              <a:off x="4905351" y="3512514"/>
              <a:ext cx="103159" cy="111580"/>
            </a:xfrm>
            <a:custGeom>
              <a:avLst/>
              <a:gdLst>
                <a:gd name="T0" fmla="*/ 35 w 56"/>
                <a:gd name="T1" fmla="*/ 3 h 61"/>
                <a:gd name="T2" fmla="*/ 4 w 56"/>
                <a:gd name="T3" fmla="*/ 24 h 61"/>
                <a:gd name="T4" fmla="*/ 21 w 56"/>
                <a:gd name="T5" fmla="*/ 58 h 61"/>
                <a:gd name="T6" fmla="*/ 52 w 56"/>
                <a:gd name="T7" fmla="*/ 37 h 61"/>
                <a:gd name="T8" fmla="*/ 35 w 56"/>
                <a:gd name="T9" fmla="*/ 3 h 61"/>
              </a:gdLst>
              <a:ahLst/>
              <a:cxnLst>
                <a:cxn ang="0">
                  <a:pos x="T0" y="T1"/>
                </a:cxn>
                <a:cxn ang="0">
                  <a:pos x="T2" y="T3"/>
                </a:cxn>
                <a:cxn ang="0">
                  <a:pos x="T4" y="T5"/>
                </a:cxn>
                <a:cxn ang="0">
                  <a:pos x="T6" y="T7"/>
                </a:cxn>
                <a:cxn ang="0">
                  <a:pos x="T8" y="T9"/>
                </a:cxn>
              </a:cxnLst>
              <a:rect l="0" t="0" r="r" b="b"/>
              <a:pathLst>
                <a:path w="56" h="61">
                  <a:moveTo>
                    <a:pt x="35" y="3"/>
                  </a:moveTo>
                  <a:cubicBezTo>
                    <a:pt x="21" y="0"/>
                    <a:pt x="7" y="10"/>
                    <a:pt x="4" y="24"/>
                  </a:cubicBezTo>
                  <a:cubicBezTo>
                    <a:pt x="0" y="39"/>
                    <a:pt x="8" y="54"/>
                    <a:pt x="21" y="58"/>
                  </a:cubicBezTo>
                  <a:cubicBezTo>
                    <a:pt x="35" y="61"/>
                    <a:pt x="48" y="51"/>
                    <a:pt x="52" y="37"/>
                  </a:cubicBezTo>
                  <a:cubicBezTo>
                    <a:pt x="56" y="22"/>
                    <a:pt x="48" y="7"/>
                    <a:pt x="35" y="3"/>
                  </a:cubicBezTo>
                  <a:close/>
                </a:path>
              </a:pathLst>
            </a:custGeom>
            <a:solidFill>
              <a:srgbClr val="333333"/>
            </a:solidFill>
            <a:ln>
              <a:noFill/>
            </a:ln>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38" name="Freeform 19">
              <a:extLst>
                <a:ext uri="{FF2B5EF4-FFF2-40B4-BE49-F238E27FC236}">
                  <a16:creationId xmlns:a16="http://schemas.microsoft.com/office/drawing/2014/main" id="{DCB1A8E5-20DB-4DCC-821B-EB5F784B83CF}"/>
                </a:ext>
              </a:extLst>
            </p:cNvPr>
            <p:cNvSpPr>
              <a:spLocks/>
            </p:cNvSpPr>
            <p:nvPr/>
          </p:nvSpPr>
          <p:spPr bwMode="auto">
            <a:xfrm>
              <a:off x="4883245" y="3618831"/>
              <a:ext cx="168422" cy="69474"/>
            </a:xfrm>
            <a:custGeom>
              <a:avLst/>
              <a:gdLst>
                <a:gd name="T0" fmla="*/ 67 w 91"/>
                <a:gd name="T1" fmla="*/ 0 h 38"/>
                <a:gd name="T2" fmla="*/ 45 w 91"/>
                <a:gd name="T3" fmla="*/ 10 h 38"/>
                <a:gd name="T4" fmla="*/ 27 w 91"/>
                <a:gd name="T5" fmla="*/ 10 h 38"/>
                <a:gd name="T6" fmla="*/ 18 w 91"/>
                <a:gd name="T7" fmla="*/ 3 h 38"/>
                <a:gd name="T8" fmla="*/ 6 w 91"/>
                <a:gd name="T9" fmla="*/ 15 h 38"/>
                <a:gd name="T10" fmla="*/ 0 w 91"/>
                <a:gd name="T11" fmla="*/ 38 h 38"/>
                <a:gd name="T12" fmla="*/ 91 w 91"/>
                <a:gd name="T13" fmla="*/ 38 h 38"/>
                <a:gd name="T14" fmla="*/ 67 w 91"/>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38">
                  <a:moveTo>
                    <a:pt x="67" y="0"/>
                  </a:moveTo>
                  <a:cubicBezTo>
                    <a:pt x="58" y="0"/>
                    <a:pt x="56" y="5"/>
                    <a:pt x="45" y="10"/>
                  </a:cubicBezTo>
                  <a:cubicBezTo>
                    <a:pt x="35" y="15"/>
                    <a:pt x="31" y="12"/>
                    <a:pt x="27" y="10"/>
                  </a:cubicBezTo>
                  <a:cubicBezTo>
                    <a:pt x="23" y="8"/>
                    <a:pt x="20" y="3"/>
                    <a:pt x="18" y="3"/>
                  </a:cubicBezTo>
                  <a:cubicBezTo>
                    <a:pt x="15" y="4"/>
                    <a:pt x="12" y="4"/>
                    <a:pt x="6" y="15"/>
                  </a:cubicBezTo>
                  <a:cubicBezTo>
                    <a:pt x="1" y="22"/>
                    <a:pt x="0" y="34"/>
                    <a:pt x="0" y="38"/>
                  </a:cubicBezTo>
                  <a:cubicBezTo>
                    <a:pt x="91" y="38"/>
                    <a:pt x="91" y="38"/>
                    <a:pt x="91" y="38"/>
                  </a:cubicBezTo>
                  <a:cubicBezTo>
                    <a:pt x="90" y="16"/>
                    <a:pt x="76" y="0"/>
                    <a:pt x="67" y="0"/>
                  </a:cubicBezTo>
                  <a:close/>
                </a:path>
              </a:pathLst>
            </a:custGeom>
            <a:solidFill>
              <a:srgbClr val="333333"/>
            </a:solidFill>
            <a:ln>
              <a:noFill/>
            </a:ln>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39" name="Rectangle 238">
              <a:extLst>
                <a:ext uri="{FF2B5EF4-FFF2-40B4-BE49-F238E27FC236}">
                  <a16:creationId xmlns:a16="http://schemas.microsoft.com/office/drawing/2014/main" id="{5DABA72A-BC9B-46C9-BBB4-6E21BF43C808}"/>
                </a:ext>
              </a:extLst>
            </p:cNvPr>
            <p:cNvSpPr/>
            <p:nvPr/>
          </p:nvSpPr>
          <p:spPr bwMode="auto">
            <a:xfrm>
              <a:off x="5069563" y="3481670"/>
              <a:ext cx="45719" cy="222115"/>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40" name="Group 239">
            <a:extLst>
              <a:ext uri="{FF2B5EF4-FFF2-40B4-BE49-F238E27FC236}">
                <a16:creationId xmlns:a16="http://schemas.microsoft.com/office/drawing/2014/main" id="{A7BAFD3B-67C8-4705-98AC-7EACF73FA2AE}"/>
              </a:ext>
            </a:extLst>
          </p:cNvPr>
          <p:cNvGrpSpPr/>
          <p:nvPr/>
        </p:nvGrpSpPr>
        <p:grpSpPr>
          <a:xfrm>
            <a:off x="10561348" y="3922983"/>
            <a:ext cx="643050" cy="260223"/>
            <a:chOff x="10511326" y="3415901"/>
            <a:chExt cx="656037" cy="265479"/>
          </a:xfrm>
        </p:grpSpPr>
        <p:grpSp>
          <p:nvGrpSpPr>
            <p:cNvPr id="241" name="Group 240">
              <a:extLst>
                <a:ext uri="{FF2B5EF4-FFF2-40B4-BE49-F238E27FC236}">
                  <a16:creationId xmlns:a16="http://schemas.microsoft.com/office/drawing/2014/main" id="{4B020499-813D-4760-B17A-7560843CC4E0}"/>
                </a:ext>
              </a:extLst>
            </p:cNvPr>
            <p:cNvGrpSpPr/>
            <p:nvPr/>
          </p:nvGrpSpPr>
          <p:grpSpPr>
            <a:xfrm>
              <a:off x="10511326" y="3415901"/>
              <a:ext cx="656037" cy="265479"/>
              <a:chOff x="11124799" y="3415901"/>
              <a:chExt cx="656037" cy="265479"/>
            </a:xfrm>
          </p:grpSpPr>
          <p:sp>
            <p:nvSpPr>
              <p:cNvPr id="248" name="Rectangle 247">
                <a:extLst>
                  <a:ext uri="{FF2B5EF4-FFF2-40B4-BE49-F238E27FC236}">
                    <a16:creationId xmlns:a16="http://schemas.microsoft.com/office/drawing/2014/main" id="{1808FFB3-DCA4-4139-8989-14AA4F1612E7}"/>
                  </a:ext>
                </a:extLst>
              </p:cNvPr>
              <p:cNvSpPr/>
              <p:nvPr/>
            </p:nvSpPr>
            <p:spPr>
              <a:xfrm>
                <a:off x="11124799" y="3415901"/>
                <a:ext cx="656037" cy="265479"/>
              </a:xfrm>
              <a:prstGeom prst="rect">
                <a:avLst/>
              </a:prstGeom>
              <a:solidFill>
                <a:srgbClr val="2E75B6"/>
              </a:solidFill>
              <a:ln w="28575" cap="flat" cmpd="sng" algn="ctr">
                <a:solidFill>
                  <a:srgbClr val="505050"/>
                </a:solidFill>
                <a:prstDash val="solid"/>
              </a:ln>
              <a:effectLst/>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FFFFFF"/>
                  </a:solidFill>
                  <a:effectLst/>
                  <a:uLnTx/>
                  <a:uFillTx/>
                  <a:latin typeface="Segoe UI"/>
                  <a:ea typeface="+mn-ea"/>
                  <a:cs typeface="+mn-cs"/>
                </a:endParaRPr>
              </a:p>
            </p:txBody>
          </p:sp>
          <p:grpSp>
            <p:nvGrpSpPr>
              <p:cNvPr id="249" name="Group 248">
                <a:extLst>
                  <a:ext uri="{FF2B5EF4-FFF2-40B4-BE49-F238E27FC236}">
                    <a16:creationId xmlns:a16="http://schemas.microsoft.com/office/drawing/2014/main" id="{8FE6AFB7-C168-467C-B6A7-8418D1B67C59}"/>
                  </a:ext>
                </a:extLst>
              </p:cNvPr>
              <p:cNvGrpSpPr/>
              <p:nvPr/>
            </p:nvGrpSpPr>
            <p:grpSpPr>
              <a:xfrm>
                <a:off x="11403757" y="3456438"/>
                <a:ext cx="354797" cy="201764"/>
                <a:chOff x="5433815" y="3134944"/>
                <a:chExt cx="395458" cy="224887"/>
              </a:xfrm>
              <a:solidFill>
                <a:srgbClr val="FFFFFF"/>
              </a:solidFill>
            </p:grpSpPr>
            <p:sp>
              <p:nvSpPr>
                <p:cNvPr id="250" name="Freeform 163">
                  <a:extLst>
                    <a:ext uri="{FF2B5EF4-FFF2-40B4-BE49-F238E27FC236}">
                      <a16:creationId xmlns:a16="http://schemas.microsoft.com/office/drawing/2014/main" id="{E595D24A-CC30-4114-B5D0-571A57B17EFC}"/>
                    </a:ext>
                  </a:extLst>
                </p:cNvPr>
                <p:cNvSpPr>
                  <a:spLocks noChangeAspect="1" noEditPoints="1"/>
                </p:cNvSpPr>
                <p:nvPr/>
              </p:nvSpPr>
              <p:spPr bwMode="black">
                <a:xfrm>
                  <a:off x="5433815" y="3134944"/>
                  <a:ext cx="187949" cy="224887"/>
                </a:xfrm>
                <a:custGeom>
                  <a:avLst/>
                  <a:gdLst>
                    <a:gd name="T0" fmla="*/ 35 w 1200"/>
                    <a:gd name="T1" fmla="*/ 52 h 1436"/>
                    <a:gd name="T2" fmla="*/ 246 w 1200"/>
                    <a:gd name="T3" fmla="*/ 350 h 1436"/>
                    <a:gd name="T4" fmla="*/ 88 w 1200"/>
                    <a:gd name="T5" fmla="*/ 204 h 1436"/>
                    <a:gd name="T6" fmla="*/ 141 w 1200"/>
                    <a:gd name="T7" fmla="*/ 64 h 1436"/>
                    <a:gd name="T8" fmla="*/ 499 w 1200"/>
                    <a:gd name="T9" fmla="*/ 5 h 1436"/>
                    <a:gd name="T10" fmla="*/ 381 w 1200"/>
                    <a:gd name="T11" fmla="*/ 133 h 1436"/>
                    <a:gd name="T12" fmla="*/ 446 w 1200"/>
                    <a:gd name="T13" fmla="*/ 110 h 1436"/>
                    <a:gd name="T14" fmla="*/ 552 w 1200"/>
                    <a:gd name="T15" fmla="*/ 403 h 1436"/>
                    <a:gd name="T16" fmla="*/ 643 w 1200"/>
                    <a:gd name="T17" fmla="*/ 210 h 1436"/>
                    <a:gd name="T18" fmla="*/ 929 w 1200"/>
                    <a:gd name="T19" fmla="*/ 198 h 1436"/>
                    <a:gd name="T20" fmla="*/ 789 w 1200"/>
                    <a:gd name="T21" fmla="*/ 64 h 1436"/>
                    <a:gd name="T22" fmla="*/ 841 w 1200"/>
                    <a:gd name="T23" fmla="*/ 204 h 1436"/>
                    <a:gd name="T24" fmla="*/ 1197 w 1200"/>
                    <a:gd name="T25" fmla="*/ 5 h 1436"/>
                    <a:gd name="T26" fmla="*/ 1029 w 1200"/>
                    <a:gd name="T27" fmla="*/ 63 h 1436"/>
                    <a:gd name="T28" fmla="*/ 1075 w 1200"/>
                    <a:gd name="T29" fmla="*/ 122 h 1436"/>
                    <a:gd name="T30" fmla="*/ 1110 w 1200"/>
                    <a:gd name="T31" fmla="*/ 403 h 1436"/>
                    <a:gd name="T32" fmla="*/ 225 w 1200"/>
                    <a:gd name="T33" fmla="*/ 519 h 1436"/>
                    <a:gd name="T34" fmla="*/ 120 w 1200"/>
                    <a:gd name="T35" fmla="*/ 554 h 1436"/>
                    <a:gd name="T36" fmla="*/ 80 w 1200"/>
                    <a:gd name="T37" fmla="*/ 648 h 1436"/>
                    <a:gd name="T38" fmla="*/ 138 w 1200"/>
                    <a:gd name="T39" fmla="*/ 612 h 1436"/>
                    <a:gd name="T40" fmla="*/ 225 w 1200"/>
                    <a:gd name="T41" fmla="*/ 519 h 1436"/>
                    <a:gd name="T42" fmla="*/ 364 w 1200"/>
                    <a:gd name="T43" fmla="*/ 565 h 1436"/>
                    <a:gd name="T44" fmla="*/ 574 w 1200"/>
                    <a:gd name="T45" fmla="*/ 870 h 1436"/>
                    <a:gd name="T46" fmla="*/ 411 w 1200"/>
                    <a:gd name="T47" fmla="*/ 724 h 1436"/>
                    <a:gd name="T48" fmla="*/ 469 w 1200"/>
                    <a:gd name="T49" fmla="*/ 577 h 1436"/>
                    <a:gd name="T50" fmla="*/ 818 w 1200"/>
                    <a:gd name="T51" fmla="*/ 519 h 1436"/>
                    <a:gd name="T52" fmla="*/ 701 w 1200"/>
                    <a:gd name="T53" fmla="*/ 648 h 1436"/>
                    <a:gd name="T54" fmla="*/ 771 w 1200"/>
                    <a:gd name="T55" fmla="*/ 624 h 1436"/>
                    <a:gd name="T56" fmla="*/ 871 w 1200"/>
                    <a:gd name="T57" fmla="*/ 917 h 1436"/>
                    <a:gd name="T58" fmla="*/ 0 w 1200"/>
                    <a:gd name="T59" fmla="*/ 1238 h 1436"/>
                    <a:gd name="T60" fmla="*/ 281 w 1200"/>
                    <a:gd name="T61" fmla="*/ 1232 h 1436"/>
                    <a:gd name="T62" fmla="*/ 141 w 1200"/>
                    <a:gd name="T63" fmla="*/ 1098 h 1436"/>
                    <a:gd name="T64" fmla="*/ 193 w 1200"/>
                    <a:gd name="T65" fmla="*/ 1232 h 1436"/>
                    <a:gd name="T66" fmla="*/ 552 w 1200"/>
                    <a:gd name="T67" fmla="*/ 1030 h 1436"/>
                    <a:gd name="T68" fmla="*/ 381 w 1200"/>
                    <a:gd name="T69" fmla="*/ 1089 h 1436"/>
                    <a:gd name="T70" fmla="*/ 422 w 1200"/>
                    <a:gd name="T71" fmla="*/ 1147 h 1436"/>
                    <a:gd name="T72" fmla="*/ 463 w 1200"/>
                    <a:gd name="T73" fmla="*/ 1434 h 1436"/>
                    <a:gd name="T74" fmla="*/ 783 w 1200"/>
                    <a:gd name="T75" fmla="*/ 1436 h 1436"/>
                    <a:gd name="T76" fmla="*/ 789 w 1200"/>
                    <a:gd name="T77" fmla="*/ 1028 h 1436"/>
                    <a:gd name="T78" fmla="*/ 783 w 1200"/>
                    <a:gd name="T79" fmla="*/ 1436 h 1436"/>
                    <a:gd name="T80" fmla="*/ 789 w 1200"/>
                    <a:gd name="T81" fmla="*/ 1366 h 1436"/>
                    <a:gd name="T82" fmla="*/ 1197 w 1200"/>
                    <a:gd name="T83" fmla="*/ 1030 h 1436"/>
                    <a:gd name="T84" fmla="*/ 1093 w 1200"/>
                    <a:gd name="T85" fmla="*/ 1065 h 1436"/>
                    <a:gd name="T86" fmla="*/ 1052 w 1200"/>
                    <a:gd name="T87" fmla="*/ 1159 h 1436"/>
                    <a:gd name="T88" fmla="*/ 1110 w 1200"/>
                    <a:gd name="T89" fmla="*/ 1130 h 1436"/>
                    <a:gd name="T90" fmla="*/ 1197 w 1200"/>
                    <a:gd name="T91" fmla="*/ 1030 h 1436"/>
                    <a:gd name="T92" fmla="*/ 1147 w 1200"/>
                    <a:gd name="T93" fmla="*/ 519 h 1436"/>
                    <a:gd name="T94" fmla="*/ 1029 w 1200"/>
                    <a:gd name="T95" fmla="*/ 648 h 1436"/>
                    <a:gd name="T96" fmla="*/ 1100 w 1200"/>
                    <a:gd name="T97" fmla="*/ 624 h 1436"/>
                    <a:gd name="T98" fmla="*/ 1200 w 1200"/>
                    <a:gd name="T99" fmla="*/ 91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0" h="1436">
                      <a:moveTo>
                        <a:pt x="141" y="408"/>
                      </a:moveTo>
                      <a:cubicBezTo>
                        <a:pt x="47" y="408"/>
                        <a:pt x="0" y="338"/>
                        <a:pt x="0" y="210"/>
                      </a:cubicBezTo>
                      <a:cubicBezTo>
                        <a:pt x="0" y="140"/>
                        <a:pt x="12" y="87"/>
                        <a:pt x="35" y="52"/>
                      </a:cubicBezTo>
                      <a:cubicBezTo>
                        <a:pt x="59" y="17"/>
                        <a:pt x="100" y="0"/>
                        <a:pt x="147" y="0"/>
                      </a:cubicBezTo>
                      <a:cubicBezTo>
                        <a:pt x="240" y="0"/>
                        <a:pt x="281" y="64"/>
                        <a:pt x="281" y="198"/>
                      </a:cubicBezTo>
                      <a:cubicBezTo>
                        <a:pt x="281" y="268"/>
                        <a:pt x="269" y="315"/>
                        <a:pt x="246" y="350"/>
                      </a:cubicBezTo>
                      <a:cubicBezTo>
                        <a:pt x="223" y="385"/>
                        <a:pt x="187" y="408"/>
                        <a:pt x="141" y="408"/>
                      </a:cubicBezTo>
                      <a:close/>
                      <a:moveTo>
                        <a:pt x="141" y="64"/>
                      </a:moveTo>
                      <a:cubicBezTo>
                        <a:pt x="106" y="64"/>
                        <a:pt x="88" y="111"/>
                        <a:pt x="88" y="204"/>
                      </a:cubicBezTo>
                      <a:cubicBezTo>
                        <a:pt x="88" y="297"/>
                        <a:pt x="106" y="338"/>
                        <a:pt x="141" y="338"/>
                      </a:cubicBezTo>
                      <a:cubicBezTo>
                        <a:pt x="176" y="338"/>
                        <a:pt x="193" y="291"/>
                        <a:pt x="193" y="204"/>
                      </a:cubicBezTo>
                      <a:cubicBezTo>
                        <a:pt x="193" y="111"/>
                        <a:pt x="176" y="64"/>
                        <a:pt x="141" y="64"/>
                      </a:cubicBezTo>
                      <a:close/>
                      <a:moveTo>
                        <a:pt x="552" y="5"/>
                      </a:moveTo>
                      <a:cubicBezTo>
                        <a:pt x="552" y="5"/>
                        <a:pt x="552" y="5"/>
                        <a:pt x="552" y="5"/>
                      </a:cubicBezTo>
                      <a:cubicBezTo>
                        <a:pt x="499" y="5"/>
                        <a:pt x="499" y="5"/>
                        <a:pt x="499" y="5"/>
                      </a:cubicBezTo>
                      <a:cubicBezTo>
                        <a:pt x="481" y="16"/>
                        <a:pt x="463" y="28"/>
                        <a:pt x="440" y="34"/>
                      </a:cubicBezTo>
                      <a:cubicBezTo>
                        <a:pt x="422" y="46"/>
                        <a:pt x="399" y="57"/>
                        <a:pt x="381" y="63"/>
                      </a:cubicBezTo>
                      <a:cubicBezTo>
                        <a:pt x="381" y="63"/>
                        <a:pt x="381" y="63"/>
                        <a:pt x="381" y="133"/>
                      </a:cubicBezTo>
                      <a:cubicBezTo>
                        <a:pt x="387" y="133"/>
                        <a:pt x="393" y="133"/>
                        <a:pt x="404" y="128"/>
                      </a:cubicBezTo>
                      <a:cubicBezTo>
                        <a:pt x="410" y="128"/>
                        <a:pt x="416" y="128"/>
                        <a:pt x="422" y="122"/>
                      </a:cubicBezTo>
                      <a:cubicBezTo>
                        <a:pt x="434" y="122"/>
                        <a:pt x="440" y="116"/>
                        <a:pt x="446" y="110"/>
                      </a:cubicBezTo>
                      <a:cubicBezTo>
                        <a:pt x="452" y="110"/>
                        <a:pt x="458" y="104"/>
                        <a:pt x="463" y="98"/>
                      </a:cubicBezTo>
                      <a:cubicBezTo>
                        <a:pt x="463" y="98"/>
                        <a:pt x="463" y="98"/>
                        <a:pt x="463" y="403"/>
                      </a:cubicBezTo>
                      <a:cubicBezTo>
                        <a:pt x="463" y="403"/>
                        <a:pt x="463" y="403"/>
                        <a:pt x="552" y="403"/>
                      </a:cubicBezTo>
                      <a:cubicBezTo>
                        <a:pt x="552" y="403"/>
                        <a:pt x="552" y="403"/>
                        <a:pt x="552" y="5"/>
                      </a:cubicBezTo>
                      <a:close/>
                      <a:moveTo>
                        <a:pt x="783" y="408"/>
                      </a:moveTo>
                      <a:cubicBezTo>
                        <a:pt x="690" y="408"/>
                        <a:pt x="643" y="338"/>
                        <a:pt x="643" y="210"/>
                      </a:cubicBezTo>
                      <a:cubicBezTo>
                        <a:pt x="643" y="140"/>
                        <a:pt x="655" y="87"/>
                        <a:pt x="684" y="52"/>
                      </a:cubicBezTo>
                      <a:cubicBezTo>
                        <a:pt x="707" y="17"/>
                        <a:pt x="742" y="0"/>
                        <a:pt x="789" y="0"/>
                      </a:cubicBezTo>
                      <a:cubicBezTo>
                        <a:pt x="882" y="0"/>
                        <a:pt x="929" y="64"/>
                        <a:pt x="929" y="198"/>
                      </a:cubicBezTo>
                      <a:cubicBezTo>
                        <a:pt x="929" y="268"/>
                        <a:pt x="917" y="315"/>
                        <a:pt x="888" y="350"/>
                      </a:cubicBezTo>
                      <a:cubicBezTo>
                        <a:pt x="864" y="385"/>
                        <a:pt x="829" y="408"/>
                        <a:pt x="783" y="408"/>
                      </a:cubicBezTo>
                      <a:close/>
                      <a:moveTo>
                        <a:pt x="789" y="64"/>
                      </a:moveTo>
                      <a:cubicBezTo>
                        <a:pt x="748" y="64"/>
                        <a:pt x="730" y="111"/>
                        <a:pt x="730" y="204"/>
                      </a:cubicBezTo>
                      <a:cubicBezTo>
                        <a:pt x="730" y="297"/>
                        <a:pt x="748" y="338"/>
                        <a:pt x="789" y="338"/>
                      </a:cubicBezTo>
                      <a:cubicBezTo>
                        <a:pt x="824" y="338"/>
                        <a:pt x="841" y="291"/>
                        <a:pt x="841" y="204"/>
                      </a:cubicBezTo>
                      <a:cubicBezTo>
                        <a:pt x="841" y="111"/>
                        <a:pt x="824" y="64"/>
                        <a:pt x="789" y="64"/>
                      </a:cubicBezTo>
                      <a:close/>
                      <a:moveTo>
                        <a:pt x="1197" y="5"/>
                      </a:moveTo>
                      <a:cubicBezTo>
                        <a:pt x="1197" y="5"/>
                        <a:pt x="1197" y="5"/>
                        <a:pt x="1197" y="5"/>
                      </a:cubicBezTo>
                      <a:cubicBezTo>
                        <a:pt x="1145" y="5"/>
                        <a:pt x="1145" y="5"/>
                        <a:pt x="1145" y="5"/>
                      </a:cubicBezTo>
                      <a:cubicBezTo>
                        <a:pt x="1128" y="16"/>
                        <a:pt x="1110" y="28"/>
                        <a:pt x="1093" y="34"/>
                      </a:cubicBezTo>
                      <a:cubicBezTo>
                        <a:pt x="1075" y="46"/>
                        <a:pt x="1052" y="57"/>
                        <a:pt x="1029" y="63"/>
                      </a:cubicBezTo>
                      <a:cubicBezTo>
                        <a:pt x="1029" y="63"/>
                        <a:pt x="1029" y="63"/>
                        <a:pt x="1029" y="133"/>
                      </a:cubicBezTo>
                      <a:cubicBezTo>
                        <a:pt x="1035" y="133"/>
                        <a:pt x="1046" y="133"/>
                        <a:pt x="1052" y="128"/>
                      </a:cubicBezTo>
                      <a:cubicBezTo>
                        <a:pt x="1058" y="128"/>
                        <a:pt x="1070" y="128"/>
                        <a:pt x="1075" y="122"/>
                      </a:cubicBezTo>
                      <a:cubicBezTo>
                        <a:pt x="1081" y="122"/>
                        <a:pt x="1087" y="116"/>
                        <a:pt x="1093" y="110"/>
                      </a:cubicBezTo>
                      <a:cubicBezTo>
                        <a:pt x="1104" y="110"/>
                        <a:pt x="1110" y="104"/>
                        <a:pt x="1110" y="98"/>
                      </a:cubicBezTo>
                      <a:cubicBezTo>
                        <a:pt x="1110" y="98"/>
                        <a:pt x="1110" y="98"/>
                        <a:pt x="1110" y="403"/>
                      </a:cubicBezTo>
                      <a:cubicBezTo>
                        <a:pt x="1110" y="403"/>
                        <a:pt x="1110" y="403"/>
                        <a:pt x="1197" y="403"/>
                      </a:cubicBezTo>
                      <a:cubicBezTo>
                        <a:pt x="1197" y="403"/>
                        <a:pt x="1197" y="403"/>
                        <a:pt x="1197" y="5"/>
                      </a:cubicBezTo>
                      <a:close/>
                      <a:moveTo>
                        <a:pt x="225" y="519"/>
                      </a:moveTo>
                      <a:cubicBezTo>
                        <a:pt x="225" y="519"/>
                        <a:pt x="225" y="519"/>
                        <a:pt x="225" y="519"/>
                      </a:cubicBezTo>
                      <a:cubicBezTo>
                        <a:pt x="173" y="519"/>
                        <a:pt x="173" y="519"/>
                        <a:pt x="173" y="519"/>
                      </a:cubicBezTo>
                      <a:cubicBezTo>
                        <a:pt x="155" y="530"/>
                        <a:pt x="138" y="542"/>
                        <a:pt x="120" y="554"/>
                      </a:cubicBezTo>
                      <a:cubicBezTo>
                        <a:pt x="97" y="560"/>
                        <a:pt x="80" y="571"/>
                        <a:pt x="56" y="577"/>
                      </a:cubicBezTo>
                      <a:cubicBezTo>
                        <a:pt x="56" y="577"/>
                        <a:pt x="56" y="577"/>
                        <a:pt x="56" y="648"/>
                      </a:cubicBezTo>
                      <a:cubicBezTo>
                        <a:pt x="62" y="648"/>
                        <a:pt x="68" y="648"/>
                        <a:pt x="80" y="648"/>
                      </a:cubicBezTo>
                      <a:cubicBezTo>
                        <a:pt x="85" y="642"/>
                        <a:pt x="91" y="642"/>
                        <a:pt x="103" y="636"/>
                      </a:cubicBezTo>
                      <a:cubicBezTo>
                        <a:pt x="109" y="636"/>
                        <a:pt x="115" y="630"/>
                        <a:pt x="120" y="624"/>
                      </a:cubicBezTo>
                      <a:cubicBezTo>
                        <a:pt x="126" y="624"/>
                        <a:pt x="132" y="618"/>
                        <a:pt x="138" y="612"/>
                      </a:cubicBezTo>
                      <a:cubicBezTo>
                        <a:pt x="138" y="612"/>
                        <a:pt x="138" y="612"/>
                        <a:pt x="138" y="917"/>
                      </a:cubicBezTo>
                      <a:cubicBezTo>
                        <a:pt x="138" y="917"/>
                        <a:pt x="138" y="917"/>
                        <a:pt x="225" y="917"/>
                      </a:cubicBezTo>
                      <a:cubicBezTo>
                        <a:pt x="225" y="917"/>
                        <a:pt x="225" y="917"/>
                        <a:pt x="225" y="519"/>
                      </a:cubicBezTo>
                      <a:close/>
                      <a:moveTo>
                        <a:pt x="463" y="923"/>
                      </a:moveTo>
                      <a:cubicBezTo>
                        <a:pt x="370" y="923"/>
                        <a:pt x="323" y="853"/>
                        <a:pt x="323" y="724"/>
                      </a:cubicBezTo>
                      <a:cubicBezTo>
                        <a:pt x="323" y="653"/>
                        <a:pt x="335" y="600"/>
                        <a:pt x="364" y="565"/>
                      </a:cubicBezTo>
                      <a:cubicBezTo>
                        <a:pt x="387" y="530"/>
                        <a:pt x="422" y="512"/>
                        <a:pt x="475" y="512"/>
                      </a:cubicBezTo>
                      <a:cubicBezTo>
                        <a:pt x="562" y="512"/>
                        <a:pt x="609" y="583"/>
                        <a:pt x="609" y="712"/>
                      </a:cubicBezTo>
                      <a:cubicBezTo>
                        <a:pt x="609" y="782"/>
                        <a:pt x="597" y="829"/>
                        <a:pt x="574" y="870"/>
                      </a:cubicBezTo>
                      <a:cubicBezTo>
                        <a:pt x="545" y="905"/>
                        <a:pt x="510" y="923"/>
                        <a:pt x="463" y="923"/>
                      </a:cubicBezTo>
                      <a:close/>
                      <a:moveTo>
                        <a:pt x="469" y="577"/>
                      </a:moveTo>
                      <a:cubicBezTo>
                        <a:pt x="428" y="577"/>
                        <a:pt x="411" y="624"/>
                        <a:pt x="411" y="724"/>
                      </a:cubicBezTo>
                      <a:cubicBezTo>
                        <a:pt x="411" y="811"/>
                        <a:pt x="428" y="853"/>
                        <a:pt x="469" y="853"/>
                      </a:cubicBezTo>
                      <a:cubicBezTo>
                        <a:pt x="504" y="853"/>
                        <a:pt x="521" y="806"/>
                        <a:pt x="521" y="718"/>
                      </a:cubicBezTo>
                      <a:cubicBezTo>
                        <a:pt x="521" y="624"/>
                        <a:pt x="504" y="577"/>
                        <a:pt x="469" y="577"/>
                      </a:cubicBezTo>
                      <a:close/>
                      <a:moveTo>
                        <a:pt x="871" y="519"/>
                      </a:moveTo>
                      <a:cubicBezTo>
                        <a:pt x="871" y="519"/>
                        <a:pt x="871" y="519"/>
                        <a:pt x="871" y="519"/>
                      </a:cubicBezTo>
                      <a:cubicBezTo>
                        <a:pt x="818" y="519"/>
                        <a:pt x="818" y="519"/>
                        <a:pt x="818" y="519"/>
                      </a:cubicBezTo>
                      <a:cubicBezTo>
                        <a:pt x="807" y="530"/>
                        <a:pt x="783" y="542"/>
                        <a:pt x="765" y="554"/>
                      </a:cubicBezTo>
                      <a:cubicBezTo>
                        <a:pt x="748" y="560"/>
                        <a:pt x="724" y="571"/>
                        <a:pt x="701" y="577"/>
                      </a:cubicBezTo>
                      <a:cubicBezTo>
                        <a:pt x="701" y="577"/>
                        <a:pt x="701" y="577"/>
                        <a:pt x="701" y="648"/>
                      </a:cubicBezTo>
                      <a:cubicBezTo>
                        <a:pt x="706" y="648"/>
                        <a:pt x="718" y="648"/>
                        <a:pt x="724" y="648"/>
                      </a:cubicBezTo>
                      <a:cubicBezTo>
                        <a:pt x="730" y="642"/>
                        <a:pt x="742" y="642"/>
                        <a:pt x="748" y="636"/>
                      </a:cubicBezTo>
                      <a:cubicBezTo>
                        <a:pt x="754" y="636"/>
                        <a:pt x="760" y="630"/>
                        <a:pt x="771" y="624"/>
                      </a:cubicBezTo>
                      <a:cubicBezTo>
                        <a:pt x="777" y="624"/>
                        <a:pt x="783" y="618"/>
                        <a:pt x="783" y="612"/>
                      </a:cubicBezTo>
                      <a:cubicBezTo>
                        <a:pt x="783" y="612"/>
                        <a:pt x="783" y="612"/>
                        <a:pt x="783" y="917"/>
                      </a:cubicBezTo>
                      <a:cubicBezTo>
                        <a:pt x="783" y="917"/>
                        <a:pt x="783" y="917"/>
                        <a:pt x="871" y="917"/>
                      </a:cubicBezTo>
                      <a:cubicBezTo>
                        <a:pt x="871" y="917"/>
                        <a:pt x="871" y="917"/>
                        <a:pt x="871" y="519"/>
                      </a:cubicBezTo>
                      <a:close/>
                      <a:moveTo>
                        <a:pt x="141" y="1436"/>
                      </a:moveTo>
                      <a:cubicBezTo>
                        <a:pt x="47" y="1436"/>
                        <a:pt x="0" y="1372"/>
                        <a:pt x="0" y="1238"/>
                      </a:cubicBezTo>
                      <a:cubicBezTo>
                        <a:pt x="0" y="1168"/>
                        <a:pt x="12" y="1121"/>
                        <a:pt x="35" y="1080"/>
                      </a:cubicBezTo>
                      <a:cubicBezTo>
                        <a:pt x="59" y="1045"/>
                        <a:pt x="100" y="1028"/>
                        <a:pt x="147" y="1028"/>
                      </a:cubicBezTo>
                      <a:cubicBezTo>
                        <a:pt x="240" y="1028"/>
                        <a:pt x="281" y="1098"/>
                        <a:pt x="281" y="1232"/>
                      </a:cubicBezTo>
                      <a:cubicBezTo>
                        <a:pt x="281" y="1296"/>
                        <a:pt x="269" y="1349"/>
                        <a:pt x="246" y="1384"/>
                      </a:cubicBezTo>
                      <a:cubicBezTo>
                        <a:pt x="223" y="1419"/>
                        <a:pt x="187" y="1436"/>
                        <a:pt x="141" y="1436"/>
                      </a:cubicBezTo>
                      <a:close/>
                      <a:moveTo>
                        <a:pt x="141" y="1098"/>
                      </a:moveTo>
                      <a:cubicBezTo>
                        <a:pt x="106" y="1098"/>
                        <a:pt x="88" y="1145"/>
                        <a:pt x="88" y="1238"/>
                      </a:cubicBezTo>
                      <a:cubicBezTo>
                        <a:pt x="88" y="1325"/>
                        <a:pt x="106" y="1366"/>
                        <a:pt x="141" y="1366"/>
                      </a:cubicBezTo>
                      <a:cubicBezTo>
                        <a:pt x="176" y="1366"/>
                        <a:pt x="193" y="1325"/>
                        <a:pt x="193" y="1232"/>
                      </a:cubicBezTo>
                      <a:cubicBezTo>
                        <a:pt x="193" y="1139"/>
                        <a:pt x="176" y="1098"/>
                        <a:pt x="141" y="1098"/>
                      </a:cubicBezTo>
                      <a:close/>
                      <a:moveTo>
                        <a:pt x="552" y="1030"/>
                      </a:moveTo>
                      <a:cubicBezTo>
                        <a:pt x="552" y="1030"/>
                        <a:pt x="552" y="1030"/>
                        <a:pt x="552" y="1030"/>
                      </a:cubicBezTo>
                      <a:cubicBezTo>
                        <a:pt x="499" y="1030"/>
                        <a:pt x="499" y="1030"/>
                        <a:pt x="499" y="1030"/>
                      </a:cubicBezTo>
                      <a:cubicBezTo>
                        <a:pt x="481" y="1042"/>
                        <a:pt x="463" y="1054"/>
                        <a:pt x="440" y="1065"/>
                      </a:cubicBezTo>
                      <a:cubicBezTo>
                        <a:pt x="422" y="1071"/>
                        <a:pt x="399" y="1083"/>
                        <a:pt x="381" y="1089"/>
                      </a:cubicBezTo>
                      <a:cubicBezTo>
                        <a:pt x="381" y="1089"/>
                        <a:pt x="381" y="1089"/>
                        <a:pt x="381" y="1159"/>
                      </a:cubicBezTo>
                      <a:cubicBezTo>
                        <a:pt x="387" y="1159"/>
                        <a:pt x="393" y="1159"/>
                        <a:pt x="404" y="1159"/>
                      </a:cubicBezTo>
                      <a:cubicBezTo>
                        <a:pt x="410" y="1153"/>
                        <a:pt x="416" y="1153"/>
                        <a:pt x="422" y="1147"/>
                      </a:cubicBezTo>
                      <a:cubicBezTo>
                        <a:pt x="434" y="1147"/>
                        <a:pt x="440" y="1141"/>
                        <a:pt x="446" y="1141"/>
                      </a:cubicBezTo>
                      <a:cubicBezTo>
                        <a:pt x="452" y="1136"/>
                        <a:pt x="458" y="1130"/>
                        <a:pt x="463" y="1130"/>
                      </a:cubicBezTo>
                      <a:cubicBezTo>
                        <a:pt x="463" y="1130"/>
                        <a:pt x="463" y="1130"/>
                        <a:pt x="463" y="1434"/>
                      </a:cubicBezTo>
                      <a:cubicBezTo>
                        <a:pt x="463" y="1434"/>
                        <a:pt x="463" y="1434"/>
                        <a:pt x="552" y="1434"/>
                      </a:cubicBezTo>
                      <a:cubicBezTo>
                        <a:pt x="552" y="1434"/>
                        <a:pt x="552" y="1434"/>
                        <a:pt x="552" y="1030"/>
                      </a:cubicBezTo>
                      <a:close/>
                      <a:moveTo>
                        <a:pt x="783" y="1436"/>
                      </a:moveTo>
                      <a:cubicBezTo>
                        <a:pt x="690" y="1436"/>
                        <a:pt x="643" y="1372"/>
                        <a:pt x="643" y="1238"/>
                      </a:cubicBezTo>
                      <a:cubicBezTo>
                        <a:pt x="643" y="1168"/>
                        <a:pt x="655" y="1121"/>
                        <a:pt x="684" y="1080"/>
                      </a:cubicBezTo>
                      <a:cubicBezTo>
                        <a:pt x="707" y="1045"/>
                        <a:pt x="742" y="1028"/>
                        <a:pt x="789" y="1028"/>
                      </a:cubicBezTo>
                      <a:cubicBezTo>
                        <a:pt x="882" y="1028"/>
                        <a:pt x="929" y="1098"/>
                        <a:pt x="929" y="1232"/>
                      </a:cubicBezTo>
                      <a:cubicBezTo>
                        <a:pt x="929" y="1296"/>
                        <a:pt x="917" y="1349"/>
                        <a:pt x="888" y="1384"/>
                      </a:cubicBezTo>
                      <a:cubicBezTo>
                        <a:pt x="864" y="1419"/>
                        <a:pt x="829" y="1436"/>
                        <a:pt x="783" y="1436"/>
                      </a:cubicBezTo>
                      <a:close/>
                      <a:moveTo>
                        <a:pt x="789" y="1098"/>
                      </a:moveTo>
                      <a:cubicBezTo>
                        <a:pt x="748" y="1098"/>
                        <a:pt x="730" y="1145"/>
                        <a:pt x="730" y="1238"/>
                      </a:cubicBezTo>
                      <a:cubicBezTo>
                        <a:pt x="730" y="1325"/>
                        <a:pt x="748" y="1366"/>
                        <a:pt x="789" y="1366"/>
                      </a:cubicBezTo>
                      <a:cubicBezTo>
                        <a:pt x="824" y="1366"/>
                        <a:pt x="841" y="1325"/>
                        <a:pt x="841" y="1232"/>
                      </a:cubicBezTo>
                      <a:cubicBezTo>
                        <a:pt x="841" y="1139"/>
                        <a:pt x="824" y="1098"/>
                        <a:pt x="789" y="1098"/>
                      </a:cubicBezTo>
                      <a:close/>
                      <a:moveTo>
                        <a:pt x="1197" y="1030"/>
                      </a:moveTo>
                      <a:cubicBezTo>
                        <a:pt x="1197" y="1030"/>
                        <a:pt x="1197" y="1030"/>
                        <a:pt x="1197" y="1030"/>
                      </a:cubicBezTo>
                      <a:cubicBezTo>
                        <a:pt x="1145" y="1030"/>
                        <a:pt x="1145" y="1030"/>
                        <a:pt x="1145" y="1030"/>
                      </a:cubicBezTo>
                      <a:cubicBezTo>
                        <a:pt x="1128" y="1042"/>
                        <a:pt x="1110" y="1054"/>
                        <a:pt x="1093" y="1065"/>
                      </a:cubicBezTo>
                      <a:cubicBezTo>
                        <a:pt x="1075" y="1071"/>
                        <a:pt x="1052" y="1083"/>
                        <a:pt x="1029" y="1089"/>
                      </a:cubicBezTo>
                      <a:cubicBezTo>
                        <a:pt x="1029" y="1089"/>
                        <a:pt x="1029" y="1089"/>
                        <a:pt x="1029" y="1159"/>
                      </a:cubicBezTo>
                      <a:cubicBezTo>
                        <a:pt x="1035" y="1159"/>
                        <a:pt x="1046" y="1159"/>
                        <a:pt x="1052" y="1159"/>
                      </a:cubicBezTo>
                      <a:cubicBezTo>
                        <a:pt x="1058" y="1153"/>
                        <a:pt x="1070" y="1153"/>
                        <a:pt x="1075" y="1147"/>
                      </a:cubicBezTo>
                      <a:cubicBezTo>
                        <a:pt x="1081" y="1147"/>
                        <a:pt x="1087" y="1141"/>
                        <a:pt x="1093" y="1141"/>
                      </a:cubicBezTo>
                      <a:cubicBezTo>
                        <a:pt x="1104" y="1136"/>
                        <a:pt x="1110" y="1130"/>
                        <a:pt x="1110" y="1130"/>
                      </a:cubicBezTo>
                      <a:cubicBezTo>
                        <a:pt x="1110" y="1130"/>
                        <a:pt x="1110" y="1130"/>
                        <a:pt x="1110" y="1434"/>
                      </a:cubicBezTo>
                      <a:cubicBezTo>
                        <a:pt x="1110" y="1434"/>
                        <a:pt x="1110" y="1434"/>
                        <a:pt x="1197" y="1434"/>
                      </a:cubicBezTo>
                      <a:cubicBezTo>
                        <a:pt x="1197" y="1434"/>
                        <a:pt x="1197" y="1434"/>
                        <a:pt x="1197" y="1030"/>
                      </a:cubicBezTo>
                      <a:close/>
                      <a:moveTo>
                        <a:pt x="1200" y="519"/>
                      </a:moveTo>
                      <a:cubicBezTo>
                        <a:pt x="1200" y="519"/>
                        <a:pt x="1200" y="519"/>
                        <a:pt x="1200" y="519"/>
                      </a:cubicBezTo>
                      <a:cubicBezTo>
                        <a:pt x="1147" y="519"/>
                        <a:pt x="1147" y="519"/>
                        <a:pt x="1147" y="519"/>
                      </a:cubicBezTo>
                      <a:cubicBezTo>
                        <a:pt x="1135" y="530"/>
                        <a:pt x="1111" y="542"/>
                        <a:pt x="1094" y="554"/>
                      </a:cubicBezTo>
                      <a:cubicBezTo>
                        <a:pt x="1076" y="560"/>
                        <a:pt x="1052" y="571"/>
                        <a:pt x="1029" y="577"/>
                      </a:cubicBezTo>
                      <a:cubicBezTo>
                        <a:pt x="1029" y="577"/>
                        <a:pt x="1029" y="577"/>
                        <a:pt x="1029" y="648"/>
                      </a:cubicBezTo>
                      <a:cubicBezTo>
                        <a:pt x="1035" y="648"/>
                        <a:pt x="1047" y="648"/>
                        <a:pt x="1052" y="648"/>
                      </a:cubicBezTo>
                      <a:cubicBezTo>
                        <a:pt x="1058" y="642"/>
                        <a:pt x="1070" y="642"/>
                        <a:pt x="1076" y="636"/>
                      </a:cubicBezTo>
                      <a:cubicBezTo>
                        <a:pt x="1082" y="636"/>
                        <a:pt x="1088" y="630"/>
                        <a:pt x="1100" y="624"/>
                      </a:cubicBezTo>
                      <a:cubicBezTo>
                        <a:pt x="1106" y="624"/>
                        <a:pt x="1111" y="618"/>
                        <a:pt x="1111" y="612"/>
                      </a:cubicBezTo>
                      <a:cubicBezTo>
                        <a:pt x="1111" y="612"/>
                        <a:pt x="1111" y="612"/>
                        <a:pt x="1111" y="917"/>
                      </a:cubicBezTo>
                      <a:cubicBezTo>
                        <a:pt x="1111" y="917"/>
                        <a:pt x="1111" y="917"/>
                        <a:pt x="1200" y="917"/>
                      </a:cubicBezTo>
                      <a:cubicBezTo>
                        <a:pt x="1200" y="917"/>
                        <a:pt x="1200" y="917"/>
                        <a:pt x="1200" y="519"/>
                      </a:cubicBezTo>
                      <a:close/>
                    </a:path>
                  </a:pathLst>
                </a:custGeom>
                <a:grpFill/>
                <a:ln>
                  <a:noFill/>
                </a:ln>
              </p:spPr>
              <p:txBody>
                <a:bodyPr vert="horz" wrap="square" lIns="87845" tIns="43923" rIns="87845" bIns="43923"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29" b="0" i="0" u="none" strike="noStrike" kern="0" cap="none" spc="0" normalizeH="0" baseline="0" noProof="0">
                    <a:ln>
                      <a:noFill/>
                    </a:ln>
                    <a:solidFill>
                      <a:srgbClr val="505050"/>
                    </a:solidFill>
                    <a:effectLst/>
                    <a:uLnTx/>
                    <a:uFillTx/>
                  </a:endParaRPr>
                </a:p>
              </p:txBody>
            </p:sp>
            <p:sp>
              <p:nvSpPr>
                <p:cNvPr id="251" name="Freeform 165">
                  <a:extLst>
                    <a:ext uri="{FF2B5EF4-FFF2-40B4-BE49-F238E27FC236}">
                      <a16:creationId xmlns:a16="http://schemas.microsoft.com/office/drawing/2014/main" id="{B4134A11-106F-4140-AF88-13928517642E}"/>
                    </a:ext>
                  </a:extLst>
                </p:cNvPr>
                <p:cNvSpPr>
                  <a:spLocks noChangeAspect="1" noEditPoints="1"/>
                </p:cNvSpPr>
                <p:nvPr/>
              </p:nvSpPr>
              <p:spPr bwMode="black">
                <a:xfrm>
                  <a:off x="5641324" y="3134944"/>
                  <a:ext cx="187949" cy="224887"/>
                </a:xfrm>
                <a:custGeom>
                  <a:avLst/>
                  <a:gdLst>
                    <a:gd name="T0" fmla="*/ 35 w 1200"/>
                    <a:gd name="T1" fmla="*/ 52 h 1436"/>
                    <a:gd name="T2" fmla="*/ 246 w 1200"/>
                    <a:gd name="T3" fmla="*/ 350 h 1436"/>
                    <a:gd name="T4" fmla="*/ 88 w 1200"/>
                    <a:gd name="T5" fmla="*/ 204 h 1436"/>
                    <a:gd name="T6" fmla="*/ 141 w 1200"/>
                    <a:gd name="T7" fmla="*/ 64 h 1436"/>
                    <a:gd name="T8" fmla="*/ 499 w 1200"/>
                    <a:gd name="T9" fmla="*/ 5 h 1436"/>
                    <a:gd name="T10" fmla="*/ 381 w 1200"/>
                    <a:gd name="T11" fmla="*/ 133 h 1436"/>
                    <a:gd name="T12" fmla="*/ 446 w 1200"/>
                    <a:gd name="T13" fmla="*/ 110 h 1436"/>
                    <a:gd name="T14" fmla="*/ 552 w 1200"/>
                    <a:gd name="T15" fmla="*/ 403 h 1436"/>
                    <a:gd name="T16" fmla="*/ 643 w 1200"/>
                    <a:gd name="T17" fmla="*/ 210 h 1436"/>
                    <a:gd name="T18" fmla="*/ 929 w 1200"/>
                    <a:gd name="T19" fmla="*/ 198 h 1436"/>
                    <a:gd name="T20" fmla="*/ 789 w 1200"/>
                    <a:gd name="T21" fmla="*/ 64 h 1436"/>
                    <a:gd name="T22" fmla="*/ 841 w 1200"/>
                    <a:gd name="T23" fmla="*/ 204 h 1436"/>
                    <a:gd name="T24" fmla="*/ 1197 w 1200"/>
                    <a:gd name="T25" fmla="*/ 5 h 1436"/>
                    <a:gd name="T26" fmla="*/ 1029 w 1200"/>
                    <a:gd name="T27" fmla="*/ 63 h 1436"/>
                    <a:gd name="T28" fmla="*/ 1075 w 1200"/>
                    <a:gd name="T29" fmla="*/ 122 h 1436"/>
                    <a:gd name="T30" fmla="*/ 1110 w 1200"/>
                    <a:gd name="T31" fmla="*/ 403 h 1436"/>
                    <a:gd name="T32" fmla="*/ 225 w 1200"/>
                    <a:gd name="T33" fmla="*/ 519 h 1436"/>
                    <a:gd name="T34" fmla="*/ 120 w 1200"/>
                    <a:gd name="T35" fmla="*/ 554 h 1436"/>
                    <a:gd name="T36" fmla="*/ 80 w 1200"/>
                    <a:gd name="T37" fmla="*/ 648 h 1436"/>
                    <a:gd name="T38" fmla="*/ 138 w 1200"/>
                    <a:gd name="T39" fmla="*/ 612 h 1436"/>
                    <a:gd name="T40" fmla="*/ 225 w 1200"/>
                    <a:gd name="T41" fmla="*/ 519 h 1436"/>
                    <a:gd name="T42" fmla="*/ 364 w 1200"/>
                    <a:gd name="T43" fmla="*/ 565 h 1436"/>
                    <a:gd name="T44" fmla="*/ 574 w 1200"/>
                    <a:gd name="T45" fmla="*/ 870 h 1436"/>
                    <a:gd name="T46" fmla="*/ 411 w 1200"/>
                    <a:gd name="T47" fmla="*/ 724 h 1436"/>
                    <a:gd name="T48" fmla="*/ 469 w 1200"/>
                    <a:gd name="T49" fmla="*/ 577 h 1436"/>
                    <a:gd name="T50" fmla="*/ 818 w 1200"/>
                    <a:gd name="T51" fmla="*/ 519 h 1436"/>
                    <a:gd name="T52" fmla="*/ 701 w 1200"/>
                    <a:gd name="T53" fmla="*/ 648 h 1436"/>
                    <a:gd name="T54" fmla="*/ 771 w 1200"/>
                    <a:gd name="T55" fmla="*/ 624 h 1436"/>
                    <a:gd name="T56" fmla="*/ 871 w 1200"/>
                    <a:gd name="T57" fmla="*/ 917 h 1436"/>
                    <a:gd name="T58" fmla="*/ 0 w 1200"/>
                    <a:gd name="T59" fmla="*/ 1238 h 1436"/>
                    <a:gd name="T60" fmla="*/ 281 w 1200"/>
                    <a:gd name="T61" fmla="*/ 1232 h 1436"/>
                    <a:gd name="T62" fmla="*/ 141 w 1200"/>
                    <a:gd name="T63" fmla="*/ 1098 h 1436"/>
                    <a:gd name="T64" fmla="*/ 193 w 1200"/>
                    <a:gd name="T65" fmla="*/ 1232 h 1436"/>
                    <a:gd name="T66" fmla="*/ 552 w 1200"/>
                    <a:gd name="T67" fmla="*/ 1030 h 1436"/>
                    <a:gd name="T68" fmla="*/ 381 w 1200"/>
                    <a:gd name="T69" fmla="*/ 1089 h 1436"/>
                    <a:gd name="T70" fmla="*/ 422 w 1200"/>
                    <a:gd name="T71" fmla="*/ 1147 h 1436"/>
                    <a:gd name="T72" fmla="*/ 463 w 1200"/>
                    <a:gd name="T73" fmla="*/ 1434 h 1436"/>
                    <a:gd name="T74" fmla="*/ 783 w 1200"/>
                    <a:gd name="T75" fmla="*/ 1436 h 1436"/>
                    <a:gd name="T76" fmla="*/ 789 w 1200"/>
                    <a:gd name="T77" fmla="*/ 1028 h 1436"/>
                    <a:gd name="T78" fmla="*/ 783 w 1200"/>
                    <a:gd name="T79" fmla="*/ 1436 h 1436"/>
                    <a:gd name="T80" fmla="*/ 789 w 1200"/>
                    <a:gd name="T81" fmla="*/ 1366 h 1436"/>
                    <a:gd name="T82" fmla="*/ 1197 w 1200"/>
                    <a:gd name="T83" fmla="*/ 1030 h 1436"/>
                    <a:gd name="T84" fmla="*/ 1093 w 1200"/>
                    <a:gd name="T85" fmla="*/ 1065 h 1436"/>
                    <a:gd name="T86" fmla="*/ 1052 w 1200"/>
                    <a:gd name="T87" fmla="*/ 1159 h 1436"/>
                    <a:gd name="T88" fmla="*/ 1110 w 1200"/>
                    <a:gd name="T89" fmla="*/ 1130 h 1436"/>
                    <a:gd name="T90" fmla="*/ 1197 w 1200"/>
                    <a:gd name="T91" fmla="*/ 1030 h 1436"/>
                    <a:gd name="T92" fmla="*/ 1147 w 1200"/>
                    <a:gd name="T93" fmla="*/ 519 h 1436"/>
                    <a:gd name="T94" fmla="*/ 1029 w 1200"/>
                    <a:gd name="T95" fmla="*/ 648 h 1436"/>
                    <a:gd name="T96" fmla="*/ 1100 w 1200"/>
                    <a:gd name="T97" fmla="*/ 624 h 1436"/>
                    <a:gd name="T98" fmla="*/ 1200 w 1200"/>
                    <a:gd name="T99" fmla="*/ 91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0" h="1436">
                      <a:moveTo>
                        <a:pt x="141" y="408"/>
                      </a:moveTo>
                      <a:cubicBezTo>
                        <a:pt x="47" y="408"/>
                        <a:pt x="0" y="338"/>
                        <a:pt x="0" y="210"/>
                      </a:cubicBezTo>
                      <a:cubicBezTo>
                        <a:pt x="0" y="140"/>
                        <a:pt x="12" y="87"/>
                        <a:pt x="35" y="52"/>
                      </a:cubicBezTo>
                      <a:cubicBezTo>
                        <a:pt x="59" y="17"/>
                        <a:pt x="100" y="0"/>
                        <a:pt x="147" y="0"/>
                      </a:cubicBezTo>
                      <a:cubicBezTo>
                        <a:pt x="240" y="0"/>
                        <a:pt x="281" y="64"/>
                        <a:pt x="281" y="198"/>
                      </a:cubicBezTo>
                      <a:cubicBezTo>
                        <a:pt x="281" y="268"/>
                        <a:pt x="269" y="315"/>
                        <a:pt x="246" y="350"/>
                      </a:cubicBezTo>
                      <a:cubicBezTo>
                        <a:pt x="223" y="385"/>
                        <a:pt x="187" y="408"/>
                        <a:pt x="141" y="408"/>
                      </a:cubicBezTo>
                      <a:close/>
                      <a:moveTo>
                        <a:pt x="141" y="64"/>
                      </a:moveTo>
                      <a:cubicBezTo>
                        <a:pt x="106" y="64"/>
                        <a:pt x="88" y="111"/>
                        <a:pt x="88" y="204"/>
                      </a:cubicBezTo>
                      <a:cubicBezTo>
                        <a:pt x="88" y="297"/>
                        <a:pt x="106" y="338"/>
                        <a:pt x="141" y="338"/>
                      </a:cubicBezTo>
                      <a:cubicBezTo>
                        <a:pt x="176" y="338"/>
                        <a:pt x="193" y="291"/>
                        <a:pt x="193" y="204"/>
                      </a:cubicBezTo>
                      <a:cubicBezTo>
                        <a:pt x="193" y="111"/>
                        <a:pt x="176" y="64"/>
                        <a:pt x="141" y="64"/>
                      </a:cubicBezTo>
                      <a:close/>
                      <a:moveTo>
                        <a:pt x="552" y="5"/>
                      </a:moveTo>
                      <a:cubicBezTo>
                        <a:pt x="552" y="5"/>
                        <a:pt x="552" y="5"/>
                        <a:pt x="552" y="5"/>
                      </a:cubicBezTo>
                      <a:cubicBezTo>
                        <a:pt x="499" y="5"/>
                        <a:pt x="499" y="5"/>
                        <a:pt x="499" y="5"/>
                      </a:cubicBezTo>
                      <a:cubicBezTo>
                        <a:pt x="481" y="16"/>
                        <a:pt x="463" y="28"/>
                        <a:pt x="440" y="34"/>
                      </a:cubicBezTo>
                      <a:cubicBezTo>
                        <a:pt x="422" y="46"/>
                        <a:pt x="399" y="57"/>
                        <a:pt x="381" y="63"/>
                      </a:cubicBezTo>
                      <a:cubicBezTo>
                        <a:pt x="381" y="63"/>
                        <a:pt x="381" y="63"/>
                        <a:pt x="381" y="133"/>
                      </a:cubicBezTo>
                      <a:cubicBezTo>
                        <a:pt x="387" y="133"/>
                        <a:pt x="393" y="133"/>
                        <a:pt x="404" y="128"/>
                      </a:cubicBezTo>
                      <a:cubicBezTo>
                        <a:pt x="410" y="128"/>
                        <a:pt x="416" y="128"/>
                        <a:pt x="422" y="122"/>
                      </a:cubicBezTo>
                      <a:cubicBezTo>
                        <a:pt x="434" y="122"/>
                        <a:pt x="440" y="116"/>
                        <a:pt x="446" y="110"/>
                      </a:cubicBezTo>
                      <a:cubicBezTo>
                        <a:pt x="452" y="110"/>
                        <a:pt x="458" y="104"/>
                        <a:pt x="463" y="98"/>
                      </a:cubicBezTo>
                      <a:cubicBezTo>
                        <a:pt x="463" y="98"/>
                        <a:pt x="463" y="98"/>
                        <a:pt x="463" y="403"/>
                      </a:cubicBezTo>
                      <a:cubicBezTo>
                        <a:pt x="463" y="403"/>
                        <a:pt x="463" y="403"/>
                        <a:pt x="552" y="403"/>
                      </a:cubicBezTo>
                      <a:cubicBezTo>
                        <a:pt x="552" y="403"/>
                        <a:pt x="552" y="403"/>
                        <a:pt x="552" y="5"/>
                      </a:cubicBezTo>
                      <a:close/>
                      <a:moveTo>
                        <a:pt x="783" y="408"/>
                      </a:moveTo>
                      <a:cubicBezTo>
                        <a:pt x="690" y="408"/>
                        <a:pt x="643" y="338"/>
                        <a:pt x="643" y="210"/>
                      </a:cubicBezTo>
                      <a:cubicBezTo>
                        <a:pt x="643" y="140"/>
                        <a:pt x="655" y="87"/>
                        <a:pt x="684" y="52"/>
                      </a:cubicBezTo>
                      <a:cubicBezTo>
                        <a:pt x="707" y="17"/>
                        <a:pt x="742" y="0"/>
                        <a:pt x="789" y="0"/>
                      </a:cubicBezTo>
                      <a:cubicBezTo>
                        <a:pt x="882" y="0"/>
                        <a:pt x="929" y="64"/>
                        <a:pt x="929" y="198"/>
                      </a:cubicBezTo>
                      <a:cubicBezTo>
                        <a:pt x="929" y="268"/>
                        <a:pt x="917" y="315"/>
                        <a:pt x="888" y="350"/>
                      </a:cubicBezTo>
                      <a:cubicBezTo>
                        <a:pt x="864" y="385"/>
                        <a:pt x="829" y="408"/>
                        <a:pt x="783" y="408"/>
                      </a:cubicBezTo>
                      <a:close/>
                      <a:moveTo>
                        <a:pt x="789" y="64"/>
                      </a:moveTo>
                      <a:cubicBezTo>
                        <a:pt x="748" y="64"/>
                        <a:pt x="730" y="111"/>
                        <a:pt x="730" y="204"/>
                      </a:cubicBezTo>
                      <a:cubicBezTo>
                        <a:pt x="730" y="297"/>
                        <a:pt x="748" y="338"/>
                        <a:pt x="789" y="338"/>
                      </a:cubicBezTo>
                      <a:cubicBezTo>
                        <a:pt x="824" y="338"/>
                        <a:pt x="841" y="291"/>
                        <a:pt x="841" y="204"/>
                      </a:cubicBezTo>
                      <a:cubicBezTo>
                        <a:pt x="841" y="111"/>
                        <a:pt x="824" y="64"/>
                        <a:pt x="789" y="64"/>
                      </a:cubicBezTo>
                      <a:close/>
                      <a:moveTo>
                        <a:pt x="1197" y="5"/>
                      </a:moveTo>
                      <a:cubicBezTo>
                        <a:pt x="1197" y="5"/>
                        <a:pt x="1197" y="5"/>
                        <a:pt x="1197" y="5"/>
                      </a:cubicBezTo>
                      <a:cubicBezTo>
                        <a:pt x="1145" y="5"/>
                        <a:pt x="1145" y="5"/>
                        <a:pt x="1145" y="5"/>
                      </a:cubicBezTo>
                      <a:cubicBezTo>
                        <a:pt x="1128" y="16"/>
                        <a:pt x="1110" y="28"/>
                        <a:pt x="1093" y="34"/>
                      </a:cubicBezTo>
                      <a:cubicBezTo>
                        <a:pt x="1075" y="46"/>
                        <a:pt x="1052" y="57"/>
                        <a:pt x="1029" y="63"/>
                      </a:cubicBezTo>
                      <a:cubicBezTo>
                        <a:pt x="1029" y="63"/>
                        <a:pt x="1029" y="63"/>
                        <a:pt x="1029" y="133"/>
                      </a:cubicBezTo>
                      <a:cubicBezTo>
                        <a:pt x="1035" y="133"/>
                        <a:pt x="1046" y="133"/>
                        <a:pt x="1052" y="128"/>
                      </a:cubicBezTo>
                      <a:cubicBezTo>
                        <a:pt x="1058" y="128"/>
                        <a:pt x="1070" y="128"/>
                        <a:pt x="1075" y="122"/>
                      </a:cubicBezTo>
                      <a:cubicBezTo>
                        <a:pt x="1081" y="122"/>
                        <a:pt x="1087" y="116"/>
                        <a:pt x="1093" y="110"/>
                      </a:cubicBezTo>
                      <a:cubicBezTo>
                        <a:pt x="1104" y="110"/>
                        <a:pt x="1110" y="104"/>
                        <a:pt x="1110" y="98"/>
                      </a:cubicBezTo>
                      <a:cubicBezTo>
                        <a:pt x="1110" y="98"/>
                        <a:pt x="1110" y="98"/>
                        <a:pt x="1110" y="403"/>
                      </a:cubicBezTo>
                      <a:cubicBezTo>
                        <a:pt x="1110" y="403"/>
                        <a:pt x="1110" y="403"/>
                        <a:pt x="1197" y="403"/>
                      </a:cubicBezTo>
                      <a:cubicBezTo>
                        <a:pt x="1197" y="403"/>
                        <a:pt x="1197" y="403"/>
                        <a:pt x="1197" y="5"/>
                      </a:cubicBezTo>
                      <a:close/>
                      <a:moveTo>
                        <a:pt x="225" y="519"/>
                      </a:moveTo>
                      <a:cubicBezTo>
                        <a:pt x="225" y="519"/>
                        <a:pt x="225" y="519"/>
                        <a:pt x="225" y="519"/>
                      </a:cubicBezTo>
                      <a:cubicBezTo>
                        <a:pt x="173" y="519"/>
                        <a:pt x="173" y="519"/>
                        <a:pt x="173" y="519"/>
                      </a:cubicBezTo>
                      <a:cubicBezTo>
                        <a:pt x="155" y="530"/>
                        <a:pt x="138" y="542"/>
                        <a:pt x="120" y="554"/>
                      </a:cubicBezTo>
                      <a:cubicBezTo>
                        <a:pt x="97" y="560"/>
                        <a:pt x="80" y="571"/>
                        <a:pt x="56" y="577"/>
                      </a:cubicBezTo>
                      <a:cubicBezTo>
                        <a:pt x="56" y="577"/>
                        <a:pt x="56" y="577"/>
                        <a:pt x="56" y="648"/>
                      </a:cubicBezTo>
                      <a:cubicBezTo>
                        <a:pt x="62" y="648"/>
                        <a:pt x="68" y="648"/>
                        <a:pt x="80" y="648"/>
                      </a:cubicBezTo>
                      <a:cubicBezTo>
                        <a:pt x="85" y="642"/>
                        <a:pt x="91" y="642"/>
                        <a:pt x="103" y="636"/>
                      </a:cubicBezTo>
                      <a:cubicBezTo>
                        <a:pt x="109" y="636"/>
                        <a:pt x="115" y="630"/>
                        <a:pt x="120" y="624"/>
                      </a:cubicBezTo>
                      <a:cubicBezTo>
                        <a:pt x="126" y="624"/>
                        <a:pt x="132" y="618"/>
                        <a:pt x="138" y="612"/>
                      </a:cubicBezTo>
                      <a:cubicBezTo>
                        <a:pt x="138" y="612"/>
                        <a:pt x="138" y="612"/>
                        <a:pt x="138" y="917"/>
                      </a:cubicBezTo>
                      <a:cubicBezTo>
                        <a:pt x="138" y="917"/>
                        <a:pt x="138" y="917"/>
                        <a:pt x="225" y="917"/>
                      </a:cubicBezTo>
                      <a:cubicBezTo>
                        <a:pt x="225" y="917"/>
                        <a:pt x="225" y="917"/>
                        <a:pt x="225" y="519"/>
                      </a:cubicBezTo>
                      <a:close/>
                      <a:moveTo>
                        <a:pt x="463" y="923"/>
                      </a:moveTo>
                      <a:cubicBezTo>
                        <a:pt x="370" y="923"/>
                        <a:pt x="323" y="853"/>
                        <a:pt x="323" y="724"/>
                      </a:cubicBezTo>
                      <a:cubicBezTo>
                        <a:pt x="323" y="653"/>
                        <a:pt x="335" y="600"/>
                        <a:pt x="364" y="565"/>
                      </a:cubicBezTo>
                      <a:cubicBezTo>
                        <a:pt x="387" y="530"/>
                        <a:pt x="422" y="512"/>
                        <a:pt x="475" y="512"/>
                      </a:cubicBezTo>
                      <a:cubicBezTo>
                        <a:pt x="562" y="512"/>
                        <a:pt x="609" y="583"/>
                        <a:pt x="609" y="712"/>
                      </a:cubicBezTo>
                      <a:cubicBezTo>
                        <a:pt x="609" y="782"/>
                        <a:pt x="597" y="829"/>
                        <a:pt x="574" y="870"/>
                      </a:cubicBezTo>
                      <a:cubicBezTo>
                        <a:pt x="545" y="905"/>
                        <a:pt x="510" y="923"/>
                        <a:pt x="463" y="923"/>
                      </a:cubicBezTo>
                      <a:close/>
                      <a:moveTo>
                        <a:pt x="469" y="577"/>
                      </a:moveTo>
                      <a:cubicBezTo>
                        <a:pt x="428" y="577"/>
                        <a:pt x="411" y="624"/>
                        <a:pt x="411" y="724"/>
                      </a:cubicBezTo>
                      <a:cubicBezTo>
                        <a:pt x="411" y="811"/>
                        <a:pt x="428" y="853"/>
                        <a:pt x="469" y="853"/>
                      </a:cubicBezTo>
                      <a:cubicBezTo>
                        <a:pt x="504" y="853"/>
                        <a:pt x="521" y="806"/>
                        <a:pt x="521" y="718"/>
                      </a:cubicBezTo>
                      <a:cubicBezTo>
                        <a:pt x="521" y="624"/>
                        <a:pt x="504" y="577"/>
                        <a:pt x="469" y="577"/>
                      </a:cubicBezTo>
                      <a:close/>
                      <a:moveTo>
                        <a:pt x="871" y="519"/>
                      </a:moveTo>
                      <a:cubicBezTo>
                        <a:pt x="871" y="519"/>
                        <a:pt x="871" y="519"/>
                        <a:pt x="871" y="519"/>
                      </a:cubicBezTo>
                      <a:cubicBezTo>
                        <a:pt x="818" y="519"/>
                        <a:pt x="818" y="519"/>
                        <a:pt x="818" y="519"/>
                      </a:cubicBezTo>
                      <a:cubicBezTo>
                        <a:pt x="807" y="530"/>
                        <a:pt x="783" y="542"/>
                        <a:pt x="765" y="554"/>
                      </a:cubicBezTo>
                      <a:cubicBezTo>
                        <a:pt x="748" y="560"/>
                        <a:pt x="724" y="571"/>
                        <a:pt x="701" y="577"/>
                      </a:cubicBezTo>
                      <a:cubicBezTo>
                        <a:pt x="701" y="577"/>
                        <a:pt x="701" y="577"/>
                        <a:pt x="701" y="648"/>
                      </a:cubicBezTo>
                      <a:cubicBezTo>
                        <a:pt x="706" y="648"/>
                        <a:pt x="718" y="648"/>
                        <a:pt x="724" y="648"/>
                      </a:cubicBezTo>
                      <a:cubicBezTo>
                        <a:pt x="730" y="642"/>
                        <a:pt x="742" y="642"/>
                        <a:pt x="748" y="636"/>
                      </a:cubicBezTo>
                      <a:cubicBezTo>
                        <a:pt x="754" y="636"/>
                        <a:pt x="760" y="630"/>
                        <a:pt x="771" y="624"/>
                      </a:cubicBezTo>
                      <a:cubicBezTo>
                        <a:pt x="777" y="624"/>
                        <a:pt x="783" y="618"/>
                        <a:pt x="783" y="612"/>
                      </a:cubicBezTo>
                      <a:cubicBezTo>
                        <a:pt x="783" y="612"/>
                        <a:pt x="783" y="612"/>
                        <a:pt x="783" y="917"/>
                      </a:cubicBezTo>
                      <a:cubicBezTo>
                        <a:pt x="783" y="917"/>
                        <a:pt x="783" y="917"/>
                        <a:pt x="871" y="917"/>
                      </a:cubicBezTo>
                      <a:cubicBezTo>
                        <a:pt x="871" y="917"/>
                        <a:pt x="871" y="917"/>
                        <a:pt x="871" y="519"/>
                      </a:cubicBezTo>
                      <a:close/>
                      <a:moveTo>
                        <a:pt x="141" y="1436"/>
                      </a:moveTo>
                      <a:cubicBezTo>
                        <a:pt x="47" y="1436"/>
                        <a:pt x="0" y="1372"/>
                        <a:pt x="0" y="1238"/>
                      </a:cubicBezTo>
                      <a:cubicBezTo>
                        <a:pt x="0" y="1168"/>
                        <a:pt x="12" y="1121"/>
                        <a:pt x="35" y="1080"/>
                      </a:cubicBezTo>
                      <a:cubicBezTo>
                        <a:pt x="59" y="1045"/>
                        <a:pt x="100" y="1028"/>
                        <a:pt x="147" y="1028"/>
                      </a:cubicBezTo>
                      <a:cubicBezTo>
                        <a:pt x="240" y="1028"/>
                        <a:pt x="281" y="1098"/>
                        <a:pt x="281" y="1232"/>
                      </a:cubicBezTo>
                      <a:cubicBezTo>
                        <a:pt x="281" y="1296"/>
                        <a:pt x="269" y="1349"/>
                        <a:pt x="246" y="1384"/>
                      </a:cubicBezTo>
                      <a:cubicBezTo>
                        <a:pt x="223" y="1419"/>
                        <a:pt x="187" y="1436"/>
                        <a:pt x="141" y="1436"/>
                      </a:cubicBezTo>
                      <a:close/>
                      <a:moveTo>
                        <a:pt x="141" y="1098"/>
                      </a:moveTo>
                      <a:cubicBezTo>
                        <a:pt x="106" y="1098"/>
                        <a:pt x="88" y="1145"/>
                        <a:pt x="88" y="1238"/>
                      </a:cubicBezTo>
                      <a:cubicBezTo>
                        <a:pt x="88" y="1325"/>
                        <a:pt x="106" y="1366"/>
                        <a:pt x="141" y="1366"/>
                      </a:cubicBezTo>
                      <a:cubicBezTo>
                        <a:pt x="176" y="1366"/>
                        <a:pt x="193" y="1325"/>
                        <a:pt x="193" y="1232"/>
                      </a:cubicBezTo>
                      <a:cubicBezTo>
                        <a:pt x="193" y="1139"/>
                        <a:pt x="176" y="1098"/>
                        <a:pt x="141" y="1098"/>
                      </a:cubicBezTo>
                      <a:close/>
                      <a:moveTo>
                        <a:pt x="552" y="1030"/>
                      </a:moveTo>
                      <a:cubicBezTo>
                        <a:pt x="552" y="1030"/>
                        <a:pt x="552" y="1030"/>
                        <a:pt x="552" y="1030"/>
                      </a:cubicBezTo>
                      <a:cubicBezTo>
                        <a:pt x="499" y="1030"/>
                        <a:pt x="499" y="1030"/>
                        <a:pt x="499" y="1030"/>
                      </a:cubicBezTo>
                      <a:cubicBezTo>
                        <a:pt x="481" y="1042"/>
                        <a:pt x="463" y="1054"/>
                        <a:pt x="440" y="1065"/>
                      </a:cubicBezTo>
                      <a:cubicBezTo>
                        <a:pt x="422" y="1071"/>
                        <a:pt x="399" y="1083"/>
                        <a:pt x="381" y="1089"/>
                      </a:cubicBezTo>
                      <a:cubicBezTo>
                        <a:pt x="381" y="1089"/>
                        <a:pt x="381" y="1089"/>
                        <a:pt x="381" y="1159"/>
                      </a:cubicBezTo>
                      <a:cubicBezTo>
                        <a:pt x="387" y="1159"/>
                        <a:pt x="393" y="1159"/>
                        <a:pt x="404" y="1159"/>
                      </a:cubicBezTo>
                      <a:cubicBezTo>
                        <a:pt x="410" y="1153"/>
                        <a:pt x="416" y="1153"/>
                        <a:pt x="422" y="1147"/>
                      </a:cubicBezTo>
                      <a:cubicBezTo>
                        <a:pt x="434" y="1147"/>
                        <a:pt x="440" y="1141"/>
                        <a:pt x="446" y="1141"/>
                      </a:cubicBezTo>
                      <a:cubicBezTo>
                        <a:pt x="452" y="1136"/>
                        <a:pt x="458" y="1130"/>
                        <a:pt x="463" y="1130"/>
                      </a:cubicBezTo>
                      <a:cubicBezTo>
                        <a:pt x="463" y="1130"/>
                        <a:pt x="463" y="1130"/>
                        <a:pt x="463" y="1434"/>
                      </a:cubicBezTo>
                      <a:cubicBezTo>
                        <a:pt x="463" y="1434"/>
                        <a:pt x="463" y="1434"/>
                        <a:pt x="552" y="1434"/>
                      </a:cubicBezTo>
                      <a:cubicBezTo>
                        <a:pt x="552" y="1434"/>
                        <a:pt x="552" y="1434"/>
                        <a:pt x="552" y="1030"/>
                      </a:cubicBezTo>
                      <a:close/>
                      <a:moveTo>
                        <a:pt x="783" y="1436"/>
                      </a:moveTo>
                      <a:cubicBezTo>
                        <a:pt x="690" y="1436"/>
                        <a:pt x="643" y="1372"/>
                        <a:pt x="643" y="1238"/>
                      </a:cubicBezTo>
                      <a:cubicBezTo>
                        <a:pt x="643" y="1168"/>
                        <a:pt x="655" y="1121"/>
                        <a:pt x="684" y="1080"/>
                      </a:cubicBezTo>
                      <a:cubicBezTo>
                        <a:pt x="707" y="1045"/>
                        <a:pt x="742" y="1028"/>
                        <a:pt x="789" y="1028"/>
                      </a:cubicBezTo>
                      <a:cubicBezTo>
                        <a:pt x="882" y="1028"/>
                        <a:pt x="929" y="1098"/>
                        <a:pt x="929" y="1232"/>
                      </a:cubicBezTo>
                      <a:cubicBezTo>
                        <a:pt x="929" y="1296"/>
                        <a:pt x="917" y="1349"/>
                        <a:pt x="888" y="1384"/>
                      </a:cubicBezTo>
                      <a:cubicBezTo>
                        <a:pt x="864" y="1419"/>
                        <a:pt x="829" y="1436"/>
                        <a:pt x="783" y="1436"/>
                      </a:cubicBezTo>
                      <a:close/>
                      <a:moveTo>
                        <a:pt x="789" y="1098"/>
                      </a:moveTo>
                      <a:cubicBezTo>
                        <a:pt x="748" y="1098"/>
                        <a:pt x="730" y="1145"/>
                        <a:pt x="730" y="1238"/>
                      </a:cubicBezTo>
                      <a:cubicBezTo>
                        <a:pt x="730" y="1325"/>
                        <a:pt x="748" y="1366"/>
                        <a:pt x="789" y="1366"/>
                      </a:cubicBezTo>
                      <a:cubicBezTo>
                        <a:pt x="824" y="1366"/>
                        <a:pt x="841" y="1325"/>
                        <a:pt x="841" y="1232"/>
                      </a:cubicBezTo>
                      <a:cubicBezTo>
                        <a:pt x="841" y="1139"/>
                        <a:pt x="824" y="1098"/>
                        <a:pt x="789" y="1098"/>
                      </a:cubicBezTo>
                      <a:close/>
                      <a:moveTo>
                        <a:pt x="1197" y="1030"/>
                      </a:moveTo>
                      <a:cubicBezTo>
                        <a:pt x="1197" y="1030"/>
                        <a:pt x="1197" y="1030"/>
                        <a:pt x="1197" y="1030"/>
                      </a:cubicBezTo>
                      <a:cubicBezTo>
                        <a:pt x="1145" y="1030"/>
                        <a:pt x="1145" y="1030"/>
                        <a:pt x="1145" y="1030"/>
                      </a:cubicBezTo>
                      <a:cubicBezTo>
                        <a:pt x="1128" y="1042"/>
                        <a:pt x="1110" y="1054"/>
                        <a:pt x="1093" y="1065"/>
                      </a:cubicBezTo>
                      <a:cubicBezTo>
                        <a:pt x="1075" y="1071"/>
                        <a:pt x="1052" y="1083"/>
                        <a:pt x="1029" y="1089"/>
                      </a:cubicBezTo>
                      <a:cubicBezTo>
                        <a:pt x="1029" y="1089"/>
                        <a:pt x="1029" y="1089"/>
                        <a:pt x="1029" y="1159"/>
                      </a:cubicBezTo>
                      <a:cubicBezTo>
                        <a:pt x="1035" y="1159"/>
                        <a:pt x="1046" y="1159"/>
                        <a:pt x="1052" y="1159"/>
                      </a:cubicBezTo>
                      <a:cubicBezTo>
                        <a:pt x="1058" y="1153"/>
                        <a:pt x="1070" y="1153"/>
                        <a:pt x="1075" y="1147"/>
                      </a:cubicBezTo>
                      <a:cubicBezTo>
                        <a:pt x="1081" y="1147"/>
                        <a:pt x="1087" y="1141"/>
                        <a:pt x="1093" y="1141"/>
                      </a:cubicBezTo>
                      <a:cubicBezTo>
                        <a:pt x="1104" y="1136"/>
                        <a:pt x="1110" y="1130"/>
                        <a:pt x="1110" y="1130"/>
                      </a:cubicBezTo>
                      <a:cubicBezTo>
                        <a:pt x="1110" y="1130"/>
                        <a:pt x="1110" y="1130"/>
                        <a:pt x="1110" y="1434"/>
                      </a:cubicBezTo>
                      <a:cubicBezTo>
                        <a:pt x="1110" y="1434"/>
                        <a:pt x="1110" y="1434"/>
                        <a:pt x="1197" y="1434"/>
                      </a:cubicBezTo>
                      <a:cubicBezTo>
                        <a:pt x="1197" y="1434"/>
                        <a:pt x="1197" y="1434"/>
                        <a:pt x="1197" y="1030"/>
                      </a:cubicBezTo>
                      <a:close/>
                      <a:moveTo>
                        <a:pt x="1200" y="519"/>
                      </a:moveTo>
                      <a:cubicBezTo>
                        <a:pt x="1200" y="519"/>
                        <a:pt x="1200" y="519"/>
                        <a:pt x="1200" y="519"/>
                      </a:cubicBezTo>
                      <a:cubicBezTo>
                        <a:pt x="1147" y="519"/>
                        <a:pt x="1147" y="519"/>
                        <a:pt x="1147" y="519"/>
                      </a:cubicBezTo>
                      <a:cubicBezTo>
                        <a:pt x="1135" y="530"/>
                        <a:pt x="1111" y="542"/>
                        <a:pt x="1094" y="554"/>
                      </a:cubicBezTo>
                      <a:cubicBezTo>
                        <a:pt x="1076" y="560"/>
                        <a:pt x="1052" y="571"/>
                        <a:pt x="1029" y="577"/>
                      </a:cubicBezTo>
                      <a:cubicBezTo>
                        <a:pt x="1029" y="577"/>
                        <a:pt x="1029" y="577"/>
                        <a:pt x="1029" y="648"/>
                      </a:cubicBezTo>
                      <a:cubicBezTo>
                        <a:pt x="1035" y="648"/>
                        <a:pt x="1047" y="648"/>
                        <a:pt x="1052" y="648"/>
                      </a:cubicBezTo>
                      <a:cubicBezTo>
                        <a:pt x="1058" y="642"/>
                        <a:pt x="1070" y="642"/>
                        <a:pt x="1076" y="636"/>
                      </a:cubicBezTo>
                      <a:cubicBezTo>
                        <a:pt x="1082" y="636"/>
                        <a:pt x="1088" y="630"/>
                        <a:pt x="1100" y="624"/>
                      </a:cubicBezTo>
                      <a:cubicBezTo>
                        <a:pt x="1106" y="624"/>
                        <a:pt x="1111" y="618"/>
                        <a:pt x="1111" y="612"/>
                      </a:cubicBezTo>
                      <a:cubicBezTo>
                        <a:pt x="1111" y="612"/>
                        <a:pt x="1111" y="612"/>
                        <a:pt x="1111" y="917"/>
                      </a:cubicBezTo>
                      <a:cubicBezTo>
                        <a:pt x="1111" y="917"/>
                        <a:pt x="1111" y="917"/>
                        <a:pt x="1200" y="917"/>
                      </a:cubicBezTo>
                      <a:cubicBezTo>
                        <a:pt x="1200" y="917"/>
                        <a:pt x="1200" y="917"/>
                        <a:pt x="1200" y="519"/>
                      </a:cubicBezTo>
                      <a:close/>
                    </a:path>
                  </a:pathLst>
                </a:custGeom>
                <a:grpFill/>
                <a:ln>
                  <a:noFill/>
                </a:ln>
              </p:spPr>
              <p:txBody>
                <a:bodyPr vert="horz" wrap="square" lIns="87845" tIns="43923" rIns="87845" bIns="43923"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29" b="0" i="0" u="none" strike="noStrike" kern="0" cap="none" spc="0" normalizeH="0" baseline="0" noProof="0">
                    <a:ln>
                      <a:noFill/>
                    </a:ln>
                    <a:solidFill>
                      <a:srgbClr val="505050"/>
                    </a:solidFill>
                    <a:effectLst/>
                    <a:uLnTx/>
                    <a:uFillTx/>
                  </a:endParaRPr>
                </a:p>
              </p:txBody>
            </p:sp>
          </p:grpSp>
        </p:grpSp>
        <p:grpSp>
          <p:nvGrpSpPr>
            <p:cNvPr id="242" name="Group 16">
              <a:extLst>
                <a:ext uri="{FF2B5EF4-FFF2-40B4-BE49-F238E27FC236}">
                  <a16:creationId xmlns:a16="http://schemas.microsoft.com/office/drawing/2014/main" id="{C7B84BBF-54DD-4B34-8606-140D2EE374B7}"/>
                </a:ext>
              </a:extLst>
            </p:cNvPr>
            <p:cNvGrpSpPr>
              <a:grpSpLocks noChangeAspect="1"/>
            </p:cNvGrpSpPr>
            <p:nvPr/>
          </p:nvGrpSpPr>
          <p:grpSpPr bwMode="auto">
            <a:xfrm>
              <a:off x="10557609" y="3453434"/>
              <a:ext cx="210528" cy="204212"/>
              <a:chOff x="3654" y="2101"/>
              <a:chExt cx="200" cy="194"/>
            </a:xfrm>
          </p:grpSpPr>
          <p:sp>
            <p:nvSpPr>
              <p:cNvPr id="244" name="AutoShape 15">
                <a:extLst>
                  <a:ext uri="{FF2B5EF4-FFF2-40B4-BE49-F238E27FC236}">
                    <a16:creationId xmlns:a16="http://schemas.microsoft.com/office/drawing/2014/main" id="{2347B934-1D7C-4F5C-8DA8-7C11AA2369C9}"/>
                  </a:ext>
                </a:extLst>
              </p:cNvPr>
              <p:cNvSpPr>
                <a:spLocks noChangeAspect="1" noChangeArrowheads="1" noTextEdit="1"/>
              </p:cNvSpPr>
              <p:nvPr/>
            </p:nvSpPr>
            <p:spPr bwMode="auto">
              <a:xfrm>
                <a:off x="3654" y="2101"/>
                <a:ext cx="20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45" name="Freeform 17">
                <a:extLst>
                  <a:ext uri="{FF2B5EF4-FFF2-40B4-BE49-F238E27FC236}">
                    <a16:creationId xmlns:a16="http://schemas.microsoft.com/office/drawing/2014/main" id="{B3F4A06C-FE4F-4C82-A8FF-02A5B83BEEA2}"/>
                  </a:ext>
                </a:extLst>
              </p:cNvPr>
              <p:cNvSpPr>
                <a:spLocks noEditPoints="1"/>
              </p:cNvSpPr>
              <p:nvPr/>
            </p:nvSpPr>
            <p:spPr bwMode="auto">
              <a:xfrm>
                <a:off x="3654" y="2103"/>
                <a:ext cx="198" cy="190"/>
              </a:xfrm>
              <a:custGeom>
                <a:avLst/>
                <a:gdLst>
                  <a:gd name="T0" fmla="*/ 98 w 113"/>
                  <a:gd name="T1" fmla="*/ 0 h 109"/>
                  <a:gd name="T2" fmla="*/ 12 w 113"/>
                  <a:gd name="T3" fmla="*/ 0 h 109"/>
                  <a:gd name="T4" fmla="*/ 12 w 113"/>
                  <a:gd name="T5" fmla="*/ 0 h 109"/>
                  <a:gd name="T6" fmla="*/ 0 w 113"/>
                  <a:gd name="T7" fmla="*/ 0 h 109"/>
                  <a:gd name="T8" fmla="*/ 0 w 113"/>
                  <a:gd name="T9" fmla="*/ 8 h 109"/>
                  <a:gd name="T10" fmla="*/ 0 w 113"/>
                  <a:gd name="T11" fmla="*/ 16 h 109"/>
                  <a:gd name="T12" fmla="*/ 0 w 113"/>
                  <a:gd name="T13" fmla="*/ 94 h 109"/>
                  <a:gd name="T14" fmla="*/ 0 w 113"/>
                  <a:gd name="T15" fmla="*/ 102 h 109"/>
                  <a:gd name="T16" fmla="*/ 0 w 113"/>
                  <a:gd name="T17" fmla="*/ 109 h 109"/>
                  <a:gd name="T18" fmla="*/ 8 w 113"/>
                  <a:gd name="T19" fmla="*/ 109 h 109"/>
                  <a:gd name="T20" fmla="*/ 12 w 113"/>
                  <a:gd name="T21" fmla="*/ 109 h 109"/>
                  <a:gd name="T22" fmla="*/ 12 w 113"/>
                  <a:gd name="T23" fmla="*/ 109 h 109"/>
                  <a:gd name="T24" fmla="*/ 18 w 113"/>
                  <a:gd name="T25" fmla="*/ 86 h 109"/>
                  <a:gd name="T26" fmla="*/ 30 w 113"/>
                  <a:gd name="T27" fmla="*/ 74 h 109"/>
                  <a:gd name="T28" fmla="*/ 39 w 113"/>
                  <a:gd name="T29" fmla="*/ 81 h 109"/>
                  <a:gd name="T30" fmla="*/ 57 w 113"/>
                  <a:gd name="T31" fmla="*/ 81 h 109"/>
                  <a:gd name="T32" fmla="*/ 79 w 113"/>
                  <a:gd name="T33" fmla="*/ 71 h 109"/>
                  <a:gd name="T34" fmla="*/ 103 w 113"/>
                  <a:gd name="T35" fmla="*/ 109 h 109"/>
                  <a:gd name="T36" fmla="*/ 105 w 113"/>
                  <a:gd name="T37" fmla="*/ 109 h 109"/>
                  <a:gd name="T38" fmla="*/ 106 w 113"/>
                  <a:gd name="T39" fmla="*/ 109 h 109"/>
                  <a:gd name="T40" fmla="*/ 106 w 113"/>
                  <a:gd name="T41" fmla="*/ 109 h 109"/>
                  <a:gd name="T42" fmla="*/ 113 w 113"/>
                  <a:gd name="T43" fmla="*/ 109 h 109"/>
                  <a:gd name="T44" fmla="*/ 113 w 113"/>
                  <a:gd name="T45" fmla="*/ 102 h 109"/>
                  <a:gd name="T46" fmla="*/ 113 w 113"/>
                  <a:gd name="T47" fmla="*/ 94 h 109"/>
                  <a:gd name="T48" fmla="*/ 113 w 113"/>
                  <a:gd name="T49" fmla="*/ 16 h 109"/>
                  <a:gd name="T50" fmla="*/ 113 w 113"/>
                  <a:gd name="T51" fmla="*/ 8 h 109"/>
                  <a:gd name="T52" fmla="*/ 113 w 113"/>
                  <a:gd name="T53" fmla="*/ 0 h 109"/>
                  <a:gd name="T54" fmla="*/ 98 w 113"/>
                  <a:gd name="T55" fmla="*/ 0 h 109"/>
                  <a:gd name="T56" fmla="*/ 76 w 113"/>
                  <a:gd name="T57" fmla="*/ 50 h 109"/>
                  <a:gd name="T58" fmla="*/ 45 w 113"/>
                  <a:gd name="T59" fmla="*/ 71 h 109"/>
                  <a:gd name="T60" fmla="*/ 28 w 113"/>
                  <a:gd name="T61" fmla="*/ 37 h 109"/>
                  <a:gd name="T62" fmla="*/ 59 w 113"/>
                  <a:gd name="T63" fmla="*/ 16 h 109"/>
                  <a:gd name="T64" fmla="*/ 76 w 113"/>
                  <a:gd name="T65" fmla="*/ 5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09">
                    <a:moveTo>
                      <a:pt x="98" y="0"/>
                    </a:moveTo>
                    <a:cubicBezTo>
                      <a:pt x="12" y="0"/>
                      <a:pt x="12" y="0"/>
                      <a:pt x="12" y="0"/>
                    </a:cubicBezTo>
                    <a:cubicBezTo>
                      <a:pt x="12" y="0"/>
                      <a:pt x="12" y="0"/>
                      <a:pt x="12" y="0"/>
                    </a:cubicBezTo>
                    <a:cubicBezTo>
                      <a:pt x="0" y="0"/>
                      <a:pt x="0" y="0"/>
                      <a:pt x="0" y="0"/>
                    </a:cubicBezTo>
                    <a:cubicBezTo>
                      <a:pt x="0" y="8"/>
                      <a:pt x="0" y="8"/>
                      <a:pt x="0" y="8"/>
                    </a:cubicBezTo>
                    <a:cubicBezTo>
                      <a:pt x="0" y="16"/>
                      <a:pt x="0" y="16"/>
                      <a:pt x="0" y="16"/>
                    </a:cubicBezTo>
                    <a:cubicBezTo>
                      <a:pt x="0" y="94"/>
                      <a:pt x="0" y="94"/>
                      <a:pt x="0" y="94"/>
                    </a:cubicBezTo>
                    <a:cubicBezTo>
                      <a:pt x="0" y="102"/>
                      <a:pt x="0" y="102"/>
                      <a:pt x="0" y="102"/>
                    </a:cubicBezTo>
                    <a:cubicBezTo>
                      <a:pt x="0" y="109"/>
                      <a:pt x="0" y="109"/>
                      <a:pt x="0" y="109"/>
                    </a:cubicBezTo>
                    <a:cubicBezTo>
                      <a:pt x="8" y="109"/>
                      <a:pt x="8" y="109"/>
                      <a:pt x="8" y="109"/>
                    </a:cubicBezTo>
                    <a:cubicBezTo>
                      <a:pt x="12" y="109"/>
                      <a:pt x="12" y="109"/>
                      <a:pt x="12" y="109"/>
                    </a:cubicBezTo>
                    <a:cubicBezTo>
                      <a:pt x="12" y="109"/>
                      <a:pt x="12" y="109"/>
                      <a:pt x="12" y="109"/>
                    </a:cubicBezTo>
                    <a:cubicBezTo>
                      <a:pt x="12" y="105"/>
                      <a:pt x="13" y="93"/>
                      <a:pt x="18" y="86"/>
                    </a:cubicBezTo>
                    <a:cubicBezTo>
                      <a:pt x="24" y="75"/>
                      <a:pt x="27" y="75"/>
                      <a:pt x="30" y="74"/>
                    </a:cubicBezTo>
                    <a:cubicBezTo>
                      <a:pt x="32" y="74"/>
                      <a:pt x="35" y="79"/>
                      <a:pt x="39" y="81"/>
                    </a:cubicBezTo>
                    <a:cubicBezTo>
                      <a:pt x="43" y="83"/>
                      <a:pt x="47" y="86"/>
                      <a:pt x="57" y="81"/>
                    </a:cubicBezTo>
                    <a:cubicBezTo>
                      <a:pt x="68" y="76"/>
                      <a:pt x="70" y="71"/>
                      <a:pt x="79" y="71"/>
                    </a:cubicBezTo>
                    <a:cubicBezTo>
                      <a:pt x="88" y="71"/>
                      <a:pt x="102" y="87"/>
                      <a:pt x="103" y="109"/>
                    </a:cubicBezTo>
                    <a:cubicBezTo>
                      <a:pt x="105" y="109"/>
                      <a:pt x="105" y="109"/>
                      <a:pt x="105" y="109"/>
                    </a:cubicBezTo>
                    <a:cubicBezTo>
                      <a:pt x="106" y="109"/>
                      <a:pt x="106" y="109"/>
                      <a:pt x="106" y="109"/>
                    </a:cubicBezTo>
                    <a:cubicBezTo>
                      <a:pt x="106" y="109"/>
                      <a:pt x="106" y="109"/>
                      <a:pt x="106" y="109"/>
                    </a:cubicBezTo>
                    <a:cubicBezTo>
                      <a:pt x="113" y="109"/>
                      <a:pt x="113" y="109"/>
                      <a:pt x="113" y="109"/>
                    </a:cubicBezTo>
                    <a:cubicBezTo>
                      <a:pt x="113" y="102"/>
                      <a:pt x="113" y="102"/>
                      <a:pt x="113" y="102"/>
                    </a:cubicBezTo>
                    <a:cubicBezTo>
                      <a:pt x="113" y="94"/>
                      <a:pt x="113" y="94"/>
                      <a:pt x="113" y="94"/>
                    </a:cubicBezTo>
                    <a:cubicBezTo>
                      <a:pt x="113" y="16"/>
                      <a:pt x="113" y="16"/>
                      <a:pt x="113" y="16"/>
                    </a:cubicBezTo>
                    <a:cubicBezTo>
                      <a:pt x="113" y="8"/>
                      <a:pt x="113" y="8"/>
                      <a:pt x="113" y="8"/>
                    </a:cubicBezTo>
                    <a:cubicBezTo>
                      <a:pt x="113" y="0"/>
                      <a:pt x="113" y="0"/>
                      <a:pt x="113" y="0"/>
                    </a:cubicBezTo>
                    <a:cubicBezTo>
                      <a:pt x="98" y="0"/>
                      <a:pt x="98" y="0"/>
                      <a:pt x="98" y="0"/>
                    </a:cubicBezTo>
                    <a:close/>
                    <a:moveTo>
                      <a:pt x="76" y="50"/>
                    </a:moveTo>
                    <a:cubicBezTo>
                      <a:pt x="72" y="64"/>
                      <a:pt x="59" y="74"/>
                      <a:pt x="45" y="71"/>
                    </a:cubicBezTo>
                    <a:cubicBezTo>
                      <a:pt x="32" y="67"/>
                      <a:pt x="24" y="52"/>
                      <a:pt x="28" y="37"/>
                    </a:cubicBezTo>
                    <a:cubicBezTo>
                      <a:pt x="31" y="23"/>
                      <a:pt x="45" y="13"/>
                      <a:pt x="59" y="16"/>
                    </a:cubicBezTo>
                    <a:cubicBezTo>
                      <a:pt x="72" y="20"/>
                      <a:pt x="80" y="35"/>
                      <a:pt x="76"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46" name="Freeform 18">
                <a:extLst>
                  <a:ext uri="{FF2B5EF4-FFF2-40B4-BE49-F238E27FC236}">
                    <a16:creationId xmlns:a16="http://schemas.microsoft.com/office/drawing/2014/main" id="{9DAB4A3D-18D6-4335-98B0-58F225EB7A76}"/>
                  </a:ext>
                </a:extLst>
              </p:cNvPr>
              <p:cNvSpPr>
                <a:spLocks/>
              </p:cNvSpPr>
              <p:nvPr/>
            </p:nvSpPr>
            <p:spPr bwMode="auto">
              <a:xfrm>
                <a:off x="3696" y="2126"/>
                <a:ext cx="98" cy="106"/>
              </a:xfrm>
              <a:custGeom>
                <a:avLst/>
                <a:gdLst>
                  <a:gd name="T0" fmla="*/ 35 w 56"/>
                  <a:gd name="T1" fmla="*/ 3 h 61"/>
                  <a:gd name="T2" fmla="*/ 4 w 56"/>
                  <a:gd name="T3" fmla="*/ 24 h 61"/>
                  <a:gd name="T4" fmla="*/ 21 w 56"/>
                  <a:gd name="T5" fmla="*/ 58 h 61"/>
                  <a:gd name="T6" fmla="*/ 52 w 56"/>
                  <a:gd name="T7" fmla="*/ 37 h 61"/>
                  <a:gd name="T8" fmla="*/ 35 w 56"/>
                  <a:gd name="T9" fmla="*/ 3 h 61"/>
                </a:gdLst>
                <a:ahLst/>
                <a:cxnLst>
                  <a:cxn ang="0">
                    <a:pos x="T0" y="T1"/>
                  </a:cxn>
                  <a:cxn ang="0">
                    <a:pos x="T2" y="T3"/>
                  </a:cxn>
                  <a:cxn ang="0">
                    <a:pos x="T4" y="T5"/>
                  </a:cxn>
                  <a:cxn ang="0">
                    <a:pos x="T6" y="T7"/>
                  </a:cxn>
                  <a:cxn ang="0">
                    <a:pos x="T8" y="T9"/>
                  </a:cxn>
                </a:cxnLst>
                <a:rect l="0" t="0" r="r" b="b"/>
                <a:pathLst>
                  <a:path w="56" h="61">
                    <a:moveTo>
                      <a:pt x="35" y="3"/>
                    </a:moveTo>
                    <a:cubicBezTo>
                      <a:pt x="21" y="0"/>
                      <a:pt x="7" y="10"/>
                      <a:pt x="4" y="24"/>
                    </a:cubicBezTo>
                    <a:cubicBezTo>
                      <a:pt x="0" y="39"/>
                      <a:pt x="8" y="54"/>
                      <a:pt x="21" y="58"/>
                    </a:cubicBezTo>
                    <a:cubicBezTo>
                      <a:pt x="35" y="61"/>
                      <a:pt x="48" y="51"/>
                      <a:pt x="52" y="37"/>
                    </a:cubicBezTo>
                    <a:cubicBezTo>
                      <a:pt x="56" y="22"/>
                      <a:pt x="48" y="7"/>
                      <a:pt x="35" y="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47" name="Freeform 19">
                <a:extLst>
                  <a:ext uri="{FF2B5EF4-FFF2-40B4-BE49-F238E27FC236}">
                    <a16:creationId xmlns:a16="http://schemas.microsoft.com/office/drawing/2014/main" id="{D491456C-C986-45AC-879E-B1BC8D997297}"/>
                  </a:ext>
                </a:extLst>
              </p:cNvPr>
              <p:cNvSpPr>
                <a:spLocks/>
              </p:cNvSpPr>
              <p:nvPr/>
            </p:nvSpPr>
            <p:spPr bwMode="auto">
              <a:xfrm>
                <a:off x="3675" y="2227"/>
                <a:ext cx="160" cy="66"/>
              </a:xfrm>
              <a:custGeom>
                <a:avLst/>
                <a:gdLst>
                  <a:gd name="T0" fmla="*/ 67 w 91"/>
                  <a:gd name="T1" fmla="*/ 0 h 38"/>
                  <a:gd name="T2" fmla="*/ 45 w 91"/>
                  <a:gd name="T3" fmla="*/ 10 h 38"/>
                  <a:gd name="T4" fmla="*/ 27 w 91"/>
                  <a:gd name="T5" fmla="*/ 10 h 38"/>
                  <a:gd name="T6" fmla="*/ 18 w 91"/>
                  <a:gd name="T7" fmla="*/ 3 h 38"/>
                  <a:gd name="T8" fmla="*/ 6 w 91"/>
                  <a:gd name="T9" fmla="*/ 15 h 38"/>
                  <a:gd name="T10" fmla="*/ 0 w 91"/>
                  <a:gd name="T11" fmla="*/ 38 h 38"/>
                  <a:gd name="T12" fmla="*/ 91 w 91"/>
                  <a:gd name="T13" fmla="*/ 38 h 38"/>
                  <a:gd name="T14" fmla="*/ 67 w 91"/>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38">
                    <a:moveTo>
                      <a:pt x="67" y="0"/>
                    </a:moveTo>
                    <a:cubicBezTo>
                      <a:pt x="58" y="0"/>
                      <a:pt x="56" y="5"/>
                      <a:pt x="45" y="10"/>
                    </a:cubicBezTo>
                    <a:cubicBezTo>
                      <a:pt x="35" y="15"/>
                      <a:pt x="31" y="12"/>
                      <a:pt x="27" y="10"/>
                    </a:cubicBezTo>
                    <a:cubicBezTo>
                      <a:pt x="23" y="8"/>
                      <a:pt x="20" y="3"/>
                      <a:pt x="18" y="3"/>
                    </a:cubicBezTo>
                    <a:cubicBezTo>
                      <a:pt x="15" y="4"/>
                      <a:pt x="12" y="4"/>
                      <a:pt x="6" y="15"/>
                    </a:cubicBezTo>
                    <a:cubicBezTo>
                      <a:pt x="1" y="22"/>
                      <a:pt x="0" y="34"/>
                      <a:pt x="0" y="38"/>
                    </a:cubicBezTo>
                    <a:cubicBezTo>
                      <a:pt x="91" y="38"/>
                      <a:pt x="91" y="38"/>
                      <a:pt x="91" y="38"/>
                    </a:cubicBezTo>
                    <a:cubicBezTo>
                      <a:pt x="90" y="16"/>
                      <a:pt x="76" y="0"/>
                      <a:pt x="67"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sp>
          <p:nvSpPr>
            <p:cNvPr id="243" name="Rectangle 242">
              <a:extLst>
                <a:ext uri="{FF2B5EF4-FFF2-40B4-BE49-F238E27FC236}">
                  <a16:creationId xmlns:a16="http://schemas.microsoft.com/office/drawing/2014/main" id="{3AFC9759-B643-4CED-BD0B-8F384899FF5C}"/>
                </a:ext>
              </a:extLst>
            </p:cNvPr>
            <p:cNvSpPr/>
            <p:nvPr/>
          </p:nvSpPr>
          <p:spPr bwMode="auto">
            <a:xfrm>
              <a:off x="10766032" y="3448906"/>
              <a:ext cx="45719" cy="222115"/>
            </a:xfrm>
            <a:prstGeom prst="rect">
              <a:avLst/>
            </a:prstGeom>
            <a:solidFill>
              <a:srgbClr val="2E75B6"/>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52" name="Group 251">
            <a:extLst>
              <a:ext uri="{FF2B5EF4-FFF2-40B4-BE49-F238E27FC236}">
                <a16:creationId xmlns:a16="http://schemas.microsoft.com/office/drawing/2014/main" id="{5B606186-C3A4-46DA-9E7F-EDD1FA3EF797}"/>
              </a:ext>
            </a:extLst>
          </p:cNvPr>
          <p:cNvGrpSpPr/>
          <p:nvPr/>
        </p:nvGrpSpPr>
        <p:grpSpPr>
          <a:xfrm>
            <a:off x="10905732" y="4605514"/>
            <a:ext cx="846568" cy="389610"/>
            <a:chOff x="10794044" y="4278657"/>
            <a:chExt cx="1367794" cy="629491"/>
          </a:xfrm>
        </p:grpSpPr>
        <p:sp>
          <p:nvSpPr>
            <p:cNvPr id="253" name="Rectangle 252">
              <a:extLst>
                <a:ext uri="{FF2B5EF4-FFF2-40B4-BE49-F238E27FC236}">
                  <a16:creationId xmlns:a16="http://schemas.microsoft.com/office/drawing/2014/main" id="{C068FE10-4CDD-4893-8FAA-CE27AF9E40C7}"/>
                </a:ext>
              </a:extLst>
            </p:cNvPr>
            <p:cNvSpPr/>
            <p:nvPr/>
          </p:nvSpPr>
          <p:spPr bwMode="auto">
            <a:xfrm>
              <a:off x="10794044" y="4278657"/>
              <a:ext cx="1367794" cy="629491"/>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54" name="Picture 253">
              <a:extLst>
                <a:ext uri="{FF2B5EF4-FFF2-40B4-BE49-F238E27FC236}">
                  <a16:creationId xmlns:a16="http://schemas.microsoft.com/office/drawing/2014/main" id="{9303F94F-514C-426B-957C-29D015104D1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20383" y="4322781"/>
              <a:ext cx="1115117" cy="523229"/>
            </a:xfrm>
            <a:prstGeom prst="rect">
              <a:avLst/>
            </a:prstGeom>
          </p:spPr>
        </p:pic>
      </p:grpSp>
      <p:sp>
        <p:nvSpPr>
          <p:cNvPr id="255" name="TextBox 254">
            <a:extLst>
              <a:ext uri="{FF2B5EF4-FFF2-40B4-BE49-F238E27FC236}">
                <a16:creationId xmlns:a16="http://schemas.microsoft.com/office/drawing/2014/main" id="{3F06D24B-84CB-4717-B7CF-BE6179C59D50}"/>
              </a:ext>
            </a:extLst>
          </p:cNvPr>
          <p:cNvSpPr txBox="1"/>
          <p:nvPr/>
        </p:nvSpPr>
        <p:spPr>
          <a:xfrm>
            <a:off x="4675242" y="1655198"/>
            <a:ext cx="5517820" cy="331773"/>
          </a:xfrm>
          <a:prstGeom prst="rect">
            <a:avLst/>
          </a:prstGeom>
          <a:noFill/>
        </p:spPr>
        <p:txBody>
          <a:bodyPr wrap="none" rtlCol="0">
            <a:spAutoFit/>
          </a:bodyPr>
          <a:lstStyle/>
          <a:p>
            <a:pPr marL="0" marR="0" lvl="0" indent="0" algn="l" defTabSz="914307" eaLnBrk="1" fontAlgn="auto" latinLnBrk="0" hangingPunct="1">
              <a:lnSpc>
                <a:spcPct val="100000"/>
              </a:lnSpc>
              <a:spcBef>
                <a:spcPts val="0"/>
              </a:spcBef>
              <a:spcAft>
                <a:spcPts val="0"/>
              </a:spcAft>
              <a:buClrTx/>
              <a:buSzTx/>
              <a:buFontTx/>
              <a:buNone/>
              <a:tabLst/>
              <a:defRPr/>
            </a:pPr>
            <a:r>
              <a:rPr kumimoji="0" lang="en-US" sz="1567" b="0" i="0" u="none" strike="noStrike" kern="0" cap="none" spc="0" normalizeH="0" baseline="0" noProof="0">
                <a:ln>
                  <a:noFill/>
                </a:ln>
                <a:solidFill>
                  <a:srgbClr val="505050"/>
                </a:solidFill>
                <a:effectLst/>
                <a:uLnTx/>
                <a:uFillTx/>
              </a:rPr>
              <a:t>First response to the most frequently used attack techniques</a:t>
            </a:r>
          </a:p>
        </p:txBody>
      </p:sp>
      <p:grpSp>
        <p:nvGrpSpPr>
          <p:cNvPr id="256" name="Group 255">
            <a:extLst>
              <a:ext uri="{FF2B5EF4-FFF2-40B4-BE49-F238E27FC236}">
                <a16:creationId xmlns:a16="http://schemas.microsoft.com/office/drawing/2014/main" id="{06BA056C-FE3A-45F5-8AC1-4B2BD6F5CB21}"/>
              </a:ext>
            </a:extLst>
          </p:cNvPr>
          <p:cNvGrpSpPr/>
          <p:nvPr/>
        </p:nvGrpSpPr>
        <p:grpSpPr>
          <a:xfrm>
            <a:off x="1722378" y="3567808"/>
            <a:ext cx="485495" cy="1243302"/>
            <a:chOff x="4641850" y="5064127"/>
            <a:chExt cx="495300" cy="1268413"/>
          </a:xfrm>
        </p:grpSpPr>
        <p:sp>
          <p:nvSpPr>
            <p:cNvPr id="257" name="Rectangle 17">
              <a:extLst>
                <a:ext uri="{FF2B5EF4-FFF2-40B4-BE49-F238E27FC236}">
                  <a16:creationId xmlns:a16="http://schemas.microsoft.com/office/drawing/2014/main" id="{9B6846AA-F373-4C5F-97AA-CF1161D56369}"/>
                </a:ext>
              </a:extLst>
            </p:cNvPr>
            <p:cNvSpPr>
              <a:spLocks noChangeArrowheads="1"/>
            </p:cNvSpPr>
            <p:nvPr/>
          </p:nvSpPr>
          <p:spPr bwMode="auto">
            <a:xfrm flipH="1">
              <a:off x="4739044" y="5499215"/>
              <a:ext cx="63500" cy="371475"/>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58" name="Freeform 20">
              <a:extLst>
                <a:ext uri="{FF2B5EF4-FFF2-40B4-BE49-F238E27FC236}">
                  <a16:creationId xmlns:a16="http://schemas.microsoft.com/office/drawing/2014/main" id="{B2992EA2-9509-42F4-BE4D-13A9381D8265}"/>
                </a:ext>
              </a:extLst>
            </p:cNvPr>
            <p:cNvSpPr>
              <a:spLocks/>
            </p:cNvSpPr>
            <p:nvPr/>
          </p:nvSpPr>
          <p:spPr bwMode="auto">
            <a:xfrm flipH="1">
              <a:off x="4739044" y="5808778"/>
              <a:ext cx="63500" cy="125413"/>
            </a:xfrm>
            <a:custGeom>
              <a:avLst/>
              <a:gdLst>
                <a:gd name="T0" fmla="*/ 0 w 51"/>
                <a:gd name="T1" fmla="*/ 0 h 102"/>
                <a:gd name="T2" fmla="*/ 0 w 51"/>
                <a:gd name="T3" fmla="*/ 102 h 102"/>
                <a:gd name="T4" fmla="*/ 51 w 51"/>
                <a:gd name="T5" fmla="*/ 51 h 102"/>
                <a:gd name="T6" fmla="*/ 0 w 51"/>
                <a:gd name="T7" fmla="*/ 0 h 102"/>
              </a:gdLst>
              <a:ahLst/>
              <a:cxnLst>
                <a:cxn ang="0">
                  <a:pos x="T0" y="T1"/>
                </a:cxn>
                <a:cxn ang="0">
                  <a:pos x="T2" y="T3"/>
                </a:cxn>
                <a:cxn ang="0">
                  <a:pos x="T4" y="T5"/>
                </a:cxn>
                <a:cxn ang="0">
                  <a:pos x="T6" y="T7"/>
                </a:cxn>
              </a:cxnLst>
              <a:rect l="0" t="0" r="r" b="b"/>
              <a:pathLst>
                <a:path w="51" h="102">
                  <a:moveTo>
                    <a:pt x="0" y="0"/>
                  </a:moveTo>
                  <a:cubicBezTo>
                    <a:pt x="0" y="102"/>
                    <a:pt x="0" y="102"/>
                    <a:pt x="0" y="102"/>
                  </a:cubicBezTo>
                  <a:cubicBezTo>
                    <a:pt x="28" y="102"/>
                    <a:pt x="51" y="79"/>
                    <a:pt x="51" y="51"/>
                  </a:cubicBezTo>
                  <a:cubicBezTo>
                    <a:pt x="51" y="23"/>
                    <a:pt x="28" y="0"/>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grpSp>
          <p:nvGrpSpPr>
            <p:cNvPr id="259" name="Group 4">
              <a:extLst>
                <a:ext uri="{FF2B5EF4-FFF2-40B4-BE49-F238E27FC236}">
                  <a16:creationId xmlns:a16="http://schemas.microsoft.com/office/drawing/2014/main" id="{FB376CDD-B9FA-4326-91F5-AB9939324E04}"/>
                </a:ext>
              </a:extLst>
            </p:cNvPr>
            <p:cNvGrpSpPr>
              <a:grpSpLocks noChangeAspect="1"/>
            </p:cNvGrpSpPr>
            <p:nvPr/>
          </p:nvGrpSpPr>
          <p:grpSpPr bwMode="auto">
            <a:xfrm>
              <a:off x="4641850" y="5064127"/>
              <a:ext cx="495300" cy="1268413"/>
              <a:chOff x="2924" y="3190"/>
              <a:chExt cx="312" cy="799"/>
            </a:xfrm>
          </p:grpSpPr>
          <p:sp>
            <p:nvSpPr>
              <p:cNvPr id="260" name="Rectangle 5">
                <a:extLst>
                  <a:ext uri="{FF2B5EF4-FFF2-40B4-BE49-F238E27FC236}">
                    <a16:creationId xmlns:a16="http://schemas.microsoft.com/office/drawing/2014/main" id="{86153E0F-51F5-4E5A-8E0C-CADA32AEACA2}"/>
                  </a:ext>
                </a:extLst>
              </p:cNvPr>
              <p:cNvSpPr>
                <a:spLocks noChangeArrowheads="1"/>
              </p:cNvSpPr>
              <p:nvPr/>
            </p:nvSpPr>
            <p:spPr bwMode="auto">
              <a:xfrm>
                <a:off x="3066" y="3720"/>
                <a:ext cx="92" cy="157"/>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61" name="Freeform 6">
                <a:extLst>
                  <a:ext uri="{FF2B5EF4-FFF2-40B4-BE49-F238E27FC236}">
                    <a16:creationId xmlns:a16="http://schemas.microsoft.com/office/drawing/2014/main" id="{F68D6E04-F5D1-4F01-816B-DFCCDF1F7253}"/>
                  </a:ext>
                </a:extLst>
              </p:cNvPr>
              <p:cNvSpPr>
                <a:spLocks/>
              </p:cNvSpPr>
              <p:nvPr/>
            </p:nvSpPr>
            <p:spPr bwMode="auto">
              <a:xfrm>
                <a:off x="2993" y="3943"/>
                <a:ext cx="81" cy="29"/>
              </a:xfrm>
              <a:custGeom>
                <a:avLst/>
                <a:gdLst>
                  <a:gd name="T0" fmla="*/ 56 w 104"/>
                  <a:gd name="T1" fmla="*/ 0 h 37"/>
                  <a:gd name="T2" fmla="*/ 2 w 104"/>
                  <a:gd name="T3" fmla="*/ 29 h 37"/>
                  <a:gd name="T4" fmla="*/ 0 w 104"/>
                  <a:gd name="T5" fmla="*/ 36 h 37"/>
                  <a:gd name="T6" fmla="*/ 71 w 104"/>
                  <a:gd name="T7" fmla="*/ 37 h 37"/>
                  <a:gd name="T8" fmla="*/ 104 w 104"/>
                  <a:gd name="T9" fmla="*/ 0 h 37"/>
                  <a:gd name="T10" fmla="*/ 56 w 104"/>
                  <a:gd name="T11" fmla="*/ 0 h 37"/>
                </a:gdLst>
                <a:ahLst/>
                <a:cxnLst>
                  <a:cxn ang="0">
                    <a:pos x="T0" y="T1"/>
                  </a:cxn>
                  <a:cxn ang="0">
                    <a:pos x="T2" y="T3"/>
                  </a:cxn>
                  <a:cxn ang="0">
                    <a:pos x="T4" y="T5"/>
                  </a:cxn>
                  <a:cxn ang="0">
                    <a:pos x="T6" y="T7"/>
                  </a:cxn>
                  <a:cxn ang="0">
                    <a:pos x="T8" y="T9"/>
                  </a:cxn>
                  <a:cxn ang="0">
                    <a:pos x="T10" y="T11"/>
                  </a:cxn>
                </a:cxnLst>
                <a:rect l="0" t="0" r="r" b="b"/>
                <a:pathLst>
                  <a:path w="104" h="37">
                    <a:moveTo>
                      <a:pt x="56" y="0"/>
                    </a:moveTo>
                    <a:cubicBezTo>
                      <a:pt x="33" y="0"/>
                      <a:pt x="13" y="12"/>
                      <a:pt x="2" y="29"/>
                    </a:cubicBezTo>
                    <a:cubicBezTo>
                      <a:pt x="0" y="36"/>
                      <a:pt x="0" y="36"/>
                      <a:pt x="0" y="36"/>
                    </a:cubicBezTo>
                    <a:cubicBezTo>
                      <a:pt x="71" y="37"/>
                      <a:pt x="71" y="37"/>
                      <a:pt x="71" y="37"/>
                    </a:cubicBezTo>
                    <a:cubicBezTo>
                      <a:pt x="88" y="37"/>
                      <a:pt x="102" y="17"/>
                      <a:pt x="104" y="0"/>
                    </a:cubicBezTo>
                    <a:lnTo>
                      <a:pt x="56"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62" name="Rectangle 7">
                <a:extLst>
                  <a:ext uri="{FF2B5EF4-FFF2-40B4-BE49-F238E27FC236}">
                    <a16:creationId xmlns:a16="http://schemas.microsoft.com/office/drawing/2014/main" id="{F955E65A-DBC3-47D7-B7C2-C3EEF334659A}"/>
                  </a:ext>
                </a:extLst>
              </p:cNvPr>
              <p:cNvSpPr>
                <a:spLocks noChangeArrowheads="1"/>
              </p:cNvSpPr>
              <p:nvPr/>
            </p:nvSpPr>
            <p:spPr bwMode="auto">
              <a:xfrm>
                <a:off x="3055" y="3327"/>
                <a:ext cx="110" cy="66"/>
              </a:xfrm>
              <a:prstGeom prst="rect">
                <a:avLst/>
              </a:prstGeom>
              <a:solidFill>
                <a:srgbClr val="6D4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63" name="Freeform 8">
                <a:extLst>
                  <a:ext uri="{FF2B5EF4-FFF2-40B4-BE49-F238E27FC236}">
                    <a16:creationId xmlns:a16="http://schemas.microsoft.com/office/drawing/2014/main" id="{55D33FFF-BB39-411A-B86A-F207AFAD7583}"/>
                  </a:ext>
                </a:extLst>
              </p:cNvPr>
              <p:cNvSpPr>
                <a:spLocks/>
              </p:cNvSpPr>
              <p:nvPr/>
            </p:nvSpPr>
            <p:spPr bwMode="auto">
              <a:xfrm>
                <a:off x="3043" y="3264"/>
                <a:ext cx="133" cy="28"/>
              </a:xfrm>
              <a:custGeom>
                <a:avLst/>
                <a:gdLst>
                  <a:gd name="T0" fmla="*/ 172 w 172"/>
                  <a:gd name="T1" fmla="*/ 27 h 36"/>
                  <a:gd name="T2" fmla="*/ 164 w 172"/>
                  <a:gd name="T3" fmla="*/ 36 h 36"/>
                  <a:gd name="T4" fmla="*/ 9 w 172"/>
                  <a:gd name="T5" fmla="*/ 36 h 36"/>
                  <a:gd name="T6" fmla="*/ 0 w 172"/>
                  <a:gd name="T7" fmla="*/ 27 h 36"/>
                  <a:gd name="T8" fmla="*/ 0 w 172"/>
                  <a:gd name="T9" fmla="*/ 8 h 36"/>
                  <a:gd name="T10" fmla="*/ 9 w 172"/>
                  <a:gd name="T11" fmla="*/ 0 h 36"/>
                  <a:gd name="T12" fmla="*/ 164 w 172"/>
                  <a:gd name="T13" fmla="*/ 0 h 36"/>
                  <a:gd name="T14" fmla="*/ 172 w 172"/>
                  <a:gd name="T15" fmla="*/ 8 h 36"/>
                  <a:gd name="T16" fmla="*/ 172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172" y="27"/>
                    </a:moveTo>
                    <a:cubicBezTo>
                      <a:pt x="172" y="32"/>
                      <a:pt x="168" y="36"/>
                      <a:pt x="164" y="36"/>
                    </a:cubicBezTo>
                    <a:cubicBezTo>
                      <a:pt x="9" y="36"/>
                      <a:pt x="9" y="36"/>
                      <a:pt x="9" y="36"/>
                    </a:cubicBezTo>
                    <a:cubicBezTo>
                      <a:pt x="4" y="36"/>
                      <a:pt x="0" y="32"/>
                      <a:pt x="0" y="27"/>
                    </a:cubicBezTo>
                    <a:cubicBezTo>
                      <a:pt x="0" y="8"/>
                      <a:pt x="0" y="8"/>
                      <a:pt x="0" y="8"/>
                    </a:cubicBezTo>
                    <a:cubicBezTo>
                      <a:pt x="0" y="3"/>
                      <a:pt x="4" y="0"/>
                      <a:pt x="9" y="0"/>
                    </a:cubicBezTo>
                    <a:cubicBezTo>
                      <a:pt x="164" y="0"/>
                      <a:pt x="164" y="0"/>
                      <a:pt x="164" y="0"/>
                    </a:cubicBezTo>
                    <a:cubicBezTo>
                      <a:pt x="168" y="0"/>
                      <a:pt x="172" y="3"/>
                      <a:pt x="172" y="8"/>
                    </a:cubicBezTo>
                    <a:lnTo>
                      <a:pt x="172"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64" name="Freeform 9">
                <a:extLst>
                  <a:ext uri="{FF2B5EF4-FFF2-40B4-BE49-F238E27FC236}">
                    <a16:creationId xmlns:a16="http://schemas.microsoft.com/office/drawing/2014/main" id="{BC524D39-8D5B-424B-A60A-495DFC3B5021}"/>
                  </a:ext>
                </a:extLst>
              </p:cNvPr>
              <p:cNvSpPr>
                <a:spLocks/>
              </p:cNvSpPr>
              <p:nvPr/>
            </p:nvSpPr>
            <p:spPr bwMode="auto">
              <a:xfrm>
                <a:off x="3086" y="3325"/>
                <a:ext cx="47" cy="77"/>
              </a:xfrm>
              <a:custGeom>
                <a:avLst/>
                <a:gdLst>
                  <a:gd name="T0" fmla="*/ 23 w 47"/>
                  <a:gd name="T1" fmla="*/ 77 h 77"/>
                  <a:gd name="T2" fmla="*/ 0 w 47"/>
                  <a:gd name="T3" fmla="*/ 55 h 77"/>
                  <a:gd name="T4" fmla="*/ 0 w 47"/>
                  <a:gd name="T5" fmla="*/ 0 h 77"/>
                  <a:gd name="T6" fmla="*/ 47 w 47"/>
                  <a:gd name="T7" fmla="*/ 0 h 77"/>
                  <a:gd name="T8" fmla="*/ 47 w 47"/>
                  <a:gd name="T9" fmla="*/ 55 h 77"/>
                  <a:gd name="T10" fmla="*/ 23 w 47"/>
                  <a:gd name="T11" fmla="*/ 77 h 77"/>
                </a:gdLst>
                <a:ahLst/>
                <a:cxnLst>
                  <a:cxn ang="0">
                    <a:pos x="T0" y="T1"/>
                  </a:cxn>
                  <a:cxn ang="0">
                    <a:pos x="T2" y="T3"/>
                  </a:cxn>
                  <a:cxn ang="0">
                    <a:pos x="T4" y="T5"/>
                  </a:cxn>
                  <a:cxn ang="0">
                    <a:pos x="T6" y="T7"/>
                  </a:cxn>
                  <a:cxn ang="0">
                    <a:pos x="T8" y="T9"/>
                  </a:cxn>
                  <a:cxn ang="0">
                    <a:pos x="T10" y="T11"/>
                  </a:cxn>
                </a:cxnLst>
                <a:rect l="0" t="0" r="r" b="b"/>
                <a:pathLst>
                  <a:path w="47" h="77">
                    <a:moveTo>
                      <a:pt x="23" y="77"/>
                    </a:moveTo>
                    <a:lnTo>
                      <a:pt x="0" y="55"/>
                    </a:lnTo>
                    <a:lnTo>
                      <a:pt x="0" y="0"/>
                    </a:lnTo>
                    <a:lnTo>
                      <a:pt x="47" y="0"/>
                    </a:lnTo>
                    <a:lnTo>
                      <a:pt x="47" y="55"/>
                    </a:lnTo>
                    <a:lnTo>
                      <a:pt x="23" y="7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65" name="Freeform 10">
                <a:extLst>
                  <a:ext uri="{FF2B5EF4-FFF2-40B4-BE49-F238E27FC236}">
                    <a16:creationId xmlns:a16="http://schemas.microsoft.com/office/drawing/2014/main" id="{AA09FC4C-9656-498C-893A-76D4CFD93220}"/>
                  </a:ext>
                </a:extLst>
              </p:cNvPr>
              <p:cNvSpPr>
                <a:spLocks/>
              </p:cNvSpPr>
              <p:nvPr/>
            </p:nvSpPr>
            <p:spPr bwMode="auto">
              <a:xfrm>
                <a:off x="3086" y="3314"/>
                <a:ext cx="47" cy="40"/>
              </a:xfrm>
              <a:custGeom>
                <a:avLst/>
                <a:gdLst>
                  <a:gd name="T0" fmla="*/ 0 w 60"/>
                  <a:gd name="T1" fmla="*/ 48 h 52"/>
                  <a:gd name="T2" fmla="*/ 30 w 60"/>
                  <a:gd name="T3" fmla="*/ 52 h 52"/>
                  <a:gd name="T4" fmla="*/ 60 w 60"/>
                  <a:gd name="T5" fmla="*/ 48 h 52"/>
                  <a:gd name="T6" fmla="*/ 60 w 60"/>
                  <a:gd name="T7" fmla="*/ 0 h 52"/>
                  <a:gd name="T8" fmla="*/ 0 w 60"/>
                  <a:gd name="T9" fmla="*/ 0 h 52"/>
                  <a:gd name="T10" fmla="*/ 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0" y="48"/>
                    </a:moveTo>
                    <a:cubicBezTo>
                      <a:pt x="10" y="51"/>
                      <a:pt x="19" y="52"/>
                      <a:pt x="30" y="52"/>
                    </a:cubicBezTo>
                    <a:cubicBezTo>
                      <a:pt x="40" y="52"/>
                      <a:pt x="50" y="51"/>
                      <a:pt x="60" y="48"/>
                    </a:cubicBezTo>
                    <a:cubicBezTo>
                      <a:pt x="60" y="0"/>
                      <a:pt x="60" y="0"/>
                      <a:pt x="60" y="0"/>
                    </a:cubicBezTo>
                    <a:cubicBezTo>
                      <a:pt x="0" y="0"/>
                      <a:pt x="0" y="0"/>
                      <a:pt x="0" y="0"/>
                    </a:cubicBezTo>
                    <a:lnTo>
                      <a:pt x="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66" name="Freeform 11">
                <a:extLst>
                  <a:ext uri="{FF2B5EF4-FFF2-40B4-BE49-F238E27FC236}">
                    <a16:creationId xmlns:a16="http://schemas.microsoft.com/office/drawing/2014/main" id="{ABFA0611-84E2-4558-986B-F199699D7FFD}"/>
                  </a:ext>
                </a:extLst>
              </p:cNvPr>
              <p:cNvSpPr>
                <a:spLocks/>
              </p:cNvSpPr>
              <p:nvPr/>
            </p:nvSpPr>
            <p:spPr bwMode="auto">
              <a:xfrm>
                <a:off x="3055" y="3242"/>
                <a:ext cx="110" cy="103"/>
              </a:xfrm>
              <a:custGeom>
                <a:avLst/>
                <a:gdLst>
                  <a:gd name="T0" fmla="*/ 0 w 141"/>
                  <a:gd name="T1" fmla="*/ 0 h 133"/>
                  <a:gd name="T2" fmla="*/ 0 w 141"/>
                  <a:gd name="T3" fmla="*/ 110 h 133"/>
                  <a:gd name="T4" fmla="*/ 70 w 141"/>
                  <a:gd name="T5" fmla="*/ 133 h 133"/>
                  <a:gd name="T6" fmla="*/ 141 w 141"/>
                  <a:gd name="T7" fmla="*/ 110 h 133"/>
                  <a:gd name="T8" fmla="*/ 141 w 141"/>
                  <a:gd name="T9" fmla="*/ 110 h 133"/>
                  <a:gd name="T10" fmla="*/ 141 w 141"/>
                  <a:gd name="T11" fmla="*/ 0 h 133"/>
                  <a:gd name="T12" fmla="*/ 0 w 141"/>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41" h="133">
                    <a:moveTo>
                      <a:pt x="0" y="0"/>
                    </a:moveTo>
                    <a:cubicBezTo>
                      <a:pt x="0" y="110"/>
                      <a:pt x="0" y="110"/>
                      <a:pt x="0" y="110"/>
                    </a:cubicBezTo>
                    <a:cubicBezTo>
                      <a:pt x="19" y="125"/>
                      <a:pt x="44" y="133"/>
                      <a:pt x="70" y="133"/>
                    </a:cubicBezTo>
                    <a:cubicBezTo>
                      <a:pt x="96" y="133"/>
                      <a:pt x="122" y="125"/>
                      <a:pt x="141" y="110"/>
                    </a:cubicBezTo>
                    <a:cubicBezTo>
                      <a:pt x="141" y="110"/>
                      <a:pt x="141" y="110"/>
                      <a:pt x="141" y="110"/>
                    </a:cubicBezTo>
                    <a:cubicBezTo>
                      <a:pt x="141" y="0"/>
                      <a:pt x="141" y="0"/>
                      <a:pt x="141" y="0"/>
                    </a:cubicBezTo>
                    <a:lnTo>
                      <a:pt x="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67" name="Freeform 12">
                <a:extLst>
                  <a:ext uri="{FF2B5EF4-FFF2-40B4-BE49-F238E27FC236}">
                    <a16:creationId xmlns:a16="http://schemas.microsoft.com/office/drawing/2014/main" id="{A323DA43-A52B-45C7-85C2-A7CAC35678E3}"/>
                  </a:ext>
                </a:extLst>
              </p:cNvPr>
              <p:cNvSpPr>
                <a:spLocks/>
              </p:cNvSpPr>
              <p:nvPr/>
            </p:nvSpPr>
            <p:spPr bwMode="auto">
              <a:xfrm>
                <a:off x="3054" y="3190"/>
                <a:ext cx="78" cy="82"/>
              </a:xfrm>
              <a:custGeom>
                <a:avLst/>
                <a:gdLst>
                  <a:gd name="T0" fmla="*/ 100 w 100"/>
                  <a:gd name="T1" fmla="*/ 6 h 106"/>
                  <a:gd name="T2" fmla="*/ 71 w 100"/>
                  <a:gd name="T3" fmla="*/ 0 h 106"/>
                  <a:gd name="T4" fmla="*/ 0 w 100"/>
                  <a:gd name="T5" fmla="*/ 71 h 106"/>
                  <a:gd name="T6" fmla="*/ 0 w 100"/>
                  <a:gd name="T7" fmla="*/ 106 h 106"/>
                  <a:gd name="T8" fmla="*/ 100 w 100"/>
                  <a:gd name="T9" fmla="*/ 6 h 106"/>
                </a:gdLst>
                <a:ahLst/>
                <a:cxnLst>
                  <a:cxn ang="0">
                    <a:pos x="T0" y="T1"/>
                  </a:cxn>
                  <a:cxn ang="0">
                    <a:pos x="T2" y="T3"/>
                  </a:cxn>
                  <a:cxn ang="0">
                    <a:pos x="T4" y="T5"/>
                  </a:cxn>
                  <a:cxn ang="0">
                    <a:pos x="T6" y="T7"/>
                  </a:cxn>
                  <a:cxn ang="0">
                    <a:pos x="T8" y="T9"/>
                  </a:cxn>
                </a:cxnLst>
                <a:rect l="0" t="0" r="r" b="b"/>
                <a:pathLst>
                  <a:path w="100" h="106">
                    <a:moveTo>
                      <a:pt x="100" y="6"/>
                    </a:moveTo>
                    <a:cubicBezTo>
                      <a:pt x="91" y="2"/>
                      <a:pt x="82" y="0"/>
                      <a:pt x="71" y="0"/>
                    </a:cubicBezTo>
                    <a:cubicBezTo>
                      <a:pt x="32" y="0"/>
                      <a:pt x="0" y="32"/>
                      <a:pt x="0" y="71"/>
                    </a:cubicBezTo>
                    <a:cubicBezTo>
                      <a:pt x="0" y="106"/>
                      <a:pt x="0" y="106"/>
                      <a:pt x="0" y="106"/>
                    </a:cubicBezTo>
                    <a:cubicBezTo>
                      <a:pt x="53" y="100"/>
                      <a:pt x="94" y="58"/>
                      <a:pt x="10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68" name="Freeform 13">
                <a:extLst>
                  <a:ext uri="{FF2B5EF4-FFF2-40B4-BE49-F238E27FC236}">
                    <a16:creationId xmlns:a16="http://schemas.microsoft.com/office/drawing/2014/main" id="{9C9A3014-997A-4B0F-91AE-2A7A4207BE2D}"/>
                  </a:ext>
                </a:extLst>
              </p:cNvPr>
              <p:cNvSpPr>
                <a:spLocks/>
              </p:cNvSpPr>
              <p:nvPr/>
            </p:nvSpPr>
            <p:spPr bwMode="auto">
              <a:xfrm>
                <a:off x="3087" y="3190"/>
                <a:ext cx="78" cy="82"/>
              </a:xfrm>
              <a:custGeom>
                <a:avLst/>
                <a:gdLst>
                  <a:gd name="T0" fmla="*/ 0 w 100"/>
                  <a:gd name="T1" fmla="*/ 6 h 106"/>
                  <a:gd name="T2" fmla="*/ 29 w 100"/>
                  <a:gd name="T3" fmla="*/ 0 h 106"/>
                  <a:gd name="T4" fmla="*/ 100 w 100"/>
                  <a:gd name="T5" fmla="*/ 71 h 106"/>
                  <a:gd name="T6" fmla="*/ 100 w 100"/>
                  <a:gd name="T7" fmla="*/ 106 h 106"/>
                  <a:gd name="T8" fmla="*/ 0 w 100"/>
                  <a:gd name="T9" fmla="*/ 6 h 106"/>
                </a:gdLst>
                <a:ahLst/>
                <a:cxnLst>
                  <a:cxn ang="0">
                    <a:pos x="T0" y="T1"/>
                  </a:cxn>
                  <a:cxn ang="0">
                    <a:pos x="T2" y="T3"/>
                  </a:cxn>
                  <a:cxn ang="0">
                    <a:pos x="T4" y="T5"/>
                  </a:cxn>
                  <a:cxn ang="0">
                    <a:pos x="T6" y="T7"/>
                  </a:cxn>
                  <a:cxn ang="0">
                    <a:pos x="T8" y="T9"/>
                  </a:cxn>
                </a:cxnLst>
                <a:rect l="0" t="0" r="r" b="b"/>
                <a:pathLst>
                  <a:path w="100" h="106">
                    <a:moveTo>
                      <a:pt x="0" y="6"/>
                    </a:moveTo>
                    <a:cubicBezTo>
                      <a:pt x="9" y="2"/>
                      <a:pt x="19" y="0"/>
                      <a:pt x="29" y="0"/>
                    </a:cubicBezTo>
                    <a:cubicBezTo>
                      <a:pt x="68" y="0"/>
                      <a:pt x="100" y="32"/>
                      <a:pt x="100" y="71"/>
                    </a:cubicBezTo>
                    <a:cubicBezTo>
                      <a:pt x="100" y="106"/>
                      <a:pt x="100" y="106"/>
                      <a:pt x="100" y="106"/>
                    </a:cubicBezTo>
                    <a:cubicBezTo>
                      <a:pt x="48" y="100"/>
                      <a:pt x="6" y="58"/>
                      <a:pt x="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69" name="Rectangle 15">
                <a:extLst>
                  <a:ext uri="{FF2B5EF4-FFF2-40B4-BE49-F238E27FC236}">
                    <a16:creationId xmlns:a16="http://schemas.microsoft.com/office/drawing/2014/main" id="{892115D2-D03C-4DEF-A0F7-EF7420893056}"/>
                  </a:ext>
                </a:extLst>
              </p:cNvPr>
              <p:cNvSpPr>
                <a:spLocks noChangeArrowheads="1"/>
              </p:cNvSpPr>
              <p:nvPr/>
            </p:nvSpPr>
            <p:spPr bwMode="auto">
              <a:xfrm>
                <a:off x="3036" y="3631"/>
                <a:ext cx="38" cy="317"/>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70" name="Rectangle 16">
                <a:extLst>
                  <a:ext uri="{FF2B5EF4-FFF2-40B4-BE49-F238E27FC236}">
                    <a16:creationId xmlns:a16="http://schemas.microsoft.com/office/drawing/2014/main" id="{228CCB8F-206E-42F8-9724-D5D8522ABB09}"/>
                  </a:ext>
                </a:extLst>
              </p:cNvPr>
              <p:cNvSpPr>
                <a:spLocks noChangeArrowheads="1"/>
              </p:cNvSpPr>
              <p:nvPr/>
            </p:nvSpPr>
            <p:spPr bwMode="auto">
              <a:xfrm>
                <a:off x="3145" y="3631"/>
                <a:ext cx="38" cy="317"/>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71" name="Rectangle 17">
                <a:extLst>
                  <a:ext uri="{FF2B5EF4-FFF2-40B4-BE49-F238E27FC236}">
                    <a16:creationId xmlns:a16="http://schemas.microsoft.com/office/drawing/2014/main" id="{C444EF3E-0449-46BA-AE67-878E6E9804C4}"/>
                  </a:ext>
                </a:extLst>
              </p:cNvPr>
              <p:cNvSpPr>
                <a:spLocks noChangeArrowheads="1"/>
              </p:cNvSpPr>
              <p:nvPr/>
            </p:nvSpPr>
            <p:spPr bwMode="auto">
              <a:xfrm>
                <a:off x="3190" y="3467"/>
                <a:ext cx="40" cy="234"/>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72" name="Rectangle 18">
                <a:extLst>
                  <a:ext uri="{FF2B5EF4-FFF2-40B4-BE49-F238E27FC236}">
                    <a16:creationId xmlns:a16="http://schemas.microsoft.com/office/drawing/2014/main" id="{25AFD6EF-F934-4DFC-8143-1BB053B7C720}"/>
                  </a:ext>
                </a:extLst>
              </p:cNvPr>
              <p:cNvSpPr>
                <a:spLocks noChangeArrowheads="1"/>
              </p:cNvSpPr>
              <p:nvPr/>
            </p:nvSpPr>
            <p:spPr bwMode="auto">
              <a:xfrm>
                <a:off x="3037" y="3368"/>
                <a:ext cx="143" cy="59"/>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73" name="Freeform 19">
                <a:extLst>
                  <a:ext uri="{FF2B5EF4-FFF2-40B4-BE49-F238E27FC236}">
                    <a16:creationId xmlns:a16="http://schemas.microsoft.com/office/drawing/2014/main" id="{4661FEF0-A746-4163-9D74-3C91600321A8}"/>
                  </a:ext>
                </a:extLst>
              </p:cNvPr>
              <p:cNvSpPr>
                <a:spLocks/>
              </p:cNvSpPr>
              <p:nvPr/>
            </p:nvSpPr>
            <p:spPr bwMode="auto">
              <a:xfrm>
                <a:off x="2981" y="3368"/>
                <a:ext cx="255" cy="509"/>
              </a:xfrm>
              <a:custGeom>
                <a:avLst/>
                <a:gdLst>
                  <a:gd name="T0" fmla="*/ 259 w 328"/>
                  <a:gd name="T1" fmla="*/ 0 h 657"/>
                  <a:gd name="T2" fmla="*/ 252 w 328"/>
                  <a:gd name="T3" fmla="*/ 0 h 657"/>
                  <a:gd name="T4" fmla="*/ 164 w 328"/>
                  <a:gd name="T5" fmla="*/ 60 h 657"/>
                  <a:gd name="T6" fmla="*/ 76 w 328"/>
                  <a:gd name="T7" fmla="*/ 0 h 657"/>
                  <a:gd name="T8" fmla="*/ 70 w 328"/>
                  <a:gd name="T9" fmla="*/ 0 h 657"/>
                  <a:gd name="T10" fmla="*/ 0 w 328"/>
                  <a:gd name="T11" fmla="*/ 70 h 657"/>
                  <a:gd name="T12" fmla="*/ 0 w 328"/>
                  <a:gd name="T13" fmla="*/ 228 h 657"/>
                  <a:gd name="T14" fmla="*/ 58 w 328"/>
                  <a:gd name="T15" fmla="*/ 228 h 657"/>
                  <a:gd name="T16" fmla="*/ 58 w 328"/>
                  <a:gd name="T17" fmla="*/ 128 h 657"/>
                  <a:gd name="T18" fmla="*/ 70 w 328"/>
                  <a:gd name="T19" fmla="*/ 128 h 657"/>
                  <a:gd name="T20" fmla="*/ 70 w 328"/>
                  <a:gd name="T21" fmla="*/ 657 h 657"/>
                  <a:gd name="T22" fmla="*/ 211 w 328"/>
                  <a:gd name="T23" fmla="*/ 544 h 657"/>
                  <a:gd name="T24" fmla="*/ 260 w 328"/>
                  <a:gd name="T25" fmla="*/ 652 h 657"/>
                  <a:gd name="T26" fmla="*/ 260 w 328"/>
                  <a:gd name="T27" fmla="*/ 128 h 657"/>
                  <a:gd name="T28" fmla="*/ 269 w 328"/>
                  <a:gd name="T29" fmla="*/ 128 h 657"/>
                  <a:gd name="T30" fmla="*/ 269 w 328"/>
                  <a:gd name="T31" fmla="*/ 221 h 657"/>
                  <a:gd name="T32" fmla="*/ 328 w 328"/>
                  <a:gd name="T33" fmla="*/ 221 h 657"/>
                  <a:gd name="T34" fmla="*/ 328 w 328"/>
                  <a:gd name="T35" fmla="*/ 70 h 657"/>
                  <a:gd name="T36" fmla="*/ 259 w 328"/>
                  <a:gd name="T37"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657">
                    <a:moveTo>
                      <a:pt x="259" y="0"/>
                    </a:moveTo>
                    <a:cubicBezTo>
                      <a:pt x="252" y="0"/>
                      <a:pt x="252" y="0"/>
                      <a:pt x="252" y="0"/>
                    </a:cubicBezTo>
                    <a:cubicBezTo>
                      <a:pt x="238" y="35"/>
                      <a:pt x="204" y="60"/>
                      <a:pt x="164" y="60"/>
                    </a:cubicBezTo>
                    <a:cubicBezTo>
                      <a:pt x="124" y="60"/>
                      <a:pt x="90" y="35"/>
                      <a:pt x="76" y="0"/>
                    </a:cubicBezTo>
                    <a:cubicBezTo>
                      <a:pt x="70" y="0"/>
                      <a:pt x="70" y="0"/>
                      <a:pt x="70" y="0"/>
                    </a:cubicBezTo>
                    <a:cubicBezTo>
                      <a:pt x="31" y="0"/>
                      <a:pt x="0" y="31"/>
                      <a:pt x="0" y="70"/>
                    </a:cubicBezTo>
                    <a:cubicBezTo>
                      <a:pt x="0" y="228"/>
                      <a:pt x="0" y="228"/>
                      <a:pt x="0" y="228"/>
                    </a:cubicBezTo>
                    <a:cubicBezTo>
                      <a:pt x="58" y="228"/>
                      <a:pt x="58" y="228"/>
                      <a:pt x="58" y="228"/>
                    </a:cubicBezTo>
                    <a:cubicBezTo>
                      <a:pt x="58" y="128"/>
                      <a:pt x="58" y="128"/>
                      <a:pt x="58" y="128"/>
                    </a:cubicBezTo>
                    <a:cubicBezTo>
                      <a:pt x="70" y="128"/>
                      <a:pt x="70" y="128"/>
                      <a:pt x="70" y="128"/>
                    </a:cubicBezTo>
                    <a:cubicBezTo>
                      <a:pt x="70" y="657"/>
                      <a:pt x="70" y="657"/>
                      <a:pt x="70" y="657"/>
                    </a:cubicBezTo>
                    <a:cubicBezTo>
                      <a:pt x="211" y="544"/>
                      <a:pt x="211" y="544"/>
                      <a:pt x="211" y="544"/>
                    </a:cubicBezTo>
                    <a:cubicBezTo>
                      <a:pt x="260" y="652"/>
                      <a:pt x="260" y="652"/>
                      <a:pt x="260" y="652"/>
                    </a:cubicBezTo>
                    <a:cubicBezTo>
                      <a:pt x="260" y="128"/>
                      <a:pt x="260" y="128"/>
                      <a:pt x="260" y="128"/>
                    </a:cubicBezTo>
                    <a:cubicBezTo>
                      <a:pt x="269" y="128"/>
                      <a:pt x="269" y="128"/>
                      <a:pt x="269" y="128"/>
                    </a:cubicBezTo>
                    <a:cubicBezTo>
                      <a:pt x="269" y="221"/>
                      <a:pt x="269" y="221"/>
                      <a:pt x="269" y="221"/>
                    </a:cubicBezTo>
                    <a:cubicBezTo>
                      <a:pt x="328" y="221"/>
                      <a:pt x="328" y="221"/>
                      <a:pt x="328" y="221"/>
                    </a:cubicBezTo>
                    <a:cubicBezTo>
                      <a:pt x="328" y="70"/>
                      <a:pt x="328" y="70"/>
                      <a:pt x="328" y="70"/>
                    </a:cubicBezTo>
                    <a:cubicBezTo>
                      <a:pt x="328" y="31"/>
                      <a:pt x="297" y="0"/>
                      <a:pt x="25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74" name="Freeform 20">
                <a:extLst>
                  <a:ext uri="{FF2B5EF4-FFF2-40B4-BE49-F238E27FC236}">
                    <a16:creationId xmlns:a16="http://schemas.microsoft.com/office/drawing/2014/main" id="{67141B3A-8C5B-4B3B-A747-3462A00DBD67}"/>
                  </a:ext>
                </a:extLst>
              </p:cNvPr>
              <p:cNvSpPr>
                <a:spLocks/>
              </p:cNvSpPr>
              <p:nvPr/>
            </p:nvSpPr>
            <p:spPr bwMode="auto">
              <a:xfrm>
                <a:off x="3190" y="3662"/>
                <a:ext cx="40" cy="79"/>
              </a:xfrm>
              <a:custGeom>
                <a:avLst/>
                <a:gdLst>
                  <a:gd name="T0" fmla="*/ 0 w 51"/>
                  <a:gd name="T1" fmla="*/ 0 h 102"/>
                  <a:gd name="T2" fmla="*/ 0 w 51"/>
                  <a:gd name="T3" fmla="*/ 102 h 102"/>
                  <a:gd name="T4" fmla="*/ 51 w 51"/>
                  <a:gd name="T5" fmla="*/ 51 h 102"/>
                  <a:gd name="T6" fmla="*/ 0 w 51"/>
                  <a:gd name="T7" fmla="*/ 0 h 102"/>
                </a:gdLst>
                <a:ahLst/>
                <a:cxnLst>
                  <a:cxn ang="0">
                    <a:pos x="T0" y="T1"/>
                  </a:cxn>
                  <a:cxn ang="0">
                    <a:pos x="T2" y="T3"/>
                  </a:cxn>
                  <a:cxn ang="0">
                    <a:pos x="T4" y="T5"/>
                  </a:cxn>
                  <a:cxn ang="0">
                    <a:pos x="T6" y="T7"/>
                  </a:cxn>
                </a:cxnLst>
                <a:rect l="0" t="0" r="r" b="b"/>
                <a:pathLst>
                  <a:path w="51" h="102">
                    <a:moveTo>
                      <a:pt x="0" y="0"/>
                    </a:moveTo>
                    <a:cubicBezTo>
                      <a:pt x="0" y="102"/>
                      <a:pt x="0" y="102"/>
                      <a:pt x="0" y="102"/>
                    </a:cubicBezTo>
                    <a:cubicBezTo>
                      <a:pt x="28" y="102"/>
                      <a:pt x="51" y="79"/>
                      <a:pt x="51" y="51"/>
                    </a:cubicBezTo>
                    <a:cubicBezTo>
                      <a:pt x="51" y="23"/>
                      <a:pt x="28" y="0"/>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75" name="Rectangle 21">
                <a:extLst>
                  <a:ext uri="{FF2B5EF4-FFF2-40B4-BE49-F238E27FC236}">
                    <a16:creationId xmlns:a16="http://schemas.microsoft.com/office/drawing/2014/main" id="{658FF672-2701-474C-9FA1-605D4EAF1B7C}"/>
                  </a:ext>
                </a:extLst>
              </p:cNvPr>
              <p:cNvSpPr>
                <a:spLocks noChangeArrowheads="1"/>
              </p:cNvSpPr>
              <p:nvPr/>
            </p:nvSpPr>
            <p:spPr bwMode="auto">
              <a:xfrm>
                <a:off x="3036" y="3553"/>
                <a:ext cx="147" cy="1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76" name="Freeform 22">
                <a:extLst>
                  <a:ext uri="{FF2B5EF4-FFF2-40B4-BE49-F238E27FC236}">
                    <a16:creationId xmlns:a16="http://schemas.microsoft.com/office/drawing/2014/main" id="{00E7BA36-76D0-4FB6-912C-A1286275BDB1}"/>
                  </a:ext>
                </a:extLst>
              </p:cNvPr>
              <p:cNvSpPr>
                <a:spLocks/>
              </p:cNvSpPr>
              <p:nvPr/>
            </p:nvSpPr>
            <p:spPr bwMode="auto">
              <a:xfrm>
                <a:off x="2986" y="3943"/>
                <a:ext cx="88" cy="46"/>
              </a:xfrm>
              <a:custGeom>
                <a:avLst/>
                <a:gdLst>
                  <a:gd name="T0" fmla="*/ 113 w 113"/>
                  <a:gd name="T1" fmla="*/ 0 h 59"/>
                  <a:gd name="T2" fmla="*/ 80 w 113"/>
                  <a:gd name="T3" fmla="*/ 29 h 59"/>
                  <a:gd name="T4" fmla="*/ 11 w 113"/>
                  <a:gd name="T5" fmla="*/ 29 h 59"/>
                  <a:gd name="T6" fmla="*/ 0 w 113"/>
                  <a:gd name="T7" fmla="*/ 59 h 59"/>
                  <a:gd name="T8" fmla="*/ 64 w 113"/>
                  <a:gd name="T9" fmla="*/ 59 h 59"/>
                  <a:gd name="T10" fmla="*/ 113 w 113"/>
                  <a:gd name="T11" fmla="*/ 59 h 59"/>
                  <a:gd name="T12" fmla="*/ 113 w 113"/>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13" h="59">
                    <a:moveTo>
                      <a:pt x="113" y="0"/>
                    </a:moveTo>
                    <a:cubicBezTo>
                      <a:pt x="111" y="17"/>
                      <a:pt x="97" y="29"/>
                      <a:pt x="80" y="29"/>
                    </a:cubicBezTo>
                    <a:cubicBezTo>
                      <a:pt x="11" y="29"/>
                      <a:pt x="11" y="29"/>
                      <a:pt x="11" y="29"/>
                    </a:cubicBezTo>
                    <a:cubicBezTo>
                      <a:pt x="5" y="38"/>
                      <a:pt x="1" y="48"/>
                      <a:pt x="0" y="59"/>
                    </a:cubicBezTo>
                    <a:cubicBezTo>
                      <a:pt x="64" y="59"/>
                      <a:pt x="64" y="59"/>
                      <a:pt x="64" y="59"/>
                    </a:cubicBezTo>
                    <a:cubicBezTo>
                      <a:pt x="113" y="59"/>
                      <a:pt x="113" y="59"/>
                      <a:pt x="113" y="59"/>
                    </a:cubicBezTo>
                    <a:cubicBezTo>
                      <a:pt x="113" y="0"/>
                      <a:pt x="113" y="0"/>
                      <a:pt x="113" y="0"/>
                    </a:cubicBezTo>
                    <a:close/>
                  </a:path>
                </a:pathLst>
              </a:custGeom>
              <a:solidFill>
                <a:srgbClr val="524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77" name="Freeform 23">
                <a:extLst>
                  <a:ext uri="{FF2B5EF4-FFF2-40B4-BE49-F238E27FC236}">
                    <a16:creationId xmlns:a16="http://schemas.microsoft.com/office/drawing/2014/main" id="{E379F41D-344F-480C-8B80-3D3E8DD95B4D}"/>
                  </a:ext>
                </a:extLst>
              </p:cNvPr>
              <p:cNvSpPr>
                <a:spLocks/>
              </p:cNvSpPr>
              <p:nvPr/>
            </p:nvSpPr>
            <p:spPr bwMode="auto">
              <a:xfrm>
                <a:off x="3102" y="3943"/>
                <a:ext cx="80" cy="29"/>
              </a:xfrm>
              <a:custGeom>
                <a:avLst/>
                <a:gdLst>
                  <a:gd name="T0" fmla="*/ 55 w 103"/>
                  <a:gd name="T1" fmla="*/ 0 h 37"/>
                  <a:gd name="T2" fmla="*/ 1 w 103"/>
                  <a:gd name="T3" fmla="*/ 29 h 37"/>
                  <a:gd name="T4" fmla="*/ 0 w 103"/>
                  <a:gd name="T5" fmla="*/ 36 h 37"/>
                  <a:gd name="T6" fmla="*/ 71 w 103"/>
                  <a:gd name="T7" fmla="*/ 37 h 37"/>
                  <a:gd name="T8" fmla="*/ 103 w 103"/>
                  <a:gd name="T9" fmla="*/ 0 h 37"/>
                  <a:gd name="T10" fmla="*/ 55 w 103"/>
                  <a:gd name="T11" fmla="*/ 0 h 37"/>
                </a:gdLst>
                <a:ahLst/>
                <a:cxnLst>
                  <a:cxn ang="0">
                    <a:pos x="T0" y="T1"/>
                  </a:cxn>
                  <a:cxn ang="0">
                    <a:pos x="T2" y="T3"/>
                  </a:cxn>
                  <a:cxn ang="0">
                    <a:pos x="T4" y="T5"/>
                  </a:cxn>
                  <a:cxn ang="0">
                    <a:pos x="T6" y="T7"/>
                  </a:cxn>
                  <a:cxn ang="0">
                    <a:pos x="T8" y="T9"/>
                  </a:cxn>
                  <a:cxn ang="0">
                    <a:pos x="T10" y="T11"/>
                  </a:cxn>
                </a:cxnLst>
                <a:rect l="0" t="0" r="r" b="b"/>
                <a:pathLst>
                  <a:path w="103" h="37">
                    <a:moveTo>
                      <a:pt x="55" y="0"/>
                    </a:moveTo>
                    <a:cubicBezTo>
                      <a:pt x="32" y="0"/>
                      <a:pt x="12" y="12"/>
                      <a:pt x="1" y="29"/>
                    </a:cubicBezTo>
                    <a:cubicBezTo>
                      <a:pt x="0" y="36"/>
                      <a:pt x="0" y="36"/>
                      <a:pt x="0" y="36"/>
                    </a:cubicBezTo>
                    <a:cubicBezTo>
                      <a:pt x="71" y="37"/>
                      <a:pt x="71" y="37"/>
                      <a:pt x="71" y="37"/>
                    </a:cubicBezTo>
                    <a:cubicBezTo>
                      <a:pt x="88" y="37"/>
                      <a:pt x="101" y="17"/>
                      <a:pt x="103" y="0"/>
                    </a:cubicBezTo>
                    <a:lnTo>
                      <a:pt x="55"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78" name="Freeform 24">
                <a:extLst>
                  <a:ext uri="{FF2B5EF4-FFF2-40B4-BE49-F238E27FC236}">
                    <a16:creationId xmlns:a16="http://schemas.microsoft.com/office/drawing/2014/main" id="{DBD9335C-CA24-45C0-B69A-2726FBF59521}"/>
                  </a:ext>
                </a:extLst>
              </p:cNvPr>
              <p:cNvSpPr>
                <a:spLocks/>
              </p:cNvSpPr>
              <p:nvPr/>
            </p:nvSpPr>
            <p:spPr bwMode="auto">
              <a:xfrm>
                <a:off x="3095" y="3943"/>
                <a:ext cx="88" cy="46"/>
              </a:xfrm>
              <a:custGeom>
                <a:avLst/>
                <a:gdLst>
                  <a:gd name="T0" fmla="*/ 113 w 114"/>
                  <a:gd name="T1" fmla="*/ 0 h 59"/>
                  <a:gd name="T2" fmla="*/ 80 w 114"/>
                  <a:gd name="T3" fmla="*/ 29 h 59"/>
                  <a:gd name="T4" fmla="*/ 11 w 114"/>
                  <a:gd name="T5" fmla="*/ 29 h 59"/>
                  <a:gd name="T6" fmla="*/ 0 w 114"/>
                  <a:gd name="T7" fmla="*/ 59 h 59"/>
                  <a:gd name="T8" fmla="*/ 65 w 114"/>
                  <a:gd name="T9" fmla="*/ 59 h 59"/>
                  <a:gd name="T10" fmla="*/ 114 w 114"/>
                  <a:gd name="T11" fmla="*/ 59 h 59"/>
                  <a:gd name="T12" fmla="*/ 114 w 114"/>
                  <a:gd name="T13" fmla="*/ 0 h 59"/>
                  <a:gd name="T14" fmla="*/ 113 w 114"/>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59">
                    <a:moveTo>
                      <a:pt x="113" y="0"/>
                    </a:moveTo>
                    <a:cubicBezTo>
                      <a:pt x="111" y="17"/>
                      <a:pt x="97" y="29"/>
                      <a:pt x="80" y="29"/>
                    </a:cubicBezTo>
                    <a:cubicBezTo>
                      <a:pt x="11" y="29"/>
                      <a:pt x="11" y="29"/>
                      <a:pt x="11" y="29"/>
                    </a:cubicBezTo>
                    <a:cubicBezTo>
                      <a:pt x="5" y="38"/>
                      <a:pt x="1" y="48"/>
                      <a:pt x="0" y="59"/>
                    </a:cubicBezTo>
                    <a:cubicBezTo>
                      <a:pt x="65" y="59"/>
                      <a:pt x="65" y="59"/>
                      <a:pt x="65" y="59"/>
                    </a:cubicBezTo>
                    <a:cubicBezTo>
                      <a:pt x="114" y="59"/>
                      <a:pt x="114" y="59"/>
                      <a:pt x="114" y="59"/>
                    </a:cubicBezTo>
                    <a:cubicBezTo>
                      <a:pt x="114" y="0"/>
                      <a:pt x="114" y="0"/>
                      <a:pt x="114" y="0"/>
                    </a:cubicBezTo>
                    <a:lnTo>
                      <a:pt x="113" y="0"/>
                    </a:lnTo>
                    <a:close/>
                  </a:path>
                </a:pathLst>
              </a:custGeom>
              <a:solidFill>
                <a:srgbClr val="524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79" name="Rectangle 30">
                <a:extLst>
                  <a:ext uri="{FF2B5EF4-FFF2-40B4-BE49-F238E27FC236}">
                    <a16:creationId xmlns:a16="http://schemas.microsoft.com/office/drawing/2014/main" id="{CE4D9236-3A8B-4885-9AF0-AB6E70B8222B}"/>
                  </a:ext>
                </a:extLst>
              </p:cNvPr>
              <p:cNvSpPr>
                <a:spLocks noChangeArrowheads="1"/>
              </p:cNvSpPr>
              <p:nvPr/>
            </p:nvSpPr>
            <p:spPr bwMode="auto">
              <a:xfrm>
                <a:off x="2924" y="3525"/>
                <a:ext cx="21" cy="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80" name="Freeform 34">
                <a:extLst>
                  <a:ext uri="{FF2B5EF4-FFF2-40B4-BE49-F238E27FC236}">
                    <a16:creationId xmlns:a16="http://schemas.microsoft.com/office/drawing/2014/main" id="{3ACD7B79-A96F-4D38-A688-9FEB8F2E6BA0}"/>
                  </a:ext>
                </a:extLst>
              </p:cNvPr>
              <p:cNvSpPr>
                <a:spLocks/>
              </p:cNvSpPr>
              <p:nvPr/>
            </p:nvSpPr>
            <p:spPr bwMode="auto">
              <a:xfrm>
                <a:off x="3092" y="3319"/>
                <a:ext cx="35" cy="13"/>
              </a:xfrm>
              <a:custGeom>
                <a:avLst/>
                <a:gdLst>
                  <a:gd name="T0" fmla="*/ 17 w 46"/>
                  <a:gd name="T1" fmla="*/ 17 h 17"/>
                  <a:gd name="T2" fmla="*/ 30 w 46"/>
                  <a:gd name="T3" fmla="*/ 17 h 17"/>
                  <a:gd name="T4" fmla="*/ 46 w 46"/>
                  <a:gd name="T5" fmla="*/ 0 h 17"/>
                  <a:gd name="T6" fmla="*/ 23 w 46"/>
                  <a:gd name="T7" fmla="*/ 2 h 17"/>
                  <a:gd name="T8" fmla="*/ 0 w 46"/>
                  <a:gd name="T9" fmla="*/ 0 h 17"/>
                  <a:gd name="T10" fmla="*/ 17 w 46"/>
                  <a:gd name="T11" fmla="*/ 17 h 17"/>
                </a:gdLst>
                <a:ahLst/>
                <a:cxnLst>
                  <a:cxn ang="0">
                    <a:pos x="T0" y="T1"/>
                  </a:cxn>
                  <a:cxn ang="0">
                    <a:pos x="T2" y="T3"/>
                  </a:cxn>
                  <a:cxn ang="0">
                    <a:pos x="T4" y="T5"/>
                  </a:cxn>
                  <a:cxn ang="0">
                    <a:pos x="T6" y="T7"/>
                  </a:cxn>
                  <a:cxn ang="0">
                    <a:pos x="T8" y="T9"/>
                  </a:cxn>
                  <a:cxn ang="0">
                    <a:pos x="T10" y="T11"/>
                  </a:cxn>
                </a:cxnLst>
                <a:rect l="0" t="0" r="r" b="b"/>
                <a:pathLst>
                  <a:path w="46" h="17">
                    <a:moveTo>
                      <a:pt x="17" y="17"/>
                    </a:moveTo>
                    <a:cubicBezTo>
                      <a:pt x="30" y="17"/>
                      <a:pt x="30" y="17"/>
                      <a:pt x="30" y="17"/>
                    </a:cubicBezTo>
                    <a:cubicBezTo>
                      <a:pt x="38" y="17"/>
                      <a:pt x="46" y="9"/>
                      <a:pt x="46" y="0"/>
                    </a:cubicBezTo>
                    <a:cubicBezTo>
                      <a:pt x="23" y="2"/>
                      <a:pt x="23" y="2"/>
                      <a:pt x="23" y="2"/>
                    </a:cubicBezTo>
                    <a:cubicBezTo>
                      <a:pt x="0" y="0"/>
                      <a:pt x="0" y="0"/>
                      <a:pt x="0" y="0"/>
                    </a:cubicBezTo>
                    <a:cubicBezTo>
                      <a:pt x="0" y="9"/>
                      <a:pt x="9" y="17"/>
                      <a:pt x="17" y="17"/>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81" name="Freeform 35">
                <a:extLst>
                  <a:ext uri="{FF2B5EF4-FFF2-40B4-BE49-F238E27FC236}">
                    <a16:creationId xmlns:a16="http://schemas.microsoft.com/office/drawing/2014/main" id="{CFEFFD83-4146-4888-81FF-136F75CB7640}"/>
                  </a:ext>
                </a:extLst>
              </p:cNvPr>
              <p:cNvSpPr>
                <a:spLocks/>
              </p:cNvSpPr>
              <p:nvPr/>
            </p:nvSpPr>
            <p:spPr bwMode="auto">
              <a:xfrm>
                <a:off x="3092" y="3319"/>
                <a:ext cx="36" cy="9"/>
              </a:xfrm>
              <a:custGeom>
                <a:avLst/>
                <a:gdLst>
                  <a:gd name="T0" fmla="*/ 0 w 47"/>
                  <a:gd name="T1" fmla="*/ 0 h 11"/>
                  <a:gd name="T2" fmla="*/ 23 w 47"/>
                  <a:gd name="T3" fmla="*/ 11 h 11"/>
                  <a:gd name="T4" fmla="*/ 47 w 47"/>
                  <a:gd name="T5" fmla="*/ 0 h 11"/>
                  <a:gd name="T6" fmla="*/ 23 w 47"/>
                  <a:gd name="T7" fmla="*/ 3 h 11"/>
                  <a:gd name="T8" fmla="*/ 0 w 47"/>
                  <a:gd name="T9" fmla="*/ 0 h 11"/>
                </a:gdLst>
                <a:ahLst/>
                <a:cxnLst>
                  <a:cxn ang="0">
                    <a:pos x="T0" y="T1"/>
                  </a:cxn>
                  <a:cxn ang="0">
                    <a:pos x="T2" y="T3"/>
                  </a:cxn>
                  <a:cxn ang="0">
                    <a:pos x="T4" y="T5"/>
                  </a:cxn>
                  <a:cxn ang="0">
                    <a:pos x="T6" y="T7"/>
                  </a:cxn>
                  <a:cxn ang="0">
                    <a:pos x="T8" y="T9"/>
                  </a:cxn>
                </a:cxnLst>
                <a:rect l="0" t="0" r="r" b="b"/>
                <a:pathLst>
                  <a:path w="47" h="11">
                    <a:moveTo>
                      <a:pt x="0" y="0"/>
                    </a:moveTo>
                    <a:cubicBezTo>
                      <a:pt x="6" y="7"/>
                      <a:pt x="14" y="11"/>
                      <a:pt x="23" y="11"/>
                    </a:cubicBezTo>
                    <a:cubicBezTo>
                      <a:pt x="32" y="11"/>
                      <a:pt x="41" y="7"/>
                      <a:pt x="47" y="0"/>
                    </a:cubicBezTo>
                    <a:cubicBezTo>
                      <a:pt x="23" y="3"/>
                      <a:pt x="23" y="3"/>
                      <a:pt x="23" y="3"/>
                    </a:cubicBezTo>
                    <a:lnTo>
                      <a:pt x="0" y="0"/>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82" name="Freeform 36">
                <a:extLst>
                  <a:ext uri="{FF2B5EF4-FFF2-40B4-BE49-F238E27FC236}">
                    <a16:creationId xmlns:a16="http://schemas.microsoft.com/office/drawing/2014/main" id="{A31612FD-3EB2-4715-BBC6-3A473384336F}"/>
                  </a:ext>
                </a:extLst>
              </p:cNvPr>
              <p:cNvSpPr>
                <a:spLocks/>
              </p:cNvSpPr>
              <p:nvPr/>
            </p:nvSpPr>
            <p:spPr bwMode="auto">
              <a:xfrm>
                <a:off x="3092" y="3317"/>
                <a:ext cx="35" cy="5"/>
              </a:xfrm>
              <a:custGeom>
                <a:avLst/>
                <a:gdLst>
                  <a:gd name="T0" fmla="*/ 35 w 46"/>
                  <a:gd name="T1" fmla="*/ 0 h 7"/>
                  <a:gd name="T2" fmla="*/ 23 w 46"/>
                  <a:gd name="T3" fmla="*/ 4 h 7"/>
                  <a:gd name="T4" fmla="*/ 11 w 46"/>
                  <a:gd name="T5" fmla="*/ 0 h 7"/>
                  <a:gd name="T6" fmla="*/ 0 w 46"/>
                  <a:gd name="T7" fmla="*/ 3 h 7"/>
                  <a:gd name="T8" fmla="*/ 23 w 46"/>
                  <a:gd name="T9" fmla="*/ 7 h 7"/>
                  <a:gd name="T10" fmla="*/ 46 w 46"/>
                  <a:gd name="T11" fmla="*/ 3 h 7"/>
                  <a:gd name="T12" fmla="*/ 35 w 4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6" h="7">
                    <a:moveTo>
                      <a:pt x="35" y="0"/>
                    </a:moveTo>
                    <a:cubicBezTo>
                      <a:pt x="31" y="0"/>
                      <a:pt x="27" y="1"/>
                      <a:pt x="23" y="4"/>
                    </a:cubicBezTo>
                    <a:cubicBezTo>
                      <a:pt x="20" y="1"/>
                      <a:pt x="16" y="0"/>
                      <a:pt x="11" y="0"/>
                    </a:cubicBezTo>
                    <a:cubicBezTo>
                      <a:pt x="7" y="0"/>
                      <a:pt x="3" y="1"/>
                      <a:pt x="0" y="3"/>
                    </a:cubicBezTo>
                    <a:cubicBezTo>
                      <a:pt x="7" y="6"/>
                      <a:pt x="15" y="7"/>
                      <a:pt x="23" y="7"/>
                    </a:cubicBezTo>
                    <a:cubicBezTo>
                      <a:pt x="31" y="7"/>
                      <a:pt x="39" y="6"/>
                      <a:pt x="46" y="3"/>
                    </a:cubicBezTo>
                    <a:cubicBezTo>
                      <a:pt x="43" y="1"/>
                      <a:pt x="40" y="0"/>
                      <a:pt x="35" y="0"/>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83" name="Oval 37">
                <a:extLst>
                  <a:ext uri="{FF2B5EF4-FFF2-40B4-BE49-F238E27FC236}">
                    <a16:creationId xmlns:a16="http://schemas.microsoft.com/office/drawing/2014/main" id="{BB0955AB-D62D-4452-B46B-3FA38DF35F4F}"/>
                  </a:ext>
                </a:extLst>
              </p:cNvPr>
              <p:cNvSpPr>
                <a:spLocks noChangeArrowheads="1"/>
              </p:cNvSpPr>
              <p:nvPr/>
            </p:nvSpPr>
            <p:spPr bwMode="auto">
              <a:xfrm>
                <a:off x="3072" y="3283"/>
                <a:ext cx="8" cy="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84" name="Oval 38">
                <a:extLst>
                  <a:ext uri="{FF2B5EF4-FFF2-40B4-BE49-F238E27FC236}">
                    <a16:creationId xmlns:a16="http://schemas.microsoft.com/office/drawing/2014/main" id="{76BBD9D4-B6E4-4202-825E-DEA9BBFEE9B7}"/>
                  </a:ext>
                </a:extLst>
              </p:cNvPr>
              <p:cNvSpPr>
                <a:spLocks noChangeArrowheads="1"/>
              </p:cNvSpPr>
              <p:nvPr/>
            </p:nvSpPr>
            <p:spPr bwMode="auto">
              <a:xfrm>
                <a:off x="3140" y="3283"/>
                <a:ext cx="7" cy="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285" name="Freeform 39">
                <a:extLst>
                  <a:ext uri="{FF2B5EF4-FFF2-40B4-BE49-F238E27FC236}">
                    <a16:creationId xmlns:a16="http://schemas.microsoft.com/office/drawing/2014/main" id="{E065AE30-238C-4B3C-941D-31B09E73B6D1}"/>
                  </a:ext>
                </a:extLst>
              </p:cNvPr>
              <p:cNvSpPr>
                <a:spLocks/>
              </p:cNvSpPr>
              <p:nvPr/>
            </p:nvSpPr>
            <p:spPr bwMode="auto">
              <a:xfrm>
                <a:off x="3101" y="3302"/>
                <a:ext cx="17" cy="6"/>
              </a:xfrm>
              <a:custGeom>
                <a:avLst/>
                <a:gdLst>
                  <a:gd name="T0" fmla="*/ 0 w 22"/>
                  <a:gd name="T1" fmla="*/ 0 h 8"/>
                  <a:gd name="T2" fmla="*/ 11 w 22"/>
                  <a:gd name="T3" fmla="*/ 8 h 8"/>
                  <a:gd name="T4" fmla="*/ 22 w 22"/>
                  <a:gd name="T5" fmla="*/ 0 h 8"/>
                  <a:gd name="T6" fmla="*/ 0 w 22"/>
                  <a:gd name="T7" fmla="*/ 0 h 8"/>
                </a:gdLst>
                <a:ahLst/>
                <a:cxnLst>
                  <a:cxn ang="0">
                    <a:pos x="T0" y="T1"/>
                  </a:cxn>
                  <a:cxn ang="0">
                    <a:pos x="T2" y="T3"/>
                  </a:cxn>
                  <a:cxn ang="0">
                    <a:pos x="T4" y="T5"/>
                  </a:cxn>
                  <a:cxn ang="0">
                    <a:pos x="T6" y="T7"/>
                  </a:cxn>
                </a:cxnLst>
                <a:rect l="0" t="0" r="r" b="b"/>
                <a:pathLst>
                  <a:path w="22" h="8">
                    <a:moveTo>
                      <a:pt x="0" y="0"/>
                    </a:moveTo>
                    <a:cubicBezTo>
                      <a:pt x="1" y="4"/>
                      <a:pt x="6" y="8"/>
                      <a:pt x="11" y="8"/>
                    </a:cubicBezTo>
                    <a:cubicBezTo>
                      <a:pt x="16" y="8"/>
                      <a:pt x="21" y="4"/>
                      <a:pt x="22" y="0"/>
                    </a:cubicBezTo>
                    <a:lnTo>
                      <a:pt x="0" y="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grpSp>
      </p:grpSp>
      <p:graphicFrame>
        <p:nvGraphicFramePr>
          <p:cNvPr id="286" name="Diagram 285">
            <a:extLst>
              <a:ext uri="{FF2B5EF4-FFF2-40B4-BE49-F238E27FC236}">
                <a16:creationId xmlns:a16="http://schemas.microsoft.com/office/drawing/2014/main" id="{16F25B24-B63A-4BFC-9D43-B539F4BEBEA3}"/>
              </a:ext>
            </a:extLst>
          </p:cNvPr>
          <p:cNvGraphicFramePr/>
          <p:nvPr>
            <p:extLst>
              <p:ext uri="{D42A27DB-BD31-4B8C-83A1-F6EECF244321}">
                <p14:modId xmlns:p14="http://schemas.microsoft.com/office/powerpoint/2010/main" val="2128013557"/>
              </p:ext>
            </p:extLst>
          </p:nvPr>
        </p:nvGraphicFramePr>
        <p:xfrm>
          <a:off x="440757" y="1320642"/>
          <a:ext cx="4142560" cy="10160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43899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par>
                                <p:cTn id="8" presetID="47" presetClass="entr" presetSubtype="0"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fade">
                                      <p:cBhvr>
                                        <p:cTn id="10" dur="1000"/>
                                        <p:tgtEl>
                                          <p:spTgt spid="167"/>
                                        </p:tgtEl>
                                      </p:cBhvr>
                                    </p:animEffect>
                                    <p:anim calcmode="lin" valueType="num">
                                      <p:cBhvr>
                                        <p:cTn id="11" dur="1000" fill="hold"/>
                                        <p:tgtEl>
                                          <p:spTgt spid="167"/>
                                        </p:tgtEl>
                                        <p:attrNameLst>
                                          <p:attrName>ppt_x</p:attrName>
                                        </p:attrNameLst>
                                      </p:cBhvr>
                                      <p:tavLst>
                                        <p:tav tm="0">
                                          <p:val>
                                            <p:strVal val="#ppt_x"/>
                                          </p:val>
                                        </p:tav>
                                        <p:tav tm="100000">
                                          <p:val>
                                            <p:strVal val="#ppt_x"/>
                                          </p:val>
                                        </p:tav>
                                      </p:tavLst>
                                    </p:anim>
                                    <p:anim calcmode="lin" valueType="num">
                                      <p:cBhvr>
                                        <p:cTn id="12" dur="1000" fill="hold"/>
                                        <p:tgtEl>
                                          <p:spTgt spid="167"/>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6"/>
                                        </p:tgtEl>
                                        <p:attrNameLst>
                                          <p:attrName>style.visibility</p:attrName>
                                        </p:attrNameLst>
                                      </p:cBhvr>
                                      <p:to>
                                        <p:strVal val="visible"/>
                                      </p:to>
                                    </p:set>
                                    <p:animEffect transition="in" filter="fade">
                                      <p:cBhvr>
                                        <p:cTn id="17" dur="500"/>
                                        <p:tgtEl>
                                          <p:spTgt spid="206"/>
                                        </p:tgtEl>
                                      </p:cBhvr>
                                    </p:animEffect>
                                  </p:childTnLst>
                                </p:cTn>
                              </p:par>
                              <p:par>
                                <p:cTn id="18" presetID="47" presetClass="entr" presetSubtype="0" fill="hold" nodeType="withEffect">
                                  <p:stCondLst>
                                    <p:cond delay="0"/>
                                  </p:stCondLst>
                                  <p:childTnLst>
                                    <p:set>
                                      <p:cBhvr>
                                        <p:cTn id="19" dur="1" fill="hold">
                                          <p:stCondLst>
                                            <p:cond delay="0"/>
                                          </p:stCondLst>
                                        </p:cTn>
                                        <p:tgtEl>
                                          <p:spTgt spid="182"/>
                                        </p:tgtEl>
                                        <p:attrNameLst>
                                          <p:attrName>style.visibility</p:attrName>
                                        </p:attrNameLst>
                                      </p:cBhvr>
                                      <p:to>
                                        <p:strVal val="visible"/>
                                      </p:to>
                                    </p:set>
                                    <p:animEffect transition="in" filter="fade">
                                      <p:cBhvr>
                                        <p:cTn id="20" dur="1000"/>
                                        <p:tgtEl>
                                          <p:spTgt spid="182"/>
                                        </p:tgtEl>
                                      </p:cBhvr>
                                    </p:animEffect>
                                    <p:anim calcmode="lin" valueType="num">
                                      <p:cBhvr>
                                        <p:cTn id="21" dur="1000" fill="hold"/>
                                        <p:tgtEl>
                                          <p:spTgt spid="182"/>
                                        </p:tgtEl>
                                        <p:attrNameLst>
                                          <p:attrName>ppt_x</p:attrName>
                                        </p:attrNameLst>
                                      </p:cBhvr>
                                      <p:tavLst>
                                        <p:tav tm="0">
                                          <p:val>
                                            <p:strVal val="#ppt_x"/>
                                          </p:val>
                                        </p:tav>
                                        <p:tav tm="100000">
                                          <p:val>
                                            <p:strVal val="#ppt_x"/>
                                          </p:val>
                                        </p:tav>
                                      </p:tavLst>
                                    </p:anim>
                                    <p:anim calcmode="lin" valueType="num">
                                      <p:cBhvr>
                                        <p:cTn id="22" dur="1000" fill="hold"/>
                                        <p:tgtEl>
                                          <p:spTgt spid="182"/>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500"/>
                                  </p:stCondLst>
                                  <p:childTnLst>
                                    <p:set>
                                      <p:cBhvr>
                                        <p:cTn id="24" dur="1" fill="hold">
                                          <p:stCondLst>
                                            <p:cond delay="0"/>
                                          </p:stCondLst>
                                        </p:cTn>
                                        <p:tgtEl>
                                          <p:spTgt spid="181"/>
                                        </p:tgtEl>
                                        <p:attrNameLst>
                                          <p:attrName>style.visibility</p:attrName>
                                        </p:attrNameLst>
                                      </p:cBhvr>
                                      <p:to>
                                        <p:strVal val="visible"/>
                                      </p:to>
                                    </p:set>
                                    <p:animEffect transition="in" filter="fade">
                                      <p:cBhvr>
                                        <p:cTn id="25" dur="1000"/>
                                        <p:tgtEl>
                                          <p:spTgt spid="181"/>
                                        </p:tgtEl>
                                      </p:cBhvr>
                                    </p:animEffect>
                                    <p:anim calcmode="lin" valueType="num">
                                      <p:cBhvr>
                                        <p:cTn id="26" dur="1000" fill="hold"/>
                                        <p:tgtEl>
                                          <p:spTgt spid="181"/>
                                        </p:tgtEl>
                                        <p:attrNameLst>
                                          <p:attrName>ppt_x</p:attrName>
                                        </p:attrNameLst>
                                      </p:cBhvr>
                                      <p:tavLst>
                                        <p:tav tm="0">
                                          <p:val>
                                            <p:strVal val="#ppt_x"/>
                                          </p:val>
                                        </p:tav>
                                        <p:tav tm="100000">
                                          <p:val>
                                            <p:strVal val="#ppt_x"/>
                                          </p:val>
                                        </p:tav>
                                      </p:tavLst>
                                    </p:anim>
                                    <p:anim calcmode="lin" valueType="num">
                                      <p:cBhvr>
                                        <p:cTn id="27" dur="1000" fill="hold"/>
                                        <p:tgtEl>
                                          <p:spTgt spid="181"/>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200"/>
                                  </p:stCondLst>
                                  <p:childTnLst>
                                    <p:set>
                                      <p:cBhvr>
                                        <p:cTn id="29" dur="1" fill="hold">
                                          <p:stCondLst>
                                            <p:cond delay="0"/>
                                          </p:stCondLst>
                                        </p:cTn>
                                        <p:tgtEl>
                                          <p:spTgt spid="208"/>
                                        </p:tgtEl>
                                        <p:attrNameLst>
                                          <p:attrName>style.visibility</p:attrName>
                                        </p:attrNameLst>
                                      </p:cBhvr>
                                      <p:to>
                                        <p:strVal val="visible"/>
                                      </p:to>
                                    </p:set>
                                    <p:animEffect transition="in" filter="fade">
                                      <p:cBhvr>
                                        <p:cTn id="30" dur="1000"/>
                                        <p:tgtEl>
                                          <p:spTgt spid="208"/>
                                        </p:tgtEl>
                                      </p:cBhvr>
                                    </p:animEffect>
                                    <p:anim calcmode="lin" valueType="num">
                                      <p:cBhvr>
                                        <p:cTn id="31" dur="1000" fill="hold"/>
                                        <p:tgtEl>
                                          <p:spTgt spid="208"/>
                                        </p:tgtEl>
                                        <p:attrNameLst>
                                          <p:attrName>ppt_x</p:attrName>
                                        </p:attrNameLst>
                                      </p:cBhvr>
                                      <p:tavLst>
                                        <p:tav tm="0">
                                          <p:val>
                                            <p:strVal val="#ppt_x"/>
                                          </p:val>
                                        </p:tav>
                                        <p:tav tm="100000">
                                          <p:val>
                                            <p:strVal val="#ppt_x"/>
                                          </p:val>
                                        </p:tav>
                                      </p:tavLst>
                                    </p:anim>
                                    <p:anim calcmode="lin" valueType="num">
                                      <p:cBhvr>
                                        <p:cTn id="32" dur="1000" fill="hold"/>
                                        <p:tgtEl>
                                          <p:spTgt spid="20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5"/>
                                        </p:tgtEl>
                                        <p:attrNameLst>
                                          <p:attrName>style.visibility</p:attrName>
                                        </p:attrNameLst>
                                      </p:cBhvr>
                                      <p:to>
                                        <p:strVal val="visible"/>
                                      </p:to>
                                    </p:set>
                                    <p:animEffect transition="in" filter="fade">
                                      <p:cBhvr>
                                        <p:cTn id="37" dur="500"/>
                                        <p:tgtEl>
                                          <p:spTgt spid="205"/>
                                        </p:tgtEl>
                                      </p:cBhvr>
                                    </p:animEffect>
                                  </p:childTnLst>
                                </p:cTn>
                              </p:par>
                              <p:par>
                                <p:cTn id="38" presetID="31" presetClass="entr" presetSubtype="0" fill="hold" nodeType="withEffect">
                                  <p:stCondLst>
                                    <p:cond delay="0"/>
                                  </p:stCondLst>
                                  <p:childTnLst>
                                    <p:set>
                                      <p:cBhvr>
                                        <p:cTn id="39" dur="1" fill="hold">
                                          <p:stCondLst>
                                            <p:cond delay="0"/>
                                          </p:stCondLst>
                                        </p:cTn>
                                        <p:tgtEl>
                                          <p:spTgt spid="231"/>
                                        </p:tgtEl>
                                        <p:attrNameLst>
                                          <p:attrName>style.visibility</p:attrName>
                                        </p:attrNameLst>
                                      </p:cBhvr>
                                      <p:to>
                                        <p:strVal val="visible"/>
                                      </p:to>
                                    </p:set>
                                    <p:anim calcmode="lin" valueType="num">
                                      <p:cBhvr>
                                        <p:cTn id="40" dur="1000" fill="hold"/>
                                        <p:tgtEl>
                                          <p:spTgt spid="231"/>
                                        </p:tgtEl>
                                        <p:attrNameLst>
                                          <p:attrName>ppt_w</p:attrName>
                                        </p:attrNameLst>
                                      </p:cBhvr>
                                      <p:tavLst>
                                        <p:tav tm="0">
                                          <p:val>
                                            <p:fltVal val="0"/>
                                          </p:val>
                                        </p:tav>
                                        <p:tav tm="100000">
                                          <p:val>
                                            <p:strVal val="#ppt_w"/>
                                          </p:val>
                                        </p:tav>
                                      </p:tavLst>
                                    </p:anim>
                                    <p:anim calcmode="lin" valueType="num">
                                      <p:cBhvr>
                                        <p:cTn id="41" dur="1000" fill="hold"/>
                                        <p:tgtEl>
                                          <p:spTgt spid="231"/>
                                        </p:tgtEl>
                                        <p:attrNameLst>
                                          <p:attrName>ppt_h</p:attrName>
                                        </p:attrNameLst>
                                      </p:cBhvr>
                                      <p:tavLst>
                                        <p:tav tm="0">
                                          <p:val>
                                            <p:fltVal val="0"/>
                                          </p:val>
                                        </p:tav>
                                        <p:tav tm="100000">
                                          <p:val>
                                            <p:strVal val="#ppt_h"/>
                                          </p:val>
                                        </p:tav>
                                      </p:tavLst>
                                    </p:anim>
                                    <p:anim calcmode="lin" valueType="num">
                                      <p:cBhvr>
                                        <p:cTn id="42" dur="1000" fill="hold"/>
                                        <p:tgtEl>
                                          <p:spTgt spid="231"/>
                                        </p:tgtEl>
                                        <p:attrNameLst>
                                          <p:attrName>style.rotation</p:attrName>
                                        </p:attrNameLst>
                                      </p:cBhvr>
                                      <p:tavLst>
                                        <p:tav tm="0">
                                          <p:val>
                                            <p:fltVal val="90"/>
                                          </p:val>
                                        </p:tav>
                                        <p:tav tm="100000">
                                          <p:val>
                                            <p:fltVal val="0"/>
                                          </p:val>
                                        </p:tav>
                                      </p:tavLst>
                                    </p:anim>
                                    <p:animEffect transition="in" filter="fade">
                                      <p:cBhvr>
                                        <p:cTn id="43" dur="1000"/>
                                        <p:tgtEl>
                                          <p:spTgt spid="23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207"/>
                                        </p:tgtEl>
                                        <p:attrNameLst>
                                          <p:attrName>style.visibility</p:attrName>
                                        </p:attrNameLst>
                                      </p:cBhvr>
                                      <p:to>
                                        <p:strVal val="visible"/>
                                      </p:to>
                                    </p:set>
                                    <p:animEffect transition="in" filter="fade">
                                      <p:cBhvr>
                                        <p:cTn id="48" dur="500"/>
                                        <p:tgtEl>
                                          <p:spTgt spid="207"/>
                                        </p:tgtEl>
                                      </p:cBhvr>
                                    </p:animEffect>
                                  </p:childTnLst>
                                </p:cTn>
                              </p:par>
                              <p:par>
                                <p:cTn id="49" presetID="31" presetClass="entr" presetSubtype="0" fill="hold" nodeType="withEffect">
                                  <p:stCondLst>
                                    <p:cond delay="0"/>
                                  </p:stCondLst>
                                  <p:childTnLst>
                                    <p:set>
                                      <p:cBhvr>
                                        <p:cTn id="50" dur="1" fill="hold">
                                          <p:stCondLst>
                                            <p:cond delay="0"/>
                                          </p:stCondLst>
                                        </p:cTn>
                                        <p:tgtEl>
                                          <p:spTgt spid="240"/>
                                        </p:tgtEl>
                                        <p:attrNameLst>
                                          <p:attrName>style.visibility</p:attrName>
                                        </p:attrNameLst>
                                      </p:cBhvr>
                                      <p:to>
                                        <p:strVal val="visible"/>
                                      </p:to>
                                    </p:set>
                                    <p:anim calcmode="lin" valueType="num">
                                      <p:cBhvr>
                                        <p:cTn id="51" dur="1000" fill="hold"/>
                                        <p:tgtEl>
                                          <p:spTgt spid="240"/>
                                        </p:tgtEl>
                                        <p:attrNameLst>
                                          <p:attrName>ppt_w</p:attrName>
                                        </p:attrNameLst>
                                      </p:cBhvr>
                                      <p:tavLst>
                                        <p:tav tm="0">
                                          <p:val>
                                            <p:fltVal val="0"/>
                                          </p:val>
                                        </p:tav>
                                        <p:tav tm="100000">
                                          <p:val>
                                            <p:strVal val="#ppt_w"/>
                                          </p:val>
                                        </p:tav>
                                      </p:tavLst>
                                    </p:anim>
                                    <p:anim calcmode="lin" valueType="num">
                                      <p:cBhvr>
                                        <p:cTn id="52" dur="1000" fill="hold"/>
                                        <p:tgtEl>
                                          <p:spTgt spid="240"/>
                                        </p:tgtEl>
                                        <p:attrNameLst>
                                          <p:attrName>ppt_h</p:attrName>
                                        </p:attrNameLst>
                                      </p:cBhvr>
                                      <p:tavLst>
                                        <p:tav tm="0">
                                          <p:val>
                                            <p:fltVal val="0"/>
                                          </p:val>
                                        </p:tav>
                                        <p:tav tm="100000">
                                          <p:val>
                                            <p:strVal val="#ppt_h"/>
                                          </p:val>
                                        </p:tav>
                                      </p:tavLst>
                                    </p:anim>
                                    <p:anim calcmode="lin" valueType="num">
                                      <p:cBhvr>
                                        <p:cTn id="53" dur="1000" fill="hold"/>
                                        <p:tgtEl>
                                          <p:spTgt spid="240"/>
                                        </p:tgtEl>
                                        <p:attrNameLst>
                                          <p:attrName>style.rotation</p:attrName>
                                        </p:attrNameLst>
                                      </p:cBhvr>
                                      <p:tavLst>
                                        <p:tav tm="0">
                                          <p:val>
                                            <p:fltVal val="90"/>
                                          </p:val>
                                        </p:tav>
                                        <p:tav tm="100000">
                                          <p:val>
                                            <p:fltVal val="0"/>
                                          </p:val>
                                        </p:tav>
                                      </p:tavLst>
                                    </p:anim>
                                    <p:animEffect transition="in" filter="fade">
                                      <p:cBhvr>
                                        <p:cTn id="54" dur="10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animBg="1"/>
      <p:bldP spid="205" grpId="0" animBg="1"/>
      <p:bldP spid="206" grpId="0" animBg="1"/>
      <p:bldP spid="2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96BF5-DE39-413D-B48F-8C91920785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a:t>
            </a:fld>
            <a:endParaRPr lang="en-US"/>
          </a:p>
        </p:txBody>
      </p:sp>
      <p:sp>
        <p:nvSpPr>
          <p:cNvPr id="3" name="Text Placeholder 2">
            <a:extLst>
              <a:ext uri="{FF2B5EF4-FFF2-40B4-BE49-F238E27FC236}">
                <a16:creationId xmlns:a16="http://schemas.microsoft.com/office/drawing/2014/main" id="{4D88995F-095A-4BF9-AAA3-581DE04DC2FD}"/>
              </a:ext>
            </a:extLst>
          </p:cNvPr>
          <p:cNvSpPr>
            <a:spLocks noGrp="1"/>
          </p:cNvSpPr>
          <p:nvPr>
            <p:ph type="body" sz="quarter" idx="13"/>
          </p:nvPr>
        </p:nvSpPr>
        <p:spPr/>
        <p:txBody>
          <a:bodyPr/>
          <a:lstStyle/>
          <a:p>
            <a:r>
              <a:rPr lang="en-CA" dirty="0"/>
              <a:t>Think graph</a:t>
            </a:r>
          </a:p>
        </p:txBody>
      </p:sp>
      <p:sp>
        <p:nvSpPr>
          <p:cNvPr id="4" name="Espace réservé du texte 2">
            <a:extLst>
              <a:ext uri="{FF2B5EF4-FFF2-40B4-BE49-F238E27FC236}">
                <a16:creationId xmlns:a16="http://schemas.microsoft.com/office/drawing/2014/main" id="{19CD304F-233A-40C5-ADB7-0E761B9BC60A}"/>
              </a:ext>
            </a:extLst>
          </p:cNvPr>
          <p:cNvSpPr txBox="1">
            <a:spLocks/>
          </p:cNvSpPr>
          <p:nvPr/>
        </p:nvSpPr>
        <p:spPr>
          <a:xfrm>
            <a:off x="366141" y="1922261"/>
            <a:ext cx="11887200" cy="341632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The defense team usually sees security as a list of bullet points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Do I have a perimeter firewall? Yes/No</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Do I have an antimalware software? Yes/No </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 have a service account with privileges, but it is fine because I have a security exemption signed off by some VP which has no idea about the cyber threat landscape… </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Attackers see the environment as a graph of dependencies</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To access server A, I need identity B which is used on machine C, hence if I can compromise machine C, I can get to server A</a:t>
            </a:r>
            <a:r>
              <a:rPr lang="en-US" sz="2000" b="1">
                <a:gradFill>
                  <a:gsLst>
                    <a:gs pos="1250">
                      <a:srgbClr val="505050"/>
                    </a:gs>
                    <a:gs pos="100000">
                      <a:srgbClr val="505050"/>
                    </a:gs>
                  </a:gsLst>
                  <a:lin ang="5400000" scaled="0"/>
                </a:gradFill>
              </a:rPr>
              <a:t> </a:t>
            </a:r>
            <a:endParaRPr lang="en-US" sz="8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b="1">
              <a:gradFill>
                <a:gsLst>
                  <a:gs pos="1250">
                    <a:srgbClr val="505050"/>
                  </a:gs>
                  <a:gs pos="100000">
                    <a:srgbClr val="505050"/>
                  </a:gs>
                </a:gsLst>
                <a:lin ang="5400000" scaled="0"/>
              </a:gradFill>
            </a:endParaRPr>
          </a:p>
        </p:txBody>
      </p:sp>
    </p:spTree>
    <p:extLst>
      <p:ext uri="{BB962C8B-B14F-4D97-AF65-F5344CB8AC3E}">
        <p14:creationId xmlns:p14="http://schemas.microsoft.com/office/powerpoint/2010/main" val="145904167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3C062F-B9EB-46C4-B3D7-F14A7DE245E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29</a:t>
            </a:fld>
            <a:endParaRPr lang="en-US"/>
          </a:p>
        </p:txBody>
      </p:sp>
      <p:sp>
        <p:nvSpPr>
          <p:cNvPr id="3" name="Text Placeholder 2">
            <a:extLst>
              <a:ext uri="{FF2B5EF4-FFF2-40B4-BE49-F238E27FC236}">
                <a16:creationId xmlns:a16="http://schemas.microsoft.com/office/drawing/2014/main" id="{7B22F033-7F21-4C3D-8AB8-E0C33573C77B}"/>
              </a:ext>
            </a:extLst>
          </p:cNvPr>
          <p:cNvSpPr>
            <a:spLocks noGrp="1"/>
          </p:cNvSpPr>
          <p:nvPr>
            <p:ph type="body" sz="quarter" idx="13"/>
          </p:nvPr>
        </p:nvSpPr>
        <p:spPr/>
        <p:txBody>
          <a:bodyPr/>
          <a:lstStyle/>
          <a:p>
            <a:r>
              <a:rPr lang="en-US"/>
              <a:t>First response to the most frequently used attack techniques</a:t>
            </a:r>
            <a:endParaRPr lang="en-CA"/>
          </a:p>
        </p:txBody>
      </p:sp>
      <p:sp>
        <p:nvSpPr>
          <p:cNvPr id="4" name="Rectangle 3">
            <a:extLst>
              <a:ext uri="{FF2B5EF4-FFF2-40B4-BE49-F238E27FC236}">
                <a16:creationId xmlns:a16="http://schemas.microsoft.com/office/drawing/2014/main" id="{9B0D5B4F-5620-4D34-AD54-233AE1CFFBB2}"/>
              </a:ext>
            </a:extLst>
          </p:cNvPr>
          <p:cNvSpPr/>
          <p:nvPr/>
        </p:nvSpPr>
        <p:spPr bwMode="auto">
          <a:xfrm>
            <a:off x="2233209" y="1982725"/>
            <a:ext cx="9658876" cy="1394458"/>
          </a:xfrm>
          <a:prstGeom prst="rect">
            <a:avLst/>
          </a:prstGeom>
          <a:solidFill>
            <a:srgbClr val="FFFFFF">
              <a:lumMod val="95000"/>
            </a:srgbClr>
          </a:solidFill>
          <a:ln w="28575" cap="flat" cmpd="sng" algn="ctr">
            <a:solidFill>
              <a:srgbClr val="FFFFFF">
                <a:lumMod val="65000"/>
              </a:srgbClr>
            </a:solidFill>
            <a:prstDash val="dash"/>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aphicFrame>
        <p:nvGraphicFramePr>
          <p:cNvPr id="5" name="Diagram 4">
            <a:extLst>
              <a:ext uri="{FF2B5EF4-FFF2-40B4-BE49-F238E27FC236}">
                <a16:creationId xmlns:a16="http://schemas.microsoft.com/office/drawing/2014/main" id="{28DBC4EF-92FD-440D-95FE-20B7FEF4E373}"/>
              </a:ext>
            </a:extLst>
          </p:cNvPr>
          <p:cNvGraphicFramePr/>
          <p:nvPr>
            <p:extLst>
              <p:ext uri="{D42A27DB-BD31-4B8C-83A1-F6EECF244321}">
                <p14:modId xmlns:p14="http://schemas.microsoft.com/office/powerpoint/2010/main" val="3274768374"/>
              </p:ext>
            </p:extLst>
          </p:nvPr>
        </p:nvGraphicFramePr>
        <p:xfrm>
          <a:off x="4808862" y="895431"/>
          <a:ext cx="6758462" cy="1717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368C2FFA-26B4-46CC-8542-249701F5B962}"/>
              </a:ext>
            </a:extLst>
          </p:cNvPr>
          <p:cNvSpPr/>
          <p:nvPr/>
        </p:nvSpPr>
        <p:spPr bwMode="auto">
          <a:xfrm>
            <a:off x="440613" y="4073462"/>
            <a:ext cx="1717884" cy="1308594"/>
          </a:xfrm>
          <a:prstGeom prst="rect">
            <a:avLst/>
          </a:prstGeom>
          <a:solidFill>
            <a:srgbClr val="00BCF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DC Host Attacks</a:t>
            </a:r>
          </a:p>
        </p:txBody>
      </p:sp>
      <p:sp>
        <p:nvSpPr>
          <p:cNvPr id="7" name="Rectangle 6">
            <a:extLst>
              <a:ext uri="{FF2B5EF4-FFF2-40B4-BE49-F238E27FC236}">
                <a16:creationId xmlns:a16="http://schemas.microsoft.com/office/drawing/2014/main" id="{6FD8D05B-C7A4-4775-9E39-1DA747ACB481}"/>
              </a:ext>
            </a:extLst>
          </p:cNvPr>
          <p:cNvSpPr/>
          <p:nvPr/>
        </p:nvSpPr>
        <p:spPr bwMode="auto">
          <a:xfrm>
            <a:off x="440613" y="2043894"/>
            <a:ext cx="1717884" cy="1983614"/>
          </a:xfrm>
          <a:prstGeom prst="rect">
            <a:avLst/>
          </a:prstGeom>
          <a:solidFill>
            <a:srgbClr val="00BCF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Credential Theft &amp; Abuse</a:t>
            </a:r>
          </a:p>
        </p:txBody>
      </p:sp>
      <p:sp>
        <p:nvSpPr>
          <p:cNvPr id="8" name="Rectangle 7">
            <a:extLst>
              <a:ext uri="{FF2B5EF4-FFF2-40B4-BE49-F238E27FC236}">
                <a16:creationId xmlns:a16="http://schemas.microsoft.com/office/drawing/2014/main" id="{84890D76-8493-432A-8FBD-A213A3B535F0}"/>
              </a:ext>
            </a:extLst>
          </p:cNvPr>
          <p:cNvSpPr/>
          <p:nvPr/>
        </p:nvSpPr>
        <p:spPr bwMode="auto">
          <a:xfrm>
            <a:off x="440613" y="6103031"/>
            <a:ext cx="1717884" cy="627408"/>
          </a:xfrm>
          <a:prstGeom prst="rect">
            <a:avLst/>
          </a:prstGeom>
          <a:solidFill>
            <a:srgbClr val="00BCF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Attacker Stealth</a:t>
            </a:r>
          </a:p>
        </p:txBody>
      </p:sp>
      <p:sp>
        <p:nvSpPr>
          <p:cNvPr id="9" name="Rectangle 8">
            <a:extLst>
              <a:ext uri="{FF2B5EF4-FFF2-40B4-BE49-F238E27FC236}">
                <a16:creationId xmlns:a16="http://schemas.microsoft.com/office/drawing/2014/main" id="{6D8E6419-1377-4832-8535-01F4B5FC5F21}"/>
              </a:ext>
            </a:extLst>
          </p:cNvPr>
          <p:cNvSpPr/>
          <p:nvPr/>
        </p:nvSpPr>
        <p:spPr bwMode="auto">
          <a:xfrm>
            <a:off x="440613" y="5426505"/>
            <a:ext cx="1717884" cy="630572"/>
          </a:xfrm>
          <a:prstGeom prst="rect">
            <a:avLst/>
          </a:prstGeom>
          <a:solidFill>
            <a:srgbClr val="00BCF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AD Attacks</a:t>
            </a:r>
          </a:p>
        </p:txBody>
      </p:sp>
      <p:grpSp>
        <p:nvGrpSpPr>
          <p:cNvPr id="10" name="Group 9">
            <a:extLst>
              <a:ext uri="{FF2B5EF4-FFF2-40B4-BE49-F238E27FC236}">
                <a16:creationId xmlns:a16="http://schemas.microsoft.com/office/drawing/2014/main" id="{DFCE1C8A-04CC-425D-A0F2-01696AFEB98C}"/>
              </a:ext>
            </a:extLst>
          </p:cNvPr>
          <p:cNvGrpSpPr/>
          <p:nvPr/>
        </p:nvGrpSpPr>
        <p:grpSpPr>
          <a:xfrm>
            <a:off x="4808861" y="2211135"/>
            <a:ext cx="1944294" cy="268890"/>
            <a:chOff x="4959709" y="2200637"/>
            <a:chExt cx="2667000" cy="274321"/>
          </a:xfrm>
        </p:grpSpPr>
        <p:sp>
          <p:nvSpPr>
            <p:cNvPr id="11" name="Rounded Rectangle 57">
              <a:extLst>
                <a:ext uri="{FF2B5EF4-FFF2-40B4-BE49-F238E27FC236}">
                  <a16:creationId xmlns:a16="http://schemas.microsoft.com/office/drawing/2014/main" id="{C793204F-EE5B-4BA8-9E95-568F5B94E953}"/>
                </a:ext>
              </a:extLst>
            </p:cNvPr>
            <p:cNvSpPr/>
            <p:nvPr/>
          </p:nvSpPr>
          <p:spPr bwMode="auto">
            <a:xfrm>
              <a:off x="4959709" y="2200638"/>
              <a:ext cx="2667000" cy="27432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2" name="Group 11">
              <a:extLst>
                <a:ext uri="{FF2B5EF4-FFF2-40B4-BE49-F238E27FC236}">
                  <a16:creationId xmlns:a16="http://schemas.microsoft.com/office/drawing/2014/main" id="{152F10E4-62F5-4956-9836-54A4A82A59C2}"/>
                </a:ext>
              </a:extLst>
            </p:cNvPr>
            <p:cNvGrpSpPr/>
            <p:nvPr/>
          </p:nvGrpSpPr>
          <p:grpSpPr>
            <a:xfrm>
              <a:off x="4959709" y="2200637"/>
              <a:ext cx="1589701" cy="274320"/>
              <a:chOff x="3398837" y="2492062"/>
              <a:chExt cx="1589701" cy="274320"/>
            </a:xfrm>
          </p:grpSpPr>
          <p:sp>
            <p:nvSpPr>
              <p:cNvPr id="13" name="Rounded Rectangle 59">
                <a:extLst>
                  <a:ext uri="{FF2B5EF4-FFF2-40B4-BE49-F238E27FC236}">
                    <a16:creationId xmlns:a16="http://schemas.microsoft.com/office/drawing/2014/main" id="{D0B14AA0-1A48-4392-B2B8-C47B81FD8261}"/>
                  </a:ext>
                </a:extLst>
              </p:cNvPr>
              <p:cNvSpPr/>
              <p:nvPr/>
            </p:nvSpPr>
            <p:spPr bwMode="auto">
              <a:xfrm>
                <a:off x="3398837" y="2492062"/>
                <a:ext cx="381000" cy="274320"/>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695CC1A9-7751-4023-90B5-BB164A501CF5}"/>
                  </a:ext>
                </a:extLst>
              </p:cNvPr>
              <p:cNvSpPr/>
              <p:nvPr/>
            </p:nvSpPr>
            <p:spPr bwMode="auto">
              <a:xfrm>
                <a:off x="3627439" y="2492062"/>
                <a:ext cx="1361099" cy="274320"/>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5" name="Group 14">
            <a:extLst>
              <a:ext uri="{FF2B5EF4-FFF2-40B4-BE49-F238E27FC236}">
                <a16:creationId xmlns:a16="http://schemas.microsoft.com/office/drawing/2014/main" id="{40C8F8C4-59EC-4F8D-864C-7C7BEB0FEE88}"/>
              </a:ext>
            </a:extLst>
          </p:cNvPr>
          <p:cNvGrpSpPr/>
          <p:nvPr/>
        </p:nvGrpSpPr>
        <p:grpSpPr>
          <a:xfrm>
            <a:off x="4808861" y="2895739"/>
            <a:ext cx="1944294" cy="268890"/>
            <a:chOff x="4959709" y="2200637"/>
            <a:chExt cx="2667000" cy="319400"/>
          </a:xfrm>
        </p:grpSpPr>
        <p:sp>
          <p:nvSpPr>
            <p:cNvPr id="16" name="Rounded Rectangle 62">
              <a:extLst>
                <a:ext uri="{FF2B5EF4-FFF2-40B4-BE49-F238E27FC236}">
                  <a16:creationId xmlns:a16="http://schemas.microsoft.com/office/drawing/2014/main" id="{11E36EDD-7334-414C-97B0-17F3C9AB6761}"/>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7" name="Group 16">
              <a:extLst>
                <a:ext uri="{FF2B5EF4-FFF2-40B4-BE49-F238E27FC236}">
                  <a16:creationId xmlns:a16="http://schemas.microsoft.com/office/drawing/2014/main" id="{1E514066-1F5D-460D-83DA-BFCB10E547CB}"/>
                </a:ext>
              </a:extLst>
            </p:cNvPr>
            <p:cNvGrpSpPr/>
            <p:nvPr/>
          </p:nvGrpSpPr>
          <p:grpSpPr>
            <a:xfrm>
              <a:off x="4959709" y="2200637"/>
              <a:ext cx="1345714" cy="319399"/>
              <a:chOff x="3398837" y="2492062"/>
              <a:chExt cx="1345714" cy="319399"/>
            </a:xfrm>
          </p:grpSpPr>
          <p:sp>
            <p:nvSpPr>
              <p:cNvPr id="18" name="Rounded Rectangle 64">
                <a:extLst>
                  <a:ext uri="{FF2B5EF4-FFF2-40B4-BE49-F238E27FC236}">
                    <a16:creationId xmlns:a16="http://schemas.microsoft.com/office/drawing/2014/main" id="{0F569E33-1BDA-463B-BD01-E9D52AEC0957}"/>
                  </a:ext>
                </a:extLst>
              </p:cNvPr>
              <p:cNvSpPr/>
              <p:nvPr/>
            </p:nvSpPr>
            <p:spPr bwMode="auto">
              <a:xfrm>
                <a:off x="3398837" y="2492062"/>
                <a:ext cx="381000"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 name="Rectangle 18">
                <a:extLst>
                  <a:ext uri="{FF2B5EF4-FFF2-40B4-BE49-F238E27FC236}">
                    <a16:creationId xmlns:a16="http://schemas.microsoft.com/office/drawing/2014/main" id="{726A7CC2-A597-4C60-96E4-EEEB8DBACEF0}"/>
                  </a:ext>
                </a:extLst>
              </p:cNvPr>
              <p:cNvSpPr/>
              <p:nvPr/>
            </p:nvSpPr>
            <p:spPr bwMode="auto">
              <a:xfrm>
                <a:off x="3627439" y="2492062"/>
                <a:ext cx="1117112"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20" name="Rounded Rectangle 71">
            <a:extLst>
              <a:ext uri="{FF2B5EF4-FFF2-40B4-BE49-F238E27FC236}">
                <a16:creationId xmlns:a16="http://schemas.microsoft.com/office/drawing/2014/main" id="{28094D0D-9306-4D2C-BD23-76B5223256A9}"/>
              </a:ext>
            </a:extLst>
          </p:cNvPr>
          <p:cNvSpPr/>
          <p:nvPr/>
        </p:nvSpPr>
        <p:spPr bwMode="auto">
          <a:xfrm>
            <a:off x="4808861" y="6318756"/>
            <a:ext cx="1944294" cy="26889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Rounded Rectangle 78">
            <a:extLst>
              <a:ext uri="{FF2B5EF4-FFF2-40B4-BE49-F238E27FC236}">
                <a16:creationId xmlns:a16="http://schemas.microsoft.com/office/drawing/2014/main" id="{231A7527-49D0-4F90-B3F1-5CBC4B0F41DB}"/>
              </a:ext>
            </a:extLst>
          </p:cNvPr>
          <p:cNvSpPr/>
          <p:nvPr/>
        </p:nvSpPr>
        <p:spPr bwMode="auto">
          <a:xfrm>
            <a:off x="4808861" y="3580341"/>
            <a:ext cx="1944294" cy="26889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ounded Rectangle 79">
            <a:extLst>
              <a:ext uri="{FF2B5EF4-FFF2-40B4-BE49-F238E27FC236}">
                <a16:creationId xmlns:a16="http://schemas.microsoft.com/office/drawing/2014/main" id="{43F43253-DF50-49A9-9BFD-E4B75EE0DBEB}"/>
              </a:ext>
            </a:extLst>
          </p:cNvPr>
          <p:cNvSpPr/>
          <p:nvPr/>
        </p:nvSpPr>
        <p:spPr bwMode="auto">
          <a:xfrm>
            <a:off x="4808861" y="4949548"/>
            <a:ext cx="1944294" cy="26889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ounded Rectangle 80">
            <a:extLst>
              <a:ext uri="{FF2B5EF4-FFF2-40B4-BE49-F238E27FC236}">
                <a16:creationId xmlns:a16="http://schemas.microsoft.com/office/drawing/2014/main" id="{B362C89A-D272-4009-B992-0C60C9E6D649}"/>
              </a:ext>
            </a:extLst>
          </p:cNvPr>
          <p:cNvSpPr/>
          <p:nvPr/>
        </p:nvSpPr>
        <p:spPr bwMode="auto">
          <a:xfrm>
            <a:off x="4808861" y="4264945"/>
            <a:ext cx="1944294" cy="26889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Rounded Rectangle 81">
            <a:extLst>
              <a:ext uri="{FF2B5EF4-FFF2-40B4-BE49-F238E27FC236}">
                <a16:creationId xmlns:a16="http://schemas.microsoft.com/office/drawing/2014/main" id="{CBA663F6-EF9F-432F-91B6-11C03CBDB9E9}"/>
              </a:ext>
            </a:extLst>
          </p:cNvPr>
          <p:cNvSpPr/>
          <p:nvPr/>
        </p:nvSpPr>
        <p:spPr bwMode="auto">
          <a:xfrm>
            <a:off x="4808861" y="5634151"/>
            <a:ext cx="1944294" cy="26889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ED89F9F0-735A-4CD8-ADE4-99A6D7134D99}"/>
              </a:ext>
            </a:extLst>
          </p:cNvPr>
          <p:cNvSpPr/>
          <p:nvPr/>
        </p:nvSpPr>
        <p:spPr>
          <a:xfrm>
            <a:off x="9040048" y="2533878"/>
            <a:ext cx="2527273" cy="335042"/>
          </a:xfrm>
          <a:prstGeom prst="rect">
            <a:avLst/>
          </a:prstGeom>
        </p:spPr>
        <p:txBody>
          <a:bodyPr wrap="none">
            <a:spAutoFit/>
          </a:bodyPr>
          <a:lstStyle/>
          <a:p>
            <a:pPr algn="r" defTabSz="914043">
              <a:lnSpc>
                <a:spcPct val="90000"/>
              </a:lnSpc>
              <a:spcBef>
                <a:spcPct val="0"/>
              </a:spcBef>
              <a:spcAft>
                <a:spcPct val="0"/>
              </a:spcAft>
              <a:defRPr/>
            </a:pPr>
            <a:r>
              <a:rPr lang="en-US" sz="1766" kern="0">
                <a:solidFill>
                  <a:srgbClr val="000000">
                    <a:lumMod val="75000"/>
                    <a:lumOff val="25000"/>
                  </a:srgbClr>
                </a:solidFill>
                <a:ea typeface="Segoe UI" pitchFamily="34" charset="0"/>
                <a:cs typeface="Segoe UI" pitchFamily="34" charset="0"/>
              </a:rPr>
              <a:t>Top Priority Mitigations</a:t>
            </a:r>
          </a:p>
        </p:txBody>
      </p:sp>
      <p:sp>
        <p:nvSpPr>
          <p:cNvPr id="26" name="TextBox 25">
            <a:extLst>
              <a:ext uri="{FF2B5EF4-FFF2-40B4-BE49-F238E27FC236}">
                <a16:creationId xmlns:a16="http://schemas.microsoft.com/office/drawing/2014/main" id="{79B4FFBE-F0AA-4647-9FE1-DD4CED3B826C}"/>
              </a:ext>
            </a:extLst>
          </p:cNvPr>
          <p:cNvSpPr txBox="1"/>
          <p:nvPr/>
        </p:nvSpPr>
        <p:spPr>
          <a:xfrm>
            <a:off x="728745" y="1500215"/>
            <a:ext cx="995332" cy="534139"/>
          </a:xfrm>
          <a:prstGeom prst="rect">
            <a:avLst/>
          </a:prstGeom>
          <a:noFill/>
        </p:spPr>
        <p:txBody>
          <a:bodyPr wrap="none" lIns="179259" tIns="143407" rIns="179259" bIns="143407" rtlCol="0">
            <a:spAutoFit/>
          </a:bodyPr>
          <a:lstStyle/>
          <a:p>
            <a:pPr marL="0" marR="0" lvl="0" indent="0" algn="l" defTabSz="896328" eaLnBrk="1" fontAlgn="auto" latinLnBrk="0" hangingPunct="1">
              <a:lnSpc>
                <a:spcPct val="90000"/>
              </a:lnSpc>
              <a:spcBef>
                <a:spcPts val="0"/>
              </a:spcBef>
              <a:spcAft>
                <a:spcPts val="0"/>
              </a:spcAft>
              <a:buClrTx/>
              <a:buSzTx/>
              <a:buFontTx/>
              <a:buNone/>
              <a:tabLst/>
              <a:defRPr/>
            </a:pPr>
            <a:r>
              <a:rPr kumimoji="0" lang="en-US" sz="1766" b="0" i="0" u="none" strike="noStrike" kern="0" cap="none" spc="0" normalizeH="0" baseline="0" noProof="0">
                <a:ln>
                  <a:noFill/>
                </a:ln>
                <a:solidFill>
                  <a:srgbClr val="505050"/>
                </a:solidFill>
                <a:effectLst/>
                <a:uLnTx/>
                <a:uFillTx/>
              </a:rPr>
              <a:t>Attack</a:t>
            </a:r>
          </a:p>
        </p:txBody>
      </p:sp>
      <p:sp>
        <p:nvSpPr>
          <p:cNvPr id="27" name="TextBox 26">
            <a:extLst>
              <a:ext uri="{FF2B5EF4-FFF2-40B4-BE49-F238E27FC236}">
                <a16:creationId xmlns:a16="http://schemas.microsoft.com/office/drawing/2014/main" id="{873AF082-DBFC-4C4A-A0D5-231A2983ABE9}"/>
              </a:ext>
            </a:extLst>
          </p:cNvPr>
          <p:cNvSpPr txBox="1"/>
          <p:nvPr/>
        </p:nvSpPr>
        <p:spPr>
          <a:xfrm>
            <a:off x="2681357" y="1500215"/>
            <a:ext cx="1169767" cy="534139"/>
          </a:xfrm>
          <a:prstGeom prst="rect">
            <a:avLst/>
          </a:prstGeom>
          <a:noFill/>
        </p:spPr>
        <p:txBody>
          <a:bodyPr wrap="none" lIns="179259" tIns="143407" rIns="179259" bIns="143407" rtlCol="0">
            <a:spAutoFit/>
          </a:bodyPr>
          <a:lstStyle/>
          <a:p>
            <a:pPr marL="0" marR="0" lvl="0" indent="0" algn="l" defTabSz="896328" eaLnBrk="1" fontAlgn="auto" latinLnBrk="0" hangingPunct="1">
              <a:lnSpc>
                <a:spcPct val="90000"/>
              </a:lnSpc>
              <a:spcBef>
                <a:spcPts val="0"/>
              </a:spcBef>
              <a:spcAft>
                <a:spcPts val="0"/>
              </a:spcAft>
              <a:buClrTx/>
              <a:buSzTx/>
              <a:buFontTx/>
              <a:buNone/>
              <a:tabLst/>
              <a:defRPr/>
            </a:pPr>
            <a:r>
              <a:rPr kumimoji="0" lang="en-US" sz="1766" b="0" i="0" u="none" strike="noStrike" kern="0" cap="none" spc="0" normalizeH="0" baseline="0" noProof="0">
                <a:ln>
                  <a:noFill/>
                </a:ln>
                <a:solidFill>
                  <a:srgbClr val="505050"/>
                </a:solidFill>
                <a:effectLst/>
                <a:uLnTx/>
                <a:uFillTx/>
              </a:rPr>
              <a:t>Defense</a:t>
            </a:r>
          </a:p>
        </p:txBody>
      </p:sp>
      <p:sp>
        <p:nvSpPr>
          <p:cNvPr id="28" name="Rectangle 27">
            <a:extLst>
              <a:ext uri="{FF2B5EF4-FFF2-40B4-BE49-F238E27FC236}">
                <a16:creationId xmlns:a16="http://schemas.microsoft.com/office/drawing/2014/main" id="{E3E0B8BB-85DA-4535-9216-5D529C6D1FFF}"/>
              </a:ext>
            </a:extLst>
          </p:cNvPr>
          <p:cNvSpPr/>
          <p:nvPr/>
        </p:nvSpPr>
        <p:spPr bwMode="auto">
          <a:xfrm>
            <a:off x="2275283" y="6103032"/>
            <a:ext cx="2348053" cy="630735"/>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Detect Attacks</a:t>
            </a:r>
          </a:p>
        </p:txBody>
      </p:sp>
      <p:sp>
        <p:nvSpPr>
          <p:cNvPr id="29" name="Rectangle 28">
            <a:extLst>
              <a:ext uri="{FF2B5EF4-FFF2-40B4-BE49-F238E27FC236}">
                <a16:creationId xmlns:a16="http://schemas.microsoft.com/office/drawing/2014/main" id="{89AEA882-BC54-41B2-BCC6-2C1058BF7E7F}"/>
              </a:ext>
            </a:extLst>
          </p:cNvPr>
          <p:cNvSpPr/>
          <p:nvPr/>
        </p:nvSpPr>
        <p:spPr bwMode="auto">
          <a:xfrm>
            <a:off x="2275283" y="4073461"/>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Harden DC configuration</a:t>
            </a:r>
          </a:p>
        </p:txBody>
      </p:sp>
      <p:sp>
        <p:nvSpPr>
          <p:cNvPr id="30" name="Rectangle 29">
            <a:extLst>
              <a:ext uri="{FF2B5EF4-FFF2-40B4-BE49-F238E27FC236}">
                <a16:creationId xmlns:a16="http://schemas.microsoft.com/office/drawing/2014/main" id="{A16CB76C-4880-4112-93B1-71C8870F0D4B}"/>
              </a:ext>
            </a:extLst>
          </p:cNvPr>
          <p:cNvSpPr/>
          <p:nvPr/>
        </p:nvSpPr>
        <p:spPr bwMode="auto">
          <a:xfrm>
            <a:off x="2275283" y="4749983"/>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Reduce DC Agent attack surface</a:t>
            </a:r>
          </a:p>
        </p:txBody>
      </p:sp>
      <p:sp>
        <p:nvSpPr>
          <p:cNvPr id="31" name="Rectangle 30">
            <a:extLst>
              <a:ext uri="{FF2B5EF4-FFF2-40B4-BE49-F238E27FC236}">
                <a16:creationId xmlns:a16="http://schemas.microsoft.com/office/drawing/2014/main" id="{1F8E61FE-1021-4E84-959C-A43AA5C2FD48}"/>
              </a:ext>
            </a:extLst>
          </p:cNvPr>
          <p:cNvSpPr/>
          <p:nvPr/>
        </p:nvSpPr>
        <p:spPr bwMode="auto">
          <a:xfrm>
            <a:off x="2275283" y="2043893"/>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Prevent Escalation</a:t>
            </a:r>
          </a:p>
        </p:txBody>
      </p:sp>
      <p:sp>
        <p:nvSpPr>
          <p:cNvPr id="32" name="Rectangle 31">
            <a:extLst>
              <a:ext uri="{FF2B5EF4-FFF2-40B4-BE49-F238E27FC236}">
                <a16:creationId xmlns:a16="http://schemas.microsoft.com/office/drawing/2014/main" id="{E626242C-D31F-41BE-9B66-6A6D23E0E9E2}"/>
              </a:ext>
            </a:extLst>
          </p:cNvPr>
          <p:cNvSpPr/>
          <p:nvPr/>
        </p:nvSpPr>
        <p:spPr bwMode="auto">
          <a:xfrm>
            <a:off x="2275283" y="2720416"/>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Prevent Lateral Traversal</a:t>
            </a:r>
          </a:p>
        </p:txBody>
      </p:sp>
      <p:sp>
        <p:nvSpPr>
          <p:cNvPr id="33" name="Rectangle 32">
            <a:extLst>
              <a:ext uri="{FF2B5EF4-FFF2-40B4-BE49-F238E27FC236}">
                <a16:creationId xmlns:a16="http://schemas.microsoft.com/office/drawing/2014/main" id="{6731F787-B986-4DBF-AF09-5A3DBA447DA8}"/>
              </a:ext>
            </a:extLst>
          </p:cNvPr>
          <p:cNvSpPr/>
          <p:nvPr/>
        </p:nvSpPr>
        <p:spPr bwMode="auto">
          <a:xfrm>
            <a:off x="2275283" y="3396939"/>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Increase Privilege Usage Visibility</a:t>
            </a:r>
          </a:p>
        </p:txBody>
      </p:sp>
      <p:sp>
        <p:nvSpPr>
          <p:cNvPr id="34" name="Rectangle 33">
            <a:extLst>
              <a:ext uri="{FF2B5EF4-FFF2-40B4-BE49-F238E27FC236}">
                <a16:creationId xmlns:a16="http://schemas.microsoft.com/office/drawing/2014/main" id="{98373F0B-50FF-40B3-BB08-A8EC37F9F60D}"/>
              </a:ext>
            </a:extLst>
          </p:cNvPr>
          <p:cNvSpPr/>
          <p:nvPr/>
        </p:nvSpPr>
        <p:spPr bwMode="auto">
          <a:xfrm>
            <a:off x="2275283" y="5426505"/>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Assign Least Privilege</a:t>
            </a:r>
          </a:p>
        </p:txBody>
      </p:sp>
    </p:spTree>
    <p:extLst>
      <p:ext uri="{BB962C8B-B14F-4D97-AF65-F5344CB8AC3E}">
        <p14:creationId xmlns:p14="http://schemas.microsoft.com/office/powerpoint/2010/main" val="80273440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3C062F-B9EB-46C4-B3D7-F14A7DE245E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30</a:t>
            </a:fld>
            <a:endParaRPr lang="en-US"/>
          </a:p>
        </p:txBody>
      </p:sp>
      <p:sp>
        <p:nvSpPr>
          <p:cNvPr id="3" name="Text Placeholder 2">
            <a:extLst>
              <a:ext uri="{FF2B5EF4-FFF2-40B4-BE49-F238E27FC236}">
                <a16:creationId xmlns:a16="http://schemas.microsoft.com/office/drawing/2014/main" id="{7B22F033-7F21-4C3D-8AB8-E0C33573C77B}"/>
              </a:ext>
            </a:extLst>
          </p:cNvPr>
          <p:cNvSpPr>
            <a:spLocks noGrp="1"/>
          </p:cNvSpPr>
          <p:nvPr>
            <p:ph type="body" sz="quarter" idx="13"/>
          </p:nvPr>
        </p:nvSpPr>
        <p:spPr/>
        <p:txBody>
          <a:bodyPr/>
          <a:lstStyle/>
          <a:p>
            <a:r>
              <a:rPr lang="en-US"/>
              <a:t>Protecting Active Directory and Admin privileges</a:t>
            </a:r>
            <a:endParaRPr lang="en-CA"/>
          </a:p>
        </p:txBody>
      </p:sp>
      <p:cxnSp>
        <p:nvCxnSpPr>
          <p:cNvPr id="4" name="Straight Connector 3">
            <a:extLst>
              <a:ext uri="{FF2B5EF4-FFF2-40B4-BE49-F238E27FC236}">
                <a16:creationId xmlns:a16="http://schemas.microsoft.com/office/drawing/2014/main" id="{72A74D7A-D7AB-40AC-96D2-07346CB47B9F}"/>
              </a:ext>
            </a:extLst>
          </p:cNvPr>
          <p:cNvCxnSpPr/>
          <p:nvPr/>
        </p:nvCxnSpPr>
        <p:spPr>
          <a:xfrm>
            <a:off x="5650128" y="4634964"/>
            <a:ext cx="2599263" cy="0"/>
          </a:xfrm>
          <a:prstGeom prst="line">
            <a:avLst/>
          </a:prstGeom>
          <a:noFill/>
          <a:ln w="57150" cap="flat" cmpd="sng" algn="ctr">
            <a:solidFill>
              <a:srgbClr val="E81123"/>
            </a:solidFill>
            <a:prstDash val="solid"/>
          </a:ln>
          <a:effectLst/>
        </p:spPr>
      </p:cxnSp>
      <p:grpSp>
        <p:nvGrpSpPr>
          <p:cNvPr id="5" name="Group 4">
            <a:extLst>
              <a:ext uri="{FF2B5EF4-FFF2-40B4-BE49-F238E27FC236}">
                <a16:creationId xmlns:a16="http://schemas.microsoft.com/office/drawing/2014/main" id="{6CBB882C-FAE7-4F37-9FAD-70AC7B284731}"/>
              </a:ext>
            </a:extLst>
          </p:cNvPr>
          <p:cNvGrpSpPr/>
          <p:nvPr/>
        </p:nvGrpSpPr>
        <p:grpSpPr>
          <a:xfrm>
            <a:off x="10761122" y="2752405"/>
            <a:ext cx="704179" cy="725250"/>
            <a:chOff x="11235603" y="2100340"/>
            <a:chExt cx="964417" cy="993276"/>
          </a:xfrm>
        </p:grpSpPr>
        <p:pic>
          <p:nvPicPr>
            <p:cNvPr id="6" name="Picture 5">
              <a:extLst>
                <a:ext uri="{FF2B5EF4-FFF2-40B4-BE49-F238E27FC236}">
                  <a16:creationId xmlns:a16="http://schemas.microsoft.com/office/drawing/2014/main" id="{1228D2DB-9934-4749-A848-D3E7F25BC913}"/>
                </a:ext>
              </a:extLst>
            </p:cNvPr>
            <p:cNvPicPr>
              <a:picLocks noChangeAspect="1"/>
            </p:cNvPicPr>
            <p:nvPr/>
          </p:nvPicPr>
          <p:blipFill>
            <a:blip r:embed="rId3"/>
            <a:stretch>
              <a:fillRect/>
            </a:stretch>
          </p:blipFill>
          <p:spPr>
            <a:xfrm>
              <a:off x="11235603" y="2207686"/>
              <a:ext cx="964417" cy="885930"/>
            </a:xfrm>
            <a:prstGeom prst="rect">
              <a:avLst/>
            </a:prstGeom>
          </p:spPr>
        </p:pic>
        <p:pic>
          <p:nvPicPr>
            <p:cNvPr id="7" name="Picture 6">
              <a:extLst>
                <a:ext uri="{FF2B5EF4-FFF2-40B4-BE49-F238E27FC236}">
                  <a16:creationId xmlns:a16="http://schemas.microsoft.com/office/drawing/2014/main" id="{B3BD0DFC-A0EA-4DC1-9675-1CFA9819CF75}"/>
                </a:ext>
              </a:extLst>
            </p:cNvPr>
            <p:cNvPicPr>
              <a:picLocks noChangeAspect="1"/>
            </p:cNvPicPr>
            <p:nvPr/>
          </p:nvPicPr>
          <p:blipFill>
            <a:blip r:embed="rId4"/>
            <a:stretch>
              <a:fillRect/>
            </a:stretch>
          </p:blipFill>
          <p:spPr>
            <a:xfrm>
              <a:off x="11478577" y="2100340"/>
              <a:ext cx="478470" cy="469022"/>
            </a:xfrm>
            <a:prstGeom prst="rect">
              <a:avLst/>
            </a:prstGeom>
          </p:spPr>
        </p:pic>
      </p:grpSp>
      <p:pic>
        <p:nvPicPr>
          <p:cNvPr id="8" name="Picture 7">
            <a:extLst>
              <a:ext uri="{FF2B5EF4-FFF2-40B4-BE49-F238E27FC236}">
                <a16:creationId xmlns:a16="http://schemas.microsoft.com/office/drawing/2014/main" id="{22F3FDA7-31DC-40D0-BEB7-D6D22B89DACD}"/>
              </a:ext>
            </a:extLst>
          </p:cNvPr>
          <p:cNvPicPr>
            <a:picLocks noChangeAspect="1"/>
          </p:cNvPicPr>
          <p:nvPr/>
        </p:nvPicPr>
        <p:blipFill>
          <a:blip r:embed="rId3"/>
          <a:stretch>
            <a:fillRect/>
          </a:stretch>
        </p:blipFill>
        <p:spPr>
          <a:xfrm>
            <a:off x="10043997" y="3570555"/>
            <a:ext cx="867026" cy="796464"/>
          </a:xfrm>
          <a:prstGeom prst="rect">
            <a:avLst/>
          </a:prstGeom>
        </p:spPr>
      </p:pic>
      <p:pic>
        <p:nvPicPr>
          <p:cNvPr id="9" name="Picture 8">
            <a:extLst>
              <a:ext uri="{FF2B5EF4-FFF2-40B4-BE49-F238E27FC236}">
                <a16:creationId xmlns:a16="http://schemas.microsoft.com/office/drawing/2014/main" id="{0CDF62C2-D4E7-4814-9429-66D9458EED35}"/>
              </a:ext>
            </a:extLst>
          </p:cNvPr>
          <p:cNvPicPr>
            <a:picLocks noChangeAspect="1"/>
          </p:cNvPicPr>
          <p:nvPr/>
        </p:nvPicPr>
        <p:blipFill>
          <a:blip r:embed="rId3"/>
          <a:stretch>
            <a:fillRect/>
          </a:stretch>
        </p:blipFill>
        <p:spPr>
          <a:xfrm>
            <a:off x="10319715" y="3570555"/>
            <a:ext cx="867026" cy="796464"/>
          </a:xfrm>
          <a:prstGeom prst="rect">
            <a:avLst/>
          </a:prstGeom>
        </p:spPr>
      </p:pic>
      <p:grpSp>
        <p:nvGrpSpPr>
          <p:cNvPr id="10" name="Group 4">
            <a:extLst>
              <a:ext uri="{FF2B5EF4-FFF2-40B4-BE49-F238E27FC236}">
                <a16:creationId xmlns:a16="http://schemas.microsoft.com/office/drawing/2014/main" id="{65F551F6-40C5-4D36-9A56-430ADD1AD423}"/>
              </a:ext>
            </a:extLst>
          </p:cNvPr>
          <p:cNvGrpSpPr>
            <a:grpSpLocks noChangeAspect="1"/>
          </p:cNvGrpSpPr>
          <p:nvPr/>
        </p:nvGrpSpPr>
        <p:grpSpPr bwMode="auto">
          <a:xfrm>
            <a:off x="2938114" y="3446805"/>
            <a:ext cx="698017" cy="431330"/>
            <a:chOff x="912" y="2039"/>
            <a:chExt cx="814" cy="503"/>
          </a:xfrm>
        </p:grpSpPr>
        <p:sp>
          <p:nvSpPr>
            <p:cNvPr id="11" name="AutoShape 3">
              <a:extLst>
                <a:ext uri="{FF2B5EF4-FFF2-40B4-BE49-F238E27FC236}">
                  <a16:creationId xmlns:a16="http://schemas.microsoft.com/office/drawing/2014/main" id="{909AF1DB-6118-4B58-94C3-DC104431E4C2}"/>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 name="Freeform 5">
              <a:extLst>
                <a:ext uri="{FF2B5EF4-FFF2-40B4-BE49-F238E27FC236}">
                  <a16:creationId xmlns:a16="http://schemas.microsoft.com/office/drawing/2014/main" id="{4104FAEF-3310-4BC9-995A-D798BFC85C22}"/>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0072C6">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3" name="Rectangle 6">
              <a:extLst>
                <a:ext uri="{FF2B5EF4-FFF2-40B4-BE49-F238E27FC236}">
                  <a16:creationId xmlns:a16="http://schemas.microsoft.com/office/drawing/2014/main" id="{9D8BB4E6-069A-4454-92CC-7FFEF232B8C7}"/>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4" name="Freeform 7">
              <a:extLst>
                <a:ext uri="{FF2B5EF4-FFF2-40B4-BE49-F238E27FC236}">
                  <a16:creationId xmlns:a16="http://schemas.microsoft.com/office/drawing/2014/main" id="{05F66E84-BB24-4F46-A98E-499F8688672C}"/>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5" name="Freeform 8">
              <a:extLst>
                <a:ext uri="{FF2B5EF4-FFF2-40B4-BE49-F238E27FC236}">
                  <a16:creationId xmlns:a16="http://schemas.microsoft.com/office/drawing/2014/main" id="{91450C94-E15C-4C44-A9E9-A6B778E03043}"/>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6" name="Freeform 9">
              <a:extLst>
                <a:ext uri="{FF2B5EF4-FFF2-40B4-BE49-F238E27FC236}">
                  <a16:creationId xmlns:a16="http://schemas.microsoft.com/office/drawing/2014/main" id="{9E6668E2-E1D2-487A-B0CD-D26F8DE9F4CA}"/>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7" name="Freeform 10">
              <a:extLst>
                <a:ext uri="{FF2B5EF4-FFF2-40B4-BE49-F238E27FC236}">
                  <a16:creationId xmlns:a16="http://schemas.microsoft.com/office/drawing/2014/main" id="{D424F98C-BDE7-4F5E-94C0-4E1B71720C11}"/>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8" name="Freeform 11">
              <a:extLst>
                <a:ext uri="{FF2B5EF4-FFF2-40B4-BE49-F238E27FC236}">
                  <a16:creationId xmlns:a16="http://schemas.microsoft.com/office/drawing/2014/main" id="{0A3C6385-9030-4794-91AA-D3CEBAF9C534}"/>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9" name="Freeform 12">
              <a:extLst>
                <a:ext uri="{FF2B5EF4-FFF2-40B4-BE49-F238E27FC236}">
                  <a16:creationId xmlns:a16="http://schemas.microsoft.com/office/drawing/2014/main" id="{5B50D92F-F964-464A-8F99-D290F8F61F21}"/>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0" name="Oval 13">
              <a:extLst>
                <a:ext uri="{FF2B5EF4-FFF2-40B4-BE49-F238E27FC236}">
                  <a16:creationId xmlns:a16="http://schemas.microsoft.com/office/drawing/2014/main" id="{B1555882-C282-45F7-88DA-207B2CCAEAC9}"/>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1" name="Freeform 14">
              <a:extLst>
                <a:ext uri="{FF2B5EF4-FFF2-40B4-BE49-F238E27FC236}">
                  <a16:creationId xmlns:a16="http://schemas.microsoft.com/office/drawing/2014/main" id="{BD7D34EC-E3AC-4360-A784-72963817B8B8}"/>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sp>
        <p:nvSpPr>
          <p:cNvPr id="22" name="AutoShape 23">
            <a:extLst>
              <a:ext uri="{FF2B5EF4-FFF2-40B4-BE49-F238E27FC236}">
                <a16:creationId xmlns:a16="http://schemas.microsoft.com/office/drawing/2014/main" id="{6DCA2F48-C153-4994-9554-787E9B17A367}"/>
              </a:ext>
            </a:extLst>
          </p:cNvPr>
          <p:cNvSpPr>
            <a:spLocks noChangeAspect="1" noChangeArrowheads="1" noTextEdit="1"/>
          </p:cNvSpPr>
          <p:nvPr/>
        </p:nvSpPr>
        <p:spPr bwMode="auto">
          <a:xfrm>
            <a:off x="4560871" y="3430103"/>
            <a:ext cx="884708" cy="50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3" name="Rectangle 25">
            <a:extLst>
              <a:ext uri="{FF2B5EF4-FFF2-40B4-BE49-F238E27FC236}">
                <a16:creationId xmlns:a16="http://schemas.microsoft.com/office/drawing/2014/main" id="{9B29A11A-7960-414A-8C05-2821F44847C6}"/>
              </a:ext>
            </a:extLst>
          </p:cNvPr>
          <p:cNvSpPr>
            <a:spLocks noChangeArrowheads="1"/>
          </p:cNvSpPr>
          <p:nvPr/>
        </p:nvSpPr>
        <p:spPr bwMode="auto">
          <a:xfrm>
            <a:off x="4671161" y="3425308"/>
            <a:ext cx="674920" cy="46513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4" name="Oval 26">
            <a:extLst>
              <a:ext uri="{FF2B5EF4-FFF2-40B4-BE49-F238E27FC236}">
                <a16:creationId xmlns:a16="http://schemas.microsoft.com/office/drawing/2014/main" id="{21D5D889-7CAA-40E5-AA96-10CFF6772485}"/>
              </a:ext>
            </a:extLst>
          </p:cNvPr>
          <p:cNvSpPr>
            <a:spLocks noChangeArrowheads="1"/>
          </p:cNvSpPr>
          <p:nvPr/>
        </p:nvSpPr>
        <p:spPr bwMode="auto">
          <a:xfrm>
            <a:off x="5000829" y="3434898"/>
            <a:ext cx="15584" cy="1558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5" name="Rectangle 27">
            <a:extLst>
              <a:ext uri="{FF2B5EF4-FFF2-40B4-BE49-F238E27FC236}">
                <a16:creationId xmlns:a16="http://schemas.microsoft.com/office/drawing/2014/main" id="{1756043E-33C0-465E-A100-C11C3D61A5FE}"/>
              </a:ext>
            </a:extLst>
          </p:cNvPr>
          <p:cNvSpPr>
            <a:spLocks noChangeArrowheads="1"/>
          </p:cNvSpPr>
          <p:nvPr/>
        </p:nvSpPr>
        <p:spPr bwMode="auto">
          <a:xfrm>
            <a:off x="4696335" y="3460072"/>
            <a:ext cx="629365" cy="409987"/>
          </a:xfrm>
          <a:prstGeom prst="rect">
            <a:avLst/>
          </a:prstGeom>
          <a:solidFill>
            <a:srgbClr val="0072C6">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6" name="Freeform 28">
            <a:extLst>
              <a:ext uri="{FF2B5EF4-FFF2-40B4-BE49-F238E27FC236}">
                <a16:creationId xmlns:a16="http://schemas.microsoft.com/office/drawing/2014/main" id="{F60763F7-7774-4334-8517-C4FB87756E53}"/>
              </a:ext>
            </a:extLst>
          </p:cNvPr>
          <p:cNvSpPr>
            <a:spLocks/>
          </p:cNvSpPr>
          <p:nvPr/>
        </p:nvSpPr>
        <p:spPr bwMode="auto">
          <a:xfrm>
            <a:off x="4565667" y="3895235"/>
            <a:ext cx="875117" cy="35964"/>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cxnSp>
        <p:nvCxnSpPr>
          <p:cNvPr id="27" name="Straight Connector 26">
            <a:extLst>
              <a:ext uri="{FF2B5EF4-FFF2-40B4-BE49-F238E27FC236}">
                <a16:creationId xmlns:a16="http://schemas.microsoft.com/office/drawing/2014/main" id="{BBDAF153-63F5-4B2B-B8AA-FA2ECD588BF8}"/>
              </a:ext>
            </a:extLst>
          </p:cNvPr>
          <p:cNvCxnSpPr/>
          <p:nvPr/>
        </p:nvCxnSpPr>
        <p:spPr>
          <a:xfrm flipH="1">
            <a:off x="5650130" y="2969561"/>
            <a:ext cx="496948" cy="407919"/>
          </a:xfrm>
          <a:prstGeom prst="line">
            <a:avLst/>
          </a:prstGeom>
          <a:noFill/>
          <a:ln w="57150" cap="flat" cmpd="sng" algn="ctr">
            <a:solidFill>
              <a:srgbClr val="0072C6"/>
            </a:solidFill>
            <a:prstDash val="solid"/>
          </a:ln>
          <a:effectLst/>
        </p:spPr>
      </p:cxnSp>
      <p:grpSp>
        <p:nvGrpSpPr>
          <p:cNvPr id="28" name="Group 4">
            <a:extLst>
              <a:ext uri="{FF2B5EF4-FFF2-40B4-BE49-F238E27FC236}">
                <a16:creationId xmlns:a16="http://schemas.microsoft.com/office/drawing/2014/main" id="{35C86A12-6D33-4B7E-B214-ED3D9F9B4ECB}"/>
              </a:ext>
            </a:extLst>
          </p:cNvPr>
          <p:cNvGrpSpPr>
            <a:grpSpLocks noChangeAspect="1"/>
          </p:cNvGrpSpPr>
          <p:nvPr/>
        </p:nvGrpSpPr>
        <p:grpSpPr bwMode="auto">
          <a:xfrm>
            <a:off x="2924595" y="4410297"/>
            <a:ext cx="698017" cy="431330"/>
            <a:chOff x="912" y="2039"/>
            <a:chExt cx="814" cy="503"/>
          </a:xfrm>
        </p:grpSpPr>
        <p:sp>
          <p:nvSpPr>
            <p:cNvPr id="29" name="AutoShape 3">
              <a:extLst>
                <a:ext uri="{FF2B5EF4-FFF2-40B4-BE49-F238E27FC236}">
                  <a16:creationId xmlns:a16="http://schemas.microsoft.com/office/drawing/2014/main" id="{7289F0EC-4FB8-4978-91B7-908C33977E88}"/>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0" name="Freeform 5">
              <a:extLst>
                <a:ext uri="{FF2B5EF4-FFF2-40B4-BE49-F238E27FC236}">
                  <a16:creationId xmlns:a16="http://schemas.microsoft.com/office/drawing/2014/main" id="{7C07ADF3-F0CA-4BD5-BE7C-1D7AE8FEF67B}"/>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1" name="Rectangle 6">
              <a:extLst>
                <a:ext uri="{FF2B5EF4-FFF2-40B4-BE49-F238E27FC236}">
                  <a16:creationId xmlns:a16="http://schemas.microsoft.com/office/drawing/2014/main" id="{5450DEF2-C6A0-4B8D-A02E-CF92B56AA90B}"/>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2" name="Freeform 7">
              <a:extLst>
                <a:ext uri="{FF2B5EF4-FFF2-40B4-BE49-F238E27FC236}">
                  <a16:creationId xmlns:a16="http://schemas.microsoft.com/office/drawing/2014/main" id="{0C7EE8BF-3BCD-4905-93D8-21E8418D4C3C}"/>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3" name="Freeform 8">
              <a:extLst>
                <a:ext uri="{FF2B5EF4-FFF2-40B4-BE49-F238E27FC236}">
                  <a16:creationId xmlns:a16="http://schemas.microsoft.com/office/drawing/2014/main" id="{344CB755-492D-4632-A550-A9B548545611}"/>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4" name="Freeform 9">
              <a:extLst>
                <a:ext uri="{FF2B5EF4-FFF2-40B4-BE49-F238E27FC236}">
                  <a16:creationId xmlns:a16="http://schemas.microsoft.com/office/drawing/2014/main" id="{884572A2-BA3F-4A52-9E0C-ADBF1DDCEAEC}"/>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5" name="Freeform 10">
              <a:extLst>
                <a:ext uri="{FF2B5EF4-FFF2-40B4-BE49-F238E27FC236}">
                  <a16:creationId xmlns:a16="http://schemas.microsoft.com/office/drawing/2014/main" id="{AA5EA646-46CF-47EE-BF66-B09D2B4E0B24}"/>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6" name="Freeform 11">
              <a:extLst>
                <a:ext uri="{FF2B5EF4-FFF2-40B4-BE49-F238E27FC236}">
                  <a16:creationId xmlns:a16="http://schemas.microsoft.com/office/drawing/2014/main" id="{F0E69839-7E87-4952-A08B-B1D419F74B33}"/>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7" name="Freeform 12">
              <a:extLst>
                <a:ext uri="{FF2B5EF4-FFF2-40B4-BE49-F238E27FC236}">
                  <a16:creationId xmlns:a16="http://schemas.microsoft.com/office/drawing/2014/main" id="{4BB41499-8E21-49EC-B2CD-4EE43D095CF9}"/>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8" name="Oval 13">
              <a:extLst>
                <a:ext uri="{FF2B5EF4-FFF2-40B4-BE49-F238E27FC236}">
                  <a16:creationId xmlns:a16="http://schemas.microsoft.com/office/drawing/2014/main" id="{75477B80-4DB5-4FBD-A81C-6F3A84448849}"/>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9" name="Freeform 14">
              <a:extLst>
                <a:ext uri="{FF2B5EF4-FFF2-40B4-BE49-F238E27FC236}">
                  <a16:creationId xmlns:a16="http://schemas.microsoft.com/office/drawing/2014/main" id="{65A273B7-C9F1-4932-81BE-1901926C72CA}"/>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cxnSp>
        <p:nvCxnSpPr>
          <p:cNvPr id="40" name="Straight Connector 39">
            <a:extLst>
              <a:ext uri="{FF2B5EF4-FFF2-40B4-BE49-F238E27FC236}">
                <a16:creationId xmlns:a16="http://schemas.microsoft.com/office/drawing/2014/main" id="{F2507591-2A0A-4919-B209-798C25DEA9D0}"/>
              </a:ext>
            </a:extLst>
          </p:cNvPr>
          <p:cNvCxnSpPr/>
          <p:nvPr/>
        </p:nvCxnSpPr>
        <p:spPr>
          <a:xfrm flipH="1">
            <a:off x="5650128" y="3676659"/>
            <a:ext cx="2599263" cy="0"/>
          </a:xfrm>
          <a:prstGeom prst="line">
            <a:avLst/>
          </a:prstGeom>
          <a:noFill/>
          <a:ln w="57150" cap="flat" cmpd="sng" algn="ctr">
            <a:solidFill>
              <a:srgbClr val="0072C6"/>
            </a:solidFill>
            <a:prstDash val="solid"/>
          </a:ln>
          <a:effectLst/>
        </p:spPr>
      </p:cxnSp>
      <p:cxnSp>
        <p:nvCxnSpPr>
          <p:cNvPr id="41" name="Straight Connector 40">
            <a:extLst>
              <a:ext uri="{FF2B5EF4-FFF2-40B4-BE49-F238E27FC236}">
                <a16:creationId xmlns:a16="http://schemas.microsoft.com/office/drawing/2014/main" id="{E258BB3E-AD35-4C27-9C09-8AC98FA22EF6}"/>
              </a:ext>
            </a:extLst>
          </p:cNvPr>
          <p:cNvCxnSpPr/>
          <p:nvPr/>
        </p:nvCxnSpPr>
        <p:spPr>
          <a:xfrm>
            <a:off x="3794367" y="3660780"/>
            <a:ext cx="659807" cy="0"/>
          </a:xfrm>
          <a:prstGeom prst="line">
            <a:avLst/>
          </a:prstGeom>
          <a:noFill/>
          <a:ln w="57150" cap="flat" cmpd="sng" algn="ctr">
            <a:solidFill>
              <a:srgbClr val="0072C6"/>
            </a:solidFill>
            <a:prstDash val="solid"/>
          </a:ln>
          <a:effectLst/>
        </p:spPr>
      </p:cxnSp>
      <p:cxnSp>
        <p:nvCxnSpPr>
          <p:cNvPr id="42" name="Straight Connector 41">
            <a:extLst>
              <a:ext uri="{FF2B5EF4-FFF2-40B4-BE49-F238E27FC236}">
                <a16:creationId xmlns:a16="http://schemas.microsoft.com/office/drawing/2014/main" id="{70BA30D9-126B-4900-AE7B-6DC24A317995}"/>
              </a:ext>
            </a:extLst>
          </p:cNvPr>
          <p:cNvCxnSpPr/>
          <p:nvPr/>
        </p:nvCxnSpPr>
        <p:spPr>
          <a:xfrm>
            <a:off x="3778919" y="4643539"/>
            <a:ext cx="659807" cy="0"/>
          </a:xfrm>
          <a:prstGeom prst="line">
            <a:avLst/>
          </a:prstGeom>
          <a:noFill/>
          <a:ln w="57150" cap="flat" cmpd="sng" algn="ctr">
            <a:solidFill>
              <a:srgbClr val="E81123"/>
            </a:solidFill>
            <a:prstDash val="solid"/>
          </a:ln>
          <a:effectLst/>
        </p:spPr>
      </p:cxnSp>
      <p:sp>
        <p:nvSpPr>
          <p:cNvPr id="43" name="Freeform 172">
            <a:extLst>
              <a:ext uri="{FF2B5EF4-FFF2-40B4-BE49-F238E27FC236}">
                <a16:creationId xmlns:a16="http://schemas.microsoft.com/office/drawing/2014/main" id="{B190124B-0642-49E7-8A6D-ED1B88D65D8C}"/>
              </a:ext>
            </a:extLst>
          </p:cNvPr>
          <p:cNvSpPr>
            <a:spLocks noChangeAspect="1" noEditPoints="1"/>
          </p:cNvSpPr>
          <p:nvPr/>
        </p:nvSpPr>
        <p:spPr bwMode="black">
          <a:xfrm>
            <a:off x="4932430" y="3589859"/>
            <a:ext cx="165286" cy="197769"/>
          </a:xfrm>
          <a:custGeom>
            <a:avLst/>
            <a:gdLst>
              <a:gd name="T0" fmla="*/ 35 w 1200"/>
              <a:gd name="T1" fmla="*/ 52 h 1436"/>
              <a:gd name="T2" fmla="*/ 246 w 1200"/>
              <a:gd name="T3" fmla="*/ 350 h 1436"/>
              <a:gd name="T4" fmla="*/ 88 w 1200"/>
              <a:gd name="T5" fmla="*/ 204 h 1436"/>
              <a:gd name="T6" fmla="*/ 141 w 1200"/>
              <a:gd name="T7" fmla="*/ 64 h 1436"/>
              <a:gd name="T8" fmla="*/ 499 w 1200"/>
              <a:gd name="T9" fmla="*/ 5 h 1436"/>
              <a:gd name="T10" fmla="*/ 381 w 1200"/>
              <a:gd name="T11" fmla="*/ 133 h 1436"/>
              <a:gd name="T12" fmla="*/ 446 w 1200"/>
              <a:gd name="T13" fmla="*/ 110 h 1436"/>
              <a:gd name="T14" fmla="*/ 552 w 1200"/>
              <a:gd name="T15" fmla="*/ 403 h 1436"/>
              <a:gd name="T16" fmla="*/ 643 w 1200"/>
              <a:gd name="T17" fmla="*/ 210 h 1436"/>
              <a:gd name="T18" fmla="*/ 929 w 1200"/>
              <a:gd name="T19" fmla="*/ 198 h 1436"/>
              <a:gd name="T20" fmla="*/ 789 w 1200"/>
              <a:gd name="T21" fmla="*/ 64 h 1436"/>
              <a:gd name="T22" fmla="*/ 841 w 1200"/>
              <a:gd name="T23" fmla="*/ 204 h 1436"/>
              <a:gd name="T24" fmla="*/ 1197 w 1200"/>
              <a:gd name="T25" fmla="*/ 5 h 1436"/>
              <a:gd name="T26" fmla="*/ 1029 w 1200"/>
              <a:gd name="T27" fmla="*/ 63 h 1436"/>
              <a:gd name="T28" fmla="*/ 1075 w 1200"/>
              <a:gd name="T29" fmla="*/ 122 h 1436"/>
              <a:gd name="T30" fmla="*/ 1110 w 1200"/>
              <a:gd name="T31" fmla="*/ 403 h 1436"/>
              <a:gd name="T32" fmla="*/ 225 w 1200"/>
              <a:gd name="T33" fmla="*/ 519 h 1436"/>
              <a:gd name="T34" fmla="*/ 120 w 1200"/>
              <a:gd name="T35" fmla="*/ 554 h 1436"/>
              <a:gd name="T36" fmla="*/ 80 w 1200"/>
              <a:gd name="T37" fmla="*/ 648 h 1436"/>
              <a:gd name="T38" fmla="*/ 138 w 1200"/>
              <a:gd name="T39" fmla="*/ 612 h 1436"/>
              <a:gd name="T40" fmla="*/ 225 w 1200"/>
              <a:gd name="T41" fmla="*/ 519 h 1436"/>
              <a:gd name="T42" fmla="*/ 364 w 1200"/>
              <a:gd name="T43" fmla="*/ 565 h 1436"/>
              <a:gd name="T44" fmla="*/ 574 w 1200"/>
              <a:gd name="T45" fmla="*/ 870 h 1436"/>
              <a:gd name="T46" fmla="*/ 411 w 1200"/>
              <a:gd name="T47" fmla="*/ 724 h 1436"/>
              <a:gd name="T48" fmla="*/ 469 w 1200"/>
              <a:gd name="T49" fmla="*/ 577 h 1436"/>
              <a:gd name="T50" fmla="*/ 818 w 1200"/>
              <a:gd name="T51" fmla="*/ 519 h 1436"/>
              <a:gd name="T52" fmla="*/ 701 w 1200"/>
              <a:gd name="T53" fmla="*/ 648 h 1436"/>
              <a:gd name="T54" fmla="*/ 771 w 1200"/>
              <a:gd name="T55" fmla="*/ 624 h 1436"/>
              <a:gd name="T56" fmla="*/ 871 w 1200"/>
              <a:gd name="T57" fmla="*/ 917 h 1436"/>
              <a:gd name="T58" fmla="*/ 0 w 1200"/>
              <a:gd name="T59" fmla="*/ 1238 h 1436"/>
              <a:gd name="T60" fmla="*/ 281 w 1200"/>
              <a:gd name="T61" fmla="*/ 1232 h 1436"/>
              <a:gd name="T62" fmla="*/ 141 w 1200"/>
              <a:gd name="T63" fmla="*/ 1098 h 1436"/>
              <a:gd name="T64" fmla="*/ 193 w 1200"/>
              <a:gd name="T65" fmla="*/ 1232 h 1436"/>
              <a:gd name="T66" fmla="*/ 552 w 1200"/>
              <a:gd name="T67" fmla="*/ 1030 h 1436"/>
              <a:gd name="T68" fmla="*/ 381 w 1200"/>
              <a:gd name="T69" fmla="*/ 1089 h 1436"/>
              <a:gd name="T70" fmla="*/ 422 w 1200"/>
              <a:gd name="T71" fmla="*/ 1147 h 1436"/>
              <a:gd name="T72" fmla="*/ 463 w 1200"/>
              <a:gd name="T73" fmla="*/ 1434 h 1436"/>
              <a:gd name="T74" fmla="*/ 783 w 1200"/>
              <a:gd name="T75" fmla="*/ 1436 h 1436"/>
              <a:gd name="T76" fmla="*/ 789 w 1200"/>
              <a:gd name="T77" fmla="*/ 1028 h 1436"/>
              <a:gd name="T78" fmla="*/ 783 w 1200"/>
              <a:gd name="T79" fmla="*/ 1436 h 1436"/>
              <a:gd name="T80" fmla="*/ 789 w 1200"/>
              <a:gd name="T81" fmla="*/ 1366 h 1436"/>
              <a:gd name="T82" fmla="*/ 1197 w 1200"/>
              <a:gd name="T83" fmla="*/ 1030 h 1436"/>
              <a:gd name="T84" fmla="*/ 1093 w 1200"/>
              <a:gd name="T85" fmla="*/ 1065 h 1436"/>
              <a:gd name="T86" fmla="*/ 1052 w 1200"/>
              <a:gd name="T87" fmla="*/ 1159 h 1436"/>
              <a:gd name="T88" fmla="*/ 1110 w 1200"/>
              <a:gd name="T89" fmla="*/ 1130 h 1436"/>
              <a:gd name="T90" fmla="*/ 1197 w 1200"/>
              <a:gd name="T91" fmla="*/ 1030 h 1436"/>
              <a:gd name="T92" fmla="*/ 1147 w 1200"/>
              <a:gd name="T93" fmla="*/ 519 h 1436"/>
              <a:gd name="T94" fmla="*/ 1029 w 1200"/>
              <a:gd name="T95" fmla="*/ 648 h 1436"/>
              <a:gd name="T96" fmla="*/ 1100 w 1200"/>
              <a:gd name="T97" fmla="*/ 624 h 1436"/>
              <a:gd name="T98" fmla="*/ 1200 w 1200"/>
              <a:gd name="T99" fmla="*/ 91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0" h="1436">
                <a:moveTo>
                  <a:pt x="141" y="408"/>
                </a:moveTo>
                <a:cubicBezTo>
                  <a:pt x="47" y="408"/>
                  <a:pt x="0" y="338"/>
                  <a:pt x="0" y="210"/>
                </a:cubicBezTo>
                <a:cubicBezTo>
                  <a:pt x="0" y="140"/>
                  <a:pt x="12" y="87"/>
                  <a:pt x="35" y="52"/>
                </a:cubicBezTo>
                <a:cubicBezTo>
                  <a:pt x="59" y="17"/>
                  <a:pt x="100" y="0"/>
                  <a:pt x="147" y="0"/>
                </a:cubicBezTo>
                <a:cubicBezTo>
                  <a:pt x="240" y="0"/>
                  <a:pt x="281" y="64"/>
                  <a:pt x="281" y="198"/>
                </a:cubicBezTo>
                <a:cubicBezTo>
                  <a:pt x="281" y="268"/>
                  <a:pt x="269" y="315"/>
                  <a:pt x="246" y="350"/>
                </a:cubicBezTo>
                <a:cubicBezTo>
                  <a:pt x="223" y="385"/>
                  <a:pt x="187" y="408"/>
                  <a:pt x="141" y="408"/>
                </a:cubicBezTo>
                <a:close/>
                <a:moveTo>
                  <a:pt x="141" y="64"/>
                </a:moveTo>
                <a:cubicBezTo>
                  <a:pt x="106" y="64"/>
                  <a:pt x="88" y="111"/>
                  <a:pt x="88" y="204"/>
                </a:cubicBezTo>
                <a:cubicBezTo>
                  <a:pt x="88" y="297"/>
                  <a:pt x="106" y="338"/>
                  <a:pt x="141" y="338"/>
                </a:cubicBezTo>
                <a:cubicBezTo>
                  <a:pt x="176" y="338"/>
                  <a:pt x="193" y="291"/>
                  <a:pt x="193" y="204"/>
                </a:cubicBezTo>
                <a:cubicBezTo>
                  <a:pt x="193" y="111"/>
                  <a:pt x="176" y="64"/>
                  <a:pt x="141" y="64"/>
                </a:cubicBezTo>
                <a:close/>
                <a:moveTo>
                  <a:pt x="552" y="5"/>
                </a:moveTo>
                <a:cubicBezTo>
                  <a:pt x="552" y="5"/>
                  <a:pt x="552" y="5"/>
                  <a:pt x="552" y="5"/>
                </a:cubicBezTo>
                <a:cubicBezTo>
                  <a:pt x="499" y="5"/>
                  <a:pt x="499" y="5"/>
                  <a:pt x="499" y="5"/>
                </a:cubicBezTo>
                <a:cubicBezTo>
                  <a:pt x="481" y="16"/>
                  <a:pt x="463" y="28"/>
                  <a:pt x="440" y="34"/>
                </a:cubicBezTo>
                <a:cubicBezTo>
                  <a:pt x="422" y="46"/>
                  <a:pt x="399" y="57"/>
                  <a:pt x="381" y="63"/>
                </a:cubicBezTo>
                <a:cubicBezTo>
                  <a:pt x="381" y="63"/>
                  <a:pt x="381" y="63"/>
                  <a:pt x="381" y="133"/>
                </a:cubicBezTo>
                <a:cubicBezTo>
                  <a:pt x="387" y="133"/>
                  <a:pt x="393" y="133"/>
                  <a:pt x="404" y="128"/>
                </a:cubicBezTo>
                <a:cubicBezTo>
                  <a:pt x="410" y="128"/>
                  <a:pt x="416" y="128"/>
                  <a:pt x="422" y="122"/>
                </a:cubicBezTo>
                <a:cubicBezTo>
                  <a:pt x="434" y="122"/>
                  <a:pt x="440" y="116"/>
                  <a:pt x="446" y="110"/>
                </a:cubicBezTo>
                <a:cubicBezTo>
                  <a:pt x="452" y="110"/>
                  <a:pt x="458" y="104"/>
                  <a:pt x="463" y="98"/>
                </a:cubicBezTo>
                <a:cubicBezTo>
                  <a:pt x="463" y="98"/>
                  <a:pt x="463" y="98"/>
                  <a:pt x="463" y="403"/>
                </a:cubicBezTo>
                <a:cubicBezTo>
                  <a:pt x="463" y="403"/>
                  <a:pt x="463" y="403"/>
                  <a:pt x="552" y="403"/>
                </a:cubicBezTo>
                <a:cubicBezTo>
                  <a:pt x="552" y="403"/>
                  <a:pt x="552" y="403"/>
                  <a:pt x="552" y="5"/>
                </a:cubicBezTo>
                <a:close/>
                <a:moveTo>
                  <a:pt x="783" y="408"/>
                </a:moveTo>
                <a:cubicBezTo>
                  <a:pt x="690" y="408"/>
                  <a:pt x="643" y="338"/>
                  <a:pt x="643" y="210"/>
                </a:cubicBezTo>
                <a:cubicBezTo>
                  <a:pt x="643" y="140"/>
                  <a:pt x="655" y="87"/>
                  <a:pt x="684" y="52"/>
                </a:cubicBezTo>
                <a:cubicBezTo>
                  <a:pt x="707" y="17"/>
                  <a:pt x="742" y="0"/>
                  <a:pt x="789" y="0"/>
                </a:cubicBezTo>
                <a:cubicBezTo>
                  <a:pt x="882" y="0"/>
                  <a:pt x="929" y="64"/>
                  <a:pt x="929" y="198"/>
                </a:cubicBezTo>
                <a:cubicBezTo>
                  <a:pt x="929" y="268"/>
                  <a:pt x="917" y="315"/>
                  <a:pt x="888" y="350"/>
                </a:cubicBezTo>
                <a:cubicBezTo>
                  <a:pt x="864" y="385"/>
                  <a:pt x="829" y="408"/>
                  <a:pt x="783" y="408"/>
                </a:cubicBezTo>
                <a:close/>
                <a:moveTo>
                  <a:pt x="789" y="64"/>
                </a:moveTo>
                <a:cubicBezTo>
                  <a:pt x="748" y="64"/>
                  <a:pt x="730" y="111"/>
                  <a:pt x="730" y="204"/>
                </a:cubicBezTo>
                <a:cubicBezTo>
                  <a:pt x="730" y="297"/>
                  <a:pt x="748" y="338"/>
                  <a:pt x="789" y="338"/>
                </a:cubicBezTo>
                <a:cubicBezTo>
                  <a:pt x="824" y="338"/>
                  <a:pt x="841" y="291"/>
                  <a:pt x="841" y="204"/>
                </a:cubicBezTo>
                <a:cubicBezTo>
                  <a:pt x="841" y="111"/>
                  <a:pt x="824" y="64"/>
                  <a:pt x="789" y="64"/>
                </a:cubicBezTo>
                <a:close/>
                <a:moveTo>
                  <a:pt x="1197" y="5"/>
                </a:moveTo>
                <a:cubicBezTo>
                  <a:pt x="1197" y="5"/>
                  <a:pt x="1197" y="5"/>
                  <a:pt x="1197" y="5"/>
                </a:cubicBezTo>
                <a:cubicBezTo>
                  <a:pt x="1145" y="5"/>
                  <a:pt x="1145" y="5"/>
                  <a:pt x="1145" y="5"/>
                </a:cubicBezTo>
                <a:cubicBezTo>
                  <a:pt x="1128" y="16"/>
                  <a:pt x="1110" y="28"/>
                  <a:pt x="1093" y="34"/>
                </a:cubicBezTo>
                <a:cubicBezTo>
                  <a:pt x="1075" y="46"/>
                  <a:pt x="1052" y="57"/>
                  <a:pt x="1029" y="63"/>
                </a:cubicBezTo>
                <a:cubicBezTo>
                  <a:pt x="1029" y="63"/>
                  <a:pt x="1029" y="63"/>
                  <a:pt x="1029" y="133"/>
                </a:cubicBezTo>
                <a:cubicBezTo>
                  <a:pt x="1035" y="133"/>
                  <a:pt x="1046" y="133"/>
                  <a:pt x="1052" y="128"/>
                </a:cubicBezTo>
                <a:cubicBezTo>
                  <a:pt x="1058" y="128"/>
                  <a:pt x="1070" y="128"/>
                  <a:pt x="1075" y="122"/>
                </a:cubicBezTo>
                <a:cubicBezTo>
                  <a:pt x="1081" y="122"/>
                  <a:pt x="1087" y="116"/>
                  <a:pt x="1093" y="110"/>
                </a:cubicBezTo>
                <a:cubicBezTo>
                  <a:pt x="1104" y="110"/>
                  <a:pt x="1110" y="104"/>
                  <a:pt x="1110" y="98"/>
                </a:cubicBezTo>
                <a:cubicBezTo>
                  <a:pt x="1110" y="98"/>
                  <a:pt x="1110" y="98"/>
                  <a:pt x="1110" y="403"/>
                </a:cubicBezTo>
                <a:cubicBezTo>
                  <a:pt x="1110" y="403"/>
                  <a:pt x="1110" y="403"/>
                  <a:pt x="1197" y="403"/>
                </a:cubicBezTo>
                <a:cubicBezTo>
                  <a:pt x="1197" y="403"/>
                  <a:pt x="1197" y="403"/>
                  <a:pt x="1197" y="5"/>
                </a:cubicBezTo>
                <a:close/>
                <a:moveTo>
                  <a:pt x="225" y="519"/>
                </a:moveTo>
                <a:cubicBezTo>
                  <a:pt x="225" y="519"/>
                  <a:pt x="225" y="519"/>
                  <a:pt x="225" y="519"/>
                </a:cubicBezTo>
                <a:cubicBezTo>
                  <a:pt x="173" y="519"/>
                  <a:pt x="173" y="519"/>
                  <a:pt x="173" y="519"/>
                </a:cubicBezTo>
                <a:cubicBezTo>
                  <a:pt x="155" y="530"/>
                  <a:pt x="138" y="542"/>
                  <a:pt x="120" y="554"/>
                </a:cubicBezTo>
                <a:cubicBezTo>
                  <a:pt x="97" y="560"/>
                  <a:pt x="80" y="571"/>
                  <a:pt x="56" y="577"/>
                </a:cubicBezTo>
                <a:cubicBezTo>
                  <a:pt x="56" y="577"/>
                  <a:pt x="56" y="577"/>
                  <a:pt x="56" y="648"/>
                </a:cubicBezTo>
                <a:cubicBezTo>
                  <a:pt x="62" y="648"/>
                  <a:pt x="68" y="648"/>
                  <a:pt x="80" y="648"/>
                </a:cubicBezTo>
                <a:cubicBezTo>
                  <a:pt x="85" y="642"/>
                  <a:pt x="91" y="642"/>
                  <a:pt x="103" y="636"/>
                </a:cubicBezTo>
                <a:cubicBezTo>
                  <a:pt x="109" y="636"/>
                  <a:pt x="115" y="630"/>
                  <a:pt x="120" y="624"/>
                </a:cubicBezTo>
                <a:cubicBezTo>
                  <a:pt x="126" y="624"/>
                  <a:pt x="132" y="618"/>
                  <a:pt x="138" y="612"/>
                </a:cubicBezTo>
                <a:cubicBezTo>
                  <a:pt x="138" y="612"/>
                  <a:pt x="138" y="612"/>
                  <a:pt x="138" y="917"/>
                </a:cubicBezTo>
                <a:cubicBezTo>
                  <a:pt x="138" y="917"/>
                  <a:pt x="138" y="917"/>
                  <a:pt x="225" y="917"/>
                </a:cubicBezTo>
                <a:cubicBezTo>
                  <a:pt x="225" y="917"/>
                  <a:pt x="225" y="917"/>
                  <a:pt x="225" y="519"/>
                </a:cubicBezTo>
                <a:close/>
                <a:moveTo>
                  <a:pt x="463" y="923"/>
                </a:moveTo>
                <a:cubicBezTo>
                  <a:pt x="370" y="923"/>
                  <a:pt x="323" y="853"/>
                  <a:pt x="323" y="724"/>
                </a:cubicBezTo>
                <a:cubicBezTo>
                  <a:pt x="323" y="653"/>
                  <a:pt x="335" y="600"/>
                  <a:pt x="364" y="565"/>
                </a:cubicBezTo>
                <a:cubicBezTo>
                  <a:pt x="387" y="530"/>
                  <a:pt x="422" y="512"/>
                  <a:pt x="475" y="512"/>
                </a:cubicBezTo>
                <a:cubicBezTo>
                  <a:pt x="562" y="512"/>
                  <a:pt x="609" y="583"/>
                  <a:pt x="609" y="712"/>
                </a:cubicBezTo>
                <a:cubicBezTo>
                  <a:pt x="609" y="782"/>
                  <a:pt x="597" y="829"/>
                  <a:pt x="574" y="870"/>
                </a:cubicBezTo>
                <a:cubicBezTo>
                  <a:pt x="545" y="905"/>
                  <a:pt x="510" y="923"/>
                  <a:pt x="463" y="923"/>
                </a:cubicBezTo>
                <a:close/>
                <a:moveTo>
                  <a:pt x="469" y="577"/>
                </a:moveTo>
                <a:cubicBezTo>
                  <a:pt x="428" y="577"/>
                  <a:pt x="411" y="624"/>
                  <a:pt x="411" y="724"/>
                </a:cubicBezTo>
                <a:cubicBezTo>
                  <a:pt x="411" y="811"/>
                  <a:pt x="428" y="853"/>
                  <a:pt x="469" y="853"/>
                </a:cubicBezTo>
                <a:cubicBezTo>
                  <a:pt x="504" y="853"/>
                  <a:pt x="521" y="806"/>
                  <a:pt x="521" y="718"/>
                </a:cubicBezTo>
                <a:cubicBezTo>
                  <a:pt x="521" y="624"/>
                  <a:pt x="504" y="577"/>
                  <a:pt x="469" y="577"/>
                </a:cubicBezTo>
                <a:close/>
                <a:moveTo>
                  <a:pt x="871" y="519"/>
                </a:moveTo>
                <a:cubicBezTo>
                  <a:pt x="871" y="519"/>
                  <a:pt x="871" y="519"/>
                  <a:pt x="871" y="519"/>
                </a:cubicBezTo>
                <a:cubicBezTo>
                  <a:pt x="818" y="519"/>
                  <a:pt x="818" y="519"/>
                  <a:pt x="818" y="519"/>
                </a:cubicBezTo>
                <a:cubicBezTo>
                  <a:pt x="807" y="530"/>
                  <a:pt x="783" y="542"/>
                  <a:pt x="765" y="554"/>
                </a:cubicBezTo>
                <a:cubicBezTo>
                  <a:pt x="748" y="560"/>
                  <a:pt x="724" y="571"/>
                  <a:pt x="701" y="577"/>
                </a:cubicBezTo>
                <a:cubicBezTo>
                  <a:pt x="701" y="577"/>
                  <a:pt x="701" y="577"/>
                  <a:pt x="701" y="648"/>
                </a:cubicBezTo>
                <a:cubicBezTo>
                  <a:pt x="706" y="648"/>
                  <a:pt x="718" y="648"/>
                  <a:pt x="724" y="648"/>
                </a:cubicBezTo>
                <a:cubicBezTo>
                  <a:pt x="730" y="642"/>
                  <a:pt x="742" y="642"/>
                  <a:pt x="748" y="636"/>
                </a:cubicBezTo>
                <a:cubicBezTo>
                  <a:pt x="754" y="636"/>
                  <a:pt x="760" y="630"/>
                  <a:pt x="771" y="624"/>
                </a:cubicBezTo>
                <a:cubicBezTo>
                  <a:pt x="777" y="624"/>
                  <a:pt x="783" y="618"/>
                  <a:pt x="783" y="612"/>
                </a:cubicBezTo>
                <a:cubicBezTo>
                  <a:pt x="783" y="612"/>
                  <a:pt x="783" y="612"/>
                  <a:pt x="783" y="917"/>
                </a:cubicBezTo>
                <a:cubicBezTo>
                  <a:pt x="783" y="917"/>
                  <a:pt x="783" y="917"/>
                  <a:pt x="871" y="917"/>
                </a:cubicBezTo>
                <a:cubicBezTo>
                  <a:pt x="871" y="917"/>
                  <a:pt x="871" y="917"/>
                  <a:pt x="871" y="519"/>
                </a:cubicBezTo>
                <a:close/>
                <a:moveTo>
                  <a:pt x="141" y="1436"/>
                </a:moveTo>
                <a:cubicBezTo>
                  <a:pt x="47" y="1436"/>
                  <a:pt x="0" y="1372"/>
                  <a:pt x="0" y="1238"/>
                </a:cubicBezTo>
                <a:cubicBezTo>
                  <a:pt x="0" y="1168"/>
                  <a:pt x="12" y="1121"/>
                  <a:pt x="35" y="1080"/>
                </a:cubicBezTo>
                <a:cubicBezTo>
                  <a:pt x="59" y="1045"/>
                  <a:pt x="100" y="1028"/>
                  <a:pt x="147" y="1028"/>
                </a:cubicBezTo>
                <a:cubicBezTo>
                  <a:pt x="240" y="1028"/>
                  <a:pt x="281" y="1098"/>
                  <a:pt x="281" y="1232"/>
                </a:cubicBezTo>
                <a:cubicBezTo>
                  <a:pt x="281" y="1296"/>
                  <a:pt x="269" y="1349"/>
                  <a:pt x="246" y="1384"/>
                </a:cubicBezTo>
                <a:cubicBezTo>
                  <a:pt x="223" y="1419"/>
                  <a:pt x="187" y="1436"/>
                  <a:pt x="141" y="1436"/>
                </a:cubicBezTo>
                <a:close/>
                <a:moveTo>
                  <a:pt x="141" y="1098"/>
                </a:moveTo>
                <a:cubicBezTo>
                  <a:pt x="106" y="1098"/>
                  <a:pt x="88" y="1145"/>
                  <a:pt x="88" y="1238"/>
                </a:cubicBezTo>
                <a:cubicBezTo>
                  <a:pt x="88" y="1325"/>
                  <a:pt x="106" y="1366"/>
                  <a:pt x="141" y="1366"/>
                </a:cubicBezTo>
                <a:cubicBezTo>
                  <a:pt x="176" y="1366"/>
                  <a:pt x="193" y="1325"/>
                  <a:pt x="193" y="1232"/>
                </a:cubicBezTo>
                <a:cubicBezTo>
                  <a:pt x="193" y="1139"/>
                  <a:pt x="176" y="1098"/>
                  <a:pt x="141" y="1098"/>
                </a:cubicBezTo>
                <a:close/>
                <a:moveTo>
                  <a:pt x="552" y="1030"/>
                </a:moveTo>
                <a:cubicBezTo>
                  <a:pt x="552" y="1030"/>
                  <a:pt x="552" y="1030"/>
                  <a:pt x="552" y="1030"/>
                </a:cubicBezTo>
                <a:cubicBezTo>
                  <a:pt x="499" y="1030"/>
                  <a:pt x="499" y="1030"/>
                  <a:pt x="499" y="1030"/>
                </a:cubicBezTo>
                <a:cubicBezTo>
                  <a:pt x="481" y="1042"/>
                  <a:pt x="463" y="1054"/>
                  <a:pt x="440" y="1065"/>
                </a:cubicBezTo>
                <a:cubicBezTo>
                  <a:pt x="422" y="1071"/>
                  <a:pt x="399" y="1083"/>
                  <a:pt x="381" y="1089"/>
                </a:cubicBezTo>
                <a:cubicBezTo>
                  <a:pt x="381" y="1089"/>
                  <a:pt x="381" y="1089"/>
                  <a:pt x="381" y="1159"/>
                </a:cubicBezTo>
                <a:cubicBezTo>
                  <a:pt x="387" y="1159"/>
                  <a:pt x="393" y="1159"/>
                  <a:pt x="404" y="1159"/>
                </a:cubicBezTo>
                <a:cubicBezTo>
                  <a:pt x="410" y="1153"/>
                  <a:pt x="416" y="1153"/>
                  <a:pt x="422" y="1147"/>
                </a:cubicBezTo>
                <a:cubicBezTo>
                  <a:pt x="434" y="1147"/>
                  <a:pt x="440" y="1141"/>
                  <a:pt x="446" y="1141"/>
                </a:cubicBezTo>
                <a:cubicBezTo>
                  <a:pt x="452" y="1136"/>
                  <a:pt x="458" y="1130"/>
                  <a:pt x="463" y="1130"/>
                </a:cubicBezTo>
                <a:cubicBezTo>
                  <a:pt x="463" y="1130"/>
                  <a:pt x="463" y="1130"/>
                  <a:pt x="463" y="1434"/>
                </a:cubicBezTo>
                <a:cubicBezTo>
                  <a:pt x="463" y="1434"/>
                  <a:pt x="463" y="1434"/>
                  <a:pt x="552" y="1434"/>
                </a:cubicBezTo>
                <a:cubicBezTo>
                  <a:pt x="552" y="1434"/>
                  <a:pt x="552" y="1434"/>
                  <a:pt x="552" y="1030"/>
                </a:cubicBezTo>
                <a:close/>
                <a:moveTo>
                  <a:pt x="783" y="1436"/>
                </a:moveTo>
                <a:cubicBezTo>
                  <a:pt x="690" y="1436"/>
                  <a:pt x="643" y="1372"/>
                  <a:pt x="643" y="1238"/>
                </a:cubicBezTo>
                <a:cubicBezTo>
                  <a:pt x="643" y="1168"/>
                  <a:pt x="655" y="1121"/>
                  <a:pt x="684" y="1080"/>
                </a:cubicBezTo>
                <a:cubicBezTo>
                  <a:pt x="707" y="1045"/>
                  <a:pt x="742" y="1028"/>
                  <a:pt x="789" y="1028"/>
                </a:cubicBezTo>
                <a:cubicBezTo>
                  <a:pt x="882" y="1028"/>
                  <a:pt x="929" y="1098"/>
                  <a:pt x="929" y="1232"/>
                </a:cubicBezTo>
                <a:cubicBezTo>
                  <a:pt x="929" y="1296"/>
                  <a:pt x="917" y="1349"/>
                  <a:pt x="888" y="1384"/>
                </a:cubicBezTo>
                <a:cubicBezTo>
                  <a:pt x="864" y="1419"/>
                  <a:pt x="829" y="1436"/>
                  <a:pt x="783" y="1436"/>
                </a:cubicBezTo>
                <a:close/>
                <a:moveTo>
                  <a:pt x="789" y="1098"/>
                </a:moveTo>
                <a:cubicBezTo>
                  <a:pt x="748" y="1098"/>
                  <a:pt x="730" y="1145"/>
                  <a:pt x="730" y="1238"/>
                </a:cubicBezTo>
                <a:cubicBezTo>
                  <a:pt x="730" y="1325"/>
                  <a:pt x="748" y="1366"/>
                  <a:pt x="789" y="1366"/>
                </a:cubicBezTo>
                <a:cubicBezTo>
                  <a:pt x="824" y="1366"/>
                  <a:pt x="841" y="1325"/>
                  <a:pt x="841" y="1232"/>
                </a:cubicBezTo>
                <a:cubicBezTo>
                  <a:pt x="841" y="1139"/>
                  <a:pt x="824" y="1098"/>
                  <a:pt x="789" y="1098"/>
                </a:cubicBezTo>
                <a:close/>
                <a:moveTo>
                  <a:pt x="1197" y="1030"/>
                </a:moveTo>
                <a:cubicBezTo>
                  <a:pt x="1197" y="1030"/>
                  <a:pt x="1197" y="1030"/>
                  <a:pt x="1197" y="1030"/>
                </a:cubicBezTo>
                <a:cubicBezTo>
                  <a:pt x="1145" y="1030"/>
                  <a:pt x="1145" y="1030"/>
                  <a:pt x="1145" y="1030"/>
                </a:cubicBezTo>
                <a:cubicBezTo>
                  <a:pt x="1128" y="1042"/>
                  <a:pt x="1110" y="1054"/>
                  <a:pt x="1093" y="1065"/>
                </a:cubicBezTo>
                <a:cubicBezTo>
                  <a:pt x="1075" y="1071"/>
                  <a:pt x="1052" y="1083"/>
                  <a:pt x="1029" y="1089"/>
                </a:cubicBezTo>
                <a:cubicBezTo>
                  <a:pt x="1029" y="1089"/>
                  <a:pt x="1029" y="1089"/>
                  <a:pt x="1029" y="1159"/>
                </a:cubicBezTo>
                <a:cubicBezTo>
                  <a:pt x="1035" y="1159"/>
                  <a:pt x="1046" y="1159"/>
                  <a:pt x="1052" y="1159"/>
                </a:cubicBezTo>
                <a:cubicBezTo>
                  <a:pt x="1058" y="1153"/>
                  <a:pt x="1070" y="1153"/>
                  <a:pt x="1075" y="1147"/>
                </a:cubicBezTo>
                <a:cubicBezTo>
                  <a:pt x="1081" y="1147"/>
                  <a:pt x="1087" y="1141"/>
                  <a:pt x="1093" y="1141"/>
                </a:cubicBezTo>
                <a:cubicBezTo>
                  <a:pt x="1104" y="1136"/>
                  <a:pt x="1110" y="1130"/>
                  <a:pt x="1110" y="1130"/>
                </a:cubicBezTo>
                <a:cubicBezTo>
                  <a:pt x="1110" y="1130"/>
                  <a:pt x="1110" y="1130"/>
                  <a:pt x="1110" y="1434"/>
                </a:cubicBezTo>
                <a:cubicBezTo>
                  <a:pt x="1110" y="1434"/>
                  <a:pt x="1110" y="1434"/>
                  <a:pt x="1197" y="1434"/>
                </a:cubicBezTo>
                <a:cubicBezTo>
                  <a:pt x="1197" y="1434"/>
                  <a:pt x="1197" y="1434"/>
                  <a:pt x="1197" y="1030"/>
                </a:cubicBezTo>
                <a:close/>
                <a:moveTo>
                  <a:pt x="1200" y="519"/>
                </a:moveTo>
                <a:cubicBezTo>
                  <a:pt x="1200" y="519"/>
                  <a:pt x="1200" y="519"/>
                  <a:pt x="1200" y="519"/>
                </a:cubicBezTo>
                <a:cubicBezTo>
                  <a:pt x="1147" y="519"/>
                  <a:pt x="1147" y="519"/>
                  <a:pt x="1147" y="519"/>
                </a:cubicBezTo>
                <a:cubicBezTo>
                  <a:pt x="1135" y="530"/>
                  <a:pt x="1111" y="542"/>
                  <a:pt x="1094" y="554"/>
                </a:cubicBezTo>
                <a:cubicBezTo>
                  <a:pt x="1076" y="560"/>
                  <a:pt x="1052" y="571"/>
                  <a:pt x="1029" y="577"/>
                </a:cubicBezTo>
                <a:cubicBezTo>
                  <a:pt x="1029" y="577"/>
                  <a:pt x="1029" y="577"/>
                  <a:pt x="1029" y="648"/>
                </a:cubicBezTo>
                <a:cubicBezTo>
                  <a:pt x="1035" y="648"/>
                  <a:pt x="1047" y="648"/>
                  <a:pt x="1052" y="648"/>
                </a:cubicBezTo>
                <a:cubicBezTo>
                  <a:pt x="1058" y="642"/>
                  <a:pt x="1070" y="642"/>
                  <a:pt x="1076" y="636"/>
                </a:cubicBezTo>
                <a:cubicBezTo>
                  <a:pt x="1082" y="636"/>
                  <a:pt x="1088" y="630"/>
                  <a:pt x="1100" y="624"/>
                </a:cubicBezTo>
                <a:cubicBezTo>
                  <a:pt x="1106" y="624"/>
                  <a:pt x="1111" y="618"/>
                  <a:pt x="1111" y="612"/>
                </a:cubicBezTo>
                <a:cubicBezTo>
                  <a:pt x="1111" y="612"/>
                  <a:pt x="1111" y="612"/>
                  <a:pt x="1111" y="917"/>
                </a:cubicBezTo>
                <a:cubicBezTo>
                  <a:pt x="1111" y="917"/>
                  <a:pt x="1111" y="917"/>
                  <a:pt x="1200" y="917"/>
                </a:cubicBezTo>
                <a:cubicBezTo>
                  <a:pt x="1200" y="917"/>
                  <a:pt x="1200" y="917"/>
                  <a:pt x="1200" y="519"/>
                </a:cubicBezTo>
                <a:close/>
              </a:path>
            </a:pathLst>
          </a:custGeom>
          <a:solidFill>
            <a:srgbClr val="FFFFFF"/>
          </a:solidFill>
          <a:ln>
            <a:noFill/>
          </a:ln>
        </p:spPr>
        <p:txBody>
          <a:bodyPr vert="horz" wrap="square" lIns="87845" tIns="43923" rIns="87845" bIns="43923"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29" b="0" i="0" u="none" strike="noStrike" kern="0" cap="none" spc="0" normalizeH="0" baseline="0" noProof="0">
              <a:ln>
                <a:noFill/>
              </a:ln>
              <a:solidFill>
                <a:srgbClr val="505050"/>
              </a:solidFill>
              <a:effectLst/>
              <a:uLnTx/>
              <a:uFillTx/>
            </a:endParaRPr>
          </a:p>
        </p:txBody>
      </p:sp>
      <p:sp>
        <p:nvSpPr>
          <p:cNvPr id="44" name="Freeform 174">
            <a:extLst>
              <a:ext uri="{FF2B5EF4-FFF2-40B4-BE49-F238E27FC236}">
                <a16:creationId xmlns:a16="http://schemas.microsoft.com/office/drawing/2014/main" id="{7E8E7C73-F2D0-4CFA-9757-ECB28EFCE665}"/>
              </a:ext>
            </a:extLst>
          </p:cNvPr>
          <p:cNvSpPr>
            <a:spLocks noChangeAspect="1" noEditPoints="1"/>
          </p:cNvSpPr>
          <p:nvPr/>
        </p:nvSpPr>
        <p:spPr bwMode="black">
          <a:xfrm>
            <a:off x="5114917" y="3589859"/>
            <a:ext cx="165286" cy="197769"/>
          </a:xfrm>
          <a:custGeom>
            <a:avLst/>
            <a:gdLst>
              <a:gd name="T0" fmla="*/ 35 w 1200"/>
              <a:gd name="T1" fmla="*/ 52 h 1436"/>
              <a:gd name="T2" fmla="*/ 246 w 1200"/>
              <a:gd name="T3" fmla="*/ 350 h 1436"/>
              <a:gd name="T4" fmla="*/ 88 w 1200"/>
              <a:gd name="T5" fmla="*/ 204 h 1436"/>
              <a:gd name="T6" fmla="*/ 141 w 1200"/>
              <a:gd name="T7" fmla="*/ 64 h 1436"/>
              <a:gd name="T8" fmla="*/ 499 w 1200"/>
              <a:gd name="T9" fmla="*/ 5 h 1436"/>
              <a:gd name="T10" fmla="*/ 381 w 1200"/>
              <a:gd name="T11" fmla="*/ 133 h 1436"/>
              <a:gd name="T12" fmla="*/ 446 w 1200"/>
              <a:gd name="T13" fmla="*/ 110 h 1436"/>
              <a:gd name="T14" fmla="*/ 552 w 1200"/>
              <a:gd name="T15" fmla="*/ 403 h 1436"/>
              <a:gd name="T16" fmla="*/ 643 w 1200"/>
              <a:gd name="T17" fmla="*/ 210 h 1436"/>
              <a:gd name="T18" fmla="*/ 929 w 1200"/>
              <a:gd name="T19" fmla="*/ 198 h 1436"/>
              <a:gd name="T20" fmla="*/ 789 w 1200"/>
              <a:gd name="T21" fmla="*/ 64 h 1436"/>
              <a:gd name="T22" fmla="*/ 841 w 1200"/>
              <a:gd name="T23" fmla="*/ 204 h 1436"/>
              <a:gd name="T24" fmla="*/ 1197 w 1200"/>
              <a:gd name="T25" fmla="*/ 5 h 1436"/>
              <a:gd name="T26" fmla="*/ 1029 w 1200"/>
              <a:gd name="T27" fmla="*/ 63 h 1436"/>
              <a:gd name="T28" fmla="*/ 1075 w 1200"/>
              <a:gd name="T29" fmla="*/ 122 h 1436"/>
              <a:gd name="T30" fmla="*/ 1110 w 1200"/>
              <a:gd name="T31" fmla="*/ 403 h 1436"/>
              <a:gd name="T32" fmla="*/ 225 w 1200"/>
              <a:gd name="T33" fmla="*/ 519 h 1436"/>
              <a:gd name="T34" fmla="*/ 120 w 1200"/>
              <a:gd name="T35" fmla="*/ 554 h 1436"/>
              <a:gd name="T36" fmla="*/ 80 w 1200"/>
              <a:gd name="T37" fmla="*/ 648 h 1436"/>
              <a:gd name="T38" fmla="*/ 138 w 1200"/>
              <a:gd name="T39" fmla="*/ 612 h 1436"/>
              <a:gd name="T40" fmla="*/ 225 w 1200"/>
              <a:gd name="T41" fmla="*/ 519 h 1436"/>
              <a:gd name="T42" fmla="*/ 364 w 1200"/>
              <a:gd name="T43" fmla="*/ 565 h 1436"/>
              <a:gd name="T44" fmla="*/ 574 w 1200"/>
              <a:gd name="T45" fmla="*/ 870 h 1436"/>
              <a:gd name="T46" fmla="*/ 411 w 1200"/>
              <a:gd name="T47" fmla="*/ 724 h 1436"/>
              <a:gd name="T48" fmla="*/ 469 w 1200"/>
              <a:gd name="T49" fmla="*/ 577 h 1436"/>
              <a:gd name="T50" fmla="*/ 818 w 1200"/>
              <a:gd name="T51" fmla="*/ 519 h 1436"/>
              <a:gd name="T52" fmla="*/ 701 w 1200"/>
              <a:gd name="T53" fmla="*/ 648 h 1436"/>
              <a:gd name="T54" fmla="*/ 771 w 1200"/>
              <a:gd name="T55" fmla="*/ 624 h 1436"/>
              <a:gd name="T56" fmla="*/ 871 w 1200"/>
              <a:gd name="T57" fmla="*/ 917 h 1436"/>
              <a:gd name="T58" fmla="*/ 0 w 1200"/>
              <a:gd name="T59" fmla="*/ 1238 h 1436"/>
              <a:gd name="T60" fmla="*/ 281 w 1200"/>
              <a:gd name="T61" fmla="*/ 1232 h 1436"/>
              <a:gd name="T62" fmla="*/ 141 w 1200"/>
              <a:gd name="T63" fmla="*/ 1098 h 1436"/>
              <a:gd name="T64" fmla="*/ 193 w 1200"/>
              <a:gd name="T65" fmla="*/ 1232 h 1436"/>
              <a:gd name="T66" fmla="*/ 552 w 1200"/>
              <a:gd name="T67" fmla="*/ 1030 h 1436"/>
              <a:gd name="T68" fmla="*/ 381 w 1200"/>
              <a:gd name="T69" fmla="*/ 1089 h 1436"/>
              <a:gd name="T70" fmla="*/ 422 w 1200"/>
              <a:gd name="T71" fmla="*/ 1147 h 1436"/>
              <a:gd name="T72" fmla="*/ 463 w 1200"/>
              <a:gd name="T73" fmla="*/ 1434 h 1436"/>
              <a:gd name="T74" fmla="*/ 783 w 1200"/>
              <a:gd name="T75" fmla="*/ 1436 h 1436"/>
              <a:gd name="T76" fmla="*/ 789 w 1200"/>
              <a:gd name="T77" fmla="*/ 1028 h 1436"/>
              <a:gd name="T78" fmla="*/ 783 w 1200"/>
              <a:gd name="T79" fmla="*/ 1436 h 1436"/>
              <a:gd name="T80" fmla="*/ 789 w 1200"/>
              <a:gd name="T81" fmla="*/ 1366 h 1436"/>
              <a:gd name="T82" fmla="*/ 1197 w 1200"/>
              <a:gd name="T83" fmla="*/ 1030 h 1436"/>
              <a:gd name="T84" fmla="*/ 1093 w 1200"/>
              <a:gd name="T85" fmla="*/ 1065 h 1436"/>
              <a:gd name="T86" fmla="*/ 1052 w 1200"/>
              <a:gd name="T87" fmla="*/ 1159 h 1436"/>
              <a:gd name="T88" fmla="*/ 1110 w 1200"/>
              <a:gd name="T89" fmla="*/ 1130 h 1436"/>
              <a:gd name="T90" fmla="*/ 1197 w 1200"/>
              <a:gd name="T91" fmla="*/ 1030 h 1436"/>
              <a:gd name="T92" fmla="*/ 1147 w 1200"/>
              <a:gd name="T93" fmla="*/ 519 h 1436"/>
              <a:gd name="T94" fmla="*/ 1029 w 1200"/>
              <a:gd name="T95" fmla="*/ 648 h 1436"/>
              <a:gd name="T96" fmla="*/ 1100 w 1200"/>
              <a:gd name="T97" fmla="*/ 624 h 1436"/>
              <a:gd name="T98" fmla="*/ 1200 w 1200"/>
              <a:gd name="T99" fmla="*/ 91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0" h="1436">
                <a:moveTo>
                  <a:pt x="141" y="408"/>
                </a:moveTo>
                <a:cubicBezTo>
                  <a:pt x="47" y="408"/>
                  <a:pt x="0" y="338"/>
                  <a:pt x="0" y="210"/>
                </a:cubicBezTo>
                <a:cubicBezTo>
                  <a:pt x="0" y="140"/>
                  <a:pt x="12" y="87"/>
                  <a:pt x="35" y="52"/>
                </a:cubicBezTo>
                <a:cubicBezTo>
                  <a:pt x="59" y="17"/>
                  <a:pt x="100" y="0"/>
                  <a:pt x="147" y="0"/>
                </a:cubicBezTo>
                <a:cubicBezTo>
                  <a:pt x="240" y="0"/>
                  <a:pt x="281" y="64"/>
                  <a:pt x="281" y="198"/>
                </a:cubicBezTo>
                <a:cubicBezTo>
                  <a:pt x="281" y="268"/>
                  <a:pt x="269" y="315"/>
                  <a:pt x="246" y="350"/>
                </a:cubicBezTo>
                <a:cubicBezTo>
                  <a:pt x="223" y="385"/>
                  <a:pt x="187" y="408"/>
                  <a:pt x="141" y="408"/>
                </a:cubicBezTo>
                <a:close/>
                <a:moveTo>
                  <a:pt x="141" y="64"/>
                </a:moveTo>
                <a:cubicBezTo>
                  <a:pt x="106" y="64"/>
                  <a:pt x="88" y="111"/>
                  <a:pt x="88" y="204"/>
                </a:cubicBezTo>
                <a:cubicBezTo>
                  <a:pt x="88" y="297"/>
                  <a:pt x="106" y="338"/>
                  <a:pt x="141" y="338"/>
                </a:cubicBezTo>
                <a:cubicBezTo>
                  <a:pt x="176" y="338"/>
                  <a:pt x="193" y="291"/>
                  <a:pt x="193" y="204"/>
                </a:cubicBezTo>
                <a:cubicBezTo>
                  <a:pt x="193" y="111"/>
                  <a:pt x="176" y="64"/>
                  <a:pt x="141" y="64"/>
                </a:cubicBezTo>
                <a:close/>
                <a:moveTo>
                  <a:pt x="552" y="5"/>
                </a:moveTo>
                <a:cubicBezTo>
                  <a:pt x="552" y="5"/>
                  <a:pt x="552" y="5"/>
                  <a:pt x="552" y="5"/>
                </a:cubicBezTo>
                <a:cubicBezTo>
                  <a:pt x="499" y="5"/>
                  <a:pt x="499" y="5"/>
                  <a:pt x="499" y="5"/>
                </a:cubicBezTo>
                <a:cubicBezTo>
                  <a:pt x="481" y="16"/>
                  <a:pt x="463" y="28"/>
                  <a:pt x="440" y="34"/>
                </a:cubicBezTo>
                <a:cubicBezTo>
                  <a:pt x="422" y="46"/>
                  <a:pt x="399" y="57"/>
                  <a:pt x="381" y="63"/>
                </a:cubicBezTo>
                <a:cubicBezTo>
                  <a:pt x="381" y="63"/>
                  <a:pt x="381" y="63"/>
                  <a:pt x="381" y="133"/>
                </a:cubicBezTo>
                <a:cubicBezTo>
                  <a:pt x="387" y="133"/>
                  <a:pt x="393" y="133"/>
                  <a:pt x="404" y="128"/>
                </a:cubicBezTo>
                <a:cubicBezTo>
                  <a:pt x="410" y="128"/>
                  <a:pt x="416" y="128"/>
                  <a:pt x="422" y="122"/>
                </a:cubicBezTo>
                <a:cubicBezTo>
                  <a:pt x="434" y="122"/>
                  <a:pt x="440" y="116"/>
                  <a:pt x="446" y="110"/>
                </a:cubicBezTo>
                <a:cubicBezTo>
                  <a:pt x="452" y="110"/>
                  <a:pt x="458" y="104"/>
                  <a:pt x="463" y="98"/>
                </a:cubicBezTo>
                <a:cubicBezTo>
                  <a:pt x="463" y="98"/>
                  <a:pt x="463" y="98"/>
                  <a:pt x="463" y="403"/>
                </a:cubicBezTo>
                <a:cubicBezTo>
                  <a:pt x="463" y="403"/>
                  <a:pt x="463" y="403"/>
                  <a:pt x="552" y="403"/>
                </a:cubicBezTo>
                <a:cubicBezTo>
                  <a:pt x="552" y="403"/>
                  <a:pt x="552" y="403"/>
                  <a:pt x="552" y="5"/>
                </a:cubicBezTo>
                <a:close/>
                <a:moveTo>
                  <a:pt x="783" y="408"/>
                </a:moveTo>
                <a:cubicBezTo>
                  <a:pt x="690" y="408"/>
                  <a:pt x="643" y="338"/>
                  <a:pt x="643" y="210"/>
                </a:cubicBezTo>
                <a:cubicBezTo>
                  <a:pt x="643" y="140"/>
                  <a:pt x="655" y="87"/>
                  <a:pt x="684" y="52"/>
                </a:cubicBezTo>
                <a:cubicBezTo>
                  <a:pt x="707" y="17"/>
                  <a:pt x="742" y="0"/>
                  <a:pt x="789" y="0"/>
                </a:cubicBezTo>
                <a:cubicBezTo>
                  <a:pt x="882" y="0"/>
                  <a:pt x="929" y="64"/>
                  <a:pt x="929" y="198"/>
                </a:cubicBezTo>
                <a:cubicBezTo>
                  <a:pt x="929" y="268"/>
                  <a:pt x="917" y="315"/>
                  <a:pt x="888" y="350"/>
                </a:cubicBezTo>
                <a:cubicBezTo>
                  <a:pt x="864" y="385"/>
                  <a:pt x="829" y="408"/>
                  <a:pt x="783" y="408"/>
                </a:cubicBezTo>
                <a:close/>
                <a:moveTo>
                  <a:pt x="789" y="64"/>
                </a:moveTo>
                <a:cubicBezTo>
                  <a:pt x="748" y="64"/>
                  <a:pt x="730" y="111"/>
                  <a:pt x="730" y="204"/>
                </a:cubicBezTo>
                <a:cubicBezTo>
                  <a:pt x="730" y="297"/>
                  <a:pt x="748" y="338"/>
                  <a:pt x="789" y="338"/>
                </a:cubicBezTo>
                <a:cubicBezTo>
                  <a:pt x="824" y="338"/>
                  <a:pt x="841" y="291"/>
                  <a:pt x="841" y="204"/>
                </a:cubicBezTo>
                <a:cubicBezTo>
                  <a:pt x="841" y="111"/>
                  <a:pt x="824" y="64"/>
                  <a:pt x="789" y="64"/>
                </a:cubicBezTo>
                <a:close/>
                <a:moveTo>
                  <a:pt x="1197" y="5"/>
                </a:moveTo>
                <a:cubicBezTo>
                  <a:pt x="1197" y="5"/>
                  <a:pt x="1197" y="5"/>
                  <a:pt x="1197" y="5"/>
                </a:cubicBezTo>
                <a:cubicBezTo>
                  <a:pt x="1145" y="5"/>
                  <a:pt x="1145" y="5"/>
                  <a:pt x="1145" y="5"/>
                </a:cubicBezTo>
                <a:cubicBezTo>
                  <a:pt x="1128" y="16"/>
                  <a:pt x="1110" y="28"/>
                  <a:pt x="1093" y="34"/>
                </a:cubicBezTo>
                <a:cubicBezTo>
                  <a:pt x="1075" y="46"/>
                  <a:pt x="1052" y="57"/>
                  <a:pt x="1029" y="63"/>
                </a:cubicBezTo>
                <a:cubicBezTo>
                  <a:pt x="1029" y="63"/>
                  <a:pt x="1029" y="63"/>
                  <a:pt x="1029" y="133"/>
                </a:cubicBezTo>
                <a:cubicBezTo>
                  <a:pt x="1035" y="133"/>
                  <a:pt x="1046" y="133"/>
                  <a:pt x="1052" y="128"/>
                </a:cubicBezTo>
                <a:cubicBezTo>
                  <a:pt x="1058" y="128"/>
                  <a:pt x="1070" y="128"/>
                  <a:pt x="1075" y="122"/>
                </a:cubicBezTo>
                <a:cubicBezTo>
                  <a:pt x="1081" y="122"/>
                  <a:pt x="1087" y="116"/>
                  <a:pt x="1093" y="110"/>
                </a:cubicBezTo>
                <a:cubicBezTo>
                  <a:pt x="1104" y="110"/>
                  <a:pt x="1110" y="104"/>
                  <a:pt x="1110" y="98"/>
                </a:cubicBezTo>
                <a:cubicBezTo>
                  <a:pt x="1110" y="98"/>
                  <a:pt x="1110" y="98"/>
                  <a:pt x="1110" y="403"/>
                </a:cubicBezTo>
                <a:cubicBezTo>
                  <a:pt x="1110" y="403"/>
                  <a:pt x="1110" y="403"/>
                  <a:pt x="1197" y="403"/>
                </a:cubicBezTo>
                <a:cubicBezTo>
                  <a:pt x="1197" y="403"/>
                  <a:pt x="1197" y="403"/>
                  <a:pt x="1197" y="5"/>
                </a:cubicBezTo>
                <a:close/>
                <a:moveTo>
                  <a:pt x="225" y="519"/>
                </a:moveTo>
                <a:cubicBezTo>
                  <a:pt x="225" y="519"/>
                  <a:pt x="225" y="519"/>
                  <a:pt x="225" y="519"/>
                </a:cubicBezTo>
                <a:cubicBezTo>
                  <a:pt x="173" y="519"/>
                  <a:pt x="173" y="519"/>
                  <a:pt x="173" y="519"/>
                </a:cubicBezTo>
                <a:cubicBezTo>
                  <a:pt x="155" y="530"/>
                  <a:pt x="138" y="542"/>
                  <a:pt x="120" y="554"/>
                </a:cubicBezTo>
                <a:cubicBezTo>
                  <a:pt x="97" y="560"/>
                  <a:pt x="80" y="571"/>
                  <a:pt x="56" y="577"/>
                </a:cubicBezTo>
                <a:cubicBezTo>
                  <a:pt x="56" y="577"/>
                  <a:pt x="56" y="577"/>
                  <a:pt x="56" y="648"/>
                </a:cubicBezTo>
                <a:cubicBezTo>
                  <a:pt x="62" y="648"/>
                  <a:pt x="68" y="648"/>
                  <a:pt x="80" y="648"/>
                </a:cubicBezTo>
                <a:cubicBezTo>
                  <a:pt x="85" y="642"/>
                  <a:pt x="91" y="642"/>
                  <a:pt x="103" y="636"/>
                </a:cubicBezTo>
                <a:cubicBezTo>
                  <a:pt x="109" y="636"/>
                  <a:pt x="115" y="630"/>
                  <a:pt x="120" y="624"/>
                </a:cubicBezTo>
                <a:cubicBezTo>
                  <a:pt x="126" y="624"/>
                  <a:pt x="132" y="618"/>
                  <a:pt x="138" y="612"/>
                </a:cubicBezTo>
                <a:cubicBezTo>
                  <a:pt x="138" y="612"/>
                  <a:pt x="138" y="612"/>
                  <a:pt x="138" y="917"/>
                </a:cubicBezTo>
                <a:cubicBezTo>
                  <a:pt x="138" y="917"/>
                  <a:pt x="138" y="917"/>
                  <a:pt x="225" y="917"/>
                </a:cubicBezTo>
                <a:cubicBezTo>
                  <a:pt x="225" y="917"/>
                  <a:pt x="225" y="917"/>
                  <a:pt x="225" y="519"/>
                </a:cubicBezTo>
                <a:close/>
                <a:moveTo>
                  <a:pt x="463" y="923"/>
                </a:moveTo>
                <a:cubicBezTo>
                  <a:pt x="370" y="923"/>
                  <a:pt x="323" y="853"/>
                  <a:pt x="323" y="724"/>
                </a:cubicBezTo>
                <a:cubicBezTo>
                  <a:pt x="323" y="653"/>
                  <a:pt x="335" y="600"/>
                  <a:pt x="364" y="565"/>
                </a:cubicBezTo>
                <a:cubicBezTo>
                  <a:pt x="387" y="530"/>
                  <a:pt x="422" y="512"/>
                  <a:pt x="475" y="512"/>
                </a:cubicBezTo>
                <a:cubicBezTo>
                  <a:pt x="562" y="512"/>
                  <a:pt x="609" y="583"/>
                  <a:pt x="609" y="712"/>
                </a:cubicBezTo>
                <a:cubicBezTo>
                  <a:pt x="609" y="782"/>
                  <a:pt x="597" y="829"/>
                  <a:pt x="574" y="870"/>
                </a:cubicBezTo>
                <a:cubicBezTo>
                  <a:pt x="545" y="905"/>
                  <a:pt x="510" y="923"/>
                  <a:pt x="463" y="923"/>
                </a:cubicBezTo>
                <a:close/>
                <a:moveTo>
                  <a:pt x="469" y="577"/>
                </a:moveTo>
                <a:cubicBezTo>
                  <a:pt x="428" y="577"/>
                  <a:pt x="411" y="624"/>
                  <a:pt x="411" y="724"/>
                </a:cubicBezTo>
                <a:cubicBezTo>
                  <a:pt x="411" y="811"/>
                  <a:pt x="428" y="853"/>
                  <a:pt x="469" y="853"/>
                </a:cubicBezTo>
                <a:cubicBezTo>
                  <a:pt x="504" y="853"/>
                  <a:pt x="521" y="806"/>
                  <a:pt x="521" y="718"/>
                </a:cubicBezTo>
                <a:cubicBezTo>
                  <a:pt x="521" y="624"/>
                  <a:pt x="504" y="577"/>
                  <a:pt x="469" y="577"/>
                </a:cubicBezTo>
                <a:close/>
                <a:moveTo>
                  <a:pt x="871" y="519"/>
                </a:moveTo>
                <a:cubicBezTo>
                  <a:pt x="871" y="519"/>
                  <a:pt x="871" y="519"/>
                  <a:pt x="871" y="519"/>
                </a:cubicBezTo>
                <a:cubicBezTo>
                  <a:pt x="818" y="519"/>
                  <a:pt x="818" y="519"/>
                  <a:pt x="818" y="519"/>
                </a:cubicBezTo>
                <a:cubicBezTo>
                  <a:pt x="807" y="530"/>
                  <a:pt x="783" y="542"/>
                  <a:pt x="765" y="554"/>
                </a:cubicBezTo>
                <a:cubicBezTo>
                  <a:pt x="748" y="560"/>
                  <a:pt x="724" y="571"/>
                  <a:pt x="701" y="577"/>
                </a:cubicBezTo>
                <a:cubicBezTo>
                  <a:pt x="701" y="577"/>
                  <a:pt x="701" y="577"/>
                  <a:pt x="701" y="648"/>
                </a:cubicBezTo>
                <a:cubicBezTo>
                  <a:pt x="706" y="648"/>
                  <a:pt x="718" y="648"/>
                  <a:pt x="724" y="648"/>
                </a:cubicBezTo>
                <a:cubicBezTo>
                  <a:pt x="730" y="642"/>
                  <a:pt x="742" y="642"/>
                  <a:pt x="748" y="636"/>
                </a:cubicBezTo>
                <a:cubicBezTo>
                  <a:pt x="754" y="636"/>
                  <a:pt x="760" y="630"/>
                  <a:pt x="771" y="624"/>
                </a:cubicBezTo>
                <a:cubicBezTo>
                  <a:pt x="777" y="624"/>
                  <a:pt x="783" y="618"/>
                  <a:pt x="783" y="612"/>
                </a:cubicBezTo>
                <a:cubicBezTo>
                  <a:pt x="783" y="612"/>
                  <a:pt x="783" y="612"/>
                  <a:pt x="783" y="917"/>
                </a:cubicBezTo>
                <a:cubicBezTo>
                  <a:pt x="783" y="917"/>
                  <a:pt x="783" y="917"/>
                  <a:pt x="871" y="917"/>
                </a:cubicBezTo>
                <a:cubicBezTo>
                  <a:pt x="871" y="917"/>
                  <a:pt x="871" y="917"/>
                  <a:pt x="871" y="519"/>
                </a:cubicBezTo>
                <a:close/>
                <a:moveTo>
                  <a:pt x="141" y="1436"/>
                </a:moveTo>
                <a:cubicBezTo>
                  <a:pt x="47" y="1436"/>
                  <a:pt x="0" y="1372"/>
                  <a:pt x="0" y="1238"/>
                </a:cubicBezTo>
                <a:cubicBezTo>
                  <a:pt x="0" y="1168"/>
                  <a:pt x="12" y="1121"/>
                  <a:pt x="35" y="1080"/>
                </a:cubicBezTo>
                <a:cubicBezTo>
                  <a:pt x="59" y="1045"/>
                  <a:pt x="100" y="1028"/>
                  <a:pt x="147" y="1028"/>
                </a:cubicBezTo>
                <a:cubicBezTo>
                  <a:pt x="240" y="1028"/>
                  <a:pt x="281" y="1098"/>
                  <a:pt x="281" y="1232"/>
                </a:cubicBezTo>
                <a:cubicBezTo>
                  <a:pt x="281" y="1296"/>
                  <a:pt x="269" y="1349"/>
                  <a:pt x="246" y="1384"/>
                </a:cubicBezTo>
                <a:cubicBezTo>
                  <a:pt x="223" y="1419"/>
                  <a:pt x="187" y="1436"/>
                  <a:pt x="141" y="1436"/>
                </a:cubicBezTo>
                <a:close/>
                <a:moveTo>
                  <a:pt x="141" y="1098"/>
                </a:moveTo>
                <a:cubicBezTo>
                  <a:pt x="106" y="1098"/>
                  <a:pt x="88" y="1145"/>
                  <a:pt x="88" y="1238"/>
                </a:cubicBezTo>
                <a:cubicBezTo>
                  <a:pt x="88" y="1325"/>
                  <a:pt x="106" y="1366"/>
                  <a:pt x="141" y="1366"/>
                </a:cubicBezTo>
                <a:cubicBezTo>
                  <a:pt x="176" y="1366"/>
                  <a:pt x="193" y="1325"/>
                  <a:pt x="193" y="1232"/>
                </a:cubicBezTo>
                <a:cubicBezTo>
                  <a:pt x="193" y="1139"/>
                  <a:pt x="176" y="1098"/>
                  <a:pt x="141" y="1098"/>
                </a:cubicBezTo>
                <a:close/>
                <a:moveTo>
                  <a:pt x="552" y="1030"/>
                </a:moveTo>
                <a:cubicBezTo>
                  <a:pt x="552" y="1030"/>
                  <a:pt x="552" y="1030"/>
                  <a:pt x="552" y="1030"/>
                </a:cubicBezTo>
                <a:cubicBezTo>
                  <a:pt x="499" y="1030"/>
                  <a:pt x="499" y="1030"/>
                  <a:pt x="499" y="1030"/>
                </a:cubicBezTo>
                <a:cubicBezTo>
                  <a:pt x="481" y="1042"/>
                  <a:pt x="463" y="1054"/>
                  <a:pt x="440" y="1065"/>
                </a:cubicBezTo>
                <a:cubicBezTo>
                  <a:pt x="422" y="1071"/>
                  <a:pt x="399" y="1083"/>
                  <a:pt x="381" y="1089"/>
                </a:cubicBezTo>
                <a:cubicBezTo>
                  <a:pt x="381" y="1089"/>
                  <a:pt x="381" y="1089"/>
                  <a:pt x="381" y="1159"/>
                </a:cubicBezTo>
                <a:cubicBezTo>
                  <a:pt x="387" y="1159"/>
                  <a:pt x="393" y="1159"/>
                  <a:pt x="404" y="1159"/>
                </a:cubicBezTo>
                <a:cubicBezTo>
                  <a:pt x="410" y="1153"/>
                  <a:pt x="416" y="1153"/>
                  <a:pt x="422" y="1147"/>
                </a:cubicBezTo>
                <a:cubicBezTo>
                  <a:pt x="434" y="1147"/>
                  <a:pt x="440" y="1141"/>
                  <a:pt x="446" y="1141"/>
                </a:cubicBezTo>
                <a:cubicBezTo>
                  <a:pt x="452" y="1136"/>
                  <a:pt x="458" y="1130"/>
                  <a:pt x="463" y="1130"/>
                </a:cubicBezTo>
                <a:cubicBezTo>
                  <a:pt x="463" y="1130"/>
                  <a:pt x="463" y="1130"/>
                  <a:pt x="463" y="1434"/>
                </a:cubicBezTo>
                <a:cubicBezTo>
                  <a:pt x="463" y="1434"/>
                  <a:pt x="463" y="1434"/>
                  <a:pt x="552" y="1434"/>
                </a:cubicBezTo>
                <a:cubicBezTo>
                  <a:pt x="552" y="1434"/>
                  <a:pt x="552" y="1434"/>
                  <a:pt x="552" y="1030"/>
                </a:cubicBezTo>
                <a:close/>
                <a:moveTo>
                  <a:pt x="783" y="1436"/>
                </a:moveTo>
                <a:cubicBezTo>
                  <a:pt x="690" y="1436"/>
                  <a:pt x="643" y="1372"/>
                  <a:pt x="643" y="1238"/>
                </a:cubicBezTo>
                <a:cubicBezTo>
                  <a:pt x="643" y="1168"/>
                  <a:pt x="655" y="1121"/>
                  <a:pt x="684" y="1080"/>
                </a:cubicBezTo>
                <a:cubicBezTo>
                  <a:pt x="707" y="1045"/>
                  <a:pt x="742" y="1028"/>
                  <a:pt x="789" y="1028"/>
                </a:cubicBezTo>
                <a:cubicBezTo>
                  <a:pt x="882" y="1028"/>
                  <a:pt x="929" y="1098"/>
                  <a:pt x="929" y="1232"/>
                </a:cubicBezTo>
                <a:cubicBezTo>
                  <a:pt x="929" y="1296"/>
                  <a:pt x="917" y="1349"/>
                  <a:pt x="888" y="1384"/>
                </a:cubicBezTo>
                <a:cubicBezTo>
                  <a:pt x="864" y="1419"/>
                  <a:pt x="829" y="1436"/>
                  <a:pt x="783" y="1436"/>
                </a:cubicBezTo>
                <a:close/>
                <a:moveTo>
                  <a:pt x="789" y="1098"/>
                </a:moveTo>
                <a:cubicBezTo>
                  <a:pt x="748" y="1098"/>
                  <a:pt x="730" y="1145"/>
                  <a:pt x="730" y="1238"/>
                </a:cubicBezTo>
                <a:cubicBezTo>
                  <a:pt x="730" y="1325"/>
                  <a:pt x="748" y="1366"/>
                  <a:pt x="789" y="1366"/>
                </a:cubicBezTo>
                <a:cubicBezTo>
                  <a:pt x="824" y="1366"/>
                  <a:pt x="841" y="1325"/>
                  <a:pt x="841" y="1232"/>
                </a:cubicBezTo>
                <a:cubicBezTo>
                  <a:pt x="841" y="1139"/>
                  <a:pt x="824" y="1098"/>
                  <a:pt x="789" y="1098"/>
                </a:cubicBezTo>
                <a:close/>
                <a:moveTo>
                  <a:pt x="1197" y="1030"/>
                </a:moveTo>
                <a:cubicBezTo>
                  <a:pt x="1197" y="1030"/>
                  <a:pt x="1197" y="1030"/>
                  <a:pt x="1197" y="1030"/>
                </a:cubicBezTo>
                <a:cubicBezTo>
                  <a:pt x="1145" y="1030"/>
                  <a:pt x="1145" y="1030"/>
                  <a:pt x="1145" y="1030"/>
                </a:cubicBezTo>
                <a:cubicBezTo>
                  <a:pt x="1128" y="1042"/>
                  <a:pt x="1110" y="1054"/>
                  <a:pt x="1093" y="1065"/>
                </a:cubicBezTo>
                <a:cubicBezTo>
                  <a:pt x="1075" y="1071"/>
                  <a:pt x="1052" y="1083"/>
                  <a:pt x="1029" y="1089"/>
                </a:cubicBezTo>
                <a:cubicBezTo>
                  <a:pt x="1029" y="1089"/>
                  <a:pt x="1029" y="1089"/>
                  <a:pt x="1029" y="1159"/>
                </a:cubicBezTo>
                <a:cubicBezTo>
                  <a:pt x="1035" y="1159"/>
                  <a:pt x="1046" y="1159"/>
                  <a:pt x="1052" y="1159"/>
                </a:cubicBezTo>
                <a:cubicBezTo>
                  <a:pt x="1058" y="1153"/>
                  <a:pt x="1070" y="1153"/>
                  <a:pt x="1075" y="1147"/>
                </a:cubicBezTo>
                <a:cubicBezTo>
                  <a:pt x="1081" y="1147"/>
                  <a:pt x="1087" y="1141"/>
                  <a:pt x="1093" y="1141"/>
                </a:cubicBezTo>
                <a:cubicBezTo>
                  <a:pt x="1104" y="1136"/>
                  <a:pt x="1110" y="1130"/>
                  <a:pt x="1110" y="1130"/>
                </a:cubicBezTo>
                <a:cubicBezTo>
                  <a:pt x="1110" y="1130"/>
                  <a:pt x="1110" y="1130"/>
                  <a:pt x="1110" y="1434"/>
                </a:cubicBezTo>
                <a:cubicBezTo>
                  <a:pt x="1110" y="1434"/>
                  <a:pt x="1110" y="1434"/>
                  <a:pt x="1197" y="1434"/>
                </a:cubicBezTo>
                <a:cubicBezTo>
                  <a:pt x="1197" y="1434"/>
                  <a:pt x="1197" y="1434"/>
                  <a:pt x="1197" y="1030"/>
                </a:cubicBezTo>
                <a:close/>
                <a:moveTo>
                  <a:pt x="1200" y="519"/>
                </a:moveTo>
                <a:cubicBezTo>
                  <a:pt x="1200" y="519"/>
                  <a:pt x="1200" y="519"/>
                  <a:pt x="1200" y="519"/>
                </a:cubicBezTo>
                <a:cubicBezTo>
                  <a:pt x="1147" y="519"/>
                  <a:pt x="1147" y="519"/>
                  <a:pt x="1147" y="519"/>
                </a:cubicBezTo>
                <a:cubicBezTo>
                  <a:pt x="1135" y="530"/>
                  <a:pt x="1111" y="542"/>
                  <a:pt x="1094" y="554"/>
                </a:cubicBezTo>
                <a:cubicBezTo>
                  <a:pt x="1076" y="560"/>
                  <a:pt x="1052" y="571"/>
                  <a:pt x="1029" y="577"/>
                </a:cubicBezTo>
                <a:cubicBezTo>
                  <a:pt x="1029" y="577"/>
                  <a:pt x="1029" y="577"/>
                  <a:pt x="1029" y="648"/>
                </a:cubicBezTo>
                <a:cubicBezTo>
                  <a:pt x="1035" y="648"/>
                  <a:pt x="1047" y="648"/>
                  <a:pt x="1052" y="648"/>
                </a:cubicBezTo>
                <a:cubicBezTo>
                  <a:pt x="1058" y="642"/>
                  <a:pt x="1070" y="642"/>
                  <a:pt x="1076" y="636"/>
                </a:cubicBezTo>
                <a:cubicBezTo>
                  <a:pt x="1082" y="636"/>
                  <a:pt x="1088" y="630"/>
                  <a:pt x="1100" y="624"/>
                </a:cubicBezTo>
                <a:cubicBezTo>
                  <a:pt x="1106" y="624"/>
                  <a:pt x="1111" y="618"/>
                  <a:pt x="1111" y="612"/>
                </a:cubicBezTo>
                <a:cubicBezTo>
                  <a:pt x="1111" y="612"/>
                  <a:pt x="1111" y="612"/>
                  <a:pt x="1111" y="917"/>
                </a:cubicBezTo>
                <a:cubicBezTo>
                  <a:pt x="1111" y="917"/>
                  <a:pt x="1111" y="917"/>
                  <a:pt x="1200" y="917"/>
                </a:cubicBezTo>
                <a:cubicBezTo>
                  <a:pt x="1200" y="917"/>
                  <a:pt x="1200" y="917"/>
                  <a:pt x="1200" y="519"/>
                </a:cubicBezTo>
                <a:close/>
              </a:path>
            </a:pathLst>
          </a:custGeom>
          <a:solidFill>
            <a:srgbClr val="FFFFFF"/>
          </a:solidFill>
          <a:ln>
            <a:noFill/>
          </a:ln>
        </p:spPr>
        <p:txBody>
          <a:bodyPr vert="horz" wrap="square" lIns="87845" tIns="43923" rIns="87845" bIns="43923"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29" b="0" i="0" u="none" strike="noStrike" kern="0" cap="none" spc="0" normalizeH="0" baseline="0" noProof="0">
              <a:ln>
                <a:noFill/>
              </a:ln>
              <a:solidFill>
                <a:srgbClr val="505050"/>
              </a:solidFill>
              <a:effectLst/>
              <a:uLnTx/>
              <a:uFillTx/>
            </a:endParaRPr>
          </a:p>
        </p:txBody>
      </p:sp>
      <p:grpSp>
        <p:nvGrpSpPr>
          <p:cNvPr id="45" name="Group 44">
            <a:extLst>
              <a:ext uri="{FF2B5EF4-FFF2-40B4-BE49-F238E27FC236}">
                <a16:creationId xmlns:a16="http://schemas.microsoft.com/office/drawing/2014/main" id="{0D4BE59E-FC85-4F3F-99B0-A9750DDDAAA9}"/>
              </a:ext>
            </a:extLst>
          </p:cNvPr>
          <p:cNvGrpSpPr/>
          <p:nvPr/>
        </p:nvGrpSpPr>
        <p:grpSpPr>
          <a:xfrm>
            <a:off x="10618733" y="4480396"/>
            <a:ext cx="846568" cy="389610"/>
            <a:chOff x="10794044" y="4278657"/>
            <a:chExt cx="1367794" cy="629491"/>
          </a:xfrm>
        </p:grpSpPr>
        <p:sp>
          <p:nvSpPr>
            <p:cNvPr id="46" name="Rectangle 45">
              <a:extLst>
                <a:ext uri="{FF2B5EF4-FFF2-40B4-BE49-F238E27FC236}">
                  <a16:creationId xmlns:a16="http://schemas.microsoft.com/office/drawing/2014/main" id="{324C4F78-4114-46BE-8E0B-89306D46BAB4}"/>
                </a:ext>
              </a:extLst>
            </p:cNvPr>
            <p:cNvSpPr/>
            <p:nvPr/>
          </p:nvSpPr>
          <p:spPr bwMode="auto">
            <a:xfrm>
              <a:off x="10794044" y="4278657"/>
              <a:ext cx="1367794" cy="629491"/>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7" name="Picture 46">
              <a:extLst>
                <a:ext uri="{FF2B5EF4-FFF2-40B4-BE49-F238E27FC236}">
                  <a16:creationId xmlns:a16="http://schemas.microsoft.com/office/drawing/2014/main" id="{3E923104-4739-4F38-A2D1-A096912890A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20383" y="4322781"/>
              <a:ext cx="1115117" cy="523229"/>
            </a:xfrm>
            <a:prstGeom prst="rect">
              <a:avLst/>
            </a:prstGeom>
          </p:spPr>
        </p:pic>
      </p:grpSp>
      <p:grpSp>
        <p:nvGrpSpPr>
          <p:cNvPr id="48" name="Group 4">
            <a:extLst>
              <a:ext uri="{FF2B5EF4-FFF2-40B4-BE49-F238E27FC236}">
                <a16:creationId xmlns:a16="http://schemas.microsoft.com/office/drawing/2014/main" id="{A4393ECB-2A17-4AEE-83BA-38B485D6920E}"/>
              </a:ext>
            </a:extLst>
          </p:cNvPr>
          <p:cNvGrpSpPr>
            <a:grpSpLocks noChangeAspect="1"/>
          </p:cNvGrpSpPr>
          <p:nvPr/>
        </p:nvGrpSpPr>
        <p:grpSpPr bwMode="auto">
          <a:xfrm>
            <a:off x="6342617" y="2238697"/>
            <a:ext cx="1253074" cy="913027"/>
            <a:chOff x="4423" y="993"/>
            <a:chExt cx="737" cy="537"/>
          </a:xfrm>
        </p:grpSpPr>
        <p:sp>
          <p:nvSpPr>
            <p:cNvPr id="49" name="AutoShape 3">
              <a:extLst>
                <a:ext uri="{FF2B5EF4-FFF2-40B4-BE49-F238E27FC236}">
                  <a16:creationId xmlns:a16="http://schemas.microsoft.com/office/drawing/2014/main" id="{5AB4AC6F-7E45-4C3D-8F8B-D9E26EECD399}"/>
                </a:ext>
              </a:extLst>
            </p:cNvPr>
            <p:cNvSpPr>
              <a:spLocks noChangeAspect="1" noChangeArrowheads="1" noTextEdit="1"/>
            </p:cNvSpPr>
            <p:nvPr/>
          </p:nvSpPr>
          <p:spPr bwMode="auto">
            <a:xfrm>
              <a:off x="4423" y="993"/>
              <a:ext cx="737"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50" name="Freeform 5">
              <a:extLst>
                <a:ext uri="{FF2B5EF4-FFF2-40B4-BE49-F238E27FC236}">
                  <a16:creationId xmlns:a16="http://schemas.microsoft.com/office/drawing/2014/main" id="{06280AAE-C2F3-4251-9EF6-3B9AD6C39ADD}"/>
                </a:ext>
              </a:extLst>
            </p:cNvPr>
            <p:cNvSpPr>
              <a:spLocks/>
            </p:cNvSpPr>
            <p:nvPr/>
          </p:nvSpPr>
          <p:spPr bwMode="auto">
            <a:xfrm>
              <a:off x="4423" y="994"/>
              <a:ext cx="737" cy="536"/>
            </a:xfrm>
            <a:custGeom>
              <a:avLst/>
              <a:gdLst>
                <a:gd name="T0" fmla="*/ 762 w 792"/>
                <a:gd name="T1" fmla="*/ 0 h 578"/>
                <a:gd name="T2" fmla="*/ 30 w 792"/>
                <a:gd name="T3" fmla="*/ 0 h 578"/>
                <a:gd name="T4" fmla="*/ 0 w 792"/>
                <a:gd name="T5" fmla="*/ 30 h 578"/>
                <a:gd name="T6" fmla="*/ 0 w 792"/>
                <a:gd name="T7" fmla="*/ 548 h 578"/>
                <a:gd name="T8" fmla="*/ 30 w 792"/>
                <a:gd name="T9" fmla="*/ 578 h 578"/>
                <a:gd name="T10" fmla="*/ 762 w 792"/>
                <a:gd name="T11" fmla="*/ 578 h 578"/>
                <a:gd name="T12" fmla="*/ 792 w 792"/>
                <a:gd name="T13" fmla="*/ 548 h 578"/>
                <a:gd name="T14" fmla="*/ 792 w 792"/>
                <a:gd name="T15" fmla="*/ 30 h 578"/>
                <a:gd name="T16" fmla="*/ 762 w 792"/>
                <a:gd name="T17" fmla="*/ 0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2" h="578">
                  <a:moveTo>
                    <a:pt x="762" y="0"/>
                  </a:moveTo>
                  <a:cubicBezTo>
                    <a:pt x="30" y="0"/>
                    <a:pt x="30" y="0"/>
                    <a:pt x="30" y="0"/>
                  </a:cubicBezTo>
                  <a:cubicBezTo>
                    <a:pt x="5" y="0"/>
                    <a:pt x="0" y="5"/>
                    <a:pt x="0" y="30"/>
                  </a:cubicBezTo>
                  <a:cubicBezTo>
                    <a:pt x="0" y="548"/>
                    <a:pt x="0" y="548"/>
                    <a:pt x="0" y="548"/>
                  </a:cubicBezTo>
                  <a:cubicBezTo>
                    <a:pt x="0" y="573"/>
                    <a:pt x="5" y="578"/>
                    <a:pt x="30" y="578"/>
                  </a:cubicBezTo>
                  <a:cubicBezTo>
                    <a:pt x="762" y="578"/>
                    <a:pt x="762" y="578"/>
                    <a:pt x="762" y="578"/>
                  </a:cubicBezTo>
                  <a:cubicBezTo>
                    <a:pt x="787" y="578"/>
                    <a:pt x="792" y="573"/>
                    <a:pt x="792" y="548"/>
                  </a:cubicBezTo>
                  <a:cubicBezTo>
                    <a:pt x="792" y="30"/>
                    <a:pt x="792" y="30"/>
                    <a:pt x="792" y="30"/>
                  </a:cubicBezTo>
                  <a:cubicBezTo>
                    <a:pt x="792" y="5"/>
                    <a:pt x="787" y="0"/>
                    <a:pt x="762"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51" name="Oval 6">
              <a:extLst>
                <a:ext uri="{FF2B5EF4-FFF2-40B4-BE49-F238E27FC236}">
                  <a16:creationId xmlns:a16="http://schemas.microsoft.com/office/drawing/2014/main" id="{2B57116C-CD3A-44DB-BDA0-DC04E0C6E08C}"/>
                </a:ext>
              </a:extLst>
            </p:cNvPr>
            <p:cNvSpPr>
              <a:spLocks noChangeArrowheads="1"/>
            </p:cNvSpPr>
            <p:nvPr/>
          </p:nvSpPr>
          <p:spPr bwMode="auto">
            <a:xfrm>
              <a:off x="4443" y="1008"/>
              <a:ext cx="74" cy="73"/>
            </a:xfrm>
            <a:prstGeom prst="ellipse">
              <a:avLst/>
            </a:pr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52" name="Freeform 7">
              <a:extLst>
                <a:ext uri="{FF2B5EF4-FFF2-40B4-BE49-F238E27FC236}">
                  <a16:creationId xmlns:a16="http://schemas.microsoft.com/office/drawing/2014/main" id="{660F2A4D-C589-4199-821F-87D4488E1143}"/>
                </a:ext>
              </a:extLst>
            </p:cNvPr>
            <p:cNvSpPr>
              <a:spLocks/>
            </p:cNvSpPr>
            <p:nvPr/>
          </p:nvSpPr>
          <p:spPr bwMode="auto">
            <a:xfrm>
              <a:off x="4458" y="1029"/>
              <a:ext cx="44" cy="32"/>
            </a:xfrm>
            <a:custGeom>
              <a:avLst/>
              <a:gdLst>
                <a:gd name="T0" fmla="*/ 15 w 44"/>
                <a:gd name="T1" fmla="*/ 11 h 32"/>
                <a:gd name="T2" fmla="*/ 27 w 44"/>
                <a:gd name="T3" fmla="*/ 0 h 32"/>
                <a:gd name="T4" fmla="*/ 17 w 44"/>
                <a:gd name="T5" fmla="*/ 0 h 32"/>
                <a:gd name="T6" fmla="*/ 0 w 44"/>
                <a:gd name="T7" fmla="*/ 16 h 32"/>
                <a:gd name="T8" fmla="*/ 17 w 44"/>
                <a:gd name="T9" fmla="*/ 32 h 32"/>
                <a:gd name="T10" fmla="*/ 27 w 44"/>
                <a:gd name="T11" fmla="*/ 32 h 32"/>
                <a:gd name="T12" fmla="*/ 15 w 44"/>
                <a:gd name="T13" fmla="*/ 20 h 32"/>
                <a:gd name="T14" fmla="*/ 44 w 44"/>
                <a:gd name="T15" fmla="*/ 20 h 32"/>
                <a:gd name="T16" fmla="*/ 44 w 44"/>
                <a:gd name="T17" fmla="*/ 11 h 32"/>
                <a:gd name="T18" fmla="*/ 15 w 44"/>
                <a:gd name="T19" fmla="*/ 1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2">
                  <a:moveTo>
                    <a:pt x="15" y="11"/>
                  </a:moveTo>
                  <a:lnTo>
                    <a:pt x="27" y="0"/>
                  </a:lnTo>
                  <a:lnTo>
                    <a:pt x="17" y="0"/>
                  </a:lnTo>
                  <a:lnTo>
                    <a:pt x="0" y="16"/>
                  </a:lnTo>
                  <a:lnTo>
                    <a:pt x="17" y="32"/>
                  </a:lnTo>
                  <a:lnTo>
                    <a:pt x="27" y="32"/>
                  </a:lnTo>
                  <a:lnTo>
                    <a:pt x="15" y="20"/>
                  </a:lnTo>
                  <a:lnTo>
                    <a:pt x="44" y="20"/>
                  </a:lnTo>
                  <a:lnTo>
                    <a:pt x="44" y="11"/>
                  </a:lnTo>
                  <a:lnTo>
                    <a:pt x="15"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53" name="Rectangle 8">
              <a:extLst>
                <a:ext uri="{FF2B5EF4-FFF2-40B4-BE49-F238E27FC236}">
                  <a16:creationId xmlns:a16="http://schemas.microsoft.com/office/drawing/2014/main" id="{9D3ABC37-8EE2-49ED-8DF1-A98816DC8B09}"/>
                </a:ext>
              </a:extLst>
            </p:cNvPr>
            <p:cNvSpPr>
              <a:spLocks noChangeArrowheads="1"/>
            </p:cNvSpPr>
            <p:nvPr/>
          </p:nvSpPr>
          <p:spPr bwMode="auto">
            <a:xfrm>
              <a:off x="4441" y="1095"/>
              <a:ext cx="701" cy="410"/>
            </a:xfrm>
            <a:prstGeom prst="rect">
              <a:avLst/>
            </a:prstGeom>
            <a:solidFill>
              <a:srgbClr val="289F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54" name="Rectangle 9">
              <a:extLst>
                <a:ext uri="{FF2B5EF4-FFF2-40B4-BE49-F238E27FC236}">
                  <a16:creationId xmlns:a16="http://schemas.microsoft.com/office/drawing/2014/main" id="{186512C5-14A4-4A8D-AC5F-74EB18C1B696}"/>
                </a:ext>
              </a:extLst>
            </p:cNvPr>
            <p:cNvSpPr>
              <a:spLocks noChangeArrowheads="1"/>
            </p:cNvSpPr>
            <p:nvPr/>
          </p:nvSpPr>
          <p:spPr bwMode="auto">
            <a:xfrm>
              <a:off x="4528" y="1021"/>
              <a:ext cx="614" cy="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55" name="Freeform 10">
              <a:extLst>
                <a:ext uri="{FF2B5EF4-FFF2-40B4-BE49-F238E27FC236}">
                  <a16:creationId xmlns:a16="http://schemas.microsoft.com/office/drawing/2014/main" id="{73FA57E8-CBDA-4DE1-A9D9-626594F4A525}"/>
                </a:ext>
              </a:extLst>
            </p:cNvPr>
            <p:cNvSpPr>
              <a:spLocks noEditPoints="1"/>
            </p:cNvSpPr>
            <p:nvPr/>
          </p:nvSpPr>
          <p:spPr bwMode="auto">
            <a:xfrm>
              <a:off x="4692" y="1238"/>
              <a:ext cx="28" cy="135"/>
            </a:xfrm>
            <a:custGeom>
              <a:avLst/>
              <a:gdLst>
                <a:gd name="T0" fmla="*/ 15 w 30"/>
                <a:gd name="T1" fmla="*/ 30 h 146"/>
                <a:gd name="T2" fmla="*/ 4 w 30"/>
                <a:gd name="T3" fmla="*/ 26 h 146"/>
                <a:gd name="T4" fmla="*/ 0 w 30"/>
                <a:gd name="T5" fmla="*/ 15 h 146"/>
                <a:gd name="T6" fmla="*/ 4 w 30"/>
                <a:gd name="T7" fmla="*/ 4 h 146"/>
                <a:gd name="T8" fmla="*/ 15 w 30"/>
                <a:gd name="T9" fmla="*/ 0 h 146"/>
                <a:gd name="T10" fmla="*/ 26 w 30"/>
                <a:gd name="T11" fmla="*/ 4 h 146"/>
                <a:gd name="T12" fmla="*/ 30 w 30"/>
                <a:gd name="T13" fmla="*/ 15 h 146"/>
                <a:gd name="T14" fmla="*/ 26 w 30"/>
                <a:gd name="T15" fmla="*/ 26 h 146"/>
                <a:gd name="T16" fmla="*/ 15 w 30"/>
                <a:gd name="T17" fmla="*/ 30 h 146"/>
                <a:gd name="T18" fmla="*/ 15 w 30"/>
                <a:gd name="T19" fmla="*/ 146 h 146"/>
                <a:gd name="T20" fmla="*/ 4 w 30"/>
                <a:gd name="T21" fmla="*/ 142 h 146"/>
                <a:gd name="T22" fmla="*/ 0 w 30"/>
                <a:gd name="T23" fmla="*/ 131 h 146"/>
                <a:gd name="T24" fmla="*/ 4 w 30"/>
                <a:gd name="T25" fmla="*/ 120 h 146"/>
                <a:gd name="T26" fmla="*/ 15 w 30"/>
                <a:gd name="T27" fmla="*/ 115 h 146"/>
                <a:gd name="T28" fmla="*/ 26 w 30"/>
                <a:gd name="T29" fmla="*/ 120 h 146"/>
                <a:gd name="T30" fmla="*/ 30 w 30"/>
                <a:gd name="T31" fmla="*/ 131 h 146"/>
                <a:gd name="T32" fmla="*/ 26 w 30"/>
                <a:gd name="T33" fmla="*/ 142 h 146"/>
                <a:gd name="T34" fmla="*/ 15 w 30"/>
                <a:gd name="T3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46">
                  <a:moveTo>
                    <a:pt x="15" y="30"/>
                  </a:moveTo>
                  <a:cubicBezTo>
                    <a:pt x="11" y="30"/>
                    <a:pt x="7" y="29"/>
                    <a:pt x="4" y="26"/>
                  </a:cubicBezTo>
                  <a:cubicBezTo>
                    <a:pt x="1" y="23"/>
                    <a:pt x="0" y="19"/>
                    <a:pt x="0" y="15"/>
                  </a:cubicBezTo>
                  <a:cubicBezTo>
                    <a:pt x="0" y="11"/>
                    <a:pt x="1" y="7"/>
                    <a:pt x="4" y="4"/>
                  </a:cubicBezTo>
                  <a:cubicBezTo>
                    <a:pt x="7" y="1"/>
                    <a:pt x="11" y="0"/>
                    <a:pt x="15" y="0"/>
                  </a:cubicBezTo>
                  <a:cubicBezTo>
                    <a:pt x="19" y="0"/>
                    <a:pt x="23" y="1"/>
                    <a:pt x="26" y="4"/>
                  </a:cubicBezTo>
                  <a:cubicBezTo>
                    <a:pt x="29" y="7"/>
                    <a:pt x="30" y="11"/>
                    <a:pt x="30" y="15"/>
                  </a:cubicBezTo>
                  <a:cubicBezTo>
                    <a:pt x="30" y="19"/>
                    <a:pt x="29" y="23"/>
                    <a:pt x="26" y="26"/>
                  </a:cubicBezTo>
                  <a:cubicBezTo>
                    <a:pt x="23" y="29"/>
                    <a:pt x="19" y="30"/>
                    <a:pt x="15" y="30"/>
                  </a:cubicBezTo>
                  <a:close/>
                  <a:moveTo>
                    <a:pt x="15" y="146"/>
                  </a:moveTo>
                  <a:cubicBezTo>
                    <a:pt x="11" y="146"/>
                    <a:pt x="7" y="145"/>
                    <a:pt x="4" y="142"/>
                  </a:cubicBezTo>
                  <a:cubicBezTo>
                    <a:pt x="1" y="139"/>
                    <a:pt x="0" y="135"/>
                    <a:pt x="0" y="131"/>
                  </a:cubicBezTo>
                  <a:cubicBezTo>
                    <a:pt x="0" y="127"/>
                    <a:pt x="1" y="123"/>
                    <a:pt x="4" y="120"/>
                  </a:cubicBezTo>
                  <a:cubicBezTo>
                    <a:pt x="7" y="117"/>
                    <a:pt x="11" y="115"/>
                    <a:pt x="15" y="115"/>
                  </a:cubicBezTo>
                  <a:cubicBezTo>
                    <a:pt x="19" y="115"/>
                    <a:pt x="23" y="117"/>
                    <a:pt x="26" y="120"/>
                  </a:cubicBezTo>
                  <a:cubicBezTo>
                    <a:pt x="29" y="123"/>
                    <a:pt x="30" y="127"/>
                    <a:pt x="30" y="131"/>
                  </a:cubicBezTo>
                  <a:cubicBezTo>
                    <a:pt x="30" y="135"/>
                    <a:pt x="29" y="139"/>
                    <a:pt x="26" y="142"/>
                  </a:cubicBezTo>
                  <a:cubicBezTo>
                    <a:pt x="23" y="145"/>
                    <a:pt x="19" y="146"/>
                    <a:pt x="15" y="1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56" name="Rectangle 11">
              <a:extLst>
                <a:ext uri="{FF2B5EF4-FFF2-40B4-BE49-F238E27FC236}">
                  <a16:creationId xmlns:a16="http://schemas.microsoft.com/office/drawing/2014/main" id="{9EEAAC26-9455-441C-93E5-9B2805DC6B3D}"/>
                </a:ext>
              </a:extLst>
            </p:cNvPr>
            <p:cNvSpPr>
              <a:spLocks noChangeArrowheads="1"/>
            </p:cNvSpPr>
            <p:nvPr/>
          </p:nvSpPr>
          <p:spPr bwMode="auto">
            <a:xfrm>
              <a:off x="4759" y="1290"/>
              <a:ext cx="70"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57" name="Freeform 12">
              <a:extLst>
                <a:ext uri="{FF2B5EF4-FFF2-40B4-BE49-F238E27FC236}">
                  <a16:creationId xmlns:a16="http://schemas.microsoft.com/office/drawing/2014/main" id="{149EB393-FE9A-4830-8D4C-9ED4301D1D86}"/>
                </a:ext>
              </a:extLst>
            </p:cNvPr>
            <p:cNvSpPr>
              <a:spLocks/>
            </p:cNvSpPr>
            <p:nvPr/>
          </p:nvSpPr>
          <p:spPr bwMode="auto">
            <a:xfrm>
              <a:off x="4854" y="1189"/>
              <a:ext cx="58" cy="223"/>
            </a:xfrm>
            <a:custGeom>
              <a:avLst/>
              <a:gdLst>
                <a:gd name="T0" fmla="*/ 21 w 63"/>
                <a:gd name="T1" fmla="*/ 241 h 241"/>
                <a:gd name="T2" fmla="*/ 1 w 63"/>
                <a:gd name="T3" fmla="*/ 241 h 241"/>
                <a:gd name="T4" fmla="*/ 43 w 63"/>
                <a:gd name="T5" fmla="*/ 121 h 241"/>
                <a:gd name="T6" fmla="*/ 0 w 63"/>
                <a:gd name="T7" fmla="*/ 0 h 241"/>
                <a:gd name="T8" fmla="*/ 21 w 63"/>
                <a:gd name="T9" fmla="*/ 0 h 241"/>
                <a:gd name="T10" fmla="*/ 63 w 63"/>
                <a:gd name="T11" fmla="*/ 121 h 241"/>
                <a:gd name="T12" fmla="*/ 21 w 63"/>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63" h="241">
                  <a:moveTo>
                    <a:pt x="21" y="241"/>
                  </a:moveTo>
                  <a:cubicBezTo>
                    <a:pt x="1" y="241"/>
                    <a:pt x="1" y="241"/>
                    <a:pt x="1" y="241"/>
                  </a:cubicBezTo>
                  <a:cubicBezTo>
                    <a:pt x="29" y="207"/>
                    <a:pt x="43" y="167"/>
                    <a:pt x="43" y="121"/>
                  </a:cubicBezTo>
                  <a:cubicBezTo>
                    <a:pt x="43" y="75"/>
                    <a:pt x="29" y="34"/>
                    <a:pt x="0" y="0"/>
                  </a:cubicBezTo>
                  <a:cubicBezTo>
                    <a:pt x="21" y="0"/>
                    <a:pt x="21" y="0"/>
                    <a:pt x="21" y="0"/>
                  </a:cubicBezTo>
                  <a:cubicBezTo>
                    <a:pt x="49" y="33"/>
                    <a:pt x="63" y="74"/>
                    <a:pt x="63" y="121"/>
                  </a:cubicBezTo>
                  <a:cubicBezTo>
                    <a:pt x="63" y="169"/>
                    <a:pt x="49" y="208"/>
                    <a:pt x="21" y="2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grpSp>
        <p:nvGrpSpPr>
          <p:cNvPr id="58" name="Group 57">
            <a:extLst>
              <a:ext uri="{FF2B5EF4-FFF2-40B4-BE49-F238E27FC236}">
                <a16:creationId xmlns:a16="http://schemas.microsoft.com/office/drawing/2014/main" id="{EE55D8F9-B73C-469A-84A9-CBE0B2DADCA7}"/>
              </a:ext>
            </a:extLst>
          </p:cNvPr>
          <p:cNvGrpSpPr/>
          <p:nvPr/>
        </p:nvGrpSpPr>
        <p:grpSpPr>
          <a:xfrm>
            <a:off x="8337454" y="3165685"/>
            <a:ext cx="954704" cy="896298"/>
            <a:chOff x="8870197" y="4479210"/>
            <a:chExt cx="973986" cy="914400"/>
          </a:xfrm>
        </p:grpSpPr>
        <p:sp>
          <p:nvSpPr>
            <p:cNvPr id="59" name="Oval 58">
              <a:extLst>
                <a:ext uri="{FF2B5EF4-FFF2-40B4-BE49-F238E27FC236}">
                  <a16:creationId xmlns:a16="http://schemas.microsoft.com/office/drawing/2014/main" id="{8278A6B2-0BD6-46A5-9E8C-962BC92D8310}"/>
                </a:ext>
              </a:extLst>
            </p:cNvPr>
            <p:cNvSpPr/>
            <p:nvPr/>
          </p:nvSpPr>
          <p:spPr>
            <a:xfrm>
              <a:off x="8899990" y="4479210"/>
              <a:ext cx="914400" cy="914400"/>
            </a:xfrm>
            <a:prstGeom prst="ellipse">
              <a:avLst/>
            </a:prstGeom>
            <a:solidFill>
              <a:srgbClr val="0072C6"/>
            </a:solidFill>
            <a:ln w="10795" cap="flat" cmpd="sng" algn="ctr">
              <a:noFill/>
              <a:prstDash val="solid"/>
            </a:ln>
            <a:effectLst/>
          </p:spPr>
          <p:txBody>
            <a:bodyPr rtlCol="0" anchor="ctr"/>
            <a:lstStyle/>
            <a:p>
              <a:pPr marL="0" marR="0" lvl="0" indent="0" defTabSz="1194625"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505050"/>
                </a:solidFill>
                <a:effectLst/>
                <a:uLnTx/>
                <a:uFillTx/>
              </a:endParaRPr>
            </a:p>
          </p:txBody>
        </p:sp>
        <p:pic>
          <p:nvPicPr>
            <p:cNvPr id="60" name="Picture 59">
              <a:extLst>
                <a:ext uri="{FF2B5EF4-FFF2-40B4-BE49-F238E27FC236}">
                  <a16:creationId xmlns:a16="http://schemas.microsoft.com/office/drawing/2014/main" id="{2F5597ED-8312-4C22-B401-11A922108C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24990" y="4566665"/>
              <a:ext cx="464400" cy="310366"/>
            </a:xfrm>
            <a:prstGeom prst="rect">
              <a:avLst/>
            </a:prstGeom>
          </p:spPr>
        </p:pic>
        <p:sp>
          <p:nvSpPr>
            <p:cNvPr id="61" name="Rectangle 60">
              <a:extLst>
                <a:ext uri="{FF2B5EF4-FFF2-40B4-BE49-F238E27FC236}">
                  <a16:creationId xmlns:a16="http://schemas.microsoft.com/office/drawing/2014/main" id="{EC26F711-AB64-413C-9F5C-DE7896D020A7}"/>
                </a:ext>
              </a:extLst>
            </p:cNvPr>
            <p:cNvSpPr/>
            <p:nvPr/>
          </p:nvSpPr>
          <p:spPr bwMode="auto">
            <a:xfrm>
              <a:off x="8870197" y="4833213"/>
              <a:ext cx="973986" cy="438125"/>
            </a:xfrm>
            <a:prstGeom prst="rect">
              <a:avLst/>
            </a:prstGeom>
            <a:noFill/>
            <a:ln w="3175" cap="flat" cmpd="sng" algn="ctr">
              <a:noFill/>
              <a:prstDash val="solid"/>
              <a:headEnd type="none" w="med" len="med"/>
              <a:tailEnd type="none" w="med" len="med"/>
            </a:ln>
            <a:effectLst/>
          </p:spPr>
          <p:txBody>
            <a:bodyPr vert="horz" wrap="square" lIns="0" tIns="45706" rIns="0" bIns="45706" numCol="1" rtlCol="0" anchor="ctr" anchorCtr="0" compatLnSpc="1">
              <a:prstTxWarp prst="textNoShape">
                <a:avLst/>
              </a:prstTxWarp>
            </a:bodyPr>
            <a:lstStyle/>
            <a:p>
              <a:pPr marL="0" marR="0" lvl="0" indent="0" defTabSz="822091" eaLnBrk="1" fontAlgn="auto" latinLnBrk="0" hangingPunct="1">
                <a:lnSpc>
                  <a:spcPct val="100000"/>
                </a:lnSpc>
                <a:spcBef>
                  <a:spcPct val="0"/>
                </a:spcBef>
                <a:spcAft>
                  <a:spcPct val="0"/>
                </a:spcAft>
                <a:buClrTx/>
                <a:buSzTx/>
                <a:buFontTx/>
                <a:buNone/>
                <a:tabLst/>
                <a:defRPr/>
              </a:pPr>
              <a:r>
                <a:rPr kumimoji="0" lang="en-US" sz="980" b="0" i="0" u="none" strike="noStrike" kern="0" cap="none" spc="0" normalizeH="0" baseline="0" noProof="0">
                  <a:ln>
                    <a:solidFill>
                      <a:srgbClr val="FFFFFF">
                        <a:alpha val="0"/>
                      </a:srgbClr>
                    </a:solidFill>
                  </a:ln>
                  <a:solidFill>
                    <a:srgbClr val="FFFFFF"/>
                  </a:solidFill>
                  <a:effectLst/>
                  <a:uLnTx/>
                  <a:uFillTx/>
                  <a:latin typeface="Segoe"/>
                  <a:ea typeface="+mn-ea"/>
                  <a:cs typeface="+mn-cs"/>
                </a:rPr>
                <a:t>Active</a:t>
              </a:r>
              <a:br>
                <a:rPr kumimoji="0" lang="en-US" sz="980" b="0" i="0" u="none" strike="noStrike" kern="0" cap="none" spc="0" normalizeH="0" baseline="0" noProof="0">
                  <a:ln>
                    <a:solidFill>
                      <a:srgbClr val="FFFFFF">
                        <a:alpha val="0"/>
                      </a:srgbClr>
                    </a:solidFill>
                  </a:ln>
                  <a:solidFill>
                    <a:srgbClr val="FFFFFF"/>
                  </a:solidFill>
                  <a:effectLst/>
                  <a:uLnTx/>
                  <a:uFillTx/>
                  <a:latin typeface="Segoe"/>
                  <a:ea typeface="+mn-ea"/>
                  <a:cs typeface="+mn-cs"/>
                </a:rPr>
              </a:br>
              <a:r>
                <a:rPr kumimoji="0" lang="en-US" sz="980" b="0" i="0" u="none" strike="noStrike" kern="0" cap="none" spc="0" normalizeH="0" baseline="0" noProof="0">
                  <a:ln>
                    <a:solidFill>
                      <a:srgbClr val="FFFFFF">
                        <a:alpha val="0"/>
                      </a:srgbClr>
                    </a:solidFill>
                  </a:ln>
                  <a:solidFill>
                    <a:srgbClr val="FFFFFF"/>
                  </a:solidFill>
                  <a:effectLst/>
                  <a:uLnTx/>
                  <a:uFillTx/>
                  <a:latin typeface="Segoe"/>
                  <a:ea typeface="+mn-ea"/>
                  <a:cs typeface="+mn-cs"/>
                </a:rPr>
                <a:t>Directory</a:t>
              </a:r>
            </a:p>
          </p:txBody>
        </p:sp>
      </p:grpSp>
      <p:grpSp>
        <p:nvGrpSpPr>
          <p:cNvPr id="62" name="Group 61">
            <a:extLst>
              <a:ext uri="{FF2B5EF4-FFF2-40B4-BE49-F238E27FC236}">
                <a16:creationId xmlns:a16="http://schemas.microsoft.com/office/drawing/2014/main" id="{B590735D-7CE0-4BCC-94BB-F20D9FB229D3}"/>
              </a:ext>
            </a:extLst>
          </p:cNvPr>
          <p:cNvGrpSpPr/>
          <p:nvPr/>
        </p:nvGrpSpPr>
        <p:grpSpPr>
          <a:xfrm>
            <a:off x="9055394" y="3478136"/>
            <a:ext cx="896298" cy="896297"/>
            <a:chOff x="3453439" y="3767154"/>
            <a:chExt cx="914400" cy="914400"/>
          </a:xfrm>
        </p:grpSpPr>
        <p:sp>
          <p:nvSpPr>
            <p:cNvPr id="63" name="Oval 62">
              <a:extLst>
                <a:ext uri="{FF2B5EF4-FFF2-40B4-BE49-F238E27FC236}">
                  <a16:creationId xmlns:a16="http://schemas.microsoft.com/office/drawing/2014/main" id="{7900FEEB-A8C0-4369-9E5F-4C5590735641}"/>
                </a:ext>
              </a:extLst>
            </p:cNvPr>
            <p:cNvSpPr/>
            <p:nvPr/>
          </p:nvSpPr>
          <p:spPr>
            <a:xfrm>
              <a:off x="3453439" y="3767154"/>
              <a:ext cx="914400" cy="914400"/>
            </a:xfrm>
            <a:prstGeom prst="ellipse">
              <a:avLst/>
            </a:prstGeom>
            <a:solidFill>
              <a:srgbClr val="289FD7"/>
            </a:solidFill>
            <a:ln w="10795" cap="flat" cmpd="sng" algn="ctr">
              <a:noFill/>
              <a:prstDash val="solid"/>
            </a:ln>
            <a:effectLst/>
          </p:spPr>
          <p:txBody>
            <a:bodyPr rtlCol="0" anchor="ctr"/>
            <a:lstStyle/>
            <a:p>
              <a:pPr marL="0" marR="0" lvl="0" indent="0" defTabSz="1194625"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505050"/>
                </a:solidFill>
                <a:effectLst/>
                <a:uLnTx/>
                <a:uFillTx/>
              </a:endParaRPr>
            </a:p>
          </p:txBody>
        </p:sp>
        <p:grpSp>
          <p:nvGrpSpPr>
            <p:cNvPr id="64" name="Group 63">
              <a:extLst>
                <a:ext uri="{FF2B5EF4-FFF2-40B4-BE49-F238E27FC236}">
                  <a16:creationId xmlns:a16="http://schemas.microsoft.com/office/drawing/2014/main" id="{B3123B7F-AE6D-45A5-8F04-EF7D8E3F1D91}"/>
                </a:ext>
              </a:extLst>
            </p:cNvPr>
            <p:cNvGrpSpPr/>
            <p:nvPr/>
          </p:nvGrpSpPr>
          <p:grpSpPr>
            <a:xfrm>
              <a:off x="3718527" y="3842550"/>
              <a:ext cx="384225" cy="381804"/>
              <a:chOff x="3725592" y="3854779"/>
              <a:chExt cx="348223" cy="346029"/>
            </a:xfrm>
          </p:grpSpPr>
          <p:sp>
            <p:nvSpPr>
              <p:cNvPr id="66" name="Freeform 5">
                <a:extLst>
                  <a:ext uri="{FF2B5EF4-FFF2-40B4-BE49-F238E27FC236}">
                    <a16:creationId xmlns:a16="http://schemas.microsoft.com/office/drawing/2014/main" id="{056D0F96-DA53-457F-8928-1984BB8DB0FC}"/>
                  </a:ext>
                </a:extLst>
              </p:cNvPr>
              <p:cNvSpPr>
                <a:spLocks/>
              </p:cNvSpPr>
              <p:nvPr/>
            </p:nvSpPr>
            <p:spPr bwMode="auto">
              <a:xfrm>
                <a:off x="3904973" y="3984540"/>
                <a:ext cx="59940" cy="108463"/>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2" tIns="33602" rIns="67202" bIns="33602" numCol="1" anchor="t" anchorCtr="0" compatLnSpc="1">
                <a:prstTxWarp prst="textNoShape">
                  <a:avLst/>
                </a:prstTxWarp>
              </a:bodyPr>
              <a:lstStyle/>
              <a:p>
                <a:pPr marL="0" marR="0" lvl="0" indent="0" algn="l" defTabSz="671529" eaLnBrk="1" fontAlgn="auto" latinLnBrk="0" hangingPunct="1">
                  <a:lnSpc>
                    <a:spcPct val="100000"/>
                  </a:lnSpc>
                  <a:spcBef>
                    <a:spcPct val="0"/>
                  </a:spcBef>
                  <a:spcAft>
                    <a:spcPct val="0"/>
                  </a:spcAft>
                  <a:buClrTx/>
                  <a:buSzTx/>
                  <a:buFontTx/>
                  <a:buNone/>
                  <a:tabLst/>
                  <a:defRPr/>
                </a:pPr>
                <a:endParaRPr kumimoji="0" lang="en-US" sz="1299" b="0" i="0" u="none" strike="noStrike" kern="0" cap="none" spc="0" normalizeH="0" baseline="0" noProof="0">
                  <a:ln>
                    <a:noFill/>
                  </a:ln>
                  <a:solidFill>
                    <a:srgbClr val="FFFFFF"/>
                  </a:solidFill>
                  <a:effectLst/>
                  <a:uLnTx/>
                  <a:uFillTx/>
                  <a:ea typeface="ＭＳ Ｐゴシック" charset="0"/>
                </a:endParaRPr>
              </a:p>
            </p:txBody>
          </p:sp>
          <p:sp>
            <p:nvSpPr>
              <p:cNvPr id="67" name="Freeform 6">
                <a:extLst>
                  <a:ext uri="{FF2B5EF4-FFF2-40B4-BE49-F238E27FC236}">
                    <a16:creationId xmlns:a16="http://schemas.microsoft.com/office/drawing/2014/main" id="{6C78F048-4F35-49AE-805B-082684C23942}"/>
                  </a:ext>
                </a:extLst>
              </p:cNvPr>
              <p:cNvSpPr>
                <a:spLocks/>
              </p:cNvSpPr>
              <p:nvPr/>
            </p:nvSpPr>
            <p:spPr bwMode="auto">
              <a:xfrm>
                <a:off x="3829883" y="3986077"/>
                <a:ext cx="60379" cy="106926"/>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2" tIns="33602" rIns="67202" bIns="33602" numCol="1" anchor="t" anchorCtr="0" compatLnSpc="1">
                <a:prstTxWarp prst="textNoShape">
                  <a:avLst/>
                </a:prstTxWarp>
              </a:bodyPr>
              <a:lstStyle/>
              <a:p>
                <a:pPr marL="0" marR="0" lvl="0" indent="0" algn="l" defTabSz="671529" eaLnBrk="1" fontAlgn="auto" latinLnBrk="0" hangingPunct="1">
                  <a:lnSpc>
                    <a:spcPct val="100000"/>
                  </a:lnSpc>
                  <a:spcBef>
                    <a:spcPct val="0"/>
                  </a:spcBef>
                  <a:spcAft>
                    <a:spcPct val="0"/>
                  </a:spcAft>
                  <a:buClrTx/>
                  <a:buSzTx/>
                  <a:buFontTx/>
                  <a:buNone/>
                  <a:tabLst/>
                  <a:defRPr/>
                </a:pPr>
                <a:endParaRPr kumimoji="0" lang="en-US" sz="1299" b="0" i="0" u="none" strike="noStrike" kern="0" cap="none" spc="0" normalizeH="0" baseline="0" noProof="0">
                  <a:ln>
                    <a:noFill/>
                  </a:ln>
                  <a:solidFill>
                    <a:srgbClr val="FFFFFF"/>
                  </a:solidFill>
                  <a:effectLst/>
                  <a:uLnTx/>
                  <a:uFillTx/>
                  <a:ea typeface="ＭＳ Ｐゴシック" charset="0"/>
                </a:endParaRPr>
              </a:p>
            </p:txBody>
          </p:sp>
          <p:sp>
            <p:nvSpPr>
              <p:cNvPr id="68" name="Freeform 7">
                <a:extLst>
                  <a:ext uri="{FF2B5EF4-FFF2-40B4-BE49-F238E27FC236}">
                    <a16:creationId xmlns:a16="http://schemas.microsoft.com/office/drawing/2014/main" id="{204F66EC-3FAB-4C32-A0E3-63B5C6C205C9}"/>
                  </a:ext>
                </a:extLst>
              </p:cNvPr>
              <p:cNvSpPr>
                <a:spLocks noEditPoints="1"/>
              </p:cNvSpPr>
              <p:nvPr/>
            </p:nvSpPr>
            <p:spPr bwMode="auto">
              <a:xfrm>
                <a:off x="3725592" y="3854779"/>
                <a:ext cx="348223" cy="346029"/>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2" tIns="33602" rIns="67202" bIns="33602" numCol="1" anchor="t" anchorCtr="0" compatLnSpc="1">
                <a:prstTxWarp prst="textNoShape">
                  <a:avLst/>
                </a:prstTxWarp>
              </a:bodyPr>
              <a:lstStyle/>
              <a:p>
                <a:pPr marL="0" marR="0" lvl="0" indent="0" algn="l" defTabSz="671529" eaLnBrk="1" fontAlgn="auto" latinLnBrk="0" hangingPunct="1">
                  <a:lnSpc>
                    <a:spcPct val="100000"/>
                  </a:lnSpc>
                  <a:spcBef>
                    <a:spcPct val="0"/>
                  </a:spcBef>
                  <a:spcAft>
                    <a:spcPct val="0"/>
                  </a:spcAft>
                  <a:buClrTx/>
                  <a:buSzTx/>
                  <a:buFontTx/>
                  <a:buNone/>
                  <a:tabLst/>
                  <a:defRPr/>
                </a:pPr>
                <a:endParaRPr kumimoji="0" lang="en-US" sz="1299" b="0" i="0" u="none" strike="noStrike" kern="0" cap="none" spc="0" normalizeH="0" baseline="0" noProof="0">
                  <a:ln>
                    <a:noFill/>
                  </a:ln>
                  <a:solidFill>
                    <a:srgbClr val="FFFFFF"/>
                  </a:solidFill>
                  <a:effectLst/>
                  <a:uLnTx/>
                  <a:uFillTx/>
                  <a:ea typeface="ＭＳ Ｐゴシック" charset="0"/>
                </a:endParaRPr>
              </a:p>
            </p:txBody>
          </p:sp>
        </p:grpSp>
        <p:sp>
          <p:nvSpPr>
            <p:cNvPr id="65" name="Rectangle 64">
              <a:extLst>
                <a:ext uri="{FF2B5EF4-FFF2-40B4-BE49-F238E27FC236}">
                  <a16:creationId xmlns:a16="http://schemas.microsoft.com/office/drawing/2014/main" id="{701E7E34-AC39-40E5-9526-69E5E4EE3788}"/>
                </a:ext>
              </a:extLst>
            </p:cNvPr>
            <p:cNvSpPr/>
            <p:nvPr/>
          </p:nvSpPr>
          <p:spPr>
            <a:xfrm>
              <a:off x="3499990" y="4228396"/>
              <a:ext cx="821299" cy="307821"/>
            </a:xfrm>
            <a:prstGeom prst="rect">
              <a:avLst/>
            </a:prstGeom>
            <a:ln>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822091" rtl="0" eaLnBrk="1" fontAlgn="auto" latinLnBrk="0" hangingPunct="1">
                <a:lnSpc>
                  <a:spcPct val="100000"/>
                </a:lnSpc>
                <a:spcBef>
                  <a:spcPct val="0"/>
                </a:spcBef>
                <a:spcAft>
                  <a:spcPct val="0"/>
                </a:spcAft>
                <a:buClrTx/>
                <a:buSzTx/>
                <a:buFontTx/>
                <a:buNone/>
                <a:tabLst/>
                <a:defRPr/>
              </a:pPr>
              <a:r>
                <a:rPr kumimoji="0" lang="en-US" sz="980" b="0" i="0" u="none" strike="noStrike" kern="1200" cap="none" spc="0" normalizeH="0" baseline="0" noProof="0">
                  <a:ln>
                    <a:solidFill>
                      <a:srgbClr val="FFFFFF">
                        <a:alpha val="0"/>
                      </a:srgbClr>
                    </a:solidFill>
                  </a:ln>
                  <a:solidFill>
                    <a:srgbClr val="FFFFFF"/>
                  </a:solidFill>
                  <a:effectLst/>
                  <a:uLnTx/>
                  <a:uFillTx/>
                  <a:latin typeface="Segoe"/>
                  <a:ea typeface="+mn-ea"/>
                  <a:cs typeface="+mn-cs"/>
                </a:rPr>
                <a:t>Azure Active Directory</a:t>
              </a:r>
            </a:p>
          </p:txBody>
        </p:sp>
      </p:grpSp>
      <p:sp>
        <p:nvSpPr>
          <p:cNvPr id="69" name="Line Callout 2 28">
            <a:extLst>
              <a:ext uri="{FF2B5EF4-FFF2-40B4-BE49-F238E27FC236}">
                <a16:creationId xmlns:a16="http://schemas.microsoft.com/office/drawing/2014/main" id="{ADDBBBFF-CF36-43E6-9442-5278BE6CD50B}"/>
              </a:ext>
            </a:extLst>
          </p:cNvPr>
          <p:cNvSpPr/>
          <p:nvPr/>
        </p:nvSpPr>
        <p:spPr bwMode="auto">
          <a:xfrm>
            <a:off x="423421" y="2166102"/>
            <a:ext cx="5196105" cy="1070597"/>
          </a:xfrm>
          <a:prstGeom prst="borderCallout2">
            <a:avLst>
              <a:gd name="adj1" fmla="val 9089"/>
              <a:gd name="adj2" fmla="val 52303"/>
              <a:gd name="adj3" fmla="val 49671"/>
              <a:gd name="adj4" fmla="val 41657"/>
              <a:gd name="adj5" fmla="val 186705"/>
              <a:gd name="adj6" fmla="val 41572"/>
            </a:avLst>
          </a:prstGeom>
          <a:solidFill>
            <a:srgbClr val="D9D9D9"/>
          </a:solidFill>
          <a:ln w="9525" cap="flat" cmpd="sng" algn="ctr">
            <a:solidFill>
              <a:srgbClr val="D9D9D9"/>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430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2. Time-bound privileges (no permanent admins)</a:t>
            </a:r>
          </a:p>
        </p:txBody>
      </p:sp>
      <p:sp>
        <p:nvSpPr>
          <p:cNvPr id="70" name="Line Callout 2 187">
            <a:extLst>
              <a:ext uri="{FF2B5EF4-FFF2-40B4-BE49-F238E27FC236}">
                <a16:creationId xmlns:a16="http://schemas.microsoft.com/office/drawing/2014/main" id="{5889D85C-5FE5-4765-9838-529CA745F2F6}"/>
              </a:ext>
            </a:extLst>
          </p:cNvPr>
          <p:cNvSpPr/>
          <p:nvPr/>
        </p:nvSpPr>
        <p:spPr bwMode="auto">
          <a:xfrm>
            <a:off x="454025" y="5220799"/>
            <a:ext cx="5388151" cy="1219463"/>
          </a:xfrm>
          <a:prstGeom prst="borderCallout2">
            <a:avLst>
              <a:gd name="adj1" fmla="val 11162"/>
              <a:gd name="adj2" fmla="val 33997"/>
              <a:gd name="adj3" fmla="val 16585"/>
              <a:gd name="adj4" fmla="val 80367"/>
              <a:gd name="adj5" fmla="val -23607"/>
              <a:gd name="adj6" fmla="val 80035"/>
            </a:avLst>
          </a:prstGeom>
          <a:solidFill>
            <a:srgbClr val="D9D9D9"/>
          </a:solidFill>
          <a:ln w="9525" cap="flat" cmpd="sng" algn="ctr">
            <a:solidFill>
              <a:srgbClr val="D9D9D9"/>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896328"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1. Privileged Access Workstations (PAWs) </a:t>
            </a:r>
          </a:p>
          <a:p>
            <a:pPr marL="0" marR="0" lvl="0" indent="0" algn="l" defTabSz="896328" eaLnBrk="1" fontAlgn="auto" latinLnBrk="0" hangingPunct="1">
              <a:lnSpc>
                <a:spcPct val="100000"/>
              </a:lnSpc>
              <a:spcBef>
                <a:spcPts val="0"/>
              </a:spcBef>
              <a:spcAft>
                <a:spcPts val="0"/>
              </a:spcAft>
              <a:buClrTx/>
              <a:buSzTx/>
              <a:buFontTx/>
              <a:buNone/>
              <a:tabLst/>
              <a:defRPr/>
            </a:pPr>
            <a:r>
              <a:rPr kumimoji="0" lang="en-US" sz="1467" b="0" i="1" u="none" strike="noStrike" kern="0" cap="none" spc="0" normalizeH="0" baseline="0" noProof="0">
                <a:ln>
                  <a:noFill/>
                </a:ln>
                <a:solidFill>
                  <a:srgbClr val="505050"/>
                </a:solidFill>
                <a:effectLst/>
                <a:uLnTx/>
                <a:uFillTx/>
                <a:latin typeface="Segoe UI"/>
                <a:ea typeface="+mn-ea"/>
                <a:cs typeface="+mn-cs"/>
              </a:rPr>
              <a:t>Phases 2 and 3 –All Admins and additional hardening (Credential Guard, RDP Restricted Admin, etc.)</a:t>
            </a:r>
          </a:p>
        </p:txBody>
      </p:sp>
      <p:sp>
        <p:nvSpPr>
          <p:cNvPr id="71" name="Line Callout 2 188">
            <a:extLst>
              <a:ext uri="{FF2B5EF4-FFF2-40B4-BE49-F238E27FC236}">
                <a16:creationId xmlns:a16="http://schemas.microsoft.com/office/drawing/2014/main" id="{73BC6113-E10F-4D3C-A400-115C296C7183}"/>
              </a:ext>
            </a:extLst>
          </p:cNvPr>
          <p:cNvSpPr/>
          <p:nvPr/>
        </p:nvSpPr>
        <p:spPr bwMode="auto">
          <a:xfrm>
            <a:off x="6066250" y="5220802"/>
            <a:ext cx="2742811" cy="846630"/>
          </a:xfrm>
          <a:prstGeom prst="borderCallout2">
            <a:avLst>
              <a:gd name="adj1" fmla="val 20821"/>
              <a:gd name="adj2" fmla="val 61786"/>
              <a:gd name="adj3" fmla="val 8267"/>
              <a:gd name="adj4" fmla="val 14035"/>
              <a:gd name="adj5" fmla="val -26606"/>
              <a:gd name="adj6" fmla="val 21675"/>
            </a:avLst>
          </a:prstGeom>
          <a:solidFill>
            <a:srgbClr val="D9D9D9"/>
          </a:solidFill>
          <a:ln w="9525" cap="flat" cmpd="sng" algn="ctr">
            <a:solidFill>
              <a:srgbClr val="D9D9D9"/>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30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4. Just Enough Admin (JEA) for DC Maintenance</a:t>
            </a:r>
          </a:p>
        </p:txBody>
      </p:sp>
      <p:pic>
        <p:nvPicPr>
          <p:cNvPr id="72" name="Picture 71">
            <a:extLst>
              <a:ext uri="{FF2B5EF4-FFF2-40B4-BE49-F238E27FC236}">
                <a16:creationId xmlns:a16="http://schemas.microsoft.com/office/drawing/2014/main" id="{B7B5BA92-9AC8-4FBC-A07B-089AF9F2A239}"/>
              </a:ext>
            </a:extLst>
          </p:cNvPr>
          <p:cNvPicPr>
            <a:picLocks noChangeAspect="1"/>
          </p:cNvPicPr>
          <p:nvPr/>
        </p:nvPicPr>
        <p:blipFill>
          <a:blip r:embed="rId7"/>
          <a:stretch>
            <a:fillRect/>
          </a:stretch>
        </p:blipFill>
        <p:spPr>
          <a:xfrm>
            <a:off x="447288" y="3540972"/>
            <a:ext cx="614634" cy="1065144"/>
          </a:xfrm>
          <a:prstGeom prst="rect">
            <a:avLst/>
          </a:prstGeom>
        </p:spPr>
      </p:pic>
      <p:grpSp>
        <p:nvGrpSpPr>
          <p:cNvPr id="73" name="Group 72">
            <a:extLst>
              <a:ext uri="{FF2B5EF4-FFF2-40B4-BE49-F238E27FC236}">
                <a16:creationId xmlns:a16="http://schemas.microsoft.com/office/drawing/2014/main" id="{3619DC1A-C9F0-49CD-B5A4-8937FA330ACE}"/>
              </a:ext>
            </a:extLst>
          </p:cNvPr>
          <p:cNvGrpSpPr/>
          <p:nvPr/>
        </p:nvGrpSpPr>
        <p:grpSpPr>
          <a:xfrm>
            <a:off x="2057606" y="4051605"/>
            <a:ext cx="756368" cy="560899"/>
            <a:chOff x="2128630" y="3674766"/>
            <a:chExt cx="771645" cy="572228"/>
          </a:xfrm>
        </p:grpSpPr>
        <p:cxnSp>
          <p:nvCxnSpPr>
            <p:cNvPr id="74" name="Straight Connector 73">
              <a:extLst>
                <a:ext uri="{FF2B5EF4-FFF2-40B4-BE49-F238E27FC236}">
                  <a16:creationId xmlns:a16="http://schemas.microsoft.com/office/drawing/2014/main" id="{873BCD17-D65C-4B44-9AE8-A397648E1D0E}"/>
                </a:ext>
              </a:extLst>
            </p:cNvPr>
            <p:cNvCxnSpPr/>
            <p:nvPr/>
          </p:nvCxnSpPr>
          <p:spPr>
            <a:xfrm flipH="1" flipV="1">
              <a:off x="2128630" y="3674766"/>
              <a:ext cx="223797" cy="166600"/>
            </a:xfrm>
            <a:prstGeom prst="line">
              <a:avLst/>
            </a:prstGeom>
            <a:noFill/>
            <a:ln w="57150" cap="flat" cmpd="sng" algn="ctr">
              <a:solidFill>
                <a:srgbClr val="E81123"/>
              </a:solidFill>
              <a:prstDash val="solid"/>
            </a:ln>
            <a:effectLst/>
          </p:spPr>
        </p:cxnSp>
        <p:cxnSp>
          <p:nvCxnSpPr>
            <p:cNvPr id="75" name="Straight Connector 74">
              <a:extLst>
                <a:ext uri="{FF2B5EF4-FFF2-40B4-BE49-F238E27FC236}">
                  <a16:creationId xmlns:a16="http://schemas.microsoft.com/office/drawing/2014/main" id="{91BD0FB8-FD65-4C25-BF17-3F11C5AAC948}"/>
                </a:ext>
              </a:extLst>
            </p:cNvPr>
            <p:cNvCxnSpPr/>
            <p:nvPr/>
          </p:nvCxnSpPr>
          <p:spPr>
            <a:xfrm flipH="1" flipV="1">
              <a:off x="2711731" y="4106636"/>
              <a:ext cx="188544" cy="140358"/>
            </a:xfrm>
            <a:prstGeom prst="line">
              <a:avLst/>
            </a:prstGeom>
            <a:noFill/>
            <a:ln w="57150" cap="flat" cmpd="sng" algn="ctr">
              <a:solidFill>
                <a:srgbClr val="E81123"/>
              </a:solidFill>
              <a:prstDash val="solid"/>
            </a:ln>
            <a:effectLst/>
          </p:spPr>
        </p:cxnSp>
        <p:grpSp>
          <p:nvGrpSpPr>
            <p:cNvPr id="76" name="Group 4">
              <a:extLst>
                <a:ext uri="{FF2B5EF4-FFF2-40B4-BE49-F238E27FC236}">
                  <a16:creationId xmlns:a16="http://schemas.microsoft.com/office/drawing/2014/main" id="{245A20BB-6A20-48E1-A726-5E28AF8763E6}"/>
                </a:ext>
              </a:extLst>
            </p:cNvPr>
            <p:cNvGrpSpPr>
              <a:grpSpLocks noChangeAspect="1"/>
            </p:cNvGrpSpPr>
            <p:nvPr/>
          </p:nvGrpSpPr>
          <p:grpSpPr bwMode="auto">
            <a:xfrm>
              <a:off x="2359307" y="3803353"/>
              <a:ext cx="342900" cy="341313"/>
              <a:chOff x="1439" y="2428"/>
              <a:chExt cx="216" cy="215"/>
            </a:xfrm>
          </p:grpSpPr>
          <p:sp>
            <p:nvSpPr>
              <p:cNvPr id="77" name="AutoShape 3">
                <a:extLst>
                  <a:ext uri="{FF2B5EF4-FFF2-40B4-BE49-F238E27FC236}">
                    <a16:creationId xmlns:a16="http://schemas.microsoft.com/office/drawing/2014/main" id="{EE67AA46-9249-4573-8EA9-03A4BAFD5285}"/>
                  </a:ext>
                </a:extLst>
              </p:cNvPr>
              <p:cNvSpPr>
                <a:spLocks noChangeAspect="1" noChangeArrowheads="1" noTextEdit="1"/>
              </p:cNvSpPr>
              <p:nvPr/>
            </p:nvSpPr>
            <p:spPr bwMode="auto">
              <a:xfrm>
                <a:off x="1439" y="2428"/>
                <a:ext cx="21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78" name="Freeform 5">
                <a:extLst>
                  <a:ext uri="{FF2B5EF4-FFF2-40B4-BE49-F238E27FC236}">
                    <a16:creationId xmlns:a16="http://schemas.microsoft.com/office/drawing/2014/main" id="{7374E1AE-0362-4DE3-B940-F898F72D4D58}"/>
                  </a:ext>
                </a:extLst>
              </p:cNvPr>
              <p:cNvSpPr>
                <a:spLocks noEditPoints="1"/>
              </p:cNvSpPr>
              <p:nvPr/>
            </p:nvSpPr>
            <p:spPr bwMode="auto">
              <a:xfrm>
                <a:off x="1440" y="2428"/>
                <a:ext cx="215" cy="214"/>
              </a:xfrm>
              <a:custGeom>
                <a:avLst/>
                <a:gdLst>
                  <a:gd name="T0" fmla="*/ 133 w 266"/>
                  <a:gd name="T1" fmla="*/ 266 h 266"/>
                  <a:gd name="T2" fmla="*/ 0 w 266"/>
                  <a:gd name="T3" fmla="*/ 133 h 266"/>
                  <a:gd name="T4" fmla="*/ 133 w 266"/>
                  <a:gd name="T5" fmla="*/ 0 h 266"/>
                  <a:gd name="T6" fmla="*/ 266 w 266"/>
                  <a:gd name="T7" fmla="*/ 133 h 266"/>
                  <a:gd name="T8" fmla="*/ 133 w 266"/>
                  <a:gd name="T9" fmla="*/ 266 h 266"/>
                  <a:gd name="T10" fmla="*/ 133 w 266"/>
                  <a:gd name="T11" fmla="*/ 20 h 266"/>
                  <a:gd name="T12" fmla="*/ 20 w 266"/>
                  <a:gd name="T13" fmla="*/ 133 h 266"/>
                  <a:gd name="T14" fmla="*/ 133 w 266"/>
                  <a:gd name="T15" fmla="*/ 246 h 266"/>
                  <a:gd name="T16" fmla="*/ 246 w 266"/>
                  <a:gd name="T17" fmla="*/ 133 h 266"/>
                  <a:gd name="T18" fmla="*/ 133 w 266"/>
                  <a:gd name="T19" fmla="*/ 2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6">
                    <a:moveTo>
                      <a:pt x="133" y="266"/>
                    </a:moveTo>
                    <a:cubicBezTo>
                      <a:pt x="60" y="266"/>
                      <a:pt x="0" y="206"/>
                      <a:pt x="0" y="133"/>
                    </a:cubicBezTo>
                    <a:cubicBezTo>
                      <a:pt x="0" y="59"/>
                      <a:pt x="60" y="0"/>
                      <a:pt x="133" y="0"/>
                    </a:cubicBezTo>
                    <a:cubicBezTo>
                      <a:pt x="206" y="0"/>
                      <a:pt x="266" y="59"/>
                      <a:pt x="266" y="133"/>
                    </a:cubicBezTo>
                    <a:cubicBezTo>
                      <a:pt x="266" y="206"/>
                      <a:pt x="206" y="266"/>
                      <a:pt x="133" y="266"/>
                    </a:cubicBezTo>
                    <a:close/>
                    <a:moveTo>
                      <a:pt x="133" y="20"/>
                    </a:moveTo>
                    <a:cubicBezTo>
                      <a:pt x="71" y="20"/>
                      <a:pt x="20" y="70"/>
                      <a:pt x="20" y="133"/>
                    </a:cubicBezTo>
                    <a:cubicBezTo>
                      <a:pt x="20" y="195"/>
                      <a:pt x="71" y="246"/>
                      <a:pt x="133" y="246"/>
                    </a:cubicBezTo>
                    <a:cubicBezTo>
                      <a:pt x="195" y="246"/>
                      <a:pt x="246" y="195"/>
                      <a:pt x="246" y="133"/>
                    </a:cubicBezTo>
                    <a:cubicBezTo>
                      <a:pt x="246" y="70"/>
                      <a:pt x="195" y="20"/>
                      <a:pt x="133" y="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79" name="Freeform 6">
                <a:extLst>
                  <a:ext uri="{FF2B5EF4-FFF2-40B4-BE49-F238E27FC236}">
                    <a16:creationId xmlns:a16="http://schemas.microsoft.com/office/drawing/2014/main" id="{C36F0987-F280-4B1F-80ED-76052572D88F}"/>
                  </a:ext>
                </a:extLst>
              </p:cNvPr>
              <p:cNvSpPr>
                <a:spLocks/>
              </p:cNvSpPr>
              <p:nvPr/>
            </p:nvSpPr>
            <p:spPr bwMode="auto">
              <a:xfrm>
                <a:off x="1540" y="2455"/>
                <a:ext cx="75" cy="87"/>
              </a:xfrm>
              <a:custGeom>
                <a:avLst/>
                <a:gdLst>
                  <a:gd name="T0" fmla="*/ 75 w 75"/>
                  <a:gd name="T1" fmla="*/ 87 h 87"/>
                  <a:gd name="T2" fmla="*/ 0 w 75"/>
                  <a:gd name="T3" fmla="*/ 87 h 87"/>
                  <a:gd name="T4" fmla="*/ 0 w 75"/>
                  <a:gd name="T5" fmla="*/ 0 h 87"/>
                  <a:gd name="T6" fmla="*/ 16 w 75"/>
                  <a:gd name="T7" fmla="*/ 0 h 87"/>
                  <a:gd name="T8" fmla="*/ 16 w 75"/>
                  <a:gd name="T9" fmla="*/ 71 h 87"/>
                  <a:gd name="T10" fmla="*/ 75 w 75"/>
                  <a:gd name="T11" fmla="*/ 71 h 87"/>
                  <a:gd name="T12" fmla="*/ 75 w 75"/>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75" h="87">
                    <a:moveTo>
                      <a:pt x="75" y="87"/>
                    </a:moveTo>
                    <a:lnTo>
                      <a:pt x="0" y="87"/>
                    </a:lnTo>
                    <a:lnTo>
                      <a:pt x="0" y="0"/>
                    </a:lnTo>
                    <a:lnTo>
                      <a:pt x="16" y="0"/>
                    </a:lnTo>
                    <a:lnTo>
                      <a:pt x="16" y="71"/>
                    </a:lnTo>
                    <a:lnTo>
                      <a:pt x="75" y="71"/>
                    </a:lnTo>
                    <a:lnTo>
                      <a:pt x="75" y="8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80" name="Freeform 7">
                <a:extLst>
                  <a:ext uri="{FF2B5EF4-FFF2-40B4-BE49-F238E27FC236}">
                    <a16:creationId xmlns:a16="http://schemas.microsoft.com/office/drawing/2014/main" id="{BDAF0EE4-F161-450A-B0F5-5FD75BA2DBF4}"/>
                  </a:ext>
                </a:extLst>
              </p:cNvPr>
              <p:cNvSpPr>
                <a:spLocks/>
              </p:cNvSpPr>
              <p:nvPr/>
            </p:nvSpPr>
            <p:spPr bwMode="auto">
              <a:xfrm>
                <a:off x="1525" y="2526"/>
                <a:ext cx="30" cy="30"/>
              </a:xfrm>
              <a:custGeom>
                <a:avLst/>
                <a:gdLst>
                  <a:gd name="T0" fmla="*/ 30 w 30"/>
                  <a:gd name="T1" fmla="*/ 30 h 30"/>
                  <a:gd name="T2" fmla="*/ 14 w 30"/>
                  <a:gd name="T3" fmla="*/ 30 h 30"/>
                  <a:gd name="T4" fmla="*/ 14 w 30"/>
                  <a:gd name="T5" fmla="*/ 16 h 30"/>
                  <a:gd name="T6" fmla="*/ 0 w 30"/>
                  <a:gd name="T7" fmla="*/ 16 h 30"/>
                  <a:gd name="T8" fmla="*/ 0 w 30"/>
                  <a:gd name="T9" fmla="*/ 0 h 30"/>
                  <a:gd name="T10" fmla="*/ 30 w 30"/>
                  <a:gd name="T11" fmla="*/ 0 h 30"/>
                  <a:gd name="T12" fmla="*/ 30 w 30"/>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30" h="30">
                    <a:moveTo>
                      <a:pt x="30" y="30"/>
                    </a:moveTo>
                    <a:lnTo>
                      <a:pt x="14" y="30"/>
                    </a:lnTo>
                    <a:lnTo>
                      <a:pt x="14" y="16"/>
                    </a:lnTo>
                    <a:lnTo>
                      <a:pt x="0" y="16"/>
                    </a:lnTo>
                    <a:lnTo>
                      <a:pt x="0" y="0"/>
                    </a:lnTo>
                    <a:lnTo>
                      <a:pt x="30" y="0"/>
                    </a:lnTo>
                    <a:lnTo>
                      <a:pt x="30" y="3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grpSp>
      <p:cxnSp>
        <p:nvCxnSpPr>
          <p:cNvPr id="81" name="Straight Connector 80">
            <a:extLst>
              <a:ext uri="{FF2B5EF4-FFF2-40B4-BE49-F238E27FC236}">
                <a16:creationId xmlns:a16="http://schemas.microsoft.com/office/drawing/2014/main" id="{612BC966-E0EA-4F20-B25C-48ABF1D2F083}"/>
              </a:ext>
            </a:extLst>
          </p:cNvPr>
          <p:cNvCxnSpPr/>
          <p:nvPr/>
        </p:nvCxnSpPr>
        <p:spPr>
          <a:xfrm>
            <a:off x="1136613" y="4035369"/>
            <a:ext cx="298765" cy="0"/>
          </a:xfrm>
          <a:prstGeom prst="line">
            <a:avLst/>
          </a:prstGeom>
          <a:noFill/>
          <a:ln w="57150" cap="flat" cmpd="sng" algn="ctr">
            <a:solidFill>
              <a:srgbClr val="E81123"/>
            </a:solidFill>
            <a:prstDash val="solid"/>
          </a:ln>
          <a:effectLst/>
        </p:spPr>
      </p:cxnSp>
      <p:grpSp>
        <p:nvGrpSpPr>
          <p:cNvPr id="82" name="Group 16">
            <a:extLst>
              <a:ext uri="{FF2B5EF4-FFF2-40B4-BE49-F238E27FC236}">
                <a16:creationId xmlns:a16="http://schemas.microsoft.com/office/drawing/2014/main" id="{F292B247-571C-4525-B776-D7EB47221C78}"/>
              </a:ext>
            </a:extLst>
          </p:cNvPr>
          <p:cNvGrpSpPr>
            <a:grpSpLocks noChangeAspect="1"/>
          </p:cNvGrpSpPr>
          <p:nvPr/>
        </p:nvGrpSpPr>
        <p:grpSpPr bwMode="auto">
          <a:xfrm>
            <a:off x="4736019" y="3584584"/>
            <a:ext cx="206360" cy="200169"/>
            <a:chOff x="3654" y="2101"/>
            <a:chExt cx="200" cy="194"/>
          </a:xfrm>
        </p:grpSpPr>
        <p:sp>
          <p:nvSpPr>
            <p:cNvPr id="83" name="AutoShape 15">
              <a:extLst>
                <a:ext uri="{FF2B5EF4-FFF2-40B4-BE49-F238E27FC236}">
                  <a16:creationId xmlns:a16="http://schemas.microsoft.com/office/drawing/2014/main" id="{DD008E29-9EF6-478C-965F-C6E7DB3C378B}"/>
                </a:ext>
              </a:extLst>
            </p:cNvPr>
            <p:cNvSpPr>
              <a:spLocks noChangeAspect="1" noChangeArrowheads="1" noTextEdit="1"/>
            </p:cNvSpPr>
            <p:nvPr/>
          </p:nvSpPr>
          <p:spPr bwMode="auto">
            <a:xfrm>
              <a:off x="3654" y="2101"/>
              <a:ext cx="20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84" name="Freeform 17">
              <a:extLst>
                <a:ext uri="{FF2B5EF4-FFF2-40B4-BE49-F238E27FC236}">
                  <a16:creationId xmlns:a16="http://schemas.microsoft.com/office/drawing/2014/main" id="{6D13EC1B-6EDE-4B2C-AEE7-5AEDB30A4387}"/>
                </a:ext>
              </a:extLst>
            </p:cNvPr>
            <p:cNvSpPr>
              <a:spLocks noEditPoints="1"/>
            </p:cNvSpPr>
            <p:nvPr/>
          </p:nvSpPr>
          <p:spPr bwMode="auto">
            <a:xfrm>
              <a:off x="3654" y="2103"/>
              <a:ext cx="198" cy="190"/>
            </a:xfrm>
            <a:custGeom>
              <a:avLst/>
              <a:gdLst>
                <a:gd name="T0" fmla="*/ 98 w 113"/>
                <a:gd name="T1" fmla="*/ 0 h 109"/>
                <a:gd name="T2" fmla="*/ 12 w 113"/>
                <a:gd name="T3" fmla="*/ 0 h 109"/>
                <a:gd name="T4" fmla="*/ 12 w 113"/>
                <a:gd name="T5" fmla="*/ 0 h 109"/>
                <a:gd name="T6" fmla="*/ 0 w 113"/>
                <a:gd name="T7" fmla="*/ 0 h 109"/>
                <a:gd name="T8" fmla="*/ 0 w 113"/>
                <a:gd name="T9" fmla="*/ 8 h 109"/>
                <a:gd name="T10" fmla="*/ 0 w 113"/>
                <a:gd name="T11" fmla="*/ 16 h 109"/>
                <a:gd name="T12" fmla="*/ 0 w 113"/>
                <a:gd name="T13" fmla="*/ 94 h 109"/>
                <a:gd name="T14" fmla="*/ 0 w 113"/>
                <a:gd name="T15" fmla="*/ 102 h 109"/>
                <a:gd name="T16" fmla="*/ 0 w 113"/>
                <a:gd name="T17" fmla="*/ 109 h 109"/>
                <a:gd name="T18" fmla="*/ 8 w 113"/>
                <a:gd name="T19" fmla="*/ 109 h 109"/>
                <a:gd name="T20" fmla="*/ 12 w 113"/>
                <a:gd name="T21" fmla="*/ 109 h 109"/>
                <a:gd name="T22" fmla="*/ 12 w 113"/>
                <a:gd name="T23" fmla="*/ 109 h 109"/>
                <a:gd name="T24" fmla="*/ 18 w 113"/>
                <a:gd name="T25" fmla="*/ 86 h 109"/>
                <a:gd name="T26" fmla="*/ 30 w 113"/>
                <a:gd name="T27" fmla="*/ 74 h 109"/>
                <a:gd name="T28" fmla="*/ 39 w 113"/>
                <a:gd name="T29" fmla="*/ 81 h 109"/>
                <a:gd name="T30" fmla="*/ 57 w 113"/>
                <a:gd name="T31" fmla="*/ 81 h 109"/>
                <a:gd name="T32" fmla="*/ 79 w 113"/>
                <a:gd name="T33" fmla="*/ 71 h 109"/>
                <a:gd name="T34" fmla="*/ 103 w 113"/>
                <a:gd name="T35" fmla="*/ 109 h 109"/>
                <a:gd name="T36" fmla="*/ 105 w 113"/>
                <a:gd name="T37" fmla="*/ 109 h 109"/>
                <a:gd name="T38" fmla="*/ 106 w 113"/>
                <a:gd name="T39" fmla="*/ 109 h 109"/>
                <a:gd name="T40" fmla="*/ 106 w 113"/>
                <a:gd name="T41" fmla="*/ 109 h 109"/>
                <a:gd name="T42" fmla="*/ 113 w 113"/>
                <a:gd name="T43" fmla="*/ 109 h 109"/>
                <a:gd name="T44" fmla="*/ 113 w 113"/>
                <a:gd name="T45" fmla="*/ 102 h 109"/>
                <a:gd name="T46" fmla="*/ 113 w 113"/>
                <a:gd name="T47" fmla="*/ 94 h 109"/>
                <a:gd name="T48" fmla="*/ 113 w 113"/>
                <a:gd name="T49" fmla="*/ 16 h 109"/>
                <a:gd name="T50" fmla="*/ 113 w 113"/>
                <a:gd name="T51" fmla="*/ 8 h 109"/>
                <a:gd name="T52" fmla="*/ 113 w 113"/>
                <a:gd name="T53" fmla="*/ 0 h 109"/>
                <a:gd name="T54" fmla="*/ 98 w 113"/>
                <a:gd name="T55" fmla="*/ 0 h 109"/>
                <a:gd name="T56" fmla="*/ 76 w 113"/>
                <a:gd name="T57" fmla="*/ 50 h 109"/>
                <a:gd name="T58" fmla="*/ 45 w 113"/>
                <a:gd name="T59" fmla="*/ 71 h 109"/>
                <a:gd name="T60" fmla="*/ 28 w 113"/>
                <a:gd name="T61" fmla="*/ 37 h 109"/>
                <a:gd name="T62" fmla="*/ 59 w 113"/>
                <a:gd name="T63" fmla="*/ 16 h 109"/>
                <a:gd name="T64" fmla="*/ 76 w 113"/>
                <a:gd name="T65" fmla="*/ 5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09">
                  <a:moveTo>
                    <a:pt x="98" y="0"/>
                  </a:moveTo>
                  <a:cubicBezTo>
                    <a:pt x="12" y="0"/>
                    <a:pt x="12" y="0"/>
                    <a:pt x="12" y="0"/>
                  </a:cubicBezTo>
                  <a:cubicBezTo>
                    <a:pt x="12" y="0"/>
                    <a:pt x="12" y="0"/>
                    <a:pt x="12" y="0"/>
                  </a:cubicBezTo>
                  <a:cubicBezTo>
                    <a:pt x="0" y="0"/>
                    <a:pt x="0" y="0"/>
                    <a:pt x="0" y="0"/>
                  </a:cubicBezTo>
                  <a:cubicBezTo>
                    <a:pt x="0" y="8"/>
                    <a:pt x="0" y="8"/>
                    <a:pt x="0" y="8"/>
                  </a:cubicBezTo>
                  <a:cubicBezTo>
                    <a:pt x="0" y="16"/>
                    <a:pt x="0" y="16"/>
                    <a:pt x="0" y="16"/>
                  </a:cubicBezTo>
                  <a:cubicBezTo>
                    <a:pt x="0" y="94"/>
                    <a:pt x="0" y="94"/>
                    <a:pt x="0" y="94"/>
                  </a:cubicBezTo>
                  <a:cubicBezTo>
                    <a:pt x="0" y="102"/>
                    <a:pt x="0" y="102"/>
                    <a:pt x="0" y="102"/>
                  </a:cubicBezTo>
                  <a:cubicBezTo>
                    <a:pt x="0" y="109"/>
                    <a:pt x="0" y="109"/>
                    <a:pt x="0" y="109"/>
                  </a:cubicBezTo>
                  <a:cubicBezTo>
                    <a:pt x="8" y="109"/>
                    <a:pt x="8" y="109"/>
                    <a:pt x="8" y="109"/>
                  </a:cubicBezTo>
                  <a:cubicBezTo>
                    <a:pt x="12" y="109"/>
                    <a:pt x="12" y="109"/>
                    <a:pt x="12" y="109"/>
                  </a:cubicBezTo>
                  <a:cubicBezTo>
                    <a:pt x="12" y="109"/>
                    <a:pt x="12" y="109"/>
                    <a:pt x="12" y="109"/>
                  </a:cubicBezTo>
                  <a:cubicBezTo>
                    <a:pt x="12" y="105"/>
                    <a:pt x="13" y="93"/>
                    <a:pt x="18" y="86"/>
                  </a:cubicBezTo>
                  <a:cubicBezTo>
                    <a:pt x="24" y="75"/>
                    <a:pt x="27" y="75"/>
                    <a:pt x="30" y="74"/>
                  </a:cubicBezTo>
                  <a:cubicBezTo>
                    <a:pt x="32" y="74"/>
                    <a:pt x="35" y="79"/>
                    <a:pt x="39" y="81"/>
                  </a:cubicBezTo>
                  <a:cubicBezTo>
                    <a:pt x="43" y="83"/>
                    <a:pt x="47" y="86"/>
                    <a:pt x="57" y="81"/>
                  </a:cubicBezTo>
                  <a:cubicBezTo>
                    <a:pt x="68" y="76"/>
                    <a:pt x="70" y="71"/>
                    <a:pt x="79" y="71"/>
                  </a:cubicBezTo>
                  <a:cubicBezTo>
                    <a:pt x="88" y="71"/>
                    <a:pt x="102" y="87"/>
                    <a:pt x="103" y="109"/>
                  </a:cubicBezTo>
                  <a:cubicBezTo>
                    <a:pt x="105" y="109"/>
                    <a:pt x="105" y="109"/>
                    <a:pt x="105" y="109"/>
                  </a:cubicBezTo>
                  <a:cubicBezTo>
                    <a:pt x="106" y="109"/>
                    <a:pt x="106" y="109"/>
                    <a:pt x="106" y="109"/>
                  </a:cubicBezTo>
                  <a:cubicBezTo>
                    <a:pt x="106" y="109"/>
                    <a:pt x="106" y="109"/>
                    <a:pt x="106" y="109"/>
                  </a:cubicBezTo>
                  <a:cubicBezTo>
                    <a:pt x="113" y="109"/>
                    <a:pt x="113" y="109"/>
                    <a:pt x="113" y="109"/>
                  </a:cubicBezTo>
                  <a:cubicBezTo>
                    <a:pt x="113" y="102"/>
                    <a:pt x="113" y="102"/>
                    <a:pt x="113" y="102"/>
                  </a:cubicBezTo>
                  <a:cubicBezTo>
                    <a:pt x="113" y="94"/>
                    <a:pt x="113" y="94"/>
                    <a:pt x="113" y="94"/>
                  </a:cubicBezTo>
                  <a:cubicBezTo>
                    <a:pt x="113" y="16"/>
                    <a:pt x="113" y="16"/>
                    <a:pt x="113" y="16"/>
                  </a:cubicBezTo>
                  <a:cubicBezTo>
                    <a:pt x="113" y="8"/>
                    <a:pt x="113" y="8"/>
                    <a:pt x="113" y="8"/>
                  </a:cubicBezTo>
                  <a:cubicBezTo>
                    <a:pt x="113" y="0"/>
                    <a:pt x="113" y="0"/>
                    <a:pt x="113" y="0"/>
                  </a:cubicBezTo>
                  <a:cubicBezTo>
                    <a:pt x="98" y="0"/>
                    <a:pt x="98" y="0"/>
                    <a:pt x="98" y="0"/>
                  </a:cubicBezTo>
                  <a:close/>
                  <a:moveTo>
                    <a:pt x="76" y="50"/>
                  </a:moveTo>
                  <a:cubicBezTo>
                    <a:pt x="72" y="64"/>
                    <a:pt x="59" y="74"/>
                    <a:pt x="45" y="71"/>
                  </a:cubicBezTo>
                  <a:cubicBezTo>
                    <a:pt x="32" y="67"/>
                    <a:pt x="24" y="52"/>
                    <a:pt x="28" y="37"/>
                  </a:cubicBezTo>
                  <a:cubicBezTo>
                    <a:pt x="31" y="23"/>
                    <a:pt x="45" y="13"/>
                    <a:pt x="59" y="16"/>
                  </a:cubicBezTo>
                  <a:cubicBezTo>
                    <a:pt x="72" y="20"/>
                    <a:pt x="80" y="35"/>
                    <a:pt x="76"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85" name="Freeform 18">
              <a:extLst>
                <a:ext uri="{FF2B5EF4-FFF2-40B4-BE49-F238E27FC236}">
                  <a16:creationId xmlns:a16="http://schemas.microsoft.com/office/drawing/2014/main" id="{2042D6E2-6EC0-4647-941A-B6537E448D18}"/>
                </a:ext>
              </a:extLst>
            </p:cNvPr>
            <p:cNvSpPr>
              <a:spLocks/>
            </p:cNvSpPr>
            <p:nvPr/>
          </p:nvSpPr>
          <p:spPr bwMode="auto">
            <a:xfrm>
              <a:off x="3696" y="2126"/>
              <a:ext cx="98" cy="106"/>
            </a:xfrm>
            <a:custGeom>
              <a:avLst/>
              <a:gdLst>
                <a:gd name="T0" fmla="*/ 35 w 56"/>
                <a:gd name="T1" fmla="*/ 3 h 61"/>
                <a:gd name="T2" fmla="*/ 4 w 56"/>
                <a:gd name="T3" fmla="*/ 24 h 61"/>
                <a:gd name="T4" fmla="*/ 21 w 56"/>
                <a:gd name="T5" fmla="*/ 58 h 61"/>
                <a:gd name="T6" fmla="*/ 52 w 56"/>
                <a:gd name="T7" fmla="*/ 37 h 61"/>
                <a:gd name="T8" fmla="*/ 35 w 56"/>
                <a:gd name="T9" fmla="*/ 3 h 61"/>
              </a:gdLst>
              <a:ahLst/>
              <a:cxnLst>
                <a:cxn ang="0">
                  <a:pos x="T0" y="T1"/>
                </a:cxn>
                <a:cxn ang="0">
                  <a:pos x="T2" y="T3"/>
                </a:cxn>
                <a:cxn ang="0">
                  <a:pos x="T4" y="T5"/>
                </a:cxn>
                <a:cxn ang="0">
                  <a:pos x="T6" y="T7"/>
                </a:cxn>
                <a:cxn ang="0">
                  <a:pos x="T8" y="T9"/>
                </a:cxn>
              </a:cxnLst>
              <a:rect l="0" t="0" r="r" b="b"/>
              <a:pathLst>
                <a:path w="56" h="61">
                  <a:moveTo>
                    <a:pt x="35" y="3"/>
                  </a:moveTo>
                  <a:cubicBezTo>
                    <a:pt x="21" y="0"/>
                    <a:pt x="7" y="10"/>
                    <a:pt x="4" y="24"/>
                  </a:cubicBezTo>
                  <a:cubicBezTo>
                    <a:pt x="0" y="39"/>
                    <a:pt x="8" y="54"/>
                    <a:pt x="21" y="58"/>
                  </a:cubicBezTo>
                  <a:cubicBezTo>
                    <a:pt x="35" y="61"/>
                    <a:pt x="48" y="51"/>
                    <a:pt x="52" y="37"/>
                  </a:cubicBezTo>
                  <a:cubicBezTo>
                    <a:pt x="56" y="22"/>
                    <a:pt x="48" y="7"/>
                    <a:pt x="35" y="3"/>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86" name="Freeform 19">
              <a:extLst>
                <a:ext uri="{FF2B5EF4-FFF2-40B4-BE49-F238E27FC236}">
                  <a16:creationId xmlns:a16="http://schemas.microsoft.com/office/drawing/2014/main" id="{26BE67F6-560F-41B0-A2A9-24B0653810E7}"/>
                </a:ext>
              </a:extLst>
            </p:cNvPr>
            <p:cNvSpPr>
              <a:spLocks/>
            </p:cNvSpPr>
            <p:nvPr/>
          </p:nvSpPr>
          <p:spPr bwMode="auto">
            <a:xfrm>
              <a:off x="3675" y="2227"/>
              <a:ext cx="160" cy="66"/>
            </a:xfrm>
            <a:custGeom>
              <a:avLst/>
              <a:gdLst>
                <a:gd name="T0" fmla="*/ 67 w 91"/>
                <a:gd name="T1" fmla="*/ 0 h 38"/>
                <a:gd name="T2" fmla="*/ 45 w 91"/>
                <a:gd name="T3" fmla="*/ 10 h 38"/>
                <a:gd name="T4" fmla="*/ 27 w 91"/>
                <a:gd name="T5" fmla="*/ 10 h 38"/>
                <a:gd name="T6" fmla="*/ 18 w 91"/>
                <a:gd name="T7" fmla="*/ 3 h 38"/>
                <a:gd name="T8" fmla="*/ 6 w 91"/>
                <a:gd name="T9" fmla="*/ 15 h 38"/>
                <a:gd name="T10" fmla="*/ 0 w 91"/>
                <a:gd name="T11" fmla="*/ 38 h 38"/>
                <a:gd name="T12" fmla="*/ 91 w 91"/>
                <a:gd name="T13" fmla="*/ 38 h 38"/>
                <a:gd name="T14" fmla="*/ 67 w 91"/>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38">
                  <a:moveTo>
                    <a:pt x="67" y="0"/>
                  </a:moveTo>
                  <a:cubicBezTo>
                    <a:pt x="58" y="0"/>
                    <a:pt x="56" y="5"/>
                    <a:pt x="45" y="10"/>
                  </a:cubicBezTo>
                  <a:cubicBezTo>
                    <a:pt x="35" y="15"/>
                    <a:pt x="31" y="12"/>
                    <a:pt x="27" y="10"/>
                  </a:cubicBezTo>
                  <a:cubicBezTo>
                    <a:pt x="23" y="8"/>
                    <a:pt x="20" y="3"/>
                    <a:pt x="18" y="3"/>
                  </a:cubicBezTo>
                  <a:cubicBezTo>
                    <a:pt x="15" y="4"/>
                    <a:pt x="12" y="4"/>
                    <a:pt x="6" y="15"/>
                  </a:cubicBezTo>
                  <a:cubicBezTo>
                    <a:pt x="1" y="22"/>
                    <a:pt x="0" y="34"/>
                    <a:pt x="0" y="38"/>
                  </a:cubicBezTo>
                  <a:cubicBezTo>
                    <a:pt x="91" y="38"/>
                    <a:pt x="91" y="38"/>
                    <a:pt x="91" y="38"/>
                  </a:cubicBezTo>
                  <a:cubicBezTo>
                    <a:pt x="90" y="16"/>
                    <a:pt x="76" y="0"/>
                    <a:pt x="67"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sp>
        <p:nvSpPr>
          <p:cNvPr id="87" name="Rectangle 86">
            <a:extLst>
              <a:ext uri="{FF2B5EF4-FFF2-40B4-BE49-F238E27FC236}">
                <a16:creationId xmlns:a16="http://schemas.microsoft.com/office/drawing/2014/main" id="{2C5A98C4-4F3D-497C-9178-6A6F5FAA70A9}"/>
              </a:ext>
            </a:extLst>
          </p:cNvPr>
          <p:cNvSpPr/>
          <p:nvPr/>
        </p:nvSpPr>
        <p:spPr bwMode="auto">
          <a:xfrm>
            <a:off x="4940316" y="3580146"/>
            <a:ext cx="44813" cy="217718"/>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Rectangle 87">
            <a:extLst>
              <a:ext uri="{FF2B5EF4-FFF2-40B4-BE49-F238E27FC236}">
                <a16:creationId xmlns:a16="http://schemas.microsoft.com/office/drawing/2014/main" id="{72ACE989-484D-4BB8-87A0-CA092BBEBE3B}"/>
              </a:ext>
            </a:extLst>
          </p:cNvPr>
          <p:cNvSpPr/>
          <p:nvPr/>
        </p:nvSpPr>
        <p:spPr>
          <a:xfrm>
            <a:off x="560553" y="3738802"/>
            <a:ext cx="382178" cy="136134"/>
          </a:xfrm>
          <a:prstGeom prst="rect">
            <a:avLst/>
          </a:prstGeom>
          <a:solidFill>
            <a:srgbClr val="FFFFFF"/>
          </a:solidFill>
          <a:ln w="10795" cap="flat" cmpd="sng" algn="ctr">
            <a:solidFill>
              <a:srgbClr val="505050"/>
            </a:solidFill>
            <a:prstDash val="solid"/>
          </a:ln>
          <a:effectLst/>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r>
              <a:rPr kumimoji="0" lang="en-US" sz="392" b="1" i="0" u="none" strike="noStrike" kern="0" cap="none" spc="0" normalizeH="0" baseline="0" noProof="0">
                <a:ln>
                  <a:noFill/>
                </a:ln>
                <a:solidFill>
                  <a:srgbClr val="505050"/>
                </a:solidFill>
                <a:effectLst/>
                <a:uLnTx/>
                <a:uFillTx/>
                <a:latin typeface="Segoe UI"/>
                <a:ea typeface="+mn-ea"/>
                <a:cs typeface="+mn-cs"/>
              </a:rPr>
              <a:t>9872521</a:t>
            </a:r>
          </a:p>
        </p:txBody>
      </p:sp>
      <p:sp>
        <p:nvSpPr>
          <p:cNvPr id="89" name="Line Callout 2 200">
            <a:extLst>
              <a:ext uri="{FF2B5EF4-FFF2-40B4-BE49-F238E27FC236}">
                <a16:creationId xmlns:a16="http://schemas.microsoft.com/office/drawing/2014/main" id="{FF3B66C4-B5F8-43F8-A7DD-B13719FE57BE}"/>
              </a:ext>
            </a:extLst>
          </p:cNvPr>
          <p:cNvSpPr/>
          <p:nvPr/>
        </p:nvSpPr>
        <p:spPr bwMode="auto">
          <a:xfrm>
            <a:off x="9736261" y="1616372"/>
            <a:ext cx="2305308" cy="753245"/>
          </a:xfrm>
          <a:prstGeom prst="borderCallout2">
            <a:avLst>
              <a:gd name="adj1" fmla="val 96933"/>
              <a:gd name="adj2" fmla="val 10998"/>
              <a:gd name="adj3" fmla="val 121907"/>
              <a:gd name="adj4" fmla="val 11108"/>
              <a:gd name="adj5" fmla="val 181748"/>
              <a:gd name="adj6" fmla="val -13714"/>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430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6. Attack Detection</a:t>
            </a:r>
          </a:p>
        </p:txBody>
      </p:sp>
      <p:sp>
        <p:nvSpPr>
          <p:cNvPr id="90" name="Line Callout 2 201">
            <a:extLst>
              <a:ext uri="{FF2B5EF4-FFF2-40B4-BE49-F238E27FC236}">
                <a16:creationId xmlns:a16="http://schemas.microsoft.com/office/drawing/2014/main" id="{1449E614-8BA0-4F3F-B593-0D39D5D1C427}"/>
              </a:ext>
            </a:extLst>
          </p:cNvPr>
          <p:cNvSpPr/>
          <p:nvPr/>
        </p:nvSpPr>
        <p:spPr bwMode="auto">
          <a:xfrm>
            <a:off x="9315233" y="5222588"/>
            <a:ext cx="2726333" cy="844844"/>
          </a:xfrm>
          <a:prstGeom prst="borderCallout2">
            <a:avLst>
              <a:gd name="adj1" fmla="val 43246"/>
              <a:gd name="adj2" fmla="val 44806"/>
              <a:gd name="adj3" fmla="val 6144"/>
              <a:gd name="adj4" fmla="val 38435"/>
              <a:gd name="adj5" fmla="val -107421"/>
              <a:gd name="adj6" fmla="val 38591"/>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30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5. Lower attack surface of Domain and DCs</a:t>
            </a:r>
            <a:endParaRPr kumimoji="0" lang="en-US" sz="1333" b="0" i="0" u="none" strike="noStrike" kern="0" cap="none" spc="0" normalizeH="0" baseline="0" noProof="0">
              <a:ln>
                <a:noFill/>
              </a:ln>
              <a:solidFill>
                <a:srgbClr val="FFFFFF"/>
              </a:solidFill>
              <a:effectLst/>
              <a:uLnTx/>
              <a:uFillTx/>
              <a:latin typeface="Segoe UI"/>
              <a:ea typeface="+mn-ea"/>
              <a:cs typeface="+mn-cs"/>
              <a:hlinkClick r:id="rId8"/>
            </a:endParaRPr>
          </a:p>
        </p:txBody>
      </p:sp>
      <p:graphicFrame>
        <p:nvGraphicFramePr>
          <p:cNvPr id="91" name="Diagram 90">
            <a:extLst>
              <a:ext uri="{FF2B5EF4-FFF2-40B4-BE49-F238E27FC236}">
                <a16:creationId xmlns:a16="http://schemas.microsoft.com/office/drawing/2014/main" id="{81E71B9A-BBB9-4689-9E91-BF12F2C0832D}"/>
              </a:ext>
            </a:extLst>
          </p:cNvPr>
          <p:cNvGraphicFramePr/>
          <p:nvPr>
            <p:extLst>
              <p:ext uri="{D42A27DB-BD31-4B8C-83A1-F6EECF244321}">
                <p14:modId xmlns:p14="http://schemas.microsoft.com/office/powerpoint/2010/main" val="65558503"/>
              </p:ext>
            </p:extLst>
          </p:nvPr>
        </p:nvGraphicFramePr>
        <p:xfrm>
          <a:off x="447288" y="1241897"/>
          <a:ext cx="4142560" cy="101602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92" name="TextBox 91">
            <a:extLst>
              <a:ext uri="{FF2B5EF4-FFF2-40B4-BE49-F238E27FC236}">
                <a16:creationId xmlns:a16="http://schemas.microsoft.com/office/drawing/2014/main" id="{D577A2D5-BCBC-46BA-A58E-02586124BA8D}"/>
              </a:ext>
            </a:extLst>
          </p:cNvPr>
          <p:cNvSpPr txBox="1"/>
          <p:nvPr/>
        </p:nvSpPr>
        <p:spPr>
          <a:xfrm>
            <a:off x="4746883" y="1556352"/>
            <a:ext cx="5196104" cy="574644"/>
          </a:xfrm>
          <a:prstGeom prst="rect">
            <a:avLst/>
          </a:prstGeom>
          <a:noFill/>
        </p:spPr>
        <p:txBody>
          <a:bodyPr wrap="square" rtlCol="0">
            <a:spAutoFit/>
          </a:bodyPr>
          <a:lstStyle/>
          <a:p>
            <a:pPr marL="0" marR="0" lvl="0" indent="0" algn="l" defTabSz="914307" eaLnBrk="1" fontAlgn="auto" latinLnBrk="0" hangingPunct="1">
              <a:lnSpc>
                <a:spcPct val="100000"/>
              </a:lnSpc>
              <a:spcBef>
                <a:spcPts val="0"/>
              </a:spcBef>
              <a:spcAft>
                <a:spcPts val="0"/>
              </a:spcAft>
              <a:buClrTx/>
              <a:buSzTx/>
              <a:buFontTx/>
              <a:buNone/>
              <a:tabLst/>
              <a:defRPr/>
            </a:pPr>
            <a:r>
              <a:rPr kumimoji="0" lang="en-US" sz="1567" b="0" i="0" u="none" strike="noStrike" kern="0" cap="none" spc="0" normalizeH="0" baseline="0" noProof="0">
                <a:ln>
                  <a:noFill/>
                </a:ln>
                <a:solidFill>
                  <a:srgbClr val="505050"/>
                </a:solidFill>
                <a:effectLst/>
                <a:uLnTx/>
                <a:uFillTx/>
              </a:rPr>
              <a:t>Build visibility and control of administrator activity, increase protection against typical follow-up attacks</a:t>
            </a:r>
          </a:p>
        </p:txBody>
      </p:sp>
      <p:grpSp>
        <p:nvGrpSpPr>
          <p:cNvPr id="93" name="Group 92">
            <a:extLst>
              <a:ext uri="{FF2B5EF4-FFF2-40B4-BE49-F238E27FC236}">
                <a16:creationId xmlns:a16="http://schemas.microsoft.com/office/drawing/2014/main" id="{2AB6FE0C-BE77-4E67-8802-62CE76C47E2E}"/>
              </a:ext>
            </a:extLst>
          </p:cNvPr>
          <p:cNvGrpSpPr/>
          <p:nvPr/>
        </p:nvGrpSpPr>
        <p:grpSpPr>
          <a:xfrm>
            <a:off x="4556076" y="4355570"/>
            <a:ext cx="884708" cy="501094"/>
            <a:chOff x="4368890" y="3984870"/>
            <a:chExt cx="902576" cy="511215"/>
          </a:xfrm>
        </p:grpSpPr>
        <p:grpSp>
          <p:nvGrpSpPr>
            <p:cNvPr id="94" name="Group 24">
              <a:extLst>
                <a:ext uri="{FF2B5EF4-FFF2-40B4-BE49-F238E27FC236}">
                  <a16:creationId xmlns:a16="http://schemas.microsoft.com/office/drawing/2014/main" id="{1C61C880-FB91-4539-99D9-A40CE306B6AD}"/>
                </a:ext>
              </a:extLst>
            </p:cNvPr>
            <p:cNvGrpSpPr>
              <a:grpSpLocks noChangeAspect="1"/>
            </p:cNvGrpSpPr>
            <p:nvPr/>
          </p:nvGrpSpPr>
          <p:grpSpPr bwMode="auto">
            <a:xfrm>
              <a:off x="4368890" y="3984870"/>
              <a:ext cx="902576" cy="511215"/>
              <a:chOff x="1577" y="2835"/>
              <a:chExt cx="738" cy="418"/>
            </a:xfrm>
          </p:grpSpPr>
          <p:sp>
            <p:nvSpPr>
              <p:cNvPr id="111" name="AutoShape 23">
                <a:extLst>
                  <a:ext uri="{FF2B5EF4-FFF2-40B4-BE49-F238E27FC236}">
                    <a16:creationId xmlns:a16="http://schemas.microsoft.com/office/drawing/2014/main" id="{AD910A30-9E20-4DB3-9D95-E0FCF7EE7FD0}"/>
                  </a:ext>
                </a:extLst>
              </p:cNvPr>
              <p:cNvSpPr>
                <a:spLocks noChangeAspect="1" noChangeArrowheads="1" noTextEdit="1"/>
              </p:cNvSpPr>
              <p:nvPr/>
            </p:nvSpPr>
            <p:spPr bwMode="auto">
              <a:xfrm>
                <a:off x="1577" y="2835"/>
                <a:ext cx="738"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12" name="Rectangle 25">
                <a:extLst>
                  <a:ext uri="{FF2B5EF4-FFF2-40B4-BE49-F238E27FC236}">
                    <a16:creationId xmlns:a16="http://schemas.microsoft.com/office/drawing/2014/main" id="{715EFB71-5420-4AB9-9CF3-359C19BB0119}"/>
                  </a:ext>
                </a:extLst>
              </p:cNvPr>
              <p:cNvSpPr>
                <a:spLocks noChangeArrowheads="1"/>
              </p:cNvSpPr>
              <p:nvPr/>
            </p:nvSpPr>
            <p:spPr bwMode="auto">
              <a:xfrm>
                <a:off x="1669" y="2831"/>
                <a:ext cx="563" cy="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13" name="Oval 26">
                <a:extLst>
                  <a:ext uri="{FF2B5EF4-FFF2-40B4-BE49-F238E27FC236}">
                    <a16:creationId xmlns:a16="http://schemas.microsoft.com/office/drawing/2014/main" id="{9863F5D6-55DE-4F24-9F35-E39A26000614}"/>
                  </a:ext>
                </a:extLst>
              </p:cNvPr>
              <p:cNvSpPr>
                <a:spLocks noChangeArrowheads="1"/>
              </p:cNvSpPr>
              <p:nvPr/>
            </p:nvSpPr>
            <p:spPr bwMode="auto">
              <a:xfrm>
                <a:off x="1944" y="2839"/>
                <a:ext cx="13" cy="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14" name="Rectangle 27">
                <a:extLst>
                  <a:ext uri="{FF2B5EF4-FFF2-40B4-BE49-F238E27FC236}">
                    <a16:creationId xmlns:a16="http://schemas.microsoft.com/office/drawing/2014/main" id="{70A66FF6-70F8-491A-8E9B-D484403190E5}"/>
                  </a:ext>
                </a:extLst>
              </p:cNvPr>
              <p:cNvSpPr>
                <a:spLocks noChangeArrowheads="1"/>
              </p:cNvSpPr>
              <p:nvPr/>
            </p:nvSpPr>
            <p:spPr bwMode="auto">
              <a:xfrm>
                <a:off x="1690" y="2860"/>
                <a:ext cx="525" cy="342"/>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15" name="Freeform 28">
                <a:extLst>
                  <a:ext uri="{FF2B5EF4-FFF2-40B4-BE49-F238E27FC236}">
                    <a16:creationId xmlns:a16="http://schemas.microsoft.com/office/drawing/2014/main" id="{6DA3CF33-1DB2-4A7E-9450-50529FDB5553}"/>
                  </a:ext>
                </a:extLst>
              </p:cNvPr>
              <p:cNvSpPr>
                <a:spLocks/>
              </p:cNvSpPr>
              <p:nvPr/>
            </p:nvSpPr>
            <p:spPr bwMode="auto">
              <a:xfrm>
                <a:off x="1581" y="3223"/>
                <a:ext cx="730" cy="30"/>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grpSp>
          <p:nvGrpSpPr>
            <p:cNvPr id="95" name="Group 15">
              <a:extLst>
                <a:ext uri="{FF2B5EF4-FFF2-40B4-BE49-F238E27FC236}">
                  <a16:creationId xmlns:a16="http://schemas.microsoft.com/office/drawing/2014/main" id="{6E83E520-B442-4568-9168-D6B47F4988FF}"/>
                </a:ext>
              </a:extLst>
            </p:cNvPr>
            <p:cNvGrpSpPr>
              <a:grpSpLocks noChangeAspect="1"/>
            </p:cNvGrpSpPr>
            <p:nvPr/>
          </p:nvGrpSpPr>
          <p:grpSpPr bwMode="auto">
            <a:xfrm>
              <a:off x="4668838" y="4087813"/>
              <a:ext cx="387350" cy="301625"/>
              <a:chOff x="2941" y="2575"/>
              <a:chExt cx="244" cy="190"/>
            </a:xfrm>
          </p:grpSpPr>
          <p:sp>
            <p:nvSpPr>
              <p:cNvPr id="96" name="AutoShape 14">
                <a:extLst>
                  <a:ext uri="{FF2B5EF4-FFF2-40B4-BE49-F238E27FC236}">
                    <a16:creationId xmlns:a16="http://schemas.microsoft.com/office/drawing/2014/main" id="{3A0EE73A-4201-435E-9EBC-38E7A05C90A5}"/>
                  </a:ext>
                </a:extLst>
              </p:cNvPr>
              <p:cNvSpPr>
                <a:spLocks noChangeAspect="1" noChangeArrowheads="1" noTextEdit="1"/>
              </p:cNvSpPr>
              <p:nvPr/>
            </p:nvSpPr>
            <p:spPr bwMode="auto">
              <a:xfrm>
                <a:off x="2941" y="2575"/>
                <a:ext cx="2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97" name="Rectangle 16">
                <a:extLst>
                  <a:ext uri="{FF2B5EF4-FFF2-40B4-BE49-F238E27FC236}">
                    <a16:creationId xmlns:a16="http://schemas.microsoft.com/office/drawing/2014/main" id="{5BE9C841-606A-439B-AF69-F248699AE38D}"/>
                  </a:ext>
                </a:extLst>
              </p:cNvPr>
              <p:cNvSpPr>
                <a:spLocks noChangeArrowheads="1"/>
              </p:cNvSpPr>
              <p:nvPr/>
            </p:nvSpPr>
            <p:spPr bwMode="auto">
              <a:xfrm>
                <a:off x="3000" y="2604"/>
                <a:ext cx="148"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98" name="Freeform 17">
                <a:extLst>
                  <a:ext uri="{FF2B5EF4-FFF2-40B4-BE49-F238E27FC236}">
                    <a16:creationId xmlns:a16="http://schemas.microsoft.com/office/drawing/2014/main" id="{A13C9BE6-8470-4F77-94F0-5664BB55FE96}"/>
                  </a:ext>
                </a:extLst>
              </p:cNvPr>
              <p:cNvSpPr>
                <a:spLocks noEditPoints="1"/>
              </p:cNvSpPr>
              <p:nvPr/>
            </p:nvSpPr>
            <p:spPr bwMode="auto">
              <a:xfrm>
                <a:off x="2940" y="2575"/>
                <a:ext cx="213" cy="169"/>
              </a:xfrm>
              <a:custGeom>
                <a:avLst/>
                <a:gdLst>
                  <a:gd name="T0" fmla="*/ 392 w 392"/>
                  <a:gd name="T1" fmla="*/ 14 h 313"/>
                  <a:gd name="T2" fmla="*/ 392 w 392"/>
                  <a:gd name="T3" fmla="*/ 298 h 313"/>
                  <a:gd name="T4" fmla="*/ 378 w 392"/>
                  <a:gd name="T5" fmla="*/ 313 h 313"/>
                  <a:gd name="T6" fmla="*/ 15 w 392"/>
                  <a:gd name="T7" fmla="*/ 313 h 313"/>
                  <a:gd name="T8" fmla="*/ 0 w 392"/>
                  <a:gd name="T9" fmla="*/ 298 h 313"/>
                  <a:gd name="T10" fmla="*/ 0 w 392"/>
                  <a:gd name="T11" fmla="*/ 14 h 313"/>
                  <a:gd name="T12" fmla="*/ 15 w 392"/>
                  <a:gd name="T13" fmla="*/ 0 h 313"/>
                  <a:gd name="T14" fmla="*/ 378 w 392"/>
                  <a:gd name="T15" fmla="*/ 0 h 313"/>
                  <a:gd name="T16" fmla="*/ 392 w 392"/>
                  <a:gd name="T17" fmla="*/ 14 h 313"/>
                  <a:gd name="T18" fmla="*/ 383 w 392"/>
                  <a:gd name="T19" fmla="*/ 53 h 313"/>
                  <a:gd name="T20" fmla="*/ 10 w 392"/>
                  <a:gd name="T21" fmla="*/ 53 h 313"/>
                  <a:gd name="T22" fmla="*/ 10 w 392"/>
                  <a:gd name="T23" fmla="*/ 299 h 313"/>
                  <a:gd name="T24" fmla="*/ 383 w 392"/>
                  <a:gd name="T25" fmla="*/ 299 h 313"/>
                  <a:gd name="T26" fmla="*/ 383 w 392"/>
                  <a:gd name="T27" fmla="*/ 5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2" h="313">
                    <a:moveTo>
                      <a:pt x="392" y="14"/>
                    </a:moveTo>
                    <a:cubicBezTo>
                      <a:pt x="392" y="298"/>
                      <a:pt x="392" y="298"/>
                      <a:pt x="392" y="298"/>
                    </a:cubicBezTo>
                    <a:cubicBezTo>
                      <a:pt x="392" y="310"/>
                      <a:pt x="390" y="313"/>
                      <a:pt x="378" y="313"/>
                    </a:cubicBezTo>
                    <a:cubicBezTo>
                      <a:pt x="15" y="313"/>
                      <a:pt x="15" y="313"/>
                      <a:pt x="15" y="313"/>
                    </a:cubicBezTo>
                    <a:cubicBezTo>
                      <a:pt x="3" y="313"/>
                      <a:pt x="0" y="310"/>
                      <a:pt x="0" y="298"/>
                    </a:cubicBezTo>
                    <a:cubicBezTo>
                      <a:pt x="0" y="14"/>
                      <a:pt x="0" y="14"/>
                      <a:pt x="0" y="14"/>
                    </a:cubicBezTo>
                    <a:cubicBezTo>
                      <a:pt x="0" y="2"/>
                      <a:pt x="3" y="0"/>
                      <a:pt x="15" y="0"/>
                    </a:cubicBezTo>
                    <a:cubicBezTo>
                      <a:pt x="378" y="0"/>
                      <a:pt x="378" y="0"/>
                      <a:pt x="378" y="0"/>
                    </a:cubicBezTo>
                    <a:cubicBezTo>
                      <a:pt x="390" y="0"/>
                      <a:pt x="392" y="2"/>
                      <a:pt x="392" y="14"/>
                    </a:cubicBezTo>
                    <a:moveTo>
                      <a:pt x="383" y="53"/>
                    </a:moveTo>
                    <a:cubicBezTo>
                      <a:pt x="10" y="53"/>
                      <a:pt x="10" y="53"/>
                      <a:pt x="10" y="53"/>
                    </a:cubicBezTo>
                    <a:cubicBezTo>
                      <a:pt x="10" y="299"/>
                      <a:pt x="10" y="299"/>
                      <a:pt x="10" y="299"/>
                    </a:cubicBezTo>
                    <a:cubicBezTo>
                      <a:pt x="383" y="299"/>
                      <a:pt x="383" y="299"/>
                      <a:pt x="383" y="299"/>
                    </a:cubicBezTo>
                    <a:lnTo>
                      <a:pt x="383" y="53"/>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99" name="Rectangle 18">
                <a:extLst>
                  <a:ext uri="{FF2B5EF4-FFF2-40B4-BE49-F238E27FC236}">
                    <a16:creationId xmlns:a16="http://schemas.microsoft.com/office/drawing/2014/main" id="{723D50E6-9D45-42DA-B41F-DF5DCA780E5E}"/>
                  </a:ext>
                </a:extLst>
              </p:cNvPr>
              <p:cNvSpPr>
                <a:spLocks noChangeArrowheads="1"/>
              </p:cNvSpPr>
              <p:nvPr/>
            </p:nvSpPr>
            <p:spPr bwMode="auto">
              <a:xfrm>
                <a:off x="2946" y="2583"/>
                <a:ext cx="203" cy="10"/>
              </a:xfrm>
              <a:prstGeom prst="rect">
                <a:avLst/>
              </a:prstGeom>
              <a:solidFill>
                <a:srgbClr val="DB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00" name="Rectangle 19">
                <a:extLst>
                  <a:ext uri="{FF2B5EF4-FFF2-40B4-BE49-F238E27FC236}">
                    <a16:creationId xmlns:a16="http://schemas.microsoft.com/office/drawing/2014/main" id="{E87D122E-0A29-461B-9DF2-29C471A409D4}"/>
                  </a:ext>
                </a:extLst>
              </p:cNvPr>
              <p:cNvSpPr>
                <a:spLocks noChangeArrowheads="1"/>
              </p:cNvSpPr>
              <p:nvPr/>
            </p:nvSpPr>
            <p:spPr bwMode="auto">
              <a:xfrm>
                <a:off x="2946" y="2604"/>
                <a:ext cx="54" cy="13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01" name="Freeform 20">
                <a:extLst>
                  <a:ext uri="{FF2B5EF4-FFF2-40B4-BE49-F238E27FC236}">
                    <a16:creationId xmlns:a16="http://schemas.microsoft.com/office/drawing/2014/main" id="{DB0832CF-2317-480B-AA37-FF0F0E412B41}"/>
                  </a:ext>
                </a:extLst>
              </p:cNvPr>
              <p:cNvSpPr>
                <a:spLocks/>
              </p:cNvSpPr>
              <p:nvPr/>
            </p:nvSpPr>
            <p:spPr bwMode="auto">
              <a:xfrm>
                <a:off x="2954" y="2619"/>
                <a:ext cx="35" cy="4"/>
              </a:xfrm>
              <a:custGeom>
                <a:avLst/>
                <a:gdLst>
                  <a:gd name="T0" fmla="*/ 60 w 64"/>
                  <a:gd name="T1" fmla="*/ 7 h 7"/>
                  <a:gd name="T2" fmla="*/ 3 w 64"/>
                  <a:gd name="T3" fmla="*/ 7 h 7"/>
                  <a:gd name="T4" fmla="*/ 0 w 64"/>
                  <a:gd name="T5" fmla="*/ 3 h 7"/>
                  <a:gd name="T6" fmla="*/ 3 w 64"/>
                  <a:gd name="T7" fmla="*/ 0 h 7"/>
                  <a:gd name="T8" fmla="*/ 60 w 64"/>
                  <a:gd name="T9" fmla="*/ 0 h 7"/>
                  <a:gd name="T10" fmla="*/ 64 w 64"/>
                  <a:gd name="T11" fmla="*/ 3 h 7"/>
                  <a:gd name="T12" fmla="*/ 60 w 6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4" h="7">
                    <a:moveTo>
                      <a:pt x="60" y="7"/>
                    </a:moveTo>
                    <a:cubicBezTo>
                      <a:pt x="3" y="7"/>
                      <a:pt x="3" y="7"/>
                      <a:pt x="3" y="7"/>
                    </a:cubicBezTo>
                    <a:cubicBezTo>
                      <a:pt x="2" y="7"/>
                      <a:pt x="0" y="5"/>
                      <a:pt x="0" y="3"/>
                    </a:cubicBezTo>
                    <a:cubicBezTo>
                      <a:pt x="0" y="1"/>
                      <a:pt x="2" y="0"/>
                      <a:pt x="3" y="0"/>
                    </a:cubicBezTo>
                    <a:cubicBezTo>
                      <a:pt x="60" y="0"/>
                      <a:pt x="60" y="0"/>
                      <a:pt x="60" y="0"/>
                    </a:cubicBezTo>
                    <a:cubicBezTo>
                      <a:pt x="62" y="0"/>
                      <a:pt x="64" y="1"/>
                      <a:pt x="64" y="3"/>
                    </a:cubicBezTo>
                    <a:cubicBezTo>
                      <a:pt x="64" y="5"/>
                      <a:pt x="62" y="7"/>
                      <a:pt x="60"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02" name="Freeform 21">
                <a:extLst>
                  <a:ext uri="{FF2B5EF4-FFF2-40B4-BE49-F238E27FC236}">
                    <a16:creationId xmlns:a16="http://schemas.microsoft.com/office/drawing/2014/main" id="{4D216D55-C54A-45FF-8AC5-7DADC9192F6C}"/>
                  </a:ext>
                </a:extLst>
              </p:cNvPr>
              <p:cNvSpPr>
                <a:spLocks/>
              </p:cNvSpPr>
              <p:nvPr/>
            </p:nvSpPr>
            <p:spPr bwMode="auto">
              <a:xfrm>
                <a:off x="2954" y="2632"/>
                <a:ext cx="39" cy="4"/>
              </a:xfrm>
              <a:custGeom>
                <a:avLst/>
                <a:gdLst>
                  <a:gd name="T0" fmla="*/ 69 w 72"/>
                  <a:gd name="T1" fmla="*/ 7 h 7"/>
                  <a:gd name="T2" fmla="*/ 3 w 72"/>
                  <a:gd name="T3" fmla="*/ 7 h 7"/>
                  <a:gd name="T4" fmla="*/ 0 w 72"/>
                  <a:gd name="T5" fmla="*/ 4 h 7"/>
                  <a:gd name="T6" fmla="*/ 3 w 72"/>
                  <a:gd name="T7" fmla="*/ 0 h 7"/>
                  <a:gd name="T8" fmla="*/ 69 w 72"/>
                  <a:gd name="T9" fmla="*/ 0 h 7"/>
                  <a:gd name="T10" fmla="*/ 72 w 72"/>
                  <a:gd name="T11" fmla="*/ 4 h 7"/>
                  <a:gd name="T12" fmla="*/ 69 w 7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2" h="7">
                    <a:moveTo>
                      <a:pt x="69" y="7"/>
                    </a:moveTo>
                    <a:cubicBezTo>
                      <a:pt x="3" y="7"/>
                      <a:pt x="3" y="7"/>
                      <a:pt x="3" y="7"/>
                    </a:cubicBezTo>
                    <a:cubicBezTo>
                      <a:pt x="2" y="7"/>
                      <a:pt x="0" y="6"/>
                      <a:pt x="0" y="4"/>
                    </a:cubicBezTo>
                    <a:cubicBezTo>
                      <a:pt x="0" y="2"/>
                      <a:pt x="2" y="0"/>
                      <a:pt x="3" y="0"/>
                    </a:cubicBezTo>
                    <a:cubicBezTo>
                      <a:pt x="69" y="0"/>
                      <a:pt x="69" y="0"/>
                      <a:pt x="69" y="0"/>
                    </a:cubicBezTo>
                    <a:cubicBezTo>
                      <a:pt x="71" y="0"/>
                      <a:pt x="72" y="2"/>
                      <a:pt x="72" y="4"/>
                    </a:cubicBezTo>
                    <a:cubicBezTo>
                      <a:pt x="72" y="6"/>
                      <a:pt x="71" y="7"/>
                      <a:pt x="69"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03" name="Freeform 22">
                <a:extLst>
                  <a:ext uri="{FF2B5EF4-FFF2-40B4-BE49-F238E27FC236}">
                    <a16:creationId xmlns:a16="http://schemas.microsoft.com/office/drawing/2014/main" id="{A6EEC126-BD6A-4AB9-A52A-6CC63CCA268B}"/>
                  </a:ext>
                </a:extLst>
              </p:cNvPr>
              <p:cNvSpPr>
                <a:spLocks/>
              </p:cNvSpPr>
              <p:nvPr/>
            </p:nvSpPr>
            <p:spPr bwMode="auto">
              <a:xfrm>
                <a:off x="2954" y="2644"/>
                <a:ext cx="30" cy="4"/>
              </a:xfrm>
              <a:custGeom>
                <a:avLst/>
                <a:gdLst>
                  <a:gd name="T0" fmla="*/ 53 w 56"/>
                  <a:gd name="T1" fmla="*/ 7 h 7"/>
                  <a:gd name="T2" fmla="*/ 3 w 56"/>
                  <a:gd name="T3" fmla="*/ 7 h 7"/>
                  <a:gd name="T4" fmla="*/ 0 w 56"/>
                  <a:gd name="T5" fmla="*/ 4 h 7"/>
                  <a:gd name="T6" fmla="*/ 3 w 56"/>
                  <a:gd name="T7" fmla="*/ 0 h 7"/>
                  <a:gd name="T8" fmla="*/ 53 w 56"/>
                  <a:gd name="T9" fmla="*/ 0 h 7"/>
                  <a:gd name="T10" fmla="*/ 56 w 56"/>
                  <a:gd name="T11" fmla="*/ 4 h 7"/>
                  <a:gd name="T12" fmla="*/ 53 w 5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3" y="7"/>
                    </a:moveTo>
                    <a:cubicBezTo>
                      <a:pt x="3" y="7"/>
                      <a:pt x="3" y="7"/>
                      <a:pt x="3" y="7"/>
                    </a:cubicBezTo>
                    <a:cubicBezTo>
                      <a:pt x="2" y="7"/>
                      <a:pt x="0" y="6"/>
                      <a:pt x="0" y="4"/>
                    </a:cubicBezTo>
                    <a:cubicBezTo>
                      <a:pt x="0" y="2"/>
                      <a:pt x="2" y="0"/>
                      <a:pt x="3" y="0"/>
                    </a:cubicBezTo>
                    <a:cubicBezTo>
                      <a:pt x="53" y="0"/>
                      <a:pt x="53" y="0"/>
                      <a:pt x="53" y="0"/>
                    </a:cubicBezTo>
                    <a:cubicBezTo>
                      <a:pt x="55" y="0"/>
                      <a:pt x="56" y="2"/>
                      <a:pt x="56" y="4"/>
                    </a:cubicBezTo>
                    <a:cubicBezTo>
                      <a:pt x="56" y="6"/>
                      <a:pt x="55" y="7"/>
                      <a:pt x="53"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04" name="Freeform 23">
                <a:extLst>
                  <a:ext uri="{FF2B5EF4-FFF2-40B4-BE49-F238E27FC236}">
                    <a16:creationId xmlns:a16="http://schemas.microsoft.com/office/drawing/2014/main" id="{BCAFB641-366A-4A97-A58D-A300A1F44A56}"/>
                  </a:ext>
                </a:extLst>
              </p:cNvPr>
              <p:cNvSpPr>
                <a:spLocks/>
              </p:cNvSpPr>
              <p:nvPr/>
            </p:nvSpPr>
            <p:spPr bwMode="auto">
              <a:xfrm>
                <a:off x="2954" y="2658"/>
                <a:ext cx="35" cy="4"/>
              </a:xfrm>
              <a:custGeom>
                <a:avLst/>
                <a:gdLst>
                  <a:gd name="T0" fmla="*/ 60 w 64"/>
                  <a:gd name="T1" fmla="*/ 7 h 7"/>
                  <a:gd name="T2" fmla="*/ 3 w 64"/>
                  <a:gd name="T3" fmla="*/ 7 h 7"/>
                  <a:gd name="T4" fmla="*/ 0 w 64"/>
                  <a:gd name="T5" fmla="*/ 4 h 7"/>
                  <a:gd name="T6" fmla="*/ 3 w 64"/>
                  <a:gd name="T7" fmla="*/ 0 h 7"/>
                  <a:gd name="T8" fmla="*/ 60 w 64"/>
                  <a:gd name="T9" fmla="*/ 0 h 7"/>
                  <a:gd name="T10" fmla="*/ 64 w 64"/>
                  <a:gd name="T11" fmla="*/ 4 h 7"/>
                  <a:gd name="T12" fmla="*/ 60 w 6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4" h="7">
                    <a:moveTo>
                      <a:pt x="60" y="7"/>
                    </a:moveTo>
                    <a:cubicBezTo>
                      <a:pt x="3" y="7"/>
                      <a:pt x="3" y="7"/>
                      <a:pt x="3" y="7"/>
                    </a:cubicBezTo>
                    <a:cubicBezTo>
                      <a:pt x="2" y="7"/>
                      <a:pt x="0" y="5"/>
                      <a:pt x="0" y="4"/>
                    </a:cubicBezTo>
                    <a:cubicBezTo>
                      <a:pt x="0" y="2"/>
                      <a:pt x="2" y="0"/>
                      <a:pt x="3" y="0"/>
                    </a:cubicBezTo>
                    <a:cubicBezTo>
                      <a:pt x="60" y="0"/>
                      <a:pt x="60" y="0"/>
                      <a:pt x="60" y="0"/>
                    </a:cubicBezTo>
                    <a:cubicBezTo>
                      <a:pt x="62" y="0"/>
                      <a:pt x="64" y="2"/>
                      <a:pt x="64" y="4"/>
                    </a:cubicBezTo>
                    <a:cubicBezTo>
                      <a:pt x="64" y="5"/>
                      <a:pt x="62" y="7"/>
                      <a:pt x="60"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05" name="Freeform 24">
                <a:extLst>
                  <a:ext uri="{FF2B5EF4-FFF2-40B4-BE49-F238E27FC236}">
                    <a16:creationId xmlns:a16="http://schemas.microsoft.com/office/drawing/2014/main" id="{AA12BFEB-A42A-4A07-A1CC-0288577FDDF0}"/>
                  </a:ext>
                </a:extLst>
              </p:cNvPr>
              <p:cNvSpPr>
                <a:spLocks/>
              </p:cNvSpPr>
              <p:nvPr/>
            </p:nvSpPr>
            <p:spPr bwMode="auto">
              <a:xfrm>
                <a:off x="2954" y="2670"/>
                <a:ext cx="39" cy="4"/>
              </a:xfrm>
              <a:custGeom>
                <a:avLst/>
                <a:gdLst>
                  <a:gd name="T0" fmla="*/ 69 w 72"/>
                  <a:gd name="T1" fmla="*/ 7 h 7"/>
                  <a:gd name="T2" fmla="*/ 3 w 72"/>
                  <a:gd name="T3" fmla="*/ 7 h 7"/>
                  <a:gd name="T4" fmla="*/ 0 w 72"/>
                  <a:gd name="T5" fmla="*/ 4 h 7"/>
                  <a:gd name="T6" fmla="*/ 3 w 72"/>
                  <a:gd name="T7" fmla="*/ 0 h 7"/>
                  <a:gd name="T8" fmla="*/ 69 w 72"/>
                  <a:gd name="T9" fmla="*/ 0 h 7"/>
                  <a:gd name="T10" fmla="*/ 72 w 72"/>
                  <a:gd name="T11" fmla="*/ 4 h 7"/>
                  <a:gd name="T12" fmla="*/ 69 w 7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2" h="7">
                    <a:moveTo>
                      <a:pt x="69" y="7"/>
                    </a:moveTo>
                    <a:cubicBezTo>
                      <a:pt x="3" y="7"/>
                      <a:pt x="3" y="7"/>
                      <a:pt x="3" y="7"/>
                    </a:cubicBezTo>
                    <a:cubicBezTo>
                      <a:pt x="2" y="7"/>
                      <a:pt x="0" y="6"/>
                      <a:pt x="0" y="4"/>
                    </a:cubicBezTo>
                    <a:cubicBezTo>
                      <a:pt x="0" y="2"/>
                      <a:pt x="2" y="0"/>
                      <a:pt x="3" y="0"/>
                    </a:cubicBezTo>
                    <a:cubicBezTo>
                      <a:pt x="69" y="0"/>
                      <a:pt x="69" y="0"/>
                      <a:pt x="69" y="0"/>
                    </a:cubicBezTo>
                    <a:cubicBezTo>
                      <a:pt x="71" y="0"/>
                      <a:pt x="72" y="2"/>
                      <a:pt x="72" y="4"/>
                    </a:cubicBezTo>
                    <a:cubicBezTo>
                      <a:pt x="72" y="6"/>
                      <a:pt x="71" y="7"/>
                      <a:pt x="69"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06" name="Freeform 25">
                <a:extLst>
                  <a:ext uri="{FF2B5EF4-FFF2-40B4-BE49-F238E27FC236}">
                    <a16:creationId xmlns:a16="http://schemas.microsoft.com/office/drawing/2014/main" id="{82C2C681-BD76-496D-93B3-B48D9B9F4B46}"/>
                  </a:ext>
                </a:extLst>
              </p:cNvPr>
              <p:cNvSpPr>
                <a:spLocks/>
              </p:cNvSpPr>
              <p:nvPr/>
            </p:nvSpPr>
            <p:spPr bwMode="auto">
              <a:xfrm>
                <a:off x="2954" y="2683"/>
                <a:ext cx="30" cy="4"/>
              </a:xfrm>
              <a:custGeom>
                <a:avLst/>
                <a:gdLst>
                  <a:gd name="T0" fmla="*/ 53 w 56"/>
                  <a:gd name="T1" fmla="*/ 7 h 7"/>
                  <a:gd name="T2" fmla="*/ 3 w 56"/>
                  <a:gd name="T3" fmla="*/ 7 h 7"/>
                  <a:gd name="T4" fmla="*/ 0 w 56"/>
                  <a:gd name="T5" fmla="*/ 3 h 7"/>
                  <a:gd name="T6" fmla="*/ 3 w 56"/>
                  <a:gd name="T7" fmla="*/ 0 h 7"/>
                  <a:gd name="T8" fmla="*/ 53 w 56"/>
                  <a:gd name="T9" fmla="*/ 0 h 7"/>
                  <a:gd name="T10" fmla="*/ 56 w 56"/>
                  <a:gd name="T11" fmla="*/ 3 h 7"/>
                  <a:gd name="T12" fmla="*/ 53 w 5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3" y="7"/>
                    </a:moveTo>
                    <a:cubicBezTo>
                      <a:pt x="3" y="7"/>
                      <a:pt x="3" y="7"/>
                      <a:pt x="3" y="7"/>
                    </a:cubicBezTo>
                    <a:cubicBezTo>
                      <a:pt x="2" y="7"/>
                      <a:pt x="0" y="5"/>
                      <a:pt x="0" y="3"/>
                    </a:cubicBezTo>
                    <a:cubicBezTo>
                      <a:pt x="0" y="1"/>
                      <a:pt x="2" y="0"/>
                      <a:pt x="3" y="0"/>
                    </a:cubicBezTo>
                    <a:cubicBezTo>
                      <a:pt x="53" y="0"/>
                      <a:pt x="53" y="0"/>
                      <a:pt x="53" y="0"/>
                    </a:cubicBezTo>
                    <a:cubicBezTo>
                      <a:pt x="55" y="0"/>
                      <a:pt x="56" y="1"/>
                      <a:pt x="56" y="3"/>
                    </a:cubicBezTo>
                    <a:cubicBezTo>
                      <a:pt x="56" y="5"/>
                      <a:pt x="55" y="7"/>
                      <a:pt x="53"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07" name="Freeform 26">
                <a:extLst>
                  <a:ext uri="{FF2B5EF4-FFF2-40B4-BE49-F238E27FC236}">
                    <a16:creationId xmlns:a16="http://schemas.microsoft.com/office/drawing/2014/main" id="{3581B941-6F59-429E-833B-5A5435FED9C3}"/>
                  </a:ext>
                </a:extLst>
              </p:cNvPr>
              <p:cNvSpPr>
                <a:spLocks/>
              </p:cNvSpPr>
              <p:nvPr/>
            </p:nvSpPr>
            <p:spPr bwMode="auto">
              <a:xfrm>
                <a:off x="3033" y="2656"/>
                <a:ext cx="151" cy="109"/>
              </a:xfrm>
              <a:custGeom>
                <a:avLst/>
                <a:gdLst>
                  <a:gd name="T0" fmla="*/ 280 w 280"/>
                  <a:gd name="T1" fmla="*/ 190 h 200"/>
                  <a:gd name="T2" fmla="*/ 270 w 280"/>
                  <a:gd name="T3" fmla="*/ 200 h 200"/>
                  <a:gd name="T4" fmla="*/ 10 w 280"/>
                  <a:gd name="T5" fmla="*/ 200 h 200"/>
                  <a:gd name="T6" fmla="*/ 0 w 280"/>
                  <a:gd name="T7" fmla="*/ 190 h 200"/>
                  <a:gd name="T8" fmla="*/ 0 w 280"/>
                  <a:gd name="T9" fmla="*/ 10 h 200"/>
                  <a:gd name="T10" fmla="*/ 10 w 280"/>
                  <a:gd name="T11" fmla="*/ 0 h 200"/>
                  <a:gd name="T12" fmla="*/ 270 w 280"/>
                  <a:gd name="T13" fmla="*/ 0 h 200"/>
                  <a:gd name="T14" fmla="*/ 280 w 280"/>
                  <a:gd name="T15" fmla="*/ 10 h 200"/>
                  <a:gd name="T16" fmla="*/ 280 w 280"/>
                  <a:gd name="T17" fmla="*/ 19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00">
                    <a:moveTo>
                      <a:pt x="280" y="190"/>
                    </a:moveTo>
                    <a:cubicBezTo>
                      <a:pt x="280" y="196"/>
                      <a:pt x="276" y="200"/>
                      <a:pt x="270" y="200"/>
                    </a:cubicBezTo>
                    <a:cubicBezTo>
                      <a:pt x="10" y="200"/>
                      <a:pt x="10" y="200"/>
                      <a:pt x="10" y="200"/>
                    </a:cubicBezTo>
                    <a:cubicBezTo>
                      <a:pt x="4" y="200"/>
                      <a:pt x="0" y="196"/>
                      <a:pt x="0" y="190"/>
                    </a:cubicBezTo>
                    <a:cubicBezTo>
                      <a:pt x="0" y="10"/>
                      <a:pt x="0" y="10"/>
                      <a:pt x="0" y="10"/>
                    </a:cubicBezTo>
                    <a:cubicBezTo>
                      <a:pt x="0" y="4"/>
                      <a:pt x="4" y="0"/>
                      <a:pt x="10" y="0"/>
                    </a:cubicBezTo>
                    <a:cubicBezTo>
                      <a:pt x="270" y="0"/>
                      <a:pt x="270" y="0"/>
                      <a:pt x="270" y="0"/>
                    </a:cubicBezTo>
                    <a:cubicBezTo>
                      <a:pt x="276" y="0"/>
                      <a:pt x="280" y="4"/>
                      <a:pt x="280" y="10"/>
                    </a:cubicBezTo>
                    <a:lnTo>
                      <a:pt x="280" y="19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08" name="Freeform 27">
                <a:extLst>
                  <a:ext uri="{FF2B5EF4-FFF2-40B4-BE49-F238E27FC236}">
                    <a16:creationId xmlns:a16="http://schemas.microsoft.com/office/drawing/2014/main" id="{57CF6199-BBCA-41A6-96F0-9A20EBEFDA07}"/>
                  </a:ext>
                </a:extLst>
              </p:cNvPr>
              <p:cNvSpPr>
                <a:spLocks/>
              </p:cNvSpPr>
              <p:nvPr/>
            </p:nvSpPr>
            <p:spPr bwMode="auto">
              <a:xfrm>
                <a:off x="3033" y="2703"/>
                <a:ext cx="76" cy="19"/>
              </a:xfrm>
              <a:custGeom>
                <a:avLst/>
                <a:gdLst>
                  <a:gd name="T0" fmla="*/ 0 w 76"/>
                  <a:gd name="T1" fmla="*/ 0 h 19"/>
                  <a:gd name="T2" fmla="*/ 21 w 76"/>
                  <a:gd name="T3" fmla="*/ 0 h 19"/>
                  <a:gd name="T4" fmla="*/ 22 w 76"/>
                  <a:gd name="T5" fmla="*/ 0 h 19"/>
                  <a:gd name="T6" fmla="*/ 22 w 76"/>
                  <a:gd name="T7" fmla="*/ 1 h 19"/>
                  <a:gd name="T8" fmla="*/ 22 w 76"/>
                  <a:gd name="T9" fmla="*/ 19 h 19"/>
                  <a:gd name="T10" fmla="*/ 51 w 76"/>
                  <a:gd name="T11" fmla="*/ 19 h 19"/>
                  <a:gd name="T12" fmla="*/ 51 w 76"/>
                  <a:gd name="T13" fmla="*/ 1 h 19"/>
                  <a:gd name="T14" fmla="*/ 51 w 76"/>
                  <a:gd name="T15" fmla="*/ 0 h 19"/>
                  <a:gd name="T16" fmla="*/ 76 w 7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9">
                    <a:moveTo>
                      <a:pt x="0" y="0"/>
                    </a:moveTo>
                    <a:lnTo>
                      <a:pt x="21" y="0"/>
                    </a:lnTo>
                    <a:lnTo>
                      <a:pt x="22" y="0"/>
                    </a:lnTo>
                    <a:lnTo>
                      <a:pt x="22" y="1"/>
                    </a:lnTo>
                    <a:lnTo>
                      <a:pt x="22" y="19"/>
                    </a:lnTo>
                    <a:lnTo>
                      <a:pt x="51" y="19"/>
                    </a:lnTo>
                    <a:lnTo>
                      <a:pt x="51" y="1"/>
                    </a:lnTo>
                    <a:lnTo>
                      <a:pt x="51" y="0"/>
                    </a:lnTo>
                    <a:lnTo>
                      <a:pt x="76" y="0"/>
                    </a:lnTo>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09" name="Freeform 28">
                <a:extLst>
                  <a:ext uri="{FF2B5EF4-FFF2-40B4-BE49-F238E27FC236}">
                    <a16:creationId xmlns:a16="http://schemas.microsoft.com/office/drawing/2014/main" id="{BB2E40B4-BFF6-4E22-B5FF-75FC916EBE46}"/>
                  </a:ext>
                </a:extLst>
              </p:cNvPr>
              <p:cNvSpPr>
                <a:spLocks/>
              </p:cNvSpPr>
              <p:nvPr/>
            </p:nvSpPr>
            <p:spPr bwMode="auto">
              <a:xfrm>
                <a:off x="3109" y="2703"/>
                <a:ext cx="75" cy="19"/>
              </a:xfrm>
              <a:custGeom>
                <a:avLst/>
                <a:gdLst>
                  <a:gd name="T0" fmla="*/ 75 w 75"/>
                  <a:gd name="T1" fmla="*/ 0 h 19"/>
                  <a:gd name="T2" fmla="*/ 54 w 75"/>
                  <a:gd name="T3" fmla="*/ 0 h 19"/>
                  <a:gd name="T4" fmla="*/ 53 w 75"/>
                  <a:gd name="T5" fmla="*/ 0 h 19"/>
                  <a:gd name="T6" fmla="*/ 53 w 75"/>
                  <a:gd name="T7" fmla="*/ 1 h 19"/>
                  <a:gd name="T8" fmla="*/ 53 w 75"/>
                  <a:gd name="T9" fmla="*/ 19 h 19"/>
                  <a:gd name="T10" fmla="*/ 24 w 75"/>
                  <a:gd name="T11" fmla="*/ 19 h 19"/>
                  <a:gd name="T12" fmla="*/ 24 w 75"/>
                  <a:gd name="T13" fmla="*/ 1 h 19"/>
                  <a:gd name="T14" fmla="*/ 24 w 75"/>
                  <a:gd name="T15" fmla="*/ 0 h 19"/>
                  <a:gd name="T16" fmla="*/ 0 w 7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9">
                    <a:moveTo>
                      <a:pt x="75" y="0"/>
                    </a:moveTo>
                    <a:lnTo>
                      <a:pt x="54" y="0"/>
                    </a:lnTo>
                    <a:lnTo>
                      <a:pt x="53" y="0"/>
                    </a:lnTo>
                    <a:lnTo>
                      <a:pt x="53" y="1"/>
                    </a:lnTo>
                    <a:lnTo>
                      <a:pt x="53" y="19"/>
                    </a:lnTo>
                    <a:lnTo>
                      <a:pt x="24" y="19"/>
                    </a:lnTo>
                    <a:lnTo>
                      <a:pt x="24" y="1"/>
                    </a:lnTo>
                    <a:lnTo>
                      <a:pt x="24" y="0"/>
                    </a:lnTo>
                    <a:lnTo>
                      <a:pt x="0" y="0"/>
                    </a:lnTo>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10" name="Freeform 29">
                <a:extLst>
                  <a:ext uri="{FF2B5EF4-FFF2-40B4-BE49-F238E27FC236}">
                    <a16:creationId xmlns:a16="http://schemas.microsoft.com/office/drawing/2014/main" id="{D8FDA30D-D8A6-4723-B7AC-267936C4723C}"/>
                  </a:ext>
                </a:extLst>
              </p:cNvPr>
              <p:cNvSpPr>
                <a:spLocks/>
              </p:cNvSpPr>
              <p:nvPr/>
            </p:nvSpPr>
            <p:spPr bwMode="auto">
              <a:xfrm>
                <a:off x="3087" y="2637"/>
                <a:ext cx="45" cy="30"/>
              </a:xfrm>
              <a:custGeom>
                <a:avLst/>
                <a:gdLst>
                  <a:gd name="T0" fmla="*/ 84 w 84"/>
                  <a:gd name="T1" fmla="*/ 45 h 56"/>
                  <a:gd name="T2" fmla="*/ 74 w 84"/>
                  <a:gd name="T3" fmla="*/ 56 h 56"/>
                  <a:gd name="T4" fmla="*/ 11 w 84"/>
                  <a:gd name="T5" fmla="*/ 56 h 56"/>
                  <a:gd name="T6" fmla="*/ 0 w 84"/>
                  <a:gd name="T7" fmla="*/ 45 h 56"/>
                  <a:gd name="T8" fmla="*/ 0 w 84"/>
                  <a:gd name="T9" fmla="*/ 10 h 56"/>
                  <a:gd name="T10" fmla="*/ 11 w 84"/>
                  <a:gd name="T11" fmla="*/ 0 h 56"/>
                  <a:gd name="T12" fmla="*/ 74 w 84"/>
                  <a:gd name="T13" fmla="*/ 0 h 56"/>
                  <a:gd name="T14" fmla="*/ 84 w 84"/>
                  <a:gd name="T15" fmla="*/ 10 h 56"/>
                  <a:gd name="T16" fmla="*/ 84 w 84"/>
                  <a:gd name="T17"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6">
                    <a:moveTo>
                      <a:pt x="84" y="45"/>
                    </a:moveTo>
                    <a:cubicBezTo>
                      <a:pt x="84" y="50"/>
                      <a:pt x="81" y="56"/>
                      <a:pt x="74" y="56"/>
                    </a:cubicBezTo>
                    <a:cubicBezTo>
                      <a:pt x="11" y="56"/>
                      <a:pt x="11" y="56"/>
                      <a:pt x="11" y="56"/>
                    </a:cubicBezTo>
                    <a:cubicBezTo>
                      <a:pt x="4" y="56"/>
                      <a:pt x="0" y="50"/>
                      <a:pt x="0" y="45"/>
                    </a:cubicBezTo>
                    <a:cubicBezTo>
                      <a:pt x="0" y="10"/>
                      <a:pt x="0" y="10"/>
                      <a:pt x="0" y="10"/>
                    </a:cubicBezTo>
                    <a:cubicBezTo>
                      <a:pt x="0" y="4"/>
                      <a:pt x="4" y="0"/>
                      <a:pt x="11" y="0"/>
                    </a:cubicBezTo>
                    <a:cubicBezTo>
                      <a:pt x="74" y="0"/>
                      <a:pt x="74" y="0"/>
                      <a:pt x="74" y="0"/>
                    </a:cubicBezTo>
                    <a:cubicBezTo>
                      <a:pt x="81" y="0"/>
                      <a:pt x="84" y="4"/>
                      <a:pt x="84" y="10"/>
                    </a:cubicBezTo>
                    <a:lnTo>
                      <a:pt x="84" y="45"/>
                    </a:lnTo>
                    <a:close/>
                  </a:path>
                </a:pathLst>
              </a:custGeom>
              <a:noFill/>
              <a:ln w="14288" cap="flat">
                <a:solidFill>
                  <a:srgbClr val="E8112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grpSp>
      <p:grpSp>
        <p:nvGrpSpPr>
          <p:cNvPr id="116" name="Group 115">
            <a:extLst>
              <a:ext uri="{FF2B5EF4-FFF2-40B4-BE49-F238E27FC236}">
                <a16:creationId xmlns:a16="http://schemas.microsoft.com/office/drawing/2014/main" id="{8C9033E7-E08C-48DE-AD9D-7DBE9B7AC656}"/>
              </a:ext>
            </a:extLst>
          </p:cNvPr>
          <p:cNvGrpSpPr/>
          <p:nvPr/>
        </p:nvGrpSpPr>
        <p:grpSpPr>
          <a:xfrm>
            <a:off x="4344741" y="4172968"/>
            <a:ext cx="552114" cy="492959"/>
            <a:chOff x="4461960" y="4086466"/>
            <a:chExt cx="563265" cy="502915"/>
          </a:xfrm>
        </p:grpSpPr>
        <p:pic>
          <p:nvPicPr>
            <p:cNvPr id="117" name="Picture 116">
              <a:extLst>
                <a:ext uri="{FF2B5EF4-FFF2-40B4-BE49-F238E27FC236}">
                  <a16:creationId xmlns:a16="http://schemas.microsoft.com/office/drawing/2014/main" id="{960E319A-64FD-4B78-9C16-5203AF91F3A9}"/>
                </a:ext>
              </a:extLst>
            </p:cNvPr>
            <p:cNvPicPr>
              <a:picLocks noChangeAspect="1"/>
            </p:cNvPicPr>
            <p:nvPr/>
          </p:nvPicPr>
          <p:blipFill>
            <a:blip r:embed="rId14">
              <a:duotone>
                <a:prstClr val="black"/>
                <a:srgbClr val="505050">
                  <a:tint val="45000"/>
                  <a:satMod val="400000"/>
                </a:srgbClr>
              </a:duotone>
            </a:blip>
            <a:stretch>
              <a:fillRect/>
            </a:stretch>
          </p:blipFill>
          <p:spPr>
            <a:xfrm>
              <a:off x="4461960" y="4086466"/>
              <a:ext cx="563265" cy="502915"/>
            </a:xfrm>
            <a:prstGeom prst="rect">
              <a:avLst/>
            </a:prstGeom>
          </p:spPr>
        </p:pic>
        <p:grpSp>
          <p:nvGrpSpPr>
            <p:cNvPr id="118" name="Group 4">
              <a:extLst>
                <a:ext uri="{FF2B5EF4-FFF2-40B4-BE49-F238E27FC236}">
                  <a16:creationId xmlns:a16="http://schemas.microsoft.com/office/drawing/2014/main" id="{00448AEC-1500-42CC-BBED-C67C135BF77A}"/>
                </a:ext>
              </a:extLst>
            </p:cNvPr>
            <p:cNvGrpSpPr>
              <a:grpSpLocks noChangeAspect="1"/>
            </p:cNvGrpSpPr>
            <p:nvPr/>
          </p:nvGrpSpPr>
          <p:grpSpPr bwMode="auto">
            <a:xfrm>
              <a:off x="4651976" y="4238999"/>
              <a:ext cx="200032" cy="123980"/>
              <a:chOff x="908" y="2039"/>
              <a:chExt cx="818" cy="507"/>
            </a:xfrm>
          </p:grpSpPr>
          <p:sp>
            <p:nvSpPr>
              <p:cNvPr id="119" name="AutoShape 3">
                <a:extLst>
                  <a:ext uri="{FF2B5EF4-FFF2-40B4-BE49-F238E27FC236}">
                    <a16:creationId xmlns:a16="http://schemas.microsoft.com/office/drawing/2014/main" id="{CFA218ED-4A10-424B-B86C-B584552F8C31}"/>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0" name="Freeform 5">
                <a:extLst>
                  <a:ext uri="{FF2B5EF4-FFF2-40B4-BE49-F238E27FC236}">
                    <a16:creationId xmlns:a16="http://schemas.microsoft.com/office/drawing/2014/main" id="{5BE93A20-DD86-4B64-85B5-203FA66E5F81}"/>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1" name="Rectangle 6">
                <a:extLst>
                  <a:ext uri="{FF2B5EF4-FFF2-40B4-BE49-F238E27FC236}">
                    <a16:creationId xmlns:a16="http://schemas.microsoft.com/office/drawing/2014/main" id="{98D62CA5-ED85-416B-9CBA-556846FE6234}"/>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2" name="Freeform 7">
                <a:extLst>
                  <a:ext uri="{FF2B5EF4-FFF2-40B4-BE49-F238E27FC236}">
                    <a16:creationId xmlns:a16="http://schemas.microsoft.com/office/drawing/2014/main" id="{7A1540C1-8C4A-49E2-8E94-96EAD3AAA495}"/>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3" name="Freeform 8">
                <a:extLst>
                  <a:ext uri="{FF2B5EF4-FFF2-40B4-BE49-F238E27FC236}">
                    <a16:creationId xmlns:a16="http://schemas.microsoft.com/office/drawing/2014/main" id="{D7BC5442-F009-405D-BBD9-28CD79782B35}"/>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4" name="Freeform 9">
                <a:extLst>
                  <a:ext uri="{FF2B5EF4-FFF2-40B4-BE49-F238E27FC236}">
                    <a16:creationId xmlns:a16="http://schemas.microsoft.com/office/drawing/2014/main" id="{43C4A355-2B61-41D3-9B5D-3504FCB043B0}"/>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5" name="Freeform 10">
                <a:extLst>
                  <a:ext uri="{FF2B5EF4-FFF2-40B4-BE49-F238E27FC236}">
                    <a16:creationId xmlns:a16="http://schemas.microsoft.com/office/drawing/2014/main" id="{2A906989-EE8A-46B1-B832-468EE2EED5E1}"/>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6" name="Freeform 11">
                <a:extLst>
                  <a:ext uri="{FF2B5EF4-FFF2-40B4-BE49-F238E27FC236}">
                    <a16:creationId xmlns:a16="http://schemas.microsoft.com/office/drawing/2014/main" id="{B5F6DC29-6B8E-44F6-B136-53585C9BDE95}"/>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7" name="Freeform 12">
                <a:extLst>
                  <a:ext uri="{FF2B5EF4-FFF2-40B4-BE49-F238E27FC236}">
                    <a16:creationId xmlns:a16="http://schemas.microsoft.com/office/drawing/2014/main" id="{F960562F-5B56-4E83-A9C7-80F2F0C81F18}"/>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8" name="Oval 13">
                <a:extLst>
                  <a:ext uri="{FF2B5EF4-FFF2-40B4-BE49-F238E27FC236}">
                    <a16:creationId xmlns:a16="http://schemas.microsoft.com/office/drawing/2014/main" id="{AB4C17F6-87E3-48B2-9576-6A0FE70DFBC9}"/>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9" name="Freeform 14">
                <a:extLst>
                  <a:ext uri="{FF2B5EF4-FFF2-40B4-BE49-F238E27FC236}">
                    <a16:creationId xmlns:a16="http://schemas.microsoft.com/office/drawing/2014/main" id="{7B5AE6B9-94D8-46CB-B7CF-0CD42C92B00D}"/>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grpSp>
      <p:grpSp>
        <p:nvGrpSpPr>
          <p:cNvPr id="130" name="Group 129">
            <a:extLst>
              <a:ext uri="{FF2B5EF4-FFF2-40B4-BE49-F238E27FC236}">
                <a16:creationId xmlns:a16="http://schemas.microsoft.com/office/drawing/2014/main" id="{B30293DB-46AC-4FD9-8AEA-33B7DDC10D71}"/>
              </a:ext>
            </a:extLst>
          </p:cNvPr>
          <p:cNvGrpSpPr/>
          <p:nvPr/>
        </p:nvGrpSpPr>
        <p:grpSpPr>
          <a:xfrm>
            <a:off x="6373220" y="4197944"/>
            <a:ext cx="1337406" cy="865622"/>
            <a:chOff x="6531407" y="4111944"/>
            <a:chExt cx="1364417" cy="883105"/>
          </a:xfrm>
        </p:grpSpPr>
        <p:sp>
          <p:nvSpPr>
            <p:cNvPr id="131" name="Rectangle 130">
              <a:extLst>
                <a:ext uri="{FF2B5EF4-FFF2-40B4-BE49-F238E27FC236}">
                  <a16:creationId xmlns:a16="http://schemas.microsoft.com/office/drawing/2014/main" id="{E9E575C2-7631-4307-8264-AED22B98E51C}"/>
                </a:ext>
              </a:extLst>
            </p:cNvPr>
            <p:cNvSpPr/>
            <p:nvPr/>
          </p:nvSpPr>
          <p:spPr bwMode="auto">
            <a:xfrm>
              <a:off x="6531407" y="4485184"/>
              <a:ext cx="1364417" cy="14610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2" name="Rectangle 131">
              <a:extLst>
                <a:ext uri="{FF2B5EF4-FFF2-40B4-BE49-F238E27FC236}">
                  <a16:creationId xmlns:a16="http://schemas.microsoft.com/office/drawing/2014/main" id="{C611CB38-3597-4690-9932-9DEB2F36BD45}"/>
                </a:ext>
              </a:extLst>
            </p:cNvPr>
            <p:cNvSpPr/>
            <p:nvPr/>
          </p:nvSpPr>
          <p:spPr bwMode="auto">
            <a:xfrm>
              <a:off x="6823904" y="4332784"/>
              <a:ext cx="754971" cy="443660"/>
            </a:xfrm>
            <a:prstGeom prst="rect">
              <a:avLst/>
            </a:prstGeom>
            <a:solidFill>
              <a:srgbClr val="D2D2D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Freeform 131">
              <a:extLst>
                <a:ext uri="{FF2B5EF4-FFF2-40B4-BE49-F238E27FC236}">
                  <a16:creationId xmlns:a16="http://schemas.microsoft.com/office/drawing/2014/main" id="{95523450-64AC-4419-8160-807C3D835565}"/>
                </a:ext>
              </a:extLst>
            </p:cNvPr>
            <p:cNvSpPr>
              <a:spLocks noChangeAspect="1" noEditPoints="1"/>
            </p:cNvSpPr>
            <p:nvPr/>
          </p:nvSpPr>
          <p:spPr bwMode="black">
            <a:xfrm>
              <a:off x="6933661" y="4417270"/>
              <a:ext cx="497766" cy="293257"/>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89611" tIns="44806" rIns="89611" bIns="44806"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29" b="0" i="0" u="none" strike="noStrike" kern="0" cap="none" spc="0" normalizeH="0" baseline="0" noProof="0">
                <a:ln>
                  <a:noFill/>
                </a:ln>
                <a:solidFill>
                  <a:srgbClr val="000000"/>
                </a:solidFill>
                <a:effectLst/>
                <a:uLnTx/>
                <a:uFillTx/>
              </a:endParaRPr>
            </a:p>
          </p:txBody>
        </p:sp>
        <p:sp>
          <p:nvSpPr>
            <p:cNvPr id="134" name="Down Arrow 27">
              <a:extLst>
                <a:ext uri="{FF2B5EF4-FFF2-40B4-BE49-F238E27FC236}">
                  <a16:creationId xmlns:a16="http://schemas.microsoft.com/office/drawing/2014/main" id="{64C5C42A-4A10-4185-B1A1-1D2D092A7E3D}"/>
                </a:ext>
              </a:extLst>
            </p:cNvPr>
            <p:cNvSpPr/>
            <p:nvPr/>
          </p:nvSpPr>
          <p:spPr bwMode="auto">
            <a:xfrm>
              <a:off x="7015599" y="4111944"/>
              <a:ext cx="368517" cy="204540"/>
            </a:xfrm>
            <a:prstGeom prst="downArrow">
              <a:avLst/>
            </a:prstGeom>
            <a:solidFill>
              <a:srgbClr val="D2D2D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5" name="Down Arrow 222">
              <a:extLst>
                <a:ext uri="{FF2B5EF4-FFF2-40B4-BE49-F238E27FC236}">
                  <a16:creationId xmlns:a16="http://schemas.microsoft.com/office/drawing/2014/main" id="{9A0FCC6D-2445-4897-B7F0-EF166A7B4BA7}"/>
                </a:ext>
              </a:extLst>
            </p:cNvPr>
            <p:cNvSpPr/>
            <p:nvPr/>
          </p:nvSpPr>
          <p:spPr bwMode="auto">
            <a:xfrm rot="16200000">
              <a:off x="6509628" y="4452344"/>
              <a:ext cx="368517" cy="204540"/>
            </a:xfrm>
            <a:prstGeom prst="downArrow">
              <a:avLst/>
            </a:prstGeom>
            <a:solidFill>
              <a:srgbClr val="D2D2D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Down Arrow 223">
              <a:extLst>
                <a:ext uri="{FF2B5EF4-FFF2-40B4-BE49-F238E27FC236}">
                  <a16:creationId xmlns:a16="http://schemas.microsoft.com/office/drawing/2014/main" id="{03D29816-398D-4CA4-90FA-C8E61C3EE568}"/>
                </a:ext>
              </a:extLst>
            </p:cNvPr>
            <p:cNvSpPr/>
            <p:nvPr/>
          </p:nvSpPr>
          <p:spPr bwMode="auto">
            <a:xfrm rot="5400000">
              <a:off x="7530698" y="4452344"/>
              <a:ext cx="368517" cy="204540"/>
            </a:xfrm>
            <a:prstGeom prst="downArrow">
              <a:avLst/>
            </a:prstGeom>
            <a:solidFill>
              <a:srgbClr val="D2D2D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7" name="Down Arrow 224">
              <a:extLst>
                <a:ext uri="{FF2B5EF4-FFF2-40B4-BE49-F238E27FC236}">
                  <a16:creationId xmlns:a16="http://schemas.microsoft.com/office/drawing/2014/main" id="{87B04640-428C-4BB0-9322-2C2B0E2FF25B}"/>
                </a:ext>
              </a:extLst>
            </p:cNvPr>
            <p:cNvSpPr/>
            <p:nvPr/>
          </p:nvSpPr>
          <p:spPr bwMode="auto">
            <a:xfrm rot="10800000">
              <a:off x="7017131" y="4790509"/>
              <a:ext cx="368517" cy="204540"/>
            </a:xfrm>
            <a:prstGeom prst="downArrow">
              <a:avLst/>
            </a:prstGeom>
            <a:solidFill>
              <a:srgbClr val="D2D2D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38" name="Group 137">
            <a:extLst>
              <a:ext uri="{FF2B5EF4-FFF2-40B4-BE49-F238E27FC236}">
                <a16:creationId xmlns:a16="http://schemas.microsoft.com/office/drawing/2014/main" id="{9EA14BE4-EA30-42BE-8315-8856390E21F8}"/>
              </a:ext>
            </a:extLst>
          </p:cNvPr>
          <p:cNvGrpSpPr/>
          <p:nvPr/>
        </p:nvGrpSpPr>
        <p:grpSpPr>
          <a:xfrm>
            <a:off x="8173780" y="2800613"/>
            <a:ext cx="1316096" cy="483830"/>
            <a:chOff x="8766329" y="2932647"/>
            <a:chExt cx="1342677" cy="493602"/>
          </a:xfrm>
        </p:grpSpPr>
        <p:pic>
          <p:nvPicPr>
            <p:cNvPr id="139" name="Picture 138">
              <a:extLst>
                <a:ext uri="{FF2B5EF4-FFF2-40B4-BE49-F238E27FC236}">
                  <a16:creationId xmlns:a16="http://schemas.microsoft.com/office/drawing/2014/main" id="{349CB960-80C8-41BA-A28D-B17AF69202B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715460" y="3111412"/>
              <a:ext cx="393546" cy="314837"/>
            </a:xfrm>
            <a:prstGeom prst="rect">
              <a:avLst/>
            </a:prstGeom>
          </p:spPr>
        </p:pic>
        <p:pic>
          <p:nvPicPr>
            <p:cNvPr id="140" name="Picture 139">
              <a:extLst>
                <a:ext uri="{FF2B5EF4-FFF2-40B4-BE49-F238E27FC236}">
                  <a16:creationId xmlns:a16="http://schemas.microsoft.com/office/drawing/2014/main" id="{B56D2B3A-C275-42E6-8C9F-42D342F4713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766329" y="3073484"/>
              <a:ext cx="393546" cy="314837"/>
            </a:xfrm>
            <a:prstGeom prst="rect">
              <a:avLst/>
            </a:prstGeom>
          </p:spPr>
        </p:pic>
        <p:pic>
          <p:nvPicPr>
            <p:cNvPr id="141" name="Picture 140">
              <a:extLst>
                <a:ext uri="{FF2B5EF4-FFF2-40B4-BE49-F238E27FC236}">
                  <a16:creationId xmlns:a16="http://schemas.microsoft.com/office/drawing/2014/main" id="{D8221B0F-145B-4D59-95A1-2BE2776FAA1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248377" y="2932647"/>
              <a:ext cx="393546" cy="314837"/>
            </a:xfrm>
            <a:prstGeom prst="rect">
              <a:avLst/>
            </a:prstGeom>
          </p:spPr>
        </p:pic>
      </p:grpSp>
      <p:grpSp>
        <p:nvGrpSpPr>
          <p:cNvPr id="142" name="Group 141">
            <a:extLst>
              <a:ext uri="{FF2B5EF4-FFF2-40B4-BE49-F238E27FC236}">
                <a16:creationId xmlns:a16="http://schemas.microsoft.com/office/drawing/2014/main" id="{3B8BF828-294D-4329-A698-251170942B2B}"/>
              </a:ext>
            </a:extLst>
          </p:cNvPr>
          <p:cNvGrpSpPr/>
          <p:nvPr/>
        </p:nvGrpSpPr>
        <p:grpSpPr>
          <a:xfrm>
            <a:off x="558800" y="3991724"/>
            <a:ext cx="376619" cy="374246"/>
            <a:chOff x="3725592" y="3854779"/>
            <a:chExt cx="348223" cy="346029"/>
          </a:xfrm>
        </p:grpSpPr>
        <p:sp>
          <p:nvSpPr>
            <p:cNvPr id="143" name="Freeform 5">
              <a:extLst>
                <a:ext uri="{FF2B5EF4-FFF2-40B4-BE49-F238E27FC236}">
                  <a16:creationId xmlns:a16="http://schemas.microsoft.com/office/drawing/2014/main" id="{0BC111E0-8B34-48EA-8D4C-6D2931C832F6}"/>
                </a:ext>
              </a:extLst>
            </p:cNvPr>
            <p:cNvSpPr>
              <a:spLocks/>
            </p:cNvSpPr>
            <p:nvPr/>
          </p:nvSpPr>
          <p:spPr bwMode="auto">
            <a:xfrm>
              <a:off x="3904973" y="3984540"/>
              <a:ext cx="59940" cy="108463"/>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2" tIns="33602" rIns="67202" bIns="33602" numCol="1" anchor="t" anchorCtr="0" compatLnSpc="1">
              <a:prstTxWarp prst="textNoShape">
                <a:avLst/>
              </a:prstTxWarp>
            </a:bodyPr>
            <a:lstStyle/>
            <a:p>
              <a:pPr algn="l" defTabSz="671529">
                <a:spcBef>
                  <a:spcPct val="0"/>
                </a:spcBef>
                <a:spcAft>
                  <a:spcPct val="0"/>
                </a:spcAft>
                <a:defRPr/>
              </a:pPr>
              <a:endParaRPr lang="en-US" sz="1299" kern="0">
                <a:solidFill>
                  <a:srgbClr val="FFFFFF"/>
                </a:solidFill>
                <a:ea typeface="ＭＳ Ｐゴシック" charset="0"/>
              </a:endParaRPr>
            </a:p>
          </p:txBody>
        </p:sp>
        <p:sp>
          <p:nvSpPr>
            <p:cNvPr id="144" name="Freeform 6">
              <a:extLst>
                <a:ext uri="{FF2B5EF4-FFF2-40B4-BE49-F238E27FC236}">
                  <a16:creationId xmlns:a16="http://schemas.microsoft.com/office/drawing/2014/main" id="{4F97E6C6-88B9-4926-A53F-981C406AAA7B}"/>
                </a:ext>
              </a:extLst>
            </p:cNvPr>
            <p:cNvSpPr>
              <a:spLocks/>
            </p:cNvSpPr>
            <p:nvPr/>
          </p:nvSpPr>
          <p:spPr bwMode="auto">
            <a:xfrm>
              <a:off x="3829883" y="3986080"/>
              <a:ext cx="60379" cy="106926"/>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2" tIns="33602" rIns="67202" bIns="33602" numCol="1" anchor="t" anchorCtr="0" compatLnSpc="1">
              <a:prstTxWarp prst="textNoShape">
                <a:avLst/>
              </a:prstTxWarp>
            </a:bodyPr>
            <a:lstStyle/>
            <a:p>
              <a:pPr algn="l" defTabSz="671529">
                <a:spcBef>
                  <a:spcPct val="0"/>
                </a:spcBef>
                <a:spcAft>
                  <a:spcPct val="0"/>
                </a:spcAft>
                <a:defRPr/>
              </a:pPr>
              <a:endParaRPr lang="en-US" sz="1299" kern="0">
                <a:solidFill>
                  <a:srgbClr val="FFFFFF"/>
                </a:solidFill>
                <a:ea typeface="ＭＳ Ｐゴシック" charset="0"/>
              </a:endParaRPr>
            </a:p>
          </p:txBody>
        </p:sp>
        <p:sp>
          <p:nvSpPr>
            <p:cNvPr id="145" name="Freeform 7">
              <a:extLst>
                <a:ext uri="{FF2B5EF4-FFF2-40B4-BE49-F238E27FC236}">
                  <a16:creationId xmlns:a16="http://schemas.microsoft.com/office/drawing/2014/main" id="{E6D1F062-CA0A-4262-A4C4-0C8898A2D35B}"/>
                </a:ext>
              </a:extLst>
            </p:cNvPr>
            <p:cNvSpPr>
              <a:spLocks noEditPoints="1"/>
            </p:cNvSpPr>
            <p:nvPr/>
          </p:nvSpPr>
          <p:spPr bwMode="auto">
            <a:xfrm>
              <a:off x="3725592" y="3854779"/>
              <a:ext cx="348223" cy="346029"/>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2" tIns="33602" rIns="67202" bIns="33602" numCol="1" anchor="t" anchorCtr="0" compatLnSpc="1">
              <a:prstTxWarp prst="textNoShape">
                <a:avLst/>
              </a:prstTxWarp>
            </a:bodyPr>
            <a:lstStyle/>
            <a:p>
              <a:pPr algn="l" defTabSz="671529">
                <a:spcBef>
                  <a:spcPct val="0"/>
                </a:spcBef>
                <a:spcAft>
                  <a:spcPct val="0"/>
                </a:spcAft>
                <a:defRPr/>
              </a:pPr>
              <a:endParaRPr lang="en-US" sz="1299" kern="0">
                <a:solidFill>
                  <a:srgbClr val="FFFFFF"/>
                </a:solidFill>
                <a:ea typeface="ＭＳ Ｐゴシック" charset="0"/>
              </a:endParaRPr>
            </a:p>
          </p:txBody>
        </p:sp>
      </p:grpSp>
      <p:grpSp>
        <p:nvGrpSpPr>
          <p:cNvPr id="146" name="Group 145">
            <a:extLst>
              <a:ext uri="{FF2B5EF4-FFF2-40B4-BE49-F238E27FC236}">
                <a16:creationId xmlns:a16="http://schemas.microsoft.com/office/drawing/2014/main" id="{FC52FCF0-AC64-4D6C-AA1E-0B21DC4EE262}"/>
              </a:ext>
            </a:extLst>
          </p:cNvPr>
          <p:cNvGrpSpPr/>
          <p:nvPr/>
        </p:nvGrpSpPr>
        <p:grpSpPr>
          <a:xfrm>
            <a:off x="10274349" y="3797865"/>
            <a:ext cx="643050" cy="260223"/>
            <a:chOff x="10511326" y="3415901"/>
            <a:chExt cx="656037" cy="265479"/>
          </a:xfrm>
        </p:grpSpPr>
        <p:grpSp>
          <p:nvGrpSpPr>
            <p:cNvPr id="147" name="Group 146">
              <a:extLst>
                <a:ext uri="{FF2B5EF4-FFF2-40B4-BE49-F238E27FC236}">
                  <a16:creationId xmlns:a16="http://schemas.microsoft.com/office/drawing/2014/main" id="{7E392045-B9A6-48C8-B4C2-2BF1C07AC227}"/>
                </a:ext>
              </a:extLst>
            </p:cNvPr>
            <p:cNvGrpSpPr/>
            <p:nvPr/>
          </p:nvGrpSpPr>
          <p:grpSpPr>
            <a:xfrm>
              <a:off x="10511326" y="3415901"/>
              <a:ext cx="656037" cy="265479"/>
              <a:chOff x="11124799" y="3415901"/>
              <a:chExt cx="656037" cy="265479"/>
            </a:xfrm>
          </p:grpSpPr>
          <p:sp>
            <p:nvSpPr>
              <p:cNvPr id="154" name="Rectangle 153">
                <a:extLst>
                  <a:ext uri="{FF2B5EF4-FFF2-40B4-BE49-F238E27FC236}">
                    <a16:creationId xmlns:a16="http://schemas.microsoft.com/office/drawing/2014/main" id="{D1D744A5-B172-495E-9F34-8BAEB2F28C37}"/>
                  </a:ext>
                </a:extLst>
              </p:cNvPr>
              <p:cNvSpPr/>
              <p:nvPr/>
            </p:nvSpPr>
            <p:spPr>
              <a:xfrm>
                <a:off x="11124799" y="3415901"/>
                <a:ext cx="656037" cy="265479"/>
              </a:xfrm>
              <a:prstGeom prst="rect">
                <a:avLst/>
              </a:prstGeom>
              <a:solidFill>
                <a:srgbClr val="2E75B6"/>
              </a:solidFill>
              <a:ln w="28575" cap="flat" cmpd="sng" algn="ctr">
                <a:solidFill>
                  <a:srgbClr val="505050"/>
                </a:solidFill>
                <a:prstDash val="solid"/>
              </a:ln>
              <a:effectLst/>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FFFFFF"/>
                  </a:solidFill>
                  <a:effectLst/>
                  <a:uLnTx/>
                  <a:uFillTx/>
                  <a:latin typeface="Segoe UI"/>
                  <a:ea typeface="+mn-ea"/>
                  <a:cs typeface="+mn-cs"/>
                </a:endParaRPr>
              </a:p>
            </p:txBody>
          </p:sp>
          <p:grpSp>
            <p:nvGrpSpPr>
              <p:cNvPr id="155" name="Group 154">
                <a:extLst>
                  <a:ext uri="{FF2B5EF4-FFF2-40B4-BE49-F238E27FC236}">
                    <a16:creationId xmlns:a16="http://schemas.microsoft.com/office/drawing/2014/main" id="{7B7740FA-144B-4F93-BC8D-47D684809528}"/>
                  </a:ext>
                </a:extLst>
              </p:cNvPr>
              <p:cNvGrpSpPr/>
              <p:nvPr/>
            </p:nvGrpSpPr>
            <p:grpSpPr>
              <a:xfrm>
                <a:off x="11403757" y="3456438"/>
                <a:ext cx="354797" cy="201764"/>
                <a:chOff x="5433815" y="3134944"/>
                <a:chExt cx="395458" cy="224887"/>
              </a:xfrm>
              <a:solidFill>
                <a:srgbClr val="FFFFFF"/>
              </a:solidFill>
            </p:grpSpPr>
            <p:sp>
              <p:nvSpPr>
                <p:cNvPr id="156" name="Freeform 293">
                  <a:extLst>
                    <a:ext uri="{FF2B5EF4-FFF2-40B4-BE49-F238E27FC236}">
                      <a16:creationId xmlns:a16="http://schemas.microsoft.com/office/drawing/2014/main" id="{C359383F-0600-4DC9-9752-7758CCB98EBA}"/>
                    </a:ext>
                  </a:extLst>
                </p:cNvPr>
                <p:cNvSpPr>
                  <a:spLocks noChangeAspect="1" noEditPoints="1"/>
                </p:cNvSpPr>
                <p:nvPr/>
              </p:nvSpPr>
              <p:spPr bwMode="black">
                <a:xfrm>
                  <a:off x="5433815" y="3134944"/>
                  <a:ext cx="187949" cy="224887"/>
                </a:xfrm>
                <a:custGeom>
                  <a:avLst/>
                  <a:gdLst>
                    <a:gd name="T0" fmla="*/ 35 w 1200"/>
                    <a:gd name="T1" fmla="*/ 52 h 1436"/>
                    <a:gd name="T2" fmla="*/ 246 w 1200"/>
                    <a:gd name="T3" fmla="*/ 350 h 1436"/>
                    <a:gd name="T4" fmla="*/ 88 w 1200"/>
                    <a:gd name="T5" fmla="*/ 204 h 1436"/>
                    <a:gd name="T6" fmla="*/ 141 w 1200"/>
                    <a:gd name="T7" fmla="*/ 64 h 1436"/>
                    <a:gd name="T8" fmla="*/ 499 w 1200"/>
                    <a:gd name="T9" fmla="*/ 5 h 1436"/>
                    <a:gd name="T10" fmla="*/ 381 w 1200"/>
                    <a:gd name="T11" fmla="*/ 133 h 1436"/>
                    <a:gd name="T12" fmla="*/ 446 w 1200"/>
                    <a:gd name="T13" fmla="*/ 110 h 1436"/>
                    <a:gd name="T14" fmla="*/ 552 w 1200"/>
                    <a:gd name="T15" fmla="*/ 403 h 1436"/>
                    <a:gd name="T16" fmla="*/ 643 w 1200"/>
                    <a:gd name="T17" fmla="*/ 210 h 1436"/>
                    <a:gd name="T18" fmla="*/ 929 w 1200"/>
                    <a:gd name="T19" fmla="*/ 198 h 1436"/>
                    <a:gd name="T20" fmla="*/ 789 w 1200"/>
                    <a:gd name="T21" fmla="*/ 64 h 1436"/>
                    <a:gd name="T22" fmla="*/ 841 w 1200"/>
                    <a:gd name="T23" fmla="*/ 204 h 1436"/>
                    <a:gd name="T24" fmla="*/ 1197 w 1200"/>
                    <a:gd name="T25" fmla="*/ 5 h 1436"/>
                    <a:gd name="T26" fmla="*/ 1029 w 1200"/>
                    <a:gd name="T27" fmla="*/ 63 h 1436"/>
                    <a:gd name="T28" fmla="*/ 1075 w 1200"/>
                    <a:gd name="T29" fmla="*/ 122 h 1436"/>
                    <a:gd name="T30" fmla="*/ 1110 w 1200"/>
                    <a:gd name="T31" fmla="*/ 403 h 1436"/>
                    <a:gd name="T32" fmla="*/ 225 w 1200"/>
                    <a:gd name="T33" fmla="*/ 519 h 1436"/>
                    <a:gd name="T34" fmla="*/ 120 w 1200"/>
                    <a:gd name="T35" fmla="*/ 554 h 1436"/>
                    <a:gd name="T36" fmla="*/ 80 w 1200"/>
                    <a:gd name="T37" fmla="*/ 648 h 1436"/>
                    <a:gd name="T38" fmla="*/ 138 w 1200"/>
                    <a:gd name="T39" fmla="*/ 612 h 1436"/>
                    <a:gd name="T40" fmla="*/ 225 w 1200"/>
                    <a:gd name="T41" fmla="*/ 519 h 1436"/>
                    <a:gd name="T42" fmla="*/ 364 w 1200"/>
                    <a:gd name="T43" fmla="*/ 565 h 1436"/>
                    <a:gd name="T44" fmla="*/ 574 w 1200"/>
                    <a:gd name="T45" fmla="*/ 870 h 1436"/>
                    <a:gd name="T46" fmla="*/ 411 w 1200"/>
                    <a:gd name="T47" fmla="*/ 724 h 1436"/>
                    <a:gd name="T48" fmla="*/ 469 w 1200"/>
                    <a:gd name="T49" fmla="*/ 577 h 1436"/>
                    <a:gd name="T50" fmla="*/ 818 w 1200"/>
                    <a:gd name="T51" fmla="*/ 519 h 1436"/>
                    <a:gd name="T52" fmla="*/ 701 w 1200"/>
                    <a:gd name="T53" fmla="*/ 648 h 1436"/>
                    <a:gd name="T54" fmla="*/ 771 w 1200"/>
                    <a:gd name="T55" fmla="*/ 624 h 1436"/>
                    <a:gd name="T56" fmla="*/ 871 w 1200"/>
                    <a:gd name="T57" fmla="*/ 917 h 1436"/>
                    <a:gd name="T58" fmla="*/ 0 w 1200"/>
                    <a:gd name="T59" fmla="*/ 1238 h 1436"/>
                    <a:gd name="T60" fmla="*/ 281 w 1200"/>
                    <a:gd name="T61" fmla="*/ 1232 h 1436"/>
                    <a:gd name="T62" fmla="*/ 141 w 1200"/>
                    <a:gd name="T63" fmla="*/ 1098 h 1436"/>
                    <a:gd name="T64" fmla="*/ 193 w 1200"/>
                    <a:gd name="T65" fmla="*/ 1232 h 1436"/>
                    <a:gd name="T66" fmla="*/ 552 w 1200"/>
                    <a:gd name="T67" fmla="*/ 1030 h 1436"/>
                    <a:gd name="T68" fmla="*/ 381 w 1200"/>
                    <a:gd name="T69" fmla="*/ 1089 h 1436"/>
                    <a:gd name="T70" fmla="*/ 422 w 1200"/>
                    <a:gd name="T71" fmla="*/ 1147 h 1436"/>
                    <a:gd name="T72" fmla="*/ 463 w 1200"/>
                    <a:gd name="T73" fmla="*/ 1434 h 1436"/>
                    <a:gd name="T74" fmla="*/ 783 w 1200"/>
                    <a:gd name="T75" fmla="*/ 1436 h 1436"/>
                    <a:gd name="T76" fmla="*/ 789 w 1200"/>
                    <a:gd name="T77" fmla="*/ 1028 h 1436"/>
                    <a:gd name="T78" fmla="*/ 783 w 1200"/>
                    <a:gd name="T79" fmla="*/ 1436 h 1436"/>
                    <a:gd name="T80" fmla="*/ 789 w 1200"/>
                    <a:gd name="T81" fmla="*/ 1366 h 1436"/>
                    <a:gd name="T82" fmla="*/ 1197 w 1200"/>
                    <a:gd name="T83" fmla="*/ 1030 h 1436"/>
                    <a:gd name="T84" fmla="*/ 1093 w 1200"/>
                    <a:gd name="T85" fmla="*/ 1065 h 1436"/>
                    <a:gd name="T86" fmla="*/ 1052 w 1200"/>
                    <a:gd name="T87" fmla="*/ 1159 h 1436"/>
                    <a:gd name="T88" fmla="*/ 1110 w 1200"/>
                    <a:gd name="T89" fmla="*/ 1130 h 1436"/>
                    <a:gd name="T90" fmla="*/ 1197 w 1200"/>
                    <a:gd name="T91" fmla="*/ 1030 h 1436"/>
                    <a:gd name="T92" fmla="*/ 1147 w 1200"/>
                    <a:gd name="T93" fmla="*/ 519 h 1436"/>
                    <a:gd name="T94" fmla="*/ 1029 w 1200"/>
                    <a:gd name="T95" fmla="*/ 648 h 1436"/>
                    <a:gd name="T96" fmla="*/ 1100 w 1200"/>
                    <a:gd name="T97" fmla="*/ 624 h 1436"/>
                    <a:gd name="T98" fmla="*/ 1200 w 1200"/>
                    <a:gd name="T99" fmla="*/ 91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0" h="1436">
                      <a:moveTo>
                        <a:pt x="141" y="408"/>
                      </a:moveTo>
                      <a:cubicBezTo>
                        <a:pt x="47" y="408"/>
                        <a:pt x="0" y="338"/>
                        <a:pt x="0" y="210"/>
                      </a:cubicBezTo>
                      <a:cubicBezTo>
                        <a:pt x="0" y="140"/>
                        <a:pt x="12" y="87"/>
                        <a:pt x="35" y="52"/>
                      </a:cubicBezTo>
                      <a:cubicBezTo>
                        <a:pt x="59" y="17"/>
                        <a:pt x="100" y="0"/>
                        <a:pt x="147" y="0"/>
                      </a:cubicBezTo>
                      <a:cubicBezTo>
                        <a:pt x="240" y="0"/>
                        <a:pt x="281" y="64"/>
                        <a:pt x="281" y="198"/>
                      </a:cubicBezTo>
                      <a:cubicBezTo>
                        <a:pt x="281" y="268"/>
                        <a:pt x="269" y="315"/>
                        <a:pt x="246" y="350"/>
                      </a:cubicBezTo>
                      <a:cubicBezTo>
                        <a:pt x="223" y="385"/>
                        <a:pt x="187" y="408"/>
                        <a:pt x="141" y="408"/>
                      </a:cubicBezTo>
                      <a:close/>
                      <a:moveTo>
                        <a:pt x="141" y="64"/>
                      </a:moveTo>
                      <a:cubicBezTo>
                        <a:pt x="106" y="64"/>
                        <a:pt x="88" y="111"/>
                        <a:pt x="88" y="204"/>
                      </a:cubicBezTo>
                      <a:cubicBezTo>
                        <a:pt x="88" y="297"/>
                        <a:pt x="106" y="338"/>
                        <a:pt x="141" y="338"/>
                      </a:cubicBezTo>
                      <a:cubicBezTo>
                        <a:pt x="176" y="338"/>
                        <a:pt x="193" y="291"/>
                        <a:pt x="193" y="204"/>
                      </a:cubicBezTo>
                      <a:cubicBezTo>
                        <a:pt x="193" y="111"/>
                        <a:pt x="176" y="64"/>
                        <a:pt x="141" y="64"/>
                      </a:cubicBezTo>
                      <a:close/>
                      <a:moveTo>
                        <a:pt x="552" y="5"/>
                      </a:moveTo>
                      <a:cubicBezTo>
                        <a:pt x="552" y="5"/>
                        <a:pt x="552" y="5"/>
                        <a:pt x="552" y="5"/>
                      </a:cubicBezTo>
                      <a:cubicBezTo>
                        <a:pt x="499" y="5"/>
                        <a:pt x="499" y="5"/>
                        <a:pt x="499" y="5"/>
                      </a:cubicBezTo>
                      <a:cubicBezTo>
                        <a:pt x="481" y="16"/>
                        <a:pt x="463" y="28"/>
                        <a:pt x="440" y="34"/>
                      </a:cubicBezTo>
                      <a:cubicBezTo>
                        <a:pt x="422" y="46"/>
                        <a:pt x="399" y="57"/>
                        <a:pt x="381" y="63"/>
                      </a:cubicBezTo>
                      <a:cubicBezTo>
                        <a:pt x="381" y="63"/>
                        <a:pt x="381" y="63"/>
                        <a:pt x="381" y="133"/>
                      </a:cubicBezTo>
                      <a:cubicBezTo>
                        <a:pt x="387" y="133"/>
                        <a:pt x="393" y="133"/>
                        <a:pt x="404" y="128"/>
                      </a:cubicBezTo>
                      <a:cubicBezTo>
                        <a:pt x="410" y="128"/>
                        <a:pt x="416" y="128"/>
                        <a:pt x="422" y="122"/>
                      </a:cubicBezTo>
                      <a:cubicBezTo>
                        <a:pt x="434" y="122"/>
                        <a:pt x="440" y="116"/>
                        <a:pt x="446" y="110"/>
                      </a:cubicBezTo>
                      <a:cubicBezTo>
                        <a:pt x="452" y="110"/>
                        <a:pt x="458" y="104"/>
                        <a:pt x="463" y="98"/>
                      </a:cubicBezTo>
                      <a:cubicBezTo>
                        <a:pt x="463" y="98"/>
                        <a:pt x="463" y="98"/>
                        <a:pt x="463" y="403"/>
                      </a:cubicBezTo>
                      <a:cubicBezTo>
                        <a:pt x="463" y="403"/>
                        <a:pt x="463" y="403"/>
                        <a:pt x="552" y="403"/>
                      </a:cubicBezTo>
                      <a:cubicBezTo>
                        <a:pt x="552" y="403"/>
                        <a:pt x="552" y="403"/>
                        <a:pt x="552" y="5"/>
                      </a:cubicBezTo>
                      <a:close/>
                      <a:moveTo>
                        <a:pt x="783" y="408"/>
                      </a:moveTo>
                      <a:cubicBezTo>
                        <a:pt x="690" y="408"/>
                        <a:pt x="643" y="338"/>
                        <a:pt x="643" y="210"/>
                      </a:cubicBezTo>
                      <a:cubicBezTo>
                        <a:pt x="643" y="140"/>
                        <a:pt x="655" y="87"/>
                        <a:pt x="684" y="52"/>
                      </a:cubicBezTo>
                      <a:cubicBezTo>
                        <a:pt x="707" y="17"/>
                        <a:pt x="742" y="0"/>
                        <a:pt x="789" y="0"/>
                      </a:cubicBezTo>
                      <a:cubicBezTo>
                        <a:pt x="882" y="0"/>
                        <a:pt x="929" y="64"/>
                        <a:pt x="929" y="198"/>
                      </a:cubicBezTo>
                      <a:cubicBezTo>
                        <a:pt x="929" y="268"/>
                        <a:pt x="917" y="315"/>
                        <a:pt x="888" y="350"/>
                      </a:cubicBezTo>
                      <a:cubicBezTo>
                        <a:pt x="864" y="385"/>
                        <a:pt x="829" y="408"/>
                        <a:pt x="783" y="408"/>
                      </a:cubicBezTo>
                      <a:close/>
                      <a:moveTo>
                        <a:pt x="789" y="64"/>
                      </a:moveTo>
                      <a:cubicBezTo>
                        <a:pt x="748" y="64"/>
                        <a:pt x="730" y="111"/>
                        <a:pt x="730" y="204"/>
                      </a:cubicBezTo>
                      <a:cubicBezTo>
                        <a:pt x="730" y="297"/>
                        <a:pt x="748" y="338"/>
                        <a:pt x="789" y="338"/>
                      </a:cubicBezTo>
                      <a:cubicBezTo>
                        <a:pt x="824" y="338"/>
                        <a:pt x="841" y="291"/>
                        <a:pt x="841" y="204"/>
                      </a:cubicBezTo>
                      <a:cubicBezTo>
                        <a:pt x="841" y="111"/>
                        <a:pt x="824" y="64"/>
                        <a:pt x="789" y="64"/>
                      </a:cubicBezTo>
                      <a:close/>
                      <a:moveTo>
                        <a:pt x="1197" y="5"/>
                      </a:moveTo>
                      <a:cubicBezTo>
                        <a:pt x="1197" y="5"/>
                        <a:pt x="1197" y="5"/>
                        <a:pt x="1197" y="5"/>
                      </a:cubicBezTo>
                      <a:cubicBezTo>
                        <a:pt x="1145" y="5"/>
                        <a:pt x="1145" y="5"/>
                        <a:pt x="1145" y="5"/>
                      </a:cubicBezTo>
                      <a:cubicBezTo>
                        <a:pt x="1128" y="16"/>
                        <a:pt x="1110" y="28"/>
                        <a:pt x="1093" y="34"/>
                      </a:cubicBezTo>
                      <a:cubicBezTo>
                        <a:pt x="1075" y="46"/>
                        <a:pt x="1052" y="57"/>
                        <a:pt x="1029" y="63"/>
                      </a:cubicBezTo>
                      <a:cubicBezTo>
                        <a:pt x="1029" y="63"/>
                        <a:pt x="1029" y="63"/>
                        <a:pt x="1029" y="133"/>
                      </a:cubicBezTo>
                      <a:cubicBezTo>
                        <a:pt x="1035" y="133"/>
                        <a:pt x="1046" y="133"/>
                        <a:pt x="1052" y="128"/>
                      </a:cubicBezTo>
                      <a:cubicBezTo>
                        <a:pt x="1058" y="128"/>
                        <a:pt x="1070" y="128"/>
                        <a:pt x="1075" y="122"/>
                      </a:cubicBezTo>
                      <a:cubicBezTo>
                        <a:pt x="1081" y="122"/>
                        <a:pt x="1087" y="116"/>
                        <a:pt x="1093" y="110"/>
                      </a:cubicBezTo>
                      <a:cubicBezTo>
                        <a:pt x="1104" y="110"/>
                        <a:pt x="1110" y="104"/>
                        <a:pt x="1110" y="98"/>
                      </a:cubicBezTo>
                      <a:cubicBezTo>
                        <a:pt x="1110" y="98"/>
                        <a:pt x="1110" y="98"/>
                        <a:pt x="1110" y="403"/>
                      </a:cubicBezTo>
                      <a:cubicBezTo>
                        <a:pt x="1110" y="403"/>
                        <a:pt x="1110" y="403"/>
                        <a:pt x="1197" y="403"/>
                      </a:cubicBezTo>
                      <a:cubicBezTo>
                        <a:pt x="1197" y="403"/>
                        <a:pt x="1197" y="403"/>
                        <a:pt x="1197" y="5"/>
                      </a:cubicBezTo>
                      <a:close/>
                      <a:moveTo>
                        <a:pt x="225" y="519"/>
                      </a:moveTo>
                      <a:cubicBezTo>
                        <a:pt x="225" y="519"/>
                        <a:pt x="225" y="519"/>
                        <a:pt x="225" y="519"/>
                      </a:cubicBezTo>
                      <a:cubicBezTo>
                        <a:pt x="173" y="519"/>
                        <a:pt x="173" y="519"/>
                        <a:pt x="173" y="519"/>
                      </a:cubicBezTo>
                      <a:cubicBezTo>
                        <a:pt x="155" y="530"/>
                        <a:pt x="138" y="542"/>
                        <a:pt x="120" y="554"/>
                      </a:cubicBezTo>
                      <a:cubicBezTo>
                        <a:pt x="97" y="560"/>
                        <a:pt x="80" y="571"/>
                        <a:pt x="56" y="577"/>
                      </a:cubicBezTo>
                      <a:cubicBezTo>
                        <a:pt x="56" y="577"/>
                        <a:pt x="56" y="577"/>
                        <a:pt x="56" y="648"/>
                      </a:cubicBezTo>
                      <a:cubicBezTo>
                        <a:pt x="62" y="648"/>
                        <a:pt x="68" y="648"/>
                        <a:pt x="80" y="648"/>
                      </a:cubicBezTo>
                      <a:cubicBezTo>
                        <a:pt x="85" y="642"/>
                        <a:pt x="91" y="642"/>
                        <a:pt x="103" y="636"/>
                      </a:cubicBezTo>
                      <a:cubicBezTo>
                        <a:pt x="109" y="636"/>
                        <a:pt x="115" y="630"/>
                        <a:pt x="120" y="624"/>
                      </a:cubicBezTo>
                      <a:cubicBezTo>
                        <a:pt x="126" y="624"/>
                        <a:pt x="132" y="618"/>
                        <a:pt x="138" y="612"/>
                      </a:cubicBezTo>
                      <a:cubicBezTo>
                        <a:pt x="138" y="612"/>
                        <a:pt x="138" y="612"/>
                        <a:pt x="138" y="917"/>
                      </a:cubicBezTo>
                      <a:cubicBezTo>
                        <a:pt x="138" y="917"/>
                        <a:pt x="138" y="917"/>
                        <a:pt x="225" y="917"/>
                      </a:cubicBezTo>
                      <a:cubicBezTo>
                        <a:pt x="225" y="917"/>
                        <a:pt x="225" y="917"/>
                        <a:pt x="225" y="519"/>
                      </a:cubicBezTo>
                      <a:close/>
                      <a:moveTo>
                        <a:pt x="463" y="923"/>
                      </a:moveTo>
                      <a:cubicBezTo>
                        <a:pt x="370" y="923"/>
                        <a:pt x="323" y="853"/>
                        <a:pt x="323" y="724"/>
                      </a:cubicBezTo>
                      <a:cubicBezTo>
                        <a:pt x="323" y="653"/>
                        <a:pt x="335" y="600"/>
                        <a:pt x="364" y="565"/>
                      </a:cubicBezTo>
                      <a:cubicBezTo>
                        <a:pt x="387" y="530"/>
                        <a:pt x="422" y="512"/>
                        <a:pt x="475" y="512"/>
                      </a:cubicBezTo>
                      <a:cubicBezTo>
                        <a:pt x="562" y="512"/>
                        <a:pt x="609" y="583"/>
                        <a:pt x="609" y="712"/>
                      </a:cubicBezTo>
                      <a:cubicBezTo>
                        <a:pt x="609" y="782"/>
                        <a:pt x="597" y="829"/>
                        <a:pt x="574" y="870"/>
                      </a:cubicBezTo>
                      <a:cubicBezTo>
                        <a:pt x="545" y="905"/>
                        <a:pt x="510" y="923"/>
                        <a:pt x="463" y="923"/>
                      </a:cubicBezTo>
                      <a:close/>
                      <a:moveTo>
                        <a:pt x="469" y="577"/>
                      </a:moveTo>
                      <a:cubicBezTo>
                        <a:pt x="428" y="577"/>
                        <a:pt x="411" y="624"/>
                        <a:pt x="411" y="724"/>
                      </a:cubicBezTo>
                      <a:cubicBezTo>
                        <a:pt x="411" y="811"/>
                        <a:pt x="428" y="853"/>
                        <a:pt x="469" y="853"/>
                      </a:cubicBezTo>
                      <a:cubicBezTo>
                        <a:pt x="504" y="853"/>
                        <a:pt x="521" y="806"/>
                        <a:pt x="521" y="718"/>
                      </a:cubicBezTo>
                      <a:cubicBezTo>
                        <a:pt x="521" y="624"/>
                        <a:pt x="504" y="577"/>
                        <a:pt x="469" y="577"/>
                      </a:cubicBezTo>
                      <a:close/>
                      <a:moveTo>
                        <a:pt x="871" y="519"/>
                      </a:moveTo>
                      <a:cubicBezTo>
                        <a:pt x="871" y="519"/>
                        <a:pt x="871" y="519"/>
                        <a:pt x="871" y="519"/>
                      </a:cubicBezTo>
                      <a:cubicBezTo>
                        <a:pt x="818" y="519"/>
                        <a:pt x="818" y="519"/>
                        <a:pt x="818" y="519"/>
                      </a:cubicBezTo>
                      <a:cubicBezTo>
                        <a:pt x="807" y="530"/>
                        <a:pt x="783" y="542"/>
                        <a:pt x="765" y="554"/>
                      </a:cubicBezTo>
                      <a:cubicBezTo>
                        <a:pt x="748" y="560"/>
                        <a:pt x="724" y="571"/>
                        <a:pt x="701" y="577"/>
                      </a:cubicBezTo>
                      <a:cubicBezTo>
                        <a:pt x="701" y="577"/>
                        <a:pt x="701" y="577"/>
                        <a:pt x="701" y="648"/>
                      </a:cubicBezTo>
                      <a:cubicBezTo>
                        <a:pt x="706" y="648"/>
                        <a:pt x="718" y="648"/>
                        <a:pt x="724" y="648"/>
                      </a:cubicBezTo>
                      <a:cubicBezTo>
                        <a:pt x="730" y="642"/>
                        <a:pt x="742" y="642"/>
                        <a:pt x="748" y="636"/>
                      </a:cubicBezTo>
                      <a:cubicBezTo>
                        <a:pt x="754" y="636"/>
                        <a:pt x="760" y="630"/>
                        <a:pt x="771" y="624"/>
                      </a:cubicBezTo>
                      <a:cubicBezTo>
                        <a:pt x="777" y="624"/>
                        <a:pt x="783" y="618"/>
                        <a:pt x="783" y="612"/>
                      </a:cubicBezTo>
                      <a:cubicBezTo>
                        <a:pt x="783" y="612"/>
                        <a:pt x="783" y="612"/>
                        <a:pt x="783" y="917"/>
                      </a:cubicBezTo>
                      <a:cubicBezTo>
                        <a:pt x="783" y="917"/>
                        <a:pt x="783" y="917"/>
                        <a:pt x="871" y="917"/>
                      </a:cubicBezTo>
                      <a:cubicBezTo>
                        <a:pt x="871" y="917"/>
                        <a:pt x="871" y="917"/>
                        <a:pt x="871" y="519"/>
                      </a:cubicBezTo>
                      <a:close/>
                      <a:moveTo>
                        <a:pt x="141" y="1436"/>
                      </a:moveTo>
                      <a:cubicBezTo>
                        <a:pt x="47" y="1436"/>
                        <a:pt x="0" y="1372"/>
                        <a:pt x="0" y="1238"/>
                      </a:cubicBezTo>
                      <a:cubicBezTo>
                        <a:pt x="0" y="1168"/>
                        <a:pt x="12" y="1121"/>
                        <a:pt x="35" y="1080"/>
                      </a:cubicBezTo>
                      <a:cubicBezTo>
                        <a:pt x="59" y="1045"/>
                        <a:pt x="100" y="1028"/>
                        <a:pt x="147" y="1028"/>
                      </a:cubicBezTo>
                      <a:cubicBezTo>
                        <a:pt x="240" y="1028"/>
                        <a:pt x="281" y="1098"/>
                        <a:pt x="281" y="1232"/>
                      </a:cubicBezTo>
                      <a:cubicBezTo>
                        <a:pt x="281" y="1296"/>
                        <a:pt x="269" y="1349"/>
                        <a:pt x="246" y="1384"/>
                      </a:cubicBezTo>
                      <a:cubicBezTo>
                        <a:pt x="223" y="1419"/>
                        <a:pt x="187" y="1436"/>
                        <a:pt x="141" y="1436"/>
                      </a:cubicBezTo>
                      <a:close/>
                      <a:moveTo>
                        <a:pt x="141" y="1098"/>
                      </a:moveTo>
                      <a:cubicBezTo>
                        <a:pt x="106" y="1098"/>
                        <a:pt x="88" y="1145"/>
                        <a:pt x="88" y="1238"/>
                      </a:cubicBezTo>
                      <a:cubicBezTo>
                        <a:pt x="88" y="1325"/>
                        <a:pt x="106" y="1366"/>
                        <a:pt x="141" y="1366"/>
                      </a:cubicBezTo>
                      <a:cubicBezTo>
                        <a:pt x="176" y="1366"/>
                        <a:pt x="193" y="1325"/>
                        <a:pt x="193" y="1232"/>
                      </a:cubicBezTo>
                      <a:cubicBezTo>
                        <a:pt x="193" y="1139"/>
                        <a:pt x="176" y="1098"/>
                        <a:pt x="141" y="1098"/>
                      </a:cubicBezTo>
                      <a:close/>
                      <a:moveTo>
                        <a:pt x="552" y="1030"/>
                      </a:moveTo>
                      <a:cubicBezTo>
                        <a:pt x="552" y="1030"/>
                        <a:pt x="552" y="1030"/>
                        <a:pt x="552" y="1030"/>
                      </a:cubicBezTo>
                      <a:cubicBezTo>
                        <a:pt x="499" y="1030"/>
                        <a:pt x="499" y="1030"/>
                        <a:pt x="499" y="1030"/>
                      </a:cubicBezTo>
                      <a:cubicBezTo>
                        <a:pt x="481" y="1042"/>
                        <a:pt x="463" y="1054"/>
                        <a:pt x="440" y="1065"/>
                      </a:cubicBezTo>
                      <a:cubicBezTo>
                        <a:pt x="422" y="1071"/>
                        <a:pt x="399" y="1083"/>
                        <a:pt x="381" y="1089"/>
                      </a:cubicBezTo>
                      <a:cubicBezTo>
                        <a:pt x="381" y="1089"/>
                        <a:pt x="381" y="1089"/>
                        <a:pt x="381" y="1159"/>
                      </a:cubicBezTo>
                      <a:cubicBezTo>
                        <a:pt x="387" y="1159"/>
                        <a:pt x="393" y="1159"/>
                        <a:pt x="404" y="1159"/>
                      </a:cubicBezTo>
                      <a:cubicBezTo>
                        <a:pt x="410" y="1153"/>
                        <a:pt x="416" y="1153"/>
                        <a:pt x="422" y="1147"/>
                      </a:cubicBezTo>
                      <a:cubicBezTo>
                        <a:pt x="434" y="1147"/>
                        <a:pt x="440" y="1141"/>
                        <a:pt x="446" y="1141"/>
                      </a:cubicBezTo>
                      <a:cubicBezTo>
                        <a:pt x="452" y="1136"/>
                        <a:pt x="458" y="1130"/>
                        <a:pt x="463" y="1130"/>
                      </a:cubicBezTo>
                      <a:cubicBezTo>
                        <a:pt x="463" y="1130"/>
                        <a:pt x="463" y="1130"/>
                        <a:pt x="463" y="1434"/>
                      </a:cubicBezTo>
                      <a:cubicBezTo>
                        <a:pt x="463" y="1434"/>
                        <a:pt x="463" y="1434"/>
                        <a:pt x="552" y="1434"/>
                      </a:cubicBezTo>
                      <a:cubicBezTo>
                        <a:pt x="552" y="1434"/>
                        <a:pt x="552" y="1434"/>
                        <a:pt x="552" y="1030"/>
                      </a:cubicBezTo>
                      <a:close/>
                      <a:moveTo>
                        <a:pt x="783" y="1436"/>
                      </a:moveTo>
                      <a:cubicBezTo>
                        <a:pt x="690" y="1436"/>
                        <a:pt x="643" y="1372"/>
                        <a:pt x="643" y="1238"/>
                      </a:cubicBezTo>
                      <a:cubicBezTo>
                        <a:pt x="643" y="1168"/>
                        <a:pt x="655" y="1121"/>
                        <a:pt x="684" y="1080"/>
                      </a:cubicBezTo>
                      <a:cubicBezTo>
                        <a:pt x="707" y="1045"/>
                        <a:pt x="742" y="1028"/>
                        <a:pt x="789" y="1028"/>
                      </a:cubicBezTo>
                      <a:cubicBezTo>
                        <a:pt x="882" y="1028"/>
                        <a:pt x="929" y="1098"/>
                        <a:pt x="929" y="1232"/>
                      </a:cubicBezTo>
                      <a:cubicBezTo>
                        <a:pt x="929" y="1296"/>
                        <a:pt x="917" y="1349"/>
                        <a:pt x="888" y="1384"/>
                      </a:cubicBezTo>
                      <a:cubicBezTo>
                        <a:pt x="864" y="1419"/>
                        <a:pt x="829" y="1436"/>
                        <a:pt x="783" y="1436"/>
                      </a:cubicBezTo>
                      <a:close/>
                      <a:moveTo>
                        <a:pt x="789" y="1098"/>
                      </a:moveTo>
                      <a:cubicBezTo>
                        <a:pt x="748" y="1098"/>
                        <a:pt x="730" y="1145"/>
                        <a:pt x="730" y="1238"/>
                      </a:cubicBezTo>
                      <a:cubicBezTo>
                        <a:pt x="730" y="1325"/>
                        <a:pt x="748" y="1366"/>
                        <a:pt x="789" y="1366"/>
                      </a:cubicBezTo>
                      <a:cubicBezTo>
                        <a:pt x="824" y="1366"/>
                        <a:pt x="841" y="1325"/>
                        <a:pt x="841" y="1232"/>
                      </a:cubicBezTo>
                      <a:cubicBezTo>
                        <a:pt x="841" y="1139"/>
                        <a:pt x="824" y="1098"/>
                        <a:pt x="789" y="1098"/>
                      </a:cubicBezTo>
                      <a:close/>
                      <a:moveTo>
                        <a:pt x="1197" y="1030"/>
                      </a:moveTo>
                      <a:cubicBezTo>
                        <a:pt x="1197" y="1030"/>
                        <a:pt x="1197" y="1030"/>
                        <a:pt x="1197" y="1030"/>
                      </a:cubicBezTo>
                      <a:cubicBezTo>
                        <a:pt x="1145" y="1030"/>
                        <a:pt x="1145" y="1030"/>
                        <a:pt x="1145" y="1030"/>
                      </a:cubicBezTo>
                      <a:cubicBezTo>
                        <a:pt x="1128" y="1042"/>
                        <a:pt x="1110" y="1054"/>
                        <a:pt x="1093" y="1065"/>
                      </a:cubicBezTo>
                      <a:cubicBezTo>
                        <a:pt x="1075" y="1071"/>
                        <a:pt x="1052" y="1083"/>
                        <a:pt x="1029" y="1089"/>
                      </a:cubicBezTo>
                      <a:cubicBezTo>
                        <a:pt x="1029" y="1089"/>
                        <a:pt x="1029" y="1089"/>
                        <a:pt x="1029" y="1159"/>
                      </a:cubicBezTo>
                      <a:cubicBezTo>
                        <a:pt x="1035" y="1159"/>
                        <a:pt x="1046" y="1159"/>
                        <a:pt x="1052" y="1159"/>
                      </a:cubicBezTo>
                      <a:cubicBezTo>
                        <a:pt x="1058" y="1153"/>
                        <a:pt x="1070" y="1153"/>
                        <a:pt x="1075" y="1147"/>
                      </a:cubicBezTo>
                      <a:cubicBezTo>
                        <a:pt x="1081" y="1147"/>
                        <a:pt x="1087" y="1141"/>
                        <a:pt x="1093" y="1141"/>
                      </a:cubicBezTo>
                      <a:cubicBezTo>
                        <a:pt x="1104" y="1136"/>
                        <a:pt x="1110" y="1130"/>
                        <a:pt x="1110" y="1130"/>
                      </a:cubicBezTo>
                      <a:cubicBezTo>
                        <a:pt x="1110" y="1130"/>
                        <a:pt x="1110" y="1130"/>
                        <a:pt x="1110" y="1434"/>
                      </a:cubicBezTo>
                      <a:cubicBezTo>
                        <a:pt x="1110" y="1434"/>
                        <a:pt x="1110" y="1434"/>
                        <a:pt x="1197" y="1434"/>
                      </a:cubicBezTo>
                      <a:cubicBezTo>
                        <a:pt x="1197" y="1434"/>
                        <a:pt x="1197" y="1434"/>
                        <a:pt x="1197" y="1030"/>
                      </a:cubicBezTo>
                      <a:close/>
                      <a:moveTo>
                        <a:pt x="1200" y="519"/>
                      </a:moveTo>
                      <a:cubicBezTo>
                        <a:pt x="1200" y="519"/>
                        <a:pt x="1200" y="519"/>
                        <a:pt x="1200" y="519"/>
                      </a:cubicBezTo>
                      <a:cubicBezTo>
                        <a:pt x="1147" y="519"/>
                        <a:pt x="1147" y="519"/>
                        <a:pt x="1147" y="519"/>
                      </a:cubicBezTo>
                      <a:cubicBezTo>
                        <a:pt x="1135" y="530"/>
                        <a:pt x="1111" y="542"/>
                        <a:pt x="1094" y="554"/>
                      </a:cubicBezTo>
                      <a:cubicBezTo>
                        <a:pt x="1076" y="560"/>
                        <a:pt x="1052" y="571"/>
                        <a:pt x="1029" y="577"/>
                      </a:cubicBezTo>
                      <a:cubicBezTo>
                        <a:pt x="1029" y="577"/>
                        <a:pt x="1029" y="577"/>
                        <a:pt x="1029" y="648"/>
                      </a:cubicBezTo>
                      <a:cubicBezTo>
                        <a:pt x="1035" y="648"/>
                        <a:pt x="1047" y="648"/>
                        <a:pt x="1052" y="648"/>
                      </a:cubicBezTo>
                      <a:cubicBezTo>
                        <a:pt x="1058" y="642"/>
                        <a:pt x="1070" y="642"/>
                        <a:pt x="1076" y="636"/>
                      </a:cubicBezTo>
                      <a:cubicBezTo>
                        <a:pt x="1082" y="636"/>
                        <a:pt x="1088" y="630"/>
                        <a:pt x="1100" y="624"/>
                      </a:cubicBezTo>
                      <a:cubicBezTo>
                        <a:pt x="1106" y="624"/>
                        <a:pt x="1111" y="618"/>
                        <a:pt x="1111" y="612"/>
                      </a:cubicBezTo>
                      <a:cubicBezTo>
                        <a:pt x="1111" y="612"/>
                        <a:pt x="1111" y="612"/>
                        <a:pt x="1111" y="917"/>
                      </a:cubicBezTo>
                      <a:cubicBezTo>
                        <a:pt x="1111" y="917"/>
                        <a:pt x="1111" y="917"/>
                        <a:pt x="1200" y="917"/>
                      </a:cubicBezTo>
                      <a:cubicBezTo>
                        <a:pt x="1200" y="917"/>
                        <a:pt x="1200" y="917"/>
                        <a:pt x="1200" y="519"/>
                      </a:cubicBezTo>
                      <a:close/>
                    </a:path>
                  </a:pathLst>
                </a:custGeom>
                <a:grpFill/>
                <a:ln>
                  <a:noFill/>
                </a:ln>
              </p:spPr>
              <p:txBody>
                <a:bodyPr vert="horz" wrap="square" lIns="87845" tIns="43923" rIns="87845" bIns="43923"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29" b="0" i="0" u="none" strike="noStrike" kern="0" cap="none" spc="0" normalizeH="0" baseline="0" noProof="0">
                    <a:ln>
                      <a:noFill/>
                    </a:ln>
                    <a:solidFill>
                      <a:srgbClr val="505050"/>
                    </a:solidFill>
                    <a:effectLst/>
                    <a:uLnTx/>
                    <a:uFillTx/>
                  </a:endParaRPr>
                </a:p>
              </p:txBody>
            </p:sp>
            <p:sp>
              <p:nvSpPr>
                <p:cNvPr id="157" name="Freeform 307">
                  <a:extLst>
                    <a:ext uri="{FF2B5EF4-FFF2-40B4-BE49-F238E27FC236}">
                      <a16:creationId xmlns:a16="http://schemas.microsoft.com/office/drawing/2014/main" id="{76C0CEE5-2368-4D3B-91C9-84CB7B12904D}"/>
                    </a:ext>
                  </a:extLst>
                </p:cNvPr>
                <p:cNvSpPr>
                  <a:spLocks noChangeAspect="1" noEditPoints="1"/>
                </p:cNvSpPr>
                <p:nvPr/>
              </p:nvSpPr>
              <p:spPr bwMode="black">
                <a:xfrm>
                  <a:off x="5641324" y="3134944"/>
                  <a:ext cx="187949" cy="224887"/>
                </a:xfrm>
                <a:custGeom>
                  <a:avLst/>
                  <a:gdLst>
                    <a:gd name="T0" fmla="*/ 35 w 1200"/>
                    <a:gd name="T1" fmla="*/ 52 h 1436"/>
                    <a:gd name="T2" fmla="*/ 246 w 1200"/>
                    <a:gd name="T3" fmla="*/ 350 h 1436"/>
                    <a:gd name="T4" fmla="*/ 88 w 1200"/>
                    <a:gd name="T5" fmla="*/ 204 h 1436"/>
                    <a:gd name="T6" fmla="*/ 141 w 1200"/>
                    <a:gd name="T7" fmla="*/ 64 h 1436"/>
                    <a:gd name="T8" fmla="*/ 499 w 1200"/>
                    <a:gd name="T9" fmla="*/ 5 h 1436"/>
                    <a:gd name="T10" fmla="*/ 381 w 1200"/>
                    <a:gd name="T11" fmla="*/ 133 h 1436"/>
                    <a:gd name="T12" fmla="*/ 446 w 1200"/>
                    <a:gd name="T13" fmla="*/ 110 h 1436"/>
                    <a:gd name="T14" fmla="*/ 552 w 1200"/>
                    <a:gd name="T15" fmla="*/ 403 h 1436"/>
                    <a:gd name="T16" fmla="*/ 643 w 1200"/>
                    <a:gd name="T17" fmla="*/ 210 h 1436"/>
                    <a:gd name="T18" fmla="*/ 929 w 1200"/>
                    <a:gd name="T19" fmla="*/ 198 h 1436"/>
                    <a:gd name="T20" fmla="*/ 789 w 1200"/>
                    <a:gd name="T21" fmla="*/ 64 h 1436"/>
                    <a:gd name="T22" fmla="*/ 841 w 1200"/>
                    <a:gd name="T23" fmla="*/ 204 h 1436"/>
                    <a:gd name="T24" fmla="*/ 1197 w 1200"/>
                    <a:gd name="T25" fmla="*/ 5 h 1436"/>
                    <a:gd name="T26" fmla="*/ 1029 w 1200"/>
                    <a:gd name="T27" fmla="*/ 63 h 1436"/>
                    <a:gd name="T28" fmla="*/ 1075 w 1200"/>
                    <a:gd name="T29" fmla="*/ 122 h 1436"/>
                    <a:gd name="T30" fmla="*/ 1110 w 1200"/>
                    <a:gd name="T31" fmla="*/ 403 h 1436"/>
                    <a:gd name="T32" fmla="*/ 225 w 1200"/>
                    <a:gd name="T33" fmla="*/ 519 h 1436"/>
                    <a:gd name="T34" fmla="*/ 120 w 1200"/>
                    <a:gd name="T35" fmla="*/ 554 h 1436"/>
                    <a:gd name="T36" fmla="*/ 80 w 1200"/>
                    <a:gd name="T37" fmla="*/ 648 h 1436"/>
                    <a:gd name="T38" fmla="*/ 138 w 1200"/>
                    <a:gd name="T39" fmla="*/ 612 h 1436"/>
                    <a:gd name="T40" fmla="*/ 225 w 1200"/>
                    <a:gd name="T41" fmla="*/ 519 h 1436"/>
                    <a:gd name="T42" fmla="*/ 364 w 1200"/>
                    <a:gd name="T43" fmla="*/ 565 h 1436"/>
                    <a:gd name="T44" fmla="*/ 574 w 1200"/>
                    <a:gd name="T45" fmla="*/ 870 h 1436"/>
                    <a:gd name="T46" fmla="*/ 411 w 1200"/>
                    <a:gd name="T47" fmla="*/ 724 h 1436"/>
                    <a:gd name="T48" fmla="*/ 469 w 1200"/>
                    <a:gd name="T49" fmla="*/ 577 h 1436"/>
                    <a:gd name="T50" fmla="*/ 818 w 1200"/>
                    <a:gd name="T51" fmla="*/ 519 h 1436"/>
                    <a:gd name="T52" fmla="*/ 701 w 1200"/>
                    <a:gd name="T53" fmla="*/ 648 h 1436"/>
                    <a:gd name="T54" fmla="*/ 771 w 1200"/>
                    <a:gd name="T55" fmla="*/ 624 h 1436"/>
                    <a:gd name="T56" fmla="*/ 871 w 1200"/>
                    <a:gd name="T57" fmla="*/ 917 h 1436"/>
                    <a:gd name="T58" fmla="*/ 0 w 1200"/>
                    <a:gd name="T59" fmla="*/ 1238 h 1436"/>
                    <a:gd name="T60" fmla="*/ 281 w 1200"/>
                    <a:gd name="T61" fmla="*/ 1232 h 1436"/>
                    <a:gd name="T62" fmla="*/ 141 w 1200"/>
                    <a:gd name="T63" fmla="*/ 1098 h 1436"/>
                    <a:gd name="T64" fmla="*/ 193 w 1200"/>
                    <a:gd name="T65" fmla="*/ 1232 h 1436"/>
                    <a:gd name="T66" fmla="*/ 552 w 1200"/>
                    <a:gd name="T67" fmla="*/ 1030 h 1436"/>
                    <a:gd name="T68" fmla="*/ 381 w 1200"/>
                    <a:gd name="T69" fmla="*/ 1089 h 1436"/>
                    <a:gd name="T70" fmla="*/ 422 w 1200"/>
                    <a:gd name="T71" fmla="*/ 1147 h 1436"/>
                    <a:gd name="T72" fmla="*/ 463 w 1200"/>
                    <a:gd name="T73" fmla="*/ 1434 h 1436"/>
                    <a:gd name="T74" fmla="*/ 783 w 1200"/>
                    <a:gd name="T75" fmla="*/ 1436 h 1436"/>
                    <a:gd name="T76" fmla="*/ 789 w 1200"/>
                    <a:gd name="T77" fmla="*/ 1028 h 1436"/>
                    <a:gd name="T78" fmla="*/ 783 w 1200"/>
                    <a:gd name="T79" fmla="*/ 1436 h 1436"/>
                    <a:gd name="T80" fmla="*/ 789 w 1200"/>
                    <a:gd name="T81" fmla="*/ 1366 h 1436"/>
                    <a:gd name="T82" fmla="*/ 1197 w 1200"/>
                    <a:gd name="T83" fmla="*/ 1030 h 1436"/>
                    <a:gd name="T84" fmla="*/ 1093 w 1200"/>
                    <a:gd name="T85" fmla="*/ 1065 h 1436"/>
                    <a:gd name="T86" fmla="*/ 1052 w 1200"/>
                    <a:gd name="T87" fmla="*/ 1159 h 1436"/>
                    <a:gd name="T88" fmla="*/ 1110 w 1200"/>
                    <a:gd name="T89" fmla="*/ 1130 h 1436"/>
                    <a:gd name="T90" fmla="*/ 1197 w 1200"/>
                    <a:gd name="T91" fmla="*/ 1030 h 1436"/>
                    <a:gd name="T92" fmla="*/ 1147 w 1200"/>
                    <a:gd name="T93" fmla="*/ 519 h 1436"/>
                    <a:gd name="T94" fmla="*/ 1029 w 1200"/>
                    <a:gd name="T95" fmla="*/ 648 h 1436"/>
                    <a:gd name="T96" fmla="*/ 1100 w 1200"/>
                    <a:gd name="T97" fmla="*/ 624 h 1436"/>
                    <a:gd name="T98" fmla="*/ 1200 w 1200"/>
                    <a:gd name="T99" fmla="*/ 91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0" h="1436">
                      <a:moveTo>
                        <a:pt x="141" y="408"/>
                      </a:moveTo>
                      <a:cubicBezTo>
                        <a:pt x="47" y="408"/>
                        <a:pt x="0" y="338"/>
                        <a:pt x="0" y="210"/>
                      </a:cubicBezTo>
                      <a:cubicBezTo>
                        <a:pt x="0" y="140"/>
                        <a:pt x="12" y="87"/>
                        <a:pt x="35" y="52"/>
                      </a:cubicBezTo>
                      <a:cubicBezTo>
                        <a:pt x="59" y="17"/>
                        <a:pt x="100" y="0"/>
                        <a:pt x="147" y="0"/>
                      </a:cubicBezTo>
                      <a:cubicBezTo>
                        <a:pt x="240" y="0"/>
                        <a:pt x="281" y="64"/>
                        <a:pt x="281" y="198"/>
                      </a:cubicBezTo>
                      <a:cubicBezTo>
                        <a:pt x="281" y="268"/>
                        <a:pt x="269" y="315"/>
                        <a:pt x="246" y="350"/>
                      </a:cubicBezTo>
                      <a:cubicBezTo>
                        <a:pt x="223" y="385"/>
                        <a:pt x="187" y="408"/>
                        <a:pt x="141" y="408"/>
                      </a:cubicBezTo>
                      <a:close/>
                      <a:moveTo>
                        <a:pt x="141" y="64"/>
                      </a:moveTo>
                      <a:cubicBezTo>
                        <a:pt x="106" y="64"/>
                        <a:pt x="88" y="111"/>
                        <a:pt x="88" y="204"/>
                      </a:cubicBezTo>
                      <a:cubicBezTo>
                        <a:pt x="88" y="297"/>
                        <a:pt x="106" y="338"/>
                        <a:pt x="141" y="338"/>
                      </a:cubicBezTo>
                      <a:cubicBezTo>
                        <a:pt x="176" y="338"/>
                        <a:pt x="193" y="291"/>
                        <a:pt x="193" y="204"/>
                      </a:cubicBezTo>
                      <a:cubicBezTo>
                        <a:pt x="193" y="111"/>
                        <a:pt x="176" y="64"/>
                        <a:pt x="141" y="64"/>
                      </a:cubicBezTo>
                      <a:close/>
                      <a:moveTo>
                        <a:pt x="552" y="5"/>
                      </a:moveTo>
                      <a:cubicBezTo>
                        <a:pt x="552" y="5"/>
                        <a:pt x="552" y="5"/>
                        <a:pt x="552" y="5"/>
                      </a:cubicBezTo>
                      <a:cubicBezTo>
                        <a:pt x="499" y="5"/>
                        <a:pt x="499" y="5"/>
                        <a:pt x="499" y="5"/>
                      </a:cubicBezTo>
                      <a:cubicBezTo>
                        <a:pt x="481" y="16"/>
                        <a:pt x="463" y="28"/>
                        <a:pt x="440" y="34"/>
                      </a:cubicBezTo>
                      <a:cubicBezTo>
                        <a:pt x="422" y="46"/>
                        <a:pt x="399" y="57"/>
                        <a:pt x="381" y="63"/>
                      </a:cubicBezTo>
                      <a:cubicBezTo>
                        <a:pt x="381" y="63"/>
                        <a:pt x="381" y="63"/>
                        <a:pt x="381" y="133"/>
                      </a:cubicBezTo>
                      <a:cubicBezTo>
                        <a:pt x="387" y="133"/>
                        <a:pt x="393" y="133"/>
                        <a:pt x="404" y="128"/>
                      </a:cubicBezTo>
                      <a:cubicBezTo>
                        <a:pt x="410" y="128"/>
                        <a:pt x="416" y="128"/>
                        <a:pt x="422" y="122"/>
                      </a:cubicBezTo>
                      <a:cubicBezTo>
                        <a:pt x="434" y="122"/>
                        <a:pt x="440" y="116"/>
                        <a:pt x="446" y="110"/>
                      </a:cubicBezTo>
                      <a:cubicBezTo>
                        <a:pt x="452" y="110"/>
                        <a:pt x="458" y="104"/>
                        <a:pt x="463" y="98"/>
                      </a:cubicBezTo>
                      <a:cubicBezTo>
                        <a:pt x="463" y="98"/>
                        <a:pt x="463" y="98"/>
                        <a:pt x="463" y="403"/>
                      </a:cubicBezTo>
                      <a:cubicBezTo>
                        <a:pt x="463" y="403"/>
                        <a:pt x="463" y="403"/>
                        <a:pt x="552" y="403"/>
                      </a:cubicBezTo>
                      <a:cubicBezTo>
                        <a:pt x="552" y="403"/>
                        <a:pt x="552" y="403"/>
                        <a:pt x="552" y="5"/>
                      </a:cubicBezTo>
                      <a:close/>
                      <a:moveTo>
                        <a:pt x="783" y="408"/>
                      </a:moveTo>
                      <a:cubicBezTo>
                        <a:pt x="690" y="408"/>
                        <a:pt x="643" y="338"/>
                        <a:pt x="643" y="210"/>
                      </a:cubicBezTo>
                      <a:cubicBezTo>
                        <a:pt x="643" y="140"/>
                        <a:pt x="655" y="87"/>
                        <a:pt x="684" y="52"/>
                      </a:cubicBezTo>
                      <a:cubicBezTo>
                        <a:pt x="707" y="17"/>
                        <a:pt x="742" y="0"/>
                        <a:pt x="789" y="0"/>
                      </a:cubicBezTo>
                      <a:cubicBezTo>
                        <a:pt x="882" y="0"/>
                        <a:pt x="929" y="64"/>
                        <a:pt x="929" y="198"/>
                      </a:cubicBezTo>
                      <a:cubicBezTo>
                        <a:pt x="929" y="268"/>
                        <a:pt x="917" y="315"/>
                        <a:pt x="888" y="350"/>
                      </a:cubicBezTo>
                      <a:cubicBezTo>
                        <a:pt x="864" y="385"/>
                        <a:pt x="829" y="408"/>
                        <a:pt x="783" y="408"/>
                      </a:cubicBezTo>
                      <a:close/>
                      <a:moveTo>
                        <a:pt x="789" y="64"/>
                      </a:moveTo>
                      <a:cubicBezTo>
                        <a:pt x="748" y="64"/>
                        <a:pt x="730" y="111"/>
                        <a:pt x="730" y="204"/>
                      </a:cubicBezTo>
                      <a:cubicBezTo>
                        <a:pt x="730" y="297"/>
                        <a:pt x="748" y="338"/>
                        <a:pt x="789" y="338"/>
                      </a:cubicBezTo>
                      <a:cubicBezTo>
                        <a:pt x="824" y="338"/>
                        <a:pt x="841" y="291"/>
                        <a:pt x="841" y="204"/>
                      </a:cubicBezTo>
                      <a:cubicBezTo>
                        <a:pt x="841" y="111"/>
                        <a:pt x="824" y="64"/>
                        <a:pt x="789" y="64"/>
                      </a:cubicBezTo>
                      <a:close/>
                      <a:moveTo>
                        <a:pt x="1197" y="5"/>
                      </a:moveTo>
                      <a:cubicBezTo>
                        <a:pt x="1197" y="5"/>
                        <a:pt x="1197" y="5"/>
                        <a:pt x="1197" y="5"/>
                      </a:cubicBezTo>
                      <a:cubicBezTo>
                        <a:pt x="1145" y="5"/>
                        <a:pt x="1145" y="5"/>
                        <a:pt x="1145" y="5"/>
                      </a:cubicBezTo>
                      <a:cubicBezTo>
                        <a:pt x="1128" y="16"/>
                        <a:pt x="1110" y="28"/>
                        <a:pt x="1093" y="34"/>
                      </a:cubicBezTo>
                      <a:cubicBezTo>
                        <a:pt x="1075" y="46"/>
                        <a:pt x="1052" y="57"/>
                        <a:pt x="1029" y="63"/>
                      </a:cubicBezTo>
                      <a:cubicBezTo>
                        <a:pt x="1029" y="63"/>
                        <a:pt x="1029" y="63"/>
                        <a:pt x="1029" y="133"/>
                      </a:cubicBezTo>
                      <a:cubicBezTo>
                        <a:pt x="1035" y="133"/>
                        <a:pt x="1046" y="133"/>
                        <a:pt x="1052" y="128"/>
                      </a:cubicBezTo>
                      <a:cubicBezTo>
                        <a:pt x="1058" y="128"/>
                        <a:pt x="1070" y="128"/>
                        <a:pt x="1075" y="122"/>
                      </a:cubicBezTo>
                      <a:cubicBezTo>
                        <a:pt x="1081" y="122"/>
                        <a:pt x="1087" y="116"/>
                        <a:pt x="1093" y="110"/>
                      </a:cubicBezTo>
                      <a:cubicBezTo>
                        <a:pt x="1104" y="110"/>
                        <a:pt x="1110" y="104"/>
                        <a:pt x="1110" y="98"/>
                      </a:cubicBezTo>
                      <a:cubicBezTo>
                        <a:pt x="1110" y="98"/>
                        <a:pt x="1110" y="98"/>
                        <a:pt x="1110" y="403"/>
                      </a:cubicBezTo>
                      <a:cubicBezTo>
                        <a:pt x="1110" y="403"/>
                        <a:pt x="1110" y="403"/>
                        <a:pt x="1197" y="403"/>
                      </a:cubicBezTo>
                      <a:cubicBezTo>
                        <a:pt x="1197" y="403"/>
                        <a:pt x="1197" y="403"/>
                        <a:pt x="1197" y="5"/>
                      </a:cubicBezTo>
                      <a:close/>
                      <a:moveTo>
                        <a:pt x="225" y="519"/>
                      </a:moveTo>
                      <a:cubicBezTo>
                        <a:pt x="225" y="519"/>
                        <a:pt x="225" y="519"/>
                        <a:pt x="225" y="519"/>
                      </a:cubicBezTo>
                      <a:cubicBezTo>
                        <a:pt x="173" y="519"/>
                        <a:pt x="173" y="519"/>
                        <a:pt x="173" y="519"/>
                      </a:cubicBezTo>
                      <a:cubicBezTo>
                        <a:pt x="155" y="530"/>
                        <a:pt x="138" y="542"/>
                        <a:pt x="120" y="554"/>
                      </a:cubicBezTo>
                      <a:cubicBezTo>
                        <a:pt x="97" y="560"/>
                        <a:pt x="80" y="571"/>
                        <a:pt x="56" y="577"/>
                      </a:cubicBezTo>
                      <a:cubicBezTo>
                        <a:pt x="56" y="577"/>
                        <a:pt x="56" y="577"/>
                        <a:pt x="56" y="648"/>
                      </a:cubicBezTo>
                      <a:cubicBezTo>
                        <a:pt x="62" y="648"/>
                        <a:pt x="68" y="648"/>
                        <a:pt x="80" y="648"/>
                      </a:cubicBezTo>
                      <a:cubicBezTo>
                        <a:pt x="85" y="642"/>
                        <a:pt x="91" y="642"/>
                        <a:pt x="103" y="636"/>
                      </a:cubicBezTo>
                      <a:cubicBezTo>
                        <a:pt x="109" y="636"/>
                        <a:pt x="115" y="630"/>
                        <a:pt x="120" y="624"/>
                      </a:cubicBezTo>
                      <a:cubicBezTo>
                        <a:pt x="126" y="624"/>
                        <a:pt x="132" y="618"/>
                        <a:pt x="138" y="612"/>
                      </a:cubicBezTo>
                      <a:cubicBezTo>
                        <a:pt x="138" y="612"/>
                        <a:pt x="138" y="612"/>
                        <a:pt x="138" y="917"/>
                      </a:cubicBezTo>
                      <a:cubicBezTo>
                        <a:pt x="138" y="917"/>
                        <a:pt x="138" y="917"/>
                        <a:pt x="225" y="917"/>
                      </a:cubicBezTo>
                      <a:cubicBezTo>
                        <a:pt x="225" y="917"/>
                        <a:pt x="225" y="917"/>
                        <a:pt x="225" y="519"/>
                      </a:cubicBezTo>
                      <a:close/>
                      <a:moveTo>
                        <a:pt x="463" y="923"/>
                      </a:moveTo>
                      <a:cubicBezTo>
                        <a:pt x="370" y="923"/>
                        <a:pt x="323" y="853"/>
                        <a:pt x="323" y="724"/>
                      </a:cubicBezTo>
                      <a:cubicBezTo>
                        <a:pt x="323" y="653"/>
                        <a:pt x="335" y="600"/>
                        <a:pt x="364" y="565"/>
                      </a:cubicBezTo>
                      <a:cubicBezTo>
                        <a:pt x="387" y="530"/>
                        <a:pt x="422" y="512"/>
                        <a:pt x="475" y="512"/>
                      </a:cubicBezTo>
                      <a:cubicBezTo>
                        <a:pt x="562" y="512"/>
                        <a:pt x="609" y="583"/>
                        <a:pt x="609" y="712"/>
                      </a:cubicBezTo>
                      <a:cubicBezTo>
                        <a:pt x="609" y="782"/>
                        <a:pt x="597" y="829"/>
                        <a:pt x="574" y="870"/>
                      </a:cubicBezTo>
                      <a:cubicBezTo>
                        <a:pt x="545" y="905"/>
                        <a:pt x="510" y="923"/>
                        <a:pt x="463" y="923"/>
                      </a:cubicBezTo>
                      <a:close/>
                      <a:moveTo>
                        <a:pt x="469" y="577"/>
                      </a:moveTo>
                      <a:cubicBezTo>
                        <a:pt x="428" y="577"/>
                        <a:pt x="411" y="624"/>
                        <a:pt x="411" y="724"/>
                      </a:cubicBezTo>
                      <a:cubicBezTo>
                        <a:pt x="411" y="811"/>
                        <a:pt x="428" y="853"/>
                        <a:pt x="469" y="853"/>
                      </a:cubicBezTo>
                      <a:cubicBezTo>
                        <a:pt x="504" y="853"/>
                        <a:pt x="521" y="806"/>
                        <a:pt x="521" y="718"/>
                      </a:cubicBezTo>
                      <a:cubicBezTo>
                        <a:pt x="521" y="624"/>
                        <a:pt x="504" y="577"/>
                        <a:pt x="469" y="577"/>
                      </a:cubicBezTo>
                      <a:close/>
                      <a:moveTo>
                        <a:pt x="871" y="519"/>
                      </a:moveTo>
                      <a:cubicBezTo>
                        <a:pt x="871" y="519"/>
                        <a:pt x="871" y="519"/>
                        <a:pt x="871" y="519"/>
                      </a:cubicBezTo>
                      <a:cubicBezTo>
                        <a:pt x="818" y="519"/>
                        <a:pt x="818" y="519"/>
                        <a:pt x="818" y="519"/>
                      </a:cubicBezTo>
                      <a:cubicBezTo>
                        <a:pt x="807" y="530"/>
                        <a:pt x="783" y="542"/>
                        <a:pt x="765" y="554"/>
                      </a:cubicBezTo>
                      <a:cubicBezTo>
                        <a:pt x="748" y="560"/>
                        <a:pt x="724" y="571"/>
                        <a:pt x="701" y="577"/>
                      </a:cubicBezTo>
                      <a:cubicBezTo>
                        <a:pt x="701" y="577"/>
                        <a:pt x="701" y="577"/>
                        <a:pt x="701" y="648"/>
                      </a:cubicBezTo>
                      <a:cubicBezTo>
                        <a:pt x="706" y="648"/>
                        <a:pt x="718" y="648"/>
                        <a:pt x="724" y="648"/>
                      </a:cubicBezTo>
                      <a:cubicBezTo>
                        <a:pt x="730" y="642"/>
                        <a:pt x="742" y="642"/>
                        <a:pt x="748" y="636"/>
                      </a:cubicBezTo>
                      <a:cubicBezTo>
                        <a:pt x="754" y="636"/>
                        <a:pt x="760" y="630"/>
                        <a:pt x="771" y="624"/>
                      </a:cubicBezTo>
                      <a:cubicBezTo>
                        <a:pt x="777" y="624"/>
                        <a:pt x="783" y="618"/>
                        <a:pt x="783" y="612"/>
                      </a:cubicBezTo>
                      <a:cubicBezTo>
                        <a:pt x="783" y="612"/>
                        <a:pt x="783" y="612"/>
                        <a:pt x="783" y="917"/>
                      </a:cubicBezTo>
                      <a:cubicBezTo>
                        <a:pt x="783" y="917"/>
                        <a:pt x="783" y="917"/>
                        <a:pt x="871" y="917"/>
                      </a:cubicBezTo>
                      <a:cubicBezTo>
                        <a:pt x="871" y="917"/>
                        <a:pt x="871" y="917"/>
                        <a:pt x="871" y="519"/>
                      </a:cubicBezTo>
                      <a:close/>
                      <a:moveTo>
                        <a:pt x="141" y="1436"/>
                      </a:moveTo>
                      <a:cubicBezTo>
                        <a:pt x="47" y="1436"/>
                        <a:pt x="0" y="1372"/>
                        <a:pt x="0" y="1238"/>
                      </a:cubicBezTo>
                      <a:cubicBezTo>
                        <a:pt x="0" y="1168"/>
                        <a:pt x="12" y="1121"/>
                        <a:pt x="35" y="1080"/>
                      </a:cubicBezTo>
                      <a:cubicBezTo>
                        <a:pt x="59" y="1045"/>
                        <a:pt x="100" y="1028"/>
                        <a:pt x="147" y="1028"/>
                      </a:cubicBezTo>
                      <a:cubicBezTo>
                        <a:pt x="240" y="1028"/>
                        <a:pt x="281" y="1098"/>
                        <a:pt x="281" y="1232"/>
                      </a:cubicBezTo>
                      <a:cubicBezTo>
                        <a:pt x="281" y="1296"/>
                        <a:pt x="269" y="1349"/>
                        <a:pt x="246" y="1384"/>
                      </a:cubicBezTo>
                      <a:cubicBezTo>
                        <a:pt x="223" y="1419"/>
                        <a:pt x="187" y="1436"/>
                        <a:pt x="141" y="1436"/>
                      </a:cubicBezTo>
                      <a:close/>
                      <a:moveTo>
                        <a:pt x="141" y="1098"/>
                      </a:moveTo>
                      <a:cubicBezTo>
                        <a:pt x="106" y="1098"/>
                        <a:pt x="88" y="1145"/>
                        <a:pt x="88" y="1238"/>
                      </a:cubicBezTo>
                      <a:cubicBezTo>
                        <a:pt x="88" y="1325"/>
                        <a:pt x="106" y="1366"/>
                        <a:pt x="141" y="1366"/>
                      </a:cubicBezTo>
                      <a:cubicBezTo>
                        <a:pt x="176" y="1366"/>
                        <a:pt x="193" y="1325"/>
                        <a:pt x="193" y="1232"/>
                      </a:cubicBezTo>
                      <a:cubicBezTo>
                        <a:pt x="193" y="1139"/>
                        <a:pt x="176" y="1098"/>
                        <a:pt x="141" y="1098"/>
                      </a:cubicBezTo>
                      <a:close/>
                      <a:moveTo>
                        <a:pt x="552" y="1030"/>
                      </a:moveTo>
                      <a:cubicBezTo>
                        <a:pt x="552" y="1030"/>
                        <a:pt x="552" y="1030"/>
                        <a:pt x="552" y="1030"/>
                      </a:cubicBezTo>
                      <a:cubicBezTo>
                        <a:pt x="499" y="1030"/>
                        <a:pt x="499" y="1030"/>
                        <a:pt x="499" y="1030"/>
                      </a:cubicBezTo>
                      <a:cubicBezTo>
                        <a:pt x="481" y="1042"/>
                        <a:pt x="463" y="1054"/>
                        <a:pt x="440" y="1065"/>
                      </a:cubicBezTo>
                      <a:cubicBezTo>
                        <a:pt x="422" y="1071"/>
                        <a:pt x="399" y="1083"/>
                        <a:pt x="381" y="1089"/>
                      </a:cubicBezTo>
                      <a:cubicBezTo>
                        <a:pt x="381" y="1089"/>
                        <a:pt x="381" y="1089"/>
                        <a:pt x="381" y="1159"/>
                      </a:cubicBezTo>
                      <a:cubicBezTo>
                        <a:pt x="387" y="1159"/>
                        <a:pt x="393" y="1159"/>
                        <a:pt x="404" y="1159"/>
                      </a:cubicBezTo>
                      <a:cubicBezTo>
                        <a:pt x="410" y="1153"/>
                        <a:pt x="416" y="1153"/>
                        <a:pt x="422" y="1147"/>
                      </a:cubicBezTo>
                      <a:cubicBezTo>
                        <a:pt x="434" y="1147"/>
                        <a:pt x="440" y="1141"/>
                        <a:pt x="446" y="1141"/>
                      </a:cubicBezTo>
                      <a:cubicBezTo>
                        <a:pt x="452" y="1136"/>
                        <a:pt x="458" y="1130"/>
                        <a:pt x="463" y="1130"/>
                      </a:cubicBezTo>
                      <a:cubicBezTo>
                        <a:pt x="463" y="1130"/>
                        <a:pt x="463" y="1130"/>
                        <a:pt x="463" y="1434"/>
                      </a:cubicBezTo>
                      <a:cubicBezTo>
                        <a:pt x="463" y="1434"/>
                        <a:pt x="463" y="1434"/>
                        <a:pt x="552" y="1434"/>
                      </a:cubicBezTo>
                      <a:cubicBezTo>
                        <a:pt x="552" y="1434"/>
                        <a:pt x="552" y="1434"/>
                        <a:pt x="552" y="1030"/>
                      </a:cubicBezTo>
                      <a:close/>
                      <a:moveTo>
                        <a:pt x="783" y="1436"/>
                      </a:moveTo>
                      <a:cubicBezTo>
                        <a:pt x="690" y="1436"/>
                        <a:pt x="643" y="1372"/>
                        <a:pt x="643" y="1238"/>
                      </a:cubicBezTo>
                      <a:cubicBezTo>
                        <a:pt x="643" y="1168"/>
                        <a:pt x="655" y="1121"/>
                        <a:pt x="684" y="1080"/>
                      </a:cubicBezTo>
                      <a:cubicBezTo>
                        <a:pt x="707" y="1045"/>
                        <a:pt x="742" y="1028"/>
                        <a:pt x="789" y="1028"/>
                      </a:cubicBezTo>
                      <a:cubicBezTo>
                        <a:pt x="882" y="1028"/>
                        <a:pt x="929" y="1098"/>
                        <a:pt x="929" y="1232"/>
                      </a:cubicBezTo>
                      <a:cubicBezTo>
                        <a:pt x="929" y="1296"/>
                        <a:pt x="917" y="1349"/>
                        <a:pt x="888" y="1384"/>
                      </a:cubicBezTo>
                      <a:cubicBezTo>
                        <a:pt x="864" y="1419"/>
                        <a:pt x="829" y="1436"/>
                        <a:pt x="783" y="1436"/>
                      </a:cubicBezTo>
                      <a:close/>
                      <a:moveTo>
                        <a:pt x="789" y="1098"/>
                      </a:moveTo>
                      <a:cubicBezTo>
                        <a:pt x="748" y="1098"/>
                        <a:pt x="730" y="1145"/>
                        <a:pt x="730" y="1238"/>
                      </a:cubicBezTo>
                      <a:cubicBezTo>
                        <a:pt x="730" y="1325"/>
                        <a:pt x="748" y="1366"/>
                        <a:pt x="789" y="1366"/>
                      </a:cubicBezTo>
                      <a:cubicBezTo>
                        <a:pt x="824" y="1366"/>
                        <a:pt x="841" y="1325"/>
                        <a:pt x="841" y="1232"/>
                      </a:cubicBezTo>
                      <a:cubicBezTo>
                        <a:pt x="841" y="1139"/>
                        <a:pt x="824" y="1098"/>
                        <a:pt x="789" y="1098"/>
                      </a:cubicBezTo>
                      <a:close/>
                      <a:moveTo>
                        <a:pt x="1197" y="1030"/>
                      </a:moveTo>
                      <a:cubicBezTo>
                        <a:pt x="1197" y="1030"/>
                        <a:pt x="1197" y="1030"/>
                        <a:pt x="1197" y="1030"/>
                      </a:cubicBezTo>
                      <a:cubicBezTo>
                        <a:pt x="1145" y="1030"/>
                        <a:pt x="1145" y="1030"/>
                        <a:pt x="1145" y="1030"/>
                      </a:cubicBezTo>
                      <a:cubicBezTo>
                        <a:pt x="1128" y="1042"/>
                        <a:pt x="1110" y="1054"/>
                        <a:pt x="1093" y="1065"/>
                      </a:cubicBezTo>
                      <a:cubicBezTo>
                        <a:pt x="1075" y="1071"/>
                        <a:pt x="1052" y="1083"/>
                        <a:pt x="1029" y="1089"/>
                      </a:cubicBezTo>
                      <a:cubicBezTo>
                        <a:pt x="1029" y="1089"/>
                        <a:pt x="1029" y="1089"/>
                        <a:pt x="1029" y="1159"/>
                      </a:cubicBezTo>
                      <a:cubicBezTo>
                        <a:pt x="1035" y="1159"/>
                        <a:pt x="1046" y="1159"/>
                        <a:pt x="1052" y="1159"/>
                      </a:cubicBezTo>
                      <a:cubicBezTo>
                        <a:pt x="1058" y="1153"/>
                        <a:pt x="1070" y="1153"/>
                        <a:pt x="1075" y="1147"/>
                      </a:cubicBezTo>
                      <a:cubicBezTo>
                        <a:pt x="1081" y="1147"/>
                        <a:pt x="1087" y="1141"/>
                        <a:pt x="1093" y="1141"/>
                      </a:cubicBezTo>
                      <a:cubicBezTo>
                        <a:pt x="1104" y="1136"/>
                        <a:pt x="1110" y="1130"/>
                        <a:pt x="1110" y="1130"/>
                      </a:cubicBezTo>
                      <a:cubicBezTo>
                        <a:pt x="1110" y="1130"/>
                        <a:pt x="1110" y="1130"/>
                        <a:pt x="1110" y="1434"/>
                      </a:cubicBezTo>
                      <a:cubicBezTo>
                        <a:pt x="1110" y="1434"/>
                        <a:pt x="1110" y="1434"/>
                        <a:pt x="1197" y="1434"/>
                      </a:cubicBezTo>
                      <a:cubicBezTo>
                        <a:pt x="1197" y="1434"/>
                        <a:pt x="1197" y="1434"/>
                        <a:pt x="1197" y="1030"/>
                      </a:cubicBezTo>
                      <a:close/>
                      <a:moveTo>
                        <a:pt x="1200" y="519"/>
                      </a:moveTo>
                      <a:cubicBezTo>
                        <a:pt x="1200" y="519"/>
                        <a:pt x="1200" y="519"/>
                        <a:pt x="1200" y="519"/>
                      </a:cubicBezTo>
                      <a:cubicBezTo>
                        <a:pt x="1147" y="519"/>
                        <a:pt x="1147" y="519"/>
                        <a:pt x="1147" y="519"/>
                      </a:cubicBezTo>
                      <a:cubicBezTo>
                        <a:pt x="1135" y="530"/>
                        <a:pt x="1111" y="542"/>
                        <a:pt x="1094" y="554"/>
                      </a:cubicBezTo>
                      <a:cubicBezTo>
                        <a:pt x="1076" y="560"/>
                        <a:pt x="1052" y="571"/>
                        <a:pt x="1029" y="577"/>
                      </a:cubicBezTo>
                      <a:cubicBezTo>
                        <a:pt x="1029" y="577"/>
                        <a:pt x="1029" y="577"/>
                        <a:pt x="1029" y="648"/>
                      </a:cubicBezTo>
                      <a:cubicBezTo>
                        <a:pt x="1035" y="648"/>
                        <a:pt x="1047" y="648"/>
                        <a:pt x="1052" y="648"/>
                      </a:cubicBezTo>
                      <a:cubicBezTo>
                        <a:pt x="1058" y="642"/>
                        <a:pt x="1070" y="642"/>
                        <a:pt x="1076" y="636"/>
                      </a:cubicBezTo>
                      <a:cubicBezTo>
                        <a:pt x="1082" y="636"/>
                        <a:pt x="1088" y="630"/>
                        <a:pt x="1100" y="624"/>
                      </a:cubicBezTo>
                      <a:cubicBezTo>
                        <a:pt x="1106" y="624"/>
                        <a:pt x="1111" y="618"/>
                        <a:pt x="1111" y="612"/>
                      </a:cubicBezTo>
                      <a:cubicBezTo>
                        <a:pt x="1111" y="612"/>
                        <a:pt x="1111" y="612"/>
                        <a:pt x="1111" y="917"/>
                      </a:cubicBezTo>
                      <a:cubicBezTo>
                        <a:pt x="1111" y="917"/>
                        <a:pt x="1111" y="917"/>
                        <a:pt x="1200" y="917"/>
                      </a:cubicBezTo>
                      <a:cubicBezTo>
                        <a:pt x="1200" y="917"/>
                        <a:pt x="1200" y="917"/>
                        <a:pt x="1200" y="519"/>
                      </a:cubicBezTo>
                      <a:close/>
                    </a:path>
                  </a:pathLst>
                </a:custGeom>
                <a:grpFill/>
                <a:ln>
                  <a:noFill/>
                </a:ln>
              </p:spPr>
              <p:txBody>
                <a:bodyPr vert="horz" wrap="square" lIns="87845" tIns="43923" rIns="87845" bIns="43923"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29" b="0" i="0" u="none" strike="noStrike" kern="0" cap="none" spc="0" normalizeH="0" baseline="0" noProof="0">
                    <a:ln>
                      <a:noFill/>
                    </a:ln>
                    <a:solidFill>
                      <a:srgbClr val="505050"/>
                    </a:solidFill>
                    <a:effectLst/>
                    <a:uLnTx/>
                    <a:uFillTx/>
                  </a:endParaRPr>
                </a:p>
              </p:txBody>
            </p:sp>
          </p:grpSp>
        </p:grpSp>
        <p:grpSp>
          <p:nvGrpSpPr>
            <p:cNvPr id="148" name="Group 16">
              <a:extLst>
                <a:ext uri="{FF2B5EF4-FFF2-40B4-BE49-F238E27FC236}">
                  <a16:creationId xmlns:a16="http://schemas.microsoft.com/office/drawing/2014/main" id="{4230EEC4-BAE1-4C29-A68B-268239CAF0BE}"/>
                </a:ext>
              </a:extLst>
            </p:cNvPr>
            <p:cNvGrpSpPr>
              <a:grpSpLocks noChangeAspect="1"/>
            </p:cNvGrpSpPr>
            <p:nvPr/>
          </p:nvGrpSpPr>
          <p:grpSpPr bwMode="auto">
            <a:xfrm>
              <a:off x="10557609" y="3453434"/>
              <a:ext cx="210528" cy="204212"/>
              <a:chOff x="3654" y="2101"/>
              <a:chExt cx="200" cy="194"/>
            </a:xfrm>
          </p:grpSpPr>
          <p:sp>
            <p:nvSpPr>
              <p:cNvPr id="150" name="AutoShape 15">
                <a:extLst>
                  <a:ext uri="{FF2B5EF4-FFF2-40B4-BE49-F238E27FC236}">
                    <a16:creationId xmlns:a16="http://schemas.microsoft.com/office/drawing/2014/main" id="{DECA5AC9-1CBF-4699-AB0D-C73BD81466D4}"/>
                  </a:ext>
                </a:extLst>
              </p:cNvPr>
              <p:cNvSpPr>
                <a:spLocks noChangeAspect="1" noChangeArrowheads="1" noTextEdit="1"/>
              </p:cNvSpPr>
              <p:nvPr/>
            </p:nvSpPr>
            <p:spPr bwMode="auto">
              <a:xfrm>
                <a:off x="3654" y="2101"/>
                <a:ext cx="20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51" name="Freeform 17">
                <a:extLst>
                  <a:ext uri="{FF2B5EF4-FFF2-40B4-BE49-F238E27FC236}">
                    <a16:creationId xmlns:a16="http://schemas.microsoft.com/office/drawing/2014/main" id="{AB6493C5-9DC8-4135-B9A4-03BB8B94D321}"/>
                  </a:ext>
                </a:extLst>
              </p:cNvPr>
              <p:cNvSpPr>
                <a:spLocks noEditPoints="1"/>
              </p:cNvSpPr>
              <p:nvPr/>
            </p:nvSpPr>
            <p:spPr bwMode="auto">
              <a:xfrm>
                <a:off x="3654" y="2103"/>
                <a:ext cx="198" cy="190"/>
              </a:xfrm>
              <a:custGeom>
                <a:avLst/>
                <a:gdLst>
                  <a:gd name="T0" fmla="*/ 98 w 113"/>
                  <a:gd name="T1" fmla="*/ 0 h 109"/>
                  <a:gd name="T2" fmla="*/ 12 w 113"/>
                  <a:gd name="T3" fmla="*/ 0 h 109"/>
                  <a:gd name="T4" fmla="*/ 12 w 113"/>
                  <a:gd name="T5" fmla="*/ 0 h 109"/>
                  <a:gd name="T6" fmla="*/ 0 w 113"/>
                  <a:gd name="T7" fmla="*/ 0 h 109"/>
                  <a:gd name="T8" fmla="*/ 0 w 113"/>
                  <a:gd name="T9" fmla="*/ 8 h 109"/>
                  <a:gd name="T10" fmla="*/ 0 w 113"/>
                  <a:gd name="T11" fmla="*/ 16 h 109"/>
                  <a:gd name="T12" fmla="*/ 0 w 113"/>
                  <a:gd name="T13" fmla="*/ 94 h 109"/>
                  <a:gd name="T14" fmla="*/ 0 w 113"/>
                  <a:gd name="T15" fmla="*/ 102 h 109"/>
                  <a:gd name="T16" fmla="*/ 0 w 113"/>
                  <a:gd name="T17" fmla="*/ 109 h 109"/>
                  <a:gd name="T18" fmla="*/ 8 w 113"/>
                  <a:gd name="T19" fmla="*/ 109 h 109"/>
                  <a:gd name="T20" fmla="*/ 12 w 113"/>
                  <a:gd name="T21" fmla="*/ 109 h 109"/>
                  <a:gd name="T22" fmla="*/ 12 w 113"/>
                  <a:gd name="T23" fmla="*/ 109 h 109"/>
                  <a:gd name="T24" fmla="*/ 18 w 113"/>
                  <a:gd name="T25" fmla="*/ 86 h 109"/>
                  <a:gd name="T26" fmla="*/ 30 w 113"/>
                  <a:gd name="T27" fmla="*/ 74 h 109"/>
                  <a:gd name="T28" fmla="*/ 39 w 113"/>
                  <a:gd name="T29" fmla="*/ 81 h 109"/>
                  <a:gd name="T30" fmla="*/ 57 w 113"/>
                  <a:gd name="T31" fmla="*/ 81 h 109"/>
                  <a:gd name="T32" fmla="*/ 79 w 113"/>
                  <a:gd name="T33" fmla="*/ 71 h 109"/>
                  <a:gd name="T34" fmla="*/ 103 w 113"/>
                  <a:gd name="T35" fmla="*/ 109 h 109"/>
                  <a:gd name="T36" fmla="*/ 105 w 113"/>
                  <a:gd name="T37" fmla="*/ 109 h 109"/>
                  <a:gd name="T38" fmla="*/ 106 w 113"/>
                  <a:gd name="T39" fmla="*/ 109 h 109"/>
                  <a:gd name="T40" fmla="*/ 106 w 113"/>
                  <a:gd name="T41" fmla="*/ 109 h 109"/>
                  <a:gd name="T42" fmla="*/ 113 w 113"/>
                  <a:gd name="T43" fmla="*/ 109 h 109"/>
                  <a:gd name="T44" fmla="*/ 113 w 113"/>
                  <a:gd name="T45" fmla="*/ 102 h 109"/>
                  <a:gd name="T46" fmla="*/ 113 w 113"/>
                  <a:gd name="T47" fmla="*/ 94 h 109"/>
                  <a:gd name="T48" fmla="*/ 113 w 113"/>
                  <a:gd name="T49" fmla="*/ 16 h 109"/>
                  <a:gd name="T50" fmla="*/ 113 w 113"/>
                  <a:gd name="T51" fmla="*/ 8 h 109"/>
                  <a:gd name="T52" fmla="*/ 113 w 113"/>
                  <a:gd name="T53" fmla="*/ 0 h 109"/>
                  <a:gd name="T54" fmla="*/ 98 w 113"/>
                  <a:gd name="T55" fmla="*/ 0 h 109"/>
                  <a:gd name="T56" fmla="*/ 76 w 113"/>
                  <a:gd name="T57" fmla="*/ 50 h 109"/>
                  <a:gd name="T58" fmla="*/ 45 w 113"/>
                  <a:gd name="T59" fmla="*/ 71 h 109"/>
                  <a:gd name="T60" fmla="*/ 28 w 113"/>
                  <a:gd name="T61" fmla="*/ 37 h 109"/>
                  <a:gd name="T62" fmla="*/ 59 w 113"/>
                  <a:gd name="T63" fmla="*/ 16 h 109"/>
                  <a:gd name="T64" fmla="*/ 76 w 113"/>
                  <a:gd name="T65" fmla="*/ 5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09">
                    <a:moveTo>
                      <a:pt x="98" y="0"/>
                    </a:moveTo>
                    <a:cubicBezTo>
                      <a:pt x="12" y="0"/>
                      <a:pt x="12" y="0"/>
                      <a:pt x="12" y="0"/>
                    </a:cubicBezTo>
                    <a:cubicBezTo>
                      <a:pt x="12" y="0"/>
                      <a:pt x="12" y="0"/>
                      <a:pt x="12" y="0"/>
                    </a:cubicBezTo>
                    <a:cubicBezTo>
                      <a:pt x="0" y="0"/>
                      <a:pt x="0" y="0"/>
                      <a:pt x="0" y="0"/>
                    </a:cubicBezTo>
                    <a:cubicBezTo>
                      <a:pt x="0" y="8"/>
                      <a:pt x="0" y="8"/>
                      <a:pt x="0" y="8"/>
                    </a:cubicBezTo>
                    <a:cubicBezTo>
                      <a:pt x="0" y="16"/>
                      <a:pt x="0" y="16"/>
                      <a:pt x="0" y="16"/>
                    </a:cubicBezTo>
                    <a:cubicBezTo>
                      <a:pt x="0" y="94"/>
                      <a:pt x="0" y="94"/>
                      <a:pt x="0" y="94"/>
                    </a:cubicBezTo>
                    <a:cubicBezTo>
                      <a:pt x="0" y="102"/>
                      <a:pt x="0" y="102"/>
                      <a:pt x="0" y="102"/>
                    </a:cubicBezTo>
                    <a:cubicBezTo>
                      <a:pt x="0" y="109"/>
                      <a:pt x="0" y="109"/>
                      <a:pt x="0" y="109"/>
                    </a:cubicBezTo>
                    <a:cubicBezTo>
                      <a:pt x="8" y="109"/>
                      <a:pt x="8" y="109"/>
                      <a:pt x="8" y="109"/>
                    </a:cubicBezTo>
                    <a:cubicBezTo>
                      <a:pt x="12" y="109"/>
                      <a:pt x="12" y="109"/>
                      <a:pt x="12" y="109"/>
                    </a:cubicBezTo>
                    <a:cubicBezTo>
                      <a:pt x="12" y="109"/>
                      <a:pt x="12" y="109"/>
                      <a:pt x="12" y="109"/>
                    </a:cubicBezTo>
                    <a:cubicBezTo>
                      <a:pt x="12" y="105"/>
                      <a:pt x="13" y="93"/>
                      <a:pt x="18" y="86"/>
                    </a:cubicBezTo>
                    <a:cubicBezTo>
                      <a:pt x="24" y="75"/>
                      <a:pt x="27" y="75"/>
                      <a:pt x="30" y="74"/>
                    </a:cubicBezTo>
                    <a:cubicBezTo>
                      <a:pt x="32" y="74"/>
                      <a:pt x="35" y="79"/>
                      <a:pt x="39" y="81"/>
                    </a:cubicBezTo>
                    <a:cubicBezTo>
                      <a:pt x="43" y="83"/>
                      <a:pt x="47" y="86"/>
                      <a:pt x="57" y="81"/>
                    </a:cubicBezTo>
                    <a:cubicBezTo>
                      <a:pt x="68" y="76"/>
                      <a:pt x="70" y="71"/>
                      <a:pt x="79" y="71"/>
                    </a:cubicBezTo>
                    <a:cubicBezTo>
                      <a:pt x="88" y="71"/>
                      <a:pt x="102" y="87"/>
                      <a:pt x="103" y="109"/>
                    </a:cubicBezTo>
                    <a:cubicBezTo>
                      <a:pt x="105" y="109"/>
                      <a:pt x="105" y="109"/>
                      <a:pt x="105" y="109"/>
                    </a:cubicBezTo>
                    <a:cubicBezTo>
                      <a:pt x="106" y="109"/>
                      <a:pt x="106" y="109"/>
                      <a:pt x="106" y="109"/>
                    </a:cubicBezTo>
                    <a:cubicBezTo>
                      <a:pt x="106" y="109"/>
                      <a:pt x="106" y="109"/>
                      <a:pt x="106" y="109"/>
                    </a:cubicBezTo>
                    <a:cubicBezTo>
                      <a:pt x="113" y="109"/>
                      <a:pt x="113" y="109"/>
                      <a:pt x="113" y="109"/>
                    </a:cubicBezTo>
                    <a:cubicBezTo>
                      <a:pt x="113" y="102"/>
                      <a:pt x="113" y="102"/>
                      <a:pt x="113" y="102"/>
                    </a:cubicBezTo>
                    <a:cubicBezTo>
                      <a:pt x="113" y="94"/>
                      <a:pt x="113" y="94"/>
                      <a:pt x="113" y="94"/>
                    </a:cubicBezTo>
                    <a:cubicBezTo>
                      <a:pt x="113" y="16"/>
                      <a:pt x="113" y="16"/>
                      <a:pt x="113" y="16"/>
                    </a:cubicBezTo>
                    <a:cubicBezTo>
                      <a:pt x="113" y="8"/>
                      <a:pt x="113" y="8"/>
                      <a:pt x="113" y="8"/>
                    </a:cubicBezTo>
                    <a:cubicBezTo>
                      <a:pt x="113" y="0"/>
                      <a:pt x="113" y="0"/>
                      <a:pt x="113" y="0"/>
                    </a:cubicBezTo>
                    <a:cubicBezTo>
                      <a:pt x="98" y="0"/>
                      <a:pt x="98" y="0"/>
                      <a:pt x="98" y="0"/>
                    </a:cubicBezTo>
                    <a:close/>
                    <a:moveTo>
                      <a:pt x="76" y="50"/>
                    </a:moveTo>
                    <a:cubicBezTo>
                      <a:pt x="72" y="64"/>
                      <a:pt x="59" y="74"/>
                      <a:pt x="45" y="71"/>
                    </a:cubicBezTo>
                    <a:cubicBezTo>
                      <a:pt x="32" y="67"/>
                      <a:pt x="24" y="52"/>
                      <a:pt x="28" y="37"/>
                    </a:cubicBezTo>
                    <a:cubicBezTo>
                      <a:pt x="31" y="23"/>
                      <a:pt x="45" y="13"/>
                      <a:pt x="59" y="16"/>
                    </a:cubicBezTo>
                    <a:cubicBezTo>
                      <a:pt x="72" y="20"/>
                      <a:pt x="80" y="35"/>
                      <a:pt x="76"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52" name="Freeform 18">
                <a:extLst>
                  <a:ext uri="{FF2B5EF4-FFF2-40B4-BE49-F238E27FC236}">
                    <a16:creationId xmlns:a16="http://schemas.microsoft.com/office/drawing/2014/main" id="{3532548C-603B-4F94-80EE-A59F101AEC50}"/>
                  </a:ext>
                </a:extLst>
              </p:cNvPr>
              <p:cNvSpPr>
                <a:spLocks/>
              </p:cNvSpPr>
              <p:nvPr/>
            </p:nvSpPr>
            <p:spPr bwMode="auto">
              <a:xfrm>
                <a:off x="3696" y="2126"/>
                <a:ext cx="98" cy="106"/>
              </a:xfrm>
              <a:custGeom>
                <a:avLst/>
                <a:gdLst>
                  <a:gd name="T0" fmla="*/ 35 w 56"/>
                  <a:gd name="T1" fmla="*/ 3 h 61"/>
                  <a:gd name="T2" fmla="*/ 4 w 56"/>
                  <a:gd name="T3" fmla="*/ 24 h 61"/>
                  <a:gd name="T4" fmla="*/ 21 w 56"/>
                  <a:gd name="T5" fmla="*/ 58 h 61"/>
                  <a:gd name="T6" fmla="*/ 52 w 56"/>
                  <a:gd name="T7" fmla="*/ 37 h 61"/>
                  <a:gd name="T8" fmla="*/ 35 w 56"/>
                  <a:gd name="T9" fmla="*/ 3 h 61"/>
                </a:gdLst>
                <a:ahLst/>
                <a:cxnLst>
                  <a:cxn ang="0">
                    <a:pos x="T0" y="T1"/>
                  </a:cxn>
                  <a:cxn ang="0">
                    <a:pos x="T2" y="T3"/>
                  </a:cxn>
                  <a:cxn ang="0">
                    <a:pos x="T4" y="T5"/>
                  </a:cxn>
                  <a:cxn ang="0">
                    <a:pos x="T6" y="T7"/>
                  </a:cxn>
                  <a:cxn ang="0">
                    <a:pos x="T8" y="T9"/>
                  </a:cxn>
                </a:cxnLst>
                <a:rect l="0" t="0" r="r" b="b"/>
                <a:pathLst>
                  <a:path w="56" h="61">
                    <a:moveTo>
                      <a:pt x="35" y="3"/>
                    </a:moveTo>
                    <a:cubicBezTo>
                      <a:pt x="21" y="0"/>
                      <a:pt x="7" y="10"/>
                      <a:pt x="4" y="24"/>
                    </a:cubicBezTo>
                    <a:cubicBezTo>
                      <a:pt x="0" y="39"/>
                      <a:pt x="8" y="54"/>
                      <a:pt x="21" y="58"/>
                    </a:cubicBezTo>
                    <a:cubicBezTo>
                      <a:pt x="35" y="61"/>
                      <a:pt x="48" y="51"/>
                      <a:pt x="52" y="37"/>
                    </a:cubicBezTo>
                    <a:cubicBezTo>
                      <a:pt x="56" y="22"/>
                      <a:pt x="48" y="7"/>
                      <a:pt x="35" y="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53" name="Freeform 19">
                <a:extLst>
                  <a:ext uri="{FF2B5EF4-FFF2-40B4-BE49-F238E27FC236}">
                    <a16:creationId xmlns:a16="http://schemas.microsoft.com/office/drawing/2014/main" id="{C535F18D-0214-4183-8E81-0582ACF6D8AF}"/>
                  </a:ext>
                </a:extLst>
              </p:cNvPr>
              <p:cNvSpPr>
                <a:spLocks/>
              </p:cNvSpPr>
              <p:nvPr/>
            </p:nvSpPr>
            <p:spPr bwMode="auto">
              <a:xfrm>
                <a:off x="3675" y="2227"/>
                <a:ext cx="160" cy="66"/>
              </a:xfrm>
              <a:custGeom>
                <a:avLst/>
                <a:gdLst>
                  <a:gd name="T0" fmla="*/ 67 w 91"/>
                  <a:gd name="T1" fmla="*/ 0 h 38"/>
                  <a:gd name="T2" fmla="*/ 45 w 91"/>
                  <a:gd name="T3" fmla="*/ 10 h 38"/>
                  <a:gd name="T4" fmla="*/ 27 w 91"/>
                  <a:gd name="T5" fmla="*/ 10 h 38"/>
                  <a:gd name="T6" fmla="*/ 18 w 91"/>
                  <a:gd name="T7" fmla="*/ 3 h 38"/>
                  <a:gd name="T8" fmla="*/ 6 w 91"/>
                  <a:gd name="T9" fmla="*/ 15 h 38"/>
                  <a:gd name="T10" fmla="*/ 0 w 91"/>
                  <a:gd name="T11" fmla="*/ 38 h 38"/>
                  <a:gd name="T12" fmla="*/ 91 w 91"/>
                  <a:gd name="T13" fmla="*/ 38 h 38"/>
                  <a:gd name="T14" fmla="*/ 67 w 91"/>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38">
                    <a:moveTo>
                      <a:pt x="67" y="0"/>
                    </a:moveTo>
                    <a:cubicBezTo>
                      <a:pt x="58" y="0"/>
                      <a:pt x="56" y="5"/>
                      <a:pt x="45" y="10"/>
                    </a:cubicBezTo>
                    <a:cubicBezTo>
                      <a:pt x="35" y="15"/>
                      <a:pt x="31" y="12"/>
                      <a:pt x="27" y="10"/>
                    </a:cubicBezTo>
                    <a:cubicBezTo>
                      <a:pt x="23" y="8"/>
                      <a:pt x="20" y="3"/>
                      <a:pt x="18" y="3"/>
                    </a:cubicBezTo>
                    <a:cubicBezTo>
                      <a:pt x="15" y="4"/>
                      <a:pt x="12" y="4"/>
                      <a:pt x="6" y="15"/>
                    </a:cubicBezTo>
                    <a:cubicBezTo>
                      <a:pt x="1" y="22"/>
                      <a:pt x="0" y="34"/>
                      <a:pt x="0" y="38"/>
                    </a:cubicBezTo>
                    <a:cubicBezTo>
                      <a:pt x="91" y="38"/>
                      <a:pt x="91" y="38"/>
                      <a:pt x="91" y="38"/>
                    </a:cubicBezTo>
                    <a:cubicBezTo>
                      <a:pt x="90" y="16"/>
                      <a:pt x="76" y="0"/>
                      <a:pt x="67"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sp>
          <p:nvSpPr>
            <p:cNvPr id="149" name="Rectangle 148">
              <a:extLst>
                <a:ext uri="{FF2B5EF4-FFF2-40B4-BE49-F238E27FC236}">
                  <a16:creationId xmlns:a16="http://schemas.microsoft.com/office/drawing/2014/main" id="{5A47FFCB-3EB7-413D-8282-28757F3F7BDB}"/>
                </a:ext>
              </a:extLst>
            </p:cNvPr>
            <p:cNvSpPr/>
            <p:nvPr/>
          </p:nvSpPr>
          <p:spPr bwMode="auto">
            <a:xfrm>
              <a:off x="10766032" y="3448906"/>
              <a:ext cx="45719" cy="222115"/>
            </a:xfrm>
            <a:prstGeom prst="rect">
              <a:avLst/>
            </a:prstGeom>
            <a:solidFill>
              <a:srgbClr val="2E75B6"/>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8" name="Group 157">
            <a:extLst>
              <a:ext uri="{FF2B5EF4-FFF2-40B4-BE49-F238E27FC236}">
                <a16:creationId xmlns:a16="http://schemas.microsoft.com/office/drawing/2014/main" id="{A7965387-34C5-4CD8-B411-F6248E239F32}"/>
              </a:ext>
            </a:extLst>
          </p:cNvPr>
          <p:cNvGrpSpPr/>
          <p:nvPr/>
        </p:nvGrpSpPr>
        <p:grpSpPr>
          <a:xfrm>
            <a:off x="1435379" y="3442690"/>
            <a:ext cx="485495" cy="1243302"/>
            <a:chOff x="4641850" y="5064127"/>
            <a:chExt cx="495300" cy="1268413"/>
          </a:xfrm>
        </p:grpSpPr>
        <p:sp>
          <p:nvSpPr>
            <p:cNvPr id="159" name="Rectangle 17">
              <a:extLst>
                <a:ext uri="{FF2B5EF4-FFF2-40B4-BE49-F238E27FC236}">
                  <a16:creationId xmlns:a16="http://schemas.microsoft.com/office/drawing/2014/main" id="{EA20FFFB-70FA-4A5D-903E-1F9E3B327F2F}"/>
                </a:ext>
              </a:extLst>
            </p:cNvPr>
            <p:cNvSpPr>
              <a:spLocks noChangeArrowheads="1"/>
            </p:cNvSpPr>
            <p:nvPr/>
          </p:nvSpPr>
          <p:spPr bwMode="auto">
            <a:xfrm flipH="1">
              <a:off x="4739044" y="5499215"/>
              <a:ext cx="63500" cy="371475"/>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60" name="Freeform 20">
              <a:extLst>
                <a:ext uri="{FF2B5EF4-FFF2-40B4-BE49-F238E27FC236}">
                  <a16:creationId xmlns:a16="http://schemas.microsoft.com/office/drawing/2014/main" id="{7C7C13F3-A600-4E52-B8D0-67A92F490A13}"/>
                </a:ext>
              </a:extLst>
            </p:cNvPr>
            <p:cNvSpPr>
              <a:spLocks/>
            </p:cNvSpPr>
            <p:nvPr/>
          </p:nvSpPr>
          <p:spPr bwMode="auto">
            <a:xfrm flipH="1">
              <a:off x="4739044" y="5808778"/>
              <a:ext cx="63500" cy="125413"/>
            </a:xfrm>
            <a:custGeom>
              <a:avLst/>
              <a:gdLst>
                <a:gd name="T0" fmla="*/ 0 w 51"/>
                <a:gd name="T1" fmla="*/ 0 h 102"/>
                <a:gd name="T2" fmla="*/ 0 w 51"/>
                <a:gd name="T3" fmla="*/ 102 h 102"/>
                <a:gd name="T4" fmla="*/ 51 w 51"/>
                <a:gd name="T5" fmla="*/ 51 h 102"/>
                <a:gd name="T6" fmla="*/ 0 w 51"/>
                <a:gd name="T7" fmla="*/ 0 h 102"/>
              </a:gdLst>
              <a:ahLst/>
              <a:cxnLst>
                <a:cxn ang="0">
                  <a:pos x="T0" y="T1"/>
                </a:cxn>
                <a:cxn ang="0">
                  <a:pos x="T2" y="T3"/>
                </a:cxn>
                <a:cxn ang="0">
                  <a:pos x="T4" y="T5"/>
                </a:cxn>
                <a:cxn ang="0">
                  <a:pos x="T6" y="T7"/>
                </a:cxn>
              </a:cxnLst>
              <a:rect l="0" t="0" r="r" b="b"/>
              <a:pathLst>
                <a:path w="51" h="102">
                  <a:moveTo>
                    <a:pt x="0" y="0"/>
                  </a:moveTo>
                  <a:cubicBezTo>
                    <a:pt x="0" y="102"/>
                    <a:pt x="0" y="102"/>
                    <a:pt x="0" y="102"/>
                  </a:cubicBezTo>
                  <a:cubicBezTo>
                    <a:pt x="28" y="102"/>
                    <a:pt x="51" y="79"/>
                    <a:pt x="51" y="51"/>
                  </a:cubicBezTo>
                  <a:cubicBezTo>
                    <a:pt x="51" y="23"/>
                    <a:pt x="28" y="0"/>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grpSp>
          <p:nvGrpSpPr>
            <p:cNvPr id="161" name="Group 4">
              <a:extLst>
                <a:ext uri="{FF2B5EF4-FFF2-40B4-BE49-F238E27FC236}">
                  <a16:creationId xmlns:a16="http://schemas.microsoft.com/office/drawing/2014/main" id="{2D4FC374-74EF-4F26-8982-9A0EF3E553FA}"/>
                </a:ext>
              </a:extLst>
            </p:cNvPr>
            <p:cNvGrpSpPr>
              <a:grpSpLocks noChangeAspect="1"/>
            </p:cNvGrpSpPr>
            <p:nvPr/>
          </p:nvGrpSpPr>
          <p:grpSpPr bwMode="auto">
            <a:xfrm>
              <a:off x="4641850" y="5064127"/>
              <a:ext cx="495300" cy="1268413"/>
              <a:chOff x="2924" y="3190"/>
              <a:chExt cx="312" cy="799"/>
            </a:xfrm>
          </p:grpSpPr>
          <p:sp>
            <p:nvSpPr>
              <p:cNvPr id="162" name="Rectangle 5">
                <a:extLst>
                  <a:ext uri="{FF2B5EF4-FFF2-40B4-BE49-F238E27FC236}">
                    <a16:creationId xmlns:a16="http://schemas.microsoft.com/office/drawing/2014/main" id="{6340DD8E-8152-4032-8F44-65BD16AA7B0E}"/>
                  </a:ext>
                </a:extLst>
              </p:cNvPr>
              <p:cNvSpPr>
                <a:spLocks noChangeArrowheads="1"/>
              </p:cNvSpPr>
              <p:nvPr/>
            </p:nvSpPr>
            <p:spPr bwMode="auto">
              <a:xfrm>
                <a:off x="3066" y="3720"/>
                <a:ext cx="92" cy="157"/>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63" name="Freeform 6">
                <a:extLst>
                  <a:ext uri="{FF2B5EF4-FFF2-40B4-BE49-F238E27FC236}">
                    <a16:creationId xmlns:a16="http://schemas.microsoft.com/office/drawing/2014/main" id="{7BC3DCB3-94AF-4613-A03C-32C4FBC5602F}"/>
                  </a:ext>
                </a:extLst>
              </p:cNvPr>
              <p:cNvSpPr>
                <a:spLocks/>
              </p:cNvSpPr>
              <p:nvPr/>
            </p:nvSpPr>
            <p:spPr bwMode="auto">
              <a:xfrm>
                <a:off x="2993" y="3943"/>
                <a:ext cx="81" cy="29"/>
              </a:xfrm>
              <a:custGeom>
                <a:avLst/>
                <a:gdLst>
                  <a:gd name="T0" fmla="*/ 56 w 104"/>
                  <a:gd name="T1" fmla="*/ 0 h 37"/>
                  <a:gd name="T2" fmla="*/ 2 w 104"/>
                  <a:gd name="T3" fmla="*/ 29 h 37"/>
                  <a:gd name="T4" fmla="*/ 0 w 104"/>
                  <a:gd name="T5" fmla="*/ 36 h 37"/>
                  <a:gd name="T6" fmla="*/ 71 w 104"/>
                  <a:gd name="T7" fmla="*/ 37 h 37"/>
                  <a:gd name="T8" fmla="*/ 104 w 104"/>
                  <a:gd name="T9" fmla="*/ 0 h 37"/>
                  <a:gd name="T10" fmla="*/ 56 w 104"/>
                  <a:gd name="T11" fmla="*/ 0 h 37"/>
                </a:gdLst>
                <a:ahLst/>
                <a:cxnLst>
                  <a:cxn ang="0">
                    <a:pos x="T0" y="T1"/>
                  </a:cxn>
                  <a:cxn ang="0">
                    <a:pos x="T2" y="T3"/>
                  </a:cxn>
                  <a:cxn ang="0">
                    <a:pos x="T4" y="T5"/>
                  </a:cxn>
                  <a:cxn ang="0">
                    <a:pos x="T6" y="T7"/>
                  </a:cxn>
                  <a:cxn ang="0">
                    <a:pos x="T8" y="T9"/>
                  </a:cxn>
                  <a:cxn ang="0">
                    <a:pos x="T10" y="T11"/>
                  </a:cxn>
                </a:cxnLst>
                <a:rect l="0" t="0" r="r" b="b"/>
                <a:pathLst>
                  <a:path w="104" h="37">
                    <a:moveTo>
                      <a:pt x="56" y="0"/>
                    </a:moveTo>
                    <a:cubicBezTo>
                      <a:pt x="33" y="0"/>
                      <a:pt x="13" y="12"/>
                      <a:pt x="2" y="29"/>
                    </a:cubicBezTo>
                    <a:cubicBezTo>
                      <a:pt x="0" y="36"/>
                      <a:pt x="0" y="36"/>
                      <a:pt x="0" y="36"/>
                    </a:cubicBezTo>
                    <a:cubicBezTo>
                      <a:pt x="71" y="37"/>
                      <a:pt x="71" y="37"/>
                      <a:pt x="71" y="37"/>
                    </a:cubicBezTo>
                    <a:cubicBezTo>
                      <a:pt x="88" y="37"/>
                      <a:pt x="102" y="17"/>
                      <a:pt x="104" y="0"/>
                    </a:cubicBezTo>
                    <a:lnTo>
                      <a:pt x="56"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64" name="Rectangle 7">
                <a:extLst>
                  <a:ext uri="{FF2B5EF4-FFF2-40B4-BE49-F238E27FC236}">
                    <a16:creationId xmlns:a16="http://schemas.microsoft.com/office/drawing/2014/main" id="{785AE00E-B3E1-4992-9DBF-0706A662F030}"/>
                  </a:ext>
                </a:extLst>
              </p:cNvPr>
              <p:cNvSpPr>
                <a:spLocks noChangeArrowheads="1"/>
              </p:cNvSpPr>
              <p:nvPr/>
            </p:nvSpPr>
            <p:spPr bwMode="auto">
              <a:xfrm>
                <a:off x="3055" y="3327"/>
                <a:ext cx="110" cy="66"/>
              </a:xfrm>
              <a:prstGeom prst="rect">
                <a:avLst/>
              </a:prstGeom>
              <a:solidFill>
                <a:srgbClr val="6D4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65" name="Freeform 8">
                <a:extLst>
                  <a:ext uri="{FF2B5EF4-FFF2-40B4-BE49-F238E27FC236}">
                    <a16:creationId xmlns:a16="http://schemas.microsoft.com/office/drawing/2014/main" id="{6BE80E94-5634-4031-AE32-26D6A8C33F07}"/>
                  </a:ext>
                </a:extLst>
              </p:cNvPr>
              <p:cNvSpPr>
                <a:spLocks/>
              </p:cNvSpPr>
              <p:nvPr/>
            </p:nvSpPr>
            <p:spPr bwMode="auto">
              <a:xfrm>
                <a:off x="3043" y="3264"/>
                <a:ext cx="133" cy="28"/>
              </a:xfrm>
              <a:custGeom>
                <a:avLst/>
                <a:gdLst>
                  <a:gd name="T0" fmla="*/ 172 w 172"/>
                  <a:gd name="T1" fmla="*/ 27 h 36"/>
                  <a:gd name="T2" fmla="*/ 164 w 172"/>
                  <a:gd name="T3" fmla="*/ 36 h 36"/>
                  <a:gd name="T4" fmla="*/ 9 w 172"/>
                  <a:gd name="T5" fmla="*/ 36 h 36"/>
                  <a:gd name="T6" fmla="*/ 0 w 172"/>
                  <a:gd name="T7" fmla="*/ 27 h 36"/>
                  <a:gd name="T8" fmla="*/ 0 w 172"/>
                  <a:gd name="T9" fmla="*/ 8 h 36"/>
                  <a:gd name="T10" fmla="*/ 9 w 172"/>
                  <a:gd name="T11" fmla="*/ 0 h 36"/>
                  <a:gd name="T12" fmla="*/ 164 w 172"/>
                  <a:gd name="T13" fmla="*/ 0 h 36"/>
                  <a:gd name="T14" fmla="*/ 172 w 172"/>
                  <a:gd name="T15" fmla="*/ 8 h 36"/>
                  <a:gd name="T16" fmla="*/ 172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172" y="27"/>
                    </a:moveTo>
                    <a:cubicBezTo>
                      <a:pt x="172" y="32"/>
                      <a:pt x="168" y="36"/>
                      <a:pt x="164" y="36"/>
                    </a:cubicBezTo>
                    <a:cubicBezTo>
                      <a:pt x="9" y="36"/>
                      <a:pt x="9" y="36"/>
                      <a:pt x="9" y="36"/>
                    </a:cubicBezTo>
                    <a:cubicBezTo>
                      <a:pt x="4" y="36"/>
                      <a:pt x="0" y="32"/>
                      <a:pt x="0" y="27"/>
                    </a:cubicBezTo>
                    <a:cubicBezTo>
                      <a:pt x="0" y="8"/>
                      <a:pt x="0" y="8"/>
                      <a:pt x="0" y="8"/>
                    </a:cubicBezTo>
                    <a:cubicBezTo>
                      <a:pt x="0" y="3"/>
                      <a:pt x="4" y="0"/>
                      <a:pt x="9" y="0"/>
                    </a:cubicBezTo>
                    <a:cubicBezTo>
                      <a:pt x="164" y="0"/>
                      <a:pt x="164" y="0"/>
                      <a:pt x="164" y="0"/>
                    </a:cubicBezTo>
                    <a:cubicBezTo>
                      <a:pt x="168" y="0"/>
                      <a:pt x="172" y="3"/>
                      <a:pt x="172" y="8"/>
                    </a:cubicBezTo>
                    <a:lnTo>
                      <a:pt x="172"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66" name="Freeform 9">
                <a:extLst>
                  <a:ext uri="{FF2B5EF4-FFF2-40B4-BE49-F238E27FC236}">
                    <a16:creationId xmlns:a16="http://schemas.microsoft.com/office/drawing/2014/main" id="{714D5759-EE72-4A1E-AC8D-AB98F53756D0}"/>
                  </a:ext>
                </a:extLst>
              </p:cNvPr>
              <p:cNvSpPr>
                <a:spLocks/>
              </p:cNvSpPr>
              <p:nvPr/>
            </p:nvSpPr>
            <p:spPr bwMode="auto">
              <a:xfrm>
                <a:off x="3086" y="3325"/>
                <a:ext cx="47" cy="77"/>
              </a:xfrm>
              <a:custGeom>
                <a:avLst/>
                <a:gdLst>
                  <a:gd name="T0" fmla="*/ 23 w 47"/>
                  <a:gd name="T1" fmla="*/ 77 h 77"/>
                  <a:gd name="T2" fmla="*/ 0 w 47"/>
                  <a:gd name="T3" fmla="*/ 55 h 77"/>
                  <a:gd name="T4" fmla="*/ 0 w 47"/>
                  <a:gd name="T5" fmla="*/ 0 h 77"/>
                  <a:gd name="T6" fmla="*/ 47 w 47"/>
                  <a:gd name="T7" fmla="*/ 0 h 77"/>
                  <a:gd name="T8" fmla="*/ 47 w 47"/>
                  <a:gd name="T9" fmla="*/ 55 h 77"/>
                  <a:gd name="T10" fmla="*/ 23 w 47"/>
                  <a:gd name="T11" fmla="*/ 77 h 77"/>
                </a:gdLst>
                <a:ahLst/>
                <a:cxnLst>
                  <a:cxn ang="0">
                    <a:pos x="T0" y="T1"/>
                  </a:cxn>
                  <a:cxn ang="0">
                    <a:pos x="T2" y="T3"/>
                  </a:cxn>
                  <a:cxn ang="0">
                    <a:pos x="T4" y="T5"/>
                  </a:cxn>
                  <a:cxn ang="0">
                    <a:pos x="T6" y="T7"/>
                  </a:cxn>
                  <a:cxn ang="0">
                    <a:pos x="T8" y="T9"/>
                  </a:cxn>
                  <a:cxn ang="0">
                    <a:pos x="T10" y="T11"/>
                  </a:cxn>
                </a:cxnLst>
                <a:rect l="0" t="0" r="r" b="b"/>
                <a:pathLst>
                  <a:path w="47" h="77">
                    <a:moveTo>
                      <a:pt x="23" y="77"/>
                    </a:moveTo>
                    <a:lnTo>
                      <a:pt x="0" y="55"/>
                    </a:lnTo>
                    <a:lnTo>
                      <a:pt x="0" y="0"/>
                    </a:lnTo>
                    <a:lnTo>
                      <a:pt x="47" y="0"/>
                    </a:lnTo>
                    <a:lnTo>
                      <a:pt x="47" y="55"/>
                    </a:lnTo>
                    <a:lnTo>
                      <a:pt x="23" y="7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67" name="Freeform 10">
                <a:extLst>
                  <a:ext uri="{FF2B5EF4-FFF2-40B4-BE49-F238E27FC236}">
                    <a16:creationId xmlns:a16="http://schemas.microsoft.com/office/drawing/2014/main" id="{0097A320-37D2-4BE5-BF4B-161FAE4E92DB}"/>
                  </a:ext>
                </a:extLst>
              </p:cNvPr>
              <p:cNvSpPr>
                <a:spLocks/>
              </p:cNvSpPr>
              <p:nvPr/>
            </p:nvSpPr>
            <p:spPr bwMode="auto">
              <a:xfrm>
                <a:off x="3086" y="3314"/>
                <a:ext cx="47" cy="40"/>
              </a:xfrm>
              <a:custGeom>
                <a:avLst/>
                <a:gdLst>
                  <a:gd name="T0" fmla="*/ 0 w 60"/>
                  <a:gd name="T1" fmla="*/ 48 h 52"/>
                  <a:gd name="T2" fmla="*/ 30 w 60"/>
                  <a:gd name="T3" fmla="*/ 52 h 52"/>
                  <a:gd name="T4" fmla="*/ 60 w 60"/>
                  <a:gd name="T5" fmla="*/ 48 h 52"/>
                  <a:gd name="T6" fmla="*/ 60 w 60"/>
                  <a:gd name="T7" fmla="*/ 0 h 52"/>
                  <a:gd name="T8" fmla="*/ 0 w 60"/>
                  <a:gd name="T9" fmla="*/ 0 h 52"/>
                  <a:gd name="T10" fmla="*/ 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0" y="48"/>
                    </a:moveTo>
                    <a:cubicBezTo>
                      <a:pt x="10" y="51"/>
                      <a:pt x="19" y="52"/>
                      <a:pt x="30" y="52"/>
                    </a:cubicBezTo>
                    <a:cubicBezTo>
                      <a:pt x="40" y="52"/>
                      <a:pt x="50" y="51"/>
                      <a:pt x="60" y="48"/>
                    </a:cubicBezTo>
                    <a:cubicBezTo>
                      <a:pt x="60" y="0"/>
                      <a:pt x="60" y="0"/>
                      <a:pt x="60" y="0"/>
                    </a:cubicBezTo>
                    <a:cubicBezTo>
                      <a:pt x="0" y="0"/>
                      <a:pt x="0" y="0"/>
                      <a:pt x="0" y="0"/>
                    </a:cubicBezTo>
                    <a:lnTo>
                      <a:pt x="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68" name="Freeform 11">
                <a:extLst>
                  <a:ext uri="{FF2B5EF4-FFF2-40B4-BE49-F238E27FC236}">
                    <a16:creationId xmlns:a16="http://schemas.microsoft.com/office/drawing/2014/main" id="{D18F791A-2FD2-4FF4-B177-EA991479A547}"/>
                  </a:ext>
                </a:extLst>
              </p:cNvPr>
              <p:cNvSpPr>
                <a:spLocks/>
              </p:cNvSpPr>
              <p:nvPr/>
            </p:nvSpPr>
            <p:spPr bwMode="auto">
              <a:xfrm>
                <a:off x="3055" y="3242"/>
                <a:ext cx="110" cy="103"/>
              </a:xfrm>
              <a:custGeom>
                <a:avLst/>
                <a:gdLst>
                  <a:gd name="T0" fmla="*/ 0 w 141"/>
                  <a:gd name="T1" fmla="*/ 0 h 133"/>
                  <a:gd name="T2" fmla="*/ 0 w 141"/>
                  <a:gd name="T3" fmla="*/ 110 h 133"/>
                  <a:gd name="T4" fmla="*/ 70 w 141"/>
                  <a:gd name="T5" fmla="*/ 133 h 133"/>
                  <a:gd name="T6" fmla="*/ 141 w 141"/>
                  <a:gd name="T7" fmla="*/ 110 h 133"/>
                  <a:gd name="T8" fmla="*/ 141 w 141"/>
                  <a:gd name="T9" fmla="*/ 110 h 133"/>
                  <a:gd name="T10" fmla="*/ 141 w 141"/>
                  <a:gd name="T11" fmla="*/ 0 h 133"/>
                  <a:gd name="T12" fmla="*/ 0 w 141"/>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41" h="133">
                    <a:moveTo>
                      <a:pt x="0" y="0"/>
                    </a:moveTo>
                    <a:cubicBezTo>
                      <a:pt x="0" y="110"/>
                      <a:pt x="0" y="110"/>
                      <a:pt x="0" y="110"/>
                    </a:cubicBezTo>
                    <a:cubicBezTo>
                      <a:pt x="19" y="125"/>
                      <a:pt x="44" y="133"/>
                      <a:pt x="70" y="133"/>
                    </a:cubicBezTo>
                    <a:cubicBezTo>
                      <a:pt x="96" y="133"/>
                      <a:pt x="122" y="125"/>
                      <a:pt x="141" y="110"/>
                    </a:cubicBezTo>
                    <a:cubicBezTo>
                      <a:pt x="141" y="110"/>
                      <a:pt x="141" y="110"/>
                      <a:pt x="141" y="110"/>
                    </a:cubicBezTo>
                    <a:cubicBezTo>
                      <a:pt x="141" y="0"/>
                      <a:pt x="141" y="0"/>
                      <a:pt x="141" y="0"/>
                    </a:cubicBezTo>
                    <a:lnTo>
                      <a:pt x="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69" name="Freeform 12">
                <a:extLst>
                  <a:ext uri="{FF2B5EF4-FFF2-40B4-BE49-F238E27FC236}">
                    <a16:creationId xmlns:a16="http://schemas.microsoft.com/office/drawing/2014/main" id="{2B678008-E6CD-4DF4-82C4-BB5591FCE5B0}"/>
                  </a:ext>
                </a:extLst>
              </p:cNvPr>
              <p:cNvSpPr>
                <a:spLocks/>
              </p:cNvSpPr>
              <p:nvPr/>
            </p:nvSpPr>
            <p:spPr bwMode="auto">
              <a:xfrm>
                <a:off x="3054" y="3190"/>
                <a:ext cx="78" cy="82"/>
              </a:xfrm>
              <a:custGeom>
                <a:avLst/>
                <a:gdLst>
                  <a:gd name="T0" fmla="*/ 100 w 100"/>
                  <a:gd name="T1" fmla="*/ 6 h 106"/>
                  <a:gd name="T2" fmla="*/ 71 w 100"/>
                  <a:gd name="T3" fmla="*/ 0 h 106"/>
                  <a:gd name="T4" fmla="*/ 0 w 100"/>
                  <a:gd name="T5" fmla="*/ 71 h 106"/>
                  <a:gd name="T6" fmla="*/ 0 w 100"/>
                  <a:gd name="T7" fmla="*/ 106 h 106"/>
                  <a:gd name="T8" fmla="*/ 100 w 100"/>
                  <a:gd name="T9" fmla="*/ 6 h 106"/>
                </a:gdLst>
                <a:ahLst/>
                <a:cxnLst>
                  <a:cxn ang="0">
                    <a:pos x="T0" y="T1"/>
                  </a:cxn>
                  <a:cxn ang="0">
                    <a:pos x="T2" y="T3"/>
                  </a:cxn>
                  <a:cxn ang="0">
                    <a:pos x="T4" y="T5"/>
                  </a:cxn>
                  <a:cxn ang="0">
                    <a:pos x="T6" y="T7"/>
                  </a:cxn>
                  <a:cxn ang="0">
                    <a:pos x="T8" y="T9"/>
                  </a:cxn>
                </a:cxnLst>
                <a:rect l="0" t="0" r="r" b="b"/>
                <a:pathLst>
                  <a:path w="100" h="106">
                    <a:moveTo>
                      <a:pt x="100" y="6"/>
                    </a:moveTo>
                    <a:cubicBezTo>
                      <a:pt x="91" y="2"/>
                      <a:pt x="82" y="0"/>
                      <a:pt x="71" y="0"/>
                    </a:cubicBezTo>
                    <a:cubicBezTo>
                      <a:pt x="32" y="0"/>
                      <a:pt x="0" y="32"/>
                      <a:pt x="0" y="71"/>
                    </a:cubicBezTo>
                    <a:cubicBezTo>
                      <a:pt x="0" y="106"/>
                      <a:pt x="0" y="106"/>
                      <a:pt x="0" y="106"/>
                    </a:cubicBezTo>
                    <a:cubicBezTo>
                      <a:pt x="53" y="100"/>
                      <a:pt x="94" y="58"/>
                      <a:pt x="10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0" name="Freeform 13">
                <a:extLst>
                  <a:ext uri="{FF2B5EF4-FFF2-40B4-BE49-F238E27FC236}">
                    <a16:creationId xmlns:a16="http://schemas.microsoft.com/office/drawing/2014/main" id="{9AF04258-D80C-4268-9DFB-5D5FE960D0AC}"/>
                  </a:ext>
                </a:extLst>
              </p:cNvPr>
              <p:cNvSpPr>
                <a:spLocks/>
              </p:cNvSpPr>
              <p:nvPr/>
            </p:nvSpPr>
            <p:spPr bwMode="auto">
              <a:xfrm>
                <a:off x="3087" y="3190"/>
                <a:ext cx="78" cy="82"/>
              </a:xfrm>
              <a:custGeom>
                <a:avLst/>
                <a:gdLst>
                  <a:gd name="T0" fmla="*/ 0 w 100"/>
                  <a:gd name="T1" fmla="*/ 6 h 106"/>
                  <a:gd name="T2" fmla="*/ 29 w 100"/>
                  <a:gd name="T3" fmla="*/ 0 h 106"/>
                  <a:gd name="T4" fmla="*/ 100 w 100"/>
                  <a:gd name="T5" fmla="*/ 71 h 106"/>
                  <a:gd name="T6" fmla="*/ 100 w 100"/>
                  <a:gd name="T7" fmla="*/ 106 h 106"/>
                  <a:gd name="T8" fmla="*/ 0 w 100"/>
                  <a:gd name="T9" fmla="*/ 6 h 106"/>
                </a:gdLst>
                <a:ahLst/>
                <a:cxnLst>
                  <a:cxn ang="0">
                    <a:pos x="T0" y="T1"/>
                  </a:cxn>
                  <a:cxn ang="0">
                    <a:pos x="T2" y="T3"/>
                  </a:cxn>
                  <a:cxn ang="0">
                    <a:pos x="T4" y="T5"/>
                  </a:cxn>
                  <a:cxn ang="0">
                    <a:pos x="T6" y="T7"/>
                  </a:cxn>
                  <a:cxn ang="0">
                    <a:pos x="T8" y="T9"/>
                  </a:cxn>
                </a:cxnLst>
                <a:rect l="0" t="0" r="r" b="b"/>
                <a:pathLst>
                  <a:path w="100" h="106">
                    <a:moveTo>
                      <a:pt x="0" y="6"/>
                    </a:moveTo>
                    <a:cubicBezTo>
                      <a:pt x="9" y="2"/>
                      <a:pt x="19" y="0"/>
                      <a:pt x="29" y="0"/>
                    </a:cubicBezTo>
                    <a:cubicBezTo>
                      <a:pt x="68" y="0"/>
                      <a:pt x="100" y="32"/>
                      <a:pt x="100" y="71"/>
                    </a:cubicBezTo>
                    <a:cubicBezTo>
                      <a:pt x="100" y="106"/>
                      <a:pt x="100" y="106"/>
                      <a:pt x="100" y="106"/>
                    </a:cubicBezTo>
                    <a:cubicBezTo>
                      <a:pt x="48" y="100"/>
                      <a:pt x="6" y="58"/>
                      <a:pt x="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1" name="Rectangle 15">
                <a:extLst>
                  <a:ext uri="{FF2B5EF4-FFF2-40B4-BE49-F238E27FC236}">
                    <a16:creationId xmlns:a16="http://schemas.microsoft.com/office/drawing/2014/main" id="{CBF7B2E7-F70E-40C2-BEA2-5AD1582241D0}"/>
                  </a:ext>
                </a:extLst>
              </p:cNvPr>
              <p:cNvSpPr>
                <a:spLocks noChangeArrowheads="1"/>
              </p:cNvSpPr>
              <p:nvPr/>
            </p:nvSpPr>
            <p:spPr bwMode="auto">
              <a:xfrm>
                <a:off x="3036" y="3631"/>
                <a:ext cx="38" cy="317"/>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2" name="Rectangle 16">
                <a:extLst>
                  <a:ext uri="{FF2B5EF4-FFF2-40B4-BE49-F238E27FC236}">
                    <a16:creationId xmlns:a16="http://schemas.microsoft.com/office/drawing/2014/main" id="{6144AEDA-8727-4D0F-8B90-88C91BD85079}"/>
                  </a:ext>
                </a:extLst>
              </p:cNvPr>
              <p:cNvSpPr>
                <a:spLocks noChangeArrowheads="1"/>
              </p:cNvSpPr>
              <p:nvPr/>
            </p:nvSpPr>
            <p:spPr bwMode="auto">
              <a:xfrm>
                <a:off x="3145" y="3631"/>
                <a:ext cx="38" cy="317"/>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3" name="Rectangle 17">
                <a:extLst>
                  <a:ext uri="{FF2B5EF4-FFF2-40B4-BE49-F238E27FC236}">
                    <a16:creationId xmlns:a16="http://schemas.microsoft.com/office/drawing/2014/main" id="{21669B2C-A8CE-4FD5-B056-932496F1C377}"/>
                  </a:ext>
                </a:extLst>
              </p:cNvPr>
              <p:cNvSpPr>
                <a:spLocks noChangeArrowheads="1"/>
              </p:cNvSpPr>
              <p:nvPr/>
            </p:nvSpPr>
            <p:spPr bwMode="auto">
              <a:xfrm>
                <a:off x="3190" y="3467"/>
                <a:ext cx="40" cy="234"/>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4" name="Rectangle 18">
                <a:extLst>
                  <a:ext uri="{FF2B5EF4-FFF2-40B4-BE49-F238E27FC236}">
                    <a16:creationId xmlns:a16="http://schemas.microsoft.com/office/drawing/2014/main" id="{78DDAAE3-1A5B-4C68-967A-13FC86FC91ED}"/>
                  </a:ext>
                </a:extLst>
              </p:cNvPr>
              <p:cNvSpPr>
                <a:spLocks noChangeArrowheads="1"/>
              </p:cNvSpPr>
              <p:nvPr/>
            </p:nvSpPr>
            <p:spPr bwMode="auto">
              <a:xfrm>
                <a:off x="3037" y="3368"/>
                <a:ext cx="143" cy="59"/>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5" name="Freeform 19">
                <a:extLst>
                  <a:ext uri="{FF2B5EF4-FFF2-40B4-BE49-F238E27FC236}">
                    <a16:creationId xmlns:a16="http://schemas.microsoft.com/office/drawing/2014/main" id="{D3D60342-4238-43A2-A05D-5626A036CD95}"/>
                  </a:ext>
                </a:extLst>
              </p:cNvPr>
              <p:cNvSpPr>
                <a:spLocks/>
              </p:cNvSpPr>
              <p:nvPr/>
            </p:nvSpPr>
            <p:spPr bwMode="auto">
              <a:xfrm>
                <a:off x="2981" y="3368"/>
                <a:ext cx="255" cy="509"/>
              </a:xfrm>
              <a:custGeom>
                <a:avLst/>
                <a:gdLst>
                  <a:gd name="T0" fmla="*/ 259 w 328"/>
                  <a:gd name="T1" fmla="*/ 0 h 657"/>
                  <a:gd name="T2" fmla="*/ 252 w 328"/>
                  <a:gd name="T3" fmla="*/ 0 h 657"/>
                  <a:gd name="T4" fmla="*/ 164 w 328"/>
                  <a:gd name="T5" fmla="*/ 60 h 657"/>
                  <a:gd name="T6" fmla="*/ 76 w 328"/>
                  <a:gd name="T7" fmla="*/ 0 h 657"/>
                  <a:gd name="T8" fmla="*/ 70 w 328"/>
                  <a:gd name="T9" fmla="*/ 0 h 657"/>
                  <a:gd name="T10" fmla="*/ 0 w 328"/>
                  <a:gd name="T11" fmla="*/ 70 h 657"/>
                  <a:gd name="T12" fmla="*/ 0 w 328"/>
                  <a:gd name="T13" fmla="*/ 228 h 657"/>
                  <a:gd name="T14" fmla="*/ 58 w 328"/>
                  <a:gd name="T15" fmla="*/ 228 h 657"/>
                  <a:gd name="T16" fmla="*/ 58 w 328"/>
                  <a:gd name="T17" fmla="*/ 128 h 657"/>
                  <a:gd name="T18" fmla="*/ 70 w 328"/>
                  <a:gd name="T19" fmla="*/ 128 h 657"/>
                  <a:gd name="T20" fmla="*/ 70 w 328"/>
                  <a:gd name="T21" fmla="*/ 657 h 657"/>
                  <a:gd name="T22" fmla="*/ 211 w 328"/>
                  <a:gd name="T23" fmla="*/ 544 h 657"/>
                  <a:gd name="T24" fmla="*/ 260 w 328"/>
                  <a:gd name="T25" fmla="*/ 652 h 657"/>
                  <a:gd name="T26" fmla="*/ 260 w 328"/>
                  <a:gd name="T27" fmla="*/ 128 h 657"/>
                  <a:gd name="T28" fmla="*/ 269 w 328"/>
                  <a:gd name="T29" fmla="*/ 128 h 657"/>
                  <a:gd name="T30" fmla="*/ 269 w 328"/>
                  <a:gd name="T31" fmla="*/ 221 h 657"/>
                  <a:gd name="T32" fmla="*/ 328 w 328"/>
                  <a:gd name="T33" fmla="*/ 221 h 657"/>
                  <a:gd name="T34" fmla="*/ 328 w 328"/>
                  <a:gd name="T35" fmla="*/ 70 h 657"/>
                  <a:gd name="T36" fmla="*/ 259 w 328"/>
                  <a:gd name="T37"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657">
                    <a:moveTo>
                      <a:pt x="259" y="0"/>
                    </a:moveTo>
                    <a:cubicBezTo>
                      <a:pt x="252" y="0"/>
                      <a:pt x="252" y="0"/>
                      <a:pt x="252" y="0"/>
                    </a:cubicBezTo>
                    <a:cubicBezTo>
                      <a:pt x="238" y="35"/>
                      <a:pt x="204" y="60"/>
                      <a:pt x="164" y="60"/>
                    </a:cubicBezTo>
                    <a:cubicBezTo>
                      <a:pt x="124" y="60"/>
                      <a:pt x="90" y="35"/>
                      <a:pt x="76" y="0"/>
                    </a:cubicBezTo>
                    <a:cubicBezTo>
                      <a:pt x="70" y="0"/>
                      <a:pt x="70" y="0"/>
                      <a:pt x="70" y="0"/>
                    </a:cubicBezTo>
                    <a:cubicBezTo>
                      <a:pt x="31" y="0"/>
                      <a:pt x="0" y="31"/>
                      <a:pt x="0" y="70"/>
                    </a:cubicBezTo>
                    <a:cubicBezTo>
                      <a:pt x="0" y="228"/>
                      <a:pt x="0" y="228"/>
                      <a:pt x="0" y="228"/>
                    </a:cubicBezTo>
                    <a:cubicBezTo>
                      <a:pt x="58" y="228"/>
                      <a:pt x="58" y="228"/>
                      <a:pt x="58" y="228"/>
                    </a:cubicBezTo>
                    <a:cubicBezTo>
                      <a:pt x="58" y="128"/>
                      <a:pt x="58" y="128"/>
                      <a:pt x="58" y="128"/>
                    </a:cubicBezTo>
                    <a:cubicBezTo>
                      <a:pt x="70" y="128"/>
                      <a:pt x="70" y="128"/>
                      <a:pt x="70" y="128"/>
                    </a:cubicBezTo>
                    <a:cubicBezTo>
                      <a:pt x="70" y="657"/>
                      <a:pt x="70" y="657"/>
                      <a:pt x="70" y="657"/>
                    </a:cubicBezTo>
                    <a:cubicBezTo>
                      <a:pt x="211" y="544"/>
                      <a:pt x="211" y="544"/>
                      <a:pt x="211" y="544"/>
                    </a:cubicBezTo>
                    <a:cubicBezTo>
                      <a:pt x="260" y="652"/>
                      <a:pt x="260" y="652"/>
                      <a:pt x="260" y="652"/>
                    </a:cubicBezTo>
                    <a:cubicBezTo>
                      <a:pt x="260" y="128"/>
                      <a:pt x="260" y="128"/>
                      <a:pt x="260" y="128"/>
                    </a:cubicBezTo>
                    <a:cubicBezTo>
                      <a:pt x="269" y="128"/>
                      <a:pt x="269" y="128"/>
                      <a:pt x="269" y="128"/>
                    </a:cubicBezTo>
                    <a:cubicBezTo>
                      <a:pt x="269" y="221"/>
                      <a:pt x="269" y="221"/>
                      <a:pt x="269" y="221"/>
                    </a:cubicBezTo>
                    <a:cubicBezTo>
                      <a:pt x="328" y="221"/>
                      <a:pt x="328" y="221"/>
                      <a:pt x="328" y="221"/>
                    </a:cubicBezTo>
                    <a:cubicBezTo>
                      <a:pt x="328" y="70"/>
                      <a:pt x="328" y="70"/>
                      <a:pt x="328" y="70"/>
                    </a:cubicBezTo>
                    <a:cubicBezTo>
                      <a:pt x="328" y="31"/>
                      <a:pt x="297" y="0"/>
                      <a:pt x="25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6" name="Freeform 20">
                <a:extLst>
                  <a:ext uri="{FF2B5EF4-FFF2-40B4-BE49-F238E27FC236}">
                    <a16:creationId xmlns:a16="http://schemas.microsoft.com/office/drawing/2014/main" id="{776ACF49-C942-4B30-A9FD-D2D67A1838A1}"/>
                  </a:ext>
                </a:extLst>
              </p:cNvPr>
              <p:cNvSpPr>
                <a:spLocks/>
              </p:cNvSpPr>
              <p:nvPr/>
            </p:nvSpPr>
            <p:spPr bwMode="auto">
              <a:xfrm>
                <a:off x="3190" y="3662"/>
                <a:ext cx="40" cy="79"/>
              </a:xfrm>
              <a:custGeom>
                <a:avLst/>
                <a:gdLst>
                  <a:gd name="T0" fmla="*/ 0 w 51"/>
                  <a:gd name="T1" fmla="*/ 0 h 102"/>
                  <a:gd name="T2" fmla="*/ 0 w 51"/>
                  <a:gd name="T3" fmla="*/ 102 h 102"/>
                  <a:gd name="T4" fmla="*/ 51 w 51"/>
                  <a:gd name="T5" fmla="*/ 51 h 102"/>
                  <a:gd name="T6" fmla="*/ 0 w 51"/>
                  <a:gd name="T7" fmla="*/ 0 h 102"/>
                </a:gdLst>
                <a:ahLst/>
                <a:cxnLst>
                  <a:cxn ang="0">
                    <a:pos x="T0" y="T1"/>
                  </a:cxn>
                  <a:cxn ang="0">
                    <a:pos x="T2" y="T3"/>
                  </a:cxn>
                  <a:cxn ang="0">
                    <a:pos x="T4" y="T5"/>
                  </a:cxn>
                  <a:cxn ang="0">
                    <a:pos x="T6" y="T7"/>
                  </a:cxn>
                </a:cxnLst>
                <a:rect l="0" t="0" r="r" b="b"/>
                <a:pathLst>
                  <a:path w="51" h="102">
                    <a:moveTo>
                      <a:pt x="0" y="0"/>
                    </a:moveTo>
                    <a:cubicBezTo>
                      <a:pt x="0" y="102"/>
                      <a:pt x="0" y="102"/>
                      <a:pt x="0" y="102"/>
                    </a:cubicBezTo>
                    <a:cubicBezTo>
                      <a:pt x="28" y="102"/>
                      <a:pt x="51" y="79"/>
                      <a:pt x="51" y="51"/>
                    </a:cubicBezTo>
                    <a:cubicBezTo>
                      <a:pt x="51" y="23"/>
                      <a:pt x="28" y="0"/>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7" name="Rectangle 21">
                <a:extLst>
                  <a:ext uri="{FF2B5EF4-FFF2-40B4-BE49-F238E27FC236}">
                    <a16:creationId xmlns:a16="http://schemas.microsoft.com/office/drawing/2014/main" id="{37274A51-425A-49D7-B61E-02864E9ABCEF}"/>
                  </a:ext>
                </a:extLst>
              </p:cNvPr>
              <p:cNvSpPr>
                <a:spLocks noChangeArrowheads="1"/>
              </p:cNvSpPr>
              <p:nvPr/>
            </p:nvSpPr>
            <p:spPr bwMode="auto">
              <a:xfrm>
                <a:off x="3036" y="3553"/>
                <a:ext cx="147" cy="1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8" name="Freeform 22">
                <a:extLst>
                  <a:ext uri="{FF2B5EF4-FFF2-40B4-BE49-F238E27FC236}">
                    <a16:creationId xmlns:a16="http://schemas.microsoft.com/office/drawing/2014/main" id="{A879D58F-1B25-43B7-9806-C5CB2F7AB67A}"/>
                  </a:ext>
                </a:extLst>
              </p:cNvPr>
              <p:cNvSpPr>
                <a:spLocks/>
              </p:cNvSpPr>
              <p:nvPr/>
            </p:nvSpPr>
            <p:spPr bwMode="auto">
              <a:xfrm>
                <a:off x="2986" y="3943"/>
                <a:ext cx="88" cy="46"/>
              </a:xfrm>
              <a:custGeom>
                <a:avLst/>
                <a:gdLst>
                  <a:gd name="T0" fmla="*/ 113 w 113"/>
                  <a:gd name="T1" fmla="*/ 0 h 59"/>
                  <a:gd name="T2" fmla="*/ 80 w 113"/>
                  <a:gd name="T3" fmla="*/ 29 h 59"/>
                  <a:gd name="T4" fmla="*/ 11 w 113"/>
                  <a:gd name="T5" fmla="*/ 29 h 59"/>
                  <a:gd name="T6" fmla="*/ 0 w 113"/>
                  <a:gd name="T7" fmla="*/ 59 h 59"/>
                  <a:gd name="T8" fmla="*/ 64 w 113"/>
                  <a:gd name="T9" fmla="*/ 59 h 59"/>
                  <a:gd name="T10" fmla="*/ 113 w 113"/>
                  <a:gd name="T11" fmla="*/ 59 h 59"/>
                  <a:gd name="T12" fmla="*/ 113 w 113"/>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13" h="59">
                    <a:moveTo>
                      <a:pt x="113" y="0"/>
                    </a:moveTo>
                    <a:cubicBezTo>
                      <a:pt x="111" y="17"/>
                      <a:pt x="97" y="29"/>
                      <a:pt x="80" y="29"/>
                    </a:cubicBezTo>
                    <a:cubicBezTo>
                      <a:pt x="11" y="29"/>
                      <a:pt x="11" y="29"/>
                      <a:pt x="11" y="29"/>
                    </a:cubicBezTo>
                    <a:cubicBezTo>
                      <a:pt x="5" y="38"/>
                      <a:pt x="1" y="48"/>
                      <a:pt x="0" y="59"/>
                    </a:cubicBezTo>
                    <a:cubicBezTo>
                      <a:pt x="64" y="59"/>
                      <a:pt x="64" y="59"/>
                      <a:pt x="64" y="59"/>
                    </a:cubicBezTo>
                    <a:cubicBezTo>
                      <a:pt x="113" y="59"/>
                      <a:pt x="113" y="59"/>
                      <a:pt x="113" y="59"/>
                    </a:cubicBezTo>
                    <a:cubicBezTo>
                      <a:pt x="113" y="0"/>
                      <a:pt x="113" y="0"/>
                      <a:pt x="113" y="0"/>
                    </a:cubicBezTo>
                    <a:close/>
                  </a:path>
                </a:pathLst>
              </a:custGeom>
              <a:solidFill>
                <a:srgbClr val="524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9" name="Freeform 23">
                <a:extLst>
                  <a:ext uri="{FF2B5EF4-FFF2-40B4-BE49-F238E27FC236}">
                    <a16:creationId xmlns:a16="http://schemas.microsoft.com/office/drawing/2014/main" id="{EA3249DC-7E86-4AC9-94FB-5EA498B638A3}"/>
                  </a:ext>
                </a:extLst>
              </p:cNvPr>
              <p:cNvSpPr>
                <a:spLocks/>
              </p:cNvSpPr>
              <p:nvPr/>
            </p:nvSpPr>
            <p:spPr bwMode="auto">
              <a:xfrm>
                <a:off x="3102" y="3943"/>
                <a:ext cx="80" cy="29"/>
              </a:xfrm>
              <a:custGeom>
                <a:avLst/>
                <a:gdLst>
                  <a:gd name="T0" fmla="*/ 55 w 103"/>
                  <a:gd name="T1" fmla="*/ 0 h 37"/>
                  <a:gd name="T2" fmla="*/ 1 w 103"/>
                  <a:gd name="T3" fmla="*/ 29 h 37"/>
                  <a:gd name="T4" fmla="*/ 0 w 103"/>
                  <a:gd name="T5" fmla="*/ 36 h 37"/>
                  <a:gd name="T6" fmla="*/ 71 w 103"/>
                  <a:gd name="T7" fmla="*/ 37 h 37"/>
                  <a:gd name="T8" fmla="*/ 103 w 103"/>
                  <a:gd name="T9" fmla="*/ 0 h 37"/>
                  <a:gd name="T10" fmla="*/ 55 w 103"/>
                  <a:gd name="T11" fmla="*/ 0 h 37"/>
                </a:gdLst>
                <a:ahLst/>
                <a:cxnLst>
                  <a:cxn ang="0">
                    <a:pos x="T0" y="T1"/>
                  </a:cxn>
                  <a:cxn ang="0">
                    <a:pos x="T2" y="T3"/>
                  </a:cxn>
                  <a:cxn ang="0">
                    <a:pos x="T4" y="T5"/>
                  </a:cxn>
                  <a:cxn ang="0">
                    <a:pos x="T6" y="T7"/>
                  </a:cxn>
                  <a:cxn ang="0">
                    <a:pos x="T8" y="T9"/>
                  </a:cxn>
                  <a:cxn ang="0">
                    <a:pos x="T10" y="T11"/>
                  </a:cxn>
                </a:cxnLst>
                <a:rect l="0" t="0" r="r" b="b"/>
                <a:pathLst>
                  <a:path w="103" h="37">
                    <a:moveTo>
                      <a:pt x="55" y="0"/>
                    </a:moveTo>
                    <a:cubicBezTo>
                      <a:pt x="32" y="0"/>
                      <a:pt x="12" y="12"/>
                      <a:pt x="1" y="29"/>
                    </a:cubicBezTo>
                    <a:cubicBezTo>
                      <a:pt x="0" y="36"/>
                      <a:pt x="0" y="36"/>
                      <a:pt x="0" y="36"/>
                    </a:cubicBezTo>
                    <a:cubicBezTo>
                      <a:pt x="71" y="37"/>
                      <a:pt x="71" y="37"/>
                      <a:pt x="71" y="37"/>
                    </a:cubicBezTo>
                    <a:cubicBezTo>
                      <a:pt x="88" y="37"/>
                      <a:pt x="101" y="17"/>
                      <a:pt x="103" y="0"/>
                    </a:cubicBezTo>
                    <a:lnTo>
                      <a:pt x="55"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0" name="Freeform 24">
                <a:extLst>
                  <a:ext uri="{FF2B5EF4-FFF2-40B4-BE49-F238E27FC236}">
                    <a16:creationId xmlns:a16="http://schemas.microsoft.com/office/drawing/2014/main" id="{11357691-75BE-4882-B33B-C9576257F820}"/>
                  </a:ext>
                </a:extLst>
              </p:cNvPr>
              <p:cNvSpPr>
                <a:spLocks/>
              </p:cNvSpPr>
              <p:nvPr/>
            </p:nvSpPr>
            <p:spPr bwMode="auto">
              <a:xfrm>
                <a:off x="3095" y="3943"/>
                <a:ext cx="88" cy="46"/>
              </a:xfrm>
              <a:custGeom>
                <a:avLst/>
                <a:gdLst>
                  <a:gd name="T0" fmla="*/ 113 w 114"/>
                  <a:gd name="T1" fmla="*/ 0 h 59"/>
                  <a:gd name="T2" fmla="*/ 80 w 114"/>
                  <a:gd name="T3" fmla="*/ 29 h 59"/>
                  <a:gd name="T4" fmla="*/ 11 w 114"/>
                  <a:gd name="T5" fmla="*/ 29 h 59"/>
                  <a:gd name="T6" fmla="*/ 0 w 114"/>
                  <a:gd name="T7" fmla="*/ 59 h 59"/>
                  <a:gd name="T8" fmla="*/ 65 w 114"/>
                  <a:gd name="T9" fmla="*/ 59 h 59"/>
                  <a:gd name="T10" fmla="*/ 114 w 114"/>
                  <a:gd name="T11" fmla="*/ 59 h 59"/>
                  <a:gd name="T12" fmla="*/ 114 w 114"/>
                  <a:gd name="T13" fmla="*/ 0 h 59"/>
                  <a:gd name="T14" fmla="*/ 113 w 114"/>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59">
                    <a:moveTo>
                      <a:pt x="113" y="0"/>
                    </a:moveTo>
                    <a:cubicBezTo>
                      <a:pt x="111" y="17"/>
                      <a:pt x="97" y="29"/>
                      <a:pt x="80" y="29"/>
                    </a:cubicBezTo>
                    <a:cubicBezTo>
                      <a:pt x="11" y="29"/>
                      <a:pt x="11" y="29"/>
                      <a:pt x="11" y="29"/>
                    </a:cubicBezTo>
                    <a:cubicBezTo>
                      <a:pt x="5" y="38"/>
                      <a:pt x="1" y="48"/>
                      <a:pt x="0" y="59"/>
                    </a:cubicBezTo>
                    <a:cubicBezTo>
                      <a:pt x="65" y="59"/>
                      <a:pt x="65" y="59"/>
                      <a:pt x="65" y="59"/>
                    </a:cubicBezTo>
                    <a:cubicBezTo>
                      <a:pt x="114" y="59"/>
                      <a:pt x="114" y="59"/>
                      <a:pt x="114" y="59"/>
                    </a:cubicBezTo>
                    <a:cubicBezTo>
                      <a:pt x="114" y="0"/>
                      <a:pt x="114" y="0"/>
                      <a:pt x="114" y="0"/>
                    </a:cubicBezTo>
                    <a:lnTo>
                      <a:pt x="113" y="0"/>
                    </a:lnTo>
                    <a:close/>
                  </a:path>
                </a:pathLst>
              </a:custGeom>
              <a:solidFill>
                <a:srgbClr val="524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1" name="Rectangle 30">
                <a:extLst>
                  <a:ext uri="{FF2B5EF4-FFF2-40B4-BE49-F238E27FC236}">
                    <a16:creationId xmlns:a16="http://schemas.microsoft.com/office/drawing/2014/main" id="{99A603B9-6792-4FED-B861-30734381AB40}"/>
                  </a:ext>
                </a:extLst>
              </p:cNvPr>
              <p:cNvSpPr>
                <a:spLocks noChangeArrowheads="1"/>
              </p:cNvSpPr>
              <p:nvPr/>
            </p:nvSpPr>
            <p:spPr bwMode="auto">
              <a:xfrm>
                <a:off x="2924" y="3525"/>
                <a:ext cx="21" cy="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2" name="Freeform 34">
                <a:extLst>
                  <a:ext uri="{FF2B5EF4-FFF2-40B4-BE49-F238E27FC236}">
                    <a16:creationId xmlns:a16="http://schemas.microsoft.com/office/drawing/2014/main" id="{3A49ED50-D3A8-40A3-9F52-D04DE65319B0}"/>
                  </a:ext>
                </a:extLst>
              </p:cNvPr>
              <p:cNvSpPr>
                <a:spLocks/>
              </p:cNvSpPr>
              <p:nvPr/>
            </p:nvSpPr>
            <p:spPr bwMode="auto">
              <a:xfrm>
                <a:off x="3092" y="3319"/>
                <a:ext cx="35" cy="13"/>
              </a:xfrm>
              <a:custGeom>
                <a:avLst/>
                <a:gdLst>
                  <a:gd name="T0" fmla="*/ 17 w 46"/>
                  <a:gd name="T1" fmla="*/ 17 h 17"/>
                  <a:gd name="T2" fmla="*/ 30 w 46"/>
                  <a:gd name="T3" fmla="*/ 17 h 17"/>
                  <a:gd name="T4" fmla="*/ 46 w 46"/>
                  <a:gd name="T5" fmla="*/ 0 h 17"/>
                  <a:gd name="T6" fmla="*/ 23 w 46"/>
                  <a:gd name="T7" fmla="*/ 2 h 17"/>
                  <a:gd name="T8" fmla="*/ 0 w 46"/>
                  <a:gd name="T9" fmla="*/ 0 h 17"/>
                  <a:gd name="T10" fmla="*/ 17 w 46"/>
                  <a:gd name="T11" fmla="*/ 17 h 17"/>
                </a:gdLst>
                <a:ahLst/>
                <a:cxnLst>
                  <a:cxn ang="0">
                    <a:pos x="T0" y="T1"/>
                  </a:cxn>
                  <a:cxn ang="0">
                    <a:pos x="T2" y="T3"/>
                  </a:cxn>
                  <a:cxn ang="0">
                    <a:pos x="T4" y="T5"/>
                  </a:cxn>
                  <a:cxn ang="0">
                    <a:pos x="T6" y="T7"/>
                  </a:cxn>
                  <a:cxn ang="0">
                    <a:pos x="T8" y="T9"/>
                  </a:cxn>
                  <a:cxn ang="0">
                    <a:pos x="T10" y="T11"/>
                  </a:cxn>
                </a:cxnLst>
                <a:rect l="0" t="0" r="r" b="b"/>
                <a:pathLst>
                  <a:path w="46" h="17">
                    <a:moveTo>
                      <a:pt x="17" y="17"/>
                    </a:moveTo>
                    <a:cubicBezTo>
                      <a:pt x="30" y="17"/>
                      <a:pt x="30" y="17"/>
                      <a:pt x="30" y="17"/>
                    </a:cubicBezTo>
                    <a:cubicBezTo>
                      <a:pt x="38" y="17"/>
                      <a:pt x="46" y="9"/>
                      <a:pt x="46" y="0"/>
                    </a:cubicBezTo>
                    <a:cubicBezTo>
                      <a:pt x="23" y="2"/>
                      <a:pt x="23" y="2"/>
                      <a:pt x="23" y="2"/>
                    </a:cubicBezTo>
                    <a:cubicBezTo>
                      <a:pt x="0" y="0"/>
                      <a:pt x="0" y="0"/>
                      <a:pt x="0" y="0"/>
                    </a:cubicBezTo>
                    <a:cubicBezTo>
                      <a:pt x="0" y="9"/>
                      <a:pt x="9" y="17"/>
                      <a:pt x="17" y="17"/>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3" name="Freeform 35">
                <a:extLst>
                  <a:ext uri="{FF2B5EF4-FFF2-40B4-BE49-F238E27FC236}">
                    <a16:creationId xmlns:a16="http://schemas.microsoft.com/office/drawing/2014/main" id="{D9679B28-2E60-4BFE-86B8-F064FA335248}"/>
                  </a:ext>
                </a:extLst>
              </p:cNvPr>
              <p:cNvSpPr>
                <a:spLocks/>
              </p:cNvSpPr>
              <p:nvPr/>
            </p:nvSpPr>
            <p:spPr bwMode="auto">
              <a:xfrm>
                <a:off x="3092" y="3319"/>
                <a:ext cx="36" cy="9"/>
              </a:xfrm>
              <a:custGeom>
                <a:avLst/>
                <a:gdLst>
                  <a:gd name="T0" fmla="*/ 0 w 47"/>
                  <a:gd name="T1" fmla="*/ 0 h 11"/>
                  <a:gd name="T2" fmla="*/ 23 w 47"/>
                  <a:gd name="T3" fmla="*/ 11 h 11"/>
                  <a:gd name="T4" fmla="*/ 47 w 47"/>
                  <a:gd name="T5" fmla="*/ 0 h 11"/>
                  <a:gd name="T6" fmla="*/ 23 w 47"/>
                  <a:gd name="T7" fmla="*/ 3 h 11"/>
                  <a:gd name="T8" fmla="*/ 0 w 47"/>
                  <a:gd name="T9" fmla="*/ 0 h 11"/>
                </a:gdLst>
                <a:ahLst/>
                <a:cxnLst>
                  <a:cxn ang="0">
                    <a:pos x="T0" y="T1"/>
                  </a:cxn>
                  <a:cxn ang="0">
                    <a:pos x="T2" y="T3"/>
                  </a:cxn>
                  <a:cxn ang="0">
                    <a:pos x="T4" y="T5"/>
                  </a:cxn>
                  <a:cxn ang="0">
                    <a:pos x="T6" y="T7"/>
                  </a:cxn>
                  <a:cxn ang="0">
                    <a:pos x="T8" y="T9"/>
                  </a:cxn>
                </a:cxnLst>
                <a:rect l="0" t="0" r="r" b="b"/>
                <a:pathLst>
                  <a:path w="47" h="11">
                    <a:moveTo>
                      <a:pt x="0" y="0"/>
                    </a:moveTo>
                    <a:cubicBezTo>
                      <a:pt x="6" y="7"/>
                      <a:pt x="14" y="11"/>
                      <a:pt x="23" y="11"/>
                    </a:cubicBezTo>
                    <a:cubicBezTo>
                      <a:pt x="32" y="11"/>
                      <a:pt x="41" y="7"/>
                      <a:pt x="47" y="0"/>
                    </a:cubicBezTo>
                    <a:cubicBezTo>
                      <a:pt x="23" y="3"/>
                      <a:pt x="23" y="3"/>
                      <a:pt x="23" y="3"/>
                    </a:cubicBezTo>
                    <a:lnTo>
                      <a:pt x="0" y="0"/>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4" name="Freeform 36">
                <a:extLst>
                  <a:ext uri="{FF2B5EF4-FFF2-40B4-BE49-F238E27FC236}">
                    <a16:creationId xmlns:a16="http://schemas.microsoft.com/office/drawing/2014/main" id="{B35604F8-85FC-4E19-B78F-F15B24B19FD9}"/>
                  </a:ext>
                </a:extLst>
              </p:cNvPr>
              <p:cNvSpPr>
                <a:spLocks/>
              </p:cNvSpPr>
              <p:nvPr/>
            </p:nvSpPr>
            <p:spPr bwMode="auto">
              <a:xfrm>
                <a:off x="3092" y="3317"/>
                <a:ext cx="35" cy="5"/>
              </a:xfrm>
              <a:custGeom>
                <a:avLst/>
                <a:gdLst>
                  <a:gd name="T0" fmla="*/ 35 w 46"/>
                  <a:gd name="T1" fmla="*/ 0 h 7"/>
                  <a:gd name="T2" fmla="*/ 23 w 46"/>
                  <a:gd name="T3" fmla="*/ 4 h 7"/>
                  <a:gd name="T4" fmla="*/ 11 w 46"/>
                  <a:gd name="T5" fmla="*/ 0 h 7"/>
                  <a:gd name="T6" fmla="*/ 0 w 46"/>
                  <a:gd name="T7" fmla="*/ 3 h 7"/>
                  <a:gd name="T8" fmla="*/ 23 w 46"/>
                  <a:gd name="T9" fmla="*/ 7 h 7"/>
                  <a:gd name="T10" fmla="*/ 46 w 46"/>
                  <a:gd name="T11" fmla="*/ 3 h 7"/>
                  <a:gd name="T12" fmla="*/ 35 w 4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6" h="7">
                    <a:moveTo>
                      <a:pt x="35" y="0"/>
                    </a:moveTo>
                    <a:cubicBezTo>
                      <a:pt x="31" y="0"/>
                      <a:pt x="27" y="1"/>
                      <a:pt x="23" y="4"/>
                    </a:cubicBezTo>
                    <a:cubicBezTo>
                      <a:pt x="20" y="1"/>
                      <a:pt x="16" y="0"/>
                      <a:pt x="11" y="0"/>
                    </a:cubicBezTo>
                    <a:cubicBezTo>
                      <a:pt x="7" y="0"/>
                      <a:pt x="3" y="1"/>
                      <a:pt x="0" y="3"/>
                    </a:cubicBezTo>
                    <a:cubicBezTo>
                      <a:pt x="7" y="6"/>
                      <a:pt x="15" y="7"/>
                      <a:pt x="23" y="7"/>
                    </a:cubicBezTo>
                    <a:cubicBezTo>
                      <a:pt x="31" y="7"/>
                      <a:pt x="39" y="6"/>
                      <a:pt x="46" y="3"/>
                    </a:cubicBezTo>
                    <a:cubicBezTo>
                      <a:pt x="43" y="1"/>
                      <a:pt x="40" y="0"/>
                      <a:pt x="35" y="0"/>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5" name="Oval 37">
                <a:extLst>
                  <a:ext uri="{FF2B5EF4-FFF2-40B4-BE49-F238E27FC236}">
                    <a16:creationId xmlns:a16="http://schemas.microsoft.com/office/drawing/2014/main" id="{E26C2992-671D-4488-AFF1-C4471EFA4D31}"/>
                  </a:ext>
                </a:extLst>
              </p:cNvPr>
              <p:cNvSpPr>
                <a:spLocks noChangeArrowheads="1"/>
              </p:cNvSpPr>
              <p:nvPr/>
            </p:nvSpPr>
            <p:spPr bwMode="auto">
              <a:xfrm>
                <a:off x="3072" y="3283"/>
                <a:ext cx="8" cy="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6" name="Oval 38">
                <a:extLst>
                  <a:ext uri="{FF2B5EF4-FFF2-40B4-BE49-F238E27FC236}">
                    <a16:creationId xmlns:a16="http://schemas.microsoft.com/office/drawing/2014/main" id="{A48CF987-7AD0-4904-BCE5-AA31F72C0B21}"/>
                  </a:ext>
                </a:extLst>
              </p:cNvPr>
              <p:cNvSpPr>
                <a:spLocks noChangeArrowheads="1"/>
              </p:cNvSpPr>
              <p:nvPr/>
            </p:nvSpPr>
            <p:spPr bwMode="auto">
              <a:xfrm>
                <a:off x="3140" y="3283"/>
                <a:ext cx="7" cy="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7" name="Freeform 39">
                <a:extLst>
                  <a:ext uri="{FF2B5EF4-FFF2-40B4-BE49-F238E27FC236}">
                    <a16:creationId xmlns:a16="http://schemas.microsoft.com/office/drawing/2014/main" id="{38BD8CFF-F8E9-448E-8ABB-411AB2151753}"/>
                  </a:ext>
                </a:extLst>
              </p:cNvPr>
              <p:cNvSpPr>
                <a:spLocks/>
              </p:cNvSpPr>
              <p:nvPr/>
            </p:nvSpPr>
            <p:spPr bwMode="auto">
              <a:xfrm>
                <a:off x="3101" y="3302"/>
                <a:ext cx="17" cy="6"/>
              </a:xfrm>
              <a:custGeom>
                <a:avLst/>
                <a:gdLst>
                  <a:gd name="T0" fmla="*/ 0 w 22"/>
                  <a:gd name="T1" fmla="*/ 0 h 8"/>
                  <a:gd name="T2" fmla="*/ 11 w 22"/>
                  <a:gd name="T3" fmla="*/ 8 h 8"/>
                  <a:gd name="T4" fmla="*/ 22 w 22"/>
                  <a:gd name="T5" fmla="*/ 0 h 8"/>
                  <a:gd name="T6" fmla="*/ 0 w 22"/>
                  <a:gd name="T7" fmla="*/ 0 h 8"/>
                </a:gdLst>
                <a:ahLst/>
                <a:cxnLst>
                  <a:cxn ang="0">
                    <a:pos x="T0" y="T1"/>
                  </a:cxn>
                  <a:cxn ang="0">
                    <a:pos x="T2" y="T3"/>
                  </a:cxn>
                  <a:cxn ang="0">
                    <a:pos x="T4" y="T5"/>
                  </a:cxn>
                  <a:cxn ang="0">
                    <a:pos x="T6" y="T7"/>
                  </a:cxn>
                </a:cxnLst>
                <a:rect l="0" t="0" r="r" b="b"/>
                <a:pathLst>
                  <a:path w="22" h="8">
                    <a:moveTo>
                      <a:pt x="0" y="0"/>
                    </a:moveTo>
                    <a:cubicBezTo>
                      <a:pt x="1" y="4"/>
                      <a:pt x="6" y="8"/>
                      <a:pt x="11" y="8"/>
                    </a:cubicBezTo>
                    <a:cubicBezTo>
                      <a:pt x="16" y="8"/>
                      <a:pt x="21" y="4"/>
                      <a:pt x="22" y="0"/>
                    </a:cubicBezTo>
                    <a:lnTo>
                      <a:pt x="0" y="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grpSp>
      </p:grpSp>
      <p:sp>
        <p:nvSpPr>
          <p:cNvPr id="188" name="Line Callout 2 185">
            <a:extLst>
              <a:ext uri="{FF2B5EF4-FFF2-40B4-BE49-F238E27FC236}">
                <a16:creationId xmlns:a16="http://schemas.microsoft.com/office/drawing/2014/main" id="{A0E45EF3-E31F-488A-8C89-6F33B1BF99BE}"/>
              </a:ext>
            </a:extLst>
          </p:cNvPr>
          <p:cNvSpPr/>
          <p:nvPr/>
        </p:nvSpPr>
        <p:spPr bwMode="auto">
          <a:xfrm>
            <a:off x="437158" y="2690116"/>
            <a:ext cx="5196104" cy="399176"/>
          </a:xfrm>
          <a:prstGeom prst="borderCallout2">
            <a:avLst>
              <a:gd name="adj1" fmla="val 56844"/>
              <a:gd name="adj2" fmla="val 78584"/>
              <a:gd name="adj3" fmla="val 68943"/>
              <a:gd name="adj4" fmla="val 16105"/>
              <a:gd name="adj5" fmla="val 69613"/>
              <a:gd name="adj6" fmla="val 31480"/>
            </a:avLst>
          </a:prstGeom>
          <a:solidFill>
            <a:srgbClr val="D9D9D9"/>
          </a:solidFill>
          <a:ln w="9525" cap="flat" cmpd="sng" algn="ctr">
            <a:solidFill>
              <a:srgbClr val="D9D9D9"/>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30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3. Multi-factor for elevation</a:t>
            </a:r>
          </a:p>
        </p:txBody>
      </p:sp>
      <p:sp>
        <p:nvSpPr>
          <p:cNvPr id="189" name="Line Callout 2 192">
            <a:extLst>
              <a:ext uri="{FF2B5EF4-FFF2-40B4-BE49-F238E27FC236}">
                <a16:creationId xmlns:a16="http://schemas.microsoft.com/office/drawing/2014/main" id="{7736D184-6F67-44E9-8C8E-975FCE1A0FBF}"/>
              </a:ext>
            </a:extLst>
          </p:cNvPr>
          <p:cNvSpPr/>
          <p:nvPr/>
        </p:nvSpPr>
        <p:spPr bwMode="auto">
          <a:xfrm>
            <a:off x="7032911" y="6251142"/>
            <a:ext cx="4269900" cy="600243"/>
          </a:xfrm>
          <a:prstGeom prst="borderCallout2">
            <a:avLst>
              <a:gd name="adj1" fmla="val 3239"/>
              <a:gd name="adj2" fmla="val 48017"/>
              <a:gd name="adj3" fmla="val -208621"/>
              <a:gd name="adj4" fmla="val 47760"/>
              <a:gd name="adj5" fmla="val -314529"/>
              <a:gd name="adj6" fmla="val 70093"/>
            </a:avLst>
          </a:prstGeom>
          <a:solidFill>
            <a:srgbClr val="D9D9D9"/>
          </a:solidFill>
          <a:ln w="9525" cap="flat" cmpd="sng" algn="ctr">
            <a:solidFill>
              <a:srgbClr val="D9D9D9"/>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algn="l" defTabSz="914307" eaLnBrk="1" fontAlgn="auto" latinLnBrk="0" hangingPunct="1">
              <a:lnSpc>
                <a:spcPct val="100000"/>
              </a:lnSpc>
              <a:spcBef>
                <a:spcPts val="0"/>
              </a:spcBef>
              <a:spcAft>
                <a:spcPts val="0"/>
              </a:spcAft>
              <a:buClrTx/>
              <a:buSzTx/>
              <a:buFontTx/>
              <a:buNone/>
              <a:tabLst/>
              <a:defRPr/>
            </a:pPr>
            <a:r>
              <a:rPr kumimoji="0" lang="en-US" sz="1766" b="0" i="0" u="none" strike="noStrike" kern="0" cap="none" spc="0" normalizeH="0" baseline="0" noProof="0">
                <a:ln>
                  <a:noFill/>
                </a:ln>
                <a:solidFill>
                  <a:srgbClr val="505050"/>
                </a:solidFill>
                <a:effectLst/>
                <a:uLnTx/>
                <a:uFillTx/>
                <a:latin typeface="Segoe UI"/>
                <a:ea typeface="+mn-ea"/>
                <a:cs typeface="+mn-cs"/>
              </a:rPr>
              <a:t>7. Domain Controller Security Updates</a:t>
            </a:r>
          </a:p>
          <a:p>
            <a:pPr marL="0" marR="0" lvl="0" indent="0" algn="l" defTabSz="914307" eaLnBrk="1" fontAlgn="auto" latinLnBrk="0" hangingPunct="1">
              <a:lnSpc>
                <a:spcPct val="100000"/>
              </a:lnSpc>
              <a:spcBef>
                <a:spcPts val="0"/>
              </a:spcBef>
              <a:spcAft>
                <a:spcPts val="0"/>
              </a:spcAft>
              <a:buClrTx/>
              <a:buSzTx/>
              <a:buFontTx/>
              <a:buNone/>
              <a:tabLst/>
              <a:defRPr/>
            </a:pPr>
            <a:r>
              <a:rPr kumimoji="0" lang="en-US" sz="1333" b="0" i="0" u="none" strike="noStrike" kern="0" cap="none" spc="0" normalizeH="0" baseline="0" noProof="0">
                <a:ln>
                  <a:noFill/>
                </a:ln>
                <a:solidFill>
                  <a:srgbClr val="505050"/>
                </a:solidFill>
                <a:effectLst/>
                <a:uLnTx/>
                <a:uFillTx/>
                <a:latin typeface="Segoe UI"/>
                <a:ea typeface="+mn-ea"/>
                <a:cs typeface="+mn-cs"/>
              </a:rPr>
              <a:t>Target full deployment within 7 days</a:t>
            </a:r>
          </a:p>
        </p:txBody>
      </p:sp>
    </p:spTree>
    <p:extLst>
      <p:ext uri="{BB962C8B-B14F-4D97-AF65-F5344CB8AC3E}">
        <p14:creationId xmlns:p14="http://schemas.microsoft.com/office/powerpoint/2010/main" val="647710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10" presetClass="entr" presetSubtype="0" fill="hold"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fade">
                                      <p:cBhvr>
                                        <p:cTn id="10" dur="500"/>
                                        <p:tgtEl>
                                          <p:spTgt spid="1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par>
                                <p:cTn id="16" presetID="10" presetClass="entr" presetSubtype="0"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8"/>
                                        </p:tgtEl>
                                        <p:attrNameLst>
                                          <p:attrName>style.visibility</p:attrName>
                                        </p:attrNameLst>
                                      </p:cBhvr>
                                      <p:to>
                                        <p:strVal val="visible"/>
                                      </p:to>
                                    </p:set>
                                    <p:animEffect transition="in" filter="fade">
                                      <p:cBhvr>
                                        <p:cTn id="23" dur="500"/>
                                        <p:tgtEl>
                                          <p:spTgt spid="188"/>
                                        </p:tgtEl>
                                      </p:cBhvr>
                                    </p:animEffect>
                                  </p:childTnLst>
                                </p:cTn>
                              </p:par>
                              <p:par>
                                <p:cTn id="24" presetID="10" presetClass="entr" presetSubtype="0" fill="hold"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par>
                                <p:cTn id="27" presetID="10" presetClass="entr" presetSubtype="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fade">
                                      <p:cBhvr>
                                        <p:cTn id="29" dur="500"/>
                                        <p:tgtEl>
                                          <p:spTgt spid="72"/>
                                        </p:tgtEl>
                                      </p:cBhvr>
                                    </p:animEffect>
                                  </p:childTnLst>
                                </p:cTn>
                              </p:par>
                              <p:par>
                                <p:cTn id="30" presetID="10" presetClass="entr" presetSubtype="0" fill="hold" nodeType="withEffect">
                                  <p:stCondLst>
                                    <p:cond delay="0"/>
                                  </p:stCondLst>
                                  <p:childTnLst>
                                    <p:set>
                                      <p:cBhvr>
                                        <p:cTn id="31" dur="1" fill="hold">
                                          <p:stCondLst>
                                            <p:cond delay="0"/>
                                          </p:stCondLst>
                                        </p:cTn>
                                        <p:tgtEl>
                                          <p:spTgt spid="142"/>
                                        </p:tgtEl>
                                        <p:attrNameLst>
                                          <p:attrName>style.visibility</p:attrName>
                                        </p:attrNameLst>
                                      </p:cBhvr>
                                      <p:to>
                                        <p:strVal val="visible"/>
                                      </p:to>
                                    </p:set>
                                    <p:animEffect transition="in" filter="fade">
                                      <p:cBhvr>
                                        <p:cTn id="32" dur="500"/>
                                        <p:tgtEl>
                                          <p:spTgt spid="142"/>
                                        </p:tgtEl>
                                      </p:cBhvr>
                                    </p:animEffect>
                                  </p:childTnLst>
                                </p:cTn>
                              </p:par>
                            </p:childTnLst>
                          </p:cTn>
                        </p:par>
                        <p:par>
                          <p:cTn id="33" fill="hold">
                            <p:stCondLst>
                              <p:cond delay="500"/>
                            </p:stCondLst>
                            <p:childTnLst>
                              <p:par>
                                <p:cTn id="34" presetID="53" presetClass="entr" presetSubtype="16" fill="hold" grpId="0" nodeType="afterEffect">
                                  <p:stCondLst>
                                    <p:cond delay="0"/>
                                  </p:stCondLst>
                                  <p:childTnLst>
                                    <p:set>
                                      <p:cBhvr>
                                        <p:cTn id="35" dur="1" fill="hold">
                                          <p:stCondLst>
                                            <p:cond delay="0"/>
                                          </p:stCondLst>
                                        </p:cTn>
                                        <p:tgtEl>
                                          <p:spTgt spid="88"/>
                                        </p:tgtEl>
                                        <p:attrNameLst>
                                          <p:attrName>style.visibility</p:attrName>
                                        </p:attrNameLst>
                                      </p:cBhvr>
                                      <p:to>
                                        <p:strVal val="visible"/>
                                      </p:to>
                                    </p:set>
                                    <p:anim calcmode="lin" valueType="num">
                                      <p:cBhvr>
                                        <p:cTn id="36" dur="500" fill="hold"/>
                                        <p:tgtEl>
                                          <p:spTgt spid="88"/>
                                        </p:tgtEl>
                                        <p:attrNameLst>
                                          <p:attrName>ppt_w</p:attrName>
                                        </p:attrNameLst>
                                      </p:cBhvr>
                                      <p:tavLst>
                                        <p:tav tm="0">
                                          <p:val>
                                            <p:fltVal val="0"/>
                                          </p:val>
                                        </p:tav>
                                        <p:tav tm="100000">
                                          <p:val>
                                            <p:strVal val="#ppt_w"/>
                                          </p:val>
                                        </p:tav>
                                      </p:tavLst>
                                    </p:anim>
                                    <p:anim calcmode="lin" valueType="num">
                                      <p:cBhvr>
                                        <p:cTn id="37" dur="500" fill="hold"/>
                                        <p:tgtEl>
                                          <p:spTgt spid="88"/>
                                        </p:tgtEl>
                                        <p:attrNameLst>
                                          <p:attrName>ppt_h</p:attrName>
                                        </p:attrNameLst>
                                      </p:cBhvr>
                                      <p:tavLst>
                                        <p:tav tm="0">
                                          <p:val>
                                            <p:fltVal val="0"/>
                                          </p:val>
                                        </p:tav>
                                        <p:tav tm="100000">
                                          <p:val>
                                            <p:strVal val="#ppt_h"/>
                                          </p:val>
                                        </p:tav>
                                      </p:tavLst>
                                    </p:anim>
                                    <p:animEffect transition="in" filter="fade">
                                      <p:cBhvr>
                                        <p:cTn id="38" dur="500"/>
                                        <p:tgtEl>
                                          <p:spTgt spid="8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nodeType="withEffect">
                                  <p:stCondLst>
                                    <p:cond delay="0"/>
                                  </p:stCondLst>
                                  <p:childTnLst>
                                    <p:set>
                                      <p:cBhvr>
                                        <p:cTn id="45" dur="1" fill="hold">
                                          <p:stCondLst>
                                            <p:cond delay="0"/>
                                          </p:stCondLst>
                                        </p:cTn>
                                        <p:tgtEl>
                                          <p:spTgt spid="130"/>
                                        </p:tgtEl>
                                        <p:attrNameLst>
                                          <p:attrName>style.visibility</p:attrName>
                                        </p:attrNameLst>
                                      </p:cBhvr>
                                      <p:to>
                                        <p:strVal val="visible"/>
                                      </p:to>
                                    </p:set>
                                    <p:animEffect transition="in" filter="fade">
                                      <p:cBhvr>
                                        <p:cTn id="46" dur="500"/>
                                        <p:tgtEl>
                                          <p:spTgt spid="13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90"/>
                                        </p:tgtEl>
                                        <p:attrNameLst>
                                          <p:attrName>style.visibility</p:attrName>
                                        </p:attrNameLst>
                                      </p:cBhvr>
                                      <p:to>
                                        <p:strVal val="visible"/>
                                      </p:to>
                                    </p:set>
                                    <p:animEffect transition="in" filter="fade">
                                      <p:cBhvr>
                                        <p:cTn id="51" dur="500"/>
                                        <p:tgtEl>
                                          <p:spTgt spid="9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9"/>
                                        </p:tgtEl>
                                        <p:attrNameLst>
                                          <p:attrName>style.visibility</p:attrName>
                                        </p:attrNameLst>
                                      </p:cBhvr>
                                      <p:to>
                                        <p:strVal val="visible"/>
                                      </p:to>
                                    </p:set>
                                    <p:animEffect transition="in" filter="fade">
                                      <p:cBhvr>
                                        <p:cTn id="56" dur="500"/>
                                        <p:tgtEl>
                                          <p:spTgt spid="89"/>
                                        </p:tgtEl>
                                      </p:cBhvr>
                                    </p:animEffect>
                                  </p:childTnLst>
                                </p:cTn>
                              </p:par>
                              <p:par>
                                <p:cTn id="57" presetID="10" presetClass="entr" presetSubtype="0" fill="hold" nodeType="withEffect">
                                  <p:stCondLst>
                                    <p:cond delay="0"/>
                                  </p:stCondLst>
                                  <p:childTnLst>
                                    <p:set>
                                      <p:cBhvr>
                                        <p:cTn id="58" dur="1" fill="hold">
                                          <p:stCondLst>
                                            <p:cond delay="0"/>
                                          </p:stCondLst>
                                        </p:cTn>
                                        <p:tgtEl>
                                          <p:spTgt spid="138"/>
                                        </p:tgtEl>
                                        <p:attrNameLst>
                                          <p:attrName>style.visibility</p:attrName>
                                        </p:attrNameLst>
                                      </p:cBhvr>
                                      <p:to>
                                        <p:strVal val="visible"/>
                                      </p:to>
                                    </p:set>
                                    <p:animEffect transition="in" filter="fade">
                                      <p:cBhvr>
                                        <p:cTn id="59" dur="500"/>
                                        <p:tgtEl>
                                          <p:spTgt spid="13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9"/>
                                        </p:tgtEl>
                                        <p:attrNameLst>
                                          <p:attrName>style.visibility</p:attrName>
                                        </p:attrNameLst>
                                      </p:cBhvr>
                                      <p:to>
                                        <p:strVal val="visible"/>
                                      </p:to>
                                    </p:set>
                                    <p:animEffect transition="in" filter="fade">
                                      <p:cBhvr>
                                        <p:cTn id="64"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88" grpId="0" animBg="1"/>
      <p:bldP spid="89" grpId="0" animBg="1"/>
      <p:bldP spid="90" grpId="0" animBg="1"/>
      <p:bldP spid="188" grpId="0" animBg="1"/>
      <p:bldP spid="18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3C062F-B9EB-46C4-B3D7-F14A7DE245E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31</a:t>
            </a:fld>
            <a:endParaRPr lang="en-US"/>
          </a:p>
        </p:txBody>
      </p:sp>
      <p:sp>
        <p:nvSpPr>
          <p:cNvPr id="3" name="Text Placeholder 2">
            <a:extLst>
              <a:ext uri="{FF2B5EF4-FFF2-40B4-BE49-F238E27FC236}">
                <a16:creationId xmlns:a16="http://schemas.microsoft.com/office/drawing/2014/main" id="{7B22F033-7F21-4C3D-8AB8-E0C33573C77B}"/>
              </a:ext>
            </a:extLst>
          </p:cNvPr>
          <p:cNvSpPr>
            <a:spLocks noGrp="1"/>
          </p:cNvSpPr>
          <p:nvPr>
            <p:ph type="body" sz="quarter" idx="13"/>
          </p:nvPr>
        </p:nvSpPr>
        <p:spPr/>
        <p:txBody>
          <a:bodyPr/>
          <a:lstStyle/>
          <a:p>
            <a:r>
              <a:rPr lang="en-US"/>
              <a:t>Build visibility and control of admin activity</a:t>
            </a:r>
            <a:endParaRPr lang="en-CA"/>
          </a:p>
        </p:txBody>
      </p:sp>
      <p:sp>
        <p:nvSpPr>
          <p:cNvPr id="70" name="Content Placeholder 3">
            <a:extLst>
              <a:ext uri="{FF2B5EF4-FFF2-40B4-BE49-F238E27FC236}">
                <a16:creationId xmlns:a16="http://schemas.microsoft.com/office/drawing/2014/main" id="{6A2931B5-D665-46CB-80DE-011407CB1CC9}"/>
              </a:ext>
            </a:extLst>
          </p:cNvPr>
          <p:cNvSpPr txBox="1">
            <a:spLocks/>
          </p:cNvSpPr>
          <p:nvPr/>
        </p:nvSpPr>
        <p:spPr>
          <a:xfrm>
            <a:off x="274702" y="1360470"/>
            <a:ext cx="11651870" cy="506874"/>
          </a:xfrm>
          <a:prstGeom prst="rect">
            <a:avLst/>
          </a:prstGeom>
        </p:spPr>
        <p:txBody>
          <a:bodyPr vert="horz" wrap="square" lIns="143407" tIns="89630" rIns="143407" bIns="8963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4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07"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2353" b="0" i="0" u="none" strike="noStrike" kern="1200" cap="none" spc="0" normalizeH="0" baseline="0" noProof="0">
              <a:ln>
                <a:noFill/>
              </a:ln>
              <a:gradFill>
                <a:gsLst>
                  <a:gs pos="1250">
                    <a:srgbClr val="505050"/>
                  </a:gs>
                  <a:gs pos="100000">
                    <a:srgbClr val="505050"/>
                  </a:gs>
                </a:gsLst>
                <a:lin ang="5400000" scaled="0"/>
              </a:gradFill>
              <a:effectLst/>
              <a:uLnTx/>
              <a:uFillTx/>
              <a:latin typeface="Segoe UI Light"/>
              <a:ea typeface="+mn-ea"/>
              <a:cs typeface="+mn-cs"/>
            </a:endParaRPr>
          </a:p>
        </p:txBody>
      </p:sp>
      <p:graphicFrame>
        <p:nvGraphicFramePr>
          <p:cNvPr id="71" name="Diagram 70">
            <a:extLst>
              <a:ext uri="{FF2B5EF4-FFF2-40B4-BE49-F238E27FC236}">
                <a16:creationId xmlns:a16="http://schemas.microsoft.com/office/drawing/2014/main" id="{6218D79D-D6CD-46EB-AE3E-9558E59F836C}"/>
              </a:ext>
            </a:extLst>
          </p:cNvPr>
          <p:cNvGraphicFramePr/>
          <p:nvPr>
            <p:extLst>
              <p:ext uri="{D42A27DB-BD31-4B8C-83A1-F6EECF244321}">
                <p14:modId xmlns:p14="http://schemas.microsoft.com/office/powerpoint/2010/main" val="3799271903"/>
              </p:ext>
            </p:extLst>
          </p:nvPr>
        </p:nvGraphicFramePr>
        <p:xfrm>
          <a:off x="4867025" y="883484"/>
          <a:ext cx="6758462" cy="1717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2" name="Rectangle 71">
            <a:extLst>
              <a:ext uri="{FF2B5EF4-FFF2-40B4-BE49-F238E27FC236}">
                <a16:creationId xmlns:a16="http://schemas.microsoft.com/office/drawing/2014/main" id="{01AC61C9-5DCE-4606-9CEE-E4433BE73B20}"/>
              </a:ext>
            </a:extLst>
          </p:cNvPr>
          <p:cNvSpPr/>
          <p:nvPr/>
        </p:nvSpPr>
        <p:spPr bwMode="auto">
          <a:xfrm>
            <a:off x="498776" y="3975129"/>
            <a:ext cx="1717884" cy="1308594"/>
          </a:xfrm>
          <a:prstGeom prst="rect">
            <a:avLst/>
          </a:prstGeom>
          <a:solidFill>
            <a:srgbClr val="00BCF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DC Host Attacks</a:t>
            </a:r>
          </a:p>
        </p:txBody>
      </p:sp>
      <p:sp>
        <p:nvSpPr>
          <p:cNvPr id="73" name="Rectangle 72">
            <a:extLst>
              <a:ext uri="{FF2B5EF4-FFF2-40B4-BE49-F238E27FC236}">
                <a16:creationId xmlns:a16="http://schemas.microsoft.com/office/drawing/2014/main" id="{85B695F3-7E07-4E88-BBAD-7632134364E6}"/>
              </a:ext>
            </a:extLst>
          </p:cNvPr>
          <p:cNvSpPr/>
          <p:nvPr/>
        </p:nvSpPr>
        <p:spPr bwMode="auto">
          <a:xfrm>
            <a:off x="498776" y="1945563"/>
            <a:ext cx="1717884" cy="1963733"/>
          </a:xfrm>
          <a:prstGeom prst="rect">
            <a:avLst/>
          </a:prstGeom>
          <a:solidFill>
            <a:srgbClr val="00BCF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Credential Theft &amp; Abuse</a:t>
            </a:r>
          </a:p>
        </p:txBody>
      </p:sp>
      <p:sp>
        <p:nvSpPr>
          <p:cNvPr id="74" name="Rectangle 73">
            <a:extLst>
              <a:ext uri="{FF2B5EF4-FFF2-40B4-BE49-F238E27FC236}">
                <a16:creationId xmlns:a16="http://schemas.microsoft.com/office/drawing/2014/main" id="{DCECC4A2-390C-431D-BDB8-5127458D2ED0}"/>
              </a:ext>
            </a:extLst>
          </p:cNvPr>
          <p:cNvSpPr/>
          <p:nvPr/>
        </p:nvSpPr>
        <p:spPr bwMode="auto">
          <a:xfrm>
            <a:off x="498776" y="6004700"/>
            <a:ext cx="1717884" cy="627408"/>
          </a:xfrm>
          <a:prstGeom prst="rect">
            <a:avLst/>
          </a:prstGeom>
          <a:solidFill>
            <a:srgbClr val="00BCF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Attacker Stealth</a:t>
            </a:r>
          </a:p>
        </p:txBody>
      </p:sp>
      <p:sp>
        <p:nvSpPr>
          <p:cNvPr id="75" name="Rectangle 74">
            <a:extLst>
              <a:ext uri="{FF2B5EF4-FFF2-40B4-BE49-F238E27FC236}">
                <a16:creationId xmlns:a16="http://schemas.microsoft.com/office/drawing/2014/main" id="{F5B82AD0-CD02-4F9F-AAEE-9EA309127631}"/>
              </a:ext>
            </a:extLst>
          </p:cNvPr>
          <p:cNvSpPr/>
          <p:nvPr/>
        </p:nvSpPr>
        <p:spPr bwMode="auto">
          <a:xfrm>
            <a:off x="498776" y="5328174"/>
            <a:ext cx="1717884" cy="630572"/>
          </a:xfrm>
          <a:prstGeom prst="rect">
            <a:avLst/>
          </a:prstGeom>
          <a:solidFill>
            <a:srgbClr val="00BCF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AD Attacks</a:t>
            </a:r>
          </a:p>
        </p:txBody>
      </p:sp>
      <p:grpSp>
        <p:nvGrpSpPr>
          <p:cNvPr id="76" name="Group 75">
            <a:extLst>
              <a:ext uri="{FF2B5EF4-FFF2-40B4-BE49-F238E27FC236}">
                <a16:creationId xmlns:a16="http://schemas.microsoft.com/office/drawing/2014/main" id="{94DAF67E-AD60-4CAD-9C70-3F3DB7C96ED8}"/>
              </a:ext>
            </a:extLst>
          </p:cNvPr>
          <p:cNvGrpSpPr/>
          <p:nvPr/>
        </p:nvGrpSpPr>
        <p:grpSpPr>
          <a:xfrm>
            <a:off x="4867024" y="2112803"/>
            <a:ext cx="1944294" cy="268890"/>
            <a:chOff x="4959709" y="2200637"/>
            <a:chExt cx="2667000" cy="274321"/>
          </a:xfrm>
        </p:grpSpPr>
        <p:sp>
          <p:nvSpPr>
            <p:cNvPr id="77" name="Rounded Rectangle 97">
              <a:extLst>
                <a:ext uri="{FF2B5EF4-FFF2-40B4-BE49-F238E27FC236}">
                  <a16:creationId xmlns:a16="http://schemas.microsoft.com/office/drawing/2014/main" id="{EA2111EC-C584-4F2F-94DB-F92FEE10044F}"/>
                </a:ext>
              </a:extLst>
            </p:cNvPr>
            <p:cNvSpPr/>
            <p:nvPr/>
          </p:nvSpPr>
          <p:spPr bwMode="auto">
            <a:xfrm>
              <a:off x="4959709" y="2200638"/>
              <a:ext cx="2667000" cy="27432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8" name="Group 77">
              <a:extLst>
                <a:ext uri="{FF2B5EF4-FFF2-40B4-BE49-F238E27FC236}">
                  <a16:creationId xmlns:a16="http://schemas.microsoft.com/office/drawing/2014/main" id="{DC49B72A-8C4F-4F83-9ECB-3190E4B6691F}"/>
                </a:ext>
              </a:extLst>
            </p:cNvPr>
            <p:cNvGrpSpPr/>
            <p:nvPr/>
          </p:nvGrpSpPr>
          <p:grpSpPr>
            <a:xfrm>
              <a:off x="4959709" y="2200637"/>
              <a:ext cx="1589701" cy="274320"/>
              <a:chOff x="3398837" y="2492062"/>
              <a:chExt cx="1589701" cy="274320"/>
            </a:xfrm>
          </p:grpSpPr>
          <p:sp>
            <p:nvSpPr>
              <p:cNvPr id="79" name="Rounded Rectangle 99">
                <a:extLst>
                  <a:ext uri="{FF2B5EF4-FFF2-40B4-BE49-F238E27FC236}">
                    <a16:creationId xmlns:a16="http://schemas.microsoft.com/office/drawing/2014/main" id="{3829C110-0D39-43B7-81DA-8DF7623EB2A1}"/>
                  </a:ext>
                </a:extLst>
              </p:cNvPr>
              <p:cNvSpPr/>
              <p:nvPr/>
            </p:nvSpPr>
            <p:spPr bwMode="auto">
              <a:xfrm>
                <a:off x="3398837" y="2492062"/>
                <a:ext cx="381000" cy="274320"/>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Rectangle 79">
                <a:extLst>
                  <a:ext uri="{FF2B5EF4-FFF2-40B4-BE49-F238E27FC236}">
                    <a16:creationId xmlns:a16="http://schemas.microsoft.com/office/drawing/2014/main" id="{359A99F5-926E-4BF0-A165-B9B7DD90EAF4}"/>
                  </a:ext>
                </a:extLst>
              </p:cNvPr>
              <p:cNvSpPr/>
              <p:nvPr/>
            </p:nvSpPr>
            <p:spPr bwMode="auto">
              <a:xfrm>
                <a:off x="3627439" y="2492062"/>
                <a:ext cx="1361099" cy="274320"/>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81" name="Group 80">
            <a:extLst>
              <a:ext uri="{FF2B5EF4-FFF2-40B4-BE49-F238E27FC236}">
                <a16:creationId xmlns:a16="http://schemas.microsoft.com/office/drawing/2014/main" id="{827A8883-D4A5-419F-9CE4-8028A339CA78}"/>
              </a:ext>
            </a:extLst>
          </p:cNvPr>
          <p:cNvGrpSpPr/>
          <p:nvPr/>
        </p:nvGrpSpPr>
        <p:grpSpPr>
          <a:xfrm>
            <a:off x="4867024" y="2797406"/>
            <a:ext cx="1944294" cy="268890"/>
            <a:chOff x="4959709" y="2200637"/>
            <a:chExt cx="2667000" cy="319400"/>
          </a:xfrm>
        </p:grpSpPr>
        <p:sp>
          <p:nvSpPr>
            <p:cNvPr id="82" name="Rounded Rectangle 103">
              <a:extLst>
                <a:ext uri="{FF2B5EF4-FFF2-40B4-BE49-F238E27FC236}">
                  <a16:creationId xmlns:a16="http://schemas.microsoft.com/office/drawing/2014/main" id="{D4E008EC-BE78-4C80-A906-FECB399FE561}"/>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3" name="Group 82">
              <a:extLst>
                <a:ext uri="{FF2B5EF4-FFF2-40B4-BE49-F238E27FC236}">
                  <a16:creationId xmlns:a16="http://schemas.microsoft.com/office/drawing/2014/main" id="{F832F860-4155-4E4E-8F78-9A09B2787F6C}"/>
                </a:ext>
              </a:extLst>
            </p:cNvPr>
            <p:cNvGrpSpPr/>
            <p:nvPr/>
          </p:nvGrpSpPr>
          <p:grpSpPr>
            <a:xfrm>
              <a:off x="4959709" y="2200637"/>
              <a:ext cx="1345714" cy="319399"/>
              <a:chOff x="3398837" y="2492062"/>
              <a:chExt cx="1345714" cy="319399"/>
            </a:xfrm>
          </p:grpSpPr>
          <p:sp>
            <p:nvSpPr>
              <p:cNvPr id="84" name="Rounded Rectangle 106">
                <a:extLst>
                  <a:ext uri="{FF2B5EF4-FFF2-40B4-BE49-F238E27FC236}">
                    <a16:creationId xmlns:a16="http://schemas.microsoft.com/office/drawing/2014/main" id="{28B5B7C6-9522-49BD-98F7-0B4E207A4548}"/>
                  </a:ext>
                </a:extLst>
              </p:cNvPr>
              <p:cNvSpPr/>
              <p:nvPr/>
            </p:nvSpPr>
            <p:spPr bwMode="auto">
              <a:xfrm>
                <a:off x="3398837" y="2492062"/>
                <a:ext cx="381000"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Rectangle 84">
                <a:extLst>
                  <a:ext uri="{FF2B5EF4-FFF2-40B4-BE49-F238E27FC236}">
                    <a16:creationId xmlns:a16="http://schemas.microsoft.com/office/drawing/2014/main" id="{C970AAE4-635E-403D-B4E7-AE196C2B4F3E}"/>
                  </a:ext>
                </a:extLst>
              </p:cNvPr>
              <p:cNvSpPr/>
              <p:nvPr/>
            </p:nvSpPr>
            <p:spPr bwMode="auto">
              <a:xfrm>
                <a:off x="3627439" y="2492062"/>
                <a:ext cx="1117112"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86" name="Rounded Rectangle 108">
            <a:extLst>
              <a:ext uri="{FF2B5EF4-FFF2-40B4-BE49-F238E27FC236}">
                <a16:creationId xmlns:a16="http://schemas.microsoft.com/office/drawing/2014/main" id="{89D922B4-E393-49C7-99F5-B90CC2ACCC4C}"/>
              </a:ext>
            </a:extLst>
          </p:cNvPr>
          <p:cNvSpPr/>
          <p:nvPr/>
        </p:nvSpPr>
        <p:spPr bwMode="auto">
          <a:xfrm>
            <a:off x="4867024" y="6220424"/>
            <a:ext cx="1944294" cy="26889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Rounded Rectangle 129">
            <a:extLst>
              <a:ext uri="{FF2B5EF4-FFF2-40B4-BE49-F238E27FC236}">
                <a16:creationId xmlns:a16="http://schemas.microsoft.com/office/drawing/2014/main" id="{CC6C4D8F-85AE-45E4-951A-BB9635560382}"/>
              </a:ext>
            </a:extLst>
          </p:cNvPr>
          <p:cNvSpPr/>
          <p:nvPr/>
        </p:nvSpPr>
        <p:spPr bwMode="auto">
          <a:xfrm>
            <a:off x="4867024" y="3482010"/>
            <a:ext cx="1944294" cy="26889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Rounded Rectangle 130">
            <a:extLst>
              <a:ext uri="{FF2B5EF4-FFF2-40B4-BE49-F238E27FC236}">
                <a16:creationId xmlns:a16="http://schemas.microsoft.com/office/drawing/2014/main" id="{B55B7CA4-68F4-425C-AD1A-74B7133E113F}"/>
              </a:ext>
            </a:extLst>
          </p:cNvPr>
          <p:cNvSpPr/>
          <p:nvPr/>
        </p:nvSpPr>
        <p:spPr bwMode="auto">
          <a:xfrm>
            <a:off x="4867024" y="4851216"/>
            <a:ext cx="1944294" cy="26889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Rounded Rectangle 131">
            <a:extLst>
              <a:ext uri="{FF2B5EF4-FFF2-40B4-BE49-F238E27FC236}">
                <a16:creationId xmlns:a16="http://schemas.microsoft.com/office/drawing/2014/main" id="{D7182182-519F-41A7-A45C-DC137BE9BE29}"/>
              </a:ext>
            </a:extLst>
          </p:cNvPr>
          <p:cNvSpPr/>
          <p:nvPr/>
        </p:nvSpPr>
        <p:spPr bwMode="auto">
          <a:xfrm>
            <a:off x="4867024" y="4166614"/>
            <a:ext cx="1944294" cy="26889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0" name="Rounded Rectangle 132">
            <a:extLst>
              <a:ext uri="{FF2B5EF4-FFF2-40B4-BE49-F238E27FC236}">
                <a16:creationId xmlns:a16="http://schemas.microsoft.com/office/drawing/2014/main" id="{048A6705-BD72-4803-8B58-6A44C4771EE3}"/>
              </a:ext>
            </a:extLst>
          </p:cNvPr>
          <p:cNvSpPr/>
          <p:nvPr/>
        </p:nvSpPr>
        <p:spPr bwMode="auto">
          <a:xfrm>
            <a:off x="4867024" y="5535819"/>
            <a:ext cx="1944294" cy="26889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TextBox 90">
            <a:extLst>
              <a:ext uri="{FF2B5EF4-FFF2-40B4-BE49-F238E27FC236}">
                <a16:creationId xmlns:a16="http://schemas.microsoft.com/office/drawing/2014/main" id="{2AE34107-FB9A-4896-B123-27F175069597}"/>
              </a:ext>
            </a:extLst>
          </p:cNvPr>
          <p:cNvSpPr txBox="1"/>
          <p:nvPr/>
        </p:nvSpPr>
        <p:spPr>
          <a:xfrm>
            <a:off x="786908" y="1491918"/>
            <a:ext cx="995332" cy="534139"/>
          </a:xfrm>
          <a:prstGeom prst="rect">
            <a:avLst/>
          </a:prstGeom>
          <a:noFill/>
        </p:spPr>
        <p:txBody>
          <a:bodyPr wrap="none" lIns="179259" tIns="143407" rIns="179259" bIns="143407" rtlCol="0">
            <a:spAutoFit/>
          </a:bodyPr>
          <a:lstStyle/>
          <a:p>
            <a:pPr marL="0" marR="0" lvl="0" indent="0" algn="l" defTabSz="896328" eaLnBrk="1" fontAlgn="auto" latinLnBrk="0" hangingPunct="1">
              <a:lnSpc>
                <a:spcPct val="90000"/>
              </a:lnSpc>
              <a:spcBef>
                <a:spcPts val="0"/>
              </a:spcBef>
              <a:spcAft>
                <a:spcPts val="0"/>
              </a:spcAft>
              <a:buClrTx/>
              <a:buSzTx/>
              <a:buFontTx/>
              <a:buNone/>
              <a:tabLst/>
              <a:defRPr/>
            </a:pPr>
            <a:r>
              <a:rPr kumimoji="0" lang="en-US" sz="1766" b="0" i="0" u="none" strike="noStrike" kern="0" cap="none" spc="0" normalizeH="0" baseline="0" noProof="0">
                <a:ln>
                  <a:noFill/>
                </a:ln>
                <a:solidFill>
                  <a:srgbClr val="505050"/>
                </a:solidFill>
                <a:effectLst/>
                <a:uLnTx/>
                <a:uFillTx/>
              </a:rPr>
              <a:t>Attack</a:t>
            </a:r>
          </a:p>
        </p:txBody>
      </p:sp>
      <p:grpSp>
        <p:nvGrpSpPr>
          <p:cNvPr id="92" name="Group 91">
            <a:extLst>
              <a:ext uri="{FF2B5EF4-FFF2-40B4-BE49-F238E27FC236}">
                <a16:creationId xmlns:a16="http://schemas.microsoft.com/office/drawing/2014/main" id="{EF2C947B-E564-4202-8E18-1AAE7F6CB77E}"/>
              </a:ext>
            </a:extLst>
          </p:cNvPr>
          <p:cNvGrpSpPr/>
          <p:nvPr/>
        </p:nvGrpSpPr>
        <p:grpSpPr>
          <a:xfrm>
            <a:off x="7213478" y="6220424"/>
            <a:ext cx="1944294" cy="268890"/>
            <a:chOff x="4959709" y="2200637"/>
            <a:chExt cx="2667000" cy="319400"/>
          </a:xfrm>
        </p:grpSpPr>
        <p:sp>
          <p:nvSpPr>
            <p:cNvPr id="93" name="Rounded Rectangle 140">
              <a:extLst>
                <a:ext uri="{FF2B5EF4-FFF2-40B4-BE49-F238E27FC236}">
                  <a16:creationId xmlns:a16="http://schemas.microsoft.com/office/drawing/2014/main" id="{0992393C-9C00-4603-BD5A-40EE31E9EEBE}"/>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4" name="Group 93">
              <a:extLst>
                <a:ext uri="{FF2B5EF4-FFF2-40B4-BE49-F238E27FC236}">
                  <a16:creationId xmlns:a16="http://schemas.microsoft.com/office/drawing/2014/main" id="{ADB04FF2-57B0-4A3D-8F7A-A0FCF46B2EAB}"/>
                </a:ext>
              </a:extLst>
            </p:cNvPr>
            <p:cNvGrpSpPr/>
            <p:nvPr/>
          </p:nvGrpSpPr>
          <p:grpSpPr>
            <a:xfrm>
              <a:off x="4959709" y="2200637"/>
              <a:ext cx="1345714" cy="319399"/>
              <a:chOff x="3398837" y="2492062"/>
              <a:chExt cx="1345714" cy="319399"/>
            </a:xfrm>
          </p:grpSpPr>
          <p:sp>
            <p:nvSpPr>
              <p:cNvPr id="95" name="Rounded Rectangle 142">
                <a:extLst>
                  <a:ext uri="{FF2B5EF4-FFF2-40B4-BE49-F238E27FC236}">
                    <a16:creationId xmlns:a16="http://schemas.microsoft.com/office/drawing/2014/main" id="{6B6ADF17-D429-47EE-B955-8B61C7C4C92B}"/>
                  </a:ext>
                </a:extLst>
              </p:cNvPr>
              <p:cNvSpPr/>
              <p:nvPr/>
            </p:nvSpPr>
            <p:spPr bwMode="auto">
              <a:xfrm>
                <a:off x="3398837" y="2492062"/>
                <a:ext cx="381000"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6" name="Rectangle 95">
                <a:extLst>
                  <a:ext uri="{FF2B5EF4-FFF2-40B4-BE49-F238E27FC236}">
                    <a16:creationId xmlns:a16="http://schemas.microsoft.com/office/drawing/2014/main" id="{EE0B75F1-6083-42D5-9E5A-31D1B970D5E7}"/>
                  </a:ext>
                </a:extLst>
              </p:cNvPr>
              <p:cNvSpPr/>
              <p:nvPr/>
            </p:nvSpPr>
            <p:spPr bwMode="auto">
              <a:xfrm>
                <a:off x="3523662" y="2492062"/>
                <a:ext cx="1220889"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97" name="Group 96">
            <a:extLst>
              <a:ext uri="{FF2B5EF4-FFF2-40B4-BE49-F238E27FC236}">
                <a16:creationId xmlns:a16="http://schemas.microsoft.com/office/drawing/2014/main" id="{D569FAC7-2C3C-4198-B7E4-90286AF504C4}"/>
              </a:ext>
            </a:extLst>
          </p:cNvPr>
          <p:cNvGrpSpPr/>
          <p:nvPr/>
        </p:nvGrpSpPr>
        <p:grpSpPr>
          <a:xfrm>
            <a:off x="7213477" y="2797440"/>
            <a:ext cx="1944295" cy="268890"/>
            <a:chOff x="4959708" y="2200637"/>
            <a:chExt cx="2667001" cy="319400"/>
          </a:xfrm>
        </p:grpSpPr>
        <p:sp>
          <p:nvSpPr>
            <p:cNvPr id="98" name="Rounded Rectangle 145">
              <a:extLst>
                <a:ext uri="{FF2B5EF4-FFF2-40B4-BE49-F238E27FC236}">
                  <a16:creationId xmlns:a16="http://schemas.microsoft.com/office/drawing/2014/main" id="{3D46218A-4E71-45FA-9097-880FA0FF166A}"/>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9" name="Group 98">
              <a:extLst>
                <a:ext uri="{FF2B5EF4-FFF2-40B4-BE49-F238E27FC236}">
                  <a16:creationId xmlns:a16="http://schemas.microsoft.com/office/drawing/2014/main" id="{5E197EED-8FDB-463D-A1EE-46519FC0AB10}"/>
                </a:ext>
              </a:extLst>
            </p:cNvPr>
            <p:cNvGrpSpPr/>
            <p:nvPr/>
          </p:nvGrpSpPr>
          <p:grpSpPr>
            <a:xfrm>
              <a:off x="4959708" y="2200637"/>
              <a:ext cx="2186595" cy="319399"/>
              <a:chOff x="3398836" y="2492062"/>
              <a:chExt cx="2186595" cy="319399"/>
            </a:xfrm>
          </p:grpSpPr>
          <p:sp>
            <p:nvSpPr>
              <p:cNvPr id="100" name="Rounded Rectangle 147">
                <a:extLst>
                  <a:ext uri="{FF2B5EF4-FFF2-40B4-BE49-F238E27FC236}">
                    <a16:creationId xmlns:a16="http://schemas.microsoft.com/office/drawing/2014/main" id="{C24DC78F-ED9C-473A-8E80-23C80E5FF846}"/>
                  </a:ext>
                </a:extLst>
              </p:cNvPr>
              <p:cNvSpPr/>
              <p:nvPr/>
            </p:nvSpPr>
            <p:spPr bwMode="auto">
              <a:xfrm>
                <a:off x="3398836" y="2492062"/>
                <a:ext cx="1513901"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Rectangle 100">
                <a:extLst>
                  <a:ext uri="{FF2B5EF4-FFF2-40B4-BE49-F238E27FC236}">
                    <a16:creationId xmlns:a16="http://schemas.microsoft.com/office/drawing/2014/main" id="{7C634EB7-D2C7-42ED-BC78-02C76549B251}"/>
                  </a:ext>
                </a:extLst>
              </p:cNvPr>
              <p:cNvSpPr/>
              <p:nvPr/>
            </p:nvSpPr>
            <p:spPr bwMode="auto">
              <a:xfrm>
                <a:off x="4744550" y="2492062"/>
                <a:ext cx="840881"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02" name="Group 101">
            <a:extLst>
              <a:ext uri="{FF2B5EF4-FFF2-40B4-BE49-F238E27FC236}">
                <a16:creationId xmlns:a16="http://schemas.microsoft.com/office/drawing/2014/main" id="{6A208690-57F1-46EA-9B44-A5D446F88227}"/>
              </a:ext>
            </a:extLst>
          </p:cNvPr>
          <p:cNvGrpSpPr/>
          <p:nvPr/>
        </p:nvGrpSpPr>
        <p:grpSpPr>
          <a:xfrm>
            <a:off x="7213478" y="3482036"/>
            <a:ext cx="1944294" cy="268890"/>
            <a:chOff x="4959709" y="2200637"/>
            <a:chExt cx="2667000" cy="319400"/>
          </a:xfrm>
        </p:grpSpPr>
        <p:sp>
          <p:nvSpPr>
            <p:cNvPr id="103" name="Rounded Rectangle 150">
              <a:extLst>
                <a:ext uri="{FF2B5EF4-FFF2-40B4-BE49-F238E27FC236}">
                  <a16:creationId xmlns:a16="http://schemas.microsoft.com/office/drawing/2014/main" id="{852EA87F-7465-4B7E-BFAA-452676C2093A}"/>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4" name="Group 103">
              <a:extLst>
                <a:ext uri="{FF2B5EF4-FFF2-40B4-BE49-F238E27FC236}">
                  <a16:creationId xmlns:a16="http://schemas.microsoft.com/office/drawing/2014/main" id="{FB217409-D3CD-4778-B70B-886B629665BA}"/>
                </a:ext>
              </a:extLst>
            </p:cNvPr>
            <p:cNvGrpSpPr/>
            <p:nvPr/>
          </p:nvGrpSpPr>
          <p:grpSpPr>
            <a:xfrm>
              <a:off x="4959709" y="2200637"/>
              <a:ext cx="1921852" cy="319399"/>
              <a:chOff x="3398837" y="2492062"/>
              <a:chExt cx="1921852" cy="319399"/>
            </a:xfrm>
          </p:grpSpPr>
          <p:sp>
            <p:nvSpPr>
              <p:cNvPr id="105" name="Rounded Rectangle 152">
                <a:extLst>
                  <a:ext uri="{FF2B5EF4-FFF2-40B4-BE49-F238E27FC236}">
                    <a16:creationId xmlns:a16="http://schemas.microsoft.com/office/drawing/2014/main" id="{4252C6AC-1A00-4EB5-B291-73BBDB99E98D}"/>
                  </a:ext>
                </a:extLst>
              </p:cNvPr>
              <p:cNvSpPr/>
              <p:nvPr/>
            </p:nvSpPr>
            <p:spPr bwMode="auto">
              <a:xfrm>
                <a:off x="3398837" y="2492062"/>
                <a:ext cx="381000"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6" name="Rectangle 105">
                <a:extLst>
                  <a:ext uri="{FF2B5EF4-FFF2-40B4-BE49-F238E27FC236}">
                    <a16:creationId xmlns:a16="http://schemas.microsoft.com/office/drawing/2014/main" id="{69111490-304A-42AC-BE01-BFEC0B4C4A2C}"/>
                  </a:ext>
                </a:extLst>
              </p:cNvPr>
              <p:cNvSpPr/>
              <p:nvPr/>
            </p:nvSpPr>
            <p:spPr bwMode="auto">
              <a:xfrm>
                <a:off x="3523662" y="2492062"/>
                <a:ext cx="1797027"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07" name="Group 106">
            <a:extLst>
              <a:ext uri="{FF2B5EF4-FFF2-40B4-BE49-F238E27FC236}">
                <a16:creationId xmlns:a16="http://schemas.microsoft.com/office/drawing/2014/main" id="{9A33CC68-D552-4B8F-8B55-E6C7E6E08A5A}"/>
              </a:ext>
            </a:extLst>
          </p:cNvPr>
          <p:cNvGrpSpPr/>
          <p:nvPr/>
        </p:nvGrpSpPr>
        <p:grpSpPr>
          <a:xfrm>
            <a:off x="7213478" y="5535826"/>
            <a:ext cx="1944294" cy="268890"/>
            <a:chOff x="4959709" y="2200637"/>
            <a:chExt cx="2667000" cy="319400"/>
          </a:xfrm>
        </p:grpSpPr>
        <p:sp>
          <p:nvSpPr>
            <p:cNvPr id="108" name="Rounded Rectangle 155">
              <a:extLst>
                <a:ext uri="{FF2B5EF4-FFF2-40B4-BE49-F238E27FC236}">
                  <a16:creationId xmlns:a16="http://schemas.microsoft.com/office/drawing/2014/main" id="{84910485-5040-401C-ABBB-8B3A6975B32C}"/>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9" name="Group 108">
              <a:extLst>
                <a:ext uri="{FF2B5EF4-FFF2-40B4-BE49-F238E27FC236}">
                  <a16:creationId xmlns:a16="http://schemas.microsoft.com/office/drawing/2014/main" id="{39B1EB3E-DD43-4F21-AB04-61349A989B2A}"/>
                </a:ext>
              </a:extLst>
            </p:cNvPr>
            <p:cNvGrpSpPr/>
            <p:nvPr/>
          </p:nvGrpSpPr>
          <p:grpSpPr>
            <a:xfrm>
              <a:off x="4959709" y="2200637"/>
              <a:ext cx="1068021" cy="319399"/>
              <a:chOff x="3398837" y="2492062"/>
              <a:chExt cx="1068021" cy="319399"/>
            </a:xfrm>
          </p:grpSpPr>
          <p:sp>
            <p:nvSpPr>
              <p:cNvPr id="110" name="Rounded Rectangle 157">
                <a:extLst>
                  <a:ext uri="{FF2B5EF4-FFF2-40B4-BE49-F238E27FC236}">
                    <a16:creationId xmlns:a16="http://schemas.microsoft.com/office/drawing/2014/main" id="{AA736591-602A-472B-BA3D-8A4224450F03}"/>
                  </a:ext>
                </a:extLst>
              </p:cNvPr>
              <p:cNvSpPr/>
              <p:nvPr/>
            </p:nvSpPr>
            <p:spPr bwMode="auto">
              <a:xfrm>
                <a:off x="3398837" y="2492062"/>
                <a:ext cx="381000"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a:extLst>
                  <a:ext uri="{FF2B5EF4-FFF2-40B4-BE49-F238E27FC236}">
                    <a16:creationId xmlns:a16="http://schemas.microsoft.com/office/drawing/2014/main" id="{6A90F3CA-26D1-44AE-8314-C97F841FB798}"/>
                  </a:ext>
                </a:extLst>
              </p:cNvPr>
              <p:cNvSpPr/>
              <p:nvPr/>
            </p:nvSpPr>
            <p:spPr bwMode="auto">
              <a:xfrm>
                <a:off x="3523662" y="2492062"/>
                <a:ext cx="943196"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12" name="Group 111">
            <a:extLst>
              <a:ext uri="{FF2B5EF4-FFF2-40B4-BE49-F238E27FC236}">
                <a16:creationId xmlns:a16="http://schemas.microsoft.com/office/drawing/2014/main" id="{EB438C12-CC1E-4EE7-839F-65E8017D4E7E}"/>
              </a:ext>
            </a:extLst>
          </p:cNvPr>
          <p:cNvGrpSpPr/>
          <p:nvPr/>
        </p:nvGrpSpPr>
        <p:grpSpPr>
          <a:xfrm>
            <a:off x="7213478" y="4166633"/>
            <a:ext cx="1944294" cy="268890"/>
            <a:chOff x="4959709" y="2200637"/>
            <a:chExt cx="2667000" cy="319400"/>
          </a:xfrm>
        </p:grpSpPr>
        <p:sp>
          <p:nvSpPr>
            <p:cNvPr id="113" name="Rounded Rectangle 162">
              <a:extLst>
                <a:ext uri="{FF2B5EF4-FFF2-40B4-BE49-F238E27FC236}">
                  <a16:creationId xmlns:a16="http://schemas.microsoft.com/office/drawing/2014/main" id="{44E5927C-13CD-4E2A-BFE3-E73040602B4F}"/>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14" name="Group 113">
              <a:extLst>
                <a:ext uri="{FF2B5EF4-FFF2-40B4-BE49-F238E27FC236}">
                  <a16:creationId xmlns:a16="http://schemas.microsoft.com/office/drawing/2014/main" id="{48A8302A-251A-4361-9F72-32B8C758BA01}"/>
                </a:ext>
              </a:extLst>
            </p:cNvPr>
            <p:cNvGrpSpPr/>
            <p:nvPr/>
          </p:nvGrpSpPr>
          <p:grpSpPr>
            <a:xfrm>
              <a:off x="4959709" y="2200637"/>
              <a:ext cx="1068022" cy="319399"/>
              <a:chOff x="3398837" y="2492062"/>
              <a:chExt cx="1068022" cy="319399"/>
            </a:xfrm>
          </p:grpSpPr>
          <p:sp>
            <p:nvSpPr>
              <p:cNvPr id="115" name="Rounded Rectangle 164">
                <a:extLst>
                  <a:ext uri="{FF2B5EF4-FFF2-40B4-BE49-F238E27FC236}">
                    <a16:creationId xmlns:a16="http://schemas.microsoft.com/office/drawing/2014/main" id="{FFFE0E8A-3216-418B-93B6-B688D449E002}"/>
                  </a:ext>
                </a:extLst>
              </p:cNvPr>
              <p:cNvSpPr/>
              <p:nvPr/>
            </p:nvSpPr>
            <p:spPr bwMode="auto">
              <a:xfrm>
                <a:off x="3398837" y="2492062"/>
                <a:ext cx="381000"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a:extLst>
                  <a:ext uri="{FF2B5EF4-FFF2-40B4-BE49-F238E27FC236}">
                    <a16:creationId xmlns:a16="http://schemas.microsoft.com/office/drawing/2014/main" id="{37A640AA-7254-4608-A9FB-0C001FA41C4D}"/>
                  </a:ext>
                </a:extLst>
              </p:cNvPr>
              <p:cNvSpPr/>
              <p:nvPr/>
            </p:nvSpPr>
            <p:spPr bwMode="auto">
              <a:xfrm>
                <a:off x="3523662" y="2492062"/>
                <a:ext cx="943197"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17" name="Group 116">
            <a:extLst>
              <a:ext uri="{FF2B5EF4-FFF2-40B4-BE49-F238E27FC236}">
                <a16:creationId xmlns:a16="http://schemas.microsoft.com/office/drawing/2014/main" id="{9518E24D-CE15-4ECC-A4C1-47F7E1EF621B}"/>
              </a:ext>
            </a:extLst>
          </p:cNvPr>
          <p:cNvGrpSpPr/>
          <p:nvPr/>
        </p:nvGrpSpPr>
        <p:grpSpPr>
          <a:xfrm>
            <a:off x="7213478" y="4851230"/>
            <a:ext cx="1944294" cy="268890"/>
            <a:chOff x="4959709" y="2200637"/>
            <a:chExt cx="2667000" cy="319400"/>
          </a:xfrm>
        </p:grpSpPr>
        <p:sp>
          <p:nvSpPr>
            <p:cNvPr id="118" name="Rounded Rectangle 172">
              <a:extLst>
                <a:ext uri="{FF2B5EF4-FFF2-40B4-BE49-F238E27FC236}">
                  <a16:creationId xmlns:a16="http://schemas.microsoft.com/office/drawing/2014/main" id="{37EDA011-3AB2-4E83-8BB5-032C04B34F44}"/>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19" name="Group 118">
              <a:extLst>
                <a:ext uri="{FF2B5EF4-FFF2-40B4-BE49-F238E27FC236}">
                  <a16:creationId xmlns:a16="http://schemas.microsoft.com/office/drawing/2014/main" id="{C999DE1D-765F-4F3D-B75F-BC0D5E78772C}"/>
                </a:ext>
              </a:extLst>
            </p:cNvPr>
            <p:cNvGrpSpPr/>
            <p:nvPr/>
          </p:nvGrpSpPr>
          <p:grpSpPr>
            <a:xfrm>
              <a:off x="4959709" y="2200637"/>
              <a:ext cx="2458915" cy="319399"/>
              <a:chOff x="3398837" y="2492062"/>
              <a:chExt cx="2458915" cy="319399"/>
            </a:xfrm>
          </p:grpSpPr>
          <p:sp>
            <p:nvSpPr>
              <p:cNvPr id="120" name="Rounded Rectangle 174">
                <a:extLst>
                  <a:ext uri="{FF2B5EF4-FFF2-40B4-BE49-F238E27FC236}">
                    <a16:creationId xmlns:a16="http://schemas.microsoft.com/office/drawing/2014/main" id="{4BDD0D5E-6D9C-4944-8122-7A5D5E4DF531}"/>
                  </a:ext>
                </a:extLst>
              </p:cNvPr>
              <p:cNvSpPr/>
              <p:nvPr/>
            </p:nvSpPr>
            <p:spPr bwMode="auto">
              <a:xfrm>
                <a:off x="3398837" y="2492062"/>
                <a:ext cx="381000"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Rectangle 120">
                <a:extLst>
                  <a:ext uri="{FF2B5EF4-FFF2-40B4-BE49-F238E27FC236}">
                    <a16:creationId xmlns:a16="http://schemas.microsoft.com/office/drawing/2014/main" id="{0F8935D3-446C-49E1-B6D8-0A069146BAB7}"/>
                  </a:ext>
                </a:extLst>
              </p:cNvPr>
              <p:cNvSpPr/>
              <p:nvPr/>
            </p:nvSpPr>
            <p:spPr bwMode="auto">
              <a:xfrm>
                <a:off x="3523662" y="2492062"/>
                <a:ext cx="2334090"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22" name="Group 121">
            <a:extLst>
              <a:ext uri="{FF2B5EF4-FFF2-40B4-BE49-F238E27FC236}">
                <a16:creationId xmlns:a16="http://schemas.microsoft.com/office/drawing/2014/main" id="{D1C4DA53-03CD-47F2-BD83-EF497BDF1871}"/>
              </a:ext>
            </a:extLst>
          </p:cNvPr>
          <p:cNvGrpSpPr/>
          <p:nvPr/>
        </p:nvGrpSpPr>
        <p:grpSpPr>
          <a:xfrm>
            <a:off x="7213477" y="2112843"/>
            <a:ext cx="1944295" cy="268890"/>
            <a:chOff x="4959708" y="2200637"/>
            <a:chExt cx="2667001" cy="319400"/>
          </a:xfrm>
        </p:grpSpPr>
        <p:sp>
          <p:nvSpPr>
            <p:cNvPr id="123" name="Rounded Rectangle 177">
              <a:extLst>
                <a:ext uri="{FF2B5EF4-FFF2-40B4-BE49-F238E27FC236}">
                  <a16:creationId xmlns:a16="http://schemas.microsoft.com/office/drawing/2014/main" id="{03C8B2EE-66C3-4CD8-956B-4542827D86B0}"/>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24" name="Group 123">
              <a:extLst>
                <a:ext uri="{FF2B5EF4-FFF2-40B4-BE49-F238E27FC236}">
                  <a16:creationId xmlns:a16="http://schemas.microsoft.com/office/drawing/2014/main" id="{1A10B176-D086-4230-B936-1C4E547DE69B}"/>
                </a:ext>
              </a:extLst>
            </p:cNvPr>
            <p:cNvGrpSpPr/>
            <p:nvPr/>
          </p:nvGrpSpPr>
          <p:grpSpPr>
            <a:xfrm>
              <a:off x="4959708" y="2200637"/>
              <a:ext cx="2101856" cy="319399"/>
              <a:chOff x="3398836" y="2492062"/>
              <a:chExt cx="2101856" cy="319399"/>
            </a:xfrm>
          </p:grpSpPr>
          <p:sp>
            <p:nvSpPr>
              <p:cNvPr id="125" name="Rounded Rectangle 179">
                <a:extLst>
                  <a:ext uri="{FF2B5EF4-FFF2-40B4-BE49-F238E27FC236}">
                    <a16:creationId xmlns:a16="http://schemas.microsoft.com/office/drawing/2014/main" id="{D395AF51-5F3A-4659-837D-C714FEFAFEF7}"/>
                  </a:ext>
                </a:extLst>
              </p:cNvPr>
              <p:cNvSpPr/>
              <p:nvPr/>
            </p:nvSpPr>
            <p:spPr bwMode="auto">
              <a:xfrm>
                <a:off x="3398836" y="2492062"/>
                <a:ext cx="1844187"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Rectangle 125">
                <a:extLst>
                  <a:ext uri="{FF2B5EF4-FFF2-40B4-BE49-F238E27FC236}">
                    <a16:creationId xmlns:a16="http://schemas.microsoft.com/office/drawing/2014/main" id="{62889885-D8B4-4B79-8275-471709DC4859}"/>
                  </a:ext>
                </a:extLst>
              </p:cNvPr>
              <p:cNvSpPr/>
              <p:nvPr/>
            </p:nvSpPr>
            <p:spPr bwMode="auto">
              <a:xfrm>
                <a:off x="4988538" y="2492062"/>
                <a:ext cx="512154"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27" name="Rectangle 126">
            <a:extLst>
              <a:ext uri="{FF2B5EF4-FFF2-40B4-BE49-F238E27FC236}">
                <a16:creationId xmlns:a16="http://schemas.microsoft.com/office/drawing/2014/main" id="{F6892323-D7EC-415B-9582-A725117A00B8}"/>
              </a:ext>
            </a:extLst>
          </p:cNvPr>
          <p:cNvSpPr/>
          <p:nvPr/>
        </p:nvSpPr>
        <p:spPr bwMode="auto">
          <a:xfrm>
            <a:off x="4798283" y="2012999"/>
            <a:ext cx="2123960" cy="4573371"/>
          </a:xfrm>
          <a:prstGeom prst="rect">
            <a:avLst/>
          </a:prstGeom>
          <a:solidFill>
            <a:srgbClr val="FFFFFF">
              <a:alpha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8" name="Rectangle 127">
            <a:extLst>
              <a:ext uri="{FF2B5EF4-FFF2-40B4-BE49-F238E27FC236}">
                <a16:creationId xmlns:a16="http://schemas.microsoft.com/office/drawing/2014/main" id="{331D377F-8482-4D65-A68E-42C9279EC84B}"/>
              </a:ext>
            </a:extLst>
          </p:cNvPr>
          <p:cNvSpPr/>
          <p:nvPr/>
        </p:nvSpPr>
        <p:spPr bwMode="auto">
          <a:xfrm>
            <a:off x="2335401" y="6004700"/>
            <a:ext cx="2348053" cy="630735"/>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Detect Attacks</a:t>
            </a:r>
          </a:p>
        </p:txBody>
      </p:sp>
      <p:sp>
        <p:nvSpPr>
          <p:cNvPr id="129" name="Rectangle 128">
            <a:extLst>
              <a:ext uri="{FF2B5EF4-FFF2-40B4-BE49-F238E27FC236}">
                <a16:creationId xmlns:a16="http://schemas.microsoft.com/office/drawing/2014/main" id="{6539CC62-C638-44BF-BEC0-5662E87A2AE3}"/>
              </a:ext>
            </a:extLst>
          </p:cNvPr>
          <p:cNvSpPr/>
          <p:nvPr/>
        </p:nvSpPr>
        <p:spPr bwMode="auto">
          <a:xfrm>
            <a:off x="2335401" y="3975128"/>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Harden DC configuration</a:t>
            </a:r>
          </a:p>
        </p:txBody>
      </p:sp>
      <p:sp>
        <p:nvSpPr>
          <p:cNvPr id="130" name="Rectangle 129">
            <a:extLst>
              <a:ext uri="{FF2B5EF4-FFF2-40B4-BE49-F238E27FC236}">
                <a16:creationId xmlns:a16="http://schemas.microsoft.com/office/drawing/2014/main" id="{5A9C8569-AB60-4E62-A46B-EA99E3F5C4C5}"/>
              </a:ext>
            </a:extLst>
          </p:cNvPr>
          <p:cNvSpPr/>
          <p:nvPr/>
        </p:nvSpPr>
        <p:spPr bwMode="auto">
          <a:xfrm>
            <a:off x="2335401" y="4651652"/>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Reduce DC Agent attack surface</a:t>
            </a:r>
          </a:p>
        </p:txBody>
      </p:sp>
      <p:sp>
        <p:nvSpPr>
          <p:cNvPr id="131" name="Rectangle 130">
            <a:extLst>
              <a:ext uri="{FF2B5EF4-FFF2-40B4-BE49-F238E27FC236}">
                <a16:creationId xmlns:a16="http://schemas.microsoft.com/office/drawing/2014/main" id="{A2B256DD-839D-44CE-BD5B-3DE43C8EB5A9}"/>
              </a:ext>
            </a:extLst>
          </p:cNvPr>
          <p:cNvSpPr/>
          <p:nvPr/>
        </p:nvSpPr>
        <p:spPr bwMode="auto">
          <a:xfrm>
            <a:off x="2335401" y="1945561"/>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Prevent Escalation</a:t>
            </a:r>
          </a:p>
        </p:txBody>
      </p:sp>
      <p:sp>
        <p:nvSpPr>
          <p:cNvPr id="132" name="Rectangle 131">
            <a:extLst>
              <a:ext uri="{FF2B5EF4-FFF2-40B4-BE49-F238E27FC236}">
                <a16:creationId xmlns:a16="http://schemas.microsoft.com/office/drawing/2014/main" id="{7EB07848-7200-48BC-937F-C48A803DFF9E}"/>
              </a:ext>
            </a:extLst>
          </p:cNvPr>
          <p:cNvSpPr/>
          <p:nvPr/>
        </p:nvSpPr>
        <p:spPr bwMode="auto">
          <a:xfrm>
            <a:off x="2335401" y="2622085"/>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Prevent Lateral Traversal</a:t>
            </a:r>
          </a:p>
        </p:txBody>
      </p:sp>
      <p:sp>
        <p:nvSpPr>
          <p:cNvPr id="133" name="Rectangle 132">
            <a:extLst>
              <a:ext uri="{FF2B5EF4-FFF2-40B4-BE49-F238E27FC236}">
                <a16:creationId xmlns:a16="http://schemas.microsoft.com/office/drawing/2014/main" id="{2A766E98-1217-4977-8556-6AA0C9510279}"/>
              </a:ext>
            </a:extLst>
          </p:cNvPr>
          <p:cNvSpPr/>
          <p:nvPr/>
        </p:nvSpPr>
        <p:spPr bwMode="auto">
          <a:xfrm>
            <a:off x="2335401" y="3298607"/>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Increase Privilege Usage Visibility</a:t>
            </a:r>
          </a:p>
        </p:txBody>
      </p:sp>
      <p:sp>
        <p:nvSpPr>
          <p:cNvPr id="134" name="Rectangle 133">
            <a:extLst>
              <a:ext uri="{FF2B5EF4-FFF2-40B4-BE49-F238E27FC236}">
                <a16:creationId xmlns:a16="http://schemas.microsoft.com/office/drawing/2014/main" id="{086AF6E7-94A2-4AD9-9C53-A028C1A74F20}"/>
              </a:ext>
            </a:extLst>
          </p:cNvPr>
          <p:cNvSpPr/>
          <p:nvPr/>
        </p:nvSpPr>
        <p:spPr bwMode="auto">
          <a:xfrm>
            <a:off x="2335401" y="5328174"/>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Assign Least Privilege</a:t>
            </a:r>
          </a:p>
        </p:txBody>
      </p:sp>
      <p:sp>
        <p:nvSpPr>
          <p:cNvPr id="135" name="TextBox 134">
            <a:extLst>
              <a:ext uri="{FF2B5EF4-FFF2-40B4-BE49-F238E27FC236}">
                <a16:creationId xmlns:a16="http://schemas.microsoft.com/office/drawing/2014/main" id="{C304BA40-56D0-41B1-8601-45ED7F64A8E2}"/>
              </a:ext>
            </a:extLst>
          </p:cNvPr>
          <p:cNvSpPr txBox="1"/>
          <p:nvPr/>
        </p:nvSpPr>
        <p:spPr>
          <a:xfrm>
            <a:off x="2739520" y="1432678"/>
            <a:ext cx="1169767" cy="534139"/>
          </a:xfrm>
          <a:prstGeom prst="rect">
            <a:avLst/>
          </a:prstGeom>
          <a:noFill/>
        </p:spPr>
        <p:txBody>
          <a:bodyPr wrap="none" lIns="179259" tIns="143407" rIns="179259" bIns="143407" rtlCol="0">
            <a:spAutoFit/>
          </a:bodyPr>
          <a:lstStyle/>
          <a:p>
            <a:pPr marL="0" marR="0" lvl="0" indent="0" algn="l" defTabSz="896328" eaLnBrk="1" fontAlgn="auto" latinLnBrk="0" hangingPunct="1">
              <a:lnSpc>
                <a:spcPct val="90000"/>
              </a:lnSpc>
              <a:spcBef>
                <a:spcPts val="0"/>
              </a:spcBef>
              <a:spcAft>
                <a:spcPts val="0"/>
              </a:spcAft>
              <a:buClrTx/>
              <a:buSzTx/>
              <a:buFontTx/>
              <a:buNone/>
              <a:tabLst/>
              <a:defRPr/>
            </a:pPr>
            <a:r>
              <a:rPr kumimoji="0" lang="en-US" sz="1766" b="0" i="0" u="none" strike="noStrike" kern="0" cap="none" spc="0" normalizeH="0" baseline="0" noProof="0">
                <a:ln>
                  <a:noFill/>
                </a:ln>
                <a:solidFill>
                  <a:srgbClr val="505050"/>
                </a:solidFill>
                <a:effectLst/>
                <a:uLnTx/>
                <a:uFillTx/>
              </a:rPr>
              <a:t>Defense</a:t>
            </a:r>
          </a:p>
        </p:txBody>
      </p:sp>
    </p:spTree>
    <p:extLst>
      <p:ext uri="{BB962C8B-B14F-4D97-AF65-F5344CB8AC3E}">
        <p14:creationId xmlns:p14="http://schemas.microsoft.com/office/powerpoint/2010/main" val="39159318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left)">
                                      <p:cBhvr>
                                        <p:cTn id="7" dur="500"/>
                                        <p:tgtEl>
                                          <p:spTgt spid="92"/>
                                        </p:tgtEl>
                                      </p:cBhvr>
                                    </p:animEffect>
                                  </p:childTnLst>
                                </p:cTn>
                              </p:par>
                              <p:par>
                                <p:cTn id="8" presetID="22" presetClass="entr" presetSubtype="8"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wipe(left)">
                                      <p:cBhvr>
                                        <p:cTn id="10" dur="500"/>
                                        <p:tgtEl>
                                          <p:spTgt spid="97"/>
                                        </p:tgtEl>
                                      </p:cBhvr>
                                    </p:animEffect>
                                  </p:childTnLst>
                                </p:cTn>
                              </p:par>
                              <p:par>
                                <p:cTn id="11" presetID="22" presetClass="entr" presetSubtype="8"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animEffect transition="in" filter="wipe(left)">
                                      <p:cBhvr>
                                        <p:cTn id="13" dur="500"/>
                                        <p:tgtEl>
                                          <p:spTgt spid="102"/>
                                        </p:tgtEl>
                                      </p:cBhvr>
                                    </p:animEffect>
                                  </p:childTnLst>
                                </p:cTn>
                              </p:par>
                              <p:par>
                                <p:cTn id="14" presetID="22" presetClass="entr" presetSubtype="8" fill="hold" nodeType="withEffect">
                                  <p:stCondLst>
                                    <p:cond delay="0"/>
                                  </p:stCondLst>
                                  <p:childTnLst>
                                    <p:set>
                                      <p:cBhvr>
                                        <p:cTn id="15" dur="1" fill="hold">
                                          <p:stCondLst>
                                            <p:cond delay="0"/>
                                          </p:stCondLst>
                                        </p:cTn>
                                        <p:tgtEl>
                                          <p:spTgt spid="107"/>
                                        </p:tgtEl>
                                        <p:attrNameLst>
                                          <p:attrName>style.visibility</p:attrName>
                                        </p:attrNameLst>
                                      </p:cBhvr>
                                      <p:to>
                                        <p:strVal val="visible"/>
                                      </p:to>
                                    </p:set>
                                    <p:animEffect transition="in" filter="wipe(left)">
                                      <p:cBhvr>
                                        <p:cTn id="16" dur="500"/>
                                        <p:tgtEl>
                                          <p:spTgt spid="107"/>
                                        </p:tgtEl>
                                      </p:cBhvr>
                                    </p:animEffect>
                                  </p:childTnLst>
                                </p:cTn>
                              </p:par>
                              <p:par>
                                <p:cTn id="17" presetID="22" presetClass="entr" presetSubtype="8" fill="hold" nodeType="withEffect">
                                  <p:stCondLst>
                                    <p:cond delay="0"/>
                                  </p:stCondLst>
                                  <p:childTnLst>
                                    <p:set>
                                      <p:cBhvr>
                                        <p:cTn id="18" dur="1" fill="hold">
                                          <p:stCondLst>
                                            <p:cond delay="0"/>
                                          </p:stCondLst>
                                        </p:cTn>
                                        <p:tgtEl>
                                          <p:spTgt spid="112"/>
                                        </p:tgtEl>
                                        <p:attrNameLst>
                                          <p:attrName>style.visibility</p:attrName>
                                        </p:attrNameLst>
                                      </p:cBhvr>
                                      <p:to>
                                        <p:strVal val="visible"/>
                                      </p:to>
                                    </p:set>
                                    <p:animEffect transition="in" filter="wipe(left)">
                                      <p:cBhvr>
                                        <p:cTn id="19" dur="500"/>
                                        <p:tgtEl>
                                          <p:spTgt spid="112"/>
                                        </p:tgtEl>
                                      </p:cBhvr>
                                    </p:animEffect>
                                  </p:childTnLst>
                                </p:cTn>
                              </p:par>
                              <p:par>
                                <p:cTn id="20" presetID="22" presetClass="entr" presetSubtype="8" fill="hold" nodeType="withEffect">
                                  <p:stCondLst>
                                    <p:cond delay="0"/>
                                  </p:stCondLst>
                                  <p:childTnLst>
                                    <p:set>
                                      <p:cBhvr>
                                        <p:cTn id="21" dur="1" fill="hold">
                                          <p:stCondLst>
                                            <p:cond delay="0"/>
                                          </p:stCondLst>
                                        </p:cTn>
                                        <p:tgtEl>
                                          <p:spTgt spid="117"/>
                                        </p:tgtEl>
                                        <p:attrNameLst>
                                          <p:attrName>style.visibility</p:attrName>
                                        </p:attrNameLst>
                                      </p:cBhvr>
                                      <p:to>
                                        <p:strVal val="visible"/>
                                      </p:to>
                                    </p:set>
                                    <p:animEffect transition="in" filter="wipe(left)">
                                      <p:cBhvr>
                                        <p:cTn id="22" dur="500"/>
                                        <p:tgtEl>
                                          <p:spTgt spid="117"/>
                                        </p:tgtEl>
                                      </p:cBhvr>
                                    </p:animEffect>
                                  </p:childTnLst>
                                </p:cTn>
                              </p:par>
                              <p:par>
                                <p:cTn id="23" presetID="22" presetClass="entr" presetSubtype="8" fill="hold" nodeType="withEffect">
                                  <p:stCondLst>
                                    <p:cond delay="0"/>
                                  </p:stCondLst>
                                  <p:childTnLst>
                                    <p:set>
                                      <p:cBhvr>
                                        <p:cTn id="24" dur="1" fill="hold">
                                          <p:stCondLst>
                                            <p:cond delay="0"/>
                                          </p:stCondLst>
                                        </p:cTn>
                                        <p:tgtEl>
                                          <p:spTgt spid="122"/>
                                        </p:tgtEl>
                                        <p:attrNameLst>
                                          <p:attrName>style.visibility</p:attrName>
                                        </p:attrNameLst>
                                      </p:cBhvr>
                                      <p:to>
                                        <p:strVal val="visible"/>
                                      </p:to>
                                    </p:set>
                                    <p:animEffect transition="in" filter="wipe(left)">
                                      <p:cBhvr>
                                        <p:cTn id="25"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3C062F-B9EB-46C4-B3D7-F14A7DE245E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32</a:t>
            </a:fld>
            <a:endParaRPr lang="en-US"/>
          </a:p>
        </p:txBody>
      </p:sp>
      <p:sp>
        <p:nvSpPr>
          <p:cNvPr id="3" name="Text Placeholder 2">
            <a:extLst>
              <a:ext uri="{FF2B5EF4-FFF2-40B4-BE49-F238E27FC236}">
                <a16:creationId xmlns:a16="http://schemas.microsoft.com/office/drawing/2014/main" id="{7B22F033-7F21-4C3D-8AB8-E0C33573C77B}"/>
              </a:ext>
            </a:extLst>
          </p:cNvPr>
          <p:cNvSpPr>
            <a:spLocks noGrp="1"/>
          </p:cNvSpPr>
          <p:nvPr>
            <p:ph type="body" sz="quarter" idx="13"/>
          </p:nvPr>
        </p:nvSpPr>
        <p:spPr/>
        <p:txBody>
          <a:bodyPr/>
          <a:lstStyle/>
          <a:p>
            <a:r>
              <a:rPr lang="en-US"/>
              <a:t>Protecting Active Directory and Admin privileges</a:t>
            </a:r>
            <a:endParaRPr lang="en-CA"/>
          </a:p>
        </p:txBody>
      </p:sp>
      <p:grpSp>
        <p:nvGrpSpPr>
          <p:cNvPr id="4" name="Group 3">
            <a:extLst>
              <a:ext uri="{FF2B5EF4-FFF2-40B4-BE49-F238E27FC236}">
                <a16:creationId xmlns:a16="http://schemas.microsoft.com/office/drawing/2014/main" id="{5D4974E2-6093-4CEA-B03A-126A0D73459E}"/>
              </a:ext>
            </a:extLst>
          </p:cNvPr>
          <p:cNvGrpSpPr/>
          <p:nvPr/>
        </p:nvGrpSpPr>
        <p:grpSpPr>
          <a:xfrm>
            <a:off x="3375545" y="4173173"/>
            <a:ext cx="518945" cy="518945"/>
            <a:chOff x="9044860" y="4457294"/>
            <a:chExt cx="529426" cy="529426"/>
          </a:xfrm>
        </p:grpSpPr>
        <p:sp>
          <p:nvSpPr>
            <p:cNvPr id="5" name="Oval 4">
              <a:extLst>
                <a:ext uri="{FF2B5EF4-FFF2-40B4-BE49-F238E27FC236}">
                  <a16:creationId xmlns:a16="http://schemas.microsoft.com/office/drawing/2014/main" id="{1217EAC6-F2B0-4C6E-946E-2EC63521C3A4}"/>
                </a:ext>
              </a:extLst>
            </p:cNvPr>
            <p:cNvSpPr/>
            <p:nvPr/>
          </p:nvSpPr>
          <p:spPr>
            <a:xfrm>
              <a:off x="9044860" y="4457294"/>
              <a:ext cx="529426" cy="529426"/>
            </a:xfrm>
            <a:prstGeom prst="ellipse">
              <a:avLst/>
            </a:prstGeom>
            <a:solidFill>
              <a:srgbClr val="C00000"/>
            </a:solidFill>
            <a:ln w="10795" cap="flat" cmpd="sng" algn="ctr">
              <a:noFill/>
              <a:prstDash val="solid"/>
            </a:ln>
            <a:effectLst/>
          </p:spPr>
          <p:txBody>
            <a:bodyPr rtlCol="0" anchor="ctr"/>
            <a:lstStyle/>
            <a:p>
              <a:pPr marL="0" marR="0" lvl="0" indent="0" defTabSz="1194625"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505050"/>
                </a:solidFill>
                <a:effectLst/>
                <a:uLnTx/>
                <a:uFillTx/>
              </a:endParaRPr>
            </a:p>
          </p:txBody>
        </p:sp>
        <p:pic>
          <p:nvPicPr>
            <p:cNvPr id="6" name="Picture 5">
              <a:extLst>
                <a:ext uri="{FF2B5EF4-FFF2-40B4-BE49-F238E27FC236}">
                  <a16:creationId xmlns:a16="http://schemas.microsoft.com/office/drawing/2014/main" id="{A9327CA3-819B-4753-B253-B0E558E3A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2390" y="4527509"/>
              <a:ext cx="464400" cy="310366"/>
            </a:xfrm>
            <a:prstGeom prst="rect">
              <a:avLst/>
            </a:prstGeom>
          </p:spPr>
        </p:pic>
      </p:grpSp>
      <p:grpSp>
        <p:nvGrpSpPr>
          <p:cNvPr id="7" name="Group 6">
            <a:extLst>
              <a:ext uri="{FF2B5EF4-FFF2-40B4-BE49-F238E27FC236}">
                <a16:creationId xmlns:a16="http://schemas.microsoft.com/office/drawing/2014/main" id="{CE505DB9-7160-4142-A365-402F2D88539C}"/>
              </a:ext>
            </a:extLst>
          </p:cNvPr>
          <p:cNvGrpSpPr/>
          <p:nvPr/>
        </p:nvGrpSpPr>
        <p:grpSpPr>
          <a:xfrm>
            <a:off x="5199684" y="4165794"/>
            <a:ext cx="518945" cy="518945"/>
            <a:chOff x="9044860" y="4457294"/>
            <a:chExt cx="529426" cy="529426"/>
          </a:xfrm>
        </p:grpSpPr>
        <p:sp>
          <p:nvSpPr>
            <p:cNvPr id="8" name="Oval 7">
              <a:extLst>
                <a:ext uri="{FF2B5EF4-FFF2-40B4-BE49-F238E27FC236}">
                  <a16:creationId xmlns:a16="http://schemas.microsoft.com/office/drawing/2014/main" id="{1C784D8A-7F80-43DC-9B21-B3FA3A462903}"/>
                </a:ext>
              </a:extLst>
            </p:cNvPr>
            <p:cNvSpPr/>
            <p:nvPr/>
          </p:nvSpPr>
          <p:spPr>
            <a:xfrm>
              <a:off x="9044860" y="4457294"/>
              <a:ext cx="529426" cy="529426"/>
            </a:xfrm>
            <a:prstGeom prst="ellipse">
              <a:avLst/>
            </a:prstGeom>
            <a:solidFill>
              <a:srgbClr val="C00000"/>
            </a:solidFill>
            <a:ln w="10795" cap="flat" cmpd="sng" algn="ctr">
              <a:noFill/>
              <a:prstDash val="solid"/>
            </a:ln>
            <a:effectLst/>
          </p:spPr>
          <p:txBody>
            <a:bodyPr rtlCol="0" anchor="ctr"/>
            <a:lstStyle/>
            <a:p>
              <a:pPr marL="0" marR="0" lvl="0" indent="0" defTabSz="1194625"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505050"/>
                </a:solidFill>
                <a:effectLst/>
                <a:uLnTx/>
                <a:uFillTx/>
              </a:endParaRPr>
            </a:p>
          </p:txBody>
        </p:sp>
        <p:pic>
          <p:nvPicPr>
            <p:cNvPr id="9" name="Picture 8">
              <a:extLst>
                <a:ext uri="{FF2B5EF4-FFF2-40B4-BE49-F238E27FC236}">
                  <a16:creationId xmlns:a16="http://schemas.microsoft.com/office/drawing/2014/main" id="{D298B1CA-587F-46E3-9C63-556FDC2F33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2390" y="4527509"/>
              <a:ext cx="464400" cy="310366"/>
            </a:xfrm>
            <a:prstGeom prst="rect">
              <a:avLst/>
            </a:prstGeom>
          </p:spPr>
        </p:pic>
      </p:grpSp>
      <p:grpSp>
        <p:nvGrpSpPr>
          <p:cNvPr id="10" name="Group 9">
            <a:extLst>
              <a:ext uri="{FF2B5EF4-FFF2-40B4-BE49-F238E27FC236}">
                <a16:creationId xmlns:a16="http://schemas.microsoft.com/office/drawing/2014/main" id="{ECCEF4B1-A3BD-411B-B3AF-3B50B23F0B4F}"/>
              </a:ext>
            </a:extLst>
          </p:cNvPr>
          <p:cNvGrpSpPr/>
          <p:nvPr/>
        </p:nvGrpSpPr>
        <p:grpSpPr>
          <a:xfrm>
            <a:off x="10788317" y="2894285"/>
            <a:ext cx="704179" cy="725250"/>
            <a:chOff x="11235603" y="2100340"/>
            <a:chExt cx="964417" cy="993276"/>
          </a:xfrm>
        </p:grpSpPr>
        <p:pic>
          <p:nvPicPr>
            <p:cNvPr id="11" name="Picture 10">
              <a:extLst>
                <a:ext uri="{FF2B5EF4-FFF2-40B4-BE49-F238E27FC236}">
                  <a16:creationId xmlns:a16="http://schemas.microsoft.com/office/drawing/2014/main" id="{C5857789-A49E-4B70-B2E7-E5FEFFC2C838}"/>
                </a:ext>
              </a:extLst>
            </p:cNvPr>
            <p:cNvPicPr>
              <a:picLocks noChangeAspect="1"/>
            </p:cNvPicPr>
            <p:nvPr/>
          </p:nvPicPr>
          <p:blipFill>
            <a:blip r:embed="rId4"/>
            <a:stretch>
              <a:fillRect/>
            </a:stretch>
          </p:blipFill>
          <p:spPr>
            <a:xfrm>
              <a:off x="11235603" y="2207686"/>
              <a:ext cx="964417" cy="885930"/>
            </a:xfrm>
            <a:prstGeom prst="rect">
              <a:avLst/>
            </a:prstGeom>
          </p:spPr>
        </p:pic>
        <p:pic>
          <p:nvPicPr>
            <p:cNvPr id="12" name="Picture 11">
              <a:extLst>
                <a:ext uri="{FF2B5EF4-FFF2-40B4-BE49-F238E27FC236}">
                  <a16:creationId xmlns:a16="http://schemas.microsoft.com/office/drawing/2014/main" id="{D5491798-5FA1-4A4A-8FF1-BEF78784CAFB}"/>
                </a:ext>
              </a:extLst>
            </p:cNvPr>
            <p:cNvPicPr>
              <a:picLocks noChangeAspect="1"/>
            </p:cNvPicPr>
            <p:nvPr/>
          </p:nvPicPr>
          <p:blipFill>
            <a:blip r:embed="rId5"/>
            <a:stretch>
              <a:fillRect/>
            </a:stretch>
          </p:blipFill>
          <p:spPr>
            <a:xfrm>
              <a:off x="11478577" y="2100340"/>
              <a:ext cx="478470" cy="469022"/>
            </a:xfrm>
            <a:prstGeom prst="rect">
              <a:avLst/>
            </a:prstGeom>
          </p:spPr>
        </p:pic>
      </p:grpSp>
      <p:pic>
        <p:nvPicPr>
          <p:cNvPr id="13" name="Picture 12">
            <a:extLst>
              <a:ext uri="{FF2B5EF4-FFF2-40B4-BE49-F238E27FC236}">
                <a16:creationId xmlns:a16="http://schemas.microsoft.com/office/drawing/2014/main" id="{761A3D1D-0329-4C26-9481-B4930CF971E3}"/>
              </a:ext>
            </a:extLst>
          </p:cNvPr>
          <p:cNvPicPr>
            <a:picLocks noChangeAspect="1"/>
          </p:cNvPicPr>
          <p:nvPr/>
        </p:nvPicPr>
        <p:blipFill>
          <a:blip r:embed="rId4"/>
          <a:stretch>
            <a:fillRect/>
          </a:stretch>
        </p:blipFill>
        <p:spPr>
          <a:xfrm>
            <a:off x="10071192" y="3712435"/>
            <a:ext cx="867026" cy="796464"/>
          </a:xfrm>
          <a:prstGeom prst="rect">
            <a:avLst/>
          </a:prstGeom>
        </p:spPr>
      </p:pic>
      <p:pic>
        <p:nvPicPr>
          <p:cNvPr id="14" name="Picture 13">
            <a:extLst>
              <a:ext uri="{FF2B5EF4-FFF2-40B4-BE49-F238E27FC236}">
                <a16:creationId xmlns:a16="http://schemas.microsoft.com/office/drawing/2014/main" id="{31407731-50CD-44B3-929B-DC04178FC9E9}"/>
              </a:ext>
            </a:extLst>
          </p:cNvPr>
          <p:cNvPicPr>
            <a:picLocks noChangeAspect="1"/>
          </p:cNvPicPr>
          <p:nvPr/>
        </p:nvPicPr>
        <p:blipFill>
          <a:blip r:embed="rId4"/>
          <a:stretch>
            <a:fillRect/>
          </a:stretch>
        </p:blipFill>
        <p:spPr>
          <a:xfrm>
            <a:off x="10346910" y="3712435"/>
            <a:ext cx="867026" cy="796464"/>
          </a:xfrm>
          <a:prstGeom prst="rect">
            <a:avLst/>
          </a:prstGeom>
        </p:spPr>
      </p:pic>
      <p:grpSp>
        <p:nvGrpSpPr>
          <p:cNvPr id="15" name="Group 4">
            <a:extLst>
              <a:ext uri="{FF2B5EF4-FFF2-40B4-BE49-F238E27FC236}">
                <a16:creationId xmlns:a16="http://schemas.microsoft.com/office/drawing/2014/main" id="{D2DCD3A1-F203-4690-A0BF-504FCC6F4DD2}"/>
              </a:ext>
            </a:extLst>
          </p:cNvPr>
          <p:cNvGrpSpPr>
            <a:grpSpLocks noChangeAspect="1"/>
          </p:cNvGrpSpPr>
          <p:nvPr/>
        </p:nvGrpSpPr>
        <p:grpSpPr bwMode="auto">
          <a:xfrm>
            <a:off x="2965309" y="3588685"/>
            <a:ext cx="698017" cy="431330"/>
            <a:chOff x="912" y="2039"/>
            <a:chExt cx="814" cy="503"/>
          </a:xfrm>
        </p:grpSpPr>
        <p:sp>
          <p:nvSpPr>
            <p:cNvPr id="16" name="AutoShape 3">
              <a:extLst>
                <a:ext uri="{FF2B5EF4-FFF2-40B4-BE49-F238E27FC236}">
                  <a16:creationId xmlns:a16="http://schemas.microsoft.com/office/drawing/2014/main" id="{1FC73430-4A06-4844-9D3D-D9E93F30714E}"/>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7" name="Freeform 5">
              <a:extLst>
                <a:ext uri="{FF2B5EF4-FFF2-40B4-BE49-F238E27FC236}">
                  <a16:creationId xmlns:a16="http://schemas.microsoft.com/office/drawing/2014/main" id="{74713051-A3E0-4FF4-96E2-A8EBCBDCEA95}"/>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0072C6">
                <a:lumMod val="75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8" name="Rectangle 6">
              <a:extLst>
                <a:ext uri="{FF2B5EF4-FFF2-40B4-BE49-F238E27FC236}">
                  <a16:creationId xmlns:a16="http://schemas.microsoft.com/office/drawing/2014/main" id="{9919EE90-9C9F-49BC-BD88-BDE40E7504D6}"/>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9" name="Freeform 7">
              <a:extLst>
                <a:ext uri="{FF2B5EF4-FFF2-40B4-BE49-F238E27FC236}">
                  <a16:creationId xmlns:a16="http://schemas.microsoft.com/office/drawing/2014/main" id="{054ABCB9-35E1-479F-830E-546852BBC5DF}"/>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0" name="Freeform 8">
              <a:extLst>
                <a:ext uri="{FF2B5EF4-FFF2-40B4-BE49-F238E27FC236}">
                  <a16:creationId xmlns:a16="http://schemas.microsoft.com/office/drawing/2014/main" id="{84B311C0-D5C8-4999-9792-1574D5EB6EE6}"/>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1" name="Freeform 9">
              <a:extLst>
                <a:ext uri="{FF2B5EF4-FFF2-40B4-BE49-F238E27FC236}">
                  <a16:creationId xmlns:a16="http://schemas.microsoft.com/office/drawing/2014/main" id="{0A120FC9-077F-40D9-9025-C91BCA970479}"/>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2" name="Freeform 10">
              <a:extLst>
                <a:ext uri="{FF2B5EF4-FFF2-40B4-BE49-F238E27FC236}">
                  <a16:creationId xmlns:a16="http://schemas.microsoft.com/office/drawing/2014/main" id="{F80CEBEF-A8D4-48D1-8C03-DC5C60BD0A99}"/>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3" name="Freeform 11">
              <a:extLst>
                <a:ext uri="{FF2B5EF4-FFF2-40B4-BE49-F238E27FC236}">
                  <a16:creationId xmlns:a16="http://schemas.microsoft.com/office/drawing/2014/main" id="{535DD5A0-C8F7-4EDB-B00A-1E720D294121}"/>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4" name="Freeform 12">
              <a:extLst>
                <a:ext uri="{FF2B5EF4-FFF2-40B4-BE49-F238E27FC236}">
                  <a16:creationId xmlns:a16="http://schemas.microsoft.com/office/drawing/2014/main" id="{FBACA054-4452-49A1-A218-AB15AAF42306}"/>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5" name="Oval 13">
              <a:extLst>
                <a:ext uri="{FF2B5EF4-FFF2-40B4-BE49-F238E27FC236}">
                  <a16:creationId xmlns:a16="http://schemas.microsoft.com/office/drawing/2014/main" id="{297DEC57-CD1C-48E5-A569-A5423DEA4DCB}"/>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6" name="Freeform 14">
              <a:extLst>
                <a:ext uri="{FF2B5EF4-FFF2-40B4-BE49-F238E27FC236}">
                  <a16:creationId xmlns:a16="http://schemas.microsoft.com/office/drawing/2014/main" id="{A32AB430-B43D-4C2D-92B8-E24BBF7F33EC}"/>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sp>
        <p:nvSpPr>
          <p:cNvPr id="27" name="AutoShape 23">
            <a:extLst>
              <a:ext uri="{FF2B5EF4-FFF2-40B4-BE49-F238E27FC236}">
                <a16:creationId xmlns:a16="http://schemas.microsoft.com/office/drawing/2014/main" id="{FCC53EC5-1110-44F5-A5CA-E2828DB43E1A}"/>
              </a:ext>
            </a:extLst>
          </p:cNvPr>
          <p:cNvSpPr>
            <a:spLocks noChangeAspect="1" noChangeArrowheads="1" noTextEdit="1"/>
          </p:cNvSpPr>
          <p:nvPr/>
        </p:nvSpPr>
        <p:spPr bwMode="auto">
          <a:xfrm>
            <a:off x="4588066" y="3571983"/>
            <a:ext cx="884708" cy="501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8" name="Rectangle 25">
            <a:extLst>
              <a:ext uri="{FF2B5EF4-FFF2-40B4-BE49-F238E27FC236}">
                <a16:creationId xmlns:a16="http://schemas.microsoft.com/office/drawing/2014/main" id="{5E00A6C2-4208-4C2A-9768-F00119183267}"/>
              </a:ext>
            </a:extLst>
          </p:cNvPr>
          <p:cNvSpPr>
            <a:spLocks noChangeArrowheads="1"/>
          </p:cNvSpPr>
          <p:nvPr/>
        </p:nvSpPr>
        <p:spPr bwMode="auto">
          <a:xfrm>
            <a:off x="4698356" y="3567188"/>
            <a:ext cx="674920" cy="46513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29" name="Oval 26">
            <a:extLst>
              <a:ext uri="{FF2B5EF4-FFF2-40B4-BE49-F238E27FC236}">
                <a16:creationId xmlns:a16="http://schemas.microsoft.com/office/drawing/2014/main" id="{458D91F5-B01C-42C5-8066-86A94EE7101F}"/>
              </a:ext>
            </a:extLst>
          </p:cNvPr>
          <p:cNvSpPr>
            <a:spLocks noChangeArrowheads="1"/>
          </p:cNvSpPr>
          <p:nvPr/>
        </p:nvSpPr>
        <p:spPr bwMode="auto">
          <a:xfrm>
            <a:off x="5028024" y="3576780"/>
            <a:ext cx="15584" cy="15584"/>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0" name="Rectangle 27">
            <a:extLst>
              <a:ext uri="{FF2B5EF4-FFF2-40B4-BE49-F238E27FC236}">
                <a16:creationId xmlns:a16="http://schemas.microsoft.com/office/drawing/2014/main" id="{83FBE422-46A4-4ADC-8223-A6C982907B46}"/>
              </a:ext>
            </a:extLst>
          </p:cNvPr>
          <p:cNvSpPr>
            <a:spLocks noChangeArrowheads="1"/>
          </p:cNvSpPr>
          <p:nvPr/>
        </p:nvSpPr>
        <p:spPr bwMode="auto">
          <a:xfrm>
            <a:off x="4723530" y="3601953"/>
            <a:ext cx="629365" cy="409987"/>
          </a:xfrm>
          <a:prstGeom prst="rect">
            <a:avLst/>
          </a:prstGeom>
          <a:solidFill>
            <a:srgbClr val="0072C6">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1" name="Freeform 28">
            <a:extLst>
              <a:ext uri="{FF2B5EF4-FFF2-40B4-BE49-F238E27FC236}">
                <a16:creationId xmlns:a16="http://schemas.microsoft.com/office/drawing/2014/main" id="{A69C0BC6-D429-4D36-8638-597A31AC2D12}"/>
              </a:ext>
            </a:extLst>
          </p:cNvPr>
          <p:cNvSpPr>
            <a:spLocks/>
          </p:cNvSpPr>
          <p:nvPr/>
        </p:nvSpPr>
        <p:spPr bwMode="auto">
          <a:xfrm>
            <a:off x="4592862" y="4037115"/>
            <a:ext cx="875117" cy="35964"/>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cxnSp>
        <p:nvCxnSpPr>
          <p:cNvPr id="32" name="Straight Connector 31">
            <a:extLst>
              <a:ext uri="{FF2B5EF4-FFF2-40B4-BE49-F238E27FC236}">
                <a16:creationId xmlns:a16="http://schemas.microsoft.com/office/drawing/2014/main" id="{EDF7912F-FA07-4BCC-BF27-47E8AD9B7E82}"/>
              </a:ext>
            </a:extLst>
          </p:cNvPr>
          <p:cNvCxnSpPr/>
          <p:nvPr/>
        </p:nvCxnSpPr>
        <p:spPr>
          <a:xfrm flipH="1">
            <a:off x="5677325" y="3111443"/>
            <a:ext cx="496948" cy="407919"/>
          </a:xfrm>
          <a:prstGeom prst="line">
            <a:avLst/>
          </a:prstGeom>
          <a:noFill/>
          <a:ln w="57150" cap="flat" cmpd="sng" algn="ctr">
            <a:solidFill>
              <a:srgbClr val="0072C6"/>
            </a:solidFill>
            <a:prstDash val="solid"/>
          </a:ln>
          <a:effectLst/>
        </p:spPr>
      </p:cxnSp>
      <p:grpSp>
        <p:nvGrpSpPr>
          <p:cNvPr id="33" name="Group 4">
            <a:extLst>
              <a:ext uri="{FF2B5EF4-FFF2-40B4-BE49-F238E27FC236}">
                <a16:creationId xmlns:a16="http://schemas.microsoft.com/office/drawing/2014/main" id="{4D1FB986-F00D-4981-B20D-D525D4786FB4}"/>
              </a:ext>
            </a:extLst>
          </p:cNvPr>
          <p:cNvGrpSpPr>
            <a:grpSpLocks noChangeAspect="1"/>
          </p:cNvGrpSpPr>
          <p:nvPr/>
        </p:nvGrpSpPr>
        <p:grpSpPr bwMode="auto">
          <a:xfrm>
            <a:off x="2951790" y="4552178"/>
            <a:ext cx="698017" cy="431330"/>
            <a:chOff x="912" y="2039"/>
            <a:chExt cx="814" cy="503"/>
          </a:xfrm>
        </p:grpSpPr>
        <p:sp>
          <p:nvSpPr>
            <p:cNvPr id="34" name="AutoShape 3">
              <a:extLst>
                <a:ext uri="{FF2B5EF4-FFF2-40B4-BE49-F238E27FC236}">
                  <a16:creationId xmlns:a16="http://schemas.microsoft.com/office/drawing/2014/main" id="{33410F49-B6AF-4BC8-98E8-52C979B3E5DA}"/>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5" name="Freeform 5">
              <a:extLst>
                <a:ext uri="{FF2B5EF4-FFF2-40B4-BE49-F238E27FC236}">
                  <a16:creationId xmlns:a16="http://schemas.microsoft.com/office/drawing/2014/main" id="{B5D3EEA0-611C-4D9E-BA16-C16BD2194F8E}"/>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6" name="Rectangle 6">
              <a:extLst>
                <a:ext uri="{FF2B5EF4-FFF2-40B4-BE49-F238E27FC236}">
                  <a16:creationId xmlns:a16="http://schemas.microsoft.com/office/drawing/2014/main" id="{ACA5E759-36CA-42FE-B6B0-77ED4B1A0078}"/>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7" name="Freeform 7">
              <a:extLst>
                <a:ext uri="{FF2B5EF4-FFF2-40B4-BE49-F238E27FC236}">
                  <a16:creationId xmlns:a16="http://schemas.microsoft.com/office/drawing/2014/main" id="{8B5B3B37-6248-4993-95DA-DBBF0628FCAF}"/>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8" name="Freeform 8">
              <a:extLst>
                <a:ext uri="{FF2B5EF4-FFF2-40B4-BE49-F238E27FC236}">
                  <a16:creationId xmlns:a16="http://schemas.microsoft.com/office/drawing/2014/main" id="{57C4B5E3-BA72-4B42-A576-3B9E20ED568D}"/>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39" name="Freeform 9">
              <a:extLst>
                <a:ext uri="{FF2B5EF4-FFF2-40B4-BE49-F238E27FC236}">
                  <a16:creationId xmlns:a16="http://schemas.microsoft.com/office/drawing/2014/main" id="{35417CE8-0B85-4E94-837E-0F7DCE241C01}"/>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40" name="Freeform 10">
              <a:extLst>
                <a:ext uri="{FF2B5EF4-FFF2-40B4-BE49-F238E27FC236}">
                  <a16:creationId xmlns:a16="http://schemas.microsoft.com/office/drawing/2014/main" id="{55C5F2B2-40CC-4298-B9FA-A293CB8B710C}"/>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41" name="Freeform 11">
              <a:extLst>
                <a:ext uri="{FF2B5EF4-FFF2-40B4-BE49-F238E27FC236}">
                  <a16:creationId xmlns:a16="http://schemas.microsoft.com/office/drawing/2014/main" id="{32A6E093-08B2-411D-AC83-48082DC84E3A}"/>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42" name="Freeform 12">
              <a:extLst>
                <a:ext uri="{FF2B5EF4-FFF2-40B4-BE49-F238E27FC236}">
                  <a16:creationId xmlns:a16="http://schemas.microsoft.com/office/drawing/2014/main" id="{24C496DD-7B6A-484A-93CB-7412A55DE9AD}"/>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43" name="Oval 13">
              <a:extLst>
                <a:ext uri="{FF2B5EF4-FFF2-40B4-BE49-F238E27FC236}">
                  <a16:creationId xmlns:a16="http://schemas.microsoft.com/office/drawing/2014/main" id="{52AD722F-8FC8-4C1D-941F-EFE8B78B8332}"/>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44" name="Freeform 14">
              <a:extLst>
                <a:ext uri="{FF2B5EF4-FFF2-40B4-BE49-F238E27FC236}">
                  <a16:creationId xmlns:a16="http://schemas.microsoft.com/office/drawing/2014/main" id="{AA3612A1-8CF2-4F68-91D8-09157F7A9798}"/>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cxnSp>
        <p:nvCxnSpPr>
          <p:cNvPr id="45" name="Straight Connector 44">
            <a:extLst>
              <a:ext uri="{FF2B5EF4-FFF2-40B4-BE49-F238E27FC236}">
                <a16:creationId xmlns:a16="http://schemas.microsoft.com/office/drawing/2014/main" id="{0060A374-45FA-4EED-ADB6-45E074C09B55}"/>
              </a:ext>
            </a:extLst>
          </p:cNvPr>
          <p:cNvCxnSpPr/>
          <p:nvPr/>
        </p:nvCxnSpPr>
        <p:spPr>
          <a:xfrm flipH="1">
            <a:off x="5677323" y="3818539"/>
            <a:ext cx="2599263" cy="0"/>
          </a:xfrm>
          <a:prstGeom prst="line">
            <a:avLst/>
          </a:prstGeom>
          <a:noFill/>
          <a:ln w="57150" cap="flat" cmpd="sng" algn="ctr">
            <a:solidFill>
              <a:srgbClr val="0072C6"/>
            </a:solidFill>
            <a:prstDash val="solid"/>
          </a:ln>
          <a:effectLst/>
        </p:spPr>
      </p:cxnSp>
      <p:cxnSp>
        <p:nvCxnSpPr>
          <p:cNvPr id="46" name="Straight Connector 45">
            <a:extLst>
              <a:ext uri="{FF2B5EF4-FFF2-40B4-BE49-F238E27FC236}">
                <a16:creationId xmlns:a16="http://schemas.microsoft.com/office/drawing/2014/main" id="{21F333EB-EB43-4DDC-BB6E-962B1D02C3DA}"/>
              </a:ext>
            </a:extLst>
          </p:cNvPr>
          <p:cNvCxnSpPr/>
          <p:nvPr/>
        </p:nvCxnSpPr>
        <p:spPr>
          <a:xfrm>
            <a:off x="3821562" y="3802661"/>
            <a:ext cx="659807" cy="0"/>
          </a:xfrm>
          <a:prstGeom prst="line">
            <a:avLst/>
          </a:prstGeom>
          <a:noFill/>
          <a:ln w="57150" cap="flat" cmpd="sng" algn="ctr">
            <a:solidFill>
              <a:srgbClr val="0072C6"/>
            </a:solidFill>
            <a:prstDash val="solid"/>
          </a:ln>
          <a:effectLst/>
        </p:spPr>
      </p:cxnSp>
      <p:cxnSp>
        <p:nvCxnSpPr>
          <p:cNvPr id="47" name="Straight Connector 46">
            <a:extLst>
              <a:ext uri="{FF2B5EF4-FFF2-40B4-BE49-F238E27FC236}">
                <a16:creationId xmlns:a16="http://schemas.microsoft.com/office/drawing/2014/main" id="{08741BCC-D1A7-462C-8CE7-6AEE472092FE}"/>
              </a:ext>
            </a:extLst>
          </p:cNvPr>
          <p:cNvCxnSpPr/>
          <p:nvPr/>
        </p:nvCxnSpPr>
        <p:spPr>
          <a:xfrm>
            <a:off x="3806114" y="4785421"/>
            <a:ext cx="659807" cy="0"/>
          </a:xfrm>
          <a:prstGeom prst="line">
            <a:avLst/>
          </a:prstGeom>
          <a:noFill/>
          <a:ln w="57150" cap="flat" cmpd="sng" algn="ctr">
            <a:solidFill>
              <a:srgbClr val="E81123"/>
            </a:solidFill>
            <a:prstDash val="solid"/>
          </a:ln>
          <a:effectLst/>
        </p:spPr>
      </p:cxnSp>
      <p:grpSp>
        <p:nvGrpSpPr>
          <p:cNvPr id="48" name="Group 47">
            <a:extLst>
              <a:ext uri="{FF2B5EF4-FFF2-40B4-BE49-F238E27FC236}">
                <a16:creationId xmlns:a16="http://schemas.microsoft.com/office/drawing/2014/main" id="{2DF8BC7B-31B1-42E3-83AE-757C3F74F5FD}"/>
              </a:ext>
            </a:extLst>
          </p:cNvPr>
          <p:cNvGrpSpPr/>
          <p:nvPr/>
        </p:nvGrpSpPr>
        <p:grpSpPr>
          <a:xfrm>
            <a:off x="10645928" y="4622277"/>
            <a:ext cx="846568" cy="389610"/>
            <a:chOff x="10794044" y="4278657"/>
            <a:chExt cx="1367794" cy="629491"/>
          </a:xfrm>
        </p:grpSpPr>
        <p:sp>
          <p:nvSpPr>
            <p:cNvPr id="49" name="Rectangle 48">
              <a:extLst>
                <a:ext uri="{FF2B5EF4-FFF2-40B4-BE49-F238E27FC236}">
                  <a16:creationId xmlns:a16="http://schemas.microsoft.com/office/drawing/2014/main" id="{EE64A706-C05D-4322-B087-2098714D9AE9}"/>
                </a:ext>
              </a:extLst>
            </p:cNvPr>
            <p:cNvSpPr/>
            <p:nvPr/>
          </p:nvSpPr>
          <p:spPr bwMode="auto">
            <a:xfrm>
              <a:off x="10794044" y="4278657"/>
              <a:ext cx="1367794" cy="629491"/>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0" name="Picture 49">
              <a:extLst>
                <a:ext uri="{FF2B5EF4-FFF2-40B4-BE49-F238E27FC236}">
                  <a16:creationId xmlns:a16="http://schemas.microsoft.com/office/drawing/2014/main" id="{D0A7F02D-0F46-4B31-B3E7-6C65092546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20383" y="4322781"/>
              <a:ext cx="1115117" cy="523229"/>
            </a:xfrm>
            <a:prstGeom prst="rect">
              <a:avLst/>
            </a:prstGeom>
          </p:spPr>
        </p:pic>
      </p:grpSp>
      <p:grpSp>
        <p:nvGrpSpPr>
          <p:cNvPr id="51" name="Group 4">
            <a:extLst>
              <a:ext uri="{FF2B5EF4-FFF2-40B4-BE49-F238E27FC236}">
                <a16:creationId xmlns:a16="http://schemas.microsoft.com/office/drawing/2014/main" id="{BFD63BC7-D77C-4D62-B9A8-3DADFB62139E}"/>
              </a:ext>
            </a:extLst>
          </p:cNvPr>
          <p:cNvGrpSpPr>
            <a:grpSpLocks noChangeAspect="1"/>
          </p:cNvGrpSpPr>
          <p:nvPr/>
        </p:nvGrpSpPr>
        <p:grpSpPr bwMode="auto">
          <a:xfrm>
            <a:off x="6369810" y="2647179"/>
            <a:ext cx="887178" cy="646424"/>
            <a:chOff x="4423" y="993"/>
            <a:chExt cx="737" cy="537"/>
          </a:xfrm>
        </p:grpSpPr>
        <p:sp>
          <p:nvSpPr>
            <p:cNvPr id="52" name="AutoShape 3">
              <a:extLst>
                <a:ext uri="{FF2B5EF4-FFF2-40B4-BE49-F238E27FC236}">
                  <a16:creationId xmlns:a16="http://schemas.microsoft.com/office/drawing/2014/main" id="{18E38F07-9D3D-4242-94A3-42C5BF7744BD}"/>
                </a:ext>
              </a:extLst>
            </p:cNvPr>
            <p:cNvSpPr>
              <a:spLocks noChangeAspect="1" noChangeArrowheads="1" noTextEdit="1"/>
            </p:cNvSpPr>
            <p:nvPr/>
          </p:nvSpPr>
          <p:spPr bwMode="auto">
            <a:xfrm>
              <a:off x="4423" y="993"/>
              <a:ext cx="737"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53" name="Freeform 5">
              <a:extLst>
                <a:ext uri="{FF2B5EF4-FFF2-40B4-BE49-F238E27FC236}">
                  <a16:creationId xmlns:a16="http://schemas.microsoft.com/office/drawing/2014/main" id="{AD189C68-C202-44DE-9CA5-8CBF39CEF7FC}"/>
                </a:ext>
              </a:extLst>
            </p:cNvPr>
            <p:cNvSpPr>
              <a:spLocks/>
            </p:cNvSpPr>
            <p:nvPr/>
          </p:nvSpPr>
          <p:spPr bwMode="auto">
            <a:xfrm>
              <a:off x="4423" y="994"/>
              <a:ext cx="737" cy="536"/>
            </a:xfrm>
            <a:custGeom>
              <a:avLst/>
              <a:gdLst>
                <a:gd name="T0" fmla="*/ 762 w 792"/>
                <a:gd name="T1" fmla="*/ 0 h 578"/>
                <a:gd name="T2" fmla="*/ 30 w 792"/>
                <a:gd name="T3" fmla="*/ 0 h 578"/>
                <a:gd name="T4" fmla="*/ 0 w 792"/>
                <a:gd name="T5" fmla="*/ 30 h 578"/>
                <a:gd name="T6" fmla="*/ 0 w 792"/>
                <a:gd name="T7" fmla="*/ 548 h 578"/>
                <a:gd name="T8" fmla="*/ 30 w 792"/>
                <a:gd name="T9" fmla="*/ 578 h 578"/>
                <a:gd name="T10" fmla="*/ 762 w 792"/>
                <a:gd name="T11" fmla="*/ 578 h 578"/>
                <a:gd name="T12" fmla="*/ 792 w 792"/>
                <a:gd name="T13" fmla="*/ 548 h 578"/>
                <a:gd name="T14" fmla="*/ 792 w 792"/>
                <a:gd name="T15" fmla="*/ 30 h 578"/>
                <a:gd name="T16" fmla="*/ 762 w 792"/>
                <a:gd name="T17" fmla="*/ 0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2" h="578">
                  <a:moveTo>
                    <a:pt x="762" y="0"/>
                  </a:moveTo>
                  <a:cubicBezTo>
                    <a:pt x="30" y="0"/>
                    <a:pt x="30" y="0"/>
                    <a:pt x="30" y="0"/>
                  </a:cubicBezTo>
                  <a:cubicBezTo>
                    <a:pt x="5" y="0"/>
                    <a:pt x="0" y="5"/>
                    <a:pt x="0" y="30"/>
                  </a:cubicBezTo>
                  <a:cubicBezTo>
                    <a:pt x="0" y="548"/>
                    <a:pt x="0" y="548"/>
                    <a:pt x="0" y="548"/>
                  </a:cubicBezTo>
                  <a:cubicBezTo>
                    <a:pt x="0" y="573"/>
                    <a:pt x="5" y="578"/>
                    <a:pt x="30" y="578"/>
                  </a:cubicBezTo>
                  <a:cubicBezTo>
                    <a:pt x="762" y="578"/>
                    <a:pt x="762" y="578"/>
                    <a:pt x="762" y="578"/>
                  </a:cubicBezTo>
                  <a:cubicBezTo>
                    <a:pt x="787" y="578"/>
                    <a:pt x="792" y="573"/>
                    <a:pt x="792" y="548"/>
                  </a:cubicBezTo>
                  <a:cubicBezTo>
                    <a:pt x="792" y="30"/>
                    <a:pt x="792" y="30"/>
                    <a:pt x="792" y="30"/>
                  </a:cubicBezTo>
                  <a:cubicBezTo>
                    <a:pt x="792" y="5"/>
                    <a:pt x="787" y="0"/>
                    <a:pt x="762"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54" name="Oval 6">
              <a:extLst>
                <a:ext uri="{FF2B5EF4-FFF2-40B4-BE49-F238E27FC236}">
                  <a16:creationId xmlns:a16="http://schemas.microsoft.com/office/drawing/2014/main" id="{A6FDE379-064A-4307-924E-C1CB67264BE8}"/>
                </a:ext>
              </a:extLst>
            </p:cNvPr>
            <p:cNvSpPr>
              <a:spLocks noChangeArrowheads="1"/>
            </p:cNvSpPr>
            <p:nvPr/>
          </p:nvSpPr>
          <p:spPr bwMode="auto">
            <a:xfrm>
              <a:off x="4443" y="1008"/>
              <a:ext cx="74" cy="73"/>
            </a:xfrm>
            <a:prstGeom prst="ellipse">
              <a:avLst/>
            </a:prstGeom>
            <a:solidFill>
              <a:srgbClr val="727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55" name="Freeform 7">
              <a:extLst>
                <a:ext uri="{FF2B5EF4-FFF2-40B4-BE49-F238E27FC236}">
                  <a16:creationId xmlns:a16="http://schemas.microsoft.com/office/drawing/2014/main" id="{1B16870F-07DC-4386-B6CA-F20CAD880595}"/>
                </a:ext>
              </a:extLst>
            </p:cNvPr>
            <p:cNvSpPr>
              <a:spLocks/>
            </p:cNvSpPr>
            <p:nvPr/>
          </p:nvSpPr>
          <p:spPr bwMode="auto">
            <a:xfrm>
              <a:off x="4458" y="1029"/>
              <a:ext cx="44" cy="32"/>
            </a:xfrm>
            <a:custGeom>
              <a:avLst/>
              <a:gdLst>
                <a:gd name="T0" fmla="*/ 15 w 44"/>
                <a:gd name="T1" fmla="*/ 11 h 32"/>
                <a:gd name="T2" fmla="*/ 27 w 44"/>
                <a:gd name="T3" fmla="*/ 0 h 32"/>
                <a:gd name="T4" fmla="*/ 17 w 44"/>
                <a:gd name="T5" fmla="*/ 0 h 32"/>
                <a:gd name="T6" fmla="*/ 0 w 44"/>
                <a:gd name="T7" fmla="*/ 16 h 32"/>
                <a:gd name="T8" fmla="*/ 17 w 44"/>
                <a:gd name="T9" fmla="*/ 32 h 32"/>
                <a:gd name="T10" fmla="*/ 27 w 44"/>
                <a:gd name="T11" fmla="*/ 32 h 32"/>
                <a:gd name="T12" fmla="*/ 15 w 44"/>
                <a:gd name="T13" fmla="*/ 20 h 32"/>
                <a:gd name="T14" fmla="*/ 44 w 44"/>
                <a:gd name="T15" fmla="*/ 20 h 32"/>
                <a:gd name="T16" fmla="*/ 44 w 44"/>
                <a:gd name="T17" fmla="*/ 11 h 32"/>
                <a:gd name="T18" fmla="*/ 15 w 44"/>
                <a:gd name="T19" fmla="*/ 1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32">
                  <a:moveTo>
                    <a:pt x="15" y="11"/>
                  </a:moveTo>
                  <a:lnTo>
                    <a:pt x="27" y="0"/>
                  </a:lnTo>
                  <a:lnTo>
                    <a:pt x="17" y="0"/>
                  </a:lnTo>
                  <a:lnTo>
                    <a:pt x="0" y="16"/>
                  </a:lnTo>
                  <a:lnTo>
                    <a:pt x="17" y="32"/>
                  </a:lnTo>
                  <a:lnTo>
                    <a:pt x="27" y="32"/>
                  </a:lnTo>
                  <a:lnTo>
                    <a:pt x="15" y="20"/>
                  </a:lnTo>
                  <a:lnTo>
                    <a:pt x="44" y="20"/>
                  </a:lnTo>
                  <a:lnTo>
                    <a:pt x="44" y="11"/>
                  </a:lnTo>
                  <a:lnTo>
                    <a:pt x="15"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56" name="Rectangle 8">
              <a:extLst>
                <a:ext uri="{FF2B5EF4-FFF2-40B4-BE49-F238E27FC236}">
                  <a16:creationId xmlns:a16="http://schemas.microsoft.com/office/drawing/2014/main" id="{7D29A3A7-38E9-417C-83E0-DD3387D665B1}"/>
                </a:ext>
              </a:extLst>
            </p:cNvPr>
            <p:cNvSpPr>
              <a:spLocks noChangeArrowheads="1"/>
            </p:cNvSpPr>
            <p:nvPr/>
          </p:nvSpPr>
          <p:spPr bwMode="auto">
            <a:xfrm>
              <a:off x="4441" y="1095"/>
              <a:ext cx="701" cy="410"/>
            </a:xfrm>
            <a:prstGeom prst="rect">
              <a:avLst/>
            </a:prstGeom>
            <a:solidFill>
              <a:srgbClr val="289F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57" name="Rectangle 9">
              <a:extLst>
                <a:ext uri="{FF2B5EF4-FFF2-40B4-BE49-F238E27FC236}">
                  <a16:creationId xmlns:a16="http://schemas.microsoft.com/office/drawing/2014/main" id="{8974AC15-5C2B-4716-A816-69D4848192DC}"/>
                </a:ext>
              </a:extLst>
            </p:cNvPr>
            <p:cNvSpPr>
              <a:spLocks noChangeArrowheads="1"/>
            </p:cNvSpPr>
            <p:nvPr/>
          </p:nvSpPr>
          <p:spPr bwMode="auto">
            <a:xfrm>
              <a:off x="4528" y="1021"/>
              <a:ext cx="614" cy="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58" name="Freeform 10">
              <a:extLst>
                <a:ext uri="{FF2B5EF4-FFF2-40B4-BE49-F238E27FC236}">
                  <a16:creationId xmlns:a16="http://schemas.microsoft.com/office/drawing/2014/main" id="{7CE7B9B6-700A-4DD2-B44C-E681A1171BA4}"/>
                </a:ext>
              </a:extLst>
            </p:cNvPr>
            <p:cNvSpPr>
              <a:spLocks noEditPoints="1"/>
            </p:cNvSpPr>
            <p:nvPr/>
          </p:nvSpPr>
          <p:spPr bwMode="auto">
            <a:xfrm>
              <a:off x="4692" y="1238"/>
              <a:ext cx="28" cy="135"/>
            </a:xfrm>
            <a:custGeom>
              <a:avLst/>
              <a:gdLst>
                <a:gd name="T0" fmla="*/ 15 w 30"/>
                <a:gd name="T1" fmla="*/ 30 h 146"/>
                <a:gd name="T2" fmla="*/ 4 w 30"/>
                <a:gd name="T3" fmla="*/ 26 h 146"/>
                <a:gd name="T4" fmla="*/ 0 w 30"/>
                <a:gd name="T5" fmla="*/ 15 h 146"/>
                <a:gd name="T6" fmla="*/ 4 w 30"/>
                <a:gd name="T7" fmla="*/ 4 h 146"/>
                <a:gd name="T8" fmla="*/ 15 w 30"/>
                <a:gd name="T9" fmla="*/ 0 h 146"/>
                <a:gd name="T10" fmla="*/ 26 w 30"/>
                <a:gd name="T11" fmla="*/ 4 h 146"/>
                <a:gd name="T12" fmla="*/ 30 w 30"/>
                <a:gd name="T13" fmla="*/ 15 h 146"/>
                <a:gd name="T14" fmla="*/ 26 w 30"/>
                <a:gd name="T15" fmla="*/ 26 h 146"/>
                <a:gd name="T16" fmla="*/ 15 w 30"/>
                <a:gd name="T17" fmla="*/ 30 h 146"/>
                <a:gd name="T18" fmla="*/ 15 w 30"/>
                <a:gd name="T19" fmla="*/ 146 h 146"/>
                <a:gd name="T20" fmla="*/ 4 w 30"/>
                <a:gd name="T21" fmla="*/ 142 h 146"/>
                <a:gd name="T22" fmla="*/ 0 w 30"/>
                <a:gd name="T23" fmla="*/ 131 h 146"/>
                <a:gd name="T24" fmla="*/ 4 w 30"/>
                <a:gd name="T25" fmla="*/ 120 h 146"/>
                <a:gd name="T26" fmla="*/ 15 w 30"/>
                <a:gd name="T27" fmla="*/ 115 h 146"/>
                <a:gd name="T28" fmla="*/ 26 w 30"/>
                <a:gd name="T29" fmla="*/ 120 h 146"/>
                <a:gd name="T30" fmla="*/ 30 w 30"/>
                <a:gd name="T31" fmla="*/ 131 h 146"/>
                <a:gd name="T32" fmla="*/ 26 w 30"/>
                <a:gd name="T33" fmla="*/ 142 h 146"/>
                <a:gd name="T34" fmla="*/ 15 w 30"/>
                <a:gd name="T35"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146">
                  <a:moveTo>
                    <a:pt x="15" y="30"/>
                  </a:moveTo>
                  <a:cubicBezTo>
                    <a:pt x="11" y="30"/>
                    <a:pt x="7" y="29"/>
                    <a:pt x="4" y="26"/>
                  </a:cubicBezTo>
                  <a:cubicBezTo>
                    <a:pt x="1" y="23"/>
                    <a:pt x="0" y="19"/>
                    <a:pt x="0" y="15"/>
                  </a:cubicBezTo>
                  <a:cubicBezTo>
                    <a:pt x="0" y="11"/>
                    <a:pt x="1" y="7"/>
                    <a:pt x="4" y="4"/>
                  </a:cubicBezTo>
                  <a:cubicBezTo>
                    <a:pt x="7" y="1"/>
                    <a:pt x="11" y="0"/>
                    <a:pt x="15" y="0"/>
                  </a:cubicBezTo>
                  <a:cubicBezTo>
                    <a:pt x="19" y="0"/>
                    <a:pt x="23" y="1"/>
                    <a:pt x="26" y="4"/>
                  </a:cubicBezTo>
                  <a:cubicBezTo>
                    <a:pt x="29" y="7"/>
                    <a:pt x="30" y="11"/>
                    <a:pt x="30" y="15"/>
                  </a:cubicBezTo>
                  <a:cubicBezTo>
                    <a:pt x="30" y="19"/>
                    <a:pt x="29" y="23"/>
                    <a:pt x="26" y="26"/>
                  </a:cubicBezTo>
                  <a:cubicBezTo>
                    <a:pt x="23" y="29"/>
                    <a:pt x="19" y="30"/>
                    <a:pt x="15" y="30"/>
                  </a:cubicBezTo>
                  <a:close/>
                  <a:moveTo>
                    <a:pt x="15" y="146"/>
                  </a:moveTo>
                  <a:cubicBezTo>
                    <a:pt x="11" y="146"/>
                    <a:pt x="7" y="145"/>
                    <a:pt x="4" y="142"/>
                  </a:cubicBezTo>
                  <a:cubicBezTo>
                    <a:pt x="1" y="139"/>
                    <a:pt x="0" y="135"/>
                    <a:pt x="0" y="131"/>
                  </a:cubicBezTo>
                  <a:cubicBezTo>
                    <a:pt x="0" y="127"/>
                    <a:pt x="1" y="123"/>
                    <a:pt x="4" y="120"/>
                  </a:cubicBezTo>
                  <a:cubicBezTo>
                    <a:pt x="7" y="117"/>
                    <a:pt x="11" y="115"/>
                    <a:pt x="15" y="115"/>
                  </a:cubicBezTo>
                  <a:cubicBezTo>
                    <a:pt x="19" y="115"/>
                    <a:pt x="23" y="117"/>
                    <a:pt x="26" y="120"/>
                  </a:cubicBezTo>
                  <a:cubicBezTo>
                    <a:pt x="29" y="123"/>
                    <a:pt x="30" y="127"/>
                    <a:pt x="30" y="131"/>
                  </a:cubicBezTo>
                  <a:cubicBezTo>
                    <a:pt x="30" y="135"/>
                    <a:pt x="29" y="139"/>
                    <a:pt x="26" y="142"/>
                  </a:cubicBezTo>
                  <a:cubicBezTo>
                    <a:pt x="23" y="145"/>
                    <a:pt x="19" y="146"/>
                    <a:pt x="15" y="1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59" name="Rectangle 11">
              <a:extLst>
                <a:ext uri="{FF2B5EF4-FFF2-40B4-BE49-F238E27FC236}">
                  <a16:creationId xmlns:a16="http://schemas.microsoft.com/office/drawing/2014/main" id="{51DF1FCA-6683-4699-84F6-D6034C96D634}"/>
                </a:ext>
              </a:extLst>
            </p:cNvPr>
            <p:cNvSpPr>
              <a:spLocks noChangeArrowheads="1"/>
            </p:cNvSpPr>
            <p:nvPr/>
          </p:nvSpPr>
          <p:spPr bwMode="auto">
            <a:xfrm>
              <a:off x="4759" y="1290"/>
              <a:ext cx="70" cy="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60" name="Freeform 12">
              <a:extLst>
                <a:ext uri="{FF2B5EF4-FFF2-40B4-BE49-F238E27FC236}">
                  <a16:creationId xmlns:a16="http://schemas.microsoft.com/office/drawing/2014/main" id="{689CFCB2-817F-4310-9918-7C06CBFECAC9}"/>
                </a:ext>
              </a:extLst>
            </p:cNvPr>
            <p:cNvSpPr>
              <a:spLocks/>
            </p:cNvSpPr>
            <p:nvPr/>
          </p:nvSpPr>
          <p:spPr bwMode="auto">
            <a:xfrm>
              <a:off x="4854" y="1189"/>
              <a:ext cx="58" cy="223"/>
            </a:xfrm>
            <a:custGeom>
              <a:avLst/>
              <a:gdLst>
                <a:gd name="T0" fmla="*/ 21 w 63"/>
                <a:gd name="T1" fmla="*/ 241 h 241"/>
                <a:gd name="T2" fmla="*/ 1 w 63"/>
                <a:gd name="T3" fmla="*/ 241 h 241"/>
                <a:gd name="T4" fmla="*/ 43 w 63"/>
                <a:gd name="T5" fmla="*/ 121 h 241"/>
                <a:gd name="T6" fmla="*/ 0 w 63"/>
                <a:gd name="T7" fmla="*/ 0 h 241"/>
                <a:gd name="T8" fmla="*/ 21 w 63"/>
                <a:gd name="T9" fmla="*/ 0 h 241"/>
                <a:gd name="T10" fmla="*/ 63 w 63"/>
                <a:gd name="T11" fmla="*/ 121 h 241"/>
                <a:gd name="T12" fmla="*/ 21 w 63"/>
                <a:gd name="T13" fmla="*/ 241 h 241"/>
              </a:gdLst>
              <a:ahLst/>
              <a:cxnLst>
                <a:cxn ang="0">
                  <a:pos x="T0" y="T1"/>
                </a:cxn>
                <a:cxn ang="0">
                  <a:pos x="T2" y="T3"/>
                </a:cxn>
                <a:cxn ang="0">
                  <a:pos x="T4" y="T5"/>
                </a:cxn>
                <a:cxn ang="0">
                  <a:pos x="T6" y="T7"/>
                </a:cxn>
                <a:cxn ang="0">
                  <a:pos x="T8" y="T9"/>
                </a:cxn>
                <a:cxn ang="0">
                  <a:pos x="T10" y="T11"/>
                </a:cxn>
                <a:cxn ang="0">
                  <a:pos x="T12" y="T13"/>
                </a:cxn>
              </a:cxnLst>
              <a:rect l="0" t="0" r="r" b="b"/>
              <a:pathLst>
                <a:path w="63" h="241">
                  <a:moveTo>
                    <a:pt x="21" y="241"/>
                  </a:moveTo>
                  <a:cubicBezTo>
                    <a:pt x="1" y="241"/>
                    <a:pt x="1" y="241"/>
                    <a:pt x="1" y="241"/>
                  </a:cubicBezTo>
                  <a:cubicBezTo>
                    <a:pt x="29" y="207"/>
                    <a:pt x="43" y="167"/>
                    <a:pt x="43" y="121"/>
                  </a:cubicBezTo>
                  <a:cubicBezTo>
                    <a:pt x="43" y="75"/>
                    <a:pt x="29" y="34"/>
                    <a:pt x="0" y="0"/>
                  </a:cubicBezTo>
                  <a:cubicBezTo>
                    <a:pt x="21" y="0"/>
                    <a:pt x="21" y="0"/>
                    <a:pt x="21" y="0"/>
                  </a:cubicBezTo>
                  <a:cubicBezTo>
                    <a:pt x="49" y="33"/>
                    <a:pt x="63" y="74"/>
                    <a:pt x="63" y="121"/>
                  </a:cubicBezTo>
                  <a:cubicBezTo>
                    <a:pt x="63" y="169"/>
                    <a:pt x="49" y="208"/>
                    <a:pt x="21" y="2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sp>
        <p:nvSpPr>
          <p:cNvPr id="61" name="Oval 60">
            <a:extLst>
              <a:ext uri="{FF2B5EF4-FFF2-40B4-BE49-F238E27FC236}">
                <a16:creationId xmlns:a16="http://schemas.microsoft.com/office/drawing/2014/main" id="{4A9760D2-10ED-4ACE-A7F8-C37EC2CE42E3}"/>
              </a:ext>
            </a:extLst>
          </p:cNvPr>
          <p:cNvSpPr/>
          <p:nvPr/>
        </p:nvSpPr>
        <p:spPr>
          <a:xfrm>
            <a:off x="8393854" y="3307565"/>
            <a:ext cx="896298" cy="896298"/>
          </a:xfrm>
          <a:prstGeom prst="ellipse">
            <a:avLst/>
          </a:prstGeom>
          <a:solidFill>
            <a:srgbClr val="0072C6"/>
          </a:solidFill>
          <a:ln w="10795" cap="flat" cmpd="sng" algn="ctr">
            <a:noFill/>
            <a:prstDash val="solid"/>
          </a:ln>
          <a:effectLst/>
        </p:spPr>
        <p:txBody>
          <a:bodyPr rtlCol="0" anchor="ctr"/>
          <a:lstStyle/>
          <a:p>
            <a:pPr marL="0" marR="0" lvl="0" indent="0" defTabSz="1194625"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505050"/>
              </a:solidFill>
              <a:effectLst/>
              <a:uLnTx/>
              <a:uFillTx/>
            </a:endParaRPr>
          </a:p>
        </p:txBody>
      </p:sp>
      <p:pic>
        <p:nvPicPr>
          <p:cNvPr id="62" name="Picture 61">
            <a:extLst>
              <a:ext uri="{FF2B5EF4-FFF2-40B4-BE49-F238E27FC236}">
                <a16:creationId xmlns:a16="http://schemas.microsoft.com/office/drawing/2014/main" id="{7A9CFE27-9FE7-44E6-9EA3-128554A818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4399" y="3393288"/>
            <a:ext cx="455206" cy="304222"/>
          </a:xfrm>
          <a:prstGeom prst="rect">
            <a:avLst/>
          </a:prstGeom>
        </p:spPr>
      </p:pic>
      <p:grpSp>
        <p:nvGrpSpPr>
          <p:cNvPr id="63" name="Group 62">
            <a:extLst>
              <a:ext uri="{FF2B5EF4-FFF2-40B4-BE49-F238E27FC236}">
                <a16:creationId xmlns:a16="http://schemas.microsoft.com/office/drawing/2014/main" id="{C7B1998D-24EE-42B0-909E-1B481A84A4C7}"/>
              </a:ext>
            </a:extLst>
          </p:cNvPr>
          <p:cNvGrpSpPr/>
          <p:nvPr/>
        </p:nvGrpSpPr>
        <p:grpSpPr>
          <a:xfrm>
            <a:off x="9082589" y="3620016"/>
            <a:ext cx="896298" cy="896297"/>
            <a:chOff x="3453439" y="3767154"/>
            <a:chExt cx="914400" cy="914400"/>
          </a:xfrm>
        </p:grpSpPr>
        <p:sp>
          <p:nvSpPr>
            <p:cNvPr id="64" name="Oval 63">
              <a:extLst>
                <a:ext uri="{FF2B5EF4-FFF2-40B4-BE49-F238E27FC236}">
                  <a16:creationId xmlns:a16="http://schemas.microsoft.com/office/drawing/2014/main" id="{8846400B-F07C-4059-87B4-A518F89E923A}"/>
                </a:ext>
              </a:extLst>
            </p:cNvPr>
            <p:cNvSpPr/>
            <p:nvPr/>
          </p:nvSpPr>
          <p:spPr>
            <a:xfrm>
              <a:off x="3453439" y="3767154"/>
              <a:ext cx="914400" cy="914400"/>
            </a:xfrm>
            <a:prstGeom prst="ellipse">
              <a:avLst/>
            </a:prstGeom>
            <a:solidFill>
              <a:srgbClr val="289FD7"/>
            </a:solidFill>
            <a:ln w="10795" cap="flat" cmpd="sng" algn="ctr">
              <a:noFill/>
              <a:prstDash val="solid"/>
            </a:ln>
            <a:effectLst/>
          </p:spPr>
          <p:txBody>
            <a:bodyPr rtlCol="0" anchor="ctr"/>
            <a:lstStyle/>
            <a:p>
              <a:pPr marL="0" marR="0" lvl="0" indent="0" defTabSz="1194625" eaLnBrk="1" fontAlgn="auto" latinLnBrk="0" hangingPunct="1">
                <a:lnSpc>
                  <a:spcPct val="100000"/>
                </a:lnSpc>
                <a:spcBef>
                  <a:spcPts val="0"/>
                </a:spcBef>
                <a:spcAft>
                  <a:spcPts val="0"/>
                </a:spcAft>
                <a:buClrTx/>
                <a:buSzTx/>
                <a:buFontTx/>
                <a:buNone/>
                <a:tabLst/>
                <a:defRPr/>
              </a:pPr>
              <a:endParaRPr kumimoji="0" lang="en-US" sz="2353" b="0" i="0" u="none" strike="noStrike" kern="0" cap="none" spc="0" normalizeH="0" baseline="0" noProof="0">
                <a:ln>
                  <a:noFill/>
                </a:ln>
                <a:solidFill>
                  <a:srgbClr val="505050"/>
                </a:solidFill>
                <a:effectLst/>
                <a:uLnTx/>
                <a:uFillTx/>
              </a:endParaRPr>
            </a:p>
          </p:txBody>
        </p:sp>
        <p:grpSp>
          <p:nvGrpSpPr>
            <p:cNvPr id="65" name="Group 64">
              <a:extLst>
                <a:ext uri="{FF2B5EF4-FFF2-40B4-BE49-F238E27FC236}">
                  <a16:creationId xmlns:a16="http://schemas.microsoft.com/office/drawing/2014/main" id="{7D83310A-5225-49CB-ADFA-062EA43804F6}"/>
                </a:ext>
              </a:extLst>
            </p:cNvPr>
            <p:cNvGrpSpPr/>
            <p:nvPr/>
          </p:nvGrpSpPr>
          <p:grpSpPr>
            <a:xfrm>
              <a:off x="3718527" y="3842550"/>
              <a:ext cx="384225" cy="381804"/>
              <a:chOff x="3725592" y="3854779"/>
              <a:chExt cx="348223" cy="346029"/>
            </a:xfrm>
          </p:grpSpPr>
          <p:sp>
            <p:nvSpPr>
              <p:cNvPr id="67" name="Freeform 5">
                <a:extLst>
                  <a:ext uri="{FF2B5EF4-FFF2-40B4-BE49-F238E27FC236}">
                    <a16:creationId xmlns:a16="http://schemas.microsoft.com/office/drawing/2014/main" id="{DBE799ED-6F6D-4BD5-B801-48838D2CC4CD}"/>
                  </a:ext>
                </a:extLst>
              </p:cNvPr>
              <p:cNvSpPr>
                <a:spLocks/>
              </p:cNvSpPr>
              <p:nvPr/>
            </p:nvSpPr>
            <p:spPr bwMode="auto">
              <a:xfrm>
                <a:off x="3904973" y="3984540"/>
                <a:ext cx="59940" cy="108463"/>
              </a:xfrm>
              <a:custGeom>
                <a:avLst/>
                <a:gdLst>
                  <a:gd name="T0" fmla="*/ 19 w 115"/>
                  <a:gd name="T1" fmla="*/ 0 h 208"/>
                  <a:gd name="T2" fmla="*/ 0 w 115"/>
                  <a:gd name="T3" fmla="*/ 7 h 208"/>
                  <a:gd name="T4" fmla="*/ 0 w 115"/>
                  <a:gd name="T5" fmla="*/ 207 h 208"/>
                  <a:gd name="T6" fmla="*/ 3 w 115"/>
                  <a:gd name="T7" fmla="*/ 208 h 208"/>
                  <a:gd name="T8" fmla="*/ 114 w 115"/>
                  <a:gd name="T9" fmla="*/ 135 h 208"/>
                  <a:gd name="T10" fmla="*/ 114 w 115"/>
                  <a:gd name="T11" fmla="*/ 131 h 208"/>
                  <a:gd name="T12" fmla="*/ 115 w 115"/>
                  <a:gd name="T13" fmla="*/ 119 h 208"/>
                  <a:gd name="T14" fmla="*/ 19 w 115"/>
                  <a:gd name="T15" fmla="*/ 0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208">
                    <a:moveTo>
                      <a:pt x="19" y="0"/>
                    </a:moveTo>
                    <a:cubicBezTo>
                      <a:pt x="13" y="4"/>
                      <a:pt x="6" y="6"/>
                      <a:pt x="0" y="7"/>
                    </a:cubicBezTo>
                    <a:cubicBezTo>
                      <a:pt x="0" y="207"/>
                      <a:pt x="0" y="207"/>
                      <a:pt x="0" y="207"/>
                    </a:cubicBezTo>
                    <a:cubicBezTo>
                      <a:pt x="1" y="208"/>
                      <a:pt x="2" y="208"/>
                      <a:pt x="3" y="208"/>
                    </a:cubicBezTo>
                    <a:cubicBezTo>
                      <a:pt x="114" y="135"/>
                      <a:pt x="114" y="135"/>
                      <a:pt x="114" y="135"/>
                    </a:cubicBezTo>
                    <a:cubicBezTo>
                      <a:pt x="114" y="134"/>
                      <a:pt x="114" y="132"/>
                      <a:pt x="114" y="131"/>
                    </a:cubicBezTo>
                    <a:cubicBezTo>
                      <a:pt x="114" y="127"/>
                      <a:pt x="115" y="123"/>
                      <a:pt x="115" y="119"/>
                    </a:cubicBez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2" tIns="33602" rIns="67202" bIns="33602" numCol="1" anchor="t" anchorCtr="0" compatLnSpc="1">
                <a:prstTxWarp prst="textNoShape">
                  <a:avLst/>
                </a:prstTxWarp>
              </a:bodyPr>
              <a:lstStyle/>
              <a:p>
                <a:pPr marL="0" marR="0" lvl="0" indent="0" algn="l" defTabSz="671529" eaLnBrk="1" fontAlgn="auto" latinLnBrk="0" hangingPunct="1">
                  <a:lnSpc>
                    <a:spcPct val="100000"/>
                  </a:lnSpc>
                  <a:spcBef>
                    <a:spcPct val="0"/>
                  </a:spcBef>
                  <a:spcAft>
                    <a:spcPct val="0"/>
                  </a:spcAft>
                  <a:buClrTx/>
                  <a:buSzTx/>
                  <a:buFontTx/>
                  <a:buNone/>
                  <a:tabLst/>
                  <a:defRPr/>
                </a:pPr>
                <a:endParaRPr kumimoji="0" lang="en-US" sz="1299" b="0" i="0" u="none" strike="noStrike" kern="0" cap="none" spc="0" normalizeH="0" baseline="0" noProof="0">
                  <a:ln>
                    <a:noFill/>
                  </a:ln>
                  <a:solidFill>
                    <a:srgbClr val="FFFFFF"/>
                  </a:solidFill>
                  <a:effectLst/>
                  <a:uLnTx/>
                  <a:uFillTx/>
                  <a:ea typeface="ＭＳ Ｐゴシック" charset="0"/>
                </a:endParaRPr>
              </a:p>
            </p:txBody>
          </p:sp>
          <p:sp>
            <p:nvSpPr>
              <p:cNvPr id="68" name="Freeform 6">
                <a:extLst>
                  <a:ext uri="{FF2B5EF4-FFF2-40B4-BE49-F238E27FC236}">
                    <a16:creationId xmlns:a16="http://schemas.microsoft.com/office/drawing/2014/main" id="{6F2049C7-EBF3-43DD-B336-ECAE978EBF5B}"/>
                  </a:ext>
                </a:extLst>
              </p:cNvPr>
              <p:cNvSpPr>
                <a:spLocks/>
              </p:cNvSpPr>
              <p:nvPr/>
            </p:nvSpPr>
            <p:spPr bwMode="auto">
              <a:xfrm>
                <a:off x="3829883" y="3986077"/>
                <a:ext cx="60379" cy="106926"/>
              </a:xfrm>
              <a:custGeom>
                <a:avLst/>
                <a:gdLst>
                  <a:gd name="T0" fmla="*/ 0 w 116"/>
                  <a:gd name="T1" fmla="*/ 106 h 205"/>
                  <a:gd name="T2" fmla="*/ 5 w 116"/>
                  <a:gd name="T3" fmla="*/ 128 h 205"/>
                  <a:gd name="T4" fmla="*/ 3 w 116"/>
                  <a:gd name="T5" fmla="*/ 141 h 205"/>
                  <a:gd name="T6" fmla="*/ 116 w 116"/>
                  <a:gd name="T7" fmla="*/ 205 h 205"/>
                  <a:gd name="T8" fmla="*/ 116 w 116"/>
                  <a:gd name="T9" fmla="*/ 1 h 205"/>
                  <a:gd name="T10" fmla="*/ 113 w 116"/>
                  <a:gd name="T11" fmla="*/ 0 h 205"/>
                  <a:gd name="T12" fmla="*/ 0 w 116"/>
                  <a:gd name="T13" fmla="*/ 106 h 205"/>
                </a:gdLst>
                <a:ahLst/>
                <a:cxnLst>
                  <a:cxn ang="0">
                    <a:pos x="T0" y="T1"/>
                  </a:cxn>
                  <a:cxn ang="0">
                    <a:pos x="T2" y="T3"/>
                  </a:cxn>
                  <a:cxn ang="0">
                    <a:pos x="T4" y="T5"/>
                  </a:cxn>
                  <a:cxn ang="0">
                    <a:pos x="T6" y="T7"/>
                  </a:cxn>
                  <a:cxn ang="0">
                    <a:pos x="T8" y="T9"/>
                  </a:cxn>
                  <a:cxn ang="0">
                    <a:pos x="T10" y="T11"/>
                  </a:cxn>
                  <a:cxn ang="0">
                    <a:pos x="T12" y="T13"/>
                  </a:cxn>
                </a:cxnLst>
                <a:rect l="0" t="0" r="r" b="b"/>
                <a:pathLst>
                  <a:path w="116" h="205">
                    <a:moveTo>
                      <a:pt x="0" y="106"/>
                    </a:moveTo>
                    <a:cubicBezTo>
                      <a:pt x="3" y="113"/>
                      <a:pt x="5" y="120"/>
                      <a:pt x="5" y="128"/>
                    </a:cubicBezTo>
                    <a:cubicBezTo>
                      <a:pt x="5" y="132"/>
                      <a:pt x="4" y="137"/>
                      <a:pt x="3" y="141"/>
                    </a:cubicBezTo>
                    <a:cubicBezTo>
                      <a:pt x="116" y="205"/>
                      <a:pt x="116" y="205"/>
                      <a:pt x="116" y="205"/>
                    </a:cubicBezTo>
                    <a:cubicBezTo>
                      <a:pt x="116" y="1"/>
                      <a:pt x="116" y="1"/>
                      <a:pt x="116" y="1"/>
                    </a:cubicBezTo>
                    <a:cubicBezTo>
                      <a:pt x="115" y="1"/>
                      <a:pt x="114" y="1"/>
                      <a:pt x="113" y="0"/>
                    </a:cubicBezTo>
                    <a:lnTo>
                      <a:pt x="0" y="1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2" tIns="33602" rIns="67202" bIns="33602" numCol="1" anchor="t" anchorCtr="0" compatLnSpc="1">
                <a:prstTxWarp prst="textNoShape">
                  <a:avLst/>
                </a:prstTxWarp>
              </a:bodyPr>
              <a:lstStyle/>
              <a:p>
                <a:pPr marL="0" marR="0" lvl="0" indent="0" algn="l" defTabSz="671529" eaLnBrk="1" fontAlgn="auto" latinLnBrk="0" hangingPunct="1">
                  <a:lnSpc>
                    <a:spcPct val="100000"/>
                  </a:lnSpc>
                  <a:spcBef>
                    <a:spcPct val="0"/>
                  </a:spcBef>
                  <a:spcAft>
                    <a:spcPct val="0"/>
                  </a:spcAft>
                  <a:buClrTx/>
                  <a:buSzTx/>
                  <a:buFontTx/>
                  <a:buNone/>
                  <a:tabLst/>
                  <a:defRPr/>
                </a:pPr>
                <a:endParaRPr kumimoji="0" lang="en-US" sz="1299" b="0" i="0" u="none" strike="noStrike" kern="0" cap="none" spc="0" normalizeH="0" baseline="0" noProof="0">
                  <a:ln>
                    <a:noFill/>
                  </a:ln>
                  <a:solidFill>
                    <a:srgbClr val="FFFFFF"/>
                  </a:solidFill>
                  <a:effectLst/>
                  <a:uLnTx/>
                  <a:uFillTx/>
                  <a:ea typeface="ＭＳ Ｐゴシック" charset="0"/>
                </a:endParaRPr>
              </a:p>
            </p:txBody>
          </p:sp>
          <p:sp>
            <p:nvSpPr>
              <p:cNvPr id="69" name="Freeform 7">
                <a:extLst>
                  <a:ext uri="{FF2B5EF4-FFF2-40B4-BE49-F238E27FC236}">
                    <a16:creationId xmlns:a16="http://schemas.microsoft.com/office/drawing/2014/main" id="{E6CA5929-1955-4521-B363-6B8CF54325ED}"/>
                  </a:ext>
                </a:extLst>
              </p:cNvPr>
              <p:cNvSpPr>
                <a:spLocks noEditPoints="1"/>
              </p:cNvSpPr>
              <p:nvPr/>
            </p:nvSpPr>
            <p:spPr bwMode="auto">
              <a:xfrm>
                <a:off x="3725592" y="3854779"/>
                <a:ext cx="348223" cy="346029"/>
              </a:xfrm>
              <a:custGeom>
                <a:avLst/>
                <a:gdLst>
                  <a:gd name="T0" fmla="*/ 331 w 668"/>
                  <a:gd name="T1" fmla="*/ 0 h 664"/>
                  <a:gd name="T2" fmla="*/ 0 w 668"/>
                  <a:gd name="T3" fmla="*/ 391 h 664"/>
                  <a:gd name="T4" fmla="*/ 331 w 668"/>
                  <a:gd name="T5" fmla="*/ 664 h 664"/>
                  <a:gd name="T6" fmla="*/ 668 w 668"/>
                  <a:gd name="T7" fmla="*/ 391 h 664"/>
                  <a:gd name="T8" fmla="*/ 331 w 668"/>
                  <a:gd name="T9" fmla="*/ 0 h 664"/>
                  <a:gd name="T10" fmla="*/ 511 w 668"/>
                  <a:gd name="T11" fmla="*/ 434 h 664"/>
                  <a:gd name="T12" fmla="*/ 473 w 668"/>
                  <a:gd name="T13" fmla="*/ 417 h 664"/>
                  <a:gd name="T14" fmla="*/ 379 w 668"/>
                  <a:gd name="T15" fmla="*/ 478 h 664"/>
                  <a:gd name="T16" fmla="*/ 389 w 668"/>
                  <a:gd name="T17" fmla="*/ 509 h 664"/>
                  <a:gd name="T18" fmla="*/ 335 w 668"/>
                  <a:gd name="T19" fmla="*/ 563 h 664"/>
                  <a:gd name="T20" fmla="*/ 282 w 668"/>
                  <a:gd name="T21" fmla="*/ 509 h 664"/>
                  <a:gd name="T22" fmla="*/ 293 w 668"/>
                  <a:gd name="T23" fmla="*/ 477 h 664"/>
                  <a:gd name="T24" fmla="*/ 189 w 668"/>
                  <a:gd name="T25" fmla="*/ 418 h 664"/>
                  <a:gd name="T26" fmla="*/ 152 w 668"/>
                  <a:gd name="T27" fmla="*/ 434 h 664"/>
                  <a:gd name="T28" fmla="*/ 98 w 668"/>
                  <a:gd name="T29" fmla="*/ 380 h 664"/>
                  <a:gd name="T30" fmla="*/ 152 w 668"/>
                  <a:gd name="T31" fmla="*/ 327 h 664"/>
                  <a:gd name="T32" fmla="*/ 178 w 668"/>
                  <a:gd name="T33" fmla="*/ 334 h 664"/>
                  <a:gd name="T34" fmla="*/ 287 w 668"/>
                  <a:gd name="T35" fmla="*/ 232 h 664"/>
                  <a:gd name="T36" fmla="*/ 277 w 668"/>
                  <a:gd name="T37" fmla="*/ 198 h 664"/>
                  <a:gd name="T38" fmla="*/ 335 w 668"/>
                  <a:gd name="T39" fmla="*/ 140 h 664"/>
                  <a:gd name="T40" fmla="*/ 394 w 668"/>
                  <a:gd name="T41" fmla="*/ 198 h 664"/>
                  <a:gd name="T42" fmla="*/ 386 w 668"/>
                  <a:gd name="T43" fmla="*/ 227 h 664"/>
                  <a:gd name="T44" fmla="*/ 478 w 668"/>
                  <a:gd name="T45" fmla="*/ 339 h 664"/>
                  <a:gd name="T46" fmla="*/ 511 w 668"/>
                  <a:gd name="T47" fmla="*/ 327 h 664"/>
                  <a:gd name="T48" fmla="*/ 565 w 668"/>
                  <a:gd name="T49" fmla="*/ 380 h 664"/>
                  <a:gd name="T50" fmla="*/ 511 w 668"/>
                  <a:gd name="T51" fmla="*/ 434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8" h="664">
                    <a:moveTo>
                      <a:pt x="331" y="0"/>
                    </a:moveTo>
                    <a:cubicBezTo>
                      <a:pt x="0" y="391"/>
                      <a:pt x="0" y="391"/>
                      <a:pt x="0" y="391"/>
                    </a:cubicBezTo>
                    <a:cubicBezTo>
                      <a:pt x="331" y="664"/>
                      <a:pt x="331" y="664"/>
                      <a:pt x="331" y="664"/>
                    </a:cubicBezTo>
                    <a:cubicBezTo>
                      <a:pt x="668" y="391"/>
                      <a:pt x="668" y="391"/>
                      <a:pt x="668" y="391"/>
                    </a:cubicBezTo>
                    <a:lnTo>
                      <a:pt x="331" y="0"/>
                    </a:lnTo>
                    <a:close/>
                    <a:moveTo>
                      <a:pt x="511" y="434"/>
                    </a:moveTo>
                    <a:cubicBezTo>
                      <a:pt x="496" y="434"/>
                      <a:pt x="482" y="427"/>
                      <a:pt x="473" y="417"/>
                    </a:cubicBezTo>
                    <a:cubicBezTo>
                      <a:pt x="379" y="478"/>
                      <a:pt x="379" y="478"/>
                      <a:pt x="379" y="478"/>
                    </a:cubicBezTo>
                    <a:cubicBezTo>
                      <a:pt x="385" y="487"/>
                      <a:pt x="389" y="498"/>
                      <a:pt x="389" y="509"/>
                    </a:cubicBezTo>
                    <a:cubicBezTo>
                      <a:pt x="389" y="539"/>
                      <a:pt x="365" y="563"/>
                      <a:pt x="335" y="563"/>
                    </a:cubicBezTo>
                    <a:cubicBezTo>
                      <a:pt x="305" y="563"/>
                      <a:pt x="282" y="539"/>
                      <a:pt x="282" y="509"/>
                    </a:cubicBezTo>
                    <a:cubicBezTo>
                      <a:pt x="282" y="497"/>
                      <a:pt x="286" y="486"/>
                      <a:pt x="293" y="477"/>
                    </a:cubicBezTo>
                    <a:cubicBezTo>
                      <a:pt x="189" y="418"/>
                      <a:pt x="189" y="418"/>
                      <a:pt x="189" y="418"/>
                    </a:cubicBezTo>
                    <a:cubicBezTo>
                      <a:pt x="179" y="428"/>
                      <a:pt x="166" y="434"/>
                      <a:pt x="152" y="434"/>
                    </a:cubicBezTo>
                    <a:cubicBezTo>
                      <a:pt x="122" y="434"/>
                      <a:pt x="98" y="410"/>
                      <a:pt x="98" y="380"/>
                    </a:cubicBezTo>
                    <a:cubicBezTo>
                      <a:pt x="98" y="350"/>
                      <a:pt x="122" y="327"/>
                      <a:pt x="152" y="327"/>
                    </a:cubicBezTo>
                    <a:cubicBezTo>
                      <a:pt x="161" y="327"/>
                      <a:pt x="170" y="329"/>
                      <a:pt x="178" y="334"/>
                    </a:cubicBezTo>
                    <a:cubicBezTo>
                      <a:pt x="287" y="232"/>
                      <a:pt x="287" y="232"/>
                      <a:pt x="287" y="232"/>
                    </a:cubicBezTo>
                    <a:cubicBezTo>
                      <a:pt x="281" y="222"/>
                      <a:pt x="277" y="211"/>
                      <a:pt x="277" y="198"/>
                    </a:cubicBezTo>
                    <a:cubicBezTo>
                      <a:pt x="277" y="166"/>
                      <a:pt x="303" y="140"/>
                      <a:pt x="335" y="140"/>
                    </a:cubicBezTo>
                    <a:cubicBezTo>
                      <a:pt x="367" y="140"/>
                      <a:pt x="394" y="166"/>
                      <a:pt x="394" y="198"/>
                    </a:cubicBezTo>
                    <a:cubicBezTo>
                      <a:pt x="394" y="208"/>
                      <a:pt x="391" y="218"/>
                      <a:pt x="386" y="227"/>
                    </a:cubicBezTo>
                    <a:cubicBezTo>
                      <a:pt x="478" y="339"/>
                      <a:pt x="478" y="339"/>
                      <a:pt x="478" y="339"/>
                    </a:cubicBezTo>
                    <a:cubicBezTo>
                      <a:pt x="487" y="331"/>
                      <a:pt x="499" y="327"/>
                      <a:pt x="511" y="327"/>
                    </a:cubicBezTo>
                    <a:cubicBezTo>
                      <a:pt x="541" y="327"/>
                      <a:pt x="565" y="350"/>
                      <a:pt x="565" y="380"/>
                    </a:cubicBezTo>
                    <a:cubicBezTo>
                      <a:pt x="565" y="410"/>
                      <a:pt x="541" y="434"/>
                      <a:pt x="511" y="4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202" tIns="33602" rIns="67202" bIns="33602" numCol="1" anchor="t" anchorCtr="0" compatLnSpc="1">
                <a:prstTxWarp prst="textNoShape">
                  <a:avLst/>
                </a:prstTxWarp>
              </a:bodyPr>
              <a:lstStyle/>
              <a:p>
                <a:pPr marL="0" marR="0" lvl="0" indent="0" algn="l" defTabSz="671529" eaLnBrk="1" fontAlgn="auto" latinLnBrk="0" hangingPunct="1">
                  <a:lnSpc>
                    <a:spcPct val="100000"/>
                  </a:lnSpc>
                  <a:spcBef>
                    <a:spcPct val="0"/>
                  </a:spcBef>
                  <a:spcAft>
                    <a:spcPct val="0"/>
                  </a:spcAft>
                  <a:buClrTx/>
                  <a:buSzTx/>
                  <a:buFontTx/>
                  <a:buNone/>
                  <a:tabLst/>
                  <a:defRPr/>
                </a:pPr>
                <a:endParaRPr kumimoji="0" lang="en-US" sz="1299" b="0" i="0" u="none" strike="noStrike" kern="0" cap="none" spc="0" normalizeH="0" baseline="0" noProof="0">
                  <a:ln>
                    <a:noFill/>
                  </a:ln>
                  <a:solidFill>
                    <a:srgbClr val="FFFFFF"/>
                  </a:solidFill>
                  <a:effectLst/>
                  <a:uLnTx/>
                  <a:uFillTx/>
                  <a:ea typeface="ＭＳ Ｐゴシック" charset="0"/>
                </a:endParaRPr>
              </a:p>
            </p:txBody>
          </p:sp>
        </p:grpSp>
        <p:sp>
          <p:nvSpPr>
            <p:cNvPr id="66" name="Rectangle 65">
              <a:extLst>
                <a:ext uri="{FF2B5EF4-FFF2-40B4-BE49-F238E27FC236}">
                  <a16:creationId xmlns:a16="http://schemas.microsoft.com/office/drawing/2014/main" id="{AD156494-AA60-45EA-9238-6FFE423CF020}"/>
                </a:ext>
              </a:extLst>
            </p:cNvPr>
            <p:cNvSpPr/>
            <p:nvPr/>
          </p:nvSpPr>
          <p:spPr>
            <a:xfrm>
              <a:off x="3499990" y="4228396"/>
              <a:ext cx="821299" cy="307821"/>
            </a:xfrm>
            <a:prstGeom prst="rect">
              <a:avLst/>
            </a:prstGeom>
            <a:ln>
              <a:noFill/>
            </a:ln>
          </p:spPr>
          <p:txBody>
            <a:bodyPr wrap="square" lIns="0" tIns="0" rIns="0" bIns="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822091" rtl="0" eaLnBrk="1" fontAlgn="auto" latinLnBrk="0" hangingPunct="1">
                <a:lnSpc>
                  <a:spcPct val="100000"/>
                </a:lnSpc>
                <a:spcBef>
                  <a:spcPct val="0"/>
                </a:spcBef>
                <a:spcAft>
                  <a:spcPct val="0"/>
                </a:spcAft>
                <a:buClrTx/>
                <a:buSzTx/>
                <a:buFontTx/>
                <a:buNone/>
                <a:tabLst/>
                <a:defRPr/>
              </a:pPr>
              <a:r>
                <a:rPr kumimoji="0" lang="en-US" sz="980" b="0" i="0" u="none" strike="noStrike" kern="1200" cap="none" spc="0" normalizeH="0" baseline="0" noProof="0">
                  <a:ln>
                    <a:solidFill>
                      <a:srgbClr val="FFFFFF">
                        <a:alpha val="0"/>
                      </a:srgbClr>
                    </a:solidFill>
                  </a:ln>
                  <a:solidFill>
                    <a:srgbClr val="FFFFFF"/>
                  </a:solidFill>
                  <a:effectLst/>
                  <a:uLnTx/>
                  <a:uFillTx/>
                  <a:latin typeface="Segoe"/>
                  <a:ea typeface="+mn-ea"/>
                  <a:cs typeface="+mn-cs"/>
                </a:rPr>
                <a:t>Azure Active Directory</a:t>
              </a:r>
            </a:p>
          </p:txBody>
        </p:sp>
      </p:grpSp>
      <p:sp>
        <p:nvSpPr>
          <p:cNvPr id="70" name="Line Callout 2 28">
            <a:extLst>
              <a:ext uri="{FF2B5EF4-FFF2-40B4-BE49-F238E27FC236}">
                <a16:creationId xmlns:a16="http://schemas.microsoft.com/office/drawing/2014/main" id="{0DFCC7B1-CD19-4164-8FA2-5D842014B21D}"/>
              </a:ext>
            </a:extLst>
          </p:cNvPr>
          <p:cNvSpPr/>
          <p:nvPr/>
        </p:nvSpPr>
        <p:spPr bwMode="auto">
          <a:xfrm>
            <a:off x="474482" y="5652478"/>
            <a:ext cx="3209695" cy="792041"/>
          </a:xfrm>
          <a:prstGeom prst="borderCallout2">
            <a:avLst>
              <a:gd name="adj1" fmla="val 26749"/>
              <a:gd name="adj2" fmla="val 41230"/>
              <a:gd name="adj3" fmla="val -14826"/>
              <a:gd name="adj4" fmla="val 41256"/>
              <a:gd name="adj5" fmla="val -101559"/>
              <a:gd name="adj6" fmla="val 20318"/>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430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2. Smartcard or Passport Authentication for all admins</a:t>
            </a:r>
          </a:p>
        </p:txBody>
      </p:sp>
      <p:sp>
        <p:nvSpPr>
          <p:cNvPr id="71" name="Line Callout 2 185">
            <a:extLst>
              <a:ext uri="{FF2B5EF4-FFF2-40B4-BE49-F238E27FC236}">
                <a16:creationId xmlns:a16="http://schemas.microsoft.com/office/drawing/2014/main" id="{BDE78BA1-D904-42BA-BE63-ED7F37B27044}"/>
              </a:ext>
            </a:extLst>
          </p:cNvPr>
          <p:cNvSpPr/>
          <p:nvPr/>
        </p:nvSpPr>
        <p:spPr bwMode="auto">
          <a:xfrm>
            <a:off x="472705" y="2457020"/>
            <a:ext cx="3754675" cy="793566"/>
          </a:xfrm>
          <a:prstGeom prst="borderCallout2">
            <a:avLst>
              <a:gd name="adj1" fmla="val 56844"/>
              <a:gd name="adj2" fmla="val 78584"/>
              <a:gd name="adj3" fmla="val 21485"/>
              <a:gd name="adj4" fmla="val 28110"/>
              <a:gd name="adj5" fmla="val 213710"/>
              <a:gd name="adj6" fmla="val 67087"/>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430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1. Modernize Roles and Delegation Model</a:t>
            </a:r>
          </a:p>
        </p:txBody>
      </p:sp>
      <p:sp>
        <p:nvSpPr>
          <p:cNvPr id="72" name="Line Callout 2 187">
            <a:extLst>
              <a:ext uri="{FF2B5EF4-FFF2-40B4-BE49-F238E27FC236}">
                <a16:creationId xmlns:a16="http://schemas.microsoft.com/office/drawing/2014/main" id="{A36167F4-EDDA-49DF-A768-5C849D486A1A}"/>
              </a:ext>
            </a:extLst>
          </p:cNvPr>
          <p:cNvSpPr/>
          <p:nvPr/>
        </p:nvSpPr>
        <p:spPr bwMode="auto">
          <a:xfrm>
            <a:off x="3914897" y="5654227"/>
            <a:ext cx="3367721" cy="751163"/>
          </a:xfrm>
          <a:prstGeom prst="borderCallout2">
            <a:avLst>
              <a:gd name="adj1" fmla="val 16576"/>
              <a:gd name="adj2" fmla="val 30736"/>
              <a:gd name="adj3" fmla="val 15965"/>
              <a:gd name="adj4" fmla="val 52355"/>
              <a:gd name="adj5" fmla="val -87609"/>
              <a:gd name="adj6" fmla="val 48100"/>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896328"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3. Admin Forest for Active Directory administrators</a:t>
            </a:r>
          </a:p>
        </p:txBody>
      </p:sp>
      <p:sp>
        <p:nvSpPr>
          <p:cNvPr id="73" name="Line Callout 2 188">
            <a:extLst>
              <a:ext uri="{FF2B5EF4-FFF2-40B4-BE49-F238E27FC236}">
                <a16:creationId xmlns:a16="http://schemas.microsoft.com/office/drawing/2014/main" id="{2AAC5FB0-ABEB-4B77-A5AB-D65E327209CB}"/>
              </a:ext>
            </a:extLst>
          </p:cNvPr>
          <p:cNvSpPr/>
          <p:nvPr/>
        </p:nvSpPr>
        <p:spPr bwMode="auto">
          <a:xfrm>
            <a:off x="9128219" y="1633377"/>
            <a:ext cx="2806409" cy="1066862"/>
          </a:xfrm>
          <a:prstGeom prst="borderCallout2">
            <a:avLst>
              <a:gd name="adj1" fmla="val 20821"/>
              <a:gd name="adj2" fmla="val 61786"/>
              <a:gd name="adj3" fmla="val 92135"/>
              <a:gd name="adj4" fmla="val 31972"/>
              <a:gd name="adj5" fmla="val 200839"/>
              <a:gd name="adj6" fmla="val 37846"/>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896328"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5. Shielded VMs for virtual DCs (Server 2016 Hyper-V Fabric)</a:t>
            </a:r>
          </a:p>
        </p:txBody>
      </p:sp>
      <p:pic>
        <p:nvPicPr>
          <p:cNvPr id="74" name="Picture 73">
            <a:extLst>
              <a:ext uri="{FF2B5EF4-FFF2-40B4-BE49-F238E27FC236}">
                <a16:creationId xmlns:a16="http://schemas.microsoft.com/office/drawing/2014/main" id="{1224371C-9FC1-4012-AAD9-F749D3A3BE7F}"/>
              </a:ext>
            </a:extLst>
          </p:cNvPr>
          <p:cNvPicPr>
            <a:picLocks noChangeAspect="1"/>
          </p:cNvPicPr>
          <p:nvPr/>
        </p:nvPicPr>
        <p:blipFill>
          <a:blip r:embed="rId7"/>
          <a:stretch>
            <a:fillRect/>
          </a:stretch>
        </p:blipFill>
        <p:spPr>
          <a:xfrm>
            <a:off x="652547" y="3447596"/>
            <a:ext cx="417791" cy="724019"/>
          </a:xfrm>
          <a:prstGeom prst="rect">
            <a:avLst/>
          </a:prstGeom>
        </p:spPr>
      </p:pic>
      <p:grpSp>
        <p:nvGrpSpPr>
          <p:cNvPr id="75" name="Group 74">
            <a:extLst>
              <a:ext uri="{FF2B5EF4-FFF2-40B4-BE49-F238E27FC236}">
                <a16:creationId xmlns:a16="http://schemas.microsoft.com/office/drawing/2014/main" id="{B8400972-5801-4304-8C1F-1BDE64692D40}"/>
              </a:ext>
            </a:extLst>
          </p:cNvPr>
          <p:cNvGrpSpPr/>
          <p:nvPr/>
        </p:nvGrpSpPr>
        <p:grpSpPr>
          <a:xfrm>
            <a:off x="2084801" y="4193485"/>
            <a:ext cx="756368" cy="560899"/>
            <a:chOff x="2128630" y="3674766"/>
            <a:chExt cx="771645" cy="572228"/>
          </a:xfrm>
        </p:grpSpPr>
        <p:cxnSp>
          <p:nvCxnSpPr>
            <p:cNvPr id="76" name="Straight Connector 75">
              <a:extLst>
                <a:ext uri="{FF2B5EF4-FFF2-40B4-BE49-F238E27FC236}">
                  <a16:creationId xmlns:a16="http://schemas.microsoft.com/office/drawing/2014/main" id="{328F9014-4876-4BFC-B5BF-660153AA9054}"/>
                </a:ext>
              </a:extLst>
            </p:cNvPr>
            <p:cNvCxnSpPr/>
            <p:nvPr/>
          </p:nvCxnSpPr>
          <p:spPr>
            <a:xfrm flipH="1" flipV="1">
              <a:off x="2128630" y="3674766"/>
              <a:ext cx="223797" cy="166600"/>
            </a:xfrm>
            <a:prstGeom prst="line">
              <a:avLst/>
            </a:prstGeom>
            <a:noFill/>
            <a:ln w="57150" cap="flat" cmpd="sng" algn="ctr">
              <a:solidFill>
                <a:srgbClr val="E81123"/>
              </a:solidFill>
              <a:prstDash val="solid"/>
            </a:ln>
            <a:effectLst/>
          </p:spPr>
        </p:cxnSp>
        <p:cxnSp>
          <p:nvCxnSpPr>
            <p:cNvPr id="77" name="Straight Connector 76">
              <a:extLst>
                <a:ext uri="{FF2B5EF4-FFF2-40B4-BE49-F238E27FC236}">
                  <a16:creationId xmlns:a16="http://schemas.microsoft.com/office/drawing/2014/main" id="{E7AA9F9A-F892-47A8-8458-67451386EACD}"/>
                </a:ext>
              </a:extLst>
            </p:cNvPr>
            <p:cNvCxnSpPr/>
            <p:nvPr/>
          </p:nvCxnSpPr>
          <p:spPr>
            <a:xfrm flipH="1" flipV="1">
              <a:off x="2711731" y="4106636"/>
              <a:ext cx="188544" cy="140358"/>
            </a:xfrm>
            <a:prstGeom prst="line">
              <a:avLst/>
            </a:prstGeom>
            <a:noFill/>
            <a:ln w="57150" cap="flat" cmpd="sng" algn="ctr">
              <a:solidFill>
                <a:srgbClr val="E81123"/>
              </a:solidFill>
              <a:prstDash val="solid"/>
            </a:ln>
            <a:effectLst/>
          </p:spPr>
        </p:cxnSp>
        <p:grpSp>
          <p:nvGrpSpPr>
            <p:cNvPr id="78" name="Group 4">
              <a:extLst>
                <a:ext uri="{FF2B5EF4-FFF2-40B4-BE49-F238E27FC236}">
                  <a16:creationId xmlns:a16="http://schemas.microsoft.com/office/drawing/2014/main" id="{6931F7A3-8171-4430-A5B6-70A5D890D4C4}"/>
                </a:ext>
              </a:extLst>
            </p:cNvPr>
            <p:cNvGrpSpPr>
              <a:grpSpLocks noChangeAspect="1"/>
            </p:cNvGrpSpPr>
            <p:nvPr/>
          </p:nvGrpSpPr>
          <p:grpSpPr bwMode="auto">
            <a:xfrm>
              <a:off x="2359307" y="3803353"/>
              <a:ext cx="342900" cy="341313"/>
              <a:chOff x="1439" y="2428"/>
              <a:chExt cx="216" cy="215"/>
            </a:xfrm>
          </p:grpSpPr>
          <p:sp>
            <p:nvSpPr>
              <p:cNvPr id="79" name="AutoShape 3">
                <a:extLst>
                  <a:ext uri="{FF2B5EF4-FFF2-40B4-BE49-F238E27FC236}">
                    <a16:creationId xmlns:a16="http://schemas.microsoft.com/office/drawing/2014/main" id="{DA7E47E7-6FBD-484D-AAEE-0C4FB6B02C72}"/>
                  </a:ext>
                </a:extLst>
              </p:cNvPr>
              <p:cNvSpPr>
                <a:spLocks noChangeAspect="1" noChangeArrowheads="1" noTextEdit="1"/>
              </p:cNvSpPr>
              <p:nvPr/>
            </p:nvSpPr>
            <p:spPr bwMode="auto">
              <a:xfrm>
                <a:off x="1439" y="2428"/>
                <a:ext cx="21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80" name="Freeform 5">
                <a:extLst>
                  <a:ext uri="{FF2B5EF4-FFF2-40B4-BE49-F238E27FC236}">
                    <a16:creationId xmlns:a16="http://schemas.microsoft.com/office/drawing/2014/main" id="{533B57C4-7F3F-406A-9AF7-62E8D4F1522B}"/>
                  </a:ext>
                </a:extLst>
              </p:cNvPr>
              <p:cNvSpPr>
                <a:spLocks noEditPoints="1"/>
              </p:cNvSpPr>
              <p:nvPr/>
            </p:nvSpPr>
            <p:spPr bwMode="auto">
              <a:xfrm>
                <a:off x="1440" y="2428"/>
                <a:ext cx="215" cy="214"/>
              </a:xfrm>
              <a:custGeom>
                <a:avLst/>
                <a:gdLst>
                  <a:gd name="T0" fmla="*/ 133 w 266"/>
                  <a:gd name="T1" fmla="*/ 266 h 266"/>
                  <a:gd name="T2" fmla="*/ 0 w 266"/>
                  <a:gd name="T3" fmla="*/ 133 h 266"/>
                  <a:gd name="T4" fmla="*/ 133 w 266"/>
                  <a:gd name="T5" fmla="*/ 0 h 266"/>
                  <a:gd name="T6" fmla="*/ 266 w 266"/>
                  <a:gd name="T7" fmla="*/ 133 h 266"/>
                  <a:gd name="T8" fmla="*/ 133 w 266"/>
                  <a:gd name="T9" fmla="*/ 266 h 266"/>
                  <a:gd name="T10" fmla="*/ 133 w 266"/>
                  <a:gd name="T11" fmla="*/ 20 h 266"/>
                  <a:gd name="T12" fmla="*/ 20 w 266"/>
                  <a:gd name="T13" fmla="*/ 133 h 266"/>
                  <a:gd name="T14" fmla="*/ 133 w 266"/>
                  <a:gd name="T15" fmla="*/ 246 h 266"/>
                  <a:gd name="T16" fmla="*/ 246 w 266"/>
                  <a:gd name="T17" fmla="*/ 133 h 266"/>
                  <a:gd name="T18" fmla="*/ 133 w 266"/>
                  <a:gd name="T19" fmla="*/ 2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6" h="266">
                    <a:moveTo>
                      <a:pt x="133" y="266"/>
                    </a:moveTo>
                    <a:cubicBezTo>
                      <a:pt x="60" y="266"/>
                      <a:pt x="0" y="206"/>
                      <a:pt x="0" y="133"/>
                    </a:cubicBezTo>
                    <a:cubicBezTo>
                      <a:pt x="0" y="59"/>
                      <a:pt x="60" y="0"/>
                      <a:pt x="133" y="0"/>
                    </a:cubicBezTo>
                    <a:cubicBezTo>
                      <a:pt x="206" y="0"/>
                      <a:pt x="266" y="59"/>
                      <a:pt x="266" y="133"/>
                    </a:cubicBezTo>
                    <a:cubicBezTo>
                      <a:pt x="266" y="206"/>
                      <a:pt x="206" y="266"/>
                      <a:pt x="133" y="266"/>
                    </a:cubicBezTo>
                    <a:close/>
                    <a:moveTo>
                      <a:pt x="133" y="20"/>
                    </a:moveTo>
                    <a:cubicBezTo>
                      <a:pt x="71" y="20"/>
                      <a:pt x="20" y="70"/>
                      <a:pt x="20" y="133"/>
                    </a:cubicBezTo>
                    <a:cubicBezTo>
                      <a:pt x="20" y="195"/>
                      <a:pt x="71" y="246"/>
                      <a:pt x="133" y="246"/>
                    </a:cubicBezTo>
                    <a:cubicBezTo>
                      <a:pt x="195" y="246"/>
                      <a:pt x="246" y="195"/>
                      <a:pt x="246" y="133"/>
                    </a:cubicBezTo>
                    <a:cubicBezTo>
                      <a:pt x="246" y="70"/>
                      <a:pt x="195" y="20"/>
                      <a:pt x="133" y="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81" name="Freeform 6">
                <a:extLst>
                  <a:ext uri="{FF2B5EF4-FFF2-40B4-BE49-F238E27FC236}">
                    <a16:creationId xmlns:a16="http://schemas.microsoft.com/office/drawing/2014/main" id="{19820B6E-6F2F-4401-9CCE-A21EF417EBFE}"/>
                  </a:ext>
                </a:extLst>
              </p:cNvPr>
              <p:cNvSpPr>
                <a:spLocks/>
              </p:cNvSpPr>
              <p:nvPr/>
            </p:nvSpPr>
            <p:spPr bwMode="auto">
              <a:xfrm>
                <a:off x="1540" y="2455"/>
                <a:ext cx="75" cy="87"/>
              </a:xfrm>
              <a:custGeom>
                <a:avLst/>
                <a:gdLst>
                  <a:gd name="T0" fmla="*/ 75 w 75"/>
                  <a:gd name="T1" fmla="*/ 87 h 87"/>
                  <a:gd name="T2" fmla="*/ 0 w 75"/>
                  <a:gd name="T3" fmla="*/ 87 h 87"/>
                  <a:gd name="T4" fmla="*/ 0 w 75"/>
                  <a:gd name="T5" fmla="*/ 0 h 87"/>
                  <a:gd name="T6" fmla="*/ 16 w 75"/>
                  <a:gd name="T7" fmla="*/ 0 h 87"/>
                  <a:gd name="T8" fmla="*/ 16 w 75"/>
                  <a:gd name="T9" fmla="*/ 71 h 87"/>
                  <a:gd name="T10" fmla="*/ 75 w 75"/>
                  <a:gd name="T11" fmla="*/ 71 h 87"/>
                  <a:gd name="T12" fmla="*/ 75 w 75"/>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75" h="87">
                    <a:moveTo>
                      <a:pt x="75" y="87"/>
                    </a:moveTo>
                    <a:lnTo>
                      <a:pt x="0" y="87"/>
                    </a:lnTo>
                    <a:lnTo>
                      <a:pt x="0" y="0"/>
                    </a:lnTo>
                    <a:lnTo>
                      <a:pt x="16" y="0"/>
                    </a:lnTo>
                    <a:lnTo>
                      <a:pt x="16" y="71"/>
                    </a:lnTo>
                    <a:lnTo>
                      <a:pt x="75" y="71"/>
                    </a:lnTo>
                    <a:lnTo>
                      <a:pt x="75" y="8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82" name="Freeform 7">
                <a:extLst>
                  <a:ext uri="{FF2B5EF4-FFF2-40B4-BE49-F238E27FC236}">
                    <a16:creationId xmlns:a16="http://schemas.microsoft.com/office/drawing/2014/main" id="{DB0E1291-32B4-45C7-9BD2-39009497A86F}"/>
                  </a:ext>
                </a:extLst>
              </p:cNvPr>
              <p:cNvSpPr>
                <a:spLocks/>
              </p:cNvSpPr>
              <p:nvPr/>
            </p:nvSpPr>
            <p:spPr bwMode="auto">
              <a:xfrm>
                <a:off x="1525" y="2526"/>
                <a:ext cx="30" cy="30"/>
              </a:xfrm>
              <a:custGeom>
                <a:avLst/>
                <a:gdLst>
                  <a:gd name="T0" fmla="*/ 30 w 30"/>
                  <a:gd name="T1" fmla="*/ 30 h 30"/>
                  <a:gd name="T2" fmla="*/ 14 w 30"/>
                  <a:gd name="T3" fmla="*/ 30 h 30"/>
                  <a:gd name="T4" fmla="*/ 14 w 30"/>
                  <a:gd name="T5" fmla="*/ 16 h 30"/>
                  <a:gd name="T6" fmla="*/ 0 w 30"/>
                  <a:gd name="T7" fmla="*/ 16 h 30"/>
                  <a:gd name="T8" fmla="*/ 0 w 30"/>
                  <a:gd name="T9" fmla="*/ 0 h 30"/>
                  <a:gd name="T10" fmla="*/ 30 w 30"/>
                  <a:gd name="T11" fmla="*/ 0 h 30"/>
                  <a:gd name="T12" fmla="*/ 30 w 30"/>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30" h="30">
                    <a:moveTo>
                      <a:pt x="30" y="30"/>
                    </a:moveTo>
                    <a:lnTo>
                      <a:pt x="14" y="30"/>
                    </a:lnTo>
                    <a:lnTo>
                      <a:pt x="14" y="16"/>
                    </a:lnTo>
                    <a:lnTo>
                      <a:pt x="0" y="16"/>
                    </a:lnTo>
                    <a:lnTo>
                      <a:pt x="0" y="0"/>
                    </a:lnTo>
                    <a:lnTo>
                      <a:pt x="30" y="0"/>
                    </a:lnTo>
                    <a:lnTo>
                      <a:pt x="30" y="3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grpSp>
      <p:cxnSp>
        <p:nvCxnSpPr>
          <p:cNvPr id="83" name="Straight Connector 82">
            <a:extLst>
              <a:ext uri="{FF2B5EF4-FFF2-40B4-BE49-F238E27FC236}">
                <a16:creationId xmlns:a16="http://schemas.microsoft.com/office/drawing/2014/main" id="{12999103-1487-4DFE-A275-D33C9852D898}"/>
              </a:ext>
            </a:extLst>
          </p:cNvPr>
          <p:cNvCxnSpPr/>
          <p:nvPr/>
        </p:nvCxnSpPr>
        <p:spPr>
          <a:xfrm>
            <a:off x="1163808" y="4177251"/>
            <a:ext cx="298765" cy="0"/>
          </a:xfrm>
          <a:prstGeom prst="line">
            <a:avLst/>
          </a:prstGeom>
          <a:noFill/>
          <a:ln w="57150" cap="flat" cmpd="sng" algn="ctr">
            <a:solidFill>
              <a:srgbClr val="E81123"/>
            </a:solidFill>
            <a:prstDash val="solid"/>
          </a:ln>
          <a:effectLst/>
        </p:spPr>
      </p:cxnSp>
      <p:grpSp>
        <p:nvGrpSpPr>
          <p:cNvPr id="84" name="Group 83">
            <a:extLst>
              <a:ext uri="{FF2B5EF4-FFF2-40B4-BE49-F238E27FC236}">
                <a16:creationId xmlns:a16="http://schemas.microsoft.com/office/drawing/2014/main" id="{0579A281-C0B5-40F4-A944-38B90428CBE5}"/>
              </a:ext>
            </a:extLst>
          </p:cNvPr>
          <p:cNvGrpSpPr/>
          <p:nvPr/>
        </p:nvGrpSpPr>
        <p:grpSpPr>
          <a:xfrm>
            <a:off x="4763214" y="3722027"/>
            <a:ext cx="544184" cy="217718"/>
            <a:chOff x="4861140" y="3193786"/>
            <a:chExt cx="555175" cy="222115"/>
          </a:xfrm>
        </p:grpSpPr>
        <p:sp>
          <p:nvSpPr>
            <p:cNvPr id="85" name="Freeform 172">
              <a:extLst>
                <a:ext uri="{FF2B5EF4-FFF2-40B4-BE49-F238E27FC236}">
                  <a16:creationId xmlns:a16="http://schemas.microsoft.com/office/drawing/2014/main" id="{E3D10AEF-F343-4BCD-AABD-6142F1218830}"/>
                </a:ext>
              </a:extLst>
            </p:cNvPr>
            <p:cNvSpPr>
              <a:spLocks noChangeAspect="1" noEditPoints="1"/>
            </p:cNvSpPr>
            <p:nvPr/>
          </p:nvSpPr>
          <p:spPr bwMode="black">
            <a:xfrm>
              <a:off x="5061518" y="3203696"/>
              <a:ext cx="168624" cy="201764"/>
            </a:xfrm>
            <a:custGeom>
              <a:avLst/>
              <a:gdLst>
                <a:gd name="T0" fmla="*/ 35 w 1200"/>
                <a:gd name="T1" fmla="*/ 52 h 1436"/>
                <a:gd name="T2" fmla="*/ 246 w 1200"/>
                <a:gd name="T3" fmla="*/ 350 h 1436"/>
                <a:gd name="T4" fmla="*/ 88 w 1200"/>
                <a:gd name="T5" fmla="*/ 204 h 1436"/>
                <a:gd name="T6" fmla="*/ 141 w 1200"/>
                <a:gd name="T7" fmla="*/ 64 h 1436"/>
                <a:gd name="T8" fmla="*/ 499 w 1200"/>
                <a:gd name="T9" fmla="*/ 5 h 1436"/>
                <a:gd name="T10" fmla="*/ 381 w 1200"/>
                <a:gd name="T11" fmla="*/ 133 h 1436"/>
                <a:gd name="T12" fmla="*/ 446 w 1200"/>
                <a:gd name="T13" fmla="*/ 110 h 1436"/>
                <a:gd name="T14" fmla="*/ 552 w 1200"/>
                <a:gd name="T15" fmla="*/ 403 h 1436"/>
                <a:gd name="T16" fmla="*/ 643 w 1200"/>
                <a:gd name="T17" fmla="*/ 210 h 1436"/>
                <a:gd name="T18" fmla="*/ 929 w 1200"/>
                <a:gd name="T19" fmla="*/ 198 h 1436"/>
                <a:gd name="T20" fmla="*/ 789 w 1200"/>
                <a:gd name="T21" fmla="*/ 64 h 1436"/>
                <a:gd name="T22" fmla="*/ 841 w 1200"/>
                <a:gd name="T23" fmla="*/ 204 h 1436"/>
                <a:gd name="T24" fmla="*/ 1197 w 1200"/>
                <a:gd name="T25" fmla="*/ 5 h 1436"/>
                <a:gd name="T26" fmla="*/ 1029 w 1200"/>
                <a:gd name="T27" fmla="*/ 63 h 1436"/>
                <a:gd name="T28" fmla="*/ 1075 w 1200"/>
                <a:gd name="T29" fmla="*/ 122 h 1436"/>
                <a:gd name="T30" fmla="*/ 1110 w 1200"/>
                <a:gd name="T31" fmla="*/ 403 h 1436"/>
                <a:gd name="T32" fmla="*/ 225 w 1200"/>
                <a:gd name="T33" fmla="*/ 519 h 1436"/>
                <a:gd name="T34" fmla="*/ 120 w 1200"/>
                <a:gd name="T35" fmla="*/ 554 h 1436"/>
                <a:gd name="T36" fmla="*/ 80 w 1200"/>
                <a:gd name="T37" fmla="*/ 648 h 1436"/>
                <a:gd name="T38" fmla="*/ 138 w 1200"/>
                <a:gd name="T39" fmla="*/ 612 h 1436"/>
                <a:gd name="T40" fmla="*/ 225 w 1200"/>
                <a:gd name="T41" fmla="*/ 519 h 1436"/>
                <a:gd name="T42" fmla="*/ 364 w 1200"/>
                <a:gd name="T43" fmla="*/ 565 h 1436"/>
                <a:gd name="T44" fmla="*/ 574 w 1200"/>
                <a:gd name="T45" fmla="*/ 870 h 1436"/>
                <a:gd name="T46" fmla="*/ 411 w 1200"/>
                <a:gd name="T47" fmla="*/ 724 h 1436"/>
                <a:gd name="T48" fmla="*/ 469 w 1200"/>
                <a:gd name="T49" fmla="*/ 577 h 1436"/>
                <a:gd name="T50" fmla="*/ 818 w 1200"/>
                <a:gd name="T51" fmla="*/ 519 h 1436"/>
                <a:gd name="T52" fmla="*/ 701 w 1200"/>
                <a:gd name="T53" fmla="*/ 648 h 1436"/>
                <a:gd name="T54" fmla="*/ 771 w 1200"/>
                <a:gd name="T55" fmla="*/ 624 h 1436"/>
                <a:gd name="T56" fmla="*/ 871 w 1200"/>
                <a:gd name="T57" fmla="*/ 917 h 1436"/>
                <a:gd name="T58" fmla="*/ 0 w 1200"/>
                <a:gd name="T59" fmla="*/ 1238 h 1436"/>
                <a:gd name="T60" fmla="*/ 281 w 1200"/>
                <a:gd name="T61" fmla="*/ 1232 h 1436"/>
                <a:gd name="T62" fmla="*/ 141 w 1200"/>
                <a:gd name="T63" fmla="*/ 1098 h 1436"/>
                <a:gd name="T64" fmla="*/ 193 w 1200"/>
                <a:gd name="T65" fmla="*/ 1232 h 1436"/>
                <a:gd name="T66" fmla="*/ 552 w 1200"/>
                <a:gd name="T67" fmla="*/ 1030 h 1436"/>
                <a:gd name="T68" fmla="*/ 381 w 1200"/>
                <a:gd name="T69" fmla="*/ 1089 h 1436"/>
                <a:gd name="T70" fmla="*/ 422 w 1200"/>
                <a:gd name="T71" fmla="*/ 1147 h 1436"/>
                <a:gd name="T72" fmla="*/ 463 w 1200"/>
                <a:gd name="T73" fmla="*/ 1434 h 1436"/>
                <a:gd name="T74" fmla="*/ 783 w 1200"/>
                <a:gd name="T75" fmla="*/ 1436 h 1436"/>
                <a:gd name="T76" fmla="*/ 789 w 1200"/>
                <a:gd name="T77" fmla="*/ 1028 h 1436"/>
                <a:gd name="T78" fmla="*/ 783 w 1200"/>
                <a:gd name="T79" fmla="*/ 1436 h 1436"/>
                <a:gd name="T80" fmla="*/ 789 w 1200"/>
                <a:gd name="T81" fmla="*/ 1366 h 1436"/>
                <a:gd name="T82" fmla="*/ 1197 w 1200"/>
                <a:gd name="T83" fmla="*/ 1030 h 1436"/>
                <a:gd name="T84" fmla="*/ 1093 w 1200"/>
                <a:gd name="T85" fmla="*/ 1065 h 1436"/>
                <a:gd name="T86" fmla="*/ 1052 w 1200"/>
                <a:gd name="T87" fmla="*/ 1159 h 1436"/>
                <a:gd name="T88" fmla="*/ 1110 w 1200"/>
                <a:gd name="T89" fmla="*/ 1130 h 1436"/>
                <a:gd name="T90" fmla="*/ 1197 w 1200"/>
                <a:gd name="T91" fmla="*/ 1030 h 1436"/>
                <a:gd name="T92" fmla="*/ 1147 w 1200"/>
                <a:gd name="T93" fmla="*/ 519 h 1436"/>
                <a:gd name="T94" fmla="*/ 1029 w 1200"/>
                <a:gd name="T95" fmla="*/ 648 h 1436"/>
                <a:gd name="T96" fmla="*/ 1100 w 1200"/>
                <a:gd name="T97" fmla="*/ 624 h 1436"/>
                <a:gd name="T98" fmla="*/ 1200 w 1200"/>
                <a:gd name="T99" fmla="*/ 91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0" h="1436">
                  <a:moveTo>
                    <a:pt x="141" y="408"/>
                  </a:moveTo>
                  <a:cubicBezTo>
                    <a:pt x="47" y="408"/>
                    <a:pt x="0" y="338"/>
                    <a:pt x="0" y="210"/>
                  </a:cubicBezTo>
                  <a:cubicBezTo>
                    <a:pt x="0" y="140"/>
                    <a:pt x="12" y="87"/>
                    <a:pt x="35" y="52"/>
                  </a:cubicBezTo>
                  <a:cubicBezTo>
                    <a:pt x="59" y="17"/>
                    <a:pt x="100" y="0"/>
                    <a:pt x="147" y="0"/>
                  </a:cubicBezTo>
                  <a:cubicBezTo>
                    <a:pt x="240" y="0"/>
                    <a:pt x="281" y="64"/>
                    <a:pt x="281" y="198"/>
                  </a:cubicBezTo>
                  <a:cubicBezTo>
                    <a:pt x="281" y="268"/>
                    <a:pt x="269" y="315"/>
                    <a:pt x="246" y="350"/>
                  </a:cubicBezTo>
                  <a:cubicBezTo>
                    <a:pt x="223" y="385"/>
                    <a:pt x="187" y="408"/>
                    <a:pt x="141" y="408"/>
                  </a:cubicBezTo>
                  <a:close/>
                  <a:moveTo>
                    <a:pt x="141" y="64"/>
                  </a:moveTo>
                  <a:cubicBezTo>
                    <a:pt x="106" y="64"/>
                    <a:pt x="88" y="111"/>
                    <a:pt x="88" y="204"/>
                  </a:cubicBezTo>
                  <a:cubicBezTo>
                    <a:pt x="88" y="297"/>
                    <a:pt x="106" y="338"/>
                    <a:pt x="141" y="338"/>
                  </a:cubicBezTo>
                  <a:cubicBezTo>
                    <a:pt x="176" y="338"/>
                    <a:pt x="193" y="291"/>
                    <a:pt x="193" y="204"/>
                  </a:cubicBezTo>
                  <a:cubicBezTo>
                    <a:pt x="193" y="111"/>
                    <a:pt x="176" y="64"/>
                    <a:pt x="141" y="64"/>
                  </a:cubicBezTo>
                  <a:close/>
                  <a:moveTo>
                    <a:pt x="552" y="5"/>
                  </a:moveTo>
                  <a:cubicBezTo>
                    <a:pt x="552" y="5"/>
                    <a:pt x="552" y="5"/>
                    <a:pt x="552" y="5"/>
                  </a:cubicBezTo>
                  <a:cubicBezTo>
                    <a:pt x="499" y="5"/>
                    <a:pt x="499" y="5"/>
                    <a:pt x="499" y="5"/>
                  </a:cubicBezTo>
                  <a:cubicBezTo>
                    <a:pt x="481" y="16"/>
                    <a:pt x="463" y="28"/>
                    <a:pt x="440" y="34"/>
                  </a:cubicBezTo>
                  <a:cubicBezTo>
                    <a:pt x="422" y="46"/>
                    <a:pt x="399" y="57"/>
                    <a:pt x="381" y="63"/>
                  </a:cubicBezTo>
                  <a:cubicBezTo>
                    <a:pt x="381" y="63"/>
                    <a:pt x="381" y="63"/>
                    <a:pt x="381" y="133"/>
                  </a:cubicBezTo>
                  <a:cubicBezTo>
                    <a:pt x="387" y="133"/>
                    <a:pt x="393" y="133"/>
                    <a:pt x="404" y="128"/>
                  </a:cubicBezTo>
                  <a:cubicBezTo>
                    <a:pt x="410" y="128"/>
                    <a:pt x="416" y="128"/>
                    <a:pt x="422" y="122"/>
                  </a:cubicBezTo>
                  <a:cubicBezTo>
                    <a:pt x="434" y="122"/>
                    <a:pt x="440" y="116"/>
                    <a:pt x="446" y="110"/>
                  </a:cubicBezTo>
                  <a:cubicBezTo>
                    <a:pt x="452" y="110"/>
                    <a:pt x="458" y="104"/>
                    <a:pt x="463" y="98"/>
                  </a:cubicBezTo>
                  <a:cubicBezTo>
                    <a:pt x="463" y="98"/>
                    <a:pt x="463" y="98"/>
                    <a:pt x="463" y="403"/>
                  </a:cubicBezTo>
                  <a:cubicBezTo>
                    <a:pt x="463" y="403"/>
                    <a:pt x="463" y="403"/>
                    <a:pt x="552" y="403"/>
                  </a:cubicBezTo>
                  <a:cubicBezTo>
                    <a:pt x="552" y="403"/>
                    <a:pt x="552" y="403"/>
                    <a:pt x="552" y="5"/>
                  </a:cubicBezTo>
                  <a:close/>
                  <a:moveTo>
                    <a:pt x="783" y="408"/>
                  </a:moveTo>
                  <a:cubicBezTo>
                    <a:pt x="690" y="408"/>
                    <a:pt x="643" y="338"/>
                    <a:pt x="643" y="210"/>
                  </a:cubicBezTo>
                  <a:cubicBezTo>
                    <a:pt x="643" y="140"/>
                    <a:pt x="655" y="87"/>
                    <a:pt x="684" y="52"/>
                  </a:cubicBezTo>
                  <a:cubicBezTo>
                    <a:pt x="707" y="17"/>
                    <a:pt x="742" y="0"/>
                    <a:pt x="789" y="0"/>
                  </a:cubicBezTo>
                  <a:cubicBezTo>
                    <a:pt x="882" y="0"/>
                    <a:pt x="929" y="64"/>
                    <a:pt x="929" y="198"/>
                  </a:cubicBezTo>
                  <a:cubicBezTo>
                    <a:pt x="929" y="268"/>
                    <a:pt x="917" y="315"/>
                    <a:pt x="888" y="350"/>
                  </a:cubicBezTo>
                  <a:cubicBezTo>
                    <a:pt x="864" y="385"/>
                    <a:pt x="829" y="408"/>
                    <a:pt x="783" y="408"/>
                  </a:cubicBezTo>
                  <a:close/>
                  <a:moveTo>
                    <a:pt x="789" y="64"/>
                  </a:moveTo>
                  <a:cubicBezTo>
                    <a:pt x="748" y="64"/>
                    <a:pt x="730" y="111"/>
                    <a:pt x="730" y="204"/>
                  </a:cubicBezTo>
                  <a:cubicBezTo>
                    <a:pt x="730" y="297"/>
                    <a:pt x="748" y="338"/>
                    <a:pt x="789" y="338"/>
                  </a:cubicBezTo>
                  <a:cubicBezTo>
                    <a:pt x="824" y="338"/>
                    <a:pt x="841" y="291"/>
                    <a:pt x="841" y="204"/>
                  </a:cubicBezTo>
                  <a:cubicBezTo>
                    <a:pt x="841" y="111"/>
                    <a:pt x="824" y="64"/>
                    <a:pt x="789" y="64"/>
                  </a:cubicBezTo>
                  <a:close/>
                  <a:moveTo>
                    <a:pt x="1197" y="5"/>
                  </a:moveTo>
                  <a:cubicBezTo>
                    <a:pt x="1197" y="5"/>
                    <a:pt x="1197" y="5"/>
                    <a:pt x="1197" y="5"/>
                  </a:cubicBezTo>
                  <a:cubicBezTo>
                    <a:pt x="1145" y="5"/>
                    <a:pt x="1145" y="5"/>
                    <a:pt x="1145" y="5"/>
                  </a:cubicBezTo>
                  <a:cubicBezTo>
                    <a:pt x="1128" y="16"/>
                    <a:pt x="1110" y="28"/>
                    <a:pt x="1093" y="34"/>
                  </a:cubicBezTo>
                  <a:cubicBezTo>
                    <a:pt x="1075" y="46"/>
                    <a:pt x="1052" y="57"/>
                    <a:pt x="1029" y="63"/>
                  </a:cubicBezTo>
                  <a:cubicBezTo>
                    <a:pt x="1029" y="63"/>
                    <a:pt x="1029" y="63"/>
                    <a:pt x="1029" y="133"/>
                  </a:cubicBezTo>
                  <a:cubicBezTo>
                    <a:pt x="1035" y="133"/>
                    <a:pt x="1046" y="133"/>
                    <a:pt x="1052" y="128"/>
                  </a:cubicBezTo>
                  <a:cubicBezTo>
                    <a:pt x="1058" y="128"/>
                    <a:pt x="1070" y="128"/>
                    <a:pt x="1075" y="122"/>
                  </a:cubicBezTo>
                  <a:cubicBezTo>
                    <a:pt x="1081" y="122"/>
                    <a:pt x="1087" y="116"/>
                    <a:pt x="1093" y="110"/>
                  </a:cubicBezTo>
                  <a:cubicBezTo>
                    <a:pt x="1104" y="110"/>
                    <a:pt x="1110" y="104"/>
                    <a:pt x="1110" y="98"/>
                  </a:cubicBezTo>
                  <a:cubicBezTo>
                    <a:pt x="1110" y="98"/>
                    <a:pt x="1110" y="98"/>
                    <a:pt x="1110" y="403"/>
                  </a:cubicBezTo>
                  <a:cubicBezTo>
                    <a:pt x="1110" y="403"/>
                    <a:pt x="1110" y="403"/>
                    <a:pt x="1197" y="403"/>
                  </a:cubicBezTo>
                  <a:cubicBezTo>
                    <a:pt x="1197" y="403"/>
                    <a:pt x="1197" y="403"/>
                    <a:pt x="1197" y="5"/>
                  </a:cubicBezTo>
                  <a:close/>
                  <a:moveTo>
                    <a:pt x="225" y="519"/>
                  </a:moveTo>
                  <a:cubicBezTo>
                    <a:pt x="225" y="519"/>
                    <a:pt x="225" y="519"/>
                    <a:pt x="225" y="519"/>
                  </a:cubicBezTo>
                  <a:cubicBezTo>
                    <a:pt x="173" y="519"/>
                    <a:pt x="173" y="519"/>
                    <a:pt x="173" y="519"/>
                  </a:cubicBezTo>
                  <a:cubicBezTo>
                    <a:pt x="155" y="530"/>
                    <a:pt x="138" y="542"/>
                    <a:pt x="120" y="554"/>
                  </a:cubicBezTo>
                  <a:cubicBezTo>
                    <a:pt x="97" y="560"/>
                    <a:pt x="80" y="571"/>
                    <a:pt x="56" y="577"/>
                  </a:cubicBezTo>
                  <a:cubicBezTo>
                    <a:pt x="56" y="577"/>
                    <a:pt x="56" y="577"/>
                    <a:pt x="56" y="648"/>
                  </a:cubicBezTo>
                  <a:cubicBezTo>
                    <a:pt x="62" y="648"/>
                    <a:pt x="68" y="648"/>
                    <a:pt x="80" y="648"/>
                  </a:cubicBezTo>
                  <a:cubicBezTo>
                    <a:pt x="85" y="642"/>
                    <a:pt x="91" y="642"/>
                    <a:pt x="103" y="636"/>
                  </a:cubicBezTo>
                  <a:cubicBezTo>
                    <a:pt x="109" y="636"/>
                    <a:pt x="115" y="630"/>
                    <a:pt x="120" y="624"/>
                  </a:cubicBezTo>
                  <a:cubicBezTo>
                    <a:pt x="126" y="624"/>
                    <a:pt x="132" y="618"/>
                    <a:pt x="138" y="612"/>
                  </a:cubicBezTo>
                  <a:cubicBezTo>
                    <a:pt x="138" y="612"/>
                    <a:pt x="138" y="612"/>
                    <a:pt x="138" y="917"/>
                  </a:cubicBezTo>
                  <a:cubicBezTo>
                    <a:pt x="138" y="917"/>
                    <a:pt x="138" y="917"/>
                    <a:pt x="225" y="917"/>
                  </a:cubicBezTo>
                  <a:cubicBezTo>
                    <a:pt x="225" y="917"/>
                    <a:pt x="225" y="917"/>
                    <a:pt x="225" y="519"/>
                  </a:cubicBezTo>
                  <a:close/>
                  <a:moveTo>
                    <a:pt x="463" y="923"/>
                  </a:moveTo>
                  <a:cubicBezTo>
                    <a:pt x="370" y="923"/>
                    <a:pt x="323" y="853"/>
                    <a:pt x="323" y="724"/>
                  </a:cubicBezTo>
                  <a:cubicBezTo>
                    <a:pt x="323" y="653"/>
                    <a:pt x="335" y="600"/>
                    <a:pt x="364" y="565"/>
                  </a:cubicBezTo>
                  <a:cubicBezTo>
                    <a:pt x="387" y="530"/>
                    <a:pt x="422" y="512"/>
                    <a:pt x="475" y="512"/>
                  </a:cubicBezTo>
                  <a:cubicBezTo>
                    <a:pt x="562" y="512"/>
                    <a:pt x="609" y="583"/>
                    <a:pt x="609" y="712"/>
                  </a:cubicBezTo>
                  <a:cubicBezTo>
                    <a:pt x="609" y="782"/>
                    <a:pt x="597" y="829"/>
                    <a:pt x="574" y="870"/>
                  </a:cubicBezTo>
                  <a:cubicBezTo>
                    <a:pt x="545" y="905"/>
                    <a:pt x="510" y="923"/>
                    <a:pt x="463" y="923"/>
                  </a:cubicBezTo>
                  <a:close/>
                  <a:moveTo>
                    <a:pt x="469" y="577"/>
                  </a:moveTo>
                  <a:cubicBezTo>
                    <a:pt x="428" y="577"/>
                    <a:pt x="411" y="624"/>
                    <a:pt x="411" y="724"/>
                  </a:cubicBezTo>
                  <a:cubicBezTo>
                    <a:pt x="411" y="811"/>
                    <a:pt x="428" y="853"/>
                    <a:pt x="469" y="853"/>
                  </a:cubicBezTo>
                  <a:cubicBezTo>
                    <a:pt x="504" y="853"/>
                    <a:pt x="521" y="806"/>
                    <a:pt x="521" y="718"/>
                  </a:cubicBezTo>
                  <a:cubicBezTo>
                    <a:pt x="521" y="624"/>
                    <a:pt x="504" y="577"/>
                    <a:pt x="469" y="577"/>
                  </a:cubicBezTo>
                  <a:close/>
                  <a:moveTo>
                    <a:pt x="871" y="519"/>
                  </a:moveTo>
                  <a:cubicBezTo>
                    <a:pt x="871" y="519"/>
                    <a:pt x="871" y="519"/>
                    <a:pt x="871" y="519"/>
                  </a:cubicBezTo>
                  <a:cubicBezTo>
                    <a:pt x="818" y="519"/>
                    <a:pt x="818" y="519"/>
                    <a:pt x="818" y="519"/>
                  </a:cubicBezTo>
                  <a:cubicBezTo>
                    <a:pt x="807" y="530"/>
                    <a:pt x="783" y="542"/>
                    <a:pt x="765" y="554"/>
                  </a:cubicBezTo>
                  <a:cubicBezTo>
                    <a:pt x="748" y="560"/>
                    <a:pt x="724" y="571"/>
                    <a:pt x="701" y="577"/>
                  </a:cubicBezTo>
                  <a:cubicBezTo>
                    <a:pt x="701" y="577"/>
                    <a:pt x="701" y="577"/>
                    <a:pt x="701" y="648"/>
                  </a:cubicBezTo>
                  <a:cubicBezTo>
                    <a:pt x="706" y="648"/>
                    <a:pt x="718" y="648"/>
                    <a:pt x="724" y="648"/>
                  </a:cubicBezTo>
                  <a:cubicBezTo>
                    <a:pt x="730" y="642"/>
                    <a:pt x="742" y="642"/>
                    <a:pt x="748" y="636"/>
                  </a:cubicBezTo>
                  <a:cubicBezTo>
                    <a:pt x="754" y="636"/>
                    <a:pt x="760" y="630"/>
                    <a:pt x="771" y="624"/>
                  </a:cubicBezTo>
                  <a:cubicBezTo>
                    <a:pt x="777" y="624"/>
                    <a:pt x="783" y="618"/>
                    <a:pt x="783" y="612"/>
                  </a:cubicBezTo>
                  <a:cubicBezTo>
                    <a:pt x="783" y="612"/>
                    <a:pt x="783" y="612"/>
                    <a:pt x="783" y="917"/>
                  </a:cubicBezTo>
                  <a:cubicBezTo>
                    <a:pt x="783" y="917"/>
                    <a:pt x="783" y="917"/>
                    <a:pt x="871" y="917"/>
                  </a:cubicBezTo>
                  <a:cubicBezTo>
                    <a:pt x="871" y="917"/>
                    <a:pt x="871" y="917"/>
                    <a:pt x="871" y="519"/>
                  </a:cubicBezTo>
                  <a:close/>
                  <a:moveTo>
                    <a:pt x="141" y="1436"/>
                  </a:moveTo>
                  <a:cubicBezTo>
                    <a:pt x="47" y="1436"/>
                    <a:pt x="0" y="1372"/>
                    <a:pt x="0" y="1238"/>
                  </a:cubicBezTo>
                  <a:cubicBezTo>
                    <a:pt x="0" y="1168"/>
                    <a:pt x="12" y="1121"/>
                    <a:pt x="35" y="1080"/>
                  </a:cubicBezTo>
                  <a:cubicBezTo>
                    <a:pt x="59" y="1045"/>
                    <a:pt x="100" y="1028"/>
                    <a:pt x="147" y="1028"/>
                  </a:cubicBezTo>
                  <a:cubicBezTo>
                    <a:pt x="240" y="1028"/>
                    <a:pt x="281" y="1098"/>
                    <a:pt x="281" y="1232"/>
                  </a:cubicBezTo>
                  <a:cubicBezTo>
                    <a:pt x="281" y="1296"/>
                    <a:pt x="269" y="1349"/>
                    <a:pt x="246" y="1384"/>
                  </a:cubicBezTo>
                  <a:cubicBezTo>
                    <a:pt x="223" y="1419"/>
                    <a:pt x="187" y="1436"/>
                    <a:pt x="141" y="1436"/>
                  </a:cubicBezTo>
                  <a:close/>
                  <a:moveTo>
                    <a:pt x="141" y="1098"/>
                  </a:moveTo>
                  <a:cubicBezTo>
                    <a:pt x="106" y="1098"/>
                    <a:pt x="88" y="1145"/>
                    <a:pt x="88" y="1238"/>
                  </a:cubicBezTo>
                  <a:cubicBezTo>
                    <a:pt x="88" y="1325"/>
                    <a:pt x="106" y="1366"/>
                    <a:pt x="141" y="1366"/>
                  </a:cubicBezTo>
                  <a:cubicBezTo>
                    <a:pt x="176" y="1366"/>
                    <a:pt x="193" y="1325"/>
                    <a:pt x="193" y="1232"/>
                  </a:cubicBezTo>
                  <a:cubicBezTo>
                    <a:pt x="193" y="1139"/>
                    <a:pt x="176" y="1098"/>
                    <a:pt x="141" y="1098"/>
                  </a:cubicBezTo>
                  <a:close/>
                  <a:moveTo>
                    <a:pt x="552" y="1030"/>
                  </a:moveTo>
                  <a:cubicBezTo>
                    <a:pt x="552" y="1030"/>
                    <a:pt x="552" y="1030"/>
                    <a:pt x="552" y="1030"/>
                  </a:cubicBezTo>
                  <a:cubicBezTo>
                    <a:pt x="499" y="1030"/>
                    <a:pt x="499" y="1030"/>
                    <a:pt x="499" y="1030"/>
                  </a:cubicBezTo>
                  <a:cubicBezTo>
                    <a:pt x="481" y="1042"/>
                    <a:pt x="463" y="1054"/>
                    <a:pt x="440" y="1065"/>
                  </a:cubicBezTo>
                  <a:cubicBezTo>
                    <a:pt x="422" y="1071"/>
                    <a:pt x="399" y="1083"/>
                    <a:pt x="381" y="1089"/>
                  </a:cubicBezTo>
                  <a:cubicBezTo>
                    <a:pt x="381" y="1089"/>
                    <a:pt x="381" y="1089"/>
                    <a:pt x="381" y="1159"/>
                  </a:cubicBezTo>
                  <a:cubicBezTo>
                    <a:pt x="387" y="1159"/>
                    <a:pt x="393" y="1159"/>
                    <a:pt x="404" y="1159"/>
                  </a:cubicBezTo>
                  <a:cubicBezTo>
                    <a:pt x="410" y="1153"/>
                    <a:pt x="416" y="1153"/>
                    <a:pt x="422" y="1147"/>
                  </a:cubicBezTo>
                  <a:cubicBezTo>
                    <a:pt x="434" y="1147"/>
                    <a:pt x="440" y="1141"/>
                    <a:pt x="446" y="1141"/>
                  </a:cubicBezTo>
                  <a:cubicBezTo>
                    <a:pt x="452" y="1136"/>
                    <a:pt x="458" y="1130"/>
                    <a:pt x="463" y="1130"/>
                  </a:cubicBezTo>
                  <a:cubicBezTo>
                    <a:pt x="463" y="1130"/>
                    <a:pt x="463" y="1130"/>
                    <a:pt x="463" y="1434"/>
                  </a:cubicBezTo>
                  <a:cubicBezTo>
                    <a:pt x="463" y="1434"/>
                    <a:pt x="463" y="1434"/>
                    <a:pt x="552" y="1434"/>
                  </a:cubicBezTo>
                  <a:cubicBezTo>
                    <a:pt x="552" y="1434"/>
                    <a:pt x="552" y="1434"/>
                    <a:pt x="552" y="1030"/>
                  </a:cubicBezTo>
                  <a:close/>
                  <a:moveTo>
                    <a:pt x="783" y="1436"/>
                  </a:moveTo>
                  <a:cubicBezTo>
                    <a:pt x="690" y="1436"/>
                    <a:pt x="643" y="1372"/>
                    <a:pt x="643" y="1238"/>
                  </a:cubicBezTo>
                  <a:cubicBezTo>
                    <a:pt x="643" y="1168"/>
                    <a:pt x="655" y="1121"/>
                    <a:pt x="684" y="1080"/>
                  </a:cubicBezTo>
                  <a:cubicBezTo>
                    <a:pt x="707" y="1045"/>
                    <a:pt x="742" y="1028"/>
                    <a:pt x="789" y="1028"/>
                  </a:cubicBezTo>
                  <a:cubicBezTo>
                    <a:pt x="882" y="1028"/>
                    <a:pt x="929" y="1098"/>
                    <a:pt x="929" y="1232"/>
                  </a:cubicBezTo>
                  <a:cubicBezTo>
                    <a:pt x="929" y="1296"/>
                    <a:pt x="917" y="1349"/>
                    <a:pt x="888" y="1384"/>
                  </a:cubicBezTo>
                  <a:cubicBezTo>
                    <a:pt x="864" y="1419"/>
                    <a:pt x="829" y="1436"/>
                    <a:pt x="783" y="1436"/>
                  </a:cubicBezTo>
                  <a:close/>
                  <a:moveTo>
                    <a:pt x="789" y="1098"/>
                  </a:moveTo>
                  <a:cubicBezTo>
                    <a:pt x="748" y="1098"/>
                    <a:pt x="730" y="1145"/>
                    <a:pt x="730" y="1238"/>
                  </a:cubicBezTo>
                  <a:cubicBezTo>
                    <a:pt x="730" y="1325"/>
                    <a:pt x="748" y="1366"/>
                    <a:pt x="789" y="1366"/>
                  </a:cubicBezTo>
                  <a:cubicBezTo>
                    <a:pt x="824" y="1366"/>
                    <a:pt x="841" y="1325"/>
                    <a:pt x="841" y="1232"/>
                  </a:cubicBezTo>
                  <a:cubicBezTo>
                    <a:pt x="841" y="1139"/>
                    <a:pt x="824" y="1098"/>
                    <a:pt x="789" y="1098"/>
                  </a:cubicBezTo>
                  <a:close/>
                  <a:moveTo>
                    <a:pt x="1197" y="1030"/>
                  </a:moveTo>
                  <a:cubicBezTo>
                    <a:pt x="1197" y="1030"/>
                    <a:pt x="1197" y="1030"/>
                    <a:pt x="1197" y="1030"/>
                  </a:cubicBezTo>
                  <a:cubicBezTo>
                    <a:pt x="1145" y="1030"/>
                    <a:pt x="1145" y="1030"/>
                    <a:pt x="1145" y="1030"/>
                  </a:cubicBezTo>
                  <a:cubicBezTo>
                    <a:pt x="1128" y="1042"/>
                    <a:pt x="1110" y="1054"/>
                    <a:pt x="1093" y="1065"/>
                  </a:cubicBezTo>
                  <a:cubicBezTo>
                    <a:pt x="1075" y="1071"/>
                    <a:pt x="1052" y="1083"/>
                    <a:pt x="1029" y="1089"/>
                  </a:cubicBezTo>
                  <a:cubicBezTo>
                    <a:pt x="1029" y="1089"/>
                    <a:pt x="1029" y="1089"/>
                    <a:pt x="1029" y="1159"/>
                  </a:cubicBezTo>
                  <a:cubicBezTo>
                    <a:pt x="1035" y="1159"/>
                    <a:pt x="1046" y="1159"/>
                    <a:pt x="1052" y="1159"/>
                  </a:cubicBezTo>
                  <a:cubicBezTo>
                    <a:pt x="1058" y="1153"/>
                    <a:pt x="1070" y="1153"/>
                    <a:pt x="1075" y="1147"/>
                  </a:cubicBezTo>
                  <a:cubicBezTo>
                    <a:pt x="1081" y="1147"/>
                    <a:pt x="1087" y="1141"/>
                    <a:pt x="1093" y="1141"/>
                  </a:cubicBezTo>
                  <a:cubicBezTo>
                    <a:pt x="1104" y="1136"/>
                    <a:pt x="1110" y="1130"/>
                    <a:pt x="1110" y="1130"/>
                  </a:cubicBezTo>
                  <a:cubicBezTo>
                    <a:pt x="1110" y="1130"/>
                    <a:pt x="1110" y="1130"/>
                    <a:pt x="1110" y="1434"/>
                  </a:cubicBezTo>
                  <a:cubicBezTo>
                    <a:pt x="1110" y="1434"/>
                    <a:pt x="1110" y="1434"/>
                    <a:pt x="1197" y="1434"/>
                  </a:cubicBezTo>
                  <a:cubicBezTo>
                    <a:pt x="1197" y="1434"/>
                    <a:pt x="1197" y="1434"/>
                    <a:pt x="1197" y="1030"/>
                  </a:cubicBezTo>
                  <a:close/>
                  <a:moveTo>
                    <a:pt x="1200" y="519"/>
                  </a:moveTo>
                  <a:cubicBezTo>
                    <a:pt x="1200" y="519"/>
                    <a:pt x="1200" y="519"/>
                    <a:pt x="1200" y="519"/>
                  </a:cubicBezTo>
                  <a:cubicBezTo>
                    <a:pt x="1147" y="519"/>
                    <a:pt x="1147" y="519"/>
                    <a:pt x="1147" y="519"/>
                  </a:cubicBezTo>
                  <a:cubicBezTo>
                    <a:pt x="1135" y="530"/>
                    <a:pt x="1111" y="542"/>
                    <a:pt x="1094" y="554"/>
                  </a:cubicBezTo>
                  <a:cubicBezTo>
                    <a:pt x="1076" y="560"/>
                    <a:pt x="1052" y="571"/>
                    <a:pt x="1029" y="577"/>
                  </a:cubicBezTo>
                  <a:cubicBezTo>
                    <a:pt x="1029" y="577"/>
                    <a:pt x="1029" y="577"/>
                    <a:pt x="1029" y="648"/>
                  </a:cubicBezTo>
                  <a:cubicBezTo>
                    <a:pt x="1035" y="648"/>
                    <a:pt x="1047" y="648"/>
                    <a:pt x="1052" y="648"/>
                  </a:cubicBezTo>
                  <a:cubicBezTo>
                    <a:pt x="1058" y="642"/>
                    <a:pt x="1070" y="642"/>
                    <a:pt x="1076" y="636"/>
                  </a:cubicBezTo>
                  <a:cubicBezTo>
                    <a:pt x="1082" y="636"/>
                    <a:pt x="1088" y="630"/>
                    <a:pt x="1100" y="624"/>
                  </a:cubicBezTo>
                  <a:cubicBezTo>
                    <a:pt x="1106" y="624"/>
                    <a:pt x="1111" y="618"/>
                    <a:pt x="1111" y="612"/>
                  </a:cubicBezTo>
                  <a:cubicBezTo>
                    <a:pt x="1111" y="612"/>
                    <a:pt x="1111" y="612"/>
                    <a:pt x="1111" y="917"/>
                  </a:cubicBezTo>
                  <a:cubicBezTo>
                    <a:pt x="1111" y="917"/>
                    <a:pt x="1111" y="917"/>
                    <a:pt x="1200" y="917"/>
                  </a:cubicBezTo>
                  <a:cubicBezTo>
                    <a:pt x="1200" y="917"/>
                    <a:pt x="1200" y="917"/>
                    <a:pt x="1200" y="519"/>
                  </a:cubicBezTo>
                  <a:close/>
                </a:path>
              </a:pathLst>
            </a:custGeom>
            <a:solidFill>
              <a:srgbClr val="FFFFFF"/>
            </a:solidFill>
            <a:ln>
              <a:noFill/>
            </a:ln>
          </p:spPr>
          <p:txBody>
            <a:bodyPr vert="horz" wrap="square" lIns="87845" tIns="43923" rIns="87845" bIns="43923"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29" b="0" i="0" u="none" strike="noStrike" kern="0" cap="none" spc="0" normalizeH="0" baseline="0" noProof="0">
                <a:ln>
                  <a:noFill/>
                </a:ln>
                <a:solidFill>
                  <a:srgbClr val="505050"/>
                </a:solidFill>
                <a:effectLst/>
                <a:uLnTx/>
                <a:uFillTx/>
              </a:endParaRPr>
            </a:p>
          </p:txBody>
        </p:sp>
        <p:sp>
          <p:nvSpPr>
            <p:cNvPr id="86" name="Freeform 174">
              <a:extLst>
                <a:ext uri="{FF2B5EF4-FFF2-40B4-BE49-F238E27FC236}">
                  <a16:creationId xmlns:a16="http://schemas.microsoft.com/office/drawing/2014/main" id="{657D360E-73C2-432C-80C5-8F0C08763CEE}"/>
                </a:ext>
              </a:extLst>
            </p:cNvPr>
            <p:cNvSpPr>
              <a:spLocks noChangeAspect="1" noEditPoints="1"/>
            </p:cNvSpPr>
            <p:nvPr/>
          </p:nvSpPr>
          <p:spPr bwMode="black">
            <a:xfrm>
              <a:off x="5247691" y="3203696"/>
              <a:ext cx="168624" cy="201764"/>
            </a:xfrm>
            <a:custGeom>
              <a:avLst/>
              <a:gdLst>
                <a:gd name="T0" fmla="*/ 35 w 1200"/>
                <a:gd name="T1" fmla="*/ 52 h 1436"/>
                <a:gd name="T2" fmla="*/ 246 w 1200"/>
                <a:gd name="T3" fmla="*/ 350 h 1436"/>
                <a:gd name="T4" fmla="*/ 88 w 1200"/>
                <a:gd name="T5" fmla="*/ 204 h 1436"/>
                <a:gd name="T6" fmla="*/ 141 w 1200"/>
                <a:gd name="T7" fmla="*/ 64 h 1436"/>
                <a:gd name="T8" fmla="*/ 499 w 1200"/>
                <a:gd name="T9" fmla="*/ 5 h 1436"/>
                <a:gd name="T10" fmla="*/ 381 w 1200"/>
                <a:gd name="T11" fmla="*/ 133 h 1436"/>
                <a:gd name="T12" fmla="*/ 446 w 1200"/>
                <a:gd name="T13" fmla="*/ 110 h 1436"/>
                <a:gd name="T14" fmla="*/ 552 w 1200"/>
                <a:gd name="T15" fmla="*/ 403 h 1436"/>
                <a:gd name="T16" fmla="*/ 643 w 1200"/>
                <a:gd name="T17" fmla="*/ 210 h 1436"/>
                <a:gd name="T18" fmla="*/ 929 w 1200"/>
                <a:gd name="T19" fmla="*/ 198 h 1436"/>
                <a:gd name="T20" fmla="*/ 789 w 1200"/>
                <a:gd name="T21" fmla="*/ 64 h 1436"/>
                <a:gd name="T22" fmla="*/ 841 w 1200"/>
                <a:gd name="T23" fmla="*/ 204 h 1436"/>
                <a:gd name="T24" fmla="*/ 1197 w 1200"/>
                <a:gd name="T25" fmla="*/ 5 h 1436"/>
                <a:gd name="T26" fmla="*/ 1029 w 1200"/>
                <a:gd name="T27" fmla="*/ 63 h 1436"/>
                <a:gd name="T28" fmla="*/ 1075 w 1200"/>
                <a:gd name="T29" fmla="*/ 122 h 1436"/>
                <a:gd name="T30" fmla="*/ 1110 w 1200"/>
                <a:gd name="T31" fmla="*/ 403 h 1436"/>
                <a:gd name="T32" fmla="*/ 225 w 1200"/>
                <a:gd name="T33" fmla="*/ 519 h 1436"/>
                <a:gd name="T34" fmla="*/ 120 w 1200"/>
                <a:gd name="T35" fmla="*/ 554 h 1436"/>
                <a:gd name="T36" fmla="*/ 80 w 1200"/>
                <a:gd name="T37" fmla="*/ 648 h 1436"/>
                <a:gd name="T38" fmla="*/ 138 w 1200"/>
                <a:gd name="T39" fmla="*/ 612 h 1436"/>
                <a:gd name="T40" fmla="*/ 225 w 1200"/>
                <a:gd name="T41" fmla="*/ 519 h 1436"/>
                <a:gd name="T42" fmla="*/ 364 w 1200"/>
                <a:gd name="T43" fmla="*/ 565 h 1436"/>
                <a:gd name="T44" fmla="*/ 574 w 1200"/>
                <a:gd name="T45" fmla="*/ 870 h 1436"/>
                <a:gd name="T46" fmla="*/ 411 w 1200"/>
                <a:gd name="T47" fmla="*/ 724 h 1436"/>
                <a:gd name="T48" fmla="*/ 469 w 1200"/>
                <a:gd name="T49" fmla="*/ 577 h 1436"/>
                <a:gd name="T50" fmla="*/ 818 w 1200"/>
                <a:gd name="T51" fmla="*/ 519 h 1436"/>
                <a:gd name="T52" fmla="*/ 701 w 1200"/>
                <a:gd name="T53" fmla="*/ 648 h 1436"/>
                <a:gd name="T54" fmla="*/ 771 w 1200"/>
                <a:gd name="T55" fmla="*/ 624 h 1436"/>
                <a:gd name="T56" fmla="*/ 871 w 1200"/>
                <a:gd name="T57" fmla="*/ 917 h 1436"/>
                <a:gd name="T58" fmla="*/ 0 w 1200"/>
                <a:gd name="T59" fmla="*/ 1238 h 1436"/>
                <a:gd name="T60" fmla="*/ 281 w 1200"/>
                <a:gd name="T61" fmla="*/ 1232 h 1436"/>
                <a:gd name="T62" fmla="*/ 141 w 1200"/>
                <a:gd name="T63" fmla="*/ 1098 h 1436"/>
                <a:gd name="T64" fmla="*/ 193 w 1200"/>
                <a:gd name="T65" fmla="*/ 1232 h 1436"/>
                <a:gd name="T66" fmla="*/ 552 w 1200"/>
                <a:gd name="T67" fmla="*/ 1030 h 1436"/>
                <a:gd name="T68" fmla="*/ 381 w 1200"/>
                <a:gd name="T69" fmla="*/ 1089 h 1436"/>
                <a:gd name="T70" fmla="*/ 422 w 1200"/>
                <a:gd name="T71" fmla="*/ 1147 h 1436"/>
                <a:gd name="T72" fmla="*/ 463 w 1200"/>
                <a:gd name="T73" fmla="*/ 1434 h 1436"/>
                <a:gd name="T74" fmla="*/ 783 w 1200"/>
                <a:gd name="T75" fmla="*/ 1436 h 1436"/>
                <a:gd name="T76" fmla="*/ 789 w 1200"/>
                <a:gd name="T77" fmla="*/ 1028 h 1436"/>
                <a:gd name="T78" fmla="*/ 783 w 1200"/>
                <a:gd name="T79" fmla="*/ 1436 h 1436"/>
                <a:gd name="T80" fmla="*/ 789 w 1200"/>
                <a:gd name="T81" fmla="*/ 1366 h 1436"/>
                <a:gd name="T82" fmla="*/ 1197 w 1200"/>
                <a:gd name="T83" fmla="*/ 1030 h 1436"/>
                <a:gd name="T84" fmla="*/ 1093 w 1200"/>
                <a:gd name="T85" fmla="*/ 1065 h 1436"/>
                <a:gd name="T86" fmla="*/ 1052 w 1200"/>
                <a:gd name="T87" fmla="*/ 1159 h 1436"/>
                <a:gd name="T88" fmla="*/ 1110 w 1200"/>
                <a:gd name="T89" fmla="*/ 1130 h 1436"/>
                <a:gd name="T90" fmla="*/ 1197 w 1200"/>
                <a:gd name="T91" fmla="*/ 1030 h 1436"/>
                <a:gd name="T92" fmla="*/ 1147 w 1200"/>
                <a:gd name="T93" fmla="*/ 519 h 1436"/>
                <a:gd name="T94" fmla="*/ 1029 w 1200"/>
                <a:gd name="T95" fmla="*/ 648 h 1436"/>
                <a:gd name="T96" fmla="*/ 1100 w 1200"/>
                <a:gd name="T97" fmla="*/ 624 h 1436"/>
                <a:gd name="T98" fmla="*/ 1200 w 1200"/>
                <a:gd name="T99" fmla="*/ 91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0" h="1436">
                  <a:moveTo>
                    <a:pt x="141" y="408"/>
                  </a:moveTo>
                  <a:cubicBezTo>
                    <a:pt x="47" y="408"/>
                    <a:pt x="0" y="338"/>
                    <a:pt x="0" y="210"/>
                  </a:cubicBezTo>
                  <a:cubicBezTo>
                    <a:pt x="0" y="140"/>
                    <a:pt x="12" y="87"/>
                    <a:pt x="35" y="52"/>
                  </a:cubicBezTo>
                  <a:cubicBezTo>
                    <a:pt x="59" y="17"/>
                    <a:pt x="100" y="0"/>
                    <a:pt x="147" y="0"/>
                  </a:cubicBezTo>
                  <a:cubicBezTo>
                    <a:pt x="240" y="0"/>
                    <a:pt x="281" y="64"/>
                    <a:pt x="281" y="198"/>
                  </a:cubicBezTo>
                  <a:cubicBezTo>
                    <a:pt x="281" y="268"/>
                    <a:pt x="269" y="315"/>
                    <a:pt x="246" y="350"/>
                  </a:cubicBezTo>
                  <a:cubicBezTo>
                    <a:pt x="223" y="385"/>
                    <a:pt x="187" y="408"/>
                    <a:pt x="141" y="408"/>
                  </a:cubicBezTo>
                  <a:close/>
                  <a:moveTo>
                    <a:pt x="141" y="64"/>
                  </a:moveTo>
                  <a:cubicBezTo>
                    <a:pt x="106" y="64"/>
                    <a:pt x="88" y="111"/>
                    <a:pt x="88" y="204"/>
                  </a:cubicBezTo>
                  <a:cubicBezTo>
                    <a:pt x="88" y="297"/>
                    <a:pt x="106" y="338"/>
                    <a:pt x="141" y="338"/>
                  </a:cubicBezTo>
                  <a:cubicBezTo>
                    <a:pt x="176" y="338"/>
                    <a:pt x="193" y="291"/>
                    <a:pt x="193" y="204"/>
                  </a:cubicBezTo>
                  <a:cubicBezTo>
                    <a:pt x="193" y="111"/>
                    <a:pt x="176" y="64"/>
                    <a:pt x="141" y="64"/>
                  </a:cubicBezTo>
                  <a:close/>
                  <a:moveTo>
                    <a:pt x="552" y="5"/>
                  </a:moveTo>
                  <a:cubicBezTo>
                    <a:pt x="552" y="5"/>
                    <a:pt x="552" y="5"/>
                    <a:pt x="552" y="5"/>
                  </a:cubicBezTo>
                  <a:cubicBezTo>
                    <a:pt x="499" y="5"/>
                    <a:pt x="499" y="5"/>
                    <a:pt x="499" y="5"/>
                  </a:cubicBezTo>
                  <a:cubicBezTo>
                    <a:pt x="481" y="16"/>
                    <a:pt x="463" y="28"/>
                    <a:pt x="440" y="34"/>
                  </a:cubicBezTo>
                  <a:cubicBezTo>
                    <a:pt x="422" y="46"/>
                    <a:pt x="399" y="57"/>
                    <a:pt x="381" y="63"/>
                  </a:cubicBezTo>
                  <a:cubicBezTo>
                    <a:pt x="381" y="63"/>
                    <a:pt x="381" y="63"/>
                    <a:pt x="381" y="133"/>
                  </a:cubicBezTo>
                  <a:cubicBezTo>
                    <a:pt x="387" y="133"/>
                    <a:pt x="393" y="133"/>
                    <a:pt x="404" y="128"/>
                  </a:cubicBezTo>
                  <a:cubicBezTo>
                    <a:pt x="410" y="128"/>
                    <a:pt x="416" y="128"/>
                    <a:pt x="422" y="122"/>
                  </a:cubicBezTo>
                  <a:cubicBezTo>
                    <a:pt x="434" y="122"/>
                    <a:pt x="440" y="116"/>
                    <a:pt x="446" y="110"/>
                  </a:cubicBezTo>
                  <a:cubicBezTo>
                    <a:pt x="452" y="110"/>
                    <a:pt x="458" y="104"/>
                    <a:pt x="463" y="98"/>
                  </a:cubicBezTo>
                  <a:cubicBezTo>
                    <a:pt x="463" y="98"/>
                    <a:pt x="463" y="98"/>
                    <a:pt x="463" y="403"/>
                  </a:cubicBezTo>
                  <a:cubicBezTo>
                    <a:pt x="463" y="403"/>
                    <a:pt x="463" y="403"/>
                    <a:pt x="552" y="403"/>
                  </a:cubicBezTo>
                  <a:cubicBezTo>
                    <a:pt x="552" y="403"/>
                    <a:pt x="552" y="403"/>
                    <a:pt x="552" y="5"/>
                  </a:cubicBezTo>
                  <a:close/>
                  <a:moveTo>
                    <a:pt x="783" y="408"/>
                  </a:moveTo>
                  <a:cubicBezTo>
                    <a:pt x="690" y="408"/>
                    <a:pt x="643" y="338"/>
                    <a:pt x="643" y="210"/>
                  </a:cubicBezTo>
                  <a:cubicBezTo>
                    <a:pt x="643" y="140"/>
                    <a:pt x="655" y="87"/>
                    <a:pt x="684" y="52"/>
                  </a:cubicBezTo>
                  <a:cubicBezTo>
                    <a:pt x="707" y="17"/>
                    <a:pt x="742" y="0"/>
                    <a:pt x="789" y="0"/>
                  </a:cubicBezTo>
                  <a:cubicBezTo>
                    <a:pt x="882" y="0"/>
                    <a:pt x="929" y="64"/>
                    <a:pt x="929" y="198"/>
                  </a:cubicBezTo>
                  <a:cubicBezTo>
                    <a:pt x="929" y="268"/>
                    <a:pt x="917" y="315"/>
                    <a:pt x="888" y="350"/>
                  </a:cubicBezTo>
                  <a:cubicBezTo>
                    <a:pt x="864" y="385"/>
                    <a:pt x="829" y="408"/>
                    <a:pt x="783" y="408"/>
                  </a:cubicBezTo>
                  <a:close/>
                  <a:moveTo>
                    <a:pt x="789" y="64"/>
                  </a:moveTo>
                  <a:cubicBezTo>
                    <a:pt x="748" y="64"/>
                    <a:pt x="730" y="111"/>
                    <a:pt x="730" y="204"/>
                  </a:cubicBezTo>
                  <a:cubicBezTo>
                    <a:pt x="730" y="297"/>
                    <a:pt x="748" y="338"/>
                    <a:pt x="789" y="338"/>
                  </a:cubicBezTo>
                  <a:cubicBezTo>
                    <a:pt x="824" y="338"/>
                    <a:pt x="841" y="291"/>
                    <a:pt x="841" y="204"/>
                  </a:cubicBezTo>
                  <a:cubicBezTo>
                    <a:pt x="841" y="111"/>
                    <a:pt x="824" y="64"/>
                    <a:pt x="789" y="64"/>
                  </a:cubicBezTo>
                  <a:close/>
                  <a:moveTo>
                    <a:pt x="1197" y="5"/>
                  </a:moveTo>
                  <a:cubicBezTo>
                    <a:pt x="1197" y="5"/>
                    <a:pt x="1197" y="5"/>
                    <a:pt x="1197" y="5"/>
                  </a:cubicBezTo>
                  <a:cubicBezTo>
                    <a:pt x="1145" y="5"/>
                    <a:pt x="1145" y="5"/>
                    <a:pt x="1145" y="5"/>
                  </a:cubicBezTo>
                  <a:cubicBezTo>
                    <a:pt x="1128" y="16"/>
                    <a:pt x="1110" y="28"/>
                    <a:pt x="1093" y="34"/>
                  </a:cubicBezTo>
                  <a:cubicBezTo>
                    <a:pt x="1075" y="46"/>
                    <a:pt x="1052" y="57"/>
                    <a:pt x="1029" y="63"/>
                  </a:cubicBezTo>
                  <a:cubicBezTo>
                    <a:pt x="1029" y="63"/>
                    <a:pt x="1029" y="63"/>
                    <a:pt x="1029" y="133"/>
                  </a:cubicBezTo>
                  <a:cubicBezTo>
                    <a:pt x="1035" y="133"/>
                    <a:pt x="1046" y="133"/>
                    <a:pt x="1052" y="128"/>
                  </a:cubicBezTo>
                  <a:cubicBezTo>
                    <a:pt x="1058" y="128"/>
                    <a:pt x="1070" y="128"/>
                    <a:pt x="1075" y="122"/>
                  </a:cubicBezTo>
                  <a:cubicBezTo>
                    <a:pt x="1081" y="122"/>
                    <a:pt x="1087" y="116"/>
                    <a:pt x="1093" y="110"/>
                  </a:cubicBezTo>
                  <a:cubicBezTo>
                    <a:pt x="1104" y="110"/>
                    <a:pt x="1110" y="104"/>
                    <a:pt x="1110" y="98"/>
                  </a:cubicBezTo>
                  <a:cubicBezTo>
                    <a:pt x="1110" y="98"/>
                    <a:pt x="1110" y="98"/>
                    <a:pt x="1110" y="403"/>
                  </a:cubicBezTo>
                  <a:cubicBezTo>
                    <a:pt x="1110" y="403"/>
                    <a:pt x="1110" y="403"/>
                    <a:pt x="1197" y="403"/>
                  </a:cubicBezTo>
                  <a:cubicBezTo>
                    <a:pt x="1197" y="403"/>
                    <a:pt x="1197" y="403"/>
                    <a:pt x="1197" y="5"/>
                  </a:cubicBezTo>
                  <a:close/>
                  <a:moveTo>
                    <a:pt x="225" y="519"/>
                  </a:moveTo>
                  <a:cubicBezTo>
                    <a:pt x="225" y="519"/>
                    <a:pt x="225" y="519"/>
                    <a:pt x="225" y="519"/>
                  </a:cubicBezTo>
                  <a:cubicBezTo>
                    <a:pt x="173" y="519"/>
                    <a:pt x="173" y="519"/>
                    <a:pt x="173" y="519"/>
                  </a:cubicBezTo>
                  <a:cubicBezTo>
                    <a:pt x="155" y="530"/>
                    <a:pt x="138" y="542"/>
                    <a:pt x="120" y="554"/>
                  </a:cubicBezTo>
                  <a:cubicBezTo>
                    <a:pt x="97" y="560"/>
                    <a:pt x="80" y="571"/>
                    <a:pt x="56" y="577"/>
                  </a:cubicBezTo>
                  <a:cubicBezTo>
                    <a:pt x="56" y="577"/>
                    <a:pt x="56" y="577"/>
                    <a:pt x="56" y="648"/>
                  </a:cubicBezTo>
                  <a:cubicBezTo>
                    <a:pt x="62" y="648"/>
                    <a:pt x="68" y="648"/>
                    <a:pt x="80" y="648"/>
                  </a:cubicBezTo>
                  <a:cubicBezTo>
                    <a:pt x="85" y="642"/>
                    <a:pt x="91" y="642"/>
                    <a:pt x="103" y="636"/>
                  </a:cubicBezTo>
                  <a:cubicBezTo>
                    <a:pt x="109" y="636"/>
                    <a:pt x="115" y="630"/>
                    <a:pt x="120" y="624"/>
                  </a:cubicBezTo>
                  <a:cubicBezTo>
                    <a:pt x="126" y="624"/>
                    <a:pt x="132" y="618"/>
                    <a:pt x="138" y="612"/>
                  </a:cubicBezTo>
                  <a:cubicBezTo>
                    <a:pt x="138" y="612"/>
                    <a:pt x="138" y="612"/>
                    <a:pt x="138" y="917"/>
                  </a:cubicBezTo>
                  <a:cubicBezTo>
                    <a:pt x="138" y="917"/>
                    <a:pt x="138" y="917"/>
                    <a:pt x="225" y="917"/>
                  </a:cubicBezTo>
                  <a:cubicBezTo>
                    <a:pt x="225" y="917"/>
                    <a:pt x="225" y="917"/>
                    <a:pt x="225" y="519"/>
                  </a:cubicBezTo>
                  <a:close/>
                  <a:moveTo>
                    <a:pt x="463" y="923"/>
                  </a:moveTo>
                  <a:cubicBezTo>
                    <a:pt x="370" y="923"/>
                    <a:pt x="323" y="853"/>
                    <a:pt x="323" y="724"/>
                  </a:cubicBezTo>
                  <a:cubicBezTo>
                    <a:pt x="323" y="653"/>
                    <a:pt x="335" y="600"/>
                    <a:pt x="364" y="565"/>
                  </a:cubicBezTo>
                  <a:cubicBezTo>
                    <a:pt x="387" y="530"/>
                    <a:pt x="422" y="512"/>
                    <a:pt x="475" y="512"/>
                  </a:cubicBezTo>
                  <a:cubicBezTo>
                    <a:pt x="562" y="512"/>
                    <a:pt x="609" y="583"/>
                    <a:pt x="609" y="712"/>
                  </a:cubicBezTo>
                  <a:cubicBezTo>
                    <a:pt x="609" y="782"/>
                    <a:pt x="597" y="829"/>
                    <a:pt x="574" y="870"/>
                  </a:cubicBezTo>
                  <a:cubicBezTo>
                    <a:pt x="545" y="905"/>
                    <a:pt x="510" y="923"/>
                    <a:pt x="463" y="923"/>
                  </a:cubicBezTo>
                  <a:close/>
                  <a:moveTo>
                    <a:pt x="469" y="577"/>
                  </a:moveTo>
                  <a:cubicBezTo>
                    <a:pt x="428" y="577"/>
                    <a:pt x="411" y="624"/>
                    <a:pt x="411" y="724"/>
                  </a:cubicBezTo>
                  <a:cubicBezTo>
                    <a:pt x="411" y="811"/>
                    <a:pt x="428" y="853"/>
                    <a:pt x="469" y="853"/>
                  </a:cubicBezTo>
                  <a:cubicBezTo>
                    <a:pt x="504" y="853"/>
                    <a:pt x="521" y="806"/>
                    <a:pt x="521" y="718"/>
                  </a:cubicBezTo>
                  <a:cubicBezTo>
                    <a:pt x="521" y="624"/>
                    <a:pt x="504" y="577"/>
                    <a:pt x="469" y="577"/>
                  </a:cubicBezTo>
                  <a:close/>
                  <a:moveTo>
                    <a:pt x="871" y="519"/>
                  </a:moveTo>
                  <a:cubicBezTo>
                    <a:pt x="871" y="519"/>
                    <a:pt x="871" y="519"/>
                    <a:pt x="871" y="519"/>
                  </a:cubicBezTo>
                  <a:cubicBezTo>
                    <a:pt x="818" y="519"/>
                    <a:pt x="818" y="519"/>
                    <a:pt x="818" y="519"/>
                  </a:cubicBezTo>
                  <a:cubicBezTo>
                    <a:pt x="807" y="530"/>
                    <a:pt x="783" y="542"/>
                    <a:pt x="765" y="554"/>
                  </a:cubicBezTo>
                  <a:cubicBezTo>
                    <a:pt x="748" y="560"/>
                    <a:pt x="724" y="571"/>
                    <a:pt x="701" y="577"/>
                  </a:cubicBezTo>
                  <a:cubicBezTo>
                    <a:pt x="701" y="577"/>
                    <a:pt x="701" y="577"/>
                    <a:pt x="701" y="648"/>
                  </a:cubicBezTo>
                  <a:cubicBezTo>
                    <a:pt x="706" y="648"/>
                    <a:pt x="718" y="648"/>
                    <a:pt x="724" y="648"/>
                  </a:cubicBezTo>
                  <a:cubicBezTo>
                    <a:pt x="730" y="642"/>
                    <a:pt x="742" y="642"/>
                    <a:pt x="748" y="636"/>
                  </a:cubicBezTo>
                  <a:cubicBezTo>
                    <a:pt x="754" y="636"/>
                    <a:pt x="760" y="630"/>
                    <a:pt x="771" y="624"/>
                  </a:cubicBezTo>
                  <a:cubicBezTo>
                    <a:pt x="777" y="624"/>
                    <a:pt x="783" y="618"/>
                    <a:pt x="783" y="612"/>
                  </a:cubicBezTo>
                  <a:cubicBezTo>
                    <a:pt x="783" y="612"/>
                    <a:pt x="783" y="612"/>
                    <a:pt x="783" y="917"/>
                  </a:cubicBezTo>
                  <a:cubicBezTo>
                    <a:pt x="783" y="917"/>
                    <a:pt x="783" y="917"/>
                    <a:pt x="871" y="917"/>
                  </a:cubicBezTo>
                  <a:cubicBezTo>
                    <a:pt x="871" y="917"/>
                    <a:pt x="871" y="917"/>
                    <a:pt x="871" y="519"/>
                  </a:cubicBezTo>
                  <a:close/>
                  <a:moveTo>
                    <a:pt x="141" y="1436"/>
                  </a:moveTo>
                  <a:cubicBezTo>
                    <a:pt x="47" y="1436"/>
                    <a:pt x="0" y="1372"/>
                    <a:pt x="0" y="1238"/>
                  </a:cubicBezTo>
                  <a:cubicBezTo>
                    <a:pt x="0" y="1168"/>
                    <a:pt x="12" y="1121"/>
                    <a:pt x="35" y="1080"/>
                  </a:cubicBezTo>
                  <a:cubicBezTo>
                    <a:pt x="59" y="1045"/>
                    <a:pt x="100" y="1028"/>
                    <a:pt x="147" y="1028"/>
                  </a:cubicBezTo>
                  <a:cubicBezTo>
                    <a:pt x="240" y="1028"/>
                    <a:pt x="281" y="1098"/>
                    <a:pt x="281" y="1232"/>
                  </a:cubicBezTo>
                  <a:cubicBezTo>
                    <a:pt x="281" y="1296"/>
                    <a:pt x="269" y="1349"/>
                    <a:pt x="246" y="1384"/>
                  </a:cubicBezTo>
                  <a:cubicBezTo>
                    <a:pt x="223" y="1419"/>
                    <a:pt x="187" y="1436"/>
                    <a:pt x="141" y="1436"/>
                  </a:cubicBezTo>
                  <a:close/>
                  <a:moveTo>
                    <a:pt x="141" y="1098"/>
                  </a:moveTo>
                  <a:cubicBezTo>
                    <a:pt x="106" y="1098"/>
                    <a:pt x="88" y="1145"/>
                    <a:pt x="88" y="1238"/>
                  </a:cubicBezTo>
                  <a:cubicBezTo>
                    <a:pt x="88" y="1325"/>
                    <a:pt x="106" y="1366"/>
                    <a:pt x="141" y="1366"/>
                  </a:cubicBezTo>
                  <a:cubicBezTo>
                    <a:pt x="176" y="1366"/>
                    <a:pt x="193" y="1325"/>
                    <a:pt x="193" y="1232"/>
                  </a:cubicBezTo>
                  <a:cubicBezTo>
                    <a:pt x="193" y="1139"/>
                    <a:pt x="176" y="1098"/>
                    <a:pt x="141" y="1098"/>
                  </a:cubicBezTo>
                  <a:close/>
                  <a:moveTo>
                    <a:pt x="552" y="1030"/>
                  </a:moveTo>
                  <a:cubicBezTo>
                    <a:pt x="552" y="1030"/>
                    <a:pt x="552" y="1030"/>
                    <a:pt x="552" y="1030"/>
                  </a:cubicBezTo>
                  <a:cubicBezTo>
                    <a:pt x="499" y="1030"/>
                    <a:pt x="499" y="1030"/>
                    <a:pt x="499" y="1030"/>
                  </a:cubicBezTo>
                  <a:cubicBezTo>
                    <a:pt x="481" y="1042"/>
                    <a:pt x="463" y="1054"/>
                    <a:pt x="440" y="1065"/>
                  </a:cubicBezTo>
                  <a:cubicBezTo>
                    <a:pt x="422" y="1071"/>
                    <a:pt x="399" y="1083"/>
                    <a:pt x="381" y="1089"/>
                  </a:cubicBezTo>
                  <a:cubicBezTo>
                    <a:pt x="381" y="1089"/>
                    <a:pt x="381" y="1089"/>
                    <a:pt x="381" y="1159"/>
                  </a:cubicBezTo>
                  <a:cubicBezTo>
                    <a:pt x="387" y="1159"/>
                    <a:pt x="393" y="1159"/>
                    <a:pt x="404" y="1159"/>
                  </a:cubicBezTo>
                  <a:cubicBezTo>
                    <a:pt x="410" y="1153"/>
                    <a:pt x="416" y="1153"/>
                    <a:pt x="422" y="1147"/>
                  </a:cubicBezTo>
                  <a:cubicBezTo>
                    <a:pt x="434" y="1147"/>
                    <a:pt x="440" y="1141"/>
                    <a:pt x="446" y="1141"/>
                  </a:cubicBezTo>
                  <a:cubicBezTo>
                    <a:pt x="452" y="1136"/>
                    <a:pt x="458" y="1130"/>
                    <a:pt x="463" y="1130"/>
                  </a:cubicBezTo>
                  <a:cubicBezTo>
                    <a:pt x="463" y="1130"/>
                    <a:pt x="463" y="1130"/>
                    <a:pt x="463" y="1434"/>
                  </a:cubicBezTo>
                  <a:cubicBezTo>
                    <a:pt x="463" y="1434"/>
                    <a:pt x="463" y="1434"/>
                    <a:pt x="552" y="1434"/>
                  </a:cubicBezTo>
                  <a:cubicBezTo>
                    <a:pt x="552" y="1434"/>
                    <a:pt x="552" y="1434"/>
                    <a:pt x="552" y="1030"/>
                  </a:cubicBezTo>
                  <a:close/>
                  <a:moveTo>
                    <a:pt x="783" y="1436"/>
                  </a:moveTo>
                  <a:cubicBezTo>
                    <a:pt x="690" y="1436"/>
                    <a:pt x="643" y="1372"/>
                    <a:pt x="643" y="1238"/>
                  </a:cubicBezTo>
                  <a:cubicBezTo>
                    <a:pt x="643" y="1168"/>
                    <a:pt x="655" y="1121"/>
                    <a:pt x="684" y="1080"/>
                  </a:cubicBezTo>
                  <a:cubicBezTo>
                    <a:pt x="707" y="1045"/>
                    <a:pt x="742" y="1028"/>
                    <a:pt x="789" y="1028"/>
                  </a:cubicBezTo>
                  <a:cubicBezTo>
                    <a:pt x="882" y="1028"/>
                    <a:pt x="929" y="1098"/>
                    <a:pt x="929" y="1232"/>
                  </a:cubicBezTo>
                  <a:cubicBezTo>
                    <a:pt x="929" y="1296"/>
                    <a:pt x="917" y="1349"/>
                    <a:pt x="888" y="1384"/>
                  </a:cubicBezTo>
                  <a:cubicBezTo>
                    <a:pt x="864" y="1419"/>
                    <a:pt x="829" y="1436"/>
                    <a:pt x="783" y="1436"/>
                  </a:cubicBezTo>
                  <a:close/>
                  <a:moveTo>
                    <a:pt x="789" y="1098"/>
                  </a:moveTo>
                  <a:cubicBezTo>
                    <a:pt x="748" y="1098"/>
                    <a:pt x="730" y="1145"/>
                    <a:pt x="730" y="1238"/>
                  </a:cubicBezTo>
                  <a:cubicBezTo>
                    <a:pt x="730" y="1325"/>
                    <a:pt x="748" y="1366"/>
                    <a:pt x="789" y="1366"/>
                  </a:cubicBezTo>
                  <a:cubicBezTo>
                    <a:pt x="824" y="1366"/>
                    <a:pt x="841" y="1325"/>
                    <a:pt x="841" y="1232"/>
                  </a:cubicBezTo>
                  <a:cubicBezTo>
                    <a:pt x="841" y="1139"/>
                    <a:pt x="824" y="1098"/>
                    <a:pt x="789" y="1098"/>
                  </a:cubicBezTo>
                  <a:close/>
                  <a:moveTo>
                    <a:pt x="1197" y="1030"/>
                  </a:moveTo>
                  <a:cubicBezTo>
                    <a:pt x="1197" y="1030"/>
                    <a:pt x="1197" y="1030"/>
                    <a:pt x="1197" y="1030"/>
                  </a:cubicBezTo>
                  <a:cubicBezTo>
                    <a:pt x="1145" y="1030"/>
                    <a:pt x="1145" y="1030"/>
                    <a:pt x="1145" y="1030"/>
                  </a:cubicBezTo>
                  <a:cubicBezTo>
                    <a:pt x="1128" y="1042"/>
                    <a:pt x="1110" y="1054"/>
                    <a:pt x="1093" y="1065"/>
                  </a:cubicBezTo>
                  <a:cubicBezTo>
                    <a:pt x="1075" y="1071"/>
                    <a:pt x="1052" y="1083"/>
                    <a:pt x="1029" y="1089"/>
                  </a:cubicBezTo>
                  <a:cubicBezTo>
                    <a:pt x="1029" y="1089"/>
                    <a:pt x="1029" y="1089"/>
                    <a:pt x="1029" y="1159"/>
                  </a:cubicBezTo>
                  <a:cubicBezTo>
                    <a:pt x="1035" y="1159"/>
                    <a:pt x="1046" y="1159"/>
                    <a:pt x="1052" y="1159"/>
                  </a:cubicBezTo>
                  <a:cubicBezTo>
                    <a:pt x="1058" y="1153"/>
                    <a:pt x="1070" y="1153"/>
                    <a:pt x="1075" y="1147"/>
                  </a:cubicBezTo>
                  <a:cubicBezTo>
                    <a:pt x="1081" y="1147"/>
                    <a:pt x="1087" y="1141"/>
                    <a:pt x="1093" y="1141"/>
                  </a:cubicBezTo>
                  <a:cubicBezTo>
                    <a:pt x="1104" y="1136"/>
                    <a:pt x="1110" y="1130"/>
                    <a:pt x="1110" y="1130"/>
                  </a:cubicBezTo>
                  <a:cubicBezTo>
                    <a:pt x="1110" y="1130"/>
                    <a:pt x="1110" y="1130"/>
                    <a:pt x="1110" y="1434"/>
                  </a:cubicBezTo>
                  <a:cubicBezTo>
                    <a:pt x="1110" y="1434"/>
                    <a:pt x="1110" y="1434"/>
                    <a:pt x="1197" y="1434"/>
                  </a:cubicBezTo>
                  <a:cubicBezTo>
                    <a:pt x="1197" y="1434"/>
                    <a:pt x="1197" y="1434"/>
                    <a:pt x="1197" y="1030"/>
                  </a:cubicBezTo>
                  <a:close/>
                  <a:moveTo>
                    <a:pt x="1200" y="519"/>
                  </a:moveTo>
                  <a:cubicBezTo>
                    <a:pt x="1200" y="519"/>
                    <a:pt x="1200" y="519"/>
                    <a:pt x="1200" y="519"/>
                  </a:cubicBezTo>
                  <a:cubicBezTo>
                    <a:pt x="1147" y="519"/>
                    <a:pt x="1147" y="519"/>
                    <a:pt x="1147" y="519"/>
                  </a:cubicBezTo>
                  <a:cubicBezTo>
                    <a:pt x="1135" y="530"/>
                    <a:pt x="1111" y="542"/>
                    <a:pt x="1094" y="554"/>
                  </a:cubicBezTo>
                  <a:cubicBezTo>
                    <a:pt x="1076" y="560"/>
                    <a:pt x="1052" y="571"/>
                    <a:pt x="1029" y="577"/>
                  </a:cubicBezTo>
                  <a:cubicBezTo>
                    <a:pt x="1029" y="577"/>
                    <a:pt x="1029" y="577"/>
                    <a:pt x="1029" y="648"/>
                  </a:cubicBezTo>
                  <a:cubicBezTo>
                    <a:pt x="1035" y="648"/>
                    <a:pt x="1047" y="648"/>
                    <a:pt x="1052" y="648"/>
                  </a:cubicBezTo>
                  <a:cubicBezTo>
                    <a:pt x="1058" y="642"/>
                    <a:pt x="1070" y="642"/>
                    <a:pt x="1076" y="636"/>
                  </a:cubicBezTo>
                  <a:cubicBezTo>
                    <a:pt x="1082" y="636"/>
                    <a:pt x="1088" y="630"/>
                    <a:pt x="1100" y="624"/>
                  </a:cubicBezTo>
                  <a:cubicBezTo>
                    <a:pt x="1106" y="624"/>
                    <a:pt x="1111" y="618"/>
                    <a:pt x="1111" y="612"/>
                  </a:cubicBezTo>
                  <a:cubicBezTo>
                    <a:pt x="1111" y="612"/>
                    <a:pt x="1111" y="612"/>
                    <a:pt x="1111" y="917"/>
                  </a:cubicBezTo>
                  <a:cubicBezTo>
                    <a:pt x="1111" y="917"/>
                    <a:pt x="1111" y="917"/>
                    <a:pt x="1200" y="917"/>
                  </a:cubicBezTo>
                  <a:cubicBezTo>
                    <a:pt x="1200" y="917"/>
                    <a:pt x="1200" y="917"/>
                    <a:pt x="1200" y="519"/>
                  </a:cubicBezTo>
                  <a:close/>
                </a:path>
              </a:pathLst>
            </a:custGeom>
            <a:solidFill>
              <a:srgbClr val="FFFFFF"/>
            </a:solidFill>
            <a:ln>
              <a:noFill/>
            </a:ln>
          </p:spPr>
          <p:txBody>
            <a:bodyPr vert="horz" wrap="square" lIns="87845" tIns="43923" rIns="87845" bIns="43923"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29" b="0" i="0" u="none" strike="noStrike" kern="0" cap="none" spc="0" normalizeH="0" baseline="0" noProof="0">
                <a:ln>
                  <a:noFill/>
                </a:ln>
                <a:solidFill>
                  <a:srgbClr val="505050"/>
                </a:solidFill>
                <a:effectLst/>
                <a:uLnTx/>
                <a:uFillTx/>
              </a:endParaRPr>
            </a:p>
          </p:txBody>
        </p:sp>
        <p:grpSp>
          <p:nvGrpSpPr>
            <p:cNvPr id="87" name="Group 16">
              <a:extLst>
                <a:ext uri="{FF2B5EF4-FFF2-40B4-BE49-F238E27FC236}">
                  <a16:creationId xmlns:a16="http://schemas.microsoft.com/office/drawing/2014/main" id="{D002BD1B-3987-41B1-AC66-8BC101B274B4}"/>
                </a:ext>
              </a:extLst>
            </p:cNvPr>
            <p:cNvGrpSpPr>
              <a:grpSpLocks noChangeAspect="1"/>
            </p:cNvGrpSpPr>
            <p:nvPr/>
          </p:nvGrpSpPr>
          <p:grpSpPr bwMode="auto">
            <a:xfrm>
              <a:off x="4861140" y="3198314"/>
              <a:ext cx="210528" cy="204212"/>
              <a:chOff x="3654" y="2101"/>
              <a:chExt cx="200" cy="194"/>
            </a:xfrm>
          </p:grpSpPr>
          <p:sp>
            <p:nvSpPr>
              <p:cNvPr id="89" name="AutoShape 15">
                <a:extLst>
                  <a:ext uri="{FF2B5EF4-FFF2-40B4-BE49-F238E27FC236}">
                    <a16:creationId xmlns:a16="http://schemas.microsoft.com/office/drawing/2014/main" id="{8FBAD17B-2A60-4399-AEE2-DC0C3ECA0F6B}"/>
                  </a:ext>
                </a:extLst>
              </p:cNvPr>
              <p:cNvSpPr>
                <a:spLocks noChangeAspect="1" noChangeArrowheads="1" noTextEdit="1"/>
              </p:cNvSpPr>
              <p:nvPr/>
            </p:nvSpPr>
            <p:spPr bwMode="auto">
              <a:xfrm>
                <a:off x="3654" y="2101"/>
                <a:ext cx="20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90" name="Freeform 17">
                <a:extLst>
                  <a:ext uri="{FF2B5EF4-FFF2-40B4-BE49-F238E27FC236}">
                    <a16:creationId xmlns:a16="http://schemas.microsoft.com/office/drawing/2014/main" id="{9AB1BFC3-0A04-4840-B009-7660D69978CF}"/>
                  </a:ext>
                </a:extLst>
              </p:cNvPr>
              <p:cNvSpPr>
                <a:spLocks noEditPoints="1"/>
              </p:cNvSpPr>
              <p:nvPr/>
            </p:nvSpPr>
            <p:spPr bwMode="auto">
              <a:xfrm>
                <a:off x="3654" y="2103"/>
                <a:ext cx="198" cy="190"/>
              </a:xfrm>
              <a:custGeom>
                <a:avLst/>
                <a:gdLst>
                  <a:gd name="T0" fmla="*/ 98 w 113"/>
                  <a:gd name="T1" fmla="*/ 0 h 109"/>
                  <a:gd name="T2" fmla="*/ 12 w 113"/>
                  <a:gd name="T3" fmla="*/ 0 h 109"/>
                  <a:gd name="T4" fmla="*/ 12 w 113"/>
                  <a:gd name="T5" fmla="*/ 0 h 109"/>
                  <a:gd name="T6" fmla="*/ 0 w 113"/>
                  <a:gd name="T7" fmla="*/ 0 h 109"/>
                  <a:gd name="T8" fmla="*/ 0 w 113"/>
                  <a:gd name="T9" fmla="*/ 8 h 109"/>
                  <a:gd name="T10" fmla="*/ 0 w 113"/>
                  <a:gd name="T11" fmla="*/ 16 h 109"/>
                  <a:gd name="T12" fmla="*/ 0 w 113"/>
                  <a:gd name="T13" fmla="*/ 94 h 109"/>
                  <a:gd name="T14" fmla="*/ 0 w 113"/>
                  <a:gd name="T15" fmla="*/ 102 h 109"/>
                  <a:gd name="T16" fmla="*/ 0 w 113"/>
                  <a:gd name="T17" fmla="*/ 109 h 109"/>
                  <a:gd name="T18" fmla="*/ 8 w 113"/>
                  <a:gd name="T19" fmla="*/ 109 h 109"/>
                  <a:gd name="T20" fmla="*/ 12 w 113"/>
                  <a:gd name="T21" fmla="*/ 109 h 109"/>
                  <a:gd name="T22" fmla="*/ 12 w 113"/>
                  <a:gd name="T23" fmla="*/ 109 h 109"/>
                  <a:gd name="T24" fmla="*/ 18 w 113"/>
                  <a:gd name="T25" fmla="*/ 86 h 109"/>
                  <a:gd name="T26" fmla="*/ 30 w 113"/>
                  <a:gd name="T27" fmla="*/ 74 h 109"/>
                  <a:gd name="T28" fmla="*/ 39 w 113"/>
                  <a:gd name="T29" fmla="*/ 81 h 109"/>
                  <a:gd name="T30" fmla="*/ 57 w 113"/>
                  <a:gd name="T31" fmla="*/ 81 h 109"/>
                  <a:gd name="T32" fmla="*/ 79 w 113"/>
                  <a:gd name="T33" fmla="*/ 71 h 109"/>
                  <a:gd name="T34" fmla="*/ 103 w 113"/>
                  <a:gd name="T35" fmla="*/ 109 h 109"/>
                  <a:gd name="T36" fmla="*/ 105 w 113"/>
                  <a:gd name="T37" fmla="*/ 109 h 109"/>
                  <a:gd name="T38" fmla="*/ 106 w 113"/>
                  <a:gd name="T39" fmla="*/ 109 h 109"/>
                  <a:gd name="T40" fmla="*/ 106 w 113"/>
                  <a:gd name="T41" fmla="*/ 109 h 109"/>
                  <a:gd name="T42" fmla="*/ 113 w 113"/>
                  <a:gd name="T43" fmla="*/ 109 h 109"/>
                  <a:gd name="T44" fmla="*/ 113 w 113"/>
                  <a:gd name="T45" fmla="*/ 102 h 109"/>
                  <a:gd name="T46" fmla="*/ 113 w 113"/>
                  <a:gd name="T47" fmla="*/ 94 h 109"/>
                  <a:gd name="T48" fmla="*/ 113 w 113"/>
                  <a:gd name="T49" fmla="*/ 16 h 109"/>
                  <a:gd name="T50" fmla="*/ 113 w 113"/>
                  <a:gd name="T51" fmla="*/ 8 h 109"/>
                  <a:gd name="T52" fmla="*/ 113 w 113"/>
                  <a:gd name="T53" fmla="*/ 0 h 109"/>
                  <a:gd name="T54" fmla="*/ 98 w 113"/>
                  <a:gd name="T55" fmla="*/ 0 h 109"/>
                  <a:gd name="T56" fmla="*/ 76 w 113"/>
                  <a:gd name="T57" fmla="*/ 50 h 109"/>
                  <a:gd name="T58" fmla="*/ 45 w 113"/>
                  <a:gd name="T59" fmla="*/ 71 h 109"/>
                  <a:gd name="T60" fmla="*/ 28 w 113"/>
                  <a:gd name="T61" fmla="*/ 37 h 109"/>
                  <a:gd name="T62" fmla="*/ 59 w 113"/>
                  <a:gd name="T63" fmla="*/ 16 h 109"/>
                  <a:gd name="T64" fmla="*/ 76 w 113"/>
                  <a:gd name="T65" fmla="*/ 5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09">
                    <a:moveTo>
                      <a:pt x="98" y="0"/>
                    </a:moveTo>
                    <a:cubicBezTo>
                      <a:pt x="12" y="0"/>
                      <a:pt x="12" y="0"/>
                      <a:pt x="12" y="0"/>
                    </a:cubicBezTo>
                    <a:cubicBezTo>
                      <a:pt x="12" y="0"/>
                      <a:pt x="12" y="0"/>
                      <a:pt x="12" y="0"/>
                    </a:cubicBezTo>
                    <a:cubicBezTo>
                      <a:pt x="0" y="0"/>
                      <a:pt x="0" y="0"/>
                      <a:pt x="0" y="0"/>
                    </a:cubicBezTo>
                    <a:cubicBezTo>
                      <a:pt x="0" y="8"/>
                      <a:pt x="0" y="8"/>
                      <a:pt x="0" y="8"/>
                    </a:cubicBezTo>
                    <a:cubicBezTo>
                      <a:pt x="0" y="16"/>
                      <a:pt x="0" y="16"/>
                      <a:pt x="0" y="16"/>
                    </a:cubicBezTo>
                    <a:cubicBezTo>
                      <a:pt x="0" y="94"/>
                      <a:pt x="0" y="94"/>
                      <a:pt x="0" y="94"/>
                    </a:cubicBezTo>
                    <a:cubicBezTo>
                      <a:pt x="0" y="102"/>
                      <a:pt x="0" y="102"/>
                      <a:pt x="0" y="102"/>
                    </a:cubicBezTo>
                    <a:cubicBezTo>
                      <a:pt x="0" y="109"/>
                      <a:pt x="0" y="109"/>
                      <a:pt x="0" y="109"/>
                    </a:cubicBezTo>
                    <a:cubicBezTo>
                      <a:pt x="8" y="109"/>
                      <a:pt x="8" y="109"/>
                      <a:pt x="8" y="109"/>
                    </a:cubicBezTo>
                    <a:cubicBezTo>
                      <a:pt x="12" y="109"/>
                      <a:pt x="12" y="109"/>
                      <a:pt x="12" y="109"/>
                    </a:cubicBezTo>
                    <a:cubicBezTo>
                      <a:pt x="12" y="109"/>
                      <a:pt x="12" y="109"/>
                      <a:pt x="12" y="109"/>
                    </a:cubicBezTo>
                    <a:cubicBezTo>
                      <a:pt x="12" y="105"/>
                      <a:pt x="13" y="93"/>
                      <a:pt x="18" y="86"/>
                    </a:cubicBezTo>
                    <a:cubicBezTo>
                      <a:pt x="24" y="75"/>
                      <a:pt x="27" y="75"/>
                      <a:pt x="30" y="74"/>
                    </a:cubicBezTo>
                    <a:cubicBezTo>
                      <a:pt x="32" y="74"/>
                      <a:pt x="35" y="79"/>
                      <a:pt x="39" y="81"/>
                    </a:cubicBezTo>
                    <a:cubicBezTo>
                      <a:pt x="43" y="83"/>
                      <a:pt x="47" y="86"/>
                      <a:pt x="57" y="81"/>
                    </a:cubicBezTo>
                    <a:cubicBezTo>
                      <a:pt x="68" y="76"/>
                      <a:pt x="70" y="71"/>
                      <a:pt x="79" y="71"/>
                    </a:cubicBezTo>
                    <a:cubicBezTo>
                      <a:pt x="88" y="71"/>
                      <a:pt x="102" y="87"/>
                      <a:pt x="103" y="109"/>
                    </a:cubicBezTo>
                    <a:cubicBezTo>
                      <a:pt x="105" y="109"/>
                      <a:pt x="105" y="109"/>
                      <a:pt x="105" y="109"/>
                    </a:cubicBezTo>
                    <a:cubicBezTo>
                      <a:pt x="106" y="109"/>
                      <a:pt x="106" y="109"/>
                      <a:pt x="106" y="109"/>
                    </a:cubicBezTo>
                    <a:cubicBezTo>
                      <a:pt x="106" y="109"/>
                      <a:pt x="106" y="109"/>
                      <a:pt x="106" y="109"/>
                    </a:cubicBezTo>
                    <a:cubicBezTo>
                      <a:pt x="113" y="109"/>
                      <a:pt x="113" y="109"/>
                      <a:pt x="113" y="109"/>
                    </a:cubicBezTo>
                    <a:cubicBezTo>
                      <a:pt x="113" y="102"/>
                      <a:pt x="113" y="102"/>
                      <a:pt x="113" y="102"/>
                    </a:cubicBezTo>
                    <a:cubicBezTo>
                      <a:pt x="113" y="94"/>
                      <a:pt x="113" y="94"/>
                      <a:pt x="113" y="94"/>
                    </a:cubicBezTo>
                    <a:cubicBezTo>
                      <a:pt x="113" y="16"/>
                      <a:pt x="113" y="16"/>
                      <a:pt x="113" y="16"/>
                    </a:cubicBezTo>
                    <a:cubicBezTo>
                      <a:pt x="113" y="8"/>
                      <a:pt x="113" y="8"/>
                      <a:pt x="113" y="8"/>
                    </a:cubicBezTo>
                    <a:cubicBezTo>
                      <a:pt x="113" y="0"/>
                      <a:pt x="113" y="0"/>
                      <a:pt x="113" y="0"/>
                    </a:cubicBezTo>
                    <a:cubicBezTo>
                      <a:pt x="98" y="0"/>
                      <a:pt x="98" y="0"/>
                      <a:pt x="98" y="0"/>
                    </a:cubicBezTo>
                    <a:close/>
                    <a:moveTo>
                      <a:pt x="76" y="50"/>
                    </a:moveTo>
                    <a:cubicBezTo>
                      <a:pt x="72" y="64"/>
                      <a:pt x="59" y="74"/>
                      <a:pt x="45" y="71"/>
                    </a:cubicBezTo>
                    <a:cubicBezTo>
                      <a:pt x="32" y="67"/>
                      <a:pt x="24" y="52"/>
                      <a:pt x="28" y="37"/>
                    </a:cubicBezTo>
                    <a:cubicBezTo>
                      <a:pt x="31" y="23"/>
                      <a:pt x="45" y="13"/>
                      <a:pt x="59" y="16"/>
                    </a:cubicBezTo>
                    <a:cubicBezTo>
                      <a:pt x="72" y="20"/>
                      <a:pt x="80" y="35"/>
                      <a:pt x="76"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91" name="Freeform 18">
                <a:extLst>
                  <a:ext uri="{FF2B5EF4-FFF2-40B4-BE49-F238E27FC236}">
                    <a16:creationId xmlns:a16="http://schemas.microsoft.com/office/drawing/2014/main" id="{60BE003E-BB2C-4855-9567-272CA26AD7DD}"/>
                  </a:ext>
                </a:extLst>
              </p:cNvPr>
              <p:cNvSpPr>
                <a:spLocks/>
              </p:cNvSpPr>
              <p:nvPr/>
            </p:nvSpPr>
            <p:spPr bwMode="auto">
              <a:xfrm>
                <a:off x="3696" y="2126"/>
                <a:ext cx="98" cy="106"/>
              </a:xfrm>
              <a:custGeom>
                <a:avLst/>
                <a:gdLst>
                  <a:gd name="T0" fmla="*/ 35 w 56"/>
                  <a:gd name="T1" fmla="*/ 3 h 61"/>
                  <a:gd name="T2" fmla="*/ 4 w 56"/>
                  <a:gd name="T3" fmla="*/ 24 h 61"/>
                  <a:gd name="T4" fmla="*/ 21 w 56"/>
                  <a:gd name="T5" fmla="*/ 58 h 61"/>
                  <a:gd name="T6" fmla="*/ 52 w 56"/>
                  <a:gd name="T7" fmla="*/ 37 h 61"/>
                  <a:gd name="T8" fmla="*/ 35 w 56"/>
                  <a:gd name="T9" fmla="*/ 3 h 61"/>
                </a:gdLst>
                <a:ahLst/>
                <a:cxnLst>
                  <a:cxn ang="0">
                    <a:pos x="T0" y="T1"/>
                  </a:cxn>
                  <a:cxn ang="0">
                    <a:pos x="T2" y="T3"/>
                  </a:cxn>
                  <a:cxn ang="0">
                    <a:pos x="T4" y="T5"/>
                  </a:cxn>
                  <a:cxn ang="0">
                    <a:pos x="T6" y="T7"/>
                  </a:cxn>
                  <a:cxn ang="0">
                    <a:pos x="T8" y="T9"/>
                  </a:cxn>
                </a:cxnLst>
                <a:rect l="0" t="0" r="r" b="b"/>
                <a:pathLst>
                  <a:path w="56" h="61">
                    <a:moveTo>
                      <a:pt x="35" y="3"/>
                    </a:moveTo>
                    <a:cubicBezTo>
                      <a:pt x="21" y="0"/>
                      <a:pt x="7" y="10"/>
                      <a:pt x="4" y="24"/>
                    </a:cubicBezTo>
                    <a:cubicBezTo>
                      <a:pt x="0" y="39"/>
                      <a:pt x="8" y="54"/>
                      <a:pt x="21" y="58"/>
                    </a:cubicBezTo>
                    <a:cubicBezTo>
                      <a:pt x="35" y="61"/>
                      <a:pt x="48" y="51"/>
                      <a:pt x="52" y="37"/>
                    </a:cubicBezTo>
                    <a:cubicBezTo>
                      <a:pt x="56" y="22"/>
                      <a:pt x="48" y="7"/>
                      <a:pt x="35" y="3"/>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92" name="Freeform 19">
                <a:extLst>
                  <a:ext uri="{FF2B5EF4-FFF2-40B4-BE49-F238E27FC236}">
                    <a16:creationId xmlns:a16="http://schemas.microsoft.com/office/drawing/2014/main" id="{EC297101-0E47-45D1-AA91-F3772EB51CB7}"/>
                  </a:ext>
                </a:extLst>
              </p:cNvPr>
              <p:cNvSpPr>
                <a:spLocks/>
              </p:cNvSpPr>
              <p:nvPr/>
            </p:nvSpPr>
            <p:spPr bwMode="auto">
              <a:xfrm>
                <a:off x="3675" y="2227"/>
                <a:ext cx="160" cy="66"/>
              </a:xfrm>
              <a:custGeom>
                <a:avLst/>
                <a:gdLst>
                  <a:gd name="T0" fmla="*/ 67 w 91"/>
                  <a:gd name="T1" fmla="*/ 0 h 38"/>
                  <a:gd name="T2" fmla="*/ 45 w 91"/>
                  <a:gd name="T3" fmla="*/ 10 h 38"/>
                  <a:gd name="T4" fmla="*/ 27 w 91"/>
                  <a:gd name="T5" fmla="*/ 10 h 38"/>
                  <a:gd name="T6" fmla="*/ 18 w 91"/>
                  <a:gd name="T7" fmla="*/ 3 h 38"/>
                  <a:gd name="T8" fmla="*/ 6 w 91"/>
                  <a:gd name="T9" fmla="*/ 15 h 38"/>
                  <a:gd name="T10" fmla="*/ 0 w 91"/>
                  <a:gd name="T11" fmla="*/ 38 h 38"/>
                  <a:gd name="T12" fmla="*/ 91 w 91"/>
                  <a:gd name="T13" fmla="*/ 38 h 38"/>
                  <a:gd name="T14" fmla="*/ 67 w 91"/>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38">
                    <a:moveTo>
                      <a:pt x="67" y="0"/>
                    </a:moveTo>
                    <a:cubicBezTo>
                      <a:pt x="58" y="0"/>
                      <a:pt x="56" y="5"/>
                      <a:pt x="45" y="10"/>
                    </a:cubicBezTo>
                    <a:cubicBezTo>
                      <a:pt x="35" y="15"/>
                      <a:pt x="31" y="12"/>
                      <a:pt x="27" y="10"/>
                    </a:cubicBezTo>
                    <a:cubicBezTo>
                      <a:pt x="23" y="8"/>
                      <a:pt x="20" y="3"/>
                      <a:pt x="18" y="3"/>
                    </a:cubicBezTo>
                    <a:cubicBezTo>
                      <a:pt x="15" y="4"/>
                      <a:pt x="12" y="4"/>
                      <a:pt x="6" y="15"/>
                    </a:cubicBezTo>
                    <a:cubicBezTo>
                      <a:pt x="1" y="22"/>
                      <a:pt x="0" y="34"/>
                      <a:pt x="0" y="38"/>
                    </a:cubicBezTo>
                    <a:cubicBezTo>
                      <a:pt x="91" y="38"/>
                      <a:pt x="91" y="38"/>
                      <a:pt x="91" y="38"/>
                    </a:cubicBezTo>
                    <a:cubicBezTo>
                      <a:pt x="90" y="16"/>
                      <a:pt x="76" y="0"/>
                      <a:pt x="67" y="0"/>
                    </a:cubicBez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sp>
          <p:nvSpPr>
            <p:cNvPr id="88" name="Rectangle 87">
              <a:extLst>
                <a:ext uri="{FF2B5EF4-FFF2-40B4-BE49-F238E27FC236}">
                  <a16:creationId xmlns:a16="http://schemas.microsoft.com/office/drawing/2014/main" id="{CB65F129-3157-4E50-BD0B-BFD1A83C2E08}"/>
                </a:ext>
              </a:extLst>
            </p:cNvPr>
            <p:cNvSpPr/>
            <p:nvPr/>
          </p:nvSpPr>
          <p:spPr bwMode="auto">
            <a:xfrm>
              <a:off x="5069563" y="3193786"/>
              <a:ext cx="45719" cy="222115"/>
            </a:xfrm>
            <a:prstGeom prst="rect">
              <a:avLst/>
            </a:prstGeom>
            <a:solidFill>
              <a:srgbClr val="005695"/>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93" name="Line Callout 2 200">
            <a:extLst>
              <a:ext uri="{FF2B5EF4-FFF2-40B4-BE49-F238E27FC236}">
                <a16:creationId xmlns:a16="http://schemas.microsoft.com/office/drawing/2014/main" id="{5C250328-209D-405E-A9E6-457EA6784069}"/>
              </a:ext>
            </a:extLst>
          </p:cNvPr>
          <p:cNvSpPr/>
          <p:nvPr/>
        </p:nvSpPr>
        <p:spPr bwMode="auto">
          <a:xfrm>
            <a:off x="7737821" y="5651397"/>
            <a:ext cx="2116984" cy="1047438"/>
          </a:xfrm>
          <a:prstGeom prst="borderCallout2">
            <a:avLst>
              <a:gd name="adj1" fmla="val 20821"/>
              <a:gd name="adj2" fmla="val 61786"/>
              <a:gd name="adj3" fmla="val -28083"/>
              <a:gd name="adj4" fmla="val 61956"/>
              <a:gd name="adj5" fmla="val -100174"/>
              <a:gd name="adj6" fmla="val 117394"/>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914307"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4. Code Integrity Policy for DCs (Server 2016)</a:t>
            </a:r>
          </a:p>
        </p:txBody>
      </p:sp>
      <p:graphicFrame>
        <p:nvGraphicFramePr>
          <p:cNvPr id="94" name="Diagram 93">
            <a:extLst>
              <a:ext uri="{FF2B5EF4-FFF2-40B4-BE49-F238E27FC236}">
                <a16:creationId xmlns:a16="http://schemas.microsoft.com/office/drawing/2014/main" id="{C6996CA1-3DA1-457D-90DB-3F2DE5615E5E}"/>
              </a:ext>
            </a:extLst>
          </p:cNvPr>
          <p:cNvGraphicFramePr/>
          <p:nvPr>
            <p:extLst>
              <p:ext uri="{D42A27DB-BD31-4B8C-83A1-F6EECF244321}">
                <p14:modId xmlns:p14="http://schemas.microsoft.com/office/powerpoint/2010/main" val="4134530327"/>
              </p:ext>
            </p:extLst>
          </p:nvPr>
        </p:nvGraphicFramePr>
        <p:xfrm>
          <a:off x="435045" y="1316139"/>
          <a:ext cx="4142560" cy="10160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5" name="TextBox 94">
            <a:extLst>
              <a:ext uri="{FF2B5EF4-FFF2-40B4-BE49-F238E27FC236}">
                <a16:creationId xmlns:a16="http://schemas.microsoft.com/office/drawing/2014/main" id="{2FE2AE30-B71A-4EF0-BCDC-15B1CBF3B968}"/>
              </a:ext>
            </a:extLst>
          </p:cNvPr>
          <p:cNvSpPr txBox="1"/>
          <p:nvPr/>
        </p:nvSpPr>
        <p:spPr>
          <a:xfrm>
            <a:off x="4830424" y="1658264"/>
            <a:ext cx="3258016" cy="331773"/>
          </a:xfrm>
          <a:prstGeom prst="rect">
            <a:avLst/>
          </a:prstGeom>
          <a:noFill/>
        </p:spPr>
        <p:txBody>
          <a:bodyPr wrap="none" rtlCol="0">
            <a:spAutoFit/>
          </a:bodyPr>
          <a:lstStyle/>
          <a:p>
            <a:pPr marL="0" marR="0" lvl="0" indent="0" algn="l" defTabSz="914307" eaLnBrk="1" fontAlgn="auto" latinLnBrk="0" hangingPunct="1">
              <a:lnSpc>
                <a:spcPct val="100000"/>
              </a:lnSpc>
              <a:spcBef>
                <a:spcPts val="0"/>
              </a:spcBef>
              <a:spcAft>
                <a:spcPts val="0"/>
              </a:spcAft>
              <a:buClrTx/>
              <a:buSzTx/>
              <a:buFontTx/>
              <a:buNone/>
              <a:tabLst/>
              <a:defRPr/>
            </a:pPr>
            <a:r>
              <a:rPr kumimoji="0" lang="en-US" sz="1567" b="0" i="0" u="none" strike="noStrike" kern="0" cap="none" spc="0" normalizeH="0" baseline="0" noProof="0">
                <a:ln>
                  <a:noFill/>
                </a:ln>
                <a:solidFill>
                  <a:srgbClr val="505050"/>
                </a:solidFill>
                <a:effectLst/>
                <a:uLnTx/>
                <a:uFillTx/>
              </a:rPr>
              <a:t>Move to proactive security posture</a:t>
            </a:r>
          </a:p>
        </p:txBody>
      </p:sp>
      <p:sp>
        <p:nvSpPr>
          <p:cNvPr id="96" name="Pie 163">
            <a:extLst>
              <a:ext uri="{FF2B5EF4-FFF2-40B4-BE49-F238E27FC236}">
                <a16:creationId xmlns:a16="http://schemas.microsoft.com/office/drawing/2014/main" id="{7ABBAB23-7F24-40B8-8557-4B82DA0F130C}"/>
              </a:ext>
            </a:extLst>
          </p:cNvPr>
          <p:cNvSpPr/>
          <p:nvPr/>
        </p:nvSpPr>
        <p:spPr bwMode="auto">
          <a:xfrm>
            <a:off x="8371301" y="3304420"/>
            <a:ext cx="904167" cy="904167"/>
          </a:xfrm>
          <a:prstGeom prst="pie">
            <a:avLst>
              <a:gd name="adj1" fmla="val 4393924"/>
              <a:gd name="adj2" fmla="val 5992705"/>
            </a:avLst>
          </a:prstGeom>
          <a:solidFill>
            <a:srgbClr val="DC3C0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97" name="Straight Connector 96">
            <a:extLst>
              <a:ext uri="{FF2B5EF4-FFF2-40B4-BE49-F238E27FC236}">
                <a16:creationId xmlns:a16="http://schemas.microsoft.com/office/drawing/2014/main" id="{BBF1E106-FEAB-4F14-B351-CBA38BDD94EA}"/>
              </a:ext>
            </a:extLst>
          </p:cNvPr>
          <p:cNvCxnSpPr/>
          <p:nvPr/>
        </p:nvCxnSpPr>
        <p:spPr>
          <a:xfrm>
            <a:off x="5677323" y="4776491"/>
            <a:ext cx="2599263" cy="0"/>
          </a:xfrm>
          <a:prstGeom prst="line">
            <a:avLst/>
          </a:prstGeom>
          <a:noFill/>
          <a:ln w="57150" cap="flat" cmpd="sng" algn="ctr">
            <a:solidFill>
              <a:srgbClr val="E81123"/>
            </a:solidFill>
            <a:prstDash val="solid"/>
          </a:ln>
          <a:effectLst/>
        </p:spPr>
      </p:cxnSp>
      <p:grpSp>
        <p:nvGrpSpPr>
          <p:cNvPr id="98" name="Group 97">
            <a:extLst>
              <a:ext uri="{FF2B5EF4-FFF2-40B4-BE49-F238E27FC236}">
                <a16:creationId xmlns:a16="http://schemas.microsoft.com/office/drawing/2014/main" id="{C3A218C3-7D0F-4E5F-A2B2-A504B1B5B0D3}"/>
              </a:ext>
            </a:extLst>
          </p:cNvPr>
          <p:cNvGrpSpPr/>
          <p:nvPr/>
        </p:nvGrpSpPr>
        <p:grpSpPr>
          <a:xfrm>
            <a:off x="6400415" y="4339471"/>
            <a:ext cx="1337406" cy="865622"/>
            <a:chOff x="6531407" y="4111944"/>
            <a:chExt cx="1364417" cy="883105"/>
          </a:xfrm>
        </p:grpSpPr>
        <p:sp>
          <p:nvSpPr>
            <p:cNvPr id="99" name="Rectangle 98">
              <a:extLst>
                <a:ext uri="{FF2B5EF4-FFF2-40B4-BE49-F238E27FC236}">
                  <a16:creationId xmlns:a16="http://schemas.microsoft.com/office/drawing/2014/main" id="{87CB62EE-185A-4DAA-9C40-9CBD38953839}"/>
                </a:ext>
              </a:extLst>
            </p:cNvPr>
            <p:cNvSpPr/>
            <p:nvPr/>
          </p:nvSpPr>
          <p:spPr bwMode="auto">
            <a:xfrm>
              <a:off x="6531407" y="4485184"/>
              <a:ext cx="1364417" cy="14610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Rectangle 99">
              <a:extLst>
                <a:ext uri="{FF2B5EF4-FFF2-40B4-BE49-F238E27FC236}">
                  <a16:creationId xmlns:a16="http://schemas.microsoft.com/office/drawing/2014/main" id="{70AF99A4-5363-45B7-9C5C-4F4306A998EA}"/>
                </a:ext>
              </a:extLst>
            </p:cNvPr>
            <p:cNvSpPr/>
            <p:nvPr/>
          </p:nvSpPr>
          <p:spPr bwMode="auto">
            <a:xfrm>
              <a:off x="6823904" y="4332784"/>
              <a:ext cx="754971" cy="443660"/>
            </a:xfrm>
            <a:prstGeom prst="rect">
              <a:avLst/>
            </a:prstGeom>
            <a:solidFill>
              <a:srgbClr val="D2D2D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Freeform 131">
              <a:extLst>
                <a:ext uri="{FF2B5EF4-FFF2-40B4-BE49-F238E27FC236}">
                  <a16:creationId xmlns:a16="http://schemas.microsoft.com/office/drawing/2014/main" id="{C16331A2-B78D-49C7-A311-7AD6E389F16C}"/>
                </a:ext>
              </a:extLst>
            </p:cNvPr>
            <p:cNvSpPr>
              <a:spLocks noChangeAspect="1" noEditPoints="1"/>
            </p:cNvSpPr>
            <p:nvPr/>
          </p:nvSpPr>
          <p:spPr bwMode="black">
            <a:xfrm>
              <a:off x="6933661" y="4417270"/>
              <a:ext cx="497766" cy="293257"/>
            </a:xfrm>
            <a:custGeom>
              <a:avLst/>
              <a:gdLst>
                <a:gd name="T0" fmla="*/ 63 w 78"/>
                <a:gd name="T1" fmla="*/ 46 h 46"/>
                <a:gd name="T2" fmla="*/ 15 w 78"/>
                <a:gd name="T3" fmla="*/ 46 h 46"/>
                <a:gd name="T4" fmla="*/ 15 w 78"/>
                <a:gd name="T5" fmla="*/ 37 h 46"/>
                <a:gd name="T6" fmla="*/ 63 w 78"/>
                <a:gd name="T7" fmla="*/ 37 h 46"/>
                <a:gd name="T8" fmla="*/ 63 w 78"/>
                <a:gd name="T9" fmla="*/ 46 h 46"/>
                <a:gd name="T10" fmla="*/ 70 w 78"/>
                <a:gd name="T11" fmla="*/ 0 h 46"/>
                <a:gd name="T12" fmla="*/ 15 w 78"/>
                <a:gd name="T13" fmla="*/ 0 h 46"/>
                <a:gd name="T14" fmla="*/ 15 w 78"/>
                <a:gd name="T15" fmla="*/ 9 h 46"/>
                <a:gd name="T16" fmla="*/ 70 w 78"/>
                <a:gd name="T17" fmla="*/ 9 h 46"/>
                <a:gd name="T18" fmla="*/ 70 w 78"/>
                <a:gd name="T19" fmla="*/ 0 h 46"/>
                <a:gd name="T20" fmla="*/ 78 w 78"/>
                <a:gd name="T21" fmla="*/ 18 h 46"/>
                <a:gd name="T22" fmla="*/ 15 w 78"/>
                <a:gd name="T23" fmla="*/ 18 h 46"/>
                <a:gd name="T24" fmla="*/ 15 w 78"/>
                <a:gd name="T25" fmla="*/ 28 h 46"/>
                <a:gd name="T26" fmla="*/ 78 w 78"/>
                <a:gd name="T27" fmla="*/ 28 h 46"/>
                <a:gd name="T28" fmla="*/ 78 w 78"/>
                <a:gd name="T29" fmla="*/ 18 h 46"/>
                <a:gd name="T30" fmla="*/ 4 w 78"/>
                <a:gd name="T31" fmla="*/ 9 h 46"/>
                <a:gd name="T32" fmla="*/ 9 w 78"/>
                <a:gd name="T33" fmla="*/ 4 h 46"/>
                <a:gd name="T34" fmla="*/ 4 w 78"/>
                <a:gd name="T35" fmla="*/ 0 h 46"/>
                <a:gd name="T36" fmla="*/ 0 w 78"/>
                <a:gd name="T37" fmla="*/ 4 h 46"/>
                <a:gd name="T38" fmla="*/ 4 w 78"/>
                <a:gd name="T39" fmla="*/ 9 h 46"/>
                <a:gd name="T40" fmla="*/ 4 w 78"/>
                <a:gd name="T41" fmla="*/ 18 h 46"/>
                <a:gd name="T42" fmla="*/ 0 w 78"/>
                <a:gd name="T43" fmla="*/ 23 h 46"/>
                <a:gd name="T44" fmla="*/ 4 w 78"/>
                <a:gd name="T45" fmla="*/ 28 h 46"/>
                <a:gd name="T46" fmla="*/ 9 w 78"/>
                <a:gd name="T47" fmla="*/ 23 h 46"/>
                <a:gd name="T48" fmla="*/ 4 w 78"/>
                <a:gd name="T49" fmla="*/ 18 h 46"/>
                <a:gd name="T50" fmla="*/ 4 w 78"/>
                <a:gd name="T51" fmla="*/ 37 h 46"/>
                <a:gd name="T52" fmla="*/ 0 w 78"/>
                <a:gd name="T53" fmla="*/ 41 h 46"/>
                <a:gd name="T54" fmla="*/ 4 w 78"/>
                <a:gd name="T55" fmla="*/ 46 h 46"/>
                <a:gd name="T56" fmla="*/ 9 w 78"/>
                <a:gd name="T57" fmla="*/ 41 h 46"/>
                <a:gd name="T58" fmla="*/ 4 w 78"/>
                <a:gd name="T59" fmla="*/ 3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 h="46">
                  <a:moveTo>
                    <a:pt x="63" y="46"/>
                  </a:moveTo>
                  <a:cubicBezTo>
                    <a:pt x="15" y="46"/>
                    <a:pt x="15" y="46"/>
                    <a:pt x="15" y="46"/>
                  </a:cubicBezTo>
                  <a:cubicBezTo>
                    <a:pt x="15" y="37"/>
                    <a:pt x="15" y="37"/>
                    <a:pt x="15" y="37"/>
                  </a:cubicBezTo>
                  <a:cubicBezTo>
                    <a:pt x="63" y="37"/>
                    <a:pt x="63" y="37"/>
                    <a:pt x="63" y="37"/>
                  </a:cubicBezTo>
                  <a:lnTo>
                    <a:pt x="63" y="46"/>
                  </a:lnTo>
                  <a:close/>
                  <a:moveTo>
                    <a:pt x="70" y="0"/>
                  </a:moveTo>
                  <a:cubicBezTo>
                    <a:pt x="15" y="0"/>
                    <a:pt x="15" y="0"/>
                    <a:pt x="15" y="0"/>
                  </a:cubicBezTo>
                  <a:cubicBezTo>
                    <a:pt x="15" y="9"/>
                    <a:pt x="15" y="9"/>
                    <a:pt x="15" y="9"/>
                  </a:cubicBezTo>
                  <a:cubicBezTo>
                    <a:pt x="70" y="9"/>
                    <a:pt x="70" y="9"/>
                    <a:pt x="70" y="9"/>
                  </a:cubicBezTo>
                  <a:lnTo>
                    <a:pt x="70" y="0"/>
                  </a:lnTo>
                  <a:close/>
                  <a:moveTo>
                    <a:pt x="78" y="18"/>
                  </a:moveTo>
                  <a:cubicBezTo>
                    <a:pt x="15" y="18"/>
                    <a:pt x="15" y="18"/>
                    <a:pt x="15" y="18"/>
                  </a:cubicBezTo>
                  <a:cubicBezTo>
                    <a:pt x="15" y="28"/>
                    <a:pt x="15" y="28"/>
                    <a:pt x="15" y="28"/>
                  </a:cubicBezTo>
                  <a:cubicBezTo>
                    <a:pt x="78" y="28"/>
                    <a:pt x="78" y="28"/>
                    <a:pt x="78" y="28"/>
                  </a:cubicBezTo>
                  <a:lnTo>
                    <a:pt x="78" y="18"/>
                  </a:lnTo>
                  <a:close/>
                  <a:moveTo>
                    <a:pt x="4" y="9"/>
                  </a:moveTo>
                  <a:cubicBezTo>
                    <a:pt x="7" y="9"/>
                    <a:pt x="9" y="7"/>
                    <a:pt x="9" y="4"/>
                  </a:cubicBezTo>
                  <a:cubicBezTo>
                    <a:pt x="9" y="2"/>
                    <a:pt x="7" y="0"/>
                    <a:pt x="4" y="0"/>
                  </a:cubicBezTo>
                  <a:cubicBezTo>
                    <a:pt x="2" y="0"/>
                    <a:pt x="0" y="2"/>
                    <a:pt x="0" y="4"/>
                  </a:cubicBezTo>
                  <a:cubicBezTo>
                    <a:pt x="0" y="7"/>
                    <a:pt x="2" y="9"/>
                    <a:pt x="4" y="9"/>
                  </a:cubicBezTo>
                  <a:moveTo>
                    <a:pt x="4" y="18"/>
                  </a:moveTo>
                  <a:cubicBezTo>
                    <a:pt x="2" y="18"/>
                    <a:pt x="0" y="20"/>
                    <a:pt x="0" y="23"/>
                  </a:cubicBezTo>
                  <a:cubicBezTo>
                    <a:pt x="0" y="26"/>
                    <a:pt x="2" y="28"/>
                    <a:pt x="4" y="28"/>
                  </a:cubicBezTo>
                  <a:cubicBezTo>
                    <a:pt x="7" y="28"/>
                    <a:pt x="9" y="26"/>
                    <a:pt x="9" y="23"/>
                  </a:cubicBezTo>
                  <a:cubicBezTo>
                    <a:pt x="9" y="20"/>
                    <a:pt x="7" y="18"/>
                    <a:pt x="4" y="18"/>
                  </a:cubicBezTo>
                  <a:moveTo>
                    <a:pt x="4" y="37"/>
                  </a:moveTo>
                  <a:cubicBezTo>
                    <a:pt x="2" y="37"/>
                    <a:pt x="0" y="39"/>
                    <a:pt x="0" y="41"/>
                  </a:cubicBezTo>
                  <a:cubicBezTo>
                    <a:pt x="0" y="44"/>
                    <a:pt x="2" y="46"/>
                    <a:pt x="4" y="46"/>
                  </a:cubicBezTo>
                  <a:cubicBezTo>
                    <a:pt x="7" y="46"/>
                    <a:pt x="9" y="44"/>
                    <a:pt x="9" y="41"/>
                  </a:cubicBezTo>
                  <a:cubicBezTo>
                    <a:pt x="9" y="39"/>
                    <a:pt x="7" y="37"/>
                    <a:pt x="4" y="37"/>
                  </a:cubicBezTo>
                </a:path>
              </a:pathLst>
            </a:custGeom>
            <a:solidFill>
              <a:srgbClr val="FFFFFF"/>
            </a:solidFill>
            <a:ln>
              <a:noFill/>
            </a:ln>
            <a:extLst/>
          </p:spPr>
          <p:txBody>
            <a:bodyPr vert="horz" wrap="square" lIns="89611" tIns="44806" rIns="89611" bIns="44806"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29" b="0" i="0" u="none" strike="noStrike" kern="0" cap="none" spc="0" normalizeH="0" baseline="0" noProof="0">
                <a:ln>
                  <a:noFill/>
                </a:ln>
                <a:solidFill>
                  <a:srgbClr val="000000"/>
                </a:solidFill>
                <a:effectLst/>
                <a:uLnTx/>
                <a:uFillTx/>
              </a:endParaRPr>
            </a:p>
          </p:txBody>
        </p:sp>
        <p:sp>
          <p:nvSpPr>
            <p:cNvPr id="102" name="Down Arrow 189">
              <a:extLst>
                <a:ext uri="{FF2B5EF4-FFF2-40B4-BE49-F238E27FC236}">
                  <a16:creationId xmlns:a16="http://schemas.microsoft.com/office/drawing/2014/main" id="{39162298-D959-4B56-ADEC-9B0F404F0662}"/>
                </a:ext>
              </a:extLst>
            </p:cNvPr>
            <p:cNvSpPr/>
            <p:nvPr/>
          </p:nvSpPr>
          <p:spPr bwMode="auto">
            <a:xfrm>
              <a:off x="7015599" y="4111944"/>
              <a:ext cx="368517" cy="204540"/>
            </a:xfrm>
            <a:prstGeom prst="downArrow">
              <a:avLst/>
            </a:prstGeom>
            <a:solidFill>
              <a:srgbClr val="D2D2D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Down Arrow 191">
              <a:extLst>
                <a:ext uri="{FF2B5EF4-FFF2-40B4-BE49-F238E27FC236}">
                  <a16:creationId xmlns:a16="http://schemas.microsoft.com/office/drawing/2014/main" id="{5E4594F3-315B-407B-B87A-ED8ECAC40872}"/>
                </a:ext>
              </a:extLst>
            </p:cNvPr>
            <p:cNvSpPr/>
            <p:nvPr/>
          </p:nvSpPr>
          <p:spPr bwMode="auto">
            <a:xfrm rot="16200000">
              <a:off x="6509628" y="4452344"/>
              <a:ext cx="368517" cy="204540"/>
            </a:xfrm>
            <a:prstGeom prst="downArrow">
              <a:avLst/>
            </a:prstGeom>
            <a:solidFill>
              <a:srgbClr val="D2D2D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4" name="Down Arrow 192">
              <a:extLst>
                <a:ext uri="{FF2B5EF4-FFF2-40B4-BE49-F238E27FC236}">
                  <a16:creationId xmlns:a16="http://schemas.microsoft.com/office/drawing/2014/main" id="{D47D3191-48C1-44DE-9DDA-A1CE0BA8DFAB}"/>
                </a:ext>
              </a:extLst>
            </p:cNvPr>
            <p:cNvSpPr/>
            <p:nvPr/>
          </p:nvSpPr>
          <p:spPr bwMode="auto">
            <a:xfrm rot="5400000">
              <a:off x="7530698" y="4452344"/>
              <a:ext cx="368517" cy="204540"/>
            </a:xfrm>
            <a:prstGeom prst="downArrow">
              <a:avLst/>
            </a:prstGeom>
            <a:solidFill>
              <a:srgbClr val="D2D2D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Down Arrow 193">
              <a:extLst>
                <a:ext uri="{FF2B5EF4-FFF2-40B4-BE49-F238E27FC236}">
                  <a16:creationId xmlns:a16="http://schemas.microsoft.com/office/drawing/2014/main" id="{8B472102-CB36-4E5E-818A-B088201AA6AB}"/>
                </a:ext>
              </a:extLst>
            </p:cNvPr>
            <p:cNvSpPr/>
            <p:nvPr/>
          </p:nvSpPr>
          <p:spPr bwMode="auto">
            <a:xfrm rot="10800000">
              <a:off x="7017131" y="4790509"/>
              <a:ext cx="368517" cy="204540"/>
            </a:xfrm>
            <a:prstGeom prst="downArrow">
              <a:avLst/>
            </a:prstGeom>
            <a:solidFill>
              <a:srgbClr val="D2D2D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525E6DF0-54A9-4D9E-9852-A1EF60416CC7}"/>
              </a:ext>
            </a:extLst>
          </p:cNvPr>
          <p:cNvGrpSpPr/>
          <p:nvPr/>
        </p:nvGrpSpPr>
        <p:grpSpPr>
          <a:xfrm>
            <a:off x="8200975" y="2942140"/>
            <a:ext cx="1316096" cy="483830"/>
            <a:chOff x="8766329" y="2932647"/>
            <a:chExt cx="1342677" cy="493602"/>
          </a:xfrm>
        </p:grpSpPr>
        <p:pic>
          <p:nvPicPr>
            <p:cNvPr id="107" name="Picture 106">
              <a:extLst>
                <a:ext uri="{FF2B5EF4-FFF2-40B4-BE49-F238E27FC236}">
                  <a16:creationId xmlns:a16="http://schemas.microsoft.com/office/drawing/2014/main" id="{D78B7EA8-0AE2-4136-B7C5-201DB449593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715460" y="3111412"/>
              <a:ext cx="393546" cy="314837"/>
            </a:xfrm>
            <a:prstGeom prst="rect">
              <a:avLst/>
            </a:prstGeom>
          </p:spPr>
        </p:pic>
        <p:pic>
          <p:nvPicPr>
            <p:cNvPr id="108" name="Picture 107">
              <a:extLst>
                <a:ext uri="{FF2B5EF4-FFF2-40B4-BE49-F238E27FC236}">
                  <a16:creationId xmlns:a16="http://schemas.microsoft.com/office/drawing/2014/main" id="{5B598D1A-E086-4BD5-AE8C-35605540BBD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766329" y="3073484"/>
              <a:ext cx="393546" cy="314837"/>
            </a:xfrm>
            <a:prstGeom prst="rect">
              <a:avLst/>
            </a:prstGeom>
          </p:spPr>
        </p:pic>
        <p:pic>
          <p:nvPicPr>
            <p:cNvPr id="109" name="Picture 108">
              <a:extLst>
                <a:ext uri="{FF2B5EF4-FFF2-40B4-BE49-F238E27FC236}">
                  <a16:creationId xmlns:a16="http://schemas.microsoft.com/office/drawing/2014/main" id="{2C7948AC-673E-417B-9EAC-52A50AEDC61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248377" y="2932647"/>
              <a:ext cx="393546" cy="314837"/>
            </a:xfrm>
            <a:prstGeom prst="rect">
              <a:avLst/>
            </a:prstGeom>
          </p:spPr>
        </p:pic>
      </p:grpSp>
      <p:grpSp>
        <p:nvGrpSpPr>
          <p:cNvPr id="110" name="Group 109">
            <a:extLst>
              <a:ext uri="{FF2B5EF4-FFF2-40B4-BE49-F238E27FC236}">
                <a16:creationId xmlns:a16="http://schemas.microsoft.com/office/drawing/2014/main" id="{69870C79-5DF6-4007-945F-718F29BACF78}"/>
              </a:ext>
            </a:extLst>
          </p:cNvPr>
          <p:cNvGrpSpPr/>
          <p:nvPr/>
        </p:nvGrpSpPr>
        <p:grpSpPr>
          <a:xfrm>
            <a:off x="4583271" y="4497097"/>
            <a:ext cx="884708" cy="501094"/>
            <a:chOff x="4368890" y="3984870"/>
            <a:chExt cx="902576" cy="511215"/>
          </a:xfrm>
        </p:grpSpPr>
        <p:grpSp>
          <p:nvGrpSpPr>
            <p:cNvPr id="111" name="Group 24">
              <a:extLst>
                <a:ext uri="{FF2B5EF4-FFF2-40B4-BE49-F238E27FC236}">
                  <a16:creationId xmlns:a16="http://schemas.microsoft.com/office/drawing/2014/main" id="{3D44A97A-433E-4C03-8431-7CA0E8A018CA}"/>
                </a:ext>
              </a:extLst>
            </p:cNvPr>
            <p:cNvGrpSpPr>
              <a:grpSpLocks noChangeAspect="1"/>
            </p:cNvGrpSpPr>
            <p:nvPr/>
          </p:nvGrpSpPr>
          <p:grpSpPr bwMode="auto">
            <a:xfrm>
              <a:off x="4368890" y="3984870"/>
              <a:ext cx="902576" cy="511215"/>
              <a:chOff x="1577" y="2835"/>
              <a:chExt cx="738" cy="418"/>
            </a:xfrm>
          </p:grpSpPr>
          <p:sp>
            <p:nvSpPr>
              <p:cNvPr id="128" name="AutoShape 23">
                <a:extLst>
                  <a:ext uri="{FF2B5EF4-FFF2-40B4-BE49-F238E27FC236}">
                    <a16:creationId xmlns:a16="http://schemas.microsoft.com/office/drawing/2014/main" id="{E3B22742-17D1-4939-A23D-A1DAEA0B65CF}"/>
                  </a:ext>
                </a:extLst>
              </p:cNvPr>
              <p:cNvSpPr>
                <a:spLocks noChangeAspect="1" noChangeArrowheads="1" noTextEdit="1"/>
              </p:cNvSpPr>
              <p:nvPr/>
            </p:nvSpPr>
            <p:spPr bwMode="auto">
              <a:xfrm>
                <a:off x="1577" y="2835"/>
                <a:ext cx="738"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9" name="Rectangle 25">
                <a:extLst>
                  <a:ext uri="{FF2B5EF4-FFF2-40B4-BE49-F238E27FC236}">
                    <a16:creationId xmlns:a16="http://schemas.microsoft.com/office/drawing/2014/main" id="{47F6ED27-FF68-4B11-B9C6-86DAE1F1FA2C}"/>
                  </a:ext>
                </a:extLst>
              </p:cNvPr>
              <p:cNvSpPr>
                <a:spLocks noChangeArrowheads="1"/>
              </p:cNvSpPr>
              <p:nvPr/>
            </p:nvSpPr>
            <p:spPr bwMode="auto">
              <a:xfrm>
                <a:off x="1669" y="2831"/>
                <a:ext cx="563" cy="3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30" name="Oval 26">
                <a:extLst>
                  <a:ext uri="{FF2B5EF4-FFF2-40B4-BE49-F238E27FC236}">
                    <a16:creationId xmlns:a16="http://schemas.microsoft.com/office/drawing/2014/main" id="{34E7472F-E467-4417-A6E2-68ECA1C24E0D}"/>
                  </a:ext>
                </a:extLst>
              </p:cNvPr>
              <p:cNvSpPr>
                <a:spLocks noChangeArrowheads="1"/>
              </p:cNvSpPr>
              <p:nvPr/>
            </p:nvSpPr>
            <p:spPr bwMode="auto">
              <a:xfrm>
                <a:off x="1944" y="2839"/>
                <a:ext cx="13" cy="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31" name="Rectangle 27">
                <a:extLst>
                  <a:ext uri="{FF2B5EF4-FFF2-40B4-BE49-F238E27FC236}">
                    <a16:creationId xmlns:a16="http://schemas.microsoft.com/office/drawing/2014/main" id="{6CB7F1C1-2ABB-45EB-94A4-69467167565C}"/>
                  </a:ext>
                </a:extLst>
              </p:cNvPr>
              <p:cNvSpPr>
                <a:spLocks noChangeArrowheads="1"/>
              </p:cNvSpPr>
              <p:nvPr/>
            </p:nvSpPr>
            <p:spPr bwMode="auto">
              <a:xfrm>
                <a:off x="1690" y="2860"/>
                <a:ext cx="525" cy="342"/>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32" name="Freeform 28">
                <a:extLst>
                  <a:ext uri="{FF2B5EF4-FFF2-40B4-BE49-F238E27FC236}">
                    <a16:creationId xmlns:a16="http://schemas.microsoft.com/office/drawing/2014/main" id="{8A53E0A8-DF8B-4B20-AAE2-4165B39A11C8}"/>
                  </a:ext>
                </a:extLst>
              </p:cNvPr>
              <p:cNvSpPr>
                <a:spLocks/>
              </p:cNvSpPr>
              <p:nvPr/>
            </p:nvSpPr>
            <p:spPr bwMode="auto">
              <a:xfrm>
                <a:off x="1581" y="3223"/>
                <a:ext cx="730" cy="30"/>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grpSp>
          <p:nvGrpSpPr>
            <p:cNvPr id="112" name="Group 15">
              <a:extLst>
                <a:ext uri="{FF2B5EF4-FFF2-40B4-BE49-F238E27FC236}">
                  <a16:creationId xmlns:a16="http://schemas.microsoft.com/office/drawing/2014/main" id="{EF76C4A3-CC49-451B-A46B-B64B42BA8F50}"/>
                </a:ext>
              </a:extLst>
            </p:cNvPr>
            <p:cNvGrpSpPr>
              <a:grpSpLocks noChangeAspect="1"/>
            </p:cNvGrpSpPr>
            <p:nvPr/>
          </p:nvGrpSpPr>
          <p:grpSpPr bwMode="auto">
            <a:xfrm>
              <a:off x="4668838" y="4087813"/>
              <a:ext cx="387350" cy="301625"/>
              <a:chOff x="2941" y="2575"/>
              <a:chExt cx="244" cy="190"/>
            </a:xfrm>
          </p:grpSpPr>
          <p:sp>
            <p:nvSpPr>
              <p:cNvPr id="113" name="AutoShape 14">
                <a:extLst>
                  <a:ext uri="{FF2B5EF4-FFF2-40B4-BE49-F238E27FC236}">
                    <a16:creationId xmlns:a16="http://schemas.microsoft.com/office/drawing/2014/main" id="{537F5AB8-EC79-4B7F-A4CB-1FE82FFD5735}"/>
                  </a:ext>
                </a:extLst>
              </p:cNvPr>
              <p:cNvSpPr>
                <a:spLocks noChangeAspect="1" noChangeArrowheads="1" noTextEdit="1"/>
              </p:cNvSpPr>
              <p:nvPr/>
            </p:nvSpPr>
            <p:spPr bwMode="auto">
              <a:xfrm>
                <a:off x="2941" y="2575"/>
                <a:ext cx="24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14" name="Rectangle 16">
                <a:extLst>
                  <a:ext uri="{FF2B5EF4-FFF2-40B4-BE49-F238E27FC236}">
                    <a16:creationId xmlns:a16="http://schemas.microsoft.com/office/drawing/2014/main" id="{3808F194-8B9F-46AD-94A2-6AC4C96ACF4C}"/>
                  </a:ext>
                </a:extLst>
              </p:cNvPr>
              <p:cNvSpPr>
                <a:spLocks noChangeArrowheads="1"/>
              </p:cNvSpPr>
              <p:nvPr/>
            </p:nvSpPr>
            <p:spPr bwMode="auto">
              <a:xfrm>
                <a:off x="3000" y="2604"/>
                <a:ext cx="148" cy="13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15" name="Freeform 17">
                <a:extLst>
                  <a:ext uri="{FF2B5EF4-FFF2-40B4-BE49-F238E27FC236}">
                    <a16:creationId xmlns:a16="http://schemas.microsoft.com/office/drawing/2014/main" id="{FFFF0557-8C2E-4B86-AC3B-FBFB91AE6D5D}"/>
                  </a:ext>
                </a:extLst>
              </p:cNvPr>
              <p:cNvSpPr>
                <a:spLocks noEditPoints="1"/>
              </p:cNvSpPr>
              <p:nvPr/>
            </p:nvSpPr>
            <p:spPr bwMode="auto">
              <a:xfrm>
                <a:off x="2940" y="2575"/>
                <a:ext cx="213" cy="169"/>
              </a:xfrm>
              <a:custGeom>
                <a:avLst/>
                <a:gdLst>
                  <a:gd name="T0" fmla="*/ 392 w 392"/>
                  <a:gd name="T1" fmla="*/ 14 h 313"/>
                  <a:gd name="T2" fmla="*/ 392 w 392"/>
                  <a:gd name="T3" fmla="*/ 298 h 313"/>
                  <a:gd name="T4" fmla="*/ 378 w 392"/>
                  <a:gd name="T5" fmla="*/ 313 h 313"/>
                  <a:gd name="T6" fmla="*/ 15 w 392"/>
                  <a:gd name="T7" fmla="*/ 313 h 313"/>
                  <a:gd name="T8" fmla="*/ 0 w 392"/>
                  <a:gd name="T9" fmla="*/ 298 h 313"/>
                  <a:gd name="T10" fmla="*/ 0 w 392"/>
                  <a:gd name="T11" fmla="*/ 14 h 313"/>
                  <a:gd name="T12" fmla="*/ 15 w 392"/>
                  <a:gd name="T13" fmla="*/ 0 h 313"/>
                  <a:gd name="T14" fmla="*/ 378 w 392"/>
                  <a:gd name="T15" fmla="*/ 0 h 313"/>
                  <a:gd name="T16" fmla="*/ 392 w 392"/>
                  <a:gd name="T17" fmla="*/ 14 h 313"/>
                  <a:gd name="T18" fmla="*/ 383 w 392"/>
                  <a:gd name="T19" fmla="*/ 53 h 313"/>
                  <a:gd name="T20" fmla="*/ 10 w 392"/>
                  <a:gd name="T21" fmla="*/ 53 h 313"/>
                  <a:gd name="T22" fmla="*/ 10 w 392"/>
                  <a:gd name="T23" fmla="*/ 299 h 313"/>
                  <a:gd name="T24" fmla="*/ 383 w 392"/>
                  <a:gd name="T25" fmla="*/ 299 h 313"/>
                  <a:gd name="T26" fmla="*/ 383 w 392"/>
                  <a:gd name="T27" fmla="*/ 5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2" h="313">
                    <a:moveTo>
                      <a:pt x="392" y="14"/>
                    </a:moveTo>
                    <a:cubicBezTo>
                      <a:pt x="392" y="298"/>
                      <a:pt x="392" y="298"/>
                      <a:pt x="392" y="298"/>
                    </a:cubicBezTo>
                    <a:cubicBezTo>
                      <a:pt x="392" y="310"/>
                      <a:pt x="390" y="313"/>
                      <a:pt x="378" y="313"/>
                    </a:cubicBezTo>
                    <a:cubicBezTo>
                      <a:pt x="15" y="313"/>
                      <a:pt x="15" y="313"/>
                      <a:pt x="15" y="313"/>
                    </a:cubicBezTo>
                    <a:cubicBezTo>
                      <a:pt x="3" y="313"/>
                      <a:pt x="0" y="310"/>
                      <a:pt x="0" y="298"/>
                    </a:cubicBezTo>
                    <a:cubicBezTo>
                      <a:pt x="0" y="14"/>
                      <a:pt x="0" y="14"/>
                      <a:pt x="0" y="14"/>
                    </a:cubicBezTo>
                    <a:cubicBezTo>
                      <a:pt x="0" y="2"/>
                      <a:pt x="3" y="0"/>
                      <a:pt x="15" y="0"/>
                    </a:cubicBezTo>
                    <a:cubicBezTo>
                      <a:pt x="378" y="0"/>
                      <a:pt x="378" y="0"/>
                      <a:pt x="378" y="0"/>
                    </a:cubicBezTo>
                    <a:cubicBezTo>
                      <a:pt x="390" y="0"/>
                      <a:pt x="392" y="2"/>
                      <a:pt x="392" y="14"/>
                    </a:cubicBezTo>
                    <a:moveTo>
                      <a:pt x="383" y="53"/>
                    </a:moveTo>
                    <a:cubicBezTo>
                      <a:pt x="10" y="53"/>
                      <a:pt x="10" y="53"/>
                      <a:pt x="10" y="53"/>
                    </a:cubicBezTo>
                    <a:cubicBezTo>
                      <a:pt x="10" y="299"/>
                      <a:pt x="10" y="299"/>
                      <a:pt x="10" y="299"/>
                    </a:cubicBezTo>
                    <a:cubicBezTo>
                      <a:pt x="383" y="299"/>
                      <a:pt x="383" y="299"/>
                      <a:pt x="383" y="299"/>
                    </a:cubicBezTo>
                    <a:lnTo>
                      <a:pt x="383" y="53"/>
                    </a:lnTo>
                    <a:close/>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16" name="Rectangle 18">
                <a:extLst>
                  <a:ext uri="{FF2B5EF4-FFF2-40B4-BE49-F238E27FC236}">
                    <a16:creationId xmlns:a16="http://schemas.microsoft.com/office/drawing/2014/main" id="{EDFE43A0-6BC0-4D18-9619-7A8EDA974088}"/>
                  </a:ext>
                </a:extLst>
              </p:cNvPr>
              <p:cNvSpPr>
                <a:spLocks noChangeArrowheads="1"/>
              </p:cNvSpPr>
              <p:nvPr/>
            </p:nvSpPr>
            <p:spPr bwMode="auto">
              <a:xfrm>
                <a:off x="2946" y="2583"/>
                <a:ext cx="203" cy="10"/>
              </a:xfrm>
              <a:prstGeom prst="rect">
                <a:avLst/>
              </a:prstGeom>
              <a:solidFill>
                <a:srgbClr val="DB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17" name="Rectangle 19">
                <a:extLst>
                  <a:ext uri="{FF2B5EF4-FFF2-40B4-BE49-F238E27FC236}">
                    <a16:creationId xmlns:a16="http://schemas.microsoft.com/office/drawing/2014/main" id="{D1147D99-8182-4AD5-B9D0-FAD81D04B7BB}"/>
                  </a:ext>
                </a:extLst>
              </p:cNvPr>
              <p:cNvSpPr>
                <a:spLocks noChangeArrowheads="1"/>
              </p:cNvSpPr>
              <p:nvPr/>
            </p:nvSpPr>
            <p:spPr bwMode="auto">
              <a:xfrm>
                <a:off x="2946" y="2604"/>
                <a:ext cx="54" cy="132"/>
              </a:xfrm>
              <a:prstGeom prst="rect">
                <a:avLst/>
              </a:prstGeom>
              <a:solidFill>
                <a:srgbClr val="EEEEE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18" name="Freeform 20">
                <a:extLst>
                  <a:ext uri="{FF2B5EF4-FFF2-40B4-BE49-F238E27FC236}">
                    <a16:creationId xmlns:a16="http://schemas.microsoft.com/office/drawing/2014/main" id="{1490AFEA-88B1-4F82-B7FE-0DA42778670D}"/>
                  </a:ext>
                </a:extLst>
              </p:cNvPr>
              <p:cNvSpPr>
                <a:spLocks/>
              </p:cNvSpPr>
              <p:nvPr/>
            </p:nvSpPr>
            <p:spPr bwMode="auto">
              <a:xfrm>
                <a:off x="2954" y="2619"/>
                <a:ext cx="35" cy="4"/>
              </a:xfrm>
              <a:custGeom>
                <a:avLst/>
                <a:gdLst>
                  <a:gd name="T0" fmla="*/ 60 w 64"/>
                  <a:gd name="T1" fmla="*/ 7 h 7"/>
                  <a:gd name="T2" fmla="*/ 3 w 64"/>
                  <a:gd name="T3" fmla="*/ 7 h 7"/>
                  <a:gd name="T4" fmla="*/ 0 w 64"/>
                  <a:gd name="T5" fmla="*/ 3 h 7"/>
                  <a:gd name="T6" fmla="*/ 3 w 64"/>
                  <a:gd name="T7" fmla="*/ 0 h 7"/>
                  <a:gd name="T8" fmla="*/ 60 w 64"/>
                  <a:gd name="T9" fmla="*/ 0 h 7"/>
                  <a:gd name="T10" fmla="*/ 64 w 64"/>
                  <a:gd name="T11" fmla="*/ 3 h 7"/>
                  <a:gd name="T12" fmla="*/ 60 w 6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4" h="7">
                    <a:moveTo>
                      <a:pt x="60" y="7"/>
                    </a:moveTo>
                    <a:cubicBezTo>
                      <a:pt x="3" y="7"/>
                      <a:pt x="3" y="7"/>
                      <a:pt x="3" y="7"/>
                    </a:cubicBezTo>
                    <a:cubicBezTo>
                      <a:pt x="2" y="7"/>
                      <a:pt x="0" y="5"/>
                      <a:pt x="0" y="3"/>
                    </a:cubicBezTo>
                    <a:cubicBezTo>
                      <a:pt x="0" y="1"/>
                      <a:pt x="2" y="0"/>
                      <a:pt x="3" y="0"/>
                    </a:cubicBezTo>
                    <a:cubicBezTo>
                      <a:pt x="60" y="0"/>
                      <a:pt x="60" y="0"/>
                      <a:pt x="60" y="0"/>
                    </a:cubicBezTo>
                    <a:cubicBezTo>
                      <a:pt x="62" y="0"/>
                      <a:pt x="64" y="1"/>
                      <a:pt x="64" y="3"/>
                    </a:cubicBezTo>
                    <a:cubicBezTo>
                      <a:pt x="64" y="5"/>
                      <a:pt x="62" y="7"/>
                      <a:pt x="60"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19" name="Freeform 21">
                <a:extLst>
                  <a:ext uri="{FF2B5EF4-FFF2-40B4-BE49-F238E27FC236}">
                    <a16:creationId xmlns:a16="http://schemas.microsoft.com/office/drawing/2014/main" id="{31204B5B-0321-462F-8F93-C30BAB7F212A}"/>
                  </a:ext>
                </a:extLst>
              </p:cNvPr>
              <p:cNvSpPr>
                <a:spLocks/>
              </p:cNvSpPr>
              <p:nvPr/>
            </p:nvSpPr>
            <p:spPr bwMode="auto">
              <a:xfrm>
                <a:off x="2954" y="2632"/>
                <a:ext cx="39" cy="4"/>
              </a:xfrm>
              <a:custGeom>
                <a:avLst/>
                <a:gdLst>
                  <a:gd name="T0" fmla="*/ 69 w 72"/>
                  <a:gd name="T1" fmla="*/ 7 h 7"/>
                  <a:gd name="T2" fmla="*/ 3 w 72"/>
                  <a:gd name="T3" fmla="*/ 7 h 7"/>
                  <a:gd name="T4" fmla="*/ 0 w 72"/>
                  <a:gd name="T5" fmla="*/ 4 h 7"/>
                  <a:gd name="T6" fmla="*/ 3 w 72"/>
                  <a:gd name="T7" fmla="*/ 0 h 7"/>
                  <a:gd name="T8" fmla="*/ 69 w 72"/>
                  <a:gd name="T9" fmla="*/ 0 h 7"/>
                  <a:gd name="T10" fmla="*/ 72 w 72"/>
                  <a:gd name="T11" fmla="*/ 4 h 7"/>
                  <a:gd name="T12" fmla="*/ 69 w 7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2" h="7">
                    <a:moveTo>
                      <a:pt x="69" y="7"/>
                    </a:moveTo>
                    <a:cubicBezTo>
                      <a:pt x="3" y="7"/>
                      <a:pt x="3" y="7"/>
                      <a:pt x="3" y="7"/>
                    </a:cubicBezTo>
                    <a:cubicBezTo>
                      <a:pt x="2" y="7"/>
                      <a:pt x="0" y="6"/>
                      <a:pt x="0" y="4"/>
                    </a:cubicBezTo>
                    <a:cubicBezTo>
                      <a:pt x="0" y="2"/>
                      <a:pt x="2" y="0"/>
                      <a:pt x="3" y="0"/>
                    </a:cubicBezTo>
                    <a:cubicBezTo>
                      <a:pt x="69" y="0"/>
                      <a:pt x="69" y="0"/>
                      <a:pt x="69" y="0"/>
                    </a:cubicBezTo>
                    <a:cubicBezTo>
                      <a:pt x="71" y="0"/>
                      <a:pt x="72" y="2"/>
                      <a:pt x="72" y="4"/>
                    </a:cubicBezTo>
                    <a:cubicBezTo>
                      <a:pt x="72" y="6"/>
                      <a:pt x="71" y="7"/>
                      <a:pt x="69"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0" name="Freeform 22">
                <a:extLst>
                  <a:ext uri="{FF2B5EF4-FFF2-40B4-BE49-F238E27FC236}">
                    <a16:creationId xmlns:a16="http://schemas.microsoft.com/office/drawing/2014/main" id="{52F94627-4D3C-4138-815E-1BDC785E70D2}"/>
                  </a:ext>
                </a:extLst>
              </p:cNvPr>
              <p:cNvSpPr>
                <a:spLocks/>
              </p:cNvSpPr>
              <p:nvPr/>
            </p:nvSpPr>
            <p:spPr bwMode="auto">
              <a:xfrm>
                <a:off x="2954" y="2644"/>
                <a:ext cx="30" cy="4"/>
              </a:xfrm>
              <a:custGeom>
                <a:avLst/>
                <a:gdLst>
                  <a:gd name="T0" fmla="*/ 53 w 56"/>
                  <a:gd name="T1" fmla="*/ 7 h 7"/>
                  <a:gd name="T2" fmla="*/ 3 w 56"/>
                  <a:gd name="T3" fmla="*/ 7 h 7"/>
                  <a:gd name="T4" fmla="*/ 0 w 56"/>
                  <a:gd name="T5" fmla="*/ 4 h 7"/>
                  <a:gd name="T6" fmla="*/ 3 w 56"/>
                  <a:gd name="T7" fmla="*/ 0 h 7"/>
                  <a:gd name="T8" fmla="*/ 53 w 56"/>
                  <a:gd name="T9" fmla="*/ 0 h 7"/>
                  <a:gd name="T10" fmla="*/ 56 w 56"/>
                  <a:gd name="T11" fmla="*/ 4 h 7"/>
                  <a:gd name="T12" fmla="*/ 53 w 5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3" y="7"/>
                    </a:moveTo>
                    <a:cubicBezTo>
                      <a:pt x="3" y="7"/>
                      <a:pt x="3" y="7"/>
                      <a:pt x="3" y="7"/>
                    </a:cubicBezTo>
                    <a:cubicBezTo>
                      <a:pt x="2" y="7"/>
                      <a:pt x="0" y="6"/>
                      <a:pt x="0" y="4"/>
                    </a:cubicBezTo>
                    <a:cubicBezTo>
                      <a:pt x="0" y="2"/>
                      <a:pt x="2" y="0"/>
                      <a:pt x="3" y="0"/>
                    </a:cubicBezTo>
                    <a:cubicBezTo>
                      <a:pt x="53" y="0"/>
                      <a:pt x="53" y="0"/>
                      <a:pt x="53" y="0"/>
                    </a:cubicBezTo>
                    <a:cubicBezTo>
                      <a:pt x="55" y="0"/>
                      <a:pt x="56" y="2"/>
                      <a:pt x="56" y="4"/>
                    </a:cubicBezTo>
                    <a:cubicBezTo>
                      <a:pt x="56" y="6"/>
                      <a:pt x="55" y="7"/>
                      <a:pt x="53"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1" name="Freeform 23">
                <a:extLst>
                  <a:ext uri="{FF2B5EF4-FFF2-40B4-BE49-F238E27FC236}">
                    <a16:creationId xmlns:a16="http://schemas.microsoft.com/office/drawing/2014/main" id="{E56CF9E7-59C1-4953-A210-9F22E63F8FA4}"/>
                  </a:ext>
                </a:extLst>
              </p:cNvPr>
              <p:cNvSpPr>
                <a:spLocks/>
              </p:cNvSpPr>
              <p:nvPr/>
            </p:nvSpPr>
            <p:spPr bwMode="auto">
              <a:xfrm>
                <a:off x="2954" y="2658"/>
                <a:ext cx="35" cy="4"/>
              </a:xfrm>
              <a:custGeom>
                <a:avLst/>
                <a:gdLst>
                  <a:gd name="T0" fmla="*/ 60 w 64"/>
                  <a:gd name="T1" fmla="*/ 7 h 7"/>
                  <a:gd name="T2" fmla="*/ 3 w 64"/>
                  <a:gd name="T3" fmla="*/ 7 h 7"/>
                  <a:gd name="T4" fmla="*/ 0 w 64"/>
                  <a:gd name="T5" fmla="*/ 4 h 7"/>
                  <a:gd name="T6" fmla="*/ 3 w 64"/>
                  <a:gd name="T7" fmla="*/ 0 h 7"/>
                  <a:gd name="T8" fmla="*/ 60 w 64"/>
                  <a:gd name="T9" fmla="*/ 0 h 7"/>
                  <a:gd name="T10" fmla="*/ 64 w 64"/>
                  <a:gd name="T11" fmla="*/ 4 h 7"/>
                  <a:gd name="T12" fmla="*/ 60 w 64"/>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64" h="7">
                    <a:moveTo>
                      <a:pt x="60" y="7"/>
                    </a:moveTo>
                    <a:cubicBezTo>
                      <a:pt x="3" y="7"/>
                      <a:pt x="3" y="7"/>
                      <a:pt x="3" y="7"/>
                    </a:cubicBezTo>
                    <a:cubicBezTo>
                      <a:pt x="2" y="7"/>
                      <a:pt x="0" y="5"/>
                      <a:pt x="0" y="4"/>
                    </a:cubicBezTo>
                    <a:cubicBezTo>
                      <a:pt x="0" y="2"/>
                      <a:pt x="2" y="0"/>
                      <a:pt x="3" y="0"/>
                    </a:cubicBezTo>
                    <a:cubicBezTo>
                      <a:pt x="60" y="0"/>
                      <a:pt x="60" y="0"/>
                      <a:pt x="60" y="0"/>
                    </a:cubicBezTo>
                    <a:cubicBezTo>
                      <a:pt x="62" y="0"/>
                      <a:pt x="64" y="2"/>
                      <a:pt x="64" y="4"/>
                    </a:cubicBezTo>
                    <a:cubicBezTo>
                      <a:pt x="64" y="5"/>
                      <a:pt x="62" y="7"/>
                      <a:pt x="60"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2" name="Freeform 24">
                <a:extLst>
                  <a:ext uri="{FF2B5EF4-FFF2-40B4-BE49-F238E27FC236}">
                    <a16:creationId xmlns:a16="http://schemas.microsoft.com/office/drawing/2014/main" id="{73BEFB87-6A6C-4813-9846-64320830D2F8}"/>
                  </a:ext>
                </a:extLst>
              </p:cNvPr>
              <p:cNvSpPr>
                <a:spLocks/>
              </p:cNvSpPr>
              <p:nvPr/>
            </p:nvSpPr>
            <p:spPr bwMode="auto">
              <a:xfrm>
                <a:off x="2954" y="2670"/>
                <a:ext cx="39" cy="4"/>
              </a:xfrm>
              <a:custGeom>
                <a:avLst/>
                <a:gdLst>
                  <a:gd name="T0" fmla="*/ 69 w 72"/>
                  <a:gd name="T1" fmla="*/ 7 h 7"/>
                  <a:gd name="T2" fmla="*/ 3 w 72"/>
                  <a:gd name="T3" fmla="*/ 7 h 7"/>
                  <a:gd name="T4" fmla="*/ 0 w 72"/>
                  <a:gd name="T5" fmla="*/ 4 h 7"/>
                  <a:gd name="T6" fmla="*/ 3 w 72"/>
                  <a:gd name="T7" fmla="*/ 0 h 7"/>
                  <a:gd name="T8" fmla="*/ 69 w 72"/>
                  <a:gd name="T9" fmla="*/ 0 h 7"/>
                  <a:gd name="T10" fmla="*/ 72 w 72"/>
                  <a:gd name="T11" fmla="*/ 4 h 7"/>
                  <a:gd name="T12" fmla="*/ 69 w 7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72" h="7">
                    <a:moveTo>
                      <a:pt x="69" y="7"/>
                    </a:moveTo>
                    <a:cubicBezTo>
                      <a:pt x="3" y="7"/>
                      <a:pt x="3" y="7"/>
                      <a:pt x="3" y="7"/>
                    </a:cubicBezTo>
                    <a:cubicBezTo>
                      <a:pt x="2" y="7"/>
                      <a:pt x="0" y="6"/>
                      <a:pt x="0" y="4"/>
                    </a:cubicBezTo>
                    <a:cubicBezTo>
                      <a:pt x="0" y="2"/>
                      <a:pt x="2" y="0"/>
                      <a:pt x="3" y="0"/>
                    </a:cubicBezTo>
                    <a:cubicBezTo>
                      <a:pt x="69" y="0"/>
                      <a:pt x="69" y="0"/>
                      <a:pt x="69" y="0"/>
                    </a:cubicBezTo>
                    <a:cubicBezTo>
                      <a:pt x="71" y="0"/>
                      <a:pt x="72" y="2"/>
                      <a:pt x="72" y="4"/>
                    </a:cubicBezTo>
                    <a:cubicBezTo>
                      <a:pt x="72" y="6"/>
                      <a:pt x="71" y="7"/>
                      <a:pt x="69"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3" name="Freeform 25">
                <a:extLst>
                  <a:ext uri="{FF2B5EF4-FFF2-40B4-BE49-F238E27FC236}">
                    <a16:creationId xmlns:a16="http://schemas.microsoft.com/office/drawing/2014/main" id="{B213BECF-8FA3-4366-A9CA-C12CE8E1B7E6}"/>
                  </a:ext>
                </a:extLst>
              </p:cNvPr>
              <p:cNvSpPr>
                <a:spLocks/>
              </p:cNvSpPr>
              <p:nvPr/>
            </p:nvSpPr>
            <p:spPr bwMode="auto">
              <a:xfrm>
                <a:off x="2954" y="2683"/>
                <a:ext cx="30" cy="4"/>
              </a:xfrm>
              <a:custGeom>
                <a:avLst/>
                <a:gdLst>
                  <a:gd name="T0" fmla="*/ 53 w 56"/>
                  <a:gd name="T1" fmla="*/ 7 h 7"/>
                  <a:gd name="T2" fmla="*/ 3 w 56"/>
                  <a:gd name="T3" fmla="*/ 7 h 7"/>
                  <a:gd name="T4" fmla="*/ 0 w 56"/>
                  <a:gd name="T5" fmla="*/ 3 h 7"/>
                  <a:gd name="T6" fmla="*/ 3 w 56"/>
                  <a:gd name="T7" fmla="*/ 0 h 7"/>
                  <a:gd name="T8" fmla="*/ 53 w 56"/>
                  <a:gd name="T9" fmla="*/ 0 h 7"/>
                  <a:gd name="T10" fmla="*/ 56 w 56"/>
                  <a:gd name="T11" fmla="*/ 3 h 7"/>
                  <a:gd name="T12" fmla="*/ 53 w 56"/>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3" y="7"/>
                    </a:moveTo>
                    <a:cubicBezTo>
                      <a:pt x="3" y="7"/>
                      <a:pt x="3" y="7"/>
                      <a:pt x="3" y="7"/>
                    </a:cubicBezTo>
                    <a:cubicBezTo>
                      <a:pt x="2" y="7"/>
                      <a:pt x="0" y="5"/>
                      <a:pt x="0" y="3"/>
                    </a:cubicBezTo>
                    <a:cubicBezTo>
                      <a:pt x="0" y="1"/>
                      <a:pt x="2" y="0"/>
                      <a:pt x="3" y="0"/>
                    </a:cubicBezTo>
                    <a:cubicBezTo>
                      <a:pt x="53" y="0"/>
                      <a:pt x="53" y="0"/>
                      <a:pt x="53" y="0"/>
                    </a:cubicBezTo>
                    <a:cubicBezTo>
                      <a:pt x="55" y="0"/>
                      <a:pt x="56" y="1"/>
                      <a:pt x="56" y="3"/>
                    </a:cubicBezTo>
                    <a:cubicBezTo>
                      <a:pt x="56" y="5"/>
                      <a:pt x="55" y="7"/>
                      <a:pt x="53" y="7"/>
                    </a:cubicBezTo>
                  </a:path>
                </a:pathLst>
              </a:custGeom>
              <a:solidFill>
                <a:srgbClr val="B4B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4" name="Freeform 26">
                <a:extLst>
                  <a:ext uri="{FF2B5EF4-FFF2-40B4-BE49-F238E27FC236}">
                    <a16:creationId xmlns:a16="http://schemas.microsoft.com/office/drawing/2014/main" id="{9374F1EF-83E8-4F09-8073-7081C9886665}"/>
                  </a:ext>
                </a:extLst>
              </p:cNvPr>
              <p:cNvSpPr>
                <a:spLocks/>
              </p:cNvSpPr>
              <p:nvPr/>
            </p:nvSpPr>
            <p:spPr bwMode="auto">
              <a:xfrm>
                <a:off x="3033" y="2656"/>
                <a:ext cx="151" cy="109"/>
              </a:xfrm>
              <a:custGeom>
                <a:avLst/>
                <a:gdLst>
                  <a:gd name="T0" fmla="*/ 280 w 280"/>
                  <a:gd name="T1" fmla="*/ 190 h 200"/>
                  <a:gd name="T2" fmla="*/ 270 w 280"/>
                  <a:gd name="T3" fmla="*/ 200 h 200"/>
                  <a:gd name="T4" fmla="*/ 10 w 280"/>
                  <a:gd name="T5" fmla="*/ 200 h 200"/>
                  <a:gd name="T6" fmla="*/ 0 w 280"/>
                  <a:gd name="T7" fmla="*/ 190 h 200"/>
                  <a:gd name="T8" fmla="*/ 0 w 280"/>
                  <a:gd name="T9" fmla="*/ 10 h 200"/>
                  <a:gd name="T10" fmla="*/ 10 w 280"/>
                  <a:gd name="T11" fmla="*/ 0 h 200"/>
                  <a:gd name="T12" fmla="*/ 270 w 280"/>
                  <a:gd name="T13" fmla="*/ 0 h 200"/>
                  <a:gd name="T14" fmla="*/ 280 w 280"/>
                  <a:gd name="T15" fmla="*/ 10 h 200"/>
                  <a:gd name="T16" fmla="*/ 280 w 280"/>
                  <a:gd name="T17" fmla="*/ 19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0" h="200">
                    <a:moveTo>
                      <a:pt x="280" y="190"/>
                    </a:moveTo>
                    <a:cubicBezTo>
                      <a:pt x="280" y="196"/>
                      <a:pt x="276" y="200"/>
                      <a:pt x="270" y="200"/>
                    </a:cubicBezTo>
                    <a:cubicBezTo>
                      <a:pt x="10" y="200"/>
                      <a:pt x="10" y="200"/>
                      <a:pt x="10" y="200"/>
                    </a:cubicBezTo>
                    <a:cubicBezTo>
                      <a:pt x="4" y="200"/>
                      <a:pt x="0" y="196"/>
                      <a:pt x="0" y="190"/>
                    </a:cubicBezTo>
                    <a:cubicBezTo>
                      <a:pt x="0" y="10"/>
                      <a:pt x="0" y="10"/>
                      <a:pt x="0" y="10"/>
                    </a:cubicBezTo>
                    <a:cubicBezTo>
                      <a:pt x="0" y="4"/>
                      <a:pt x="4" y="0"/>
                      <a:pt x="10" y="0"/>
                    </a:cubicBezTo>
                    <a:cubicBezTo>
                      <a:pt x="270" y="0"/>
                      <a:pt x="270" y="0"/>
                      <a:pt x="270" y="0"/>
                    </a:cubicBezTo>
                    <a:cubicBezTo>
                      <a:pt x="276" y="0"/>
                      <a:pt x="280" y="4"/>
                      <a:pt x="280" y="10"/>
                    </a:cubicBezTo>
                    <a:lnTo>
                      <a:pt x="280" y="190"/>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5" name="Freeform 27">
                <a:extLst>
                  <a:ext uri="{FF2B5EF4-FFF2-40B4-BE49-F238E27FC236}">
                    <a16:creationId xmlns:a16="http://schemas.microsoft.com/office/drawing/2014/main" id="{967F60CC-6D83-4F89-8278-A336A935ED42}"/>
                  </a:ext>
                </a:extLst>
              </p:cNvPr>
              <p:cNvSpPr>
                <a:spLocks/>
              </p:cNvSpPr>
              <p:nvPr/>
            </p:nvSpPr>
            <p:spPr bwMode="auto">
              <a:xfrm>
                <a:off x="3033" y="2703"/>
                <a:ext cx="76" cy="19"/>
              </a:xfrm>
              <a:custGeom>
                <a:avLst/>
                <a:gdLst>
                  <a:gd name="T0" fmla="*/ 0 w 76"/>
                  <a:gd name="T1" fmla="*/ 0 h 19"/>
                  <a:gd name="T2" fmla="*/ 21 w 76"/>
                  <a:gd name="T3" fmla="*/ 0 h 19"/>
                  <a:gd name="T4" fmla="*/ 22 w 76"/>
                  <a:gd name="T5" fmla="*/ 0 h 19"/>
                  <a:gd name="T6" fmla="*/ 22 w 76"/>
                  <a:gd name="T7" fmla="*/ 1 h 19"/>
                  <a:gd name="T8" fmla="*/ 22 w 76"/>
                  <a:gd name="T9" fmla="*/ 19 h 19"/>
                  <a:gd name="T10" fmla="*/ 51 w 76"/>
                  <a:gd name="T11" fmla="*/ 19 h 19"/>
                  <a:gd name="T12" fmla="*/ 51 w 76"/>
                  <a:gd name="T13" fmla="*/ 1 h 19"/>
                  <a:gd name="T14" fmla="*/ 51 w 76"/>
                  <a:gd name="T15" fmla="*/ 0 h 19"/>
                  <a:gd name="T16" fmla="*/ 76 w 7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19">
                    <a:moveTo>
                      <a:pt x="0" y="0"/>
                    </a:moveTo>
                    <a:lnTo>
                      <a:pt x="21" y="0"/>
                    </a:lnTo>
                    <a:lnTo>
                      <a:pt x="22" y="0"/>
                    </a:lnTo>
                    <a:lnTo>
                      <a:pt x="22" y="1"/>
                    </a:lnTo>
                    <a:lnTo>
                      <a:pt x="22" y="19"/>
                    </a:lnTo>
                    <a:lnTo>
                      <a:pt x="51" y="19"/>
                    </a:lnTo>
                    <a:lnTo>
                      <a:pt x="51" y="1"/>
                    </a:lnTo>
                    <a:lnTo>
                      <a:pt x="51" y="0"/>
                    </a:lnTo>
                    <a:lnTo>
                      <a:pt x="76" y="0"/>
                    </a:lnTo>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6" name="Freeform 28">
                <a:extLst>
                  <a:ext uri="{FF2B5EF4-FFF2-40B4-BE49-F238E27FC236}">
                    <a16:creationId xmlns:a16="http://schemas.microsoft.com/office/drawing/2014/main" id="{7C097E81-FD1D-4E8E-9CBB-4A500CB6D4F7}"/>
                  </a:ext>
                </a:extLst>
              </p:cNvPr>
              <p:cNvSpPr>
                <a:spLocks/>
              </p:cNvSpPr>
              <p:nvPr/>
            </p:nvSpPr>
            <p:spPr bwMode="auto">
              <a:xfrm>
                <a:off x="3109" y="2703"/>
                <a:ext cx="75" cy="19"/>
              </a:xfrm>
              <a:custGeom>
                <a:avLst/>
                <a:gdLst>
                  <a:gd name="T0" fmla="*/ 75 w 75"/>
                  <a:gd name="T1" fmla="*/ 0 h 19"/>
                  <a:gd name="T2" fmla="*/ 54 w 75"/>
                  <a:gd name="T3" fmla="*/ 0 h 19"/>
                  <a:gd name="T4" fmla="*/ 53 w 75"/>
                  <a:gd name="T5" fmla="*/ 0 h 19"/>
                  <a:gd name="T6" fmla="*/ 53 w 75"/>
                  <a:gd name="T7" fmla="*/ 1 h 19"/>
                  <a:gd name="T8" fmla="*/ 53 w 75"/>
                  <a:gd name="T9" fmla="*/ 19 h 19"/>
                  <a:gd name="T10" fmla="*/ 24 w 75"/>
                  <a:gd name="T11" fmla="*/ 19 h 19"/>
                  <a:gd name="T12" fmla="*/ 24 w 75"/>
                  <a:gd name="T13" fmla="*/ 1 h 19"/>
                  <a:gd name="T14" fmla="*/ 24 w 75"/>
                  <a:gd name="T15" fmla="*/ 0 h 19"/>
                  <a:gd name="T16" fmla="*/ 0 w 75"/>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9">
                    <a:moveTo>
                      <a:pt x="75" y="0"/>
                    </a:moveTo>
                    <a:lnTo>
                      <a:pt x="54" y="0"/>
                    </a:lnTo>
                    <a:lnTo>
                      <a:pt x="53" y="0"/>
                    </a:lnTo>
                    <a:lnTo>
                      <a:pt x="53" y="1"/>
                    </a:lnTo>
                    <a:lnTo>
                      <a:pt x="53" y="19"/>
                    </a:lnTo>
                    <a:lnTo>
                      <a:pt x="24" y="19"/>
                    </a:lnTo>
                    <a:lnTo>
                      <a:pt x="24" y="1"/>
                    </a:lnTo>
                    <a:lnTo>
                      <a:pt x="24" y="0"/>
                    </a:lnTo>
                    <a:lnTo>
                      <a:pt x="0" y="0"/>
                    </a:lnTo>
                  </a:path>
                </a:pathLst>
              </a:custGeom>
              <a:noFill/>
              <a:ln w="11113"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27" name="Freeform 29">
                <a:extLst>
                  <a:ext uri="{FF2B5EF4-FFF2-40B4-BE49-F238E27FC236}">
                    <a16:creationId xmlns:a16="http://schemas.microsoft.com/office/drawing/2014/main" id="{6C32CC70-114A-4159-81ED-38501756BC9E}"/>
                  </a:ext>
                </a:extLst>
              </p:cNvPr>
              <p:cNvSpPr>
                <a:spLocks/>
              </p:cNvSpPr>
              <p:nvPr/>
            </p:nvSpPr>
            <p:spPr bwMode="auto">
              <a:xfrm>
                <a:off x="3087" y="2637"/>
                <a:ext cx="45" cy="30"/>
              </a:xfrm>
              <a:custGeom>
                <a:avLst/>
                <a:gdLst>
                  <a:gd name="T0" fmla="*/ 84 w 84"/>
                  <a:gd name="T1" fmla="*/ 45 h 56"/>
                  <a:gd name="T2" fmla="*/ 74 w 84"/>
                  <a:gd name="T3" fmla="*/ 56 h 56"/>
                  <a:gd name="T4" fmla="*/ 11 w 84"/>
                  <a:gd name="T5" fmla="*/ 56 h 56"/>
                  <a:gd name="T6" fmla="*/ 0 w 84"/>
                  <a:gd name="T7" fmla="*/ 45 h 56"/>
                  <a:gd name="T8" fmla="*/ 0 w 84"/>
                  <a:gd name="T9" fmla="*/ 10 h 56"/>
                  <a:gd name="T10" fmla="*/ 11 w 84"/>
                  <a:gd name="T11" fmla="*/ 0 h 56"/>
                  <a:gd name="T12" fmla="*/ 74 w 84"/>
                  <a:gd name="T13" fmla="*/ 0 h 56"/>
                  <a:gd name="T14" fmla="*/ 84 w 84"/>
                  <a:gd name="T15" fmla="*/ 10 h 56"/>
                  <a:gd name="T16" fmla="*/ 84 w 84"/>
                  <a:gd name="T17" fmla="*/ 4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56">
                    <a:moveTo>
                      <a:pt x="84" y="45"/>
                    </a:moveTo>
                    <a:cubicBezTo>
                      <a:pt x="84" y="50"/>
                      <a:pt x="81" y="56"/>
                      <a:pt x="74" y="56"/>
                    </a:cubicBezTo>
                    <a:cubicBezTo>
                      <a:pt x="11" y="56"/>
                      <a:pt x="11" y="56"/>
                      <a:pt x="11" y="56"/>
                    </a:cubicBezTo>
                    <a:cubicBezTo>
                      <a:pt x="4" y="56"/>
                      <a:pt x="0" y="50"/>
                      <a:pt x="0" y="45"/>
                    </a:cubicBezTo>
                    <a:cubicBezTo>
                      <a:pt x="0" y="10"/>
                      <a:pt x="0" y="10"/>
                      <a:pt x="0" y="10"/>
                    </a:cubicBezTo>
                    <a:cubicBezTo>
                      <a:pt x="0" y="4"/>
                      <a:pt x="4" y="0"/>
                      <a:pt x="11" y="0"/>
                    </a:cubicBezTo>
                    <a:cubicBezTo>
                      <a:pt x="74" y="0"/>
                      <a:pt x="74" y="0"/>
                      <a:pt x="74" y="0"/>
                    </a:cubicBezTo>
                    <a:cubicBezTo>
                      <a:pt x="81" y="0"/>
                      <a:pt x="84" y="4"/>
                      <a:pt x="84" y="10"/>
                    </a:cubicBezTo>
                    <a:lnTo>
                      <a:pt x="84" y="45"/>
                    </a:lnTo>
                    <a:close/>
                  </a:path>
                </a:pathLst>
              </a:custGeom>
              <a:noFill/>
              <a:ln w="14288" cap="flat">
                <a:solidFill>
                  <a:srgbClr val="E8112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grpSp>
      <p:grpSp>
        <p:nvGrpSpPr>
          <p:cNvPr id="133" name="Group 132">
            <a:extLst>
              <a:ext uri="{FF2B5EF4-FFF2-40B4-BE49-F238E27FC236}">
                <a16:creationId xmlns:a16="http://schemas.microsoft.com/office/drawing/2014/main" id="{97D809A9-2DD4-4F3F-A8C6-6BE8CF610BD1}"/>
              </a:ext>
            </a:extLst>
          </p:cNvPr>
          <p:cNvGrpSpPr/>
          <p:nvPr/>
        </p:nvGrpSpPr>
        <p:grpSpPr>
          <a:xfrm>
            <a:off x="4371936" y="4314495"/>
            <a:ext cx="552114" cy="492959"/>
            <a:chOff x="4461960" y="4086466"/>
            <a:chExt cx="563265" cy="502915"/>
          </a:xfrm>
        </p:grpSpPr>
        <p:pic>
          <p:nvPicPr>
            <p:cNvPr id="134" name="Picture 133">
              <a:extLst>
                <a:ext uri="{FF2B5EF4-FFF2-40B4-BE49-F238E27FC236}">
                  <a16:creationId xmlns:a16="http://schemas.microsoft.com/office/drawing/2014/main" id="{45DD5E75-189E-4885-A2D2-631F50FEAB49}"/>
                </a:ext>
              </a:extLst>
            </p:cNvPr>
            <p:cNvPicPr>
              <a:picLocks noChangeAspect="1"/>
            </p:cNvPicPr>
            <p:nvPr/>
          </p:nvPicPr>
          <p:blipFill>
            <a:blip r:embed="rId16">
              <a:duotone>
                <a:prstClr val="black"/>
                <a:srgbClr val="505050">
                  <a:tint val="45000"/>
                  <a:satMod val="400000"/>
                </a:srgbClr>
              </a:duotone>
            </a:blip>
            <a:stretch>
              <a:fillRect/>
            </a:stretch>
          </p:blipFill>
          <p:spPr>
            <a:xfrm>
              <a:off x="4461960" y="4086466"/>
              <a:ext cx="563265" cy="502915"/>
            </a:xfrm>
            <a:prstGeom prst="rect">
              <a:avLst/>
            </a:prstGeom>
          </p:spPr>
        </p:pic>
        <p:grpSp>
          <p:nvGrpSpPr>
            <p:cNvPr id="135" name="Group 4">
              <a:extLst>
                <a:ext uri="{FF2B5EF4-FFF2-40B4-BE49-F238E27FC236}">
                  <a16:creationId xmlns:a16="http://schemas.microsoft.com/office/drawing/2014/main" id="{0B724BFF-27B4-4D44-9FC9-8C79FE1F0829}"/>
                </a:ext>
              </a:extLst>
            </p:cNvPr>
            <p:cNvGrpSpPr>
              <a:grpSpLocks noChangeAspect="1"/>
            </p:cNvGrpSpPr>
            <p:nvPr/>
          </p:nvGrpSpPr>
          <p:grpSpPr bwMode="auto">
            <a:xfrm>
              <a:off x="4651976" y="4238999"/>
              <a:ext cx="200032" cy="123980"/>
              <a:chOff x="908" y="2039"/>
              <a:chExt cx="818" cy="507"/>
            </a:xfrm>
          </p:grpSpPr>
          <p:sp>
            <p:nvSpPr>
              <p:cNvPr id="136" name="AutoShape 3">
                <a:extLst>
                  <a:ext uri="{FF2B5EF4-FFF2-40B4-BE49-F238E27FC236}">
                    <a16:creationId xmlns:a16="http://schemas.microsoft.com/office/drawing/2014/main" id="{2AD3E559-82DB-4ABA-9463-583702EE5357}"/>
                  </a:ext>
                </a:extLst>
              </p:cNvPr>
              <p:cNvSpPr>
                <a:spLocks noChangeAspect="1" noChangeArrowheads="1" noTextEdit="1"/>
              </p:cNvSpPr>
              <p:nvPr/>
            </p:nvSpPr>
            <p:spPr bwMode="auto">
              <a:xfrm>
                <a:off x="912" y="2039"/>
                <a:ext cx="814"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37" name="Freeform 5">
                <a:extLst>
                  <a:ext uri="{FF2B5EF4-FFF2-40B4-BE49-F238E27FC236}">
                    <a16:creationId xmlns:a16="http://schemas.microsoft.com/office/drawing/2014/main" id="{DA84CF61-C2DF-4773-B596-B8BD0984C25B}"/>
                  </a:ext>
                </a:extLst>
              </p:cNvPr>
              <p:cNvSpPr>
                <a:spLocks/>
              </p:cNvSpPr>
              <p:nvPr/>
            </p:nvSpPr>
            <p:spPr bwMode="auto">
              <a:xfrm>
                <a:off x="908" y="2043"/>
                <a:ext cx="814" cy="503"/>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38" name="Rectangle 6">
                <a:extLst>
                  <a:ext uri="{FF2B5EF4-FFF2-40B4-BE49-F238E27FC236}">
                    <a16:creationId xmlns:a16="http://schemas.microsoft.com/office/drawing/2014/main" id="{41905B28-8195-489F-9568-80D34D663754}"/>
                  </a:ext>
                </a:extLst>
              </p:cNvPr>
              <p:cNvSpPr>
                <a:spLocks noChangeArrowheads="1"/>
              </p:cNvSpPr>
              <p:nvPr/>
            </p:nvSpPr>
            <p:spPr bwMode="auto">
              <a:xfrm>
                <a:off x="997" y="2109"/>
                <a:ext cx="203" cy="2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39" name="Freeform 7">
                <a:extLst>
                  <a:ext uri="{FF2B5EF4-FFF2-40B4-BE49-F238E27FC236}">
                    <a16:creationId xmlns:a16="http://schemas.microsoft.com/office/drawing/2014/main" id="{541E6738-F3A8-4CC1-BF26-5E66C8EC9E7A}"/>
                  </a:ext>
                </a:extLst>
              </p:cNvPr>
              <p:cNvSpPr>
                <a:spLocks/>
              </p:cNvSpPr>
              <p:nvPr/>
            </p:nvSpPr>
            <p:spPr bwMode="auto">
              <a:xfrm>
                <a:off x="1293" y="2100"/>
                <a:ext cx="372" cy="17"/>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40" name="Freeform 8">
                <a:extLst>
                  <a:ext uri="{FF2B5EF4-FFF2-40B4-BE49-F238E27FC236}">
                    <a16:creationId xmlns:a16="http://schemas.microsoft.com/office/drawing/2014/main" id="{B37C090B-B0F7-46C1-AE8D-06D687C0C1A8}"/>
                  </a:ext>
                </a:extLst>
              </p:cNvPr>
              <p:cNvSpPr>
                <a:spLocks/>
              </p:cNvSpPr>
              <p:nvPr/>
            </p:nvSpPr>
            <p:spPr bwMode="auto">
              <a:xfrm>
                <a:off x="1293" y="216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41" name="Freeform 9">
                <a:extLst>
                  <a:ext uri="{FF2B5EF4-FFF2-40B4-BE49-F238E27FC236}">
                    <a16:creationId xmlns:a16="http://schemas.microsoft.com/office/drawing/2014/main" id="{68F86B20-6225-4521-83E3-4ED13043FBD4}"/>
                  </a:ext>
                </a:extLst>
              </p:cNvPr>
              <p:cNvSpPr>
                <a:spLocks/>
              </p:cNvSpPr>
              <p:nvPr/>
            </p:nvSpPr>
            <p:spPr bwMode="auto">
              <a:xfrm>
                <a:off x="1293" y="2280"/>
                <a:ext cx="372" cy="21"/>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42" name="Freeform 10">
                <a:extLst>
                  <a:ext uri="{FF2B5EF4-FFF2-40B4-BE49-F238E27FC236}">
                    <a16:creationId xmlns:a16="http://schemas.microsoft.com/office/drawing/2014/main" id="{6D245C93-96C0-4F49-92BF-E4120B38EEE3}"/>
                  </a:ext>
                </a:extLst>
              </p:cNvPr>
              <p:cNvSpPr>
                <a:spLocks/>
              </p:cNvSpPr>
              <p:nvPr/>
            </p:nvSpPr>
            <p:spPr bwMode="auto">
              <a:xfrm>
                <a:off x="1293" y="2346"/>
                <a:ext cx="37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43" name="Freeform 11">
                <a:extLst>
                  <a:ext uri="{FF2B5EF4-FFF2-40B4-BE49-F238E27FC236}">
                    <a16:creationId xmlns:a16="http://schemas.microsoft.com/office/drawing/2014/main" id="{10F3D792-E480-4A63-AC8B-AE3AC017CFD7}"/>
                  </a:ext>
                </a:extLst>
              </p:cNvPr>
              <p:cNvSpPr>
                <a:spLocks/>
              </p:cNvSpPr>
              <p:nvPr/>
            </p:nvSpPr>
            <p:spPr bwMode="auto">
              <a:xfrm>
                <a:off x="989" y="2411"/>
                <a:ext cx="676" cy="16"/>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44" name="Freeform 12">
                <a:extLst>
                  <a:ext uri="{FF2B5EF4-FFF2-40B4-BE49-F238E27FC236}">
                    <a16:creationId xmlns:a16="http://schemas.microsoft.com/office/drawing/2014/main" id="{41105C86-E218-4A7F-9A54-59DCEDB0D219}"/>
                  </a:ext>
                </a:extLst>
              </p:cNvPr>
              <p:cNvSpPr>
                <a:spLocks/>
              </p:cNvSpPr>
              <p:nvPr/>
            </p:nvSpPr>
            <p:spPr bwMode="auto">
              <a:xfrm>
                <a:off x="989" y="2472"/>
                <a:ext cx="676" cy="21"/>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45" name="Oval 13">
                <a:extLst>
                  <a:ext uri="{FF2B5EF4-FFF2-40B4-BE49-F238E27FC236}">
                    <a16:creationId xmlns:a16="http://schemas.microsoft.com/office/drawing/2014/main" id="{A59B7E72-F09E-4D98-8209-E1DAFAABC53E}"/>
                  </a:ext>
                </a:extLst>
              </p:cNvPr>
              <p:cNvSpPr>
                <a:spLocks noChangeArrowheads="1"/>
              </p:cNvSpPr>
              <p:nvPr/>
            </p:nvSpPr>
            <p:spPr bwMode="auto">
              <a:xfrm>
                <a:off x="1062" y="2158"/>
                <a:ext cx="73" cy="7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46" name="Freeform 14">
                <a:extLst>
                  <a:ext uri="{FF2B5EF4-FFF2-40B4-BE49-F238E27FC236}">
                    <a16:creationId xmlns:a16="http://schemas.microsoft.com/office/drawing/2014/main" id="{B965F422-A259-4EC7-B265-9651C5E6EC50}"/>
                  </a:ext>
                </a:extLst>
              </p:cNvPr>
              <p:cNvSpPr>
                <a:spLocks/>
              </p:cNvSpPr>
              <p:nvPr/>
            </p:nvSpPr>
            <p:spPr bwMode="auto">
              <a:xfrm>
                <a:off x="1042" y="2248"/>
                <a:ext cx="113" cy="106"/>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grpSp>
      <p:grpSp>
        <p:nvGrpSpPr>
          <p:cNvPr id="147" name="Group 146">
            <a:extLst>
              <a:ext uri="{FF2B5EF4-FFF2-40B4-BE49-F238E27FC236}">
                <a16:creationId xmlns:a16="http://schemas.microsoft.com/office/drawing/2014/main" id="{4AADF46A-7A14-48FD-8398-5012A16B24CA}"/>
              </a:ext>
            </a:extLst>
          </p:cNvPr>
          <p:cNvGrpSpPr/>
          <p:nvPr/>
        </p:nvGrpSpPr>
        <p:grpSpPr>
          <a:xfrm>
            <a:off x="647795" y="4236752"/>
            <a:ext cx="384236" cy="582872"/>
            <a:chOff x="12367489" y="3954655"/>
            <a:chExt cx="1552077" cy="2354448"/>
          </a:xfrm>
          <a:solidFill>
            <a:srgbClr val="FFFF00"/>
          </a:solidFill>
        </p:grpSpPr>
        <p:sp>
          <p:nvSpPr>
            <p:cNvPr id="148" name="Rounded Rectangle 268">
              <a:extLst>
                <a:ext uri="{FF2B5EF4-FFF2-40B4-BE49-F238E27FC236}">
                  <a16:creationId xmlns:a16="http://schemas.microsoft.com/office/drawing/2014/main" id="{5C695599-D142-44E3-8D4E-108F21F4677B}"/>
                </a:ext>
              </a:extLst>
            </p:cNvPr>
            <p:cNvSpPr/>
            <p:nvPr/>
          </p:nvSpPr>
          <p:spPr>
            <a:xfrm rot="5400000">
              <a:off x="11966304" y="4355840"/>
              <a:ext cx="2354448" cy="1552077"/>
            </a:xfrm>
            <a:prstGeom prst="roundRect">
              <a:avLst>
                <a:gd name="adj" fmla="val 8700"/>
              </a:avLst>
            </a:prstGeom>
            <a:solidFill>
              <a:srgbClr val="FFFFFF">
                <a:lumMod val="95000"/>
              </a:srgbClr>
            </a:solidFill>
            <a:ln w="6350" cap="flat" cmpd="sng" algn="ctr">
              <a:solidFill>
                <a:srgbClr val="505050"/>
              </a:solidFill>
              <a:prstDash val="solid"/>
            </a:ln>
            <a:effectLst/>
          </p:spPr>
          <p:txBody>
            <a:bodyPr rtlCol="0" anchor="ctr"/>
            <a:lstStyle/>
            <a:p>
              <a:pPr marL="0" marR="0" lvl="0" indent="0" defTabSz="896328" eaLnBrk="1" fontAlgn="auto" latinLnBrk="0" hangingPunct="1">
                <a:lnSpc>
                  <a:spcPct val="100000"/>
                </a:lnSpc>
                <a:spcBef>
                  <a:spcPts val="0"/>
                </a:spcBef>
                <a:spcAft>
                  <a:spcPts val="0"/>
                </a:spcAft>
                <a:buClrTx/>
                <a:buSzTx/>
                <a:buFontTx/>
                <a:buNone/>
                <a:tabLst/>
                <a:defRPr/>
              </a:pPr>
              <a:endParaRPr kumimoji="0" lang="en-US" sz="882" b="0" i="0" u="none" strike="noStrike" kern="0" cap="none" spc="0" normalizeH="0" baseline="0" noProof="0">
                <a:ln>
                  <a:noFill/>
                </a:ln>
                <a:solidFill>
                  <a:sysClr val="window" lastClr="FFFFFF"/>
                </a:solidFill>
                <a:effectLst/>
                <a:uLnTx/>
                <a:uFillTx/>
              </a:endParaRPr>
            </a:p>
          </p:txBody>
        </p:sp>
        <p:sp>
          <p:nvSpPr>
            <p:cNvPr id="149" name="Rounded Rectangle 269">
              <a:extLst>
                <a:ext uri="{FF2B5EF4-FFF2-40B4-BE49-F238E27FC236}">
                  <a16:creationId xmlns:a16="http://schemas.microsoft.com/office/drawing/2014/main" id="{3C4169C4-8C66-4457-80A5-4CB4F0B2E652}"/>
                </a:ext>
              </a:extLst>
            </p:cNvPr>
            <p:cNvSpPr/>
            <p:nvPr/>
          </p:nvSpPr>
          <p:spPr bwMode="auto">
            <a:xfrm>
              <a:off x="12891358" y="5562600"/>
              <a:ext cx="518254" cy="593055"/>
            </a:xfrm>
            <a:prstGeom prst="roundRect">
              <a:avLst/>
            </a:prstGeom>
            <a:grpFill/>
            <a:ln w="6350" cap="flat" cmpd="sng" algn="ctr">
              <a:solidFill>
                <a:srgbClr val="505050"/>
              </a:solidFill>
              <a:prstDash val="solid"/>
              <a:headEnd type="none" w="med" len="med"/>
              <a:tailEnd type="none" w="med" len="med"/>
            </a:ln>
            <a:effectLst/>
          </p:spPr>
          <p:txBody>
            <a:bodyPr vert="horz" wrap="square" lIns="89626" tIns="44812" rIns="89626" bIns="44812" numCol="1" rtlCol="0" anchor="ctr" anchorCtr="0" compatLnSpc="1">
              <a:prstTxWarp prst="textNoShape">
                <a:avLst/>
              </a:prstTxWarp>
            </a:bodyPr>
            <a:lstStyle/>
            <a:p>
              <a:pPr marL="0" marR="0" lvl="0" indent="0" defTabSz="896032" eaLnBrk="1" fontAlgn="auto" latinLnBrk="0" hangingPunct="1">
                <a:lnSpc>
                  <a:spcPct val="100000"/>
                </a:lnSpc>
                <a:spcBef>
                  <a:spcPts val="0"/>
                </a:spcBef>
                <a:spcAft>
                  <a:spcPts val="0"/>
                </a:spcAft>
                <a:buClrTx/>
                <a:buSzTx/>
                <a:buFontTx/>
                <a:buNone/>
                <a:tabLst/>
                <a:defRPr/>
              </a:pPr>
              <a:endParaRPr kumimoji="0" lang="en-US" sz="2157" b="0" i="0" u="none" strike="noStrike" kern="0" cap="none" spc="0" normalizeH="0" baseline="0" noProof="0">
                <a:ln>
                  <a:noFill/>
                </a:ln>
                <a:solidFill>
                  <a:srgbClr val="FFFFFF">
                    <a:alpha val="98824"/>
                  </a:srgbClr>
                </a:solidFill>
                <a:effectLst/>
                <a:uLnTx/>
                <a:uFillTx/>
                <a:latin typeface="Segoe UI"/>
                <a:ea typeface="Segoe UI" pitchFamily="34" charset="0"/>
                <a:cs typeface="Segoe UI" pitchFamily="34" charset="0"/>
              </a:endParaRPr>
            </a:p>
          </p:txBody>
        </p:sp>
        <p:sp>
          <p:nvSpPr>
            <p:cNvPr id="150" name="Rectangle 149">
              <a:extLst>
                <a:ext uri="{FF2B5EF4-FFF2-40B4-BE49-F238E27FC236}">
                  <a16:creationId xmlns:a16="http://schemas.microsoft.com/office/drawing/2014/main" id="{2B8D6DA7-AACB-4AD7-A707-ED16841CABD8}"/>
                </a:ext>
              </a:extLst>
            </p:cNvPr>
            <p:cNvSpPr/>
            <p:nvPr/>
          </p:nvSpPr>
          <p:spPr bwMode="auto">
            <a:xfrm>
              <a:off x="12891358" y="5774654"/>
              <a:ext cx="518254" cy="168945"/>
            </a:xfrm>
            <a:prstGeom prst="rect">
              <a:avLst/>
            </a:prstGeom>
            <a:grpFill/>
            <a:ln w="6350" cap="flat" cmpd="sng" algn="ctr">
              <a:solidFill>
                <a:srgbClr val="505050"/>
              </a:solidFill>
              <a:prstDash val="solid"/>
              <a:headEnd type="none" w="med" len="med"/>
              <a:tailEnd type="none" w="med" len="med"/>
            </a:ln>
            <a:effectLst/>
          </p:spPr>
          <p:txBody>
            <a:bodyPr vert="horz" wrap="square" lIns="89626" tIns="44812" rIns="89626" bIns="44812" numCol="1" rtlCol="0" anchor="ctr" anchorCtr="0" compatLnSpc="1">
              <a:prstTxWarp prst="textNoShape">
                <a:avLst/>
              </a:prstTxWarp>
            </a:bodyPr>
            <a:lstStyle/>
            <a:p>
              <a:pPr marL="0" marR="0" lvl="0" indent="0" defTabSz="896032" eaLnBrk="1" fontAlgn="auto" latinLnBrk="0" hangingPunct="1">
                <a:lnSpc>
                  <a:spcPct val="100000"/>
                </a:lnSpc>
                <a:spcBef>
                  <a:spcPts val="0"/>
                </a:spcBef>
                <a:spcAft>
                  <a:spcPts val="0"/>
                </a:spcAft>
                <a:buClrTx/>
                <a:buSzTx/>
                <a:buFontTx/>
                <a:buNone/>
                <a:tabLst/>
                <a:defRPr/>
              </a:pPr>
              <a:endParaRPr kumimoji="0" lang="en-US" sz="2157" b="0" i="0" u="none" strike="noStrike" kern="0" cap="none" spc="0" normalizeH="0" baseline="0" noProof="0">
                <a:ln>
                  <a:noFill/>
                </a:ln>
                <a:solidFill>
                  <a:srgbClr val="FFFFFF">
                    <a:alpha val="98824"/>
                  </a:srgbClr>
                </a:solidFill>
                <a:effectLst/>
                <a:uLnTx/>
                <a:uFillTx/>
                <a:latin typeface="Segoe UI"/>
                <a:ea typeface="Segoe UI" pitchFamily="34" charset="0"/>
                <a:cs typeface="Segoe UI" pitchFamily="34" charset="0"/>
              </a:endParaRPr>
            </a:p>
          </p:txBody>
        </p:sp>
        <p:sp>
          <p:nvSpPr>
            <p:cNvPr id="151" name="Rectangle 150">
              <a:extLst>
                <a:ext uri="{FF2B5EF4-FFF2-40B4-BE49-F238E27FC236}">
                  <a16:creationId xmlns:a16="http://schemas.microsoft.com/office/drawing/2014/main" id="{F3C73B03-6F7B-4F74-8990-662D3FD80AAF}"/>
                </a:ext>
              </a:extLst>
            </p:cNvPr>
            <p:cNvSpPr/>
            <p:nvPr/>
          </p:nvSpPr>
          <p:spPr bwMode="auto">
            <a:xfrm>
              <a:off x="13006270" y="5943599"/>
              <a:ext cx="189887" cy="212055"/>
            </a:xfrm>
            <a:prstGeom prst="rect">
              <a:avLst/>
            </a:prstGeom>
            <a:grpFill/>
            <a:ln w="6350" cap="flat" cmpd="sng" algn="ctr">
              <a:solidFill>
                <a:srgbClr val="505050"/>
              </a:solidFill>
              <a:prstDash val="solid"/>
              <a:headEnd type="none" w="med" len="med"/>
              <a:tailEnd type="none" w="med" len="med"/>
            </a:ln>
            <a:effectLst/>
          </p:spPr>
          <p:txBody>
            <a:bodyPr vert="horz" wrap="square" lIns="89626" tIns="44812" rIns="89626" bIns="44812" numCol="1" rtlCol="0" anchor="ctr" anchorCtr="0" compatLnSpc="1">
              <a:prstTxWarp prst="textNoShape">
                <a:avLst/>
              </a:prstTxWarp>
            </a:bodyPr>
            <a:lstStyle/>
            <a:p>
              <a:pPr marL="0" marR="0" lvl="0" indent="0" defTabSz="896032" eaLnBrk="1" fontAlgn="auto" latinLnBrk="0" hangingPunct="1">
                <a:lnSpc>
                  <a:spcPct val="100000"/>
                </a:lnSpc>
                <a:spcBef>
                  <a:spcPts val="0"/>
                </a:spcBef>
                <a:spcAft>
                  <a:spcPts val="0"/>
                </a:spcAft>
                <a:buClrTx/>
                <a:buSzTx/>
                <a:buFontTx/>
                <a:buNone/>
                <a:tabLst/>
                <a:defRPr/>
              </a:pPr>
              <a:endParaRPr kumimoji="0" lang="en-US" sz="2157" b="0" i="0" u="none" strike="noStrike" kern="0" cap="none" spc="0" normalizeH="0" baseline="0" noProof="0">
                <a:ln>
                  <a:noFill/>
                </a:ln>
                <a:solidFill>
                  <a:srgbClr val="FFFFFF">
                    <a:alpha val="98824"/>
                  </a:srgbClr>
                </a:solidFill>
                <a:effectLst/>
                <a:uLnTx/>
                <a:uFillTx/>
                <a:latin typeface="Segoe UI"/>
                <a:ea typeface="Segoe UI" pitchFamily="34" charset="0"/>
                <a:cs typeface="Segoe UI" pitchFamily="34" charset="0"/>
              </a:endParaRPr>
            </a:p>
          </p:txBody>
        </p:sp>
        <p:sp>
          <p:nvSpPr>
            <p:cNvPr id="152" name="Rectangle 151">
              <a:extLst>
                <a:ext uri="{FF2B5EF4-FFF2-40B4-BE49-F238E27FC236}">
                  <a16:creationId xmlns:a16="http://schemas.microsoft.com/office/drawing/2014/main" id="{FAAE460C-B5DC-4DE2-9D93-23760338FE80}"/>
                </a:ext>
              </a:extLst>
            </p:cNvPr>
            <p:cNvSpPr/>
            <p:nvPr/>
          </p:nvSpPr>
          <p:spPr bwMode="auto">
            <a:xfrm>
              <a:off x="13006270" y="5562600"/>
              <a:ext cx="189887" cy="212055"/>
            </a:xfrm>
            <a:prstGeom prst="rect">
              <a:avLst/>
            </a:prstGeom>
            <a:grpFill/>
            <a:ln w="6350" cap="flat" cmpd="sng" algn="ctr">
              <a:solidFill>
                <a:srgbClr val="505050"/>
              </a:solidFill>
              <a:prstDash val="solid"/>
              <a:headEnd type="none" w="med" len="med"/>
              <a:tailEnd type="none" w="med" len="med"/>
            </a:ln>
            <a:effectLst/>
          </p:spPr>
          <p:txBody>
            <a:bodyPr vert="horz" wrap="square" lIns="89626" tIns="44812" rIns="89626" bIns="44812" numCol="1" rtlCol="0" anchor="ctr" anchorCtr="0" compatLnSpc="1">
              <a:prstTxWarp prst="textNoShape">
                <a:avLst/>
              </a:prstTxWarp>
            </a:bodyPr>
            <a:lstStyle/>
            <a:p>
              <a:pPr marL="0" marR="0" lvl="0" indent="0" defTabSz="896032" eaLnBrk="1" fontAlgn="auto" latinLnBrk="0" hangingPunct="1">
                <a:lnSpc>
                  <a:spcPct val="100000"/>
                </a:lnSpc>
                <a:spcBef>
                  <a:spcPts val="0"/>
                </a:spcBef>
                <a:spcAft>
                  <a:spcPts val="0"/>
                </a:spcAft>
                <a:buClrTx/>
                <a:buSzTx/>
                <a:buFontTx/>
                <a:buNone/>
                <a:tabLst/>
                <a:defRPr/>
              </a:pPr>
              <a:endParaRPr kumimoji="0" lang="en-US" sz="2157" b="0" i="0" u="none" strike="noStrike" kern="0" cap="none" spc="0" normalizeH="0" baseline="0" noProof="0">
                <a:ln>
                  <a:noFill/>
                </a:ln>
                <a:solidFill>
                  <a:srgbClr val="FFFFFF">
                    <a:alpha val="98824"/>
                  </a:srgbClr>
                </a:solidFill>
                <a:effectLst/>
                <a:uLnTx/>
                <a:uFillTx/>
                <a:latin typeface="Segoe UI"/>
                <a:ea typeface="Segoe UI" pitchFamily="34" charset="0"/>
                <a:cs typeface="Segoe UI" pitchFamily="34" charset="0"/>
              </a:endParaRPr>
            </a:p>
          </p:txBody>
        </p:sp>
        <p:cxnSp>
          <p:nvCxnSpPr>
            <p:cNvPr id="153" name="Straight Connector 152">
              <a:extLst>
                <a:ext uri="{FF2B5EF4-FFF2-40B4-BE49-F238E27FC236}">
                  <a16:creationId xmlns:a16="http://schemas.microsoft.com/office/drawing/2014/main" id="{5A53D4E5-83B1-45D3-9482-004FE9FBB163}"/>
                </a:ext>
              </a:extLst>
            </p:cNvPr>
            <p:cNvCxnSpPr/>
            <p:nvPr/>
          </p:nvCxnSpPr>
          <p:spPr>
            <a:xfrm>
              <a:off x="13333412" y="5565758"/>
              <a:ext cx="0" cy="593054"/>
            </a:xfrm>
            <a:prstGeom prst="line">
              <a:avLst/>
            </a:prstGeom>
            <a:grpFill/>
            <a:ln w="6350" cap="flat" cmpd="sng" algn="ctr">
              <a:solidFill>
                <a:srgbClr val="505050"/>
              </a:solidFill>
              <a:prstDash val="solid"/>
            </a:ln>
            <a:effectLst/>
          </p:spPr>
        </p:cxnSp>
      </p:grpSp>
      <p:sp>
        <p:nvSpPr>
          <p:cNvPr id="154" name="Rectangle 153">
            <a:extLst>
              <a:ext uri="{FF2B5EF4-FFF2-40B4-BE49-F238E27FC236}">
                <a16:creationId xmlns:a16="http://schemas.microsoft.com/office/drawing/2014/main" id="{24BF5E76-CA29-449B-86B5-EC007FCED3E7}"/>
              </a:ext>
            </a:extLst>
          </p:cNvPr>
          <p:cNvSpPr/>
          <p:nvPr/>
        </p:nvSpPr>
        <p:spPr bwMode="auto">
          <a:xfrm>
            <a:off x="8364649" y="3654560"/>
            <a:ext cx="954704" cy="429451"/>
          </a:xfrm>
          <a:prstGeom prst="rect">
            <a:avLst/>
          </a:prstGeom>
          <a:noFill/>
          <a:ln w="3175" cap="flat" cmpd="sng" algn="ctr">
            <a:noFill/>
            <a:prstDash val="solid"/>
            <a:headEnd type="none" w="med" len="med"/>
            <a:tailEnd type="none" w="med" len="med"/>
          </a:ln>
          <a:effectLst/>
        </p:spPr>
        <p:txBody>
          <a:bodyPr vert="horz" wrap="square" lIns="0" tIns="45706" rIns="0" bIns="45706" numCol="1" rtlCol="0" anchor="ctr" anchorCtr="0" compatLnSpc="1">
            <a:prstTxWarp prst="textNoShape">
              <a:avLst/>
            </a:prstTxWarp>
          </a:bodyPr>
          <a:lstStyle/>
          <a:p>
            <a:pPr marL="0" marR="0" lvl="0" indent="0" defTabSz="822091" eaLnBrk="1" fontAlgn="auto" latinLnBrk="0" hangingPunct="1">
              <a:lnSpc>
                <a:spcPct val="100000"/>
              </a:lnSpc>
              <a:spcBef>
                <a:spcPct val="0"/>
              </a:spcBef>
              <a:spcAft>
                <a:spcPct val="0"/>
              </a:spcAft>
              <a:buClrTx/>
              <a:buSzTx/>
              <a:buFontTx/>
              <a:buNone/>
              <a:tabLst/>
              <a:defRPr/>
            </a:pPr>
            <a:r>
              <a:rPr kumimoji="0" lang="en-US" sz="980" b="0" i="0" u="none" strike="noStrike" kern="0" cap="none" spc="0" normalizeH="0" baseline="0" noProof="0">
                <a:ln>
                  <a:solidFill>
                    <a:srgbClr val="FFFFFF">
                      <a:alpha val="0"/>
                    </a:srgbClr>
                  </a:solidFill>
                </a:ln>
                <a:solidFill>
                  <a:srgbClr val="FFFFFF"/>
                </a:solidFill>
                <a:effectLst/>
                <a:uLnTx/>
                <a:uFillTx/>
                <a:latin typeface="Segoe"/>
                <a:ea typeface="+mn-ea"/>
                <a:cs typeface="+mn-cs"/>
              </a:rPr>
              <a:t>Active</a:t>
            </a:r>
            <a:br>
              <a:rPr kumimoji="0" lang="en-US" sz="980" b="0" i="0" u="none" strike="noStrike" kern="0" cap="none" spc="0" normalizeH="0" baseline="0" noProof="0">
                <a:ln>
                  <a:solidFill>
                    <a:srgbClr val="FFFFFF">
                      <a:alpha val="0"/>
                    </a:srgbClr>
                  </a:solidFill>
                </a:ln>
                <a:solidFill>
                  <a:srgbClr val="FFFFFF"/>
                </a:solidFill>
                <a:effectLst/>
                <a:uLnTx/>
                <a:uFillTx/>
                <a:latin typeface="Segoe"/>
                <a:ea typeface="+mn-ea"/>
                <a:cs typeface="+mn-cs"/>
              </a:rPr>
            </a:br>
            <a:r>
              <a:rPr kumimoji="0" lang="en-US" sz="980" b="0" i="0" u="none" strike="noStrike" kern="0" cap="none" spc="0" normalizeH="0" baseline="0" noProof="0">
                <a:ln>
                  <a:solidFill>
                    <a:srgbClr val="FFFFFF">
                      <a:alpha val="0"/>
                    </a:srgbClr>
                  </a:solidFill>
                </a:ln>
                <a:solidFill>
                  <a:srgbClr val="FFFFFF"/>
                </a:solidFill>
                <a:effectLst/>
                <a:uLnTx/>
                <a:uFillTx/>
                <a:latin typeface="Segoe"/>
                <a:ea typeface="+mn-ea"/>
                <a:cs typeface="+mn-cs"/>
              </a:rPr>
              <a:t>Directory</a:t>
            </a:r>
          </a:p>
        </p:txBody>
      </p:sp>
      <p:grpSp>
        <p:nvGrpSpPr>
          <p:cNvPr id="155" name="Group 154">
            <a:extLst>
              <a:ext uri="{FF2B5EF4-FFF2-40B4-BE49-F238E27FC236}">
                <a16:creationId xmlns:a16="http://schemas.microsoft.com/office/drawing/2014/main" id="{91D65ECC-8F70-415C-8968-605DCE150E5E}"/>
              </a:ext>
            </a:extLst>
          </p:cNvPr>
          <p:cNvGrpSpPr/>
          <p:nvPr/>
        </p:nvGrpSpPr>
        <p:grpSpPr>
          <a:xfrm>
            <a:off x="10301544" y="3939392"/>
            <a:ext cx="643050" cy="260223"/>
            <a:chOff x="10511326" y="3415901"/>
            <a:chExt cx="656037" cy="265479"/>
          </a:xfrm>
        </p:grpSpPr>
        <p:grpSp>
          <p:nvGrpSpPr>
            <p:cNvPr id="156" name="Group 155">
              <a:extLst>
                <a:ext uri="{FF2B5EF4-FFF2-40B4-BE49-F238E27FC236}">
                  <a16:creationId xmlns:a16="http://schemas.microsoft.com/office/drawing/2014/main" id="{F3CCDF44-FFD2-4491-9DC7-D6A6B402F139}"/>
                </a:ext>
              </a:extLst>
            </p:cNvPr>
            <p:cNvGrpSpPr/>
            <p:nvPr/>
          </p:nvGrpSpPr>
          <p:grpSpPr>
            <a:xfrm>
              <a:off x="10511326" y="3415901"/>
              <a:ext cx="656037" cy="265479"/>
              <a:chOff x="11124799" y="3415901"/>
              <a:chExt cx="656037" cy="265479"/>
            </a:xfrm>
          </p:grpSpPr>
          <p:sp>
            <p:nvSpPr>
              <p:cNvPr id="163" name="Rectangle 162">
                <a:extLst>
                  <a:ext uri="{FF2B5EF4-FFF2-40B4-BE49-F238E27FC236}">
                    <a16:creationId xmlns:a16="http://schemas.microsoft.com/office/drawing/2014/main" id="{8890B087-65F1-4635-97FC-DE995D9AC733}"/>
                  </a:ext>
                </a:extLst>
              </p:cNvPr>
              <p:cNvSpPr/>
              <p:nvPr/>
            </p:nvSpPr>
            <p:spPr>
              <a:xfrm>
                <a:off x="11124799" y="3415901"/>
                <a:ext cx="656037" cy="265479"/>
              </a:xfrm>
              <a:prstGeom prst="rect">
                <a:avLst/>
              </a:prstGeom>
              <a:solidFill>
                <a:srgbClr val="2E75B6"/>
              </a:solidFill>
              <a:ln w="28575" cap="flat" cmpd="sng" algn="ctr">
                <a:solidFill>
                  <a:srgbClr val="505050"/>
                </a:solidFill>
                <a:prstDash val="solid"/>
              </a:ln>
              <a:effectLst/>
            </p:spPr>
            <p:txBody>
              <a:bodyPr rtlCol="0" anchor="ctr"/>
              <a:lstStyle/>
              <a:p>
                <a:pPr marL="0" marR="0" lvl="0" indent="0"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FFFFFF"/>
                  </a:solidFill>
                  <a:effectLst/>
                  <a:uLnTx/>
                  <a:uFillTx/>
                  <a:latin typeface="Segoe UI"/>
                  <a:ea typeface="+mn-ea"/>
                  <a:cs typeface="+mn-cs"/>
                </a:endParaRPr>
              </a:p>
            </p:txBody>
          </p:sp>
          <p:grpSp>
            <p:nvGrpSpPr>
              <p:cNvPr id="164" name="Group 163">
                <a:extLst>
                  <a:ext uri="{FF2B5EF4-FFF2-40B4-BE49-F238E27FC236}">
                    <a16:creationId xmlns:a16="http://schemas.microsoft.com/office/drawing/2014/main" id="{6570386E-A377-478C-BAAC-06414E608F45}"/>
                  </a:ext>
                </a:extLst>
              </p:cNvPr>
              <p:cNvGrpSpPr/>
              <p:nvPr/>
            </p:nvGrpSpPr>
            <p:grpSpPr>
              <a:xfrm>
                <a:off x="11403757" y="3456438"/>
                <a:ext cx="354797" cy="201764"/>
                <a:chOff x="5433815" y="3134944"/>
                <a:chExt cx="395458" cy="224887"/>
              </a:xfrm>
              <a:solidFill>
                <a:srgbClr val="FFFFFF"/>
              </a:solidFill>
            </p:grpSpPr>
            <p:sp>
              <p:nvSpPr>
                <p:cNvPr id="165" name="Freeform 302">
                  <a:extLst>
                    <a:ext uri="{FF2B5EF4-FFF2-40B4-BE49-F238E27FC236}">
                      <a16:creationId xmlns:a16="http://schemas.microsoft.com/office/drawing/2014/main" id="{9EF8B547-B679-4FE5-B15D-C528930FA91F}"/>
                    </a:ext>
                  </a:extLst>
                </p:cNvPr>
                <p:cNvSpPr>
                  <a:spLocks noChangeAspect="1" noEditPoints="1"/>
                </p:cNvSpPr>
                <p:nvPr/>
              </p:nvSpPr>
              <p:spPr bwMode="black">
                <a:xfrm>
                  <a:off x="5433815" y="3134944"/>
                  <a:ext cx="187949" cy="224887"/>
                </a:xfrm>
                <a:custGeom>
                  <a:avLst/>
                  <a:gdLst>
                    <a:gd name="T0" fmla="*/ 35 w 1200"/>
                    <a:gd name="T1" fmla="*/ 52 h 1436"/>
                    <a:gd name="T2" fmla="*/ 246 w 1200"/>
                    <a:gd name="T3" fmla="*/ 350 h 1436"/>
                    <a:gd name="T4" fmla="*/ 88 w 1200"/>
                    <a:gd name="T5" fmla="*/ 204 h 1436"/>
                    <a:gd name="T6" fmla="*/ 141 w 1200"/>
                    <a:gd name="T7" fmla="*/ 64 h 1436"/>
                    <a:gd name="T8" fmla="*/ 499 w 1200"/>
                    <a:gd name="T9" fmla="*/ 5 h 1436"/>
                    <a:gd name="T10" fmla="*/ 381 w 1200"/>
                    <a:gd name="T11" fmla="*/ 133 h 1436"/>
                    <a:gd name="T12" fmla="*/ 446 w 1200"/>
                    <a:gd name="T13" fmla="*/ 110 h 1436"/>
                    <a:gd name="T14" fmla="*/ 552 w 1200"/>
                    <a:gd name="T15" fmla="*/ 403 h 1436"/>
                    <a:gd name="T16" fmla="*/ 643 w 1200"/>
                    <a:gd name="T17" fmla="*/ 210 h 1436"/>
                    <a:gd name="T18" fmla="*/ 929 w 1200"/>
                    <a:gd name="T19" fmla="*/ 198 h 1436"/>
                    <a:gd name="T20" fmla="*/ 789 w 1200"/>
                    <a:gd name="T21" fmla="*/ 64 h 1436"/>
                    <a:gd name="T22" fmla="*/ 841 w 1200"/>
                    <a:gd name="T23" fmla="*/ 204 h 1436"/>
                    <a:gd name="T24" fmla="*/ 1197 w 1200"/>
                    <a:gd name="T25" fmla="*/ 5 h 1436"/>
                    <a:gd name="T26" fmla="*/ 1029 w 1200"/>
                    <a:gd name="T27" fmla="*/ 63 h 1436"/>
                    <a:gd name="T28" fmla="*/ 1075 w 1200"/>
                    <a:gd name="T29" fmla="*/ 122 h 1436"/>
                    <a:gd name="T30" fmla="*/ 1110 w 1200"/>
                    <a:gd name="T31" fmla="*/ 403 h 1436"/>
                    <a:gd name="T32" fmla="*/ 225 w 1200"/>
                    <a:gd name="T33" fmla="*/ 519 h 1436"/>
                    <a:gd name="T34" fmla="*/ 120 w 1200"/>
                    <a:gd name="T35" fmla="*/ 554 h 1436"/>
                    <a:gd name="T36" fmla="*/ 80 w 1200"/>
                    <a:gd name="T37" fmla="*/ 648 h 1436"/>
                    <a:gd name="T38" fmla="*/ 138 w 1200"/>
                    <a:gd name="T39" fmla="*/ 612 h 1436"/>
                    <a:gd name="T40" fmla="*/ 225 w 1200"/>
                    <a:gd name="T41" fmla="*/ 519 h 1436"/>
                    <a:gd name="T42" fmla="*/ 364 w 1200"/>
                    <a:gd name="T43" fmla="*/ 565 h 1436"/>
                    <a:gd name="T44" fmla="*/ 574 w 1200"/>
                    <a:gd name="T45" fmla="*/ 870 h 1436"/>
                    <a:gd name="T46" fmla="*/ 411 w 1200"/>
                    <a:gd name="T47" fmla="*/ 724 h 1436"/>
                    <a:gd name="T48" fmla="*/ 469 w 1200"/>
                    <a:gd name="T49" fmla="*/ 577 h 1436"/>
                    <a:gd name="T50" fmla="*/ 818 w 1200"/>
                    <a:gd name="T51" fmla="*/ 519 h 1436"/>
                    <a:gd name="T52" fmla="*/ 701 w 1200"/>
                    <a:gd name="T53" fmla="*/ 648 h 1436"/>
                    <a:gd name="T54" fmla="*/ 771 w 1200"/>
                    <a:gd name="T55" fmla="*/ 624 h 1436"/>
                    <a:gd name="T56" fmla="*/ 871 w 1200"/>
                    <a:gd name="T57" fmla="*/ 917 h 1436"/>
                    <a:gd name="T58" fmla="*/ 0 w 1200"/>
                    <a:gd name="T59" fmla="*/ 1238 h 1436"/>
                    <a:gd name="T60" fmla="*/ 281 w 1200"/>
                    <a:gd name="T61" fmla="*/ 1232 h 1436"/>
                    <a:gd name="T62" fmla="*/ 141 w 1200"/>
                    <a:gd name="T63" fmla="*/ 1098 h 1436"/>
                    <a:gd name="T64" fmla="*/ 193 w 1200"/>
                    <a:gd name="T65" fmla="*/ 1232 h 1436"/>
                    <a:gd name="T66" fmla="*/ 552 w 1200"/>
                    <a:gd name="T67" fmla="*/ 1030 h 1436"/>
                    <a:gd name="T68" fmla="*/ 381 w 1200"/>
                    <a:gd name="T69" fmla="*/ 1089 h 1436"/>
                    <a:gd name="T70" fmla="*/ 422 w 1200"/>
                    <a:gd name="T71" fmla="*/ 1147 h 1436"/>
                    <a:gd name="T72" fmla="*/ 463 w 1200"/>
                    <a:gd name="T73" fmla="*/ 1434 h 1436"/>
                    <a:gd name="T74" fmla="*/ 783 w 1200"/>
                    <a:gd name="T75" fmla="*/ 1436 h 1436"/>
                    <a:gd name="T76" fmla="*/ 789 w 1200"/>
                    <a:gd name="T77" fmla="*/ 1028 h 1436"/>
                    <a:gd name="T78" fmla="*/ 783 w 1200"/>
                    <a:gd name="T79" fmla="*/ 1436 h 1436"/>
                    <a:gd name="T80" fmla="*/ 789 w 1200"/>
                    <a:gd name="T81" fmla="*/ 1366 h 1436"/>
                    <a:gd name="T82" fmla="*/ 1197 w 1200"/>
                    <a:gd name="T83" fmla="*/ 1030 h 1436"/>
                    <a:gd name="T84" fmla="*/ 1093 w 1200"/>
                    <a:gd name="T85" fmla="*/ 1065 h 1436"/>
                    <a:gd name="T86" fmla="*/ 1052 w 1200"/>
                    <a:gd name="T87" fmla="*/ 1159 h 1436"/>
                    <a:gd name="T88" fmla="*/ 1110 w 1200"/>
                    <a:gd name="T89" fmla="*/ 1130 h 1436"/>
                    <a:gd name="T90" fmla="*/ 1197 w 1200"/>
                    <a:gd name="T91" fmla="*/ 1030 h 1436"/>
                    <a:gd name="T92" fmla="*/ 1147 w 1200"/>
                    <a:gd name="T93" fmla="*/ 519 h 1436"/>
                    <a:gd name="T94" fmla="*/ 1029 w 1200"/>
                    <a:gd name="T95" fmla="*/ 648 h 1436"/>
                    <a:gd name="T96" fmla="*/ 1100 w 1200"/>
                    <a:gd name="T97" fmla="*/ 624 h 1436"/>
                    <a:gd name="T98" fmla="*/ 1200 w 1200"/>
                    <a:gd name="T99" fmla="*/ 91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0" h="1436">
                      <a:moveTo>
                        <a:pt x="141" y="408"/>
                      </a:moveTo>
                      <a:cubicBezTo>
                        <a:pt x="47" y="408"/>
                        <a:pt x="0" y="338"/>
                        <a:pt x="0" y="210"/>
                      </a:cubicBezTo>
                      <a:cubicBezTo>
                        <a:pt x="0" y="140"/>
                        <a:pt x="12" y="87"/>
                        <a:pt x="35" y="52"/>
                      </a:cubicBezTo>
                      <a:cubicBezTo>
                        <a:pt x="59" y="17"/>
                        <a:pt x="100" y="0"/>
                        <a:pt x="147" y="0"/>
                      </a:cubicBezTo>
                      <a:cubicBezTo>
                        <a:pt x="240" y="0"/>
                        <a:pt x="281" y="64"/>
                        <a:pt x="281" y="198"/>
                      </a:cubicBezTo>
                      <a:cubicBezTo>
                        <a:pt x="281" y="268"/>
                        <a:pt x="269" y="315"/>
                        <a:pt x="246" y="350"/>
                      </a:cubicBezTo>
                      <a:cubicBezTo>
                        <a:pt x="223" y="385"/>
                        <a:pt x="187" y="408"/>
                        <a:pt x="141" y="408"/>
                      </a:cubicBezTo>
                      <a:close/>
                      <a:moveTo>
                        <a:pt x="141" y="64"/>
                      </a:moveTo>
                      <a:cubicBezTo>
                        <a:pt x="106" y="64"/>
                        <a:pt x="88" y="111"/>
                        <a:pt x="88" y="204"/>
                      </a:cubicBezTo>
                      <a:cubicBezTo>
                        <a:pt x="88" y="297"/>
                        <a:pt x="106" y="338"/>
                        <a:pt x="141" y="338"/>
                      </a:cubicBezTo>
                      <a:cubicBezTo>
                        <a:pt x="176" y="338"/>
                        <a:pt x="193" y="291"/>
                        <a:pt x="193" y="204"/>
                      </a:cubicBezTo>
                      <a:cubicBezTo>
                        <a:pt x="193" y="111"/>
                        <a:pt x="176" y="64"/>
                        <a:pt x="141" y="64"/>
                      </a:cubicBezTo>
                      <a:close/>
                      <a:moveTo>
                        <a:pt x="552" y="5"/>
                      </a:moveTo>
                      <a:cubicBezTo>
                        <a:pt x="552" y="5"/>
                        <a:pt x="552" y="5"/>
                        <a:pt x="552" y="5"/>
                      </a:cubicBezTo>
                      <a:cubicBezTo>
                        <a:pt x="499" y="5"/>
                        <a:pt x="499" y="5"/>
                        <a:pt x="499" y="5"/>
                      </a:cubicBezTo>
                      <a:cubicBezTo>
                        <a:pt x="481" y="16"/>
                        <a:pt x="463" y="28"/>
                        <a:pt x="440" y="34"/>
                      </a:cubicBezTo>
                      <a:cubicBezTo>
                        <a:pt x="422" y="46"/>
                        <a:pt x="399" y="57"/>
                        <a:pt x="381" y="63"/>
                      </a:cubicBezTo>
                      <a:cubicBezTo>
                        <a:pt x="381" y="63"/>
                        <a:pt x="381" y="63"/>
                        <a:pt x="381" y="133"/>
                      </a:cubicBezTo>
                      <a:cubicBezTo>
                        <a:pt x="387" y="133"/>
                        <a:pt x="393" y="133"/>
                        <a:pt x="404" y="128"/>
                      </a:cubicBezTo>
                      <a:cubicBezTo>
                        <a:pt x="410" y="128"/>
                        <a:pt x="416" y="128"/>
                        <a:pt x="422" y="122"/>
                      </a:cubicBezTo>
                      <a:cubicBezTo>
                        <a:pt x="434" y="122"/>
                        <a:pt x="440" y="116"/>
                        <a:pt x="446" y="110"/>
                      </a:cubicBezTo>
                      <a:cubicBezTo>
                        <a:pt x="452" y="110"/>
                        <a:pt x="458" y="104"/>
                        <a:pt x="463" y="98"/>
                      </a:cubicBezTo>
                      <a:cubicBezTo>
                        <a:pt x="463" y="98"/>
                        <a:pt x="463" y="98"/>
                        <a:pt x="463" y="403"/>
                      </a:cubicBezTo>
                      <a:cubicBezTo>
                        <a:pt x="463" y="403"/>
                        <a:pt x="463" y="403"/>
                        <a:pt x="552" y="403"/>
                      </a:cubicBezTo>
                      <a:cubicBezTo>
                        <a:pt x="552" y="403"/>
                        <a:pt x="552" y="403"/>
                        <a:pt x="552" y="5"/>
                      </a:cubicBezTo>
                      <a:close/>
                      <a:moveTo>
                        <a:pt x="783" y="408"/>
                      </a:moveTo>
                      <a:cubicBezTo>
                        <a:pt x="690" y="408"/>
                        <a:pt x="643" y="338"/>
                        <a:pt x="643" y="210"/>
                      </a:cubicBezTo>
                      <a:cubicBezTo>
                        <a:pt x="643" y="140"/>
                        <a:pt x="655" y="87"/>
                        <a:pt x="684" y="52"/>
                      </a:cubicBezTo>
                      <a:cubicBezTo>
                        <a:pt x="707" y="17"/>
                        <a:pt x="742" y="0"/>
                        <a:pt x="789" y="0"/>
                      </a:cubicBezTo>
                      <a:cubicBezTo>
                        <a:pt x="882" y="0"/>
                        <a:pt x="929" y="64"/>
                        <a:pt x="929" y="198"/>
                      </a:cubicBezTo>
                      <a:cubicBezTo>
                        <a:pt x="929" y="268"/>
                        <a:pt x="917" y="315"/>
                        <a:pt x="888" y="350"/>
                      </a:cubicBezTo>
                      <a:cubicBezTo>
                        <a:pt x="864" y="385"/>
                        <a:pt x="829" y="408"/>
                        <a:pt x="783" y="408"/>
                      </a:cubicBezTo>
                      <a:close/>
                      <a:moveTo>
                        <a:pt x="789" y="64"/>
                      </a:moveTo>
                      <a:cubicBezTo>
                        <a:pt x="748" y="64"/>
                        <a:pt x="730" y="111"/>
                        <a:pt x="730" y="204"/>
                      </a:cubicBezTo>
                      <a:cubicBezTo>
                        <a:pt x="730" y="297"/>
                        <a:pt x="748" y="338"/>
                        <a:pt x="789" y="338"/>
                      </a:cubicBezTo>
                      <a:cubicBezTo>
                        <a:pt x="824" y="338"/>
                        <a:pt x="841" y="291"/>
                        <a:pt x="841" y="204"/>
                      </a:cubicBezTo>
                      <a:cubicBezTo>
                        <a:pt x="841" y="111"/>
                        <a:pt x="824" y="64"/>
                        <a:pt x="789" y="64"/>
                      </a:cubicBezTo>
                      <a:close/>
                      <a:moveTo>
                        <a:pt x="1197" y="5"/>
                      </a:moveTo>
                      <a:cubicBezTo>
                        <a:pt x="1197" y="5"/>
                        <a:pt x="1197" y="5"/>
                        <a:pt x="1197" y="5"/>
                      </a:cubicBezTo>
                      <a:cubicBezTo>
                        <a:pt x="1145" y="5"/>
                        <a:pt x="1145" y="5"/>
                        <a:pt x="1145" y="5"/>
                      </a:cubicBezTo>
                      <a:cubicBezTo>
                        <a:pt x="1128" y="16"/>
                        <a:pt x="1110" y="28"/>
                        <a:pt x="1093" y="34"/>
                      </a:cubicBezTo>
                      <a:cubicBezTo>
                        <a:pt x="1075" y="46"/>
                        <a:pt x="1052" y="57"/>
                        <a:pt x="1029" y="63"/>
                      </a:cubicBezTo>
                      <a:cubicBezTo>
                        <a:pt x="1029" y="63"/>
                        <a:pt x="1029" y="63"/>
                        <a:pt x="1029" y="133"/>
                      </a:cubicBezTo>
                      <a:cubicBezTo>
                        <a:pt x="1035" y="133"/>
                        <a:pt x="1046" y="133"/>
                        <a:pt x="1052" y="128"/>
                      </a:cubicBezTo>
                      <a:cubicBezTo>
                        <a:pt x="1058" y="128"/>
                        <a:pt x="1070" y="128"/>
                        <a:pt x="1075" y="122"/>
                      </a:cubicBezTo>
                      <a:cubicBezTo>
                        <a:pt x="1081" y="122"/>
                        <a:pt x="1087" y="116"/>
                        <a:pt x="1093" y="110"/>
                      </a:cubicBezTo>
                      <a:cubicBezTo>
                        <a:pt x="1104" y="110"/>
                        <a:pt x="1110" y="104"/>
                        <a:pt x="1110" y="98"/>
                      </a:cubicBezTo>
                      <a:cubicBezTo>
                        <a:pt x="1110" y="98"/>
                        <a:pt x="1110" y="98"/>
                        <a:pt x="1110" y="403"/>
                      </a:cubicBezTo>
                      <a:cubicBezTo>
                        <a:pt x="1110" y="403"/>
                        <a:pt x="1110" y="403"/>
                        <a:pt x="1197" y="403"/>
                      </a:cubicBezTo>
                      <a:cubicBezTo>
                        <a:pt x="1197" y="403"/>
                        <a:pt x="1197" y="403"/>
                        <a:pt x="1197" y="5"/>
                      </a:cubicBezTo>
                      <a:close/>
                      <a:moveTo>
                        <a:pt x="225" y="519"/>
                      </a:moveTo>
                      <a:cubicBezTo>
                        <a:pt x="225" y="519"/>
                        <a:pt x="225" y="519"/>
                        <a:pt x="225" y="519"/>
                      </a:cubicBezTo>
                      <a:cubicBezTo>
                        <a:pt x="173" y="519"/>
                        <a:pt x="173" y="519"/>
                        <a:pt x="173" y="519"/>
                      </a:cubicBezTo>
                      <a:cubicBezTo>
                        <a:pt x="155" y="530"/>
                        <a:pt x="138" y="542"/>
                        <a:pt x="120" y="554"/>
                      </a:cubicBezTo>
                      <a:cubicBezTo>
                        <a:pt x="97" y="560"/>
                        <a:pt x="80" y="571"/>
                        <a:pt x="56" y="577"/>
                      </a:cubicBezTo>
                      <a:cubicBezTo>
                        <a:pt x="56" y="577"/>
                        <a:pt x="56" y="577"/>
                        <a:pt x="56" y="648"/>
                      </a:cubicBezTo>
                      <a:cubicBezTo>
                        <a:pt x="62" y="648"/>
                        <a:pt x="68" y="648"/>
                        <a:pt x="80" y="648"/>
                      </a:cubicBezTo>
                      <a:cubicBezTo>
                        <a:pt x="85" y="642"/>
                        <a:pt x="91" y="642"/>
                        <a:pt x="103" y="636"/>
                      </a:cubicBezTo>
                      <a:cubicBezTo>
                        <a:pt x="109" y="636"/>
                        <a:pt x="115" y="630"/>
                        <a:pt x="120" y="624"/>
                      </a:cubicBezTo>
                      <a:cubicBezTo>
                        <a:pt x="126" y="624"/>
                        <a:pt x="132" y="618"/>
                        <a:pt x="138" y="612"/>
                      </a:cubicBezTo>
                      <a:cubicBezTo>
                        <a:pt x="138" y="612"/>
                        <a:pt x="138" y="612"/>
                        <a:pt x="138" y="917"/>
                      </a:cubicBezTo>
                      <a:cubicBezTo>
                        <a:pt x="138" y="917"/>
                        <a:pt x="138" y="917"/>
                        <a:pt x="225" y="917"/>
                      </a:cubicBezTo>
                      <a:cubicBezTo>
                        <a:pt x="225" y="917"/>
                        <a:pt x="225" y="917"/>
                        <a:pt x="225" y="519"/>
                      </a:cubicBezTo>
                      <a:close/>
                      <a:moveTo>
                        <a:pt x="463" y="923"/>
                      </a:moveTo>
                      <a:cubicBezTo>
                        <a:pt x="370" y="923"/>
                        <a:pt x="323" y="853"/>
                        <a:pt x="323" y="724"/>
                      </a:cubicBezTo>
                      <a:cubicBezTo>
                        <a:pt x="323" y="653"/>
                        <a:pt x="335" y="600"/>
                        <a:pt x="364" y="565"/>
                      </a:cubicBezTo>
                      <a:cubicBezTo>
                        <a:pt x="387" y="530"/>
                        <a:pt x="422" y="512"/>
                        <a:pt x="475" y="512"/>
                      </a:cubicBezTo>
                      <a:cubicBezTo>
                        <a:pt x="562" y="512"/>
                        <a:pt x="609" y="583"/>
                        <a:pt x="609" y="712"/>
                      </a:cubicBezTo>
                      <a:cubicBezTo>
                        <a:pt x="609" y="782"/>
                        <a:pt x="597" y="829"/>
                        <a:pt x="574" y="870"/>
                      </a:cubicBezTo>
                      <a:cubicBezTo>
                        <a:pt x="545" y="905"/>
                        <a:pt x="510" y="923"/>
                        <a:pt x="463" y="923"/>
                      </a:cubicBezTo>
                      <a:close/>
                      <a:moveTo>
                        <a:pt x="469" y="577"/>
                      </a:moveTo>
                      <a:cubicBezTo>
                        <a:pt x="428" y="577"/>
                        <a:pt x="411" y="624"/>
                        <a:pt x="411" y="724"/>
                      </a:cubicBezTo>
                      <a:cubicBezTo>
                        <a:pt x="411" y="811"/>
                        <a:pt x="428" y="853"/>
                        <a:pt x="469" y="853"/>
                      </a:cubicBezTo>
                      <a:cubicBezTo>
                        <a:pt x="504" y="853"/>
                        <a:pt x="521" y="806"/>
                        <a:pt x="521" y="718"/>
                      </a:cubicBezTo>
                      <a:cubicBezTo>
                        <a:pt x="521" y="624"/>
                        <a:pt x="504" y="577"/>
                        <a:pt x="469" y="577"/>
                      </a:cubicBezTo>
                      <a:close/>
                      <a:moveTo>
                        <a:pt x="871" y="519"/>
                      </a:moveTo>
                      <a:cubicBezTo>
                        <a:pt x="871" y="519"/>
                        <a:pt x="871" y="519"/>
                        <a:pt x="871" y="519"/>
                      </a:cubicBezTo>
                      <a:cubicBezTo>
                        <a:pt x="818" y="519"/>
                        <a:pt x="818" y="519"/>
                        <a:pt x="818" y="519"/>
                      </a:cubicBezTo>
                      <a:cubicBezTo>
                        <a:pt x="807" y="530"/>
                        <a:pt x="783" y="542"/>
                        <a:pt x="765" y="554"/>
                      </a:cubicBezTo>
                      <a:cubicBezTo>
                        <a:pt x="748" y="560"/>
                        <a:pt x="724" y="571"/>
                        <a:pt x="701" y="577"/>
                      </a:cubicBezTo>
                      <a:cubicBezTo>
                        <a:pt x="701" y="577"/>
                        <a:pt x="701" y="577"/>
                        <a:pt x="701" y="648"/>
                      </a:cubicBezTo>
                      <a:cubicBezTo>
                        <a:pt x="706" y="648"/>
                        <a:pt x="718" y="648"/>
                        <a:pt x="724" y="648"/>
                      </a:cubicBezTo>
                      <a:cubicBezTo>
                        <a:pt x="730" y="642"/>
                        <a:pt x="742" y="642"/>
                        <a:pt x="748" y="636"/>
                      </a:cubicBezTo>
                      <a:cubicBezTo>
                        <a:pt x="754" y="636"/>
                        <a:pt x="760" y="630"/>
                        <a:pt x="771" y="624"/>
                      </a:cubicBezTo>
                      <a:cubicBezTo>
                        <a:pt x="777" y="624"/>
                        <a:pt x="783" y="618"/>
                        <a:pt x="783" y="612"/>
                      </a:cubicBezTo>
                      <a:cubicBezTo>
                        <a:pt x="783" y="612"/>
                        <a:pt x="783" y="612"/>
                        <a:pt x="783" y="917"/>
                      </a:cubicBezTo>
                      <a:cubicBezTo>
                        <a:pt x="783" y="917"/>
                        <a:pt x="783" y="917"/>
                        <a:pt x="871" y="917"/>
                      </a:cubicBezTo>
                      <a:cubicBezTo>
                        <a:pt x="871" y="917"/>
                        <a:pt x="871" y="917"/>
                        <a:pt x="871" y="519"/>
                      </a:cubicBezTo>
                      <a:close/>
                      <a:moveTo>
                        <a:pt x="141" y="1436"/>
                      </a:moveTo>
                      <a:cubicBezTo>
                        <a:pt x="47" y="1436"/>
                        <a:pt x="0" y="1372"/>
                        <a:pt x="0" y="1238"/>
                      </a:cubicBezTo>
                      <a:cubicBezTo>
                        <a:pt x="0" y="1168"/>
                        <a:pt x="12" y="1121"/>
                        <a:pt x="35" y="1080"/>
                      </a:cubicBezTo>
                      <a:cubicBezTo>
                        <a:pt x="59" y="1045"/>
                        <a:pt x="100" y="1028"/>
                        <a:pt x="147" y="1028"/>
                      </a:cubicBezTo>
                      <a:cubicBezTo>
                        <a:pt x="240" y="1028"/>
                        <a:pt x="281" y="1098"/>
                        <a:pt x="281" y="1232"/>
                      </a:cubicBezTo>
                      <a:cubicBezTo>
                        <a:pt x="281" y="1296"/>
                        <a:pt x="269" y="1349"/>
                        <a:pt x="246" y="1384"/>
                      </a:cubicBezTo>
                      <a:cubicBezTo>
                        <a:pt x="223" y="1419"/>
                        <a:pt x="187" y="1436"/>
                        <a:pt x="141" y="1436"/>
                      </a:cubicBezTo>
                      <a:close/>
                      <a:moveTo>
                        <a:pt x="141" y="1098"/>
                      </a:moveTo>
                      <a:cubicBezTo>
                        <a:pt x="106" y="1098"/>
                        <a:pt x="88" y="1145"/>
                        <a:pt x="88" y="1238"/>
                      </a:cubicBezTo>
                      <a:cubicBezTo>
                        <a:pt x="88" y="1325"/>
                        <a:pt x="106" y="1366"/>
                        <a:pt x="141" y="1366"/>
                      </a:cubicBezTo>
                      <a:cubicBezTo>
                        <a:pt x="176" y="1366"/>
                        <a:pt x="193" y="1325"/>
                        <a:pt x="193" y="1232"/>
                      </a:cubicBezTo>
                      <a:cubicBezTo>
                        <a:pt x="193" y="1139"/>
                        <a:pt x="176" y="1098"/>
                        <a:pt x="141" y="1098"/>
                      </a:cubicBezTo>
                      <a:close/>
                      <a:moveTo>
                        <a:pt x="552" y="1030"/>
                      </a:moveTo>
                      <a:cubicBezTo>
                        <a:pt x="552" y="1030"/>
                        <a:pt x="552" y="1030"/>
                        <a:pt x="552" y="1030"/>
                      </a:cubicBezTo>
                      <a:cubicBezTo>
                        <a:pt x="499" y="1030"/>
                        <a:pt x="499" y="1030"/>
                        <a:pt x="499" y="1030"/>
                      </a:cubicBezTo>
                      <a:cubicBezTo>
                        <a:pt x="481" y="1042"/>
                        <a:pt x="463" y="1054"/>
                        <a:pt x="440" y="1065"/>
                      </a:cubicBezTo>
                      <a:cubicBezTo>
                        <a:pt x="422" y="1071"/>
                        <a:pt x="399" y="1083"/>
                        <a:pt x="381" y="1089"/>
                      </a:cubicBezTo>
                      <a:cubicBezTo>
                        <a:pt x="381" y="1089"/>
                        <a:pt x="381" y="1089"/>
                        <a:pt x="381" y="1159"/>
                      </a:cubicBezTo>
                      <a:cubicBezTo>
                        <a:pt x="387" y="1159"/>
                        <a:pt x="393" y="1159"/>
                        <a:pt x="404" y="1159"/>
                      </a:cubicBezTo>
                      <a:cubicBezTo>
                        <a:pt x="410" y="1153"/>
                        <a:pt x="416" y="1153"/>
                        <a:pt x="422" y="1147"/>
                      </a:cubicBezTo>
                      <a:cubicBezTo>
                        <a:pt x="434" y="1147"/>
                        <a:pt x="440" y="1141"/>
                        <a:pt x="446" y="1141"/>
                      </a:cubicBezTo>
                      <a:cubicBezTo>
                        <a:pt x="452" y="1136"/>
                        <a:pt x="458" y="1130"/>
                        <a:pt x="463" y="1130"/>
                      </a:cubicBezTo>
                      <a:cubicBezTo>
                        <a:pt x="463" y="1130"/>
                        <a:pt x="463" y="1130"/>
                        <a:pt x="463" y="1434"/>
                      </a:cubicBezTo>
                      <a:cubicBezTo>
                        <a:pt x="463" y="1434"/>
                        <a:pt x="463" y="1434"/>
                        <a:pt x="552" y="1434"/>
                      </a:cubicBezTo>
                      <a:cubicBezTo>
                        <a:pt x="552" y="1434"/>
                        <a:pt x="552" y="1434"/>
                        <a:pt x="552" y="1030"/>
                      </a:cubicBezTo>
                      <a:close/>
                      <a:moveTo>
                        <a:pt x="783" y="1436"/>
                      </a:moveTo>
                      <a:cubicBezTo>
                        <a:pt x="690" y="1436"/>
                        <a:pt x="643" y="1372"/>
                        <a:pt x="643" y="1238"/>
                      </a:cubicBezTo>
                      <a:cubicBezTo>
                        <a:pt x="643" y="1168"/>
                        <a:pt x="655" y="1121"/>
                        <a:pt x="684" y="1080"/>
                      </a:cubicBezTo>
                      <a:cubicBezTo>
                        <a:pt x="707" y="1045"/>
                        <a:pt x="742" y="1028"/>
                        <a:pt x="789" y="1028"/>
                      </a:cubicBezTo>
                      <a:cubicBezTo>
                        <a:pt x="882" y="1028"/>
                        <a:pt x="929" y="1098"/>
                        <a:pt x="929" y="1232"/>
                      </a:cubicBezTo>
                      <a:cubicBezTo>
                        <a:pt x="929" y="1296"/>
                        <a:pt x="917" y="1349"/>
                        <a:pt x="888" y="1384"/>
                      </a:cubicBezTo>
                      <a:cubicBezTo>
                        <a:pt x="864" y="1419"/>
                        <a:pt x="829" y="1436"/>
                        <a:pt x="783" y="1436"/>
                      </a:cubicBezTo>
                      <a:close/>
                      <a:moveTo>
                        <a:pt x="789" y="1098"/>
                      </a:moveTo>
                      <a:cubicBezTo>
                        <a:pt x="748" y="1098"/>
                        <a:pt x="730" y="1145"/>
                        <a:pt x="730" y="1238"/>
                      </a:cubicBezTo>
                      <a:cubicBezTo>
                        <a:pt x="730" y="1325"/>
                        <a:pt x="748" y="1366"/>
                        <a:pt x="789" y="1366"/>
                      </a:cubicBezTo>
                      <a:cubicBezTo>
                        <a:pt x="824" y="1366"/>
                        <a:pt x="841" y="1325"/>
                        <a:pt x="841" y="1232"/>
                      </a:cubicBezTo>
                      <a:cubicBezTo>
                        <a:pt x="841" y="1139"/>
                        <a:pt x="824" y="1098"/>
                        <a:pt x="789" y="1098"/>
                      </a:cubicBezTo>
                      <a:close/>
                      <a:moveTo>
                        <a:pt x="1197" y="1030"/>
                      </a:moveTo>
                      <a:cubicBezTo>
                        <a:pt x="1197" y="1030"/>
                        <a:pt x="1197" y="1030"/>
                        <a:pt x="1197" y="1030"/>
                      </a:cubicBezTo>
                      <a:cubicBezTo>
                        <a:pt x="1145" y="1030"/>
                        <a:pt x="1145" y="1030"/>
                        <a:pt x="1145" y="1030"/>
                      </a:cubicBezTo>
                      <a:cubicBezTo>
                        <a:pt x="1128" y="1042"/>
                        <a:pt x="1110" y="1054"/>
                        <a:pt x="1093" y="1065"/>
                      </a:cubicBezTo>
                      <a:cubicBezTo>
                        <a:pt x="1075" y="1071"/>
                        <a:pt x="1052" y="1083"/>
                        <a:pt x="1029" y="1089"/>
                      </a:cubicBezTo>
                      <a:cubicBezTo>
                        <a:pt x="1029" y="1089"/>
                        <a:pt x="1029" y="1089"/>
                        <a:pt x="1029" y="1159"/>
                      </a:cubicBezTo>
                      <a:cubicBezTo>
                        <a:pt x="1035" y="1159"/>
                        <a:pt x="1046" y="1159"/>
                        <a:pt x="1052" y="1159"/>
                      </a:cubicBezTo>
                      <a:cubicBezTo>
                        <a:pt x="1058" y="1153"/>
                        <a:pt x="1070" y="1153"/>
                        <a:pt x="1075" y="1147"/>
                      </a:cubicBezTo>
                      <a:cubicBezTo>
                        <a:pt x="1081" y="1147"/>
                        <a:pt x="1087" y="1141"/>
                        <a:pt x="1093" y="1141"/>
                      </a:cubicBezTo>
                      <a:cubicBezTo>
                        <a:pt x="1104" y="1136"/>
                        <a:pt x="1110" y="1130"/>
                        <a:pt x="1110" y="1130"/>
                      </a:cubicBezTo>
                      <a:cubicBezTo>
                        <a:pt x="1110" y="1130"/>
                        <a:pt x="1110" y="1130"/>
                        <a:pt x="1110" y="1434"/>
                      </a:cubicBezTo>
                      <a:cubicBezTo>
                        <a:pt x="1110" y="1434"/>
                        <a:pt x="1110" y="1434"/>
                        <a:pt x="1197" y="1434"/>
                      </a:cubicBezTo>
                      <a:cubicBezTo>
                        <a:pt x="1197" y="1434"/>
                        <a:pt x="1197" y="1434"/>
                        <a:pt x="1197" y="1030"/>
                      </a:cubicBezTo>
                      <a:close/>
                      <a:moveTo>
                        <a:pt x="1200" y="519"/>
                      </a:moveTo>
                      <a:cubicBezTo>
                        <a:pt x="1200" y="519"/>
                        <a:pt x="1200" y="519"/>
                        <a:pt x="1200" y="519"/>
                      </a:cubicBezTo>
                      <a:cubicBezTo>
                        <a:pt x="1147" y="519"/>
                        <a:pt x="1147" y="519"/>
                        <a:pt x="1147" y="519"/>
                      </a:cubicBezTo>
                      <a:cubicBezTo>
                        <a:pt x="1135" y="530"/>
                        <a:pt x="1111" y="542"/>
                        <a:pt x="1094" y="554"/>
                      </a:cubicBezTo>
                      <a:cubicBezTo>
                        <a:pt x="1076" y="560"/>
                        <a:pt x="1052" y="571"/>
                        <a:pt x="1029" y="577"/>
                      </a:cubicBezTo>
                      <a:cubicBezTo>
                        <a:pt x="1029" y="577"/>
                        <a:pt x="1029" y="577"/>
                        <a:pt x="1029" y="648"/>
                      </a:cubicBezTo>
                      <a:cubicBezTo>
                        <a:pt x="1035" y="648"/>
                        <a:pt x="1047" y="648"/>
                        <a:pt x="1052" y="648"/>
                      </a:cubicBezTo>
                      <a:cubicBezTo>
                        <a:pt x="1058" y="642"/>
                        <a:pt x="1070" y="642"/>
                        <a:pt x="1076" y="636"/>
                      </a:cubicBezTo>
                      <a:cubicBezTo>
                        <a:pt x="1082" y="636"/>
                        <a:pt x="1088" y="630"/>
                        <a:pt x="1100" y="624"/>
                      </a:cubicBezTo>
                      <a:cubicBezTo>
                        <a:pt x="1106" y="624"/>
                        <a:pt x="1111" y="618"/>
                        <a:pt x="1111" y="612"/>
                      </a:cubicBezTo>
                      <a:cubicBezTo>
                        <a:pt x="1111" y="612"/>
                        <a:pt x="1111" y="612"/>
                        <a:pt x="1111" y="917"/>
                      </a:cubicBezTo>
                      <a:cubicBezTo>
                        <a:pt x="1111" y="917"/>
                        <a:pt x="1111" y="917"/>
                        <a:pt x="1200" y="917"/>
                      </a:cubicBezTo>
                      <a:cubicBezTo>
                        <a:pt x="1200" y="917"/>
                        <a:pt x="1200" y="917"/>
                        <a:pt x="1200" y="519"/>
                      </a:cubicBezTo>
                      <a:close/>
                    </a:path>
                  </a:pathLst>
                </a:custGeom>
                <a:grpFill/>
                <a:ln>
                  <a:noFill/>
                </a:ln>
              </p:spPr>
              <p:txBody>
                <a:bodyPr vert="horz" wrap="square" lIns="87845" tIns="43923" rIns="87845" bIns="43923"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29" b="0" i="0" u="none" strike="noStrike" kern="0" cap="none" spc="0" normalizeH="0" baseline="0" noProof="0">
                    <a:ln>
                      <a:noFill/>
                    </a:ln>
                    <a:solidFill>
                      <a:srgbClr val="505050"/>
                    </a:solidFill>
                    <a:effectLst/>
                    <a:uLnTx/>
                    <a:uFillTx/>
                  </a:endParaRPr>
                </a:p>
              </p:txBody>
            </p:sp>
            <p:sp>
              <p:nvSpPr>
                <p:cNvPr id="166" name="Freeform 303">
                  <a:extLst>
                    <a:ext uri="{FF2B5EF4-FFF2-40B4-BE49-F238E27FC236}">
                      <a16:creationId xmlns:a16="http://schemas.microsoft.com/office/drawing/2014/main" id="{20155A5E-F9D7-49BA-8620-216416D1910D}"/>
                    </a:ext>
                  </a:extLst>
                </p:cNvPr>
                <p:cNvSpPr>
                  <a:spLocks noChangeAspect="1" noEditPoints="1"/>
                </p:cNvSpPr>
                <p:nvPr/>
              </p:nvSpPr>
              <p:spPr bwMode="black">
                <a:xfrm>
                  <a:off x="5641324" y="3134944"/>
                  <a:ext cx="187949" cy="224887"/>
                </a:xfrm>
                <a:custGeom>
                  <a:avLst/>
                  <a:gdLst>
                    <a:gd name="T0" fmla="*/ 35 w 1200"/>
                    <a:gd name="T1" fmla="*/ 52 h 1436"/>
                    <a:gd name="T2" fmla="*/ 246 w 1200"/>
                    <a:gd name="T3" fmla="*/ 350 h 1436"/>
                    <a:gd name="T4" fmla="*/ 88 w 1200"/>
                    <a:gd name="T5" fmla="*/ 204 h 1436"/>
                    <a:gd name="T6" fmla="*/ 141 w 1200"/>
                    <a:gd name="T7" fmla="*/ 64 h 1436"/>
                    <a:gd name="T8" fmla="*/ 499 w 1200"/>
                    <a:gd name="T9" fmla="*/ 5 h 1436"/>
                    <a:gd name="T10" fmla="*/ 381 w 1200"/>
                    <a:gd name="T11" fmla="*/ 133 h 1436"/>
                    <a:gd name="T12" fmla="*/ 446 w 1200"/>
                    <a:gd name="T13" fmla="*/ 110 h 1436"/>
                    <a:gd name="T14" fmla="*/ 552 w 1200"/>
                    <a:gd name="T15" fmla="*/ 403 h 1436"/>
                    <a:gd name="T16" fmla="*/ 643 w 1200"/>
                    <a:gd name="T17" fmla="*/ 210 h 1436"/>
                    <a:gd name="T18" fmla="*/ 929 w 1200"/>
                    <a:gd name="T19" fmla="*/ 198 h 1436"/>
                    <a:gd name="T20" fmla="*/ 789 w 1200"/>
                    <a:gd name="T21" fmla="*/ 64 h 1436"/>
                    <a:gd name="T22" fmla="*/ 841 w 1200"/>
                    <a:gd name="T23" fmla="*/ 204 h 1436"/>
                    <a:gd name="T24" fmla="*/ 1197 w 1200"/>
                    <a:gd name="T25" fmla="*/ 5 h 1436"/>
                    <a:gd name="T26" fmla="*/ 1029 w 1200"/>
                    <a:gd name="T27" fmla="*/ 63 h 1436"/>
                    <a:gd name="T28" fmla="*/ 1075 w 1200"/>
                    <a:gd name="T29" fmla="*/ 122 h 1436"/>
                    <a:gd name="T30" fmla="*/ 1110 w 1200"/>
                    <a:gd name="T31" fmla="*/ 403 h 1436"/>
                    <a:gd name="T32" fmla="*/ 225 w 1200"/>
                    <a:gd name="T33" fmla="*/ 519 h 1436"/>
                    <a:gd name="T34" fmla="*/ 120 w 1200"/>
                    <a:gd name="T35" fmla="*/ 554 h 1436"/>
                    <a:gd name="T36" fmla="*/ 80 w 1200"/>
                    <a:gd name="T37" fmla="*/ 648 h 1436"/>
                    <a:gd name="T38" fmla="*/ 138 w 1200"/>
                    <a:gd name="T39" fmla="*/ 612 h 1436"/>
                    <a:gd name="T40" fmla="*/ 225 w 1200"/>
                    <a:gd name="T41" fmla="*/ 519 h 1436"/>
                    <a:gd name="T42" fmla="*/ 364 w 1200"/>
                    <a:gd name="T43" fmla="*/ 565 h 1436"/>
                    <a:gd name="T44" fmla="*/ 574 w 1200"/>
                    <a:gd name="T45" fmla="*/ 870 h 1436"/>
                    <a:gd name="T46" fmla="*/ 411 w 1200"/>
                    <a:gd name="T47" fmla="*/ 724 h 1436"/>
                    <a:gd name="T48" fmla="*/ 469 w 1200"/>
                    <a:gd name="T49" fmla="*/ 577 h 1436"/>
                    <a:gd name="T50" fmla="*/ 818 w 1200"/>
                    <a:gd name="T51" fmla="*/ 519 h 1436"/>
                    <a:gd name="T52" fmla="*/ 701 w 1200"/>
                    <a:gd name="T53" fmla="*/ 648 h 1436"/>
                    <a:gd name="T54" fmla="*/ 771 w 1200"/>
                    <a:gd name="T55" fmla="*/ 624 h 1436"/>
                    <a:gd name="T56" fmla="*/ 871 w 1200"/>
                    <a:gd name="T57" fmla="*/ 917 h 1436"/>
                    <a:gd name="T58" fmla="*/ 0 w 1200"/>
                    <a:gd name="T59" fmla="*/ 1238 h 1436"/>
                    <a:gd name="T60" fmla="*/ 281 w 1200"/>
                    <a:gd name="T61" fmla="*/ 1232 h 1436"/>
                    <a:gd name="T62" fmla="*/ 141 w 1200"/>
                    <a:gd name="T63" fmla="*/ 1098 h 1436"/>
                    <a:gd name="T64" fmla="*/ 193 w 1200"/>
                    <a:gd name="T65" fmla="*/ 1232 h 1436"/>
                    <a:gd name="T66" fmla="*/ 552 w 1200"/>
                    <a:gd name="T67" fmla="*/ 1030 h 1436"/>
                    <a:gd name="T68" fmla="*/ 381 w 1200"/>
                    <a:gd name="T69" fmla="*/ 1089 h 1436"/>
                    <a:gd name="T70" fmla="*/ 422 w 1200"/>
                    <a:gd name="T71" fmla="*/ 1147 h 1436"/>
                    <a:gd name="T72" fmla="*/ 463 w 1200"/>
                    <a:gd name="T73" fmla="*/ 1434 h 1436"/>
                    <a:gd name="T74" fmla="*/ 783 w 1200"/>
                    <a:gd name="T75" fmla="*/ 1436 h 1436"/>
                    <a:gd name="T76" fmla="*/ 789 w 1200"/>
                    <a:gd name="T77" fmla="*/ 1028 h 1436"/>
                    <a:gd name="T78" fmla="*/ 783 w 1200"/>
                    <a:gd name="T79" fmla="*/ 1436 h 1436"/>
                    <a:gd name="T80" fmla="*/ 789 w 1200"/>
                    <a:gd name="T81" fmla="*/ 1366 h 1436"/>
                    <a:gd name="T82" fmla="*/ 1197 w 1200"/>
                    <a:gd name="T83" fmla="*/ 1030 h 1436"/>
                    <a:gd name="T84" fmla="*/ 1093 w 1200"/>
                    <a:gd name="T85" fmla="*/ 1065 h 1436"/>
                    <a:gd name="T86" fmla="*/ 1052 w 1200"/>
                    <a:gd name="T87" fmla="*/ 1159 h 1436"/>
                    <a:gd name="T88" fmla="*/ 1110 w 1200"/>
                    <a:gd name="T89" fmla="*/ 1130 h 1436"/>
                    <a:gd name="T90" fmla="*/ 1197 w 1200"/>
                    <a:gd name="T91" fmla="*/ 1030 h 1436"/>
                    <a:gd name="T92" fmla="*/ 1147 w 1200"/>
                    <a:gd name="T93" fmla="*/ 519 h 1436"/>
                    <a:gd name="T94" fmla="*/ 1029 w 1200"/>
                    <a:gd name="T95" fmla="*/ 648 h 1436"/>
                    <a:gd name="T96" fmla="*/ 1100 w 1200"/>
                    <a:gd name="T97" fmla="*/ 624 h 1436"/>
                    <a:gd name="T98" fmla="*/ 1200 w 1200"/>
                    <a:gd name="T99" fmla="*/ 91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00" h="1436">
                      <a:moveTo>
                        <a:pt x="141" y="408"/>
                      </a:moveTo>
                      <a:cubicBezTo>
                        <a:pt x="47" y="408"/>
                        <a:pt x="0" y="338"/>
                        <a:pt x="0" y="210"/>
                      </a:cubicBezTo>
                      <a:cubicBezTo>
                        <a:pt x="0" y="140"/>
                        <a:pt x="12" y="87"/>
                        <a:pt x="35" y="52"/>
                      </a:cubicBezTo>
                      <a:cubicBezTo>
                        <a:pt x="59" y="17"/>
                        <a:pt x="100" y="0"/>
                        <a:pt x="147" y="0"/>
                      </a:cubicBezTo>
                      <a:cubicBezTo>
                        <a:pt x="240" y="0"/>
                        <a:pt x="281" y="64"/>
                        <a:pt x="281" y="198"/>
                      </a:cubicBezTo>
                      <a:cubicBezTo>
                        <a:pt x="281" y="268"/>
                        <a:pt x="269" y="315"/>
                        <a:pt x="246" y="350"/>
                      </a:cubicBezTo>
                      <a:cubicBezTo>
                        <a:pt x="223" y="385"/>
                        <a:pt x="187" y="408"/>
                        <a:pt x="141" y="408"/>
                      </a:cubicBezTo>
                      <a:close/>
                      <a:moveTo>
                        <a:pt x="141" y="64"/>
                      </a:moveTo>
                      <a:cubicBezTo>
                        <a:pt x="106" y="64"/>
                        <a:pt x="88" y="111"/>
                        <a:pt x="88" y="204"/>
                      </a:cubicBezTo>
                      <a:cubicBezTo>
                        <a:pt x="88" y="297"/>
                        <a:pt x="106" y="338"/>
                        <a:pt x="141" y="338"/>
                      </a:cubicBezTo>
                      <a:cubicBezTo>
                        <a:pt x="176" y="338"/>
                        <a:pt x="193" y="291"/>
                        <a:pt x="193" y="204"/>
                      </a:cubicBezTo>
                      <a:cubicBezTo>
                        <a:pt x="193" y="111"/>
                        <a:pt x="176" y="64"/>
                        <a:pt x="141" y="64"/>
                      </a:cubicBezTo>
                      <a:close/>
                      <a:moveTo>
                        <a:pt x="552" y="5"/>
                      </a:moveTo>
                      <a:cubicBezTo>
                        <a:pt x="552" y="5"/>
                        <a:pt x="552" y="5"/>
                        <a:pt x="552" y="5"/>
                      </a:cubicBezTo>
                      <a:cubicBezTo>
                        <a:pt x="499" y="5"/>
                        <a:pt x="499" y="5"/>
                        <a:pt x="499" y="5"/>
                      </a:cubicBezTo>
                      <a:cubicBezTo>
                        <a:pt x="481" y="16"/>
                        <a:pt x="463" y="28"/>
                        <a:pt x="440" y="34"/>
                      </a:cubicBezTo>
                      <a:cubicBezTo>
                        <a:pt x="422" y="46"/>
                        <a:pt x="399" y="57"/>
                        <a:pt x="381" y="63"/>
                      </a:cubicBezTo>
                      <a:cubicBezTo>
                        <a:pt x="381" y="63"/>
                        <a:pt x="381" y="63"/>
                        <a:pt x="381" y="133"/>
                      </a:cubicBezTo>
                      <a:cubicBezTo>
                        <a:pt x="387" y="133"/>
                        <a:pt x="393" y="133"/>
                        <a:pt x="404" y="128"/>
                      </a:cubicBezTo>
                      <a:cubicBezTo>
                        <a:pt x="410" y="128"/>
                        <a:pt x="416" y="128"/>
                        <a:pt x="422" y="122"/>
                      </a:cubicBezTo>
                      <a:cubicBezTo>
                        <a:pt x="434" y="122"/>
                        <a:pt x="440" y="116"/>
                        <a:pt x="446" y="110"/>
                      </a:cubicBezTo>
                      <a:cubicBezTo>
                        <a:pt x="452" y="110"/>
                        <a:pt x="458" y="104"/>
                        <a:pt x="463" y="98"/>
                      </a:cubicBezTo>
                      <a:cubicBezTo>
                        <a:pt x="463" y="98"/>
                        <a:pt x="463" y="98"/>
                        <a:pt x="463" y="403"/>
                      </a:cubicBezTo>
                      <a:cubicBezTo>
                        <a:pt x="463" y="403"/>
                        <a:pt x="463" y="403"/>
                        <a:pt x="552" y="403"/>
                      </a:cubicBezTo>
                      <a:cubicBezTo>
                        <a:pt x="552" y="403"/>
                        <a:pt x="552" y="403"/>
                        <a:pt x="552" y="5"/>
                      </a:cubicBezTo>
                      <a:close/>
                      <a:moveTo>
                        <a:pt x="783" y="408"/>
                      </a:moveTo>
                      <a:cubicBezTo>
                        <a:pt x="690" y="408"/>
                        <a:pt x="643" y="338"/>
                        <a:pt x="643" y="210"/>
                      </a:cubicBezTo>
                      <a:cubicBezTo>
                        <a:pt x="643" y="140"/>
                        <a:pt x="655" y="87"/>
                        <a:pt x="684" y="52"/>
                      </a:cubicBezTo>
                      <a:cubicBezTo>
                        <a:pt x="707" y="17"/>
                        <a:pt x="742" y="0"/>
                        <a:pt x="789" y="0"/>
                      </a:cubicBezTo>
                      <a:cubicBezTo>
                        <a:pt x="882" y="0"/>
                        <a:pt x="929" y="64"/>
                        <a:pt x="929" y="198"/>
                      </a:cubicBezTo>
                      <a:cubicBezTo>
                        <a:pt x="929" y="268"/>
                        <a:pt x="917" y="315"/>
                        <a:pt x="888" y="350"/>
                      </a:cubicBezTo>
                      <a:cubicBezTo>
                        <a:pt x="864" y="385"/>
                        <a:pt x="829" y="408"/>
                        <a:pt x="783" y="408"/>
                      </a:cubicBezTo>
                      <a:close/>
                      <a:moveTo>
                        <a:pt x="789" y="64"/>
                      </a:moveTo>
                      <a:cubicBezTo>
                        <a:pt x="748" y="64"/>
                        <a:pt x="730" y="111"/>
                        <a:pt x="730" y="204"/>
                      </a:cubicBezTo>
                      <a:cubicBezTo>
                        <a:pt x="730" y="297"/>
                        <a:pt x="748" y="338"/>
                        <a:pt x="789" y="338"/>
                      </a:cubicBezTo>
                      <a:cubicBezTo>
                        <a:pt x="824" y="338"/>
                        <a:pt x="841" y="291"/>
                        <a:pt x="841" y="204"/>
                      </a:cubicBezTo>
                      <a:cubicBezTo>
                        <a:pt x="841" y="111"/>
                        <a:pt x="824" y="64"/>
                        <a:pt x="789" y="64"/>
                      </a:cubicBezTo>
                      <a:close/>
                      <a:moveTo>
                        <a:pt x="1197" y="5"/>
                      </a:moveTo>
                      <a:cubicBezTo>
                        <a:pt x="1197" y="5"/>
                        <a:pt x="1197" y="5"/>
                        <a:pt x="1197" y="5"/>
                      </a:cubicBezTo>
                      <a:cubicBezTo>
                        <a:pt x="1145" y="5"/>
                        <a:pt x="1145" y="5"/>
                        <a:pt x="1145" y="5"/>
                      </a:cubicBezTo>
                      <a:cubicBezTo>
                        <a:pt x="1128" y="16"/>
                        <a:pt x="1110" y="28"/>
                        <a:pt x="1093" y="34"/>
                      </a:cubicBezTo>
                      <a:cubicBezTo>
                        <a:pt x="1075" y="46"/>
                        <a:pt x="1052" y="57"/>
                        <a:pt x="1029" y="63"/>
                      </a:cubicBezTo>
                      <a:cubicBezTo>
                        <a:pt x="1029" y="63"/>
                        <a:pt x="1029" y="63"/>
                        <a:pt x="1029" y="133"/>
                      </a:cubicBezTo>
                      <a:cubicBezTo>
                        <a:pt x="1035" y="133"/>
                        <a:pt x="1046" y="133"/>
                        <a:pt x="1052" y="128"/>
                      </a:cubicBezTo>
                      <a:cubicBezTo>
                        <a:pt x="1058" y="128"/>
                        <a:pt x="1070" y="128"/>
                        <a:pt x="1075" y="122"/>
                      </a:cubicBezTo>
                      <a:cubicBezTo>
                        <a:pt x="1081" y="122"/>
                        <a:pt x="1087" y="116"/>
                        <a:pt x="1093" y="110"/>
                      </a:cubicBezTo>
                      <a:cubicBezTo>
                        <a:pt x="1104" y="110"/>
                        <a:pt x="1110" y="104"/>
                        <a:pt x="1110" y="98"/>
                      </a:cubicBezTo>
                      <a:cubicBezTo>
                        <a:pt x="1110" y="98"/>
                        <a:pt x="1110" y="98"/>
                        <a:pt x="1110" y="403"/>
                      </a:cubicBezTo>
                      <a:cubicBezTo>
                        <a:pt x="1110" y="403"/>
                        <a:pt x="1110" y="403"/>
                        <a:pt x="1197" y="403"/>
                      </a:cubicBezTo>
                      <a:cubicBezTo>
                        <a:pt x="1197" y="403"/>
                        <a:pt x="1197" y="403"/>
                        <a:pt x="1197" y="5"/>
                      </a:cubicBezTo>
                      <a:close/>
                      <a:moveTo>
                        <a:pt x="225" y="519"/>
                      </a:moveTo>
                      <a:cubicBezTo>
                        <a:pt x="225" y="519"/>
                        <a:pt x="225" y="519"/>
                        <a:pt x="225" y="519"/>
                      </a:cubicBezTo>
                      <a:cubicBezTo>
                        <a:pt x="173" y="519"/>
                        <a:pt x="173" y="519"/>
                        <a:pt x="173" y="519"/>
                      </a:cubicBezTo>
                      <a:cubicBezTo>
                        <a:pt x="155" y="530"/>
                        <a:pt x="138" y="542"/>
                        <a:pt x="120" y="554"/>
                      </a:cubicBezTo>
                      <a:cubicBezTo>
                        <a:pt x="97" y="560"/>
                        <a:pt x="80" y="571"/>
                        <a:pt x="56" y="577"/>
                      </a:cubicBezTo>
                      <a:cubicBezTo>
                        <a:pt x="56" y="577"/>
                        <a:pt x="56" y="577"/>
                        <a:pt x="56" y="648"/>
                      </a:cubicBezTo>
                      <a:cubicBezTo>
                        <a:pt x="62" y="648"/>
                        <a:pt x="68" y="648"/>
                        <a:pt x="80" y="648"/>
                      </a:cubicBezTo>
                      <a:cubicBezTo>
                        <a:pt x="85" y="642"/>
                        <a:pt x="91" y="642"/>
                        <a:pt x="103" y="636"/>
                      </a:cubicBezTo>
                      <a:cubicBezTo>
                        <a:pt x="109" y="636"/>
                        <a:pt x="115" y="630"/>
                        <a:pt x="120" y="624"/>
                      </a:cubicBezTo>
                      <a:cubicBezTo>
                        <a:pt x="126" y="624"/>
                        <a:pt x="132" y="618"/>
                        <a:pt x="138" y="612"/>
                      </a:cubicBezTo>
                      <a:cubicBezTo>
                        <a:pt x="138" y="612"/>
                        <a:pt x="138" y="612"/>
                        <a:pt x="138" y="917"/>
                      </a:cubicBezTo>
                      <a:cubicBezTo>
                        <a:pt x="138" y="917"/>
                        <a:pt x="138" y="917"/>
                        <a:pt x="225" y="917"/>
                      </a:cubicBezTo>
                      <a:cubicBezTo>
                        <a:pt x="225" y="917"/>
                        <a:pt x="225" y="917"/>
                        <a:pt x="225" y="519"/>
                      </a:cubicBezTo>
                      <a:close/>
                      <a:moveTo>
                        <a:pt x="463" y="923"/>
                      </a:moveTo>
                      <a:cubicBezTo>
                        <a:pt x="370" y="923"/>
                        <a:pt x="323" y="853"/>
                        <a:pt x="323" y="724"/>
                      </a:cubicBezTo>
                      <a:cubicBezTo>
                        <a:pt x="323" y="653"/>
                        <a:pt x="335" y="600"/>
                        <a:pt x="364" y="565"/>
                      </a:cubicBezTo>
                      <a:cubicBezTo>
                        <a:pt x="387" y="530"/>
                        <a:pt x="422" y="512"/>
                        <a:pt x="475" y="512"/>
                      </a:cubicBezTo>
                      <a:cubicBezTo>
                        <a:pt x="562" y="512"/>
                        <a:pt x="609" y="583"/>
                        <a:pt x="609" y="712"/>
                      </a:cubicBezTo>
                      <a:cubicBezTo>
                        <a:pt x="609" y="782"/>
                        <a:pt x="597" y="829"/>
                        <a:pt x="574" y="870"/>
                      </a:cubicBezTo>
                      <a:cubicBezTo>
                        <a:pt x="545" y="905"/>
                        <a:pt x="510" y="923"/>
                        <a:pt x="463" y="923"/>
                      </a:cubicBezTo>
                      <a:close/>
                      <a:moveTo>
                        <a:pt x="469" y="577"/>
                      </a:moveTo>
                      <a:cubicBezTo>
                        <a:pt x="428" y="577"/>
                        <a:pt x="411" y="624"/>
                        <a:pt x="411" y="724"/>
                      </a:cubicBezTo>
                      <a:cubicBezTo>
                        <a:pt x="411" y="811"/>
                        <a:pt x="428" y="853"/>
                        <a:pt x="469" y="853"/>
                      </a:cubicBezTo>
                      <a:cubicBezTo>
                        <a:pt x="504" y="853"/>
                        <a:pt x="521" y="806"/>
                        <a:pt x="521" y="718"/>
                      </a:cubicBezTo>
                      <a:cubicBezTo>
                        <a:pt x="521" y="624"/>
                        <a:pt x="504" y="577"/>
                        <a:pt x="469" y="577"/>
                      </a:cubicBezTo>
                      <a:close/>
                      <a:moveTo>
                        <a:pt x="871" y="519"/>
                      </a:moveTo>
                      <a:cubicBezTo>
                        <a:pt x="871" y="519"/>
                        <a:pt x="871" y="519"/>
                        <a:pt x="871" y="519"/>
                      </a:cubicBezTo>
                      <a:cubicBezTo>
                        <a:pt x="818" y="519"/>
                        <a:pt x="818" y="519"/>
                        <a:pt x="818" y="519"/>
                      </a:cubicBezTo>
                      <a:cubicBezTo>
                        <a:pt x="807" y="530"/>
                        <a:pt x="783" y="542"/>
                        <a:pt x="765" y="554"/>
                      </a:cubicBezTo>
                      <a:cubicBezTo>
                        <a:pt x="748" y="560"/>
                        <a:pt x="724" y="571"/>
                        <a:pt x="701" y="577"/>
                      </a:cubicBezTo>
                      <a:cubicBezTo>
                        <a:pt x="701" y="577"/>
                        <a:pt x="701" y="577"/>
                        <a:pt x="701" y="648"/>
                      </a:cubicBezTo>
                      <a:cubicBezTo>
                        <a:pt x="706" y="648"/>
                        <a:pt x="718" y="648"/>
                        <a:pt x="724" y="648"/>
                      </a:cubicBezTo>
                      <a:cubicBezTo>
                        <a:pt x="730" y="642"/>
                        <a:pt x="742" y="642"/>
                        <a:pt x="748" y="636"/>
                      </a:cubicBezTo>
                      <a:cubicBezTo>
                        <a:pt x="754" y="636"/>
                        <a:pt x="760" y="630"/>
                        <a:pt x="771" y="624"/>
                      </a:cubicBezTo>
                      <a:cubicBezTo>
                        <a:pt x="777" y="624"/>
                        <a:pt x="783" y="618"/>
                        <a:pt x="783" y="612"/>
                      </a:cubicBezTo>
                      <a:cubicBezTo>
                        <a:pt x="783" y="612"/>
                        <a:pt x="783" y="612"/>
                        <a:pt x="783" y="917"/>
                      </a:cubicBezTo>
                      <a:cubicBezTo>
                        <a:pt x="783" y="917"/>
                        <a:pt x="783" y="917"/>
                        <a:pt x="871" y="917"/>
                      </a:cubicBezTo>
                      <a:cubicBezTo>
                        <a:pt x="871" y="917"/>
                        <a:pt x="871" y="917"/>
                        <a:pt x="871" y="519"/>
                      </a:cubicBezTo>
                      <a:close/>
                      <a:moveTo>
                        <a:pt x="141" y="1436"/>
                      </a:moveTo>
                      <a:cubicBezTo>
                        <a:pt x="47" y="1436"/>
                        <a:pt x="0" y="1372"/>
                        <a:pt x="0" y="1238"/>
                      </a:cubicBezTo>
                      <a:cubicBezTo>
                        <a:pt x="0" y="1168"/>
                        <a:pt x="12" y="1121"/>
                        <a:pt x="35" y="1080"/>
                      </a:cubicBezTo>
                      <a:cubicBezTo>
                        <a:pt x="59" y="1045"/>
                        <a:pt x="100" y="1028"/>
                        <a:pt x="147" y="1028"/>
                      </a:cubicBezTo>
                      <a:cubicBezTo>
                        <a:pt x="240" y="1028"/>
                        <a:pt x="281" y="1098"/>
                        <a:pt x="281" y="1232"/>
                      </a:cubicBezTo>
                      <a:cubicBezTo>
                        <a:pt x="281" y="1296"/>
                        <a:pt x="269" y="1349"/>
                        <a:pt x="246" y="1384"/>
                      </a:cubicBezTo>
                      <a:cubicBezTo>
                        <a:pt x="223" y="1419"/>
                        <a:pt x="187" y="1436"/>
                        <a:pt x="141" y="1436"/>
                      </a:cubicBezTo>
                      <a:close/>
                      <a:moveTo>
                        <a:pt x="141" y="1098"/>
                      </a:moveTo>
                      <a:cubicBezTo>
                        <a:pt x="106" y="1098"/>
                        <a:pt x="88" y="1145"/>
                        <a:pt x="88" y="1238"/>
                      </a:cubicBezTo>
                      <a:cubicBezTo>
                        <a:pt x="88" y="1325"/>
                        <a:pt x="106" y="1366"/>
                        <a:pt x="141" y="1366"/>
                      </a:cubicBezTo>
                      <a:cubicBezTo>
                        <a:pt x="176" y="1366"/>
                        <a:pt x="193" y="1325"/>
                        <a:pt x="193" y="1232"/>
                      </a:cubicBezTo>
                      <a:cubicBezTo>
                        <a:pt x="193" y="1139"/>
                        <a:pt x="176" y="1098"/>
                        <a:pt x="141" y="1098"/>
                      </a:cubicBezTo>
                      <a:close/>
                      <a:moveTo>
                        <a:pt x="552" y="1030"/>
                      </a:moveTo>
                      <a:cubicBezTo>
                        <a:pt x="552" y="1030"/>
                        <a:pt x="552" y="1030"/>
                        <a:pt x="552" y="1030"/>
                      </a:cubicBezTo>
                      <a:cubicBezTo>
                        <a:pt x="499" y="1030"/>
                        <a:pt x="499" y="1030"/>
                        <a:pt x="499" y="1030"/>
                      </a:cubicBezTo>
                      <a:cubicBezTo>
                        <a:pt x="481" y="1042"/>
                        <a:pt x="463" y="1054"/>
                        <a:pt x="440" y="1065"/>
                      </a:cubicBezTo>
                      <a:cubicBezTo>
                        <a:pt x="422" y="1071"/>
                        <a:pt x="399" y="1083"/>
                        <a:pt x="381" y="1089"/>
                      </a:cubicBezTo>
                      <a:cubicBezTo>
                        <a:pt x="381" y="1089"/>
                        <a:pt x="381" y="1089"/>
                        <a:pt x="381" y="1159"/>
                      </a:cubicBezTo>
                      <a:cubicBezTo>
                        <a:pt x="387" y="1159"/>
                        <a:pt x="393" y="1159"/>
                        <a:pt x="404" y="1159"/>
                      </a:cubicBezTo>
                      <a:cubicBezTo>
                        <a:pt x="410" y="1153"/>
                        <a:pt x="416" y="1153"/>
                        <a:pt x="422" y="1147"/>
                      </a:cubicBezTo>
                      <a:cubicBezTo>
                        <a:pt x="434" y="1147"/>
                        <a:pt x="440" y="1141"/>
                        <a:pt x="446" y="1141"/>
                      </a:cubicBezTo>
                      <a:cubicBezTo>
                        <a:pt x="452" y="1136"/>
                        <a:pt x="458" y="1130"/>
                        <a:pt x="463" y="1130"/>
                      </a:cubicBezTo>
                      <a:cubicBezTo>
                        <a:pt x="463" y="1130"/>
                        <a:pt x="463" y="1130"/>
                        <a:pt x="463" y="1434"/>
                      </a:cubicBezTo>
                      <a:cubicBezTo>
                        <a:pt x="463" y="1434"/>
                        <a:pt x="463" y="1434"/>
                        <a:pt x="552" y="1434"/>
                      </a:cubicBezTo>
                      <a:cubicBezTo>
                        <a:pt x="552" y="1434"/>
                        <a:pt x="552" y="1434"/>
                        <a:pt x="552" y="1030"/>
                      </a:cubicBezTo>
                      <a:close/>
                      <a:moveTo>
                        <a:pt x="783" y="1436"/>
                      </a:moveTo>
                      <a:cubicBezTo>
                        <a:pt x="690" y="1436"/>
                        <a:pt x="643" y="1372"/>
                        <a:pt x="643" y="1238"/>
                      </a:cubicBezTo>
                      <a:cubicBezTo>
                        <a:pt x="643" y="1168"/>
                        <a:pt x="655" y="1121"/>
                        <a:pt x="684" y="1080"/>
                      </a:cubicBezTo>
                      <a:cubicBezTo>
                        <a:pt x="707" y="1045"/>
                        <a:pt x="742" y="1028"/>
                        <a:pt x="789" y="1028"/>
                      </a:cubicBezTo>
                      <a:cubicBezTo>
                        <a:pt x="882" y="1028"/>
                        <a:pt x="929" y="1098"/>
                        <a:pt x="929" y="1232"/>
                      </a:cubicBezTo>
                      <a:cubicBezTo>
                        <a:pt x="929" y="1296"/>
                        <a:pt x="917" y="1349"/>
                        <a:pt x="888" y="1384"/>
                      </a:cubicBezTo>
                      <a:cubicBezTo>
                        <a:pt x="864" y="1419"/>
                        <a:pt x="829" y="1436"/>
                        <a:pt x="783" y="1436"/>
                      </a:cubicBezTo>
                      <a:close/>
                      <a:moveTo>
                        <a:pt x="789" y="1098"/>
                      </a:moveTo>
                      <a:cubicBezTo>
                        <a:pt x="748" y="1098"/>
                        <a:pt x="730" y="1145"/>
                        <a:pt x="730" y="1238"/>
                      </a:cubicBezTo>
                      <a:cubicBezTo>
                        <a:pt x="730" y="1325"/>
                        <a:pt x="748" y="1366"/>
                        <a:pt x="789" y="1366"/>
                      </a:cubicBezTo>
                      <a:cubicBezTo>
                        <a:pt x="824" y="1366"/>
                        <a:pt x="841" y="1325"/>
                        <a:pt x="841" y="1232"/>
                      </a:cubicBezTo>
                      <a:cubicBezTo>
                        <a:pt x="841" y="1139"/>
                        <a:pt x="824" y="1098"/>
                        <a:pt x="789" y="1098"/>
                      </a:cubicBezTo>
                      <a:close/>
                      <a:moveTo>
                        <a:pt x="1197" y="1030"/>
                      </a:moveTo>
                      <a:cubicBezTo>
                        <a:pt x="1197" y="1030"/>
                        <a:pt x="1197" y="1030"/>
                        <a:pt x="1197" y="1030"/>
                      </a:cubicBezTo>
                      <a:cubicBezTo>
                        <a:pt x="1145" y="1030"/>
                        <a:pt x="1145" y="1030"/>
                        <a:pt x="1145" y="1030"/>
                      </a:cubicBezTo>
                      <a:cubicBezTo>
                        <a:pt x="1128" y="1042"/>
                        <a:pt x="1110" y="1054"/>
                        <a:pt x="1093" y="1065"/>
                      </a:cubicBezTo>
                      <a:cubicBezTo>
                        <a:pt x="1075" y="1071"/>
                        <a:pt x="1052" y="1083"/>
                        <a:pt x="1029" y="1089"/>
                      </a:cubicBezTo>
                      <a:cubicBezTo>
                        <a:pt x="1029" y="1089"/>
                        <a:pt x="1029" y="1089"/>
                        <a:pt x="1029" y="1159"/>
                      </a:cubicBezTo>
                      <a:cubicBezTo>
                        <a:pt x="1035" y="1159"/>
                        <a:pt x="1046" y="1159"/>
                        <a:pt x="1052" y="1159"/>
                      </a:cubicBezTo>
                      <a:cubicBezTo>
                        <a:pt x="1058" y="1153"/>
                        <a:pt x="1070" y="1153"/>
                        <a:pt x="1075" y="1147"/>
                      </a:cubicBezTo>
                      <a:cubicBezTo>
                        <a:pt x="1081" y="1147"/>
                        <a:pt x="1087" y="1141"/>
                        <a:pt x="1093" y="1141"/>
                      </a:cubicBezTo>
                      <a:cubicBezTo>
                        <a:pt x="1104" y="1136"/>
                        <a:pt x="1110" y="1130"/>
                        <a:pt x="1110" y="1130"/>
                      </a:cubicBezTo>
                      <a:cubicBezTo>
                        <a:pt x="1110" y="1130"/>
                        <a:pt x="1110" y="1130"/>
                        <a:pt x="1110" y="1434"/>
                      </a:cubicBezTo>
                      <a:cubicBezTo>
                        <a:pt x="1110" y="1434"/>
                        <a:pt x="1110" y="1434"/>
                        <a:pt x="1197" y="1434"/>
                      </a:cubicBezTo>
                      <a:cubicBezTo>
                        <a:pt x="1197" y="1434"/>
                        <a:pt x="1197" y="1434"/>
                        <a:pt x="1197" y="1030"/>
                      </a:cubicBezTo>
                      <a:close/>
                      <a:moveTo>
                        <a:pt x="1200" y="519"/>
                      </a:moveTo>
                      <a:cubicBezTo>
                        <a:pt x="1200" y="519"/>
                        <a:pt x="1200" y="519"/>
                        <a:pt x="1200" y="519"/>
                      </a:cubicBezTo>
                      <a:cubicBezTo>
                        <a:pt x="1147" y="519"/>
                        <a:pt x="1147" y="519"/>
                        <a:pt x="1147" y="519"/>
                      </a:cubicBezTo>
                      <a:cubicBezTo>
                        <a:pt x="1135" y="530"/>
                        <a:pt x="1111" y="542"/>
                        <a:pt x="1094" y="554"/>
                      </a:cubicBezTo>
                      <a:cubicBezTo>
                        <a:pt x="1076" y="560"/>
                        <a:pt x="1052" y="571"/>
                        <a:pt x="1029" y="577"/>
                      </a:cubicBezTo>
                      <a:cubicBezTo>
                        <a:pt x="1029" y="577"/>
                        <a:pt x="1029" y="577"/>
                        <a:pt x="1029" y="648"/>
                      </a:cubicBezTo>
                      <a:cubicBezTo>
                        <a:pt x="1035" y="648"/>
                        <a:pt x="1047" y="648"/>
                        <a:pt x="1052" y="648"/>
                      </a:cubicBezTo>
                      <a:cubicBezTo>
                        <a:pt x="1058" y="642"/>
                        <a:pt x="1070" y="642"/>
                        <a:pt x="1076" y="636"/>
                      </a:cubicBezTo>
                      <a:cubicBezTo>
                        <a:pt x="1082" y="636"/>
                        <a:pt x="1088" y="630"/>
                        <a:pt x="1100" y="624"/>
                      </a:cubicBezTo>
                      <a:cubicBezTo>
                        <a:pt x="1106" y="624"/>
                        <a:pt x="1111" y="618"/>
                        <a:pt x="1111" y="612"/>
                      </a:cubicBezTo>
                      <a:cubicBezTo>
                        <a:pt x="1111" y="612"/>
                        <a:pt x="1111" y="612"/>
                        <a:pt x="1111" y="917"/>
                      </a:cubicBezTo>
                      <a:cubicBezTo>
                        <a:pt x="1111" y="917"/>
                        <a:pt x="1111" y="917"/>
                        <a:pt x="1200" y="917"/>
                      </a:cubicBezTo>
                      <a:cubicBezTo>
                        <a:pt x="1200" y="917"/>
                        <a:pt x="1200" y="917"/>
                        <a:pt x="1200" y="519"/>
                      </a:cubicBezTo>
                      <a:close/>
                    </a:path>
                  </a:pathLst>
                </a:custGeom>
                <a:grpFill/>
                <a:ln>
                  <a:noFill/>
                </a:ln>
              </p:spPr>
              <p:txBody>
                <a:bodyPr vert="horz" wrap="square" lIns="87845" tIns="43923" rIns="87845" bIns="43923"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29" b="0" i="0" u="none" strike="noStrike" kern="0" cap="none" spc="0" normalizeH="0" baseline="0" noProof="0">
                    <a:ln>
                      <a:noFill/>
                    </a:ln>
                    <a:solidFill>
                      <a:srgbClr val="505050"/>
                    </a:solidFill>
                    <a:effectLst/>
                    <a:uLnTx/>
                    <a:uFillTx/>
                  </a:endParaRPr>
                </a:p>
              </p:txBody>
            </p:sp>
          </p:grpSp>
        </p:grpSp>
        <p:grpSp>
          <p:nvGrpSpPr>
            <p:cNvPr id="157" name="Group 16">
              <a:extLst>
                <a:ext uri="{FF2B5EF4-FFF2-40B4-BE49-F238E27FC236}">
                  <a16:creationId xmlns:a16="http://schemas.microsoft.com/office/drawing/2014/main" id="{56DF8427-0C94-49EA-885E-19490FC8D113}"/>
                </a:ext>
              </a:extLst>
            </p:cNvPr>
            <p:cNvGrpSpPr>
              <a:grpSpLocks noChangeAspect="1"/>
            </p:cNvGrpSpPr>
            <p:nvPr/>
          </p:nvGrpSpPr>
          <p:grpSpPr bwMode="auto">
            <a:xfrm>
              <a:off x="10557609" y="3453434"/>
              <a:ext cx="210528" cy="204212"/>
              <a:chOff x="3654" y="2101"/>
              <a:chExt cx="200" cy="194"/>
            </a:xfrm>
          </p:grpSpPr>
          <p:sp>
            <p:nvSpPr>
              <p:cNvPr id="159" name="AutoShape 15">
                <a:extLst>
                  <a:ext uri="{FF2B5EF4-FFF2-40B4-BE49-F238E27FC236}">
                    <a16:creationId xmlns:a16="http://schemas.microsoft.com/office/drawing/2014/main" id="{44C5A26A-2351-4E73-868E-26752DE3A6B2}"/>
                  </a:ext>
                </a:extLst>
              </p:cNvPr>
              <p:cNvSpPr>
                <a:spLocks noChangeAspect="1" noChangeArrowheads="1" noTextEdit="1"/>
              </p:cNvSpPr>
              <p:nvPr/>
            </p:nvSpPr>
            <p:spPr bwMode="auto">
              <a:xfrm>
                <a:off x="3654" y="2101"/>
                <a:ext cx="20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60" name="Freeform 17">
                <a:extLst>
                  <a:ext uri="{FF2B5EF4-FFF2-40B4-BE49-F238E27FC236}">
                    <a16:creationId xmlns:a16="http://schemas.microsoft.com/office/drawing/2014/main" id="{3A67CE8A-10D2-4930-AB12-697AD88F51C7}"/>
                  </a:ext>
                </a:extLst>
              </p:cNvPr>
              <p:cNvSpPr>
                <a:spLocks noEditPoints="1"/>
              </p:cNvSpPr>
              <p:nvPr/>
            </p:nvSpPr>
            <p:spPr bwMode="auto">
              <a:xfrm>
                <a:off x="3654" y="2103"/>
                <a:ext cx="198" cy="190"/>
              </a:xfrm>
              <a:custGeom>
                <a:avLst/>
                <a:gdLst>
                  <a:gd name="T0" fmla="*/ 98 w 113"/>
                  <a:gd name="T1" fmla="*/ 0 h 109"/>
                  <a:gd name="T2" fmla="*/ 12 w 113"/>
                  <a:gd name="T3" fmla="*/ 0 h 109"/>
                  <a:gd name="T4" fmla="*/ 12 w 113"/>
                  <a:gd name="T5" fmla="*/ 0 h 109"/>
                  <a:gd name="T6" fmla="*/ 0 w 113"/>
                  <a:gd name="T7" fmla="*/ 0 h 109"/>
                  <a:gd name="T8" fmla="*/ 0 w 113"/>
                  <a:gd name="T9" fmla="*/ 8 h 109"/>
                  <a:gd name="T10" fmla="*/ 0 w 113"/>
                  <a:gd name="T11" fmla="*/ 16 h 109"/>
                  <a:gd name="T12" fmla="*/ 0 w 113"/>
                  <a:gd name="T13" fmla="*/ 94 h 109"/>
                  <a:gd name="T14" fmla="*/ 0 w 113"/>
                  <a:gd name="T15" fmla="*/ 102 h 109"/>
                  <a:gd name="T16" fmla="*/ 0 w 113"/>
                  <a:gd name="T17" fmla="*/ 109 h 109"/>
                  <a:gd name="T18" fmla="*/ 8 w 113"/>
                  <a:gd name="T19" fmla="*/ 109 h 109"/>
                  <a:gd name="T20" fmla="*/ 12 w 113"/>
                  <a:gd name="T21" fmla="*/ 109 h 109"/>
                  <a:gd name="T22" fmla="*/ 12 w 113"/>
                  <a:gd name="T23" fmla="*/ 109 h 109"/>
                  <a:gd name="T24" fmla="*/ 18 w 113"/>
                  <a:gd name="T25" fmla="*/ 86 h 109"/>
                  <a:gd name="T26" fmla="*/ 30 w 113"/>
                  <a:gd name="T27" fmla="*/ 74 h 109"/>
                  <a:gd name="T28" fmla="*/ 39 w 113"/>
                  <a:gd name="T29" fmla="*/ 81 h 109"/>
                  <a:gd name="T30" fmla="*/ 57 w 113"/>
                  <a:gd name="T31" fmla="*/ 81 h 109"/>
                  <a:gd name="T32" fmla="*/ 79 w 113"/>
                  <a:gd name="T33" fmla="*/ 71 h 109"/>
                  <a:gd name="T34" fmla="*/ 103 w 113"/>
                  <a:gd name="T35" fmla="*/ 109 h 109"/>
                  <a:gd name="T36" fmla="*/ 105 w 113"/>
                  <a:gd name="T37" fmla="*/ 109 h 109"/>
                  <a:gd name="T38" fmla="*/ 106 w 113"/>
                  <a:gd name="T39" fmla="*/ 109 h 109"/>
                  <a:gd name="T40" fmla="*/ 106 w 113"/>
                  <a:gd name="T41" fmla="*/ 109 h 109"/>
                  <a:gd name="T42" fmla="*/ 113 w 113"/>
                  <a:gd name="T43" fmla="*/ 109 h 109"/>
                  <a:gd name="T44" fmla="*/ 113 w 113"/>
                  <a:gd name="T45" fmla="*/ 102 h 109"/>
                  <a:gd name="T46" fmla="*/ 113 w 113"/>
                  <a:gd name="T47" fmla="*/ 94 h 109"/>
                  <a:gd name="T48" fmla="*/ 113 w 113"/>
                  <a:gd name="T49" fmla="*/ 16 h 109"/>
                  <a:gd name="T50" fmla="*/ 113 w 113"/>
                  <a:gd name="T51" fmla="*/ 8 h 109"/>
                  <a:gd name="T52" fmla="*/ 113 w 113"/>
                  <a:gd name="T53" fmla="*/ 0 h 109"/>
                  <a:gd name="T54" fmla="*/ 98 w 113"/>
                  <a:gd name="T55" fmla="*/ 0 h 109"/>
                  <a:gd name="T56" fmla="*/ 76 w 113"/>
                  <a:gd name="T57" fmla="*/ 50 h 109"/>
                  <a:gd name="T58" fmla="*/ 45 w 113"/>
                  <a:gd name="T59" fmla="*/ 71 h 109"/>
                  <a:gd name="T60" fmla="*/ 28 w 113"/>
                  <a:gd name="T61" fmla="*/ 37 h 109"/>
                  <a:gd name="T62" fmla="*/ 59 w 113"/>
                  <a:gd name="T63" fmla="*/ 16 h 109"/>
                  <a:gd name="T64" fmla="*/ 76 w 113"/>
                  <a:gd name="T65" fmla="*/ 5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09">
                    <a:moveTo>
                      <a:pt x="98" y="0"/>
                    </a:moveTo>
                    <a:cubicBezTo>
                      <a:pt x="12" y="0"/>
                      <a:pt x="12" y="0"/>
                      <a:pt x="12" y="0"/>
                    </a:cubicBezTo>
                    <a:cubicBezTo>
                      <a:pt x="12" y="0"/>
                      <a:pt x="12" y="0"/>
                      <a:pt x="12" y="0"/>
                    </a:cubicBezTo>
                    <a:cubicBezTo>
                      <a:pt x="0" y="0"/>
                      <a:pt x="0" y="0"/>
                      <a:pt x="0" y="0"/>
                    </a:cubicBezTo>
                    <a:cubicBezTo>
                      <a:pt x="0" y="8"/>
                      <a:pt x="0" y="8"/>
                      <a:pt x="0" y="8"/>
                    </a:cubicBezTo>
                    <a:cubicBezTo>
                      <a:pt x="0" y="16"/>
                      <a:pt x="0" y="16"/>
                      <a:pt x="0" y="16"/>
                    </a:cubicBezTo>
                    <a:cubicBezTo>
                      <a:pt x="0" y="94"/>
                      <a:pt x="0" y="94"/>
                      <a:pt x="0" y="94"/>
                    </a:cubicBezTo>
                    <a:cubicBezTo>
                      <a:pt x="0" y="102"/>
                      <a:pt x="0" y="102"/>
                      <a:pt x="0" y="102"/>
                    </a:cubicBezTo>
                    <a:cubicBezTo>
                      <a:pt x="0" y="109"/>
                      <a:pt x="0" y="109"/>
                      <a:pt x="0" y="109"/>
                    </a:cubicBezTo>
                    <a:cubicBezTo>
                      <a:pt x="8" y="109"/>
                      <a:pt x="8" y="109"/>
                      <a:pt x="8" y="109"/>
                    </a:cubicBezTo>
                    <a:cubicBezTo>
                      <a:pt x="12" y="109"/>
                      <a:pt x="12" y="109"/>
                      <a:pt x="12" y="109"/>
                    </a:cubicBezTo>
                    <a:cubicBezTo>
                      <a:pt x="12" y="109"/>
                      <a:pt x="12" y="109"/>
                      <a:pt x="12" y="109"/>
                    </a:cubicBezTo>
                    <a:cubicBezTo>
                      <a:pt x="12" y="105"/>
                      <a:pt x="13" y="93"/>
                      <a:pt x="18" y="86"/>
                    </a:cubicBezTo>
                    <a:cubicBezTo>
                      <a:pt x="24" y="75"/>
                      <a:pt x="27" y="75"/>
                      <a:pt x="30" y="74"/>
                    </a:cubicBezTo>
                    <a:cubicBezTo>
                      <a:pt x="32" y="74"/>
                      <a:pt x="35" y="79"/>
                      <a:pt x="39" y="81"/>
                    </a:cubicBezTo>
                    <a:cubicBezTo>
                      <a:pt x="43" y="83"/>
                      <a:pt x="47" y="86"/>
                      <a:pt x="57" y="81"/>
                    </a:cubicBezTo>
                    <a:cubicBezTo>
                      <a:pt x="68" y="76"/>
                      <a:pt x="70" y="71"/>
                      <a:pt x="79" y="71"/>
                    </a:cubicBezTo>
                    <a:cubicBezTo>
                      <a:pt x="88" y="71"/>
                      <a:pt x="102" y="87"/>
                      <a:pt x="103" y="109"/>
                    </a:cubicBezTo>
                    <a:cubicBezTo>
                      <a:pt x="105" y="109"/>
                      <a:pt x="105" y="109"/>
                      <a:pt x="105" y="109"/>
                    </a:cubicBezTo>
                    <a:cubicBezTo>
                      <a:pt x="106" y="109"/>
                      <a:pt x="106" y="109"/>
                      <a:pt x="106" y="109"/>
                    </a:cubicBezTo>
                    <a:cubicBezTo>
                      <a:pt x="106" y="109"/>
                      <a:pt x="106" y="109"/>
                      <a:pt x="106" y="109"/>
                    </a:cubicBezTo>
                    <a:cubicBezTo>
                      <a:pt x="113" y="109"/>
                      <a:pt x="113" y="109"/>
                      <a:pt x="113" y="109"/>
                    </a:cubicBezTo>
                    <a:cubicBezTo>
                      <a:pt x="113" y="102"/>
                      <a:pt x="113" y="102"/>
                      <a:pt x="113" y="102"/>
                    </a:cubicBezTo>
                    <a:cubicBezTo>
                      <a:pt x="113" y="94"/>
                      <a:pt x="113" y="94"/>
                      <a:pt x="113" y="94"/>
                    </a:cubicBezTo>
                    <a:cubicBezTo>
                      <a:pt x="113" y="16"/>
                      <a:pt x="113" y="16"/>
                      <a:pt x="113" y="16"/>
                    </a:cubicBezTo>
                    <a:cubicBezTo>
                      <a:pt x="113" y="8"/>
                      <a:pt x="113" y="8"/>
                      <a:pt x="113" y="8"/>
                    </a:cubicBezTo>
                    <a:cubicBezTo>
                      <a:pt x="113" y="0"/>
                      <a:pt x="113" y="0"/>
                      <a:pt x="113" y="0"/>
                    </a:cubicBezTo>
                    <a:cubicBezTo>
                      <a:pt x="98" y="0"/>
                      <a:pt x="98" y="0"/>
                      <a:pt x="98" y="0"/>
                    </a:cubicBezTo>
                    <a:close/>
                    <a:moveTo>
                      <a:pt x="76" y="50"/>
                    </a:moveTo>
                    <a:cubicBezTo>
                      <a:pt x="72" y="64"/>
                      <a:pt x="59" y="74"/>
                      <a:pt x="45" y="71"/>
                    </a:cubicBezTo>
                    <a:cubicBezTo>
                      <a:pt x="32" y="67"/>
                      <a:pt x="24" y="52"/>
                      <a:pt x="28" y="37"/>
                    </a:cubicBezTo>
                    <a:cubicBezTo>
                      <a:pt x="31" y="23"/>
                      <a:pt x="45" y="13"/>
                      <a:pt x="59" y="16"/>
                    </a:cubicBezTo>
                    <a:cubicBezTo>
                      <a:pt x="72" y="20"/>
                      <a:pt x="80" y="35"/>
                      <a:pt x="76" y="5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61" name="Freeform 18">
                <a:extLst>
                  <a:ext uri="{FF2B5EF4-FFF2-40B4-BE49-F238E27FC236}">
                    <a16:creationId xmlns:a16="http://schemas.microsoft.com/office/drawing/2014/main" id="{2CDCE3FF-2606-4DE4-ACDF-7D4EEE1E7986}"/>
                  </a:ext>
                </a:extLst>
              </p:cNvPr>
              <p:cNvSpPr>
                <a:spLocks/>
              </p:cNvSpPr>
              <p:nvPr/>
            </p:nvSpPr>
            <p:spPr bwMode="auto">
              <a:xfrm>
                <a:off x="3696" y="2126"/>
                <a:ext cx="98" cy="106"/>
              </a:xfrm>
              <a:custGeom>
                <a:avLst/>
                <a:gdLst>
                  <a:gd name="T0" fmla="*/ 35 w 56"/>
                  <a:gd name="T1" fmla="*/ 3 h 61"/>
                  <a:gd name="T2" fmla="*/ 4 w 56"/>
                  <a:gd name="T3" fmla="*/ 24 h 61"/>
                  <a:gd name="T4" fmla="*/ 21 w 56"/>
                  <a:gd name="T5" fmla="*/ 58 h 61"/>
                  <a:gd name="T6" fmla="*/ 52 w 56"/>
                  <a:gd name="T7" fmla="*/ 37 h 61"/>
                  <a:gd name="T8" fmla="*/ 35 w 56"/>
                  <a:gd name="T9" fmla="*/ 3 h 61"/>
                </a:gdLst>
                <a:ahLst/>
                <a:cxnLst>
                  <a:cxn ang="0">
                    <a:pos x="T0" y="T1"/>
                  </a:cxn>
                  <a:cxn ang="0">
                    <a:pos x="T2" y="T3"/>
                  </a:cxn>
                  <a:cxn ang="0">
                    <a:pos x="T4" y="T5"/>
                  </a:cxn>
                  <a:cxn ang="0">
                    <a:pos x="T6" y="T7"/>
                  </a:cxn>
                  <a:cxn ang="0">
                    <a:pos x="T8" y="T9"/>
                  </a:cxn>
                </a:cxnLst>
                <a:rect l="0" t="0" r="r" b="b"/>
                <a:pathLst>
                  <a:path w="56" h="61">
                    <a:moveTo>
                      <a:pt x="35" y="3"/>
                    </a:moveTo>
                    <a:cubicBezTo>
                      <a:pt x="21" y="0"/>
                      <a:pt x="7" y="10"/>
                      <a:pt x="4" y="24"/>
                    </a:cubicBezTo>
                    <a:cubicBezTo>
                      <a:pt x="0" y="39"/>
                      <a:pt x="8" y="54"/>
                      <a:pt x="21" y="58"/>
                    </a:cubicBezTo>
                    <a:cubicBezTo>
                      <a:pt x="35" y="61"/>
                      <a:pt x="48" y="51"/>
                      <a:pt x="52" y="37"/>
                    </a:cubicBezTo>
                    <a:cubicBezTo>
                      <a:pt x="56" y="22"/>
                      <a:pt x="48" y="7"/>
                      <a:pt x="35" y="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sp>
            <p:nvSpPr>
              <p:cNvPr id="162" name="Freeform 19">
                <a:extLst>
                  <a:ext uri="{FF2B5EF4-FFF2-40B4-BE49-F238E27FC236}">
                    <a16:creationId xmlns:a16="http://schemas.microsoft.com/office/drawing/2014/main" id="{EE9BB24D-6D87-40D8-8358-837E2102D40B}"/>
                  </a:ext>
                </a:extLst>
              </p:cNvPr>
              <p:cNvSpPr>
                <a:spLocks/>
              </p:cNvSpPr>
              <p:nvPr/>
            </p:nvSpPr>
            <p:spPr bwMode="auto">
              <a:xfrm>
                <a:off x="3675" y="2227"/>
                <a:ext cx="160" cy="66"/>
              </a:xfrm>
              <a:custGeom>
                <a:avLst/>
                <a:gdLst>
                  <a:gd name="T0" fmla="*/ 67 w 91"/>
                  <a:gd name="T1" fmla="*/ 0 h 38"/>
                  <a:gd name="T2" fmla="*/ 45 w 91"/>
                  <a:gd name="T3" fmla="*/ 10 h 38"/>
                  <a:gd name="T4" fmla="*/ 27 w 91"/>
                  <a:gd name="T5" fmla="*/ 10 h 38"/>
                  <a:gd name="T6" fmla="*/ 18 w 91"/>
                  <a:gd name="T7" fmla="*/ 3 h 38"/>
                  <a:gd name="T8" fmla="*/ 6 w 91"/>
                  <a:gd name="T9" fmla="*/ 15 h 38"/>
                  <a:gd name="T10" fmla="*/ 0 w 91"/>
                  <a:gd name="T11" fmla="*/ 38 h 38"/>
                  <a:gd name="T12" fmla="*/ 91 w 91"/>
                  <a:gd name="T13" fmla="*/ 38 h 38"/>
                  <a:gd name="T14" fmla="*/ 67 w 91"/>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38">
                    <a:moveTo>
                      <a:pt x="67" y="0"/>
                    </a:moveTo>
                    <a:cubicBezTo>
                      <a:pt x="58" y="0"/>
                      <a:pt x="56" y="5"/>
                      <a:pt x="45" y="10"/>
                    </a:cubicBezTo>
                    <a:cubicBezTo>
                      <a:pt x="35" y="15"/>
                      <a:pt x="31" y="12"/>
                      <a:pt x="27" y="10"/>
                    </a:cubicBezTo>
                    <a:cubicBezTo>
                      <a:pt x="23" y="8"/>
                      <a:pt x="20" y="3"/>
                      <a:pt x="18" y="3"/>
                    </a:cubicBezTo>
                    <a:cubicBezTo>
                      <a:pt x="15" y="4"/>
                      <a:pt x="12" y="4"/>
                      <a:pt x="6" y="15"/>
                    </a:cubicBezTo>
                    <a:cubicBezTo>
                      <a:pt x="1" y="22"/>
                      <a:pt x="0" y="34"/>
                      <a:pt x="0" y="38"/>
                    </a:cubicBezTo>
                    <a:cubicBezTo>
                      <a:pt x="91" y="38"/>
                      <a:pt x="91" y="38"/>
                      <a:pt x="91" y="38"/>
                    </a:cubicBezTo>
                    <a:cubicBezTo>
                      <a:pt x="90" y="16"/>
                      <a:pt x="76" y="0"/>
                      <a:pt x="67"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914307"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rgbClr val="505050"/>
                  </a:solidFill>
                  <a:effectLst/>
                  <a:uLnTx/>
                  <a:uFillTx/>
                </a:endParaRPr>
              </a:p>
            </p:txBody>
          </p:sp>
        </p:grpSp>
        <p:sp>
          <p:nvSpPr>
            <p:cNvPr id="158" name="Rectangle 157">
              <a:extLst>
                <a:ext uri="{FF2B5EF4-FFF2-40B4-BE49-F238E27FC236}">
                  <a16:creationId xmlns:a16="http://schemas.microsoft.com/office/drawing/2014/main" id="{BD286C3D-34ED-4A28-9BA4-D853287BD94F}"/>
                </a:ext>
              </a:extLst>
            </p:cNvPr>
            <p:cNvSpPr/>
            <p:nvPr/>
          </p:nvSpPr>
          <p:spPr bwMode="auto">
            <a:xfrm>
              <a:off x="10766032" y="3448906"/>
              <a:ext cx="45719" cy="222115"/>
            </a:xfrm>
            <a:prstGeom prst="rect">
              <a:avLst/>
            </a:prstGeom>
            <a:solidFill>
              <a:srgbClr val="2E75B6"/>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7" name="Group 166">
            <a:extLst>
              <a:ext uri="{FF2B5EF4-FFF2-40B4-BE49-F238E27FC236}">
                <a16:creationId xmlns:a16="http://schemas.microsoft.com/office/drawing/2014/main" id="{3C680E2C-D8CC-487F-A859-593B5B3A7F2C}"/>
              </a:ext>
            </a:extLst>
          </p:cNvPr>
          <p:cNvGrpSpPr/>
          <p:nvPr/>
        </p:nvGrpSpPr>
        <p:grpSpPr>
          <a:xfrm>
            <a:off x="1462574" y="3584217"/>
            <a:ext cx="485495" cy="1243302"/>
            <a:chOff x="4641850" y="5064127"/>
            <a:chExt cx="495300" cy="1268413"/>
          </a:xfrm>
        </p:grpSpPr>
        <p:sp>
          <p:nvSpPr>
            <p:cNvPr id="168" name="Rectangle 17">
              <a:extLst>
                <a:ext uri="{FF2B5EF4-FFF2-40B4-BE49-F238E27FC236}">
                  <a16:creationId xmlns:a16="http://schemas.microsoft.com/office/drawing/2014/main" id="{0372941A-C1E0-4EDC-A193-0F0595C952F8}"/>
                </a:ext>
              </a:extLst>
            </p:cNvPr>
            <p:cNvSpPr>
              <a:spLocks noChangeArrowheads="1"/>
            </p:cNvSpPr>
            <p:nvPr/>
          </p:nvSpPr>
          <p:spPr bwMode="auto">
            <a:xfrm flipH="1">
              <a:off x="4739044" y="5499215"/>
              <a:ext cx="63500" cy="371475"/>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69" name="Freeform 20">
              <a:extLst>
                <a:ext uri="{FF2B5EF4-FFF2-40B4-BE49-F238E27FC236}">
                  <a16:creationId xmlns:a16="http://schemas.microsoft.com/office/drawing/2014/main" id="{C07AB1A0-0997-40BE-AC24-9B53F7ED86BD}"/>
                </a:ext>
              </a:extLst>
            </p:cNvPr>
            <p:cNvSpPr>
              <a:spLocks/>
            </p:cNvSpPr>
            <p:nvPr/>
          </p:nvSpPr>
          <p:spPr bwMode="auto">
            <a:xfrm flipH="1">
              <a:off x="4739044" y="5808778"/>
              <a:ext cx="63500" cy="125413"/>
            </a:xfrm>
            <a:custGeom>
              <a:avLst/>
              <a:gdLst>
                <a:gd name="T0" fmla="*/ 0 w 51"/>
                <a:gd name="T1" fmla="*/ 0 h 102"/>
                <a:gd name="T2" fmla="*/ 0 w 51"/>
                <a:gd name="T3" fmla="*/ 102 h 102"/>
                <a:gd name="T4" fmla="*/ 51 w 51"/>
                <a:gd name="T5" fmla="*/ 51 h 102"/>
                <a:gd name="T6" fmla="*/ 0 w 51"/>
                <a:gd name="T7" fmla="*/ 0 h 102"/>
              </a:gdLst>
              <a:ahLst/>
              <a:cxnLst>
                <a:cxn ang="0">
                  <a:pos x="T0" y="T1"/>
                </a:cxn>
                <a:cxn ang="0">
                  <a:pos x="T2" y="T3"/>
                </a:cxn>
                <a:cxn ang="0">
                  <a:pos x="T4" y="T5"/>
                </a:cxn>
                <a:cxn ang="0">
                  <a:pos x="T6" y="T7"/>
                </a:cxn>
              </a:cxnLst>
              <a:rect l="0" t="0" r="r" b="b"/>
              <a:pathLst>
                <a:path w="51" h="102">
                  <a:moveTo>
                    <a:pt x="0" y="0"/>
                  </a:moveTo>
                  <a:cubicBezTo>
                    <a:pt x="0" y="102"/>
                    <a:pt x="0" y="102"/>
                    <a:pt x="0" y="102"/>
                  </a:cubicBezTo>
                  <a:cubicBezTo>
                    <a:pt x="28" y="102"/>
                    <a:pt x="51" y="79"/>
                    <a:pt x="51" y="51"/>
                  </a:cubicBezTo>
                  <a:cubicBezTo>
                    <a:pt x="51" y="23"/>
                    <a:pt x="28" y="0"/>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grpSp>
          <p:nvGrpSpPr>
            <p:cNvPr id="170" name="Group 4">
              <a:extLst>
                <a:ext uri="{FF2B5EF4-FFF2-40B4-BE49-F238E27FC236}">
                  <a16:creationId xmlns:a16="http://schemas.microsoft.com/office/drawing/2014/main" id="{ACE3C153-04D2-4546-8B0D-EDE4C6B78D49}"/>
                </a:ext>
              </a:extLst>
            </p:cNvPr>
            <p:cNvGrpSpPr>
              <a:grpSpLocks noChangeAspect="1"/>
            </p:cNvGrpSpPr>
            <p:nvPr/>
          </p:nvGrpSpPr>
          <p:grpSpPr bwMode="auto">
            <a:xfrm>
              <a:off x="4641850" y="5064127"/>
              <a:ext cx="495300" cy="1268413"/>
              <a:chOff x="2924" y="3190"/>
              <a:chExt cx="312" cy="799"/>
            </a:xfrm>
          </p:grpSpPr>
          <p:sp>
            <p:nvSpPr>
              <p:cNvPr id="171" name="Rectangle 5">
                <a:extLst>
                  <a:ext uri="{FF2B5EF4-FFF2-40B4-BE49-F238E27FC236}">
                    <a16:creationId xmlns:a16="http://schemas.microsoft.com/office/drawing/2014/main" id="{2DCDC717-A598-4B2D-89F6-999808A6B92D}"/>
                  </a:ext>
                </a:extLst>
              </p:cNvPr>
              <p:cNvSpPr>
                <a:spLocks noChangeArrowheads="1"/>
              </p:cNvSpPr>
              <p:nvPr/>
            </p:nvSpPr>
            <p:spPr bwMode="auto">
              <a:xfrm>
                <a:off x="3066" y="3720"/>
                <a:ext cx="92" cy="157"/>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2" name="Freeform 6">
                <a:extLst>
                  <a:ext uri="{FF2B5EF4-FFF2-40B4-BE49-F238E27FC236}">
                    <a16:creationId xmlns:a16="http://schemas.microsoft.com/office/drawing/2014/main" id="{7E658A82-1F6F-4CDB-BAD3-04EDAFA84108}"/>
                  </a:ext>
                </a:extLst>
              </p:cNvPr>
              <p:cNvSpPr>
                <a:spLocks/>
              </p:cNvSpPr>
              <p:nvPr/>
            </p:nvSpPr>
            <p:spPr bwMode="auto">
              <a:xfrm>
                <a:off x="2993" y="3943"/>
                <a:ext cx="81" cy="29"/>
              </a:xfrm>
              <a:custGeom>
                <a:avLst/>
                <a:gdLst>
                  <a:gd name="T0" fmla="*/ 56 w 104"/>
                  <a:gd name="T1" fmla="*/ 0 h 37"/>
                  <a:gd name="T2" fmla="*/ 2 w 104"/>
                  <a:gd name="T3" fmla="*/ 29 h 37"/>
                  <a:gd name="T4" fmla="*/ 0 w 104"/>
                  <a:gd name="T5" fmla="*/ 36 h 37"/>
                  <a:gd name="T6" fmla="*/ 71 w 104"/>
                  <a:gd name="T7" fmla="*/ 37 h 37"/>
                  <a:gd name="T8" fmla="*/ 104 w 104"/>
                  <a:gd name="T9" fmla="*/ 0 h 37"/>
                  <a:gd name="T10" fmla="*/ 56 w 104"/>
                  <a:gd name="T11" fmla="*/ 0 h 37"/>
                </a:gdLst>
                <a:ahLst/>
                <a:cxnLst>
                  <a:cxn ang="0">
                    <a:pos x="T0" y="T1"/>
                  </a:cxn>
                  <a:cxn ang="0">
                    <a:pos x="T2" y="T3"/>
                  </a:cxn>
                  <a:cxn ang="0">
                    <a:pos x="T4" y="T5"/>
                  </a:cxn>
                  <a:cxn ang="0">
                    <a:pos x="T6" y="T7"/>
                  </a:cxn>
                  <a:cxn ang="0">
                    <a:pos x="T8" y="T9"/>
                  </a:cxn>
                  <a:cxn ang="0">
                    <a:pos x="T10" y="T11"/>
                  </a:cxn>
                </a:cxnLst>
                <a:rect l="0" t="0" r="r" b="b"/>
                <a:pathLst>
                  <a:path w="104" h="37">
                    <a:moveTo>
                      <a:pt x="56" y="0"/>
                    </a:moveTo>
                    <a:cubicBezTo>
                      <a:pt x="33" y="0"/>
                      <a:pt x="13" y="12"/>
                      <a:pt x="2" y="29"/>
                    </a:cubicBezTo>
                    <a:cubicBezTo>
                      <a:pt x="0" y="36"/>
                      <a:pt x="0" y="36"/>
                      <a:pt x="0" y="36"/>
                    </a:cubicBezTo>
                    <a:cubicBezTo>
                      <a:pt x="71" y="37"/>
                      <a:pt x="71" y="37"/>
                      <a:pt x="71" y="37"/>
                    </a:cubicBezTo>
                    <a:cubicBezTo>
                      <a:pt x="88" y="37"/>
                      <a:pt x="102" y="17"/>
                      <a:pt x="104" y="0"/>
                    </a:cubicBezTo>
                    <a:lnTo>
                      <a:pt x="56"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3" name="Rectangle 7">
                <a:extLst>
                  <a:ext uri="{FF2B5EF4-FFF2-40B4-BE49-F238E27FC236}">
                    <a16:creationId xmlns:a16="http://schemas.microsoft.com/office/drawing/2014/main" id="{4089E59F-8178-45C6-88C2-CC4943514DEF}"/>
                  </a:ext>
                </a:extLst>
              </p:cNvPr>
              <p:cNvSpPr>
                <a:spLocks noChangeArrowheads="1"/>
              </p:cNvSpPr>
              <p:nvPr/>
            </p:nvSpPr>
            <p:spPr bwMode="auto">
              <a:xfrm>
                <a:off x="3055" y="3327"/>
                <a:ext cx="110" cy="66"/>
              </a:xfrm>
              <a:prstGeom prst="rect">
                <a:avLst/>
              </a:prstGeom>
              <a:solidFill>
                <a:srgbClr val="6D49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4" name="Freeform 8">
                <a:extLst>
                  <a:ext uri="{FF2B5EF4-FFF2-40B4-BE49-F238E27FC236}">
                    <a16:creationId xmlns:a16="http://schemas.microsoft.com/office/drawing/2014/main" id="{9317A507-F541-49F2-8855-65230B1E20D1}"/>
                  </a:ext>
                </a:extLst>
              </p:cNvPr>
              <p:cNvSpPr>
                <a:spLocks/>
              </p:cNvSpPr>
              <p:nvPr/>
            </p:nvSpPr>
            <p:spPr bwMode="auto">
              <a:xfrm>
                <a:off x="3043" y="3264"/>
                <a:ext cx="133" cy="28"/>
              </a:xfrm>
              <a:custGeom>
                <a:avLst/>
                <a:gdLst>
                  <a:gd name="T0" fmla="*/ 172 w 172"/>
                  <a:gd name="T1" fmla="*/ 27 h 36"/>
                  <a:gd name="T2" fmla="*/ 164 w 172"/>
                  <a:gd name="T3" fmla="*/ 36 h 36"/>
                  <a:gd name="T4" fmla="*/ 9 w 172"/>
                  <a:gd name="T5" fmla="*/ 36 h 36"/>
                  <a:gd name="T6" fmla="*/ 0 w 172"/>
                  <a:gd name="T7" fmla="*/ 27 h 36"/>
                  <a:gd name="T8" fmla="*/ 0 w 172"/>
                  <a:gd name="T9" fmla="*/ 8 h 36"/>
                  <a:gd name="T10" fmla="*/ 9 w 172"/>
                  <a:gd name="T11" fmla="*/ 0 h 36"/>
                  <a:gd name="T12" fmla="*/ 164 w 172"/>
                  <a:gd name="T13" fmla="*/ 0 h 36"/>
                  <a:gd name="T14" fmla="*/ 172 w 172"/>
                  <a:gd name="T15" fmla="*/ 8 h 36"/>
                  <a:gd name="T16" fmla="*/ 172 w 172"/>
                  <a:gd name="T17" fmla="*/ 2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6">
                    <a:moveTo>
                      <a:pt x="172" y="27"/>
                    </a:moveTo>
                    <a:cubicBezTo>
                      <a:pt x="172" y="32"/>
                      <a:pt x="168" y="36"/>
                      <a:pt x="164" y="36"/>
                    </a:cubicBezTo>
                    <a:cubicBezTo>
                      <a:pt x="9" y="36"/>
                      <a:pt x="9" y="36"/>
                      <a:pt x="9" y="36"/>
                    </a:cubicBezTo>
                    <a:cubicBezTo>
                      <a:pt x="4" y="36"/>
                      <a:pt x="0" y="32"/>
                      <a:pt x="0" y="27"/>
                    </a:cubicBezTo>
                    <a:cubicBezTo>
                      <a:pt x="0" y="8"/>
                      <a:pt x="0" y="8"/>
                      <a:pt x="0" y="8"/>
                    </a:cubicBezTo>
                    <a:cubicBezTo>
                      <a:pt x="0" y="3"/>
                      <a:pt x="4" y="0"/>
                      <a:pt x="9" y="0"/>
                    </a:cubicBezTo>
                    <a:cubicBezTo>
                      <a:pt x="164" y="0"/>
                      <a:pt x="164" y="0"/>
                      <a:pt x="164" y="0"/>
                    </a:cubicBezTo>
                    <a:cubicBezTo>
                      <a:pt x="168" y="0"/>
                      <a:pt x="172" y="3"/>
                      <a:pt x="172" y="8"/>
                    </a:cubicBezTo>
                    <a:lnTo>
                      <a:pt x="172" y="27"/>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5" name="Freeform 9">
                <a:extLst>
                  <a:ext uri="{FF2B5EF4-FFF2-40B4-BE49-F238E27FC236}">
                    <a16:creationId xmlns:a16="http://schemas.microsoft.com/office/drawing/2014/main" id="{6ACF9EBE-8722-4489-9CEB-E1272892A713}"/>
                  </a:ext>
                </a:extLst>
              </p:cNvPr>
              <p:cNvSpPr>
                <a:spLocks/>
              </p:cNvSpPr>
              <p:nvPr/>
            </p:nvSpPr>
            <p:spPr bwMode="auto">
              <a:xfrm>
                <a:off x="3086" y="3325"/>
                <a:ext cx="47" cy="77"/>
              </a:xfrm>
              <a:custGeom>
                <a:avLst/>
                <a:gdLst>
                  <a:gd name="T0" fmla="*/ 23 w 47"/>
                  <a:gd name="T1" fmla="*/ 77 h 77"/>
                  <a:gd name="T2" fmla="*/ 0 w 47"/>
                  <a:gd name="T3" fmla="*/ 55 h 77"/>
                  <a:gd name="T4" fmla="*/ 0 w 47"/>
                  <a:gd name="T5" fmla="*/ 0 h 77"/>
                  <a:gd name="T6" fmla="*/ 47 w 47"/>
                  <a:gd name="T7" fmla="*/ 0 h 77"/>
                  <a:gd name="T8" fmla="*/ 47 w 47"/>
                  <a:gd name="T9" fmla="*/ 55 h 77"/>
                  <a:gd name="T10" fmla="*/ 23 w 47"/>
                  <a:gd name="T11" fmla="*/ 77 h 77"/>
                </a:gdLst>
                <a:ahLst/>
                <a:cxnLst>
                  <a:cxn ang="0">
                    <a:pos x="T0" y="T1"/>
                  </a:cxn>
                  <a:cxn ang="0">
                    <a:pos x="T2" y="T3"/>
                  </a:cxn>
                  <a:cxn ang="0">
                    <a:pos x="T4" y="T5"/>
                  </a:cxn>
                  <a:cxn ang="0">
                    <a:pos x="T6" y="T7"/>
                  </a:cxn>
                  <a:cxn ang="0">
                    <a:pos x="T8" y="T9"/>
                  </a:cxn>
                  <a:cxn ang="0">
                    <a:pos x="T10" y="T11"/>
                  </a:cxn>
                </a:cxnLst>
                <a:rect l="0" t="0" r="r" b="b"/>
                <a:pathLst>
                  <a:path w="47" h="77">
                    <a:moveTo>
                      <a:pt x="23" y="77"/>
                    </a:moveTo>
                    <a:lnTo>
                      <a:pt x="0" y="55"/>
                    </a:lnTo>
                    <a:lnTo>
                      <a:pt x="0" y="0"/>
                    </a:lnTo>
                    <a:lnTo>
                      <a:pt x="47" y="0"/>
                    </a:lnTo>
                    <a:lnTo>
                      <a:pt x="47" y="55"/>
                    </a:lnTo>
                    <a:lnTo>
                      <a:pt x="23" y="77"/>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6" name="Freeform 10">
                <a:extLst>
                  <a:ext uri="{FF2B5EF4-FFF2-40B4-BE49-F238E27FC236}">
                    <a16:creationId xmlns:a16="http://schemas.microsoft.com/office/drawing/2014/main" id="{FEAC44FC-B42A-4181-B8D3-57E73F1D44F2}"/>
                  </a:ext>
                </a:extLst>
              </p:cNvPr>
              <p:cNvSpPr>
                <a:spLocks/>
              </p:cNvSpPr>
              <p:nvPr/>
            </p:nvSpPr>
            <p:spPr bwMode="auto">
              <a:xfrm>
                <a:off x="3086" y="3314"/>
                <a:ext cx="47" cy="40"/>
              </a:xfrm>
              <a:custGeom>
                <a:avLst/>
                <a:gdLst>
                  <a:gd name="T0" fmla="*/ 0 w 60"/>
                  <a:gd name="T1" fmla="*/ 48 h 52"/>
                  <a:gd name="T2" fmla="*/ 30 w 60"/>
                  <a:gd name="T3" fmla="*/ 52 h 52"/>
                  <a:gd name="T4" fmla="*/ 60 w 60"/>
                  <a:gd name="T5" fmla="*/ 48 h 52"/>
                  <a:gd name="T6" fmla="*/ 60 w 60"/>
                  <a:gd name="T7" fmla="*/ 0 h 52"/>
                  <a:gd name="T8" fmla="*/ 0 w 60"/>
                  <a:gd name="T9" fmla="*/ 0 h 52"/>
                  <a:gd name="T10" fmla="*/ 0 w 60"/>
                  <a:gd name="T11" fmla="*/ 48 h 52"/>
                </a:gdLst>
                <a:ahLst/>
                <a:cxnLst>
                  <a:cxn ang="0">
                    <a:pos x="T0" y="T1"/>
                  </a:cxn>
                  <a:cxn ang="0">
                    <a:pos x="T2" y="T3"/>
                  </a:cxn>
                  <a:cxn ang="0">
                    <a:pos x="T4" y="T5"/>
                  </a:cxn>
                  <a:cxn ang="0">
                    <a:pos x="T6" y="T7"/>
                  </a:cxn>
                  <a:cxn ang="0">
                    <a:pos x="T8" y="T9"/>
                  </a:cxn>
                  <a:cxn ang="0">
                    <a:pos x="T10" y="T11"/>
                  </a:cxn>
                </a:cxnLst>
                <a:rect l="0" t="0" r="r" b="b"/>
                <a:pathLst>
                  <a:path w="60" h="52">
                    <a:moveTo>
                      <a:pt x="0" y="48"/>
                    </a:moveTo>
                    <a:cubicBezTo>
                      <a:pt x="10" y="51"/>
                      <a:pt x="19" y="52"/>
                      <a:pt x="30" y="52"/>
                    </a:cubicBezTo>
                    <a:cubicBezTo>
                      <a:pt x="40" y="52"/>
                      <a:pt x="50" y="51"/>
                      <a:pt x="60" y="48"/>
                    </a:cubicBezTo>
                    <a:cubicBezTo>
                      <a:pt x="60" y="0"/>
                      <a:pt x="60" y="0"/>
                      <a:pt x="60" y="0"/>
                    </a:cubicBezTo>
                    <a:cubicBezTo>
                      <a:pt x="0" y="0"/>
                      <a:pt x="0" y="0"/>
                      <a:pt x="0" y="0"/>
                    </a:cubicBezTo>
                    <a:lnTo>
                      <a:pt x="0" y="48"/>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7" name="Freeform 11">
                <a:extLst>
                  <a:ext uri="{FF2B5EF4-FFF2-40B4-BE49-F238E27FC236}">
                    <a16:creationId xmlns:a16="http://schemas.microsoft.com/office/drawing/2014/main" id="{7F4DCFFE-9CCA-4E3B-9421-30476A6ED641}"/>
                  </a:ext>
                </a:extLst>
              </p:cNvPr>
              <p:cNvSpPr>
                <a:spLocks/>
              </p:cNvSpPr>
              <p:nvPr/>
            </p:nvSpPr>
            <p:spPr bwMode="auto">
              <a:xfrm>
                <a:off x="3055" y="3242"/>
                <a:ext cx="110" cy="103"/>
              </a:xfrm>
              <a:custGeom>
                <a:avLst/>
                <a:gdLst>
                  <a:gd name="T0" fmla="*/ 0 w 141"/>
                  <a:gd name="T1" fmla="*/ 0 h 133"/>
                  <a:gd name="T2" fmla="*/ 0 w 141"/>
                  <a:gd name="T3" fmla="*/ 110 h 133"/>
                  <a:gd name="T4" fmla="*/ 70 w 141"/>
                  <a:gd name="T5" fmla="*/ 133 h 133"/>
                  <a:gd name="T6" fmla="*/ 141 w 141"/>
                  <a:gd name="T7" fmla="*/ 110 h 133"/>
                  <a:gd name="T8" fmla="*/ 141 w 141"/>
                  <a:gd name="T9" fmla="*/ 110 h 133"/>
                  <a:gd name="T10" fmla="*/ 141 w 141"/>
                  <a:gd name="T11" fmla="*/ 0 h 133"/>
                  <a:gd name="T12" fmla="*/ 0 w 141"/>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141" h="133">
                    <a:moveTo>
                      <a:pt x="0" y="0"/>
                    </a:moveTo>
                    <a:cubicBezTo>
                      <a:pt x="0" y="110"/>
                      <a:pt x="0" y="110"/>
                      <a:pt x="0" y="110"/>
                    </a:cubicBezTo>
                    <a:cubicBezTo>
                      <a:pt x="19" y="125"/>
                      <a:pt x="44" y="133"/>
                      <a:pt x="70" y="133"/>
                    </a:cubicBezTo>
                    <a:cubicBezTo>
                      <a:pt x="96" y="133"/>
                      <a:pt x="122" y="125"/>
                      <a:pt x="141" y="110"/>
                    </a:cubicBezTo>
                    <a:cubicBezTo>
                      <a:pt x="141" y="110"/>
                      <a:pt x="141" y="110"/>
                      <a:pt x="141" y="110"/>
                    </a:cubicBezTo>
                    <a:cubicBezTo>
                      <a:pt x="141" y="0"/>
                      <a:pt x="141" y="0"/>
                      <a:pt x="141" y="0"/>
                    </a:cubicBezTo>
                    <a:lnTo>
                      <a:pt x="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8" name="Freeform 12">
                <a:extLst>
                  <a:ext uri="{FF2B5EF4-FFF2-40B4-BE49-F238E27FC236}">
                    <a16:creationId xmlns:a16="http://schemas.microsoft.com/office/drawing/2014/main" id="{E480BE1D-23DB-427E-9DAB-1AB1DF1AC32A}"/>
                  </a:ext>
                </a:extLst>
              </p:cNvPr>
              <p:cNvSpPr>
                <a:spLocks/>
              </p:cNvSpPr>
              <p:nvPr/>
            </p:nvSpPr>
            <p:spPr bwMode="auto">
              <a:xfrm>
                <a:off x="3054" y="3190"/>
                <a:ext cx="78" cy="82"/>
              </a:xfrm>
              <a:custGeom>
                <a:avLst/>
                <a:gdLst>
                  <a:gd name="T0" fmla="*/ 100 w 100"/>
                  <a:gd name="T1" fmla="*/ 6 h 106"/>
                  <a:gd name="T2" fmla="*/ 71 w 100"/>
                  <a:gd name="T3" fmla="*/ 0 h 106"/>
                  <a:gd name="T4" fmla="*/ 0 w 100"/>
                  <a:gd name="T5" fmla="*/ 71 h 106"/>
                  <a:gd name="T6" fmla="*/ 0 w 100"/>
                  <a:gd name="T7" fmla="*/ 106 h 106"/>
                  <a:gd name="T8" fmla="*/ 100 w 100"/>
                  <a:gd name="T9" fmla="*/ 6 h 106"/>
                </a:gdLst>
                <a:ahLst/>
                <a:cxnLst>
                  <a:cxn ang="0">
                    <a:pos x="T0" y="T1"/>
                  </a:cxn>
                  <a:cxn ang="0">
                    <a:pos x="T2" y="T3"/>
                  </a:cxn>
                  <a:cxn ang="0">
                    <a:pos x="T4" y="T5"/>
                  </a:cxn>
                  <a:cxn ang="0">
                    <a:pos x="T6" y="T7"/>
                  </a:cxn>
                  <a:cxn ang="0">
                    <a:pos x="T8" y="T9"/>
                  </a:cxn>
                </a:cxnLst>
                <a:rect l="0" t="0" r="r" b="b"/>
                <a:pathLst>
                  <a:path w="100" h="106">
                    <a:moveTo>
                      <a:pt x="100" y="6"/>
                    </a:moveTo>
                    <a:cubicBezTo>
                      <a:pt x="91" y="2"/>
                      <a:pt x="82" y="0"/>
                      <a:pt x="71" y="0"/>
                    </a:cubicBezTo>
                    <a:cubicBezTo>
                      <a:pt x="32" y="0"/>
                      <a:pt x="0" y="32"/>
                      <a:pt x="0" y="71"/>
                    </a:cubicBezTo>
                    <a:cubicBezTo>
                      <a:pt x="0" y="106"/>
                      <a:pt x="0" y="106"/>
                      <a:pt x="0" y="106"/>
                    </a:cubicBezTo>
                    <a:cubicBezTo>
                      <a:pt x="53" y="100"/>
                      <a:pt x="94" y="58"/>
                      <a:pt x="10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79" name="Freeform 13">
                <a:extLst>
                  <a:ext uri="{FF2B5EF4-FFF2-40B4-BE49-F238E27FC236}">
                    <a16:creationId xmlns:a16="http://schemas.microsoft.com/office/drawing/2014/main" id="{01ED7D59-23CD-466C-B758-4615EA5F8246}"/>
                  </a:ext>
                </a:extLst>
              </p:cNvPr>
              <p:cNvSpPr>
                <a:spLocks/>
              </p:cNvSpPr>
              <p:nvPr/>
            </p:nvSpPr>
            <p:spPr bwMode="auto">
              <a:xfrm>
                <a:off x="3087" y="3190"/>
                <a:ext cx="78" cy="82"/>
              </a:xfrm>
              <a:custGeom>
                <a:avLst/>
                <a:gdLst>
                  <a:gd name="T0" fmla="*/ 0 w 100"/>
                  <a:gd name="T1" fmla="*/ 6 h 106"/>
                  <a:gd name="T2" fmla="*/ 29 w 100"/>
                  <a:gd name="T3" fmla="*/ 0 h 106"/>
                  <a:gd name="T4" fmla="*/ 100 w 100"/>
                  <a:gd name="T5" fmla="*/ 71 h 106"/>
                  <a:gd name="T6" fmla="*/ 100 w 100"/>
                  <a:gd name="T7" fmla="*/ 106 h 106"/>
                  <a:gd name="T8" fmla="*/ 0 w 100"/>
                  <a:gd name="T9" fmla="*/ 6 h 106"/>
                </a:gdLst>
                <a:ahLst/>
                <a:cxnLst>
                  <a:cxn ang="0">
                    <a:pos x="T0" y="T1"/>
                  </a:cxn>
                  <a:cxn ang="0">
                    <a:pos x="T2" y="T3"/>
                  </a:cxn>
                  <a:cxn ang="0">
                    <a:pos x="T4" y="T5"/>
                  </a:cxn>
                  <a:cxn ang="0">
                    <a:pos x="T6" y="T7"/>
                  </a:cxn>
                  <a:cxn ang="0">
                    <a:pos x="T8" y="T9"/>
                  </a:cxn>
                </a:cxnLst>
                <a:rect l="0" t="0" r="r" b="b"/>
                <a:pathLst>
                  <a:path w="100" h="106">
                    <a:moveTo>
                      <a:pt x="0" y="6"/>
                    </a:moveTo>
                    <a:cubicBezTo>
                      <a:pt x="9" y="2"/>
                      <a:pt x="19" y="0"/>
                      <a:pt x="29" y="0"/>
                    </a:cubicBezTo>
                    <a:cubicBezTo>
                      <a:pt x="68" y="0"/>
                      <a:pt x="100" y="32"/>
                      <a:pt x="100" y="71"/>
                    </a:cubicBezTo>
                    <a:cubicBezTo>
                      <a:pt x="100" y="106"/>
                      <a:pt x="100" y="106"/>
                      <a:pt x="100" y="106"/>
                    </a:cubicBezTo>
                    <a:cubicBezTo>
                      <a:pt x="48" y="100"/>
                      <a:pt x="6" y="58"/>
                      <a:pt x="0" y="6"/>
                    </a:cubicBezTo>
                    <a:close/>
                  </a:path>
                </a:pathLst>
              </a:custGeom>
              <a:solidFill>
                <a:srgbClr val="6D49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0" name="Rectangle 15">
                <a:extLst>
                  <a:ext uri="{FF2B5EF4-FFF2-40B4-BE49-F238E27FC236}">
                    <a16:creationId xmlns:a16="http://schemas.microsoft.com/office/drawing/2014/main" id="{A47CE73E-3955-4F04-BB23-B3F3D4AB1AA8}"/>
                  </a:ext>
                </a:extLst>
              </p:cNvPr>
              <p:cNvSpPr>
                <a:spLocks noChangeArrowheads="1"/>
              </p:cNvSpPr>
              <p:nvPr/>
            </p:nvSpPr>
            <p:spPr bwMode="auto">
              <a:xfrm>
                <a:off x="3036" y="3631"/>
                <a:ext cx="38" cy="317"/>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1" name="Rectangle 16">
                <a:extLst>
                  <a:ext uri="{FF2B5EF4-FFF2-40B4-BE49-F238E27FC236}">
                    <a16:creationId xmlns:a16="http://schemas.microsoft.com/office/drawing/2014/main" id="{AEF519C5-5682-48D7-AAFF-AF50F4D3F6E5}"/>
                  </a:ext>
                </a:extLst>
              </p:cNvPr>
              <p:cNvSpPr>
                <a:spLocks noChangeArrowheads="1"/>
              </p:cNvSpPr>
              <p:nvPr/>
            </p:nvSpPr>
            <p:spPr bwMode="auto">
              <a:xfrm>
                <a:off x="3145" y="3631"/>
                <a:ext cx="38" cy="317"/>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2" name="Rectangle 17">
                <a:extLst>
                  <a:ext uri="{FF2B5EF4-FFF2-40B4-BE49-F238E27FC236}">
                    <a16:creationId xmlns:a16="http://schemas.microsoft.com/office/drawing/2014/main" id="{2D04C769-EF48-4C0F-B92D-F6CCF7709A22}"/>
                  </a:ext>
                </a:extLst>
              </p:cNvPr>
              <p:cNvSpPr>
                <a:spLocks noChangeArrowheads="1"/>
              </p:cNvSpPr>
              <p:nvPr/>
            </p:nvSpPr>
            <p:spPr bwMode="auto">
              <a:xfrm>
                <a:off x="3190" y="3467"/>
                <a:ext cx="40" cy="234"/>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3" name="Rectangle 18">
                <a:extLst>
                  <a:ext uri="{FF2B5EF4-FFF2-40B4-BE49-F238E27FC236}">
                    <a16:creationId xmlns:a16="http://schemas.microsoft.com/office/drawing/2014/main" id="{D24FE899-C6B0-4C9C-8914-6A86BD7986DA}"/>
                  </a:ext>
                </a:extLst>
              </p:cNvPr>
              <p:cNvSpPr>
                <a:spLocks noChangeArrowheads="1"/>
              </p:cNvSpPr>
              <p:nvPr/>
            </p:nvSpPr>
            <p:spPr bwMode="auto">
              <a:xfrm>
                <a:off x="3037" y="3368"/>
                <a:ext cx="143" cy="59"/>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4" name="Freeform 19">
                <a:extLst>
                  <a:ext uri="{FF2B5EF4-FFF2-40B4-BE49-F238E27FC236}">
                    <a16:creationId xmlns:a16="http://schemas.microsoft.com/office/drawing/2014/main" id="{73DDC858-C5F9-4359-8AD8-69B850B47C3B}"/>
                  </a:ext>
                </a:extLst>
              </p:cNvPr>
              <p:cNvSpPr>
                <a:spLocks/>
              </p:cNvSpPr>
              <p:nvPr/>
            </p:nvSpPr>
            <p:spPr bwMode="auto">
              <a:xfrm>
                <a:off x="2981" y="3368"/>
                <a:ext cx="255" cy="509"/>
              </a:xfrm>
              <a:custGeom>
                <a:avLst/>
                <a:gdLst>
                  <a:gd name="T0" fmla="*/ 259 w 328"/>
                  <a:gd name="T1" fmla="*/ 0 h 657"/>
                  <a:gd name="T2" fmla="*/ 252 w 328"/>
                  <a:gd name="T3" fmla="*/ 0 h 657"/>
                  <a:gd name="T4" fmla="*/ 164 w 328"/>
                  <a:gd name="T5" fmla="*/ 60 h 657"/>
                  <a:gd name="T6" fmla="*/ 76 w 328"/>
                  <a:gd name="T7" fmla="*/ 0 h 657"/>
                  <a:gd name="T8" fmla="*/ 70 w 328"/>
                  <a:gd name="T9" fmla="*/ 0 h 657"/>
                  <a:gd name="T10" fmla="*/ 0 w 328"/>
                  <a:gd name="T11" fmla="*/ 70 h 657"/>
                  <a:gd name="T12" fmla="*/ 0 w 328"/>
                  <a:gd name="T13" fmla="*/ 228 h 657"/>
                  <a:gd name="T14" fmla="*/ 58 w 328"/>
                  <a:gd name="T15" fmla="*/ 228 h 657"/>
                  <a:gd name="T16" fmla="*/ 58 w 328"/>
                  <a:gd name="T17" fmla="*/ 128 h 657"/>
                  <a:gd name="T18" fmla="*/ 70 w 328"/>
                  <a:gd name="T19" fmla="*/ 128 h 657"/>
                  <a:gd name="T20" fmla="*/ 70 w 328"/>
                  <a:gd name="T21" fmla="*/ 657 h 657"/>
                  <a:gd name="T22" fmla="*/ 211 w 328"/>
                  <a:gd name="T23" fmla="*/ 544 h 657"/>
                  <a:gd name="T24" fmla="*/ 260 w 328"/>
                  <a:gd name="T25" fmla="*/ 652 h 657"/>
                  <a:gd name="T26" fmla="*/ 260 w 328"/>
                  <a:gd name="T27" fmla="*/ 128 h 657"/>
                  <a:gd name="T28" fmla="*/ 269 w 328"/>
                  <a:gd name="T29" fmla="*/ 128 h 657"/>
                  <a:gd name="T30" fmla="*/ 269 w 328"/>
                  <a:gd name="T31" fmla="*/ 221 h 657"/>
                  <a:gd name="T32" fmla="*/ 328 w 328"/>
                  <a:gd name="T33" fmla="*/ 221 h 657"/>
                  <a:gd name="T34" fmla="*/ 328 w 328"/>
                  <a:gd name="T35" fmla="*/ 70 h 657"/>
                  <a:gd name="T36" fmla="*/ 259 w 328"/>
                  <a:gd name="T37" fmla="*/ 0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657">
                    <a:moveTo>
                      <a:pt x="259" y="0"/>
                    </a:moveTo>
                    <a:cubicBezTo>
                      <a:pt x="252" y="0"/>
                      <a:pt x="252" y="0"/>
                      <a:pt x="252" y="0"/>
                    </a:cubicBezTo>
                    <a:cubicBezTo>
                      <a:pt x="238" y="35"/>
                      <a:pt x="204" y="60"/>
                      <a:pt x="164" y="60"/>
                    </a:cubicBezTo>
                    <a:cubicBezTo>
                      <a:pt x="124" y="60"/>
                      <a:pt x="90" y="35"/>
                      <a:pt x="76" y="0"/>
                    </a:cubicBezTo>
                    <a:cubicBezTo>
                      <a:pt x="70" y="0"/>
                      <a:pt x="70" y="0"/>
                      <a:pt x="70" y="0"/>
                    </a:cubicBezTo>
                    <a:cubicBezTo>
                      <a:pt x="31" y="0"/>
                      <a:pt x="0" y="31"/>
                      <a:pt x="0" y="70"/>
                    </a:cubicBezTo>
                    <a:cubicBezTo>
                      <a:pt x="0" y="228"/>
                      <a:pt x="0" y="228"/>
                      <a:pt x="0" y="228"/>
                    </a:cubicBezTo>
                    <a:cubicBezTo>
                      <a:pt x="58" y="228"/>
                      <a:pt x="58" y="228"/>
                      <a:pt x="58" y="228"/>
                    </a:cubicBezTo>
                    <a:cubicBezTo>
                      <a:pt x="58" y="128"/>
                      <a:pt x="58" y="128"/>
                      <a:pt x="58" y="128"/>
                    </a:cubicBezTo>
                    <a:cubicBezTo>
                      <a:pt x="70" y="128"/>
                      <a:pt x="70" y="128"/>
                      <a:pt x="70" y="128"/>
                    </a:cubicBezTo>
                    <a:cubicBezTo>
                      <a:pt x="70" y="657"/>
                      <a:pt x="70" y="657"/>
                      <a:pt x="70" y="657"/>
                    </a:cubicBezTo>
                    <a:cubicBezTo>
                      <a:pt x="211" y="544"/>
                      <a:pt x="211" y="544"/>
                      <a:pt x="211" y="544"/>
                    </a:cubicBezTo>
                    <a:cubicBezTo>
                      <a:pt x="260" y="652"/>
                      <a:pt x="260" y="652"/>
                      <a:pt x="260" y="652"/>
                    </a:cubicBezTo>
                    <a:cubicBezTo>
                      <a:pt x="260" y="128"/>
                      <a:pt x="260" y="128"/>
                      <a:pt x="260" y="128"/>
                    </a:cubicBezTo>
                    <a:cubicBezTo>
                      <a:pt x="269" y="128"/>
                      <a:pt x="269" y="128"/>
                      <a:pt x="269" y="128"/>
                    </a:cubicBezTo>
                    <a:cubicBezTo>
                      <a:pt x="269" y="221"/>
                      <a:pt x="269" y="221"/>
                      <a:pt x="269" y="221"/>
                    </a:cubicBezTo>
                    <a:cubicBezTo>
                      <a:pt x="328" y="221"/>
                      <a:pt x="328" y="221"/>
                      <a:pt x="328" y="221"/>
                    </a:cubicBezTo>
                    <a:cubicBezTo>
                      <a:pt x="328" y="70"/>
                      <a:pt x="328" y="70"/>
                      <a:pt x="328" y="70"/>
                    </a:cubicBezTo>
                    <a:cubicBezTo>
                      <a:pt x="328" y="31"/>
                      <a:pt x="297" y="0"/>
                      <a:pt x="259" y="0"/>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5" name="Freeform 20">
                <a:extLst>
                  <a:ext uri="{FF2B5EF4-FFF2-40B4-BE49-F238E27FC236}">
                    <a16:creationId xmlns:a16="http://schemas.microsoft.com/office/drawing/2014/main" id="{2B7AD76C-825E-4F04-8270-ED68B139241D}"/>
                  </a:ext>
                </a:extLst>
              </p:cNvPr>
              <p:cNvSpPr>
                <a:spLocks/>
              </p:cNvSpPr>
              <p:nvPr/>
            </p:nvSpPr>
            <p:spPr bwMode="auto">
              <a:xfrm>
                <a:off x="3190" y="3662"/>
                <a:ext cx="40" cy="79"/>
              </a:xfrm>
              <a:custGeom>
                <a:avLst/>
                <a:gdLst>
                  <a:gd name="T0" fmla="*/ 0 w 51"/>
                  <a:gd name="T1" fmla="*/ 0 h 102"/>
                  <a:gd name="T2" fmla="*/ 0 w 51"/>
                  <a:gd name="T3" fmla="*/ 102 h 102"/>
                  <a:gd name="T4" fmla="*/ 51 w 51"/>
                  <a:gd name="T5" fmla="*/ 51 h 102"/>
                  <a:gd name="T6" fmla="*/ 0 w 51"/>
                  <a:gd name="T7" fmla="*/ 0 h 102"/>
                </a:gdLst>
                <a:ahLst/>
                <a:cxnLst>
                  <a:cxn ang="0">
                    <a:pos x="T0" y="T1"/>
                  </a:cxn>
                  <a:cxn ang="0">
                    <a:pos x="T2" y="T3"/>
                  </a:cxn>
                  <a:cxn ang="0">
                    <a:pos x="T4" y="T5"/>
                  </a:cxn>
                  <a:cxn ang="0">
                    <a:pos x="T6" y="T7"/>
                  </a:cxn>
                </a:cxnLst>
                <a:rect l="0" t="0" r="r" b="b"/>
                <a:pathLst>
                  <a:path w="51" h="102">
                    <a:moveTo>
                      <a:pt x="0" y="0"/>
                    </a:moveTo>
                    <a:cubicBezTo>
                      <a:pt x="0" y="102"/>
                      <a:pt x="0" y="102"/>
                      <a:pt x="0" y="102"/>
                    </a:cubicBezTo>
                    <a:cubicBezTo>
                      <a:pt x="28" y="102"/>
                      <a:pt x="51" y="79"/>
                      <a:pt x="51" y="51"/>
                    </a:cubicBezTo>
                    <a:cubicBezTo>
                      <a:pt x="51" y="23"/>
                      <a:pt x="28" y="0"/>
                      <a:pt x="0" y="0"/>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6" name="Rectangle 21">
                <a:extLst>
                  <a:ext uri="{FF2B5EF4-FFF2-40B4-BE49-F238E27FC236}">
                    <a16:creationId xmlns:a16="http://schemas.microsoft.com/office/drawing/2014/main" id="{C3222666-C0A4-4E85-9BA2-D1A4395A6299}"/>
                  </a:ext>
                </a:extLst>
              </p:cNvPr>
              <p:cNvSpPr>
                <a:spLocks noChangeArrowheads="1"/>
              </p:cNvSpPr>
              <p:nvPr/>
            </p:nvSpPr>
            <p:spPr bwMode="auto">
              <a:xfrm>
                <a:off x="3036" y="3553"/>
                <a:ext cx="147" cy="1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7" name="Freeform 22">
                <a:extLst>
                  <a:ext uri="{FF2B5EF4-FFF2-40B4-BE49-F238E27FC236}">
                    <a16:creationId xmlns:a16="http://schemas.microsoft.com/office/drawing/2014/main" id="{7C0B1177-D7CF-40FA-95EF-AA8196C897F7}"/>
                  </a:ext>
                </a:extLst>
              </p:cNvPr>
              <p:cNvSpPr>
                <a:spLocks/>
              </p:cNvSpPr>
              <p:nvPr/>
            </p:nvSpPr>
            <p:spPr bwMode="auto">
              <a:xfrm>
                <a:off x="2986" y="3943"/>
                <a:ext cx="88" cy="46"/>
              </a:xfrm>
              <a:custGeom>
                <a:avLst/>
                <a:gdLst>
                  <a:gd name="T0" fmla="*/ 113 w 113"/>
                  <a:gd name="T1" fmla="*/ 0 h 59"/>
                  <a:gd name="T2" fmla="*/ 80 w 113"/>
                  <a:gd name="T3" fmla="*/ 29 h 59"/>
                  <a:gd name="T4" fmla="*/ 11 w 113"/>
                  <a:gd name="T5" fmla="*/ 29 h 59"/>
                  <a:gd name="T6" fmla="*/ 0 w 113"/>
                  <a:gd name="T7" fmla="*/ 59 h 59"/>
                  <a:gd name="T8" fmla="*/ 64 w 113"/>
                  <a:gd name="T9" fmla="*/ 59 h 59"/>
                  <a:gd name="T10" fmla="*/ 113 w 113"/>
                  <a:gd name="T11" fmla="*/ 59 h 59"/>
                  <a:gd name="T12" fmla="*/ 113 w 113"/>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113" h="59">
                    <a:moveTo>
                      <a:pt x="113" y="0"/>
                    </a:moveTo>
                    <a:cubicBezTo>
                      <a:pt x="111" y="17"/>
                      <a:pt x="97" y="29"/>
                      <a:pt x="80" y="29"/>
                    </a:cubicBezTo>
                    <a:cubicBezTo>
                      <a:pt x="11" y="29"/>
                      <a:pt x="11" y="29"/>
                      <a:pt x="11" y="29"/>
                    </a:cubicBezTo>
                    <a:cubicBezTo>
                      <a:pt x="5" y="38"/>
                      <a:pt x="1" y="48"/>
                      <a:pt x="0" y="59"/>
                    </a:cubicBezTo>
                    <a:cubicBezTo>
                      <a:pt x="64" y="59"/>
                      <a:pt x="64" y="59"/>
                      <a:pt x="64" y="59"/>
                    </a:cubicBezTo>
                    <a:cubicBezTo>
                      <a:pt x="113" y="59"/>
                      <a:pt x="113" y="59"/>
                      <a:pt x="113" y="59"/>
                    </a:cubicBezTo>
                    <a:cubicBezTo>
                      <a:pt x="113" y="0"/>
                      <a:pt x="113" y="0"/>
                      <a:pt x="113" y="0"/>
                    </a:cubicBezTo>
                    <a:close/>
                  </a:path>
                </a:pathLst>
              </a:custGeom>
              <a:solidFill>
                <a:srgbClr val="524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8" name="Freeform 23">
                <a:extLst>
                  <a:ext uri="{FF2B5EF4-FFF2-40B4-BE49-F238E27FC236}">
                    <a16:creationId xmlns:a16="http://schemas.microsoft.com/office/drawing/2014/main" id="{D01B86F9-6F4C-4A2F-A7B6-D63DDC9297FD}"/>
                  </a:ext>
                </a:extLst>
              </p:cNvPr>
              <p:cNvSpPr>
                <a:spLocks/>
              </p:cNvSpPr>
              <p:nvPr/>
            </p:nvSpPr>
            <p:spPr bwMode="auto">
              <a:xfrm>
                <a:off x="3102" y="3943"/>
                <a:ext cx="80" cy="29"/>
              </a:xfrm>
              <a:custGeom>
                <a:avLst/>
                <a:gdLst>
                  <a:gd name="T0" fmla="*/ 55 w 103"/>
                  <a:gd name="T1" fmla="*/ 0 h 37"/>
                  <a:gd name="T2" fmla="*/ 1 w 103"/>
                  <a:gd name="T3" fmla="*/ 29 h 37"/>
                  <a:gd name="T4" fmla="*/ 0 w 103"/>
                  <a:gd name="T5" fmla="*/ 36 h 37"/>
                  <a:gd name="T6" fmla="*/ 71 w 103"/>
                  <a:gd name="T7" fmla="*/ 37 h 37"/>
                  <a:gd name="T8" fmla="*/ 103 w 103"/>
                  <a:gd name="T9" fmla="*/ 0 h 37"/>
                  <a:gd name="T10" fmla="*/ 55 w 103"/>
                  <a:gd name="T11" fmla="*/ 0 h 37"/>
                </a:gdLst>
                <a:ahLst/>
                <a:cxnLst>
                  <a:cxn ang="0">
                    <a:pos x="T0" y="T1"/>
                  </a:cxn>
                  <a:cxn ang="0">
                    <a:pos x="T2" y="T3"/>
                  </a:cxn>
                  <a:cxn ang="0">
                    <a:pos x="T4" y="T5"/>
                  </a:cxn>
                  <a:cxn ang="0">
                    <a:pos x="T6" y="T7"/>
                  </a:cxn>
                  <a:cxn ang="0">
                    <a:pos x="T8" y="T9"/>
                  </a:cxn>
                  <a:cxn ang="0">
                    <a:pos x="T10" y="T11"/>
                  </a:cxn>
                </a:cxnLst>
                <a:rect l="0" t="0" r="r" b="b"/>
                <a:pathLst>
                  <a:path w="103" h="37">
                    <a:moveTo>
                      <a:pt x="55" y="0"/>
                    </a:moveTo>
                    <a:cubicBezTo>
                      <a:pt x="32" y="0"/>
                      <a:pt x="12" y="12"/>
                      <a:pt x="1" y="29"/>
                    </a:cubicBezTo>
                    <a:cubicBezTo>
                      <a:pt x="0" y="36"/>
                      <a:pt x="0" y="36"/>
                      <a:pt x="0" y="36"/>
                    </a:cubicBezTo>
                    <a:cubicBezTo>
                      <a:pt x="71" y="37"/>
                      <a:pt x="71" y="37"/>
                      <a:pt x="71" y="37"/>
                    </a:cubicBezTo>
                    <a:cubicBezTo>
                      <a:pt x="88" y="37"/>
                      <a:pt x="101" y="17"/>
                      <a:pt x="103" y="0"/>
                    </a:cubicBezTo>
                    <a:lnTo>
                      <a:pt x="55"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89" name="Freeform 24">
                <a:extLst>
                  <a:ext uri="{FF2B5EF4-FFF2-40B4-BE49-F238E27FC236}">
                    <a16:creationId xmlns:a16="http://schemas.microsoft.com/office/drawing/2014/main" id="{C472233E-29A0-4539-98CE-3C7CFF51151C}"/>
                  </a:ext>
                </a:extLst>
              </p:cNvPr>
              <p:cNvSpPr>
                <a:spLocks/>
              </p:cNvSpPr>
              <p:nvPr/>
            </p:nvSpPr>
            <p:spPr bwMode="auto">
              <a:xfrm>
                <a:off x="3095" y="3943"/>
                <a:ext cx="88" cy="46"/>
              </a:xfrm>
              <a:custGeom>
                <a:avLst/>
                <a:gdLst>
                  <a:gd name="T0" fmla="*/ 113 w 114"/>
                  <a:gd name="T1" fmla="*/ 0 h 59"/>
                  <a:gd name="T2" fmla="*/ 80 w 114"/>
                  <a:gd name="T3" fmla="*/ 29 h 59"/>
                  <a:gd name="T4" fmla="*/ 11 w 114"/>
                  <a:gd name="T5" fmla="*/ 29 h 59"/>
                  <a:gd name="T6" fmla="*/ 0 w 114"/>
                  <a:gd name="T7" fmla="*/ 59 h 59"/>
                  <a:gd name="T8" fmla="*/ 65 w 114"/>
                  <a:gd name="T9" fmla="*/ 59 h 59"/>
                  <a:gd name="T10" fmla="*/ 114 w 114"/>
                  <a:gd name="T11" fmla="*/ 59 h 59"/>
                  <a:gd name="T12" fmla="*/ 114 w 114"/>
                  <a:gd name="T13" fmla="*/ 0 h 59"/>
                  <a:gd name="T14" fmla="*/ 113 w 114"/>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59">
                    <a:moveTo>
                      <a:pt x="113" y="0"/>
                    </a:moveTo>
                    <a:cubicBezTo>
                      <a:pt x="111" y="17"/>
                      <a:pt x="97" y="29"/>
                      <a:pt x="80" y="29"/>
                    </a:cubicBezTo>
                    <a:cubicBezTo>
                      <a:pt x="11" y="29"/>
                      <a:pt x="11" y="29"/>
                      <a:pt x="11" y="29"/>
                    </a:cubicBezTo>
                    <a:cubicBezTo>
                      <a:pt x="5" y="38"/>
                      <a:pt x="1" y="48"/>
                      <a:pt x="0" y="59"/>
                    </a:cubicBezTo>
                    <a:cubicBezTo>
                      <a:pt x="65" y="59"/>
                      <a:pt x="65" y="59"/>
                      <a:pt x="65" y="59"/>
                    </a:cubicBezTo>
                    <a:cubicBezTo>
                      <a:pt x="114" y="59"/>
                      <a:pt x="114" y="59"/>
                      <a:pt x="114" y="59"/>
                    </a:cubicBezTo>
                    <a:cubicBezTo>
                      <a:pt x="114" y="0"/>
                      <a:pt x="114" y="0"/>
                      <a:pt x="114" y="0"/>
                    </a:cubicBezTo>
                    <a:lnTo>
                      <a:pt x="113" y="0"/>
                    </a:lnTo>
                    <a:close/>
                  </a:path>
                </a:pathLst>
              </a:custGeom>
              <a:solidFill>
                <a:srgbClr val="5249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90" name="Rectangle 30">
                <a:extLst>
                  <a:ext uri="{FF2B5EF4-FFF2-40B4-BE49-F238E27FC236}">
                    <a16:creationId xmlns:a16="http://schemas.microsoft.com/office/drawing/2014/main" id="{B1E98585-791A-4126-8010-4864E2ECA605}"/>
                  </a:ext>
                </a:extLst>
              </p:cNvPr>
              <p:cNvSpPr>
                <a:spLocks noChangeArrowheads="1"/>
              </p:cNvSpPr>
              <p:nvPr/>
            </p:nvSpPr>
            <p:spPr bwMode="auto">
              <a:xfrm>
                <a:off x="2924" y="3525"/>
                <a:ext cx="21" cy="2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91" name="Freeform 34">
                <a:extLst>
                  <a:ext uri="{FF2B5EF4-FFF2-40B4-BE49-F238E27FC236}">
                    <a16:creationId xmlns:a16="http://schemas.microsoft.com/office/drawing/2014/main" id="{6D5B0A84-F920-4D0A-9375-E842BA4E8157}"/>
                  </a:ext>
                </a:extLst>
              </p:cNvPr>
              <p:cNvSpPr>
                <a:spLocks/>
              </p:cNvSpPr>
              <p:nvPr/>
            </p:nvSpPr>
            <p:spPr bwMode="auto">
              <a:xfrm>
                <a:off x="3092" y="3319"/>
                <a:ext cx="35" cy="13"/>
              </a:xfrm>
              <a:custGeom>
                <a:avLst/>
                <a:gdLst>
                  <a:gd name="T0" fmla="*/ 17 w 46"/>
                  <a:gd name="T1" fmla="*/ 17 h 17"/>
                  <a:gd name="T2" fmla="*/ 30 w 46"/>
                  <a:gd name="T3" fmla="*/ 17 h 17"/>
                  <a:gd name="T4" fmla="*/ 46 w 46"/>
                  <a:gd name="T5" fmla="*/ 0 h 17"/>
                  <a:gd name="T6" fmla="*/ 23 w 46"/>
                  <a:gd name="T7" fmla="*/ 2 h 17"/>
                  <a:gd name="T8" fmla="*/ 0 w 46"/>
                  <a:gd name="T9" fmla="*/ 0 h 17"/>
                  <a:gd name="T10" fmla="*/ 17 w 46"/>
                  <a:gd name="T11" fmla="*/ 17 h 17"/>
                </a:gdLst>
                <a:ahLst/>
                <a:cxnLst>
                  <a:cxn ang="0">
                    <a:pos x="T0" y="T1"/>
                  </a:cxn>
                  <a:cxn ang="0">
                    <a:pos x="T2" y="T3"/>
                  </a:cxn>
                  <a:cxn ang="0">
                    <a:pos x="T4" y="T5"/>
                  </a:cxn>
                  <a:cxn ang="0">
                    <a:pos x="T6" y="T7"/>
                  </a:cxn>
                  <a:cxn ang="0">
                    <a:pos x="T8" y="T9"/>
                  </a:cxn>
                  <a:cxn ang="0">
                    <a:pos x="T10" y="T11"/>
                  </a:cxn>
                </a:cxnLst>
                <a:rect l="0" t="0" r="r" b="b"/>
                <a:pathLst>
                  <a:path w="46" h="17">
                    <a:moveTo>
                      <a:pt x="17" y="17"/>
                    </a:moveTo>
                    <a:cubicBezTo>
                      <a:pt x="30" y="17"/>
                      <a:pt x="30" y="17"/>
                      <a:pt x="30" y="17"/>
                    </a:cubicBezTo>
                    <a:cubicBezTo>
                      <a:pt x="38" y="17"/>
                      <a:pt x="46" y="9"/>
                      <a:pt x="46" y="0"/>
                    </a:cubicBezTo>
                    <a:cubicBezTo>
                      <a:pt x="23" y="2"/>
                      <a:pt x="23" y="2"/>
                      <a:pt x="23" y="2"/>
                    </a:cubicBezTo>
                    <a:cubicBezTo>
                      <a:pt x="0" y="0"/>
                      <a:pt x="0" y="0"/>
                      <a:pt x="0" y="0"/>
                    </a:cubicBezTo>
                    <a:cubicBezTo>
                      <a:pt x="0" y="9"/>
                      <a:pt x="9" y="17"/>
                      <a:pt x="17" y="17"/>
                    </a:cubicBezTo>
                    <a:close/>
                  </a:path>
                </a:pathLst>
              </a:custGeom>
              <a:solidFill>
                <a:srgbClr val="F472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92" name="Freeform 35">
                <a:extLst>
                  <a:ext uri="{FF2B5EF4-FFF2-40B4-BE49-F238E27FC236}">
                    <a16:creationId xmlns:a16="http://schemas.microsoft.com/office/drawing/2014/main" id="{DF41837A-2F63-49E1-ACE5-EA642A609B41}"/>
                  </a:ext>
                </a:extLst>
              </p:cNvPr>
              <p:cNvSpPr>
                <a:spLocks/>
              </p:cNvSpPr>
              <p:nvPr/>
            </p:nvSpPr>
            <p:spPr bwMode="auto">
              <a:xfrm>
                <a:off x="3092" y="3319"/>
                <a:ext cx="36" cy="9"/>
              </a:xfrm>
              <a:custGeom>
                <a:avLst/>
                <a:gdLst>
                  <a:gd name="T0" fmla="*/ 0 w 47"/>
                  <a:gd name="T1" fmla="*/ 0 h 11"/>
                  <a:gd name="T2" fmla="*/ 23 w 47"/>
                  <a:gd name="T3" fmla="*/ 11 h 11"/>
                  <a:gd name="T4" fmla="*/ 47 w 47"/>
                  <a:gd name="T5" fmla="*/ 0 h 11"/>
                  <a:gd name="T6" fmla="*/ 23 w 47"/>
                  <a:gd name="T7" fmla="*/ 3 h 11"/>
                  <a:gd name="T8" fmla="*/ 0 w 47"/>
                  <a:gd name="T9" fmla="*/ 0 h 11"/>
                </a:gdLst>
                <a:ahLst/>
                <a:cxnLst>
                  <a:cxn ang="0">
                    <a:pos x="T0" y="T1"/>
                  </a:cxn>
                  <a:cxn ang="0">
                    <a:pos x="T2" y="T3"/>
                  </a:cxn>
                  <a:cxn ang="0">
                    <a:pos x="T4" y="T5"/>
                  </a:cxn>
                  <a:cxn ang="0">
                    <a:pos x="T6" y="T7"/>
                  </a:cxn>
                  <a:cxn ang="0">
                    <a:pos x="T8" y="T9"/>
                  </a:cxn>
                </a:cxnLst>
                <a:rect l="0" t="0" r="r" b="b"/>
                <a:pathLst>
                  <a:path w="47" h="11">
                    <a:moveTo>
                      <a:pt x="0" y="0"/>
                    </a:moveTo>
                    <a:cubicBezTo>
                      <a:pt x="6" y="7"/>
                      <a:pt x="14" y="11"/>
                      <a:pt x="23" y="11"/>
                    </a:cubicBezTo>
                    <a:cubicBezTo>
                      <a:pt x="32" y="11"/>
                      <a:pt x="41" y="7"/>
                      <a:pt x="47" y="0"/>
                    </a:cubicBezTo>
                    <a:cubicBezTo>
                      <a:pt x="23" y="3"/>
                      <a:pt x="23" y="3"/>
                      <a:pt x="23" y="3"/>
                    </a:cubicBezTo>
                    <a:lnTo>
                      <a:pt x="0" y="0"/>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93" name="Freeform 36">
                <a:extLst>
                  <a:ext uri="{FF2B5EF4-FFF2-40B4-BE49-F238E27FC236}">
                    <a16:creationId xmlns:a16="http://schemas.microsoft.com/office/drawing/2014/main" id="{F9DC3E1E-225C-418A-A406-5578F6510617}"/>
                  </a:ext>
                </a:extLst>
              </p:cNvPr>
              <p:cNvSpPr>
                <a:spLocks/>
              </p:cNvSpPr>
              <p:nvPr/>
            </p:nvSpPr>
            <p:spPr bwMode="auto">
              <a:xfrm>
                <a:off x="3092" y="3317"/>
                <a:ext cx="35" cy="5"/>
              </a:xfrm>
              <a:custGeom>
                <a:avLst/>
                <a:gdLst>
                  <a:gd name="T0" fmla="*/ 35 w 46"/>
                  <a:gd name="T1" fmla="*/ 0 h 7"/>
                  <a:gd name="T2" fmla="*/ 23 w 46"/>
                  <a:gd name="T3" fmla="*/ 4 h 7"/>
                  <a:gd name="T4" fmla="*/ 11 w 46"/>
                  <a:gd name="T5" fmla="*/ 0 h 7"/>
                  <a:gd name="T6" fmla="*/ 0 w 46"/>
                  <a:gd name="T7" fmla="*/ 3 h 7"/>
                  <a:gd name="T8" fmla="*/ 23 w 46"/>
                  <a:gd name="T9" fmla="*/ 7 h 7"/>
                  <a:gd name="T10" fmla="*/ 46 w 46"/>
                  <a:gd name="T11" fmla="*/ 3 h 7"/>
                  <a:gd name="T12" fmla="*/ 35 w 4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6" h="7">
                    <a:moveTo>
                      <a:pt x="35" y="0"/>
                    </a:moveTo>
                    <a:cubicBezTo>
                      <a:pt x="31" y="0"/>
                      <a:pt x="27" y="1"/>
                      <a:pt x="23" y="4"/>
                    </a:cubicBezTo>
                    <a:cubicBezTo>
                      <a:pt x="20" y="1"/>
                      <a:pt x="16" y="0"/>
                      <a:pt x="11" y="0"/>
                    </a:cubicBezTo>
                    <a:cubicBezTo>
                      <a:pt x="7" y="0"/>
                      <a:pt x="3" y="1"/>
                      <a:pt x="0" y="3"/>
                    </a:cubicBezTo>
                    <a:cubicBezTo>
                      <a:pt x="7" y="6"/>
                      <a:pt x="15" y="7"/>
                      <a:pt x="23" y="7"/>
                    </a:cubicBezTo>
                    <a:cubicBezTo>
                      <a:pt x="31" y="7"/>
                      <a:pt x="39" y="6"/>
                      <a:pt x="46" y="3"/>
                    </a:cubicBezTo>
                    <a:cubicBezTo>
                      <a:pt x="43" y="1"/>
                      <a:pt x="40" y="0"/>
                      <a:pt x="35" y="0"/>
                    </a:cubicBez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94" name="Oval 37">
                <a:extLst>
                  <a:ext uri="{FF2B5EF4-FFF2-40B4-BE49-F238E27FC236}">
                    <a16:creationId xmlns:a16="http://schemas.microsoft.com/office/drawing/2014/main" id="{CD3B3049-662D-4BDD-BC6C-4428C272B926}"/>
                  </a:ext>
                </a:extLst>
              </p:cNvPr>
              <p:cNvSpPr>
                <a:spLocks noChangeArrowheads="1"/>
              </p:cNvSpPr>
              <p:nvPr/>
            </p:nvSpPr>
            <p:spPr bwMode="auto">
              <a:xfrm>
                <a:off x="3072" y="3283"/>
                <a:ext cx="8" cy="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95" name="Oval 38">
                <a:extLst>
                  <a:ext uri="{FF2B5EF4-FFF2-40B4-BE49-F238E27FC236}">
                    <a16:creationId xmlns:a16="http://schemas.microsoft.com/office/drawing/2014/main" id="{BBDDED50-ADCA-48D8-83B1-3AA696AC8208}"/>
                  </a:ext>
                </a:extLst>
              </p:cNvPr>
              <p:cNvSpPr>
                <a:spLocks noChangeArrowheads="1"/>
              </p:cNvSpPr>
              <p:nvPr/>
            </p:nvSpPr>
            <p:spPr bwMode="auto">
              <a:xfrm>
                <a:off x="3140" y="3283"/>
                <a:ext cx="7" cy="8"/>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sp>
            <p:nvSpPr>
              <p:cNvPr id="196" name="Freeform 39">
                <a:extLst>
                  <a:ext uri="{FF2B5EF4-FFF2-40B4-BE49-F238E27FC236}">
                    <a16:creationId xmlns:a16="http://schemas.microsoft.com/office/drawing/2014/main" id="{3AB9EDED-3EF9-4583-9BA1-21E8DF2DBDC9}"/>
                  </a:ext>
                </a:extLst>
              </p:cNvPr>
              <p:cNvSpPr>
                <a:spLocks/>
              </p:cNvSpPr>
              <p:nvPr/>
            </p:nvSpPr>
            <p:spPr bwMode="auto">
              <a:xfrm>
                <a:off x="3101" y="3302"/>
                <a:ext cx="17" cy="6"/>
              </a:xfrm>
              <a:custGeom>
                <a:avLst/>
                <a:gdLst>
                  <a:gd name="T0" fmla="*/ 0 w 22"/>
                  <a:gd name="T1" fmla="*/ 0 h 8"/>
                  <a:gd name="T2" fmla="*/ 11 w 22"/>
                  <a:gd name="T3" fmla="*/ 8 h 8"/>
                  <a:gd name="T4" fmla="*/ 22 w 22"/>
                  <a:gd name="T5" fmla="*/ 0 h 8"/>
                  <a:gd name="T6" fmla="*/ 0 w 22"/>
                  <a:gd name="T7" fmla="*/ 0 h 8"/>
                </a:gdLst>
                <a:ahLst/>
                <a:cxnLst>
                  <a:cxn ang="0">
                    <a:pos x="T0" y="T1"/>
                  </a:cxn>
                  <a:cxn ang="0">
                    <a:pos x="T2" y="T3"/>
                  </a:cxn>
                  <a:cxn ang="0">
                    <a:pos x="T4" y="T5"/>
                  </a:cxn>
                  <a:cxn ang="0">
                    <a:pos x="T6" y="T7"/>
                  </a:cxn>
                </a:cxnLst>
                <a:rect l="0" t="0" r="r" b="b"/>
                <a:pathLst>
                  <a:path w="22" h="8">
                    <a:moveTo>
                      <a:pt x="0" y="0"/>
                    </a:moveTo>
                    <a:cubicBezTo>
                      <a:pt x="1" y="4"/>
                      <a:pt x="6" y="8"/>
                      <a:pt x="11" y="8"/>
                    </a:cubicBezTo>
                    <a:cubicBezTo>
                      <a:pt x="16" y="8"/>
                      <a:pt x="21" y="4"/>
                      <a:pt x="22" y="0"/>
                    </a:cubicBezTo>
                    <a:lnTo>
                      <a:pt x="0" y="0"/>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5" rIns="89630" bIns="44815" numCol="1" anchor="t" anchorCtr="0" compatLnSpc="1">
                <a:prstTxWarp prst="textNoShape">
                  <a:avLst/>
                </a:prstTxWarp>
              </a:bodyPr>
              <a:lstStyle/>
              <a:p>
                <a:pPr marL="0" marR="0" lvl="0" indent="0" algn="l" defTabSz="896328" eaLnBrk="1" fontAlgn="auto" latinLnBrk="0" hangingPunct="1">
                  <a:lnSpc>
                    <a:spcPct val="100000"/>
                  </a:lnSpc>
                  <a:spcBef>
                    <a:spcPts val="0"/>
                  </a:spcBef>
                  <a:spcAft>
                    <a:spcPts val="0"/>
                  </a:spcAft>
                  <a:buClrTx/>
                  <a:buSzTx/>
                  <a:buFontTx/>
                  <a:buNone/>
                  <a:tabLst/>
                  <a:defRPr/>
                </a:pPr>
                <a:endParaRPr kumimoji="0" lang="en-US" sz="1766" b="0" i="0" u="none" strike="noStrike" kern="0" cap="none" spc="0" normalizeH="0" baseline="0" noProof="0">
                  <a:ln>
                    <a:noFill/>
                  </a:ln>
                  <a:solidFill>
                    <a:sysClr val="windowText" lastClr="000000"/>
                  </a:solidFill>
                  <a:effectLst/>
                  <a:uLnTx/>
                  <a:uFillTx/>
                </a:endParaRPr>
              </a:p>
            </p:txBody>
          </p:sp>
        </p:grpSp>
      </p:grpSp>
      <p:sp>
        <p:nvSpPr>
          <p:cNvPr id="197" name="Line Callout 2 197">
            <a:extLst>
              <a:ext uri="{FF2B5EF4-FFF2-40B4-BE49-F238E27FC236}">
                <a16:creationId xmlns:a16="http://schemas.microsoft.com/office/drawing/2014/main" id="{38661725-9B77-4BDB-BB15-91A1563B0B8F}"/>
              </a:ext>
            </a:extLst>
          </p:cNvPr>
          <p:cNvSpPr/>
          <p:nvPr/>
        </p:nvSpPr>
        <p:spPr bwMode="auto">
          <a:xfrm>
            <a:off x="10010719" y="5654228"/>
            <a:ext cx="2116984" cy="1044607"/>
          </a:xfrm>
          <a:prstGeom prst="borderCallout2">
            <a:avLst>
              <a:gd name="adj1" fmla="val 18396"/>
              <a:gd name="adj2" fmla="val 7802"/>
              <a:gd name="adj3" fmla="val -32932"/>
              <a:gd name="adj4" fmla="val 7972"/>
              <a:gd name="adj5" fmla="val -98962"/>
              <a:gd name="adj6" fmla="val 20822"/>
            </a:avLst>
          </a:prstGeom>
          <a:solidFill>
            <a:srgbClr val="FFFFFF">
              <a:lumMod val="85000"/>
            </a:srgbClr>
          </a:solidFill>
          <a:ln w="9525" cap="flat" cmpd="sng" algn="ctr">
            <a:solidFill>
              <a:srgbClr val="FFFFFF">
                <a:lumMod val="85000"/>
              </a:srgbClr>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896035" eaLnBrk="1" fontAlgn="auto" latinLnBrk="0" hangingPunct="1">
              <a:lnSpc>
                <a:spcPct val="105000"/>
              </a:lnSpc>
              <a:spcBef>
                <a:spcPct val="0"/>
              </a:spcBef>
              <a:spcAft>
                <a:spcPts val="0"/>
              </a:spcAft>
              <a:buClrTx/>
              <a:buSzTx/>
              <a:buFontTx/>
              <a:buNone/>
              <a:tabLst/>
              <a:defRPr/>
            </a:pPr>
            <a:r>
              <a:rPr kumimoji="0" lang="en-US" sz="1600" b="0" i="0" u="none" strike="noStrike" kern="0" cap="none" spc="0" normalizeH="0" baseline="0" noProof="0">
                <a:ln>
                  <a:noFill/>
                </a:ln>
                <a:solidFill>
                  <a:srgbClr val="505050"/>
                </a:solidFill>
                <a:effectLst/>
                <a:uLnTx/>
                <a:uFillTx/>
                <a:latin typeface="Segoe UI"/>
                <a:ea typeface="+mn-ea"/>
                <a:cs typeface="+mn-cs"/>
              </a:rPr>
              <a:t>6. Apply </a:t>
            </a:r>
            <a:r>
              <a:rPr kumimoji="0" lang="en-US" sz="1600" b="0" i="0" u="none" strike="noStrike" kern="0" cap="none" spc="0" normalizeH="0" baseline="0" noProof="0">
                <a:ln>
                  <a:noFill/>
                </a:ln>
                <a:solidFill>
                  <a:srgbClr val="525252"/>
                </a:solidFill>
                <a:effectLst/>
                <a:uLnTx/>
                <a:uFillTx/>
                <a:latin typeface="Segoe UI"/>
                <a:ea typeface="Segoe UI" panose="020B0502040204020203" pitchFamily="34" charset="0"/>
                <a:cs typeface="Segoe UI" panose="020B0502040204020203" pitchFamily="34" charset="0"/>
              </a:rPr>
              <a:t>Baseline Security Policies to DCs</a:t>
            </a:r>
          </a:p>
        </p:txBody>
      </p:sp>
    </p:spTree>
    <p:extLst>
      <p:ext uri="{BB962C8B-B14F-4D97-AF65-F5344CB8AC3E}">
        <p14:creationId xmlns:p14="http://schemas.microsoft.com/office/powerpoint/2010/main" val="1449323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fade">
                                      <p:cBhvr>
                                        <p:cTn id="10" dur="500"/>
                                        <p:tgtEl>
                                          <p:spTgt spid="9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par>
                                <p:cTn id="16" presetID="10" presetClass="entr" presetSubtype="0" fill="hold" nodeType="withEffect">
                                  <p:stCondLst>
                                    <p:cond delay="0"/>
                                  </p:stCondLst>
                                  <p:childTnLst>
                                    <p:set>
                                      <p:cBhvr>
                                        <p:cTn id="17" dur="1" fill="hold">
                                          <p:stCondLst>
                                            <p:cond delay="0"/>
                                          </p:stCondLst>
                                        </p:cTn>
                                        <p:tgtEl>
                                          <p:spTgt spid="147"/>
                                        </p:tgtEl>
                                        <p:attrNameLst>
                                          <p:attrName>style.visibility</p:attrName>
                                        </p:attrNameLst>
                                      </p:cBhvr>
                                      <p:to>
                                        <p:strVal val="visible"/>
                                      </p:to>
                                    </p:set>
                                    <p:animEffect transition="in" filter="fade">
                                      <p:cBhvr>
                                        <p:cTn id="18" dur="500"/>
                                        <p:tgtEl>
                                          <p:spTgt spid="14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fade">
                                      <p:cBhvr>
                                        <p:cTn id="23" dur="500"/>
                                        <p:tgtEl>
                                          <p:spTgt spid="72"/>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3"/>
                                        </p:tgtEl>
                                        <p:attrNameLst>
                                          <p:attrName>style.visibility</p:attrName>
                                        </p:attrNameLst>
                                      </p:cBhvr>
                                      <p:to>
                                        <p:strVal val="visible"/>
                                      </p:to>
                                    </p:set>
                                    <p:animEffect transition="in" filter="fade">
                                      <p:cBhvr>
                                        <p:cTn id="34" dur="500"/>
                                        <p:tgtEl>
                                          <p:spTgt spid="9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fade">
                                      <p:cBhvr>
                                        <p:cTn id="39" dur="500"/>
                                        <p:tgtEl>
                                          <p:spTgt spid="7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97"/>
                                        </p:tgtEl>
                                        <p:attrNameLst>
                                          <p:attrName>style.visibility</p:attrName>
                                        </p:attrNameLst>
                                      </p:cBhvr>
                                      <p:to>
                                        <p:strVal val="visible"/>
                                      </p:to>
                                    </p:set>
                                    <p:animEffect transition="in" filter="fade">
                                      <p:cBhvr>
                                        <p:cTn id="44" dur="5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2" grpId="0" animBg="1"/>
      <p:bldP spid="73" grpId="0" animBg="1"/>
      <p:bldP spid="93" grpId="0" animBg="1"/>
      <p:bldP spid="96" grpId="0" animBg="1"/>
      <p:bldP spid="19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3C062F-B9EB-46C4-B3D7-F14A7DE245E7}"/>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33</a:t>
            </a:fld>
            <a:endParaRPr lang="en-US"/>
          </a:p>
        </p:txBody>
      </p:sp>
      <p:sp>
        <p:nvSpPr>
          <p:cNvPr id="3" name="Text Placeholder 2">
            <a:extLst>
              <a:ext uri="{FF2B5EF4-FFF2-40B4-BE49-F238E27FC236}">
                <a16:creationId xmlns:a16="http://schemas.microsoft.com/office/drawing/2014/main" id="{7B22F033-7F21-4C3D-8AB8-E0C33573C77B}"/>
              </a:ext>
            </a:extLst>
          </p:cNvPr>
          <p:cNvSpPr>
            <a:spLocks noGrp="1"/>
          </p:cNvSpPr>
          <p:nvPr>
            <p:ph type="body" sz="quarter" idx="13"/>
          </p:nvPr>
        </p:nvSpPr>
        <p:spPr/>
        <p:txBody>
          <a:bodyPr/>
          <a:lstStyle/>
          <a:p>
            <a:r>
              <a:rPr lang="en-US"/>
              <a:t>Move to proactive security posture</a:t>
            </a:r>
            <a:endParaRPr lang="en-CA"/>
          </a:p>
        </p:txBody>
      </p:sp>
      <p:graphicFrame>
        <p:nvGraphicFramePr>
          <p:cNvPr id="4" name="Diagram 3">
            <a:extLst>
              <a:ext uri="{FF2B5EF4-FFF2-40B4-BE49-F238E27FC236}">
                <a16:creationId xmlns:a16="http://schemas.microsoft.com/office/drawing/2014/main" id="{BCC964FC-4713-4CD6-9004-424FBFB72BAD}"/>
              </a:ext>
            </a:extLst>
          </p:cNvPr>
          <p:cNvGraphicFramePr/>
          <p:nvPr>
            <p:extLst>
              <p:ext uri="{D42A27DB-BD31-4B8C-83A1-F6EECF244321}">
                <p14:modId xmlns:p14="http://schemas.microsoft.com/office/powerpoint/2010/main" val="67903328"/>
              </p:ext>
            </p:extLst>
          </p:nvPr>
        </p:nvGraphicFramePr>
        <p:xfrm>
          <a:off x="4860030" y="897833"/>
          <a:ext cx="6758462" cy="17179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F3294ACA-F6E0-4DE1-BF02-0BFA5888AAF3}"/>
              </a:ext>
            </a:extLst>
          </p:cNvPr>
          <p:cNvSpPr/>
          <p:nvPr/>
        </p:nvSpPr>
        <p:spPr bwMode="auto">
          <a:xfrm>
            <a:off x="485155" y="3976227"/>
            <a:ext cx="1717884" cy="1308594"/>
          </a:xfrm>
          <a:prstGeom prst="rect">
            <a:avLst/>
          </a:prstGeom>
          <a:solidFill>
            <a:srgbClr val="00BCF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DC Host Attacks</a:t>
            </a:r>
          </a:p>
        </p:txBody>
      </p:sp>
      <p:sp>
        <p:nvSpPr>
          <p:cNvPr id="6" name="Rectangle 5">
            <a:extLst>
              <a:ext uri="{FF2B5EF4-FFF2-40B4-BE49-F238E27FC236}">
                <a16:creationId xmlns:a16="http://schemas.microsoft.com/office/drawing/2014/main" id="{0741842B-8CE3-443B-A438-B7CEFE60FB3C}"/>
              </a:ext>
            </a:extLst>
          </p:cNvPr>
          <p:cNvSpPr/>
          <p:nvPr/>
        </p:nvSpPr>
        <p:spPr bwMode="auto">
          <a:xfrm>
            <a:off x="485155" y="1946661"/>
            <a:ext cx="1717884" cy="1982080"/>
          </a:xfrm>
          <a:prstGeom prst="rect">
            <a:avLst/>
          </a:prstGeom>
          <a:solidFill>
            <a:srgbClr val="00BCF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Credential Theft &amp; Abuse</a:t>
            </a:r>
          </a:p>
        </p:txBody>
      </p:sp>
      <p:sp>
        <p:nvSpPr>
          <p:cNvPr id="7" name="Rectangle 6">
            <a:extLst>
              <a:ext uri="{FF2B5EF4-FFF2-40B4-BE49-F238E27FC236}">
                <a16:creationId xmlns:a16="http://schemas.microsoft.com/office/drawing/2014/main" id="{B7F09C59-8707-44FD-8137-4730AB72170B}"/>
              </a:ext>
            </a:extLst>
          </p:cNvPr>
          <p:cNvSpPr/>
          <p:nvPr/>
        </p:nvSpPr>
        <p:spPr bwMode="auto">
          <a:xfrm>
            <a:off x="485155" y="6005797"/>
            <a:ext cx="1717884" cy="627408"/>
          </a:xfrm>
          <a:prstGeom prst="rect">
            <a:avLst/>
          </a:prstGeom>
          <a:solidFill>
            <a:srgbClr val="00BCF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Attacker Stealth</a:t>
            </a:r>
          </a:p>
        </p:txBody>
      </p:sp>
      <p:sp>
        <p:nvSpPr>
          <p:cNvPr id="8" name="Rectangle 7">
            <a:extLst>
              <a:ext uri="{FF2B5EF4-FFF2-40B4-BE49-F238E27FC236}">
                <a16:creationId xmlns:a16="http://schemas.microsoft.com/office/drawing/2014/main" id="{985C3ADB-6FBF-470B-9020-4F9188D5D7D9}"/>
              </a:ext>
            </a:extLst>
          </p:cNvPr>
          <p:cNvSpPr/>
          <p:nvPr/>
        </p:nvSpPr>
        <p:spPr bwMode="auto">
          <a:xfrm>
            <a:off x="485155" y="5329271"/>
            <a:ext cx="1717884" cy="630572"/>
          </a:xfrm>
          <a:prstGeom prst="rect">
            <a:avLst/>
          </a:prstGeom>
          <a:solidFill>
            <a:srgbClr val="00BCF2">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567"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AD Attacks</a:t>
            </a:r>
          </a:p>
        </p:txBody>
      </p:sp>
      <p:grpSp>
        <p:nvGrpSpPr>
          <p:cNvPr id="9" name="Group 8">
            <a:extLst>
              <a:ext uri="{FF2B5EF4-FFF2-40B4-BE49-F238E27FC236}">
                <a16:creationId xmlns:a16="http://schemas.microsoft.com/office/drawing/2014/main" id="{9F5C3D4F-D9E0-4A86-BA24-99EEA4760132}"/>
              </a:ext>
            </a:extLst>
          </p:cNvPr>
          <p:cNvGrpSpPr/>
          <p:nvPr/>
        </p:nvGrpSpPr>
        <p:grpSpPr>
          <a:xfrm>
            <a:off x="4853403" y="2113901"/>
            <a:ext cx="1944294" cy="268890"/>
            <a:chOff x="4959709" y="2200637"/>
            <a:chExt cx="2667000" cy="274321"/>
          </a:xfrm>
        </p:grpSpPr>
        <p:sp>
          <p:nvSpPr>
            <p:cNvPr id="10" name="Rounded Rectangle 97">
              <a:extLst>
                <a:ext uri="{FF2B5EF4-FFF2-40B4-BE49-F238E27FC236}">
                  <a16:creationId xmlns:a16="http://schemas.microsoft.com/office/drawing/2014/main" id="{A83E2F63-2CDC-40EB-9758-C0653EC5DC65}"/>
                </a:ext>
              </a:extLst>
            </p:cNvPr>
            <p:cNvSpPr/>
            <p:nvPr/>
          </p:nvSpPr>
          <p:spPr bwMode="auto">
            <a:xfrm>
              <a:off x="4959709" y="2200638"/>
              <a:ext cx="2667000" cy="27432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1" name="Group 10">
              <a:extLst>
                <a:ext uri="{FF2B5EF4-FFF2-40B4-BE49-F238E27FC236}">
                  <a16:creationId xmlns:a16="http://schemas.microsoft.com/office/drawing/2014/main" id="{75465091-A341-4BF4-AA2E-37C97C0772AC}"/>
                </a:ext>
              </a:extLst>
            </p:cNvPr>
            <p:cNvGrpSpPr/>
            <p:nvPr/>
          </p:nvGrpSpPr>
          <p:grpSpPr>
            <a:xfrm>
              <a:off x="4959709" y="2200637"/>
              <a:ext cx="1589701" cy="274320"/>
              <a:chOff x="3398837" y="2492062"/>
              <a:chExt cx="1589701" cy="274320"/>
            </a:xfrm>
          </p:grpSpPr>
          <p:sp>
            <p:nvSpPr>
              <p:cNvPr id="12" name="Rounded Rectangle 99">
                <a:extLst>
                  <a:ext uri="{FF2B5EF4-FFF2-40B4-BE49-F238E27FC236}">
                    <a16:creationId xmlns:a16="http://schemas.microsoft.com/office/drawing/2014/main" id="{D1811F77-9333-48FC-BAAF-CB0C4A606DCE}"/>
                  </a:ext>
                </a:extLst>
              </p:cNvPr>
              <p:cNvSpPr/>
              <p:nvPr/>
            </p:nvSpPr>
            <p:spPr bwMode="auto">
              <a:xfrm>
                <a:off x="3398837" y="2492062"/>
                <a:ext cx="381000" cy="274320"/>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77467127-D6AA-4C40-8EE8-4B2C81E3C72A}"/>
                  </a:ext>
                </a:extLst>
              </p:cNvPr>
              <p:cNvSpPr/>
              <p:nvPr/>
            </p:nvSpPr>
            <p:spPr bwMode="auto">
              <a:xfrm>
                <a:off x="3627439" y="2492062"/>
                <a:ext cx="1361099" cy="274320"/>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14" name="Group 13">
            <a:extLst>
              <a:ext uri="{FF2B5EF4-FFF2-40B4-BE49-F238E27FC236}">
                <a16:creationId xmlns:a16="http://schemas.microsoft.com/office/drawing/2014/main" id="{B4C53FD3-5499-415B-94C5-D347553738B0}"/>
              </a:ext>
            </a:extLst>
          </p:cNvPr>
          <p:cNvGrpSpPr/>
          <p:nvPr/>
        </p:nvGrpSpPr>
        <p:grpSpPr>
          <a:xfrm>
            <a:off x="4853403" y="2798503"/>
            <a:ext cx="1944294" cy="268890"/>
            <a:chOff x="4959709" y="2200637"/>
            <a:chExt cx="2667000" cy="319400"/>
          </a:xfrm>
        </p:grpSpPr>
        <p:sp>
          <p:nvSpPr>
            <p:cNvPr id="15" name="Rounded Rectangle 103">
              <a:extLst>
                <a:ext uri="{FF2B5EF4-FFF2-40B4-BE49-F238E27FC236}">
                  <a16:creationId xmlns:a16="http://schemas.microsoft.com/office/drawing/2014/main" id="{7775B0BB-9B06-4812-A9E4-614E2DD5C793}"/>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6" name="Group 15">
              <a:extLst>
                <a:ext uri="{FF2B5EF4-FFF2-40B4-BE49-F238E27FC236}">
                  <a16:creationId xmlns:a16="http://schemas.microsoft.com/office/drawing/2014/main" id="{12271FD2-CCDD-41BC-9857-AD92B9E7A938}"/>
                </a:ext>
              </a:extLst>
            </p:cNvPr>
            <p:cNvGrpSpPr/>
            <p:nvPr/>
          </p:nvGrpSpPr>
          <p:grpSpPr>
            <a:xfrm>
              <a:off x="4959709" y="2200637"/>
              <a:ext cx="1345714" cy="319399"/>
              <a:chOff x="3398837" y="2492062"/>
              <a:chExt cx="1345714" cy="319399"/>
            </a:xfrm>
          </p:grpSpPr>
          <p:sp>
            <p:nvSpPr>
              <p:cNvPr id="17" name="Rounded Rectangle 106">
                <a:extLst>
                  <a:ext uri="{FF2B5EF4-FFF2-40B4-BE49-F238E27FC236}">
                    <a16:creationId xmlns:a16="http://schemas.microsoft.com/office/drawing/2014/main" id="{C51F34CF-4815-4641-A445-D9620B0421AE}"/>
                  </a:ext>
                </a:extLst>
              </p:cNvPr>
              <p:cNvSpPr/>
              <p:nvPr/>
            </p:nvSpPr>
            <p:spPr bwMode="auto">
              <a:xfrm>
                <a:off x="3398837" y="2492062"/>
                <a:ext cx="381000"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a:extLst>
                  <a:ext uri="{FF2B5EF4-FFF2-40B4-BE49-F238E27FC236}">
                    <a16:creationId xmlns:a16="http://schemas.microsoft.com/office/drawing/2014/main" id="{F878003A-8E56-45CF-BB30-EB4E322F4A94}"/>
                  </a:ext>
                </a:extLst>
              </p:cNvPr>
              <p:cNvSpPr/>
              <p:nvPr/>
            </p:nvSpPr>
            <p:spPr bwMode="auto">
              <a:xfrm>
                <a:off x="3627439" y="2492062"/>
                <a:ext cx="1117112"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19" name="Rounded Rectangle 108">
            <a:extLst>
              <a:ext uri="{FF2B5EF4-FFF2-40B4-BE49-F238E27FC236}">
                <a16:creationId xmlns:a16="http://schemas.microsoft.com/office/drawing/2014/main" id="{8C58B8CC-691E-457A-BFB7-2B39D230D628}"/>
              </a:ext>
            </a:extLst>
          </p:cNvPr>
          <p:cNvSpPr/>
          <p:nvPr/>
        </p:nvSpPr>
        <p:spPr bwMode="auto">
          <a:xfrm>
            <a:off x="4853403" y="6221520"/>
            <a:ext cx="1944294" cy="26889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 name="Rounded Rectangle 129">
            <a:extLst>
              <a:ext uri="{FF2B5EF4-FFF2-40B4-BE49-F238E27FC236}">
                <a16:creationId xmlns:a16="http://schemas.microsoft.com/office/drawing/2014/main" id="{F4F1E0E3-5A7A-40B9-94E0-0E0DAE54BD0A}"/>
              </a:ext>
            </a:extLst>
          </p:cNvPr>
          <p:cNvSpPr/>
          <p:nvPr/>
        </p:nvSpPr>
        <p:spPr bwMode="auto">
          <a:xfrm>
            <a:off x="4853403" y="3483107"/>
            <a:ext cx="1944294" cy="26889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 name="Rounded Rectangle 130">
            <a:extLst>
              <a:ext uri="{FF2B5EF4-FFF2-40B4-BE49-F238E27FC236}">
                <a16:creationId xmlns:a16="http://schemas.microsoft.com/office/drawing/2014/main" id="{CADD4D57-9E04-4479-9DEF-AA30555ADE17}"/>
              </a:ext>
            </a:extLst>
          </p:cNvPr>
          <p:cNvSpPr/>
          <p:nvPr/>
        </p:nvSpPr>
        <p:spPr bwMode="auto">
          <a:xfrm>
            <a:off x="4853403" y="4852314"/>
            <a:ext cx="1944294" cy="26889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ounded Rectangle 131">
            <a:extLst>
              <a:ext uri="{FF2B5EF4-FFF2-40B4-BE49-F238E27FC236}">
                <a16:creationId xmlns:a16="http://schemas.microsoft.com/office/drawing/2014/main" id="{98BD9C35-757F-40A3-96D9-6917EC748567}"/>
              </a:ext>
            </a:extLst>
          </p:cNvPr>
          <p:cNvSpPr/>
          <p:nvPr/>
        </p:nvSpPr>
        <p:spPr bwMode="auto">
          <a:xfrm>
            <a:off x="4853403" y="4167710"/>
            <a:ext cx="1944294" cy="26889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 name="Rounded Rectangle 132">
            <a:extLst>
              <a:ext uri="{FF2B5EF4-FFF2-40B4-BE49-F238E27FC236}">
                <a16:creationId xmlns:a16="http://schemas.microsoft.com/office/drawing/2014/main" id="{4EBBF9A0-F41D-4FB2-93C0-FFADA7615596}"/>
              </a:ext>
            </a:extLst>
          </p:cNvPr>
          <p:cNvSpPr/>
          <p:nvPr/>
        </p:nvSpPr>
        <p:spPr bwMode="auto">
          <a:xfrm>
            <a:off x="4853403" y="5536916"/>
            <a:ext cx="1944294" cy="268890"/>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TextBox 23">
            <a:extLst>
              <a:ext uri="{FF2B5EF4-FFF2-40B4-BE49-F238E27FC236}">
                <a16:creationId xmlns:a16="http://schemas.microsoft.com/office/drawing/2014/main" id="{B031CEA2-AEAB-493E-BADD-7159207D539E}"/>
              </a:ext>
            </a:extLst>
          </p:cNvPr>
          <p:cNvSpPr txBox="1"/>
          <p:nvPr/>
        </p:nvSpPr>
        <p:spPr>
          <a:xfrm>
            <a:off x="779913" y="1506267"/>
            <a:ext cx="995332" cy="534139"/>
          </a:xfrm>
          <a:prstGeom prst="rect">
            <a:avLst/>
          </a:prstGeom>
          <a:noFill/>
        </p:spPr>
        <p:txBody>
          <a:bodyPr wrap="none" lIns="179259" tIns="143407" rIns="179259" bIns="143407" rtlCol="0">
            <a:spAutoFit/>
          </a:bodyPr>
          <a:lstStyle/>
          <a:p>
            <a:pPr marL="0" marR="0" lvl="0" indent="0" algn="l" defTabSz="896328" eaLnBrk="1" fontAlgn="auto" latinLnBrk="0" hangingPunct="1">
              <a:lnSpc>
                <a:spcPct val="90000"/>
              </a:lnSpc>
              <a:spcBef>
                <a:spcPts val="0"/>
              </a:spcBef>
              <a:spcAft>
                <a:spcPts val="0"/>
              </a:spcAft>
              <a:buClrTx/>
              <a:buSzTx/>
              <a:buFontTx/>
              <a:buNone/>
              <a:tabLst/>
              <a:defRPr/>
            </a:pPr>
            <a:r>
              <a:rPr kumimoji="0" lang="en-US" sz="1766" b="0" i="0" u="none" strike="noStrike" kern="0" cap="none" spc="0" normalizeH="0" baseline="0" noProof="0">
                <a:ln>
                  <a:noFill/>
                </a:ln>
                <a:solidFill>
                  <a:srgbClr val="505050"/>
                </a:solidFill>
                <a:effectLst/>
                <a:uLnTx/>
                <a:uFillTx/>
              </a:rPr>
              <a:t>Attack</a:t>
            </a:r>
          </a:p>
        </p:txBody>
      </p:sp>
      <p:grpSp>
        <p:nvGrpSpPr>
          <p:cNvPr id="25" name="Group 24">
            <a:extLst>
              <a:ext uri="{FF2B5EF4-FFF2-40B4-BE49-F238E27FC236}">
                <a16:creationId xmlns:a16="http://schemas.microsoft.com/office/drawing/2014/main" id="{8E1CC932-3645-418E-A582-C788BB0F4F7C}"/>
              </a:ext>
            </a:extLst>
          </p:cNvPr>
          <p:cNvGrpSpPr/>
          <p:nvPr/>
        </p:nvGrpSpPr>
        <p:grpSpPr>
          <a:xfrm>
            <a:off x="7199857" y="6221520"/>
            <a:ext cx="1944294" cy="268890"/>
            <a:chOff x="4959709" y="2200637"/>
            <a:chExt cx="2667000" cy="319400"/>
          </a:xfrm>
        </p:grpSpPr>
        <p:sp>
          <p:nvSpPr>
            <p:cNvPr id="26" name="Rounded Rectangle 140">
              <a:extLst>
                <a:ext uri="{FF2B5EF4-FFF2-40B4-BE49-F238E27FC236}">
                  <a16:creationId xmlns:a16="http://schemas.microsoft.com/office/drawing/2014/main" id="{8C611C44-A531-4298-8446-535EB0BE36B5}"/>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7" name="Group 26">
              <a:extLst>
                <a:ext uri="{FF2B5EF4-FFF2-40B4-BE49-F238E27FC236}">
                  <a16:creationId xmlns:a16="http://schemas.microsoft.com/office/drawing/2014/main" id="{4173995B-99E6-4412-AD2C-F9A4F8A0442E}"/>
                </a:ext>
              </a:extLst>
            </p:cNvPr>
            <p:cNvGrpSpPr/>
            <p:nvPr/>
          </p:nvGrpSpPr>
          <p:grpSpPr>
            <a:xfrm>
              <a:off x="4959709" y="2200637"/>
              <a:ext cx="1345714" cy="319399"/>
              <a:chOff x="3398837" y="2492062"/>
              <a:chExt cx="1345714" cy="319399"/>
            </a:xfrm>
          </p:grpSpPr>
          <p:sp>
            <p:nvSpPr>
              <p:cNvPr id="28" name="Rounded Rectangle 142">
                <a:extLst>
                  <a:ext uri="{FF2B5EF4-FFF2-40B4-BE49-F238E27FC236}">
                    <a16:creationId xmlns:a16="http://schemas.microsoft.com/office/drawing/2014/main" id="{BE37269B-0C64-47B4-939D-F2BA4E8981A3}"/>
                  </a:ext>
                </a:extLst>
              </p:cNvPr>
              <p:cNvSpPr/>
              <p:nvPr/>
            </p:nvSpPr>
            <p:spPr bwMode="auto">
              <a:xfrm>
                <a:off x="3398837" y="2492062"/>
                <a:ext cx="381000"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Rectangle 28">
                <a:extLst>
                  <a:ext uri="{FF2B5EF4-FFF2-40B4-BE49-F238E27FC236}">
                    <a16:creationId xmlns:a16="http://schemas.microsoft.com/office/drawing/2014/main" id="{1FBF4CAD-2DFB-458D-B5E0-601BA9F7813D}"/>
                  </a:ext>
                </a:extLst>
              </p:cNvPr>
              <p:cNvSpPr/>
              <p:nvPr/>
            </p:nvSpPr>
            <p:spPr bwMode="auto">
              <a:xfrm>
                <a:off x="3523662" y="2492062"/>
                <a:ext cx="1220889"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30" name="Group 29">
            <a:extLst>
              <a:ext uri="{FF2B5EF4-FFF2-40B4-BE49-F238E27FC236}">
                <a16:creationId xmlns:a16="http://schemas.microsoft.com/office/drawing/2014/main" id="{9A9DB2E0-0BD9-458D-960A-FEC3E76D18AF}"/>
              </a:ext>
            </a:extLst>
          </p:cNvPr>
          <p:cNvGrpSpPr/>
          <p:nvPr/>
        </p:nvGrpSpPr>
        <p:grpSpPr>
          <a:xfrm>
            <a:off x="7199856" y="2798536"/>
            <a:ext cx="1944295" cy="268890"/>
            <a:chOff x="4959708" y="2200637"/>
            <a:chExt cx="2667001" cy="319400"/>
          </a:xfrm>
        </p:grpSpPr>
        <p:sp>
          <p:nvSpPr>
            <p:cNvPr id="31" name="Rounded Rectangle 145">
              <a:extLst>
                <a:ext uri="{FF2B5EF4-FFF2-40B4-BE49-F238E27FC236}">
                  <a16:creationId xmlns:a16="http://schemas.microsoft.com/office/drawing/2014/main" id="{12F8C23B-26CF-4894-8F10-3BB4F0EEF033}"/>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2" name="Group 31">
              <a:extLst>
                <a:ext uri="{FF2B5EF4-FFF2-40B4-BE49-F238E27FC236}">
                  <a16:creationId xmlns:a16="http://schemas.microsoft.com/office/drawing/2014/main" id="{9923D76F-F15B-47FF-A075-0B99E92DCE37}"/>
                </a:ext>
              </a:extLst>
            </p:cNvPr>
            <p:cNvGrpSpPr/>
            <p:nvPr/>
          </p:nvGrpSpPr>
          <p:grpSpPr>
            <a:xfrm>
              <a:off x="4959708" y="2200637"/>
              <a:ext cx="2186595" cy="319399"/>
              <a:chOff x="3398836" y="2492062"/>
              <a:chExt cx="2186595" cy="319399"/>
            </a:xfrm>
          </p:grpSpPr>
          <p:sp>
            <p:nvSpPr>
              <p:cNvPr id="33" name="Rounded Rectangle 147">
                <a:extLst>
                  <a:ext uri="{FF2B5EF4-FFF2-40B4-BE49-F238E27FC236}">
                    <a16:creationId xmlns:a16="http://schemas.microsoft.com/office/drawing/2014/main" id="{76CAE3D9-053F-4751-A041-094A4896DA19}"/>
                  </a:ext>
                </a:extLst>
              </p:cNvPr>
              <p:cNvSpPr/>
              <p:nvPr/>
            </p:nvSpPr>
            <p:spPr bwMode="auto">
              <a:xfrm>
                <a:off x="3398836" y="2492062"/>
                <a:ext cx="1513901"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Rectangle 33">
                <a:extLst>
                  <a:ext uri="{FF2B5EF4-FFF2-40B4-BE49-F238E27FC236}">
                    <a16:creationId xmlns:a16="http://schemas.microsoft.com/office/drawing/2014/main" id="{4492A547-A9CA-4565-8E95-70A9A2DCE8A1}"/>
                  </a:ext>
                </a:extLst>
              </p:cNvPr>
              <p:cNvSpPr/>
              <p:nvPr/>
            </p:nvSpPr>
            <p:spPr bwMode="auto">
              <a:xfrm>
                <a:off x="4744550" y="2492062"/>
                <a:ext cx="840881"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35" name="Group 34">
            <a:extLst>
              <a:ext uri="{FF2B5EF4-FFF2-40B4-BE49-F238E27FC236}">
                <a16:creationId xmlns:a16="http://schemas.microsoft.com/office/drawing/2014/main" id="{8F951B67-6142-4045-B66C-5903B50595F4}"/>
              </a:ext>
            </a:extLst>
          </p:cNvPr>
          <p:cNvGrpSpPr/>
          <p:nvPr/>
        </p:nvGrpSpPr>
        <p:grpSpPr>
          <a:xfrm>
            <a:off x="7199857" y="3483135"/>
            <a:ext cx="1944294" cy="268890"/>
            <a:chOff x="4959709" y="2200637"/>
            <a:chExt cx="2667000" cy="319400"/>
          </a:xfrm>
        </p:grpSpPr>
        <p:sp>
          <p:nvSpPr>
            <p:cNvPr id="36" name="Rounded Rectangle 150">
              <a:extLst>
                <a:ext uri="{FF2B5EF4-FFF2-40B4-BE49-F238E27FC236}">
                  <a16:creationId xmlns:a16="http://schemas.microsoft.com/office/drawing/2014/main" id="{C1E76BE4-8529-4743-8DF6-502451479510}"/>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7" name="Group 36">
              <a:extLst>
                <a:ext uri="{FF2B5EF4-FFF2-40B4-BE49-F238E27FC236}">
                  <a16:creationId xmlns:a16="http://schemas.microsoft.com/office/drawing/2014/main" id="{9A6C76DB-2CF8-45BD-B996-012A36F6A808}"/>
                </a:ext>
              </a:extLst>
            </p:cNvPr>
            <p:cNvGrpSpPr/>
            <p:nvPr/>
          </p:nvGrpSpPr>
          <p:grpSpPr>
            <a:xfrm>
              <a:off x="4959709" y="2200637"/>
              <a:ext cx="1921852" cy="319399"/>
              <a:chOff x="3398837" y="2492062"/>
              <a:chExt cx="1921852" cy="319399"/>
            </a:xfrm>
          </p:grpSpPr>
          <p:sp>
            <p:nvSpPr>
              <p:cNvPr id="38" name="Rounded Rectangle 152">
                <a:extLst>
                  <a:ext uri="{FF2B5EF4-FFF2-40B4-BE49-F238E27FC236}">
                    <a16:creationId xmlns:a16="http://schemas.microsoft.com/office/drawing/2014/main" id="{3E8172BC-E910-4CDC-9A4A-BDD6469F0341}"/>
                  </a:ext>
                </a:extLst>
              </p:cNvPr>
              <p:cNvSpPr/>
              <p:nvPr/>
            </p:nvSpPr>
            <p:spPr bwMode="auto">
              <a:xfrm>
                <a:off x="3398837" y="2492062"/>
                <a:ext cx="381000"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D16048C2-9AD0-4EBD-B642-C046CF2CEB71}"/>
                  </a:ext>
                </a:extLst>
              </p:cNvPr>
              <p:cNvSpPr/>
              <p:nvPr/>
            </p:nvSpPr>
            <p:spPr bwMode="auto">
              <a:xfrm>
                <a:off x="3523662" y="2492062"/>
                <a:ext cx="1797027"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40" name="Group 39">
            <a:extLst>
              <a:ext uri="{FF2B5EF4-FFF2-40B4-BE49-F238E27FC236}">
                <a16:creationId xmlns:a16="http://schemas.microsoft.com/office/drawing/2014/main" id="{7B92764B-5906-462F-9A3D-30768D2D2886}"/>
              </a:ext>
            </a:extLst>
          </p:cNvPr>
          <p:cNvGrpSpPr/>
          <p:nvPr/>
        </p:nvGrpSpPr>
        <p:grpSpPr>
          <a:xfrm>
            <a:off x="7199857" y="5536923"/>
            <a:ext cx="1944294" cy="268890"/>
            <a:chOff x="4959709" y="2200637"/>
            <a:chExt cx="2667000" cy="319400"/>
          </a:xfrm>
        </p:grpSpPr>
        <p:sp>
          <p:nvSpPr>
            <p:cNvPr id="41" name="Rounded Rectangle 155">
              <a:extLst>
                <a:ext uri="{FF2B5EF4-FFF2-40B4-BE49-F238E27FC236}">
                  <a16:creationId xmlns:a16="http://schemas.microsoft.com/office/drawing/2014/main" id="{0F8C19C2-E95C-45CC-8878-A3C6448C50AD}"/>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2" name="Group 41">
              <a:extLst>
                <a:ext uri="{FF2B5EF4-FFF2-40B4-BE49-F238E27FC236}">
                  <a16:creationId xmlns:a16="http://schemas.microsoft.com/office/drawing/2014/main" id="{BA7AEAFB-8F44-4540-ABFD-4AB3706E8E2A}"/>
                </a:ext>
              </a:extLst>
            </p:cNvPr>
            <p:cNvGrpSpPr/>
            <p:nvPr/>
          </p:nvGrpSpPr>
          <p:grpSpPr>
            <a:xfrm>
              <a:off x="4959709" y="2200637"/>
              <a:ext cx="1068021" cy="319399"/>
              <a:chOff x="3398837" y="2492062"/>
              <a:chExt cx="1068021" cy="319399"/>
            </a:xfrm>
          </p:grpSpPr>
          <p:sp>
            <p:nvSpPr>
              <p:cNvPr id="43" name="Rounded Rectangle 157">
                <a:extLst>
                  <a:ext uri="{FF2B5EF4-FFF2-40B4-BE49-F238E27FC236}">
                    <a16:creationId xmlns:a16="http://schemas.microsoft.com/office/drawing/2014/main" id="{2DDB8D3A-B070-4761-9F1C-975D8D6B7ADC}"/>
                  </a:ext>
                </a:extLst>
              </p:cNvPr>
              <p:cNvSpPr/>
              <p:nvPr/>
            </p:nvSpPr>
            <p:spPr bwMode="auto">
              <a:xfrm>
                <a:off x="3398837" y="2492062"/>
                <a:ext cx="381000"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Rectangle 43">
                <a:extLst>
                  <a:ext uri="{FF2B5EF4-FFF2-40B4-BE49-F238E27FC236}">
                    <a16:creationId xmlns:a16="http://schemas.microsoft.com/office/drawing/2014/main" id="{D6C07764-46DA-4381-A6F7-E38FD4CE7C0B}"/>
                  </a:ext>
                </a:extLst>
              </p:cNvPr>
              <p:cNvSpPr/>
              <p:nvPr/>
            </p:nvSpPr>
            <p:spPr bwMode="auto">
              <a:xfrm>
                <a:off x="3523662" y="2492062"/>
                <a:ext cx="943196"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45" name="Group 44">
            <a:extLst>
              <a:ext uri="{FF2B5EF4-FFF2-40B4-BE49-F238E27FC236}">
                <a16:creationId xmlns:a16="http://schemas.microsoft.com/office/drawing/2014/main" id="{2B0BCEEF-9294-470B-8F44-7F0F9FE7A02B}"/>
              </a:ext>
            </a:extLst>
          </p:cNvPr>
          <p:cNvGrpSpPr/>
          <p:nvPr/>
        </p:nvGrpSpPr>
        <p:grpSpPr>
          <a:xfrm>
            <a:off x="7199857" y="4167730"/>
            <a:ext cx="1944294" cy="268890"/>
            <a:chOff x="4959709" y="2200637"/>
            <a:chExt cx="2667000" cy="319400"/>
          </a:xfrm>
        </p:grpSpPr>
        <p:sp>
          <p:nvSpPr>
            <p:cNvPr id="46" name="Rounded Rectangle 162">
              <a:extLst>
                <a:ext uri="{FF2B5EF4-FFF2-40B4-BE49-F238E27FC236}">
                  <a16:creationId xmlns:a16="http://schemas.microsoft.com/office/drawing/2014/main" id="{1F8F0AFD-EA65-4105-879F-2671BF0D3DDC}"/>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7" name="Group 46">
              <a:extLst>
                <a:ext uri="{FF2B5EF4-FFF2-40B4-BE49-F238E27FC236}">
                  <a16:creationId xmlns:a16="http://schemas.microsoft.com/office/drawing/2014/main" id="{868FF3C6-530A-4317-B286-91B45368A021}"/>
                </a:ext>
              </a:extLst>
            </p:cNvPr>
            <p:cNvGrpSpPr/>
            <p:nvPr/>
          </p:nvGrpSpPr>
          <p:grpSpPr>
            <a:xfrm>
              <a:off x="4959709" y="2200637"/>
              <a:ext cx="1068022" cy="319399"/>
              <a:chOff x="3398837" y="2492062"/>
              <a:chExt cx="1068022" cy="319399"/>
            </a:xfrm>
          </p:grpSpPr>
          <p:sp>
            <p:nvSpPr>
              <p:cNvPr id="48" name="Rounded Rectangle 164">
                <a:extLst>
                  <a:ext uri="{FF2B5EF4-FFF2-40B4-BE49-F238E27FC236}">
                    <a16:creationId xmlns:a16="http://schemas.microsoft.com/office/drawing/2014/main" id="{D047024D-4755-4022-8C0D-535A5AFBD524}"/>
                  </a:ext>
                </a:extLst>
              </p:cNvPr>
              <p:cNvSpPr/>
              <p:nvPr/>
            </p:nvSpPr>
            <p:spPr bwMode="auto">
              <a:xfrm>
                <a:off x="3398837" y="2492062"/>
                <a:ext cx="381000"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9" name="Rectangle 48">
                <a:extLst>
                  <a:ext uri="{FF2B5EF4-FFF2-40B4-BE49-F238E27FC236}">
                    <a16:creationId xmlns:a16="http://schemas.microsoft.com/office/drawing/2014/main" id="{4ABB1136-94FF-4FD6-945B-DD6ED627280A}"/>
                  </a:ext>
                </a:extLst>
              </p:cNvPr>
              <p:cNvSpPr/>
              <p:nvPr/>
            </p:nvSpPr>
            <p:spPr bwMode="auto">
              <a:xfrm>
                <a:off x="3523662" y="2492062"/>
                <a:ext cx="943197"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50" name="Group 49">
            <a:extLst>
              <a:ext uri="{FF2B5EF4-FFF2-40B4-BE49-F238E27FC236}">
                <a16:creationId xmlns:a16="http://schemas.microsoft.com/office/drawing/2014/main" id="{762C100E-0974-4ADC-8C17-9485A462FAC1}"/>
              </a:ext>
            </a:extLst>
          </p:cNvPr>
          <p:cNvGrpSpPr/>
          <p:nvPr/>
        </p:nvGrpSpPr>
        <p:grpSpPr>
          <a:xfrm>
            <a:off x="7199857" y="4852326"/>
            <a:ext cx="1944294" cy="268890"/>
            <a:chOff x="4959709" y="2200637"/>
            <a:chExt cx="2667000" cy="319400"/>
          </a:xfrm>
        </p:grpSpPr>
        <p:sp>
          <p:nvSpPr>
            <p:cNvPr id="51" name="Rounded Rectangle 172">
              <a:extLst>
                <a:ext uri="{FF2B5EF4-FFF2-40B4-BE49-F238E27FC236}">
                  <a16:creationId xmlns:a16="http://schemas.microsoft.com/office/drawing/2014/main" id="{8F7F3E1F-DA05-477A-AC80-B506CCD10BF5}"/>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2" name="Group 51">
              <a:extLst>
                <a:ext uri="{FF2B5EF4-FFF2-40B4-BE49-F238E27FC236}">
                  <a16:creationId xmlns:a16="http://schemas.microsoft.com/office/drawing/2014/main" id="{022AEB3F-8061-43D5-BBCF-AC4C8AC33851}"/>
                </a:ext>
              </a:extLst>
            </p:cNvPr>
            <p:cNvGrpSpPr/>
            <p:nvPr/>
          </p:nvGrpSpPr>
          <p:grpSpPr>
            <a:xfrm>
              <a:off x="4959709" y="2200637"/>
              <a:ext cx="2458915" cy="319399"/>
              <a:chOff x="3398837" y="2492062"/>
              <a:chExt cx="2458915" cy="319399"/>
            </a:xfrm>
          </p:grpSpPr>
          <p:sp>
            <p:nvSpPr>
              <p:cNvPr id="53" name="Rounded Rectangle 174">
                <a:extLst>
                  <a:ext uri="{FF2B5EF4-FFF2-40B4-BE49-F238E27FC236}">
                    <a16:creationId xmlns:a16="http://schemas.microsoft.com/office/drawing/2014/main" id="{D46B911E-9F61-48D8-80E0-DABD3F0D3103}"/>
                  </a:ext>
                </a:extLst>
              </p:cNvPr>
              <p:cNvSpPr/>
              <p:nvPr/>
            </p:nvSpPr>
            <p:spPr bwMode="auto">
              <a:xfrm>
                <a:off x="3398837" y="2492062"/>
                <a:ext cx="381000"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a:extLst>
                  <a:ext uri="{FF2B5EF4-FFF2-40B4-BE49-F238E27FC236}">
                    <a16:creationId xmlns:a16="http://schemas.microsoft.com/office/drawing/2014/main" id="{381D7E5F-C23B-4293-B4B9-371CD633BABF}"/>
                  </a:ext>
                </a:extLst>
              </p:cNvPr>
              <p:cNvSpPr/>
              <p:nvPr/>
            </p:nvSpPr>
            <p:spPr bwMode="auto">
              <a:xfrm>
                <a:off x="3523662" y="2492062"/>
                <a:ext cx="2334090"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55" name="Group 54">
            <a:extLst>
              <a:ext uri="{FF2B5EF4-FFF2-40B4-BE49-F238E27FC236}">
                <a16:creationId xmlns:a16="http://schemas.microsoft.com/office/drawing/2014/main" id="{EE80316B-2FE4-495A-88D5-BA34AC2B851A}"/>
              </a:ext>
            </a:extLst>
          </p:cNvPr>
          <p:cNvGrpSpPr/>
          <p:nvPr/>
        </p:nvGrpSpPr>
        <p:grpSpPr>
          <a:xfrm>
            <a:off x="7199856" y="2113941"/>
            <a:ext cx="1944295" cy="268890"/>
            <a:chOff x="4959708" y="2200637"/>
            <a:chExt cx="2667001" cy="319400"/>
          </a:xfrm>
        </p:grpSpPr>
        <p:sp>
          <p:nvSpPr>
            <p:cNvPr id="56" name="Rounded Rectangle 177">
              <a:extLst>
                <a:ext uri="{FF2B5EF4-FFF2-40B4-BE49-F238E27FC236}">
                  <a16:creationId xmlns:a16="http://schemas.microsoft.com/office/drawing/2014/main" id="{D03415DB-D204-45C2-A9C9-D4B6864332A9}"/>
                </a:ext>
              </a:extLst>
            </p:cNvPr>
            <p:cNvSpPr/>
            <p:nvPr/>
          </p:nvSpPr>
          <p:spPr bwMode="auto">
            <a:xfrm>
              <a:off x="4959709" y="2200638"/>
              <a:ext cx="2667000" cy="319399"/>
            </a:xfrm>
            <a:prstGeom prst="roundRect">
              <a:avLst>
                <a:gd name="adj" fmla="val 35753"/>
              </a:avLst>
            </a:prstGeom>
            <a:solidFill>
              <a:srgbClr val="FFFFFF">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7" name="Group 56">
              <a:extLst>
                <a:ext uri="{FF2B5EF4-FFF2-40B4-BE49-F238E27FC236}">
                  <a16:creationId xmlns:a16="http://schemas.microsoft.com/office/drawing/2014/main" id="{1812B07D-AFAA-451C-9261-B0A16C238D9E}"/>
                </a:ext>
              </a:extLst>
            </p:cNvPr>
            <p:cNvGrpSpPr/>
            <p:nvPr/>
          </p:nvGrpSpPr>
          <p:grpSpPr>
            <a:xfrm>
              <a:off x="4959708" y="2200637"/>
              <a:ext cx="2101856" cy="319399"/>
              <a:chOff x="3398836" y="2492062"/>
              <a:chExt cx="2101856" cy="319399"/>
            </a:xfrm>
          </p:grpSpPr>
          <p:sp>
            <p:nvSpPr>
              <p:cNvPr id="58" name="Rounded Rectangle 179">
                <a:extLst>
                  <a:ext uri="{FF2B5EF4-FFF2-40B4-BE49-F238E27FC236}">
                    <a16:creationId xmlns:a16="http://schemas.microsoft.com/office/drawing/2014/main" id="{DE176098-CA2E-4E55-AB52-A69BF59CC3F5}"/>
                  </a:ext>
                </a:extLst>
              </p:cNvPr>
              <p:cNvSpPr/>
              <p:nvPr/>
            </p:nvSpPr>
            <p:spPr bwMode="auto">
              <a:xfrm>
                <a:off x="3398836" y="2492062"/>
                <a:ext cx="1844187"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Rectangle 58">
                <a:extLst>
                  <a:ext uri="{FF2B5EF4-FFF2-40B4-BE49-F238E27FC236}">
                    <a16:creationId xmlns:a16="http://schemas.microsoft.com/office/drawing/2014/main" id="{25AEAF31-BF21-4016-9C65-AF0DC2584F0D}"/>
                  </a:ext>
                </a:extLst>
              </p:cNvPr>
              <p:cNvSpPr/>
              <p:nvPr/>
            </p:nvSpPr>
            <p:spPr bwMode="auto">
              <a:xfrm>
                <a:off x="4988538" y="2492062"/>
                <a:ext cx="512154"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60" name="Group 59">
            <a:extLst>
              <a:ext uri="{FF2B5EF4-FFF2-40B4-BE49-F238E27FC236}">
                <a16:creationId xmlns:a16="http://schemas.microsoft.com/office/drawing/2014/main" id="{C666460E-42BE-4B9C-91B4-809242379641}"/>
              </a:ext>
            </a:extLst>
          </p:cNvPr>
          <p:cNvGrpSpPr/>
          <p:nvPr/>
        </p:nvGrpSpPr>
        <p:grpSpPr>
          <a:xfrm>
            <a:off x="9446683" y="5536923"/>
            <a:ext cx="1944294" cy="268890"/>
            <a:chOff x="4959709" y="2200637"/>
            <a:chExt cx="2667000" cy="319400"/>
          </a:xfrm>
        </p:grpSpPr>
        <p:sp>
          <p:nvSpPr>
            <p:cNvPr id="61" name="Rounded Rectangle 222">
              <a:extLst>
                <a:ext uri="{FF2B5EF4-FFF2-40B4-BE49-F238E27FC236}">
                  <a16:creationId xmlns:a16="http://schemas.microsoft.com/office/drawing/2014/main" id="{32C6B9FA-C4DB-4FBE-9D33-ED325ECB5852}"/>
                </a:ext>
              </a:extLst>
            </p:cNvPr>
            <p:cNvSpPr/>
            <p:nvPr/>
          </p:nvSpPr>
          <p:spPr bwMode="auto">
            <a:xfrm>
              <a:off x="4959709" y="2200638"/>
              <a:ext cx="2667000" cy="319399"/>
            </a:xfrm>
            <a:prstGeom prst="roundRect">
              <a:avLst>
                <a:gd name="adj" fmla="val 35753"/>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2" name="Group 61">
              <a:extLst>
                <a:ext uri="{FF2B5EF4-FFF2-40B4-BE49-F238E27FC236}">
                  <a16:creationId xmlns:a16="http://schemas.microsoft.com/office/drawing/2014/main" id="{F25FD787-28D8-421A-9744-52EC132706AC}"/>
                </a:ext>
              </a:extLst>
            </p:cNvPr>
            <p:cNvGrpSpPr/>
            <p:nvPr/>
          </p:nvGrpSpPr>
          <p:grpSpPr>
            <a:xfrm>
              <a:off x="4959709" y="2200637"/>
              <a:ext cx="2458915" cy="319399"/>
              <a:chOff x="3398837" y="2492062"/>
              <a:chExt cx="2458915" cy="319399"/>
            </a:xfrm>
          </p:grpSpPr>
          <p:sp>
            <p:nvSpPr>
              <p:cNvPr id="63" name="Rounded Rectangle 224">
                <a:extLst>
                  <a:ext uri="{FF2B5EF4-FFF2-40B4-BE49-F238E27FC236}">
                    <a16:creationId xmlns:a16="http://schemas.microsoft.com/office/drawing/2014/main" id="{60753E57-894F-4ACB-BFA2-BBC2FD5274C9}"/>
                  </a:ext>
                </a:extLst>
              </p:cNvPr>
              <p:cNvSpPr/>
              <p:nvPr/>
            </p:nvSpPr>
            <p:spPr bwMode="auto">
              <a:xfrm>
                <a:off x="3398837" y="2492062"/>
                <a:ext cx="1447802"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Rectangle 63">
                <a:extLst>
                  <a:ext uri="{FF2B5EF4-FFF2-40B4-BE49-F238E27FC236}">
                    <a16:creationId xmlns:a16="http://schemas.microsoft.com/office/drawing/2014/main" id="{79718429-1335-4652-9F5A-A51218B408FF}"/>
                  </a:ext>
                </a:extLst>
              </p:cNvPr>
              <p:cNvSpPr/>
              <p:nvPr/>
            </p:nvSpPr>
            <p:spPr bwMode="auto">
              <a:xfrm>
                <a:off x="4474365" y="2492062"/>
                <a:ext cx="1383387"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65" name="Group 64">
            <a:extLst>
              <a:ext uri="{FF2B5EF4-FFF2-40B4-BE49-F238E27FC236}">
                <a16:creationId xmlns:a16="http://schemas.microsoft.com/office/drawing/2014/main" id="{901023EA-ECAB-46BE-994B-2B2A8DAF5D08}"/>
              </a:ext>
            </a:extLst>
          </p:cNvPr>
          <p:cNvGrpSpPr/>
          <p:nvPr/>
        </p:nvGrpSpPr>
        <p:grpSpPr>
          <a:xfrm>
            <a:off x="9446683" y="6221520"/>
            <a:ext cx="1944294" cy="268890"/>
            <a:chOff x="4959709" y="2200637"/>
            <a:chExt cx="2667000" cy="319400"/>
          </a:xfrm>
        </p:grpSpPr>
        <p:sp>
          <p:nvSpPr>
            <p:cNvPr id="66" name="Rounded Rectangle 227">
              <a:extLst>
                <a:ext uri="{FF2B5EF4-FFF2-40B4-BE49-F238E27FC236}">
                  <a16:creationId xmlns:a16="http://schemas.microsoft.com/office/drawing/2014/main" id="{38E68C99-D5DD-468D-AF84-15F12E58CB6E}"/>
                </a:ext>
              </a:extLst>
            </p:cNvPr>
            <p:cNvSpPr/>
            <p:nvPr/>
          </p:nvSpPr>
          <p:spPr bwMode="auto">
            <a:xfrm>
              <a:off x="4959709" y="2200638"/>
              <a:ext cx="2667000" cy="319399"/>
            </a:xfrm>
            <a:prstGeom prst="roundRect">
              <a:avLst>
                <a:gd name="adj" fmla="val 35753"/>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7" name="Group 66">
              <a:extLst>
                <a:ext uri="{FF2B5EF4-FFF2-40B4-BE49-F238E27FC236}">
                  <a16:creationId xmlns:a16="http://schemas.microsoft.com/office/drawing/2014/main" id="{940E794A-702D-43E3-A8E9-925D4B6916A2}"/>
                </a:ext>
              </a:extLst>
            </p:cNvPr>
            <p:cNvGrpSpPr/>
            <p:nvPr/>
          </p:nvGrpSpPr>
          <p:grpSpPr>
            <a:xfrm>
              <a:off x="4959709" y="2200637"/>
              <a:ext cx="1345715" cy="319399"/>
              <a:chOff x="3398837" y="2492062"/>
              <a:chExt cx="1345715" cy="319399"/>
            </a:xfrm>
          </p:grpSpPr>
          <p:sp>
            <p:nvSpPr>
              <p:cNvPr id="68" name="Rounded Rectangle 229">
                <a:extLst>
                  <a:ext uri="{FF2B5EF4-FFF2-40B4-BE49-F238E27FC236}">
                    <a16:creationId xmlns:a16="http://schemas.microsoft.com/office/drawing/2014/main" id="{BE458A7D-AAE6-438E-B7DC-752AC259AC7C}"/>
                  </a:ext>
                </a:extLst>
              </p:cNvPr>
              <p:cNvSpPr/>
              <p:nvPr/>
            </p:nvSpPr>
            <p:spPr bwMode="auto">
              <a:xfrm>
                <a:off x="3398837" y="2492062"/>
                <a:ext cx="381000"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ectangle 68">
                <a:extLst>
                  <a:ext uri="{FF2B5EF4-FFF2-40B4-BE49-F238E27FC236}">
                    <a16:creationId xmlns:a16="http://schemas.microsoft.com/office/drawing/2014/main" id="{DCB20469-BBFB-4C92-9582-6037ACD32403}"/>
                  </a:ext>
                </a:extLst>
              </p:cNvPr>
              <p:cNvSpPr/>
              <p:nvPr/>
            </p:nvSpPr>
            <p:spPr bwMode="auto">
              <a:xfrm>
                <a:off x="3627438" y="2492062"/>
                <a:ext cx="1117114"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70" name="Group 69">
            <a:extLst>
              <a:ext uri="{FF2B5EF4-FFF2-40B4-BE49-F238E27FC236}">
                <a16:creationId xmlns:a16="http://schemas.microsoft.com/office/drawing/2014/main" id="{956F4BE0-1447-49F9-920F-A2001929E387}"/>
              </a:ext>
            </a:extLst>
          </p:cNvPr>
          <p:cNvGrpSpPr/>
          <p:nvPr/>
        </p:nvGrpSpPr>
        <p:grpSpPr>
          <a:xfrm>
            <a:off x="9446683" y="4852326"/>
            <a:ext cx="1944294" cy="268890"/>
            <a:chOff x="4959709" y="2200637"/>
            <a:chExt cx="2667000" cy="319400"/>
          </a:xfrm>
        </p:grpSpPr>
        <p:sp>
          <p:nvSpPr>
            <p:cNvPr id="71" name="Rounded Rectangle 232">
              <a:extLst>
                <a:ext uri="{FF2B5EF4-FFF2-40B4-BE49-F238E27FC236}">
                  <a16:creationId xmlns:a16="http://schemas.microsoft.com/office/drawing/2014/main" id="{835DCFB4-7CC8-49D6-ABE8-7BF1D4AC337B}"/>
                </a:ext>
              </a:extLst>
            </p:cNvPr>
            <p:cNvSpPr/>
            <p:nvPr/>
          </p:nvSpPr>
          <p:spPr bwMode="auto">
            <a:xfrm>
              <a:off x="4959709" y="2200638"/>
              <a:ext cx="2667000" cy="319399"/>
            </a:xfrm>
            <a:prstGeom prst="roundRect">
              <a:avLst>
                <a:gd name="adj" fmla="val 35753"/>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2" name="Group 71">
              <a:extLst>
                <a:ext uri="{FF2B5EF4-FFF2-40B4-BE49-F238E27FC236}">
                  <a16:creationId xmlns:a16="http://schemas.microsoft.com/office/drawing/2014/main" id="{BEFDD0F3-26F9-42DC-9873-BCBDA20625B9}"/>
                </a:ext>
              </a:extLst>
            </p:cNvPr>
            <p:cNvGrpSpPr/>
            <p:nvPr/>
          </p:nvGrpSpPr>
          <p:grpSpPr>
            <a:xfrm>
              <a:off x="4959709" y="2200637"/>
              <a:ext cx="2458915" cy="319399"/>
              <a:chOff x="3398837" y="2492062"/>
              <a:chExt cx="2458915" cy="319399"/>
            </a:xfrm>
          </p:grpSpPr>
          <p:sp>
            <p:nvSpPr>
              <p:cNvPr id="73" name="Rounded Rectangle 234">
                <a:extLst>
                  <a:ext uri="{FF2B5EF4-FFF2-40B4-BE49-F238E27FC236}">
                    <a16:creationId xmlns:a16="http://schemas.microsoft.com/office/drawing/2014/main" id="{4B8085B2-EC93-48C5-A79D-8407F996F425}"/>
                  </a:ext>
                </a:extLst>
              </p:cNvPr>
              <p:cNvSpPr/>
              <p:nvPr/>
            </p:nvSpPr>
            <p:spPr bwMode="auto">
              <a:xfrm>
                <a:off x="3398837" y="2492062"/>
                <a:ext cx="381000"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Rectangle 73">
                <a:extLst>
                  <a:ext uri="{FF2B5EF4-FFF2-40B4-BE49-F238E27FC236}">
                    <a16:creationId xmlns:a16="http://schemas.microsoft.com/office/drawing/2014/main" id="{6086FF5C-EAEF-4922-A414-BD23579B8177}"/>
                  </a:ext>
                </a:extLst>
              </p:cNvPr>
              <p:cNvSpPr/>
              <p:nvPr/>
            </p:nvSpPr>
            <p:spPr bwMode="auto">
              <a:xfrm>
                <a:off x="3627438" y="2492062"/>
                <a:ext cx="2230314"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75" name="Group 74">
            <a:extLst>
              <a:ext uri="{FF2B5EF4-FFF2-40B4-BE49-F238E27FC236}">
                <a16:creationId xmlns:a16="http://schemas.microsoft.com/office/drawing/2014/main" id="{BF4EC801-1820-41EF-B805-7F295FCBF22E}"/>
              </a:ext>
            </a:extLst>
          </p:cNvPr>
          <p:cNvGrpSpPr/>
          <p:nvPr/>
        </p:nvGrpSpPr>
        <p:grpSpPr>
          <a:xfrm>
            <a:off x="9446683" y="4167730"/>
            <a:ext cx="1944294" cy="268890"/>
            <a:chOff x="4959709" y="2200637"/>
            <a:chExt cx="2667000" cy="319400"/>
          </a:xfrm>
        </p:grpSpPr>
        <p:sp>
          <p:nvSpPr>
            <p:cNvPr id="76" name="Rounded Rectangle 237">
              <a:extLst>
                <a:ext uri="{FF2B5EF4-FFF2-40B4-BE49-F238E27FC236}">
                  <a16:creationId xmlns:a16="http://schemas.microsoft.com/office/drawing/2014/main" id="{BA79E831-9A6A-4B0C-8825-7B926D2952CA}"/>
                </a:ext>
              </a:extLst>
            </p:cNvPr>
            <p:cNvSpPr/>
            <p:nvPr/>
          </p:nvSpPr>
          <p:spPr bwMode="auto">
            <a:xfrm>
              <a:off x="4959709" y="2200638"/>
              <a:ext cx="2667000" cy="319399"/>
            </a:xfrm>
            <a:prstGeom prst="roundRect">
              <a:avLst>
                <a:gd name="adj" fmla="val 35753"/>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7" name="Group 76">
              <a:extLst>
                <a:ext uri="{FF2B5EF4-FFF2-40B4-BE49-F238E27FC236}">
                  <a16:creationId xmlns:a16="http://schemas.microsoft.com/office/drawing/2014/main" id="{01BE7110-D361-4CC2-BDC3-94EC836F7BDA}"/>
                </a:ext>
              </a:extLst>
            </p:cNvPr>
            <p:cNvGrpSpPr/>
            <p:nvPr/>
          </p:nvGrpSpPr>
          <p:grpSpPr>
            <a:xfrm>
              <a:off x="4959709" y="2200637"/>
              <a:ext cx="2458915" cy="319399"/>
              <a:chOff x="3398837" y="2492062"/>
              <a:chExt cx="2458915" cy="319399"/>
            </a:xfrm>
          </p:grpSpPr>
          <p:sp>
            <p:nvSpPr>
              <p:cNvPr id="78" name="Rounded Rectangle 239">
                <a:extLst>
                  <a:ext uri="{FF2B5EF4-FFF2-40B4-BE49-F238E27FC236}">
                    <a16:creationId xmlns:a16="http://schemas.microsoft.com/office/drawing/2014/main" id="{BB4EB010-33D7-4B04-8DF0-17045271FA0C}"/>
                  </a:ext>
                </a:extLst>
              </p:cNvPr>
              <p:cNvSpPr/>
              <p:nvPr/>
            </p:nvSpPr>
            <p:spPr bwMode="auto">
              <a:xfrm>
                <a:off x="3398837" y="2492062"/>
                <a:ext cx="1447802"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 name="Rectangle 78">
                <a:extLst>
                  <a:ext uri="{FF2B5EF4-FFF2-40B4-BE49-F238E27FC236}">
                    <a16:creationId xmlns:a16="http://schemas.microsoft.com/office/drawing/2014/main" id="{80DACA35-CD86-4050-8EF0-7901C1615C7C}"/>
                  </a:ext>
                </a:extLst>
              </p:cNvPr>
              <p:cNvSpPr/>
              <p:nvPr/>
            </p:nvSpPr>
            <p:spPr bwMode="auto">
              <a:xfrm>
                <a:off x="4474365" y="2492062"/>
                <a:ext cx="1383387"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80" name="Group 79">
            <a:extLst>
              <a:ext uri="{FF2B5EF4-FFF2-40B4-BE49-F238E27FC236}">
                <a16:creationId xmlns:a16="http://schemas.microsoft.com/office/drawing/2014/main" id="{E4B1C935-B7CA-4E33-A609-CBB6A7AECEFF}"/>
              </a:ext>
            </a:extLst>
          </p:cNvPr>
          <p:cNvGrpSpPr/>
          <p:nvPr/>
        </p:nvGrpSpPr>
        <p:grpSpPr>
          <a:xfrm>
            <a:off x="9446683" y="2113941"/>
            <a:ext cx="1944295" cy="268890"/>
            <a:chOff x="4959708" y="2200637"/>
            <a:chExt cx="2667001" cy="319400"/>
          </a:xfrm>
        </p:grpSpPr>
        <p:sp>
          <p:nvSpPr>
            <p:cNvPr id="81" name="Rounded Rectangle 242">
              <a:extLst>
                <a:ext uri="{FF2B5EF4-FFF2-40B4-BE49-F238E27FC236}">
                  <a16:creationId xmlns:a16="http://schemas.microsoft.com/office/drawing/2014/main" id="{EE46299C-D167-442E-B516-D09BEAE0F1E5}"/>
                </a:ext>
              </a:extLst>
            </p:cNvPr>
            <p:cNvSpPr/>
            <p:nvPr/>
          </p:nvSpPr>
          <p:spPr bwMode="auto">
            <a:xfrm>
              <a:off x="4959709" y="2200638"/>
              <a:ext cx="2667000" cy="319399"/>
            </a:xfrm>
            <a:prstGeom prst="roundRect">
              <a:avLst>
                <a:gd name="adj" fmla="val 35753"/>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2" name="Group 81">
              <a:extLst>
                <a:ext uri="{FF2B5EF4-FFF2-40B4-BE49-F238E27FC236}">
                  <a16:creationId xmlns:a16="http://schemas.microsoft.com/office/drawing/2014/main" id="{1EEC6EF2-8C2B-4B2A-B703-12BCAE61932A}"/>
                </a:ext>
              </a:extLst>
            </p:cNvPr>
            <p:cNvGrpSpPr/>
            <p:nvPr/>
          </p:nvGrpSpPr>
          <p:grpSpPr>
            <a:xfrm>
              <a:off x="4959708" y="2200637"/>
              <a:ext cx="2528759" cy="319399"/>
              <a:chOff x="3398836" y="2492062"/>
              <a:chExt cx="2528759" cy="319399"/>
            </a:xfrm>
          </p:grpSpPr>
          <p:sp>
            <p:nvSpPr>
              <p:cNvPr id="83" name="Rounded Rectangle 244">
                <a:extLst>
                  <a:ext uri="{FF2B5EF4-FFF2-40B4-BE49-F238E27FC236}">
                    <a16:creationId xmlns:a16="http://schemas.microsoft.com/office/drawing/2014/main" id="{665B4CB5-D513-4291-8AC5-8C33AE4FE787}"/>
                  </a:ext>
                </a:extLst>
              </p:cNvPr>
              <p:cNvSpPr/>
              <p:nvPr/>
            </p:nvSpPr>
            <p:spPr bwMode="auto">
              <a:xfrm>
                <a:off x="3398836" y="2492062"/>
                <a:ext cx="2278299"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 name="Rectangle 83">
                <a:extLst>
                  <a:ext uri="{FF2B5EF4-FFF2-40B4-BE49-F238E27FC236}">
                    <a16:creationId xmlns:a16="http://schemas.microsoft.com/office/drawing/2014/main" id="{1187BBFB-91E2-4FD3-B00A-0D33BFB14624}"/>
                  </a:ext>
                </a:extLst>
              </p:cNvPr>
              <p:cNvSpPr/>
              <p:nvPr/>
            </p:nvSpPr>
            <p:spPr bwMode="auto">
              <a:xfrm>
                <a:off x="5496961" y="2492062"/>
                <a:ext cx="430634"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85" name="Group 84">
            <a:extLst>
              <a:ext uri="{FF2B5EF4-FFF2-40B4-BE49-F238E27FC236}">
                <a16:creationId xmlns:a16="http://schemas.microsoft.com/office/drawing/2014/main" id="{B8F297A3-C187-483D-A24B-E9F69D643E60}"/>
              </a:ext>
            </a:extLst>
          </p:cNvPr>
          <p:cNvGrpSpPr/>
          <p:nvPr/>
        </p:nvGrpSpPr>
        <p:grpSpPr>
          <a:xfrm>
            <a:off x="9446683" y="2798536"/>
            <a:ext cx="1944295" cy="268890"/>
            <a:chOff x="4959708" y="2200637"/>
            <a:chExt cx="2667001" cy="319400"/>
          </a:xfrm>
        </p:grpSpPr>
        <p:sp>
          <p:nvSpPr>
            <p:cNvPr id="86" name="Rounded Rectangle 247">
              <a:extLst>
                <a:ext uri="{FF2B5EF4-FFF2-40B4-BE49-F238E27FC236}">
                  <a16:creationId xmlns:a16="http://schemas.microsoft.com/office/drawing/2014/main" id="{C5A4AC83-8762-44EB-941D-F062ED70B6B3}"/>
                </a:ext>
              </a:extLst>
            </p:cNvPr>
            <p:cNvSpPr/>
            <p:nvPr/>
          </p:nvSpPr>
          <p:spPr bwMode="auto">
            <a:xfrm>
              <a:off x="4959709" y="2200638"/>
              <a:ext cx="2667000" cy="319399"/>
            </a:xfrm>
            <a:prstGeom prst="roundRect">
              <a:avLst>
                <a:gd name="adj" fmla="val 35753"/>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7" name="Group 86">
              <a:extLst>
                <a:ext uri="{FF2B5EF4-FFF2-40B4-BE49-F238E27FC236}">
                  <a16:creationId xmlns:a16="http://schemas.microsoft.com/office/drawing/2014/main" id="{FFAA6F91-396A-43C8-A7AA-1F6BE9887D11}"/>
                </a:ext>
              </a:extLst>
            </p:cNvPr>
            <p:cNvGrpSpPr/>
            <p:nvPr/>
          </p:nvGrpSpPr>
          <p:grpSpPr>
            <a:xfrm>
              <a:off x="4959708" y="2200637"/>
              <a:ext cx="2528759" cy="319399"/>
              <a:chOff x="3398836" y="2492062"/>
              <a:chExt cx="2528759" cy="319399"/>
            </a:xfrm>
          </p:grpSpPr>
          <p:sp>
            <p:nvSpPr>
              <p:cNvPr id="88" name="Rounded Rectangle 249">
                <a:extLst>
                  <a:ext uri="{FF2B5EF4-FFF2-40B4-BE49-F238E27FC236}">
                    <a16:creationId xmlns:a16="http://schemas.microsoft.com/office/drawing/2014/main" id="{B7413611-9BE6-4ACB-90DB-5BEC9D67ACA6}"/>
                  </a:ext>
                </a:extLst>
              </p:cNvPr>
              <p:cNvSpPr/>
              <p:nvPr/>
            </p:nvSpPr>
            <p:spPr bwMode="auto">
              <a:xfrm>
                <a:off x="3398836" y="2492062"/>
                <a:ext cx="2278299"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Rectangle 88">
                <a:extLst>
                  <a:ext uri="{FF2B5EF4-FFF2-40B4-BE49-F238E27FC236}">
                    <a16:creationId xmlns:a16="http://schemas.microsoft.com/office/drawing/2014/main" id="{1CF95D62-FFA3-4763-92C7-CE358C8297EE}"/>
                  </a:ext>
                </a:extLst>
              </p:cNvPr>
              <p:cNvSpPr/>
              <p:nvPr/>
            </p:nvSpPr>
            <p:spPr bwMode="auto">
              <a:xfrm>
                <a:off x="5588765" y="2492062"/>
                <a:ext cx="338830"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90" name="Group 89">
            <a:extLst>
              <a:ext uri="{FF2B5EF4-FFF2-40B4-BE49-F238E27FC236}">
                <a16:creationId xmlns:a16="http://schemas.microsoft.com/office/drawing/2014/main" id="{64E6D903-0149-4811-9CA7-E4A79AB5C70B}"/>
              </a:ext>
            </a:extLst>
          </p:cNvPr>
          <p:cNvGrpSpPr/>
          <p:nvPr/>
        </p:nvGrpSpPr>
        <p:grpSpPr>
          <a:xfrm>
            <a:off x="9446683" y="3483135"/>
            <a:ext cx="1944295" cy="268890"/>
            <a:chOff x="4959708" y="2200637"/>
            <a:chExt cx="2667001" cy="319400"/>
          </a:xfrm>
        </p:grpSpPr>
        <p:sp>
          <p:nvSpPr>
            <p:cNvPr id="91" name="Rounded Rectangle 252">
              <a:extLst>
                <a:ext uri="{FF2B5EF4-FFF2-40B4-BE49-F238E27FC236}">
                  <a16:creationId xmlns:a16="http://schemas.microsoft.com/office/drawing/2014/main" id="{215248D5-1C91-4812-AD60-479864CE460F}"/>
                </a:ext>
              </a:extLst>
            </p:cNvPr>
            <p:cNvSpPr/>
            <p:nvPr/>
          </p:nvSpPr>
          <p:spPr bwMode="auto">
            <a:xfrm>
              <a:off x="4959709" y="2200638"/>
              <a:ext cx="2667000" cy="319399"/>
            </a:xfrm>
            <a:prstGeom prst="roundRect">
              <a:avLst>
                <a:gd name="adj" fmla="val 35753"/>
              </a:avLst>
            </a:prstGeom>
            <a:solidFill>
              <a:srgbClr val="FFFFFF">
                <a:lumMod val="85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2" name="Group 91">
              <a:extLst>
                <a:ext uri="{FF2B5EF4-FFF2-40B4-BE49-F238E27FC236}">
                  <a16:creationId xmlns:a16="http://schemas.microsoft.com/office/drawing/2014/main" id="{3CF837C2-3916-47DA-BA2A-347972CD7235}"/>
                </a:ext>
              </a:extLst>
            </p:cNvPr>
            <p:cNvGrpSpPr/>
            <p:nvPr/>
          </p:nvGrpSpPr>
          <p:grpSpPr>
            <a:xfrm>
              <a:off x="4959708" y="2200637"/>
              <a:ext cx="2528759" cy="319399"/>
              <a:chOff x="3398836" y="2492062"/>
              <a:chExt cx="2528759" cy="319399"/>
            </a:xfrm>
          </p:grpSpPr>
          <p:sp>
            <p:nvSpPr>
              <p:cNvPr id="93" name="Rounded Rectangle 254">
                <a:extLst>
                  <a:ext uri="{FF2B5EF4-FFF2-40B4-BE49-F238E27FC236}">
                    <a16:creationId xmlns:a16="http://schemas.microsoft.com/office/drawing/2014/main" id="{F4BA9AFB-3D97-49D6-B575-944C79506221}"/>
                  </a:ext>
                </a:extLst>
              </p:cNvPr>
              <p:cNvSpPr/>
              <p:nvPr/>
            </p:nvSpPr>
            <p:spPr bwMode="auto">
              <a:xfrm>
                <a:off x="3398836" y="2492062"/>
                <a:ext cx="2278299" cy="319399"/>
              </a:xfrm>
              <a:prstGeom prst="roundRect">
                <a:avLst>
                  <a:gd name="adj" fmla="val 35753"/>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Rectangle 93">
                <a:extLst>
                  <a:ext uri="{FF2B5EF4-FFF2-40B4-BE49-F238E27FC236}">
                    <a16:creationId xmlns:a16="http://schemas.microsoft.com/office/drawing/2014/main" id="{1F311E02-8EB4-477D-AB60-31A5FE8CE054}"/>
                  </a:ext>
                </a:extLst>
              </p:cNvPr>
              <p:cNvSpPr/>
              <p:nvPr/>
            </p:nvSpPr>
            <p:spPr bwMode="auto">
              <a:xfrm>
                <a:off x="5320690" y="2492062"/>
                <a:ext cx="606905" cy="319399"/>
              </a:xfrm>
              <a:prstGeom prst="rect">
                <a:avLst/>
              </a:prstGeom>
              <a:solidFill>
                <a:srgbClr val="00B050"/>
              </a:solidFill>
              <a:ln>
                <a:noFill/>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95" name="Rectangle 94">
            <a:extLst>
              <a:ext uri="{FF2B5EF4-FFF2-40B4-BE49-F238E27FC236}">
                <a16:creationId xmlns:a16="http://schemas.microsoft.com/office/drawing/2014/main" id="{41811C9C-23EE-43E6-B805-6DD2159F654D}"/>
              </a:ext>
            </a:extLst>
          </p:cNvPr>
          <p:cNvSpPr/>
          <p:nvPr/>
        </p:nvSpPr>
        <p:spPr bwMode="auto">
          <a:xfrm>
            <a:off x="4658328" y="2003291"/>
            <a:ext cx="4561240" cy="4573371"/>
          </a:xfrm>
          <a:prstGeom prst="rect">
            <a:avLst/>
          </a:prstGeom>
          <a:solidFill>
            <a:srgbClr val="FFFFFF">
              <a:alpha val="60000"/>
            </a:srgbClr>
          </a:soli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6" name="Rectangle 95">
            <a:extLst>
              <a:ext uri="{FF2B5EF4-FFF2-40B4-BE49-F238E27FC236}">
                <a16:creationId xmlns:a16="http://schemas.microsoft.com/office/drawing/2014/main" id="{96BF57A2-FA39-46D1-B181-50630F3D873F}"/>
              </a:ext>
            </a:extLst>
          </p:cNvPr>
          <p:cNvSpPr/>
          <p:nvPr/>
        </p:nvSpPr>
        <p:spPr bwMode="auto">
          <a:xfrm>
            <a:off x="2350337" y="6004260"/>
            <a:ext cx="2348053" cy="630735"/>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Detect Attacks</a:t>
            </a:r>
          </a:p>
        </p:txBody>
      </p:sp>
      <p:sp>
        <p:nvSpPr>
          <p:cNvPr id="97" name="Rectangle 96">
            <a:extLst>
              <a:ext uri="{FF2B5EF4-FFF2-40B4-BE49-F238E27FC236}">
                <a16:creationId xmlns:a16="http://schemas.microsoft.com/office/drawing/2014/main" id="{EE6CD386-1903-428A-8227-FB9FE54C3363}"/>
              </a:ext>
            </a:extLst>
          </p:cNvPr>
          <p:cNvSpPr/>
          <p:nvPr/>
        </p:nvSpPr>
        <p:spPr bwMode="auto">
          <a:xfrm>
            <a:off x="2350337" y="3974690"/>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Harden DC configuration</a:t>
            </a:r>
          </a:p>
        </p:txBody>
      </p:sp>
      <p:sp>
        <p:nvSpPr>
          <p:cNvPr id="98" name="Rectangle 97">
            <a:extLst>
              <a:ext uri="{FF2B5EF4-FFF2-40B4-BE49-F238E27FC236}">
                <a16:creationId xmlns:a16="http://schemas.microsoft.com/office/drawing/2014/main" id="{4750DEF1-7029-4D1D-B88E-996582E4FE2C}"/>
              </a:ext>
            </a:extLst>
          </p:cNvPr>
          <p:cNvSpPr/>
          <p:nvPr/>
        </p:nvSpPr>
        <p:spPr bwMode="auto">
          <a:xfrm>
            <a:off x="2350337" y="4651213"/>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Reduce DC Agent attack surface</a:t>
            </a:r>
          </a:p>
        </p:txBody>
      </p:sp>
      <p:sp>
        <p:nvSpPr>
          <p:cNvPr id="99" name="Rectangle 98">
            <a:extLst>
              <a:ext uri="{FF2B5EF4-FFF2-40B4-BE49-F238E27FC236}">
                <a16:creationId xmlns:a16="http://schemas.microsoft.com/office/drawing/2014/main" id="{3EFE9947-71DC-4930-8A93-5C480DEC9674}"/>
              </a:ext>
            </a:extLst>
          </p:cNvPr>
          <p:cNvSpPr/>
          <p:nvPr/>
        </p:nvSpPr>
        <p:spPr bwMode="auto">
          <a:xfrm>
            <a:off x="2350337" y="1945123"/>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Prevent Escalation</a:t>
            </a:r>
          </a:p>
        </p:txBody>
      </p:sp>
      <p:sp>
        <p:nvSpPr>
          <p:cNvPr id="100" name="Rectangle 99">
            <a:extLst>
              <a:ext uri="{FF2B5EF4-FFF2-40B4-BE49-F238E27FC236}">
                <a16:creationId xmlns:a16="http://schemas.microsoft.com/office/drawing/2014/main" id="{992BF323-7B03-4B29-9DF2-3965476F3AFB}"/>
              </a:ext>
            </a:extLst>
          </p:cNvPr>
          <p:cNvSpPr/>
          <p:nvPr/>
        </p:nvSpPr>
        <p:spPr bwMode="auto">
          <a:xfrm>
            <a:off x="2350337" y="2621646"/>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Prevent Lateral Traversal</a:t>
            </a:r>
          </a:p>
        </p:txBody>
      </p:sp>
      <p:sp>
        <p:nvSpPr>
          <p:cNvPr id="101" name="Rectangle 100">
            <a:extLst>
              <a:ext uri="{FF2B5EF4-FFF2-40B4-BE49-F238E27FC236}">
                <a16:creationId xmlns:a16="http://schemas.microsoft.com/office/drawing/2014/main" id="{3FBEB135-9122-4ACB-99C3-EE2671AF694A}"/>
              </a:ext>
            </a:extLst>
          </p:cNvPr>
          <p:cNvSpPr/>
          <p:nvPr/>
        </p:nvSpPr>
        <p:spPr bwMode="auto">
          <a:xfrm>
            <a:off x="2350337" y="3298168"/>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Increase Privilege Usage Visibility</a:t>
            </a:r>
          </a:p>
        </p:txBody>
      </p:sp>
      <p:sp>
        <p:nvSpPr>
          <p:cNvPr id="102" name="Rectangle 101">
            <a:extLst>
              <a:ext uri="{FF2B5EF4-FFF2-40B4-BE49-F238E27FC236}">
                <a16:creationId xmlns:a16="http://schemas.microsoft.com/office/drawing/2014/main" id="{BD7EB6FD-CBE1-42F2-B20E-7C82C2CBD0FB}"/>
              </a:ext>
            </a:extLst>
          </p:cNvPr>
          <p:cNvSpPr/>
          <p:nvPr/>
        </p:nvSpPr>
        <p:spPr bwMode="auto">
          <a:xfrm>
            <a:off x="2350337" y="5327735"/>
            <a:ext cx="2348053" cy="630572"/>
          </a:xfrm>
          <a:prstGeom prst="rect">
            <a:avLst/>
          </a:prstGeom>
          <a:solidFill>
            <a:srgbClr val="0072C6"/>
          </a:solidFill>
          <a:ln>
            <a:noFill/>
          </a:ln>
          <a:effectLst/>
        </p:spPr>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marL="0" marR="0" lvl="0" indent="0" defTabSz="914043" eaLnBrk="1" fontAlgn="auto" latinLnBrk="0" hangingPunct="1">
              <a:lnSpc>
                <a:spcPct val="90000"/>
              </a:lnSpc>
              <a:spcBef>
                <a:spcPct val="0"/>
              </a:spcBef>
              <a:spcAft>
                <a:spcPct val="0"/>
              </a:spcAft>
              <a:buClrTx/>
              <a:buSzTx/>
              <a:buFontTx/>
              <a:buNone/>
              <a:tabLst/>
              <a:defRPr/>
            </a:pPr>
            <a:r>
              <a:rPr kumimoji="0" lang="en-US" sz="1766"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Assign Least Privilege</a:t>
            </a:r>
          </a:p>
        </p:txBody>
      </p:sp>
      <p:sp>
        <p:nvSpPr>
          <p:cNvPr id="103" name="TextBox 102">
            <a:extLst>
              <a:ext uri="{FF2B5EF4-FFF2-40B4-BE49-F238E27FC236}">
                <a16:creationId xmlns:a16="http://schemas.microsoft.com/office/drawing/2014/main" id="{11FE575F-6F52-4299-81EF-03D866474776}"/>
              </a:ext>
            </a:extLst>
          </p:cNvPr>
          <p:cNvSpPr txBox="1"/>
          <p:nvPr/>
        </p:nvSpPr>
        <p:spPr>
          <a:xfrm>
            <a:off x="2732525" y="1465807"/>
            <a:ext cx="1169767" cy="534139"/>
          </a:xfrm>
          <a:prstGeom prst="rect">
            <a:avLst/>
          </a:prstGeom>
          <a:noFill/>
        </p:spPr>
        <p:txBody>
          <a:bodyPr wrap="none" lIns="179259" tIns="143407" rIns="179259" bIns="143407" rtlCol="0">
            <a:spAutoFit/>
          </a:bodyPr>
          <a:lstStyle/>
          <a:p>
            <a:pPr marL="0" marR="0" lvl="0" indent="0" algn="l" defTabSz="896328" eaLnBrk="1" fontAlgn="auto" latinLnBrk="0" hangingPunct="1">
              <a:lnSpc>
                <a:spcPct val="90000"/>
              </a:lnSpc>
              <a:spcBef>
                <a:spcPts val="0"/>
              </a:spcBef>
              <a:spcAft>
                <a:spcPts val="0"/>
              </a:spcAft>
              <a:buClrTx/>
              <a:buSzTx/>
              <a:buFontTx/>
              <a:buNone/>
              <a:tabLst/>
              <a:defRPr/>
            </a:pPr>
            <a:r>
              <a:rPr kumimoji="0" lang="en-US" sz="1766" b="0" i="0" u="none" strike="noStrike" kern="0" cap="none" spc="0" normalizeH="0" baseline="0" noProof="0">
                <a:ln>
                  <a:noFill/>
                </a:ln>
                <a:solidFill>
                  <a:srgbClr val="505050"/>
                </a:solidFill>
                <a:effectLst/>
                <a:uLnTx/>
                <a:uFillTx/>
              </a:rPr>
              <a:t>Defense</a:t>
            </a:r>
          </a:p>
        </p:txBody>
      </p:sp>
    </p:spTree>
    <p:extLst>
      <p:ext uri="{BB962C8B-B14F-4D97-AF65-F5344CB8AC3E}">
        <p14:creationId xmlns:p14="http://schemas.microsoft.com/office/powerpoint/2010/main" val="6188166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par>
                                <p:cTn id="8" presetID="22" presetClass="entr" presetSubtype="8" fill="hold" nodeType="withEffect">
                                  <p:stCondLst>
                                    <p:cond delay="50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22" presetClass="entr" presetSubtype="8" fill="hold" nodeType="withEffect">
                                  <p:stCondLst>
                                    <p:cond delay="500"/>
                                  </p:stCondLst>
                                  <p:childTnLst>
                                    <p:set>
                                      <p:cBhvr>
                                        <p:cTn id="12" dur="1" fill="hold">
                                          <p:stCondLst>
                                            <p:cond delay="0"/>
                                          </p:stCondLst>
                                        </p:cTn>
                                        <p:tgtEl>
                                          <p:spTgt spid="70"/>
                                        </p:tgtEl>
                                        <p:attrNameLst>
                                          <p:attrName>style.visibility</p:attrName>
                                        </p:attrNameLst>
                                      </p:cBhvr>
                                      <p:to>
                                        <p:strVal val="visible"/>
                                      </p:to>
                                    </p:set>
                                    <p:animEffect transition="in" filter="wipe(left)">
                                      <p:cBhvr>
                                        <p:cTn id="13" dur="500"/>
                                        <p:tgtEl>
                                          <p:spTgt spid="70"/>
                                        </p:tgtEl>
                                      </p:cBhvr>
                                    </p:animEffect>
                                  </p:childTnLst>
                                </p:cTn>
                              </p:par>
                              <p:par>
                                <p:cTn id="14" presetID="22" presetClass="entr" presetSubtype="8" fill="hold" nodeType="withEffect">
                                  <p:stCondLst>
                                    <p:cond delay="50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par>
                                <p:cTn id="17" presetID="22" presetClass="entr" presetSubtype="8" fill="hold" nodeType="withEffect">
                                  <p:stCondLst>
                                    <p:cond delay="500"/>
                                  </p:stCondLst>
                                  <p:childTnLst>
                                    <p:set>
                                      <p:cBhvr>
                                        <p:cTn id="18" dur="1" fill="hold">
                                          <p:stCondLst>
                                            <p:cond delay="0"/>
                                          </p:stCondLst>
                                        </p:cTn>
                                        <p:tgtEl>
                                          <p:spTgt spid="85"/>
                                        </p:tgtEl>
                                        <p:attrNameLst>
                                          <p:attrName>style.visibility</p:attrName>
                                        </p:attrNameLst>
                                      </p:cBhvr>
                                      <p:to>
                                        <p:strVal val="visible"/>
                                      </p:to>
                                    </p:set>
                                    <p:animEffect transition="in" filter="wipe(left)">
                                      <p:cBhvr>
                                        <p:cTn id="19" dur="500"/>
                                        <p:tgtEl>
                                          <p:spTgt spid="85"/>
                                        </p:tgtEl>
                                      </p:cBhvr>
                                    </p:animEffect>
                                  </p:childTnLst>
                                </p:cTn>
                              </p:par>
                              <p:par>
                                <p:cTn id="20" presetID="22" presetClass="entr" presetSubtype="8" fill="hold" nodeType="withEffect">
                                  <p:stCondLst>
                                    <p:cond delay="500"/>
                                  </p:stCondLst>
                                  <p:childTnLst>
                                    <p:set>
                                      <p:cBhvr>
                                        <p:cTn id="21" dur="1" fill="hold">
                                          <p:stCondLst>
                                            <p:cond delay="0"/>
                                          </p:stCondLst>
                                        </p:cTn>
                                        <p:tgtEl>
                                          <p:spTgt spid="90"/>
                                        </p:tgtEl>
                                        <p:attrNameLst>
                                          <p:attrName>style.visibility</p:attrName>
                                        </p:attrNameLst>
                                      </p:cBhvr>
                                      <p:to>
                                        <p:strVal val="visible"/>
                                      </p:to>
                                    </p:set>
                                    <p:animEffect transition="in" filter="wipe(left)">
                                      <p:cBhvr>
                                        <p:cTn id="22" dur="500"/>
                                        <p:tgtEl>
                                          <p:spTgt spid="90"/>
                                        </p:tgtEl>
                                      </p:cBhvr>
                                    </p:animEffect>
                                  </p:childTnLst>
                                </p:cTn>
                              </p:par>
                              <p:par>
                                <p:cTn id="23" presetID="22" presetClass="entr" presetSubtype="8" fill="hold" nodeType="withEffect">
                                  <p:stCondLst>
                                    <p:cond delay="500"/>
                                  </p:stCondLst>
                                  <p:childTnLst>
                                    <p:set>
                                      <p:cBhvr>
                                        <p:cTn id="24" dur="1" fill="hold">
                                          <p:stCondLst>
                                            <p:cond delay="0"/>
                                          </p:stCondLst>
                                        </p:cTn>
                                        <p:tgtEl>
                                          <p:spTgt spid="80"/>
                                        </p:tgtEl>
                                        <p:attrNameLst>
                                          <p:attrName>style.visibility</p:attrName>
                                        </p:attrNameLst>
                                      </p:cBhvr>
                                      <p:to>
                                        <p:strVal val="visible"/>
                                      </p:to>
                                    </p:set>
                                    <p:animEffect transition="in" filter="wipe(left)">
                                      <p:cBhvr>
                                        <p:cTn id="25"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16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A7D5A-F0C4-4028-A231-7B79947E248D}"/>
              </a:ext>
            </a:extLst>
          </p:cNvPr>
          <p:cNvSpPr>
            <a:spLocks noGrp="1"/>
          </p:cNvSpPr>
          <p:nvPr>
            <p:ph type="body" sz="quarter" idx="13"/>
          </p:nvPr>
        </p:nvSpPr>
        <p:spPr/>
        <p:txBody>
          <a:bodyPr/>
          <a:lstStyle/>
          <a:p>
            <a:r>
              <a:rPr lang="en-CA"/>
              <a:t>List of abbreviations </a:t>
            </a:r>
          </a:p>
        </p:txBody>
      </p:sp>
      <p:sp>
        <p:nvSpPr>
          <p:cNvPr id="3" name="Espace réservé du texte 2">
            <a:extLst>
              <a:ext uri="{FF2B5EF4-FFF2-40B4-BE49-F238E27FC236}">
                <a16:creationId xmlns:a16="http://schemas.microsoft.com/office/drawing/2014/main" id="{F0222A45-B670-40B8-BFCB-9F4A9E9EC2B1}"/>
              </a:ext>
            </a:extLst>
          </p:cNvPr>
          <p:cNvSpPr txBox="1">
            <a:spLocks/>
          </p:cNvSpPr>
          <p:nvPr/>
        </p:nvSpPr>
        <p:spPr>
          <a:xfrm>
            <a:off x="398509" y="1242530"/>
            <a:ext cx="7754179" cy="2154436"/>
          </a:xfrm>
          <a:prstGeom prst="rect">
            <a:avLst/>
          </a:prstGeom>
        </p:spPr>
        <p:txBody>
          <a:bodyPr vert="horz" wrap="square" lIns="146304" tIns="91440" rIns="146304" bIns="91440" numCol="1"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000"/>
              <a:t>RSAT Remote Server Administration Toolset</a:t>
            </a:r>
          </a:p>
          <a:p>
            <a:pPr marL="0" indent="0">
              <a:buNone/>
              <a:defRPr/>
            </a:pPr>
            <a:r>
              <a:rPr lang="en-US" sz="2000"/>
              <a:t>RDP Remote Desktop Protocol</a:t>
            </a:r>
          </a:p>
          <a:p>
            <a:pPr marL="0" indent="0">
              <a:buNone/>
              <a:defRPr/>
            </a:pPr>
            <a:r>
              <a:rPr lang="en-US" sz="2000"/>
              <a:t>JEA Just Enough Administration</a:t>
            </a:r>
          </a:p>
          <a:p>
            <a:pPr marL="0" indent="0">
              <a:buNone/>
              <a:defRPr/>
            </a:pPr>
            <a:r>
              <a:rPr lang="en-US" sz="2000"/>
              <a:t>RBAC Role-Based Access Control </a:t>
            </a:r>
          </a:p>
          <a:p>
            <a:pPr marL="0" indent="0">
              <a:buNone/>
              <a:defRPr/>
            </a:pPr>
            <a:r>
              <a:rPr lang="en-US" sz="2000"/>
              <a:t>MMC Microsoft Management Console </a:t>
            </a:r>
          </a:p>
          <a:p>
            <a:pPr marL="0" indent="0">
              <a:buNone/>
              <a:defRPr/>
            </a:pPr>
            <a:r>
              <a:rPr lang="fr-FR" sz="2000"/>
              <a:t>SPA </a:t>
            </a:r>
            <a:r>
              <a:rPr lang="fr-FR" sz="2000" err="1"/>
              <a:t>Securing</a:t>
            </a:r>
            <a:r>
              <a:rPr lang="fr-FR" sz="2000"/>
              <a:t> </a:t>
            </a:r>
            <a:r>
              <a:rPr lang="fr-FR" sz="2000" err="1"/>
              <a:t>Privilege</a:t>
            </a:r>
            <a:r>
              <a:rPr lang="fr-FR" sz="2000"/>
              <a:t> Access </a:t>
            </a:r>
          </a:p>
        </p:txBody>
      </p:sp>
    </p:spTree>
    <p:extLst>
      <p:ext uri="{BB962C8B-B14F-4D97-AF65-F5344CB8AC3E}">
        <p14:creationId xmlns:p14="http://schemas.microsoft.com/office/powerpoint/2010/main" val="25612168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882" y="-1"/>
            <a:ext cx="12434711" cy="6994525"/>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a:lnSpc>
                <a:spcPct val="90000"/>
              </a:lnSpc>
              <a:spcBef>
                <a:spcPct val="0"/>
              </a:spcBef>
              <a:spcAft>
                <a:spcPct val="0"/>
              </a:spcAft>
            </a:pPr>
            <a:endParaRPr lang="fr-FR" sz="2448" err="1">
              <a:gradFill>
                <a:gsLst>
                  <a:gs pos="0">
                    <a:srgbClr val="FFFFFF"/>
                  </a:gs>
                  <a:gs pos="100000">
                    <a:srgbClr val="FFFFFF"/>
                  </a:gs>
                </a:gsLst>
                <a:lin ang="5400000" scaled="0"/>
              </a:gradFill>
              <a:ea typeface="Segoe UI" pitchFamily="34" charset="0"/>
              <a:cs typeface="Segoe UI" pitchFamily="34" charset="0"/>
            </a:endParaRPr>
          </a:p>
        </p:txBody>
      </p:sp>
      <p:sp>
        <p:nvSpPr>
          <p:cNvPr id="35" name="ZoneTexte 34"/>
          <p:cNvSpPr txBox="1"/>
          <p:nvPr/>
        </p:nvSpPr>
        <p:spPr>
          <a:xfrm>
            <a:off x="10317254" y="174034"/>
            <a:ext cx="2314725" cy="322667"/>
          </a:xfrm>
          <a:prstGeom prst="rect">
            <a:avLst/>
          </a:prstGeom>
          <a:noFill/>
        </p:spPr>
        <p:txBody>
          <a:bodyPr wrap="square" rtlCol="0">
            <a:spAutoFit/>
          </a:bodyPr>
          <a:lstStyle/>
          <a:p>
            <a:pPr defTabSz="951156">
              <a:defRPr/>
            </a:pPr>
            <a:r>
              <a:rPr lang="en-US" sz="1456" b="1">
                <a:solidFill>
                  <a:prstClr val="black"/>
                </a:solidFill>
                <a:latin typeface="Segoe UI" panose="020B0502040204020203" pitchFamily="34" charset="0"/>
                <a:cs typeface="Segoe UI" panose="020B0502040204020203" pitchFamily="34" charset="0"/>
              </a:rPr>
              <a:t>.</a:t>
            </a:r>
          </a:p>
        </p:txBody>
      </p:sp>
      <p:sp>
        <p:nvSpPr>
          <p:cNvPr id="6" name="Rectangle 5"/>
          <p:cNvSpPr/>
          <p:nvPr/>
        </p:nvSpPr>
        <p:spPr bwMode="auto">
          <a:xfrm>
            <a:off x="4481026" y="2438198"/>
            <a:ext cx="7196050" cy="141404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36" tIns="140589" rIns="175736" bIns="140589" numCol="1" spcCol="0" rtlCol="0" fromWordArt="0" anchor="t" anchorCtr="0" forceAA="0" compatLnSpc="1">
            <a:prstTxWarp prst="textNoShape">
              <a:avLst/>
            </a:prstTxWarp>
            <a:spAutoFit/>
          </a:bodyPr>
          <a:lstStyle/>
          <a:p>
            <a:pPr defTabSz="913401">
              <a:defRPr/>
            </a:pPr>
            <a:r>
              <a:rPr lang="en-US" sz="2448" kern="0">
                <a:gradFill>
                  <a:gsLst>
                    <a:gs pos="0">
                      <a:srgbClr val="FFFFFF"/>
                    </a:gs>
                    <a:gs pos="100000">
                      <a:srgbClr val="FFFFFF"/>
                    </a:gs>
                  </a:gsLst>
                  <a:lin ang="5400000" scaled="0"/>
                </a:gradFill>
                <a:latin typeface="Segoe UI Semilight"/>
              </a:rPr>
              <a:t>Video Placeholder</a:t>
            </a:r>
          </a:p>
          <a:p>
            <a:pPr defTabSz="913401">
              <a:defRPr/>
            </a:pPr>
            <a:endParaRPr lang="en-US" sz="2448" kern="0">
              <a:gradFill>
                <a:gsLst>
                  <a:gs pos="0">
                    <a:srgbClr val="FFFFFF"/>
                  </a:gs>
                  <a:gs pos="100000">
                    <a:srgbClr val="FFFFFF"/>
                  </a:gs>
                </a:gsLst>
                <a:lin ang="5400000" scaled="0"/>
              </a:gradFill>
              <a:latin typeface="Segoe UI Semilight"/>
            </a:endParaRPr>
          </a:p>
          <a:p>
            <a:pPr defTabSz="913401">
              <a:defRPr/>
            </a:pPr>
            <a:r>
              <a:rPr lang="en-US" sz="2448" kern="0">
                <a:gradFill>
                  <a:gsLst>
                    <a:gs pos="0">
                      <a:srgbClr val="FFFFFF"/>
                    </a:gs>
                    <a:gs pos="100000">
                      <a:srgbClr val="FFFFFF"/>
                    </a:gs>
                  </a:gsLst>
                  <a:lin ang="5400000" scaled="0"/>
                </a:gradFill>
                <a:latin typeface="Segoe UI Semilight"/>
              </a:rPr>
              <a:t>This slide has to be watched with PowerPoint</a:t>
            </a:r>
          </a:p>
        </p:txBody>
      </p:sp>
      <p:sp>
        <p:nvSpPr>
          <p:cNvPr id="7" name="Title 1"/>
          <p:cNvSpPr txBox="1">
            <a:spLocks/>
          </p:cNvSpPr>
          <p:nvPr/>
        </p:nvSpPr>
        <p:spPr>
          <a:xfrm>
            <a:off x="274511" y="358231"/>
            <a:ext cx="11887454" cy="1167523"/>
          </a:xfrm>
          <a:prstGeom prst="rect">
            <a:avLst/>
          </a:prstGeom>
        </p:spPr>
        <p:txBody>
          <a:bodyPr vert="horz" wrap="square" lIns="149217" tIns="93260" rIns="149217" bIns="9326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solidFill>
                  <a:srgbClr val="3F3F3F"/>
                </a:solidFill>
                <a:effectLst/>
                <a:latin typeface="+mj-lt"/>
                <a:ea typeface="+mn-ea"/>
                <a:cs typeface="Segoe UI Semibold" panose="020B0702040204020203" pitchFamily="34" charset="0"/>
              </a:defRPr>
            </a:lvl1pPr>
          </a:lstStyle>
          <a:p>
            <a:pPr algn="ctr"/>
            <a:r>
              <a:rPr lang="en-US" sz="4896">
                <a:solidFill>
                  <a:schemeClr val="bg1"/>
                </a:solidFill>
              </a:rPr>
              <a:t>Video</a:t>
            </a:r>
          </a:p>
        </p:txBody>
      </p:sp>
      <p:sp>
        <p:nvSpPr>
          <p:cNvPr id="9" name="speech_4" title="Icon of a chat bubble with a video camera in it">
            <a:extLst>
              <a:ext uri="{FF2B5EF4-FFF2-40B4-BE49-F238E27FC236}">
                <a16:creationId xmlns:a16="http://schemas.microsoft.com/office/drawing/2014/main" id="{8804F6C6-00A8-4C02-8C5A-A4EE5C7A1765}"/>
              </a:ext>
            </a:extLst>
          </p:cNvPr>
          <p:cNvSpPr>
            <a:spLocks noChangeAspect="1" noEditPoints="1"/>
          </p:cNvSpPr>
          <p:nvPr/>
        </p:nvSpPr>
        <p:spPr bwMode="auto">
          <a:xfrm>
            <a:off x="1372463" y="2585633"/>
            <a:ext cx="1736981" cy="1551702"/>
          </a:xfrm>
          <a:custGeom>
            <a:avLst/>
            <a:gdLst>
              <a:gd name="T0" fmla="*/ 298 w 525"/>
              <a:gd name="T1" fmla="*/ 357 h 469"/>
              <a:gd name="T2" fmla="*/ 186 w 525"/>
              <a:gd name="T3" fmla="*/ 357 h 469"/>
              <a:gd name="T4" fmla="*/ 74 w 525"/>
              <a:gd name="T5" fmla="*/ 469 h 469"/>
              <a:gd name="T6" fmla="*/ 74 w 525"/>
              <a:gd name="T7" fmla="*/ 357 h 469"/>
              <a:gd name="T8" fmla="*/ 0 w 525"/>
              <a:gd name="T9" fmla="*/ 357 h 469"/>
              <a:gd name="T10" fmla="*/ 0 w 525"/>
              <a:gd name="T11" fmla="*/ 0 h 469"/>
              <a:gd name="T12" fmla="*/ 525 w 525"/>
              <a:gd name="T13" fmla="*/ 0 h 469"/>
              <a:gd name="T14" fmla="*/ 525 w 525"/>
              <a:gd name="T15" fmla="*/ 295 h 469"/>
              <a:gd name="T16" fmla="*/ 292 w 525"/>
              <a:gd name="T17" fmla="*/ 357 h 469"/>
              <a:gd name="T18" fmla="*/ 292 w 525"/>
              <a:gd name="T19" fmla="*/ 357 h 469"/>
              <a:gd name="T20" fmla="*/ 298 w 525"/>
              <a:gd name="T21" fmla="*/ 357 h 469"/>
              <a:gd name="T22" fmla="*/ 525 w 525"/>
              <a:gd name="T23" fmla="*/ 357 h 469"/>
              <a:gd name="T24" fmla="*/ 525 w 525"/>
              <a:gd name="T25" fmla="*/ 295 h 469"/>
              <a:gd name="T26" fmla="*/ 319 w 525"/>
              <a:gd name="T27" fmla="*/ 148 h 469"/>
              <a:gd name="T28" fmla="*/ 319 w 525"/>
              <a:gd name="T29" fmla="*/ 100 h 469"/>
              <a:gd name="T30" fmla="*/ 131 w 525"/>
              <a:gd name="T31" fmla="*/ 100 h 469"/>
              <a:gd name="T32" fmla="*/ 131 w 525"/>
              <a:gd name="T33" fmla="*/ 251 h 469"/>
              <a:gd name="T34" fmla="*/ 319 w 525"/>
              <a:gd name="T35" fmla="*/ 251 h 469"/>
              <a:gd name="T36" fmla="*/ 319 w 525"/>
              <a:gd name="T37" fmla="*/ 148 h 469"/>
              <a:gd name="T38" fmla="*/ 319 w 525"/>
              <a:gd name="T39" fmla="*/ 206 h 469"/>
              <a:gd name="T40" fmla="*/ 393 w 525"/>
              <a:gd name="T41" fmla="*/ 247 h 469"/>
              <a:gd name="T42" fmla="*/ 393 w 525"/>
              <a:gd name="T43" fmla="*/ 110 h 469"/>
              <a:gd name="T44" fmla="*/ 319 w 525"/>
              <a:gd name="T45" fmla="*/ 148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5" h="469">
                <a:moveTo>
                  <a:pt x="298" y="357"/>
                </a:moveTo>
                <a:lnTo>
                  <a:pt x="186" y="357"/>
                </a:lnTo>
                <a:lnTo>
                  <a:pt x="74" y="469"/>
                </a:lnTo>
                <a:lnTo>
                  <a:pt x="74" y="357"/>
                </a:lnTo>
                <a:lnTo>
                  <a:pt x="0" y="357"/>
                </a:lnTo>
                <a:lnTo>
                  <a:pt x="0" y="0"/>
                </a:lnTo>
                <a:lnTo>
                  <a:pt x="525" y="0"/>
                </a:lnTo>
                <a:lnTo>
                  <a:pt x="525" y="295"/>
                </a:lnTo>
                <a:moveTo>
                  <a:pt x="292" y="357"/>
                </a:moveTo>
                <a:lnTo>
                  <a:pt x="292" y="357"/>
                </a:lnTo>
                <a:moveTo>
                  <a:pt x="298" y="357"/>
                </a:moveTo>
                <a:lnTo>
                  <a:pt x="525" y="357"/>
                </a:lnTo>
                <a:lnTo>
                  <a:pt x="525" y="295"/>
                </a:lnTo>
                <a:moveTo>
                  <a:pt x="319" y="148"/>
                </a:moveTo>
                <a:lnTo>
                  <a:pt x="319" y="100"/>
                </a:lnTo>
                <a:lnTo>
                  <a:pt x="131" y="100"/>
                </a:lnTo>
                <a:lnTo>
                  <a:pt x="131" y="251"/>
                </a:lnTo>
                <a:lnTo>
                  <a:pt x="319" y="251"/>
                </a:lnTo>
                <a:lnTo>
                  <a:pt x="319" y="148"/>
                </a:lnTo>
                <a:moveTo>
                  <a:pt x="319" y="206"/>
                </a:moveTo>
                <a:lnTo>
                  <a:pt x="393" y="247"/>
                </a:lnTo>
                <a:lnTo>
                  <a:pt x="393" y="110"/>
                </a:lnTo>
                <a:lnTo>
                  <a:pt x="319" y="148"/>
                </a:ln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004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96BF5-DE39-413D-B48F-8C91920785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4</a:t>
            </a:fld>
            <a:endParaRPr lang="en-US"/>
          </a:p>
        </p:txBody>
      </p:sp>
      <p:sp>
        <p:nvSpPr>
          <p:cNvPr id="3" name="Text Placeholder 2">
            <a:extLst>
              <a:ext uri="{FF2B5EF4-FFF2-40B4-BE49-F238E27FC236}">
                <a16:creationId xmlns:a16="http://schemas.microsoft.com/office/drawing/2014/main" id="{4D88995F-095A-4BF9-AAA3-581DE04DC2FD}"/>
              </a:ext>
            </a:extLst>
          </p:cNvPr>
          <p:cNvSpPr>
            <a:spLocks noGrp="1"/>
          </p:cNvSpPr>
          <p:nvPr>
            <p:ph type="body" sz="quarter" idx="13"/>
          </p:nvPr>
        </p:nvSpPr>
        <p:spPr/>
        <p:txBody>
          <a:bodyPr/>
          <a:lstStyle/>
          <a:p>
            <a:r>
              <a:rPr lang="en-US" dirty="0"/>
              <a:t>What does the attacker see?</a:t>
            </a:r>
          </a:p>
        </p:txBody>
      </p:sp>
      <p:pic>
        <p:nvPicPr>
          <p:cNvPr id="5" name="Image 6">
            <a:extLst>
              <a:ext uri="{FF2B5EF4-FFF2-40B4-BE49-F238E27FC236}">
                <a16:creationId xmlns:a16="http://schemas.microsoft.com/office/drawing/2014/main" id="{A8F668DE-0155-43FE-96B1-3BDBBA682AAE}"/>
              </a:ext>
            </a:extLst>
          </p:cNvPr>
          <p:cNvPicPr>
            <a:picLocks noChangeAspect="1"/>
          </p:cNvPicPr>
          <p:nvPr/>
        </p:nvPicPr>
        <p:blipFill>
          <a:blip r:embed="rId3"/>
          <a:stretch>
            <a:fillRect/>
          </a:stretch>
        </p:blipFill>
        <p:spPr>
          <a:xfrm>
            <a:off x="65373" y="4436304"/>
            <a:ext cx="2514748" cy="2441209"/>
          </a:xfrm>
          <a:prstGeom prst="rect">
            <a:avLst/>
          </a:prstGeom>
        </p:spPr>
      </p:pic>
      <p:pic>
        <p:nvPicPr>
          <p:cNvPr id="4" name="Picture 3">
            <a:extLst>
              <a:ext uri="{FF2B5EF4-FFF2-40B4-BE49-F238E27FC236}">
                <a16:creationId xmlns:a16="http://schemas.microsoft.com/office/drawing/2014/main" id="{EED95E2D-C3B0-4532-938D-0F37333F3393}"/>
              </a:ext>
            </a:extLst>
          </p:cNvPr>
          <p:cNvPicPr>
            <a:picLocks noChangeAspect="1"/>
          </p:cNvPicPr>
          <p:nvPr/>
        </p:nvPicPr>
        <p:blipFill>
          <a:blip r:embed="rId4"/>
          <a:stretch>
            <a:fillRect/>
          </a:stretch>
        </p:blipFill>
        <p:spPr>
          <a:xfrm>
            <a:off x="3385929" y="1833715"/>
            <a:ext cx="8331425" cy="4618760"/>
          </a:xfrm>
          <a:prstGeom prst="rect">
            <a:avLst/>
          </a:prstGeom>
        </p:spPr>
      </p:pic>
    </p:spTree>
    <p:extLst>
      <p:ext uri="{BB962C8B-B14F-4D97-AF65-F5344CB8AC3E}">
        <p14:creationId xmlns:p14="http://schemas.microsoft.com/office/powerpoint/2010/main" val="890013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96BF5-DE39-413D-B48F-8C91920785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a:t>
            </a:fld>
            <a:endParaRPr lang="en-US"/>
          </a:p>
        </p:txBody>
      </p:sp>
      <p:sp>
        <p:nvSpPr>
          <p:cNvPr id="3" name="Text Placeholder 2">
            <a:extLst>
              <a:ext uri="{FF2B5EF4-FFF2-40B4-BE49-F238E27FC236}">
                <a16:creationId xmlns:a16="http://schemas.microsoft.com/office/drawing/2014/main" id="{4D88995F-095A-4BF9-AAA3-581DE04DC2FD}"/>
              </a:ext>
            </a:extLst>
          </p:cNvPr>
          <p:cNvSpPr>
            <a:spLocks noGrp="1"/>
          </p:cNvSpPr>
          <p:nvPr>
            <p:ph type="body" sz="quarter" idx="13"/>
          </p:nvPr>
        </p:nvSpPr>
        <p:spPr/>
        <p:txBody>
          <a:bodyPr/>
          <a:lstStyle/>
          <a:p>
            <a:r>
              <a:rPr lang="en-CA"/>
              <a:t>Bloodhound</a:t>
            </a:r>
          </a:p>
        </p:txBody>
      </p:sp>
      <p:sp>
        <p:nvSpPr>
          <p:cNvPr id="4" name="Espace réservé du texte 2">
            <a:extLst>
              <a:ext uri="{FF2B5EF4-FFF2-40B4-BE49-F238E27FC236}">
                <a16:creationId xmlns:a16="http://schemas.microsoft.com/office/drawing/2014/main" id="{19CD304F-233A-40C5-ADB7-0E761B9BC60A}"/>
              </a:ext>
            </a:extLst>
          </p:cNvPr>
          <p:cNvSpPr txBox="1">
            <a:spLocks/>
          </p:cNvSpPr>
          <p:nvPr/>
        </p:nvSpPr>
        <p:spPr>
          <a:xfrm>
            <a:off x="366141" y="1922261"/>
            <a:ext cx="7187598" cy="4785926"/>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Open source tool</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Uses Neo4J graph database</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Requires Java</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Collects the data and creates graphs of paths between entities</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Can be used by red and blue teams</a:t>
            </a:r>
          </a:p>
          <a:p>
            <a:pPr lvl="1">
              <a:buFont typeface="Wingdings" panose="05000000000000000000" pitchFamily="2" charset="2"/>
              <a:buChar char="§"/>
              <a:defRPr/>
            </a:pPr>
            <a:r>
              <a:rPr lang="en-US" sz="2500">
                <a:gradFill>
                  <a:gsLst>
                    <a:gs pos="1250">
                      <a:srgbClr val="505050"/>
                    </a:gs>
                    <a:gs pos="100000">
                      <a:srgbClr val="505050"/>
                    </a:gs>
                  </a:gsLst>
                  <a:lin ang="5400000" scaled="0"/>
                </a:gradFill>
              </a:rPr>
              <a:t>To identify paths for credential thefts and credentials hygiene issues</a:t>
            </a:r>
          </a:p>
          <a:p>
            <a:pPr lvl="1">
              <a:buFont typeface="Wingdings" panose="05000000000000000000" pitchFamily="2" charset="2"/>
              <a:buChar char="§"/>
              <a:defRPr/>
            </a:pPr>
            <a:r>
              <a:rPr lang="en-US" sz="2500">
                <a:gradFill>
                  <a:gsLst>
                    <a:gs pos="1250">
                      <a:srgbClr val="505050"/>
                    </a:gs>
                    <a:gs pos="100000">
                      <a:srgbClr val="505050"/>
                    </a:gs>
                  </a:gsLst>
                  <a:lin ang="5400000" scaled="0"/>
                </a:gradFill>
              </a:rPr>
              <a:t>To identify paths to secure</a:t>
            </a:r>
          </a:p>
          <a:p>
            <a:pPr lvl="1">
              <a:buFont typeface="Wingdings" panose="05000000000000000000" pitchFamily="2" charset="2"/>
              <a:buChar char="§"/>
              <a:defRPr/>
            </a:pPr>
            <a:endParaRPr lang="en-US" sz="2500">
              <a:gradFill>
                <a:gsLst>
                  <a:gs pos="1250">
                    <a:srgbClr val="505050"/>
                  </a:gs>
                  <a:gs pos="100000">
                    <a:srgbClr val="505050"/>
                  </a:gs>
                </a:gsLst>
                <a:lin ang="5400000" scaled="0"/>
              </a:gradFill>
            </a:endParaRPr>
          </a:p>
          <a:p>
            <a:pPr lvl="1">
              <a:buFont typeface="Wingdings" panose="05000000000000000000" pitchFamily="2" charset="2"/>
              <a:buChar char="§"/>
              <a:defRPr/>
            </a:pPr>
            <a:endParaRPr lang="en-US" sz="2000" b="1">
              <a:gradFill>
                <a:gsLst>
                  <a:gs pos="1250">
                    <a:srgbClr val="505050"/>
                  </a:gs>
                  <a:gs pos="100000">
                    <a:srgbClr val="505050"/>
                  </a:gs>
                </a:gsLst>
                <a:lin ang="5400000" scaled="0"/>
              </a:gradFill>
            </a:endParaRPr>
          </a:p>
        </p:txBody>
      </p:sp>
      <p:pic>
        <p:nvPicPr>
          <p:cNvPr id="5" name="Picture 2" descr="Image result for java oracle logo site:oracle.com">
            <a:extLst>
              <a:ext uri="{FF2B5EF4-FFF2-40B4-BE49-F238E27FC236}">
                <a16:creationId xmlns:a16="http://schemas.microsoft.com/office/drawing/2014/main" id="{75BE4371-C2E8-4A87-A80A-728F98B5B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1869" y="4751283"/>
            <a:ext cx="3008818" cy="152520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6" name="Picture 4" descr="Image result for Neo4j logo">
            <a:extLst>
              <a:ext uri="{FF2B5EF4-FFF2-40B4-BE49-F238E27FC236}">
                <a16:creationId xmlns:a16="http://schemas.microsoft.com/office/drawing/2014/main" id="{9BAEE910-6E72-4F53-B31D-95D21A9E289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429734">
            <a:off x="7940460" y="3555666"/>
            <a:ext cx="3511397" cy="140473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pic>
        <p:nvPicPr>
          <p:cNvPr id="7" name="Picture 6" descr="Related image">
            <a:extLst>
              <a:ext uri="{FF2B5EF4-FFF2-40B4-BE49-F238E27FC236}">
                <a16:creationId xmlns:a16="http://schemas.microsoft.com/office/drawing/2014/main" id="{743AD364-878B-4A20-9DB0-C886375E9F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68247">
            <a:off x="8550006" y="1083358"/>
            <a:ext cx="2493293" cy="249329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1218885447"/>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14:presetBounceEnd="100000">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14:bounceEnd="100000">
                                          <p:cBhvr additive="base">
                                            <p:cTn id="12" dur="500" fill="hold"/>
                                            <p:tgtEl>
                                              <p:spTgt spid="6"/>
                                            </p:tgtEl>
                                            <p:attrNameLst>
                                              <p:attrName>ppt_x</p:attrName>
                                            </p:attrNameLst>
                                          </p:cBhvr>
                                          <p:tavLst>
                                            <p:tav tm="0">
                                              <p:val>
                                                <p:strVal val="#ppt_x"/>
                                              </p:val>
                                            </p:tav>
                                            <p:tav tm="100000">
                                              <p:val>
                                                <p:strVal val="#ppt_x"/>
                                              </p:val>
                                            </p:tav>
                                          </p:tavLst>
                                        </p:anim>
                                        <p:anim calcmode="lin" valueType="num" p14:bounceEnd="100000">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14:presetBounceEnd="100000">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14:bounceEnd="100000">
                                          <p:cBhvr additive="base">
                                            <p:cTn id="18" dur="500" fill="hold"/>
                                            <p:tgtEl>
                                              <p:spTgt spid="7"/>
                                            </p:tgtEl>
                                            <p:attrNameLst>
                                              <p:attrName>ppt_x</p:attrName>
                                            </p:attrNameLst>
                                          </p:cBhvr>
                                          <p:tavLst>
                                            <p:tav tm="0">
                                              <p:val>
                                                <p:strVal val="#ppt_x"/>
                                              </p:val>
                                            </p:tav>
                                            <p:tav tm="100000">
                                              <p:val>
                                                <p:strVal val="#ppt_x"/>
                                              </p:val>
                                            </p:tav>
                                          </p:tavLst>
                                        </p:anim>
                                        <p:anim calcmode="lin" valueType="num" p14:bounceEnd="100000">
                                          <p:cBhvr additive="base">
                                            <p:cTn id="19"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96BF5-DE39-413D-B48F-8C91920785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a:t>
            </a:fld>
            <a:endParaRPr lang="en-US"/>
          </a:p>
        </p:txBody>
      </p:sp>
      <p:sp>
        <p:nvSpPr>
          <p:cNvPr id="3" name="Text Placeholder 2">
            <a:extLst>
              <a:ext uri="{FF2B5EF4-FFF2-40B4-BE49-F238E27FC236}">
                <a16:creationId xmlns:a16="http://schemas.microsoft.com/office/drawing/2014/main" id="{4D88995F-095A-4BF9-AAA3-581DE04DC2FD}"/>
              </a:ext>
            </a:extLst>
          </p:cNvPr>
          <p:cNvSpPr>
            <a:spLocks noGrp="1"/>
          </p:cNvSpPr>
          <p:nvPr>
            <p:ph type="body" sz="quarter" idx="13"/>
          </p:nvPr>
        </p:nvSpPr>
        <p:spPr/>
        <p:txBody>
          <a:bodyPr/>
          <a:lstStyle/>
          <a:p>
            <a:r>
              <a:rPr lang="en-CA"/>
              <a:t>What tools for remote administration? </a:t>
            </a:r>
          </a:p>
        </p:txBody>
      </p:sp>
      <p:sp>
        <p:nvSpPr>
          <p:cNvPr id="4" name="Espace réservé du texte 2">
            <a:extLst>
              <a:ext uri="{FF2B5EF4-FFF2-40B4-BE49-F238E27FC236}">
                <a16:creationId xmlns:a16="http://schemas.microsoft.com/office/drawing/2014/main" id="{19CD304F-233A-40C5-ADB7-0E761B9BC60A}"/>
              </a:ext>
            </a:extLst>
          </p:cNvPr>
          <p:cNvSpPr txBox="1">
            <a:spLocks/>
          </p:cNvSpPr>
          <p:nvPr/>
        </p:nvSpPr>
        <p:spPr>
          <a:xfrm>
            <a:off x="366141" y="1922261"/>
            <a:ext cx="11887200" cy="3877985"/>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Remote Server Administration Tools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To be installed on workstations</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Administrate Windows Server roles remotely (using RPC)</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Tools do not cache the operators’ credential on the administered server</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Require having administrative permissions on the role</a:t>
            </a:r>
          </a:p>
          <a:p>
            <a:pPr>
              <a:buFont typeface="Wingdings" panose="05000000000000000000" pitchFamily="2" charset="2"/>
              <a:buChar char="§"/>
              <a:defRPr/>
            </a:pPr>
            <a:r>
              <a:rPr lang="en-US" sz="3200" b="1" dirty="0">
                <a:gradFill>
                  <a:gsLst>
                    <a:gs pos="1250">
                      <a:srgbClr val="505050"/>
                    </a:gs>
                    <a:gs pos="100000">
                      <a:srgbClr val="505050"/>
                    </a:gs>
                  </a:gsLst>
                  <a:lin ang="5400000" scaled="0"/>
                </a:gradFill>
              </a:rPr>
              <a:t>Remote PowerShell</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Requires to be a local admin of the target (or </a:t>
            </a:r>
            <a:r>
              <a:rPr lang="en-US" sz="2000">
                <a:gradFill>
                  <a:gsLst>
                    <a:gs pos="1250">
                      <a:srgbClr val="505050"/>
                    </a:gs>
                    <a:gs pos="100000">
                      <a:srgbClr val="505050"/>
                    </a:gs>
                  </a:gsLst>
                  <a:lin ang="5400000" scaled="0"/>
                </a:gradFill>
              </a:rPr>
              <a:t>the local Remote Management Users group)</a:t>
            </a:r>
            <a:endParaRPr lang="en-US" sz="2000" dirty="0">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Needs to be enabled on the target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Does not cache the credentials on the target</a:t>
            </a:r>
          </a:p>
          <a:p>
            <a:pPr lvl="1">
              <a:buFont typeface="Wingdings" panose="05000000000000000000" pitchFamily="2" charset="2"/>
              <a:buChar char="§"/>
              <a:defRPr/>
            </a:pPr>
            <a:r>
              <a:rPr lang="en-US" sz="2000" dirty="0">
                <a:gradFill>
                  <a:gsLst>
                    <a:gs pos="1250">
                      <a:srgbClr val="505050"/>
                    </a:gs>
                    <a:gs pos="100000">
                      <a:srgbClr val="505050"/>
                    </a:gs>
                  </a:gsLst>
                  <a:lin ang="5400000" scaled="0"/>
                </a:gradFill>
              </a:rPr>
              <a:t>Uses </a:t>
            </a:r>
            <a:r>
              <a:rPr lang="en-US" sz="2000" dirty="0" err="1">
                <a:gradFill>
                  <a:gsLst>
                    <a:gs pos="1250">
                      <a:srgbClr val="505050"/>
                    </a:gs>
                    <a:gs pos="100000">
                      <a:srgbClr val="505050"/>
                    </a:gs>
                  </a:gsLst>
                  <a:lin ang="5400000" scaled="0"/>
                </a:gradFill>
              </a:rPr>
              <a:t>WinRM</a:t>
            </a:r>
            <a:endParaRPr lang="en-US" sz="2000" dirty="0">
              <a:gradFill>
                <a:gsLst>
                  <a:gs pos="1250">
                    <a:srgbClr val="505050"/>
                  </a:gs>
                  <a:gs pos="100000">
                    <a:srgbClr val="505050"/>
                  </a:gs>
                </a:gsLst>
                <a:lin ang="5400000" scaled="0"/>
              </a:gradFill>
            </a:endParaRPr>
          </a:p>
        </p:txBody>
      </p:sp>
      <p:sp>
        <p:nvSpPr>
          <p:cNvPr id="5" name="Rectangle: Folded Corner 4">
            <a:extLst>
              <a:ext uri="{FF2B5EF4-FFF2-40B4-BE49-F238E27FC236}">
                <a16:creationId xmlns:a16="http://schemas.microsoft.com/office/drawing/2014/main" id="{8415A878-14A6-4308-A261-8F58A48862EC}"/>
              </a:ext>
            </a:extLst>
          </p:cNvPr>
          <p:cNvSpPr/>
          <p:nvPr/>
        </p:nvSpPr>
        <p:spPr bwMode="auto">
          <a:xfrm rot="20919530">
            <a:off x="7603149" y="1968449"/>
            <a:ext cx="1278777" cy="581266"/>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RSAT</a:t>
            </a:r>
          </a:p>
        </p:txBody>
      </p:sp>
    </p:spTree>
    <p:extLst>
      <p:ext uri="{BB962C8B-B14F-4D97-AF65-F5344CB8AC3E}">
        <p14:creationId xmlns:p14="http://schemas.microsoft.com/office/powerpoint/2010/main" val="2626509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D3495C3-3569-47F5-BAB4-334E7938B490}"/>
              </a:ext>
            </a:extLst>
          </p:cNvPr>
          <p:cNvSpPr>
            <a:spLocks noGrp="1"/>
          </p:cNvSpPr>
          <p:nvPr>
            <p:ph type="body" sz="quarter" idx="13"/>
          </p:nvPr>
        </p:nvSpPr>
        <p:spPr>
          <a:xfrm>
            <a:off x="274702" y="736407"/>
            <a:ext cx="11721160" cy="479404"/>
          </a:xfrm>
        </p:spPr>
        <p:txBody>
          <a:bodyPr/>
          <a:lstStyle/>
          <a:p>
            <a:r>
              <a:rPr lang="en-US"/>
              <a:t>Professor Useful</a:t>
            </a:r>
            <a:endParaRPr lang="fr-FR"/>
          </a:p>
        </p:txBody>
      </p:sp>
      <p:sp>
        <p:nvSpPr>
          <p:cNvPr id="5" name="Espace réservé du texte 2">
            <a:extLst>
              <a:ext uri="{FF2B5EF4-FFF2-40B4-BE49-F238E27FC236}">
                <a16:creationId xmlns:a16="http://schemas.microsoft.com/office/drawing/2014/main" id="{6ABFCF00-438A-4362-B35E-846476E32932}"/>
              </a:ext>
            </a:extLst>
          </p:cNvPr>
          <p:cNvSpPr txBox="1">
            <a:spLocks/>
          </p:cNvSpPr>
          <p:nvPr/>
        </p:nvSpPr>
        <p:spPr>
          <a:xfrm>
            <a:off x="4115139" y="1922261"/>
            <a:ext cx="8138201" cy="3674852"/>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PowerShell and authentication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There are different ways to authenticate when using Remote PowerShell. One of them is called </a:t>
            </a:r>
            <a:r>
              <a:rPr lang="en-US" sz="2000" err="1">
                <a:gradFill>
                  <a:gsLst>
                    <a:gs pos="1250">
                      <a:srgbClr val="505050"/>
                    </a:gs>
                    <a:gs pos="100000">
                      <a:srgbClr val="505050"/>
                    </a:gs>
                  </a:gsLst>
                  <a:lin ang="5400000" scaled="0"/>
                </a:gradFill>
              </a:rPr>
              <a:t>CredSSP</a:t>
            </a:r>
            <a:r>
              <a:rPr lang="en-US" sz="2000">
                <a:gradFill>
                  <a:gsLst>
                    <a:gs pos="1250">
                      <a:srgbClr val="505050"/>
                    </a:gs>
                    <a:gs pos="100000">
                      <a:srgbClr val="505050"/>
                    </a:gs>
                  </a:gsLst>
                  <a:lin ang="5400000" scaled="0"/>
                </a:gradFill>
              </a:rPr>
              <a:t>. Although it is practical because it enables the operator to remotely access another machine within a remote session, it has the major issue of sending and caching the credentials of the operator on the remote server.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Do not use (or disable) </a:t>
            </a:r>
            <a:r>
              <a:rPr lang="en-US" sz="2000" err="1">
                <a:gradFill>
                  <a:gsLst>
                    <a:gs pos="1250">
                      <a:srgbClr val="505050"/>
                    </a:gs>
                    <a:gs pos="100000">
                      <a:srgbClr val="505050"/>
                    </a:gs>
                  </a:gsLst>
                  <a:lin ang="5400000" scaled="0"/>
                </a:gradFill>
              </a:rPr>
              <a:t>CredSPP</a:t>
            </a:r>
            <a:r>
              <a:rPr lang="en-US" sz="2000">
                <a:gradFill>
                  <a:gsLst>
                    <a:gs pos="1250">
                      <a:srgbClr val="505050"/>
                    </a:gs>
                    <a:gs pos="100000">
                      <a:srgbClr val="505050"/>
                    </a:gs>
                  </a:gsLst>
                  <a:lin ang="5400000" scaled="0"/>
                </a:gradFill>
              </a:rPr>
              <a:t> for </a:t>
            </a:r>
            <a:r>
              <a:rPr lang="en-US" sz="2000" err="1">
                <a:gradFill>
                  <a:gsLst>
                    <a:gs pos="1250">
                      <a:srgbClr val="505050"/>
                    </a:gs>
                    <a:gs pos="100000">
                      <a:srgbClr val="505050"/>
                    </a:gs>
                  </a:gsLst>
                  <a:lin ang="5400000" scaled="0"/>
                </a:gradFill>
              </a:rPr>
              <a:t>WinRM</a:t>
            </a:r>
            <a:endParaRPr lang="en-US" sz="10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Remote administration needs to be permitted by the Windows Firewall </a:t>
            </a:r>
            <a:endParaRPr lang="fr-FR"/>
          </a:p>
        </p:txBody>
      </p:sp>
      <p:pic>
        <p:nvPicPr>
          <p:cNvPr id="6" name="Image 3">
            <a:extLst>
              <a:ext uri="{FF2B5EF4-FFF2-40B4-BE49-F238E27FC236}">
                <a16:creationId xmlns:a16="http://schemas.microsoft.com/office/drawing/2014/main" id="{76A314F4-801B-4432-B38D-4C617ADAEDEB}"/>
              </a:ext>
            </a:extLst>
          </p:cNvPr>
          <p:cNvPicPr>
            <a:picLocks noChangeAspect="1"/>
          </p:cNvPicPr>
          <p:nvPr/>
        </p:nvPicPr>
        <p:blipFill>
          <a:blip r:embed="rId3"/>
          <a:stretch>
            <a:fillRect/>
          </a:stretch>
        </p:blipFill>
        <p:spPr>
          <a:xfrm>
            <a:off x="914775" y="2308555"/>
            <a:ext cx="2347978" cy="3182331"/>
          </a:xfrm>
          <a:prstGeom prst="rect">
            <a:avLst/>
          </a:prstGeom>
        </p:spPr>
      </p:pic>
    </p:spTree>
    <p:extLst>
      <p:ext uri="{BB962C8B-B14F-4D97-AF65-F5344CB8AC3E}">
        <p14:creationId xmlns:p14="http://schemas.microsoft.com/office/powerpoint/2010/main" val="7918712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96BF5-DE39-413D-B48F-8C919207851C}"/>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8</a:t>
            </a:fld>
            <a:endParaRPr lang="en-US"/>
          </a:p>
        </p:txBody>
      </p:sp>
      <p:sp>
        <p:nvSpPr>
          <p:cNvPr id="3" name="Text Placeholder 2">
            <a:extLst>
              <a:ext uri="{FF2B5EF4-FFF2-40B4-BE49-F238E27FC236}">
                <a16:creationId xmlns:a16="http://schemas.microsoft.com/office/drawing/2014/main" id="{4D88995F-095A-4BF9-AAA3-581DE04DC2FD}"/>
              </a:ext>
            </a:extLst>
          </p:cNvPr>
          <p:cNvSpPr>
            <a:spLocks noGrp="1"/>
          </p:cNvSpPr>
          <p:nvPr>
            <p:ph type="body" sz="quarter" idx="13"/>
          </p:nvPr>
        </p:nvSpPr>
        <p:spPr/>
        <p:txBody>
          <a:bodyPr/>
          <a:lstStyle/>
          <a:p>
            <a:r>
              <a:rPr lang="en-CA"/>
              <a:t>What about the remote desktop protocol? </a:t>
            </a:r>
          </a:p>
        </p:txBody>
      </p:sp>
      <p:sp>
        <p:nvSpPr>
          <p:cNvPr id="4" name="Espace réservé du texte 2">
            <a:extLst>
              <a:ext uri="{FF2B5EF4-FFF2-40B4-BE49-F238E27FC236}">
                <a16:creationId xmlns:a16="http://schemas.microsoft.com/office/drawing/2014/main" id="{19CD304F-233A-40C5-ADB7-0E761B9BC60A}"/>
              </a:ext>
            </a:extLst>
          </p:cNvPr>
          <p:cNvSpPr txBox="1">
            <a:spLocks/>
          </p:cNvSpPr>
          <p:nvPr/>
        </p:nvSpPr>
        <p:spPr>
          <a:xfrm>
            <a:off x="366141" y="1922261"/>
            <a:ext cx="11887200" cy="4339650"/>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defRPr/>
            </a:pPr>
            <a:r>
              <a:rPr lang="en-US" sz="3200" b="1">
                <a:gradFill>
                  <a:gsLst>
                    <a:gs pos="1250">
                      <a:srgbClr val="505050"/>
                    </a:gs>
                    <a:gs pos="100000">
                      <a:srgbClr val="505050"/>
                    </a:gs>
                  </a:gsLst>
                  <a:lin ang="5400000" scaled="0"/>
                </a:gradFill>
              </a:rPr>
              <a:t>RDP should be the last resort to administrate a server</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Default settings will cache the operator’s credential on the server (see module 2 section 3 for mitigations)</a:t>
            </a:r>
            <a:endParaRPr lang="en-US" sz="800">
              <a:gradFill>
                <a:gsLst>
                  <a:gs pos="1250">
                    <a:srgbClr val="505050"/>
                  </a:gs>
                  <a:gs pos="100000">
                    <a:srgbClr val="505050"/>
                  </a:gs>
                </a:gsLst>
                <a:lin ang="5400000" scaled="0"/>
              </a:gradFill>
            </a:endParaRPr>
          </a:p>
          <a:p>
            <a:pPr>
              <a:buFont typeface="Wingdings" panose="05000000000000000000" pitchFamily="2" charset="2"/>
              <a:buChar char="§"/>
              <a:defRPr/>
            </a:pPr>
            <a:r>
              <a:rPr lang="en-US" sz="3200" b="1">
                <a:gradFill>
                  <a:gsLst>
                    <a:gs pos="1250">
                      <a:srgbClr val="505050"/>
                    </a:gs>
                    <a:gs pos="100000">
                      <a:srgbClr val="505050"/>
                    </a:gs>
                  </a:gsLst>
                  <a:lin ang="5400000" scaled="0"/>
                </a:gradFill>
              </a:rPr>
              <a:t>What if the server is a core version?</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Windows Server Core is a version of Windows Server without a GUI</a:t>
            </a: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Connecting using RDP to such a server has little value (there is no desktop)</a:t>
            </a:r>
          </a:p>
          <a:p>
            <a:pPr>
              <a:buFont typeface="Wingdings" panose="05000000000000000000" pitchFamily="2" charset="2"/>
              <a:buChar char="§"/>
              <a:defRPr/>
            </a:pPr>
            <a:r>
              <a:rPr lang="en-US" sz="3200" b="1">
                <a:gradFill>
                  <a:gsLst>
                    <a:gs pos="1250">
                      <a:srgbClr val="505050"/>
                    </a:gs>
                    <a:gs pos="100000">
                      <a:srgbClr val="505050"/>
                    </a:gs>
                  </a:gsLst>
                  <a:lin ang="5400000" scaled="0"/>
                </a:gradFill>
              </a:rPr>
              <a:t>You can use the built-in firewall to perform network authentication to RDP and </a:t>
            </a:r>
            <a:r>
              <a:rPr lang="en-US" sz="3200" b="1" err="1">
                <a:gradFill>
                  <a:gsLst>
                    <a:gs pos="1250">
                      <a:srgbClr val="505050"/>
                    </a:gs>
                    <a:gs pos="100000">
                      <a:srgbClr val="505050"/>
                    </a:gs>
                  </a:gsLst>
                  <a:lin ang="5400000" scaled="0"/>
                </a:gradFill>
              </a:rPr>
              <a:t>WinRM</a:t>
            </a:r>
            <a:endParaRPr lang="en-US" sz="3200" b="1">
              <a:gradFill>
                <a:gsLst>
                  <a:gs pos="1250">
                    <a:srgbClr val="505050"/>
                  </a:gs>
                  <a:gs pos="100000">
                    <a:srgbClr val="505050"/>
                  </a:gs>
                </a:gsLst>
                <a:lin ang="5400000" scaled="0"/>
              </a:gradFill>
            </a:endParaRPr>
          </a:p>
          <a:p>
            <a:pPr lvl="1">
              <a:buFont typeface="Wingdings" panose="05000000000000000000" pitchFamily="2" charset="2"/>
              <a:buChar char="§"/>
              <a:defRPr/>
            </a:pPr>
            <a:r>
              <a:rPr lang="en-US" sz="2000">
                <a:gradFill>
                  <a:gsLst>
                    <a:gs pos="1250">
                      <a:srgbClr val="505050"/>
                    </a:gs>
                    <a:gs pos="100000">
                      <a:srgbClr val="505050"/>
                    </a:gs>
                  </a:gsLst>
                  <a:lin ang="5400000" scaled="0"/>
                </a:gradFill>
              </a:rPr>
              <a:t>IPSec security association can be configured on Windows to allow only specific members of AD groups to be authorized to established connections on some network ports (the ones used by RDP and </a:t>
            </a:r>
            <a:r>
              <a:rPr lang="en-US" sz="2000" err="1">
                <a:gradFill>
                  <a:gsLst>
                    <a:gs pos="1250">
                      <a:srgbClr val="505050"/>
                    </a:gs>
                    <a:gs pos="100000">
                      <a:srgbClr val="505050"/>
                    </a:gs>
                  </a:gsLst>
                  <a:lin ang="5400000" scaled="0"/>
                </a:gradFill>
              </a:rPr>
              <a:t>WinRM</a:t>
            </a:r>
            <a:r>
              <a:rPr lang="en-US" sz="2000">
                <a:gradFill>
                  <a:gsLst>
                    <a:gs pos="1250">
                      <a:srgbClr val="505050"/>
                    </a:gs>
                    <a:gs pos="100000">
                      <a:srgbClr val="505050"/>
                    </a:gs>
                  </a:gsLst>
                  <a:lin ang="5400000" scaled="0"/>
                </a:gradFill>
              </a:rPr>
              <a:t>)</a:t>
            </a:r>
          </a:p>
        </p:txBody>
      </p:sp>
      <p:sp>
        <p:nvSpPr>
          <p:cNvPr id="5" name="Rectangle: Folded Corner 4">
            <a:extLst>
              <a:ext uri="{FF2B5EF4-FFF2-40B4-BE49-F238E27FC236}">
                <a16:creationId xmlns:a16="http://schemas.microsoft.com/office/drawing/2014/main" id="{9599C404-2F3E-4F6D-9E26-5B9B7BBF2387}"/>
              </a:ext>
            </a:extLst>
          </p:cNvPr>
          <p:cNvSpPr/>
          <p:nvPr/>
        </p:nvSpPr>
        <p:spPr bwMode="auto">
          <a:xfrm rot="547031">
            <a:off x="6942997" y="685476"/>
            <a:ext cx="1023436" cy="581266"/>
          </a:xfrm>
          <a:prstGeom prst="foldedCorner">
            <a:avLst/>
          </a:prstGeom>
          <a:solidFill>
            <a:srgbClr val="FFC000"/>
          </a:solidFill>
          <a:ln>
            <a:noFill/>
            <a:headEnd type="none" w="med" len="med"/>
            <a:tailEnd type="none" w="med" len="med"/>
          </a:ln>
          <a:effectLst/>
          <a:scene3d>
            <a:camera prst="obliqueBottomRight"/>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fr-CA" sz="2400">
                <a:solidFill>
                  <a:schemeClr val="tx1"/>
                </a:solidFill>
                <a:ea typeface="Segoe UI" pitchFamily="34" charset="0"/>
                <a:cs typeface="Segoe UI" pitchFamily="34" charset="0"/>
              </a:rPr>
              <a:t>RDP</a:t>
            </a:r>
          </a:p>
        </p:txBody>
      </p:sp>
    </p:spTree>
    <p:extLst>
      <p:ext uri="{BB962C8B-B14F-4D97-AF65-F5344CB8AC3E}">
        <p14:creationId xmlns:p14="http://schemas.microsoft.com/office/powerpoint/2010/main" val="315424540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1_WHITE TEMPLATE">
  <a:themeElements>
    <a:clrScheme name="Personnalisé 1">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Windows 10">
    <a:dk1>
      <a:srgbClr val="505050"/>
    </a:dk1>
    <a:lt1>
      <a:srgbClr val="FFFFFF"/>
    </a:lt1>
    <a:dk2>
      <a:srgbClr val="0078D7"/>
    </a:dk2>
    <a:lt2>
      <a:srgbClr val="EAEAEA"/>
    </a:lt2>
    <a:accent1>
      <a:srgbClr val="0078D7"/>
    </a:accent1>
    <a:accent2>
      <a:srgbClr val="002050"/>
    </a:accent2>
    <a:accent3>
      <a:srgbClr val="008272"/>
    </a:accent3>
    <a:accent4>
      <a:srgbClr val="107C10"/>
    </a:accent4>
    <a:accent5>
      <a:srgbClr val="092D91"/>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C1E4778625DC49BFD4066A93A29B8D" ma:contentTypeVersion="2" ma:contentTypeDescription="Crée un document." ma:contentTypeScope="" ma:versionID="b5de699f130beeb1c01fb13a3fd44c4b">
  <xsd:schema xmlns:xsd="http://www.w3.org/2001/XMLSchema" xmlns:xs="http://www.w3.org/2001/XMLSchema" xmlns:p="http://schemas.microsoft.com/office/2006/metadata/properties" xmlns:ns2="e973c379-2ef0-4746-baf4-9a75045abd6a" targetNamespace="http://schemas.microsoft.com/office/2006/metadata/properties" ma:root="true" ma:fieldsID="5cec86a248d17bd930950361644c2972" ns2:_="">
    <xsd:import namespace="e973c379-2ef0-4746-baf4-9a75045abd6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73c379-2ef0-4746-baf4-9a75045abd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BE9760-AB2C-40A4-8F49-ABAD82955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73c379-2ef0-4746-baf4-9a75045abd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140B17-0E85-40FB-904D-6E0A38E3BAB5}">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e973c379-2ef0-4746-baf4-9a75045abd6a"/>
    <ds:schemaRef ds:uri="http://www.w3.org/XML/1998/namespace"/>
  </ds:schemaRefs>
</ds:datastoreItem>
</file>

<file path=customXml/itemProps3.xml><?xml version="1.0" encoding="utf-8"?>
<ds:datastoreItem xmlns:ds="http://schemas.openxmlformats.org/officeDocument/2006/customXml" ds:itemID="{E8E5E569-50E6-4E55-854C-3359E7A540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5791</Words>
  <Application>Microsoft Office PowerPoint</Application>
  <PresentationFormat>Personnalisé</PresentationFormat>
  <Paragraphs>619</Paragraphs>
  <Slides>36</Slides>
  <Notes>36</Notes>
  <HiddenSlides>1</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36</vt:i4>
      </vt:variant>
    </vt:vector>
  </HeadingPairs>
  <TitlesOfParts>
    <vt:vector size="47" baseType="lpstr">
      <vt:lpstr>ＭＳ Ｐゴシック</vt:lpstr>
      <vt:lpstr>Arial</vt:lpstr>
      <vt:lpstr>Calibri</vt:lpstr>
      <vt:lpstr>Segoe</vt:lpstr>
      <vt:lpstr>Segoe UI</vt:lpstr>
      <vt:lpstr>Segoe UI Light</vt:lpstr>
      <vt:lpstr>Segoe UI Semibold</vt:lpstr>
      <vt:lpstr>Segoe UI Semilight</vt:lpstr>
      <vt:lpstr>Wingdings</vt:lpstr>
      <vt:lpstr>WHITE TEMPLATE</vt:lpstr>
      <vt:lpstr>1_WHITE TEMPLATE</vt:lpstr>
      <vt:lpstr>Module 3 Enhanced Security Administrative Forest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cp:revision>
  <dcterms:modified xsi:type="dcterms:W3CDTF">2018-09-14T14:08:31Z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0x01010043C1E4778625DC49BFD4066A93A29B8D</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y fmtid="{D5CDD505-2E9C-101B-9397-08002B2CF9AE}" pid="8" name="MSIP_Label_f42aa342-8706-4288-bd11-ebb85995028c_Enabled">
    <vt:lpwstr>True</vt:lpwstr>
  </property>
  <property fmtid="{D5CDD505-2E9C-101B-9397-08002B2CF9AE}" pid="9" name="MSIP_Label_f42aa342-8706-4288-bd11-ebb85995028c_SiteId">
    <vt:lpwstr>72f988bf-86f1-41af-91ab-2d7cd011db47</vt:lpwstr>
  </property>
  <property fmtid="{D5CDD505-2E9C-101B-9397-08002B2CF9AE}" pid="10" name="MSIP_Label_f42aa342-8706-4288-bd11-ebb85995028c_Owner">
    <vt:lpwstr>piaudonn@microsoft.com</vt:lpwstr>
  </property>
  <property fmtid="{D5CDD505-2E9C-101B-9397-08002B2CF9AE}" pid="11" name="MSIP_Label_f42aa342-8706-4288-bd11-ebb85995028c_SetDate">
    <vt:lpwstr>2018-04-16T01:53:09.7120135Z</vt:lpwstr>
  </property>
  <property fmtid="{D5CDD505-2E9C-101B-9397-08002B2CF9AE}" pid="12" name="MSIP_Label_f42aa342-8706-4288-bd11-ebb85995028c_Name">
    <vt:lpwstr>General</vt:lpwstr>
  </property>
  <property fmtid="{D5CDD505-2E9C-101B-9397-08002B2CF9AE}" pid="13" name="MSIP_Label_f42aa342-8706-4288-bd11-ebb85995028c_Application">
    <vt:lpwstr>Microsoft Azure Information Protection</vt:lpwstr>
  </property>
  <property fmtid="{D5CDD505-2E9C-101B-9397-08002B2CF9AE}" pid="14" name="MSIP_Label_f42aa342-8706-4288-bd11-ebb85995028c_Extended_MSFT_Method">
    <vt:lpwstr>Automatic</vt:lpwstr>
  </property>
  <property fmtid="{D5CDD505-2E9C-101B-9397-08002B2CF9AE}" pid="15" name="Sensitivity">
    <vt:lpwstr>General</vt:lpwstr>
  </property>
</Properties>
</file>