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96"/>
  </p:notesMasterIdLst>
  <p:handoutMasterIdLst>
    <p:handoutMasterId r:id="rId97"/>
  </p:handoutMasterIdLst>
  <p:sldIdLst>
    <p:sldId id="798" r:id="rId5"/>
    <p:sldId id="805" r:id="rId6"/>
    <p:sldId id="739" r:id="rId7"/>
    <p:sldId id="806" r:id="rId8"/>
    <p:sldId id="804" r:id="rId9"/>
    <p:sldId id="807" r:id="rId10"/>
    <p:sldId id="808" r:id="rId11"/>
    <p:sldId id="809" r:id="rId12"/>
    <p:sldId id="810" r:id="rId13"/>
    <p:sldId id="815" r:id="rId14"/>
    <p:sldId id="811" r:id="rId15"/>
    <p:sldId id="814" r:id="rId16"/>
    <p:sldId id="812" r:id="rId17"/>
    <p:sldId id="823" r:id="rId18"/>
    <p:sldId id="813" r:id="rId19"/>
    <p:sldId id="816" r:id="rId20"/>
    <p:sldId id="817" r:id="rId21"/>
    <p:sldId id="824" r:id="rId22"/>
    <p:sldId id="827" r:id="rId23"/>
    <p:sldId id="818" r:id="rId24"/>
    <p:sldId id="819" r:id="rId25"/>
    <p:sldId id="825" r:id="rId26"/>
    <p:sldId id="826" r:id="rId27"/>
    <p:sldId id="820" r:id="rId28"/>
    <p:sldId id="821" r:id="rId29"/>
    <p:sldId id="882" r:id="rId30"/>
    <p:sldId id="822" r:id="rId31"/>
    <p:sldId id="828" r:id="rId32"/>
    <p:sldId id="829" r:id="rId33"/>
    <p:sldId id="883" r:id="rId34"/>
    <p:sldId id="884" r:id="rId35"/>
    <p:sldId id="885" r:id="rId36"/>
    <p:sldId id="886" r:id="rId37"/>
    <p:sldId id="894" r:id="rId38"/>
    <p:sldId id="895" r:id="rId39"/>
    <p:sldId id="892" r:id="rId40"/>
    <p:sldId id="893" r:id="rId41"/>
    <p:sldId id="848" r:id="rId42"/>
    <p:sldId id="891" r:id="rId43"/>
    <p:sldId id="887" r:id="rId44"/>
    <p:sldId id="853" r:id="rId45"/>
    <p:sldId id="879" r:id="rId46"/>
    <p:sldId id="855" r:id="rId47"/>
    <p:sldId id="880" r:id="rId48"/>
    <p:sldId id="881" r:id="rId49"/>
    <p:sldId id="856" r:id="rId50"/>
    <p:sldId id="868" r:id="rId51"/>
    <p:sldId id="834" r:id="rId52"/>
    <p:sldId id="830" r:id="rId53"/>
    <p:sldId id="831" r:id="rId54"/>
    <p:sldId id="863" r:id="rId55"/>
    <p:sldId id="835" r:id="rId56"/>
    <p:sldId id="832" r:id="rId57"/>
    <p:sldId id="833" r:id="rId58"/>
    <p:sldId id="836" r:id="rId59"/>
    <p:sldId id="837" r:id="rId60"/>
    <p:sldId id="871" r:id="rId61"/>
    <p:sldId id="842" r:id="rId62"/>
    <p:sldId id="841" r:id="rId63"/>
    <p:sldId id="843" r:id="rId64"/>
    <p:sldId id="872" r:id="rId65"/>
    <p:sldId id="873" r:id="rId66"/>
    <p:sldId id="874" r:id="rId67"/>
    <p:sldId id="876" r:id="rId68"/>
    <p:sldId id="844" r:id="rId69"/>
    <p:sldId id="839" r:id="rId70"/>
    <p:sldId id="840" r:id="rId71"/>
    <p:sldId id="845" r:id="rId72"/>
    <p:sldId id="850" r:id="rId73"/>
    <p:sldId id="857" r:id="rId74"/>
    <p:sldId id="860" r:id="rId75"/>
    <p:sldId id="859" r:id="rId76"/>
    <p:sldId id="858" r:id="rId77"/>
    <p:sldId id="846" r:id="rId78"/>
    <p:sldId id="851" r:id="rId79"/>
    <p:sldId id="852" r:id="rId80"/>
    <p:sldId id="888" r:id="rId81"/>
    <p:sldId id="896" r:id="rId82"/>
    <p:sldId id="897" r:id="rId83"/>
    <p:sldId id="854" r:id="rId84"/>
    <p:sldId id="889" r:id="rId85"/>
    <p:sldId id="847" r:id="rId86"/>
    <p:sldId id="865" r:id="rId87"/>
    <p:sldId id="867" r:id="rId88"/>
    <p:sldId id="866" r:id="rId89"/>
    <p:sldId id="869" r:id="rId90"/>
    <p:sldId id="849" r:id="rId91"/>
    <p:sldId id="862" r:id="rId92"/>
    <p:sldId id="861" r:id="rId93"/>
    <p:sldId id="676" r:id="rId94"/>
    <p:sldId id="899" r:id="rId95"/>
  </p:sldIdLst>
  <p:sldSz cx="12436475" cy="6994525"/>
  <p:notesSz cx="6781800" cy="9067800"/>
  <p:custDataLst>
    <p:tags r:id="rId98"/>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Foreword and agenda" id="{DFC0E137-AC0E-425E-B39D-F80C3FADEB10}">
          <p14:sldIdLst>
            <p14:sldId id="798"/>
            <p14:sldId id="805"/>
            <p14:sldId id="739"/>
          </p14:sldIdLst>
        </p14:section>
        <p14:section name="Introduction" id="{9DB87C16-21D0-4387-A531-0AA28AD1A354}">
          <p14:sldIdLst>
            <p14:sldId id="806"/>
            <p14:sldId id="804"/>
            <p14:sldId id="807"/>
            <p14:sldId id="808"/>
          </p14:sldIdLst>
        </p14:section>
        <p14:section name="Components and terminology" id="{0C039004-2298-41DA-904F-9298A16A3AAE}">
          <p14:sldIdLst>
            <p14:sldId id="809"/>
            <p14:sldId id="810"/>
            <p14:sldId id="815"/>
            <p14:sldId id="811"/>
            <p14:sldId id="814"/>
            <p14:sldId id="812"/>
            <p14:sldId id="823"/>
          </p14:sldIdLst>
        </p14:section>
        <p14:section name="Objetcs and naming contexts" id="{F1A00E9B-F02F-430B-8D57-0E664F02D322}">
          <p14:sldIdLst>
            <p14:sldId id="813"/>
            <p14:sldId id="816"/>
            <p14:sldId id="817"/>
            <p14:sldId id="824"/>
            <p14:sldId id="827"/>
            <p14:sldId id="818"/>
            <p14:sldId id="819"/>
            <p14:sldId id="825"/>
            <p14:sldId id="826"/>
            <p14:sldId id="820"/>
            <p14:sldId id="821"/>
            <p14:sldId id="882"/>
            <p14:sldId id="822"/>
            <p14:sldId id="828"/>
            <p14:sldId id="829"/>
            <p14:sldId id="883"/>
            <p14:sldId id="884"/>
            <p14:sldId id="885"/>
            <p14:sldId id="886"/>
            <p14:sldId id="894"/>
            <p14:sldId id="895"/>
            <p14:sldId id="892"/>
            <p14:sldId id="893"/>
          </p14:sldIdLst>
        </p14:section>
        <p14:section name="Permissions and security" id="{A021AE13-DB18-423C-9070-AEADE4DCBA64}">
          <p14:sldIdLst>
            <p14:sldId id="848"/>
            <p14:sldId id="891"/>
            <p14:sldId id="887"/>
            <p14:sldId id="853"/>
            <p14:sldId id="879"/>
            <p14:sldId id="855"/>
            <p14:sldId id="880"/>
            <p14:sldId id="881"/>
            <p14:sldId id="856"/>
            <p14:sldId id="868"/>
            <p14:sldId id="834"/>
          </p14:sldIdLst>
        </p14:section>
        <p14:section name="LDAP" id="{B96E01A5-AA52-494B-96DC-97DE6C45F26E}">
          <p14:sldIdLst>
            <p14:sldId id="830"/>
            <p14:sldId id="831"/>
            <p14:sldId id="863"/>
            <p14:sldId id="835"/>
            <p14:sldId id="832"/>
          </p14:sldIdLst>
        </p14:section>
        <p14:section name="Replication" id="{5A906060-D874-45BD-A6B1-F574E40E3EE3}">
          <p14:sldIdLst>
            <p14:sldId id="833"/>
            <p14:sldId id="836"/>
            <p14:sldId id="837"/>
            <p14:sldId id="871"/>
            <p14:sldId id="842"/>
            <p14:sldId id="841"/>
            <p14:sldId id="843"/>
            <p14:sldId id="872"/>
            <p14:sldId id="873"/>
            <p14:sldId id="874"/>
            <p14:sldId id="876"/>
            <p14:sldId id="844"/>
            <p14:sldId id="839"/>
            <p14:sldId id="840"/>
            <p14:sldId id="845"/>
            <p14:sldId id="850"/>
          </p14:sldIdLst>
        </p14:section>
        <p14:section name="Storage" id="{063A9E22-3879-46C6-997D-87BC471BC6CA}">
          <p14:sldIdLst>
            <p14:sldId id="857"/>
            <p14:sldId id="860"/>
            <p14:sldId id="859"/>
            <p14:sldId id="858"/>
          </p14:sldIdLst>
        </p14:section>
        <p14:section name="DC locator" id="{94E17E1A-08C8-4635-989F-F035A547F570}">
          <p14:sldIdLst>
            <p14:sldId id="846"/>
            <p14:sldId id="851"/>
            <p14:sldId id="852"/>
            <p14:sldId id="888"/>
            <p14:sldId id="896"/>
            <p14:sldId id="897"/>
            <p14:sldId id="854"/>
            <p14:sldId id="889"/>
          </p14:sldIdLst>
        </p14:section>
        <p14:section name="Group Policies" id="{5230F537-9D3C-4AAD-8B37-516C1820086F}">
          <p14:sldIdLst>
            <p14:sldId id="847"/>
            <p14:sldId id="865"/>
            <p14:sldId id="867"/>
            <p14:sldId id="866"/>
            <p14:sldId id="869"/>
            <p14:sldId id="849"/>
            <p14:sldId id="862"/>
          </p14:sldIdLst>
        </p14:section>
        <p14:section name="Removal process" id="{E9FFCF16-0042-4066-BBF1-AC9C31EB5746}">
          <p14:sldIdLst>
            <p14:sldId id="861"/>
            <p14:sldId id="676"/>
            <p14:sldId id="8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Auteur" initials="A" lastIdx="1" clrIdx="8"/>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505050"/>
    <a:srgbClr val="BFBFBF"/>
    <a:srgbClr val="092D91"/>
    <a:srgbClr val="002050"/>
    <a:srgbClr val="0179D7"/>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F5E7D-C29F-4B60-9D83-4C9C5519159A}" v="1" dt="2018-10-28T23:18:17.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294"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handoutMaster" Target="handoutMasters/handoutMaster1.xml"/><Relationship Id="rId10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9" dt="2018-05-30T15:24:43.553" idx="1">
    <p:pos x="7155" y="1542"/>
    <p:text>à vérifier, mais bout de phrase en trop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“Active Directory from zero to hero”</a:t>
            </a:r>
            <a:endParaRPr lang="en-CA"/>
          </a:p>
          <a:p>
            <a:endParaRPr lang="en-US"/>
          </a:p>
          <a:p>
            <a:r>
              <a:rPr lang="en-US"/>
              <a:t>The ambitious goal of this module is to educate IT students in order for them to fully understand the main components of Active Directory without prior knowledge of the technology.</a:t>
            </a:r>
          </a:p>
          <a:p>
            <a:endParaRPr lang="en-US"/>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a:t>[IMPORTANT: This slide deck is intended to be used in a PDF format to ensure the students read both the slides and the notes sections. The video placeholders refer to the videos shown during the recorded video/demo parts of this training.]</a:t>
            </a:r>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4044045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What happens if you get a hand on the </a:t>
            </a:r>
            <a:r>
              <a:rPr lang="en-CA" err="1"/>
              <a:t>NTDS.dit</a:t>
            </a:r>
            <a:r>
              <a:rPr lang="en-CA"/>
              <a:t> of a domain controller? Like a backup or a virtual disk? Well, you could in theory recover many of the secrets used by security principals in the environment. </a:t>
            </a:r>
            <a:r>
              <a:rPr lang="en-CA" b="1"/>
              <a:t>These risks and how to defend against them will be covered later in this course.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79205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353407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50800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noProof="0"/>
              <a:t>Until Windows Server 2008, functional levels could only be upgraded, never downgraded. After this OS version, it became possible the downgrade a functional level as long as the new features were not enabled yet.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38115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a:t>The list of features coming with each DFL and FFL are listed here: https://docs.microsoft.com/en-us/windows-server/identity/ad-ds/active-directory-functional-levels. </a:t>
            </a:r>
          </a:p>
          <a:p>
            <a:endParaRPr lang="en-CA" noProof="0"/>
          </a:p>
          <a:p>
            <a:r>
              <a:rPr lang="en-CA" noProof="0"/>
              <a:t>For example, if you want to be able to restore an object deleted by mistake, starting the FFL 2008 R2, you no longer need to get a backup and restore it. You can use the convenient feature called Recycled Bin and restore the object the same way you would recover a file from your desktop recycle bin.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937078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noProof="0"/>
              <a:t>Although Windows is not case sensitive, it is very possible that certain clients of AD are! Ensure that the naming conventions used in the directory are respected (for example, Kerberos implementation of Unix systems is case-sensitive).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41898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noProof="0"/>
              <a:t>There is more to this syntax. In AD we find mainly those three. Although other might also be valid. As defined in the following RFC: </a:t>
            </a:r>
            <a:r>
              <a:rPr lang="en-US" noProof="0"/>
              <a:t>Lightweight Directory Access Protocol (LDAP):  String Representation of Distinguished Names</a:t>
            </a:r>
            <a:endParaRPr lang="en-CA" noProof="0"/>
          </a:p>
          <a:p>
            <a:r>
              <a:rPr lang="en-US"/>
              <a:t>https://tools.ietf.org/html/rfc4514 (see section 3: Parsing a String Back to a Distinguished Name)</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248681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405863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4187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In this video you can see:</a:t>
            </a:r>
          </a:p>
          <a:p>
            <a:endParaRPr lang="en-CA"/>
          </a:p>
          <a:p>
            <a:pPr marL="285750" indent="-285750">
              <a:buFont typeface="Arial" panose="020B0604020202020204" pitchFamily="34" charset="0"/>
              <a:buChar char="•"/>
            </a:pPr>
            <a:r>
              <a:rPr lang="en-CA"/>
              <a:t>An administrator browsing the Administrative Center console</a:t>
            </a:r>
          </a:p>
          <a:p>
            <a:pPr marL="285750" indent="-285750">
              <a:buFont typeface="Arial" panose="020B0604020202020204" pitchFamily="34" charset="0"/>
              <a:buChar char="•"/>
            </a:pPr>
            <a:r>
              <a:rPr lang="en-CA"/>
              <a:t>He/she is resetting a password</a:t>
            </a:r>
          </a:p>
          <a:p>
            <a:pPr marL="285750" indent="-285750">
              <a:buFont typeface="Arial" panose="020B0604020202020204" pitchFamily="34" charset="0"/>
              <a:buChar char="•"/>
            </a:pPr>
            <a:r>
              <a:rPr lang="en-CA"/>
              <a:t>An administrator queries user objects in PowerShell</a:t>
            </a: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18</a:t>
            </a:fld>
            <a:endParaRPr lang="en-US"/>
          </a:p>
        </p:txBody>
      </p:sp>
    </p:spTree>
    <p:extLst>
      <p:ext uri="{BB962C8B-B14F-4D97-AF65-F5344CB8AC3E}">
        <p14:creationId xmlns:p14="http://schemas.microsoft.com/office/powerpoint/2010/main" val="153621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slide deck is just a part of the cursus. The entire cursus includes:</a:t>
            </a:r>
          </a:p>
          <a:p>
            <a:pPr marL="285750" indent="-285750">
              <a:buFontTx/>
              <a:buChar char="-"/>
            </a:pPr>
            <a:r>
              <a:rPr lang="en-CA"/>
              <a:t>the training videos</a:t>
            </a:r>
          </a:p>
          <a:p>
            <a:pPr marL="285750" indent="-285750">
              <a:buFontTx/>
              <a:buChar char="-"/>
            </a:pPr>
            <a:r>
              <a:rPr lang="en-CA"/>
              <a:t>these decks (slides and notes sections) </a:t>
            </a:r>
          </a:p>
          <a:p>
            <a:pPr marL="285750" indent="-285750">
              <a:buFontTx/>
              <a:buChar char="-"/>
            </a:pPr>
            <a:r>
              <a:rPr lang="en-CA"/>
              <a:t>a list of required external documents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2919742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the DNS server service is installed on the same machine as a domain controller, the DNS zones can be integrated in Active Directory. This makes the DNS server inherit the multi-master replication model whereas the RFC DNS is a mono master (with the SOA record referencing the master).</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3507083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318247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In this video you can see:</a:t>
            </a:r>
          </a:p>
          <a:p>
            <a:endParaRPr lang="en-CA"/>
          </a:p>
          <a:p>
            <a:pPr marL="285750" indent="-285750">
              <a:buFont typeface="Arial" panose="020B0604020202020204" pitchFamily="34" charset="0"/>
              <a:buChar char="•"/>
            </a:pPr>
            <a:r>
              <a:rPr lang="en-CA"/>
              <a:t>An administrator registering the Schema DLL and browsing the schema NC in the MMC</a:t>
            </a:r>
          </a:p>
          <a:p>
            <a:pPr marL="285750" indent="-285750">
              <a:buFont typeface="Arial" panose="020B0604020202020204" pitchFamily="34" charset="0"/>
              <a:buChar char="•"/>
            </a:pPr>
            <a:r>
              <a:rPr lang="en-CA"/>
              <a:t>An administrator looking at classes for existing objects in the DSA.MSC console  </a:t>
            </a:r>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21</a:t>
            </a:fld>
            <a:endParaRPr lang="en-US"/>
          </a:p>
        </p:txBody>
      </p:sp>
    </p:spTree>
    <p:extLst>
      <p:ext uri="{BB962C8B-B14F-4D97-AF65-F5344CB8AC3E}">
        <p14:creationId xmlns:p14="http://schemas.microsoft.com/office/powerpoint/2010/main" val="3730999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1765966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Well, not everything is actually store on a global catalog. </a:t>
            </a:r>
            <a:r>
              <a:rPr lang="en-CA" dirty="0"/>
              <a:t>Each attribute has a flag in the schema to determine whether or not it does get replicate in the GC.</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a:p>
        </p:txBody>
      </p:sp>
    </p:spTree>
    <p:extLst>
      <p:ext uri="{BB962C8B-B14F-4D97-AF65-F5344CB8AC3E}">
        <p14:creationId xmlns:p14="http://schemas.microsoft.com/office/powerpoint/2010/main" val="2037845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2380208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This is the bare minimum you need to know about trusts. For the security risks and other security related settings, refer to the module 3 section 1.</a:t>
            </a:r>
          </a:p>
          <a:p>
            <a:endParaRPr lang="en-CA"/>
          </a:p>
          <a:p>
            <a:r>
              <a:rPr lang="en-US" sz="1400" b="0" i="0" kern="1200">
                <a:solidFill>
                  <a:schemeClr val="tx1"/>
                </a:solidFill>
                <a:effectLst/>
                <a:latin typeface="Arial"/>
                <a:ea typeface="+mn-ea"/>
                <a:cs typeface="Arial" charset="0"/>
                <a:sym typeface="Arial"/>
              </a:rPr>
              <a:t>Each time you create a new domain in a forest, a two-way, transitive trust relationship is automatically created between the new domain and its parent domain. If child domains are added to the new domain, the trust path flows upward through the domain hierarchy extending the initial trust path created between the new domain and its parent domain. Transitive trust relationships flow upward through a domain tree as it is formed, creating transitive trusts between all domains in the domain tree.</a:t>
            </a:r>
          </a:p>
          <a:p>
            <a:endParaRPr lang="en-CA"/>
          </a:p>
          <a:p>
            <a:r>
              <a:rPr lang="en-US" sz="1400" b="1" i="0" kern="1200">
                <a:solidFill>
                  <a:schemeClr val="tx1"/>
                </a:solidFill>
                <a:effectLst/>
                <a:latin typeface="Arial"/>
                <a:ea typeface="+mn-ea"/>
                <a:cs typeface="Arial" charset="0"/>
                <a:sym typeface="Arial"/>
              </a:rPr>
              <a:t>External trust.</a:t>
            </a:r>
            <a:r>
              <a:rPr lang="en-US" sz="1400" b="0" i="0" kern="1200">
                <a:solidFill>
                  <a:schemeClr val="tx1"/>
                </a:solidFill>
                <a:effectLst/>
                <a:latin typeface="Arial"/>
                <a:ea typeface="+mn-ea"/>
                <a:cs typeface="Arial" charset="0"/>
                <a:sym typeface="Arial"/>
              </a:rPr>
              <a:t> A nontransitive trust created between a Windows Server 2003 domain and a Windows NT, Windows 2000, or Windows Server 2003 domain in another forest. When you upgrade a Windows NT domain to a Windows Server 2003 domain, all existing Windows NT trusts are preserved intact. All trust relationships between Windows Server 2003 domains and Windows NT domains are nontransitive.</a:t>
            </a:r>
            <a:endParaRPr lang="en-CA"/>
          </a:p>
          <a:p>
            <a:r>
              <a:rPr lang="en-US" sz="1400" b="1" i="0" kern="1200">
                <a:solidFill>
                  <a:schemeClr val="tx1"/>
                </a:solidFill>
                <a:effectLst/>
                <a:latin typeface="Arial"/>
                <a:ea typeface="+mn-ea"/>
                <a:cs typeface="Arial" charset="0"/>
                <a:sym typeface="Arial"/>
              </a:rPr>
              <a:t>Shortcut trust.</a:t>
            </a:r>
            <a:r>
              <a:rPr lang="en-US" sz="1400" b="0" i="0" kern="1200">
                <a:solidFill>
                  <a:schemeClr val="tx1"/>
                </a:solidFill>
                <a:effectLst/>
                <a:latin typeface="Arial"/>
                <a:ea typeface="+mn-ea"/>
                <a:cs typeface="Arial" charset="0"/>
                <a:sym typeface="Arial"/>
              </a:rPr>
              <a:t> A transitive trust between domains in the same domain tree or forest that is used to shorten the trust path in a large and complex domain tree or forest.</a:t>
            </a:r>
          </a:p>
          <a:p>
            <a:r>
              <a:rPr lang="en-US" sz="1400" b="1" i="0" kern="1200">
                <a:solidFill>
                  <a:schemeClr val="tx1"/>
                </a:solidFill>
                <a:effectLst/>
                <a:latin typeface="Arial"/>
                <a:ea typeface="+mn-ea"/>
                <a:cs typeface="Arial" charset="0"/>
                <a:sym typeface="Arial"/>
              </a:rPr>
              <a:t>Forest trust.</a:t>
            </a:r>
            <a:r>
              <a:rPr lang="en-US" sz="1400" b="0" i="0" kern="1200">
                <a:solidFill>
                  <a:schemeClr val="tx1"/>
                </a:solidFill>
                <a:effectLst/>
                <a:latin typeface="Arial"/>
                <a:ea typeface="+mn-ea"/>
                <a:cs typeface="Arial" charset="0"/>
                <a:sym typeface="Arial"/>
              </a:rPr>
              <a:t> A transitive trust between one forest root domain and another forest root domain.</a:t>
            </a:r>
          </a:p>
          <a:p>
            <a:r>
              <a:rPr lang="en-US" sz="1400" b="1" i="0" kern="1200">
                <a:solidFill>
                  <a:schemeClr val="tx1"/>
                </a:solidFill>
                <a:effectLst/>
                <a:latin typeface="Arial"/>
                <a:ea typeface="+mn-ea"/>
                <a:cs typeface="Arial" charset="0"/>
                <a:sym typeface="Arial"/>
              </a:rPr>
              <a:t>Realm trust.</a:t>
            </a:r>
            <a:r>
              <a:rPr lang="en-US" sz="1400" b="0" i="0" kern="1200">
                <a:solidFill>
                  <a:schemeClr val="tx1"/>
                </a:solidFill>
                <a:effectLst/>
                <a:latin typeface="Arial"/>
                <a:ea typeface="+mn-ea"/>
                <a:cs typeface="Arial" charset="0"/>
                <a:sym typeface="Arial"/>
              </a:rPr>
              <a:t> A transitive trust between an Active Directory domain and a Kerberos V5 realm.</a:t>
            </a:r>
          </a:p>
          <a:p>
            <a:endParaRPr lang="en-CA"/>
          </a:p>
          <a:p>
            <a:r>
              <a:rPr lang="en-CA"/>
              <a:t>Documentation is available here: https://docs.microsoft.com/en-us/previous-versions/windows/it-pro/windows-server-2003/cc773178(v%3dws.10)</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1711660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default value of </a:t>
            </a:r>
            <a:r>
              <a:rPr lang="en-CA" err="1"/>
              <a:t>tombstoneLifetime</a:t>
            </a:r>
            <a:r>
              <a:rPr lang="en-CA"/>
              <a:t> of a forest depends on the version of the OS of the first domain controller of the forest. It is stored in the configuration partition under CN=Directory </a:t>
            </a:r>
            <a:r>
              <a:rPr lang="en-CA" err="1"/>
              <a:t>Service,CN</a:t>
            </a:r>
            <a:r>
              <a:rPr lang="en-CA"/>
              <a:t>=Windows NT,CN=</a:t>
            </a:r>
            <a:r>
              <a:rPr lang="en-CA" err="1"/>
              <a:t>Services,CN</a:t>
            </a:r>
            <a:r>
              <a:rPr lang="en-CA"/>
              <a:t>=</a:t>
            </a:r>
            <a:r>
              <a:rPr lang="en-CA" err="1"/>
              <a:t>Configuration,DC</a:t>
            </a:r>
            <a:r>
              <a:rPr lang="en-CA"/>
              <a:t>=</a:t>
            </a:r>
            <a:r>
              <a:rPr lang="en-CA" err="1"/>
              <a:t>contso,DC</a:t>
            </a:r>
            <a:r>
              <a:rPr lang="en-CA"/>
              <a:t>=com and can be changed (note that if the value is not set, the effective time is 60 days).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a:p>
        </p:txBody>
      </p:sp>
    </p:spTree>
    <p:extLst>
      <p:ext uri="{BB962C8B-B14F-4D97-AF65-F5344CB8AC3E}">
        <p14:creationId xmlns:p14="http://schemas.microsoft.com/office/powerpoint/2010/main" val="3285232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a:p>
        </p:txBody>
      </p:sp>
    </p:spTree>
    <p:extLst>
      <p:ext uri="{BB962C8B-B14F-4D97-AF65-F5344CB8AC3E}">
        <p14:creationId xmlns:p14="http://schemas.microsoft.com/office/powerpoint/2010/main" val="1605129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Because we use only SID in security descriptors, Windows has a function to translate </a:t>
            </a:r>
            <a:r>
              <a:rPr lang="en-US" sz="1400" err="1">
                <a:gradFill>
                  <a:gsLst>
                    <a:gs pos="1250">
                      <a:srgbClr val="505050"/>
                    </a:gs>
                    <a:gs pos="100000">
                      <a:srgbClr val="505050"/>
                    </a:gs>
                  </a:gsLst>
                  <a:lin ang="5400000" scaled="0"/>
                </a:gradFill>
              </a:rPr>
              <a:t>objectSID</a:t>
            </a:r>
            <a:r>
              <a:rPr lang="en-US" sz="1400">
                <a:gradFill>
                  <a:gsLst>
                    <a:gs pos="1250">
                      <a:srgbClr val="505050"/>
                    </a:gs>
                    <a:gs pos="100000">
                      <a:srgbClr val="505050"/>
                    </a:gs>
                  </a:gsLst>
                  <a:lin ang="5400000" scaled="0"/>
                </a:gradFill>
              </a:rPr>
              <a:t> to a name and vise versa. This happens under the scene and the resolution gets  cached on the local machine. If there is no domain connectivity when you try to display a security descriptor all the ACEs will have SID and not display names (unless these resolutions were previously cached).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a:gradFill>
                <a:gsLst>
                  <a:gs pos="1250">
                    <a:srgbClr val="505050"/>
                  </a:gs>
                  <a:gs pos="100000">
                    <a:srgbClr val="505050"/>
                  </a:gs>
                </a:gsLst>
                <a:lin ang="5400000" scaled="0"/>
              </a:gra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The domain SID is unique. It is actually the machine SID of the very first domain controller of the domain.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a:gradFill>
                <a:gsLst>
                  <a:gs pos="1250">
                    <a:srgbClr val="505050"/>
                  </a:gs>
                  <a:gs pos="100000">
                    <a:srgbClr val="505050"/>
                  </a:gs>
                </a:gsLst>
                <a:lin ang="5400000" scaled="0"/>
              </a:gra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For more information about LSASS cache for SIDs, you can read the following article: The </a:t>
            </a:r>
            <a:r>
              <a:rPr lang="en-US" sz="1400" err="1">
                <a:gradFill>
                  <a:gsLst>
                    <a:gs pos="1250">
                      <a:srgbClr val="505050"/>
                    </a:gs>
                    <a:gs pos="100000">
                      <a:srgbClr val="505050"/>
                    </a:gs>
                  </a:gsLst>
                  <a:lin ang="5400000" scaled="0"/>
                </a:gradFill>
              </a:rPr>
              <a:t>LsaLookupSids</a:t>
            </a:r>
            <a:r>
              <a:rPr lang="en-US" sz="1400">
                <a:gradFill>
                  <a:gsLst>
                    <a:gs pos="1250">
                      <a:srgbClr val="505050"/>
                    </a:gs>
                    <a:gs pos="100000">
                      <a:srgbClr val="505050"/>
                    </a:gs>
                  </a:gsLst>
                  <a:lin ang="5400000" scaled="0"/>
                </a:gradFill>
              </a:rPr>
              <a:t> function may return the old user name instead of the new user name if the user name has changed https://support.microsoft.com/en-ca/help/946358</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310599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245386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a:solidFill>
                  <a:schemeClr val="tx1"/>
                </a:solidFill>
                <a:effectLst/>
                <a:latin typeface="Arial"/>
                <a:ea typeface="+mn-ea"/>
                <a:cs typeface="Arial" charset="0"/>
                <a:sym typeface="Arial"/>
              </a:rPr>
              <a:t>Each domain controller stores Active Directory account information. This means that, in a network domain, there are as many copies of the account database as there are domain controllers. In addition to this, every copy of the account database is a master copy. New accounts and groups can be created on any domain controller. Changes that are made to Active Directory on one domain controller are replicated to all other domain controllers in the domain. The process of replicating changes in one master copy of the account database to all other master copies is called a </a:t>
            </a:r>
            <a:r>
              <a:rPr lang="en-US" sz="1400" b="0" i="0" u="none" strike="noStrike" kern="1200" err="1">
                <a:solidFill>
                  <a:schemeClr val="tx1"/>
                </a:solidFill>
                <a:effectLst/>
                <a:latin typeface="Arial"/>
                <a:ea typeface="+mn-ea"/>
                <a:cs typeface="Arial" charset="0"/>
                <a:sym typeface="Arial"/>
              </a:rPr>
              <a:t>multimaster</a:t>
            </a:r>
            <a:r>
              <a:rPr lang="en-US" sz="1400" b="0" i="0" u="none" strike="noStrike" kern="1200">
                <a:solidFill>
                  <a:schemeClr val="tx1"/>
                </a:solidFill>
                <a:effectLst/>
                <a:latin typeface="Arial"/>
                <a:ea typeface="+mn-ea"/>
                <a:cs typeface="Arial" charset="0"/>
                <a:sym typeface="Arial"/>
              </a:rPr>
              <a:t> operation.</a:t>
            </a:r>
          </a:p>
          <a:p>
            <a:r>
              <a:rPr lang="en-US" sz="1400" b="0" i="0" u="none" strike="noStrike" kern="1200">
                <a:solidFill>
                  <a:schemeClr val="tx1"/>
                </a:solidFill>
                <a:effectLst/>
                <a:latin typeface="Arial"/>
                <a:ea typeface="+mn-ea"/>
                <a:cs typeface="Arial" charset="0"/>
                <a:sym typeface="Arial"/>
              </a:rPr>
              <a:t>The process of generating unique relative identifiers is a single-master operation. One domain controller is assigned the role of relative identifier (RID) master, and it allocates a sequence of relative identifiers to each domain controller in the domain. When a new domain account or group is created in one domain controller's replica of Active Directory, it is assigned a SID. The relative identifier for the new SID is taken from the domain controller's allocation of relative identifiers. When its supply of relative identifiers begins to run low, the domain controller requests another block from the RID master.</a:t>
            </a:r>
          </a:p>
          <a:p>
            <a:r>
              <a:rPr lang="en-US" sz="1400" b="0" i="0" u="none" strike="noStrike" kern="1200">
                <a:solidFill>
                  <a:schemeClr val="tx1"/>
                </a:solidFill>
                <a:effectLst/>
                <a:latin typeface="Arial"/>
                <a:ea typeface="+mn-ea"/>
                <a:cs typeface="Arial" charset="0"/>
                <a:sym typeface="Arial"/>
              </a:rPr>
              <a:t>Each domain controller uses each value in a block of relative identifiers only once. The RID master allocates each block of relative identifier values only once. This process assures that every account and group created in the domain has a unique relative identifier.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2723690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In this video you can see:</a:t>
            </a:r>
          </a:p>
          <a:p>
            <a:endParaRPr lang="en-CA"/>
          </a:p>
          <a:p>
            <a:pPr marL="285750" indent="-285750">
              <a:buFont typeface="Arial" panose="020B0604020202020204" pitchFamily="34" charset="0"/>
              <a:buChar char="•"/>
            </a:pPr>
            <a:r>
              <a:rPr lang="en-CA"/>
              <a:t>An administrator looking at </a:t>
            </a:r>
            <a:r>
              <a:rPr lang="en-CA" err="1"/>
              <a:t>objectSID</a:t>
            </a:r>
            <a:r>
              <a:rPr lang="en-CA"/>
              <a:t> for a user</a:t>
            </a:r>
          </a:p>
          <a:p>
            <a:pPr marL="285750" indent="-285750">
              <a:buFont typeface="Arial" panose="020B0604020202020204" pitchFamily="34" charset="0"/>
              <a:buChar char="•"/>
            </a:pPr>
            <a:r>
              <a:rPr lang="en-CA"/>
              <a:t>An administrator looking at the next RID value</a:t>
            </a:r>
          </a:p>
          <a:p>
            <a:pPr marL="285750" indent="-285750">
              <a:buFont typeface="Arial" panose="020B0604020202020204" pitchFamily="34" charset="0"/>
              <a:buChar char="•"/>
            </a:pPr>
            <a:r>
              <a:rPr lang="en-CA"/>
              <a:t>An administrator creating a group and looking at the newly created </a:t>
            </a:r>
            <a:r>
              <a:rPr lang="en-CA" err="1"/>
              <a:t>objectSID</a:t>
            </a:r>
            <a:endParaRPr lang="en-CA"/>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30</a:t>
            </a:fld>
            <a:endParaRPr lang="en-US"/>
          </a:p>
        </p:txBody>
      </p:sp>
    </p:spTree>
    <p:extLst>
      <p:ext uri="{BB962C8B-B14F-4D97-AF65-F5344CB8AC3E}">
        <p14:creationId xmlns:p14="http://schemas.microsoft.com/office/powerpoint/2010/main" val="3147553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a:t>Documentation about SIDs and well-known RIDs: https://docs.microsoft.com/en-us/previous-versions/windows/it-pro/windows-server-2003/cc778824(v=ws.10)</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31</a:t>
            </a:fld>
            <a:endParaRPr lang="en-GB"/>
          </a:p>
        </p:txBody>
      </p:sp>
    </p:spTree>
    <p:extLst>
      <p:ext uri="{BB962C8B-B14F-4D97-AF65-F5344CB8AC3E}">
        <p14:creationId xmlns:p14="http://schemas.microsoft.com/office/powerpoint/2010/main" val="2178953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Additional information about RID depletion and unlocking the 2 billions here: https://blogs.technet.microsoft.com/askds/2012/08/10/managing-rid-issuance-in-windows-server-2012/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a:p>
        </p:txBody>
      </p:sp>
    </p:spTree>
    <p:extLst>
      <p:ext uri="{BB962C8B-B14F-4D97-AF65-F5344CB8AC3E}">
        <p14:creationId xmlns:p14="http://schemas.microsoft.com/office/powerpoint/2010/main" val="1932254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a:p>
        </p:txBody>
      </p:sp>
    </p:spTree>
    <p:extLst>
      <p:ext uri="{BB962C8B-B14F-4D97-AF65-F5344CB8AC3E}">
        <p14:creationId xmlns:p14="http://schemas.microsoft.com/office/powerpoint/2010/main" val="2276455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a:solidFill>
                  <a:schemeClr val="tx1"/>
                </a:solidFill>
                <a:effectLst/>
                <a:latin typeface="Arial"/>
                <a:ea typeface="+mn-ea"/>
                <a:cs typeface="Arial" charset="0"/>
                <a:sym typeface="Arial"/>
              </a:rPr>
              <a:t>The table above lists possible flags that you can assign. You cannot set some of the values on a user or computer object because these values can be set or reset only by the directory service. The flags are cumulative. To disable a user's account, set the </a:t>
            </a:r>
            <a:r>
              <a:rPr lang="en-US" sz="1400" b="0" i="0" u="none" strike="noStrike" kern="1200" err="1">
                <a:solidFill>
                  <a:schemeClr val="tx1"/>
                </a:solidFill>
                <a:effectLst/>
                <a:latin typeface="Arial"/>
                <a:ea typeface="+mn-ea"/>
                <a:cs typeface="Arial" charset="0"/>
                <a:sym typeface="Arial"/>
              </a:rPr>
              <a:t>UserAccountControl</a:t>
            </a:r>
            <a:r>
              <a:rPr lang="en-US" sz="1400" b="0" i="0" u="none" strike="noStrike" kern="1200">
                <a:solidFill>
                  <a:schemeClr val="tx1"/>
                </a:solidFill>
                <a:effectLst/>
                <a:latin typeface="Arial"/>
                <a:ea typeface="+mn-ea"/>
                <a:cs typeface="Arial" charset="0"/>
                <a:sym typeface="Arial"/>
              </a:rPr>
              <a:t> attribute to 0x0202 (0x002 + 0x0200). In decimal, this is 514 (2 + 512).</a:t>
            </a:r>
          </a:p>
          <a:p>
            <a:endParaRPr lang="en-US" sz="1400" b="0" i="0" u="none" strike="noStrike" kern="1200">
              <a:solidFill>
                <a:schemeClr val="tx1"/>
              </a:solidFill>
              <a:effectLst/>
              <a:latin typeface="Arial"/>
              <a:ea typeface="+mn-ea"/>
              <a:cs typeface="Arial" charset="0"/>
              <a:sym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u="none" strike="noStrike" kern="1200">
                <a:solidFill>
                  <a:schemeClr val="tx1"/>
                </a:solidFill>
                <a:effectLst/>
                <a:latin typeface="Arial"/>
                <a:ea typeface="+mn-ea"/>
                <a:cs typeface="Arial" charset="0"/>
                <a:sym typeface="Arial"/>
              </a:rPr>
              <a:t>Full documentation is available here: https://support.microsoft.com/en-us/help/305144</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a:p>
        </p:txBody>
      </p:sp>
    </p:spTree>
    <p:extLst>
      <p:ext uri="{BB962C8B-B14F-4D97-AF65-F5344CB8AC3E}">
        <p14:creationId xmlns:p14="http://schemas.microsoft.com/office/powerpoint/2010/main" val="3121371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35</a:t>
            </a:fld>
            <a:endParaRPr lang="en-GB"/>
          </a:p>
        </p:txBody>
      </p:sp>
    </p:spTree>
    <p:extLst>
      <p:ext uri="{BB962C8B-B14F-4D97-AF65-F5344CB8AC3E}">
        <p14:creationId xmlns:p14="http://schemas.microsoft.com/office/powerpoint/2010/main" val="32481038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a:t>The logic behind group utilisation in a AD DS environment: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t>AGUDLP (for "account, global, universal, domain local, permission") and AGLP (for "account, global, local, permission")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t>We add account into a global group, we add global groups into local groups and we use local groups to give permissions on resources. </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36</a:t>
            </a:fld>
            <a:endParaRPr lang="en-GB"/>
          </a:p>
        </p:txBody>
      </p:sp>
    </p:spTree>
    <p:extLst>
      <p:ext uri="{BB962C8B-B14F-4D97-AF65-F5344CB8AC3E}">
        <p14:creationId xmlns:p14="http://schemas.microsoft.com/office/powerpoint/2010/main" val="2102433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Policies are evaluated when setting and changing passwords. When the password policy changes after a user changed its password, it will be effective only the next time the password changes.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37</a:t>
            </a:fld>
            <a:endParaRPr lang="en-GB"/>
          </a:p>
        </p:txBody>
      </p:sp>
    </p:spTree>
    <p:extLst>
      <p:ext uri="{BB962C8B-B14F-4D97-AF65-F5344CB8AC3E}">
        <p14:creationId xmlns:p14="http://schemas.microsoft.com/office/powerpoint/2010/main" val="3595953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Minimum password length</a:t>
            </a:r>
          </a:p>
          <a:p>
            <a:r>
              <a:rPr lang="en-US" sz="1400" b="0" i="0" u="none" strike="noStrike" kern="1200">
                <a:solidFill>
                  <a:schemeClr val="tx1"/>
                </a:solidFill>
                <a:effectLst/>
                <a:latin typeface="Arial"/>
                <a:ea typeface="+mn-ea"/>
                <a:cs typeface="Arial" charset="0"/>
                <a:sym typeface="Arial"/>
              </a:rPr>
              <a:t>This sets the minimum number of characters for a password. If you haven’t changed the default setting, you should do so immediately. The default in some cases is to allow empty passwords (passwords with zero characters), which is definitely not a good idea. For security reasons you’ll generally want passwords of at least eight characters because long passwords are usually harder to crack than short ones. If you want greater security, set the minimum password length to 14 characters. </a:t>
            </a:r>
          </a:p>
          <a:p>
            <a:endParaRPr lang="en-US"/>
          </a:p>
          <a:p>
            <a:r>
              <a:rPr lang="en-US" b="1"/>
              <a:t>Minimum password age</a:t>
            </a:r>
          </a:p>
          <a:p>
            <a:r>
              <a:rPr lang="en-US" sz="1400" b="0" i="0" u="none" strike="noStrike" kern="1200">
                <a:solidFill>
                  <a:schemeClr val="tx1"/>
                </a:solidFill>
                <a:effectLst/>
                <a:latin typeface="Arial"/>
                <a:ea typeface="+mn-ea"/>
                <a:cs typeface="Arial" charset="0"/>
                <a:sym typeface="Arial"/>
              </a:rPr>
              <a:t>This determines how long users must keep a password before they can change it. You can use this field to prevent users from bypassing the password system by entering a new password and then changing it right back to the old one. If the minimum password age is set to 0, users can change their passwords immediately. To prevent this, set a specific minimum age. Reasonable settings are from three to seven days. In this way you make sure that users are less inclined to switch back to an old password but are able to change their passwords in a reasonable amount of time if they want to. Keep in mind that a minimum password age could prevent a user from changing a compromised password. If a user can’t change the password, an administrator has to make the change (you can reset a password even if the minimum password age has not been reach yet, this is why resetting passwords is an extended right – see alter in this section about it).</a:t>
            </a:r>
          </a:p>
          <a:p>
            <a:endParaRPr lang="en-US"/>
          </a:p>
          <a:p>
            <a:r>
              <a:rPr lang="en-US" b="1"/>
              <a:t>Maximum password age</a:t>
            </a:r>
          </a:p>
          <a:p>
            <a:r>
              <a:rPr lang="en-US"/>
              <a:t>This determines how long users can keep a password before they have to change it. The aim is to force users to change their passwords periodically. Generally, you use a shorter period when security is very important and a longer period when security is less important. You can set the maximum password age to any value from 0 to 999, where a value of 0 specifies that passwords don’t expire. Although you might be tempted to set no expiration date, users should change passwords regularly to ensure the network’s security. Where security is a concern, good values are 30, 60, or 90 days. Where security is less important, good values are 120, 150, or 180 days. Windows Server 2008 R2 notifies users when the password expiration date is approaching. Any time the expiration date is less than 30 days away, users see a warning when they log on that they have to change their password within a specific number of days.</a:t>
            </a:r>
          </a:p>
          <a:p>
            <a:endParaRPr lang="en-US"/>
          </a:p>
          <a:p>
            <a:r>
              <a:rPr lang="en-US" b="1"/>
              <a:t>Password complexity</a:t>
            </a:r>
          </a:p>
          <a:p>
            <a:r>
              <a:rPr lang="en-US" sz="1400" b="0" i="0" u="none" strike="noStrike" kern="1200">
                <a:solidFill>
                  <a:schemeClr val="tx1"/>
                </a:solidFill>
                <a:effectLst/>
                <a:latin typeface="Arial"/>
                <a:ea typeface="+mn-ea"/>
                <a:cs typeface="Arial" charset="0"/>
                <a:sym typeface="Arial"/>
              </a:rPr>
              <a:t>Beyond the basic password and account policies, Windows Server 2008 R2 includes facilities for creating additional password controls. These facilities enforce the use of secure passwords that follow these guidelines: </a:t>
            </a:r>
          </a:p>
          <a:p>
            <a:r>
              <a:rPr lang="en-US" sz="1400" b="0" i="0" u="none" strike="noStrike" kern="1200">
                <a:solidFill>
                  <a:schemeClr val="tx1"/>
                </a:solidFill>
                <a:effectLst/>
                <a:latin typeface="Arial"/>
                <a:ea typeface="+mn-ea"/>
                <a:cs typeface="Arial" charset="0"/>
                <a:sym typeface="Arial"/>
              </a:rPr>
              <a:t>- Passwords must have at least six characters.</a:t>
            </a:r>
          </a:p>
          <a:p>
            <a:r>
              <a:rPr lang="en-US" sz="1400" b="0" i="0" u="none" strike="noStrike" kern="1200">
                <a:solidFill>
                  <a:schemeClr val="tx1"/>
                </a:solidFill>
                <a:effectLst/>
                <a:latin typeface="Arial"/>
                <a:ea typeface="+mn-ea"/>
                <a:cs typeface="Arial" charset="0"/>
                <a:sym typeface="Arial"/>
              </a:rPr>
              <a:t>- Passwords can’t contain the user name or parts of the user’s full name, such as his first name.</a:t>
            </a:r>
          </a:p>
          <a:p>
            <a:r>
              <a:rPr lang="en-US" sz="1400" b="0" i="0" u="none" strike="noStrike" kern="1200">
                <a:solidFill>
                  <a:schemeClr val="tx1"/>
                </a:solidFill>
                <a:effectLst/>
                <a:latin typeface="Arial"/>
                <a:ea typeface="+mn-ea"/>
                <a:cs typeface="Arial" charset="0"/>
                <a:sym typeface="Arial"/>
              </a:rPr>
              <a:t>- Passwords must use at least three of the four available character types: lowercase letters, uppercase letters, numbers, and symbols.</a:t>
            </a:r>
          </a:p>
          <a:p>
            <a:r>
              <a:rPr lang="en-US" sz="1400" b="0" i="0" u="none" strike="noStrike" kern="1200">
                <a:solidFill>
                  <a:schemeClr val="tx1"/>
                </a:solidFill>
                <a:effectLst/>
                <a:latin typeface="Arial"/>
                <a:ea typeface="+mn-ea"/>
                <a:cs typeface="Arial" charset="0"/>
                <a:sym typeface="Arial"/>
              </a:rPr>
              <a:t>To enforce these rules, enable the Passwords Must Meet Complexity Requirements policy. </a:t>
            </a:r>
          </a:p>
          <a:p>
            <a:endParaRPr lang="en-US"/>
          </a:p>
          <a:p>
            <a:r>
              <a:rPr lang="en-US" b="1"/>
              <a:t>Password history</a:t>
            </a:r>
          </a:p>
          <a:p>
            <a:r>
              <a:rPr lang="en-US"/>
              <a:t>This sets how frequently old passwords can be reused. With this policy, you can discourage users from alternating between several common passwords. Windows Server 2008 R2 can store up to 24 passwords for each user in the password history. To disable this feature, set the value of the password history to 0. To enable this feature, set the value of the password history using the Passwords Remembered field. Windows Server 2008 R2 then tracks old passwords using a password history that’s unique for each user, and users aren’t allowed to reuse any of the stored passwords. To prevent users from working around the Enforce Password History settings, you should prevent users from changing passwords immediately. This stops users from changing their passwords several times to wipe the history and get back to the old password. You can set the time required to keep a password with the Minimum Password Age policy. </a:t>
            </a:r>
          </a:p>
          <a:p>
            <a:endParaRPr lang="en-CA"/>
          </a:p>
          <a:p>
            <a:r>
              <a:rPr lang="en-CA"/>
              <a:t>Because of FGPPs, user can have multiple policies associated to them. This is why when you create one you are asked to provide a precedence value. When multiple FGPPs apply to the same use the FGPP with the lower precedence wins. You can use PowerShell to determine what policy applies to a user: </a:t>
            </a:r>
            <a:r>
              <a:rPr lang="en-US"/>
              <a:t>Get-</a:t>
            </a:r>
            <a:r>
              <a:rPr lang="en-US" err="1"/>
              <a:t>ADFineGrainedPasswordPolicySubject</a:t>
            </a:r>
            <a:r>
              <a:rPr lang="en-US"/>
              <a:t> https://docs.microsoft.com/en-us/powershell/module/addsadministration/get-adfinegrainedpasswordpolicysubject. </a:t>
            </a:r>
            <a:endParaRPr lang="en-CA"/>
          </a:p>
          <a:p>
            <a:endParaRPr lang="en-CA"/>
          </a:p>
          <a:p>
            <a:r>
              <a:rPr lang="en-CA"/>
              <a:t>Note that the account lockout policy details will be seen in the next section.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38</a:t>
            </a:fld>
            <a:endParaRPr lang="en-GB"/>
          </a:p>
        </p:txBody>
      </p:sp>
    </p:spTree>
    <p:extLst>
      <p:ext uri="{BB962C8B-B14F-4D97-AF65-F5344CB8AC3E}">
        <p14:creationId xmlns:p14="http://schemas.microsoft.com/office/powerpoint/2010/main" val="337657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During this video you can see:</a:t>
            </a:r>
          </a:p>
          <a:p>
            <a:endParaRPr lang="en-CA"/>
          </a:p>
          <a:p>
            <a:pPr marL="285750" indent="-285750">
              <a:buFont typeface="Arial" panose="020B0604020202020204" pitchFamily="34" charset="0"/>
              <a:buChar char="•"/>
            </a:pPr>
            <a:r>
              <a:rPr lang="en-CA"/>
              <a:t>The user Alice trying to open a session on her workstation</a:t>
            </a:r>
          </a:p>
          <a:p>
            <a:pPr marL="285750" indent="-285750">
              <a:buFont typeface="Arial" panose="020B0604020202020204" pitchFamily="34" charset="0"/>
              <a:buChar char="•"/>
            </a:pPr>
            <a:r>
              <a:rPr lang="en-CA"/>
              <a:t>Before typing her username and password, she reads a warning message about the company’s security policies</a:t>
            </a:r>
          </a:p>
          <a:p>
            <a:pPr marL="285750" indent="-285750">
              <a:buFont typeface="Arial" panose="020B0604020202020204" pitchFamily="34" charset="0"/>
              <a:buChar char="•"/>
            </a:pPr>
            <a:r>
              <a:rPr lang="en-CA"/>
              <a:t>Once she typed her password, she is prompted to update her password</a:t>
            </a:r>
          </a:p>
          <a:p>
            <a:pPr marL="285750" indent="-285750">
              <a:buFont typeface="Arial" panose="020B0604020202020204" pitchFamily="34" charset="0"/>
              <a:buChar char="•"/>
            </a:pPr>
            <a:r>
              <a:rPr lang="en-CA"/>
              <a:t>She does but the new one does not match the password policy, she has to try another one</a:t>
            </a:r>
          </a:p>
          <a:p>
            <a:pPr marL="285750" indent="-285750">
              <a:buFont typeface="Arial" panose="020B0604020202020204" pitchFamily="34" charset="0"/>
              <a:buChar char="•"/>
            </a:pPr>
            <a:r>
              <a:rPr lang="en-CA"/>
              <a:t>Once connected, we can see the company's logo in the wallpaper</a:t>
            </a:r>
          </a:p>
          <a:p>
            <a:pPr marL="285750" indent="-285750">
              <a:buFont typeface="Arial" panose="020B0604020202020204" pitchFamily="34" charset="0"/>
              <a:buChar char="•"/>
            </a:pPr>
            <a:r>
              <a:rPr lang="en-CA"/>
              <a:t>She clicks on the Start menu and we can see her display name</a:t>
            </a:r>
          </a:p>
          <a:p>
            <a:pPr marL="285750" indent="-285750">
              <a:buFont typeface="Arial" panose="020B0604020202020204" pitchFamily="34" charset="0"/>
              <a:buChar char="•"/>
            </a:pPr>
            <a:r>
              <a:rPr lang="en-CA"/>
              <a:t>Now, she connects to a file share with SSO</a:t>
            </a:r>
          </a:p>
          <a:p>
            <a:pPr marL="285750" indent="-285750">
              <a:buFont typeface="Arial" panose="020B0604020202020204" pitchFamily="34" charset="0"/>
              <a:buChar char="•"/>
            </a:pPr>
            <a:r>
              <a:rPr lang="en-CA"/>
              <a:t>She tries to open a file but she gets a custom access denied message</a:t>
            </a:r>
          </a:p>
          <a:p>
            <a:pPr marL="285750" indent="-285750">
              <a:buFont typeface="Arial" panose="020B0604020202020204" pitchFamily="34" charset="0"/>
              <a:buChar char="•"/>
            </a:pPr>
            <a:r>
              <a:rPr lang="en-CA"/>
              <a:t>She finally open her Word document</a:t>
            </a:r>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3</a:t>
            </a:fld>
            <a:endParaRPr lang="en-US"/>
          </a:p>
        </p:txBody>
      </p:sp>
    </p:spTree>
    <p:extLst>
      <p:ext uri="{BB962C8B-B14F-4D97-AF65-F5344CB8AC3E}">
        <p14:creationId xmlns:p14="http://schemas.microsoft.com/office/powerpoint/2010/main" val="112132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39</a:t>
            </a:fld>
            <a:endParaRPr lang="en-GB"/>
          </a:p>
        </p:txBody>
      </p:sp>
    </p:spTree>
    <p:extLst>
      <p:ext uri="{BB962C8B-B14F-4D97-AF65-F5344CB8AC3E}">
        <p14:creationId xmlns:p14="http://schemas.microsoft.com/office/powerpoint/2010/main" val="14918852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a:gradFill>
                  <a:gsLst>
                    <a:gs pos="1250">
                      <a:srgbClr val="505050"/>
                    </a:gs>
                    <a:gs pos="100000">
                      <a:srgbClr val="505050"/>
                    </a:gs>
                  </a:gsLst>
                  <a:lin ang="5400000" scaled="0"/>
                </a:gradFill>
              </a:rPr>
              <a:t>AD comes with a bunch of default privileged groups.</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40</a:t>
            </a:fld>
            <a:endParaRPr lang="en-GB"/>
          </a:p>
        </p:txBody>
      </p:sp>
    </p:spTree>
    <p:extLst>
      <p:ext uri="{BB962C8B-B14F-4D97-AF65-F5344CB8AC3E}">
        <p14:creationId xmlns:p14="http://schemas.microsoft.com/office/powerpoint/2010/main" val="34629218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canonical order of ACE:</a:t>
            </a:r>
          </a:p>
          <a:p>
            <a:r>
              <a:rPr lang="en-US"/>
              <a:t>1. Access-denied on the object</a:t>
            </a:r>
          </a:p>
          <a:p>
            <a:r>
              <a:rPr lang="en-US"/>
              <a:t>2. Access-denied on a child or property</a:t>
            </a:r>
          </a:p>
          <a:p>
            <a:r>
              <a:rPr lang="en-US"/>
              <a:t>3. Access-allowed on the object</a:t>
            </a:r>
          </a:p>
          <a:p>
            <a:r>
              <a:rPr lang="en-US"/>
              <a:t>4. Access-allowed on a child or property</a:t>
            </a:r>
          </a:p>
          <a:p>
            <a:r>
              <a:rPr lang="en-US"/>
              <a:t>5. All inherited ACEs</a:t>
            </a:r>
          </a:p>
          <a:p>
            <a:endParaRPr lang="en-US"/>
          </a:p>
          <a:p>
            <a:r>
              <a:rPr lang="en-US"/>
              <a:t>So the permissions set directly on an object takes precedence on those inherited from the parent object. For example, if a user has a deny ACE to modify the email attribute on user at the OU level, but the user has an explicit allow ACE on the object it wants to modify, then the allow ACE takes precedence and the user can modify the email. </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41</a:t>
            </a:fld>
            <a:endParaRPr lang="en-GB"/>
          </a:p>
        </p:txBody>
      </p:sp>
    </p:spTree>
    <p:extLst>
      <p:ext uri="{BB962C8B-B14F-4D97-AF65-F5344CB8AC3E}">
        <p14:creationId xmlns:p14="http://schemas.microsoft.com/office/powerpoint/2010/main" val="1084820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42</a:t>
            </a:fld>
            <a:endParaRPr lang="en-GB"/>
          </a:p>
        </p:txBody>
      </p:sp>
    </p:spTree>
    <p:extLst>
      <p:ext uri="{BB962C8B-B14F-4D97-AF65-F5344CB8AC3E}">
        <p14:creationId xmlns:p14="http://schemas.microsoft.com/office/powerpoint/2010/main" val="1844922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Download from: https://github.com/canix1/ADACLScanner</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43</a:t>
            </a:fld>
            <a:endParaRPr lang="en-GB"/>
          </a:p>
        </p:txBody>
      </p:sp>
    </p:spTree>
    <p:extLst>
      <p:ext uri="{BB962C8B-B14F-4D97-AF65-F5344CB8AC3E}">
        <p14:creationId xmlns:p14="http://schemas.microsoft.com/office/powerpoint/2010/main" val="39396960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You can list then under: CN=Extended-</a:t>
            </a:r>
            <a:r>
              <a:rPr lang="en-US" sz="1400" err="1">
                <a:gradFill>
                  <a:gsLst>
                    <a:gs pos="1250">
                      <a:srgbClr val="505050"/>
                    </a:gs>
                    <a:gs pos="100000">
                      <a:srgbClr val="505050"/>
                    </a:gs>
                  </a:gsLst>
                  <a:lin ang="5400000" scaled="0"/>
                </a:gradFill>
              </a:rPr>
              <a:t>Rights,CN</a:t>
            </a:r>
            <a:r>
              <a:rPr lang="en-US" sz="1400">
                <a:gradFill>
                  <a:gsLst>
                    <a:gs pos="1250">
                      <a:srgbClr val="505050"/>
                    </a:gs>
                    <a:gs pos="100000">
                      <a:srgbClr val="505050"/>
                    </a:gs>
                  </a:gsLst>
                  <a:lin ang="5400000" scaled="0"/>
                </a:gradFill>
              </a:rPr>
              <a:t>=</a:t>
            </a:r>
            <a:r>
              <a:rPr lang="en-US" sz="1400" err="1">
                <a:gradFill>
                  <a:gsLst>
                    <a:gs pos="1250">
                      <a:srgbClr val="505050"/>
                    </a:gs>
                    <a:gs pos="100000">
                      <a:srgbClr val="505050"/>
                    </a:gs>
                  </a:gsLst>
                  <a:lin ang="5400000" scaled="0"/>
                </a:gradFill>
              </a:rPr>
              <a:t>Configuration,DC</a:t>
            </a:r>
            <a:r>
              <a:rPr lang="en-US" sz="1400">
                <a:gradFill>
                  <a:gsLst>
                    <a:gs pos="1250">
                      <a:srgbClr val="505050"/>
                    </a:gs>
                    <a:gs pos="100000">
                      <a:srgbClr val="505050"/>
                    </a:gs>
                  </a:gsLst>
                  <a:lin ang="5400000" scaled="0"/>
                </a:gradFill>
              </a:rPr>
              <a:t>=&lt;Root Domain&gt;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Change Password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Account Restrictions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Change Primary Domain Controller (PDC)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Apply Group Policy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Change Password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Reset Password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Receive As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Send As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Migrate SID History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a:gradFill>
                <a:gsLst>
                  <a:gs pos="1250">
                    <a:srgbClr val="505050"/>
                  </a:gs>
                  <a:gs pos="100000">
                    <a:srgbClr val="505050"/>
                  </a:gs>
                </a:gsLst>
                <a:lin ang="5400000" scaled="0"/>
              </a:gradFill>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a:gradFill>
                <a:gsLst>
                  <a:gs pos="1250">
                    <a:srgbClr val="505050"/>
                  </a:gs>
                  <a:gs pos="100000">
                    <a:srgbClr val="505050"/>
                  </a:gs>
                </a:gsLst>
                <a:lin ang="5400000" scaled="0"/>
              </a:gradFill>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a:gradFill>
                <a:gsLst>
                  <a:gs pos="1250">
                    <a:srgbClr val="505050"/>
                  </a:gs>
                  <a:gs pos="100000">
                    <a:srgbClr val="505050"/>
                  </a:gs>
                </a:gsLst>
                <a:lin ang="5400000" scaled="0"/>
              </a:gradFil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44</a:t>
            </a:fld>
            <a:endParaRPr lang="en-GB"/>
          </a:p>
        </p:txBody>
      </p:sp>
    </p:spTree>
    <p:extLst>
      <p:ext uri="{BB962C8B-B14F-4D97-AF65-F5344CB8AC3E}">
        <p14:creationId xmlns:p14="http://schemas.microsoft.com/office/powerpoint/2010/main" val="2904328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45</a:t>
            </a:fld>
            <a:endParaRPr lang="en-GB"/>
          </a:p>
        </p:txBody>
      </p:sp>
    </p:spTree>
    <p:extLst>
      <p:ext uri="{BB962C8B-B14F-4D97-AF65-F5344CB8AC3E}">
        <p14:creationId xmlns:p14="http://schemas.microsoft.com/office/powerpoint/2010/main" val="7027651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actual </a:t>
            </a:r>
            <a:r>
              <a:rPr lang="en-US" err="1"/>
              <a:t>adminSDHolder</a:t>
            </a:r>
            <a:r>
              <a:rPr lang="en-US"/>
              <a:t> object is located under the domain System container (example: CN=</a:t>
            </a:r>
            <a:r>
              <a:rPr lang="en-US" err="1"/>
              <a:t>AdminSDHolder,CN</a:t>
            </a:r>
            <a:r>
              <a:rPr lang="en-US"/>
              <a:t>=</a:t>
            </a:r>
            <a:r>
              <a:rPr lang="en-US" err="1"/>
              <a:t>System,DC</a:t>
            </a:r>
            <a:r>
              <a:rPr lang="en-US"/>
              <a:t>=</a:t>
            </a:r>
            <a:r>
              <a:rPr lang="en-US" err="1"/>
              <a:t>contoso,DC</a:t>
            </a:r>
            <a:r>
              <a:rPr lang="en-US"/>
              <a:t>=com).</a:t>
            </a:r>
          </a:p>
          <a:p>
            <a:endParaRPr lang="en-US"/>
          </a:p>
          <a:p>
            <a:r>
              <a:rPr lang="en-US"/>
              <a:t>It protects certain administrative groups and principals: </a:t>
            </a:r>
          </a:p>
          <a:p>
            <a:pPr marL="285750" indent="-285750">
              <a:buFont typeface="Arial" panose="020B0604020202020204" pitchFamily="34" charset="0"/>
              <a:buChar char="•"/>
            </a:pPr>
            <a:r>
              <a:rPr lang="en-US"/>
              <a:t>DOMAIN_ALIAS_RID_ADMINS</a:t>
            </a:r>
          </a:p>
          <a:p>
            <a:pPr marL="285750" indent="-285750">
              <a:buFont typeface="Arial" panose="020B0604020202020204" pitchFamily="34" charset="0"/>
              <a:buChar char="•"/>
            </a:pPr>
            <a:r>
              <a:rPr lang="en-US"/>
              <a:t>DOMAIN_ALIAS_RID_ACCOUNT_OPS</a:t>
            </a:r>
          </a:p>
          <a:p>
            <a:pPr marL="285750" indent="-285750">
              <a:buFont typeface="Arial" panose="020B0604020202020204" pitchFamily="34" charset="0"/>
              <a:buChar char="•"/>
            </a:pPr>
            <a:r>
              <a:rPr lang="en-US"/>
              <a:t>DOMAIN_ALIAS_RID_SYSTEM_OPS</a:t>
            </a:r>
          </a:p>
          <a:p>
            <a:pPr marL="285750" indent="-285750">
              <a:buFont typeface="Arial" panose="020B0604020202020204" pitchFamily="34" charset="0"/>
              <a:buChar char="•"/>
            </a:pPr>
            <a:r>
              <a:rPr lang="en-US"/>
              <a:t>DOMAIN_ALIAS_RID_PRINT_OPS</a:t>
            </a:r>
          </a:p>
          <a:p>
            <a:pPr marL="285750" indent="-285750">
              <a:buFont typeface="Arial" panose="020B0604020202020204" pitchFamily="34" charset="0"/>
              <a:buChar char="•"/>
            </a:pPr>
            <a:r>
              <a:rPr lang="en-US"/>
              <a:t>DOMAIN_ALIAS_RID_BACKUP_OPS</a:t>
            </a:r>
          </a:p>
          <a:p>
            <a:pPr marL="285750" indent="-285750">
              <a:buFont typeface="Arial" panose="020B0604020202020204" pitchFamily="34" charset="0"/>
              <a:buChar char="•"/>
            </a:pPr>
            <a:r>
              <a:rPr lang="en-US"/>
              <a:t>DOMAIN_ALIAS_RID_REPLICATOR</a:t>
            </a:r>
          </a:p>
          <a:p>
            <a:pPr marL="285750" indent="-285750">
              <a:buFont typeface="Arial" panose="020B0604020202020204" pitchFamily="34" charset="0"/>
              <a:buChar char="•"/>
            </a:pPr>
            <a:r>
              <a:rPr lang="en-US"/>
              <a:t>DOMAIN_GROUP_RID_SCHEMA_ADMINS</a:t>
            </a:r>
          </a:p>
          <a:p>
            <a:pPr marL="285750" indent="-285750">
              <a:buFont typeface="Arial" panose="020B0604020202020204" pitchFamily="34" charset="0"/>
              <a:buChar char="•"/>
            </a:pPr>
            <a:r>
              <a:rPr lang="en-US"/>
              <a:t>DOMAIN_GROUP_RID_ENTERPRISE_ADMINS</a:t>
            </a:r>
          </a:p>
          <a:p>
            <a:pPr marL="285750" indent="-285750">
              <a:buFont typeface="Arial" panose="020B0604020202020204" pitchFamily="34" charset="0"/>
              <a:buChar char="•"/>
            </a:pPr>
            <a:r>
              <a:rPr lang="en-US"/>
              <a:t>DOMAIN_GROUP_RID_ADMINS</a:t>
            </a:r>
          </a:p>
          <a:p>
            <a:pPr marL="285750" indent="-285750">
              <a:buFont typeface="Arial" panose="020B0604020202020204" pitchFamily="34" charset="0"/>
              <a:buChar char="•"/>
            </a:pPr>
            <a:r>
              <a:rPr lang="en-US"/>
              <a:t>DOMAIN_GROUP_RID_CONTROLLERS</a:t>
            </a:r>
          </a:p>
          <a:p>
            <a:pPr marL="285750" indent="-285750">
              <a:buFont typeface="Arial" panose="020B0604020202020204" pitchFamily="34" charset="0"/>
              <a:buChar char="•"/>
            </a:pPr>
            <a:r>
              <a:rPr lang="en-US"/>
              <a:t>DOMAIN_GROUP_RID_READONLY_CONTROLLERS</a:t>
            </a:r>
          </a:p>
          <a:p>
            <a:pPr marL="285750" indent="-285750">
              <a:buFont typeface="Arial" panose="020B0604020202020204" pitchFamily="34" charset="0"/>
              <a:buChar char="•"/>
            </a:pPr>
            <a:r>
              <a:rPr lang="en-US"/>
              <a:t>DOMAIN_USER_RID_KRBTGT</a:t>
            </a:r>
          </a:p>
          <a:p>
            <a:pPr marL="285750" indent="-285750">
              <a:buFont typeface="Arial" panose="020B0604020202020204" pitchFamily="34" charset="0"/>
              <a:buChar char="•"/>
            </a:pPr>
            <a:r>
              <a:rPr lang="en-US"/>
              <a:t>DOMAIN_USER_RID_ADMIN</a:t>
            </a:r>
          </a:p>
          <a:p>
            <a:endParaRPr lang="en-US"/>
          </a:p>
          <a:p>
            <a:r>
              <a:rPr lang="en-US"/>
              <a:t>For more information, see: 3.1.1.6.1 </a:t>
            </a:r>
            <a:r>
              <a:rPr lang="en-US" err="1"/>
              <a:t>AdminSDHolder</a:t>
            </a:r>
            <a:r>
              <a:rPr lang="en-US"/>
              <a:t> - https://msdn.microsoft.com/en-us/library/dd240052.aspx</a:t>
            </a:r>
          </a:p>
          <a:p>
            <a:endParaRPr lang="en-CA"/>
          </a:p>
          <a:p>
            <a:r>
              <a:rPr lang="en-CA"/>
              <a:t>Note that it does not protect object from other domain. But really, you should not add users from other domains in a privileged groups (unless it is an admin forest, and we will see that in module 3).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46</a:t>
            </a:fld>
            <a:endParaRPr lang="en-GB"/>
          </a:p>
        </p:txBody>
      </p:sp>
    </p:spTree>
    <p:extLst>
      <p:ext uri="{BB962C8B-B14F-4D97-AF65-F5344CB8AC3E}">
        <p14:creationId xmlns:p14="http://schemas.microsoft.com/office/powerpoint/2010/main" val="26350846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built-in container contains at first all groups which were present on the system of the first domain controller before it got promoted.</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47</a:t>
            </a:fld>
            <a:endParaRPr lang="en-GB"/>
          </a:p>
        </p:txBody>
      </p:sp>
    </p:spTree>
    <p:extLst>
      <p:ext uri="{BB962C8B-B14F-4D97-AF65-F5344CB8AC3E}">
        <p14:creationId xmlns:p14="http://schemas.microsoft.com/office/powerpoint/2010/main" val="34476535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48</a:t>
            </a:fld>
            <a:endParaRPr lang="en-GB"/>
          </a:p>
        </p:txBody>
      </p:sp>
    </p:spTree>
    <p:extLst>
      <p:ext uri="{BB962C8B-B14F-4D97-AF65-F5344CB8AC3E}">
        <p14:creationId xmlns:p14="http://schemas.microsoft.com/office/powerpoint/2010/main" val="115668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a:t>Many different mechanisms took place behind the scene. One of the objectives of the module is to understand those different components and later explain how to secure them.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3769321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Here are some example of queries in PowerShell (you will find all the parameters of the slides).</a:t>
            </a:r>
          </a:p>
          <a:p>
            <a:endParaRPr lang="en-CA"/>
          </a:p>
          <a:p>
            <a:r>
              <a:rPr lang="en-CA"/>
              <a:t>All objects with the </a:t>
            </a:r>
            <a:r>
              <a:rPr lang="en-CA" err="1"/>
              <a:t>employeeID</a:t>
            </a:r>
            <a:r>
              <a:rPr lang="en-CA"/>
              <a:t> </a:t>
            </a:r>
            <a:r>
              <a:rPr lang="en-CA" err="1"/>
              <a:t>sattribute</a:t>
            </a:r>
            <a:r>
              <a:rPr lang="en-CA"/>
              <a:t> starting with 123:</a:t>
            </a:r>
          </a:p>
          <a:p>
            <a:r>
              <a:rPr lang="en-CA"/>
              <a:t>Get-</a:t>
            </a:r>
            <a:r>
              <a:rPr lang="en-CA" err="1"/>
              <a:t>ADObject</a:t>
            </a:r>
            <a:r>
              <a:rPr lang="en-CA"/>
              <a:t> -</a:t>
            </a:r>
            <a:r>
              <a:rPr lang="en-CA" err="1"/>
              <a:t>LDAPFilter</a:t>
            </a:r>
            <a:r>
              <a:rPr lang="en-CA"/>
              <a:t>:"(</a:t>
            </a:r>
            <a:r>
              <a:rPr lang="en-CA" err="1"/>
              <a:t>employeeID</a:t>
            </a:r>
            <a:r>
              <a:rPr lang="en-CA"/>
              <a:t>=123*)" -</a:t>
            </a:r>
            <a:r>
              <a:rPr lang="en-CA" err="1"/>
              <a:t>Properties:whenCreate,displayName</a:t>
            </a:r>
            <a:r>
              <a:rPr lang="en-CA"/>
              <a:t> -</a:t>
            </a:r>
            <a:r>
              <a:rPr lang="en-CA" err="1"/>
              <a:t>SearchBase</a:t>
            </a:r>
            <a:r>
              <a:rPr lang="en-CA"/>
              <a:t>:"DC=</a:t>
            </a:r>
            <a:r>
              <a:rPr lang="en-CA" err="1"/>
              <a:t>contoso,DC</a:t>
            </a:r>
            <a:r>
              <a:rPr lang="en-CA"/>
              <a:t>=com" -</a:t>
            </a:r>
            <a:r>
              <a:rPr lang="en-CA" err="1"/>
              <a:t>SearchScope</a:t>
            </a:r>
            <a:r>
              <a:rPr lang="en-CA"/>
              <a:t>:"Subtree" -Server:“dc01.contoso.com“</a:t>
            </a:r>
          </a:p>
          <a:p>
            <a:endParaRPr lang="en-CA"/>
          </a:p>
          <a:p>
            <a:r>
              <a:rPr lang="en-CA"/>
              <a:t>All enabled users which have not logged in for more than 180 days: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a:t>Get-</a:t>
            </a:r>
            <a:r>
              <a:rPr lang="en-CA" err="1"/>
              <a:t>ADObject</a:t>
            </a:r>
            <a:r>
              <a:rPr lang="en-CA"/>
              <a:t> -</a:t>
            </a:r>
            <a:r>
              <a:rPr lang="en-CA" err="1"/>
              <a:t>LDAPFilter</a:t>
            </a:r>
            <a:r>
              <a:rPr lang="en-CA"/>
              <a:t>:"(&amp;(</a:t>
            </a:r>
            <a:r>
              <a:rPr lang="en-CA" err="1"/>
              <a:t>objectCategory</a:t>
            </a:r>
            <a:r>
              <a:rPr lang="en-CA"/>
              <a:t>=person)(</a:t>
            </a:r>
            <a:r>
              <a:rPr lang="en-CA" err="1"/>
              <a:t>objectClass</a:t>
            </a:r>
            <a:r>
              <a:rPr lang="en-CA"/>
              <a:t>=user)(!userAccountControl:1.2.840.113556.1.4.803:=2)(|(</a:t>
            </a:r>
            <a:r>
              <a:rPr lang="en-CA" err="1"/>
              <a:t>lastLogonTimestamp</a:t>
            </a:r>
            <a:r>
              <a:rPr lang="en-CA"/>
              <a:t>&lt;=131563872000000000)(!</a:t>
            </a:r>
            <a:r>
              <a:rPr lang="en-CA" err="1"/>
              <a:t>lastLogonTimestamp</a:t>
            </a:r>
            <a:r>
              <a:rPr lang="en-CA"/>
              <a:t>=*)))" -</a:t>
            </a:r>
            <a:r>
              <a:rPr lang="en-CA" err="1"/>
              <a:t>Properties:whenCreate,displayName</a:t>
            </a:r>
            <a:r>
              <a:rPr lang="en-CA"/>
              <a:t> -</a:t>
            </a:r>
            <a:r>
              <a:rPr lang="en-CA" err="1"/>
              <a:t>SearchBase</a:t>
            </a:r>
            <a:r>
              <a:rPr lang="en-CA"/>
              <a:t>:"DC=</a:t>
            </a:r>
            <a:r>
              <a:rPr lang="en-CA" err="1"/>
              <a:t>contoso,DC</a:t>
            </a:r>
            <a:r>
              <a:rPr lang="en-CA"/>
              <a:t>=com" -</a:t>
            </a:r>
            <a:r>
              <a:rPr lang="en-CA" err="1"/>
              <a:t>SearchScope</a:t>
            </a:r>
            <a:r>
              <a:rPr lang="en-CA"/>
              <a:t>:"Subtree" -Server:“dc01.contoso.com“</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CA"/>
          </a:p>
          <a:p>
            <a:pPr marL="0" marR="0" lvl="0" indent="0" algn="l" defTabSz="914400" rtl="0" eaLnBrk="1" fontAlgn="base" latinLnBrk="0" hangingPunct="1">
              <a:lnSpc>
                <a:spcPct val="100000"/>
              </a:lnSpc>
              <a:spcBef>
                <a:spcPct val="30000"/>
              </a:spcBef>
              <a:spcAft>
                <a:spcPct val="0"/>
              </a:spcAft>
              <a:buClrTx/>
              <a:buSzTx/>
              <a:buFontTx/>
              <a:buNone/>
              <a:tabLst/>
              <a:defRPr/>
            </a:pPr>
            <a:r>
              <a:rPr lang="en-CA"/>
              <a:t>Many examples can be found here: Active Directory: LDAP Syntax Filter https://social.technet.microsoft.com/wiki/contents/articles/5392.active-directory-ldap-syntax-filters.aspx</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49</a:t>
            </a:fld>
            <a:endParaRPr lang="en-GB"/>
          </a:p>
        </p:txBody>
      </p:sp>
    </p:spTree>
    <p:extLst>
      <p:ext uri="{BB962C8B-B14F-4D97-AF65-F5344CB8AC3E}">
        <p14:creationId xmlns:p14="http://schemas.microsoft.com/office/powerpoint/2010/main" val="20566715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LDAP extensions are specific controls sent to the server to order to retrieve information which are otherwise not returned. For example, if you want to query object which have been deleted, by default they are not returned, hence you have to add the controls mentioned in the slide.</a:t>
            </a:r>
          </a:p>
          <a:p>
            <a:endParaRPr lang="en-US" b="0"/>
          </a:p>
          <a:p>
            <a:r>
              <a:rPr lang="en-US" b="0"/>
              <a:t>How LDAP Server Cookies Are Handled https://docs.microsoft.com/en-us/windows-server/identity/ad-ds/manage/how-ldap-server-cookies-are-handled</a:t>
            </a:r>
            <a:endParaRPr lang="en-CA" b="0"/>
          </a:p>
        </p:txBody>
      </p:sp>
      <p:sp>
        <p:nvSpPr>
          <p:cNvPr id="4" name="Slide Number Placeholder 3"/>
          <p:cNvSpPr>
            <a:spLocks noGrp="1"/>
          </p:cNvSpPr>
          <p:nvPr>
            <p:ph type="sldNum" sz="quarter" idx="10"/>
          </p:nvPr>
        </p:nvSpPr>
        <p:spPr/>
        <p:txBody>
          <a:bodyPr/>
          <a:lstStyle/>
          <a:p>
            <a:fld id="{5CA7C1A6-3F6E-4A0C-A01A-2F04D27288E6}" type="slidenum">
              <a:rPr lang="en-GB" smtClean="0"/>
              <a:pPr/>
              <a:t>50</a:t>
            </a:fld>
            <a:endParaRPr lang="en-GB"/>
          </a:p>
        </p:txBody>
      </p:sp>
    </p:spTree>
    <p:extLst>
      <p:ext uri="{BB962C8B-B14F-4D97-AF65-F5344CB8AC3E}">
        <p14:creationId xmlns:p14="http://schemas.microsoft.com/office/powerpoint/2010/main" val="7682131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Your DC CPU is running hot? Maybe it is because it’s getting hammered with poorly written LDAP queries… Have a look there then: Creating More Efficient Microsoft Active Directory-Enabled Applications https://msdn.microsoft.com/en-us/library/ms808539.aspx </a:t>
            </a:r>
          </a:p>
          <a:p>
            <a:endParaRPr lang="en-CA"/>
          </a:p>
          <a:p>
            <a:r>
              <a:rPr lang="en-CA"/>
              <a:t>All you ever wanted to know about LDAP policies is available here: </a:t>
            </a:r>
            <a:r>
              <a:rPr lang="pl-PL"/>
              <a:t>3.1.1.3.4.6 LDAP Policies https://msdn.microsoft.com/en-us/library/cc223376.aspx</a:t>
            </a:r>
            <a:endParaRPr lang="en-CA"/>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51</a:t>
            </a:fld>
            <a:endParaRPr lang="en-GB"/>
          </a:p>
        </p:txBody>
      </p:sp>
    </p:spTree>
    <p:extLst>
      <p:ext uri="{BB962C8B-B14F-4D97-AF65-F5344CB8AC3E}">
        <p14:creationId xmlns:p14="http://schemas.microsoft.com/office/powerpoint/2010/main" val="2263265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noProof="0"/>
              <a:t>To get this output, once you are interactively connected to a domain controller, or connected on a Windows system with the Active Directory Domain Services administration tools, you can use the following PowerShell cmdlet to Get-</a:t>
            </a:r>
            <a:r>
              <a:rPr lang="en-CA" noProof="0" err="1"/>
              <a:t>ADRootDSE</a:t>
            </a:r>
            <a:r>
              <a:rPr lang="en-CA" noProof="0"/>
              <a:t> to get a similar output. What is on the slide is a partial view (the full content would not fit).</a:t>
            </a:r>
          </a:p>
          <a:p>
            <a:endParaRPr lang="en-CA" noProof="0"/>
          </a:p>
          <a:p>
            <a:r>
              <a:rPr lang="en-CA" noProof="0"/>
              <a:t>For a complete list of attribute and their meaning, you can have a look at this documentation: https://msdn.microsoft.com/en-us/library/ms684291(v=vs.85).aspx.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52</a:t>
            </a:fld>
            <a:endParaRPr lang="en-GB"/>
          </a:p>
        </p:txBody>
      </p:sp>
    </p:spTree>
    <p:extLst>
      <p:ext uri="{BB962C8B-B14F-4D97-AF65-F5344CB8AC3E}">
        <p14:creationId xmlns:p14="http://schemas.microsoft.com/office/powerpoint/2010/main" val="5683298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CA"/>
              <a:t>Not everything is replicated (remember the schema? Attributes have a flag to mark them replicable)</a:t>
            </a:r>
          </a:p>
          <a:p>
            <a:pPr rtl="0"/>
            <a:endParaRPr lang="en-US" b="1"/>
          </a:p>
          <a:p>
            <a:pPr rtl="0"/>
            <a:r>
              <a:rPr lang="en-US" b="1" err="1"/>
              <a:t>Multimaster</a:t>
            </a:r>
            <a:r>
              <a:rPr lang="en-US" b="1"/>
              <a:t> replication</a:t>
            </a:r>
          </a:p>
          <a:p>
            <a:pPr marL="285750" indent="-285750" rtl="0">
              <a:buFont typeface="Arial" panose="020B0604020202020204" pitchFamily="34" charset="0"/>
              <a:buChar char="•"/>
            </a:pPr>
            <a:r>
              <a:rPr lang="en-US"/>
              <a:t>Every domain controller can receive originating updates to data for which it is authoritative, rather than having a single domain controller that receives all original updates (single-master replication, such as Windows NT 4.0 replication).</a:t>
            </a:r>
          </a:p>
          <a:p>
            <a:pPr marL="285750" indent="-285750" rtl="0">
              <a:buFont typeface="Arial" panose="020B0604020202020204" pitchFamily="34" charset="0"/>
              <a:buChar char="•"/>
            </a:pPr>
            <a:r>
              <a:rPr lang="en-US"/>
              <a:t>Provides fault tolerance, eliminating the dependency on a single domain controller to maintain directory operations.</a:t>
            </a:r>
          </a:p>
          <a:p>
            <a:pPr rtl="0"/>
            <a:endParaRPr lang="en-US"/>
          </a:p>
          <a:p>
            <a:pPr rtl="0"/>
            <a:r>
              <a:rPr lang="en-US" b="1"/>
              <a:t>Pull replication</a:t>
            </a:r>
          </a:p>
          <a:p>
            <a:pPr rtl="0"/>
            <a:r>
              <a:rPr lang="en-US"/>
              <a:t>Domain controllers request (pull) changes rather than send (push) changes that might not be needed.</a:t>
            </a:r>
          </a:p>
          <a:p>
            <a:pPr rtl="0"/>
            <a:r>
              <a:rPr lang="en-US"/>
              <a:t>Reduces unnecessary network traffic.</a:t>
            </a:r>
          </a:p>
          <a:p>
            <a:pPr rtl="0"/>
            <a:endParaRPr lang="en-US"/>
          </a:p>
          <a:p>
            <a:pPr rtl="0"/>
            <a:r>
              <a:rPr lang="en-US" b="1"/>
              <a:t>Store-and-forward replication</a:t>
            </a:r>
          </a:p>
          <a:p>
            <a:pPr marL="285750" indent="-285750" rtl="0">
              <a:buFont typeface="Arial" panose="020B0604020202020204" pitchFamily="34" charset="0"/>
              <a:buChar char="•"/>
            </a:pPr>
            <a:r>
              <a:rPr lang="en-US"/>
              <a:t>Each domain controller communicates with a subset of domain controllers to transfer replication changes, rather than one domain controller being responsible for communicating with every other domain controller that requires the change.</a:t>
            </a:r>
          </a:p>
          <a:p>
            <a:pPr marL="285750" indent="-285750" rtl="0">
              <a:buFont typeface="Arial" panose="020B0604020202020204" pitchFamily="34" charset="0"/>
              <a:buChar char="•"/>
            </a:pPr>
            <a:r>
              <a:rPr lang="en-US"/>
              <a:t>Balances the replication load among many domain controllers.</a:t>
            </a:r>
          </a:p>
          <a:p>
            <a:pPr rtl="0"/>
            <a:endParaRPr lang="en-US"/>
          </a:p>
          <a:p>
            <a:pPr rtl="0"/>
            <a:r>
              <a:rPr lang="en-US" b="1"/>
              <a:t>State-based replication</a:t>
            </a:r>
          </a:p>
          <a:p>
            <a:pPr marL="285750" indent="-285750" rtl="0">
              <a:buFont typeface="Arial" panose="020B0604020202020204" pitchFamily="34" charset="0"/>
              <a:buChar char="•"/>
            </a:pPr>
            <a:r>
              <a:rPr lang="en-US"/>
              <a:t>Each domain controller tracks the state of replication updates.</a:t>
            </a:r>
          </a:p>
          <a:p>
            <a:pPr marL="285750" indent="-285750" rtl="0">
              <a:buFont typeface="Arial" panose="020B0604020202020204" pitchFamily="34" charset="0"/>
              <a:buChar char="•"/>
            </a:pPr>
            <a:r>
              <a:rPr lang="en-US"/>
              <a:t>Conflicts and unnecessary replication are reduced.</a:t>
            </a:r>
          </a:p>
          <a:p>
            <a:endParaRPr lang="en-CA" noProof="0"/>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53</a:t>
            </a:fld>
            <a:endParaRPr lang="en-GB"/>
          </a:p>
        </p:txBody>
      </p:sp>
    </p:spTree>
    <p:extLst>
      <p:ext uri="{BB962C8B-B14F-4D97-AF65-F5344CB8AC3E}">
        <p14:creationId xmlns:p14="http://schemas.microsoft.com/office/powerpoint/2010/main" val="29474438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t>When a change occurs on a domain controller within a site, two configurable intervals determine the delay between the change and subsequent events:</a:t>
            </a:r>
          </a:p>
          <a:p>
            <a:pPr lvl="0"/>
            <a:endParaRPr lang="en-US" b="1"/>
          </a:p>
          <a:p>
            <a:pPr lvl="0"/>
            <a:r>
              <a:rPr lang="en-US" b="1"/>
              <a:t>Initial notification</a:t>
            </a:r>
            <a:r>
              <a:rPr lang="en-US"/>
              <a:t>: Initial notification is the length of time between the change to an attribute on a domain controller and the notification of that change to the first partner. This interval serves to stagger network traffic caused by replication. When a domain controller makes a change (originating or replicated) to a directory partition, it starts the timer for the initial notification interval. When the timer expires, the domain controller notifies all of its replication partners (for that directory partition and within its site) that it has changes. The default value for initial notification is 15 seconds.</a:t>
            </a:r>
          </a:p>
          <a:p>
            <a:pPr lvl="0"/>
            <a:endParaRPr lang="en-US" b="1"/>
          </a:p>
          <a:p>
            <a:pPr lvl="0"/>
            <a:r>
              <a:rPr lang="en-US" b="1"/>
              <a:t>Subsequent notification</a:t>
            </a:r>
            <a:r>
              <a:rPr lang="en-US"/>
              <a:t>: Subsequent notification is the length of time between notification of the first replication partner and notification of each subsequent partner. A domain controller does not notify all of its replication partners at one time. By delaying between notifications, the domain controller spreads out the load of responding to replication requests from its partners. The default delay between notifications is three seconds.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54</a:t>
            </a:fld>
            <a:endParaRPr lang="en-GB"/>
          </a:p>
        </p:txBody>
      </p:sp>
    </p:spTree>
    <p:extLst>
      <p:ext uri="{BB962C8B-B14F-4D97-AF65-F5344CB8AC3E}">
        <p14:creationId xmlns:p14="http://schemas.microsoft.com/office/powerpoint/2010/main" val="1765762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55</a:t>
            </a:fld>
            <a:endParaRPr lang="en-GB"/>
          </a:p>
        </p:txBody>
      </p:sp>
    </p:spTree>
    <p:extLst>
      <p:ext uri="{BB962C8B-B14F-4D97-AF65-F5344CB8AC3E}">
        <p14:creationId xmlns:p14="http://schemas.microsoft.com/office/powerpoint/2010/main" val="32014149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56</a:t>
            </a:fld>
            <a:endParaRPr lang="en-GB"/>
          </a:p>
        </p:txBody>
      </p:sp>
    </p:spTree>
    <p:extLst>
      <p:ext uri="{BB962C8B-B14F-4D97-AF65-F5344CB8AC3E}">
        <p14:creationId xmlns:p14="http://schemas.microsoft.com/office/powerpoint/2010/main" val="38912227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Events That Trigger Urgent Replication Urgent Active Directory replication is always triggered by certain events on all domain controllers within the same site. When change notification has been enabled between sites, these triggering events also replicate immediately between sites. Immediate notification between domain controllers in the same site is prompted by the following:</a:t>
            </a:r>
          </a:p>
          <a:p>
            <a:pPr marL="285750" indent="-285750">
              <a:buFont typeface="Arial" panose="020B0604020202020204" pitchFamily="34" charset="0"/>
              <a:buChar char="•"/>
            </a:pPr>
            <a:r>
              <a:rPr lang="en-US"/>
              <a:t>An account lockout, which a domain controller performs to prohibit a user from logging on after a certain number of failed attempts</a:t>
            </a:r>
          </a:p>
          <a:p>
            <a:pPr marL="285750" indent="-285750">
              <a:buFont typeface="Arial" panose="020B0604020202020204" pitchFamily="34" charset="0"/>
              <a:buChar char="•"/>
            </a:pPr>
            <a:r>
              <a:rPr lang="en-US"/>
              <a:t>Changing the account lockout policy</a:t>
            </a:r>
          </a:p>
          <a:p>
            <a:pPr marL="285750" indent="-285750">
              <a:buFont typeface="Arial" panose="020B0604020202020204" pitchFamily="34" charset="0"/>
              <a:buChar char="•"/>
            </a:pPr>
            <a:r>
              <a:rPr lang="en-US"/>
              <a:t>Changing the domain password policy</a:t>
            </a:r>
          </a:p>
          <a:p>
            <a:pPr marL="285750" indent="-285750">
              <a:buFont typeface="Arial" panose="020B0604020202020204" pitchFamily="34" charset="0"/>
              <a:buChar char="•"/>
            </a:pPr>
            <a:r>
              <a:rPr lang="en-US"/>
              <a:t>Changing a LSA secret, which is a secure form in which private data is stored by the LSA (for example, the password for a trust relationship)</a:t>
            </a:r>
          </a:p>
          <a:p>
            <a:pPr marL="285750" indent="-285750">
              <a:buFont typeface="Arial" panose="020B0604020202020204" pitchFamily="34" charset="0"/>
              <a:buChar char="•"/>
            </a:pPr>
            <a:r>
              <a:rPr lang="en-US"/>
              <a:t>Changing the password on a domain controller account</a:t>
            </a:r>
          </a:p>
          <a:p>
            <a:pPr marL="285750" indent="-285750">
              <a:buFont typeface="Arial" panose="020B0604020202020204" pitchFamily="34" charset="0"/>
              <a:buChar char="•"/>
            </a:pPr>
            <a:r>
              <a:rPr lang="en-US"/>
              <a:t>Changing the RID master role owner, which is the single domain controller in a domain that assigns relative identifiers to all domain controllers in that domain</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57</a:t>
            </a:fld>
            <a:endParaRPr lang="en-GB"/>
          </a:p>
        </p:txBody>
      </p:sp>
    </p:spTree>
    <p:extLst>
      <p:ext uri="{BB962C8B-B14F-4D97-AF65-F5344CB8AC3E}">
        <p14:creationId xmlns:p14="http://schemas.microsoft.com/office/powerpoint/2010/main" val="5422510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In this video you can see:</a:t>
            </a:r>
          </a:p>
          <a:p>
            <a:endParaRPr lang="en-CA"/>
          </a:p>
          <a:p>
            <a:pPr marL="285750" indent="-285750">
              <a:buFont typeface="Arial" panose="020B0604020202020204" pitchFamily="34" charset="0"/>
              <a:buChar char="•"/>
            </a:pPr>
            <a:r>
              <a:rPr lang="en-CA"/>
              <a:t>An administrator browsing the Sites and Services console</a:t>
            </a:r>
          </a:p>
          <a:p>
            <a:pPr marL="285750" indent="-285750">
              <a:buFont typeface="Arial" panose="020B0604020202020204" pitchFamily="34" charset="0"/>
              <a:buChar char="•"/>
            </a:pPr>
            <a:r>
              <a:rPr lang="en-CA"/>
              <a:t>An administrator looking at replication logs (</a:t>
            </a:r>
            <a:r>
              <a:rPr lang="en-CA" err="1"/>
              <a:t>repadmin</a:t>
            </a:r>
            <a:r>
              <a:rPr lang="en-CA"/>
              <a:t> and PowerShell) AND </a:t>
            </a:r>
            <a:r>
              <a:rPr lang="en-CA" err="1"/>
              <a:t>APRelMon</a:t>
            </a:r>
            <a:r>
              <a:rPr lang="en-CA"/>
              <a:t> (GUI)</a:t>
            </a: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58</a:t>
            </a:fld>
            <a:endParaRPr lang="en-US"/>
          </a:p>
        </p:txBody>
      </p:sp>
    </p:spTree>
    <p:extLst>
      <p:ext uri="{BB962C8B-B14F-4D97-AF65-F5344CB8AC3E}">
        <p14:creationId xmlns:p14="http://schemas.microsoft.com/office/powerpoint/2010/main" val="303747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noProof="0"/>
              <a:t>What is what then?</a:t>
            </a:r>
          </a:p>
          <a:p>
            <a:endParaRPr lang="en-CA" b="1" noProof="0"/>
          </a:p>
          <a:p>
            <a:pPr marL="285750" indent="-285750">
              <a:buFont typeface="Arial" panose="020B0604020202020204" pitchFamily="34" charset="0"/>
              <a:buChar char="•"/>
            </a:pPr>
            <a:r>
              <a:rPr lang="en-CA" b="1"/>
              <a:t>Active Directory Domain Services</a:t>
            </a:r>
            <a:r>
              <a:rPr lang="en-CA" b="0"/>
              <a:t> </a:t>
            </a:r>
            <a:r>
              <a:rPr lang="en-US" b="0"/>
              <a:t>stores directory data and manages communication between users and domains, including user logon processes, authentication, and directory searches. AD DS is the central location for configuration information, authentication requests, and information about all of the objects that are stored within your forest.</a:t>
            </a:r>
            <a:endParaRPr lang="en-CA" b="1"/>
          </a:p>
          <a:p>
            <a:pPr marL="285750" indent="-285750">
              <a:buFont typeface="Arial" panose="020B0604020202020204" pitchFamily="34" charset="0"/>
              <a:buChar char="•"/>
            </a:pPr>
            <a:r>
              <a:rPr lang="en-CA" b="1"/>
              <a:t>Active Directory Lightweight Directory Services </a:t>
            </a:r>
            <a:r>
              <a:rPr lang="en-US" b="0"/>
              <a:t>is a Lightweight Directory Access Protocol (LDAP) directory service that provides flexible support for directory-enabled applications, without the restrictions of Active Directory Domain Services (AD DS). Instead of using your organization’s AD DS database to store the directory-enabled application data, AD LDS can be used to store the data. AD LDS can be used in conjunction with AD DS so that you can have a central location for security accounts (AD DS) and another location to support the application configuration and directory data (AD LDS).</a:t>
            </a:r>
            <a:endParaRPr lang="en-CA" b="0"/>
          </a:p>
          <a:p>
            <a:pPr marL="285750" indent="-285750">
              <a:buFont typeface="Arial" panose="020B0604020202020204" pitchFamily="34" charset="0"/>
              <a:buChar char="•"/>
            </a:pPr>
            <a:r>
              <a:rPr lang="en-CA" b="1"/>
              <a:t>Active Directory Certificate Services </a:t>
            </a:r>
            <a:r>
              <a:rPr lang="en-US" b="0"/>
              <a:t>allows you to create, distribute, and manage customized public key certificates.</a:t>
            </a:r>
            <a:endParaRPr lang="en-CA" b="0"/>
          </a:p>
          <a:p>
            <a:pPr marL="285750" indent="-285750">
              <a:buFont typeface="Arial" panose="020B0604020202020204" pitchFamily="34" charset="0"/>
              <a:buChar char="•"/>
            </a:pPr>
            <a:r>
              <a:rPr lang="en-CA" b="1"/>
              <a:t>Active Directory Federation Services </a:t>
            </a:r>
            <a:r>
              <a:rPr lang="en-US" b="0"/>
              <a:t>provides Web single-sign-on (SSO) technologies to authenticate a user to multiple Web applications over the life of a single online session. It implements protocols such as WS-Federation, WS-Trusts, SAMLv2, OAuth2 and OIDC.</a:t>
            </a:r>
            <a:endParaRPr lang="en-CA" b="0"/>
          </a:p>
          <a:p>
            <a:pPr marL="285750" indent="-285750">
              <a:buFont typeface="Arial" panose="020B0604020202020204" pitchFamily="34" charset="0"/>
              <a:buChar char="•"/>
            </a:pPr>
            <a:r>
              <a:rPr lang="en-CA" b="1"/>
              <a:t>Active Directory Right Management Services </a:t>
            </a:r>
            <a:r>
              <a:rPr lang="en-US" b="0"/>
              <a:t>protects your information and works with AD RMS-enabled applications to help safeguard digital information from unauthorized use. AD RMS can help make sure that only those individuals who need to view a file can do so. AD RMS can protect a file by identifying the rights that a user has to the file. Rights can be configured to allow a user to open, modify, print, forward, or take other actions with the rights-managed information.</a:t>
            </a:r>
            <a:endParaRPr lang="en-CA" b="0"/>
          </a:p>
          <a:p>
            <a:endParaRPr lang="en-CA"/>
          </a:p>
          <a:p>
            <a:r>
              <a:rPr lang="en-CA"/>
              <a:t>And to make it easy, most of the time, when not specified otherwise, the term AD is used in place of AD DS.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147645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59</a:t>
            </a:fld>
            <a:endParaRPr lang="en-GB"/>
          </a:p>
        </p:txBody>
      </p:sp>
    </p:spTree>
    <p:extLst>
      <p:ext uri="{BB962C8B-B14F-4D97-AF65-F5344CB8AC3E}">
        <p14:creationId xmlns:p14="http://schemas.microsoft.com/office/powerpoint/2010/main" val="11939137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60</a:t>
            </a:fld>
            <a:endParaRPr lang="en-GB"/>
          </a:p>
        </p:txBody>
      </p:sp>
    </p:spTree>
    <p:extLst>
      <p:ext uri="{BB962C8B-B14F-4D97-AF65-F5344CB8AC3E}">
        <p14:creationId xmlns:p14="http://schemas.microsoft.com/office/powerpoint/2010/main" val="2515212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61</a:t>
            </a:fld>
            <a:endParaRPr lang="en-GB"/>
          </a:p>
        </p:txBody>
      </p:sp>
    </p:spTree>
    <p:extLst>
      <p:ext uri="{BB962C8B-B14F-4D97-AF65-F5344CB8AC3E}">
        <p14:creationId xmlns:p14="http://schemas.microsoft.com/office/powerpoint/2010/main" val="5497479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62</a:t>
            </a:fld>
            <a:endParaRPr lang="en-GB"/>
          </a:p>
        </p:txBody>
      </p:sp>
    </p:spTree>
    <p:extLst>
      <p:ext uri="{BB962C8B-B14F-4D97-AF65-F5344CB8AC3E}">
        <p14:creationId xmlns:p14="http://schemas.microsoft.com/office/powerpoint/2010/main" val="18534579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All these operations can be done in command line or with the Sites and Services default console.</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63</a:t>
            </a:fld>
            <a:endParaRPr lang="en-GB"/>
          </a:p>
        </p:txBody>
      </p:sp>
    </p:spTree>
    <p:extLst>
      <p:ext uri="{BB962C8B-B14F-4D97-AF65-F5344CB8AC3E}">
        <p14:creationId xmlns:p14="http://schemas.microsoft.com/office/powerpoint/2010/main" val="5119091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In this video you can see:</a:t>
            </a:r>
          </a:p>
          <a:p>
            <a:endParaRPr lang="en-CA"/>
          </a:p>
          <a:p>
            <a:pPr marL="285750" indent="-285750">
              <a:buFont typeface="Arial" panose="020B0604020202020204" pitchFamily="34" charset="0"/>
              <a:buChar char="•"/>
            </a:pPr>
            <a:r>
              <a:rPr lang="en-CA"/>
              <a:t>An administrator looking at USN and replication metadata</a:t>
            </a: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64</a:t>
            </a:fld>
            <a:endParaRPr lang="en-US"/>
          </a:p>
        </p:txBody>
      </p:sp>
    </p:spTree>
    <p:extLst>
      <p:ext uri="{BB962C8B-B14F-4D97-AF65-F5344CB8AC3E}">
        <p14:creationId xmlns:p14="http://schemas.microsoft.com/office/powerpoint/2010/main" val="18232357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We spoof the SOA? What does that mean?</a:t>
            </a:r>
          </a:p>
          <a:p>
            <a:r>
              <a:rPr lang="en-CA" dirty="0"/>
              <a:t>In the DNS world, we are in a mono-master model. One NS server is referenced in the SOA (Start of Authority) record. Modification can only be done on this NS server. So if a client needs to register it’s A (or PTR) record, it firsts ask its DNS server who is the SOA for a zone and the DNS server replies with the NS server which is Read/Write. Then the client sends its update to that NS server. When we integrate the DNS zone in AD, they are all read/write. In order to achieve this, when a client ask a DC/DNS server the SOA record, the DC/DNS server always answer that it is itself (SOA spoofing). Therefore, the client updates will be send to its local DC.</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65</a:t>
            </a:fld>
            <a:endParaRPr lang="en-GB"/>
          </a:p>
        </p:txBody>
      </p:sp>
    </p:spTree>
    <p:extLst>
      <p:ext uri="{BB962C8B-B14F-4D97-AF65-F5344CB8AC3E}">
        <p14:creationId xmlns:p14="http://schemas.microsoft.com/office/powerpoint/2010/main" val="260251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Those scenarios are not possible because FSMO holders ensure this can be done only in one place.</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66</a:t>
            </a:fld>
            <a:endParaRPr lang="en-GB"/>
          </a:p>
        </p:txBody>
      </p:sp>
    </p:spTree>
    <p:extLst>
      <p:ext uri="{BB962C8B-B14F-4D97-AF65-F5344CB8AC3E}">
        <p14:creationId xmlns:p14="http://schemas.microsoft.com/office/powerpoint/2010/main" val="13702436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 say PDC but what we mean is </a:t>
            </a:r>
            <a:r>
              <a:rPr lang="en-CA" b="1" err="1"/>
              <a:t>ePDC</a:t>
            </a:r>
            <a:r>
              <a:rPr lang="en-CA"/>
              <a:t>. PDCs do not exist post NT4. All DCs are read/write. But everybody </a:t>
            </a:r>
            <a:r>
              <a:rPr lang="en-CA" err="1"/>
              <a:t>referes</a:t>
            </a:r>
            <a:r>
              <a:rPr lang="en-CA"/>
              <a:t> to it as the PDC.</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67</a:t>
            </a:fld>
            <a:endParaRPr lang="en-GB"/>
          </a:p>
        </p:txBody>
      </p:sp>
    </p:spTree>
    <p:extLst>
      <p:ext uri="{BB962C8B-B14F-4D97-AF65-F5344CB8AC3E}">
        <p14:creationId xmlns:p14="http://schemas.microsoft.com/office/powerpoint/2010/main" val="41392977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68</a:t>
            </a:fld>
            <a:endParaRPr lang="en-GB"/>
          </a:p>
        </p:txBody>
      </p:sp>
    </p:spTree>
    <p:extLst>
      <p:ext uri="{BB962C8B-B14F-4D97-AF65-F5344CB8AC3E}">
        <p14:creationId xmlns:p14="http://schemas.microsoft.com/office/powerpoint/2010/main" val="2427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noProof="0" dirty="0"/>
              <a:t>Although the majority of you have probably not interacted with AD before, you might have heard of it in the following terms. So let’s debunk the common misconceptions around it… </a:t>
            </a:r>
          </a:p>
          <a:p>
            <a:endParaRPr lang="en-CA" b="1" noProof="0" dirty="0"/>
          </a:p>
          <a:p>
            <a:r>
              <a:rPr lang="en-CA" b="1" noProof="0" dirty="0"/>
              <a:t>It’s only a Windows thing!</a:t>
            </a:r>
          </a:p>
          <a:p>
            <a:r>
              <a:rPr lang="en-CA" noProof="0" dirty="0"/>
              <a:t>It is a Windows role running on a Windows Server. So from that perspective it is a Windows thing. But any applications installed on a Windows system joined to an Active Directory environment can leverage its capabilities. Even Unix systems can leverage AD through its different interfaces. Sometimes a third-party application is relying on AD for authentication only, sometimes for the storage of its configuration. For example, Oracle can store configuration information to facilitate the location of its databases: </a:t>
            </a:r>
            <a:r>
              <a:rPr lang="en-US" noProof="0" dirty="0"/>
              <a:t>Using Oracle Database with Microsoft Active Directory https://docs.oracle.com/cd/B28359_01/win.111/b32010/active_dir.htm#BGBEIIDH. Or Cisco for its telephone system: Active Directory and Cisco </a:t>
            </a:r>
            <a:r>
              <a:rPr lang="en-US" noProof="0" dirty="0" err="1"/>
              <a:t>CallManager</a:t>
            </a:r>
            <a:r>
              <a:rPr lang="en-US" noProof="0" dirty="0"/>
              <a:t> Integration https://www.cisco.com/c/en/us/support/docs/voice-unified-communications/unified-communications-manager-callmanager/18653-ad-ccm-trblsht-guide.html).</a:t>
            </a:r>
            <a:endParaRPr lang="en-CA" noProof="0" dirty="0"/>
          </a:p>
          <a:p>
            <a:endParaRPr lang="en-CA" noProof="0" dirty="0"/>
          </a:p>
          <a:p>
            <a:r>
              <a:rPr lang="en-CA" b="1" noProof="0" dirty="0"/>
              <a:t>Nothing is standard, it’s only custom…</a:t>
            </a:r>
          </a:p>
          <a:p>
            <a:r>
              <a:rPr lang="en-CA" noProof="0" dirty="0"/>
              <a:t>You can guess it by now, AD and Windows do implement standard protocols. Kerberos for authentication, LDAP for information retrieval, NTP for time synchronization, DNS for name resolution, etc. Ok, some of them have a Microsoft twist that will be discussed in this course, but realistically, many implementations of RFC have their own set of specifications. Microsoft’s implementations of protocol (whether they are Microsoft protocols or standard implementations) are available here: </a:t>
            </a:r>
            <a:r>
              <a:rPr lang="fr-FR" noProof="0" dirty="0"/>
              <a:t>Technical Documents https://msdn.microsoft.com/en-us/library/jj712081.aspx.</a:t>
            </a:r>
            <a:endParaRPr lang="en-CA" noProof="0" dirty="0"/>
          </a:p>
          <a:p>
            <a:endParaRPr lang="en-CA" noProof="0" dirty="0"/>
          </a:p>
          <a:p>
            <a:r>
              <a:rPr lang="en-CA" b="1" noProof="0" dirty="0"/>
              <a:t>Alright then, it’s just a big LDAP server!</a:t>
            </a:r>
          </a:p>
          <a:p>
            <a:r>
              <a:rPr lang="en-CA" noProof="0" dirty="0"/>
              <a:t>AD does talk LDAP (it understands v2 and v3). But you can’t reduce AD to its LDAP component. By doing so, you set yourself up for failure. If you think it is just an LDAP server, you might be tempted to secure it like your would secure an LDAP server. And you would miss all the other entry points and capabilities made available in the network… There are many moving parts in AD DS, and all of them have a way to be tweaked. </a:t>
            </a:r>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12901834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The place of these files are decided at promotion time. They can be moved somewhere else on the server using the utilize NTDSUTIL.</a:t>
            </a:r>
          </a:p>
          <a:p>
            <a:r>
              <a:rPr lang="en-US" b="0"/>
              <a:t>By default they are in C:\Windows\NTDS. If you do not find it, check the registry HKEY_LOCAL_MACHINE\SYSTEM\</a:t>
            </a:r>
            <a:r>
              <a:rPr lang="en-US" b="0" err="1"/>
              <a:t>CurrentControlSet</a:t>
            </a:r>
            <a:r>
              <a:rPr lang="en-US" b="0"/>
              <a:t>\Services\NTDS\Parameters for the two values “DSA Database file” and “Database log files path”.</a:t>
            </a:r>
          </a:p>
          <a:p>
            <a:endParaRPr lang="en-US" b="1"/>
          </a:p>
          <a:p>
            <a:r>
              <a:rPr lang="en-US" b="1" err="1"/>
              <a:t>Ntds.dit</a:t>
            </a:r>
            <a:endParaRPr lang="en-US" b="1"/>
          </a:p>
          <a:p>
            <a:r>
              <a:rPr lang="en-US" err="1"/>
              <a:t>Ntds.dit</a:t>
            </a:r>
            <a:r>
              <a:rPr lang="en-US"/>
              <a:t> is the main AD database file. NTDS stands for NT Directory Services. The DIT stands for Directory Information Tree. The </a:t>
            </a:r>
            <a:r>
              <a:rPr lang="en-US" err="1"/>
              <a:t>Ntds.dit</a:t>
            </a:r>
            <a:r>
              <a:rPr lang="en-US"/>
              <a:t> file on a particular domain controller contains all naming contexts hosted by that domain controller, including the Configuration and Schema naming contexts. A Global Catalog server stores the partial naming context replicas in the </a:t>
            </a:r>
            <a:r>
              <a:rPr lang="en-US" err="1"/>
              <a:t>Ntds.dit</a:t>
            </a:r>
            <a:r>
              <a:rPr lang="en-US"/>
              <a:t> right along with the full Domain naming context for its domain.</a:t>
            </a:r>
          </a:p>
          <a:p>
            <a:r>
              <a:rPr lang="en-US"/>
              <a:t> </a:t>
            </a:r>
          </a:p>
          <a:p>
            <a:r>
              <a:rPr lang="en-US" b="1"/>
              <a:t>Edb.log</a:t>
            </a:r>
          </a:p>
          <a:p>
            <a:r>
              <a:rPr lang="en-US"/>
              <a:t>Edb.log is a transaction log. Any changes made to objects in Active Directory are first saved to a transaction log. During non-peak times in CPU activity, the database engine commits the transactions into the main </a:t>
            </a:r>
            <a:r>
              <a:rPr lang="en-US" err="1"/>
              <a:t>Ntds.dit</a:t>
            </a:r>
            <a:r>
              <a:rPr lang="en-US"/>
              <a:t> database. This ensures that the database can be recovered in the event of a system crash. Entries that have not been committed to </a:t>
            </a:r>
            <a:r>
              <a:rPr lang="en-US" err="1"/>
              <a:t>Ntds.dit</a:t>
            </a:r>
            <a:r>
              <a:rPr lang="en-US"/>
              <a:t> are kept in memory to improve performance. Transaction log files used by the ESE (Extensible Storage Engine is an Indexed Sequential Access Method (ISAM) data storage technology from Microsoft. ESE is the core of Microsoft Exchange Server and Active Directory.) engine are always 10MB.</a:t>
            </a:r>
          </a:p>
          <a:p>
            <a:r>
              <a:rPr lang="en-US"/>
              <a:t> </a:t>
            </a:r>
          </a:p>
          <a:p>
            <a:r>
              <a:rPr lang="en-US" b="1"/>
              <a:t>Edbxxxxx.log</a:t>
            </a:r>
          </a:p>
          <a:p>
            <a:r>
              <a:rPr lang="en-US"/>
              <a:t>These are auxiliary transaction logs used to store changes if the main Edb.log file gets full before it can be flushed to </a:t>
            </a:r>
            <a:r>
              <a:rPr lang="en-US" err="1"/>
              <a:t>Ntds.dit</a:t>
            </a:r>
            <a:r>
              <a:rPr lang="en-US"/>
              <a:t>. The </a:t>
            </a:r>
            <a:r>
              <a:rPr lang="en-US" err="1"/>
              <a:t>xxxxx</a:t>
            </a:r>
            <a:r>
              <a:rPr lang="en-US"/>
              <a:t> stands for a sequential number in hex. When the Edb.log file fills up, an Edbtemp.log file is opened. The original Edb.log file is renamed to Edb00001.log, and Edbtemp.log is renamed to Edb.log file, and the process starts over again. Excess log files are deleted after they have been committed. You may see more than one Edbxxxxx.log file if a busy domain controller has many updates pending.</a:t>
            </a:r>
          </a:p>
          <a:p>
            <a:r>
              <a:rPr lang="en-US"/>
              <a:t> </a:t>
            </a:r>
          </a:p>
          <a:p>
            <a:r>
              <a:rPr lang="en-US" b="1"/>
              <a:t>Edb.chk</a:t>
            </a:r>
          </a:p>
          <a:p>
            <a:r>
              <a:rPr lang="en-US"/>
              <a:t>Edb.chk is a checkpoint file. It is used by the transaction logging system to mark the point at which updates are transferred from the log files to </a:t>
            </a:r>
            <a:r>
              <a:rPr lang="en-US" err="1"/>
              <a:t>Ntds.dit</a:t>
            </a:r>
            <a:r>
              <a:rPr lang="en-US"/>
              <a:t>. As transactions are committed, the checkpoint moves forward in the Edb.chk file. If the system terminates abnormally, the pointer tells the system how far along a given set of commits had progressed before the termination.</a:t>
            </a:r>
          </a:p>
          <a:p>
            <a:r>
              <a:rPr lang="en-US"/>
              <a:t> </a:t>
            </a:r>
          </a:p>
          <a:p>
            <a:r>
              <a:rPr lang="en-US" b="1"/>
              <a:t>Res1.log and Res2.log</a:t>
            </a:r>
          </a:p>
          <a:p>
            <a:r>
              <a:rPr lang="en-US"/>
              <a:t>Res1.log and Res2.log are reserve log files. If the hard drive fills to capacity just as the system is attempting to create an Edbxxxxx.log file, the space reserved by the Res log files is used. The system then puts a dire warning on the screen prompting you to take action to free up disk space quickly before Active Directory gets corrupted. You should never let a volume containing Active Directory files get even close to being full. File fragmentation is a big performance thief, and fragmentation increases exponentially as free space diminishes. Also, you may run into problems as you run out of drive space with online database defragmentation (compaction). This can cause Active Directory to stop working if the indexes cannot be rebuilt.</a:t>
            </a:r>
          </a:p>
          <a:p>
            <a:r>
              <a:rPr lang="en-US"/>
              <a:t> </a:t>
            </a:r>
          </a:p>
          <a:p>
            <a:r>
              <a:rPr lang="en-US" b="1" err="1"/>
              <a:t>Temp.edb</a:t>
            </a:r>
            <a:endParaRPr lang="en-US" b="1"/>
          </a:p>
          <a:p>
            <a:r>
              <a:rPr lang="en-US"/>
              <a:t>This is a scratch pad used to store information about in-progress transactions and to hold pages pulled out of </a:t>
            </a:r>
            <a:r>
              <a:rPr lang="en-US" err="1"/>
              <a:t>Ntds.dit</a:t>
            </a:r>
            <a:r>
              <a:rPr lang="en-US"/>
              <a:t> during compaction.</a:t>
            </a:r>
            <a:endParaRPr lang="en-CA"/>
          </a:p>
          <a:p>
            <a:endParaRPr lang="en-CA"/>
          </a:p>
          <a:p>
            <a:r>
              <a:rPr lang="en-CA"/>
              <a:t>Information taken from: https://blogs.msdn.microsoft.com/servergeeks/2014/10/14/active-directory-files-and-their-functions/</a:t>
            </a:r>
          </a:p>
          <a:p>
            <a:r>
              <a:rPr lang="en-CA"/>
              <a:t>More about ESE storage technology: https://msdn.microsoft.com/en-us/library/gg269259%28v=exchg.10%29.aspx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69</a:t>
            </a:fld>
            <a:endParaRPr lang="en-GB"/>
          </a:p>
        </p:txBody>
      </p:sp>
    </p:spTree>
    <p:extLst>
      <p:ext uri="{BB962C8B-B14F-4D97-AF65-F5344CB8AC3E}">
        <p14:creationId xmlns:p14="http://schemas.microsoft.com/office/powerpoint/2010/main" val="31726070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a:solidFill>
                  <a:schemeClr val="tx1"/>
                </a:solidFill>
                <a:effectLst/>
                <a:latin typeface="Arial"/>
                <a:ea typeface="+mn-ea"/>
                <a:cs typeface="Arial" charset="0"/>
                <a:sym typeface="Arial"/>
              </a:rPr>
              <a:t>ESE was formerly known as Joint Engine Technology (JET) Blue, and so frequently the term "JET Blue" or "JET" is used interchangeably with the term ESE outside this documentation. However, there are in fact two completely separate implementations of the JET API, called JET Blue and JET Red. The term "JET" is frequently also used to refer to JET Red, which is the database engine that is used with Microsoft Office Access. The two JET implementations are completely different, are separately maintained, have a vastly different feature set, and are not interchangeable. Within the ESE documentation, "JET" refers to the ESE or the JET API as ESE implements it. Any references to the JET Red will always explicitly be labeled "JET Red". </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70</a:t>
            </a:fld>
            <a:endParaRPr lang="en-GB"/>
          </a:p>
        </p:txBody>
      </p:sp>
    </p:spTree>
    <p:extLst>
      <p:ext uri="{BB962C8B-B14F-4D97-AF65-F5344CB8AC3E}">
        <p14:creationId xmlns:p14="http://schemas.microsoft.com/office/powerpoint/2010/main" val="684885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Note that NTDS snapshots and VSS snapshots are different from virtual machine snapshots.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71</a:t>
            </a:fld>
            <a:endParaRPr lang="en-GB"/>
          </a:p>
        </p:txBody>
      </p:sp>
    </p:spTree>
    <p:extLst>
      <p:ext uri="{BB962C8B-B14F-4D97-AF65-F5344CB8AC3E}">
        <p14:creationId xmlns:p14="http://schemas.microsoft.com/office/powerpoint/2010/main" val="35955360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In this video you can see:</a:t>
            </a:r>
          </a:p>
          <a:p>
            <a:endParaRPr lang="en-CA"/>
          </a:p>
          <a:p>
            <a:pPr marL="285750" indent="-285750">
              <a:buFont typeface="Arial" panose="020B0604020202020204" pitchFamily="34" charset="0"/>
              <a:buChar char="•"/>
            </a:pPr>
            <a:r>
              <a:rPr lang="en-CA"/>
              <a:t>An administrator creates and mounts a snapshot</a:t>
            </a:r>
          </a:p>
          <a:p>
            <a:pPr marL="285750" indent="-285750">
              <a:buFont typeface="Arial" panose="020B0604020202020204" pitchFamily="34" charset="0"/>
              <a:buChar char="•"/>
            </a:pPr>
            <a:r>
              <a:rPr lang="en-CA"/>
              <a:t>An administrator uses </a:t>
            </a:r>
            <a:r>
              <a:rPr lang="en-CA" err="1"/>
              <a:t>DSA.msc</a:t>
            </a:r>
            <a:r>
              <a:rPr lang="en-CA"/>
              <a:t> to check data</a:t>
            </a: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72</a:t>
            </a:fld>
            <a:endParaRPr lang="en-US"/>
          </a:p>
        </p:txBody>
      </p:sp>
    </p:spTree>
    <p:extLst>
      <p:ext uri="{BB962C8B-B14F-4D97-AF65-F5344CB8AC3E}">
        <p14:creationId xmlns:p14="http://schemas.microsoft.com/office/powerpoint/2010/main" val="37558472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CA" sz="1400" b="1">
                <a:gradFill>
                  <a:gsLst>
                    <a:gs pos="2917">
                      <a:schemeClr val="tx1"/>
                    </a:gs>
                    <a:gs pos="30000">
                      <a:schemeClr val="tx1"/>
                    </a:gs>
                  </a:gsLst>
                  <a:lin ang="5400000" scaled="0"/>
                </a:gradFill>
              </a:rPr>
              <a:t>The high availability is implemented at the client level. Not at the network or server level!</a:t>
            </a:r>
            <a:endParaRPr lang="en-CA" sz="1400" b="1" noProof="0">
              <a:gradFill>
                <a:gsLst>
                  <a:gs pos="2917">
                    <a:schemeClr val="tx1"/>
                  </a:gs>
                  <a:gs pos="30000">
                    <a:schemeClr val="tx1"/>
                  </a:gs>
                </a:gsLst>
                <a:lin ang="5400000" scaled="0"/>
              </a:gradFill>
            </a:endParaRPr>
          </a:p>
          <a:p>
            <a:pPr marL="0" marR="0" lvl="0" indent="0" algn="l" defTabSz="932688" rtl="0" eaLnBrk="1" fontAlgn="auto" latinLnBrk="0" hangingPunct="1">
              <a:lnSpc>
                <a:spcPct val="100000"/>
              </a:lnSpc>
              <a:spcBef>
                <a:spcPts val="0"/>
              </a:spcBef>
              <a:spcAft>
                <a:spcPts val="0"/>
              </a:spcAft>
              <a:buClrTx/>
              <a:buSzTx/>
              <a:buFontTx/>
              <a:buNone/>
              <a:tabLst/>
              <a:defRPr/>
            </a:pPr>
            <a:r>
              <a:rPr lang="en-CA" sz="1400" noProof="0">
                <a:gradFill>
                  <a:gsLst>
                    <a:gs pos="2917">
                      <a:schemeClr val="tx1"/>
                    </a:gs>
                    <a:gs pos="30000">
                      <a:schemeClr val="tx1"/>
                    </a:gs>
                  </a:gsLst>
                  <a:lin ang="5400000" scaled="0"/>
                </a:gradFill>
              </a:rPr>
              <a:t>In other words, there is no network layer load balancing in front of domain controllers. The client is in charge of finding the closest DC and to pick another one if the one it already picked is unresponsive and/or another DC with better connectivity becomes available. </a:t>
            </a:r>
            <a:endParaRPr lang="en-CA" sz="1400">
              <a:gradFill>
                <a:gsLst>
                  <a:gs pos="2917">
                    <a:schemeClr val="tx1"/>
                  </a:gs>
                  <a:gs pos="30000">
                    <a:schemeClr val="tx1"/>
                  </a:gs>
                </a:gsLst>
                <a:lin ang="5400000" scaled="0"/>
              </a:gradFil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73</a:t>
            </a:fld>
            <a:endParaRPr lang="en-GB"/>
          </a:p>
        </p:txBody>
      </p:sp>
    </p:spTree>
    <p:extLst>
      <p:ext uri="{BB962C8B-B14F-4D97-AF65-F5344CB8AC3E}">
        <p14:creationId xmlns:p14="http://schemas.microsoft.com/office/powerpoint/2010/main" val="496294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gradFill>
                  <a:gsLst>
                    <a:gs pos="1250">
                      <a:srgbClr val="505050"/>
                    </a:gs>
                    <a:gs pos="100000">
                      <a:srgbClr val="505050"/>
                    </a:gs>
                  </a:gsLst>
                  <a:lin ang="5400000" scaled="0"/>
                </a:gradFill>
              </a:rPr>
              <a:t>Note that the “LDAP ping” has nothing to do with ICMP, just a connectivity test on the port UDP 389 of the DC.</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74</a:t>
            </a:fld>
            <a:endParaRPr lang="en-GB"/>
          </a:p>
        </p:txBody>
      </p:sp>
    </p:spTree>
    <p:extLst>
      <p:ext uri="{BB962C8B-B14F-4D97-AF65-F5344CB8AC3E}">
        <p14:creationId xmlns:p14="http://schemas.microsoft.com/office/powerpoint/2010/main" val="19836739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CA"/>
          </a:p>
          <a:p>
            <a:pPr marL="0" marR="0" lvl="0" indent="0" algn="l" defTabSz="914400" rtl="0" eaLnBrk="1" fontAlgn="base" latinLnBrk="0" hangingPunct="1">
              <a:lnSpc>
                <a:spcPct val="100000"/>
              </a:lnSpc>
              <a:spcBef>
                <a:spcPct val="30000"/>
              </a:spcBef>
              <a:spcAft>
                <a:spcPct val="0"/>
              </a:spcAft>
              <a:buClrTx/>
              <a:buSzTx/>
              <a:buFontTx/>
              <a:buNone/>
              <a:tabLst/>
              <a:defRPr/>
            </a:pPr>
            <a:r>
              <a:rPr lang="en-CA"/>
              <a:t>RFCs for SRV: </a:t>
            </a:r>
            <a:r>
              <a:rPr lang="en-US" sz="1400" b="0"/>
              <a:t>2782 2052</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75</a:t>
            </a:fld>
            <a:endParaRPr lang="en-GB"/>
          </a:p>
        </p:txBody>
      </p:sp>
    </p:spTree>
    <p:extLst>
      <p:ext uri="{BB962C8B-B14F-4D97-AF65-F5344CB8AC3E}">
        <p14:creationId xmlns:p14="http://schemas.microsoft.com/office/powerpoint/2010/main" val="25992775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DsGetDcName</a:t>
            </a:r>
            <a:r>
              <a:rPr lang="en-US"/>
              <a:t> is the actual name of the function </a:t>
            </a:r>
            <a:r>
              <a:rPr lang="en-US" err="1"/>
              <a:t>Netlogon</a:t>
            </a:r>
            <a:r>
              <a:rPr lang="en-US"/>
              <a:t> uses to get the FQDN of a domain controller.</a:t>
            </a:r>
          </a:p>
          <a:p>
            <a:endParaRPr lang="en-US"/>
          </a:p>
          <a:p>
            <a:r>
              <a:rPr lang="en-US"/>
              <a:t>The list of all DNS records created by a domain controller is available in a log file on the DC itself in C:\Windows\System32\Config\netlogon.dns. </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76</a:t>
            </a:fld>
            <a:endParaRPr lang="en-GB"/>
          </a:p>
        </p:txBody>
      </p:sp>
    </p:spTree>
    <p:extLst>
      <p:ext uri="{BB962C8B-B14F-4D97-AF65-F5344CB8AC3E}">
        <p14:creationId xmlns:p14="http://schemas.microsoft.com/office/powerpoint/2010/main" val="31420303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When a machine is joining the domain, it doesn’t know yet what site it belongs to. As a result, it will query generic record and get any DC available for the operation.</a:t>
            </a:r>
          </a:p>
          <a:p>
            <a:r>
              <a:rPr lang="en-CA"/>
              <a:t>Once it contacted one DC, the DC answer what is the site of the client (thanks to its IP address) and from now on, the client will use a specific site for tis DNS queries.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77</a:t>
            </a:fld>
            <a:endParaRPr lang="en-GB"/>
          </a:p>
        </p:txBody>
      </p:sp>
    </p:spTree>
    <p:extLst>
      <p:ext uri="{BB962C8B-B14F-4D97-AF65-F5344CB8AC3E}">
        <p14:creationId xmlns:p14="http://schemas.microsoft.com/office/powerpoint/2010/main" val="29934759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Now the clients know where to go for domain controller. And one every 12 hours, the client will query again </a:t>
            </a:r>
            <a:r>
              <a:rPr lang="fr-FR"/>
              <a:t>_ldap._tcp.Toronto._Sites.dc._msdcs.contoso.com. to </a:t>
            </a:r>
            <a:r>
              <a:rPr lang="fr-FR" err="1"/>
              <a:t>make</a:t>
            </a:r>
            <a:r>
              <a:rPr lang="fr-FR"/>
              <a:t> sure the </a:t>
            </a:r>
            <a:r>
              <a:rPr lang="fr-FR" err="1"/>
              <a:t>current</a:t>
            </a:r>
            <a:r>
              <a:rPr lang="fr-FR"/>
              <a:t> DC </a:t>
            </a:r>
            <a:r>
              <a:rPr lang="fr-FR" err="1"/>
              <a:t>it</a:t>
            </a:r>
            <a:r>
              <a:rPr lang="fr-FR"/>
              <a:t> uses </a:t>
            </a:r>
            <a:r>
              <a:rPr lang="fr-FR" err="1"/>
              <a:t>still</a:t>
            </a:r>
            <a:r>
              <a:rPr lang="fr-FR"/>
              <a:t> </a:t>
            </a:r>
            <a:r>
              <a:rPr lang="fr-FR" err="1"/>
              <a:t>makes</a:t>
            </a:r>
            <a:r>
              <a:rPr lang="fr-FR"/>
              <a:t> </a:t>
            </a:r>
            <a:r>
              <a:rPr lang="fr-FR" err="1"/>
              <a:t>sense</a:t>
            </a:r>
            <a:r>
              <a:rPr lang="fr-FR"/>
              <a:t>.</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78</a:t>
            </a:fld>
            <a:endParaRPr lang="en-GB"/>
          </a:p>
        </p:txBody>
      </p:sp>
    </p:spTree>
    <p:extLst>
      <p:ext uri="{BB962C8B-B14F-4D97-AF65-F5344CB8AC3E}">
        <p14:creationId xmlns:p14="http://schemas.microsoft.com/office/powerpoint/2010/main" val="109872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A domain controller</a:t>
            </a:r>
          </a:p>
          <a:p>
            <a:r>
              <a:rPr lang="en-CA" b="0" dirty="0"/>
              <a:t>It hosts the database. It handles authentication requests. This is also where the systems policies and configuration files are (for example if you want to apply the same </a:t>
            </a:r>
            <a:r>
              <a:rPr lang="en-CA" dirty="0"/>
              <a:t>background desktop pictures to all users, the file containing this setting – not the picture itself, but the setting) is also stored on the domain controllers.</a:t>
            </a:r>
          </a:p>
          <a:p>
            <a:endParaRPr lang="en-CA" dirty="0"/>
          </a:p>
          <a:p>
            <a:r>
              <a:rPr lang="en-CA" b="1" dirty="0"/>
              <a:t>A domain</a:t>
            </a:r>
          </a:p>
          <a:p>
            <a:r>
              <a:rPr lang="en-CA" dirty="0"/>
              <a:t>It is generally admitted that a domain is an administrative boundary. You can define admins which will have privileges only on this domain and nowhere else in the forest. It is possible to give permissions to security principals from other domains (though none are configured by default).</a:t>
            </a:r>
          </a:p>
          <a:p>
            <a:r>
              <a:rPr lang="en-CA" dirty="0"/>
              <a:t>Later we will see how the DCs replicate. It will be the occasion to see that there is also a replication boundary. Although there is information which replicates on every domain controller in the forest, the domain stays a boundary for many types of data.</a:t>
            </a:r>
          </a:p>
          <a:p>
            <a:r>
              <a:rPr lang="en-CA" dirty="0"/>
              <a:t> </a:t>
            </a:r>
          </a:p>
          <a:p>
            <a:r>
              <a:rPr lang="en-CA" b="1" dirty="0"/>
              <a:t>A forest</a:t>
            </a:r>
          </a:p>
          <a:p>
            <a:r>
              <a:rPr lang="en-CA" dirty="0"/>
              <a:t>If you have no account in the forest, you have no access to its resources. </a:t>
            </a:r>
          </a:p>
          <a:p>
            <a:endParaRPr lang="en-CA" dirty="0"/>
          </a:p>
          <a:p>
            <a:r>
              <a:rPr lang="en-CA" b="1" dirty="0"/>
              <a:t>A trust</a:t>
            </a:r>
          </a:p>
          <a:p>
            <a:r>
              <a:rPr lang="en-CA" dirty="0"/>
              <a:t>Well, you can extend who can use the resources of your forest by creating trusts. </a:t>
            </a:r>
          </a:p>
          <a:p>
            <a:endParaRPr lang="en-CA" dirty="0"/>
          </a:p>
          <a:p>
            <a:r>
              <a:rPr lang="en-CA" b="1" dirty="0"/>
              <a:t>A site</a:t>
            </a:r>
          </a:p>
          <a:p>
            <a:r>
              <a:rPr lang="en-CA" dirty="0"/>
              <a:t>Active Directory sites are a logical representation of the physical network topology. There are two main advantages of creating sites:</a:t>
            </a:r>
          </a:p>
          <a:p>
            <a:pPr marL="342900" indent="-342900">
              <a:buAutoNum type="arabicPeriod"/>
            </a:pPr>
            <a:r>
              <a:rPr lang="en-CA" dirty="0"/>
              <a:t>Optimizing DCs replication (DCs in the same site will replicate differently than DCs in different sites)</a:t>
            </a:r>
          </a:p>
          <a:p>
            <a:pPr marL="342900" indent="-342900">
              <a:buAutoNum type="arabicPeriod"/>
            </a:pPr>
            <a:r>
              <a:rPr lang="en-CA" dirty="0"/>
              <a:t>Optimizing DCs location from clients (clients will always try to talk to the physically closest domain controllers)</a:t>
            </a:r>
          </a:p>
          <a:p>
            <a:endParaRPr lang="fr-CA" dirty="0"/>
          </a:p>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4847635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79</a:t>
            </a:fld>
            <a:endParaRPr lang="en-GB"/>
          </a:p>
        </p:txBody>
      </p:sp>
    </p:spTree>
    <p:extLst>
      <p:ext uri="{BB962C8B-B14F-4D97-AF65-F5344CB8AC3E}">
        <p14:creationId xmlns:p14="http://schemas.microsoft.com/office/powerpoint/2010/main" val="32344645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 see what DC a system used for its secure channel: </a:t>
            </a:r>
          </a:p>
          <a:p>
            <a:endParaRPr lang="en-CA"/>
          </a:p>
          <a:p>
            <a:r>
              <a:rPr lang="en-CA"/>
              <a:t>C:\&gt;nltest /</a:t>
            </a:r>
            <a:r>
              <a:rPr lang="en-CA" err="1"/>
              <a:t>SC_QUERY:contoso.com</a:t>
            </a:r>
            <a:endParaRPr lang="en-CA"/>
          </a:p>
          <a:p>
            <a:r>
              <a:rPr lang="en-CA"/>
              <a:t>Flags: 30 HAS_IP  HAS_TIMESERV</a:t>
            </a:r>
          </a:p>
          <a:p>
            <a:r>
              <a:rPr lang="en-CA"/>
              <a:t>Trusted DC Name \\dc01.contoso.com</a:t>
            </a:r>
          </a:p>
          <a:p>
            <a:r>
              <a:rPr lang="en-CA"/>
              <a:t>Trusted DC Connection Status </a:t>
            </a:r>
            <a:r>
              <a:rPr lang="en-CA" err="1"/>
              <a:t>Status</a:t>
            </a:r>
            <a:r>
              <a:rPr lang="en-CA"/>
              <a:t> = 0 0x0 </a:t>
            </a:r>
            <a:r>
              <a:rPr lang="en-CA" err="1"/>
              <a:t>NERR_Success</a:t>
            </a:r>
            <a:endParaRPr lang="en-CA"/>
          </a:p>
          <a:p>
            <a:r>
              <a:rPr lang="en-CA"/>
              <a:t>The command completed successfully</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80</a:t>
            </a:fld>
            <a:endParaRPr lang="en-GB"/>
          </a:p>
        </p:txBody>
      </p:sp>
    </p:spTree>
    <p:extLst>
      <p:ext uri="{BB962C8B-B14F-4D97-AF65-F5344CB8AC3E}">
        <p14:creationId xmlns:p14="http://schemas.microsoft.com/office/powerpoint/2010/main" val="5912817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Although GPO are uniquely identifies by a GUID, and GUID are supposed to be always different, two GPOs always have the same GUID in every AD DS deployment. The “Default Domain Policy” and “Default Domain Controller Policy” exist by default in all AD deployment and always have the same GUID.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 Default Domain Policy: {31B2F340-016D-11D2-945F-00C04FB984F9}</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 Default Domain Controller Policy: {6AC1786C-016F-11D2-945F-00C04FB984F9}</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These GUID are hardcoded so Microsoft applications which need to modify the domain settings or domain controllers settings can do it with minimal effort.</a:t>
            </a:r>
            <a:endParaRPr lang="en-US" sz="100">
              <a:gradFill>
                <a:gsLst>
                  <a:gs pos="1250">
                    <a:srgbClr val="505050"/>
                  </a:gs>
                  <a:gs pos="100000">
                    <a:srgbClr val="505050"/>
                  </a:gs>
                </a:gsLst>
                <a:lin ang="5400000" scaled="0"/>
              </a:gradFil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81</a:t>
            </a:fld>
            <a:endParaRPr lang="en-GB"/>
          </a:p>
        </p:txBody>
      </p:sp>
    </p:spTree>
    <p:extLst>
      <p:ext uri="{BB962C8B-B14F-4D97-AF65-F5344CB8AC3E}">
        <p14:creationId xmlns:p14="http://schemas.microsoft.com/office/powerpoint/2010/main" val="381394488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All GPC are stored in the domain System container (example: </a:t>
            </a:r>
            <a:r>
              <a:rPr lang="pl-PL"/>
              <a:t>CN=Policies,CN=System,DC=</a:t>
            </a:r>
            <a:r>
              <a:rPr lang="en-CA" err="1"/>
              <a:t>contoso</a:t>
            </a:r>
            <a:r>
              <a:rPr lang="pl-PL"/>
              <a:t>,DC=com</a:t>
            </a:r>
            <a:r>
              <a:rPr lang="en-CA"/>
              <a:t>).</a:t>
            </a:r>
          </a:p>
          <a:p>
            <a:r>
              <a:rPr lang="en-CA"/>
              <a:t>The GPT are stored in SYSVOL (example: \\contoso.com\sysvol\contoso.com\Policies\{0A0AA835-66DA-4576-BCE4-B825B7D1772F} for the GPO with the matching GUID).</a:t>
            </a:r>
          </a:p>
          <a:p>
            <a:r>
              <a:rPr lang="en-CA"/>
              <a:t>Objects which can have a GPO linked to them have a </a:t>
            </a:r>
            <a:r>
              <a:rPr lang="en-CA" err="1"/>
              <a:t>gPLink</a:t>
            </a:r>
            <a:r>
              <a:rPr lang="en-CA"/>
              <a:t> attribute.</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82</a:t>
            </a:fld>
            <a:endParaRPr lang="en-GB"/>
          </a:p>
        </p:txBody>
      </p:sp>
    </p:spTree>
    <p:extLst>
      <p:ext uri="{BB962C8B-B14F-4D97-AF65-F5344CB8AC3E}">
        <p14:creationId xmlns:p14="http://schemas.microsoft.com/office/powerpoint/2010/main" val="31536800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83</a:t>
            </a:fld>
            <a:endParaRPr lang="en-GB"/>
          </a:p>
        </p:txBody>
      </p:sp>
    </p:spTree>
    <p:extLst>
      <p:ext uri="{BB962C8B-B14F-4D97-AF65-F5344CB8AC3E}">
        <p14:creationId xmlns:p14="http://schemas.microsoft.com/office/powerpoint/2010/main" val="279670798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refresh timing can be changed (it is a group policy setting to change the group policy behavior!).</a:t>
            </a:r>
          </a:p>
          <a:p>
            <a:endParaRPr lang="en-CA"/>
          </a:p>
          <a:p>
            <a:r>
              <a:rPr lang="en-CA"/>
              <a:t>In order to determine what has been done by the group policy engine on a system, you can invoke the </a:t>
            </a:r>
            <a:r>
              <a:rPr lang="en-CA" err="1"/>
              <a:t>RSoP</a:t>
            </a:r>
            <a:r>
              <a:rPr lang="en-CA"/>
              <a:t> engine. The easiest way to do it is to run the command:</a:t>
            </a:r>
          </a:p>
          <a:p>
            <a:endParaRPr lang="en-CA"/>
          </a:p>
          <a:p>
            <a:r>
              <a:rPr lang="en-CA"/>
              <a:t>GPRESULT /H C:\TEMP\RSOP.HTML</a:t>
            </a:r>
          </a:p>
          <a:p>
            <a:endParaRPr lang="en-CA"/>
          </a:p>
          <a:p>
            <a:r>
              <a:rPr lang="en-CA"/>
              <a:t>In order to get the computer’s RSOP data, make sure you run this command as an admin.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84</a:t>
            </a:fld>
            <a:endParaRPr lang="en-GB"/>
          </a:p>
        </p:txBody>
      </p:sp>
    </p:spTree>
    <p:extLst>
      <p:ext uri="{BB962C8B-B14F-4D97-AF65-F5344CB8AC3E}">
        <p14:creationId xmlns:p14="http://schemas.microsoft.com/office/powerpoint/2010/main" val="22644646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Security update to prevent the use of the unsecure settings in GPP: https://support.microsoft.com/en-us/help/2962486/ms14-025-vulnerability-in-group-policy-preferences-could-allow-elevate</a:t>
            </a:r>
          </a:p>
          <a:p>
            <a:endParaRPr lang="en-CA"/>
          </a:p>
          <a:p>
            <a:r>
              <a:rPr lang="en-CA"/>
              <a:t>Decryption key for GPP encryption: https://msdn.microsoft.com/en-us/library/2c15cbf0-f086-4c74-8b70-1f2fa45dd4be.aspx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85</a:t>
            </a:fld>
            <a:endParaRPr lang="en-GB"/>
          </a:p>
        </p:txBody>
      </p:sp>
    </p:spTree>
    <p:extLst>
      <p:ext uri="{BB962C8B-B14F-4D97-AF65-F5344CB8AC3E}">
        <p14:creationId xmlns:p14="http://schemas.microsoft.com/office/powerpoint/2010/main" val="183805114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86</a:t>
            </a:fld>
            <a:endParaRPr lang="en-GB"/>
          </a:p>
        </p:txBody>
      </p:sp>
    </p:spTree>
    <p:extLst>
      <p:ext uri="{BB962C8B-B14F-4D97-AF65-F5344CB8AC3E}">
        <p14:creationId xmlns:p14="http://schemas.microsoft.com/office/powerpoint/2010/main" val="147640468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Guide for SYSVOL migration: https://docs.microsoft.com/en-us/previous-versions/windows/it-pro/windows-server-2008-R2-and-2008/dd640019(v=ws.10)</a:t>
            </a:r>
          </a:p>
          <a:p>
            <a:endParaRPr lang="en-CA"/>
          </a:p>
          <a:p>
            <a:r>
              <a:rPr lang="en-CA"/>
              <a:t>About FRS: </a:t>
            </a:r>
            <a:r>
              <a:rPr lang="en-US"/>
              <a:t>Windows Server 2016 RS1 is the last version that will allow FRS – RS3 no longer includes the binaries. https://support.microsoft.com/en-us/help/4025991/windows-server-2016-rs3-no-longer-supports-frs</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87</a:t>
            </a:fld>
            <a:endParaRPr lang="en-GB"/>
          </a:p>
        </p:txBody>
      </p:sp>
    </p:spTree>
    <p:extLst>
      <p:ext uri="{BB962C8B-B14F-4D97-AF65-F5344CB8AC3E}">
        <p14:creationId xmlns:p14="http://schemas.microsoft.com/office/powerpoint/2010/main" val="40549330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 How to remove data in Active Directory after an unsuccessful domain controller demotion https://support.microsoft.com/en-us/help/216498/how-to-remove-data-in-active-directory-after-an-unsuccessful-domain-co</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88</a:t>
            </a:fld>
            <a:endParaRPr lang="en-GB"/>
          </a:p>
        </p:txBody>
      </p:sp>
    </p:spTree>
    <p:extLst>
      <p:ext uri="{BB962C8B-B14F-4D97-AF65-F5344CB8AC3E}">
        <p14:creationId xmlns:p14="http://schemas.microsoft.com/office/powerpoint/2010/main" val="2405985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CA" b="1" noProof="0"/>
              <a:t>This is just a quick overview. </a:t>
            </a:r>
            <a:r>
              <a:rPr lang="en-CA" noProof="0"/>
              <a:t>All these components will be treated in much more detail later in this course.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noProof="0"/>
              <a:t>So a domain controller is the physical entry point to AD and hosts a bunch of network services…</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1719714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89</a:t>
            </a:fld>
            <a:endParaRPr lang="en-GB"/>
          </a:p>
        </p:txBody>
      </p:sp>
    </p:spTree>
    <p:extLst>
      <p:ext uri="{BB962C8B-B14F-4D97-AF65-F5344CB8AC3E}">
        <p14:creationId xmlns:p14="http://schemas.microsoft.com/office/powerpoint/2010/main" val="20331906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90</a:t>
            </a:fld>
            <a:endParaRPr lang="en-GB"/>
          </a:p>
        </p:txBody>
      </p:sp>
    </p:spTree>
    <p:extLst>
      <p:ext uri="{BB962C8B-B14F-4D97-AF65-F5344CB8AC3E}">
        <p14:creationId xmlns:p14="http://schemas.microsoft.com/office/powerpoint/2010/main" val="3140124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270682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2"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702" y="1822976"/>
            <a:ext cx="8915892" cy="1948607"/>
          </a:xfrm>
        </p:spPr>
        <p:txBody>
          <a:bodyPr/>
          <a:lstStyle/>
          <a:p>
            <a:r>
              <a:rPr lang="en-US" sz="4800" spc="-50"/>
              <a:t>Active Directory Fundamentals</a:t>
            </a:r>
            <a:br>
              <a:rPr lang="en-US" sz="4800" spc="-50"/>
            </a:br>
            <a:r>
              <a:rPr lang="en-US" sz="3200" spc="-50"/>
              <a:t>Section 1 - Active Directory From Scratch </a:t>
            </a:r>
            <a:endParaRPr lang="en-US" sz="4800" spc="-50"/>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grpSp>
        <p:nvGrpSpPr>
          <p:cNvPr id="5" name="Group 4">
            <a:extLst>
              <a:ext uri="{FF2B5EF4-FFF2-40B4-BE49-F238E27FC236}">
                <a16:creationId xmlns:a16="http://schemas.microsoft.com/office/drawing/2014/main" id="{69CDA773-E7B7-4091-8D6A-50E698BC9A12}"/>
              </a:ext>
            </a:extLst>
          </p:cNvPr>
          <p:cNvGrpSpPr/>
          <p:nvPr/>
        </p:nvGrpSpPr>
        <p:grpSpPr>
          <a:xfrm>
            <a:off x="8057168" y="802352"/>
            <a:ext cx="3951338" cy="5273334"/>
            <a:chOff x="8226069" y="971253"/>
            <a:chExt cx="3951338" cy="5273334"/>
          </a:xfrm>
        </p:grpSpPr>
        <p:pic>
          <p:nvPicPr>
            <p:cNvPr id="6" name="Image 19">
              <a:extLst>
                <a:ext uri="{FF2B5EF4-FFF2-40B4-BE49-F238E27FC236}">
                  <a16:creationId xmlns:a16="http://schemas.microsoft.com/office/drawing/2014/main" id="{8991431E-6E31-455C-AB4A-7F2BD9947AF6}"/>
                </a:ext>
              </a:extLst>
            </p:cNvPr>
            <p:cNvPicPr>
              <a:picLocks noChangeAspect="1"/>
            </p:cNvPicPr>
            <p:nvPr/>
          </p:nvPicPr>
          <p:blipFill>
            <a:blip r:embed="rId3"/>
            <a:stretch>
              <a:fillRect/>
            </a:stretch>
          </p:blipFill>
          <p:spPr>
            <a:xfrm>
              <a:off x="8226069" y="971253"/>
              <a:ext cx="3951338" cy="5273334"/>
            </a:xfrm>
            <a:prstGeom prst="rect">
              <a:avLst/>
            </a:prstGeom>
          </p:spPr>
        </p:pic>
        <p:sp>
          <p:nvSpPr>
            <p:cNvPr id="7" name="Rectangle 6">
              <a:extLst>
                <a:ext uri="{FF2B5EF4-FFF2-40B4-BE49-F238E27FC236}">
                  <a16:creationId xmlns:a16="http://schemas.microsoft.com/office/drawing/2014/main" id="{D076F946-2F02-4517-9013-38FA1691DF18}"/>
                </a:ext>
              </a:extLst>
            </p:cNvPr>
            <p:cNvSpPr/>
            <p:nvPr/>
          </p:nvSpPr>
          <p:spPr>
            <a:xfrm>
              <a:off x="10617866" y="2526982"/>
              <a:ext cx="873450" cy="646331"/>
            </a:xfrm>
            <a:prstGeom prst="rect">
              <a:avLst/>
            </a:prstGeom>
            <a:noFill/>
          </p:spPr>
          <p:txBody>
            <a:bodyPr wrap="square" lIns="91440" tIns="45720" rIns="91440" bIns="45720">
              <a:spAutoFit/>
            </a:bodyPr>
            <a:lstStyle/>
            <a:p>
              <a:pPr algn="ctr"/>
              <a:r>
                <a:rPr lang="en-US" sz="3600" b="0" cap="none" spc="0">
                  <a:ln w="0"/>
                  <a:solidFill>
                    <a:schemeClr val="tx1"/>
                  </a:solidFill>
                  <a:effectLst>
                    <a:outerShdw blurRad="38100" dist="19050" dir="2700000" algn="tl" rotWithShape="0">
                      <a:schemeClr val="dk1">
                        <a:alpha val="40000"/>
                      </a:schemeClr>
                    </a:outerShdw>
                  </a:effectLst>
                </a:rPr>
                <a:t>AD</a:t>
              </a:r>
            </a:p>
          </p:txBody>
        </p:sp>
      </p:grpSp>
      <p:sp>
        <p:nvSpPr>
          <p:cNvPr id="8" name="Text Placeholder 1">
            <a:extLst>
              <a:ext uri="{FF2B5EF4-FFF2-40B4-BE49-F238E27FC236}">
                <a16:creationId xmlns:a16="http://schemas.microsoft.com/office/drawing/2014/main" id="{07262B17-1738-4650-A6E4-642C0B4049C8}"/>
              </a:ext>
            </a:extLst>
          </p:cNvPr>
          <p:cNvSpPr>
            <a:spLocks noGrp="1"/>
          </p:cNvSpPr>
          <p:nvPr>
            <p:ph type="body" sz="quarter" idx="12"/>
          </p:nvPr>
        </p:nvSpPr>
        <p:spPr>
          <a:xfrm>
            <a:off x="276540" y="4930346"/>
            <a:ext cx="6399213" cy="825080"/>
          </a:xfrm>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653563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t>
            </a:r>
            <a:r>
              <a:rPr lang="en-US" sz="3200" b="1" err="1">
                <a:gradFill>
                  <a:gsLst>
                    <a:gs pos="1250">
                      <a:srgbClr val="505050"/>
                    </a:gs>
                    <a:gs pos="100000">
                      <a:srgbClr val="505050"/>
                    </a:gs>
                  </a:gsLst>
                  <a:lin ang="5400000" scaled="0"/>
                </a:gradFill>
              </a:rPr>
              <a:t>dit</a:t>
            </a:r>
            <a:r>
              <a:rPr lang="en-US" sz="3200" b="1">
                <a:gradFill>
                  <a:gsLst>
                    <a:gs pos="1250">
                      <a:srgbClr val="505050"/>
                    </a:gs>
                    <a:gs pos="100000">
                      <a:srgbClr val="505050"/>
                    </a:gs>
                  </a:gsLst>
                  <a:lin ang="5400000" scaled="0"/>
                </a:gradFill>
              </a:rPr>
              <a: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Stands for Directory Information Tree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That’s how we roll in a X500 type of directory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AD database is using an ESE engine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uses transaction logs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It’s a B-Tree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Hierarchical index to minimize disk IO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Modifications are performed on partially full blocks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Balanced indexes</a:t>
            </a:r>
          </a:p>
          <a:p>
            <a:pPr lvl="1">
              <a:buFont typeface="Wingdings" panose="05000000000000000000" pitchFamily="2" charset="2"/>
              <a:buChar char="§"/>
              <a:defRPr/>
            </a:pP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NTDS.DIT has everything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Everything also means the users’ secret keys</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7918712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How do I get one?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712333"/>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As a Windows role, any Windows Server can become a DC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DC promotion process is often referred as “</a:t>
            </a:r>
            <a:r>
              <a:rPr lang="en-US" sz="2000" err="1">
                <a:gradFill>
                  <a:gsLst>
                    <a:gs pos="1250">
                      <a:srgbClr val="505050"/>
                    </a:gs>
                    <a:gs pos="100000">
                      <a:srgbClr val="505050"/>
                    </a:gs>
                  </a:gsLst>
                  <a:lin ang="5400000" scaled="0"/>
                </a:gradFill>
              </a:rPr>
              <a:t>DCPromo</a:t>
            </a:r>
            <a:r>
              <a:rPr lang="en-US" sz="2000">
                <a:gradFill>
                  <a:gsLst>
                    <a:gs pos="1250">
                      <a:srgbClr val="505050"/>
                    </a:gs>
                    <a:gs pos="100000">
                      <a:srgbClr val="505050"/>
                    </a:gs>
                  </a:gsLst>
                  <a:lin ang="5400000" scaled="0"/>
                </a:gradFill>
              </a:rPr>
              <a:t>”</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use the GUI via the Server Manager</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use PowerShell</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can be done locally or remotely</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Additional DCs, new domain, new forest</a:t>
            </a:r>
            <a:endParaRPr lang="en-US" sz="3200" b="1">
              <a:gradFill>
                <a:gsLst>
                  <a:gs pos="1250">
                    <a:srgbClr val="505050"/>
                  </a:gs>
                  <a:gs pos="100000">
                    <a:srgbClr val="505050"/>
                  </a:gs>
                </a:gsLst>
                <a:lin ang="5400000" scaled="0"/>
              </a:gradFill>
              <a:cs typeface="Segoe UI Light"/>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At the promotion time, you choose the required scenario (adding a DC to an existing domain or creating a new domain or even a new forest)</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When added to an existing domain, an initial replication will take place</a:t>
            </a: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2762463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660488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Why </a:t>
            </a:r>
            <a:r>
              <a:rPr lang="en-US" sz="3200" b="1" dirty="0" err="1">
                <a:gradFill>
                  <a:gsLst>
                    <a:gs pos="1250">
                      <a:srgbClr val="505050"/>
                    </a:gs>
                    <a:gs pos="100000">
                      <a:srgbClr val="505050"/>
                    </a:gs>
                  </a:gsLst>
                  <a:lin ang="5400000" scaled="0"/>
                </a:gradFill>
              </a:rPr>
              <a:t>DCPromo</a:t>
            </a:r>
            <a:r>
              <a:rPr lang="en-US" sz="3200" b="1" dirty="0">
                <a:gradFill>
                  <a:gsLst>
                    <a:gs pos="1250">
                      <a:srgbClr val="505050"/>
                    </a:gs>
                    <a:gs pos="100000">
                      <a:srgbClr val="505050"/>
                    </a:gs>
                  </a:gsLst>
                  <a:lin ang="5400000" scaled="0"/>
                </a:gradFill>
              </a:rPr>
              <a: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DCPromo.exe is a tool used to promote a regular server to a DC</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Still present on Windows Server 2016 but only for unattended installation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Before </a:t>
            </a:r>
            <a:r>
              <a:rPr lang="en-US" sz="3200" b="1" dirty="0" err="1">
                <a:gradFill>
                  <a:gsLst>
                    <a:gs pos="1250">
                      <a:srgbClr val="505050"/>
                    </a:gs>
                    <a:gs pos="100000">
                      <a:srgbClr val="505050"/>
                    </a:gs>
                  </a:gsLst>
                  <a:lin ang="5400000" scaled="0"/>
                </a:gradFill>
              </a:rPr>
              <a:t>DCpromo</a:t>
            </a:r>
            <a:r>
              <a:rPr lang="en-US" sz="3200" b="1" dirty="0">
                <a:gradFill>
                  <a:gsLst>
                    <a:gs pos="1250">
                      <a:srgbClr val="505050"/>
                    </a:gs>
                    <a:gs pos="100000">
                      <a:srgbClr val="505050"/>
                    </a:gs>
                  </a:gsLst>
                  <a:lin ang="5400000" scaled="0"/>
                </a:gradFill>
              </a:rPr>
              <a:t>?</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DCPromo</a:t>
            </a:r>
            <a:r>
              <a:rPr lang="en-US" sz="2000" dirty="0">
                <a:gradFill>
                  <a:gsLst>
                    <a:gs pos="1250">
                      <a:srgbClr val="505050"/>
                    </a:gs>
                    <a:gs pos="100000">
                      <a:srgbClr val="505050"/>
                    </a:gs>
                  </a:gsLst>
                  <a:lin ang="5400000" scaled="0"/>
                </a:gradFill>
              </a:rPr>
              <a:t> is a “new” feature of Windows 2000 Server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In Windows NT, the decision to be a DC had to be made at the OS installation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Windows NT?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Yes, that was the version of Windows a long time ago… Up until 1999</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At this time replication was not multi-master</a:t>
            </a: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a:p>
            <a:pPr marL="0" indent="0">
              <a:buNone/>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endParaRPr lang="fr-FR" dirty="0"/>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9340719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Different versions, different functions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755422"/>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 domain has a functional level</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 forest has a functional level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select them during the first DC’s promotion</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defines the level of functionality available in the domain and the forest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higher the level is, the more functionalities you </a:t>
            </a:r>
            <a:r>
              <a:rPr lang="en-US" sz="2000">
                <a:gradFill>
                  <a:gsLst>
                    <a:gs pos="1250">
                      <a:srgbClr val="505050"/>
                    </a:gs>
                    <a:gs pos="100000">
                      <a:srgbClr val="505050"/>
                    </a:gs>
                  </a:gsLst>
                  <a:lin ang="5400000" scaled="0"/>
                </a:gradFill>
                <a:cs typeface="Segoe UI"/>
              </a:rPr>
              <a:t>have</a:t>
            </a: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can be manually changed under certain conditions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OSes of all DCs of the domain have to be at least Windows Server 2012 R2 to raise the DFL to Windows Server 2012 R2</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OSes of all DCs of all the domains in the forest have to be at least Windows Server 2012 R2 to raise the FFL to Windows Server 2012 R2</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0F512EC1-61A4-407F-900B-EB55C296C17C}"/>
              </a:ext>
            </a:extLst>
          </p:cNvPr>
          <p:cNvSpPr/>
          <p:nvPr/>
        </p:nvSpPr>
        <p:spPr bwMode="auto">
          <a:xfrm rot="446337">
            <a:off x="6256520" y="1795671"/>
            <a:ext cx="937760"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DFL</a:t>
            </a:r>
          </a:p>
        </p:txBody>
      </p:sp>
      <p:sp>
        <p:nvSpPr>
          <p:cNvPr id="6" name="Rectangle: Folded Corner 5">
            <a:extLst>
              <a:ext uri="{FF2B5EF4-FFF2-40B4-BE49-F238E27FC236}">
                <a16:creationId xmlns:a16="http://schemas.microsoft.com/office/drawing/2014/main" id="{8CDEAF7D-D6C9-4FB3-9BDB-EE013908B276}"/>
              </a:ext>
            </a:extLst>
          </p:cNvPr>
          <p:cNvSpPr/>
          <p:nvPr/>
        </p:nvSpPr>
        <p:spPr bwMode="auto">
          <a:xfrm rot="21202996">
            <a:off x="5986454" y="2463724"/>
            <a:ext cx="937760"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FFL</a:t>
            </a:r>
          </a:p>
        </p:txBody>
      </p:sp>
    </p:spTree>
    <p:extLst>
      <p:ext uri="{BB962C8B-B14F-4D97-AF65-F5344CB8AC3E}">
        <p14:creationId xmlns:p14="http://schemas.microsoft.com/office/powerpoint/2010/main" val="4046641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500"/>
                                        <p:tgtEl>
                                          <p:spTgt spid="5">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bwMode="gray">
          <a:xfrm>
            <a:off x="8765162" y="3707210"/>
            <a:ext cx="1747273" cy="1231106"/>
          </a:xfrm>
          <a:prstGeom prst="rect">
            <a:avLst/>
          </a:prstGeom>
          <a:noFill/>
        </p:spPr>
        <p:txBody>
          <a:bodyPr wrap="none" lIns="0" tIns="0" rIns="0" bIns="0" rtlCol="0">
            <a:spAutoFit/>
          </a:bodyPr>
          <a:lstStyle/>
          <a:p>
            <a:pPr algn="ctr" defTabSz="914363"/>
            <a:r>
              <a:rPr lang="en-US" sz="8000" spc="-300">
                <a:gradFill>
                  <a:gsLst>
                    <a:gs pos="0">
                      <a:srgbClr val="FBFBFB"/>
                    </a:gs>
                    <a:gs pos="86000">
                      <a:srgbClr val="FBFBFB"/>
                    </a:gs>
                  </a:gsLst>
                  <a:lin ang="5400000" scaled="0"/>
                </a:gradFill>
                <a:latin typeface="Segoe UI Light"/>
              </a:rPr>
              <a:t>68%</a:t>
            </a:r>
          </a:p>
        </p:txBody>
      </p:sp>
      <p:sp>
        <p:nvSpPr>
          <p:cNvPr id="7" name="TextBox 5"/>
          <p:cNvSpPr txBox="1"/>
          <p:nvPr/>
        </p:nvSpPr>
        <p:spPr>
          <a:xfrm>
            <a:off x="7863747" y="1603189"/>
            <a:ext cx="533800" cy="492443"/>
          </a:xfrm>
          <a:prstGeom prst="rect">
            <a:avLst/>
          </a:prstGeom>
          <a:noFill/>
        </p:spPr>
        <p:txBody>
          <a:bodyPr wrap="none" lIns="0" tIns="0" rIns="0" bIns="0" rtlCol="0">
            <a:spAutoFit/>
          </a:bodyPr>
          <a:lstStyle/>
          <a:p>
            <a:pPr defTabSz="914363"/>
            <a:r>
              <a:rPr lang="en-US" sz="3200">
                <a:gradFill>
                  <a:gsLst>
                    <a:gs pos="0">
                      <a:srgbClr val="FBFBFB"/>
                    </a:gs>
                    <a:gs pos="86000">
                      <a:srgbClr val="FBFBFB"/>
                    </a:gs>
                  </a:gsLst>
                  <a:lin ang="5400000" scaled="0"/>
                </a:gradFill>
                <a:latin typeface="Segoe UI Light"/>
              </a:rPr>
              <a:t>9%</a:t>
            </a:r>
          </a:p>
        </p:txBody>
      </p:sp>
      <p:graphicFrame>
        <p:nvGraphicFramePr>
          <p:cNvPr id="4" name="Table 3">
            <a:extLst>
              <a:ext uri="{FF2B5EF4-FFF2-40B4-BE49-F238E27FC236}">
                <a16:creationId xmlns:a16="http://schemas.microsoft.com/office/drawing/2014/main" id="{CF205144-7F51-42B9-8E85-400D7F165F6B}"/>
              </a:ext>
            </a:extLst>
          </p:cNvPr>
          <p:cNvGraphicFramePr>
            <a:graphicFrameLocks noGrp="1"/>
          </p:cNvGraphicFramePr>
          <p:nvPr>
            <p:extLst>
              <p:ext uri="{D42A27DB-BD31-4B8C-83A1-F6EECF244321}">
                <p14:modId xmlns:p14="http://schemas.microsoft.com/office/powerpoint/2010/main" val="2503544885"/>
              </p:ext>
            </p:extLst>
          </p:nvPr>
        </p:nvGraphicFramePr>
        <p:xfrm>
          <a:off x="-307675" y="965362"/>
          <a:ext cx="11317615" cy="5486400"/>
        </p:xfrm>
        <a:graphic>
          <a:graphicData uri="http://schemas.openxmlformats.org/drawingml/2006/table">
            <a:tbl>
              <a:tblPr firstRow="1" bandRow="1">
                <a:tableStyleId>{9D7B26C5-4107-4FEC-AEDC-1716B250A1EF}</a:tableStyleId>
              </a:tblPr>
              <a:tblGrid>
                <a:gridCol w="2124625">
                  <a:extLst>
                    <a:ext uri="{9D8B030D-6E8A-4147-A177-3AD203B41FA5}">
                      <a16:colId xmlns:a16="http://schemas.microsoft.com/office/drawing/2014/main" val="20000"/>
                    </a:ext>
                  </a:extLst>
                </a:gridCol>
                <a:gridCol w="5260344">
                  <a:extLst>
                    <a:ext uri="{9D8B030D-6E8A-4147-A177-3AD203B41FA5}">
                      <a16:colId xmlns:a16="http://schemas.microsoft.com/office/drawing/2014/main" val="20001"/>
                    </a:ext>
                  </a:extLst>
                </a:gridCol>
                <a:gridCol w="3932646">
                  <a:extLst>
                    <a:ext uri="{9D8B030D-6E8A-4147-A177-3AD203B41FA5}">
                      <a16:colId xmlns:a16="http://schemas.microsoft.com/office/drawing/2014/main" val="20004"/>
                    </a:ext>
                  </a:extLst>
                </a:gridCol>
              </a:tblGrid>
              <a:tr h="495405">
                <a:tc>
                  <a:txBody>
                    <a:bodyPr/>
                    <a:lstStyle/>
                    <a:p>
                      <a:pPr algn="l"/>
                      <a:endParaRPr lang="en-US" sz="2400" b="0">
                        <a:gradFill>
                          <a:gsLst>
                            <a:gs pos="1000">
                              <a:schemeClr val="tx1"/>
                            </a:gs>
                            <a:gs pos="100000">
                              <a:schemeClr val="tx1"/>
                            </a:gs>
                          </a:gsLst>
                          <a:lin ang="5400000" scaled="1"/>
                        </a:gradFill>
                        <a:latin typeface="+mn-lt"/>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a:gradFill>
                            <a:gsLst>
                              <a:gs pos="1000">
                                <a:schemeClr val="tx1"/>
                              </a:gs>
                              <a:gs pos="100000">
                                <a:schemeClr val="tx1"/>
                              </a:gs>
                            </a:gsLst>
                            <a:lin ang="5400000" scaled="1"/>
                          </a:gradFill>
                          <a:latin typeface="+mn-lt"/>
                        </a:rPr>
                        <a:t> </a:t>
                      </a: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2400" b="0">
                        <a:gradFill>
                          <a:gsLst>
                            <a:gs pos="1000">
                              <a:schemeClr val="tx1"/>
                            </a:gs>
                            <a:gs pos="100000">
                              <a:schemeClr val="tx1"/>
                            </a:gs>
                          </a:gsLst>
                          <a:lin ang="5400000" scaled="1"/>
                        </a:gradFill>
                        <a:latin typeface="+mn-lt"/>
                      </a:endParaRPr>
                    </a:p>
                  </a:txBody>
                  <a:tcPr marL="182880" marR="182880" marT="91440" marB="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2361">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gradFill>
                            <a:gsLst>
                              <a:gs pos="1000">
                                <a:schemeClr val="tx1"/>
                              </a:gs>
                              <a:gs pos="100000">
                                <a:schemeClr val="tx1"/>
                              </a:gs>
                            </a:gsLst>
                            <a:lin ang="5400000" scaled="1"/>
                          </a:gradFill>
                          <a:latin typeface="+mn-lt"/>
                        </a:rPr>
                        <a:t>Windows 2000 Server Mixed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r>
                        <a:rPr lang="en-US">
                          <a:gradFill>
                            <a:gsLst>
                              <a:gs pos="1000">
                                <a:schemeClr val="tx1"/>
                              </a:gs>
                              <a:gs pos="100000">
                                <a:schemeClr val="tx1"/>
                              </a:gs>
                            </a:gsLst>
                            <a:lin ang="5400000" scaled="1"/>
                          </a:gradFill>
                          <a:latin typeface="+mn-lt"/>
                        </a:rPr>
                        <a:t>Windows 2000 Server Mixed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10001"/>
                  </a:ext>
                </a:extLst>
              </a:tr>
              <a:tr h="392361">
                <a:tc>
                  <a:txBody>
                    <a:bodyPr/>
                    <a:lstStyle/>
                    <a:p>
                      <a:pPr lvl="0" algn="l"/>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i="1">
                          <a:gradFill>
                            <a:gsLst>
                              <a:gs pos="1000">
                                <a:schemeClr val="tx1"/>
                              </a:gs>
                              <a:gs pos="100000">
                                <a:schemeClr val="tx1"/>
                              </a:gs>
                            </a:gsLst>
                            <a:lin ang="5400000" scaled="1"/>
                          </a:gradFill>
                          <a:latin typeface="+mn-lt"/>
                        </a:rPr>
                        <a:t>Windows 2000 Server NT4 Transition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endParaRPr lang="en-CA"/>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10002"/>
                  </a:ext>
                </a:extLst>
              </a:tr>
              <a:tr h="392361">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a:t>
                      </a:r>
                      <a:r>
                        <a:rPr lang="en-US" i="0">
                          <a:gradFill>
                            <a:gsLst>
                              <a:gs pos="1000">
                                <a:schemeClr val="tx1"/>
                              </a:gs>
                              <a:gs pos="100000">
                                <a:schemeClr val="tx1"/>
                              </a:gs>
                            </a:gsLst>
                            <a:lin ang="5400000" scaled="1"/>
                          </a:gradFill>
                          <a:latin typeface="+mn-lt"/>
                        </a:rPr>
                        <a:t>2000</a:t>
                      </a:r>
                      <a:r>
                        <a:rPr lang="en-US">
                          <a:gradFill>
                            <a:gsLst>
                              <a:gs pos="1000">
                                <a:schemeClr val="tx1"/>
                              </a:gs>
                              <a:gs pos="100000">
                                <a:schemeClr val="tx1"/>
                              </a:gs>
                            </a:gsLst>
                            <a:lin ang="5400000" scaled="1"/>
                          </a:gradFill>
                          <a:latin typeface="+mn-lt"/>
                        </a:rPr>
                        <a:t> Server Native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2000 Server Native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10003"/>
                  </a:ext>
                </a:extLst>
              </a:tr>
              <a:tr h="392361">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2003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2003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10004"/>
                  </a:ext>
                </a:extLst>
              </a:tr>
              <a:tr h="392361">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2008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2008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1649657358"/>
                  </a:ext>
                </a:extLst>
              </a:tr>
              <a:tr h="392361">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2008 R2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2008 R2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1902666676"/>
                  </a:ext>
                </a:extLst>
              </a:tr>
              <a:tr h="532010">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2012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2012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3421642981"/>
                  </a:ext>
                </a:extLst>
              </a:tr>
              <a:tr h="392361">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2012 R2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gradFill>
                            <a:gsLst>
                              <a:gs pos="1000">
                                <a:schemeClr val="tx1"/>
                              </a:gs>
                              <a:gs pos="100000">
                                <a:schemeClr val="tx1"/>
                              </a:gs>
                            </a:gsLst>
                            <a:lin ang="5400000" scaled="1"/>
                          </a:gradFill>
                          <a:latin typeface="+mn-lt"/>
                        </a:rPr>
                        <a:t>Windows Server 2012 R2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22833859"/>
                  </a:ext>
                </a:extLst>
              </a:tr>
              <a:tr h="392361">
                <a:tc>
                  <a:txBody>
                    <a:bodyPr/>
                    <a:lstStyle/>
                    <a:p>
                      <a:pPr marL="0" lvl="0" algn="l" defTabSz="932742" rtl="0" eaLnBrk="1" latinLnBrk="0" hangingPunct="1"/>
                      <a:endParaRPr lang="en-US" sz="2400" b="0" kern="1200">
                        <a:gradFill>
                          <a:gsLst>
                            <a:gs pos="1000">
                              <a:schemeClr val="tx1"/>
                            </a:gs>
                            <a:gs pos="100000">
                              <a:schemeClr val="tx1"/>
                            </a:gs>
                          </a:gsLst>
                          <a:lin ang="5400000" scaled="1"/>
                        </a:gradFill>
                        <a:latin typeface="+mn-lt"/>
                        <a:ea typeface="+mn-ea"/>
                        <a:cs typeface="+mn-cs"/>
                      </a:endParaRPr>
                    </a:p>
                  </a:txBody>
                  <a:tcPr marL="182880" marR="182880" marT="91440" marB="91440">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gradFill>
                            <a:gsLst>
                              <a:gs pos="1000">
                                <a:schemeClr val="tx1"/>
                              </a:gs>
                              <a:gs pos="100000">
                                <a:schemeClr val="tx1"/>
                              </a:gs>
                            </a:gsLst>
                            <a:lin ang="5400000" scaled="1"/>
                          </a:gradFill>
                          <a:latin typeface="+mn-lt"/>
                        </a:rPr>
                        <a:t>Windows Server 2016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tc>
                  <a:txBody>
                    <a:bodyPr/>
                    <a:lstStyle/>
                    <a:p>
                      <a:r>
                        <a:rPr lang="en-US">
                          <a:gradFill>
                            <a:gsLst>
                              <a:gs pos="1000">
                                <a:schemeClr val="tx1"/>
                              </a:gs>
                              <a:gs pos="100000">
                                <a:schemeClr val="tx1"/>
                              </a:gs>
                            </a:gsLst>
                            <a:lin ang="5400000" scaled="1"/>
                          </a:gradFill>
                          <a:latin typeface="+mn-lt"/>
                        </a:rPr>
                        <a:t>Windows Server 2016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21000"/>
                      </a:schemeClr>
                    </a:solidFill>
                  </a:tcPr>
                </a:tc>
                <a:extLst>
                  <a:ext uri="{0D108BD9-81ED-4DB2-BD59-A6C34878D82A}">
                    <a16:rowId xmlns:a16="http://schemas.microsoft.com/office/drawing/2014/main" val="198853733"/>
                  </a:ext>
                </a:extLst>
              </a:tr>
            </a:tbl>
          </a:graphicData>
        </a:graphic>
      </p:graphicFrame>
      <p:sp>
        <p:nvSpPr>
          <p:cNvPr id="5" name="Rectangle: Folded Corner 4">
            <a:extLst>
              <a:ext uri="{FF2B5EF4-FFF2-40B4-BE49-F238E27FC236}">
                <a16:creationId xmlns:a16="http://schemas.microsoft.com/office/drawing/2014/main" id="{32E124D6-BF08-4166-9511-AACA211742AA}"/>
              </a:ext>
            </a:extLst>
          </p:cNvPr>
          <p:cNvSpPr/>
          <p:nvPr/>
        </p:nvSpPr>
        <p:spPr bwMode="auto">
          <a:xfrm rot="446337">
            <a:off x="3504353" y="686600"/>
            <a:ext cx="937760"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DFL</a:t>
            </a:r>
          </a:p>
        </p:txBody>
      </p:sp>
      <p:sp>
        <p:nvSpPr>
          <p:cNvPr id="8" name="Rectangle: Folded Corner 7">
            <a:extLst>
              <a:ext uri="{FF2B5EF4-FFF2-40B4-BE49-F238E27FC236}">
                <a16:creationId xmlns:a16="http://schemas.microsoft.com/office/drawing/2014/main" id="{4FB834E7-55E1-4BA9-B0AF-6A2C72BA04BA}"/>
              </a:ext>
            </a:extLst>
          </p:cNvPr>
          <p:cNvSpPr/>
          <p:nvPr/>
        </p:nvSpPr>
        <p:spPr bwMode="auto">
          <a:xfrm rot="21202996">
            <a:off x="8120754" y="692790"/>
            <a:ext cx="937760"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FFL</a:t>
            </a:r>
          </a:p>
        </p:txBody>
      </p:sp>
    </p:spTree>
    <p:extLst>
      <p:ext uri="{BB962C8B-B14F-4D97-AF65-F5344CB8AC3E}">
        <p14:creationId xmlns:p14="http://schemas.microsoft.com/office/powerpoint/2010/main" val="28960119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Let’s clarify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93647"/>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Within a domain, objects are organized hierarchically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LDAP is the main interface for object query</a:t>
            </a:r>
            <a:endParaRPr lang="en-US" sz="3200" b="1">
              <a:gradFill>
                <a:gsLst>
                  <a:gs pos="1250">
                    <a:srgbClr val="505050"/>
                  </a:gs>
                  <a:gs pos="100000">
                    <a:srgbClr val="505050"/>
                  </a:gs>
                </a:gsLst>
                <a:lin ang="5400000" scaled="0"/>
              </a:gradFill>
              <a:cs typeface="Segoe UI Light"/>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LDAP protocol can be used to query AD</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top of an LDAP tree is a Naming Context</a:t>
            </a:r>
            <a:endParaRPr lang="en-US" sz="3200" b="1">
              <a:gradFill>
                <a:gsLst>
                  <a:gs pos="1250">
                    <a:srgbClr val="505050"/>
                  </a:gs>
                  <a:gs pos="100000">
                    <a:srgbClr val="505050"/>
                  </a:gs>
                </a:gsLst>
                <a:lin ang="5400000" scaled="0"/>
              </a:gradFill>
              <a:cs typeface="Segoe UI Light"/>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Follow the X500 model</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top of the tree of the domain contoso.com is DC=</a:t>
            </a:r>
            <a:r>
              <a:rPr lang="en-US" sz="2000" err="1">
                <a:gradFill>
                  <a:gsLst>
                    <a:gs pos="1250">
                      <a:srgbClr val="505050"/>
                    </a:gs>
                    <a:gs pos="100000">
                      <a:srgbClr val="505050"/>
                    </a:gs>
                  </a:gsLst>
                  <a:lin ang="5400000" scaled="0"/>
                </a:gradFill>
              </a:rPr>
              <a:t>contoso,DC</a:t>
            </a:r>
            <a:r>
              <a:rPr lang="en-US" sz="2000">
                <a:gradFill>
                  <a:gsLst>
                    <a:gs pos="1250">
                      <a:srgbClr val="505050"/>
                    </a:gs>
                    <a:gs pos="100000">
                      <a:srgbClr val="505050"/>
                    </a:gs>
                  </a:gsLst>
                  <a:lin ang="5400000" scaled="0"/>
                </a:gradFill>
              </a:rPr>
              <a:t>=com</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DC=</a:t>
            </a:r>
            <a:r>
              <a:rPr lang="en-US" sz="2000" err="1">
                <a:gradFill>
                  <a:gsLst>
                    <a:gs pos="1250">
                      <a:srgbClr val="505050"/>
                    </a:gs>
                    <a:gs pos="100000">
                      <a:srgbClr val="505050"/>
                    </a:gs>
                  </a:gsLst>
                  <a:lin ang="5400000" scaled="0"/>
                </a:gradFill>
              </a:rPr>
              <a:t>contoso,DC</a:t>
            </a:r>
            <a:r>
              <a:rPr lang="en-US" sz="2000">
                <a:gradFill>
                  <a:gsLst>
                    <a:gs pos="1250">
                      <a:srgbClr val="505050"/>
                    </a:gs>
                    <a:gs pos="100000">
                      <a:srgbClr val="505050"/>
                    </a:gs>
                  </a:gsLst>
                  <a:lin ang="5400000" scaled="0"/>
                </a:gradFill>
              </a:rPr>
              <a:t>=com notation is called the </a:t>
            </a:r>
            <a:r>
              <a:rPr lang="en-US" sz="2000" b="1">
                <a:gradFill>
                  <a:gsLst>
                    <a:gs pos="1250">
                      <a:srgbClr val="505050"/>
                    </a:gs>
                    <a:gs pos="100000">
                      <a:srgbClr val="505050"/>
                    </a:gs>
                  </a:gsLst>
                  <a:lin ang="5400000" scaled="0"/>
                </a:gradFill>
              </a:rPr>
              <a:t>D</a:t>
            </a:r>
            <a:r>
              <a:rPr lang="en-US" sz="2000">
                <a:gradFill>
                  <a:gsLst>
                    <a:gs pos="1250">
                      <a:srgbClr val="505050"/>
                    </a:gs>
                    <a:gs pos="100000">
                      <a:srgbClr val="505050"/>
                    </a:gs>
                  </a:gsLst>
                  <a:lin ang="5400000" scaled="0"/>
                </a:gradFill>
              </a:rPr>
              <a:t>istinguished </a:t>
            </a:r>
            <a:r>
              <a:rPr lang="en-US" sz="2000" b="1">
                <a:gradFill>
                  <a:gsLst>
                    <a:gs pos="1250">
                      <a:srgbClr val="505050"/>
                    </a:gs>
                    <a:gs pos="100000">
                      <a:srgbClr val="505050"/>
                    </a:gs>
                  </a:gsLst>
                  <a:lin ang="5400000" scaled="0"/>
                </a:gradFill>
              </a:rPr>
              <a:t>N</a:t>
            </a:r>
            <a:r>
              <a:rPr lang="en-US" sz="2000">
                <a:gradFill>
                  <a:gsLst>
                    <a:gs pos="1250">
                      <a:srgbClr val="505050"/>
                    </a:gs>
                    <a:gs pos="100000">
                      <a:srgbClr val="505050"/>
                    </a:gs>
                  </a:gsLst>
                  <a:lin ang="5400000" scaled="0"/>
                </a:gradFill>
              </a:rPr>
              <a:t>ame</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Containers such as </a:t>
            </a:r>
            <a:r>
              <a:rPr lang="en-US" sz="2000" b="1">
                <a:gradFill>
                  <a:gsLst>
                    <a:gs pos="1250">
                      <a:srgbClr val="505050"/>
                    </a:gs>
                    <a:gs pos="100000">
                      <a:srgbClr val="505050"/>
                    </a:gs>
                  </a:gsLst>
                  <a:lin ang="5400000" scaled="0"/>
                </a:gradFill>
              </a:rPr>
              <a:t>O</a:t>
            </a:r>
            <a:r>
              <a:rPr lang="en-US" sz="2000">
                <a:gradFill>
                  <a:gsLst>
                    <a:gs pos="1250">
                      <a:srgbClr val="505050"/>
                    </a:gs>
                    <a:gs pos="100000">
                      <a:srgbClr val="505050"/>
                    </a:gs>
                  </a:gsLst>
                  <a:lin ang="5400000" scaled="0"/>
                </a:gradFill>
              </a:rPr>
              <a:t>rganizational </a:t>
            </a:r>
            <a:r>
              <a:rPr lang="en-US" sz="2000" b="1">
                <a:gradFill>
                  <a:gsLst>
                    <a:gs pos="1250">
                      <a:srgbClr val="505050"/>
                    </a:gs>
                    <a:gs pos="100000">
                      <a:srgbClr val="505050"/>
                    </a:gs>
                  </a:gsLst>
                  <a:lin ang="5400000" scaled="0"/>
                </a:gradFill>
              </a:rPr>
              <a:t>U</a:t>
            </a:r>
            <a:r>
              <a:rPr lang="en-US" sz="2000">
                <a:gradFill>
                  <a:gsLst>
                    <a:gs pos="1250">
                      <a:srgbClr val="505050"/>
                    </a:gs>
                    <a:gs pos="100000">
                      <a:srgbClr val="505050"/>
                    </a:gs>
                  </a:gsLst>
                  <a:lin ang="5400000" scaled="0"/>
                </a:gradFill>
              </a:rPr>
              <a:t>nits can be created to organize objects</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Nothing is case sensitive </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5AE6FE41-C21D-47F6-98A5-E3F6EF7C1082}"/>
              </a:ext>
            </a:extLst>
          </p:cNvPr>
          <p:cNvSpPr/>
          <p:nvPr/>
        </p:nvSpPr>
        <p:spPr bwMode="auto">
          <a:xfrm rot="446337">
            <a:off x="8719234" y="3372745"/>
            <a:ext cx="937760"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NC</a:t>
            </a:r>
          </a:p>
        </p:txBody>
      </p:sp>
      <p:sp>
        <p:nvSpPr>
          <p:cNvPr id="6" name="Rectangle: Folded Corner 5">
            <a:extLst>
              <a:ext uri="{FF2B5EF4-FFF2-40B4-BE49-F238E27FC236}">
                <a16:creationId xmlns:a16="http://schemas.microsoft.com/office/drawing/2014/main" id="{08D28547-9842-4814-8B6D-E4DC08CA7A11}"/>
              </a:ext>
            </a:extLst>
          </p:cNvPr>
          <p:cNvSpPr/>
          <p:nvPr/>
        </p:nvSpPr>
        <p:spPr bwMode="auto">
          <a:xfrm rot="21032126">
            <a:off x="9349142" y="4257378"/>
            <a:ext cx="937760" cy="52153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DN</a:t>
            </a:r>
          </a:p>
        </p:txBody>
      </p:sp>
      <p:sp>
        <p:nvSpPr>
          <p:cNvPr id="7" name="Rectangle: Folded Corner 6">
            <a:extLst>
              <a:ext uri="{FF2B5EF4-FFF2-40B4-BE49-F238E27FC236}">
                <a16:creationId xmlns:a16="http://schemas.microsoft.com/office/drawing/2014/main" id="{99097757-67F7-4E81-A027-1E12B3AA284F}"/>
              </a:ext>
            </a:extLst>
          </p:cNvPr>
          <p:cNvSpPr/>
          <p:nvPr/>
        </p:nvSpPr>
        <p:spPr bwMode="auto">
          <a:xfrm rot="737489">
            <a:off x="9564762" y="5141501"/>
            <a:ext cx="937760" cy="52153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OU</a:t>
            </a:r>
          </a:p>
        </p:txBody>
      </p:sp>
    </p:spTree>
    <p:extLst>
      <p:ext uri="{BB962C8B-B14F-4D97-AF65-F5344CB8AC3E}">
        <p14:creationId xmlns:p14="http://schemas.microsoft.com/office/powerpoint/2010/main" val="3586497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fade">
                                      <p:cBhvr>
                                        <p:cTn id="41" dur="500"/>
                                        <p:tgtEl>
                                          <p:spTgt spid="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fltVal val="0"/>
                                          </p:val>
                                        </p:tav>
                                        <p:tav tm="100000">
                                          <p:val>
                                            <p:strVal val="#ppt_w"/>
                                          </p:val>
                                        </p:tav>
                                      </p:tavLst>
                                    </p:anim>
                                    <p:anim calcmode="lin" valueType="num">
                                      <p:cBhvr>
                                        <p:cTn id="47" dur="1000" fill="hold"/>
                                        <p:tgtEl>
                                          <p:spTgt spid="6"/>
                                        </p:tgtEl>
                                        <p:attrNameLst>
                                          <p:attrName>ppt_h</p:attrName>
                                        </p:attrNameLst>
                                      </p:cBhvr>
                                      <p:tavLst>
                                        <p:tav tm="0">
                                          <p:val>
                                            <p:fltVal val="0"/>
                                          </p:val>
                                        </p:tav>
                                        <p:tav tm="100000">
                                          <p:val>
                                            <p:strVal val="#ppt_h"/>
                                          </p:val>
                                        </p:tav>
                                      </p:tavLst>
                                    </p:anim>
                                    <p:anim calcmode="lin" valueType="num">
                                      <p:cBhvr>
                                        <p:cTn id="48" dur="1000" fill="hold"/>
                                        <p:tgtEl>
                                          <p:spTgt spid="6"/>
                                        </p:tgtEl>
                                        <p:attrNameLst>
                                          <p:attrName>style.rotation</p:attrName>
                                        </p:attrNameLst>
                                      </p:cBhvr>
                                      <p:tavLst>
                                        <p:tav tm="0">
                                          <p:val>
                                            <p:fltVal val="90"/>
                                          </p:val>
                                        </p:tav>
                                        <p:tav tm="100000">
                                          <p:val>
                                            <p:fltVal val="0"/>
                                          </p:val>
                                        </p:tav>
                                      </p:tavLst>
                                    </p:anim>
                                    <p:animEffect transition="in" filter="fade">
                                      <p:cBhvr>
                                        <p:cTn id="49" dur="1000"/>
                                        <p:tgtEl>
                                          <p:spTgt spid="6"/>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1000" fill="hold"/>
                                        <p:tgtEl>
                                          <p:spTgt spid="7"/>
                                        </p:tgtEl>
                                        <p:attrNameLst>
                                          <p:attrName>ppt_w</p:attrName>
                                        </p:attrNameLst>
                                      </p:cBhvr>
                                      <p:tavLst>
                                        <p:tav tm="0">
                                          <p:val>
                                            <p:fltVal val="0"/>
                                          </p:val>
                                        </p:tav>
                                        <p:tav tm="100000">
                                          <p:val>
                                            <p:strVal val="#ppt_w"/>
                                          </p:val>
                                        </p:tav>
                                      </p:tavLst>
                                    </p:anim>
                                    <p:anim calcmode="lin" valueType="num">
                                      <p:cBhvr>
                                        <p:cTn id="53" dur="1000" fill="hold"/>
                                        <p:tgtEl>
                                          <p:spTgt spid="7"/>
                                        </p:tgtEl>
                                        <p:attrNameLst>
                                          <p:attrName>ppt_h</p:attrName>
                                        </p:attrNameLst>
                                      </p:cBhvr>
                                      <p:tavLst>
                                        <p:tav tm="0">
                                          <p:val>
                                            <p:fltVal val="0"/>
                                          </p:val>
                                        </p:tav>
                                        <p:tav tm="100000">
                                          <p:val>
                                            <p:strVal val="#ppt_h"/>
                                          </p:val>
                                        </p:tav>
                                      </p:tavLst>
                                    </p:anim>
                                    <p:anim calcmode="lin" valueType="num">
                                      <p:cBhvr>
                                        <p:cTn id="54" dur="1000" fill="hold"/>
                                        <p:tgtEl>
                                          <p:spTgt spid="7"/>
                                        </p:tgtEl>
                                        <p:attrNameLst>
                                          <p:attrName>style.rotation</p:attrName>
                                        </p:attrNameLst>
                                      </p:cBhvr>
                                      <p:tavLst>
                                        <p:tav tm="0">
                                          <p:val>
                                            <p:fltVal val="90"/>
                                          </p:val>
                                        </p:tav>
                                        <p:tav tm="100000">
                                          <p:val>
                                            <p:fltVal val="0"/>
                                          </p:val>
                                        </p:tav>
                                      </p:tavLst>
                                    </p:anim>
                                    <p:animEffect transition="in" filter="fade">
                                      <p:cBhvr>
                                        <p:cTn id="5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More acronyms please!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851360"/>
            <a:ext cx="11887200" cy="69126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When representing a DN, the syntax is as follows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CN = Common Name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OU = Organizational Unit Name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DC = Domain Component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DN of the OU Accounts under the top tree is</a:t>
            </a:r>
            <a:br>
              <a:rPr lang="en-US" sz="3200" b="1">
                <a:gradFill>
                  <a:gsLst>
                    <a:gs pos="1250">
                      <a:srgbClr val="505050"/>
                    </a:gs>
                    <a:gs pos="100000">
                      <a:srgbClr val="505050"/>
                    </a:gs>
                  </a:gsLst>
                  <a:lin ang="5400000" scaled="0"/>
                </a:gradFill>
              </a:rPr>
            </a:br>
            <a:br>
              <a:rPr lang="en-US" sz="2800" b="1">
                <a:gradFill>
                  <a:gsLst>
                    <a:gs pos="1250">
                      <a:srgbClr val="505050"/>
                    </a:gs>
                    <a:gs pos="100000">
                      <a:srgbClr val="505050"/>
                    </a:gs>
                  </a:gsLst>
                  <a:lin ang="5400000" scaled="0"/>
                </a:gradFill>
              </a:rPr>
            </a:br>
            <a:r>
              <a:rPr lang="en-US" sz="2800" b="1">
                <a:gradFill>
                  <a:gsLst>
                    <a:gs pos="1250">
                      <a:srgbClr val="505050"/>
                    </a:gs>
                    <a:gs pos="100000">
                      <a:srgbClr val="505050"/>
                    </a:gs>
                  </a:gsLst>
                  <a:lin ang="5400000" scaled="0"/>
                </a:gradFill>
              </a:rPr>
              <a:t>	OU=</a:t>
            </a:r>
            <a:r>
              <a:rPr lang="en-US" sz="2800" b="1" err="1">
                <a:gradFill>
                  <a:gsLst>
                    <a:gs pos="1250">
                      <a:srgbClr val="505050"/>
                    </a:gs>
                    <a:gs pos="100000">
                      <a:srgbClr val="505050"/>
                    </a:gs>
                  </a:gsLst>
                  <a:lin ang="5400000" scaled="0"/>
                </a:gradFill>
              </a:rPr>
              <a:t>Accounts,DC</a:t>
            </a:r>
            <a:r>
              <a:rPr lang="en-US" sz="2800" b="1">
                <a:gradFill>
                  <a:gsLst>
                    <a:gs pos="1250">
                      <a:srgbClr val="505050"/>
                    </a:gs>
                    <a:gs pos="100000">
                      <a:srgbClr val="505050"/>
                    </a:gs>
                  </a:gsLst>
                  <a:lin ang="5400000" scaled="0"/>
                </a:gradFill>
              </a:rPr>
              <a:t>=</a:t>
            </a:r>
            <a:r>
              <a:rPr lang="en-US" sz="2800" b="1" err="1">
                <a:gradFill>
                  <a:gsLst>
                    <a:gs pos="1250">
                      <a:srgbClr val="505050"/>
                    </a:gs>
                    <a:gs pos="100000">
                      <a:srgbClr val="505050"/>
                    </a:gs>
                  </a:gsLst>
                  <a:lin ang="5400000" scaled="0"/>
                </a:gradFill>
              </a:rPr>
              <a:t>contoso,DC</a:t>
            </a:r>
            <a:r>
              <a:rPr lang="en-US" sz="2800" b="1">
                <a:gradFill>
                  <a:gsLst>
                    <a:gs pos="1250">
                      <a:srgbClr val="505050"/>
                    </a:gs>
                    <a:gs pos="100000">
                      <a:srgbClr val="505050"/>
                    </a:gs>
                  </a:gsLst>
                  <a:lin ang="5400000" scaled="0"/>
                </a:gradFill>
              </a:rPr>
              <a:t>=com</a:t>
            </a:r>
            <a:br>
              <a:rPr lang="en-US" sz="2800" b="1">
                <a:gradFill>
                  <a:gsLst>
                    <a:gs pos="1250">
                      <a:srgbClr val="505050"/>
                    </a:gs>
                    <a:gs pos="100000">
                      <a:srgbClr val="505050"/>
                    </a:gs>
                  </a:gsLst>
                  <a:lin ang="5400000" scaled="0"/>
                </a:gradFill>
              </a:rPr>
            </a:br>
            <a:endParaRPr lang="en-US" sz="28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DN of an object called Bored in the sub OU Feeling under the Weather OU which is at the top tree is</a:t>
            </a:r>
            <a:br>
              <a:rPr lang="en-US" sz="3200" b="1">
                <a:gradFill>
                  <a:gsLst>
                    <a:gs pos="1250">
                      <a:srgbClr val="505050"/>
                    </a:gs>
                    <a:gs pos="100000">
                      <a:srgbClr val="505050"/>
                    </a:gs>
                  </a:gsLst>
                  <a:lin ang="5400000" scaled="0"/>
                </a:gradFill>
              </a:rPr>
            </a:br>
            <a:br>
              <a:rPr lang="en-US" sz="2800" b="1">
                <a:gradFill>
                  <a:gsLst>
                    <a:gs pos="1250">
                      <a:srgbClr val="505050"/>
                    </a:gs>
                    <a:gs pos="100000">
                      <a:srgbClr val="505050"/>
                    </a:gs>
                  </a:gsLst>
                  <a:lin ang="5400000" scaled="0"/>
                </a:gradFill>
              </a:rPr>
            </a:br>
            <a:r>
              <a:rPr lang="en-US" sz="2800" b="1">
                <a:gradFill>
                  <a:gsLst>
                    <a:gs pos="1250">
                      <a:srgbClr val="505050"/>
                    </a:gs>
                    <a:gs pos="100000">
                      <a:srgbClr val="505050"/>
                    </a:gs>
                  </a:gsLst>
                  <a:lin ang="5400000" scaled="0"/>
                </a:gradFill>
              </a:rPr>
              <a:t>	CN=</a:t>
            </a:r>
            <a:r>
              <a:rPr lang="en-US" sz="2800" b="1" err="1">
                <a:gradFill>
                  <a:gsLst>
                    <a:gs pos="1250">
                      <a:srgbClr val="505050"/>
                    </a:gs>
                    <a:gs pos="100000">
                      <a:srgbClr val="505050"/>
                    </a:gs>
                  </a:gsLst>
                  <a:lin ang="5400000" scaled="0"/>
                </a:gradFill>
              </a:rPr>
              <a:t>Bored,OU</a:t>
            </a:r>
            <a:r>
              <a:rPr lang="en-US" sz="2800" b="1">
                <a:gradFill>
                  <a:gsLst>
                    <a:gs pos="1250">
                      <a:srgbClr val="505050"/>
                    </a:gs>
                    <a:gs pos="100000">
                      <a:srgbClr val="505050"/>
                    </a:gs>
                  </a:gsLst>
                  <a:lin ang="5400000" scaled="0"/>
                </a:gradFill>
              </a:rPr>
              <a:t>=</a:t>
            </a:r>
            <a:r>
              <a:rPr lang="en-US" sz="2800" b="1" err="1">
                <a:gradFill>
                  <a:gsLst>
                    <a:gs pos="1250">
                      <a:srgbClr val="505050"/>
                    </a:gs>
                    <a:gs pos="100000">
                      <a:srgbClr val="505050"/>
                    </a:gs>
                  </a:gsLst>
                  <a:lin ang="5400000" scaled="0"/>
                </a:gradFill>
              </a:rPr>
              <a:t>Feeling,OU</a:t>
            </a:r>
            <a:r>
              <a:rPr lang="en-US" sz="2800" b="1">
                <a:gradFill>
                  <a:gsLst>
                    <a:gs pos="1250">
                      <a:srgbClr val="505050"/>
                    </a:gs>
                    <a:gs pos="100000">
                      <a:srgbClr val="505050"/>
                    </a:gs>
                  </a:gsLst>
                  <a:lin ang="5400000" scaled="0"/>
                </a:gradFill>
              </a:rPr>
              <a:t>=</a:t>
            </a:r>
            <a:r>
              <a:rPr lang="en-US" sz="2800" b="1" err="1">
                <a:gradFill>
                  <a:gsLst>
                    <a:gs pos="1250">
                      <a:srgbClr val="505050"/>
                    </a:gs>
                    <a:gs pos="100000">
                      <a:srgbClr val="505050"/>
                    </a:gs>
                  </a:gsLst>
                  <a:lin ang="5400000" scaled="0"/>
                </a:gradFill>
              </a:rPr>
              <a:t>Weather,DC</a:t>
            </a:r>
            <a:r>
              <a:rPr lang="en-US" sz="2800" b="1">
                <a:gradFill>
                  <a:gsLst>
                    <a:gs pos="1250">
                      <a:srgbClr val="505050"/>
                    </a:gs>
                    <a:gs pos="100000">
                      <a:srgbClr val="505050"/>
                    </a:gs>
                  </a:gsLst>
                  <a:lin ang="5400000" scaled="0"/>
                </a:gradFill>
              </a:rPr>
              <a:t>=</a:t>
            </a:r>
            <a:r>
              <a:rPr lang="en-US" sz="2800" b="1" err="1">
                <a:gradFill>
                  <a:gsLst>
                    <a:gs pos="1250">
                      <a:srgbClr val="505050"/>
                    </a:gs>
                    <a:gs pos="100000">
                      <a:srgbClr val="505050"/>
                    </a:gs>
                  </a:gsLst>
                  <a:lin ang="5400000" scaled="0"/>
                </a:gradFill>
              </a:rPr>
              <a:t>contoso,DC</a:t>
            </a:r>
            <a:r>
              <a:rPr lang="en-US" sz="2800" b="1">
                <a:gradFill>
                  <a:gsLst>
                    <a:gs pos="1250">
                      <a:srgbClr val="505050"/>
                    </a:gs>
                    <a:gs pos="100000">
                      <a:srgbClr val="505050"/>
                    </a:gs>
                  </a:gsLst>
                  <a:lin ang="5400000" scaled="0"/>
                </a:gradFill>
              </a:rPr>
              <a:t>=com</a:t>
            </a:r>
          </a:p>
          <a:p>
            <a:pPr marL="0" indent="0">
              <a:buNone/>
              <a:defRPr/>
            </a:pPr>
            <a:endParaRPr lang="en-US" sz="28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3529579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AD Objects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1027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An object is a collection of attributes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structure of objects (the list of possible attributes) is defined in a schema</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 a tree, an object is uniquely identified by its DN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 a forest, an object is assigned an immutable </a:t>
            </a:r>
            <a:r>
              <a:rPr lang="en-US" sz="2000" b="1">
                <a:gradFill>
                  <a:gsLst>
                    <a:gs pos="1250">
                      <a:srgbClr val="505050"/>
                    </a:gs>
                    <a:gs pos="100000">
                      <a:srgbClr val="505050"/>
                    </a:gs>
                  </a:gsLst>
                  <a:lin ang="5400000" scaled="0"/>
                </a:gradFill>
              </a:rPr>
              <a:t>G</a:t>
            </a:r>
            <a:r>
              <a:rPr lang="en-US" sz="2000">
                <a:gradFill>
                  <a:gsLst>
                    <a:gs pos="1250">
                      <a:srgbClr val="505050"/>
                    </a:gs>
                    <a:gs pos="100000">
                      <a:srgbClr val="505050"/>
                    </a:gs>
                  </a:gsLst>
                  <a:lin ang="5400000" scaled="0"/>
                </a:gradFill>
              </a:rPr>
              <a:t>lobal </a:t>
            </a:r>
            <a:r>
              <a:rPr lang="en-US" sz="2000" b="1">
                <a:gradFill>
                  <a:gsLst>
                    <a:gs pos="1250">
                      <a:srgbClr val="505050"/>
                    </a:gs>
                    <a:gs pos="100000">
                      <a:srgbClr val="505050"/>
                    </a:gs>
                  </a:gsLst>
                  <a:lin ang="5400000" scaled="0"/>
                </a:gradFill>
              </a:rPr>
              <a:t>U</a:t>
            </a:r>
            <a:r>
              <a:rPr lang="en-US" sz="2000">
                <a:gradFill>
                  <a:gsLst>
                    <a:gs pos="1250">
                      <a:srgbClr val="505050"/>
                    </a:gs>
                    <a:gs pos="100000">
                      <a:srgbClr val="505050"/>
                    </a:gs>
                  </a:gsLst>
                  <a:lin ang="5400000" scaled="0"/>
                </a:gradFill>
              </a:rPr>
              <a:t>nique </a:t>
            </a:r>
            <a:r>
              <a:rPr lang="en-US" sz="2000" b="1" err="1">
                <a:gradFill>
                  <a:gsLst>
                    <a:gs pos="1250">
                      <a:srgbClr val="505050"/>
                    </a:gs>
                    <a:gs pos="100000">
                      <a:srgbClr val="505050"/>
                    </a:gs>
                  </a:gsLst>
                  <a:lin ang="5400000" scaled="0"/>
                </a:gradFill>
              </a:rPr>
              <a:t>ID</a:t>
            </a:r>
            <a:r>
              <a:rPr lang="en-US" sz="2000" err="1">
                <a:gradFill>
                  <a:gsLst>
                    <a:gs pos="1250">
                      <a:srgbClr val="505050"/>
                    </a:gs>
                    <a:gs pos="100000">
                      <a:srgbClr val="505050"/>
                    </a:gs>
                  </a:gsLst>
                  <a:lin ang="5400000" scaled="0"/>
                </a:gradFill>
              </a:rPr>
              <a:t>entifier</a:t>
            </a:r>
            <a:r>
              <a:rPr lang="en-US" sz="200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user Al in the Accounts OU has the following DN: CN=</a:t>
            </a:r>
            <a:r>
              <a:rPr lang="en-US" sz="2000" err="1">
                <a:gradFill>
                  <a:gsLst>
                    <a:gs pos="1250">
                      <a:srgbClr val="505050"/>
                    </a:gs>
                    <a:gs pos="100000">
                      <a:srgbClr val="505050"/>
                    </a:gs>
                  </a:gsLst>
                  <a:lin ang="5400000" scaled="0"/>
                </a:gradFill>
              </a:rPr>
              <a:t>Al,OU</a:t>
            </a:r>
            <a:r>
              <a:rPr lang="en-US" sz="2000">
                <a:gradFill>
                  <a:gsLst>
                    <a:gs pos="1250">
                      <a:srgbClr val="505050"/>
                    </a:gs>
                    <a:gs pos="100000">
                      <a:srgbClr val="505050"/>
                    </a:gs>
                  </a:gsLst>
                  <a:lin ang="5400000" scaled="0"/>
                </a:gradFill>
              </a:rPr>
              <a:t>=</a:t>
            </a:r>
            <a:r>
              <a:rPr lang="en-US" sz="2000" err="1">
                <a:gradFill>
                  <a:gsLst>
                    <a:gs pos="1250">
                      <a:srgbClr val="505050"/>
                    </a:gs>
                    <a:gs pos="100000">
                      <a:srgbClr val="505050"/>
                    </a:gs>
                  </a:gsLst>
                  <a:lin ang="5400000" scaled="0"/>
                </a:gradFill>
              </a:rPr>
              <a:t>Accounts,DC</a:t>
            </a:r>
            <a:r>
              <a:rPr lang="en-US" sz="2000">
                <a:gradFill>
                  <a:gsLst>
                    <a:gs pos="1250">
                      <a:srgbClr val="505050"/>
                    </a:gs>
                    <a:gs pos="100000">
                      <a:srgbClr val="505050"/>
                    </a:gs>
                  </a:gsLst>
                  <a:lin ang="5400000" scaled="0"/>
                </a:gradFill>
              </a:rPr>
              <a:t>=</a:t>
            </a:r>
            <a:r>
              <a:rPr lang="en-US" sz="2000" err="1">
                <a:gradFill>
                  <a:gsLst>
                    <a:gs pos="1250">
                      <a:srgbClr val="505050"/>
                    </a:gs>
                    <a:gs pos="100000">
                      <a:srgbClr val="505050"/>
                    </a:gs>
                  </a:gsLst>
                  <a:lin ang="5400000" scaled="0"/>
                </a:gradFill>
              </a:rPr>
              <a:t>contoso,DC</a:t>
            </a:r>
            <a:r>
              <a:rPr lang="en-US" sz="2000">
                <a:gradFill>
                  <a:gsLst>
                    <a:gs pos="1250">
                      <a:srgbClr val="505050"/>
                    </a:gs>
                    <a:gs pos="100000">
                      <a:srgbClr val="505050"/>
                    </a:gs>
                  </a:gsLst>
                  <a:lin ang="5400000" scaled="0"/>
                </a:gradFill>
              </a:rPr>
              <a:t>=com</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left part of the DN is also known as </a:t>
            </a:r>
            <a:r>
              <a:rPr lang="en-US" sz="2000" b="1">
                <a:gradFill>
                  <a:gsLst>
                    <a:gs pos="1250">
                      <a:srgbClr val="505050"/>
                    </a:gs>
                    <a:gs pos="100000">
                      <a:srgbClr val="505050"/>
                    </a:gs>
                  </a:gsLst>
                  <a:lin ang="5400000" scaled="0"/>
                </a:gradFill>
              </a:rPr>
              <a:t>R</a:t>
            </a:r>
            <a:r>
              <a:rPr lang="en-US" sz="2000">
                <a:gradFill>
                  <a:gsLst>
                    <a:gs pos="1250">
                      <a:srgbClr val="505050"/>
                    </a:gs>
                    <a:gs pos="100000">
                      <a:srgbClr val="505050"/>
                    </a:gs>
                  </a:gsLst>
                  <a:lin ang="5400000" scaled="0"/>
                </a:gradFill>
              </a:rPr>
              <a:t>elative </a:t>
            </a:r>
            <a:r>
              <a:rPr lang="en-US" sz="2000" b="1">
                <a:gradFill>
                  <a:gsLst>
                    <a:gs pos="1250">
                      <a:srgbClr val="505050"/>
                    </a:gs>
                    <a:gs pos="100000">
                      <a:srgbClr val="505050"/>
                    </a:gs>
                  </a:gsLst>
                  <a:lin ang="5400000" scaled="0"/>
                </a:gradFill>
              </a:rPr>
              <a:t>DN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security descriptor (controls who has read/modify access) </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6B747EEA-C38E-44CB-836A-712A83375F5C}"/>
              </a:ext>
            </a:extLst>
          </p:cNvPr>
          <p:cNvSpPr/>
          <p:nvPr/>
        </p:nvSpPr>
        <p:spPr bwMode="auto">
          <a:xfrm rot="21053916">
            <a:off x="9182855" y="2853538"/>
            <a:ext cx="1176112"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GUID</a:t>
            </a:r>
          </a:p>
        </p:txBody>
      </p:sp>
      <p:sp>
        <p:nvSpPr>
          <p:cNvPr id="7" name="Rectangle: Folded Corner 6">
            <a:extLst>
              <a:ext uri="{FF2B5EF4-FFF2-40B4-BE49-F238E27FC236}">
                <a16:creationId xmlns:a16="http://schemas.microsoft.com/office/drawing/2014/main" id="{BEAE7B7E-0EB3-4189-BD58-D9831AD98823}"/>
              </a:ext>
            </a:extLst>
          </p:cNvPr>
          <p:cNvSpPr/>
          <p:nvPr/>
        </p:nvSpPr>
        <p:spPr bwMode="auto">
          <a:xfrm rot="286932">
            <a:off x="8098400" y="4005434"/>
            <a:ext cx="1023436"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RDN</a:t>
            </a:r>
          </a:p>
        </p:txBody>
      </p:sp>
    </p:spTree>
    <p:extLst>
      <p:ext uri="{BB962C8B-B14F-4D97-AF65-F5344CB8AC3E}">
        <p14:creationId xmlns:p14="http://schemas.microsoft.com/office/powerpoint/2010/main" val="1264998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AD Objects &amp; attributes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100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An attribute has a type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types and constraints of attributes are defined in the schema</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Some attributes can be modified, some can’t (owned by the system), some are confidential, some are just pointers to other attributes in other objects (</a:t>
            </a:r>
            <a:r>
              <a:rPr lang="en-US" sz="2000" err="1">
                <a:gradFill>
                  <a:gsLst>
                    <a:gs pos="1250">
                      <a:srgbClr val="505050"/>
                    </a:gs>
                    <a:gs pos="100000">
                      <a:srgbClr val="505050"/>
                    </a:gs>
                  </a:gsLst>
                  <a:lin ang="5400000" scaled="0"/>
                </a:gradFill>
              </a:rPr>
              <a:t>forwardlinks</a:t>
            </a:r>
            <a:r>
              <a:rPr lang="en-US" sz="2000">
                <a:gradFill>
                  <a:gsLst>
                    <a:gs pos="1250">
                      <a:srgbClr val="505050"/>
                    </a:gs>
                    <a:gs pos="100000">
                      <a:srgbClr val="505050"/>
                    </a:gs>
                  </a:gsLst>
                  <a:lin ang="5400000" scaled="0"/>
                </a:gradFill>
              </a:rPr>
              <a:t>, backlinks), some are calculated on the fly when queried, some replicate, some don’t…</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39695246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1773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en-CA"/>
              <a:t>Foreword</a:t>
            </a:r>
            <a:r>
              <a:rPr lang="fr-FR"/>
              <a:t> </a:t>
            </a:r>
          </a:p>
        </p:txBody>
      </p:sp>
      <p:sp>
        <p:nvSpPr>
          <p:cNvPr id="8" name="TextBox 7"/>
          <p:cNvSpPr txBox="1"/>
          <p:nvPr/>
        </p:nvSpPr>
        <p:spPr>
          <a:xfrm>
            <a:off x="366141" y="1777281"/>
            <a:ext cx="11616309" cy="603242"/>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CA" sz="2000">
                <a:gradFill>
                  <a:gsLst>
                    <a:gs pos="2917">
                      <a:schemeClr val="tx1"/>
                    </a:gs>
                    <a:gs pos="30000">
                      <a:schemeClr val="tx1"/>
                    </a:gs>
                  </a:gsLst>
                  <a:lin ang="5400000" scaled="0"/>
                </a:gradFill>
                <a:latin typeface="+mj-lt"/>
                <a:cs typeface="Segoe UI Semilight" panose="020B0402040204020203" pitchFamily="34" charset="0"/>
              </a:rPr>
              <a:t>This deck contains some design artefacts which all have their importance…</a:t>
            </a:r>
          </a:p>
        </p:txBody>
      </p:sp>
      <p:sp>
        <p:nvSpPr>
          <p:cNvPr id="17" name="TextBox 16"/>
          <p:cNvSpPr txBox="1"/>
          <p:nvPr/>
        </p:nvSpPr>
        <p:spPr>
          <a:xfrm>
            <a:off x="1709570" y="2714701"/>
            <a:ext cx="2588448" cy="2111347"/>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a:gradFill>
                  <a:gsLst>
                    <a:gs pos="2917">
                      <a:schemeClr val="tx1"/>
                    </a:gs>
                    <a:gs pos="30000">
                      <a:schemeClr val="tx1"/>
                    </a:gs>
                  </a:gsLst>
                  <a:lin ang="5400000" scaled="0"/>
                </a:gradFill>
                <a:latin typeface="+mn-lt"/>
                <a:cs typeface="Segoe UI Semilight" panose="020B0402040204020203" pitchFamily="34" charset="0"/>
              </a:rPr>
              <a:t>This sticky note icon is used to introduce the </a:t>
            </a:r>
            <a:r>
              <a:rPr lang="en-US" b="1">
                <a:gradFill>
                  <a:gsLst>
                    <a:gs pos="2917">
                      <a:schemeClr val="tx1"/>
                    </a:gs>
                    <a:gs pos="30000">
                      <a:schemeClr val="tx1"/>
                    </a:gs>
                  </a:gsLst>
                  <a:lin ang="5400000" scaled="0"/>
                </a:gradFill>
                <a:latin typeface="+mn-lt"/>
                <a:cs typeface="Segoe UI Semilight" panose="020B0402040204020203" pitchFamily="34" charset="0"/>
              </a:rPr>
              <a:t>abbreviation</a:t>
            </a:r>
            <a:r>
              <a:rPr lang="en-US">
                <a:gradFill>
                  <a:gsLst>
                    <a:gs pos="2917">
                      <a:schemeClr val="tx1"/>
                    </a:gs>
                    <a:gs pos="30000">
                      <a:schemeClr val="tx1"/>
                    </a:gs>
                  </a:gsLst>
                  <a:lin ang="5400000" scaled="0"/>
                </a:gradFill>
                <a:latin typeface="+mn-lt"/>
                <a:cs typeface="Segoe UI Semilight" panose="020B0402040204020203" pitchFamily="34" charset="0"/>
              </a:rPr>
              <a:t> of a concept or a technical word. Once the abbreviation has been introduced, the full version is no longer mentioned.</a:t>
            </a:r>
          </a:p>
          <a:p>
            <a:pPr>
              <a:spcBef>
                <a:spcPts val="0"/>
              </a:spcBef>
              <a:spcAft>
                <a:spcPts val="1200"/>
              </a:spcAft>
              <a:tabLst>
                <a:tab pos="571500" algn="l"/>
              </a:tabLst>
            </a:pPr>
            <a:r>
              <a:rPr lang="en-US">
                <a:gradFill>
                  <a:gsLst>
                    <a:gs pos="2917">
                      <a:schemeClr val="tx1"/>
                    </a:gs>
                    <a:gs pos="30000">
                      <a:schemeClr val="tx1"/>
                    </a:gs>
                  </a:gsLst>
                  <a:lin ang="5400000" scaled="0"/>
                </a:gradFill>
                <a:latin typeface="+mn-lt"/>
                <a:cs typeface="Segoe UI Semilight" panose="020B0402040204020203" pitchFamily="34" charset="0"/>
              </a:rPr>
              <a:t>You will also find a list of all abbreviations at the end of the deck.</a:t>
            </a:r>
          </a:p>
        </p:txBody>
      </p:sp>
      <p:sp>
        <p:nvSpPr>
          <p:cNvPr id="12" name="Rectangle: Folded Corner 11">
            <a:extLst>
              <a:ext uri="{FF2B5EF4-FFF2-40B4-BE49-F238E27FC236}">
                <a16:creationId xmlns:a16="http://schemas.microsoft.com/office/drawing/2014/main" id="{5D2919C5-8C2F-4C36-B4AD-2E0AD463A2E0}"/>
              </a:ext>
            </a:extLst>
          </p:cNvPr>
          <p:cNvSpPr/>
          <p:nvPr/>
        </p:nvSpPr>
        <p:spPr bwMode="auto">
          <a:xfrm rot="21169751">
            <a:off x="490653" y="2922394"/>
            <a:ext cx="1094870" cy="598559"/>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err="1">
                <a:solidFill>
                  <a:schemeClr val="tx1"/>
                </a:solidFill>
                <a:ea typeface="Segoe UI" pitchFamily="34" charset="0"/>
                <a:cs typeface="Segoe UI" pitchFamily="34" charset="0"/>
              </a:rPr>
              <a:t>Abbr</a:t>
            </a:r>
            <a:r>
              <a:rPr lang="fr-CA" sz="2400">
                <a:solidFill>
                  <a:schemeClr val="tx1"/>
                </a:solidFill>
                <a:ea typeface="Segoe UI" pitchFamily="34" charset="0"/>
                <a:cs typeface="Segoe UI" pitchFamily="34" charset="0"/>
              </a:rPr>
              <a:t>.</a:t>
            </a:r>
          </a:p>
        </p:txBody>
      </p:sp>
      <p:pic>
        <p:nvPicPr>
          <p:cNvPr id="15" name="Image 6">
            <a:extLst>
              <a:ext uri="{FF2B5EF4-FFF2-40B4-BE49-F238E27FC236}">
                <a16:creationId xmlns:a16="http://schemas.microsoft.com/office/drawing/2014/main" id="{A127F871-2AF6-4568-A2FD-4994B16CD0D6}"/>
              </a:ext>
            </a:extLst>
          </p:cNvPr>
          <p:cNvPicPr>
            <a:picLocks noChangeAspect="1"/>
          </p:cNvPicPr>
          <p:nvPr/>
        </p:nvPicPr>
        <p:blipFill>
          <a:blip r:embed="rId3"/>
          <a:stretch>
            <a:fillRect/>
          </a:stretch>
        </p:blipFill>
        <p:spPr>
          <a:xfrm>
            <a:off x="4298018" y="2586260"/>
            <a:ext cx="1064508" cy="1270826"/>
          </a:xfrm>
          <a:prstGeom prst="rect">
            <a:avLst/>
          </a:prstGeom>
        </p:spPr>
      </p:pic>
      <p:sp>
        <p:nvSpPr>
          <p:cNvPr id="16" name="TextBox 15">
            <a:extLst>
              <a:ext uri="{FF2B5EF4-FFF2-40B4-BE49-F238E27FC236}">
                <a16:creationId xmlns:a16="http://schemas.microsoft.com/office/drawing/2014/main" id="{27E946A2-4076-4A4E-BFE2-AF32CC083343}"/>
              </a:ext>
            </a:extLst>
          </p:cNvPr>
          <p:cNvSpPr txBox="1"/>
          <p:nvPr/>
        </p:nvSpPr>
        <p:spPr>
          <a:xfrm>
            <a:off x="5367132" y="2714701"/>
            <a:ext cx="2771326" cy="1926681"/>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a:gradFill>
                  <a:gsLst>
                    <a:gs pos="2917">
                      <a:schemeClr val="tx1"/>
                    </a:gs>
                    <a:gs pos="30000">
                      <a:schemeClr val="tx1"/>
                    </a:gs>
                  </a:gsLst>
                  <a:lin ang="5400000" scaled="0"/>
                </a:gradFill>
                <a:latin typeface="+mn-lt"/>
                <a:cs typeface="Segoe UI Semilight" panose="020B0402040204020203" pitchFamily="34" charset="0"/>
              </a:rPr>
              <a:t>We were all young once. A section with this icon will basically tell you the </a:t>
            </a:r>
            <a:r>
              <a:rPr lang="en-US" b="1">
                <a:gradFill>
                  <a:gsLst>
                    <a:gs pos="2917">
                      <a:schemeClr val="tx1"/>
                    </a:gs>
                    <a:gs pos="30000">
                      <a:schemeClr val="tx1"/>
                    </a:gs>
                  </a:gsLst>
                  <a:lin ang="5400000" scaled="0"/>
                </a:gradFill>
                <a:latin typeface="+mn-lt"/>
                <a:cs typeface="Segoe UI Semilight" panose="020B0402040204020203" pitchFamily="34" charset="0"/>
              </a:rPr>
              <a:t>history</a:t>
            </a:r>
            <a:r>
              <a:rPr lang="en-US">
                <a:gradFill>
                  <a:gsLst>
                    <a:gs pos="2917">
                      <a:schemeClr val="tx1"/>
                    </a:gs>
                    <a:gs pos="30000">
                      <a:schemeClr val="tx1"/>
                    </a:gs>
                  </a:gsLst>
                  <a:lin ang="5400000" scaled="0"/>
                </a:gradFill>
                <a:latin typeface="+mn-lt"/>
                <a:cs typeface="Segoe UI Semilight" panose="020B0402040204020203" pitchFamily="34" charset="0"/>
              </a:rPr>
              <a:t> you might have missed by not working with the technology for the last 20 years.</a:t>
            </a:r>
          </a:p>
          <a:p>
            <a:pPr>
              <a:spcBef>
                <a:spcPts val="0"/>
              </a:spcBef>
              <a:spcAft>
                <a:spcPts val="1200"/>
              </a:spcAft>
              <a:tabLst>
                <a:tab pos="571500" algn="l"/>
              </a:tabLst>
            </a:pPr>
            <a:r>
              <a:rPr lang="en-US">
                <a:gradFill>
                  <a:gsLst>
                    <a:gs pos="2917">
                      <a:schemeClr val="tx1"/>
                    </a:gs>
                    <a:gs pos="30000">
                      <a:schemeClr val="tx1"/>
                    </a:gs>
                  </a:gsLst>
                  <a:lin ang="5400000" scaled="0"/>
                </a:gradFill>
                <a:latin typeface="+mn-lt"/>
                <a:cs typeface="Segoe UI Semilight" panose="020B0402040204020203" pitchFamily="34" charset="0"/>
              </a:rPr>
              <a:t>It is not because you are new that you don’t have to know how we got here!</a:t>
            </a:r>
          </a:p>
        </p:txBody>
      </p:sp>
      <p:pic>
        <p:nvPicPr>
          <p:cNvPr id="18" name="Image 3">
            <a:extLst>
              <a:ext uri="{FF2B5EF4-FFF2-40B4-BE49-F238E27FC236}">
                <a16:creationId xmlns:a16="http://schemas.microsoft.com/office/drawing/2014/main" id="{F09542F1-BE78-462A-B074-AB3DE8070D85}"/>
              </a:ext>
            </a:extLst>
          </p:cNvPr>
          <p:cNvPicPr>
            <a:picLocks noChangeAspect="1"/>
          </p:cNvPicPr>
          <p:nvPr/>
        </p:nvPicPr>
        <p:blipFill>
          <a:blip r:embed="rId4"/>
          <a:stretch>
            <a:fillRect/>
          </a:stretch>
        </p:blipFill>
        <p:spPr>
          <a:xfrm>
            <a:off x="8235577" y="2578015"/>
            <a:ext cx="1058826" cy="1435079"/>
          </a:xfrm>
          <a:prstGeom prst="rect">
            <a:avLst/>
          </a:prstGeom>
        </p:spPr>
      </p:pic>
      <p:sp>
        <p:nvSpPr>
          <p:cNvPr id="19" name="TextBox 18">
            <a:extLst>
              <a:ext uri="{FF2B5EF4-FFF2-40B4-BE49-F238E27FC236}">
                <a16:creationId xmlns:a16="http://schemas.microsoft.com/office/drawing/2014/main" id="{171DBCE9-B45C-447E-BE37-F356ED6F1931}"/>
              </a:ext>
            </a:extLst>
          </p:cNvPr>
          <p:cNvSpPr txBox="1"/>
          <p:nvPr/>
        </p:nvSpPr>
        <p:spPr>
          <a:xfrm>
            <a:off x="9391522" y="2710126"/>
            <a:ext cx="2771326" cy="1403461"/>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a:gradFill>
                  <a:gsLst>
                    <a:gs pos="2917">
                      <a:schemeClr val="tx1"/>
                    </a:gs>
                    <a:gs pos="30000">
                      <a:schemeClr val="tx1"/>
                    </a:gs>
                  </a:gsLst>
                  <a:lin ang="5400000" scaled="0"/>
                </a:gradFill>
                <a:latin typeface="+mn-lt"/>
                <a:cs typeface="Segoe UI Semilight" panose="020B0402040204020203" pitchFamily="34" charset="0"/>
              </a:rPr>
              <a:t>Professor Useful will introduce some </a:t>
            </a:r>
            <a:r>
              <a:rPr lang="en-US" b="1">
                <a:gradFill>
                  <a:gsLst>
                    <a:gs pos="2917">
                      <a:schemeClr val="tx1"/>
                    </a:gs>
                    <a:gs pos="30000">
                      <a:schemeClr val="tx1"/>
                    </a:gs>
                  </a:gsLst>
                  <a:lin ang="5400000" scaled="0"/>
                </a:gradFill>
                <a:latin typeface="+mn-lt"/>
                <a:cs typeface="Segoe UI Semilight" panose="020B0402040204020203" pitchFamily="34" charset="0"/>
              </a:rPr>
              <a:t>tricky technical details </a:t>
            </a:r>
            <a:r>
              <a:rPr lang="en-US">
                <a:gradFill>
                  <a:gsLst>
                    <a:gs pos="2917">
                      <a:schemeClr val="tx1"/>
                    </a:gs>
                    <a:gs pos="30000">
                      <a:schemeClr val="tx1"/>
                    </a:gs>
                  </a:gsLst>
                  <a:lin ang="5400000" scaled="0"/>
                </a:gradFill>
                <a:latin typeface="+mn-lt"/>
                <a:cs typeface="Segoe UI Semilight" panose="020B0402040204020203" pitchFamily="34" charset="0"/>
              </a:rPr>
              <a:t>which might not seem relevant at first but could end up being really useful if you want to dig deeper in the technology.</a:t>
            </a:r>
          </a:p>
        </p:txBody>
      </p:sp>
      <p:sp>
        <p:nvSpPr>
          <p:cNvPr id="21" name="TextBox 20">
            <a:extLst>
              <a:ext uri="{FF2B5EF4-FFF2-40B4-BE49-F238E27FC236}">
                <a16:creationId xmlns:a16="http://schemas.microsoft.com/office/drawing/2014/main" id="{6AE5CAB6-8EAB-4203-B04A-D54357E499F8}"/>
              </a:ext>
            </a:extLst>
          </p:cNvPr>
          <p:cNvSpPr txBox="1"/>
          <p:nvPr/>
        </p:nvSpPr>
        <p:spPr>
          <a:xfrm>
            <a:off x="1628757" y="4871081"/>
            <a:ext cx="9418217" cy="1272656"/>
          </a:xfrm>
          <a:prstGeom prst="rect">
            <a:avLst/>
          </a:prstGeom>
          <a:noFill/>
          <a:ln>
            <a:solidFill>
              <a:srgbClr val="0078D7"/>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800" b="1">
                <a:solidFill>
                  <a:srgbClr val="0179D7"/>
                </a:solidFill>
                <a:latin typeface="+mj-lt"/>
                <a:cs typeface="+mn-cs"/>
              </a:rPr>
              <a:t>This frame contains…</a:t>
            </a:r>
          </a:p>
          <a:p>
            <a:pPr marL="457200" indent="-457200">
              <a:spcBef>
                <a:spcPts val="0"/>
              </a:spcBef>
              <a:spcAft>
                <a:spcPts val="900"/>
              </a:spcAft>
              <a:buFont typeface="Wingdings" panose="05000000000000000000" pitchFamily="2" charset="2"/>
              <a:buChar char="§"/>
              <a:tabLst>
                <a:tab pos="571500" algn="l"/>
              </a:tabLst>
            </a:pPr>
            <a:r>
              <a:rPr lang="en-US" sz="2800">
                <a:solidFill>
                  <a:srgbClr val="505050"/>
                </a:solidFill>
                <a:latin typeface="+mj-lt"/>
                <a:cs typeface="+mn-cs"/>
              </a:rPr>
              <a:t>Takeaways so important that we framed them</a:t>
            </a:r>
          </a:p>
        </p:txBody>
      </p:sp>
    </p:spTree>
    <p:extLst>
      <p:ext uri="{BB962C8B-B14F-4D97-AF65-F5344CB8AC3E}">
        <p14:creationId xmlns:p14="http://schemas.microsoft.com/office/powerpoint/2010/main" val="2225338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heel(1)">
                                      <p:cBhvr>
                                        <p:cTn id="34"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animBg="1"/>
      <p:bldP spid="16" grpId="0"/>
      <p:bldP spid="19" grpId="0"/>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Naming Contexts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27474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Naming contexts are trees containing the objects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They are a replication boundary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Some of them replicate on every DC of the forest, some of them on every DC of the domain, some of them only on the DCs which also hold the role of DNS server</a:t>
            </a:r>
          </a:p>
          <a:p>
            <a:pPr marL="0" indent="0">
              <a:buNone/>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endParaRPr lang="fr-FR" dirty="0"/>
          </a:p>
        </p:txBody>
      </p:sp>
      <p:graphicFrame>
        <p:nvGraphicFramePr>
          <p:cNvPr id="4" name="Table 3">
            <a:extLst>
              <a:ext uri="{FF2B5EF4-FFF2-40B4-BE49-F238E27FC236}">
                <a16:creationId xmlns:a16="http://schemas.microsoft.com/office/drawing/2014/main" id="{1B1B9E19-FCEE-4F7A-BEF3-74FE5FD9B39E}"/>
              </a:ext>
            </a:extLst>
          </p:cNvPr>
          <p:cNvGraphicFramePr>
            <a:graphicFrameLocks noGrp="1"/>
          </p:cNvGraphicFramePr>
          <p:nvPr>
            <p:extLst>
              <p:ext uri="{D42A27DB-BD31-4B8C-83A1-F6EECF244321}">
                <p14:modId xmlns:p14="http://schemas.microsoft.com/office/powerpoint/2010/main" val="4130813304"/>
              </p:ext>
            </p:extLst>
          </p:nvPr>
        </p:nvGraphicFramePr>
        <p:xfrm>
          <a:off x="541470" y="3529923"/>
          <a:ext cx="11317615" cy="3017520"/>
        </p:xfrm>
        <a:graphic>
          <a:graphicData uri="http://schemas.openxmlformats.org/drawingml/2006/table">
            <a:tbl>
              <a:tblPr bandRow="1">
                <a:tableStyleId>{3B4B98B0-60AC-42C2-AFA5-B58CD77FA1E5}</a:tableStyleId>
              </a:tblPr>
              <a:tblGrid>
                <a:gridCol w="2159335">
                  <a:extLst>
                    <a:ext uri="{9D8B030D-6E8A-4147-A177-3AD203B41FA5}">
                      <a16:colId xmlns:a16="http://schemas.microsoft.com/office/drawing/2014/main" val="20000"/>
                    </a:ext>
                  </a:extLst>
                </a:gridCol>
                <a:gridCol w="5806440">
                  <a:extLst>
                    <a:ext uri="{9D8B030D-6E8A-4147-A177-3AD203B41FA5}">
                      <a16:colId xmlns:a16="http://schemas.microsoft.com/office/drawing/2014/main" val="20001"/>
                    </a:ext>
                  </a:extLst>
                </a:gridCol>
                <a:gridCol w="3351840">
                  <a:extLst>
                    <a:ext uri="{9D8B030D-6E8A-4147-A177-3AD203B41FA5}">
                      <a16:colId xmlns:a16="http://schemas.microsoft.com/office/drawing/2014/main" val="20004"/>
                    </a:ext>
                  </a:extLst>
                </a:gridCol>
              </a:tblGrid>
              <a:tr h="39236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kern="1200"/>
                        <a:t>Domain NC</a:t>
                      </a:r>
                      <a:endParaRPr lang="en-US" sz="1800" kern="1200">
                        <a:gradFill>
                          <a:gsLst>
                            <a:gs pos="1000">
                              <a:schemeClr val="tx1"/>
                            </a:gs>
                            <a:gs pos="100000">
                              <a:schemeClr val="tx1"/>
                            </a:gs>
                          </a:gsLst>
                          <a:lin ang="5400000" scaled="1"/>
                        </a:gradFill>
                        <a:latin typeface="+mn-lt"/>
                        <a:ea typeface="+mn-ea"/>
                        <a:cs typeface="+mn-cs"/>
                      </a:endParaRPr>
                    </a:p>
                  </a:txBody>
                  <a:tcPr marL="182880" marR="182880" marT="91440" marB="91440"/>
                </a:tc>
                <a:tc>
                  <a:txBody>
                    <a:bodyPr/>
                    <a:lstStyle/>
                    <a:p>
                      <a:r>
                        <a:rPr lang="en-US" sz="1800" kern="1200"/>
                        <a:t>DC=</a:t>
                      </a:r>
                      <a:r>
                        <a:rPr lang="en-US" sz="1800" kern="1200" err="1"/>
                        <a:t>contoso,DC</a:t>
                      </a:r>
                      <a:r>
                        <a:rPr lang="en-US" sz="1800" kern="1200"/>
                        <a:t>=com</a:t>
                      </a:r>
                      <a:endParaRPr lang="en-US" sz="1800" kern="1200">
                        <a:gradFill>
                          <a:gsLst>
                            <a:gs pos="1000">
                              <a:schemeClr val="tx1"/>
                            </a:gs>
                            <a:gs pos="100000">
                              <a:schemeClr val="tx1"/>
                            </a:gs>
                          </a:gsLst>
                          <a:lin ang="5400000" scaled="1"/>
                        </a:gradFill>
                        <a:latin typeface="+mn-lt"/>
                        <a:ea typeface="+mn-ea"/>
                        <a:cs typeface="+mn-cs"/>
                      </a:endParaRPr>
                    </a:p>
                  </a:txBody>
                  <a:tcPr/>
                </a:tc>
                <a:tc>
                  <a:txBody>
                    <a:bodyPr/>
                    <a:lstStyle/>
                    <a:p>
                      <a:r>
                        <a:rPr lang="en-US"/>
                        <a:t>All DCs in the domain</a:t>
                      </a:r>
                    </a:p>
                    <a:p>
                      <a:r>
                        <a:rPr lang="en-US"/>
                        <a:t>Contains domain’s object</a:t>
                      </a:r>
                      <a:endParaRPr lang="en-US">
                        <a:gradFill>
                          <a:gsLst>
                            <a:gs pos="1000">
                              <a:schemeClr val="tx1"/>
                            </a:gs>
                            <a:gs pos="100000">
                              <a:schemeClr val="tx1"/>
                            </a:gs>
                          </a:gsLst>
                          <a:lin ang="5400000" scaled="1"/>
                        </a:gradFill>
                        <a:latin typeface="+mn-lt"/>
                      </a:endParaRPr>
                    </a:p>
                  </a:txBody>
                  <a:tcPr/>
                </a:tc>
                <a:extLst>
                  <a:ext uri="{0D108BD9-81ED-4DB2-BD59-A6C34878D82A}">
                    <a16:rowId xmlns:a16="http://schemas.microsoft.com/office/drawing/2014/main" val="10001"/>
                  </a:ext>
                </a:extLst>
              </a:tr>
              <a:tr h="392361">
                <a:tc>
                  <a:txBody>
                    <a:bodyPr/>
                    <a:lstStyle/>
                    <a:p>
                      <a:pPr lvl="0" algn="l"/>
                      <a:r>
                        <a:rPr lang="en-US" sz="1800" kern="1200"/>
                        <a:t>Configuration NC</a:t>
                      </a:r>
                      <a:endParaRPr lang="en-US" sz="1800" kern="1200">
                        <a:gradFill>
                          <a:gsLst>
                            <a:gs pos="1000">
                              <a:schemeClr val="tx1"/>
                            </a:gs>
                            <a:gs pos="100000">
                              <a:schemeClr val="tx1"/>
                            </a:gs>
                          </a:gsLst>
                          <a:lin ang="5400000" scaled="1"/>
                        </a:gradFill>
                        <a:latin typeface="+mn-lt"/>
                        <a:ea typeface="+mn-ea"/>
                        <a:cs typeface="+mn-cs"/>
                      </a:endParaRPr>
                    </a:p>
                  </a:txBody>
                  <a:tcPr marL="182880" marR="182880" marT="91440" marB="91440"/>
                </a:tc>
                <a:tc>
                  <a:txBody>
                    <a:bodyPr/>
                    <a:lstStyle/>
                    <a:p>
                      <a:r>
                        <a:rPr lang="en-US" sz="1800" kern="1200"/>
                        <a:t>CN=</a:t>
                      </a:r>
                      <a:r>
                        <a:rPr lang="en-US" sz="1800" kern="1200" err="1"/>
                        <a:t>configuration,DC</a:t>
                      </a:r>
                      <a:r>
                        <a:rPr lang="en-US" sz="1800" kern="1200"/>
                        <a:t>=</a:t>
                      </a:r>
                      <a:r>
                        <a:rPr lang="en-US" sz="1800" kern="1200" err="1"/>
                        <a:t>contoso,DC</a:t>
                      </a:r>
                      <a:r>
                        <a:rPr lang="en-US" sz="1800" kern="1200"/>
                        <a:t>=com</a:t>
                      </a:r>
                      <a:endParaRPr lang="en-US" sz="1800" kern="1200">
                        <a:gradFill>
                          <a:gsLst>
                            <a:gs pos="1000">
                              <a:schemeClr val="tx1"/>
                            </a:gs>
                            <a:gs pos="100000">
                              <a:schemeClr val="tx1"/>
                            </a:gs>
                          </a:gsLst>
                          <a:lin ang="5400000" scaled="1"/>
                        </a:gradFill>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t>All DCs in the forest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a:t>Contains sites configuration</a:t>
                      </a:r>
                      <a:endParaRPr lang="en-US">
                        <a:gradFill>
                          <a:gsLst>
                            <a:gs pos="1000">
                              <a:schemeClr val="tx1"/>
                            </a:gs>
                            <a:gs pos="100000">
                              <a:schemeClr val="tx1"/>
                            </a:gs>
                          </a:gsLst>
                          <a:lin ang="5400000" scaled="1"/>
                        </a:gradFill>
                        <a:latin typeface="+mn-lt"/>
                      </a:endParaRPr>
                    </a:p>
                  </a:txBody>
                  <a:tcPr/>
                </a:tc>
                <a:extLst>
                  <a:ext uri="{0D108BD9-81ED-4DB2-BD59-A6C34878D82A}">
                    <a16:rowId xmlns:a16="http://schemas.microsoft.com/office/drawing/2014/main" val="10002"/>
                  </a:ext>
                </a:extLst>
              </a:tr>
              <a:tr h="392361">
                <a:tc>
                  <a:txBody>
                    <a:bodyPr/>
                    <a:lstStyle/>
                    <a:p>
                      <a:pPr marL="0" lvl="0" algn="l" defTabSz="932742" rtl="0" eaLnBrk="1" latinLnBrk="0" hangingPunct="1"/>
                      <a:r>
                        <a:rPr lang="en-US" sz="1800" kern="1200"/>
                        <a:t>Schema NC</a:t>
                      </a:r>
                      <a:endParaRPr lang="en-US" sz="1800" kern="1200">
                        <a:gradFill>
                          <a:gsLst>
                            <a:gs pos="1000">
                              <a:schemeClr val="tx1"/>
                            </a:gs>
                            <a:gs pos="100000">
                              <a:schemeClr val="tx1"/>
                            </a:gs>
                          </a:gsLst>
                          <a:lin ang="5400000" scaled="1"/>
                        </a:gradFill>
                        <a:latin typeface="+mn-lt"/>
                        <a:ea typeface="+mn-ea"/>
                        <a:cs typeface="+mn-cs"/>
                      </a:endParaRPr>
                    </a:p>
                  </a:txBody>
                  <a:tcPr marL="182880" marR="182880" marT="91440" marB="91440"/>
                </a:tc>
                <a:tc>
                  <a:txBody>
                    <a:bodyPr/>
                    <a:lstStyle/>
                    <a:p>
                      <a:r>
                        <a:rPr lang="en-US" sz="1800" kern="1200"/>
                        <a:t>CN=</a:t>
                      </a:r>
                      <a:r>
                        <a:rPr lang="en-US" sz="1800" kern="1200" err="1"/>
                        <a:t>schema,CN</a:t>
                      </a:r>
                      <a:r>
                        <a:rPr lang="en-US" sz="1800" kern="1200"/>
                        <a:t>=</a:t>
                      </a:r>
                      <a:r>
                        <a:rPr lang="en-US" sz="1800" kern="1200" err="1"/>
                        <a:t>Configuration,DC</a:t>
                      </a:r>
                      <a:r>
                        <a:rPr lang="en-US" sz="1800" kern="1200"/>
                        <a:t>=</a:t>
                      </a:r>
                      <a:r>
                        <a:rPr lang="en-US" sz="1800" kern="1200" err="1"/>
                        <a:t>contoso,DC</a:t>
                      </a:r>
                      <a:r>
                        <a:rPr lang="en-US" sz="1800" kern="1200"/>
                        <a:t>=com</a:t>
                      </a:r>
                      <a:endParaRPr lang="en-US" sz="1800" kern="1200">
                        <a:gradFill>
                          <a:gsLst>
                            <a:gs pos="1000">
                              <a:schemeClr val="tx1"/>
                            </a:gs>
                            <a:gs pos="100000">
                              <a:schemeClr val="tx1"/>
                            </a:gs>
                          </a:gsLst>
                          <a:lin ang="5400000" scaled="1"/>
                        </a:gradFill>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t>All DCs in the forest</a:t>
                      </a:r>
                      <a:endParaRPr lang="en-US">
                        <a:gradFill>
                          <a:gsLst>
                            <a:gs pos="1000">
                              <a:schemeClr val="tx1"/>
                            </a:gs>
                            <a:gs pos="100000">
                              <a:schemeClr val="tx1"/>
                            </a:gs>
                          </a:gsLst>
                          <a:lin ang="5400000" scaled="1"/>
                        </a:gradFill>
                        <a:latin typeface="+mn-lt"/>
                      </a:endParaRPr>
                    </a:p>
                  </a:txBody>
                  <a:tcPr/>
                </a:tc>
                <a:extLst>
                  <a:ext uri="{0D108BD9-81ED-4DB2-BD59-A6C34878D82A}">
                    <a16:rowId xmlns:a16="http://schemas.microsoft.com/office/drawing/2014/main" val="10003"/>
                  </a:ext>
                </a:extLst>
              </a:tr>
              <a:tr h="0">
                <a:tc>
                  <a:txBody>
                    <a:bodyPr/>
                    <a:lstStyle/>
                    <a:p>
                      <a:pPr marL="0" lvl="0" algn="l" defTabSz="932742" rtl="0" eaLnBrk="1" latinLnBrk="0" hangingPunct="1"/>
                      <a:r>
                        <a:rPr lang="en-US" sz="1800" kern="1200"/>
                        <a:t>Forest DNS NC</a:t>
                      </a:r>
                      <a:endParaRPr lang="en-US" sz="1800" kern="1200">
                        <a:gradFill>
                          <a:gsLst>
                            <a:gs pos="1000">
                              <a:schemeClr val="tx1"/>
                            </a:gs>
                            <a:gs pos="100000">
                              <a:schemeClr val="tx1"/>
                            </a:gs>
                          </a:gsLst>
                          <a:lin ang="5400000" scaled="1"/>
                        </a:gradFill>
                        <a:latin typeface="+mn-lt"/>
                        <a:ea typeface="+mn-ea"/>
                        <a:cs typeface="+mn-cs"/>
                      </a:endParaRPr>
                    </a:p>
                  </a:txBody>
                  <a:tcPr marL="182880" marR="182880" marT="91440" marB="91440"/>
                </a:tc>
                <a:tc>
                  <a:txBody>
                    <a:bodyPr/>
                    <a:lstStyle/>
                    <a:p>
                      <a:r>
                        <a:rPr lang="en-US" sz="1800" kern="1200"/>
                        <a:t>CN=</a:t>
                      </a:r>
                      <a:r>
                        <a:rPr lang="en-US" sz="1800" kern="1200" err="1"/>
                        <a:t>ForestDNSZones,DC</a:t>
                      </a:r>
                      <a:r>
                        <a:rPr lang="en-US" sz="1800" kern="1200"/>
                        <a:t>=</a:t>
                      </a:r>
                      <a:r>
                        <a:rPr lang="en-US" sz="1800" kern="1200" err="1"/>
                        <a:t>contoso,DC</a:t>
                      </a:r>
                      <a:r>
                        <a:rPr lang="en-US" sz="1800" kern="1200"/>
                        <a:t>=com</a:t>
                      </a:r>
                      <a:endParaRPr lang="en-US" sz="1800" kern="1200">
                        <a:gradFill>
                          <a:gsLst>
                            <a:gs pos="1000">
                              <a:schemeClr val="tx1"/>
                            </a:gs>
                            <a:gs pos="100000">
                              <a:schemeClr val="tx1"/>
                            </a:gs>
                          </a:gsLst>
                          <a:lin ang="5400000" scaled="1"/>
                        </a:gradFill>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t>All DCs in the forest which are also DNS servers</a:t>
                      </a:r>
                      <a:endParaRPr lang="en-US">
                        <a:gradFill>
                          <a:gsLst>
                            <a:gs pos="1000">
                              <a:schemeClr val="tx1"/>
                            </a:gs>
                            <a:gs pos="100000">
                              <a:schemeClr val="tx1"/>
                            </a:gs>
                          </a:gsLst>
                          <a:lin ang="5400000" scaled="1"/>
                        </a:gradFill>
                        <a:latin typeface="+mn-lt"/>
                      </a:endParaRPr>
                    </a:p>
                  </a:txBody>
                  <a:tcPr/>
                </a:tc>
                <a:extLst>
                  <a:ext uri="{0D108BD9-81ED-4DB2-BD59-A6C34878D82A}">
                    <a16:rowId xmlns:a16="http://schemas.microsoft.com/office/drawing/2014/main" val="10004"/>
                  </a:ext>
                </a:extLst>
              </a:tr>
              <a:tr h="392361">
                <a:tc>
                  <a:txBody>
                    <a:bodyPr/>
                    <a:lstStyle/>
                    <a:p>
                      <a:pPr marL="0" lvl="0" algn="l" defTabSz="932742" rtl="0" eaLnBrk="1" latinLnBrk="0" hangingPunct="1"/>
                      <a:r>
                        <a:rPr lang="en-US" sz="1800" kern="1200"/>
                        <a:t>Domain DNS NC</a:t>
                      </a:r>
                      <a:endParaRPr lang="en-US" sz="1800" kern="1200">
                        <a:gradFill>
                          <a:gsLst>
                            <a:gs pos="1000">
                              <a:schemeClr val="tx1"/>
                            </a:gs>
                            <a:gs pos="100000">
                              <a:schemeClr val="tx1"/>
                            </a:gs>
                          </a:gsLst>
                          <a:lin ang="5400000" scaled="1"/>
                        </a:gradFill>
                        <a:latin typeface="+mn-lt"/>
                        <a:ea typeface="+mn-ea"/>
                        <a:cs typeface="+mn-cs"/>
                      </a:endParaRPr>
                    </a:p>
                  </a:txBody>
                  <a:tcPr marL="182880" marR="182880" marT="91440" marB="91440"/>
                </a:tc>
                <a:tc>
                  <a:txBody>
                    <a:bodyPr/>
                    <a:lstStyle/>
                    <a:p>
                      <a:r>
                        <a:rPr lang="en-US" sz="1800" kern="1200"/>
                        <a:t>CN=</a:t>
                      </a:r>
                      <a:r>
                        <a:rPr lang="en-US" sz="1800" kern="1200" err="1"/>
                        <a:t>DomainDNSZones,DC</a:t>
                      </a:r>
                      <a:r>
                        <a:rPr lang="en-US" sz="1800" kern="1200"/>
                        <a:t>=</a:t>
                      </a:r>
                      <a:r>
                        <a:rPr lang="en-US" sz="1800" kern="1200" err="1"/>
                        <a:t>contoso,DC</a:t>
                      </a:r>
                      <a:r>
                        <a:rPr lang="en-US" sz="1800" kern="1200"/>
                        <a:t>=com</a:t>
                      </a:r>
                      <a:endParaRPr lang="en-US" sz="1800" kern="1200">
                        <a:gradFill>
                          <a:gsLst>
                            <a:gs pos="1000">
                              <a:schemeClr val="tx1"/>
                            </a:gs>
                            <a:gs pos="100000">
                              <a:schemeClr val="tx1"/>
                            </a:gs>
                          </a:gsLst>
                          <a:lin ang="5400000" scaled="1"/>
                        </a:gradFill>
                        <a:latin typeface="+mn-lt"/>
                        <a:ea typeface="+mn-ea"/>
                        <a:cs typeface="+mn-cs"/>
                      </a:endParaRP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t>All DCs in the domain which are also DNS servers</a:t>
                      </a:r>
                      <a:endParaRPr lang="en-US">
                        <a:gradFill>
                          <a:gsLst>
                            <a:gs pos="1000">
                              <a:schemeClr val="tx1"/>
                            </a:gs>
                            <a:gs pos="100000">
                              <a:schemeClr val="tx1"/>
                            </a:gs>
                          </a:gsLst>
                          <a:lin ang="5400000" scaled="1"/>
                        </a:gradFill>
                        <a:latin typeface="+mn-lt"/>
                      </a:endParaRPr>
                    </a:p>
                  </a:txBody>
                  <a:tcPr/>
                </a:tc>
                <a:extLst>
                  <a:ext uri="{0D108BD9-81ED-4DB2-BD59-A6C34878D82A}">
                    <a16:rowId xmlns:a16="http://schemas.microsoft.com/office/drawing/2014/main" val="1649657358"/>
                  </a:ext>
                </a:extLst>
              </a:tr>
            </a:tbl>
          </a:graphicData>
        </a:graphic>
      </p:graphicFrame>
    </p:spTree>
    <p:extLst>
      <p:ext uri="{BB962C8B-B14F-4D97-AF65-F5344CB8AC3E}">
        <p14:creationId xmlns:p14="http://schemas.microsoft.com/office/powerpoint/2010/main" val="21714365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Schema</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459956"/>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Contains all classes and attributes we can create in a forest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Same schema for all domains in the forest</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be extended</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All elements have an </a:t>
            </a:r>
            <a:r>
              <a:rPr lang="en-US" sz="2000" b="1">
                <a:gradFill>
                  <a:gsLst>
                    <a:gs pos="1250">
                      <a:srgbClr val="505050"/>
                    </a:gs>
                    <a:gs pos="100000">
                      <a:srgbClr val="505050"/>
                    </a:gs>
                  </a:gsLst>
                  <a:lin ang="5400000" scaled="0"/>
                </a:gradFill>
              </a:rPr>
              <a:t>O</a:t>
            </a:r>
            <a:r>
              <a:rPr lang="en-US" sz="2000">
                <a:gradFill>
                  <a:gsLst>
                    <a:gs pos="1250">
                      <a:srgbClr val="505050"/>
                    </a:gs>
                    <a:gs pos="100000">
                      <a:srgbClr val="505050"/>
                    </a:gs>
                  </a:gsLst>
                  <a:lin ang="5400000" scaled="0"/>
                </a:gradFill>
              </a:rPr>
              <a:t>bject </a:t>
            </a:r>
            <a:r>
              <a:rPr lang="en-US" sz="2000" b="1">
                <a:gradFill>
                  <a:gsLst>
                    <a:gs pos="1250">
                      <a:srgbClr val="505050"/>
                    </a:gs>
                    <a:gs pos="100000">
                      <a:srgbClr val="505050"/>
                    </a:gs>
                  </a:gsLst>
                  <a:lin ang="5400000" scaled="0"/>
                </a:gradFill>
              </a:rPr>
              <a:t>Id</a:t>
            </a:r>
            <a:r>
              <a:rPr lang="en-US" sz="2000">
                <a:gradFill>
                  <a:gsLst>
                    <a:gs pos="1250">
                      <a:srgbClr val="505050"/>
                    </a:gs>
                    <a:gs pos="100000">
                      <a:srgbClr val="505050"/>
                    </a:gs>
                  </a:gsLst>
                  <a:lin ang="5400000" scaled="0"/>
                </a:gradFill>
              </a:rPr>
              <a:t>entifier</a:t>
            </a:r>
            <a:br>
              <a:rPr lang="en-US" sz="2000">
                <a:gradFill>
                  <a:gsLst>
                    <a:gs pos="1250">
                      <a:srgbClr val="505050"/>
                    </a:gs>
                    <a:gs pos="100000">
                      <a:srgbClr val="505050"/>
                    </a:gs>
                  </a:gsLst>
                  <a:lin ang="5400000" scaled="0"/>
                </a:gradFill>
                <a:cs typeface="Segoe UI"/>
              </a:rPr>
            </a:br>
            <a:r>
              <a:rPr lang="en-US" sz="2000">
                <a:gradFill>
                  <a:gsLst>
                    <a:gs pos="1250">
                      <a:srgbClr val="505050"/>
                    </a:gs>
                    <a:gs pos="100000">
                      <a:srgbClr val="505050"/>
                    </a:gs>
                  </a:gsLst>
                  <a:lin ang="5400000" scaled="0"/>
                </a:gradFill>
              </a:rPr>
              <a:t>Microsoft’s looks like 1.3.6.1.4.1.35745.1</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That’s where we define what attributes have to be set on an object (mandatory) or can be set (optional)</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Classes can also inherit from other classes (for example: the </a:t>
            </a:r>
            <a:r>
              <a:rPr lang="en-US" sz="2000" i="1">
                <a:gradFill>
                  <a:gsLst>
                    <a:gs pos="1250">
                      <a:srgbClr val="505050"/>
                    </a:gs>
                    <a:gs pos="100000">
                      <a:srgbClr val="505050"/>
                    </a:gs>
                  </a:gsLst>
                  <a:lin ang="5400000" scaled="0"/>
                </a:gradFill>
              </a:rPr>
              <a:t>computer</a:t>
            </a:r>
            <a:r>
              <a:rPr lang="en-US" sz="2000">
                <a:gradFill>
                  <a:gsLst>
                    <a:gs pos="1250">
                      <a:srgbClr val="505050"/>
                    </a:gs>
                    <a:gs pos="100000">
                      <a:srgbClr val="505050"/>
                    </a:gs>
                  </a:gsLst>
                  <a:lin ang="5400000" scaled="0"/>
                </a:gradFill>
              </a:rPr>
              <a:t> class is inheriting from the </a:t>
            </a:r>
            <a:r>
              <a:rPr lang="en-US" sz="2000" i="1">
                <a:gradFill>
                  <a:gsLst>
                    <a:gs pos="1250">
                      <a:srgbClr val="505050"/>
                    </a:gs>
                    <a:gs pos="100000">
                      <a:srgbClr val="505050"/>
                    </a:gs>
                  </a:gsLst>
                  <a:lin ang="5400000" scaled="0"/>
                </a:gradFill>
              </a:rPr>
              <a:t>user</a:t>
            </a:r>
            <a:r>
              <a:rPr lang="en-US" sz="2000">
                <a:gradFill>
                  <a:gsLst>
                    <a:gs pos="1250">
                      <a:srgbClr val="505050"/>
                    </a:gs>
                    <a:gs pos="100000">
                      <a:srgbClr val="505050"/>
                    </a:gs>
                  </a:gsLst>
                  <a:lin ang="5400000" scaled="0"/>
                </a:gradFill>
              </a:rPr>
              <a:t> class, and both of them from the </a:t>
            </a:r>
            <a:r>
              <a:rPr lang="en-US" sz="2000" i="1">
                <a:gradFill>
                  <a:gsLst>
                    <a:gs pos="1250">
                      <a:srgbClr val="505050"/>
                    </a:gs>
                    <a:gs pos="100000">
                      <a:srgbClr val="505050"/>
                    </a:gs>
                  </a:gsLst>
                  <a:lin ang="5400000" scaled="0"/>
                </a:gradFill>
              </a:rPr>
              <a:t>top</a:t>
            </a:r>
            <a:r>
              <a:rPr lang="en-US" sz="2000">
                <a:gradFill>
                  <a:gsLst>
                    <a:gs pos="1250">
                      <a:srgbClr val="505050"/>
                    </a:gs>
                    <a:gs pos="100000">
                      <a:srgbClr val="505050"/>
                    </a:gs>
                  </a:gsLst>
                  <a:lin ang="5400000" scaled="0"/>
                </a:gradFill>
              </a:rPr>
              <a:t> class)</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That’s also where we define the behavior of some attributes (should they</a:t>
            </a:r>
            <a:br>
              <a:rPr lang="en-US" sz="2000">
                <a:solidFill>
                  <a:schemeClr val="tx1"/>
                </a:solidFill>
                <a:ea typeface="+mn-lt"/>
                <a:cs typeface="+mn-lt"/>
              </a:rPr>
            </a:br>
            <a:r>
              <a:rPr lang="en-US" sz="2000">
                <a:gradFill>
                  <a:gsLst>
                    <a:gs pos="1250">
                      <a:srgbClr val="505050"/>
                    </a:gs>
                    <a:gs pos="100000">
                      <a:srgbClr val="505050"/>
                    </a:gs>
                  </a:gsLst>
                  <a:lin ang="5400000" scaled="0"/>
                </a:gradFill>
              </a:rPr>
              <a:t>replicate, should they be in the global catalog)</a:t>
            </a:r>
            <a:endParaRPr lang="en-US" sz="2000">
              <a:gradFill>
                <a:gsLst>
                  <a:gs pos="1250">
                    <a:srgbClr val="505050"/>
                  </a:gs>
                  <a:gs pos="100000">
                    <a:srgbClr val="505050"/>
                  </a:gs>
                </a:gsLst>
                <a:lin ang="5400000" scaled="0"/>
              </a:gradFill>
              <a:cs typeface="Segoe UI"/>
            </a:endParaRP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3EE239CF-3210-47FE-B2BA-CC27470F4E85}"/>
              </a:ext>
            </a:extLst>
          </p:cNvPr>
          <p:cNvSpPr/>
          <p:nvPr/>
        </p:nvSpPr>
        <p:spPr bwMode="auto">
          <a:xfrm rot="547031">
            <a:off x="5623564" y="3026040"/>
            <a:ext cx="1023436"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OID</a:t>
            </a:r>
          </a:p>
        </p:txBody>
      </p:sp>
      <p:pic>
        <p:nvPicPr>
          <p:cNvPr id="6" name="Image 7">
            <a:extLst>
              <a:ext uri="{FF2B5EF4-FFF2-40B4-BE49-F238E27FC236}">
                <a16:creationId xmlns:a16="http://schemas.microsoft.com/office/drawing/2014/main" id="{362B4A51-7A92-46BD-8F36-C1D73089AC87}"/>
              </a:ext>
            </a:extLst>
          </p:cNvPr>
          <p:cNvPicPr>
            <a:picLocks noChangeAspect="1"/>
          </p:cNvPicPr>
          <p:nvPr/>
        </p:nvPicPr>
        <p:blipFill>
          <a:blip r:embed="rId3"/>
          <a:stretch>
            <a:fillRect/>
          </a:stretch>
        </p:blipFill>
        <p:spPr>
          <a:xfrm>
            <a:off x="11421171" y="5928431"/>
            <a:ext cx="1015304" cy="1046014"/>
          </a:xfrm>
          <a:prstGeom prst="rect">
            <a:avLst/>
          </a:prstGeom>
        </p:spPr>
      </p:pic>
      <p:sp>
        <p:nvSpPr>
          <p:cNvPr id="7" name="Thought Bubble: Cloud 6">
            <a:extLst>
              <a:ext uri="{FF2B5EF4-FFF2-40B4-BE49-F238E27FC236}">
                <a16:creationId xmlns:a16="http://schemas.microsoft.com/office/drawing/2014/main" id="{E43488F0-5185-4D18-933D-018C449409D5}"/>
              </a:ext>
            </a:extLst>
          </p:cNvPr>
          <p:cNvSpPr/>
          <p:nvPr/>
        </p:nvSpPr>
        <p:spPr bwMode="auto">
          <a:xfrm>
            <a:off x="9708006" y="5407498"/>
            <a:ext cx="1713165" cy="1043940"/>
          </a:xfrm>
          <a:prstGeom prst="cloudCallout">
            <a:avLst>
              <a:gd name="adj1" fmla="val 64042"/>
              <a:gd name="adj2" fmla="val 2262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pitchFamily="34" charset="0"/>
              </a:rPr>
              <a:t>Global catalog?</a:t>
            </a:r>
          </a:p>
        </p:txBody>
      </p:sp>
    </p:spTree>
    <p:extLst>
      <p:ext uri="{BB962C8B-B14F-4D97-AF65-F5344CB8AC3E}">
        <p14:creationId xmlns:p14="http://schemas.microsoft.com/office/powerpoint/2010/main" val="37513302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7013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556460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We are all going to die if we modify the schema!</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 Windows 2000 Server, if you mess with the schema and want to clean it, you would have to restore the entire environment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Starting Windows Server 2003, you can mark classes and attributes as defunct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safe to extend it (although you can still break things if done the wrong way)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Yet many organizations will be wary when it comes to changing the schema </a:t>
            </a: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18425915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The global catalog, eh?</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681555"/>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All domain controllers should have the Global Catalog</a:t>
            </a:r>
            <a:br>
              <a:rPr lang="en-US" sz="3200" b="1">
                <a:gradFill>
                  <a:gsLst>
                    <a:gs pos="1250">
                      <a:srgbClr val="505050"/>
                    </a:gs>
                    <a:gs pos="100000">
                      <a:srgbClr val="505050"/>
                    </a:gs>
                  </a:gsLst>
                  <a:lin ang="5400000" scaled="0"/>
                </a:gradFill>
                <a:cs typeface="Segoe UI Light"/>
              </a:rPr>
            </a:br>
            <a:r>
              <a:rPr lang="en-US" sz="3200" b="1">
                <a:gradFill>
                  <a:gsLst>
                    <a:gs pos="1250">
                      <a:srgbClr val="505050"/>
                    </a:gs>
                    <a:gs pos="100000">
                      <a:srgbClr val="505050"/>
                    </a:gs>
                  </a:gsLst>
                  <a:lin ang="5400000" scaled="0"/>
                </a:gradFill>
              </a:rPr>
              <a:t>feature enabled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a choice at promotion</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Starting Windows 2000 Server Native DFL, it is required to be able to authenticate</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 a multi-domain forest, they hold a read-only copy of all domain NCs, so that we can interrogate any global catalog about anything, they all have the same level of knowledge of the forest</a:t>
            </a:r>
            <a:endParaRPr lang="en-US" sz="2000">
              <a:gradFill>
                <a:gsLst>
                  <a:gs pos="1250">
                    <a:srgbClr val="505050"/>
                  </a:gs>
                  <a:gs pos="100000">
                    <a:srgbClr val="505050"/>
                  </a:gs>
                </a:gsLst>
                <a:lin ang="5400000" scaled="0"/>
              </a:gradFill>
              <a:cs typeface="Segoe UI"/>
            </a:endParaRP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TextBox 3">
            <a:extLst>
              <a:ext uri="{FF2B5EF4-FFF2-40B4-BE49-F238E27FC236}">
                <a16:creationId xmlns:a16="http://schemas.microsoft.com/office/drawing/2014/main" id="{2B4D8C2C-DE30-41F0-8139-D6EB1A9E6438}"/>
              </a:ext>
            </a:extLst>
          </p:cNvPr>
          <p:cNvSpPr txBox="1"/>
          <p:nvPr/>
        </p:nvSpPr>
        <p:spPr>
          <a:xfrm>
            <a:off x="2636589" y="3863018"/>
            <a:ext cx="7346303" cy="738664"/>
          </a:xfrm>
          <a:prstGeom prst="rect">
            <a:avLst/>
          </a:prstGeom>
          <a:ln>
            <a:solidFill>
              <a:srgbClr val="E81123"/>
            </a:solidFill>
          </a:ln>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nSpc>
                <a:spcPct val="90000"/>
              </a:lnSpc>
              <a:spcAft>
                <a:spcPts val="600"/>
              </a:spcAft>
            </a:pPr>
            <a:r>
              <a:rPr lang="en-CA" sz="3200">
                <a:gradFill>
                  <a:gsLst>
                    <a:gs pos="2917">
                      <a:schemeClr val="tx1"/>
                    </a:gs>
                    <a:gs pos="30000">
                      <a:schemeClr val="tx1"/>
                    </a:gs>
                  </a:gsLst>
                  <a:lin ang="5400000" scaled="0"/>
                </a:gradFill>
              </a:rPr>
              <a:t>No global catalog = No authentication </a:t>
            </a:r>
          </a:p>
        </p:txBody>
      </p:sp>
      <p:sp>
        <p:nvSpPr>
          <p:cNvPr id="6" name="Rectangle: Folded Corner 5">
            <a:extLst>
              <a:ext uri="{FF2B5EF4-FFF2-40B4-BE49-F238E27FC236}">
                <a16:creationId xmlns:a16="http://schemas.microsoft.com/office/drawing/2014/main" id="{91DC1375-D670-4D5D-8AE8-9364DEDF900E}"/>
              </a:ext>
            </a:extLst>
          </p:cNvPr>
          <p:cNvSpPr/>
          <p:nvPr/>
        </p:nvSpPr>
        <p:spPr bwMode="auto">
          <a:xfrm rot="21302248">
            <a:off x="10264776" y="2109359"/>
            <a:ext cx="1023436"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GC</a:t>
            </a:r>
          </a:p>
        </p:txBody>
      </p:sp>
    </p:spTree>
    <p:extLst>
      <p:ext uri="{BB962C8B-B14F-4D97-AF65-F5344CB8AC3E}">
        <p14:creationId xmlns:p14="http://schemas.microsoft.com/office/powerpoint/2010/main" val="2083759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Let’s clarify</a:t>
            </a:r>
            <a:endParaRPr lang="fr-FR"/>
          </a:p>
        </p:txBody>
      </p:sp>
      <p:sp>
        <p:nvSpPr>
          <p:cNvPr id="4" name="Isosceles Triangle 3">
            <a:extLst>
              <a:ext uri="{FF2B5EF4-FFF2-40B4-BE49-F238E27FC236}">
                <a16:creationId xmlns:a16="http://schemas.microsoft.com/office/drawing/2014/main" id="{640F6EB0-4876-482D-AC75-E14F88A3F77B}"/>
              </a:ext>
            </a:extLst>
          </p:cNvPr>
          <p:cNvSpPr/>
          <p:nvPr/>
        </p:nvSpPr>
        <p:spPr bwMode="auto">
          <a:xfrm>
            <a:off x="2131377" y="2184085"/>
            <a:ext cx="1961536" cy="1843548"/>
          </a:xfrm>
          <a:prstGeom prst="triangle">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CFB66B32-0F94-46A8-AF21-BC6DFF127913}"/>
              </a:ext>
            </a:extLst>
          </p:cNvPr>
          <p:cNvSpPr/>
          <p:nvPr/>
        </p:nvSpPr>
        <p:spPr bwMode="auto">
          <a:xfrm>
            <a:off x="668945" y="1892765"/>
            <a:ext cx="6002046" cy="4842307"/>
          </a:xfrm>
          <a:prstGeom prst="round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server" title="Icon of a server tower">
            <a:extLst>
              <a:ext uri="{FF2B5EF4-FFF2-40B4-BE49-F238E27FC236}">
                <a16:creationId xmlns:a16="http://schemas.microsoft.com/office/drawing/2014/main" id="{4FC58105-0871-4BDF-B799-335140F5BCDC}"/>
              </a:ext>
            </a:extLst>
          </p:cNvPr>
          <p:cNvSpPr>
            <a:spLocks noChangeAspect="1" noEditPoints="1"/>
          </p:cNvSpPr>
          <p:nvPr/>
        </p:nvSpPr>
        <p:spPr bwMode="auto">
          <a:xfrm>
            <a:off x="3015860" y="2573334"/>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8" name="server" title="Icon of a server tower">
            <a:extLst>
              <a:ext uri="{FF2B5EF4-FFF2-40B4-BE49-F238E27FC236}">
                <a16:creationId xmlns:a16="http://schemas.microsoft.com/office/drawing/2014/main" id="{8D10DEF3-414B-4972-8C76-AC2F97F49706}"/>
              </a:ext>
            </a:extLst>
          </p:cNvPr>
          <p:cNvSpPr>
            <a:spLocks noChangeAspect="1" noEditPoints="1"/>
          </p:cNvSpPr>
          <p:nvPr/>
        </p:nvSpPr>
        <p:spPr bwMode="auto">
          <a:xfrm>
            <a:off x="3015860" y="3431000"/>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9" name="Isosceles Triangle 8">
            <a:extLst>
              <a:ext uri="{FF2B5EF4-FFF2-40B4-BE49-F238E27FC236}">
                <a16:creationId xmlns:a16="http://schemas.microsoft.com/office/drawing/2014/main" id="{4BC63DB1-90D9-4961-8F83-E765ABC5768A}"/>
              </a:ext>
            </a:extLst>
          </p:cNvPr>
          <p:cNvSpPr/>
          <p:nvPr/>
        </p:nvSpPr>
        <p:spPr bwMode="auto">
          <a:xfrm>
            <a:off x="3398950" y="4473644"/>
            <a:ext cx="1961536" cy="1843548"/>
          </a:xfrm>
          <a:prstGeom prst="triangle">
            <a:avLst/>
          </a:prstGeom>
          <a:solidFill>
            <a:schemeClr val="accent6">
              <a:lumMod val="60000"/>
              <a:lumOff val="40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erver" title="Icon of a server tower">
            <a:extLst>
              <a:ext uri="{FF2B5EF4-FFF2-40B4-BE49-F238E27FC236}">
                <a16:creationId xmlns:a16="http://schemas.microsoft.com/office/drawing/2014/main" id="{57267005-1EEF-4421-98CB-8005272D3BF9}"/>
              </a:ext>
            </a:extLst>
          </p:cNvPr>
          <p:cNvSpPr>
            <a:spLocks noChangeAspect="1" noEditPoints="1"/>
          </p:cNvSpPr>
          <p:nvPr/>
        </p:nvSpPr>
        <p:spPr bwMode="auto">
          <a:xfrm>
            <a:off x="4294922" y="5810010"/>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1" name="server" title="Icon of a server tower">
            <a:extLst>
              <a:ext uri="{FF2B5EF4-FFF2-40B4-BE49-F238E27FC236}">
                <a16:creationId xmlns:a16="http://schemas.microsoft.com/office/drawing/2014/main" id="{4BA5AD90-D22A-4239-B674-41D973FF1D15}"/>
              </a:ext>
            </a:extLst>
          </p:cNvPr>
          <p:cNvSpPr>
            <a:spLocks noChangeAspect="1" noEditPoints="1"/>
          </p:cNvSpPr>
          <p:nvPr/>
        </p:nvSpPr>
        <p:spPr bwMode="auto">
          <a:xfrm>
            <a:off x="4283434" y="5055447"/>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cxnSp>
        <p:nvCxnSpPr>
          <p:cNvPr id="12" name="Straight Arrow Connector 11">
            <a:extLst>
              <a:ext uri="{FF2B5EF4-FFF2-40B4-BE49-F238E27FC236}">
                <a16:creationId xmlns:a16="http://schemas.microsoft.com/office/drawing/2014/main" id="{3C8E9110-8499-46D7-8A7A-BCEC4989DA8A}"/>
              </a:ext>
            </a:extLst>
          </p:cNvPr>
          <p:cNvCxnSpPr>
            <a:stCxn id="4" idx="4"/>
            <a:endCxn id="9" idx="0"/>
          </p:cNvCxnSpPr>
          <p:nvPr/>
        </p:nvCxnSpPr>
        <p:spPr>
          <a:xfrm>
            <a:off x="4092913" y="4027633"/>
            <a:ext cx="286805" cy="44601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09EA793-13C7-4CB9-8923-E67947A44C7C}"/>
              </a:ext>
            </a:extLst>
          </p:cNvPr>
          <p:cNvSpPr txBox="1"/>
          <p:nvPr/>
        </p:nvSpPr>
        <p:spPr>
          <a:xfrm>
            <a:off x="2334013" y="3919458"/>
            <a:ext cx="1867984" cy="544765"/>
          </a:xfrm>
          <a:prstGeom prst="rect">
            <a:avLst/>
          </a:prstGeom>
          <a:noFill/>
        </p:spPr>
        <p:txBody>
          <a:bodyPr wrap="square" lIns="182880" tIns="146304" rIns="182880" bIns="146304" rtlCol="0">
            <a:spAutoFit/>
          </a:bodyPr>
          <a:lstStyle/>
          <a:p>
            <a:pPr>
              <a:lnSpc>
                <a:spcPct val="90000"/>
              </a:lnSpc>
              <a:spcAft>
                <a:spcPts val="600"/>
              </a:spcAft>
            </a:pPr>
            <a:r>
              <a:rPr lang="fr-CA" sz="1800">
                <a:gradFill>
                  <a:gsLst>
                    <a:gs pos="2917">
                      <a:schemeClr val="tx1"/>
                    </a:gs>
                    <a:gs pos="30000">
                      <a:schemeClr val="tx1"/>
                    </a:gs>
                  </a:gsLst>
                  <a:lin ang="5400000" scaled="0"/>
                </a:gradFill>
              </a:rPr>
              <a:t>contoso.com</a:t>
            </a:r>
          </a:p>
        </p:txBody>
      </p:sp>
      <p:sp>
        <p:nvSpPr>
          <p:cNvPr id="14" name="TextBox 13">
            <a:extLst>
              <a:ext uri="{FF2B5EF4-FFF2-40B4-BE49-F238E27FC236}">
                <a16:creationId xmlns:a16="http://schemas.microsoft.com/office/drawing/2014/main" id="{A7D46B19-041C-4401-84CC-C0DF096632A3}"/>
              </a:ext>
            </a:extLst>
          </p:cNvPr>
          <p:cNvSpPr txBox="1"/>
          <p:nvPr/>
        </p:nvSpPr>
        <p:spPr>
          <a:xfrm>
            <a:off x="3482576" y="6235526"/>
            <a:ext cx="2154789" cy="544765"/>
          </a:xfrm>
          <a:prstGeom prst="rect">
            <a:avLst/>
          </a:prstGeom>
          <a:noFill/>
        </p:spPr>
        <p:txBody>
          <a:bodyPr wrap="square" lIns="182880" tIns="146304" rIns="182880" bIns="146304" rtlCol="0">
            <a:spAutoFit/>
          </a:bodyPr>
          <a:lstStyle/>
          <a:p>
            <a:pPr>
              <a:lnSpc>
                <a:spcPct val="90000"/>
              </a:lnSpc>
              <a:spcAft>
                <a:spcPts val="600"/>
              </a:spcAft>
            </a:pPr>
            <a:r>
              <a:rPr lang="fr-CA" sz="1800">
                <a:gradFill>
                  <a:gsLst>
                    <a:gs pos="2917">
                      <a:schemeClr val="tx1"/>
                    </a:gs>
                    <a:gs pos="30000">
                      <a:schemeClr val="tx1"/>
                    </a:gs>
                  </a:gsLst>
                  <a:lin ang="5400000" scaled="0"/>
                </a:gradFill>
              </a:rPr>
              <a:t>eu.contoso.com</a:t>
            </a:r>
          </a:p>
        </p:txBody>
      </p:sp>
      <p:sp>
        <p:nvSpPr>
          <p:cNvPr id="15" name="TextBox 14">
            <a:extLst>
              <a:ext uri="{FF2B5EF4-FFF2-40B4-BE49-F238E27FC236}">
                <a16:creationId xmlns:a16="http://schemas.microsoft.com/office/drawing/2014/main" id="{3ED262E7-91AA-41A5-98A5-2E2617F55979}"/>
              </a:ext>
            </a:extLst>
          </p:cNvPr>
          <p:cNvSpPr txBox="1"/>
          <p:nvPr/>
        </p:nvSpPr>
        <p:spPr>
          <a:xfrm>
            <a:off x="1191410" y="1481901"/>
            <a:ext cx="2988375" cy="544765"/>
          </a:xfrm>
          <a:prstGeom prst="rect">
            <a:avLst/>
          </a:prstGeom>
          <a:noFill/>
        </p:spPr>
        <p:txBody>
          <a:bodyPr wrap="square" lIns="182880" tIns="146304" rIns="182880" bIns="146304" rtlCol="0">
            <a:spAutoFit/>
          </a:bodyPr>
          <a:lstStyle/>
          <a:p>
            <a:pPr>
              <a:lnSpc>
                <a:spcPct val="90000"/>
              </a:lnSpc>
              <a:spcAft>
                <a:spcPts val="600"/>
              </a:spcAft>
            </a:pPr>
            <a:r>
              <a:rPr lang="fr-CA" sz="1800">
                <a:solidFill>
                  <a:schemeClr val="tx2"/>
                </a:solidFill>
              </a:rPr>
              <a:t>Forest: contoso.com</a:t>
            </a:r>
          </a:p>
        </p:txBody>
      </p:sp>
      <p:sp>
        <p:nvSpPr>
          <p:cNvPr id="16" name="Flowchart: Magnetic Disk 15">
            <a:extLst>
              <a:ext uri="{FF2B5EF4-FFF2-40B4-BE49-F238E27FC236}">
                <a16:creationId xmlns:a16="http://schemas.microsoft.com/office/drawing/2014/main" id="{5F84B44D-EF3C-4753-80A4-9A8E8A8F8D8E}"/>
              </a:ext>
            </a:extLst>
          </p:cNvPr>
          <p:cNvSpPr/>
          <p:nvPr/>
        </p:nvSpPr>
        <p:spPr bwMode="auto">
          <a:xfrm>
            <a:off x="7008712" y="1883596"/>
            <a:ext cx="369488" cy="295185"/>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B943A41-F4A3-43D0-9BE0-EBB2868134AE}"/>
              </a:ext>
            </a:extLst>
          </p:cNvPr>
          <p:cNvSpPr txBox="1"/>
          <p:nvPr/>
        </p:nvSpPr>
        <p:spPr>
          <a:xfrm>
            <a:off x="7292271" y="1733625"/>
            <a:ext cx="5357679" cy="3296608"/>
          </a:xfrm>
          <a:prstGeom prst="rect">
            <a:avLst/>
          </a:prstGeom>
          <a:noFill/>
        </p:spPr>
        <p:txBody>
          <a:bodyPr wrap="square" lIns="182880" tIns="146304" rIns="182880" bIns="146304" rtlCol="0">
            <a:spAutoFit/>
          </a:bodyPr>
          <a:lstStyle/>
          <a:p>
            <a:pPr>
              <a:lnSpc>
                <a:spcPct val="150000"/>
              </a:lnSpc>
              <a:spcAft>
                <a:spcPts val="600"/>
              </a:spcAft>
            </a:pPr>
            <a:r>
              <a:rPr lang="en-CA" sz="1600">
                <a:solidFill>
                  <a:schemeClr val="tx2"/>
                </a:solidFill>
              </a:rPr>
              <a:t>DC=</a:t>
            </a:r>
            <a:r>
              <a:rPr lang="en-CA" sz="1600" err="1">
                <a:solidFill>
                  <a:schemeClr val="tx2"/>
                </a:solidFill>
              </a:rPr>
              <a:t>contoso,DC</a:t>
            </a:r>
            <a:r>
              <a:rPr lang="en-CA" sz="1600">
                <a:solidFill>
                  <a:schemeClr val="tx2"/>
                </a:solidFill>
              </a:rPr>
              <a:t>=com</a:t>
            </a:r>
          </a:p>
          <a:p>
            <a:pPr>
              <a:lnSpc>
                <a:spcPct val="150000"/>
              </a:lnSpc>
              <a:spcAft>
                <a:spcPts val="600"/>
              </a:spcAft>
            </a:pPr>
            <a:r>
              <a:rPr lang="en-CA" sz="1600">
                <a:solidFill>
                  <a:srgbClr val="92D050"/>
                </a:solidFill>
              </a:rPr>
              <a:t>DC=</a:t>
            </a:r>
            <a:r>
              <a:rPr lang="en-CA" sz="1600" err="1">
                <a:solidFill>
                  <a:srgbClr val="92D050"/>
                </a:solidFill>
              </a:rPr>
              <a:t>eu,DC</a:t>
            </a:r>
            <a:r>
              <a:rPr lang="en-CA" sz="1600">
                <a:solidFill>
                  <a:srgbClr val="92D050"/>
                </a:solidFill>
              </a:rPr>
              <a:t>=</a:t>
            </a:r>
            <a:r>
              <a:rPr lang="en-CA" sz="1600" err="1">
                <a:solidFill>
                  <a:srgbClr val="92D050"/>
                </a:solidFill>
              </a:rPr>
              <a:t>contoso,DC</a:t>
            </a:r>
            <a:r>
              <a:rPr lang="en-CA" sz="1600">
                <a:solidFill>
                  <a:srgbClr val="92D050"/>
                </a:solidFill>
              </a:rPr>
              <a:t>=com</a:t>
            </a:r>
          </a:p>
          <a:p>
            <a:pPr>
              <a:lnSpc>
                <a:spcPct val="150000"/>
              </a:lnSpc>
              <a:spcAft>
                <a:spcPts val="600"/>
              </a:spcAft>
            </a:pPr>
            <a:r>
              <a:rPr lang="en-CA" sz="1600">
                <a:gradFill>
                  <a:gsLst>
                    <a:gs pos="2917">
                      <a:schemeClr val="tx1"/>
                    </a:gs>
                    <a:gs pos="30000">
                      <a:schemeClr val="tx1"/>
                    </a:gs>
                  </a:gsLst>
                  <a:lin ang="5400000" scaled="0"/>
                </a:gradFill>
              </a:rPr>
              <a:t>CN=</a:t>
            </a:r>
            <a:r>
              <a:rPr lang="en-CA" sz="1600" err="1">
                <a:gradFill>
                  <a:gsLst>
                    <a:gs pos="2917">
                      <a:schemeClr val="tx1"/>
                    </a:gs>
                    <a:gs pos="30000">
                      <a:schemeClr val="tx1"/>
                    </a:gs>
                  </a:gsLst>
                  <a:lin ang="5400000" scaled="0"/>
                </a:gradFill>
              </a:rPr>
              <a:t>configuration,DC</a:t>
            </a:r>
            <a:r>
              <a:rPr lang="en-CA" sz="1600">
                <a:gradFill>
                  <a:gsLst>
                    <a:gs pos="2917">
                      <a:schemeClr val="tx1"/>
                    </a:gs>
                    <a:gs pos="30000">
                      <a:schemeClr val="tx1"/>
                    </a:gs>
                  </a:gsLst>
                  <a:lin ang="5400000" scaled="0"/>
                </a:gradFill>
              </a:rPr>
              <a:t>=</a:t>
            </a:r>
            <a:r>
              <a:rPr lang="en-CA" sz="1600" err="1">
                <a:gradFill>
                  <a:gsLst>
                    <a:gs pos="2917">
                      <a:schemeClr val="tx1"/>
                    </a:gs>
                    <a:gs pos="30000">
                      <a:schemeClr val="tx1"/>
                    </a:gs>
                  </a:gsLst>
                  <a:lin ang="5400000" scaled="0"/>
                </a:gradFill>
              </a:rPr>
              <a:t>contoso,DC</a:t>
            </a:r>
            <a:r>
              <a:rPr lang="en-CA" sz="1600">
                <a:gradFill>
                  <a:gsLst>
                    <a:gs pos="2917">
                      <a:schemeClr val="tx1"/>
                    </a:gs>
                    <a:gs pos="30000">
                      <a:schemeClr val="tx1"/>
                    </a:gs>
                  </a:gsLst>
                  <a:lin ang="5400000" scaled="0"/>
                </a:gradFill>
              </a:rPr>
              <a:t>=com</a:t>
            </a:r>
          </a:p>
          <a:p>
            <a:pPr>
              <a:lnSpc>
                <a:spcPct val="150000"/>
              </a:lnSpc>
              <a:spcAft>
                <a:spcPts val="600"/>
              </a:spcAft>
            </a:pPr>
            <a:r>
              <a:rPr lang="en-CA" sz="1600">
                <a:solidFill>
                  <a:schemeClr val="accent3"/>
                </a:solidFill>
              </a:rPr>
              <a:t>CN=</a:t>
            </a:r>
            <a:r>
              <a:rPr lang="en-CA" sz="1600" err="1">
                <a:solidFill>
                  <a:schemeClr val="accent3"/>
                </a:solidFill>
              </a:rPr>
              <a:t>schema,CN</a:t>
            </a:r>
            <a:r>
              <a:rPr lang="en-CA" sz="1600">
                <a:solidFill>
                  <a:schemeClr val="accent3"/>
                </a:solidFill>
              </a:rPr>
              <a:t>=configuration</a:t>
            </a:r>
          </a:p>
          <a:p>
            <a:pPr>
              <a:lnSpc>
                <a:spcPct val="150000"/>
              </a:lnSpc>
              <a:spcAft>
                <a:spcPts val="600"/>
              </a:spcAft>
            </a:pPr>
            <a:r>
              <a:rPr lang="en-CA" sz="1600">
                <a:solidFill>
                  <a:srgbClr val="7030A0"/>
                </a:solidFill>
              </a:rPr>
              <a:t>CN=</a:t>
            </a:r>
            <a:r>
              <a:rPr lang="en-CA" sz="1600" err="1">
                <a:solidFill>
                  <a:srgbClr val="7030A0"/>
                </a:solidFill>
              </a:rPr>
              <a:t>forestdnszones,DC</a:t>
            </a:r>
            <a:r>
              <a:rPr lang="en-CA" sz="1600">
                <a:solidFill>
                  <a:srgbClr val="7030A0"/>
                </a:solidFill>
              </a:rPr>
              <a:t>=</a:t>
            </a:r>
            <a:r>
              <a:rPr lang="en-CA" sz="1600" err="1">
                <a:solidFill>
                  <a:srgbClr val="7030A0"/>
                </a:solidFill>
              </a:rPr>
              <a:t>contoso,DC</a:t>
            </a:r>
            <a:r>
              <a:rPr lang="en-CA" sz="1600">
                <a:solidFill>
                  <a:srgbClr val="7030A0"/>
                </a:solidFill>
              </a:rPr>
              <a:t>=com</a:t>
            </a:r>
          </a:p>
          <a:p>
            <a:pPr>
              <a:lnSpc>
                <a:spcPct val="150000"/>
              </a:lnSpc>
              <a:spcAft>
                <a:spcPts val="600"/>
              </a:spcAft>
            </a:pPr>
            <a:r>
              <a:rPr lang="en-CA" sz="1600">
                <a:solidFill>
                  <a:srgbClr val="FFC000"/>
                </a:solidFill>
              </a:rPr>
              <a:t>CN=</a:t>
            </a:r>
            <a:r>
              <a:rPr lang="en-CA" sz="1600" err="1">
                <a:solidFill>
                  <a:srgbClr val="FFC000"/>
                </a:solidFill>
              </a:rPr>
              <a:t>domaindnszones,DC</a:t>
            </a:r>
            <a:r>
              <a:rPr lang="en-CA" sz="1600">
                <a:solidFill>
                  <a:srgbClr val="FFC000"/>
                </a:solidFill>
              </a:rPr>
              <a:t>=</a:t>
            </a:r>
            <a:r>
              <a:rPr lang="en-CA" sz="1600" err="1">
                <a:solidFill>
                  <a:srgbClr val="FFC000"/>
                </a:solidFill>
              </a:rPr>
              <a:t>contoso,DC</a:t>
            </a:r>
            <a:r>
              <a:rPr lang="en-CA" sz="1600">
                <a:solidFill>
                  <a:srgbClr val="FFC000"/>
                </a:solidFill>
              </a:rPr>
              <a:t>=com</a:t>
            </a:r>
          </a:p>
          <a:p>
            <a:pPr>
              <a:lnSpc>
                <a:spcPct val="150000"/>
              </a:lnSpc>
              <a:spcAft>
                <a:spcPts val="600"/>
              </a:spcAft>
            </a:pPr>
            <a:r>
              <a:rPr lang="en-CA" sz="1600">
                <a:solidFill>
                  <a:srgbClr val="008272"/>
                </a:solidFill>
              </a:rPr>
              <a:t>CN=</a:t>
            </a:r>
            <a:r>
              <a:rPr lang="en-CA" sz="1600" err="1">
                <a:solidFill>
                  <a:srgbClr val="008272"/>
                </a:solidFill>
              </a:rPr>
              <a:t>domaindnszones,DC</a:t>
            </a:r>
            <a:r>
              <a:rPr lang="en-CA" sz="1600">
                <a:solidFill>
                  <a:srgbClr val="008272"/>
                </a:solidFill>
              </a:rPr>
              <a:t>=</a:t>
            </a:r>
            <a:r>
              <a:rPr lang="en-CA" sz="1600" err="1">
                <a:solidFill>
                  <a:srgbClr val="008272"/>
                </a:solidFill>
              </a:rPr>
              <a:t>eu,DC</a:t>
            </a:r>
            <a:r>
              <a:rPr lang="en-CA" sz="1600">
                <a:solidFill>
                  <a:srgbClr val="008272"/>
                </a:solidFill>
              </a:rPr>
              <a:t>=</a:t>
            </a:r>
            <a:r>
              <a:rPr lang="en-CA" sz="1600" err="1">
                <a:solidFill>
                  <a:srgbClr val="008272"/>
                </a:solidFill>
              </a:rPr>
              <a:t>contoso,DC</a:t>
            </a:r>
            <a:r>
              <a:rPr lang="en-CA" sz="1600">
                <a:solidFill>
                  <a:srgbClr val="008272"/>
                </a:solidFill>
              </a:rPr>
              <a:t>=com</a:t>
            </a:r>
            <a:endParaRPr lang="en-CA" sz="1800">
              <a:solidFill>
                <a:srgbClr val="008272"/>
              </a:solidFill>
            </a:endParaRPr>
          </a:p>
        </p:txBody>
      </p:sp>
      <p:sp>
        <p:nvSpPr>
          <p:cNvPr id="18" name="Flowchart: Magnetic Disk 17">
            <a:extLst>
              <a:ext uri="{FF2B5EF4-FFF2-40B4-BE49-F238E27FC236}">
                <a16:creationId xmlns:a16="http://schemas.microsoft.com/office/drawing/2014/main" id="{8D71479F-559C-40FE-AA4E-13A1BB8B9E16}"/>
              </a:ext>
            </a:extLst>
          </p:cNvPr>
          <p:cNvSpPr/>
          <p:nvPr/>
        </p:nvSpPr>
        <p:spPr bwMode="auto">
          <a:xfrm>
            <a:off x="7008712" y="2358683"/>
            <a:ext cx="369488" cy="295185"/>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Magnetic Disk 18">
            <a:extLst>
              <a:ext uri="{FF2B5EF4-FFF2-40B4-BE49-F238E27FC236}">
                <a16:creationId xmlns:a16="http://schemas.microsoft.com/office/drawing/2014/main" id="{BFA57324-FD58-4E40-8ED7-3FD7C3E81486}"/>
              </a:ext>
            </a:extLst>
          </p:cNvPr>
          <p:cNvSpPr/>
          <p:nvPr/>
        </p:nvSpPr>
        <p:spPr bwMode="auto">
          <a:xfrm>
            <a:off x="7008712" y="2839990"/>
            <a:ext cx="369488" cy="295185"/>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Flowchart: Magnetic Disk 19">
            <a:extLst>
              <a:ext uri="{FF2B5EF4-FFF2-40B4-BE49-F238E27FC236}">
                <a16:creationId xmlns:a16="http://schemas.microsoft.com/office/drawing/2014/main" id="{F7EFDD7D-041B-4585-8797-5A7F35E9361C}"/>
              </a:ext>
            </a:extLst>
          </p:cNvPr>
          <p:cNvSpPr/>
          <p:nvPr/>
        </p:nvSpPr>
        <p:spPr bwMode="auto">
          <a:xfrm>
            <a:off x="7008712" y="3290197"/>
            <a:ext cx="369488" cy="295185"/>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Flowchart: Magnetic Disk 20">
            <a:extLst>
              <a:ext uri="{FF2B5EF4-FFF2-40B4-BE49-F238E27FC236}">
                <a16:creationId xmlns:a16="http://schemas.microsoft.com/office/drawing/2014/main" id="{FF871014-CB28-4858-B33D-2B208195F072}"/>
              </a:ext>
            </a:extLst>
          </p:cNvPr>
          <p:cNvSpPr/>
          <p:nvPr/>
        </p:nvSpPr>
        <p:spPr bwMode="auto">
          <a:xfrm>
            <a:off x="7008712" y="3663593"/>
            <a:ext cx="369488" cy="295185"/>
          </a:xfrm>
          <a:prstGeom prst="flowChartMagneticDisk">
            <a:avLst/>
          </a:prstGeom>
          <a:solidFill>
            <a:srgbClr val="7030A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Flowchart: Magnetic Disk 21">
            <a:extLst>
              <a:ext uri="{FF2B5EF4-FFF2-40B4-BE49-F238E27FC236}">
                <a16:creationId xmlns:a16="http://schemas.microsoft.com/office/drawing/2014/main" id="{D1741D95-C652-4E5D-8610-ACD0DBB0E0DC}"/>
              </a:ext>
            </a:extLst>
          </p:cNvPr>
          <p:cNvSpPr/>
          <p:nvPr/>
        </p:nvSpPr>
        <p:spPr bwMode="auto">
          <a:xfrm>
            <a:off x="7008712" y="4138680"/>
            <a:ext cx="369488" cy="295185"/>
          </a:xfrm>
          <a:prstGeom prst="flowChartMagneticDisk">
            <a:avLst/>
          </a:prstGeom>
          <a:solidFill>
            <a:srgbClr val="FFC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Flowchart: Magnetic Disk 22">
            <a:extLst>
              <a:ext uri="{FF2B5EF4-FFF2-40B4-BE49-F238E27FC236}">
                <a16:creationId xmlns:a16="http://schemas.microsoft.com/office/drawing/2014/main" id="{2492483B-BBF6-4AFD-BB3C-A8E2F94A7C5E}"/>
              </a:ext>
            </a:extLst>
          </p:cNvPr>
          <p:cNvSpPr/>
          <p:nvPr/>
        </p:nvSpPr>
        <p:spPr bwMode="auto">
          <a:xfrm>
            <a:off x="7008712" y="4619987"/>
            <a:ext cx="369488" cy="295185"/>
          </a:xfrm>
          <a:prstGeom prst="flowChartMagneticDisk">
            <a:avLst/>
          </a:prstGeom>
          <a:solidFill>
            <a:srgbClr val="00B294"/>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Flowchart: Magnetic Disk 23">
            <a:extLst>
              <a:ext uri="{FF2B5EF4-FFF2-40B4-BE49-F238E27FC236}">
                <a16:creationId xmlns:a16="http://schemas.microsoft.com/office/drawing/2014/main" id="{56C3AA9C-0BD1-4607-A12D-A732035A996B}"/>
              </a:ext>
            </a:extLst>
          </p:cNvPr>
          <p:cNvSpPr/>
          <p:nvPr/>
        </p:nvSpPr>
        <p:spPr bwMode="auto">
          <a:xfrm>
            <a:off x="4364183" y="2170887"/>
            <a:ext cx="277688" cy="142122"/>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Flowchart: Magnetic Disk 24">
            <a:extLst>
              <a:ext uri="{FF2B5EF4-FFF2-40B4-BE49-F238E27FC236}">
                <a16:creationId xmlns:a16="http://schemas.microsoft.com/office/drawing/2014/main" id="{90FAA4AC-EEC5-4A85-88F8-752F44DCFF5E}"/>
              </a:ext>
            </a:extLst>
          </p:cNvPr>
          <p:cNvSpPr/>
          <p:nvPr/>
        </p:nvSpPr>
        <p:spPr bwMode="auto">
          <a:xfrm>
            <a:off x="4364183" y="2971078"/>
            <a:ext cx="277688" cy="142122"/>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Flowchart: Magnetic Disk 25">
            <a:extLst>
              <a:ext uri="{FF2B5EF4-FFF2-40B4-BE49-F238E27FC236}">
                <a16:creationId xmlns:a16="http://schemas.microsoft.com/office/drawing/2014/main" id="{6393ADBA-CE6F-4EB9-B77C-8F5ED9E63367}"/>
              </a:ext>
            </a:extLst>
          </p:cNvPr>
          <p:cNvSpPr/>
          <p:nvPr/>
        </p:nvSpPr>
        <p:spPr bwMode="auto">
          <a:xfrm>
            <a:off x="4364183" y="2365553"/>
            <a:ext cx="277688" cy="142122"/>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Magnetic Disk 26">
            <a:extLst>
              <a:ext uri="{FF2B5EF4-FFF2-40B4-BE49-F238E27FC236}">
                <a16:creationId xmlns:a16="http://schemas.microsoft.com/office/drawing/2014/main" id="{237BA927-3F3C-43EE-9FBA-0E53ADE9FF29}"/>
              </a:ext>
            </a:extLst>
          </p:cNvPr>
          <p:cNvSpPr/>
          <p:nvPr/>
        </p:nvSpPr>
        <p:spPr bwMode="auto">
          <a:xfrm>
            <a:off x="4364183" y="2754885"/>
            <a:ext cx="277688" cy="142122"/>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Flowchart: Magnetic Disk 27">
            <a:extLst>
              <a:ext uri="{FF2B5EF4-FFF2-40B4-BE49-F238E27FC236}">
                <a16:creationId xmlns:a16="http://schemas.microsoft.com/office/drawing/2014/main" id="{FE8070CE-D6C6-49E5-8AFF-A60C3335A8B8}"/>
              </a:ext>
            </a:extLst>
          </p:cNvPr>
          <p:cNvSpPr/>
          <p:nvPr/>
        </p:nvSpPr>
        <p:spPr bwMode="auto">
          <a:xfrm>
            <a:off x="4364183" y="2560219"/>
            <a:ext cx="277688" cy="142122"/>
          </a:xfrm>
          <a:prstGeom prst="flowChartMagneticDisk">
            <a:avLst/>
          </a:prstGeom>
          <a:solidFill>
            <a:srgbClr val="FFC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0AC2D54B-5B79-4C58-98A4-7A44789497A7}"/>
              </a:ext>
            </a:extLst>
          </p:cNvPr>
          <p:cNvSpPr txBox="1"/>
          <p:nvPr/>
        </p:nvSpPr>
        <p:spPr>
          <a:xfrm>
            <a:off x="4036895" y="4723413"/>
            <a:ext cx="685645" cy="461665"/>
          </a:xfrm>
          <a:prstGeom prst="rect">
            <a:avLst/>
          </a:prstGeom>
          <a:noFill/>
        </p:spPr>
        <p:txBody>
          <a:bodyPr wrap="square" lIns="182880" tIns="146304" rIns="182880" bIns="146304" rtlCol="0">
            <a:spAutoFit/>
          </a:bodyPr>
          <a:lstStyle/>
          <a:p>
            <a:pPr>
              <a:lnSpc>
                <a:spcPct val="90000"/>
              </a:lnSpc>
              <a:spcAft>
                <a:spcPts val="600"/>
              </a:spcAft>
            </a:pPr>
            <a:r>
              <a:rPr lang="fr-CA" sz="1200">
                <a:gradFill>
                  <a:gsLst>
                    <a:gs pos="2917">
                      <a:schemeClr val="tx1"/>
                    </a:gs>
                    <a:gs pos="30000">
                      <a:schemeClr val="tx1"/>
                    </a:gs>
                  </a:gsLst>
                  <a:lin ang="5400000" scaled="0"/>
                </a:gradFill>
              </a:rPr>
              <a:t>DNS</a:t>
            </a:r>
            <a:endParaRPr lang="fr-CA" sz="1800">
              <a:gradFill>
                <a:gsLst>
                  <a:gs pos="2917">
                    <a:schemeClr val="tx1"/>
                  </a:gs>
                  <a:gs pos="30000">
                    <a:schemeClr val="tx1"/>
                  </a:gs>
                </a:gsLst>
                <a:lin ang="5400000" scaled="0"/>
              </a:gradFill>
            </a:endParaRPr>
          </a:p>
        </p:txBody>
      </p:sp>
      <p:sp>
        <p:nvSpPr>
          <p:cNvPr id="30" name="Flowchart: Magnetic Disk 29">
            <a:extLst>
              <a:ext uri="{FF2B5EF4-FFF2-40B4-BE49-F238E27FC236}">
                <a16:creationId xmlns:a16="http://schemas.microsoft.com/office/drawing/2014/main" id="{9926A221-B172-4D95-AACF-F444C1DA2322}"/>
              </a:ext>
            </a:extLst>
          </p:cNvPr>
          <p:cNvSpPr/>
          <p:nvPr/>
        </p:nvSpPr>
        <p:spPr bwMode="auto">
          <a:xfrm>
            <a:off x="1523387" y="2532555"/>
            <a:ext cx="277688" cy="142122"/>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31" name="Flowchart: Magnetic Disk 30">
            <a:extLst>
              <a:ext uri="{FF2B5EF4-FFF2-40B4-BE49-F238E27FC236}">
                <a16:creationId xmlns:a16="http://schemas.microsoft.com/office/drawing/2014/main" id="{1C4D5FEE-D8C7-433E-8584-ED9E127C6EB6}"/>
              </a:ext>
            </a:extLst>
          </p:cNvPr>
          <p:cNvSpPr/>
          <p:nvPr/>
        </p:nvSpPr>
        <p:spPr bwMode="auto">
          <a:xfrm>
            <a:off x="1523387" y="3529531"/>
            <a:ext cx="277688" cy="142122"/>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Flowchart: Magnetic Disk 31">
            <a:extLst>
              <a:ext uri="{FF2B5EF4-FFF2-40B4-BE49-F238E27FC236}">
                <a16:creationId xmlns:a16="http://schemas.microsoft.com/office/drawing/2014/main" id="{82AA3D67-4F9A-4D85-AD68-323CCF1B3822}"/>
              </a:ext>
            </a:extLst>
          </p:cNvPr>
          <p:cNvSpPr/>
          <p:nvPr/>
        </p:nvSpPr>
        <p:spPr bwMode="auto">
          <a:xfrm>
            <a:off x="1523387" y="2727221"/>
            <a:ext cx="277688" cy="142122"/>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Flowchart: Magnetic Disk 32">
            <a:extLst>
              <a:ext uri="{FF2B5EF4-FFF2-40B4-BE49-F238E27FC236}">
                <a16:creationId xmlns:a16="http://schemas.microsoft.com/office/drawing/2014/main" id="{5ECCBE33-F09E-4E1B-AA40-A61175F0B85D}"/>
              </a:ext>
            </a:extLst>
          </p:cNvPr>
          <p:cNvSpPr/>
          <p:nvPr/>
        </p:nvSpPr>
        <p:spPr bwMode="auto">
          <a:xfrm>
            <a:off x="1523387" y="3116553"/>
            <a:ext cx="277688" cy="142122"/>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lowchart: Magnetic Disk 33">
            <a:extLst>
              <a:ext uri="{FF2B5EF4-FFF2-40B4-BE49-F238E27FC236}">
                <a16:creationId xmlns:a16="http://schemas.microsoft.com/office/drawing/2014/main" id="{A43DE1EB-7E75-4CE7-97A7-12235E1FEC89}"/>
              </a:ext>
            </a:extLst>
          </p:cNvPr>
          <p:cNvSpPr/>
          <p:nvPr/>
        </p:nvSpPr>
        <p:spPr bwMode="auto">
          <a:xfrm>
            <a:off x="1523387" y="3311219"/>
            <a:ext cx="277688" cy="142122"/>
          </a:xfrm>
          <a:prstGeom prst="flowChartMagneticDisk">
            <a:avLst/>
          </a:prstGeom>
          <a:solidFill>
            <a:srgbClr val="7030A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Flowchart: Magnetic Disk 34">
            <a:extLst>
              <a:ext uri="{FF2B5EF4-FFF2-40B4-BE49-F238E27FC236}">
                <a16:creationId xmlns:a16="http://schemas.microsoft.com/office/drawing/2014/main" id="{9356D768-ED1E-44A5-A46D-B95B2BE89D20}"/>
              </a:ext>
            </a:extLst>
          </p:cNvPr>
          <p:cNvSpPr/>
          <p:nvPr/>
        </p:nvSpPr>
        <p:spPr bwMode="auto">
          <a:xfrm>
            <a:off x="1523387" y="2921887"/>
            <a:ext cx="277688" cy="142122"/>
          </a:xfrm>
          <a:prstGeom prst="flowChartMagneticDisk">
            <a:avLst/>
          </a:prstGeom>
          <a:solidFill>
            <a:srgbClr val="FFC0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Callout: Line with Accent Bar 35">
            <a:extLst>
              <a:ext uri="{FF2B5EF4-FFF2-40B4-BE49-F238E27FC236}">
                <a16:creationId xmlns:a16="http://schemas.microsoft.com/office/drawing/2014/main" id="{45624DD4-A1D4-435B-952D-B72776DC145F}"/>
              </a:ext>
            </a:extLst>
          </p:cNvPr>
          <p:cNvSpPr/>
          <p:nvPr/>
        </p:nvSpPr>
        <p:spPr bwMode="auto">
          <a:xfrm flipH="1">
            <a:off x="1472809" y="2552796"/>
            <a:ext cx="378844" cy="1118858"/>
          </a:xfrm>
          <a:prstGeom prst="accentCallout1">
            <a:avLst>
              <a:gd name="adj1" fmla="val 18750"/>
              <a:gd name="adj2" fmla="val -8333"/>
              <a:gd name="adj3" fmla="val 92595"/>
              <a:gd name="adj4" fmla="val -270092"/>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43856AE3-576C-45DF-8B5C-70EA98222760}"/>
              </a:ext>
            </a:extLst>
          </p:cNvPr>
          <p:cNvSpPr txBox="1"/>
          <p:nvPr/>
        </p:nvSpPr>
        <p:spPr>
          <a:xfrm>
            <a:off x="2769321" y="3084125"/>
            <a:ext cx="685645" cy="461665"/>
          </a:xfrm>
          <a:prstGeom prst="rect">
            <a:avLst/>
          </a:prstGeom>
          <a:noFill/>
        </p:spPr>
        <p:txBody>
          <a:bodyPr wrap="square" lIns="182880" tIns="146304" rIns="182880" bIns="146304" rtlCol="0">
            <a:spAutoFit/>
          </a:bodyPr>
          <a:lstStyle/>
          <a:p>
            <a:pPr>
              <a:lnSpc>
                <a:spcPct val="90000"/>
              </a:lnSpc>
              <a:spcAft>
                <a:spcPts val="600"/>
              </a:spcAft>
            </a:pPr>
            <a:r>
              <a:rPr lang="fr-CA" sz="1200">
                <a:gradFill>
                  <a:gsLst>
                    <a:gs pos="2917">
                      <a:schemeClr val="tx1"/>
                    </a:gs>
                    <a:gs pos="30000">
                      <a:schemeClr val="tx1"/>
                    </a:gs>
                  </a:gsLst>
                  <a:lin ang="5400000" scaled="0"/>
                </a:gradFill>
              </a:rPr>
              <a:t>DNS</a:t>
            </a:r>
            <a:endParaRPr lang="fr-CA" sz="1800">
              <a:gradFill>
                <a:gsLst>
                  <a:gs pos="2917">
                    <a:schemeClr val="tx1"/>
                  </a:gs>
                  <a:gs pos="30000">
                    <a:schemeClr val="tx1"/>
                  </a:gs>
                </a:gsLst>
                <a:lin ang="5400000" scaled="0"/>
              </a:gradFill>
            </a:endParaRPr>
          </a:p>
        </p:txBody>
      </p:sp>
      <p:sp>
        <p:nvSpPr>
          <p:cNvPr id="38" name="TextBox 37">
            <a:extLst>
              <a:ext uri="{FF2B5EF4-FFF2-40B4-BE49-F238E27FC236}">
                <a16:creationId xmlns:a16="http://schemas.microsoft.com/office/drawing/2014/main" id="{C54D4531-3E3A-42D0-9076-397332B4A9F6}"/>
              </a:ext>
            </a:extLst>
          </p:cNvPr>
          <p:cNvSpPr txBox="1"/>
          <p:nvPr/>
        </p:nvSpPr>
        <p:spPr>
          <a:xfrm>
            <a:off x="4048383" y="5477886"/>
            <a:ext cx="685645" cy="461665"/>
          </a:xfrm>
          <a:prstGeom prst="rect">
            <a:avLst/>
          </a:prstGeom>
          <a:noFill/>
        </p:spPr>
        <p:txBody>
          <a:bodyPr wrap="square" lIns="182880" tIns="146304" rIns="182880" bIns="146304" rtlCol="0">
            <a:spAutoFit/>
          </a:bodyPr>
          <a:lstStyle/>
          <a:p>
            <a:pPr>
              <a:lnSpc>
                <a:spcPct val="90000"/>
              </a:lnSpc>
              <a:spcAft>
                <a:spcPts val="600"/>
              </a:spcAft>
            </a:pPr>
            <a:r>
              <a:rPr lang="fr-CA" sz="1200">
                <a:gradFill>
                  <a:gsLst>
                    <a:gs pos="2917">
                      <a:schemeClr val="tx1"/>
                    </a:gs>
                    <a:gs pos="30000">
                      <a:schemeClr val="tx1"/>
                    </a:gs>
                  </a:gsLst>
                  <a:lin ang="5400000" scaled="0"/>
                </a:gradFill>
              </a:rPr>
              <a:t>DNS</a:t>
            </a:r>
            <a:endParaRPr lang="fr-CA" sz="1800">
              <a:gradFill>
                <a:gsLst>
                  <a:gs pos="2917">
                    <a:schemeClr val="tx1"/>
                  </a:gs>
                  <a:gs pos="30000">
                    <a:schemeClr val="tx1"/>
                  </a:gs>
                </a:gsLst>
                <a:lin ang="5400000" scaled="0"/>
              </a:gradFill>
            </a:endParaRPr>
          </a:p>
        </p:txBody>
      </p:sp>
      <p:sp>
        <p:nvSpPr>
          <p:cNvPr id="39" name="Callout: Line with Accent Bar 38">
            <a:extLst>
              <a:ext uri="{FF2B5EF4-FFF2-40B4-BE49-F238E27FC236}">
                <a16:creationId xmlns:a16="http://schemas.microsoft.com/office/drawing/2014/main" id="{CB88F1B0-7260-4647-BC29-F2641213AC92}"/>
              </a:ext>
            </a:extLst>
          </p:cNvPr>
          <p:cNvSpPr/>
          <p:nvPr/>
        </p:nvSpPr>
        <p:spPr bwMode="auto">
          <a:xfrm flipH="1">
            <a:off x="2491904" y="4915172"/>
            <a:ext cx="378845" cy="1268845"/>
          </a:xfrm>
          <a:prstGeom prst="accentCallout1">
            <a:avLst>
              <a:gd name="adj1" fmla="val 18750"/>
              <a:gd name="adj2" fmla="val -8333"/>
              <a:gd name="adj3" fmla="val 86479"/>
              <a:gd name="adj4" fmla="val -357115"/>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Callout: Line with Accent Bar 39">
            <a:extLst>
              <a:ext uri="{FF2B5EF4-FFF2-40B4-BE49-F238E27FC236}">
                <a16:creationId xmlns:a16="http://schemas.microsoft.com/office/drawing/2014/main" id="{CC4FBF9F-8FF9-4828-B9D9-CE647E2E791D}"/>
              </a:ext>
            </a:extLst>
          </p:cNvPr>
          <p:cNvSpPr/>
          <p:nvPr/>
        </p:nvSpPr>
        <p:spPr bwMode="auto">
          <a:xfrm flipH="1">
            <a:off x="4779366" y="4159726"/>
            <a:ext cx="378845" cy="1268845"/>
          </a:xfrm>
          <a:prstGeom prst="accentCallout1">
            <a:avLst>
              <a:gd name="adj1" fmla="val 18750"/>
              <a:gd name="adj2" fmla="val -8333"/>
              <a:gd name="adj3" fmla="val 81577"/>
              <a:gd name="adj4" fmla="val 158455"/>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Callout: Line with Accent Bar 40">
            <a:extLst>
              <a:ext uri="{FF2B5EF4-FFF2-40B4-BE49-F238E27FC236}">
                <a16:creationId xmlns:a16="http://schemas.microsoft.com/office/drawing/2014/main" id="{1DA7BE5F-0D8B-480C-B164-5B525E31E45B}"/>
              </a:ext>
            </a:extLst>
          </p:cNvPr>
          <p:cNvSpPr/>
          <p:nvPr/>
        </p:nvSpPr>
        <p:spPr bwMode="auto">
          <a:xfrm flipH="1">
            <a:off x="3912053" y="2119519"/>
            <a:ext cx="333484" cy="1037774"/>
          </a:xfrm>
          <a:prstGeom prst="accentCallout1">
            <a:avLst>
              <a:gd name="adj1" fmla="val 18750"/>
              <a:gd name="adj2" fmla="val -8333"/>
              <a:gd name="adj3" fmla="val 59093"/>
              <a:gd name="adj4" fmla="val 277550"/>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Flowchart: Magnetic Disk 41">
            <a:extLst>
              <a:ext uri="{FF2B5EF4-FFF2-40B4-BE49-F238E27FC236}">
                <a16:creationId xmlns:a16="http://schemas.microsoft.com/office/drawing/2014/main" id="{F835831A-6D05-487C-8FEC-4942C7ECA75F}"/>
              </a:ext>
            </a:extLst>
          </p:cNvPr>
          <p:cNvSpPr/>
          <p:nvPr/>
        </p:nvSpPr>
        <p:spPr bwMode="auto">
          <a:xfrm>
            <a:off x="2522035" y="4994714"/>
            <a:ext cx="277688" cy="142122"/>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lowchart: Magnetic Disk 42">
            <a:extLst>
              <a:ext uri="{FF2B5EF4-FFF2-40B4-BE49-F238E27FC236}">
                <a16:creationId xmlns:a16="http://schemas.microsoft.com/office/drawing/2014/main" id="{03B8C860-D47A-45DE-AD75-24708828DCB7}"/>
              </a:ext>
            </a:extLst>
          </p:cNvPr>
          <p:cNvSpPr/>
          <p:nvPr/>
        </p:nvSpPr>
        <p:spPr bwMode="auto">
          <a:xfrm>
            <a:off x="2522035" y="5991690"/>
            <a:ext cx="277688" cy="142122"/>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Flowchart: Magnetic Disk 43">
            <a:extLst>
              <a:ext uri="{FF2B5EF4-FFF2-40B4-BE49-F238E27FC236}">
                <a16:creationId xmlns:a16="http://schemas.microsoft.com/office/drawing/2014/main" id="{955DAA43-26F8-4106-BB86-EC1FA63FA348}"/>
              </a:ext>
            </a:extLst>
          </p:cNvPr>
          <p:cNvSpPr/>
          <p:nvPr/>
        </p:nvSpPr>
        <p:spPr bwMode="auto">
          <a:xfrm>
            <a:off x="2522035" y="5189380"/>
            <a:ext cx="277688" cy="142122"/>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Flowchart: Magnetic Disk 44">
            <a:extLst>
              <a:ext uri="{FF2B5EF4-FFF2-40B4-BE49-F238E27FC236}">
                <a16:creationId xmlns:a16="http://schemas.microsoft.com/office/drawing/2014/main" id="{00CB20F4-CBB4-4A1C-9AC7-A1B828A8AFB3}"/>
              </a:ext>
            </a:extLst>
          </p:cNvPr>
          <p:cNvSpPr/>
          <p:nvPr/>
        </p:nvSpPr>
        <p:spPr bwMode="auto">
          <a:xfrm>
            <a:off x="2522035" y="5578712"/>
            <a:ext cx="277688" cy="142122"/>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Flowchart: Magnetic Disk 45">
            <a:extLst>
              <a:ext uri="{FF2B5EF4-FFF2-40B4-BE49-F238E27FC236}">
                <a16:creationId xmlns:a16="http://schemas.microsoft.com/office/drawing/2014/main" id="{C93ECF95-DE9F-4BE0-A2D2-53FD38B3B51F}"/>
              </a:ext>
            </a:extLst>
          </p:cNvPr>
          <p:cNvSpPr/>
          <p:nvPr/>
        </p:nvSpPr>
        <p:spPr bwMode="auto">
          <a:xfrm>
            <a:off x="2522035" y="5773378"/>
            <a:ext cx="277688" cy="142122"/>
          </a:xfrm>
          <a:prstGeom prst="flowChartMagneticDisk">
            <a:avLst/>
          </a:prstGeom>
          <a:solidFill>
            <a:srgbClr val="7030A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Flowchart: Magnetic Disk 46">
            <a:extLst>
              <a:ext uri="{FF2B5EF4-FFF2-40B4-BE49-F238E27FC236}">
                <a16:creationId xmlns:a16="http://schemas.microsoft.com/office/drawing/2014/main" id="{88118BC9-A44A-413C-B1E1-54ED80E3A7EA}"/>
              </a:ext>
            </a:extLst>
          </p:cNvPr>
          <p:cNvSpPr/>
          <p:nvPr/>
        </p:nvSpPr>
        <p:spPr bwMode="auto">
          <a:xfrm>
            <a:off x="2522035" y="5384046"/>
            <a:ext cx="277688" cy="142122"/>
          </a:xfrm>
          <a:prstGeom prst="flowChartMagneticDisk">
            <a:avLst/>
          </a:prstGeom>
          <a:solidFill>
            <a:srgbClr val="00B294"/>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Flowchart: Magnetic Disk 47">
            <a:extLst>
              <a:ext uri="{FF2B5EF4-FFF2-40B4-BE49-F238E27FC236}">
                <a16:creationId xmlns:a16="http://schemas.microsoft.com/office/drawing/2014/main" id="{6F11628B-7A6A-4710-8DF3-120C45F757FB}"/>
              </a:ext>
            </a:extLst>
          </p:cNvPr>
          <p:cNvSpPr/>
          <p:nvPr/>
        </p:nvSpPr>
        <p:spPr bwMode="auto">
          <a:xfrm>
            <a:off x="5280787" y="4262940"/>
            <a:ext cx="277688" cy="156334"/>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a:extLst>
              <a:ext uri="{FF2B5EF4-FFF2-40B4-BE49-F238E27FC236}">
                <a16:creationId xmlns:a16="http://schemas.microsoft.com/office/drawing/2014/main" id="{AC300118-664E-49DC-B6ED-A13E6CA5966B}"/>
              </a:ext>
            </a:extLst>
          </p:cNvPr>
          <p:cNvSpPr/>
          <p:nvPr/>
        </p:nvSpPr>
        <p:spPr bwMode="auto">
          <a:xfrm>
            <a:off x="5280787" y="5259916"/>
            <a:ext cx="277688" cy="156334"/>
          </a:xfrm>
          <a:prstGeom prst="flowChartMagneticDis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a:extLst>
              <a:ext uri="{FF2B5EF4-FFF2-40B4-BE49-F238E27FC236}">
                <a16:creationId xmlns:a16="http://schemas.microsoft.com/office/drawing/2014/main" id="{5CE5FC90-E03D-4D4F-9E2F-0B4BA3D17489}"/>
              </a:ext>
            </a:extLst>
          </p:cNvPr>
          <p:cNvSpPr/>
          <p:nvPr/>
        </p:nvSpPr>
        <p:spPr bwMode="auto">
          <a:xfrm>
            <a:off x="5280787" y="4457606"/>
            <a:ext cx="277688" cy="156334"/>
          </a:xfrm>
          <a:prstGeom prst="flowChartMagneticDisk">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Flowchart: Magnetic Disk 50">
            <a:extLst>
              <a:ext uri="{FF2B5EF4-FFF2-40B4-BE49-F238E27FC236}">
                <a16:creationId xmlns:a16="http://schemas.microsoft.com/office/drawing/2014/main" id="{6F5491F8-BC2D-41FA-97B6-87F6AC0FDB0B}"/>
              </a:ext>
            </a:extLst>
          </p:cNvPr>
          <p:cNvSpPr/>
          <p:nvPr/>
        </p:nvSpPr>
        <p:spPr bwMode="auto">
          <a:xfrm>
            <a:off x="5280787" y="4846938"/>
            <a:ext cx="277688" cy="156334"/>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a:extLst>
              <a:ext uri="{FF2B5EF4-FFF2-40B4-BE49-F238E27FC236}">
                <a16:creationId xmlns:a16="http://schemas.microsoft.com/office/drawing/2014/main" id="{F8C98BE5-00A6-4928-B2C9-EFB6B104D6AD}"/>
              </a:ext>
            </a:extLst>
          </p:cNvPr>
          <p:cNvSpPr/>
          <p:nvPr/>
        </p:nvSpPr>
        <p:spPr bwMode="auto">
          <a:xfrm>
            <a:off x="5280787" y="5041604"/>
            <a:ext cx="277688" cy="156334"/>
          </a:xfrm>
          <a:prstGeom prst="flowChartMagneticDisk">
            <a:avLst/>
          </a:prstGeom>
          <a:solidFill>
            <a:srgbClr val="7030A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53" name="Flowchart: Magnetic Disk 52">
            <a:extLst>
              <a:ext uri="{FF2B5EF4-FFF2-40B4-BE49-F238E27FC236}">
                <a16:creationId xmlns:a16="http://schemas.microsoft.com/office/drawing/2014/main" id="{34787846-5D55-4DC1-929E-59853D10A037}"/>
              </a:ext>
            </a:extLst>
          </p:cNvPr>
          <p:cNvSpPr/>
          <p:nvPr/>
        </p:nvSpPr>
        <p:spPr bwMode="auto">
          <a:xfrm>
            <a:off x="5280787" y="4652272"/>
            <a:ext cx="277688" cy="156334"/>
          </a:xfrm>
          <a:prstGeom prst="flowChartMagneticDisk">
            <a:avLst/>
          </a:prstGeom>
          <a:solidFill>
            <a:srgbClr val="00B294"/>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TextBox 53">
            <a:extLst>
              <a:ext uri="{FF2B5EF4-FFF2-40B4-BE49-F238E27FC236}">
                <a16:creationId xmlns:a16="http://schemas.microsoft.com/office/drawing/2014/main" id="{A7348C8D-6813-4FDF-9ED7-3E40DFA4C117}"/>
              </a:ext>
            </a:extLst>
          </p:cNvPr>
          <p:cNvSpPr txBox="1"/>
          <p:nvPr/>
        </p:nvSpPr>
        <p:spPr>
          <a:xfrm>
            <a:off x="4379718" y="2849554"/>
            <a:ext cx="1354414" cy="461665"/>
          </a:xfrm>
          <a:prstGeom prst="rect">
            <a:avLst/>
          </a:prstGeom>
          <a:noFill/>
        </p:spPr>
        <p:txBody>
          <a:bodyPr wrap="square" lIns="182880" tIns="146304" rIns="182880" bIns="146304" rtlCol="0">
            <a:spAutoFit/>
          </a:bodyPr>
          <a:lstStyle/>
          <a:p>
            <a:pPr>
              <a:lnSpc>
                <a:spcPct val="90000"/>
              </a:lnSpc>
              <a:spcAft>
                <a:spcPts val="600"/>
              </a:spcAft>
            </a:pPr>
            <a:r>
              <a:rPr lang="fr-CA" sz="1200">
                <a:gradFill>
                  <a:gsLst>
                    <a:gs pos="2917">
                      <a:schemeClr val="tx1"/>
                    </a:gs>
                    <a:gs pos="30000">
                      <a:schemeClr val="tx1"/>
                    </a:gs>
                  </a:gsLst>
                  <a:lin ang="5400000" scaled="0"/>
                </a:gradFill>
              </a:rPr>
              <a:t>Read-</a:t>
            </a:r>
            <a:r>
              <a:rPr lang="fr-CA" sz="1200" err="1">
                <a:gradFill>
                  <a:gsLst>
                    <a:gs pos="2917">
                      <a:schemeClr val="tx1"/>
                    </a:gs>
                    <a:gs pos="30000">
                      <a:schemeClr val="tx1"/>
                    </a:gs>
                  </a:gsLst>
                  <a:lin ang="5400000" scaled="0"/>
                </a:gradFill>
              </a:rPr>
              <a:t>only</a:t>
            </a:r>
            <a:endParaRPr lang="fr-CA" sz="1800">
              <a:gradFill>
                <a:gsLst>
                  <a:gs pos="2917">
                    <a:schemeClr val="tx1"/>
                  </a:gs>
                  <a:gs pos="30000">
                    <a:schemeClr val="tx1"/>
                  </a:gs>
                </a:gsLst>
                <a:lin ang="5400000" scaled="0"/>
              </a:gradFill>
            </a:endParaRPr>
          </a:p>
        </p:txBody>
      </p:sp>
      <p:sp>
        <p:nvSpPr>
          <p:cNvPr id="55" name="TextBox 54">
            <a:extLst>
              <a:ext uri="{FF2B5EF4-FFF2-40B4-BE49-F238E27FC236}">
                <a16:creationId xmlns:a16="http://schemas.microsoft.com/office/drawing/2014/main" id="{40785C05-E8EE-44A4-A946-611D42EE4B77}"/>
              </a:ext>
            </a:extLst>
          </p:cNvPr>
          <p:cNvSpPr txBox="1"/>
          <p:nvPr/>
        </p:nvSpPr>
        <p:spPr>
          <a:xfrm>
            <a:off x="5297381" y="5127471"/>
            <a:ext cx="1354414" cy="461665"/>
          </a:xfrm>
          <a:prstGeom prst="rect">
            <a:avLst/>
          </a:prstGeom>
          <a:noFill/>
        </p:spPr>
        <p:txBody>
          <a:bodyPr wrap="square" lIns="182880" tIns="146304" rIns="182880" bIns="146304" rtlCol="0">
            <a:spAutoFit/>
          </a:bodyPr>
          <a:lstStyle/>
          <a:p>
            <a:pPr>
              <a:lnSpc>
                <a:spcPct val="90000"/>
              </a:lnSpc>
              <a:spcAft>
                <a:spcPts val="600"/>
              </a:spcAft>
            </a:pPr>
            <a:r>
              <a:rPr lang="fr-CA" sz="1200">
                <a:gradFill>
                  <a:gsLst>
                    <a:gs pos="2917">
                      <a:schemeClr val="tx1"/>
                    </a:gs>
                    <a:gs pos="30000">
                      <a:schemeClr val="tx1"/>
                    </a:gs>
                  </a:gsLst>
                  <a:lin ang="5400000" scaled="0"/>
                </a:gradFill>
              </a:rPr>
              <a:t>Read-</a:t>
            </a:r>
            <a:r>
              <a:rPr lang="fr-CA" sz="1200" err="1">
                <a:gradFill>
                  <a:gsLst>
                    <a:gs pos="2917">
                      <a:schemeClr val="tx1"/>
                    </a:gs>
                    <a:gs pos="30000">
                      <a:schemeClr val="tx1"/>
                    </a:gs>
                  </a:gsLst>
                  <a:lin ang="5400000" scaled="0"/>
                </a:gradFill>
              </a:rPr>
              <a:t>only</a:t>
            </a:r>
            <a:endParaRPr lang="fr-CA" sz="1800">
              <a:gradFill>
                <a:gsLst>
                  <a:gs pos="2917">
                    <a:schemeClr val="tx1"/>
                  </a:gs>
                  <a:gs pos="30000">
                    <a:schemeClr val="tx1"/>
                  </a:gs>
                </a:gsLst>
                <a:lin ang="5400000" scaled="0"/>
              </a:gradFill>
            </a:endParaRPr>
          </a:p>
        </p:txBody>
      </p:sp>
      <p:sp>
        <p:nvSpPr>
          <p:cNvPr id="56" name="TextBox 55">
            <a:extLst>
              <a:ext uri="{FF2B5EF4-FFF2-40B4-BE49-F238E27FC236}">
                <a16:creationId xmlns:a16="http://schemas.microsoft.com/office/drawing/2014/main" id="{201A898B-E146-4048-8AB2-AE9C44B74838}"/>
              </a:ext>
            </a:extLst>
          </p:cNvPr>
          <p:cNvSpPr txBox="1"/>
          <p:nvPr/>
        </p:nvSpPr>
        <p:spPr>
          <a:xfrm>
            <a:off x="1480101" y="5825602"/>
            <a:ext cx="1354414" cy="461665"/>
          </a:xfrm>
          <a:prstGeom prst="rect">
            <a:avLst/>
          </a:prstGeom>
          <a:noFill/>
        </p:spPr>
        <p:txBody>
          <a:bodyPr wrap="square" lIns="182880" tIns="146304" rIns="182880" bIns="146304" rtlCol="0">
            <a:spAutoFit/>
          </a:bodyPr>
          <a:lstStyle/>
          <a:p>
            <a:pPr>
              <a:lnSpc>
                <a:spcPct val="90000"/>
              </a:lnSpc>
              <a:spcAft>
                <a:spcPts val="600"/>
              </a:spcAft>
            </a:pPr>
            <a:r>
              <a:rPr lang="fr-CA" sz="1200">
                <a:gradFill>
                  <a:gsLst>
                    <a:gs pos="2917">
                      <a:schemeClr val="tx1"/>
                    </a:gs>
                    <a:gs pos="30000">
                      <a:schemeClr val="tx1"/>
                    </a:gs>
                  </a:gsLst>
                  <a:lin ang="5400000" scaled="0"/>
                </a:gradFill>
              </a:rPr>
              <a:t>Read-</a:t>
            </a:r>
            <a:r>
              <a:rPr lang="fr-CA" sz="1200" err="1">
                <a:gradFill>
                  <a:gsLst>
                    <a:gs pos="2917">
                      <a:schemeClr val="tx1"/>
                    </a:gs>
                    <a:gs pos="30000">
                      <a:schemeClr val="tx1"/>
                    </a:gs>
                  </a:gsLst>
                  <a:lin ang="5400000" scaled="0"/>
                </a:gradFill>
              </a:rPr>
              <a:t>only</a:t>
            </a:r>
            <a:endParaRPr lang="fr-CA" sz="1800">
              <a:gradFill>
                <a:gsLst>
                  <a:gs pos="2917">
                    <a:schemeClr val="tx1"/>
                  </a:gs>
                  <a:gs pos="30000">
                    <a:schemeClr val="tx1"/>
                  </a:gs>
                </a:gsLst>
                <a:lin ang="5400000" scaled="0"/>
              </a:gradFill>
            </a:endParaRPr>
          </a:p>
        </p:txBody>
      </p:sp>
      <p:sp>
        <p:nvSpPr>
          <p:cNvPr id="57" name="TextBox 56">
            <a:extLst>
              <a:ext uri="{FF2B5EF4-FFF2-40B4-BE49-F238E27FC236}">
                <a16:creationId xmlns:a16="http://schemas.microsoft.com/office/drawing/2014/main" id="{A516DBFC-A50D-4BF0-9600-93A6A5D9D1DF}"/>
              </a:ext>
            </a:extLst>
          </p:cNvPr>
          <p:cNvSpPr txBox="1"/>
          <p:nvPr/>
        </p:nvSpPr>
        <p:spPr>
          <a:xfrm>
            <a:off x="418728" y="3369759"/>
            <a:ext cx="1354414" cy="461665"/>
          </a:xfrm>
          <a:prstGeom prst="rect">
            <a:avLst/>
          </a:prstGeom>
          <a:noFill/>
        </p:spPr>
        <p:txBody>
          <a:bodyPr wrap="square" lIns="182880" tIns="146304" rIns="182880" bIns="146304" rtlCol="0">
            <a:spAutoFit/>
          </a:bodyPr>
          <a:lstStyle/>
          <a:p>
            <a:pPr>
              <a:lnSpc>
                <a:spcPct val="90000"/>
              </a:lnSpc>
              <a:spcAft>
                <a:spcPts val="600"/>
              </a:spcAft>
            </a:pPr>
            <a:r>
              <a:rPr lang="fr-CA" sz="1200">
                <a:gradFill>
                  <a:gsLst>
                    <a:gs pos="2917">
                      <a:schemeClr val="tx1"/>
                    </a:gs>
                    <a:gs pos="30000">
                      <a:schemeClr val="tx1"/>
                    </a:gs>
                  </a:gsLst>
                  <a:lin ang="5400000" scaled="0"/>
                </a:gradFill>
              </a:rPr>
              <a:t>Read-</a:t>
            </a:r>
            <a:r>
              <a:rPr lang="fr-CA" sz="1200" err="1">
                <a:gradFill>
                  <a:gsLst>
                    <a:gs pos="2917">
                      <a:schemeClr val="tx1"/>
                    </a:gs>
                    <a:gs pos="30000">
                      <a:schemeClr val="tx1"/>
                    </a:gs>
                  </a:gsLst>
                  <a:lin ang="5400000" scaled="0"/>
                </a:gradFill>
              </a:rPr>
              <a:t>only</a:t>
            </a:r>
            <a:endParaRPr lang="fr-CA" sz="18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524594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Trust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4361369" cy="421653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Types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Within the same forest</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Parent-Child trusts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Tree-Root trusts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With other forests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Forest trusts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External trusts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Realm trusts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Options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Sid filtering/Quarantine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Selective Authentication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t>
            </a:r>
          </a:p>
        </p:txBody>
      </p:sp>
      <p:pic>
        <p:nvPicPr>
          <p:cNvPr id="4" name="Picture 3">
            <a:extLst>
              <a:ext uri="{FF2B5EF4-FFF2-40B4-BE49-F238E27FC236}">
                <a16:creationId xmlns:a16="http://schemas.microsoft.com/office/drawing/2014/main" id="{808931EF-3EE4-4315-B3E2-600507B53D1A}"/>
              </a:ext>
            </a:extLst>
          </p:cNvPr>
          <p:cNvPicPr>
            <a:picLocks noChangeAspect="1"/>
          </p:cNvPicPr>
          <p:nvPr/>
        </p:nvPicPr>
        <p:blipFill>
          <a:blip r:embed="rId3"/>
          <a:stretch>
            <a:fillRect/>
          </a:stretch>
        </p:blipFill>
        <p:spPr>
          <a:xfrm>
            <a:off x="5527900" y="1574542"/>
            <a:ext cx="6172688" cy="4683576"/>
          </a:xfrm>
          <a:prstGeom prst="rect">
            <a:avLst/>
          </a:prstGeom>
        </p:spPr>
      </p:pic>
    </p:spTree>
    <p:extLst>
      <p:ext uri="{BB962C8B-B14F-4D97-AF65-F5344CB8AC3E}">
        <p14:creationId xmlns:p14="http://schemas.microsoft.com/office/powerpoint/2010/main" val="39016241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Object’s life cycle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55509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When an object is deleted, it is not really deleted…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object is moved to its local NC Deleted Objects container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It’s stripped of all its non mandatory attributes and we set the attribute </a:t>
            </a:r>
            <a:r>
              <a:rPr lang="en-US" sz="2000" err="1">
                <a:gradFill>
                  <a:gsLst>
                    <a:gs pos="1250">
                      <a:srgbClr val="505050"/>
                    </a:gs>
                    <a:gs pos="100000">
                      <a:srgbClr val="505050"/>
                    </a:gs>
                  </a:gsLst>
                  <a:lin ang="5400000" scaled="0"/>
                </a:gradFill>
              </a:rPr>
              <a:t>isDeleted</a:t>
            </a:r>
            <a:r>
              <a:rPr lang="en-US" sz="2000">
                <a:gradFill>
                  <a:gsLst>
                    <a:gs pos="1250">
                      <a:srgbClr val="505050"/>
                    </a:gs>
                    <a:gs pos="100000">
                      <a:srgbClr val="505050"/>
                    </a:gs>
                  </a:gsLst>
                  <a:lin ang="5400000" scaled="0"/>
                </a:gradFill>
              </a:rPr>
              <a:t> to TRUE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stayed there for 60 or 180 days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depends on the value of the attribute </a:t>
            </a:r>
            <a:r>
              <a:rPr lang="en-US" sz="2000" err="1">
                <a:gradFill>
                  <a:gsLst>
                    <a:gs pos="1250">
                      <a:srgbClr val="505050"/>
                    </a:gs>
                    <a:gs pos="100000">
                      <a:srgbClr val="505050"/>
                    </a:gs>
                  </a:gsLst>
                  <a:lin ang="5400000" scaled="0"/>
                </a:gradFill>
              </a:rPr>
              <a:t>tombstoneLifetime</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leaves the time to replicate the deletion everywhere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means a DC can not be offline for more than the duration of the </a:t>
            </a:r>
            <a:r>
              <a:rPr lang="en-US" sz="2000" err="1">
                <a:gradFill>
                  <a:gsLst>
                    <a:gs pos="1250">
                      <a:srgbClr val="505050"/>
                    </a:gs>
                    <a:gs pos="100000">
                      <a:srgbClr val="505050"/>
                    </a:gs>
                  </a:gsLst>
                  <a:lin ang="5400000" scaled="0"/>
                </a:gradFill>
              </a:rPr>
              <a:t>tombstoneLifetime</a:t>
            </a:r>
            <a:endParaRPr lang="en-US" sz="2000">
              <a:gradFill>
                <a:gsLst>
                  <a:gs pos="1250">
                    <a:srgbClr val="505050"/>
                  </a:gs>
                  <a:gs pos="100000">
                    <a:srgbClr val="505050"/>
                  </a:gs>
                </a:gsLst>
                <a:lin ang="5400000" scaled="0"/>
              </a:gradFill>
            </a:endParaRP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TextBox 3">
            <a:extLst>
              <a:ext uri="{FF2B5EF4-FFF2-40B4-BE49-F238E27FC236}">
                <a16:creationId xmlns:a16="http://schemas.microsoft.com/office/drawing/2014/main" id="{52BEE778-3EC3-4519-9563-8E0CF029DEA6}"/>
              </a:ext>
            </a:extLst>
          </p:cNvPr>
          <p:cNvSpPr txBox="1"/>
          <p:nvPr/>
        </p:nvSpPr>
        <p:spPr>
          <a:xfrm>
            <a:off x="2165638" y="5212616"/>
            <a:ext cx="8776061" cy="1181862"/>
          </a:xfrm>
          <a:prstGeom prst="rect">
            <a:avLst/>
          </a:prstGeom>
          <a:ln>
            <a:solidFill>
              <a:srgbClr val="E81123"/>
            </a:solidFill>
          </a:ln>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gn="ctr">
              <a:lnSpc>
                <a:spcPct val="90000"/>
              </a:lnSpc>
              <a:spcAft>
                <a:spcPts val="600"/>
              </a:spcAft>
            </a:pPr>
            <a:r>
              <a:rPr lang="en-CA" sz="3200">
                <a:gradFill>
                  <a:gsLst>
                    <a:gs pos="2917">
                      <a:schemeClr val="tx1"/>
                    </a:gs>
                    <a:gs pos="30000">
                      <a:schemeClr val="tx1"/>
                    </a:gs>
                  </a:gsLst>
                  <a:lin ang="5400000" scaled="0"/>
                </a:gradFill>
              </a:rPr>
              <a:t>You can’t restore a backup older than the </a:t>
            </a:r>
            <a:r>
              <a:rPr lang="en-CA" sz="3200" err="1">
                <a:gradFill>
                  <a:gsLst>
                    <a:gs pos="2917">
                      <a:schemeClr val="tx1"/>
                    </a:gs>
                    <a:gs pos="30000">
                      <a:schemeClr val="tx1"/>
                    </a:gs>
                  </a:gsLst>
                  <a:lin ang="5400000" scaled="0"/>
                </a:gradFill>
              </a:rPr>
              <a:t>tombstoneLifetime</a:t>
            </a:r>
            <a:endParaRPr lang="en-CA" sz="32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15945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Object’s lifecycle 2.0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134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But this was in the old days…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the FFL is Windows Server 2008 R2 and the Recycle Bin feature is enabled, then the object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When an object is deleted, it is moved to its local NC Deleted Objects container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NOT stripped of any of its attributes, it is called a “deleted object” (</a:t>
            </a:r>
            <a:r>
              <a:rPr lang="en-US" sz="2000" err="1">
                <a:gradFill>
                  <a:gsLst>
                    <a:gs pos="1250">
                      <a:srgbClr val="505050"/>
                    </a:gs>
                    <a:gs pos="100000">
                      <a:srgbClr val="505050"/>
                    </a:gs>
                  </a:gsLst>
                  <a:lin ang="5400000" scaled="0"/>
                </a:gradFill>
              </a:rPr>
              <a:t>isDeleted</a:t>
            </a:r>
            <a:r>
              <a:rPr lang="en-US" sz="2000">
                <a:gradFill>
                  <a:gsLst>
                    <a:gs pos="1250">
                      <a:srgbClr val="505050"/>
                    </a:gs>
                    <a:gs pos="100000">
                      <a:srgbClr val="505050"/>
                    </a:gs>
                  </a:gsLst>
                  <a:lin ang="5400000" scaled="0"/>
                </a:gradFill>
              </a:rPr>
              <a:t> = TRUE)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stays “deleted” (hence restorable) for the 60/180 days (attribute </a:t>
            </a:r>
            <a:r>
              <a:rPr lang="en-US" sz="2000" err="1">
                <a:gradFill>
                  <a:gsLst>
                    <a:gs pos="1250">
                      <a:srgbClr val="505050"/>
                    </a:gs>
                    <a:gs pos="100000">
                      <a:srgbClr val="505050"/>
                    </a:gs>
                  </a:gsLst>
                  <a:lin ang="5400000" scaled="0"/>
                </a:gradFill>
              </a:rPr>
              <a:t>msds-DeletedObjectLifetime</a:t>
            </a:r>
            <a:r>
              <a:rPr lang="en-US" sz="2000">
                <a:gradFill>
                  <a:gsLst>
                    <a:gs pos="1250">
                      <a:srgbClr val="505050"/>
                    </a:gs>
                    <a:gs pos="100000">
                      <a:srgbClr val="505050"/>
                    </a:gs>
                  </a:gsLst>
                  <a:lin ang="5400000" scaled="0"/>
                </a:gradFill>
              </a:rPr>
              <a: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it is recycled… which basically means it’s like before the recycle bin (</a:t>
            </a:r>
            <a:r>
              <a:rPr lang="en-US" sz="2000" err="1">
                <a:gradFill>
                  <a:gsLst>
                    <a:gs pos="1250">
                      <a:srgbClr val="505050"/>
                    </a:gs>
                    <a:gs pos="100000">
                      <a:srgbClr val="505050"/>
                    </a:gs>
                  </a:gsLst>
                  <a:lin ang="5400000" scaled="0"/>
                </a:gradFill>
              </a:rPr>
              <a:t>isRecycled</a:t>
            </a:r>
            <a:r>
              <a:rPr lang="en-US" sz="2000">
                <a:gradFill>
                  <a:gsLst>
                    <a:gs pos="1250">
                      <a:srgbClr val="505050"/>
                    </a:gs>
                    <a:gs pos="100000">
                      <a:srgbClr val="505050"/>
                    </a:gs>
                  </a:gsLst>
                  <a:lin ang="5400000" scaled="0"/>
                </a:gradFill>
              </a:rPr>
              <a:t> = TRUE)</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4" name="Picture 3" descr="Object's life cycle with the Reycle Bin">
            <a:extLst>
              <a:ext uri="{FF2B5EF4-FFF2-40B4-BE49-F238E27FC236}">
                <a16:creationId xmlns:a16="http://schemas.microsoft.com/office/drawing/2014/main" id="{7930D3E6-BAB3-4FD0-AAAD-78A6BD8AF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808" y="4331946"/>
            <a:ext cx="6096851" cy="2448267"/>
          </a:xfrm>
          <a:prstGeom prst="rect">
            <a:avLst/>
          </a:prstGeom>
        </p:spPr>
      </p:pic>
    </p:spTree>
    <p:extLst>
      <p:ext uri="{BB962C8B-B14F-4D97-AF65-F5344CB8AC3E}">
        <p14:creationId xmlns:p14="http://schemas.microsoft.com/office/powerpoint/2010/main" val="22167759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Users, groups, computers</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19205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These objects are called security principals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They can be granted permissions on objects and privileges on systems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They </a:t>
            </a:r>
            <a:r>
              <a:rPr lang="en-US" sz="2000">
                <a:gradFill>
                  <a:gsLst>
                    <a:gs pos="1250">
                      <a:srgbClr val="505050"/>
                    </a:gs>
                    <a:gs pos="100000">
                      <a:srgbClr val="505050"/>
                    </a:gs>
                  </a:gsLst>
                  <a:lin ang="5400000" scaled="0"/>
                </a:gradFill>
              </a:rPr>
              <a:t>have a </a:t>
            </a:r>
            <a:r>
              <a:rPr lang="en-US" sz="2000" dirty="0">
                <a:gradFill>
                  <a:gsLst>
                    <a:gs pos="1250">
                      <a:srgbClr val="505050"/>
                    </a:gs>
                    <a:gs pos="100000">
                      <a:srgbClr val="505050"/>
                    </a:gs>
                  </a:gsLst>
                  <a:lin ang="5400000" scaled="0"/>
                </a:gradFill>
              </a:rPr>
              <a:t>unique </a:t>
            </a:r>
            <a:r>
              <a:rPr lang="en-US" sz="2000" dirty="0" err="1">
                <a:gradFill>
                  <a:gsLst>
                    <a:gs pos="1250">
                      <a:srgbClr val="505050"/>
                    </a:gs>
                    <a:gs pos="100000">
                      <a:srgbClr val="505050"/>
                    </a:gs>
                  </a:gsLst>
                  <a:lin ang="5400000" scaled="0"/>
                </a:gradFill>
              </a:rPr>
              <a:t>objectSID</a:t>
            </a:r>
            <a:br>
              <a:rPr lang="en-US" sz="2000" dirty="0">
                <a:gradFill>
                  <a:gsLst>
                    <a:gs pos="1250">
                      <a:srgbClr val="505050"/>
                    </a:gs>
                    <a:gs pos="100000">
                      <a:srgbClr val="505050"/>
                    </a:gs>
                  </a:gsLst>
                  <a:lin ang="5400000" scaled="0"/>
                </a:gradFill>
              </a:rPr>
            </a:b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We use SID in security descriptors, not names</a:t>
            </a:r>
          </a:p>
        </p:txBody>
      </p:sp>
      <p:sp>
        <p:nvSpPr>
          <p:cNvPr id="4" name="Rectangle: Folded Corner 3">
            <a:extLst>
              <a:ext uri="{FF2B5EF4-FFF2-40B4-BE49-F238E27FC236}">
                <a16:creationId xmlns:a16="http://schemas.microsoft.com/office/drawing/2014/main" id="{D0BBFCFC-7CFB-4BB1-A0C1-D5DFD780AD43}"/>
              </a:ext>
            </a:extLst>
          </p:cNvPr>
          <p:cNvSpPr/>
          <p:nvPr/>
        </p:nvSpPr>
        <p:spPr bwMode="auto">
          <a:xfrm rot="497440">
            <a:off x="4698413" y="2896079"/>
            <a:ext cx="924795" cy="547475"/>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SID</a:t>
            </a:r>
          </a:p>
        </p:txBody>
      </p:sp>
      <p:sp>
        <p:nvSpPr>
          <p:cNvPr id="3" name="Rectangle 2">
            <a:extLst>
              <a:ext uri="{FF2B5EF4-FFF2-40B4-BE49-F238E27FC236}">
                <a16:creationId xmlns:a16="http://schemas.microsoft.com/office/drawing/2014/main" id="{F733E2BA-69CE-4019-9FF0-E7F21F403E15}"/>
              </a:ext>
            </a:extLst>
          </p:cNvPr>
          <p:cNvSpPr/>
          <p:nvPr/>
        </p:nvSpPr>
        <p:spPr>
          <a:xfrm>
            <a:off x="1158599" y="4549237"/>
            <a:ext cx="9953366" cy="584775"/>
          </a:xfrm>
          <a:prstGeom prst="rect">
            <a:avLst/>
          </a:prstGeom>
        </p:spPr>
        <p:txBody>
          <a:bodyPr wrap="none">
            <a:spAutoFit/>
          </a:bodyPr>
          <a:lstStyle/>
          <a:p>
            <a:r>
              <a:rPr lang="en-CA" sz="3200"/>
              <a:t>S-1-5-21-</a:t>
            </a:r>
            <a:r>
              <a:rPr lang="en-CA" sz="3200">
                <a:solidFill>
                  <a:srgbClr val="0078D7"/>
                </a:solidFill>
              </a:rPr>
              <a:t>1411547893-2725445261-4116970666</a:t>
            </a:r>
            <a:r>
              <a:rPr lang="en-CA" sz="3200"/>
              <a:t>-1234</a:t>
            </a:r>
          </a:p>
        </p:txBody>
      </p:sp>
      <p:sp>
        <p:nvSpPr>
          <p:cNvPr id="6" name="Rectangle 5">
            <a:extLst>
              <a:ext uri="{FF2B5EF4-FFF2-40B4-BE49-F238E27FC236}">
                <a16:creationId xmlns:a16="http://schemas.microsoft.com/office/drawing/2014/main" id="{84641C52-346E-4148-ADC4-96294EFC0AFE}"/>
              </a:ext>
            </a:extLst>
          </p:cNvPr>
          <p:cNvSpPr/>
          <p:nvPr/>
        </p:nvSpPr>
        <p:spPr bwMode="auto">
          <a:xfrm>
            <a:off x="1228907" y="4549237"/>
            <a:ext cx="8747954" cy="584775"/>
          </a:xfrm>
          <a:prstGeom prst="rect">
            <a:avLst/>
          </a:prstGeom>
          <a:noFill/>
          <a:ln w="381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215B4BC8-9062-4DB7-A2AB-8AC7C690C517}"/>
              </a:ext>
            </a:extLst>
          </p:cNvPr>
          <p:cNvSpPr/>
          <p:nvPr/>
        </p:nvSpPr>
        <p:spPr>
          <a:xfrm>
            <a:off x="1158598" y="4179905"/>
            <a:ext cx="1595821" cy="369332"/>
          </a:xfrm>
          <a:prstGeom prst="rect">
            <a:avLst/>
          </a:prstGeom>
        </p:spPr>
        <p:txBody>
          <a:bodyPr wrap="none">
            <a:spAutoFit/>
          </a:bodyPr>
          <a:lstStyle/>
          <a:p>
            <a:r>
              <a:rPr lang="en-CA" sz="1800" b="1">
                <a:solidFill>
                  <a:srgbClr val="0078D7"/>
                </a:solidFill>
              </a:rPr>
              <a:t>domain’s SID</a:t>
            </a:r>
            <a:endParaRPr lang="en-CA" b="1">
              <a:solidFill>
                <a:srgbClr val="0078D7"/>
              </a:solidFill>
            </a:endParaRPr>
          </a:p>
        </p:txBody>
      </p:sp>
      <p:sp>
        <p:nvSpPr>
          <p:cNvPr id="8" name="Rectangle 7">
            <a:extLst>
              <a:ext uri="{FF2B5EF4-FFF2-40B4-BE49-F238E27FC236}">
                <a16:creationId xmlns:a16="http://schemas.microsoft.com/office/drawing/2014/main" id="{D9845CB9-16E6-4E18-A86B-7957F37BD91B}"/>
              </a:ext>
            </a:extLst>
          </p:cNvPr>
          <p:cNvSpPr/>
          <p:nvPr/>
        </p:nvSpPr>
        <p:spPr bwMode="auto">
          <a:xfrm>
            <a:off x="10105349" y="4549237"/>
            <a:ext cx="902396" cy="584775"/>
          </a:xfrm>
          <a:prstGeom prst="rect">
            <a:avLst/>
          </a:prstGeom>
          <a:no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9262639-BEC0-44BB-ADAA-3E5EAA80ED05}"/>
              </a:ext>
            </a:extLst>
          </p:cNvPr>
          <p:cNvSpPr/>
          <p:nvPr/>
        </p:nvSpPr>
        <p:spPr>
          <a:xfrm>
            <a:off x="9824556" y="4179905"/>
            <a:ext cx="1351653" cy="369332"/>
          </a:xfrm>
          <a:prstGeom prst="rect">
            <a:avLst/>
          </a:prstGeom>
        </p:spPr>
        <p:txBody>
          <a:bodyPr wrap="none">
            <a:spAutoFit/>
          </a:bodyPr>
          <a:lstStyle/>
          <a:p>
            <a:r>
              <a:rPr lang="en-CA" sz="1800" b="1">
                <a:solidFill>
                  <a:schemeClr val="accent6"/>
                </a:solidFill>
              </a:rPr>
              <a:t>object RID</a:t>
            </a:r>
            <a:endParaRPr lang="en-CA" b="1">
              <a:solidFill>
                <a:schemeClr val="accent6"/>
              </a:solidFill>
            </a:endParaRPr>
          </a:p>
        </p:txBody>
      </p:sp>
      <p:sp>
        <p:nvSpPr>
          <p:cNvPr id="10" name="Arrow: Up 9">
            <a:extLst>
              <a:ext uri="{FF2B5EF4-FFF2-40B4-BE49-F238E27FC236}">
                <a16:creationId xmlns:a16="http://schemas.microsoft.com/office/drawing/2014/main" id="{688812D7-1BE6-47C8-98EB-C7B33C4A2EC8}"/>
              </a:ext>
            </a:extLst>
          </p:cNvPr>
          <p:cNvSpPr/>
          <p:nvPr/>
        </p:nvSpPr>
        <p:spPr bwMode="auto">
          <a:xfrm>
            <a:off x="1228907" y="5212662"/>
            <a:ext cx="268332" cy="1444403"/>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Up 10">
            <a:extLst>
              <a:ext uri="{FF2B5EF4-FFF2-40B4-BE49-F238E27FC236}">
                <a16:creationId xmlns:a16="http://schemas.microsoft.com/office/drawing/2014/main" id="{334D4465-93F3-4236-A1F0-4E6B048A0A8F}"/>
              </a:ext>
            </a:extLst>
          </p:cNvPr>
          <p:cNvSpPr/>
          <p:nvPr/>
        </p:nvSpPr>
        <p:spPr bwMode="auto">
          <a:xfrm>
            <a:off x="1643396" y="5212662"/>
            <a:ext cx="268332" cy="115372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Arrow: Up 11">
            <a:extLst>
              <a:ext uri="{FF2B5EF4-FFF2-40B4-BE49-F238E27FC236}">
                <a16:creationId xmlns:a16="http://schemas.microsoft.com/office/drawing/2014/main" id="{7D89857F-F153-47F0-9CA6-C8A0F842B504}"/>
              </a:ext>
            </a:extLst>
          </p:cNvPr>
          <p:cNvSpPr/>
          <p:nvPr/>
        </p:nvSpPr>
        <p:spPr bwMode="auto">
          <a:xfrm>
            <a:off x="2057885" y="5212663"/>
            <a:ext cx="268332" cy="784388"/>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2E0E0F1-DCCF-4D84-BD91-114EA93C5F62}"/>
              </a:ext>
            </a:extLst>
          </p:cNvPr>
          <p:cNvSpPr/>
          <p:nvPr/>
        </p:nvSpPr>
        <p:spPr>
          <a:xfrm>
            <a:off x="1398342" y="6366383"/>
            <a:ext cx="558166" cy="369332"/>
          </a:xfrm>
          <a:prstGeom prst="rect">
            <a:avLst/>
          </a:prstGeom>
        </p:spPr>
        <p:txBody>
          <a:bodyPr wrap="none">
            <a:spAutoFit/>
          </a:bodyPr>
          <a:lstStyle/>
          <a:p>
            <a:r>
              <a:rPr lang="en-CA" sz="1800" b="1">
                <a:solidFill>
                  <a:srgbClr val="0078D7"/>
                </a:solidFill>
              </a:rPr>
              <a:t>SID</a:t>
            </a:r>
            <a:endParaRPr lang="en-CA" b="1">
              <a:solidFill>
                <a:srgbClr val="0078D7"/>
              </a:solidFill>
            </a:endParaRPr>
          </a:p>
        </p:txBody>
      </p:sp>
      <p:sp>
        <p:nvSpPr>
          <p:cNvPr id="14" name="Rectangle 13">
            <a:extLst>
              <a:ext uri="{FF2B5EF4-FFF2-40B4-BE49-F238E27FC236}">
                <a16:creationId xmlns:a16="http://schemas.microsoft.com/office/drawing/2014/main" id="{F02D0C42-6322-491A-9F74-311BC498D168}"/>
              </a:ext>
            </a:extLst>
          </p:cNvPr>
          <p:cNvSpPr/>
          <p:nvPr/>
        </p:nvSpPr>
        <p:spPr>
          <a:xfrm>
            <a:off x="1830509" y="6075701"/>
            <a:ext cx="1289776" cy="369332"/>
          </a:xfrm>
          <a:prstGeom prst="rect">
            <a:avLst/>
          </a:prstGeom>
        </p:spPr>
        <p:txBody>
          <a:bodyPr wrap="none">
            <a:spAutoFit/>
          </a:bodyPr>
          <a:lstStyle/>
          <a:p>
            <a:r>
              <a:rPr lang="en-CA" sz="1800" b="1">
                <a:solidFill>
                  <a:srgbClr val="0078D7"/>
                </a:solidFill>
              </a:rPr>
              <a:t>Revision 1</a:t>
            </a:r>
            <a:endParaRPr lang="en-CA" b="1">
              <a:solidFill>
                <a:srgbClr val="0078D7"/>
              </a:solidFill>
            </a:endParaRPr>
          </a:p>
        </p:txBody>
      </p:sp>
      <p:sp>
        <p:nvSpPr>
          <p:cNvPr id="15" name="Rectangle 14">
            <a:extLst>
              <a:ext uri="{FF2B5EF4-FFF2-40B4-BE49-F238E27FC236}">
                <a16:creationId xmlns:a16="http://schemas.microsoft.com/office/drawing/2014/main" id="{8683790F-2E14-400F-8B09-E3F3B714FE67}"/>
              </a:ext>
            </a:extLst>
          </p:cNvPr>
          <p:cNvSpPr/>
          <p:nvPr/>
        </p:nvSpPr>
        <p:spPr>
          <a:xfrm>
            <a:off x="2244998" y="5706369"/>
            <a:ext cx="3075330" cy="369332"/>
          </a:xfrm>
          <a:prstGeom prst="rect">
            <a:avLst/>
          </a:prstGeom>
        </p:spPr>
        <p:txBody>
          <a:bodyPr wrap="none">
            <a:spAutoFit/>
          </a:bodyPr>
          <a:lstStyle/>
          <a:p>
            <a:r>
              <a:rPr lang="en-CA" sz="1800" b="1">
                <a:solidFill>
                  <a:srgbClr val="0078D7"/>
                </a:solidFill>
              </a:rPr>
              <a:t>SECURITY_NT_AUTHORITY</a:t>
            </a:r>
          </a:p>
        </p:txBody>
      </p:sp>
      <p:sp>
        <p:nvSpPr>
          <p:cNvPr id="16" name="Arrow: Up 15">
            <a:extLst>
              <a:ext uri="{FF2B5EF4-FFF2-40B4-BE49-F238E27FC236}">
                <a16:creationId xmlns:a16="http://schemas.microsoft.com/office/drawing/2014/main" id="{904B6A04-4B33-4B57-A231-4E41C7A6CE2D}"/>
              </a:ext>
            </a:extLst>
          </p:cNvPr>
          <p:cNvSpPr/>
          <p:nvPr/>
        </p:nvSpPr>
        <p:spPr bwMode="auto">
          <a:xfrm>
            <a:off x="2513330" y="5217136"/>
            <a:ext cx="268332" cy="410582"/>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575E7ACD-5E82-471E-99FA-4D95E5A0618C}"/>
              </a:ext>
            </a:extLst>
          </p:cNvPr>
          <p:cNvSpPr/>
          <p:nvPr/>
        </p:nvSpPr>
        <p:spPr>
          <a:xfrm>
            <a:off x="2754419" y="5337037"/>
            <a:ext cx="880369" cy="369332"/>
          </a:xfrm>
          <a:prstGeom prst="rect">
            <a:avLst/>
          </a:prstGeom>
        </p:spPr>
        <p:txBody>
          <a:bodyPr wrap="none">
            <a:spAutoFit/>
          </a:bodyPr>
          <a:lstStyle/>
          <a:p>
            <a:r>
              <a:rPr lang="en-CA" sz="1800" b="1">
                <a:solidFill>
                  <a:srgbClr val="0078D7"/>
                </a:solidFill>
              </a:rPr>
              <a:t>AD DS</a:t>
            </a:r>
          </a:p>
        </p:txBody>
      </p:sp>
    </p:spTree>
    <p:extLst>
      <p:ext uri="{BB962C8B-B14F-4D97-AF65-F5344CB8AC3E}">
        <p14:creationId xmlns:p14="http://schemas.microsoft.com/office/powerpoint/2010/main" val="486048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2</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637372" y="1974908"/>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Introduction</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An overview of the Active Directory Domain Services </a:t>
            </a:r>
          </a:p>
        </p:txBody>
      </p:sp>
      <p:sp>
        <p:nvSpPr>
          <p:cNvPr id="23" name="TextBox 22"/>
          <p:cNvSpPr txBox="1"/>
          <p:nvPr/>
        </p:nvSpPr>
        <p:spPr>
          <a:xfrm>
            <a:off x="274702" y="191335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6" name="TextBox 25"/>
          <p:cNvSpPr txBox="1"/>
          <p:nvPr/>
        </p:nvSpPr>
        <p:spPr>
          <a:xfrm>
            <a:off x="274702" y="2727850"/>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08150708-5FAC-4950-AB76-35F27A7763B0}"/>
              </a:ext>
            </a:extLst>
          </p:cNvPr>
          <p:cNvSpPr txBox="1"/>
          <p:nvPr/>
        </p:nvSpPr>
        <p:spPr>
          <a:xfrm>
            <a:off x="637372" y="2789405"/>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Components and terminology</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Review of the different components and the technical terms.</a:t>
            </a:r>
          </a:p>
        </p:txBody>
      </p:sp>
      <p:sp>
        <p:nvSpPr>
          <p:cNvPr id="11" name="TextBox 10">
            <a:extLst>
              <a:ext uri="{FF2B5EF4-FFF2-40B4-BE49-F238E27FC236}">
                <a16:creationId xmlns:a16="http://schemas.microsoft.com/office/drawing/2014/main" id="{EF51852C-94F1-4462-959C-D621C273F5B3}"/>
              </a:ext>
            </a:extLst>
          </p:cNvPr>
          <p:cNvSpPr txBox="1"/>
          <p:nvPr/>
        </p:nvSpPr>
        <p:spPr>
          <a:xfrm>
            <a:off x="274702" y="346895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D7C58230-5956-42AB-8D3D-39F42D492624}"/>
              </a:ext>
            </a:extLst>
          </p:cNvPr>
          <p:cNvSpPr txBox="1"/>
          <p:nvPr/>
        </p:nvSpPr>
        <p:spPr>
          <a:xfrm>
            <a:off x="637372" y="3530508"/>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Objects and naming contexts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Review of the different types of objects and logical structures of the database.</a:t>
            </a:r>
          </a:p>
        </p:txBody>
      </p:sp>
      <p:sp>
        <p:nvSpPr>
          <p:cNvPr id="15" name="TextBox 14">
            <a:extLst>
              <a:ext uri="{FF2B5EF4-FFF2-40B4-BE49-F238E27FC236}">
                <a16:creationId xmlns:a16="http://schemas.microsoft.com/office/drawing/2014/main" id="{F55B65B2-C2A5-4833-BA4A-77FE63B3FA15}"/>
              </a:ext>
            </a:extLst>
          </p:cNvPr>
          <p:cNvSpPr txBox="1"/>
          <p:nvPr/>
        </p:nvSpPr>
        <p:spPr>
          <a:xfrm>
            <a:off x="274702" y="4210056"/>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BCCA3857-F3B4-4F06-AFFD-3604270D7154}"/>
              </a:ext>
            </a:extLst>
          </p:cNvPr>
          <p:cNvSpPr txBox="1"/>
          <p:nvPr/>
        </p:nvSpPr>
        <p:spPr>
          <a:xfrm>
            <a:off x="637372" y="4271611"/>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Permissions and security</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An</a:t>
            </a:r>
            <a:r>
              <a:rPr lang="en-US" b="1">
                <a:gradFill>
                  <a:gsLst>
                    <a:gs pos="2917">
                      <a:schemeClr val="tx1"/>
                    </a:gs>
                    <a:gs pos="30000">
                      <a:schemeClr val="tx1"/>
                    </a:gs>
                  </a:gsLst>
                  <a:lin ang="5400000" scaled="0"/>
                </a:gradFill>
                <a:latin typeface="+mn-lt"/>
                <a:cs typeface="Segoe UI Semilight" panose="020B0402040204020203" pitchFamily="34" charset="0"/>
              </a:rPr>
              <a:t> </a:t>
            </a:r>
            <a:r>
              <a:rPr lang="en-US">
                <a:gradFill>
                  <a:gsLst>
                    <a:gs pos="2917">
                      <a:schemeClr val="tx1"/>
                    </a:gs>
                    <a:gs pos="30000">
                      <a:schemeClr val="tx1"/>
                    </a:gs>
                  </a:gsLst>
                  <a:lin ang="5400000" scaled="0"/>
                </a:gradFill>
                <a:latin typeface="+mn-lt"/>
                <a:cs typeface="Segoe UI Semilight" panose="020B0402040204020203" pitchFamily="34" charset="0"/>
              </a:rPr>
              <a:t>explanation of the default security mechanisms.</a:t>
            </a:r>
          </a:p>
        </p:txBody>
      </p:sp>
      <p:sp>
        <p:nvSpPr>
          <p:cNvPr id="18" name="TextBox 17">
            <a:extLst>
              <a:ext uri="{FF2B5EF4-FFF2-40B4-BE49-F238E27FC236}">
                <a16:creationId xmlns:a16="http://schemas.microsoft.com/office/drawing/2014/main" id="{0A673C60-1692-40A1-BA9F-B903719B0F7E}"/>
              </a:ext>
            </a:extLst>
          </p:cNvPr>
          <p:cNvSpPr txBox="1"/>
          <p:nvPr/>
        </p:nvSpPr>
        <p:spPr>
          <a:xfrm>
            <a:off x="274702" y="4963711"/>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05</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6483D40D-2766-473A-9310-7B6D364B0556}"/>
              </a:ext>
            </a:extLst>
          </p:cNvPr>
          <p:cNvSpPr txBox="1"/>
          <p:nvPr/>
        </p:nvSpPr>
        <p:spPr>
          <a:xfrm>
            <a:off x="637372" y="5025266"/>
            <a:ext cx="3354658" cy="664797"/>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LDAP</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Introduction to the LDAP service in AD DS.</a:t>
            </a:r>
          </a:p>
        </p:txBody>
      </p:sp>
      <p:sp>
        <p:nvSpPr>
          <p:cNvPr id="20" name="TextBox 19">
            <a:extLst>
              <a:ext uri="{FF2B5EF4-FFF2-40B4-BE49-F238E27FC236}">
                <a16:creationId xmlns:a16="http://schemas.microsoft.com/office/drawing/2014/main" id="{964CDB2B-567B-4206-9A18-9956ECD37613}"/>
              </a:ext>
            </a:extLst>
          </p:cNvPr>
          <p:cNvSpPr txBox="1"/>
          <p:nvPr/>
        </p:nvSpPr>
        <p:spPr>
          <a:xfrm>
            <a:off x="274702" y="5655811"/>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06</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FAD1C75A-B9E4-4EE6-93B2-DBFE2D7F75B7}"/>
              </a:ext>
            </a:extLst>
          </p:cNvPr>
          <p:cNvSpPr txBox="1"/>
          <p:nvPr/>
        </p:nvSpPr>
        <p:spPr>
          <a:xfrm>
            <a:off x="637372" y="5717366"/>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Replication</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Description of the multi-master replication model.</a:t>
            </a:r>
          </a:p>
        </p:txBody>
      </p:sp>
      <p:sp>
        <p:nvSpPr>
          <p:cNvPr id="22" name="TextBox 21">
            <a:extLst>
              <a:ext uri="{FF2B5EF4-FFF2-40B4-BE49-F238E27FC236}">
                <a16:creationId xmlns:a16="http://schemas.microsoft.com/office/drawing/2014/main" id="{D219DD57-DDF6-45F5-8745-A65AA94A634B}"/>
              </a:ext>
            </a:extLst>
          </p:cNvPr>
          <p:cNvSpPr txBox="1"/>
          <p:nvPr/>
        </p:nvSpPr>
        <p:spPr>
          <a:xfrm>
            <a:off x="6095928" y="191335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07</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4" name="TextBox 23">
            <a:extLst>
              <a:ext uri="{FF2B5EF4-FFF2-40B4-BE49-F238E27FC236}">
                <a16:creationId xmlns:a16="http://schemas.microsoft.com/office/drawing/2014/main" id="{6C86F0F4-3609-4B07-BA2B-ECCAF9DD02F9}"/>
              </a:ext>
            </a:extLst>
          </p:cNvPr>
          <p:cNvSpPr txBox="1"/>
          <p:nvPr/>
        </p:nvSpPr>
        <p:spPr>
          <a:xfrm>
            <a:off x="6458598" y="1974908"/>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Storage</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Overview of the physical components of the database.</a:t>
            </a:r>
          </a:p>
        </p:txBody>
      </p:sp>
      <p:sp>
        <p:nvSpPr>
          <p:cNvPr id="25" name="TextBox 24">
            <a:extLst>
              <a:ext uri="{FF2B5EF4-FFF2-40B4-BE49-F238E27FC236}">
                <a16:creationId xmlns:a16="http://schemas.microsoft.com/office/drawing/2014/main" id="{A47CBED1-518A-4451-98F0-12B29144105F}"/>
              </a:ext>
            </a:extLst>
          </p:cNvPr>
          <p:cNvSpPr txBox="1"/>
          <p:nvPr/>
        </p:nvSpPr>
        <p:spPr>
          <a:xfrm>
            <a:off x="6095928" y="3480792"/>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09</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7" name="TextBox 26">
            <a:extLst>
              <a:ext uri="{FF2B5EF4-FFF2-40B4-BE49-F238E27FC236}">
                <a16:creationId xmlns:a16="http://schemas.microsoft.com/office/drawing/2014/main" id="{B3ADC296-F005-4D5E-ACAF-4EAF49708A4C}"/>
              </a:ext>
            </a:extLst>
          </p:cNvPr>
          <p:cNvSpPr txBox="1"/>
          <p:nvPr/>
        </p:nvSpPr>
        <p:spPr>
          <a:xfrm>
            <a:off x="6458598" y="3542347"/>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Group policies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Introduction to the group policy infrastructure. </a:t>
            </a:r>
          </a:p>
        </p:txBody>
      </p:sp>
      <p:sp>
        <p:nvSpPr>
          <p:cNvPr id="28" name="TextBox 27">
            <a:extLst>
              <a:ext uri="{FF2B5EF4-FFF2-40B4-BE49-F238E27FC236}">
                <a16:creationId xmlns:a16="http://schemas.microsoft.com/office/drawing/2014/main" id="{8FE6EEB7-0C4A-4700-A64B-B1C0880B51B9}"/>
              </a:ext>
            </a:extLst>
          </p:cNvPr>
          <p:cNvSpPr txBox="1"/>
          <p:nvPr/>
        </p:nvSpPr>
        <p:spPr>
          <a:xfrm>
            <a:off x="6095928" y="4267818"/>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10</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9" name="TextBox 28">
            <a:extLst>
              <a:ext uri="{FF2B5EF4-FFF2-40B4-BE49-F238E27FC236}">
                <a16:creationId xmlns:a16="http://schemas.microsoft.com/office/drawing/2014/main" id="{5ACBE558-98FA-4288-9032-0DDA5600378E}"/>
              </a:ext>
            </a:extLst>
          </p:cNvPr>
          <p:cNvSpPr txBox="1"/>
          <p:nvPr/>
        </p:nvSpPr>
        <p:spPr>
          <a:xfrm>
            <a:off x="6458598" y="4331381"/>
            <a:ext cx="3354658" cy="664797"/>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Removal process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Overview of the decommission process.</a:t>
            </a:r>
          </a:p>
        </p:txBody>
      </p:sp>
      <p:sp>
        <p:nvSpPr>
          <p:cNvPr id="30" name="TextBox 29">
            <a:extLst>
              <a:ext uri="{FF2B5EF4-FFF2-40B4-BE49-F238E27FC236}">
                <a16:creationId xmlns:a16="http://schemas.microsoft.com/office/drawing/2014/main" id="{0939B01B-B798-401F-9BA9-EE375DBBDA88}"/>
              </a:ext>
            </a:extLst>
          </p:cNvPr>
          <p:cNvSpPr txBox="1"/>
          <p:nvPr/>
        </p:nvSpPr>
        <p:spPr>
          <a:xfrm>
            <a:off x="6095928" y="2727850"/>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08</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31" name="TextBox 30">
            <a:extLst>
              <a:ext uri="{FF2B5EF4-FFF2-40B4-BE49-F238E27FC236}">
                <a16:creationId xmlns:a16="http://schemas.microsoft.com/office/drawing/2014/main" id="{AEBD257F-3504-47C5-A045-BBA564BABD6E}"/>
              </a:ext>
            </a:extLst>
          </p:cNvPr>
          <p:cNvSpPr txBox="1"/>
          <p:nvPr/>
        </p:nvSpPr>
        <p:spPr>
          <a:xfrm>
            <a:off x="6458598" y="2789405"/>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DC locator</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Overview of the process by which a machine finds a domain controller.</a:t>
            </a: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objectSID</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52376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Relative </a:t>
            </a:r>
            <a:r>
              <a:rPr lang="en-US" sz="3200" b="1" err="1">
                <a:gradFill>
                  <a:gsLst>
                    <a:gs pos="1250">
                      <a:srgbClr val="505050"/>
                    </a:gs>
                    <a:gs pos="100000">
                      <a:srgbClr val="505050"/>
                    </a:gs>
                  </a:gsLst>
                  <a:lin ang="5400000" scaled="0"/>
                </a:gradFill>
              </a:rPr>
              <a:t>IDentifier</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last part of the SID is called RID</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An </a:t>
            </a:r>
            <a:r>
              <a:rPr lang="en-US" sz="3200" b="1" err="1">
                <a:gradFill>
                  <a:gsLst>
                    <a:gs pos="1250">
                      <a:srgbClr val="505050"/>
                    </a:gs>
                    <a:gs pos="100000">
                      <a:srgbClr val="505050"/>
                    </a:gs>
                  </a:gsLst>
                  <a:lin ang="5400000" scaled="0"/>
                </a:gradFill>
              </a:rPr>
              <a:t>objectSID</a:t>
            </a:r>
            <a:r>
              <a:rPr lang="en-US" sz="3200" b="1">
                <a:gradFill>
                  <a:gsLst>
                    <a:gs pos="1250">
                      <a:srgbClr val="505050"/>
                    </a:gs>
                    <a:gs pos="100000">
                      <a:srgbClr val="505050"/>
                    </a:gs>
                  </a:gsLst>
                  <a:lin ang="5400000" scaled="0"/>
                </a:gradFill>
              </a:rPr>
              <a:t> is domain SID + RID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Each DC has two pools of 500 RIDs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DC gives the next available RID to the next principal created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RID under 1000 are called well-known RID/SID</a:t>
            </a:r>
          </a:p>
        </p:txBody>
      </p:sp>
      <p:sp>
        <p:nvSpPr>
          <p:cNvPr id="4" name="Rectangle: Folded Corner 3">
            <a:extLst>
              <a:ext uri="{FF2B5EF4-FFF2-40B4-BE49-F238E27FC236}">
                <a16:creationId xmlns:a16="http://schemas.microsoft.com/office/drawing/2014/main" id="{D0BBFCFC-7CFB-4BB1-A0C1-D5DFD780AD43}"/>
              </a:ext>
            </a:extLst>
          </p:cNvPr>
          <p:cNvSpPr/>
          <p:nvPr/>
        </p:nvSpPr>
        <p:spPr bwMode="auto">
          <a:xfrm rot="21122417">
            <a:off x="5263327" y="2223550"/>
            <a:ext cx="924795" cy="513241"/>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RID</a:t>
            </a:r>
          </a:p>
        </p:txBody>
      </p:sp>
    </p:spTree>
    <p:extLst>
      <p:ext uri="{BB962C8B-B14F-4D97-AF65-F5344CB8AC3E}">
        <p14:creationId xmlns:p14="http://schemas.microsoft.com/office/powerpoint/2010/main" val="2483444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619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Well-known RIDs and SIDs</a:t>
            </a:r>
            <a:endParaRPr lang="fr-FR"/>
          </a:p>
        </p:txBody>
      </p:sp>
      <p:graphicFrame>
        <p:nvGraphicFramePr>
          <p:cNvPr id="3" name="Table 2">
            <a:extLst>
              <a:ext uri="{FF2B5EF4-FFF2-40B4-BE49-F238E27FC236}">
                <a16:creationId xmlns:a16="http://schemas.microsoft.com/office/drawing/2014/main" id="{2483D158-85A6-483E-9E03-255005A9653A}"/>
              </a:ext>
            </a:extLst>
          </p:cNvPr>
          <p:cNvGraphicFramePr>
            <a:graphicFrameLocks noGrp="1"/>
          </p:cNvGraphicFramePr>
          <p:nvPr>
            <p:extLst>
              <p:ext uri="{D42A27DB-BD31-4B8C-83A1-F6EECF244321}">
                <p14:modId xmlns:p14="http://schemas.microsoft.com/office/powerpoint/2010/main" val="1334739228"/>
              </p:ext>
            </p:extLst>
          </p:nvPr>
        </p:nvGraphicFramePr>
        <p:xfrm>
          <a:off x="758296" y="1724024"/>
          <a:ext cx="4632854" cy="4307215"/>
        </p:xfrm>
        <a:graphic>
          <a:graphicData uri="http://schemas.openxmlformats.org/drawingml/2006/table">
            <a:tbl>
              <a:tblPr firstRow="1" bandRow="1">
                <a:tableStyleId>{5C22544A-7EE6-4342-B048-85BDC9FD1C3A}</a:tableStyleId>
              </a:tblPr>
              <a:tblGrid>
                <a:gridCol w="2316427">
                  <a:extLst>
                    <a:ext uri="{9D8B030D-6E8A-4147-A177-3AD203B41FA5}">
                      <a16:colId xmlns:a16="http://schemas.microsoft.com/office/drawing/2014/main" val="292834342"/>
                    </a:ext>
                  </a:extLst>
                </a:gridCol>
                <a:gridCol w="2316427">
                  <a:extLst>
                    <a:ext uri="{9D8B030D-6E8A-4147-A177-3AD203B41FA5}">
                      <a16:colId xmlns:a16="http://schemas.microsoft.com/office/drawing/2014/main" val="2153776690"/>
                    </a:ext>
                  </a:extLst>
                </a:gridCol>
              </a:tblGrid>
              <a:tr h="385764">
                <a:tc>
                  <a:txBody>
                    <a:bodyPr/>
                    <a:lstStyle/>
                    <a:p>
                      <a:pPr algn="ctr" rtl="0" fontAlgn="ctr"/>
                      <a:r>
                        <a:rPr lang="en-US" sz="1400" b="1" i="0" u="none" strike="noStrike">
                          <a:solidFill>
                            <a:schemeClr val="bg1"/>
                          </a:solidFill>
                          <a:effectLst/>
                          <a:latin typeface="Segoe UI" panose="020B0502040204020203" pitchFamily="34" charset="0"/>
                        </a:rPr>
                        <a:t>SID</a:t>
                      </a:r>
                    </a:p>
                  </a:txBody>
                  <a:tcPr marL="4763" marR="4763" marT="4763" marB="0" anchor="ctr"/>
                </a:tc>
                <a:tc>
                  <a:txBody>
                    <a:bodyPr/>
                    <a:lstStyle/>
                    <a:p>
                      <a:pPr algn="ctr" rtl="0" fontAlgn="ctr"/>
                      <a:r>
                        <a:rPr lang="en-US" sz="1400" b="1" i="0" u="none" strike="noStrike">
                          <a:solidFill>
                            <a:schemeClr val="bg1"/>
                          </a:solidFill>
                          <a:effectLst/>
                          <a:latin typeface="Segoe UI" panose="020B0502040204020203" pitchFamily="34" charset="0"/>
                        </a:rPr>
                        <a:t>Display Name</a:t>
                      </a:r>
                    </a:p>
                  </a:txBody>
                  <a:tcPr marL="4763" marR="4763" marT="4763" marB="0" anchor="ctr"/>
                </a:tc>
                <a:extLst>
                  <a:ext uri="{0D108BD9-81ED-4DB2-BD59-A6C34878D82A}">
                    <a16:rowId xmlns:a16="http://schemas.microsoft.com/office/drawing/2014/main" val="99163974"/>
                  </a:ext>
                </a:extLst>
              </a:tr>
              <a:tr h="186778">
                <a:tc>
                  <a:txBody>
                    <a:bodyPr/>
                    <a:lstStyle/>
                    <a:p>
                      <a:pPr algn="l" rtl="0" fontAlgn="ctr"/>
                      <a:r>
                        <a:rPr lang="en-US" sz="1400" b="0" i="0" u="none" strike="noStrike">
                          <a:solidFill>
                            <a:srgbClr val="000000"/>
                          </a:solidFill>
                          <a:effectLst/>
                          <a:latin typeface="Segoe UI" panose="020B0502040204020203" pitchFamily="34" charset="0"/>
                        </a:rPr>
                        <a:t>S-1-5-1</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Dialup</a:t>
                      </a:r>
                    </a:p>
                  </a:txBody>
                  <a:tcPr marL="4763" marR="4763" marT="4763" marB="0" anchor="ctr"/>
                </a:tc>
                <a:extLst>
                  <a:ext uri="{0D108BD9-81ED-4DB2-BD59-A6C34878D82A}">
                    <a16:rowId xmlns:a16="http://schemas.microsoft.com/office/drawing/2014/main" val="3281258363"/>
                  </a:ext>
                </a:extLst>
              </a:tr>
              <a:tr h="186778">
                <a:tc>
                  <a:txBody>
                    <a:bodyPr/>
                    <a:lstStyle/>
                    <a:p>
                      <a:pPr algn="l" rtl="0" fontAlgn="ctr"/>
                      <a:r>
                        <a:rPr lang="en-US" sz="1400" b="0" i="0" u="none" strike="noStrike">
                          <a:solidFill>
                            <a:srgbClr val="000000"/>
                          </a:solidFill>
                          <a:effectLst/>
                          <a:latin typeface="Segoe UI" panose="020B0502040204020203" pitchFamily="34" charset="0"/>
                        </a:rPr>
                        <a:t>S-1-5-2</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Network</a:t>
                      </a:r>
                    </a:p>
                  </a:txBody>
                  <a:tcPr marL="4763" marR="4763" marT="4763" marB="0" anchor="ctr"/>
                </a:tc>
                <a:extLst>
                  <a:ext uri="{0D108BD9-81ED-4DB2-BD59-A6C34878D82A}">
                    <a16:rowId xmlns:a16="http://schemas.microsoft.com/office/drawing/2014/main" val="65742345"/>
                  </a:ext>
                </a:extLst>
              </a:tr>
              <a:tr h="186778">
                <a:tc>
                  <a:txBody>
                    <a:bodyPr/>
                    <a:lstStyle/>
                    <a:p>
                      <a:pPr algn="l" rtl="0" fontAlgn="ctr"/>
                      <a:r>
                        <a:rPr lang="en-US" sz="1400" b="0" i="0" u="none" strike="noStrike">
                          <a:solidFill>
                            <a:srgbClr val="000000"/>
                          </a:solidFill>
                          <a:effectLst/>
                          <a:latin typeface="Segoe UI" panose="020B0502040204020203" pitchFamily="34" charset="0"/>
                        </a:rPr>
                        <a:t>S-1-5-3</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Batch</a:t>
                      </a:r>
                    </a:p>
                  </a:txBody>
                  <a:tcPr marL="4763" marR="4763" marT="4763" marB="0" anchor="ctr"/>
                </a:tc>
                <a:extLst>
                  <a:ext uri="{0D108BD9-81ED-4DB2-BD59-A6C34878D82A}">
                    <a16:rowId xmlns:a16="http://schemas.microsoft.com/office/drawing/2014/main" val="4141669959"/>
                  </a:ext>
                </a:extLst>
              </a:tr>
              <a:tr h="186778">
                <a:tc>
                  <a:txBody>
                    <a:bodyPr/>
                    <a:lstStyle/>
                    <a:p>
                      <a:pPr algn="l" rtl="0" fontAlgn="ctr"/>
                      <a:r>
                        <a:rPr lang="en-US" sz="1400" b="0" i="0" u="none" strike="noStrike">
                          <a:solidFill>
                            <a:srgbClr val="000000"/>
                          </a:solidFill>
                          <a:effectLst/>
                          <a:latin typeface="Segoe UI" panose="020B0502040204020203" pitchFamily="34" charset="0"/>
                        </a:rPr>
                        <a:t>S-1-5-4</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Interactive</a:t>
                      </a:r>
                    </a:p>
                  </a:txBody>
                  <a:tcPr marL="4763" marR="4763" marT="4763" marB="0" anchor="ctr"/>
                </a:tc>
                <a:extLst>
                  <a:ext uri="{0D108BD9-81ED-4DB2-BD59-A6C34878D82A}">
                    <a16:rowId xmlns:a16="http://schemas.microsoft.com/office/drawing/2014/main" val="2207177643"/>
                  </a:ext>
                </a:extLst>
              </a:tr>
              <a:tr h="186778">
                <a:tc>
                  <a:txBody>
                    <a:bodyPr/>
                    <a:lstStyle/>
                    <a:p>
                      <a:pPr algn="l" rtl="0" fontAlgn="ctr"/>
                      <a:r>
                        <a:rPr lang="en-US" sz="1400" b="0" i="0" u="none" strike="noStrike">
                          <a:solidFill>
                            <a:srgbClr val="000000"/>
                          </a:solidFill>
                          <a:effectLst/>
                          <a:latin typeface="Segoe UI" panose="020B0502040204020203" pitchFamily="34" charset="0"/>
                        </a:rPr>
                        <a:t>S-1-5-5-X-Y</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Logon Session</a:t>
                      </a:r>
                    </a:p>
                  </a:txBody>
                  <a:tcPr marL="4763" marR="4763" marT="4763" marB="0" anchor="ctr"/>
                </a:tc>
                <a:extLst>
                  <a:ext uri="{0D108BD9-81ED-4DB2-BD59-A6C34878D82A}">
                    <a16:rowId xmlns:a16="http://schemas.microsoft.com/office/drawing/2014/main" val="2648607390"/>
                  </a:ext>
                </a:extLst>
              </a:tr>
              <a:tr h="186778">
                <a:tc>
                  <a:txBody>
                    <a:bodyPr/>
                    <a:lstStyle/>
                    <a:p>
                      <a:pPr algn="l" rtl="0" fontAlgn="ctr"/>
                      <a:r>
                        <a:rPr lang="en-US" sz="1400" b="0" i="0" u="none" strike="noStrike">
                          <a:solidFill>
                            <a:srgbClr val="000000"/>
                          </a:solidFill>
                          <a:effectLst/>
                          <a:latin typeface="Segoe UI" panose="020B0502040204020203" pitchFamily="34" charset="0"/>
                        </a:rPr>
                        <a:t>S-1-5-6</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Service</a:t>
                      </a:r>
                    </a:p>
                  </a:txBody>
                  <a:tcPr marL="4763" marR="4763" marT="4763" marB="0" anchor="ctr"/>
                </a:tc>
                <a:extLst>
                  <a:ext uri="{0D108BD9-81ED-4DB2-BD59-A6C34878D82A}">
                    <a16:rowId xmlns:a16="http://schemas.microsoft.com/office/drawing/2014/main" val="324622078"/>
                  </a:ext>
                </a:extLst>
              </a:tr>
              <a:tr h="186778">
                <a:tc>
                  <a:txBody>
                    <a:bodyPr/>
                    <a:lstStyle/>
                    <a:p>
                      <a:pPr algn="l" rtl="0" fontAlgn="ctr"/>
                      <a:r>
                        <a:rPr lang="en-US" sz="1400" b="0" i="0" u="none" strike="noStrike">
                          <a:solidFill>
                            <a:srgbClr val="000000"/>
                          </a:solidFill>
                          <a:effectLst/>
                          <a:latin typeface="Segoe UI" panose="020B0502040204020203" pitchFamily="34" charset="0"/>
                        </a:rPr>
                        <a:t>S-1-5-7</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Anonymous Logon</a:t>
                      </a:r>
                    </a:p>
                  </a:txBody>
                  <a:tcPr marL="4763" marR="4763" marT="4763" marB="0" anchor="ctr"/>
                </a:tc>
                <a:extLst>
                  <a:ext uri="{0D108BD9-81ED-4DB2-BD59-A6C34878D82A}">
                    <a16:rowId xmlns:a16="http://schemas.microsoft.com/office/drawing/2014/main" val="3286488468"/>
                  </a:ext>
                </a:extLst>
              </a:tr>
              <a:tr h="186778">
                <a:tc>
                  <a:txBody>
                    <a:bodyPr/>
                    <a:lstStyle/>
                    <a:p>
                      <a:pPr algn="l" rtl="0" fontAlgn="ctr"/>
                      <a:r>
                        <a:rPr lang="en-US" sz="1400" b="0" i="0" u="none" strike="noStrike">
                          <a:solidFill>
                            <a:srgbClr val="000000"/>
                          </a:solidFill>
                          <a:effectLst/>
                          <a:latin typeface="Segoe UI" panose="020B0502040204020203" pitchFamily="34" charset="0"/>
                        </a:rPr>
                        <a:t>S-1-5-8</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Proxy</a:t>
                      </a:r>
                    </a:p>
                  </a:txBody>
                  <a:tcPr marL="4763" marR="4763" marT="4763" marB="0" anchor="ctr"/>
                </a:tc>
                <a:extLst>
                  <a:ext uri="{0D108BD9-81ED-4DB2-BD59-A6C34878D82A}">
                    <a16:rowId xmlns:a16="http://schemas.microsoft.com/office/drawing/2014/main" val="1875886495"/>
                  </a:ext>
                </a:extLst>
              </a:tr>
              <a:tr h="186778">
                <a:tc>
                  <a:txBody>
                    <a:bodyPr/>
                    <a:lstStyle/>
                    <a:p>
                      <a:pPr algn="l" rtl="0" fontAlgn="ctr"/>
                      <a:r>
                        <a:rPr lang="en-US" sz="1400" b="0" i="0" u="none" strike="noStrike">
                          <a:solidFill>
                            <a:srgbClr val="000000"/>
                          </a:solidFill>
                          <a:effectLst/>
                          <a:latin typeface="Segoe UI" panose="020B0502040204020203" pitchFamily="34" charset="0"/>
                        </a:rPr>
                        <a:t>S-1-5-9</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Enterprise Domain Controllers</a:t>
                      </a:r>
                    </a:p>
                  </a:txBody>
                  <a:tcPr marL="4763" marR="4763" marT="4763" marB="0" anchor="ctr"/>
                </a:tc>
                <a:extLst>
                  <a:ext uri="{0D108BD9-81ED-4DB2-BD59-A6C34878D82A}">
                    <a16:rowId xmlns:a16="http://schemas.microsoft.com/office/drawing/2014/main" val="1785044718"/>
                  </a:ext>
                </a:extLst>
              </a:tr>
              <a:tr h="186778">
                <a:tc>
                  <a:txBody>
                    <a:bodyPr/>
                    <a:lstStyle/>
                    <a:p>
                      <a:pPr algn="l" rtl="0" fontAlgn="ctr"/>
                      <a:r>
                        <a:rPr lang="en-US" sz="1400" b="0" i="0" u="none" strike="noStrike">
                          <a:solidFill>
                            <a:srgbClr val="000000"/>
                          </a:solidFill>
                          <a:effectLst/>
                          <a:latin typeface="Segoe UI" panose="020B0502040204020203" pitchFamily="34" charset="0"/>
                        </a:rPr>
                        <a:t>S-1-5-10</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Self</a:t>
                      </a:r>
                    </a:p>
                  </a:txBody>
                  <a:tcPr marL="4763" marR="4763" marT="4763" marB="0" anchor="ctr"/>
                </a:tc>
                <a:extLst>
                  <a:ext uri="{0D108BD9-81ED-4DB2-BD59-A6C34878D82A}">
                    <a16:rowId xmlns:a16="http://schemas.microsoft.com/office/drawing/2014/main" val="4256543118"/>
                  </a:ext>
                </a:extLst>
              </a:tr>
              <a:tr h="186778">
                <a:tc>
                  <a:txBody>
                    <a:bodyPr/>
                    <a:lstStyle/>
                    <a:p>
                      <a:pPr algn="l" rtl="0" fontAlgn="ctr"/>
                      <a:r>
                        <a:rPr lang="en-US" sz="1400" b="0" i="0" u="none" strike="noStrike">
                          <a:solidFill>
                            <a:srgbClr val="000000"/>
                          </a:solidFill>
                          <a:effectLst/>
                          <a:latin typeface="Segoe UI" panose="020B0502040204020203" pitchFamily="34" charset="0"/>
                        </a:rPr>
                        <a:t>S-1-5-11</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Authenticated Users</a:t>
                      </a:r>
                    </a:p>
                  </a:txBody>
                  <a:tcPr marL="4763" marR="4763" marT="4763" marB="0" anchor="ctr"/>
                </a:tc>
                <a:extLst>
                  <a:ext uri="{0D108BD9-81ED-4DB2-BD59-A6C34878D82A}">
                    <a16:rowId xmlns:a16="http://schemas.microsoft.com/office/drawing/2014/main" val="2193521844"/>
                  </a:ext>
                </a:extLst>
              </a:tr>
              <a:tr h="186778">
                <a:tc>
                  <a:txBody>
                    <a:bodyPr/>
                    <a:lstStyle/>
                    <a:p>
                      <a:pPr algn="l" rtl="0" fontAlgn="ctr"/>
                      <a:r>
                        <a:rPr lang="en-US" sz="1400" b="0" i="0" u="none" strike="noStrike">
                          <a:solidFill>
                            <a:srgbClr val="000000"/>
                          </a:solidFill>
                          <a:effectLst/>
                          <a:latin typeface="Segoe UI" panose="020B0502040204020203" pitchFamily="34" charset="0"/>
                        </a:rPr>
                        <a:t>S-1-5-12</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Restricted</a:t>
                      </a:r>
                    </a:p>
                  </a:txBody>
                  <a:tcPr marL="4763" marR="4763" marT="4763" marB="0" anchor="ctr"/>
                </a:tc>
                <a:extLst>
                  <a:ext uri="{0D108BD9-81ED-4DB2-BD59-A6C34878D82A}">
                    <a16:rowId xmlns:a16="http://schemas.microsoft.com/office/drawing/2014/main" val="3240182252"/>
                  </a:ext>
                </a:extLst>
              </a:tr>
              <a:tr h="186778">
                <a:tc>
                  <a:txBody>
                    <a:bodyPr/>
                    <a:lstStyle/>
                    <a:p>
                      <a:pPr algn="l" rtl="0" fontAlgn="ctr"/>
                      <a:r>
                        <a:rPr lang="en-US" sz="1400" b="0" i="0" u="none" strike="noStrike">
                          <a:solidFill>
                            <a:srgbClr val="000000"/>
                          </a:solidFill>
                          <a:effectLst/>
                          <a:latin typeface="Segoe UI" panose="020B0502040204020203" pitchFamily="34" charset="0"/>
                        </a:rPr>
                        <a:t>S-1-5-13</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Terminal Server User</a:t>
                      </a:r>
                    </a:p>
                  </a:txBody>
                  <a:tcPr marL="4763" marR="4763" marT="4763" marB="0" anchor="ctr"/>
                </a:tc>
                <a:extLst>
                  <a:ext uri="{0D108BD9-81ED-4DB2-BD59-A6C34878D82A}">
                    <a16:rowId xmlns:a16="http://schemas.microsoft.com/office/drawing/2014/main" val="2567534831"/>
                  </a:ext>
                </a:extLst>
              </a:tr>
              <a:tr h="186778">
                <a:tc>
                  <a:txBody>
                    <a:bodyPr/>
                    <a:lstStyle/>
                    <a:p>
                      <a:pPr algn="l" rtl="0" fontAlgn="ctr"/>
                      <a:r>
                        <a:rPr lang="en-US" sz="1400" b="0" i="0" u="none" strike="noStrike">
                          <a:solidFill>
                            <a:srgbClr val="000000"/>
                          </a:solidFill>
                          <a:effectLst/>
                          <a:latin typeface="Segoe UI" panose="020B0502040204020203" pitchFamily="34" charset="0"/>
                        </a:rPr>
                        <a:t>S-1-5-14</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Remote Interactive Logon</a:t>
                      </a:r>
                    </a:p>
                  </a:txBody>
                  <a:tcPr marL="4763" marR="4763" marT="4763" marB="0" anchor="ctr"/>
                </a:tc>
                <a:extLst>
                  <a:ext uri="{0D108BD9-81ED-4DB2-BD59-A6C34878D82A}">
                    <a16:rowId xmlns:a16="http://schemas.microsoft.com/office/drawing/2014/main" val="1866570312"/>
                  </a:ext>
                </a:extLst>
              </a:tr>
              <a:tr h="186778">
                <a:tc>
                  <a:txBody>
                    <a:bodyPr/>
                    <a:lstStyle/>
                    <a:p>
                      <a:pPr algn="l" rtl="0" fontAlgn="ctr"/>
                      <a:r>
                        <a:rPr lang="en-US" sz="1400" b="0" i="0" u="none" strike="noStrike">
                          <a:solidFill>
                            <a:srgbClr val="000000"/>
                          </a:solidFill>
                          <a:effectLst/>
                          <a:latin typeface="Segoe UI" panose="020B0502040204020203" pitchFamily="34" charset="0"/>
                        </a:rPr>
                        <a:t>S-1-5-18</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System (or LocalSystem)</a:t>
                      </a:r>
                    </a:p>
                  </a:txBody>
                  <a:tcPr marL="4763" marR="4763" marT="4763" marB="0" anchor="ctr"/>
                </a:tc>
                <a:extLst>
                  <a:ext uri="{0D108BD9-81ED-4DB2-BD59-A6C34878D82A}">
                    <a16:rowId xmlns:a16="http://schemas.microsoft.com/office/drawing/2014/main" val="1540130638"/>
                  </a:ext>
                </a:extLst>
              </a:tr>
              <a:tr h="186778">
                <a:tc>
                  <a:txBody>
                    <a:bodyPr/>
                    <a:lstStyle/>
                    <a:p>
                      <a:pPr algn="l" rtl="0" fontAlgn="ctr"/>
                      <a:r>
                        <a:rPr lang="en-US" sz="1400" b="0" i="0" u="none" strike="noStrike">
                          <a:solidFill>
                            <a:srgbClr val="000000"/>
                          </a:solidFill>
                          <a:effectLst/>
                          <a:latin typeface="Segoe UI" panose="020B0502040204020203" pitchFamily="34" charset="0"/>
                        </a:rPr>
                        <a:t>S-1-5-19</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LocalService</a:t>
                      </a:r>
                    </a:p>
                  </a:txBody>
                  <a:tcPr marL="4763" marR="4763" marT="4763" marB="0" anchor="ctr"/>
                </a:tc>
                <a:extLst>
                  <a:ext uri="{0D108BD9-81ED-4DB2-BD59-A6C34878D82A}">
                    <a16:rowId xmlns:a16="http://schemas.microsoft.com/office/drawing/2014/main" val="533615737"/>
                  </a:ext>
                </a:extLst>
              </a:tr>
              <a:tr h="186778">
                <a:tc>
                  <a:txBody>
                    <a:bodyPr/>
                    <a:lstStyle/>
                    <a:p>
                      <a:pPr algn="l" rtl="0" fontAlgn="ctr"/>
                      <a:r>
                        <a:rPr lang="en-US" sz="1400" b="0" i="0" u="none" strike="noStrike">
                          <a:solidFill>
                            <a:srgbClr val="000000"/>
                          </a:solidFill>
                          <a:effectLst/>
                          <a:latin typeface="Segoe UI" panose="020B0502040204020203" pitchFamily="34" charset="0"/>
                        </a:rPr>
                        <a:t>S-1-5-20</a:t>
                      </a:r>
                    </a:p>
                  </a:txBody>
                  <a:tcPr marL="4763" marR="4763" marT="4763" marB="0" anchor="ctr"/>
                </a:tc>
                <a:tc>
                  <a:txBody>
                    <a:bodyPr/>
                    <a:lstStyle/>
                    <a:p>
                      <a:pPr algn="l" rtl="0" fontAlgn="ctr"/>
                      <a:r>
                        <a:rPr lang="en-US" sz="1400" b="0" i="0" u="none" strike="noStrike" err="1">
                          <a:solidFill>
                            <a:srgbClr val="000000"/>
                          </a:solidFill>
                          <a:effectLst/>
                          <a:latin typeface="Segoe UI" panose="020B0502040204020203" pitchFamily="34" charset="0"/>
                        </a:rPr>
                        <a:t>NetworkService</a:t>
                      </a:r>
                      <a:endParaRPr lang="en-US" sz="1400" b="0" i="0" u="none" strike="noStrike">
                        <a:solidFill>
                          <a:srgbClr val="000000"/>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1943581"/>
                  </a:ext>
                </a:extLst>
              </a:tr>
            </a:tbl>
          </a:graphicData>
        </a:graphic>
      </p:graphicFrame>
      <p:graphicFrame>
        <p:nvGraphicFramePr>
          <p:cNvPr id="6" name="Table 5">
            <a:extLst>
              <a:ext uri="{FF2B5EF4-FFF2-40B4-BE49-F238E27FC236}">
                <a16:creationId xmlns:a16="http://schemas.microsoft.com/office/drawing/2014/main" id="{2E036C75-99A0-4364-B57F-320066DC622E}"/>
              </a:ext>
            </a:extLst>
          </p:cNvPr>
          <p:cNvGraphicFramePr>
            <a:graphicFrameLocks noGrp="1"/>
          </p:cNvGraphicFramePr>
          <p:nvPr>
            <p:extLst>
              <p:ext uri="{D42A27DB-BD31-4B8C-83A1-F6EECF244321}">
                <p14:modId xmlns:p14="http://schemas.microsoft.com/office/powerpoint/2010/main" val="3654392227"/>
              </p:ext>
            </p:extLst>
          </p:nvPr>
        </p:nvGraphicFramePr>
        <p:xfrm>
          <a:off x="6297083" y="1733548"/>
          <a:ext cx="4690004" cy="3402812"/>
        </p:xfrm>
        <a:graphic>
          <a:graphicData uri="http://schemas.openxmlformats.org/drawingml/2006/table">
            <a:tbl>
              <a:tblPr firstRow="1" bandRow="1">
                <a:tableStyleId>{5C22544A-7EE6-4342-B048-85BDC9FD1C3A}</a:tableStyleId>
              </a:tblPr>
              <a:tblGrid>
                <a:gridCol w="2345002">
                  <a:extLst>
                    <a:ext uri="{9D8B030D-6E8A-4147-A177-3AD203B41FA5}">
                      <a16:colId xmlns:a16="http://schemas.microsoft.com/office/drawing/2014/main" val="292834342"/>
                    </a:ext>
                  </a:extLst>
                </a:gridCol>
                <a:gridCol w="2345002">
                  <a:extLst>
                    <a:ext uri="{9D8B030D-6E8A-4147-A177-3AD203B41FA5}">
                      <a16:colId xmlns:a16="http://schemas.microsoft.com/office/drawing/2014/main" val="2153776690"/>
                    </a:ext>
                  </a:extLst>
                </a:gridCol>
              </a:tblGrid>
              <a:tr h="338140">
                <a:tc>
                  <a:txBody>
                    <a:bodyPr/>
                    <a:lstStyle/>
                    <a:p>
                      <a:pPr algn="ctr" rtl="0" fontAlgn="ctr"/>
                      <a:r>
                        <a:rPr lang="en-US" sz="1400" b="1" i="0" u="none" strike="noStrike">
                          <a:solidFill>
                            <a:schemeClr val="bg1"/>
                          </a:solidFill>
                          <a:effectLst/>
                          <a:latin typeface="Segoe UI" panose="020B0502040204020203" pitchFamily="34" charset="0"/>
                        </a:rPr>
                        <a:t>SID</a:t>
                      </a:r>
                    </a:p>
                  </a:txBody>
                  <a:tcPr marL="4763" marR="4763" marT="4763" marB="0" anchor="ctr"/>
                </a:tc>
                <a:tc>
                  <a:txBody>
                    <a:bodyPr/>
                    <a:lstStyle/>
                    <a:p>
                      <a:pPr algn="ctr" rtl="0" fontAlgn="ctr"/>
                      <a:r>
                        <a:rPr lang="en-US" sz="1400" b="1" i="0" u="none" strike="noStrike">
                          <a:solidFill>
                            <a:schemeClr val="bg1"/>
                          </a:solidFill>
                          <a:effectLst/>
                          <a:latin typeface="Segoe UI" panose="020B0502040204020203" pitchFamily="34" charset="0"/>
                        </a:rPr>
                        <a:t>Display Name</a:t>
                      </a:r>
                    </a:p>
                  </a:txBody>
                  <a:tcPr marL="4763" marR="4763" marT="4763" marB="0" anchor="ctr"/>
                </a:tc>
                <a:extLst>
                  <a:ext uri="{0D108BD9-81ED-4DB2-BD59-A6C34878D82A}">
                    <a16:rowId xmlns:a16="http://schemas.microsoft.com/office/drawing/2014/main" val="99163974"/>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S-1-5-domain-500</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Administrator</a:t>
                      </a:r>
                    </a:p>
                  </a:txBody>
                  <a:tcPr marL="4763" marR="4763" marT="4763" marB="0" anchor="ctr"/>
                </a:tc>
                <a:extLst>
                  <a:ext uri="{0D108BD9-81ED-4DB2-BD59-A6C34878D82A}">
                    <a16:rowId xmlns:a16="http://schemas.microsoft.com/office/drawing/2014/main" val="3176396343"/>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S-1-5-domain-501</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Guest</a:t>
                      </a:r>
                    </a:p>
                  </a:txBody>
                  <a:tcPr marL="4763" marR="4763" marT="4763" marB="0" anchor="ctr"/>
                </a:tc>
                <a:extLst>
                  <a:ext uri="{0D108BD9-81ED-4DB2-BD59-A6C34878D82A}">
                    <a16:rowId xmlns:a16="http://schemas.microsoft.com/office/drawing/2014/main" val="1035078949"/>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S-1-5-domain-502</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krbtgt</a:t>
                      </a:r>
                    </a:p>
                  </a:txBody>
                  <a:tcPr marL="4763" marR="4763" marT="4763" marB="0" anchor="ctr"/>
                </a:tc>
                <a:extLst>
                  <a:ext uri="{0D108BD9-81ED-4DB2-BD59-A6C34878D82A}">
                    <a16:rowId xmlns:a16="http://schemas.microsoft.com/office/drawing/2014/main" val="847495191"/>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S-1-5-domain-512</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Domain Admins</a:t>
                      </a:r>
                    </a:p>
                  </a:txBody>
                  <a:tcPr marL="4763" marR="4763" marT="4763" marB="0" anchor="ctr"/>
                </a:tc>
                <a:extLst>
                  <a:ext uri="{0D108BD9-81ED-4DB2-BD59-A6C34878D82A}">
                    <a16:rowId xmlns:a16="http://schemas.microsoft.com/office/drawing/2014/main" val="895716601"/>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S-1-5-domain-513</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Domain Users</a:t>
                      </a:r>
                    </a:p>
                  </a:txBody>
                  <a:tcPr marL="4763" marR="4763" marT="4763" marB="0" anchor="ctr"/>
                </a:tc>
                <a:extLst>
                  <a:ext uri="{0D108BD9-81ED-4DB2-BD59-A6C34878D82A}">
                    <a16:rowId xmlns:a16="http://schemas.microsoft.com/office/drawing/2014/main" val="2733348756"/>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S-1-5-domain-514</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Domain Guests</a:t>
                      </a:r>
                    </a:p>
                  </a:txBody>
                  <a:tcPr marL="4763" marR="4763" marT="4763" marB="0" anchor="ctr"/>
                </a:tc>
                <a:extLst>
                  <a:ext uri="{0D108BD9-81ED-4DB2-BD59-A6C34878D82A}">
                    <a16:rowId xmlns:a16="http://schemas.microsoft.com/office/drawing/2014/main" val="2198969062"/>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S-1-5-domain-515</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Domain Computers</a:t>
                      </a:r>
                    </a:p>
                  </a:txBody>
                  <a:tcPr marL="4763" marR="4763" marT="4763" marB="0" anchor="ctr"/>
                </a:tc>
                <a:extLst>
                  <a:ext uri="{0D108BD9-81ED-4DB2-BD59-A6C34878D82A}">
                    <a16:rowId xmlns:a16="http://schemas.microsoft.com/office/drawing/2014/main" val="1460654837"/>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S-1-5-domain-516</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Domain Controllers</a:t>
                      </a:r>
                    </a:p>
                  </a:txBody>
                  <a:tcPr marL="4763" marR="4763" marT="4763" marB="0" anchor="ctr"/>
                </a:tc>
                <a:extLst>
                  <a:ext uri="{0D108BD9-81ED-4DB2-BD59-A6C34878D82A}">
                    <a16:rowId xmlns:a16="http://schemas.microsoft.com/office/drawing/2014/main" val="3042441643"/>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S-1-5-domain-517</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Cert Publishers</a:t>
                      </a:r>
                    </a:p>
                  </a:txBody>
                  <a:tcPr marL="4763" marR="4763" marT="4763" marB="0" anchor="ctr"/>
                </a:tc>
                <a:extLst>
                  <a:ext uri="{0D108BD9-81ED-4DB2-BD59-A6C34878D82A}">
                    <a16:rowId xmlns:a16="http://schemas.microsoft.com/office/drawing/2014/main" val="529114563"/>
                  </a:ext>
                </a:extLst>
              </a:tr>
              <a:tr h="235744">
                <a:tc>
                  <a:txBody>
                    <a:bodyPr/>
                    <a:lstStyle/>
                    <a:p>
                      <a:pPr algn="l" rtl="0" fontAlgn="ctr"/>
                      <a:r>
                        <a:rPr lang="en-US" sz="1400" b="0" i="0" u="none" strike="noStrike">
                          <a:solidFill>
                            <a:srgbClr val="000000"/>
                          </a:solidFill>
                          <a:effectLst/>
                          <a:latin typeface="Segoe UI" panose="020B0502040204020203" pitchFamily="34" charset="0"/>
                        </a:rPr>
                        <a:t>S-1-5-root domain-518</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Schema Admins</a:t>
                      </a:r>
                    </a:p>
                  </a:txBody>
                  <a:tcPr marL="4763" marR="4763" marT="4763" marB="0" anchor="ctr"/>
                </a:tc>
                <a:extLst>
                  <a:ext uri="{0D108BD9-81ED-4DB2-BD59-A6C34878D82A}">
                    <a16:rowId xmlns:a16="http://schemas.microsoft.com/office/drawing/2014/main" val="2064201434"/>
                  </a:ext>
                </a:extLst>
              </a:tr>
              <a:tr h="235744">
                <a:tc>
                  <a:txBody>
                    <a:bodyPr/>
                    <a:lstStyle/>
                    <a:p>
                      <a:pPr algn="l" rtl="0" fontAlgn="ctr"/>
                      <a:r>
                        <a:rPr lang="en-US" sz="1400" b="0" i="0" u="none" strike="noStrike">
                          <a:solidFill>
                            <a:srgbClr val="000000"/>
                          </a:solidFill>
                          <a:effectLst/>
                          <a:latin typeface="Segoe UI" panose="020B0502040204020203" pitchFamily="34" charset="0"/>
                        </a:rPr>
                        <a:t>S-1-5-root domain-519</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Enterprise Admins</a:t>
                      </a:r>
                    </a:p>
                  </a:txBody>
                  <a:tcPr marL="4763" marR="4763" marT="4763" marB="0" anchor="ctr"/>
                </a:tc>
                <a:extLst>
                  <a:ext uri="{0D108BD9-81ED-4DB2-BD59-A6C34878D82A}">
                    <a16:rowId xmlns:a16="http://schemas.microsoft.com/office/drawing/2014/main" val="342043590"/>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S-1-5-domain-520</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Group Policy Creator Owners</a:t>
                      </a:r>
                    </a:p>
                  </a:txBody>
                  <a:tcPr marL="4763" marR="4763" marT="4763" marB="0" anchor="ctr"/>
                </a:tc>
                <a:extLst>
                  <a:ext uri="{0D108BD9-81ED-4DB2-BD59-A6C34878D82A}">
                    <a16:rowId xmlns:a16="http://schemas.microsoft.com/office/drawing/2014/main" val="3333190416"/>
                  </a:ext>
                </a:extLst>
              </a:tr>
              <a:tr h="235744">
                <a:tc>
                  <a:txBody>
                    <a:bodyPr/>
                    <a:lstStyle/>
                    <a:p>
                      <a:pPr algn="l" rtl="0" fontAlgn="ctr"/>
                      <a:r>
                        <a:rPr lang="en-US" sz="1400" b="0" i="0" u="none" strike="noStrike">
                          <a:solidFill>
                            <a:srgbClr val="000000"/>
                          </a:solidFill>
                          <a:effectLst/>
                          <a:latin typeface="Segoe UI" panose="020B0502040204020203" pitchFamily="34" charset="0"/>
                        </a:rPr>
                        <a:t>S-1-5-domain-553</a:t>
                      </a:r>
                    </a:p>
                  </a:txBody>
                  <a:tcPr marL="4763" marR="4763" marT="4763" marB="0" anchor="ctr"/>
                </a:tc>
                <a:tc>
                  <a:txBody>
                    <a:bodyPr/>
                    <a:lstStyle/>
                    <a:p>
                      <a:pPr algn="l" rtl="0" fontAlgn="ctr"/>
                      <a:r>
                        <a:rPr lang="en-US" sz="1400" b="0" i="0" u="none" strike="noStrike">
                          <a:solidFill>
                            <a:srgbClr val="000000"/>
                          </a:solidFill>
                          <a:effectLst/>
                          <a:latin typeface="Segoe UI" panose="020B0502040204020203" pitchFamily="34" charset="0"/>
                        </a:rPr>
                        <a:t>RAS and IAS Servers</a:t>
                      </a:r>
                    </a:p>
                  </a:txBody>
                  <a:tcPr marL="4763" marR="4763" marT="4763" marB="0" anchor="ctr"/>
                </a:tc>
                <a:extLst>
                  <a:ext uri="{0D108BD9-81ED-4DB2-BD59-A6C34878D82A}">
                    <a16:rowId xmlns:a16="http://schemas.microsoft.com/office/drawing/2014/main" val="1087543774"/>
                  </a:ext>
                </a:extLst>
              </a:tr>
            </a:tbl>
          </a:graphicData>
        </a:graphic>
      </p:graphicFrame>
    </p:spTree>
    <p:extLst>
      <p:ext uri="{BB962C8B-B14F-4D97-AF65-F5344CB8AC3E}">
        <p14:creationId xmlns:p14="http://schemas.microsoft.com/office/powerpoint/2010/main" val="5959972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47705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RID of an object can tell us many things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Very low RID = very old object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objects with consecutive RIDs are likely to have been created on the same DC</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RID pool size can change!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By default it is 500… You can make it 1 billion… But don’t…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You can have up to 1 billion RIDs!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Well 1,073,741,823, and up to 2 billion starting Windows Server 2012 (well 2,147,483,647)</a:t>
            </a:r>
          </a:p>
          <a:p>
            <a:pPr marL="0" indent="0">
              <a:buNone/>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221257697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Objects and attributes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5668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Objects have a bunch of attributes you would expect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Name, DisplayName, </a:t>
            </a:r>
            <a:r>
              <a:rPr lang="en-US" sz="2000" err="1">
                <a:gradFill>
                  <a:gsLst>
                    <a:gs pos="1250">
                      <a:srgbClr val="505050"/>
                    </a:gs>
                    <a:gs pos="100000">
                      <a:srgbClr val="505050"/>
                    </a:gs>
                  </a:gsLst>
                  <a:lin ang="5400000" scaled="0"/>
                </a:gradFill>
              </a:rPr>
              <a:t>dNShostname</a:t>
            </a:r>
            <a:r>
              <a:rPr lang="en-US" sz="2000">
                <a:gradFill>
                  <a:gsLst>
                    <a:gs pos="1250">
                      <a:srgbClr val="505050"/>
                    </a:gs>
                    <a:gs pos="100000">
                      <a:srgbClr val="505050"/>
                    </a:gs>
                  </a:gsLst>
                  <a:lin ang="5400000" scaled="0"/>
                </a:gradFill>
              </a:rPr>
              <a:t>, </a:t>
            </a:r>
            <a:r>
              <a:rPr lang="en-US" sz="2000" err="1">
                <a:gradFill>
                  <a:gsLst>
                    <a:gs pos="1250">
                      <a:srgbClr val="505050"/>
                    </a:gs>
                    <a:gs pos="100000">
                      <a:srgbClr val="505050"/>
                    </a:gs>
                  </a:gsLst>
                  <a:lin ang="5400000" scaled="0"/>
                </a:gradFill>
              </a:rPr>
              <a:t>memberOf</a:t>
            </a:r>
            <a:r>
              <a:rPr lang="en-US" sz="2000">
                <a:gradFill>
                  <a:gsLst>
                    <a:gs pos="1250">
                      <a:srgbClr val="505050"/>
                    </a:gs>
                    <a:gs pos="100000">
                      <a:srgbClr val="505050"/>
                    </a:gs>
                  </a:gsLst>
                  <a:lin ang="5400000" scaled="0"/>
                </a:gradFill>
              </a:rPr>
              <a:t>, manager, city…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Computer and users also have an attribute called </a:t>
            </a:r>
            <a:r>
              <a:rPr lang="en-US" sz="3200" b="1" err="1">
                <a:gradFill>
                  <a:gsLst>
                    <a:gs pos="1250">
                      <a:srgbClr val="505050"/>
                    </a:gs>
                    <a:gs pos="100000">
                      <a:srgbClr val="505050"/>
                    </a:gs>
                  </a:gsLst>
                  <a:lin ang="5400000" scaled="0"/>
                </a:gradFill>
              </a:rPr>
              <a:t>userAccountControl</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a binary mask that enables/disabled options on the account (such as the account is enabled, or the password does not expire, or the account can use DES only for Kerberos </a:t>
            </a:r>
            <a:r>
              <a:rPr lang="en-US" sz="2000" err="1">
                <a:gradFill>
                  <a:gsLst>
                    <a:gs pos="1250">
                      <a:srgbClr val="505050"/>
                    </a:gs>
                    <a:gs pos="100000">
                      <a:srgbClr val="505050"/>
                    </a:gs>
                  </a:gsLst>
                  <a:lin ang="5400000" scaled="0"/>
                </a:gradFill>
              </a:rPr>
              <a:t>etc</a:t>
            </a:r>
            <a:r>
              <a:rPr lang="en-US" sz="200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334810778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FC26F2-AA5A-421E-BD66-AC6C4F387B54}"/>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34</a:t>
            </a:fld>
            <a:endParaRPr lang="en-US"/>
          </a:p>
        </p:txBody>
      </p:sp>
      <p:sp>
        <p:nvSpPr>
          <p:cNvPr id="3" name="Text Placeholder 2">
            <a:extLst>
              <a:ext uri="{FF2B5EF4-FFF2-40B4-BE49-F238E27FC236}">
                <a16:creationId xmlns:a16="http://schemas.microsoft.com/office/drawing/2014/main" id="{458156C2-A256-4F0D-A16C-1EC0B6989329}"/>
              </a:ext>
            </a:extLst>
          </p:cNvPr>
          <p:cNvSpPr>
            <a:spLocks noGrp="1"/>
          </p:cNvSpPr>
          <p:nvPr>
            <p:ph type="body" sz="quarter" idx="13"/>
          </p:nvPr>
        </p:nvSpPr>
        <p:spPr/>
        <p:txBody>
          <a:bodyPr/>
          <a:lstStyle/>
          <a:p>
            <a:r>
              <a:rPr lang="en-CA"/>
              <a:t>UAC values</a:t>
            </a:r>
          </a:p>
        </p:txBody>
      </p:sp>
      <p:graphicFrame>
        <p:nvGraphicFramePr>
          <p:cNvPr id="5" name="Table 4">
            <a:extLst>
              <a:ext uri="{FF2B5EF4-FFF2-40B4-BE49-F238E27FC236}">
                <a16:creationId xmlns:a16="http://schemas.microsoft.com/office/drawing/2014/main" id="{5131CBCD-18FF-4279-AB7F-E24EEBF98904}"/>
              </a:ext>
            </a:extLst>
          </p:cNvPr>
          <p:cNvGraphicFramePr>
            <a:graphicFrameLocks noGrp="1"/>
          </p:cNvGraphicFramePr>
          <p:nvPr>
            <p:extLst>
              <p:ext uri="{D42A27DB-BD31-4B8C-83A1-F6EECF244321}">
                <p14:modId xmlns:p14="http://schemas.microsoft.com/office/powerpoint/2010/main" val="3093777328"/>
              </p:ext>
            </p:extLst>
          </p:nvPr>
        </p:nvGraphicFramePr>
        <p:xfrm>
          <a:off x="2312841" y="1777762"/>
          <a:ext cx="7644882" cy="4674713"/>
        </p:xfrm>
        <a:graphic>
          <a:graphicData uri="http://schemas.openxmlformats.org/drawingml/2006/table">
            <a:tbl>
              <a:tblPr firstRow="1" bandRow="1">
                <a:tableStyleId>{B301B821-A1FF-4177-AEE7-76D212191A09}</a:tableStyleId>
              </a:tblPr>
              <a:tblGrid>
                <a:gridCol w="2548294">
                  <a:extLst>
                    <a:ext uri="{9D8B030D-6E8A-4147-A177-3AD203B41FA5}">
                      <a16:colId xmlns:a16="http://schemas.microsoft.com/office/drawing/2014/main" val="2150788902"/>
                    </a:ext>
                  </a:extLst>
                </a:gridCol>
                <a:gridCol w="2548294">
                  <a:extLst>
                    <a:ext uri="{9D8B030D-6E8A-4147-A177-3AD203B41FA5}">
                      <a16:colId xmlns:a16="http://schemas.microsoft.com/office/drawing/2014/main" val="2640796527"/>
                    </a:ext>
                  </a:extLst>
                </a:gridCol>
                <a:gridCol w="2548294">
                  <a:extLst>
                    <a:ext uri="{9D8B030D-6E8A-4147-A177-3AD203B41FA5}">
                      <a16:colId xmlns:a16="http://schemas.microsoft.com/office/drawing/2014/main" val="2405412857"/>
                    </a:ext>
                  </a:extLst>
                </a:gridCol>
              </a:tblGrid>
              <a:tr h="385665">
                <a:tc>
                  <a:txBody>
                    <a:bodyPr/>
                    <a:lstStyle/>
                    <a:p>
                      <a:pPr algn="ctr"/>
                      <a:r>
                        <a:rPr lang="en-CA" sz="1200">
                          <a:effectLst/>
                        </a:rPr>
                        <a:t>Property flag</a:t>
                      </a:r>
                    </a:p>
                  </a:txBody>
                  <a:tcPr marL="1882" marR="1882" marT="1882" marB="1882" anchor="ctr"/>
                </a:tc>
                <a:tc>
                  <a:txBody>
                    <a:bodyPr/>
                    <a:lstStyle/>
                    <a:p>
                      <a:pPr algn="ctr"/>
                      <a:r>
                        <a:rPr lang="en-CA" sz="1200">
                          <a:effectLst/>
                        </a:rPr>
                        <a:t>Value in hexadecimal</a:t>
                      </a:r>
                    </a:p>
                  </a:txBody>
                  <a:tcPr marL="1882" marR="1882" marT="1882" marB="1882" anchor="ctr"/>
                </a:tc>
                <a:tc>
                  <a:txBody>
                    <a:bodyPr/>
                    <a:lstStyle/>
                    <a:p>
                      <a:pPr algn="ctr"/>
                      <a:r>
                        <a:rPr lang="en-CA" sz="1200">
                          <a:effectLst/>
                        </a:rPr>
                        <a:t>Value in decimal</a:t>
                      </a:r>
                    </a:p>
                  </a:txBody>
                  <a:tcPr marL="1882" marR="1882" marT="1882" marB="1882" anchor="ctr"/>
                </a:tc>
                <a:extLst>
                  <a:ext uri="{0D108BD9-81ED-4DB2-BD59-A6C34878D82A}">
                    <a16:rowId xmlns:a16="http://schemas.microsoft.com/office/drawing/2014/main" val="1368333965"/>
                  </a:ext>
                </a:extLst>
              </a:tr>
              <a:tr h="0">
                <a:tc>
                  <a:txBody>
                    <a:bodyPr/>
                    <a:lstStyle/>
                    <a:p>
                      <a:r>
                        <a:rPr lang="en-CA" sz="1200">
                          <a:effectLst/>
                        </a:rPr>
                        <a:t>SCRIPT</a:t>
                      </a:r>
                    </a:p>
                  </a:txBody>
                  <a:tcPr marL="1882" marR="1882" marT="1882" marB="1882" anchor="ctr"/>
                </a:tc>
                <a:tc>
                  <a:txBody>
                    <a:bodyPr/>
                    <a:lstStyle/>
                    <a:p>
                      <a:r>
                        <a:rPr lang="en-CA" sz="1200">
                          <a:effectLst/>
                        </a:rPr>
                        <a:t>0x0001</a:t>
                      </a:r>
                    </a:p>
                  </a:txBody>
                  <a:tcPr marL="1882" marR="1882" marT="1882" marB="1882" anchor="ctr"/>
                </a:tc>
                <a:tc>
                  <a:txBody>
                    <a:bodyPr/>
                    <a:lstStyle/>
                    <a:p>
                      <a:r>
                        <a:rPr lang="en-CA" sz="1200">
                          <a:effectLst/>
                        </a:rPr>
                        <a:t>1</a:t>
                      </a:r>
                    </a:p>
                  </a:txBody>
                  <a:tcPr marL="1882" marR="1882" marT="1882" marB="1882" anchor="ctr"/>
                </a:tc>
                <a:extLst>
                  <a:ext uri="{0D108BD9-81ED-4DB2-BD59-A6C34878D82A}">
                    <a16:rowId xmlns:a16="http://schemas.microsoft.com/office/drawing/2014/main" val="277615692"/>
                  </a:ext>
                </a:extLst>
              </a:tr>
              <a:tr h="0">
                <a:tc>
                  <a:txBody>
                    <a:bodyPr/>
                    <a:lstStyle/>
                    <a:p>
                      <a:r>
                        <a:rPr lang="en-CA" sz="1200">
                          <a:effectLst/>
                        </a:rPr>
                        <a:t>ACCOUNTDISABLE</a:t>
                      </a:r>
                    </a:p>
                  </a:txBody>
                  <a:tcPr marL="1882" marR="1882" marT="1882" marB="1882" anchor="ctr"/>
                </a:tc>
                <a:tc>
                  <a:txBody>
                    <a:bodyPr/>
                    <a:lstStyle/>
                    <a:p>
                      <a:r>
                        <a:rPr lang="en-CA" sz="1200">
                          <a:effectLst/>
                        </a:rPr>
                        <a:t>0x0002</a:t>
                      </a:r>
                    </a:p>
                  </a:txBody>
                  <a:tcPr marL="1882" marR="1882" marT="1882" marB="1882" anchor="ctr"/>
                </a:tc>
                <a:tc>
                  <a:txBody>
                    <a:bodyPr/>
                    <a:lstStyle/>
                    <a:p>
                      <a:r>
                        <a:rPr lang="en-CA" sz="1200">
                          <a:effectLst/>
                        </a:rPr>
                        <a:t>2</a:t>
                      </a:r>
                    </a:p>
                  </a:txBody>
                  <a:tcPr marL="1882" marR="1882" marT="1882" marB="1882" anchor="ctr"/>
                </a:tc>
                <a:extLst>
                  <a:ext uri="{0D108BD9-81ED-4DB2-BD59-A6C34878D82A}">
                    <a16:rowId xmlns:a16="http://schemas.microsoft.com/office/drawing/2014/main" val="1355173838"/>
                  </a:ext>
                </a:extLst>
              </a:tr>
              <a:tr h="0">
                <a:tc>
                  <a:txBody>
                    <a:bodyPr/>
                    <a:lstStyle/>
                    <a:p>
                      <a:r>
                        <a:rPr lang="en-CA" sz="1200">
                          <a:effectLst/>
                        </a:rPr>
                        <a:t>HOMEDIR_REQUIRED</a:t>
                      </a:r>
                    </a:p>
                  </a:txBody>
                  <a:tcPr marL="1882" marR="1882" marT="1882" marB="1882" anchor="ctr"/>
                </a:tc>
                <a:tc>
                  <a:txBody>
                    <a:bodyPr/>
                    <a:lstStyle/>
                    <a:p>
                      <a:r>
                        <a:rPr lang="en-CA" sz="1200">
                          <a:effectLst/>
                        </a:rPr>
                        <a:t>0x0008</a:t>
                      </a:r>
                    </a:p>
                  </a:txBody>
                  <a:tcPr marL="1882" marR="1882" marT="1882" marB="1882" anchor="ctr"/>
                </a:tc>
                <a:tc>
                  <a:txBody>
                    <a:bodyPr/>
                    <a:lstStyle/>
                    <a:p>
                      <a:r>
                        <a:rPr lang="en-CA" sz="1200">
                          <a:effectLst/>
                        </a:rPr>
                        <a:t>8</a:t>
                      </a:r>
                    </a:p>
                  </a:txBody>
                  <a:tcPr marL="1882" marR="1882" marT="1882" marB="1882" anchor="ctr"/>
                </a:tc>
                <a:extLst>
                  <a:ext uri="{0D108BD9-81ED-4DB2-BD59-A6C34878D82A}">
                    <a16:rowId xmlns:a16="http://schemas.microsoft.com/office/drawing/2014/main" val="4186939489"/>
                  </a:ext>
                </a:extLst>
              </a:tr>
              <a:tr h="0">
                <a:tc>
                  <a:txBody>
                    <a:bodyPr/>
                    <a:lstStyle/>
                    <a:p>
                      <a:r>
                        <a:rPr lang="en-CA" sz="1200">
                          <a:effectLst/>
                        </a:rPr>
                        <a:t>LOCKOUT</a:t>
                      </a:r>
                    </a:p>
                  </a:txBody>
                  <a:tcPr marL="1882" marR="1882" marT="1882" marB="1882" anchor="ctr"/>
                </a:tc>
                <a:tc>
                  <a:txBody>
                    <a:bodyPr/>
                    <a:lstStyle/>
                    <a:p>
                      <a:r>
                        <a:rPr lang="en-CA" sz="1200">
                          <a:effectLst/>
                        </a:rPr>
                        <a:t>0x0010</a:t>
                      </a:r>
                    </a:p>
                  </a:txBody>
                  <a:tcPr marL="1882" marR="1882" marT="1882" marB="1882" anchor="ctr"/>
                </a:tc>
                <a:tc>
                  <a:txBody>
                    <a:bodyPr/>
                    <a:lstStyle/>
                    <a:p>
                      <a:r>
                        <a:rPr lang="en-CA" sz="1200">
                          <a:effectLst/>
                        </a:rPr>
                        <a:t>16</a:t>
                      </a:r>
                    </a:p>
                  </a:txBody>
                  <a:tcPr marL="1882" marR="1882" marT="1882" marB="1882" anchor="ctr"/>
                </a:tc>
                <a:extLst>
                  <a:ext uri="{0D108BD9-81ED-4DB2-BD59-A6C34878D82A}">
                    <a16:rowId xmlns:a16="http://schemas.microsoft.com/office/drawing/2014/main" val="2978586384"/>
                  </a:ext>
                </a:extLst>
              </a:tr>
              <a:tr h="0">
                <a:tc>
                  <a:txBody>
                    <a:bodyPr/>
                    <a:lstStyle/>
                    <a:p>
                      <a:r>
                        <a:rPr lang="en-CA" sz="1200">
                          <a:effectLst/>
                        </a:rPr>
                        <a:t>PASSWD_NOTREQD</a:t>
                      </a:r>
                    </a:p>
                  </a:txBody>
                  <a:tcPr marL="1882" marR="1882" marT="1882" marB="1882" anchor="ctr"/>
                </a:tc>
                <a:tc>
                  <a:txBody>
                    <a:bodyPr/>
                    <a:lstStyle/>
                    <a:p>
                      <a:r>
                        <a:rPr lang="en-CA" sz="1200">
                          <a:effectLst/>
                        </a:rPr>
                        <a:t>0x0020</a:t>
                      </a:r>
                    </a:p>
                  </a:txBody>
                  <a:tcPr marL="1882" marR="1882" marT="1882" marB="1882" anchor="ctr"/>
                </a:tc>
                <a:tc>
                  <a:txBody>
                    <a:bodyPr/>
                    <a:lstStyle/>
                    <a:p>
                      <a:r>
                        <a:rPr lang="en-CA" sz="1200">
                          <a:effectLst/>
                        </a:rPr>
                        <a:t>32</a:t>
                      </a:r>
                    </a:p>
                  </a:txBody>
                  <a:tcPr marL="1882" marR="1882" marT="1882" marB="1882" anchor="ctr"/>
                </a:tc>
                <a:extLst>
                  <a:ext uri="{0D108BD9-81ED-4DB2-BD59-A6C34878D82A}">
                    <a16:rowId xmlns:a16="http://schemas.microsoft.com/office/drawing/2014/main" val="2902368881"/>
                  </a:ext>
                </a:extLst>
              </a:tr>
              <a:tr h="0">
                <a:tc>
                  <a:txBody>
                    <a:bodyPr/>
                    <a:lstStyle/>
                    <a:p>
                      <a:r>
                        <a:rPr lang="en-US" sz="1200">
                          <a:effectLst/>
                        </a:rPr>
                        <a:t>PASSWD_CANT_CHANGE</a:t>
                      </a:r>
                    </a:p>
                  </a:txBody>
                  <a:tcPr marL="1882" marR="1882" marT="1882" marB="1882" anchor="ctr"/>
                </a:tc>
                <a:tc>
                  <a:txBody>
                    <a:bodyPr/>
                    <a:lstStyle/>
                    <a:p>
                      <a:r>
                        <a:rPr lang="en-CA" sz="1200">
                          <a:effectLst/>
                        </a:rPr>
                        <a:t>0x0040</a:t>
                      </a:r>
                    </a:p>
                  </a:txBody>
                  <a:tcPr marL="1882" marR="1882" marT="1882" marB="1882" anchor="ctr"/>
                </a:tc>
                <a:tc>
                  <a:txBody>
                    <a:bodyPr/>
                    <a:lstStyle/>
                    <a:p>
                      <a:r>
                        <a:rPr lang="en-CA" sz="1200">
                          <a:effectLst/>
                        </a:rPr>
                        <a:t>64</a:t>
                      </a:r>
                    </a:p>
                  </a:txBody>
                  <a:tcPr marL="1882" marR="1882" marT="1882" marB="1882" anchor="ctr"/>
                </a:tc>
                <a:extLst>
                  <a:ext uri="{0D108BD9-81ED-4DB2-BD59-A6C34878D82A}">
                    <a16:rowId xmlns:a16="http://schemas.microsoft.com/office/drawing/2014/main" val="2369929144"/>
                  </a:ext>
                </a:extLst>
              </a:tr>
              <a:tr h="0">
                <a:tc>
                  <a:txBody>
                    <a:bodyPr/>
                    <a:lstStyle/>
                    <a:p>
                      <a:r>
                        <a:rPr lang="en-CA" sz="1200">
                          <a:effectLst/>
                        </a:rPr>
                        <a:t>ENCRYPTED_TEXT_PWD_ALLOWED</a:t>
                      </a:r>
                    </a:p>
                  </a:txBody>
                  <a:tcPr marL="1882" marR="1882" marT="1882" marB="1882" anchor="ctr"/>
                </a:tc>
                <a:tc>
                  <a:txBody>
                    <a:bodyPr/>
                    <a:lstStyle/>
                    <a:p>
                      <a:r>
                        <a:rPr lang="en-CA" sz="1200">
                          <a:effectLst/>
                        </a:rPr>
                        <a:t>0x0080</a:t>
                      </a:r>
                    </a:p>
                  </a:txBody>
                  <a:tcPr marL="1882" marR="1882" marT="1882" marB="1882" anchor="ctr"/>
                </a:tc>
                <a:tc>
                  <a:txBody>
                    <a:bodyPr/>
                    <a:lstStyle/>
                    <a:p>
                      <a:r>
                        <a:rPr lang="en-CA" sz="1200">
                          <a:effectLst/>
                        </a:rPr>
                        <a:t>128</a:t>
                      </a:r>
                    </a:p>
                  </a:txBody>
                  <a:tcPr marL="1882" marR="1882" marT="1882" marB="1882" anchor="ctr"/>
                </a:tc>
                <a:extLst>
                  <a:ext uri="{0D108BD9-81ED-4DB2-BD59-A6C34878D82A}">
                    <a16:rowId xmlns:a16="http://schemas.microsoft.com/office/drawing/2014/main" val="810827034"/>
                  </a:ext>
                </a:extLst>
              </a:tr>
              <a:tr h="0">
                <a:tc>
                  <a:txBody>
                    <a:bodyPr/>
                    <a:lstStyle/>
                    <a:p>
                      <a:r>
                        <a:rPr lang="en-CA" sz="1200">
                          <a:effectLst/>
                        </a:rPr>
                        <a:t>TEMP_DUPLICATE_ACCOUNT</a:t>
                      </a:r>
                    </a:p>
                  </a:txBody>
                  <a:tcPr marL="1882" marR="1882" marT="1882" marB="1882" anchor="ctr"/>
                </a:tc>
                <a:tc>
                  <a:txBody>
                    <a:bodyPr/>
                    <a:lstStyle/>
                    <a:p>
                      <a:r>
                        <a:rPr lang="en-CA" sz="1200">
                          <a:effectLst/>
                        </a:rPr>
                        <a:t>0x0100</a:t>
                      </a:r>
                    </a:p>
                  </a:txBody>
                  <a:tcPr marL="1882" marR="1882" marT="1882" marB="1882" anchor="ctr"/>
                </a:tc>
                <a:tc>
                  <a:txBody>
                    <a:bodyPr/>
                    <a:lstStyle/>
                    <a:p>
                      <a:r>
                        <a:rPr lang="en-CA" sz="1200">
                          <a:effectLst/>
                        </a:rPr>
                        <a:t>256</a:t>
                      </a:r>
                    </a:p>
                  </a:txBody>
                  <a:tcPr marL="1882" marR="1882" marT="1882" marB="1882" anchor="ctr"/>
                </a:tc>
                <a:extLst>
                  <a:ext uri="{0D108BD9-81ED-4DB2-BD59-A6C34878D82A}">
                    <a16:rowId xmlns:a16="http://schemas.microsoft.com/office/drawing/2014/main" val="3499319514"/>
                  </a:ext>
                </a:extLst>
              </a:tr>
              <a:tr h="0">
                <a:tc>
                  <a:txBody>
                    <a:bodyPr/>
                    <a:lstStyle/>
                    <a:p>
                      <a:r>
                        <a:rPr lang="en-CA" sz="1200">
                          <a:effectLst/>
                        </a:rPr>
                        <a:t>NORMAL_ACCOUNT</a:t>
                      </a:r>
                    </a:p>
                  </a:txBody>
                  <a:tcPr marL="1882" marR="1882" marT="1882" marB="1882" anchor="ctr"/>
                </a:tc>
                <a:tc>
                  <a:txBody>
                    <a:bodyPr/>
                    <a:lstStyle/>
                    <a:p>
                      <a:r>
                        <a:rPr lang="en-CA" sz="1200">
                          <a:effectLst/>
                        </a:rPr>
                        <a:t>0x0200</a:t>
                      </a:r>
                    </a:p>
                  </a:txBody>
                  <a:tcPr marL="1882" marR="1882" marT="1882" marB="1882" anchor="ctr"/>
                </a:tc>
                <a:tc>
                  <a:txBody>
                    <a:bodyPr/>
                    <a:lstStyle/>
                    <a:p>
                      <a:r>
                        <a:rPr lang="en-CA" sz="1200">
                          <a:effectLst/>
                        </a:rPr>
                        <a:t>512</a:t>
                      </a:r>
                    </a:p>
                  </a:txBody>
                  <a:tcPr marL="1882" marR="1882" marT="1882" marB="1882" anchor="ctr"/>
                </a:tc>
                <a:extLst>
                  <a:ext uri="{0D108BD9-81ED-4DB2-BD59-A6C34878D82A}">
                    <a16:rowId xmlns:a16="http://schemas.microsoft.com/office/drawing/2014/main" val="1750654571"/>
                  </a:ext>
                </a:extLst>
              </a:tr>
              <a:tr h="0">
                <a:tc>
                  <a:txBody>
                    <a:bodyPr/>
                    <a:lstStyle/>
                    <a:p>
                      <a:r>
                        <a:rPr lang="en-CA" sz="1200">
                          <a:effectLst/>
                        </a:rPr>
                        <a:t>INTERDOMAIN_TRUST_ACCOUNT</a:t>
                      </a:r>
                    </a:p>
                  </a:txBody>
                  <a:tcPr marL="1882" marR="1882" marT="1882" marB="1882" anchor="ctr"/>
                </a:tc>
                <a:tc>
                  <a:txBody>
                    <a:bodyPr/>
                    <a:lstStyle/>
                    <a:p>
                      <a:r>
                        <a:rPr lang="en-CA" sz="1200">
                          <a:effectLst/>
                        </a:rPr>
                        <a:t>0x0800</a:t>
                      </a:r>
                    </a:p>
                  </a:txBody>
                  <a:tcPr marL="1882" marR="1882" marT="1882" marB="1882" anchor="ctr"/>
                </a:tc>
                <a:tc>
                  <a:txBody>
                    <a:bodyPr/>
                    <a:lstStyle/>
                    <a:p>
                      <a:r>
                        <a:rPr lang="en-CA" sz="1200">
                          <a:effectLst/>
                        </a:rPr>
                        <a:t>2048</a:t>
                      </a:r>
                    </a:p>
                  </a:txBody>
                  <a:tcPr marL="1882" marR="1882" marT="1882" marB="1882" anchor="ctr"/>
                </a:tc>
                <a:extLst>
                  <a:ext uri="{0D108BD9-81ED-4DB2-BD59-A6C34878D82A}">
                    <a16:rowId xmlns:a16="http://schemas.microsoft.com/office/drawing/2014/main" val="3282840464"/>
                  </a:ext>
                </a:extLst>
              </a:tr>
              <a:tr h="0">
                <a:tc>
                  <a:txBody>
                    <a:bodyPr/>
                    <a:lstStyle/>
                    <a:p>
                      <a:r>
                        <a:rPr lang="en-CA" sz="1200">
                          <a:effectLst/>
                        </a:rPr>
                        <a:t>WORKSTATION_TRUST_ACCOUNT</a:t>
                      </a:r>
                    </a:p>
                  </a:txBody>
                  <a:tcPr marL="1882" marR="1882" marT="1882" marB="1882" anchor="ctr"/>
                </a:tc>
                <a:tc>
                  <a:txBody>
                    <a:bodyPr/>
                    <a:lstStyle/>
                    <a:p>
                      <a:r>
                        <a:rPr lang="en-CA" sz="1200">
                          <a:effectLst/>
                        </a:rPr>
                        <a:t>0x1000</a:t>
                      </a:r>
                    </a:p>
                  </a:txBody>
                  <a:tcPr marL="1882" marR="1882" marT="1882" marB="1882" anchor="ctr"/>
                </a:tc>
                <a:tc>
                  <a:txBody>
                    <a:bodyPr/>
                    <a:lstStyle/>
                    <a:p>
                      <a:r>
                        <a:rPr lang="en-CA" sz="1200">
                          <a:effectLst/>
                        </a:rPr>
                        <a:t>4096</a:t>
                      </a:r>
                    </a:p>
                  </a:txBody>
                  <a:tcPr marL="1882" marR="1882" marT="1882" marB="1882" anchor="ctr"/>
                </a:tc>
                <a:extLst>
                  <a:ext uri="{0D108BD9-81ED-4DB2-BD59-A6C34878D82A}">
                    <a16:rowId xmlns:a16="http://schemas.microsoft.com/office/drawing/2014/main" val="130754710"/>
                  </a:ext>
                </a:extLst>
              </a:tr>
              <a:tr h="0">
                <a:tc>
                  <a:txBody>
                    <a:bodyPr/>
                    <a:lstStyle/>
                    <a:p>
                      <a:r>
                        <a:rPr lang="en-CA" sz="1200">
                          <a:effectLst/>
                        </a:rPr>
                        <a:t>SERVER_TRUST_ACCOUNT</a:t>
                      </a:r>
                    </a:p>
                  </a:txBody>
                  <a:tcPr marL="1882" marR="1882" marT="1882" marB="1882" anchor="ctr"/>
                </a:tc>
                <a:tc>
                  <a:txBody>
                    <a:bodyPr/>
                    <a:lstStyle/>
                    <a:p>
                      <a:r>
                        <a:rPr lang="en-CA" sz="1200">
                          <a:effectLst/>
                        </a:rPr>
                        <a:t>0x2000</a:t>
                      </a:r>
                    </a:p>
                  </a:txBody>
                  <a:tcPr marL="1882" marR="1882" marT="1882" marB="1882" anchor="ctr"/>
                </a:tc>
                <a:tc>
                  <a:txBody>
                    <a:bodyPr/>
                    <a:lstStyle/>
                    <a:p>
                      <a:r>
                        <a:rPr lang="en-CA" sz="1200">
                          <a:effectLst/>
                        </a:rPr>
                        <a:t>8192</a:t>
                      </a:r>
                    </a:p>
                  </a:txBody>
                  <a:tcPr marL="1882" marR="1882" marT="1882" marB="1882" anchor="ctr"/>
                </a:tc>
                <a:extLst>
                  <a:ext uri="{0D108BD9-81ED-4DB2-BD59-A6C34878D82A}">
                    <a16:rowId xmlns:a16="http://schemas.microsoft.com/office/drawing/2014/main" val="322051288"/>
                  </a:ext>
                </a:extLst>
              </a:tr>
              <a:tr h="0">
                <a:tc>
                  <a:txBody>
                    <a:bodyPr/>
                    <a:lstStyle/>
                    <a:p>
                      <a:r>
                        <a:rPr lang="en-CA" sz="1200">
                          <a:effectLst/>
                        </a:rPr>
                        <a:t>DONT_EXPIRE_PASSWORD</a:t>
                      </a:r>
                    </a:p>
                  </a:txBody>
                  <a:tcPr marL="1882" marR="1882" marT="1882" marB="1882" anchor="ctr"/>
                </a:tc>
                <a:tc>
                  <a:txBody>
                    <a:bodyPr/>
                    <a:lstStyle/>
                    <a:p>
                      <a:r>
                        <a:rPr lang="en-CA" sz="1200">
                          <a:effectLst/>
                        </a:rPr>
                        <a:t>0x10000</a:t>
                      </a:r>
                    </a:p>
                  </a:txBody>
                  <a:tcPr marL="1882" marR="1882" marT="1882" marB="1882" anchor="ctr"/>
                </a:tc>
                <a:tc>
                  <a:txBody>
                    <a:bodyPr/>
                    <a:lstStyle/>
                    <a:p>
                      <a:r>
                        <a:rPr lang="en-CA" sz="1200">
                          <a:effectLst/>
                        </a:rPr>
                        <a:t>65536</a:t>
                      </a:r>
                    </a:p>
                  </a:txBody>
                  <a:tcPr marL="1882" marR="1882" marT="1882" marB="1882" anchor="ctr"/>
                </a:tc>
                <a:extLst>
                  <a:ext uri="{0D108BD9-81ED-4DB2-BD59-A6C34878D82A}">
                    <a16:rowId xmlns:a16="http://schemas.microsoft.com/office/drawing/2014/main" val="2394219881"/>
                  </a:ext>
                </a:extLst>
              </a:tr>
              <a:tr h="0">
                <a:tc>
                  <a:txBody>
                    <a:bodyPr/>
                    <a:lstStyle/>
                    <a:p>
                      <a:r>
                        <a:rPr lang="en-CA" sz="1200">
                          <a:effectLst/>
                        </a:rPr>
                        <a:t>MNS_LOGON_ACCOUNT</a:t>
                      </a:r>
                    </a:p>
                  </a:txBody>
                  <a:tcPr marL="1882" marR="1882" marT="1882" marB="1882" anchor="ctr"/>
                </a:tc>
                <a:tc>
                  <a:txBody>
                    <a:bodyPr/>
                    <a:lstStyle/>
                    <a:p>
                      <a:r>
                        <a:rPr lang="en-CA" sz="1200">
                          <a:effectLst/>
                        </a:rPr>
                        <a:t>0x20000</a:t>
                      </a:r>
                    </a:p>
                  </a:txBody>
                  <a:tcPr marL="1882" marR="1882" marT="1882" marB="1882" anchor="ctr"/>
                </a:tc>
                <a:tc>
                  <a:txBody>
                    <a:bodyPr/>
                    <a:lstStyle/>
                    <a:p>
                      <a:r>
                        <a:rPr lang="en-CA" sz="1200">
                          <a:effectLst/>
                        </a:rPr>
                        <a:t>131072</a:t>
                      </a:r>
                    </a:p>
                  </a:txBody>
                  <a:tcPr marL="1882" marR="1882" marT="1882" marB="1882" anchor="ctr"/>
                </a:tc>
                <a:extLst>
                  <a:ext uri="{0D108BD9-81ED-4DB2-BD59-A6C34878D82A}">
                    <a16:rowId xmlns:a16="http://schemas.microsoft.com/office/drawing/2014/main" val="2002425471"/>
                  </a:ext>
                </a:extLst>
              </a:tr>
              <a:tr h="0">
                <a:tc>
                  <a:txBody>
                    <a:bodyPr/>
                    <a:lstStyle/>
                    <a:p>
                      <a:r>
                        <a:rPr lang="en-CA" sz="1200">
                          <a:effectLst/>
                        </a:rPr>
                        <a:t>SMARTCARD_REQUIRED</a:t>
                      </a:r>
                    </a:p>
                  </a:txBody>
                  <a:tcPr marL="1882" marR="1882" marT="1882" marB="1882" anchor="ctr"/>
                </a:tc>
                <a:tc>
                  <a:txBody>
                    <a:bodyPr/>
                    <a:lstStyle/>
                    <a:p>
                      <a:r>
                        <a:rPr lang="en-CA" sz="1200">
                          <a:effectLst/>
                        </a:rPr>
                        <a:t>0x40000</a:t>
                      </a:r>
                    </a:p>
                  </a:txBody>
                  <a:tcPr marL="1882" marR="1882" marT="1882" marB="1882" anchor="ctr"/>
                </a:tc>
                <a:tc>
                  <a:txBody>
                    <a:bodyPr/>
                    <a:lstStyle/>
                    <a:p>
                      <a:r>
                        <a:rPr lang="en-CA" sz="1200">
                          <a:effectLst/>
                        </a:rPr>
                        <a:t>262144</a:t>
                      </a:r>
                    </a:p>
                  </a:txBody>
                  <a:tcPr marL="1882" marR="1882" marT="1882" marB="1882" anchor="ctr"/>
                </a:tc>
                <a:extLst>
                  <a:ext uri="{0D108BD9-81ED-4DB2-BD59-A6C34878D82A}">
                    <a16:rowId xmlns:a16="http://schemas.microsoft.com/office/drawing/2014/main" val="3340041078"/>
                  </a:ext>
                </a:extLst>
              </a:tr>
              <a:tr h="0">
                <a:tc>
                  <a:txBody>
                    <a:bodyPr/>
                    <a:lstStyle/>
                    <a:p>
                      <a:r>
                        <a:rPr lang="en-CA" sz="1200">
                          <a:effectLst/>
                        </a:rPr>
                        <a:t>TRUSTED_FOR_DELEGATION</a:t>
                      </a:r>
                    </a:p>
                  </a:txBody>
                  <a:tcPr marL="1882" marR="1882" marT="1882" marB="1882" anchor="ctr"/>
                </a:tc>
                <a:tc>
                  <a:txBody>
                    <a:bodyPr/>
                    <a:lstStyle/>
                    <a:p>
                      <a:r>
                        <a:rPr lang="en-CA" sz="1200">
                          <a:effectLst/>
                        </a:rPr>
                        <a:t>0x80000</a:t>
                      </a:r>
                    </a:p>
                  </a:txBody>
                  <a:tcPr marL="1882" marR="1882" marT="1882" marB="1882" anchor="ctr"/>
                </a:tc>
                <a:tc>
                  <a:txBody>
                    <a:bodyPr/>
                    <a:lstStyle/>
                    <a:p>
                      <a:r>
                        <a:rPr lang="en-CA" sz="1200">
                          <a:effectLst/>
                        </a:rPr>
                        <a:t>524288</a:t>
                      </a:r>
                    </a:p>
                  </a:txBody>
                  <a:tcPr marL="1882" marR="1882" marT="1882" marB="1882" anchor="ctr"/>
                </a:tc>
                <a:extLst>
                  <a:ext uri="{0D108BD9-81ED-4DB2-BD59-A6C34878D82A}">
                    <a16:rowId xmlns:a16="http://schemas.microsoft.com/office/drawing/2014/main" val="3808658529"/>
                  </a:ext>
                </a:extLst>
              </a:tr>
              <a:tr h="0">
                <a:tc>
                  <a:txBody>
                    <a:bodyPr/>
                    <a:lstStyle/>
                    <a:p>
                      <a:r>
                        <a:rPr lang="en-CA" sz="1200">
                          <a:effectLst/>
                        </a:rPr>
                        <a:t>NOT_DELEGATED</a:t>
                      </a:r>
                    </a:p>
                  </a:txBody>
                  <a:tcPr marL="1882" marR="1882" marT="1882" marB="1882" anchor="ctr"/>
                </a:tc>
                <a:tc>
                  <a:txBody>
                    <a:bodyPr/>
                    <a:lstStyle/>
                    <a:p>
                      <a:r>
                        <a:rPr lang="en-CA" sz="1200">
                          <a:effectLst/>
                        </a:rPr>
                        <a:t>0x100000</a:t>
                      </a:r>
                    </a:p>
                  </a:txBody>
                  <a:tcPr marL="1882" marR="1882" marT="1882" marB="1882" anchor="ctr"/>
                </a:tc>
                <a:tc>
                  <a:txBody>
                    <a:bodyPr/>
                    <a:lstStyle/>
                    <a:p>
                      <a:r>
                        <a:rPr lang="en-CA" sz="1200">
                          <a:effectLst/>
                        </a:rPr>
                        <a:t>1048576</a:t>
                      </a:r>
                    </a:p>
                  </a:txBody>
                  <a:tcPr marL="1882" marR="1882" marT="1882" marB="1882" anchor="ctr"/>
                </a:tc>
                <a:extLst>
                  <a:ext uri="{0D108BD9-81ED-4DB2-BD59-A6C34878D82A}">
                    <a16:rowId xmlns:a16="http://schemas.microsoft.com/office/drawing/2014/main" val="3269346339"/>
                  </a:ext>
                </a:extLst>
              </a:tr>
              <a:tr h="0">
                <a:tc>
                  <a:txBody>
                    <a:bodyPr/>
                    <a:lstStyle/>
                    <a:p>
                      <a:r>
                        <a:rPr lang="en-CA" sz="1200">
                          <a:effectLst/>
                        </a:rPr>
                        <a:t>USE_DES_KEY_ONLY</a:t>
                      </a:r>
                    </a:p>
                  </a:txBody>
                  <a:tcPr marL="1882" marR="1882" marT="1882" marB="1882" anchor="ctr"/>
                </a:tc>
                <a:tc>
                  <a:txBody>
                    <a:bodyPr/>
                    <a:lstStyle/>
                    <a:p>
                      <a:r>
                        <a:rPr lang="en-CA" sz="1200">
                          <a:effectLst/>
                        </a:rPr>
                        <a:t>0x200000</a:t>
                      </a:r>
                    </a:p>
                  </a:txBody>
                  <a:tcPr marL="1882" marR="1882" marT="1882" marB="1882" anchor="ctr"/>
                </a:tc>
                <a:tc>
                  <a:txBody>
                    <a:bodyPr/>
                    <a:lstStyle/>
                    <a:p>
                      <a:r>
                        <a:rPr lang="en-CA" sz="1200">
                          <a:effectLst/>
                        </a:rPr>
                        <a:t>2097152</a:t>
                      </a:r>
                    </a:p>
                  </a:txBody>
                  <a:tcPr marL="1882" marR="1882" marT="1882" marB="1882" anchor="ctr"/>
                </a:tc>
                <a:extLst>
                  <a:ext uri="{0D108BD9-81ED-4DB2-BD59-A6C34878D82A}">
                    <a16:rowId xmlns:a16="http://schemas.microsoft.com/office/drawing/2014/main" val="3864692333"/>
                  </a:ext>
                </a:extLst>
              </a:tr>
              <a:tr h="0">
                <a:tc>
                  <a:txBody>
                    <a:bodyPr/>
                    <a:lstStyle/>
                    <a:p>
                      <a:r>
                        <a:rPr lang="en-CA" sz="1200">
                          <a:effectLst/>
                        </a:rPr>
                        <a:t>DONT_REQ_PREAUTH</a:t>
                      </a:r>
                    </a:p>
                  </a:txBody>
                  <a:tcPr marL="1882" marR="1882" marT="1882" marB="1882" anchor="ctr"/>
                </a:tc>
                <a:tc>
                  <a:txBody>
                    <a:bodyPr/>
                    <a:lstStyle/>
                    <a:p>
                      <a:r>
                        <a:rPr lang="en-CA" sz="1200">
                          <a:effectLst/>
                        </a:rPr>
                        <a:t>0x400000</a:t>
                      </a:r>
                    </a:p>
                  </a:txBody>
                  <a:tcPr marL="1882" marR="1882" marT="1882" marB="1882" anchor="ctr"/>
                </a:tc>
                <a:tc>
                  <a:txBody>
                    <a:bodyPr/>
                    <a:lstStyle/>
                    <a:p>
                      <a:r>
                        <a:rPr lang="en-CA" sz="1200">
                          <a:effectLst/>
                        </a:rPr>
                        <a:t>4194304</a:t>
                      </a:r>
                    </a:p>
                  </a:txBody>
                  <a:tcPr marL="1882" marR="1882" marT="1882" marB="1882" anchor="ctr"/>
                </a:tc>
                <a:extLst>
                  <a:ext uri="{0D108BD9-81ED-4DB2-BD59-A6C34878D82A}">
                    <a16:rowId xmlns:a16="http://schemas.microsoft.com/office/drawing/2014/main" val="1961294157"/>
                  </a:ext>
                </a:extLst>
              </a:tr>
              <a:tr h="0">
                <a:tc>
                  <a:txBody>
                    <a:bodyPr/>
                    <a:lstStyle/>
                    <a:p>
                      <a:r>
                        <a:rPr lang="en-CA" sz="1200">
                          <a:effectLst/>
                        </a:rPr>
                        <a:t>PASSWORD_EXPIRED</a:t>
                      </a:r>
                    </a:p>
                  </a:txBody>
                  <a:tcPr marL="1882" marR="1882" marT="1882" marB="1882" anchor="ctr"/>
                </a:tc>
                <a:tc>
                  <a:txBody>
                    <a:bodyPr/>
                    <a:lstStyle/>
                    <a:p>
                      <a:r>
                        <a:rPr lang="en-CA" sz="1200">
                          <a:effectLst/>
                        </a:rPr>
                        <a:t>0x800000</a:t>
                      </a:r>
                    </a:p>
                  </a:txBody>
                  <a:tcPr marL="1882" marR="1882" marT="1882" marB="1882" anchor="ctr"/>
                </a:tc>
                <a:tc>
                  <a:txBody>
                    <a:bodyPr/>
                    <a:lstStyle/>
                    <a:p>
                      <a:r>
                        <a:rPr lang="en-CA" sz="1200">
                          <a:effectLst/>
                        </a:rPr>
                        <a:t>8388608</a:t>
                      </a:r>
                    </a:p>
                  </a:txBody>
                  <a:tcPr marL="1882" marR="1882" marT="1882" marB="1882" anchor="ctr"/>
                </a:tc>
                <a:extLst>
                  <a:ext uri="{0D108BD9-81ED-4DB2-BD59-A6C34878D82A}">
                    <a16:rowId xmlns:a16="http://schemas.microsoft.com/office/drawing/2014/main" val="1493499621"/>
                  </a:ext>
                </a:extLst>
              </a:tr>
              <a:tr h="0">
                <a:tc>
                  <a:txBody>
                    <a:bodyPr/>
                    <a:lstStyle/>
                    <a:p>
                      <a:r>
                        <a:rPr lang="en-US" sz="1200">
                          <a:effectLst/>
                        </a:rPr>
                        <a:t>TRUSTED_TO_AUTH_FOR_DELEGATION</a:t>
                      </a:r>
                    </a:p>
                  </a:txBody>
                  <a:tcPr marL="1882" marR="1882" marT="1882" marB="1882" anchor="ctr"/>
                </a:tc>
                <a:tc>
                  <a:txBody>
                    <a:bodyPr/>
                    <a:lstStyle/>
                    <a:p>
                      <a:r>
                        <a:rPr lang="en-CA" sz="1200">
                          <a:effectLst/>
                        </a:rPr>
                        <a:t>0x1000000</a:t>
                      </a:r>
                    </a:p>
                  </a:txBody>
                  <a:tcPr marL="1882" marR="1882" marT="1882" marB="1882" anchor="ctr"/>
                </a:tc>
                <a:tc>
                  <a:txBody>
                    <a:bodyPr/>
                    <a:lstStyle/>
                    <a:p>
                      <a:r>
                        <a:rPr lang="en-CA" sz="1200">
                          <a:effectLst/>
                        </a:rPr>
                        <a:t>16777216</a:t>
                      </a:r>
                    </a:p>
                  </a:txBody>
                  <a:tcPr marL="1882" marR="1882" marT="1882" marB="1882" anchor="ctr"/>
                </a:tc>
                <a:extLst>
                  <a:ext uri="{0D108BD9-81ED-4DB2-BD59-A6C34878D82A}">
                    <a16:rowId xmlns:a16="http://schemas.microsoft.com/office/drawing/2014/main" val="3280095460"/>
                  </a:ext>
                </a:extLst>
              </a:tr>
              <a:tr h="0">
                <a:tc>
                  <a:txBody>
                    <a:bodyPr/>
                    <a:lstStyle/>
                    <a:p>
                      <a:r>
                        <a:rPr lang="en-CA" sz="1200">
                          <a:effectLst/>
                        </a:rPr>
                        <a:t>PARTIAL_SECRETS_ACCOUNT</a:t>
                      </a:r>
                    </a:p>
                  </a:txBody>
                  <a:tcPr marL="1882" marR="1882" marT="1882" marB="1882" anchor="ctr"/>
                </a:tc>
                <a:tc>
                  <a:txBody>
                    <a:bodyPr/>
                    <a:lstStyle/>
                    <a:p>
                      <a:r>
                        <a:rPr lang="en-CA" sz="1200">
                          <a:effectLst/>
                        </a:rPr>
                        <a:t>0x04000000  </a:t>
                      </a:r>
                    </a:p>
                  </a:txBody>
                  <a:tcPr marL="1882" marR="1882" marT="1882" marB="1882" anchor="ctr"/>
                </a:tc>
                <a:tc>
                  <a:txBody>
                    <a:bodyPr/>
                    <a:lstStyle/>
                    <a:p>
                      <a:r>
                        <a:rPr lang="en-CA" sz="1200">
                          <a:effectLst/>
                        </a:rPr>
                        <a:t>67108864</a:t>
                      </a:r>
                    </a:p>
                  </a:txBody>
                  <a:tcPr marL="1882" marR="1882" marT="1882" marB="1882" anchor="ctr"/>
                </a:tc>
                <a:extLst>
                  <a:ext uri="{0D108BD9-81ED-4DB2-BD59-A6C34878D82A}">
                    <a16:rowId xmlns:a16="http://schemas.microsoft.com/office/drawing/2014/main" val="997986635"/>
                  </a:ext>
                </a:extLst>
              </a:tr>
            </a:tbl>
          </a:graphicData>
        </a:graphic>
      </p:graphicFrame>
    </p:spTree>
    <p:extLst>
      <p:ext uri="{BB962C8B-B14F-4D97-AF65-F5344CB8AC3E}">
        <p14:creationId xmlns:p14="http://schemas.microsoft.com/office/powerpoint/2010/main" val="337162274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Computers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628412"/>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They also open sessions and do things on the network</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have their own identity, their own account in AD</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have an </a:t>
            </a:r>
            <a:r>
              <a:rPr lang="en-US" sz="2000" err="1">
                <a:gradFill>
                  <a:gsLst>
                    <a:gs pos="1250">
                      <a:srgbClr val="505050"/>
                    </a:gs>
                    <a:gs pos="100000">
                      <a:srgbClr val="505050"/>
                    </a:gs>
                  </a:gsLst>
                  <a:lin ang="5400000" scaled="0"/>
                </a:gradFill>
              </a:rPr>
              <a:t>objectSID</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have a </a:t>
            </a:r>
            <a:r>
              <a:rPr lang="en-US" sz="2000" err="1">
                <a:gradFill>
                  <a:gsLst>
                    <a:gs pos="1250">
                      <a:srgbClr val="505050"/>
                    </a:gs>
                    <a:gs pos="100000">
                      <a:srgbClr val="505050"/>
                    </a:gs>
                  </a:gsLst>
                  <a:lin ang="5400000" scaled="0"/>
                </a:gradFill>
              </a:rPr>
              <a:t>sAMAccountName</a:t>
            </a:r>
            <a:r>
              <a:rPr lang="en-US" sz="2000">
                <a:gradFill>
                  <a:gsLst>
                    <a:gs pos="1250">
                      <a:srgbClr val="505050"/>
                    </a:gs>
                    <a:gs pos="100000">
                      <a:srgbClr val="505050"/>
                    </a:gs>
                  </a:gsLst>
                  <a:lin ang="5400000" scaled="0"/>
                </a:gradFill>
              </a:rPr>
              <a:t> which their hostname followed by $</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You need a computer account for your machine if you want Windows SSO</a:t>
            </a:r>
            <a:endParaRPr lang="en-US" sz="3200" b="1">
              <a:gradFill>
                <a:gsLst>
                  <a:gs pos="1250">
                    <a:srgbClr val="505050"/>
                  </a:gs>
                  <a:gs pos="100000">
                    <a:srgbClr val="505050"/>
                  </a:gs>
                </a:gsLst>
                <a:lin ang="5400000" scaled="0"/>
              </a:gradFill>
              <a:cs typeface="Segoe UI Light"/>
            </a:endParaRPr>
          </a:p>
        </p:txBody>
      </p:sp>
    </p:spTree>
    <p:extLst>
      <p:ext uri="{BB962C8B-B14F-4D97-AF65-F5344CB8AC3E}">
        <p14:creationId xmlns:p14="http://schemas.microsoft.com/office/powerpoint/2010/main" val="265914987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Groups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57356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You add principals in a group and assign permissions to a group</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Groups have </a:t>
            </a:r>
            <a:r>
              <a:rPr lang="en-US" sz="2000" err="1">
                <a:gradFill>
                  <a:gsLst>
                    <a:gs pos="1250">
                      <a:srgbClr val="505050"/>
                    </a:gs>
                    <a:gs pos="100000">
                      <a:srgbClr val="505050"/>
                    </a:gs>
                  </a:gsLst>
                  <a:lin ang="5400000" scaled="0"/>
                </a:gradFill>
              </a:rPr>
              <a:t>objectSID</a:t>
            </a:r>
            <a:r>
              <a:rPr lang="en-US" sz="2000">
                <a:gradFill>
                  <a:gsLst>
                    <a:gs pos="1250">
                      <a:srgbClr val="505050"/>
                    </a:gs>
                    <a:gs pos="100000">
                      <a:srgbClr val="505050"/>
                    </a:gs>
                  </a:gsLst>
                  <a:lin ang="5400000" scaled="0"/>
                </a:gradFill>
              </a:rPr>
              <a:t> too</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There are different types of groups</a:t>
            </a:r>
            <a:endParaRPr lang="en-US" sz="3200" b="1">
              <a:gradFill>
                <a:gsLst>
                  <a:gs pos="1250">
                    <a:srgbClr val="505050"/>
                  </a:gs>
                  <a:gs pos="100000">
                    <a:srgbClr val="505050"/>
                  </a:gs>
                </a:gsLst>
                <a:lin ang="5400000" scaled="0"/>
              </a:gradFill>
              <a:cs typeface="Segoe UI Light"/>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Security groups: you can use them to give permissions</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Distribution groups: you can use them only in a messaging system</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Groups also have a scope</a:t>
            </a:r>
            <a:endParaRPr lang="en-US" sz="3200" b="1">
              <a:gradFill>
                <a:gsLst>
                  <a:gs pos="1250">
                    <a:srgbClr val="505050"/>
                  </a:gs>
                  <a:gs pos="100000">
                    <a:srgbClr val="505050"/>
                  </a:gs>
                </a:gsLst>
                <a:lin ang="5400000" scaled="0"/>
              </a:gradFill>
              <a:cs typeface="Segoe UI Light"/>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Domain local groups: can contain users from anywhere in the forest but can be used only on the domain where it exists</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Global groups: can contain users only from the domain where it exists but can be used anywhere in the forest to give permissions</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Universal groups: can contains users from anywhere in the forest and can be used to give permissions anywhere in the forest</a:t>
            </a:r>
            <a:endParaRPr lang="en-US" sz="2000">
              <a:gradFill>
                <a:gsLst>
                  <a:gs pos="1250">
                    <a:srgbClr val="505050"/>
                  </a:gs>
                  <a:gs pos="100000">
                    <a:srgbClr val="505050"/>
                  </a:gs>
                </a:gsLst>
                <a:lin ang="5400000" scaled="0"/>
              </a:gradFill>
              <a:cs typeface="Segoe UI"/>
            </a:endParaRPr>
          </a:p>
        </p:txBody>
      </p:sp>
    </p:spTree>
    <p:extLst>
      <p:ext uri="{BB962C8B-B14F-4D97-AF65-F5344CB8AC3E}">
        <p14:creationId xmlns:p14="http://schemas.microsoft.com/office/powerpoint/2010/main" val="9691533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Password Policy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503045"/>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Passwords are for computers and users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Policies are only for users</a:t>
            </a:r>
            <a:endParaRPr lang="en-US" sz="3200" b="1" dirty="0">
              <a:gradFill>
                <a:gsLst>
                  <a:gs pos="1250">
                    <a:srgbClr val="505050"/>
                  </a:gs>
                  <a:gs pos="100000">
                    <a:srgbClr val="505050"/>
                  </a:gs>
                </a:gsLst>
                <a:lin ang="5400000" scaled="0"/>
              </a:gradFill>
              <a:cs typeface="Segoe UI Light"/>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By default all users have the same policy</a:t>
            </a:r>
            <a:endParaRPr lang="en-US" sz="3200" b="1" dirty="0">
              <a:gradFill>
                <a:gsLst>
                  <a:gs pos="1250">
                    <a:srgbClr val="505050"/>
                  </a:gs>
                  <a:gs pos="100000">
                    <a:srgbClr val="505050"/>
                  </a:gs>
                </a:gsLst>
                <a:lin ang="5400000" scaled="0"/>
              </a:gradFill>
              <a:cs typeface="Segoe UI Light"/>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Default Domain Password Policy </a:t>
            </a:r>
            <a:endParaRPr lang="en-US" sz="2000" dirty="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3200" b="1" dirty="0">
                <a:gradFill>
                  <a:gsLst>
                    <a:gs pos="1250">
                      <a:srgbClr val="505050"/>
                    </a:gs>
                    <a:gs pos="100000">
                      <a:srgbClr val="505050"/>
                    </a:gs>
                  </a:gsLst>
                  <a:lin ang="5400000" scaled="0"/>
                </a:gradFill>
              </a:rPr>
              <a:t>With 2008 DF, we can create multiple policies</a:t>
            </a:r>
            <a:endParaRPr lang="en-US" sz="3200" b="1" dirty="0">
              <a:gradFill>
                <a:gsLst>
                  <a:gs pos="1250">
                    <a:srgbClr val="505050"/>
                  </a:gs>
                  <a:gs pos="100000">
                    <a:srgbClr val="505050"/>
                  </a:gs>
                </a:gsLst>
                <a:lin ang="5400000" scaled="0"/>
              </a:gradFill>
              <a:cs typeface="Segoe UI Light"/>
            </a:endParaRPr>
          </a:p>
          <a:p>
            <a:pPr lvl="1">
              <a:buFont typeface="Wingdings" panose="05000000000000000000" pitchFamily="2" charset="2"/>
              <a:buChar char="§"/>
              <a:defRPr/>
            </a:pPr>
            <a:r>
              <a:rPr lang="en-US" sz="2000" b="1" dirty="0">
                <a:gradFill>
                  <a:gsLst>
                    <a:gs pos="1250">
                      <a:srgbClr val="505050"/>
                    </a:gs>
                    <a:gs pos="100000">
                      <a:srgbClr val="505050"/>
                    </a:gs>
                  </a:gsLst>
                  <a:lin ang="5400000" scaled="0"/>
                </a:gradFill>
              </a:rPr>
              <a:t>F</a:t>
            </a:r>
            <a:r>
              <a:rPr lang="en-US" sz="2000" dirty="0">
                <a:gradFill>
                  <a:gsLst>
                    <a:gs pos="1250">
                      <a:srgbClr val="505050"/>
                    </a:gs>
                    <a:gs pos="100000">
                      <a:srgbClr val="505050"/>
                    </a:gs>
                  </a:gsLst>
                  <a:lin ang="5400000" scaled="0"/>
                </a:gradFill>
              </a:rPr>
              <a:t>ine </a:t>
            </a:r>
            <a:r>
              <a:rPr lang="en-US" sz="2000" b="1" dirty="0">
                <a:gradFill>
                  <a:gsLst>
                    <a:gs pos="1250">
                      <a:srgbClr val="505050"/>
                    </a:gs>
                    <a:gs pos="100000">
                      <a:srgbClr val="505050"/>
                    </a:gs>
                  </a:gsLst>
                  <a:lin ang="5400000" scaled="0"/>
                </a:gradFill>
              </a:rPr>
              <a:t>G</a:t>
            </a:r>
            <a:r>
              <a:rPr lang="en-US" sz="2000" dirty="0">
                <a:gradFill>
                  <a:gsLst>
                    <a:gs pos="1250">
                      <a:srgbClr val="505050"/>
                    </a:gs>
                    <a:gs pos="100000">
                      <a:srgbClr val="505050"/>
                    </a:gs>
                  </a:gsLst>
                  <a:lin ang="5400000" scaled="0"/>
                </a:gradFill>
              </a:rPr>
              <a:t>rained </a:t>
            </a:r>
            <a:r>
              <a:rPr lang="en-US" sz="2000" b="1" dirty="0">
                <a:gradFill>
                  <a:gsLst>
                    <a:gs pos="1250">
                      <a:srgbClr val="505050"/>
                    </a:gs>
                    <a:gs pos="100000">
                      <a:srgbClr val="505050"/>
                    </a:gs>
                  </a:gsLst>
                  <a:lin ang="5400000" scaled="0"/>
                </a:gradFill>
              </a:rPr>
              <a:t>P</a:t>
            </a:r>
            <a:r>
              <a:rPr lang="en-US" sz="2000" dirty="0">
                <a:gradFill>
                  <a:gsLst>
                    <a:gs pos="1250">
                      <a:srgbClr val="505050"/>
                    </a:gs>
                    <a:gs pos="100000">
                      <a:srgbClr val="505050"/>
                    </a:gs>
                  </a:gsLst>
                  <a:lin ang="5400000" scaled="0"/>
                </a:gradFill>
              </a:rPr>
              <a:t>assword </a:t>
            </a:r>
            <a:r>
              <a:rPr lang="en-US" sz="2000" b="1" dirty="0">
                <a:gradFill>
                  <a:gsLst>
                    <a:gs pos="1250">
                      <a:srgbClr val="505050"/>
                    </a:gs>
                    <a:gs pos="100000">
                      <a:srgbClr val="505050"/>
                    </a:gs>
                  </a:gsLst>
                  <a:lin ang="5400000" scaled="0"/>
                </a:gradFill>
              </a:rPr>
              <a:t>P</a:t>
            </a:r>
            <a:r>
              <a:rPr lang="en-US" sz="2000" dirty="0">
                <a:gradFill>
                  <a:gsLst>
                    <a:gs pos="1250">
                      <a:srgbClr val="505050"/>
                    </a:gs>
                    <a:gs pos="100000">
                      <a:srgbClr val="505050"/>
                    </a:gs>
                  </a:gsLst>
                  <a:lin ang="5400000" scaled="0"/>
                </a:gradFill>
              </a:rPr>
              <a:t>olicies</a:t>
            </a:r>
            <a:endParaRPr lang="en-US" sz="2000" dirty="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Then apply those policies to users and/or groups in the domain</a:t>
            </a:r>
            <a:endParaRPr lang="en-US" sz="2000" dirty="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Apply stronger policies for privileged accounts </a:t>
            </a:r>
            <a:endParaRPr lang="en-US" sz="2000" dirty="0">
              <a:gradFill>
                <a:gsLst>
                  <a:gs pos="1250">
                    <a:srgbClr val="505050"/>
                  </a:gs>
                  <a:gs pos="100000">
                    <a:srgbClr val="505050"/>
                  </a:gs>
                </a:gsLst>
                <a:lin ang="5400000" scaled="0"/>
              </a:gradFill>
              <a:cs typeface="Segoe UI"/>
            </a:endParaRPr>
          </a:p>
          <a:p>
            <a:pPr>
              <a:buFont typeface="Wingdings" panose="05000000000000000000" pitchFamily="2" charset="2"/>
              <a:buChar char="§"/>
              <a:defRPr/>
            </a:pPr>
            <a:endParaRPr lang="en-US" sz="44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endParaRPr lang="fr-FR" dirty="0"/>
          </a:p>
        </p:txBody>
      </p:sp>
      <p:sp>
        <p:nvSpPr>
          <p:cNvPr id="4" name="Rectangle: Folded Corner 3">
            <a:extLst>
              <a:ext uri="{FF2B5EF4-FFF2-40B4-BE49-F238E27FC236}">
                <a16:creationId xmlns:a16="http://schemas.microsoft.com/office/drawing/2014/main" id="{C6B513A8-C77F-4E21-A5A7-AC3F4A57CA88}"/>
              </a:ext>
            </a:extLst>
          </p:cNvPr>
          <p:cNvSpPr/>
          <p:nvPr/>
        </p:nvSpPr>
        <p:spPr bwMode="auto">
          <a:xfrm rot="723883">
            <a:off x="8533762" y="4570890"/>
            <a:ext cx="1093331" cy="600429"/>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FGPP</a:t>
            </a:r>
          </a:p>
        </p:txBody>
      </p:sp>
    </p:spTree>
    <p:extLst>
      <p:ext uri="{BB962C8B-B14F-4D97-AF65-F5344CB8AC3E}">
        <p14:creationId xmlns:p14="http://schemas.microsoft.com/office/powerpoint/2010/main" val="2949121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Password Policy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6905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Policies control the rules for passwords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Minimum password length</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Minimum password age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Maximum password age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Password complexity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Password history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Lockout account policy too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How many attempts a user has to login before the account is locked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For how long it is locked, etc.</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6778934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055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38595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Before FGPPs, how can we assigned different policies to different users?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 couldn’t! We had to create a separate domain in the same forest if we wanted to enforce a different password policy.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 you can trust the admins to use stronger password by diligence.</a:t>
            </a:r>
          </a:p>
          <a:p>
            <a:pPr lvl="2">
              <a:buFont typeface="Wingdings" panose="05000000000000000000" pitchFamily="2" charset="2"/>
              <a:buChar char="§"/>
              <a:defRPr/>
            </a:pPr>
            <a:endParaRPr lang="en-US" sz="1600">
              <a:gradFill>
                <a:gsLst>
                  <a:gs pos="1250">
                    <a:srgbClr val="505050"/>
                  </a:gs>
                  <a:gs pos="100000">
                    <a:srgbClr val="505050"/>
                  </a:gs>
                </a:gsLst>
                <a:lin ang="5400000" scaled="0"/>
              </a:gradFill>
            </a:endParaRPr>
          </a:p>
          <a:p>
            <a:pPr marL="241300" lvl="1" indent="0">
              <a:buNone/>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263464628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Default privileged security groups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41967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a:gradFill>
                  <a:gsLst>
                    <a:gs pos="1250">
                      <a:srgbClr val="505050"/>
                    </a:gs>
                    <a:gs pos="100000">
                      <a:srgbClr val="505050"/>
                    </a:gs>
                  </a:gsLst>
                  <a:lin ang="5400000" scaled="0"/>
                </a:gradFill>
              </a:rPr>
              <a:t>Enterprise Admins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Schema Admins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Domain Admins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Administrators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Account Operators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Backup Operators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Server Operators</a:t>
            </a:r>
          </a:p>
          <a:p>
            <a:pPr>
              <a:buFont typeface="Wingdings" panose="05000000000000000000" pitchFamily="2" charset="2"/>
              <a:buChar char="§"/>
              <a:defRPr/>
            </a:pPr>
            <a:r>
              <a:rPr lang="en-US" sz="3200">
                <a:gradFill>
                  <a:gsLst>
                    <a:gs pos="1250">
                      <a:srgbClr val="505050"/>
                    </a:gs>
                    <a:gs pos="100000">
                      <a:srgbClr val="505050"/>
                    </a:gs>
                  </a:gsLst>
                  <a:lin ang="5400000" scaled="0"/>
                </a:gradFill>
              </a:rPr>
              <a:t>Print Operators</a:t>
            </a:r>
            <a:endParaRPr lang="fr-FR"/>
          </a:p>
        </p:txBody>
      </p:sp>
      <p:sp>
        <p:nvSpPr>
          <p:cNvPr id="4" name="Arrow: Pentagon 3">
            <a:extLst>
              <a:ext uri="{FF2B5EF4-FFF2-40B4-BE49-F238E27FC236}">
                <a16:creationId xmlns:a16="http://schemas.microsoft.com/office/drawing/2014/main" id="{F251338B-4085-4BB8-9448-4D6E99F7EDD1}"/>
              </a:ext>
            </a:extLst>
          </p:cNvPr>
          <p:cNvSpPr/>
          <p:nvPr/>
        </p:nvSpPr>
        <p:spPr bwMode="auto">
          <a:xfrm rot="10800000" flipV="1">
            <a:off x="4013520" y="2015373"/>
            <a:ext cx="5619430"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Full control on all naming contexts, but the schema</a:t>
            </a:r>
          </a:p>
        </p:txBody>
      </p:sp>
      <p:sp>
        <p:nvSpPr>
          <p:cNvPr id="7" name="Arrow: Pentagon 6">
            <a:extLst>
              <a:ext uri="{FF2B5EF4-FFF2-40B4-BE49-F238E27FC236}">
                <a16:creationId xmlns:a16="http://schemas.microsoft.com/office/drawing/2014/main" id="{51E2CDCB-6A02-4AD0-B972-099693FB169B}"/>
              </a:ext>
            </a:extLst>
          </p:cNvPr>
          <p:cNvSpPr/>
          <p:nvPr/>
        </p:nvSpPr>
        <p:spPr bwMode="auto">
          <a:xfrm rot="10800000" flipV="1">
            <a:off x="3683320" y="2589997"/>
            <a:ext cx="4793930"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Full control on the schema naming context</a:t>
            </a:r>
          </a:p>
        </p:txBody>
      </p:sp>
      <p:sp>
        <p:nvSpPr>
          <p:cNvPr id="8" name="Arrow: Pentagon 7">
            <a:extLst>
              <a:ext uri="{FF2B5EF4-FFF2-40B4-BE49-F238E27FC236}">
                <a16:creationId xmlns:a16="http://schemas.microsoft.com/office/drawing/2014/main" id="{DAEE1483-EB23-4D39-95FC-74B9BB1A34D8}"/>
              </a:ext>
            </a:extLst>
          </p:cNvPr>
          <p:cNvSpPr/>
          <p:nvPr/>
        </p:nvSpPr>
        <p:spPr bwMode="auto">
          <a:xfrm rot="10800000" flipV="1">
            <a:off x="3683320" y="3136550"/>
            <a:ext cx="6610030"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Full control on the domain naming context and all machines</a:t>
            </a:r>
          </a:p>
        </p:txBody>
      </p:sp>
      <p:sp>
        <p:nvSpPr>
          <p:cNvPr id="9" name="Arrow: Pentagon 8">
            <a:extLst>
              <a:ext uri="{FF2B5EF4-FFF2-40B4-BE49-F238E27FC236}">
                <a16:creationId xmlns:a16="http://schemas.microsoft.com/office/drawing/2014/main" id="{BAFC398D-CA47-47F5-8231-148771ADA97A}"/>
              </a:ext>
            </a:extLst>
          </p:cNvPr>
          <p:cNvSpPr/>
          <p:nvPr/>
        </p:nvSpPr>
        <p:spPr bwMode="auto">
          <a:xfrm rot="10800000" flipV="1">
            <a:off x="3537270" y="3664619"/>
            <a:ext cx="6908480"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Full control on the domain naming context and all domain DCs</a:t>
            </a:r>
          </a:p>
        </p:txBody>
      </p:sp>
      <p:sp>
        <p:nvSpPr>
          <p:cNvPr id="10" name="Arrow: Pentagon 9">
            <a:extLst>
              <a:ext uri="{FF2B5EF4-FFF2-40B4-BE49-F238E27FC236}">
                <a16:creationId xmlns:a16="http://schemas.microsoft.com/office/drawing/2014/main" id="{A1C5F231-4DFB-4FF0-BCD9-6B7F503B144F}"/>
              </a:ext>
            </a:extLst>
          </p:cNvPr>
          <p:cNvSpPr/>
          <p:nvPr/>
        </p:nvSpPr>
        <p:spPr bwMode="auto">
          <a:xfrm rot="10800000" flipV="1">
            <a:off x="4127820" y="4192687"/>
            <a:ext cx="6463980"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Full control on the users/groups/computers in the domain</a:t>
            </a:r>
          </a:p>
        </p:txBody>
      </p:sp>
      <p:sp>
        <p:nvSpPr>
          <p:cNvPr id="11" name="Arrow: Pentagon 10">
            <a:extLst>
              <a:ext uri="{FF2B5EF4-FFF2-40B4-BE49-F238E27FC236}">
                <a16:creationId xmlns:a16="http://schemas.microsoft.com/office/drawing/2014/main" id="{70113CEB-5A0A-4472-AC34-ACC5E21F4AC6}"/>
              </a:ext>
            </a:extLst>
          </p:cNvPr>
          <p:cNvSpPr/>
          <p:nvPr/>
        </p:nvSpPr>
        <p:spPr bwMode="auto">
          <a:xfrm rot="10800000" flipV="1">
            <a:off x="4013520" y="4753277"/>
            <a:ext cx="4177980"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Can backup/restore naming contexts</a:t>
            </a:r>
          </a:p>
        </p:txBody>
      </p:sp>
      <p:sp>
        <p:nvSpPr>
          <p:cNvPr id="12" name="Arrow: Pentagon 11">
            <a:extLst>
              <a:ext uri="{FF2B5EF4-FFF2-40B4-BE49-F238E27FC236}">
                <a16:creationId xmlns:a16="http://schemas.microsoft.com/office/drawing/2014/main" id="{62FAF0CE-9453-4E17-9154-E775BA1EF90D}"/>
              </a:ext>
            </a:extLst>
          </p:cNvPr>
          <p:cNvSpPr/>
          <p:nvPr/>
        </p:nvSpPr>
        <p:spPr bwMode="auto">
          <a:xfrm rot="10800000" flipV="1">
            <a:off x="3854770" y="5288561"/>
            <a:ext cx="4336730"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Can control some settings of DCs</a:t>
            </a:r>
          </a:p>
        </p:txBody>
      </p:sp>
      <p:sp>
        <p:nvSpPr>
          <p:cNvPr id="13" name="Arrow: Pentagon 12">
            <a:extLst>
              <a:ext uri="{FF2B5EF4-FFF2-40B4-BE49-F238E27FC236}">
                <a16:creationId xmlns:a16="http://schemas.microsoft.com/office/drawing/2014/main" id="{9ED8D92F-4CEF-45A4-ADB8-D9A5C4F28DA8}"/>
              </a:ext>
            </a:extLst>
          </p:cNvPr>
          <p:cNvSpPr/>
          <p:nvPr/>
        </p:nvSpPr>
        <p:spPr bwMode="auto">
          <a:xfrm rot="10800000" flipV="1">
            <a:off x="3613469" y="5811847"/>
            <a:ext cx="8639871" cy="4674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dirty="0">
                <a:gradFill>
                  <a:gsLst>
                    <a:gs pos="0">
                      <a:srgbClr val="FFFFFF"/>
                    </a:gs>
                    <a:gs pos="100000">
                      <a:srgbClr val="FFFFFF"/>
                    </a:gs>
                  </a:gsLst>
                  <a:lin ang="5400000" scaled="0"/>
                </a:gradFill>
                <a:ea typeface="Segoe UI" pitchFamily="34" charset="0"/>
                <a:cs typeface="Segoe UI" pitchFamily="34" charset="0"/>
              </a:rPr>
              <a:t>Can manage print queues in the domain NC and printers installed locally on DCs</a:t>
            </a:r>
          </a:p>
        </p:txBody>
      </p:sp>
      <p:sp>
        <p:nvSpPr>
          <p:cNvPr id="14" name="Rectangle: Folded Corner 13">
            <a:extLst>
              <a:ext uri="{FF2B5EF4-FFF2-40B4-BE49-F238E27FC236}">
                <a16:creationId xmlns:a16="http://schemas.microsoft.com/office/drawing/2014/main" id="{7A679DBD-DF08-476D-9779-7841DDA25C42}"/>
              </a:ext>
            </a:extLst>
          </p:cNvPr>
          <p:cNvSpPr/>
          <p:nvPr/>
        </p:nvSpPr>
        <p:spPr bwMode="auto">
          <a:xfrm rot="723883">
            <a:off x="9920121" y="1948896"/>
            <a:ext cx="890350" cy="600429"/>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EA</a:t>
            </a:r>
          </a:p>
        </p:txBody>
      </p:sp>
      <p:sp>
        <p:nvSpPr>
          <p:cNvPr id="15" name="Rectangle: Folded Corner 14">
            <a:extLst>
              <a:ext uri="{FF2B5EF4-FFF2-40B4-BE49-F238E27FC236}">
                <a16:creationId xmlns:a16="http://schemas.microsoft.com/office/drawing/2014/main" id="{7EC98AF4-9DDE-4DE3-B975-BF6571D2C347}"/>
              </a:ext>
            </a:extLst>
          </p:cNvPr>
          <p:cNvSpPr/>
          <p:nvPr/>
        </p:nvSpPr>
        <p:spPr bwMode="auto">
          <a:xfrm rot="20887709">
            <a:off x="10695552" y="3041978"/>
            <a:ext cx="890350" cy="600429"/>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DA</a:t>
            </a:r>
          </a:p>
        </p:txBody>
      </p:sp>
    </p:spTree>
    <p:extLst>
      <p:ext uri="{BB962C8B-B14F-4D97-AF65-F5344CB8AC3E}">
        <p14:creationId xmlns:p14="http://schemas.microsoft.com/office/powerpoint/2010/main" val="4050231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1+#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par>
                                <p:cTn id="51" presetID="3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1000" fill="hold"/>
                                        <p:tgtEl>
                                          <p:spTgt spid="14"/>
                                        </p:tgtEl>
                                        <p:attrNameLst>
                                          <p:attrName>ppt_w</p:attrName>
                                        </p:attrNameLst>
                                      </p:cBhvr>
                                      <p:tavLst>
                                        <p:tav tm="0">
                                          <p:val>
                                            <p:fltVal val="0"/>
                                          </p:val>
                                        </p:tav>
                                        <p:tav tm="100000">
                                          <p:val>
                                            <p:strVal val="#ppt_w"/>
                                          </p:val>
                                        </p:tav>
                                      </p:tavLst>
                                    </p:anim>
                                    <p:anim calcmode="lin" valueType="num">
                                      <p:cBhvr>
                                        <p:cTn id="54" dur="1000" fill="hold"/>
                                        <p:tgtEl>
                                          <p:spTgt spid="14"/>
                                        </p:tgtEl>
                                        <p:attrNameLst>
                                          <p:attrName>ppt_h</p:attrName>
                                        </p:attrNameLst>
                                      </p:cBhvr>
                                      <p:tavLst>
                                        <p:tav tm="0">
                                          <p:val>
                                            <p:fltVal val="0"/>
                                          </p:val>
                                        </p:tav>
                                        <p:tav tm="100000">
                                          <p:val>
                                            <p:strVal val="#ppt_h"/>
                                          </p:val>
                                        </p:tav>
                                      </p:tavLst>
                                    </p:anim>
                                    <p:anim calcmode="lin" valueType="num">
                                      <p:cBhvr>
                                        <p:cTn id="55" dur="1000" fill="hold"/>
                                        <p:tgtEl>
                                          <p:spTgt spid="14"/>
                                        </p:tgtEl>
                                        <p:attrNameLst>
                                          <p:attrName>style.rotation</p:attrName>
                                        </p:attrNameLst>
                                      </p:cBhvr>
                                      <p:tavLst>
                                        <p:tav tm="0">
                                          <p:val>
                                            <p:fltVal val="90"/>
                                          </p:val>
                                        </p:tav>
                                        <p:tav tm="100000">
                                          <p:val>
                                            <p:fltVal val="0"/>
                                          </p:val>
                                        </p:tav>
                                      </p:tavLst>
                                    </p:anim>
                                    <p:animEffect transition="in" filter="fade">
                                      <p:cBhvr>
                                        <p:cTn id="56" dur="1000"/>
                                        <p:tgtEl>
                                          <p:spTgt spid="14"/>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Discretionary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6287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Each object has a Discretionary Access Control List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composed of </a:t>
            </a:r>
            <a:r>
              <a:rPr lang="en-US" sz="2000" b="1">
                <a:gradFill>
                  <a:gsLst>
                    <a:gs pos="1250">
                      <a:srgbClr val="505050"/>
                    </a:gs>
                    <a:gs pos="100000">
                      <a:srgbClr val="505050"/>
                    </a:gs>
                  </a:gsLst>
                  <a:lin ang="5400000" scaled="0"/>
                </a:gradFill>
              </a:rPr>
              <a:t>A</a:t>
            </a:r>
            <a:r>
              <a:rPr lang="en-US" sz="2000">
                <a:gradFill>
                  <a:gsLst>
                    <a:gs pos="1250">
                      <a:srgbClr val="505050"/>
                    </a:gs>
                    <a:gs pos="100000">
                      <a:srgbClr val="505050"/>
                    </a:gs>
                  </a:gsLst>
                  <a:lin ang="5400000" scaled="0"/>
                </a:gradFill>
              </a:rPr>
              <a:t>ccess </a:t>
            </a:r>
            <a:r>
              <a:rPr lang="en-US" sz="2000" b="1">
                <a:gradFill>
                  <a:gsLst>
                    <a:gs pos="1250">
                      <a:srgbClr val="505050"/>
                    </a:gs>
                    <a:gs pos="100000">
                      <a:srgbClr val="505050"/>
                    </a:gs>
                  </a:gsLst>
                  <a:lin ang="5400000" scaled="0"/>
                </a:gradFill>
              </a:rPr>
              <a:t>C</a:t>
            </a:r>
            <a:r>
              <a:rPr lang="en-US" sz="2000">
                <a:gradFill>
                  <a:gsLst>
                    <a:gs pos="1250">
                      <a:srgbClr val="505050"/>
                    </a:gs>
                    <a:gs pos="100000">
                      <a:srgbClr val="505050"/>
                    </a:gs>
                  </a:gsLst>
                  <a:lin ang="5400000" scaled="0"/>
                </a:gradFill>
              </a:rPr>
              <a:t>ontrol </a:t>
            </a:r>
            <a:r>
              <a:rPr lang="en-US" sz="2000" b="1">
                <a:gradFill>
                  <a:gsLst>
                    <a:gs pos="1250">
                      <a:srgbClr val="505050"/>
                    </a:gs>
                    <a:gs pos="100000">
                      <a:srgbClr val="505050"/>
                    </a:gs>
                  </a:gsLst>
                  <a:lin ang="5400000" scaled="0"/>
                </a:gradFill>
              </a:rPr>
              <a:t>E</a:t>
            </a:r>
            <a:r>
              <a:rPr lang="en-US" sz="2000">
                <a:gradFill>
                  <a:gsLst>
                    <a:gs pos="1250">
                      <a:srgbClr val="505050"/>
                    </a:gs>
                    <a:gs pos="100000">
                      <a:srgbClr val="505050"/>
                    </a:gs>
                  </a:gsLst>
                  <a:lin ang="5400000" scaled="0"/>
                </a:gradFill>
              </a:rPr>
              <a:t>ntries </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Each ACE has a scope</a:t>
            </a:r>
            <a:endParaRPr lang="en-US" sz="2000">
              <a:gradFill>
                <a:gsLst>
                  <a:gs pos="1250">
                    <a:srgbClr val="505050"/>
                  </a:gs>
                  <a:gs pos="100000">
                    <a:srgbClr val="505050"/>
                  </a:gs>
                </a:gsLst>
                <a:lin ang="5400000" scaled="0"/>
              </a:gradFill>
              <a:cs typeface="Segoe UI"/>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Ordered in a canonical order </a:t>
            </a:r>
            <a:endParaRPr lang="en-US" sz="200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Permissions can be inherited</a:t>
            </a:r>
            <a:br>
              <a:rPr lang="en-US" sz="3200" b="1">
                <a:solidFill>
                  <a:schemeClr val="tx1"/>
                </a:solidFill>
                <a:ea typeface="+mj-lt"/>
                <a:cs typeface="+mj-lt"/>
              </a:rPr>
            </a:br>
            <a:r>
              <a:rPr lang="en-US" sz="3200" b="1">
                <a:gradFill>
                  <a:gsLst>
                    <a:gs pos="1250">
                      <a:srgbClr val="505050"/>
                    </a:gs>
                    <a:gs pos="100000">
                      <a:srgbClr val="505050"/>
                    </a:gs>
                  </a:gsLst>
                  <a:lin ang="5400000" scaled="0"/>
                </a:gradFill>
              </a:rPr>
              <a:t>from parent containers</a:t>
            </a:r>
            <a:endParaRPr lang="en-US" sz="20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6730AEE4-DF1E-40CF-B3B7-4CA9DBCEB2A8}"/>
              </a:ext>
            </a:extLst>
          </p:cNvPr>
          <p:cNvSpPr/>
          <p:nvPr/>
        </p:nvSpPr>
        <p:spPr bwMode="auto">
          <a:xfrm rot="20957767">
            <a:off x="9642788" y="1868486"/>
            <a:ext cx="1186394" cy="547475"/>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DACL</a:t>
            </a:r>
          </a:p>
        </p:txBody>
      </p:sp>
      <p:sp>
        <p:nvSpPr>
          <p:cNvPr id="6" name="Rectangle: Folded Corner 5">
            <a:extLst>
              <a:ext uri="{FF2B5EF4-FFF2-40B4-BE49-F238E27FC236}">
                <a16:creationId xmlns:a16="http://schemas.microsoft.com/office/drawing/2014/main" id="{2E69B6B3-FA9B-4E98-9F2A-F0F3FD48985C}"/>
              </a:ext>
            </a:extLst>
          </p:cNvPr>
          <p:cNvSpPr/>
          <p:nvPr/>
        </p:nvSpPr>
        <p:spPr bwMode="auto">
          <a:xfrm rot="274602">
            <a:off x="5558789" y="2444301"/>
            <a:ext cx="1046986"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ACE</a:t>
            </a:r>
            <a:endParaRPr lang="fr-CA" sz="2400">
              <a:solidFill>
                <a:schemeClr val="tx1"/>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D93F31B8-55BA-41DD-8A21-05F0B508F464}"/>
              </a:ext>
            </a:extLst>
          </p:cNvPr>
          <p:cNvPicPr>
            <a:picLocks noChangeAspect="1"/>
          </p:cNvPicPr>
          <p:nvPr/>
        </p:nvPicPr>
        <p:blipFill>
          <a:blip r:embed="rId3"/>
          <a:stretch>
            <a:fillRect/>
          </a:stretch>
        </p:blipFill>
        <p:spPr>
          <a:xfrm>
            <a:off x="6578423" y="3989279"/>
            <a:ext cx="4231299" cy="2856938"/>
          </a:xfrm>
          <a:prstGeom prst="rect">
            <a:avLst/>
          </a:prstGeom>
        </p:spPr>
      </p:pic>
      <p:sp>
        <p:nvSpPr>
          <p:cNvPr id="8" name="Line Callout 1 15">
            <a:extLst>
              <a:ext uri="{FF2B5EF4-FFF2-40B4-BE49-F238E27FC236}">
                <a16:creationId xmlns:a16="http://schemas.microsoft.com/office/drawing/2014/main" id="{E34EECCB-8363-4BDA-9165-28CB6D0E9FEF}"/>
              </a:ext>
            </a:extLst>
          </p:cNvPr>
          <p:cNvSpPr/>
          <p:nvPr/>
        </p:nvSpPr>
        <p:spPr>
          <a:xfrm>
            <a:off x="10367370" y="2715911"/>
            <a:ext cx="1978892" cy="1023828"/>
          </a:xfrm>
          <a:prstGeom prst="borderCallout1">
            <a:avLst>
              <a:gd name="adj1" fmla="val 51554"/>
              <a:gd name="adj2" fmla="val -397"/>
              <a:gd name="adj3" fmla="val 180849"/>
              <a:gd name="adj4" fmla="val -136975"/>
            </a:avLst>
          </a:prstGeom>
          <a:solidFill>
            <a:srgbClr val="0A5BBA"/>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prstClr val="white"/>
                </a:solidFill>
                <a:effectLst/>
                <a:uLnTx/>
                <a:uFillTx/>
                <a:latin typeface="Segoe UI"/>
                <a:ea typeface="+mn-ea"/>
                <a:cs typeface="+mn-cs"/>
              </a:rPr>
              <a:t>SACL</a:t>
            </a:r>
            <a:endParaRPr kumimoji="0" lang="en-CA" sz="2000" b="0" i="0" u="none" strike="noStrike" kern="0" cap="none" spc="0" normalizeH="0" baseline="0" noProof="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a:noFill/>
                </a:ln>
                <a:solidFill>
                  <a:prstClr val="white"/>
                </a:solidFill>
                <a:effectLst/>
                <a:uLnTx/>
                <a:uFillTx/>
                <a:latin typeface="Segoe UI"/>
                <a:ea typeface="+mn-ea"/>
                <a:cs typeface="+mn-cs"/>
              </a:rPr>
              <a:t>(System Access Control List also known as Auditing)</a:t>
            </a:r>
            <a:endParaRPr kumimoji="0" lang="fr-FR" sz="1600" b="0" i="0" u="none" strike="noStrike" kern="0" cap="none" spc="0" normalizeH="0" baseline="0" noProof="0">
              <a:ln>
                <a:noFill/>
              </a:ln>
              <a:solidFill>
                <a:prstClr val="white"/>
              </a:solidFill>
              <a:effectLst/>
              <a:uLnTx/>
              <a:uFillTx/>
              <a:latin typeface="Segoe UI"/>
              <a:ea typeface="+mn-ea"/>
              <a:cs typeface="+mn-cs"/>
            </a:endParaRPr>
          </a:p>
        </p:txBody>
      </p:sp>
      <p:sp>
        <p:nvSpPr>
          <p:cNvPr id="9" name="Line Callout 1 16">
            <a:extLst>
              <a:ext uri="{FF2B5EF4-FFF2-40B4-BE49-F238E27FC236}">
                <a16:creationId xmlns:a16="http://schemas.microsoft.com/office/drawing/2014/main" id="{B2D3372C-FCF0-49FF-B840-9E084A5F54FA}"/>
              </a:ext>
            </a:extLst>
          </p:cNvPr>
          <p:cNvSpPr/>
          <p:nvPr/>
        </p:nvSpPr>
        <p:spPr>
          <a:xfrm>
            <a:off x="7027019" y="2547601"/>
            <a:ext cx="1978892" cy="1316908"/>
          </a:xfrm>
          <a:prstGeom prst="borderCallout1">
            <a:avLst>
              <a:gd name="adj1" fmla="val 51554"/>
              <a:gd name="adj2" fmla="val -397"/>
              <a:gd name="adj3" fmla="val 154893"/>
              <a:gd name="adj4" fmla="val -6055"/>
            </a:avLst>
          </a:prstGeom>
          <a:solidFill>
            <a:srgbClr val="0A5BBA"/>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a:ln>
                  <a:noFill/>
                </a:ln>
                <a:solidFill>
                  <a:prstClr val="white"/>
                </a:solidFill>
                <a:effectLst/>
                <a:uLnTx/>
                <a:uFillTx/>
                <a:latin typeface="Segoe UI"/>
                <a:ea typeface="+mn-ea"/>
                <a:cs typeface="+mn-cs"/>
              </a:rPr>
              <a:t>DACL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a:ln>
                  <a:noFill/>
                </a:ln>
                <a:solidFill>
                  <a:prstClr val="white"/>
                </a:solidFill>
                <a:effectLst/>
                <a:uLnTx/>
                <a:uFillTx/>
                <a:latin typeface="Segoe UI"/>
                <a:ea typeface="+mn-ea"/>
                <a:cs typeface="+mn-cs"/>
              </a:rPr>
              <a:t>(Discretionary Access Control List)</a:t>
            </a:r>
            <a:endParaRPr kumimoji="0" lang="fr-FR"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Line Callout 1 17">
            <a:extLst>
              <a:ext uri="{FF2B5EF4-FFF2-40B4-BE49-F238E27FC236}">
                <a16:creationId xmlns:a16="http://schemas.microsoft.com/office/drawing/2014/main" id="{B01446CB-33FA-4E22-8BEE-BA57B09E9E7D}"/>
              </a:ext>
            </a:extLst>
          </p:cNvPr>
          <p:cNvSpPr/>
          <p:nvPr/>
        </p:nvSpPr>
        <p:spPr>
          <a:xfrm>
            <a:off x="4239345" y="5552228"/>
            <a:ext cx="1978892" cy="1316908"/>
          </a:xfrm>
          <a:prstGeom prst="borderCallout1">
            <a:avLst>
              <a:gd name="adj1" fmla="val 51554"/>
              <a:gd name="adj2" fmla="val -397"/>
              <a:gd name="adj3" fmla="val -27126"/>
              <a:gd name="adj4" fmla="val 127144"/>
            </a:avLst>
          </a:prstGeom>
          <a:solidFill>
            <a:srgbClr val="0A5BBA"/>
          </a:soli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a:ln>
                  <a:noFill/>
                </a:ln>
                <a:solidFill>
                  <a:prstClr val="white"/>
                </a:solidFill>
                <a:effectLst/>
                <a:uLnTx/>
                <a:uFillTx/>
                <a:latin typeface="Segoe UI"/>
                <a:ea typeface="+mn-ea"/>
                <a:cs typeface="+mn-cs"/>
              </a:rPr>
              <a:t>ACE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a:ln>
                  <a:noFill/>
                </a:ln>
                <a:solidFill>
                  <a:prstClr val="white"/>
                </a:solidFill>
                <a:effectLst/>
                <a:uLnTx/>
                <a:uFillTx/>
                <a:latin typeface="Segoe UI"/>
                <a:ea typeface="+mn-ea"/>
                <a:cs typeface="+mn-cs"/>
              </a:rPr>
              <a:t>(Access Control Entry)</a:t>
            </a:r>
            <a:endParaRPr kumimoji="0" lang="fr-FR" sz="1800" b="0" i="0" u="none" strike="noStrike" kern="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522720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Default Discretionary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6591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err="1">
                <a:gradFill>
                  <a:gsLst>
                    <a:gs pos="1250">
                      <a:srgbClr val="505050"/>
                    </a:gs>
                    <a:gs pos="100000">
                      <a:srgbClr val="505050"/>
                    </a:gs>
                  </a:gsLst>
                  <a:lin ang="5400000" scaled="0"/>
                </a:gradFill>
              </a:rPr>
              <a:t>defaultSecurityDescriptor</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Each class comes with its default DACL which will be applied directly on the object</a:t>
            </a:r>
            <a:r>
              <a:rPr lang="en-US" sz="100">
                <a:gradFill>
                  <a:gsLst>
                    <a:gs pos="1250">
                      <a:srgbClr val="505050"/>
                    </a:gs>
                    <a:gs pos="100000">
                      <a:srgbClr val="505050"/>
                    </a:gs>
                  </a:gsLst>
                  <a:lin ang="5400000" scaled="0"/>
                </a:gradFill>
              </a:rPr>
              <a:t> </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7" name="Picture 6">
            <a:extLst>
              <a:ext uri="{FF2B5EF4-FFF2-40B4-BE49-F238E27FC236}">
                <a16:creationId xmlns:a16="http://schemas.microsoft.com/office/drawing/2014/main" id="{56E76809-F4E1-47DD-8A96-ACCC5BC7F266}"/>
              </a:ext>
            </a:extLst>
          </p:cNvPr>
          <p:cNvPicPr>
            <a:picLocks noChangeAspect="1"/>
          </p:cNvPicPr>
          <p:nvPr/>
        </p:nvPicPr>
        <p:blipFill>
          <a:blip r:embed="rId3"/>
          <a:stretch>
            <a:fillRect/>
          </a:stretch>
        </p:blipFill>
        <p:spPr>
          <a:xfrm>
            <a:off x="1085729" y="2971540"/>
            <a:ext cx="3204962" cy="126682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F4962CB-6332-49D8-8258-DC51089778B9}"/>
              </a:ext>
            </a:extLst>
          </p:cNvPr>
          <p:cNvPicPr>
            <a:picLocks noChangeAspect="1"/>
          </p:cNvPicPr>
          <p:nvPr/>
        </p:nvPicPr>
        <p:blipFill>
          <a:blip r:embed="rId4"/>
          <a:stretch>
            <a:fillRect/>
          </a:stretch>
        </p:blipFill>
        <p:spPr>
          <a:xfrm>
            <a:off x="5643441" y="2971539"/>
            <a:ext cx="609511" cy="633413"/>
          </a:xfrm>
          <a:prstGeom prst="rect">
            <a:avLst/>
          </a:prstGeom>
          <a:ln>
            <a:noFill/>
          </a:ln>
          <a:effectLst/>
        </p:spPr>
      </p:pic>
      <p:cxnSp>
        <p:nvCxnSpPr>
          <p:cNvPr id="9" name="Straight Arrow Connector 8">
            <a:extLst>
              <a:ext uri="{FF2B5EF4-FFF2-40B4-BE49-F238E27FC236}">
                <a16:creationId xmlns:a16="http://schemas.microsoft.com/office/drawing/2014/main" id="{0C08DEBA-0FFE-415B-9AC4-59FBDA35AF32}"/>
              </a:ext>
            </a:extLst>
          </p:cNvPr>
          <p:cNvCxnSpPr>
            <a:stCxn id="8" idx="1"/>
          </p:cNvCxnSpPr>
          <p:nvPr/>
        </p:nvCxnSpPr>
        <p:spPr>
          <a:xfrm flipH="1">
            <a:off x="2533529" y="3288246"/>
            <a:ext cx="3109912" cy="0"/>
          </a:xfrm>
          <a:prstGeom prst="straightConnector1">
            <a:avLst/>
          </a:prstGeom>
          <a:noFill/>
          <a:ln w="25400" cap="flat" cmpd="sng" algn="ctr">
            <a:solidFill>
              <a:srgbClr val="0A5BBA"/>
            </a:solidFill>
            <a:prstDash val="solid"/>
            <a:tailEnd type="triangle"/>
          </a:ln>
          <a:effectLst>
            <a:outerShdw blurRad="40000" dist="20000" dir="5400000" rotWithShape="0">
              <a:srgbClr val="000000">
                <a:alpha val="38000"/>
              </a:srgbClr>
            </a:outerShdw>
          </a:effectLst>
        </p:spPr>
      </p:cxnSp>
      <p:pic>
        <p:nvPicPr>
          <p:cNvPr id="10" name="Picture 9">
            <a:extLst>
              <a:ext uri="{FF2B5EF4-FFF2-40B4-BE49-F238E27FC236}">
                <a16:creationId xmlns:a16="http://schemas.microsoft.com/office/drawing/2014/main" id="{A2B84AB7-1E7E-4C37-BF81-F6E018CF233D}"/>
              </a:ext>
            </a:extLst>
          </p:cNvPr>
          <p:cNvPicPr>
            <a:picLocks noChangeAspect="1"/>
          </p:cNvPicPr>
          <p:nvPr/>
        </p:nvPicPr>
        <p:blipFill>
          <a:blip r:embed="rId5"/>
          <a:stretch>
            <a:fillRect/>
          </a:stretch>
        </p:blipFill>
        <p:spPr>
          <a:xfrm>
            <a:off x="4982897" y="4373760"/>
            <a:ext cx="1785937" cy="236448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2196EE9-8298-46A8-8675-86BF53649500}"/>
              </a:ext>
            </a:extLst>
          </p:cNvPr>
          <p:cNvPicPr>
            <a:picLocks noChangeAspect="1"/>
          </p:cNvPicPr>
          <p:nvPr/>
        </p:nvPicPr>
        <p:blipFill rotWithShape="1">
          <a:blip r:embed="rId6"/>
          <a:srcRect r="45739"/>
          <a:stretch/>
        </p:blipFill>
        <p:spPr>
          <a:xfrm>
            <a:off x="7021591" y="3008153"/>
            <a:ext cx="4367214" cy="1104900"/>
          </a:xfrm>
          <a:prstGeom prst="rect">
            <a:avLst/>
          </a:prstGeom>
          <a:ln>
            <a:noFill/>
          </a:ln>
          <a:effectLst>
            <a:outerShdw blurRad="292100" dist="139700" dir="2700000" algn="tl" rotWithShape="0">
              <a:srgbClr val="333333">
                <a:alpha val="65000"/>
              </a:srgbClr>
            </a:outerShdw>
          </a:effectLst>
        </p:spPr>
      </p:pic>
      <p:cxnSp>
        <p:nvCxnSpPr>
          <p:cNvPr id="12" name="Straight Arrow Connector 11">
            <a:extLst>
              <a:ext uri="{FF2B5EF4-FFF2-40B4-BE49-F238E27FC236}">
                <a16:creationId xmlns:a16="http://schemas.microsoft.com/office/drawing/2014/main" id="{2B7630ED-68D7-4318-8A7F-F66CD3F7D3C2}"/>
              </a:ext>
            </a:extLst>
          </p:cNvPr>
          <p:cNvCxnSpPr/>
          <p:nvPr/>
        </p:nvCxnSpPr>
        <p:spPr>
          <a:xfrm>
            <a:off x="2152529" y="3008153"/>
            <a:ext cx="76200" cy="280092"/>
          </a:xfrm>
          <a:prstGeom prst="straightConnector1">
            <a:avLst/>
          </a:prstGeom>
          <a:noFill/>
          <a:ln w="25400" cap="flat" cmpd="sng" algn="ctr">
            <a:solidFill>
              <a:srgbClr val="129038"/>
            </a:solidFill>
            <a:prstDash val="solid"/>
            <a:tailEnd type="triangle"/>
          </a:ln>
          <a:effectLst>
            <a:outerShdw blurRad="40000" dist="20000" dir="5400000" rotWithShape="0">
              <a:srgbClr val="000000">
                <a:alpha val="38000"/>
              </a:srgbClr>
            </a:outerShdw>
          </a:effectLst>
        </p:spPr>
      </p:cxnSp>
      <p:cxnSp>
        <p:nvCxnSpPr>
          <p:cNvPr id="13" name="Straight Arrow Connector 12">
            <a:extLst>
              <a:ext uri="{FF2B5EF4-FFF2-40B4-BE49-F238E27FC236}">
                <a16:creationId xmlns:a16="http://schemas.microsoft.com/office/drawing/2014/main" id="{6A0BB8F9-7DAE-43C3-B243-EF7E0B07238F}"/>
              </a:ext>
            </a:extLst>
          </p:cNvPr>
          <p:cNvCxnSpPr/>
          <p:nvPr/>
        </p:nvCxnSpPr>
        <p:spPr>
          <a:xfrm>
            <a:off x="2228729" y="3288246"/>
            <a:ext cx="2646073" cy="1213646"/>
          </a:xfrm>
          <a:prstGeom prst="straightConnector1">
            <a:avLst/>
          </a:prstGeom>
          <a:noFill/>
          <a:ln w="25400" cap="flat" cmpd="sng" algn="ctr">
            <a:solidFill>
              <a:srgbClr val="129038"/>
            </a:solidFill>
            <a:prstDash val="solid"/>
            <a:tailEnd type="triangle"/>
          </a:ln>
          <a:effectLst>
            <a:outerShdw blurRad="40000" dist="20000" dir="5400000" rotWithShape="0">
              <a:srgbClr val="000000">
                <a:alpha val="38000"/>
              </a:srgbClr>
            </a:outerShdw>
          </a:effectLst>
        </p:spPr>
      </p:cxnSp>
      <p:cxnSp>
        <p:nvCxnSpPr>
          <p:cNvPr id="14" name="Straight Arrow Connector 13">
            <a:extLst>
              <a:ext uri="{FF2B5EF4-FFF2-40B4-BE49-F238E27FC236}">
                <a16:creationId xmlns:a16="http://schemas.microsoft.com/office/drawing/2014/main" id="{489FD1A3-FBA6-4039-B20A-D7CAB5BF054A}"/>
              </a:ext>
            </a:extLst>
          </p:cNvPr>
          <p:cNvCxnSpPr/>
          <p:nvPr/>
        </p:nvCxnSpPr>
        <p:spPr>
          <a:xfrm flipH="1">
            <a:off x="6876929" y="3789896"/>
            <a:ext cx="3124200" cy="711996"/>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0949086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D2EBB8-4FF9-4376-A104-A8C8165BE40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43</a:t>
            </a:fld>
            <a:endParaRPr lang="en-US"/>
          </a:p>
        </p:txBody>
      </p:sp>
      <p:sp>
        <p:nvSpPr>
          <p:cNvPr id="3" name="Text Placeholder 2">
            <a:extLst>
              <a:ext uri="{FF2B5EF4-FFF2-40B4-BE49-F238E27FC236}">
                <a16:creationId xmlns:a16="http://schemas.microsoft.com/office/drawing/2014/main" id="{13C3BD7F-C314-401C-9E4E-09C2FE8A9649}"/>
              </a:ext>
            </a:extLst>
          </p:cNvPr>
          <p:cNvSpPr>
            <a:spLocks noGrp="1"/>
          </p:cNvSpPr>
          <p:nvPr>
            <p:ph type="body" sz="quarter" idx="13"/>
          </p:nvPr>
        </p:nvSpPr>
        <p:spPr/>
        <p:txBody>
          <a:bodyPr/>
          <a:lstStyle/>
          <a:p>
            <a:r>
              <a:rPr lang="en-US"/>
              <a:t>A tool to create reports of permissions in AD</a:t>
            </a:r>
          </a:p>
        </p:txBody>
      </p:sp>
      <p:sp>
        <p:nvSpPr>
          <p:cNvPr id="4" name="Espace réservé du texte 2">
            <a:extLst>
              <a:ext uri="{FF2B5EF4-FFF2-40B4-BE49-F238E27FC236}">
                <a16:creationId xmlns:a16="http://schemas.microsoft.com/office/drawing/2014/main" id="{FB374401-CDD0-4ED4-B459-DE946795B5F6}"/>
              </a:ext>
            </a:extLst>
          </p:cNvPr>
          <p:cNvSpPr txBox="1">
            <a:spLocks/>
          </p:cNvSpPr>
          <p:nvPr/>
        </p:nvSpPr>
        <p:spPr>
          <a:xfrm>
            <a:off x="366141" y="1922261"/>
            <a:ext cx="11887200" cy="408727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Active Directory ACL Scanner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is a Windows PowerShell script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Comparison of</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previous results: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What is new</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What is missing</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What hasn’t changed</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5" name="Picture 4">
            <a:extLst>
              <a:ext uri="{FF2B5EF4-FFF2-40B4-BE49-F238E27FC236}">
                <a16:creationId xmlns:a16="http://schemas.microsoft.com/office/drawing/2014/main" id="{A96B01CA-7DA6-4ABD-847D-7754246A2A42}"/>
              </a:ext>
            </a:extLst>
          </p:cNvPr>
          <p:cNvPicPr>
            <a:picLocks noChangeAspect="1"/>
          </p:cNvPicPr>
          <p:nvPr/>
        </p:nvPicPr>
        <p:blipFill>
          <a:blip r:embed="rId3"/>
          <a:stretch>
            <a:fillRect/>
          </a:stretch>
        </p:blipFill>
        <p:spPr>
          <a:xfrm>
            <a:off x="6701116" y="1626420"/>
            <a:ext cx="5454898" cy="447283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606DF77-B25B-4697-A12E-202DEE68C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7205" y="4067290"/>
            <a:ext cx="8540750" cy="2810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2377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D2EBB8-4FF9-4376-A104-A8C8165BE40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44</a:t>
            </a:fld>
            <a:endParaRPr lang="en-US"/>
          </a:p>
        </p:txBody>
      </p:sp>
      <p:sp>
        <p:nvSpPr>
          <p:cNvPr id="3" name="Text Placeholder 2">
            <a:extLst>
              <a:ext uri="{FF2B5EF4-FFF2-40B4-BE49-F238E27FC236}">
                <a16:creationId xmlns:a16="http://schemas.microsoft.com/office/drawing/2014/main" id="{13C3BD7F-C314-401C-9E4E-09C2FE8A9649}"/>
              </a:ext>
            </a:extLst>
          </p:cNvPr>
          <p:cNvSpPr>
            <a:spLocks noGrp="1"/>
          </p:cNvSpPr>
          <p:nvPr>
            <p:ph type="body" sz="quarter" idx="13"/>
          </p:nvPr>
        </p:nvSpPr>
        <p:spPr/>
        <p:txBody>
          <a:bodyPr/>
          <a:lstStyle/>
          <a:p>
            <a:r>
              <a:rPr lang="en-US"/>
              <a:t>Extended Rights</a:t>
            </a:r>
          </a:p>
        </p:txBody>
      </p:sp>
      <p:sp>
        <p:nvSpPr>
          <p:cNvPr id="4" name="Espace réservé du texte 2">
            <a:extLst>
              <a:ext uri="{FF2B5EF4-FFF2-40B4-BE49-F238E27FC236}">
                <a16:creationId xmlns:a16="http://schemas.microsoft.com/office/drawing/2014/main" id="{FB374401-CDD0-4ED4-B459-DE946795B5F6}"/>
              </a:ext>
            </a:extLst>
          </p:cNvPr>
          <p:cNvSpPr txBox="1">
            <a:spLocks/>
          </p:cNvSpPr>
          <p:nvPr/>
        </p:nvSpPr>
        <p:spPr>
          <a:xfrm>
            <a:off x="366141" y="1922261"/>
            <a:ext cx="11887200" cy="245605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An ACE usually specifies a class and attributes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An ACE can also be specifying an Extended Right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Permission to perform an “action” against the object on which it is set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permission to reset a password for example, or the permission to replicate the database…</a:t>
            </a:r>
          </a:p>
          <a:p>
            <a:pPr>
              <a:buFont typeface="Wingdings" panose="05000000000000000000" pitchFamily="2" charset="2"/>
              <a:buChar char="§"/>
              <a:defRPr/>
            </a:pPr>
            <a:endParaRPr lang="fr-FR"/>
          </a:p>
        </p:txBody>
      </p:sp>
    </p:spTree>
    <p:extLst>
      <p:ext uri="{BB962C8B-B14F-4D97-AF65-F5344CB8AC3E}">
        <p14:creationId xmlns:p14="http://schemas.microsoft.com/office/powerpoint/2010/main" val="33837896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Mad delegation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2197099" y="4113011"/>
            <a:ext cx="9897491" cy="17789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4" name="Image 7">
            <a:extLst>
              <a:ext uri="{FF2B5EF4-FFF2-40B4-BE49-F238E27FC236}">
                <a16:creationId xmlns:a16="http://schemas.microsoft.com/office/drawing/2014/main" id="{2AE32151-BABE-4BA4-91F6-2072FAE07ACF}"/>
              </a:ext>
            </a:extLst>
          </p:cNvPr>
          <p:cNvPicPr>
            <a:picLocks noChangeAspect="1"/>
          </p:cNvPicPr>
          <p:nvPr/>
        </p:nvPicPr>
        <p:blipFill>
          <a:blip r:embed="rId3"/>
          <a:stretch>
            <a:fillRect/>
          </a:stretch>
        </p:blipFill>
        <p:spPr>
          <a:xfrm flipH="1">
            <a:off x="183134" y="2717454"/>
            <a:ext cx="1513827" cy="1559616"/>
          </a:xfrm>
          <a:prstGeom prst="rect">
            <a:avLst/>
          </a:prstGeom>
        </p:spPr>
      </p:pic>
      <p:sp>
        <p:nvSpPr>
          <p:cNvPr id="6" name="Thought Bubble: Cloud 5">
            <a:extLst>
              <a:ext uri="{FF2B5EF4-FFF2-40B4-BE49-F238E27FC236}">
                <a16:creationId xmlns:a16="http://schemas.microsoft.com/office/drawing/2014/main" id="{2476F017-30AE-4779-9DFB-42C0F30D8DCF}"/>
              </a:ext>
            </a:extLst>
          </p:cNvPr>
          <p:cNvSpPr/>
          <p:nvPr/>
        </p:nvSpPr>
        <p:spPr bwMode="auto">
          <a:xfrm>
            <a:off x="3580953" y="1618940"/>
            <a:ext cx="5274567" cy="2090942"/>
          </a:xfrm>
          <a:prstGeom prst="cloudCallout">
            <a:avLst>
              <a:gd name="adj1" fmla="val -84626"/>
              <a:gd name="adj2" fmla="val 186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What if the helpdesk people can reset the password of a domain admin?</a:t>
            </a:r>
          </a:p>
        </p:txBody>
      </p:sp>
      <p:sp>
        <p:nvSpPr>
          <p:cNvPr id="7" name="TextBox 6">
            <a:extLst>
              <a:ext uri="{FF2B5EF4-FFF2-40B4-BE49-F238E27FC236}">
                <a16:creationId xmlns:a16="http://schemas.microsoft.com/office/drawing/2014/main" id="{47D260D3-906C-4386-A24F-462F1C375362}"/>
              </a:ext>
            </a:extLst>
          </p:cNvPr>
          <p:cNvSpPr txBox="1"/>
          <p:nvPr/>
        </p:nvSpPr>
        <p:spPr>
          <a:xfrm>
            <a:off x="2318038" y="4611609"/>
            <a:ext cx="8776061" cy="1280351"/>
          </a:xfrm>
          <a:prstGeom prst="rect">
            <a:avLst/>
          </a:prstGeom>
          <a:ln>
            <a:solidFill>
              <a:srgbClr val="E81123"/>
            </a:solidFill>
          </a:ln>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defRPr/>
            </a:pPr>
            <a:r>
              <a:rPr lang="en-US" sz="3200">
                <a:gradFill>
                  <a:gsLst>
                    <a:gs pos="1250">
                      <a:srgbClr val="505050"/>
                    </a:gs>
                    <a:gs pos="100000">
                      <a:srgbClr val="505050"/>
                    </a:gs>
                  </a:gsLst>
                  <a:lin ang="5400000" scaled="0"/>
                </a:gradFill>
              </a:rPr>
              <a:t>The </a:t>
            </a:r>
            <a:r>
              <a:rPr lang="en-US" sz="3200" err="1">
                <a:gradFill>
                  <a:gsLst>
                    <a:gs pos="1250">
                      <a:srgbClr val="505050"/>
                    </a:gs>
                    <a:gs pos="100000">
                      <a:srgbClr val="505050"/>
                    </a:gs>
                  </a:gsLst>
                  <a:lin ang="5400000" scaled="0"/>
                </a:gradFill>
              </a:rPr>
              <a:t>adminSDHolder</a:t>
            </a:r>
            <a:r>
              <a:rPr lang="en-US" sz="3200">
                <a:gradFill>
                  <a:gsLst>
                    <a:gs pos="1250">
                      <a:srgbClr val="505050"/>
                    </a:gs>
                    <a:gs pos="100000">
                      <a:srgbClr val="505050"/>
                    </a:gs>
                  </a:gsLst>
                  <a:lin ang="5400000" scaled="0"/>
                </a:gradFill>
              </a:rPr>
              <a:t> insures that only AD admins can touch AD admins accounts</a:t>
            </a:r>
            <a:endParaRPr lang="en-US"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884842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DB7988-A664-434B-8DD6-E4709724E6B6}"/>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46</a:t>
            </a:fld>
            <a:endParaRPr lang="en-US"/>
          </a:p>
        </p:txBody>
      </p:sp>
      <p:sp>
        <p:nvSpPr>
          <p:cNvPr id="3" name="Text Placeholder 2">
            <a:extLst>
              <a:ext uri="{FF2B5EF4-FFF2-40B4-BE49-F238E27FC236}">
                <a16:creationId xmlns:a16="http://schemas.microsoft.com/office/drawing/2014/main" id="{B4D695E6-514F-45AD-901F-D3B044411517}"/>
              </a:ext>
            </a:extLst>
          </p:cNvPr>
          <p:cNvSpPr>
            <a:spLocks noGrp="1"/>
          </p:cNvSpPr>
          <p:nvPr>
            <p:ph type="body" sz="quarter" idx="13"/>
          </p:nvPr>
        </p:nvSpPr>
        <p:spPr/>
        <p:txBody>
          <a:bodyPr/>
          <a:lstStyle/>
          <a:p>
            <a:r>
              <a:rPr lang="en-CA" err="1"/>
              <a:t>adminSDHolder</a:t>
            </a:r>
            <a:endParaRPr lang="en-CA"/>
          </a:p>
        </p:txBody>
      </p:sp>
      <p:sp>
        <p:nvSpPr>
          <p:cNvPr id="4" name="Espace réservé du texte 2">
            <a:extLst>
              <a:ext uri="{FF2B5EF4-FFF2-40B4-BE49-F238E27FC236}">
                <a16:creationId xmlns:a16="http://schemas.microsoft.com/office/drawing/2014/main" id="{626FDEFF-6FDA-4DA7-AFF3-15888FAEBBC0}"/>
              </a:ext>
            </a:extLst>
          </p:cNvPr>
          <p:cNvSpPr txBox="1">
            <a:spLocks/>
          </p:cNvSpPr>
          <p:nvPr/>
        </p:nvSpPr>
        <p:spPr>
          <a:xfrm>
            <a:off x="366141" y="1922261"/>
            <a:ext cx="11887200" cy="35640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DACL of the </a:t>
            </a:r>
            <a:r>
              <a:rPr lang="en-US" sz="3200" b="1" err="1">
                <a:gradFill>
                  <a:gsLst>
                    <a:gs pos="1250">
                      <a:srgbClr val="505050"/>
                    </a:gs>
                    <a:gs pos="100000">
                      <a:srgbClr val="505050"/>
                    </a:gs>
                  </a:gsLst>
                  <a:lin ang="5400000" scaled="0"/>
                </a:gradFill>
              </a:rPr>
              <a:t>adminSDHolder</a:t>
            </a:r>
            <a:r>
              <a:rPr lang="en-US" sz="3200" b="1">
                <a:gradFill>
                  <a:gsLst>
                    <a:gs pos="1250">
                      <a:srgbClr val="505050"/>
                    </a:gs>
                    <a:gs pos="100000">
                      <a:srgbClr val="505050"/>
                    </a:gs>
                  </a:gsLst>
                  <a:lin ang="5400000" scaled="0"/>
                </a:gradFill>
              </a:rPr>
              <a:t> is the DACL of all AD admins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All direct members and nested members of default built-in admin groups are protected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Every hour… It:</a:t>
            </a:r>
            <a:br>
              <a:rPr lang="en-US" sz="2000">
                <a:gradFill>
                  <a:gsLst>
                    <a:gs pos="1250">
                      <a:srgbClr val="505050"/>
                    </a:gs>
                    <a:gs pos="100000">
                      <a:srgbClr val="505050"/>
                    </a:gs>
                  </a:gsLst>
                  <a:lin ang="5400000" scaled="0"/>
                </a:gradFill>
              </a:rPr>
            </a:b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1. Compares the </a:t>
            </a:r>
            <a:r>
              <a:rPr lang="en-US" sz="2000" err="1">
                <a:gradFill>
                  <a:gsLst>
                    <a:gs pos="1250">
                      <a:srgbClr val="505050"/>
                    </a:gs>
                    <a:gs pos="100000">
                      <a:srgbClr val="505050"/>
                    </a:gs>
                  </a:gsLst>
                  <a:lin ang="5400000" scaled="0"/>
                </a:gradFill>
              </a:rPr>
              <a:t>ntSecurityDescriptor</a:t>
            </a:r>
            <a:r>
              <a:rPr lang="en-US" sz="2000">
                <a:gradFill>
                  <a:gsLst>
                    <a:gs pos="1250">
                      <a:srgbClr val="505050"/>
                    </a:gs>
                    <a:gs pos="100000">
                      <a:srgbClr val="505050"/>
                    </a:gs>
                  </a:gsLst>
                  <a:lin ang="5400000" scaled="0"/>
                </a:gradFill>
              </a:rPr>
              <a:t> of the objects with the </a:t>
            </a:r>
            <a:r>
              <a:rPr lang="en-US" sz="2000" err="1">
                <a:gradFill>
                  <a:gsLst>
                    <a:gs pos="1250">
                      <a:srgbClr val="505050"/>
                    </a:gs>
                    <a:gs pos="100000">
                      <a:srgbClr val="505050"/>
                    </a:gs>
                  </a:gsLst>
                  <a:lin ang="5400000" scaled="0"/>
                </a:gradFill>
              </a:rPr>
              <a:t>ntSecurityDescriptor</a:t>
            </a:r>
            <a:r>
              <a:rPr lang="en-US" sz="2000">
                <a:gradFill>
                  <a:gsLst>
                    <a:gs pos="1250">
                      <a:srgbClr val="505050"/>
                    </a:gs>
                    <a:gs pos="100000">
                      <a:srgbClr val="505050"/>
                    </a:gs>
                  </a:gsLst>
                  <a:lin ang="5400000" scaled="0"/>
                </a:gradFill>
              </a:rPr>
              <a:t> of the </a:t>
            </a:r>
            <a:r>
              <a:rPr lang="en-US" sz="2000" err="1">
                <a:gradFill>
                  <a:gsLst>
                    <a:gs pos="1250">
                      <a:srgbClr val="505050"/>
                    </a:gs>
                    <a:gs pos="100000">
                      <a:srgbClr val="505050"/>
                    </a:gs>
                  </a:gsLst>
                  <a:lin ang="5400000" scaled="0"/>
                </a:gradFill>
              </a:rPr>
              <a:t>adminSDHolder</a:t>
            </a:r>
            <a:r>
              <a:rPr lang="en-US" sz="2000">
                <a:gradFill>
                  <a:gsLst>
                    <a:gs pos="1250">
                      <a:srgbClr val="505050"/>
                    </a:gs>
                    <a:gs pos="100000">
                      <a:srgbClr val="505050"/>
                    </a:gs>
                  </a:gsLst>
                  <a:lin ang="5400000" scaled="0"/>
                </a:gradFill>
              </a:rPr>
              <a:t> object</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2. If it is different, then does the following:</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Disable the inheritance on the object</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Reset the attribute to the </a:t>
            </a:r>
            <a:r>
              <a:rPr lang="en-US" sz="1600" err="1">
                <a:gradFill>
                  <a:gsLst>
                    <a:gs pos="1250">
                      <a:srgbClr val="505050"/>
                    </a:gs>
                    <a:gs pos="100000">
                      <a:srgbClr val="505050"/>
                    </a:gs>
                  </a:gsLst>
                  <a:lin ang="5400000" scaled="0"/>
                </a:gradFill>
              </a:rPr>
              <a:t>adminSDHolder</a:t>
            </a:r>
            <a:r>
              <a:rPr lang="en-US" sz="1600">
                <a:gradFill>
                  <a:gsLst>
                    <a:gs pos="1250">
                      <a:srgbClr val="505050"/>
                    </a:gs>
                    <a:gs pos="100000">
                      <a:srgbClr val="505050"/>
                    </a:gs>
                  </a:gsLst>
                  <a:lin ang="5400000" scaled="0"/>
                </a:gradFill>
              </a:rPr>
              <a:t> </a:t>
            </a:r>
            <a:r>
              <a:rPr lang="en-US" sz="1600" err="1">
                <a:gradFill>
                  <a:gsLst>
                    <a:gs pos="1250">
                      <a:srgbClr val="505050"/>
                    </a:gs>
                    <a:gs pos="100000">
                      <a:srgbClr val="505050"/>
                    </a:gs>
                  </a:gsLst>
                  <a:lin ang="5400000" scaled="0"/>
                </a:gradFill>
              </a:rPr>
              <a:t>ntSecurityDescriptor</a:t>
            </a:r>
            <a:r>
              <a:rPr lang="en-US" sz="1600">
                <a:gradFill>
                  <a:gsLst>
                    <a:gs pos="1250">
                      <a:srgbClr val="505050"/>
                    </a:gs>
                    <a:gs pos="100000">
                      <a:srgbClr val="505050"/>
                    </a:gs>
                  </a:gsLst>
                  <a:lin ang="5400000" scaled="0"/>
                </a:gradFill>
              </a:rPr>
              <a:t> value</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Set the </a:t>
            </a:r>
            <a:r>
              <a:rPr lang="en-US" sz="1600" err="1">
                <a:gradFill>
                  <a:gsLst>
                    <a:gs pos="1250">
                      <a:srgbClr val="505050"/>
                    </a:gs>
                    <a:gs pos="100000">
                      <a:srgbClr val="505050"/>
                    </a:gs>
                  </a:gsLst>
                  <a:lin ang="5400000" scaled="0"/>
                </a:gradFill>
              </a:rPr>
              <a:t>adminCount</a:t>
            </a:r>
            <a:r>
              <a:rPr lang="en-US" sz="1600">
                <a:gradFill>
                  <a:gsLst>
                    <a:gs pos="1250">
                      <a:srgbClr val="505050"/>
                    </a:gs>
                    <a:gs pos="100000">
                      <a:srgbClr val="505050"/>
                    </a:gs>
                  </a:gsLst>
                  <a:lin ang="5400000" scaled="0"/>
                </a:gradFill>
              </a:rPr>
              <a:t> attribute to the value 1</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20596010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62909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It is possible to unprotect certain groups from the </a:t>
            </a:r>
            <a:r>
              <a:rPr lang="en-US" sz="3200" b="1" err="1">
                <a:gradFill>
                  <a:gsLst>
                    <a:gs pos="1250">
                      <a:srgbClr val="505050"/>
                    </a:gs>
                    <a:gs pos="100000">
                      <a:srgbClr val="505050"/>
                    </a:gs>
                  </a:gsLst>
                  <a:lin ang="5400000" scaled="0"/>
                </a:gradFill>
              </a:rPr>
              <a:t>adminSDHolder</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 Operators” groups could be unprotected</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There is one object which is not a security principal but has an </a:t>
            </a:r>
            <a:r>
              <a:rPr lang="en-US" sz="3200" b="1" err="1">
                <a:gradFill>
                  <a:gsLst>
                    <a:gs pos="1250">
                      <a:srgbClr val="505050"/>
                    </a:gs>
                    <a:gs pos="100000">
                      <a:srgbClr val="505050"/>
                    </a:gs>
                  </a:gsLst>
                  <a:lin ang="5400000" scaled="0"/>
                </a:gradFill>
              </a:rPr>
              <a:t>objectSID</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the default </a:t>
            </a:r>
            <a:r>
              <a:rPr lang="en-US" sz="2000" err="1">
                <a:gradFill>
                  <a:gsLst>
                    <a:gs pos="1250">
                      <a:srgbClr val="505050"/>
                    </a:gs>
                    <a:gs pos="100000">
                      <a:srgbClr val="505050"/>
                    </a:gs>
                  </a:gsLst>
                  <a:lin ang="5400000" scaled="0"/>
                </a:gradFill>
              </a:rPr>
              <a:t>Builtin</a:t>
            </a:r>
            <a:r>
              <a:rPr lang="en-US" sz="2000">
                <a:gradFill>
                  <a:gsLst>
                    <a:gs pos="1250">
                      <a:srgbClr val="505050"/>
                    </a:gs>
                    <a:gs pos="100000">
                      <a:srgbClr val="505050"/>
                    </a:gs>
                  </a:gsLst>
                  <a:lin ang="5400000" scaled="0"/>
                </a:gradFill>
              </a:rPr>
              <a:t> container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is possible to create dynamic objects in AD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Although not used by any functionality of Windows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can be used by an attacker to create temporary accounts</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58944717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LDAP</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87798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Active Directory does LDAP</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LDAP v2 and LDAP v3</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On the network, it’s TCP 389 if you want to query information in the default naming contexts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 you can query the global catalog, it’s on TCP 3268</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cannot change those two ports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are other APIs available to query AD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SAM-R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WMI</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Active Directory Web Services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DNS</a:t>
            </a:r>
            <a:endParaRPr lang="fr-FR"/>
          </a:p>
        </p:txBody>
      </p:sp>
      <p:pic>
        <p:nvPicPr>
          <p:cNvPr id="4" name="Image 7">
            <a:extLst>
              <a:ext uri="{FF2B5EF4-FFF2-40B4-BE49-F238E27FC236}">
                <a16:creationId xmlns:a16="http://schemas.microsoft.com/office/drawing/2014/main" id="{B03B651A-06D2-4659-BC09-8BD5E8D95B30}"/>
              </a:ext>
            </a:extLst>
          </p:cNvPr>
          <p:cNvPicPr>
            <a:picLocks noChangeAspect="1"/>
          </p:cNvPicPr>
          <p:nvPr/>
        </p:nvPicPr>
        <p:blipFill>
          <a:blip r:embed="rId3"/>
          <a:stretch>
            <a:fillRect/>
          </a:stretch>
        </p:blipFill>
        <p:spPr>
          <a:xfrm>
            <a:off x="10411753" y="4941191"/>
            <a:ext cx="1993050" cy="2053334"/>
          </a:xfrm>
          <a:prstGeom prst="rect">
            <a:avLst/>
          </a:prstGeom>
        </p:spPr>
      </p:pic>
      <p:sp>
        <p:nvSpPr>
          <p:cNvPr id="6" name="Thought Bubble: Cloud 5">
            <a:extLst>
              <a:ext uri="{FF2B5EF4-FFF2-40B4-BE49-F238E27FC236}">
                <a16:creationId xmlns:a16="http://schemas.microsoft.com/office/drawing/2014/main" id="{C73FA9B0-D4CB-4158-BB12-8B8A9D279CD0}"/>
              </a:ext>
            </a:extLst>
          </p:cNvPr>
          <p:cNvSpPr/>
          <p:nvPr/>
        </p:nvSpPr>
        <p:spPr bwMode="auto">
          <a:xfrm>
            <a:off x="8310211" y="3497262"/>
            <a:ext cx="3062061" cy="1729274"/>
          </a:xfrm>
          <a:prstGeom prst="cloudCallout">
            <a:avLst>
              <a:gd name="adj1" fmla="val 38446"/>
              <a:gd name="adj2" fmla="val 679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And… That’s it about LDAP?</a:t>
            </a:r>
          </a:p>
        </p:txBody>
      </p:sp>
    </p:spTree>
    <p:extLst>
      <p:ext uri="{BB962C8B-B14F-4D97-AF65-F5344CB8AC3E}">
        <p14:creationId xmlns:p14="http://schemas.microsoft.com/office/powerpoint/2010/main" val="3175127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What did we just see?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1653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 user opening an interactive session on a Windows machine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user is even prompted to change its password according to a specific policy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user environment is customized (warning messages, display name, custom desktop…)</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 user accessing a file share somewhere on the network</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user is not prompted for password, single sign-on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user does not have access to all the files</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TextBox 3">
            <a:extLst>
              <a:ext uri="{FF2B5EF4-FFF2-40B4-BE49-F238E27FC236}">
                <a16:creationId xmlns:a16="http://schemas.microsoft.com/office/drawing/2014/main" id="{3D08DD8E-47FF-4846-BF4E-55D1B29A8014}"/>
              </a:ext>
            </a:extLst>
          </p:cNvPr>
          <p:cNvSpPr txBox="1"/>
          <p:nvPr/>
        </p:nvSpPr>
        <p:spPr>
          <a:xfrm>
            <a:off x="1600632" y="4479987"/>
            <a:ext cx="9418217" cy="2365263"/>
          </a:xfrm>
          <a:prstGeom prst="rect">
            <a:avLst/>
          </a:prstGeom>
          <a:noFill/>
          <a:ln>
            <a:solidFill>
              <a:srgbClr val="0078D7"/>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800" b="1">
                <a:solidFill>
                  <a:srgbClr val="0179D7"/>
                </a:solidFill>
                <a:latin typeface="+mj-lt"/>
                <a:cs typeface="+mn-cs"/>
              </a:rPr>
              <a:t>This whole world is managed by Active Directory</a:t>
            </a:r>
          </a:p>
          <a:p>
            <a:pPr marL="457200" indent="-457200">
              <a:spcBef>
                <a:spcPts val="0"/>
              </a:spcBef>
              <a:spcAft>
                <a:spcPts val="900"/>
              </a:spcAft>
              <a:buFont typeface="Wingdings" panose="05000000000000000000" pitchFamily="2" charset="2"/>
              <a:buChar char="§"/>
              <a:tabLst>
                <a:tab pos="571500" algn="l"/>
              </a:tabLst>
            </a:pPr>
            <a:r>
              <a:rPr lang="en-US" sz="2800">
                <a:solidFill>
                  <a:srgbClr val="505050"/>
                </a:solidFill>
                <a:latin typeface="+mj-lt"/>
                <a:cs typeface="+mn-cs"/>
              </a:rPr>
              <a:t>Authentication (users and systems, SSO)</a:t>
            </a:r>
          </a:p>
          <a:p>
            <a:pPr marL="457200" indent="-457200">
              <a:spcBef>
                <a:spcPts val="0"/>
              </a:spcBef>
              <a:spcAft>
                <a:spcPts val="900"/>
              </a:spcAft>
              <a:buFont typeface="Wingdings" panose="05000000000000000000" pitchFamily="2" charset="2"/>
              <a:buChar char="§"/>
              <a:tabLst>
                <a:tab pos="571500" algn="l"/>
              </a:tabLst>
            </a:pPr>
            <a:r>
              <a:rPr lang="en-US" sz="2800">
                <a:solidFill>
                  <a:srgbClr val="505050"/>
                </a:solidFill>
                <a:latin typeface="+mj-lt"/>
                <a:cs typeface="+mn-cs"/>
              </a:rPr>
              <a:t>Identity management (information and authorization)</a:t>
            </a:r>
          </a:p>
          <a:p>
            <a:pPr marL="457200" indent="-457200">
              <a:spcBef>
                <a:spcPts val="0"/>
              </a:spcBef>
              <a:spcAft>
                <a:spcPts val="900"/>
              </a:spcAft>
              <a:buFont typeface="Wingdings" panose="05000000000000000000" pitchFamily="2" charset="2"/>
              <a:buChar char="§"/>
              <a:tabLst>
                <a:tab pos="571500" algn="l"/>
              </a:tabLst>
            </a:pPr>
            <a:r>
              <a:rPr lang="en-US" sz="2800">
                <a:solidFill>
                  <a:srgbClr val="505050"/>
                </a:solidFill>
                <a:latin typeface="+mj-lt"/>
                <a:cs typeface="+mn-cs"/>
              </a:rPr>
              <a:t>System management (security policies, customizations) </a:t>
            </a:r>
          </a:p>
        </p:txBody>
      </p:sp>
      <p:sp>
        <p:nvSpPr>
          <p:cNvPr id="6" name="Rectangle: Folded Corner 5">
            <a:extLst>
              <a:ext uri="{FF2B5EF4-FFF2-40B4-BE49-F238E27FC236}">
                <a16:creationId xmlns:a16="http://schemas.microsoft.com/office/drawing/2014/main" id="{D404A8D8-36F5-49F3-87F2-D58F722F9E0B}"/>
              </a:ext>
            </a:extLst>
          </p:cNvPr>
          <p:cNvSpPr/>
          <p:nvPr/>
        </p:nvSpPr>
        <p:spPr bwMode="auto">
          <a:xfrm rot="446337">
            <a:off x="7350278" y="3731876"/>
            <a:ext cx="925151" cy="597310"/>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SSO</a:t>
            </a:r>
          </a:p>
        </p:txBody>
      </p:sp>
    </p:spTree>
    <p:extLst>
      <p:ext uri="{BB962C8B-B14F-4D97-AF65-F5344CB8AC3E}">
        <p14:creationId xmlns:p14="http://schemas.microsoft.com/office/powerpoint/2010/main" val="332429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LDAP query 101</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60714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Filter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(&amp;(</a:t>
            </a:r>
            <a:r>
              <a:rPr lang="en-US" sz="2000" err="1">
                <a:gradFill>
                  <a:gsLst>
                    <a:gs pos="1250">
                      <a:srgbClr val="505050"/>
                    </a:gs>
                    <a:gs pos="100000">
                      <a:srgbClr val="505050"/>
                    </a:gs>
                  </a:gsLst>
                  <a:lin ang="5400000" scaled="0"/>
                </a:gradFill>
              </a:rPr>
              <a:t>objectClass</a:t>
            </a:r>
            <a:r>
              <a:rPr lang="en-US" sz="2000">
                <a:gradFill>
                  <a:gsLst>
                    <a:gs pos="1250">
                      <a:srgbClr val="505050"/>
                    </a:gs>
                    <a:gs pos="100000">
                      <a:srgbClr val="505050"/>
                    </a:gs>
                  </a:gsLst>
                  <a:lin ang="5400000" scaled="0"/>
                </a:gradFill>
              </a:rPr>
              <a:t>=user)(</a:t>
            </a:r>
            <a:r>
              <a:rPr lang="en-US" sz="2000" err="1">
                <a:gradFill>
                  <a:gsLst>
                    <a:gs pos="1250">
                      <a:srgbClr val="505050"/>
                    </a:gs>
                    <a:gs pos="100000">
                      <a:srgbClr val="505050"/>
                    </a:gs>
                  </a:gsLst>
                  <a:lin ang="5400000" scaled="0"/>
                </a:gradFill>
              </a:rPr>
              <a:t>userPrincipalName</a:t>
            </a:r>
            <a:r>
              <a:rPr lang="en-US" sz="2000">
                <a:gradFill>
                  <a:gsLst>
                    <a:gs pos="1250">
                      <a:srgbClr val="505050"/>
                    </a:gs>
                    <a:gs pos="100000">
                      <a:srgbClr val="505050"/>
                    </a:gs>
                  </a:gsLst>
                  <a:lin ang="5400000" scaled="0"/>
                </a:gradFill>
              </a:rPr>
              <a:t>=pierre@contoso.com))</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Base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DC=</a:t>
            </a:r>
            <a:r>
              <a:rPr lang="en-US" sz="2000" err="1">
                <a:gradFill>
                  <a:gsLst>
                    <a:gs pos="1250">
                      <a:srgbClr val="505050"/>
                    </a:gs>
                    <a:gs pos="100000">
                      <a:srgbClr val="505050"/>
                    </a:gs>
                  </a:gsLst>
                  <a:lin ang="5400000" scaled="0"/>
                </a:gradFill>
              </a:rPr>
              <a:t>contoso,DC</a:t>
            </a:r>
            <a:r>
              <a:rPr lang="en-US" sz="2000">
                <a:gradFill>
                  <a:gsLst>
                    <a:gs pos="1250">
                      <a:srgbClr val="505050"/>
                    </a:gs>
                    <a:gs pos="100000">
                      <a:srgbClr val="505050"/>
                    </a:gs>
                  </a:gsLst>
                  <a:lin ang="5400000" scaled="0"/>
                </a:gradFill>
              </a:rPr>
              <a:t>=COM</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Scope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Subtree / Base / </a:t>
            </a:r>
            <a:r>
              <a:rPr lang="en-US" sz="2000" err="1">
                <a:gradFill>
                  <a:gsLst>
                    <a:gs pos="1250">
                      <a:srgbClr val="505050"/>
                    </a:gs>
                    <a:gs pos="100000">
                      <a:srgbClr val="505050"/>
                    </a:gs>
                  </a:gsLst>
                  <a:lin ang="5400000" scaled="0"/>
                </a:gradFill>
              </a:rPr>
              <a:t>Onelevel</a:t>
            </a: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Attributes</a:t>
            </a:r>
          </a:p>
          <a:p>
            <a:pPr lvl="1">
              <a:buFont typeface="Wingdings" panose="05000000000000000000" pitchFamily="2" charset="2"/>
              <a:buChar char="§"/>
              <a:defRPr/>
            </a:pPr>
            <a:r>
              <a:rPr lang="en-US" sz="2000" err="1">
                <a:gradFill>
                  <a:gsLst>
                    <a:gs pos="1250">
                      <a:srgbClr val="505050"/>
                    </a:gs>
                    <a:gs pos="100000">
                      <a:srgbClr val="505050"/>
                    </a:gs>
                  </a:gsLst>
                  <a:lin ang="5400000" scaled="0"/>
                </a:gradFill>
              </a:rPr>
              <a:t>whenCreate,displayName</a:t>
            </a:r>
            <a:endParaRPr lang="en-US"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43460778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LDAP query 102</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5612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Page Size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query returns a maximum of 1,000 records (can be changed)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more than 1,000 are returned, the client has to handle the pages of records (request them, keep track with a cookie and store them)</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Timeout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Client and server settings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Referral Chasing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Follow or don’t reference to another naming context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LDAP extensions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SHOW_DELETED Control : 1.2.840.113556.1.4.417</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SHOW_RECYCLED Control: 1.2.840.113556.1.4.2064 </a:t>
            </a:r>
          </a:p>
        </p:txBody>
      </p:sp>
    </p:spTree>
    <p:extLst>
      <p:ext uri="{BB962C8B-B14F-4D97-AF65-F5344CB8AC3E}">
        <p14:creationId xmlns:p14="http://schemas.microsoft.com/office/powerpoint/2010/main" val="29511423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361329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Optimizing queries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Control GET_STATS: 1.2.840.113556.1.4.970</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LDAP Policies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Control the server’s options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How many objects can be returned at once</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What’s the time out for LDAP connections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How many threads are used for LDAP queries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One policy for the forest (by default)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Other policies can be created and linked to a specific site or even a specific DC</a:t>
            </a: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13697488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How do I know what LDAP features are available on a DC?</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76383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root directory service entry tells you what is available</a:t>
            </a:r>
            <a:br>
              <a:rPr lang="en-US" sz="3200" b="1">
                <a:gradFill>
                  <a:gsLst>
                    <a:gs pos="1250">
                      <a:srgbClr val="505050"/>
                    </a:gs>
                    <a:gs pos="100000">
                      <a:srgbClr val="505050"/>
                    </a:gs>
                  </a:gsLst>
                  <a:lin ang="5400000" scaled="0"/>
                </a:gradFill>
              </a:rPr>
            </a:br>
            <a:r>
              <a:rPr lang="en-US" sz="3200" b="1">
                <a:gradFill>
                  <a:gsLst>
                    <a:gs pos="1250">
                      <a:srgbClr val="505050"/>
                    </a:gs>
                    <a:gs pos="100000">
                      <a:srgbClr val="505050"/>
                    </a:gs>
                  </a:gsLst>
                  <a:lin ang="5400000" scaled="0"/>
                </a:gradFill>
              </a:rPr>
              <a:t>on a domain controller</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30AEBBEF-62C7-45B9-93DA-E37D772BAEBE}"/>
              </a:ext>
            </a:extLst>
          </p:cNvPr>
          <p:cNvSpPr/>
          <p:nvPr/>
        </p:nvSpPr>
        <p:spPr bwMode="auto">
          <a:xfrm rot="21302248">
            <a:off x="5051533" y="2471329"/>
            <a:ext cx="1674459"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err="1">
                <a:solidFill>
                  <a:schemeClr val="tx1"/>
                </a:solidFill>
                <a:ea typeface="Segoe UI" pitchFamily="34" charset="0"/>
                <a:cs typeface="Segoe UI" pitchFamily="34" charset="0"/>
              </a:rPr>
              <a:t>RootDSE</a:t>
            </a:r>
            <a:endParaRPr lang="fr-CA" sz="2400">
              <a:solidFill>
                <a:schemeClr val="tx1"/>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7E212D79-2C40-4319-8D61-9FEE8196E98C}"/>
              </a:ext>
            </a:extLst>
          </p:cNvPr>
          <p:cNvSpPr/>
          <p:nvPr/>
        </p:nvSpPr>
        <p:spPr>
          <a:xfrm>
            <a:off x="896219" y="3024207"/>
            <a:ext cx="11204341" cy="3970318"/>
          </a:xfrm>
          <a:prstGeom prst="rect">
            <a:avLst/>
          </a:prstGeom>
        </p:spPr>
        <p:txBody>
          <a:bodyPr wrap="square">
            <a:spAutoFit/>
          </a:bodyPr>
          <a:lstStyle/>
          <a:p>
            <a:pPr algn="l"/>
            <a:r>
              <a:rPr lang="en-CA" sz="1200">
                <a:latin typeface="Consolas" panose="020B0609020204030204" pitchFamily="49" charset="0"/>
              </a:rPr>
              <a:t>Established connection to .</a:t>
            </a:r>
          </a:p>
          <a:p>
            <a:pPr algn="l"/>
            <a:r>
              <a:rPr lang="en-CA" sz="1200">
                <a:latin typeface="Consolas" panose="020B0609020204030204" pitchFamily="49" charset="0"/>
              </a:rPr>
              <a:t>Retrieving base DSA information...</a:t>
            </a:r>
          </a:p>
          <a:p>
            <a:pPr algn="l"/>
            <a:r>
              <a:rPr lang="en-CA" sz="1200">
                <a:latin typeface="Consolas" panose="020B0609020204030204" pitchFamily="49" charset="0"/>
              </a:rPr>
              <a:t>Getting 1 entries:</a:t>
            </a:r>
          </a:p>
          <a:p>
            <a:pPr algn="l"/>
            <a:r>
              <a:rPr lang="en-CA" sz="1200" b="1" err="1">
                <a:latin typeface="Consolas" panose="020B0609020204030204" pitchFamily="49" charset="0"/>
              </a:rPr>
              <a:t>Dn</a:t>
            </a:r>
            <a:r>
              <a:rPr lang="en-CA" sz="1200" b="1">
                <a:latin typeface="Consolas" panose="020B0609020204030204" pitchFamily="49" charset="0"/>
              </a:rPr>
              <a:t>: (</a:t>
            </a:r>
            <a:r>
              <a:rPr lang="en-CA" sz="1200" b="1" err="1">
                <a:latin typeface="Consolas" panose="020B0609020204030204" pitchFamily="49" charset="0"/>
              </a:rPr>
              <a:t>RootDSE</a:t>
            </a:r>
            <a:r>
              <a:rPr lang="en-CA" sz="1200" b="1">
                <a:latin typeface="Consolas" panose="020B0609020204030204" pitchFamily="49" charset="0"/>
              </a:rPr>
              <a:t>)</a:t>
            </a:r>
            <a:endParaRPr lang="en-CA" sz="1200">
              <a:latin typeface="Consolas" panose="020B0609020204030204" pitchFamily="49" charset="0"/>
            </a:endParaRPr>
          </a:p>
          <a:p>
            <a:pPr algn="l"/>
            <a:r>
              <a:rPr lang="fr-FR" sz="1200" err="1">
                <a:latin typeface="Consolas" panose="020B0609020204030204" pitchFamily="49" charset="0"/>
              </a:rPr>
              <a:t>configurationNamingContext</a:t>
            </a:r>
            <a:r>
              <a:rPr lang="fr-FR" sz="1200">
                <a:latin typeface="Consolas" panose="020B0609020204030204" pitchFamily="49" charset="0"/>
              </a:rPr>
              <a:t>: CN=</a:t>
            </a:r>
            <a:r>
              <a:rPr lang="fr-FR" sz="1200" err="1">
                <a:latin typeface="Consolas" panose="020B0609020204030204" pitchFamily="49" charset="0"/>
              </a:rPr>
              <a:t>Configuration,DC</a:t>
            </a:r>
            <a:r>
              <a:rPr lang="fr-FR" sz="1200">
                <a:latin typeface="Consolas" panose="020B0609020204030204" pitchFamily="49" charset="0"/>
              </a:rPr>
              <a:t>=</a:t>
            </a:r>
            <a:r>
              <a:rPr lang="fr-FR" sz="1200" err="1">
                <a:latin typeface="Consolas" panose="020B0609020204030204" pitchFamily="49" charset="0"/>
              </a:rPr>
              <a:t>piaudonn,DC</a:t>
            </a:r>
            <a:r>
              <a:rPr lang="fr-FR" sz="1200">
                <a:latin typeface="Consolas" panose="020B0609020204030204" pitchFamily="49" charset="0"/>
              </a:rPr>
              <a:t>=com; </a:t>
            </a:r>
          </a:p>
          <a:p>
            <a:pPr algn="l"/>
            <a:r>
              <a:rPr lang="en-US" sz="1200" err="1">
                <a:latin typeface="Consolas" panose="020B0609020204030204" pitchFamily="49" charset="0"/>
              </a:rPr>
              <a:t>currentTime</a:t>
            </a:r>
            <a:r>
              <a:rPr lang="en-US" sz="1200">
                <a:latin typeface="Consolas" panose="020B0609020204030204" pitchFamily="49" charset="0"/>
              </a:rPr>
              <a:t>: 4/6/2018 2:15:15 PM Coordinated Universal Time; </a:t>
            </a:r>
          </a:p>
          <a:p>
            <a:pPr algn="l"/>
            <a:r>
              <a:rPr lang="pt-BR" sz="1200">
                <a:latin typeface="Consolas" panose="020B0609020204030204" pitchFamily="49" charset="0"/>
              </a:rPr>
              <a:t>defaultNamingContext: DC=piaudonn,DC=com; </a:t>
            </a:r>
          </a:p>
          <a:p>
            <a:pPr algn="l"/>
            <a:r>
              <a:rPr lang="en-CA" sz="1200" err="1">
                <a:latin typeface="Consolas" panose="020B0609020204030204" pitchFamily="49" charset="0"/>
              </a:rPr>
              <a:t>dnsHostName</a:t>
            </a:r>
            <a:r>
              <a:rPr lang="en-CA" sz="1200">
                <a:latin typeface="Consolas" panose="020B0609020204030204" pitchFamily="49" charset="0"/>
              </a:rPr>
              <a:t>: PIDC01.piaudonn.com; </a:t>
            </a:r>
          </a:p>
          <a:p>
            <a:pPr algn="l"/>
            <a:r>
              <a:rPr lang="en-CA" sz="1200" err="1">
                <a:latin typeface="Consolas" panose="020B0609020204030204" pitchFamily="49" charset="0"/>
              </a:rPr>
              <a:t>domainControllerFunctionality</a:t>
            </a:r>
            <a:r>
              <a:rPr lang="en-CA" sz="1200">
                <a:latin typeface="Consolas" panose="020B0609020204030204" pitchFamily="49" charset="0"/>
              </a:rPr>
              <a:t>: 7 = ( WIN2016 ); </a:t>
            </a:r>
          </a:p>
          <a:p>
            <a:pPr algn="l"/>
            <a:r>
              <a:rPr lang="en-CA" sz="1200" err="1">
                <a:latin typeface="Consolas" panose="020B0609020204030204" pitchFamily="49" charset="0"/>
              </a:rPr>
              <a:t>domainFunctionality</a:t>
            </a:r>
            <a:r>
              <a:rPr lang="en-CA" sz="1200">
                <a:latin typeface="Consolas" panose="020B0609020204030204" pitchFamily="49" charset="0"/>
              </a:rPr>
              <a:t>: 7 = ( WIN2016 ); </a:t>
            </a:r>
          </a:p>
          <a:p>
            <a:pPr algn="l"/>
            <a:r>
              <a:rPr lang="en-CA" sz="1200" err="1">
                <a:latin typeface="Consolas" panose="020B0609020204030204" pitchFamily="49" charset="0"/>
              </a:rPr>
              <a:t>forestFunctionality</a:t>
            </a:r>
            <a:r>
              <a:rPr lang="en-CA" sz="1200">
                <a:latin typeface="Consolas" panose="020B0609020204030204" pitchFamily="49" charset="0"/>
              </a:rPr>
              <a:t>: 7 = ( WIN2016 ); </a:t>
            </a:r>
          </a:p>
          <a:p>
            <a:pPr algn="l"/>
            <a:r>
              <a:rPr lang="en-CA" sz="1200" err="1">
                <a:latin typeface="Consolas" panose="020B0609020204030204" pitchFamily="49" charset="0"/>
              </a:rPr>
              <a:t>isGlobalCatalogReady</a:t>
            </a:r>
            <a:r>
              <a:rPr lang="en-CA" sz="1200">
                <a:latin typeface="Consolas" panose="020B0609020204030204" pitchFamily="49" charset="0"/>
              </a:rPr>
              <a:t>: TRUE; </a:t>
            </a:r>
          </a:p>
          <a:p>
            <a:pPr algn="l"/>
            <a:r>
              <a:rPr lang="en-CA" sz="1200" err="1">
                <a:latin typeface="Consolas" panose="020B0609020204030204" pitchFamily="49" charset="0"/>
              </a:rPr>
              <a:t>namingContexts</a:t>
            </a:r>
            <a:r>
              <a:rPr lang="en-CA" sz="1200">
                <a:latin typeface="Consolas" panose="020B0609020204030204" pitchFamily="49" charset="0"/>
              </a:rPr>
              <a:t> (5): DC=</a:t>
            </a:r>
            <a:r>
              <a:rPr lang="en-CA" sz="1200" err="1">
                <a:latin typeface="Consolas" panose="020B0609020204030204" pitchFamily="49" charset="0"/>
              </a:rPr>
              <a:t>piaudonn,DC</a:t>
            </a:r>
            <a:r>
              <a:rPr lang="en-CA" sz="1200">
                <a:latin typeface="Consolas" panose="020B0609020204030204" pitchFamily="49" charset="0"/>
              </a:rPr>
              <a:t>=com; CN=</a:t>
            </a:r>
            <a:r>
              <a:rPr lang="en-CA" sz="1200" err="1">
                <a:latin typeface="Consolas" panose="020B0609020204030204" pitchFamily="49" charset="0"/>
              </a:rPr>
              <a:t>Configuration,DC</a:t>
            </a:r>
            <a:r>
              <a:rPr lang="en-CA" sz="1200">
                <a:latin typeface="Consolas" panose="020B0609020204030204" pitchFamily="49" charset="0"/>
              </a:rPr>
              <a:t>=</a:t>
            </a:r>
            <a:r>
              <a:rPr lang="en-CA" sz="1200" err="1">
                <a:latin typeface="Consolas" panose="020B0609020204030204" pitchFamily="49" charset="0"/>
              </a:rPr>
              <a:t>piaudonn,DC</a:t>
            </a:r>
            <a:r>
              <a:rPr lang="en-CA" sz="1200">
                <a:latin typeface="Consolas" panose="020B0609020204030204" pitchFamily="49" charset="0"/>
              </a:rPr>
              <a:t>=com; CN=</a:t>
            </a:r>
            <a:r>
              <a:rPr lang="en-CA" sz="1200" err="1">
                <a:latin typeface="Consolas" panose="020B0609020204030204" pitchFamily="49" charset="0"/>
              </a:rPr>
              <a:t>Schema,CN</a:t>
            </a:r>
            <a:r>
              <a:rPr lang="en-CA" sz="1200">
                <a:latin typeface="Consolas" panose="020B0609020204030204" pitchFamily="49" charset="0"/>
              </a:rPr>
              <a:t>=</a:t>
            </a:r>
            <a:r>
              <a:rPr lang="en-CA" sz="1200" err="1">
                <a:latin typeface="Consolas" panose="020B0609020204030204" pitchFamily="49" charset="0"/>
              </a:rPr>
              <a:t>Configuration,DC</a:t>
            </a:r>
            <a:r>
              <a:rPr lang="en-CA" sz="1200">
                <a:latin typeface="Consolas" panose="020B0609020204030204" pitchFamily="49" charset="0"/>
              </a:rPr>
              <a:t>=</a:t>
            </a:r>
            <a:r>
              <a:rPr lang="en-CA" sz="1200" err="1">
                <a:latin typeface="Consolas" panose="020B0609020204030204" pitchFamily="49" charset="0"/>
              </a:rPr>
              <a:t>piaudonn,DC</a:t>
            </a:r>
            <a:r>
              <a:rPr lang="en-CA" sz="1200">
                <a:latin typeface="Consolas" panose="020B0609020204030204" pitchFamily="49" charset="0"/>
              </a:rPr>
              <a:t>=com; DC=</a:t>
            </a:r>
            <a:r>
              <a:rPr lang="en-CA" sz="1200" err="1">
                <a:latin typeface="Consolas" panose="020B0609020204030204" pitchFamily="49" charset="0"/>
              </a:rPr>
              <a:t>DomainDnsZones,DC</a:t>
            </a:r>
            <a:r>
              <a:rPr lang="en-CA" sz="1200">
                <a:latin typeface="Consolas" panose="020B0609020204030204" pitchFamily="49" charset="0"/>
              </a:rPr>
              <a:t>=</a:t>
            </a:r>
            <a:r>
              <a:rPr lang="en-CA" sz="1200" err="1">
                <a:latin typeface="Consolas" panose="020B0609020204030204" pitchFamily="49" charset="0"/>
              </a:rPr>
              <a:t>piaudonn,DC</a:t>
            </a:r>
            <a:r>
              <a:rPr lang="en-CA" sz="1200">
                <a:latin typeface="Consolas" panose="020B0609020204030204" pitchFamily="49" charset="0"/>
              </a:rPr>
              <a:t>=com; DC=</a:t>
            </a:r>
            <a:r>
              <a:rPr lang="en-CA" sz="1200" err="1">
                <a:latin typeface="Consolas" panose="020B0609020204030204" pitchFamily="49" charset="0"/>
              </a:rPr>
              <a:t>ForestDnsZones,DC</a:t>
            </a:r>
            <a:r>
              <a:rPr lang="en-CA" sz="1200">
                <a:latin typeface="Consolas" panose="020B0609020204030204" pitchFamily="49" charset="0"/>
              </a:rPr>
              <a:t>=</a:t>
            </a:r>
            <a:r>
              <a:rPr lang="en-CA" sz="1200" err="1">
                <a:latin typeface="Consolas" panose="020B0609020204030204" pitchFamily="49" charset="0"/>
              </a:rPr>
              <a:t>piaudonn,DC</a:t>
            </a:r>
            <a:r>
              <a:rPr lang="en-CA" sz="1200">
                <a:latin typeface="Consolas" panose="020B0609020204030204" pitchFamily="49" charset="0"/>
              </a:rPr>
              <a:t>=com; </a:t>
            </a:r>
          </a:p>
          <a:p>
            <a:pPr algn="l"/>
            <a:r>
              <a:rPr lang="fr-FR" sz="1200" err="1">
                <a:latin typeface="Consolas" panose="020B0609020204030204" pitchFamily="49" charset="0"/>
              </a:rPr>
              <a:t>rootDomainNamingContext</a:t>
            </a:r>
            <a:r>
              <a:rPr lang="fr-FR" sz="1200">
                <a:latin typeface="Consolas" panose="020B0609020204030204" pitchFamily="49" charset="0"/>
              </a:rPr>
              <a:t>: DC=</a:t>
            </a:r>
            <a:r>
              <a:rPr lang="fr-FR" sz="1200" err="1">
                <a:latin typeface="Consolas" panose="020B0609020204030204" pitchFamily="49" charset="0"/>
              </a:rPr>
              <a:t>piaudonn,DC</a:t>
            </a:r>
            <a:r>
              <a:rPr lang="fr-FR" sz="1200">
                <a:latin typeface="Consolas" panose="020B0609020204030204" pitchFamily="49" charset="0"/>
              </a:rPr>
              <a:t>=com; </a:t>
            </a:r>
          </a:p>
          <a:p>
            <a:pPr algn="l"/>
            <a:r>
              <a:rPr lang="en-CA" sz="1200" err="1">
                <a:latin typeface="Consolas" panose="020B0609020204030204" pitchFamily="49" charset="0"/>
              </a:rPr>
              <a:t>schemaNamingContext</a:t>
            </a:r>
            <a:r>
              <a:rPr lang="en-CA" sz="1200">
                <a:latin typeface="Consolas" panose="020B0609020204030204" pitchFamily="49" charset="0"/>
              </a:rPr>
              <a:t>: CN=</a:t>
            </a:r>
            <a:r>
              <a:rPr lang="en-CA" sz="1200" err="1">
                <a:latin typeface="Consolas" panose="020B0609020204030204" pitchFamily="49" charset="0"/>
              </a:rPr>
              <a:t>Schema,CN</a:t>
            </a:r>
            <a:r>
              <a:rPr lang="en-CA" sz="1200">
                <a:latin typeface="Consolas" panose="020B0609020204030204" pitchFamily="49" charset="0"/>
              </a:rPr>
              <a:t>=</a:t>
            </a:r>
            <a:r>
              <a:rPr lang="en-CA" sz="1200" err="1">
                <a:latin typeface="Consolas" panose="020B0609020204030204" pitchFamily="49" charset="0"/>
              </a:rPr>
              <a:t>Configuration,DC</a:t>
            </a:r>
            <a:r>
              <a:rPr lang="en-CA" sz="1200">
                <a:latin typeface="Consolas" panose="020B0609020204030204" pitchFamily="49" charset="0"/>
              </a:rPr>
              <a:t>=</a:t>
            </a:r>
            <a:r>
              <a:rPr lang="en-CA" sz="1200" err="1">
                <a:latin typeface="Consolas" panose="020B0609020204030204" pitchFamily="49" charset="0"/>
              </a:rPr>
              <a:t>piaudonn,DC</a:t>
            </a:r>
            <a:r>
              <a:rPr lang="en-CA" sz="1200">
                <a:latin typeface="Consolas" panose="020B0609020204030204" pitchFamily="49" charset="0"/>
              </a:rPr>
              <a:t>=com; </a:t>
            </a:r>
          </a:p>
          <a:p>
            <a:pPr algn="l"/>
            <a:r>
              <a:rPr lang="en-US" sz="1200" err="1">
                <a:latin typeface="Consolas" panose="020B0609020204030204" pitchFamily="49" charset="0"/>
              </a:rPr>
              <a:t>supportedCapabilities</a:t>
            </a:r>
            <a:r>
              <a:rPr lang="en-US" sz="1200">
                <a:latin typeface="Consolas" panose="020B0609020204030204" pitchFamily="49" charset="0"/>
              </a:rPr>
              <a:t> (6): 1.2.840.113556.1.4.800 = ( ACTIVE_DIRECTORY ); 1.2.840.113556.1.4.1670 = ( ACTIVE_DIRECTORY_V51 ); 1.2.840.113556.1.4.1791 = ( ACTIVE_DIRECTORY_LDAP_INTEG ); 1.2.840.113556.1.4.1935 = ( ACTIVE_DIRECTORY_V61 ); </a:t>
            </a:r>
            <a:r>
              <a:rPr lang="en-CA" sz="1200">
                <a:latin typeface="Consolas" panose="020B0609020204030204" pitchFamily="49" charset="0"/>
              </a:rPr>
              <a:t>…</a:t>
            </a:r>
          </a:p>
          <a:p>
            <a:pPr algn="l"/>
            <a:r>
              <a:rPr lang="en-CA" sz="1200" err="1">
                <a:latin typeface="Consolas" panose="020B0609020204030204" pitchFamily="49" charset="0"/>
              </a:rPr>
              <a:t>supportedLDAPVersion</a:t>
            </a:r>
            <a:r>
              <a:rPr lang="en-CA" sz="1200">
                <a:latin typeface="Consolas" panose="020B0609020204030204" pitchFamily="49" charset="0"/>
              </a:rPr>
              <a:t> (2): 3; 2; </a:t>
            </a:r>
          </a:p>
          <a:p>
            <a:pPr algn="l"/>
            <a:r>
              <a:rPr lang="en-CA" sz="1200">
                <a:latin typeface="Consolas" panose="020B0609020204030204" pitchFamily="49" charset="0"/>
              </a:rPr>
              <a:t>…</a:t>
            </a:r>
          </a:p>
          <a:p>
            <a:pPr algn="l"/>
            <a:endParaRPr lang="en-CA" sz="1200">
              <a:latin typeface="Consolas" panose="020B0609020204030204" pitchFamily="49" charset="0"/>
            </a:endParaRPr>
          </a:p>
        </p:txBody>
      </p:sp>
    </p:spTree>
    <p:extLst>
      <p:ext uri="{BB962C8B-B14F-4D97-AF65-F5344CB8AC3E}">
        <p14:creationId xmlns:p14="http://schemas.microsoft.com/office/powerpoint/2010/main" val="495230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AD is highly available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6972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DCs replicate with each other in a multi-master model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one DC is not available, others can take up the work</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This is a loose consistency model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 don’t commit the change on every DC before validating it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Monitoring replication is critical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 keep track of changes at the attribute level</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Replication is following a notify and pull model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When one DC gets a change, it notifies the other DCs, the other DCs will pull for the change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And a store-and-forward for DCs in different geographical locations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 keep track of what we have replicated with whom (state-based replication) to optimize replication traffic</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350753458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Replication topology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72799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How do DCs know who to notify?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define it! You create your site topology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Create </a:t>
            </a:r>
            <a:r>
              <a:rPr lang="en-US" sz="2000" b="1">
                <a:solidFill>
                  <a:srgbClr val="92D050"/>
                </a:solidFill>
              </a:rPr>
              <a:t>sites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Create </a:t>
            </a:r>
            <a:r>
              <a:rPr lang="en-US" sz="2000" b="1">
                <a:solidFill>
                  <a:srgbClr val="FF0000"/>
                </a:solidFill>
              </a:rPr>
              <a:t>site links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Create </a:t>
            </a:r>
            <a:r>
              <a:rPr lang="en-US" sz="2000" b="1">
                <a:solidFill>
                  <a:srgbClr val="0070C0"/>
                </a:solidFill>
              </a:rPr>
              <a:t>subnets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DCs in the same site are notified</a:t>
            </a:r>
            <a:br>
              <a:rPr lang="en-US" sz="3200" b="1">
                <a:gradFill>
                  <a:gsLst>
                    <a:gs pos="1250">
                      <a:srgbClr val="505050"/>
                    </a:gs>
                    <a:gs pos="100000">
                      <a:srgbClr val="505050"/>
                    </a:gs>
                  </a:gsLst>
                  <a:lin ang="5400000" scaled="0"/>
                </a:gradFill>
              </a:rPr>
            </a:br>
            <a:r>
              <a:rPr lang="en-US" sz="3200" b="1">
                <a:gradFill>
                  <a:gsLst>
                    <a:gs pos="1250">
                      <a:srgbClr val="505050"/>
                    </a:gs>
                    <a:gs pos="100000">
                      <a:srgbClr val="505050"/>
                    </a:gs>
                  </a:gsLst>
                  <a:lin ang="5400000" scaled="0"/>
                </a:gradFill>
              </a:rPr>
              <a:t>within seconds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DCs in a different site are pulling their data</a:t>
            </a:r>
            <a:br>
              <a:rPr lang="en-US" sz="3200" b="1">
                <a:gradFill>
                  <a:gsLst>
                    <a:gs pos="1250">
                      <a:srgbClr val="505050"/>
                    </a:gs>
                    <a:gs pos="100000">
                      <a:srgbClr val="505050"/>
                    </a:gs>
                  </a:gsLst>
                  <a:lin ang="5400000" scaled="0"/>
                </a:gradFill>
              </a:rPr>
            </a:br>
            <a:r>
              <a:rPr lang="en-US" sz="3200" b="1">
                <a:gradFill>
                  <a:gsLst>
                    <a:gs pos="1250">
                      <a:srgbClr val="505050"/>
                    </a:gs>
                    <a:gs pos="100000">
                      <a:srgbClr val="505050"/>
                    </a:gs>
                  </a:gsLst>
                  <a:lin ang="5400000" scaled="0"/>
                </a:gradFill>
              </a:rPr>
              <a:t>according to a defined schedule and interval</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All this information is stored in the configuration NC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All DCs are aware of it</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Isosceles Triangle 3">
            <a:extLst>
              <a:ext uri="{FF2B5EF4-FFF2-40B4-BE49-F238E27FC236}">
                <a16:creationId xmlns:a16="http://schemas.microsoft.com/office/drawing/2014/main" id="{201EA2CB-2F8F-42F4-A32A-DEB9FE1D9C1C}"/>
              </a:ext>
            </a:extLst>
          </p:cNvPr>
          <p:cNvSpPr/>
          <p:nvPr/>
        </p:nvSpPr>
        <p:spPr bwMode="auto">
          <a:xfrm>
            <a:off x="7982927" y="1653714"/>
            <a:ext cx="1961536" cy="1843548"/>
          </a:xfrm>
          <a:prstGeom prst="triangle">
            <a:avLst/>
          </a:prstGeom>
          <a:solidFill>
            <a:srgbClr val="00BCF2">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fr-CA"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server" title="Icon of a server tower">
            <a:extLst>
              <a:ext uri="{FF2B5EF4-FFF2-40B4-BE49-F238E27FC236}">
                <a16:creationId xmlns:a16="http://schemas.microsoft.com/office/drawing/2014/main" id="{EDF29C7E-951D-47AE-8D15-4A05AFEE5268}"/>
              </a:ext>
            </a:extLst>
          </p:cNvPr>
          <p:cNvSpPr>
            <a:spLocks noChangeAspect="1" noEditPoints="1"/>
          </p:cNvSpPr>
          <p:nvPr/>
        </p:nvSpPr>
        <p:spPr bwMode="auto">
          <a:xfrm>
            <a:off x="8510280" y="298560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7" name="server" title="Icon of a server tower">
            <a:extLst>
              <a:ext uri="{FF2B5EF4-FFF2-40B4-BE49-F238E27FC236}">
                <a16:creationId xmlns:a16="http://schemas.microsoft.com/office/drawing/2014/main" id="{788C8FE2-9D55-4AFF-838C-DE1C34021CE5}"/>
              </a:ext>
            </a:extLst>
          </p:cNvPr>
          <p:cNvSpPr>
            <a:spLocks noChangeAspect="1" noEditPoints="1"/>
          </p:cNvSpPr>
          <p:nvPr/>
        </p:nvSpPr>
        <p:spPr bwMode="auto">
          <a:xfrm>
            <a:off x="8867410" y="298560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8" name="server" title="Icon of a server tower">
            <a:extLst>
              <a:ext uri="{FF2B5EF4-FFF2-40B4-BE49-F238E27FC236}">
                <a16:creationId xmlns:a16="http://schemas.microsoft.com/office/drawing/2014/main" id="{4BDEA96C-7657-40F2-A022-0A87971AAF3D}"/>
              </a:ext>
            </a:extLst>
          </p:cNvPr>
          <p:cNvSpPr>
            <a:spLocks noChangeAspect="1" noEditPoints="1"/>
          </p:cNvSpPr>
          <p:nvPr/>
        </p:nvSpPr>
        <p:spPr bwMode="auto">
          <a:xfrm>
            <a:off x="9224540" y="298560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9" name="Isosceles Triangle 8">
            <a:extLst>
              <a:ext uri="{FF2B5EF4-FFF2-40B4-BE49-F238E27FC236}">
                <a16:creationId xmlns:a16="http://schemas.microsoft.com/office/drawing/2014/main" id="{E5523238-5450-43D6-820B-5A5947005489}"/>
              </a:ext>
            </a:extLst>
          </p:cNvPr>
          <p:cNvSpPr/>
          <p:nvPr/>
        </p:nvSpPr>
        <p:spPr bwMode="auto">
          <a:xfrm>
            <a:off x="9145591" y="3761476"/>
            <a:ext cx="1961536" cy="1843548"/>
          </a:xfrm>
          <a:prstGeom prst="triangle">
            <a:avLst/>
          </a:prstGeom>
          <a:solidFill>
            <a:srgbClr val="00BCF2">
              <a:lumMod val="60000"/>
              <a:lumOff val="40000"/>
            </a:srgbClr>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fr-CA"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server" title="Icon of a server tower">
            <a:extLst>
              <a:ext uri="{FF2B5EF4-FFF2-40B4-BE49-F238E27FC236}">
                <a16:creationId xmlns:a16="http://schemas.microsoft.com/office/drawing/2014/main" id="{04201F70-3F05-434C-A31D-7D4FB27A27D4}"/>
              </a:ext>
            </a:extLst>
          </p:cNvPr>
          <p:cNvSpPr>
            <a:spLocks noChangeAspect="1" noEditPoints="1"/>
          </p:cNvSpPr>
          <p:nvPr/>
        </p:nvSpPr>
        <p:spPr bwMode="auto">
          <a:xfrm>
            <a:off x="9672944" y="5093364"/>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1" name="server" title="Icon of a server tower">
            <a:extLst>
              <a:ext uri="{FF2B5EF4-FFF2-40B4-BE49-F238E27FC236}">
                <a16:creationId xmlns:a16="http://schemas.microsoft.com/office/drawing/2014/main" id="{81B8A858-81EA-4CBF-8B45-8AE35006C35D}"/>
              </a:ext>
            </a:extLst>
          </p:cNvPr>
          <p:cNvSpPr>
            <a:spLocks noChangeAspect="1" noEditPoints="1"/>
          </p:cNvSpPr>
          <p:nvPr/>
        </p:nvSpPr>
        <p:spPr bwMode="auto">
          <a:xfrm>
            <a:off x="10030074" y="5093364"/>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2" name="server" title="Icon of a server tower">
            <a:extLst>
              <a:ext uri="{FF2B5EF4-FFF2-40B4-BE49-F238E27FC236}">
                <a16:creationId xmlns:a16="http://schemas.microsoft.com/office/drawing/2014/main" id="{E01D2DCD-15D8-4EF5-A096-235F3F36358D}"/>
              </a:ext>
            </a:extLst>
          </p:cNvPr>
          <p:cNvSpPr>
            <a:spLocks noChangeAspect="1" noEditPoints="1"/>
          </p:cNvSpPr>
          <p:nvPr/>
        </p:nvSpPr>
        <p:spPr bwMode="auto">
          <a:xfrm>
            <a:off x="10387204" y="5093364"/>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3" name="server" title="Icon of a server tower">
            <a:extLst>
              <a:ext uri="{FF2B5EF4-FFF2-40B4-BE49-F238E27FC236}">
                <a16:creationId xmlns:a16="http://schemas.microsoft.com/office/drawing/2014/main" id="{B6D4AD0D-F0DF-4D40-8A4D-B0410940B0BE}"/>
              </a:ext>
            </a:extLst>
          </p:cNvPr>
          <p:cNvSpPr>
            <a:spLocks noChangeAspect="1" noEditPoints="1"/>
          </p:cNvSpPr>
          <p:nvPr/>
        </p:nvSpPr>
        <p:spPr bwMode="auto">
          <a:xfrm>
            <a:off x="10030074" y="46002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cxnSp>
        <p:nvCxnSpPr>
          <p:cNvPr id="14" name="Straight Arrow Connector 13">
            <a:extLst>
              <a:ext uri="{FF2B5EF4-FFF2-40B4-BE49-F238E27FC236}">
                <a16:creationId xmlns:a16="http://schemas.microsoft.com/office/drawing/2014/main" id="{F5ED29B1-C15A-4307-AE9F-1DA436C250D1}"/>
              </a:ext>
            </a:extLst>
          </p:cNvPr>
          <p:cNvCxnSpPr>
            <a:stCxn id="4" idx="4"/>
            <a:endCxn id="9" idx="0"/>
          </p:cNvCxnSpPr>
          <p:nvPr/>
        </p:nvCxnSpPr>
        <p:spPr>
          <a:xfrm>
            <a:off x="9944463" y="3497262"/>
            <a:ext cx="181896" cy="264214"/>
          </a:xfrm>
          <a:prstGeom prst="straightConnector1">
            <a:avLst/>
          </a:prstGeom>
          <a:noFill/>
          <a:ln w="12700" cap="flat" cmpd="sng" algn="ctr">
            <a:solidFill>
              <a:srgbClr val="000000"/>
            </a:solidFill>
            <a:prstDash val="solid"/>
            <a:headEnd type="triangle"/>
            <a:tailEnd type="triangle"/>
          </a:ln>
          <a:effectLst/>
        </p:spPr>
      </p:cxnSp>
      <p:sp>
        <p:nvSpPr>
          <p:cNvPr id="15" name="Rectangle 14">
            <a:extLst>
              <a:ext uri="{FF2B5EF4-FFF2-40B4-BE49-F238E27FC236}">
                <a16:creationId xmlns:a16="http://schemas.microsoft.com/office/drawing/2014/main" id="{FB4E49EF-88DF-475E-AB5F-362DFF75BC32}"/>
              </a:ext>
            </a:extLst>
          </p:cNvPr>
          <p:cNvSpPr/>
          <p:nvPr/>
        </p:nvSpPr>
        <p:spPr bwMode="auto">
          <a:xfrm>
            <a:off x="8422892" y="2861880"/>
            <a:ext cx="1489577" cy="2690409"/>
          </a:xfrm>
          <a:prstGeom prst="rect">
            <a:avLst/>
          </a:prstGeom>
          <a:noFill/>
          <a:ln w="12700" cap="flat" cmpd="sng" algn="ctr">
            <a:solidFill>
              <a:srgbClr val="BAD80A">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fr-CA"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30DAA218-4542-4E9D-BB2F-B0B62FE0B878}"/>
              </a:ext>
            </a:extLst>
          </p:cNvPr>
          <p:cNvSpPr/>
          <p:nvPr/>
        </p:nvSpPr>
        <p:spPr bwMode="auto">
          <a:xfrm>
            <a:off x="9983551" y="4490411"/>
            <a:ext cx="768657" cy="1061877"/>
          </a:xfrm>
          <a:prstGeom prst="rect">
            <a:avLst/>
          </a:prstGeom>
          <a:noFill/>
          <a:ln w="12700" cap="flat" cmpd="sng" algn="ctr">
            <a:solidFill>
              <a:srgbClr val="BAD80A">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fr-CA"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TextBox 16">
            <a:extLst>
              <a:ext uri="{FF2B5EF4-FFF2-40B4-BE49-F238E27FC236}">
                <a16:creationId xmlns:a16="http://schemas.microsoft.com/office/drawing/2014/main" id="{FE13A620-790B-4C9D-9E87-A09FF8B20803}"/>
              </a:ext>
            </a:extLst>
          </p:cNvPr>
          <p:cNvSpPr txBox="1"/>
          <p:nvPr/>
        </p:nvSpPr>
        <p:spPr>
          <a:xfrm>
            <a:off x="8258896" y="3331692"/>
            <a:ext cx="1867984" cy="544765"/>
          </a:xfrm>
          <a:prstGeom prst="rect">
            <a:avLst/>
          </a:prstGeom>
          <a:noFill/>
        </p:spPr>
        <p:txBody>
          <a:bodyPr wrap="square" lIns="182880" tIns="146304" rIns="182880" bIns="146304" rtlCol="0">
            <a:spAutoFit/>
          </a:bodyPr>
          <a:lstStyle/>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gradFill>
                  <a:gsLst>
                    <a:gs pos="2917">
                      <a:srgbClr val="000000"/>
                    </a:gs>
                    <a:gs pos="30000">
                      <a:srgbClr val="000000"/>
                    </a:gs>
                  </a:gsLst>
                  <a:lin ang="5400000" scaled="0"/>
                </a:gradFill>
                <a:effectLst/>
                <a:uLnTx/>
                <a:uFillTx/>
              </a:rPr>
              <a:t>contoso.com</a:t>
            </a:r>
          </a:p>
        </p:txBody>
      </p:sp>
      <p:sp>
        <p:nvSpPr>
          <p:cNvPr id="18" name="TextBox 17">
            <a:extLst>
              <a:ext uri="{FF2B5EF4-FFF2-40B4-BE49-F238E27FC236}">
                <a16:creationId xmlns:a16="http://schemas.microsoft.com/office/drawing/2014/main" id="{C06E7A2B-67A2-4687-982D-D1521992CEB7}"/>
              </a:ext>
            </a:extLst>
          </p:cNvPr>
          <p:cNvSpPr txBox="1"/>
          <p:nvPr/>
        </p:nvSpPr>
        <p:spPr>
          <a:xfrm>
            <a:off x="9168304" y="5480428"/>
            <a:ext cx="2154789" cy="544765"/>
          </a:xfrm>
          <a:prstGeom prst="rect">
            <a:avLst/>
          </a:prstGeom>
          <a:noFill/>
        </p:spPr>
        <p:txBody>
          <a:bodyPr wrap="square" lIns="182880" tIns="146304" rIns="182880" bIns="146304" rtlCol="0">
            <a:spAutoFit/>
          </a:bodyPr>
          <a:lstStyle/>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gradFill>
                  <a:gsLst>
                    <a:gs pos="2917">
                      <a:srgbClr val="000000"/>
                    </a:gs>
                    <a:gs pos="30000">
                      <a:srgbClr val="000000"/>
                    </a:gs>
                  </a:gsLst>
                  <a:lin ang="5400000" scaled="0"/>
                </a:gradFill>
                <a:effectLst/>
                <a:uLnTx/>
                <a:uFillTx/>
              </a:rPr>
              <a:t>eu.contoso.com</a:t>
            </a:r>
          </a:p>
        </p:txBody>
      </p:sp>
      <p:sp>
        <p:nvSpPr>
          <p:cNvPr id="19" name="TextBox 18">
            <a:extLst>
              <a:ext uri="{FF2B5EF4-FFF2-40B4-BE49-F238E27FC236}">
                <a16:creationId xmlns:a16="http://schemas.microsoft.com/office/drawing/2014/main" id="{11A9CD24-93BE-44C0-BA64-2A8AB474D2C5}"/>
              </a:ext>
            </a:extLst>
          </p:cNvPr>
          <p:cNvSpPr txBox="1"/>
          <p:nvPr/>
        </p:nvSpPr>
        <p:spPr>
          <a:xfrm>
            <a:off x="7157073" y="4084135"/>
            <a:ext cx="1183821" cy="544765"/>
          </a:xfrm>
          <a:prstGeom prst="rect">
            <a:avLst/>
          </a:prstGeom>
          <a:noFill/>
        </p:spPr>
        <p:txBody>
          <a:bodyPr wrap="square" lIns="182880" tIns="146304" rIns="182880" bIns="146304" rtlCol="0">
            <a:spAutoFit/>
          </a:bodyPr>
          <a:lstStyle/>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BAD80A">
                    <a:lumMod val="50000"/>
                  </a:srgbClr>
                </a:solidFill>
                <a:effectLst/>
                <a:uLnTx/>
                <a:uFillTx/>
              </a:rPr>
              <a:t>Toronto</a:t>
            </a:r>
          </a:p>
        </p:txBody>
      </p:sp>
      <p:sp>
        <p:nvSpPr>
          <p:cNvPr id="20" name="TextBox 19">
            <a:extLst>
              <a:ext uri="{FF2B5EF4-FFF2-40B4-BE49-F238E27FC236}">
                <a16:creationId xmlns:a16="http://schemas.microsoft.com/office/drawing/2014/main" id="{6D2AA161-61E2-49B2-806C-FC68C1C12C5B}"/>
              </a:ext>
            </a:extLst>
          </p:cNvPr>
          <p:cNvSpPr txBox="1"/>
          <p:nvPr/>
        </p:nvSpPr>
        <p:spPr>
          <a:xfrm>
            <a:off x="10350417" y="4063676"/>
            <a:ext cx="973670" cy="544765"/>
          </a:xfrm>
          <a:prstGeom prst="rect">
            <a:avLst/>
          </a:prstGeom>
          <a:noFill/>
        </p:spPr>
        <p:txBody>
          <a:bodyPr wrap="square" lIns="182880" tIns="146304" rIns="182880" bIns="146304" rtlCol="0">
            <a:spAutoFit/>
          </a:bodyPr>
          <a:lstStyle/>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BAD80A">
                    <a:lumMod val="50000"/>
                  </a:srgbClr>
                </a:solidFill>
                <a:effectLst/>
                <a:uLnTx/>
                <a:uFillTx/>
              </a:rPr>
              <a:t>Paris</a:t>
            </a:r>
          </a:p>
        </p:txBody>
      </p:sp>
      <p:sp>
        <p:nvSpPr>
          <p:cNvPr id="21" name="TextBox 20">
            <a:extLst>
              <a:ext uri="{FF2B5EF4-FFF2-40B4-BE49-F238E27FC236}">
                <a16:creationId xmlns:a16="http://schemas.microsoft.com/office/drawing/2014/main" id="{9D0D6000-147F-4166-B709-1CD53D0D26AA}"/>
              </a:ext>
            </a:extLst>
          </p:cNvPr>
          <p:cNvSpPr txBox="1"/>
          <p:nvPr/>
        </p:nvSpPr>
        <p:spPr>
          <a:xfrm>
            <a:off x="10684178" y="4386817"/>
            <a:ext cx="2086351" cy="871008"/>
          </a:xfrm>
          <a:prstGeom prst="rect">
            <a:avLst/>
          </a:prstGeom>
          <a:noFill/>
        </p:spPr>
        <p:txBody>
          <a:bodyPr wrap="square" lIns="182880" tIns="146304" rIns="182880" bIns="146304" rtlCol="0">
            <a:spAutoFit/>
          </a:bodyPr>
          <a:lstStyle/>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0078D7">
                    <a:lumMod val="50000"/>
                  </a:srgbClr>
                </a:solidFill>
                <a:effectLst/>
                <a:uLnTx/>
                <a:uFillTx/>
              </a:rPr>
              <a:t>192.168.1.0/24</a:t>
            </a:r>
          </a:p>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0078D7">
                    <a:lumMod val="50000"/>
                  </a:srgbClr>
                </a:solidFill>
                <a:effectLst/>
                <a:uLnTx/>
                <a:uFillTx/>
              </a:rPr>
              <a:t>192.168.2.0/24</a:t>
            </a:r>
          </a:p>
        </p:txBody>
      </p:sp>
      <p:sp>
        <p:nvSpPr>
          <p:cNvPr id="22" name="TextBox 21">
            <a:extLst>
              <a:ext uri="{FF2B5EF4-FFF2-40B4-BE49-F238E27FC236}">
                <a16:creationId xmlns:a16="http://schemas.microsoft.com/office/drawing/2014/main" id="{F20305BA-3F54-41A2-812F-B736C590D656}"/>
              </a:ext>
            </a:extLst>
          </p:cNvPr>
          <p:cNvSpPr txBox="1"/>
          <p:nvPr/>
        </p:nvSpPr>
        <p:spPr>
          <a:xfrm>
            <a:off x="6488708" y="4423741"/>
            <a:ext cx="2086351" cy="544765"/>
          </a:xfrm>
          <a:prstGeom prst="rect">
            <a:avLst/>
          </a:prstGeom>
          <a:noFill/>
        </p:spPr>
        <p:txBody>
          <a:bodyPr wrap="square" lIns="182880" tIns="146304" rIns="182880" bIns="146304" rtlCol="0">
            <a:spAutoFit/>
          </a:bodyPr>
          <a:lstStyle/>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0078D7">
                    <a:lumMod val="50000"/>
                  </a:srgbClr>
                </a:solidFill>
                <a:effectLst/>
                <a:uLnTx/>
                <a:uFillTx/>
              </a:rPr>
              <a:t>192.168.0.0/24</a:t>
            </a:r>
          </a:p>
        </p:txBody>
      </p:sp>
      <p:sp>
        <p:nvSpPr>
          <p:cNvPr id="23" name="Arrow: Left-Up 22">
            <a:extLst>
              <a:ext uri="{FF2B5EF4-FFF2-40B4-BE49-F238E27FC236}">
                <a16:creationId xmlns:a16="http://schemas.microsoft.com/office/drawing/2014/main" id="{BE8FA7EA-E46B-4390-8F20-5F0D47C94BDC}"/>
              </a:ext>
            </a:extLst>
          </p:cNvPr>
          <p:cNvSpPr/>
          <p:nvPr/>
        </p:nvSpPr>
        <p:spPr bwMode="auto">
          <a:xfrm rot="16200000">
            <a:off x="9910540" y="3862749"/>
            <a:ext cx="544767" cy="429507"/>
          </a:xfrm>
          <a:prstGeom prst="leftUpArrow">
            <a:avLst>
              <a:gd name="adj1" fmla="val 25000"/>
              <a:gd name="adj2" fmla="val 25000"/>
              <a:gd name="adj3" fmla="val 25000"/>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CA"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Box 23">
            <a:extLst>
              <a:ext uri="{FF2B5EF4-FFF2-40B4-BE49-F238E27FC236}">
                <a16:creationId xmlns:a16="http://schemas.microsoft.com/office/drawing/2014/main" id="{0A7FB080-A554-4FE5-AF2E-395B1928535B}"/>
              </a:ext>
            </a:extLst>
          </p:cNvPr>
          <p:cNvSpPr txBox="1"/>
          <p:nvPr/>
        </p:nvSpPr>
        <p:spPr>
          <a:xfrm>
            <a:off x="10251813" y="3005502"/>
            <a:ext cx="2086351" cy="1197251"/>
          </a:xfrm>
          <a:prstGeom prst="rect">
            <a:avLst/>
          </a:prstGeom>
          <a:noFill/>
        </p:spPr>
        <p:txBody>
          <a:bodyPr wrap="square" lIns="182880" tIns="146304" rIns="182880" bIns="146304" rtlCol="0">
            <a:spAutoFit/>
          </a:bodyPr>
          <a:lstStyle/>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FF0000"/>
                </a:solidFill>
                <a:effectLst/>
                <a:uLnTx/>
                <a:uFillTx/>
              </a:rPr>
              <a:t>France/Canada</a:t>
            </a:r>
          </a:p>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FF0000"/>
                </a:solidFill>
                <a:effectLst/>
                <a:uLnTx/>
                <a:uFillTx/>
              </a:rPr>
              <a:t>24/7</a:t>
            </a:r>
          </a:p>
          <a:p>
            <a:pPr marL="0" marR="0" lvl="0" indent="0" algn="l" defTabSz="932688" eaLnBrk="1" fontAlgn="auto" latinLnBrk="0" hangingPunct="1">
              <a:lnSpc>
                <a:spcPct val="90000"/>
              </a:lnSpc>
              <a:spcBef>
                <a:spcPts val="0"/>
              </a:spcBef>
              <a:spcAft>
                <a:spcPts val="600"/>
              </a:spcAft>
              <a:buClrTx/>
              <a:buSzTx/>
              <a:buFontTx/>
              <a:buNone/>
              <a:tabLst/>
              <a:defRPr/>
            </a:pPr>
            <a:r>
              <a:rPr kumimoji="0" lang="fr-CA" sz="1800" b="0" i="0" u="none" strike="noStrike" kern="0" cap="none" spc="0" normalizeH="0" baseline="0" noProof="0">
                <a:ln>
                  <a:noFill/>
                </a:ln>
                <a:solidFill>
                  <a:srgbClr val="FF0000"/>
                </a:solidFill>
                <a:effectLst/>
                <a:uLnTx/>
                <a:uFillTx/>
              </a:rPr>
              <a:t>15 mins</a:t>
            </a:r>
          </a:p>
        </p:txBody>
      </p:sp>
    </p:spTree>
    <p:extLst>
      <p:ext uri="{BB962C8B-B14F-4D97-AF65-F5344CB8AC3E}">
        <p14:creationId xmlns:p14="http://schemas.microsoft.com/office/powerpoint/2010/main" val="231371044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Replication topology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7554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Each DC has a local component called the knowledge consistency checker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takes care of creating the connection objects for NCs between DCs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Everything is automated (although you can override it)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One DC per site is elected bridgehead for a specific NC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will handle the inter-site replication according to the site topology defined in the configuration NC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By default the first that shows up, but it can change, and can be overridden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decided by the DC who has the role of inter-site topology generator</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which is the first DC of the site, and can also change</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67658202-888F-4C92-8C8D-637C7D3DD937}"/>
              </a:ext>
            </a:extLst>
          </p:cNvPr>
          <p:cNvSpPr/>
          <p:nvPr/>
        </p:nvSpPr>
        <p:spPr bwMode="auto">
          <a:xfrm rot="21263771">
            <a:off x="9748612" y="4753085"/>
            <a:ext cx="1081586" cy="518178"/>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ISTG</a:t>
            </a:r>
          </a:p>
        </p:txBody>
      </p:sp>
      <p:sp>
        <p:nvSpPr>
          <p:cNvPr id="6" name="Rectangle: Folded Corner 5">
            <a:extLst>
              <a:ext uri="{FF2B5EF4-FFF2-40B4-BE49-F238E27FC236}">
                <a16:creationId xmlns:a16="http://schemas.microsoft.com/office/drawing/2014/main" id="{ACA95264-2AB9-4925-BC26-55812B76EC17}"/>
              </a:ext>
            </a:extLst>
          </p:cNvPr>
          <p:cNvSpPr/>
          <p:nvPr/>
        </p:nvSpPr>
        <p:spPr bwMode="auto">
          <a:xfrm rot="913802">
            <a:off x="9736890" y="2604236"/>
            <a:ext cx="933705"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KCC</a:t>
            </a:r>
          </a:p>
        </p:txBody>
      </p:sp>
    </p:spTree>
    <p:extLst>
      <p:ext uri="{BB962C8B-B14F-4D97-AF65-F5344CB8AC3E}">
        <p14:creationId xmlns:p14="http://schemas.microsoft.com/office/powerpoint/2010/main" val="3861340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90AA56-42C8-4934-92F7-00AD19995011}"/>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56</a:t>
            </a:fld>
            <a:endParaRPr lang="en-US"/>
          </a:p>
        </p:txBody>
      </p:sp>
      <p:sp>
        <p:nvSpPr>
          <p:cNvPr id="3" name="Text Placeholder 2">
            <a:extLst>
              <a:ext uri="{FF2B5EF4-FFF2-40B4-BE49-F238E27FC236}">
                <a16:creationId xmlns:a16="http://schemas.microsoft.com/office/drawing/2014/main" id="{9750E66C-79F6-4991-B84F-CD99E029263B}"/>
              </a:ext>
            </a:extLst>
          </p:cNvPr>
          <p:cNvSpPr>
            <a:spLocks noGrp="1"/>
          </p:cNvSpPr>
          <p:nvPr>
            <p:ph type="body" sz="quarter" idx="13"/>
          </p:nvPr>
        </p:nvSpPr>
        <p:spPr/>
        <p:txBody>
          <a:bodyPr/>
          <a:lstStyle/>
          <a:p>
            <a:r>
              <a:rPr lang="en-US"/>
              <a:t>Replication topology (cont.)</a:t>
            </a:r>
            <a:endParaRPr lang="fr-FR"/>
          </a:p>
        </p:txBody>
      </p:sp>
      <p:pic>
        <p:nvPicPr>
          <p:cNvPr id="4" name="Content Placeholder 3" descr="kcc">
            <a:extLst>
              <a:ext uri="{FF2B5EF4-FFF2-40B4-BE49-F238E27FC236}">
                <a16:creationId xmlns:a16="http://schemas.microsoft.com/office/drawing/2014/main" id="{22058FF6-E274-4A7F-B5C0-57C6DBCF16D0}"/>
              </a:ext>
            </a:extLst>
          </p:cNvPr>
          <p:cNvPicPr>
            <a:picLocks/>
          </p:cNvPicPr>
          <p:nvPr/>
        </p:nvPicPr>
        <p:blipFill>
          <a:blip r:embed="rId3" cstate="print"/>
          <a:srcRect/>
          <a:stretch>
            <a:fillRect/>
          </a:stretch>
        </p:blipFill>
        <p:spPr bwMode="auto">
          <a:xfrm>
            <a:off x="454025" y="1862246"/>
            <a:ext cx="5224462" cy="4701029"/>
          </a:xfrm>
          <a:prstGeom prst="rect">
            <a:avLst/>
          </a:prstGeom>
          <a:noFill/>
          <a:ln w="9525">
            <a:solidFill>
              <a:schemeClr val="tx1"/>
            </a:solidFill>
            <a:miter lim="800000"/>
            <a:headEnd/>
            <a:tailEnd/>
          </a:ln>
        </p:spPr>
      </p:pic>
      <p:graphicFrame>
        <p:nvGraphicFramePr>
          <p:cNvPr id="5" name="Content Placeholder 3">
            <a:extLst>
              <a:ext uri="{FF2B5EF4-FFF2-40B4-BE49-F238E27FC236}">
                <a16:creationId xmlns:a16="http://schemas.microsoft.com/office/drawing/2014/main" id="{4917A509-A9C3-4EA5-91F9-28A038B0C778}"/>
              </a:ext>
            </a:extLst>
          </p:cNvPr>
          <p:cNvGraphicFramePr>
            <a:graphicFrameLocks/>
          </p:cNvGraphicFramePr>
          <p:nvPr>
            <p:extLst>
              <p:ext uri="{D42A27DB-BD31-4B8C-83A1-F6EECF244321}">
                <p14:modId xmlns:p14="http://schemas.microsoft.com/office/powerpoint/2010/main" val="1469168089"/>
              </p:ext>
            </p:extLst>
          </p:nvPr>
        </p:nvGraphicFramePr>
        <p:xfrm>
          <a:off x="6013450" y="1862245"/>
          <a:ext cx="6057900" cy="4701030"/>
        </p:xfrm>
        <a:graphic>
          <a:graphicData uri="http://schemas.openxmlformats.org/drawingml/2006/table">
            <a:tbl>
              <a:tblPr firstRow="1" bandRow="1">
                <a:tableStyleId>{69012ECD-51FC-41F1-AA8D-1B2483CD663E}</a:tableStyleId>
              </a:tblPr>
              <a:tblGrid>
                <a:gridCol w="1546803">
                  <a:extLst>
                    <a:ext uri="{9D8B030D-6E8A-4147-A177-3AD203B41FA5}">
                      <a16:colId xmlns:a16="http://schemas.microsoft.com/office/drawing/2014/main" val="20000"/>
                    </a:ext>
                  </a:extLst>
                </a:gridCol>
                <a:gridCol w="4511097">
                  <a:extLst>
                    <a:ext uri="{9D8B030D-6E8A-4147-A177-3AD203B41FA5}">
                      <a16:colId xmlns:a16="http://schemas.microsoft.com/office/drawing/2014/main" val="20001"/>
                    </a:ext>
                  </a:extLst>
                </a:gridCol>
              </a:tblGrid>
              <a:tr h="358583">
                <a:tc>
                  <a:txBody>
                    <a:bodyPr/>
                    <a:lstStyle/>
                    <a:p>
                      <a:r>
                        <a:rPr lang="en-US" sz="1600"/>
                        <a:t>Component</a:t>
                      </a:r>
                      <a:endParaRPr lang="en-US" sz="1600">
                        <a:latin typeface="Segoe UI" panose="020B0502040204020203" pitchFamily="34" charset="0"/>
                        <a:cs typeface="Segoe UI" panose="020B0502040204020203" pitchFamily="34" charset="0"/>
                      </a:endParaRPr>
                    </a:p>
                  </a:txBody>
                  <a:tcPr marL="121920" marR="121920"/>
                </a:tc>
                <a:tc>
                  <a:txBody>
                    <a:bodyPr/>
                    <a:lstStyle/>
                    <a:p>
                      <a:r>
                        <a:rPr lang="en-US" sz="1600"/>
                        <a:t>Description</a:t>
                      </a:r>
                      <a:endParaRPr lang="en-US" sz="1600">
                        <a:latin typeface="Segoe UI" panose="020B0502040204020203" pitchFamily="34" charset="0"/>
                        <a:cs typeface="Segoe UI" panose="020B0502040204020203" pitchFamily="34" charset="0"/>
                      </a:endParaRPr>
                    </a:p>
                  </a:txBody>
                  <a:tcPr marL="121920" marR="121920"/>
                </a:tc>
                <a:extLst>
                  <a:ext uri="{0D108BD9-81ED-4DB2-BD59-A6C34878D82A}">
                    <a16:rowId xmlns:a16="http://schemas.microsoft.com/office/drawing/2014/main" val="10000"/>
                  </a:ext>
                </a:extLst>
              </a:tr>
              <a:tr h="684568">
                <a:tc>
                  <a:txBody>
                    <a:bodyPr/>
                    <a:lstStyle/>
                    <a:p>
                      <a:r>
                        <a:rPr lang="en-US" sz="1200"/>
                        <a:t>KCC</a:t>
                      </a:r>
                      <a:endParaRPr lang="en-US" sz="1200">
                        <a:latin typeface="Segoe UI" panose="020B0502040204020203" pitchFamily="34" charset="0"/>
                        <a:cs typeface="Segoe UI" panose="020B0502040204020203" pitchFamily="34" charset="0"/>
                      </a:endParaRPr>
                    </a:p>
                  </a:txBody>
                  <a:tcPr marL="121920" marR="121920"/>
                </a:tc>
                <a:tc>
                  <a:txBody>
                    <a:bodyPr/>
                    <a:lstStyle/>
                    <a:p>
                      <a:r>
                        <a:rPr lang="en-US" sz="1200"/>
                        <a:t>The application running on each domain</a:t>
                      </a:r>
                      <a:r>
                        <a:rPr lang="en-US" sz="1200" baseline="0"/>
                        <a:t> controller</a:t>
                      </a:r>
                      <a:r>
                        <a:rPr lang="en-US" sz="1200"/>
                        <a:t> that communicates directly with the Ntdsa.dll to read and write replication objects</a:t>
                      </a:r>
                      <a:endParaRPr lang="en-US" sz="1200">
                        <a:latin typeface="Segoe UI" panose="020B0502040204020203" pitchFamily="34" charset="0"/>
                        <a:cs typeface="Segoe UI" panose="020B0502040204020203" pitchFamily="34" charset="0"/>
                      </a:endParaRPr>
                    </a:p>
                  </a:txBody>
                  <a:tcPr marL="121920" marR="121920"/>
                </a:tc>
                <a:extLst>
                  <a:ext uri="{0D108BD9-81ED-4DB2-BD59-A6C34878D82A}">
                    <a16:rowId xmlns:a16="http://schemas.microsoft.com/office/drawing/2014/main" val="10001"/>
                  </a:ext>
                </a:extLst>
              </a:tr>
              <a:tr h="951795">
                <a:tc>
                  <a:txBody>
                    <a:bodyPr/>
                    <a:lstStyle/>
                    <a:p>
                      <a:r>
                        <a:rPr lang="en-US" sz="1200"/>
                        <a:t>Directory System Agent (DSA)</a:t>
                      </a:r>
                      <a:endParaRPr lang="en-US" sz="1200">
                        <a:latin typeface="Segoe UI" panose="020B0502040204020203" pitchFamily="34" charset="0"/>
                        <a:cs typeface="Segoe UI" panose="020B0502040204020203" pitchFamily="34" charset="0"/>
                      </a:endParaRPr>
                    </a:p>
                  </a:txBody>
                  <a:tcPr marL="121920" marR="121920"/>
                </a:tc>
                <a:tc>
                  <a:txBody>
                    <a:bodyPr/>
                    <a:lstStyle/>
                    <a:p>
                      <a:r>
                        <a:rPr lang="en-US" sz="1200"/>
                        <a:t>The directory service component that runs as Ntdsa.dll on each domain</a:t>
                      </a:r>
                      <a:r>
                        <a:rPr lang="en-US" sz="1200" baseline="0"/>
                        <a:t> controller</a:t>
                      </a:r>
                      <a:r>
                        <a:rPr lang="en-US" sz="1200"/>
                        <a:t>, providing the interfaces through which services and processes, such as KCC, gain access to the directory database</a:t>
                      </a:r>
                      <a:endParaRPr lang="en-US" sz="1200">
                        <a:latin typeface="Segoe UI" panose="020B0502040204020203" pitchFamily="34" charset="0"/>
                        <a:cs typeface="Segoe UI" panose="020B0502040204020203" pitchFamily="34" charset="0"/>
                      </a:endParaRPr>
                    </a:p>
                  </a:txBody>
                  <a:tcPr marL="121920" marR="121920"/>
                </a:tc>
                <a:extLst>
                  <a:ext uri="{0D108BD9-81ED-4DB2-BD59-A6C34878D82A}">
                    <a16:rowId xmlns:a16="http://schemas.microsoft.com/office/drawing/2014/main" val="10002"/>
                  </a:ext>
                </a:extLst>
              </a:tr>
              <a:tr h="802493">
                <a:tc>
                  <a:txBody>
                    <a:bodyPr/>
                    <a:lstStyle/>
                    <a:p>
                      <a:r>
                        <a:rPr lang="en-US" sz="1200"/>
                        <a:t>Extensible Storage </a:t>
                      </a:r>
                    </a:p>
                    <a:p>
                      <a:r>
                        <a:rPr lang="en-US" sz="1200"/>
                        <a:t>Engine (ESE)</a:t>
                      </a:r>
                      <a:endParaRPr lang="en-US" sz="1200">
                        <a:latin typeface="Segoe UI" panose="020B0502040204020203" pitchFamily="34" charset="0"/>
                        <a:cs typeface="Segoe UI" panose="020B0502040204020203" pitchFamily="34" charset="0"/>
                      </a:endParaRPr>
                    </a:p>
                  </a:txBody>
                  <a:tcPr marL="121920" marR="121920"/>
                </a:tc>
                <a:tc>
                  <a:txBody>
                    <a:bodyPr/>
                    <a:lstStyle/>
                    <a:p>
                      <a:r>
                        <a:rPr lang="en-US" sz="1200"/>
                        <a:t>The directory service component that runs as Esent.dll. ESE manages the tables of records, each with one or more columns. The directory database is composed of the tables of records</a:t>
                      </a:r>
                      <a:endParaRPr lang="en-US" sz="1200">
                        <a:latin typeface="Segoe UI" panose="020B0502040204020203" pitchFamily="34" charset="0"/>
                        <a:cs typeface="Segoe UI" panose="020B0502040204020203" pitchFamily="34" charset="0"/>
                      </a:endParaRPr>
                    </a:p>
                  </a:txBody>
                  <a:tcPr marL="121920" marR="121920"/>
                </a:tc>
                <a:extLst>
                  <a:ext uri="{0D108BD9-81ED-4DB2-BD59-A6C34878D82A}">
                    <a16:rowId xmlns:a16="http://schemas.microsoft.com/office/drawing/2014/main" val="10003"/>
                  </a:ext>
                </a:extLst>
              </a:tr>
              <a:tr h="1250398">
                <a:tc>
                  <a:txBody>
                    <a:bodyPr/>
                    <a:lstStyle/>
                    <a:p>
                      <a:r>
                        <a:rPr lang="en-US" sz="1200"/>
                        <a:t>Remote Procedure Call (RPC)</a:t>
                      </a:r>
                      <a:endParaRPr lang="en-US" sz="1200">
                        <a:latin typeface="Segoe UI" panose="020B0502040204020203" pitchFamily="34" charset="0"/>
                        <a:cs typeface="Segoe UI" panose="020B0502040204020203" pitchFamily="34" charset="0"/>
                      </a:endParaRPr>
                    </a:p>
                  </a:txBody>
                  <a:tcPr marL="121920" marR="121920"/>
                </a:tc>
                <a:tc>
                  <a:txBody>
                    <a:bodyPr/>
                    <a:lstStyle/>
                    <a:p>
                      <a:r>
                        <a:rPr lang="en-US" sz="1200"/>
                        <a:t>The Directory Replication Service (DRS) (Drsuapi) RPC protocol</a:t>
                      </a:r>
                      <a:r>
                        <a:rPr lang="en-US" sz="1200" baseline="0"/>
                        <a:t> is </a:t>
                      </a:r>
                      <a:r>
                        <a:rPr lang="en-US" sz="1200"/>
                        <a:t>used to communicate replication status and topology to a domain</a:t>
                      </a:r>
                      <a:r>
                        <a:rPr lang="en-US" sz="1200" baseline="0"/>
                        <a:t> controller</a:t>
                      </a:r>
                      <a:r>
                        <a:rPr lang="en-US" sz="1200"/>
                        <a:t>. The KCC also uses this protocol to communicate with other KCCs to request error information when building the replication topology</a:t>
                      </a:r>
                      <a:endParaRPr lang="en-US" sz="1200">
                        <a:latin typeface="Segoe UI" panose="020B0502040204020203" pitchFamily="34" charset="0"/>
                        <a:cs typeface="Segoe UI" panose="020B0502040204020203" pitchFamily="34" charset="0"/>
                      </a:endParaRPr>
                    </a:p>
                  </a:txBody>
                  <a:tcPr marL="121920" marR="121920"/>
                </a:tc>
                <a:extLst>
                  <a:ext uri="{0D108BD9-81ED-4DB2-BD59-A6C34878D82A}">
                    <a16:rowId xmlns:a16="http://schemas.microsoft.com/office/drawing/2014/main" val="10004"/>
                  </a:ext>
                </a:extLst>
              </a:tr>
              <a:tr h="653193">
                <a:tc>
                  <a:txBody>
                    <a:bodyPr/>
                    <a:lstStyle/>
                    <a:p>
                      <a:r>
                        <a:rPr lang="en-US" sz="1200"/>
                        <a:t>Inter-Site</a:t>
                      </a:r>
                      <a:r>
                        <a:rPr lang="en-US" sz="1200" baseline="0"/>
                        <a:t> Topology Generator (</a:t>
                      </a:r>
                      <a:r>
                        <a:rPr lang="en-US" sz="1200"/>
                        <a:t>ISTG)</a:t>
                      </a:r>
                      <a:endParaRPr lang="en-US" sz="1200">
                        <a:latin typeface="Segoe UI" panose="020B0502040204020203" pitchFamily="34" charset="0"/>
                        <a:cs typeface="Segoe UI" panose="020B0502040204020203" pitchFamily="34" charset="0"/>
                      </a:endParaRPr>
                    </a:p>
                  </a:txBody>
                  <a:tcPr marL="121920" marR="121920"/>
                </a:tc>
                <a:tc>
                  <a:txBody>
                    <a:bodyPr/>
                    <a:lstStyle/>
                    <a:p>
                      <a:r>
                        <a:rPr lang="en-US" sz="1200"/>
                        <a:t>The single KCC in a site that manages intersite connection objects for the site</a:t>
                      </a:r>
                      <a:endParaRPr lang="en-US" sz="1200">
                        <a:latin typeface="Segoe UI" panose="020B0502040204020203" pitchFamily="34" charset="0"/>
                        <a:cs typeface="Segoe UI" panose="020B0502040204020203" pitchFamily="34" charset="0"/>
                      </a:endParaRPr>
                    </a:p>
                  </a:txBody>
                  <a:tcPr marL="121920" marR="12192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339416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547842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Urgent replication!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Back in the Windows 2000 Server days, the default delay for notifications for DCs within the same site was up to 5 minutes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To bypass this, changes in the NC that have a security impact were bypassing the delay and replicating urgently (account lockout for example)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does still exist, but now that intra-site delays are just a few seconds, the urgent flag does not change things much</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Note that urgent replication never crosses site-links, in other words, when an account is locked-out for example, this is replicated right away on all DCs of the same site, but will wait for the interval/schedule for inter-site</a:t>
            </a:r>
          </a:p>
          <a:p>
            <a:pPr lvl="2">
              <a:buFont typeface="Wingdings" panose="05000000000000000000" pitchFamily="2" charset="2"/>
              <a:buChar char="§"/>
              <a:defRPr/>
            </a:pPr>
            <a:endParaRPr lang="en-US" sz="1600">
              <a:gradFill>
                <a:gsLst>
                  <a:gs pos="1250">
                    <a:srgbClr val="505050"/>
                  </a:gs>
                  <a:gs pos="100000">
                    <a:srgbClr val="505050"/>
                  </a:gs>
                </a:gsLst>
                <a:lin ang="5400000" scaled="0"/>
              </a:gradFill>
            </a:endParaRPr>
          </a:p>
          <a:p>
            <a:pPr marL="241300" lvl="1" indent="0">
              <a:buNone/>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344332360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1448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Let’s clarify what we are talking about…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23220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Active Directory what?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Active Directory Domain Services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Active Directory Lightweight Directory Services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Active Directory Certificate Services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Active Directory Federation Services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Active Directory Right Management Services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It’s a Windows role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No need for a specific license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 the Windows world: OS role ≠ feature</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7" name="Image 7">
            <a:extLst>
              <a:ext uri="{FF2B5EF4-FFF2-40B4-BE49-F238E27FC236}">
                <a16:creationId xmlns:a16="http://schemas.microsoft.com/office/drawing/2014/main" id="{2F1B47FD-240E-4780-AD28-A5BA68D0F490}"/>
              </a:ext>
            </a:extLst>
          </p:cNvPr>
          <p:cNvPicPr>
            <a:picLocks noChangeAspect="1"/>
          </p:cNvPicPr>
          <p:nvPr/>
        </p:nvPicPr>
        <p:blipFill>
          <a:blip r:embed="rId3"/>
          <a:stretch>
            <a:fillRect/>
          </a:stretch>
        </p:blipFill>
        <p:spPr>
          <a:xfrm flipH="1">
            <a:off x="10150114" y="4359768"/>
            <a:ext cx="2612038" cy="3646769"/>
          </a:xfrm>
          <a:prstGeom prst="rect">
            <a:avLst/>
          </a:prstGeom>
        </p:spPr>
      </p:pic>
      <p:sp>
        <p:nvSpPr>
          <p:cNvPr id="8" name="Speech Bubble: Oval 7">
            <a:extLst>
              <a:ext uri="{FF2B5EF4-FFF2-40B4-BE49-F238E27FC236}">
                <a16:creationId xmlns:a16="http://schemas.microsoft.com/office/drawing/2014/main" id="{689B6AE5-7907-4009-815D-38C5108E59C2}"/>
              </a:ext>
            </a:extLst>
          </p:cNvPr>
          <p:cNvSpPr/>
          <p:nvPr/>
        </p:nvSpPr>
        <p:spPr bwMode="auto">
          <a:xfrm>
            <a:off x="8066673" y="4229371"/>
            <a:ext cx="2679895" cy="1287390"/>
          </a:xfrm>
          <a:prstGeom prst="wedgeEllipseCallout">
            <a:avLst>
              <a:gd name="adj1" fmla="val 46884"/>
              <a:gd name="adj2" fmla="val 5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err="1">
                <a:gradFill>
                  <a:gsLst>
                    <a:gs pos="0">
                      <a:srgbClr val="FFFFFF"/>
                    </a:gs>
                    <a:gs pos="100000">
                      <a:srgbClr val="FFFFFF"/>
                    </a:gs>
                  </a:gsLst>
                  <a:lin ang="5400000" scaled="0"/>
                </a:gradFill>
                <a:ea typeface="Segoe UI" pitchFamily="34" charset="0"/>
                <a:cs typeface="Segoe UI" pitchFamily="34" charset="0"/>
              </a:rPr>
              <a:t>Well</a:t>
            </a:r>
            <a:r>
              <a:rPr lang="fr-CA" sz="2400">
                <a:gradFill>
                  <a:gsLst>
                    <a:gs pos="0">
                      <a:srgbClr val="FFFFFF"/>
                    </a:gs>
                    <a:gs pos="100000">
                      <a:srgbClr val="FFFFFF"/>
                    </a:gs>
                  </a:gsLst>
                  <a:lin ang="5400000" scaled="0"/>
                </a:gradFill>
                <a:ea typeface="Segoe UI" pitchFamily="34" charset="0"/>
                <a:cs typeface="Segoe UI" pitchFamily="34" charset="0"/>
              </a:rPr>
              <a:t>, </a:t>
            </a:r>
            <a:r>
              <a:rPr lang="fr-CA" sz="2400" err="1">
                <a:gradFill>
                  <a:gsLst>
                    <a:gs pos="0">
                      <a:srgbClr val="FFFFFF"/>
                    </a:gs>
                    <a:gs pos="100000">
                      <a:srgbClr val="FFFFFF"/>
                    </a:gs>
                  </a:gsLst>
                  <a:lin ang="5400000" scaled="0"/>
                </a:gradFill>
                <a:ea typeface="Segoe UI" pitchFamily="34" charset="0"/>
                <a:cs typeface="Segoe UI" pitchFamily="34" charset="0"/>
              </a:rPr>
              <a:t>it’s</a:t>
            </a:r>
            <a:r>
              <a:rPr lang="fr-CA" sz="2400">
                <a:gradFill>
                  <a:gsLst>
                    <a:gs pos="0">
                      <a:srgbClr val="FFFFFF"/>
                    </a:gs>
                    <a:gs pos="100000">
                      <a:srgbClr val="FFFFFF"/>
                    </a:gs>
                  </a:gsLst>
                  <a:lin ang="5400000" scaled="0"/>
                </a:gradFill>
                <a:ea typeface="Segoe UI" pitchFamily="34" charset="0"/>
                <a:cs typeface="Segoe UI" pitchFamily="34" charset="0"/>
              </a:rPr>
              <a:t> AD…</a:t>
            </a:r>
          </a:p>
        </p:txBody>
      </p:sp>
    </p:spTree>
    <p:extLst>
      <p:ext uri="{BB962C8B-B14F-4D97-AF65-F5344CB8AC3E}">
        <p14:creationId xmlns:p14="http://schemas.microsoft.com/office/powerpoint/2010/main" val="2384132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fade">
                                      <p:cBhvr>
                                        <p:cTn id="25" dur="500"/>
                                        <p:tgtEl>
                                          <p:spTgt spid="5">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Keeping track of things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2170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Because we replicate at the attribute level, we need to keep track of at least two things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Did something change on the database of a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yes, what attribute changed</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For the first one we have Update Sequence Numbers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It’s a counter incremented by 1 at each change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Each DC has its own counter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DCs know what is the USN of each other to keep track if they already replicated a change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For the second, we have replication metadata</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tracks from where an attribute has been changed (DC and USN)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tracks when and how many times the value has changed</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E6FDE013-0279-4B57-806D-D1ECFF158750}"/>
              </a:ext>
            </a:extLst>
          </p:cNvPr>
          <p:cNvSpPr/>
          <p:nvPr/>
        </p:nvSpPr>
        <p:spPr bwMode="auto">
          <a:xfrm rot="21263771">
            <a:off x="9989952" y="3548831"/>
            <a:ext cx="1081586" cy="518178"/>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USN</a:t>
            </a:r>
          </a:p>
        </p:txBody>
      </p:sp>
    </p:spTree>
    <p:extLst>
      <p:ext uri="{BB962C8B-B14F-4D97-AF65-F5344CB8AC3E}">
        <p14:creationId xmlns:p14="http://schemas.microsoft.com/office/powerpoint/2010/main" val="40406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4" descr="usn2">
            <a:extLst>
              <a:ext uri="{FF2B5EF4-FFF2-40B4-BE49-F238E27FC236}">
                <a16:creationId xmlns:a16="http://schemas.microsoft.com/office/drawing/2014/main" id="{4DB61A74-4506-4A00-BBA1-CB3FC0F33C6B}"/>
              </a:ext>
            </a:extLst>
          </p:cNvPr>
          <p:cNvPicPr>
            <a:picLocks noChangeAspect="1" noChangeArrowheads="1"/>
          </p:cNvPicPr>
          <p:nvPr/>
        </p:nvPicPr>
        <p:blipFill>
          <a:blip r:embed="rId3" cstate="print"/>
          <a:srcRect/>
          <a:stretch>
            <a:fillRect/>
          </a:stretch>
        </p:blipFill>
        <p:spPr bwMode="auto">
          <a:xfrm>
            <a:off x="612776" y="4470065"/>
            <a:ext cx="7455799" cy="2148089"/>
          </a:xfrm>
          <a:prstGeom prst="rect">
            <a:avLst/>
          </a:prstGeom>
          <a:noFill/>
          <a:ln w="3175">
            <a:noFill/>
            <a:miter lim="800000"/>
            <a:headEnd/>
            <a:tailEnd/>
          </a:ln>
        </p:spPr>
      </p:pic>
      <p:sp>
        <p:nvSpPr>
          <p:cNvPr id="2" name="Slide Number Placeholder 1">
            <a:extLst>
              <a:ext uri="{FF2B5EF4-FFF2-40B4-BE49-F238E27FC236}">
                <a16:creationId xmlns:a16="http://schemas.microsoft.com/office/drawing/2014/main" id="{10FA36ED-B242-494C-A85D-1F5902FF463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60</a:t>
            </a:fld>
            <a:endParaRPr lang="en-US"/>
          </a:p>
        </p:txBody>
      </p:sp>
      <p:sp>
        <p:nvSpPr>
          <p:cNvPr id="3" name="Text Placeholder 2">
            <a:extLst>
              <a:ext uri="{FF2B5EF4-FFF2-40B4-BE49-F238E27FC236}">
                <a16:creationId xmlns:a16="http://schemas.microsoft.com/office/drawing/2014/main" id="{32FB7D97-08E3-43C3-8D65-F418F9490043}"/>
              </a:ext>
            </a:extLst>
          </p:cNvPr>
          <p:cNvSpPr>
            <a:spLocks noGrp="1"/>
          </p:cNvSpPr>
          <p:nvPr>
            <p:ph type="body" sz="quarter" idx="13"/>
          </p:nvPr>
        </p:nvSpPr>
        <p:spPr/>
        <p:txBody>
          <a:bodyPr/>
          <a:lstStyle/>
          <a:p>
            <a:r>
              <a:rPr lang="en-US"/>
              <a:t>The replication protocol in detail</a:t>
            </a:r>
            <a:endParaRPr lang="fr-FR"/>
          </a:p>
        </p:txBody>
      </p:sp>
      <p:pic>
        <p:nvPicPr>
          <p:cNvPr id="4" name="Picture 50" descr="usn1">
            <a:extLst>
              <a:ext uri="{FF2B5EF4-FFF2-40B4-BE49-F238E27FC236}">
                <a16:creationId xmlns:a16="http://schemas.microsoft.com/office/drawing/2014/main" id="{B123A31E-73CB-4E76-BD04-E06DFCC24BDB}"/>
              </a:ext>
            </a:extLst>
          </p:cNvPr>
          <p:cNvPicPr>
            <a:picLocks noChangeAspect="1" noChangeArrowheads="1"/>
          </p:cNvPicPr>
          <p:nvPr/>
        </p:nvPicPr>
        <p:blipFill>
          <a:blip r:embed="rId4" cstate="print"/>
          <a:srcRect/>
          <a:stretch>
            <a:fillRect/>
          </a:stretch>
        </p:blipFill>
        <p:spPr bwMode="auto">
          <a:xfrm>
            <a:off x="612777" y="1922260"/>
            <a:ext cx="7416920" cy="2148089"/>
          </a:xfrm>
          <a:prstGeom prst="rect">
            <a:avLst/>
          </a:prstGeom>
          <a:noFill/>
          <a:ln w="3175">
            <a:noFill/>
            <a:miter lim="800000"/>
            <a:headEnd/>
            <a:tailEnd/>
          </a:ln>
        </p:spPr>
      </p:pic>
      <p:sp>
        <p:nvSpPr>
          <p:cNvPr id="5" name="Espace réservé du texte 2">
            <a:extLst>
              <a:ext uri="{FF2B5EF4-FFF2-40B4-BE49-F238E27FC236}">
                <a16:creationId xmlns:a16="http://schemas.microsoft.com/office/drawing/2014/main" id="{04D18F0D-B980-4A3E-8C6B-7A0C82D60C61}"/>
              </a:ext>
            </a:extLst>
          </p:cNvPr>
          <p:cNvSpPr txBox="1">
            <a:spLocks/>
          </p:cNvSpPr>
          <p:nvPr/>
        </p:nvSpPr>
        <p:spPr>
          <a:xfrm>
            <a:off x="366141" y="1922261"/>
            <a:ext cx="11887200" cy="45243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buNone/>
              <a:defRPr/>
            </a:pPr>
            <a:r>
              <a:rPr lang="en-US" sz="2000">
                <a:gradFill>
                  <a:gsLst>
                    <a:gs pos="1250">
                      <a:srgbClr val="505050"/>
                    </a:gs>
                    <a:gs pos="100000">
                      <a:srgbClr val="505050"/>
                    </a:gs>
                  </a:gsLst>
                  <a:lin ang="5400000" scaled="0"/>
                </a:gradFill>
              </a:rPr>
              <a:t>Object Creation</a:t>
            </a: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r>
              <a:rPr lang="en-US" sz="2000">
                <a:gradFill>
                  <a:gsLst>
                    <a:gs pos="1250">
                      <a:srgbClr val="505050"/>
                    </a:gs>
                    <a:gs pos="100000">
                      <a:srgbClr val="505050"/>
                    </a:gs>
                  </a:gsLst>
                  <a:lin ang="5400000" scaled="0"/>
                </a:gradFill>
              </a:rPr>
              <a:t>Object replication </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221438547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5" descr="usn4">
            <a:extLst>
              <a:ext uri="{FF2B5EF4-FFF2-40B4-BE49-F238E27FC236}">
                <a16:creationId xmlns:a16="http://schemas.microsoft.com/office/drawing/2014/main" id="{67D366FE-C873-48B7-9495-247B0E6A0EBB}"/>
              </a:ext>
            </a:extLst>
          </p:cNvPr>
          <p:cNvPicPr>
            <a:picLocks noChangeAspect="1" noChangeArrowheads="1"/>
          </p:cNvPicPr>
          <p:nvPr/>
        </p:nvPicPr>
        <p:blipFill>
          <a:blip r:embed="rId3" cstate="print"/>
          <a:srcRect/>
          <a:stretch>
            <a:fillRect/>
          </a:stretch>
        </p:blipFill>
        <p:spPr bwMode="auto">
          <a:xfrm>
            <a:off x="817035" y="4441476"/>
            <a:ext cx="8260496" cy="2081763"/>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10FA36ED-B242-494C-A85D-1F5902FF463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61</a:t>
            </a:fld>
            <a:endParaRPr lang="en-US"/>
          </a:p>
        </p:txBody>
      </p:sp>
      <p:sp>
        <p:nvSpPr>
          <p:cNvPr id="3" name="Text Placeholder 2">
            <a:extLst>
              <a:ext uri="{FF2B5EF4-FFF2-40B4-BE49-F238E27FC236}">
                <a16:creationId xmlns:a16="http://schemas.microsoft.com/office/drawing/2014/main" id="{32FB7D97-08E3-43C3-8D65-F418F9490043}"/>
              </a:ext>
            </a:extLst>
          </p:cNvPr>
          <p:cNvSpPr>
            <a:spLocks noGrp="1"/>
          </p:cNvSpPr>
          <p:nvPr>
            <p:ph type="body" sz="quarter" idx="13"/>
          </p:nvPr>
        </p:nvSpPr>
        <p:spPr/>
        <p:txBody>
          <a:bodyPr/>
          <a:lstStyle/>
          <a:p>
            <a:r>
              <a:rPr lang="en-US"/>
              <a:t>The replication protocol in detail</a:t>
            </a:r>
            <a:endParaRPr lang="fr-FR"/>
          </a:p>
        </p:txBody>
      </p:sp>
      <p:pic>
        <p:nvPicPr>
          <p:cNvPr id="7" name="Picture 51" descr="usn3">
            <a:extLst>
              <a:ext uri="{FF2B5EF4-FFF2-40B4-BE49-F238E27FC236}">
                <a16:creationId xmlns:a16="http://schemas.microsoft.com/office/drawing/2014/main" id="{1F55578F-5D6B-4A08-A163-86F957661534}"/>
              </a:ext>
            </a:extLst>
          </p:cNvPr>
          <p:cNvPicPr>
            <a:picLocks noChangeAspect="1" noChangeArrowheads="1"/>
          </p:cNvPicPr>
          <p:nvPr/>
        </p:nvPicPr>
        <p:blipFill>
          <a:blip r:embed="rId4" cstate="print"/>
          <a:srcRect/>
          <a:stretch>
            <a:fillRect/>
          </a:stretch>
        </p:blipFill>
        <p:spPr bwMode="auto">
          <a:xfrm>
            <a:off x="817034" y="2025992"/>
            <a:ext cx="8260495" cy="2158426"/>
          </a:xfrm>
          <a:prstGeom prst="rect">
            <a:avLst/>
          </a:prstGeom>
          <a:noFill/>
          <a:ln w="9525">
            <a:noFill/>
            <a:miter lim="800000"/>
            <a:headEnd/>
            <a:tailEnd/>
          </a:ln>
        </p:spPr>
      </p:pic>
      <p:sp>
        <p:nvSpPr>
          <p:cNvPr id="5" name="Espace réservé du texte 2">
            <a:extLst>
              <a:ext uri="{FF2B5EF4-FFF2-40B4-BE49-F238E27FC236}">
                <a16:creationId xmlns:a16="http://schemas.microsoft.com/office/drawing/2014/main" id="{04D18F0D-B980-4A3E-8C6B-7A0C82D60C61}"/>
              </a:ext>
            </a:extLst>
          </p:cNvPr>
          <p:cNvSpPr txBox="1">
            <a:spLocks/>
          </p:cNvSpPr>
          <p:nvPr/>
        </p:nvSpPr>
        <p:spPr>
          <a:xfrm>
            <a:off x="366141" y="1922261"/>
            <a:ext cx="11887200" cy="45243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buNone/>
              <a:defRPr/>
            </a:pPr>
            <a:r>
              <a:rPr lang="en-US" sz="2000">
                <a:gradFill>
                  <a:gsLst>
                    <a:gs pos="1250">
                      <a:srgbClr val="505050"/>
                    </a:gs>
                    <a:gs pos="100000">
                      <a:srgbClr val="505050"/>
                    </a:gs>
                  </a:gsLst>
                  <a:lin ang="5400000" scaled="0"/>
                </a:gradFill>
              </a:rPr>
              <a:t>Object modification</a:t>
            </a: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endParaRPr lang="en-US" sz="2000">
              <a:gradFill>
                <a:gsLst>
                  <a:gs pos="1250">
                    <a:srgbClr val="505050"/>
                  </a:gs>
                  <a:gs pos="100000">
                    <a:srgbClr val="505050"/>
                  </a:gs>
                </a:gsLst>
                <a:lin ang="5400000" scaled="0"/>
              </a:gradFill>
            </a:endParaRPr>
          </a:p>
          <a:p>
            <a:pPr marL="342900" lvl="1" indent="0">
              <a:buNone/>
              <a:defRPr/>
            </a:pPr>
            <a:r>
              <a:rPr lang="en-US" sz="2000">
                <a:gradFill>
                  <a:gsLst>
                    <a:gs pos="1250">
                      <a:srgbClr val="505050"/>
                    </a:gs>
                    <a:gs pos="100000">
                      <a:srgbClr val="505050"/>
                    </a:gs>
                  </a:gsLst>
                  <a:lin ang="5400000" scaled="0"/>
                </a:gradFill>
              </a:rPr>
              <a:t>Object replication </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67324658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E07029-61B5-4627-9BDE-167ACAB6A36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62</a:t>
            </a:fld>
            <a:endParaRPr lang="en-US"/>
          </a:p>
        </p:txBody>
      </p:sp>
      <p:sp>
        <p:nvSpPr>
          <p:cNvPr id="3" name="Text Placeholder 2">
            <a:extLst>
              <a:ext uri="{FF2B5EF4-FFF2-40B4-BE49-F238E27FC236}">
                <a16:creationId xmlns:a16="http://schemas.microsoft.com/office/drawing/2014/main" id="{AA706CFF-159E-4B64-B877-28C9731A4808}"/>
              </a:ext>
            </a:extLst>
          </p:cNvPr>
          <p:cNvSpPr>
            <a:spLocks noGrp="1"/>
          </p:cNvSpPr>
          <p:nvPr>
            <p:ph type="body" sz="quarter" idx="13"/>
          </p:nvPr>
        </p:nvSpPr>
        <p:spPr/>
        <p:txBody>
          <a:bodyPr/>
          <a:lstStyle/>
          <a:p>
            <a:r>
              <a:rPr lang="en-CA"/>
              <a:t>Up-to-date Vector and High Watermark</a:t>
            </a:r>
          </a:p>
        </p:txBody>
      </p:sp>
      <p:sp>
        <p:nvSpPr>
          <p:cNvPr id="5" name="Espace réservé du texte 2">
            <a:extLst>
              <a:ext uri="{FF2B5EF4-FFF2-40B4-BE49-F238E27FC236}">
                <a16:creationId xmlns:a16="http://schemas.microsoft.com/office/drawing/2014/main" id="{AFC34DCF-7136-4568-9686-CE802D87737D}"/>
              </a:ext>
            </a:extLst>
          </p:cNvPr>
          <p:cNvSpPr txBox="1">
            <a:spLocks/>
          </p:cNvSpPr>
          <p:nvPr/>
        </p:nvSpPr>
        <p:spPr>
          <a:xfrm>
            <a:off x="366141" y="1922261"/>
            <a:ext cx="11887200" cy="47705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Up-to-date Vector is for tracking originating updates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Determines attributes to send for replication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For each domain controller that holds a full replica of the partition. It holds the following: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Database GUID (invocation ID) of source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Highest-originating-USN from source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Timestamp from last successful replication (Windows Server 2003)</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the destination already has an up-to-date value, the source domain controller does not send the update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High Watermark determines objects to consider for replication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Table on each domain controller that contains entries for direct replication partners and the highest known USN from those partners (</a:t>
            </a:r>
            <a:r>
              <a:rPr lang="en-US" sz="2000" err="1">
                <a:gradFill>
                  <a:gsLst>
                    <a:gs pos="1250">
                      <a:srgbClr val="505050"/>
                    </a:gs>
                    <a:gs pos="100000">
                      <a:srgbClr val="505050"/>
                    </a:gs>
                  </a:gsLst>
                  <a:lin ang="5400000" scaled="0"/>
                </a:gradFill>
              </a:rPr>
              <a:t>uSNChanged</a:t>
            </a:r>
            <a:r>
              <a:rPr lang="en-US" sz="2000">
                <a:gradFill>
                  <a:gsLst>
                    <a:gs pos="1250">
                      <a:srgbClr val="505050"/>
                    </a:gs>
                    <a:gs pos="100000">
                      <a:srgbClr val="505050"/>
                    </a:gs>
                  </a:gsLst>
                  <a:lin ang="5400000" scaled="0"/>
                </a:gradFill>
              </a:rPr>
              <a: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Destination provides value to source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Source filters changes that do not need to be sent</a:t>
            </a:r>
            <a:endParaRPr lang="fr-FR"/>
          </a:p>
        </p:txBody>
      </p:sp>
    </p:spTree>
    <p:extLst>
      <p:ext uri="{BB962C8B-B14F-4D97-AF65-F5344CB8AC3E}">
        <p14:creationId xmlns:p14="http://schemas.microsoft.com/office/powerpoint/2010/main" val="171142242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E07029-61B5-4627-9BDE-167ACAB6A363}"/>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63</a:t>
            </a:fld>
            <a:endParaRPr lang="en-US"/>
          </a:p>
        </p:txBody>
      </p:sp>
      <p:sp>
        <p:nvSpPr>
          <p:cNvPr id="3" name="Text Placeholder 2">
            <a:extLst>
              <a:ext uri="{FF2B5EF4-FFF2-40B4-BE49-F238E27FC236}">
                <a16:creationId xmlns:a16="http://schemas.microsoft.com/office/drawing/2014/main" id="{AA706CFF-159E-4B64-B877-28C9731A4808}"/>
              </a:ext>
            </a:extLst>
          </p:cNvPr>
          <p:cNvSpPr>
            <a:spLocks noGrp="1"/>
          </p:cNvSpPr>
          <p:nvPr>
            <p:ph type="body" sz="quarter" idx="13"/>
          </p:nvPr>
        </p:nvSpPr>
        <p:spPr/>
        <p:txBody>
          <a:bodyPr/>
          <a:lstStyle/>
          <a:p>
            <a:r>
              <a:rPr lang="en-CA"/>
              <a:t>Inter-site replication</a:t>
            </a:r>
          </a:p>
        </p:txBody>
      </p:sp>
      <p:sp>
        <p:nvSpPr>
          <p:cNvPr id="5" name="Espace réservé du texte 2">
            <a:extLst>
              <a:ext uri="{FF2B5EF4-FFF2-40B4-BE49-F238E27FC236}">
                <a16:creationId xmlns:a16="http://schemas.microsoft.com/office/drawing/2014/main" id="{AFC34DCF-7136-4568-9686-CE802D87737D}"/>
              </a:ext>
            </a:extLst>
          </p:cNvPr>
          <p:cNvSpPr txBox="1">
            <a:spLocks/>
          </p:cNvSpPr>
          <p:nvPr/>
        </p:nvSpPr>
        <p:spPr>
          <a:xfrm>
            <a:off x="366141" y="1922261"/>
            <a:ext cx="11887200" cy="412420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To control inter-site replication, you need to create site-links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assigned the sites you want to link</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assign a weight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assign an interval and a schedule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Site-links can be transitive</a:t>
            </a:r>
            <a:endParaRPr lang="en-US" sz="8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you enable the option called Bridge All Site Links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And if you trust your network, you can enable “notifications” on a site-link</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 that case, BHs of the sites included in the site links will replicate like they were in the same site (ignore the inter-site interval and the schedule)</a:t>
            </a:r>
          </a:p>
        </p:txBody>
      </p:sp>
    </p:spTree>
    <p:extLst>
      <p:ext uri="{BB962C8B-B14F-4D97-AF65-F5344CB8AC3E}">
        <p14:creationId xmlns:p14="http://schemas.microsoft.com/office/powerpoint/2010/main" val="419340825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6866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Multimaster</a:t>
            </a:r>
            <a:r>
              <a:rPr lang="en-US"/>
              <a:t>, advantages and drawbacks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30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If you install DNS on a DC, the DNS zone can also be multi-master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We spoof the </a:t>
            </a:r>
            <a:r>
              <a:rPr lang="en-CA" sz="2000" dirty="0"/>
              <a:t>Start of Authority</a:t>
            </a:r>
            <a:r>
              <a:rPr lang="en-US" sz="2000" dirty="0">
                <a:gradFill>
                  <a:gsLst>
                    <a:gs pos="1250">
                      <a:srgbClr val="505050"/>
                    </a:gs>
                    <a:gs pos="100000">
                      <a:srgbClr val="505050"/>
                    </a:gs>
                  </a:gsLst>
                  <a:lin ang="5400000" scaled="0"/>
                </a:gradFill>
              </a:rPr>
              <a:t>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What if the same object is changed on two DCs at the same time?</a:t>
            </a:r>
          </a:p>
          <a:p>
            <a:pPr marL="342900" lvl="1" indent="0">
              <a:buNone/>
              <a:defRPr/>
            </a:pPr>
            <a:endParaRPr lang="en-US" sz="20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Most conflicts are avoided (attribute level replication),</a:t>
            </a:r>
            <a:br>
              <a:rPr lang="en-US" sz="2000" dirty="0">
                <a:gradFill>
                  <a:gsLst>
                    <a:gs pos="1250">
                      <a:srgbClr val="505050"/>
                    </a:gs>
                    <a:gs pos="100000">
                      <a:srgbClr val="505050"/>
                    </a:gs>
                  </a:gsLst>
                  <a:lin ang="5400000" scaled="0"/>
                </a:gradFill>
              </a:rPr>
            </a:br>
            <a:r>
              <a:rPr lang="en-US" sz="2000" dirty="0">
                <a:gradFill>
                  <a:gsLst>
                    <a:gs pos="1250">
                      <a:srgbClr val="505050"/>
                    </a:gs>
                    <a:gs pos="100000">
                      <a:srgbClr val="505050"/>
                    </a:gs>
                  </a:gsLst>
                  <a:lin ang="5400000" scaled="0"/>
                </a:gradFill>
              </a:rPr>
              <a:t>some of them are automatically resolved (name conflicts,</a:t>
            </a:r>
            <a:br>
              <a:rPr lang="en-US" sz="2000" dirty="0">
                <a:gradFill>
                  <a:gsLst>
                    <a:gs pos="1250">
                      <a:srgbClr val="505050"/>
                    </a:gs>
                    <a:gs pos="100000">
                      <a:srgbClr val="505050"/>
                    </a:gs>
                  </a:gsLst>
                  <a:lin ang="5400000" scaled="0"/>
                </a:gradFill>
              </a:rPr>
            </a:br>
            <a:r>
              <a:rPr lang="en-US" sz="2000" dirty="0">
                <a:gradFill>
                  <a:gsLst>
                    <a:gs pos="1250">
                      <a:srgbClr val="505050"/>
                    </a:gs>
                    <a:gs pos="100000">
                      <a:srgbClr val="505050"/>
                    </a:gs>
                  </a:gsLst>
                  <a:lin ang="5400000" scaled="0"/>
                </a:gradFill>
              </a:rPr>
              <a:t>orphaned objects) and some of them are avoided thanks</a:t>
            </a:r>
            <a:br>
              <a:rPr lang="en-US" sz="2000" dirty="0">
                <a:gradFill>
                  <a:gsLst>
                    <a:gs pos="1250">
                      <a:srgbClr val="505050"/>
                    </a:gs>
                    <a:gs pos="100000">
                      <a:srgbClr val="505050"/>
                    </a:gs>
                  </a:gsLst>
                  <a:lin ang="5400000" scaled="0"/>
                </a:gradFill>
              </a:rPr>
            </a:br>
            <a:r>
              <a:rPr lang="en-US" sz="2000" dirty="0">
                <a:gradFill>
                  <a:gsLst>
                    <a:gs pos="1250">
                      <a:srgbClr val="505050"/>
                    </a:gs>
                    <a:gs pos="100000">
                      <a:srgbClr val="505050"/>
                    </a:gs>
                  </a:gsLst>
                  <a:lin ang="5400000" scaled="0"/>
                </a:gradFill>
              </a:rPr>
              <a:t>to </a:t>
            </a:r>
            <a:r>
              <a:rPr lang="en-US" sz="2000" b="1" dirty="0">
                <a:gradFill>
                  <a:gsLst>
                    <a:gs pos="1250">
                      <a:srgbClr val="505050"/>
                    </a:gs>
                    <a:gs pos="100000">
                      <a:srgbClr val="505050"/>
                    </a:gs>
                  </a:gsLst>
                  <a:lin ang="5400000" scaled="0"/>
                </a:gradFill>
              </a:rPr>
              <a:t>flexible single master operation </a:t>
            </a:r>
            <a:r>
              <a:rPr lang="en-US" sz="2000" dirty="0">
                <a:gradFill>
                  <a:gsLst>
                    <a:gs pos="1250">
                      <a:srgbClr val="505050"/>
                    </a:gs>
                    <a:gs pos="100000">
                      <a:srgbClr val="505050"/>
                    </a:gs>
                  </a:gsLst>
                  <a:lin ang="5400000" scaled="0"/>
                </a:gradFill>
              </a:rPr>
              <a:t>DCs.</a:t>
            </a:r>
          </a:p>
          <a:p>
            <a:pPr marL="0" indent="0">
              <a:buNone/>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a:p>
            <a:endParaRPr lang="fr-FR" dirty="0"/>
          </a:p>
        </p:txBody>
      </p:sp>
      <p:sp>
        <p:nvSpPr>
          <p:cNvPr id="4" name="TextBox 3">
            <a:extLst>
              <a:ext uri="{FF2B5EF4-FFF2-40B4-BE49-F238E27FC236}">
                <a16:creationId xmlns:a16="http://schemas.microsoft.com/office/drawing/2014/main" id="{BF586323-8186-4722-86CF-0DF0EAD53DA5}"/>
              </a:ext>
            </a:extLst>
          </p:cNvPr>
          <p:cNvSpPr txBox="1"/>
          <p:nvPr/>
        </p:nvSpPr>
        <p:spPr>
          <a:xfrm>
            <a:off x="4092258" y="4077239"/>
            <a:ext cx="4251958" cy="738664"/>
          </a:xfrm>
          <a:prstGeom prst="rect">
            <a:avLst/>
          </a:prstGeom>
          <a:ln>
            <a:solidFill>
              <a:srgbClr val="E81123"/>
            </a:solidFill>
          </a:ln>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nSpc>
                <a:spcPct val="90000"/>
              </a:lnSpc>
              <a:spcAft>
                <a:spcPts val="600"/>
              </a:spcAft>
            </a:pPr>
            <a:r>
              <a:rPr lang="en-CA" sz="3200">
                <a:gradFill>
                  <a:gsLst>
                    <a:gs pos="2917">
                      <a:schemeClr val="tx1"/>
                    </a:gs>
                    <a:gs pos="30000">
                      <a:schemeClr val="tx1"/>
                    </a:gs>
                  </a:gsLst>
                  <a:lin ang="5400000" scaled="0"/>
                </a:gradFill>
              </a:rPr>
              <a:t>Replication conflicts!</a:t>
            </a:r>
          </a:p>
        </p:txBody>
      </p:sp>
      <p:pic>
        <p:nvPicPr>
          <p:cNvPr id="6" name="Image 7">
            <a:extLst>
              <a:ext uri="{FF2B5EF4-FFF2-40B4-BE49-F238E27FC236}">
                <a16:creationId xmlns:a16="http://schemas.microsoft.com/office/drawing/2014/main" id="{741A5CC5-6948-44DE-9151-9FA48A40AD96}"/>
              </a:ext>
            </a:extLst>
          </p:cNvPr>
          <p:cNvPicPr>
            <a:picLocks noChangeAspect="1"/>
          </p:cNvPicPr>
          <p:nvPr/>
        </p:nvPicPr>
        <p:blipFill>
          <a:blip r:embed="rId3"/>
          <a:stretch>
            <a:fillRect/>
          </a:stretch>
        </p:blipFill>
        <p:spPr>
          <a:xfrm>
            <a:off x="10895329" y="5323300"/>
            <a:ext cx="1513827" cy="1559616"/>
          </a:xfrm>
          <a:prstGeom prst="rect">
            <a:avLst/>
          </a:prstGeom>
        </p:spPr>
      </p:pic>
      <p:sp>
        <p:nvSpPr>
          <p:cNvPr id="7" name="Thought Bubble: Cloud 6">
            <a:extLst>
              <a:ext uri="{FF2B5EF4-FFF2-40B4-BE49-F238E27FC236}">
                <a16:creationId xmlns:a16="http://schemas.microsoft.com/office/drawing/2014/main" id="{E8C42352-FCDB-4B0F-AF8A-26D25C79E5DB}"/>
              </a:ext>
            </a:extLst>
          </p:cNvPr>
          <p:cNvSpPr/>
          <p:nvPr/>
        </p:nvSpPr>
        <p:spPr bwMode="auto">
          <a:xfrm>
            <a:off x="7958920" y="5079383"/>
            <a:ext cx="2325797" cy="1254455"/>
          </a:xfrm>
          <a:prstGeom prst="cloudCallout">
            <a:avLst>
              <a:gd name="adj1" fmla="val 88614"/>
              <a:gd name="adj2" fmla="val -106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Flexible what?</a:t>
            </a:r>
          </a:p>
        </p:txBody>
      </p:sp>
      <p:sp>
        <p:nvSpPr>
          <p:cNvPr id="8" name="Rectangle: Folded Corner 7">
            <a:extLst>
              <a:ext uri="{FF2B5EF4-FFF2-40B4-BE49-F238E27FC236}">
                <a16:creationId xmlns:a16="http://schemas.microsoft.com/office/drawing/2014/main" id="{18032021-074F-4814-8D9B-C740BF03B8FC}"/>
              </a:ext>
            </a:extLst>
          </p:cNvPr>
          <p:cNvSpPr/>
          <p:nvPr/>
        </p:nvSpPr>
        <p:spPr bwMode="auto">
          <a:xfrm rot="21263771">
            <a:off x="6081152" y="6212638"/>
            <a:ext cx="1291444" cy="518178"/>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FSMO</a:t>
            </a:r>
          </a:p>
        </p:txBody>
      </p:sp>
      <p:sp>
        <p:nvSpPr>
          <p:cNvPr id="9" name="Rectangle: Folded Corner 8">
            <a:extLst>
              <a:ext uri="{FF2B5EF4-FFF2-40B4-BE49-F238E27FC236}">
                <a16:creationId xmlns:a16="http://schemas.microsoft.com/office/drawing/2014/main" id="{9E6BE08D-0A41-4E3F-8540-03BF9332B762}"/>
              </a:ext>
            </a:extLst>
          </p:cNvPr>
          <p:cNvSpPr/>
          <p:nvPr/>
        </p:nvSpPr>
        <p:spPr bwMode="auto">
          <a:xfrm rot="21263771">
            <a:off x="4745280" y="2705784"/>
            <a:ext cx="1291444" cy="518178"/>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SOA</a:t>
            </a:r>
          </a:p>
        </p:txBody>
      </p:sp>
    </p:spTree>
    <p:extLst>
      <p:ext uri="{BB962C8B-B14F-4D97-AF65-F5344CB8AC3E}">
        <p14:creationId xmlns:p14="http://schemas.microsoft.com/office/powerpoint/2010/main" val="2205140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style.rotation</p:attrName>
                                        </p:attrNameLst>
                                      </p:cBhvr>
                                      <p:tavLst>
                                        <p:tav tm="0">
                                          <p:val>
                                            <p:fltVal val="90"/>
                                          </p:val>
                                        </p:tav>
                                        <p:tav tm="100000">
                                          <p:val>
                                            <p:fltVal val="0"/>
                                          </p:val>
                                        </p:tav>
                                      </p:tavLst>
                                    </p:anim>
                                    <p:animEffect transition="in" filter="fade">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1000" fill="hold"/>
                                        <p:tgtEl>
                                          <p:spTgt spid="9"/>
                                        </p:tgtEl>
                                        <p:attrNameLst>
                                          <p:attrName>ppt_w</p:attrName>
                                        </p:attrNameLst>
                                      </p:cBhvr>
                                      <p:tavLst>
                                        <p:tav tm="0">
                                          <p:val>
                                            <p:fltVal val="0"/>
                                          </p:val>
                                        </p:tav>
                                        <p:tav tm="100000">
                                          <p:val>
                                            <p:strVal val="#ppt_w"/>
                                          </p:val>
                                        </p:tav>
                                      </p:tavLst>
                                    </p:anim>
                                    <p:anim calcmode="lin" valueType="num">
                                      <p:cBhvr>
                                        <p:cTn id="27" dur="1000" fill="hold"/>
                                        <p:tgtEl>
                                          <p:spTgt spid="9"/>
                                        </p:tgtEl>
                                        <p:attrNameLst>
                                          <p:attrName>ppt_h</p:attrName>
                                        </p:attrNameLst>
                                      </p:cBhvr>
                                      <p:tavLst>
                                        <p:tav tm="0">
                                          <p:val>
                                            <p:fltVal val="0"/>
                                          </p:val>
                                        </p:tav>
                                        <p:tav tm="100000">
                                          <p:val>
                                            <p:strVal val="#ppt_h"/>
                                          </p:val>
                                        </p:tav>
                                      </p:tavLst>
                                    </p:anim>
                                    <p:anim calcmode="lin" valueType="num">
                                      <p:cBhvr>
                                        <p:cTn id="28" dur="1000" fill="hold"/>
                                        <p:tgtEl>
                                          <p:spTgt spid="9"/>
                                        </p:tgtEl>
                                        <p:attrNameLst>
                                          <p:attrName>style.rotation</p:attrName>
                                        </p:attrNameLst>
                                      </p:cBhvr>
                                      <p:tavLst>
                                        <p:tav tm="0">
                                          <p:val>
                                            <p:fltVal val="90"/>
                                          </p:val>
                                        </p:tav>
                                        <p:tav tm="100000">
                                          <p:val>
                                            <p:fltVal val="0"/>
                                          </p:val>
                                        </p:tav>
                                      </p:tavLst>
                                    </p:anim>
                                    <p:animEffect transition="in" filter="fade">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Let’s clarify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75405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Some replication conflicts might be crippling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administrators modifying the schema</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in two different DCs at the same time!</a:t>
            </a:r>
            <a:br>
              <a:rPr lang="en-US" sz="2000">
                <a:gradFill>
                  <a:gsLst>
                    <a:gs pos="1250">
                      <a:srgbClr val="505050"/>
                    </a:gs>
                    <a:gs pos="100000">
                      <a:srgbClr val="505050"/>
                    </a:gs>
                  </a:gsLst>
                  <a:lin ang="5400000" scaled="0"/>
                </a:gradFill>
              </a:rPr>
            </a:b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administrators picking the same name for a new</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domain in the forest</a:t>
            </a:r>
            <a:br>
              <a:rPr lang="en-US" sz="2000">
                <a:gradFill>
                  <a:gsLst>
                    <a:gs pos="1250">
                      <a:srgbClr val="505050"/>
                    </a:gs>
                    <a:gs pos="100000">
                      <a:srgbClr val="505050"/>
                    </a:gs>
                  </a:gsLst>
                  <a:lin ang="5400000" scaled="0"/>
                </a:gradFill>
              </a:rPr>
            </a:b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DCs creating the same SID for two security</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principals</a:t>
            </a:r>
            <a:br>
              <a:rPr lang="en-US" sz="2000">
                <a:gradFill>
                  <a:gsLst>
                    <a:gs pos="1250">
                      <a:srgbClr val="505050"/>
                    </a:gs>
                    <a:gs pos="100000">
                      <a:srgbClr val="505050"/>
                    </a:gs>
                  </a:gsLst>
                  <a:lin ang="5400000" scaled="0"/>
                </a:gradFill>
              </a:rPr>
            </a:b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GPO modified on two DCs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There is another one, but its importance faded away with Windows Server 2008 R2 FFL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infrastructure master… </a:t>
            </a:r>
            <a:r>
              <a:rPr lang="en-US" sz="2000" i="1">
                <a:gradFill>
                  <a:gsLst>
                    <a:gs pos="1250">
                      <a:srgbClr val="505050"/>
                    </a:gs>
                    <a:gs pos="100000">
                      <a:srgbClr val="505050"/>
                    </a:gs>
                  </a:gsLst>
                  <a:lin ang="5400000" scaled="0"/>
                </a:gradFill>
              </a:rPr>
              <a:t>See the notes section.</a:t>
            </a: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Arrow: Pentagon 3">
            <a:extLst>
              <a:ext uri="{FF2B5EF4-FFF2-40B4-BE49-F238E27FC236}">
                <a16:creationId xmlns:a16="http://schemas.microsoft.com/office/drawing/2014/main" id="{AC7BBA0F-8B70-408E-AFE9-1DF2090F736E}"/>
              </a:ext>
            </a:extLst>
          </p:cNvPr>
          <p:cNvSpPr/>
          <p:nvPr/>
        </p:nvSpPr>
        <p:spPr bwMode="auto">
          <a:xfrm rot="10800000" flipV="1">
            <a:off x="5943920" y="2472358"/>
            <a:ext cx="4671060" cy="550376"/>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a:gradFill>
                  <a:gsLst>
                    <a:gs pos="0">
                      <a:srgbClr val="FFFFFF"/>
                    </a:gs>
                    <a:gs pos="100000">
                      <a:srgbClr val="FFFFFF"/>
                    </a:gs>
                  </a:gsLst>
                  <a:lin ang="5400000" scaled="0"/>
                </a:gradFill>
                <a:ea typeface="Segoe UI" pitchFamily="34" charset="0"/>
                <a:cs typeface="Segoe UI" pitchFamily="34" charset="0"/>
              </a:rPr>
              <a:t>Schema master, one per forest</a:t>
            </a:r>
          </a:p>
        </p:txBody>
      </p:sp>
      <p:sp>
        <p:nvSpPr>
          <p:cNvPr id="6" name="Arrow: Pentagon 5">
            <a:extLst>
              <a:ext uri="{FF2B5EF4-FFF2-40B4-BE49-F238E27FC236}">
                <a16:creationId xmlns:a16="http://schemas.microsoft.com/office/drawing/2014/main" id="{CC5A1CEF-5E4E-49F1-AC15-9E9F1CD252F2}"/>
              </a:ext>
            </a:extLst>
          </p:cNvPr>
          <p:cNvSpPr/>
          <p:nvPr/>
        </p:nvSpPr>
        <p:spPr bwMode="auto">
          <a:xfrm rot="10800000" flipV="1">
            <a:off x="7094601" y="3303167"/>
            <a:ext cx="5158740" cy="550379"/>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a:gradFill>
                  <a:gsLst>
                    <a:gs pos="0">
                      <a:srgbClr val="FFFFFF"/>
                    </a:gs>
                    <a:gs pos="100000">
                      <a:srgbClr val="FFFFFF"/>
                    </a:gs>
                  </a:gsLst>
                  <a:lin ang="5400000" scaled="0"/>
                </a:gradFill>
                <a:ea typeface="Segoe UI" pitchFamily="34" charset="0"/>
                <a:cs typeface="Segoe UI" pitchFamily="34" charset="0"/>
              </a:rPr>
              <a:t>Domain naming master, one per forest</a:t>
            </a:r>
          </a:p>
        </p:txBody>
      </p:sp>
      <p:sp>
        <p:nvSpPr>
          <p:cNvPr id="7" name="Arrow: Pentagon 6">
            <a:extLst>
              <a:ext uri="{FF2B5EF4-FFF2-40B4-BE49-F238E27FC236}">
                <a16:creationId xmlns:a16="http://schemas.microsoft.com/office/drawing/2014/main" id="{FC52B028-78FF-4DDC-85E8-CABB42111D19}"/>
              </a:ext>
            </a:extLst>
          </p:cNvPr>
          <p:cNvSpPr/>
          <p:nvPr/>
        </p:nvSpPr>
        <p:spPr bwMode="auto">
          <a:xfrm rot="10800000" flipV="1">
            <a:off x="6492554" y="4133978"/>
            <a:ext cx="5158740" cy="5503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a:gradFill>
                  <a:gsLst>
                    <a:gs pos="0">
                      <a:srgbClr val="FFFFFF"/>
                    </a:gs>
                    <a:gs pos="100000">
                      <a:srgbClr val="FFFFFF"/>
                    </a:gs>
                  </a:gsLst>
                  <a:lin ang="5400000" scaled="0"/>
                </a:gradFill>
                <a:ea typeface="Segoe UI" pitchFamily="34" charset="0"/>
                <a:cs typeface="Segoe UI" pitchFamily="34" charset="0"/>
              </a:rPr>
              <a:t>RID master, one per domain</a:t>
            </a:r>
          </a:p>
        </p:txBody>
      </p:sp>
      <p:sp>
        <p:nvSpPr>
          <p:cNvPr id="8" name="Arrow: Pentagon 7">
            <a:extLst>
              <a:ext uri="{FF2B5EF4-FFF2-40B4-BE49-F238E27FC236}">
                <a16:creationId xmlns:a16="http://schemas.microsoft.com/office/drawing/2014/main" id="{7C2D07DA-8513-45B8-8DDD-BB45F8F44A6E}"/>
              </a:ext>
            </a:extLst>
          </p:cNvPr>
          <p:cNvSpPr/>
          <p:nvPr/>
        </p:nvSpPr>
        <p:spPr bwMode="auto">
          <a:xfrm rot="10800000" flipV="1">
            <a:off x="5062041" y="4970796"/>
            <a:ext cx="5158740" cy="550377"/>
          </a:xfrm>
          <a:prstGeom prst="homePlate">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a:scene3d>
            <a:camera prst="obliqueTop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000">
                <a:gradFill>
                  <a:gsLst>
                    <a:gs pos="0">
                      <a:srgbClr val="FFFFFF"/>
                    </a:gs>
                    <a:gs pos="100000">
                      <a:srgbClr val="FFFFFF"/>
                    </a:gs>
                  </a:gsLst>
                  <a:lin ang="5400000" scaled="0"/>
                </a:gradFill>
                <a:ea typeface="Segoe UI" pitchFamily="34" charset="0"/>
                <a:cs typeface="Segoe UI" pitchFamily="34" charset="0"/>
              </a:rPr>
              <a:t>PDC emulator, one per domain</a:t>
            </a:r>
          </a:p>
        </p:txBody>
      </p:sp>
    </p:spTree>
    <p:extLst>
      <p:ext uri="{BB962C8B-B14F-4D97-AF65-F5344CB8AC3E}">
        <p14:creationId xmlns:p14="http://schemas.microsoft.com/office/powerpoint/2010/main" val="155770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Flexible Single Master Operation, cont.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45995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First come, first served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first DC of the forest has all the forest roles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first DC of the domain has all the domain roles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can be transferred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can be seized (if a DC crashed, you can have another DC take over the role)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a:t>
            </a:r>
            <a:r>
              <a:rPr lang="en-US" sz="3200" b="1" err="1">
                <a:gradFill>
                  <a:gsLst>
                    <a:gs pos="1250">
                      <a:srgbClr val="505050"/>
                    </a:gs>
                    <a:gs pos="100000">
                      <a:srgbClr val="505050"/>
                    </a:gs>
                  </a:gsLst>
                  <a:lin ang="5400000" scaled="0"/>
                </a:gradFill>
              </a:rPr>
              <a:t>ePDC</a:t>
            </a:r>
            <a:r>
              <a:rPr lang="en-US" sz="3200" b="1">
                <a:gradFill>
                  <a:gsLst>
                    <a:gs pos="1250">
                      <a:srgbClr val="505050"/>
                    </a:gs>
                    <a:gs pos="100000">
                      <a:srgbClr val="505050"/>
                    </a:gs>
                  </a:gsLst>
                  <a:lin ang="5400000" scaled="0"/>
                </a:gradFill>
              </a:rPr>
              <a:t> is special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Originally designed to hold the role of Primary Domain Controller when migrating from a Windows NT domain, it ended up with so many other responsibilities:</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 it is the NTP time reference in the forest</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 all password changes are channeled back to it immediately </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 all failed authentications are channeled back to it too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As a result, it is busier, and might need more physical resources (memory and CPU)</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CB1704E7-D88C-4CA9-B9A3-751395E96970}"/>
              </a:ext>
            </a:extLst>
          </p:cNvPr>
          <p:cNvSpPr/>
          <p:nvPr/>
        </p:nvSpPr>
        <p:spPr bwMode="auto">
          <a:xfrm rot="21263771">
            <a:off x="9795238" y="4884267"/>
            <a:ext cx="1081586" cy="518178"/>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PDC</a:t>
            </a:r>
          </a:p>
        </p:txBody>
      </p:sp>
    </p:spTree>
    <p:extLst>
      <p:ext uri="{BB962C8B-B14F-4D97-AF65-F5344CB8AC3E}">
        <p14:creationId xmlns:p14="http://schemas.microsoft.com/office/powerpoint/2010/main" val="533027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579851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NTDSUTIL.EXE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be used to transfer or seize FMSO roles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be used to do file operations on the database (such as integrity checks or offline defragmentation…)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be used to set the recovery password (the one you can use to login into a DC in a recovery scenario, so when the database is not up and running)   </a:t>
            </a:r>
          </a:p>
          <a:p>
            <a:pPr>
              <a:buFont typeface="Wingdings" panose="05000000000000000000" pitchFamily="2" charset="2"/>
              <a:buChar char="§"/>
              <a:defRPr/>
            </a:pPr>
            <a:r>
              <a:rPr lang="en-US" sz="3200" b="1" err="1">
                <a:gradFill>
                  <a:gsLst>
                    <a:gs pos="1250">
                      <a:srgbClr val="505050"/>
                    </a:gs>
                    <a:gs pos="100000">
                      <a:srgbClr val="505050"/>
                    </a:gs>
                  </a:gsLst>
                  <a:lin ang="5400000" scaled="0"/>
                </a:gradFill>
              </a:rPr>
              <a:t>RootDSE</a:t>
            </a:r>
            <a:r>
              <a:rPr lang="en-US" sz="3200" b="1">
                <a:gradFill>
                  <a:gsLst>
                    <a:gs pos="1250">
                      <a:srgbClr val="505050"/>
                    </a:gs>
                    <a:gs pos="100000">
                      <a:srgbClr val="505050"/>
                    </a:gs>
                  </a:gsLst>
                  <a:lin ang="5400000" scaled="0"/>
                </a:gradFill>
              </a:rPr>
              <a:t> operations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Many of the operations performed with NTDSUTIL can be done via LDAP using </a:t>
            </a:r>
            <a:r>
              <a:rPr lang="en-US" sz="2000" err="1">
                <a:gradFill>
                  <a:gsLst>
                    <a:gs pos="1250">
                      <a:srgbClr val="505050"/>
                    </a:gs>
                    <a:gs pos="100000">
                      <a:srgbClr val="505050"/>
                    </a:gs>
                  </a:gsLst>
                  <a:lin ang="5400000" scaled="0"/>
                </a:gradFill>
              </a:rPr>
              <a:t>RootDSE</a:t>
            </a:r>
            <a:r>
              <a:rPr lang="en-US" sz="2000">
                <a:gradFill>
                  <a:gsLst>
                    <a:gs pos="1250">
                      <a:srgbClr val="505050"/>
                    </a:gs>
                    <a:gs pos="100000">
                      <a:srgbClr val="505050"/>
                    </a:gs>
                  </a:gsLst>
                  <a:lin ang="5400000" scaled="0"/>
                </a:gradFill>
              </a:rPr>
              <a:t> modifications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These operations require a high level of privileges</a:t>
            </a:r>
          </a:p>
          <a:p>
            <a:pPr marL="342900" lvl="1" indent="0">
              <a:buNone/>
              <a:defRPr/>
            </a:pPr>
            <a:endParaRPr lang="en-US" sz="800">
              <a:gradFill>
                <a:gsLst>
                  <a:gs pos="1250">
                    <a:srgbClr val="505050"/>
                  </a:gs>
                  <a:gs pos="100000">
                    <a:srgbClr val="505050"/>
                  </a:gs>
                </a:gsLst>
                <a:lin ang="5400000" scaled="0"/>
              </a:gradFill>
            </a:endParaRP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9961267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Misconceptions</a:t>
            </a:r>
            <a:endParaRPr lang="fr-FR"/>
          </a:p>
        </p:txBody>
      </p:sp>
      <p:pic>
        <p:nvPicPr>
          <p:cNvPr id="6" name="Image 3">
            <a:extLst>
              <a:ext uri="{FF2B5EF4-FFF2-40B4-BE49-F238E27FC236}">
                <a16:creationId xmlns:a16="http://schemas.microsoft.com/office/drawing/2014/main" id="{38FCCA48-CF5F-4E64-AA77-8A7CAF48835C}"/>
              </a:ext>
            </a:extLst>
          </p:cNvPr>
          <p:cNvPicPr>
            <a:picLocks noChangeAspect="1"/>
          </p:cNvPicPr>
          <p:nvPr/>
        </p:nvPicPr>
        <p:blipFill>
          <a:blip r:embed="rId3"/>
          <a:stretch>
            <a:fillRect/>
          </a:stretch>
        </p:blipFill>
        <p:spPr>
          <a:xfrm>
            <a:off x="3983664" y="2578848"/>
            <a:ext cx="5110088" cy="4176667"/>
          </a:xfrm>
          <a:prstGeom prst="rect">
            <a:avLst/>
          </a:prstGeom>
        </p:spPr>
      </p:pic>
      <p:sp>
        <p:nvSpPr>
          <p:cNvPr id="9" name="Speech Bubble: Oval 8">
            <a:extLst>
              <a:ext uri="{FF2B5EF4-FFF2-40B4-BE49-F238E27FC236}">
                <a16:creationId xmlns:a16="http://schemas.microsoft.com/office/drawing/2014/main" id="{233A5442-B8F7-44AC-A98E-3E86D5ACF98A}"/>
              </a:ext>
            </a:extLst>
          </p:cNvPr>
          <p:cNvSpPr/>
          <p:nvPr/>
        </p:nvSpPr>
        <p:spPr bwMode="auto">
          <a:xfrm>
            <a:off x="1017934" y="1550603"/>
            <a:ext cx="3038168" cy="1710813"/>
          </a:xfrm>
          <a:prstGeom prst="wedgeEllipseCallout">
            <a:avLst>
              <a:gd name="adj1" fmla="val 47002"/>
              <a:gd name="adj2" fmla="val 5466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a:gradFill>
                  <a:gsLst>
                    <a:gs pos="0">
                      <a:srgbClr val="FFFFFF"/>
                    </a:gs>
                    <a:gs pos="100000">
                      <a:srgbClr val="FFFFFF"/>
                    </a:gs>
                  </a:gsLst>
                  <a:lin ang="5400000" scaled="0"/>
                </a:gradFill>
                <a:ea typeface="Segoe UI" pitchFamily="34" charset="0"/>
                <a:cs typeface="Segoe UI" pitchFamily="34" charset="0"/>
              </a:rPr>
              <a:t>It’s only a Windows thing! </a:t>
            </a:r>
          </a:p>
        </p:txBody>
      </p:sp>
      <p:sp>
        <p:nvSpPr>
          <p:cNvPr id="10" name="Speech Bubble: Oval 9">
            <a:extLst>
              <a:ext uri="{FF2B5EF4-FFF2-40B4-BE49-F238E27FC236}">
                <a16:creationId xmlns:a16="http://schemas.microsoft.com/office/drawing/2014/main" id="{8658F90F-8953-4917-9338-436EC9A97B34}"/>
              </a:ext>
            </a:extLst>
          </p:cNvPr>
          <p:cNvSpPr/>
          <p:nvPr/>
        </p:nvSpPr>
        <p:spPr bwMode="auto">
          <a:xfrm>
            <a:off x="4113008" y="744358"/>
            <a:ext cx="4063180" cy="1612491"/>
          </a:xfrm>
          <a:prstGeom prst="wedgeEllipseCallout">
            <a:avLst>
              <a:gd name="adj1" fmla="val 12269"/>
              <a:gd name="adj2" fmla="val 7214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a:gradFill>
                  <a:gsLst>
                    <a:gs pos="0">
                      <a:srgbClr val="FFFFFF"/>
                    </a:gs>
                    <a:gs pos="100000">
                      <a:srgbClr val="FFFFFF"/>
                    </a:gs>
                  </a:gsLst>
                  <a:lin ang="5400000" scaled="0"/>
                </a:gradFill>
                <a:ea typeface="Segoe UI" pitchFamily="34" charset="0"/>
                <a:cs typeface="Segoe UI" pitchFamily="34" charset="0"/>
              </a:rPr>
              <a:t>Nothing is standard, it’s only custom…</a:t>
            </a:r>
          </a:p>
        </p:txBody>
      </p:sp>
      <p:sp>
        <p:nvSpPr>
          <p:cNvPr id="11" name="Speech Bubble: Oval 10">
            <a:extLst>
              <a:ext uri="{FF2B5EF4-FFF2-40B4-BE49-F238E27FC236}">
                <a16:creationId xmlns:a16="http://schemas.microsoft.com/office/drawing/2014/main" id="{A298573B-3065-408A-81BA-CBC76D196751}"/>
              </a:ext>
            </a:extLst>
          </p:cNvPr>
          <p:cNvSpPr/>
          <p:nvPr/>
        </p:nvSpPr>
        <p:spPr bwMode="auto">
          <a:xfrm>
            <a:off x="8321880" y="1603536"/>
            <a:ext cx="3841135" cy="1558951"/>
          </a:xfrm>
          <a:prstGeom prst="wedgeEllipseCallout">
            <a:avLst>
              <a:gd name="adj1" fmla="val -38692"/>
              <a:gd name="adj2" fmla="val 5154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a:gradFill>
                  <a:gsLst>
                    <a:gs pos="0">
                      <a:srgbClr val="FFFFFF"/>
                    </a:gs>
                    <a:gs pos="100000">
                      <a:srgbClr val="FFFFFF"/>
                    </a:gs>
                  </a:gsLst>
                  <a:lin ang="5400000" scaled="0"/>
                </a:gradFill>
                <a:ea typeface="Segoe UI" pitchFamily="34" charset="0"/>
                <a:cs typeface="Segoe UI" pitchFamily="34" charset="0"/>
              </a:rPr>
              <a:t>Alright then, it’s just a big LDAP server!</a:t>
            </a:r>
          </a:p>
        </p:txBody>
      </p:sp>
      <p:sp>
        <p:nvSpPr>
          <p:cNvPr id="12" name="Multiplication Sign 11">
            <a:extLst>
              <a:ext uri="{FF2B5EF4-FFF2-40B4-BE49-F238E27FC236}">
                <a16:creationId xmlns:a16="http://schemas.microsoft.com/office/drawing/2014/main" id="{C37B07BA-533D-4EF0-AC40-F5DF806ABDCF}"/>
              </a:ext>
            </a:extLst>
          </p:cNvPr>
          <p:cNvSpPr/>
          <p:nvPr/>
        </p:nvSpPr>
        <p:spPr bwMode="auto">
          <a:xfrm>
            <a:off x="1998701" y="1911938"/>
            <a:ext cx="1076633" cy="988142"/>
          </a:xfrm>
          <a:prstGeom prst="mathMultiply">
            <a:avLst/>
          </a:prstGeom>
          <a:solidFill>
            <a:srgbClr val="E81123">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a:extLst>
              <a:ext uri="{FF2B5EF4-FFF2-40B4-BE49-F238E27FC236}">
                <a16:creationId xmlns:a16="http://schemas.microsoft.com/office/drawing/2014/main" id="{83BF45BE-4560-4205-8335-DEA90DAA17F8}"/>
              </a:ext>
            </a:extLst>
          </p:cNvPr>
          <p:cNvSpPr/>
          <p:nvPr/>
        </p:nvSpPr>
        <p:spPr bwMode="auto">
          <a:xfrm>
            <a:off x="5606281" y="1056532"/>
            <a:ext cx="1076633" cy="988142"/>
          </a:xfrm>
          <a:prstGeom prst="mathMultiply">
            <a:avLst/>
          </a:prstGeom>
          <a:solidFill>
            <a:srgbClr val="E81123">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Multiplication Sign 13">
            <a:extLst>
              <a:ext uri="{FF2B5EF4-FFF2-40B4-BE49-F238E27FC236}">
                <a16:creationId xmlns:a16="http://schemas.microsoft.com/office/drawing/2014/main" id="{1BBFF899-79C2-49B5-BFAC-0E722C74C32C}"/>
              </a:ext>
            </a:extLst>
          </p:cNvPr>
          <p:cNvSpPr/>
          <p:nvPr/>
        </p:nvSpPr>
        <p:spPr bwMode="auto">
          <a:xfrm>
            <a:off x="9704130" y="1862778"/>
            <a:ext cx="1076633" cy="988142"/>
          </a:xfrm>
          <a:prstGeom prst="mathMultiply">
            <a:avLst/>
          </a:prstGeom>
          <a:solidFill>
            <a:srgbClr val="E81123">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17581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Where do we store all that data again?</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98317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err="1">
                <a:gradFill>
                  <a:gsLst>
                    <a:gs pos="1250">
                      <a:srgbClr val="505050"/>
                    </a:gs>
                    <a:gs pos="100000">
                      <a:srgbClr val="505050"/>
                    </a:gs>
                  </a:gsLst>
                  <a:lin ang="5400000" scaled="0"/>
                </a:gradFill>
              </a:rPr>
              <a:t>NTDS.dit</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actual database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EDB.log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Some transaction logs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EDBxxxxx.log</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EDB.chk</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RES1.log &amp; RES2.log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Placeholder files to ensure we can write logs and shut down the database gracefully when there is a disk space issue.</a:t>
            </a:r>
          </a:p>
          <a:p>
            <a:pPr>
              <a:buFont typeface="Wingdings" panose="05000000000000000000" pitchFamily="2" charset="2"/>
              <a:buChar char="§"/>
              <a:defRPr/>
            </a:pPr>
            <a:r>
              <a:rPr lang="en-US" sz="3200" b="1" err="1">
                <a:gradFill>
                  <a:gsLst>
                    <a:gs pos="1250">
                      <a:srgbClr val="505050"/>
                    </a:gs>
                    <a:gs pos="100000">
                      <a:srgbClr val="505050"/>
                    </a:gs>
                  </a:gsLst>
                  <a:lin ang="5400000" scaled="0"/>
                </a:gradFill>
              </a:rPr>
              <a:t>Temp.edb</a:t>
            </a:r>
            <a:endParaRPr lang="en-US" sz="25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3035774283"/>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39703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Physical disks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Back in 2000, disk perf were not what they are now… So there were plenty of ways to optimize disk performance (use different disks for the database and the logs, use different RAID technology…)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Nowadays, performance when the database and the logs are on the same disk is acceptable. </a:t>
            </a:r>
          </a:p>
          <a:p>
            <a:pPr lvl="2">
              <a:buFont typeface="Wingdings" panose="05000000000000000000" pitchFamily="2" charset="2"/>
              <a:buChar char="§"/>
              <a:defRPr/>
            </a:pPr>
            <a:endParaRPr lang="en-US" sz="1600">
              <a:gradFill>
                <a:gsLst>
                  <a:gs pos="1250">
                    <a:srgbClr val="505050"/>
                  </a:gs>
                  <a:gs pos="100000">
                    <a:srgbClr val="505050"/>
                  </a:gs>
                </a:gsLst>
                <a:lin ang="5400000" scaled="0"/>
              </a:gradFill>
            </a:endParaRPr>
          </a:p>
          <a:p>
            <a:pPr marL="241300" lvl="1" indent="0">
              <a:buNone/>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196872008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Back to the future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73305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NTDS snapshots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take snapshots of the </a:t>
            </a:r>
            <a:r>
              <a:rPr lang="en-US" sz="2000" err="1">
                <a:gradFill>
                  <a:gsLst>
                    <a:gs pos="1250">
                      <a:srgbClr val="505050"/>
                    </a:gs>
                    <a:gs pos="100000">
                      <a:srgbClr val="505050"/>
                    </a:gs>
                  </a:gsLst>
                  <a:lin ang="5400000" scaled="0"/>
                </a:gradFill>
              </a:rPr>
              <a:t>NTDS.dit</a:t>
            </a:r>
            <a:r>
              <a:rPr lang="en-US" sz="2000">
                <a:gradFill>
                  <a:gsLst>
                    <a:gs pos="1250">
                      <a:srgbClr val="505050"/>
                    </a:gs>
                    <a:gs pos="100000">
                      <a:srgbClr val="505050"/>
                    </a:gs>
                  </a:gsLst>
                  <a:lin ang="5400000" scaled="0"/>
                </a:gradFill>
              </a:rPr>
              <a:t> database and mount them on an alternate port to be able to query the previous state of the hosted naming contexts.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create snapshots with NTDSUTIL or directly with the VSS utility </a:t>
            </a:r>
            <a:endParaRPr lang="en-US" sz="8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1180283586"/>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7157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Hey dude, where’s my DC?</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37993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This is where the love story between AD and DNS unravels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clients will use DNS to find the closest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a Windows service responsible for this: </a:t>
            </a:r>
            <a:r>
              <a:rPr lang="en-US" sz="2000" err="1">
                <a:gradFill>
                  <a:gsLst>
                    <a:gs pos="1250">
                      <a:srgbClr val="505050"/>
                    </a:gs>
                    <a:gs pos="100000">
                      <a:srgbClr val="505050"/>
                    </a:gs>
                  </a:gsLst>
                  <a:lin ang="5400000" scaled="0"/>
                </a:gradFill>
              </a:rPr>
              <a:t>netlogon</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For non Windows clients, the logic has to be implemented either at the OS or at the application level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Hardcoded systems (to IPs or names) will be impacted by DC downtime. Windows clients will just find another one automatically thanks to their </a:t>
            </a:r>
            <a:r>
              <a:rPr lang="en-US" sz="2000" err="1">
                <a:gradFill>
                  <a:gsLst>
                    <a:gs pos="1250">
                      <a:srgbClr val="505050"/>
                    </a:gs>
                    <a:gs pos="100000">
                      <a:srgbClr val="505050"/>
                    </a:gs>
                  </a:gsLst>
                  <a:lin ang="5400000" scaled="0"/>
                </a:gradFill>
              </a:rPr>
              <a:t>netlogon</a:t>
            </a:r>
            <a:r>
              <a:rPr lang="en-US" sz="2000">
                <a:gradFill>
                  <a:gsLst>
                    <a:gs pos="1250">
                      <a:srgbClr val="505050"/>
                    </a:gs>
                    <a:gs pos="100000">
                      <a:srgbClr val="505050"/>
                    </a:gs>
                  </a:gsLst>
                  <a:lin ang="5400000" scaled="0"/>
                </a:gradFill>
              </a:rPr>
              <a:t> service </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4" name="TextBox 3">
            <a:extLst>
              <a:ext uri="{FF2B5EF4-FFF2-40B4-BE49-F238E27FC236}">
                <a16:creationId xmlns:a16="http://schemas.microsoft.com/office/drawing/2014/main" id="{F491096E-4855-4B28-AA66-3BBA91B4EA4F}"/>
              </a:ext>
            </a:extLst>
          </p:cNvPr>
          <p:cNvSpPr txBox="1"/>
          <p:nvPr/>
        </p:nvSpPr>
        <p:spPr>
          <a:xfrm>
            <a:off x="2286360" y="3497262"/>
            <a:ext cx="8755379" cy="1181862"/>
          </a:xfrm>
          <a:prstGeom prst="rect">
            <a:avLst/>
          </a:prstGeom>
          <a:ln>
            <a:solidFill>
              <a:srgbClr val="E81123"/>
            </a:solidFill>
          </a:ln>
        </p:spPr>
        <p:style>
          <a:lnRef idx="2">
            <a:schemeClr val="accent2"/>
          </a:lnRef>
          <a:fillRef idx="1">
            <a:schemeClr val="lt1"/>
          </a:fillRef>
          <a:effectRef idx="0">
            <a:schemeClr val="accent2"/>
          </a:effectRef>
          <a:fontRef idx="minor">
            <a:schemeClr val="dk1"/>
          </a:fontRef>
        </p:style>
        <p:txBody>
          <a:bodyPr wrap="square" lIns="182880" tIns="146304" rIns="182880" bIns="146304" rtlCol="0">
            <a:spAutoFit/>
          </a:bodyPr>
          <a:lstStyle/>
          <a:p>
            <a:pPr algn="ctr">
              <a:lnSpc>
                <a:spcPct val="90000"/>
              </a:lnSpc>
              <a:spcAft>
                <a:spcPts val="600"/>
              </a:spcAft>
            </a:pPr>
            <a:r>
              <a:rPr lang="en-CA" sz="3200">
                <a:gradFill>
                  <a:gsLst>
                    <a:gs pos="2917">
                      <a:schemeClr val="tx1"/>
                    </a:gs>
                    <a:gs pos="30000">
                      <a:schemeClr val="tx1"/>
                    </a:gs>
                  </a:gsLst>
                  <a:lin ang="5400000" scaled="0"/>
                </a:gradFill>
              </a:rPr>
              <a:t>The high availability is implemented at the client level. Not at the network level!</a:t>
            </a:r>
          </a:p>
        </p:txBody>
      </p:sp>
    </p:spTree>
    <p:extLst>
      <p:ext uri="{BB962C8B-B14F-4D97-AF65-F5344CB8AC3E}">
        <p14:creationId xmlns:p14="http://schemas.microsoft.com/office/powerpoint/2010/main" val="2773031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May the best DC win!</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751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When a DC starts, its </a:t>
            </a:r>
            <a:r>
              <a:rPr lang="en-US" sz="3200" b="1" err="1">
                <a:gradFill>
                  <a:gsLst>
                    <a:gs pos="1250">
                      <a:srgbClr val="505050"/>
                    </a:gs>
                    <a:gs pos="100000">
                      <a:srgbClr val="505050"/>
                    </a:gs>
                  </a:gsLst>
                  <a:lin ang="5400000" scaled="0"/>
                </a:gradFill>
              </a:rPr>
              <a:t>netlogon</a:t>
            </a:r>
            <a:r>
              <a:rPr lang="en-US" sz="3200" b="1">
                <a:gradFill>
                  <a:gsLst>
                    <a:gs pos="1250">
                      <a:srgbClr val="505050"/>
                    </a:gs>
                    <a:gs pos="100000">
                      <a:srgbClr val="505050"/>
                    </a:gs>
                  </a:gsLst>
                  <a:lin ang="5400000" scaled="0"/>
                </a:gradFill>
              </a:rPr>
              <a:t> service registers DNS records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When a domain-joined machine is looking for a DC, its </a:t>
            </a:r>
            <a:r>
              <a:rPr lang="en-US" sz="3200" b="1" err="1">
                <a:gradFill>
                  <a:gsLst>
                    <a:gs pos="1250">
                      <a:srgbClr val="505050"/>
                    </a:gs>
                    <a:gs pos="100000">
                      <a:srgbClr val="505050"/>
                    </a:gs>
                  </a:gsLst>
                  <a:lin ang="5400000" scaled="0"/>
                </a:gradFill>
              </a:rPr>
              <a:t>netlogon</a:t>
            </a:r>
            <a:r>
              <a:rPr lang="en-US" sz="3200" b="1">
                <a:gradFill>
                  <a:gsLst>
                    <a:gs pos="1250">
                      <a:srgbClr val="505050"/>
                    </a:gs>
                    <a:gs pos="100000">
                      <a:srgbClr val="505050"/>
                    </a:gs>
                  </a:gsLst>
                  <a:lin ang="5400000" scaled="0"/>
                </a:gradFill>
              </a:rPr>
              <a:t> service queries DNS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From those DNS responses, the client will select the first X and perform what is often referred to as an “LDAP ping” with specific flags (like I am looking for a reliable time source, or for a Windows Server 2012 R2 DC)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first one who answers with the right flag is selected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result is cached for 12 hours (unless the DC becomes unresponsive)</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200706949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SRV records and closest DC discovery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47842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 DC belongs to a site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operator can chose which site or rely on subnet/site</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association in any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Clients also belong to a site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Dynamically thanks to their subnet/site association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also be overwritten</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Everything takes place through DNS</a:t>
            </a:r>
            <a:br>
              <a:rPr lang="en-US" sz="3200" b="1">
                <a:gradFill>
                  <a:gsLst>
                    <a:gs pos="1250">
                      <a:srgbClr val="505050"/>
                    </a:gs>
                    <a:gs pos="100000">
                      <a:srgbClr val="505050"/>
                    </a:gs>
                  </a:gsLst>
                  <a:lin ang="5400000" scaled="0"/>
                </a:gradFill>
              </a:rPr>
            </a:br>
            <a:r>
              <a:rPr lang="en-US" sz="3200" b="1">
                <a:gradFill>
                  <a:gsLst>
                    <a:gs pos="1250">
                      <a:srgbClr val="505050"/>
                    </a:gs>
                    <a:gs pos="100000">
                      <a:srgbClr val="505050"/>
                    </a:gs>
                  </a:gsLst>
                  <a:lin ang="5400000" scaled="0"/>
                </a:gradFill>
              </a:rPr>
              <a:t>queries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What does an SRV record look like?</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It has a service, a protocol, </a:t>
            </a:r>
            <a:r>
              <a:rPr lang="en-US" sz="1600" b="1">
                <a:gradFill>
                  <a:gsLst>
                    <a:gs pos="1250">
                      <a:srgbClr val="505050"/>
                    </a:gs>
                    <a:gs pos="100000">
                      <a:srgbClr val="505050"/>
                    </a:gs>
                  </a:gsLst>
                  <a:lin ang="5400000" scaled="0"/>
                </a:gradFill>
              </a:rPr>
              <a:t>a</a:t>
            </a:r>
            <a:r>
              <a:rPr lang="en-US" sz="1600">
                <a:gradFill>
                  <a:gsLst>
                    <a:gs pos="1250">
                      <a:srgbClr val="505050"/>
                    </a:gs>
                    <a:gs pos="100000">
                      <a:srgbClr val="505050"/>
                    </a:gs>
                  </a:gsLst>
                  <a:lin ang="5400000" scaled="0"/>
                </a:gradFill>
              </a:rPr>
              <a:t> </a:t>
            </a:r>
            <a:r>
              <a:rPr lang="en-US" sz="1600" b="1">
                <a:gradFill>
                  <a:gsLst>
                    <a:gs pos="1250">
                      <a:srgbClr val="505050"/>
                    </a:gs>
                    <a:gs pos="100000">
                      <a:srgbClr val="505050"/>
                    </a:gs>
                  </a:gsLst>
                  <a:lin ang="5400000" scaled="0"/>
                </a:gradFill>
              </a:rPr>
              <a:t>priority, a weight </a:t>
            </a:r>
            <a:r>
              <a:rPr lang="en-US" sz="1600">
                <a:gradFill>
                  <a:gsLst>
                    <a:gs pos="1250">
                      <a:srgbClr val="505050"/>
                    </a:gs>
                    <a:gs pos="100000">
                      <a:srgbClr val="505050"/>
                    </a:gs>
                  </a:gsLst>
                  <a:lin ang="5400000" scaled="0"/>
                </a:gradFill>
              </a:rPr>
              <a:t>and a port</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Those two help a client to pick the best DC</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pic>
        <p:nvPicPr>
          <p:cNvPr id="4" name="Picture 4">
            <a:extLst>
              <a:ext uri="{FF2B5EF4-FFF2-40B4-BE49-F238E27FC236}">
                <a16:creationId xmlns:a16="http://schemas.microsoft.com/office/drawing/2014/main" id="{318DC610-3A72-459D-AA14-083E45D9B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4171" y="1679509"/>
            <a:ext cx="4280746" cy="478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299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DsGetDcName</a:t>
            </a:r>
            <a:r>
              <a:rPr lang="en-US"/>
              <a:t> in a nutshell phase 1</a:t>
            </a:r>
            <a:endParaRPr lang="fr-FR"/>
          </a:p>
        </p:txBody>
      </p:sp>
      <p:sp>
        <p:nvSpPr>
          <p:cNvPr id="5" name="TextBox 4">
            <a:extLst>
              <a:ext uri="{FF2B5EF4-FFF2-40B4-BE49-F238E27FC236}">
                <a16:creationId xmlns:a16="http://schemas.microsoft.com/office/drawing/2014/main" id="{E4A5C8DE-98DC-4B1B-8C54-5C8AF4279B79}"/>
              </a:ext>
            </a:extLst>
          </p:cNvPr>
          <p:cNvSpPr txBox="1"/>
          <p:nvPr/>
        </p:nvSpPr>
        <p:spPr>
          <a:xfrm>
            <a:off x="1918173" y="4876800"/>
            <a:ext cx="1219201" cy="584775"/>
          </a:xfrm>
          <a:prstGeom prst="rect">
            <a:avLst/>
          </a:prstGeom>
          <a:noFill/>
        </p:spPr>
        <p:txBody>
          <a:bodyPr wrap="square" rtlCol="0">
            <a:spAutoFit/>
          </a:bodyPr>
          <a:lstStyle/>
          <a:p>
            <a:pPr algn="ctr"/>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dc1</a:t>
            </a:r>
            <a:endParaRPr lang="fr-FR" sz="32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pic>
        <p:nvPicPr>
          <p:cNvPr id="6" name="Picture 3">
            <a:extLst>
              <a:ext uri="{FF2B5EF4-FFF2-40B4-BE49-F238E27FC236}">
                <a16:creationId xmlns:a16="http://schemas.microsoft.com/office/drawing/2014/main" id="{D5C8D9FF-495B-4580-91C8-6F0E7723E19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74790" y="3802256"/>
            <a:ext cx="825586" cy="118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owchart: Process 6">
            <a:extLst>
              <a:ext uri="{FF2B5EF4-FFF2-40B4-BE49-F238E27FC236}">
                <a16:creationId xmlns:a16="http://schemas.microsoft.com/office/drawing/2014/main" id="{94BB615E-4408-4ABA-A52F-BA284741B465}"/>
              </a:ext>
            </a:extLst>
          </p:cNvPr>
          <p:cNvSpPr/>
          <p:nvPr/>
        </p:nvSpPr>
        <p:spPr>
          <a:xfrm>
            <a:off x="1637874" y="5461575"/>
            <a:ext cx="1857846" cy="459375"/>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NETLOGON.EXE</a:t>
            </a:r>
            <a:endParaRPr lang="en-US"/>
          </a:p>
        </p:txBody>
      </p:sp>
      <p:sp>
        <p:nvSpPr>
          <p:cNvPr id="8" name="Right Arrow 24">
            <a:extLst>
              <a:ext uri="{FF2B5EF4-FFF2-40B4-BE49-F238E27FC236}">
                <a16:creationId xmlns:a16="http://schemas.microsoft.com/office/drawing/2014/main" id="{D0E0F967-F50F-4FC3-AA27-A03DF92B720B}"/>
              </a:ext>
            </a:extLst>
          </p:cNvPr>
          <p:cNvSpPr/>
          <p:nvPr/>
        </p:nvSpPr>
        <p:spPr>
          <a:xfrm rot="19179350">
            <a:off x="2975059" y="3308036"/>
            <a:ext cx="2136879" cy="2835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nip Single Corner Rectangle 25">
            <a:extLst>
              <a:ext uri="{FF2B5EF4-FFF2-40B4-BE49-F238E27FC236}">
                <a16:creationId xmlns:a16="http://schemas.microsoft.com/office/drawing/2014/main" id="{1D82696F-8815-4D64-85A0-4787E61DCA63}"/>
              </a:ext>
            </a:extLst>
          </p:cNvPr>
          <p:cNvSpPr/>
          <p:nvPr/>
        </p:nvSpPr>
        <p:spPr>
          <a:xfrm>
            <a:off x="5167947" y="1779373"/>
            <a:ext cx="6435047" cy="1525725"/>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400" b="1"/>
              <a:t>Site </a:t>
            </a:r>
            <a:r>
              <a:rPr lang="en-US" sz="2400" b="1"/>
              <a:t>specific</a:t>
            </a:r>
            <a:r>
              <a:rPr lang="fr-FR" sz="2400" b="1"/>
              <a:t> </a:t>
            </a:r>
            <a:r>
              <a:rPr lang="en-US" sz="2400" b="1"/>
              <a:t>records</a:t>
            </a:r>
          </a:p>
          <a:p>
            <a:pPr algn="l"/>
            <a:r>
              <a:rPr lang="fr-FR"/>
              <a:t>_ldap._tcp.Toronto._Sites.dc._msdcs.contoso.com. = dc1</a:t>
            </a:r>
          </a:p>
          <a:p>
            <a:pPr algn="l"/>
            <a:r>
              <a:rPr lang="fr-FR"/>
              <a:t>_kerberos._tcp.Toronto._Sites.dc._msdcs.contoso.com. = dc1</a:t>
            </a:r>
          </a:p>
          <a:p>
            <a:r>
              <a:rPr lang="fr-FR" sz="2000"/>
              <a:t>…</a:t>
            </a:r>
            <a:endParaRPr lang="en-US" sz="2000"/>
          </a:p>
          <a:p>
            <a:endParaRPr lang="en-US" sz="2000"/>
          </a:p>
        </p:txBody>
      </p:sp>
      <p:sp>
        <p:nvSpPr>
          <p:cNvPr id="10" name="TextBox 9">
            <a:extLst>
              <a:ext uri="{FF2B5EF4-FFF2-40B4-BE49-F238E27FC236}">
                <a16:creationId xmlns:a16="http://schemas.microsoft.com/office/drawing/2014/main" id="{7B33019F-FF79-4AB6-943F-AB48F8B8BB07}"/>
              </a:ext>
            </a:extLst>
          </p:cNvPr>
          <p:cNvSpPr txBox="1"/>
          <p:nvPr/>
        </p:nvSpPr>
        <p:spPr>
          <a:xfrm>
            <a:off x="1468482" y="5920950"/>
            <a:ext cx="2118582" cy="369332"/>
          </a:xfrm>
          <a:prstGeom prst="rect">
            <a:avLst/>
          </a:prstGeom>
          <a:noFill/>
        </p:spPr>
        <p:txBody>
          <a:bodyPr wrap="square" rtlCol="0">
            <a:spAutoFit/>
          </a:bodyPr>
          <a:lstStyle/>
          <a:p>
            <a:pPr algn="ctr"/>
            <a:endPar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cs typeface="+mn-cs"/>
            </a:endParaRPr>
          </a:p>
        </p:txBody>
      </p:sp>
      <p:sp>
        <p:nvSpPr>
          <p:cNvPr id="11" name="TextBox 10">
            <a:extLst>
              <a:ext uri="{FF2B5EF4-FFF2-40B4-BE49-F238E27FC236}">
                <a16:creationId xmlns:a16="http://schemas.microsoft.com/office/drawing/2014/main" id="{934FF902-52AC-4C72-A3EF-452CD96AB7D3}"/>
              </a:ext>
            </a:extLst>
          </p:cNvPr>
          <p:cNvSpPr txBox="1"/>
          <p:nvPr/>
        </p:nvSpPr>
        <p:spPr>
          <a:xfrm rot="19238560">
            <a:off x="2864244" y="2991367"/>
            <a:ext cx="1981200" cy="400110"/>
          </a:xfrm>
          <a:prstGeom prst="rect">
            <a:avLst/>
          </a:prstGeom>
          <a:noFill/>
        </p:spPr>
        <p:txBody>
          <a:bodyPr wrap="square" rtlCol="0">
            <a:spAutoFit/>
          </a:bodyPr>
          <a:lstStyle/>
          <a:p>
            <a:pPr algn="ctr"/>
            <a:r>
              <a:rPr lang="en-US"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cs typeface="+mn-cs"/>
              </a:rPr>
              <a:t>Registers</a:t>
            </a:r>
            <a:r>
              <a:rPr lang="fr-FR" sz="20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cs typeface="+mn-cs"/>
              </a:rPr>
              <a:t> in DNS</a:t>
            </a:r>
          </a:p>
        </p:txBody>
      </p:sp>
      <p:sp>
        <p:nvSpPr>
          <p:cNvPr id="12" name="Right Arrow 28">
            <a:extLst>
              <a:ext uri="{FF2B5EF4-FFF2-40B4-BE49-F238E27FC236}">
                <a16:creationId xmlns:a16="http://schemas.microsoft.com/office/drawing/2014/main" id="{87BE36B3-D8F1-48E5-8E43-76E7460147F0}"/>
              </a:ext>
            </a:extLst>
          </p:cNvPr>
          <p:cNvSpPr/>
          <p:nvPr/>
        </p:nvSpPr>
        <p:spPr>
          <a:xfrm rot="20888261">
            <a:off x="3228076" y="4182539"/>
            <a:ext cx="1705335" cy="303927"/>
          </a:xfrm>
          <a:prstGeom prst="right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Snip Single Corner Rectangle 30">
            <a:extLst>
              <a:ext uri="{FF2B5EF4-FFF2-40B4-BE49-F238E27FC236}">
                <a16:creationId xmlns:a16="http://schemas.microsoft.com/office/drawing/2014/main" id="{63290D77-20A6-4F7C-B8CF-637A1ED9EBE5}"/>
              </a:ext>
            </a:extLst>
          </p:cNvPr>
          <p:cNvSpPr/>
          <p:nvPr/>
        </p:nvSpPr>
        <p:spPr>
          <a:xfrm>
            <a:off x="5167948" y="3604226"/>
            <a:ext cx="6435047" cy="1525725"/>
          </a:xfrm>
          <a:prstGeom prst="snip1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fr-FR" sz="2400" b="1" err="1"/>
              <a:t>Siteless</a:t>
            </a:r>
            <a:r>
              <a:rPr lang="fr-FR" sz="2400" b="1"/>
              <a:t> or </a:t>
            </a:r>
            <a:r>
              <a:rPr lang="fr-FR" sz="2400" b="1" err="1"/>
              <a:t>generic</a:t>
            </a:r>
            <a:r>
              <a:rPr lang="fr-FR" sz="2400" b="1"/>
              <a:t> r</a:t>
            </a:r>
            <a:r>
              <a:rPr lang="en-US" sz="2400" b="1" err="1"/>
              <a:t>ecords</a:t>
            </a:r>
            <a:endParaRPr lang="en-US" sz="2400" b="1"/>
          </a:p>
          <a:p>
            <a:pPr algn="l"/>
            <a:r>
              <a:rPr lang="fr-FR"/>
              <a:t>_ldap._tcp.dc._msdcs.contoso.com. = dc1</a:t>
            </a:r>
          </a:p>
          <a:p>
            <a:pPr algn="l"/>
            <a:r>
              <a:rPr lang="fr-FR"/>
              <a:t>_kerberos._tcp.dc._msdcs.contoso.com. = dc1</a:t>
            </a:r>
          </a:p>
          <a:p>
            <a:r>
              <a:rPr lang="fr-FR" sz="2000"/>
              <a:t>…</a:t>
            </a:r>
            <a:endParaRPr lang="en-US" sz="2000"/>
          </a:p>
          <a:p>
            <a:endParaRPr lang="en-US" sz="2000"/>
          </a:p>
        </p:txBody>
      </p:sp>
      <p:sp>
        <p:nvSpPr>
          <p:cNvPr id="14" name="TextBox 13">
            <a:extLst>
              <a:ext uri="{FF2B5EF4-FFF2-40B4-BE49-F238E27FC236}">
                <a16:creationId xmlns:a16="http://schemas.microsoft.com/office/drawing/2014/main" id="{F282C840-F29A-4778-9537-5D9D50B785EF}"/>
              </a:ext>
            </a:extLst>
          </p:cNvPr>
          <p:cNvSpPr txBox="1"/>
          <p:nvPr/>
        </p:nvSpPr>
        <p:spPr>
          <a:xfrm>
            <a:off x="1778023" y="5912719"/>
            <a:ext cx="1499500" cy="646331"/>
          </a:xfrm>
          <a:prstGeom prst="rect">
            <a:avLst/>
          </a:prstGeom>
          <a:noFill/>
        </p:spPr>
        <p:txBody>
          <a:bodyPr wrap="square" rtlCol="0">
            <a:spAutoFit/>
          </a:bodyPr>
          <a:lstStyle/>
          <a:p>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SRV records</a:t>
            </a:r>
          </a:p>
          <a:p>
            <a:r>
              <a:rPr lang="fr-FR" spc="-100" err="1">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netlogon.dns</a:t>
            </a:r>
            <a:endPar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Tree>
    <p:extLst>
      <p:ext uri="{BB962C8B-B14F-4D97-AF65-F5344CB8AC3E}">
        <p14:creationId xmlns:p14="http://schemas.microsoft.com/office/powerpoint/2010/main" val="1882372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1" grpId="0"/>
      <p:bldP spid="12" grpId="0" animBg="1"/>
      <p:bldP spid="13" grpId="0" animBg="1"/>
      <p:bldP spid="1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DsGetDcName</a:t>
            </a:r>
            <a:r>
              <a:rPr lang="en-US"/>
              <a:t> in a nutshell phase 2</a:t>
            </a:r>
            <a:endParaRPr lang="fr-FR"/>
          </a:p>
        </p:txBody>
      </p:sp>
      <p:sp>
        <p:nvSpPr>
          <p:cNvPr id="15" name="TextBox 14">
            <a:extLst>
              <a:ext uri="{FF2B5EF4-FFF2-40B4-BE49-F238E27FC236}">
                <a16:creationId xmlns:a16="http://schemas.microsoft.com/office/drawing/2014/main" id="{D05A16A4-DFD2-4603-ADEF-1D8BA7DA47F7}"/>
              </a:ext>
            </a:extLst>
          </p:cNvPr>
          <p:cNvSpPr txBox="1"/>
          <p:nvPr/>
        </p:nvSpPr>
        <p:spPr>
          <a:xfrm>
            <a:off x="2123446" y="4776339"/>
            <a:ext cx="1219201" cy="353943"/>
          </a:xfrm>
          <a:prstGeom prst="rect">
            <a:avLst/>
          </a:prstGeom>
          <a:noFill/>
        </p:spPr>
        <p:txBody>
          <a:bodyPr wrap="square" rtlCol="0">
            <a:spAutoFit/>
          </a:bodyPr>
          <a:lstStyle/>
          <a:p>
            <a:pPr algn="ctr"/>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win10</a:t>
            </a:r>
            <a:endParaRPr lang="fr-FR" sz="32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
        <p:nvSpPr>
          <p:cNvPr id="16" name="Right Arrow 24">
            <a:extLst>
              <a:ext uri="{FF2B5EF4-FFF2-40B4-BE49-F238E27FC236}">
                <a16:creationId xmlns:a16="http://schemas.microsoft.com/office/drawing/2014/main" id="{0D6CDB96-5DA9-44FF-B467-5CE9D8A517D7}"/>
              </a:ext>
            </a:extLst>
          </p:cNvPr>
          <p:cNvSpPr/>
          <p:nvPr/>
        </p:nvSpPr>
        <p:spPr>
          <a:xfrm>
            <a:off x="3583902" y="4195681"/>
            <a:ext cx="1248151" cy="29891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Rectangle 25">
            <a:extLst>
              <a:ext uri="{FF2B5EF4-FFF2-40B4-BE49-F238E27FC236}">
                <a16:creationId xmlns:a16="http://schemas.microsoft.com/office/drawing/2014/main" id="{2A11891F-9699-41AC-AF67-1C90A43D38F0}"/>
              </a:ext>
            </a:extLst>
          </p:cNvPr>
          <p:cNvSpPr/>
          <p:nvPr/>
        </p:nvSpPr>
        <p:spPr>
          <a:xfrm>
            <a:off x="5373220" y="2189920"/>
            <a:ext cx="6435047" cy="1525725"/>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400" b="1"/>
              <a:t>Site </a:t>
            </a:r>
            <a:r>
              <a:rPr lang="en-US" sz="2400" b="1"/>
              <a:t>specific</a:t>
            </a:r>
            <a:r>
              <a:rPr lang="fr-FR" sz="2400" b="1"/>
              <a:t> </a:t>
            </a:r>
            <a:r>
              <a:rPr lang="en-US" sz="2400" b="1"/>
              <a:t>records</a:t>
            </a:r>
          </a:p>
          <a:p>
            <a:pPr algn="l"/>
            <a:r>
              <a:rPr lang="fr-FR"/>
              <a:t>_ldap._tcp.Toronto._Sites.dc._msdcs.contoso.com. = dc1</a:t>
            </a:r>
          </a:p>
          <a:p>
            <a:pPr algn="l"/>
            <a:r>
              <a:rPr lang="fr-FR"/>
              <a:t>_kerberos._tcp.Toronto._Sites.dc._msdcs.contoso.com. = dc1</a:t>
            </a:r>
          </a:p>
          <a:p>
            <a:pPr algn="l"/>
            <a:r>
              <a:rPr lang="fr-FR" sz="2000"/>
              <a:t>…</a:t>
            </a:r>
            <a:endParaRPr lang="en-US" sz="2000"/>
          </a:p>
          <a:p>
            <a:pPr algn="l"/>
            <a:endParaRPr lang="en-US" sz="2000"/>
          </a:p>
        </p:txBody>
      </p:sp>
      <p:sp>
        <p:nvSpPr>
          <p:cNvPr id="18" name="Snip Single Corner Rectangle 30">
            <a:extLst>
              <a:ext uri="{FF2B5EF4-FFF2-40B4-BE49-F238E27FC236}">
                <a16:creationId xmlns:a16="http://schemas.microsoft.com/office/drawing/2014/main" id="{891E34E8-8E4E-4535-89FF-0244B58A5E49}"/>
              </a:ext>
            </a:extLst>
          </p:cNvPr>
          <p:cNvSpPr/>
          <p:nvPr/>
        </p:nvSpPr>
        <p:spPr>
          <a:xfrm>
            <a:off x="5373221" y="4014773"/>
            <a:ext cx="6435047" cy="1525725"/>
          </a:xfrm>
          <a:prstGeom prst="snip1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fr-FR" sz="2400" b="1" err="1"/>
              <a:t>Siteless</a:t>
            </a:r>
            <a:r>
              <a:rPr lang="fr-FR" sz="2400" b="1"/>
              <a:t> or </a:t>
            </a:r>
            <a:r>
              <a:rPr lang="fr-FR" sz="2400" b="1" err="1"/>
              <a:t>generic</a:t>
            </a:r>
            <a:r>
              <a:rPr lang="fr-FR" sz="2400" b="1"/>
              <a:t> r</a:t>
            </a:r>
            <a:r>
              <a:rPr lang="en-US" sz="2400" b="1" err="1"/>
              <a:t>ecords</a:t>
            </a:r>
            <a:endParaRPr lang="en-US" sz="2400" b="1"/>
          </a:p>
          <a:p>
            <a:pPr algn="l"/>
            <a:r>
              <a:rPr lang="fr-FR"/>
              <a:t>_ldap._tcp.dc._msdcs.contoso.com. = dc1</a:t>
            </a:r>
          </a:p>
          <a:p>
            <a:pPr algn="l"/>
            <a:r>
              <a:rPr lang="fr-FR"/>
              <a:t>_kerberos._tcp.dc._msdcs.contoso.com. = dc1</a:t>
            </a:r>
          </a:p>
          <a:p>
            <a:pPr algn="l"/>
            <a:r>
              <a:rPr lang="fr-FR" sz="2000"/>
              <a:t>…</a:t>
            </a:r>
            <a:endParaRPr lang="en-US" sz="2000"/>
          </a:p>
          <a:p>
            <a:pPr algn="l"/>
            <a:endParaRPr lang="en-US" sz="2000"/>
          </a:p>
        </p:txBody>
      </p:sp>
      <p:pic>
        <p:nvPicPr>
          <p:cNvPr id="19" name="Picture 2">
            <a:extLst>
              <a:ext uri="{FF2B5EF4-FFF2-40B4-BE49-F238E27FC236}">
                <a16:creationId xmlns:a16="http://schemas.microsoft.com/office/drawing/2014/main" id="{82F2E1CA-237D-403C-8480-4198ABE14E3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71083" y="3897465"/>
            <a:ext cx="923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a:extLst>
              <a:ext uri="{FF2B5EF4-FFF2-40B4-BE49-F238E27FC236}">
                <a16:creationId xmlns:a16="http://schemas.microsoft.com/office/drawing/2014/main" id="{6B933AC7-449D-43C1-8B3D-0BAFF514F051}"/>
              </a:ext>
            </a:extLst>
          </p:cNvPr>
          <p:cNvSpPr txBox="1"/>
          <p:nvPr/>
        </p:nvSpPr>
        <p:spPr>
          <a:xfrm>
            <a:off x="1882187" y="5369513"/>
            <a:ext cx="1701715" cy="615553"/>
          </a:xfrm>
          <a:prstGeom prst="rect">
            <a:avLst/>
          </a:prstGeom>
          <a:noFill/>
        </p:spPr>
        <p:txBody>
          <a:bodyPr wrap="square" rtlCol="0">
            <a:spAutoFit/>
          </a:bodyPr>
          <a:lstStyle/>
          <a:p>
            <a:pPr algn="ctr"/>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IP = 1.0.0.1</a:t>
            </a:r>
            <a:b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br>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Site = ?</a:t>
            </a:r>
          </a:p>
        </p:txBody>
      </p:sp>
      <p:pic>
        <p:nvPicPr>
          <p:cNvPr id="21" name="Picture 3">
            <a:extLst>
              <a:ext uri="{FF2B5EF4-FFF2-40B4-BE49-F238E27FC236}">
                <a16:creationId xmlns:a16="http://schemas.microsoft.com/office/drawing/2014/main" id="{BD992CA8-546F-4D03-B277-20D80EB6A9B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6180" y="2358360"/>
            <a:ext cx="825586" cy="118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ight Arrow 23">
            <a:extLst>
              <a:ext uri="{FF2B5EF4-FFF2-40B4-BE49-F238E27FC236}">
                <a16:creationId xmlns:a16="http://schemas.microsoft.com/office/drawing/2014/main" id="{F5DAB344-AB09-456A-841F-FFBEFB2975E7}"/>
              </a:ext>
            </a:extLst>
          </p:cNvPr>
          <p:cNvSpPr/>
          <p:nvPr/>
        </p:nvSpPr>
        <p:spPr>
          <a:xfrm rot="12826405">
            <a:off x="1756717" y="3586405"/>
            <a:ext cx="763953" cy="2857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9531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0" grpId="0"/>
      <p:bldP spid="2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DsGetDcName</a:t>
            </a:r>
            <a:r>
              <a:rPr lang="en-US"/>
              <a:t> in a nutshell phase 3</a:t>
            </a:r>
            <a:endParaRPr lang="fr-FR"/>
          </a:p>
        </p:txBody>
      </p:sp>
      <p:sp>
        <p:nvSpPr>
          <p:cNvPr id="15" name="TextBox 14">
            <a:extLst>
              <a:ext uri="{FF2B5EF4-FFF2-40B4-BE49-F238E27FC236}">
                <a16:creationId xmlns:a16="http://schemas.microsoft.com/office/drawing/2014/main" id="{D05A16A4-DFD2-4603-ADEF-1D8BA7DA47F7}"/>
              </a:ext>
            </a:extLst>
          </p:cNvPr>
          <p:cNvSpPr txBox="1"/>
          <p:nvPr/>
        </p:nvSpPr>
        <p:spPr>
          <a:xfrm>
            <a:off x="2123446" y="4776339"/>
            <a:ext cx="1219201" cy="353943"/>
          </a:xfrm>
          <a:prstGeom prst="rect">
            <a:avLst/>
          </a:prstGeom>
          <a:noFill/>
        </p:spPr>
        <p:txBody>
          <a:bodyPr wrap="square" rtlCol="0">
            <a:spAutoFit/>
          </a:bodyPr>
          <a:lstStyle/>
          <a:p>
            <a:pPr algn="ctr"/>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win10</a:t>
            </a:r>
            <a:endParaRPr lang="fr-FR" sz="3200"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endParaRPr>
          </a:p>
        </p:txBody>
      </p:sp>
      <p:sp>
        <p:nvSpPr>
          <p:cNvPr id="16" name="Right Arrow 24">
            <a:extLst>
              <a:ext uri="{FF2B5EF4-FFF2-40B4-BE49-F238E27FC236}">
                <a16:creationId xmlns:a16="http://schemas.microsoft.com/office/drawing/2014/main" id="{0D6CDB96-5DA9-44FF-B467-5CE9D8A517D7}"/>
              </a:ext>
            </a:extLst>
          </p:cNvPr>
          <p:cNvSpPr/>
          <p:nvPr/>
        </p:nvSpPr>
        <p:spPr>
          <a:xfrm rot="19179350">
            <a:off x="3180332" y="3286088"/>
            <a:ext cx="2136879" cy="2835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nip Single Corner Rectangle 25">
            <a:extLst>
              <a:ext uri="{FF2B5EF4-FFF2-40B4-BE49-F238E27FC236}">
                <a16:creationId xmlns:a16="http://schemas.microsoft.com/office/drawing/2014/main" id="{2A11891F-9699-41AC-AF67-1C90A43D38F0}"/>
              </a:ext>
            </a:extLst>
          </p:cNvPr>
          <p:cNvSpPr/>
          <p:nvPr/>
        </p:nvSpPr>
        <p:spPr>
          <a:xfrm>
            <a:off x="5373220" y="2189920"/>
            <a:ext cx="6435047" cy="1525725"/>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sz="2400" b="1"/>
              <a:t>Site </a:t>
            </a:r>
            <a:r>
              <a:rPr lang="en-US" sz="2400" b="1"/>
              <a:t>specific</a:t>
            </a:r>
            <a:r>
              <a:rPr lang="fr-FR" sz="2400" b="1"/>
              <a:t> </a:t>
            </a:r>
            <a:r>
              <a:rPr lang="en-US" sz="2400" b="1"/>
              <a:t>records</a:t>
            </a:r>
          </a:p>
          <a:p>
            <a:pPr algn="l"/>
            <a:r>
              <a:rPr lang="fr-FR"/>
              <a:t>_ldap._tcp.Toronto._Sites.dc._msdcs.contoso.com. = dc1</a:t>
            </a:r>
          </a:p>
          <a:p>
            <a:pPr algn="l"/>
            <a:r>
              <a:rPr lang="fr-FR"/>
              <a:t>_kerberos._tcp.Toronto._Sites.dc._msdcs.contoso.com. = dc1</a:t>
            </a:r>
          </a:p>
          <a:p>
            <a:r>
              <a:rPr lang="fr-FR" sz="2000"/>
              <a:t>…</a:t>
            </a:r>
            <a:endParaRPr lang="en-US" sz="2000"/>
          </a:p>
          <a:p>
            <a:endParaRPr lang="en-US" sz="2000"/>
          </a:p>
        </p:txBody>
      </p:sp>
      <p:sp>
        <p:nvSpPr>
          <p:cNvPr id="18" name="Snip Single Corner Rectangle 30">
            <a:extLst>
              <a:ext uri="{FF2B5EF4-FFF2-40B4-BE49-F238E27FC236}">
                <a16:creationId xmlns:a16="http://schemas.microsoft.com/office/drawing/2014/main" id="{891E34E8-8E4E-4535-89FF-0244B58A5E49}"/>
              </a:ext>
            </a:extLst>
          </p:cNvPr>
          <p:cNvSpPr/>
          <p:nvPr/>
        </p:nvSpPr>
        <p:spPr>
          <a:xfrm>
            <a:off x="5373221" y="4014773"/>
            <a:ext cx="6435047" cy="1525725"/>
          </a:xfrm>
          <a:prstGeom prst="snip1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fr-FR" sz="2400" b="1" err="1"/>
              <a:t>Siteless</a:t>
            </a:r>
            <a:r>
              <a:rPr lang="fr-FR" sz="2400" b="1"/>
              <a:t> or </a:t>
            </a:r>
            <a:r>
              <a:rPr lang="fr-FR" sz="2400" b="1" err="1"/>
              <a:t>generic</a:t>
            </a:r>
            <a:r>
              <a:rPr lang="fr-FR" sz="2400" b="1"/>
              <a:t> r</a:t>
            </a:r>
            <a:r>
              <a:rPr lang="en-US" sz="2400" b="1" err="1"/>
              <a:t>ecords</a:t>
            </a:r>
            <a:endParaRPr lang="en-US" sz="2400" b="1"/>
          </a:p>
          <a:p>
            <a:pPr algn="l"/>
            <a:r>
              <a:rPr lang="fr-FR"/>
              <a:t>_ldap._tcp.dc._msdcs.contoso.com. = dc1</a:t>
            </a:r>
          </a:p>
          <a:p>
            <a:pPr algn="l"/>
            <a:r>
              <a:rPr lang="fr-FR"/>
              <a:t>_kerberos._tcp.dc._msdcs.contoso.com. = dc1</a:t>
            </a:r>
          </a:p>
          <a:p>
            <a:r>
              <a:rPr lang="fr-FR" sz="2000"/>
              <a:t>…</a:t>
            </a:r>
            <a:endParaRPr lang="en-US" sz="2000"/>
          </a:p>
          <a:p>
            <a:endParaRPr lang="en-US" sz="2000"/>
          </a:p>
        </p:txBody>
      </p:sp>
      <p:pic>
        <p:nvPicPr>
          <p:cNvPr id="19" name="Picture 2">
            <a:extLst>
              <a:ext uri="{FF2B5EF4-FFF2-40B4-BE49-F238E27FC236}">
                <a16:creationId xmlns:a16="http://schemas.microsoft.com/office/drawing/2014/main" id="{82F2E1CA-237D-403C-8480-4198ABE14E3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71083" y="3897465"/>
            <a:ext cx="923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a:extLst>
              <a:ext uri="{FF2B5EF4-FFF2-40B4-BE49-F238E27FC236}">
                <a16:creationId xmlns:a16="http://schemas.microsoft.com/office/drawing/2014/main" id="{6B933AC7-449D-43C1-8B3D-0BAFF514F051}"/>
              </a:ext>
            </a:extLst>
          </p:cNvPr>
          <p:cNvSpPr txBox="1"/>
          <p:nvPr/>
        </p:nvSpPr>
        <p:spPr>
          <a:xfrm>
            <a:off x="1882187" y="5369513"/>
            <a:ext cx="1701715" cy="615553"/>
          </a:xfrm>
          <a:prstGeom prst="rect">
            <a:avLst/>
          </a:prstGeom>
          <a:noFill/>
        </p:spPr>
        <p:txBody>
          <a:bodyPr wrap="square" rtlCol="0">
            <a:spAutoFit/>
          </a:bodyPr>
          <a:lstStyle/>
          <a:p>
            <a:pPr algn="ctr"/>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IP = 1.0.0.1</a:t>
            </a:r>
            <a:b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br>
            <a:r>
              <a:rPr lang="fr-FR" spc="-10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cs typeface="+mn-cs"/>
              </a:rPr>
              <a:t>Site = Toronto</a:t>
            </a:r>
          </a:p>
        </p:txBody>
      </p:sp>
      <p:pic>
        <p:nvPicPr>
          <p:cNvPr id="21" name="Picture 3">
            <a:extLst>
              <a:ext uri="{FF2B5EF4-FFF2-40B4-BE49-F238E27FC236}">
                <a16:creationId xmlns:a16="http://schemas.microsoft.com/office/drawing/2014/main" id="{BD992CA8-546F-4D03-B277-20D80EB6A9B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6180" y="2358360"/>
            <a:ext cx="825586" cy="1188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ight Arrow 23">
            <a:extLst>
              <a:ext uri="{FF2B5EF4-FFF2-40B4-BE49-F238E27FC236}">
                <a16:creationId xmlns:a16="http://schemas.microsoft.com/office/drawing/2014/main" id="{F5DAB344-AB09-456A-841F-FFBEFB2975E7}"/>
              </a:ext>
            </a:extLst>
          </p:cNvPr>
          <p:cNvSpPr/>
          <p:nvPr/>
        </p:nvSpPr>
        <p:spPr>
          <a:xfrm rot="12826405">
            <a:off x="1756717" y="3586405"/>
            <a:ext cx="763953" cy="2857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723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0" grpId="0"/>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Terminology</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4571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Physical entry point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 domain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Administration and replication boundary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 forest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security boundary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 trust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Extension of the security boundary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 site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representation of the physical network</a:t>
            </a:r>
            <a:br>
              <a:rPr lang="en-US" sz="2000">
                <a:gradFill>
                  <a:gsLst>
                    <a:gs pos="1250">
                      <a:srgbClr val="505050"/>
                    </a:gs>
                    <a:gs pos="100000">
                      <a:srgbClr val="505050"/>
                    </a:gs>
                  </a:gsLst>
                  <a:lin ang="5400000" scaled="0"/>
                </a:gradFill>
              </a:rPr>
            </a:br>
            <a:r>
              <a:rPr lang="en-US" sz="2000">
                <a:gradFill>
                  <a:gsLst>
                    <a:gs pos="1250">
                      <a:srgbClr val="505050"/>
                    </a:gs>
                    <a:gs pos="100000">
                      <a:srgbClr val="505050"/>
                    </a:gs>
                  </a:gsLst>
                  <a:lin ang="5400000" scaled="0"/>
                </a:gradFill>
              </a:rPr>
              <a:t>topology</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
        <p:nvSpPr>
          <p:cNvPr id="6" name="Rectangle: Folded Corner 5">
            <a:extLst>
              <a:ext uri="{FF2B5EF4-FFF2-40B4-BE49-F238E27FC236}">
                <a16:creationId xmlns:a16="http://schemas.microsoft.com/office/drawing/2014/main" id="{8CB3B28D-C40F-4E13-9523-67B20A1578B2}"/>
              </a:ext>
            </a:extLst>
          </p:cNvPr>
          <p:cNvSpPr/>
          <p:nvPr/>
        </p:nvSpPr>
        <p:spPr bwMode="auto">
          <a:xfrm rot="446337">
            <a:off x="3507074" y="2539962"/>
            <a:ext cx="785132" cy="54547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DC</a:t>
            </a:r>
          </a:p>
        </p:txBody>
      </p:sp>
      <p:sp>
        <p:nvSpPr>
          <p:cNvPr id="31" name="Isosceles Triangle 30">
            <a:extLst>
              <a:ext uri="{FF2B5EF4-FFF2-40B4-BE49-F238E27FC236}">
                <a16:creationId xmlns:a16="http://schemas.microsoft.com/office/drawing/2014/main" id="{0DD09E94-64DF-40B6-8AB8-D6FDA732BF3C}"/>
              </a:ext>
            </a:extLst>
          </p:cNvPr>
          <p:cNvSpPr/>
          <p:nvPr/>
        </p:nvSpPr>
        <p:spPr bwMode="auto">
          <a:xfrm>
            <a:off x="6594117" y="2125272"/>
            <a:ext cx="1961536" cy="1843548"/>
          </a:xfrm>
          <a:prstGeom prst="triangle">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Isosceles Triangle 31">
            <a:extLst>
              <a:ext uri="{FF2B5EF4-FFF2-40B4-BE49-F238E27FC236}">
                <a16:creationId xmlns:a16="http://schemas.microsoft.com/office/drawing/2014/main" id="{DFC81690-5A9E-4134-9B8C-F2C7AD574B2F}"/>
              </a:ext>
            </a:extLst>
          </p:cNvPr>
          <p:cNvSpPr/>
          <p:nvPr/>
        </p:nvSpPr>
        <p:spPr bwMode="auto">
          <a:xfrm>
            <a:off x="10137680" y="4233034"/>
            <a:ext cx="1961536" cy="1843548"/>
          </a:xfrm>
          <a:prstGeom prst="triangl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20A3A53F-1F8A-4A30-984C-318B9253501C}"/>
              </a:ext>
            </a:extLst>
          </p:cNvPr>
          <p:cNvSpPr/>
          <p:nvPr/>
        </p:nvSpPr>
        <p:spPr bwMode="auto">
          <a:xfrm>
            <a:off x="6406177" y="1820439"/>
            <a:ext cx="3416708" cy="4817362"/>
          </a:xfrm>
          <a:prstGeom prst="round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server" title="Icon of a server tower">
            <a:extLst>
              <a:ext uri="{FF2B5EF4-FFF2-40B4-BE49-F238E27FC236}">
                <a16:creationId xmlns:a16="http://schemas.microsoft.com/office/drawing/2014/main" id="{3D9E2EDD-D99D-4A70-A555-8B1B7CC493EB}"/>
              </a:ext>
            </a:extLst>
          </p:cNvPr>
          <p:cNvSpPr>
            <a:spLocks noChangeAspect="1" noEditPoints="1"/>
          </p:cNvSpPr>
          <p:nvPr/>
        </p:nvSpPr>
        <p:spPr bwMode="auto">
          <a:xfrm>
            <a:off x="7121470" y="3457160"/>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5" name="server" title="Icon of a server tower">
            <a:extLst>
              <a:ext uri="{FF2B5EF4-FFF2-40B4-BE49-F238E27FC236}">
                <a16:creationId xmlns:a16="http://schemas.microsoft.com/office/drawing/2014/main" id="{BC1B28AF-632F-42AB-BAAB-A79A4C388516}"/>
              </a:ext>
            </a:extLst>
          </p:cNvPr>
          <p:cNvSpPr>
            <a:spLocks noChangeAspect="1" noEditPoints="1"/>
          </p:cNvSpPr>
          <p:nvPr/>
        </p:nvSpPr>
        <p:spPr bwMode="auto">
          <a:xfrm>
            <a:off x="7478600" y="3457160"/>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6" name="server" title="Icon of a server tower">
            <a:extLst>
              <a:ext uri="{FF2B5EF4-FFF2-40B4-BE49-F238E27FC236}">
                <a16:creationId xmlns:a16="http://schemas.microsoft.com/office/drawing/2014/main" id="{805ED974-0495-41FE-A36B-132EADBED92A}"/>
              </a:ext>
            </a:extLst>
          </p:cNvPr>
          <p:cNvSpPr>
            <a:spLocks noChangeAspect="1" noEditPoints="1"/>
          </p:cNvSpPr>
          <p:nvPr/>
        </p:nvSpPr>
        <p:spPr bwMode="auto">
          <a:xfrm>
            <a:off x="7835730" y="3457160"/>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7" name="Isosceles Triangle 36">
            <a:extLst>
              <a:ext uri="{FF2B5EF4-FFF2-40B4-BE49-F238E27FC236}">
                <a16:creationId xmlns:a16="http://schemas.microsoft.com/office/drawing/2014/main" id="{4FD3AE42-C283-49E9-84C3-105476BE4476}"/>
              </a:ext>
            </a:extLst>
          </p:cNvPr>
          <p:cNvSpPr/>
          <p:nvPr/>
        </p:nvSpPr>
        <p:spPr bwMode="auto">
          <a:xfrm>
            <a:off x="7756781" y="4233034"/>
            <a:ext cx="1961536" cy="1843548"/>
          </a:xfrm>
          <a:prstGeom prst="triangle">
            <a:avLst/>
          </a:prstGeom>
          <a:solidFill>
            <a:schemeClr val="accent6">
              <a:lumMod val="60000"/>
              <a:lumOff val="40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server" title="Icon of a server tower">
            <a:extLst>
              <a:ext uri="{FF2B5EF4-FFF2-40B4-BE49-F238E27FC236}">
                <a16:creationId xmlns:a16="http://schemas.microsoft.com/office/drawing/2014/main" id="{D7ED8C8F-8C32-4225-9DC0-D76456C5EF30}"/>
              </a:ext>
            </a:extLst>
          </p:cNvPr>
          <p:cNvSpPr>
            <a:spLocks noChangeAspect="1" noEditPoints="1"/>
          </p:cNvSpPr>
          <p:nvPr/>
        </p:nvSpPr>
        <p:spPr bwMode="auto">
          <a:xfrm>
            <a:off x="8284134" y="556492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9" name="server" title="Icon of a server tower">
            <a:extLst>
              <a:ext uri="{FF2B5EF4-FFF2-40B4-BE49-F238E27FC236}">
                <a16:creationId xmlns:a16="http://schemas.microsoft.com/office/drawing/2014/main" id="{3F3C3916-9B92-49D6-A6B9-9DEC9E4EDAD9}"/>
              </a:ext>
            </a:extLst>
          </p:cNvPr>
          <p:cNvSpPr>
            <a:spLocks noChangeAspect="1" noEditPoints="1"/>
          </p:cNvSpPr>
          <p:nvPr/>
        </p:nvSpPr>
        <p:spPr bwMode="auto">
          <a:xfrm>
            <a:off x="8641264" y="556492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0" name="server" title="Icon of a server tower">
            <a:extLst>
              <a:ext uri="{FF2B5EF4-FFF2-40B4-BE49-F238E27FC236}">
                <a16:creationId xmlns:a16="http://schemas.microsoft.com/office/drawing/2014/main" id="{6289505F-8E6B-47CE-B6A7-3C5B3E89D523}"/>
              </a:ext>
            </a:extLst>
          </p:cNvPr>
          <p:cNvSpPr>
            <a:spLocks noChangeAspect="1" noEditPoints="1"/>
          </p:cNvSpPr>
          <p:nvPr/>
        </p:nvSpPr>
        <p:spPr bwMode="auto">
          <a:xfrm>
            <a:off x="8998394" y="5564922"/>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1" name="server" title="Icon of a server tower">
            <a:extLst>
              <a:ext uri="{FF2B5EF4-FFF2-40B4-BE49-F238E27FC236}">
                <a16:creationId xmlns:a16="http://schemas.microsoft.com/office/drawing/2014/main" id="{12F61A4B-7DBE-4322-8F4A-27D63C0D97E8}"/>
              </a:ext>
            </a:extLst>
          </p:cNvPr>
          <p:cNvSpPr>
            <a:spLocks noChangeAspect="1" noEditPoints="1"/>
          </p:cNvSpPr>
          <p:nvPr/>
        </p:nvSpPr>
        <p:spPr bwMode="auto">
          <a:xfrm>
            <a:off x="10826818" y="5600928"/>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2" name="server" title="Icon of a server tower">
            <a:extLst>
              <a:ext uri="{FF2B5EF4-FFF2-40B4-BE49-F238E27FC236}">
                <a16:creationId xmlns:a16="http://schemas.microsoft.com/office/drawing/2014/main" id="{99AE24B2-8FED-478D-BBD0-0FC013010E3F}"/>
              </a:ext>
            </a:extLst>
          </p:cNvPr>
          <p:cNvSpPr>
            <a:spLocks noChangeAspect="1" noEditPoints="1"/>
          </p:cNvSpPr>
          <p:nvPr/>
        </p:nvSpPr>
        <p:spPr bwMode="auto">
          <a:xfrm>
            <a:off x="11183948" y="5600928"/>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43" name="server" title="Icon of a server tower">
            <a:extLst>
              <a:ext uri="{FF2B5EF4-FFF2-40B4-BE49-F238E27FC236}">
                <a16:creationId xmlns:a16="http://schemas.microsoft.com/office/drawing/2014/main" id="{058A54DB-F973-4074-89FB-5D28CE6B3B4D}"/>
              </a:ext>
            </a:extLst>
          </p:cNvPr>
          <p:cNvSpPr>
            <a:spLocks noChangeAspect="1" noEditPoints="1"/>
          </p:cNvSpPr>
          <p:nvPr/>
        </p:nvSpPr>
        <p:spPr bwMode="auto">
          <a:xfrm>
            <a:off x="8641264" y="5071769"/>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cxnSp>
        <p:nvCxnSpPr>
          <p:cNvPr id="44" name="Straight Arrow Connector 43">
            <a:extLst>
              <a:ext uri="{FF2B5EF4-FFF2-40B4-BE49-F238E27FC236}">
                <a16:creationId xmlns:a16="http://schemas.microsoft.com/office/drawing/2014/main" id="{FA7DCB90-9608-4D7C-B6BA-3949ED675C97}"/>
              </a:ext>
            </a:extLst>
          </p:cNvPr>
          <p:cNvCxnSpPr>
            <a:stCxn id="31" idx="4"/>
            <a:endCxn id="37" idx="0"/>
          </p:cNvCxnSpPr>
          <p:nvPr/>
        </p:nvCxnSpPr>
        <p:spPr>
          <a:xfrm>
            <a:off x="8555653" y="3968820"/>
            <a:ext cx="181896" cy="2642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77B5AF-2618-43B4-AFD9-C78CB1207910}"/>
              </a:ext>
            </a:extLst>
          </p:cNvPr>
          <p:cNvCxnSpPr>
            <a:stCxn id="37" idx="0"/>
            <a:endCxn id="32" idx="0"/>
          </p:cNvCxnSpPr>
          <p:nvPr/>
        </p:nvCxnSpPr>
        <p:spPr>
          <a:xfrm>
            <a:off x="8737549" y="4233034"/>
            <a:ext cx="238089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10E6655-6461-4ADF-9408-2AA9B763C665}"/>
              </a:ext>
            </a:extLst>
          </p:cNvPr>
          <p:cNvSpPr/>
          <p:nvPr/>
        </p:nvSpPr>
        <p:spPr bwMode="auto">
          <a:xfrm>
            <a:off x="7034082" y="3333438"/>
            <a:ext cx="1489577" cy="2690409"/>
          </a:xfrm>
          <a:prstGeom prst="rect">
            <a:avLst/>
          </a:prstGeom>
          <a:noFill/>
          <a:ln w="127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305A1C94-5A84-49D2-AEA6-FBFF8B0AEEB1}"/>
              </a:ext>
            </a:extLst>
          </p:cNvPr>
          <p:cNvSpPr/>
          <p:nvPr/>
        </p:nvSpPr>
        <p:spPr bwMode="auto">
          <a:xfrm>
            <a:off x="8594741" y="4961969"/>
            <a:ext cx="768657" cy="1061877"/>
          </a:xfrm>
          <a:prstGeom prst="rect">
            <a:avLst/>
          </a:prstGeom>
          <a:noFill/>
          <a:ln w="12700">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10827DC5-8F38-4F61-A985-FC886ECF9B49}"/>
              </a:ext>
            </a:extLst>
          </p:cNvPr>
          <p:cNvSpPr txBox="1"/>
          <p:nvPr/>
        </p:nvSpPr>
        <p:spPr>
          <a:xfrm>
            <a:off x="6870086" y="3803250"/>
            <a:ext cx="1867984" cy="544765"/>
          </a:xfrm>
          <a:prstGeom prst="rect">
            <a:avLst/>
          </a:prstGeom>
          <a:noFill/>
        </p:spPr>
        <p:txBody>
          <a:bodyPr wrap="square" lIns="182880" tIns="146304" rIns="182880" bIns="146304" rtlCol="0">
            <a:spAutoFit/>
          </a:bodyPr>
          <a:lstStyle/>
          <a:p>
            <a:pPr>
              <a:lnSpc>
                <a:spcPct val="90000"/>
              </a:lnSpc>
              <a:spcAft>
                <a:spcPts val="600"/>
              </a:spcAft>
            </a:pPr>
            <a:r>
              <a:rPr lang="fr-CA" sz="1800">
                <a:gradFill>
                  <a:gsLst>
                    <a:gs pos="2917">
                      <a:schemeClr val="tx1"/>
                    </a:gs>
                    <a:gs pos="30000">
                      <a:schemeClr val="tx1"/>
                    </a:gs>
                  </a:gsLst>
                  <a:lin ang="5400000" scaled="0"/>
                </a:gradFill>
              </a:rPr>
              <a:t>contoso.com</a:t>
            </a:r>
          </a:p>
        </p:txBody>
      </p:sp>
      <p:sp>
        <p:nvSpPr>
          <p:cNvPr id="49" name="TextBox 48">
            <a:extLst>
              <a:ext uri="{FF2B5EF4-FFF2-40B4-BE49-F238E27FC236}">
                <a16:creationId xmlns:a16="http://schemas.microsoft.com/office/drawing/2014/main" id="{42A82811-D74C-48DB-9C76-A35B09AFEC77}"/>
              </a:ext>
            </a:extLst>
          </p:cNvPr>
          <p:cNvSpPr txBox="1"/>
          <p:nvPr/>
        </p:nvSpPr>
        <p:spPr>
          <a:xfrm>
            <a:off x="7779494" y="5951986"/>
            <a:ext cx="2154789" cy="544765"/>
          </a:xfrm>
          <a:prstGeom prst="rect">
            <a:avLst/>
          </a:prstGeom>
          <a:noFill/>
        </p:spPr>
        <p:txBody>
          <a:bodyPr wrap="square" lIns="182880" tIns="146304" rIns="182880" bIns="146304" rtlCol="0">
            <a:spAutoFit/>
          </a:bodyPr>
          <a:lstStyle/>
          <a:p>
            <a:pPr>
              <a:lnSpc>
                <a:spcPct val="90000"/>
              </a:lnSpc>
              <a:spcAft>
                <a:spcPts val="600"/>
              </a:spcAft>
            </a:pPr>
            <a:r>
              <a:rPr lang="fr-CA" sz="1800">
                <a:gradFill>
                  <a:gsLst>
                    <a:gs pos="2917">
                      <a:schemeClr val="tx1"/>
                    </a:gs>
                    <a:gs pos="30000">
                      <a:schemeClr val="tx1"/>
                    </a:gs>
                  </a:gsLst>
                  <a:lin ang="5400000" scaled="0"/>
                </a:gradFill>
              </a:rPr>
              <a:t>eu.contoso.com</a:t>
            </a:r>
          </a:p>
        </p:txBody>
      </p:sp>
      <p:sp>
        <p:nvSpPr>
          <p:cNvPr id="50" name="TextBox 49">
            <a:extLst>
              <a:ext uri="{FF2B5EF4-FFF2-40B4-BE49-F238E27FC236}">
                <a16:creationId xmlns:a16="http://schemas.microsoft.com/office/drawing/2014/main" id="{A66F2746-A324-45E3-8E73-92DD4C3A93FF}"/>
              </a:ext>
            </a:extLst>
          </p:cNvPr>
          <p:cNvSpPr txBox="1"/>
          <p:nvPr/>
        </p:nvSpPr>
        <p:spPr>
          <a:xfrm>
            <a:off x="7226863" y="1414938"/>
            <a:ext cx="1867984" cy="544765"/>
          </a:xfrm>
          <a:prstGeom prst="rect">
            <a:avLst/>
          </a:prstGeom>
          <a:noFill/>
        </p:spPr>
        <p:txBody>
          <a:bodyPr wrap="square" lIns="182880" tIns="146304" rIns="182880" bIns="146304" rtlCol="0">
            <a:spAutoFit/>
          </a:bodyPr>
          <a:lstStyle/>
          <a:p>
            <a:pPr>
              <a:lnSpc>
                <a:spcPct val="90000"/>
              </a:lnSpc>
              <a:spcAft>
                <a:spcPts val="600"/>
              </a:spcAft>
            </a:pPr>
            <a:r>
              <a:rPr lang="fr-CA" sz="1800">
                <a:solidFill>
                  <a:schemeClr val="tx2"/>
                </a:solidFill>
              </a:rPr>
              <a:t>contoso.com</a:t>
            </a:r>
          </a:p>
        </p:txBody>
      </p:sp>
      <p:sp>
        <p:nvSpPr>
          <p:cNvPr id="52" name="TextBox 51">
            <a:extLst>
              <a:ext uri="{FF2B5EF4-FFF2-40B4-BE49-F238E27FC236}">
                <a16:creationId xmlns:a16="http://schemas.microsoft.com/office/drawing/2014/main" id="{B67F8012-D10A-47CB-BCF6-DD11DC918DB6}"/>
              </a:ext>
            </a:extLst>
          </p:cNvPr>
          <p:cNvSpPr txBox="1"/>
          <p:nvPr/>
        </p:nvSpPr>
        <p:spPr>
          <a:xfrm>
            <a:off x="8555132" y="3731615"/>
            <a:ext cx="2154789" cy="544765"/>
          </a:xfrm>
          <a:prstGeom prst="rect">
            <a:avLst/>
          </a:prstGeom>
          <a:noFill/>
        </p:spPr>
        <p:txBody>
          <a:bodyPr wrap="square" lIns="182880" tIns="146304" rIns="182880" bIns="146304" rtlCol="0">
            <a:spAutoFit/>
          </a:bodyPr>
          <a:lstStyle/>
          <a:p>
            <a:pPr>
              <a:lnSpc>
                <a:spcPct val="90000"/>
              </a:lnSpc>
              <a:spcAft>
                <a:spcPts val="600"/>
              </a:spcAft>
            </a:pPr>
            <a:r>
              <a:rPr lang="fr-CA" sz="1800">
                <a:gradFill>
                  <a:gsLst>
                    <a:gs pos="2917">
                      <a:schemeClr val="tx1"/>
                    </a:gs>
                    <a:gs pos="30000">
                      <a:schemeClr val="tx1"/>
                    </a:gs>
                  </a:gsLst>
                  <a:lin ang="5400000" scaled="0"/>
                </a:gradFill>
              </a:rPr>
              <a:t>trusts</a:t>
            </a:r>
          </a:p>
        </p:txBody>
      </p:sp>
      <p:sp>
        <p:nvSpPr>
          <p:cNvPr id="51" name="TextBox 50">
            <a:extLst>
              <a:ext uri="{FF2B5EF4-FFF2-40B4-BE49-F238E27FC236}">
                <a16:creationId xmlns:a16="http://schemas.microsoft.com/office/drawing/2014/main" id="{1B7A4AB8-D223-42F3-9D8A-2B44F2588CC8}"/>
              </a:ext>
            </a:extLst>
          </p:cNvPr>
          <p:cNvSpPr txBox="1"/>
          <p:nvPr/>
        </p:nvSpPr>
        <p:spPr>
          <a:xfrm>
            <a:off x="10249078" y="5961601"/>
            <a:ext cx="2154789" cy="544765"/>
          </a:xfrm>
          <a:prstGeom prst="rect">
            <a:avLst/>
          </a:prstGeom>
          <a:noFill/>
        </p:spPr>
        <p:txBody>
          <a:bodyPr wrap="square" lIns="182880" tIns="146304" rIns="182880" bIns="146304" rtlCol="0">
            <a:spAutoFit/>
          </a:bodyPr>
          <a:lstStyle/>
          <a:p>
            <a:pPr>
              <a:lnSpc>
                <a:spcPct val="90000"/>
              </a:lnSpc>
              <a:spcAft>
                <a:spcPts val="600"/>
              </a:spcAft>
            </a:pPr>
            <a:r>
              <a:rPr lang="fr-CA" sz="1800">
                <a:gradFill>
                  <a:gsLst>
                    <a:gs pos="2917">
                      <a:schemeClr val="tx1"/>
                    </a:gs>
                    <a:gs pos="30000">
                      <a:schemeClr val="tx1"/>
                    </a:gs>
                  </a:gsLst>
                  <a:lin ang="5400000" scaled="0"/>
                </a:gradFill>
              </a:rPr>
              <a:t>fabrikam.com</a:t>
            </a:r>
          </a:p>
        </p:txBody>
      </p:sp>
      <p:sp>
        <p:nvSpPr>
          <p:cNvPr id="53" name="TextBox 52">
            <a:extLst>
              <a:ext uri="{FF2B5EF4-FFF2-40B4-BE49-F238E27FC236}">
                <a16:creationId xmlns:a16="http://schemas.microsoft.com/office/drawing/2014/main" id="{E8F25C8E-CC67-4AB1-9F66-5CFD0E9D1604}"/>
              </a:ext>
            </a:extLst>
          </p:cNvPr>
          <p:cNvSpPr txBox="1"/>
          <p:nvPr/>
        </p:nvSpPr>
        <p:spPr>
          <a:xfrm>
            <a:off x="6900253" y="4654133"/>
            <a:ext cx="1183821" cy="544765"/>
          </a:xfrm>
          <a:prstGeom prst="rect">
            <a:avLst/>
          </a:prstGeom>
          <a:noFill/>
        </p:spPr>
        <p:txBody>
          <a:bodyPr wrap="square" lIns="182880" tIns="146304" rIns="182880" bIns="146304" rtlCol="0">
            <a:spAutoFit/>
          </a:bodyPr>
          <a:lstStyle/>
          <a:p>
            <a:pPr>
              <a:lnSpc>
                <a:spcPct val="90000"/>
              </a:lnSpc>
              <a:spcAft>
                <a:spcPts val="600"/>
              </a:spcAft>
            </a:pPr>
            <a:r>
              <a:rPr lang="fr-CA" sz="1800">
                <a:solidFill>
                  <a:schemeClr val="accent5">
                    <a:lumMod val="50000"/>
                  </a:schemeClr>
                </a:solidFill>
              </a:rPr>
              <a:t>Toronto</a:t>
            </a:r>
          </a:p>
        </p:txBody>
      </p:sp>
      <p:sp>
        <p:nvSpPr>
          <p:cNvPr id="54" name="TextBox 53">
            <a:extLst>
              <a:ext uri="{FF2B5EF4-FFF2-40B4-BE49-F238E27FC236}">
                <a16:creationId xmlns:a16="http://schemas.microsoft.com/office/drawing/2014/main" id="{46B2F2D6-EA62-4127-8239-2DB21773210F}"/>
              </a:ext>
            </a:extLst>
          </p:cNvPr>
          <p:cNvSpPr txBox="1"/>
          <p:nvPr/>
        </p:nvSpPr>
        <p:spPr>
          <a:xfrm>
            <a:off x="8961607" y="4535234"/>
            <a:ext cx="973670" cy="544765"/>
          </a:xfrm>
          <a:prstGeom prst="rect">
            <a:avLst/>
          </a:prstGeom>
          <a:noFill/>
        </p:spPr>
        <p:txBody>
          <a:bodyPr wrap="square" lIns="182880" tIns="146304" rIns="182880" bIns="146304" rtlCol="0">
            <a:spAutoFit/>
          </a:bodyPr>
          <a:lstStyle/>
          <a:p>
            <a:pPr>
              <a:lnSpc>
                <a:spcPct val="90000"/>
              </a:lnSpc>
              <a:spcAft>
                <a:spcPts val="600"/>
              </a:spcAft>
            </a:pPr>
            <a:r>
              <a:rPr lang="fr-CA" sz="1800">
                <a:solidFill>
                  <a:schemeClr val="accent5">
                    <a:lumMod val="50000"/>
                  </a:schemeClr>
                </a:solidFill>
              </a:rPr>
              <a:t>Paris</a:t>
            </a:r>
          </a:p>
        </p:txBody>
      </p:sp>
    </p:spTree>
    <p:extLst>
      <p:ext uri="{BB962C8B-B14F-4D97-AF65-F5344CB8AC3E}">
        <p14:creationId xmlns:p14="http://schemas.microsoft.com/office/powerpoint/2010/main" val="3403709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5" end="5"/>
                                            </p:txEl>
                                          </p:spTgt>
                                        </p:tgtEl>
                                        <p:attrNameLst>
                                          <p:attrName>style.visibility</p:attrName>
                                        </p:attrNameLst>
                                      </p:cBhvr>
                                      <p:to>
                                        <p:strVal val="visible"/>
                                      </p:to>
                                    </p:set>
                                    <p:animEffect transition="in" filter="fade">
                                      <p:cBhvr>
                                        <p:cTn id="64" dur="500"/>
                                        <p:tgtEl>
                                          <p:spTgt spid="5">
                                            <p:txEl>
                                              <p:pRg st="5" end="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animEffect transition="in" filter="fade">
                                      <p:cBhvr>
                                        <p:cTn id="75" dur="500"/>
                                        <p:tgtEl>
                                          <p:spTgt spid="5">
                                            <p:txEl>
                                              <p:pRg st="6" end="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7" end="7"/>
                                            </p:txEl>
                                          </p:spTgt>
                                        </p:tgtEl>
                                        <p:attrNameLst>
                                          <p:attrName>style.visibility</p:attrName>
                                        </p:attrNameLst>
                                      </p:cBhvr>
                                      <p:to>
                                        <p:strVal val="visible"/>
                                      </p:to>
                                    </p:set>
                                    <p:animEffect transition="in" filter="fade">
                                      <p:cBhvr>
                                        <p:cTn id="78" dur="500"/>
                                        <p:tgtEl>
                                          <p:spTgt spid="5">
                                            <p:txEl>
                                              <p:pRg st="7" end="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500"/>
                                        <p:tgtEl>
                                          <p:spTgt spid="4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fade">
                                      <p:cBhvr>
                                        <p:cTn id="99" dur="500"/>
                                        <p:tgtEl>
                                          <p:spTgt spid="5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5">
                                            <p:txEl>
                                              <p:pRg st="8" end="8"/>
                                            </p:txEl>
                                          </p:spTgt>
                                        </p:tgtEl>
                                        <p:attrNameLst>
                                          <p:attrName>style.visibility</p:attrName>
                                        </p:attrNameLst>
                                      </p:cBhvr>
                                      <p:to>
                                        <p:strVal val="visible"/>
                                      </p:to>
                                    </p:set>
                                    <p:animEffect transition="in" filter="fade">
                                      <p:cBhvr>
                                        <p:cTn id="104" dur="500"/>
                                        <p:tgtEl>
                                          <p:spTgt spid="5">
                                            <p:txEl>
                                              <p:pRg st="8" end="8"/>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5">
                                            <p:txEl>
                                              <p:pRg st="9" end="9"/>
                                            </p:txEl>
                                          </p:spTgt>
                                        </p:tgtEl>
                                        <p:attrNameLst>
                                          <p:attrName>style.visibility</p:attrName>
                                        </p:attrNameLst>
                                      </p:cBhvr>
                                      <p:to>
                                        <p:strVal val="visible"/>
                                      </p:to>
                                    </p:set>
                                    <p:animEffect transition="in" filter="fade">
                                      <p:cBhvr>
                                        <p:cTn id="107" dur="500"/>
                                        <p:tgtEl>
                                          <p:spTgt spid="5">
                                            <p:txEl>
                                              <p:pRg st="9" end="9"/>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fade">
                                      <p:cBhvr>
                                        <p:cTn id="110" dur="500"/>
                                        <p:tgtEl>
                                          <p:spTgt spid="5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fade">
                                      <p:cBhvr>
                                        <p:cTn id="116" dur="500"/>
                                        <p:tgtEl>
                                          <p:spTgt spid="54"/>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6" grpId="0" animBg="1"/>
      <p:bldP spid="47" grpId="0" animBg="1"/>
      <p:bldP spid="48" grpId="0"/>
      <p:bldP spid="49" grpId="0"/>
      <p:bldP spid="50" grpId="0"/>
      <p:bldP spid="52" grpId="0"/>
      <p:bldP spid="51" grpId="0"/>
      <p:bldP spid="53" grpId="0"/>
      <p:bldP spid="5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56815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Sticky DCs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2000 Server, Windows XP, Windows Server 2000 discovered DCs only if the one they already selected is unresponsive. They did not check if better DCs were available every 12 hours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Dynamic updates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preferred that the DNS server hosting the zone supports dynamic updates. Else the SRV records have to be manually maintained.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And yep, back in the days, it was common to find BIND implementations for which the dynamic updates were not available or not configured</a:t>
            </a:r>
          </a:p>
          <a:p>
            <a:pPr lvl="2">
              <a:buFont typeface="Wingdings" panose="05000000000000000000" pitchFamily="2" charset="2"/>
              <a:buChar char="§"/>
              <a:defRPr/>
            </a:pPr>
            <a:endParaRPr lang="en-US" sz="1600">
              <a:gradFill>
                <a:gsLst>
                  <a:gs pos="1250">
                    <a:srgbClr val="505050"/>
                  </a:gs>
                  <a:gs pos="100000">
                    <a:srgbClr val="505050"/>
                  </a:gs>
                </a:gsLst>
                <a:lin ang="5400000" scaled="0"/>
              </a:gradFill>
            </a:endParaRPr>
          </a:p>
          <a:p>
            <a:pPr marL="241300" lvl="1" indent="0">
              <a:buNone/>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3189547350"/>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F5B3C1-8003-4D8E-8EA5-0E250E799F7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80</a:t>
            </a:fld>
            <a:endParaRPr lang="en-US"/>
          </a:p>
        </p:txBody>
      </p:sp>
      <p:sp>
        <p:nvSpPr>
          <p:cNvPr id="3" name="Text Placeholder 2">
            <a:extLst>
              <a:ext uri="{FF2B5EF4-FFF2-40B4-BE49-F238E27FC236}">
                <a16:creationId xmlns:a16="http://schemas.microsoft.com/office/drawing/2014/main" id="{F69136EE-646E-4504-B68C-F9C0AB92832F}"/>
              </a:ext>
            </a:extLst>
          </p:cNvPr>
          <p:cNvSpPr>
            <a:spLocks noGrp="1"/>
          </p:cNvSpPr>
          <p:nvPr>
            <p:ph type="body" sz="quarter" idx="13"/>
          </p:nvPr>
        </p:nvSpPr>
        <p:spPr/>
        <p:txBody>
          <a:bodyPr/>
          <a:lstStyle/>
          <a:p>
            <a:r>
              <a:rPr lang="en-CA"/>
              <a:t>Secure Channel</a:t>
            </a:r>
          </a:p>
        </p:txBody>
      </p:sp>
      <p:sp>
        <p:nvSpPr>
          <p:cNvPr id="4" name="Espace réservé du texte 2">
            <a:extLst>
              <a:ext uri="{FF2B5EF4-FFF2-40B4-BE49-F238E27FC236}">
                <a16:creationId xmlns:a16="http://schemas.microsoft.com/office/drawing/2014/main" id="{52AE8800-B69B-48F9-9866-F0D862B760FE}"/>
              </a:ext>
            </a:extLst>
          </p:cNvPr>
          <p:cNvSpPr txBox="1">
            <a:spLocks/>
          </p:cNvSpPr>
          <p:nvPr/>
        </p:nvSpPr>
        <p:spPr>
          <a:xfrm>
            <a:off x="366141" y="1922261"/>
            <a:ext cx="11887200" cy="468897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a:t>
            </a:r>
            <a:r>
              <a:rPr lang="en-US" sz="3200" b="1" err="1">
                <a:gradFill>
                  <a:gsLst>
                    <a:gs pos="1250">
                      <a:srgbClr val="505050"/>
                    </a:gs>
                    <a:gs pos="100000">
                      <a:srgbClr val="505050"/>
                    </a:gs>
                  </a:gsLst>
                  <a:lin ang="5400000" scaled="0"/>
                </a:gradFill>
              </a:rPr>
              <a:t>Netlogon</a:t>
            </a:r>
            <a:r>
              <a:rPr lang="en-US" sz="3200" b="1">
                <a:gradFill>
                  <a:gsLst>
                    <a:gs pos="1250">
                      <a:srgbClr val="505050"/>
                    </a:gs>
                    <a:gs pos="100000">
                      <a:srgbClr val="505050"/>
                    </a:gs>
                  </a:gsLst>
                  <a:lin ang="5400000" scaled="0"/>
                </a:gradFill>
              </a:rPr>
              <a:t> service is also responsible to build and maintain a secure connection with its local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connection is called the secure channel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enables the local system to talk to a domain controller in a secure way (to resolve SIDs for example)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Domain controllers also have secure channels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When DCs need to resolve SID from another domain for example, they can build a secure channel with a DC from another domain</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2825299678"/>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Group Policy Objects 101</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50584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Group Policy Object infrastructure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Offers a centralized way to control configuration aspects of </a:t>
            </a:r>
            <a:r>
              <a:rPr lang="en-US" sz="2000" b="1">
                <a:gradFill>
                  <a:gsLst>
                    <a:gs pos="1250">
                      <a:srgbClr val="505050"/>
                    </a:gs>
                    <a:gs pos="100000">
                      <a:srgbClr val="505050"/>
                    </a:gs>
                  </a:gsLst>
                  <a:lin ang="5400000" scaled="0"/>
                </a:gradFill>
              </a:rPr>
              <a:t>machines</a:t>
            </a:r>
            <a:r>
              <a:rPr lang="en-US" sz="2000">
                <a:gradFill>
                  <a:gsLst>
                    <a:gs pos="1250">
                      <a:srgbClr val="505050"/>
                    </a:gs>
                    <a:gs pos="100000">
                      <a:srgbClr val="505050"/>
                    </a:gs>
                  </a:gsLst>
                  <a:lin ang="5400000" scaled="0"/>
                </a:gradFill>
              </a:rPr>
              <a:t> and </a:t>
            </a:r>
            <a:r>
              <a:rPr lang="en-US" sz="2000" b="1">
                <a:gradFill>
                  <a:gsLst>
                    <a:gs pos="1250">
                      <a:srgbClr val="505050"/>
                    </a:gs>
                    <a:gs pos="100000">
                      <a:srgbClr val="505050"/>
                    </a:gs>
                  </a:gsLst>
                  <a:lin ang="5400000" scaled="0"/>
                </a:gradFill>
              </a:rPr>
              <a:t>user</a:t>
            </a:r>
            <a:r>
              <a:rPr lang="en-US" sz="2000">
                <a:gradFill>
                  <a:gsLst>
                    <a:gs pos="1250">
                      <a:srgbClr val="505050"/>
                    </a:gs>
                    <a:gs pos="100000">
                      <a:srgbClr val="505050"/>
                    </a:gs>
                  </a:gsLst>
                  <a:lin ang="5400000" scaled="0"/>
                </a:gradFill>
              </a:rPr>
              <a:t>’s environment</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They have a machine section and a user section.</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 machine section applies to the machine and the user section applies to the user.</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Examples: control the Windows security settings, the local group memberships, the states of Windows services, configure Windows components, customize the user’s desktop experience, configure user’s applications…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GPOs are applied at boot time and logon time and then reapplied at regular intervals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GPOs can be linked to sites, domains and OUs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GPOs are uniquely identified by a GUID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Two GPOs have well-known GUID: Default Domain Policy and Default Domain Controller Policy</a:t>
            </a:r>
          </a:p>
          <a:p>
            <a:pPr lvl="1">
              <a:buFont typeface="Wingdings" panose="05000000000000000000" pitchFamily="2" charset="2"/>
              <a:buChar char="§"/>
              <a:defRPr/>
            </a:pPr>
            <a:endParaRPr lang="en-US" sz="1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386DEEC8-8EA2-4E37-BE38-D6E3E2DCF8E6}"/>
              </a:ext>
            </a:extLst>
          </p:cNvPr>
          <p:cNvSpPr/>
          <p:nvPr/>
        </p:nvSpPr>
        <p:spPr bwMode="auto">
          <a:xfrm rot="753547">
            <a:off x="4221038" y="847065"/>
            <a:ext cx="1081586" cy="57974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GPO</a:t>
            </a:r>
          </a:p>
        </p:txBody>
      </p:sp>
      <p:sp>
        <p:nvSpPr>
          <p:cNvPr id="6" name="Rectangle: Folded Corner 5">
            <a:extLst>
              <a:ext uri="{FF2B5EF4-FFF2-40B4-BE49-F238E27FC236}">
                <a16:creationId xmlns:a16="http://schemas.microsoft.com/office/drawing/2014/main" id="{2D1C20D3-2084-4995-80D1-34064EE805AE}"/>
              </a:ext>
            </a:extLst>
          </p:cNvPr>
          <p:cNvSpPr/>
          <p:nvPr/>
        </p:nvSpPr>
        <p:spPr bwMode="auto">
          <a:xfrm rot="21432603">
            <a:off x="5881779" y="5434618"/>
            <a:ext cx="1081586" cy="57974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DDP</a:t>
            </a:r>
          </a:p>
        </p:txBody>
      </p:sp>
      <p:sp>
        <p:nvSpPr>
          <p:cNvPr id="7" name="Rectangle: Folded Corner 6">
            <a:extLst>
              <a:ext uri="{FF2B5EF4-FFF2-40B4-BE49-F238E27FC236}">
                <a16:creationId xmlns:a16="http://schemas.microsoft.com/office/drawing/2014/main" id="{58D5BF66-7169-4564-9433-766886A48619}"/>
              </a:ext>
            </a:extLst>
          </p:cNvPr>
          <p:cNvSpPr/>
          <p:nvPr/>
        </p:nvSpPr>
        <p:spPr bwMode="auto">
          <a:xfrm rot="515519">
            <a:off x="9193677" y="5440868"/>
            <a:ext cx="1165243" cy="57974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DDCP</a:t>
            </a:r>
          </a:p>
        </p:txBody>
      </p:sp>
    </p:spTree>
    <p:extLst>
      <p:ext uri="{BB962C8B-B14F-4D97-AF65-F5344CB8AC3E}">
        <p14:creationId xmlns:p14="http://schemas.microsoft.com/office/powerpoint/2010/main" val="2898701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Group Policy Objects 101</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936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Domain components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group policy container</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Is stored in the domain NC and contains information such as the display name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group policy template</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 actual files containing the settings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WMI filter</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A way to limit the application of a GPO only to systems where a WMI query returns something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GPO link</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Indicates which GPOs are linked to a site, domain or OU</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security descriptor (set of permissions)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GPOs have a DACL</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An account needs the Read and the Apply permissions to download and apply the settings</a:t>
            </a:r>
          </a:p>
          <a:p>
            <a:pPr marL="342900" lvl="1" indent="0">
              <a:buNone/>
              <a:defRPr/>
            </a:pPr>
            <a:endParaRPr lang="en-US" sz="2000">
              <a:gradFill>
                <a:gsLst>
                  <a:gs pos="1250">
                    <a:srgbClr val="505050"/>
                  </a:gs>
                  <a:gs pos="100000">
                    <a:srgbClr val="505050"/>
                  </a:gs>
                </a:gsLst>
                <a:lin ang="5400000" scaled="0"/>
              </a:gradFill>
            </a:endParaRPr>
          </a:p>
          <a:p>
            <a:endParaRPr lang="fr-FR"/>
          </a:p>
        </p:txBody>
      </p:sp>
      <p:sp>
        <p:nvSpPr>
          <p:cNvPr id="8" name="Rectangle: Folded Corner 7">
            <a:extLst>
              <a:ext uri="{FF2B5EF4-FFF2-40B4-BE49-F238E27FC236}">
                <a16:creationId xmlns:a16="http://schemas.microsoft.com/office/drawing/2014/main" id="{702B5D2D-F5FE-4742-9814-968C1D9947C1}"/>
              </a:ext>
            </a:extLst>
          </p:cNvPr>
          <p:cNvSpPr/>
          <p:nvPr/>
        </p:nvSpPr>
        <p:spPr bwMode="auto">
          <a:xfrm rot="21365462">
            <a:off x="4754335" y="2307257"/>
            <a:ext cx="878117" cy="4486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GPC</a:t>
            </a:r>
            <a:endParaRPr lang="fr-CA" sz="2400">
              <a:solidFill>
                <a:schemeClr val="tx1"/>
              </a:solidFill>
              <a:ea typeface="Segoe UI" pitchFamily="34" charset="0"/>
              <a:cs typeface="Segoe UI" pitchFamily="34" charset="0"/>
            </a:endParaRPr>
          </a:p>
        </p:txBody>
      </p:sp>
      <p:sp>
        <p:nvSpPr>
          <p:cNvPr id="9" name="Rectangle: Folded Corner 8">
            <a:extLst>
              <a:ext uri="{FF2B5EF4-FFF2-40B4-BE49-F238E27FC236}">
                <a16:creationId xmlns:a16="http://schemas.microsoft.com/office/drawing/2014/main" id="{54E2BAC3-F231-4250-810E-A3C1F68CD951}"/>
              </a:ext>
            </a:extLst>
          </p:cNvPr>
          <p:cNvSpPr/>
          <p:nvPr/>
        </p:nvSpPr>
        <p:spPr bwMode="auto">
          <a:xfrm rot="618342">
            <a:off x="4849584" y="3325109"/>
            <a:ext cx="878117" cy="4486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GPT</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823252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Group Policy Objects 101</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52376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Client components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service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Client side extensions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The DLL on the system in charge of applying the settings</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sp>
        <p:nvSpPr>
          <p:cNvPr id="7" name="Rectangle: Folded Corner 6">
            <a:extLst>
              <a:ext uri="{FF2B5EF4-FFF2-40B4-BE49-F238E27FC236}">
                <a16:creationId xmlns:a16="http://schemas.microsoft.com/office/drawing/2014/main" id="{688CE299-6EA2-4711-AFEC-89B4BF2844C3}"/>
              </a:ext>
            </a:extLst>
          </p:cNvPr>
          <p:cNvSpPr/>
          <p:nvPr/>
        </p:nvSpPr>
        <p:spPr bwMode="auto">
          <a:xfrm rot="21365462">
            <a:off x="3876052" y="2706092"/>
            <a:ext cx="878117" cy="4486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CSE</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4220461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Group policy application</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63846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Composed of two phases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Build a list of GPO by listing all </a:t>
            </a:r>
            <a:r>
              <a:rPr lang="en-US" sz="2000" err="1">
                <a:gradFill>
                  <a:gsLst>
                    <a:gs pos="1250">
                      <a:srgbClr val="505050"/>
                    </a:gs>
                    <a:gs pos="100000">
                      <a:srgbClr val="505050"/>
                    </a:gs>
                  </a:gsLst>
                  <a:lin ang="5400000" scaled="0"/>
                </a:gradFill>
              </a:rPr>
              <a:t>gPLink</a:t>
            </a:r>
            <a:r>
              <a:rPr lang="en-US" sz="2000">
                <a:gradFill>
                  <a:gsLst>
                    <a:gs pos="1250">
                      <a:srgbClr val="505050"/>
                    </a:gs>
                    <a:gs pos="100000">
                      <a:srgbClr val="505050"/>
                    </a:gs>
                  </a:gsLst>
                  <a:lin ang="5400000" scaled="0"/>
                </a:gradFill>
              </a:rPr>
              <a:t> attribute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Evaluate if the GPO applies (permission </a:t>
            </a:r>
            <a:r>
              <a:rPr lang="en-US" sz="2000" err="1">
                <a:gradFill>
                  <a:gsLst>
                    <a:gs pos="1250">
                      <a:srgbClr val="505050"/>
                    </a:gs>
                    <a:gs pos="100000">
                      <a:srgbClr val="505050"/>
                    </a:gs>
                  </a:gsLst>
                  <a:lin ang="5400000" scaled="0"/>
                </a:gradFill>
              </a:rPr>
              <a:t>Read+Apply</a:t>
            </a:r>
            <a:r>
              <a:rPr lang="en-US" sz="2000">
                <a:gradFill>
                  <a:gsLst>
                    <a:gs pos="1250">
                      <a:srgbClr val="505050"/>
                    </a:gs>
                    <a:gs pos="100000">
                      <a:srgbClr val="505050"/>
                    </a:gs>
                  </a:gsLst>
                  <a:lin ang="5400000" scaled="0"/>
                </a:gradFill>
              </a:rPr>
              <a:t> and WMI filters evaluation)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Enumerate all CSE needs to apply the settings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Load the corresponding DLLs </a:t>
            </a:r>
            <a:endParaRPr lang="en-US" sz="8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Apply the settings</a:t>
            </a:r>
          </a:p>
          <a:p>
            <a:pPr lvl="2">
              <a:buFont typeface="Wingdings" panose="05000000000000000000" pitchFamily="2" charset="2"/>
              <a:buChar char="§"/>
              <a:defRPr/>
            </a:pPr>
            <a:r>
              <a:rPr lang="en-US" sz="1600">
                <a:gradFill>
                  <a:gsLst>
                    <a:gs pos="1250">
                      <a:srgbClr val="505050"/>
                    </a:gs>
                    <a:gs pos="100000">
                      <a:srgbClr val="505050"/>
                    </a:gs>
                  </a:gsLst>
                  <a:lin ang="5400000" scaled="0"/>
                </a:gradFill>
              </a:rPr>
              <a:t>Download the settings and give the data to the CSE to be applied</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Refresh takes place every 90 minutes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Plus a random timer of -30/+30 minutes to avoid flooding DC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actually every 5 minutes on a domain controller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can be adjusted</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Resultant set of policy can be used to see what happened</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sp>
        <p:nvSpPr>
          <p:cNvPr id="4" name="Rectangle: Folded Corner 3">
            <a:extLst>
              <a:ext uri="{FF2B5EF4-FFF2-40B4-BE49-F238E27FC236}">
                <a16:creationId xmlns:a16="http://schemas.microsoft.com/office/drawing/2014/main" id="{89B072F3-6CF8-422F-A29F-3255C1C519E9}"/>
              </a:ext>
            </a:extLst>
          </p:cNvPr>
          <p:cNvSpPr/>
          <p:nvPr/>
        </p:nvSpPr>
        <p:spPr bwMode="auto">
          <a:xfrm rot="550897">
            <a:off x="10724538" y="5947525"/>
            <a:ext cx="1036675" cy="4486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RSOP</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3685899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Why not give the admin password to everyone?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7487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Group Policy Preferences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New set of CSE to extend the GPO functionalities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It’s very practical! (you can write registry values, create shortcuts, configure IE…)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But some of these component allow an administrator to store a password in the GPP file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Because GPO settings are stored in SYSVOL and that everyone can read SYSVOL, if you use one of these settings, you effectively give your password to everyone. So be careful!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Wait what? Clear-text passwords in SYSVOL?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To be fair, it is not in the clear. It is encrypted. But the decryption key is public…</a:t>
            </a:r>
          </a:p>
          <a:p>
            <a:endParaRPr lang="fr-FR"/>
          </a:p>
        </p:txBody>
      </p:sp>
      <p:sp>
        <p:nvSpPr>
          <p:cNvPr id="4" name="Rectangle: Folded Corner 3">
            <a:extLst>
              <a:ext uri="{FF2B5EF4-FFF2-40B4-BE49-F238E27FC236}">
                <a16:creationId xmlns:a16="http://schemas.microsoft.com/office/drawing/2014/main" id="{D7E41B41-E723-4C59-9674-3D41BDB42157}"/>
              </a:ext>
            </a:extLst>
          </p:cNvPr>
          <p:cNvSpPr/>
          <p:nvPr/>
        </p:nvSpPr>
        <p:spPr bwMode="auto">
          <a:xfrm rot="21365462">
            <a:off x="5242894" y="1920722"/>
            <a:ext cx="878117" cy="4486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GPP</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96369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System Volume Information</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21653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Stores the actual GPO settings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Stores GPO templates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Also replicates, but using a different protocol: DFSR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Block level replication (optimize network traffic)</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Robust protocol and manage retry/conflict resolutions pretty well</a:t>
            </a:r>
          </a:p>
          <a:p>
            <a:pPr>
              <a:buFont typeface="Wingdings" panose="05000000000000000000" pitchFamily="2" charset="2"/>
              <a:buChar char="§"/>
              <a:defRPr/>
            </a:pPr>
            <a:r>
              <a:rPr lang="en-CA" sz="3200" b="1"/>
              <a:t>SYSVOL has a </a:t>
            </a:r>
            <a:r>
              <a:rPr lang="en-CA" sz="3200" b="1" err="1"/>
              <a:t>ReplicationGroup</a:t>
            </a:r>
            <a:endParaRPr lang="en-CA" sz="3200" b="1"/>
          </a:p>
          <a:p>
            <a:pPr lvl="1">
              <a:buFont typeface="Wingdings" panose="05000000000000000000" pitchFamily="2" charset="2"/>
              <a:buChar char="§"/>
              <a:defRPr/>
            </a:pPr>
            <a:r>
              <a:rPr lang="en-CA" sz="2000"/>
              <a:t>DCs have a subscription to replicate it</a:t>
            </a:r>
          </a:p>
          <a:p>
            <a:pPr lvl="1">
              <a:buFont typeface="Wingdings" panose="05000000000000000000" pitchFamily="2" charset="2"/>
              <a:buChar char="§"/>
              <a:defRPr/>
            </a:pPr>
            <a:r>
              <a:rPr lang="en-CA" sz="2000"/>
              <a:t>It is configured automatically, nothing has to be done for it to work </a:t>
            </a:r>
            <a:endParaRPr lang="en-US" sz="18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3885345629"/>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Once upon a time…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60370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NETLOGON folder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To ensure a smooth transition between the NT domain and Windows 2000 Server, the shared folder NETLOGON was kept on domain controllers. It was intended to store logon scripts in the meantime they got into GPO.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fairly common to see that this folder is still used to store a lot of things… Some of those files might also carry some clear-text passwords. Why not?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FRS replication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Up to Windows Server 2008 R2, the legacy File Replication System was used to replicate SYSVOL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Well, it has aged… And despite all its flaws, you might still run into it in old environments (if so, please migrate!)</a:t>
            </a:r>
          </a:p>
          <a:p>
            <a:pPr lvl="1">
              <a:buFont typeface="Wingdings" panose="05000000000000000000" pitchFamily="2" charset="2"/>
              <a:buChar char="§"/>
              <a:defRPr/>
            </a:pPr>
            <a:endParaRPr lang="en-US" sz="100">
              <a:gradFill>
                <a:gsLst>
                  <a:gs pos="1250">
                    <a:srgbClr val="505050"/>
                  </a:gs>
                  <a:gs pos="100000">
                    <a:srgbClr val="505050"/>
                  </a:gs>
                </a:gsLst>
                <a:lin ang="5400000" scaled="0"/>
              </a:gradFill>
            </a:endParaRPr>
          </a:p>
          <a:p>
            <a:pPr lvl="2">
              <a:buFont typeface="Wingdings" panose="05000000000000000000" pitchFamily="2" charset="2"/>
              <a:buChar char="§"/>
              <a:defRPr/>
            </a:pPr>
            <a:endParaRPr lang="en-US" sz="1600">
              <a:gradFill>
                <a:gsLst>
                  <a:gs pos="1250">
                    <a:srgbClr val="505050"/>
                  </a:gs>
                  <a:gs pos="100000">
                    <a:srgbClr val="505050"/>
                  </a:gs>
                </a:gsLst>
                <a:lin ang="5400000" scaled="0"/>
              </a:gradFill>
            </a:endParaRPr>
          </a:p>
          <a:p>
            <a:pPr marL="241300" lvl="1" indent="0">
              <a:buNone/>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endParaRPr lang="fr-FR"/>
          </a:p>
        </p:txBody>
      </p:sp>
      <p:pic>
        <p:nvPicPr>
          <p:cNvPr id="4" name="Image 6">
            <a:extLst>
              <a:ext uri="{FF2B5EF4-FFF2-40B4-BE49-F238E27FC236}">
                <a16:creationId xmlns:a16="http://schemas.microsoft.com/office/drawing/2014/main" id="{18A6E071-CB03-4472-B6D8-0284B92DEB56}"/>
              </a:ext>
            </a:extLst>
          </p:cNvPr>
          <p:cNvPicPr>
            <a:picLocks noChangeAspect="1"/>
          </p:cNvPicPr>
          <p:nvPr/>
        </p:nvPicPr>
        <p:blipFill>
          <a:blip r:embed="rId3"/>
          <a:stretch>
            <a:fillRect/>
          </a:stretch>
        </p:blipFill>
        <p:spPr>
          <a:xfrm>
            <a:off x="498622" y="2308555"/>
            <a:ext cx="2838938" cy="3389167"/>
          </a:xfrm>
          <a:prstGeom prst="rect">
            <a:avLst/>
          </a:prstGeom>
        </p:spPr>
      </p:pic>
    </p:spTree>
    <p:extLst>
      <p:ext uri="{BB962C8B-B14F-4D97-AF65-F5344CB8AC3E}">
        <p14:creationId xmlns:p14="http://schemas.microsoft.com/office/powerpoint/2010/main" val="2553157649"/>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How to say good bye to a DC?</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89364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You can remove the AD DS component from a server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When done gracefully (via PowerShell or the Server Manager) it removes all the necessary objects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need to transfer the FSMO roles to other DCs (if it hosts some)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What if my DC crashed and I cannot remove it gracefully?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use the metadata cleanup process, it will remove all the necessary objects and references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can be done graphically with the built-in consoles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can be done in command line with the tool NTDSUTIL</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Do not recycle DCs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Once they are demoted, destroy them</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25880829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What’s on a domain controller?</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62170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A database on the disk C:\Windows\NTDS\ntds.dit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database replicates across domain controllers in a multi-master model</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It’s encrypted, with a key you can find in C:\Windows\System32\config\SYSTEM</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shared folder containing policies C:\Windows\SYSVOL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Users and machines will connect to this folder to retrieve the configuration they need to apply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Daemons offering network services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File Services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Kerberos authentication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NTP</a:t>
            </a:r>
          </a:p>
          <a:p>
            <a:pPr marL="0" indent="0">
              <a:buNone/>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endParaRPr lang="fr-FR"/>
          </a:p>
        </p:txBody>
      </p:sp>
    </p:spTree>
    <p:extLst>
      <p:ext uri="{BB962C8B-B14F-4D97-AF65-F5344CB8AC3E}">
        <p14:creationId xmlns:p14="http://schemas.microsoft.com/office/powerpoint/2010/main" val="302198491"/>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11860925" cy="4883141"/>
          </a:xfrm>
          <a:prstGeom prst="rect">
            <a:avLst/>
          </a:prstGeom>
        </p:spPr>
        <p:txBody>
          <a:bodyPr vert="horz" wrap="square" lIns="146304" tIns="91440" rIns="146304" bIns="91440" numCol="3"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1800" b="1">
                <a:gradFill>
                  <a:gsLst>
                    <a:gs pos="1250">
                      <a:srgbClr val="505050"/>
                    </a:gs>
                    <a:gs pos="100000">
                      <a:srgbClr val="505050"/>
                    </a:gs>
                  </a:gsLst>
                  <a:lin ang="5400000" scaled="0"/>
                </a:gradFill>
              </a:rPr>
              <a:t>DC Domain Controller</a:t>
            </a:r>
          </a:p>
          <a:p>
            <a:pPr marL="0" indent="0">
              <a:buNone/>
              <a:defRPr/>
            </a:pPr>
            <a:r>
              <a:rPr lang="en-US" sz="1800" b="1">
                <a:gradFill>
                  <a:gsLst>
                    <a:gs pos="1250">
                      <a:srgbClr val="505050"/>
                    </a:gs>
                    <a:gs pos="100000">
                      <a:srgbClr val="505050"/>
                    </a:gs>
                  </a:gsLst>
                  <a:lin ang="5400000" scaled="0"/>
                </a:gradFill>
              </a:rPr>
              <a:t>SSO Single Sign-On</a:t>
            </a:r>
          </a:p>
          <a:p>
            <a:pPr marL="0" indent="0">
              <a:buNone/>
              <a:defRPr/>
            </a:pPr>
            <a:r>
              <a:rPr lang="en-US" sz="1800" b="1">
                <a:gradFill>
                  <a:gsLst>
                    <a:gs pos="1250">
                      <a:srgbClr val="505050"/>
                    </a:gs>
                    <a:gs pos="100000">
                      <a:srgbClr val="505050"/>
                    </a:gs>
                  </a:gsLst>
                  <a:lin ang="5400000" scaled="0"/>
                </a:gradFill>
              </a:rPr>
              <a:t>DIR Directory Information Tree</a:t>
            </a:r>
          </a:p>
          <a:p>
            <a:pPr marL="0" indent="0">
              <a:buNone/>
              <a:defRPr/>
            </a:pPr>
            <a:r>
              <a:rPr lang="en-US" sz="1800" b="1">
                <a:gradFill>
                  <a:gsLst>
                    <a:gs pos="1250">
                      <a:srgbClr val="505050"/>
                    </a:gs>
                    <a:gs pos="100000">
                      <a:srgbClr val="505050"/>
                    </a:gs>
                  </a:gsLst>
                  <a:lin ang="5400000" scaled="0"/>
                </a:gradFill>
              </a:rPr>
              <a:t>DFL Domain Functional Level</a:t>
            </a:r>
          </a:p>
          <a:p>
            <a:pPr marL="0" indent="0">
              <a:buNone/>
              <a:defRPr/>
            </a:pPr>
            <a:r>
              <a:rPr lang="en-US" sz="1800" b="1">
                <a:gradFill>
                  <a:gsLst>
                    <a:gs pos="1250">
                      <a:srgbClr val="505050"/>
                    </a:gs>
                    <a:gs pos="100000">
                      <a:srgbClr val="505050"/>
                    </a:gs>
                  </a:gsLst>
                  <a:lin ang="5400000" scaled="0"/>
                </a:gradFill>
              </a:rPr>
              <a:t>FFL Forest Functional Level</a:t>
            </a:r>
          </a:p>
          <a:p>
            <a:pPr marL="0" indent="0">
              <a:buNone/>
              <a:defRPr/>
            </a:pPr>
            <a:r>
              <a:rPr lang="en-US" sz="1800" b="1">
                <a:gradFill>
                  <a:gsLst>
                    <a:gs pos="1250">
                      <a:srgbClr val="505050"/>
                    </a:gs>
                    <a:gs pos="100000">
                      <a:srgbClr val="505050"/>
                    </a:gs>
                  </a:gsLst>
                  <a:lin ang="5400000" scaled="0"/>
                </a:gradFill>
              </a:rPr>
              <a:t>NC Naming Context</a:t>
            </a:r>
          </a:p>
          <a:p>
            <a:pPr marL="0" indent="0">
              <a:buNone/>
              <a:defRPr/>
            </a:pPr>
            <a:r>
              <a:rPr lang="en-US" sz="1800" b="1">
                <a:gradFill>
                  <a:gsLst>
                    <a:gs pos="1250">
                      <a:srgbClr val="505050"/>
                    </a:gs>
                    <a:gs pos="100000">
                      <a:srgbClr val="505050"/>
                    </a:gs>
                  </a:gsLst>
                  <a:lin ang="5400000" scaled="0"/>
                </a:gradFill>
              </a:rPr>
              <a:t>DN Distinguished Name</a:t>
            </a:r>
          </a:p>
          <a:p>
            <a:pPr marL="0" indent="0">
              <a:buNone/>
              <a:defRPr/>
            </a:pPr>
            <a:r>
              <a:rPr lang="en-US" sz="1800" b="1">
                <a:gradFill>
                  <a:gsLst>
                    <a:gs pos="1250">
                      <a:srgbClr val="505050"/>
                    </a:gs>
                    <a:gs pos="100000">
                      <a:srgbClr val="505050"/>
                    </a:gs>
                  </a:gsLst>
                  <a:lin ang="5400000" scaled="0"/>
                </a:gradFill>
              </a:rPr>
              <a:t>RDN Relative Distinguished Name</a:t>
            </a:r>
          </a:p>
          <a:p>
            <a:pPr marL="0" indent="0">
              <a:buNone/>
              <a:defRPr/>
            </a:pPr>
            <a:r>
              <a:rPr lang="en-US" sz="1800" b="1">
                <a:gradFill>
                  <a:gsLst>
                    <a:gs pos="1250">
                      <a:srgbClr val="505050"/>
                    </a:gs>
                    <a:gs pos="100000">
                      <a:srgbClr val="505050"/>
                    </a:gs>
                  </a:gsLst>
                  <a:lin ang="5400000" scaled="0"/>
                </a:gradFill>
              </a:rPr>
              <a:t>CN Common Name</a:t>
            </a:r>
          </a:p>
          <a:p>
            <a:pPr marL="0" indent="0">
              <a:buNone/>
              <a:defRPr/>
            </a:pPr>
            <a:r>
              <a:rPr lang="en-US" sz="1800" b="1">
                <a:gradFill>
                  <a:gsLst>
                    <a:gs pos="1250">
                      <a:srgbClr val="505050"/>
                    </a:gs>
                    <a:gs pos="100000">
                      <a:srgbClr val="505050"/>
                    </a:gs>
                  </a:gsLst>
                  <a:lin ang="5400000" scaled="0"/>
                </a:gradFill>
              </a:rPr>
              <a:t>OU Organizational Unit</a:t>
            </a:r>
          </a:p>
          <a:p>
            <a:pPr marL="0" indent="0">
              <a:buNone/>
              <a:defRPr/>
            </a:pPr>
            <a:r>
              <a:rPr lang="en-US" sz="1800" b="1">
                <a:gradFill>
                  <a:gsLst>
                    <a:gs pos="1250">
                      <a:srgbClr val="505050"/>
                    </a:gs>
                    <a:gs pos="100000">
                      <a:srgbClr val="505050"/>
                    </a:gs>
                  </a:gsLst>
                  <a:lin ang="5400000" scaled="0"/>
                </a:gradFill>
              </a:rPr>
              <a:t>GUID Global Unique Identifier</a:t>
            </a:r>
          </a:p>
          <a:p>
            <a:pPr marL="0" indent="0">
              <a:buNone/>
              <a:defRPr/>
            </a:pPr>
            <a:r>
              <a:rPr lang="en-US" sz="1800" b="1">
                <a:gradFill>
                  <a:gsLst>
                    <a:gs pos="1250">
                      <a:srgbClr val="505050"/>
                    </a:gs>
                    <a:gs pos="100000">
                      <a:srgbClr val="505050"/>
                    </a:gs>
                  </a:gsLst>
                  <a:lin ang="5400000" scaled="0"/>
                </a:gradFill>
              </a:rPr>
              <a:t>GC Global Catalog</a:t>
            </a:r>
          </a:p>
          <a:p>
            <a:pPr marL="0" indent="0">
              <a:buNone/>
              <a:defRPr/>
            </a:pPr>
            <a:r>
              <a:rPr lang="en-US" sz="1800" b="1">
                <a:gradFill>
                  <a:gsLst>
                    <a:gs pos="1250">
                      <a:srgbClr val="505050"/>
                    </a:gs>
                    <a:gs pos="100000">
                      <a:srgbClr val="505050"/>
                    </a:gs>
                  </a:gsLst>
                  <a:lin ang="5400000" scaled="0"/>
                </a:gradFill>
              </a:rPr>
              <a:t>SID Security Identifier </a:t>
            </a:r>
          </a:p>
          <a:p>
            <a:pPr marL="0" indent="0">
              <a:buNone/>
              <a:defRPr/>
            </a:pPr>
            <a:r>
              <a:rPr lang="en-US" sz="1800" b="1">
                <a:gradFill>
                  <a:gsLst>
                    <a:gs pos="1250">
                      <a:srgbClr val="505050"/>
                    </a:gs>
                    <a:gs pos="100000">
                      <a:srgbClr val="505050"/>
                    </a:gs>
                  </a:gsLst>
                  <a:lin ang="5400000" scaled="0"/>
                </a:gradFill>
              </a:rPr>
              <a:t>RID Relative Identifier</a:t>
            </a:r>
          </a:p>
          <a:p>
            <a:pPr marL="0" indent="0">
              <a:buNone/>
              <a:defRPr/>
            </a:pPr>
            <a:r>
              <a:rPr lang="en-US" sz="1800" b="1">
                <a:gradFill>
                  <a:gsLst>
                    <a:gs pos="1250">
                      <a:srgbClr val="505050"/>
                    </a:gs>
                    <a:gs pos="100000">
                      <a:srgbClr val="505050"/>
                    </a:gs>
                  </a:gsLst>
                  <a:lin ang="5400000" scaled="0"/>
                </a:gradFill>
              </a:rPr>
              <a:t>FGGP Fine Grained Password Policy</a:t>
            </a:r>
          </a:p>
          <a:p>
            <a:pPr marL="0" indent="0">
              <a:buNone/>
              <a:defRPr/>
            </a:pPr>
            <a:r>
              <a:rPr lang="en-US" sz="1800" b="1">
                <a:gradFill>
                  <a:gsLst>
                    <a:gs pos="1250">
                      <a:srgbClr val="505050"/>
                    </a:gs>
                    <a:gs pos="100000">
                      <a:srgbClr val="505050"/>
                    </a:gs>
                  </a:gsLst>
                  <a:lin ang="5400000" scaled="0"/>
                </a:gradFill>
              </a:rPr>
              <a:t>EA Enterprise Admins</a:t>
            </a:r>
          </a:p>
          <a:p>
            <a:pPr marL="0" indent="0">
              <a:buNone/>
              <a:defRPr/>
            </a:pPr>
            <a:r>
              <a:rPr lang="en-US" sz="1800" b="1">
                <a:gradFill>
                  <a:gsLst>
                    <a:gs pos="1250">
                      <a:srgbClr val="505050"/>
                    </a:gs>
                    <a:gs pos="100000">
                      <a:srgbClr val="505050"/>
                    </a:gs>
                  </a:gsLst>
                  <a:lin ang="5400000" scaled="0"/>
                </a:gradFill>
              </a:rPr>
              <a:t>DA Domain Admins</a:t>
            </a:r>
          </a:p>
          <a:p>
            <a:pPr marL="0" indent="0">
              <a:buNone/>
              <a:defRPr/>
            </a:pPr>
            <a:r>
              <a:rPr lang="en-US" sz="1800" b="1">
                <a:gradFill>
                  <a:gsLst>
                    <a:gs pos="1250">
                      <a:srgbClr val="505050"/>
                    </a:gs>
                    <a:gs pos="100000">
                      <a:srgbClr val="505050"/>
                    </a:gs>
                  </a:gsLst>
                  <a:lin ang="5400000" scaled="0"/>
                </a:gradFill>
              </a:rPr>
              <a:t>ACE Access Control Entry</a:t>
            </a:r>
          </a:p>
          <a:p>
            <a:pPr marL="0" indent="0">
              <a:buNone/>
              <a:defRPr/>
            </a:pPr>
            <a:r>
              <a:rPr lang="en-US" sz="1800" b="1">
                <a:gradFill>
                  <a:gsLst>
                    <a:gs pos="1250">
                      <a:srgbClr val="505050"/>
                    </a:gs>
                    <a:gs pos="100000">
                      <a:srgbClr val="505050"/>
                    </a:gs>
                  </a:gsLst>
                  <a:lin ang="5400000" scaled="0"/>
                </a:gradFill>
              </a:rPr>
              <a:t>DACL Discretionary Access Control List</a:t>
            </a:r>
          </a:p>
          <a:p>
            <a:pPr marL="0" indent="0">
              <a:buNone/>
              <a:defRPr/>
            </a:pPr>
            <a:r>
              <a:rPr lang="en-US" sz="1800" b="1">
                <a:gradFill>
                  <a:gsLst>
                    <a:gs pos="1250">
                      <a:srgbClr val="505050"/>
                    </a:gs>
                    <a:gs pos="100000">
                      <a:srgbClr val="505050"/>
                    </a:gs>
                  </a:gsLst>
                  <a:lin ang="5400000" scaled="0"/>
                </a:gradFill>
              </a:rPr>
              <a:t>SACL System Access Control List</a:t>
            </a:r>
          </a:p>
          <a:p>
            <a:pPr marL="0" indent="0">
              <a:buNone/>
              <a:defRPr/>
            </a:pPr>
            <a:r>
              <a:rPr lang="en-US" sz="1800" b="1">
                <a:gradFill>
                  <a:gsLst>
                    <a:gs pos="1250">
                      <a:srgbClr val="505050"/>
                    </a:gs>
                    <a:gs pos="100000">
                      <a:srgbClr val="505050"/>
                    </a:gs>
                  </a:gsLst>
                  <a:lin ang="5400000" scaled="0"/>
                </a:gradFill>
              </a:rPr>
              <a:t>KCC Knowledge Consistency Checker</a:t>
            </a:r>
          </a:p>
          <a:p>
            <a:pPr marL="0" indent="0">
              <a:buNone/>
              <a:defRPr/>
            </a:pPr>
            <a:r>
              <a:rPr lang="en-US" sz="1800" b="1">
                <a:gradFill>
                  <a:gsLst>
                    <a:gs pos="1250">
                      <a:srgbClr val="505050"/>
                    </a:gs>
                    <a:gs pos="100000">
                      <a:srgbClr val="505050"/>
                    </a:gs>
                  </a:gsLst>
                  <a:lin ang="5400000" scaled="0"/>
                </a:gradFill>
              </a:rPr>
              <a:t>ISTG Inter-Site Topology Generator</a:t>
            </a:r>
          </a:p>
          <a:p>
            <a:pPr marL="0" indent="0">
              <a:buNone/>
              <a:defRPr/>
            </a:pPr>
            <a:r>
              <a:rPr lang="en-US" sz="1800" b="1">
                <a:gradFill>
                  <a:gsLst>
                    <a:gs pos="1250">
                      <a:srgbClr val="505050"/>
                    </a:gs>
                    <a:gs pos="100000">
                      <a:srgbClr val="505050"/>
                    </a:gs>
                  </a:gsLst>
                  <a:lin ang="5400000" scaled="0"/>
                </a:gradFill>
              </a:rPr>
              <a:t>USN Update Sequence Number</a:t>
            </a:r>
          </a:p>
          <a:p>
            <a:pPr marL="0" indent="0">
              <a:buNone/>
              <a:defRPr/>
            </a:pPr>
            <a:r>
              <a:rPr lang="en-US" sz="1800" b="1">
                <a:gradFill>
                  <a:gsLst>
                    <a:gs pos="1250">
                      <a:srgbClr val="505050"/>
                    </a:gs>
                    <a:gs pos="100000">
                      <a:srgbClr val="505050"/>
                    </a:gs>
                  </a:gsLst>
                  <a:lin ang="5400000" scaled="0"/>
                </a:gradFill>
              </a:rPr>
              <a:t>FSMO Flexible Single Master Operation</a:t>
            </a:r>
          </a:p>
          <a:p>
            <a:pPr marL="0" indent="0">
              <a:buNone/>
              <a:defRPr/>
            </a:pPr>
            <a:r>
              <a:rPr lang="en-US" sz="1800" b="1">
                <a:gradFill>
                  <a:gsLst>
                    <a:gs pos="1250">
                      <a:srgbClr val="505050"/>
                    </a:gs>
                    <a:gs pos="100000">
                      <a:srgbClr val="505050"/>
                    </a:gs>
                  </a:gsLst>
                  <a:lin ang="5400000" scaled="0"/>
                </a:gradFill>
              </a:rPr>
              <a:t>PDC Primary Domain Controller </a:t>
            </a:r>
          </a:p>
          <a:p>
            <a:pPr marL="0" indent="0">
              <a:buNone/>
              <a:defRPr/>
            </a:pPr>
            <a:r>
              <a:rPr lang="en-US" sz="1800" b="1">
                <a:gradFill>
                  <a:gsLst>
                    <a:gs pos="1250">
                      <a:srgbClr val="505050"/>
                    </a:gs>
                    <a:gs pos="100000">
                      <a:srgbClr val="505050"/>
                    </a:gs>
                  </a:gsLst>
                  <a:lin ang="5400000" scaled="0"/>
                </a:gradFill>
              </a:rPr>
              <a:t>GPO Group Policy Object</a:t>
            </a:r>
          </a:p>
          <a:p>
            <a:pPr marL="0" indent="0">
              <a:buNone/>
              <a:defRPr/>
            </a:pPr>
            <a:r>
              <a:rPr lang="en-US" sz="1800" b="1">
                <a:gradFill>
                  <a:gsLst>
                    <a:gs pos="1250">
                      <a:srgbClr val="505050"/>
                    </a:gs>
                    <a:gs pos="100000">
                      <a:srgbClr val="505050"/>
                    </a:gs>
                  </a:gsLst>
                  <a:lin ang="5400000" scaled="0"/>
                </a:gradFill>
              </a:rPr>
              <a:t>DDP Default Domain Policy</a:t>
            </a:r>
          </a:p>
          <a:p>
            <a:pPr marL="0" indent="0">
              <a:buNone/>
              <a:defRPr/>
            </a:pPr>
            <a:r>
              <a:rPr lang="en-US" sz="1800" b="1">
                <a:gradFill>
                  <a:gsLst>
                    <a:gs pos="1250">
                      <a:srgbClr val="505050"/>
                    </a:gs>
                    <a:gs pos="100000">
                      <a:srgbClr val="505050"/>
                    </a:gs>
                  </a:gsLst>
                  <a:lin ang="5400000" scaled="0"/>
                </a:gradFill>
              </a:rPr>
              <a:t>DDCP Default Domain Controller Policy</a:t>
            </a:r>
          </a:p>
          <a:p>
            <a:pPr marL="0" indent="0">
              <a:buNone/>
              <a:defRPr/>
            </a:pPr>
            <a:r>
              <a:rPr lang="en-US" sz="1800" b="1">
                <a:gradFill>
                  <a:gsLst>
                    <a:gs pos="1250">
                      <a:srgbClr val="505050"/>
                    </a:gs>
                    <a:gs pos="100000">
                      <a:srgbClr val="505050"/>
                    </a:gs>
                  </a:gsLst>
                  <a:lin ang="5400000" scaled="0"/>
                </a:gradFill>
              </a:rPr>
              <a:t>GPC Group Policy Container</a:t>
            </a:r>
          </a:p>
          <a:p>
            <a:pPr marL="0" indent="0">
              <a:buNone/>
              <a:defRPr/>
            </a:pPr>
            <a:r>
              <a:rPr lang="en-US" sz="1800" b="1">
                <a:gradFill>
                  <a:gsLst>
                    <a:gs pos="1250">
                      <a:srgbClr val="505050"/>
                    </a:gs>
                    <a:gs pos="100000">
                      <a:srgbClr val="505050"/>
                    </a:gs>
                  </a:gsLst>
                  <a:lin ang="5400000" scaled="0"/>
                </a:gradFill>
              </a:rPr>
              <a:t>GPT Group Policy Template</a:t>
            </a:r>
          </a:p>
          <a:p>
            <a:pPr marL="0" indent="0">
              <a:buNone/>
              <a:defRPr/>
            </a:pPr>
            <a:r>
              <a:rPr lang="en-US" sz="1800" b="1">
                <a:gradFill>
                  <a:gsLst>
                    <a:gs pos="1250">
                      <a:srgbClr val="505050"/>
                    </a:gs>
                    <a:gs pos="100000">
                      <a:srgbClr val="505050"/>
                    </a:gs>
                  </a:gsLst>
                  <a:lin ang="5400000" scaled="0"/>
                </a:gradFill>
              </a:rPr>
              <a:t>CSE Client Side Extension</a:t>
            </a:r>
          </a:p>
          <a:p>
            <a:pPr marL="0" indent="0">
              <a:buNone/>
              <a:defRPr/>
            </a:pPr>
            <a:r>
              <a:rPr lang="en-US" sz="1800" b="1">
                <a:gradFill>
                  <a:gsLst>
                    <a:gs pos="1250">
                      <a:srgbClr val="505050"/>
                    </a:gs>
                    <a:gs pos="100000">
                      <a:srgbClr val="505050"/>
                    </a:gs>
                  </a:gsLst>
                  <a:lin ang="5400000" scaled="0"/>
                </a:gradFill>
              </a:rPr>
              <a:t>RSOP Resultant Set of Policy</a:t>
            </a:r>
          </a:p>
          <a:p>
            <a:pPr marL="0" indent="0">
              <a:buNone/>
              <a:defRPr/>
            </a:pPr>
            <a:r>
              <a:rPr lang="en-US" sz="1800" b="1">
                <a:gradFill>
                  <a:gsLst>
                    <a:gs pos="1250">
                      <a:srgbClr val="505050"/>
                    </a:gs>
                    <a:gs pos="100000">
                      <a:srgbClr val="505050"/>
                    </a:gs>
                  </a:gsLst>
                  <a:lin ang="5400000" scaled="0"/>
                </a:gradFill>
              </a:rPr>
              <a:t>GPP Group Policy Preference</a:t>
            </a:r>
            <a:endParaRPr lang="fr-FR" sz="2000"/>
          </a:p>
        </p:txBody>
      </p:sp>
    </p:spTree>
    <p:extLst>
      <p:ext uri="{BB962C8B-B14F-4D97-AF65-F5344CB8AC3E}">
        <p14:creationId xmlns:p14="http://schemas.microsoft.com/office/powerpoint/2010/main" val="256121685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152570cd3fc9b8a13f8562978e27c845">
  <xsd:schema xmlns:xsd="http://www.w3.org/2001/XMLSchema" xmlns:xs="http://www.w3.org/2001/XMLSchema" xmlns:p="http://schemas.microsoft.com/office/2006/metadata/properties" xmlns:ns2="517b36ea-b140-47be-8d07-387acfc90838" targetNamespace="http://schemas.microsoft.com/office/2006/metadata/properties" ma:root="true" ma:fieldsID="fb42bc1207acbf64cdd6bca3047c1efa"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E13FD323-855D-486A-BA99-07FA95E949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40B17-0E85-40FB-904D-6E0A38E3BAB5}">
  <ds:schemaRefs>
    <ds:schemaRef ds:uri="517b36ea-b140-47be-8d07-387acfc9083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13205</Words>
  <Application>Microsoft Office PowerPoint</Application>
  <PresentationFormat>Personnalisé</PresentationFormat>
  <Paragraphs>1480</Paragraphs>
  <Slides>91</Slides>
  <Notes>91</Notes>
  <HiddenSlides>3</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91</vt:i4>
      </vt:variant>
    </vt:vector>
  </HeadingPairs>
  <TitlesOfParts>
    <vt:vector size="100" baseType="lpstr">
      <vt:lpstr>Arial</vt:lpstr>
      <vt:lpstr>Calibri</vt:lpstr>
      <vt:lpstr>Consolas</vt:lpstr>
      <vt:lpstr>Segoe UI</vt:lpstr>
      <vt:lpstr>Segoe UI Light</vt:lpstr>
      <vt:lpstr>Segoe UI Semibold</vt:lpstr>
      <vt:lpstr>Segoe UI Semilight</vt:lpstr>
      <vt:lpstr>Wingdings</vt:lpstr>
      <vt:lpstr>WHITE TEMPLATE</vt:lpstr>
      <vt:lpstr>Active Directory Fundamentals Section 1 - Active Directory From Scratch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modified xsi:type="dcterms:W3CDTF">2018-11-21T10:35:10Z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