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Lst>
  <p:notesMasterIdLst>
    <p:notesMasterId r:id="rId91"/>
  </p:notesMasterIdLst>
  <p:handoutMasterIdLst>
    <p:handoutMasterId r:id="rId92"/>
  </p:handoutMasterIdLst>
  <p:sldIdLst>
    <p:sldId id="798" r:id="rId5"/>
    <p:sldId id="739" r:id="rId6"/>
    <p:sldId id="890" r:id="rId7"/>
    <p:sldId id="887" r:id="rId8"/>
    <p:sldId id="891" r:id="rId9"/>
    <p:sldId id="889" r:id="rId10"/>
    <p:sldId id="888" r:id="rId11"/>
    <p:sldId id="928" r:id="rId12"/>
    <p:sldId id="932" r:id="rId13"/>
    <p:sldId id="938" r:id="rId14"/>
    <p:sldId id="815" r:id="rId15"/>
    <p:sldId id="869" r:id="rId16"/>
    <p:sldId id="892" r:id="rId17"/>
    <p:sldId id="893" r:id="rId18"/>
    <p:sldId id="894" r:id="rId19"/>
    <p:sldId id="895" r:id="rId20"/>
    <p:sldId id="901" r:id="rId21"/>
    <p:sldId id="896" r:id="rId22"/>
    <p:sldId id="897" r:id="rId23"/>
    <p:sldId id="862" r:id="rId24"/>
    <p:sldId id="898" r:id="rId25"/>
    <p:sldId id="899" r:id="rId26"/>
    <p:sldId id="867" r:id="rId27"/>
    <p:sldId id="865" r:id="rId28"/>
    <p:sldId id="900" r:id="rId29"/>
    <p:sldId id="870" r:id="rId30"/>
    <p:sldId id="871" r:id="rId31"/>
    <p:sldId id="902" r:id="rId32"/>
    <p:sldId id="866" r:id="rId33"/>
    <p:sldId id="872" r:id="rId34"/>
    <p:sldId id="930" r:id="rId35"/>
    <p:sldId id="931" r:id="rId36"/>
    <p:sldId id="951" r:id="rId37"/>
    <p:sldId id="904" r:id="rId38"/>
    <p:sldId id="903" r:id="rId39"/>
    <p:sldId id="910" r:id="rId40"/>
    <p:sldId id="873" r:id="rId41"/>
    <p:sldId id="905" r:id="rId42"/>
    <p:sldId id="874" r:id="rId43"/>
    <p:sldId id="906" r:id="rId44"/>
    <p:sldId id="875" r:id="rId45"/>
    <p:sldId id="876" r:id="rId46"/>
    <p:sldId id="908" r:id="rId47"/>
    <p:sldId id="907" r:id="rId48"/>
    <p:sldId id="877" r:id="rId49"/>
    <p:sldId id="909" r:id="rId50"/>
    <p:sldId id="878" r:id="rId51"/>
    <p:sldId id="946" r:id="rId52"/>
    <p:sldId id="911" r:id="rId53"/>
    <p:sldId id="947" r:id="rId54"/>
    <p:sldId id="913" r:id="rId55"/>
    <p:sldId id="926" r:id="rId56"/>
    <p:sldId id="927" r:id="rId57"/>
    <p:sldId id="941" r:id="rId58"/>
    <p:sldId id="940" r:id="rId59"/>
    <p:sldId id="942" r:id="rId60"/>
    <p:sldId id="914" r:id="rId61"/>
    <p:sldId id="924" r:id="rId62"/>
    <p:sldId id="919" r:id="rId63"/>
    <p:sldId id="948" r:id="rId64"/>
    <p:sldId id="915" r:id="rId65"/>
    <p:sldId id="925" r:id="rId66"/>
    <p:sldId id="879" r:id="rId67"/>
    <p:sldId id="916" r:id="rId68"/>
    <p:sldId id="880" r:id="rId69"/>
    <p:sldId id="917" r:id="rId70"/>
    <p:sldId id="881" r:id="rId71"/>
    <p:sldId id="882" r:id="rId72"/>
    <p:sldId id="883" r:id="rId73"/>
    <p:sldId id="918" r:id="rId74"/>
    <p:sldId id="939" r:id="rId75"/>
    <p:sldId id="885" r:id="rId76"/>
    <p:sldId id="921" r:id="rId77"/>
    <p:sldId id="922" r:id="rId78"/>
    <p:sldId id="923" r:id="rId79"/>
    <p:sldId id="920" r:id="rId80"/>
    <p:sldId id="886" r:id="rId81"/>
    <p:sldId id="936" r:id="rId82"/>
    <p:sldId id="943" r:id="rId83"/>
    <p:sldId id="933" r:id="rId84"/>
    <p:sldId id="934" r:id="rId85"/>
    <p:sldId id="944" r:id="rId86"/>
    <p:sldId id="945" r:id="rId87"/>
    <p:sldId id="937" r:id="rId88"/>
    <p:sldId id="676" r:id="rId89"/>
    <p:sldId id="949" r:id="rId90"/>
  </p:sldIdLst>
  <p:sldSz cx="12436475" cy="6994525"/>
  <p:notesSz cx="6781800" cy="9067800"/>
  <p:custDataLst>
    <p:tags r:id="rId93"/>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0. Introduction" id="{7F9ADF2F-6FF9-4209-A79E-E049D158E0F0}">
          <p14:sldIdLst>
            <p14:sldId id="798"/>
            <p14:sldId id="739"/>
          </p14:sldIdLst>
        </p14:section>
        <p14:section name="1. Security architecture" id="{71D4322F-DAB6-46ED-B2DF-4FBBCA21272C}">
          <p14:sldIdLst>
            <p14:sldId id="890"/>
            <p14:sldId id="887"/>
            <p14:sldId id="891"/>
            <p14:sldId id="889"/>
            <p14:sldId id="888"/>
            <p14:sldId id="928"/>
            <p14:sldId id="932"/>
            <p14:sldId id="938"/>
            <p14:sldId id="815"/>
          </p14:sldIdLst>
        </p14:section>
        <p14:section name="2. NTLM" id="{BB2DBE86-03EB-433D-9A24-12E0AD12A6BF}">
          <p14:sldIdLst>
            <p14:sldId id="869"/>
            <p14:sldId id="892"/>
            <p14:sldId id="893"/>
            <p14:sldId id="894"/>
            <p14:sldId id="895"/>
            <p14:sldId id="901"/>
            <p14:sldId id="896"/>
            <p14:sldId id="897"/>
            <p14:sldId id="862"/>
            <p14:sldId id="898"/>
            <p14:sldId id="899"/>
            <p14:sldId id="867"/>
            <p14:sldId id="865"/>
            <p14:sldId id="900"/>
            <p14:sldId id="870"/>
            <p14:sldId id="871"/>
            <p14:sldId id="902"/>
          </p14:sldIdLst>
        </p14:section>
        <p14:section name="3. Kerberos" id="{49D7537B-7B45-4F01-AFFE-35C922AEEF5C}">
          <p14:sldIdLst>
            <p14:sldId id="866"/>
            <p14:sldId id="872"/>
            <p14:sldId id="930"/>
            <p14:sldId id="931"/>
            <p14:sldId id="951"/>
            <p14:sldId id="904"/>
            <p14:sldId id="903"/>
            <p14:sldId id="910"/>
            <p14:sldId id="873"/>
            <p14:sldId id="905"/>
            <p14:sldId id="874"/>
            <p14:sldId id="906"/>
            <p14:sldId id="875"/>
            <p14:sldId id="876"/>
            <p14:sldId id="908"/>
            <p14:sldId id="907"/>
            <p14:sldId id="877"/>
            <p14:sldId id="909"/>
            <p14:sldId id="878"/>
            <p14:sldId id="946"/>
            <p14:sldId id="911"/>
            <p14:sldId id="947"/>
            <p14:sldId id="913"/>
            <p14:sldId id="926"/>
            <p14:sldId id="927"/>
            <p14:sldId id="941"/>
            <p14:sldId id="940"/>
            <p14:sldId id="942"/>
            <p14:sldId id="914"/>
            <p14:sldId id="924"/>
            <p14:sldId id="919"/>
            <p14:sldId id="948"/>
            <p14:sldId id="915"/>
            <p14:sldId id="925"/>
            <p14:sldId id="879"/>
            <p14:sldId id="916"/>
            <p14:sldId id="880"/>
            <p14:sldId id="917"/>
            <p14:sldId id="881"/>
            <p14:sldId id="882"/>
            <p14:sldId id="883"/>
            <p14:sldId id="918"/>
            <p14:sldId id="939"/>
          </p14:sldIdLst>
        </p14:section>
        <p14:section name="4. Cached credentials" id="{2B5289E2-A7C1-42BE-9A69-4B0002EB792B}">
          <p14:sldIdLst>
            <p14:sldId id="885"/>
          </p14:sldIdLst>
        </p14:section>
        <p14:section name="5. Account lockout" id="{354D8937-25A9-44FB-93C1-8106CC6DB9AA}">
          <p14:sldIdLst>
            <p14:sldId id="921"/>
            <p14:sldId id="922"/>
            <p14:sldId id="923"/>
          </p14:sldIdLst>
        </p14:section>
        <p14:section name="6. Windows Hello for Business" id="{84F18D34-827C-48C2-946E-03DD7AD6C18F}">
          <p14:sldIdLst>
            <p14:sldId id="920"/>
            <p14:sldId id="886"/>
            <p14:sldId id="936"/>
            <p14:sldId id="943"/>
            <p14:sldId id="933"/>
            <p14:sldId id="934"/>
            <p14:sldId id="944"/>
            <p14:sldId id="945"/>
            <p14:sldId id="937"/>
            <p14:sldId id="676"/>
            <p14:sldId id="9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Auteu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179D7"/>
    <a:srgbClr val="080808"/>
    <a:srgbClr val="505050"/>
    <a:srgbClr val="F64848"/>
    <a:srgbClr val="BFBFBF"/>
    <a:srgbClr val="092D91"/>
    <a:srgbClr val="002050"/>
    <a:srgbClr val="80BCEB"/>
    <a:srgbClr val="199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1C252-C9C5-4CF7-A892-F333BD998952}" v="6" dt="2018-11-02T02:37:15.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3" autoAdjust="0"/>
    <p:restoredTop sz="75966" autoAdjust="0"/>
  </p:normalViewPr>
  <p:slideViewPr>
    <p:cSldViewPr snapToGrid="0">
      <p:cViewPr varScale="1">
        <p:scale>
          <a:sx n="91" d="100"/>
          <a:sy n="91" d="100"/>
        </p:scale>
        <p:origin x="234"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gs" Target="tags/tag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commentAuthors" Target="commentAuthors.xml"/><Relationship Id="rId9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442403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NT epoch is a timestamp expressing how many </a:t>
            </a:r>
            <a:r>
              <a:rPr lang="en-US"/>
              <a:t>(10^-7)s intervals between now and the first of January 1601.</a:t>
            </a:r>
          </a:p>
          <a:p>
            <a:endParaRPr lang="en-US"/>
          </a:p>
          <a:p>
            <a:r>
              <a:rPr lang="en-US" b="0" err="1">
                <a:gradFill>
                  <a:gsLst>
                    <a:gs pos="1250">
                      <a:srgbClr val="505050"/>
                    </a:gs>
                    <a:gs pos="100000">
                      <a:srgbClr val="505050"/>
                    </a:gs>
                  </a:gsLst>
                  <a:lin ang="5400000" scaled="0"/>
                </a:gradFill>
              </a:rPr>
              <a:t>lastLogonTimeStamp</a:t>
            </a:r>
            <a:r>
              <a:rPr lang="en-US" b="0">
                <a:gradFill>
                  <a:gsLst>
                    <a:gs pos="1250">
                      <a:srgbClr val="505050"/>
                    </a:gs>
                    <a:gs pos="100000">
                      <a:srgbClr val="505050"/>
                    </a:gs>
                  </a:gsLst>
                  <a:lin ang="5400000" scaled="0"/>
                </a:gradFill>
              </a:rPr>
              <a:t> can be useful to determine if an account is still in use or is stale. But it cannot be used to accurately track when a user was used for the last time because of its update logic.</a:t>
            </a:r>
            <a:r>
              <a:rPr lang="en-CA" b="0">
                <a:gradFill>
                  <a:gsLst>
                    <a:gs pos="1250">
                      <a:srgbClr val="505050"/>
                    </a:gs>
                    <a:gs pos="100000">
                      <a:srgbClr val="505050"/>
                    </a:gs>
                  </a:gsLst>
                  <a:lin ang="5400000" scaled="0"/>
                </a:gradFill>
              </a:rPr>
              <a:t> All you need to know about this attribute is here: https://blogs.technet.microsoft.com/askds/2009/04/15/the-lastlogontimestamp-attribute-what-it-was-designed-for-and-how-it-works/</a:t>
            </a:r>
            <a:endParaRPr lang="en-US" b="0">
              <a:gradFill>
                <a:gsLst>
                  <a:gs pos="1250">
                    <a:srgbClr val="505050"/>
                  </a:gs>
                  <a:gs pos="100000">
                    <a:srgbClr val="505050"/>
                  </a:gs>
                </a:gsLst>
                <a:lin ang="5400000" scaled="0"/>
              </a:gradFill>
            </a:endParaRPr>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1204344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Last interactive logon information is stored in four attributes of the user objects that are added to the schema when a domain operates at a Windows Server 2008 functional level:</a:t>
            </a:r>
          </a:p>
          <a:p>
            <a:endParaRPr lang="en-US" b="0"/>
          </a:p>
          <a:p>
            <a:r>
              <a:rPr lang="en-US" b="0"/>
              <a:t>•</a:t>
            </a:r>
            <a:r>
              <a:rPr lang="en-US" b="0" err="1"/>
              <a:t>msDS-FailedInteractiveLogonCount</a:t>
            </a:r>
            <a:r>
              <a:rPr lang="en-US" b="0"/>
              <a:t>—The number of failed logon attempts at a Windows Server 2008 server or a Windows Vista workstation since the last interactive logon feature was enabled</a:t>
            </a:r>
          </a:p>
          <a:p>
            <a:r>
              <a:rPr lang="en-US" b="0"/>
              <a:t>•</a:t>
            </a:r>
            <a:r>
              <a:rPr lang="en-US" b="0" err="1"/>
              <a:t>msDS-FailedInteractiveLogonCountAtLastSuccessfulLogon</a:t>
            </a:r>
            <a:r>
              <a:rPr lang="en-US" b="0"/>
              <a:t>—The total number of failed interactive logons up until the last successful Ctrl-Alt-Del logon</a:t>
            </a:r>
          </a:p>
          <a:p>
            <a:r>
              <a:rPr lang="en-US" b="0"/>
              <a:t>•</a:t>
            </a:r>
            <a:r>
              <a:rPr lang="en-US" b="0" err="1"/>
              <a:t>msDS-LastFailedInteractiveLogonTime</a:t>
            </a:r>
            <a:r>
              <a:rPr lang="en-US" b="0"/>
              <a:t>—A time stamp of the last failed logon attempt</a:t>
            </a:r>
          </a:p>
          <a:p>
            <a:r>
              <a:rPr lang="en-US" b="0"/>
              <a:t>•</a:t>
            </a:r>
            <a:r>
              <a:rPr lang="en-US" b="0" err="1"/>
              <a:t>msDS-LastSuccessfulInteractiveLogonTime</a:t>
            </a:r>
            <a:r>
              <a:rPr lang="en-US" b="0"/>
              <a:t>—A time stamp of the last successful logon attempt at a Windows Server 2008 server or a Windows Vista workstation</a:t>
            </a:r>
            <a:endParaRPr lang="en-CA" b="0"/>
          </a:p>
          <a:p>
            <a:endParaRPr lang="en-CA" b="0"/>
          </a:p>
          <a:p>
            <a:r>
              <a:rPr lang="en-CA" b="0"/>
              <a:t>WARNING: </a:t>
            </a:r>
            <a:r>
              <a:rPr lang="en-US"/>
              <a:t>If you enable last interactive logon on domain-joined computers that run Windows Server 2008 and Windows Vista or later and you do not enable this feature in a GPO with domain controllers in its scope, users will not able to log on to the system.</a:t>
            </a:r>
          </a:p>
          <a:p>
            <a:endParaRPr lang="en-CA" b="0"/>
          </a:p>
          <a:p>
            <a:r>
              <a:rPr lang="en-CA" b="0"/>
              <a:t>Ref: https://docs.microsoft.com/en-us/previous-versions/windows/it-pro/windows-server-2008-R2-and-2008/dd446680(v=ws.10)</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1484504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u="none" strike="noStrike" kern="1200" baseline="0">
                <a:solidFill>
                  <a:schemeClr val="tx1"/>
                </a:solidFill>
                <a:latin typeface="Arial"/>
                <a:ea typeface="+mn-ea"/>
                <a:cs typeface="Arial" charset="0"/>
                <a:sym typeface="Arial"/>
              </a:rPr>
              <a:t>The NTLM protocols are embedded protocols. The underlying application protocol semantics determine how and when the NTLM messages are encoded, framed, and transported from the client to the server and vice versa. Because of this, it does not have transport dependencies of its own. So it does not have a network port for example.</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4175659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very first example, the scenario is as simple as possible. We take a user trying to access a file hosted on a file server on a </a:t>
            </a:r>
            <a:r>
              <a:rPr lang="en-CA" b="1" dirty="0"/>
              <a:t>workgroup</a:t>
            </a:r>
            <a:r>
              <a:rPr lang="en-CA" dirty="0"/>
              <a:t> environment. In this case, there is no interaction with a domain controller. </a:t>
            </a:r>
          </a:p>
          <a:p>
            <a:endParaRPr lang="en-CA" dirty="0"/>
          </a:p>
          <a:p>
            <a:r>
              <a:rPr lang="en-CA" dirty="0"/>
              <a:t>Note that the hash of a password is not reversible.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745111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basic flow.</a:t>
            </a:r>
          </a:p>
          <a:p>
            <a:endParaRPr lang="en-US"/>
          </a:p>
          <a:p>
            <a:r>
              <a:rPr lang="en-US"/>
              <a:t>1. Application-specific protocol messages are sent between client and server. </a:t>
            </a:r>
          </a:p>
          <a:p>
            <a:r>
              <a:rPr lang="en-US"/>
              <a:t>2. The NTLM protocol begins when the application requires an authenticated session.  The client sends an NTLM NEGOTIATE_MESSAGE message to the server. This message specifies the desired security features of the session. </a:t>
            </a:r>
          </a:p>
          <a:p>
            <a:r>
              <a:rPr lang="en-US"/>
              <a:t>3. The server sends an NTLM CHALLENGE_MESSAGE message to the client. The message includes agreed upon security features, and a nonce that the server generates. </a:t>
            </a:r>
          </a:p>
          <a:p>
            <a:r>
              <a:rPr lang="en-US"/>
              <a:t>4. The client sends an NTLM AUTHENTICATE_MESSAGE message to the server. The message contains the name of a user and a response that proves that the client has the user's password. The server validates the response sent by the client. 5. If the challenge and the response prove that the client has the user's password, the authentication succeeds and the application protocol continues according to its specification. If the authentication fails, the server might send the status in an application protocol–specified way, or it might simply terminate the connection. </a:t>
            </a:r>
          </a:p>
          <a:p>
            <a:endParaRPr lang="en-US"/>
          </a:p>
          <a:p>
            <a:r>
              <a:rPr lang="en-US"/>
              <a:t>Note that because this is an </a:t>
            </a:r>
            <a:r>
              <a:rPr lang="en-US" sz="1400" b="0" i="0" u="none" strike="noStrike" kern="1200" baseline="0">
                <a:solidFill>
                  <a:schemeClr val="tx1"/>
                </a:solidFill>
                <a:latin typeface="Arial"/>
                <a:ea typeface="+mn-ea"/>
                <a:cs typeface="Arial" charset="0"/>
                <a:sym typeface="Arial"/>
              </a:rPr>
              <a:t>embedded</a:t>
            </a:r>
            <a:r>
              <a:rPr lang="en-US"/>
              <a:t> protocol, all this exchange was performed within the SMB session. </a:t>
            </a:r>
          </a:p>
          <a:p>
            <a:endParaRPr lang="en-US"/>
          </a:p>
          <a:p>
            <a:r>
              <a:rPr lang="en-US"/>
              <a:t>The next slides will look in details at the details of each of the 3 NTML messages.</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297975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t>The </a:t>
            </a:r>
            <a:r>
              <a:rPr lang="en-US" b="0"/>
              <a:t>registry values </a:t>
            </a:r>
            <a:r>
              <a:rPr lang="en-CA" b="0"/>
              <a:t>HKEY_LOCAL_MACHINE\SYSTEM\</a:t>
            </a:r>
            <a:r>
              <a:rPr lang="en-CA" b="0" err="1"/>
              <a:t>CurrentControlSet</a:t>
            </a:r>
            <a:r>
              <a:rPr lang="en-CA" b="0"/>
              <a:t>\Control\</a:t>
            </a:r>
            <a:r>
              <a:rPr lang="en-CA" b="0" err="1"/>
              <a:t>Lsa</a:t>
            </a:r>
            <a:r>
              <a:rPr lang="en-CA" b="0"/>
              <a:t>\MSV1_0\</a:t>
            </a:r>
            <a:r>
              <a:rPr lang="en-CA" b="0" err="1"/>
              <a:t>NtlmMinServerSec</a:t>
            </a:r>
            <a:r>
              <a:rPr lang="en-CA" b="0"/>
              <a:t> and HKEY_LOCAL_MACHINE\SYSTEM\</a:t>
            </a:r>
            <a:r>
              <a:rPr lang="en-CA" b="0" err="1"/>
              <a:t>CurrentControlSet</a:t>
            </a:r>
            <a:r>
              <a:rPr lang="en-CA" b="0"/>
              <a:t>\Control\</a:t>
            </a:r>
            <a:r>
              <a:rPr lang="en-CA" b="0" err="1"/>
              <a:t>Lsa</a:t>
            </a:r>
            <a:r>
              <a:rPr lang="en-CA" b="0"/>
              <a:t>\MSV1_0\</a:t>
            </a:r>
            <a:r>
              <a:rPr lang="en-CA" b="0" err="1"/>
              <a:t>NtlmMinClientSec</a:t>
            </a:r>
            <a:r>
              <a:rPr lang="en-CA" b="0"/>
              <a:t> </a:t>
            </a:r>
            <a:r>
              <a:rPr lang="en-US" b="0"/>
              <a:t>control </a:t>
            </a:r>
            <a:r>
              <a:rPr lang="en-US"/>
              <a:t>what are the option available for the NTLM SSP. So applications calling the SSPI have to comply with the requirement specified in these key to go further with the utilization of NTLM on the system. See here for additional information: https://technet.microsoft.com/en-us/library/dd277307.aspx.</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54121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400" b="0" baseline="0" dirty="0"/>
              <a:t>NTLM v2 session security is a misnomer because it is not NTLM v2. It is NTLM v1 using the extended session security that is also in NTLM v2.</a:t>
            </a:r>
          </a:p>
          <a:p>
            <a:pPr marL="0" marR="0" indent="0" algn="l" defTabSz="914363" rtl="0" eaLnBrk="1" fontAlgn="auto" latinLnBrk="0" hangingPunct="1">
              <a:lnSpc>
                <a:spcPct val="90000"/>
              </a:lnSpc>
              <a:spcBef>
                <a:spcPts val="0"/>
              </a:spcBef>
              <a:spcAft>
                <a:spcPts val="333"/>
              </a:spcAft>
              <a:buClrTx/>
              <a:buSzTx/>
              <a:buFontTx/>
              <a:buNone/>
              <a:tabLst/>
              <a:defRPr/>
            </a:pPr>
            <a:endParaRPr lang="fr-FR" sz="1400" b="1"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fr-FR" sz="1400" b="0" baseline="0" dirty="0" err="1"/>
              <a:t>Additional</a:t>
            </a:r>
            <a:r>
              <a:rPr lang="fr-FR" sz="1400" b="0" baseline="0" dirty="0"/>
              <a:t> </a:t>
            </a:r>
            <a:r>
              <a:rPr lang="fr-FR" sz="1400" b="0" baseline="0" dirty="0" err="1"/>
              <a:t>readings</a:t>
            </a:r>
            <a:r>
              <a:rPr lang="fr-FR" sz="1400" b="0" baseline="0" dirty="0"/>
              <a:t>:</a:t>
            </a:r>
          </a:p>
          <a:p>
            <a:pPr marL="0" marR="0" indent="0" algn="l" defTabSz="914363" rtl="0" eaLnBrk="1" fontAlgn="auto" latinLnBrk="0" hangingPunct="1">
              <a:lnSpc>
                <a:spcPct val="90000"/>
              </a:lnSpc>
              <a:spcBef>
                <a:spcPts val="0"/>
              </a:spcBef>
              <a:spcAft>
                <a:spcPts val="333"/>
              </a:spcAft>
              <a:buClrTx/>
              <a:buSzTx/>
              <a:buFontTx/>
              <a:buNone/>
              <a:tabLst/>
              <a:defRPr/>
            </a:pPr>
            <a:r>
              <a:rPr lang="fr-FR" sz="1400" b="0" baseline="0" dirty="0" err="1"/>
              <a:t>LMCompatibilityLevel</a:t>
            </a:r>
            <a:r>
              <a:rPr lang="fr-FR" sz="1400" b="0" baseline="0" dirty="0"/>
              <a:t> http://technet.microsoft.com/en-us/library/cc960646.aspx</a:t>
            </a:r>
          </a:p>
          <a:p>
            <a:pPr marL="0" marR="0" indent="0" algn="l" defTabSz="914363" rtl="0" eaLnBrk="1" fontAlgn="auto" latinLnBrk="0" hangingPunct="1">
              <a:lnSpc>
                <a:spcPct val="90000"/>
              </a:lnSpc>
              <a:spcBef>
                <a:spcPts val="0"/>
              </a:spcBef>
              <a:spcAft>
                <a:spcPts val="333"/>
              </a:spcAft>
              <a:buClrTx/>
              <a:buSzTx/>
              <a:buFontTx/>
              <a:buNone/>
              <a:tabLst/>
              <a:defRPr/>
            </a:pPr>
            <a:r>
              <a:rPr lang="fr-FR" sz="1400" b="0" baseline="0" dirty="0" err="1"/>
              <a:t>LMCompatibilityLevel</a:t>
            </a:r>
            <a:r>
              <a:rPr lang="fr-FR" sz="1400" b="0" baseline="0" dirty="0"/>
              <a:t> and </a:t>
            </a:r>
            <a:r>
              <a:rPr lang="fr-FR" sz="1400" b="0" baseline="0" dirty="0" err="1"/>
              <a:t>Its</a:t>
            </a:r>
            <a:r>
              <a:rPr lang="fr-FR" sz="1400" b="0" baseline="0" dirty="0"/>
              <a:t> </a:t>
            </a:r>
            <a:r>
              <a:rPr lang="fr-FR" sz="1400" b="0" baseline="0" dirty="0" err="1"/>
              <a:t>Effects</a:t>
            </a:r>
            <a:r>
              <a:rPr lang="fr-FR" sz="1400" b="0" baseline="0" dirty="0"/>
              <a:t> http://support.microsoft.com/kb/175641</a:t>
            </a:r>
          </a:p>
          <a:p>
            <a:r>
              <a:rPr lang="en-US" sz="1400" b="0" dirty="0"/>
              <a:t>The Most Misunderstood Windows Security Setting of All Time http://technet</a:t>
            </a:r>
            <a:r>
              <a:rPr lang="en-US" sz="1400" dirty="0"/>
              <a:t>.microsoft.com/en-ca/magazine/2006.08.securitywatch.aspx</a:t>
            </a:r>
          </a:p>
          <a:p>
            <a:endParaRPr lang="en-US" sz="1400" dirty="0"/>
          </a:p>
          <a:p>
            <a:endParaRPr lang="en-US" sz="1400" dirty="0"/>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15</a:t>
            </a:fld>
            <a:endParaRPr lang="en-GB"/>
          </a:p>
        </p:txBody>
      </p:sp>
    </p:spTree>
    <p:extLst>
      <p:ext uri="{BB962C8B-B14F-4D97-AF65-F5344CB8AC3E}">
        <p14:creationId xmlns:p14="http://schemas.microsoft.com/office/powerpoint/2010/main" val="3462646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Although all version of Windows support NTLMv2, it is possible to find applications hardcoded to use NTLMv1. Therefore, you need to consider the applications and not the operating systems if you want to disable NTLMv1.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16</a:t>
            </a:fld>
            <a:endParaRPr lang="en-GB"/>
          </a:p>
        </p:txBody>
      </p:sp>
    </p:spTree>
    <p:extLst>
      <p:ext uri="{BB962C8B-B14F-4D97-AF65-F5344CB8AC3E}">
        <p14:creationId xmlns:p14="http://schemas.microsoft.com/office/powerpoint/2010/main" val="1578552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Must be non predictable and used only once.</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4118962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the client receives a challenge, it will use either the </a:t>
            </a:r>
            <a:r>
              <a:rPr lang="en-CA" dirty="0" err="1"/>
              <a:t>LMHash</a:t>
            </a:r>
            <a:r>
              <a:rPr lang="en-CA" dirty="0"/>
              <a:t> or the </a:t>
            </a:r>
            <a:r>
              <a:rPr lang="en-CA" dirty="0" err="1"/>
              <a:t>NTHash</a:t>
            </a:r>
            <a:r>
              <a:rPr lang="en-CA" dirty="0"/>
              <a:t> depending on the version of NTLM it picked.</a:t>
            </a:r>
          </a:p>
          <a:p>
            <a:endParaRPr lang="en-CA" dirty="0"/>
          </a:p>
          <a:p>
            <a:r>
              <a:rPr lang="en-US" sz="1400" b="0" i="0" kern="1200" dirty="0">
                <a:solidFill>
                  <a:schemeClr val="tx1"/>
                </a:solidFill>
                <a:effectLst/>
                <a:latin typeface="Arial"/>
                <a:ea typeface="+mn-ea"/>
                <a:cs typeface="Arial" charset="0"/>
                <a:sym typeface="Arial"/>
              </a:rPr>
              <a:t>The </a:t>
            </a:r>
            <a:r>
              <a:rPr lang="en-US" sz="1400" b="1" i="0" kern="1200" dirty="0" err="1">
                <a:solidFill>
                  <a:schemeClr val="tx1"/>
                </a:solidFill>
                <a:effectLst/>
                <a:latin typeface="Arial"/>
                <a:ea typeface="+mn-ea"/>
                <a:cs typeface="Arial" charset="0"/>
                <a:sym typeface="Arial"/>
              </a:rPr>
              <a:t>LMHash</a:t>
            </a:r>
            <a:r>
              <a:rPr lang="en-US" sz="1400" b="1" i="0" kern="1200" dirty="0">
                <a:solidFill>
                  <a:schemeClr val="tx1"/>
                </a:solidFill>
                <a:effectLst/>
                <a:latin typeface="Arial"/>
                <a:ea typeface="+mn-ea"/>
                <a:cs typeface="Arial" charset="0"/>
                <a:sym typeface="Arial"/>
              </a:rPr>
              <a:t> (LM One Way Function)</a:t>
            </a:r>
            <a:r>
              <a:rPr lang="en-US" sz="1400" b="0" i="0" kern="1200" dirty="0">
                <a:solidFill>
                  <a:schemeClr val="tx1"/>
                </a:solidFill>
                <a:effectLst/>
                <a:latin typeface="Arial"/>
                <a:ea typeface="+mn-ea"/>
                <a:cs typeface="Arial" charset="0"/>
                <a:sym typeface="Arial"/>
              </a:rPr>
              <a:t>, also known as the Lan Manager hash, is technically speaking not a hash at all. It is computed as follows:</a:t>
            </a:r>
          </a:p>
          <a:p>
            <a:pPr marL="285750" indent="-285750">
              <a:buFont typeface="Arial" panose="020B0604020202020204" pitchFamily="34" charset="0"/>
              <a:buChar char="•"/>
            </a:pPr>
            <a:r>
              <a:rPr lang="en-US" sz="1400" b="0" i="0" kern="1200" dirty="0">
                <a:solidFill>
                  <a:schemeClr val="tx1"/>
                </a:solidFill>
                <a:effectLst/>
                <a:latin typeface="Arial"/>
                <a:ea typeface="+mn-ea"/>
                <a:cs typeface="Arial" charset="0"/>
                <a:sym typeface="Arial"/>
              </a:rPr>
              <a:t>Convert all lower case characters in the password to upper case</a:t>
            </a:r>
          </a:p>
          <a:p>
            <a:pPr marL="285750" indent="-285750">
              <a:buFont typeface="Arial" panose="020B0604020202020204" pitchFamily="34" charset="0"/>
              <a:buChar char="•"/>
            </a:pPr>
            <a:r>
              <a:rPr lang="en-US" sz="1400" b="0" i="0" kern="1200" dirty="0">
                <a:solidFill>
                  <a:schemeClr val="tx1"/>
                </a:solidFill>
                <a:effectLst/>
                <a:latin typeface="Arial"/>
                <a:ea typeface="+mn-ea"/>
                <a:cs typeface="Arial" charset="0"/>
                <a:sym typeface="Arial"/>
              </a:rPr>
              <a:t>Pad the password with NULL characters until it is exactly 14 characters long</a:t>
            </a:r>
          </a:p>
          <a:p>
            <a:pPr marL="285750" indent="-285750">
              <a:buFont typeface="Arial" panose="020B0604020202020204" pitchFamily="34" charset="0"/>
              <a:buChar char="•"/>
            </a:pPr>
            <a:r>
              <a:rPr lang="en-US" sz="1400" b="0" i="0" kern="1200" dirty="0">
                <a:solidFill>
                  <a:schemeClr val="tx1"/>
                </a:solidFill>
                <a:effectLst/>
                <a:latin typeface="Arial"/>
                <a:ea typeface="+mn-ea"/>
                <a:cs typeface="Arial" charset="0"/>
                <a:sym typeface="Arial"/>
              </a:rPr>
              <a:t>Split the password into two 7 character chunks</a:t>
            </a:r>
          </a:p>
          <a:p>
            <a:pPr marL="285750" indent="-285750">
              <a:buFont typeface="Arial" panose="020B0604020202020204" pitchFamily="34" charset="0"/>
              <a:buChar char="•"/>
            </a:pPr>
            <a:r>
              <a:rPr lang="en-US" sz="1400" b="0" i="0" kern="1200" dirty="0">
                <a:solidFill>
                  <a:schemeClr val="tx1"/>
                </a:solidFill>
                <a:effectLst/>
                <a:latin typeface="Arial"/>
                <a:ea typeface="+mn-ea"/>
                <a:cs typeface="Arial" charset="0"/>
                <a:sym typeface="Arial"/>
              </a:rPr>
              <a:t>Use each chunk separately as a DES key to encrypt a specific string</a:t>
            </a:r>
          </a:p>
          <a:p>
            <a:pPr marL="285750" indent="-285750">
              <a:buFont typeface="Arial" panose="020B0604020202020204" pitchFamily="34" charset="0"/>
              <a:buChar char="•"/>
            </a:pPr>
            <a:r>
              <a:rPr lang="en-US" sz="1400" b="0" i="0" kern="1200" dirty="0">
                <a:solidFill>
                  <a:schemeClr val="tx1"/>
                </a:solidFill>
                <a:effectLst/>
                <a:latin typeface="Arial"/>
                <a:ea typeface="+mn-ea"/>
                <a:cs typeface="Arial" charset="0"/>
                <a:sym typeface="Arial"/>
              </a:rPr>
              <a:t>Concatenate the two cipher texts into a 128-bit string and store the result</a:t>
            </a:r>
          </a:p>
          <a:p>
            <a:r>
              <a:rPr lang="en-US" sz="1400" b="0" i="0" kern="1200" dirty="0">
                <a:solidFill>
                  <a:schemeClr val="tx1"/>
                </a:solidFill>
                <a:effectLst/>
                <a:latin typeface="Arial"/>
                <a:ea typeface="+mn-ea"/>
                <a:cs typeface="Arial" charset="0"/>
                <a:sym typeface="Arial"/>
              </a:rPr>
              <a:t>As a result, just looking at the </a:t>
            </a:r>
            <a:r>
              <a:rPr lang="en-US" sz="1400" b="0" i="0" kern="1200" dirty="0" err="1">
                <a:solidFill>
                  <a:schemeClr val="tx1"/>
                </a:solidFill>
                <a:effectLst/>
                <a:latin typeface="Arial"/>
                <a:ea typeface="+mn-ea"/>
                <a:cs typeface="Arial" charset="0"/>
                <a:sym typeface="Arial"/>
              </a:rPr>
              <a:t>LMhash</a:t>
            </a:r>
            <a:r>
              <a:rPr lang="en-US" sz="1400" b="0" i="0" kern="1200" dirty="0">
                <a:solidFill>
                  <a:schemeClr val="tx1"/>
                </a:solidFill>
                <a:effectLst/>
                <a:latin typeface="Arial"/>
                <a:ea typeface="+mn-ea"/>
                <a:cs typeface="Arial" charset="0"/>
                <a:sym typeface="Arial"/>
              </a:rPr>
              <a:t> enables you to determine if the password is less than 8 characters, the second part of the hash will be AAD3B435B51404EE. Also, you cannot use password with more than 14 characters. And because it is converting all character to upper case, Password1 has the same hash as PAssWoRd1 and password1. </a:t>
            </a:r>
          </a:p>
          <a:p>
            <a:endParaRPr lang="en-US" sz="1400" b="0" i="0" kern="1200" dirty="0">
              <a:solidFill>
                <a:schemeClr val="tx1"/>
              </a:solidFill>
              <a:effectLst/>
              <a:latin typeface="Arial"/>
              <a:ea typeface="+mn-ea"/>
              <a:cs typeface="Arial" charset="0"/>
              <a:sym typeface="Arial"/>
            </a:endParaRPr>
          </a:p>
          <a:p>
            <a:r>
              <a:rPr lang="en-US" sz="1400" b="0" i="0" kern="1200" dirty="0">
                <a:solidFill>
                  <a:schemeClr val="tx1"/>
                </a:solidFill>
                <a:effectLst/>
                <a:latin typeface="Arial"/>
                <a:ea typeface="+mn-ea"/>
                <a:cs typeface="Arial" charset="0"/>
                <a:sym typeface="Arial"/>
              </a:rPr>
              <a:t>The </a:t>
            </a:r>
            <a:r>
              <a:rPr lang="en-US" sz="1400" b="1" i="0" kern="1200" dirty="0" err="1">
                <a:solidFill>
                  <a:schemeClr val="tx1"/>
                </a:solidFill>
                <a:effectLst/>
                <a:latin typeface="Arial"/>
                <a:ea typeface="+mn-ea"/>
                <a:cs typeface="Arial" charset="0"/>
                <a:sym typeface="Arial"/>
              </a:rPr>
              <a:t>NTHash</a:t>
            </a:r>
            <a:r>
              <a:rPr lang="en-US" sz="1400" b="1" i="0" kern="1200" dirty="0">
                <a:solidFill>
                  <a:schemeClr val="tx1"/>
                </a:solidFill>
                <a:effectLst/>
                <a:latin typeface="Arial"/>
                <a:ea typeface="+mn-ea"/>
                <a:cs typeface="Arial" charset="0"/>
                <a:sym typeface="Arial"/>
              </a:rPr>
              <a:t> (NT One Way Function)</a:t>
            </a:r>
            <a:r>
              <a:rPr lang="en-US" sz="1400" b="0" i="0" kern="1200" dirty="0">
                <a:solidFill>
                  <a:schemeClr val="tx1"/>
                </a:solidFill>
                <a:effectLst/>
                <a:latin typeface="Arial"/>
                <a:ea typeface="+mn-ea"/>
                <a:cs typeface="Arial" charset="0"/>
                <a:sym typeface="Arial"/>
              </a:rPr>
              <a:t> is also known as the Unicode hash, because it supports the full Unicode character set. The </a:t>
            </a:r>
            <a:r>
              <a:rPr lang="en-US" sz="1400" b="0" i="0" kern="1200" dirty="0" err="1">
                <a:solidFill>
                  <a:schemeClr val="tx1"/>
                </a:solidFill>
                <a:effectLst/>
                <a:latin typeface="Arial"/>
                <a:ea typeface="+mn-ea"/>
                <a:cs typeface="Arial" charset="0"/>
                <a:sym typeface="Arial"/>
              </a:rPr>
              <a:t>NTHash</a:t>
            </a:r>
            <a:r>
              <a:rPr lang="en-US" sz="1400" b="0" i="0" kern="1200" dirty="0">
                <a:solidFill>
                  <a:schemeClr val="tx1"/>
                </a:solidFill>
                <a:effectLst/>
                <a:latin typeface="Arial"/>
                <a:ea typeface="+mn-ea"/>
                <a:cs typeface="Arial" charset="0"/>
                <a:sym typeface="Arial"/>
              </a:rPr>
              <a:t> is calculated by simply taking the plaintext password and generating an MD4 hash of it. The MD4 hash is then stored. The </a:t>
            </a:r>
            <a:r>
              <a:rPr lang="en-US" sz="1400" b="0" i="0" kern="1200" dirty="0" err="1">
                <a:solidFill>
                  <a:schemeClr val="tx1"/>
                </a:solidFill>
                <a:effectLst/>
                <a:latin typeface="Arial"/>
                <a:ea typeface="+mn-ea"/>
                <a:cs typeface="Arial" charset="0"/>
                <a:sym typeface="Arial"/>
              </a:rPr>
              <a:t>NTHash</a:t>
            </a:r>
            <a:r>
              <a:rPr lang="en-US" sz="1400" b="0" i="0" kern="1200" dirty="0">
                <a:solidFill>
                  <a:schemeClr val="tx1"/>
                </a:solidFill>
                <a:effectLst/>
                <a:latin typeface="Arial"/>
                <a:ea typeface="+mn-ea"/>
                <a:cs typeface="Arial" charset="0"/>
                <a:sym typeface="Arial"/>
              </a:rPr>
              <a:t> is much more resistant to brute force attacks than the </a:t>
            </a:r>
            <a:r>
              <a:rPr lang="en-US" sz="1400" b="0" i="0" kern="1200" dirty="0" err="1">
                <a:solidFill>
                  <a:schemeClr val="tx1"/>
                </a:solidFill>
                <a:effectLst/>
                <a:latin typeface="Arial"/>
                <a:ea typeface="+mn-ea"/>
                <a:cs typeface="Arial" charset="0"/>
                <a:sym typeface="Arial"/>
              </a:rPr>
              <a:t>LMHash</a:t>
            </a:r>
            <a:r>
              <a:rPr lang="en-US" sz="1400" b="0" i="0" kern="1200" dirty="0">
                <a:solidFill>
                  <a:schemeClr val="tx1"/>
                </a:solidFill>
                <a:effectLst/>
                <a:latin typeface="Arial"/>
                <a:ea typeface="+mn-ea"/>
                <a:cs typeface="Arial" charset="0"/>
                <a:sym typeface="Arial"/>
              </a:rPr>
              <a:t>. Brute forcing an </a:t>
            </a:r>
            <a:r>
              <a:rPr lang="en-US" sz="1400" b="0" i="0" kern="1200" dirty="0" err="1">
                <a:solidFill>
                  <a:schemeClr val="tx1"/>
                </a:solidFill>
                <a:effectLst/>
                <a:latin typeface="Arial"/>
                <a:ea typeface="+mn-ea"/>
                <a:cs typeface="Arial" charset="0"/>
                <a:sym typeface="Arial"/>
              </a:rPr>
              <a:t>NTHash</a:t>
            </a:r>
            <a:r>
              <a:rPr lang="en-US" sz="1400" b="0" i="0" kern="1200" dirty="0">
                <a:solidFill>
                  <a:schemeClr val="tx1"/>
                </a:solidFill>
                <a:effectLst/>
                <a:latin typeface="Arial"/>
                <a:ea typeface="+mn-ea"/>
                <a:cs typeface="Arial" charset="0"/>
                <a:sym typeface="Arial"/>
              </a:rPr>
              <a:t> takes several orders of magnitude longer than brute forcing the </a:t>
            </a:r>
            <a:r>
              <a:rPr lang="en-US" sz="1400" b="0" i="0" kern="1200" dirty="0" err="1">
                <a:solidFill>
                  <a:schemeClr val="tx1"/>
                </a:solidFill>
                <a:effectLst/>
                <a:latin typeface="Arial"/>
                <a:ea typeface="+mn-ea"/>
                <a:cs typeface="Arial" charset="0"/>
                <a:sym typeface="Arial"/>
              </a:rPr>
              <a:t>LMHash</a:t>
            </a:r>
            <a:r>
              <a:rPr lang="en-US" sz="1400" b="0" i="0" kern="1200" dirty="0">
                <a:solidFill>
                  <a:schemeClr val="tx1"/>
                </a:solidFill>
                <a:effectLst/>
                <a:latin typeface="Arial"/>
                <a:ea typeface="+mn-ea"/>
                <a:cs typeface="Arial" charset="0"/>
                <a:sym typeface="Arial"/>
              </a:rPr>
              <a:t> of the same password.</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19</a:t>
            </a:fld>
            <a:endParaRPr lang="en-GB"/>
          </a:p>
        </p:txBody>
      </p:sp>
    </p:spTree>
    <p:extLst>
      <p:ext uri="{BB962C8B-B14F-4D97-AF65-F5344CB8AC3E}">
        <p14:creationId xmlns:p14="http://schemas.microsoft.com/office/powerpoint/2010/main" val="63980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a:t>
            </a:fld>
            <a:endParaRPr lang="en-GB"/>
          </a:p>
        </p:txBody>
      </p:sp>
    </p:spTree>
    <p:extLst>
      <p:ext uri="{BB962C8B-B14F-4D97-AF65-F5344CB8AC3E}">
        <p14:creationId xmlns:p14="http://schemas.microsoft.com/office/powerpoint/2010/main" val="92159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NTLM in real life </a:t>
            </a:r>
            <a:r>
              <a:rPr lang="en-CA" dirty="0">
                <a:sym typeface="Wingdings" panose="05000000000000000000" pitchFamily="2" charset="2"/>
              </a:rPr>
              <a:t> This is how it works when the user is a domain user and the resource (here File1) is a domain joined computer.</a:t>
            </a: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20</a:t>
            </a:fld>
            <a:endParaRPr lang="en-GB"/>
          </a:p>
        </p:txBody>
      </p:sp>
    </p:spTree>
    <p:extLst>
      <p:ext uri="{BB962C8B-B14F-4D97-AF65-F5344CB8AC3E}">
        <p14:creationId xmlns:p14="http://schemas.microsoft.com/office/powerpoint/2010/main" val="3401222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scenario, File1 does not know the user and forwards the NTLM_AUTHENTICATE message to its local domain controller. </a:t>
            </a:r>
          </a:p>
          <a:p>
            <a:endParaRPr lang="en-US" dirty="0"/>
          </a:p>
          <a:p>
            <a:r>
              <a:rPr lang="en-US" dirty="0"/>
              <a:t>The passthrough message contains the user’s information, the challenge and calculated response. </a:t>
            </a:r>
          </a:p>
          <a:p>
            <a:endParaRPr lang="en-US" dirty="0"/>
          </a:p>
          <a:p>
            <a:r>
              <a:rPr lang="en-US" dirty="0"/>
              <a:t>Note: the NT hash is never sent.</a:t>
            </a: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3672484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disable LM storage: Network security: Do not store LAN Manager hash value on next password change https://docs.microsoft.com/en-us/windows/security/threat-protection/security-policy-settings/network-security-do-not-store-lan-manager-hash-value-on-next-password-change </a:t>
            </a:r>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22</a:t>
            </a:fld>
            <a:endParaRPr lang="en-GB"/>
          </a:p>
        </p:txBody>
      </p:sp>
    </p:spTree>
    <p:extLst>
      <p:ext uri="{BB962C8B-B14F-4D97-AF65-F5344CB8AC3E}">
        <p14:creationId xmlns:p14="http://schemas.microsoft.com/office/powerpoint/2010/main" val="3482452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The user receives a challenge and sends the calculated response to the server</a:t>
            </a:r>
          </a:p>
          <a:p>
            <a:r>
              <a:rPr lang="en-CA" dirty="0"/>
              <a:t>2. The server forward the user’s information, the challenge and the response to its local domain controller</a:t>
            </a:r>
          </a:p>
          <a:p>
            <a:r>
              <a:rPr lang="en-CA" dirty="0"/>
              <a:t>3. The local domain controller looks up the trust lists and sends user’s information, the challenge and the response to a domain controller in the trusted domain (the domain of the user)</a:t>
            </a:r>
          </a:p>
          <a:p>
            <a:r>
              <a:rPr lang="en-CA" dirty="0"/>
              <a:t>4. The trusted DC answers back to the DC of the server</a:t>
            </a:r>
          </a:p>
          <a:p>
            <a:r>
              <a:rPr lang="en-CA" dirty="0"/>
              <a:t>5. The DC of the server answers back to the server</a:t>
            </a:r>
          </a:p>
          <a:p>
            <a:r>
              <a:rPr lang="en-CA" dirty="0"/>
              <a:t>6. The server accepts or rejects the authentication request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23</a:t>
            </a:fld>
            <a:endParaRPr lang="en-GB"/>
          </a:p>
        </p:txBody>
      </p:sp>
    </p:spTree>
    <p:extLst>
      <p:ext uri="{BB962C8B-B14F-4D97-AF65-F5344CB8AC3E}">
        <p14:creationId xmlns:p14="http://schemas.microsoft.com/office/powerpoint/2010/main" val="4218940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In the case of Credentials Guard, it is </a:t>
            </a:r>
            <a:r>
              <a:rPr lang="en-US"/>
              <a:t>Isolated Local Security Authority </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24</a:t>
            </a:fld>
            <a:endParaRPr lang="en-GB"/>
          </a:p>
        </p:txBody>
      </p:sp>
    </p:spTree>
    <p:extLst>
      <p:ext uri="{BB962C8B-B14F-4D97-AF65-F5344CB8AC3E}">
        <p14:creationId xmlns:p14="http://schemas.microsoft.com/office/powerpoint/2010/main" val="359288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are dealing with AD storage here. Because LM and NTLM can also be used in a workgroup environment, the hash can also be stored in the SAM database of a Windows system. </a:t>
            </a:r>
          </a:p>
          <a:p>
            <a:r>
              <a:rPr lang="en-CA" dirty="0"/>
              <a:t>We will discuss attacks against the </a:t>
            </a:r>
            <a:r>
              <a:rPr lang="en-CA" dirty="0" err="1"/>
              <a:t>NTDS.dit</a:t>
            </a:r>
            <a:r>
              <a:rPr lang="en-CA" dirty="0"/>
              <a:t> database in another module.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25</a:t>
            </a:fld>
            <a:endParaRPr lang="en-GB"/>
          </a:p>
        </p:txBody>
      </p:sp>
    </p:spTree>
    <p:extLst>
      <p:ext uri="{BB962C8B-B14F-4D97-AF65-F5344CB8AC3E}">
        <p14:creationId xmlns:p14="http://schemas.microsoft.com/office/powerpoint/2010/main" val="2610263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gradFill>
                  <a:gsLst>
                    <a:gs pos="0">
                      <a:schemeClr val="tx1">
                        <a:lumMod val="75000"/>
                        <a:lumOff val="25000"/>
                      </a:schemeClr>
                    </a:gs>
                    <a:gs pos="80000">
                      <a:schemeClr val="tx1">
                        <a:lumMod val="65000"/>
                        <a:lumOff val="35000"/>
                      </a:schemeClr>
                    </a:gs>
                  </a:gsLst>
                  <a:lin ang="16200000" scaled="0"/>
                </a:gradFill>
                <a:latin typeface="Segoe UI Light" pitchFamily="34" charset="0"/>
              </a:rPr>
              <a:t>HKLM\SYSTEM\</a:t>
            </a:r>
            <a:r>
              <a:rPr lang="en-US" sz="140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CurrentControlSet</a:t>
            </a:r>
            <a:r>
              <a:rPr lang="en-US" sz="140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\Services\</a:t>
            </a:r>
            <a:r>
              <a:rPr lang="en-US" sz="140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Netlogon</a:t>
            </a:r>
            <a:r>
              <a:rPr lang="en-US" sz="1400">
                <a:gradFill>
                  <a:gsLst>
                    <a:gs pos="0">
                      <a:schemeClr val="tx1">
                        <a:lumMod val="75000"/>
                        <a:lumOff val="25000"/>
                      </a:schemeClr>
                    </a:gs>
                    <a:gs pos="80000">
                      <a:schemeClr val="tx1">
                        <a:lumMod val="65000"/>
                        <a:lumOff val="35000"/>
                      </a:schemeClr>
                    </a:gs>
                  </a:gsLst>
                  <a:lin ang="16200000" scaled="0"/>
                </a:gradFill>
                <a:latin typeface="Segoe UI Light" pitchFamily="34" charset="0"/>
              </a:rPr>
              <a:t>\Parameters </a:t>
            </a:r>
          </a:p>
          <a:p>
            <a:endParaRPr lang="en-US" sz="140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1400">
                <a:gradFill>
                  <a:gsLst>
                    <a:gs pos="0">
                      <a:schemeClr val="tx1">
                        <a:lumMod val="75000"/>
                        <a:lumOff val="25000"/>
                      </a:schemeClr>
                    </a:gs>
                    <a:gs pos="80000">
                      <a:schemeClr val="tx1">
                        <a:lumMod val="65000"/>
                        <a:lumOff val="35000"/>
                      </a:schemeClr>
                    </a:gs>
                  </a:gsLst>
                  <a:lin ang="16200000" scaled="0"/>
                </a:gradFill>
                <a:latin typeface="Segoe UI Light" pitchFamily="34" charset="0"/>
              </a:rPr>
              <a:t>Value Name: </a:t>
            </a:r>
            <a:r>
              <a:rPr lang="en-US" sz="1400" b="1"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MaxConcurrentApi</a:t>
            </a:r>
            <a:endParaRPr lang="en-US" sz="1400" b="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1400">
                <a:gradFill>
                  <a:gsLst>
                    <a:gs pos="0">
                      <a:schemeClr val="tx1">
                        <a:lumMod val="75000"/>
                        <a:lumOff val="25000"/>
                      </a:schemeClr>
                    </a:gs>
                    <a:gs pos="80000">
                      <a:schemeClr val="tx1">
                        <a:lumMod val="65000"/>
                        <a:lumOff val="35000"/>
                      </a:schemeClr>
                    </a:gs>
                  </a:gsLst>
                  <a:lin ang="16200000" scaled="0"/>
                </a:gradFill>
                <a:latin typeface="Segoe UI Light" pitchFamily="34" charset="0"/>
              </a:rPr>
              <a:t>Data Type: </a:t>
            </a:r>
            <a:r>
              <a:rPr lang="en-US" sz="1400" b="1">
                <a:gradFill>
                  <a:gsLst>
                    <a:gs pos="0">
                      <a:schemeClr val="tx1">
                        <a:lumMod val="75000"/>
                        <a:lumOff val="25000"/>
                      </a:schemeClr>
                    </a:gs>
                    <a:gs pos="80000">
                      <a:schemeClr val="tx1">
                        <a:lumMod val="65000"/>
                        <a:lumOff val="35000"/>
                      </a:schemeClr>
                    </a:gs>
                  </a:gsLst>
                  <a:lin ang="16200000" scaled="0"/>
                </a:gradFill>
                <a:latin typeface="Segoe UI Light" pitchFamily="34" charset="0"/>
              </a:rPr>
              <a:t>REG_DWORD</a:t>
            </a:r>
          </a:p>
          <a:p>
            <a:r>
              <a:rPr lang="en-US" sz="1400">
                <a:gradFill>
                  <a:gsLst>
                    <a:gs pos="0">
                      <a:schemeClr val="tx1">
                        <a:lumMod val="75000"/>
                        <a:lumOff val="25000"/>
                      </a:schemeClr>
                    </a:gs>
                    <a:gs pos="80000">
                      <a:schemeClr val="tx1">
                        <a:lumMod val="65000"/>
                        <a:lumOff val="35000"/>
                      </a:schemeClr>
                    </a:gs>
                  </a:gsLst>
                  <a:lin ang="16200000" scaled="0"/>
                </a:gradFill>
                <a:latin typeface="Segoe UI Light" pitchFamily="34" charset="0"/>
              </a:rPr>
              <a:t>Value: </a:t>
            </a:r>
            <a:r>
              <a:rPr lang="en-US" sz="1400" b="1">
                <a:gradFill>
                  <a:gsLst>
                    <a:gs pos="0">
                      <a:schemeClr val="tx1">
                        <a:lumMod val="75000"/>
                        <a:lumOff val="25000"/>
                      </a:schemeClr>
                    </a:gs>
                    <a:gs pos="80000">
                      <a:schemeClr val="tx1">
                        <a:lumMod val="65000"/>
                        <a:lumOff val="35000"/>
                      </a:schemeClr>
                    </a:gs>
                  </a:gsLst>
                  <a:lin ang="16200000" scaled="0"/>
                </a:gradFill>
                <a:latin typeface="Segoe UI Light" pitchFamily="34" charset="0"/>
              </a:rPr>
              <a:t>between 0 and 10</a:t>
            </a:r>
          </a:p>
          <a:p>
            <a:endParaRPr lang="en-CA"/>
          </a:p>
          <a:p>
            <a:r>
              <a:rPr lang="en-CA"/>
              <a:t>To 150 with kb </a:t>
            </a:r>
            <a:r>
              <a:rPr lang="en-US"/>
              <a:t>975363</a:t>
            </a:r>
          </a:p>
          <a:p>
            <a:endParaRPr lang="en-US"/>
          </a:p>
          <a:p>
            <a:r>
              <a:rPr lang="en-US"/>
              <a:t>Monitor with Perfmon Counter:</a:t>
            </a:r>
          </a:p>
          <a:p>
            <a:r>
              <a:rPr lang="en-US" b="1"/>
              <a:t>Semaphore Waiters </a:t>
            </a:r>
            <a:r>
              <a:rPr lang="en-US"/>
              <a:t>The number of the thread that is waiting to obtain the semaphore </a:t>
            </a:r>
          </a:p>
          <a:p>
            <a:r>
              <a:rPr lang="en-US" b="1"/>
              <a:t>Semaphore Holders </a:t>
            </a:r>
            <a:r>
              <a:rPr lang="en-US"/>
              <a:t>The number of the thread that is holding the semaphore </a:t>
            </a:r>
          </a:p>
          <a:p>
            <a:r>
              <a:rPr lang="en-US" b="1"/>
              <a:t>Semaphore Acquires </a:t>
            </a:r>
            <a:r>
              <a:rPr lang="en-US"/>
              <a:t>The total number of times that the semaphore has been obtained over the lifetime of the security channel connection, or since system startup for _Total </a:t>
            </a:r>
          </a:p>
          <a:p>
            <a:r>
              <a:rPr lang="en-US" b="1"/>
              <a:t>Semaphore Timeouts </a:t>
            </a:r>
            <a:r>
              <a:rPr lang="en-US"/>
              <a:t>The total number of times that a thread has timed out while it waited for the semaphore over the lifetime of the security channel connection, or since system startup for _Total </a:t>
            </a:r>
          </a:p>
          <a:p>
            <a:r>
              <a:rPr lang="en-US" b="1"/>
              <a:t>Average Semaphore Hold Time</a:t>
            </a:r>
            <a:r>
              <a:rPr lang="en-US"/>
              <a:t> The average time (in seconds) that the semaphore is held over the last sample.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26</a:t>
            </a:fld>
            <a:endParaRPr lang="en-GB"/>
          </a:p>
        </p:txBody>
      </p:sp>
    </p:spTree>
    <p:extLst>
      <p:ext uri="{BB962C8B-B14F-4D97-AF65-F5344CB8AC3E}">
        <p14:creationId xmlns:p14="http://schemas.microsoft.com/office/powerpoint/2010/main" val="1153015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2813" rtl="0" eaLnBrk="1" fontAlgn="base" latinLnBrk="0" hangingPunct="1">
              <a:lnSpc>
                <a:spcPct val="90000"/>
              </a:lnSpc>
              <a:spcBef>
                <a:spcPct val="30000"/>
              </a:spcBef>
              <a:spcAft>
                <a:spcPts val="338"/>
              </a:spcAft>
              <a:buClrTx/>
              <a:buSzTx/>
              <a:buFontTx/>
              <a:buNone/>
              <a:tabLst/>
              <a:defRPr/>
            </a:pPr>
            <a:r>
              <a:rPr lang="en-US" sz="1400">
                <a:gradFill>
                  <a:gsLst>
                    <a:gs pos="0">
                      <a:schemeClr val="tx1">
                        <a:lumMod val="75000"/>
                        <a:lumOff val="25000"/>
                      </a:schemeClr>
                    </a:gs>
                    <a:gs pos="80000">
                      <a:schemeClr val="tx1">
                        <a:lumMod val="65000"/>
                        <a:lumOff val="35000"/>
                      </a:schemeClr>
                    </a:gs>
                  </a:gsLst>
                  <a:lin ang="16200000" scaled="0"/>
                </a:gradFill>
                <a:latin typeface="Segoe UI Light" pitchFamily="34" charset="0"/>
              </a:rPr>
              <a:t>NTLM Blocking and You: Application Analysis and Auditing Methodologies in Windows 7 http://blogs.technet.com/b/askds/archive/2009/10/08/ntlm-blocking-and-you-application-analysis-and-auditing-methodologies-in-windows-7.aspx</a:t>
            </a:r>
          </a:p>
          <a:p>
            <a:pPr marL="0" marR="0" indent="0" algn="l" defTabSz="912813" rtl="0" eaLnBrk="1" fontAlgn="base" latinLnBrk="0" hangingPunct="1">
              <a:lnSpc>
                <a:spcPct val="90000"/>
              </a:lnSpc>
              <a:spcBef>
                <a:spcPct val="30000"/>
              </a:spcBef>
              <a:spcAft>
                <a:spcPts val="338"/>
              </a:spcAft>
              <a:buClrTx/>
              <a:buSzTx/>
              <a:buFontTx/>
              <a:buNone/>
              <a:tabLst/>
              <a:defRPr/>
            </a:pPr>
            <a:r>
              <a:rPr lang="en-US" sz="1400">
                <a:gradFill>
                  <a:gsLst>
                    <a:gs pos="0">
                      <a:schemeClr val="tx1">
                        <a:lumMod val="75000"/>
                        <a:lumOff val="25000"/>
                      </a:schemeClr>
                    </a:gs>
                    <a:gs pos="80000">
                      <a:schemeClr val="tx1">
                        <a:lumMod val="65000"/>
                        <a:lumOff val="35000"/>
                      </a:schemeClr>
                    </a:gs>
                  </a:gsLst>
                  <a:lin ang="16200000" scaled="0"/>
                </a:gradFill>
                <a:latin typeface="Segoe UI Light" pitchFamily="34" charset="0"/>
              </a:rPr>
              <a:t>Introducing the Restriction of NTLM Authentication http://technet.microsoft.com/en-us/library/dd560653(v=WS.10).aspx</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27</a:t>
            </a:fld>
            <a:endParaRPr lang="en-GB"/>
          </a:p>
        </p:txBody>
      </p:sp>
    </p:spTree>
    <p:extLst>
      <p:ext uri="{BB962C8B-B14F-4D97-AF65-F5344CB8AC3E}">
        <p14:creationId xmlns:p14="http://schemas.microsoft.com/office/powerpoint/2010/main" val="1642180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three sub protocols </a:t>
            </a:r>
          </a:p>
          <a:p>
            <a:r>
              <a:rPr lang="en-US"/>
              <a:t>Authentication Service Exchange In this subprotocol, the Key Distribution Center (KDC) gives the client a logon session key and a ticket-granting ticket (TGT).</a:t>
            </a:r>
          </a:p>
          <a:p>
            <a:r>
              <a:rPr lang="en-US"/>
              <a:t>Ticket-Granting Service Exchange In this subprotocol, the KDC distributes a service session key and a ticket for the service.</a:t>
            </a:r>
          </a:p>
          <a:p>
            <a:r>
              <a:rPr lang="en-US"/>
              <a:t>Client/Server Exchange In this subprotocol, the client presents the ticket for admission to a service. </a:t>
            </a:r>
          </a:p>
          <a:p>
            <a:endParaRPr lang="en-US"/>
          </a:p>
          <a:p>
            <a:r>
              <a:rPr lang="en-US"/>
              <a:t>The Kerberos Network Authentication Service (V5) https://tools.ietf.org/html/rfc4120 </a:t>
            </a:r>
            <a:endParaRPr lang="en-CA"/>
          </a:p>
          <a:p>
            <a:r>
              <a:rPr lang="en-CA"/>
              <a:t>Official page for the Kerberos protocol: http://web.mit.edu/kerberos/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28</a:t>
            </a:fld>
            <a:endParaRPr lang="en-GB"/>
          </a:p>
        </p:txBody>
      </p:sp>
    </p:spTree>
    <p:extLst>
      <p:ext uri="{BB962C8B-B14F-4D97-AF65-F5344CB8AC3E}">
        <p14:creationId xmlns:p14="http://schemas.microsoft.com/office/powerpoint/2010/main" val="2264587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there are 3 components like the three heads of the Cerberus. </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29</a:t>
            </a:fld>
            <a:endParaRPr lang="en-GB"/>
          </a:p>
        </p:txBody>
      </p:sp>
    </p:spTree>
    <p:extLst>
      <p:ext uri="{BB962C8B-B14F-4D97-AF65-F5344CB8AC3E}">
        <p14:creationId xmlns:p14="http://schemas.microsoft.com/office/powerpoint/2010/main" val="466973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This section will not describe Windows security internals as this cursus focuses on Active Directory. However, it is important to know that all authentication related things in Windows have to deal with LSASS. </a:t>
            </a:r>
          </a:p>
          <a:p>
            <a:pPr rtl="0"/>
            <a:endParaRPr lang="en-US"/>
          </a:p>
          <a:p>
            <a:pPr rtl="0"/>
            <a:r>
              <a:rPr lang="en-US"/>
              <a:t>The </a:t>
            </a:r>
            <a:r>
              <a:rPr lang="en-US" i="1"/>
              <a:t>Local Security Authority (LSA)</a:t>
            </a:r>
            <a:r>
              <a:rPr lang="en-US"/>
              <a:t> is a protected subsystem that maintains the information about all aspects of local security on a system (collectively known as the local security policy and provides various services for translation between names and identifiers.</a:t>
            </a:r>
          </a:p>
          <a:p>
            <a:pPr rtl="0"/>
            <a:endParaRPr lang="en-US"/>
          </a:p>
          <a:p>
            <a:pPr rtl="0"/>
            <a:r>
              <a:rPr lang="en-US"/>
              <a:t>In general, the LSA performs the following functions:</a:t>
            </a:r>
          </a:p>
          <a:p>
            <a:pPr marL="285750" indent="-285750" rtl="0">
              <a:buFont typeface="Arial" panose="020B0604020202020204" pitchFamily="34" charset="0"/>
              <a:buChar char="•"/>
            </a:pPr>
            <a:r>
              <a:rPr lang="en-US"/>
              <a:t>Manages local security policy.</a:t>
            </a:r>
          </a:p>
          <a:p>
            <a:pPr marL="285750" indent="-285750" rtl="0">
              <a:buFont typeface="Arial" panose="020B0604020202020204" pitchFamily="34" charset="0"/>
              <a:buChar char="•"/>
            </a:pPr>
            <a:r>
              <a:rPr lang="en-US"/>
              <a:t>Provides interactive user authentication services.</a:t>
            </a:r>
          </a:p>
          <a:p>
            <a:pPr marL="285750" indent="-285750" rtl="0">
              <a:buFont typeface="Arial" panose="020B0604020202020204" pitchFamily="34" charset="0"/>
              <a:buChar char="•"/>
            </a:pPr>
            <a:r>
              <a:rPr lang="en-US"/>
              <a:t>Generates tokens, which contain user and group information as well as information about the security privileges for that user. After the initial logon process is complete, all users are identified by their security identifier (SID) and the associated access tokens.</a:t>
            </a:r>
          </a:p>
          <a:p>
            <a:pPr marL="285750" indent="-285750" rtl="0">
              <a:buFont typeface="Arial" panose="020B0604020202020204" pitchFamily="34" charset="0"/>
              <a:buChar char="•"/>
            </a:pPr>
            <a:r>
              <a:rPr lang="en-US"/>
              <a:t>Manages the Audit policy and settings. When an audit alert is generated by the Security Reference Monitor, the LSA is charged with writing that alert to the appropriate system log.</a:t>
            </a:r>
          </a:p>
          <a:p>
            <a:pPr marL="0" indent="0" rtl="0">
              <a:buFont typeface="Arial" panose="020B0604020202020204" pitchFamily="34" charset="0"/>
              <a:buNone/>
            </a:pPr>
            <a:endParaRPr lang="en-US"/>
          </a:p>
          <a:p>
            <a:pPr rtl="0"/>
            <a:r>
              <a:rPr lang="en-US"/>
              <a:t>The local security policy identifies the following:</a:t>
            </a:r>
          </a:p>
          <a:p>
            <a:pPr marL="285750" indent="-285750" rtl="0">
              <a:buFont typeface="Arial" panose="020B0604020202020204" pitchFamily="34" charset="0"/>
              <a:buChar char="•"/>
            </a:pPr>
            <a:r>
              <a:rPr lang="en-US"/>
              <a:t>The domains that are trusted to authenticate logon attempts.</a:t>
            </a:r>
          </a:p>
          <a:p>
            <a:pPr marL="285750" indent="-285750" rtl="0">
              <a:buFont typeface="Arial" panose="020B0604020202020204" pitchFamily="34" charset="0"/>
              <a:buChar char="•"/>
            </a:pPr>
            <a:r>
              <a:rPr lang="en-US"/>
              <a:t>Who can have access to the system and in what way (for example, interactively, over the network, or as a service).</a:t>
            </a:r>
          </a:p>
          <a:p>
            <a:pPr marL="285750" indent="-285750" rtl="0">
              <a:buFont typeface="Arial" panose="020B0604020202020204" pitchFamily="34" charset="0"/>
              <a:buChar char="•"/>
            </a:pPr>
            <a:r>
              <a:rPr lang="en-US"/>
              <a:t>Who is assigned privileges.</a:t>
            </a:r>
          </a:p>
          <a:p>
            <a:pPr marL="285750" indent="-285750" rtl="0">
              <a:buFont typeface="Arial" panose="020B0604020202020204" pitchFamily="34" charset="0"/>
              <a:buChar char="•"/>
            </a:pPr>
            <a:r>
              <a:rPr lang="en-US"/>
              <a:t>What security auditing is to be performed.</a:t>
            </a:r>
          </a:p>
          <a:p>
            <a:pPr marL="285750" indent="-285750" rtl="0">
              <a:buFont typeface="Arial" panose="020B0604020202020204" pitchFamily="34" charset="0"/>
              <a:buChar char="•"/>
            </a:pPr>
            <a:r>
              <a:rPr lang="en-US"/>
              <a:t>Default memory quotas (paged and nonpaged memory pool usage).</a:t>
            </a:r>
          </a:p>
          <a:p>
            <a:pPr marL="285750" indent="-285750" rtl="0">
              <a:buFont typeface="Arial" panose="020B0604020202020204" pitchFamily="34" charset="0"/>
              <a:buChar char="•"/>
            </a:pPr>
            <a:endParaRPr lang="en-US"/>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a:t>Note that the secrets are not “really” in clear text in LSASS memory. They are encrypted. But the symmetric key is also stored in… LSASS memory. So one can decrypt the secret just by calling the right functions with the right key (see this reference for authentication function </a:t>
            </a:r>
            <a:r>
              <a:rPr lang="en-CA" sz="1400" b="0" i="0" kern="1200" err="1">
                <a:solidFill>
                  <a:schemeClr val="tx1"/>
                </a:solidFill>
                <a:effectLst/>
                <a:latin typeface="Arial"/>
                <a:ea typeface="+mn-ea"/>
                <a:cs typeface="Arial" charset="0"/>
                <a:sym typeface="Arial"/>
              </a:rPr>
              <a:t>LsaUnprotectMemory</a:t>
            </a:r>
            <a:r>
              <a:rPr lang="en-US"/>
              <a:t> https://msdn.microsoft.com/en-us/library/windows/desktop/aa374736(v=vs.85).aspx). </a:t>
            </a:r>
          </a:p>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a:t>
            </a:fld>
            <a:endParaRPr lang="en-GB"/>
          </a:p>
        </p:txBody>
      </p:sp>
    </p:spTree>
    <p:extLst>
      <p:ext uri="{BB962C8B-B14F-4D97-AF65-F5344CB8AC3E}">
        <p14:creationId xmlns:p14="http://schemas.microsoft.com/office/powerpoint/2010/main" val="2433104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UPN is a single value attribute on computer and user objects. </a:t>
            </a:r>
          </a:p>
          <a:p>
            <a:endParaRPr lang="en-CA"/>
          </a:p>
          <a:p>
            <a:r>
              <a:rPr lang="en-CA"/>
              <a:t>If the UPN is not unique, TGT cannot be asked for the account.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30</a:t>
            </a:fld>
            <a:endParaRPr lang="en-GB"/>
          </a:p>
        </p:txBody>
      </p:sp>
    </p:spTree>
    <p:extLst>
      <p:ext uri="{BB962C8B-B14F-4D97-AF65-F5344CB8AC3E}">
        <p14:creationId xmlns:p14="http://schemas.microsoft.com/office/powerpoint/2010/main" val="188115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SPN is a multi value attribute on computer and user accounts (case of a service account).</a:t>
            </a:r>
          </a:p>
          <a:p>
            <a:r>
              <a:rPr lang="en-US"/>
              <a:t>Computer accounts have a default SPN of HOST/FQDN and HOST/HOSTNAME. And additional SPNs can be added to enable Kerberos on specific services. </a:t>
            </a:r>
          </a:p>
          <a:p>
            <a:r>
              <a:rPr lang="en-US"/>
              <a:t> </a:t>
            </a:r>
          </a:p>
          <a:p>
            <a:r>
              <a:rPr lang="en-US"/>
              <a:t>The port and the trailing realm are optional. </a:t>
            </a:r>
          </a:p>
          <a:p>
            <a:endParaRPr lang="en-US"/>
          </a:p>
          <a:p>
            <a:r>
              <a:rPr lang="en-US"/>
              <a:t>Because the SPN must be unique and is generally registered for both the hostname an the FQDN of a machine, it is not recommended to have machines having the same name in different domains of the same forest.</a:t>
            </a:r>
          </a:p>
          <a:p>
            <a:endParaRPr lang="en-US"/>
          </a:p>
          <a:p>
            <a:r>
              <a:rPr lang="en-US"/>
              <a:t>This mapping can be defined by AD attribute </a:t>
            </a:r>
            <a:r>
              <a:rPr lang="en-US" err="1"/>
              <a:t>sPNMappings</a:t>
            </a:r>
            <a:r>
              <a:rPr lang="en-US"/>
              <a:t> on : CN=Directory Services, CN=Windows NT,CN=Services, CN=Configuration, DC=&lt;Forest Root Domain Component&gt;. Default values are: </a:t>
            </a:r>
          </a:p>
          <a:p>
            <a:r>
              <a:rPr lang="nn-NO" sz="1400" kern="1200">
                <a:solidFill>
                  <a:schemeClr val="tx1"/>
                </a:solidFill>
                <a:latin typeface="Arial"/>
                <a:ea typeface="+mn-ea"/>
                <a:cs typeface="Arial" charset="0"/>
                <a:sym typeface="Arial"/>
              </a:rPr>
              <a:t>sPNMappings: host=alerter,appmgmt,cisvc,clipsrv,dns,browser,dhcp,dnscache,replicator,eventlog,eventsystem,policyagent,oakley,dmserver,mcsvc,fax,msiserver,ias,messenger,netlogon,netman,netdde,netddedsm,nmagent,plugplay,protectedstorage,rasman,rpclocator,rpc,rpcss,remoteaccess,rsvp,samss,scardsvr,scesrv,seclogon,scm,dcom,cifs,spooler,snmp,schedule,tapisrv,trksvr,trkwks,ups,time,wins,www,http,w3svc,iisadmin,msdtc</a:t>
            </a:r>
          </a:p>
          <a:p>
            <a:endParaRPr lang="en-US"/>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31</a:t>
            </a:fld>
            <a:endParaRPr lang="en-GB"/>
          </a:p>
        </p:txBody>
      </p:sp>
    </p:spTree>
    <p:extLst>
      <p:ext uri="{BB962C8B-B14F-4D97-AF65-F5344CB8AC3E}">
        <p14:creationId xmlns:p14="http://schemas.microsoft.com/office/powerpoint/2010/main" val="3978591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the only time the </a:t>
            </a:r>
            <a:r>
              <a:rPr lang="en-CA" dirty="0" err="1"/>
              <a:t>KrbTgt</a:t>
            </a:r>
            <a:r>
              <a:rPr lang="en-CA" dirty="0"/>
              <a:t> long term key is changing is when the DFL of a domain is raised from a level lower than 2008 to a level higher than 2008.</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32</a:t>
            </a:fld>
            <a:endParaRPr lang="en-GB"/>
          </a:p>
        </p:txBody>
      </p:sp>
    </p:spTree>
    <p:extLst>
      <p:ext uri="{BB962C8B-B14F-4D97-AF65-F5344CB8AC3E}">
        <p14:creationId xmlns:p14="http://schemas.microsoft.com/office/powerpoint/2010/main" val="26119192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user is asking for a TGT to the closest domain controller. How does it find it? With the DC Locator mechanism seen in section 1. Generally this happens only once when the user opens a session and the ticket is then valid for 10 hours. </a:t>
            </a:r>
          </a:p>
          <a:p>
            <a:endParaRPr lang="en-CA"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CA" dirty="0"/>
              <a:t>The Ticket Granting Ticket (TGT) is the ticket a user gets when it has successfully proven its identity. Once a TGT has been obtained, the user is no longer required to use its long term key to request for other service tickets.</a:t>
            </a:r>
          </a:p>
          <a:p>
            <a:endParaRPr lang="en-CA" dirty="0"/>
          </a:p>
          <a:p>
            <a:r>
              <a:rPr lang="en-CA" dirty="0"/>
              <a:t>Note that the very first service ticket a user is asking for while performing an interactive logon is a service ticket for HOST/FQDN of the machine which it is connecting from.</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33</a:t>
            </a:fld>
            <a:endParaRPr lang="en-GB"/>
          </a:p>
        </p:txBody>
      </p:sp>
    </p:spTree>
    <p:extLst>
      <p:ext uri="{BB962C8B-B14F-4D97-AF65-F5344CB8AC3E}">
        <p14:creationId xmlns:p14="http://schemas.microsoft.com/office/powerpoint/2010/main" val="1024824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34</a:t>
            </a:fld>
            <a:endParaRPr lang="en-GB"/>
          </a:p>
        </p:txBody>
      </p:sp>
    </p:spTree>
    <p:extLst>
      <p:ext uri="{BB962C8B-B14F-4D97-AF65-F5344CB8AC3E}">
        <p14:creationId xmlns:p14="http://schemas.microsoft.com/office/powerpoint/2010/main" val="1244284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US" sz="1800">
                <a:latin typeface="Arial Narrow" panose="020B0606020202030204" pitchFamily="34" charset="0"/>
              </a:rPr>
              <a:t>How to force Kerberos to use TCP instead of UDP (see </a:t>
            </a:r>
            <a:r>
              <a:rPr lang="en-US" sz="1800" err="1">
                <a:latin typeface="Arial Narrow" panose="020B0606020202030204" pitchFamily="34" charset="0"/>
              </a:rPr>
              <a:t>Kb</a:t>
            </a:r>
            <a:r>
              <a:rPr lang="en-US" sz="1800">
                <a:latin typeface="Arial Narrow" panose="020B0606020202030204" pitchFamily="34" charset="0"/>
              </a:rPr>
              <a:t> 244474)</a:t>
            </a:r>
          </a:p>
          <a:p>
            <a:pPr lvl="1" eaLnBrk="1" hangingPunct="1"/>
            <a:r>
              <a:rPr lang="en-US" sz="1200">
                <a:latin typeface="Arial Narrow" panose="020B0606020202030204" pitchFamily="34" charset="0"/>
              </a:rPr>
              <a:t>HKEY_LOCAL_MACHINE\System\</a:t>
            </a:r>
            <a:r>
              <a:rPr lang="en-US" sz="1200" err="1">
                <a:latin typeface="Arial Narrow" panose="020B0606020202030204" pitchFamily="34" charset="0"/>
              </a:rPr>
              <a:t>CurrentControlSet</a:t>
            </a:r>
            <a:r>
              <a:rPr lang="en-US" sz="1200">
                <a:latin typeface="Arial Narrow" panose="020B0606020202030204" pitchFamily="34" charset="0"/>
              </a:rPr>
              <a:t>\Control\</a:t>
            </a:r>
            <a:r>
              <a:rPr lang="en-US" sz="1200" err="1">
                <a:latin typeface="Arial Narrow" panose="020B0606020202030204" pitchFamily="34" charset="0"/>
              </a:rPr>
              <a:t>Lsa</a:t>
            </a:r>
            <a:r>
              <a:rPr lang="en-US" sz="1200">
                <a:latin typeface="Arial Narrow" panose="020B0606020202030204" pitchFamily="34" charset="0"/>
              </a:rPr>
              <a:t>\ Kerberos\Parameters\</a:t>
            </a:r>
            <a:r>
              <a:rPr lang="en-US" sz="1200" err="1">
                <a:solidFill>
                  <a:srgbClr val="FF0000"/>
                </a:solidFill>
                <a:latin typeface="Arial Narrow" panose="020B0606020202030204" pitchFamily="34" charset="0"/>
              </a:rPr>
              <a:t>MaxPacketSize</a:t>
            </a:r>
            <a:endParaRPr lang="en-US" sz="1200">
              <a:solidFill>
                <a:srgbClr val="FF0000"/>
              </a:solidFill>
              <a:latin typeface="Arial Narrow" panose="020B0606020202030204" pitchFamily="34" charset="0"/>
            </a:endParaRPr>
          </a:p>
          <a:p>
            <a:pPr lvl="0" eaLnBrk="1" hangingPunct="1"/>
            <a:r>
              <a:rPr lang="en-US" sz="1400">
                <a:solidFill>
                  <a:srgbClr val="FF0000"/>
                </a:solidFill>
                <a:latin typeface="Arial Narrow" panose="020B0606020202030204" pitchFamily="34" charset="0"/>
              </a:rPr>
              <a:t>Since Vista, TCP is used by default.</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35</a:t>
            </a:fld>
            <a:endParaRPr lang="en-GB"/>
          </a:p>
        </p:txBody>
      </p:sp>
    </p:spTree>
    <p:extLst>
      <p:ext uri="{BB962C8B-B14F-4D97-AF65-F5344CB8AC3E}">
        <p14:creationId xmlns:p14="http://schemas.microsoft.com/office/powerpoint/2010/main" val="2708052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first phase is to obtain a TGT.</a:t>
            </a:r>
          </a:p>
          <a:p>
            <a:endParaRPr lang="en-CA" dirty="0"/>
          </a:p>
          <a:p>
            <a:r>
              <a:rPr lang="en-CA" dirty="0"/>
              <a:t>The user sends information about him:</a:t>
            </a:r>
          </a:p>
          <a:p>
            <a:pPr marL="285750" indent="-285750">
              <a:buFontTx/>
              <a:buChar char="-"/>
            </a:pPr>
            <a:r>
              <a:rPr lang="en-CA" dirty="0"/>
              <a:t>Basically its UPN</a:t>
            </a:r>
          </a:p>
          <a:p>
            <a:pPr marL="0" indent="0">
              <a:buFontTx/>
              <a:buNone/>
            </a:pPr>
            <a:r>
              <a:rPr lang="en-CA" dirty="0"/>
              <a:t>He also specifies what service he wants a ticket for</a:t>
            </a:r>
          </a:p>
          <a:p>
            <a:pPr marL="285750" indent="-285750">
              <a:buFontTx/>
              <a:buChar char="-"/>
            </a:pPr>
            <a:r>
              <a:rPr lang="en-CA" dirty="0"/>
              <a:t>krbtg/contoso.com</a:t>
            </a:r>
          </a:p>
          <a:p>
            <a:pPr marL="0" indent="0">
              <a:buFontTx/>
              <a:buNone/>
            </a:pPr>
            <a:endParaRPr lang="en-CA" dirty="0"/>
          </a:p>
          <a:p>
            <a:pPr marL="0" indent="0">
              <a:buFontTx/>
              <a:buNone/>
            </a:pPr>
            <a:r>
              <a:rPr lang="en-CA" dirty="0"/>
              <a:t>And to prove he knows his long term key (his password) he encrypts a timestamp with his derived password and sends all that over port 88 of a KDC (a domain controller of his domain).</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36</a:t>
            </a:fld>
            <a:endParaRPr lang="en-GB"/>
          </a:p>
        </p:txBody>
      </p:sp>
    </p:spTree>
    <p:extLst>
      <p:ext uri="{BB962C8B-B14F-4D97-AF65-F5344CB8AC3E}">
        <p14:creationId xmlns:p14="http://schemas.microsoft.com/office/powerpoint/2010/main" val="3337930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KDC checks if the encryption type is supported. If not, it will send back this error message:</a:t>
            </a:r>
          </a:p>
          <a:p>
            <a:r>
              <a:rPr lang="en-CA" dirty="0"/>
              <a:t>0xE KDC_ERR_ETYPE_NOTSUPP</a:t>
            </a:r>
          </a:p>
          <a:p>
            <a:endParaRPr lang="en-CA" dirty="0"/>
          </a:p>
          <a:p>
            <a:r>
              <a:rPr lang="en-CA" dirty="0"/>
              <a:t>Then it reads the UPN, checks if there is a UPN like this in its database. If not, before giving up, it will try to build an implicit UPN (so if no user has bob@contoso.com, it will look for user with the </a:t>
            </a:r>
            <a:r>
              <a:rPr lang="en-CA" dirty="0" err="1"/>
              <a:t>sAMAccountName</a:t>
            </a:r>
            <a:r>
              <a:rPr lang="en-CA" dirty="0"/>
              <a:t> bob in its database).</a:t>
            </a:r>
          </a:p>
          <a:p>
            <a:r>
              <a:rPr lang="en-CA" dirty="0"/>
              <a:t>If there is no match then the answer is:</a:t>
            </a:r>
          </a:p>
          <a:p>
            <a:r>
              <a:rPr lang="en-US" dirty="0"/>
              <a:t>0x6 KDC_ERR_C_PRINCIPAL_UNKNOWN</a:t>
            </a:r>
          </a:p>
          <a:p>
            <a:endParaRPr lang="en-US" dirty="0"/>
          </a:p>
          <a:p>
            <a:r>
              <a:rPr lang="en-US" dirty="0"/>
              <a:t>If the user is found, the KDC will extract the user’s secret from the database and try to decrypt the PA-ENC-TIMESTAMP</a:t>
            </a:r>
            <a:r>
              <a:rPr lang="en-CA" dirty="0"/>
              <a:t> structure. If the password is not right, you get this error:</a:t>
            </a:r>
          </a:p>
          <a:p>
            <a:r>
              <a:rPr lang="en-US" dirty="0"/>
              <a:t>0x18 KDC_ERR_PREAUTH_FAILED</a:t>
            </a:r>
          </a:p>
          <a:p>
            <a:endParaRPr lang="en-US" dirty="0"/>
          </a:p>
          <a:p>
            <a:r>
              <a:rPr lang="en-US" dirty="0"/>
              <a:t>If things look right, the KDC creates a session key. It puts a copy of it on the </a:t>
            </a:r>
            <a:r>
              <a:rPr lang="en-US" dirty="0" err="1"/>
              <a:t>EncKDCRepPart</a:t>
            </a:r>
            <a:r>
              <a:rPr lang="en-US" dirty="0"/>
              <a:t>. The KDC does not keep track of the session key it sends. Therefore, it also puts a copy of the session key in the TGT. The TGT will also contain the PAC (the membership of the user). The KDC encrypts the TGT with the derived password of the </a:t>
            </a:r>
            <a:r>
              <a:rPr lang="en-US" dirty="0" err="1"/>
              <a:t>KrbTgt</a:t>
            </a:r>
            <a:r>
              <a:rPr lang="en-US" dirty="0"/>
              <a:t> account.</a:t>
            </a:r>
          </a:p>
          <a:p>
            <a:endParaRPr lang="en-US" dirty="0"/>
          </a:p>
          <a:p>
            <a:r>
              <a:rPr lang="en-US" dirty="0"/>
              <a:t>Only the KDC can decrypt the TGT. Note that all DCs in the same domain have access to the secret of the </a:t>
            </a:r>
            <a:r>
              <a:rPr lang="en-US" dirty="0" err="1"/>
              <a:t>KrbTgt</a:t>
            </a:r>
            <a:r>
              <a:rPr lang="en-US" dirty="0"/>
              <a:t> account. Hence any DC in the domain can decrypt the TGT. The TGT contains the PAC which contains the list of all SIDs for the user (its user SID and the </a:t>
            </a:r>
            <a:r>
              <a:rPr lang="en-US" dirty="0" err="1"/>
              <a:t>objectSID</a:t>
            </a:r>
            <a:r>
              <a:rPr lang="en-US" dirty="0"/>
              <a:t> of all the groups it belongs to, including nested groups). </a:t>
            </a:r>
          </a:p>
          <a:p>
            <a:endParaRPr lang="en-US" dirty="0"/>
          </a:p>
          <a:p>
            <a:r>
              <a:rPr lang="en-US" dirty="0"/>
              <a:t>Using the long term key for encryption is a risk because an attacker eavesdropping on the network could perform a clear text attack against the KRB_AS_REQ. To avoid this, once a session key is obtained, it is used instead of the long term key of the users.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37</a:t>
            </a:fld>
            <a:endParaRPr lang="en-GB"/>
          </a:p>
        </p:txBody>
      </p:sp>
    </p:spTree>
    <p:extLst>
      <p:ext uri="{BB962C8B-B14F-4D97-AF65-F5344CB8AC3E}">
        <p14:creationId xmlns:p14="http://schemas.microsoft.com/office/powerpoint/2010/main" val="151241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t>The user has now 2 new crypto things in his memory. </a:t>
            </a:r>
          </a:p>
          <a:p>
            <a:pPr marL="285750" indent="-285750">
              <a:buFontTx/>
              <a:buChar char="-"/>
            </a:pPr>
            <a:r>
              <a:rPr lang="en-CA" sz="1800" dirty="0"/>
              <a:t>The TGT is a black box for the user. He cannot decrypt it. But it is a proof that he was indeed authenticated.</a:t>
            </a:r>
          </a:p>
          <a:p>
            <a:pPr marL="285750" indent="-285750">
              <a:buFontTx/>
              <a:buChar char="-"/>
            </a:pPr>
            <a:r>
              <a:rPr lang="en-CA" sz="1800" dirty="0"/>
              <a:t>A session key he can use to request tickets from the TGS</a:t>
            </a:r>
          </a:p>
          <a:p>
            <a:pPr marL="0" indent="0">
              <a:buFontTx/>
              <a:buNone/>
            </a:pPr>
            <a:endParaRPr lang="en-CA" sz="1800" dirty="0"/>
          </a:p>
          <a:p>
            <a:pPr marL="0" indent="0">
              <a:buFontTx/>
              <a:buNone/>
            </a:pPr>
            <a:r>
              <a:rPr lang="en-CA" sz="1800" dirty="0"/>
              <a:t>So now the user wants a ticket for </a:t>
            </a:r>
            <a:r>
              <a:rPr lang="en-CA" sz="1800" dirty="0">
                <a:gradFill>
                  <a:gsLst>
                    <a:gs pos="2917">
                      <a:schemeClr val="tx1"/>
                    </a:gs>
                    <a:gs pos="30000">
                      <a:schemeClr val="tx1"/>
                    </a:gs>
                  </a:gsLst>
                  <a:lin ang="5400000" scaled="0"/>
                </a:gradFill>
                <a:latin typeface="Consolas" panose="020B0609020204030204" pitchFamily="49" charset="0"/>
              </a:rPr>
              <a:t>cifs/file1.contoso.com and he sends his TGT along with an authenticator. The authenticator is encrypted with the session key Bob got during the AS_REP message. </a:t>
            </a:r>
          </a:p>
          <a:p>
            <a:pPr marL="0" indent="0">
              <a:buFontTx/>
              <a:buNone/>
            </a:pPr>
            <a:endParaRPr lang="en-CA" sz="1800" dirty="0">
              <a:gradFill>
                <a:gsLst>
                  <a:gs pos="2917">
                    <a:schemeClr val="tx1"/>
                  </a:gs>
                  <a:gs pos="30000">
                    <a:schemeClr val="tx1"/>
                  </a:gs>
                </a:gsLst>
                <a:lin ang="5400000" scaled="0"/>
              </a:gradFill>
              <a:latin typeface="Consolas" panose="020B0609020204030204" pitchFamily="49" charset="0"/>
            </a:endParaRPr>
          </a:p>
          <a:p>
            <a:pPr marL="0" indent="0">
              <a:buFontTx/>
              <a:buNone/>
            </a:pPr>
            <a:r>
              <a:rPr lang="en-CA" sz="1800" dirty="0">
                <a:gradFill>
                  <a:gsLst>
                    <a:gs pos="2917">
                      <a:schemeClr val="tx1"/>
                    </a:gs>
                    <a:gs pos="30000">
                      <a:schemeClr val="tx1"/>
                    </a:gs>
                  </a:gsLst>
                  <a:lin ang="5400000" scaled="0"/>
                </a:gradFill>
                <a:latin typeface="Consolas" panose="020B0609020204030204" pitchFamily="49" charset="0"/>
              </a:rPr>
              <a:t>The KDC looks at the SPN. If it does not exist, it will try to map it if the service class is in the </a:t>
            </a:r>
            <a:r>
              <a:rPr lang="en-CA" sz="1800" dirty="0" err="1">
                <a:gradFill>
                  <a:gsLst>
                    <a:gs pos="2917">
                      <a:schemeClr val="tx1"/>
                    </a:gs>
                    <a:gs pos="30000">
                      <a:schemeClr val="tx1"/>
                    </a:gs>
                  </a:gsLst>
                  <a:lin ang="5400000" scaled="0"/>
                </a:gradFill>
                <a:latin typeface="Consolas" panose="020B0609020204030204" pitchFamily="49" charset="0"/>
              </a:rPr>
              <a:t>sPNMapping</a:t>
            </a:r>
            <a:r>
              <a:rPr lang="en-CA" sz="1800" dirty="0">
                <a:gradFill>
                  <a:gsLst>
                    <a:gs pos="2917">
                      <a:schemeClr val="tx1"/>
                    </a:gs>
                    <a:gs pos="30000">
                      <a:schemeClr val="tx1"/>
                    </a:gs>
                  </a:gsLst>
                  <a:lin ang="5400000" scaled="0"/>
                </a:gradFill>
                <a:latin typeface="Consolas" panose="020B0609020204030204" pitchFamily="49" charset="0"/>
              </a:rPr>
              <a:t> attribute. Here it is CIFS, it is in the list. So if cifs/file1.contoso.com does not exist, the KDC will look for host/file1.contoso.com. If none exist, then it sends back an error message: </a:t>
            </a:r>
            <a:endParaRPr lang="en-CA" sz="1800" dirty="0"/>
          </a:p>
          <a:p>
            <a:r>
              <a:rPr lang="en-US" sz="1800" dirty="0"/>
              <a:t>0x7 KDC_ERR_S_PRINCIPAL_UNKNOWN</a:t>
            </a:r>
          </a:p>
          <a:p>
            <a:endParaRPr lang="en-US" sz="1800" dirty="0"/>
          </a:p>
          <a:p>
            <a:r>
              <a:rPr lang="en-CA" sz="1800" dirty="0"/>
              <a:t>Then the KDC opens the TGT and gets the session key. Thanks to that session key, it can decrypt the authenticator.</a:t>
            </a:r>
          </a:p>
          <a:p>
            <a:endParaRPr lang="en-CA" sz="1800" dirty="0"/>
          </a:p>
          <a:p>
            <a:r>
              <a:rPr lang="en-CA" sz="1800" dirty="0"/>
              <a:t>Note that duplicate SPNs are a fairly common configuration mistake that prevents Kerberos from working as expected. You can actively look for duplicate SPNs with the tool SETSPN.EXE.</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38</a:t>
            </a:fld>
            <a:endParaRPr lang="en-GB"/>
          </a:p>
        </p:txBody>
      </p:sp>
    </p:spTree>
    <p:extLst>
      <p:ext uri="{BB962C8B-B14F-4D97-AF65-F5344CB8AC3E}">
        <p14:creationId xmlns:p14="http://schemas.microsoft.com/office/powerpoint/2010/main" val="3878609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KDC generates another session key and encrypts it with the session key it previously sent to the user.</a:t>
            </a:r>
          </a:p>
          <a:p>
            <a:r>
              <a:rPr lang="en-CA"/>
              <a:t>This session key will enable the user to encrypt traffic between the user and the target service. Because the KDC does not send the key to the service, it puts a copy of that session key in the service ticket and encrypts the service ticket with the derived key of the account holding the SPN.</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39</a:t>
            </a:fld>
            <a:endParaRPr lang="en-GB"/>
          </a:p>
        </p:txBody>
      </p:sp>
    </p:spTree>
    <p:extLst>
      <p:ext uri="{BB962C8B-B14F-4D97-AF65-F5344CB8AC3E}">
        <p14:creationId xmlns:p14="http://schemas.microsoft.com/office/powerpoint/2010/main" val="38955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Applications interact with the authentication protocol via the SSPI layer.</a:t>
            </a:r>
          </a:p>
          <a:p>
            <a:pPr marL="0" indent="0" rtl="0">
              <a:buFont typeface="Arial" panose="020B0604020202020204" pitchFamily="34" charset="0"/>
              <a:buNone/>
            </a:pPr>
            <a:endParaRPr lang="en-US"/>
          </a:p>
          <a:p>
            <a:pPr marL="0" indent="0" rtl="0">
              <a:buFont typeface="Arial" panose="020B0604020202020204" pitchFamily="34" charset="0"/>
              <a:buNone/>
            </a:pPr>
            <a:r>
              <a:rPr lang="en-US"/>
              <a:t>Security Support Provider DLLs per protocol:</a:t>
            </a:r>
          </a:p>
          <a:p>
            <a:pPr rtl="0"/>
            <a:r>
              <a:rPr lang="en-US" b="1"/>
              <a:t>Msv1_0.dll </a:t>
            </a:r>
            <a:r>
              <a:rPr lang="en-US"/>
              <a:t>- The NTLM authentication protocol. This protocol authenticates clients that do not use Kerberos authentication.</a:t>
            </a:r>
          </a:p>
          <a:p>
            <a:pPr rtl="0"/>
            <a:r>
              <a:rPr lang="en-US" b="1"/>
              <a:t>Kerberos.dll </a:t>
            </a:r>
            <a:r>
              <a:rPr lang="en-US"/>
              <a:t>- The Kerberos V5 authentication protocol. This protocol provides authentication using Kerberos protocol instead of plaintext, NTLM, or digest method.</a:t>
            </a:r>
          </a:p>
          <a:p>
            <a:pPr rtl="0"/>
            <a:r>
              <a:rPr lang="en-US" b="1"/>
              <a:t>Wdigest.dll </a:t>
            </a:r>
            <a:r>
              <a:rPr lang="en-US"/>
              <a:t>- Simple challenge-and-response protocol that provides increased security over basic authentication.</a:t>
            </a:r>
          </a:p>
          <a:p>
            <a:pPr marL="0" indent="0" rtl="0">
              <a:buFont typeface="Arial" panose="020B0604020202020204" pitchFamily="34" charset="0"/>
              <a:buNone/>
            </a:pPr>
            <a:endParaRPr lang="en-US"/>
          </a:p>
          <a:p>
            <a:pPr marL="0" indent="0" rtl="0">
              <a:buFont typeface="Arial" panose="020B0604020202020204" pitchFamily="34" charset="0"/>
              <a:buNone/>
            </a:pPr>
            <a:r>
              <a:rPr lang="en-US"/>
              <a:t>A common reason for NTLM fall back when using the </a:t>
            </a:r>
            <a:r>
              <a:rPr lang="en-US" err="1"/>
              <a:t>SPNego</a:t>
            </a:r>
            <a:r>
              <a:rPr lang="en-US"/>
              <a:t> SP is the absence of SPN. Kerberos will be tried first but because the SPN cannot be found (or can be found but multiple times in the forest) the client falls back to NTLM.</a:t>
            </a:r>
          </a:p>
          <a:p>
            <a:pPr marL="0" indent="0" rtl="0">
              <a:buFont typeface="Arial" panose="020B0604020202020204" pitchFamily="34" charset="0"/>
              <a:buNone/>
            </a:pPr>
            <a:endParaRPr lang="en-US"/>
          </a:p>
          <a:p>
            <a:pPr marL="0" indent="0" rtl="0">
              <a:buFont typeface="Arial" panose="020B0604020202020204" pitchFamily="34" charset="0"/>
              <a:buNone/>
            </a:pPr>
            <a:r>
              <a:rPr lang="en-US"/>
              <a:t>For more information about GSSAPI, see RFCs 2743 and 2744.</a:t>
            </a:r>
          </a:p>
          <a:p>
            <a:pPr rtl="0"/>
            <a:r>
              <a:rPr lang="en-US"/>
              <a:t>Negotiate implements RFC 2478, “The Simple and Protected GSS-API Negotiation Mechanism.”</a:t>
            </a:r>
          </a:p>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a:p>
        </p:txBody>
      </p:sp>
    </p:spTree>
    <p:extLst>
      <p:ext uri="{BB962C8B-B14F-4D97-AF65-F5344CB8AC3E}">
        <p14:creationId xmlns:p14="http://schemas.microsoft.com/office/powerpoint/2010/main" val="9916816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user has now 2 new crypto things in his memory. </a:t>
            </a:r>
          </a:p>
          <a:p>
            <a:pPr marL="285750" indent="-285750">
              <a:buFontTx/>
              <a:buChar char="-"/>
            </a:pPr>
            <a:r>
              <a:rPr lang="en-CA"/>
              <a:t>The service ticket for the SPN </a:t>
            </a:r>
            <a:r>
              <a:rPr lang="en-CA" err="1"/>
              <a:t>cifs</a:t>
            </a:r>
            <a:r>
              <a:rPr lang="en-CA"/>
              <a:t>/file1.contoso.com. Like the TGT, it is a black box for the user. He cannot decrypt it. Only the system knowing the long term secret of the account holding the SPN.</a:t>
            </a:r>
          </a:p>
          <a:p>
            <a:pPr marL="285750" indent="-285750">
              <a:buFontTx/>
              <a:buChar char="-"/>
            </a:pPr>
            <a:r>
              <a:rPr lang="en-CA"/>
              <a:t>A session key to use between the user and the service </a:t>
            </a:r>
          </a:p>
          <a:p>
            <a:pPr marL="285750" indent="-285750">
              <a:buFontTx/>
              <a:buChar char="-"/>
            </a:pPr>
            <a:endParaRPr lang="en-CA"/>
          </a:p>
          <a:p>
            <a:pPr marL="0" indent="0">
              <a:buFontTx/>
              <a:buNone/>
            </a:pPr>
            <a:r>
              <a:rPr lang="en-CA"/>
              <a:t>The user now sends its ticket to the service. This is over the application protocol. This is no longer port UDP/TCP:88 on the network, but here it is TCP:445 (SMB protocol).</a:t>
            </a:r>
          </a:p>
          <a:p>
            <a:pPr marL="0" indent="0">
              <a:buFontTx/>
              <a:buNone/>
            </a:pPr>
            <a:r>
              <a:rPr lang="en-CA"/>
              <a:t>The default </a:t>
            </a:r>
            <a:r>
              <a:rPr lang="en-CA" sz="1400">
                <a:gradFill>
                  <a:gsLst>
                    <a:gs pos="2917">
                      <a:schemeClr val="tx1"/>
                    </a:gs>
                    <a:gs pos="30000">
                      <a:schemeClr val="tx1"/>
                    </a:gs>
                  </a:gsLst>
                  <a:lin ang="5400000" scaled="0"/>
                </a:gradFill>
                <a:latin typeface="Consolas" panose="020B0609020204030204" pitchFamily="49" charset="0"/>
              </a:rPr>
              <a:t>APOPTIONS is asking for mutual authentication (</a:t>
            </a:r>
            <a:r>
              <a:rPr lang="en-CA"/>
              <a:t>MUTUAL-REQUIRED) which means that the user is asking the service to prove that it was able to read the encrypted ticket (in other words, that the service knows the secret).</a:t>
            </a:r>
          </a:p>
          <a:p>
            <a:pPr marL="0" indent="0">
              <a:buFontTx/>
              <a:buNone/>
            </a:pP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40</a:t>
            </a:fld>
            <a:endParaRPr lang="en-GB"/>
          </a:p>
        </p:txBody>
      </p:sp>
    </p:spTree>
    <p:extLst>
      <p:ext uri="{BB962C8B-B14F-4D97-AF65-F5344CB8AC3E}">
        <p14:creationId xmlns:p14="http://schemas.microsoft.com/office/powerpoint/2010/main" val="24453024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When the service receives the request, it tries to decrypt the service ticket using its secret. It needs to do this because the ticket contains the session key required to read the rest of the request. If the service cannot decrypt the ticket, it sends the following error message to the user: </a:t>
            </a:r>
          </a:p>
          <a:p>
            <a:pPr fontAlgn="t"/>
            <a:r>
              <a:rPr lang="en-US" sz="1400" kern="1200">
                <a:solidFill>
                  <a:schemeClr val="tx1"/>
                </a:solidFill>
                <a:effectLst/>
                <a:latin typeface="Arial"/>
                <a:ea typeface="+mn-ea"/>
                <a:cs typeface="Arial" charset="0"/>
                <a:sym typeface="Arial"/>
              </a:rPr>
              <a:t>0x29 KRB_AP_ERR_MODIFIED</a:t>
            </a:r>
          </a:p>
          <a:p>
            <a:pPr fontAlgn="t"/>
            <a:endParaRPr lang="en-US" sz="1400" kern="1200">
              <a:solidFill>
                <a:schemeClr val="tx1"/>
              </a:solidFill>
              <a:effectLst/>
              <a:latin typeface="Arial"/>
              <a:ea typeface="+mn-ea"/>
              <a:cs typeface="Arial" charset="0"/>
              <a:sym typeface="Arial"/>
            </a:endParaRPr>
          </a:p>
          <a:p>
            <a:pPr fontAlgn="t"/>
            <a:r>
              <a:rPr lang="en-US" kern="1200">
                <a:effectLst/>
                <a:latin typeface="Arial"/>
                <a:ea typeface="+mn-ea"/>
                <a:cs typeface="Arial" charset="0"/>
                <a:sym typeface="Arial"/>
              </a:rPr>
              <a:t>If it can decrypt it, it retrieves the session key and decrypts the authenticator. Then it checks the timestamp. If there is more than a 5 </a:t>
            </a:r>
            <a:r>
              <a:rPr lang="en-US"/>
              <a:t>minutes </a:t>
            </a:r>
            <a:r>
              <a:rPr lang="en-US" kern="1200">
                <a:effectLst/>
                <a:latin typeface="Arial"/>
                <a:ea typeface="+mn-ea"/>
                <a:cs typeface="Arial" charset="0"/>
                <a:sym typeface="Arial"/>
              </a:rPr>
              <a:t>difference between the value and the local clock, the service sends the following error to the client:</a:t>
            </a:r>
            <a:r>
              <a:rPr lang="en-US"/>
              <a:t>  </a:t>
            </a:r>
            <a:endParaRPr lang="en-US" kern="1200">
              <a:latin typeface="Arial"/>
              <a:cs typeface="Arial" charset="0"/>
            </a:endParaRPr>
          </a:p>
          <a:p>
            <a:pPr fontAlgn="t"/>
            <a:r>
              <a:rPr lang="en-CA" sz="1400" kern="1200">
                <a:solidFill>
                  <a:schemeClr val="tx1"/>
                </a:solidFill>
                <a:effectLst/>
                <a:latin typeface="Arial"/>
                <a:ea typeface="+mn-ea"/>
                <a:cs typeface="Arial" charset="0"/>
                <a:sym typeface="Arial"/>
              </a:rPr>
              <a:t>0x25 KRB_AP_ERR_SKEW</a:t>
            </a:r>
          </a:p>
          <a:p>
            <a:pPr fontAlgn="t"/>
            <a:endParaRPr lang="en-CA" sz="1400" kern="1200">
              <a:solidFill>
                <a:schemeClr val="tx1"/>
              </a:solidFill>
              <a:effectLst/>
              <a:latin typeface="Arial"/>
              <a:ea typeface="+mn-ea"/>
              <a:cs typeface="Arial" charset="0"/>
              <a:sym typeface="Arial"/>
            </a:endParaRPr>
          </a:p>
          <a:p>
            <a:pPr fontAlgn="t"/>
            <a:r>
              <a:rPr lang="en-CA" sz="1400" kern="1200">
                <a:solidFill>
                  <a:schemeClr val="tx1"/>
                </a:solidFill>
                <a:effectLst/>
                <a:latin typeface="Arial"/>
                <a:ea typeface="+mn-ea"/>
                <a:cs typeface="Arial" charset="0"/>
                <a:sym typeface="Arial"/>
              </a:rPr>
              <a:t>If things are good, it will create an access token with the data contained in the PAC of the service ticket.</a:t>
            </a:r>
          </a:p>
          <a:p>
            <a:pPr fontAlgn="t"/>
            <a:r>
              <a:rPr lang="en-CA" sz="1400" kern="1200">
                <a:solidFill>
                  <a:schemeClr val="tx1"/>
                </a:solidFill>
                <a:effectLst/>
                <a:latin typeface="Arial"/>
                <a:ea typeface="+mn-ea"/>
                <a:cs typeface="Arial" charset="0"/>
                <a:sym typeface="Arial"/>
              </a:rPr>
              <a:t>And because the user asked for mutual authentication, the service sends back a timestamp encrypted with the session key (proving that it was able to decrypt the service ticket, hence proving it knows the secret).</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41</a:t>
            </a:fld>
            <a:endParaRPr lang="en-GB"/>
          </a:p>
        </p:txBody>
      </p:sp>
    </p:spTree>
    <p:extLst>
      <p:ext uri="{BB962C8B-B14F-4D97-AF65-F5344CB8AC3E}">
        <p14:creationId xmlns:p14="http://schemas.microsoft.com/office/powerpoint/2010/main" val="2588442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Actual structure as per the RFC:</a:t>
            </a:r>
          </a:p>
          <a:p>
            <a:r>
              <a:rPr lang="en-CA" err="1"/>
              <a:t>KDCOptions</a:t>
            </a:r>
            <a:r>
              <a:rPr lang="en-CA"/>
              <a:t> ::= </a:t>
            </a:r>
            <a:r>
              <a:rPr lang="en-CA" err="1"/>
              <a:t>KerberosFlags</a:t>
            </a:r>
            <a:r>
              <a:rPr lang="en-CA"/>
              <a:t> -- reserved(0), -- forwardable(1), -- forwarded(2), -- </a:t>
            </a:r>
            <a:r>
              <a:rPr lang="en-CA" err="1"/>
              <a:t>proxiable</a:t>
            </a:r>
            <a:r>
              <a:rPr lang="en-CA"/>
              <a:t>(3), -- proxy(4), -- allow-postdate(5), -- postdated(6), -- unused7(7), -- renewable(8), -- unused9(9), -- unused10(10), Neuman, et al. Standards Track [Page 74]  RFC 4120 Kerberos V5 July 2005 -- opt-hardware-auth(11), -- unused12(12), -- unused13(13), -- 15 is reserved for canonicalize -- unused15(15), -- 26 was unused in 1510 -- disable-transited-check(26), -- -- renewable-ok(27), -- enc-</a:t>
            </a:r>
            <a:r>
              <a:rPr lang="en-CA" err="1"/>
              <a:t>tkt</a:t>
            </a:r>
            <a:r>
              <a:rPr lang="en-CA"/>
              <a:t>-in-</a:t>
            </a:r>
            <a:r>
              <a:rPr lang="en-CA" err="1"/>
              <a:t>skey</a:t>
            </a:r>
            <a:r>
              <a:rPr lang="en-CA"/>
              <a:t>(28), -- renew(30), -- validate(31)</a:t>
            </a:r>
          </a:p>
          <a:p>
            <a:endParaRPr lang="en-CA"/>
          </a:p>
          <a:p>
            <a:r>
              <a:rPr lang="en-CA"/>
              <a:t>By default, all AD user tickets are marked as forwardable. It means that any user can be a part of a Kerberos delegation scenario. For Kerberos delegation, see later in this section.</a:t>
            </a:r>
          </a:p>
        </p:txBody>
      </p:sp>
      <p:sp>
        <p:nvSpPr>
          <p:cNvPr id="4" name="Slide Number Placeholder 3"/>
          <p:cNvSpPr>
            <a:spLocks noGrp="1"/>
          </p:cNvSpPr>
          <p:nvPr>
            <p:ph type="sldNum" sz="quarter" idx="10"/>
          </p:nvPr>
        </p:nvSpPr>
        <p:spPr/>
        <p:txBody>
          <a:bodyPr/>
          <a:lstStyle/>
          <a:p>
            <a:fld id="{5CA7C1A6-3F6E-4A0C-A01A-2F04D27288E6}" type="slidenum">
              <a:rPr lang="en-GB" smtClean="0"/>
              <a:pPr/>
              <a:t>42</a:t>
            </a:fld>
            <a:endParaRPr lang="en-GB"/>
          </a:p>
        </p:txBody>
      </p:sp>
    </p:spTree>
    <p:extLst>
      <p:ext uri="{BB962C8B-B14F-4D97-AF65-F5344CB8AC3E}">
        <p14:creationId xmlns:p14="http://schemas.microsoft.com/office/powerpoint/2010/main" val="13321623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a:t>Kerberos Policy:</a:t>
            </a:r>
            <a:endParaRPr lang="en-US"/>
          </a:p>
          <a:p>
            <a:pPr rtl="0"/>
            <a:r>
              <a:rPr lang="en-US"/>
              <a:t> </a:t>
            </a:r>
          </a:p>
          <a:p>
            <a:pPr rtl="0"/>
            <a:r>
              <a:rPr lang="en-US" b="1"/>
              <a:t>Maximum lifetime for service ticket</a:t>
            </a:r>
          </a:p>
          <a:p>
            <a:pPr rtl="0"/>
            <a:r>
              <a:rPr lang="en-US"/>
              <a:t>Determines the maximum amount of time (in minutes) that a ticket granted for a service (that is, a session ticket) can be used to access the service. If the setting is zero minutes, the ticket never expires. Otherwise, the setting must be greater than ten minutes and less than the setting for Maximum lifetime for user ticket. By default, the setting is 600 minutes (10 hours).</a:t>
            </a:r>
          </a:p>
          <a:p>
            <a:pPr rtl="0"/>
            <a:r>
              <a:rPr lang="en-US" b="1"/>
              <a:t>Maximum lifetime for user ticket</a:t>
            </a:r>
          </a:p>
          <a:p>
            <a:pPr rtl="0"/>
            <a:r>
              <a:rPr lang="en-US"/>
              <a:t>Determines the maximum amount of time (in hours) that a user’s TGT can be used. When a user’s TGT expires, a new one must be requested or the existing one must be renewed. By default, the setting is ten hours.</a:t>
            </a:r>
          </a:p>
          <a:p>
            <a:pPr rtl="0"/>
            <a:r>
              <a:rPr lang="en-US" b="1"/>
              <a:t>Maximum lifetime for user ticket renewal</a:t>
            </a:r>
          </a:p>
          <a:p>
            <a:pPr rtl="0"/>
            <a:r>
              <a:rPr lang="en-US"/>
              <a:t>Determines the longest period of time (in days) that a TGT can be used if it is repeatedly renewed. By default, the setting is seven days.</a:t>
            </a:r>
          </a:p>
          <a:p>
            <a:pPr rtl="0"/>
            <a:r>
              <a:rPr lang="en-US" b="1"/>
              <a:t>Maximum tolerance for computer clock synchronization</a:t>
            </a:r>
          </a:p>
          <a:p>
            <a:pPr rtl="0"/>
            <a:r>
              <a:rPr lang="en-US"/>
              <a:t>Determines the maximum difference (in minutes) that Kerberos will tolerate between the time on a client’s clock and the time on a server’s clock while still considering the two clocks synchronous. By default, the setting is five minutes.</a:t>
            </a:r>
          </a:p>
          <a:p>
            <a:pPr rtl="0"/>
            <a:r>
              <a:rPr lang="en-US" b="1"/>
              <a:t>Enforce user logon restrictions</a:t>
            </a:r>
          </a:p>
          <a:p>
            <a:pPr rtl="0"/>
            <a:r>
              <a:rPr lang="en-US"/>
              <a:t>Determines whether the KDC validates every request for a session ticket against the user rights policy on the target computer. When this policy is enabled, the user requesting the session ticket must have the right either to Log on locally or to Access this computer from network. Validation of each request is optional because the extra step takes time and might slow network access to services. By default, this policy is enabled.</a:t>
            </a:r>
          </a:p>
          <a:p>
            <a:pPr rtl="0"/>
            <a:endParaRPr lang="en-US"/>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43</a:t>
            </a:fld>
            <a:endParaRPr lang="en-GB"/>
          </a:p>
        </p:txBody>
      </p:sp>
    </p:spTree>
    <p:extLst>
      <p:ext uri="{BB962C8B-B14F-4D97-AF65-F5344CB8AC3E}">
        <p14:creationId xmlns:p14="http://schemas.microsoft.com/office/powerpoint/2010/main" val="26786590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44</a:t>
            </a:fld>
            <a:endParaRPr lang="en-GB"/>
          </a:p>
        </p:txBody>
      </p:sp>
    </p:spTree>
    <p:extLst>
      <p:ext uri="{BB962C8B-B14F-4D97-AF65-F5344CB8AC3E}">
        <p14:creationId xmlns:p14="http://schemas.microsoft.com/office/powerpoint/2010/main" val="3683102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CA"/>
              <a:t>If you are capturing network traffic in a Windows environment, you will see a lot of </a:t>
            </a:r>
            <a:r>
              <a:rPr lang="en-US" sz="1400" kern="1200">
                <a:solidFill>
                  <a:schemeClr val="tx1"/>
                </a:solidFill>
                <a:effectLst/>
                <a:latin typeface="Arial"/>
                <a:ea typeface="+mn-ea"/>
                <a:cs typeface="Arial" charset="0"/>
                <a:sym typeface="Arial"/>
              </a:rPr>
              <a:t>0x19 KDC_ERR_PREAUTH_REQUIRED error messages. Those are normal, this is the probing used by Windows.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45</a:t>
            </a:fld>
            <a:endParaRPr lang="en-GB"/>
          </a:p>
        </p:txBody>
      </p:sp>
    </p:spTree>
    <p:extLst>
      <p:ext uri="{BB962C8B-B14F-4D97-AF65-F5344CB8AC3E}">
        <p14:creationId xmlns:p14="http://schemas.microsoft.com/office/powerpoint/2010/main" val="241211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46</a:t>
            </a:fld>
            <a:endParaRPr lang="en-GB"/>
          </a:p>
        </p:txBody>
      </p:sp>
    </p:spTree>
    <p:extLst>
      <p:ext uri="{BB962C8B-B14F-4D97-AF65-F5344CB8AC3E}">
        <p14:creationId xmlns:p14="http://schemas.microsoft.com/office/powerpoint/2010/main" val="8317111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salt used by AES key is the concatenation of the realm in capital letters followed by the </a:t>
            </a:r>
            <a:r>
              <a:rPr lang="en-CA" err="1"/>
              <a:t>samaccountame</a:t>
            </a:r>
            <a:r>
              <a:rPr lang="en-CA"/>
              <a:t>. For example: Alice in contoso.com, the salt for the AES key will be </a:t>
            </a:r>
            <a:r>
              <a:rPr lang="en-CA" err="1"/>
              <a:t>CONTOSO.COMalice</a:t>
            </a:r>
            <a:r>
              <a:rPr lang="en-CA"/>
              <a:t>.</a:t>
            </a:r>
          </a:p>
          <a:p>
            <a:endParaRPr lang="en-CA"/>
          </a:p>
          <a:p>
            <a:endParaRPr lang="en-CA" b="0"/>
          </a:p>
        </p:txBody>
      </p:sp>
      <p:sp>
        <p:nvSpPr>
          <p:cNvPr id="4" name="Slide Number Placeholder 3"/>
          <p:cNvSpPr>
            <a:spLocks noGrp="1"/>
          </p:cNvSpPr>
          <p:nvPr>
            <p:ph type="sldNum" sz="quarter" idx="10"/>
          </p:nvPr>
        </p:nvSpPr>
        <p:spPr/>
        <p:txBody>
          <a:bodyPr/>
          <a:lstStyle/>
          <a:p>
            <a:fld id="{5CA7C1A6-3F6E-4A0C-A01A-2F04D27288E6}" type="slidenum">
              <a:rPr lang="en-GB" smtClean="0"/>
              <a:pPr/>
              <a:t>47</a:t>
            </a:fld>
            <a:endParaRPr lang="en-GB"/>
          </a:p>
        </p:txBody>
      </p:sp>
    </p:spTree>
    <p:extLst>
      <p:ext uri="{BB962C8B-B14F-4D97-AF65-F5344CB8AC3E}">
        <p14:creationId xmlns:p14="http://schemas.microsoft.com/office/powerpoint/2010/main" val="4183984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[MS-PAC]: Privilege Attribute Certificate Data Structure https://msdn.microsoft.com/en-us/library/cc237917.aspx</a:t>
            </a:r>
          </a:p>
          <a:p>
            <a:endParaRPr lang="en-CA"/>
          </a:p>
          <a:p>
            <a:r>
              <a:rPr lang="en-US"/>
              <a:t>During the TGS request processing for target service, if the Resource SID-compression-disabled bit is </a:t>
            </a:r>
            <a:r>
              <a:rPr lang="en-US" i="1"/>
              <a:t>not</a:t>
            </a:r>
            <a:r>
              <a:rPr lang="en-US"/>
              <a:t> set in the Application Server's service account’s </a:t>
            </a:r>
            <a:r>
              <a:rPr lang="en-US" err="1"/>
              <a:t>KerbSupportedEncryptionTypes</a:t>
            </a:r>
            <a:r>
              <a:rPr lang="en-US"/>
              <a:t>: </a:t>
            </a:r>
          </a:p>
          <a:p>
            <a:pPr marL="285750" lvl="0" indent="-285750">
              <a:buFont typeface="Arial" panose="020B0604020202020204" pitchFamily="34" charset="0"/>
              <a:buChar char="•"/>
            </a:pPr>
            <a:r>
              <a:rPr lang="en-US"/>
              <a:t>The </a:t>
            </a:r>
            <a:r>
              <a:rPr lang="en-US" err="1"/>
              <a:t>ResourceGroupDomainSid</a:t>
            </a:r>
            <a:r>
              <a:rPr lang="en-US"/>
              <a:t> field contains the SID for the domain. </a:t>
            </a:r>
          </a:p>
          <a:p>
            <a:pPr marL="285750" lvl="0" indent="-285750">
              <a:buFont typeface="Arial" panose="020B0604020202020204" pitchFamily="34" charset="0"/>
              <a:buChar char="•"/>
            </a:pPr>
            <a:r>
              <a:rPr lang="en-US"/>
              <a:t>The </a:t>
            </a:r>
            <a:r>
              <a:rPr lang="en-US" err="1"/>
              <a:t>ResourceGroupCount</a:t>
            </a:r>
            <a:r>
              <a:rPr lang="en-US"/>
              <a:t> field contains the number of groups in the </a:t>
            </a:r>
            <a:r>
              <a:rPr lang="en-US" err="1"/>
              <a:t>ResourceGroupIds</a:t>
            </a:r>
            <a:r>
              <a:rPr lang="en-US"/>
              <a:t> field. </a:t>
            </a:r>
          </a:p>
          <a:p>
            <a:pPr marL="285750" lvl="0" indent="-285750">
              <a:buFont typeface="Arial" panose="020B0604020202020204" pitchFamily="34" charset="0"/>
              <a:buChar char="•"/>
            </a:pPr>
            <a:r>
              <a:rPr lang="en-US"/>
              <a:t>The </a:t>
            </a:r>
            <a:r>
              <a:rPr lang="en-US" err="1"/>
              <a:t>ResourceGroupIds</a:t>
            </a:r>
            <a:r>
              <a:rPr lang="en-US"/>
              <a:t> field contains the pointer to a list of DLG RIDs and their attributes.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48</a:t>
            </a:fld>
            <a:endParaRPr lang="en-GB"/>
          </a:p>
        </p:txBody>
      </p:sp>
    </p:spTree>
    <p:extLst>
      <p:ext uri="{BB962C8B-B14F-4D97-AF65-F5344CB8AC3E}">
        <p14:creationId xmlns:p14="http://schemas.microsoft.com/office/powerpoint/2010/main" val="36209752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b="0"/>
              <a:t>For the full content and more details about the PAC structure and content, refer to the documentation: http://msdn.microsoft.com/en-us/library/cc237917(v=PROT.10).aspx</a:t>
            </a:r>
          </a:p>
          <a:p>
            <a:r>
              <a:rPr lang="en-CA" b="0"/>
              <a:t>Additional resource: http://blogs.msdn.com/b/spatdsg/archive/2009/03/26/more-kerberos-fun-with-pac-s.aspx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49</a:t>
            </a:fld>
            <a:endParaRPr lang="en-GB"/>
          </a:p>
        </p:txBody>
      </p:sp>
    </p:spTree>
    <p:extLst>
      <p:ext uri="{BB962C8B-B14F-4D97-AF65-F5344CB8AC3E}">
        <p14:creationId xmlns:p14="http://schemas.microsoft.com/office/powerpoint/2010/main" val="24501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1"/>
              <a:t>Security Support Provider Selection</a:t>
            </a:r>
          </a:p>
          <a:p>
            <a:pPr marL="0" indent="0" rtl="0">
              <a:buFont typeface="Arial" panose="020B0604020202020204" pitchFamily="34" charset="0"/>
              <a:buNone/>
            </a:pPr>
            <a:r>
              <a:rPr lang="en-US"/>
              <a:t>Before authentication can take place, the two communicating computers must agree on a protocol that they both can support. For any protocol to be usable through the SSPI, each party must have the appropriate SSP. </a:t>
            </a:r>
          </a:p>
          <a:p>
            <a:pPr marL="0" indent="0" rtl="0">
              <a:buFont typeface="Arial" panose="020B0604020202020204" pitchFamily="34" charset="0"/>
              <a:buNone/>
            </a:pPr>
            <a:endParaRPr lang="en-US"/>
          </a:p>
          <a:p>
            <a:pPr rtl="0"/>
            <a:r>
              <a:rPr lang="en-US"/>
              <a:t>The selection of an authentication protocol can be handled in one of two ways, each of which is described in more detail below:</a:t>
            </a:r>
          </a:p>
          <a:p>
            <a:pPr marL="285750" indent="-285750" rtl="0">
              <a:buFont typeface="Arial" panose="020B0604020202020204" pitchFamily="34" charset="0"/>
              <a:buChar char="•"/>
            </a:pPr>
            <a:r>
              <a:rPr lang="en-US"/>
              <a:t>A single authentication protocol can be specified.</a:t>
            </a:r>
          </a:p>
          <a:p>
            <a:pPr marL="285750" indent="-285750" rtl="0">
              <a:buFont typeface="Arial" panose="020B0604020202020204" pitchFamily="34" charset="0"/>
              <a:buChar char="•"/>
            </a:pPr>
            <a:r>
              <a:rPr lang="en-US"/>
              <a:t>The negotiate option can be used to allow the parties to attempt to find an acceptable protocol. This is based on the Simple and Protected GSS-API Negotiation Mechanism (SPNEGO, RFC 2478).</a:t>
            </a:r>
          </a:p>
          <a:p>
            <a:pPr marL="0" indent="0" rtl="0">
              <a:buFont typeface="Arial" panose="020B0604020202020204" pitchFamily="34" charset="0"/>
              <a:buNone/>
            </a:pPr>
            <a:endParaRPr lang="en-US"/>
          </a:p>
          <a:p>
            <a:pPr marL="0" indent="0" rtl="0">
              <a:buFont typeface="Arial" panose="020B0604020202020204" pitchFamily="34" charset="0"/>
              <a:buNone/>
            </a:pPr>
            <a:r>
              <a:rPr lang="en-US" b="1"/>
              <a:t>Single Authentication Protocol Specified</a:t>
            </a:r>
          </a:p>
          <a:p>
            <a:pPr marL="0" indent="0" rtl="0">
              <a:buFont typeface="Arial" panose="020B0604020202020204" pitchFamily="34" charset="0"/>
              <a:buNone/>
            </a:pPr>
            <a:r>
              <a:rPr lang="en-US"/>
              <a:t>When a single acceptable protocol is specified, the server allows only one acceptable authentication method for the exchange. If the client does not support the protocol specified, the communication fails. When a single acceptable protocol is specified, the authentication exchange takes place as follows:</a:t>
            </a:r>
          </a:p>
          <a:p>
            <a:pPr marL="0" indent="0" rtl="0">
              <a:buFont typeface="Arial" panose="020B0604020202020204" pitchFamily="34" charset="0"/>
              <a:buNone/>
            </a:pPr>
            <a:r>
              <a:rPr lang="en-US"/>
              <a:t>1.The client requests access to a service.</a:t>
            </a:r>
          </a:p>
          <a:p>
            <a:pPr marL="0" indent="0" rtl="0">
              <a:buFont typeface="Arial" panose="020B0604020202020204" pitchFamily="34" charset="0"/>
              <a:buNone/>
            </a:pPr>
            <a:r>
              <a:rPr lang="en-US"/>
              <a:t>2.The server replies with an authentication challenge in which it specifies the protocol that be used.</a:t>
            </a:r>
          </a:p>
          <a:p>
            <a:pPr marL="0" indent="0" rtl="0">
              <a:buFont typeface="Arial" panose="020B0604020202020204" pitchFamily="34" charset="0"/>
              <a:buNone/>
            </a:pPr>
            <a:r>
              <a:rPr lang="en-US"/>
              <a:t>3.The client examines the contents of the reply and checks to determine whether it supports the specified protocol. If the client does support the specified protocol, the authentication continues. If the client does not support the protocol, the authentication fails, regardless of whether the client is authorized to access the resource.</a:t>
            </a:r>
          </a:p>
          <a:p>
            <a:pPr marL="0" indent="0" rtl="0">
              <a:buFont typeface="Arial" panose="020B0604020202020204" pitchFamily="34" charset="0"/>
              <a:buNone/>
            </a:pPr>
            <a:endParaRPr lang="en-US"/>
          </a:p>
          <a:p>
            <a:pPr marL="0" indent="0" rtl="0">
              <a:buFont typeface="Arial" panose="020B0604020202020204" pitchFamily="34" charset="0"/>
              <a:buNone/>
            </a:pPr>
            <a:r>
              <a:rPr lang="en-US" b="1"/>
              <a:t>Negotiate Option Is Used</a:t>
            </a:r>
          </a:p>
          <a:p>
            <a:pPr rtl="0"/>
            <a:r>
              <a:rPr lang="en-US"/>
              <a:t>When the authentication begins with the option to negotiate for an authentication protocol, the SPNEGO exchange takes place as follows:</a:t>
            </a:r>
          </a:p>
          <a:p>
            <a:pPr rtl="0"/>
            <a:r>
              <a:rPr lang="en-US"/>
              <a:t>1.The client requests access to a service.</a:t>
            </a:r>
          </a:p>
          <a:p>
            <a:pPr rtl="0"/>
            <a:r>
              <a:rPr lang="en-US"/>
              <a:t>2.The server replies with a list of authentication protocols that it can support and an authentication challenge based on the protocol that is its first choice. For example, the server might list Kerberos and NTLM, and send a Kerberos challenge.</a:t>
            </a:r>
          </a:p>
          <a:p>
            <a:pPr rtl="0"/>
            <a:r>
              <a:rPr lang="en-US"/>
              <a:t>3.The client examines the contents of the reply and checks to determine whether it supports any of the specified protocols.</a:t>
            </a:r>
          </a:p>
          <a:p>
            <a:pPr rtl="0"/>
            <a:r>
              <a:rPr lang="en-US"/>
              <a:t>  • If the client supports the preferred protocol, authentication proceeds.</a:t>
            </a:r>
          </a:p>
          <a:p>
            <a:pPr rtl="0"/>
            <a:r>
              <a:rPr lang="en-US"/>
              <a:t>  • If the client does not support the preferred protocol, but does support one of the other protocols listed by the server, the client lets the server know which authentication protocol it supports, and the authentication proceeds.</a:t>
            </a:r>
          </a:p>
          <a:p>
            <a:pPr rtl="0"/>
            <a:r>
              <a:rPr lang="en-US"/>
              <a:t>  • If the client does not support any of the listed protocols, the authentication exchange fails.</a:t>
            </a:r>
          </a:p>
          <a:p>
            <a:pPr rtl="0"/>
            <a:endParaRPr lang="en-US"/>
          </a:p>
          <a:p>
            <a:pPr rtl="0"/>
            <a:endParaRPr lang="en-US"/>
          </a:p>
          <a:p>
            <a:pPr marL="0" indent="0" rtl="0">
              <a:buFont typeface="Arial" panose="020B0604020202020204" pitchFamily="34" charset="0"/>
              <a:buNone/>
            </a:pPr>
            <a:endParaRPr lang="en-US"/>
          </a:p>
          <a:p>
            <a:pPr marL="0" indent="0" rtl="0">
              <a:buFont typeface="Arial" panose="020B0604020202020204" pitchFamily="34" charset="0"/>
              <a:buNone/>
            </a:pPr>
            <a:endParaRPr lang="en-US"/>
          </a:p>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42517710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For detailed information about the </a:t>
            </a:r>
            <a:r>
              <a:rPr lang="en-CA" err="1"/>
              <a:t>MaxTokenSize</a:t>
            </a:r>
            <a:r>
              <a:rPr lang="en-CA"/>
              <a:t>, refer to this article: https://blogs.technet.microsoft.com/askds/2012/09/12/maxtokensize-and-windows-8-and-windows-server-2012/</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50</a:t>
            </a:fld>
            <a:endParaRPr lang="en-GB"/>
          </a:p>
        </p:txBody>
      </p:sp>
    </p:spTree>
    <p:extLst>
      <p:ext uri="{BB962C8B-B14F-4D97-AF65-F5344CB8AC3E}">
        <p14:creationId xmlns:p14="http://schemas.microsoft.com/office/powerpoint/2010/main" val="5607537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err="1">
                <a:gradFill>
                  <a:gsLst>
                    <a:gs pos="1250">
                      <a:srgbClr val="505050"/>
                    </a:gs>
                    <a:gs pos="100000">
                      <a:srgbClr val="505050"/>
                    </a:gs>
                  </a:gsLst>
                  <a:lin ang="5400000" scaled="0"/>
                </a:gradFill>
              </a:rPr>
              <a:t>SeTCBprivilege</a:t>
            </a:r>
            <a:endParaRPr lang="en-US" sz="1400" b="1">
              <a:gradFill>
                <a:gsLst>
                  <a:gs pos="1250">
                    <a:srgbClr val="505050"/>
                  </a:gs>
                  <a:gs pos="100000">
                    <a:srgbClr val="505050"/>
                  </a:gs>
                </a:gsLst>
                <a:lin ang="5400000" scaled="0"/>
              </a:gradFill>
            </a:endParaRPr>
          </a:p>
          <a:p>
            <a:r>
              <a:rPr lang="en-US" sz="1400" b="0">
                <a:gradFill>
                  <a:gsLst>
                    <a:gs pos="1250">
                      <a:srgbClr val="505050"/>
                    </a:gs>
                    <a:gs pos="100000">
                      <a:srgbClr val="505050"/>
                    </a:gs>
                  </a:gsLst>
                  <a:lin ang="5400000" scaled="0"/>
                </a:gradFill>
              </a:rPr>
              <a:t>This policy setting determines whether a process can assume the identity of any user and thereby gain access to the resources that the user is authorized to access. Typically, only low-level authentication services require this user right. Potential access is not limited to what is associated with the user by default. The calling process may request that arbitrary additional privileges be added to the access token. The calling process may also build an access token that does not provide a primary identity for auditing in the system event logs.</a:t>
            </a:r>
          </a:p>
          <a:p>
            <a:endParaRPr lang="en-US" sz="1400" b="1">
              <a:gradFill>
                <a:gsLst>
                  <a:gs pos="1250">
                    <a:srgbClr val="505050"/>
                  </a:gs>
                  <a:gs pos="100000">
                    <a:srgbClr val="505050"/>
                  </a:gs>
                </a:gsLst>
                <a:lin ang="5400000" scaled="0"/>
              </a:gradFill>
            </a:endParaRPr>
          </a:p>
          <a:p>
            <a:r>
              <a:rPr lang="en-US" sz="1400" b="1" err="1">
                <a:gradFill>
                  <a:gsLst>
                    <a:gs pos="1250">
                      <a:srgbClr val="505050"/>
                    </a:gs>
                    <a:gs pos="100000">
                      <a:srgbClr val="505050"/>
                    </a:gs>
                  </a:gsLst>
                  <a:lin ang="5400000" scaled="0"/>
                </a:gradFill>
              </a:rPr>
              <a:t>ValidateKdcPacSignature</a:t>
            </a:r>
            <a:endParaRPr lang="en-US" sz="1400" b="0" i="0" kern="1200">
              <a:solidFill>
                <a:schemeClr val="tx1"/>
              </a:solidFill>
              <a:effectLst/>
              <a:latin typeface="Arial"/>
              <a:ea typeface="+mn-ea"/>
              <a:cs typeface="Arial" charset="0"/>
              <a:sym typeface="Arial"/>
            </a:endParaRPr>
          </a:p>
          <a:p>
            <a:r>
              <a:rPr lang="en-US" sz="1400" b="0" i="0" kern="1200">
                <a:solidFill>
                  <a:schemeClr val="tx1"/>
                </a:solidFill>
                <a:effectLst/>
                <a:latin typeface="Arial"/>
                <a:ea typeface="+mn-ea"/>
                <a:cs typeface="Arial" charset="0"/>
                <a:sym typeface="Arial"/>
              </a:rPr>
              <a:t>[HKEY_LOCAL_MACHINE\SYSTEM\</a:t>
            </a:r>
            <a:r>
              <a:rPr lang="en-US" sz="1400" b="0" i="0" kern="1200" err="1">
                <a:solidFill>
                  <a:schemeClr val="tx1"/>
                </a:solidFill>
                <a:effectLst/>
                <a:latin typeface="Arial"/>
                <a:ea typeface="+mn-ea"/>
                <a:cs typeface="Arial" charset="0"/>
                <a:sym typeface="Arial"/>
              </a:rPr>
              <a:t>CurrentControlSet</a:t>
            </a:r>
            <a:r>
              <a:rPr lang="en-US" sz="1400" b="0" i="0" kern="1200">
                <a:solidFill>
                  <a:schemeClr val="tx1"/>
                </a:solidFill>
                <a:effectLst/>
                <a:latin typeface="Arial"/>
                <a:ea typeface="+mn-ea"/>
                <a:cs typeface="Arial" charset="0"/>
                <a:sym typeface="Arial"/>
              </a:rPr>
              <a:t>\Control\</a:t>
            </a:r>
            <a:r>
              <a:rPr lang="en-US" sz="1400" b="0" i="0" kern="1200" err="1">
                <a:solidFill>
                  <a:schemeClr val="tx1"/>
                </a:solidFill>
                <a:effectLst/>
                <a:latin typeface="Arial"/>
                <a:ea typeface="+mn-ea"/>
                <a:cs typeface="Arial" charset="0"/>
                <a:sym typeface="Arial"/>
              </a:rPr>
              <a:t>Lsa</a:t>
            </a:r>
            <a:r>
              <a:rPr lang="en-US" sz="1400" b="0" i="0" kern="1200">
                <a:solidFill>
                  <a:schemeClr val="tx1"/>
                </a:solidFill>
                <a:effectLst/>
                <a:latin typeface="Arial"/>
                <a:ea typeface="+mn-ea"/>
                <a:cs typeface="Arial" charset="0"/>
                <a:sym typeface="Arial"/>
              </a:rPr>
              <a:t>\Kerberos\Parameters] Value “</a:t>
            </a:r>
            <a:r>
              <a:rPr lang="en-US" sz="1400" b="0" i="0" kern="1200" err="1">
                <a:solidFill>
                  <a:schemeClr val="tx1"/>
                </a:solidFill>
                <a:effectLst/>
                <a:latin typeface="Arial"/>
                <a:ea typeface="+mn-ea"/>
                <a:cs typeface="Arial" charset="0"/>
                <a:sym typeface="Arial"/>
              </a:rPr>
              <a:t>ValidateKdcPacSignature</a:t>
            </a:r>
            <a:r>
              <a:rPr lang="en-US" sz="1400" b="0" i="0" kern="1200">
                <a:solidFill>
                  <a:schemeClr val="tx1"/>
                </a:solidFill>
                <a:effectLst/>
                <a:latin typeface="Arial"/>
                <a:ea typeface="+mn-ea"/>
                <a:cs typeface="Arial" charset="0"/>
                <a:sym typeface="Arial"/>
              </a:rPr>
              <a:t>”=dword:00000001</a:t>
            </a:r>
            <a:br>
              <a:rPr lang="en-US"/>
            </a:br>
            <a:r>
              <a:rPr lang="en-US" sz="1400" b="0" i="0" kern="1200">
                <a:solidFill>
                  <a:schemeClr val="tx1"/>
                </a:solidFill>
                <a:effectLst/>
                <a:latin typeface="Arial"/>
                <a:ea typeface="+mn-ea"/>
                <a:cs typeface="Arial" charset="0"/>
                <a:sym typeface="Arial"/>
              </a:rPr>
              <a:t>When the value of this entry is 0, Kerberos does not perform PAC validation on a process that runs as a service. When the value of this entry is 1, Kerberos performs PAC validation as usual. You have to restart the computer after you modify this registry entry. When this entry is not present, the system behaves as if the entry is present and has a value of 1. The default value in Windows Server 2008 for this entry is 0.</a:t>
            </a:r>
          </a:p>
          <a:p>
            <a:endParaRPr lang="en-CA"/>
          </a:p>
          <a:p>
            <a:r>
              <a:rPr lang="en-CA"/>
              <a:t>So, because of the PAC validation, there is a dependence between the Kerberos protocol and the </a:t>
            </a:r>
            <a:r>
              <a:rPr lang="en-CA" err="1"/>
              <a:t>Netlogon</a:t>
            </a:r>
            <a:r>
              <a:rPr lang="en-CA"/>
              <a:t> service (because the </a:t>
            </a:r>
            <a:r>
              <a:rPr lang="en-CA" err="1"/>
              <a:t>Netlogon</a:t>
            </a:r>
            <a:r>
              <a:rPr lang="en-CA"/>
              <a:t> service manages the secure channel used to check the PAC).</a:t>
            </a:r>
          </a:p>
        </p:txBody>
      </p:sp>
      <p:sp>
        <p:nvSpPr>
          <p:cNvPr id="4" name="Slide Number Placeholder 3"/>
          <p:cNvSpPr>
            <a:spLocks noGrp="1"/>
          </p:cNvSpPr>
          <p:nvPr>
            <p:ph type="sldNum" sz="quarter" idx="10"/>
          </p:nvPr>
        </p:nvSpPr>
        <p:spPr/>
        <p:txBody>
          <a:bodyPr/>
          <a:lstStyle/>
          <a:p>
            <a:fld id="{5CA7C1A6-3F6E-4A0C-A01A-2F04D27288E6}" type="slidenum">
              <a:rPr lang="en-GB" smtClean="0"/>
              <a:pPr/>
              <a:t>51</a:t>
            </a:fld>
            <a:endParaRPr lang="en-GB"/>
          </a:p>
        </p:txBody>
      </p:sp>
    </p:spTree>
    <p:extLst>
      <p:ext uri="{BB962C8B-B14F-4D97-AF65-F5344CB8AC3E}">
        <p14:creationId xmlns:p14="http://schemas.microsoft.com/office/powerpoint/2010/main" val="38787349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 PAC need to be checked, the machine is contacting its local domain controller for checksum verification. This call contains a message called </a:t>
            </a:r>
            <a:r>
              <a:rPr lang="en-US" sz="1400" b="1">
                <a:gradFill>
                  <a:gsLst>
                    <a:gs pos="1250">
                      <a:srgbClr val="505050"/>
                    </a:gs>
                    <a:gs pos="100000">
                      <a:srgbClr val="505050"/>
                    </a:gs>
                  </a:gsLst>
                  <a:lin ang="5400000" scaled="0"/>
                </a:gradFill>
              </a:rPr>
              <a:t>KERB_VERIFY_PAC_REQUEST </a:t>
            </a:r>
            <a:r>
              <a:rPr lang="en-US" sz="1400" b="0">
                <a:gradFill>
                  <a:gsLst>
                    <a:gs pos="1250">
                      <a:srgbClr val="505050"/>
                    </a:gs>
                    <a:gs pos="100000">
                      <a:srgbClr val="505050"/>
                    </a:gs>
                  </a:gsLst>
                  <a:lin ang="5400000" scaled="0"/>
                </a:gradFill>
              </a:rPr>
              <a:t>defined in the document [MS-APDS].</a:t>
            </a:r>
            <a:r>
              <a:rPr lang="en-US"/>
              <a:t> On receipt of the message, the DC MUST decode the KERB_VERIFY_PAC_REQUEST message to locate the server checksum and the Key Distribution Center (KDC) checksum values. The DC MUST verify the KDC checksum, which is a keyed hash [RFC4757] over the server checksum passed in the request. If the checksum verification fails, the DC MUST return an error code, STATUS_LOGON_FAILURE (section 2.2) as the return value to the </a:t>
            </a:r>
            <a:r>
              <a:rPr lang="en-US" err="1"/>
              <a:t>Netlogon</a:t>
            </a:r>
            <a:r>
              <a:rPr lang="en-US"/>
              <a:t> Generic Pass-through method. If the checksum is verified, the DC MUST return STATUS_SUCCESS. </a:t>
            </a:r>
          </a:p>
          <a:p>
            <a:endParaRPr lang="en-US"/>
          </a:p>
          <a:p>
            <a:r>
              <a:rPr lang="en-US"/>
              <a:t>See http://adsecurity.org/?p=525 to look at an analysis of the different modifications some KB have done on this verification.</a:t>
            </a:r>
          </a:p>
          <a:p>
            <a:br>
              <a:rPr lang="en-US"/>
            </a:br>
            <a:r>
              <a:rPr lang="en-US"/>
              <a:t>Microsoft Security Bulletin MS11-013 </a:t>
            </a:r>
            <a:r>
              <a:rPr lang="en-US" sz="1400" b="0" i="0" kern="1200">
                <a:solidFill>
                  <a:schemeClr val="tx1"/>
                </a:solidFill>
                <a:effectLst/>
                <a:latin typeface="Arial"/>
                <a:ea typeface="+mn-ea"/>
                <a:cs typeface="Arial" charset="0"/>
                <a:sym typeface="Arial"/>
              </a:rPr>
              <a:t>–</a:t>
            </a:r>
            <a:r>
              <a:rPr lang="en-US"/>
              <a:t> Important https://docs.microsoft.com/en-us/security-updates/securitybulletins/2011/ms11-013</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0" i="0" kern="1200">
                <a:solidFill>
                  <a:schemeClr val="tx1"/>
                </a:solidFill>
                <a:effectLst/>
                <a:latin typeface="Arial"/>
                <a:ea typeface="+mn-ea"/>
                <a:cs typeface="Arial" charset="0"/>
                <a:sym typeface="Arial"/>
              </a:rPr>
              <a:t>Microsoft Security Bulletin MS14-068 – Critical </a:t>
            </a:r>
            <a:r>
              <a:rPr lang="en-US"/>
              <a:t>https://docs.microsoft.com/en-us/security-updates/securitybulletins/2014/ms14-068</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52</a:t>
            </a:fld>
            <a:endParaRPr lang="en-GB"/>
          </a:p>
        </p:txBody>
      </p:sp>
    </p:spTree>
    <p:extLst>
      <p:ext uri="{BB962C8B-B14F-4D97-AF65-F5344CB8AC3E}">
        <p14:creationId xmlns:p14="http://schemas.microsoft.com/office/powerpoint/2010/main" val="3105655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certificate of the Certification Authority which issued the certificate of the user and the certificate of the KDC have to be published in the </a:t>
            </a:r>
            <a:r>
              <a:rPr lang="en-US" err="1"/>
              <a:t>caCertificate</a:t>
            </a:r>
            <a:r>
              <a:rPr lang="en-US"/>
              <a:t> attribute of the CN=</a:t>
            </a:r>
            <a:r>
              <a:rPr lang="en-US" err="1"/>
              <a:t>NTAuthCertificates,CN</a:t>
            </a:r>
            <a:r>
              <a:rPr lang="en-US"/>
              <a:t>=Public Key </a:t>
            </a:r>
            <a:r>
              <a:rPr lang="en-US" err="1"/>
              <a:t>Services,CN</a:t>
            </a:r>
            <a:r>
              <a:rPr lang="en-US"/>
              <a:t>=</a:t>
            </a:r>
            <a:r>
              <a:rPr lang="en-US" err="1"/>
              <a:t>Services,CN</a:t>
            </a:r>
            <a:r>
              <a:rPr lang="en-US"/>
              <a:t>=</a:t>
            </a:r>
            <a:r>
              <a:rPr lang="en-US" err="1"/>
              <a:t>Configuration,DC</a:t>
            </a:r>
            <a:r>
              <a:rPr lang="en-US"/>
              <a:t>=</a:t>
            </a:r>
            <a:r>
              <a:rPr lang="en-US" err="1"/>
              <a:t>contoso,DC</a:t>
            </a:r>
            <a:r>
              <a:rPr lang="en-US"/>
              <a:t>=com object.</a:t>
            </a:r>
          </a:p>
          <a:p>
            <a:endParaRPr lang="en-US"/>
          </a:p>
          <a:p>
            <a:r>
              <a:rPr lang="en-US"/>
              <a:t>Ref: Public Key Cryptography for Initial Authentication (PKINIT) in Kerberos Protocol Specification :  http://msdn.microsoft.com/en-us/library/cc238455(v=prot.13).aspx</a:t>
            </a:r>
          </a:p>
          <a:p>
            <a:endParaRPr lang="en-US"/>
          </a:p>
          <a:p>
            <a:r>
              <a:rPr lang="en-US"/>
              <a:t>For the different way to map a certificate to a user in AD, you can refer to this article: https://blogs.msdn.microsoft.com/spatdsg/2010/06/18/howto-map-a-user-to-a-certificate-via-all-the-methods-available-in-the-altsecurityidentities-attribute/  </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53</a:t>
            </a:fld>
            <a:endParaRPr lang="en-GB"/>
          </a:p>
        </p:txBody>
      </p:sp>
    </p:spTree>
    <p:extLst>
      <p:ext uri="{BB962C8B-B14F-4D97-AF65-F5344CB8AC3E}">
        <p14:creationId xmlns:p14="http://schemas.microsoft.com/office/powerpoint/2010/main" val="36592989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ticket-granting ticket (TGT) request is sent to the DC. This request contains the following data: User's principal name and a timestamp—both signed using User's private key—and a copy of User's certificate.</a:t>
            </a:r>
          </a:p>
          <a:p>
            <a:endParaRPr lang="en-GB"/>
          </a:p>
          <a:p>
            <a:pPr marL="0" marR="0" lvl="0" indent="0" algn="l" defTabSz="914400" rtl="0" eaLnBrk="1" fontAlgn="base" latinLnBrk="0" hangingPunct="1">
              <a:lnSpc>
                <a:spcPct val="100000"/>
              </a:lnSpc>
              <a:spcBef>
                <a:spcPct val="30000"/>
              </a:spcBef>
              <a:spcAft>
                <a:spcPct val="0"/>
              </a:spcAft>
              <a:buClrTx/>
              <a:buSzTx/>
              <a:buFontTx/>
              <a:buNone/>
              <a:tabLst/>
              <a:defRPr/>
            </a:pPr>
            <a:r>
              <a:rPr lang="en-CA" sz="1400">
                <a:solidFill>
                  <a:schemeClr val="bg1"/>
                </a:solidFill>
                <a:latin typeface="Consolas" panose="020B0609020204030204" pitchFamily="49" charset="0"/>
              </a:rPr>
              <a:t>PA_PK_AS_REQ</a:t>
            </a:r>
            <a:r>
              <a:rPr lang="en-GB" sz="1400">
                <a:solidFill>
                  <a:schemeClr val="bg1"/>
                </a:solidFill>
                <a:latin typeface="Consolas" panose="020B0609020204030204" pitchFamily="49" charset="0"/>
              </a:rPr>
              <a:t> is encrypted with Bob’s private key.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400">
                <a:solidFill>
                  <a:schemeClr val="bg1"/>
                </a:solidFill>
                <a:latin typeface="Consolas" panose="020B0609020204030204" pitchFamily="49" charset="0"/>
              </a:rPr>
              <a:t>Bob also sends his own certificate </a:t>
            </a:r>
            <a:endParaRPr lang="en-CA" sz="1400">
              <a:solidFill>
                <a:schemeClr val="bg1"/>
              </a:solidFill>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5CA7C1A6-3F6E-4A0C-A01A-2F04D27288E6}" type="slidenum">
              <a:rPr lang="en-GB" smtClean="0"/>
              <a:pPr/>
              <a:t>54</a:t>
            </a:fld>
            <a:endParaRPr lang="en-GB"/>
          </a:p>
        </p:txBody>
      </p:sp>
    </p:spTree>
    <p:extLst>
      <p:ext uri="{BB962C8B-B14F-4D97-AF65-F5344CB8AC3E}">
        <p14:creationId xmlns:p14="http://schemas.microsoft.com/office/powerpoint/2010/main" val="35046093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To validate the request and the digital signature, the Key Distribution </a:t>
            </a:r>
            <a:r>
              <a:rPr lang="en-GB" err="1"/>
              <a:t>Center</a:t>
            </a:r>
            <a:r>
              <a:rPr lang="en-GB"/>
              <a:t> (KDC) first validates User's certificate. The DC then queries AD for a mapping between User's certificate and a Windows user account. If the DC finds a mapping, it generates a new session key and issues a TGT for the corresponding user account.</a:t>
            </a:r>
            <a:r>
              <a:rPr lang="en-GB" baseline="0"/>
              <a:t>   More about cert mapping: </a:t>
            </a:r>
            <a:r>
              <a:rPr lang="en-GB"/>
              <a:t>https://technet.microsoft.com/en-us/library/92aea8c5-c617-4a04-9356-e0ad8dd4cea9(v=ws.10)#BKMK_ClientCertificateMappings</a:t>
            </a:r>
          </a:p>
          <a:p>
            <a:endParaRPr lang="en-GB"/>
          </a:p>
          <a:p>
            <a:r>
              <a:rPr lang="en-GB"/>
              <a:t>The DC sends the TGT to User, together with a secured copy of the session key. User's copy of the session key is encrypted using her public key.</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55</a:t>
            </a:fld>
            <a:endParaRPr lang="en-GB"/>
          </a:p>
        </p:txBody>
      </p:sp>
    </p:spTree>
    <p:extLst>
      <p:ext uri="{BB962C8B-B14F-4D97-AF65-F5344CB8AC3E}">
        <p14:creationId xmlns:p14="http://schemas.microsoft.com/office/powerpoint/2010/main" val="31438167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400" b="0">
                <a:gradFill>
                  <a:gsLst>
                    <a:gs pos="1250">
                      <a:srgbClr val="505050"/>
                    </a:gs>
                    <a:gs pos="100000">
                      <a:srgbClr val="505050"/>
                    </a:gs>
                  </a:gsLst>
                  <a:lin ang="5400000" scaled="0"/>
                </a:gradFill>
              </a:rPr>
              <a:t>Why a </a:t>
            </a:r>
            <a:r>
              <a:rPr lang="en-US" sz="1400" b="1">
                <a:gradFill>
                  <a:gsLst>
                    <a:gs pos="1250">
                      <a:srgbClr val="505050"/>
                    </a:gs>
                    <a:gs pos="100000">
                      <a:srgbClr val="505050"/>
                    </a:gs>
                  </a:gsLst>
                  <a:lin ang="5400000" scaled="0"/>
                </a:gradFill>
              </a:rPr>
              <a:t>NTLM_SUPPLEMENTAL_CREDENTIAL </a:t>
            </a:r>
            <a:r>
              <a:rPr lang="en-US" sz="1400" b="0">
                <a:gradFill>
                  <a:gsLst>
                    <a:gs pos="1250">
                      <a:srgbClr val="505050"/>
                    </a:gs>
                    <a:gs pos="100000">
                      <a:srgbClr val="505050"/>
                    </a:gs>
                  </a:gsLst>
                  <a:lin ang="5400000" scaled="0"/>
                </a:gradFill>
              </a:rPr>
              <a:t>section? Because we might need to be able to connect to resources which supports only NTLM. In that case, even if the authentication has never used the user long term key, this enables the system to know what is the </a:t>
            </a:r>
            <a:r>
              <a:rPr lang="en-US" sz="1400" b="0" err="1">
                <a:gradFill>
                  <a:gsLst>
                    <a:gs pos="1250">
                      <a:srgbClr val="505050"/>
                    </a:gs>
                    <a:gs pos="100000">
                      <a:srgbClr val="505050"/>
                    </a:gs>
                  </a:gsLst>
                  <a:lin ang="5400000" scaled="0"/>
                </a:gradFill>
              </a:rPr>
              <a:t>NTHash</a:t>
            </a:r>
            <a:r>
              <a:rPr lang="en-US" sz="1400" b="0">
                <a:gradFill>
                  <a:gsLst>
                    <a:gs pos="1250">
                      <a:srgbClr val="505050"/>
                    </a:gs>
                    <a:gs pos="100000">
                      <a:srgbClr val="505050"/>
                    </a:gs>
                  </a:gsLst>
                  <a:lin ang="5400000" scaled="0"/>
                </a:gradFill>
              </a:rPr>
              <a:t> of the user to answer the solicitations from the NTLM SSP. </a:t>
            </a:r>
          </a:p>
          <a:p>
            <a:pPr marL="0" indent="0">
              <a:buNone/>
            </a:pPr>
            <a:endParaRPr lang="en-US" sz="1400">
              <a:solidFill>
                <a:schemeClr val="tx1"/>
              </a:solidFill>
            </a:endParaRPr>
          </a:p>
          <a:p>
            <a:pPr marL="0" indent="0">
              <a:buNone/>
            </a:pPr>
            <a:r>
              <a:rPr lang="en-US" sz="2000" b="1">
                <a:solidFill>
                  <a:schemeClr val="accent1">
                    <a:lumMod val="60000"/>
                    <a:lumOff val="40000"/>
                  </a:schemeClr>
                </a:solidFill>
              </a:rPr>
              <a:t>Background: How NTLM Secrets Roll</a:t>
            </a:r>
          </a:p>
          <a:p>
            <a:r>
              <a:rPr lang="en-US" sz="1400">
                <a:solidFill>
                  <a:schemeClr val="tx1"/>
                </a:solidFill>
              </a:rPr>
              <a:t>Domain User signs into a Windows device with a smart card or Windows Hello</a:t>
            </a:r>
          </a:p>
          <a:p>
            <a:r>
              <a:rPr lang="en-US" sz="1400">
                <a:solidFill>
                  <a:schemeClr val="tx1"/>
                </a:solidFill>
              </a:rPr>
              <a:t>A Kerberos authentication request is made to a 2016 domain controller</a:t>
            </a:r>
          </a:p>
          <a:p>
            <a:r>
              <a:rPr lang="en-US" sz="1400">
                <a:solidFill>
                  <a:schemeClr val="tx1"/>
                </a:solidFill>
              </a:rPr>
              <a:t>If the NTLM secret/user password is set to expire before the user signs in again we roll the secret</a:t>
            </a:r>
          </a:p>
          <a:p>
            <a:r>
              <a:rPr lang="en-US" sz="1400">
                <a:solidFill>
                  <a:schemeClr val="tx1"/>
                </a:solidFill>
              </a:rPr>
              <a:t>The dc provides Kerberos authentication reply and the user goes about their day</a:t>
            </a:r>
          </a:p>
          <a:p>
            <a:pPr marL="0" indent="0">
              <a:buNone/>
            </a:pPr>
            <a:endParaRPr lang="en-US" sz="1400">
              <a:solidFill>
                <a:schemeClr val="tx1"/>
              </a:solidFill>
            </a:endParaRPr>
          </a:p>
          <a:p>
            <a:pPr marL="0" indent="0">
              <a:buNone/>
            </a:pPr>
            <a:r>
              <a:rPr lang="en-US" sz="1400">
                <a:solidFill>
                  <a:schemeClr val="tx1"/>
                </a:solidFill>
              </a:rPr>
              <a:t>Better</a:t>
            </a:r>
          </a:p>
          <a:p>
            <a:r>
              <a:rPr lang="en-US" sz="1400">
                <a:solidFill>
                  <a:schemeClr val="tx1"/>
                </a:solidFill>
              </a:rPr>
              <a:t>NTLM secrets roll if needed when sign on or unlocking Windows</a:t>
            </a:r>
          </a:p>
          <a:p>
            <a:r>
              <a:rPr lang="en-US" sz="1400">
                <a:solidFill>
                  <a:schemeClr val="tx1"/>
                </a:solidFill>
              </a:rPr>
              <a:t>Passwords expire, so stolen NTLM secrets stop working after expiration</a:t>
            </a:r>
          </a:p>
          <a:p>
            <a:r>
              <a:rPr lang="en-US" sz="1400">
                <a:solidFill>
                  <a:schemeClr val="tx1"/>
                </a:solidFill>
              </a:rPr>
              <a:t>Existing AD password policies control password lifetime</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56</a:t>
            </a:fld>
            <a:endParaRPr lang="en-GB"/>
          </a:p>
        </p:txBody>
      </p:sp>
    </p:spTree>
    <p:extLst>
      <p:ext uri="{BB962C8B-B14F-4D97-AF65-F5344CB8AC3E}">
        <p14:creationId xmlns:p14="http://schemas.microsoft.com/office/powerpoint/2010/main" val="34728793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TGS referral is encrypted with the trust account. It is a account managed by the system for which the password changed on both side of the trust every 30 days.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57</a:t>
            </a:fld>
            <a:endParaRPr lang="en-GB"/>
          </a:p>
        </p:txBody>
      </p:sp>
    </p:spTree>
    <p:extLst>
      <p:ext uri="{BB962C8B-B14F-4D97-AF65-F5344CB8AC3E}">
        <p14:creationId xmlns:p14="http://schemas.microsoft.com/office/powerpoint/2010/main" val="15421656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Bob requests a TGT for his domain</a:t>
            </a:r>
          </a:p>
          <a:p>
            <a:r>
              <a:rPr lang="en-US"/>
              <a:t>2. Bob requests a ticket for CIFS/file1.fabrikam.com</a:t>
            </a:r>
          </a:p>
          <a:p>
            <a:r>
              <a:rPr lang="en-US"/>
              <a:t>3. The KDC found the SPN via a global catalog lookup. Here is a TGT for the realm fabrikam.com (based on the trust’s password).</a:t>
            </a:r>
          </a:p>
          <a:p>
            <a:r>
              <a:rPr lang="en-US"/>
              <a:t>4. Bon request a ticket for CIFS/file1.fabrikam.com with the TGT for fabrikam.com. The ticket is delivered.</a:t>
            </a:r>
          </a:p>
          <a:p>
            <a:r>
              <a:rPr lang="en-US"/>
              <a:t>5. Bob presents the ticket to file1</a:t>
            </a:r>
          </a:p>
          <a:p>
            <a:endParaRPr lang="en-US"/>
          </a:p>
          <a:p>
            <a:endParaRPr lang="en-US"/>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58</a:t>
            </a:fld>
            <a:endParaRPr lang="en-GB"/>
          </a:p>
        </p:txBody>
      </p:sp>
    </p:spTree>
    <p:extLst>
      <p:ext uri="{BB962C8B-B14F-4D97-AF65-F5344CB8AC3E}">
        <p14:creationId xmlns:p14="http://schemas.microsoft.com/office/powerpoint/2010/main" val="449821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1"/>
              <a:t>Forest Search Order </a:t>
            </a:r>
            <a:r>
              <a:rPr lang="en-US" b="0"/>
              <a:t>for SPN is to Kerberos what DNS search suffix is to DNS.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0"/>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a:t>If the SPN is not found as-is, the KDC will lookup with specific suffixes.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a:t>And if enabled at the client side, the user will request tickets with the different suffixes until it gets one (unless the SPN cannot be resolved with all the attempt and in that case, if the </a:t>
            </a:r>
            <a:r>
              <a:rPr lang="en-US" b="0" err="1"/>
              <a:t>SPNego</a:t>
            </a:r>
            <a:r>
              <a:rPr lang="en-US" b="0"/>
              <a:t> SSP was used, the client will fall back to NTLM).</a:t>
            </a:r>
          </a:p>
        </p:txBody>
      </p:sp>
      <p:sp>
        <p:nvSpPr>
          <p:cNvPr id="4" name="Slide Number Placeholder 3"/>
          <p:cNvSpPr>
            <a:spLocks noGrp="1"/>
          </p:cNvSpPr>
          <p:nvPr>
            <p:ph type="sldNum" sz="quarter" idx="10"/>
          </p:nvPr>
        </p:nvSpPr>
        <p:spPr/>
        <p:txBody>
          <a:bodyPr/>
          <a:lstStyle/>
          <a:p>
            <a:fld id="{5CA7C1A6-3F6E-4A0C-A01A-2F04D27288E6}" type="slidenum">
              <a:rPr lang="en-GB" smtClean="0"/>
              <a:pPr/>
              <a:t>59</a:t>
            </a:fld>
            <a:endParaRPr lang="en-GB"/>
          </a:p>
        </p:txBody>
      </p:sp>
    </p:spTree>
    <p:extLst>
      <p:ext uri="{BB962C8B-B14F-4D97-AF65-F5344CB8AC3E}">
        <p14:creationId xmlns:p14="http://schemas.microsoft.com/office/powerpoint/2010/main" val="190861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The architecture is actually different with the Isolated Local Security Authority and credential guard. But this is a Windows subject more than an AD one. Besides, Credential Guard is not supported on domain controllers.</a:t>
            </a:r>
          </a:p>
          <a:p>
            <a:pPr rtl="0"/>
            <a:endParaRPr lang="en-US"/>
          </a:p>
          <a:p>
            <a:pPr rtl="0"/>
            <a:r>
              <a:rPr lang="en-US"/>
              <a:t>Note that LSASS interfaces with the Directory Services as well as the SAM database for local accounts (in case of domain joined machines).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5</a:t>
            </a:fld>
            <a:endParaRPr lang="en-GB"/>
          </a:p>
        </p:txBody>
      </p:sp>
    </p:spTree>
    <p:extLst>
      <p:ext uri="{BB962C8B-B14F-4D97-AF65-F5344CB8AC3E}">
        <p14:creationId xmlns:p14="http://schemas.microsoft.com/office/powerpoint/2010/main" val="6665644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about the privilege: Enable computer and user accounts to be trusted for delegation (</a:t>
            </a:r>
            <a:r>
              <a:rPr lang="en-US" err="1"/>
              <a:t>SeEnableDelegationPrivilege</a:t>
            </a:r>
            <a:r>
              <a:rPr lang="en-US"/>
              <a:t>)</a:t>
            </a:r>
          </a:p>
          <a:p>
            <a:r>
              <a:rPr lang="en-US"/>
              <a:t>Allows the user to change the Trusted for Delegation setting on a user or computer in Active Directory. The user or computer that is granted this privilege must also have write access to the account control flag on the object.</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60</a:t>
            </a:fld>
            <a:endParaRPr lang="en-GB"/>
          </a:p>
        </p:txBody>
      </p:sp>
    </p:spTree>
    <p:extLst>
      <p:ext uri="{BB962C8B-B14F-4D97-AF65-F5344CB8AC3E}">
        <p14:creationId xmlns:p14="http://schemas.microsoft.com/office/powerpoint/2010/main" val="4294316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61</a:t>
            </a:fld>
            <a:endParaRPr lang="en-GB"/>
          </a:p>
        </p:txBody>
      </p:sp>
    </p:spTree>
    <p:extLst>
      <p:ext uri="{BB962C8B-B14F-4D97-AF65-F5344CB8AC3E}">
        <p14:creationId xmlns:p14="http://schemas.microsoft.com/office/powerpoint/2010/main" val="17447544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Note that the message 7 is not sent if the user’s TGT is marked as forwardable. In fact, the user’s TGT has already been sent in the message 5.</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62</a:t>
            </a:fld>
            <a:endParaRPr lang="en-GB"/>
          </a:p>
        </p:txBody>
      </p:sp>
    </p:spTree>
    <p:extLst>
      <p:ext uri="{BB962C8B-B14F-4D97-AF65-F5344CB8AC3E}">
        <p14:creationId xmlns:p14="http://schemas.microsoft.com/office/powerpoint/2010/main" val="37879888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400" b="0">
                <a:latin typeface="Arial Narrow" panose="020B0606020202030204" pitchFamily="34" charset="0"/>
              </a:rPr>
              <a:t>In order to make this work, the account used for the front-end needs the attribute </a:t>
            </a:r>
            <a:r>
              <a:rPr lang="en-US" sz="1400" b="0" err="1">
                <a:latin typeface="Arial Narrow" panose="020B0606020202030204" pitchFamily="34" charset="0"/>
              </a:rPr>
              <a:t>msDS-AllowedToDelegateTo</a:t>
            </a:r>
            <a:r>
              <a:rPr lang="en-US" sz="1400" b="0">
                <a:latin typeface="Arial Narrow" panose="020B0606020202030204" pitchFamily="34" charset="0"/>
              </a:rPr>
              <a:t> set with the list of backend SPNs.</a:t>
            </a:r>
          </a:p>
          <a:p>
            <a:pPr marL="0" indent="0">
              <a:buFont typeface="+mj-lt"/>
              <a:buNone/>
            </a:pPr>
            <a:endParaRPr lang="en-US" sz="1400" b="0">
              <a:latin typeface="Arial Narrow" panose="020B0606020202030204" pitchFamily="34" charset="0"/>
            </a:endParaRPr>
          </a:p>
          <a:p>
            <a:pPr marL="228600" indent="-228600">
              <a:buFont typeface="+mj-lt"/>
              <a:buAutoNum type="arabicPeriod"/>
            </a:pPr>
            <a:r>
              <a:rPr lang="en-US" sz="1400" b="0">
                <a:latin typeface="Arial Narrow" panose="020B0606020202030204" pitchFamily="34" charset="0"/>
              </a:rPr>
              <a:t>Client has already forwardable TGT for the user, requesting a TGS for the target SPN of the Delegate/Front-end.</a:t>
            </a:r>
          </a:p>
          <a:p>
            <a:pPr marL="228600" indent="-228600">
              <a:buFont typeface="+mj-lt"/>
              <a:buAutoNum type="arabicPeriod"/>
            </a:pPr>
            <a:r>
              <a:rPr lang="en-US" sz="1400" b="0">
                <a:latin typeface="Arial Narrow" panose="020B0606020202030204" pitchFamily="34" charset="0"/>
              </a:rPr>
              <a:t>KDC sends a TGS reply without flag </a:t>
            </a:r>
            <a:r>
              <a:rPr lang="en-US" sz="1400" b="0" err="1">
                <a:latin typeface="Arial Narrow" panose="020B0606020202030204" pitchFamily="34" charset="0"/>
              </a:rPr>
              <a:t>ok_as_delegate</a:t>
            </a:r>
            <a:r>
              <a:rPr lang="en-US" sz="1400" b="0">
                <a:latin typeface="Arial Narrow" panose="020B0606020202030204" pitchFamily="34" charset="0"/>
              </a:rPr>
              <a:t> , no forwarded TGT is required, a </a:t>
            </a:r>
            <a:r>
              <a:rPr lang="en-US" sz="1400" b="0">
                <a:solidFill>
                  <a:srgbClr val="0070C0"/>
                </a:solidFill>
                <a:latin typeface="Arial Narrow" panose="020B0606020202030204" pitchFamily="34" charset="0"/>
              </a:rPr>
              <a:t>forwardable TGS </a:t>
            </a:r>
            <a:r>
              <a:rPr lang="en-US" sz="1400" b="0">
                <a:latin typeface="Arial Narrow" panose="020B0606020202030204" pitchFamily="34" charset="0"/>
              </a:rPr>
              <a:t>is sufficient</a:t>
            </a:r>
          </a:p>
          <a:p>
            <a:pPr marL="228600" indent="-228600">
              <a:buFont typeface="+mj-lt"/>
              <a:buAutoNum type="arabicPeriod"/>
            </a:pPr>
            <a:r>
              <a:rPr lang="en-US" sz="1400" b="0">
                <a:latin typeface="Arial Narrow" panose="020B0606020202030204" pitchFamily="34" charset="0"/>
              </a:rPr>
              <a:t>The client uses the service ticket to connect to the delegate/Front-end server and requests mutual authentication</a:t>
            </a:r>
          </a:p>
          <a:p>
            <a:pPr marL="228600" indent="-228600">
              <a:buFont typeface="+mj-lt"/>
              <a:buAutoNum type="arabicPeriod"/>
            </a:pPr>
            <a:r>
              <a:rPr lang="en-US" sz="1400" b="0">
                <a:latin typeface="Arial Narrow" panose="020B0606020202030204" pitchFamily="34" charset="0"/>
              </a:rPr>
              <a:t>The client authenticates the delegate/Frontend server</a:t>
            </a:r>
          </a:p>
          <a:p>
            <a:pPr marL="228600" indent="-228600">
              <a:buFont typeface="+mj-lt"/>
              <a:buAutoNum type="arabicPeriod"/>
            </a:pPr>
            <a:r>
              <a:rPr lang="de-DE" sz="1400" b="0">
                <a:solidFill>
                  <a:srgbClr val="C00000"/>
                </a:solidFill>
                <a:latin typeface="Arial Narrow" panose="020B0606020202030204" pitchFamily="34" charset="0"/>
              </a:rPr>
              <a:t>Delegate/Frontend requests TGS for Server/Backend SPN with Cname-In-Addl-Tkt flag  set </a:t>
            </a:r>
            <a:r>
              <a:rPr lang="de-DE" sz="1400" b="0">
                <a:solidFill>
                  <a:schemeClr val="accent5"/>
                </a:solidFill>
                <a:latin typeface="Arial Narrow" panose="020B0606020202030204" pitchFamily="34" charset="0"/>
              </a:rPr>
              <a:t>+ </a:t>
            </a:r>
            <a:r>
              <a:rPr lang="de-DE" sz="1400" b="0">
                <a:solidFill>
                  <a:srgbClr val="0070C0"/>
                </a:solidFill>
                <a:latin typeface="Arial Narrow" panose="020B0606020202030204" pitchFamily="34" charset="0"/>
              </a:rPr>
              <a:t>an AdditionalTickets in ReqBody contains evidence TGS (where the PAC is related to the user1) from step 2</a:t>
            </a:r>
          </a:p>
          <a:p>
            <a:pPr marL="228600" indent="-228600">
              <a:buFont typeface="+mj-lt"/>
              <a:buAutoNum type="arabicPeriod"/>
            </a:pPr>
            <a:r>
              <a:rPr lang="de-DE" sz="1400" b="0">
                <a:solidFill>
                  <a:srgbClr val="C00000"/>
                </a:solidFill>
                <a:latin typeface="Arial Narrow" panose="020B0606020202030204" pitchFamily="34" charset="0"/>
              </a:rPr>
              <a:t>KDC verifies evidence TGS and authenticator, replies with Back-end TGS for the user (Cname: User1) .</a:t>
            </a:r>
            <a:br>
              <a:rPr lang="de-DE" sz="1400" b="0">
                <a:solidFill>
                  <a:srgbClr val="C00000"/>
                </a:solidFill>
                <a:latin typeface="Arial Narrow" panose="020B0606020202030204" pitchFamily="34" charset="0"/>
              </a:rPr>
            </a:br>
            <a:r>
              <a:rPr lang="de-DE" sz="1400" b="0">
                <a:solidFill>
                  <a:srgbClr val="00B050"/>
                </a:solidFill>
                <a:latin typeface="Arial Narrow" panose="020B0606020202030204" pitchFamily="34" charset="0"/>
              </a:rPr>
              <a:t>This occurs only if the requested Back-end SPNs is listed in the A2D2 attribute of the Front-end identity object.</a:t>
            </a:r>
            <a:endParaRPr lang="en-US" sz="1400" b="0">
              <a:latin typeface="Arial Narrow" panose="020B0606020202030204" pitchFamily="34" charset="0"/>
            </a:endParaRPr>
          </a:p>
          <a:p>
            <a:pPr marL="228600" indent="-228600">
              <a:buFont typeface="+mj-lt"/>
              <a:buAutoNum type="arabicPeriod"/>
            </a:pPr>
            <a:r>
              <a:rPr lang="en-US" sz="1400" b="0">
                <a:latin typeface="Arial Narrow" panose="020B0606020202030204" pitchFamily="34" charset="0"/>
              </a:rPr>
              <a:t>KRB_AP_REQ contains the user's TGS. Authenticator is encrypted with the TGS-supplied Backend/Server session key. </a:t>
            </a:r>
          </a:p>
          <a:p>
            <a:pPr marL="228600" indent="-228600">
              <a:buFont typeface="+mj-lt"/>
              <a:buAutoNum type="arabicPeriod"/>
            </a:pPr>
            <a:r>
              <a:rPr lang="en-US" sz="1400" b="0">
                <a:latin typeface="Arial Narrow" panose="020B0606020202030204" pitchFamily="34" charset="0"/>
              </a:rPr>
              <a:t>KRB_AP_REP is handled as before with Mutual Authentication check</a:t>
            </a:r>
          </a:p>
          <a:p>
            <a:pPr marL="228600" indent="-228600">
              <a:buFont typeface="+mj-lt"/>
              <a:buAutoNum type="arabicPeriod"/>
            </a:pPr>
            <a:endParaRPr lang="en-US" sz="1400" b="0">
              <a:latin typeface="Arial Narrow" panose="020B0606020202030204" pitchFamily="34" charset="0"/>
            </a:endParaRPr>
          </a:p>
          <a:p>
            <a:pPr marL="228600" indent="-228600">
              <a:buFont typeface="+mj-lt"/>
              <a:buAutoNum type="arabicPeriod"/>
            </a:pPr>
            <a:endParaRPr lang="en-US" sz="1400" b="0">
              <a:latin typeface="Arial Narrow" panose="020B0606020202030204" pitchFamily="34" charset="0"/>
            </a:endParaRPr>
          </a:p>
          <a:p>
            <a:pPr marL="0" indent="0">
              <a:buFont typeface="+mj-lt"/>
              <a:buNone/>
            </a:pPr>
            <a:r>
              <a:rPr lang="en-CA" b="0"/>
              <a:t>Ref: http://msdn.microsoft.com/en-us/library/cc246080.aspx </a:t>
            </a:r>
          </a:p>
          <a:p>
            <a:pPr marL="228600" indent="-228600">
              <a:buFont typeface="+mj-lt"/>
              <a:buAutoNum type="arabicPeriod"/>
            </a:pPr>
            <a:endParaRPr lang="en-CA" b="0"/>
          </a:p>
        </p:txBody>
      </p:sp>
      <p:sp>
        <p:nvSpPr>
          <p:cNvPr id="4" name="Slide Number Placeholder 3"/>
          <p:cNvSpPr>
            <a:spLocks noGrp="1"/>
          </p:cNvSpPr>
          <p:nvPr>
            <p:ph type="sldNum" sz="quarter" idx="10"/>
          </p:nvPr>
        </p:nvSpPr>
        <p:spPr/>
        <p:txBody>
          <a:bodyPr/>
          <a:lstStyle/>
          <a:p>
            <a:fld id="{5CA7C1A6-3F6E-4A0C-A01A-2F04D27288E6}" type="slidenum">
              <a:rPr lang="en-GB" smtClean="0"/>
              <a:pPr/>
              <a:t>63</a:t>
            </a:fld>
            <a:endParaRPr lang="en-GB"/>
          </a:p>
        </p:txBody>
      </p:sp>
    </p:spTree>
    <p:extLst>
      <p:ext uri="{BB962C8B-B14F-4D97-AF65-F5344CB8AC3E}">
        <p14:creationId xmlns:p14="http://schemas.microsoft.com/office/powerpoint/2010/main" val="6650076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a:t>It permits back-end to authorize which front-end service-accounts can impersonate users against their resources.</a:t>
            </a:r>
          </a:p>
          <a:p>
            <a:endParaRPr lang="en-US" sz="1400"/>
          </a:p>
          <a:p>
            <a:pPr marL="342900" indent="-342900"/>
            <a:r>
              <a:rPr lang="en-US"/>
              <a:t>Supported scenarios</a:t>
            </a:r>
          </a:p>
          <a:p>
            <a:pPr marL="627063" lvl="1" indent="-342900"/>
            <a:r>
              <a:rPr lang="en-US"/>
              <a:t>Client forest A to services forest B: Supported</a:t>
            </a:r>
          </a:p>
          <a:p>
            <a:pPr marL="627063" lvl="1" indent="-342900"/>
            <a:r>
              <a:rPr lang="en-US"/>
              <a:t>Client &amp; Frontend forest A to backend forest B: Supported</a:t>
            </a:r>
          </a:p>
          <a:p>
            <a:pPr marL="342900" indent="-342900"/>
            <a:endParaRPr lang="en-US"/>
          </a:p>
          <a:p>
            <a:pPr marL="627063" lvl="1" indent="-342900"/>
            <a:r>
              <a:rPr lang="en-US"/>
              <a:t>Client &amp; Backend forest A to frontend forest B : Not Supported</a:t>
            </a:r>
          </a:p>
          <a:p>
            <a:pPr marL="627063" lvl="1" indent="-342900"/>
            <a:r>
              <a:rPr lang="en-US"/>
              <a:t>Client forest A to Frontend Forest B to Backend forest C: Not Supported</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64</a:t>
            </a:fld>
            <a:endParaRPr lang="en-GB"/>
          </a:p>
        </p:txBody>
      </p:sp>
    </p:spTree>
    <p:extLst>
      <p:ext uri="{BB962C8B-B14F-4D97-AF65-F5344CB8AC3E}">
        <p14:creationId xmlns:p14="http://schemas.microsoft.com/office/powerpoint/2010/main" val="18535854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 typeface="+mj-lt"/>
              <a:buNone/>
              <a:tabLst/>
              <a:defRPr/>
            </a:pPr>
            <a:r>
              <a:rPr lang="en-US" sz="1400" b="0">
                <a:latin typeface="Arial Narrow" panose="020B0606020202030204" pitchFamily="34" charset="0"/>
              </a:rPr>
              <a:t>In order to make this work, the account used for the front-end needs the attribute </a:t>
            </a:r>
            <a:r>
              <a:rPr lang="en-US" sz="1400" b="0" err="1">
                <a:latin typeface="Arial Narrow" panose="020B0606020202030204" pitchFamily="34" charset="0"/>
              </a:rPr>
              <a:t>msDS-AllowedToDelegateTo</a:t>
            </a:r>
            <a:r>
              <a:rPr lang="en-US" sz="1400" b="0">
                <a:latin typeface="Arial Narrow" panose="020B0606020202030204" pitchFamily="34" charset="0"/>
              </a:rPr>
              <a:t> to be set with the list of backend SPNs.</a:t>
            </a:r>
          </a:p>
          <a:p>
            <a:pPr marL="0" marR="0" lvl="0" indent="0" algn="l" defTabSz="914400" rtl="0" eaLnBrk="1" fontAlgn="base" latinLnBrk="0" hangingPunct="1">
              <a:lnSpc>
                <a:spcPct val="100000"/>
              </a:lnSpc>
              <a:spcBef>
                <a:spcPct val="30000"/>
              </a:spcBef>
              <a:spcAft>
                <a:spcPct val="0"/>
              </a:spcAft>
              <a:buClrTx/>
              <a:buSzTx/>
              <a:buFont typeface="+mj-lt"/>
              <a:buNone/>
              <a:tabLst/>
              <a:defRPr/>
            </a:pPr>
            <a:r>
              <a:rPr lang="en-US" sz="1400" b="0">
                <a:solidFill>
                  <a:schemeClr val="accent1"/>
                </a:solidFill>
                <a:latin typeface="Arial Narrow" panose="020B0606020202030204" pitchFamily="34" charset="0"/>
              </a:rPr>
              <a:t>The front-end account also needs the flag TRUSTED_TO_AUTH_FOR_DELEGATION in the </a:t>
            </a:r>
            <a:r>
              <a:rPr lang="en-US" sz="1400" b="0" err="1">
                <a:solidFill>
                  <a:schemeClr val="accent1"/>
                </a:solidFill>
                <a:latin typeface="Arial Narrow" panose="020B0606020202030204" pitchFamily="34" charset="0"/>
              </a:rPr>
              <a:t>userAccountControl</a:t>
            </a:r>
            <a:r>
              <a:rPr lang="en-US" sz="1400" b="0">
                <a:solidFill>
                  <a:schemeClr val="accent1"/>
                </a:solidFill>
                <a:latin typeface="Arial Narrow" panose="020B0606020202030204" pitchFamily="34" charset="0"/>
              </a:rPr>
              <a:t> attribute.</a:t>
            </a:r>
          </a:p>
          <a:p>
            <a:pPr marL="228600" indent="-228600">
              <a:buFont typeface="+mj-lt"/>
              <a:buAutoNum type="arabicPeriod"/>
            </a:pPr>
            <a:endParaRPr lang="en-US" sz="1400" b="0">
              <a:solidFill>
                <a:schemeClr val="accent1"/>
              </a:solidFill>
              <a:latin typeface="Arial Narrow" panose="020B0606020202030204" pitchFamily="34" charset="0"/>
            </a:endParaRPr>
          </a:p>
          <a:p>
            <a:pPr marL="228600" indent="-228600">
              <a:buFont typeface="+mj-lt"/>
              <a:buAutoNum type="arabicPeriod"/>
            </a:pPr>
            <a:r>
              <a:rPr lang="en-US" sz="1400" b="0">
                <a:solidFill>
                  <a:schemeClr val="accent1"/>
                </a:solidFill>
                <a:latin typeface="Arial Narrow" panose="020B0606020202030204" pitchFamily="34" charset="0"/>
              </a:rPr>
              <a:t>Non-Kerberos authentication  : </a:t>
            </a:r>
            <a:r>
              <a:rPr lang="en-US" sz="1400" b="0">
                <a:solidFill>
                  <a:srgbClr val="AFDAF6">
                    <a:lumMod val="10000"/>
                  </a:srgbClr>
                </a:solidFill>
                <a:latin typeface="Arial Narrow" panose="020B0606020202030204" pitchFamily="34" charset="0"/>
              </a:rPr>
              <a:t>Client has neither forwardable TGT for the user, nor requesting a TGS for Frontend. </a:t>
            </a:r>
            <a:endParaRPr lang="en-US" sz="1400" b="0">
              <a:solidFill>
                <a:schemeClr val="accent1"/>
              </a:solidFill>
              <a:latin typeface="Arial Narrow" panose="020B0606020202030204" pitchFamily="34" charset="0"/>
            </a:endParaRPr>
          </a:p>
          <a:p>
            <a:pPr marL="228600" indent="-228600">
              <a:buFont typeface="+mj-lt"/>
              <a:buAutoNum type="arabicPeriod"/>
            </a:pPr>
            <a:r>
              <a:rPr lang="en-US" sz="1400" b="0">
                <a:solidFill>
                  <a:srgbClr val="AFDAF6">
                    <a:lumMod val="10000"/>
                  </a:srgbClr>
                </a:solidFill>
                <a:latin typeface="Arial Narrow" panose="020B0606020202030204" pitchFamily="34" charset="0"/>
              </a:rPr>
              <a:t>Frontend accepts session retrieving </a:t>
            </a:r>
            <a:r>
              <a:rPr lang="en-US" sz="1400" b="0" err="1">
                <a:solidFill>
                  <a:srgbClr val="AFDAF6">
                    <a:lumMod val="10000"/>
                  </a:srgbClr>
                </a:solidFill>
                <a:latin typeface="Arial Narrow" panose="020B0606020202030204" pitchFamily="34" charset="0"/>
              </a:rPr>
              <a:t>cname</a:t>
            </a:r>
            <a:r>
              <a:rPr lang="en-US" sz="1400" b="0">
                <a:solidFill>
                  <a:srgbClr val="AFDAF6">
                    <a:lumMod val="10000"/>
                  </a:srgbClr>
                </a:solidFill>
                <a:latin typeface="Arial Narrow" panose="020B0606020202030204" pitchFamily="34" charset="0"/>
              </a:rPr>
              <a:t> and </a:t>
            </a:r>
            <a:r>
              <a:rPr lang="en-US" sz="1400" b="0" err="1">
                <a:solidFill>
                  <a:srgbClr val="AFDAF6">
                    <a:lumMod val="10000"/>
                  </a:srgbClr>
                </a:solidFill>
                <a:latin typeface="Arial Narrow" panose="020B0606020202030204" pitchFamily="34" charset="0"/>
              </a:rPr>
              <a:t>crealm</a:t>
            </a:r>
            <a:r>
              <a:rPr lang="en-US" sz="1400" b="0">
                <a:solidFill>
                  <a:srgbClr val="AFDAF6">
                    <a:lumMod val="10000"/>
                  </a:srgbClr>
                </a:solidFill>
                <a:latin typeface="Arial Narrow" panose="020B0606020202030204" pitchFamily="34" charset="0"/>
              </a:rPr>
              <a:t> or the users Certificate</a:t>
            </a:r>
          </a:p>
          <a:p>
            <a:pPr marL="228600" indent="-228600">
              <a:buFont typeface="+mj-lt"/>
              <a:buAutoNum type="arabicPeriod"/>
            </a:pPr>
            <a:r>
              <a:rPr lang="en-US" sz="1400" b="0">
                <a:solidFill>
                  <a:srgbClr val="C00000"/>
                </a:solidFill>
                <a:latin typeface="Arial Narrow" panose="020B0606020202030204" pitchFamily="34" charset="0"/>
              </a:rPr>
              <a:t>Frontend requests TGS to itself (to its own UPN as </a:t>
            </a:r>
            <a:r>
              <a:rPr lang="en-US" sz="1400" b="0" err="1">
                <a:solidFill>
                  <a:srgbClr val="C00000"/>
                </a:solidFill>
                <a:latin typeface="Arial Narrow" panose="020B0606020202030204" pitchFamily="34" charset="0"/>
              </a:rPr>
              <a:t>Sname</a:t>
            </a:r>
            <a:r>
              <a:rPr lang="en-US" sz="1400" b="0">
                <a:solidFill>
                  <a:srgbClr val="C00000"/>
                </a:solidFill>
                <a:latin typeface="Arial Narrow" panose="020B0606020202030204" pitchFamily="34" charset="0"/>
              </a:rPr>
              <a:t>), with field PA-FOR-USER (</a:t>
            </a:r>
            <a:r>
              <a:rPr lang="en-US" sz="1400" b="0" err="1">
                <a:solidFill>
                  <a:srgbClr val="C00000"/>
                </a:solidFill>
                <a:latin typeface="Arial Narrow" panose="020B0606020202030204" pitchFamily="34" charset="0"/>
              </a:rPr>
              <a:t>cname</a:t>
            </a:r>
            <a:r>
              <a:rPr lang="en-US" sz="1400" b="0">
                <a:solidFill>
                  <a:srgbClr val="C00000"/>
                </a:solidFill>
                <a:latin typeface="Arial Narrow" panose="020B0606020202030204" pitchFamily="34" charset="0"/>
              </a:rPr>
              <a:t>/</a:t>
            </a:r>
            <a:r>
              <a:rPr lang="en-US" sz="1400" b="0" err="1">
                <a:solidFill>
                  <a:srgbClr val="C00000"/>
                </a:solidFill>
                <a:latin typeface="Arial Narrow" panose="020B0606020202030204" pitchFamily="34" charset="0"/>
              </a:rPr>
              <a:t>crealm</a:t>
            </a:r>
            <a:r>
              <a:rPr lang="en-US" sz="1400" b="0">
                <a:solidFill>
                  <a:srgbClr val="C00000"/>
                </a:solidFill>
                <a:latin typeface="Arial Narrow" panose="020B0606020202030204" pitchFamily="34" charset="0"/>
              </a:rPr>
              <a:t>) </a:t>
            </a:r>
            <a:br>
              <a:rPr lang="en-US" sz="1400" b="0">
                <a:solidFill>
                  <a:srgbClr val="C00000"/>
                </a:solidFill>
                <a:latin typeface="Arial Narrow" panose="020B0606020202030204" pitchFamily="34" charset="0"/>
              </a:rPr>
            </a:br>
            <a:r>
              <a:rPr lang="en-US" sz="1400" b="0">
                <a:solidFill>
                  <a:srgbClr val="C00000"/>
                </a:solidFill>
                <a:latin typeface="Arial Narrow" panose="020B0606020202030204" pitchFamily="34" charset="0"/>
              </a:rPr>
              <a:t>or PA-S4U-X509-USER (Certificate) for the user. </a:t>
            </a:r>
          </a:p>
          <a:p>
            <a:pPr marL="228600" indent="-228600">
              <a:buFont typeface="+mj-lt"/>
              <a:buAutoNum type="arabicPeriod"/>
            </a:pPr>
            <a:r>
              <a:rPr lang="en-US" sz="1400" b="0">
                <a:solidFill>
                  <a:srgbClr val="C00000"/>
                </a:solidFill>
                <a:latin typeface="Arial Narrow" panose="020B0606020202030204" pitchFamily="34" charset="0"/>
              </a:rPr>
              <a:t>KDC returns a service TGS ticket where the SPN is the Frontend while the PAC is about User1 (similar to evidence ticket in KCD)</a:t>
            </a:r>
            <a:endParaRPr lang="en-US" sz="1400" b="0">
              <a:solidFill>
                <a:srgbClr val="AFDAF6">
                  <a:lumMod val="10000"/>
                </a:srgbClr>
              </a:solidFill>
              <a:latin typeface="Arial Narrow" panose="020B0606020202030204" pitchFamily="34" charset="0"/>
            </a:endParaRPr>
          </a:p>
          <a:p>
            <a:pPr marL="228600" indent="-228600">
              <a:buFont typeface="+mj-lt"/>
              <a:buAutoNum type="arabicPeriod"/>
            </a:pPr>
            <a:r>
              <a:rPr lang="de-DE" sz="1400" b="0">
                <a:solidFill>
                  <a:srgbClr val="AFDAF6">
                    <a:lumMod val="10000"/>
                  </a:srgbClr>
                </a:solidFill>
                <a:latin typeface="Arial Narrow" panose="020B0606020202030204" pitchFamily="34" charset="0"/>
              </a:rPr>
              <a:t>Frontend requests TGS for Server/Backend SPN with Cname-In-Addl-Tkt flag  set, AdditionalTickets in ReqBody contains evidence TGS from step 4</a:t>
            </a:r>
          </a:p>
          <a:p>
            <a:pPr marL="228600" indent="-228600">
              <a:buFont typeface="+mj-lt"/>
              <a:buAutoNum type="arabicPeriod"/>
            </a:pPr>
            <a:r>
              <a:rPr lang="de-DE" sz="1400" b="0">
                <a:solidFill>
                  <a:srgbClr val="AFDAF6">
                    <a:lumMod val="10000"/>
                  </a:srgbClr>
                </a:solidFill>
                <a:latin typeface="Arial Narrow" panose="020B0606020202030204" pitchFamily="34" charset="0"/>
              </a:rPr>
              <a:t>KDC verifies evidence TGS and authenticator, replies with Backend TGS for the user, Cname: User1</a:t>
            </a:r>
            <a:endParaRPr lang="en-US" sz="1400" b="0">
              <a:solidFill>
                <a:srgbClr val="AFDAF6">
                  <a:lumMod val="10000"/>
                </a:srgbClr>
              </a:solidFill>
              <a:latin typeface="Arial Narrow" panose="020B0606020202030204" pitchFamily="34" charset="0"/>
            </a:endParaRPr>
          </a:p>
          <a:p>
            <a:pPr marL="228600" indent="-228600">
              <a:buFont typeface="+mj-lt"/>
              <a:buAutoNum type="arabicPeriod"/>
            </a:pPr>
            <a:r>
              <a:rPr lang="en-US" sz="1400" b="0">
                <a:solidFill>
                  <a:srgbClr val="AFDAF6">
                    <a:lumMod val="10000"/>
                  </a:srgbClr>
                </a:solidFill>
                <a:latin typeface="Arial Narrow" panose="020B0606020202030204" pitchFamily="34" charset="0"/>
              </a:rPr>
              <a:t>KRB_AP_REQ contains the user's TGS. Authenticator is encrypted with the TGS-supplied Backend/Server session key. </a:t>
            </a:r>
          </a:p>
          <a:p>
            <a:pPr marL="228600" indent="-228600">
              <a:buFont typeface="+mj-lt"/>
              <a:buAutoNum type="arabicPeriod"/>
            </a:pPr>
            <a:r>
              <a:rPr lang="en-US" sz="1400" b="0">
                <a:solidFill>
                  <a:srgbClr val="AFDAF6">
                    <a:lumMod val="10000"/>
                  </a:srgbClr>
                </a:solidFill>
                <a:latin typeface="Arial Narrow" panose="020B0606020202030204" pitchFamily="34" charset="0"/>
              </a:rPr>
              <a:t>KRB_AP_REP is handled as before with Mutual Authentication check</a:t>
            </a:r>
            <a:br>
              <a:rPr lang="en-US" sz="1200" b="0">
                <a:latin typeface="Arial Narrow" panose="020B0606020202030204" pitchFamily="34" charset="0"/>
              </a:rPr>
            </a:br>
            <a:endParaRPr lang="en-US" sz="1200" b="0">
              <a:latin typeface="Arial Narrow" panose="020B0606020202030204" pitchFamily="34" charset="0"/>
            </a:endParaRPr>
          </a:p>
          <a:p>
            <a:r>
              <a:rPr lang="en-CA"/>
              <a:t>Ref: http://msdn.microsoft.com/en-us/library/cc246080.aspx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65</a:t>
            </a:fld>
            <a:endParaRPr lang="en-GB"/>
          </a:p>
        </p:txBody>
      </p:sp>
    </p:spTree>
    <p:extLst>
      <p:ext uri="{BB962C8B-B14F-4D97-AF65-F5344CB8AC3E}">
        <p14:creationId xmlns:p14="http://schemas.microsoft.com/office/powerpoint/2010/main" val="34133648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66</a:t>
            </a:fld>
            <a:endParaRPr lang="en-GB"/>
          </a:p>
        </p:txBody>
      </p:sp>
    </p:spTree>
    <p:extLst>
      <p:ext uri="{BB962C8B-B14F-4D97-AF65-F5344CB8AC3E}">
        <p14:creationId xmlns:p14="http://schemas.microsoft.com/office/powerpoint/2010/main" val="31998690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67</a:t>
            </a:fld>
            <a:endParaRPr lang="en-GB"/>
          </a:p>
        </p:txBody>
      </p:sp>
    </p:spTree>
    <p:extLst>
      <p:ext uri="{BB962C8B-B14F-4D97-AF65-F5344CB8AC3E}">
        <p14:creationId xmlns:p14="http://schemas.microsoft.com/office/powerpoint/2010/main" val="38439955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Flexible Authentication Secure Tunneling (FAST) provides a protected channel between the Kerberos client and the KDC. FAST is implemented as Kerberos armoring in Windows Server 2012, and it is only available for authentication service (AS) and ticket-granting service (TGS) exchanges.</a:t>
            </a:r>
          </a:p>
          <a:p>
            <a:endParaRPr lang="en-US"/>
          </a:p>
          <a:p>
            <a:r>
              <a:rPr lang="en-US"/>
              <a:t>FAST will be dealt with in module 2 section 3.</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68</a:t>
            </a:fld>
            <a:endParaRPr lang="en-GB"/>
          </a:p>
        </p:txBody>
      </p:sp>
    </p:spTree>
    <p:extLst>
      <p:ext uri="{BB962C8B-B14F-4D97-AF65-F5344CB8AC3E}">
        <p14:creationId xmlns:p14="http://schemas.microsoft.com/office/powerpoint/2010/main" val="42495557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Examples of </a:t>
            </a:r>
            <a:r>
              <a:rPr lang="en-CA" err="1"/>
              <a:t>keytab</a:t>
            </a:r>
            <a:r>
              <a:rPr lang="en-CA"/>
              <a:t> generation using </a:t>
            </a:r>
            <a:r>
              <a:rPr lang="en-CA" err="1"/>
              <a:t>ktpass</a:t>
            </a:r>
            <a:r>
              <a:rPr lang="en-CA"/>
              <a:t> can be found here: https://blogs.technet.microsoft.com/pie/2018/01/03/all-you-need-to-know-about-keytab-files/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69</a:t>
            </a:fld>
            <a:endParaRPr lang="en-GB"/>
          </a:p>
        </p:txBody>
      </p:sp>
    </p:spTree>
    <p:extLst>
      <p:ext uri="{BB962C8B-B14F-4D97-AF65-F5344CB8AC3E}">
        <p14:creationId xmlns:p14="http://schemas.microsoft.com/office/powerpoint/2010/main" val="219619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t>The administrator of a system can restrict the type of logons to specific security principals. </a:t>
            </a:r>
          </a:p>
          <a:p>
            <a:r>
              <a:rPr lang="en-US"/>
              <a:t>Here is the list user right assignment that can be configured in Windows. </a:t>
            </a:r>
          </a:p>
          <a:p>
            <a:endParaRPr lang="en-US"/>
          </a:p>
          <a:p>
            <a:r>
              <a:rPr lang="en-US" b="1"/>
              <a:t>Access this Computer from the Network </a:t>
            </a:r>
            <a:r>
              <a:rPr lang="en-US"/>
              <a:t>(</a:t>
            </a:r>
            <a:r>
              <a:rPr lang="en-US" err="1"/>
              <a:t>SeNetworkLogonRight</a:t>
            </a:r>
            <a:r>
              <a:rPr lang="en-US"/>
              <a:t>)</a:t>
            </a:r>
          </a:p>
          <a:p>
            <a:r>
              <a:rPr lang="en-US"/>
              <a:t>Determines which users are allowed to connect over the network to the computer.</a:t>
            </a:r>
          </a:p>
          <a:p>
            <a:r>
              <a:rPr lang="en-US"/>
              <a:t> </a:t>
            </a:r>
          </a:p>
          <a:p>
            <a:r>
              <a:rPr lang="en-US" b="1"/>
              <a:t>Log on as a batch job </a:t>
            </a:r>
            <a:r>
              <a:rPr lang="en-US"/>
              <a:t>(</a:t>
            </a:r>
            <a:r>
              <a:rPr lang="en-US" err="1"/>
              <a:t>SeBatchLogonRight</a:t>
            </a:r>
            <a:r>
              <a:rPr lang="en-US"/>
              <a:t>)</a:t>
            </a:r>
          </a:p>
          <a:p>
            <a:r>
              <a:rPr lang="en-US"/>
              <a:t>Allows a user to log on by using a batch-queue facility.</a:t>
            </a:r>
          </a:p>
          <a:p>
            <a:r>
              <a:rPr lang="en-US"/>
              <a:t> </a:t>
            </a:r>
          </a:p>
          <a:p>
            <a:r>
              <a:rPr lang="en-US" b="1"/>
              <a:t>Log on locally </a:t>
            </a:r>
            <a:r>
              <a:rPr lang="en-US" b="0"/>
              <a:t>(</a:t>
            </a:r>
            <a:r>
              <a:rPr lang="en-US" b="0" err="1"/>
              <a:t>S</a:t>
            </a:r>
            <a:r>
              <a:rPr lang="en-US" err="1"/>
              <a:t>eInteractiveLogonRight</a:t>
            </a:r>
            <a:r>
              <a:rPr lang="en-US"/>
              <a:t>)</a:t>
            </a:r>
          </a:p>
          <a:p>
            <a:r>
              <a:rPr lang="en-US"/>
              <a:t>Allows a user to log on locally at the computers keyboard.</a:t>
            </a:r>
          </a:p>
          <a:p>
            <a:endParaRPr lang="en-US"/>
          </a:p>
          <a:p>
            <a:r>
              <a:rPr lang="en-CA" b="1"/>
              <a:t>Log on via Terminal Service </a:t>
            </a:r>
            <a:r>
              <a:rPr lang="en-CA"/>
              <a:t>(</a:t>
            </a:r>
            <a:r>
              <a:rPr lang="en-CA" err="1"/>
              <a:t>SeRemoteInteractiveLogonRight</a:t>
            </a:r>
            <a:r>
              <a:rPr lang="en-CA"/>
              <a:t>)</a:t>
            </a:r>
            <a:endParaRPr lang="en-US"/>
          </a:p>
          <a:p>
            <a:r>
              <a:rPr lang="en-US"/>
              <a:t> </a:t>
            </a:r>
          </a:p>
          <a:p>
            <a:r>
              <a:rPr lang="en-US" b="1"/>
              <a:t>Logon as a service </a:t>
            </a:r>
            <a:r>
              <a:rPr lang="en-US"/>
              <a:t>(</a:t>
            </a:r>
            <a:r>
              <a:rPr lang="en-US" err="1"/>
              <a:t>SeServiceLogonRight</a:t>
            </a:r>
            <a:r>
              <a:rPr lang="en-US"/>
              <a:t>)</a:t>
            </a:r>
          </a:p>
          <a:p>
            <a:r>
              <a:rPr lang="en-US"/>
              <a:t>Allows a security principal to log on as a service. Services can be configured to run under the </a:t>
            </a:r>
            <a:r>
              <a:rPr lang="en-US" err="1"/>
              <a:t>LocalSystem</a:t>
            </a:r>
            <a:r>
              <a:rPr lang="en-US"/>
              <a:t> account, which has a built-in right to log on as a service. Any service that runs under a separate account must be assigned the right.</a:t>
            </a:r>
          </a:p>
          <a:p>
            <a:r>
              <a:rPr lang="en-US"/>
              <a:t> </a:t>
            </a:r>
          </a:p>
          <a:p>
            <a:r>
              <a:rPr lang="en-US" b="1"/>
              <a:t>Deny Access to this computer from the network </a:t>
            </a:r>
            <a:r>
              <a:rPr lang="en-US"/>
              <a:t>(</a:t>
            </a:r>
            <a:r>
              <a:rPr lang="en-US" err="1"/>
              <a:t>SeDenyNetworkLogonRight</a:t>
            </a:r>
            <a:r>
              <a:rPr lang="en-US"/>
              <a:t>)</a:t>
            </a:r>
          </a:p>
          <a:p>
            <a:r>
              <a:rPr lang="en-US"/>
              <a:t>Prohibits a user or group from connecting to the computer from the network.</a:t>
            </a:r>
          </a:p>
          <a:p>
            <a:r>
              <a:rPr lang="en-US"/>
              <a:t> </a:t>
            </a:r>
          </a:p>
          <a:p>
            <a:r>
              <a:rPr lang="en-US" b="1"/>
              <a:t>Deny local logon </a:t>
            </a:r>
            <a:r>
              <a:rPr lang="en-US"/>
              <a:t>(</a:t>
            </a:r>
            <a:r>
              <a:rPr lang="en-US" err="1"/>
              <a:t>SeDenyInteractiveLogonRight</a:t>
            </a:r>
            <a:r>
              <a:rPr lang="en-US"/>
              <a:t>)</a:t>
            </a:r>
          </a:p>
          <a:p>
            <a:r>
              <a:rPr lang="en-US"/>
              <a:t>Prohibits a user or group from logging on locally at the keyboard.</a:t>
            </a:r>
          </a:p>
          <a:p>
            <a:r>
              <a:rPr lang="en-US"/>
              <a:t> </a:t>
            </a:r>
          </a:p>
          <a:p>
            <a:r>
              <a:rPr lang="en-US" b="1"/>
              <a:t>Deny logon as a batch file</a:t>
            </a:r>
            <a:r>
              <a:rPr lang="en-US"/>
              <a:t> (</a:t>
            </a:r>
            <a:r>
              <a:rPr lang="en-US" err="1"/>
              <a:t>SeDenyBatchLogonRight</a:t>
            </a:r>
            <a:r>
              <a:rPr lang="en-US"/>
              <a:t>)</a:t>
            </a:r>
          </a:p>
          <a:p>
            <a:r>
              <a:rPr lang="en-US"/>
              <a:t>Prohibits a user or group from logging on through a batch-queue facility.</a:t>
            </a:r>
          </a:p>
          <a:p>
            <a:r>
              <a:rPr lang="en-US"/>
              <a:t> </a:t>
            </a:r>
          </a:p>
          <a:p>
            <a:r>
              <a:rPr lang="en-US" b="1"/>
              <a:t>Deny logon as a service </a:t>
            </a:r>
            <a:r>
              <a:rPr lang="en-US"/>
              <a:t>(</a:t>
            </a:r>
            <a:r>
              <a:rPr lang="en-US" err="1"/>
              <a:t>SeDenyServiceLogonRight</a:t>
            </a:r>
            <a:r>
              <a:rPr lang="en-US"/>
              <a:t>)</a:t>
            </a:r>
          </a:p>
          <a:p>
            <a:r>
              <a:rPr lang="en-US"/>
              <a:t>Prohibits a user or group from logging on as a service.</a:t>
            </a:r>
          </a:p>
          <a:p>
            <a:endParaRPr lang="en-US"/>
          </a:p>
          <a:p>
            <a:r>
              <a:rPr lang="en-CA" b="1"/>
              <a:t>Deny logon via Terminal Services </a:t>
            </a:r>
            <a:r>
              <a:rPr lang="en-CA"/>
              <a:t>(</a:t>
            </a:r>
            <a:r>
              <a:rPr lang="en-CA" err="1"/>
              <a:t>SeDenyRemoteInteractiveLogonRight</a:t>
            </a:r>
            <a:r>
              <a:rPr lang="en-CA"/>
              <a:t>)</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20702122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All machines in the forest should have the registry value </a:t>
            </a:r>
            <a:r>
              <a:rPr lang="en-US"/>
              <a:t>HKEY_LOCAL_MACHINE\SYSTEM\</a:t>
            </a:r>
            <a:r>
              <a:rPr lang="en-US" err="1"/>
              <a:t>CurrentControlSet</a:t>
            </a:r>
            <a:r>
              <a:rPr lang="en-US"/>
              <a:t>\Services\W32Time\Parameter\Type set to NT5DS.</a:t>
            </a:r>
          </a:p>
          <a:p>
            <a:r>
              <a:rPr lang="en-US"/>
              <a:t>Only the PDC of the root domain of the forest can have it set to NTP.</a:t>
            </a:r>
          </a:p>
          <a:p>
            <a:br>
              <a:rPr lang="en-US"/>
            </a:br>
            <a:r>
              <a:rPr lang="en-US"/>
              <a:t>Ref: Windows Time Service Technical Reference https://docs.microsoft.com/en-us/previous-versions/windows/it-pro/windows-server-2003/cc773061(v=ws.10)</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70</a:t>
            </a:fld>
            <a:endParaRPr lang="en-GB"/>
          </a:p>
        </p:txBody>
      </p:sp>
    </p:spTree>
    <p:extLst>
      <p:ext uri="{BB962C8B-B14F-4D97-AF65-F5344CB8AC3E}">
        <p14:creationId xmlns:p14="http://schemas.microsoft.com/office/powerpoint/2010/main" val="22022244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It is this feature that enables a user to unlock or logon into a computer even if there is no line of sight of a domain controller. In a nutshell, the credentials of the users are salted and encrypted, and stored locally on a registry hive. </a:t>
            </a:r>
          </a:p>
          <a:p>
            <a:r>
              <a:rPr lang="en-CA"/>
              <a:t>Cached credentials never expire. So if a user is deleted from Active Directory, it will still be able to open a local session on its computer as long as it doesn’t communicate with a domain controller. As soon as the domain controller is reachable during a logon attempts, the cache will be unvalidated if the user was disabled or deleted. </a:t>
            </a:r>
          </a:p>
          <a:p>
            <a:endParaRPr lang="en-CA"/>
          </a:p>
          <a:p>
            <a:r>
              <a:rPr lang="en-CA"/>
              <a:t>When a user logged in using its cached </a:t>
            </a:r>
            <a:r>
              <a:rPr lang="en-CA" err="1"/>
              <a:t>LogonType</a:t>
            </a:r>
            <a:r>
              <a:rPr lang="en-CA"/>
              <a:t> 11 in the event 4624 of the machine security event logs. </a:t>
            </a:r>
          </a:p>
          <a:p>
            <a:endParaRPr lang="en-CA"/>
          </a:p>
          <a:p>
            <a:r>
              <a:rPr lang="en-CA"/>
              <a:t>Here are interesting articles explaining how the encryption for cache credentials works and how to overwrite it:</a:t>
            </a:r>
          </a:p>
          <a:p>
            <a:r>
              <a:rPr lang="en-CA"/>
              <a:t>- https://cqureacademy.com/blog/windows-internals/cached-credentials-important-facts</a:t>
            </a:r>
          </a:p>
          <a:p>
            <a:pPr marL="0" indent="0">
              <a:buFontTx/>
              <a:buNone/>
            </a:pPr>
            <a:r>
              <a:rPr lang="en-CA"/>
              <a:t>- http://moyix.blogspot.ca/2008/02/cached-domain-credentials.html </a:t>
            </a:r>
          </a:p>
          <a:p>
            <a:pPr marL="285750" indent="-285750">
              <a:buFontTx/>
              <a:buChar char="-"/>
            </a:pPr>
            <a:endParaRPr lang="en-CA"/>
          </a:p>
          <a:p>
            <a:pPr marL="0" indent="0">
              <a:buFontTx/>
              <a:buNone/>
            </a:pPr>
            <a:r>
              <a:rPr lang="en-CA" b="1"/>
              <a:t>Sorry, but now we are out of scope! </a:t>
            </a:r>
            <a:r>
              <a:rPr lang="en-CA"/>
              <a:t>DPAPI and other cached credentials interesting bits will be covered in the Windows Security cursus.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71</a:t>
            </a:fld>
            <a:endParaRPr lang="en-GB"/>
          </a:p>
        </p:txBody>
      </p:sp>
    </p:spTree>
    <p:extLst>
      <p:ext uri="{BB962C8B-B14F-4D97-AF65-F5344CB8AC3E}">
        <p14:creationId xmlns:p14="http://schemas.microsoft.com/office/powerpoint/2010/main" val="25285353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err="1"/>
              <a:t>LockoutThreshold</a:t>
            </a:r>
            <a:endParaRPr lang="en-US" b="1"/>
          </a:p>
          <a:p>
            <a:r>
              <a:rPr lang="en-US"/>
              <a:t>The </a:t>
            </a:r>
            <a:r>
              <a:rPr lang="en-US" err="1"/>
              <a:t>LockoutThreshold</a:t>
            </a:r>
            <a:r>
              <a:rPr lang="en-US"/>
              <a:t> setting (also known in Group Policy as the Account lockout threshold setting) is the number of times that the user, computer, service, or program can send a bad password during logon authentication before the account is locked out. Account lockout occurs when the </a:t>
            </a:r>
            <a:r>
              <a:rPr lang="en-US" err="1"/>
              <a:t>badPwdCount</a:t>
            </a:r>
            <a:r>
              <a:rPr lang="en-US"/>
              <a:t> registry value is equal to or exceeds the </a:t>
            </a:r>
            <a:r>
              <a:rPr lang="en-US" err="1"/>
              <a:t>LockoutThreshold</a:t>
            </a:r>
            <a:r>
              <a:rPr lang="en-US"/>
              <a:t> value. You can adjust the </a:t>
            </a:r>
            <a:r>
              <a:rPr lang="en-US" err="1"/>
              <a:t>LockoutThreshold</a:t>
            </a:r>
            <a:r>
              <a:rPr lang="en-US"/>
              <a:t> value to prevent both brute force and dictionary attacks, but you can set the value too low to capture user error and other non-attack errors. Administrators often set this value too low (3 through 5), which causes a large number of account lockouts because of user error, program caching by service accounts, or issues with networking clients. If you set the </a:t>
            </a:r>
            <a:r>
              <a:rPr lang="en-US" err="1"/>
              <a:t>LockoutThreshold</a:t>
            </a:r>
            <a:r>
              <a:rPr lang="en-US"/>
              <a:t> value to 0, no account lockouts occur on the domain.</a:t>
            </a:r>
          </a:p>
          <a:p>
            <a:r>
              <a:rPr lang="en-US"/>
              <a:t>Valid non-zero values are between 1 and 999, with a default value of zero.</a:t>
            </a:r>
          </a:p>
          <a:p>
            <a:endParaRPr lang="en-US"/>
          </a:p>
          <a:p>
            <a:r>
              <a:rPr lang="en-US" b="1" err="1"/>
              <a:t>LockoutDuration</a:t>
            </a:r>
            <a:endParaRPr lang="en-US" b="1"/>
          </a:p>
          <a:p>
            <a:r>
              <a:rPr lang="en-US"/>
              <a:t>The </a:t>
            </a:r>
            <a:r>
              <a:rPr lang="en-US" err="1"/>
              <a:t>LockoutDuration</a:t>
            </a:r>
            <a:r>
              <a:rPr lang="en-US"/>
              <a:t> setting (also known in Group Policy as the Account lockout duration setting) is the amount of time, in minutes, that account lockout is enforced on an account that has exceeded the </a:t>
            </a:r>
            <a:r>
              <a:rPr lang="en-US" err="1"/>
              <a:t>LockoutDuration</a:t>
            </a:r>
            <a:r>
              <a:rPr lang="en-US"/>
              <a:t> registry value, measured from the time of lockout. If you set the </a:t>
            </a:r>
            <a:r>
              <a:rPr lang="en-US" err="1"/>
              <a:t>LockoutDuration</a:t>
            </a:r>
            <a:r>
              <a:rPr lang="en-US"/>
              <a:t> registry value to 0, the account is permanently locked out until either an administrator or a user who has a delegated account resets the account. If the administrator or a delegated user account does not unlock the account, the operating system unlocks the account after the number of minutes that you set in the </a:t>
            </a:r>
            <a:r>
              <a:rPr lang="en-US" err="1"/>
              <a:t>LockoutDuration</a:t>
            </a:r>
            <a:r>
              <a:rPr lang="en-US"/>
              <a:t> registry value. Non-zero values for the </a:t>
            </a:r>
            <a:r>
              <a:rPr lang="en-US" err="1"/>
              <a:t>LockoutDuration</a:t>
            </a:r>
            <a:r>
              <a:rPr lang="en-US"/>
              <a:t> registry value reduce the administrative overhead of unlocking accounts by having them unlocked automatically; however, non-zero values do not provide the added security of user validation before the account is restored.</a:t>
            </a:r>
          </a:p>
          <a:p>
            <a:r>
              <a:rPr lang="en-US"/>
              <a:t>Valid non-zero values are between 1 and 99999, with a default value of 30.</a:t>
            </a:r>
          </a:p>
          <a:p>
            <a:endParaRPr lang="en-US"/>
          </a:p>
          <a:p>
            <a:r>
              <a:rPr lang="en-US" b="1" err="1"/>
              <a:t>ObservationWindow</a:t>
            </a:r>
            <a:endParaRPr lang="en-US" b="1"/>
          </a:p>
          <a:p>
            <a:r>
              <a:rPr lang="en-US"/>
              <a:t>The </a:t>
            </a:r>
            <a:r>
              <a:rPr lang="en-US" err="1"/>
              <a:t>ObservationWindow</a:t>
            </a:r>
            <a:r>
              <a:rPr lang="en-US"/>
              <a:t> setting (also known in Group Policy as the Reset account lockout counter after setting) is the number of minutes after which an accounts </a:t>
            </a:r>
            <a:r>
              <a:rPr lang="en-US" err="1"/>
              <a:t>badPwdCount</a:t>
            </a:r>
            <a:r>
              <a:rPr lang="en-US"/>
              <a:t> registry value is reset. You can use the </a:t>
            </a:r>
            <a:r>
              <a:rPr lang="en-US" err="1"/>
              <a:t>ObservationWindow</a:t>
            </a:r>
            <a:r>
              <a:rPr lang="en-US"/>
              <a:t> setting to help mitigate lockout issues that are initiated by users. When you enable this setting, the bad password attempt is removed from the server after a period of time.</a:t>
            </a:r>
          </a:p>
          <a:p>
            <a:r>
              <a:rPr lang="en-US"/>
              <a:t>Valid non-zero values are between 1 and 99999, with a default value of 30</a:t>
            </a:r>
          </a:p>
          <a:p>
            <a:endParaRPr lang="en-US"/>
          </a:p>
          <a:p>
            <a:r>
              <a:rPr lang="en-US" b="1" err="1"/>
              <a:t>badPwdCount</a:t>
            </a:r>
            <a:endParaRPr lang="en-US" b="1"/>
          </a:p>
          <a:p>
            <a:r>
              <a:rPr lang="en-US"/>
              <a:t>The </a:t>
            </a:r>
            <a:r>
              <a:rPr lang="en-US" err="1"/>
              <a:t>badPwdCount</a:t>
            </a:r>
            <a:r>
              <a:rPr lang="en-US"/>
              <a:t> value stores the number of times that the user, computer, or service account tried to log on to the account by using an incorrect password. This value is maintained separately on each domain controller in the domain, except for the PDC operations master of the accounts domain that maintains the total number of incorrect password attempts. A value of 0 indicates that the value is unknown. For an accurate total of the user's incorrect password attempts in the domain, you must query each domain controller and use the sum of the values. </a:t>
            </a:r>
          </a:p>
          <a:p>
            <a:endParaRPr lang="en-US"/>
          </a:p>
          <a:p>
            <a:r>
              <a:rPr lang="en-US" b="1" err="1"/>
              <a:t>badPasswordTime</a:t>
            </a:r>
            <a:endParaRPr lang="en-US" b="1"/>
          </a:p>
          <a:p>
            <a:r>
              <a:rPr lang="en-US"/>
              <a:t>The </a:t>
            </a:r>
            <a:r>
              <a:rPr lang="en-US" err="1"/>
              <a:t>badPasswordTime</a:t>
            </a:r>
            <a:r>
              <a:rPr lang="en-US"/>
              <a:t> value stores the last time that the user, computer, or service account submitted a password that did not match the password on the authenticating domain controller This property is stored locally on each domain controller that is in the domain. A value of 0 means that the last incorrect password time is unknown. For an accurate value for the user's last incorrect password time in the domain, you must query each domain controller that is in the domain; the largest one is the accurate value. </a:t>
            </a:r>
          </a:p>
          <a:p>
            <a:endParaRPr lang="en-US"/>
          </a:p>
          <a:p>
            <a:r>
              <a:rPr lang="en-US" b="1" err="1"/>
              <a:t>ntPwdHistory</a:t>
            </a:r>
            <a:endParaRPr lang="en-US" b="1"/>
          </a:p>
          <a:p>
            <a:r>
              <a:rPr lang="en-US"/>
              <a:t>The </a:t>
            </a:r>
            <a:r>
              <a:rPr lang="en-US" err="1"/>
              <a:t>ntPwdHistory</a:t>
            </a:r>
            <a:r>
              <a:rPr lang="en-US"/>
              <a:t> registry value contains the password history for the user in Windows NT Server 4.0 one-way function (OWF). Both Windows 2000 and the Windows Server 2003 family use the Windows NT Server 4.0 OWF. This property is used by only the operating system. Note that you cannot obtain the password from the password in OWF form.</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0" i="0" kern="1200">
                <a:solidFill>
                  <a:schemeClr val="tx1"/>
                </a:solidFill>
                <a:effectLst/>
                <a:latin typeface="Arial"/>
                <a:ea typeface="+mn-ea"/>
                <a:cs typeface="Arial" charset="0"/>
                <a:sym typeface="Arial"/>
              </a:rPr>
              <a:t>Password history check (N-2): Before a Windows Server 2003 operating system increments </a:t>
            </a:r>
            <a:r>
              <a:rPr lang="en-US" sz="1400" b="0" i="0" kern="1200" err="1">
                <a:solidFill>
                  <a:schemeClr val="tx1"/>
                </a:solidFill>
                <a:effectLst/>
                <a:latin typeface="Arial"/>
                <a:ea typeface="+mn-ea"/>
                <a:cs typeface="Arial" charset="0"/>
                <a:sym typeface="Arial"/>
              </a:rPr>
              <a:t>badPwdCount</a:t>
            </a:r>
            <a:r>
              <a:rPr lang="en-US" sz="1400" b="0" i="0" kern="1200">
                <a:solidFill>
                  <a:schemeClr val="tx1"/>
                </a:solidFill>
                <a:effectLst/>
                <a:latin typeface="Arial"/>
                <a:ea typeface="+mn-ea"/>
                <a:cs typeface="Arial" charset="0"/>
                <a:sym typeface="Arial"/>
              </a:rPr>
              <a:t>, it checks the invalid password against the password history. If the password is the same as one of the last two entries that are in the password history, </a:t>
            </a:r>
            <a:r>
              <a:rPr lang="en-US" sz="1400" b="0" i="0" kern="1200" err="1">
                <a:solidFill>
                  <a:schemeClr val="tx1"/>
                </a:solidFill>
                <a:effectLst/>
                <a:latin typeface="Arial"/>
                <a:ea typeface="+mn-ea"/>
                <a:cs typeface="Arial" charset="0"/>
                <a:sym typeface="Arial"/>
              </a:rPr>
              <a:t>badPwdCount</a:t>
            </a:r>
            <a:r>
              <a:rPr lang="en-US" sz="1400" b="0" i="0" kern="1200">
                <a:solidFill>
                  <a:schemeClr val="tx1"/>
                </a:solidFill>
                <a:effectLst/>
                <a:latin typeface="Arial"/>
                <a:ea typeface="+mn-ea"/>
                <a:cs typeface="Arial" charset="0"/>
                <a:sym typeface="Arial"/>
              </a:rPr>
              <a:t> is not incremented for both NTLM and the Kerberos protocol. This change to domain controllers should reduce the number of lockouts that occur because of user error.</a:t>
            </a:r>
            <a:endParaRPr lang="en-CA"/>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72</a:t>
            </a:fld>
            <a:endParaRPr lang="en-GB"/>
          </a:p>
        </p:txBody>
      </p:sp>
    </p:spTree>
    <p:extLst>
      <p:ext uri="{BB962C8B-B14F-4D97-AF65-F5344CB8AC3E}">
        <p14:creationId xmlns:p14="http://schemas.microsoft.com/office/powerpoint/2010/main" val="32706277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The client computer presents the user logon information to a domain controller. This includes the users account name and a cryptographic hash of their password. This information can be sent to any domain controller and is typically sent to the domain controller that is identified as the closest domain controller to the client computer.</a:t>
            </a:r>
          </a:p>
          <a:p>
            <a:r>
              <a:rPr lang="en-US"/>
              <a:t>2. When a domain controller detects that an authentication attempt did not work and a condition of STATUS_WRONG_PASSWORD, STATUS_PASSWORD_EXPIRED, STATUS_PASSWORD_MUST_CHANGE, or STATUS_ACCOUNT_LOCKED_OUT is returned, the domain controller forwards the authentication attempt to the primary domain controller (PDC) emulator operations master. Essentially, the domain controller queries the PDC to authoritatively determine if the password is current. The domain controller queries the PDC for this information because the domain controller may not have the most current password for the user but, by design, the PDC emulator operations master always has the most current password.</a:t>
            </a:r>
          </a:p>
          <a:p>
            <a:r>
              <a:rPr lang="en-US"/>
              <a:t>3. The authentication request is retried by the PDC emulator operations master to verify that the password is correct. If the PDC emulator operations master rejects the bad password, the PDC emulator operations master increments the </a:t>
            </a:r>
            <a:r>
              <a:rPr lang="en-US" err="1"/>
              <a:t>badPwdCount</a:t>
            </a:r>
            <a:r>
              <a:rPr lang="en-US"/>
              <a:t> attribute for that user object. The PDC is the authority on the user's password validity.</a:t>
            </a:r>
          </a:p>
          <a:p>
            <a:r>
              <a:rPr lang="en-US"/>
              <a:t>4. The failed logon result information is sent by the PDC emulator operations master to the authenticating domain controller.</a:t>
            </a:r>
          </a:p>
          <a:p>
            <a:r>
              <a:rPr lang="en-US"/>
              <a:t>5. The authenticating domain controller also increments its copy of the </a:t>
            </a:r>
            <a:r>
              <a:rPr lang="en-US" err="1"/>
              <a:t>badPwdCount</a:t>
            </a:r>
            <a:r>
              <a:rPr lang="en-US"/>
              <a:t> attribute for the user object.</a:t>
            </a:r>
          </a:p>
          <a:p>
            <a:r>
              <a:rPr lang="en-US"/>
              <a:t>6. The authenticating domain controller then sends a response to the client computer that notifies the domain controller that the logon attempt did not work.</a:t>
            </a:r>
          </a:p>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73</a:t>
            </a:fld>
            <a:endParaRPr lang="en-GB"/>
          </a:p>
        </p:txBody>
      </p:sp>
    </p:spTree>
    <p:extLst>
      <p:ext uri="{BB962C8B-B14F-4D97-AF65-F5344CB8AC3E}">
        <p14:creationId xmlns:p14="http://schemas.microsoft.com/office/powerpoint/2010/main" val="4214884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External applications (such as </a:t>
            </a:r>
            <a:r>
              <a:rPr lang="en-CA" err="1"/>
              <a:t>webmails</a:t>
            </a:r>
            <a:r>
              <a:rPr lang="en-CA"/>
              <a:t>) offer a mean for an attacker to try U/P from the internet. This can lead to a massive lockout of users. You need to be ready for this and know what to do.</a:t>
            </a:r>
          </a:p>
        </p:txBody>
      </p:sp>
      <p:sp>
        <p:nvSpPr>
          <p:cNvPr id="4" name="Slide Number Placeholder 3"/>
          <p:cNvSpPr>
            <a:spLocks noGrp="1"/>
          </p:cNvSpPr>
          <p:nvPr>
            <p:ph type="sldNum" sz="quarter" idx="10"/>
          </p:nvPr>
        </p:nvSpPr>
        <p:spPr/>
        <p:txBody>
          <a:bodyPr/>
          <a:lstStyle/>
          <a:p>
            <a:fld id="{5CA7C1A6-3F6E-4A0C-A01A-2F04D27288E6}" type="slidenum">
              <a:rPr lang="en-GB" smtClean="0"/>
              <a:pPr/>
              <a:t>74</a:t>
            </a:fld>
            <a:endParaRPr lang="en-GB"/>
          </a:p>
        </p:txBody>
      </p:sp>
    </p:spTree>
    <p:extLst>
      <p:ext uri="{BB962C8B-B14F-4D97-AF65-F5344CB8AC3E}">
        <p14:creationId xmlns:p14="http://schemas.microsoft.com/office/powerpoint/2010/main" val="8921879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a:t>Nobody likes passwords…</a:t>
            </a:r>
          </a:p>
          <a:p>
            <a:r>
              <a:rPr lang="en-US"/>
              <a:t>Strong passwords can be difficult to remember, and users often reuse passwords on multiple sites</a:t>
            </a:r>
          </a:p>
          <a:p>
            <a:r>
              <a:rPr lang="en-US"/>
              <a:t>Server breaches can expose passwords</a:t>
            </a:r>
          </a:p>
          <a:p>
            <a:r>
              <a:rPr lang="en-US"/>
              <a:t>Passwords are subject to replay attacks and target of phishing attacks</a:t>
            </a:r>
          </a:p>
          <a:p>
            <a:r>
              <a:rPr lang="en-US"/>
              <a:t>Passwords + 2FA is more secure, but inconvenient</a:t>
            </a:r>
          </a:p>
          <a:p>
            <a:r>
              <a:rPr lang="en-US"/>
              <a:t>SSO while outside of network perimeter is complicated (no line of sight with domain controllers, no universal authentication protocol between on-premises apps and SaaS apps)</a:t>
            </a:r>
          </a:p>
          <a:p>
            <a:endParaRPr lang="en-US"/>
          </a:p>
          <a:p>
            <a:r>
              <a:rPr lang="en-US"/>
              <a:t>Not to mention that password in enterprises in a very expensive topic. Users forgetting their password is also causing major cost in helpdesk.</a:t>
            </a:r>
          </a:p>
          <a:p>
            <a:endParaRPr lang="en-US"/>
          </a:p>
          <a:p>
            <a:pPr marL="0" indent="0">
              <a:buFont typeface="Arial" panose="020B0604020202020204" pitchFamily="34" charset="0"/>
              <a:buNone/>
            </a:pPr>
            <a:r>
              <a:rPr lang="en-US" sz="3600" b="1"/>
              <a:t>PIN benefits</a:t>
            </a:r>
          </a:p>
          <a:p>
            <a:pPr marL="228600" lvl="2" indent="0">
              <a:buFont typeface="Arial" panose="020B0604020202020204" pitchFamily="34" charset="0"/>
              <a:buNone/>
            </a:pPr>
            <a:r>
              <a:rPr lang="en-US" sz="2000"/>
              <a:t>Tied to the device – mitigating phishing attacks</a:t>
            </a:r>
          </a:p>
          <a:p>
            <a:pPr marL="228600" lvl="2" indent="0">
              <a:buFont typeface="Arial" panose="020B0604020202020204" pitchFamily="34" charset="0"/>
              <a:buNone/>
            </a:pPr>
            <a:r>
              <a:rPr lang="en-US" sz="2000"/>
              <a:t>Local to the device – mitigating replay (pass the hash) attacks</a:t>
            </a:r>
          </a:p>
          <a:p>
            <a:pPr marL="228600" lvl="2" indent="0">
              <a:buFont typeface="Arial" panose="020B0604020202020204" pitchFamily="34" charset="0"/>
              <a:buNone/>
            </a:pPr>
            <a:r>
              <a:rPr lang="en-US" sz="2000"/>
              <a:t>Backed by hardware TPM - mitigating anti-hammering attacks and private key export</a:t>
            </a:r>
          </a:p>
          <a:p>
            <a:pPr marL="228600" lvl="2" indent="0">
              <a:buFont typeface="Arial" panose="020B0604020202020204" pitchFamily="34" charset="0"/>
              <a:buNone/>
            </a:pPr>
            <a:r>
              <a:rPr lang="en-US" sz="2000"/>
              <a:t>Can be complex or simple</a:t>
            </a:r>
          </a:p>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75</a:t>
            </a:fld>
            <a:endParaRPr lang="en-GB"/>
          </a:p>
        </p:txBody>
      </p:sp>
    </p:spTree>
    <p:extLst>
      <p:ext uri="{BB962C8B-B14F-4D97-AF65-F5344CB8AC3E}">
        <p14:creationId xmlns:p14="http://schemas.microsoft.com/office/powerpoint/2010/main" val="13054302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But Windows Hello for Business (formerly Windows Passport for work) is not Windows Hello (formerly Windows Passport period).</a:t>
            </a:r>
          </a:p>
          <a:p>
            <a:endParaRPr lang="en-CA"/>
          </a:p>
          <a:p>
            <a:r>
              <a:rPr lang="en-US" b="1"/>
              <a:t>Windows Hello </a:t>
            </a:r>
            <a:r>
              <a:rPr lang="en-US"/>
              <a:t>allows individuals to create a PIN or biometric gesture on their personal devices for convenient sign-in. Windows Hello securely stores the username and password and releases it for authentication when the user successfully identifies themselves using biometrics. This use of Hello provides a layer of protection by being unique to the device on which it is set up, however it is not backed by key-based or certificate-based authentication. </a:t>
            </a:r>
          </a:p>
          <a:p>
            <a:endParaRPr lang="en-US"/>
          </a:p>
          <a:p>
            <a:r>
              <a:rPr lang="en-US" b="1"/>
              <a:t>Windows Hello for Business </a:t>
            </a:r>
            <a:r>
              <a:rPr lang="en-US"/>
              <a:t>uses key-based or certificate-based authentication.</a:t>
            </a:r>
            <a:endParaRPr lang="en-CA"/>
          </a:p>
          <a:p>
            <a:br>
              <a:rPr lang="en-CA"/>
            </a:br>
            <a:r>
              <a:rPr lang="en-CA"/>
              <a:t>Requirements:</a:t>
            </a:r>
          </a:p>
          <a:p>
            <a:pPr lvl="0"/>
            <a:r>
              <a:rPr lang="en-US" b="0"/>
              <a:t>At the enterprise level: the enterprise has an Azure subscription</a:t>
            </a:r>
          </a:p>
          <a:p>
            <a:pPr lvl="0"/>
            <a:r>
              <a:rPr lang="en-US" b="0"/>
              <a:t>At the user level: t</a:t>
            </a:r>
            <a:r>
              <a:rPr lang="en-US"/>
              <a:t>he user's computer runs Windows 10 Professional or Enterprise</a:t>
            </a:r>
          </a:p>
          <a:p>
            <a:pPr lvl="0"/>
            <a:r>
              <a:rPr lang="en-US"/>
              <a:t>The device needs a TPM and the device needs to be enrolled (Azure AD or AD DS via ADFS Device Registration Service) </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76</a:t>
            </a:fld>
            <a:endParaRPr lang="en-GB"/>
          </a:p>
        </p:txBody>
      </p:sp>
    </p:spTree>
    <p:extLst>
      <p:ext uri="{BB962C8B-B14F-4D97-AF65-F5344CB8AC3E}">
        <p14:creationId xmlns:p14="http://schemas.microsoft.com/office/powerpoint/2010/main" val="16241686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t>Hardware based isolation, with Virtualization Based Security (VBS), is one of the key ways we harden against attacks.</a:t>
            </a:r>
          </a:p>
          <a:p>
            <a:r>
              <a:rPr lang="en-US"/>
              <a:t>Secure execution environment isolated from the high-level OS</a:t>
            </a:r>
          </a:p>
          <a:p>
            <a:r>
              <a:rPr lang="en-US"/>
              <a:t>Enhanced OS protection against attacks (including attacks from kernel mode)</a:t>
            </a:r>
          </a:p>
          <a:p>
            <a:r>
              <a:rPr lang="en-US"/>
              <a:t>Protection of secrets (e.g. derived user credentials)</a:t>
            </a:r>
          </a:p>
          <a:p>
            <a:r>
              <a:rPr lang="en-US"/>
              <a:t>Windows Hello’s biometrics validation components and the user’s biometric data will be moved into this environment to ensure this data remains secure from the most advanced threats.</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77</a:t>
            </a:fld>
            <a:endParaRPr lang="en-GB"/>
          </a:p>
        </p:txBody>
      </p:sp>
    </p:spTree>
    <p:extLst>
      <p:ext uri="{BB962C8B-B14F-4D97-AF65-F5344CB8AC3E}">
        <p14:creationId xmlns:p14="http://schemas.microsoft.com/office/powerpoint/2010/main" val="20269993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trust model is a design decision you have to make when you deploy WH4B.</a:t>
            </a:r>
          </a:p>
          <a:p>
            <a:endParaRPr lang="en-CA"/>
          </a:p>
          <a:p>
            <a:r>
              <a:rPr lang="en-CA"/>
              <a:t>This is working with Windows 10 devices (Enterprise and Pro version).</a:t>
            </a:r>
          </a:p>
        </p:txBody>
      </p:sp>
      <p:sp>
        <p:nvSpPr>
          <p:cNvPr id="4" name="Slide Number Placeholder 3"/>
          <p:cNvSpPr>
            <a:spLocks noGrp="1"/>
          </p:cNvSpPr>
          <p:nvPr>
            <p:ph type="sldNum" sz="quarter" idx="10"/>
          </p:nvPr>
        </p:nvSpPr>
        <p:spPr/>
        <p:txBody>
          <a:bodyPr/>
          <a:lstStyle/>
          <a:p>
            <a:fld id="{5CA7C1A6-3F6E-4A0C-A01A-2F04D27288E6}" type="slidenum">
              <a:rPr lang="en-GB" smtClean="0"/>
              <a:pPr/>
              <a:t>78</a:t>
            </a:fld>
            <a:endParaRPr lang="en-GB"/>
          </a:p>
        </p:txBody>
      </p:sp>
    </p:spTree>
    <p:extLst>
      <p:ext uri="{BB962C8B-B14F-4D97-AF65-F5344CB8AC3E}">
        <p14:creationId xmlns:p14="http://schemas.microsoft.com/office/powerpoint/2010/main" val="40045125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Those are also design decisions to make before deploying WH4B.</a:t>
            </a:r>
          </a:p>
          <a:p>
            <a:endParaRPr lang="en-CA"/>
          </a:p>
          <a:p>
            <a:r>
              <a:rPr lang="en-CA"/>
              <a:t>For the on-premises version, the MFA can actually be performed in Azure but the device provisioning will be on-premises (handled by ADFS DRS).</a:t>
            </a:r>
          </a:p>
          <a:p>
            <a:endParaRPr lang="en-CA"/>
          </a:p>
          <a:p>
            <a:r>
              <a:rPr lang="en-CA"/>
              <a:t>Ref: </a:t>
            </a:r>
            <a:r>
              <a:rPr lang="en-US"/>
              <a:t>https://aka.ms/whfbdocs</a:t>
            </a:r>
          </a:p>
          <a:p>
            <a:pPr marL="0" marR="0" lvl="0" indent="0" algn="l" defTabSz="932742" rtl="0" eaLnBrk="1" fontAlgn="auto" latinLnBrk="0" hangingPunct="1">
              <a:lnSpc>
                <a:spcPct val="90000"/>
              </a:lnSpc>
              <a:spcBef>
                <a:spcPts val="0"/>
              </a:spcBef>
              <a:spcAft>
                <a:spcPts val="340"/>
              </a:spcAft>
              <a:buClrTx/>
              <a:buSzTx/>
              <a:buFontTx/>
              <a:buNone/>
              <a:tabLst/>
              <a:defRPr/>
            </a:pPr>
            <a:r>
              <a:rPr lang="en-CA"/>
              <a:t>Ref: </a:t>
            </a:r>
            <a:r>
              <a:rPr lang="en-US"/>
              <a:t>https://aka.ms/whfbplan</a:t>
            </a:r>
          </a:p>
          <a:p>
            <a:pPr marL="0" marR="0" lvl="0" indent="0" algn="l" defTabSz="932742" rtl="0" eaLnBrk="1" fontAlgn="auto" latinLnBrk="0" hangingPunct="1">
              <a:lnSpc>
                <a:spcPct val="90000"/>
              </a:lnSpc>
              <a:spcBef>
                <a:spcPts val="0"/>
              </a:spcBef>
              <a:spcAft>
                <a:spcPts val="340"/>
              </a:spcAft>
              <a:buClrTx/>
              <a:buSzTx/>
              <a:buFontTx/>
              <a:buNone/>
              <a:tabLst/>
              <a:defRPr/>
            </a:pPr>
            <a:r>
              <a:rPr lang="en-CA"/>
              <a:t>Ref: </a:t>
            </a:r>
            <a:r>
              <a:rPr lang="en-US"/>
              <a:t>https://aka.ms/whfbdeploy</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79</a:t>
            </a:fld>
            <a:endParaRPr lang="en-GB"/>
          </a:p>
        </p:txBody>
      </p:sp>
    </p:spTree>
    <p:extLst>
      <p:ext uri="{BB962C8B-B14F-4D97-AF65-F5344CB8AC3E}">
        <p14:creationId xmlns:p14="http://schemas.microsoft.com/office/powerpoint/2010/main" val="2569358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Here is a list of the different logon types:</a:t>
            </a:r>
          </a:p>
          <a:p>
            <a:endParaRPr lang="en-US" b="0"/>
          </a:p>
          <a:p>
            <a:r>
              <a:rPr lang="en-US" b="1"/>
              <a:t>Interactive</a:t>
            </a:r>
          </a:p>
          <a:p>
            <a:r>
              <a:rPr lang="en-US"/>
              <a:t>The security principal is logging on interactively.</a:t>
            </a:r>
          </a:p>
          <a:p>
            <a:r>
              <a:rPr lang="en-US" b="1"/>
              <a:t>Network</a:t>
            </a:r>
          </a:p>
          <a:p>
            <a:r>
              <a:rPr lang="en-US"/>
              <a:t>The security principal is logging using a network.</a:t>
            </a:r>
          </a:p>
          <a:p>
            <a:r>
              <a:rPr lang="en-US" b="1"/>
              <a:t>Batch</a:t>
            </a:r>
          </a:p>
          <a:p>
            <a:r>
              <a:rPr lang="en-US"/>
              <a:t>The logon is for a batch process.</a:t>
            </a:r>
          </a:p>
          <a:p>
            <a:r>
              <a:rPr lang="en-US" b="1"/>
              <a:t>Service</a:t>
            </a:r>
          </a:p>
          <a:p>
            <a:r>
              <a:rPr lang="en-US"/>
              <a:t>The logon is for a service account.</a:t>
            </a:r>
          </a:p>
          <a:p>
            <a:r>
              <a:rPr lang="en-US" b="1"/>
              <a:t>Proxy</a:t>
            </a:r>
          </a:p>
          <a:p>
            <a:r>
              <a:rPr lang="en-US"/>
              <a:t>Not supported.</a:t>
            </a:r>
          </a:p>
          <a:p>
            <a:r>
              <a:rPr lang="en-US" b="1"/>
              <a:t>Unlock</a:t>
            </a:r>
          </a:p>
          <a:p>
            <a:r>
              <a:rPr lang="en-US"/>
              <a:t>The logon is an attempt to unlock a workstation.</a:t>
            </a:r>
          </a:p>
          <a:p>
            <a:r>
              <a:rPr lang="en-US" b="1" err="1"/>
              <a:t>NetworkCleartext</a:t>
            </a:r>
            <a:endParaRPr lang="en-US" b="1"/>
          </a:p>
          <a:p>
            <a:r>
              <a:rPr lang="en-US"/>
              <a:t>The logon is a network logon with plaintext credentials.</a:t>
            </a:r>
          </a:p>
          <a:p>
            <a:r>
              <a:rPr lang="en-US" b="1" err="1"/>
              <a:t>NewCredentials</a:t>
            </a:r>
            <a:endParaRPr lang="en-US" b="1"/>
          </a:p>
          <a:p>
            <a:r>
              <a:rPr lang="en-US"/>
              <a:t>Allows the caller to clone its current token and specify new credentials for outbound connections. The new logon session has the same local identity but uses different credentials for other network connections.</a:t>
            </a:r>
          </a:p>
          <a:p>
            <a:r>
              <a:rPr lang="en-US" b="1" err="1"/>
              <a:t>RemoteInteractive</a:t>
            </a:r>
            <a:endParaRPr lang="en-US" b="1"/>
          </a:p>
          <a:p>
            <a:r>
              <a:rPr lang="en-US"/>
              <a:t>A terminal server session that is both remote and interactive.</a:t>
            </a:r>
          </a:p>
          <a:p>
            <a:r>
              <a:rPr lang="en-US" b="1" err="1"/>
              <a:t>CachedInteractive</a:t>
            </a:r>
            <a:endParaRPr lang="en-US" b="1"/>
          </a:p>
          <a:p>
            <a:r>
              <a:rPr lang="en-US"/>
              <a:t>Attempt to use the cached credentials without going out across the network.</a:t>
            </a:r>
          </a:p>
          <a:p>
            <a:r>
              <a:rPr lang="en-US" b="1" err="1"/>
              <a:t>CachedRemoteInteractive</a:t>
            </a:r>
            <a:endParaRPr lang="en-US" b="1"/>
          </a:p>
          <a:p>
            <a:r>
              <a:rPr lang="en-US"/>
              <a:t>Same as </a:t>
            </a:r>
            <a:r>
              <a:rPr lang="en-US" err="1"/>
              <a:t>RemoteInteractive</a:t>
            </a:r>
            <a:r>
              <a:rPr lang="en-US"/>
              <a:t>, except used internally for auditing purposes.</a:t>
            </a:r>
          </a:p>
          <a:p>
            <a:r>
              <a:rPr lang="en-US" b="1" err="1"/>
              <a:t>CachedUnlock</a:t>
            </a:r>
            <a:endParaRPr lang="en-US" b="1"/>
          </a:p>
          <a:p>
            <a:r>
              <a:rPr lang="en-US"/>
              <a:t>The logon is an attempt to unlock a workstation.</a:t>
            </a:r>
          </a:p>
          <a:p>
            <a:endParaRPr lang="en-CA"/>
          </a:p>
          <a:p>
            <a:r>
              <a:rPr lang="en-CA"/>
              <a:t>The logon type shows up on the security events 4624 and 4625. Those two events will be covered in the module 2 section 4.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1429792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If this is an Hybrid environment, you can also get a Primary Refresh Token for Azure AD SSO, but that’s for module 4!</a:t>
            </a:r>
          </a:p>
          <a:p>
            <a:endParaRPr lang="en-CA"/>
          </a:p>
          <a:p>
            <a:r>
              <a:rPr lang="en-CA"/>
              <a:t>Ref: https://docs.microsoft.com/en-us/windows/security/identity-protection/hello-for-business/hello-how-it-works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80</a:t>
            </a:fld>
            <a:endParaRPr lang="en-GB"/>
          </a:p>
        </p:txBody>
      </p:sp>
    </p:spTree>
    <p:extLst>
      <p:ext uri="{BB962C8B-B14F-4D97-AF65-F5344CB8AC3E}">
        <p14:creationId xmlns:p14="http://schemas.microsoft.com/office/powerpoint/2010/main" val="22404942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Flow for provisioning with key trust model. </a:t>
            </a:r>
          </a:p>
          <a:p>
            <a:endParaRPr lang="en-CA"/>
          </a:p>
          <a:p>
            <a:r>
              <a:rPr lang="en-CA"/>
              <a:t>This requires Windows Server 2016 domain controllers.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81</a:t>
            </a:fld>
            <a:endParaRPr lang="en-GB"/>
          </a:p>
        </p:txBody>
      </p:sp>
    </p:spTree>
    <p:extLst>
      <p:ext uri="{BB962C8B-B14F-4D97-AF65-F5344CB8AC3E}">
        <p14:creationId xmlns:p14="http://schemas.microsoft.com/office/powerpoint/2010/main" val="28512676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a:t>Flow for provisioning with certificate trust model. </a:t>
            </a:r>
          </a:p>
          <a:p>
            <a:endParaRPr lang="en-CA"/>
          </a:p>
          <a:p>
            <a:r>
              <a:rPr lang="en-CA"/>
              <a:t>As you can see in this flow, this requires an internal certificate authority to deploy the certificate on the machine through ADFS.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82</a:t>
            </a:fld>
            <a:endParaRPr lang="en-GB"/>
          </a:p>
        </p:txBody>
      </p:sp>
    </p:spTree>
    <p:extLst>
      <p:ext uri="{BB962C8B-B14F-4D97-AF65-F5344CB8AC3E}">
        <p14:creationId xmlns:p14="http://schemas.microsoft.com/office/powerpoint/2010/main" val="389693347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Windows Hello also comes with a bunch of features to improve user’s experience.</a:t>
            </a:r>
          </a:p>
          <a:p>
            <a:endParaRPr lang="en-US" b="1"/>
          </a:p>
          <a:p>
            <a:r>
              <a:rPr lang="en-US" b="1"/>
              <a:t>Self service Credential Reset</a:t>
            </a:r>
          </a:p>
          <a:p>
            <a:r>
              <a:rPr lang="en-US"/>
              <a:t>Scenario: Passwords blocked for interactive sign-on or unlock and the user forgets their PIN</a:t>
            </a:r>
          </a:p>
          <a:p>
            <a:r>
              <a:rPr lang="en-US"/>
              <a:t>Users can easily and securely reset their </a:t>
            </a:r>
            <a:r>
              <a:rPr lang="en-US" err="1"/>
              <a:t>WHfB</a:t>
            </a:r>
            <a:r>
              <a:rPr lang="en-US"/>
              <a:t> credentials</a:t>
            </a:r>
          </a:p>
          <a:p>
            <a:endParaRPr lang="en-US"/>
          </a:p>
          <a:p>
            <a:r>
              <a:rPr lang="en-US" b="1"/>
              <a:t>Handling Password Expiry</a:t>
            </a:r>
          </a:p>
          <a:p>
            <a:r>
              <a:rPr lang="en-US"/>
              <a:t>Scenario: users frequently use Hello don’t remember passwords, but need to reset them after expiry</a:t>
            </a:r>
          </a:p>
          <a:p>
            <a:r>
              <a:rPr lang="en-US"/>
              <a:t>Users can use Windows Hello PIN to reset their expired password</a:t>
            </a:r>
          </a:p>
          <a:p>
            <a:endParaRPr lang="en-US"/>
          </a:p>
          <a:p>
            <a:r>
              <a:rPr lang="en-US" b="1"/>
              <a:t>Dynamic lock</a:t>
            </a:r>
          </a:p>
          <a:p>
            <a:pPr lvl="0"/>
            <a:r>
              <a:rPr lang="en-US"/>
              <a:t>Automatically locks your windows PC when you are not around</a:t>
            </a:r>
          </a:p>
          <a:p>
            <a:pPr lvl="0"/>
            <a:r>
              <a:rPr lang="en-US"/>
              <a:t>Improves upon the existing inactivity based timer lock</a:t>
            </a:r>
          </a:p>
          <a:p>
            <a:pPr lvl="0"/>
            <a:r>
              <a:rPr lang="en-US"/>
              <a:t>It is </a:t>
            </a:r>
            <a:r>
              <a:rPr lang="en-US" b="0"/>
              <a:t>not</a:t>
            </a:r>
            <a:r>
              <a:rPr lang="en-US"/>
              <a:t> a replacement for the explicit device lock (</a:t>
            </a:r>
            <a:r>
              <a:rPr lang="en-US" err="1"/>
              <a:t>e,g</a:t>
            </a:r>
            <a:r>
              <a:rPr lang="en-US"/>
              <a:t> Win + L)</a:t>
            </a:r>
          </a:p>
          <a:p>
            <a:pPr lvl="0"/>
            <a:r>
              <a:rPr lang="en-US"/>
              <a:t>It detects users presence based on proximity of a paired Bluetooth phone</a:t>
            </a:r>
          </a:p>
          <a:p>
            <a:pPr lvl="0"/>
            <a:r>
              <a:rPr lang="en-US"/>
              <a:t>If there is no user activity Windows checks for device’s presence every 30 seconds</a:t>
            </a:r>
          </a:p>
          <a:p>
            <a:pPr lvl="0"/>
            <a:r>
              <a:rPr lang="en-US"/>
              <a:t>If the phone is not found, windows turns off the screen, and locks the PC after 5 seconds</a:t>
            </a:r>
          </a:p>
          <a:p>
            <a:pPr lvl="0"/>
            <a:endParaRPr lang="en-US"/>
          </a:p>
          <a:p>
            <a:r>
              <a:rPr lang="en-US" b="1"/>
              <a:t>Multi-factor Devoice Unlock</a:t>
            </a:r>
          </a:p>
          <a:p>
            <a:pPr lvl="0"/>
            <a:r>
              <a:rPr lang="en-US"/>
              <a:t>Inbox solution for multi-factor device unlock, enables combination such as PIN + Face/Fingerprint, PIN + BT Phone to unlock a PC</a:t>
            </a:r>
          </a:p>
          <a:p>
            <a:pPr lvl="0"/>
            <a:r>
              <a:rPr lang="en-US"/>
              <a:t>Targeted at customers who:</a:t>
            </a:r>
          </a:p>
          <a:p>
            <a:pPr lvl="0"/>
            <a:r>
              <a:rPr lang="en-US"/>
              <a:t>Have expressed that PINs alone do not meet their security needs</a:t>
            </a:r>
          </a:p>
          <a:p>
            <a:pPr lvl="0"/>
            <a:r>
              <a:rPr lang="en-US"/>
              <a:t>Want their org to comply with a regulatory MFA policy</a:t>
            </a:r>
          </a:p>
          <a:p>
            <a:pPr lvl="0"/>
            <a:r>
              <a:rPr lang="en-US"/>
              <a:t>Want to retain the familiar Windows logon UX and not settle for a custom solution</a:t>
            </a:r>
          </a:p>
          <a:p>
            <a:pPr lvl="0"/>
            <a:endParaRPr lang="en-US"/>
          </a:p>
          <a:p>
            <a:r>
              <a:rPr lang="en-US" b="1"/>
              <a:t>Remote PIN Reset</a:t>
            </a:r>
          </a:p>
          <a:p>
            <a:r>
              <a:rPr lang="en-US"/>
              <a:t>Scenario: For windows 19 Mobile devices, users who forgot PINs need a way to recover PINs without resetting device.</a:t>
            </a:r>
          </a:p>
          <a:p>
            <a:r>
              <a:rPr lang="en-US"/>
              <a:t>Admins can leverage PIN reset service and remotely issue a PIN reset</a:t>
            </a:r>
          </a:p>
          <a:p>
            <a:pPr lvl="0"/>
            <a:endParaRPr lang="en-US"/>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83</a:t>
            </a:fld>
            <a:endParaRPr lang="en-GB"/>
          </a:p>
        </p:txBody>
      </p:sp>
    </p:spTree>
    <p:extLst>
      <p:ext uri="{BB962C8B-B14F-4D97-AF65-F5344CB8AC3E}">
        <p14:creationId xmlns:p14="http://schemas.microsoft.com/office/powerpoint/2010/main" val="17046736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85</a:t>
            </a:fld>
            <a:endParaRPr lang="en-GB"/>
          </a:p>
        </p:txBody>
      </p:sp>
    </p:spTree>
    <p:extLst>
      <p:ext uri="{BB962C8B-B14F-4D97-AF65-F5344CB8AC3E}">
        <p14:creationId xmlns:p14="http://schemas.microsoft.com/office/powerpoint/2010/main" val="284734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a user opens an interactive session (either because the user is physically in front of the machine or remotely opens a remote desktop session), the system components handling the authentication have changed with the different versions of Windows. </a:t>
            </a:r>
          </a:p>
          <a:p>
            <a:r>
              <a:rPr lang="en-CA" dirty="0"/>
              <a:t>With Windows 2000/2003/XP there was a component called </a:t>
            </a:r>
            <a:r>
              <a:rPr lang="en-CA" b="1" dirty="0"/>
              <a:t>GINA</a:t>
            </a:r>
            <a:r>
              <a:rPr lang="en-CA" dirty="0"/>
              <a:t> whose role was to offer a mean for the user to enter its credentials. If hacked, it could also offer a perfect way for attackers to collect credentials…</a:t>
            </a:r>
          </a:p>
          <a:p>
            <a:endParaRPr lang="en-CA" dirty="0"/>
          </a:p>
          <a:p>
            <a:r>
              <a:rPr lang="en-CA" dirty="0"/>
              <a:t>Starting Windows Vista/2008, GINA has been replace with </a:t>
            </a:r>
            <a:r>
              <a:rPr lang="en-CA" b="1" dirty="0" err="1"/>
              <a:t>LogonUI</a:t>
            </a:r>
            <a:r>
              <a:rPr lang="en-CA" dirty="0"/>
              <a:t>. </a:t>
            </a:r>
            <a:r>
              <a:rPr lang="en-CA" dirty="0" err="1"/>
              <a:t>LogonUI</a:t>
            </a:r>
            <a:r>
              <a:rPr lang="en-CA" dirty="0"/>
              <a:t> is extensible and can call different Credential Providers. The default one is U/P (username and password), but there are others (such as smartcard logon) and it is also extensible so you can develop your own method for login (some multi factor software companies provide their own Credentials Provider). An attacker could also write a Credential provider which looks identical to the default one but that also steals credentials while they are typed… More info about this type of attack here: https://blog.leetsys.com/2012/01/02/capturing-windows-7-credentials-at-logon-using-custom-credential-provider/.</a:t>
            </a:r>
          </a:p>
          <a:p>
            <a:endParaRPr lang="en-CA" dirty="0"/>
          </a:p>
          <a:p>
            <a:r>
              <a:rPr lang="en-CA" dirty="0"/>
              <a:t>Interactive logon is using the Kerberos authentication protocol in a domain environment. NTLM is used in a workgroup environment.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2601704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ECE Paris</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ECE Paris</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sp>
        <p:nvSpPr>
          <p:cNvPr id="3" name="TextBox 2"/>
          <p:cNvSpPr txBox="1"/>
          <p:nvPr userDrawn="1"/>
        </p:nvSpPr>
        <p:spPr>
          <a:xfrm>
            <a:off x="454125" y="439785"/>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ECE Paris</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hart" Target="../charts/char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5"/>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6"/>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7.xml"/><Relationship Id="rId4" Type="http://schemas.openxmlformats.org/officeDocument/2006/relationships/image" Target="../media/image18.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emf"/><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4.emf"/><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3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34.jpe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34.jpe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34.jpe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34.jpe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35.emf"/><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5.emf"/></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spc="-50"/>
              <a:t>Active Directory Fundamentals</a:t>
            </a:r>
            <a:br>
              <a:rPr lang="en-US" sz="4800" spc="-50"/>
            </a:br>
            <a:r>
              <a:rPr lang="en-US" sz="3200" spc="-50"/>
              <a:t>Section 2 - Authentication Mechanisms</a:t>
            </a:r>
            <a:endParaRPr lang="en-US" sz="4800" spc="-50"/>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pic>
        <p:nvPicPr>
          <p:cNvPr id="5" name="Image 7">
            <a:extLst>
              <a:ext uri="{FF2B5EF4-FFF2-40B4-BE49-F238E27FC236}">
                <a16:creationId xmlns:a16="http://schemas.microsoft.com/office/drawing/2014/main" id="{82622D48-447A-4FD0-9D8F-DE92E5D0E8BA}"/>
              </a:ext>
            </a:extLst>
          </p:cNvPr>
          <p:cNvPicPr>
            <a:picLocks noChangeAspect="1"/>
          </p:cNvPicPr>
          <p:nvPr/>
        </p:nvPicPr>
        <p:blipFill>
          <a:blip r:embed="rId3"/>
          <a:stretch>
            <a:fillRect/>
          </a:stretch>
        </p:blipFill>
        <p:spPr>
          <a:xfrm>
            <a:off x="8184926" y="2064458"/>
            <a:ext cx="3078429" cy="3414250"/>
          </a:xfrm>
          <a:prstGeom prst="rect">
            <a:avLst/>
          </a:prstGeom>
        </p:spPr>
      </p:pic>
      <p:sp>
        <p:nvSpPr>
          <p:cNvPr id="6" name="Text Placeholder 1">
            <a:extLst>
              <a:ext uri="{FF2B5EF4-FFF2-40B4-BE49-F238E27FC236}">
                <a16:creationId xmlns:a16="http://schemas.microsoft.com/office/drawing/2014/main" id="{6009055B-43FE-4383-BFE2-FE7B51863F6C}"/>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7734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79D8CB-EC2B-4C54-B494-3B5D8B8C368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a:t>
            </a:fld>
            <a:endParaRPr lang="en-US"/>
          </a:p>
        </p:txBody>
      </p:sp>
      <p:sp>
        <p:nvSpPr>
          <p:cNvPr id="3" name="Text Placeholder 2">
            <a:extLst>
              <a:ext uri="{FF2B5EF4-FFF2-40B4-BE49-F238E27FC236}">
                <a16:creationId xmlns:a16="http://schemas.microsoft.com/office/drawing/2014/main" id="{EAD039E5-E8B9-40A7-A3B9-2253367E19EB}"/>
              </a:ext>
            </a:extLst>
          </p:cNvPr>
          <p:cNvSpPr>
            <a:spLocks noGrp="1"/>
          </p:cNvSpPr>
          <p:nvPr>
            <p:ph type="body" sz="quarter" idx="13"/>
          </p:nvPr>
        </p:nvSpPr>
        <p:spPr/>
        <p:txBody>
          <a:bodyPr/>
          <a:lstStyle/>
          <a:p>
            <a:r>
              <a:rPr lang="en-US"/>
              <a:t>Logon Time and other artifacts </a:t>
            </a:r>
            <a:endParaRPr lang="en-CA"/>
          </a:p>
        </p:txBody>
      </p:sp>
      <p:sp>
        <p:nvSpPr>
          <p:cNvPr id="11" name="Espace réservé du texte 2">
            <a:extLst>
              <a:ext uri="{FF2B5EF4-FFF2-40B4-BE49-F238E27FC236}">
                <a16:creationId xmlns:a16="http://schemas.microsoft.com/office/drawing/2014/main" id="{2C9399EF-EF59-4206-A79A-1BF6D26A2524}"/>
              </a:ext>
            </a:extLst>
          </p:cNvPr>
          <p:cNvSpPr txBox="1">
            <a:spLocks/>
          </p:cNvSpPr>
          <p:nvPr/>
        </p:nvSpPr>
        <p:spPr>
          <a:xfrm>
            <a:off x="366141" y="1922261"/>
            <a:ext cx="11887200" cy="48197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When a user/computer successfully authenticates it updates the </a:t>
            </a:r>
            <a:r>
              <a:rPr lang="en-US" sz="3200" b="1" err="1">
                <a:gradFill>
                  <a:gsLst>
                    <a:gs pos="1250">
                      <a:srgbClr val="505050"/>
                    </a:gs>
                    <a:gs pos="100000">
                      <a:srgbClr val="505050"/>
                    </a:gs>
                  </a:gsLst>
                  <a:lin ang="5400000" scaled="0"/>
                </a:gradFill>
              </a:rPr>
              <a:t>lastLogon</a:t>
            </a:r>
            <a:r>
              <a:rPr lang="en-US" sz="3200" b="1">
                <a:gradFill>
                  <a:gsLst>
                    <a:gs pos="1250">
                      <a:srgbClr val="505050"/>
                    </a:gs>
                    <a:gs pos="100000">
                      <a:srgbClr val="505050"/>
                    </a:gs>
                  </a:gsLst>
                  <a:lin ang="5400000" scaled="0"/>
                </a:gradFill>
              </a:rPr>
              <a:t> attribute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contains an NT epoch of the time the authentication took place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not replicated, so the value is different depending on the DC you query </a:t>
            </a:r>
          </a:p>
          <a:p>
            <a:pPr>
              <a:buFont typeface="Wingdings" panose="05000000000000000000" pitchFamily="2" charset="2"/>
              <a:buChar char="§"/>
              <a:defRPr/>
            </a:pPr>
            <a:r>
              <a:rPr lang="en-US" b="1">
                <a:gradFill>
                  <a:gsLst>
                    <a:gs pos="1250">
                      <a:srgbClr val="505050"/>
                    </a:gs>
                    <a:gs pos="100000">
                      <a:srgbClr val="505050"/>
                    </a:gs>
                  </a:gsLst>
                  <a:lin ang="5400000" scaled="0"/>
                </a:gradFill>
              </a:rPr>
              <a:t>It also updates another attribute called </a:t>
            </a:r>
            <a:r>
              <a:rPr lang="en-US" b="1" err="1">
                <a:gradFill>
                  <a:gsLst>
                    <a:gs pos="1250">
                      <a:srgbClr val="505050"/>
                    </a:gs>
                    <a:gs pos="100000">
                      <a:srgbClr val="505050"/>
                    </a:gs>
                  </a:gsLst>
                  <a:lin ang="5400000" scaled="0"/>
                </a:gradFill>
              </a:rPr>
              <a:t>lastLogonTimeStamp</a:t>
            </a:r>
            <a:endParaRPr lang="en-US"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a:gradFill>
                  <a:gsLst>
                    <a:gs pos="1250">
                      <a:srgbClr val="505050"/>
                    </a:gs>
                    <a:gs pos="100000">
                      <a:srgbClr val="505050"/>
                    </a:gs>
                  </a:gsLst>
                  <a:lin ang="5400000" scaled="0"/>
                </a:gradFill>
              </a:rPr>
              <a:t>Which is also a NT epoch</a:t>
            </a:r>
          </a:p>
          <a:p>
            <a:pPr lvl="1">
              <a:buFont typeface="Wingdings" panose="05000000000000000000" pitchFamily="2" charset="2"/>
              <a:buChar char="§"/>
              <a:defRPr/>
            </a:pPr>
            <a:r>
              <a:rPr lang="en-US">
                <a:gradFill>
                  <a:gsLst>
                    <a:gs pos="1250">
                      <a:srgbClr val="505050"/>
                    </a:gs>
                    <a:gs pos="100000">
                      <a:srgbClr val="505050"/>
                    </a:gs>
                  </a:gsLst>
                  <a:lin ang="5400000" scaled="0"/>
                </a:gradFill>
              </a:rPr>
              <a:t>It is replicated!</a:t>
            </a:r>
          </a:p>
          <a:p>
            <a:pPr lvl="1">
              <a:buFont typeface="Wingdings" panose="05000000000000000000" pitchFamily="2" charset="2"/>
              <a:buChar char="§"/>
              <a:defRPr/>
            </a:pPr>
            <a:r>
              <a:rPr lang="en-US">
                <a:gradFill>
                  <a:gsLst>
                    <a:gs pos="1250">
                      <a:srgbClr val="505050"/>
                    </a:gs>
                    <a:gs pos="100000">
                      <a:srgbClr val="505050"/>
                    </a:gs>
                  </a:gsLst>
                  <a:lin ang="5400000" scaled="0"/>
                </a:gradFill>
              </a:rPr>
              <a:t>But it is updated only if the last time it has changed was more than 14 days ago</a:t>
            </a:r>
          </a:p>
          <a:p>
            <a:pPr lvl="1">
              <a:buFont typeface="Wingdings" panose="05000000000000000000" pitchFamily="2" charset="2"/>
              <a:buChar char="§"/>
              <a:defRPr/>
            </a:pPr>
            <a:endParaRPr lang="en-US"/>
          </a:p>
          <a:p>
            <a:pPr lvl="1">
              <a:buFont typeface="Wingdings" panose="05000000000000000000" pitchFamily="2" charset="2"/>
              <a:buChar char="§"/>
              <a:defRPr/>
            </a:pPr>
            <a:endParaRPr lang="fr-FR" sz="2000"/>
          </a:p>
        </p:txBody>
      </p:sp>
    </p:spTree>
    <p:extLst>
      <p:ext uri="{BB962C8B-B14F-4D97-AF65-F5344CB8AC3E}">
        <p14:creationId xmlns:p14="http://schemas.microsoft.com/office/powerpoint/2010/main" val="30378181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659873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Last Interactive Logon Timestamp</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Feature and attribute available with Windows Server 2008</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stores for each user:</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The total number of failed logon attempts at a domain-joined Windows Server 2008 server or a Windows Vista workstation</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The total number of failed logon attempts after a successful logon to a Windows Server 2008 server or a Windows Vista workstation</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The time of the last failed logon attempt at a Windows Server 2008 or a Windows Vista workstation</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The time of the last successful logon attempt at a Windows Server 2008 server or a Windows Vista workstation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Name is misleading, logon as a batch and logon as a service will also update the timestamp</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prevent users from signing in if deployed the wrong way</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7918712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New Technology Lan Manager</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1653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Different versions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LM, NTLMv1 and NTLMv2</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Versions are enabled as per system configurations (client and server settings)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NTLMv2 should be the preferred version of the Windows ecosystem</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Embedded protocol</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Resource based authentication protocol</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Challenge/Response protocol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resource challenges the user to prove it knowns a shared secret key without sending it</a:t>
            </a:r>
          </a:p>
          <a:p>
            <a:endParaRPr lang="fr-FR"/>
          </a:p>
        </p:txBody>
      </p:sp>
    </p:spTree>
    <p:extLst>
      <p:ext uri="{BB962C8B-B14F-4D97-AF65-F5344CB8AC3E}">
        <p14:creationId xmlns:p14="http://schemas.microsoft.com/office/powerpoint/2010/main" val="420176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NTLM basic flow (SMB example in a workgroup setting)</a:t>
            </a:r>
            <a:endParaRPr lang="fr-FR" dirty="0"/>
          </a:p>
        </p:txBody>
      </p:sp>
      <p:sp>
        <p:nvSpPr>
          <p:cNvPr id="16" name="TextBox 15">
            <a:extLst>
              <a:ext uri="{FF2B5EF4-FFF2-40B4-BE49-F238E27FC236}">
                <a16:creationId xmlns:a16="http://schemas.microsoft.com/office/drawing/2014/main" id="{363934BD-B09C-479A-954A-973AE91C5422}"/>
              </a:ext>
            </a:extLst>
          </p:cNvPr>
          <p:cNvSpPr txBox="1"/>
          <p:nvPr/>
        </p:nvSpPr>
        <p:spPr>
          <a:xfrm>
            <a:off x="3262465" y="4096581"/>
            <a:ext cx="1835943" cy="954107"/>
          </a:xfrm>
          <a:prstGeom prst="rect">
            <a:avLst/>
          </a:prstGeom>
          <a:noFill/>
        </p:spPr>
        <p:txBody>
          <a:bodyPr wrap="square" rtlCol="0">
            <a:spAutoFit/>
          </a:bodyPr>
          <a:lstStyle/>
          <a:p>
            <a:pPr algn="ctr"/>
            <a:r>
              <a:rPr lang="fr-FR" sz="2800">
                <a:solidFill>
                  <a:schemeClr val="tx1">
                    <a:lumMod val="75000"/>
                    <a:lumOff val="25000"/>
                  </a:schemeClr>
                </a:solidFill>
                <a:latin typeface="+mn-lt"/>
              </a:rPr>
              <a:t>User</a:t>
            </a:r>
          </a:p>
          <a:p>
            <a:pPr algn="ctr"/>
            <a:r>
              <a:rPr lang="fr-FR" sz="2800" b="1">
                <a:solidFill>
                  <a:schemeClr val="tx1">
                    <a:lumMod val="75000"/>
                    <a:lumOff val="25000"/>
                  </a:schemeClr>
                </a:solidFill>
                <a:latin typeface="+mn-lt"/>
              </a:rPr>
              <a:t>Alice</a:t>
            </a:r>
          </a:p>
        </p:txBody>
      </p:sp>
      <p:sp>
        <p:nvSpPr>
          <p:cNvPr id="17" name="TextBox 16">
            <a:extLst>
              <a:ext uri="{FF2B5EF4-FFF2-40B4-BE49-F238E27FC236}">
                <a16:creationId xmlns:a16="http://schemas.microsoft.com/office/drawing/2014/main" id="{935579D6-0FF2-49E5-95D1-595E5845494D}"/>
              </a:ext>
            </a:extLst>
          </p:cNvPr>
          <p:cNvSpPr txBox="1"/>
          <p:nvPr/>
        </p:nvSpPr>
        <p:spPr>
          <a:xfrm>
            <a:off x="7628787" y="4127122"/>
            <a:ext cx="1295400" cy="954107"/>
          </a:xfrm>
          <a:prstGeom prst="rect">
            <a:avLst/>
          </a:prstGeom>
          <a:noFill/>
        </p:spPr>
        <p:txBody>
          <a:bodyPr wrap="square" rtlCol="0">
            <a:spAutoFit/>
          </a:bodyPr>
          <a:lstStyle/>
          <a:p>
            <a:pPr algn="ctr"/>
            <a:r>
              <a:rPr lang="fr-FR" sz="2800">
                <a:solidFill>
                  <a:schemeClr val="tx1">
                    <a:lumMod val="75000"/>
                    <a:lumOff val="25000"/>
                  </a:schemeClr>
                </a:solidFill>
                <a:latin typeface="+mn-lt"/>
              </a:rPr>
              <a:t>Server</a:t>
            </a:r>
          </a:p>
          <a:p>
            <a:pPr algn="ctr"/>
            <a:r>
              <a:rPr lang="fr-FR" sz="2800" b="1">
                <a:solidFill>
                  <a:schemeClr val="tx1">
                    <a:lumMod val="75000"/>
                    <a:lumOff val="25000"/>
                  </a:schemeClr>
                </a:solidFill>
                <a:latin typeface="+mn-lt"/>
              </a:rPr>
              <a:t>File1</a:t>
            </a:r>
          </a:p>
        </p:txBody>
      </p:sp>
      <p:sp>
        <p:nvSpPr>
          <p:cNvPr id="18" name="Can 10">
            <a:extLst>
              <a:ext uri="{FF2B5EF4-FFF2-40B4-BE49-F238E27FC236}">
                <a16:creationId xmlns:a16="http://schemas.microsoft.com/office/drawing/2014/main" id="{55EB560F-45CF-451C-B102-AE287AB1B299}"/>
              </a:ext>
            </a:extLst>
          </p:cNvPr>
          <p:cNvSpPr/>
          <p:nvPr/>
        </p:nvSpPr>
        <p:spPr>
          <a:xfrm>
            <a:off x="7847862" y="5584029"/>
            <a:ext cx="990600" cy="623889"/>
          </a:xfrm>
          <a:prstGeom prst="can">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2400"/>
              <a:t>SAM</a:t>
            </a:r>
            <a:endParaRPr lang="en-US" sz="3600"/>
          </a:p>
        </p:txBody>
      </p:sp>
      <p:pic>
        <p:nvPicPr>
          <p:cNvPr id="20" name="Picture 19">
            <a:extLst>
              <a:ext uri="{FF2B5EF4-FFF2-40B4-BE49-F238E27FC236}">
                <a16:creationId xmlns:a16="http://schemas.microsoft.com/office/drawing/2014/main" id="{185C579D-17F6-49A4-8D18-2646B1D7DF4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4000" y="1885020"/>
            <a:ext cx="1569982" cy="2315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a:extLst>
              <a:ext uri="{FF2B5EF4-FFF2-40B4-BE49-F238E27FC236}">
                <a16:creationId xmlns:a16="http://schemas.microsoft.com/office/drawing/2014/main" id="{F9C94810-E910-417E-8705-218877ABB110}"/>
              </a:ext>
            </a:extLst>
          </p:cNvPr>
          <p:cNvSpPr/>
          <p:nvPr/>
        </p:nvSpPr>
        <p:spPr>
          <a:xfrm>
            <a:off x="9696214" y="4529819"/>
            <a:ext cx="1215451" cy="830997"/>
          </a:xfrm>
          <a:prstGeom prst="rect">
            <a:avLst/>
          </a:prstGeom>
        </p:spPr>
        <p:txBody>
          <a:bodyPr wrap="square">
            <a:spAutoFit/>
          </a:bodyPr>
          <a:lstStyle/>
          <a:p>
            <a:pPr algn="ctr"/>
            <a:r>
              <a:rPr lang="fr-FR" sz="2400" spc="-100" err="1">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Knows</a:t>
            </a:r>
            <a:endParaRPr lang="fr-FR" sz="24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endParaRPr>
          </a:p>
          <a:p>
            <a:pPr algn="ctr"/>
            <a:r>
              <a:rPr lang="fr-FR" sz="24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Alice</a:t>
            </a:r>
          </a:p>
        </p:txBody>
      </p:sp>
      <p:sp>
        <p:nvSpPr>
          <p:cNvPr id="23" name="Curved Right Arrow 15">
            <a:extLst>
              <a:ext uri="{FF2B5EF4-FFF2-40B4-BE49-F238E27FC236}">
                <a16:creationId xmlns:a16="http://schemas.microsoft.com/office/drawing/2014/main" id="{09A03017-EA2A-463E-91AD-55F132F1DB51}"/>
              </a:ext>
            </a:extLst>
          </p:cNvPr>
          <p:cNvSpPr/>
          <p:nvPr/>
        </p:nvSpPr>
        <p:spPr>
          <a:xfrm>
            <a:off x="2437662" y="3595687"/>
            <a:ext cx="381000" cy="2514600"/>
          </a:xfrm>
          <a:prstGeom prst="curved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3" name="Curved Right Arrow 16">
            <a:extLst>
              <a:ext uri="{FF2B5EF4-FFF2-40B4-BE49-F238E27FC236}">
                <a16:creationId xmlns:a16="http://schemas.microsoft.com/office/drawing/2014/main" id="{C89C4DBD-4323-48A9-92D7-B9A3ED9A0413}"/>
              </a:ext>
            </a:extLst>
          </p:cNvPr>
          <p:cNvSpPr/>
          <p:nvPr/>
        </p:nvSpPr>
        <p:spPr>
          <a:xfrm flipH="1">
            <a:off x="9295662" y="3595686"/>
            <a:ext cx="381000" cy="2514600"/>
          </a:xfrm>
          <a:prstGeom prst="curved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F81E7DEA-42AA-4B09-9191-C3B37EB1D9A6}"/>
              </a:ext>
            </a:extLst>
          </p:cNvPr>
          <p:cNvSpPr/>
          <p:nvPr/>
        </p:nvSpPr>
        <p:spPr>
          <a:xfrm>
            <a:off x="959201" y="4437487"/>
            <a:ext cx="1478461" cy="830997"/>
          </a:xfrm>
          <a:prstGeom prst="rect">
            <a:avLst/>
          </a:prstGeom>
        </p:spPr>
        <p:txBody>
          <a:bodyPr wrap="square">
            <a:spAutoFit/>
          </a:bodyPr>
          <a:lstStyle/>
          <a:p>
            <a:pPr algn="ctr"/>
            <a:r>
              <a:rPr lang="fr-FR" sz="2400" spc="-100" err="1">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Provides</a:t>
            </a:r>
            <a:r>
              <a:rPr lang="fr-FR" sz="24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 </a:t>
            </a:r>
            <a:r>
              <a:rPr lang="fr-FR" sz="2400" spc="-100" err="1">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credentials</a:t>
            </a:r>
            <a:endParaRPr lang="fr-FR" sz="24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endParaRPr>
          </a:p>
        </p:txBody>
      </p:sp>
      <p:sp>
        <p:nvSpPr>
          <p:cNvPr id="36" name="Rectangular Callout 19">
            <a:extLst>
              <a:ext uri="{FF2B5EF4-FFF2-40B4-BE49-F238E27FC236}">
                <a16:creationId xmlns:a16="http://schemas.microsoft.com/office/drawing/2014/main" id="{970D5733-E7DC-477E-AD3F-701A5363548F}"/>
              </a:ext>
            </a:extLst>
          </p:cNvPr>
          <p:cNvSpPr/>
          <p:nvPr/>
        </p:nvSpPr>
        <p:spPr>
          <a:xfrm>
            <a:off x="6135282" y="5983391"/>
            <a:ext cx="1328737" cy="783433"/>
          </a:xfrm>
          <a:prstGeom prst="wedgeRectCallout">
            <a:avLst>
              <a:gd name="adj1" fmla="val 71729"/>
              <a:gd name="adj2" fmla="val -4234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400" dirty="0"/>
              <a:t>Stores </a:t>
            </a:r>
            <a:r>
              <a:rPr lang="fr-FR" sz="1400" dirty="0" err="1"/>
              <a:t>Alice’s</a:t>
            </a:r>
            <a:r>
              <a:rPr lang="fr-FR" sz="1400" dirty="0"/>
              <a:t> </a:t>
            </a:r>
            <a:r>
              <a:rPr lang="fr-FR" sz="1400" dirty="0" err="1"/>
              <a:t>password</a:t>
            </a:r>
            <a:r>
              <a:rPr lang="fr-FR" sz="1400" dirty="0"/>
              <a:t> hash</a:t>
            </a:r>
            <a:endParaRPr lang="fr-FR" sz="1400" b="1" dirty="0"/>
          </a:p>
        </p:txBody>
      </p:sp>
      <p:pic>
        <p:nvPicPr>
          <p:cNvPr id="50" name="Picture 49">
            <a:extLst>
              <a:ext uri="{FF2B5EF4-FFF2-40B4-BE49-F238E27FC236}">
                <a16:creationId xmlns:a16="http://schemas.microsoft.com/office/drawing/2014/main" id="{F411A221-CB24-4344-BB3C-CD84AE14DB51}"/>
              </a:ext>
            </a:extLst>
          </p:cNvPr>
          <p:cNvPicPr>
            <a:picLocks noChangeAspect="1"/>
          </p:cNvPicPr>
          <p:nvPr/>
        </p:nvPicPr>
        <p:blipFill>
          <a:blip r:embed="rId4"/>
          <a:stretch>
            <a:fillRect/>
          </a:stretch>
        </p:blipFill>
        <p:spPr>
          <a:xfrm>
            <a:off x="3318435" y="2218493"/>
            <a:ext cx="1825818" cy="1844259"/>
          </a:xfrm>
          <a:prstGeom prst="rect">
            <a:avLst/>
          </a:prstGeom>
        </p:spPr>
      </p:pic>
      <p:pic>
        <p:nvPicPr>
          <p:cNvPr id="51" name="Picture 50">
            <a:extLst>
              <a:ext uri="{FF2B5EF4-FFF2-40B4-BE49-F238E27FC236}">
                <a16:creationId xmlns:a16="http://schemas.microsoft.com/office/drawing/2014/main" id="{3F0041E5-FD15-47D8-9D8D-EE077EBF1A92}"/>
              </a:ext>
            </a:extLst>
          </p:cNvPr>
          <p:cNvPicPr>
            <a:picLocks noChangeAspect="1"/>
          </p:cNvPicPr>
          <p:nvPr/>
        </p:nvPicPr>
        <p:blipFill>
          <a:blip r:embed="rId5"/>
          <a:stretch>
            <a:fillRect/>
          </a:stretch>
        </p:blipFill>
        <p:spPr>
          <a:xfrm flipH="1">
            <a:off x="2861332" y="5620550"/>
            <a:ext cx="1727281" cy="904575"/>
          </a:xfrm>
          <a:prstGeom prst="rect">
            <a:avLst/>
          </a:prstGeom>
        </p:spPr>
      </p:pic>
    </p:spTree>
    <p:extLst>
      <p:ext uri="{BB962C8B-B14F-4D97-AF65-F5344CB8AC3E}">
        <p14:creationId xmlns:p14="http://schemas.microsoft.com/office/powerpoint/2010/main" val="526367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22" grpId="0"/>
      <p:bldP spid="23" grpId="0" animBg="1"/>
      <p:bldP spid="33" grpId="0" animBg="1"/>
      <p:bldP spid="34" grpId="0"/>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NTLM basic flow (SMB example)</a:t>
            </a:r>
            <a:endParaRPr lang="fr-FR"/>
          </a:p>
        </p:txBody>
      </p:sp>
      <p:sp>
        <p:nvSpPr>
          <p:cNvPr id="18" name="Can 10">
            <a:extLst>
              <a:ext uri="{FF2B5EF4-FFF2-40B4-BE49-F238E27FC236}">
                <a16:creationId xmlns:a16="http://schemas.microsoft.com/office/drawing/2014/main" id="{55EB560F-45CF-451C-B102-AE287AB1B299}"/>
              </a:ext>
            </a:extLst>
          </p:cNvPr>
          <p:cNvSpPr/>
          <p:nvPr/>
        </p:nvSpPr>
        <p:spPr>
          <a:xfrm>
            <a:off x="10219587" y="2464594"/>
            <a:ext cx="677151" cy="386532"/>
          </a:xfrm>
          <a:prstGeom prst="can">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600"/>
              <a:t>SAM</a:t>
            </a:r>
            <a:endParaRPr lang="en-US" sz="2400"/>
          </a:p>
        </p:txBody>
      </p:sp>
      <p:pic>
        <p:nvPicPr>
          <p:cNvPr id="20" name="Picture 19">
            <a:extLst>
              <a:ext uri="{FF2B5EF4-FFF2-40B4-BE49-F238E27FC236}">
                <a16:creationId xmlns:a16="http://schemas.microsoft.com/office/drawing/2014/main" id="{185C579D-17F6-49A4-8D18-2646B1D7DF44}"/>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24238" y="1989302"/>
            <a:ext cx="702730" cy="103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9">
            <a:extLst>
              <a:ext uri="{FF2B5EF4-FFF2-40B4-BE49-F238E27FC236}">
                <a16:creationId xmlns:a16="http://schemas.microsoft.com/office/drawing/2014/main" id="{F411A221-CB24-4344-BB3C-CD84AE14DB51}"/>
              </a:ext>
            </a:extLst>
          </p:cNvPr>
          <p:cNvPicPr>
            <a:picLocks noChangeAspect="1"/>
          </p:cNvPicPr>
          <p:nvPr/>
        </p:nvPicPr>
        <p:blipFill>
          <a:blip r:embed="rId4"/>
          <a:stretch>
            <a:fillRect/>
          </a:stretch>
        </p:blipFill>
        <p:spPr>
          <a:xfrm>
            <a:off x="967645" y="2028825"/>
            <a:ext cx="947809" cy="957382"/>
          </a:xfrm>
          <a:prstGeom prst="rect">
            <a:avLst/>
          </a:prstGeom>
        </p:spPr>
      </p:pic>
      <p:pic>
        <p:nvPicPr>
          <p:cNvPr id="51" name="Picture 50">
            <a:extLst>
              <a:ext uri="{FF2B5EF4-FFF2-40B4-BE49-F238E27FC236}">
                <a16:creationId xmlns:a16="http://schemas.microsoft.com/office/drawing/2014/main" id="{3F0041E5-FD15-47D8-9D8D-EE077EBF1A92}"/>
              </a:ext>
            </a:extLst>
          </p:cNvPr>
          <p:cNvPicPr>
            <a:picLocks noChangeAspect="1"/>
          </p:cNvPicPr>
          <p:nvPr/>
        </p:nvPicPr>
        <p:blipFill>
          <a:blip r:embed="rId5"/>
          <a:stretch>
            <a:fillRect/>
          </a:stretch>
        </p:blipFill>
        <p:spPr>
          <a:xfrm flipH="1">
            <a:off x="1661181" y="2546326"/>
            <a:ext cx="915419" cy="479404"/>
          </a:xfrm>
          <a:prstGeom prst="rect">
            <a:avLst/>
          </a:prstGeom>
        </p:spPr>
      </p:pic>
      <p:cxnSp>
        <p:nvCxnSpPr>
          <p:cNvPr id="4" name="Straight Arrow Connector 3">
            <a:extLst>
              <a:ext uri="{FF2B5EF4-FFF2-40B4-BE49-F238E27FC236}">
                <a16:creationId xmlns:a16="http://schemas.microsoft.com/office/drawing/2014/main" id="{74855ED8-D9B1-4F9D-B605-79C6AA20CED3}"/>
              </a:ext>
            </a:extLst>
          </p:cNvPr>
          <p:cNvCxnSpPr>
            <a:cxnSpLocks/>
          </p:cNvCxnSpPr>
          <p:nvPr/>
        </p:nvCxnSpPr>
        <p:spPr>
          <a:xfrm>
            <a:off x="3471863" y="2814604"/>
            <a:ext cx="5507831"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AB0015-532B-4B11-ACFE-78AD51F626D1}"/>
              </a:ext>
            </a:extLst>
          </p:cNvPr>
          <p:cNvSpPr txBox="1"/>
          <p:nvPr/>
        </p:nvSpPr>
        <p:spPr>
          <a:xfrm>
            <a:off x="3011258" y="2159344"/>
            <a:ext cx="6429039"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1. SMB stuff… ‘til…they need authentication</a:t>
            </a:r>
          </a:p>
        </p:txBody>
      </p:sp>
      <p:cxnSp>
        <p:nvCxnSpPr>
          <p:cNvPr id="7" name="Straight Arrow Connector 6">
            <a:extLst>
              <a:ext uri="{FF2B5EF4-FFF2-40B4-BE49-F238E27FC236}">
                <a16:creationId xmlns:a16="http://schemas.microsoft.com/office/drawing/2014/main" id="{D69E5763-8C4E-4785-9B70-59DCC41042FB}"/>
              </a:ext>
            </a:extLst>
          </p:cNvPr>
          <p:cNvCxnSpPr/>
          <p:nvPr/>
        </p:nvCxnSpPr>
        <p:spPr>
          <a:xfrm>
            <a:off x="3471863" y="3775861"/>
            <a:ext cx="5507831" cy="0"/>
          </a:xfrm>
          <a:prstGeom prst="straightConnector1">
            <a:avLst/>
          </a:prstGeom>
          <a:ln w="762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9D0DB3-0DCF-467C-AF08-18DE8CD1B491}"/>
              </a:ext>
            </a:extLst>
          </p:cNvPr>
          <p:cNvSpPr txBox="1"/>
          <p:nvPr/>
        </p:nvSpPr>
        <p:spPr>
          <a:xfrm>
            <a:off x="3703571" y="3311482"/>
            <a:ext cx="4863421" cy="572464"/>
          </a:xfrm>
          <a:prstGeom prst="rect">
            <a:avLst/>
          </a:prstGeom>
          <a:noFill/>
        </p:spPr>
        <p:txBody>
          <a:bodyPr wrap="square" lIns="182880" tIns="146304" rIns="182880" bIns="146304" rtlCol="0">
            <a:spAutoFit/>
          </a:bodyPr>
          <a:lstStyle/>
          <a:p>
            <a:pPr>
              <a:lnSpc>
                <a:spcPct val="90000"/>
              </a:lnSpc>
              <a:spcAft>
                <a:spcPts val="600"/>
              </a:spcAft>
            </a:pPr>
            <a:r>
              <a:rPr lang="en-CA" sz="2000">
                <a:gradFill>
                  <a:gsLst>
                    <a:gs pos="2917">
                      <a:schemeClr val="tx1"/>
                    </a:gs>
                    <a:gs pos="30000">
                      <a:schemeClr val="tx1"/>
                    </a:gs>
                  </a:gsLst>
                  <a:lin ang="5400000" scaled="0"/>
                </a:gradFill>
              </a:rPr>
              <a:t>2. NTLM_NEGOTIATE</a:t>
            </a:r>
          </a:p>
        </p:txBody>
      </p:sp>
      <p:cxnSp>
        <p:nvCxnSpPr>
          <p:cNvPr id="25" name="Straight Arrow Connector 24">
            <a:extLst>
              <a:ext uri="{FF2B5EF4-FFF2-40B4-BE49-F238E27FC236}">
                <a16:creationId xmlns:a16="http://schemas.microsoft.com/office/drawing/2014/main" id="{DDBCFCE6-5407-4856-B09C-BC6C981A7941}"/>
              </a:ext>
            </a:extLst>
          </p:cNvPr>
          <p:cNvCxnSpPr/>
          <p:nvPr/>
        </p:nvCxnSpPr>
        <p:spPr>
          <a:xfrm>
            <a:off x="3471863" y="4480872"/>
            <a:ext cx="5507831" cy="0"/>
          </a:xfrm>
          <a:prstGeom prst="straightConnector1">
            <a:avLst/>
          </a:prstGeom>
          <a:ln w="76200">
            <a:solidFill>
              <a:srgbClr val="0179D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55EC970-F53D-4123-985D-D10762B8C064}"/>
              </a:ext>
            </a:extLst>
          </p:cNvPr>
          <p:cNvSpPr txBox="1"/>
          <p:nvPr/>
        </p:nvSpPr>
        <p:spPr>
          <a:xfrm>
            <a:off x="3703571" y="4016493"/>
            <a:ext cx="4863421" cy="572464"/>
          </a:xfrm>
          <a:prstGeom prst="rect">
            <a:avLst/>
          </a:prstGeom>
          <a:noFill/>
        </p:spPr>
        <p:txBody>
          <a:bodyPr wrap="square" lIns="182880" tIns="146304" rIns="182880" bIns="146304" rtlCol="0">
            <a:spAutoFit/>
          </a:bodyPr>
          <a:lstStyle/>
          <a:p>
            <a:pPr>
              <a:lnSpc>
                <a:spcPct val="90000"/>
              </a:lnSpc>
              <a:spcAft>
                <a:spcPts val="600"/>
              </a:spcAft>
            </a:pPr>
            <a:r>
              <a:rPr lang="en-CA" sz="2000">
                <a:gradFill>
                  <a:gsLst>
                    <a:gs pos="2917">
                      <a:schemeClr val="tx1"/>
                    </a:gs>
                    <a:gs pos="30000">
                      <a:schemeClr val="tx1"/>
                    </a:gs>
                  </a:gsLst>
                  <a:lin ang="5400000" scaled="0"/>
                </a:gradFill>
              </a:rPr>
              <a:t>3. NTLM_CHALLENGE</a:t>
            </a:r>
          </a:p>
        </p:txBody>
      </p:sp>
      <p:cxnSp>
        <p:nvCxnSpPr>
          <p:cNvPr id="27" name="Straight Arrow Connector 26">
            <a:extLst>
              <a:ext uri="{FF2B5EF4-FFF2-40B4-BE49-F238E27FC236}">
                <a16:creationId xmlns:a16="http://schemas.microsoft.com/office/drawing/2014/main" id="{2FD66D53-0761-4D4F-8ADC-57AE5E476998}"/>
              </a:ext>
            </a:extLst>
          </p:cNvPr>
          <p:cNvCxnSpPr/>
          <p:nvPr/>
        </p:nvCxnSpPr>
        <p:spPr>
          <a:xfrm>
            <a:off x="3471863" y="5157307"/>
            <a:ext cx="5507831" cy="0"/>
          </a:xfrm>
          <a:prstGeom prst="straightConnector1">
            <a:avLst/>
          </a:prstGeom>
          <a:ln w="762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A0FBA19-BA5A-4B3E-AC4A-18D4E89057CD}"/>
              </a:ext>
            </a:extLst>
          </p:cNvPr>
          <p:cNvSpPr txBox="1"/>
          <p:nvPr/>
        </p:nvSpPr>
        <p:spPr>
          <a:xfrm>
            <a:off x="3703571" y="4692928"/>
            <a:ext cx="4863421" cy="572464"/>
          </a:xfrm>
          <a:prstGeom prst="rect">
            <a:avLst/>
          </a:prstGeom>
          <a:noFill/>
        </p:spPr>
        <p:txBody>
          <a:bodyPr wrap="square" lIns="182880" tIns="146304" rIns="182880" bIns="146304" rtlCol="0">
            <a:spAutoFit/>
          </a:bodyPr>
          <a:lstStyle/>
          <a:p>
            <a:pPr>
              <a:lnSpc>
                <a:spcPct val="90000"/>
              </a:lnSpc>
              <a:spcAft>
                <a:spcPts val="600"/>
              </a:spcAft>
            </a:pPr>
            <a:r>
              <a:rPr lang="en-CA" sz="2000">
                <a:gradFill>
                  <a:gsLst>
                    <a:gs pos="2917">
                      <a:schemeClr val="tx1"/>
                    </a:gs>
                    <a:gs pos="30000">
                      <a:schemeClr val="tx1"/>
                    </a:gs>
                  </a:gsLst>
                  <a:lin ang="5400000" scaled="0"/>
                </a:gradFill>
              </a:rPr>
              <a:t>4. NTLM_RESPONSE</a:t>
            </a:r>
          </a:p>
        </p:txBody>
      </p:sp>
      <p:cxnSp>
        <p:nvCxnSpPr>
          <p:cNvPr id="31" name="Straight Arrow Connector 30">
            <a:extLst>
              <a:ext uri="{FF2B5EF4-FFF2-40B4-BE49-F238E27FC236}">
                <a16:creationId xmlns:a16="http://schemas.microsoft.com/office/drawing/2014/main" id="{4FC72743-89B5-4E6E-A61D-71F2088A3AFA}"/>
              </a:ext>
            </a:extLst>
          </p:cNvPr>
          <p:cNvCxnSpPr>
            <a:cxnSpLocks/>
          </p:cNvCxnSpPr>
          <p:nvPr/>
        </p:nvCxnSpPr>
        <p:spPr>
          <a:xfrm>
            <a:off x="3483865" y="6203250"/>
            <a:ext cx="5507831"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DCA62FE-0CF6-4F89-8F7F-C1E5F235BD58}"/>
              </a:ext>
            </a:extLst>
          </p:cNvPr>
          <p:cNvSpPr txBox="1"/>
          <p:nvPr/>
        </p:nvSpPr>
        <p:spPr>
          <a:xfrm>
            <a:off x="3023260" y="5547990"/>
            <a:ext cx="6429039" cy="627864"/>
          </a:xfrm>
          <a:prstGeom prst="rect">
            <a:avLst/>
          </a:prstGeom>
          <a:noFill/>
        </p:spPr>
        <p:txBody>
          <a:bodyPr wrap="square" lIns="182880" tIns="146304" rIns="182880" bIns="146304" rtlCol="0">
            <a:spAutoFit/>
          </a:bodyPr>
          <a:lstStyle/>
          <a:p>
            <a:pPr>
              <a:lnSpc>
                <a:spcPct val="90000"/>
              </a:lnSpc>
              <a:spcAft>
                <a:spcPts val="600"/>
              </a:spcAft>
            </a:pPr>
            <a:r>
              <a:rPr lang="en-CA" sz="2400">
                <a:gradFill>
                  <a:gsLst>
                    <a:gs pos="2917">
                      <a:schemeClr val="tx1"/>
                    </a:gs>
                    <a:gs pos="30000">
                      <a:schemeClr val="tx1"/>
                    </a:gs>
                  </a:gsLst>
                  <a:lin ang="5400000" scaled="0"/>
                </a:gradFill>
              </a:rPr>
              <a:t>5. SMB stuff continues…</a:t>
            </a:r>
          </a:p>
        </p:txBody>
      </p:sp>
    </p:spTree>
    <p:extLst>
      <p:ext uri="{BB962C8B-B14F-4D97-AF65-F5344CB8AC3E}">
        <p14:creationId xmlns:p14="http://schemas.microsoft.com/office/powerpoint/2010/main" val="4288916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NTLM_NEGOTIATE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07215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200" b="1">
                <a:gradFill>
                  <a:gsLst>
                    <a:gs pos="1250">
                      <a:srgbClr val="505050"/>
                    </a:gs>
                    <a:gs pos="100000">
                      <a:srgbClr val="505050"/>
                    </a:gs>
                  </a:gsLst>
                  <a:lin ang="5400000" scaled="0"/>
                </a:gradFill>
              </a:rPr>
              <a:t>The NEGOTIATE_MESSAGE defines an NTLM Negotiate message that is sent from the client to the server. This message allows the client to specify its supported NTLM options to the server.</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 registry value </a:t>
            </a:r>
            <a:r>
              <a:rPr lang="en-US" sz="3200" b="1" err="1">
                <a:gradFill>
                  <a:gsLst>
                    <a:gs pos="1250">
                      <a:srgbClr val="505050"/>
                    </a:gs>
                    <a:gs pos="100000">
                      <a:srgbClr val="505050"/>
                    </a:gs>
                  </a:gsLst>
                  <a:lin ang="5400000" scaled="0"/>
                </a:gradFill>
              </a:rPr>
              <a:t>LMCompatibilityLevel</a:t>
            </a:r>
            <a:r>
              <a:rPr lang="en-US" sz="3200" b="1">
                <a:gradFill>
                  <a:gsLst>
                    <a:gs pos="1250">
                      <a:srgbClr val="505050"/>
                    </a:gs>
                    <a:gs pos="100000">
                      <a:srgbClr val="505050"/>
                    </a:gs>
                  </a:gsLst>
                  <a:lin ang="5400000" scaled="0"/>
                </a:gradFill>
              </a:rPr>
              <a:t> controls what version of the protocol is available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defines the behavior of the SP when it is called as a client and as a server</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6368127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83946C-73EF-4B82-BFB9-B19B20F57EBF}"/>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15</a:t>
            </a:fld>
            <a:endParaRPr lang="en-US"/>
          </a:p>
        </p:txBody>
      </p:sp>
      <p:sp>
        <p:nvSpPr>
          <p:cNvPr id="3" name="Text Placeholder 2">
            <a:extLst>
              <a:ext uri="{FF2B5EF4-FFF2-40B4-BE49-F238E27FC236}">
                <a16:creationId xmlns:a16="http://schemas.microsoft.com/office/drawing/2014/main" id="{55E87D56-6E42-4A0A-A04E-8D971D2411F3}"/>
              </a:ext>
            </a:extLst>
          </p:cNvPr>
          <p:cNvSpPr>
            <a:spLocks noGrp="1"/>
          </p:cNvSpPr>
          <p:nvPr>
            <p:ph type="body" sz="quarter" idx="13"/>
          </p:nvPr>
        </p:nvSpPr>
        <p:spPr/>
        <p:txBody>
          <a:bodyPr/>
          <a:lstStyle/>
          <a:p>
            <a:r>
              <a:rPr lang="en-CA" err="1"/>
              <a:t>LmCompatibilityLevel</a:t>
            </a:r>
            <a:endParaRPr lang="en-CA"/>
          </a:p>
        </p:txBody>
      </p:sp>
      <p:sp>
        <p:nvSpPr>
          <p:cNvPr id="4" name="Rectangle 3">
            <a:extLst>
              <a:ext uri="{FF2B5EF4-FFF2-40B4-BE49-F238E27FC236}">
                <a16:creationId xmlns:a16="http://schemas.microsoft.com/office/drawing/2014/main" id="{F970FFC5-5D4D-4E6F-94CF-FD30AA8D8BDA}"/>
              </a:ext>
            </a:extLst>
          </p:cNvPr>
          <p:cNvSpPr/>
          <p:nvPr/>
        </p:nvSpPr>
        <p:spPr>
          <a:xfrm>
            <a:off x="1061244" y="1626905"/>
            <a:ext cx="10418762" cy="461665"/>
          </a:xfrm>
          <a:prstGeom prst="rect">
            <a:avLst/>
          </a:prstGeom>
        </p:spPr>
        <p:txBody>
          <a:bodyPr wrap="square">
            <a:spAutoFit/>
          </a:bodyPr>
          <a:lstStyle/>
          <a:p>
            <a:pPr lvl="1" algn="ctr"/>
            <a:r>
              <a:rPr lang="en-US" sz="2400">
                <a:gradFill>
                  <a:gsLst>
                    <a:gs pos="0">
                      <a:schemeClr val="tx1">
                        <a:lumMod val="75000"/>
                        <a:lumOff val="25000"/>
                      </a:schemeClr>
                    </a:gs>
                    <a:gs pos="80000">
                      <a:schemeClr val="tx1">
                        <a:lumMod val="65000"/>
                        <a:lumOff val="35000"/>
                      </a:schemeClr>
                    </a:gs>
                  </a:gsLst>
                  <a:lin ang="16200000" scaled="0"/>
                </a:gradFill>
                <a:latin typeface="Segoe UI Light" pitchFamily="34" charset="0"/>
              </a:rPr>
              <a:t>HKLM\SYSTEM\</a:t>
            </a:r>
            <a:r>
              <a:rPr lang="en-US" sz="240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CurrentControlSet</a:t>
            </a:r>
            <a:r>
              <a:rPr lang="en-US" sz="240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\Control\</a:t>
            </a:r>
            <a:r>
              <a:rPr lang="en-US" sz="240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Lsa</a:t>
            </a:r>
            <a:r>
              <a:rPr lang="en-US" sz="240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n-US" sz="240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LmCompatibilityLevel</a:t>
            </a:r>
            <a:r>
              <a:rPr lang="en-US" sz="240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p:txBody>
      </p:sp>
      <p:graphicFrame>
        <p:nvGraphicFramePr>
          <p:cNvPr id="5" name="Group 3">
            <a:extLst>
              <a:ext uri="{FF2B5EF4-FFF2-40B4-BE49-F238E27FC236}">
                <a16:creationId xmlns:a16="http://schemas.microsoft.com/office/drawing/2014/main" id="{4FB3D970-1A95-407C-A970-D5ED6AB1A554}"/>
              </a:ext>
            </a:extLst>
          </p:cNvPr>
          <p:cNvGraphicFramePr>
            <a:graphicFrameLocks/>
          </p:cNvGraphicFramePr>
          <p:nvPr>
            <p:extLst>
              <p:ext uri="{D42A27DB-BD31-4B8C-83A1-F6EECF244321}">
                <p14:modId xmlns:p14="http://schemas.microsoft.com/office/powerpoint/2010/main" val="948042525"/>
              </p:ext>
            </p:extLst>
          </p:nvPr>
        </p:nvGraphicFramePr>
        <p:xfrm>
          <a:off x="863634" y="2351753"/>
          <a:ext cx="10709205" cy="2291017"/>
        </p:xfrm>
        <a:graphic>
          <a:graphicData uri="http://schemas.openxmlformats.org/drawingml/2006/table">
            <a:tbl>
              <a:tblPr firstRow="1" bandRow="1">
                <a:tableStyleId>{69CF1AB2-1976-4502-BF36-3FF5EA218861}</a:tableStyleId>
              </a:tblPr>
              <a:tblGrid>
                <a:gridCol w="1111332">
                  <a:extLst>
                    <a:ext uri="{9D8B030D-6E8A-4147-A177-3AD203B41FA5}">
                      <a16:colId xmlns:a16="http://schemas.microsoft.com/office/drawing/2014/main" val="20000"/>
                    </a:ext>
                  </a:extLst>
                </a:gridCol>
                <a:gridCol w="3435028">
                  <a:extLst>
                    <a:ext uri="{9D8B030D-6E8A-4147-A177-3AD203B41FA5}">
                      <a16:colId xmlns:a16="http://schemas.microsoft.com/office/drawing/2014/main" val="20001"/>
                    </a:ext>
                  </a:extLst>
                </a:gridCol>
                <a:gridCol w="2265457">
                  <a:extLst>
                    <a:ext uri="{9D8B030D-6E8A-4147-A177-3AD203B41FA5}">
                      <a16:colId xmlns:a16="http://schemas.microsoft.com/office/drawing/2014/main" val="20002"/>
                    </a:ext>
                  </a:extLst>
                </a:gridCol>
                <a:gridCol w="3897388">
                  <a:extLst>
                    <a:ext uri="{9D8B030D-6E8A-4147-A177-3AD203B41FA5}">
                      <a16:colId xmlns:a16="http://schemas.microsoft.com/office/drawing/2014/main" val="20003"/>
                    </a:ext>
                  </a:extLst>
                </a:gridCol>
              </a:tblGrid>
              <a:tr h="344542">
                <a:tc>
                  <a:txBody>
                    <a:bodyPr/>
                    <a:lstStyle/>
                    <a:p>
                      <a:pPr marL="0" marR="0" lvl="0" indent="0" algn="ctr"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b="1" u="none" strike="noStrike" cap="none" normalizeH="0" baseline="0">
                          <a:ln>
                            <a:noFill/>
                          </a:ln>
                          <a:solidFill>
                            <a:schemeClr val="bg1"/>
                          </a:solidFill>
                          <a:effectLst/>
                          <a:latin typeface="+mn-lt"/>
                        </a:rPr>
                        <a:t>Level </a:t>
                      </a:r>
                      <a:endParaRPr kumimoji="0" lang="en-US" sz="1600" b="1" i="0" u="none" strike="noStrike" cap="none" normalizeH="0" baseline="0">
                        <a:ln>
                          <a:noFill/>
                        </a:ln>
                        <a:solidFill>
                          <a:schemeClr val="bg1"/>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b="1" u="none" strike="noStrike" cap="none" normalizeH="0" baseline="0">
                          <a:ln>
                            <a:noFill/>
                          </a:ln>
                          <a:solidFill>
                            <a:schemeClr val="bg1"/>
                          </a:solidFill>
                          <a:effectLst/>
                          <a:latin typeface="+mn-lt"/>
                        </a:rPr>
                        <a:t>Sends</a:t>
                      </a:r>
                      <a:endParaRPr kumimoji="0" lang="en-US" sz="1600" b="1" i="0" u="none" strike="noStrike" cap="none" normalizeH="0" baseline="0">
                        <a:ln>
                          <a:noFill/>
                        </a:ln>
                        <a:solidFill>
                          <a:schemeClr val="bg1"/>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b="1" u="none" strike="noStrike" cap="none" normalizeH="0" baseline="0">
                          <a:ln>
                            <a:noFill/>
                          </a:ln>
                          <a:solidFill>
                            <a:schemeClr val="bg1"/>
                          </a:solidFill>
                          <a:effectLst/>
                          <a:latin typeface="+mn-lt"/>
                        </a:rPr>
                        <a:t>Accepts</a:t>
                      </a:r>
                      <a:endParaRPr kumimoji="0" lang="en-US" sz="1600" b="1" i="0" u="none" strike="noStrike" cap="none" normalizeH="0" baseline="0">
                        <a:ln>
                          <a:noFill/>
                        </a:ln>
                        <a:solidFill>
                          <a:schemeClr val="bg1"/>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b="1" u="none" strike="noStrike" cap="none" normalizeH="0" baseline="0">
                          <a:ln>
                            <a:noFill/>
                          </a:ln>
                          <a:solidFill>
                            <a:schemeClr val="bg1"/>
                          </a:solidFill>
                          <a:effectLst/>
                          <a:latin typeface="+mn-lt"/>
                        </a:rPr>
                        <a:t>Prohibits Sending</a:t>
                      </a:r>
                      <a:endParaRPr kumimoji="0" lang="en-US" sz="1600" b="1" i="0" u="none" strike="noStrike" cap="none" normalizeH="0" baseline="0">
                        <a:ln>
                          <a:noFill/>
                        </a:ln>
                        <a:solidFill>
                          <a:schemeClr val="bg1"/>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13832">
                <a:tc>
                  <a:txBody>
                    <a:bodyPr/>
                    <a:lstStyle/>
                    <a:p>
                      <a:pPr marL="0" marR="0" lvl="0" indent="0" algn="ctr"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latin typeface="+mn-lt"/>
                        </a:rPr>
                        <a:t>0</a:t>
                      </a:r>
                      <a:endParaRPr kumimoji="0" lang="en-US" sz="1600" b="0" i="0" u="none" strike="noStrike" cap="none" normalizeH="0" baseline="0">
                        <a:ln>
                          <a:noFill/>
                        </a:ln>
                        <a:solidFill>
                          <a:schemeClr val="tx1">
                            <a:lumMod val="75000"/>
                            <a:lumOff val="25000"/>
                          </a:schemeClr>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latin typeface="+mn-lt"/>
                        </a:rPr>
                        <a:t>LM, NTLM</a:t>
                      </a:r>
                      <a:endParaRPr kumimoji="0" lang="en-US" sz="1600" b="0" i="0" u="none" strike="noStrike" cap="none" normalizeH="0" baseline="0">
                        <a:ln>
                          <a:noFill/>
                        </a:ln>
                        <a:solidFill>
                          <a:schemeClr val="tx1">
                            <a:lumMod val="75000"/>
                            <a:lumOff val="25000"/>
                          </a:schemeClr>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latin typeface="+mn-lt"/>
                        </a:rPr>
                        <a:t>LM, NTLM, NTLMv2</a:t>
                      </a:r>
                      <a:endParaRPr kumimoji="0" lang="en-US" sz="1600" b="0" i="0" u="none" strike="noStrike" cap="none" normalizeH="0" baseline="0">
                        <a:ln>
                          <a:noFill/>
                        </a:ln>
                        <a:solidFill>
                          <a:schemeClr val="tx1">
                            <a:lumMod val="75000"/>
                            <a:lumOff val="25000"/>
                          </a:schemeClr>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latin typeface="+mn-lt"/>
                        </a:rPr>
                        <a:t>NTLMv2, Session security</a:t>
                      </a:r>
                      <a:endParaRPr kumimoji="0" lang="en-US" sz="1600" b="0" i="0" u="none" strike="noStrike" cap="none" normalizeH="0" baseline="0">
                        <a:ln>
                          <a:noFill/>
                        </a:ln>
                        <a:solidFill>
                          <a:schemeClr val="tx1">
                            <a:lumMod val="75000"/>
                            <a:lumOff val="25000"/>
                          </a:schemeClr>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0881">
                <a:tc>
                  <a:txBody>
                    <a:bodyPr/>
                    <a:lstStyle/>
                    <a:p>
                      <a:pPr marL="0" marR="0" lvl="0" indent="0" algn="ctr"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latin typeface="+mn-lt"/>
                        </a:rPr>
                        <a:t>1</a:t>
                      </a:r>
                      <a:endParaRPr kumimoji="0" lang="en-US" sz="1600" b="0" i="0" u="none" strike="noStrike" cap="none" normalizeH="0" baseline="0">
                        <a:ln>
                          <a:noFill/>
                        </a:ln>
                        <a:solidFill>
                          <a:schemeClr val="tx1">
                            <a:lumMod val="75000"/>
                            <a:lumOff val="25000"/>
                          </a:schemeClr>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latin typeface="+mn-lt"/>
                        </a:rPr>
                        <a:t>LM, NTLM, Session security</a:t>
                      </a:r>
                      <a:endParaRPr kumimoji="0" lang="en-US" sz="1600" b="0" i="0" u="none" strike="noStrike" cap="none" normalizeH="0" baseline="0">
                        <a:ln>
                          <a:noFill/>
                        </a:ln>
                        <a:solidFill>
                          <a:schemeClr val="tx1">
                            <a:lumMod val="75000"/>
                            <a:lumOff val="25000"/>
                          </a:schemeClr>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latin typeface="+mn-lt"/>
                        </a:rPr>
                        <a:t>LM, NTLM, NTLMv2</a:t>
                      </a:r>
                      <a:endParaRPr kumimoji="0" lang="en-US" sz="1600" b="0" i="0" u="none" strike="noStrike" cap="none" normalizeH="0" baseline="0">
                        <a:ln>
                          <a:noFill/>
                        </a:ln>
                        <a:solidFill>
                          <a:schemeClr val="tx1">
                            <a:lumMod val="75000"/>
                            <a:lumOff val="25000"/>
                          </a:schemeClr>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rgbClr val="7C7C7C"/>
                          </a:solidFill>
                          <a:effectLst/>
                          <a:latin typeface="+mn-lt"/>
                        </a:rPr>
                        <a:t>NTLMv2</a:t>
                      </a:r>
                      <a:endParaRPr kumimoji="0" lang="en-US" sz="1600" b="0" i="0" u="none" strike="noStrike" cap="none" normalizeH="0" baseline="0">
                        <a:ln>
                          <a:noFill/>
                        </a:ln>
                        <a:solidFill>
                          <a:srgbClr val="7C7C7C"/>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0881">
                <a:tc>
                  <a:txBody>
                    <a:bodyPr/>
                    <a:lstStyle/>
                    <a:p>
                      <a:pPr marL="0" marR="0" lvl="0" indent="0" algn="ctr"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latin typeface="+mn-lt"/>
                        </a:rPr>
                        <a:t>2</a:t>
                      </a:r>
                      <a:endParaRPr kumimoji="0" lang="en-US" sz="1600" b="0" i="0" u="none" strike="noStrike" cap="none" normalizeH="0" baseline="0">
                        <a:ln>
                          <a:noFill/>
                        </a:ln>
                        <a:solidFill>
                          <a:schemeClr val="tx1">
                            <a:lumMod val="75000"/>
                            <a:lumOff val="25000"/>
                          </a:schemeClr>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latin typeface="+mn-lt"/>
                        </a:rPr>
                        <a:t>NTLM, Session security</a:t>
                      </a:r>
                      <a:endParaRPr kumimoji="0" lang="en-US" sz="1600" b="0" i="0" u="none" strike="noStrike" cap="none" normalizeH="0" baseline="0">
                        <a:ln>
                          <a:noFill/>
                        </a:ln>
                        <a:solidFill>
                          <a:schemeClr val="tx1">
                            <a:lumMod val="75000"/>
                            <a:lumOff val="25000"/>
                          </a:schemeClr>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latin typeface="+mn-lt"/>
                        </a:rPr>
                        <a:t>LM, NTLM, NTLMv2</a:t>
                      </a:r>
                      <a:endParaRPr kumimoji="0" lang="en-US" sz="1600" b="0" i="0" u="none" strike="noStrike" cap="none" normalizeH="0" baseline="0">
                        <a:ln>
                          <a:noFill/>
                        </a:ln>
                        <a:solidFill>
                          <a:schemeClr val="tx1">
                            <a:lumMod val="75000"/>
                            <a:lumOff val="25000"/>
                          </a:schemeClr>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latin typeface="+mn-lt"/>
                        </a:rPr>
                        <a:t>LM and NTLMv2</a:t>
                      </a:r>
                      <a:endParaRPr kumimoji="0" lang="en-US" sz="1600" b="0" i="0" u="none" strike="noStrike" cap="none" normalizeH="0" baseline="0">
                        <a:ln>
                          <a:noFill/>
                        </a:ln>
                        <a:solidFill>
                          <a:schemeClr val="tx1">
                            <a:lumMod val="75000"/>
                            <a:lumOff val="25000"/>
                          </a:schemeClr>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10881">
                <a:tc>
                  <a:txBody>
                    <a:bodyPr/>
                    <a:lstStyle/>
                    <a:p>
                      <a:pPr marL="0" marR="0" lvl="0" indent="0" algn="ctr"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rgbClr val="7C7C7C"/>
                          </a:solidFill>
                          <a:effectLst/>
                          <a:latin typeface="+mn-lt"/>
                        </a:rPr>
                        <a:t>3</a:t>
                      </a:r>
                      <a:endParaRPr kumimoji="0" lang="en-US" sz="1600" i="0" u="none" strike="noStrike" cap="none" normalizeH="0" baseline="0">
                        <a:ln>
                          <a:noFill/>
                        </a:ln>
                        <a:solidFill>
                          <a:srgbClr val="7C7C7C"/>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rgbClr val="7C7C7C"/>
                          </a:solidFill>
                          <a:effectLst/>
                          <a:latin typeface="+mn-lt"/>
                        </a:rPr>
                        <a:t>NTLMv2, Session security</a:t>
                      </a:r>
                      <a:endParaRPr kumimoji="0" lang="en-US" sz="1600" i="0" u="none" strike="noStrike" cap="none" normalizeH="0" baseline="0">
                        <a:ln>
                          <a:noFill/>
                        </a:ln>
                        <a:solidFill>
                          <a:srgbClr val="7C7C7C"/>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rgbClr val="7C7C7C"/>
                          </a:solidFill>
                          <a:effectLst/>
                          <a:latin typeface="+mn-lt"/>
                        </a:rPr>
                        <a:t>LM, NTLM, NTLMv2</a:t>
                      </a:r>
                      <a:endParaRPr kumimoji="0" lang="en-US" sz="1600" i="0" u="none" strike="noStrike" cap="none" normalizeH="0" baseline="0">
                        <a:ln>
                          <a:noFill/>
                        </a:ln>
                        <a:solidFill>
                          <a:srgbClr val="7C7C7C"/>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rgbClr val="7C7C7C"/>
                          </a:solidFill>
                          <a:effectLst/>
                          <a:latin typeface="+mn-lt"/>
                        </a:rPr>
                        <a:t>LM and NTLM</a:t>
                      </a:r>
                      <a:endParaRPr kumimoji="0" lang="en-US" sz="1600" i="0" u="none" strike="noStrike" cap="none" normalizeH="0" baseline="0">
                        <a:ln>
                          <a:noFill/>
                        </a:ln>
                        <a:solidFill>
                          <a:srgbClr val="7C7C7C"/>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6" name="Group 35">
            <a:extLst>
              <a:ext uri="{FF2B5EF4-FFF2-40B4-BE49-F238E27FC236}">
                <a16:creationId xmlns:a16="http://schemas.microsoft.com/office/drawing/2014/main" id="{840A450D-FC65-4F5A-A294-03C22D6585CC}"/>
              </a:ext>
            </a:extLst>
          </p:cNvPr>
          <p:cNvGraphicFramePr>
            <a:graphicFrameLocks noGrp="1"/>
          </p:cNvGraphicFramePr>
          <p:nvPr>
            <p:extLst>
              <p:ext uri="{D42A27DB-BD31-4B8C-83A1-F6EECF244321}">
                <p14:modId xmlns:p14="http://schemas.microsoft.com/office/powerpoint/2010/main" val="1986642260"/>
              </p:ext>
            </p:extLst>
          </p:nvPr>
        </p:nvGraphicFramePr>
        <p:xfrm>
          <a:off x="873159" y="5017349"/>
          <a:ext cx="10696577" cy="1382784"/>
        </p:xfrm>
        <a:graphic>
          <a:graphicData uri="http://schemas.openxmlformats.org/drawingml/2006/table">
            <a:tbl>
              <a:tblPr firstRow="1" bandRow="1">
                <a:tableStyleId>{69CF1AB2-1976-4502-BF36-3FF5EA218861}</a:tableStyleId>
              </a:tblPr>
              <a:tblGrid>
                <a:gridCol w="1098704">
                  <a:extLst>
                    <a:ext uri="{9D8B030D-6E8A-4147-A177-3AD203B41FA5}">
                      <a16:colId xmlns:a16="http://schemas.microsoft.com/office/drawing/2014/main" val="20000"/>
                    </a:ext>
                  </a:extLst>
                </a:gridCol>
                <a:gridCol w="3435028">
                  <a:extLst>
                    <a:ext uri="{9D8B030D-6E8A-4147-A177-3AD203B41FA5}">
                      <a16:colId xmlns:a16="http://schemas.microsoft.com/office/drawing/2014/main" val="20001"/>
                    </a:ext>
                  </a:extLst>
                </a:gridCol>
                <a:gridCol w="2269681">
                  <a:extLst>
                    <a:ext uri="{9D8B030D-6E8A-4147-A177-3AD203B41FA5}">
                      <a16:colId xmlns:a16="http://schemas.microsoft.com/office/drawing/2014/main" val="20002"/>
                    </a:ext>
                  </a:extLst>
                </a:gridCol>
                <a:gridCol w="3893164">
                  <a:extLst>
                    <a:ext uri="{9D8B030D-6E8A-4147-A177-3AD203B41FA5}">
                      <a16:colId xmlns:a16="http://schemas.microsoft.com/office/drawing/2014/main" val="20003"/>
                    </a:ext>
                  </a:extLst>
                </a:gridCol>
              </a:tblGrid>
              <a:tr h="344542">
                <a:tc>
                  <a:txBody>
                    <a:bodyPr/>
                    <a:lstStyle/>
                    <a:p>
                      <a:pPr marL="0" marR="0" lvl="0" indent="0" algn="ctr"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b="1" u="none" strike="noStrike" kern="1200" cap="none" normalizeH="0" baseline="0">
                          <a:ln>
                            <a:noFill/>
                          </a:ln>
                          <a:solidFill>
                            <a:schemeClr val="bg1"/>
                          </a:solidFill>
                          <a:effectLst/>
                          <a:latin typeface="+mn-lt"/>
                          <a:ea typeface="+mn-ea"/>
                          <a:cs typeface="+mn-cs"/>
                        </a:rPr>
                        <a:t>Level </a:t>
                      </a: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b="1" u="none" strike="noStrike" kern="1200" cap="none" normalizeH="0" baseline="0">
                          <a:ln>
                            <a:noFill/>
                          </a:ln>
                          <a:solidFill>
                            <a:schemeClr val="bg1"/>
                          </a:solidFill>
                          <a:effectLst/>
                          <a:latin typeface="+mn-lt"/>
                          <a:ea typeface="+mn-ea"/>
                          <a:cs typeface="+mn-cs"/>
                        </a:rPr>
                        <a:t>Sends</a:t>
                      </a: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b="1" u="none" strike="noStrike" kern="1200" cap="none" normalizeH="0" baseline="0">
                          <a:ln>
                            <a:noFill/>
                          </a:ln>
                          <a:solidFill>
                            <a:schemeClr val="bg1"/>
                          </a:solidFill>
                          <a:effectLst/>
                          <a:latin typeface="+mn-lt"/>
                          <a:ea typeface="+mn-ea"/>
                          <a:cs typeface="+mn-cs"/>
                        </a:rPr>
                        <a:t>Accepts</a:t>
                      </a: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b="1" u="none" strike="noStrike" kern="1200" cap="none" normalizeH="0" baseline="0">
                          <a:ln>
                            <a:noFill/>
                          </a:ln>
                          <a:solidFill>
                            <a:schemeClr val="bg1"/>
                          </a:solidFill>
                          <a:effectLst/>
                          <a:latin typeface="+mn-lt"/>
                          <a:ea typeface="+mn-ea"/>
                          <a:cs typeface="+mn-cs"/>
                        </a:rPr>
                        <a:t>Prohibits Accepting</a:t>
                      </a: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527361">
                <a:tc>
                  <a:txBody>
                    <a:bodyPr/>
                    <a:lstStyle/>
                    <a:p>
                      <a:pPr marL="0" marR="0" lvl="0" indent="0" algn="ctr"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rPr>
                        <a:t>4</a:t>
                      </a:r>
                      <a:endParaRPr kumimoji="0" lang="en-US" sz="1600" b="0" i="0" u="none" strike="noStrike" cap="none" normalizeH="0" baseline="0">
                        <a:ln>
                          <a:noFill/>
                        </a:ln>
                        <a:solidFill>
                          <a:schemeClr val="tx1">
                            <a:lumMod val="75000"/>
                            <a:lumOff val="25000"/>
                          </a:schemeClr>
                        </a:solidFill>
                        <a:effectLst/>
                        <a:latin typeface="Segoe Semibold" pitchFamily="34" charset="0"/>
                      </a:endParaRP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rPr>
                        <a:t>NTLMv2, Session security</a:t>
                      </a:r>
                      <a:endParaRPr kumimoji="0" lang="en-US" sz="1600" b="0" i="0" u="none" strike="noStrike" cap="none" normalizeH="0" baseline="0">
                        <a:ln>
                          <a:noFill/>
                        </a:ln>
                        <a:solidFill>
                          <a:schemeClr val="tx1">
                            <a:lumMod val="75000"/>
                            <a:lumOff val="25000"/>
                          </a:schemeClr>
                        </a:solidFill>
                        <a:effectLst/>
                        <a:latin typeface="Segoe Semibold" pitchFamily="34" charset="0"/>
                      </a:endParaRP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rPr>
                        <a:t>NTLM, NTLMv2</a:t>
                      </a:r>
                      <a:endParaRPr kumimoji="0" lang="en-US" sz="1600" b="0" i="0" u="none" strike="noStrike" cap="none" normalizeH="0" baseline="0">
                        <a:ln>
                          <a:noFill/>
                        </a:ln>
                        <a:solidFill>
                          <a:schemeClr val="tx1">
                            <a:lumMod val="75000"/>
                            <a:lumOff val="25000"/>
                          </a:schemeClr>
                        </a:solidFill>
                        <a:effectLst/>
                        <a:latin typeface="Segoe Semibold" pitchFamily="34" charset="0"/>
                      </a:endParaRP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rPr>
                        <a:t>LM</a:t>
                      </a:r>
                      <a:endParaRPr kumimoji="0" lang="en-US" sz="1600" b="0" i="0" u="none" strike="noStrike" cap="none" normalizeH="0" baseline="0">
                        <a:ln>
                          <a:noFill/>
                        </a:ln>
                        <a:solidFill>
                          <a:schemeClr val="tx1">
                            <a:lumMod val="75000"/>
                            <a:lumOff val="25000"/>
                          </a:schemeClr>
                        </a:solidFill>
                        <a:effectLst/>
                        <a:latin typeface="Segoe Semibold" pitchFamily="34" charset="0"/>
                      </a:endParaRP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0881">
                <a:tc>
                  <a:txBody>
                    <a:bodyPr/>
                    <a:lstStyle/>
                    <a:p>
                      <a:pPr marL="0" marR="0" lvl="0" indent="0" algn="ctr"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rPr>
                        <a:t>5</a:t>
                      </a:r>
                      <a:endParaRPr kumimoji="0" lang="en-US" sz="1600" b="0" i="0" u="none" strike="noStrike" cap="none" normalizeH="0" baseline="0">
                        <a:ln>
                          <a:noFill/>
                        </a:ln>
                        <a:solidFill>
                          <a:schemeClr val="tx1">
                            <a:lumMod val="75000"/>
                            <a:lumOff val="25000"/>
                          </a:schemeClr>
                        </a:solidFill>
                        <a:effectLst/>
                        <a:latin typeface="Segoe Semibold" pitchFamily="34" charset="0"/>
                      </a:endParaRP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rPr>
                        <a:t>NTLMv2, Session security</a:t>
                      </a:r>
                      <a:endParaRPr kumimoji="0" lang="en-US" sz="1600" b="0" i="0" u="none" strike="noStrike" cap="none" normalizeH="0" baseline="0">
                        <a:ln>
                          <a:noFill/>
                        </a:ln>
                        <a:solidFill>
                          <a:schemeClr val="tx1">
                            <a:lumMod val="75000"/>
                            <a:lumOff val="25000"/>
                          </a:schemeClr>
                        </a:solidFill>
                        <a:effectLst/>
                        <a:latin typeface="Segoe Semibold" pitchFamily="34" charset="0"/>
                      </a:endParaRP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rPr>
                        <a:t>NTLMv2</a:t>
                      </a:r>
                      <a:endParaRPr kumimoji="0" lang="en-US" sz="1600" b="0" i="0" u="none" strike="noStrike" cap="none" normalizeH="0" baseline="0">
                        <a:ln>
                          <a:noFill/>
                        </a:ln>
                        <a:solidFill>
                          <a:schemeClr val="tx1">
                            <a:lumMod val="75000"/>
                            <a:lumOff val="25000"/>
                          </a:schemeClr>
                        </a:solidFill>
                        <a:effectLst/>
                        <a:latin typeface="Segoe Semibold" pitchFamily="34" charset="0"/>
                      </a:endParaRP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5000"/>
                        </a:spcBef>
                        <a:spcAft>
                          <a:spcPct val="0"/>
                        </a:spcAft>
                        <a:buClr>
                          <a:schemeClr val="tx2"/>
                        </a:buClr>
                        <a:buSzPct val="95000"/>
                        <a:buFont typeface="Wingdings" pitchFamily="2" charset="2"/>
                        <a:buNone/>
                        <a:tabLst/>
                      </a:pPr>
                      <a:r>
                        <a:rPr kumimoji="0" lang="en-US" sz="1600" u="none" strike="noStrike" cap="none" normalizeH="0" baseline="0">
                          <a:ln>
                            <a:noFill/>
                          </a:ln>
                          <a:solidFill>
                            <a:schemeClr val="tx1">
                              <a:lumMod val="75000"/>
                              <a:lumOff val="25000"/>
                            </a:schemeClr>
                          </a:solidFill>
                          <a:effectLst/>
                        </a:rPr>
                        <a:t>LM and NTLM</a:t>
                      </a:r>
                      <a:endParaRPr kumimoji="0" lang="en-US" sz="1600" b="0" i="0" u="none" strike="noStrike" cap="none" normalizeH="0" baseline="0">
                        <a:ln>
                          <a:noFill/>
                        </a:ln>
                        <a:solidFill>
                          <a:schemeClr val="tx1">
                            <a:lumMod val="75000"/>
                            <a:lumOff val="25000"/>
                          </a:schemeClr>
                        </a:solidFill>
                        <a:effectLst/>
                        <a:latin typeface="Segoe Semibold" pitchFamily="34" charset="0"/>
                      </a:endParaRPr>
                    </a:p>
                  </a:txBody>
                  <a:tcPr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24CB0CCF-C733-4168-893C-810A8313BDD0}"/>
              </a:ext>
            </a:extLst>
          </p:cNvPr>
          <p:cNvSpPr txBox="1"/>
          <p:nvPr/>
        </p:nvSpPr>
        <p:spPr>
          <a:xfrm rot="16200000">
            <a:off x="-1215566" y="4185184"/>
            <a:ext cx="3548801" cy="461665"/>
          </a:xfrm>
          <a:prstGeom prst="rect">
            <a:avLst/>
          </a:prstGeom>
          <a:noFill/>
        </p:spPr>
        <p:txBody>
          <a:bodyPr wrap="square" rtlCol="0" anchor="ctr">
            <a:spAutoFit/>
          </a:bodyPr>
          <a:lstStyle/>
          <a:p>
            <a:r>
              <a:rPr lang="fr-FR" sz="240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Server</a:t>
            </a:r>
            <a:r>
              <a:rPr lang="fr-FR"/>
              <a:t>                          </a:t>
            </a:r>
            <a:r>
              <a:rPr lang="fr-FR" sz="2400">
                <a:gradFill>
                  <a:gsLst>
                    <a:gs pos="0">
                      <a:schemeClr val="tx1">
                        <a:lumMod val="75000"/>
                        <a:lumOff val="25000"/>
                      </a:schemeClr>
                    </a:gs>
                    <a:gs pos="80000">
                      <a:schemeClr val="tx1">
                        <a:lumMod val="65000"/>
                        <a:lumOff val="35000"/>
                      </a:schemeClr>
                    </a:gs>
                  </a:gsLst>
                  <a:lin ang="16200000" scaled="0"/>
                </a:gradFill>
                <a:latin typeface="Segoe UI Light" pitchFamily="34" charset="0"/>
              </a:rPr>
              <a:t>Client</a:t>
            </a:r>
            <a:endParaRPr lang="en-US" sz="240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2833788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0A13A5-94DF-4E31-8763-DB1A049C00A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16</a:t>
            </a:fld>
            <a:endParaRPr lang="en-US"/>
          </a:p>
        </p:txBody>
      </p:sp>
      <p:sp>
        <p:nvSpPr>
          <p:cNvPr id="3" name="Text Placeholder 2">
            <a:extLst>
              <a:ext uri="{FF2B5EF4-FFF2-40B4-BE49-F238E27FC236}">
                <a16:creationId xmlns:a16="http://schemas.microsoft.com/office/drawing/2014/main" id="{D172A02E-F342-44C4-8D97-5A46CB797332}"/>
              </a:ext>
            </a:extLst>
          </p:cNvPr>
          <p:cNvSpPr>
            <a:spLocks noGrp="1"/>
          </p:cNvSpPr>
          <p:nvPr>
            <p:ph type="body" sz="quarter" idx="13"/>
          </p:nvPr>
        </p:nvSpPr>
        <p:spPr/>
        <p:txBody>
          <a:bodyPr/>
          <a:lstStyle/>
          <a:p>
            <a:r>
              <a:rPr lang="en-CA"/>
              <a:t>NTLMv2 Support</a:t>
            </a:r>
          </a:p>
        </p:txBody>
      </p:sp>
      <p:graphicFrame>
        <p:nvGraphicFramePr>
          <p:cNvPr id="4" name="Table 3">
            <a:extLst>
              <a:ext uri="{FF2B5EF4-FFF2-40B4-BE49-F238E27FC236}">
                <a16:creationId xmlns:a16="http://schemas.microsoft.com/office/drawing/2014/main" id="{39EA94B7-7F64-4FDD-9C19-5558BA533DC2}"/>
              </a:ext>
            </a:extLst>
          </p:cNvPr>
          <p:cNvGraphicFramePr>
            <a:graphicFrameLocks noGrp="1"/>
          </p:cNvGraphicFramePr>
          <p:nvPr>
            <p:extLst>
              <p:ext uri="{D42A27DB-BD31-4B8C-83A1-F6EECF244321}">
                <p14:modId xmlns:p14="http://schemas.microsoft.com/office/powerpoint/2010/main" val="1502539413"/>
              </p:ext>
            </p:extLst>
          </p:nvPr>
        </p:nvGraphicFramePr>
        <p:xfrm>
          <a:off x="900555" y="1913016"/>
          <a:ext cx="10896603" cy="4594859"/>
        </p:xfrm>
        <a:graphic>
          <a:graphicData uri="http://schemas.openxmlformats.org/drawingml/2006/table">
            <a:tbl>
              <a:tblPr firstRow="1" bandRow="1">
                <a:tableStyleId>{5C22544A-7EE6-4342-B048-85BDC9FD1C3A}</a:tableStyleId>
              </a:tblPr>
              <a:tblGrid>
                <a:gridCol w="2590804">
                  <a:extLst>
                    <a:ext uri="{9D8B030D-6E8A-4147-A177-3AD203B41FA5}">
                      <a16:colId xmlns:a16="http://schemas.microsoft.com/office/drawing/2014/main" val="20000"/>
                    </a:ext>
                  </a:extLst>
                </a:gridCol>
                <a:gridCol w="3594100">
                  <a:extLst>
                    <a:ext uri="{9D8B030D-6E8A-4147-A177-3AD203B41FA5}">
                      <a16:colId xmlns:a16="http://schemas.microsoft.com/office/drawing/2014/main" val="20001"/>
                    </a:ext>
                  </a:extLst>
                </a:gridCol>
                <a:gridCol w="4711699">
                  <a:extLst>
                    <a:ext uri="{9D8B030D-6E8A-4147-A177-3AD203B41FA5}">
                      <a16:colId xmlns:a16="http://schemas.microsoft.com/office/drawing/2014/main" val="20002"/>
                    </a:ext>
                  </a:extLst>
                </a:gridCol>
              </a:tblGrid>
              <a:tr h="610740">
                <a:tc>
                  <a:txBody>
                    <a:bodyPr/>
                    <a:lstStyle/>
                    <a:p>
                      <a:pPr algn="ctr" fontAlgn="ctr"/>
                      <a:r>
                        <a:rPr lang="en-US" sz="2400" kern="1200">
                          <a:solidFill>
                            <a:schemeClr val="bg1"/>
                          </a:solidFill>
                          <a:latin typeface="Segoe UI Light" pitchFamily="34" charset="0"/>
                          <a:ea typeface="+mn-ea"/>
                          <a:cs typeface="Arial" pitchFamily="34" charset="0"/>
                        </a:rPr>
                        <a:t>Product</a:t>
                      </a:r>
                    </a:p>
                  </a:txBody>
                  <a:tcPr marL="687" marR="687" marT="687" marB="0" anchor="ctr"/>
                </a:tc>
                <a:tc>
                  <a:txBody>
                    <a:bodyPr/>
                    <a:lstStyle/>
                    <a:p>
                      <a:pPr algn="ctr" fontAlgn="ctr"/>
                      <a:r>
                        <a:rPr lang="en-US" sz="2400" kern="1200">
                          <a:solidFill>
                            <a:schemeClr val="bg1"/>
                          </a:solidFill>
                          <a:latin typeface="Segoe UI Light" pitchFamily="34" charset="0"/>
                          <a:ea typeface="+mn-ea"/>
                          <a:cs typeface="Arial" pitchFamily="34" charset="0"/>
                        </a:rPr>
                        <a:t>NTLMv1 support</a:t>
                      </a:r>
                    </a:p>
                  </a:txBody>
                  <a:tcPr marL="687" marR="687" marT="687" marB="0" anchor="ctr"/>
                </a:tc>
                <a:tc>
                  <a:txBody>
                    <a:bodyPr/>
                    <a:lstStyle/>
                    <a:p>
                      <a:pPr algn="ctr" fontAlgn="ctr"/>
                      <a:r>
                        <a:rPr lang="en-US" sz="2400" kern="1200">
                          <a:solidFill>
                            <a:schemeClr val="bg1"/>
                          </a:solidFill>
                          <a:latin typeface="Segoe UI Light" pitchFamily="34" charset="0"/>
                          <a:ea typeface="+mn-ea"/>
                          <a:cs typeface="Arial" pitchFamily="34" charset="0"/>
                        </a:rPr>
                        <a:t>NTLMv2 support</a:t>
                      </a:r>
                    </a:p>
                  </a:txBody>
                  <a:tcPr marL="687" marR="687" marT="687" marB="0" anchor="ctr"/>
                </a:tc>
                <a:extLst>
                  <a:ext uri="{0D108BD9-81ED-4DB2-BD59-A6C34878D82A}">
                    <a16:rowId xmlns:a16="http://schemas.microsoft.com/office/drawing/2014/main" val="10000"/>
                  </a:ext>
                </a:extLst>
              </a:tr>
              <a:tr h="442772">
                <a:tc>
                  <a:txBody>
                    <a:bodyPr/>
                    <a:lstStyle/>
                    <a:p>
                      <a:pPr algn="l" fontAlgn="ctr"/>
                      <a:r>
                        <a:rPr lang="en-US" sz="2400" kern="1200">
                          <a:solidFill>
                            <a:schemeClr val="tx1"/>
                          </a:solidFill>
                          <a:latin typeface="Segoe UI Light" pitchFamily="34" charset="0"/>
                          <a:ea typeface="+mn-ea"/>
                          <a:cs typeface="Arial" pitchFamily="34" charset="0"/>
                        </a:rPr>
                        <a:t>Windows NT 4</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RTM (1996)</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Service Pack 4</a:t>
                      </a:r>
                      <a:r>
                        <a:rPr lang="en-US" sz="2400" kern="1200" baseline="0">
                          <a:solidFill>
                            <a:schemeClr val="tx1"/>
                          </a:solidFill>
                          <a:latin typeface="Segoe UI Light" pitchFamily="34" charset="0"/>
                          <a:ea typeface="+mn-ea"/>
                          <a:cs typeface="Arial" pitchFamily="34" charset="0"/>
                        </a:rPr>
                        <a:t> </a:t>
                      </a:r>
                      <a:r>
                        <a:rPr lang="en-US" sz="2400" kern="1200">
                          <a:solidFill>
                            <a:schemeClr val="tx1"/>
                          </a:solidFill>
                          <a:latin typeface="Segoe UI Light" pitchFamily="34" charset="0"/>
                          <a:ea typeface="+mn-ea"/>
                          <a:cs typeface="Arial" pitchFamily="34" charset="0"/>
                        </a:rPr>
                        <a:t>(25 October 1998)</a:t>
                      </a:r>
                    </a:p>
                  </a:txBody>
                  <a:tcPr marR="687" marT="687" marB="0" anchor="ctr"/>
                </a:tc>
                <a:extLst>
                  <a:ext uri="{0D108BD9-81ED-4DB2-BD59-A6C34878D82A}">
                    <a16:rowId xmlns:a16="http://schemas.microsoft.com/office/drawing/2014/main" val="10001"/>
                  </a:ext>
                </a:extLst>
              </a:tr>
              <a:tr h="884715">
                <a:tc>
                  <a:txBody>
                    <a:bodyPr/>
                    <a:lstStyle/>
                    <a:p>
                      <a:pPr algn="l" fontAlgn="ctr"/>
                      <a:r>
                        <a:rPr lang="en-US" sz="2400" kern="1200">
                          <a:solidFill>
                            <a:schemeClr val="tx1"/>
                          </a:solidFill>
                          <a:latin typeface="Segoe UI Light" pitchFamily="34" charset="0"/>
                          <a:ea typeface="+mn-ea"/>
                          <a:cs typeface="Arial" pitchFamily="34" charset="0"/>
                        </a:rPr>
                        <a:t>Windows 95</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Not supported</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Directory services client (17 February 2000)</a:t>
                      </a:r>
                    </a:p>
                  </a:txBody>
                  <a:tcPr marR="687" marT="687" marB="0" anchor="ctr"/>
                </a:tc>
                <a:extLst>
                  <a:ext uri="{0D108BD9-81ED-4DB2-BD59-A6C34878D82A}">
                    <a16:rowId xmlns:a16="http://schemas.microsoft.com/office/drawing/2014/main" val="10002"/>
                  </a:ext>
                </a:extLst>
              </a:tr>
              <a:tr h="442772">
                <a:tc>
                  <a:txBody>
                    <a:bodyPr/>
                    <a:lstStyle/>
                    <a:p>
                      <a:pPr algn="l" fontAlgn="ctr"/>
                      <a:r>
                        <a:rPr lang="en-US" sz="2400" kern="1200">
                          <a:solidFill>
                            <a:schemeClr val="tx1"/>
                          </a:solidFill>
                          <a:latin typeface="Segoe UI Light" pitchFamily="34" charset="0"/>
                          <a:ea typeface="+mn-ea"/>
                          <a:cs typeface="Arial" pitchFamily="34" charset="0"/>
                        </a:rPr>
                        <a:t>Windows 98</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RTM</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Directory services client</a:t>
                      </a:r>
                    </a:p>
                  </a:txBody>
                  <a:tcPr marR="687" marT="687" marB="0" anchor="ctr"/>
                </a:tc>
                <a:extLst>
                  <a:ext uri="{0D108BD9-81ED-4DB2-BD59-A6C34878D82A}">
                    <a16:rowId xmlns:a16="http://schemas.microsoft.com/office/drawing/2014/main" val="10003"/>
                  </a:ext>
                </a:extLst>
              </a:tr>
              <a:tr h="442772">
                <a:tc>
                  <a:txBody>
                    <a:bodyPr/>
                    <a:lstStyle/>
                    <a:p>
                      <a:pPr algn="l" fontAlgn="ctr"/>
                      <a:r>
                        <a:rPr lang="en-US" sz="2400" kern="1200">
                          <a:solidFill>
                            <a:schemeClr val="tx1"/>
                          </a:solidFill>
                          <a:latin typeface="Segoe UI Light" pitchFamily="34" charset="0"/>
                          <a:ea typeface="+mn-ea"/>
                          <a:cs typeface="Arial" pitchFamily="34" charset="0"/>
                        </a:rPr>
                        <a:t>Windows 2000</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RTM (17 February 2000)</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RTM (17 February 2000)</a:t>
                      </a:r>
                    </a:p>
                  </a:txBody>
                  <a:tcPr marR="687" marT="687" marB="0" anchor="ctr"/>
                </a:tc>
                <a:extLst>
                  <a:ext uri="{0D108BD9-81ED-4DB2-BD59-A6C34878D82A}">
                    <a16:rowId xmlns:a16="http://schemas.microsoft.com/office/drawing/2014/main" val="10004"/>
                  </a:ext>
                </a:extLst>
              </a:tr>
              <a:tr h="442772">
                <a:tc>
                  <a:txBody>
                    <a:bodyPr/>
                    <a:lstStyle/>
                    <a:p>
                      <a:pPr algn="l" fontAlgn="ctr"/>
                      <a:r>
                        <a:rPr lang="en-US" sz="2400" kern="1200">
                          <a:solidFill>
                            <a:schemeClr val="tx1"/>
                          </a:solidFill>
                          <a:latin typeface="Segoe UI Light" pitchFamily="34" charset="0"/>
                          <a:ea typeface="+mn-ea"/>
                          <a:cs typeface="Arial" pitchFamily="34" charset="0"/>
                        </a:rPr>
                        <a:t>Windows ME</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RTM (14 September 2000)</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Directory services client</a:t>
                      </a:r>
                    </a:p>
                  </a:txBody>
                  <a:tcPr marR="687" marT="687" marB="0" anchor="ctr"/>
                </a:tc>
                <a:extLst>
                  <a:ext uri="{0D108BD9-81ED-4DB2-BD59-A6C34878D82A}">
                    <a16:rowId xmlns:a16="http://schemas.microsoft.com/office/drawing/2014/main" val="10005"/>
                  </a:ext>
                </a:extLst>
              </a:tr>
              <a:tr h="442772">
                <a:tc>
                  <a:txBody>
                    <a:bodyPr/>
                    <a:lstStyle/>
                    <a:p>
                      <a:pPr algn="l" fontAlgn="ctr"/>
                      <a:r>
                        <a:rPr lang="en-US" sz="2400" kern="1200">
                          <a:solidFill>
                            <a:schemeClr val="tx1"/>
                          </a:solidFill>
                          <a:latin typeface="Segoe UI Light" pitchFamily="34" charset="0"/>
                          <a:ea typeface="+mn-ea"/>
                          <a:cs typeface="Arial" pitchFamily="34" charset="0"/>
                        </a:rPr>
                        <a:t>Samba</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 ?</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Version 3.0</a:t>
                      </a:r>
                      <a:r>
                        <a:rPr lang="en-US" sz="2400" kern="1200" baseline="0">
                          <a:solidFill>
                            <a:schemeClr val="tx1"/>
                          </a:solidFill>
                          <a:latin typeface="Segoe UI Light" pitchFamily="34" charset="0"/>
                          <a:ea typeface="+mn-ea"/>
                          <a:cs typeface="Arial" pitchFamily="34" charset="0"/>
                        </a:rPr>
                        <a:t> </a:t>
                      </a:r>
                      <a:r>
                        <a:rPr lang="en-US" sz="2400" kern="1200">
                          <a:solidFill>
                            <a:schemeClr val="tx1"/>
                          </a:solidFill>
                          <a:latin typeface="Segoe UI Light" pitchFamily="34" charset="0"/>
                          <a:ea typeface="+mn-ea"/>
                          <a:cs typeface="Arial" pitchFamily="34" charset="0"/>
                        </a:rPr>
                        <a:t>(24 September 2003)</a:t>
                      </a:r>
                    </a:p>
                  </a:txBody>
                  <a:tcPr marR="687" marT="687" marB="0" anchor="ctr"/>
                </a:tc>
                <a:extLst>
                  <a:ext uri="{0D108BD9-81ED-4DB2-BD59-A6C34878D82A}">
                    <a16:rowId xmlns:a16="http://schemas.microsoft.com/office/drawing/2014/main" val="10006"/>
                  </a:ext>
                </a:extLst>
              </a:tr>
              <a:tr h="442772">
                <a:tc>
                  <a:txBody>
                    <a:bodyPr/>
                    <a:lstStyle/>
                    <a:p>
                      <a:pPr algn="l" fontAlgn="ctr"/>
                      <a:r>
                        <a:rPr lang="en-US" sz="2400" kern="1200">
                          <a:solidFill>
                            <a:schemeClr val="tx1"/>
                          </a:solidFill>
                          <a:latin typeface="Segoe UI Light" pitchFamily="34" charset="0"/>
                          <a:ea typeface="+mn-ea"/>
                          <a:cs typeface="Arial" pitchFamily="34" charset="0"/>
                        </a:rPr>
                        <a:t>JCIFS</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Not supported</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Version 1.3.0 (25 October 2008)</a:t>
                      </a:r>
                    </a:p>
                  </a:txBody>
                  <a:tcPr marR="687" marT="687" marB="0" anchor="ctr"/>
                </a:tc>
                <a:extLst>
                  <a:ext uri="{0D108BD9-81ED-4DB2-BD59-A6C34878D82A}">
                    <a16:rowId xmlns:a16="http://schemas.microsoft.com/office/drawing/2014/main" val="10007"/>
                  </a:ext>
                </a:extLst>
              </a:tr>
              <a:tr h="442772">
                <a:tc>
                  <a:txBody>
                    <a:bodyPr/>
                    <a:lstStyle/>
                    <a:p>
                      <a:pPr algn="l" fontAlgn="ctr"/>
                      <a:r>
                        <a:rPr lang="en-US" sz="2400" kern="1200">
                          <a:solidFill>
                            <a:schemeClr val="tx1"/>
                          </a:solidFill>
                          <a:latin typeface="Segoe UI Light" pitchFamily="34" charset="0"/>
                          <a:ea typeface="+mn-ea"/>
                          <a:cs typeface="Arial" pitchFamily="34" charset="0"/>
                        </a:rPr>
                        <a:t>IBM AIX (SMBFS)</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5.3 (2004)</a:t>
                      </a:r>
                    </a:p>
                  </a:txBody>
                  <a:tcPr marR="687" marT="687" marB="0" anchor="ctr"/>
                </a:tc>
                <a:tc>
                  <a:txBody>
                    <a:bodyPr/>
                    <a:lstStyle/>
                    <a:p>
                      <a:pPr algn="l" fontAlgn="ctr"/>
                      <a:r>
                        <a:rPr lang="en-US" sz="2400" kern="1200">
                          <a:solidFill>
                            <a:schemeClr val="tx1"/>
                          </a:solidFill>
                          <a:latin typeface="Segoe UI Light" pitchFamily="34" charset="0"/>
                          <a:ea typeface="+mn-ea"/>
                          <a:cs typeface="Arial" pitchFamily="34" charset="0"/>
                        </a:rPr>
                        <a:t>Not supported as of v7.1</a:t>
                      </a:r>
                    </a:p>
                  </a:txBody>
                  <a:tcPr marR="687" marT="687"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477895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3AED07-0A9E-47C9-8AD5-55F75347332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17</a:t>
            </a:fld>
            <a:endParaRPr lang="en-US"/>
          </a:p>
        </p:txBody>
      </p:sp>
      <p:sp>
        <p:nvSpPr>
          <p:cNvPr id="3" name="Text Placeholder 2">
            <a:extLst>
              <a:ext uri="{FF2B5EF4-FFF2-40B4-BE49-F238E27FC236}">
                <a16:creationId xmlns:a16="http://schemas.microsoft.com/office/drawing/2014/main" id="{9E99CFB9-1220-488B-9B14-292486469B25}"/>
              </a:ext>
            </a:extLst>
          </p:cNvPr>
          <p:cNvSpPr>
            <a:spLocks noGrp="1"/>
          </p:cNvSpPr>
          <p:nvPr>
            <p:ph type="body" sz="quarter" idx="13"/>
          </p:nvPr>
        </p:nvSpPr>
        <p:spPr/>
        <p:txBody>
          <a:bodyPr/>
          <a:lstStyle/>
          <a:p>
            <a:r>
              <a:rPr lang="en-CA"/>
              <a:t>NTLM_CHALLENGE</a:t>
            </a:r>
          </a:p>
        </p:txBody>
      </p:sp>
      <p:sp>
        <p:nvSpPr>
          <p:cNvPr id="4" name="Espace réservé du texte 2">
            <a:extLst>
              <a:ext uri="{FF2B5EF4-FFF2-40B4-BE49-F238E27FC236}">
                <a16:creationId xmlns:a16="http://schemas.microsoft.com/office/drawing/2014/main" id="{A3AFD430-85EF-454A-8DA2-29827DD896BE}"/>
              </a:ext>
            </a:extLst>
          </p:cNvPr>
          <p:cNvSpPr txBox="1">
            <a:spLocks/>
          </p:cNvSpPr>
          <p:nvPr/>
        </p:nvSpPr>
        <p:spPr>
          <a:xfrm>
            <a:off x="366141" y="1922261"/>
            <a:ext cx="11887200" cy="374871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200" b="1">
                <a:gradFill>
                  <a:gsLst>
                    <a:gs pos="1250">
                      <a:srgbClr val="505050"/>
                    </a:gs>
                    <a:gs pos="100000">
                      <a:srgbClr val="505050"/>
                    </a:gs>
                  </a:gsLst>
                  <a:lin ang="5400000" scaled="0"/>
                </a:gradFill>
              </a:rPr>
              <a:t>The CHALLENGE_MESSAGE defines an NTLM challenge message that is sent from the server to the client. The CHALLENGE_MESSAGE is used by the server to challenge the client to prove its identity. </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It’s just a 64-bits nonce</a:t>
            </a: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42499048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3AED07-0A9E-47C9-8AD5-55F75347332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18</a:t>
            </a:fld>
            <a:endParaRPr lang="en-US"/>
          </a:p>
        </p:txBody>
      </p:sp>
      <p:sp>
        <p:nvSpPr>
          <p:cNvPr id="3" name="Text Placeholder 2">
            <a:extLst>
              <a:ext uri="{FF2B5EF4-FFF2-40B4-BE49-F238E27FC236}">
                <a16:creationId xmlns:a16="http://schemas.microsoft.com/office/drawing/2014/main" id="{9E99CFB9-1220-488B-9B14-292486469B25}"/>
              </a:ext>
            </a:extLst>
          </p:cNvPr>
          <p:cNvSpPr>
            <a:spLocks noGrp="1"/>
          </p:cNvSpPr>
          <p:nvPr>
            <p:ph type="body" sz="quarter" idx="13"/>
          </p:nvPr>
        </p:nvSpPr>
        <p:spPr/>
        <p:txBody>
          <a:bodyPr/>
          <a:lstStyle/>
          <a:p>
            <a:r>
              <a:rPr lang="en-CA"/>
              <a:t>NTLM_RESPONSE</a:t>
            </a:r>
          </a:p>
        </p:txBody>
      </p:sp>
      <p:sp>
        <p:nvSpPr>
          <p:cNvPr id="4" name="Espace réservé du texte 2">
            <a:extLst>
              <a:ext uri="{FF2B5EF4-FFF2-40B4-BE49-F238E27FC236}">
                <a16:creationId xmlns:a16="http://schemas.microsoft.com/office/drawing/2014/main" id="{A3AFD430-85EF-454A-8DA2-29827DD896BE}"/>
              </a:ext>
            </a:extLst>
          </p:cNvPr>
          <p:cNvSpPr txBox="1">
            <a:spLocks/>
          </p:cNvSpPr>
          <p:nvPr/>
        </p:nvSpPr>
        <p:spPr>
          <a:xfrm>
            <a:off x="366141" y="1922261"/>
            <a:ext cx="11887200" cy="151426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200" b="1">
                <a:gradFill>
                  <a:gsLst>
                    <a:gs pos="1250">
                      <a:srgbClr val="505050"/>
                    </a:gs>
                    <a:gs pos="100000">
                      <a:srgbClr val="505050"/>
                    </a:gs>
                  </a:gsLst>
                  <a:lin ang="5400000" scaled="0"/>
                </a:gradFill>
              </a:rPr>
              <a:t>The NTLM_RESPONSE contains the AUTHENTICATE_MESSAGE generated but the client. Its content differs depending of the negotiated version of NTLM.</a:t>
            </a:r>
          </a:p>
        </p:txBody>
      </p:sp>
      <p:pic>
        <p:nvPicPr>
          <p:cNvPr id="6" name="Picture 5" descr="A screenshot of a cell phone&#10;&#10;Description generated with very high confidence">
            <a:extLst>
              <a:ext uri="{FF2B5EF4-FFF2-40B4-BE49-F238E27FC236}">
                <a16:creationId xmlns:a16="http://schemas.microsoft.com/office/drawing/2014/main" id="{5B26B7F7-CCC6-4FA1-A793-58EB7B14B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01" y="3930649"/>
            <a:ext cx="3657600" cy="1990725"/>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1E943847-D188-4C50-A405-CC306B607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4174" y="3948904"/>
            <a:ext cx="3657600" cy="2476500"/>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F899A331-D6ED-417E-B39D-44F0CAB4C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437" y="3930649"/>
            <a:ext cx="3657600" cy="2105025"/>
          </a:xfrm>
          <a:prstGeom prst="rect">
            <a:avLst/>
          </a:prstGeom>
        </p:spPr>
      </p:pic>
      <p:sp>
        <p:nvSpPr>
          <p:cNvPr id="11" name="TextBox 10">
            <a:extLst>
              <a:ext uri="{FF2B5EF4-FFF2-40B4-BE49-F238E27FC236}">
                <a16:creationId xmlns:a16="http://schemas.microsoft.com/office/drawing/2014/main" id="{9F5CE29E-B527-40FF-9BA2-7D36A9F26DD7}"/>
              </a:ext>
            </a:extLst>
          </p:cNvPr>
          <p:cNvSpPr txBox="1"/>
          <p:nvPr/>
        </p:nvSpPr>
        <p:spPr>
          <a:xfrm>
            <a:off x="998786" y="3497262"/>
            <a:ext cx="2017219" cy="572464"/>
          </a:xfrm>
          <a:prstGeom prst="rect">
            <a:avLst/>
          </a:prstGeom>
          <a:noFill/>
        </p:spPr>
        <p:txBody>
          <a:bodyPr wrap="none" lIns="182880" tIns="146304" rIns="182880" bIns="146304" rtlCol="0">
            <a:spAutoFit/>
          </a:bodyPr>
          <a:lstStyle/>
          <a:p>
            <a:pPr>
              <a:lnSpc>
                <a:spcPct val="90000"/>
              </a:lnSpc>
              <a:spcAft>
                <a:spcPts val="600"/>
              </a:spcAft>
            </a:pPr>
            <a:r>
              <a:rPr lang="en-CA" sz="2000" b="1">
                <a:gradFill>
                  <a:gsLst>
                    <a:gs pos="2917">
                      <a:schemeClr val="tx1"/>
                    </a:gs>
                    <a:gs pos="30000">
                      <a:schemeClr val="tx1"/>
                    </a:gs>
                  </a:gsLst>
                  <a:lin ang="5400000" scaled="0"/>
                </a:gradFill>
              </a:rPr>
              <a:t>LM / NTLMv1</a:t>
            </a:r>
            <a:endParaRPr lang="en-CA" sz="2400" b="1">
              <a:gradFill>
                <a:gsLst>
                  <a:gs pos="2917">
                    <a:schemeClr val="tx1"/>
                  </a:gs>
                  <a:gs pos="30000">
                    <a:schemeClr val="tx1"/>
                  </a:gs>
                </a:gsLst>
                <a:lin ang="5400000" scaled="0"/>
              </a:gradFill>
            </a:endParaRPr>
          </a:p>
        </p:txBody>
      </p:sp>
      <p:sp>
        <p:nvSpPr>
          <p:cNvPr id="12" name="TextBox 11">
            <a:extLst>
              <a:ext uri="{FF2B5EF4-FFF2-40B4-BE49-F238E27FC236}">
                <a16:creationId xmlns:a16="http://schemas.microsoft.com/office/drawing/2014/main" id="{70FE2D46-E62D-4FCB-8FD5-331BAC2B5FEA}"/>
              </a:ext>
            </a:extLst>
          </p:cNvPr>
          <p:cNvSpPr txBox="1"/>
          <p:nvPr/>
        </p:nvSpPr>
        <p:spPr>
          <a:xfrm>
            <a:off x="4375152" y="3436522"/>
            <a:ext cx="3520259" cy="572464"/>
          </a:xfrm>
          <a:prstGeom prst="rect">
            <a:avLst/>
          </a:prstGeom>
          <a:noFill/>
        </p:spPr>
        <p:txBody>
          <a:bodyPr wrap="none" lIns="182880" tIns="146304" rIns="182880" bIns="146304" rtlCol="0">
            <a:spAutoFit/>
          </a:bodyPr>
          <a:lstStyle/>
          <a:p>
            <a:pPr>
              <a:lnSpc>
                <a:spcPct val="90000"/>
              </a:lnSpc>
              <a:spcAft>
                <a:spcPts val="600"/>
              </a:spcAft>
            </a:pPr>
            <a:r>
              <a:rPr lang="en-CA" sz="2000" b="1">
                <a:gradFill>
                  <a:gsLst>
                    <a:gs pos="2917">
                      <a:schemeClr val="tx1"/>
                    </a:gs>
                    <a:gs pos="30000">
                      <a:schemeClr val="tx1"/>
                    </a:gs>
                  </a:gsLst>
                  <a:lin ang="5400000" scaled="0"/>
                </a:gradFill>
              </a:rPr>
              <a:t>NTLMv1 (session security)</a:t>
            </a:r>
            <a:endParaRPr lang="en-CA" sz="2400" b="1">
              <a:gradFill>
                <a:gsLst>
                  <a:gs pos="2917">
                    <a:schemeClr val="tx1"/>
                  </a:gs>
                  <a:gs pos="30000">
                    <a:schemeClr val="tx1"/>
                  </a:gs>
                </a:gsLst>
                <a:lin ang="5400000" scaled="0"/>
              </a:gradFill>
            </a:endParaRPr>
          </a:p>
        </p:txBody>
      </p:sp>
      <p:sp>
        <p:nvSpPr>
          <p:cNvPr id="13" name="TextBox 12">
            <a:extLst>
              <a:ext uri="{FF2B5EF4-FFF2-40B4-BE49-F238E27FC236}">
                <a16:creationId xmlns:a16="http://schemas.microsoft.com/office/drawing/2014/main" id="{A291EAC2-1F51-44F6-901B-72A21D68DBB9}"/>
              </a:ext>
            </a:extLst>
          </p:cNvPr>
          <p:cNvSpPr txBox="1"/>
          <p:nvPr/>
        </p:nvSpPr>
        <p:spPr>
          <a:xfrm>
            <a:off x="9617386" y="3436522"/>
            <a:ext cx="1385636" cy="572464"/>
          </a:xfrm>
          <a:prstGeom prst="rect">
            <a:avLst/>
          </a:prstGeom>
          <a:noFill/>
        </p:spPr>
        <p:txBody>
          <a:bodyPr wrap="none" lIns="182880" tIns="146304" rIns="182880" bIns="146304" rtlCol="0">
            <a:spAutoFit/>
          </a:bodyPr>
          <a:lstStyle/>
          <a:p>
            <a:pPr>
              <a:lnSpc>
                <a:spcPct val="90000"/>
              </a:lnSpc>
              <a:spcAft>
                <a:spcPts val="600"/>
              </a:spcAft>
            </a:pPr>
            <a:r>
              <a:rPr lang="en-CA" sz="2000" b="1">
                <a:gradFill>
                  <a:gsLst>
                    <a:gs pos="2917">
                      <a:schemeClr val="tx1"/>
                    </a:gs>
                    <a:gs pos="30000">
                      <a:schemeClr val="tx1"/>
                    </a:gs>
                  </a:gsLst>
                  <a:lin ang="5400000" scaled="0"/>
                </a:gradFill>
              </a:rPr>
              <a:t>NTLMv2</a:t>
            </a:r>
            <a:endParaRPr lang="en-CA" sz="2400" b="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426284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503078" y="5246865"/>
            <a:ext cx="370584" cy="110800"/>
          </a:xfrm>
        </p:spPr>
        <p:txBody>
          <a:bodyPr/>
          <a:lstStyle/>
          <a:p>
            <a:fld id="{ED077441-DF17-4513-BACB-525ED94CFAE4}" type="slidenum">
              <a:rPr lang="en-US" smtClean="0"/>
              <a:pPr/>
              <a:t>1</a:t>
            </a:fld>
            <a:endParaRPr lang="en-US"/>
          </a:p>
        </p:txBody>
      </p:sp>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fr-FR"/>
              <a:t>Agenda</a:t>
            </a:r>
          </a:p>
        </p:txBody>
      </p:sp>
      <p:sp>
        <p:nvSpPr>
          <p:cNvPr id="17" name="TextBox 16"/>
          <p:cNvSpPr txBox="1"/>
          <p:nvPr/>
        </p:nvSpPr>
        <p:spPr>
          <a:xfrm>
            <a:off x="637372" y="1974908"/>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A bit of LSASS</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A quick introduction to LSASS in the context of Active Directory authentication.</a:t>
            </a:r>
          </a:p>
        </p:txBody>
      </p:sp>
      <p:sp>
        <p:nvSpPr>
          <p:cNvPr id="23" name="TextBox 22"/>
          <p:cNvSpPr txBox="1"/>
          <p:nvPr/>
        </p:nvSpPr>
        <p:spPr>
          <a:xfrm>
            <a:off x="274702" y="1913353"/>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26" name="TextBox 25"/>
          <p:cNvSpPr txBox="1"/>
          <p:nvPr/>
        </p:nvSpPr>
        <p:spPr>
          <a:xfrm>
            <a:off x="274702" y="2908645"/>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08150708-5FAC-4950-AB76-35F27A7763B0}"/>
              </a:ext>
            </a:extLst>
          </p:cNvPr>
          <p:cNvSpPr txBox="1"/>
          <p:nvPr/>
        </p:nvSpPr>
        <p:spPr>
          <a:xfrm>
            <a:off x="637372" y="2970200"/>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A slice of NTLM</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A close look at this challenge/response mechanism in Windows.</a:t>
            </a:r>
          </a:p>
        </p:txBody>
      </p:sp>
      <p:sp>
        <p:nvSpPr>
          <p:cNvPr id="11" name="TextBox 10">
            <a:extLst>
              <a:ext uri="{FF2B5EF4-FFF2-40B4-BE49-F238E27FC236}">
                <a16:creationId xmlns:a16="http://schemas.microsoft.com/office/drawing/2014/main" id="{EF51852C-94F1-4462-959C-D621C273F5B3}"/>
              </a:ext>
            </a:extLst>
          </p:cNvPr>
          <p:cNvSpPr txBox="1"/>
          <p:nvPr/>
        </p:nvSpPr>
        <p:spPr>
          <a:xfrm>
            <a:off x="274702" y="3858719"/>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03</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D7C58230-5956-42AB-8D3D-39F42D492624}"/>
              </a:ext>
            </a:extLst>
          </p:cNvPr>
          <p:cNvSpPr txBox="1"/>
          <p:nvPr/>
        </p:nvSpPr>
        <p:spPr>
          <a:xfrm>
            <a:off x="637372" y="3920274"/>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A big chunk of Kerberos</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A detailed description of this MIT authentication protocol used in Windows since Windows 2000.</a:t>
            </a:r>
          </a:p>
        </p:txBody>
      </p:sp>
      <p:sp>
        <p:nvSpPr>
          <p:cNvPr id="15" name="TextBox 14">
            <a:extLst>
              <a:ext uri="{FF2B5EF4-FFF2-40B4-BE49-F238E27FC236}">
                <a16:creationId xmlns:a16="http://schemas.microsoft.com/office/drawing/2014/main" id="{F55B65B2-C2A5-4833-BA4A-77FE63B3FA15}"/>
              </a:ext>
            </a:extLst>
          </p:cNvPr>
          <p:cNvSpPr txBox="1"/>
          <p:nvPr/>
        </p:nvSpPr>
        <p:spPr>
          <a:xfrm>
            <a:off x="274702" y="5015958"/>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04</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6" name="TextBox 15">
            <a:extLst>
              <a:ext uri="{FF2B5EF4-FFF2-40B4-BE49-F238E27FC236}">
                <a16:creationId xmlns:a16="http://schemas.microsoft.com/office/drawing/2014/main" id="{BCCA3857-F3B4-4F06-AFFD-3604270D7154}"/>
              </a:ext>
            </a:extLst>
          </p:cNvPr>
          <p:cNvSpPr txBox="1"/>
          <p:nvPr/>
        </p:nvSpPr>
        <p:spPr>
          <a:xfrm>
            <a:off x="637372" y="5077513"/>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A dash of cached credentials</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A reminder that you don’t always need a domain controller to sign in. </a:t>
            </a:r>
          </a:p>
        </p:txBody>
      </p:sp>
      <p:sp>
        <p:nvSpPr>
          <p:cNvPr id="18" name="TextBox 17">
            <a:extLst>
              <a:ext uri="{FF2B5EF4-FFF2-40B4-BE49-F238E27FC236}">
                <a16:creationId xmlns:a16="http://schemas.microsoft.com/office/drawing/2014/main" id="{0A673C60-1692-40A1-BA9F-B903719B0F7E}"/>
              </a:ext>
            </a:extLst>
          </p:cNvPr>
          <p:cNvSpPr txBox="1"/>
          <p:nvPr/>
        </p:nvSpPr>
        <p:spPr>
          <a:xfrm>
            <a:off x="6218237" y="1913353"/>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05</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9" name="TextBox 18">
            <a:extLst>
              <a:ext uri="{FF2B5EF4-FFF2-40B4-BE49-F238E27FC236}">
                <a16:creationId xmlns:a16="http://schemas.microsoft.com/office/drawing/2014/main" id="{6483D40D-2766-473A-9310-7B6D364B0556}"/>
              </a:ext>
            </a:extLst>
          </p:cNvPr>
          <p:cNvSpPr txBox="1"/>
          <p:nvPr/>
        </p:nvSpPr>
        <p:spPr>
          <a:xfrm>
            <a:off x="6580907" y="1974908"/>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A hint of account lockout</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The built-in protection against password discovery attacks. </a:t>
            </a:r>
          </a:p>
        </p:txBody>
      </p:sp>
      <p:sp>
        <p:nvSpPr>
          <p:cNvPr id="20" name="TextBox 19">
            <a:extLst>
              <a:ext uri="{FF2B5EF4-FFF2-40B4-BE49-F238E27FC236}">
                <a16:creationId xmlns:a16="http://schemas.microsoft.com/office/drawing/2014/main" id="{964CDB2B-567B-4206-9A18-9956ECD37613}"/>
              </a:ext>
            </a:extLst>
          </p:cNvPr>
          <p:cNvSpPr txBox="1"/>
          <p:nvPr/>
        </p:nvSpPr>
        <p:spPr>
          <a:xfrm>
            <a:off x="6218237" y="2886440"/>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06</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21" name="TextBox 20">
            <a:extLst>
              <a:ext uri="{FF2B5EF4-FFF2-40B4-BE49-F238E27FC236}">
                <a16:creationId xmlns:a16="http://schemas.microsoft.com/office/drawing/2014/main" id="{FAD1C75A-B9E4-4EE6-93B2-DBFE2D7F75B7}"/>
              </a:ext>
            </a:extLst>
          </p:cNvPr>
          <p:cNvSpPr txBox="1"/>
          <p:nvPr/>
        </p:nvSpPr>
        <p:spPr>
          <a:xfrm>
            <a:off x="6580907" y="2947995"/>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And a Hello for the end</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The new strong way to authenticate without a password. Say hello to Windows Hello, say good bye to Passwords…</a:t>
            </a:r>
          </a:p>
        </p:txBody>
      </p:sp>
    </p:spTree>
    <p:extLst>
      <p:ext uri="{BB962C8B-B14F-4D97-AF65-F5344CB8AC3E}">
        <p14:creationId xmlns:p14="http://schemas.microsoft.com/office/powerpoint/2010/main" val="42009843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Hash generation</a:t>
            </a:r>
            <a:endParaRPr lang="fr-FR"/>
          </a:p>
        </p:txBody>
      </p:sp>
      <p:sp>
        <p:nvSpPr>
          <p:cNvPr id="4" name="Processing_E9F5" title="Icon of two interlocked gears">
            <a:extLst>
              <a:ext uri="{FF2B5EF4-FFF2-40B4-BE49-F238E27FC236}">
                <a16:creationId xmlns:a16="http://schemas.microsoft.com/office/drawing/2014/main" id="{718C34CF-8394-4A72-BD4E-A18908F9EFD6}"/>
              </a:ext>
            </a:extLst>
          </p:cNvPr>
          <p:cNvSpPr>
            <a:spLocks noChangeAspect="1" noEditPoints="1"/>
          </p:cNvSpPr>
          <p:nvPr/>
        </p:nvSpPr>
        <p:spPr bwMode="auto">
          <a:xfrm>
            <a:off x="1418698" y="4549367"/>
            <a:ext cx="419962"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Processing_E9F5" title="Icon of two interlocked gears">
            <a:extLst>
              <a:ext uri="{FF2B5EF4-FFF2-40B4-BE49-F238E27FC236}">
                <a16:creationId xmlns:a16="http://schemas.microsoft.com/office/drawing/2014/main" id="{B7FB00BE-87DD-43EE-9B48-74F8E8711005}"/>
              </a:ext>
            </a:extLst>
          </p:cNvPr>
          <p:cNvSpPr>
            <a:spLocks noChangeAspect="1" noEditPoints="1"/>
          </p:cNvSpPr>
          <p:nvPr/>
        </p:nvSpPr>
        <p:spPr bwMode="auto">
          <a:xfrm>
            <a:off x="3599252" y="4619485"/>
            <a:ext cx="419962"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317FBAD4-D844-4BC7-9845-FD5B693667A5}"/>
              </a:ext>
            </a:extLst>
          </p:cNvPr>
          <p:cNvSpPr txBox="1"/>
          <p:nvPr/>
        </p:nvSpPr>
        <p:spPr>
          <a:xfrm>
            <a:off x="498822" y="1870441"/>
            <a:ext cx="4132413" cy="627864"/>
          </a:xfrm>
          <a:prstGeom prst="rect">
            <a:avLst/>
          </a:prstGeom>
          <a:noFill/>
        </p:spPr>
        <p:txBody>
          <a:bodyPr wrap="none" lIns="182880" tIns="146304" rIns="182880" bIns="146304" rtlCol="0">
            <a:spAutoFit/>
          </a:bodyPr>
          <a:lstStyle/>
          <a:p>
            <a:pPr>
              <a:lnSpc>
                <a:spcPct val="90000"/>
              </a:lnSpc>
              <a:spcAft>
                <a:spcPts val="600"/>
              </a:spcAft>
            </a:pPr>
            <a:r>
              <a:rPr lang="en-CA" sz="2400">
                <a:gradFill>
                  <a:gsLst>
                    <a:gs pos="2917">
                      <a:schemeClr val="tx1"/>
                    </a:gs>
                    <a:gs pos="30000">
                      <a:schemeClr val="tx1"/>
                    </a:gs>
                  </a:gsLst>
                  <a:lin ang="5400000" scaled="0"/>
                </a:gradFill>
              </a:rPr>
              <a:t>User’s password: Password1</a:t>
            </a:r>
          </a:p>
        </p:txBody>
      </p:sp>
      <p:sp>
        <p:nvSpPr>
          <p:cNvPr id="7" name="Rectangle 6">
            <a:extLst>
              <a:ext uri="{FF2B5EF4-FFF2-40B4-BE49-F238E27FC236}">
                <a16:creationId xmlns:a16="http://schemas.microsoft.com/office/drawing/2014/main" id="{7B6E4F92-12CE-46FD-A6C7-E0D081FAAC30}"/>
              </a:ext>
            </a:extLst>
          </p:cNvPr>
          <p:cNvSpPr/>
          <p:nvPr/>
        </p:nvSpPr>
        <p:spPr>
          <a:xfrm>
            <a:off x="1280240" y="3933543"/>
            <a:ext cx="2479973" cy="369332"/>
          </a:xfrm>
          <a:prstGeom prst="rect">
            <a:avLst/>
          </a:prstGeom>
        </p:spPr>
        <p:txBody>
          <a:bodyPr wrap="none">
            <a:spAutoFit/>
          </a:bodyPr>
          <a:lstStyle/>
          <a:p>
            <a:r>
              <a:rPr lang="en-CA" sz="1800">
                <a:gradFill>
                  <a:gsLst>
                    <a:gs pos="2917">
                      <a:schemeClr val="tx1"/>
                    </a:gs>
                    <a:gs pos="30000">
                      <a:schemeClr val="tx1"/>
                    </a:gs>
                  </a:gsLst>
                  <a:lin ang="5400000" scaled="0"/>
                </a:gradFill>
              </a:rPr>
              <a:t>PASSWOR     +        D1</a:t>
            </a:r>
            <a:endParaRPr lang="en-CA"/>
          </a:p>
        </p:txBody>
      </p:sp>
      <p:sp>
        <p:nvSpPr>
          <p:cNvPr id="8" name="TextBox 7">
            <a:extLst>
              <a:ext uri="{FF2B5EF4-FFF2-40B4-BE49-F238E27FC236}">
                <a16:creationId xmlns:a16="http://schemas.microsoft.com/office/drawing/2014/main" id="{7AB60170-F84B-428D-A513-9A2ACBD23538}"/>
              </a:ext>
            </a:extLst>
          </p:cNvPr>
          <p:cNvSpPr txBox="1"/>
          <p:nvPr/>
        </p:nvSpPr>
        <p:spPr>
          <a:xfrm>
            <a:off x="1523320" y="2559621"/>
            <a:ext cx="2999860" cy="627864"/>
          </a:xfrm>
          <a:prstGeom prst="rect">
            <a:avLst/>
          </a:prstGeom>
          <a:noFill/>
        </p:spPr>
        <p:txBody>
          <a:bodyPr wrap="none" lIns="182880" tIns="146304" rIns="182880" bIns="146304" rtlCol="0">
            <a:spAutoFit/>
          </a:bodyPr>
          <a:lstStyle/>
          <a:p>
            <a:pPr>
              <a:lnSpc>
                <a:spcPct val="90000"/>
              </a:lnSpc>
              <a:spcAft>
                <a:spcPts val="600"/>
              </a:spcAft>
            </a:pPr>
            <a:r>
              <a:rPr lang="en-CA" sz="2400" err="1">
                <a:gradFill>
                  <a:gsLst>
                    <a:gs pos="2917">
                      <a:schemeClr val="tx1"/>
                    </a:gs>
                    <a:gs pos="30000">
                      <a:schemeClr val="tx1"/>
                    </a:gs>
                  </a:gsLst>
                  <a:lin ang="5400000" scaled="0"/>
                </a:gradFill>
              </a:rPr>
              <a:t>LMHash</a:t>
            </a:r>
            <a:r>
              <a:rPr lang="en-CA" sz="2400">
                <a:gradFill>
                  <a:gsLst>
                    <a:gs pos="2917">
                      <a:schemeClr val="tx1"/>
                    </a:gs>
                    <a:gs pos="30000">
                      <a:schemeClr val="tx1"/>
                    </a:gs>
                  </a:gsLst>
                  <a:lin ang="5400000" scaled="0"/>
                </a:gradFill>
              </a:rPr>
              <a:t> (LM OWF) </a:t>
            </a:r>
          </a:p>
        </p:txBody>
      </p:sp>
      <p:sp>
        <p:nvSpPr>
          <p:cNvPr id="9" name="Rectangle 8">
            <a:extLst>
              <a:ext uri="{FF2B5EF4-FFF2-40B4-BE49-F238E27FC236}">
                <a16:creationId xmlns:a16="http://schemas.microsoft.com/office/drawing/2014/main" id="{7DB611FE-C0C0-483A-BB27-6071927FB3CB}"/>
              </a:ext>
            </a:extLst>
          </p:cNvPr>
          <p:cNvSpPr/>
          <p:nvPr/>
        </p:nvSpPr>
        <p:spPr>
          <a:xfrm>
            <a:off x="604181" y="5055363"/>
            <a:ext cx="4418517" cy="353943"/>
          </a:xfrm>
          <a:prstGeom prst="rect">
            <a:avLst/>
          </a:prstGeom>
        </p:spPr>
        <p:txBody>
          <a:bodyPr wrap="none">
            <a:spAutoFit/>
          </a:bodyPr>
          <a:lstStyle/>
          <a:p>
            <a:r>
              <a:rPr lang="en-CA"/>
              <a:t>E52CAC67419A9A22  +  38F10713B629B565</a:t>
            </a:r>
          </a:p>
        </p:txBody>
      </p:sp>
      <p:sp>
        <p:nvSpPr>
          <p:cNvPr id="10" name="Rectangle 9">
            <a:extLst>
              <a:ext uri="{FF2B5EF4-FFF2-40B4-BE49-F238E27FC236}">
                <a16:creationId xmlns:a16="http://schemas.microsoft.com/office/drawing/2014/main" id="{514433C2-DCC2-401C-9027-A0CC411F4554}"/>
              </a:ext>
            </a:extLst>
          </p:cNvPr>
          <p:cNvSpPr/>
          <p:nvPr/>
        </p:nvSpPr>
        <p:spPr>
          <a:xfrm>
            <a:off x="939757" y="5832736"/>
            <a:ext cx="4299510" cy="353943"/>
          </a:xfrm>
          <a:prstGeom prst="rect">
            <a:avLst/>
          </a:prstGeom>
        </p:spPr>
        <p:txBody>
          <a:bodyPr wrap="none">
            <a:spAutoFit/>
          </a:bodyPr>
          <a:lstStyle/>
          <a:p>
            <a:r>
              <a:rPr lang="en-CA" b="1"/>
              <a:t>E52CAC67419A9A2238F10713B629B565</a:t>
            </a:r>
          </a:p>
        </p:txBody>
      </p:sp>
      <p:sp>
        <p:nvSpPr>
          <p:cNvPr id="11" name="Rectangle 10">
            <a:extLst>
              <a:ext uri="{FF2B5EF4-FFF2-40B4-BE49-F238E27FC236}">
                <a16:creationId xmlns:a16="http://schemas.microsoft.com/office/drawing/2014/main" id="{8051CF8A-C1A4-4F71-AB06-4F676D65CC53}"/>
              </a:ext>
            </a:extLst>
          </p:cNvPr>
          <p:cNvSpPr/>
          <p:nvPr/>
        </p:nvSpPr>
        <p:spPr>
          <a:xfrm>
            <a:off x="7047601" y="4943314"/>
            <a:ext cx="4363630" cy="353943"/>
          </a:xfrm>
          <a:prstGeom prst="rect">
            <a:avLst/>
          </a:prstGeom>
        </p:spPr>
        <p:txBody>
          <a:bodyPr wrap="none">
            <a:spAutoFit/>
          </a:bodyPr>
          <a:lstStyle/>
          <a:p>
            <a:r>
              <a:rPr lang="en-CA" b="1"/>
              <a:t>64F12CDDAA88057E06A81B54E73B949B</a:t>
            </a:r>
          </a:p>
        </p:txBody>
      </p:sp>
      <p:sp>
        <p:nvSpPr>
          <p:cNvPr id="12" name="TextBox 11">
            <a:extLst>
              <a:ext uri="{FF2B5EF4-FFF2-40B4-BE49-F238E27FC236}">
                <a16:creationId xmlns:a16="http://schemas.microsoft.com/office/drawing/2014/main" id="{222CE410-B60C-4E5E-BF3B-A3F319427390}"/>
              </a:ext>
            </a:extLst>
          </p:cNvPr>
          <p:cNvSpPr txBox="1"/>
          <p:nvPr/>
        </p:nvSpPr>
        <p:spPr>
          <a:xfrm>
            <a:off x="7560923" y="2559621"/>
            <a:ext cx="2860399" cy="627864"/>
          </a:xfrm>
          <a:prstGeom prst="rect">
            <a:avLst/>
          </a:prstGeom>
          <a:noFill/>
        </p:spPr>
        <p:txBody>
          <a:bodyPr wrap="none" lIns="182880" tIns="146304" rIns="182880" bIns="146304" rtlCol="0">
            <a:spAutoFit/>
          </a:bodyPr>
          <a:lstStyle/>
          <a:p>
            <a:pPr>
              <a:lnSpc>
                <a:spcPct val="90000"/>
              </a:lnSpc>
              <a:spcAft>
                <a:spcPts val="600"/>
              </a:spcAft>
            </a:pPr>
            <a:r>
              <a:rPr lang="en-CA" sz="2400" err="1">
                <a:gradFill>
                  <a:gsLst>
                    <a:gs pos="2917">
                      <a:schemeClr val="tx1"/>
                    </a:gs>
                    <a:gs pos="30000">
                      <a:schemeClr val="tx1"/>
                    </a:gs>
                  </a:gsLst>
                  <a:lin ang="5400000" scaled="0"/>
                </a:gradFill>
              </a:rPr>
              <a:t>NTHash</a:t>
            </a:r>
            <a:r>
              <a:rPr lang="en-CA" sz="2400">
                <a:gradFill>
                  <a:gsLst>
                    <a:gs pos="2917">
                      <a:schemeClr val="tx1"/>
                    </a:gs>
                    <a:gs pos="30000">
                      <a:schemeClr val="tx1"/>
                    </a:gs>
                  </a:gsLst>
                  <a:lin ang="5400000" scaled="0"/>
                </a:gradFill>
              </a:rPr>
              <a:t> (NT OWF)</a:t>
            </a:r>
          </a:p>
        </p:txBody>
      </p:sp>
      <p:sp>
        <p:nvSpPr>
          <p:cNvPr id="13" name="TextBox 12">
            <a:extLst>
              <a:ext uri="{FF2B5EF4-FFF2-40B4-BE49-F238E27FC236}">
                <a16:creationId xmlns:a16="http://schemas.microsoft.com/office/drawing/2014/main" id="{10B7D1C1-4877-4281-B093-CAFDF2FBA68D}"/>
              </a:ext>
            </a:extLst>
          </p:cNvPr>
          <p:cNvSpPr txBox="1"/>
          <p:nvPr/>
        </p:nvSpPr>
        <p:spPr>
          <a:xfrm>
            <a:off x="8183732" y="3146032"/>
            <a:ext cx="1443407" cy="544765"/>
          </a:xfrm>
          <a:prstGeom prst="rect">
            <a:avLst/>
          </a:prstGeom>
          <a:noFill/>
        </p:spPr>
        <p:txBody>
          <a:bodyPr wrap="none" lIns="182880" tIns="146304" rIns="182880" bIns="146304" rtlCol="0">
            <a:spAutoFit/>
          </a:bodyPr>
          <a:lstStyle/>
          <a:p>
            <a:pPr>
              <a:lnSpc>
                <a:spcPct val="90000"/>
              </a:lnSpc>
              <a:spcAft>
                <a:spcPts val="600"/>
              </a:spcAft>
            </a:pPr>
            <a:r>
              <a:rPr lang="en-CA" sz="1800">
                <a:gradFill>
                  <a:gsLst>
                    <a:gs pos="2917">
                      <a:schemeClr val="tx1"/>
                    </a:gs>
                    <a:gs pos="30000">
                      <a:schemeClr val="tx1"/>
                    </a:gs>
                  </a:gsLst>
                  <a:lin ang="5400000" scaled="0"/>
                </a:gradFill>
              </a:rPr>
              <a:t>Password1</a:t>
            </a:r>
          </a:p>
        </p:txBody>
      </p:sp>
      <p:sp>
        <p:nvSpPr>
          <p:cNvPr id="15" name="Funnel" title="Icon of a funnel">
            <a:extLst>
              <a:ext uri="{FF2B5EF4-FFF2-40B4-BE49-F238E27FC236}">
                <a16:creationId xmlns:a16="http://schemas.microsoft.com/office/drawing/2014/main" id="{16520A36-7489-4000-A847-C26A5D5D44B8}"/>
              </a:ext>
            </a:extLst>
          </p:cNvPr>
          <p:cNvSpPr>
            <a:spLocks noChangeAspect="1"/>
          </p:cNvSpPr>
          <p:nvPr/>
        </p:nvSpPr>
        <p:spPr bwMode="auto">
          <a:xfrm>
            <a:off x="8482372" y="4084038"/>
            <a:ext cx="423064" cy="365760"/>
          </a:xfrm>
          <a:custGeom>
            <a:avLst/>
            <a:gdLst>
              <a:gd name="T0" fmla="*/ 0 w 598"/>
              <a:gd name="T1" fmla="*/ 0 h 517"/>
              <a:gd name="T2" fmla="*/ 598 w 598"/>
              <a:gd name="T3" fmla="*/ 0 h 517"/>
              <a:gd name="T4" fmla="*/ 598 w 598"/>
              <a:gd name="T5" fmla="*/ 40 h 517"/>
              <a:gd name="T6" fmla="*/ 358 w 598"/>
              <a:gd name="T7" fmla="*/ 276 h 517"/>
              <a:gd name="T8" fmla="*/ 358 w 598"/>
              <a:gd name="T9" fmla="*/ 517 h 517"/>
              <a:gd name="T10" fmla="*/ 236 w 598"/>
              <a:gd name="T11" fmla="*/ 517 h 517"/>
              <a:gd name="T12" fmla="*/ 236 w 598"/>
              <a:gd name="T13" fmla="*/ 274 h 517"/>
              <a:gd name="T14" fmla="*/ 0 w 598"/>
              <a:gd name="T15" fmla="*/ 43 h 517"/>
              <a:gd name="T16" fmla="*/ 0 w 598"/>
              <a:gd name="T17"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517">
                <a:moveTo>
                  <a:pt x="0" y="0"/>
                </a:moveTo>
                <a:lnTo>
                  <a:pt x="598" y="0"/>
                </a:lnTo>
                <a:lnTo>
                  <a:pt x="598" y="40"/>
                </a:lnTo>
                <a:lnTo>
                  <a:pt x="358" y="276"/>
                </a:lnTo>
                <a:lnTo>
                  <a:pt x="358" y="517"/>
                </a:lnTo>
                <a:lnTo>
                  <a:pt x="236" y="517"/>
                </a:lnTo>
                <a:lnTo>
                  <a:pt x="236" y="274"/>
                </a:lnTo>
                <a:lnTo>
                  <a:pt x="0" y="43"/>
                </a:lnTo>
                <a:lnTo>
                  <a:pt x="0" y="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EEB20019-695F-414E-932F-8144552D37A4}"/>
              </a:ext>
            </a:extLst>
          </p:cNvPr>
          <p:cNvSpPr/>
          <p:nvPr/>
        </p:nvSpPr>
        <p:spPr>
          <a:xfrm>
            <a:off x="1127676" y="4694498"/>
            <a:ext cx="542135" cy="338554"/>
          </a:xfrm>
          <a:prstGeom prst="rect">
            <a:avLst/>
          </a:prstGeom>
        </p:spPr>
        <p:txBody>
          <a:bodyPr wrap="none">
            <a:spAutoFit/>
          </a:bodyPr>
          <a:lstStyle/>
          <a:p>
            <a:r>
              <a:rPr lang="en-CA" sz="1600">
                <a:gradFill>
                  <a:gsLst>
                    <a:gs pos="2917">
                      <a:schemeClr val="tx1"/>
                    </a:gs>
                    <a:gs pos="30000">
                      <a:schemeClr val="tx1"/>
                    </a:gs>
                  </a:gsLst>
                  <a:lin ang="5400000" scaled="0"/>
                </a:gradFill>
              </a:rPr>
              <a:t>DES</a:t>
            </a:r>
            <a:endParaRPr lang="en-CA"/>
          </a:p>
        </p:txBody>
      </p:sp>
      <p:sp>
        <p:nvSpPr>
          <p:cNvPr id="18" name="Rectangle 17">
            <a:extLst>
              <a:ext uri="{FF2B5EF4-FFF2-40B4-BE49-F238E27FC236}">
                <a16:creationId xmlns:a16="http://schemas.microsoft.com/office/drawing/2014/main" id="{0507A9B5-785F-4A6D-BD73-4DAB66B3A42C}"/>
              </a:ext>
            </a:extLst>
          </p:cNvPr>
          <p:cNvSpPr/>
          <p:nvPr/>
        </p:nvSpPr>
        <p:spPr>
          <a:xfrm>
            <a:off x="3295870" y="4753581"/>
            <a:ext cx="542135" cy="338554"/>
          </a:xfrm>
          <a:prstGeom prst="rect">
            <a:avLst/>
          </a:prstGeom>
        </p:spPr>
        <p:txBody>
          <a:bodyPr wrap="none">
            <a:spAutoFit/>
          </a:bodyPr>
          <a:lstStyle/>
          <a:p>
            <a:r>
              <a:rPr lang="en-CA" sz="1600">
                <a:gradFill>
                  <a:gsLst>
                    <a:gs pos="2917">
                      <a:schemeClr val="tx1"/>
                    </a:gs>
                    <a:gs pos="30000">
                      <a:schemeClr val="tx1"/>
                    </a:gs>
                  </a:gsLst>
                  <a:lin ang="5400000" scaled="0"/>
                </a:gradFill>
              </a:rPr>
              <a:t>DES</a:t>
            </a:r>
            <a:endParaRPr lang="en-CA"/>
          </a:p>
        </p:txBody>
      </p:sp>
      <p:sp>
        <p:nvSpPr>
          <p:cNvPr id="19" name="Rectangle 18">
            <a:extLst>
              <a:ext uri="{FF2B5EF4-FFF2-40B4-BE49-F238E27FC236}">
                <a16:creationId xmlns:a16="http://schemas.microsoft.com/office/drawing/2014/main" id="{EF9C77EC-09EC-4EC1-AA8E-6DF687282822}"/>
              </a:ext>
            </a:extLst>
          </p:cNvPr>
          <p:cNvSpPr/>
          <p:nvPr/>
        </p:nvSpPr>
        <p:spPr>
          <a:xfrm>
            <a:off x="8780679" y="4186737"/>
            <a:ext cx="591830" cy="338554"/>
          </a:xfrm>
          <a:prstGeom prst="rect">
            <a:avLst/>
          </a:prstGeom>
        </p:spPr>
        <p:txBody>
          <a:bodyPr wrap="none">
            <a:spAutoFit/>
          </a:bodyPr>
          <a:lstStyle/>
          <a:p>
            <a:r>
              <a:rPr lang="en-CA" sz="1600">
                <a:gradFill>
                  <a:gsLst>
                    <a:gs pos="2917">
                      <a:schemeClr val="tx1"/>
                    </a:gs>
                    <a:gs pos="30000">
                      <a:schemeClr val="tx1"/>
                    </a:gs>
                  </a:gsLst>
                  <a:lin ang="5400000" scaled="0"/>
                </a:gradFill>
              </a:rPr>
              <a:t>md4</a:t>
            </a:r>
            <a:endParaRPr lang="en-CA"/>
          </a:p>
        </p:txBody>
      </p:sp>
      <p:sp>
        <p:nvSpPr>
          <p:cNvPr id="20" name="key" title="Icon of a key">
            <a:extLst>
              <a:ext uri="{FF2B5EF4-FFF2-40B4-BE49-F238E27FC236}">
                <a16:creationId xmlns:a16="http://schemas.microsoft.com/office/drawing/2014/main" id="{C79630CB-12F6-4C3E-9B77-9DAA7283B403}"/>
              </a:ext>
            </a:extLst>
          </p:cNvPr>
          <p:cNvSpPr>
            <a:spLocks noChangeAspect="1" noEditPoints="1"/>
          </p:cNvSpPr>
          <p:nvPr/>
        </p:nvSpPr>
        <p:spPr bwMode="auto">
          <a:xfrm>
            <a:off x="581883" y="575506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key" title="Icon of a key">
            <a:extLst>
              <a:ext uri="{FF2B5EF4-FFF2-40B4-BE49-F238E27FC236}">
                <a16:creationId xmlns:a16="http://schemas.microsoft.com/office/drawing/2014/main" id="{F2E217BD-3EFE-4886-8D64-E70A19AF6C01}"/>
              </a:ext>
            </a:extLst>
          </p:cNvPr>
          <p:cNvSpPr>
            <a:spLocks noChangeAspect="1" noEditPoints="1"/>
          </p:cNvSpPr>
          <p:nvPr/>
        </p:nvSpPr>
        <p:spPr bwMode="auto">
          <a:xfrm>
            <a:off x="6703191" y="492123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4" name="Straight Connector 13">
            <a:extLst>
              <a:ext uri="{FF2B5EF4-FFF2-40B4-BE49-F238E27FC236}">
                <a16:creationId xmlns:a16="http://schemas.microsoft.com/office/drawing/2014/main" id="{7EA55315-DC7F-42D7-BF70-EBFA912CBADD}"/>
              </a:ext>
            </a:extLst>
          </p:cNvPr>
          <p:cNvCxnSpPr/>
          <p:nvPr/>
        </p:nvCxnSpPr>
        <p:spPr>
          <a:xfrm>
            <a:off x="6218237" y="2982245"/>
            <a:ext cx="0" cy="3278521"/>
          </a:xfrm>
          <a:prstGeom prst="line">
            <a:avLst/>
          </a:prstGeom>
          <a:ln w="38100">
            <a:headEnd type="none"/>
            <a:tailEnd type="non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64E22522-B79E-42A8-A372-9B2929BBD857}"/>
              </a:ext>
            </a:extLst>
          </p:cNvPr>
          <p:cNvSpPr txBox="1"/>
          <p:nvPr/>
        </p:nvSpPr>
        <p:spPr>
          <a:xfrm>
            <a:off x="2087632" y="3163945"/>
            <a:ext cx="1443407" cy="544765"/>
          </a:xfrm>
          <a:prstGeom prst="rect">
            <a:avLst/>
          </a:prstGeom>
          <a:noFill/>
        </p:spPr>
        <p:txBody>
          <a:bodyPr wrap="none" lIns="182880" tIns="146304" rIns="182880" bIns="146304" rtlCol="0">
            <a:spAutoFit/>
          </a:bodyPr>
          <a:lstStyle/>
          <a:p>
            <a:pPr>
              <a:lnSpc>
                <a:spcPct val="90000"/>
              </a:lnSpc>
              <a:spcAft>
                <a:spcPts val="600"/>
              </a:spcAft>
            </a:pPr>
            <a:r>
              <a:rPr lang="en-CA" sz="1800">
                <a:gradFill>
                  <a:gsLst>
                    <a:gs pos="2917">
                      <a:schemeClr val="tx1"/>
                    </a:gs>
                    <a:gs pos="30000">
                      <a:schemeClr val="tx1"/>
                    </a:gs>
                  </a:gsLst>
                  <a:lin ang="5400000" scaled="0"/>
                </a:gradFill>
              </a:rPr>
              <a:t>Password1</a:t>
            </a:r>
          </a:p>
        </p:txBody>
      </p:sp>
      <p:cxnSp>
        <p:nvCxnSpPr>
          <p:cNvPr id="23" name="Straight Arrow Connector 22">
            <a:extLst>
              <a:ext uri="{FF2B5EF4-FFF2-40B4-BE49-F238E27FC236}">
                <a16:creationId xmlns:a16="http://schemas.microsoft.com/office/drawing/2014/main" id="{8B4C8EA1-D440-45D5-80F1-0B6780D1E671}"/>
              </a:ext>
            </a:extLst>
          </p:cNvPr>
          <p:cNvCxnSpPr>
            <a:stCxn id="22" idx="2"/>
          </p:cNvCxnSpPr>
          <p:nvPr/>
        </p:nvCxnSpPr>
        <p:spPr>
          <a:xfrm flipH="1">
            <a:off x="2243138" y="3708710"/>
            <a:ext cx="566198" cy="1277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7BCB33-730F-4CD1-962B-2696AF570ECF}"/>
              </a:ext>
            </a:extLst>
          </p:cNvPr>
          <p:cNvCxnSpPr>
            <a:cxnSpLocks/>
            <a:stCxn id="22" idx="2"/>
          </p:cNvCxnSpPr>
          <p:nvPr/>
        </p:nvCxnSpPr>
        <p:spPr>
          <a:xfrm>
            <a:off x="2809336" y="3708710"/>
            <a:ext cx="518293" cy="15832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6567959-7CC3-4D6B-9C13-0802F8260286}"/>
              </a:ext>
            </a:extLst>
          </p:cNvPr>
          <p:cNvCxnSpPr/>
          <p:nvPr/>
        </p:nvCxnSpPr>
        <p:spPr>
          <a:xfrm>
            <a:off x="1669811" y="4285042"/>
            <a:ext cx="0" cy="2493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1994E43-552C-4DDF-8F40-998363736ED6}"/>
              </a:ext>
            </a:extLst>
          </p:cNvPr>
          <p:cNvCxnSpPr/>
          <p:nvPr/>
        </p:nvCxnSpPr>
        <p:spPr>
          <a:xfrm>
            <a:off x="3531039" y="4300025"/>
            <a:ext cx="0" cy="2493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71E124-F2FD-4FC0-B70E-0E6BA4615752}"/>
              </a:ext>
            </a:extLst>
          </p:cNvPr>
          <p:cNvCxnSpPr/>
          <p:nvPr/>
        </p:nvCxnSpPr>
        <p:spPr>
          <a:xfrm>
            <a:off x="8693904" y="3663200"/>
            <a:ext cx="0" cy="2493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AD5AD3-E847-4996-998A-C4820A51D684}"/>
              </a:ext>
            </a:extLst>
          </p:cNvPr>
          <p:cNvCxnSpPr/>
          <p:nvPr/>
        </p:nvCxnSpPr>
        <p:spPr>
          <a:xfrm>
            <a:off x="8693904" y="4610642"/>
            <a:ext cx="0" cy="2493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E1C31-0FBB-404D-9E68-D31D30F2FCBB}"/>
              </a:ext>
            </a:extLst>
          </p:cNvPr>
          <p:cNvCxnSpPr>
            <a:cxnSpLocks/>
          </p:cNvCxnSpPr>
          <p:nvPr/>
        </p:nvCxnSpPr>
        <p:spPr>
          <a:xfrm>
            <a:off x="2243138" y="5479424"/>
            <a:ext cx="566197" cy="2756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009125D-1C80-40DA-9EC3-E0897929A613}"/>
              </a:ext>
            </a:extLst>
          </p:cNvPr>
          <p:cNvCxnSpPr>
            <a:cxnSpLocks/>
          </p:cNvCxnSpPr>
          <p:nvPr/>
        </p:nvCxnSpPr>
        <p:spPr>
          <a:xfrm flipH="1">
            <a:off x="2882989" y="5455129"/>
            <a:ext cx="637517" cy="2903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Rectangle: Folded Corner 32">
            <a:extLst>
              <a:ext uri="{FF2B5EF4-FFF2-40B4-BE49-F238E27FC236}">
                <a16:creationId xmlns:a16="http://schemas.microsoft.com/office/drawing/2014/main" id="{8743E247-EC80-4EC0-910A-57D516D61089}"/>
              </a:ext>
            </a:extLst>
          </p:cNvPr>
          <p:cNvSpPr/>
          <p:nvPr/>
        </p:nvSpPr>
        <p:spPr bwMode="auto">
          <a:xfrm rot="274602">
            <a:off x="4523612" y="2369366"/>
            <a:ext cx="1431310"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err="1">
                <a:solidFill>
                  <a:schemeClr val="tx1"/>
                </a:solidFill>
                <a:ea typeface="Segoe UI" pitchFamily="34" charset="0"/>
                <a:cs typeface="Segoe UI" pitchFamily="34" charset="0"/>
              </a:rPr>
              <a:t>LMHash</a:t>
            </a:r>
            <a:endParaRPr lang="fr-CA" sz="2400">
              <a:solidFill>
                <a:schemeClr val="tx1"/>
              </a:solidFill>
              <a:ea typeface="Segoe UI" pitchFamily="34" charset="0"/>
              <a:cs typeface="Segoe UI" pitchFamily="34" charset="0"/>
            </a:endParaRPr>
          </a:p>
        </p:txBody>
      </p:sp>
      <p:sp>
        <p:nvSpPr>
          <p:cNvPr id="35" name="Rectangle: Folded Corner 34">
            <a:extLst>
              <a:ext uri="{FF2B5EF4-FFF2-40B4-BE49-F238E27FC236}">
                <a16:creationId xmlns:a16="http://schemas.microsoft.com/office/drawing/2014/main" id="{7A2EE9BB-EDF4-4D65-B8EB-E695357B6DC6}"/>
              </a:ext>
            </a:extLst>
          </p:cNvPr>
          <p:cNvSpPr/>
          <p:nvPr/>
        </p:nvSpPr>
        <p:spPr bwMode="auto">
          <a:xfrm rot="274602">
            <a:off x="10438196" y="2389974"/>
            <a:ext cx="1431310"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err="1">
                <a:solidFill>
                  <a:schemeClr val="tx1"/>
                </a:solidFill>
                <a:ea typeface="Segoe UI" pitchFamily="34" charset="0"/>
                <a:cs typeface="Segoe UI" pitchFamily="34" charset="0"/>
              </a:rPr>
              <a:t>NTHash</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937305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1000" fill="hold"/>
                                        <p:tgtEl>
                                          <p:spTgt spid="35"/>
                                        </p:tgtEl>
                                        <p:attrNameLst>
                                          <p:attrName>ppt_w</p:attrName>
                                        </p:attrNameLst>
                                      </p:cBhvr>
                                      <p:tavLst>
                                        <p:tav tm="0">
                                          <p:val>
                                            <p:fltVal val="0"/>
                                          </p:val>
                                        </p:tav>
                                        <p:tav tm="100000">
                                          <p:val>
                                            <p:strVal val="#ppt_w"/>
                                          </p:val>
                                        </p:tav>
                                      </p:tavLst>
                                    </p:anim>
                                    <p:anim calcmode="lin" valueType="num">
                                      <p:cBhvr>
                                        <p:cTn id="16" dur="1000" fill="hold"/>
                                        <p:tgtEl>
                                          <p:spTgt spid="35"/>
                                        </p:tgtEl>
                                        <p:attrNameLst>
                                          <p:attrName>ppt_h</p:attrName>
                                        </p:attrNameLst>
                                      </p:cBhvr>
                                      <p:tavLst>
                                        <p:tav tm="0">
                                          <p:val>
                                            <p:fltVal val="0"/>
                                          </p:val>
                                        </p:tav>
                                        <p:tav tm="100000">
                                          <p:val>
                                            <p:strVal val="#ppt_h"/>
                                          </p:val>
                                        </p:tav>
                                      </p:tavLst>
                                    </p:anim>
                                    <p:anim calcmode="lin" valueType="num">
                                      <p:cBhvr>
                                        <p:cTn id="17" dur="1000" fill="hold"/>
                                        <p:tgtEl>
                                          <p:spTgt spid="35"/>
                                        </p:tgtEl>
                                        <p:attrNameLst>
                                          <p:attrName>style.rotation</p:attrName>
                                        </p:attrNameLst>
                                      </p:cBhvr>
                                      <p:tavLst>
                                        <p:tav tm="0">
                                          <p:val>
                                            <p:fltVal val="90"/>
                                          </p:val>
                                        </p:tav>
                                        <p:tav tm="100000">
                                          <p:val>
                                            <p:fltVal val="0"/>
                                          </p:val>
                                        </p:tav>
                                      </p:tavLst>
                                    </p:anim>
                                    <p:animEffect transition="in" filter="fade">
                                      <p:cBhvr>
                                        <p:cTn id="18"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NTLM domain flow (SMB example in a AD domain joined setting)</a:t>
            </a:r>
            <a:endParaRPr lang="fr-FR" dirty="0"/>
          </a:p>
        </p:txBody>
      </p:sp>
      <p:sp>
        <p:nvSpPr>
          <p:cNvPr id="16" name="TextBox 15">
            <a:extLst>
              <a:ext uri="{FF2B5EF4-FFF2-40B4-BE49-F238E27FC236}">
                <a16:creationId xmlns:a16="http://schemas.microsoft.com/office/drawing/2014/main" id="{363934BD-B09C-479A-954A-973AE91C5422}"/>
              </a:ext>
            </a:extLst>
          </p:cNvPr>
          <p:cNvSpPr txBox="1"/>
          <p:nvPr/>
        </p:nvSpPr>
        <p:spPr>
          <a:xfrm>
            <a:off x="1259025" y="4089437"/>
            <a:ext cx="1835943" cy="954107"/>
          </a:xfrm>
          <a:prstGeom prst="rect">
            <a:avLst/>
          </a:prstGeom>
          <a:noFill/>
        </p:spPr>
        <p:txBody>
          <a:bodyPr wrap="square" rtlCol="0">
            <a:spAutoFit/>
          </a:bodyPr>
          <a:lstStyle/>
          <a:p>
            <a:pPr algn="ctr"/>
            <a:r>
              <a:rPr lang="fr-FR" sz="2800">
                <a:solidFill>
                  <a:schemeClr val="tx1">
                    <a:lumMod val="75000"/>
                    <a:lumOff val="25000"/>
                  </a:schemeClr>
                </a:solidFill>
                <a:latin typeface="+mn-lt"/>
              </a:rPr>
              <a:t>User</a:t>
            </a:r>
          </a:p>
          <a:p>
            <a:pPr algn="ctr"/>
            <a:r>
              <a:rPr lang="fr-FR" sz="2800" b="1">
                <a:solidFill>
                  <a:schemeClr val="tx1">
                    <a:lumMod val="75000"/>
                    <a:lumOff val="25000"/>
                  </a:schemeClr>
                </a:solidFill>
                <a:latin typeface="+mn-lt"/>
              </a:rPr>
              <a:t>Alice</a:t>
            </a:r>
          </a:p>
        </p:txBody>
      </p:sp>
      <p:sp>
        <p:nvSpPr>
          <p:cNvPr id="17" name="TextBox 16">
            <a:extLst>
              <a:ext uri="{FF2B5EF4-FFF2-40B4-BE49-F238E27FC236}">
                <a16:creationId xmlns:a16="http://schemas.microsoft.com/office/drawing/2014/main" id="{935579D6-0FF2-49E5-95D1-595E5845494D}"/>
              </a:ext>
            </a:extLst>
          </p:cNvPr>
          <p:cNvSpPr txBox="1"/>
          <p:nvPr/>
        </p:nvSpPr>
        <p:spPr>
          <a:xfrm>
            <a:off x="5528525" y="4453451"/>
            <a:ext cx="1295400" cy="954107"/>
          </a:xfrm>
          <a:prstGeom prst="rect">
            <a:avLst/>
          </a:prstGeom>
          <a:noFill/>
        </p:spPr>
        <p:txBody>
          <a:bodyPr wrap="square" rtlCol="0">
            <a:spAutoFit/>
          </a:bodyPr>
          <a:lstStyle/>
          <a:p>
            <a:pPr algn="ctr"/>
            <a:r>
              <a:rPr lang="fr-FR" sz="2800">
                <a:solidFill>
                  <a:schemeClr val="tx1">
                    <a:lumMod val="75000"/>
                    <a:lumOff val="25000"/>
                  </a:schemeClr>
                </a:solidFill>
                <a:latin typeface="+mn-lt"/>
              </a:rPr>
              <a:t>Server</a:t>
            </a:r>
          </a:p>
          <a:p>
            <a:pPr algn="ctr"/>
            <a:r>
              <a:rPr lang="fr-FR" sz="2800" b="1">
                <a:solidFill>
                  <a:schemeClr val="tx1">
                    <a:lumMod val="75000"/>
                    <a:lumOff val="25000"/>
                  </a:schemeClr>
                </a:solidFill>
                <a:latin typeface="+mn-lt"/>
              </a:rPr>
              <a:t>File1</a:t>
            </a:r>
          </a:p>
        </p:txBody>
      </p:sp>
      <p:pic>
        <p:nvPicPr>
          <p:cNvPr id="20" name="Picture 19">
            <a:extLst>
              <a:ext uri="{FF2B5EF4-FFF2-40B4-BE49-F238E27FC236}">
                <a16:creationId xmlns:a16="http://schemas.microsoft.com/office/drawing/2014/main" id="{185C579D-17F6-49A4-8D18-2646B1D7DF4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23738" y="2211349"/>
            <a:ext cx="1569982" cy="2315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9">
            <a:extLst>
              <a:ext uri="{FF2B5EF4-FFF2-40B4-BE49-F238E27FC236}">
                <a16:creationId xmlns:a16="http://schemas.microsoft.com/office/drawing/2014/main" id="{F411A221-CB24-4344-BB3C-CD84AE14DB51}"/>
              </a:ext>
            </a:extLst>
          </p:cNvPr>
          <p:cNvPicPr>
            <a:picLocks noChangeAspect="1"/>
          </p:cNvPicPr>
          <p:nvPr/>
        </p:nvPicPr>
        <p:blipFill>
          <a:blip r:embed="rId4"/>
          <a:stretch>
            <a:fillRect/>
          </a:stretch>
        </p:blipFill>
        <p:spPr>
          <a:xfrm>
            <a:off x="1314995" y="2211349"/>
            <a:ext cx="1825818" cy="1844259"/>
          </a:xfrm>
          <a:prstGeom prst="rect">
            <a:avLst/>
          </a:prstGeom>
        </p:spPr>
      </p:pic>
      <p:pic>
        <p:nvPicPr>
          <p:cNvPr id="51" name="Picture 50">
            <a:extLst>
              <a:ext uri="{FF2B5EF4-FFF2-40B4-BE49-F238E27FC236}">
                <a16:creationId xmlns:a16="http://schemas.microsoft.com/office/drawing/2014/main" id="{3F0041E5-FD15-47D8-9D8D-EE077EBF1A92}"/>
              </a:ext>
            </a:extLst>
          </p:cNvPr>
          <p:cNvPicPr>
            <a:picLocks noChangeAspect="1"/>
          </p:cNvPicPr>
          <p:nvPr/>
        </p:nvPicPr>
        <p:blipFill>
          <a:blip r:embed="rId5"/>
          <a:stretch>
            <a:fillRect/>
          </a:stretch>
        </p:blipFill>
        <p:spPr>
          <a:xfrm flipH="1">
            <a:off x="857892" y="5613406"/>
            <a:ext cx="1727281" cy="904575"/>
          </a:xfrm>
          <a:prstGeom prst="rect">
            <a:avLst/>
          </a:prstGeom>
        </p:spPr>
      </p:pic>
      <p:pic>
        <p:nvPicPr>
          <p:cNvPr id="14" name="Picture 1">
            <a:extLst>
              <a:ext uri="{FF2B5EF4-FFF2-40B4-BE49-F238E27FC236}">
                <a16:creationId xmlns:a16="http://schemas.microsoft.com/office/drawing/2014/main" id="{0B07BC64-9A5D-4904-A352-CB35D54A839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76645" y="2211349"/>
            <a:ext cx="17716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0BC1F087-845A-455D-999E-23FC62EF2DFD}"/>
              </a:ext>
            </a:extLst>
          </p:cNvPr>
          <p:cNvSpPr txBox="1"/>
          <p:nvPr/>
        </p:nvSpPr>
        <p:spPr>
          <a:xfrm>
            <a:off x="8009845" y="4744999"/>
            <a:ext cx="3657600" cy="954107"/>
          </a:xfrm>
          <a:prstGeom prst="rect">
            <a:avLst/>
          </a:prstGeom>
          <a:noFill/>
        </p:spPr>
        <p:txBody>
          <a:bodyPr wrap="square" rtlCol="0">
            <a:spAutoFit/>
          </a:bodyPr>
          <a:lstStyle/>
          <a:p>
            <a:pPr algn="ctr"/>
            <a:r>
              <a:rPr lang="fr-FR" sz="2800">
                <a:solidFill>
                  <a:schemeClr val="tx1">
                    <a:lumMod val="75000"/>
                    <a:lumOff val="25000"/>
                  </a:schemeClr>
                </a:solidFill>
                <a:latin typeface="+mn-lt"/>
              </a:rPr>
              <a:t>Domain Controller</a:t>
            </a:r>
          </a:p>
          <a:p>
            <a:pPr algn="ctr"/>
            <a:r>
              <a:rPr lang="fr-FR" sz="2800" b="1">
                <a:solidFill>
                  <a:schemeClr val="tx1">
                    <a:lumMod val="75000"/>
                    <a:lumOff val="25000"/>
                  </a:schemeClr>
                </a:solidFill>
                <a:latin typeface="+mn-lt"/>
              </a:rPr>
              <a:t>DC1</a:t>
            </a:r>
          </a:p>
        </p:txBody>
      </p:sp>
      <p:sp>
        <p:nvSpPr>
          <p:cNvPr id="19" name="Can 10">
            <a:extLst>
              <a:ext uri="{FF2B5EF4-FFF2-40B4-BE49-F238E27FC236}">
                <a16:creationId xmlns:a16="http://schemas.microsoft.com/office/drawing/2014/main" id="{8F06E2DD-6328-4A00-BF3D-900475B4E156}"/>
              </a:ext>
            </a:extLst>
          </p:cNvPr>
          <p:cNvSpPr/>
          <p:nvPr/>
        </p:nvSpPr>
        <p:spPr>
          <a:xfrm>
            <a:off x="9590937" y="5816303"/>
            <a:ext cx="1117544" cy="883629"/>
          </a:xfrm>
          <a:prstGeom prst="can">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2400"/>
              <a:t>NTDS</a:t>
            </a:r>
            <a:endParaRPr lang="en-US" sz="3600"/>
          </a:p>
        </p:txBody>
      </p:sp>
      <p:sp>
        <p:nvSpPr>
          <p:cNvPr id="21" name="Rectangle 20">
            <a:extLst>
              <a:ext uri="{FF2B5EF4-FFF2-40B4-BE49-F238E27FC236}">
                <a16:creationId xmlns:a16="http://schemas.microsoft.com/office/drawing/2014/main" id="{2559337C-AA04-4B7F-BD1C-2DE134E89C2C}"/>
              </a:ext>
            </a:extLst>
          </p:cNvPr>
          <p:cNvSpPr/>
          <p:nvPr/>
        </p:nvSpPr>
        <p:spPr>
          <a:xfrm>
            <a:off x="11278736" y="4089437"/>
            <a:ext cx="1215451" cy="830997"/>
          </a:xfrm>
          <a:prstGeom prst="rect">
            <a:avLst/>
          </a:prstGeom>
        </p:spPr>
        <p:txBody>
          <a:bodyPr wrap="square">
            <a:spAutoFit/>
          </a:bodyPr>
          <a:lstStyle/>
          <a:p>
            <a:pPr algn="ctr"/>
            <a:r>
              <a:rPr lang="fr-FR" sz="2400" spc="-100" err="1">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Knows</a:t>
            </a:r>
            <a:endParaRPr lang="fr-FR" sz="24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endParaRPr>
          </a:p>
          <a:p>
            <a:pPr algn="ctr"/>
            <a:r>
              <a:rPr lang="fr-FR" sz="24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Alice</a:t>
            </a:r>
          </a:p>
        </p:txBody>
      </p:sp>
      <p:sp>
        <p:nvSpPr>
          <p:cNvPr id="24" name="Curved Right Arrow 16">
            <a:extLst>
              <a:ext uri="{FF2B5EF4-FFF2-40B4-BE49-F238E27FC236}">
                <a16:creationId xmlns:a16="http://schemas.microsoft.com/office/drawing/2014/main" id="{E0B23F3F-3EAD-4B7B-9B79-6B4F496D4DD1}"/>
              </a:ext>
            </a:extLst>
          </p:cNvPr>
          <p:cNvSpPr/>
          <p:nvPr/>
        </p:nvSpPr>
        <p:spPr>
          <a:xfrm flipH="1">
            <a:off x="11067312" y="3646009"/>
            <a:ext cx="381000" cy="2514600"/>
          </a:xfrm>
          <a:prstGeom prst="curved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6" name="Rectangular Callout 19">
            <a:extLst>
              <a:ext uri="{FF2B5EF4-FFF2-40B4-BE49-F238E27FC236}">
                <a16:creationId xmlns:a16="http://schemas.microsoft.com/office/drawing/2014/main" id="{C2910699-C3CF-482E-A7A6-2718D47E6453}"/>
              </a:ext>
            </a:extLst>
          </p:cNvPr>
          <p:cNvSpPr/>
          <p:nvPr/>
        </p:nvSpPr>
        <p:spPr>
          <a:xfrm>
            <a:off x="7683614" y="5861862"/>
            <a:ext cx="1328737" cy="783433"/>
          </a:xfrm>
          <a:prstGeom prst="wedgeRectCallout">
            <a:avLst>
              <a:gd name="adj1" fmla="val 87858"/>
              <a:gd name="adj2" fmla="val -12257"/>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400"/>
              <a:t>Stores Alice </a:t>
            </a:r>
            <a:r>
              <a:rPr lang="fr-FR" sz="1400" err="1"/>
              <a:t>password’s</a:t>
            </a:r>
            <a:r>
              <a:rPr lang="fr-FR" sz="1400"/>
              <a:t> hash</a:t>
            </a:r>
            <a:endParaRPr lang="fr-FR" sz="1400" b="1"/>
          </a:p>
        </p:txBody>
      </p:sp>
    </p:spTree>
    <p:extLst>
      <p:ext uri="{BB962C8B-B14F-4D97-AF65-F5344CB8AC3E}">
        <p14:creationId xmlns:p14="http://schemas.microsoft.com/office/powerpoint/2010/main" val="9865733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NTLM basic flow (SMB example)</a:t>
            </a:r>
            <a:endParaRPr lang="fr-FR" dirty="0"/>
          </a:p>
        </p:txBody>
      </p:sp>
      <p:sp>
        <p:nvSpPr>
          <p:cNvPr id="18" name="Can 10">
            <a:extLst>
              <a:ext uri="{FF2B5EF4-FFF2-40B4-BE49-F238E27FC236}">
                <a16:creationId xmlns:a16="http://schemas.microsoft.com/office/drawing/2014/main" id="{55EB560F-45CF-451C-B102-AE287AB1B299}"/>
              </a:ext>
            </a:extLst>
          </p:cNvPr>
          <p:cNvSpPr/>
          <p:nvPr/>
        </p:nvSpPr>
        <p:spPr>
          <a:xfrm>
            <a:off x="10775294" y="2444660"/>
            <a:ext cx="742681" cy="521613"/>
          </a:xfrm>
          <a:prstGeom prst="can">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600"/>
              <a:t>NTDS</a:t>
            </a:r>
            <a:endParaRPr lang="en-US" sz="2400"/>
          </a:p>
        </p:txBody>
      </p:sp>
      <p:pic>
        <p:nvPicPr>
          <p:cNvPr id="20" name="Picture 19">
            <a:extLst>
              <a:ext uri="{FF2B5EF4-FFF2-40B4-BE49-F238E27FC236}">
                <a16:creationId xmlns:a16="http://schemas.microsoft.com/office/drawing/2014/main" id="{185C579D-17F6-49A4-8D18-2646B1D7DF44}"/>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6414" y="2109346"/>
            <a:ext cx="702730" cy="103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9">
            <a:extLst>
              <a:ext uri="{FF2B5EF4-FFF2-40B4-BE49-F238E27FC236}">
                <a16:creationId xmlns:a16="http://schemas.microsoft.com/office/drawing/2014/main" id="{F411A221-CB24-4344-BB3C-CD84AE14DB51}"/>
              </a:ext>
            </a:extLst>
          </p:cNvPr>
          <p:cNvPicPr>
            <a:picLocks noChangeAspect="1"/>
          </p:cNvPicPr>
          <p:nvPr/>
        </p:nvPicPr>
        <p:blipFill>
          <a:blip r:embed="rId4"/>
          <a:stretch>
            <a:fillRect/>
          </a:stretch>
        </p:blipFill>
        <p:spPr>
          <a:xfrm>
            <a:off x="967645" y="2028825"/>
            <a:ext cx="947809" cy="957382"/>
          </a:xfrm>
          <a:prstGeom prst="rect">
            <a:avLst/>
          </a:prstGeom>
        </p:spPr>
      </p:pic>
      <p:pic>
        <p:nvPicPr>
          <p:cNvPr id="51" name="Picture 50">
            <a:extLst>
              <a:ext uri="{FF2B5EF4-FFF2-40B4-BE49-F238E27FC236}">
                <a16:creationId xmlns:a16="http://schemas.microsoft.com/office/drawing/2014/main" id="{3F0041E5-FD15-47D8-9D8D-EE077EBF1A92}"/>
              </a:ext>
            </a:extLst>
          </p:cNvPr>
          <p:cNvPicPr>
            <a:picLocks noChangeAspect="1"/>
          </p:cNvPicPr>
          <p:nvPr/>
        </p:nvPicPr>
        <p:blipFill>
          <a:blip r:embed="rId5"/>
          <a:stretch>
            <a:fillRect/>
          </a:stretch>
        </p:blipFill>
        <p:spPr>
          <a:xfrm flipH="1">
            <a:off x="1661181" y="2546326"/>
            <a:ext cx="915419" cy="479404"/>
          </a:xfrm>
          <a:prstGeom prst="rect">
            <a:avLst/>
          </a:prstGeom>
        </p:spPr>
      </p:pic>
      <p:cxnSp>
        <p:nvCxnSpPr>
          <p:cNvPr id="4" name="Straight Arrow Connector 3">
            <a:extLst>
              <a:ext uri="{FF2B5EF4-FFF2-40B4-BE49-F238E27FC236}">
                <a16:creationId xmlns:a16="http://schemas.microsoft.com/office/drawing/2014/main" id="{74855ED8-D9B1-4F9D-B605-79C6AA20CED3}"/>
              </a:ext>
            </a:extLst>
          </p:cNvPr>
          <p:cNvCxnSpPr>
            <a:cxnSpLocks/>
          </p:cNvCxnSpPr>
          <p:nvPr/>
        </p:nvCxnSpPr>
        <p:spPr>
          <a:xfrm>
            <a:off x="3471863" y="2814604"/>
            <a:ext cx="2100262"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AB0015-532B-4B11-ACFE-78AD51F626D1}"/>
              </a:ext>
            </a:extLst>
          </p:cNvPr>
          <p:cNvSpPr txBox="1"/>
          <p:nvPr/>
        </p:nvSpPr>
        <p:spPr>
          <a:xfrm>
            <a:off x="3011258" y="2159344"/>
            <a:ext cx="3068073" cy="627864"/>
          </a:xfrm>
          <a:prstGeom prst="rect">
            <a:avLst/>
          </a:prstGeom>
          <a:noFill/>
        </p:spPr>
        <p:txBody>
          <a:bodyPr wrap="square" lIns="182880" tIns="146304" rIns="182880" bIns="146304" rtlCol="0">
            <a:spAutoFit/>
          </a:bodyPr>
          <a:lstStyle/>
          <a:p>
            <a:pPr>
              <a:lnSpc>
                <a:spcPct val="90000"/>
              </a:lnSpc>
              <a:spcAft>
                <a:spcPts val="600"/>
              </a:spcAft>
            </a:pPr>
            <a:r>
              <a:rPr lang="en-CA" sz="2400">
                <a:gradFill>
                  <a:gsLst>
                    <a:gs pos="2917">
                      <a:schemeClr val="tx1"/>
                    </a:gs>
                    <a:gs pos="30000">
                      <a:schemeClr val="tx1"/>
                    </a:gs>
                  </a:gsLst>
                  <a:lin ang="5400000" scaled="0"/>
                </a:gradFill>
              </a:rPr>
              <a:t>SMB stuff…</a:t>
            </a:r>
          </a:p>
        </p:txBody>
      </p:sp>
      <p:cxnSp>
        <p:nvCxnSpPr>
          <p:cNvPr id="7" name="Straight Arrow Connector 6">
            <a:extLst>
              <a:ext uri="{FF2B5EF4-FFF2-40B4-BE49-F238E27FC236}">
                <a16:creationId xmlns:a16="http://schemas.microsoft.com/office/drawing/2014/main" id="{D69E5763-8C4E-4785-9B70-59DCC41042FB}"/>
              </a:ext>
            </a:extLst>
          </p:cNvPr>
          <p:cNvCxnSpPr>
            <a:cxnSpLocks/>
          </p:cNvCxnSpPr>
          <p:nvPr/>
        </p:nvCxnSpPr>
        <p:spPr>
          <a:xfrm>
            <a:off x="3471863" y="3775861"/>
            <a:ext cx="2100262" cy="0"/>
          </a:xfrm>
          <a:prstGeom prst="straightConnector1">
            <a:avLst/>
          </a:prstGeom>
          <a:ln w="762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9D0DB3-0DCF-467C-AF08-18DE8CD1B491}"/>
              </a:ext>
            </a:extLst>
          </p:cNvPr>
          <p:cNvSpPr txBox="1"/>
          <p:nvPr/>
        </p:nvSpPr>
        <p:spPr>
          <a:xfrm>
            <a:off x="3324407" y="3277509"/>
            <a:ext cx="2345168" cy="544765"/>
          </a:xfrm>
          <a:prstGeom prst="rect">
            <a:avLst/>
          </a:prstGeom>
          <a:noFill/>
        </p:spPr>
        <p:txBody>
          <a:bodyPr wrap="square" lIns="182880" tIns="146304" rIns="182880" bIns="146304" rtlCol="0">
            <a:spAutoFit/>
          </a:bodyPr>
          <a:lstStyle/>
          <a:p>
            <a:pPr>
              <a:lnSpc>
                <a:spcPct val="90000"/>
              </a:lnSpc>
              <a:spcAft>
                <a:spcPts val="600"/>
              </a:spcAft>
            </a:pPr>
            <a:r>
              <a:rPr lang="en-CA" sz="1800">
                <a:gradFill>
                  <a:gsLst>
                    <a:gs pos="2917">
                      <a:schemeClr val="tx1"/>
                    </a:gs>
                    <a:gs pos="30000">
                      <a:schemeClr val="tx1"/>
                    </a:gs>
                  </a:gsLst>
                  <a:lin ang="5400000" scaled="0"/>
                </a:gradFill>
              </a:rPr>
              <a:t>NTLM_NEGOTIATE</a:t>
            </a:r>
          </a:p>
        </p:txBody>
      </p:sp>
      <p:cxnSp>
        <p:nvCxnSpPr>
          <p:cNvPr id="25" name="Straight Arrow Connector 24">
            <a:extLst>
              <a:ext uri="{FF2B5EF4-FFF2-40B4-BE49-F238E27FC236}">
                <a16:creationId xmlns:a16="http://schemas.microsoft.com/office/drawing/2014/main" id="{DDBCFCE6-5407-4856-B09C-BC6C981A7941}"/>
              </a:ext>
            </a:extLst>
          </p:cNvPr>
          <p:cNvCxnSpPr>
            <a:cxnSpLocks/>
          </p:cNvCxnSpPr>
          <p:nvPr/>
        </p:nvCxnSpPr>
        <p:spPr>
          <a:xfrm>
            <a:off x="3471863" y="4480872"/>
            <a:ext cx="2050256" cy="0"/>
          </a:xfrm>
          <a:prstGeom prst="straightConnector1">
            <a:avLst/>
          </a:prstGeom>
          <a:ln w="76200">
            <a:solidFill>
              <a:srgbClr val="0179D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55EC970-F53D-4123-985D-D10762B8C064}"/>
              </a:ext>
            </a:extLst>
          </p:cNvPr>
          <p:cNvSpPr txBox="1"/>
          <p:nvPr/>
        </p:nvSpPr>
        <p:spPr>
          <a:xfrm>
            <a:off x="2113583" y="3954009"/>
            <a:ext cx="4863421" cy="544765"/>
          </a:xfrm>
          <a:prstGeom prst="rect">
            <a:avLst/>
          </a:prstGeom>
          <a:noFill/>
        </p:spPr>
        <p:txBody>
          <a:bodyPr wrap="square" lIns="182880" tIns="146304" rIns="182880" bIns="146304" rtlCol="0">
            <a:spAutoFit/>
          </a:bodyPr>
          <a:lstStyle/>
          <a:p>
            <a:pPr>
              <a:lnSpc>
                <a:spcPct val="90000"/>
              </a:lnSpc>
              <a:spcAft>
                <a:spcPts val="600"/>
              </a:spcAft>
            </a:pPr>
            <a:r>
              <a:rPr lang="en-CA" sz="1800" dirty="0">
                <a:gradFill>
                  <a:gsLst>
                    <a:gs pos="2917">
                      <a:schemeClr val="tx1"/>
                    </a:gs>
                    <a:gs pos="30000">
                      <a:schemeClr val="tx1"/>
                    </a:gs>
                  </a:gsLst>
                  <a:lin ang="5400000" scaled="0"/>
                </a:gradFill>
              </a:rPr>
              <a:t>NTLM_CHALLENGE</a:t>
            </a:r>
          </a:p>
        </p:txBody>
      </p:sp>
      <p:cxnSp>
        <p:nvCxnSpPr>
          <p:cNvPr id="27" name="Straight Arrow Connector 26">
            <a:extLst>
              <a:ext uri="{FF2B5EF4-FFF2-40B4-BE49-F238E27FC236}">
                <a16:creationId xmlns:a16="http://schemas.microsoft.com/office/drawing/2014/main" id="{2FD66D53-0761-4D4F-8ADC-57AE5E476998}"/>
              </a:ext>
            </a:extLst>
          </p:cNvPr>
          <p:cNvCxnSpPr>
            <a:cxnSpLocks/>
          </p:cNvCxnSpPr>
          <p:nvPr/>
        </p:nvCxnSpPr>
        <p:spPr>
          <a:xfrm>
            <a:off x="3471863" y="5157307"/>
            <a:ext cx="2100262" cy="0"/>
          </a:xfrm>
          <a:prstGeom prst="straightConnector1">
            <a:avLst/>
          </a:prstGeom>
          <a:ln w="762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A0FBA19-BA5A-4B3E-AC4A-18D4E89057CD}"/>
              </a:ext>
            </a:extLst>
          </p:cNvPr>
          <p:cNvSpPr txBox="1"/>
          <p:nvPr/>
        </p:nvSpPr>
        <p:spPr>
          <a:xfrm>
            <a:off x="3262676" y="4670280"/>
            <a:ext cx="2468630" cy="544765"/>
          </a:xfrm>
          <a:prstGeom prst="rect">
            <a:avLst/>
          </a:prstGeom>
          <a:noFill/>
        </p:spPr>
        <p:txBody>
          <a:bodyPr wrap="square" lIns="182880" tIns="146304" rIns="182880" bIns="146304" rtlCol="0">
            <a:spAutoFit/>
          </a:bodyPr>
          <a:lstStyle/>
          <a:p>
            <a:pPr>
              <a:lnSpc>
                <a:spcPct val="90000"/>
              </a:lnSpc>
              <a:spcAft>
                <a:spcPts val="600"/>
              </a:spcAft>
            </a:pPr>
            <a:r>
              <a:rPr lang="en-CA" sz="1800">
                <a:gradFill>
                  <a:gsLst>
                    <a:gs pos="2917">
                      <a:schemeClr val="tx1"/>
                    </a:gs>
                    <a:gs pos="30000">
                      <a:schemeClr val="tx1"/>
                    </a:gs>
                  </a:gsLst>
                  <a:lin ang="5400000" scaled="0"/>
                </a:gradFill>
              </a:rPr>
              <a:t>NTLM_RESPONSE</a:t>
            </a:r>
          </a:p>
        </p:txBody>
      </p:sp>
      <p:cxnSp>
        <p:nvCxnSpPr>
          <p:cNvPr id="31" name="Straight Arrow Connector 30">
            <a:extLst>
              <a:ext uri="{FF2B5EF4-FFF2-40B4-BE49-F238E27FC236}">
                <a16:creationId xmlns:a16="http://schemas.microsoft.com/office/drawing/2014/main" id="{4FC72743-89B5-4E6E-A61D-71F2088A3AFA}"/>
              </a:ext>
            </a:extLst>
          </p:cNvPr>
          <p:cNvCxnSpPr>
            <a:cxnSpLocks/>
          </p:cNvCxnSpPr>
          <p:nvPr/>
        </p:nvCxnSpPr>
        <p:spPr>
          <a:xfrm>
            <a:off x="3324407" y="6539006"/>
            <a:ext cx="2197712"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DCA62FE-0CF6-4F89-8F7F-C1E5F235BD58}"/>
              </a:ext>
            </a:extLst>
          </p:cNvPr>
          <p:cNvSpPr txBox="1"/>
          <p:nvPr/>
        </p:nvSpPr>
        <p:spPr>
          <a:xfrm>
            <a:off x="1387341" y="5908612"/>
            <a:ext cx="6429039" cy="627864"/>
          </a:xfrm>
          <a:prstGeom prst="rect">
            <a:avLst/>
          </a:prstGeom>
          <a:noFill/>
        </p:spPr>
        <p:txBody>
          <a:bodyPr wrap="square" lIns="182880" tIns="146304" rIns="182880" bIns="146304" rtlCol="0">
            <a:spAutoFit/>
          </a:bodyPr>
          <a:lstStyle/>
          <a:p>
            <a:pPr>
              <a:lnSpc>
                <a:spcPct val="90000"/>
              </a:lnSpc>
              <a:spcAft>
                <a:spcPts val="600"/>
              </a:spcAft>
            </a:pPr>
            <a:r>
              <a:rPr lang="en-CA" sz="2400">
                <a:gradFill>
                  <a:gsLst>
                    <a:gs pos="2917">
                      <a:schemeClr val="tx1"/>
                    </a:gs>
                    <a:gs pos="30000">
                      <a:schemeClr val="tx1"/>
                    </a:gs>
                  </a:gsLst>
                  <a:lin ang="5400000" scaled="0"/>
                </a:gradFill>
              </a:rPr>
              <a:t>SMB stuff continues…</a:t>
            </a:r>
          </a:p>
        </p:txBody>
      </p:sp>
      <p:pic>
        <p:nvPicPr>
          <p:cNvPr id="19" name="Picture 1">
            <a:extLst>
              <a:ext uri="{FF2B5EF4-FFF2-40B4-BE49-F238E27FC236}">
                <a16:creationId xmlns:a16="http://schemas.microsoft.com/office/drawing/2014/main" id="{AD72B611-E0AA-4C28-B9D1-69F0C232FBF5}"/>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8958" y="2116459"/>
            <a:ext cx="742681" cy="1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a:extLst>
              <a:ext uri="{FF2B5EF4-FFF2-40B4-BE49-F238E27FC236}">
                <a16:creationId xmlns:a16="http://schemas.microsoft.com/office/drawing/2014/main" id="{728969C1-29B7-46AD-A15A-8FB0517C7FAD}"/>
              </a:ext>
            </a:extLst>
          </p:cNvPr>
          <p:cNvCxnSpPr>
            <a:cxnSpLocks/>
          </p:cNvCxnSpPr>
          <p:nvPr/>
        </p:nvCxnSpPr>
        <p:spPr>
          <a:xfrm>
            <a:off x="6237779" y="5157307"/>
            <a:ext cx="3834909" cy="0"/>
          </a:xfrm>
          <a:prstGeom prst="straightConnector1">
            <a:avLst/>
          </a:prstGeom>
          <a:ln w="762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E7CD20D-00D0-4450-8A69-CD24E3DED119}"/>
              </a:ext>
            </a:extLst>
          </p:cNvPr>
          <p:cNvSpPr txBox="1"/>
          <p:nvPr/>
        </p:nvSpPr>
        <p:spPr>
          <a:xfrm>
            <a:off x="6353033" y="4630509"/>
            <a:ext cx="3596185" cy="1141851"/>
          </a:xfrm>
          <a:prstGeom prst="rect">
            <a:avLst/>
          </a:prstGeom>
          <a:noFill/>
        </p:spPr>
        <p:txBody>
          <a:bodyPr wrap="square" lIns="182880" tIns="146304" rIns="182880" bIns="146304" rtlCol="0">
            <a:spAutoFit/>
          </a:bodyPr>
          <a:lstStyle/>
          <a:p>
            <a:pPr>
              <a:lnSpc>
                <a:spcPct val="90000"/>
              </a:lnSpc>
              <a:spcAft>
                <a:spcPts val="600"/>
              </a:spcAft>
            </a:pPr>
            <a:r>
              <a:rPr lang="en-CA" sz="1800" dirty="0">
                <a:gradFill>
                  <a:gsLst>
                    <a:gs pos="2917">
                      <a:schemeClr val="tx1"/>
                    </a:gs>
                    <a:gs pos="30000">
                      <a:schemeClr val="tx1"/>
                    </a:gs>
                  </a:gsLst>
                  <a:lin ang="5400000" scaled="0"/>
                </a:gradFill>
              </a:rPr>
              <a:t>Passthrough the DC</a:t>
            </a:r>
          </a:p>
          <a:p>
            <a:pPr>
              <a:lnSpc>
                <a:spcPct val="90000"/>
              </a:lnSpc>
              <a:spcAft>
                <a:spcPts val="600"/>
              </a:spcAft>
            </a:pPr>
            <a:endParaRPr lang="en-CA" sz="1200" dirty="0">
              <a:gradFill>
                <a:gsLst>
                  <a:gs pos="2917">
                    <a:schemeClr val="tx1"/>
                  </a:gs>
                  <a:gs pos="30000">
                    <a:schemeClr val="tx1"/>
                  </a:gs>
                </a:gsLst>
                <a:lin ang="5400000" scaled="0"/>
              </a:gradFill>
            </a:endParaRPr>
          </a:p>
          <a:p>
            <a:pPr>
              <a:lnSpc>
                <a:spcPct val="90000"/>
              </a:lnSpc>
              <a:spcAft>
                <a:spcPts val="600"/>
              </a:spcAft>
            </a:pPr>
            <a:r>
              <a:rPr lang="en-CA" sz="1800" dirty="0">
                <a:gradFill>
                  <a:gsLst>
                    <a:gs pos="2917">
                      <a:schemeClr val="tx1"/>
                    </a:gs>
                    <a:gs pos="30000">
                      <a:schemeClr val="tx1"/>
                    </a:gs>
                  </a:gsLst>
                  <a:lin ang="5400000" scaled="0"/>
                </a:gradFill>
              </a:rPr>
              <a:t>User + Challenge + Response</a:t>
            </a:r>
          </a:p>
        </p:txBody>
      </p:sp>
      <p:cxnSp>
        <p:nvCxnSpPr>
          <p:cNvPr id="30" name="Straight Arrow Connector 29">
            <a:extLst>
              <a:ext uri="{FF2B5EF4-FFF2-40B4-BE49-F238E27FC236}">
                <a16:creationId xmlns:a16="http://schemas.microsoft.com/office/drawing/2014/main" id="{08354DDF-B5F3-4E01-ACFB-5A3CE74160D1}"/>
              </a:ext>
            </a:extLst>
          </p:cNvPr>
          <p:cNvCxnSpPr>
            <a:cxnSpLocks/>
          </p:cNvCxnSpPr>
          <p:nvPr/>
        </p:nvCxnSpPr>
        <p:spPr>
          <a:xfrm flipH="1">
            <a:off x="6135282" y="5702072"/>
            <a:ext cx="3937406" cy="541"/>
          </a:xfrm>
          <a:prstGeom prst="straightConnector1">
            <a:avLst/>
          </a:prstGeom>
          <a:ln w="762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0977C7B-3B93-4C38-B4AA-AC4D036E6D41}"/>
              </a:ext>
            </a:extLst>
          </p:cNvPr>
          <p:cNvSpPr/>
          <p:nvPr/>
        </p:nvSpPr>
        <p:spPr>
          <a:xfrm>
            <a:off x="-134471" y="3217937"/>
            <a:ext cx="3096648" cy="400110"/>
          </a:xfrm>
          <a:prstGeom prst="rect">
            <a:avLst/>
          </a:prstGeom>
        </p:spPr>
        <p:txBody>
          <a:bodyPr wrap="square">
            <a:spAutoFit/>
          </a:bodyPr>
          <a:lstStyle/>
          <a:p>
            <a:pPr algn="ctr"/>
            <a:r>
              <a:rPr lang="fr-FR" sz="2000" spc="-100" dirty="0" err="1">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hashed</a:t>
            </a:r>
            <a:r>
              <a:rPr lang="fr-FR" sz="2000" spc="-10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 </a:t>
            </a:r>
            <a:r>
              <a:rPr lang="fr-FR" sz="2000" spc="-100" dirty="0" err="1">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password</a:t>
            </a:r>
            <a:endParaRPr lang="en-US" sz="2000" spc="-10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endParaRPr>
          </a:p>
        </p:txBody>
      </p:sp>
      <p:sp>
        <p:nvSpPr>
          <p:cNvPr id="23" name="Curved Right Arrow 38">
            <a:extLst>
              <a:ext uri="{FF2B5EF4-FFF2-40B4-BE49-F238E27FC236}">
                <a16:creationId xmlns:a16="http://schemas.microsoft.com/office/drawing/2014/main" id="{707E41B4-D4E5-4980-A611-A90420123181}"/>
              </a:ext>
            </a:extLst>
          </p:cNvPr>
          <p:cNvSpPr/>
          <p:nvPr/>
        </p:nvSpPr>
        <p:spPr>
          <a:xfrm rot="915266" flipH="1">
            <a:off x="2388543" y="3423007"/>
            <a:ext cx="3810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Right Arrow 39">
            <a:extLst>
              <a:ext uri="{FF2B5EF4-FFF2-40B4-BE49-F238E27FC236}">
                <a16:creationId xmlns:a16="http://schemas.microsoft.com/office/drawing/2014/main" id="{0BE22132-F644-4765-B029-944F5CC651A2}"/>
              </a:ext>
            </a:extLst>
          </p:cNvPr>
          <p:cNvSpPr/>
          <p:nvPr/>
        </p:nvSpPr>
        <p:spPr>
          <a:xfrm rot="21436692">
            <a:off x="311024" y="4086241"/>
            <a:ext cx="381000" cy="9867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C9B70C6D-D637-43F5-8544-EF6E18F98C22}"/>
              </a:ext>
            </a:extLst>
          </p:cNvPr>
          <p:cNvSpPr txBox="1"/>
          <p:nvPr/>
        </p:nvSpPr>
        <p:spPr>
          <a:xfrm>
            <a:off x="873008" y="3982443"/>
            <a:ext cx="1785191" cy="400110"/>
          </a:xfrm>
          <a:prstGeom prst="rect">
            <a:avLst/>
          </a:prstGeom>
          <a:noFill/>
        </p:spPr>
        <p:txBody>
          <a:bodyPr wrap="square" rtlCol="0">
            <a:spAutoFit/>
          </a:bodyPr>
          <a:lstStyle/>
          <a:p>
            <a:pPr algn="ctr"/>
            <a:r>
              <a:rPr lang="fr-FR" sz="20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challenge</a:t>
            </a:r>
            <a:endParaRPr lang="en-US" sz="20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endParaRPr>
          </a:p>
        </p:txBody>
      </p:sp>
      <p:sp>
        <p:nvSpPr>
          <p:cNvPr id="35" name="Up Ribbon 66">
            <a:extLst>
              <a:ext uri="{FF2B5EF4-FFF2-40B4-BE49-F238E27FC236}">
                <a16:creationId xmlns:a16="http://schemas.microsoft.com/office/drawing/2014/main" id="{A088EEAD-4D15-4F7C-A93A-3FAF7AD91814}"/>
              </a:ext>
            </a:extLst>
          </p:cNvPr>
          <p:cNvSpPr/>
          <p:nvPr/>
        </p:nvSpPr>
        <p:spPr>
          <a:xfrm>
            <a:off x="775003" y="4700107"/>
            <a:ext cx="1981200" cy="457200"/>
          </a:xfrm>
          <a:prstGeom prst="ribbon2">
            <a:avLst>
              <a:gd name="adj1" fmla="val 16667"/>
              <a:gd name="adj2" fmla="val 6153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b="1" err="1">
                <a:effectLst>
                  <a:outerShdw blurRad="38100" dist="38100" dir="2700000" algn="tl">
                    <a:srgbClr val="000000">
                      <a:alpha val="43137"/>
                    </a:srgbClr>
                  </a:outerShdw>
                </a:effectLst>
              </a:rPr>
              <a:t>Response</a:t>
            </a:r>
            <a:endParaRPr lang="en-US" b="1">
              <a:effectLst>
                <a:outerShdw blurRad="38100" dist="38100" dir="2700000" algn="tl">
                  <a:srgbClr val="000000">
                    <a:alpha val="43137"/>
                  </a:srgbClr>
                </a:outerShdw>
              </a:effectLst>
            </a:endParaRPr>
          </a:p>
        </p:txBody>
      </p:sp>
      <p:grpSp>
        <p:nvGrpSpPr>
          <p:cNvPr id="36" name="Group 35">
            <a:extLst>
              <a:ext uri="{FF2B5EF4-FFF2-40B4-BE49-F238E27FC236}">
                <a16:creationId xmlns:a16="http://schemas.microsoft.com/office/drawing/2014/main" id="{21973E33-FD81-411F-AD9B-A098CE4740B7}"/>
              </a:ext>
            </a:extLst>
          </p:cNvPr>
          <p:cNvGrpSpPr/>
          <p:nvPr/>
        </p:nvGrpSpPr>
        <p:grpSpPr bwMode="black">
          <a:xfrm>
            <a:off x="775003" y="3720788"/>
            <a:ext cx="721231" cy="586753"/>
            <a:chOff x="5184775" y="225425"/>
            <a:chExt cx="1500188" cy="1220788"/>
          </a:xfrm>
          <a:solidFill>
            <a:schemeClr val="accent1"/>
          </a:solidFill>
        </p:grpSpPr>
        <p:sp>
          <p:nvSpPr>
            <p:cNvPr id="37" name="Freeform 86">
              <a:extLst>
                <a:ext uri="{FF2B5EF4-FFF2-40B4-BE49-F238E27FC236}">
                  <a16:creationId xmlns:a16="http://schemas.microsoft.com/office/drawing/2014/main" id="{98F8495E-A0D8-4E57-A542-DFD857B45341}"/>
                </a:ext>
              </a:extLst>
            </p:cNvPr>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Oval 87">
              <a:extLst>
                <a:ext uri="{FF2B5EF4-FFF2-40B4-BE49-F238E27FC236}">
                  <a16:creationId xmlns:a16="http://schemas.microsoft.com/office/drawing/2014/main" id="{3E9C8E35-F1F3-4A0A-8D60-E4194AD956F2}"/>
                </a:ext>
              </a:extLst>
            </p:cNvPr>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88">
              <a:extLst>
                <a:ext uri="{FF2B5EF4-FFF2-40B4-BE49-F238E27FC236}">
                  <a16:creationId xmlns:a16="http://schemas.microsoft.com/office/drawing/2014/main" id="{A8D1739B-FC34-4084-8060-A42694B62EE5}"/>
                </a:ext>
              </a:extLst>
            </p:cNvPr>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15021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P spid="33" grpId="0" animBg="1"/>
      <p:bldP spid="34" grpId="0"/>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481824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LM and NTLM have been around for ever…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Historically, LM was there for LAN Manager and OS-2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But you can still use it now</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LM hash storage is disabled by default since Windows Server 2008</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is a registry/group policy setting</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If a password has been set before disabling its storage, the LM hash is still present in the </a:t>
            </a:r>
            <a:r>
              <a:rPr lang="en-US" sz="2000" dirty="0" err="1">
                <a:gradFill>
                  <a:gsLst>
                    <a:gs pos="1250">
                      <a:srgbClr val="505050"/>
                    </a:gs>
                    <a:gs pos="100000">
                      <a:srgbClr val="505050"/>
                    </a:gs>
                  </a:gsLst>
                  <a:lin ang="5400000" scaled="0"/>
                </a:gradFill>
              </a:rPr>
              <a:t>NTDS.dit</a:t>
            </a:r>
            <a:r>
              <a:rPr lang="en-US" sz="2000" dirty="0">
                <a:gradFill>
                  <a:gsLst>
                    <a:gs pos="1250">
                      <a:srgbClr val="505050"/>
                    </a:gs>
                    <a:gs pos="100000">
                      <a:srgbClr val="505050"/>
                    </a:gs>
                  </a:gsLst>
                  <a:lin ang="5400000" scaled="0"/>
                </a:gradFill>
              </a:rPr>
              <a:t> database </a:t>
            </a:r>
          </a:p>
          <a:p>
            <a:pPr lvl="1">
              <a:buFont typeface="Wingdings" panose="05000000000000000000" pitchFamily="2" charset="2"/>
              <a:buChar char="§"/>
              <a:defRPr/>
            </a:pPr>
            <a:endParaRPr lang="en-US" sz="100" dirty="0">
              <a:gradFill>
                <a:gsLst>
                  <a:gs pos="1250">
                    <a:srgbClr val="505050"/>
                  </a:gs>
                  <a:gs pos="100000">
                    <a:srgbClr val="505050"/>
                  </a:gs>
                </a:gsLst>
                <a:lin ang="5400000" scaled="0"/>
              </a:gradFill>
            </a:endParaRPr>
          </a:p>
          <a:p>
            <a:pPr lvl="2">
              <a:buFont typeface="Wingdings" panose="05000000000000000000" pitchFamily="2" charset="2"/>
              <a:buChar char="§"/>
              <a:defRPr/>
            </a:pPr>
            <a:endParaRPr lang="en-US" sz="1600" dirty="0">
              <a:gradFill>
                <a:gsLst>
                  <a:gs pos="1250">
                    <a:srgbClr val="505050"/>
                  </a:gs>
                  <a:gs pos="100000">
                    <a:srgbClr val="505050"/>
                  </a:gs>
                </a:gsLst>
                <a:lin ang="5400000" scaled="0"/>
              </a:gradFill>
            </a:endParaRPr>
          </a:p>
          <a:p>
            <a:pPr marL="241300" lvl="1" indent="0">
              <a:buNone/>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endParaRPr lang="fr-FR" dirty="0"/>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spTree>
    <p:extLst>
      <p:ext uri="{BB962C8B-B14F-4D97-AF65-F5344CB8AC3E}">
        <p14:creationId xmlns:p14="http://schemas.microsoft.com/office/powerpoint/2010/main" val="25531576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NTLM over trust</a:t>
            </a:r>
            <a:endParaRPr lang="fr-FR"/>
          </a:p>
        </p:txBody>
      </p:sp>
      <p:pic>
        <p:nvPicPr>
          <p:cNvPr id="4" name="Picture 6">
            <a:extLst>
              <a:ext uri="{FF2B5EF4-FFF2-40B4-BE49-F238E27FC236}">
                <a16:creationId xmlns:a16="http://schemas.microsoft.com/office/drawing/2014/main" id="{09AC0CED-D93F-47DC-996B-1DE66837CD0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12622" y="2166905"/>
            <a:ext cx="7811229" cy="3730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C102848-021F-434B-A93C-A8F9E69069FA}"/>
              </a:ext>
            </a:extLst>
          </p:cNvPr>
          <p:cNvSpPr txBox="1"/>
          <p:nvPr/>
        </p:nvSpPr>
        <p:spPr>
          <a:xfrm>
            <a:off x="1505635" y="2688202"/>
            <a:ext cx="2577629" cy="400110"/>
          </a:xfrm>
          <a:prstGeom prst="rect">
            <a:avLst/>
          </a:prstGeom>
          <a:noFill/>
        </p:spPr>
        <p:txBody>
          <a:bodyPr wrap="square" rtlCol="0">
            <a:spAutoFit/>
          </a:bodyPr>
          <a:lstStyle/>
          <a:p>
            <a:pPr algn="ctr"/>
            <a:r>
              <a:rPr lang="fr-FR" sz="20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contoso.com</a:t>
            </a:r>
            <a:endParaRPr lang="en-US" sz="20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endParaRPr>
          </a:p>
        </p:txBody>
      </p:sp>
      <p:sp>
        <p:nvSpPr>
          <p:cNvPr id="7" name="TextBox 6">
            <a:extLst>
              <a:ext uri="{FF2B5EF4-FFF2-40B4-BE49-F238E27FC236}">
                <a16:creationId xmlns:a16="http://schemas.microsoft.com/office/drawing/2014/main" id="{477F47E7-7D9A-4E17-B669-B20AC3FF2B76}"/>
              </a:ext>
            </a:extLst>
          </p:cNvPr>
          <p:cNvSpPr txBox="1"/>
          <p:nvPr/>
        </p:nvSpPr>
        <p:spPr>
          <a:xfrm>
            <a:off x="8523967" y="2688202"/>
            <a:ext cx="2577629" cy="400110"/>
          </a:xfrm>
          <a:prstGeom prst="rect">
            <a:avLst/>
          </a:prstGeom>
          <a:noFill/>
        </p:spPr>
        <p:txBody>
          <a:bodyPr wrap="square" rtlCol="0">
            <a:spAutoFit/>
          </a:bodyPr>
          <a:lstStyle/>
          <a:p>
            <a:pPr algn="ctr"/>
            <a:r>
              <a:rPr lang="fr-FR" sz="20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fabrikam.com</a:t>
            </a:r>
            <a:endParaRPr lang="en-US" sz="20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endParaRPr>
          </a:p>
        </p:txBody>
      </p:sp>
      <p:sp>
        <p:nvSpPr>
          <p:cNvPr id="8" name="Right Arrow 13">
            <a:extLst>
              <a:ext uri="{FF2B5EF4-FFF2-40B4-BE49-F238E27FC236}">
                <a16:creationId xmlns:a16="http://schemas.microsoft.com/office/drawing/2014/main" id="{9FEC28B5-7B31-4168-8EEE-146166829B13}"/>
              </a:ext>
            </a:extLst>
          </p:cNvPr>
          <p:cNvSpPr/>
          <p:nvPr/>
        </p:nvSpPr>
        <p:spPr>
          <a:xfrm>
            <a:off x="5221966" y="5338554"/>
            <a:ext cx="2402114" cy="1524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highlight>
                  <a:srgbClr val="505050"/>
                </a:highlight>
              </a:rPr>
              <a:t>1</a:t>
            </a:r>
          </a:p>
        </p:txBody>
      </p:sp>
      <p:sp>
        <p:nvSpPr>
          <p:cNvPr id="9" name="Right Arrow 14">
            <a:extLst>
              <a:ext uri="{FF2B5EF4-FFF2-40B4-BE49-F238E27FC236}">
                <a16:creationId xmlns:a16="http://schemas.microsoft.com/office/drawing/2014/main" id="{6A270EBF-7E03-47FE-94A7-DD9FFD49C133}"/>
              </a:ext>
            </a:extLst>
          </p:cNvPr>
          <p:cNvSpPr/>
          <p:nvPr/>
        </p:nvSpPr>
        <p:spPr>
          <a:xfrm rot="16200000">
            <a:off x="7866912" y="4750443"/>
            <a:ext cx="377937" cy="1524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highlight>
                  <a:srgbClr val="505050"/>
                </a:highlight>
              </a:rPr>
              <a:t>2</a:t>
            </a:r>
          </a:p>
        </p:txBody>
      </p:sp>
      <p:sp>
        <p:nvSpPr>
          <p:cNvPr id="10" name="Right Arrow 15">
            <a:extLst>
              <a:ext uri="{FF2B5EF4-FFF2-40B4-BE49-F238E27FC236}">
                <a16:creationId xmlns:a16="http://schemas.microsoft.com/office/drawing/2014/main" id="{2A597B8F-912A-4D5D-91A1-0479D6071BF1}"/>
              </a:ext>
            </a:extLst>
          </p:cNvPr>
          <p:cNvSpPr/>
          <p:nvPr/>
        </p:nvSpPr>
        <p:spPr>
          <a:xfrm rot="10800000" flipV="1">
            <a:off x="4793794" y="4254173"/>
            <a:ext cx="2734050" cy="15240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highlight>
                  <a:srgbClr val="505050"/>
                </a:highlight>
              </a:rPr>
              <a:t>3</a:t>
            </a:r>
          </a:p>
        </p:txBody>
      </p:sp>
      <p:sp>
        <p:nvSpPr>
          <p:cNvPr id="11" name="Right Arrow 16">
            <a:extLst>
              <a:ext uri="{FF2B5EF4-FFF2-40B4-BE49-F238E27FC236}">
                <a16:creationId xmlns:a16="http://schemas.microsoft.com/office/drawing/2014/main" id="{C845555F-A51A-43B7-BE35-3E3DE1D0F96B}"/>
              </a:ext>
            </a:extLst>
          </p:cNvPr>
          <p:cNvSpPr/>
          <p:nvPr/>
        </p:nvSpPr>
        <p:spPr>
          <a:xfrm>
            <a:off x="4829134" y="4032193"/>
            <a:ext cx="2734050" cy="15240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highlight>
                  <a:srgbClr val="505050"/>
                </a:highlight>
              </a:rPr>
              <a:t>4</a:t>
            </a:r>
          </a:p>
        </p:txBody>
      </p:sp>
      <p:sp>
        <p:nvSpPr>
          <p:cNvPr id="12" name="Right Arrow 17">
            <a:extLst>
              <a:ext uri="{FF2B5EF4-FFF2-40B4-BE49-F238E27FC236}">
                <a16:creationId xmlns:a16="http://schemas.microsoft.com/office/drawing/2014/main" id="{AD8FC197-84E2-44F7-909B-E5DCBD326D61}"/>
              </a:ext>
            </a:extLst>
          </p:cNvPr>
          <p:cNvSpPr/>
          <p:nvPr/>
        </p:nvSpPr>
        <p:spPr>
          <a:xfrm rot="5400000">
            <a:off x="8258798" y="4776126"/>
            <a:ext cx="377937" cy="1524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highlight>
                  <a:srgbClr val="505050"/>
                </a:highlight>
              </a:rPr>
              <a:t>5</a:t>
            </a:r>
          </a:p>
        </p:txBody>
      </p:sp>
      <p:sp>
        <p:nvSpPr>
          <p:cNvPr id="13" name="Right Arrow 18">
            <a:extLst>
              <a:ext uri="{FF2B5EF4-FFF2-40B4-BE49-F238E27FC236}">
                <a16:creationId xmlns:a16="http://schemas.microsoft.com/office/drawing/2014/main" id="{D896345C-1AE6-4056-8948-F866A8508A70}"/>
              </a:ext>
            </a:extLst>
          </p:cNvPr>
          <p:cNvSpPr/>
          <p:nvPr/>
        </p:nvSpPr>
        <p:spPr>
          <a:xfrm rot="10800000" flipV="1">
            <a:off x="5221966" y="5593115"/>
            <a:ext cx="2341218" cy="15240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highlight>
                  <a:srgbClr val="505050"/>
                </a:highlight>
              </a:rPr>
              <a:t>6</a:t>
            </a:r>
          </a:p>
        </p:txBody>
      </p:sp>
      <p:pic>
        <p:nvPicPr>
          <p:cNvPr id="14" name="Picture 2" descr="http://www.iconarchive.com/icons/enhancedlabs/longhorn-pinstripe/128/magnify-copy-icon.png">
            <a:extLst>
              <a:ext uri="{FF2B5EF4-FFF2-40B4-BE49-F238E27FC236}">
                <a16:creationId xmlns:a16="http://schemas.microsoft.com/office/drawing/2014/main" id="{48A53CA8-0E4F-4EA1-9A16-57DB12EB17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465" y="3772890"/>
            <a:ext cx="518601" cy="51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65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righ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Hash storage in Windows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93003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LSASS stores the user’s hash in memory</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Users with the debug privilege can access the memory</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There are ways to limit what is going to be cached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Credential Guard (see the Windows Security course)</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41789495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Hash storage in Active Directory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1208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Secrets are stored in attributes in the database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These attributes are not readable</a:t>
            </a: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LMHash</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dBCSPwd</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LMHash</a:t>
            </a:r>
            <a:r>
              <a:rPr lang="en-US" sz="2000" dirty="0">
                <a:gradFill>
                  <a:gsLst>
                    <a:gs pos="1250">
                      <a:srgbClr val="505050"/>
                    </a:gs>
                    <a:gs pos="100000">
                      <a:srgbClr val="505050"/>
                    </a:gs>
                  </a:gsLst>
                  <a:lin ang="5400000" scaled="0"/>
                </a:gradFill>
              </a:rPr>
              <a:t> history: </a:t>
            </a:r>
            <a:r>
              <a:rPr lang="en-US" sz="2000" dirty="0" err="1">
                <a:gradFill>
                  <a:gsLst>
                    <a:gs pos="1250">
                      <a:srgbClr val="505050"/>
                    </a:gs>
                    <a:gs pos="100000">
                      <a:srgbClr val="505050"/>
                    </a:gs>
                  </a:gsLst>
                  <a:lin ang="5400000" scaled="0"/>
                </a:gradFill>
              </a:rPr>
              <a:t>lmPwdHistory</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NTHash</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unicodePwd</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NTHash</a:t>
            </a:r>
            <a:r>
              <a:rPr lang="en-US" sz="2000" dirty="0">
                <a:gradFill>
                  <a:gsLst>
                    <a:gs pos="1250">
                      <a:srgbClr val="505050"/>
                    </a:gs>
                    <a:gs pos="100000">
                      <a:srgbClr val="505050"/>
                    </a:gs>
                  </a:gsLst>
                  <a:lin ang="5400000" scaled="0"/>
                </a:gradFill>
              </a:rPr>
              <a:t> history: </a:t>
            </a:r>
            <a:r>
              <a:rPr lang="en-US" sz="2000" dirty="0" err="1">
                <a:gradFill>
                  <a:gsLst>
                    <a:gs pos="1250">
                      <a:srgbClr val="505050"/>
                    </a:gs>
                    <a:gs pos="100000">
                      <a:srgbClr val="505050"/>
                    </a:gs>
                  </a:gsLst>
                  <a:lin ang="5400000" scaled="0"/>
                </a:gradFill>
              </a:rPr>
              <a:t>ntPwdHistory</a:t>
            </a: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only way to get a copy of them is to be allowed to replicate the database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Or to access a backup of the </a:t>
            </a:r>
            <a:r>
              <a:rPr lang="en-US" sz="2000" dirty="0" err="1">
                <a:gradFill>
                  <a:gsLst>
                    <a:gs pos="1250">
                      <a:srgbClr val="505050"/>
                    </a:gs>
                    <a:gs pos="100000">
                      <a:srgbClr val="505050"/>
                    </a:gs>
                  </a:gsLst>
                  <a:lin ang="5400000" scaled="0"/>
                </a:gradFill>
              </a:rPr>
              <a:t>NTDS.dit</a:t>
            </a:r>
            <a:r>
              <a:rPr lang="en-US" sz="2000" dirty="0">
                <a:gradFill>
                  <a:gsLst>
                    <a:gs pos="1250">
                      <a:srgbClr val="505050"/>
                    </a:gs>
                    <a:gs pos="100000">
                      <a:srgbClr val="505050"/>
                    </a:gs>
                  </a:gsLst>
                  <a:lin ang="5400000" scaled="0"/>
                </a:gradFill>
              </a:rPr>
              <a:t> file</a:t>
            </a:r>
          </a:p>
          <a:p>
            <a:pPr lvl="1">
              <a:buFont typeface="Wingdings" panose="05000000000000000000" pitchFamily="2" charset="2"/>
              <a:buChar char="§"/>
              <a:defRPr/>
            </a:pPr>
            <a:endParaRPr lang="en-US" sz="1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pPr marL="0" indent="0">
              <a:buNone/>
            </a:pPr>
            <a:endParaRPr lang="fr-FR" dirty="0"/>
          </a:p>
        </p:txBody>
      </p:sp>
    </p:spTree>
    <p:extLst>
      <p:ext uri="{BB962C8B-B14F-4D97-AF65-F5344CB8AC3E}">
        <p14:creationId xmlns:p14="http://schemas.microsoft.com/office/powerpoint/2010/main" val="71004578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Performance issues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11750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NTLM passthrough leverages the secure channel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How many operations can the secure channel handle at a time? 	</a:t>
            </a:r>
            <a:r>
              <a:rPr lang="en-US" sz="2000" b="1">
                <a:gradFill>
                  <a:gsLst>
                    <a:gs pos="1250">
                      <a:srgbClr val="505050"/>
                    </a:gs>
                    <a:gs pos="100000">
                      <a:srgbClr val="505050"/>
                    </a:gs>
                  </a:gsLst>
                  <a:lin ang="5400000" scaled="0"/>
                </a:gradFill>
              </a:rPr>
              <a:t> </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4" name="Picture 1">
            <a:extLst>
              <a:ext uri="{FF2B5EF4-FFF2-40B4-BE49-F238E27FC236}">
                <a16:creationId xmlns:a16="http://schemas.microsoft.com/office/drawing/2014/main" id="{87E226B1-FF5C-4DFD-ACB0-93599686942E}"/>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57392" y="3084141"/>
            <a:ext cx="746611" cy="107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5D64C01E-13DD-4AC9-9920-20AA2943CE56}"/>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4984" y="3239622"/>
            <a:ext cx="576267" cy="76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a:extLst>
              <a:ext uri="{FF2B5EF4-FFF2-40B4-BE49-F238E27FC236}">
                <a16:creationId xmlns:a16="http://schemas.microsoft.com/office/drawing/2014/main" id="{A8806116-6558-4148-81B2-2443F37C2987}"/>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17601" y="3084141"/>
            <a:ext cx="729399" cy="107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35">
            <a:extLst>
              <a:ext uri="{FF2B5EF4-FFF2-40B4-BE49-F238E27FC236}">
                <a16:creationId xmlns:a16="http://schemas.microsoft.com/office/drawing/2014/main" id="{4B9823F1-86C7-41CC-836F-AA03416DE241}"/>
              </a:ext>
            </a:extLst>
          </p:cNvPr>
          <p:cNvSpPr/>
          <p:nvPr/>
        </p:nvSpPr>
        <p:spPr>
          <a:xfrm>
            <a:off x="2049670" y="4210339"/>
            <a:ext cx="2743200" cy="1524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39">
            <a:extLst>
              <a:ext uri="{FF2B5EF4-FFF2-40B4-BE49-F238E27FC236}">
                <a16:creationId xmlns:a16="http://schemas.microsoft.com/office/drawing/2014/main" id="{A855ADC4-B36A-43E3-9478-57F48AE6E844}"/>
              </a:ext>
            </a:extLst>
          </p:cNvPr>
          <p:cNvSpPr/>
          <p:nvPr/>
        </p:nvSpPr>
        <p:spPr>
          <a:xfrm>
            <a:off x="5714192" y="4210339"/>
            <a:ext cx="2743200" cy="1524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E24E8BB7-8CE6-4FEB-9878-3595D184F4AC}"/>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28500" y="4705967"/>
            <a:ext cx="2694603" cy="3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a:extLst>
              <a:ext uri="{FF2B5EF4-FFF2-40B4-BE49-F238E27FC236}">
                <a16:creationId xmlns:a16="http://schemas.microsoft.com/office/drawing/2014/main" id="{C96D1CC4-1426-4407-95D7-1FE5A871ED2D}"/>
              </a:ext>
            </a:extLst>
          </p:cNvPr>
          <p:cNvSpPr/>
          <p:nvPr/>
        </p:nvSpPr>
        <p:spPr>
          <a:xfrm>
            <a:off x="6218237" y="5008202"/>
            <a:ext cx="1646797" cy="369332"/>
          </a:xfrm>
          <a:prstGeom prst="rect">
            <a:avLst/>
          </a:prstGeom>
        </p:spPr>
        <p:txBody>
          <a:bodyPr wrap="none">
            <a:spAutoFit/>
          </a:bodyPr>
          <a:lstStyle/>
          <a:p>
            <a:r>
              <a:rPr lang="en-US">
                <a:gradFill>
                  <a:gsLst>
                    <a:gs pos="0">
                      <a:schemeClr val="tx1">
                        <a:lumMod val="75000"/>
                        <a:lumOff val="25000"/>
                      </a:schemeClr>
                    </a:gs>
                    <a:gs pos="80000">
                      <a:schemeClr val="tx1">
                        <a:lumMod val="65000"/>
                        <a:lumOff val="35000"/>
                      </a:schemeClr>
                    </a:gs>
                  </a:gsLst>
                  <a:lin ang="16200000" scaled="0"/>
                </a:gradFill>
                <a:latin typeface="Segoe UI Light" pitchFamily="34" charset="0"/>
              </a:rPr>
              <a:t>Secure channel</a:t>
            </a:r>
            <a:endParaRPr lang="en-US"/>
          </a:p>
        </p:txBody>
      </p:sp>
      <p:pic>
        <p:nvPicPr>
          <p:cNvPr id="12" name="Picture 5">
            <a:extLst>
              <a:ext uri="{FF2B5EF4-FFF2-40B4-BE49-F238E27FC236}">
                <a16:creationId xmlns:a16="http://schemas.microsoft.com/office/drawing/2014/main" id="{F8B7500A-83D5-4AD7-9D42-B313B3A02BB4}"/>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0192" y="4711498"/>
            <a:ext cx="576267" cy="76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Arrow 46">
            <a:extLst>
              <a:ext uri="{FF2B5EF4-FFF2-40B4-BE49-F238E27FC236}">
                <a16:creationId xmlns:a16="http://schemas.microsoft.com/office/drawing/2014/main" id="{5E79D3DB-1DCF-47CC-B663-89E98C7A4705}"/>
              </a:ext>
            </a:extLst>
          </p:cNvPr>
          <p:cNvSpPr/>
          <p:nvPr/>
        </p:nvSpPr>
        <p:spPr>
          <a:xfrm rot="21119371">
            <a:off x="2046905" y="4793089"/>
            <a:ext cx="2743200" cy="1524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a:extLst>
              <a:ext uri="{FF2B5EF4-FFF2-40B4-BE49-F238E27FC236}">
                <a16:creationId xmlns:a16="http://schemas.microsoft.com/office/drawing/2014/main" id="{E6096569-1099-4B4C-AC29-0FA08620773F}"/>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1093" y="5796382"/>
            <a:ext cx="576267" cy="76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ight Arrow 48">
            <a:extLst>
              <a:ext uri="{FF2B5EF4-FFF2-40B4-BE49-F238E27FC236}">
                <a16:creationId xmlns:a16="http://schemas.microsoft.com/office/drawing/2014/main" id="{7CE4E073-D0A2-4496-86BB-B2135F149902}"/>
              </a:ext>
            </a:extLst>
          </p:cNvPr>
          <p:cNvSpPr/>
          <p:nvPr/>
        </p:nvSpPr>
        <p:spPr>
          <a:xfrm rot="20525266">
            <a:off x="2092718" y="5473525"/>
            <a:ext cx="2743200" cy="1524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8EC564E-F7FD-4D77-8454-9DC60CCC1232}"/>
              </a:ext>
            </a:extLst>
          </p:cNvPr>
          <p:cNvSpPr/>
          <p:nvPr/>
        </p:nvSpPr>
        <p:spPr>
          <a:xfrm>
            <a:off x="516769" y="4279528"/>
            <a:ext cx="3886200" cy="646331"/>
          </a:xfrm>
          <a:prstGeom prst="rect">
            <a:avLst/>
          </a:prstGeom>
        </p:spPr>
        <p:txBody>
          <a:bodyPr wrap="square">
            <a:spAutoFit/>
          </a:bodyPr>
          <a:lstStyle/>
          <a:p>
            <a:r>
              <a:rPr lang="en-US" err="1">
                <a:solidFill>
                  <a:schemeClr val="bg2">
                    <a:lumMod val="25000"/>
                  </a:schemeClr>
                </a:solidFill>
                <a:latin typeface="+mn-lt"/>
              </a:rPr>
              <a:t>MaxConcurrentApi</a:t>
            </a:r>
            <a:r>
              <a:rPr lang="en-US">
                <a:solidFill>
                  <a:schemeClr val="bg2">
                    <a:lumMod val="25000"/>
                  </a:schemeClr>
                </a:solidFill>
                <a:latin typeface="+mn-lt"/>
              </a:rPr>
              <a:t> = 1</a:t>
            </a:r>
          </a:p>
          <a:p>
            <a:endParaRPr lang="fr-FR" b="1">
              <a:solidFill>
                <a:schemeClr val="bg2">
                  <a:lumMod val="25000"/>
                </a:schemeClr>
              </a:solidFill>
              <a:latin typeface="+mn-lt"/>
            </a:endParaRPr>
          </a:p>
        </p:txBody>
      </p:sp>
      <p:sp>
        <p:nvSpPr>
          <p:cNvPr id="19" name="Rectangle 18">
            <a:extLst>
              <a:ext uri="{FF2B5EF4-FFF2-40B4-BE49-F238E27FC236}">
                <a16:creationId xmlns:a16="http://schemas.microsoft.com/office/drawing/2014/main" id="{D4A12A7F-6538-4173-A624-F048D43B3AD1}"/>
              </a:ext>
            </a:extLst>
          </p:cNvPr>
          <p:cNvSpPr/>
          <p:nvPr/>
        </p:nvSpPr>
        <p:spPr>
          <a:xfrm>
            <a:off x="3998690" y="4260887"/>
            <a:ext cx="3886200" cy="646331"/>
          </a:xfrm>
          <a:prstGeom prst="rect">
            <a:avLst/>
          </a:prstGeom>
        </p:spPr>
        <p:txBody>
          <a:bodyPr wrap="square">
            <a:spAutoFit/>
          </a:bodyPr>
          <a:lstStyle/>
          <a:p>
            <a:r>
              <a:rPr lang="en-US" err="1">
                <a:solidFill>
                  <a:schemeClr val="bg2">
                    <a:lumMod val="25000"/>
                  </a:schemeClr>
                </a:solidFill>
                <a:latin typeface="+mn-lt"/>
              </a:rPr>
              <a:t>MaxConcurrentApi</a:t>
            </a:r>
            <a:r>
              <a:rPr lang="en-US">
                <a:solidFill>
                  <a:schemeClr val="bg2">
                    <a:lumMod val="25000"/>
                  </a:schemeClr>
                </a:solidFill>
                <a:latin typeface="+mn-lt"/>
              </a:rPr>
              <a:t> = 2</a:t>
            </a:r>
          </a:p>
          <a:p>
            <a:endParaRPr lang="fr-FR" b="1">
              <a:solidFill>
                <a:schemeClr val="bg2">
                  <a:lumMod val="25000"/>
                </a:schemeClr>
              </a:solidFill>
              <a:latin typeface="+mn-lt"/>
            </a:endParaRPr>
          </a:p>
        </p:txBody>
      </p:sp>
      <p:sp>
        <p:nvSpPr>
          <p:cNvPr id="20" name="Rectangle 19">
            <a:extLst>
              <a:ext uri="{FF2B5EF4-FFF2-40B4-BE49-F238E27FC236}">
                <a16:creationId xmlns:a16="http://schemas.microsoft.com/office/drawing/2014/main" id="{8F11CD18-0C8E-492B-8547-56E191DD853D}"/>
              </a:ext>
            </a:extLst>
          </p:cNvPr>
          <p:cNvSpPr/>
          <p:nvPr/>
        </p:nvSpPr>
        <p:spPr>
          <a:xfrm>
            <a:off x="7565703" y="4260887"/>
            <a:ext cx="3276600" cy="646331"/>
          </a:xfrm>
          <a:prstGeom prst="rect">
            <a:avLst/>
          </a:prstGeom>
        </p:spPr>
        <p:txBody>
          <a:bodyPr wrap="square">
            <a:spAutoFit/>
          </a:bodyPr>
          <a:lstStyle/>
          <a:p>
            <a:r>
              <a:rPr lang="en-US" err="1">
                <a:solidFill>
                  <a:schemeClr val="bg2">
                    <a:lumMod val="25000"/>
                  </a:schemeClr>
                </a:solidFill>
                <a:latin typeface="+mn-lt"/>
              </a:rPr>
              <a:t>MaxConcurrentApi</a:t>
            </a:r>
            <a:r>
              <a:rPr lang="en-US">
                <a:solidFill>
                  <a:schemeClr val="bg2">
                    <a:lumMod val="25000"/>
                  </a:schemeClr>
                </a:solidFill>
                <a:latin typeface="+mn-lt"/>
              </a:rPr>
              <a:t> = 1</a:t>
            </a:r>
          </a:p>
          <a:p>
            <a:endParaRPr lang="fr-FR" b="1">
              <a:solidFill>
                <a:schemeClr val="bg2">
                  <a:lumMod val="25000"/>
                </a:schemeClr>
              </a:solidFill>
              <a:latin typeface="+mn-lt"/>
            </a:endParaRPr>
          </a:p>
        </p:txBody>
      </p:sp>
    </p:spTree>
    <p:extLst>
      <p:ext uri="{BB962C8B-B14F-4D97-AF65-F5344CB8AC3E}">
        <p14:creationId xmlns:p14="http://schemas.microsoft.com/office/powerpoint/2010/main" val="16253617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2BF337-3B9A-4EAA-8665-6D22F84CAEB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27</a:t>
            </a:fld>
            <a:endParaRPr lang="en-US"/>
          </a:p>
        </p:txBody>
      </p:sp>
      <p:sp>
        <p:nvSpPr>
          <p:cNvPr id="3" name="Text Placeholder 2">
            <a:extLst>
              <a:ext uri="{FF2B5EF4-FFF2-40B4-BE49-F238E27FC236}">
                <a16:creationId xmlns:a16="http://schemas.microsoft.com/office/drawing/2014/main" id="{E22CF8B7-F80E-46CD-B876-A8CA79C696E1}"/>
              </a:ext>
            </a:extLst>
          </p:cNvPr>
          <p:cNvSpPr>
            <a:spLocks noGrp="1"/>
          </p:cNvSpPr>
          <p:nvPr>
            <p:ph type="body" sz="quarter" idx="13"/>
          </p:nvPr>
        </p:nvSpPr>
        <p:spPr/>
        <p:txBody>
          <a:bodyPr/>
          <a:lstStyle/>
          <a:p>
            <a:r>
              <a:rPr lang="en-CA"/>
              <a:t>NTLM Blocker</a:t>
            </a:r>
          </a:p>
        </p:txBody>
      </p:sp>
      <p:pic>
        <p:nvPicPr>
          <p:cNvPr id="4" name="Picture 3">
            <a:extLst>
              <a:ext uri="{FF2B5EF4-FFF2-40B4-BE49-F238E27FC236}">
                <a16:creationId xmlns:a16="http://schemas.microsoft.com/office/drawing/2014/main" id="{A61874E6-F940-464D-A53B-3AFCF8667C96}"/>
              </a:ext>
            </a:extLst>
          </p:cNvPr>
          <p:cNvPicPr>
            <a:picLocks noChangeAspect="1"/>
          </p:cNvPicPr>
          <p:nvPr/>
        </p:nvPicPr>
        <p:blipFill rotWithShape="1">
          <a:blip r:embed="rId3"/>
          <a:srcRect r="12206"/>
          <a:stretch/>
        </p:blipFill>
        <p:spPr>
          <a:xfrm>
            <a:off x="693385" y="1877157"/>
            <a:ext cx="10918481" cy="4380961"/>
          </a:xfrm>
          <a:prstGeom prst="rect">
            <a:avLst/>
          </a:prstGeom>
        </p:spPr>
      </p:pic>
    </p:spTree>
    <p:extLst>
      <p:ext uri="{BB962C8B-B14F-4D97-AF65-F5344CB8AC3E}">
        <p14:creationId xmlns:p14="http://schemas.microsoft.com/office/powerpoint/2010/main" val="291646888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Kerberos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936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Not a Microsoft thing</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RFC</a:t>
            </a:r>
            <a:r>
              <a:rPr lang="en-US" sz="2000" b="1" dirty="0">
                <a:gradFill>
                  <a:gsLst>
                    <a:gs pos="1250">
                      <a:srgbClr val="505050"/>
                    </a:gs>
                    <a:gs pos="100000">
                      <a:srgbClr val="505050"/>
                    </a:gs>
                  </a:gsLst>
                  <a:lin ang="5400000" scaled="0"/>
                </a:gradFill>
              </a:rPr>
              <a:t> </a:t>
            </a:r>
            <a:r>
              <a:rPr lang="en-US" sz="2000" dirty="0"/>
              <a:t>4120 for the version 5</a:t>
            </a:r>
            <a:endParaRPr lang="en-US" sz="2000" b="1"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Interoperate with Unix/Linux/Java implementation</a:t>
            </a:r>
          </a:p>
          <a:p>
            <a:pPr>
              <a:buFont typeface="Wingdings" panose="05000000000000000000" pitchFamily="2" charset="2"/>
              <a:buChar char="§"/>
              <a:defRPr/>
            </a:pPr>
            <a:r>
              <a:rPr lang="en-US" sz="3200" b="1" strike="sngStrike" dirty="0">
                <a:gradFill>
                  <a:gsLst>
                    <a:gs pos="1250">
                      <a:srgbClr val="505050"/>
                    </a:gs>
                    <a:gs pos="100000">
                      <a:srgbClr val="505050"/>
                    </a:gs>
                  </a:gsLst>
                  <a:lin ang="5400000" scaled="0"/>
                </a:gradFill>
              </a:rPr>
              <a:t>Resource</a:t>
            </a:r>
            <a:r>
              <a:rPr lang="en-US" sz="3200" b="1" dirty="0">
                <a:gradFill>
                  <a:gsLst>
                    <a:gs pos="1250">
                      <a:srgbClr val="505050"/>
                    </a:gs>
                    <a:gs pos="100000">
                      <a:srgbClr val="505050"/>
                    </a:gs>
                  </a:gsLst>
                  <a:lin ang="5400000" scaled="0"/>
                </a:gradFill>
              </a:rPr>
              <a:t> Network oriented protocol</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Ticket based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Valid for 10 hours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3 sub protocols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Authentication Service Exchange </a:t>
            </a:r>
          </a:p>
          <a:p>
            <a:pPr lvl="1">
              <a:buFont typeface="Wingdings" panose="05000000000000000000" pitchFamily="2" charset="2"/>
              <a:buChar char="§"/>
              <a:defRPr/>
            </a:pPr>
            <a:r>
              <a:rPr lang="en-US" sz="2000" dirty="0"/>
              <a:t>Ticket-Granting Service Exchange </a:t>
            </a:r>
          </a:p>
          <a:p>
            <a:pPr lvl="1">
              <a:buFont typeface="Wingdings" panose="05000000000000000000" pitchFamily="2" charset="2"/>
              <a:buChar char="§"/>
              <a:defRPr/>
            </a:pPr>
            <a:r>
              <a:rPr lang="en-US" sz="2000" dirty="0"/>
              <a:t>Client/Server Exchange (embedded protocol) </a:t>
            </a:r>
            <a:endParaRPr lang="en-US" sz="3200" dirty="0">
              <a:gradFill>
                <a:gsLst>
                  <a:gs pos="1250">
                    <a:srgbClr val="505050"/>
                  </a:gs>
                  <a:gs pos="100000">
                    <a:srgbClr val="505050"/>
                  </a:gs>
                </a:gsLst>
                <a:lin ang="5400000" scaled="0"/>
              </a:gradFill>
            </a:endParaRPr>
          </a:p>
          <a:p>
            <a:endParaRPr lang="fr-FR" dirty="0"/>
          </a:p>
        </p:txBody>
      </p:sp>
      <p:pic>
        <p:nvPicPr>
          <p:cNvPr id="4" name="Picture 3">
            <a:extLst>
              <a:ext uri="{FF2B5EF4-FFF2-40B4-BE49-F238E27FC236}">
                <a16:creationId xmlns:a16="http://schemas.microsoft.com/office/drawing/2014/main" id="{252E3B37-F3FD-48E0-B8D3-7E83DC365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062" y="1922261"/>
            <a:ext cx="1619250" cy="1695450"/>
          </a:xfrm>
          <a:prstGeom prst="rect">
            <a:avLst/>
          </a:prstGeom>
        </p:spPr>
      </p:pic>
      <p:sp>
        <p:nvSpPr>
          <p:cNvPr id="6" name="Rectangle: Folded Corner 5">
            <a:extLst>
              <a:ext uri="{FF2B5EF4-FFF2-40B4-BE49-F238E27FC236}">
                <a16:creationId xmlns:a16="http://schemas.microsoft.com/office/drawing/2014/main" id="{8E4A107F-35E9-44B0-AFAD-8BD50F94980D}"/>
              </a:ext>
            </a:extLst>
          </p:cNvPr>
          <p:cNvSpPr/>
          <p:nvPr/>
        </p:nvSpPr>
        <p:spPr bwMode="auto">
          <a:xfrm rot="21264866">
            <a:off x="4927933" y="5254754"/>
            <a:ext cx="104698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TGS</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7219751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LSASS and its friends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40400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Windows’ security brain is LSASS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Local Security Authority Subsystem Service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stores sensitive information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stores keys and other derived secrets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We need them to ensure SSO</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provides a way to authenticate users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Authenticates and logs users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Call authentication packages</a:t>
            </a:r>
          </a:p>
        </p:txBody>
      </p:sp>
      <p:sp>
        <p:nvSpPr>
          <p:cNvPr id="4" name="TextBox 3">
            <a:extLst>
              <a:ext uri="{FF2B5EF4-FFF2-40B4-BE49-F238E27FC236}">
                <a16:creationId xmlns:a16="http://schemas.microsoft.com/office/drawing/2014/main" id="{142A73E2-8D34-4AEC-BE3C-E394D42F6EE9}"/>
              </a:ext>
            </a:extLst>
          </p:cNvPr>
          <p:cNvSpPr txBox="1"/>
          <p:nvPr/>
        </p:nvSpPr>
        <p:spPr>
          <a:xfrm>
            <a:off x="2992127" y="5531765"/>
            <a:ext cx="6452220" cy="726353"/>
          </a:xfrm>
          <a:prstGeom prst="rect">
            <a:avLst/>
          </a:prstGeom>
          <a:noFill/>
          <a:ln>
            <a:solidFill>
              <a:srgbClr val="0078D7"/>
            </a:solidFill>
          </a:ln>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lgn="ctr">
              <a:spcBef>
                <a:spcPts val="0"/>
              </a:spcBef>
              <a:spcAft>
                <a:spcPts val="900"/>
              </a:spcAft>
              <a:tabLst>
                <a:tab pos="571500" algn="l"/>
              </a:tabLst>
            </a:pPr>
            <a:r>
              <a:rPr lang="en-US" sz="2800" b="1">
                <a:solidFill>
                  <a:srgbClr val="0179D7"/>
                </a:solidFill>
                <a:latin typeface="+mj-lt"/>
                <a:cs typeface="+mn-cs"/>
              </a:rPr>
              <a:t>This makes Single Sign-On possible</a:t>
            </a:r>
          </a:p>
        </p:txBody>
      </p:sp>
      <p:sp>
        <p:nvSpPr>
          <p:cNvPr id="6" name="Rectangle: Folded Corner 5">
            <a:extLst>
              <a:ext uri="{FF2B5EF4-FFF2-40B4-BE49-F238E27FC236}">
                <a16:creationId xmlns:a16="http://schemas.microsoft.com/office/drawing/2014/main" id="{9E089A72-26DF-49A9-9E22-D59874CD6884}"/>
              </a:ext>
            </a:extLst>
          </p:cNvPr>
          <p:cNvSpPr/>
          <p:nvPr/>
        </p:nvSpPr>
        <p:spPr bwMode="auto">
          <a:xfrm rot="274602">
            <a:off x="6530485" y="2331013"/>
            <a:ext cx="1109558"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LSASS</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020782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Kerberos in a nutshell</a:t>
            </a:r>
            <a:endParaRPr lang="fr-FR"/>
          </a:p>
        </p:txBody>
      </p:sp>
      <p:grpSp>
        <p:nvGrpSpPr>
          <p:cNvPr id="7" name="Group 6">
            <a:extLst>
              <a:ext uri="{FF2B5EF4-FFF2-40B4-BE49-F238E27FC236}">
                <a16:creationId xmlns:a16="http://schemas.microsoft.com/office/drawing/2014/main" id="{9261AEC4-D02A-4D48-BB36-4CEBC48551A6}"/>
              </a:ext>
            </a:extLst>
          </p:cNvPr>
          <p:cNvGrpSpPr/>
          <p:nvPr/>
        </p:nvGrpSpPr>
        <p:grpSpPr>
          <a:xfrm>
            <a:off x="1605936" y="2196710"/>
            <a:ext cx="1057276" cy="1068388"/>
            <a:chOff x="3662363" y="1230946"/>
            <a:chExt cx="1057276" cy="1068388"/>
          </a:xfrm>
        </p:grpSpPr>
        <p:grpSp>
          <p:nvGrpSpPr>
            <p:cNvPr id="8" name="Group 4">
              <a:extLst>
                <a:ext uri="{FF2B5EF4-FFF2-40B4-BE49-F238E27FC236}">
                  <a16:creationId xmlns:a16="http://schemas.microsoft.com/office/drawing/2014/main" id="{CCC41C7B-1CB5-4EB9-8D54-AEEE68D3E365}"/>
                </a:ext>
              </a:extLst>
            </p:cNvPr>
            <p:cNvGrpSpPr>
              <a:grpSpLocks noChangeAspect="1"/>
            </p:cNvGrpSpPr>
            <p:nvPr/>
          </p:nvGrpSpPr>
          <p:grpSpPr bwMode="auto">
            <a:xfrm>
              <a:off x="3662363" y="1230946"/>
              <a:ext cx="1057276" cy="1068388"/>
              <a:chOff x="2341" y="775"/>
              <a:chExt cx="666" cy="673"/>
            </a:xfrm>
          </p:grpSpPr>
          <p:sp>
            <p:nvSpPr>
              <p:cNvPr id="10" name="AutoShape 3">
                <a:extLst>
                  <a:ext uri="{FF2B5EF4-FFF2-40B4-BE49-F238E27FC236}">
                    <a16:creationId xmlns:a16="http://schemas.microsoft.com/office/drawing/2014/main" id="{6BCD8F34-B321-4BF1-810A-FDD4A1FCEB87}"/>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5">
                <a:extLst>
                  <a:ext uri="{FF2B5EF4-FFF2-40B4-BE49-F238E27FC236}">
                    <a16:creationId xmlns:a16="http://schemas.microsoft.com/office/drawing/2014/main" id="{F9086624-6B49-4BB3-B642-3DE5AC3F72C4}"/>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8E2173AE-2603-437B-A0D6-CE33A87C482C}"/>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7923CED3-F0B0-4800-9DD8-89CB0C5DFEEB}"/>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AC3E04E0-B8CD-49D7-A724-EA77638BD6DE}"/>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5D3DA98A-11FF-4527-AFD4-D7AD3255FB20}"/>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F0AE05FB-F100-46C9-B971-9017D067B3E4}"/>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2FB3CF71-347A-4796-8BD0-1E0F69D20974}"/>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FDAFA6D1-AAF2-45CE-8A46-6AF4305346F2}"/>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62E64C63-503C-40E3-95FF-2C51109E4ED8}"/>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F3F7A12A-FF6C-47BD-A51A-30CC25FE3F41}"/>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a16="http://schemas.microsoft.com/office/drawing/2014/main" id="{66BE8FE8-2680-4053-BA30-6C7456ED0091}"/>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A7044FE8-A0B6-4AEA-9D11-931AA4E54A13}"/>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833D055C-DE7D-4524-91FB-25BC710921D7}"/>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id="{BE3C972B-11E8-4A18-97E8-41CAE912FE8F}"/>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a:extLst>
                  <a:ext uri="{FF2B5EF4-FFF2-40B4-BE49-F238E27FC236}">
                    <a16:creationId xmlns:a16="http://schemas.microsoft.com/office/drawing/2014/main" id="{C0B02732-F628-453E-A549-7D550C6C4DE7}"/>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a:extLst>
                  <a:ext uri="{FF2B5EF4-FFF2-40B4-BE49-F238E27FC236}">
                    <a16:creationId xmlns:a16="http://schemas.microsoft.com/office/drawing/2014/main" id="{BE3AA0BE-EDED-4279-8A8C-A23835FBCE2F}"/>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a:extLst>
                  <a:ext uri="{FF2B5EF4-FFF2-40B4-BE49-F238E27FC236}">
                    <a16:creationId xmlns:a16="http://schemas.microsoft.com/office/drawing/2014/main" id="{32E4CCE7-0DE5-4D4B-A78A-C392DD7C4E06}"/>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a:extLst>
                  <a:ext uri="{FF2B5EF4-FFF2-40B4-BE49-F238E27FC236}">
                    <a16:creationId xmlns:a16="http://schemas.microsoft.com/office/drawing/2014/main" id="{7D211358-6718-440E-9749-28E963901938}"/>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5D633E0F-6DF4-4A2D-8180-C974A64BCE9F}"/>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41CA7DD5-91A1-43B9-A939-D2449552A51B}"/>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9107DB11-6482-4735-BC90-28C92F3802D7}"/>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7D9475F8-1B16-402F-B83F-4FC885509D4A}"/>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a:extLst>
                  <a:ext uri="{FF2B5EF4-FFF2-40B4-BE49-F238E27FC236}">
                    <a16:creationId xmlns:a16="http://schemas.microsoft.com/office/drawing/2014/main" id="{B3D10233-2AA5-4381-A33B-BC9C9FB69AD4}"/>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Freeform 22">
              <a:extLst>
                <a:ext uri="{FF2B5EF4-FFF2-40B4-BE49-F238E27FC236}">
                  <a16:creationId xmlns:a16="http://schemas.microsoft.com/office/drawing/2014/main" id="{B15BD89B-1EBE-4A81-9F97-C9EC52323E86}"/>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4" name="Picture 33">
            <a:extLst>
              <a:ext uri="{FF2B5EF4-FFF2-40B4-BE49-F238E27FC236}">
                <a16:creationId xmlns:a16="http://schemas.microsoft.com/office/drawing/2014/main" id="{0CD1E56F-3BB0-4A9B-8A72-BF787F08E63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55026" y="3714788"/>
            <a:ext cx="812696" cy="119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1">
            <a:extLst>
              <a:ext uri="{FF2B5EF4-FFF2-40B4-BE49-F238E27FC236}">
                <a16:creationId xmlns:a16="http://schemas.microsoft.com/office/drawing/2014/main" id="{3FB75010-E975-44F1-9EFD-6B4FE03A372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5936" y="5314386"/>
            <a:ext cx="902241" cy="1300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C68FEF92-4A57-4E7D-A51A-F721B2938F98}"/>
              </a:ext>
            </a:extLst>
          </p:cNvPr>
          <p:cNvSpPr txBox="1"/>
          <p:nvPr/>
        </p:nvSpPr>
        <p:spPr>
          <a:xfrm>
            <a:off x="2783861" y="2289294"/>
            <a:ext cx="8786803" cy="1037207"/>
          </a:xfrm>
          <a:prstGeom prst="rect">
            <a:avLst/>
          </a:prstGeom>
          <a:noFill/>
        </p:spPr>
        <p:txBody>
          <a:bodyPr wrap="square" lIns="182880" tIns="146304" rIns="182880" bIns="146304" rtlCol="0">
            <a:spAutoFit/>
          </a:bodyPr>
          <a:lstStyle/>
          <a:p>
            <a:pPr algn="l">
              <a:lnSpc>
                <a:spcPct val="90000"/>
              </a:lnSpc>
              <a:spcAft>
                <a:spcPts val="600"/>
              </a:spcAft>
            </a:pPr>
            <a:r>
              <a:rPr lang="en-CA" sz="2400">
                <a:gradFill>
                  <a:gsLst>
                    <a:gs pos="2917">
                      <a:schemeClr val="tx1"/>
                    </a:gs>
                    <a:gs pos="30000">
                      <a:schemeClr val="tx1"/>
                    </a:gs>
                  </a:gsLst>
                  <a:lin ang="5400000" scaled="0"/>
                </a:gradFill>
              </a:rPr>
              <a:t>A user: Bob</a:t>
            </a:r>
          </a:p>
          <a:p>
            <a:pPr algn="l">
              <a:lnSpc>
                <a:spcPct val="90000"/>
              </a:lnSpc>
              <a:spcAft>
                <a:spcPts val="600"/>
              </a:spcAft>
            </a:pPr>
            <a:r>
              <a:rPr lang="en-CA" sz="2400" err="1">
                <a:gradFill>
                  <a:gsLst>
                    <a:gs pos="2917">
                      <a:schemeClr val="tx1"/>
                    </a:gs>
                    <a:gs pos="30000">
                      <a:schemeClr val="tx1"/>
                    </a:gs>
                  </a:gsLst>
                  <a:lin ang="5400000" scaled="0"/>
                </a:gradFill>
              </a:rPr>
              <a:t>userPrincipalName</a:t>
            </a:r>
            <a:r>
              <a:rPr lang="en-CA" sz="2400">
                <a:gradFill>
                  <a:gsLst>
                    <a:gs pos="2917">
                      <a:schemeClr val="tx1"/>
                    </a:gs>
                    <a:gs pos="30000">
                      <a:schemeClr val="tx1"/>
                    </a:gs>
                  </a:gsLst>
                  <a:lin ang="5400000" scaled="0"/>
                </a:gradFill>
              </a:rPr>
              <a:t>: bob@contoso.com</a:t>
            </a:r>
          </a:p>
        </p:txBody>
      </p:sp>
      <p:sp>
        <p:nvSpPr>
          <p:cNvPr id="36" name="TextBox 35">
            <a:extLst>
              <a:ext uri="{FF2B5EF4-FFF2-40B4-BE49-F238E27FC236}">
                <a16:creationId xmlns:a16="http://schemas.microsoft.com/office/drawing/2014/main" id="{A7A0C488-68FF-4DFB-BCC1-2F9C5451BC50}"/>
              </a:ext>
            </a:extLst>
          </p:cNvPr>
          <p:cNvSpPr txBox="1"/>
          <p:nvPr/>
        </p:nvSpPr>
        <p:spPr>
          <a:xfrm>
            <a:off x="2661624" y="3788116"/>
            <a:ext cx="8786803" cy="1037207"/>
          </a:xfrm>
          <a:prstGeom prst="rect">
            <a:avLst/>
          </a:prstGeom>
          <a:noFill/>
        </p:spPr>
        <p:txBody>
          <a:bodyPr wrap="square" lIns="182880" tIns="146304" rIns="182880" bIns="146304" rtlCol="0">
            <a:spAutoFit/>
          </a:bodyPr>
          <a:lstStyle/>
          <a:p>
            <a:pPr algn="l">
              <a:lnSpc>
                <a:spcPct val="90000"/>
              </a:lnSpc>
              <a:spcAft>
                <a:spcPts val="600"/>
              </a:spcAft>
            </a:pPr>
            <a:r>
              <a:rPr lang="en-CA" sz="2400">
                <a:gradFill>
                  <a:gsLst>
                    <a:gs pos="2917">
                      <a:schemeClr val="tx1"/>
                    </a:gs>
                    <a:gs pos="30000">
                      <a:schemeClr val="tx1"/>
                    </a:gs>
                  </a:gsLst>
                  <a:lin ang="5400000" scaled="0"/>
                </a:gradFill>
              </a:rPr>
              <a:t>A service: file service on File1</a:t>
            </a:r>
          </a:p>
          <a:p>
            <a:pPr algn="l">
              <a:lnSpc>
                <a:spcPct val="90000"/>
              </a:lnSpc>
              <a:spcAft>
                <a:spcPts val="600"/>
              </a:spcAft>
            </a:pPr>
            <a:r>
              <a:rPr lang="en-CA" sz="2400" err="1">
                <a:gradFill>
                  <a:gsLst>
                    <a:gs pos="2917">
                      <a:schemeClr val="tx1"/>
                    </a:gs>
                    <a:gs pos="30000">
                      <a:schemeClr val="tx1"/>
                    </a:gs>
                  </a:gsLst>
                  <a:lin ang="5400000" scaled="0"/>
                </a:gradFill>
              </a:rPr>
              <a:t>servicePrincipalName</a:t>
            </a:r>
            <a:r>
              <a:rPr lang="en-CA" sz="2400">
                <a:gradFill>
                  <a:gsLst>
                    <a:gs pos="2917">
                      <a:schemeClr val="tx1"/>
                    </a:gs>
                    <a:gs pos="30000">
                      <a:schemeClr val="tx1"/>
                    </a:gs>
                  </a:gsLst>
                  <a:lin ang="5400000" scaled="0"/>
                </a:gradFill>
              </a:rPr>
              <a:t>: CIFS/file1.contoso.com</a:t>
            </a:r>
          </a:p>
        </p:txBody>
      </p:sp>
      <p:sp>
        <p:nvSpPr>
          <p:cNvPr id="37" name="TextBox 36">
            <a:extLst>
              <a:ext uri="{FF2B5EF4-FFF2-40B4-BE49-F238E27FC236}">
                <a16:creationId xmlns:a16="http://schemas.microsoft.com/office/drawing/2014/main" id="{B303E718-C2CE-4703-BDEF-017B686896AC}"/>
              </a:ext>
            </a:extLst>
          </p:cNvPr>
          <p:cNvSpPr txBox="1"/>
          <p:nvPr/>
        </p:nvSpPr>
        <p:spPr>
          <a:xfrm>
            <a:off x="2661623" y="5286938"/>
            <a:ext cx="8786803" cy="1037207"/>
          </a:xfrm>
          <a:prstGeom prst="rect">
            <a:avLst/>
          </a:prstGeom>
          <a:noFill/>
        </p:spPr>
        <p:txBody>
          <a:bodyPr wrap="square" lIns="182880" tIns="146304" rIns="182880" bIns="146304" rtlCol="0">
            <a:spAutoFit/>
          </a:bodyPr>
          <a:lstStyle/>
          <a:p>
            <a:pPr algn="l">
              <a:lnSpc>
                <a:spcPct val="90000"/>
              </a:lnSpc>
              <a:spcAft>
                <a:spcPts val="600"/>
              </a:spcAft>
            </a:pPr>
            <a:r>
              <a:rPr lang="en-CA" sz="2400" dirty="0">
                <a:gradFill>
                  <a:gsLst>
                    <a:gs pos="2917">
                      <a:schemeClr val="tx1"/>
                    </a:gs>
                    <a:gs pos="30000">
                      <a:schemeClr val="tx1"/>
                    </a:gs>
                  </a:gsLst>
                  <a:lin ang="5400000" scaled="0"/>
                </a:gradFill>
              </a:rPr>
              <a:t>A Key Distribution Center</a:t>
            </a:r>
          </a:p>
          <a:p>
            <a:pPr algn="l">
              <a:lnSpc>
                <a:spcPct val="90000"/>
              </a:lnSpc>
              <a:spcAft>
                <a:spcPts val="600"/>
              </a:spcAft>
            </a:pPr>
            <a:r>
              <a:rPr lang="en-CA" sz="2400" dirty="0">
                <a:gradFill>
                  <a:gsLst>
                    <a:gs pos="2917">
                      <a:schemeClr val="tx1"/>
                    </a:gs>
                    <a:gs pos="30000">
                      <a:schemeClr val="tx1"/>
                    </a:gs>
                  </a:gsLst>
                  <a:lin ang="5400000" scaled="0"/>
                </a:gradFill>
              </a:rPr>
              <a:t>For a specific realm: contoso.com</a:t>
            </a:r>
          </a:p>
        </p:txBody>
      </p:sp>
      <p:sp>
        <p:nvSpPr>
          <p:cNvPr id="38" name="Rectangle: Folded Corner 37">
            <a:extLst>
              <a:ext uri="{FF2B5EF4-FFF2-40B4-BE49-F238E27FC236}">
                <a16:creationId xmlns:a16="http://schemas.microsoft.com/office/drawing/2014/main" id="{CF096D49-5CDC-41B5-B9F3-6FA516BF990E}"/>
              </a:ext>
            </a:extLst>
          </p:cNvPr>
          <p:cNvSpPr/>
          <p:nvPr/>
        </p:nvSpPr>
        <p:spPr bwMode="auto">
          <a:xfrm rot="274602">
            <a:off x="8588140" y="2490037"/>
            <a:ext cx="104698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UPN</a:t>
            </a:r>
            <a:endParaRPr lang="fr-CA" sz="2400">
              <a:solidFill>
                <a:schemeClr val="tx1"/>
              </a:solidFill>
              <a:ea typeface="Segoe UI" pitchFamily="34" charset="0"/>
              <a:cs typeface="Segoe UI" pitchFamily="34" charset="0"/>
            </a:endParaRPr>
          </a:p>
        </p:txBody>
      </p:sp>
      <p:sp>
        <p:nvSpPr>
          <p:cNvPr id="39" name="Rectangle: Folded Corner 38">
            <a:extLst>
              <a:ext uri="{FF2B5EF4-FFF2-40B4-BE49-F238E27FC236}">
                <a16:creationId xmlns:a16="http://schemas.microsoft.com/office/drawing/2014/main" id="{2EDDD01F-EB18-47F3-B0D7-9BF2F7148AF9}"/>
              </a:ext>
            </a:extLst>
          </p:cNvPr>
          <p:cNvSpPr/>
          <p:nvPr/>
        </p:nvSpPr>
        <p:spPr bwMode="auto">
          <a:xfrm rot="21264866">
            <a:off x="9251358" y="4074022"/>
            <a:ext cx="104698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SPN</a:t>
            </a:r>
            <a:endParaRPr lang="fr-CA" sz="2400">
              <a:solidFill>
                <a:schemeClr val="tx1"/>
              </a:solidFill>
              <a:ea typeface="Segoe UI" pitchFamily="34" charset="0"/>
              <a:cs typeface="Segoe UI" pitchFamily="34" charset="0"/>
            </a:endParaRPr>
          </a:p>
        </p:txBody>
      </p:sp>
      <p:sp>
        <p:nvSpPr>
          <p:cNvPr id="40" name="Rectangle: Folded Corner 39">
            <a:extLst>
              <a:ext uri="{FF2B5EF4-FFF2-40B4-BE49-F238E27FC236}">
                <a16:creationId xmlns:a16="http://schemas.microsoft.com/office/drawing/2014/main" id="{1838E628-75AC-4B8D-AD38-17D2ACCC0CD3}"/>
              </a:ext>
            </a:extLst>
          </p:cNvPr>
          <p:cNvSpPr/>
          <p:nvPr/>
        </p:nvSpPr>
        <p:spPr bwMode="auto">
          <a:xfrm rot="849249">
            <a:off x="7194749" y="5443250"/>
            <a:ext cx="104698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KDC</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84260291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err="1"/>
              <a:t>userPrincipalName</a:t>
            </a:r>
            <a:endParaRPr lang="fr-FR"/>
          </a:p>
        </p:txBody>
      </p:sp>
      <p:grpSp>
        <p:nvGrpSpPr>
          <p:cNvPr id="7" name="Group 6">
            <a:extLst>
              <a:ext uri="{FF2B5EF4-FFF2-40B4-BE49-F238E27FC236}">
                <a16:creationId xmlns:a16="http://schemas.microsoft.com/office/drawing/2014/main" id="{9261AEC4-D02A-4D48-BB36-4CEBC48551A6}"/>
              </a:ext>
            </a:extLst>
          </p:cNvPr>
          <p:cNvGrpSpPr/>
          <p:nvPr/>
        </p:nvGrpSpPr>
        <p:grpSpPr>
          <a:xfrm>
            <a:off x="1605936" y="2196710"/>
            <a:ext cx="1057276" cy="1068388"/>
            <a:chOff x="3662363" y="1230946"/>
            <a:chExt cx="1057276" cy="1068388"/>
          </a:xfrm>
        </p:grpSpPr>
        <p:grpSp>
          <p:nvGrpSpPr>
            <p:cNvPr id="8" name="Group 4">
              <a:extLst>
                <a:ext uri="{FF2B5EF4-FFF2-40B4-BE49-F238E27FC236}">
                  <a16:creationId xmlns:a16="http://schemas.microsoft.com/office/drawing/2014/main" id="{CCC41C7B-1CB5-4EB9-8D54-AEEE68D3E365}"/>
                </a:ext>
              </a:extLst>
            </p:cNvPr>
            <p:cNvGrpSpPr>
              <a:grpSpLocks noChangeAspect="1"/>
            </p:cNvGrpSpPr>
            <p:nvPr/>
          </p:nvGrpSpPr>
          <p:grpSpPr bwMode="auto">
            <a:xfrm>
              <a:off x="3662363" y="1230946"/>
              <a:ext cx="1057276" cy="1068388"/>
              <a:chOff x="2341" y="775"/>
              <a:chExt cx="666" cy="673"/>
            </a:xfrm>
          </p:grpSpPr>
          <p:sp>
            <p:nvSpPr>
              <p:cNvPr id="10" name="AutoShape 3">
                <a:extLst>
                  <a:ext uri="{FF2B5EF4-FFF2-40B4-BE49-F238E27FC236}">
                    <a16:creationId xmlns:a16="http://schemas.microsoft.com/office/drawing/2014/main" id="{6BCD8F34-B321-4BF1-810A-FDD4A1FCEB87}"/>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5">
                <a:extLst>
                  <a:ext uri="{FF2B5EF4-FFF2-40B4-BE49-F238E27FC236}">
                    <a16:creationId xmlns:a16="http://schemas.microsoft.com/office/drawing/2014/main" id="{F9086624-6B49-4BB3-B642-3DE5AC3F72C4}"/>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8E2173AE-2603-437B-A0D6-CE33A87C482C}"/>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7923CED3-F0B0-4800-9DD8-89CB0C5DFEEB}"/>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AC3E04E0-B8CD-49D7-A724-EA77638BD6DE}"/>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5D3DA98A-11FF-4527-AFD4-D7AD3255FB20}"/>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F0AE05FB-F100-46C9-B971-9017D067B3E4}"/>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2FB3CF71-347A-4796-8BD0-1E0F69D20974}"/>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FDAFA6D1-AAF2-45CE-8A46-6AF4305346F2}"/>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62E64C63-503C-40E3-95FF-2C51109E4ED8}"/>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F3F7A12A-FF6C-47BD-A51A-30CC25FE3F41}"/>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a16="http://schemas.microsoft.com/office/drawing/2014/main" id="{66BE8FE8-2680-4053-BA30-6C7456ED0091}"/>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A7044FE8-A0B6-4AEA-9D11-931AA4E54A13}"/>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833D055C-DE7D-4524-91FB-25BC710921D7}"/>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id="{BE3C972B-11E8-4A18-97E8-41CAE912FE8F}"/>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a:extLst>
                  <a:ext uri="{FF2B5EF4-FFF2-40B4-BE49-F238E27FC236}">
                    <a16:creationId xmlns:a16="http://schemas.microsoft.com/office/drawing/2014/main" id="{C0B02732-F628-453E-A549-7D550C6C4DE7}"/>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a:extLst>
                  <a:ext uri="{FF2B5EF4-FFF2-40B4-BE49-F238E27FC236}">
                    <a16:creationId xmlns:a16="http://schemas.microsoft.com/office/drawing/2014/main" id="{BE3AA0BE-EDED-4279-8A8C-A23835FBCE2F}"/>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a:extLst>
                  <a:ext uri="{FF2B5EF4-FFF2-40B4-BE49-F238E27FC236}">
                    <a16:creationId xmlns:a16="http://schemas.microsoft.com/office/drawing/2014/main" id="{32E4CCE7-0DE5-4D4B-A78A-C392DD7C4E06}"/>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a:extLst>
                  <a:ext uri="{FF2B5EF4-FFF2-40B4-BE49-F238E27FC236}">
                    <a16:creationId xmlns:a16="http://schemas.microsoft.com/office/drawing/2014/main" id="{7D211358-6718-440E-9749-28E963901938}"/>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5D633E0F-6DF4-4A2D-8180-C974A64BCE9F}"/>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41CA7DD5-91A1-43B9-A939-D2449552A51B}"/>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9107DB11-6482-4735-BC90-28C92F3802D7}"/>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7D9475F8-1B16-402F-B83F-4FC885509D4A}"/>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a:extLst>
                  <a:ext uri="{FF2B5EF4-FFF2-40B4-BE49-F238E27FC236}">
                    <a16:creationId xmlns:a16="http://schemas.microsoft.com/office/drawing/2014/main" id="{B3D10233-2AA5-4381-A33B-BC9C9FB69AD4}"/>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Freeform 22">
              <a:extLst>
                <a:ext uri="{FF2B5EF4-FFF2-40B4-BE49-F238E27FC236}">
                  <a16:creationId xmlns:a16="http://schemas.microsoft.com/office/drawing/2014/main" id="{B15BD89B-1EBE-4A81-9F97-C9EC52323E86}"/>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C68FEF92-4A57-4E7D-A51A-F721B2938F98}"/>
              </a:ext>
            </a:extLst>
          </p:cNvPr>
          <p:cNvSpPr txBox="1"/>
          <p:nvPr/>
        </p:nvSpPr>
        <p:spPr>
          <a:xfrm>
            <a:off x="2783861" y="2289294"/>
            <a:ext cx="8786803" cy="1037207"/>
          </a:xfrm>
          <a:prstGeom prst="rect">
            <a:avLst/>
          </a:prstGeom>
          <a:noFill/>
        </p:spPr>
        <p:txBody>
          <a:bodyPr wrap="square" lIns="182880" tIns="146304" rIns="182880" bIns="146304" rtlCol="0">
            <a:spAutoFit/>
          </a:bodyPr>
          <a:lstStyle/>
          <a:p>
            <a:pPr algn="l">
              <a:lnSpc>
                <a:spcPct val="90000"/>
              </a:lnSpc>
              <a:spcAft>
                <a:spcPts val="600"/>
              </a:spcAft>
            </a:pPr>
            <a:r>
              <a:rPr lang="en-CA" sz="2400">
                <a:gradFill>
                  <a:gsLst>
                    <a:gs pos="2917">
                      <a:schemeClr val="tx1"/>
                    </a:gs>
                    <a:gs pos="30000">
                      <a:schemeClr val="tx1"/>
                    </a:gs>
                  </a:gsLst>
                  <a:lin ang="5400000" scaled="0"/>
                </a:gradFill>
              </a:rPr>
              <a:t>A user: Bob</a:t>
            </a:r>
          </a:p>
          <a:p>
            <a:pPr algn="l">
              <a:lnSpc>
                <a:spcPct val="90000"/>
              </a:lnSpc>
              <a:spcAft>
                <a:spcPts val="600"/>
              </a:spcAft>
            </a:pPr>
            <a:r>
              <a:rPr lang="en-CA" sz="2400" err="1">
                <a:gradFill>
                  <a:gsLst>
                    <a:gs pos="2917">
                      <a:schemeClr val="tx1"/>
                    </a:gs>
                    <a:gs pos="30000">
                      <a:schemeClr val="tx1"/>
                    </a:gs>
                  </a:gsLst>
                  <a:lin ang="5400000" scaled="0"/>
                </a:gradFill>
              </a:rPr>
              <a:t>userPrincipalName</a:t>
            </a:r>
            <a:r>
              <a:rPr lang="en-CA" sz="2400">
                <a:gradFill>
                  <a:gsLst>
                    <a:gs pos="2917">
                      <a:schemeClr val="tx1"/>
                    </a:gs>
                    <a:gs pos="30000">
                      <a:schemeClr val="tx1"/>
                    </a:gs>
                  </a:gsLst>
                  <a:lin ang="5400000" scaled="0"/>
                </a:gradFill>
              </a:rPr>
              <a:t>: bob@contoso.com</a:t>
            </a:r>
          </a:p>
        </p:txBody>
      </p:sp>
      <p:sp>
        <p:nvSpPr>
          <p:cNvPr id="38" name="Rectangle: Folded Corner 37">
            <a:extLst>
              <a:ext uri="{FF2B5EF4-FFF2-40B4-BE49-F238E27FC236}">
                <a16:creationId xmlns:a16="http://schemas.microsoft.com/office/drawing/2014/main" id="{CF096D49-5CDC-41B5-B9F3-6FA516BF990E}"/>
              </a:ext>
            </a:extLst>
          </p:cNvPr>
          <p:cNvSpPr/>
          <p:nvPr/>
        </p:nvSpPr>
        <p:spPr bwMode="auto">
          <a:xfrm rot="274602">
            <a:off x="8588140" y="2490037"/>
            <a:ext cx="104698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UPN</a:t>
            </a:r>
            <a:endParaRPr lang="fr-CA" sz="2400">
              <a:solidFill>
                <a:schemeClr val="tx1"/>
              </a:solidFill>
              <a:ea typeface="Segoe UI" pitchFamily="34" charset="0"/>
              <a:cs typeface="Segoe UI" pitchFamily="34" charset="0"/>
            </a:endParaRPr>
          </a:p>
        </p:txBody>
      </p:sp>
      <p:sp>
        <p:nvSpPr>
          <p:cNvPr id="34" name="Espace réservé du texte 2">
            <a:extLst>
              <a:ext uri="{FF2B5EF4-FFF2-40B4-BE49-F238E27FC236}">
                <a16:creationId xmlns:a16="http://schemas.microsoft.com/office/drawing/2014/main" id="{A82DA8DE-E82F-4D7D-AF39-A9E704F2DB82}"/>
              </a:ext>
            </a:extLst>
          </p:cNvPr>
          <p:cNvSpPr txBox="1">
            <a:spLocks/>
          </p:cNvSpPr>
          <p:nvPr/>
        </p:nvSpPr>
        <p:spPr>
          <a:xfrm>
            <a:off x="776339" y="3729427"/>
            <a:ext cx="11887200" cy="272690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Looks like an email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second part is called the UPN suffix, by default it is the DNS name of the domain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Additional and custom UPN suffixes can be added to the forest</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Must be unique in the forest</a:t>
            </a:r>
            <a:endParaRPr lang="en-US" sz="2000" b="1"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If an account does not have a UPN, an implicit UPN is assumed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Which is the </a:t>
            </a:r>
            <a:r>
              <a:rPr lang="en-US" sz="2000" dirty="0" err="1">
                <a:gradFill>
                  <a:gsLst>
                    <a:gs pos="1250">
                      <a:srgbClr val="505050"/>
                    </a:gs>
                    <a:gs pos="100000">
                      <a:srgbClr val="505050"/>
                    </a:gs>
                  </a:gsLst>
                  <a:lin ang="5400000" scaled="0"/>
                </a:gradFill>
              </a:rPr>
              <a:t>sAMAccountName</a:t>
            </a:r>
            <a:r>
              <a:rPr lang="en-US" sz="2000" dirty="0">
                <a:gradFill>
                  <a:gsLst>
                    <a:gs pos="1250">
                      <a:srgbClr val="505050"/>
                    </a:gs>
                    <a:gs pos="100000">
                      <a:srgbClr val="505050"/>
                    </a:gs>
                  </a:gsLst>
                  <a:lin ang="5400000" scaled="0"/>
                </a:gradFill>
              </a:rPr>
              <a:t> of the user + the default UPN suffix</a:t>
            </a:r>
            <a:endParaRPr lang="fr-FR" dirty="0"/>
          </a:p>
        </p:txBody>
      </p:sp>
    </p:spTree>
    <p:extLst>
      <p:ext uri="{BB962C8B-B14F-4D97-AF65-F5344CB8AC3E}">
        <p14:creationId xmlns:p14="http://schemas.microsoft.com/office/powerpoint/2010/main" val="246002724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err="1"/>
              <a:t>servicePrincipalName</a:t>
            </a:r>
            <a:endParaRPr lang="fr-FR"/>
          </a:p>
        </p:txBody>
      </p:sp>
      <p:pic>
        <p:nvPicPr>
          <p:cNvPr id="34" name="Picture 33">
            <a:extLst>
              <a:ext uri="{FF2B5EF4-FFF2-40B4-BE49-F238E27FC236}">
                <a16:creationId xmlns:a16="http://schemas.microsoft.com/office/drawing/2014/main" id="{0CD1E56F-3BB0-4A9B-8A72-BF787F08E63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2656" y="1971446"/>
            <a:ext cx="812696" cy="119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a:extLst>
              <a:ext uri="{FF2B5EF4-FFF2-40B4-BE49-F238E27FC236}">
                <a16:creationId xmlns:a16="http://schemas.microsoft.com/office/drawing/2014/main" id="{A7A0C488-68FF-4DFB-BCC1-2F9C5451BC50}"/>
              </a:ext>
            </a:extLst>
          </p:cNvPr>
          <p:cNvSpPr txBox="1"/>
          <p:nvPr/>
        </p:nvSpPr>
        <p:spPr>
          <a:xfrm>
            <a:off x="2499254" y="2044774"/>
            <a:ext cx="8786803" cy="1037207"/>
          </a:xfrm>
          <a:prstGeom prst="rect">
            <a:avLst/>
          </a:prstGeom>
          <a:noFill/>
        </p:spPr>
        <p:txBody>
          <a:bodyPr wrap="square" lIns="182880" tIns="146304" rIns="182880" bIns="146304" rtlCol="0">
            <a:spAutoFit/>
          </a:bodyPr>
          <a:lstStyle/>
          <a:p>
            <a:pPr algn="l">
              <a:lnSpc>
                <a:spcPct val="90000"/>
              </a:lnSpc>
              <a:spcAft>
                <a:spcPts val="600"/>
              </a:spcAft>
            </a:pPr>
            <a:r>
              <a:rPr lang="en-CA" sz="2400">
                <a:gradFill>
                  <a:gsLst>
                    <a:gs pos="2917">
                      <a:schemeClr val="tx1"/>
                    </a:gs>
                    <a:gs pos="30000">
                      <a:schemeClr val="tx1"/>
                    </a:gs>
                  </a:gsLst>
                  <a:lin ang="5400000" scaled="0"/>
                </a:gradFill>
              </a:rPr>
              <a:t>A service: file service on File1</a:t>
            </a:r>
          </a:p>
          <a:p>
            <a:pPr algn="l">
              <a:lnSpc>
                <a:spcPct val="90000"/>
              </a:lnSpc>
              <a:spcAft>
                <a:spcPts val="600"/>
              </a:spcAft>
            </a:pPr>
            <a:r>
              <a:rPr lang="en-CA" sz="2400" err="1">
                <a:gradFill>
                  <a:gsLst>
                    <a:gs pos="2917">
                      <a:schemeClr val="tx1"/>
                    </a:gs>
                    <a:gs pos="30000">
                      <a:schemeClr val="tx1"/>
                    </a:gs>
                  </a:gsLst>
                  <a:lin ang="5400000" scaled="0"/>
                </a:gradFill>
              </a:rPr>
              <a:t>servicePrincipalName</a:t>
            </a:r>
            <a:r>
              <a:rPr lang="en-CA" sz="2400">
                <a:gradFill>
                  <a:gsLst>
                    <a:gs pos="2917">
                      <a:schemeClr val="tx1"/>
                    </a:gs>
                    <a:gs pos="30000">
                      <a:schemeClr val="tx1"/>
                    </a:gs>
                  </a:gsLst>
                  <a:lin ang="5400000" scaled="0"/>
                </a:gradFill>
              </a:rPr>
              <a:t>: CIFS/file1.contoso.com</a:t>
            </a:r>
          </a:p>
        </p:txBody>
      </p:sp>
      <p:sp>
        <p:nvSpPr>
          <p:cNvPr id="39" name="Rectangle: Folded Corner 38">
            <a:extLst>
              <a:ext uri="{FF2B5EF4-FFF2-40B4-BE49-F238E27FC236}">
                <a16:creationId xmlns:a16="http://schemas.microsoft.com/office/drawing/2014/main" id="{2EDDD01F-EB18-47F3-B0D7-9BF2F7148AF9}"/>
              </a:ext>
            </a:extLst>
          </p:cNvPr>
          <p:cNvSpPr/>
          <p:nvPr/>
        </p:nvSpPr>
        <p:spPr bwMode="auto">
          <a:xfrm rot="21264866">
            <a:off x="9088988" y="2330680"/>
            <a:ext cx="104698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SPN</a:t>
            </a:r>
            <a:endParaRPr lang="fr-CA" sz="2400">
              <a:solidFill>
                <a:schemeClr val="tx1"/>
              </a:solidFill>
              <a:ea typeface="Segoe UI" pitchFamily="34" charset="0"/>
              <a:cs typeface="Segoe UI" pitchFamily="34" charset="0"/>
            </a:endParaRPr>
          </a:p>
        </p:txBody>
      </p:sp>
      <p:sp>
        <p:nvSpPr>
          <p:cNvPr id="6" name="Espace réservé du texte 2">
            <a:extLst>
              <a:ext uri="{FF2B5EF4-FFF2-40B4-BE49-F238E27FC236}">
                <a16:creationId xmlns:a16="http://schemas.microsoft.com/office/drawing/2014/main" id="{C94BB052-0B42-47C7-933F-48B5C7C4A789}"/>
              </a:ext>
            </a:extLst>
          </p:cNvPr>
          <p:cNvSpPr txBox="1">
            <a:spLocks/>
          </p:cNvSpPr>
          <p:nvPr/>
        </p:nvSpPr>
        <p:spPr>
          <a:xfrm>
            <a:off x="776339" y="3729427"/>
            <a:ext cx="11887200" cy="283154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Looks like SERVICECLASS/HOST|FQDN:PORT@REALM</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CIFS/file1, HTTP/web.contoso.com, MSSQLSvc/sql1.contoso.com:1433</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Must be unique in the forest</a:t>
            </a:r>
            <a:endParaRPr lang="en-US" sz="2000" b="1"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If a requested SPN does not exist, the DC tries to find one falling back to the HOST service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If CIFS/file1 is not found, but HOST/file1 exists, the latter will be used for the ticket’s encryption</a:t>
            </a:r>
            <a:r>
              <a:rPr lang="en-US" sz="2000" b="1" dirty="0">
                <a:gradFill>
                  <a:gsLst>
                    <a:gs pos="1250">
                      <a:srgbClr val="505050"/>
                    </a:gs>
                    <a:gs pos="100000">
                      <a:srgbClr val="505050"/>
                    </a:gs>
                  </a:gsLst>
                  <a:lin ang="5400000" scaled="0"/>
                </a:gradFill>
              </a:rPr>
              <a:t> </a:t>
            </a:r>
            <a:endParaRPr lang="fr-FR" dirty="0"/>
          </a:p>
        </p:txBody>
      </p:sp>
    </p:spTree>
    <p:extLst>
      <p:ext uri="{BB962C8B-B14F-4D97-AF65-F5344CB8AC3E}">
        <p14:creationId xmlns:p14="http://schemas.microsoft.com/office/powerpoint/2010/main" val="379753250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KDC</a:t>
            </a:r>
            <a:endParaRPr lang="fr-FR" dirty="0"/>
          </a:p>
        </p:txBody>
      </p:sp>
      <p:sp>
        <p:nvSpPr>
          <p:cNvPr id="6" name="Espace réservé du texte 2">
            <a:extLst>
              <a:ext uri="{FF2B5EF4-FFF2-40B4-BE49-F238E27FC236}">
                <a16:creationId xmlns:a16="http://schemas.microsoft.com/office/drawing/2014/main" id="{C94BB052-0B42-47C7-933F-48B5C7C4A789}"/>
              </a:ext>
            </a:extLst>
          </p:cNvPr>
          <p:cNvSpPr txBox="1">
            <a:spLocks/>
          </p:cNvSpPr>
          <p:nvPr/>
        </p:nvSpPr>
        <p:spPr>
          <a:xfrm>
            <a:off x="776339" y="3729427"/>
            <a:ext cx="11887200"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is a Windows service running on all DCs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KDC secret is the </a:t>
            </a:r>
            <a:r>
              <a:rPr lang="en-US" sz="3200" b="1" dirty="0" err="1">
                <a:gradFill>
                  <a:gsLst>
                    <a:gs pos="1250">
                      <a:srgbClr val="505050"/>
                    </a:gs>
                    <a:gs pos="100000">
                      <a:srgbClr val="505050"/>
                    </a:gs>
                  </a:gsLst>
                  <a:lin ang="5400000" scaled="0"/>
                </a:gradFill>
              </a:rPr>
              <a:t>KrbTgt</a:t>
            </a:r>
            <a:r>
              <a:rPr lang="en-US" sz="3200" b="1" dirty="0">
                <a:gradFill>
                  <a:gsLst>
                    <a:gs pos="1250">
                      <a:srgbClr val="505050"/>
                    </a:gs>
                    <a:gs pos="100000">
                      <a:srgbClr val="505050"/>
                    </a:gs>
                  </a:gsLst>
                  <a:lin ang="5400000" scaled="0"/>
                </a:gradFill>
              </a:rPr>
              <a:t> account’s long term key</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is using the tickets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has two components</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Authentication Service (to issue TGTs)</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Ticket Granting Service (to issue service tickets)</a:t>
            </a:r>
            <a:endParaRPr lang="fr-FR" dirty="0"/>
          </a:p>
        </p:txBody>
      </p:sp>
      <p:pic>
        <p:nvPicPr>
          <p:cNvPr id="7" name="Picture 1">
            <a:extLst>
              <a:ext uri="{FF2B5EF4-FFF2-40B4-BE49-F238E27FC236}">
                <a16:creationId xmlns:a16="http://schemas.microsoft.com/office/drawing/2014/main" id="{EFC3F1D4-0ABC-49D2-9CEF-4082A2DA4C9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70053" y="2044774"/>
            <a:ext cx="902241" cy="1300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E0E06D86-A096-466E-BB6F-E3980F4549A1}"/>
              </a:ext>
            </a:extLst>
          </p:cNvPr>
          <p:cNvSpPr txBox="1"/>
          <p:nvPr/>
        </p:nvSpPr>
        <p:spPr>
          <a:xfrm>
            <a:off x="2661623" y="2227890"/>
            <a:ext cx="8786803" cy="1037207"/>
          </a:xfrm>
          <a:prstGeom prst="rect">
            <a:avLst/>
          </a:prstGeom>
          <a:noFill/>
        </p:spPr>
        <p:txBody>
          <a:bodyPr wrap="square" lIns="182880" tIns="146304" rIns="182880" bIns="146304" rtlCol="0">
            <a:spAutoFit/>
          </a:bodyPr>
          <a:lstStyle/>
          <a:p>
            <a:pPr algn="l">
              <a:lnSpc>
                <a:spcPct val="90000"/>
              </a:lnSpc>
              <a:spcAft>
                <a:spcPts val="600"/>
              </a:spcAft>
            </a:pPr>
            <a:r>
              <a:rPr lang="en-CA" sz="2400" dirty="0">
                <a:gradFill>
                  <a:gsLst>
                    <a:gs pos="2917">
                      <a:schemeClr val="tx1"/>
                    </a:gs>
                    <a:gs pos="30000">
                      <a:schemeClr val="tx1"/>
                    </a:gs>
                  </a:gsLst>
                  <a:lin ang="5400000" scaled="0"/>
                </a:gradFill>
              </a:rPr>
              <a:t>A Key Distribution Center</a:t>
            </a:r>
          </a:p>
          <a:p>
            <a:pPr algn="l">
              <a:lnSpc>
                <a:spcPct val="90000"/>
              </a:lnSpc>
              <a:spcAft>
                <a:spcPts val="600"/>
              </a:spcAft>
            </a:pPr>
            <a:r>
              <a:rPr lang="en-CA" sz="2400" dirty="0">
                <a:gradFill>
                  <a:gsLst>
                    <a:gs pos="2917">
                      <a:schemeClr val="tx1"/>
                    </a:gs>
                    <a:gs pos="30000">
                      <a:schemeClr val="tx1"/>
                    </a:gs>
                  </a:gsLst>
                  <a:lin ang="5400000" scaled="0"/>
                </a:gradFill>
              </a:rPr>
              <a:t>For a specific realm: contoso.com</a:t>
            </a:r>
          </a:p>
        </p:txBody>
      </p:sp>
      <p:sp>
        <p:nvSpPr>
          <p:cNvPr id="9" name="Rectangle: Folded Corner 8">
            <a:extLst>
              <a:ext uri="{FF2B5EF4-FFF2-40B4-BE49-F238E27FC236}">
                <a16:creationId xmlns:a16="http://schemas.microsoft.com/office/drawing/2014/main" id="{0C5A0AD8-43FA-4730-B399-547B137D287C}"/>
              </a:ext>
            </a:extLst>
          </p:cNvPr>
          <p:cNvSpPr/>
          <p:nvPr/>
        </p:nvSpPr>
        <p:spPr bwMode="auto">
          <a:xfrm rot="849249">
            <a:off x="7194749" y="2384202"/>
            <a:ext cx="104698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dirty="0">
                <a:solidFill>
                  <a:schemeClr val="tx1"/>
                </a:solidFill>
                <a:ea typeface="Segoe UI" pitchFamily="34" charset="0"/>
                <a:cs typeface="Segoe UI" pitchFamily="34" charset="0"/>
              </a:rPr>
              <a:t>KDC</a:t>
            </a:r>
            <a:endParaRPr lang="fr-CA"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14772240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Kerberos in a nutshell</a:t>
            </a:r>
            <a:endParaRPr lang="fr-FR"/>
          </a:p>
        </p:txBody>
      </p:sp>
      <p:grpSp>
        <p:nvGrpSpPr>
          <p:cNvPr id="7" name="Group 6">
            <a:extLst>
              <a:ext uri="{FF2B5EF4-FFF2-40B4-BE49-F238E27FC236}">
                <a16:creationId xmlns:a16="http://schemas.microsoft.com/office/drawing/2014/main" id="{9261AEC4-D02A-4D48-BB36-4CEBC48551A6}"/>
              </a:ext>
            </a:extLst>
          </p:cNvPr>
          <p:cNvGrpSpPr/>
          <p:nvPr/>
        </p:nvGrpSpPr>
        <p:grpSpPr>
          <a:xfrm>
            <a:off x="1644624" y="1717839"/>
            <a:ext cx="774700" cy="799271"/>
            <a:chOff x="3662363" y="1230946"/>
            <a:chExt cx="1057276" cy="1068388"/>
          </a:xfrm>
        </p:grpSpPr>
        <p:grpSp>
          <p:nvGrpSpPr>
            <p:cNvPr id="8" name="Group 4">
              <a:extLst>
                <a:ext uri="{FF2B5EF4-FFF2-40B4-BE49-F238E27FC236}">
                  <a16:creationId xmlns:a16="http://schemas.microsoft.com/office/drawing/2014/main" id="{CCC41C7B-1CB5-4EB9-8D54-AEEE68D3E365}"/>
                </a:ext>
              </a:extLst>
            </p:cNvPr>
            <p:cNvGrpSpPr>
              <a:grpSpLocks noChangeAspect="1"/>
            </p:cNvGrpSpPr>
            <p:nvPr/>
          </p:nvGrpSpPr>
          <p:grpSpPr bwMode="auto">
            <a:xfrm>
              <a:off x="3662363" y="1230946"/>
              <a:ext cx="1057276" cy="1068388"/>
              <a:chOff x="2341" y="775"/>
              <a:chExt cx="666" cy="673"/>
            </a:xfrm>
          </p:grpSpPr>
          <p:sp>
            <p:nvSpPr>
              <p:cNvPr id="10" name="AutoShape 3">
                <a:extLst>
                  <a:ext uri="{FF2B5EF4-FFF2-40B4-BE49-F238E27FC236}">
                    <a16:creationId xmlns:a16="http://schemas.microsoft.com/office/drawing/2014/main" id="{6BCD8F34-B321-4BF1-810A-FDD4A1FCEB87}"/>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5">
                <a:extLst>
                  <a:ext uri="{FF2B5EF4-FFF2-40B4-BE49-F238E27FC236}">
                    <a16:creationId xmlns:a16="http://schemas.microsoft.com/office/drawing/2014/main" id="{F9086624-6B49-4BB3-B642-3DE5AC3F72C4}"/>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8E2173AE-2603-437B-A0D6-CE33A87C482C}"/>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7923CED3-F0B0-4800-9DD8-89CB0C5DFEEB}"/>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AC3E04E0-B8CD-49D7-A724-EA77638BD6DE}"/>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5D3DA98A-11FF-4527-AFD4-D7AD3255FB20}"/>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F0AE05FB-F100-46C9-B971-9017D067B3E4}"/>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2FB3CF71-347A-4796-8BD0-1E0F69D20974}"/>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FDAFA6D1-AAF2-45CE-8A46-6AF4305346F2}"/>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62E64C63-503C-40E3-95FF-2C51109E4ED8}"/>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F3F7A12A-FF6C-47BD-A51A-30CC25FE3F41}"/>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a16="http://schemas.microsoft.com/office/drawing/2014/main" id="{66BE8FE8-2680-4053-BA30-6C7456ED0091}"/>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A7044FE8-A0B6-4AEA-9D11-931AA4E54A13}"/>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833D055C-DE7D-4524-91FB-25BC710921D7}"/>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id="{BE3C972B-11E8-4A18-97E8-41CAE912FE8F}"/>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a:extLst>
                  <a:ext uri="{FF2B5EF4-FFF2-40B4-BE49-F238E27FC236}">
                    <a16:creationId xmlns:a16="http://schemas.microsoft.com/office/drawing/2014/main" id="{C0B02732-F628-453E-A549-7D550C6C4DE7}"/>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a:extLst>
                  <a:ext uri="{FF2B5EF4-FFF2-40B4-BE49-F238E27FC236}">
                    <a16:creationId xmlns:a16="http://schemas.microsoft.com/office/drawing/2014/main" id="{BE3AA0BE-EDED-4279-8A8C-A23835FBCE2F}"/>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a:extLst>
                  <a:ext uri="{FF2B5EF4-FFF2-40B4-BE49-F238E27FC236}">
                    <a16:creationId xmlns:a16="http://schemas.microsoft.com/office/drawing/2014/main" id="{32E4CCE7-0DE5-4D4B-A78A-C392DD7C4E06}"/>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a:extLst>
                  <a:ext uri="{FF2B5EF4-FFF2-40B4-BE49-F238E27FC236}">
                    <a16:creationId xmlns:a16="http://schemas.microsoft.com/office/drawing/2014/main" id="{7D211358-6718-440E-9749-28E963901938}"/>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5D633E0F-6DF4-4A2D-8180-C974A64BCE9F}"/>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41CA7DD5-91A1-43B9-A939-D2449552A51B}"/>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9107DB11-6482-4735-BC90-28C92F3802D7}"/>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7D9475F8-1B16-402F-B83F-4FC885509D4A}"/>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a:extLst>
                  <a:ext uri="{FF2B5EF4-FFF2-40B4-BE49-F238E27FC236}">
                    <a16:creationId xmlns:a16="http://schemas.microsoft.com/office/drawing/2014/main" id="{B3D10233-2AA5-4381-A33B-BC9C9FB69AD4}"/>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Freeform 22">
              <a:extLst>
                <a:ext uri="{FF2B5EF4-FFF2-40B4-BE49-F238E27FC236}">
                  <a16:creationId xmlns:a16="http://schemas.microsoft.com/office/drawing/2014/main" id="{B15BD89B-1EBE-4A81-9F97-C9EC52323E86}"/>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5" name="Picture 1">
            <a:extLst>
              <a:ext uri="{FF2B5EF4-FFF2-40B4-BE49-F238E27FC236}">
                <a16:creationId xmlns:a16="http://schemas.microsoft.com/office/drawing/2014/main" id="{3FB75010-E975-44F1-9EFD-6B4FE03A372D}"/>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0972" y="1648759"/>
            <a:ext cx="714529" cy="102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Straight Arrow Connector 41">
            <a:extLst>
              <a:ext uri="{FF2B5EF4-FFF2-40B4-BE49-F238E27FC236}">
                <a16:creationId xmlns:a16="http://schemas.microsoft.com/office/drawing/2014/main" id="{BE99CBC0-C3AB-4CEE-9BE9-B38E3C1CDC9B}"/>
              </a:ext>
            </a:extLst>
          </p:cNvPr>
          <p:cNvCxnSpPr>
            <a:cxnSpLocks/>
          </p:cNvCxnSpPr>
          <p:nvPr/>
        </p:nvCxnSpPr>
        <p:spPr>
          <a:xfrm flipV="1">
            <a:off x="2125031" y="2927458"/>
            <a:ext cx="4120444" cy="2428"/>
          </a:xfrm>
          <a:prstGeom prst="straightConnector1">
            <a:avLst/>
          </a:prstGeom>
          <a:ln w="381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B49CF1E-A700-4AD1-9791-E5820C11CB27}"/>
              </a:ext>
            </a:extLst>
          </p:cNvPr>
          <p:cNvCxnSpPr>
            <a:cxnSpLocks/>
          </p:cNvCxnSpPr>
          <p:nvPr/>
        </p:nvCxnSpPr>
        <p:spPr>
          <a:xfrm>
            <a:off x="2085314" y="3233632"/>
            <a:ext cx="4081876" cy="0"/>
          </a:xfrm>
          <a:prstGeom prst="straightConnector1">
            <a:avLst/>
          </a:prstGeom>
          <a:ln w="38100">
            <a:solidFill>
              <a:srgbClr val="0179D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1" name="Picture 110">
            <a:extLst>
              <a:ext uri="{FF2B5EF4-FFF2-40B4-BE49-F238E27FC236}">
                <a16:creationId xmlns:a16="http://schemas.microsoft.com/office/drawing/2014/main" id="{192B7683-479A-455D-A4C8-BDE138CA8091}"/>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17149" y="1648759"/>
            <a:ext cx="606998" cy="89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2" name="Straight Arrow Connector 111">
            <a:extLst>
              <a:ext uri="{FF2B5EF4-FFF2-40B4-BE49-F238E27FC236}">
                <a16:creationId xmlns:a16="http://schemas.microsoft.com/office/drawing/2014/main" id="{EB9A0FBE-970F-4A10-9A58-5799460CA0CF}"/>
              </a:ext>
            </a:extLst>
          </p:cNvPr>
          <p:cNvCxnSpPr>
            <a:cxnSpLocks/>
          </p:cNvCxnSpPr>
          <p:nvPr/>
        </p:nvCxnSpPr>
        <p:spPr>
          <a:xfrm>
            <a:off x="2057867" y="3759698"/>
            <a:ext cx="8331837" cy="0"/>
          </a:xfrm>
          <a:prstGeom prst="straightConnector1">
            <a:avLst/>
          </a:prstGeom>
          <a:ln w="3810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BF7961B-2FE8-4FEB-B8AE-71C204B96AD1}"/>
              </a:ext>
            </a:extLst>
          </p:cNvPr>
          <p:cNvCxnSpPr>
            <a:cxnSpLocks/>
          </p:cNvCxnSpPr>
          <p:nvPr/>
        </p:nvCxnSpPr>
        <p:spPr>
          <a:xfrm>
            <a:off x="2017434" y="4042015"/>
            <a:ext cx="8317754" cy="0"/>
          </a:xfrm>
          <a:prstGeom prst="straightConnector1">
            <a:avLst/>
          </a:prstGeom>
          <a:ln w="38100">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9E5D534-D572-45C3-B714-2D364CEED3D9}"/>
              </a:ext>
            </a:extLst>
          </p:cNvPr>
          <p:cNvCxnSpPr>
            <a:cxnSpLocks/>
          </p:cNvCxnSpPr>
          <p:nvPr/>
        </p:nvCxnSpPr>
        <p:spPr>
          <a:xfrm flipV="1">
            <a:off x="2064712" y="4423073"/>
            <a:ext cx="4120444" cy="2428"/>
          </a:xfrm>
          <a:prstGeom prst="straightConnector1">
            <a:avLst/>
          </a:prstGeom>
          <a:ln w="381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6A29D65-A0C5-49D4-940E-CA5854AFEE5C}"/>
              </a:ext>
            </a:extLst>
          </p:cNvPr>
          <p:cNvCxnSpPr>
            <a:cxnSpLocks/>
          </p:cNvCxnSpPr>
          <p:nvPr/>
        </p:nvCxnSpPr>
        <p:spPr>
          <a:xfrm>
            <a:off x="2024995" y="4729247"/>
            <a:ext cx="4081876" cy="0"/>
          </a:xfrm>
          <a:prstGeom prst="straightConnector1">
            <a:avLst/>
          </a:prstGeom>
          <a:ln w="38100">
            <a:solidFill>
              <a:srgbClr val="0179D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9B07BCBB-8121-476F-BB00-4C8E98F7B755}"/>
              </a:ext>
            </a:extLst>
          </p:cNvPr>
          <p:cNvCxnSpPr>
            <a:cxnSpLocks/>
          </p:cNvCxnSpPr>
          <p:nvPr/>
        </p:nvCxnSpPr>
        <p:spPr>
          <a:xfrm>
            <a:off x="2066712" y="5210811"/>
            <a:ext cx="8331837" cy="0"/>
          </a:xfrm>
          <a:prstGeom prst="straightConnector1">
            <a:avLst/>
          </a:prstGeom>
          <a:ln w="3810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B0C67A4-E2DA-4C72-9B98-33F8FD5EFB69}"/>
              </a:ext>
            </a:extLst>
          </p:cNvPr>
          <p:cNvCxnSpPr>
            <a:cxnSpLocks/>
          </p:cNvCxnSpPr>
          <p:nvPr/>
        </p:nvCxnSpPr>
        <p:spPr>
          <a:xfrm>
            <a:off x="2026279" y="5493128"/>
            <a:ext cx="8317754" cy="0"/>
          </a:xfrm>
          <a:prstGeom prst="straightConnector1">
            <a:avLst/>
          </a:prstGeom>
          <a:ln w="38100">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B1EBE57F-0C96-4E06-B09D-550849B2F251}"/>
              </a:ext>
            </a:extLst>
          </p:cNvPr>
          <p:cNvCxnSpPr>
            <a:cxnSpLocks/>
          </p:cNvCxnSpPr>
          <p:nvPr/>
        </p:nvCxnSpPr>
        <p:spPr>
          <a:xfrm>
            <a:off x="9192197" y="6332048"/>
            <a:ext cx="442134" cy="0"/>
          </a:xfrm>
          <a:prstGeom prst="straightConnector1">
            <a:avLst/>
          </a:prstGeom>
          <a:ln w="381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05F3E41-946F-43E4-8B43-0C0B95768AE2}"/>
              </a:ext>
            </a:extLst>
          </p:cNvPr>
          <p:cNvCxnSpPr>
            <a:cxnSpLocks/>
          </p:cNvCxnSpPr>
          <p:nvPr/>
        </p:nvCxnSpPr>
        <p:spPr>
          <a:xfrm>
            <a:off x="9192197" y="6672053"/>
            <a:ext cx="442134" cy="0"/>
          </a:xfrm>
          <a:prstGeom prst="straightConnector1">
            <a:avLst/>
          </a:prstGeom>
          <a:ln w="3810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CA6500B-3EC6-4061-82A0-E28599802AD9}"/>
              </a:ext>
            </a:extLst>
          </p:cNvPr>
          <p:cNvSpPr txBox="1"/>
          <p:nvPr/>
        </p:nvSpPr>
        <p:spPr>
          <a:xfrm>
            <a:off x="3028906" y="2480180"/>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1. KRB_AS_REQ</a:t>
            </a:r>
          </a:p>
        </p:txBody>
      </p:sp>
      <p:sp>
        <p:nvSpPr>
          <p:cNvPr id="126" name="TextBox 125">
            <a:extLst>
              <a:ext uri="{FF2B5EF4-FFF2-40B4-BE49-F238E27FC236}">
                <a16:creationId xmlns:a16="http://schemas.microsoft.com/office/drawing/2014/main" id="{1F6E02C9-B62D-4836-96A8-7D4FFBE12874}"/>
              </a:ext>
            </a:extLst>
          </p:cNvPr>
          <p:cNvSpPr txBox="1"/>
          <p:nvPr/>
        </p:nvSpPr>
        <p:spPr>
          <a:xfrm>
            <a:off x="3028906" y="2839395"/>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2. KRB_AS_REQ</a:t>
            </a:r>
          </a:p>
        </p:txBody>
      </p:sp>
      <p:sp>
        <p:nvSpPr>
          <p:cNvPr id="127" name="TextBox 126">
            <a:extLst>
              <a:ext uri="{FF2B5EF4-FFF2-40B4-BE49-F238E27FC236}">
                <a16:creationId xmlns:a16="http://schemas.microsoft.com/office/drawing/2014/main" id="{EC1CFEF2-02FA-47EE-BD93-0AE3642AFE20}"/>
              </a:ext>
            </a:extLst>
          </p:cNvPr>
          <p:cNvSpPr txBox="1"/>
          <p:nvPr/>
        </p:nvSpPr>
        <p:spPr>
          <a:xfrm>
            <a:off x="3028906" y="3360338"/>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3. SMB stuff</a:t>
            </a:r>
          </a:p>
        </p:txBody>
      </p:sp>
      <p:sp>
        <p:nvSpPr>
          <p:cNvPr id="128" name="TextBox 127">
            <a:extLst>
              <a:ext uri="{FF2B5EF4-FFF2-40B4-BE49-F238E27FC236}">
                <a16:creationId xmlns:a16="http://schemas.microsoft.com/office/drawing/2014/main" id="{45571BB2-C7CE-4C0E-A806-374551E708A3}"/>
              </a:ext>
            </a:extLst>
          </p:cNvPr>
          <p:cNvSpPr txBox="1"/>
          <p:nvPr/>
        </p:nvSpPr>
        <p:spPr>
          <a:xfrm>
            <a:off x="3028906" y="3657835"/>
            <a:ext cx="412044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4. Agreeing on an authentication protocol</a:t>
            </a:r>
          </a:p>
        </p:txBody>
      </p:sp>
      <p:sp>
        <p:nvSpPr>
          <p:cNvPr id="129" name="TextBox 128">
            <a:extLst>
              <a:ext uri="{FF2B5EF4-FFF2-40B4-BE49-F238E27FC236}">
                <a16:creationId xmlns:a16="http://schemas.microsoft.com/office/drawing/2014/main" id="{60937729-E70F-47FD-B756-F98ED3191D5D}"/>
              </a:ext>
            </a:extLst>
          </p:cNvPr>
          <p:cNvSpPr txBox="1"/>
          <p:nvPr/>
        </p:nvSpPr>
        <p:spPr>
          <a:xfrm>
            <a:off x="3028906" y="4036211"/>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5. KRB_TGS_REQ</a:t>
            </a:r>
          </a:p>
        </p:txBody>
      </p:sp>
      <p:sp>
        <p:nvSpPr>
          <p:cNvPr id="130" name="TextBox 129">
            <a:extLst>
              <a:ext uri="{FF2B5EF4-FFF2-40B4-BE49-F238E27FC236}">
                <a16:creationId xmlns:a16="http://schemas.microsoft.com/office/drawing/2014/main" id="{7563E1EA-C126-4B57-892F-ECDC93A6E8DC}"/>
              </a:ext>
            </a:extLst>
          </p:cNvPr>
          <p:cNvSpPr txBox="1"/>
          <p:nvPr/>
        </p:nvSpPr>
        <p:spPr>
          <a:xfrm>
            <a:off x="3028906" y="4333708"/>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6. KRB_TGS_REP</a:t>
            </a:r>
          </a:p>
        </p:txBody>
      </p:sp>
      <p:sp>
        <p:nvSpPr>
          <p:cNvPr id="131" name="TextBox 130">
            <a:extLst>
              <a:ext uri="{FF2B5EF4-FFF2-40B4-BE49-F238E27FC236}">
                <a16:creationId xmlns:a16="http://schemas.microsoft.com/office/drawing/2014/main" id="{67269B3C-DCD1-4C20-9FF9-DFEFC92D54AE}"/>
              </a:ext>
            </a:extLst>
          </p:cNvPr>
          <p:cNvSpPr txBox="1"/>
          <p:nvPr/>
        </p:nvSpPr>
        <p:spPr>
          <a:xfrm>
            <a:off x="3028906" y="4809574"/>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7. KRB_AP_REQ</a:t>
            </a:r>
          </a:p>
        </p:txBody>
      </p:sp>
      <p:sp>
        <p:nvSpPr>
          <p:cNvPr id="132" name="TextBox 131">
            <a:extLst>
              <a:ext uri="{FF2B5EF4-FFF2-40B4-BE49-F238E27FC236}">
                <a16:creationId xmlns:a16="http://schemas.microsoft.com/office/drawing/2014/main" id="{1898EFA9-1B04-4F8E-B651-BB85069E4BF2}"/>
              </a:ext>
            </a:extLst>
          </p:cNvPr>
          <p:cNvSpPr txBox="1"/>
          <p:nvPr/>
        </p:nvSpPr>
        <p:spPr>
          <a:xfrm>
            <a:off x="3022280" y="5125444"/>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8. KRB_AP_RES</a:t>
            </a:r>
          </a:p>
        </p:txBody>
      </p:sp>
      <p:sp>
        <p:nvSpPr>
          <p:cNvPr id="133" name="TextBox 132">
            <a:extLst>
              <a:ext uri="{FF2B5EF4-FFF2-40B4-BE49-F238E27FC236}">
                <a16:creationId xmlns:a16="http://schemas.microsoft.com/office/drawing/2014/main" id="{51081E49-FB89-4BB3-A715-6CFC01BEE4DC}"/>
              </a:ext>
            </a:extLst>
          </p:cNvPr>
          <p:cNvSpPr txBox="1"/>
          <p:nvPr/>
        </p:nvSpPr>
        <p:spPr>
          <a:xfrm>
            <a:off x="9520809" y="6086768"/>
            <a:ext cx="2312694" cy="815608"/>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Kerberos traffic</a:t>
            </a:r>
          </a:p>
          <a:p>
            <a:pPr algn="l">
              <a:lnSpc>
                <a:spcPct val="90000"/>
              </a:lnSpc>
              <a:spcAft>
                <a:spcPts val="600"/>
              </a:spcAft>
            </a:pPr>
            <a:r>
              <a:rPr lang="en-CA" sz="1600">
                <a:gradFill>
                  <a:gsLst>
                    <a:gs pos="2917">
                      <a:schemeClr val="tx1"/>
                    </a:gs>
                    <a:gs pos="30000">
                      <a:schemeClr val="tx1"/>
                    </a:gs>
                  </a:gsLst>
                  <a:lin ang="5400000" scaled="0"/>
                </a:gradFill>
              </a:rPr>
              <a:t>SMB traffic</a:t>
            </a:r>
          </a:p>
        </p:txBody>
      </p:sp>
    </p:spTree>
    <p:extLst>
      <p:ext uri="{BB962C8B-B14F-4D97-AF65-F5344CB8AC3E}">
        <p14:creationId xmlns:p14="http://schemas.microsoft.com/office/powerpoint/2010/main" val="23131926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Kerberos in a nutshell (nerd edition)</a:t>
            </a:r>
            <a:endParaRPr lang="fr-FR"/>
          </a:p>
        </p:txBody>
      </p:sp>
      <p:pic>
        <p:nvPicPr>
          <p:cNvPr id="4" name="Picture 3" descr="A screenshot of a cell phone&#10;&#10;Description generated with high confidence">
            <a:extLst>
              <a:ext uri="{FF2B5EF4-FFF2-40B4-BE49-F238E27FC236}">
                <a16:creationId xmlns:a16="http://schemas.microsoft.com/office/drawing/2014/main" id="{B52AD9E3-8862-4BF9-8C7A-F81D2B172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314" y="1679380"/>
            <a:ext cx="7581900" cy="4791075"/>
          </a:xfrm>
          <a:prstGeom prst="rect">
            <a:avLst/>
          </a:prstGeom>
        </p:spPr>
      </p:pic>
    </p:spTree>
    <p:extLst>
      <p:ext uri="{BB962C8B-B14F-4D97-AF65-F5344CB8AC3E}">
        <p14:creationId xmlns:p14="http://schemas.microsoft.com/office/powerpoint/2010/main" val="38131484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Kerberos on the wire</a:t>
            </a:r>
            <a:endParaRPr lang="fr-FR"/>
          </a:p>
        </p:txBody>
      </p:sp>
      <p:sp>
        <p:nvSpPr>
          <p:cNvPr id="5" name="Espace réservé du texte 2">
            <a:extLst>
              <a:ext uri="{FF2B5EF4-FFF2-40B4-BE49-F238E27FC236}">
                <a16:creationId xmlns:a16="http://schemas.microsoft.com/office/drawing/2014/main" id="{36C3455C-69E1-49B3-8996-19D0B4D8C6C8}"/>
              </a:ext>
            </a:extLst>
          </p:cNvPr>
          <p:cNvSpPr txBox="1">
            <a:spLocks/>
          </p:cNvSpPr>
          <p:nvPr/>
        </p:nvSpPr>
        <p:spPr>
          <a:xfrm>
            <a:off x="366141" y="1922261"/>
            <a:ext cx="11887200" cy="421653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Many parts of the messages are in the clear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Of course not the session keys and participants’ secrets!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Error messages are in the clear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Great for troubleshooting!</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UDP/TCP port 88</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Windows 2000/XP/2003 use UDP first and if it is fragmented, then switch to TCP</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Windows Vista/2008 and higher are using TCP right away</a:t>
            </a: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endParaRPr lang="fr-FR" dirty="0"/>
          </a:p>
        </p:txBody>
      </p:sp>
    </p:spTree>
    <p:extLst>
      <p:ext uri="{BB962C8B-B14F-4D97-AF65-F5344CB8AC3E}">
        <p14:creationId xmlns:p14="http://schemas.microsoft.com/office/powerpoint/2010/main" val="364410808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1759DD19-D703-431F-A92A-882CB3F5BD9C}"/>
              </a:ext>
            </a:extLst>
          </p:cNvPr>
          <p:cNvSpPr/>
          <p:nvPr/>
        </p:nvSpPr>
        <p:spPr bwMode="auto">
          <a:xfrm>
            <a:off x="6269831" y="3589852"/>
            <a:ext cx="2017579" cy="31303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KRB_AS_REQ</a:t>
            </a:r>
            <a:endParaRPr lang="fr-FR"/>
          </a:p>
        </p:txBody>
      </p:sp>
      <p:grpSp>
        <p:nvGrpSpPr>
          <p:cNvPr id="4" name="Group 3">
            <a:extLst>
              <a:ext uri="{FF2B5EF4-FFF2-40B4-BE49-F238E27FC236}">
                <a16:creationId xmlns:a16="http://schemas.microsoft.com/office/drawing/2014/main" id="{4D33F612-0ED8-498B-9752-F9F735BF3DC6}"/>
              </a:ext>
            </a:extLst>
          </p:cNvPr>
          <p:cNvGrpSpPr/>
          <p:nvPr/>
        </p:nvGrpSpPr>
        <p:grpSpPr>
          <a:xfrm>
            <a:off x="2591681" y="1736679"/>
            <a:ext cx="774700" cy="799271"/>
            <a:chOff x="3662363" y="1230946"/>
            <a:chExt cx="1057276" cy="1068388"/>
          </a:xfrm>
        </p:grpSpPr>
        <p:grpSp>
          <p:nvGrpSpPr>
            <p:cNvPr id="5" name="Group 4">
              <a:extLst>
                <a:ext uri="{FF2B5EF4-FFF2-40B4-BE49-F238E27FC236}">
                  <a16:creationId xmlns:a16="http://schemas.microsoft.com/office/drawing/2014/main" id="{A10B2E37-1D57-43E3-8150-A23672A57CC0}"/>
                </a:ext>
              </a:extLst>
            </p:cNvPr>
            <p:cNvGrpSpPr>
              <a:grpSpLocks noChangeAspect="1"/>
            </p:cNvGrpSpPr>
            <p:nvPr/>
          </p:nvGrpSpPr>
          <p:grpSpPr bwMode="auto">
            <a:xfrm>
              <a:off x="3662363" y="1230946"/>
              <a:ext cx="1057276" cy="1068388"/>
              <a:chOff x="2341" y="775"/>
              <a:chExt cx="666" cy="673"/>
            </a:xfrm>
          </p:grpSpPr>
          <p:sp>
            <p:nvSpPr>
              <p:cNvPr id="7" name="AutoShape 3">
                <a:extLst>
                  <a:ext uri="{FF2B5EF4-FFF2-40B4-BE49-F238E27FC236}">
                    <a16:creationId xmlns:a16="http://schemas.microsoft.com/office/drawing/2014/main" id="{1622CBBE-7D2E-4E85-ACF7-B03050A5A085}"/>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5">
                <a:extLst>
                  <a:ext uri="{FF2B5EF4-FFF2-40B4-BE49-F238E27FC236}">
                    <a16:creationId xmlns:a16="http://schemas.microsoft.com/office/drawing/2014/main" id="{F26DB122-A737-4B8B-AF5A-FB932BC72F39}"/>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8D08AE7B-A735-4E66-948A-038AD7FAD601}"/>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6C3FAC82-46B1-4BCA-B141-B1751AFA94CD}"/>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A5AB00CF-7C60-47C4-9E94-FC69FAF7F7CE}"/>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36A88D67-03EC-460F-A924-ED8B55999FF9}"/>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A4DCA74D-04CF-48F5-B62E-1F93AF9851B0}"/>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F56AD44D-1AB5-454C-9231-E1E49E1CF4AF}"/>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7D0F0D93-E0E8-44C5-8F1C-91B5202864B5}"/>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4A7730BF-B124-42BE-9E0F-D0E032245A86}"/>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8318947C-F408-4BCB-A86F-A33FD18873FC}"/>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189ACFF1-CF98-4AC0-97EB-B7D6821EAB68}"/>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9E6DC9DC-51BE-4BBB-BE18-D52BE420EC37}"/>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C142E89E-737E-4956-B419-BF08663544D5}"/>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07E29B9A-F896-471A-A2D8-12AF9118D5A5}"/>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44B003E5-F2A6-4C93-98B3-581C92B47BD8}"/>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98EA436C-2C96-4B9B-8F58-FF39F13DCABA}"/>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26A235EE-1A94-42E1-95E0-1AC240E4667E}"/>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0B58FFE4-7483-46F0-AB2F-CE788D3B4833}"/>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CD0B2503-5405-43B1-9C43-51D6E822CFF1}"/>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E985FF8E-1833-492A-899F-F18D8D50615E}"/>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7ADE7F50-87BA-4AD4-9193-44D7D482115B}"/>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5DC67A77-1957-4771-9CE9-2F07A1F92DA4}"/>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306B65CB-A73B-4DC7-BD10-0B9C70F72484}"/>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Freeform 22">
              <a:extLst>
                <a:ext uri="{FF2B5EF4-FFF2-40B4-BE49-F238E27FC236}">
                  <a16:creationId xmlns:a16="http://schemas.microsoft.com/office/drawing/2014/main" id="{BA4396C7-280B-461B-9920-CA4593C3E0BA}"/>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1" name="Picture 1">
            <a:extLst>
              <a:ext uri="{FF2B5EF4-FFF2-40B4-BE49-F238E27FC236}">
                <a16:creationId xmlns:a16="http://schemas.microsoft.com/office/drawing/2014/main" id="{61569F46-B2CC-43A3-8410-9538FA5B976B}"/>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3058" y="1669408"/>
            <a:ext cx="714529" cy="102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2" name="Straight Arrow Connector 31">
            <a:extLst>
              <a:ext uri="{FF2B5EF4-FFF2-40B4-BE49-F238E27FC236}">
                <a16:creationId xmlns:a16="http://schemas.microsoft.com/office/drawing/2014/main" id="{1C3EC20E-0C84-4B0C-BDF9-9786F9945620}"/>
              </a:ext>
            </a:extLst>
          </p:cNvPr>
          <p:cNvCxnSpPr>
            <a:cxnSpLocks/>
          </p:cNvCxnSpPr>
          <p:nvPr/>
        </p:nvCxnSpPr>
        <p:spPr>
          <a:xfrm flipV="1">
            <a:off x="2977477" y="3147729"/>
            <a:ext cx="5273894" cy="5783"/>
          </a:xfrm>
          <a:prstGeom prst="straightConnector1">
            <a:avLst/>
          </a:prstGeom>
          <a:ln w="381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7AB270C-3C9B-45D7-B28E-69E11C15E219}"/>
              </a:ext>
            </a:extLst>
          </p:cNvPr>
          <p:cNvSpPr txBox="1"/>
          <p:nvPr/>
        </p:nvSpPr>
        <p:spPr>
          <a:xfrm>
            <a:off x="4714109" y="2698945"/>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1. KRB_AS_REQ</a:t>
            </a:r>
          </a:p>
        </p:txBody>
      </p:sp>
      <p:sp>
        <p:nvSpPr>
          <p:cNvPr id="37" name="TextBox 36">
            <a:extLst>
              <a:ext uri="{FF2B5EF4-FFF2-40B4-BE49-F238E27FC236}">
                <a16:creationId xmlns:a16="http://schemas.microsoft.com/office/drawing/2014/main" id="{8DC43A1F-BBE1-4B40-B62D-6C8706DB0ABD}"/>
              </a:ext>
            </a:extLst>
          </p:cNvPr>
          <p:cNvSpPr txBox="1"/>
          <p:nvPr/>
        </p:nvSpPr>
        <p:spPr>
          <a:xfrm>
            <a:off x="2837119" y="3204877"/>
            <a:ext cx="3926005" cy="2905411"/>
          </a:xfrm>
          <a:prstGeom prst="rect">
            <a:avLst/>
          </a:prstGeom>
          <a:noFill/>
        </p:spPr>
        <p:txBody>
          <a:bodyPr wrap="square" lIns="182880" tIns="146304" rIns="182880" bIns="146304" rtlCol="0">
            <a:spAutoFit/>
          </a:bodyPr>
          <a:lstStyle/>
          <a:p>
            <a:pPr algn="l">
              <a:lnSpc>
                <a:spcPct val="90000"/>
              </a:lnSpc>
              <a:spcAft>
                <a:spcPts val="600"/>
              </a:spcAft>
            </a:pPr>
            <a:r>
              <a:rPr lang="en-CA" sz="1600" b="1">
                <a:latin typeface="Consolas" panose="020B0609020204030204" pitchFamily="49" charset="0"/>
              </a:rPr>
              <a:t>KDC-REQ:</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cname</a:t>
            </a:r>
            <a:r>
              <a:rPr lang="en-CA" sz="1600">
                <a:gradFill>
                  <a:gsLst>
                    <a:gs pos="2917">
                      <a:schemeClr val="tx1"/>
                    </a:gs>
                    <a:gs pos="30000">
                      <a:schemeClr val="tx1"/>
                    </a:gs>
                  </a:gsLst>
                  <a:lin ang="5400000" scaled="0"/>
                </a:gradFill>
                <a:latin typeface="Consolas" panose="020B0609020204030204" pitchFamily="49" charset="0"/>
              </a:rPr>
              <a:t> = bob</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realm = 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sname</a:t>
            </a:r>
            <a:r>
              <a:rPr lang="en-CA" sz="1600">
                <a:gradFill>
                  <a:gsLst>
                    <a:gs pos="2917">
                      <a:schemeClr val="tx1"/>
                    </a:gs>
                    <a:gs pos="30000">
                      <a:schemeClr val="tx1"/>
                    </a:gs>
                  </a:gsLst>
                  <a:lin ang="5400000" scaled="0"/>
                </a:gradFill>
                <a:latin typeface="Consolas" panose="020B0609020204030204" pitchFamily="49" charset="0"/>
              </a:rPr>
              <a:t> = krbtgt/contoso.com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eType</a:t>
            </a:r>
            <a:r>
              <a:rPr lang="en-CA" sz="1600">
                <a:gradFill>
                  <a:gsLst>
                    <a:gs pos="2917">
                      <a:schemeClr val="tx1"/>
                    </a:gs>
                    <a:gs pos="30000">
                      <a:schemeClr val="tx1"/>
                    </a:gs>
                  </a:gsLst>
                  <a:lin ang="5400000" scaled="0"/>
                </a:gradFill>
                <a:latin typeface="Consolas" panose="020B0609020204030204" pitchFamily="49" charset="0"/>
              </a:rPr>
              <a:t> = ENCTYPE</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nonce = 854491316</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address = BOBLAPTOP</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KDC options = KDC Flags</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till = timestamp</a:t>
            </a:r>
          </a:p>
        </p:txBody>
      </p:sp>
      <p:sp>
        <p:nvSpPr>
          <p:cNvPr id="38" name="TextBox 37">
            <a:extLst>
              <a:ext uri="{FF2B5EF4-FFF2-40B4-BE49-F238E27FC236}">
                <a16:creationId xmlns:a16="http://schemas.microsoft.com/office/drawing/2014/main" id="{AF8E4983-95EB-4ED4-959C-38AFF6AF547F}"/>
              </a:ext>
            </a:extLst>
          </p:cNvPr>
          <p:cNvSpPr txBox="1"/>
          <p:nvPr/>
        </p:nvSpPr>
        <p:spPr>
          <a:xfrm>
            <a:off x="6152034" y="3204877"/>
            <a:ext cx="3126284" cy="1114151"/>
          </a:xfrm>
          <a:prstGeom prst="rect">
            <a:avLst/>
          </a:prstGeom>
          <a:noFill/>
        </p:spPr>
        <p:txBody>
          <a:bodyPr wrap="square" lIns="182880" tIns="146304" rIns="182880" bIns="146304" rtlCol="0">
            <a:spAutoFit/>
          </a:bodyPr>
          <a:lstStyle/>
          <a:p>
            <a:pPr algn="l">
              <a:lnSpc>
                <a:spcPct val="90000"/>
              </a:lnSpc>
              <a:spcAft>
                <a:spcPts val="600"/>
              </a:spcAft>
            </a:pPr>
            <a:r>
              <a:rPr lang="en-CA" sz="1600" b="1">
                <a:gradFill>
                  <a:gsLst>
                    <a:gs pos="2917">
                      <a:schemeClr val="tx1"/>
                    </a:gs>
                    <a:gs pos="30000">
                      <a:schemeClr val="tx1"/>
                    </a:gs>
                  </a:gsLst>
                  <a:lin ang="5400000" scaled="0"/>
                </a:gradFill>
                <a:latin typeface="Consolas" panose="020B0609020204030204" pitchFamily="49" charset="0"/>
              </a:rPr>
              <a:t>PA-DATA:</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PA-ENC-TIMESTAMP</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PA-PAC-REQUEST</a:t>
            </a:r>
          </a:p>
        </p:txBody>
      </p:sp>
      <p:sp>
        <p:nvSpPr>
          <p:cNvPr id="39" name="TextBox 38">
            <a:extLst>
              <a:ext uri="{FF2B5EF4-FFF2-40B4-BE49-F238E27FC236}">
                <a16:creationId xmlns:a16="http://schemas.microsoft.com/office/drawing/2014/main" id="{B783917F-18FC-40A9-BE00-C6D470D4B640}"/>
              </a:ext>
            </a:extLst>
          </p:cNvPr>
          <p:cNvSpPr txBox="1"/>
          <p:nvPr/>
        </p:nvSpPr>
        <p:spPr>
          <a:xfrm>
            <a:off x="766854" y="3146444"/>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sp>
        <p:nvSpPr>
          <p:cNvPr id="40" name="TextBox 39">
            <a:extLst>
              <a:ext uri="{FF2B5EF4-FFF2-40B4-BE49-F238E27FC236}">
                <a16:creationId xmlns:a16="http://schemas.microsoft.com/office/drawing/2014/main" id="{7B01A039-080C-4B16-9AFD-706828C9F633}"/>
              </a:ext>
            </a:extLst>
          </p:cNvPr>
          <p:cNvSpPr txBox="1"/>
          <p:nvPr/>
        </p:nvSpPr>
        <p:spPr>
          <a:xfrm>
            <a:off x="9883639" y="3146443"/>
            <a:ext cx="1432061" cy="517065"/>
          </a:xfrm>
          <a:prstGeom prst="rect">
            <a:avLst/>
          </a:prstGeom>
          <a:solidFill>
            <a:srgbClr val="7030A0"/>
          </a:solidFill>
        </p:spPr>
        <p:txBody>
          <a:bodyPr wrap="square" lIns="182880" tIns="146304" rIns="182880" bIns="146304" rtlCol="0">
            <a:spAutoFit/>
          </a:bodyPr>
          <a:lstStyle/>
          <a:p>
            <a:pPr algn="l">
              <a:lnSpc>
                <a:spcPct val="90000"/>
              </a:lnSpc>
              <a:spcAft>
                <a:spcPts val="600"/>
              </a:spcAft>
            </a:pPr>
            <a:r>
              <a:rPr lang="en-CA" sz="1600">
                <a:solidFill>
                  <a:schemeClr val="bg1"/>
                </a:solidFill>
              </a:rPr>
              <a:t>KDC secret</a:t>
            </a:r>
          </a:p>
        </p:txBody>
      </p:sp>
      <p:grpSp>
        <p:nvGrpSpPr>
          <p:cNvPr id="68" name="Group 67">
            <a:extLst>
              <a:ext uri="{FF2B5EF4-FFF2-40B4-BE49-F238E27FC236}">
                <a16:creationId xmlns:a16="http://schemas.microsoft.com/office/drawing/2014/main" id="{CF50350C-91A1-41C1-8423-5B562D829ECA}"/>
              </a:ext>
            </a:extLst>
          </p:cNvPr>
          <p:cNvGrpSpPr/>
          <p:nvPr/>
        </p:nvGrpSpPr>
        <p:grpSpPr>
          <a:xfrm>
            <a:off x="2066420" y="3548250"/>
            <a:ext cx="193675" cy="199818"/>
            <a:chOff x="3662363" y="1230946"/>
            <a:chExt cx="1057276" cy="1068388"/>
          </a:xfrm>
        </p:grpSpPr>
        <p:grpSp>
          <p:nvGrpSpPr>
            <p:cNvPr id="69" name="Group 68">
              <a:extLst>
                <a:ext uri="{FF2B5EF4-FFF2-40B4-BE49-F238E27FC236}">
                  <a16:creationId xmlns:a16="http://schemas.microsoft.com/office/drawing/2014/main" id="{FE17D5FC-8F47-4A47-9689-16FDA2E41649}"/>
                </a:ext>
              </a:extLst>
            </p:cNvPr>
            <p:cNvGrpSpPr>
              <a:grpSpLocks noChangeAspect="1"/>
            </p:cNvGrpSpPr>
            <p:nvPr/>
          </p:nvGrpSpPr>
          <p:grpSpPr bwMode="auto">
            <a:xfrm>
              <a:off x="3662363" y="1230946"/>
              <a:ext cx="1057276" cy="1068388"/>
              <a:chOff x="2341" y="775"/>
              <a:chExt cx="666" cy="673"/>
            </a:xfrm>
          </p:grpSpPr>
          <p:sp>
            <p:nvSpPr>
              <p:cNvPr id="71" name="AutoShape 3">
                <a:extLst>
                  <a:ext uri="{FF2B5EF4-FFF2-40B4-BE49-F238E27FC236}">
                    <a16:creationId xmlns:a16="http://schemas.microsoft.com/office/drawing/2014/main" id="{A73D65D2-9B6F-4F0B-B0D2-4DA130BE3FA4}"/>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5">
                <a:extLst>
                  <a:ext uri="{FF2B5EF4-FFF2-40B4-BE49-F238E27FC236}">
                    <a16:creationId xmlns:a16="http://schemas.microsoft.com/office/drawing/2014/main" id="{1222EEF4-10BD-486C-AB5A-18BDDF3554B3}"/>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459EA6EE-3F13-4725-BD39-9657A4F3FECE}"/>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
                <a:extLst>
                  <a:ext uri="{FF2B5EF4-FFF2-40B4-BE49-F238E27FC236}">
                    <a16:creationId xmlns:a16="http://schemas.microsoft.com/office/drawing/2014/main" id="{A3077A01-082B-42C6-ADC3-7F287AC75835}"/>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8">
                <a:extLst>
                  <a:ext uri="{FF2B5EF4-FFF2-40B4-BE49-F238E27FC236}">
                    <a16:creationId xmlns:a16="http://schemas.microsoft.com/office/drawing/2014/main" id="{93CB5B66-F16B-45BC-819D-AA0C11A851F5}"/>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
                <a:extLst>
                  <a:ext uri="{FF2B5EF4-FFF2-40B4-BE49-F238E27FC236}">
                    <a16:creationId xmlns:a16="http://schemas.microsoft.com/office/drawing/2014/main" id="{88EBC80D-CA1B-4825-B1F8-20D5F8A44571}"/>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
                <a:extLst>
                  <a:ext uri="{FF2B5EF4-FFF2-40B4-BE49-F238E27FC236}">
                    <a16:creationId xmlns:a16="http://schemas.microsoft.com/office/drawing/2014/main" id="{6EC452B6-63A9-42E9-B56A-DC3750918777}"/>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1">
                <a:extLst>
                  <a:ext uri="{FF2B5EF4-FFF2-40B4-BE49-F238E27FC236}">
                    <a16:creationId xmlns:a16="http://schemas.microsoft.com/office/drawing/2014/main" id="{ED08D760-9BAA-42C1-9174-00144DA7D32A}"/>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2">
                <a:extLst>
                  <a:ext uri="{FF2B5EF4-FFF2-40B4-BE49-F238E27FC236}">
                    <a16:creationId xmlns:a16="http://schemas.microsoft.com/office/drawing/2014/main" id="{88A1D878-3119-47C8-B6BF-6B0160EC7005}"/>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3">
                <a:extLst>
                  <a:ext uri="{FF2B5EF4-FFF2-40B4-BE49-F238E27FC236}">
                    <a16:creationId xmlns:a16="http://schemas.microsoft.com/office/drawing/2014/main" id="{BF2A49E0-4A75-412C-BB4B-A95E0E712025}"/>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4">
                <a:extLst>
                  <a:ext uri="{FF2B5EF4-FFF2-40B4-BE49-F238E27FC236}">
                    <a16:creationId xmlns:a16="http://schemas.microsoft.com/office/drawing/2014/main" id="{AAE5E9F1-5C99-48A6-B0CA-7F2693359ED6}"/>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5">
                <a:extLst>
                  <a:ext uri="{FF2B5EF4-FFF2-40B4-BE49-F238E27FC236}">
                    <a16:creationId xmlns:a16="http://schemas.microsoft.com/office/drawing/2014/main" id="{5047883B-269C-4126-8ED4-75E0BAC463FA}"/>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
                <a:extLst>
                  <a:ext uri="{FF2B5EF4-FFF2-40B4-BE49-F238E27FC236}">
                    <a16:creationId xmlns:a16="http://schemas.microsoft.com/office/drawing/2014/main" id="{8B9449CD-29E9-47D8-A395-7ABD20AD3504}"/>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7">
                <a:extLst>
                  <a:ext uri="{FF2B5EF4-FFF2-40B4-BE49-F238E27FC236}">
                    <a16:creationId xmlns:a16="http://schemas.microsoft.com/office/drawing/2014/main" id="{406295F0-E2F2-41DF-8575-853108940A49}"/>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8">
                <a:extLst>
                  <a:ext uri="{FF2B5EF4-FFF2-40B4-BE49-F238E27FC236}">
                    <a16:creationId xmlns:a16="http://schemas.microsoft.com/office/drawing/2014/main" id="{94FCBDB8-72FA-4CC4-B8F8-75BEEE6C650D}"/>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9">
                <a:extLst>
                  <a:ext uri="{FF2B5EF4-FFF2-40B4-BE49-F238E27FC236}">
                    <a16:creationId xmlns:a16="http://schemas.microsoft.com/office/drawing/2014/main" id="{5E0CD3B1-4E73-4C92-A5EE-51A23514D199}"/>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0">
                <a:extLst>
                  <a:ext uri="{FF2B5EF4-FFF2-40B4-BE49-F238E27FC236}">
                    <a16:creationId xmlns:a16="http://schemas.microsoft.com/office/drawing/2014/main" id="{E4588FDA-12A3-4F88-9EAB-627DBC417FD2}"/>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1">
                <a:extLst>
                  <a:ext uri="{FF2B5EF4-FFF2-40B4-BE49-F238E27FC236}">
                    <a16:creationId xmlns:a16="http://schemas.microsoft.com/office/drawing/2014/main" id="{B6A106C5-3510-40F7-B477-A1814A0FFC76}"/>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2">
                <a:extLst>
                  <a:ext uri="{FF2B5EF4-FFF2-40B4-BE49-F238E27FC236}">
                    <a16:creationId xmlns:a16="http://schemas.microsoft.com/office/drawing/2014/main" id="{B3C488EC-7C3B-408A-8E06-E9FA008E6CD1}"/>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4">
                <a:extLst>
                  <a:ext uri="{FF2B5EF4-FFF2-40B4-BE49-F238E27FC236}">
                    <a16:creationId xmlns:a16="http://schemas.microsoft.com/office/drawing/2014/main" id="{65DA6480-78A2-4148-929A-F6869C6B6867}"/>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5">
                <a:extLst>
                  <a:ext uri="{FF2B5EF4-FFF2-40B4-BE49-F238E27FC236}">
                    <a16:creationId xmlns:a16="http://schemas.microsoft.com/office/drawing/2014/main" id="{D905D92A-ACBF-4A6E-B020-7CD888B7AF90}"/>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6">
                <a:extLst>
                  <a:ext uri="{FF2B5EF4-FFF2-40B4-BE49-F238E27FC236}">
                    <a16:creationId xmlns:a16="http://schemas.microsoft.com/office/drawing/2014/main" id="{9085F6D0-2956-47A3-BBBD-4895C754E5CD}"/>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7">
                <a:extLst>
                  <a:ext uri="{FF2B5EF4-FFF2-40B4-BE49-F238E27FC236}">
                    <a16:creationId xmlns:a16="http://schemas.microsoft.com/office/drawing/2014/main" id="{15D3B935-3E32-42D5-B153-5D332026F486}"/>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
                <a:extLst>
                  <a:ext uri="{FF2B5EF4-FFF2-40B4-BE49-F238E27FC236}">
                    <a16:creationId xmlns:a16="http://schemas.microsoft.com/office/drawing/2014/main" id="{6D02CD31-1132-4782-A3CB-8F10C583ED47}"/>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0" name="Freeform 22">
              <a:extLst>
                <a:ext uri="{FF2B5EF4-FFF2-40B4-BE49-F238E27FC236}">
                  <a16:creationId xmlns:a16="http://schemas.microsoft.com/office/drawing/2014/main" id="{10B7B94E-BA92-4CDB-B182-199D86E2BCA9}"/>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94">
            <a:extLst>
              <a:ext uri="{FF2B5EF4-FFF2-40B4-BE49-F238E27FC236}">
                <a16:creationId xmlns:a16="http://schemas.microsoft.com/office/drawing/2014/main" id="{FFB35848-E75F-47D5-BDBF-1EFA84B359A5}"/>
              </a:ext>
            </a:extLst>
          </p:cNvPr>
          <p:cNvGrpSpPr/>
          <p:nvPr/>
        </p:nvGrpSpPr>
        <p:grpSpPr>
          <a:xfrm>
            <a:off x="8190572" y="3802981"/>
            <a:ext cx="193675" cy="199818"/>
            <a:chOff x="3662363" y="1230946"/>
            <a:chExt cx="1057276" cy="1068388"/>
          </a:xfrm>
        </p:grpSpPr>
        <p:grpSp>
          <p:nvGrpSpPr>
            <p:cNvPr id="96" name="Group 95">
              <a:extLst>
                <a:ext uri="{FF2B5EF4-FFF2-40B4-BE49-F238E27FC236}">
                  <a16:creationId xmlns:a16="http://schemas.microsoft.com/office/drawing/2014/main" id="{3F4E6284-6EC6-4DB7-A576-C3EA018CAED4}"/>
                </a:ext>
              </a:extLst>
            </p:cNvPr>
            <p:cNvGrpSpPr>
              <a:grpSpLocks noChangeAspect="1"/>
            </p:cNvGrpSpPr>
            <p:nvPr/>
          </p:nvGrpSpPr>
          <p:grpSpPr bwMode="auto">
            <a:xfrm>
              <a:off x="3662363" y="1230946"/>
              <a:ext cx="1057276" cy="1068388"/>
              <a:chOff x="2341" y="775"/>
              <a:chExt cx="666" cy="673"/>
            </a:xfrm>
          </p:grpSpPr>
          <p:sp>
            <p:nvSpPr>
              <p:cNvPr id="98" name="AutoShape 3">
                <a:extLst>
                  <a:ext uri="{FF2B5EF4-FFF2-40B4-BE49-F238E27FC236}">
                    <a16:creationId xmlns:a16="http://schemas.microsoft.com/office/drawing/2014/main" id="{1928C90B-BFA6-4409-A0E0-773CEC2124DB}"/>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5">
                <a:extLst>
                  <a:ext uri="{FF2B5EF4-FFF2-40B4-BE49-F238E27FC236}">
                    <a16:creationId xmlns:a16="http://schemas.microsoft.com/office/drawing/2014/main" id="{58D72DD1-17D5-4229-B024-89034BC2FE73}"/>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6">
                <a:extLst>
                  <a:ext uri="{FF2B5EF4-FFF2-40B4-BE49-F238E27FC236}">
                    <a16:creationId xmlns:a16="http://schemas.microsoft.com/office/drawing/2014/main" id="{4C5B0C64-989B-42BC-82E1-D2089FE47C2A}"/>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
                <a:extLst>
                  <a:ext uri="{FF2B5EF4-FFF2-40B4-BE49-F238E27FC236}">
                    <a16:creationId xmlns:a16="http://schemas.microsoft.com/office/drawing/2014/main" id="{8E567285-B40D-4F38-B34C-8AA2C5A3E6A5}"/>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
                <a:extLst>
                  <a:ext uri="{FF2B5EF4-FFF2-40B4-BE49-F238E27FC236}">
                    <a16:creationId xmlns:a16="http://schemas.microsoft.com/office/drawing/2014/main" id="{7D9E46FB-6601-4F54-A6AD-97948E3213BF}"/>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
                <a:extLst>
                  <a:ext uri="{FF2B5EF4-FFF2-40B4-BE49-F238E27FC236}">
                    <a16:creationId xmlns:a16="http://schemas.microsoft.com/office/drawing/2014/main" id="{18B19399-05D0-4E8F-B8BA-85D6638702FF}"/>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
                <a:extLst>
                  <a:ext uri="{FF2B5EF4-FFF2-40B4-BE49-F238E27FC236}">
                    <a16:creationId xmlns:a16="http://schemas.microsoft.com/office/drawing/2014/main" id="{B0E853A6-AE74-4346-9D54-2A36FD5597F8}"/>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1">
                <a:extLst>
                  <a:ext uri="{FF2B5EF4-FFF2-40B4-BE49-F238E27FC236}">
                    <a16:creationId xmlns:a16="http://schemas.microsoft.com/office/drawing/2014/main" id="{2C051E91-1953-46C4-9FB2-91BB46B969A0}"/>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2">
                <a:extLst>
                  <a:ext uri="{FF2B5EF4-FFF2-40B4-BE49-F238E27FC236}">
                    <a16:creationId xmlns:a16="http://schemas.microsoft.com/office/drawing/2014/main" id="{3F90A768-52B4-483E-9ECA-6C5971B5CC19}"/>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3">
                <a:extLst>
                  <a:ext uri="{FF2B5EF4-FFF2-40B4-BE49-F238E27FC236}">
                    <a16:creationId xmlns:a16="http://schemas.microsoft.com/office/drawing/2014/main" id="{9606E6CB-079B-4740-8547-74E567C68CD6}"/>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4">
                <a:extLst>
                  <a:ext uri="{FF2B5EF4-FFF2-40B4-BE49-F238E27FC236}">
                    <a16:creationId xmlns:a16="http://schemas.microsoft.com/office/drawing/2014/main" id="{0821BF5F-F959-4111-BF2B-D95FB239EA61}"/>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5">
                <a:extLst>
                  <a:ext uri="{FF2B5EF4-FFF2-40B4-BE49-F238E27FC236}">
                    <a16:creationId xmlns:a16="http://schemas.microsoft.com/office/drawing/2014/main" id="{EC928F04-3F50-436C-A842-5DCE8A7652BE}"/>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6">
                <a:extLst>
                  <a:ext uri="{FF2B5EF4-FFF2-40B4-BE49-F238E27FC236}">
                    <a16:creationId xmlns:a16="http://schemas.microsoft.com/office/drawing/2014/main" id="{93B5045A-3FC9-4600-BCED-BADBEA5E94DC}"/>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
                <a:extLst>
                  <a:ext uri="{FF2B5EF4-FFF2-40B4-BE49-F238E27FC236}">
                    <a16:creationId xmlns:a16="http://schemas.microsoft.com/office/drawing/2014/main" id="{D001EDFC-6D59-4727-9358-6DBD366AB3C5}"/>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8">
                <a:extLst>
                  <a:ext uri="{FF2B5EF4-FFF2-40B4-BE49-F238E27FC236}">
                    <a16:creationId xmlns:a16="http://schemas.microsoft.com/office/drawing/2014/main" id="{D8CB1587-A236-498E-92DB-5BEF82DE5ADB}"/>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9">
                <a:extLst>
                  <a:ext uri="{FF2B5EF4-FFF2-40B4-BE49-F238E27FC236}">
                    <a16:creationId xmlns:a16="http://schemas.microsoft.com/office/drawing/2014/main" id="{C4DED615-7B0A-47A3-A56F-4F21AFBBF1C5}"/>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0">
                <a:extLst>
                  <a:ext uri="{FF2B5EF4-FFF2-40B4-BE49-F238E27FC236}">
                    <a16:creationId xmlns:a16="http://schemas.microsoft.com/office/drawing/2014/main" id="{C8E43437-71BB-41D3-AB95-41E5C916D036}"/>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1">
                <a:extLst>
                  <a:ext uri="{FF2B5EF4-FFF2-40B4-BE49-F238E27FC236}">
                    <a16:creationId xmlns:a16="http://schemas.microsoft.com/office/drawing/2014/main" id="{05C6808C-DF75-4339-8C66-308730C5247C}"/>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2">
                <a:extLst>
                  <a:ext uri="{FF2B5EF4-FFF2-40B4-BE49-F238E27FC236}">
                    <a16:creationId xmlns:a16="http://schemas.microsoft.com/office/drawing/2014/main" id="{1BE3BB40-ABC3-4AD0-9445-DABFAE7DD3BD}"/>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4">
                <a:extLst>
                  <a:ext uri="{FF2B5EF4-FFF2-40B4-BE49-F238E27FC236}">
                    <a16:creationId xmlns:a16="http://schemas.microsoft.com/office/drawing/2014/main" id="{FB314A89-CFCF-444B-8769-A449CEED2949}"/>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5">
                <a:extLst>
                  <a:ext uri="{FF2B5EF4-FFF2-40B4-BE49-F238E27FC236}">
                    <a16:creationId xmlns:a16="http://schemas.microsoft.com/office/drawing/2014/main" id="{E95CEADF-3D3B-4026-AF11-9450A3E93F32}"/>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6">
                <a:extLst>
                  <a:ext uri="{FF2B5EF4-FFF2-40B4-BE49-F238E27FC236}">
                    <a16:creationId xmlns:a16="http://schemas.microsoft.com/office/drawing/2014/main" id="{483EE559-3301-4622-BC1F-65E32CEA95C4}"/>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7">
                <a:extLst>
                  <a:ext uri="{FF2B5EF4-FFF2-40B4-BE49-F238E27FC236}">
                    <a16:creationId xmlns:a16="http://schemas.microsoft.com/office/drawing/2014/main" id="{BA536CA6-4013-4687-AA65-5E8FA6944E21}"/>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8">
                <a:extLst>
                  <a:ext uri="{FF2B5EF4-FFF2-40B4-BE49-F238E27FC236}">
                    <a16:creationId xmlns:a16="http://schemas.microsoft.com/office/drawing/2014/main" id="{2BC02F09-CDA4-4C5B-8398-371BC839395B}"/>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7" name="Freeform 22">
              <a:extLst>
                <a:ext uri="{FF2B5EF4-FFF2-40B4-BE49-F238E27FC236}">
                  <a16:creationId xmlns:a16="http://schemas.microsoft.com/office/drawing/2014/main" id="{BA9C314E-EE80-4C96-8E69-7A8C724002CE}"/>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0" name="TextBox 149">
            <a:extLst>
              <a:ext uri="{FF2B5EF4-FFF2-40B4-BE49-F238E27FC236}">
                <a16:creationId xmlns:a16="http://schemas.microsoft.com/office/drawing/2014/main" id="{C030479D-B732-4B29-A7CE-07FC26FE8008}"/>
              </a:ext>
            </a:extLst>
          </p:cNvPr>
          <p:cNvSpPr txBox="1"/>
          <p:nvPr/>
        </p:nvSpPr>
        <p:spPr>
          <a:xfrm>
            <a:off x="9883639" y="3969815"/>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grpSp>
        <p:nvGrpSpPr>
          <p:cNvPr id="151" name="Group 150">
            <a:extLst>
              <a:ext uri="{FF2B5EF4-FFF2-40B4-BE49-F238E27FC236}">
                <a16:creationId xmlns:a16="http://schemas.microsoft.com/office/drawing/2014/main" id="{4F673AA6-C203-4BA6-9E7D-CA0C9210C3F0}"/>
              </a:ext>
            </a:extLst>
          </p:cNvPr>
          <p:cNvGrpSpPr/>
          <p:nvPr/>
        </p:nvGrpSpPr>
        <p:grpSpPr>
          <a:xfrm>
            <a:off x="11218862" y="4368504"/>
            <a:ext cx="193675" cy="199818"/>
            <a:chOff x="3662363" y="1230946"/>
            <a:chExt cx="1057276" cy="1068388"/>
          </a:xfrm>
        </p:grpSpPr>
        <p:grpSp>
          <p:nvGrpSpPr>
            <p:cNvPr id="152" name="Group 151">
              <a:extLst>
                <a:ext uri="{FF2B5EF4-FFF2-40B4-BE49-F238E27FC236}">
                  <a16:creationId xmlns:a16="http://schemas.microsoft.com/office/drawing/2014/main" id="{B1F4BE99-7F6C-4CBD-AF1D-BF31EFE26C55}"/>
                </a:ext>
              </a:extLst>
            </p:cNvPr>
            <p:cNvGrpSpPr>
              <a:grpSpLocks noChangeAspect="1"/>
            </p:cNvGrpSpPr>
            <p:nvPr/>
          </p:nvGrpSpPr>
          <p:grpSpPr bwMode="auto">
            <a:xfrm>
              <a:off x="3662363" y="1230946"/>
              <a:ext cx="1057276" cy="1068388"/>
              <a:chOff x="2341" y="775"/>
              <a:chExt cx="666" cy="673"/>
            </a:xfrm>
          </p:grpSpPr>
          <p:sp>
            <p:nvSpPr>
              <p:cNvPr id="154" name="AutoShape 3">
                <a:extLst>
                  <a:ext uri="{FF2B5EF4-FFF2-40B4-BE49-F238E27FC236}">
                    <a16:creationId xmlns:a16="http://schemas.microsoft.com/office/drawing/2014/main" id="{2FBA2CE1-4A3D-4C49-BCC5-6B7682F29876}"/>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5">
                <a:extLst>
                  <a:ext uri="{FF2B5EF4-FFF2-40B4-BE49-F238E27FC236}">
                    <a16:creationId xmlns:a16="http://schemas.microsoft.com/office/drawing/2014/main" id="{0FE39C0B-732A-4FCF-996B-670B84AA8043}"/>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
                <a:extLst>
                  <a:ext uri="{FF2B5EF4-FFF2-40B4-BE49-F238E27FC236}">
                    <a16:creationId xmlns:a16="http://schemas.microsoft.com/office/drawing/2014/main" id="{D04BF105-16B3-4548-914B-30CC69CABED4}"/>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7">
                <a:extLst>
                  <a:ext uri="{FF2B5EF4-FFF2-40B4-BE49-F238E27FC236}">
                    <a16:creationId xmlns:a16="http://schemas.microsoft.com/office/drawing/2014/main" id="{C5891D0E-69AE-4803-943E-7A9298AAACBB}"/>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
                <a:extLst>
                  <a:ext uri="{FF2B5EF4-FFF2-40B4-BE49-F238E27FC236}">
                    <a16:creationId xmlns:a16="http://schemas.microsoft.com/office/drawing/2014/main" id="{B20638BF-FD36-415A-BCA7-CD695AC4740D}"/>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
                <a:extLst>
                  <a:ext uri="{FF2B5EF4-FFF2-40B4-BE49-F238E27FC236}">
                    <a16:creationId xmlns:a16="http://schemas.microsoft.com/office/drawing/2014/main" id="{2DB46071-E823-4352-AC41-0610D8054602}"/>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0">
                <a:extLst>
                  <a:ext uri="{FF2B5EF4-FFF2-40B4-BE49-F238E27FC236}">
                    <a16:creationId xmlns:a16="http://schemas.microsoft.com/office/drawing/2014/main" id="{3C160FBB-6BCA-4CB7-B67F-6271B049CEDF}"/>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1">
                <a:extLst>
                  <a:ext uri="{FF2B5EF4-FFF2-40B4-BE49-F238E27FC236}">
                    <a16:creationId xmlns:a16="http://schemas.microsoft.com/office/drawing/2014/main" id="{25BB6771-5277-46D7-9CB4-9046AAEA14A9}"/>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2">
                <a:extLst>
                  <a:ext uri="{FF2B5EF4-FFF2-40B4-BE49-F238E27FC236}">
                    <a16:creationId xmlns:a16="http://schemas.microsoft.com/office/drawing/2014/main" id="{F45E364D-E052-43C4-A3B7-EFEA72DE9E3B}"/>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
                <a:extLst>
                  <a:ext uri="{FF2B5EF4-FFF2-40B4-BE49-F238E27FC236}">
                    <a16:creationId xmlns:a16="http://schemas.microsoft.com/office/drawing/2014/main" id="{00F2C21F-A339-4CFD-AEBA-92F45809D503}"/>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4">
                <a:extLst>
                  <a:ext uri="{FF2B5EF4-FFF2-40B4-BE49-F238E27FC236}">
                    <a16:creationId xmlns:a16="http://schemas.microsoft.com/office/drawing/2014/main" id="{B1134180-880F-40F6-AFBB-3B2ED87A0304}"/>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5">
                <a:extLst>
                  <a:ext uri="{FF2B5EF4-FFF2-40B4-BE49-F238E27FC236}">
                    <a16:creationId xmlns:a16="http://schemas.microsoft.com/office/drawing/2014/main" id="{5990272F-1D42-4B4D-9660-5F8BAA1E9800}"/>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6">
                <a:extLst>
                  <a:ext uri="{FF2B5EF4-FFF2-40B4-BE49-F238E27FC236}">
                    <a16:creationId xmlns:a16="http://schemas.microsoft.com/office/drawing/2014/main" id="{C19988F6-9D7A-4E49-A63E-792AE18F6347}"/>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7">
                <a:extLst>
                  <a:ext uri="{FF2B5EF4-FFF2-40B4-BE49-F238E27FC236}">
                    <a16:creationId xmlns:a16="http://schemas.microsoft.com/office/drawing/2014/main" id="{5F2727AA-4765-4D79-8CBF-C9F37C5FA25B}"/>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8">
                <a:extLst>
                  <a:ext uri="{FF2B5EF4-FFF2-40B4-BE49-F238E27FC236}">
                    <a16:creationId xmlns:a16="http://schemas.microsoft.com/office/drawing/2014/main" id="{D535B0FE-5975-4F80-8B8D-C8142615F663}"/>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9">
                <a:extLst>
                  <a:ext uri="{FF2B5EF4-FFF2-40B4-BE49-F238E27FC236}">
                    <a16:creationId xmlns:a16="http://schemas.microsoft.com/office/drawing/2014/main" id="{25F23F0D-535D-4021-A65E-CD7438F0EB17}"/>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0">
                <a:extLst>
                  <a:ext uri="{FF2B5EF4-FFF2-40B4-BE49-F238E27FC236}">
                    <a16:creationId xmlns:a16="http://schemas.microsoft.com/office/drawing/2014/main" id="{ECBFBD16-697A-4171-9D10-1A6055651293}"/>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1">
                <a:extLst>
                  <a:ext uri="{FF2B5EF4-FFF2-40B4-BE49-F238E27FC236}">
                    <a16:creationId xmlns:a16="http://schemas.microsoft.com/office/drawing/2014/main" id="{DE46642A-3324-4A70-9D1C-7FBFA3EBBDBF}"/>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2">
                <a:extLst>
                  <a:ext uri="{FF2B5EF4-FFF2-40B4-BE49-F238E27FC236}">
                    <a16:creationId xmlns:a16="http://schemas.microsoft.com/office/drawing/2014/main" id="{732DF8DC-5BC6-4164-833A-2BBA0DC88807}"/>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
                <a:extLst>
                  <a:ext uri="{FF2B5EF4-FFF2-40B4-BE49-F238E27FC236}">
                    <a16:creationId xmlns:a16="http://schemas.microsoft.com/office/drawing/2014/main" id="{E88EA048-3091-4FED-AAE4-D38E337240BA}"/>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5">
                <a:extLst>
                  <a:ext uri="{FF2B5EF4-FFF2-40B4-BE49-F238E27FC236}">
                    <a16:creationId xmlns:a16="http://schemas.microsoft.com/office/drawing/2014/main" id="{1AFB7743-4F73-450D-A88C-7B19F73BADB3}"/>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6">
                <a:extLst>
                  <a:ext uri="{FF2B5EF4-FFF2-40B4-BE49-F238E27FC236}">
                    <a16:creationId xmlns:a16="http://schemas.microsoft.com/office/drawing/2014/main" id="{333B37D1-B18B-470A-9768-2FE840CF040C}"/>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7">
                <a:extLst>
                  <a:ext uri="{FF2B5EF4-FFF2-40B4-BE49-F238E27FC236}">
                    <a16:creationId xmlns:a16="http://schemas.microsoft.com/office/drawing/2014/main" id="{FDD74C75-1468-4126-978F-5D218AC024D6}"/>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8">
                <a:extLst>
                  <a:ext uri="{FF2B5EF4-FFF2-40B4-BE49-F238E27FC236}">
                    <a16:creationId xmlns:a16="http://schemas.microsoft.com/office/drawing/2014/main" id="{DF770F23-45F2-4108-9C41-E9754F0DADCB}"/>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3" name="Freeform 22">
              <a:extLst>
                <a:ext uri="{FF2B5EF4-FFF2-40B4-BE49-F238E27FC236}">
                  <a16:creationId xmlns:a16="http://schemas.microsoft.com/office/drawing/2014/main" id="{D15D5575-E02B-42B1-A5F6-4D4D67FC0F2E}"/>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8" name="Picture 1">
            <a:extLst>
              <a:ext uri="{FF2B5EF4-FFF2-40B4-BE49-F238E27FC236}">
                <a16:creationId xmlns:a16="http://schemas.microsoft.com/office/drawing/2014/main" id="{69E354BA-0463-4651-A788-506BE01EF304}"/>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03368" y="3503967"/>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75401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Box 270">
            <a:extLst>
              <a:ext uri="{FF2B5EF4-FFF2-40B4-BE49-F238E27FC236}">
                <a16:creationId xmlns:a16="http://schemas.microsoft.com/office/drawing/2014/main" id="{B73AD2A1-5AA6-4047-B111-8F61E2CF1496}"/>
              </a:ext>
            </a:extLst>
          </p:cNvPr>
          <p:cNvSpPr txBox="1"/>
          <p:nvPr/>
        </p:nvSpPr>
        <p:spPr>
          <a:xfrm>
            <a:off x="7073012" y="3929810"/>
            <a:ext cx="1721469" cy="242140"/>
          </a:xfrm>
          <a:prstGeom prst="rect">
            <a:avLst/>
          </a:prstGeom>
          <a:solidFill>
            <a:srgbClr val="F64848"/>
          </a:solidFill>
        </p:spPr>
        <p:txBody>
          <a:bodyPr wrap="square" lIns="182880" tIns="146304" rIns="182880" bIns="146304" rtlCol="0">
            <a:spAutoFit/>
          </a:bodyPr>
          <a:lstStyle/>
          <a:p>
            <a:pPr algn="l">
              <a:lnSpc>
                <a:spcPct val="90000"/>
              </a:lnSpc>
              <a:spcAft>
                <a:spcPts val="600"/>
              </a:spcAft>
            </a:pPr>
            <a:endParaRPr lang="en-CA" sz="1600">
              <a:gradFill>
                <a:gsLst>
                  <a:gs pos="2917">
                    <a:schemeClr val="tx1"/>
                  </a:gs>
                  <a:gs pos="30000">
                    <a:schemeClr val="tx1"/>
                  </a:gs>
                </a:gsLst>
                <a:lin ang="5400000" scaled="0"/>
              </a:gradFill>
            </a:endParaRPr>
          </a:p>
        </p:txBody>
      </p:sp>
      <p:sp>
        <p:nvSpPr>
          <p:cNvPr id="269" name="TextBox 268">
            <a:extLst>
              <a:ext uri="{FF2B5EF4-FFF2-40B4-BE49-F238E27FC236}">
                <a16:creationId xmlns:a16="http://schemas.microsoft.com/office/drawing/2014/main" id="{9A1B0151-1E21-4153-9E6E-F2B410D7BFD8}"/>
              </a:ext>
            </a:extLst>
          </p:cNvPr>
          <p:cNvSpPr txBox="1"/>
          <p:nvPr/>
        </p:nvSpPr>
        <p:spPr>
          <a:xfrm>
            <a:off x="2950966" y="5675602"/>
            <a:ext cx="2769607" cy="624506"/>
          </a:xfrm>
          <a:prstGeom prst="rect">
            <a:avLst/>
          </a:prstGeom>
          <a:solidFill>
            <a:srgbClr val="7030A0"/>
          </a:solidFill>
        </p:spPr>
        <p:txBody>
          <a:bodyPr wrap="square" lIns="182880" tIns="146304" rIns="182880" bIns="146304" rtlCol="0">
            <a:spAutoFit/>
          </a:bodyPr>
          <a:lstStyle/>
          <a:p>
            <a:pPr algn="l">
              <a:lnSpc>
                <a:spcPct val="90000"/>
              </a:lnSpc>
              <a:spcAft>
                <a:spcPts val="600"/>
              </a:spcAft>
            </a:pPr>
            <a:endParaRPr lang="en-CA" sz="1600">
              <a:solidFill>
                <a:schemeClr val="bg1"/>
              </a:solidFill>
            </a:endParaRPr>
          </a:p>
        </p:txBody>
      </p:sp>
      <p:sp>
        <p:nvSpPr>
          <p:cNvPr id="211" name="Rectangle 210">
            <a:extLst>
              <a:ext uri="{FF2B5EF4-FFF2-40B4-BE49-F238E27FC236}">
                <a16:creationId xmlns:a16="http://schemas.microsoft.com/office/drawing/2014/main" id="{F3533037-1FAB-4B21-95C5-30FD5C8227B7}"/>
              </a:ext>
            </a:extLst>
          </p:cNvPr>
          <p:cNvSpPr/>
          <p:nvPr/>
        </p:nvSpPr>
        <p:spPr bwMode="auto">
          <a:xfrm>
            <a:off x="6331358" y="3889454"/>
            <a:ext cx="3161892" cy="273359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KRB_AS_REP</a:t>
            </a:r>
            <a:endParaRPr lang="fr-FR"/>
          </a:p>
        </p:txBody>
      </p:sp>
      <p:grpSp>
        <p:nvGrpSpPr>
          <p:cNvPr id="4" name="Group 3">
            <a:extLst>
              <a:ext uri="{FF2B5EF4-FFF2-40B4-BE49-F238E27FC236}">
                <a16:creationId xmlns:a16="http://schemas.microsoft.com/office/drawing/2014/main" id="{4D33F612-0ED8-498B-9752-F9F735BF3DC6}"/>
              </a:ext>
            </a:extLst>
          </p:cNvPr>
          <p:cNvGrpSpPr/>
          <p:nvPr/>
        </p:nvGrpSpPr>
        <p:grpSpPr>
          <a:xfrm>
            <a:off x="2591681" y="1736679"/>
            <a:ext cx="774700" cy="799271"/>
            <a:chOff x="3662363" y="1230946"/>
            <a:chExt cx="1057276" cy="1068388"/>
          </a:xfrm>
        </p:grpSpPr>
        <p:grpSp>
          <p:nvGrpSpPr>
            <p:cNvPr id="5" name="Group 4">
              <a:extLst>
                <a:ext uri="{FF2B5EF4-FFF2-40B4-BE49-F238E27FC236}">
                  <a16:creationId xmlns:a16="http://schemas.microsoft.com/office/drawing/2014/main" id="{A10B2E37-1D57-43E3-8150-A23672A57CC0}"/>
                </a:ext>
              </a:extLst>
            </p:cNvPr>
            <p:cNvGrpSpPr>
              <a:grpSpLocks noChangeAspect="1"/>
            </p:cNvGrpSpPr>
            <p:nvPr/>
          </p:nvGrpSpPr>
          <p:grpSpPr bwMode="auto">
            <a:xfrm>
              <a:off x="3662363" y="1230946"/>
              <a:ext cx="1057276" cy="1068388"/>
              <a:chOff x="2341" y="775"/>
              <a:chExt cx="666" cy="673"/>
            </a:xfrm>
          </p:grpSpPr>
          <p:sp>
            <p:nvSpPr>
              <p:cNvPr id="7" name="AutoShape 3">
                <a:extLst>
                  <a:ext uri="{FF2B5EF4-FFF2-40B4-BE49-F238E27FC236}">
                    <a16:creationId xmlns:a16="http://schemas.microsoft.com/office/drawing/2014/main" id="{1622CBBE-7D2E-4E85-ACF7-B03050A5A085}"/>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5">
                <a:extLst>
                  <a:ext uri="{FF2B5EF4-FFF2-40B4-BE49-F238E27FC236}">
                    <a16:creationId xmlns:a16="http://schemas.microsoft.com/office/drawing/2014/main" id="{F26DB122-A737-4B8B-AF5A-FB932BC72F39}"/>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8D08AE7B-A735-4E66-948A-038AD7FAD601}"/>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6C3FAC82-46B1-4BCA-B141-B1751AFA94CD}"/>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A5AB00CF-7C60-47C4-9E94-FC69FAF7F7CE}"/>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36A88D67-03EC-460F-A924-ED8B55999FF9}"/>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A4DCA74D-04CF-48F5-B62E-1F93AF9851B0}"/>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F56AD44D-1AB5-454C-9231-E1E49E1CF4AF}"/>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7D0F0D93-E0E8-44C5-8F1C-91B5202864B5}"/>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4A7730BF-B124-42BE-9E0F-D0E032245A86}"/>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8318947C-F408-4BCB-A86F-A33FD18873FC}"/>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189ACFF1-CF98-4AC0-97EB-B7D6821EAB68}"/>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9E6DC9DC-51BE-4BBB-BE18-D52BE420EC37}"/>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C142E89E-737E-4956-B419-BF08663544D5}"/>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07E29B9A-F896-471A-A2D8-12AF9118D5A5}"/>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44B003E5-F2A6-4C93-98B3-581C92B47BD8}"/>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98EA436C-2C96-4B9B-8F58-FF39F13DCABA}"/>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26A235EE-1A94-42E1-95E0-1AC240E4667E}"/>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0B58FFE4-7483-46F0-AB2F-CE788D3B4833}"/>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CD0B2503-5405-43B1-9C43-51D6E822CFF1}"/>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E985FF8E-1833-492A-899F-F18D8D50615E}"/>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7ADE7F50-87BA-4AD4-9193-44D7D482115B}"/>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5DC67A77-1957-4771-9CE9-2F07A1F92DA4}"/>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306B65CB-A73B-4DC7-BD10-0B9C70F72484}"/>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Freeform 22">
              <a:extLst>
                <a:ext uri="{FF2B5EF4-FFF2-40B4-BE49-F238E27FC236}">
                  <a16:creationId xmlns:a16="http://schemas.microsoft.com/office/drawing/2014/main" id="{BA4396C7-280B-461B-9920-CA4593C3E0BA}"/>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1" name="Picture 1">
            <a:extLst>
              <a:ext uri="{FF2B5EF4-FFF2-40B4-BE49-F238E27FC236}">
                <a16:creationId xmlns:a16="http://schemas.microsoft.com/office/drawing/2014/main" id="{61569F46-B2CC-43A3-8410-9538FA5B976B}"/>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3058" y="1669408"/>
            <a:ext cx="714529" cy="102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 name="Straight Arrow Connector 32">
            <a:extLst>
              <a:ext uri="{FF2B5EF4-FFF2-40B4-BE49-F238E27FC236}">
                <a16:creationId xmlns:a16="http://schemas.microsoft.com/office/drawing/2014/main" id="{8C9A93E0-3E9D-49FD-8549-B92E09B7FA02}"/>
              </a:ext>
            </a:extLst>
          </p:cNvPr>
          <p:cNvCxnSpPr>
            <a:cxnSpLocks/>
          </p:cNvCxnSpPr>
          <p:nvPr/>
        </p:nvCxnSpPr>
        <p:spPr>
          <a:xfrm flipV="1">
            <a:off x="2944927" y="3146443"/>
            <a:ext cx="5132273" cy="7069"/>
          </a:xfrm>
          <a:prstGeom prst="straightConnector1">
            <a:avLst/>
          </a:prstGeom>
          <a:ln w="38100">
            <a:solidFill>
              <a:srgbClr val="0179D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352096C-0704-4583-9BB8-9414ECE90149}"/>
              </a:ext>
            </a:extLst>
          </p:cNvPr>
          <p:cNvSpPr txBox="1"/>
          <p:nvPr/>
        </p:nvSpPr>
        <p:spPr>
          <a:xfrm>
            <a:off x="4505370" y="2700423"/>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2. KRB_AS_REQ</a:t>
            </a:r>
          </a:p>
        </p:txBody>
      </p:sp>
      <p:sp>
        <p:nvSpPr>
          <p:cNvPr id="124" name="TextBox 123">
            <a:extLst>
              <a:ext uri="{FF2B5EF4-FFF2-40B4-BE49-F238E27FC236}">
                <a16:creationId xmlns:a16="http://schemas.microsoft.com/office/drawing/2014/main" id="{5CD1E1D0-5F0D-464C-9CEC-7933D1E4A38D}"/>
              </a:ext>
            </a:extLst>
          </p:cNvPr>
          <p:cNvSpPr txBox="1"/>
          <p:nvPr/>
        </p:nvSpPr>
        <p:spPr>
          <a:xfrm>
            <a:off x="2801330" y="3214563"/>
            <a:ext cx="3926005" cy="3801041"/>
          </a:xfrm>
          <a:prstGeom prst="rect">
            <a:avLst/>
          </a:prstGeom>
          <a:noFill/>
        </p:spPr>
        <p:txBody>
          <a:bodyPr wrap="square" lIns="182880" tIns="146304" rIns="182880" bIns="146304" rtlCol="0">
            <a:spAutoFit/>
          </a:bodyPr>
          <a:lstStyle/>
          <a:p>
            <a:pPr algn="l">
              <a:lnSpc>
                <a:spcPct val="90000"/>
              </a:lnSpc>
              <a:spcAft>
                <a:spcPts val="600"/>
              </a:spcAft>
            </a:pPr>
            <a:r>
              <a:rPr lang="en-CA" sz="1600" b="1" dirty="0">
                <a:latin typeface="Consolas" panose="020B0609020204030204" pitchFamily="49" charset="0"/>
              </a:rPr>
              <a:t>KDC-REP:</a:t>
            </a:r>
          </a:p>
          <a:p>
            <a:pPr algn="l">
              <a:lnSpc>
                <a:spcPct val="90000"/>
              </a:lnSpc>
              <a:spcAft>
                <a:spcPts val="600"/>
              </a:spcAft>
            </a:pPr>
            <a:r>
              <a:rPr lang="en-CA" sz="1600" dirty="0" err="1">
                <a:gradFill>
                  <a:gsLst>
                    <a:gs pos="2917">
                      <a:schemeClr val="tx1"/>
                    </a:gs>
                    <a:gs pos="30000">
                      <a:schemeClr val="tx1"/>
                    </a:gs>
                  </a:gsLst>
                  <a:lin ang="5400000" scaled="0"/>
                </a:gradFill>
                <a:latin typeface="Consolas" panose="020B0609020204030204" pitchFamily="49" charset="0"/>
              </a:rPr>
              <a:t>cname</a:t>
            </a:r>
            <a:r>
              <a:rPr lang="en-CA" sz="1600" dirty="0">
                <a:gradFill>
                  <a:gsLst>
                    <a:gs pos="2917">
                      <a:schemeClr val="tx1"/>
                    </a:gs>
                    <a:gs pos="30000">
                      <a:schemeClr val="tx1"/>
                    </a:gs>
                  </a:gsLst>
                  <a:lin ang="5400000" scaled="0"/>
                </a:gradFill>
                <a:latin typeface="Consolas" panose="020B0609020204030204" pitchFamily="49" charset="0"/>
              </a:rPr>
              <a:t> = bob</a:t>
            </a:r>
          </a:p>
          <a:p>
            <a:pPr algn="l">
              <a:lnSpc>
                <a:spcPct val="90000"/>
              </a:lnSpc>
              <a:spcAft>
                <a:spcPts val="600"/>
              </a:spcAft>
            </a:pPr>
            <a:r>
              <a:rPr lang="en-CA" sz="1600" dirty="0" err="1">
                <a:gradFill>
                  <a:gsLst>
                    <a:gs pos="2917">
                      <a:schemeClr val="tx1"/>
                    </a:gs>
                    <a:gs pos="30000">
                      <a:schemeClr val="tx1"/>
                    </a:gs>
                  </a:gsLst>
                  <a:lin ang="5400000" scaled="0"/>
                </a:gradFill>
                <a:latin typeface="Consolas" panose="020B0609020204030204" pitchFamily="49" charset="0"/>
              </a:rPr>
              <a:t>crealm</a:t>
            </a:r>
            <a:r>
              <a:rPr lang="en-CA" sz="1600" dirty="0">
                <a:gradFill>
                  <a:gsLst>
                    <a:gs pos="2917">
                      <a:schemeClr val="tx1"/>
                    </a:gs>
                    <a:gs pos="30000">
                      <a:schemeClr val="tx1"/>
                    </a:gs>
                  </a:gsLst>
                  <a:lin ang="5400000" scaled="0"/>
                </a:gradFill>
                <a:latin typeface="Consolas" panose="020B0609020204030204" pitchFamily="49" charset="0"/>
              </a:rPr>
              <a:t> = contoso.com</a:t>
            </a:r>
          </a:p>
          <a:p>
            <a:pPr algn="l">
              <a:lnSpc>
                <a:spcPct val="90000"/>
              </a:lnSpc>
              <a:spcAft>
                <a:spcPts val="600"/>
              </a:spcAft>
            </a:pPr>
            <a:r>
              <a:rPr lang="en-CA" sz="1600" b="1" dirty="0">
                <a:gradFill>
                  <a:gsLst>
                    <a:gs pos="2917">
                      <a:schemeClr val="tx1"/>
                    </a:gs>
                    <a:gs pos="30000">
                      <a:schemeClr val="tx1"/>
                    </a:gs>
                  </a:gsLst>
                  <a:lin ang="5400000" scaled="0"/>
                </a:gradFill>
                <a:latin typeface="Consolas" panose="020B0609020204030204" pitchFamily="49" charset="0"/>
              </a:rPr>
              <a:t>TGT:</a:t>
            </a:r>
          </a:p>
          <a:p>
            <a:pPr algn="l">
              <a:lnSpc>
                <a:spcPct val="90000"/>
              </a:lnSpc>
              <a:spcAft>
                <a:spcPts val="600"/>
              </a:spcAft>
            </a:pPr>
            <a:r>
              <a:rPr lang="en-CA" sz="1600" dirty="0">
                <a:gradFill>
                  <a:gsLst>
                    <a:gs pos="2917">
                      <a:schemeClr val="tx1"/>
                    </a:gs>
                    <a:gs pos="30000">
                      <a:schemeClr val="tx1"/>
                    </a:gs>
                  </a:gsLst>
                  <a:lin ang="5400000" scaled="0"/>
                </a:gradFill>
                <a:latin typeface="Consolas" panose="020B0609020204030204" pitchFamily="49" charset="0"/>
              </a:rPr>
              <a:t>realm = contoso.com</a:t>
            </a:r>
          </a:p>
          <a:p>
            <a:pPr algn="l">
              <a:lnSpc>
                <a:spcPct val="90000"/>
              </a:lnSpc>
              <a:spcAft>
                <a:spcPts val="600"/>
              </a:spcAft>
            </a:pPr>
            <a:r>
              <a:rPr lang="en-CA" sz="1600" dirty="0" err="1">
                <a:gradFill>
                  <a:gsLst>
                    <a:gs pos="2917">
                      <a:schemeClr val="tx1"/>
                    </a:gs>
                    <a:gs pos="30000">
                      <a:schemeClr val="tx1"/>
                    </a:gs>
                  </a:gsLst>
                  <a:lin ang="5400000" scaled="0"/>
                </a:gradFill>
                <a:latin typeface="Consolas" panose="020B0609020204030204" pitchFamily="49" charset="0"/>
              </a:rPr>
              <a:t>sname</a:t>
            </a:r>
            <a:r>
              <a:rPr lang="en-CA" sz="1600" dirty="0">
                <a:gradFill>
                  <a:gsLst>
                    <a:gs pos="2917">
                      <a:schemeClr val="tx1"/>
                    </a:gs>
                    <a:gs pos="30000">
                      <a:schemeClr val="tx1"/>
                    </a:gs>
                  </a:gsLst>
                  <a:lin ang="5400000" scaled="0"/>
                </a:gradFill>
                <a:latin typeface="Consolas" panose="020B0609020204030204" pitchFamily="49" charset="0"/>
              </a:rPr>
              <a:t> = krbtgt/contoso.com</a:t>
            </a:r>
          </a:p>
          <a:p>
            <a:pPr algn="l">
              <a:lnSpc>
                <a:spcPct val="90000"/>
              </a:lnSpc>
              <a:spcAft>
                <a:spcPts val="600"/>
              </a:spcAft>
            </a:pPr>
            <a:r>
              <a:rPr lang="en-CA" sz="1600" dirty="0" err="1">
                <a:gradFill>
                  <a:gsLst>
                    <a:gs pos="2917">
                      <a:schemeClr val="tx1"/>
                    </a:gs>
                    <a:gs pos="30000">
                      <a:schemeClr val="tx1"/>
                    </a:gs>
                  </a:gsLst>
                  <a:lin ang="5400000" scaled="0"/>
                </a:gradFill>
                <a:latin typeface="Consolas" panose="020B0609020204030204" pitchFamily="49" charset="0"/>
              </a:rPr>
              <a:t>kvno</a:t>
            </a:r>
            <a:r>
              <a:rPr lang="en-CA" sz="1600" dirty="0">
                <a:gradFill>
                  <a:gsLst>
                    <a:gs pos="2917">
                      <a:schemeClr val="tx1"/>
                    </a:gs>
                    <a:gs pos="30000">
                      <a:schemeClr val="tx1"/>
                    </a:gs>
                  </a:gsLst>
                  <a:lin ang="5400000" scaled="0"/>
                </a:gradFill>
                <a:latin typeface="Consolas" panose="020B0609020204030204" pitchFamily="49" charset="0"/>
              </a:rPr>
              <a:t> = 3</a:t>
            </a:r>
          </a:p>
          <a:p>
            <a:pPr algn="l">
              <a:lnSpc>
                <a:spcPct val="90000"/>
              </a:lnSpc>
              <a:spcAft>
                <a:spcPts val="600"/>
              </a:spcAft>
            </a:pPr>
            <a:r>
              <a:rPr lang="en-CA" sz="1600" dirty="0" err="1">
                <a:gradFill>
                  <a:gsLst>
                    <a:gs pos="2917">
                      <a:schemeClr val="tx1"/>
                    </a:gs>
                    <a:gs pos="30000">
                      <a:schemeClr val="tx1"/>
                    </a:gs>
                  </a:gsLst>
                  <a:lin ang="5400000" scaled="0"/>
                </a:gradFill>
                <a:latin typeface="Consolas" panose="020B0609020204030204" pitchFamily="49" charset="0"/>
              </a:rPr>
              <a:t>etype</a:t>
            </a:r>
            <a:r>
              <a:rPr lang="en-CA" sz="1600" dirty="0">
                <a:gradFill>
                  <a:gsLst>
                    <a:gs pos="2917">
                      <a:schemeClr val="tx1"/>
                    </a:gs>
                    <a:gs pos="30000">
                      <a:schemeClr val="tx1"/>
                    </a:gs>
                  </a:gsLst>
                  <a:lin ang="5400000" scaled="0"/>
                </a:gradFill>
                <a:latin typeface="Consolas" panose="020B0609020204030204" pitchFamily="49" charset="0"/>
              </a:rPr>
              <a:t> = ETYPE</a:t>
            </a:r>
          </a:p>
          <a:p>
            <a:pPr algn="l">
              <a:lnSpc>
                <a:spcPct val="90000"/>
              </a:lnSpc>
              <a:spcAft>
                <a:spcPts val="600"/>
              </a:spcAft>
            </a:pPr>
            <a:r>
              <a:rPr lang="en-CA" sz="1600" dirty="0">
                <a:solidFill>
                  <a:schemeClr val="bg1"/>
                </a:solidFill>
                <a:latin typeface="Consolas" panose="020B0609020204030204" pitchFamily="49" charset="0"/>
              </a:rPr>
              <a:t>Key = Session Bob/KDC</a:t>
            </a:r>
          </a:p>
          <a:p>
            <a:pPr algn="l">
              <a:lnSpc>
                <a:spcPct val="90000"/>
              </a:lnSpc>
              <a:spcAft>
                <a:spcPts val="600"/>
              </a:spcAft>
            </a:pPr>
            <a:r>
              <a:rPr lang="en-CA" sz="1600" dirty="0">
                <a:solidFill>
                  <a:schemeClr val="bg1"/>
                </a:solidFill>
                <a:latin typeface="Consolas" panose="020B0609020204030204" pitchFamily="49" charset="0"/>
              </a:rPr>
              <a:t>PAC = SIDs...</a:t>
            </a:r>
          </a:p>
          <a:p>
            <a:pPr algn="l">
              <a:lnSpc>
                <a:spcPct val="90000"/>
              </a:lnSpc>
              <a:spcAft>
                <a:spcPts val="600"/>
              </a:spcAft>
            </a:pPr>
            <a:endParaRPr lang="en-CA" sz="1600" dirty="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en-CA" sz="1600" dirty="0">
                <a:gradFill>
                  <a:gsLst>
                    <a:gs pos="2917">
                      <a:schemeClr val="tx1"/>
                    </a:gs>
                    <a:gs pos="30000">
                      <a:schemeClr val="tx1"/>
                    </a:gs>
                  </a:gsLst>
                  <a:lin ang="5400000" scaled="0"/>
                </a:gradFill>
                <a:latin typeface="Consolas" panose="020B0609020204030204" pitchFamily="49" charset="0"/>
              </a:rPr>
              <a:t> </a:t>
            </a:r>
          </a:p>
        </p:txBody>
      </p:sp>
      <p:sp>
        <p:nvSpPr>
          <p:cNvPr id="126" name="TextBox 125">
            <a:extLst>
              <a:ext uri="{FF2B5EF4-FFF2-40B4-BE49-F238E27FC236}">
                <a16:creationId xmlns:a16="http://schemas.microsoft.com/office/drawing/2014/main" id="{65AE3858-AFEF-47C2-BC43-C91AC590AB7F}"/>
              </a:ext>
            </a:extLst>
          </p:cNvPr>
          <p:cNvSpPr txBox="1"/>
          <p:nvPr/>
        </p:nvSpPr>
        <p:spPr>
          <a:xfrm>
            <a:off x="766854" y="3146444"/>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grpSp>
        <p:nvGrpSpPr>
          <p:cNvPr id="128" name="Group 127">
            <a:extLst>
              <a:ext uri="{FF2B5EF4-FFF2-40B4-BE49-F238E27FC236}">
                <a16:creationId xmlns:a16="http://schemas.microsoft.com/office/drawing/2014/main" id="{A54F3327-4693-41C5-8C6D-6E88439B9D75}"/>
              </a:ext>
            </a:extLst>
          </p:cNvPr>
          <p:cNvGrpSpPr/>
          <p:nvPr/>
        </p:nvGrpSpPr>
        <p:grpSpPr>
          <a:xfrm>
            <a:off x="2066420" y="3548250"/>
            <a:ext cx="193675" cy="199818"/>
            <a:chOff x="3662363" y="1230946"/>
            <a:chExt cx="1057276" cy="1068388"/>
          </a:xfrm>
        </p:grpSpPr>
        <p:grpSp>
          <p:nvGrpSpPr>
            <p:cNvPr id="129" name="Group 128">
              <a:extLst>
                <a:ext uri="{FF2B5EF4-FFF2-40B4-BE49-F238E27FC236}">
                  <a16:creationId xmlns:a16="http://schemas.microsoft.com/office/drawing/2014/main" id="{2C6A5F17-B68A-442F-81AD-AEA653D8348B}"/>
                </a:ext>
              </a:extLst>
            </p:cNvPr>
            <p:cNvGrpSpPr>
              <a:grpSpLocks noChangeAspect="1"/>
            </p:cNvGrpSpPr>
            <p:nvPr/>
          </p:nvGrpSpPr>
          <p:grpSpPr bwMode="auto">
            <a:xfrm>
              <a:off x="3662363" y="1230946"/>
              <a:ext cx="1057276" cy="1068388"/>
              <a:chOff x="2341" y="775"/>
              <a:chExt cx="666" cy="673"/>
            </a:xfrm>
          </p:grpSpPr>
          <p:sp>
            <p:nvSpPr>
              <p:cNvPr id="131" name="AutoShape 3">
                <a:extLst>
                  <a:ext uri="{FF2B5EF4-FFF2-40B4-BE49-F238E27FC236}">
                    <a16:creationId xmlns:a16="http://schemas.microsoft.com/office/drawing/2014/main" id="{DF2BB0C4-E533-431C-9B58-E138B558365C}"/>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5">
                <a:extLst>
                  <a:ext uri="{FF2B5EF4-FFF2-40B4-BE49-F238E27FC236}">
                    <a16:creationId xmlns:a16="http://schemas.microsoft.com/office/drawing/2014/main" id="{B6AF46E5-074C-431D-B66B-313EC5E8B1ED}"/>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6">
                <a:extLst>
                  <a:ext uri="{FF2B5EF4-FFF2-40B4-BE49-F238E27FC236}">
                    <a16:creationId xmlns:a16="http://schemas.microsoft.com/office/drawing/2014/main" id="{3D197B28-DAEF-41DD-A5E2-B1F3E6129CF0}"/>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7">
                <a:extLst>
                  <a:ext uri="{FF2B5EF4-FFF2-40B4-BE49-F238E27FC236}">
                    <a16:creationId xmlns:a16="http://schemas.microsoft.com/office/drawing/2014/main" id="{E509244F-659A-45BC-BDF3-B467CFEA8A70}"/>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
                <a:extLst>
                  <a:ext uri="{FF2B5EF4-FFF2-40B4-BE49-F238E27FC236}">
                    <a16:creationId xmlns:a16="http://schemas.microsoft.com/office/drawing/2014/main" id="{F7055BDA-9770-4667-8456-6A316820FCE7}"/>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9">
                <a:extLst>
                  <a:ext uri="{FF2B5EF4-FFF2-40B4-BE49-F238E27FC236}">
                    <a16:creationId xmlns:a16="http://schemas.microsoft.com/office/drawing/2014/main" id="{D99D1DD2-B0A8-492E-A3AD-02CB187AE331}"/>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
                <a:extLst>
                  <a:ext uri="{FF2B5EF4-FFF2-40B4-BE49-F238E27FC236}">
                    <a16:creationId xmlns:a16="http://schemas.microsoft.com/office/drawing/2014/main" id="{7A264400-ED30-4BA6-8935-4F78BD8F9487}"/>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1">
                <a:extLst>
                  <a:ext uri="{FF2B5EF4-FFF2-40B4-BE49-F238E27FC236}">
                    <a16:creationId xmlns:a16="http://schemas.microsoft.com/office/drawing/2014/main" id="{FDFF3C9F-397E-4A47-BF03-E7BA86A6FC12}"/>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
                <a:extLst>
                  <a:ext uri="{FF2B5EF4-FFF2-40B4-BE49-F238E27FC236}">
                    <a16:creationId xmlns:a16="http://schemas.microsoft.com/office/drawing/2014/main" id="{F5A926E2-2420-481E-87A9-A9901E46E4F0}"/>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3">
                <a:extLst>
                  <a:ext uri="{FF2B5EF4-FFF2-40B4-BE49-F238E27FC236}">
                    <a16:creationId xmlns:a16="http://schemas.microsoft.com/office/drawing/2014/main" id="{43E49CDF-E150-4A06-9591-BD6418EB4D47}"/>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4">
                <a:extLst>
                  <a:ext uri="{FF2B5EF4-FFF2-40B4-BE49-F238E27FC236}">
                    <a16:creationId xmlns:a16="http://schemas.microsoft.com/office/drawing/2014/main" id="{79D46691-646F-4BE6-8544-1BF124551903}"/>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5">
                <a:extLst>
                  <a:ext uri="{FF2B5EF4-FFF2-40B4-BE49-F238E27FC236}">
                    <a16:creationId xmlns:a16="http://schemas.microsoft.com/office/drawing/2014/main" id="{D7792879-5252-4F14-94FB-FFED8A6FAE12}"/>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6">
                <a:extLst>
                  <a:ext uri="{FF2B5EF4-FFF2-40B4-BE49-F238E27FC236}">
                    <a16:creationId xmlns:a16="http://schemas.microsoft.com/office/drawing/2014/main" id="{572168FC-64E7-4101-B4FA-6A3BADDAD2CA}"/>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7">
                <a:extLst>
                  <a:ext uri="{FF2B5EF4-FFF2-40B4-BE49-F238E27FC236}">
                    <a16:creationId xmlns:a16="http://schemas.microsoft.com/office/drawing/2014/main" id="{4B6E8A90-27C3-4982-90B4-095F4A05924C}"/>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8">
                <a:extLst>
                  <a:ext uri="{FF2B5EF4-FFF2-40B4-BE49-F238E27FC236}">
                    <a16:creationId xmlns:a16="http://schemas.microsoft.com/office/drawing/2014/main" id="{5D3E3522-B095-45CC-A7D2-4BE9BFFC61EA}"/>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9">
                <a:extLst>
                  <a:ext uri="{FF2B5EF4-FFF2-40B4-BE49-F238E27FC236}">
                    <a16:creationId xmlns:a16="http://schemas.microsoft.com/office/drawing/2014/main" id="{F169060B-4D65-4A5A-89A5-C54E9C9B5612}"/>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0">
                <a:extLst>
                  <a:ext uri="{FF2B5EF4-FFF2-40B4-BE49-F238E27FC236}">
                    <a16:creationId xmlns:a16="http://schemas.microsoft.com/office/drawing/2014/main" id="{BC1A79B9-5D2C-4DFB-9A3F-A0CAB6D9CD52}"/>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1">
                <a:extLst>
                  <a:ext uri="{FF2B5EF4-FFF2-40B4-BE49-F238E27FC236}">
                    <a16:creationId xmlns:a16="http://schemas.microsoft.com/office/drawing/2014/main" id="{F6D868B2-1912-46EC-83AD-B8241D58978D}"/>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2">
                <a:extLst>
                  <a:ext uri="{FF2B5EF4-FFF2-40B4-BE49-F238E27FC236}">
                    <a16:creationId xmlns:a16="http://schemas.microsoft.com/office/drawing/2014/main" id="{15E06F1F-A6AA-4BC5-BA9A-2C7F93D8B86F}"/>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4">
                <a:extLst>
                  <a:ext uri="{FF2B5EF4-FFF2-40B4-BE49-F238E27FC236}">
                    <a16:creationId xmlns:a16="http://schemas.microsoft.com/office/drawing/2014/main" id="{D2E03DBC-7BB2-4D59-9C85-9F9D8793F0D1}"/>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5">
                <a:extLst>
                  <a:ext uri="{FF2B5EF4-FFF2-40B4-BE49-F238E27FC236}">
                    <a16:creationId xmlns:a16="http://schemas.microsoft.com/office/drawing/2014/main" id="{91952CC3-C3DE-40B2-A63B-63B2FDD74CB2}"/>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6">
                <a:extLst>
                  <a:ext uri="{FF2B5EF4-FFF2-40B4-BE49-F238E27FC236}">
                    <a16:creationId xmlns:a16="http://schemas.microsoft.com/office/drawing/2014/main" id="{6CE90015-EAB5-4857-9161-0C71A1048A01}"/>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7">
                <a:extLst>
                  <a:ext uri="{FF2B5EF4-FFF2-40B4-BE49-F238E27FC236}">
                    <a16:creationId xmlns:a16="http://schemas.microsoft.com/office/drawing/2014/main" id="{98F26103-1463-427B-B3A7-407EAD683BD9}"/>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8">
                <a:extLst>
                  <a:ext uri="{FF2B5EF4-FFF2-40B4-BE49-F238E27FC236}">
                    <a16:creationId xmlns:a16="http://schemas.microsoft.com/office/drawing/2014/main" id="{48A2D802-0425-4653-99FD-F5C7F8550F2F}"/>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0" name="Freeform 22">
              <a:extLst>
                <a:ext uri="{FF2B5EF4-FFF2-40B4-BE49-F238E27FC236}">
                  <a16:creationId xmlns:a16="http://schemas.microsoft.com/office/drawing/2014/main" id="{ACDC5280-6A2B-4A4A-8E71-F6CC14C78DB4}"/>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0" name="TextBox 209">
            <a:extLst>
              <a:ext uri="{FF2B5EF4-FFF2-40B4-BE49-F238E27FC236}">
                <a16:creationId xmlns:a16="http://schemas.microsoft.com/office/drawing/2014/main" id="{99AA966A-47C0-4559-9F53-B87976EE2DF2}"/>
              </a:ext>
            </a:extLst>
          </p:cNvPr>
          <p:cNvSpPr txBox="1"/>
          <p:nvPr/>
        </p:nvSpPr>
        <p:spPr>
          <a:xfrm>
            <a:off x="6247319" y="3206929"/>
            <a:ext cx="3926005" cy="3502497"/>
          </a:xfrm>
          <a:prstGeom prst="rect">
            <a:avLst/>
          </a:prstGeom>
          <a:noFill/>
        </p:spPr>
        <p:txBody>
          <a:bodyPr wrap="square" lIns="182880" tIns="146304" rIns="182880" bIns="146304" rtlCol="0">
            <a:spAutoFit/>
          </a:bodyPr>
          <a:lstStyle/>
          <a:p>
            <a:pPr algn="l">
              <a:lnSpc>
                <a:spcPct val="90000"/>
              </a:lnSpc>
              <a:spcAft>
                <a:spcPts val="600"/>
              </a:spcAft>
            </a:pPr>
            <a:r>
              <a:rPr lang="en-CA" sz="1600" b="1" err="1">
                <a:gradFill>
                  <a:gsLst>
                    <a:gs pos="2917">
                      <a:schemeClr val="tx1"/>
                    </a:gs>
                    <a:gs pos="30000">
                      <a:schemeClr val="tx1"/>
                    </a:gs>
                  </a:gsLst>
                  <a:lin ang="5400000" scaled="0"/>
                </a:gradFill>
                <a:latin typeface="Consolas" panose="020B0609020204030204" pitchFamily="49" charset="0"/>
              </a:rPr>
              <a:t>EncKDCRepPart</a:t>
            </a:r>
            <a:r>
              <a:rPr lang="en-CA" sz="1600" b="1">
                <a:gradFill>
                  <a:gsLst>
                    <a:gs pos="2917">
                      <a:schemeClr val="tx1"/>
                    </a:gs>
                    <a:gs pos="30000">
                      <a:schemeClr val="tx1"/>
                    </a:gs>
                  </a:gsLst>
                  <a:lin ang="5400000" scaled="0"/>
                </a:gradFill>
                <a:latin typeface="Consolas" panose="020B0609020204030204" pitchFamily="49" charset="0"/>
              </a:rPr>
              <a:t>:</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kvno</a:t>
            </a:r>
            <a:r>
              <a:rPr lang="en-CA" sz="1600">
                <a:gradFill>
                  <a:gsLst>
                    <a:gs pos="2917">
                      <a:schemeClr val="tx1"/>
                    </a:gs>
                    <a:gs pos="30000">
                      <a:schemeClr val="tx1"/>
                    </a:gs>
                  </a:gsLst>
                  <a:lin ang="5400000" scaled="0"/>
                </a:gradFill>
                <a:latin typeface="Consolas" panose="020B0609020204030204" pitchFamily="49" charset="0"/>
              </a:rPr>
              <a:t> = 4</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Key = Session Bob/KDC</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nonce = 854491316</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sreal</a:t>
            </a:r>
            <a:r>
              <a:rPr lang="en-CA" sz="1600">
                <a:gradFill>
                  <a:gsLst>
                    <a:gs pos="2917">
                      <a:schemeClr val="tx1"/>
                    </a:gs>
                    <a:gs pos="30000">
                      <a:schemeClr val="tx1"/>
                    </a:gs>
                  </a:gsLst>
                  <a:lin ang="5400000" scaled="0"/>
                </a:gradFill>
                <a:latin typeface="Consolas" panose="020B0609020204030204" pitchFamily="49" charset="0"/>
              </a:rPr>
              <a:t> = 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sname</a:t>
            </a:r>
            <a:r>
              <a:rPr lang="en-CA" sz="1600">
                <a:gradFill>
                  <a:gsLst>
                    <a:gs pos="2917">
                      <a:schemeClr val="tx1"/>
                    </a:gs>
                    <a:gs pos="30000">
                      <a:schemeClr val="tx1"/>
                    </a:gs>
                  </a:gsLst>
                  <a:lin ang="5400000" scaled="0"/>
                </a:gradFill>
                <a:latin typeface="Consolas" panose="020B0609020204030204" pitchFamily="49" charset="0"/>
              </a:rPr>
              <a:t> = krbtgt/contoso.com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caddr</a:t>
            </a:r>
            <a:r>
              <a:rPr lang="en-CA" sz="1600">
                <a:gradFill>
                  <a:gsLst>
                    <a:gs pos="2917">
                      <a:schemeClr val="tx1"/>
                    </a:gs>
                    <a:gs pos="30000">
                      <a:schemeClr val="tx1"/>
                    </a:gs>
                  </a:gsLst>
                  <a:lin ang="5400000" scaled="0"/>
                </a:gradFill>
                <a:latin typeface="Consolas" panose="020B0609020204030204" pitchFamily="49" charset="0"/>
              </a:rPr>
              <a:t> = BOBLAPTOP</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starttime</a:t>
            </a:r>
            <a:r>
              <a:rPr lang="en-CA" sz="1600">
                <a:gradFill>
                  <a:gsLst>
                    <a:gs pos="2917">
                      <a:schemeClr val="tx1"/>
                    </a:gs>
                    <a:gs pos="30000">
                      <a:schemeClr val="tx1"/>
                    </a:gs>
                  </a:gsLst>
                  <a:lin ang="5400000" scaled="0"/>
                </a:gradFill>
                <a:latin typeface="Consolas" panose="020B0609020204030204" pitchFamily="49" charset="0"/>
              </a:rPr>
              <a:t> = timestamp</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endtime</a:t>
            </a:r>
            <a:r>
              <a:rPr lang="en-CA" sz="1600">
                <a:gradFill>
                  <a:gsLst>
                    <a:gs pos="2917">
                      <a:schemeClr val="tx1"/>
                    </a:gs>
                    <a:gs pos="30000">
                      <a:schemeClr val="tx1"/>
                    </a:gs>
                  </a:gsLst>
                  <a:lin ang="5400000" scaled="0"/>
                </a:gradFill>
                <a:latin typeface="Consolas" panose="020B0609020204030204" pitchFamily="49" charset="0"/>
              </a:rPr>
              <a:t> = timestamp</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renew-till = timestamp</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flags = Ticket Flags</a:t>
            </a:r>
          </a:p>
        </p:txBody>
      </p:sp>
      <p:grpSp>
        <p:nvGrpSpPr>
          <p:cNvPr id="212" name="Group 211">
            <a:extLst>
              <a:ext uri="{FF2B5EF4-FFF2-40B4-BE49-F238E27FC236}">
                <a16:creationId xmlns:a16="http://schemas.microsoft.com/office/drawing/2014/main" id="{F05D63E8-8703-4C0A-A8F3-D3F61C572661}"/>
              </a:ext>
            </a:extLst>
          </p:cNvPr>
          <p:cNvGrpSpPr/>
          <p:nvPr/>
        </p:nvGrpSpPr>
        <p:grpSpPr>
          <a:xfrm>
            <a:off x="9383614" y="6504418"/>
            <a:ext cx="193675" cy="199818"/>
            <a:chOff x="3662363" y="1230946"/>
            <a:chExt cx="1057276" cy="1068388"/>
          </a:xfrm>
        </p:grpSpPr>
        <p:grpSp>
          <p:nvGrpSpPr>
            <p:cNvPr id="213" name="Group 212">
              <a:extLst>
                <a:ext uri="{FF2B5EF4-FFF2-40B4-BE49-F238E27FC236}">
                  <a16:creationId xmlns:a16="http://schemas.microsoft.com/office/drawing/2014/main" id="{4FAFD4D9-1886-4C79-A90A-645E276CBE94}"/>
                </a:ext>
              </a:extLst>
            </p:cNvPr>
            <p:cNvGrpSpPr>
              <a:grpSpLocks noChangeAspect="1"/>
            </p:cNvGrpSpPr>
            <p:nvPr/>
          </p:nvGrpSpPr>
          <p:grpSpPr bwMode="auto">
            <a:xfrm>
              <a:off x="3662363" y="1230946"/>
              <a:ext cx="1057276" cy="1068388"/>
              <a:chOff x="2341" y="775"/>
              <a:chExt cx="666" cy="673"/>
            </a:xfrm>
          </p:grpSpPr>
          <p:sp>
            <p:nvSpPr>
              <p:cNvPr id="215" name="AutoShape 3">
                <a:extLst>
                  <a:ext uri="{FF2B5EF4-FFF2-40B4-BE49-F238E27FC236}">
                    <a16:creationId xmlns:a16="http://schemas.microsoft.com/office/drawing/2014/main" id="{F01791B7-01F0-414E-A812-D1E4CC468AF1}"/>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5">
                <a:extLst>
                  <a:ext uri="{FF2B5EF4-FFF2-40B4-BE49-F238E27FC236}">
                    <a16:creationId xmlns:a16="http://schemas.microsoft.com/office/drawing/2014/main" id="{28F31C13-2002-40F6-B941-9C55D53F0A8B}"/>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6">
                <a:extLst>
                  <a:ext uri="{FF2B5EF4-FFF2-40B4-BE49-F238E27FC236}">
                    <a16:creationId xmlns:a16="http://schemas.microsoft.com/office/drawing/2014/main" id="{7C39D615-232D-4FF1-969C-AC8E91868F73}"/>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7">
                <a:extLst>
                  <a:ext uri="{FF2B5EF4-FFF2-40B4-BE49-F238E27FC236}">
                    <a16:creationId xmlns:a16="http://schemas.microsoft.com/office/drawing/2014/main" id="{0A1B61AD-2912-4FF5-A86B-21A7A55D7679}"/>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
                <a:extLst>
                  <a:ext uri="{FF2B5EF4-FFF2-40B4-BE49-F238E27FC236}">
                    <a16:creationId xmlns:a16="http://schemas.microsoft.com/office/drawing/2014/main" id="{13D09B09-F876-400E-AB6F-E1E294EDDAA3}"/>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9">
                <a:extLst>
                  <a:ext uri="{FF2B5EF4-FFF2-40B4-BE49-F238E27FC236}">
                    <a16:creationId xmlns:a16="http://schemas.microsoft.com/office/drawing/2014/main" id="{BCAF210D-772A-4F49-B272-562787BE9AA5}"/>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0">
                <a:extLst>
                  <a:ext uri="{FF2B5EF4-FFF2-40B4-BE49-F238E27FC236}">
                    <a16:creationId xmlns:a16="http://schemas.microsoft.com/office/drawing/2014/main" id="{250E6A86-0EA4-494B-94B7-DB2FD89159F6}"/>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1">
                <a:extLst>
                  <a:ext uri="{FF2B5EF4-FFF2-40B4-BE49-F238E27FC236}">
                    <a16:creationId xmlns:a16="http://schemas.microsoft.com/office/drawing/2014/main" id="{75F1209A-E42C-49A0-9544-86D04DFCED57}"/>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2">
                <a:extLst>
                  <a:ext uri="{FF2B5EF4-FFF2-40B4-BE49-F238E27FC236}">
                    <a16:creationId xmlns:a16="http://schemas.microsoft.com/office/drawing/2014/main" id="{3932DF04-3B78-4597-9781-FA8576B4D5D4}"/>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3">
                <a:extLst>
                  <a:ext uri="{FF2B5EF4-FFF2-40B4-BE49-F238E27FC236}">
                    <a16:creationId xmlns:a16="http://schemas.microsoft.com/office/drawing/2014/main" id="{185FF1DC-BFC0-4C42-8328-DB98B5F17D9F}"/>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4">
                <a:extLst>
                  <a:ext uri="{FF2B5EF4-FFF2-40B4-BE49-F238E27FC236}">
                    <a16:creationId xmlns:a16="http://schemas.microsoft.com/office/drawing/2014/main" id="{2DFF26F4-38AA-4827-96A9-C06463C0FA29}"/>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5">
                <a:extLst>
                  <a:ext uri="{FF2B5EF4-FFF2-40B4-BE49-F238E27FC236}">
                    <a16:creationId xmlns:a16="http://schemas.microsoft.com/office/drawing/2014/main" id="{726D9FDE-63EB-4EED-A113-99BD12F33642}"/>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6">
                <a:extLst>
                  <a:ext uri="{FF2B5EF4-FFF2-40B4-BE49-F238E27FC236}">
                    <a16:creationId xmlns:a16="http://schemas.microsoft.com/office/drawing/2014/main" id="{A0CE47D5-0A8C-4D67-BEF3-FCC6DEBD670C}"/>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7">
                <a:extLst>
                  <a:ext uri="{FF2B5EF4-FFF2-40B4-BE49-F238E27FC236}">
                    <a16:creationId xmlns:a16="http://schemas.microsoft.com/office/drawing/2014/main" id="{F2CB5462-A08A-4153-B9FE-9EA4AD8B1A7A}"/>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8">
                <a:extLst>
                  <a:ext uri="{FF2B5EF4-FFF2-40B4-BE49-F238E27FC236}">
                    <a16:creationId xmlns:a16="http://schemas.microsoft.com/office/drawing/2014/main" id="{E642D291-E75B-45BB-B2A9-006BF69A984E}"/>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9">
                <a:extLst>
                  <a:ext uri="{FF2B5EF4-FFF2-40B4-BE49-F238E27FC236}">
                    <a16:creationId xmlns:a16="http://schemas.microsoft.com/office/drawing/2014/main" id="{014F3225-4E7D-42DF-AEF0-C89F639150F5}"/>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0">
                <a:extLst>
                  <a:ext uri="{FF2B5EF4-FFF2-40B4-BE49-F238E27FC236}">
                    <a16:creationId xmlns:a16="http://schemas.microsoft.com/office/drawing/2014/main" id="{FFF3CDCD-42C3-4AC3-8655-78D7914C1D15}"/>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1">
                <a:extLst>
                  <a:ext uri="{FF2B5EF4-FFF2-40B4-BE49-F238E27FC236}">
                    <a16:creationId xmlns:a16="http://schemas.microsoft.com/office/drawing/2014/main" id="{9B03D73F-10A1-4AE0-9A17-D424A8234537}"/>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2">
                <a:extLst>
                  <a:ext uri="{FF2B5EF4-FFF2-40B4-BE49-F238E27FC236}">
                    <a16:creationId xmlns:a16="http://schemas.microsoft.com/office/drawing/2014/main" id="{78463009-477A-481C-9DBC-1071F675CA8B}"/>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4">
                <a:extLst>
                  <a:ext uri="{FF2B5EF4-FFF2-40B4-BE49-F238E27FC236}">
                    <a16:creationId xmlns:a16="http://schemas.microsoft.com/office/drawing/2014/main" id="{A8AE58D2-B935-410F-BCBA-BF01B98C0224}"/>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5">
                <a:extLst>
                  <a:ext uri="{FF2B5EF4-FFF2-40B4-BE49-F238E27FC236}">
                    <a16:creationId xmlns:a16="http://schemas.microsoft.com/office/drawing/2014/main" id="{D0F89AAD-C254-4F18-8416-BB8AABCEDB1A}"/>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26">
                <a:extLst>
                  <a:ext uri="{FF2B5EF4-FFF2-40B4-BE49-F238E27FC236}">
                    <a16:creationId xmlns:a16="http://schemas.microsoft.com/office/drawing/2014/main" id="{F37D86D0-2447-4D93-A631-407A01068244}"/>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27">
                <a:extLst>
                  <a:ext uri="{FF2B5EF4-FFF2-40B4-BE49-F238E27FC236}">
                    <a16:creationId xmlns:a16="http://schemas.microsoft.com/office/drawing/2014/main" id="{8ABC60BE-0D83-4D12-A4AD-5DF888361624}"/>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28">
                <a:extLst>
                  <a:ext uri="{FF2B5EF4-FFF2-40B4-BE49-F238E27FC236}">
                    <a16:creationId xmlns:a16="http://schemas.microsoft.com/office/drawing/2014/main" id="{877B8ED1-01CA-4E60-863C-20D193EA5C36}"/>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4" name="Freeform 22">
              <a:extLst>
                <a:ext uri="{FF2B5EF4-FFF2-40B4-BE49-F238E27FC236}">
                  <a16:creationId xmlns:a16="http://schemas.microsoft.com/office/drawing/2014/main" id="{DD9B2E8D-0762-4B50-93A3-97132197FEEC}"/>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9" name="TextBox 238">
            <a:extLst>
              <a:ext uri="{FF2B5EF4-FFF2-40B4-BE49-F238E27FC236}">
                <a16:creationId xmlns:a16="http://schemas.microsoft.com/office/drawing/2014/main" id="{7BB556F8-8B4C-4C2A-83C7-E50EF621B5F7}"/>
              </a:ext>
            </a:extLst>
          </p:cNvPr>
          <p:cNvSpPr txBox="1"/>
          <p:nvPr/>
        </p:nvSpPr>
        <p:spPr>
          <a:xfrm>
            <a:off x="9880730" y="3912959"/>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grpSp>
        <p:nvGrpSpPr>
          <p:cNvPr id="240" name="Group 239">
            <a:extLst>
              <a:ext uri="{FF2B5EF4-FFF2-40B4-BE49-F238E27FC236}">
                <a16:creationId xmlns:a16="http://schemas.microsoft.com/office/drawing/2014/main" id="{D97D26B7-1E3C-494C-96FB-99B0FA13ED05}"/>
              </a:ext>
            </a:extLst>
          </p:cNvPr>
          <p:cNvGrpSpPr/>
          <p:nvPr/>
        </p:nvGrpSpPr>
        <p:grpSpPr>
          <a:xfrm>
            <a:off x="11215953" y="4311648"/>
            <a:ext cx="193675" cy="199818"/>
            <a:chOff x="3662363" y="1230946"/>
            <a:chExt cx="1057276" cy="1068388"/>
          </a:xfrm>
        </p:grpSpPr>
        <p:grpSp>
          <p:nvGrpSpPr>
            <p:cNvPr id="241" name="Group 240">
              <a:extLst>
                <a:ext uri="{FF2B5EF4-FFF2-40B4-BE49-F238E27FC236}">
                  <a16:creationId xmlns:a16="http://schemas.microsoft.com/office/drawing/2014/main" id="{AFA213E1-B1C8-4BA0-8B3C-7D777707034D}"/>
                </a:ext>
              </a:extLst>
            </p:cNvPr>
            <p:cNvGrpSpPr>
              <a:grpSpLocks noChangeAspect="1"/>
            </p:cNvGrpSpPr>
            <p:nvPr/>
          </p:nvGrpSpPr>
          <p:grpSpPr bwMode="auto">
            <a:xfrm>
              <a:off x="3662363" y="1230946"/>
              <a:ext cx="1057276" cy="1068388"/>
              <a:chOff x="2341" y="775"/>
              <a:chExt cx="666" cy="673"/>
            </a:xfrm>
          </p:grpSpPr>
          <p:sp>
            <p:nvSpPr>
              <p:cNvPr id="243" name="AutoShape 3">
                <a:extLst>
                  <a:ext uri="{FF2B5EF4-FFF2-40B4-BE49-F238E27FC236}">
                    <a16:creationId xmlns:a16="http://schemas.microsoft.com/office/drawing/2014/main" id="{6D0B6ADA-9CDB-4573-90B7-14963DFEC908}"/>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Oval 5">
                <a:extLst>
                  <a:ext uri="{FF2B5EF4-FFF2-40B4-BE49-F238E27FC236}">
                    <a16:creationId xmlns:a16="http://schemas.microsoft.com/office/drawing/2014/main" id="{4610314A-F6AF-4157-85D1-C8A6AF54AFC4}"/>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6">
                <a:extLst>
                  <a:ext uri="{FF2B5EF4-FFF2-40B4-BE49-F238E27FC236}">
                    <a16:creationId xmlns:a16="http://schemas.microsoft.com/office/drawing/2014/main" id="{030A4FEB-37BA-4AD9-92D8-5404B2663C4E}"/>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7">
                <a:extLst>
                  <a:ext uri="{FF2B5EF4-FFF2-40B4-BE49-F238E27FC236}">
                    <a16:creationId xmlns:a16="http://schemas.microsoft.com/office/drawing/2014/main" id="{03BDF83E-E764-46DC-93C3-51F5C62D3B5A}"/>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8">
                <a:extLst>
                  <a:ext uri="{FF2B5EF4-FFF2-40B4-BE49-F238E27FC236}">
                    <a16:creationId xmlns:a16="http://schemas.microsoft.com/office/drawing/2014/main" id="{756F973C-60E1-4DA6-B006-57ED6BDB13DB}"/>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9">
                <a:extLst>
                  <a:ext uri="{FF2B5EF4-FFF2-40B4-BE49-F238E27FC236}">
                    <a16:creationId xmlns:a16="http://schemas.microsoft.com/office/drawing/2014/main" id="{7315FFB1-BD2B-4D18-ADC5-67109646741B}"/>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0">
                <a:extLst>
                  <a:ext uri="{FF2B5EF4-FFF2-40B4-BE49-F238E27FC236}">
                    <a16:creationId xmlns:a16="http://schemas.microsoft.com/office/drawing/2014/main" id="{784A1977-7E5A-4577-AB53-BE8D5D0BD6D4}"/>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1">
                <a:extLst>
                  <a:ext uri="{FF2B5EF4-FFF2-40B4-BE49-F238E27FC236}">
                    <a16:creationId xmlns:a16="http://schemas.microsoft.com/office/drawing/2014/main" id="{649BC811-ABAD-4BDD-9458-FED91D5B943C}"/>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2">
                <a:extLst>
                  <a:ext uri="{FF2B5EF4-FFF2-40B4-BE49-F238E27FC236}">
                    <a16:creationId xmlns:a16="http://schemas.microsoft.com/office/drawing/2014/main" id="{AE9DF9F8-0196-4D18-AAE3-B997CD29153F}"/>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3">
                <a:extLst>
                  <a:ext uri="{FF2B5EF4-FFF2-40B4-BE49-F238E27FC236}">
                    <a16:creationId xmlns:a16="http://schemas.microsoft.com/office/drawing/2014/main" id="{8B612617-CA31-4D53-B7B9-8C25AB1A7E98}"/>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14">
                <a:extLst>
                  <a:ext uri="{FF2B5EF4-FFF2-40B4-BE49-F238E27FC236}">
                    <a16:creationId xmlns:a16="http://schemas.microsoft.com/office/drawing/2014/main" id="{23915E01-E257-4AB1-905D-0377DF8B4C7A}"/>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15">
                <a:extLst>
                  <a:ext uri="{FF2B5EF4-FFF2-40B4-BE49-F238E27FC236}">
                    <a16:creationId xmlns:a16="http://schemas.microsoft.com/office/drawing/2014/main" id="{A4E4CCD9-57CC-44EB-A8BB-FCDAB1B2C54F}"/>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6">
                <a:extLst>
                  <a:ext uri="{FF2B5EF4-FFF2-40B4-BE49-F238E27FC236}">
                    <a16:creationId xmlns:a16="http://schemas.microsoft.com/office/drawing/2014/main" id="{12B3FA10-2A02-4859-8B49-303F72E78582}"/>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7">
                <a:extLst>
                  <a:ext uri="{FF2B5EF4-FFF2-40B4-BE49-F238E27FC236}">
                    <a16:creationId xmlns:a16="http://schemas.microsoft.com/office/drawing/2014/main" id="{980B38EA-FCEC-4D3C-AF24-C47616425102}"/>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8">
                <a:extLst>
                  <a:ext uri="{FF2B5EF4-FFF2-40B4-BE49-F238E27FC236}">
                    <a16:creationId xmlns:a16="http://schemas.microsoft.com/office/drawing/2014/main" id="{AE9512C9-9E09-46E5-81F4-86C140C0DAA7}"/>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9">
                <a:extLst>
                  <a:ext uri="{FF2B5EF4-FFF2-40B4-BE49-F238E27FC236}">
                    <a16:creationId xmlns:a16="http://schemas.microsoft.com/office/drawing/2014/main" id="{74029E0A-4EB3-4703-8927-C87DE523CBBF}"/>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20">
                <a:extLst>
                  <a:ext uri="{FF2B5EF4-FFF2-40B4-BE49-F238E27FC236}">
                    <a16:creationId xmlns:a16="http://schemas.microsoft.com/office/drawing/2014/main" id="{D89DD151-2FFF-4280-81B6-7DC9A7D4A997}"/>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21">
                <a:extLst>
                  <a:ext uri="{FF2B5EF4-FFF2-40B4-BE49-F238E27FC236}">
                    <a16:creationId xmlns:a16="http://schemas.microsoft.com/office/drawing/2014/main" id="{8437BE63-78E2-4727-BFAF-466593E26F57}"/>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22">
                <a:extLst>
                  <a:ext uri="{FF2B5EF4-FFF2-40B4-BE49-F238E27FC236}">
                    <a16:creationId xmlns:a16="http://schemas.microsoft.com/office/drawing/2014/main" id="{6525C17A-8327-4F59-A7C6-A544D1188B49}"/>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24">
                <a:extLst>
                  <a:ext uri="{FF2B5EF4-FFF2-40B4-BE49-F238E27FC236}">
                    <a16:creationId xmlns:a16="http://schemas.microsoft.com/office/drawing/2014/main" id="{0F9E24AC-C63D-437E-95BC-91770516010B}"/>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25">
                <a:extLst>
                  <a:ext uri="{FF2B5EF4-FFF2-40B4-BE49-F238E27FC236}">
                    <a16:creationId xmlns:a16="http://schemas.microsoft.com/office/drawing/2014/main" id="{A38D7B97-375A-496E-A66D-EA8695992F0F}"/>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26">
                <a:extLst>
                  <a:ext uri="{FF2B5EF4-FFF2-40B4-BE49-F238E27FC236}">
                    <a16:creationId xmlns:a16="http://schemas.microsoft.com/office/drawing/2014/main" id="{3190F637-1222-4C94-9200-180D08253662}"/>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27">
                <a:extLst>
                  <a:ext uri="{FF2B5EF4-FFF2-40B4-BE49-F238E27FC236}">
                    <a16:creationId xmlns:a16="http://schemas.microsoft.com/office/drawing/2014/main" id="{FF635DBB-B39B-4C9A-A1B5-0E4196FF27B1}"/>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28">
                <a:extLst>
                  <a:ext uri="{FF2B5EF4-FFF2-40B4-BE49-F238E27FC236}">
                    <a16:creationId xmlns:a16="http://schemas.microsoft.com/office/drawing/2014/main" id="{A02DF18C-2493-40D5-9D57-F824580456DB}"/>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2" name="Freeform 22">
              <a:extLst>
                <a:ext uri="{FF2B5EF4-FFF2-40B4-BE49-F238E27FC236}">
                  <a16:creationId xmlns:a16="http://schemas.microsoft.com/office/drawing/2014/main" id="{0B924BB6-697A-45C6-AE92-967152277064}"/>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7" name="TextBox 266">
            <a:extLst>
              <a:ext uri="{FF2B5EF4-FFF2-40B4-BE49-F238E27FC236}">
                <a16:creationId xmlns:a16="http://schemas.microsoft.com/office/drawing/2014/main" id="{1E838D4B-62E5-476A-9E5A-254CBE1B5B8A}"/>
              </a:ext>
            </a:extLst>
          </p:cNvPr>
          <p:cNvSpPr txBox="1"/>
          <p:nvPr/>
        </p:nvSpPr>
        <p:spPr>
          <a:xfrm>
            <a:off x="9883639" y="3146443"/>
            <a:ext cx="1432061" cy="517065"/>
          </a:xfrm>
          <a:prstGeom prst="rect">
            <a:avLst/>
          </a:prstGeom>
          <a:solidFill>
            <a:srgbClr val="7030A0"/>
          </a:solidFill>
        </p:spPr>
        <p:txBody>
          <a:bodyPr wrap="square" lIns="182880" tIns="146304" rIns="182880" bIns="146304" rtlCol="0">
            <a:spAutoFit/>
          </a:bodyPr>
          <a:lstStyle/>
          <a:p>
            <a:pPr algn="l">
              <a:lnSpc>
                <a:spcPct val="90000"/>
              </a:lnSpc>
              <a:spcAft>
                <a:spcPts val="600"/>
              </a:spcAft>
            </a:pPr>
            <a:r>
              <a:rPr lang="en-CA" sz="1600">
                <a:solidFill>
                  <a:schemeClr val="bg1"/>
                </a:solidFill>
              </a:rPr>
              <a:t>KDC secret</a:t>
            </a:r>
          </a:p>
        </p:txBody>
      </p:sp>
      <p:pic>
        <p:nvPicPr>
          <p:cNvPr id="268" name="Picture 1">
            <a:extLst>
              <a:ext uri="{FF2B5EF4-FFF2-40B4-BE49-F238E27FC236}">
                <a16:creationId xmlns:a16="http://schemas.microsoft.com/office/drawing/2014/main" id="{7B2F22E2-71F7-4F13-8370-D39AFB1E5567}"/>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03368" y="3503967"/>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2" name="TextBox 271">
            <a:extLst>
              <a:ext uri="{FF2B5EF4-FFF2-40B4-BE49-F238E27FC236}">
                <a16:creationId xmlns:a16="http://schemas.microsoft.com/office/drawing/2014/main" id="{5E638180-9BE3-4AAB-B567-68F7236ED12E}"/>
              </a:ext>
            </a:extLst>
          </p:cNvPr>
          <p:cNvSpPr txBox="1"/>
          <p:nvPr/>
        </p:nvSpPr>
        <p:spPr>
          <a:xfrm>
            <a:off x="7010143" y="3931857"/>
            <a:ext cx="1840543" cy="240093"/>
          </a:xfrm>
          <a:prstGeom prst="rect">
            <a:avLst/>
          </a:prstGeom>
          <a:noFill/>
          <a:ln w="38100">
            <a:solidFill>
              <a:srgbClr val="F64848"/>
            </a:solidFill>
          </a:ln>
        </p:spPr>
        <p:txBody>
          <a:bodyPr wrap="square" lIns="182880" tIns="146304" rIns="182880" bIns="146304" rtlCol="0">
            <a:spAutoFit/>
          </a:bodyPr>
          <a:lstStyle/>
          <a:p>
            <a:pPr algn="l">
              <a:lnSpc>
                <a:spcPct val="90000"/>
              </a:lnSpc>
              <a:spcAft>
                <a:spcPts val="600"/>
              </a:spcAft>
            </a:pPr>
            <a:endParaRPr lang="en-CA" sz="1600">
              <a:gradFill>
                <a:gsLst>
                  <a:gs pos="2917">
                    <a:schemeClr val="tx1"/>
                  </a:gs>
                  <a:gs pos="30000">
                    <a:schemeClr val="tx1"/>
                  </a:gs>
                </a:gsLst>
                <a:lin ang="5400000" scaled="0"/>
              </a:gradFill>
            </a:endParaRPr>
          </a:p>
        </p:txBody>
      </p:sp>
      <p:sp>
        <p:nvSpPr>
          <p:cNvPr id="273" name="TextBox 272">
            <a:extLst>
              <a:ext uri="{FF2B5EF4-FFF2-40B4-BE49-F238E27FC236}">
                <a16:creationId xmlns:a16="http://schemas.microsoft.com/office/drawing/2014/main" id="{F2367154-AFDE-4FEE-929D-DB44B9C5666A}"/>
              </a:ext>
            </a:extLst>
          </p:cNvPr>
          <p:cNvSpPr txBox="1"/>
          <p:nvPr/>
        </p:nvSpPr>
        <p:spPr>
          <a:xfrm>
            <a:off x="3608224" y="5717279"/>
            <a:ext cx="1840543" cy="240093"/>
          </a:xfrm>
          <a:prstGeom prst="rect">
            <a:avLst/>
          </a:prstGeom>
          <a:noFill/>
          <a:ln w="38100">
            <a:solidFill>
              <a:srgbClr val="F64848"/>
            </a:solidFill>
          </a:ln>
        </p:spPr>
        <p:txBody>
          <a:bodyPr wrap="square" lIns="182880" tIns="146304" rIns="182880" bIns="146304" rtlCol="0">
            <a:spAutoFit/>
          </a:bodyPr>
          <a:lstStyle/>
          <a:p>
            <a:pPr algn="l">
              <a:lnSpc>
                <a:spcPct val="90000"/>
              </a:lnSpc>
              <a:spcAft>
                <a:spcPts val="600"/>
              </a:spcAft>
            </a:pPr>
            <a:endParaRPr lang="en-CA" sz="1600">
              <a:gradFill>
                <a:gsLst>
                  <a:gs pos="2917">
                    <a:schemeClr val="tx1"/>
                  </a:gs>
                  <a:gs pos="30000">
                    <a:schemeClr val="tx1"/>
                  </a:gs>
                </a:gsLst>
                <a:lin ang="5400000" scaled="0"/>
              </a:gradFill>
            </a:endParaRPr>
          </a:p>
        </p:txBody>
      </p:sp>
      <p:pic>
        <p:nvPicPr>
          <p:cNvPr id="274" name="Picture 1">
            <a:extLst>
              <a:ext uri="{FF2B5EF4-FFF2-40B4-BE49-F238E27FC236}">
                <a16:creationId xmlns:a16="http://schemas.microsoft.com/office/drawing/2014/main" id="{2B612E78-DDB3-4B27-9F43-5DA958DC39B0}"/>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15740" y="6174380"/>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22134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Box 128">
            <a:extLst>
              <a:ext uri="{FF2B5EF4-FFF2-40B4-BE49-F238E27FC236}">
                <a16:creationId xmlns:a16="http://schemas.microsoft.com/office/drawing/2014/main" id="{ED2B49F2-7F1C-43B5-96AE-542E5CF77363}"/>
              </a:ext>
            </a:extLst>
          </p:cNvPr>
          <p:cNvSpPr txBox="1"/>
          <p:nvPr/>
        </p:nvSpPr>
        <p:spPr>
          <a:xfrm>
            <a:off x="6639411" y="3828978"/>
            <a:ext cx="475211" cy="318972"/>
          </a:xfrm>
          <a:prstGeom prst="rect">
            <a:avLst/>
          </a:prstGeom>
          <a:solidFill>
            <a:srgbClr val="7030A0"/>
          </a:solidFill>
        </p:spPr>
        <p:txBody>
          <a:bodyPr wrap="square" lIns="182880" tIns="146304" rIns="182880" bIns="146304" rtlCol="0">
            <a:spAutoFit/>
          </a:bodyPr>
          <a:lstStyle/>
          <a:p>
            <a:pPr>
              <a:lnSpc>
                <a:spcPct val="90000"/>
              </a:lnSpc>
              <a:spcAft>
                <a:spcPts val="600"/>
              </a:spcAft>
            </a:pPr>
            <a:endParaRPr lang="en-CA" sz="1600">
              <a:solidFill>
                <a:schemeClr val="bg1"/>
              </a:solidFill>
            </a:endParaRPr>
          </a:p>
        </p:txBody>
      </p:sp>
      <p:sp>
        <p:nvSpPr>
          <p:cNvPr id="126" name="TextBox 125">
            <a:extLst>
              <a:ext uri="{FF2B5EF4-FFF2-40B4-BE49-F238E27FC236}">
                <a16:creationId xmlns:a16="http://schemas.microsoft.com/office/drawing/2014/main" id="{B510A4A9-81D6-4C0F-A36F-1D6E1F4226E8}"/>
              </a:ext>
            </a:extLst>
          </p:cNvPr>
          <p:cNvSpPr txBox="1"/>
          <p:nvPr/>
        </p:nvSpPr>
        <p:spPr>
          <a:xfrm>
            <a:off x="6952897" y="4781697"/>
            <a:ext cx="2596947" cy="1463007"/>
          </a:xfrm>
          <a:prstGeom prst="rect">
            <a:avLst/>
          </a:prstGeom>
          <a:solidFill>
            <a:srgbClr val="FF0000"/>
          </a:solidFill>
          <a:ln w="38100">
            <a:solidFill>
              <a:srgbClr val="F64848"/>
            </a:solidFill>
          </a:ln>
        </p:spPr>
        <p:txBody>
          <a:bodyPr wrap="square" lIns="182880" tIns="146304" rIns="182880" bIns="146304" rtlCol="0">
            <a:spAutoFit/>
          </a:bodyPr>
          <a:lstStyle/>
          <a:p>
            <a:pPr algn="l">
              <a:lnSpc>
                <a:spcPct val="90000"/>
              </a:lnSpc>
              <a:spcAft>
                <a:spcPts val="600"/>
              </a:spcAft>
            </a:pPr>
            <a:endParaRPr lang="en-CA" sz="1600">
              <a:gradFill>
                <a:gsLst>
                  <a:gs pos="2917">
                    <a:schemeClr val="tx1"/>
                  </a:gs>
                  <a:gs pos="30000">
                    <a:schemeClr val="tx1"/>
                  </a:gs>
                </a:gsLst>
                <a:lin ang="5400000" scaled="0"/>
              </a:gradFill>
            </a:endParaRPr>
          </a:p>
        </p:txBody>
      </p:sp>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38</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dirty="0"/>
              <a:t>KRB_TGS_REQ</a:t>
            </a:r>
            <a:endParaRPr lang="fr-FR" dirty="0"/>
          </a:p>
        </p:txBody>
      </p:sp>
      <p:grpSp>
        <p:nvGrpSpPr>
          <p:cNvPr id="6" name="Group 5">
            <a:extLst>
              <a:ext uri="{FF2B5EF4-FFF2-40B4-BE49-F238E27FC236}">
                <a16:creationId xmlns:a16="http://schemas.microsoft.com/office/drawing/2014/main" id="{2AA87BFA-B462-4A57-9392-BFBCF3884EC6}"/>
              </a:ext>
            </a:extLst>
          </p:cNvPr>
          <p:cNvGrpSpPr/>
          <p:nvPr/>
        </p:nvGrpSpPr>
        <p:grpSpPr>
          <a:xfrm>
            <a:off x="2591681" y="1736679"/>
            <a:ext cx="774700" cy="799271"/>
            <a:chOff x="3662363" y="1230946"/>
            <a:chExt cx="1057276" cy="1068388"/>
          </a:xfrm>
        </p:grpSpPr>
        <p:grpSp>
          <p:nvGrpSpPr>
            <p:cNvPr id="7" name="Group 6">
              <a:extLst>
                <a:ext uri="{FF2B5EF4-FFF2-40B4-BE49-F238E27FC236}">
                  <a16:creationId xmlns:a16="http://schemas.microsoft.com/office/drawing/2014/main" id="{56001401-75CE-4B5B-8B05-5A55177F8F2F}"/>
                </a:ext>
              </a:extLst>
            </p:cNvPr>
            <p:cNvGrpSpPr>
              <a:grpSpLocks noChangeAspect="1"/>
            </p:cNvGrpSpPr>
            <p:nvPr/>
          </p:nvGrpSpPr>
          <p:grpSpPr bwMode="auto">
            <a:xfrm>
              <a:off x="3662363" y="1230946"/>
              <a:ext cx="1057276" cy="1068388"/>
              <a:chOff x="2341" y="775"/>
              <a:chExt cx="666" cy="673"/>
            </a:xfrm>
          </p:grpSpPr>
          <p:sp>
            <p:nvSpPr>
              <p:cNvPr id="9" name="AutoShape 3">
                <a:extLst>
                  <a:ext uri="{FF2B5EF4-FFF2-40B4-BE49-F238E27FC236}">
                    <a16:creationId xmlns:a16="http://schemas.microsoft.com/office/drawing/2014/main" id="{7405A295-C0CC-46A9-ADCE-285C1B0EE78E}"/>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5">
                <a:extLst>
                  <a:ext uri="{FF2B5EF4-FFF2-40B4-BE49-F238E27FC236}">
                    <a16:creationId xmlns:a16="http://schemas.microsoft.com/office/drawing/2014/main" id="{A991E031-9434-48FD-B453-A7FA591EAC2D}"/>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0DA0C7C4-B98C-476C-B8BC-41CA6B758309}"/>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3E488324-D4BB-4B7E-A71B-F73C507BBFE6}"/>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B319F614-FAD1-43C7-9E91-4DFC3F80FBF3}"/>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04D37582-8A5E-4023-BDEB-111F0972A947}"/>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10A57C86-9D32-4DEA-9051-C7FC5624E7E5}"/>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9C20FD1A-4686-43C9-B219-6BECE9999FA7}"/>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C1514E8B-003C-453D-9D51-8CBD0EC198CB}"/>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B30B49D-24D0-4C23-879A-94D4E5F8D672}"/>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a:extLst>
                  <a:ext uri="{FF2B5EF4-FFF2-40B4-BE49-F238E27FC236}">
                    <a16:creationId xmlns:a16="http://schemas.microsoft.com/office/drawing/2014/main" id="{955A985A-7592-470A-B265-F139A5B0F9A4}"/>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DBC6A03E-EB12-44C2-8B18-10495951BBBA}"/>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C3F8C2D6-E5A0-4306-82CA-0F16743FC39E}"/>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5BFC6929-1265-4BE9-9341-37148D9FE488}"/>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5A50E0E0-B854-4A21-86D8-48A74287CB40}"/>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C2D3D5DD-D8F6-449A-B7E7-746FAA181657}"/>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469A5031-E12F-4279-8697-34298398ABCC}"/>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5BAFA77F-184A-46E6-BFCC-81BA235FAFD2}"/>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9E856CBF-5363-4E43-86F0-183B77F23BA3}"/>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73201FE-90FD-43D3-9CF2-8B9BD69D321D}"/>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9CE09837-79CD-46A2-A418-FDC8DE8C4B23}"/>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DEA7BC16-EED7-4FAE-A7C7-57442314CCE7}"/>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108D801A-E960-4D64-90A7-137EE0F59960}"/>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7EEEA272-9C2F-4378-AA5A-DAD5F4879B42}"/>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22">
              <a:extLst>
                <a:ext uri="{FF2B5EF4-FFF2-40B4-BE49-F238E27FC236}">
                  <a16:creationId xmlns:a16="http://schemas.microsoft.com/office/drawing/2014/main" id="{CD395130-9BDE-44CD-8360-409C070DC9E7}"/>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1">
            <a:extLst>
              <a:ext uri="{FF2B5EF4-FFF2-40B4-BE49-F238E27FC236}">
                <a16:creationId xmlns:a16="http://schemas.microsoft.com/office/drawing/2014/main" id="{03EAFCFA-34B8-4DC1-9B40-E439B8F2F202}"/>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3058" y="1669408"/>
            <a:ext cx="714529" cy="102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Straight Arrow Connector 33">
            <a:extLst>
              <a:ext uri="{FF2B5EF4-FFF2-40B4-BE49-F238E27FC236}">
                <a16:creationId xmlns:a16="http://schemas.microsoft.com/office/drawing/2014/main" id="{D2417DC7-C36B-4A69-BD2F-B6238518A993}"/>
              </a:ext>
            </a:extLst>
          </p:cNvPr>
          <p:cNvCxnSpPr>
            <a:cxnSpLocks/>
          </p:cNvCxnSpPr>
          <p:nvPr/>
        </p:nvCxnSpPr>
        <p:spPr>
          <a:xfrm flipV="1">
            <a:off x="2977477" y="3147729"/>
            <a:ext cx="5273894" cy="5783"/>
          </a:xfrm>
          <a:prstGeom prst="straightConnector1">
            <a:avLst/>
          </a:prstGeom>
          <a:ln w="381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9B9F2FE-3EEC-4245-8AEE-E36F8496CD42}"/>
              </a:ext>
            </a:extLst>
          </p:cNvPr>
          <p:cNvSpPr txBox="1"/>
          <p:nvPr/>
        </p:nvSpPr>
        <p:spPr>
          <a:xfrm>
            <a:off x="4714109" y="2698945"/>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3. KRB_TGS_REQ</a:t>
            </a:r>
          </a:p>
        </p:txBody>
      </p:sp>
      <p:sp>
        <p:nvSpPr>
          <p:cNvPr id="36" name="TextBox 35">
            <a:extLst>
              <a:ext uri="{FF2B5EF4-FFF2-40B4-BE49-F238E27FC236}">
                <a16:creationId xmlns:a16="http://schemas.microsoft.com/office/drawing/2014/main" id="{72B708C9-CAE0-4038-8B1B-965B889BF107}"/>
              </a:ext>
            </a:extLst>
          </p:cNvPr>
          <p:cNvSpPr txBox="1"/>
          <p:nvPr/>
        </p:nvSpPr>
        <p:spPr>
          <a:xfrm>
            <a:off x="2837119" y="3204877"/>
            <a:ext cx="3926005" cy="2308324"/>
          </a:xfrm>
          <a:prstGeom prst="rect">
            <a:avLst/>
          </a:prstGeom>
          <a:noFill/>
        </p:spPr>
        <p:txBody>
          <a:bodyPr wrap="square" lIns="182880" tIns="146304" rIns="182880" bIns="146304" rtlCol="0">
            <a:spAutoFit/>
          </a:bodyPr>
          <a:lstStyle/>
          <a:p>
            <a:pPr algn="l">
              <a:lnSpc>
                <a:spcPct val="90000"/>
              </a:lnSpc>
              <a:spcAft>
                <a:spcPts val="600"/>
              </a:spcAft>
            </a:pPr>
            <a:r>
              <a:rPr lang="en-CA" sz="1600" b="1">
                <a:latin typeface="Consolas" panose="020B0609020204030204" pitchFamily="49" charset="0"/>
              </a:rPr>
              <a:t>TGS-REQ:</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realm = 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sname</a:t>
            </a:r>
            <a:r>
              <a:rPr lang="en-CA" sz="1600">
                <a:gradFill>
                  <a:gsLst>
                    <a:gs pos="2917">
                      <a:schemeClr val="tx1"/>
                    </a:gs>
                    <a:gs pos="30000">
                      <a:schemeClr val="tx1"/>
                    </a:gs>
                  </a:gsLst>
                  <a:lin ang="5400000" scaled="0"/>
                </a:gradFill>
                <a:latin typeface="Consolas" panose="020B0609020204030204" pitchFamily="49" charset="0"/>
              </a:rPr>
              <a:t> = cifs/file1.contoso.com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eType</a:t>
            </a:r>
            <a:r>
              <a:rPr lang="en-CA" sz="1600">
                <a:gradFill>
                  <a:gsLst>
                    <a:gs pos="2917">
                      <a:schemeClr val="tx1"/>
                    </a:gs>
                    <a:gs pos="30000">
                      <a:schemeClr val="tx1"/>
                    </a:gs>
                  </a:gsLst>
                  <a:lin ang="5400000" scaled="0"/>
                </a:gradFill>
                <a:latin typeface="Consolas" panose="020B0609020204030204" pitchFamily="49" charset="0"/>
              </a:rPr>
              <a:t> = ENCTYPE</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nonce = 855037033</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KDC options = KDC Flags</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till = timestamp</a:t>
            </a:r>
          </a:p>
        </p:txBody>
      </p:sp>
      <p:sp>
        <p:nvSpPr>
          <p:cNvPr id="37" name="TextBox 36">
            <a:extLst>
              <a:ext uri="{FF2B5EF4-FFF2-40B4-BE49-F238E27FC236}">
                <a16:creationId xmlns:a16="http://schemas.microsoft.com/office/drawing/2014/main" id="{E0095B02-6BDD-45CB-9101-F18554F42AAA}"/>
              </a:ext>
            </a:extLst>
          </p:cNvPr>
          <p:cNvSpPr txBox="1"/>
          <p:nvPr/>
        </p:nvSpPr>
        <p:spPr>
          <a:xfrm>
            <a:off x="6063075" y="3146443"/>
            <a:ext cx="3723727" cy="3203954"/>
          </a:xfrm>
          <a:prstGeom prst="rect">
            <a:avLst/>
          </a:prstGeom>
          <a:noFill/>
        </p:spPr>
        <p:txBody>
          <a:bodyPr wrap="square" lIns="182880" tIns="146304" rIns="182880" bIns="146304" rtlCol="0">
            <a:spAutoFit/>
          </a:bodyPr>
          <a:lstStyle/>
          <a:p>
            <a:pPr algn="l">
              <a:lnSpc>
                <a:spcPct val="90000"/>
              </a:lnSpc>
              <a:spcAft>
                <a:spcPts val="600"/>
              </a:spcAft>
            </a:pPr>
            <a:r>
              <a:rPr lang="en-CA" sz="1600" b="1">
                <a:gradFill>
                  <a:gsLst>
                    <a:gs pos="2917">
                      <a:schemeClr val="tx1"/>
                    </a:gs>
                    <a:gs pos="30000">
                      <a:schemeClr val="tx1"/>
                    </a:gs>
                  </a:gsLst>
                  <a:lin ang="5400000" scaled="0"/>
                </a:gradFill>
                <a:latin typeface="Consolas" panose="020B0609020204030204" pitchFamily="49" charset="0"/>
              </a:rPr>
              <a:t>PA-DATA:</a:t>
            </a:r>
          </a:p>
          <a:p>
            <a:pPr algn="l">
              <a:lnSpc>
                <a:spcPct val="90000"/>
              </a:lnSpc>
              <a:spcAft>
                <a:spcPts val="600"/>
              </a:spcAft>
            </a:pPr>
            <a:r>
              <a:rPr lang="en-CA" sz="1600" b="1">
                <a:gradFill>
                  <a:gsLst>
                    <a:gs pos="2917">
                      <a:schemeClr val="tx1"/>
                    </a:gs>
                    <a:gs pos="30000">
                      <a:schemeClr val="tx1"/>
                    </a:gs>
                  </a:gsLst>
                  <a:lin ang="5400000" scaled="0"/>
                </a:gradFill>
                <a:latin typeface="Consolas" panose="020B0609020204030204" pitchFamily="49" charset="0"/>
              </a:rPr>
              <a:t>  PA-TGS-REQUEST:</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    </a:t>
            </a:r>
            <a:r>
              <a:rPr lang="en-CA" sz="1600">
                <a:solidFill>
                  <a:schemeClr val="bg1"/>
                </a:solidFill>
                <a:latin typeface="Consolas" panose="020B0609020204030204" pitchFamily="49" charset="0"/>
              </a:rPr>
              <a:t>TGT</a:t>
            </a:r>
          </a:p>
          <a:p>
            <a:pPr algn="l">
              <a:lnSpc>
                <a:spcPct val="90000"/>
              </a:lnSpc>
              <a:spcAft>
                <a:spcPts val="600"/>
              </a:spcAft>
            </a:pPr>
            <a:r>
              <a:rPr lang="en-CA" sz="1600" b="1">
                <a:gradFill>
                  <a:gsLst>
                    <a:gs pos="2917">
                      <a:schemeClr val="tx1"/>
                    </a:gs>
                    <a:gs pos="30000">
                      <a:schemeClr val="tx1"/>
                    </a:gs>
                  </a:gsLst>
                  <a:lin ang="5400000" scaled="0"/>
                </a:gradFill>
                <a:latin typeface="Consolas" panose="020B0609020204030204" pitchFamily="49" charset="0"/>
              </a:rPr>
              <a:t>    Authenticator:</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       </a:t>
            </a:r>
            <a:r>
              <a:rPr lang="en-CA" sz="1600" err="1">
                <a:gradFill>
                  <a:gsLst>
                    <a:gs pos="2917">
                      <a:schemeClr val="tx1"/>
                    </a:gs>
                    <a:gs pos="30000">
                      <a:schemeClr val="tx1"/>
                    </a:gs>
                  </a:gsLst>
                  <a:lin ang="5400000" scaled="0"/>
                </a:gradFill>
                <a:latin typeface="Consolas" panose="020B0609020204030204" pitchFamily="49" charset="0"/>
              </a:rPr>
              <a:t>eType</a:t>
            </a:r>
            <a:r>
              <a:rPr lang="en-CA" sz="1600">
                <a:gradFill>
                  <a:gsLst>
                    <a:gs pos="2917">
                      <a:schemeClr val="tx1"/>
                    </a:gs>
                    <a:gs pos="30000">
                      <a:schemeClr val="tx1"/>
                    </a:gs>
                  </a:gsLst>
                  <a:lin ang="5400000" scaled="0"/>
                </a:gradFill>
                <a:latin typeface="Consolas" panose="020B0609020204030204" pitchFamily="49" charset="0"/>
              </a:rPr>
              <a:t> = ENCTYPE</a:t>
            </a:r>
          </a:p>
          <a:p>
            <a:pPr algn="l">
              <a:lnSpc>
                <a:spcPct val="90000"/>
              </a:lnSpc>
              <a:spcAft>
                <a:spcPts val="600"/>
              </a:spcAft>
            </a:pPr>
            <a:r>
              <a:rPr lang="en-CA" sz="1600">
                <a:solidFill>
                  <a:srgbClr val="080808"/>
                </a:solidFill>
                <a:latin typeface="Consolas" panose="020B0609020204030204" pitchFamily="49" charset="0"/>
              </a:rPr>
              <a:t>       </a:t>
            </a:r>
            <a:r>
              <a:rPr lang="en-CA" sz="1600" err="1">
                <a:solidFill>
                  <a:srgbClr val="080808"/>
                </a:solidFill>
                <a:latin typeface="Consolas" panose="020B0609020204030204" pitchFamily="49" charset="0"/>
              </a:rPr>
              <a:t>cname</a:t>
            </a:r>
            <a:r>
              <a:rPr lang="en-CA" sz="1600">
                <a:solidFill>
                  <a:srgbClr val="080808"/>
                </a:solidFill>
                <a:latin typeface="Consolas" panose="020B0609020204030204" pitchFamily="49" charset="0"/>
              </a:rPr>
              <a:t> = bob</a:t>
            </a:r>
          </a:p>
          <a:p>
            <a:pPr algn="l">
              <a:lnSpc>
                <a:spcPct val="90000"/>
              </a:lnSpc>
              <a:spcAft>
                <a:spcPts val="600"/>
              </a:spcAft>
            </a:pPr>
            <a:r>
              <a:rPr lang="en-CA" sz="1600">
                <a:solidFill>
                  <a:srgbClr val="080808"/>
                </a:solidFill>
                <a:latin typeface="Consolas" panose="020B0609020204030204" pitchFamily="49" charset="0"/>
              </a:rPr>
              <a:t>       </a:t>
            </a:r>
            <a:r>
              <a:rPr lang="en-CA" sz="1600" err="1">
                <a:solidFill>
                  <a:srgbClr val="080808"/>
                </a:solidFill>
                <a:latin typeface="Consolas" panose="020B0609020204030204" pitchFamily="49" charset="0"/>
              </a:rPr>
              <a:t>crealm</a:t>
            </a:r>
            <a:r>
              <a:rPr lang="en-CA" sz="1600">
                <a:solidFill>
                  <a:srgbClr val="080808"/>
                </a:solidFill>
                <a:latin typeface="Consolas" panose="020B0609020204030204" pitchFamily="49" charset="0"/>
              </a:rPr>
              <a:t> = contoso.com</a:t>
            </a:r>
          </a:p>
          <a:p>
            <a:pPr algn="l">
              <a:lnSpc>
                <a:spcPct val="90000"/>
              </a:lnSpc>
              <a:spcAft>
                <a:spcPts val="600"/>
              </a:spcAft>
            </a:pPr>
            <a:r>
              <a:rPr lang="en-CA" sz="1600">
                <a:solidFill>
                  <a:srgbClr val="080808"/>
                </a:solidFill>
                <a:latin typeface="Consolas" panose="020B0609020204030204" pitchFamily="49" charset="0"/>
              </a:rPr>
              <a:t>       </a:t>
            </a:r>
            <a:r>
              <a:rPr lang="en-CA" sz="1600" err="1">
                <a:solidFill>
                  <a:srgbClr val="080808"/>
                </a:solidFill>
                <a:latin typeface="Consolas" panose="020B0609020204030204" pitchFamily="49" charset="0"/>
              </a:rPr>
              <a:t>cksum</a:t>
            </a:r>
            <a:r>
              <a:rPr lang="en-CA" sz="1600">
                <a:solidFill>
                  <a:srgbClr val="080808"/>
                </a:solidFill>
                <a:latin typeface="Consolas" panose="020B0609020204030204" pitchFamily="49" charset="0"/>
              </a:rPr>
              <a:t> = checksum</a:t>
            </a:r>
          </a:p>
          <a:p>
            <a:pPr algn="l">
              <a:lnSpc>
                <a:spcPct val="90000"/>
              </a:lnSpc>
              <a:spcAft>
                <a:spcPts val="600"/>
              </a:spcAft>
            </a:pPr>
            <a:r>
              <a:rPr lang="en-CA" sz="1600">
                <a:solidFill>
                  <a:srgbClr val="080808"/>
                </a:solidFill>
                <a:latin typeface="Consolas" panose="020B0609020204030204" pitchFamily="49" charset="0"/>
              </a:rPr>
              <a:t>       </a:t>
            </a:r>
            <a:r>
              <a:rPr lang="en-CA" sz="1600" err="1">
                <a:solidFill>
                  <a:srgbClr val="080808"/>
                </a:solidFill>
                <a:latin typeface="Consolas" panose="020B0609020204030204" pitchFamily="49" charset="0"/>
              </a:rPr>
              <a:t>ctime</a:t>
            </a:r>
            <a:r>
              <a:rPr lang="en-CA" sz="1600">
                <a:solidFill>
                  <a:srgbClr val="080808"/>
                </a:solidFill>
                <a:latin typeface="Consolas" panose="020B0609020204030204" pitchFamily="49" charset="0"/>
              </a:rPr>
              <a:t> = timestamp</a:t>
            </a:r>
          </a:p>
          <a:p>
            <a:pPr algn="l">
              <a:lnSpc>
                <a:spcPct val="90000"/>
              </a:lnSpc>
              <a:spcAft>
                <a:spcPts val="600"/>
              </a:spcAft>
            </a:pPr>
            <a:r>
              <a:rPr lang="en-CA" sz="1600">
                <a:solidFill>
                  <a:srgbClr val="080808"/>
                </a:solidFill>
                <a:latin typeface="Consolas" panose="020B0609020204030204" pitchFamily="49" charset="0"/>
              </a:rPr>
              <a:t>       seq-number = 855037033</a:t>
            </a:r>
          </a:p>
        </p:txBody>
      </p:sp>
      <p:sp>
        <p:nvSpPr>
          <p:cNvPr id="38" name="TextBox 37">
            <a:extLst>
              <a:ext uri="{FF2B5EF4-FFF2-40B4-BE49-F238E27FC236}">
                <a16:creationId xmlns:a16="http://schemas.microsoft.com/office/drawing/2014/main" id="{981D3A98-638B-4723-A0BD-2D95284C6711}"/>
              </a:ext>
            </a:extLst>
          </p:cNvPr>
          <p:cNvSpPr txBox="1"/>
          <p:nvPr/>
        </p:nvSpPr>
        <p:spPr>
          <a:xfrm>
            <a:off x="766854" y="3146444"/>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sp>
        <p:nvSpPr>
          <p:cNvPr id="39" name="TextBox 38">
            <a:extLst>
              <a:ext uri="{FF2B5EF4-FFF2-40B4-BE49-F238E27FC236}">
                <a16:creationId xmlns:a16="http://schemas.microsoft.com/office/drawing/2014/main" id="{30ABDB4A-0E07-4162-80D8-DB0CB2AEBAB8}"/>
              </a:ext>
            </a:extLst>
          </p:cNvPr>
          <p:cNvSpPr txBox="1"/>
          <p:nvPr/>
        </p:nvSpPr>
        <p:spPr>
          <a:xfrm>
            <a:off x="9883639" y="3146443"/>
            <a:ext cx="1432061" cy="517065"/>
          </a:xfrm>
          <a:prstGeom prst="rect">
            <a:avLst/>
          </a:prstGeom>
          <a:solidFill>
            <a:srgbClr val="7030A0"/>
          </a:solidFill>
        </p:spPr>
        <p:txBody>
          <a:bodyPr wrap="square" lIns="182880" tIns="146304" rIns="182880" bIns="146304" rtlCol="0">
            <a:spAutoFit/>
          </a:bodyPr>
          <a:lstStyle/>
          <a:p>
            <a:pPr algn="l">
              <a:lnSpc>
                <a:spcPct val="90000"/>
              </a:lnSpc>
              <a:spcAft>
                <a:spcPts val="600"/>
              </a:spcAft>
            </a:pPr>
            <a:r>
              <a:rPr lang="en-CA" sz="1600">
                <a:solidFill>
                  <a:schemeClr val="bg1"/>
                </a:solidFill>
              </a:rPr>
              <a:t>KDC secret</a:t>
            </a:r>
          </a:p>
        </p:txBody>
      </p:sp>
      <p:grpSp>
        <p:nvGrpSpPr>
          <p:cNvPr id="40" name="Group 39">
            <a:extLst>
              <a:ext uri="{FF2B5EF4-FFF2-40B4-BE49-F238E27FC236}">
                <a16:creationId xmlns:a16="http://schemas.microsoft.com/office/drawing/2014/main" id="{92E1817A-0B61-4D35-BD99-C4E1401C7EF6}"/>
              </a:ext>
            </a:extLst>
          </p:cNvPr>
          <p:cNvGrpSpPr/>
          <p:nvPr/>
        </p:nvGrpSpPr>
        <p:grpSpPr>
          <a:xfrm>
            <a:off x="2066420" y="3548250"/>
            <a:ext cx="193675" cy="199818"/>
            <a:chOff x="3662363" y="1230946"/>
            <a:chExt cx="1057276" cy="1068388"/>
          </a:xfrm>
        </p:grpSpPr>
        <p:grpSp>
          <p:nvGrpSpPr>
            <p:cNvPr id="41" name="Group 40">
              <a:extLst>
                <a:ext uri="{FF2B5EF4-FFF2-40B4-BE49-F238E27FC236}">
                  <a16:creationId xmlns:a16="http://schemas.microsoft.com/office/drawing/2014/main" id="{09D54263-6E77-489C-9149-4F83B0197A0D}"/>
                </a:ext>
              </a:extLst>
            </p:cNvPr>
            <p:cNvGrpSpPr>
              <a:grpSpLocks noChangeAspect="1"/>
            </p:cNvGrpSpPr>
            <p:nvPr/>
          </p:nvGrpSpPr>
          <p:grpSpPr bwMode="auto">
            <a:xfrm>
              <a:off x="3662363" y="1230946"/>
              <a:ext cx="1057276" cy="1068388"/>
              <a:chOff x="2341" y="775"/>
              <a:chExt cx="666" cy="673"/>
            </a:xfrm>
          </p:grpSpPr>
          <p:sp>
            <p:nvSpPr>
              <p:cNvPr id="43" name="AutoShape 3">
                <a:extLst>
                  <a:ext uri="{FF2B5EF4-FFF2-40B4-BE49-F238E27FC236}">
                    <a16:creationId xmlns:a16="http://schemas.microsoft.com/office/drawing/2014/main" id="{9128C8ED-948D-433E-A751-3E4E9BEF431B}"/>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5">
                <a:extLst>
                  <a:ext uri="{FF2B5EF4-FFF2-40B4-BE49-F238E27FC236}">
                    <a16:creationId xmlns:a16="http://schemas.microsoft.com/office/drawing/2014/main" id="{A6FBF186-0618-4FB9-A184-FBB100D1A2B9}"/>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C2522434-FD5F-4418-91FF-429B19C6A0A9}"/>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5D1A894F-BDFD-4D70-959E-03E4DB74B616}"/>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4FE84FDC-B7BE-492B-86F5-F263B05B8CDC}"/>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12915799-2E19-45D8-983F-40FBEBAE3C43}"/>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3ACB7D70-89B2-4B66-A720-D695DF9E9042}"/>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18AB6627-2F1A-4990-B033-487BBCE7D93F}"/>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1CB95453-A3A8-4CEB-8E44-9BA11277E3A1}"/>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765CA599-E45C-4A8F-A0D4-CF4573DEFCB5}"/>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4CD18F1D-3384-4A44-A0AC-E5A9C180DA2F}"/>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D94C6A62-08F0-4859-823C-BA01E612C035}"/>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6D422C2A-D4FA-449F-B224-AEA4B9E756DD}"/>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85454A23-DEC9-4839-9254-D3772DE10E7A}"/>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0F981F2A-07F4-4AEB-AD88-6AFC0B66FA14}"/>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602B7E7B-7BD3-4E47-A89F-0887A9F197D6}"/>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45EBC7CC-3D7E-4E0A-9476-80B7A5A45119}"/>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FFFA68A-C735-4384-B267-7AE4B2003FDD}"/>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4E02BB6C-F2AB-441A-BA09-90DE7F95BAAE}"/>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7C6B55E-FB9E-4DE6-B744-FA893D40D65C}"/>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B206348A-93BB-4FC1-9507-32F4D6CD4A90}"/>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6">
                <a:extLst>
                  <a:ext uri="{FF2B5EF4-FFF2-40B4-BE49-F238E27FC236}">
                    <a16:creationId xmlns:a16="http://schemas.microsoft.com/office/drawing/2014/main" id="{212E5D20-CDA1-486C-AC93-24211499BE78}"/>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7">
                <a:extLst>
                  <a:ext uri="{FF2B5EF4-FFF2-40B4-BE49-F238E27FC236}">
                    <a16:creationId xmlns:a16="http://schemas.microsoft.com/office/drawing/2014/main" id="{2E46A1D1-3D25-4C99-90C2-4D00BEF3EF75}"/>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8">
                <a:extLst>
                  <a:ext uri="{FF2B5EF4-FFF2-40B4-BE49-F238E27FC236}">
                    <a16:creationId xmlns:a16="http://schemas.microsoft.com/office/drawing/2014/main" id="{ED6E0B8D-273F-4214-9BB8-3C505C2BEAA8}"/>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Freeform 22">
              <a:extLst>
                <a:ext uri="{FF2B5EF4-FFF2-40B4-BE49-F238E27FC236}">
                  <a16:creationId xmlns:a16="http://schemas.microsoft.com/office/drawing/2014/main" id="{5889B798-1A4C-4CB4-A679-5360FB62F0B4}"/>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4" name="TextBox 93">
            <a:extLst>
              <a:ext uri="{FF2B5EF4-FFF2-40B4-BE49-F238E27FC236}">
                <a16:creationId xmlns:a16="http://schemas.microsoft.com/office/drawing/2014/main" id="{1BC91B74-924C-463A-BBFD-EABC50312A2F}"/>
              </a:ext>
            </a:extLst>
          </p:cNvPr>
          <p:cNvSpPr txBox="1"/>
          <p:nvPr/>
        </p:nvSpPr>
        <p:spPr>
          <a:xfrm>
            <a:off x="9883639" y="3969815"/>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grpSp>
        <p:nvGrpSpPr>
          <p:cNvPr id="95" name="Group 94">
            <a:extLst>
              <a:ext uri="{FF2B5EF4-FFF2-40B4-BE49-F238E27FC236}">
                <a16:creationId xmlns:a16="http://schemas.microsoft.com/office/drawing/2014/main" id="{00904A2A-E9F1-4188-9773-F3E3A9156711}"/>
              </a:ext>
            </a:extLst>
          </p:cNvPr>
          <p:cNvGrpSpPr/>
          <p:nvPr/>
        </p:nvGrpSpPr>
        <p:grpSpPr>
          <a:xfrm>
            <a:off x="11218862" y="4368504"/>
            <a:ext cx="193675" cy="199818"/>
            <a:chOff x="3662363" y="1230946"/>
            <a:chExt cx="1057276" cy="1068388"/>
          </a:xfrm>
        </p:grpSpPr>
        <p:grpSp>
          <p:nvGrpSpPr>
            <p:cNvPr id="96" name="Group 95">
              <a:extLst>
                <a:ext uri="{FF2B5EF4-FFF2-40B4-BE49-F238E27FC236}">
                  <a16:creationId xmlns:a16="http://schemas.microsoft.com/office/drawing/2014/main" id="{DE272AC3-602A-4F8E-8511-6BC4D668C224}"/>
                </a:ext>
              </a:extLst>
            </p:cNvPr>
            <p:cNvGrpSpPr>
              <a:grpSpLocks noChangeAspect="1"/>
            </p:cNvGrpSpPr>
            <p:nvPr/>
          </p:nvGrpSpPr>
          <p:grpSpPr bwMode="auto">
            <a:xfrm>
              <a:off x="3662363" y="1230946"/>
              <a:ext cx="1057276" cy="1068388"/>
              <a:chOff x="2341" y="775"/>
              <a:chExt cx="666" cy="673"/>
            </a:xfrm>
          </p:grpSpPr>
          <p:sp>
            <p:nvSpPr>
              <p:cNvPr id="98" name="AutoShape 3">
                <a:extLst>
                  <a:ext uri="{FF2B5EF4-FFF2-40B4-BE49-F238E27FC236}">
                    <a16:creationId xmlns:a16="http://schemas.microsoft.com/office/drawing/2014/main" id="{0BE12E59-D07A-4961-ACA5-D939F9778615}"/>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5">
                <a:extLst>
                  <a:ext uri="{FF2B5EF4-FFF2-40B4-BE49-F238E27FC236}">
                    <a16:creationId xmlns:a16="http://schemas.microsoft.com/office/drawing/2014/main" id="{FDB1B8FE-0897-4062-839B-57E6BFAA2007}"/>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6">
                <a:extLst>
                  <a:ext uri="{FF2B5EF4-FFF2-40B4-BE49-F238E27FC236}">
                    <a16:creationId xmlns:a16="http://schemas.microsoft.com/office/drawing/2014/main" id="{66E9EE4E-B3E7-4377-B740-B16F934E20C7}"/>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
                <a:extLst>
                  <a:ext uri="{FF2B5EF4-FFF2-40B4-BE49-F238E27FC236}">
                    <a16:creationId xmlns:a16="http://schemas.microsoft.com/office/drawing/2014/main" id="{8DC0A6B3-FCA4-4C72-A1F4-A427DFAC75C6}"/>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
                <a:extLst>
                  <a:ext uri="{FF2B5EF4-FFF2-40B4-BE49-F238E27FC236}">
                    <a16:creationId xmlns:a16="http://schemas.microsoft.com/office/drawing/2014/main" id="{1CCC1F1B-8BA3-47E8-A786-5603D57A3BBA}"/>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
                <a:extLst>
                  <a:ext uri="{FF2B5EF4-FFF2-40B4-BE49-F238E27FC236}">
                    <a16:creationId xmlns:a16="http://schemas.microsoft.com/office/drawing/2014/main" id="{FCA2FAE1-C0B5-4475-8A84-62603D042A83}"/>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
                <a:extLst>
                  <a:ext uri="{FF2B5EF4-FFF2-40B4-BE49-F238E27FC236}">
                    <a16:creationId xmlns:a16="http://schemas.microsoft.com/office/drawing/2014/main" id="{94F03526-F1C2-49CF-8084-97B7C6E2489D}"/>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1">
                <a:extLst>
                  <a:ext uri="{FF2B5EF4-FFF2-40B4-BE49-F238E27FC236}">
                    <a16:creationId xmlns:a16="http://schemas.microsoft.com/office/drawing/2014/main" id="{9F57E213-0CD1-43C7-A70D-40645C9FD4C0}"/>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2">
                <a:extLst>
                  <a:ext uri="{FF2B5EF4-FFF2-40B4-BE49-F238E27FC236}">
                    <a16:creationId xmlns:a16="http://schemas.microsoft.com/office/drawing/2014/main" id="{E264030A-B753-4566-8B3B-8CFA14720572}"/>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3">
                <a:extLst>
                  <a:ext uri="{FF2B5EF4-FFF2-40B4-BE49-F238E27FC236}">
                    <a16:creationId xmlns:a16="http://schemas.microsoft.com/office/drawing/2014/main" id="{4F3A9E2B-544D-4594-81FD-38C0D17E1B7B}"/>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4">
                <a:extLst>
                  <a:ext uri="{FF2B5EF4-FFF2-40B4-BE49-F238E27FC236}">
                    <a16:creationId xmlns:a16="http://schemas.microsoft.com/office/drawing/2014/main" id="{65E4F2B6-C9FC-43A1-B903-8ADFC257D7C2}"/>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5">
                <a:extLst>
                  <a:ext uri="{FF2B5EF4-FFF2-40B4-BE49-F238E27FC236}">
                    <a16:creationId xmlns:a16="http://schemas.microsoft.com/office/drawing/2014/main" id="{2E88FFF8-488F-411F-8016-C3D2F4E76B0C}"/>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6">
                <a:extLst>
                  <a:ext uri="{FF2B5EF4-FFF2-40B4-BE49-F238E27FC236}">
                    <a16:creationId xmlns:a16="http://schemas.microsoft.com/office/drawing/2014/main" id="{759F6677-70E8-4A09-9ABB-9F4EFE24FC85}"/>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
                <a:extLst>
                  <a:ext uri="{FF2B5EF4-FFF2-40B4-BE49-F238E27FC236}">
                    <a16:creationId xmlns:a16="http://schemas.microsoft.com/office/drawing/2014/main" id="{EEAC3A1B-8B40-47AD-BD55-2BC36CCB4194}"/>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8">
                <a:extLst>
                  <a:ext uri="{FF2B5EF4-FFF2-40B4-BE49-F238E27FC236}">
                    <a16:creationId xmlns:a16="http://schemas.microsoft.com/office/drawing/2014/main" id="{1F9E4915-0836-41BB-8E29-C359B01B6CA1}"/>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9">
                <a:extLst>
                  <a:ext uri="{FF2B5EF4-FFF2-40B4-BE49-F238E27FC236}">
                    <a16:creationId xmlns:a16="http://schemas.microsoft.com/office/drawing/2014/main" id="{192C87E2-DFF9-4F49-9BEB-695084E51A69}"/>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0">
                <a:extLst>
                  <a:ext uri="{FF2B5EF4-FFF2-40B4-BE49-F238E27FC236}">
                    <a16:creationId xmlns:a16="http://schemas.microsoft.com/office/drawing/2014/main" id="{5348FEE6-B180-4193-BD47-D2E24EC115F1}"/>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1">
                <a:extLst>
                  <a:ext uri="{FF2B5EF4-FFF2-40B4-BE49-F238E27FC236}">
                    <a16:creationId xmlns:a16="http://schemas.microsoft.com/office/drawing/2014/main" id="{1247C9F7-128F-42B6-B34A-F19FF057EFD2}"/>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2">
                <a:extLst>
                  <a:ext uri="{FF2B5EF4-FFF2-40B4-BE49-F238E27FC236}">
                    <a16:creationId xmlns:a16="http://schemas.microsoft.com/office/drawing/2014/main" id="{C9CAC100-69FB-43E2-9123-0725D33DC7B8}"/>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4">
                <a:extLst>
                  <a:ext uri="{FF2B5EF4-FFF2-40B4-BE49-F238E27FC236}">
                    <a16:creationId xmlns:a16="http://schemas.microsoft.com/office/drawing/2014/main" id="{55B2E020-72D1-4582-9904-CBE461B94172}"/>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5">
                <a:extLst>
                  <a:ext uri="{FF2B5EF4-FFF2-40B4-BE49-F238E27FC236}">
                    <a16:creationId xmlns:a16="http://schemas.microsoft.com/office/drawing/2014/main" id="{E1FFE151-C1D3-45AD-BFA7-BCC23D1BA028}"/>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6">
                <a:extLst>
                  <a:ext uri="{FF2B5EF4-FFF2-40B4-BE49-F238E27FC236}">
                    <a16:creationId xmlns:a16="http://schemas.microsoft.com/office/drawing/2014/main" id="{9BC1E19B-2C57-40FD-A0FE-2FEDE4795962}"/>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7">
                <a:extLst>
                  <a:ext uri="{FF2B5EF4-FFF2-40B4-BE49-F238E27FC236}">
                    <a16:creationId xmlns:a16="http://schemas.microsoft.com/office/drawing/2014/main" id="{5CE6FE82-4EC2-4681-844E-ADF779FCBE5C}"/>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8">
                <a:extLst>
                  <a:ext uri="{FF2B5EF4-FFF2-40B4-BE49-F238E27FC236}">
                    <a16:creationId xmlns:a16="http://schemas.microsoft.com/office/drawing/2014/main" id="{60DDB188-FCF4-4D93-9F4F-76572F5B2DD8}"/>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7" name="Freeform 22">
              <a:extLst>
                <a:ext uri="{FF2B5EF4-FFF2-40B4-BE49-F238E27FC236}">
                  <a16:creationId xmlns:a16="http://schemas.microsoft.com/office/drawing/2014/main" id="{C86CB35D-D2BD-44D1-8E6D-A885796316A5}"/>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22" name="Picture 1">
            <a:extLst>
              <a:ext uri="{FF2B5EF4-FFF2-40B4-BE49-F238E27FC236}">
                <a16:creationId xmlns:a16="http://schemas.microsoft.com/office/drawing/2014/main" id="{C48167F3-7BB0-4792-847E-0A0C8AEB23DA}"/>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03368" y="3503967"/>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a:extLst>
              <a:ext uri="{FF2B5EF4-FFF2-40B4-BE49-F238E27FC236}">
                <a16:creationId xmlns:a16="http://schemas.microsoft.com/office/drawing/2014/main" id="{C4326D0D-94B0-4F9D-89A6-58446755E1F5}"/>
              </a:ext>
            </a:extLst>
          </p:cNvPr>
          <p:cNvSpPr txBox="1"/>
          <p:nvPr/>
        </p:nvSpPr>
        <p:spPr>
          <a:xfrm>
            <a:off x="9883639" y="4793187"/>
            <a:ext cx="1432061" cy="517065"/>
          </a:xfrm>
          <a:prstGeom prst="rect">
            <a:avLst/>
          </a:prstGeom>
          <a:solidFill>
            <a:srgbClr val="FFC00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File1 secret</a:t>
            </a:r>
          </a:p>
        </p:txBody>
      </p:sp>
      <p:pic>
        <p:nvPicPr>
          <p:cNvPr id="123" name="Picture 122">
            <a:extLst>
              <a:ext uri="{FF2B5EF4-FFF2-40B4-BE49-F238E27FC236}">
                <a16:creationId xmlns:a16="http://schemas.microsoft.com/office/drawing/2014/main" id="{35CF6318-9426-4C46-B27D-EDB84342492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22765" y="5161043"/>
            <a:ext cx="185114" cy="27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 name="TextBox 124">
            <a:extLst>
              <a:ext uri="{FF2B5EF4-FFF2-40B4-BE49-F238E27FC236}">
                <a16:creationId xmlns:a16="http://schemas.microsoft.com/office/drawing/2014/main" id="{60631520-24C4-4C08-8448-51CE69D5BA3F}"/>
              </a:ext>
            </a:extLst>
          </p:cNvPr>
          <p:cNvSpPr txBox="1"/>
          <p:nvPr/>
        </p:nvSpPr>
        <p:spPr>
          <a:xfrm>
            <a:off x="777417" y="3892548"/>
            <a:ext cx="1391945" cy="517065"/>
          </a:xfrm>
          <a:prstGeom prst="rect">
            <a:avLst/>
          </a:prstGeom>
          <a:solidFill>
            <a:srgbClr val="FF0000"/>
          </a:solidFill>
          <a:ln w="38100">
            <a:solidFill>
              <a:srgbClr val="F64848"/>
            </a:solidFill>
          </a:ln>
        </p:spPr>
        <p:txBody>
          <a:bodyPr wrap="square" lIns="182880" tIns="146304" rIns="182880" bIns="146304" rtlCol="0">
            <a:spAutoFit/>
          </a:bodyPr>
          <a:lstStyle/>
          <a:p>
            <a:pPr algn="l">
              <a:lnSpc>
                <a:spcPct val="90000"/>
              </a:lnSpc>
              <a:spcAft>
                <a:spcPts val="600"/>
              </a:spcAft>
            </a:pPr>
            <a:r>
              <a:rPr lang="en-CA" sz="1600">
                <a:solidFill>
                  <a:srgbClr val="080808"/>
                </a:solidFill>
              </a:rPr>
              <a:t>Bob/KDC</a:t>
            </a:r>
          </a:p>
        </p:txBody>
      </p:sp>
      <p:sp>
        <p:nvSpPr>
          <p:cNvPr id="127" name="TextBox 126">
            <a:extLst>
              <a:ext uri="{FF2B5EF4-FFF2-40B4-BE49-F238E27FC236}">
                <a16:creationId xmlns:a16="http://schemas.microsoft.com/office/drawing/2014/main" id="{A3D64CFF-6F16-46F8-A60B-1CCEBCA5544F}"/>
              </a:ext>
            </a:extLst>
          </p:cNvPr>
          <p:cNvSpPr txBox="1"/>
          <p:nvPr/>
        </p:nvSpPr>
        <p:spPr>
          <a:xfrm>
            <a:off x="754460" y="4643978"/>
            <a:ext cx="1432061" cy="517065"/>
          </a:xfrm>
          <a:prstGeom prst="rect">
            <a:avLst/>
          </a:prstGeom>
          <a:solidFill>
            <a:srgbClr val="7030A0"/>
          </a:solidFill>
        </p:spPr>
        <p:txBody>
          <a:bodyPr wrap="square" lIns="182880" tIns="146304" rIns="182880" bIns="146304" rtlCol="0">
            <a:spAutoFit/>
          </a:bodyPr>
          <a:lstStyle/>
          <a:p>
            <a:pPr>
              <a:lnSpc>
                <a:spcPct val="90000"/>
              </a:lnSpc>
              <a:spcAft>
                <a:spcPts val="600"/>
              </a:spcAft>
            </a:pPr>
            <a:r>
              <a:rPr lang="en-CA" sz="1600">
                <a:solidFill>
                  <a:schemeClr val="bg1"/>
                </a:solidFill>
              </a:rPr>
              <a:t>TGT  </a:t>
            </a:r>
            <a:r>
              <a:rPr lang="en-CA" sz="1100">
                <a:highlight>
                  <a:srgbClr val="FF0000"/>
                </a:highlight>
              </a:rPr>
              <a:t>Bob/KDC</a:t>
            </a:r>
            <a:endParaRPr lang="en-CA" sz="1600">
              <a:highlight>
                <a:srgbClr val="FF0000"/>
              </a:highlight>
            </a:endParaRPr>
          </a:p>
        </p:txBody>
      </p:sp>
      <p:pic>
        <p:nvPicPr>
          <p:cNvPr id="128" name="Picture 1">
            <a:extLst>
              <a:ext uri="{FF2B5EF4-FFF2-40B4-BE49-F238E27FC236}">
                <a16:creationId xmlns:a16="http://schemas.microsoft.com/office/drawing/2014/main" id="{850DC358-A09E-4094-B4D5-008A773D9556}"/>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9826" y="5027681"/>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2172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Security Support Providers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6034659" cy="539224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Security Support Providers Interface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Windows implementation of the Generic Security Service API (GSSAPI)</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Security Support Providers are protocol implementations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have their own DLLs</a:t>
            </a:r>
          </a:p>
          <a:p>
            <a:pPr>
              <a:buFont typeface="Wingdings" panose="05000000000000000000" pitchFamily="2" charset="2"/>
              <a:buChar char="§"/>
              <a:defRPr/>
            </a:pPr>
            <a:r>
              <a:rPr lang="en-US" sz="3200" b="1" err="1">
                <a:gradFill>
                  <a:gsLst>
                    <a:gs pos="1250">
                      <a:srgbClr val="505050"/>
                    </a:gs>
                    <a:gs pos="100000">
                      <a:srgbClr val="505050"/>
                    </a:gs>
                  </a:gsLst>
                  <a:lin ang="5400000" scaled="0"/>
                </a:gradFill>
              </a:rPr>
              <a:t>SPNego</a:t>
            </a:r>
            <a:r>
              <a:rPr lang="en-US" sz="3200" b="1">
                <a:gradFill>
                  <a:gsLst>
                    <a:gs pos="1250">
                      <a:srgbClr val="505050"/>
                    </a:gs>
                    <a:gs pos="100000">
                      <a:srgbClr val="505050"/>
                    </a:gs>
                  </a:gsLst>
                  <a:lin ang="5400000" scaled="0"/>
                </a:gradFill>
              </a:rPr>
              <a:t> is a special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Negotiate is a SSP that acts as an application layer between the SSPI and the other SSPs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actually calls Kerberos first and falls back to NTLM if Kerberos cannot be used</a:t>
            </a:r>
          </a:p>
          <a:p>
            <a:pPr>
              <a:buFont typeface="Wingdings" panose="05000000000000000000" pitchFamily="2" charset="2"/>
              <a:buChar char="§"/>
              <a:defRPr/>
            </a:pPr>
            <a:endParaRPr lang="en-US">
              <a:gradFill>
                <a:gsLst>
                  <a:gs pos="1250">
                    <a:srgbClr val="505050"/>
                  </a:gs>
                  <a:gs pos="100000">
                    <a:srgbClr val="505050"/>
                  </a:gs>
                </a:gsLst>
                <a:lin ang="5400000" scaled="0"/>
              </a:gradFill>
            </a:endParaRPr>
          </a:p>
        </p:txBody>
      </p:sp>
      <p:sp>
        <p:nvSpPr>
          <p:cNvPr id="9" name="Rectangle: Folded Corner 8">
            <a:extLst>
              <a:ext uri="{FF2B5EF4-FFF2-40B4-BE49-F238E27FC236}">
                <a16:creationId xmlns:a16="http://schemas.microsoft.com/office/drawing/2014/main" id="{2C5230CE-23C9-40F5-90C7-08019C5F7EE8}"/>
              </a:ext>
            </a:extLst>
          </p:cNvPr>
          <p:cNvSpPr/>
          <p:nvPr/>
        </p:nvSpPr>
        <p:spPr bwMode="auto">
          <a:xfrm rot="274602">
            <a:off x="5336327" y="4097233"/>
            <a:ext cx="104698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SSP</a:t>
            </a:r>
            <a:endParaRPr lang="fr-CA" sz="240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AFD39580-91F7-4502-84A4-A46579CB5FF5}"/>
              </a:ext>
            </a:extLst>
          </p:cNvPr>
          <p:cNvPicPr>
            <a:picLocks noChangeAspect="1"/>
          </p:cNvPicPr>
          <p:nvPr/>
        </p:nvPicPr>
        <p:blipFill>
          <a:blip r:embed="rId3"/>
          <a:stretch>
            <a:fillRect/>
          </a:stretch>
        </p:blipFill>
        <p:spPr>
          <a:xfrm>
            <a:off x="6489086" y="2897644"/>
            <a:ext cx="5581248" cy="2631485"/>
          </a:xfrm>
          <a:prstGeom prst="rect">
            <a:avLst/>
          </a:prstGeom>
        </p:spPr>
      </p:pic>
      <p:sp>
        <p:nvSpPr>
          <p:cNvPr id="7" name="Rectangle: Folded Corner 6">
            <a:extLst>
              <a:ext uri="{FF2B5EF4-FFF2-40B4-BE49-F238E27FC236}">
                <a16:creationId xmlns:a16="http://schemas.microsoft.com/office/drawing/2014/main" id="{40D38E3A-1B04-4AFF-AA41-5E72BFCC7BE9}"/>
              </a:ext>
            </a:extLst>
          </p:cNvPr>
          <p:cNvSpPr/>
          <p:nvPr/>
        </p:nvSpPr>
        <p:spPr bwMode="auto">
          <a:xfrm rot="274602">
            <a:off x="3006150" y="2443926"/>
            <a:ext cx="104698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SSPI</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085515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Box 134">
            <a:extLst>
              <a:ext uri="{FF2B5EF4-FFF2-40B4-BE49-F238E27FC236}">
                <a16:creationId xmlns:a16="http://schemas.microsoft.com/office/drawing/2014/main" id="{374205CC-C90F-4C4F-8A10-11B7C5DD9BEA}"/>
              </a:ext>
            </a:extLst>
          </p:cNvPr>
          <p:cNvSpPr txBox="1"/>
          <p:nvPr/>
        </p:nvSpPr>
        <p:spPr>
          <a:xfrm>
            <a:off x="6353952" y="3844269"/>
            <a:ext cx="3457568" cy="2366824"/>
          </a:xfrm>
          <a:prstGeom prst="rect">
            <a:avLst/>
          </a:prstGeom>
          <a:solidFill>
            <a:srgbClr val="FF0000"/>
          </a:solidFill>
          <a:ln w="38100">
            <a:solidFill>
              <a:srgbClr val="F64848"/>
            </a:solidFill>
          </a:ln>
        </p:spPr>
        <p:txBody>
          <a:bodyPr wrap="square" lIns="182880" tIns="146304" rIns="182880" bIns="146304" rtlCol="0">
            <a:spAutoFit/>
          </a:bodyPr>
          <a:lstStyle/>
          <a:p>
            <a:pPr algn="l">
              <a:lnSpc>
                <a:spcPct val="90000"/>
              </a:lnSpc>
              <a:spcAft>
                <a:spcPts val="600"/>
              </a:spcAft>
            </a:pPr>
            <a:endParaRPr lang="en-CA" sz="1600">
              <a:solidFill>
                <a:srgbClr val="080808"/>
              </a:solidFill>
            </a:endParaRPr>
          </a:p>
        </p:txBody>
      </p:sp>
      <p:sp>
        <p:nvSpPr>
          <p:cNvPr id="132" name="TextBox 131">
            <a:extLst>
              <a:ext uri="{FF2B5EF4-FFF2-40B4-BE49-F238E27FC236}">
                <a16:creationId xmlns:a16="http://schemas.microsoft.com/office/drawing/2014/main" id="{67F7204A-B8B2-43D6-A0FB-77A2313F2A9A}"/>
              </a:ext>
            </a:extLst>
          </p:cNvPr>
          <p:cNvSpPr txBox="1"/>
          <p:nvPr/>
        </p:nvSpPr>
        <p:spPr>
          <a:xfrm>
            <a:off x="2844710" y="5605479"/>
            <a:ext cx="2889244" cy="580599"/>
          </a:xfrm>
          <a:prstGeom prst="rect">
            <a:avLst/>
          </a:prstGeom>
          <a:solidFill>
            <a:srgbClr val="FFC000"/>
          </a:solidFill>
        </p:spPr>
        <p:txBody>
          <a:bodyPr wrap="square" lIns="182880" tIns="146304" rIns="182880" bIns="146304" rtlCol="0">
            <a:spAutoFit/>
          </a:bodyPr>
          <a:lstStyle/>
          <a:p>
            <a:pPr algn="l">
              <a:lnSpc>
                <a:spcPct val="90000"/>
              </a:lnSpc>
              <a:spcAft>
                <a:spcPts val="600"/>
              </a:spcAft>
            </a:pPr>
            <a:endParaRPr lang="en-CA" sz="1600">
              <a:gradFill>
                <a:gsLst>
                  <a:gs pos="2917">
                    <a:schemeClr val="tx1"/>
                  </a:gs>
                  <a:gs pos="30000">
                    <a:schemeClr val="tx1"/>
                  </a:gs>
                </a:gsLst>
                <a:lin ang="5400000" scaled="0"/>
              </a:gradFill>
            </a:endParaRPr>
          </a:p>
        </p:txBody>
      </p:sp>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39</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KRB_TGS_REP</a:t>
            </a:r>
            <a:endParaRPr lang="fr-FR"/>
          </a:p>
        </p:txBody>
      </p:sp>
      <p:grpSp>
        <p:nvGrpSpPr>
          <p:cNvPr id="6" name="Group 5">
            <a:extLst>
              <a:ext uri="{FF2B5EF4-FFF2-40B4-BE49-F238E27FC236}">
                <a16:creationId xmlns:a16="http://schemas.microsoft.com/office/drawing/2014/main" id="{2AA87BFA-B462-4A57-9392-BFBCF3884EC6}"/>
              </a:ext>
            </a:extLst>
          </p:cNvPr>
          <p:cNvGrpSpPr/>
          <p:nvPr/>
        </p:nvGrpSpPr>
        <p:grpSpPr>
          <a:xfrm>
            <a:off x="2591681" y="1736679"/>
            <a:ext cx="774700" cy="799271"/>
            <a:chOff x="3662363" y="1230946"/>
            <a:chExt cx="1057276" cy="1068388"/>
          </a:xfrm>
        </p:grpSpPr>
        <p:grpSp>
          <p:nvGrpSpPr>
            <p:cNvPr id="7" name="Group 6">
              <a:extLst>
                <a:ext uri="{FF2B5EF4-FFF2-40B4-BE49-F238E27FC236}">
                  <a16:creationId xmlns:a16="http://schemas.microsoft.com/office/drawing/2014/main" id="{56001401-75CE-4B5B-8B05-5A55177F8F2F}"/>
                </a:ext>
              </a:extLst>
            </p:cNvPr>
            <p:cNvGrpSpPr>
              <a:grpSpLocks noChangeAspect="1"/>
            </p:cNvGrpSpPr>
            <p:nvPr/>
          </p:nvGrpSpPr>
          <p:grpSpPr bwMode="auto">
            <a:xfrm>
              <a:off x="3662363" y="1230946"/>
              <a:ext cx="1057276" cy="1068388"/>
              <a:chOff x="2341" y="775"/>
              <a:chExt cx="666" cy="673"/>
            </a:xfrm>
          </p:grpSpPr>
          <p:sp>
            <p:nvSpPr>
              <p:cNvPr id="9" name="AutoShape 3">
                <a:extLst>
                  <a:ext uri="{FF2B5EF4-FFF2-40B4-BE49-F238E27FC236}">
                    <a16:creationId xmlns:a16="http://schemas.microsoft.com/office/drawing/2014/main" id="{7405A295-C0CC-46A9-ADCE-285C1B0EE78E}"/>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5">
                <a:extLst>
                  <a:ext uri="{FF2B5EF4-FFF2-40B4-BE49-F238E27FC236}">
                    <a16:creationId xmlns:a16="http://schemas.microsoft.com/office/drawing/2014/main" id="{A991E031-9434-48FD-B453-A7FA591EAC2D}"/>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0DA0C7C4-B98C-476C-B8BC-41CA6B758309}"/>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3E488324-D4BB-4B7E-A71B-F73C507BBFE6}"/>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B319F614-FAD1-43C7-9E91-4DFC3F80FBF3}"/>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04D37582-8A5E-4023-BDEB-111F0972A947}"/>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10A57C86-9D32-4DEA-9051-C7FC5624E7E5}"/>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9C20FD1A-4686-43C9-B219-6BECE9999FA7}"/>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C1514E8B-003C-453D-9D51-8CBD0EC198CB}"/>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B30B49D-24D0-4C23-879A-94D4E5F8D672}"/>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a:extLst>
                  <a:ext uri="{FF2B5EF4-FFF2-40B4-BE49-F238E27FC236}">
                    <a16:creationId xmlns:a16="http://schemas.microsoft.com/office/drawing/2014/main" id="{955A985A-7592-470A-B265-F139A5B0F9A4}"/>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DBC6A03E-EB12-44C2-8B18-10495951BBBA}"/>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C3F8C2D6-E5A0-4306-82CA-0F16743FC39E}"/>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5BFC6929-1265-4BE9-9341-37148D9FE488}"/>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5A50E0E0-B854-4A21-86D8-48A74287CB40}"/>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C2D3D5DD-D8F6-449A-B7E7-746FAA181657}"/>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469A5031-E12F-4279-8697-34298398ABCC}"/>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5BAFA77F-184A-46E6-BFCC-81BA235FAFD2}"/>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9E856CBF-5363-4E43-86F0-183B77F23BA3}"/>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73201FE-90FD-43D3-9CF2-8B9BD69D321D}"/>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9CE09837-79CD-46A2-A418-FDC8DE8C4B23}"/>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DEA7BC16-EED7-4FAE-A7C7-57442314CCE7}"/>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108D801A-E960-4D64-90A7-137EE0F59960}"/>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7EEEA272-9C2F-4378-AA5A-DAD5F4879B42}"/>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22">
              <a:extLst>
                <a:ext uri="{FF2B5EF4-FFF2-40B4-BE49-F238E27FC236}">
                  <a16:creationId xmlns:a16="http://schemas.microsoft.com/office/drawing/2014/main" id="{CD395130-9BDE-44CD-8360-409C070DC9E7}"/>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1">
            <a:extLst>
              <a:ext uri="{FF2B5EF4-FFF2-40B4-BE49-F238E27FC236}">
                <a16:creationId xmlns:a16="http://schemas.microsoft.com/office/drawing/2014/main" id="{03EAFCFA-34B8-4DC1-9B40-E439B8F2F202}"/>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3058" y="1669408"/>
            <a:ext cx="714529" cy="102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a:extLst>
              <a:ext uri="{FF2B5EF4-FFF2-40B4-BE49-F238E27FC236}">
                <a16:creationId xmlns:a16="http://schemas.microsoft.com/office/drawing/2014/main" id="{C9B9F2FE-3EEC-4245-8AEE-E36F8496CD42}"/>
              </a:ext>
            </a:extLst>
          </p:cNvPr>
          <p:cNvSpPr txBox="1"/>
          <p:nvPr/>
        </p:nvSpPr>
        <p:spPr>
          <a:xfrm>
            <a:off x="4714109" y="2698945"/>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3. KRB_TGS_REP</a:t>
            </a:r>
          </a:p>
        </p:txBody>
      </p:sp>
      <p:sp>
        <p:nvSpPr>
          <p:cNvPr id="36" name="TextBox 35">
            <a:extLst>
              <a:ext uri="{FF2B5EF4-FFF2-40B4-BE49-F238E27FC236}">
                <a16:creationId xmlns:a16="http://schemas.microsoft.com/office/drawing/2014/main" id="{72B708C9-CAE0-4038-8B1B-965B889BF107}"/>
              </a:ext>
            </a:extLst>
          </p:cNvPr>
          <p:cNvSpPr txBox="1"/>
          <p:nvPr/>
        </p:nvSpPr>
        <p:spPr>
          <a:xfrm>
            <a:off x="2763671" y="3137260"/>
            <a:ext cx="3926005" cy="3203954"/>
          </a:xfrm>
          <a:prstGeom prst="rect">
            <a:avLst/>
          </a:prstGeom>
          <a:noFill/>
        </p:spPr>
        <p:txBody>
          <a:bodyPr wrap="square" lIns="182880" tIns="146304" rIns="182880" bIns="146304" rtlCol="0">
            <a:spAutoFit/>
          </a:bodyPr>
          <a:lstStyle/>
          <a:p>
            <a:pPr algn="l">
              <a:lnSpc>
                <a:spcPct val="90000"/>
              </a:lnSpc>
              <a:spcAft>
                <a:spcPts val="600"/>
              </a:spcAft>
            </a:pPr>
            <a:r>
              <a:rPr lang="en-CA" sz="1600" b="1">
                <a:latin typeface="Consolas" panose="020B0609020204030204" pitchFamily="49" charset="0"/>
              </a:rPr>
              <a:t>TGS-REP:</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cname</a:t>
            </a:r>
            <a:r>
              <a:rPr lang="en-CA" sz="1600">
                <a:gradFill>
                  <a:gsLst>
                    <a:gs pos="2917">
                      <a:schemeClr val="tx1"/>
                    </a:gs>
                    <a:gs pos="30000">
                      <a:schemeClr val="tx1"/>
                    </a:gs>
                  </a:gsLst>
                  <a:lin ang="5400000" scaled="0"/>
                </a:gradFill>
                <a:latin typeface="Consolas" panose="020B0609020204030204" pitchFamily="49" charset="0"/>
              </a:rPr>
              <a:t> = bob</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crealm</a:t>
            </a:r>
            <a:r>
              <a:rPr lang="en-CA" sz="1600">
                <a:gradFill>
                  <a:gsLst>
                    <a:gs pos="2917">
                      <a:schemeClr val="tx1"/>
                    </a:gs>
                    <a:gs pos="30000">
                      <a:schemeClr val="tx1"/>
                    </a:gs>
                  </a:gsLst>
                  <a:lin ang="5400000" scaled="0"/>
                </a:gradFill>
                <a:latin typeface="Consolas" panose="020B0609020204030204" pitchFamily="49" charset="0"/>
              </a:rPr>
              <a:t> = contoso.com</a:t>
            </a:r>
          </a:p>
          <a:p>
            <a:pPr algn="l">
              <a:lnSpc>
                <a:spcPct val="90000"/>
              </a:lnSpc>
              <a:spcAft>
                <a:spcPts val="600"/>
              </a:spcAft>
            </a:pPr>
            <a:r>
              <a:rPr lang="en-CA" sz="1600" b="1">
                <a:gradFill>
                  <a:gsLst>
                    <a:gs pos="2917">
                      <a:schemeClr val="tx1"/>
                    </a:gs>
                    <a:gs pos="30000">
                      <a:schemeClr val="tx1"/>
                    </a:gs>
                  </a:gsLst>
                  <a:lin ang="5400000" scaled="0"/>
                </a:gradFill>
                <a:latin typeface="Consolas" panose="020B0609020204030204" pitchFamily="49" charset="0"/>
              </a:rPr>
              <a:t>Service Ticket:</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sname</a:t>
            </a:r>
            <a:r>
              <a:rPr lang="en-CA" sz="1600">
                <a:gradFill>
                  <a:gsLst>
                    <a:gs pos="2917">
                      <a:schemeClr val="tx1"/>
                    </a:gs>
                    <a:gs pos="30000">
                      <a:schemeClr val="tx1"/>
                    </a:gs>
                  </a:gsLst>
                  <a:lin ang="5400000" scaled="0"/>
                </a:gradFill>
                <a:latin typeface="Consolas" panose="020B0609020204030204" pitchFamily="49" charset="0"/>
              </a:rPr>
              <a:t> = CIFS/file1.contoso.com</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realm = 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kvno</a:t>
            </a:r>
            <a:r>
              <a:rPr lang="en-CA" sz="1600">
                <a:gradFill>
                  <a:gsLst>
                    <a:gs pos="2917">
                      <a:schemeClr val="tx1"/>
                    </a:gs>
                    <a:gs pos="30000">
                      <a:schemeClr val="tx1"/>
                    </a:gs>
                  </a:gsLst>
                  <a:lin ang="5400000" scaled="0"/>
                </a:gradFill>
                <a:latin typeface="Consolas" panose="020B0609020204030204" pitchFamily="49" charset="0"/>
              </a:rPr>
              <a:t> = 2</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etype</a:t>
            </a:r>
            <a:r>
              <a:rPr lang="en-CA" sz="1600">
                <a:gradFill>
                  <a:gsLst>
                    <a:gs pos="2917">
                      <a:schemeClr val="tx1"/>
                    </a:gs>
                    <a:gs pos="30000">
                      <a:schemeClr val="tx1"/>
                    </a:gs>
                  </a:gsLst>
                  <a:lin ang="5400000" scaled="0"/>
                </a:gradFill>
                <a:latin typeface="Consolas" panose="020B0609020204030204" pitchFamily="49" charset="0"/>
              </a:rPr>
              <a:t> = ETYPE</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key = Session Bob/File1</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PAC = SIDs...</a:t>
            </a:r>
          </a:p>
        </p:txBody>
      </p:sp>
      <p:sp>
        <p:nvSpPr>
          <p:cNvPr id="38" name="TextBox 37">
            <a:extLst>
              <a:ext uri="{FF2B5EF4-FFF2-40B4-BE49-F238E27FC236}">
                <a16:creationId xmlns:a16="http://schemas.microsoft.com/office/drawing/2014/main" id="{981D3A98-638B-4723-A0BD-2D95284C6711}"/>
              </a:ext>
            </a:extLst>
          </p:cNvPr>
          <p:cNvSpPr txBox="1"/>
          <p:nvPr/>
        </p:nvSpPr>
        <p:spPr>
          <a:xfrm>
            <a:off x="766854" y="3146444"/>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sp>
        <p:nvSpPr>
          <p:cNvPr id="39" name="TextBox 38">
            <a:extLst>
              <a:ext uri="{FF2B5EF4-FFF2-40B4-BE49-F238E27FC236}">
                <a16:creationId xmlns:a16="http://schemas.microsoft.com/office/drawing/2014/main" id="{30ABDB4A-0E07-4162-80D8-DB0CB2AEBAB8}"/>
              </a:ext>
            </a:extLst>
          </p:cNvPr>
          <p:cNvSpPr txBox="1"/>
          <p:nvPr/>
        </p:nvSpPr>
        <p:spPr>
          <a:xfrm>
            <a:off x="9883639" y="3146443"/>
            <a:ext cx="1432061" cy="517065"/>
          </a:xfrm>
          <a:prstGeom prst="rect">
            <a:avLst/>
          </a:prstGeom>
          <a:solidFill>
            <a:srgbClr val="7030A0"/>
          </a:solidFill>
        </p:spPr>
        <p:txBody>
          <a:bodyPr wrap="square" lIns="182880" tIns="146304" rIns="182880" bIns="146304" rtlCol="0">
            <a:spAutoFit/>
          </a:bodyPr>
          <a:lstStyle/>
          <a:p>
            <a:pPr algn="l">
              <a:lnSpc>
                <a:spcPct val="90000"/>
              </a:lnSpc>
              <a:spcAft>
                <a:spcPts val="600"/>
              </a:spcAft>
            </a:pPr>
            <a:r>
              <a:rPr lang="en-CA" sz="1600">
                <a:solidFill>
                  <a:schemeClr val="bg1"/>
                </a:solidFill>
              </a:rPr>
              <a:t>KDC secret</a:t>
            </a:r>
          </a:p>
        </p:txBody>
      </p:sp>
      <p:grpSp>
        <p:nvGrpSpPr>
          <p:cNvPr id="40" name="Group 39">
            <a:extLst>
              <a:ext uri="{FF2B5EF4-FFF2-40B4-BE49-F238E27FC236}">
                <a16:creationId xmlns:a16="http://schemas.microsoft.com/office/drawing/2014/main" id="{92E1817A-0B61-4D35-BD99-C4E1401C7EF6}"/>
              </a:ext>
            </a:extLst>
          </p:cNvPr>
          <p:cNvGrpSpPr/>
          <p:nvPr/>
        </p:nvGrpSpPr>
        <p:grpSpPr>
          <a:xfrm>
            <a:off x="2066420" y="3548250"/>
            <a:ext cx="193675" cy="199818"/>
            <a:chOff x="3662363" y="1230946"/>
            <a:chExt cx="1057276" cy="1068388"/>
          </a:xfrm>
        </p:grpSpPr>
        <p:grpSp>
          <p:nvGrpSpPr>
            <p:cNvPr id="41" name="Group 40">
              <a:extLst>
                <a:ext uri="{FF2B5EF4-FFF2-40B4-BE49-F238E27FC236}">
                  <a16:creationId xmlns:a16="http://schemas.microsoft.com/office/drawing/2014/main" id="{09D54263-6E77-489C-9149-4F83B0197A0D}"/>
                </a:ext>
              </a:extLst>
            </p:cNvPr>
            <p:cNvGrpSpPr>
              <a:grpSpLocks noChangeAspect="1"/>
            </p:cNvGrpSpPr>
            <p:nvPr/>
          </p:nvGrpSpPr>
          <p:grpSpPr bwMode="auto">
            <a:xfrm>
              <a:off x="3662363" y="1230946"/>
              <a:ext cx="1057276" cy="1068388"/>
              <a:chOff x="2341" y="775"/>
              <a:chExt cx="666" cy="673"/>
            </a:xfrm>
          </p:grpSpPr>
          <p:sp>
            <p:nvSpPr>
              <p:cNvPr id="43" name="AutoShape 3">
                <a:extLst>
                  <a:ext uri="{FF2B5EF4-FFF2-40B4-BE49-F238E27FC236}">
                    <a16:creationId xmlns:a16="http://schemas.microsoft.com/office/drawing/2014/main" id="{9128C8ED-948D-433E-A751-3E4E9BEF431B}"/>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5">
                <a:extLst>
                  <a:ext uri="{FF2B5EF4-FFF2-40B4-BE49-F238E27FC236}">
                    <a16:creationId xmlns:a16="http://schemas.microsoft.com/office/drawing/2014/main" id="{A6FBF186-0618-4FB9-A184-FBB100D1A2B9}"/>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C2522434-FD5F-4418-91FF-429B19C6A0A9}"/>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5D1A894F-BDFD-4D70-959E-03E4DB74B616}"/>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4FE84FDC-B7BE-492B-86F5-F263B05B8CDC}"/>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12915799-2E19-45D8-983F-40FBEBAE3C43}"/>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3ACB7D70-89B2-4B66-A720-D695DF9E9042}"/>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18AB6627-2F1A-4990-B033-487BBCE7D93F}"/>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1CB95453-A3A8-4CEB-8E44-9BA11277E3A1}"/>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765CA599-E45C-4A8F-A0D4-CF4573DEFCB5}"/>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4CD18F1D-3384-4A44-A0AC-E5A9C180DA2F}"/>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D94C6A62-08F0-4859-823C-BA01E612C035}"/>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6D422C2A-D4FA-449F-B224-AEA4B9E756DD}"/>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85454A23-DEC9-4839-9254-D3772DE10E7A}"/>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0F981F2A-07F4-4AEB-AD88-6AFC0B66FA14}"/>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602B7E7B-7BD3-4E47-A89F-0887A9F197D6}"/>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45EBC7CC-3D7E-4E0A-9476-80B7A5A45119}"/>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FFFA68A-C735-4384-B267-7AE4B2003FDD}"/>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4E02BB6C-F2AB-441A-BA09-90DE7F95BAAE}"/>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7C6B55E-FB9E-4DE6-B744-FA893D40D65C}"/>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B206348A-93BB-4FC1-9507-32F4D6CD4A90}"/>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6">
                <a:extLst>
                  <a:ext uri="{FF2B5EF4-FFF2-40B4-BE49-F238E27FC236}">
                    <a16:creationId xmlns:a16="http://schemas.microsoft.com/office/drawing/2014/main" id="{212E5D20-CDA1-486C-AC93-24211499BE78}"/>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7">
                <a:extLst>
                  <a:ext uri="{FF2B5EF4-FFF2-40B4-BE49-F238E27FC236}">
                    <a16:creationId xmlns:a16="http://schemas.microsoft.com/office/drawing/2014/main" id="{2E46A1D1-3D25-4C99-90C2-4D00BEF3EF75}"/>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8">
                <a:extLst>
                  <a:ext uri="{FF2B5EF4-FFF2-40B4-BE49-F238E27FC236}">
                    <a16:creationId xmlns:a16="http://schemas.microsoft.com/office/drawing/2014/main" id="{ED6E0B8D-273F-4214-9BB8-3C505C2BEAA8}"/>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Freeform 22">
              <a:extLst>
                <a:ext uri="{FF2B5EF4-FFF2-40B4-BE49-F238E27FC236}">
                  <a16:creationId xmlns:a16="http://schemas.microsoft.com/office/drawing/2014/main" id="{5889B798-1A4C-4CB4-A679-5360FB62F0B4}"/>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4" name="TextBox 93">
            <a:extLst>
              <a:ext uri="{FF2B5EF4-FFF2-40B4-BE49-F238E27FC236}">
                <a16:creationId xmlns:a16="http://schemas.microsoft.com/office/drawing/2014/main" id="{1BC91B74-924C-463A-BBFD-EABC50312A2F}"/>
              </a:ext>
            </a:extLst>
          </p:cNvPr>
          <p:cNvSpPr txBox="1"/>
          <p:nvPr/>
        </p:nvSpPr>
        <p:spPr>
          <a:xfrm>
            <a:off x="9883639" y="3969815"/>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grpSp>
        <p:nvGrpSpPr>
          <p:cNvPr id="95" name="Group 94">
            <a:extLst>
              <a:ext uri="{FF2B5EF4-FFF2-40B4-BE49-F238E27FC236}">
                <a16:creationId xmlns:a16="http://schemas.microsoft.com/office/drawing/2014/main" id="{00904A2A-E9F1-4188-9773-F3E3A9156711}"/>
              </a:ext>
            </a:extLst>
          </p:cNvPr>
          <p:cNvGrpSpPr/>
          <p:nvPr/>
        </p:nvGrpSpPr>
        <p:grpSpPr>
          <a:xfrm>
            <a:off x="11218862" y="4368504"/>
            <a:ext cx="193675" cy="199818"/>
            <a:chOff x="3662363" y="1230946"/>
            <a:chExt cx="1057276" cy="1068388"/>
          </a:xfrm>
        </p:grpSpPr>
        <p:grpSp>
          <p:nvGrpSpPr>
            <p:cNvPr id="96" name="Group 95">
              <a:extLst>
                <a:ext uri="{FF2B5EF4-FFF2-40B4-BE49-F238E27FC236}">
                  <a16:creationId xmlns:a16="http://schemas.microsoft.com/office/drawing/2014/main" id="{DE272AC3-602A-4F8E-8511-6BC4D668C224}"/>
                </a:ext>
              </a:extLst>
            </p:cNvPr>
            <p:cNvGrpSpPr>
              <a:grpSpLocks noChangeAspect="1"/>
            </p:cNvGrpSpPr>
            <p:nvPr/>
          </p:nvGrpSpPr>
          <p:grpSpPr bwMode="auto">
            <a:xfrm>
              <a:off x="3662363" y="1230946"/>
              <a:ext cx="1057276" cy="1068388"/>
              <a:chOff x="2341" y="775"/>
              <a:chExt cx="666" cy="673"/>
            </a:xfrm>
          </p:grpSpPr>
          <p:sp>
            <p:nvSpPr>
              <p:cNvPr id="98" name="AutoShape 3">
                <a:extLst>
                  <a:ext uri="{FF2B5EF4-FFF2-40B4-BE49-F238E27FC236}">
                    <a16:creationId xmlns:a16="http://schemas.microsoft.com/office/drawing/2014/main" id="{0BE12E59-D07A-4961-ACA5-D939F9778615}"/>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5">
                <a:extLst>
                  <a:ext uri="{FF2B5EF4-FFF2-40B4-BE49-F238E27FC236}">
                    <a16:creationId xmlns:a16="http://schemas.microsoft.com/office/drawing/2014/main" id="{FDB1B8FE-0897-4062-839B-57E6BFAA2007}"/>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6">
                <a:extLst>
                  <a:ext uri="{FF2B5EF4-FFF2-40B4-BE49-F238E27FC236}">
                    <a16:creationId xmlns:a16="http://schemas.microsoft.com/office/drawing/2014/main" id="{66E9EE4E-B3E7-4377-B740-B16F934E20C7}"/>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
                <a:extLst>
                  <a:ext uri="{FF2B5EF4-FFF2-40B4-BE49-F238E27FC236}">
                    <a16:creationId xmlns:a16="http://schemas.microsoft.com/office/drawing/2014/main" id="{8DC0A6B3-FCA4-4C72-A1F4-A427DFAC75C6}"/>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
                <a:extLst>
                  <a:ext uri="{FF2B5EF4-FFF2-40B4-BE49-F238E27FC236}">
                    <a16:creationId xmlns:a16="http://schemas.microsoft.com/office/drawing/2014/main" id="{1CCC1F1B-8BA3-47E8-A786-5603D57A3BBA}"/>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
                <a:extLst>
                  <a:ext uri="{FF2B5EF4-FFF2-40B4-BE49-F238E27FC236}">
                    <a16:creationId xmlns:a16="http://schemas.microsoft.com/office/drawing/2014/main" id="{FCA2FAE1-C0B5-4475-8A84-62603D042A83}"/>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
                <a:extLst>
                  <a:ext uri="{FF2B5EF4-FFF2-40B4-BE49-F238E27FC236}">
                    <a16:creationId xmlns:a16="http://schemas.microsoft.com/office/drawing/2014/main" id="{94F03526-F1C2-49CF-8084-97B7C6E2489D}"/>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1">
                <a:extLst>
                  <a:ext uri="{FF2B5EF4-FFF2-40B4-BE49-F238E27FC236}">
                    <a16:creationId xmlns:a16="http://schemas.microsoft.com/office/drawing/2014/main" id="{9F57E213-0CD1-43C7-A70D-40645C9FD4C0}"/>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2">
                <a:extLst>
                  <a:ext uri="{FF2B5EF4-FFF2-40B4-BE49-F238E27FC236}">
                    <a16:creationId xmlns:a16="http://schemas.microsoft.com/office/drawing/2014/main" id="{E264030A-B753-4566-8B3B-8CFA14720572}"/>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3">
                <a:extLst>
                  <a:ext uri="{FF2B5EF4-FFF2-40B4-BE49-F238E27FC236}">
                    <a16:creationId xmlns:a16="http://schemas.microsoft.com/office/drawing/2014/main" id="{4F3A9E2B-544D-4594-81FD-38C0D17E1B7B}"/>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4">
                <a:extLst>
                  <a:ext uri="{FF2B5EF4-FFF2-40B4-BE49-F238E27FC236}">
                    <a16:creationId xmlns:a16="http://schemas.microsoft.com/office/drawing/2014/main" id="{65E4F2B6-C9FC-43A1-B903-8ADFC257D7C2}"/>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5">
                <a:extLst>
                  <a:ext uri="{FF2B5EF4-FFF2-40B4-BE49-F238E27FC236}">
                    <a16:creationId xmlns:a16="http://schemas.microsoft.com/office/drawing/2014/main" id="{2E88FFF8-488F-411F-8016-C3D2F4E76B0C}"/>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6">
                <a:extLst>
                  <a:ext uri="{FF2B5EF4-FFF2-40B4-BE49-F238E27FC236}">
                    <a16:creationId xmlns:a16="http://schemas.microsoft.com/office/drawing/2014/main" id="{759F6677-70E8-4A09-9ABB-9F4EFE24FC85}"/>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
                <a:extLst>
                  <a:ext uri="{FF2B5EF4-FFF2-40B4-BE49-F238E27FC236}">
                    <a16:creationId xmlns:a16="http://schemas.microsoft.com/office/drawing/2014/main" id="{EEAC3A1B-8B40-47AD-BD55-2BC36CCB4194}"/>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8">
                <a:extLst>
                  <a:ext uri="{FF2B5EF4-FFF2-40B4-BE49-F238E27FC236}">
                    <a16:creationId xmlns:a16="http://schemas.microsoft.com/office/drawing/2014/main" id="{1F9E4915-0836-41BB-8E29-C359B01B6CA1}"/>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9">
                <a:extLst>
                  <a:ext uri="{FF2B5EF4-FFF2-40B4-BE49-F238E27FC236}">
                    <a16:creationId xmlns:a16="http://schemas.microsoft.com/office/drawing/2014/main" id="{192C87E2-DFF9-4F49-9BEB-695084E51A69}"/>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0">
                <a:extLst>
                  <a:ext uri="{FF2B5EF4-FFF2-40B4-BE49-F238E27FC236}">
                    <a16:creationId xmlns:a16="http://schemas.microsoft.com/office/drawing/2014/main" id="{5348FEE6-B180-4193-BD47-D2E24EC115F1}"/>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1">
                <a:extLst>
                  <a:ext uri="{FF2B5EF4-FFF2-40B4-BE49-F238E27FC236}">
                    <a16:creationId xmlns:a16="http://schemas.microsoft.com/office/drawing/2014/main" id="{1247C9F7-128F-42B6-B34A-F19FF057EFD2}"/>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2">
                <a:extLst>
                  <a:ext uri="{FF2B5EF4-FFF2-40B4-BE49-F238E27FC236}">
                    <a16:creationId xmlns:a16="http://schemas.microsoft.com/office/drawing/2014/main" id="{C9CAC100-69FB-43E2-9123-0725D33DC7B8}"/>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4">
                <a:extLst>
                  <a:ext uri="{FF2B5EF4-FFF2-40B4-BE49-F238E27FC236}">
                    <a16:creationId xmlns:a16="http://schemas.microsoft.com/office/drawing/2014/main" id="{55B2E020-72D1-4582-9904-CBE461B94172}"/>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5">
                <a:extLst>
                  <a:ext uri="{FF2B5EF4-FFF2-40B4-BE49-F238E27FC236}">
                    <a16:creationId xmlns:a16="http://schemas.microsoft.com/office/drawing/2014/main" id="{E1FFE151-C1D3-45AD-BFA7-BCC23D1BA028}"/>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6">
                <a:extLst>
                  <a:ext uri="{FF2B5EF4-FFF2-40B4-BE49-F238E27FC236}">
                    <a16:creationId xmlns:a16="http://schemas.microsoft.com/office/drawing/2014/main" id="{9BC1E19B-2C57-40FD-A0FE-2FEDE4795962}"/>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7">
                <a:extLst>
                  <a:ext uri="{FF2B5EF4-FFF2-40B4-BE49-F238E27FC236}">
                    <a16:creationId xmlns:a16="http://schemas.microsoft.com/office/drawing/2014/main" id="{5CE6FE82-4EC2-4681-844E-ADF779FCBE5C}"/>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8">
                <a:extLst>
                  <a:ext uri="{FF2B5EF4-FFF2-40B4-BE49-F238E27FC236}">
                    <a16:creationId xmlns:a16="http://schemas.microsoft.com/office/drawing/2014/main" id="{60DDB188-FCF4-4D93-9F4F-76572F5B2DD8}"/>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7" name="Freeform 22">
              <a:extLst>
                <a:ext uri="{FF2B5EF4-FFF2-40B4-BE49-F238E27FC236}">
                  <a16:creationId xmlns:a16="http://schemas.microsoft.com/office/drawing/2014/main" id="{C86CB35D-D2BD-44D1-8E6D-A885796316A5}"/>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22" name="Picture 1">
            <a:extLst>
              <a:ext uri="{FF2B5EF4-FFF2-40B4-BE49-F238E27FC236}">
                <a16:creationId xmlns:a16="http://schemas.microsoft.com/office/drawing/2014/main" id="{C48167F3-7BB0-4792-847E-0A0C8AEB23DA}"/>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03368" y="3503967"/>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a:extLst>
              <a:ext uri="{FF2B5EF4-FFF2-40B4-BE49-F238E27FC236}">
                <a16:creationId xmlns:a16="http://schemas.microsoft.com/office/drawing/2014/main" id="{C4326D0D-94B0-4F9D-89A6-58446755E1F5}"/>
              </a:ext>
            </a:extLst>
          </p:cNvPr>
          <p:cNvSpPr txBox="1"/>
          <p:nvPr/>
        </p:nvSpPr>
        <p:spPr>
          <a:xfrm>
            <a:off x="9883639" y="4793187"/>
            <a:ext cx="1432061" cy="517065"/>
          </a:xfrm>
          <a:prstGeom prst="rect">
            <a:avLst/>
          </a:prstGeom>
          <a:solidFill>
            <a:srgbClr val="FFC00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File1 secret</a:t>
            </a:r>
          </a:p>
        </p:txBody>
      </p:sp>
      <p:pic>
        <p:nvPicPr>
          <p:cNvPr id="123" name="Picture 122">
            <a:extLst>
              <a:ext uri="{FF2B5EF4-FFF2-40B4-BE49-F238E27FC236}">
                <a16:creationId xmlns:a16="http://schemas.microsoft.com/office/drawing/2014/main" id="{35CF6318-9426-4C46-B27D-EDB84342492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22765" y="5161043"/>
            <a:ext cx="185114" cy="27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 name="TextBox 124">
            <a:extLst>
              <a:ext uri="{FF2B5EF4-FFF2-40B4-BE49-F238E27FC236}">
                <a16:creationId xmlns:a16="http://schemas.microsoft.com/office/drawing/2014/main" id="{60631520-24C4-4C08-8448-51CE69D5BA3F}"/>
              </a:ext>
            </a:extLst>
          </p:cNvPr>
          <p:cNvSpPr txBox="1"/>
          <p:nvPr/>
        </p:nvSpPr>
        <p:spPr>
          <a:xfrm>
            <a:off x="777417" y="3892548"/>
            <a:ext cx="1391945" cy="517065"/>
          </a:xfrm>
          <a:prstGeom prst="rect">
            <a:avLst/>
          </a:prstGeom>
          <a:solidFill>
            <a:srgbClr val="FF0000"/>
          </a:solidFill>
          <a:ln w="38100">
            <a:solidFill>
              <a:srgbClr val="F64848"/>
            </a:solidFill>
          </a:ln>
        </p:spPr>
        <p:txBody>
          <a:bodyPr wrap="square" lIns="182880" tIns="146304" rIns="182880" bIns="146304" rtlCol="0">
            <a:spAutoFit/>
          </a:bodyPr>
          <a:lstStyle/>
          <a:p>
            <a:pPr algn="l">
              <a:lnSpc>
                <a:spcPct val="90000"/>
              </a:lnSpc>
              <a:spcAft>
                <a:spcPts val="600"/>
              </a:spcAft>
            </a:pPr>
            <a:r>
              <a:rPr lang="en-CA" sz="1600">
                <a:solidFill>
                  <a:srgbClr val="080808"/>
                </a:solidFill>
              </a:rPr>
              <a:t>Bob/KDC</a:t>
            </a:r>
          </a:p>
        </p:txBody>
      </p:sp>
      <p:cxnSp>
        <p:nvCxnSpPr>
          <p:cNvPr id="127" name="Straight Arrow Connector 126">
            <a:extLst>
              <a:ext uri="{FF2B5EF4-FFF2-40B4-BE49-F238E27FC236}">
                <a16:creationId xmlns:a16="http://schemas.microsoft.com/office/drawing/2014/main" id="{A8784936-2493-45B7-9880-D0FBE5FFCBAE}"/>
              </a:ext>
            </a:extLst>
          </p:cNvPr>
          <p:cNvCxnSpPr>
            <a:cxnSpLocks/>
          </p:cNvCxnSpPr>
          <p:nvPr/>
        </p:nvCxnSpPr>
        <p:spPr>
          <a:xfrm flipV="1">
            <a:off x="2944927" y="3146443"/>
            <a:ext cx="5132273" cy="7069"/>
          </a:xfrm>
          <a:prstGeom prst="straightConnector1">
            <a:avLst/>
          </a:prstGeom>
          <a:ln w="38100">
            <a:solidFill>
              <a:srgbClr val="0179D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C65FC40B-8B64-40A4-8195-6D4A6214DD4C}"/>
              </a:ext>
            </a:extLst>
          </p:cNvPr>
          <p:cNvSpPr txBox="1"/>
          <p:nvPr/>
        </p:nvSpPr>
        <p:spPr>
          <a:xfrm>
            <a:off x="754460" y="4643978"/>
            <a:ext cx="1432061" cy="517065"/>
          </a:xfrm>
          <a:prstGeom prst="rect">
            <a:avLst/>
          </a:prstGeom>
          <a:solidFill>
            <a:srgbClr val="7030A0"/>
          </a:solidFill>
        </p:spPr>
        <p:txBody>
          <a:bodyPr wrap="square" lIns="182880" tIns="146304" rIns="182880" bIns="146304" rtlCol="0">
            <a:spAutoFit/>
          </a:bodyPr>
          <a:lstStyle/>
          <a:p>
            <a:pPr>
              <a:lnSpc>
                <a:spcPct val="90000"/>
              </a:lnSpc>
              <a:spcAft>
                <a:spcPts val="600"/>
              </a:spcAft>
            </a:pPr>
            <a:r>
              <a:rPr lang="en-CA" sz="1600">
                <a:solidFill>
                  <a:schemeClr val="bg1"/>
                </a:solidFill>
              </a:rPr>
              <a:t>TGT  </a:t>
            </a:r>
            <a:r>
              <a:rPr lang="en-CA" sz="1100">
                <a:highlight>
                  <a:srgbClr val="FF0000"/>
                </a:highlight>
              </a:rPr>
              <a:t>Bob/KDC</a:t>
            </a:r>
            <a:endParaRPr lang="en-CA" sz="1600">
              <a:highlight>
                <a:srgbClr val="FF0000"/>
              </a:highlight>
            </a:endParaRPr>
          </a:p>
        </p:txBody>
      </p:sp>
      <p:pic>
        <p:nvPicPr>
          <p:cNvPr id="131" name="Picture 1">
            <a:extLst>
              <a:ext uri="{FF2B5EF4-FFF2-40B4-BE49-F238E27FC236}">
                <a16:creationId xmlns:a16="http://schemas.microsoft.com/office/drawing/2014/main" id="{2308E42B-CC00-4654-84BD-41F5690FF4AB}"/>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9826" y="5027681"/>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 name="TextBox 132">
            <a:extLst>
              <a:ext uri="{FF2B5EF4-FFF2-40B4-BE49-F238E27FC236}">
                <a16:creationId xmlns:a16="http://schemas.microsoft.com/office/drawing/2014/main" id="{946F561C-1929-40F8-B398-DBBC0CC9A356}"/>
              </a:ext>
            </a:extLst>
          </p:cNvPr>
          <p:cNvSpPr txBox="1"/>
          <p:nvPr/>
        </p:nvSpPr>
        <p:spPr>
          <a:xfrm>
            <a:off x="6247319" y="3134617"/>
            <a:ext cx="3926005" cy="3203954"/>
          </a:xfrm>
          <a:prstGeom prst="rect">
            <a:avLst/>
          </a:prstGeom>
          <a:noFill/>
        </p:spPr>
        <p:txBody>
          <a:bodyPr wrap="square" lIns="182880" tIns="146304" rIns="182880" bIns="146304" rtlCol="0">
            <a:spAutoFit/>
          </a:bodyPr>
          <a:lstStyle/>
          <a:p>
            <a:pPr algn="l">
              <a:lnSpc>
                <a:spcPct val="90000"/>
              </a:lnSpc>
              <a:spcAft>
                <a:spcPts val="600"/>
              </a:spcAft>
            </a:pPr>
            <a:r>
              <a:rPr lang="en-CA" sz="1600" b="1" err="1">
                <a:gradFill>
                  <a:gsLst>
                    <a:gs pos="2917">
                      <a:schemeClr val="tx1"/>
                    </a:gs>
                    <a:gs pos="30000">
                      <a:schemeClr val="tx1"/>
                    </a:gs>
                  </a:gsLst>
                  <a:lin ang="5400000" scaled="0"/>
                </a:gradFill>
                <a:latin typeface="Consolas" panose="020B0609020204030204" pitchFamily="49" charset="0"/>
              </a:rPr>
              <a:t>EncTGSRepPart</a:t>
            </a:r>
            <a:r>
              <a:rPr lang="en-CA" sz="1600" b="1">
                <a:gradFill>
                  <a:gsLst>
                    <a:gs pos="2917">
                      <a:schemeClr val="tx1"/>
                    </a:gs>
                    <a:gs pos="30000">
                      <a:schemeClr val="tx1"/>
                    </a:gs>
                  </a:gsLst>
                  <a:lin ang="5400000" scaled="0"/>
                </a:gradFill>
                <a:latin typeface="Consolas" panose="020B0609020204030204" pitchFamily="49" charset="0"/>
              </a:rPr>
              <a:t>:</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kvno</a:t>
            </a:r>
            <a:r>
              <a:rPr lang="en-CA" sz="1600">
                <a:gradFill>
                  <a:gsLst>
                    <a:gs pos="2917">
                      <a:schemeClr val="tx1"/>
                    </a:gs>
                    <a:gs pos="30000">
                      <a:schemeClr val="tx1"/>
                    </a:gs>
                  </a:gsLst>
                  <a:lin ang="5400000" scaled="0"/>
                </a:gradFill>
                <a:latin typeface="Consolas" panose="020B0609020204030204" pitchFamily="49" charset="0"/>
              </a:rPr>
              <a:t> = 4</a:t>
            </a:r>
          </a:p>
          <a:p>
            <a:pPr algn="l">
              <a:lnSpc>
                <a:spcPct val="90000"/>
              </a:lnSpc>
              <a:spcAft>
                <a:spcPts val="600"/>
              </a:spcAft>
            </a:pPr>
            <a:r>
              <a:rPr lang="en-CA" sz="1600">
                <a:solidFill>
                  <a:schemeClr val="bg1"/>
                </a:solidFill>
                <a:latin typeface="Consolas" panose="020B0609020204030204" pitchFamily="49" charset="0"/>
              </a:rPr>
              <a:t>Key = Session Bob/File1</a:t>
            </a:r>
          </a:p>
          <a:p>
            <a:pPr algn="l">
              <a:lnSpc>
                <a:spcPct val="90000"/>
              </a:lnSpc>
              <a:spcAft>
                <a:spcPts val="600"/>
              </a:spcAft>
            </a:pPr>
            <a:r>
              <a:rPr lang="en-CA" sz="1600">
                <a:solidFill>
                  <a:schemeClr val="bg1"/>
                </a:solidFill>
                <a:latin typeface="Consolas" panose="020B0609020204030204" pitchFamily="49" charset="0"/>
              </a:rPr>
              <a:t>nonce = 854491316</a:t>
            </a:r>
          </a:p>
          <a:p>
            <a:pPr algn="l">
              <a:lnSpc>
                <a:spcPct val="90000"/>
              </a:lnSpc>
              <a:spcAft>
                <a:spcPts val="600"/>
              </a:spcAft>
            </a:pPr>
            <a:r>
              <a:rPr lang="en-CA" sz="1600" err="1">
                <a:solidFill>
                  <a:schemeClr val="bg1"/>
                </a:solidFill>
                <a:latin typeface="Consolas" panose="020B0609020204030204" pitchFamily="49" charset="0"/>
              </a:rPr>
              <a:t>sreal</a:t>
            </a:r>
            <a:r>
              <a:rPr lang="en-CA" sz="1600">
                <a:solidFill>
                  <a:schemeClr val="bg1"/>
                </a:solidFill>
                <a:latin typeface="Consolas" panose="020B0609020204030204" pitchFamily="49" charset="0"/>
              </a:rPr>
              <a:t> = contoso.com</a:t>
            </a:r>
          </a:p>
          <a:p>
            <a:pPr algn="l">
              <a:lnSpc>
                <a:spcPct val="90000"/>
              </a:lnSpc>
              <a:spcAft>
                <a:spcPts val="600"/>
              </a:spcAft>
            </a:pPr>
            <a:r>
              <a:rPr lang="en-CA" sz="1600" err="1">
                <a:solidFill>
                  <a:schemeClr val="bg1"/>
                </a:solidFill>
                <a:latin typeface="Consolas" panose="020B0609020204030204" pitchFamily="49" charset="0"/>
              </a:rPr>
              <a:t>sname</a:t>
            </a:r>
            <a:r>
              <a:rPr lang="en-CA" sz="1600">
                <a:solidFill>
                  <a:schemeClr val="bg1"/>
                </a:solidFill>
                <a:latin typeface="Consolas" panose="020B0609020204030204" pitchFamily="49" charset="0"/>
              </a:rPr>
              <a:t> = CIFS/file1.contoso.com</a:t>
            </a:r>
          </a:p>
          <a:p>
            <a:pPr algn="l">
              <a:lnSpc>
                <a:spcPct val="90000"/>
              </a:lnSpc>
              <a:spcAft>
                <a:spcPts val="600"/>
              </a:spcAft>
            </a:pPr>
            <a:r>
              <a:rPr lang="en-CA" sz="1600" err="1">
                <a:solidFill>
                  <a:schemeClr val="bg1"/>
                </a:solidFill>
                <a:latin typeface="Consolas" panose="020B0609020204030204" pitchFamily="49" charset="0"/>
              </a:rPr>
              <a:t>starttime</a:t>
            </a:r>
            <a:r>
              <a:rPr lang="en-CA" sz="1600">
                <a:solidFill>
                  <a:schemeClr val="bg1"/>
                </a:solidFill>
                <a:latin typeface="Consolas" panose="020B0609020204030204" pitchFamily="49" charset="0"/>
              </a:rPr>
              <a:t> = timestamp</a:t>
            </a:r>
          </a:p>
          <a:p>
            <a:pPr algn="l">
              <a:lnSpc>
                <a:spcPct val="90000"/>
              </a:lnSpc>
              <a:spcAft>
                <a:spcPts val="600"/>
              </a:spcAft>
            </a:pPr>
            <a:r>
              <a:rPr lang="en-CA" sz="1600" err="1">
                <a:solidFill>
                  <a:schemeClr val="bg1"/>
                </a:solidFill>
                <a:latin typeface="Consolas" panose="020B0609020204030204" pitchFamily="49" charset="0"/>
              </a:rPr>
              <a:t>endtime</a:t>
            </a:r>
            <a:r>
              <a:rPr lang="en-CA" sz="1600">
                <a:solidFill>
                  <a:schemeClr val="bg1"/>
                </a:solidFill>
                <a:latin typeface="Consolas" panose="020B0609020204030204" pitchFamily="49" charset="0"/>
              </a:rPr>
              <a:t> = timestamp</a:t>
            </a:r>
          </a:p>
          <a:p>
            <a:pPr algn="l">
              <a:lnSpc>
                <a:spcPct val="90000"/>
              </a:lnSpc>
              <a:spcAft>
                <a:spcPts val="600"/>
              </a:spcAft>
            </a:pPr>
            <a:r>
              <a:rPr lang="en-CA" sz="1600">
                <a:solidFill>
                  <a:schemeClr val="bg1"/>
                </a:solidFill>
                <a:latin typeface="Consolas" panose="020B0609020204030204" pitchFamily="49" charset="0"/>
              </a:rPr>
              <a:t>renew-till = timestamp</a:t>
            </a:r>
          </a:p>
          <a:p>
            <a:pPr algn="l">
              <a:lnSpc>
                <a:spcPct val="90000"/>
              </a:lnSpc>
              <a:spcAft>
                <a:spcPts val="600"/>
              </a:spcAft>
            </a:pPr>
            <a:r>
              <a:rPr lang="en-CA" sz="1600">
                <a:solidFill>
                  <a:schemeClr val="bg1"/>
                </a:solidFill>
                <a:latin typeface="Consolas" panose="020B0609020204030204" pitchFamily="49" charset="0"/>
              </a:rPr>
              <a:t>flags = Ticket Flags</a:t>
            </a:r>
          </a:p>
        </p:txBody>
      </p:sp>
      <p:pic>
        <p:nvPicPr>
          <p:cNvPr id="134" name="Picture 133">
            <a:extLst>
              <a:ext uri="{FF2B5EF4-FFF2-40B4-BE49-F238E27FC236}">
                <a16:creationId xmlns:a16="http://schemas.microsoft.com/office/drawing/2014/main" id="{53A01A66-11C2-435E-AF1D-75BB11267771}"/>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11067" y="6036948"/>
            <a:ext cx="185114" cy="27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6F095130-28F7-4E05-B1A2-0B952F32A8D0}"/>
              </a:ext>
            </a:extLst>
          </p:cNvPr>
          <p:cNvSpPr/>
          <p:nvPr/>
        </p:nvSpPr>
        <p:spPr bwMode="auto">
          <a:xfrm>
            <a:off x="3560473" y="5639427"/>
            <a:ext cx="2008517" cy="230431"/>
          </a:xfrm>
          <a:prstGeom prst="rect">
            <a:avLst/>
          </a:prstGeom>
          <a:noFill/>
          <a:ln w="381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136" name="Rectangle 135">
            <a:extLst>
              <a:ext uri="{FF2B5EF4-FFF2-40B4-BE49-F238E27FC236}">
                <a16:creationId xmlns:a16="http://schemas.microsoft.com/office/drawing/2014/main" id="{91E64EED-9AD2-4BEE-BF97-353E58562340}"/>
              </a:ext>
            </a:extLst>
          </p:cNvPr>
          <p:cNvSpPr/>
          <p:nvPr/>
        </p:nvSpPr>
        <p:spPr bwMode="auto">
          <a:xfrm>
            <a:off x="7072941" y="3872296"/>
            <a:ext cx="1958971" cy="227755"/>
          </a:xfrm>
          <a:prstGeom prst="rect">
            <a:avLst/>
          </a:prstGeom>
          <a:noFill/>
          <a:ln w="381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371925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1F688B7E-8991-4667-9DB5-4ED9003AF2BB}"/>
              </a:ext>
            </a:extLst>
          </p:cNvPr>
          <p:cNvSpPr txBox="1"/>
          <p:nvPr/>
        </p:nvSpPr>
        <p:spPr>
          <a:xfrm>
            <a:off x="2977477" y="3928156"/>
            <a:ext cx="715941" cy="345088"/>
          </a:xfrm>
          <a:prstGeom prst="rect">
            <a:avLst/>
          </a:prstGeom>
          <a:solidFill>
            <a:srgbClr val="FFC000"/>
          </a:solidFill>
        </p:spPr>
        <p:txBody>
          <a:bodyPr wrap="square" lIns="182880" tIns="146304" rIns="182880" bIns="146304" rtlCol="0">
            <a:spAutoFit/>
          </a:bodyPr>
          <a:lstStyle/>
          <a:p>
            <a:pPr algn="l">
              <a:lnSpc>
                <a:spcPct val="90000"/>
              </a:lnSpc>
              <a:spcAft>
                <a:spcPts val="600"/>
              </a:spcAft>
            </a:pPr>
            <a:endParaRPr lang="en-CA" sz="1600">
              <a:solidFill>
                <a:schemeClr val="bg1"/>
              </a:solidFill>
              <a:highlight>
                <a:srgbClr val="0179D7"/>
              </a:highlight>
            </a:endParaRPr>
          </a:p>
        </p:txBody>
      </p:sp>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40</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KRB_AP_REQ</a:t>
            </a:r>
            <a:endParaRPr lang="fr-FR"/>
          </a:p>
        </p:txBody>
      </p:sp>
      <p:sp>
        <p:nvSpPr>
          <p:cNvPr id="6" name="TextBox 5">
            <a:extLst>
              <a:ext uri="{FF2B5EF4-FFF2-40B4-BE49-F238E27FC236}">
                <a16:creationId xmlns:a16="http://schemas.microsoft.com/office/drawing/2014/main" id="{6CD09FE2-2332-4A38-B58A-6C0C01C7E7AE}"/>
              </a:ext>
            </a:extLst>
          </p:cNvPr>
          <p:cNvSpPr txBox="1"/>
          <p:nvPr/>
        </p:nvSpPr>
        <p:spPr>
          <a:xfrm>
            <a:off x="3693418" y="5100885"/>
            <a:ext cx="2415278" cy="1206148"/>
          </a:xfrm>
          <a:prstGeom prst="rect">
            <a:avLst/>
          </a:prstGeom>
          <a:solidFill>
            <a:srgbClr val="0078D7"/>
          </a:solidFill>
          <a:ln w="38100">
            <a:solidFill>
              <a:srgbClr val="0078D7"/>
            </a:solidFill>
          </a:ln>
        </p:spPr>
        <p:txBody>
          <a:bodyPr wrap="square" lIns="182880" tIns="146304" rIns="182880" bIns="146304" rtlCol="0">
            <a:spAutoFit/>
          </a:bodyPr>
          <a:lstStyle/>
          <a:p>
            <a:pPr algn="l">
              <a:lnSpc>
                <a:spcPct val="90000"/>
              </a:lnSpc>
              <a:spcAft>
                <a:spcPts val="600"/>
              </a:spcAft>
            </a:pPr>
            <a:endParaRPr lang="en-CA" sz="1600">
              <a:gradFill>
                <a:gsLst>
                  <a:gs pos="2917">
                    <a:schemeClr val="tx1"/>
                  </a:gs>
                  <a:gs pos="30000">
                    <a:schemeClr val="tx1"/>
                  </a:gs>
                </a:gsLst>
                <a:lin ang="5400000" scaled="0"/>
              </a:gradFill>
            </a:endParaRPr>
          </a:p>
        </p:txBody>
      </p:sp>
      <p:sp>
        <p:nvSpPr>
          <p:cNvPr id="7" name="Slide Number Placeholder 1">
            <a:extLst>
              <a:ext uri="{FF2B5EF4-FFF2-40B4-BE49-F238E27FC236}">
                <a16:creationId xmlns:a16="http://schemas.microsoft.com/office/drawing/2014/main" id="{AA0EC6CA-76F0-4115-826B-EFCD15746516}"/>
              </a:ext>
            </a:extLst>
          </p:cNvPr>
          <p:cNvSpPr txBox="1">
            <a:spLocks/>
          </p:cNvSpPr>
          <p:nvPr/>
        </p:nvSpPr>
        <p:spPr>
          <a:xfrm>
            <a:off x="11611866" y="6452475"/>
            <a:ext cx="370584" cy="110800"/>
          </a:xfrm>
          <a:prstGeom prst="rect">
            <a:avLst/>
          </a:prstGeom>
        </p:spPr>
        <p:txBody>
          <a:bodyPr vert="horz" wrap="square" lIns="0" tIns="0" rIns="0" bIns="0" rtlCol="0" anchor="ctr">
            <a:spAutoFit/>
          </a:bodyPr>
          <a:lstStyle>
            <a:defPPr>
              <a:defRPr lang="en-GB"/>
            </a:defPPr>
            <a:lvl1pPr algn="r" rtl="0" fontAlgn="base">
              <a:defRPr lang="en-US" sz="800" b="0" kern="120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ea typeface="+mn-ea"/>
                <a:cs typeface="Segoe UI Semibold" panose="020B0702040204020203" pitchFamily="34" charset="0"/>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defTabSz="932742">
              <a:lnSpc>
                <a:spcPct val="90000"/>
              </a:lnSpc>
              <a:spcBef>
                <a:spcPct val="0"/>
              </a:spcBef>
            </a:pPr>
            <a:fld id="{ED077441-DF17-4513-BACB-525ED94CFAE4}" type="slidenum">
              <a:rPr lang="en-CA" smtClean="0"/>
              <a:pPr defTabSz="932742">
                <a:lnSpc>
                  <a:spcPct val="90000"/>
                </a:lnSpc>
                <a:spcBef>
                  <a:spcPct val="0"/>
                </a:spcBef>
              </a:pPr>
              <a:t>40</a:t>
            </a:fld>
            <a:endParaRPr lang="en-CA"/>
          </a:p>
        </p:txBody>
      </p:sp>
      <p:grpSp>
        <p:nvGrpSpPr>
          <p:cNvPr id="8" name="Group 7">
            <a:extLst>
              <a:ext uri="{FF2B5EF4-FFF2-40B4-BE49-F238E27FC236}">
                <a16:creationId xmlns:a16="http://schemas.microsoft.com/office/drawing/2014/main" id="{3033D570-89E6-4EA9-BADE-3B88E1A822C8}"/>
              </a:ext>
            </a:extLst>
          </p:cNvPr>
          <p:cNvGrpSpPr/>
          <p:nvPr/>
        </p:nvGrpSpPr>
        <p:grpSpPr>
          <a:xfrm>
            <a:off x="2591681" y="1736679"/>
            <a:ext cx="774700" cy="799271"/>
            <a:chOff x="3662363" y="1230946"/>
            <a:chExt cx="1057276" cy="1068388"/>
          </a:xfrm>
        </p:grpSpPr>
        <p:grpSp>
          <p:nvGrpSpPr>
            <p:cNvPr id="9" name="Group 8">
              <a:extLst>
                <a:ext uri="{FF2B5EF4-FFF2-40B4-BE49-F238E27FC236}">
                  <a16:creationId xmlns:a16="http://schemas.microsoft.com/office/drawing/2014/main" id="{3D72FECC-4561-416A-9147-BD42B91078D4}"/>
                </a:ext>
              </a:extLst>
            </p:cNvPr>
            <p:cNvGrpSpPr>
              <a:grpSpLocks noChangeAspect="1"/>
            </p:cNvGrpSpPr>
            <p:nvPr/>
          </p:nvGrpSpPr>
          <p:grpSpPr bwMode="auto">
            <a:xfrm>
              <a:off x="3662363" y="1230946"/>
              <a:ext cx="1057276" cy="1068388"/>
              <a:chOff x="2341" y="775"/>
              <a:chExt cx="666" cy="673"/>
            </a:xfrm>
          </p:grpSpPr>
          <p:sp>
            <p:nvSpPr>
              <p:cNvPr id="11" name="AutoShape 3">
                <a:extLst>
                  <a:ext uri="{FF2B5EF4-FFF2-40B4-BE49-F238E27FC236}">
                    <a16:creationId xmlns:a16="http://schemas.microsoft.com/office/drawing/2014/main" id="{87E7696D-D012-4C70-AE2C-7618D0AA9D80}"/>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5">
                <a:extLst>
                  <a:ext uri="{FF2B5EF4-FFF2-40B4-BE49-F238E27FC236}">
                    <a16:creationId xmlns:a16="http://schemas.microsoft.com/office/drawing/2014/main" id="{5EF7F1B4-7FB1-437F-9D97-AD8C858DF324}"/>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45B987D9-167E-42DB-B49C-917A6B6AEC26}"/>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2E7F449-A889-40B6-9292-49100C780EFD}"/>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76FE3B40-81D2-4DFD-8777-548F89868E11}"/>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D8B96F77-21DD-4712-88A7-CE6C2B76FEC7}"/>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45B3284F-C86F-4372-96FB-306A4B98B079}"/>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4E8C86C9-F812-4D09-9241-DD13F91F90A6}"/>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26F280A9-2D01-4EC4-A24E-BA0EA1B7312B}"/>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1F97D9A4-2833-4843-B238-A61505E80FFC}"/>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BA040CF3-8972-4A1C-A6BE-9BA5ABDDD4C4}"/>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9B76DEBE-F1D6-43A9-A18E-BA7D190B2837}"/>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4A64E048-8A2F-4D8E-9761-F1BE190D96FE}"/>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EDD8BAE3-9CBB-4C67-AA1D-62D3AF6CFEEB}"/>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B6463CE-85F2-430E-9CC2-D0D3D603460B}"/>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F8EB1F79-E3B5-4102-805A-6558644D13F4}"/>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425FDAC9-31D0-4A9F-98D2-DDBBD1076302}"/>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BECBE08-C5EE-4443-B1A8-D3B7C2FE0E52}"/>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9DF4F94D-25AD-40F0-9AD6-3A85EB84E8E7}"/>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a:extLst>
                  <a:ext uri="{FF2B5EF4-FFF2-40B4-BE49-F238E27FC236}">
                    <a16:creationId xmlns:a16="http://schemas.microsoft.com/office/drawing/2014/main" id="{DA518E55-58B1-46B3-8470-D6474D1DB5CA}"/>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a:extLst>
                  <a:ext uri="{FF2B5EF4-FFF2-40B4-BE49-F238E27FC236}">
                    <a16:creationId xmlns:a16="http://schemas.microsoft.com/office/drawing/2014/main" id="{8515EFE7-A24D-4047-9BF4-70C1269F2090}"/>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a:extLst>
                  <a:ext uri="{FF2B5EF4-FFF2-40B4-BE49-F238E27FC236}">
                    <a16:creationId xmlns:a16="http://schemas.microsoft.com/office/drawing/2014/main" id="{F62EC011-1E75-42EC-B7DB-40B24B770FC8}"/>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7">
                <a:extLst>
                  <a:ext uri="{FF2B5EF4-FFF2-40B4-BE49-F238E27FC236}">
                    <a16:creationId xmlns:a16="http://schemas.microsoft.com/office/drawing/2014/main" id="{B5F37541-E41C-4C76-A696-2D1C0981C02C}"/>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a:extLst>
                  <a:ext uri="{FF2B5EF4-FFF2-40B4-BE49-F238E27FC236}">
                    <a16:creationId xmlns:a16="http://schemas.microsoft.com/office/drawing/2014/main" id="{EF745545-9AAF-46C5-8B3E-EACD26785C24}"/>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22">
              <a:extLst>
                <a:ext uri="{FF2B5EF4-FFF2-40B4-BE49-F238E27FC236}">
                  <a16:creationId xmlns:a16="http://schemas.microsoft.com/office/drawing/2014/main" id="{C55EC788-4130-4F93-8A03-C712CDC2475A}"/>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5" name="Picture 1">
            <a:extLst>
              <a:ext uri="{FF2B5EF4-FFF2-40B4-BE49-F238E27FC236}">
                <a16:creationId xmlns:a16="http://schemas.microsoft.com/office/drawing/2014/main" id="{5FCEF3D3-85B1-4C67-80D9-D4ED878A81F8}"/>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3058" y="1669408"/>
            <a:ext cx="714529" cy="102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Arrow Connector 35">
            <a:extLst>
              <a:ext uri="{FF2B5EF4-FFF2-40B4-BE49-F238E27FC236}">
                <a16:creationId xmlns:a16="http://schemas.microsoft.com/office/drawing/2014/main" id="{1D33B991-1863-4B33-B2A5-E441465E9BB2}"/>
              </a:ext>
            </a:extLst>
          </p:cNvPr>
          <p:cNvCxnSpPr>
            <a:cxnSpLocks/>
          </p:cNvCxnSpPr>
          <p:nvPr/>
        </p:nvCxnSpPr>
        <p:spPr>
          <a:xfrm flipV="1">
            <a:off x="2977477" y="3147729"/>
            <a:ext cx="5273894" cy="5783"/>
          </a:xfrm>
          <a:prstGeom prst="straightConnector1">
            <a:avLst/>
          </a:prstGeom>
          <a:ln w="381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30039DD-F651-4F4D-9A98-A109D56E3C8E}"/>
              </a:ext>
            </a:extLst>
          </p:cNvPr>
          <p:cNvSpPr txBox="1"/>
          <p:nvPr/>
        </p:nvSpPr>
        <p:spPr>
          <a:xfrm>
            <a:off x="4714109" y="2698945"/>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5. KRB_AP_REQ</a:t>
            </a:r>
          </a:p>
        </p:txBody>
      </p:sp>
      <p:sp>
        <p:nvSpPr>
          <p:cNvPr id="38" name="TextBox 37">
            <a:extLst>
              <a:ext uri="{FF2B5EF4-FFF2-40B4-BE49-F238E27FC236}">
                <a16:creationId xmlns:a16="http://schemas.microsoft.com/office/drawing/2014/main" id="{CE0C2DE8-01B3-4F1D-9F9C-61A72E4EAE59}"/>
              </a:ext>
            </a:extLst>
          </p:cNvPr>
          <p:cNvSpPr txBox="1"/>
          <p:nvPr/>
        </p:nvSpPr>
        <p:spPr>
          <a:xfrm>
            <a:off x="2837119" y="3204877"/>
            <a:ext cx="3926005" cy="815608"/>
          </a:xfrm>
          <a:prstGeom prst="rect">
            <a:avLst/>
          </a:prstGeom>
          <a:noFill/>
        </p:spPr>
        <p:txBody>
          <a:bodyPr wrap="square" lIns="182880" tIns="146304" rIns="182880" bIns="146304" rtlCol="0">
            <a:spAutoFit/>
          </a:bodyPr>
          <a:lstStyle/>
          <a:p>
            <a:pPr algn="l">
              <a:lnSpc>
                <a:spcPct val="90000"/>
              </a:lnSpc>
              <a:spcAft>
                <a:spcPts val="600"/>
              </a:spcAft>
            </a:pPr>
            <a:r>
              <a:rPr lang="en-CA" sz="1600" b="1">
                <a:latin typeface="Consolas" panose="020B0609020204030204" pitchFamily="49" charset="0"/>
              </a:rPr>
              <a:t>AP-REQ:</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ap-options = APOPTIONS</a:t>
            </a:r>
          </a:p>
        </p:txBody>
      </p:sp>
      <p:sp>
        <p:nvSpPr>
          <p:cNvPr id="39" name="TextBox 38">
            <a:extLst>
              <a:ext uri="{FF2B5EF4-FFF2-40B4-BE49-F238E27FC236}">
                <a16:creationId xmlns:a16="http://schemas.microsoft.com/office/drawing/2014/main" id="{5457C381-C0D8-45A7-B982-79BDF0C61381}"/>
              </a:ext>
            </a:extLst>
          </p:cNvPr>
          <p:cNvSpPr txBox="1"/>
          <p:nvPr/>
        </p:nvSpPr>
        <p:spPr>
          <a:xfrm>
            <a:off x="2835374" y="3873799"/>
            <a:ext cx="3723727" cy="2529923"/>
          </a:xfrm>
          <a:prstGeom prst="rect">
            <a:avLst/>
          </a:prstGeom>
          <a:noFill/>
        </p:spPr>
        <p:txBody>
          <a:bodyPr wrap="square" lIns="182880" tIns="146304" rIns="182880" bIns="146304" rtlCol="0">
            <a:spAutoFit/>
          </a:bodyPr>
          <a:lstStyle/>
          <a:p>
            <a:pPr algn="l">
              <a:lnSpc>
                <a:spcPct val="90000"/>
              </a:lnSpc>
              <a:spcAft>
                <a:spcPts val="600"/>
              </a:spcAft>
            </a:pPr>
            <a:r>
              <a:rPr lang="en-CA" sz="1600">
                <a:latin typeface="Consolas" panose="020B0609020204030204" pitchFamily="49" charset="0"/>
              </a:rPr>
              <a:t>Ticket</a:t>
            </a:r>
            <a:br>
              <a:rPr lang="en-CA" sz="1600">
                <a:latin typeface="Consolas" panose="020B0609020204030204" pitchFamily="49" charset="0"/>
              </a:rPr>
            </a:br>
            <a:endParaRPr lang="en-CA" sz="1600">
              <a:latin typeface="Consolas" panose="020B0609020204030204" pitchFamily="49" charset="0"/>
            </a:endParaRPr>
          </a:p>
          <a:p>
            <a:pPr algn="l">
              <a:lnSpc>
                <a:spcPct val="90000"/>
              </a:lnSpc>
              <a:spcAft>
                <a:spcPts val="600"/>
              </a:spcAft>
            </a:pPr>
            <a:r>
              <a:rPr lang="en-CA" sz="1600" b="1">
                <a:gradFill>
                  <a:gsLst>
                    <a:gs pos="2917">
                      <a:schemeClr val="tx1"/>
                    </a:gs>
                    <a:gs pos="30000">
                      <a:schemeClr val="tx1"/>
                    </a:gs>
                  </a:gsLst>
                  <a:lin ang="5400000" scaled="0"/>
                </a:gradFill>
                <a:latin typeface="Consolas" panose="020B0609020204030204" pitchFamily="49" charset="0"/>
              </a:rPr>
              <a:t>    Authenticator:</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       </a:t>
            </a:r>
            <a:r>
              <a:rPr lang="en-CA" sz="1600" err="1">
                <a:gradFill>
                  <a:gsLst>
                    <a:gs pos="2917">
                      <a:schemeClr val="tx1"/>
                    </a:gs>
                    <a:gs pos="30000">
                      <a:schemeClr val="tx1"/>
                    </a:gs>
                  </a:gsLst>
                  <a:lin ang="5400000" scaled="0"/>
                </a:gradFill>
                <a:latin typeface="Consolas" panose="020B0609020204030204" pitchFamily="49" charset="0"/>
              </a:rPr>
              <a:t>eType</a:t>
            </a:r>
            <a:r>
              <a:rPr lang="en-CA" sz="1600">
                <a:gradFill>
                  <a:gsLst>
                    <a:gs pos="2917">
                      <a:schemeClr val="tx1"/>
                    </a:gs>
                    <a:gs pos="30000">
                      <a:schemeClr val="tx1"/>
                    </a:gs>
                  </a:gsLst>
                  <a:lin ang="5400000" scaled="0"/>
                </a:gradFill>
                <a:latin typeface="Consolas" panose="020B0609020204030204" pitchFamily="49" charset="0"/>
              </a:rPr>
              <a:t> = ENCTYPE</a:t>
            </a:r>
          </a:p>
          <a:p>
            <a:pPr algn="l">
              <a:lnSpc>
                <a:spcPct val="90000"/>
              </a:lnSpc>
              <a:spcAft>
                <a:spcPts val="600"/>
              </a:spcAft>
            </a:pPr>
            <a:r>
              <a:rPr lang="en-CA" sz="1600">
                <a:solidFill>
                  <a:srgbClr val="080808"/>
                </a:solidFill>
                <a:latin typeface="Consolas" panose="020B0609020204030204" pitchFamily="49" charset="0"/>
              </a:rPr>
              <a:t>       </a:t>
            </a:r>
            <a:r>
              <a:rPr lang="en-CA" sz="1600" err="1">
                <a:solidFill>
                  <a:schemeClr val="bg1"/>
                </a:solidFill>
                <a:latin typeface="Consolas" panose="020B0609020204030204" pitchFamily="49" charset="0"/>
              </a:rPr>
              <a:t>cname</a:t>
            </a:r>
            <a:r>
              <a:rPr lang="en-CA" sz="1600">
                <a:solidFill>
                  <a:schemeClr val="bg1"/>
                </a:solidFill>
                <a:latin typeface="Consolas" panose="020B0609020204030204" pitchFamily="49" charset="0"/>
              </a:rPr>
              <a:t> = bob</a:t>
            </a:r>
          </a:p>
          <a:p>
            <a:pPr algn="l">
              <a:lnSpc>
                <a:spcPct val="90000"/>
              </a:lnSpc>
              <a:spcAft>
                <a:spcPts val="600"/>
              </a:spcAft>
            </a:pPr>
            <a:r>
              <a:rPr lang="en-CA" sz="1600">
                <a:solidFill>
                  <a:schemeClr val="bg1"/>
                </a:solidFill>
                <a:latin typeface="Consolas" panose="020B0609020204030204" pitchFamily="49" charset="0"/>
              </a:rPr>
              <a:t>       </a:t>
            </a:r>
            <a:r>
              <a:rPr lang="en-CA" sz="1600" err="1">
                <a:solidFill>
                  <a:schemeClr val="bg1"/>
                </a:solidFill>
                <a:latin typeface="Consolas" panose="020B0609020204030204" pitchFamily="49" charset="0"/>
              </a:rPr>
              <a:t>crealm</a:t>
            </a:r>
            <a:r>
              <a:rPr lang="en-CA" sz="1600">
                <a:solidFill>
                  <a:schemeClr val="bg1"/>
                </a:solidFill>
                <a:latin typeface="Consolas" panose="020B0609020204030204" pitchFamily="49" charset="0"/>
              </a:rPr>
              <a:t> = contoso.com</a:t>
            </a:r>
          </a:p>
          <a:p>
            <a:pPr algn="l">
              <a:lnSpc>
                <a:spcPct val="90000"/>
              </a:lnSpc>
              <a:spcAft>
                <a:spcPts val="600"/>
              </a:spcAft>
            </a:pPr>
            <a:r>
              <a:rPr lang="en-CA" sz="1600">
                <a:solidFill>
                  <a:schemeClr val="bg1"/>
                </a:solidFill>
                <a:latin typeface="Consolas" panose="020B0609020204030204" pitchFamily="49" charset="0"/>
              </a:rPr>
              <a:t>       </a:t>
            </a:r>
            <a:r>
              <a:rPr lang="en-CA" sz="1600" err="1">
                <a:solidFill>
                  <a:schemeClr val="bg1"/>
                </a:solidFill>
                <a:latin typeface="Consolas" panose="020B0609020204030204" pitchFamily="49" charset="0"/>
              </a:rPr>
              <a:t>cksum</a:t>
            </a:r>
            <a:r>
              <a:rPr lang="en-CA" sz="1600">
                <a:solidFill>
                  <a:schemeClr val="bg1"/>
                </a:solidFill>
                <a:latin typeface="Consolas" panose="020B0609020204030204" pitchFamily="49" charset="0"/>
              </a:rPr>
              <a:t> = checksum</a:t>
            </a:r>
          </a:p>
          <a:p>
            <a:pPr algn="l">
              <a:lnSpc>
                <a:spcPct val="90000"/>
              </a:lnSpc>
              <a:spcAft>
                <a:spcPts val="600"/>
              </a:spcAft>
            </a:pPr>
            <a:r>
              <a:rPr lang="en-CA" sz="1600">
                <a:solidFill>
                  <a:schemeClr val="bg1"/>
                </a:solidFill>
                <a:latin typeface="Consolas" panose="020B0609020204030204" pitchFamily="49" charset="0"/>
              </a:rPr>
              <a:t>       </a:t>
            </a:r>
            <a:r>
              <a:rPr lang="en-CA" sz="1600" err="1">
                <a:solidFill>
                  <a:schemeClr val="bg1"/>
                </a:solidFill>
                <a:latin typeface="Consolas" panose="020B0609020204030204" pitchFamily="49" charset="0"/>
              </a:rPr>
              <a:t>ctime</a:t>
            </a:r>
            <a:r>
              <a:rPr lang="en-CA" sz="1600">
                <a:solidFill>
                  <a:schemeClr val="bg1"/>
                </a:solidFill>
                <a:latin typeface="Consolas" panose="020B0609020204030204" pitchFamily="49" charset="0"/>
              </a:rPr>
              <a:t> = timestamp</a:t>
            </a:r>
          </a:p>
        </p:txBody>
      </p:sp>
      <p:sp>
        <p:nvSpPr>
          <p:cNvPr id="40" name="TextBox 39">
            <a:extLst>
              <a:ext uri="{FF2B5EF4-FFF2-40B4-BE49-F238E27FC236}">
                <a16:creationId xmlns:a16="http://schemas.microsoft.com/office/drawing/2014/main" id="{EF44BD23-4247-4D70-960A-EA4235DA5DB3}"/>
              </a:ext>
            </a:extLst>
          </p:cNvPr>
          <p:cNvSpPr txBox="1"/>
          <p:nvPr/>
        </p:nvSpPr>
        <p:spPr>
          <a:xfrm>
            <a:off x="766854" y="3146444"/>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sp>
        <p:nvSpPr>
          <p:cNvPr id="41" name="TextBox 40">
            <a:extLst>
              <a:ext uri="{FF2B5EF4-FFF2-40B4-BE49-F238E27FC236}">
                <a16:creationId xmlns:a16="http://schemas.microsoft.com/office/drawing/2014/main" id="{ED4B51E9-B5F6-44ED-935D-75C3B6AEE936}"/>
              </a:ext>
            </a:extLst>
          </p:cNvPr>
          <p:cNvSpPr txBox="1"/>
          <p:nvPr/>
        </p:nvSpPr>
        <p:spPr>
          <a:xfrm>
            <a:off x="9883639" y="3146443"/>
            <a:ext cx="1432061" cy="517065"/>
          </a:xfrm>
          <a:prstGeom prst="rect">
            <a:avLst/>
          </a:prstGeom>
          <a:solidFill>
            <a:srgbClr val="7030A0"/>
          </a:solidFill>
        </p:spPr>
        <p:txBody>
          <a:bodyPr wrap="square" lIns="182880" tIns="146304" rIns="182880" bIns="146304" rtlCol="0">
            <a:spAutoFit/>
          </a:bodyPr>
          <a:lstStyle/>
          <a:p>
            <a:pPr algn="l">
              <a:lnSpc>
                <a:spcPct val="90000"/>
              </a:lnSpc>
              <a:spcAft>
                <a:spcPts val="600"/>
              </a:spcAft>
            </a:pPr>
            <a:r>
              <a:rPr lang="en-CA" sz="1600">
                <a:solidFill>
                  <a:schemeClr val="bg1"/>
                </a:solidFill>
              </a:rPr>
              <a:t>KDC secret</a:t>
            </a:r>
          </a:p>
        </p:txBody>
      </p:sp>
      <p:grpSp>
        <p:nvGrpSpPr>
          <p:cNvPr id="42" name="Group 41">
            <a:extLst>
              <a:ext uri="{FF2B5EF4-FFF2-40B4-BE49-F238E27FC236}">
                <a16:creationId xmlns:a16="http://schemas.microsoft.com/office/drawing/2014/main" id="{77CF3E0F-C759-4D90-99F3-6998CD12B759}"/>
              </a:ext>
            </a:extLst>
          </p:cNvPr>
          <p:cNvGrpSpPr/>
          <p:nvPr/>
        </p:nvGrpSpPr>
        <p:grpSpPr>
          <a:xfrm>
            <a:off x="2066420" y="3548250"/>
            <a:ext cx="193675" cy="199818"/>
            <a:chOff x="3662363" y="1230946"/>
            <a:chExt cx="1057276" cy="1068388"/>
          </a:xfrm>
        </p:grpSpPr>
        <p:grpSp>
          <p:nvGrpSpPr>
            <p:cNvPr id="43" name="Group 42">
              <a:extLst>
                <a:ext uri="{FF2B5EF4-FFF2-40B4-BE49-F238E27FC236}">
                  <a16:creationId xmlns:a16="http://schemas.microsoft.com/office/drawing/2014/main" id="{663A6E18-F8E9-4C61-A2F8-A3AEF4F7E55B}"/>
                </a:ext>
              </a:extLst>
            </p:cNvPr>
            <p:cNvGrpSpPr>
              <a:grpSpLocks noChangeAspect="1"/>
            </p:cNvGrpSpPr>
            <p:nvPr/>
          </p:nvGrpSpPr>
          <p:grpSpPr bwMode="auto">
            <a:xfrm>
              <a:off x="3662363" y="1230946"/>
              <a:ext cx="1057276" cy="1068388"/>
              <a:chOff x="2341" y="775"/>
              <a:chExt cx="666" cy="673"/>
            </a:xfrm>
          </p:grpSpPr>
          <p:sp>
            <p:nvSpPr>
              <p:cNvPr id="45" name="AutoShape 3">
                <a:extLst>
                  <a:ext uri="{FF2B5EF4-FFF2-40B4-BE49-F238E27FC236}">
                    <a16:creationId xmlns:a16="http://schemas.microsoft.com/office/drawing/2014/main" id="{D2C734FF-D05B-46DA-AD8F-444D2947B65B}"/>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5">
                <a:extLst>
                  <a:ext uri="{FF2B5EF4-FFF2-40B4-BE49-F238E27FC236}">
                    <a16:creationId xmlns:a16="http://schemas.microsoft.com/office/drawing/2014/main" id="{72CFA349-AC5D-466D-90DC-744BDD7C72CD}"/>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FF490532-A1BC-4928-98BB-DD45EFEAC17A}"/>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7417E59A-8626-4560-8A2D-5BE4CC7080EE}"/>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9FAE4B69-877F-46D5-82E9-75C3FD4242C4}"/>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E7F019C9-35B5-403F-9657-A33212C8A07E}"/>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A83C4408-4D20-455F-8212-8A434C000F75}"/>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CA805AF6-B34C-4364-96DA-34A6006CF156}"/>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081AFC1A-20C2-4548-A3D0-BCAAEFDCD802}"/>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B9A630DD-CF84-48A3-B062-52B6BECEE247}"/>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5469EE75-CD5D-4B2D-BAE2-FB7D3FB1C8B5}"/>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830700C9-A30D-4EF1-82B5-3F584760B232}"/>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A099329-2C96-4045-894F-BEBA153DA3BA}"/>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BE58278C-1300-4DE8-B024-00595CDBA0C6}"/>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DB129F0A-ECF8-441D-B74D-8BB2B6F961A3}"/>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FFBEF11-A722-4CE5-A882-56291023E27D}"/>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D6909545-6320-4B02-B2D7-9F03AF028F0F}"/>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B86CAB8B-1D87-4A81-A2E3-5B1EF0DD7A62}"/>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53D136BB-75F3-4F6E-B077-E1C2827981A2}"/>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4">
                <a:extLst>
                  <a:ext uri="{FF2B5EF4-FFF2-40B4-BE49-F238E27FC236}">
                    <a16:creationId xmlns:a16="http://schemas.microsoft.com/office/drawing/2014/main" id="{49AA2F5E-144D-454A-AA5C-B96E2C55C1E1}"/>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5">
                <a:extLst>
                  <a:ext uri="{FF2B5EF4-FFF2-40B4-BE49-F238E27FC236}">
                    <a16:creationId xmlns:a16="http://schemas.microsoft.com/office/drawing/2014/main" id="{DDFD4434-2A53-4F50-AFA3-51900142F981}"/>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6">
                <a:extLst>
                  <a:ext uri="{FF2B5EF4-FFF2-40B4-BE49-F238E27FC236}">
                    <a16:creationId xmlns:a16="http://schemas.microsoft.com/office/drawing/2014/main" id="{D3DAB21E-4B51-4EEE-917F-3BEA6BBC740E}"/>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7">
                <a:extLst>
                  <a:ext uri="{FF2B5EF4-FFF2-40B4-BE49-F238E27FC236}">
                    <a16:creationId xmlns:a16="http://schemas.microsoft.com/office/drawing/2014/main" id="{9F1BA529-BB58-4FC9-BF38-E3180D89EB6E}"/>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8">
                <a:extLst>
                  <a:ext uri="{FF2B5EF4-FFF2-40B4-BE49-F238E27FC236}">
                    <a16:creationId xmlns:a16="http://schemas.microsoft.com/office/drawing/2014/main" id="{0FBFD8E9-E0A3-4690-8982-D0B2DE888E13}"/>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Freeform 22">
              <a:extLst>
                <a:ext uri="{FF2B5EF4-FFF2-40B4-BE49-F238E27FC236}">
                  <a16:creationId xmlns:a16="http://schemas.microsoft.com/office/drawing/2014/main" id="{AEF96430-3901-4E3D-AB9D-1B2143409889}"/>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9" name="TextBox 68">
            <a:extLst>
              <a:ext uri="{FF2B5EF4-FFF2-40B4-BE49-F238E27FC236}">
                <a16:creationId xmlns:a16="http://schemas.microsoft.com/office/drawing/2014/main" id="{BBC961FC-900F-485B-9B9E-F63142811855}"/>
              </a:ext>
            </a:extLst>
          </p:cNvPr>
          <p:cNvSpPr txBox="1"/>
          <p:nvPr/>
        </p:nvSpPr>
        <p:spPr>
          <a:xfrm>
            <a:off x="9883639" y="3969815"/>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grpSp>
        <p:nvGrpSpPr>
          <p:cNvPr id="70" name="Group 69">
            <a:extLst>
              <a:ext uri="{FF2B5EF4-FFF2-40B4-BE49-F238E27FC236}">
                <a16:creationId xmlns:a16="http://schemas.microsoft.com/office/drawing/2014/main" id="{785A8A87-9A77-48EB-89C2-E6085AE0A18D}"/>
              </a:ext>
            </a:extLst>
          </p:cNvPr>
          <p:cNvGrpSpPr/>
          <p:nvPr/>
        </p:nvGrpSpPr>
        <p:grpSpPr>
          <a:xfrm>
            <a:off x="11218862" y="4368504"/>
            <a:ext cx="193675" cy="199818"/>
            <a:chOff x="3662363" y="1230946"/>
            <a:chExt cx="1057276" cy="1068388"/>
          </a:xfrm>
        </p:grpSpPr>
        <p:grpSp>
          <p:nvGrpSpPr>
            <p:cNvPr id="71" name="Group 70">
              <a:extLst>
                <a:ext uri="{FF2B5EF4-FFF2-40B4-BE49-F238E27FC236}">
                  <a16:creationId xmlns:a16="http://schemas.microsoft.com/office/drawing/2014/main" id="{041C6368-4DFE-4D75-961E-5C58B41203C8}"/>
                </a:ext>
              </a:extLst>
            </p:cNvPr>
            <p:cNvGrpSpPr>
              <a:grpSpLocks noChangeAspect="1"/>
            </p:cNvGrpSpPr>
            <p:nvPr/>
          </p:nvGrpSpPr>
          <p:grpSpPr bwMode="auto">
            <a:xfrm>
              <a:off x="3662363" y="1230946"/>
              <a:ext cx="1057276" cy="1068388"/>
              <a:chOff x="2341" y="775"/>
              <a:chExt cx="666" cy="673"/>
            </a:xfrm>
          </p:grpSpPr>
          <p:sp>
            <p:nvSpPr>
              <p:cNvPr id="73" name="AutoShape 3">
                <a:extLst>
                  <a:ext uri="{FF2B5EF4-FFF2-40B4-BE49-F238E27FC236}">
                    <a16:creationId xmlns:a16="http://schemas.microsoft.com/office/drawing/2014/main" id="{05E1378B-BEDE-4C88-AB42-BD5A0A23DB87}"/>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5">
                <a:extLst>
                  <a:ext uri="{FF2B5EF4-FFF2-40B4-BE49-F238E27FC236}">
                    <a16:creationId xmlns:a16="http://schemas.microsoft.com/office/drawing/2014/main" id="{BA7D9352-490E-45A5-A0E4-6D4F195E53E1}"/>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C32B4409-547D-40E6-8613-858F20B23419}"/>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47B01EDF-2E8B-405C-9F23-669763544268}"/>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27C08531-878B-4E12-BA22-69395A0FD31E}"/>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80D71E90-2220-4000-AE85-34F2E56E0DE2}"/>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C8472DB0-A1DD-44B7-8D79-5B0E92164944}"/>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F438531C-49C1-4571-863B-62F88FD730BD}"/>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BF0BE56A-F54A-4DA5-992E-BE315B8C201C}"/>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CB73F66B-FB95-4EEE-8B2D-9242E7D7CB6E}"/>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CA694881-1D7D-41BE-87ED-D9D15C610EE1}"/>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3FDC903D-C395-4E7B-A39B-B0BD13833D31}"/>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2681781C-BEAB-46B1-8295-A3356170D807}"/>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E0877C41-8A0C-4151-AD6B-AFF7BD07ED8F}"/>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02FB0966-CB10-48AE-889C-A93F5169E33A}"/>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4B89ADA8-5BE1-4A33-A66F-C0873954551E}"/>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759602B3-BDE0-476E-86B0-7262F1B84EE3}"/>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71AA36D4-01F8-43F5-A807-BD8FA124986F}"/>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24000F4C-8EAA-4092-ADDC-C771BCB90C87}"/>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4">
                <a:extLst>
                  <a:ext uri="{FF2B5EF4-FFF2-40B4-BE49-F238E27FC236}">
                    <a16:creationId xmlns:a16="http://schemas.microsoft.com/office/drawing/2014/main" id="{5F591BB8-A057-4AAB-80AB-9AF169A2257D}"/>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5">
                <a:extLst>
                  <a:ext uri="{FF2B5EF4-FFF2-40B4-BE49-F238E27FC236}">
                    <a16:creationId xmlns:a16="http://schemas.microsoft.com/office/drawing/2014/main" id="{9254BA3C-94FC-4E6A-815A-9C1E359FBAA8}"/>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6">
                <a:extLst>
                  <a:ext uri="{FF2B5EF4-FFF2-40B4-BE49-F238E27FC236}">
                    <a16:creationId xmlns:a16="http://schemas.microsoft.com/office/drawing/2014/main" id="{6F324809-4375-4570-924D-8A78D53D6F65}"/>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7">
                <a:extLst>
                  <a:ext uri="{FF2B5EF4-FFF2-40B4-BE49-F238E27FC236}">
                    <a16:creationId xmlns:a16="http://schemas.microsoft.com/office/drawing/2014/main" id="{41BBB0F9-A0BD-4632-A84D-92F0DCBBAAE0}"/>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8">
                <a:extLst>
                  <a:ext uri="{FF2B5EF4-FFF2-40B4-BE49-F238E27FC236}">
                    <a16:creationId xmlns:a16="http://schemas.microsoft.com/office/drawing/2014/main" id="{D77A9AC7-0EA4-4F60-9EC0-3D9EA26B68D9}"/>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2" name="Freeform 22">
              <a:extLst>
                <a:ext uri="{FF2B5EF4-FFF2-40B4-BE49-F238E27FC236}">
                  <a16:creationId xmlns:a16="http://schemas.microsoft.com/office/drawing/2014/main" id="{5B80A4D6-6596-4390-B49F-1AA34B39E3F6}"/>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7" name="Picture 1">
            <a:extLst>
              <a:ext uri="{FF2B5EF4-FFF2-40B4-BE49-F238E27FC236}">
                <a16:creationId xmlns:a16="http://schemas.microsoft.com/office/drawing/2014/main" id="{60442294-BF42-4804-BE58-F19A057B9623}"/>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03368" y="3503967"/>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a:extLst>
              <a:ext uri="{FF2B5EF4-FFF2-40B4-BE49-F238E27FC236}">
                <a16:creationId xmlns:a16="http://schemas.microsoft.com/office/drawing/2014/main" id="{012F5B38-28F1-4F16-AA4F-9C0B0A24A989}"/>
              </a:ext>
            </a:extLst>
          </p:cNvPr>
          <p:cNvSpPr txBox="1"/>
          <p:nvPr/>
        </p:nvSpPr>
        <p:spPr>
          <a:xfrm>
            <a:off x="9883639" y="4793187"/>
            <a:ext cx="1432061" cy="517065"/>
          </a:xfrm>
          <a:prstGeom prst="rect">
            <a:avLst/>
          </a:prstGeom>
          <a:solidFill>
            <a:srgbClr val="FFC00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File1 secret</a:t>
            </a:r>
          </a:p>
        </p:txBody>
      </p:sp>
      <p:pic>
        <p:nvPicPr>
          <p:cNvPr id="99" name="Picture 98">
            <a:extLst>
              <a:ext uri="{FF2B5EF4-FFF2-40B4-BE49-F238E27FC236}">
                <a16:creationId xmlns:a16="http://schemas.microsoft.com/office/drawing/2014/main" id="{08C46F09-C222-4281-B51B-510F84EAEFC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22765" y="5161043"/>
            <a:ext cx="185114" cy="27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TextBox 99">
            <a:extLst>
              <a:ext uri="{FF2B5EF4-FFF2-40B4-BE49-F238E27FC236}">
                <a16:creationId xmlns:a16="http://schemas.microsoft.com/office/drawing/2014/main" id="{AC397F91-EBFF-4742-BE15-2C0A5BD55749}"/>
              </a:ext>
            </a:extLst>
          </p:cNvPr>
          <p:cNvSpPr txBox="1"/>
          <p:nvPr/>
        </p:nvSpPr>
        <p:spPr>
          <a:xfrm>
            <a:off x="777417" y="3892548"/>
            <a:ext cx="1391945" cy="517065"/>
          </a:xfrm>
          <a:prstGeom prst="rect">
            <a:avLst/>
          </a:prstGeom>
          <a:solidFill>
            <a:srgbClr val="FF0000"/>
          </a:solidFill>
          <a:ln w="38100">
            <a:solidFill>
              <a:srgbClr val="F64848"/>
            </a:solidFill>
          </a:ln>
        </p:spPr>
        <p:txBody>
          <a:bodyPr wrap="square" lIns="182880" tIns="146304" rIns="182880" bIns="146304" rtlCol="0">
            <a:spAutoFit/>
          </a:bodyPr>
          <a:lstStyle/>
          <a:p>
            <a:pPr algn="l">
              <a:lnSpc>
                <a:spcPct val="90000"/>
              </a:lnSpc>
              <a:spcAft>
                <a:spcPts val="600"/>
              </a:spcAft>
            </a:pPr>
            <a:r>
              <a:rPr lang="en-CA" sz="1600">
                <a:solidFill>
                  <a:srgbClr val="080808"/>
                </a:solidFill>
              </a:rPr>
              <a:t>Bob/KDC</a:t>
            </a:r>
          </a:p>
        </p:txBody>
      </p:sp>
      <p:sp>
        <p:nvSpPr>
          <p:cNvPr id="101" name="TextBox 100">
            <a:extLst>
              <a:ext uri="{FF2B5EF4-FFF2-40B4-BE49-F238E27FC236}">
                <a16:creationId xmlns:a16="http://schemas.microsoft.com/office/drawing/2014/main" id="{9ED3238F-1906-43EE-A507-B640F5FB1FF0}"/>
              </a:ext>
            </a:extLst>
          </p:cNvPr>
          <p:cNvSpPr txBox="1"/>
          <p:nvPr/>
        </p:nvSpPr>
        <p:spPr>
          <a:xfrm>
            <a:off x="754460" y="4643978"/>
            <a:ext cx="1432061" cy="517065"/>
          </a:xfrm>
          <a:prstGeom prst="rect">
            <a:avLst/>
          </a:prstGeom>
          <a:solidFill>
            <a:srgbClr val="7030A0"/>
          </a:solidFill>
        </p:spPr>
        <p:txBody>
          <a:bodyPr wrap="square" lIns="182880" tIns="146304" rIns="182880" bIns="146304" rtlCol="0">
            <a:spAutoFit/>
          </a:bodyPr>
          <a:lstStyle/>
          <a:p>
            <a:pPr>
              <a:lnSpc>
                <a:spcPct val="90000"/>
              </a:lnSpc>
              <a:spcAft>
                <a:spcPts val="600"/>
              </a:spcAft>
            </a:pPr>
            <a:r>
              <a:rPr lang="en-CA" sz="1600">
                <a:solidFill>
                  <a:schemeClr val="bg1"/>
                </a:solidFill>
              </a:rPr>
              <a:t>TGT  </a:t>
            </a:r>
            <a:r>
              <a:rPr lang="en-CA" sz="1100">
                <a:highlight>
                  <a:srgbClr val="FF0000"/>
                </a:highlight>
              </a:rPr>
              <a:t>Bob/KDC</a:t>
            </a:r>
            <a:endParaRPr lang="en-CA" sz="1600">
              <a:highlight>
                <a:srgbClr val="FF0000"/>
              </a:highlight>
            </a:endParaRPr>
          </a:p>
        </p:txBody>
      </p:sp>
      <p:pic>
        <p:nvPicPr>
          <p:cNvPr id="102" name="Picture 1">
            <a:extLst>
              <a:ext uri="{FF2B5EF4-FFF2-40B4-BE49-F238E27FC236}">
                <a16:creationId xmlns:a16="http://schemas.microsoft.com/office/drawing/2014/main" id="{33001AD6-9217-408D-93CD-DCA9AB3783B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9826" y="5027681"/>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TextBox 102">
            <a:extLst>
              <a:ext uri="{FF2B5EF4-FFF2-40B4-BE49-F238E27FC236}">
                <a16:creationId xmlns:a16="http://schemas.microsoft.com/office/drawing/2014/main" id="{F391DE9A-0273-4622-9E55-A4247031FEFB}"/>
              </a:ext>
            </a:extLst>
          </p:cNvPr>
          <p:cNvSpPr txBox="1"/>
          <p:nvPr/>
        </p:nvSpPr>
        <p:spPr>
          <a:xfrm>
            <a:off x="754460" y="6182123"/>
            <a:ext cx="1432061" cy="517065"/>
          </a:xfrm>
          <a:prstGeom prst="rect">
            <a:avLst/>
          </a:prstGeom>
          <a:solidFill>
            <a:srgbClr val="FFC00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Ticket </a:t>
            </a:r>
            <a:r>
              <a:rPr lang="en-CA" sz="900">
                <a:solidFill>
                  <a:schemeClr val="bg1"/>
                </a:solidFill>
                <a:highlight>
                  <a:srgbClr val="0179D7"/>
                </a:highlight>
              </a:rPr>
              <a:t>Bob/File1</a:t>
            </a:r>
            <a:endParaRPr lang="en-CA" sz="1600">
              <a:solidFill>
                <a:schemeClr val="bg1"/>
              </a:solidFill>
              <a:highlight>
                <a:srgbClr val="0179D7"/>
              </a:highlight>
            </a:endParaRPr>
          </a:p>
        </p:txBody>
      </p:sp>
      <p:pic>
        <p:nvPicPr>
          <p:cNvPr id="104" name="Picture 103">
            <a:extLst>
              <a:ext uri="{FF2B5EF4-FFF2-40B4-BE49-F238E27FC236}">
                <a16:creationId xmlns:a16="http://schemas.microsoft.com/office/drawing/2014/main" id="{DF7DC79C-388B-40F5-9FC1-97ECD703D04A}"/>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93586" y="6549979"/>
            <a:ext cx="185114" cy="27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TextBox 104">
            <a:extLst>
              <a:ext uri="{FF2B5EF4-FFF2-40B4-BE49-F238E27FC236}">
                <a16:creationId xmlns:a16="http://schemas.microsoft.com/office/drawing/2014/main" id="{C38E9063-DB9F-407B-BACF-5943C6B3F543}"/>
              </a:ext>
            </a:extLst>
          </p:cNvPr>
          <p:cNvSpPr txBox="1"/>
          <p:nvPr/>
        </p:nvSpPr>
        <p:spPr>
          <a:xfrm>
            <a:off x="783374" y="5388350"/>
            <a:ext cx="1391945" cy="517065"/>
          </a:xfrm>
          <a:prstGeom prst="rect">
            <a:avLst/>
          </a:prstGeom>
          <a:solidFill>
            <a:srgbClr val="0078D7"/>
          </a:solidFill>
          <a:ln w="38100">
            <a:solidFill>
              <a:srgbClr val="0078D7"/>
            </a:solidFill>
          </a:ln>
        </p:spPr>
        <p:txBody>
          <a:bodyPr wrap="square" lIns="182880" tIns="146304" rIns="182880" bIns="146304" rtlCol="0">
            <a:spAutoFit/>
          </a:bodyPr>
          <a:lstStyle/>
          <a:p>
            <a:pPr algn="l">
              <a:lnSpc>
                <a:spcPct val="90000"/>
              </a:lnSpc>
              <a:spcAft>
                <a:spcPts val="600"/>
              </a:spcAft>
            </a:pPr>
            <a:r>
              <a:rPr lang="en-CA" sz="1600">
                <a:solidFill>
                  <a:schemeClr val="bg1"/>
                </a:solidFill>
              </a:rPr>
              <a:t>Bob/File1</a:t>
            </a:r>
          </a:p>
        </p:txBody>
      </p:sp>
      <p:pic>
        <p:nvPicPr>
          <p:cNvPr id="107" name="Picture 106">
            <a:extLst>
              <a:ext uri="{FF2B5EF4-FFF2-40B4-BE49-F238E27FC236}">
                <a16:creationId xmlns:a16="http://schemas.microsoft.com/office/drawing/2014/main" id="{938BC845-A493-4576-9C5B-536365FE5E3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32170" y="4155576"/>
            <a:ext cx="185114" cy="27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35793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08">
            <a:extLst>
              <a:ext uri="{FF2B5EF4-FFF2-40B4-BE49-F238E27FC236}">
                <a16:creationId xmlns:a16="http://schemas.microsoft.com/office/drawing/2014/main" id="{2947B3DA-93CE-4574-809A-038A150E5D9B}"/>
              </a:ext>
            </a:extLst>
          </p:cNvPr>
          <p:cNvSpPr txBox="1"/>
          <p:nvPr/>
        </p:nvSpPr>
        <p:spPr>
          <a:xfrm>
            <a:off x="3273324" y="3913397"/>
            <a:ext cx="2016553" cy="298742"/>
          </a:xfrm>
          <a:prstGeom prst="rect">
            <a:avLst/>
          </a:prstGeom>
          <a:solidFill>
            <a:srgbClr val="0078D7"/>
          </a:solidFill>
          <a:ln w="38100">
            <a:solidFill>
              <a:srgbClr val="0078D7"/>
            </a:solidFill>
          </a:ln>
        </p:spPr>
        <p:txBody>
          <a:bodyPr wrap="square" lIns="182880" tIns="146304" rIns="182880" bIns="146304" rtlCol="0">
            <a:spAutoFit/>
          </a:bodyPr>
          <a:lstStyle/>
          <a:p>
            <a:pPr algn="l">
              <a:lnSpc>
                <a:spcPct val="90000"/>
              </a:lnSpc>
              <a:spcAft>
                <a:spcPts val="600"/>
              </a:spcAft>
            </a:pPr>
            <a:endParaRPr lang="en-CA" sz="1600">
              <a:solidFill>
                <a:srgbClr val="080808"/>
              </a:solidFill>
            </a:endParaRPr>
          </a:p>
        </p:txBody>
      </p:sp>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41</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KRB_AP_REP</a:t>
            </a:r>
            <a:endParaRPr lang="fr-FR"/>
          </a:p>
        </p:txBody>
      </p:sp>
      <p:sp>
        <p:nvSpPr>
          <p:cNvPr id="6" name="Slide Number Placeholder 1">
            <a:extLst>
              <a:ext uri="{FF2B5EF4-FFF2-40B4-BE49-F238E27FC236}">
                <a16:creationId xmlns:a16="http://schemas.microsoft.com/office/drawing/2014/main" id="{B0C623AA-9A5D-41D5-BC92-6B3331C26357}"/>
              </a:ext>
            </a:extLst>
          </p:cNvPr>
          <p:cNvSpPr txBox="1">
            <a:spLocks/>
          </p:cNvSpPr>
          <p:nvPr/>
        </p:nvSpPr>
        <p:spPr>
          <a:xfrm>
            <a:off x="11611866" y="6452475"/>
            <a:ext cx="370584" cy="110800"/>
          </a:xfrm>
          <a:prstGeom prst="rect">
            <a:avLst/>
          </a:prstGeom>
        </p:spPr>
        <p:txBody>
          <a:bodyPr vert="horz" wrap="square" lIns="0" tIns="0" rIns="0" bIns="0" rtlCol="0" anchor="ctr">
            <a:spAutoFit/>
          </a:bodyPr>
          <a:lstStyle>
            <a:defPPr>
              <a:defRPr lang="en-GB"/>
            </a:defPPr>
            <a:lvl1pPr algn="r" rtl="0" fontAlgn="base">
              <a:defRPr lang="en-US" sz="800" b="0" kern="120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ea typeface="+mn-ea"/>
                <a:cs typeface="Segoe UI Semibold" panose="020B0702040204020203" pitchFamily="34" charset="0"/>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defTabSz="932742">
              <a:lnSpc>
                <a:spcPct val="90000"/>
              </a:lnSpc>
              <a:spcBef>
                <a:spcPct val="0"/>
              </a:spcBef>
            </a:pPr>
            <a:fld id="{ED077441-DF17-4513-BACB-525ED94CFAE4}" type="slidenum">
              <a:rPr lang="en-CA" smtClean="0"/>
              <a:pPr defTabSz="932742">
                <a:lnSpc>
                  <a:spcPct val="90000"/>
                </a:lnSpc>
                <a:spcBef>
                  <a:spcPct val="0"/>
                </a:spcBef>
              </a:pPr>
              <a:t>41</a:t>
            </a:fld>
            <a:endParaRPr lang="en-CA"/>
          </a:p>
        </p:txBody>
      </p:sp>
      <p:sp>
        <p:nvSpPr>
          <p:cNvPr id="8" name="Slide Number Placeholder 1">
            <a:extLst>
              <a:ext uri="{FF2B5EF4-FFF2-40B4-BE49-F238E27FC236}">
                <a16:creationId xmlns:a16="http://schemas.microsoft.com/office/drawing/2014/main" id="{29D412B1-18FF-487B-97BD-8DDAA473002B}"/>
              </a:ext>
            </a:extLst>
          </p:cNvPr>
          <p:cNvSpPr txBox="1">
            <a:spLocks/>
          </p:cNvSpPr>
          <p:nvPr/>
        </p:nvSpPr>
        <p:spPr>
          <a:xfrm>
            <a:off x="11611866" y="6452475"/>
            <a:ext cx="370584" cy="110800"/>
          </a:xfrm>
          <a:prstGeom prst="rect">
            <a:avLst/>
          </a:prstGeom>
        </p:spPr>
        <p:txBody>
          <a:bodyPr vert="horz" wrap="square" lIns="0" tIns="0" rIns="0" bIns="0" rtlCol="0" anchor="ctr">
            <a:spAutoFit/>
          </a:bodyPr>
          <a:lstStyle>
            <a:defPPr>
              <a:defRPr lang="en-GB"/>
            </a:defPPr>
            <a:lvl1pPr algn="r" rtl="0" fontAlgn="base">
              <a:defRPr lang="en-US" sz="800" b="0" kern="120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ea typeface="+mn-ea"/>
                <a:cs typeface="Segoe UI Semibold" panose="020B0702040204020203" pitchFamily="34" charset="0"/>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pPr defTabSz="932742">
              <a:lnSpc>
                <a:spcPct val="90000"/>
              </a:lnSpc>
              <a:spcBef>
                <a:spcPct val="0"/>
              </a:spcBef>
            </a:pPr>
            <a:fld id="{ED077441-DF17-4513-BACB-525ED94CFAE4}" type="slidenum">
              <a:rPr lang="en-CA" smtClean="0"/>
              <a:pPr defTabSz="932742">
                <a:lnSpc>
                  <a:spcPct val="90000"/>
                </a:lnSpc>
                <a:spcBef>
                  <a:spcPct val="0"/>
                </a:spcBef>
              </a:pPr>
              <a:t>41</a:t>
            </a:fld>
            <a:endParaRPr lang="en-CA"/>
          </a:p>
        </p:txBody>
      </p:sp>
      <p:grpSp>
        <p:nvGrpSpPr>
          <p:cNvPr id="9" name="Group 8">
            <a:extLst>
              <a:ext uri="{FF2B5EF4-FFF2-40B4-BE49-F238E27FC236}">
                <a16:creationId xmlns:a16="http://schemas.microsoft.com/office/drawing/2014/main" id="{1E83CE36-0FFB-48A5-9F5A-EDDC237E527A}"/>
              </a:ext>
            </a:extLst>
          </p:cNvPr>
          <p:cNvGrpSpPr/>
          <p:nvPr/>
        </p:nvGrpSpPr>
        <p:grpSpPr>
          <a:xfrm>
            <a:off x="2591681" y="1736679"/>
            <a:ext cx="774700" cy="799271"/>
            <a:chOff x="3662363" y="1230946"/>
            <a:chExt cx="1057276" cy="1068388"/>
          </a:xfrm>
        </p:grpSpPr>
        <p:grpSp>
          <p:nvGrpSpPr>
            <p:cNvPr id="10" name="Group 9">
              <a:extLst>
                <a:ext uri="{FF2B5EF4-FFF2-40B4-BE49-F238E27FC236}">
                  <a16:creationId xmlns:a16="http://schemas.microsoft.com/office/drawing/2014/main" id="{1DA88149-2053-4A44-8A82-AEF4EA8E4ECF}"/>
                </a:ext>
              </a:extLst>
            </p:cNvPr>
            <p:cNvGrpSpPr>
              <a:grpSpLocks noChangeAspect="1"/>
            </p:cNvGrpSpPr>
            <p:nvPr/>
          </p:nvGrpSpPr>
          <p:grpSpPr bwMode="auto">
            <a:xfrm>
              <a:off x="3662363" y="1230946"/>
              <a:ext cx="1057276" cy="1068388"/>
              <a:chOff x="2341" y="775"/>
              <a:chExt cx="666" cy="673"/>
            </a:xfrm>
          </p:grpSpPr>
          <p:sp>
            <p:nvSpPr>
              <p:cNvPr id="12" name="AutoShape 3">
                <a:extLst>
                  <a:ext uri="{FF2B5EF4-FFF2-40B4-BE49-F238E27FC236}">
                    <a16:creationId xmlns:a16="http://schemas.microsoft.com/office/drawing/2014/main" id="{768DC56F-9B9F-4FC5-AD01-AD56168A6AD5}"/>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5">
                <a:extLst>
                  <a:ext uri="{FF2B5EF4-FFF2-40B4-BE49-F238E27FC236}">
                    <a16:creationId xmlns:a16="http://schemas.microsoft.com/office/drawing/2014/main" id="{0FCC425F-37CE-4D6F-B8E3-B0CD08F9DD2A}"/>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76AFEA7C-86DC-4010-9F72-2090E770D569}"/>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3CAF1D4-CEE2-4A99-A9D6-431AE346A53C}"/>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02749F18-718A-4B41-A581-5DD3A1CEDBBC}"/>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5998A0DA-5A6D-4264-9375-76F88EFE71D1}"/>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34944EE9-55F0-4198-817F-AB20006ECD1C}"/>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EA3B6B76-8096-45F2-87D6-6744EB008990}"/>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D5F1EDCF-322C-4CC1-9B16-040C9B4F7F23}"/>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20AEA01-4ED8-476A-BE68-BFE37F84F3FC}"/>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AE855586-DAB0-42FD-8AEF-42B8B7D09E0A}"/>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45724984-52B8-4531-AA62-33A060BA2866}"/>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7A81AD70-76A1-4918-B77D-31F8BC0DEAF2}"/>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8BE66512-7C40-4624-978F-CBEF24BB593D}"/>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62BF2424-116C-40A4-987C-4C30D91D7CFB}"/>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BC7B91A4-6069-450B-9B16-0F5B431994D6}"/>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F5369EB0-5CF9-48A6-BDC5-1EA3FC960A8A}"/>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BA72A09F-9B1F-4FBE-8F09-1E40071D695E}"/>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41E7D1B0-E18E-4DD7-BAAE-E5584FA3B438}"/>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4E35C9EF-D703-4EB5-9E41-34872D03565C}"/>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99A6E3EC-7C57-43F4-8F38-336AE3C02864}"/>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a:extLst>
                  <a:ext uri="{FF2B5EF4-FFF2-40B4-BE49-F238E27FC236}">
                    <a16:creationId xmlns:a16="http://schemas.microsoft.com/office/drawing/2014/main" id="{27C32F40-EE69-480D-A13F-68BCEB284E41}"/>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a:extLst>
                  <a:ext uri="{FF2B5EF4-FFF2-40B4-BE49-F238E27FC236}">
                    <a16:creationId xmlns:a16="http://schemas.microsoft.com/office/drawing/2014/main" id="{D1CA3CA0-B50E-413F-8694-B7AB45EB633D}"/>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a:extLst>
                  <a:ext uri="{FF2B5EF4-FFF2-40B4-BE49-F238E27FC236}">
                    <a16:creationId xmlns:a16="http://schemas.microsoft.com/office/drawing/2014/main" id="{8CC8DC68-EFD7-4625-B7E1-26D000A73C1B}"/>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Freeform 22">
              <a:extLst>
                <a:ext uri="{FF2B5EF4-FFF2-40B4-BE49-F238E27FC236}">
                  <a16:creationId xmlns:a16="http://schemas.microsoft.com/office/drawing/2014/main" id="{E3D798C3-FCBF-481F-AEF1-4688E3FC4340}"/>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6" name="Picture 1">
            <a:extLst>
              <a:ext uri="{FF2B5EF4-FFF2-40B4-BE49-F238E27FC236}">
                <a16:creationId xmlns:a16="http://schemas.microsoft.com/office/drawing/2014/main" id="{5E181D7B-4EBB-4E07-A2A1-A47C61532CBE}"/>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3058" y="1669408"/>
            <a:ext cx="714529" cy="102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a:extLst>
              <a:ext uri="{FF2B5EF4-FFF2-40B4-BE49-F238E27FC236}">
                <a16:creationId xmlns:a16="http://schemas.microsoft.com/office/drawing/2014/main" id="{11D99D07-7656-4704-A6F6-EA2323748C31}"/>
              </a:ext>
            </a:extLst>
          </p:cNvPr>
          <p:cNvSpPr txBox="1"/>
          <p:nvPr/>
        </p:nvSpPr>
        <p:spPr>
          <a:xfrm>
            <a:off x="4714109" y="2698945"/>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6. KRB_AP_REP</a:t>
            </a:r>
          </a:p>
        </p:txBody>
      </p:sp>
      <p:sp>
        <p:nvSpPr>
          <p:cNvPr id="39" name="TextBox 38">
            <a:extLst>
              <a:ext uri="{FF2B5EF4-FFF2-40B4-BE49-F238E27FC236}">
                <a16:creationId xmlns:a16="http://schemas.microsoft.com/office/drawing/2014/main" id="{5394A196-282B-495D-9583-E37D6735738C}"/>
              </a:ext>
            </a:extLst>
          </p:cNvPr>
          <p:cNvSpPr txBox="1"/>
          <p:nvPr/>
        </p:nvSpPr>
        <p:spPr>
          <a:xfrm>
            <a:off x="2837119" y="3204877"/>
            <a:ext cx="3926005" cy="1114151"/>
          </a:xfrm>
          <a:prstGeom prst="rect">
            <a:avLst/>
          </a:prstGeom>
          <a:noFill/>
        </p:spPr>
        <p:txBody>
          <a:bodyPr wrap="square" lIns="182880" tIns="146304" rIns="182880" bIns="146304" rtlCol="0">
            <a:spAutoFit/>
          </a:bodyPr>
          <a:lstStyle/>
          <a:p>
            <a:pPr algn="l">
              <a:lnSpc>
                <a:spcPct val="90000"/>
              </a:lnSpc>
              <a:spcAft>
                <a:spcPts val="600"/>
              </a:spcAft>
            </a:pPr>
            <a:r>
              <a:rPr lang="en-CA" sz="1600" b="1">
                <a:latin typeface="Consolas" panose="020B0609020204030204" pitchFamily="49" charset="0"/>
              </a:rPr>
              <a:t>AP-REP:</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 </a:t>
            </a:r>
            <a:r>
              <a:rPr lang="en-CA" sz="1600" err="1">
                <a:gradFill>
                  <a:gsLst>
                    <a:gs pos="2917">
                      <a:schemeClr val="tx1"/>
                    </a:gs>
                    <a:gs pos="30000">
                      <a:schemeClr val="tx1"/>
                    </a:gs>
                  </a:gsLst>
                  <a:lin ang="5400000" scaled="0"/>
                </a:gradFill>
                <a:latin typeface="Consolas" panose="020B0609020204030204" pitchFamily="49" charset="0"/>
              </a:rPr>
              <a:t>EncAPRepPart</a:t>
            </a:r>
            <a:r>
              <a:rPr lang="en-CA" sz="1600">
                <a:gradFill>
                  <a:gsLst>
                    <a:gs pos="2917">
                      <a:schemeClr val="tx1"/>
                    </a:gs>
                    <a:gs pos="30000">
                      <a:schemeClr val="tx1"/>
                    </a:gs>
                  </a:gsLst>
                  <a:lin ang="5400000" scaled="0"/>
                </a:gradFill>
                <a:latin typeface="Consolas" panose="020B0609020204030204" pitchFamily="49" charset="0"/>
              </a:rPr>
              <a:t>:</a:t>
            </a:r>
          </a:p>
          <a:p>
            <a:pPr algn="l">
              <a:lnSpc>
                <a:spcPct val="90000"/>
              </a:lnSpc>
              <a:spcAft>
                <a:spcPts val="600"/>
              </a:spcAft>
            </a:pPr>
            <a:r>
              <a:rPr lang="en-CA" sz="1600">
                <a:solidFill>
                  <a:schemeClr val="bg1"/>
                </a:solidFill>
                <a:latin typeface="Consolas" panose="020B0609020204030204" pitchFamily="49" charset="0"/>
              </a:rPr>
              <a:t>   </a:t>
            </a:r>
            <a:r>
              <a:rPr lang="en-CA" sz="1600" err="1">
                <a:solidFill>
                  <a:schemeClr val="bg1"/>
                </a:solidFill>
                <a:latin typeface="Consolas" panose="020B0609020204030204" pitchFamily="49" charset="0"/>
              </a:rPr>
              <a:t>ctime</a:t>
            </a:r>
            <a:r>
              <a:rPr lang="en-CA" sz="1600">
                <a:solidFill>
                  <a:schemeClr val="bg1"/>
                </a:solidFill>
                <a:latin typeface="Consolas" panose="020B0609020204030204" pitchFamily="49" charset="0"/>
              </a:rPr>
              <a:t> = timestamp</a:t>
            </a:r>
          </a:p>
        </p:txBody>
      </p:sp>
      <p:sp>
        <p:nvSpPr>
          <p:cNvPr id="41" name="TextBox 40">
            <a:extLst>
              <a:ext uri="{FF2B5EF4-FFF2-40B4-BE49-F238E27FC236}">
                <a16:creationId xmlns:a16="http://schemas.microsoft.com/office/drawing/2014/main" id="{E4FA76C6-B9EA-40C5-8480-EF2244767300}"/>
              </a:ext>
            </a:extLst>
          </p:cNvPr>
          <p:cNvSpPr txBox="1"/>
          <p:nvPr/>
        </p:nvSpPr>
        <p:spPr>
          <a:xfrm>
            <a:off x="766854" y="3146444"/>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sp>
        <p:nvSpPr>
          <p:cNvPr id="42" name="TextBox 41">
            <a:extLst>
              <a:ext uri="{FF2B5EF4-FFF2-40B4-BE49-F238E27FC236}">
                <a16:creationId xmlns:a16="http://schemas.microsoft.com/office/drawing/2014/main" id="{4E4AAB0D-FB8D-4100-A1D9-F7ECE43DBB0A}"/>
              </a:ext>
            </a:extLst>
          </p:cNvPr>
          <p:cNvSpPr txBox="1"/>
          <p:nvPr/>
        </p:nvSpPr>
        <p:spPr>
          <a:xfrm>
            <a:off x="9883639" y="3146443"/>
            <a:ext cx="1432061" cy="517065"/>
          </a:xfrm>
          <a:prstGeom prst="rect">
            <a:avLst/>
          </a:prstGeom>
          <a:solidFill>
            <a:srgbClr val="7030A0"/>
          </a:solidFill>
        </p:spPr>
        <p:txBody>
          <a:bodyPr wrap="square" lIns="182880" tIns="146304" rIns="182880" bIns="146304" rtlCol="0">
            <a:spAutoFit/>
          </a:bodyPr>
          <a:lstStyle/>
          <a:p>
            <a:pPr algn="l">
              <a:lnSpc>
                <a:spcPct val="90000"/>
              </a:lnSpc>
              <a:spcAft>
                <a:spcPts val="600"/>
              </a:spcAft>
            </a:pPr>
            <a:r>
              <a:rPr lang="en-CA" sz="1600">
                <a:solidFill>
                  <a:schemeClr val="bg1"/>
                </a:solidFill>
              </a:rPr>
              <a:t>KDC secret</a:t>
            </a:r>
          </a:p>
        </p:txBody>
      </p:sp>
      <p:grpSp>
        <p:nvGrpSpPr>
          <p:cNvPr id="43" name="Group 42">
            <a:extLst>
              <a:ext uri="{FF2B5EF4-FFF2-40B4-BE49-F238E27FC236}">
                <a16:creationId xmlns:a16="http://schemas.microsoft.com/office/drawing/2014/main" id="{6097CF6C-C6B5-4B1E-AC4E-8538E5868B5F}"/>
              </a:ext>
            </a:extLst>
          </p:cNvPr>
          <p:cNvGrpSpPr/>
          <p:nvPr/>
        </p:nvGrpSpPr>
        <p:grpSpPr>
          <a:xfrm>
            <a:off x="2066420" y="3548250"/>
            <a:ext cx="193675" cy="199818"/>
            <a:chOff x="3662363" y="1230946"/>
            <a:chExt cx="1057276" cy="1068388"/>
          </a:xfrm>
        </p:grpSpPr>
        <p:grpSp>
          <p:nvGrpSpPr>
            <p:cNvPr id="44" name="Group 43">
              <a:extLst>
                <a:ext uri="{FF2B5EF4-FFF2-40B4-BE49-F238E27FC236}">
                  <a16:creationId xmlns:a16="http://schemas.microsoft.com/office/drawing/2014/main" id="{CEFB0DA4-AC5E-4A04-BD0E-93EDD5901432}"/>
                </a:ext>
              </a:extLst>
            </p:cNvPr>
            <p:cNvGrpSpPr>
              <a:grpSpLocks noChangeAspect="1"/>
            </p:cNvGrpSpPr>
            <p:nvPr/>
          </p:nvGrpSpPr>
          <p:grpSpPr bwMode="auto">
            <a:xfrm>
              <a:off x="3662363" y="1230946"/>
              <a:ext cx="1057276" cy="1068388"/>
              <a:chOff x="2341" y="775"/>
              <a:chExt cx="666" cy="673"/>
            </a:xfrm>
          </p:grpSpPr>
          <p:sp>
            <p:nvSpPr>
              <p:cNvPr id="46" name="AutoShape 3">
                <a:extLst>
                  <a:ext uri="{FF2B5EF4-FFF2-40B4-BE49-F238E27FC236}">
                    <a16:creationId xmlns:a16="http://schemas.microsoft.com/office/drawing/2014/main" id="{C250F35A-A631-43E8-84B2-C8980FE6D709}"/>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5">
                <a:extLst>
                  <a:ext uri="{FF2B5EF4-FFF2-40B4-BE49-F238E27FC236}">
                    <a16:creationId xmlns:a16="http://schemas.microsoft.com/office/drawing/2014/main" id="{80F34FEE-DDFD-40D9-AA6C-DF5A76F31866}"/>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004569BF-041B-466B-82A7-B8BE5EA70A7A}"/>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6002AE96-4419-4684-8902-BC39E3A28E14}"/>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E08D6556-DE38-4A89-A0F2-4C18778E59A4}"/>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0720C588-CBCA-4ED1-AD08-80B226539EC4}"/>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27A0CD5D-5CB8-4B88-AFF2-7295CF0AC4D4}"/>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38FF5304-275E-4B27-A527-D4972A799E0F}"/>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FC5A0F91-C646-414C-A41B-5C9C952608C1}"/>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3F7C59F6-D984-419A-B898-520FE4C4799C}"/>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877DA9F4-E264-4B03-8EFA-C99E93C111DF}"/>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A0ABAC22-98C9-4358-8623-9D8FCCA21E6B}"/>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EBB2F4D3-4F52-4097-9ABA-DF6296C86CF7}"/>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7">
                <a:extLst>
                  <a:ext uri="{FF2B5EF4-FFF2-40B4-BE49-F238E27FC236}">
                    <a16:creationId xmlns:a16="http://schemas.microsoft.com/office/drawing/2014/main" id="{1DF2C5F3-58BF-4C9E-B1C8-41B279DD5438}"/>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
                <a:extLst>
                  <a:ext uri="{FF2B5EF4-FFF2-40B4-BE49-F238E27FC236}">
                    <a16:creationId xmlns:a16="http://schemas.microsoft.com/office/drawing/2014/main" id="{C786CD5B-4686-48D9-B1F8-2B59CC7DE491}"/>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a:extLst>
                  <a:ext uri="{FF2B5EF4-FFF2-40B4-BE49-F238E27FC236}">
                    <a16:creationId xmlns:a16="http://schemas.microsoft.com/office/drawing/2014/main" id="{7071D141-A762-4A2B-8769-C535548FB778}"/>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0">
                <a:extLst>
                  <a:ext uri="{FF2B5EF4-FFF2-40B4-BE49-F238E27FC236}">
                    <a16:creationId xmlns:a16="http://schemas.microsoft.com/office/drawing/2014/main" id="{E4A9BC3A-C7CE-4346-9D99-8AFD2A39F0A9}"/>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a:extLst>
                  <a:ext uri="{FF2B5EF4-FFF2-40B4-BE49-F238E27FC236}">
                    <a16:creationId xmlns:a16="http://schemas.microsoft.com/office/drawing/2014/main" id="{BCFBD1D1-2CF7-490E-96C7-C08A2E76644E}"/>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a:extLst>
                  <a:ext uri="{FF2B5EF4-FFF2-40B4-BE49-F238E27FC236}">
                    <a16:creationId xmlns:a16="http://schemas.microsoft.com/office/drawing/2014/main" id="{C2C90BBE-21E4-482D-BCD4-BBD83367715E}"/>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DF11E0BC-3FE1-4C4E-94CD-70EAF5E7EF4F}"/>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7A526810-E5A6-4EFF-837B-06F48824A946}"/>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
                <a:extLst>
                  <a:ext uri="{FF2B5EF4-FFF2-40B4-BE49-F238E27FC236}">
                    <a16:creationId xmlns:a16="http://schemas.microsoft.com/office/drawing/2014/main" id="{A1DCF5AD-9788-40D6-98C5-F8AD11F1AE32}"/>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7">
                <a:extLst>
                  <a:ext uri="{FF2B5EF4-FFF2-40B4-BE49-F238E27FC236}">
                    <a16:creationId xmlns:a16="http://schemas.microsoft.com/office/drawing/2014/main" id="{38F5482C-A4B2-4384-BA2D-EA6E1EF7B87B}"/>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8">
                <a:extLst>
                  <a:ext uri="{FF2B5EF4-FFF2-40B4-BE49-F238E27FC236}">
                    <a16:creationId xmlns:a16="http://schemas.microsoft.com/office/drawing/2014/main" id="{91691D5B-5ACE-42EE-8BFD-E98D37DC77EB}"/>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2">
              <a:extLst>
                <a:ext uri="{FF2B5EF4-FFF2-40B4-BE49-F238E27FC236}">
                  <a16:creationId xmlns:a16="http://schemas.microsoft.com/office/drawing/2014/main" id="{26F91723-6A1A-4F1B-999D-45354DAA59A7}"/>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0" name="TextBox 69">
            <a:extLst>
              <a:ext uri="{FF2B5EF4-FFF2-40B4-BE49-F238E27FC236}">
                <a16:creationId xmlns:a16="http://schemas.microsoft.com/office/drawing/2014/main" id="{FD1D789D-D6A1-49FD-94D9-AD299FF628FB}"/>
              </a:ext>
            </a:extLst>
          </p:cNvPr>
          <p:cNvSpPr txBox="1"/>
          <p:nvPr/>
        </p:nvSpPr>
        <p:spPr>
          <a:xfrm>
            <a:off x="9883639" y="3969815"/>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grpSp>
        <p:nvGrpSpPr>
          <p:cNvPr id="71" name="Group 70">
            <a:extLst>
              <a:ext uri="{FF2B5EF4-FFF2-40B4-BE49-F238E27FC236}">
                <a16:creationId xmlns:a16="http://schemas.microsoft.com/office/drawing/2014/main" id="{7FF22D1A-2C09-41E9-9011-6FFD1C1E4F17}"/>
              </a:ext>
            </a:extLst>
          </p:cNvPr>
          <p:cNvGrpSpPr/>
          <p:nvPr/>
        </p:nvGrpSpPr>
        <p:grpSpPr>
          <a:xfrm>
            <a:off x="11218862" y="4368504"/>
            <a:ext cx="193675" cy="199818"/>
            <a:chOff x="3662363" y="1230946"/>
            <a:chExt cx="1057276" cy="1068388"/>
          </a:xfrm>
        </p:grpSpPr>
        <p:grpSp>
          <p:nvGrpSpPr>
            <p:cNvPr id="72" name="Group 71">
              <a:extLst>
                <a:ext uri="{FF2B5EF4-FFF2-40B4-BE49-F238E27FC236}">
                  <a16:creationId xmlns:a16="http://schemas.microsoft.com/office/drawing/2014/main" id="{6E8E903B-DCAF-4A64-B5BB-69D2766451E9}"/>
                </a:ext>
              </a:extLst>
            </p:cNvPr>
            <p:cNvGrpSpPr>
              <a:grpSpLocks noChangeAspect="1"/>
            </p:cNvGrpSpPr>
            <p:nvPr/>
          </p:nvGrpSpPr>
          <p:grpSpPr bwMode="auto">
            <a:xfrm>
              <a:off x="3662363" y="1230946"/>
              <a:ext cx="1057276" cy="1068388"/>
              <a:chOff x="2341" y="775"/>
              <a:chExt cx="666" cy="673"/>
            </a:xfrm>
          </p:grpSpPr>
          <p:sp>
            <p:nvSpPr>
              <p:cNvPr id="74" name="AutoShape 3">
                <a:extLst>
                  <a:ext uri="{FF2B5EF4-FFF2-40B4-BE49-F238E27FC236}">
                    <a16:creationId xmlns:a16="http://schemas.microsoft.com/office/drawing/2014/main" id="{67592CA1-8C3D-47A3-BC8E-08F49AB5021C}"/>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5">
                <a:extLst>
                  <a:ext uri="{FF2B5EF4-FFF2-40B4-BE49-F238E27FC236}">
                    <a16:creationId xmlns:a16="http://schemas.microsoft.com/office/drawing/2014/main" id="{FC6E37ED-514A-47B6-B43C-10F9268E734A}"/>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32DC28DB-FCFD-403D-9862-3843C5360EB8}"/>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F4EF4470-92FB-4325-8CD1-F82D7790EE40}"/>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D3B4FF7B-9102-46CE-9465-53B29F03E9C6}"/>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401620CC-4AD3-49E1-B4DA-8582D2DBD5DE}"/>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
                <a:extLst>
                  <a:ext uri="{FF2B5EF4-FFF2-40B4-BE49-F238E27FC236}">
                    <a16:creationId xmlns:a16="http://schemas.microsoft.com/office/drawing/2014/main" id="{56B2B29E-1612-4FA8-BCAB-593944E0AAE5}"/>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1">
                <a:extLst>
                  <a:ext uri="{FF2B5EF4-FFF2-40B4-BE49-F238E27FC236}">
                    <a16:creationId xmlns:a16="http://schemas.microsoft.com/office/drawing/2014/main" id="{945E556B-9FD9-4DD4-8861-BFB445BC78F5}"/>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2">
                <a:extLst>
                  <a:ext uri="{FF2B5EF4-FFF2-40B4-BE49-F238E27FC236}">
                    <a16:creationId xmlns:a16="http://schemas.microsoft.com/office/drawing/2014/main" id="{936A73CA-AF50-4710-A72D-FED8DD458D54}"/>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3">
                <a:extLst>
                  <a:ext uri="{FF2B5EF4-FFF2-40B4-BE49-F238E27FC236}">
                    <a16:creationId xmlns:a16="http://schemas.microsoft.com/office/drawing/2014/main" id="{12A8A395-6AFA-403E-944D-61DB4D195AFD}"/>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4">
                <a:extLst>
                  <a:ext uri="{FF2B5EF4-FFF2-40B4-BE49-F238E27FC236}">
                    <a16:creationId xmlns:a16="http://schemas.microsoft.com/office/drawing/2014/main" id="{3E9EC705-297D-4C3A-96C6-4EC56C2FCEED}"/>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5">
                <a:extLst>
                  <a:ext uri="{FF2B5EF4-FFF2-40B4-BE49-F238E27FC236}">
                    <a16:creationId xmlns:a16="http://schemas.microsoft.com/office/drawing/2014/main" id="{8D866813-AF49-4011-9F14-C720795301A3}"/>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0E05602D-A33E-4AFE-83AD-DA270FEE2AAA}"/>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7">
                <a:extLst>
                  <a:ext uri="{FF2B5EF4-FFF2-40B4-BE49-F238E27FC236}">
                    <a16:creationId xmlns:a16="http://schemas.microsoft.com/office/drawing/2014/main" id="{22015262-8247-4960-9DDF-5866812E1583}"/>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8">
                <a:extLst>
                  <a:ext uri="{FF2B5EF4-FFF2-40B4-BE49-F238E27FC236}">
                    <a16:creationId xmlns:a16="http://schemas.microsoft.com/office/drawing/2014/main" id="{47362799-13A4-4D8A-A100-7A2CE88EB677}"/>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9">
                <a:extLst>
                  <a:ext uri="{FF2B5EF4-FFF2-40B4-BE49-F238E27FC236}">
                    <a16:creationId xmlns:a16="http://schemas.microsoft.com/office/drawing/2014/main" id="{8FAD4170-0A8A-4BDC-A063-8477F2D78701}"/>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0">
                <a:extLst>
                  <a:ext uri="{FF2B5EF4-FFF2-40B4-BE49-F238E27FC236}">
                    <a16:creationId xmlns:a16="http://schemas.microsoft.com/office/drawing/2014/main" id="{4EF47662-84F0-41C6-A170-77D26E9AB3FA}"/>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CD68444B-BAC9-4855-B747-9F55511CFC78}"/>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2">
                <a:extLst>
                  <a:ext uri="{FF2B5EF4-FFF2-40B4-BE49-F238E27FC236}">
                    <a16:creationId xmlns:a16="http://schemas.microsoft.com/office/drawing/2014/main" id="{F0EE0D67-D498-4B07-A6AD-89DADC5653C7}"/>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4">
                <a:extLst>
                  <a:ext uri="{FF2B5EF4-FFF2-40B4-BE49-F238E27FC236}">
                    <a16:creationId xmlns:a16="http://schemas.microsoft.com/office/drawing/2014/main" id="{9F55FAB6-D115-4220-A95F-7BED778730BA}"/>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58C207E2-4634-4974-93AA-B302DAE2B3B4}"/>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6">
                <a:extLst>
                  <a:ext uri="{FF2B5EF4-FFF2-40B4-BE49-F238E27FC236}">
                    <a16:creationId xmlns:a16="http://schemas.microsoft.com/office/drawing/2014/main" id="{5075BEE2-A4BB-420D-B466-C537D02C2D2E}"/>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7">
                <a:extLst>
                  <a:ext uri="{FF2B5EF4-FFF2-40B4-BE49-F238E27FC236}">
                    <a16:creationId xmlns:a16="http://schemas.microsoft.com/office/drawing/2014/main" id="{9C4C159E-7ECF-4A6F-A476-45D27E712704}"/>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8">
                <a:extLst>
                  <a:ext uri="{FF2B5EF4-FFF2-40B4-BE49-F238E27FC236}">
                    <a16:creationId xmlns:a16="http://schemas.microsoft.com/office/drawing/2014/main" id="{4518D6F7-B876-433E-B403-A7F3AFC1DECD}"/>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3" name="Freeform 22">
              <a:extLst>
                <a:ext uri="{FF2B5EF4-FFF2-40B4-BE49-F238E27FC236}">
                  <a16:creationId xmlns:a16="http://schemas.microsoft.com/office/drawing/2014/main" id="{847AD0E4-DECA-4885-855F-3F718084B570}"/>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8" name="Picture 1">
            <a:extLst>
              <a:ext uri="{FF2B5EF4-FFF2-40B4-BE49-F238E27FC236}">
                <a16:creationId xmlns:a16="http://schemas.microsoft.com/office/drawing/2014/main" id="{64996F2E-44B9-44ED-9AD1-3A584DFAE6F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03368" y="3503967"/>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TextBox 98">
            <a:extLst>
              <a:ext uri="{FF2B5EF4-FFF2-40B4-BE49-F238E27FC236}">
                <a16:creationId xmlns:a16="http://schemas.microsoft.com/office/drawing/2014/main" id="{8A784028-A071-4B36-943E-5A5C0EB9B86C}"/>
              </a:ext>
            </a:extLst>
          </p:cNvPr>
          <p:cNvSpPr txBox="1"/>
          <p:nvPr/>
        </p:nvSpPr>
        <p:spPr>
          <a:xfrm>
            <a:off x="9883639" y="4793187"/>
            <a:ext cx="1432061" cy="517065"/>
          </a:xfrm>
          <a:prstGeom prst="rect">
            <a:avLst/>
          </a:prstGeom>
          <a:solidFill>
            <a:srgbClr val="FFC00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File1 secret</a:t>
            </a:r>
          </a:p>
        </p:txBody>
      </p:sp>
      <p:pic>
        <p:nvPicPr>
          <p:cNvPr id="100" name="Picture 99">
            <a:extLst>
              <a:ext uri="{FF2B5EF4-FFF2-40B4-BE49-F238E27FC236}">
                <a16:creationId xmlns:a16="http://schemas.microsoft.com/office/drawing/2014/main" id="{018E1B85-8BD1-4492-BA7E-71E8EC9E2A5F}"/>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22765" y="5161043"/>
            <a:ext cx="185114" cy="27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 name="TextBox 100">
            <a:extLst>
              <a:ext uri="{FF2B5EF4-FFF2-40B4-BE49-F238E27FC236}">
                <a16:creationId xmlns:a16="http://schemas.microsoft.com/office/drawing/2014/main" id="{FE1BBAFD-F72A-4CD7-9E25-40E10FBCE5AB}"/>
              </a:ext>
            </a:extLst>
          </p:cNvPr>
          <p:cNvSpPr txBox="1"/>
          <p:nvPr/>
        </p:nvSpPr>
        <p:spPr>
          <a:xfrm>
            <a:off x="777417" y="3892548"/>
            <a:ext cx="1391945" cy="517065"/>
          </a:xfrm>
          <a:prstGeom prst="rect">
            <a:avLst/>
          </a:prstGeom>
          <a:solidFill>
            <a:srgbClr val="FF0000"/>
          </a:solidFill>
          <a:ln w="38100">
            <a:solidFill>
              <a:srgbClr val="F64848"/>
            </a:solidFill>
          </a:ln>
        </p:spPr>
        <p:txBody>
          <a:bodyPr wrap="square" lIns="182880" tIns="146304" rIns="182880" bIns="146304" rtlCol="0">
            <a:spAutoFit/>
          </a:bodyPr>
          <a:lstStyle/>
          <a:p>
            <a:pPr algn="l">
              <a:lnSpc>
                <a:spcPct val="90000"/>
              </a:lnSpc>
              <a:spcAft>
                <a:spcPts val="600"/>
              </a:spcAft>
            </a:pPr>
            <a:r>
              <a:rPr lang="en-CA" sz="1600">
                <a:solidFill>
                  <a:srgbClr val="080808"/>
                </a:solidFill>
              </a:rPr>
              <a:t>Bob/KDC</a:t>
            </a:r>
          </a:p>
        </p:txBody>
      </p:sp>
      <p:sp>
        <p:nvSpPr>
          <p:cNvPr id="102" name="TextBox 101">
            <a:extLst>
              <a:ext uri="{FF2B5EF4-FFF2-40B4-BE49-F238E27FC236}">
                <a16:creationId xmlns:a16="http://schemas.microsoft.com/office/drawing/2014/main" id="{EAF06F70-8958-4D56-9C76-DE3CA0F867BB}"/>
              </a:ext>
            </a:extLst>
          </p:cNvPr>
          <p:cNvSpPr txBox="1"/>
          <p:nvPr/>
        </p:nvSpPr>
        <p:spPr>
          <a:xfrm>
            <a:off x="754460" y="4643978"/>
            <a:ext cx="1432061" cy="517065"/>
          </a:xfrm>
          <a:prstGeom prst="rect">
            <a:avLst/>
          </a:prstGeom>
          <a:solidFill>
            <a:srgbClr val="7030A0"/>
          </a:solidFill>
        </p:spPr>
        <p:txBody>
          <a:bodyPr wrap="square" lIns="182880" tIns="146304" rIns="182880" bIns="146304" rtlCol="0">
            <a:spAutoFit/>
          </a:bodyPr>
          <a:lstStyle/>
          <a:p>
            <a:pPr>
              <a:lnSpc>
                <a:spcPct val="90000"/>
              </a:lnSpc>
              <a:spcAft>
                <a:spcPts val="600"/>
              </a:spcAft>
            </a:pPr>
            <a:r>
              <a:rPr lang="en-CA" sz="1600">
                <a:solidFill>
                  <a:schemeClr val="bg1"/>
                </a:solidFill>
              </a:rPr>
              <a:t>TGT  </a:t>
            </a:r>
            <a:r>
              <a:rPr lang="en-CA" sz="1100">
                <a:highlight>
                  <a:srgbClr val="FF0000"/>
                </a:highlight>
              </a:rPr>
              <a:t>Bob/KDC</a:t>
            </a:r>
            <a:endParaRPr lang="en-CA" sz="1600">
              <a:highlight>
                <a:srgbClr val="FF0000"/>
              </a:highlight>
            </a:endParaRPr>
          </a:p>
        </p:txBody>
      </p:sp>
      <p:pic>
        <p:nvPicPr>
          <p:cNvPr id="103" name="Picture 1">
            <a:extLst>
              <a:ext uri="{FF2B5EF4-FFF2-40B4-BE49-F238E27FC236}">
                <a16:creationId xmlns:a16="http://schemas.microsoft.com/office/drawing/2014/main" id="{A2C63AE1-6590-41B6-8BCE-CBAC4264D709}"/>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9826" y="5027681"/>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TextBox 103">
            <a:extLst>
              <a:ext uri="{FF2B5EF4-FFF2-40B4-BE49-F238E27FC236}">
                <a16:creationId xmlns:a16="http://schemas.microsoft.com/office/drawing/2014/main" id="{D7B958A0-6D4E-4CA6-AE1F-603270FC1988}"/>
              </a:ext>
            </a:extLst>
          </p:cNvPr>
          <p:cNvSpPr txBox="1"/>
          <p:nvPr/>
        </p:nvSpPr>
        <p:spPr>
          <a:xfrm>
            <a:off x="754460" y="6182123"/>
            <a:ext cx="1432061" cy="517065"/>
          </a:xfrm>
          <a:prstGeom prst="rect">
            <a:avLst/>
          </a:prstGeom>
          <a:solidFill>
            <a:srgbClr val="FFC00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Ticket </a:t>
            </a:r>
            <a:r>
              <a:rPr lang="en-CA" sz="900">
                <a:solidFill>
                  <a:schemeClr val="bg1"/>
                </a:solidFill>
                <a:highlight>
                  <a:srgbClr val="0179D7"/>
                </a:highlight>
              </a:rPr>
              <a:t>Bob/File1</a:t>
            </a:r>
            <a:endParaRPr lang="en-CA" sz="1600">
              <a:solidFill>
                <a:schemeClr val="bg1"/>
              </a:solidFill>
              <a:highlight>
                <a:srgbClr val="0179D7"/>
              </a:highlight>
            </a:endParaRPr>
          </a:p>
        </p:txBody>
      </p:sp>
      <p:pic>
        <p:nvPicPr>
          <p:cNvPr id="105" name="Picture 104">
            <a:extLst>
              <a:ext uri="{FF2B5EF4-FFF2-40B4-BE49-F238E27FC236}">
                <a16:creationId xmlns:a16="http://schemas.microsoft.com/office/drawing/2014/main" id="{127C4823-0D43-4C67-AF3C-654FA64C8E08}"/>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93586" y="6549979"/>
            <a:ext cx="185114" cy="27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TextBox 105">
            <a:extLst>
              <a:ext uri="{FF2B5EF4-FFF2-40B4-BE49-F238E27FC236}">
                <a16:creationId xmlns:a16="http://schemas.microsoft.com/office/drawing/2014/main" id="{40F2F6FB-FE59-406E-98F7-41685F462563}"/>
              </a:ext>
            </a:extLst>
          </p:cNvPr>
          <p:cNvSpPr txBox="1"/>
          <p:nvPr/>
        </p:nvSpPr>
        <p:spPr>
          <a:xfrm>
            <a:off x="783374" y="5388350"/>
            <a:ext cx="1391945" cy="517065"/>
          </a:xfrm>
          <a:prstGeom prst="rect">
            <a:avLst/>
          </a:prstGeom>
          <a:solidFill>
            <a:srgbClr val="0078D7"/>
          </a:solidFill>
          <a:ln w="38100">
            <a:solidFill>
              <a:srgbClr val="0078D7"/>
            </a:solidFill>
          </a:ln>
        </p:spPr>
        <p:txBody>
          <a:bodyPr wrap="square" lIns="182880" tIns="146304" rIns="182880" bIns="146304" rtlCol="0">
            <a:spAutoFit/>
          </a:bodyPr>
          <a:lstStyle/>
          <a:p>
            <a:pPr algn="l">
              <a:lnSpc>
                <a:spcPct val="90000"/>
              </a:lnSpc>
              <a:spcAft>
                <a:spcPts val="600"/>
              </a:spcAft>
            </a:pPr>
            <a:r>
              <a:rPr lang="en-CA" sz="1600">
                <a:solidFill>
                  <a:schemeClr val="bg1"/>
                </a:solidFill>
              </a:rPr>
              <a:t>Bob/File1</a:t>
            </a:r>
          </a:p>
        </p:txBody>
      </p:sp>
      <p:cxnSp>
        <p:nvCxnSpPr>
          <p:cNvPr id="108" name="Straight Arrow Connector 107">
            <a:extLst>
              <a:ext uri="{FF2B5EF4-FFF2-40B4-BE49-F238E27FC236}">
                <a16:creationId xmlns:a16="http://schemas.microsoft.com/office/drawing/2014/main" id="{26D400E0-D806-4483-AFD6-CD056E459538}"/>
              </a:ext>
            </a:extLst>
          </p:cNvPr>
          <p:cNvCxnSpPr>
            <a:cxnSpLocks/>
          </p:cNvCxnSpPr>
          <p:nvPr/>
        </p:nvCxnSpPr>
        <p:spPr>
          <a:xfrm flipV="1">
            <a:off x="2896287" y="3146443"/>
            <a:ext cx="5132273" cy="7069"/>
          </a:xfrm>
          <a:prstGeom prst="straightConnector1">
            <a:avLst/>
          </a:prstGeom>
          <a:ln w="38100">
            <a:solidFill>
              <a:srgbClr val="0179D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1309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42</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KDC and Ticket Flags</a:t>
            </a:r>
            <a:endParaRPr lang="fr-FR"/>
          </a:p>
        </p:txBody>
      </p:sp>
      <p:sp>
        <p:nvSpPr>
          <p:cNvPr id="4" name="Espace réservé du texte 2">
            <a:extLst>
              <a:ext uri="{FF2B5EF4-FFF2-40B4-BE49-F238E27FC236}">
                <a16:creationId xmlns:a16="http://schemas.microsoft.com/office/drawing/2014/main" id="{35DA19A1-6A2D-4039-9EB0-4569D00200A8}"/>
              </a:ext>
            </a:extLst>
          </p:cNvPr>
          <p:cNvSpPr txBox="1">
            <a:spLocks/>
          </p:cNvSpPr>
          <p:nvPr/>
        </p:nvSpPr>
        <p:spPr>
          <a:xfrm>
            <a:off x="366141" y="1922261"/>
            <a:ext cx="11887200" cy="36748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Tells the DC what options to enable on the TGT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I use delegation?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Is this a delegated ticket already?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Is it ok to renew it?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 KDC will try to accommodate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And reply with BAD_OPTIONS if the options are not compliant with the Kerberos domain policy.</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338583315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43</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Kerberos Policies</a:t>
            </a:r>
            <a:endParaRPr lang="fr-FR"/>
          </a:p>
        </p:txBody>
      </p:sp>
      <p:sp>
        <p:nvSpPr>
          <p:cNvPr id="4" name="Espace réservé du texte 2">
            <a:extLst>
              <a:ext uri="{FF2B5EF4-FFF2-40B4-BE49-F238E27FC236}">
                <a16:creationId xmlns:a16="http://schemas.microsoft.com/office/drawing/2014/main" id="{B8A31265-49D3-4F99-84C1-1F2A9A348E0C}"/>
              </a:ext>
            </a:extLst>
          </p:cNvPr>
          <p:cNvSpPr txBox="1">
            <a:spLocks/>
          </p:cNvSpPr>
          <p:nvPr/>
        </p:nvSpPr>
        <p:spPr>
          <a:xfrm>
            <a:off x="366141" y="1922261"/>
            <a:ext cx="11887200" cy="211750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Defined at the domain level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By default, in the Default Domain Policy</a:t>
            </a:r>
            <a:r>
              <a:rPr lang="en-US" sz="100">
                <a:gradFill>
                  <a:gsLst>
                    <a:gs pos="1250">
                      <a:srgbClr val="505050"/>
                    </a:gs>
                    <a:gs pos="100000">
                      <a:srgbClr val="505050"/>
                    </a:gs>
                  </a:gsLst>
                  <a:lin ang="5400000" scaled="0"/>
                </a:gradFill>
              </a:rPr>
              <a:t> </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graphicFrame>
        <p:nvGraphicFramePr>
          <p:cNvPr id="5" name="Table 4">
            <a:extLst>
              <a:ext uri="{FF2B5EF4-FFF2-40B4-BE49-F238E27FC236}">
                <a16:creationId xmlns:a16="http://schemas.microsoft.com/office/drawing/2014/main" id="{CC0D16D7-BB22-4D2A-9E0E-F0245B1DD1CE}"/>
              </a:ext>
            </a:extLst>
          </p:cNvPr>
          <p:cNvGraphicFramePr>
            <a:graphicFrameLocks noGrp="1"/>
          </p:cNvGraphicFramePr>
          <p:nvPr>
            <p:extLst>
              <p:ext uri="{D42A27DB-BD31-4B8C-83A1-F6EECF244321}">
                <p14:modId xmlns:p14="http://schemas.microsoft.com/office/powerpoint/2010/main" val="2294537202"/>
              </p:ext>
            </p:extLst>
          </p:nvPr>
        </p:nvGraphicFramePr>
        <p:xfrm>
          <a:off x="1679639" y="3069935"/>
          <a:ext cx="8421490" cy="2194560"/>
        </p:xfrm>
        <a:graphic>
          <a:graphicData uri="http://schemas.openxmlformats.org/drawingml/2006/table">
            <a:tbl>
              <a:tblPr firstRow="1" bandRow="1">
                <a:tableStyleId>{5C22544A-7EE6-4342-B048-85BDC9FD1C3A}</a:tableStyleId>
              </a:tblPr>
              <a:tblGrid>
                <a:gridCol w="6505497">
                  <a:extLst>
                    <a:ext uri="{9D8B030D-6E8A-4147-A177-3AD203B41FA5}">
                      <a16:colId xmlns:a16="http://schemas.microsoft.com/office/drawing/2014/main" val="3712936904"/>
                    </a:ext>
                  </a:extLst>
                </a:gridCol>
                <a:gridCol w="1915993">
                  <a:extLst>
                    <a:ext uri="{9D8B030D-6E8A-4147-A177-3AD203B41FA5}">
                      <a16:colId xmlns:a16="http://schemas.microsoft.com/office/drawing/2014/main" val="1385006075"/>
                    </a:ext>
                  </a:extLst>
                </a:gridCol>
              </a:tblGrid>
              <a:tr h="250580">
                <a:tc>
                  <a:txBody>
                    <a:bodyPr/>
                    <a:lstStyle/>
                    <a:p>
                      <a:r>
                        <a:rPr lang="en-CA"/>
                        <a:t>Policy setting</a:t>
                      </a:r>
                    </a:p>
                  </a:txBody>
                  <a:tcPr/>
                </a:tc>
                <a:tc>
                  <a:txBody>
                    <a:bodyPr/>
                    <a:lstStyle/>
                    <a:p>
                      <a:r>
                        <a:rPr lang="en-CA"/>
                        <a:t>Default value</a:t>
                      </a:r>
                    </a:p>
                  </a:txBody>
                  <a:tcPr/>
                </a:tc>
                <a:extLst>
                  <a:ext uri="{0D108BD9-81ED-4DB2-BD59-A6C34878D82A}">
                    <a16:rowId xmlns:a16="http://schemas.microsoft.com/office/drawing/2014/main" val="56781670"/>
                  </a:ext>
                </a:extLst>
              </a:tr>
              <a:tr h="250580">
                <a:tc>
                  <a:txBody>
                    <a:bodyPr/>
                    <a:lstStyle/>
                    <a:p>
                      <a:r>
                        <a:rPr lang="en-US"/>
                        <a:t>Maximum lifetime for service ticket</a:t>
                      </a:r>
                    </a:p>
                  </a:txBody>
                  <a:tcPr/>
                </a:tc>
                <a:tc>
                  <a:txBody>
                    <a:bodyPr/>
                    <a:lstStyle/>
                    <a:p>
                      <a:r>
                        <a:rPr lang="en-CA"/>
                        <a:t>10 hours</a:t>
                      </a:r>
                    </a:p>
                  </a:txBody>
                  <a:tcPr/>
                </a:tc>
                <a:extLst>
                  <a:ext uri="{0D108BD9-81ED-4DB2-BD59-A6C34878D82A}">
                    <a16:rowId xmlns:a16="http://schemas.microsoft.com/office/drawing/2014/main" val="2240986726"/>
                  </a:ext>
                </a:extLst>
              </a:tr>
              <a:tr h="250580">
                <a:tc>
                  <a:txBody>
                    <a:bodyPr/>
                    <a:lstStyle/>
                    <a:p>
                      <a:r>
                        <a:rPr lang="en-US"/>
                        <a:t>Maximum lifetime for user ticket</a:t>
                      </a:r>
                    </a:p>
                  </a:txBody>
                  <a:tcPr/>
                </a:tc>
                <a:tc>
                  <a:txBody>
                    <a:bodyPr/>
                    <a:lstStyle/>
                    <a:p>
                      <a:r>
                        <a:rPr lang="en-CA"/>
                        <a:t>10 hours</a:t>
                      </a:r>
                    </a:p>
                  </a:txBody>
                  <a:tcPr/>
                </a:tc>
                <a:extLst>
                  <a:ext uri="{0D108BD9-81ED-4DB2-BD59-A6C34878D82A}">
                    <a16:rowId xmlns:a16="http://schemas.microsoft.com/office/drawing/2014/main" val="1016584164"/>
                  </a:ext>
                </a:extLst>
              </a:tr>
              <a:tr h="250580">
                <a:tc>
                  <a:txBody>
                    <a:bodyPr/>
                    <a:lstStyle/>
                    <a:p>
                      <a:r>
                        <a:rPr lang="en-US"/>
                        <a:t>Maximum lifetime for user ticket renewal</a:t>
                      </a:r>
                    </a:p>
                  </a:txBody>
                  <a:tcPr/>
                </a:tc>
                <a:tc>
                  <a:txBody>
                    <a:bodyPr/>
                    <a:lstStyle/>
                    <a:p>
                      <a:r>
                        <a:rPr lang="en-CA"/>
                        <a:t>7 days</a:t>
                      </a:r>
                    </a:p>
                  </a:txBody>
                  <a:tcPr/>
                </a:tc>
                <a:extLst>
                  <a:ext uri="{0D108BD9-81ED-4DB2-BD59-A6C34878D82A}">
                    <a16:rowId xmlns:a16="http://schemas.microsoft.com/office/drawing/2014/main" val="4139680323"/>
                  </a:ext>
                </a:extLst>
              </a:tr>
              <a:tr h="250580">
                <a:tc>
                  <a:txBody>
                    <a:bodyPr/>
                    <a:lstStyle/>
                    <a:p>
                      <a:r>
                        <a:rPr lang="en-US"/>
                        <a:t>Maximum tolerance for computer clock synchronization</a:t>
                      </a:r>
                    </a:p>
                  </a:txBody>
                  <a:tcPr/>
                </a:tc>
                <a:tc>
                  <a:txBody>
                    <a:bodyPr/>
                    <a:lstStyle/>
                    <a:p>
                      <a:r>
                        <a:rPr lang="en-CA"/>
                        <a:t>5 minutes</a:t>
                      </a:r>
                    </a:p>
                  </a:txBody>
                  <a:tcPr/>
                </a:tc>
                <a:extLst>
                  <a:ext uri="{0D108BD9-81ED-4DB2-BD59-A6C34878D82A}">
                    <a16:rowId xmlns:a16="http://schemas.microsoft.com/office/drawing/2014/main" val="977850847"/>
                  </a:ext>
                </a:extLst>
              </a:tr>
              <a:tr h="317531">
                <a:tc>
                  <a:txBody>
                    <a:bodyPr/>
                    <a:lstStyle/>
                    <a:p>
                      <a:r>
                        <a:rPr lang="en-US"/>
                        <a:t>Enforce user logon restrictions</a:t>
                      </a:r>
                    </a:p>
                  </a:txBody>
                  <a:tcPr/>
                </a:tc>
                <a:tc>
                  <a:txBody>
                    <a:bodyPr/>
                    <a:lstStyle/>
                    <a:p>
                      <a:r>
                        <a:rPr lang="en-CA"/>
                        <a:t>Enabled</a:t>
                      </a:r>
                    </a:p>
                  </a:txBody>
                  <a:tcPr/>
                </a:tc>
                <a:extLst>
                  <a:ext uri="{0D108BD9-81ED-4DB2-BD59-A6C34878D82A}">
                    <a16:rowId xmlns:a16="http://schemas.microsoft.com/office/drawing/2014/main" val="1298817149"/>
                  </a:ext>
                </a:extLst>
              </a:tr>
            </a:tbl>
          </a:graphicData>
        </a:graphic>
      </p:graphicFrame>
    </p:spTree>
    <p:extLst>
      <p:ext uri="{BB962C8B-B14F-4D97-AF65-F5344CB8AC3E}">
        <p14:creationId xmlns:p14="http://schemas.microsoft.com/office/powerpoint/2010/main" val="274915359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44</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Encryption negotiation</a:t>
            </a:r>
            <a:endParaRPr lang="fr-FR"/>
          </a:p>
        </p:txBody>
      </p:sp>
      <p:sp>
        <p:nvSpPr>
          <p:cNvPr id="4" name="Espace réservé du texte 2">
            <a:extLst>
              <a:ext uri="{FF2B5EF4-FFF2-40B4-BE49-F238E27FC236}">
                <a16:creationId xmlns:a16="http://schemas.microsoft.com/office/drawing/2014/main" id="{35DA19A1-6A2D-4039-9EB0-4569D00200A8}"/>
              </a:ext>
            </a:extLst>
          </p:cNvPr>
          <p:cNvSpPr txBox="1">
            <a:spLocks/>
          </p:cNvSpPr>
          <p:nvPr/>
        </p:nvSpPr>
        <p:spPr>
          <a:xfrm>
            <a:off x="366141" y="1922261"/>
            <a:ext cx="11887200" cy="179587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The KDC can accommodate different encryption types</a:t>
            </a:r>
          </a:p>
          <a:p>
            <a:pPr marL="342900" lvl="1" indent="0">
              <a:buNone/>
              <a:defRPr/>
            </a:pPr>
            <a:r>
              <a:rPr lang="en-US" sz="100">
                <a:gradFill>
                  <a:gsLst>
                    <a:gs pos="1250">
                      <a:srgbClr val="505050"/>
                    </a:gs>
                    <a:gs pos="100000">
                      <a:srgbClr val="505050"/>
                    </a:gs>
                  </a:gsLst>
                  <a:lin ang="5400000" scaled="0"/>
                </a:gradFill>
              </a:rPr>
              <a:t>	</a:t>
            </a:r>
            <a:r>
              <a:rPr lang="en-US" sz="100" b="1">
                <a:gradFill>
                  <a:gsLst>
                    <a:gs pos="1250">
                      <a:srgbClr val="505050"/>
                    </a:gs>
                    <a:gs pos="100000">
                      <a:srgbClr val="505050"/>
                    </a:gs>
                  </a:gsLst>
                  <a:lin ang="5400000" scaled="0"/>
                </a:gradFill>
              </a:rPr>
              <a:t> </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graphicFrame>
        <p:nvGraphicFramePr>
          <p:cNvPr id="5" name="Table 4">
            <a:extLst>
              <a:ext uri="{FF2B5EF4-FFF2-40B4-BE49-F238E27FC236}">
                <a16:creationId xmlns:a16="http://schemas.microsoft.com/office/drawing/2014/main" id="{7CE6A168-682A-4AEE-A6B3-1F8EFDB2219F}"/>
              </a:ext>
            </a:extLst>
          </p:cNvPr>
          <p:cNvGraphicFramePr>
            <a:graphicFrameLocks noGrp="1"/>
          </p:cNvGraphicFramePr>
          <p:nvPr>
            <p:extLst>
              <p:ext uri="{D42A27DB-BD31-4B8C-83A1-F6EECF244321}">
                <p14:modId xmlns:p14="http://schemas.microsoft.com/office/powerpoint/2010/main" val="1177303627"/>
              </p:ext>
            </p:extLst>
          </p:nvPr>
        </p:nvGraphicFramePr>
        <p:xfrm>
          <a:off x="2291169" y="2734474"/>
          <a:ext cx="8037143" cy="3631270"/>
        </p:xfrm>
        <a:graphic>
          <a:graphicData uri="http://schemas.openxmlformats.org/drawingml/2006/table">
            <a:tbl>
              <a:tblPr firstRow="1" bandRow="1">
                <a:tableStyleId>{5C22544A-7EE6-4342-B048-85BDC9FD1C3A}</a:tableStyleId>
              </a:tblPr>
              <a:tblGrid>
                <a:gridCol w="2336055">
                  <a:extLst>
                    <a:ext uri="{9D8B030D-6E8A-4147-A177-3AD203B41FA5}">
                      <a16:colId xmlns:a16="http://schemas.microsoft.com/office/drawing/2014/main" val="3712936904"/>
                    </a:ext>
                  </a:extLst>
                </a:gridCol>
                <a:gridCol w="2850544">
                  <a:extLst>
                    <a:ext uri="{9D8B030D-6E8A-4147-A177-3AD203B41FA5}">
                      <a16:colId xmlns:a16="http://schemas.microsoft.com/office/drawing/2014/main" val="487610432"/>
                    </a:ext>
                  </a:extLst>
                </a:gridCol>
                <a:gridCol w="2850544">
                  <a:extLst>
                    <a:ext uri="{9D8B030D-6E8A-4147-A177-3AD203B41FA5}">
                      <a16:colId xmlns:a16="http://schemas.microsoft.com/office/drawing/2014/main" val="1385006075"/>
                    </a:ext>
                  </a:extLst>
                </a:gridCol>
              </a:tblGrid>
              <a:tr h="225870">
                <a:tc>
                  <a:txBody>
                    <a:bodyPr/>
                    <a:lstStyle/>
                    <a:p>
                      <a:r>
                        <a:rPr lang="en-CA"/>
                        <a:t>ETYPE</a:t>
                      </a:r>
                    </a:p>
                  </a:txBody>
                  <a:tcPr/>
                </a:tc>
                <a:tc>
                  <a:txBody>
                    <a:bodyPr/>
                    <a:lstStyle/>
                    <a:p>
                      <a:r>
                        <a:rPr lang="en-CA"/>
                        <a:t>Name</a:t>
                      </a:r>
                    </a:p>
                  </a:txBody>
                  <a:tcPr/>
                </a:tc>
                <a:tc>
                  <a:txBody>
                    <a:bodyPr/>
                    <a:lstStyle/>
                    <a:p>
                      <a:r>
                        <a:rPr lang="en-CA"/>
                        <a:t>Default</a:t>
                      </a:r>
                    </a:p>
                  </a:txBody>
                  <a:tcPr/>
                </a:tc>
                <a:extLst>
                  <a:ext uri="{0D108BD9-81ED-4DB2-BD59-A6C34878D82A}">
                    <a16:rowId xmlns:a16="http://schemas.microsoft.com/office/drawing/2014/main" val="56781670"/>
                  </a:ext>
                </a:extLst>
              </a:tr>
              <a:tr h="564676">
                <a:tc>
                  <a:txBody>
                    <a:bodyPr/>
                    <a:lstStyle/>
                    <a:p>
                      <a:r>
                        <a:rPr lang="en-US" sz="2000"/>
                        <a:t>1</a:t>
                      </a:r>
                    </a:p>
                  </a:txBody>
                  <a:tcPr/>
                </a:tc>
                <a:tc>
                  <a:txBody>
                    <a:bodyPr/>
                    <a:lstStyle/>
                    <a:p>
                      <a:r>
                        <a:rPr lang="en-CA" sz="2000"/>
                        <a:t>DES-CBC-CRC</a:t>
                      </a:r>
                    </a:p>
                  </a:txBody>
                  <a:tcPr/>
                </a:tc>
                <a:tc>
                  <a:txBody>
                    <a:bodyPr/>
                    <a:lstStyle/>
                    <a:p>
                      <a:r>
                        <a:rPr lang="en-CA" sz="2000"/>
                        <a:t>Disabled since Windows Server 2008</a:t>
                      </a:r>
                    </a:p>
                  </a:txBody>
                  <a:tcPr/>
                </a:tc>
                <a:extLst>
                  <a:ext uri="{0D108BD9-81ED-4DB2-BD59-A6C34878D82A}">
                    <a16:rowId xmlns:a16="http://schemas.microsoft.com/office/drawing/2014/main" val="2240986726"/>
                  </a:ext>
                </a:extLst>
              </a:tr>
              <a:tr h="564676">
                <a:tc>
                  <a:txBody>
                    <a:bodyPr/>
                    <a:lstStyle/>
                    <a:p>
                      <a:r>
                        <a:rPr lang="en-US" sz="2000"/>
                        <a:t>3</a:t>
                      </a:r>
                    </a:p>
                  </a:txBody>
                  <a:tcPr/>
                </a:tc>
                <a:tc>
                  <a:txBody>
                    <a:bodyPr/>
                    <a:lstStyle/>
                    <a:p>
                      <a:r>
                        <a:rPr lang="en-CA" sz="2000"/>
                        <a:t>DES-CBC-MD5</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sz="2000"/>
                        <a:t>Disabled since Windows Server 2008</a:t>
                      </a:r>
                    </a:p>
                  </a:txBody>
                  <a:tcPr/>
                </a:tc>
                <a:extLst>
                  <a:ext uri="{0D108BD9-81ED-4DB2-BD59-A6C34878D82A}">
                    <a16:rowId xmlns:a16="http://schemas.microsoft.com/office/drawing/2014/main" val="1016584164"/>
                  </a:ext>
                </a:extLst>
              </a:tr>
              <a:tr h="564676">
                <a:tc>
                  <a:txBody>
                    <a:bodyPr/>
                    <a:lstStyle/>
                    <a:p>
                      <a:r>
                        <a:rPr lang="en-US" sz="2000"/>
                        <a:t>23</a:t>
                      </a:r>
                    </a:p>
                  </a:txBody>
                  <a:tcPr/>
                </a:tc>
                <a:tc>
                  <a:txBody>
                    <a:bodyPr/>
                    <a:lstStyle/>
                    <a:p>
                      <a:r>
                        <a:rPr lang="en-CA" sz="2000"/>
                        <a:t>RC4-HMAC-NT</a:t>
                      </a:r>
                    </a:p>
                  </a:txBody>
                  <a:tcPr/>
                </a:tc>
                <a:tc>
                  <a:txBody>
                    <a:bodyPr/>
                    <a:lstStyle/>
                    <a:p>
                      <a:r>
                        <a:rPr lang="en-CA" sz="2000"/>
                        <a:t>Enabled </a:t>
                      </a:r>
                    </a:p>
                  </a:txBody>
                  <a:tcPr/>
                </a:tc>
                <a:extLst>
                  <a:ext uri="{0D108BD9-81ED-4DB2-BD59-A6C34878D82A}">
                    <a16:rowId xmlns:a16="http://schemas.microsoft.com/office/drawing/2014/main" val="4139680323"/>
                  </a:ext>
                </a:extLst>
              </a:tr>
              <a:tr h="734078">
                <a:tc>
                  <a:txBody>
                    <a:bodyPr/>
                    <a:lstStyle/>
                    <a:p>
                      <a:r>
                        <a:rPr lang="en-US" sz="2000"/>
                        <a:t>17</a:t>
                      </a:r>
                    </a:p>
                  </a:txBody>
                  <a:tcPr/>
                </a:tc>
                <a:tc>
                  <a:txBody>
                    <a:bodyPr/>
                    <a:lstStyle/>
                    <a:p>
                      <a:r>
                        <a:rPr lang="en-CA" sz="2000"/>
                        <a:t>AES128-SHA1</a:t>
                      </a:r>
                    </a:p>
                  </a:txBody>
                  <a:tcPr/>
                </a:tc>
                <a:tc>
                  <a:txBody>
                    <a:bodyPr/>
                    <a:lstStyle/>
                    <a:p>
                      <a:r>
                        <a:rPr lang="en-CA" sz="2000"/>
                        <a:t>Enabled (DLF 2008)</a:t>
                      </a:r>
                    </a:p>
                  </a:txBody>
                  <a:tcPr/>
                </a:tc>
                <a:extLst>
                  <a:ext uri="{0D108BD9-81ED-4DB2-BD59-A6C34878D82A}">
                    <a16:rowId xmlns:a16="http://schemas.microsoft.com/office/drawing/2014/main" val="977850847"/>
                  </a:ext>
                </a:extLst>
              </a:tr>
              <a:tr h="564676">
                <a:tc>
                  <a:txBody>
                    <a:bodyPr/>
                    <a:lstStyle/>
                    <a:p>
                      <a:r>
                        <a:rPr lang="en-US" sz="2000"/>
                        <a:t>18</a:t>
                      </a:r>
                    </a:p>
                  </a:txBody>
                  <a:tcPr/>
                </a:tc>
                <a:tc>
                  <a:txBody>
                    <a:bodyPr/>
                    <a:lstStyle/>
                    <a:p>
                      <a:r>
                        <a:rPr lang="en-CA" sz="2000"/>
                        <a:t>AES256-SHA1</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sz="2000"/>
                        <a:t>Enabled (DLF 2008)</a:t>
                      </a:r>
                    </a:p>
                  </a:txBody>
                  <a:tcPr/>
                </a:tc>
                <a:extLst>
                  <a:ext uri="{0D108BD9-81ED-4DB2-BD59-A6C34878D82A}">
                    <a16:rowId xmlns:a16="http://schemas.microsoft.com/office/drawing/2014/main" val="1298817149"/>
                  </a:ext>
                </a:extLst>
              </a:tr>
            </a:tbl>
          </a:graphicData>
        </a:graphic>
      </p:graphicFrame>
    </p:spTree>
    <p:extLst>
      <p:ext uri="{BB962C8B-B14F-4D97-AF65-F5344CB8AC3E}">
        <p14:creationId xmlns:p14="http://schemas.microsoft.com/office/powerpoint/2010/main" val="288248228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45</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Encryption probing</a:t>
            </a:r>
            <a:endParaRPr lang="fr-FR"/>
          </a:p>
        </p:txBody>
      </p:sp>
      <p:sp>
        <p:nvSpPr>
          <p:cNvPr id="4" name="Espace réservé du texte 2">
            <a:extLst>
              <a:ext uri="{FF2B5EF4-FFF2-40B4-BE49-F238E27FC236}">
                <a16:creationId xmlns:a16="http://schemas.microsoft.com/office/drawing/2014/main" id="{35DA19A1-6A2D-4039-9EB0-4569D00200A8}"/>
              </a:ext>
            </a:extLst>
          </p:cNvPr>
          <p:cNvSpPr txBox="1">
            <a:spLocks/>
          </p:cNvSpPr>
          <p:nvPr/>
        </p:nvSpPr>
        <p:spPr>
          <a:xfrm>
            <a:off x="366141" y="1922261"/>
            <a:ext cx="11887200" cy="297312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To determine what the ETYPE to use is, Windows clients are probing the KDC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send a KRB_AS_REQ without the PA-ENC-TIMESTAMP</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KDC responds with a KDC_ERROR_PREAUTH_REQUIRED which contains a PA-ENCTYPE-INFO2 block containing the </a:t>
            </a:r>
            <a:r>
              <a:rPr lang="en-US" sz="2000" err="1">
                <a:gradFill>
                  <a:gsLst>
                    <a:gs pos="1250">
                      <a:srgbClr val="505050"/>
                    </a:gs>
                    <a:gs pos="100000">
                      <a:srgbClr val="505050"/>
                    </a:gs>
                  </a:gsLst>
                  <a:lin ang="5400000" scaled="0"/>
                </a:gradFill>
              </a:rPr>
              <a:t>eType</a:t>
            </a:r>
            <a:r>
              <a:rPr lang="en-US" sz="2000">
                <a:gradFill>
                  <a:gsLst>
                    <a:gs pos="1250">
                      <a:srgbClr val="505050"/>
                    </a:gs>
                    <a:gs pos="100000">
                      <a:srgbClr val="505050"/>
                    </a:gs>
                  </a:gsLst>
                  <a:lin ang="5400000" scaled="0"/>
                </a:gradFill>
              </a:rPr>
              <a:t> to use for the request.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clients can now request a ticket with the indicated </a:t>
            </a:r>
            <a:r>
              <a:rPr lang="en-US" sz="2000" err="1">
                <a:gradFill>
                  <a:gsLst>
                    <a:gs pos="1250">
                      <a:srgbClr val="505050"/>
                    </a:gs>
                    <a:gs pos="100000">
                      <a:srgbClr val="505050"/>
                    </a:gs>
                  </a:gsLst>
                  <a:lin ang="5400000" scaled="0"/>
                </a:gradFill>
              </a:rPr>
              <a:t>eType</a:t>
            </a:r>
            <a:endParaRPr lang="en-US" sz="3200">
              <a:gradFill>
                <a:gsLst>
                  <a:gs pos="1250">
                    <a:srgbClr val="505050"/>
                  </a:gs>
                  <a:gs pos="100000">
                    <a:srgbClr val="505050"/>
                  </a:gs>
                </a:gsLst>
                <a:lin ang="5400000" scaled="0"/>
              </a:gradFill>
            </a:endParaRPr>
          </a:p>
          <a:p>
            <a:endParaRPr lang="fr-FR"/>
          </a:p>
        </p:txBody>
      </p:sp>
      <p:grpSp>
        <p:nvGrpSpPr>
          <p:cNvPr id="6" name="Group 5">
            <a:extLst>
              <a:ext uri="{FF2B5EF4-FFF2-40B4-BE49-F238E27FC236}">
                <a16:creationId xmlns:a16="http://schemas.microsoft.com/office/drawing/2014/main" id="{1EBA9956-15E5-4F38-9981-E7B76DCBE1F3}"/>
              </a:ext>
            </a:extLst>
          </p:cNvPr>
          <p:cNvGrpSpPr/>
          <p:nvPr/>
        </p:nvGrpSpPr>
        <p:grpSpPr>
          <a:xfrm>
            <a:off x="2520924" y="4889159"/>
            <a:ext cx="774700" cy="799271"/>
            <a:chOff x="3662363" y="1230946"/>
            <a:chExt cx="1057276" cy="1068388"/>
          </a:xfrm>
        </p:grpSpPr>
        <p:grpSp>
          <p:nvGrpSpPr>
            <p:cNvPr id="7" name="Group 4">
              <a:extLst>
                <a:ext uri="{FF2B5EF4-FFF2-40B4-BE49-F238E27FC236}">
                  <a16:creationId xmlns:a16="http://schemas.microsoft.com/office/drawing/2014/main" id="{C8427D8C-0CEF-42D5-A7E6-49B31FA56D0B}"/>
                </a:ext>
              </a:extLst>
            </p:cNvPr>
            <p:cNvGrpSpPr>
              <a:grpSpLocks noChangeAspect="1"/>
            </p:cNvGrpSpPr>
            <p:nvPr/>
          </p:nvGrpSpPr>
          <p:grpSpPr bwMode="auto">
            <a:xfrm>
              <a:off x="3662363" y="1230946"/>
              <a:ext cx="1057276" cy="1068388"/>
              <a:chOff x="2341" y="775"/>
              <a:chExt cx="666" cy="673"/>
            </a:xfrm>
          </p:grpSpPr>
          <p:sp>
            <p:nvSpPr>
              <p:cNvPr id="9" name="AutoShape 3">
                <a:extLst>
                  <a:ext uri="{FF2B5EF4-FFF2-40B4-BE49-F238E27FC236}">
                    <a16:creationId xmlns:a16="http://schemas.microsoft.com/office/drawing/2014/main" id="{2C76F720-26B7-487E-B2BB-B94334B72D59}"/>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5">
                <a:extLst>
                  <a:ext uri="{FF2B5EF4-FFF2-40B4-BE49-F238E27FC236}">
                    <a16:creationId xmlns:a16="http://schemas.microsoft.com/office/drawing/2014/main" id="{2B878166-B7AE-4927-9AF8-DDB6EE0A101C}"/>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F569558D-1B0C-46D1-AE56-812C1A698168}"/>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605EED81-49D4-40D4-AD66-8DDBB7ADA61A}"/>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FE4FB8C4-E026-4A80-9C4B-CF6B5518AF30}"/>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C5F5B6A4-91F5-4B21-B5DC-06023DF3DC2A}"/>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985B05F3-6BB6-42F2-BA18-326AD06AD672}"/>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E6CB685-B82C-4C92-85A0-2962289C3D6D}"/>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6E908039-DC6D-4488-8BD6-76FF66BD2A16}"/>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B549D07A-F80B-48B7-A1D2-A62F767599EF}"/>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a:extLst>
                  <a:ext uri="{FF2B5EF4-FFF2-40B4-BE49-F238E27FC236}">
                    <a16:creationId xmlns:a16="http://schemas.microsoft.com/office/drawing/2014/main" id="{3955E432-6841-46A0-8DCE-94CF2F609D52}"/>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570FC62A-6F81-4A19-B35F-44BA1EFA7E45}"/>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82392AF3-48DA-4BFE-8615-5878EA32A55A}"/>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0DF40085-AFFF-4CBB-AF4F-4CA1D2C8E1B4}"/>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93C19A70-2B35-455F-BCBE-94953DB34B69}"/>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B3F1016D-9E56-4C5B-9C0B-41E35B67C712}"/>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DACAB86B-F70B-44A5-9170-0287EACB2675}"/>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C6D5DECC-58AD-45FC-9599-32EA4D72DE53}"/>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318F80B5-5C86-4258-938A-0DEA90AC59B9}"/>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832EB204-4AD1-4342-A5FD-0AC7BEFD474C}"/>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C5AAF695-6248-406B-B169-327F74507A2F}"/>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C355B852-2E52-4797-99AC-4A5A169D91C7}"/>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6C587324-07FB-4849-9DB6-88FCAA0197AE}"/>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15E0E828-E6C3-413C-9A31-A4F76491BD36}"/>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22">
              <a:extLst>
                <a:ext uri="{FF2B5EF4-FFF2-40B4-BE49-F238E27FC236}">
                  <a16:creationId xmlns:a16="http://schemas.microsoft.com/office/drawing/2014/main" id="{65580F4E-BC23-4AE5-8944-25BE9C166EA9}"/>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1">
            <a:extLst>
              <a:ext uri="{FF2B5EF4-FFF2-40B4-BE49-F238E27FC236}">
                <a16:creationId xmlns:a16="http://schemas.microsoft.com/office/drawing/2014/main" id="{ADB89C77-D3AB-444F-9EB1-5674D904D86D}"/>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68270" y="4761555"/>
            <a:ext cx="714529" cy="102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Straight Arrow Connector 33">
            <a:extLst>
              <a:ext uri="{FF2B5EF4-FFF2-40B4-BE49-F238E27FC236}">
                <a16:creationId xmlns:a16="http://schemas.microsoft.com/office/drawing/2014/main" id="{8F708A6D-74AD-4C03-9DB3-BC09FE0FF5CB}"/>
              </a:ext>
            </a:extLst>
          </p:cNvPr>
          <p:cNvCxnSpPr>
            <a:cxnSpLocks/>
          </p:cNvCxnSpPr>
          <p:nvPr/>
        </p:nvCxnSpPr>
        <p:spPr>
          <a:xfrm flipV="1">
            <a:off x="4071468" y="5157936"/>
            <a:ext cx="4120444" cy="2428"/>
          </a:xfrm>
          <a:prstGeom prst="straightConnector1">
            <a:avLst/>
          </a:prstGeom>
          <a:ln w="381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C390B1A-52BE-4BF5-B9FE-A9D672DC8153}"/>
              </a:ext>
            </a:extLst>
          </p:cNvPr>
          <p:cNvCxnSpPr>
            <a:cxnSpLocks/>
          </p:cNvCxnSpPr>
          <p:nvPr/>
        </p:nvCxnSpPr>
        <p:spPr>
          <a:xfrm>
            <a:off x="4031751" y="5464110"/>
            <a:ext cx="4081876" cy="0"/>
          </a:xfrm>
          <a:prstGeom prst="straightConnector1">
            <a:avLst/>
          </a:prstGeom>
          <a:ln w="38100">
            <a:solidFill>
              <a:srgbClr val="0179D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EBA21C7-0929-4B7D-8711-F82C6D02C29E}"/>
              </a:ext>
            </a:extLst>
          </p:cNvPr>
          <p:cNvSpPr txBox="1"/>
          <p:nvPr/>
        </p:nvSpPr>
        <p:spPr>
          <a:xfrm>
            <a:off x="4975342" y="4710658"/>
            <a:ext cx="3500997"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1. KRB_AS_REQ (no PA)</a:t>
            </a:r>
          </a:p>
        </p:txBody>
      </p:sp>
      <p:sp>
        <p:nvSpPr>
          <p:cNvPr id="37" name="TextBox 36">
            <a:extLst>
              <a:ext uri="{FF2B5EF4-FFF2-40B4-BE49-F238E27FC236}">
                <a16:creationId xmlns:a16="http://schemas.microsoft.com/office/drawing/2014/main" id="{CD80B544-B1BC-4D71-B0B1-1D9B9C2FEAAC}"/>
              </a:ext>
            </a:extLst>
          </p:cNvPr>
          <p:cNvSpPr txBox="1"/>
          <p:nvPr/>
        </p:nvSpPr>
        <p:spPr>
          <a:xfrm>
            <a:off x="4975343" y="5069873"/>
            <a:ext cx="3149706"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2. PREAUTH_REQUIRED</a:t>
            </a:r>
          </a:p>
        </p:txBody>
      </p:sp>
      <p:cxnSp>
        <p:nvCxnSpPr>
          <p:cNvPr id="38" name="Straight Arrow Connector 37">
            <a:extLst>
              <a:ext uri="{FF2B5EF4-FFF2-40B4-BE49-F238E27FC236}">
                <a16:creationId xmlns:a16="http://schemas.microsoft.com/office/drawing/2014/main" id="{12760D6A-3A71-4D8E-ADE6-24CA707A08FC}"/>
              </a:ext>
            </a:extLst>
          </p:cNvPr>
          <p:cNvCxnSpPr>
            <a:cxnSpLocks/>
          </p:cNvCxnSpPr>
          <p:nvPr/>
        </p:nvCxnSpPr>
        <p:spPr>
          <a:xfrm flipV="1">
            <a:off x="4071468" y="5820713"/>
            <a:ext cx="4120444" cy="2428"/>
          </a:xfrm>
          <a:prstGeom prst="straightConnector1">
            <a:avLst/>
          </a:prstGeom>
          <a:ln w="381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E4BFA5F-638A-4361-9D39-5887B92D84CB}"/>
              </a:ext>
            </a:extLst>
          </p:cNvPr>
          <p:cNvCxnSpPr>
            <a:cxnSpLocks/>
          </p:cNvCxnSpPr>
          <p:nvPr/>
        </p:nvCxnSpPr>
        <p:spPr>
          <a:xfrm>
            <a:off x="4031751" y="6126887"/>
            <a:ext cx="4081876" cy="0"/>
          </a:xfrm>
          <a:prstGeom prst="straightConnector1">
            <a:avLst/>
          </a:prstGeom>
          <a:ln w="38100">
            <a:solidFill>
              <a:srgbClr val="0179D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3EB3FCC-BDDA-440E-BAB5-098184AEA486}"/>
              </a:ext>
            </a:extLst>
          </p:cNvPr>
          <p:cNvSpPr txBox="1"/>
          <p:nvPr/>
        </p:nvSpPr>
        <p:spPr>
          <a:xfrm>
            <a:off x="4975343" y="5392485"/>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3. KRB_AS_REQ</a:t>
            </a:r>
          </a:p>
        </p:txBody>
      </p:sp>
      <p:sp>
        <p:nvSpPr>
          <p:cNvPr id="41" name="TextBox 40">
            <a:extLst>
              <a:ext uri="{FF2B5EF4-FFF2-40B4-BE49-F238E27FC236}">
                <a16:creationId xmlns:a16="http://schemas.microsoft.com/office/drawing/2014/main" id="{FAA3378A-E4C1-4197-B382-666FAA427754}"/>
              </a:ext>
            </a:extLst>
          </p:cNvPr>
          <p:cNvSpPr txBox="1"/>
          <p:nvPr/>
        </p:nvSpPr>
        <p:spPr>
          <a:xfrm>
            <a:off x="4975343" y="5732650"/>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4. KRB_AS_REQ</a:t>
            </a:r>
          </a:p>
        </p:txBody>
      </p:sp>
    </p:spTree>
    <p:extLst>
      <p:ext uri="{BB962C8B-B14F-4D97-AF65-F5344CB8AC3E}">
        <p14:creationId xmlns:p14="http://schemas.microsoft.com/office/powerpoint/2010/main" val="176691622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46</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Kerberos long term secret generation</a:t>
            </a:r>
            <a:endParaRPr lang="fr-FR"/>
          </a:p>
        </p:txBody>
      </p:sp>
      <p:sp>
        <p:nvSpPr>
          <p:cNvPr id="4" name="Espace réservé du texte 2">
            <a:extLst>
              <a:ext uri="{FF2B5EF4-FFF2-40B4-BE49-F238E27FC236}">
                <a16:creationId xmlns:a16="http://schemas.microsoft.com/office/drawing/2014/main" id="{499FF84D-AB7D-41D2-AAC6-AC0392E47C89}"/>
              </a:ext>
            </a:extLst>
          </p:cNvPr>
          <p:cNvSpPr txBox="1">
            <a:spLocks/>
          </p:cNvSpPr>
          <p:nvPr/>
        </p:nvSpPr>
        <p:spPr>
          <a:xfrm>
            <a:off x="366141" y="1922261"/>
            <a:ext cx="11887200" cy="469051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user’s secret is also known as its long term key</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keys vary depending on the </a:t>
            </a:r>
            <a:r>
              <a:rPr lang="en-US" sz="2000" dirty="0" err="1">
                <a:gradFill>
                  <a:gsLst>
                    <a:gs pos="1250">
                      <a:srgbClr val="505050"/>
                    </a:gs>
                    <a:gs pos="100000">
                      <a:srgbClr val="505050"/>
                    </a:gs>
                  </a:gsLst>
                  <a:lin ang="5400000" scaled="0"/>
                </a:gradFill>
              </a:rPr>
              <a:t>eType</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DES and RC4 keys are not salted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AES keys are salted</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Keys have version numbers</a:t>
            </a: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kvno</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is the version number of the password attribute in AD</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Key are stored in the AD object too</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RC4 key is the </a:t>
            </a:r>
            <a:r>
              <a:rPr lang="en-US" sz="2000" dirty="0" err="1">
                <a:gradFill>
                  <a:gsLst>
                    <a:gs pos="1250">
                      <a:srgbClr val="505050"/>
                    </a:gs>
                    <a:gs pos="100000">
                      <a:srgbClr val="505050"/>
                    </a:gs>
                  </a:gsLst>
                  <a:lin ang="5400000" scaled="0"/>
                </a:gradFill>
              </a:rPr>
              <a:t>unicodePwd</a:t>
            </a:r>
            <a:r>
              <a:rPr lang="en-US" sz="2000" dirty="0">
                <a:gradFill>
                  <a:gsLst>
                    <a:gs pos="1250">
                      <a:srgbClr val="505050"/>
                    </a:gs>
                    <a:gs pos="100000">
                      <a:srgbClr val="505050"/>
                    </a:gs>
                  </a:gsLst>
                  <a:lin ang="5400000" scaled="0"/>
                </a:gradFill>
              </a:rPr>
              <a:t> (same as the </a:t>
            </a:r>
            <a:r>
              <a:rPr lang="en-US" sz="2000" dirty="0" err="1">
                <a:gradFill>
                  <a:gsLst>
                    <a:gs pos="1250">
                      <a:srgbClr val="505050"/>
                    </a:gs>
                    <a:gs pos="100000">
                      <a:srgbClr val="505050"/>
                    </a:gs>
                  </a:gsLst>
                  <a:lin ang="5400000" scaled="0"/>
                </a:gradFill>
              </a:rPr>
              <a:t>NTHash</a:t>
            </a:r>
            <a:r>
              <a:rPr lang="en-US" sz="2000" dirty="0">
                <a:gradFill>
                  <a:gsLst>
                    <a:gs pos="1250">
                      <a:srgbClr val="505050"/>
                    </a:gs>
                    <a:gs pos="100000">
                      <a:srgbClr val="505050"/>
                    </a:gs>
                  </a:gsLst>
                  <a:lin ang="5400000" scaled="0"/>
                </a:gradFill>
              </a:rPr>
              <a: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AES keys are stored in the attribute </a:t>
            </a:r>
            <a:r>
              <a:rPr lang="en-US" sz="2000" dirty="0" err="1">
                <a:gradFill>
                  <a:gsLst>
                    <a:gs pos="1250">
                      <a:srgbClr val="505050"/>
                    </a:gs>
                    <a:gs pos="100000">
                      <a:srgbClr val="505050"/>
                    </a:gs>
                  </a:gsLst>
                  <a:lin ang="5400000" scaled="0"/>
                </a:gradFill>
              </a:rPr>
              <a:t>SupplementalCredentials</a:t>
            </a:r>
            <a:endParaRPr lang="en-US" sz="2000" dirty="0">
              <a:gradFill>
                <a:gsLst>
                  <a:gs pos="1250">
                    <a:srgbClr val="505050"/>
                  </a:gs>
                  <a:gs pos="100000">
                    <a:srgbClr val="505050"/>
                  </a:gs>
                </a:gsLst>
                <a:lin ang="5400000" scaled="0"/>
              </a:gradFill>
            </a:endParaRPr>
          </a:p>
          <a:p>
            <a:endParaRPr lang="fr-FR" dirty="0"/>
          </a:p>
        </p:txBody>
      </p:sp>
    </p:spTree>
    <p:extLst>
      <p:ext uri="{BB962C8B-B14F-4D97-AF65-F5344CB8AC3E}">
        <p14:creationId xmlns:p14="http://schemas.microsoft.com/office/powerpoint/2010/main" val="232404467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455509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err="1">
                <a:gradFill>
                  <a:gsLst>
                    <a:gs pos="1250">
                      <a:srgbClr val="505050"/>
                    </a:gs>
                    <a:gs pos="100000">
                      <a:srgbClr val="505050"/>
                    </a:gs>
                  </a:gsLst>
                  <a:lin ang="5400000" scaled="0"/>
                </a:gradFill>
              </a:rPr>
              <a:t>NTHash</a:t>
            </a:r>
            <a:r>
              <a:rPr lang="en-US" sz="3200" b="1">
                <a:gradFill>
                  <a:gsLst>
                    <a:gs pos="1250">
                      <a:srgbClr val="505050"/>
                    </a:gs>
                    <a:gs pos="100000">
                      <a:srgbClr val="505050"/>
                    </a:gs>
                  </a:gsLst>
                  <a:lin ang="5400000" scaled="0"/>
                </a:gradFill>
              </a:rPr>
              <a:t> is not salted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Two users with the same password will have the same key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True with Kerberos and RC4 too</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AES keys are salted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Two users with the same password will not have the same key</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What about iteration count?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AES keys are using a PBKDF2 function called with 4096 iterations </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413519341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48</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Privilege Attribute Certificate </a:t>
            </a:r>
            <a:endParaRPr lang="fr-FR"/>
          </a:p>
        </p:txBody>
      </p:sp>
      <p:sp>
        <p:nvSpPr>
          <p:cNvPr id="4" name="Espace réservé du texte 2">
            <a:extLst>
              <a:ext uri="{FF2B5EF4-FFF2-40B4-BE49-F238E27FC236}">
                <a16:creationId xmlns:a16="http://schemas.microsoft.com/office/drawing/2014/main" id="{499FF84D-AB7D-41D2-AAC6-AC0392E47C89}"/>
              </a:ext>
            </a:extLst>
          </p:cNvPr>
          <p:cNvSpPr txBox="1">
            <a:spLocks/>
          </p:cNvSpPr>
          <p:nvPr/>
        </p:nvSpPr>
        <p:spPr>
          <a:xfrm>
            <a:off x="366141" y="1922261"/>
            <a:ext cx="11887200" cy="387798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The PAC contains the authorization information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SIDs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As well as other data about the user (such as profile path, home directory…)</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Windows allocates a 48Kb buffer to read the PAC</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Windows compresses the SIDs in the PAC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SIDs’ domain parts are redundant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If the PAC does not fit, then the ticket handling fails</a:t>
            </a:r>
          </a:p>
          <a:p>
            <a:endParaRPr lang="fr-FR"/>
          </a:p>
        </p:txBody>
      </p:sp>
      <p:sp>
        <p:nvSpPr>
          <p:cNvPr id="5" name="Rectangle: Folded Corner 4">
            <a:extLst>
              <a:ext uri="{FF2B5EF4-FFF2-40B4-BE49-F238E27FC236}">
                <a16:creationId xmlns:a16="http://schemas.microsoft.com/office/drawing/2014/main" id="{0F3C1216-33D6-4EB9-991F-0ED4557628CE}"/>
              </a:ext>
            </a:extLst>
          </p:cNvPr>
          <p:cNvSpPr/>
          <p:nvPr/>
        </p:nvSpPr>
        <p:spPr bwMode="auto">
          <a:xfrm rot="274602">
            <a:off x="4891415" y="766808"/>
            <a:ext cx="104698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PAC</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4917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Security Support Provider Selection</a:t>
            </a:r>
            <a:endParaRPr lang="fr-FR"/>
          </a:p>
        </p:txBody>
      </p:sp>
      <p:pic>
        <p:nvPicPr>
          <p:cNvPr id="4" name="Picture 3">
            <a:extLst>
              <a:ext uri="{FF2B5EF4-FFF2-40B4-BE49-F238E27FC236}">
                <a16:creationId xmlns:a16="http://schemas.microsoft.com/office/drawing/2014/main" id="{F828AE91-9832-44B8-B468-32A5235C954D}"/>
              </a:ext>
            </a:extLst>
          </p:cNvPr>
          <p:cNvPicPr>
            <a:picLocks noChangeAspect="1" noChangeArrowheads="1"/>
          </p:cNvPicPr>
          <p:nvPr/>
        </p:nvPicPr>
        <p:blipFill>
          <a:blip r:embed="rId3"/>
          <a:srcRect/>
          <a:stretch>
            <a:fillRect/>
          </a:stretch>
        </p:blipFill>
        <p:spPr bwMode="auto">
          <a:xfrm>
            <a:off x="2870082" y="1912122"/>
            <a:ext cx="7089223" cy="4262437"/>
          </a:xfrm>
          <a:prstGeom prst="rect">
            <a:avLst/>
          </a:prstGeom>
          <a:noFill/>
          <a:ln w="9525">
            <a:noFill/>
            <a:miter lim="800000"/>
            <a:headEnd/>
            <a:tailEnd/>
          </a:ln>
        </p:spPr>
      </p:pic>
      <p:sp>
        <p:nvSpPr>
          <p:cNvPr id="3" name="Rectangle 2">
            <a:extLst>
              <a:ext uri="{FF2B5EF4-FFF2-40B4-BE49-F238E27FC236}">
                <a16:creationId xmlns:a16="http://schemas.microsoft.com/office/drawing/2014/main" id="{9D678268-55DB-4675-BB9F-B0AD72752B8C}"/>
              </a:ext>
            </a:extLst>
          </p:cNvPr>
          <p:cNvSpPr/>
          <p:nvPr/>
        </p:nvSpPr>
        <p:spPr bwMode="auto">
          <a:xfrm>
            <a:off x="2870082" y="2709019"/>
            <a:ext cx="1300266" cy="3931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400" b="1" err="1">
                <a:gradFill>
                  <a:gsLst>
                    <a:gs pos="0">
                      <a:srgbClr val="FFFFFF"/>
                    </a:gs>
                    <a:gs pos="100000">
                      <a:srgbClr val="FFFFFF"/>
                    </a:gs>
                  </a:gsLst>
                  <a:lin ang="5400000" scaled="0"/>
                </a:gradFill>
                <a:ea typeface="Segoe UI" pitchFamily="34" charset="0"/>
                <a:cs typeface="Segoe UI" pitchFamily="34" charset="0"/>
              </a:rPr>
              <a:t>CredProv</a:t>
            </a:r>
            <a:endParaRPr lang="en-CA" sz="1400" b="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7364786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730578" y="3015523"/>
            <a:ext cx="8138201" cy="265919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Inside the PAC</a:t>
            </a:r>
          </a:p>
          <a:p>
            <a:pPr marL="0" indent="0">
              <a:buNone/>
              <a:defRPr/>
            </a:pPr>
            <a:r>
              <a:rPr lang="en-US" sz="3200" b="1">
                <a:gradFill>
                  <a:gsLst>
                    <a:gs pos="1250">
                      <a:srgbClr val="505050"/>
                    </a:gs>
                    <a:gs pos="100000">
                      <a:srgbClr val="505050"/>
                    </a:gs>
                  </a:gsLst>
                  <a:lin ang="5400000" scaled="0"/>
                </a:gradFill>
              </a:rPr>
              <a:t>(an extract of what’s in it)</a:t>
            </a: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
        <p:nvSpPr>
          <p:cNvPr id="3" name="Rectangle 2">
            <a:extLst>
              <a:ext uri="{FF2B5EF4-FFF2-40B4-BE49-F238E27FC236}">
                <a16:creationId xmlns:a16="http://schemas.microsoft.com/office/drawing/2014/main" id="{E5477280-ACD7-4198-97B1-C7C5870C8BED}"/>
              </a:ext>
            </a:extLst>
          </p:cNvPr>
          <p:cNvSpPr/>
          <p:nvPr/>
        </p:nvSpPr>
        <p:spPr>
          <a:xfrm>
            <a:off x="7622283" y="1990628"/>
            <a:ext cx="3102879" cy="4708981"/>
          </a:xfrm>
          <a:prstGeom prst="rect">
            <a:avLst/>
          </a:prstGeom>
        </p:spPr>
        <p:txBody>
          <a:bodyPr wrap="square">
            <a:spAutoFit/>
          </a:bodyPr>
          <a:lstStyle/>
          <a:p>
            <a:pPr algn="l"/>
            <a:r>
              <a:rPr lang="en-CA" sz="1200"/>
              <a:t>_KERB_VALIDATION_INFO {</a:t>
            </a:r>
          </a:p>
          <a:p>
            <a:pPr algn="l"/>
            <a:r>
              <a:rPr lang="en-CA" sz="1200"/>
              <a:t>	</a:t>
            </a:r>
            <a:r>
              <a:rPr lang="en-CA" sz="1200" err="1"/>
              <a:t>LogonTime</a:t>
            </a:r>
            <a:r>
              <a:rPr lang="en-CA" sz="1200"/>
              <a:t>;</a:t>
            </a:r>
          </a:p>
          <a:p>
            <a:pPr algn="l"/>
            <a:r>
              <a:rPr lang="en-CA" sz="1200"/>
              <a:t>	</a:t>
            </a:r>
            <a:r>
              <a:rPr lang="en-CA" sz="1200" err="1"/>
              <a:t>LogoffTime</a:t>
            </a:r>
            <a:r>
              <a:rPr lang="en-CA" sz="1200"/>
              <a:t>;</a:t>
            </a:r>
          </a:p>
          <a:p>
            <a:pPr algn="l"/>
            <a:r>
              <a:rPr lang="en-CA" sz="1200"/>
              <a:t>	</a:t>
            </a:r>
            <a:r>
              <a:rPr lang="en-CA" sz="1200" err="1"/>
              <a:t>PasswordLastSet</a:t>
            </a:r>
            <a:r>
              <a:rPr lang="en-CA" sz="1200"/>
              <a:t>;</a:t>
            </a:r>
          </a:p>
          <a:p>
            <a:pPr algn="l"/>
            <a:r>
              <a:rPr lang="en-CA" sz="1200"/>
              <a:t>	</a:t>
            </a:r>
            <a:r>
              <a:rPr lang="en-CA" sz="1200" err="1"/>
              <a:t>PasswordCanChange</a:t>
            </a:r>
            <a:r>
              <a:rPr lang="en-CA" sz="1200"/>
              <a:t>;</a:t>
            </a:r>
          </a:p>
          <a:p>
            <a:pPr algn="l"/>
            <a:r>
              <a:rPr lang="en-CA" sz="1200"/>
              <a:t>	</a:t>
            </a:r>
            <a:r>
              <a:rPr lang="en-CA" sz="1200" err="1"/>
              <a:t>PasswordMustChange</a:t>
            </a:r>
            <a:r>
              <a:rPr lang="en-CA" sz="1200"/>
              <a:t>;</a:t>
            </a:r>
          </a:p>
          <a:p>
            <a:pPr algn="l"/>
            <a:r>
              <a:rPr lang="en-CA" sz="1200"/>
              <a:t>	</a:t>
            </a:r>
            <a:r>
              <a:rPr lang="en-CA" sz="1200" err="1"/>
              <a:t>EffectiveName</a:t>
            </a:r>
            <a:r>
              <a:rPr lang="en-CA" sz="1200"/>
              <a:t>;</a:t>
            </a:r>
          </a:p>
          <a:p>
            <a:pPr algn="l"/>
            <a:r>
              <a:rPr lang="en-CA" sz="1200"/>
              <a:t>	</a:t>
            </a:r>
            <a:r>
              <a:rPr lang="en-CA" sz="1200" err="1"/>
              <a:t>FullName</a:t>
            </a:r>
            <a:r>
              <a:rPr lang="en-CA" sz="1200"/>
              <a:t>;</a:t>
            </a:r>
          </a:p>
          <a:p>
            <a:pPr algn="l"/>
            <a:r>
              <a:rPr lang="en-CA" sz="1200"/>
              <a:t>	</a:t>
            </a:r>
            <a:r>
              <a:rPr lang="en-CA" sz="1200" err="1"/>
              <a:t>LogonScript</a:t>
            </a:r>
            <a:r>
              <a:rPr lang="en-CA" sz="1200"/>
              <a:t>;</a:t>
            </a:r>
          </a:p>
          <a:p>
            <a:pPr algn="l"/>
            <a:r>
              <a:rPr lang="en-CA" sz="1200"/>
              <a:t>	</a:t>
            </a:r>
            <a:r>
              <a:rPr lang="en-CA" sz="1200" err="1"/>
              <a:t>ProfilePath</a:t>
            </a:r>
            <a:r>
              <a:rPr lang="en-CA" sz="1200"/>
              <a:t>;</a:t>
            </a:r>
          </a:p>
          <a:p>
            <a:pPr algn="l"/>
            <a:r>
              <a:rPr lang="en-CA" sz="1200"/>
              <a:t>	</a:t>
            </a:r>
            <a:r>
              <a:rPr lang="en-CA" sz="1200" err="1"/>
              <a:t>HomeDirectory</a:t>
            </a:r>
            <a:r>
              <a:rPr lang="en-CA" sz="1200"/>
              <a:t>;</a:t>
            </a:r>
          </a:p>
          <a:p>
            <a:pPr algn="l"/>
            <a:r>
              <a:rPr lang="en-CA" sz="1200"/>
              <a:t>	</a:t>
            </a:r>
            <a:r>
              <a:rPr lang="en-CA" sz="1200" err="1"/>
              <a:t>HomeDirectoryDrive</a:t>
            </a:r>
            <a:r>
              <a:rPr lang="en-CA" sz="1200"/>
              <a:t>;</a:t>
            </a:r>
          </a:p>
          <a:p>
            <a:pPr algn="l"/>
            <a:r>
              <a:rPr lang="en-CA" sz="1200"/>
              <a:t>	</a:t>
            </a:r>
            <a:r>
              <a:rPr lang="en-CA" sz="1200" err="1"/>
              <a:t>LogonCount</a:t>
            </a:r>
            <a:r>
              <a:rPr lang="en-CA" sz="1200"/>
              <a:t>;</a:t>
            </a:r>
          </a:p>
          <a:p>
            <a:pPr algn="l"/>
            <a:r>
              <a:rPr lang="en-CA" sz="1200"/>
              <a:t>	</a:t>
            </a:r>
            <a:r>
              <a:rPr lang="en-CA" sz="1200" err="1"/>
              <a:t>BadPasswordCount</a:t>
            </a:r>
            <a:r>
              <a:rPr lang="en-CA" sz="1200"/>
              <a:t>;</a:t>
            </a:r>
          </a:p>
          <a:p>
            <a:pPr algn="l"/>
            <a:r>
              <a:rPr lang="en-CA" sz="1200"/>
              <a:t>	</a:t>
            </a:r>
            <a:r>
              <a:rPr lang="en-CA" sz="1200" err="1"/>
              <a:t>UserId</a:t>
            </a:r>
            <a:r>
              <a:rPr lang="en-CA" sz="1200"/>
              <a:t>;</a:t>
            </a:r>
          </a:p>
          <a:p>
            <a:pPr algn="l"/>
            <a:r>
              <a:rPr lang="en-CA" sz="1200"/>
              <a:t>	</a:t>
            </a:r>
            <a:r>
              <a:rPr lang="en-CA" sz="1200" err="1"/>
              <a:t>PrimaryGroupId</a:t>
            </a:r>
            <a:r>
              <a:rPr lang="en-CA" sz="1200"/>
              <a:t>;</a:t>
            </a:r>
          </a:p>
          <a:p>
            <a:pPr algn="l"/>
            <a:r>
              <a:rPr lang="en-CA" sz="1200"/>
              <a:t>	</a:t>
            </a:r>
            <a:r>
              <a:rPr lang="en-CA" sz="1200" err="1"/>
              <a:t>GroupCount</a:t>
            </a:r>
            <a:r>
              <a:rPr lang="en-CA" sz="1200"/>
              <a:t>;</a:t>
            </a:r>
          </a:p>
          <a:p>
            <a:pPr algn="l"/>
            <a:r>
              <a:rPr lang="en-CA" sz="1200"/>
              <a:t>	</a:t>
            </a:r>
            <a:r>
              <a:rPr lang="en-CA" sz="1200" err="1"/>
              <a:t>GroupIds</a:t>
            </a:r>
            <a:r>
              <a:rPr lang="en-CA" sz="1200"/>
              <a:t>;</a:t>
            </a:r>
          </a:p>
          <a:p>
            <a:pPr algn="l"/>
            <a:r>
              <a:rPr lang="en-CA" sz="1200"/>
              <a:t>	</a:t>
            </a:r>
            <a:r>
              <a:rPr lang="en-CA" sz="1200" err="1"/>
              <a:t>LogonServer</a:t>
            </a:r>
            <a:r>
              <a:rPr lang="en-CA" sz="1200"/>
              <a:t>;</a:t>
            </a:r>
          </a:p>
          <a:p>
            <a:pPr algn="l"/>
            <a:r>
              <a:rPr lang="en-CA" sz="1200"/>
              <a:t>	</a:t>
            </a:r>
            <a:r>
              <a:rPr lang="en-CA" sz="1200" err="1"/>
              <a:t>LogonDomainName</a:t>
            </a:r>
            <a:r>
              <a:rPr lang="en-CA" sz="1200"/>
              <a:t>;</a:t>
            </a:r>
          </a:p>
          <a:p>
            <a:pPr algn="l"/>
            <a:r>
              <a:rPr lang="en-CA" sz="1200"/>
              <a:t>	</a:t>
            </a:r>
            <a:r>
              <a:rPr lang="en-CA" sz="1200" err="1"/>
              <a:t>SidCount</a:t>
            </a:r>
            <a:r>
              <a:rPr lang="en-CA" sz="1200"/>
              <a:t>;</a:t>
            </a:r>
          </a:p>
          <a:p>
            <a:pPr algn="l"/>
            <a:r>
              <a:rPr lang="en-CA" sz="1200"/>
              <a:t>	</a:t>
            </a:r>
            <a:r>
              <a:rPr lang="en-CA" sz="1200" err="1"/>
              <a:t>ResourceGroupDomainSid</a:t>
            </a:r>
            <a:r>
              <a:rPr lang="en-CA" sz="1200"/>
              <a:t>;</a:t>
            </a:r>
          </a:p>
          <a:p>
            <a:pPr algn="l"/>
            <a:r>
              <a:rPr lang="en-CA" sz="1200"/>
              <a:t>	</a:t>
            </a:r>
            <a:r>
              <a:rPr lang="en-CA" sz="1200" err="1"/>
              <a:t>ResourceGroupCount</a:t>
            </a:r>
            <a:r>
              <a:rPr lang="en-CA" sz="1200"/>
              <a:t>;</a:t>
            </a:r>
          </a:p>
          <a:p>
            <a:pPr algn="l"/>
            <a:r>
              <a:rPr lang="en-CA" sz="1200"/>
              <a:t>	</a:t>
            </a:r>
            <a:r>
              <a:rPr lang="en-CA" sz="1200" err="1"/>
              <a:t>ResourceGroupIds</a:t>
            </a:r>
            <a:r>
              <a:rPr lang="en-CA" sz="1200"/>
              <a:t>;</a:t>
            </a:r>
          </a:p>
          <a:p>
            <a:pPr algn="l"/>
            <a:r>
              <a:rPr lang="en-CA" sz="1200"/>
              <a:t>}</a:t>
            </a:r>
          </a:p>
        </p:txBody>
      </p:sp>
    </p:spTree>
    <p:extLst>
      <p:ext uri="{BB962C8B-B14F-4D97-AF65-F5344CB8AC3E}">
        <p14:creationId xmlns:p14="http://schemas.microsoft.com/office/powerpoint/2010/main" val="389060422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351480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The </a:t>
            </a:r>
            <a:r>
              <a:rPr lang="en-US" sz="3200" b="1" err="1">
                <a:gradFill>
                  <a:gsLst>
                    <a:gs pos="1250">
                      <a:srgbClr val="505050"/>
                    </a:gs>
                    <a:gs pos="100000">
                      <a:srgbClr val="505050"/>
                    </a:gs>
                  </a:gsLst>
                  <a:lin ang="5400000" scaled="0"/>
                </a:gradFill>
              </a:rPr>
              <a:t>MaxTokenSize</a:t>
            </a:r>
            <a:r>
              <a:rPr lang="en-US" sz="3200" b="1">
                <a:gradFill>
                  <a:gsLst>
                    <a:gs pos="1250">
                      <a:srgbClr val="505050"/>
                    </a:gs>
                    <a:gs pos="100000">
                      <a:srgbClr val="505050"/>
                    </a:gs>
                  </a:gsLst>
                  <a:lin ang="5400000" scaled="0"/>
                </a:gradFill>
              </a:rPr>
              <a:t> limit used to be way smaller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8Kb in Windows 2000</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12Kb in Windows XP/2003 &gt; Windows 8.1/Windows 2012R2</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48Kb since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Although the name is about tokens, the actual registry value is about the allocated size of the buffer</a:t>
            </a:r>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spTree>
    <p:extLst>
      <p:ext uri="{BB962C8B-B14F-4D97-AF65-F5344CB8AC3E}">
        <p14:creationId xmlns:p14="http://schemas.microsoft.com/office/powerpoint/2010/main" val="112384682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51</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PAC validation </a:t>
            </a:r>
            <a:endParaRPr lang="fr-FR"/>
          </a:p>
        </p:txBody>
      </p:sp>
      <p:sp>
        <p:nvSpPr>
          <p:cNvPr id="4" name="Espace réservé du texte 2">
            <a:extLst>
              <a:ext uri="{FF2B5EF4-FFF2-40B4-BE49-F238E27FC236}">
                <a16:creationId xmlns:a16="http://schemas.microsoft.com/office/drawing/2014/main" id="{499FF84D-AB7D-41D2-AAC6-AC0392E47C89}"/>
              </a:ext>
            </a:extLst>
          </p:cNvPr>
          <p:cNvSpPr txBox="1">
            <a:spLocks/>
          </p:cNvSpPr>
          <p:nvPr/>
        </p:nvSpPr>
        <p:spPr>
          <a:xfrm>
            <a:off x="366141" y="1922261"/>
            <a:ext cx="11887200" cy="388414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PAC integrity is not always checked against a domain controller</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If the consumer of the ticket is not running in the context of local system, network service, or local service then the machine contact its closest DC for PAC validation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uses the secure channel of the machine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Unless the service’s identity has the </a:t>
            </a:r>
            <a:r>
              <a:rPr lang="en-US" sz="3200" b="1" err="1">
                <a:gradFill>
                  <a:gsLst>
                    <a:gs pos="1250">
                      <a:srgbClr val="505050"/>
                    </a:gs>
                    <a:gs pos="100000">
                      <a:srgbClr val="505050"/>
                    </a:gs>
                  </a:gsLst>
                  <a:lin ang="5400000" scaled="0"/>
                </a:gradFill>
              </a:rPr>
              <a:t>SeTCBprivilege</a:t>
            </a:r>
            <a:r>
              <a:rPr lang="en-US" sz="3200" b="1">
                <a:gradFill>
                  <a:gsLst>
                    <a:gs pos="1250">
                      <a:srgbClr val="505050"/>
                    </a:gs>
                    <a:gs pos="100000">
                      <a:srgbClr val="505050"/>
                    </a:gs>
                  </a:gsLst>
                  <a:lin ang="5400000" scaled="0"/>
                </a:gradFill>
              </a:rPr>
              <a:t> privilege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Or if the registry value </a:t>
            </a:r>
            <a:r>
              <a:rPr lang="en-US" sz="3200" b="1" err="1">
                <a:gradFill>
                  <a:gsLst>
                    <a:gs pos="1250">
                      <a:srgbClr val="505050"/>
                    </a:gs>
                    <a:gs pos="100000">
                      <a:srgbClr val="505050"/>
                    </a:gs>
                  </a:gsLst>
                  <a:lin ang="5400000" scaled="0"/>
                </a:gradFill>
              </a:rPr>
              <a:t>ValidateKdcPacSignature</a:t>
            </a:r>
            <a:r>
              <a:rPr lang="en-US" sz="3200" b="1">
                <a:gradFill>
                  <a:gsLst>
                    <a:gs pos="1250">
                      <a:srgbClr val="505050"/>
                    </a:gs>
                    <a:gs pos="100000">
                      <a:srgbClr val="505050"/>
                    </a:gs>
                  </a:gsLst>
                  <a:lin ang="5400000" scaled="0"/>
                </a:gradFill>
              </a:rPr>
              <a:t> is set to 1</a:t>
            </a:r>
          </a:p>
          <a:p>
            <a:pPr lvl="1">
              <a:buFont typeface="Wingdings" panose="05000000000000000000" pitchFamily="2" charset="2"/>
              <a:buChar char="§"/>
              <a:defRPr/>
            </a:pPr>
            <a:endParaRPr lang="fr-FR"/>
          </a:p>
        </p:txBody>
      </p:sp>
    </p:spTree>
    <p:extLst>
      <p:ext uri="{BB962C8B-B14F-4D97-AF65-F5344CB8AC3E}">
        <p14:creationId xmlns:p14="http://schemas.microsoft.com/office/powerpoint/2010/main" val="429163300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52</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PAC validation dark side</a:t>
            </a:r>
            <a:endParaRPr lang="fr-FR"/>
          </a:p>
        </p:txBody>
      </p:sp>
      <p:sp>
        <p:nvSpPr>
          <p:cNvPr id="4" name="Espace réservé du texte 2">
            <a:extLst>
              <a:ext uri="{FF2B5EF4-FFF2-40B4-BE49-F238E27FC236}">
                <a16:creationId xmlns:a16="http://schemas.microsoft.com/office/drawing/2014/main" id="{499FF84D-AB7D-41D2-AAC6-AC0392E47C89}"/>
              </a:ext>
            </a:extLst>
          </p:cNvPr>
          <p:cNvSpPr txBox="1">
            <a:spLocks/>
          </p:cNvSpPr>
          <p:nvPr/>
        </p:nvSpPr>
        <p:spPr>
          <a:xfrm>
            <a:off x="366141" y="1922261"/>
            <a:ext cx="11887200" cy="475822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KERB_VERIFY_PAC_REQUEST and its KB friends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 Microsoft Security Bulletin MS11-013 – Important </a:t>
            </a:r>
            <a:br>
              <a:rPr lang="en-US" sz="2000">
                <a:gradFill>
                  <a:gsLst>
                    <a:gs pos="1250">
                      <a:srgbClr val="505050"/>
                    </a:gs>
                    <a:gs pos="100000">
                      <a:srgbClr val="505050"/>
                    </a:gs>
                  </a:gsLst>
                  <a:lin ang="5400000" scaled="0"/>
                </a:gradFill>
              </a:rPr>
            </a:br>
            <a:r>
              <a:rPr lang="en-US" sz="2000" i="1">
                <a:gradFill>
                  <a:gsLst>
                    <a:gs pos="1250">
                      <a:srgbClr val="505050"/>
                    </a:gs>
                    <a:gs pos="100000">
                      <a:srgbClr val="505050"/>
                    </a:gs>
                  </a:gsLst>
                  <a:lin ang="5400000" scaled="0"/>
                </a:gradFill>
              </a:rPr>
              <a:t>An elevation of privilege vulnerability exists in implementations of Kerberos. The vulnerability exists because the Microsoft Kerberos implementation supports a weak hashing mechanism, which can allow for certain aspects of a Kerberos service ticket to be forged. A malicious user or attacker who successfully exploited this vulnerability could obtain a token with elevated privileges on the affected system.</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Microsoft Security Bulletin MS14-068 – Critical </a:t>
            </a:r>
            <a:br>
              <a:rPr lang="en-US" sz="2000">
                <a:gradFill>
                  <a:gsLst>
                    <a:gs pos="1250">
                      <a:srgbClr val="505050"/>
                    </a:gs>
                    <a:gs pos="100000">
                      <a:srgbClr val="505050"/>
                    </a:gs>
                  </a:gsLst>
                  <a:lin ang="5400000" scaled="0"/>
                </a:gradFill>
              </a:rPr>
            </a:br>
            <a:r>
              <a:rPr lang="en-US" sz="2000" i="1">
                <a:gradFill>
                  <a:gsLst>
                    <a:gs pos="1250">
                      <a:srgbClr val="505050"/>
                    </a:gs>
                    <a:gs pos="100000">
                      <a:srgbClr val="505050"/>
                    </a:gs>
                  </a:gsLst>
                  <a:lin ang="5400000" scaled="0"/>
                </a:gradFill>
              </a:rPr>
              <a:t>A remote elevation of privilege vulnerability exists in implementations of Kerberos KDC in Microsoft Windows. The vulnerability exists when the Microsoft Kerberos KDC implementations fail to properly validate signatures, which can allow for certain aspects of a Kerberos service ticket to be forged. Microsoft received information about this vulnerability through coordinated vulnerability disclosure. When this security bulletin was issued, Microsoft was aware of limited, targeted attacks that attempt to exploit this vulnerability.</a:t>
            </a:r>
          </a:p>
          <a:p>
            <a:pPr lvl="1">
              <a:buFont typeface="Wingdings" panose="05000000000000000000" pitchFamily="2" charset="2"/>
              <a:buChar char="§"/>
              <a:defRPr/>
            </a:pPr>
            <a:endParaRPr lang="fr-FR"/>
          </a:p>
        </p:txBody>
      </p:sp>
    </p:spTree>
    <p:extLst>
      <p:ext uri="{BB962C8B-B14F-4D97-AF65-F5344CB8AC3E}">
        <p14:creationId xmlns:p14="http://schemas.microsoft.com/office/powerpoint/2010/main" val="208326017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53</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PKINIT based authentication </a:t>
            </a:r>
            <a:endParaRPr lang="fr-FR"/>
          </a:p>
        </p:txBody>
      </p:sp>
      <p:sp>
        <p:nvSpPr>
          <p:cNvPr id="4" name="Espace réservé du texte 2">
            <a:extLst>
              <a:ext uri="{FF2B5EF4-FFF2-40B4-BE49-F238E27FC236}">
                <a16:creationId xmlns:a16="http://schemas.microsoft.com/office/drawing/2014/main" id="{499FF84D-AB7D-41D2-AAC6-AC0392E47C89}"/>
              </a:ext>
            </a:extLst>
          </p:cNvPr>
          <p:cNvSpPr txBox="1">
            <a:spLocks/>
          </p:cNvSpPr>
          <p:nvPr/>
        </p:nvSpPr>
        <p:spPr>
          <a:xfrm>
            <a:off x="366141" y="1922261"/>
            <a:ext cx="10478472" cy="372409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Uses a certificate to authenticate with the KDC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KRB_AS_REQ will not be encrypted with the derived user’s long term key but with the private key of the user</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Requires that the KDC has a valid certificate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Both user and KDC certificate have to come from a Certification Authority trusted by the forest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means that the certificate of the CA has to be stored in a particular location in configuration NC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Certificate revocation needs to be possible too</a:t>
            </a:r>
            <a:endParaRPr lang="fr-FR"/>
          </a:p>
        </p:txBody>
      </p:sp>
      <p:pic>
        <p:nvPicPr>
          <p:cNvPr id="5" name="Picture 4">
            <a:extLst>
              <a:ext uri="{FF2B5EF4-FFF2-40B4-BE49-F238E27FC236}">
                <a16:creationId xmlns:a16="http://schemas.microsoft.com/office/drawing/2014/main" id="{4C344ED3-802E-40D9-9A34-20B70C114124}"/>
              </a:ext>
            </a:extLst>
          </p:cNvPr>
          <p:cNvPicPr>
            <a:picLocks noChangeAspect="1"/>
          </p:cNvPicPr>
          <p:nvPr/>
        </p:nvPicPr>
        <p:blipFill>
          <a:blip r:embed="rId3"/>
          <a:stretch>
            <a:fillRect/>
          </a:stretch>
        </p:blipFill>
        <p:spPr>
          <a:xfrm>
            <a:off x="9894516" y="3784309"/>
            <a:ext cx="492480" cy="755820"/>
          </a:xfrm>
          <a:prstGeom prst="rect">
            <a:avLst/>
          </a:prstGeom>
        </p:spPr>
      </p:pic>
    </p:spTree>
    <p:extLst>
      <p:ext uri="{BB962C8B-B14F-4D97-AF65-F5344CB8AC3E}">
        <p14:creationId xmlns:p14="http://schemas.microsoft.com/office/powerpoint/2010/main" val="41678238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Box 179">
            <a:extLst>
              <a:ext uri="{FF2B5EF4-FFF2-40B4-BE49-F238E27FC236}">
                <a16:creationId xmlns:a16="http://schemas.microsoft.com/office/drawing/2014/main" id="{92BE65BD-E842-434B-9F73-2B136D393419}"/>
              </a:ext>
            </a:extLst>
          </p:cNvPr>
          <p:cNvSpPr txBox="1"/>
          <p:nvPr/>
        </p:nvSpPr>
        <p:spPr>
          <a:xfrm>
            <a:off x="764929" y="4410845"/>
            <a:ext cx="1431250" cy="517065"/>
          </a:xfrm>
          <a:prstGeom prst="rect">
            <a:avLst/>
          </a:prstGeom>
          <a:solidFill>
            <a:schemeClr val="accent6"/>
          </a:solidFill>
        </p:spPr>
        <p:txBody>
          <a:bodyPr wrap="square" lIns="182880" tIns="146304" rIns="182880" bIns="146304" rtlCol="0">
            <a:spAutoFit/>
          </a:bodyPr>
          <a:lstStyle/>
          <a:p>
            <a:pPr algn="l">
              <a:lnSpc>
                <a:spcPct val="90000"/>
              </a:lnSpc>
              <a:spcAft>
                <a:spcPts val="600"/>
              </a:spcAft>
            </a:pPr>
            <a:r>
              <a:rPr lang="en-CA" sz="1600">
                <a:solidFill>
                  <a:schemeClr val="bg1"/>
                </a:solidFill>
              </a:rPr>
              <a:t>Bob </a:t>
            </a:r>
            <a:r>
              <a:rPr lang="en-CA" sz="1050">
                <a:solidFill>
                  <a:schemeClr val="bg1"/>
                </a:solidFill>
              </a:rPr>
              <a:t>Private Key</a:t>
            </a:r>
            <a:endParaRPr lang="en-CA" sz="1600">
              <a:solidFill>
                <a:schemeClr val="bg1"/>
              </a:solidFill>
            </a:endParaRPr>
          </a:p>
        </p:txBody>
      </p:sp>
      <p:sp>
        <p:nvSpPr>
          <p:cNvPr id="122" name="Rectangle 121">
            <a:extLst>
              <a:ext uri="{FF2B5EF4-FFF2-40B4-BE49-F238E27FC236}">
                <a16:creationId xmlns:a16="http://schemas.microsoft.com/office/drawing/2014/main" id="{1759DD19-D703-431F-A92A-882CB3F5BD9C}"/>
              </a:ext>
            </a:extLst>
          </p:cNvPr>
          <p:cNvSpPr/>
          <p:nvPr/>
        </p:nvSpPr>
        <p:spPr bwMode="auto">
          <a:xfrm>
            <a:off x="6269831" y="3589852"/>
            <a:ext cx="2017579" cy="31303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KRB_AS_REQ with PA_PK_AS_REQ</a:t>
            </a:r>
          </a:p>
        </p:txBody>
      </p:sp>
      <p:grpSp>
        <p:nvGrpSpPr>
          <p:cNvPr id="4" name="Group 3">
            <a:extLst>
              <a:ext uri="{FF2B5EF4-FFF2-40B4-BE49-F238E27FC236}">
                <a16:creationId xmlns:a16="http://schemas.microsoft.com/office/drawing/2014/main" id="{4D33F612-0ED8-498B-9752-F9F735BF3DC6}"/>
              </a:ext>
            </a:extLst>
          </p:cNvPr>
          <p:cNvGrpSpPr/>
          <p:nvPr/>
        </p:nvGrpSpPr>
        <p:grpSpPr>
          <a:xfrm>
            <a:off x="2591681" y="1736679"/>
            <a:ext cx="774700" cy="799271"/>
            <a:chOff x="3662363" y="1230946"/>
            <a:chExt cx="1057276" cy="1068388"/>
          </a:xfrm>
        </p:grpSpPr>
        <p:grpSp>
          <p:nvGrpSpPr>
            <p:cNvPr id="5" name="Group 4">
              <a:extLst>
                <a:ext uri="{FF2B5EF4-FFF2-40B4-BE49-F238E27FC236}">
                  <a16:creationId xmlns:a16="http://schemas.microsoft.com/office/drawing/2014/main" id="{A10B2E37-1D57-43E3-8150-A23672A57CC0}"/>
                </a:ext>
              </a:extLst>
            </p:cNvPr>
            <p:cNvGrpSpPr>
              <a:grpSpLocks noChangeAspect="1"/>
            </p:cNvGrpSpPr>
            <p:nvPr/>
          </p:nvGrpSpPr>
          <p:grpSpPr bwMode="auto">
            <a:xfrm>
              <a:off x="3662363" y="1230946"/>
              <a:ext cx="1057276" cy="1068388"/>
              <a:chOff x="2341" y="775"/>
              <a:chExt cx="666" cy="673"/>
            </a:xfrm>
          </p:grpSpPr>
          <p:sp>
            <p:nvSpPr>
              <p:cNvPr id="7" name="AutoShape 3">
                <a:extLst>
                  <a:ext uri="{FF2B5EF4-FFF2-40B4-BE49-F238E27FC236}">
                    <a16:creationId xmlns:a16="http://schemas.microsoft.com/office/drawing/2014/main" id="{1622CBBE-7D2E-4E85-ACF7-B03050A5A085}"/>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5">
                <a:extLst>
                  <a:ext uri="{FF2B5EF4-FFF2-40B4-BE49-F238E27FC236}">
                    <a16:creationId xmlns:a16="http://schemas.microsoft.com/office/drawing/2014/main" id="{F26DB122-A737-4B8B-AF5A-FB932BC72F39}"/>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8D08AE7B-A735-4E66-948A-038AD7FAD601}"/>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6C3FAC82-46B1-4BCA-B141-B1751AFA94CD}"/>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A5AB00CF-7C60-47C4-9E94-FC69FAF7F7CE}"/>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36A88D67-03EC-460F-A924-ED8B55999FF9}"/>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A4DCA74D-04CF-48F5-B62E-1F93AF9851B0}"/>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F56AD44D-1AB5-454C-9231-E1E49E1CF4AF}"/>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7D0F0D93-E0E8-44C5-8F1C-91B5202864B5}"/>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4A7730BF-B124-42BE-9E0F-D0E032245A86}"/>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8318947C-F408-4BCB-A86F-A33FD18873FC}"/>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189ACFF1-CF98-4AC0-97EB-B7D6821EAB68}"/>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9E6DC9DC-51BE-4BBB-BE18-D52BE420EC37}"/>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C142E89E-737E-4956-B419-BF08663544D5}"/>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07E29B9A-F896-471A-A2D8-12AF9118D5A5}"/>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44B003E5-F2A6-4C93-98B3-581C92B47BD8}"/>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98EA436C-2C96-4B9B-8F58-FF39F13DCABA}"/>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26A235EE-1A94-42E1-95E0-1AC240E4667E}"/>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0B58FFE4-7483-46F0-AB2F-CE788D3B4833}"/>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CD0B2503-5405-43B1-9C43-51D6E822CFF1}"/>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E985FF8E-1833-492A-899F-F18D8D50615E}"/>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7ADE7F50-87BA-4AD4-9193-44D7D482115B}"/>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5DC67A77-1957-4771-9CE9-2F07A1F92DA4}"/>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306B65CB-A73B-4DC7-BD10-0B9C70F72484}"/>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Freeform 22">
              <a:extLst>
                <a:ext uri="{FF2B5EF4-FFF2-40B4-BE49-F238E27FC236}">
                  <a16:creationId xmlns:a16="http://schemas.microsoft.com/office/drawing/2014/main" id="{BA4396C7-280B-461B-9920-CA4593C3E0BA}"/>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1" name="Picture 1">
            <a:extLst>
              <a:ext uri="{FF2B5EF4-FFF2-40B4-BE49-F238E27FC236}">
                <a16:creationId xmlns:a16="http://schemas.microsoft.com/office/drawing/2014/main" id="{61569F46-B2CC-43A3-8410-9538FA5B976B}"/>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3058" y="1669408"/>
            <a:ext cx="714529" cy="102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2" name="Straight Arrow Connector 31">
            <a:extLst>
              <a:ext uri="{FF2B5EF4-FFF2-40B4-BE49-F238E27FC236}">
                <a16:creationId xmlns:a16="http://schemas.microsoft.com/office/drawing/2014/main" id="{1C3EC20E-0C84-4B0C-BDF9-9786F9945620}"/>
              </a:ext>
            </a:extLst>
          </p:cNvPr>
          <p:cNvCxnSpPr>
            <a:cxnSpLocks/>
          </p:cNvCxnSpPr>
          <p:nvPr/>
        </p:nvCxnSpPr>
        <p:spPr>
          <a:xfrm flipV="1">
            <a:off x="2977477" y="3147729"/>
            <a:ext cx="5273894" cy="5783"/>
          </a:xfrm>
          <a:prstGeom prst="straightConnector1">
            <a:avLst/>
          </a:prstGeom>
          <a:ln w="38100">
            <a:solidFill>
              <a:srgbClr val="0179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7AB270C-3C9B-45D7-B28E-69E11C15E219}"/>
              </a:ext>
            </a:extLst>
          </p:cNvPr>
          <p:cNvSpPr txBox="1"/>
          <p:nvPr/>
        </p:nvSpPr>
        <p:spPr>
          <a:xfrm>
            <a:off x="4714109" y="2698945"/>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1. KRB_AS_REQ</a:t>
            </a:r>
          </a:p>
        </p:txBody>
      </p:sp>
      <p:sp>
        <p:nvSpPr>
          <p:cNvPr id="37" name="TextBox 36">
            <a:extLst>
              <a:ext uri="{FF2B5EF4-FFF2-40B4-BE49-F238E27FC236}">
                <a16:creationId xmlns:a16="http://schemas.microsoft.com/office/drawing/2014/main" id="{8DC43A1F-BBE1-4B40-B62D-6C8706DB0ABD}"/>
              </a:ext>
            </a:extLst>
          </p:cNvPr>
          <p:cNvSpPr txBox="1"/>
          <p:nvPr/>
        </p:nvSpPr>
        <p:spPr>
          <a:xfrm>
            <a:off x="2837119" y="3204877"/>
            <a:ext cx="3926005" cy="2905411"/>
          </a:xfrm>
          <a:prstGeom prst="rect">
            <a:avLst/>
          </a:prstGeom>
          <a:noFill/>
        </p:spPr>
        <p:txBody>
          <a:bodyPr wrap="square" lIns="182880" tIns="146304" rIns="182880" bIns="146304" rtlCol="0">
            <a:spAutoFit/>
          </a:bodyPr>
          <a:lstStyle/>
          <a:p>
            <a:pPr algn="l">
              <a:lnSpc>
                <a:spcPct val="90000"/>
              </a:lnSpc>
              <a:spcAft>
                <a:spcPts val="600"/>
              </a:spcAft>
            </a:pPr>
            <a:r>
              <a:rPr lang="en-CA" sz="1600" b="1">
                <a:latin typeface="Consolas" panose="020B0609020204030204" pitchFamily="49" charset="0"/>
              </a:rPr>
              <a:t>KDC-REQ:</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cname</a:t>
            </a:r>
            <a:r>
              <a:rPr lang="en-CA" sz="1600">
                <a:gradFill>
                  <a:gsLst>
                    <a:gs pos="2917">
                      <a:schemeClr val="tx1"/>
                    </a:gs>
                    <a:gs pos="30000">
                      <a:schemeClr val="tx1"/>
                    </a:gs>
                  </a:gsLst>
                  <a:lin ang="5400000" scaled="0"/>
                </a:gradFill>
                <a:latin typeface="Consolas" panose="020B0609020204030204" pitchFamily="49" charset="0"/>
              </a:rPr>
              <a:t> = bob</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realm = 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sname</a:t>
            </a:r>
            <a:r>
              <a:rPr lang="en-CA" sz="1600">
                <a:gradFill>
                  <a:gsLst>
                    <a:gs pos="2917">
                      <a:schemeClr val="tx1"/>
                    </a:gs>
                    <a:gs pos="30000">
                      <a:schemeClr val="tx1"/>
                    </a:gs>
                  </a:gsLst>
                  <a:lin ang="5400000" scaled="0"/>
                </a:gradFill>
                <a:latin typeface="Consolas" panose="020B0609020204030204" pitchFamily="49" charset="0"/>
              </a:rPr>
              <a:t> = krbtgt/contoso.com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eType</a:t>
            </a:r>
            <a:r>
              <a:rPr lang="en-CA" sz="1600">
                <a:gradFill>
                  <a:gsLst>
                    <a:gs pos="2917">
                      <a:schemeClr val="tx1"/>
                    </a:gs>
                    <a:gs pos="30000">
                      <a:schemeClr val="tx1"/>
                    </a:gs>
                  </a:gsLst>
                  <a:lin ang="5400000" scaled="0"/>
                </a:gradFill>
                <a:latin typeface="Consolas" panose="020B0609020204030204" pitchFamily="49" charset="0"/>
              </a:rPr>
              <a:t> = ENCTYPE</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nonce = 854491316</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address = BOBLAPTOP</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KDC options = KDC Flags</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till = timestamp</a:t>
            </a:r>
          </a:p>
        </p:txBody>
      </p:sp>
      <p:sp>
        <p:nvSpPr>
          <p:cNvPr id="38" name="TextBox 37">
            <a:extLst>
              <a:ext uri="{FF2B5EF4-FFF2-40B4-BE49-F238E27FC236}">
                <a16:creationId xmlns:a16="http://schemas.microsoft.com/office/drawing/2014/main" id="{AF8E4983-95EB-4ED4-959C-38AFF6AF547F}"/>
              </a:ext>
            </a:extLst>
          </p:cNvPr>
          <p:cNvSpPr txBox="1"/>
          <p:nvPr/>
        </p:nvSpPr>
        <p:spPr>
          <a:xfrm>
            <a:off x="6152034" y="3189295"/>
            <a:ext cx="3126284" cy="815608"/>
          </a:xfrm>
          <a:prstGeom prst="rect">
            <a:avLst/>
          </a:prstGeom>
          <a:noFill/>
        </p:spPr>
        <p:txBody>
          <a:bodyPr wrap="square" lIns="182880" tIns="146304" rIns="182880" bIns="146304" rtlCol="0">
            <a:spAutoFit/>
          </a:bodyPr>
          <a:lstStyle/>
          <a:p>
            <a:pPr algn="l">
              <a:lnSpc>
                <a:spcPct val="90000"/>
              </a:lnSpc>
              <a:spcAft>
                <a:spcPts val="600"/>
              </a:spcAft>
            </a:pPr>
            <a:r>
              <a:rPr lang="en-CA" sz="1600" b="1">
                <a:gradFill>
                  <a:gsLst>
                    <a:gs pos="2917">
                      <a:schemeClr val="tx1"/>
                    </a:gs>
                    <a:gs pos="30000">
                      <a:schemeClr val="tx1"/>
                    </a:gs>
                  </a:gsLst>
                  <a:lin ang="5400000" scaled="0"/>
                </a:gradFill>
                <a:latin typeface="Consolas" panose="020B0609020204030204" pitchFamily="49" charset="0"/>
              </a:rPr>
              <a:t>PA-DATA:</a:t>
            </a:r>
          </a:p>
          <a:p>
            <a:pPr algn="l">
              <a:lnSpc>
                <a:spcPct val="90000"/>
              </a:lnSpc>
              <a:spcAft>
                <a:spcPts val="600"/>
              </a:spcAft>
            </a:pPr>
            <a:r>
              <a:rPr lang="en-CA" sz="1600">
                <a:solidFill>
                  <a:schemeClr val="bg1"/>
                </a:solidFill>
                <a:latin typeface="Consolas" panose="020B0609020204030204" pitchFamily="49" charset="0"/>
              </a:rPr>
              <a:t>PA_PK_AS_REQ</a:t>
            </a:r>
          </a:p>
        </p:txBody>
      </p:sp>
      <p:sp>
        <p:nvSpPr>
          <p:cNvPr id="39" name="TextBox 38">
            <a:extLst>
              <a:ext uri="{FF2B5EF4-FFF2-40B4-BE49-F238E27FC236}">
                <a16:creationId xmlns:a16="http://schemas.microsoft.com/office/drawing/2014/main" id="{B783917F-18FC-40A9-BE00-C6D470D4B640}"/>
              </a:ext>
            </a:extLst>
          </p:cNvPr>
          <p:cNvSpPr txBox="1"/>
          <p:nvPr/>
        </p:nvSpPr>
        <p:spPr>
          <a:xfrm>
            <a:off x="766854" y="3146444"/>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sp>
        <p:nvSpPr>
          <p:cNvPr id="40" name="TextBox 39">
            <a:extLst>
              <a:ext uri="{FF2B5EF4-FFF2-40B4-BE49-F238E27FC236}">
                <a16:creationId xmlns:a16="http://schemas.microsoft.com/office/drawing/2014/main" id="{7B01A039-080C-4B16-9AFD-706828C9F633}"/>
              </a:ext>
            </a:extLst>
          </p:cNvPr>
          <p:cNvSpPr txBox="1"/>
          <p:nvPr/>
        </p:nvSpPr>
        <p:spPr>
          <a:xfrm>
            <a:off x="9883639" y="3146443"/>
            <a:ext cx="1432061" cy="517065"/>
          </a:xfrm>
          <a:prstGeom prst="rect">
            <a:avLst/>
          </a:prstGeom>
          <a:solidFill>
            <a:srgbClr val="7030A0"/>
          </a:solidFill>
        </p:spPr>
        <p:txBody>
          <a:bodyPr wrap="square" lIns="182880" tIns="146304" rIns="182880" bIns="146304" rtlCol="0">
            <a:spAutoFit/>
          </a:bodyPr>
          <a:lstStyle/>
          <a:p>
            <a:pPr algn="l">
              <a:lnSpc>
                <a:spcPct val="90000"/>
              </a:lnSpc>
              <a:spcAft>
                <a:spcPts val="600"/>
              </a:spcAft>
            </a:pPr>
            <a:r>
              <a:rPr lang="en-CA" sz="1600">
                <a:solidFill>
                  <a:schemeClr val="bg1"/>
                </a:solidFill>
              </a:rPr>
              <a:t>KDC secret</a:t>
            </a:r>
          </a:p>
        </p:txBody>
      </p:sp>
      <p:grpSp>
        <p:nvGrpSpPr>
          <p:cNvPr id="68" name="Group 67">
            <a:extLst>
              <a:ext uri="{FF2B5EF4-FFF2-40B4-BE49-F238E27FC236}">
                <a16:creationId xmlns:a16="http://schemas.microsoft.com/office/drawing/2014/main" id="{CF50350C-91A1-41C1-8423-5B562D829ECA}"/>
              </a:ext>
            </a:extLst>
          </p:cNvPr>
          <p:cNvGrpSpPr/>
          <p:nvPr/>
        </p:nvGrpSpPr>
        <p:grpSpPr>
          <a:xfrm>
            <a:off x="2066420" y="3548250"/>
            <a:ext cx="193675" cy="199818"/>
            <a:chOff x="3662363" y="1230946"/>
            <a:chExt cx="1057276" cy="1068388"/>
          </a:xfrm>
        </p:grpSpPr>
        <p:grpSp>
          <p:nvGrpSpPr>
            <p:cNvPr id="69" name="Group 68">
              <a:extLst>
                <a:ext uri="{FF2B5EF4-FFF2-40B4-BE49-F238E27FC236}">
                  <a16:creationId xmlns:a16="http://schemas.microsoft.com/office/drawing/2014/main" id="{FE17D5FC-8F47-4A47-9689-16FDA2E41649}"/>
                </a:ext>
              </a:extLst>
            </p:cNvPr>
            <p:cNvGrpSpPr>
              <a:grpSpLocks noChangeAspect="1"/>
            </p:cNvGrpSpPr>
            <p:nvPr/>
          </p:nvGrpSpPr>
          <p:grpSpPr bwMode="auto">
            <a:xfrm>
              <a:off x="3662363" y="1230946"/>
              <a:ext cx="1057276" cy="1068388"/>
              <a:chOff x="2341" y="775"/>
              <a:chExt cx="666" cy="673"/>
            </a:xfrm>
          </p:grpSpPr>
          <p:sp>
            <p:nvSpPr>
              <p:cNvPr id="71" name="AutoShape 3">
                <a:extLst>
                  <a:ext uri="{FF2B5EF4-FFF2-40B4-BE49-F238E27FC236}">
                    <a16:creationId xmlns:a16="http://schemas.microsoft.com/office/drawing/2014/main" id="{A73D65D2-9B6F-4F0B-B0D2-4DA130BE3FA4}"/>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5">
                <a:extLst>
                  <a:ext uri="{FF2B5EF4-FFF2-40B4-BE49-F238E27FC236}">
                    <a16:creationId xmlns:a16="http://schemas.microsoft.com/office/drawing/2014/main" id="{1222EEF4-10BD-486C-AB5A-18BDDF3554B3}"/>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459EA6EE-3F13-4725-BD39-9657A4F3FECE}"/>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
                <a:extLst>
                  <a:ext uri="{FF2B5EF4-FFF2-40B4-BE49-F238E27FC236}">
                    <a16:creationId xmlns:a16="http://schemas.microsoft.com/office/drawing/2014/main" id="{A3077A01-082B-42C6-ADC3-7F287AC75835}"/>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8">
                <a:extLst>
                  <a:ext uri="{FF2B5EF4-FFF2-40B4-BE49-F238E27FC236}">
                    <a16:creationId xmlns:a16="http://schemas.microsoft.com/office/drawing/2014/main" id="{93CB5B66-F16B-45BC-819D-AA0C11A851F5}"/>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
                <a:extLst>
                  <a:ext uri="{FF2B5EF4-FFF2-40B4-BE49-F238E27FC236}">
                    <a16:creationId xmlns:a16="http://schemas.microsoft.com/office/drawing/2014/main" id="{88EBC80D-CA1B-4825-B1F8-20D5F8A44571}"/>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
                <a:extLst>
                  <a:ext uri="{FF2B5EF4-FFF2-40B4-BE49-F238E27FC236}">
                    <a16:creationId xmlns:a16="http://schemas.microsoft.com/office/drawing/2014/main" id="{6EC452B6-63A9-42E9-B56A-DC3750918777}"/>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1">
                <a:extLst>
                  <a:ext uri="{FF2B5EF4-FFF2-40B4-BE49-F238E27FC236}">
                    <a16:creationId xmlns:a16="http://schemas.microsoft.com/office/drawing/2014/main" id="{ED08D760-9BAA-42C1-9174-00144DA7D32A}"/>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2">
                <a:extLst>
                  <a:ext uri="{FF2B5EF4-FFF2-40B4-BE49-F238E27FC236}">
                    <a16:creationId xmlns:a16="http://schemas.microsoft.com/office/drawing/2014/main" id="{88A1D878-3119-47C8-B6BF-6B0160EC7005}"/>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3">
                <a:extLst>
                  <a:ext uri="{FF2B5EF4-FFF2-40B4-BE49-F238E27FC236}">
                    <a16:creationId xmlns:a16="http://schemas.microsoft.com/office/drawing/2014/main" id="{BF2A49E0-4A75-412C-BB4B-A95E0E712025}"/>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4">
                <a:extLst>
                  <a:ext uri="{FF2B5EF4-FFF2-40B4-BE49-F238E27FC236}">
                    <a16:creationId xmlns:a16="http://schemas.microsoft.com/office/drawing/2014/main" id="{AAE5E9F1-5C99-48A6-B0CA-7F2693359ED6}"/>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5">
                <a:extLst>
                  <a:ext uri="{FF2B5EF4-FFF2-40B4-BE49-F238E27FC236}">
                    <a16:creationId xmlns:a16="http://schemas.microsoft.com/office/drawing/2014/main" id="{5047883B-269C-4126-8ED4-75E0BAC463FA}"/>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
                <a:extLst>
                  <a:ext uri="{FF2B5EF4-FFF2-40B4-BE49-F238E27FC236}">
                    <a16:creationId xmlns:a16="http://schemas.microsoft.com/office/drawing/2014/main" id="{8B9449CD-29E9-47D8-A395-7ABD20AD3504}"/>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7">
                <a:extLst>
                  <a:ext uri="{FF2B5EF4-FFF2-40B4-BE49-F238E27FC236}">
                    <a16:creationId xmlns:a16="http://schemas.microsoft.com/office/drawing/2014/main" id="{406295F0-E2F2-41DF-8575-853108940A49}"/>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8">
                <a:extLst>
                  <a:ext uri="{FF2B5EF4-FFF2-40B4-BE49-F238E27FC236}">
                    <a16:creationId xmlns:a16="http://schemas.microsoft.com/office/drawing/2014/main" id="{94FCBDB8-72FA-4CC4-B8F8-75BEEE6C650D}"/>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9">
                <a:extLst>
                  <a:ext uri="{FF2B5EF4-FFF2-40B4-BE49-F238E27FC236}">
                    <a16:creationId xmlns:a16="http://schemas.microsoft.com/office/drawing/2014/main" id="{5E0CD3B1-4E73-4C92-A5EE-51A23514D199}"/>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0">
                <a:extLst>
                  <a:ext uri="{FF2B5EF4-FFF2-40B4-BE49-F238E27FC236}">
                    <a16:creationId xmlns:a16="http://schemas.microsoft.com/office/drawing/2014/main" id="{E4588FDA-12A3-4F88-9EAB-627DBC417FD2}"/>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1">
                <a:extLst>
                  <a:ext uri="{FF2B5EF4-FFF2-40B4-BE49-F238E27FC236}">
                    <a16:creationId xmlns:a16="http://schemas.microsoft.com/office/drawing/2014/main" id="{B6A106C5-3510-40F7-B477-A1814A0FFC76}"/>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2">
                <a:extLst>
                  <a:ext uri="{FF2B5EF4-FFF2-40B4-BE49-F238E27FC236}">
                    <a16:creationId xmlns:a16="http://schemas.microsoft.com/office/drawing/2014/main" id="{B3C488EC-7C3B-408A-8E06-E9FA008E6CD1}"/>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4">
                <a:extLst>
                  <a:ext uri="{FF2B5EF4-FFF2-40B4-BE49-F238E27FC236}">
                    <a16:creationId xmlns:a16="http://schemas.microsoft.com/office/drawing/2014/main" id="{65DA6480-78A2-4148-929A-F6869C6B6867}"/>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5">
                <a:extLst>
                  <a:ext uri="{FF2B5EF4-FFF2-40B4-BE49-F238E27FC236}">
                    <a16:creationId xmlns:a16="http://schemas.microsoft.com/office/drawing/2014/main" id="{D905D92A-ACBF-4A6E-B020-7CD888B7AF90}"/>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6">
                <a:extLst>
                  <a:ext uri="{FF2B5EF4-FFF2-40B4-BE49-F238E27FC236}">
                    <a16:creationId xmlns:a16="http://schemas.microsoft.com/office/drawing/2014/main" id="{9085F6D0-2956-47A3-BBBD-4895C754E5CD}"/>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7">
                <a:extLst>
                  <a:ext uri="{FF2B5EF4-FFF2-40B4-BE49-F238E27FC236}">
                    <a16:creationId xmlns:a16="http://schemas.microsoft.com/office/drawing/2014/main" id="{15D3B935-3E32-42D5-B153-5D332026F486}"/>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
                <a:extLst>
                  <a:ext uri="{FF2B5EF4-FFF2-40B4-BE49-F238E27FC236}">
                    <a16:creationId xmlns:a16="http://schemas.microsoft.com/office/drawing/2014/main" id="{6D02CD31-1132-4782-A3CB-8F10C583ED47}"/>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0" name="Freeform 22">
              <a:extLst>
                <a:ext uri="{FF2B5EF4-FFF2-40B4-BE49-F238E27FC236}">
                  <a16:creationId xmlns:a16="http://schemas.microsoft.com/office/drawing/2014/main" id="{10B7B94E-BA92-4CDB-B182-199D86E2BCA9}"/>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0" name="TextBox 149">
            <a:extLst>
              <a:ext uri="{FF2B5EF4-FFF2-40B4-BE49-F238E27FC236}">
                <a16:creationId xmlns:a16="http://schemas.microsoft.com/office/drawing/2014/main" id="{C030479D-B732-4B29-A7CE-07FC26FE8008}"/>
              </a:ext>
            </a:extLst>
          </p:cNvPr>
          <p:cNvSpPr txBox="1"/>
          <p:nvPr/>
        </p:nvSpPr>
        <p:spPr>
          <a:xfrm>
            <a:off x="9883639" y="3969815"/>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grpSp>
        <p:nvGrpSpPr>
          <p:cNvPr id="151" name="Group 150">
            <a:extLst>
              <a:ext uri="{FF2B5EF4-FFF2-40B4-BE49-F238E27FC236}">
                <a16:creationId xmlns:a16="http://schemas.microsoft.com/office/drawing/2014/main" id="{4F673AA6-C203-4BA6-9E7D-CA0C9210C3F0}"/>
              </a:ext>
            </a:extLst>
          </p:cNvPr>
          <p:cNvGrpSpPr/>
          <p:nvPr/>
        </p:nvGrpSpPr>
        <p:grpSpPr>
          <a:xfrm>
            <a:off x="11218862" y="4368504"/>
            <a:ext cx="193675" cy="199818"/>
            <a:chOff x="3662363" y="1230946"/>
            <a:chExt cx="1057276" cy="1068388"/>
          </a:xfrm>
        </p:grpSpPr>
        <p:grpSp>
          <p:nvGrpSpPr>
            <p:cNvPr id="152" name="Group 151">
              <a:extLst>
                <a:ext uri="{FF2B5EF4-FFF2-40B4-BE49-F238E27FC236}">
                  <a16:creationId xmlns:a16="http://schemas.microsoft.com/office/drawing/2014/main" id="{B1F4BE99-7F6C-4CBD-AF1D-BF31EFE26C55}"/>
                </a:ext>
              </a:extLst>
            </p:cNvPr>
            <p:cNvGrpSpPr>
              <a:grpSpLocks noChangeAspect="1"/>
            </p:cNvGrpSpPr>
            <p:nvPr/>
          </p:nvGrpSpPr>
          <p:grpSpPr bwMode="auto">
            <a:xfrm>
              <a:off x="3662363" y="1230946"/>
              <a:ext cx="1057276" cy="1068388"/>
              <a:chOff x="2341" y="775"/>
              <a:chExt cx="666" cy="673"/>
            </a:xfrm>
          </p:grpSpPr>
          <p:sp>
            <p:nvSpPr>
              <p:cNvPr id="154" name="AutoShape 3">
                <a:extLst>
                  <a:ext uri="{FF2B5EF4-FFF2-40B4-BE49-F238E27FC236}">
                    <a16:creationId xmlns:a16="http://schemas.microsoft.com/office/drawing/2014/main" id="{2FBA2CE1-4A3D-4C49-BCC5-6B7682F29876}"/>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5">
                <a:extLst>
                  <a:ext uri="{FF2B5EF4-FFF2-40B4-BE49-F238E27FC236}">
                    <a16:creationId xmlns:a16="http://schemas.microsoft.com/office/drawing/2014/main" id="{0FE39C0B-732A-4FCF-996B-670B84AA8043}"/>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
                <a:extLst>
                  <a:ext uri="{FF2B5EF4-FFF2-40B4-BE49-F238E27FC236}">
                    <a16:creationId xmlns:a16="http://schemas.microsoft.com/office/drawing/2014/main" id="{D04BF105-16B3-4548-914B-30CC69CABED4}"/>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7">
                <a:extLst>
                  <a:ext uri="{FF2B5EF4-FFF2-40B4-BE49-F238E27FC236}">
                    <a16:creationId xmlns:a16="http://schemas.microsoft.com/office/drawing/2014/main" id="{C5891D0E-69AE-4803-943E-7A9298AAACBB}"/>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
                <a:extLst>
                  <a:ext uri="{FF2B5EF4-FFF2-40B4-BE49-F238E27FC236}">
                    <a16:creationId xmlns:a16="http://schemas.microsoft.com/office/drawing/2014/main" id="{B20638BF-FD36-415A-BCA7-CD695AC4740D}"/>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
                <a:extLst>
                  <a:ext uri="{FF2B5EF4-FFF2-40B4-BE49-F238E27FC236}">
                    <a16:creationId xmlns:a16="http://schemas.microsoft.com/office/drawing/2014/main" id="{2DB46071-E823-4352-AC41-0610D8054602}"/>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0">
                <a:extLst>
                  <a:ext uri="{FF2B5EF4-FFF2-40B4-BE49-F238E27FC236}">
                    <a16:creationId xmlns:a16="http://schemas.microsoft.com/office/drawing/2014/main" id="{3C160FBB-6BCA-4CB7-B67F-6271B049CEDF}"/>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1">
                <a:extLst>
                  <a:ext uri="{FF2B5EF4-FFF2-40B4-BE49-F238E27FC236}">
                    <a16:creationId xmlns:a16="http://schemas.microsoft.com/office/drawing/2014/main" id="{25BB6771-5277-46D7-9CB4-9046AAEA14A9}"/>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2">
                <a:extLst>
                  <a:ext uri="{FF2B5EF4-FFF2-40B4-BE49-F238E27FC236}">
                    <a16:creationId xmlns:a16="http://schemas.microsoft.com/office/drawing/2014/main" id="{F45E364D-E052-43C4-A3B7-EFEA72DE9E3B}"/>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
                <a:extLst>
                  <a:ext uri="{FF2B5EF4-FFF2-40B4-BE49-F238E27FC236}">
                    <a16:creationId xmlns:a16="http://schemas.microsoft.com/office/drawing/2014/main" id="{00F2C21F-A339-4CFD-AEBA-92F45809D503}"/>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4">
                <a:extLst>
                  <a:ext uri="{FF2B5EF4-FFF2-40B4-BE49-F238E27FC236}">
                    <a16:creationId xmlns:a16="http://schemas.microsoft.com/office/drawing/2014/main" id="{B1134180-880F-40F6-AFBB-3B2ED87A0304}"/>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5">
                <a:extLst>
                  <a:ext uri="{FF2B5EF4-FFF2-40B4-BE49-F238E27FC236}">
                    <a16:creationId xmlns:a16="http://schemas.microsoft.com/office/drawing/2014/main" id="{5990272F-1D42-4B4D-9660-5F8BAA1E9800}"/>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6">
                <a:extLst>
                  <a:ext uri="{FF2B5EF4-FFF2-40B4-BE49-F238E27FC236}">
                    <a16:creationId xmlns:a16="http://schemas.microsoft.com/office/drawing/2014/main" id="{C19988F6-9D7A-4E49-A63E-792AE18F6347}"/>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7">
                <a:extLst>
                  <a:ext uri="{FF2B5EF4-FFF2-40B4-BE49-F238E27FC236}">
                    <a16:creationId xmlns:a16="http://schemas.microsoft.com/office/drawing/2014/main" id="{5F2727AA-4765-4D79-8CBF-C9F37C5FA25B}"/>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8">
                <a:extLst>
                  <a:ext uri="{FF2B5EF4-FFF2-40B4-BE49-F238E27FC236}">
                    <a16:creationId xmlns:a16="http://schemas.microsoft.com/office/drawing/2014/main" id="{D535B0FE-5975-4F80-8B8D-C8142615F663}"/>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9">
                <a:extLst>
                  <a:ext uri="{FF2B5EF4-FFF2-40B4-BE49-F238E27FC236}">
                    <a16:creationId xmlns:a16="http://schemas.microsoft.com/office/drawing/2014/main" id="{25F23F0D-535D-4021-A65E-CD7438F0EB17}"/>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0">
                <a:extLst>
                  <a:ext uri="{FF2B5EF4-FFF2-40B4-BE49-F238E27FC236}">
                    <a16:creationId xmlns:a16="http://schemas.microsoft.com/office/drawing/2014/main" id="{ECBFBD16-697A-4171-9D10-1A6055651293}"/>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1">
                <a:extLst>
                  <a:ext uri="{FF2B5EF4-FFF2-40B4-BE49-F238E27FC236}">
                    <a16:creationId xmlns:a16="http://schemas.microsoft.com/office/drawing/2014/main" id="{DE46642A-3324-4A70-9D1C-7FBFA3EBBDBF}"/>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2">
                <a:extLst>
                  <a:ext uri="{FF2B5EF4-FFF2-40B4-BE49-F238E27FC236}">
                    <a16:creationId xmlns:a16="http://schemas.microsoft.com/office/drawing/2014/main" id="{732DF8DC-5BC6-4164-833A-2BBA0DC88807}"/>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
                <a:extLst>
                  <a:ext uri="{FF2B5EF4-FFF2-40B4-BE49-F238E27FC236}">
                    <a16:creationId xmlns:a16="http://schemas.microsoft.com/office/drawing/2014/main" id="{E88EA048-3091-4FED-AAE4-D38E337240BA}"/>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5">
                <a:extLst>
                  <a:ext uri="{FF2B5EF4-FFF2-40B4-BE49-F238E27FC236}">
                    <a16:creationId xmlns:a16="http://schemas.microsoft.com/office/drawing/2014/main" id="{1AFB7743-4F73-450D-A88C-7B19F73BADB3}"/>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6">
                <a:extLst>
                  <a:ext uri="{FF2B5EF4-FFF2-40B4-BE49-F238E27FC236}">
                    <a16:creationId xmlns:a16="http://schemas.microsoft.com/office/drawing/2014/main" id="{333B37D1-B18B-470A-9768-2FE840CF040C}"/>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7">
                <a:extLst>
                  <a:ext uri="{FF2B5EF4-FFF2-40B4-BE49-F238E27FC236}">
                    <a16:creationId xmlns:a16="http://schemas.microsoft.com/office/drawing/2014/main" id="{FDD74C75-1468-4126-978F-5D218AC024D6}"/>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8">
                <a:extLst>
                  <a:ext uri="{FF2B5EF4-FFF2-40B4-BE49-F238E27FC236}">
                    <a16:creationId xmlns:a16="http://schemas.microsoft.com/office/drawing/2014/main" id="{DF770F23-45F2-4108-9C41-E9754F0DADCB}"/>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3" name="Freeform 22">
              <a:extLst>
                <a:ext uri="{FF2B5EF4-FFF2-40B4-BE49-F238E27FC236}">
                  <a16:creationId xmlns:a16="http://schemas.microsoft.com/office/drawing/2014/main" id="{D15D5575-E02B-42B1-A5F6-4D4D67FC0F2E}"/>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8" name="Picture 1">
            <a:extLst>
              <a:ext uri="{FF2B5EF4-FFF2-40B4-BE49-F238E27FC236}">
                <a16:creationId xmlns:a16="http://schemas.microsoft.com/office/drawing/2014/main" id="{69E354BA-0463-4651-A788-506BE01EF304}"/>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03368" y="3503967"/>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 name="TextBox 122">
            <a:extLst>
              <a:ext uri="{FF2B5EF4-FFF2-40B4-BE49-F238E27FC236}">
                <a16:creationId xmlns:a16="http://schemas.microsoft.com/office/drawing/2014/main" id="{86989279-4E10-4F5C-BA84-49D4DABD917F}"/>
              </a:ext>
            </a:extLst>
          </p:cNvPr>
          <p:cNvSpPr txBox="1"/>
          <p:nvPr/>
        </p:nvSpPr>
        <p:spPr>
          <a:xfrm>
            <a:off x="764930" y="3891044"/>
            <a:ext cx="1432061" cy="517065"/>
          </a:xfrm>
          <a:prstGeom prst="rect">
            <a:avLst/>
          </a:prstGeom>
          <a:solidFill>
            <a:schemeClr val="accent3">
              <a:lumMod val="40000"/>
              <a:lumOff val="60000"/>
            </a:schemeClr>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 </a:t>
            </a:r>
            <a:r>
              <a:rPr lang="en-CA" sz="1100">
                <a:gradFill>
                  <a:gsLst>
                    <a:gs pos="2917">
                      <a:schemeClr val="tx1"/>
                    </a:gs>
                    <a:gs pos="30000">
                      <a:schemeClr val="tx1"/>
                    </a:gs>
                  </a:gsLst>
                  <a:lin ang="5400000" scaled="0"/>
                </a:gradFill>
              </a:rPr>
              <a:t>Public Key</a:t>
            </a:r>
            <a:endParaRPr lang="en-CA" sz="1600">
              <a:gradFill>
                <a:gsLst>
                  <a:gs pos="2917">
                    <a:schemeClr val="tx1"/>
                  </a:gs>
                  <a:gs pos="30000">
                    <a:schemeClr val="tx1"/>
                  </a:gs>
                </a:gsLst>
                <a:lin ang="5400000" scaled="0"/>
              </a:gradFill>
            </a:endParaRPr>
          </a:p>
        </p:txBody>
      </p:sp>
      <p:sp>
        <p:nvSpPr>
          <p:cNvPr id="181" name="TextBox 180">
            <a:extLst>
              <a:ext uri="{FF2B5EF4-FFF2-40B4-BE49-F238E27FC236}">
                <a16:creationId xmlns:a16="http://schemas.microsoft.com/office/drawing/2014/main" id="{92341D92-5961-48F4-A342-82D5F0E4FB27}"/>
              </a:ext>
            </a:extLst>
          </p:cNvPr>
          <p:cNvSpPr txBox="1"/>
          <p:nvPr/>
        </p:nvSpPr>
        <p:spPr>
          <a:xfrm>
            <a:off x="6293587" y="3965748"/>
            <a:ext cx="1993823" cy="517065"/>
          </a:xfrm>
          <a:prstGeom prst="rect">
            <a:avLst/>
          </a:prstGeom>
          <a:solidFill>
            <a:schemeClr val="accent3">
              <a:lumMod val="40000"/>
              <a:lumOff val="60000"/>
            </a:schemeClr>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 </a:t>
            </a:r>
            <a:r>
              <a:rPr lang="en-CA" sz="1100">
                <a:gradFill>
                  <a:gsLst>
                    <a:gs pos="2917">
                      <a:schemeClr val="tx1"/>
                    </a:gs>
                    <a:gs pos="30000">
                      <a:schemeClr val="tx1"/>
                    </a:gs>
                  </a:gsLst>
                  <a:lin ang="5400000" scaled="0"/>
                </a:gradFill>
              </a:rPr>
              <a:t>Public Key</a:t>
            </a:r>
            <a:endParaRPr lang="en-CA" sz="1600">
              <a:gradFill>
                <a:gsLst>
                  <a:gs pos="2917">
                    <a:schemeClr val="tx1"/>
                  </a:gs>
                  <a:gs pos="30000">
                    <a:schemeClr val="tx1"/>
                  </a:gs>
                </a:gsLst>
                <a:lin ang="5400000" scaled="0"/>
              </a:gradFill>
            </a:endParaRPr>
          </a:p>
        </p:txBody>
      </p:sp>
      <p:sp>
        <p:nvSpPr>
          <p:cNvPr id="183" name="TextBox 182">
            <a:extLst>
              <a:ext uri="{FF2B5EF4-FFF2-40B4-BE49-F238E27FC236}">
                <a16:creationId xmlns:a16="http://schemas.microsoft.com/office/drawing/2014/main" id="{3349B410-100B-45A5-BE04-B14081BFFB96}"/>
              </a:ext>
            </a:extLst>
          </p:cNvPr>
          <p:cNvSpPr txBox="1"/>
          <p:nvPr/>
        </p:nvSpPr>
        <p:spPr>
          <a:xfrm>
            <a:off x="9908877" y="5396824"/>
            <a:ext cx="1431250" cy="517065"/>
          </a:xfrm>
          <a:prstGeom prst="rect">
            <a:avLst/>
          </a:prstGeom>
          <a:solidFill>
            <a:schemeClr val="accent4">
              <a:lumMod val="50000"/>
            </a:schemeClr>
          </a:solidFill>
        </p:spPr>
        <p:txBody>
          <a:bodyPr wrap="square" lIns="182880" tIns="146304" rIns="182880" bIns="146304" rtlCol="0">
            <a:spAutoFit/>
          </a:bodyPr>
          <a:lstStyle/>
          <a:p>
            <a:pPr algn="l">
              <a:lnSpc>
                <a:spcPct val="90000"/>
              </a:lnSpc>
              <a:spcAft>
                <a:spcPts val="600"/>
              </a:spcAft>
            </a:pPr>
            <a:r>
              <a:rPr lang="en-CA" sz="1600">
                <a:solidFill>
                  <a:schemeClr val="bg1"/>
                </a:solidFill>
              </a:rPr>
              <a:t>KDC</a:t>
            </a:r>
            <a:r>
              <a:rPr lang="en-CA" sz="700">
                <a:solidFill>
                  <a:schemeClr val="bg1"/>
                </a:solidFill>
              </a:rPr>
              <a:t> </a:t>
            </a:r>
            <a:r>
              <a:rPr lang="en-CA" sz="1050">
                <a:solidFill>
                  <a:schemeClr val="bg1"/>
                </a:solidFill>
              </a:rPr>
              <a:t>Private Key</a:t>
            </a:r>
            <a:endParaRPr lang="en-CA" sz="1600">
              <a:solidFill>
                <a:schemeClr val="bg1"/>
              </a:solidFill>
            </a:endParaRPr>
          </a:p>
        </p:txBody>
      </p:sp>
      <p:sp>
        <p:nvSpPr>
          <p:cNvPr id="184" name="TextBox 183">
            <a:extLst>
              <a:ext uri="{FF2B5EF4-FFF2-40B4-BE49-F238E27FC236}">
                <a16:creationId xmlns:a16="http://schemas.microsoft.com/office/drawing/2014/main" id="{7EA88595-E983-49ED-9612-9E65AC8423B0}"/>
              </a:ext>
            </a:extLst>
          </p:cNvPr>
          <p:cNvSpPr txBox="1"/>
          <p:nvPr/>
        </p:nvSpPr>
        <p:spPr>
          <a:xfrm>
            <a:off x="9908878" y="4885569"/>
            <a:ext cx="1432061" cy="517065"/>
          </a:xfrm>
          <a:prstGeom prst="rect">
            <a:avLst/>
          </a:prstGeom>
          <a:solidFill>
            <a:schemeClr val="accent4">
              <a:lumMod val="40000"/>
              <a:lumOff val="60000"/>
            </a:schemeClr>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KDC</a:t>
            </a:r>
            <a:r>
              <a:rPr lang="en-CA" sz="1200">
                <a:gradFill>
                  <a:gsLst>
                    <a:gs pos="2917">
                      <a:schemeClr val="tx1"/>
                    </a:gs>
                    <a:gs pos="30000">
                      <a:schemeClr val="tx1"/>
                    </a:gs>
                  </a:gsLst>
                  <a:lin ang="5400000" scaled="0"/>
                </a:gradFill>
              </a:rPr>
              <a:t> </a:t>
            </a:r>
            <a:r>
              <a:rPr lang="en-CA" sz="1100">
                <a:gradFill>
                  <a:gsLst>
                    <a:gs pos="2917">
                      <a:schemeClr val="tx1"/>
                    </a:gs>
                    <a:gs pos="30000">
                      <a:schemeClr val="tx1"/>
                    </a:gs>
                  </a:gsLst>
                  <a:lin ang="5400000" scaled="0"/>
                </a:gradFill>
              </a:rPr>
              <a:t>Public Key</a:t>
            </a:r>
            <a:endParaRPr lang="en-CA" sz="1600">
              <a:gradFill>
                <a:gsLst>
                  <a:gs pos="2917">
                    <a:schemeClr val="tx1"/>
                  </a:gs>
                  <a:gs pos="30000">
                    <a:schemeClr val="tx1"/>
                  </a:gs>
                </a:gsLst>
                <a:lin ang="5400000" scaled="0"/>
              </a:gradFill>
            </a:endParaRPr>
          </a:p>
        </p:txBody>
      </p:sp>
      <p:pic>
        <p:nvPicPr>
          <p:cNvPr id="185" name="Picture 184">
            <a:extLst>
              <a:ext uri="{FF2B5EF4-FFF2-40B4-BE49-F238E27FC236}">
                <a16:creationId xmlns:a16="http://schemas.microsoft.com/office/drawing/2014/main" id="{8837773E-0B8A-46B3-AB3A-6082C839A935}"/>
              </a:ext>
            </a:extLst>
          </p:cNvPr>
          <p:cNvPicPr>
            <a:picLocks noChangeAspect="1"/>
          </p:cNvPicPr>
          <p:nvPr/>
        </p:nvPicPr>
        <p:blipFill>
          <a:blip r:embed="rId5"/>
          <a:stretch>
            <a:fillRect/>
          </a:stretch>
        </p:blipFill>
        <p:spPr>
          <a:xfrm>
            <a:off x="9923789" y="1579468"/>
            <a:ext cx="492480" cy="755820"/>
          </a:xfrm>
          <a:prstGeom prst="rect">
            <a:avLst/>
          </a:prstGeom>
        </p:spPr>
      </p:pic>
      <p:sp>
        <p:nvSpPr>
          <p:cNvPr id="186" name="TextBox 185">
            <a:extLst>
              <a:ext uri="{FF2B5EF4-FFF2-40B4-BE49-F238E27FC236}">
                <a16:creationId xmlns:a16="http://schemas.microsoft.com/office/drawing/2014/main" id="{BFECE483-7340-4B7B-84C2-F29731966FB2}"/>
              </a:ext>
            </a:extLst>
          </p:cNvPr>
          <p:cNvSpPr txBox="1"/>
          <p:nvPr/>
        </p:nvSpPr>
        <p:spPr>
          <a:xfrm>
            <a:off x="10313757" y="1555644"/>
            <a:ext cx="1584149" cy="738664"/>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Trusted CA in</a:t>
            </a:r>
            <a:br>
              <a:rPr lang="en-CA" sz="1600">
                <a:gradFill>
                  <a:gsLst>
                    <a:gs pos="2917">
                      <a:schemeClr val="tx1"/>
                    </a:gs>
                    <a:gs pos="30000">
                      <a:schemeClr val="tx1"/>
                    </a:gs>
                  </a:gsLst>
                  <a:lin ang="5400000" scaled="0"/>
                </a:gradFill>
              </a:rPr>
            </a:br>
            <a:r>
              <a:rPr lang="en-CA" sz="1600" err="1">
                <a:gradFill>
                  <a:gsLst>
                    <a:gs pos="2917">
                      <a:schemeClr val="tx1"/>
                    </a:gs>
                    <a:gs pos="30000">
                      <a:schemeClr val="tx1"/>
                    </a:gs>
                  </a:gsLst>
                  <a:lin ang="5400000" scaled="0"/>
                </a:gradFill>
              </a:rPr>
              <a:t>NTAuth</a:t>
            </a:r>
            <a:endParaRPr lang="en-CA" sz="1600">
              <a:gradFill>
                <a:gsLst>
                  <a:gs pos="2917">
                    <a:schemeClr val="tx1"/>
                  </a:gs>
                  <a:gs pos="30000">
                    <a:schemeClr val="tx1"/>
                  </a:gs>
                </a:gsLst>
                <a:lin ang="5400000" scaled="0"/>
              </a:gradFill>
            </a:endParaRPr>
          </a:p>
        </p:txBody>
      </p:sp>
      <p:pic>
        <p:nvPicPr>
          <p:cNvPr id="187" name="Picture 186">
            <a:extLst>
              <a:ext uri="{FF2B5EF4-FFF2-40B4-BE49-F238E27FC236}">
                <a16:creationId xmlns:a16="http://schemas.microsoft.com/office/drawing/2014/main" id="{780624FB-AEF0-4329-9816-0383FE03BDA8}"/>
              </a:ext>
            </a:extLst>
          </p:cNvPr>
          <p:cNvPicPr>
            <a:picLocks noChangeAspect="1"/>
          </p:cNvPicPr>
          <p:nvPr/>
        </p:nvPicPr>
        <p:blipFill>
          <a:blip r:embed="rId5"/>
          <a:stretch>
            <a:fillRect/>
          </a:stretch>
        </p:blipFill>
        <p:spPr>
          <a:xfrm>
            <a:off x="2099762" y="4282487"/>
            <a:ext cx="192834" cy="295947"/>
          </a:xfrm>
          <a:prstGeom prst="rect">
            <a:avLst/>
          </a:prstGeom>
        </p:spPr>
      </p:pic>
      <p:pic>
        <p:nvPicPr>
          <p:cNvPr id="188" name="Picture 187">
            <a:extLst>
              <a:ext uri="{FF2B5EF4-FFF2-40B4-BE49-F238E27FC236}">
                <a16:creationId xmlns:a16="http://schemas.microsoft.com/office/drawing/2014/main" id="{1B468B14-521E-445F-B3F9-B366FBC777D8}"/>
              </a:ext>
            </a:extLst>
          </p:cNvPr>
          <p:cNvPicPr>
            <a:picLocks noChangeAspect="1"/>
          </p:cNvPicPr>
          <p:nvPr/>
        </p:nvPicPr>
        <p:blipFill>
          <a:blip r:embed="rId5"/>
          <a:stretch>
            <a:fillRect/>
          </a:stretch>
        </p:blipFill>
        <p:spPr>
          <a:xfrm>
            <a:off x="11221900" y="5256065"/>
            <a:ext cx="192834" cy="295947"/>
          </a:xfrm>
          <a:prstGeom prst="rect">
            <a:avLst/>
          </a:prstGeom>
        </p:spPr>
      </p:pic>
      <p:pic>
        <p:nvPicPr>
          <p:cNvPr id="189" name="Picture 188">
            <a:extLst>
              <a:ext uri="{FF2B5EF4-FFF2-40B4-BE49-F238E27FC236}">
                <a16:creationId xmlns:a16="http://schemas.microsoft.com/office/drawing/2014/main" id="{F964613F-570E-426A-B55F-A541775852E0}"/>
              </a:ext>
            </a:extLst>
          </p:cNvPr>
          <p:cNvPicPr>
            <a:picLocks noChangeAspect="1"/>
          </p:cNvPicPr>
          <p:nvPr/>
        </p:nvPicPr>
        <p:blipFill>
          <a:blip r:embed="rId5"/>
          <a:stretch>
            <a:fillRect/>
          </a:stretch>
        </p:blipFill>
        <p:spPr>
          <a:xfrm>
            <a:off x="8177617" y="4317321"/>
            <a:ext cx="192834" cy="295947"/>
          </a:xfrm>
          <a:prstGeom prst="rect">
            <a:avLst/>
          </a:prstGeom>
        </p:spPr>
      </p:pic>
    </p:spTree>
    <p:extLst>
      <p:ext uri="{BB962C8B-B14F-4D97-AF65-F5344CB8AC3E}">
        <p14:creationId xmlns:p14="http://schemas.microsoft.com/office/powerpoint/2010/main" val="266347318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Box 270">
            <a:extLst>
              <a:ext uri="{FF2B5EF4-FFF2-40B4-BE49-F238E27FC236}">
                <a16:creationId xmlns:a16="http://schemas.microsoft.com/office/drawing/2014/main" id="{B73AD2A1-5AA6-4047-B111-8F61E2CF1496}"/>
              </a:ext>
            </a:extLst>
          </p:cNvPr>
          <p:cNvSpPr txBox="1"/>
          <p:nvPr/>
        </p:nvSpPr>
        <p:spPr>
          <a:xfrm>
            <a:off x="7073012" y="3929810"/>
            <a:ext cx="1721469" cy="242140"/>
          </a:xfrm>
          <a:prstGeom prst="rect">
            <a:avLst/>
          </a:prstGeom>
          <a:solidFill>
            <a:srgbClr val="F64848"/>
          </a:solidFill>
        </p:spPr>
        <p:txBody>
          <a:bodyPr wrap="square" lIns="182880" tIns="146304" rIns="182880" bIns="146304" rtlCol="0">
            <a:spAutoFit/>
          </a:bodyPr>
          <a:lstStyle/>
          <a:p>
            <a:pPr algn="l">
              <a:lnSpc>
                <a:spcPct val="90000"/>
              </a:lnSpc>
              <a:spcAft>
                <a:spcPts val="600"/>
              </a:spcAft>
            </a:pPr>
            <a:endParaRPr lang="en-CA" sz="1600">
              <a:gradFill>
                <a:gsLst>
                  <a:gs pos="2917">
                    <a:schemeClr val="tx1"/>
                  </a:gs>
                  <a:gs pos="30000">
                    <a:schemeClr val="tx1"/>
                  </a:gs>
                </a:gsLst>
                <a:lin ang="5400000" scaled="0"/>
              </a:gradFill>
            </a:endParaRPr>
          </a:p>
        </p:txBody>
      </p:sp>
      <p:sp>
        <p:nvSpPr>
          <p:cNvPr id="269" name="TextBox 268">
            <a:extLst>
              <a:ext uri="{FF2B5EF4-FFF2-40B4-BE49-F238E27FC236}">
                <a16:creationId xmlns:a16="http://schemas.microsoft.com/office/drawing/2014/main" id="{9A1B0151-1E21-4153-9E6E-F2B410D7BFD8}"/>
              </a:ext>
            </a:extLst>
          </p:cNvPr>
          <p:cNvSpPr txBox="1"/>
          <p:nvPr/>
        </p:nvSpPr>
        <p:spPr>
          <a:xfrm>
            <a:off x="2950966" y="5675602"/>
            <a:ext cx="2990003" cy="1028338"/>
          </a:xfrm>
          <a:prstGeom prst="rect">
            <a:avLst/>
          </a:prstGeom>
          <a:solidFill>
            <a:schemeClr val="accent4">
              <a:lumMod val="20000"/>
              <a:lumOff val="80000"/>
            </a:schemeClr>
          </a:solidFill>
        </p:spPr>
        <p:txBody>
          <a:bodyPr wrap="square" lIns="182880" tIns="146304" rIns="182880" bIns="146304" rtlCol="0">
            <a:spAutoFit/>
          </a:bodyPr>
          <a:lstStyle/>
          <a:p>
            <a:pPr algn="l">
              <a:lnSpc>
                <a:spcPct val="90000"/>
              </a:lnSpc>
              <a:spcAft>
                <a:spcPts val="600"/>
              </a:spcAft>
            </a:pPr>
            <a:endParaRPr lang="en-CA" sz="1600">
              <a:solidFill>
                <a:schemeClr val="bg1"/>
              </a:solidFill>
            </a:endParaRPr>
          </a:p>
        </p:txBody>
      </p:sp>
      <p:sp>
        <p:nvSpPr>
          <p:cNvPr id="211" name="Rectangle 210">
            <a:extLst>
              <a:ext uri="{FF2B5EF4-FFF2-40B4-BE49-F238E27FC236}">
                <a16:creationId xmlns:a16="http://schemas.microsoft.com/office/drawing/2014/main" id="{F3533037-1FAB-4B21-95C5-30FD5C8227B7}"/>
              </a:ext>
            </a:extLst>
          </p:cNvPr>
          <p:cNvSpPr/>
          <p:nvPr/>
        </p:nvSpPr>
        <p:spPr bwMode="auto">
          <a:xfrm>
            <a:off x="6331358" y="3889454"/>
            <a:ext cx="3161892" cy="2733596"/>
          </a:xfrm>
          <a:prstGeom prst="rect">
            <a:avLst/>
          </a:prstGeom>
          <a:solidFill>
            <a:schemeClr val="accent3">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KRB_AS_REP with PA_PK_AS_REP</a:t>
            </a:r>
            <a:endParaRPr lang="fr-FR"/>
          </a:p>
        </p:txBody>
      </p:sp>
      <p:grpSp>
        <p:nvGrpSpPr>
          <p:cNvPr id="4" name="Group 3">
            <a:extLst>
              <a:ext uri="{FF2B5EF4-FFF2-40B4-BE49-F238E27FC236}">
                <a16:creationId xmlns:a16="http://schemas.microsoft.com/office/drawing/2014/main" id="{4D33F612-0ED8-498B-9752-F9F735BF3DC6}"/>
              </a:ext>
            </a:extLst>
          </p:cNvPr>
          <p:cNvGrpSpPr/>
          <p:nvPr/>
        </p:nvGrpSpPr>
        <p:grpSpPr>
          <a:xfrm>
            <a:off x="2591681" y="1736679"/>
            <a:ext cx="774700" cy="799271"/>
            <a:chOff x="3662363" y="1230946"/>
            <a:chExt cx="1057276" cy="1068388"/>
          </a:xfrm>
        </p:grpSpPr>
        <p:grpSp>
          <p:nvGrpSpPr>
            <p:cNvPr id="5" name="Group 4">
              <a:extLst>
                <a:ext uri="{FF2B5EF4-FFF2-40B4-BE49-F238E27FC236}">
                  <a16:creationId xmlns:a16="http://schemas.microsoft.com/office/drawing/2014/main" id="{A10B2E37-1D57-43E3-8150-A23672A57CC0}"/>
                </a:ext>
              </a:extLst>
            </p:cNvPr>
            <p:cNvGrpSpPr>
              <a:grpSpLocks noChangeAspect="1"/>
            </p:cNvGrpSpPr>
            <p:nvPr/>
          </p:nvGrpSpPr>
          <p:grpSpPr bwMode="auto">
            <a:xfrm>
              <a:off x="3662363" y="1230946"/>
              <a:ext cx="1057276" cy="1068388"/>
              <a:chOff x="2341" y="775"/>
              <a:chExt cx="666" cy="673"/>
            </a:xfrm>
          </p:grpSpPr>
          <p:sp>
            <p:nvSpPr>
              <p:cNvPr id="7" name="AutoShape 3">
                <a:extLst>
                  <a:ext uri="{FF2B5EF4-FFF2-40B4-BE49-F238E27FC236}">
                    <a16:creationId xmlns:a16="http://schemas.microsoft.com/office/drawing/2014/main" id="{1622CBBE-7D2E-4E85-ACF7-B03050A5A085}"/>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5">
                <a:extLst>
                  <a:ext uri="{FF2B5EF4-FFF2-40B4-BE49-F238E27FC236}">
                    <a16:creationId xmlns:a16="http://schemas.microsoft.com/office/drawing/2014/main" id="{F26DB122-A737-4B8B-AF5A-FB932BC72F39}"/>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8D08AE7B-A735-4E66-948A-038AD7FAD601}"/>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6C3FAC82-46B1-4BCA-B141-B1751AFA94CD}"/>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A5AB00CF-7C60-47C4-9E94-FC69FAF7F7CE}"/>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36A88D67-03EC-460F-A924-ED8B55999FF9}"/>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A4DCA74D-04CF-48F5-B62E-1F93AF9851B0}"/>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F56AD44D-1AB5-454C-9231-E1E49E1CF4AF}"/>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7D0F0D93-E0E8-44C5-8F1C-91B5202864B5}"/>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4A7730BF-B124-42BE-9E0F-D0E032245A86}"/>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8318947C-F408-4BCB-A86F-A33FD18873FC}"/>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189ACFF1-CF98-4AC0-97EB-B7D6821EAB68}"/>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9E6DC9DC-51BE-4BBB-BE18-D52BE420EC37}"/>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C142E89E-737E-4956-B419-BF08663544D5}"/>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07E29B9A-F896-471A-A2D8-12AF9118D5A5}"/>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44B003E5-F2A6-4C93-98B3-581C92B47BD8}"/>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98EA436C-2C96-4B9B-8F58-FF39F13DCABA}"/>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26A235EE-1A94-42E1-95E0-1AC240E4667E}"/>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0B58FFE4-7483-46F0-AB2F-CE788D3B4833}"/>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CD0B2503-5405-43B1-9C43-51D6E822CFF1}"/>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E985FF8E-1833-492A-899F-F18D8D50615E}"/>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7ADE7F50-87BA-4AD4-9193-44D7D482115B}"/>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5DC67A77-1957-4771-9CE9-2F07A1F92DA4}"/>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306B65CB-A73B-4DC7-BD10-0B9C70F72484}"/>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Freeform 22">
              <a:extLst>
                <a:ext uri="{FF2B5EF4-FFF2-40B4-BE49-F238E27FC236}">
                  <a16:creationId xmlns:a16="http://schemas.microsoft.com/office/drawing/2014/main" id="{BA4396C7-280B-461B-9920-CA4593C3E0BA}"/>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1" name="Picture 1">
            <a:extLst>
              <a:ext uri="{FF2B5EF4-FFF2-40B4-BE49-F238E27FC236}">
                <a16:creationId xmlns:a16="http://schemas.microsoft.com/office/drawing/2014/main" id="{61569F46-B2CC-43A3-8410-9538FA5B976B}"/>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3058" y="1669408"/>
            <a:ext cx="714529" cy="102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 name="Straight Arrow Connector 32">
            <a:extLst>
              <a:ext uri="{FF2B5EF4-FFF2-40B4-BE49-F238E27FC236}">
                <a16:creationId xmlns:a16="http://schemas.microsoft.com/office/drawing/2014/main" id="{8C9A93E0-3E9D-49FD-8549-B92E09B7FA02}"/>
              </a:ext>
            </a:extLst>
          </p:cNvPr>
          <p:cNvCxnSpPr>
            <a:cxnSpLocks/>
          </p:cNvCxnSpPr>
          <p:nvPr/>
        </p:nvCxnSpPr>
        <p:spPr>
          <a:xfrm flipV="1">
            <a:off x="2944927" y="3146443"/>
            <a:ext cx="5132273" cy="7069"/>
          </a:xfrm>
          <a:prstGeom prst="straightConnector1">
            <a:avLst/>
          </a:prstGeom>
          <a:ln w="38100">
            <a:solidFill>
              <a:srgbClr val="0179D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352096C-0704-4583-9BB8-9414ECE90149}"/>
              </a:ext>
            </a:extLst>
          </p:cNvPr>
          <p:cNvSpPr txBox="1"/>
          <p:nvPr/>
        </p:nvSpPr>
        <p:spPr>
          <a:xfrm>
            <a:off x="4505370" y="2700423"/>
            <a:ext cx="2312694" cy="517065"/>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2. KRB_AS_REQ</a:t>
            </a:r>
          </a:p>
        </p:txBody>
      </p:sp>
      <p:sp>
        <p:nvSpPr>
          <p:cNvPr id="124" name="TextBox 123">
            <a:extLst>
              <a:ext uri="{FF2B5EF4-FFF2-40B4-BE49-F238E27FC236}">
                <a16:creationId xmlns:a16="http://schemas.microsoft.com/office/drawing/2014/main" id="{5CD1E1D0-5F0D-464C-9CEC-7933D1E4A38D}"/>
              </a:ext>
            </a:extLst>
          </p:cNvPr>
          <p:cNvSpPr txBox="1"/>
          <p:nvPr/>
        </p:nvSpPr>
        <p:spPr>
          <a:xfrm>
            <a:off x="2832446" y="3213998"/>
            <a:ext cx="3552884" cy="4099584"/>
          </a:xfrm>
          <a:prstGeom prst="rect">
            <a:avLst/>
          </a:prstGeom>
          <a:noFill/>
        </p:spPr>
        <p:txBody>
          <a:bodyPr wrap="square" lIns="182880" tIns="146304" rIns="182880" bIns="146304" rtlCol="0">
            <a:spAutoFit/>
          </a:bodyPr>
          <a:lstStyle/>
          <a:p>
            <a:pPr algn="l">
              <a:lnSpc>
                <a:spcPct val="90000"/>
              </a:lnSpc>
              <a:spcAft>
                <a:spcPts val="600"/>
              </a:spcAft>
            </a:pPr>
            <a:r>
              <a:rPr lang="en-CA" sz="1600" b="1">
                <a:latin typeface="Consolas" panose="020B0609020204030204" pitchFamily="49" charset="0"/>
              </a:rPr>
              <a:t>KDC-REP:</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cname</a:t>
            </a:r>
            <a:r>
              <a:rPr lang="en-CA" sz="1600">
                <a:gradFill>
                  <a:gsLst>
                    <a:gs pos="2917">
                      <a:schemeClr val="tx1"/>
                    </a:gs>
                    <a:gs pos="30000">
                      <a:schemeClr val="tx1"/>
                    </a:gs>
                  </a:gsLst>
                  <a:lin ang="5400000" scaled="0"/>
                </a:gradFill>
                <a:latin typeface="Consolas" panose="020B0609020204030204" pitchFamily="49" charset="0"/>
              </a:rPr>
              <a:t> = bob</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crealm</a:t>
            </a:r>
            <a:r>
              <a:rPr lang="en-CA" sz="1600">
                <a:gradFill>
                  <a:gsLst>
                    <a:gs pos="2917">
                      <a:schemeClr val="tx1"/>
                    </a:gs>
                    <a:gs pos="30000">
                      <a:schemeClr val="tx1"/>
                    </a:gs>
                  </a:gsLst>
                  <a:lin ang="5400000" scaled="0"/>
                </a:gradFill>
                <a:latin typeface="Consolas" panose="020B0609020204030204" pitchFamily="49" charset="0"/>
              </a:rPr>
              <a:t> = contoso.com</a:t>
            </a:r>
          </a:p>
          <a:p>
            <a:pPr algn="l">
              <a:lnSpc>
                <a:spcPct val="90000"/>
              </a:lnSpc>
              <a:spcAft>
                <a:spcPts val="600"/>
              </a:spcAft>
            </a:pPr>
            <a:r>
              <a:rPr lang="en-CA" sz="1600" b="1">
                <a:gradFill>
                  <a:gsLst>
                    <a:gs pos="2917">
                      <a:schemeClr val="tx1"/>
                    </a:gs>
                    <a:gs pos="30000">
                      <a:schemeClr val="tx1"/>
                    </a:gs>
                  </a:gsLst>
                  <a:lin ang="5400000" scaled="0"/>
                </a:gradFill>
                <a:latin typeface="Consolas" panose="020B0609020204030204" pitchFamily="49" charset="0"/>
              </a:rPr>
              <a:t>TGT:</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realm = 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sname</a:t>
            </a:r>
            <a:r>
              <a:rPr lang="en-CA" sz="1600">
                <a:gradFill>
                  <a:gsLst>
                    <a:gs pos="2917">
                      <a:schemeClr val="tx1"/>
                    </a:gs>
                    <a:gs pos="30000">
                      <a:schemeClr val="tx1"/>
                    </a:gs>
                  </a:gsLst>
                  <a:lin ang="5400000" scaled="0"/>
                </a:gradFill>
                <a:latin typeface="Consolas" panose="020B0609020204030204" pitchFamily="49" charset="0"/>
              </a:rPr>
              <a:t> = krbtgt/contoso.com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kvno</a:t>
            </a:r>
            <a:r>
              <a:rPr lang="en-CA" sz="1600">
                <a:gradFill>
                  <a:gsLst>
                    <a:gs pos="2917">
                      <a:schemeClr val="tx1"/>
                    </a:gs>
                    <a:gs pos="30000">
                      <a:schemeClr val="tx1"/>
                    </a:gs>
                  </a:gsLst>
                  <a:lin ang="5400000" scaled="0"/>
                </a:gradFill>
                <a:latin typeface="Consolas" panose="020B0609020204030204" pitchFamily="49" charset="0"/>
              </a:rPr>
              <a:t> = 3</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etype</a:t>
            </a:r>
            <a:r>
              <a:rPr lang="en-CA" sz="1600">
                <a:gradFill>
                  <a:gsLst>
                    <a:gs pos="2917">
                      <a:schemeClr val="tx1"/>
                    </a:gs>
                    <a:gs pos="30000">
                      <a:schemeClr val="tx1"/>
                    </a:gs>
                  </a:gsLst>
                  <a:lin ang="5400000" scaled="0"/>
                </a:gradFill>
                <a:latin typeface="Consolas" panose="020B0609020204030204" pitchFamily="49" charset="0"/>
              </a:rPr>
              <a:t> = ETYPE</a:t>
            </a:r>
          </a:p>
          <a:p>
            <a:pPr algn="l">
              <a:lnSpc>
                <a:spcPct val="90000"/>
              </a:lnSpc>
              <a:spcAft>
                <a:spcPts val="600"/>
              </a:spcAft>
            </a:pPr>
            <a:r>
              <a:rPr lang="en-CA" sz="1600">
                <a:latin typeface="Consolas" panose="020B0609020204030204" pitchFamily="49" charset="0"/>
              </a:rPr>
              <a:t>Key = Session Bob/KDC</a:t>
            </a:r>
          </a:p>
          <a:p>
            <a:pPr algn="l">
              <a:lnSpc>
                <a:spcPct val="90000"/>
              </a:lnSpc>
              <a:spcAft>
                <a:spcPts val="600"/>
              </a:spcAft>
            </a:pPr>
            <a:r>
              <a:rPr lang="en-CA" sz="1600">
                <a:latin typeface="Consolas" panose="020B0609020204030204" pitchFamily="49" charset="0"/>
              </a:rPr>
              <a:t>PAC = SIDs...</a:t>
            </a:r>
          </a:p>
          <a:p>
            <a:pPr algn="l">
              <a:lnSpc>
                <a:spcPct val="90000"/>
              </a:lnSpc>
              <a:spcAft>
                <a:spcPts val="600"/>
              </a:spcAft>
            </a:pPr>
            <a:r>
              <a:rPr lang="en-CA" sz="1600">
                <a:latin typeface="Consolas" panose="020B0609020204030204" pitchFamily="49" charset="0"/>
              </a:rPr>
              <a:t>      + NT Hash</a:t>
            </a:r>
          </a:p>
          <a:p>
            <a:pPr algn="l">
              <a:lnSpc>
                <a:spcPct val="90000"/>
              </a:lnSpc>
              <a:spcAft>
                <a:spcPts val="600"/>
              </a:spcAft>
            </a:pPr>
            <a:endParaRPr lang="en-CA" sz="1600">
              <a:gradFill>
                <a:gsLst>
                  <a:gs pos="2917">
                    <a:schemeClr val="tx1"/>
                  </a:gs>
                  <a:gs pos="30000">
                    <a:schemeClr val="tx1"/>
                  </a:gs>
                </a:gsLst>
                <a:lin ang="5400000" scaled="0"/>
              </a:gradFill>
              <a:latin typeface="Consolas" panose="020B0609020204030204" pitchFamily="49" charset="0"/>
            </a:endParaRP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 </a:t>
            </a:r>
          </a:p>
        </p:txBody>
      </p:sp>
      <p:sp>
        <p:nvSpPr>
          <p:cNvPr id="210" name="TextBox 209">
            <a:extLst>
              <a:ext uri="{FF2B5EF4-FFF2-40B4-BE49-F238E27FC236}">
                <a16:creationId xmlns:a16="http://schemas.microsoft.com/office/drawing/2014/main" id="{99AA966A-47C0-4559-9F53-B87976EE2DF2}"/>
              </a:ext>
            </a:extLst>
          </p:cNvPr>
          <p:cNvSpPr txBox="1"/>
          <p:nvPr/>
        </p:nvSpPr>
        <p:spPr>
          <a:xfrm>
            <a:off x="6244024" y="3201442"/>
            <a:ext cx="3926005" cy="3502497"/>
          </a:xfrm>
          <a:prstGeom prst="rect">
            <a:avLst/>
          </a:prstGeom>
          <a:noFill/>
        </p:spPr>
        <p:txBody>
          <a:bodyPr wrap="square" lIns="182880" tIns="146304" rIns="182880" bIns="146304" rtlCol="0">
            <a:spAutoFit/>
          </a:bodyPr>
          <a:lstStyle/>
          <a:p>
            <a:pPr algn="l">
              <a:lnSpc>
                <a:spcPct val="90000"/>
              </a:lnSpc>
              <a:spcAft>
                <a:spcPts val="600"/>
              </a:spcAft>
            </a:pPr>
            <a:r>
              <a:rPr lang="en-CA" sz="1600" b="1" err="1">
                <a:gradFill>
                  <a:gsLst>
                    <a:gs pos="2917">
                      <a:schemeClr val="tx1"/>
                    </a:gs>
                    <a:gs pos="30000">
                      <a:schemeClr val="tx1"/>
                    </a:gs>
                  </a:gsLst>
                  <a:lin ang="5400000" scaled="0"/>
                </a:gradFill>
                <a:latin typeface="Consolas" panose="020B0609020204030204" pitchFamily="49" charset="0"/>
              </a:rPr>
              <a:t>EncKDCRepPart</a:t>
            </a:r>
            <a:r>
              <a:rPr lang="en-CA" sz="1600" b="1">
                <a:gradFill>
                  <a:gsLst>
                    <a:gs pos="2917">
                      <a:schemeClr val="tx1"/>
                    </a:gs>
                    <a:gs pos="30000">
                      <a:schemeClr val="tx1"/>
                    </a:gs>
                  </a:gsLst>
                  <a:lin ang="5400000" scaled="0"/>
                </a:gradFill>
                <a:latin typeface="Consolas" panose="020B0609020204030204" pitchFamily="49" charset="0"/>
              </a:rPr>
              <a:t>:</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kvno</a:t>
            </a:r>
            <a:r>
              <a:rPr lang="en-CA" sz="1600">
                <a:gradFill>
                  <a:gsLst>
                    <a:gs pos="2917">
                      <a:schemeClr val="tx1"/>
                    </a:gs>
                    <a:gs pos="30000">
                      <a:schemeClr val="tx1"/>
                    </a:gs>
                  </a:gsLst>
                  <a:lin ang="5400000" scaled="0"/>
                </a:gradFill>
                <a:latin typeface="Consolas" panose="020B0609020204030204" pitchFamily="49" charset="0"/>
              </a:rPr>
              <a:t> = 4</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Key = Session Bob/KDC</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nonce = 854491316</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sreal</a:t>
            </a:r>
            <a:r>
              <a:rPr lang="en-CA" sz="1600">
                <a:gradFill>
                  <a:gsLst>
                    <a:gs pos="2917">
                      <a:schemeClr val="tx1"/>
                    </a:gs>
                    <a:gs pos="30000">
                      <a:schemeClr val="tx1"/>
                    </a:gs>
                  </a:gsLst>
                  <a:lin ang="5400000" scaled="0"/>
                </a:gradFill>
                <a:latin typeface="Consolas" panose="020B0609020204030204" pitchFamily="49" charset="0"/>
              </a:rPr>
              <a:t> = 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sname</a:t>
            </a:r>
            <a:r>
              <a:rPr lang="en-CA" sz="1600">
                <a:gradFill>
                  <a:gsLst>
                    <a:gs pos="2917">
                      <a:schemeClr val="tx1"/>
                    </a:gs>
                    <a:gs pos="30000">
                      <a:schemeClr val="tx1"/>
                    </a:gs>
                  </a:gsLst>
                  <a:lin ang="5400000" scaled="0"/>
                </a:gradFill>
                <a:latin typeface="Consolas" panose="020B0609020204030204" pitchFamily="49" charset="0"/>
              </a:rPr>
              <a:t> = krbtgt/contoso.com</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caddr</a:t>
            </a:r>
            <a:r>
              <a:rPr lang="en-CA" sz="1600">
                <a:gradFill>
                  <a:gsLst>
                    <a:gs pos="2917">
                      <a:schemeClr val="tx1"/>
                    </a:gs>
                    <a:gs pos="30000">
                      <a:schemeClr val="tx1"/>
                    </a:gs>
                  </a:gsLst>
                  <a:lin ang="5400000" scaled="0"/>
                </a:gradFill>
                <a:latin typeface="Consolas" panose="020B0609020204030204" pitchFamily="49" charset="0"/>
              </a:rPr>
              <a:t> = BOBLAPTOP</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starttime</a:t>
            </a:r>
            <a:r>
              <a:rPr lang="en-CA" sz="1600">
                <a:gradFill>
                  <a:gsLst>
                    <a:gs pos="2917">
                      <a:schemeClr val="tx1"/>
                    </a:gs>
                    <a:gs pos="30000">
                      <a:schemeClr val="tx1"/>
                    </a:gs>
                  </a:gsLst>
                  <a:lin ang="5400000" scaled="0"/>
                </a:gradFill>
                <a:latin typeface="Consolas" panose="020B0609020204030204" pitchFamily="49" charset="0"/>
              </a:rPr>
              <a:t> = timestamp</a:t>
            </a:r>
          </a:p>
          <a:p>
            <a:pPr algn="l">
              <a:lnSpc>
                <a:spcPct val="90000"/>
              </a:lnSpc>
              <a:spcAft>
                <a:spcPts val="600"/>
              </a:spcAft>
            </a:pPr>
            <a:r>
              <a:rPr lang="en-CA" sz="1600" err="1">
                <a:gradFill>
                  <a:gsLst>
                    <a:gs pos="2917">
                      <a:schemeClr val="tx1"/>
                    </a:gs>
                    <a:gs pos="30000">
                      <a:schemeClr val="tx1"/>
                    </a:gs>
                  </a:gsLst>
                  <a:lin ang="5400000" scaled="0"/>
                </a:gradFill>
                <a:latin typeface="Consolas" panose="020B0609020204030204" pitchFamily="49" charset="0"/>
              </a:rPr>
              <a:t>endtime</a:t>
            </a:r>
            <a:r>
              <a:rPr lang="en-CA" sz="1600">
                <a:gradFill>
                  <a:gsLst>
                    <a:gs pos="2917">
                      <a:schemeClr val="tx1"/>
                    </a:gs>
                    <a:gs pos="30000">
                      <a:schemeClr val="tx1"/>
                    </a:gs>
                  </a:gsLst>
                  <a:lin ang="5400000" scaled="0"/>
                </a:gradFill>
                <a:latin typeface="Consolas" panose="020B0609020204030204" pitchFamily="49" charset="0"/>
              </a:rPr>
              <a:t> = timestamp</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renew-till = timestamp</a:t>
            </a:r>
          </a:p>
          <a:p>
            <a:pPr algn="l">
              <a:lnSpc>
                <a:spcPct val="90000"/>
              </a:lnSpc>
              <a:spcAft>
                <a:spcPts val="600"/>
              </a:spcAft>
            </a:pPr>
            <a:r>
              <a:rPr lang="en-CA" sz="1600">
                <a:gradFill>
                  <a:gsLst>
                    <a:gs pos="2917">
                      <a:schemeClr val="tx1"/>
                    </a:gs>
                    <a:gs pos="30000">
                      <a:schemeClr val="tx1"/>
                    </a:gs>
                  </a:gsLst>
                  <a:lin ang="5400000" scaled="0"/>
                </a:gradFill>
                <a:latin typeface="Consolas" panose="020B0609020204030204" pitchFamily="49" charset="0"/>
              </a:rPr>
              <a:t>flags = Ticket Flags</a:t>
            </a:r>
          </a:p>
        </p:txBody>
      </p:sp>
      <p:sp>
        <p:nvSpPr>
          <p:cNvPr id="272" name="TextBox 271">
            <a:extLst>
              <a:ext uri="{FF2B5EF4-FFF2-40B4-BE49-F238E27FC236}">
                <a16:creationId xmlns:a16="http://schemas.microsoft.com/office/drawing/2014/main" id="{5E638180-9BE3-4AAB-B567-68F7236ED12E}"/>
              </a:ext>
            </a:extLst>
          </p:cNvPr>
          <p:cNvSpPr txBox="1"/>
          <p:nvPr/>
        </p:nvSpPr>
        <p:spPr>
          <a:xfrm>
            <a:off x="7010143" y="3931857"/>
            <a:ext cx="1840543" cy="240093"/>
          </a:xfrm>
          <a:prstGeom prst="rect">
            <a:avLst/>
          </a:prstGeom>
          <a:noFill/>
          <a:ln w="38100">
            <a:solidFill>
              <a:srgbClr val="F64848"/>
            </a:solidFill>
          </a:ln>
        </p:spPr>
        <p:txBody>
          <a:bodyPr wrap="square" lIns="182880" tIns="146304" rIns="182880" bIns="146304" rtlCol="0">
            <a:spAutoFit/>
          </a:bodyPr>
          <a:lstStyle/>
          <a:p>
            <a:pPr algn="l">
              <a:lnSpc>
                <a:spcPct val="90000"/>
              </a:lnSpc>
              <a:spcAft>
                <a:spcPts val="600"/>
              </a:spcAft>
            </a:pPr>
            <a:endParaRPr lang="en-CA" sz="1600">
              <a:gradFill>
                <a:gsLst>
                  <a:gs pos="2917">
                    <a:schemeClr val="tx1"/>
                  </a:gs>
                  <a:gs pos="30000">
                    <a:schemeClr val="tx1"/>
                  </a:gs>
                </a:gsLst>
                <a:lin ang="5400000" scaled="0"/>
              </a:gradFill>
            </a:endParaRPr>
          </a:p>
        </p:txBody>
      </p:sp>
      <p:sp>
        <p:nvSpPr>
          <p:cNvPr id="273" name="TextBox 272">
            <a:extLst>
              <a:ext uri="{FF2B5EF4-FFF2-40B4-BE49-F238E27FC236}">
                <a16:creationId xmlns:a16="http://schemas.microsoft.com/office/drawing/2014/main" id="{F2367154-AFDE-4FEE-929D-DB44B9C5666A}"/>
              </a:ext>
            </a:extLst>
          </p:cNvPr>
          <p:cNvSpPr txBox="1"/>
          <p:nvPr/>
        </p:nvSpPr>
        <p:spPr>
          <a:xfrm>
            <a:off x="3608224" y="5717279"/>
            <a:ext cx="1840543" cy="240093"/>
          </a:xfrm>
          <a:prstGeom prst="rect">
            <a:avLst/>
          </a:prstGeom>
          <a:noFill/>
          <a:ln w="38100">
            <a:solidFill>
              <a:srgbClr val="F64848"/>
            </a:solidFill>
          </a:ln>
        </p:spPr>
        <p:txBody>
          <a:bodyPr wrap="square" lIns="182880" tIns="146304" rIns="182880" bIns="146304" rtlCol="0">
            <a:spAutoFit/>
          </a:bodyPr>
          <a:lstStyle/>
          <a:p>
            <a:pPr algn="l">
              <a:lnSpc>
                <a:spcPct val="90000"/>
              </a:lnSpc>
              <a:spcAft>
                <a:spcPts val="600"/>
              </a:spcAft>
            </a:pPr>
            <a:endParaRPr lang="en-CA" sz="1600">
              <a:gradFill>
                <a:gsLst>
                  <a:gs pos="2917">
                    <a:schemeClr val="tx1"/>
                  </a:gs>
                  <a:gs pos="30000">
                    <a:schemeClr val="tx1"/>
                  </a:gs>
                </a:gsLst>
                <a:lin ang="5400000" scaled="0"/>
              </a:gradFill>
            </a:endParaRPr>
          </a:p>
        </p:txBody>
      </p:sp>
      <p:sp>
        <p:nvSpPr>
          <p:cNvPr id="127" name="TextBox 126">
            <a:extLst>
              <a:ext uri="{FF2B5EF4-FFF2-40B4-BE49-F238E27FC236}">
                <a16:creationId xmlns:a16="http://schemas.microsoft.com/office/drawing/2014/main" id="{A88A2D03-8375-4455-8F8D-C93C091FDE49}"/>
              </a:ext>
            </a:extLst>
          </p:cNvPr>
          <p:cNvSpPr txBox="1"/>
          <p:nvPr/>
        </p:nvSpPr>
        <p:spPr>
          <a:xfrm>
            <a:off x="764929" y="4410845"/>
            <a:ext cx="1431250" cy="517065"/>
          </a:xfrm>
          <a:prstGeom prst="rect">
            <a:avLst/>
          </a:prstGeom>
          <a:solidFill>
            <a:schemeClr val="accent6"/>
          </a:solidFill>
        </p:spPr>
        <p:txBody>
          <a:bodyPr wrap="square" lIns="182880" tIns="146304" rIns="182880" bIns="146304" rtlCol="0">
            <a:spAutoFit/>
          </a:bodyPr>
          <a:lstStyle/>
          <a:p>
            <a:pPr algn="l">
              <a:lnSpc>
                <a:spcPct val="90000"/>
              </a:lnSpc>
              <a:spcAft>
                <a:spcPts val="600"/>
              </a:spcAft>
            </a:pPr>
            <a:r>
              <a:rPr lang="en-CA" sz="1600">
                <a:solidFill>
                  <a:schemeClr val="bg1"/>
                </a:solidFill>
              </a:rPr>
              <a:t>Bob </a:t>
            </a:r>
            <a:r>
              <a:rPr lang="en-CA" sz="1050">
                <a:solidFill>
                  <a:schemeClr val="bg1"/>
                </a:solidFill>
              </a:rPr>
              <a:t>Private Key</a:t>
            </a:r>
            <a:endParaRPr lang="en-CA" sz="1600">
              <a:solidFill>
                <a:schemeClr val="bg1"/>
              </a:solidFill>
            </a:endParaRPr>
          </a:p>
        </p:txBody>
      </p:sp>
      <p:sp>
        <p:nvSpPr>
          <p:cNvPr id="155" name="TextBox 154">
            <a:extLst>
              <a:ext uri="{FF2B5EF4-FFF2-40B4-BE49-F238E27FC236}">
                <a16:creationId xmlns:a16="http://schemas.microsoft.com/office/drawing/2014/main" id="{BCAFF581-25A3-436E-B247-12E8F6EF0FE3}"/>
              </a:ext>
            </a:extLst>
          </p:cNvPr>
          <p:cNvSpPr txBox="1"/>
          <p:nvPr/>
        </p:nvSpPr>
        <p:spPr>
          <a:xfrm>
            <a:off x="766854" y="3146444"/>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grpSp>
        <p:nvGrpSpPr>
          <p:cNvPr id="156" name="Group 155">
            <a:extLst>
              <a:ext uri="{FF2B5EF4-FFF2-40B4-BE49-F238E27FC236}">
                <a16:creationId xmlns:a16="http://schemas.microsoft.com/office/drawing/2014/main" id="{E2669427-2185-42B3-860B-333187D45568}"/>
              </a:ext>
            </a:extLst>
          </p:cNvPr>
          <p:cNvGrpSpPr/>
          <p:nvPr/>
        </p:nvGrpSpPr>
        <p:grpSpPr>
          <a:xfrm>
            <a:off x="2066420" y="3548250"/>
            <a:ext cx="193675" cy="199818"/>
            <a:chOff x="3662363" y="1230946"/>
            <a:chExt cx="1057276" cy="1068388"/>
          </a:xfrm>
        </p:grpSpPr>
        <p:grpSp>
          <p:nvGrpSpPr>
            <p:cNvPr id="157" name="Group 156">
              <a:extLst>
                <a:ext uri="{FF2B5EF4-FFF2-40B4-BE49-F238E27FC236}">
                  <a16:creationId xmlns:a16="http://schemas.microsoft.com/office/drawing/2014/main" id="{62C9AF54-2F0D-47BF-94A2-A5C031FAF2C0}"/>
                </a:ext>
              </a:extLst>
            </p:cNvPr>
            <p:cNvGrpSpPr>
              <a:grpSpLocks noChangeAspect="1"/>
            </p:cNvGrpSpPr>
            <p:nvPr/>
          </p:nvGrpSpPr>
          <p:grpSpPr bwMode="auto">
            <a:xfrm>
              <a:off x="3662363" y="1230946"/>
              <a:ext cx="1057276" cy="1068388"/>
              <a:chOff x="2341" y="775"/>
              <a:chExt cx="666" cy="673"/>
            </a:xfrm>
          </p:grpSpPr>
          <p:sp>
            <p:nvSpPr>
              <p:cNvPr id="159" name="AutoShape 3">
                <a:extLst>
                  <a:ext uri="{FF2B5EF4-FFF2-40B4-BE49-F238E27FC236}">
                    <a16:creationId xmlns:a16="http://schemas.microsoft.com/office/drawing/2014/main" id="{DD86DFEA-47D2-4C1F-B9E2-64712E61F3C3}"/>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5">
                <a:extLst>
                  <a:ext uri="{FF2B5EF4-FFF2-40B4-BE49-F238E27FC236}">
                    <a16:creationId xmlns:a16="http://schemas.microsoft.com/office/drawing/2014/main" id="{2B646DBD-4C20-421E-9B7F-F98E8C2C3B74}"/>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
                <a:extLst>
                  <a:ext uri="{FF2B5EF4-FFF2-40B4-BE49-F238E27FC236}">
                    <a16:creationId xmlns:a16="http://schemas.microsoft.com/office/drawing/2014/main" id="{83EA8996-221F-48D8-AE0E-EC1026537BDB}"/>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7">
                <a:extLst>
                  <a:ext uri="{FF2B5EF4-FFF2-40B4-BE49-F238E27FC236}">
                    <a16:creationId xmlns:a16="http://schemas.microsoft.com/office/drawing/2014/main" id="{D3FA5188-98E0-4980-BB20-F696BABB74AE}"/>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8">
                <a:extLst>
                  <a:ext uri="{FF2B5EF4-FFF2-40B4-BE49-F238E27FC236}">
                    <a16:creationId xmlns:a16="http://schemas.microsoft.com/office/drawing/2014/main" id="{81113EC7-9AE0-4472-A609-FDD6D0DC8822}"/>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
                <a:extLst>
                  <a:ext uri="{FF2B5EF4-FFF2-40B4-BE49-F238E27FC236}">
                    <a16:creationId xmlns:a16="http://schemas.microsoft.com/office/drawing/2014/main" id="{C2336DE3-1240-4F8A-9CB0-92227A209237}"/>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
                <a:extLst>
                  <a:ext uri="{FF2B5EF4-FFF2-40B4-BE49-F238E27FC236}">
                    <a16:creationId xmlns:a16="http://schemas.microsoft.com/office/drawing/2014/main" id="{10837F3D-8633-490E-8A6E-C65FB73BB5A5}"/>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1">
                <a:extLst>
                  <a:ext uri="{FF2B5EF4-FFF2-40B4-BE49-F238E27FC236}">
                    <a16:creationId xmlns:a16="http://schemas.microsoft.com/office/drawing/2014/main" id="{6BCFADD3-75DB-434D-8017-735336844C7F}"/>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2">
                <a:extLst>
                  <a:ext uri="{FF2B5EF4-FFF2-40B4-BE49-F238E27FC236}">
                    <a16:creationId xmlns:a16="http://schemas.microsoft.com/office/drawing/2014/main" id="{FD150D9E-0542-403F-97F8-AD1338BCEBFE}"/>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
                <a:extLst>
                  <a:ext uri="{FF2B5EF4-FFF2-40B4-BE49-F238E27FC236}">
                    <a16:creationId xmlns:a16="http://schemas.microsoft.com/office/drawing/2014/main" id="{094E141B-BF51-40B6-AE1E-A9C22619CF7B}"/>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4">
                <a:extLst>
                  <a:ext uri="{FF2B5EF4-FFF2-40B4-BE49-F238E27FC236}">
                    <a16:creationId xmlns:a16="http://schemas.microsoft.com/office/drawing/2014/main" id="{C5078E02-0735-4731-A9C9-EB056620C2EC}"/>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5">
                <a:extLst>
                  <a:ext uri="{FF2B5EF4-FFF2-40B4-BE49-F238E27FC236}">
                    <a16:creationId xmlns:a16="http://schemas.microsoft.com/office/drawing/2014/main" id="{38078F2C-283D-473D-89A9-8C500F79F864}"/>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6">
                <a:extLst>
                  <a:ext uri="{FF2B5EF4-FFF2-40B4-BE49-F238E27FC236}">
                    <a16:creationId xmlns:a16="http://schemas.microsoft.com/office/drawing/2014/main" id="{09C2BECC-198E-4FEF-8E31-0CB26DF5C867}"/>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7">
                <a:extLst>
                  <a:ext uri="{FF2B5EF4-FFF2-40B4-BE49-F238E27FC236}">
                    <a16:creationId xmlns:a16="http://schemas.microsoft.com/office/drawing/2014/main" id="{CA7B0FA9-176C-4407-B3FE-DE3D0CC33146}"/>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8">
                <a:extLst>
                  <a:ext uri="{FF2B5EF4-FFF2-40B4-BE49-F238E27FC236}">
                    <a16:creationId xmlns:a16="http://schemas.microsoft.com/office/drawing/2014/main" id="{F9495D60-FAE4-4891-A5D5-8B3888AFE4DA}"/>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9">
                <a:extLst>
                  <a:ext uri="{FF2B5EF4-FFF2-40B4-BE49-F238E27FC236}">
                    <a16:creationId xmlns:a16="http://schemas.microsoft.com/office/drawing/2014/main" id="{B351E76E-6C29-4891-874C-8C3741E4B68C}"/>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0">
                <a:extLst>
                  <a:ext uri="{FF2B5EF4-FFF2-40B4-BE49-F238E27FC236}">
                    <a16:creationId xmlns:a16="http://schemas.microsoft.com/office/drawing/2014/main" id="{6198BF1A-AED7-4BF1-8C15-8204ACC6A9EF}"/>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1">
                <a:extLst>
                  <a:ext uri="{FF2B5EF4-FFF2-40B4-BE49-F238E27FC236}">
                    <a16:creationId xmlns:a16="http://schemas.microsoft.com/office/drawing/2014/main" id="{DC2DF8EC-C5EC-45A3-BB7D-A66A76F46171}"/>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2">
                <a:extLst>
                  <a:ext uri="{FF2B5EF4-FFF2-40B4-BE49-F238E27FC236}">
                    <a16:creationId xmlns:a16="http://schemas.microsoft.com/office/drawing/2014/main" id="{0CFB5C64-A63A-4BF8-8637-5D948526CB6C}"/>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4">
                <a:extLst>
                  <a:ext uri="{FF2B5EF4-FFF2-40B4-BE49-F238E27FC236}">
                    <a16:creationId xmlns:a16="http://schemas.microsoft.com/office/drawing/2014/main" id="{3E40FA19-8777-415E-BF5B-398C5F3E71C9}"/>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
                <a:extLst>
                  <a:ext uri="{FF2B5EF4-FFF2-40B4-BE49-F238E27FC236}">
                    <a16:creationId xmlns:a16="http://schemas.microsoft.com/office/drawing/2014/main" id="{640B881C-DFCB-4D05-A475-4F52F4BCA9FE}"/>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6">
                <a:extLst>
                  <a:ext uri="{FF2B5EF4-FFF2-40B4-BE49-F238E27FC236}">
                    <a16:creationId xmlns:a16="http://schemas.microsoft.com/office/drawing/2014/main" id="{ACC14F47-C8F1-47DE-80DA-2FDFB795D467}"/>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7">
                <a:extLst>
                  <a:ext uri="{FF2B5EF4-FFF2-40B4-BE49-F238E27FC236}">
                    <a16:creationId xmlns:a16="http://schemas.microsoft.com/office/drawing/2014/main" id="{BBCCD80C-610D-4BA1-B92E-16372162A643}"/>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8">
                <a:extLst>
                  <a:ext uri="{FF2B5EF4-FFF2-40B4-BE49-F238E27FC236}">
                    <a16:creationId xmlns:a16="http://schemas.microsoft.com/office/drawing/2014/main" id="{38D5ED13-E21B-4F58-935B-1194B6585860}"/>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8" name="Freeform 22">
              <a:extLst>
                <a:ext uri="{FF2B5EF4-FFF2-40B4-BE49-F238E27FC236}">
                  <a16:creationId xmlns:a16="http://schemas.microsoft.com/office/drawing/2014/main" id="{5EE62051-50E9-4751-BEF8-6D33E285A799}"/>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3" name="TextBox 182">
            <a:extLst>
              <a:ext uri="{FF2B5EF4-FFF2-40B4-BE49-F238E27FC236}">
                <a16:creationId xmlns:a16="http://schemas.microsoft.com/office/drawing/2014/main" id="{7FC1D771-4313-42FC-8BCB-506332557A3A}"/>
              </a:ext>
            </a:extLst>
          </p:cNvPr>
          <p:cNvSpPr txBox="1"/>
          <p:nvPr/>
        </p:nvSpPr>
        <p:spPr>
          <a:xfrm>
            <a:off x="764930" y="3891044"/>
            <a:ext cx="1432061" cy="517065"/>
          </a:xfrm>
          <a:prstGeom prst="rect">
            <a:avLst/>
          </a:prstGeom>
          <a:solidFill>
            <a:schemeClr val="accent3">
              <a:lumMod val="40000"/>
              <a:lumOff val="60000"/>
            </a:schemeClr>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 </a:t>
            </a:r>
            <a:r>
              <a:rPr lang="en-CA" sz="1100">
                <a:gradFill>
                  <a:gsLst>
                    <a:gs pos="2917">
                      <a:schemeClr val="tx1"/>
                    </a:gs>
                    <a:gs pos="30000">
                      <a:schemeClr val="tx1"/>
                    </a:gs>
                  </a:gsLst>
                  <a:lin ang="5400000" scaled="0"/>
                </a:gradFill>
              </a:rPr>
              <a:t>Public Key</a:t>
            </a:r>
            <a:endParaRPr lang="en-CA" sz="1600">
              <a:gradFill>
                <a:gsLst>
                  <a:gs pos="2917">
                    <a:schemeClr val="tx1"/>
                  </a:gs>
                  <a:gs pos="30000">
                    <a:schemeClr val="tx1"/>
                  </a:gs>
                </a:gsLst>
                <a:lin ang="5400000" scaled="0"/>
              </a:gradFill>
            </a:endParaRPr>
          </a:p>
        </p:txBody>
      </p:sp>
      <p:pic>
        <p:nvPicPr>
          <p:cNvPr id="184" name="Picture 183">
            <a:extLst>
              <a:ext uri="{FF2B5EF4-FFF2-40B4-BE49-F238E27FC236}">
                <a16:creationId xmlns:a16="http://schemas.microsoft.com/office/drawing/2014/main" id="{1AA6F671-0386-44D6-92A3-6D8A19BAFD91}"/>
              </a:ext>
            </a:extLst>
          </p:cNvPr>
          <p:cNvPicPr>
            <a:picLocks noChangeAspect="1"/>
          </p:cNvPicPr>
          <p:nvPr/>
        </p:nvPicPr>
        <p:blipFill>
          <a:blip r:embed="rId4"/>
          <a:stretch>
            <a:fillRect/>
          </a:stretch>
        </p:blipFill>
        <p:spPr>
          <a:xfrm>
            <a:off x="2099762" y="4282487"/>
            <a:ext cx="192834" cy="295947"/>
          </a:xfrm>
          <a:prstGeom prst="rect">
            <a:avLst/>
          </a:prstGeom>
        </p:spPr>
      </p:pic>
      <p:sp>
        <p:nvSpPr>
          <p:cNvPr id="185" name="TextBox 184">
            <a:extLst>
              <a:ext uri="{FF2B5EF4-FFF2-40B4-BE49-F238E27FC236}">
                <a16:creationId xmlns:a16="http://schemas.microsoft.com/office/drawing/2014/main" id="{5263CEFE-3561-4E47-8B27-66D4AE9D5A2D}"/>
              </a:ext>
            </a:extLst>
          </p:cNvPr>
          <p:cNvSpPr txBox="1"/>
          <p:nvPr/>
        </p:nvSpPr>
        <p:spPr>
          <a:xfrm>
            <a:off x="9883639" y="3146443"/>
            <a:ext cx="1432061" cy="517065"/>
          </a:xfrm>
          <a:prstGeom prst="rect">
            <a:avLst/>
          </a:prstGeom>
          <a:solidFill>
            <a:srgbClr val="7030A0"/>
          </a:solidFill>
        </p:spPr>
        <p:txBody>
          <a:bodyPr wrap="square" lIns="182880" tIns="146304" rIns="182880" bIns="146304" rtlCol="0">
            <a:spAutoFit/>
          </a:bodyPr>
          <a:lstStyle/>
          <a:p>
            <a:pPr algn="l">
              <a:lnSpc>
                <a:spcPct val="90000"/>
              </a:lnSpc>
              <a:spcAft>
                <a:spcPts val="600"/>
              </a:spcAft>
            </a:pPr>
            <a:r>
              <a:rPr lang="en-CA" sz="1600">
                <a:solidFill>
                  <a:schemeClr val="bg1"/>
                </a:solidFill>
              </a:rPr>
              <a:t>KDC secret</a:t>
            </a:r>
          </a:p>
        </p:txBody>
      </p:sp>
      <p:sp>
        <p:nvSpPr>
          <p:cNvPr id="186" name="TextBox 185">
            <a:extLst>
              <a:ext uri="{FF2B5EF4-FFF2-40B4-BE49-F238E27FC236}">
                <a16:creationId xmlns:a16="http://schemas.microsoft.com/office/drawing/2014/main" id="{4B2050F4-9A75-4E17-8DCF-2B4883E4D125}"/>
              </a:ext>
            </a:extLst>
          </p:cNvPr>
          <p:cNvSpPr txBox="1"/>
          <p:nvPr/>
        </p:nvSpPr>
        <p:spPr>
          <a:xfrm>
            <a:off x="9883639" y="3969815"/>
            <a:ext cx="1432061" cy="517065"/>
          </a:xfrm>
          <a:prstGeom prst="rect">
            <a:avLst/>
          </a:prstGeom>
          <a:solidFill>
            <a:srgbClr val="92D050"/>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Bob’s secret</a:t>
            </a:r>
          </a:p>
        </p:txBody>
      </p:sp>
      <p:grpSp>
        <p:nvGrpSpPr>
          <p:cNvPr id="187" name="Group 186">
            <a:extLst>
              <a:ext uri="{FF2B5EF4-FFF2-40B4-BE49-F238E27FC236}">
                <a16:creationId xmlns:a16="http://schemas.microsoft.com/office/drawing/2014/main" id="{9E028F6A-3AF3-4A0C-9228-4F513E58FECD}"/>
              </a:ext>
            </a:extLst>
          </p:cNvPr>
          <p:cNvGrpSpPr/>
          <p:nvPr/>
        </p:nvGrpSpPr>
        <p:grpSpPr>
          <a:xfrm>
            <a:off x="11218862" y="4368504"/>
            <a:ext cx="193675" cy="199818"/>
            <a:chOff x="3662363" y="1230946"/>
            <a:chExt cx="1057276" cy="1068388"/>
          </a:xfrm>
        </p:grpSpPr>
        <p:grpSp>
          <p:nvGrpSpPr>
            <p:cNvPr id="188" name="Group 187">
              <a:extLst>
                <a:ext uri="{FF2B5EF4-FFF2-40B4-BE49-F238E27FC236}">
                  <a16:creationId xmlns:a16="http://schemas.microsoft.com/office/drawing/2014/main" id="{2D698E29-CF08-4A92-AFC6-AF3C6F12E397}"/>
                </a:ext>
              </a:extLst>
            </p:cNvPr>
            <p:cNvGrpSpPr>
              <a:grpSpLocks noChangeAspect="1"/>
            </p:cNvGrpSpPr>
            <p:nvPr/>
          </p:nvGrpSpPr>
          <p:grpSpPr bwMode="auto">
            <a:xfrm>
              <a:off x="3662363" y="1230946"/>
              <a:ext cx="1057276" cy="1068388"/>
              <a:chOff x="2341" y="775"/>
              <a:chExt cx="666" cy="673"/>
            </a:xfrm>
          </p:grpSpPr>
          <p:sp>
            <p:nvSpPr>
              <p:cNvPr id="190" name="AutoShape 3">
                <a:extLst>
                  <a:ext uri="{FF2B5EF4-FFF2-40B4-BE49-F238E27FC236}">
                    <a16:creationId xmlns:a16="http://schemas.microsoft.com/office/drawing/2014/main" id="{BED6F131-1422-4FEC-A596-649E3E179A2C}"/>
                  </a:ext>
                </a:extLst>
              </p:cNvPr>
              <p:cNvSpPr>
                <a:spLocks noChangeAspect="1" noChangeArrowheads="1" noTextEdit="1"/>
              </p:cNvSpPr>
              <p:nvPr/>
            </p:nvSpPr>
            <p:spPr bwMode="auto">
              <a:xfrm>
                <a:off x="2342" y="775"/>
                <a:ext cx="66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5">
                <a:extLst>
                  <a:ext uri="{FF2B5EF4-FFF2-40B4-BE49-F238E27FC236}">
                    <a16:creationId xmlns:a16="http://schemas.microsoft.com/office/drawing/2014/main" id="{923877D8-18CA-4692-B175-B2B35CE8F65A}"/>
                  </a:ext>
                </a:extLst>
              </p:cNvPr>
              <p:cNvSpPr>
                <a:spLocks noChangeArrowheads="1"/>
              </p:cNvSpPr>
              <p:nvPr/>
            </p:nvSpPr>
            <p:spPr bwMode="auto">
              <a:xfrm>
                <a:off x="2341" y="776"/>
                <a:ext cx="665" cy="672"/>
              </a:xfrm>
              <a:prstGeom prst="ellipse">
                <a:avLst/>
              </a:prstGeom>
              <a:solidFill>
                <a:srgbClr val="00A4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6">
                <a:extLst>
                  <a:ext uri="{FF2B5EF4-FFF2-40B4-BE49-F238E27FC236}">
                    <a16:creationId xmlns:a16="http://schemas.microsoft.com/office/drawing/2014/main" id="{404F4DC4-3F1D-4446-AC39-F74A54D1A0A4}"/>
                  </a:ext>
                </a:extLst>
              </p:cNvPr>
              <p:cNvSpPr>
                <a:spLocks/>
              </p:cNvSpPr>
              <p:nvPr/>
            </p:nvSpPr>
            <p:spPr bwMode="auto">
              <a:xfrm>
                <a:off x="2556" y="987"/>
                <a:ext cx="216" cy="64"/>
              </a:xfrm>
              <a:custGeom>
                <a:avLst/>
                <a:gdLst>
                  <a:gd name="T0" fmla="*/ 0 w 231"/>
                  <a:gd name="T1" fmla="*/ 51 h 68"/>
                  <a:gd name="T2" fmla="*/ 11 w 231"/>
                  <a:gd name="T3" fmla="*/ 68 h 68"/>
                  <a:gd name="T4" fmla="*/ 219 w 231"/>
                  <a:gd name="T5" fmla="*/ 68 h 68"/>
                  <a:gd name="T6" fmla="*/ 231 w 231"/>
                  <a:gd name="T7" fmla="*/ 51 h 68"/>
                  <a:gd name="T8" fmla="*/ 231 w 231"/>
                  <a:gd name="T9" fmla="*/ 16 h 68"/>
                  <a:gd name="T10" fmla="*/ 219 w 231"/>
                  <a:gd name="T11" fmla="*/ 0 h 68"/>
                  <a:gd name="T12" fmla="*/ 11 w 231"/>
                  <a:gd name="T13" fmla="*/ 0 h 68"/>
                  <a:gd name="T14" fmla="*/ 0 w 231"/>
                  <a:gd name="T15" fmla="*/ 16 h 68"/>
                  <a:gd name="T16" fmla="*/ 0 w 231"/>
                  <a:gd name="T17"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68">
                    <a:moveTo>
                      <a:pt x="0" y="51"/>
                    </a:moveTo>
                    <a:cubicBezTo>
                      <a:pt x="0" y="60"/>
                      <a:pt x="5" y="68"/>
                      <a:pt x="11" y="68"/>
                    </a:cubicBezTo>
                    <a:cubicBezTo>
                      <a:pt x="219" y="68"/>
                      <a:pt x="219" y="68"/>
                      <a:pt x="219" y="68"/>
                    </a:cubicBezTo>
                    <a:cubicBezTo>
                      <a:pt x="226" y="68"/>
                      <a:pt x="231" y="60"/>
                      <a:pt x="231" y="51"/>
                    </a:cubicBezTo>
                    <a:cubicBezTo>
                      <a:pt x="231" y="16"/>
                      <a:pt x="231" y="16"/>
                      <a:pt x="231" y="16"/>
                    </a:cubicBezTo>
                    <a:cubicBezTo>
                      <a:pt x="231" y="7"/>
                      <a:pt x="226" y="0"/>
                      <a:pt x="219" y="0"/>
                    </a:cubicBezTo>
                    <a:cubicBezTo>
                      <a:pt x="11" y="0"/>
                      <a:pt x="11" y="0"/>
                      <a:pt x="11" y="0"/>
                    </a:cubicBezTo>
                    <a:cubicBezTo>
                      <a:pt x="5" y="0"/>
                      <a:pt x="0" y="7"/>
                      <a:pt x="0" y="16"/>
                    </a:cubicBezTo>
                    <a:lnTo>
                      <a:pt x="0" y="51"/>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7">
                <a:extLst>
                  <a:ext uri="{FF2B5EF4-FFF2-40B4-BE49-F238E27FC236}">
                    <a16:creationId xmlns:a16="http://schemas.microsoft.com/office/drawing/2014/main" id="{595D5E23-F406-422F-ADBA-1CDFC4F6E2D4}"/>
                  </a:ext>
                </a:extLst>
              </p:cNvPr>
              <p:cNvSpPr>
                <a:spLocks/>
              </p:cNvSpPr>
              <p:nvPr/>
            </p:nvSpPr>
            <p:spPr bwMode="auto">
              <a:xfrm>
                <a:off x="2565" y="886"/>
                <a:ext cx="193" cy="262"/>
              </a:xfrm>
              <a:custGeom>
                <a:avLst/>
                <a:gdLst>
                  <a:gd name="T0" fmla="*/ 3 w 207"/>
                  <a:gd name="T1" fmla="*/ 129 h 278"/>
                  <a:gd name="T2" fmla="*/ 3 w 207"/>
                  <a:gd name="T3" fmla="*/ 214 h 278"/>
                  <a:gd name="T4" fmla="*/ 25 w 207"/>
                  <a:gd name="T5" fmla="*/ 247 h 278"/>
                  <a:gd name="T6" fmla="*/ 161 w 207"/>
                  <a:gd name="T7" fmla="*/ 259 h 278"/>
                  <a:gd name="T8" fmla="*/ 195 w 207"/>
                  <a:gd name="T9" fmla="*/ 243 h 278"/>
                  <a:gd name="T10" fmla="*/ 207 w 207"/>
                  <a:gd name="T11" fmla="*/ 207 h 278"/>
                  <a:gd name="T12" fmla="*/ 207 w 207"/>
                  <a:gd name="T13" fmla="*/ 69 h 278"/>
                  <a:gd name="T14" fmla="*/ 171 w 207"/>
                  <a:gd name="T15" fmla="*/ 9 h 278"/>
                  <a:gd name="T16" fmla="*/ 45 w 207"/>
                  <a:gd name="T17" fmla="*/ 0 h 278"/>
                  <a:gd name="T18" fmla="*/ 25 w 207"/>
                  <a:gd name="T19" fmla="*/ 52 h 278"/>
                  <a:gd name="T20" fmla="*/ 10 w 207"/>
                  <a:gd name="T21" fmla="*/ 102 h 278"/>
                  <a:gd name="T22" fmla="*/ 3 w 207"/>
                  <a:gd name="T23" fmla="*/ 12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78">
                    <a:moveTo>
                      <a:pt x="3" y="129"/>
                    </a:moveTo>
                    <a:cubicBezTo>
                      <a:pt x="3" y="214"/>
                      <a:pt x="3" y="214"/>
                      <a:pt x="3" y="214"/>
                    </a:cubicBezTo>
                    <a:cubicBezTo>
                      <a:pt x="3" y="214"/>
                      <a:pt x="0" y="238"/>
                      <a:pt x="25" y="247"/>
                    </a:cubicBezTo>
                    <a:cubicBezTo>
                      <a:pt x="25" y="247"/>
                      <a:pt x="93" y="278"/>
                      <a:pt x="161" y="259"/>
                    </a:cubicBezTo>
                    <a:cubicBezTo>
                      <a:pt x="195" y="243"/>
                      <a:pt x="195" y="243"/>
                      <a:pt x="195" y="243"/>
                    </a:cubicBezTo>
                    <a:cubicBezTo>
                      <a:pt x="195" y="243"/>
                      <a:pt x="207" y="240"/>
                      <a:pt x="207" y="207"/>
                    </a:cubicBezTo>
                    <a:cubicBezTo>
                      <a:pt x="207" y="69"/>
                      <a:pt x="207" y="69"/>
                      <a:pt x="207" y="69"/>
                    </a:cubicBezTo>
                    <a:cubicBezTo>
                      <a:pt x="207" y="69"/>
                      <a:pt x="176" y="10"/>
                      <a:pt x="171" y="9"/>
                    </a:cubicBezTo>
                    <a:cubicBezTo>
                      <a:pt x="166" y="8"/>
                      <a:pt x="45" y="0"/>
                      <a:pt x="45" y="0"/>
                    </a:cubicBezTo>
                    <a:cubicBezTo>
                      <a:pt x="25" y="52"/>
                      <a:pt x="25" y="52"/>
                      <a:pt x="25" y="52"/>
                    </a:cubicBezTo>
                    <a:cubicBezTo>
                      <a:pt x="10" y="102"/>
                      <a:pt x="10" y="102"/>
                      <a:pt x="10" y="102"/>
                    </a:cubicBezTo>
                    <a:lnTo>
                      <a:pt x="3" y="129"/>
                    </a:ln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8">
                <a:extLst>
                  <a:ext uri="{FF2B5EF4-FFF2-40B4-BE49-F238E27FC236}">
                    <a16:creationId xmlns:a16="http://schemas.microsoft.com/office/drawing/2014/main" id="{F45F0FC4-AEE7-4ACA-A2E3-2673BA735427}"/>
                  </a:ext>
                </a:extLst>
              </p:cNvPr>
              <p:cNvSpPr>
                <a:spLocks/>
              </p:cNvSpPr>
              <p:nvPr/>
            </p:nvSpPr>
            <p:spPr bwMode="auto">
              <a:xfrm>
                <a:off x="2491" y="1208"/>
                <a:ext cx="177" cy="240"/>
              </a:xfrm>
              <a:custGeom>
                <a:avLst/>
                <a:gdLst>
                  <a:gd name="T0" fmla="*/ 189 w 189"/>
                  <a:gd name="T1" fmla="*/ 0 h 254"/>
                  <a:gd name="T2" fmla="*/ 189 w 189"/>
                  <a:gd name="T3" fmla="*/ 254 h 254"/>
                  <a:gd name="T4" fmla="*/ 187 w 189"/>
                  <a:gd name="T5" fmla="*/ 254 h 254"/>
                  <a:gd name="T6" fmla="*/ 9 w 189"/>
                  <a:gd name="T7" fmla="*/ 200 h 254"/>
                  <a:gd name="T8" fmla="*/ 9 w 189"/>
                  <a:gd name="T9" fmla="*/ 189 h 254"/>
                  <a:gd name="T10" fmla="*/ 8 w 189"/>
                  <a:gd name="T11" fmla="*/ 172 h 254"/>
                  <a:gd name="T12" fmla="*/ 6 w 189"/>
                  <a:gd name="T13" fmla="*/ 137 h 254"/>
                  <a:gd name="T14" fmla="*/ 3 w 189"/>
                  <a:gd name="T15" fmla="*/ 73 h 254"/>
                  <a:gd name="T16" fmla="*/ 1 w 189"/>
                  <a:gd name="T17" fmla="*/ 17 h 254"/>
                  <a:gd name="T18" fmla="*/ 1 w 189"/>
                  <a:gd name="T19" fmla="*/ 17 h 254"/>
                  <a:gd name="T20" fmla="*/ 0 w 189"/>
                  <a:gd name="T21" fmla="*/ 14 h 254"/>
                  <a:gd name="T22" fmla="*/ 45 w 189"/>
                  <a:gd name="T23" fmla="*/ 11 h 254"/>
                  <a:gd name="T24" fmla="*/ 55 w 189"/>
                  <a:gd name="T25" fmla="*/ 10 h 254"/>
                  <a:gd name="T26" fmla="*/ 184 w 189"/>
                  <a:gd name="T27" fmla="*/ 1 h 254"/>
                  <a:gd name="T28" fmla="*/ 187 w 189"/>
                  <a:gd name="T29" fmla="*/ 0 h 254"/>
                  <a:gd name="T30" fmla="*/ 188 w 189"/>
                  <a:gd name="T31" fmla="*/ 0 h 254"/>
                  <a:gd name="T32" fmla="*/ 189 w 189"/>
                  <a:gd name="T33"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9" h="254">
                    <a:moveTo>
                      <a:pt x="189" y="0"/>
                    </a:moveTo>
                    <a:cubicBezTo>
                      <a:pt x="189" y="254"/>
                      <a:pt x="189" y="254"/>
                      <a:pt x="189" y="254"/>
                    </a:cubicBezTo>
                    <a:cubicBezTo>
                      <a:pt x="188" y="254"/>
                      <a:pt x="188" y="254"/>
                      <a:pt x="187" y="254"/>
                    </a:cubicBezTo>
                    <a:cubicBezTo>
                      <a:pt x="122" y="252"/>
                      <a:pt x="61" y="233"/>
                      <a:pt x="9" y="200"/>
                    </a:cubicBezTo>
                    <a:cubicBezTo>
                      <a:pt x="9" y="189"/>
                      <a:pt x="9" y="189"/>
                      <a:pt x="9" y="189"/>
                    </a:cubicBezTo>
                    <a:cubicBezTo>
                      <a:pt x="8" y="172"/>
                      <a:pt x="8" y="172"/>
                      <a:pt x="8" y="172"/>
                    </a:cubicBezTo>
                    <a:cubicBezTo>
                      <a:pt x="6" y="137"/>
                      <a:pt x="6" y="137"/>
                      <a:pt x="6" y="137"/>
                    </a:cubicBezTo>
                    <a:cubicBezTo>
                      <a:pt x="3" y="73"/>
                      <a:pt x="3" y="73"/>
                      <a:pt x="3" y="73"/>
                    </a:cubicBezTo>
                    <a:cubicBezTo>
                      <a:pt x="1" y="17"/>
                      <a:pt x="1" y="17"/>
                      <a:pt x="1" y="17"/>
                    </a:cubicBezTo>
                    <a:cubicBezTo>
                      <a:pt x="1" y="17"/>
                      <a:pt x="1" y="17"/>
                      <a:pt x="1" y="17"/>
                    </a:cubicBezTo>
                    <a:cubicBezTo>
                      <a:pt x="0" y="14"/>
                      <a:pt x="0" y="14"/>
                      <a:pt x="0" y="14"/>
                    </a:cubicBezTo>
                    <a:cubicBezTo>
                      <a:pt x="45" y="11"/>
                      <a:pt x="45" y="11"/>
                      <a:pt x="45" y="11"/>
                    </a:cubicBezTo>
                    <a:cubicBezTo>
                      <a:pt x="55" y="10"/>
                      <a:pt x="55" y="10"/>
                      <a:pt x="55" y="10"/>
                    </a:cubicBezTo>
                    <a:cubicBezTo>
                      <a:pt x="184" y="1"/>
                      <a:pt x="184" y="1"/>
                      <a:pt x="184" y="1"/>
                    </a:cubicBezTo>
                    <a:cubicBezTo>
                      <a:pt x="187" y="0"/>
                      <a:pt x="187" y="0"/>
                      <a:pt x="187" y="0"/>
                    </a:cubicBezTo>
                    <a:cubicBezTo>
                      <a:pt x="188" y="0"/>
                      <a:pt x="188" y="0"/>
                      <a:pt x="188" y="0"/>
                    </a:cubicBezTo>
                    <a:lnTo>
                      <a:pt x="189" y="0"/>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9">
                <a:extLst>
                  <a:ext uri="{FF2B5EF4-FFF2-40B4-BE49-F238E27FC236}">
                    <a16:creationId xmlns:a16="http://schemas.microsoft.com/office/drawing/2014/main" id="{873757D4-70C0-4C61-B019-F3D1FD7BEA39}"/>
                  </a:ext>
                </a:extLst>
              </p:cNvPr>
              <p:cNvSpPr>
                <a:spLocks/>
              </p:cNvSpPr>
              <p:nvPr/>
            </p:nvSpPr>
            <p:spPr bwMode="auto">
              <a:xfrm>
                <a:off x="2666" y="1208"/>
                <a:ext cx="176" cy="240"/>
              </a:xfrm>
              <a:custGeom>
                <a:avLst/>
                <a:gdLst>
                  <a:gd name="T0" fmla="*/ 189 w 189"/>
                  <a:gd name="T1" fmla="*/ 14 h 254"/>
                  <a:gd name="T2" fmla="*/ 188 w 189"/>
                  <a:gd name="T3" fmla="*/ 17 h 254"/>
                  <a:gd name="T4" fmla="*/ 188 w 189"/>
                  <a:gd name="T5" fmla="*/ 17 h 254"/>
                  <a:gd name="T6" fmla="*/ 186 w 189"/>
                  <a:gd name="T7" fmla="*/ 73 h 254"/>
                  <a:gd name="T8" fmla="*/ 182 w 189"/>
                  <a:gd name="T9" fmla="*/ 155 h 254"/>
                  <a:gd name="T10" fmla="*/ 180 w 189"/>
                  <a:gd name="T11" fmla="*/ 187 h 254"/>
                  <a:gd name="T12" fmla="*/ 180 w 189"/>
                  <a:gd name="T13" fmla="*/ 189 h 254"/>
                  <a:gd name="T14" fmla="*/ 180 w 189"/>
                  <a:gd name="T15" fmla="*/ 210 h 254"/>
                  <a:gd name="T16" fmla="*/ 9 w 189"/>
                  <a:gd name="T17" fmla="*/ 254 h 254"/>
                  <a:gd name="T18" fmla="*/ 2 w 189"/>
                  <a:gd name="T19" fmla="*/ 254 h 254"/>
                  <a:gd name="T20" fmla="*/ 0 w 189"/>
                  <a:gd name="T21" fmla="*/ 254 h 254"/>
                  <a:gd name="T22" fmla="*/ 0 w 189"/>
                  <a:gd name="T23" fmla="*/ 0 h 254"/>
                  <a:gd name="T24" fmla="*/ 1 w 189"/>
                  <a:gd name="T25" fmla="*/ 0 h 254"/>
                  <a:gd name="T26" fmla="*/ 2 w 189"/>
                  <a:gd name="T27" fmla="*/ 0 h 254"/>
                  <a:gd name="T28" fmla="*/ 5 w 189"/>
                  <a:gd name="T29" fmla="*/ 1 h 254"/>
                  <a:gd name="T30" fmla="*/ 134 w 189"/>
                  <a:gd name="T31" fmla="*/ 10 h 254"/>
                  <a:gd name="T32" fmla="*/ 144 w 189"/>
                  <a:gd name="T33" fmla="*/ 11 h 254"/>
                  <a:gd name="T34" fmla="*/ 189 w 189"/>
                  <a:gd name="T35" fmla="*/ 1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254">
                    <a:moveTo>
                      <a:pt x="189" y="14"/>
                    </a:moveTo>
                    <a:cubicBezTo>
                      <a:pt x="188" y="17"/>
                      <a:pt x="188" y="17"/>
                      <a:pt x="188" y="17"/>
                    </a:cubicBezTo>
                    <a:cubicBezTo>
                      <a:pt x="188" y="17"/>
                      <a:pt x="188" y="17"/>
                      <a:pt x="188" y="17"/>
                    </a:cubicBezTo>
                    <a:cubicBezTo>
                      <a:pt x="186" y="73"/>
                      <a:pt x="186" y="73"/>
                      <a:pt x="186" y="73"/>
                    </a:cubicBezTo>
                    <a:cubicBezTo>
                      <a:pt x="182" y="155"/>
                      <a:pt x="182" y="155"/>
                      <a:pt x="182" y="155"/>
                    </a:cubicBezTo>
                    <a:cubicBezTo>
                      <a:pt x="180" y="187"/>
                      <a:pt x="180" y="187"/>
                      <a:pt x="180" y="187"/>
                    </a:cubicBezTo>
                    <a:cubicBezTo>
                      <a:pt x="180" y="189"/>
                      <a:pt x="180" y="189"/>
                      <a:pt x="180" y="189"/>
                    </a:cubicBezTo>
                    <a:cubicBezTo>
                      <a:pt x="180" y="210"/>
                      <a:pt x="180" y="210"/>
                      <a:pt x="180" y="210"/>
                    </a:cubicBezTo>
                    <a:cubicBezTo>
                      <a:pt x="129" y="238"/>
                      <a:pt x="71" y="254"/>
                      <a:pt x="9" y="254"/>
                    </a:cubicBezTo>
                    <a:cubicBezTo>
                      <a:pt x="7" y="254"/>
                      <a:pt x="4" y="254"/>
                      <a:pt x="2" y="254"/>
                    </a:cubicBezTo>
                    <a:cubicBezTo>
                      <a:pt x="1" y="254"/>
                      <a:pt x="1" y="254"/>
                      <a:pt x="0" y="254"/>
                    </a:cubicBezTo>
                    <a:cubicBezTo>
                      <a:pt x="0" y="0"/>
                      <a:pt x="0" y="0"/>
                      <a:pt x="0" y="0"/>
                    </a:cubicBezTo>
                    <a:cubicBezTo>
                      <a:pt x="1" y="0"/>
                      <a:pt x="1" y="0"/>
                      <a:pt x="1" y="0"/>
                    </a:cubicBezTo>
                    <a:cubicBezTo>
                      <a:pt x="2" y="0"/>
                      <a:pt x="2" y="0"/>
                      <a:pt x="2" y="0"/>
                    </a:cubicBezTo>
                    <a:cubicBezTo>
                      <a:pt x="5" y="1"/>
                      <a:pt x="5" y="1"/>
                      <a:pt x="5" y="1"/>
                    </a:cubicBezTo>
                    <a:cubicBezTo>
                      <a:pt x="134" y="10"/>
                      <a:pt x="134" y="10"/>
                      <a:pt x="134" y="10"/>
                    </a:cubicBezTo>
                    <a:cubicBezTo>
                      <a:pt x="144" y="11"/>
                      <a:pt x="144" y="11"/>
                      <a:pt x="144" y="11"/>
                    </a:cubicBezTo>
                    <a:lnTo>
                      <a:pt x="189" y="14"/>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0">
                <a:extLst>
                  <a:ext uri="{FF2B5EF4-FFF2-40B4-BE49-F238E27FC236}">
                    <a16:creationId xmlns:a16="http://schemas.microsoft.com/office/drawing/2014/main" id="{6E367035-7E98-4DAB-B0B4-7D3498A386D5}"/>
                  </a:ext>
                </a:extLst>
              </p:cNvPr>
              <p:cNvSpPr>
                <a:spLocks/>
              </p:cNvSpPr>
              <p:nvPr/>
            </p:nvSpPr>
            <p:spPr bwMode="auto">
              <a:xfrm>
                <a:off x="2799" y="1182"/>
                <a:ext cx="119" cy="217"/>
              </a:xfrm>
              <a:custGeom>
                <a:avLst/>
                <a:gdLst>
                  <a:gd name="T0" fmla="*/ 127 w 127"/>
                  <a:gd name="T1" fmla="*/ 168 h 230"/>
                  <a:gd name="T2" fmla="*/ 51 w 127"/>
                  <a:gd name="T3" fmla="*/ 230 h 230"/>
                  <a:gd name="T4" fmla="*/ 39 w 127"/>
                  <a:gd name="T5" fmla="*/ 183 h 230"/>
                  <a:gd name="T6" fmla="*/ 13 w 127"/>
                  <a:gd name="T7" fmla="*/ 96 h 230"/>
                  <a:gd name="T8" fmla="*/ 13 w 127"/>
                  <a:gd name="T9" fmla="*/ 95 h 230"/>
                  <a:gd name="T10" fmla="*/ 11 w 127"/>
                  <a:gd name="T11" fmla="*/ 89 h 230"/>
                  <a:gd name="T12" fmla="*/ 2 w 127"/>
                  <a:gd name="T13" fmla="*/ 58 h 230"/>
                  <a:gd name="T14" fmla="*/ 1 w 127"/>
                  <a:gd name="T15" fmla="*/ 39 h 230"/>
                  <a:gd name="T16" fmla="*/ 32 w 127"/>
                  <a:gd name="T17" fmla="*/ 2 h 230"/>
                  <a:gd name="T18" fmla="*/ 54 w 127"/>
                  <a:gd name="T19" fmla="*/ 1 h 230"/>
                  <a:gd name="T20" fmla="*/ 88 w 127"/>
                  <a:gd name="T21" fmla="*/ 33 h 230"/>
                  <a:gd name="T22" fmla="*/ 98 w 127"/>
                  <a:gd name="T23" fmla="*/ 65 h 230"/>
                  <a:gd name="T24" fmla="*/ 99 w 127"/>
                  <a:gd name="T25" fmla="*/ 70 h 230"/>
                  <a:gd name="T26" fmla="*/ 127 w 127"/>
                  <a:gd name="T27" fmla="*/ 16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30">
                    <a:moveTo>
                      <a:pt x="127" y="168"/>
                    </a:moveTo>
                    <a:cubicBezTo>
                      <a:pt x="105" y="192"/>
                      <a:pt x="79" y="213"/>
                      <a:pt x="51" y="230"/>
                    </a:cubicBezTo>
                    <a:cubicBezTo>
                      <a:pt x="47" y="214"/>
                      <a:pt x="43" y="198"/>
                      <a:pt x="39" y="183"/>
                    </a:cubicBezTo>
                    <a:cubicBezTo>
                      <a:pt x="30" y="151"/>
                      <a:pt x="21" y="122"/>
                      <a:pt x="13" y="96"/>
                    </a:cubicBezTo>
                    <a:cubicBezTo>
                      <a:pt x="13" y="95"/>
                      <a:pt x="13" y="95"/>
                      <a:pt x="13" y="95"/>
                    </a:cubicBezTo>
                    <a:cubicBezTo>
                      <a:pt x="12" y="93"/>
                      <a:pt x="12" y="91"/>
                      <a:pt x="11" y="89"/>
                    </a:cubicBezTo>
                    <a:cubicBezTo>
                      <a:pt x="8" y="78"/>
                      <a:pt x="5" y="67"/>
                      <a:pt x="2" y="58"/>
                    </a:cubicBezTo>
                    <a:cubicBezTo>
                      <a:pt x="0" y="51"/>
                      <a:pt x="0" y="45"/>
                      <a:pt x="1" y="39"/>
                    </a:cubicBezTo>
                    <a:cubicBezTo>
                      <a:pt x="3" y="22"/>
                      <a:pt x="15" y="7"/>
                      <a:pt x="32" y="2"/>
                    </a:cubicBezTo>
                    <a:cubicBezTo>
                      <a:pt x="40" y="0"/>
                      <a:pt x="47" y="0"/>
                      <a:pt x="54" y="1"/>
                    </a:cubicBezTo>
                    <a:cubicBezTo>
                      <a:pt x="70" y="5"/>
                      <a:pt x="83" y="16"/>
                      <a:pt x="88" y="33"/>
                    </a:cubicBezTo>
                    <a:cubicBezTo>
                      <a:pt x="91" y="42"/>
                      <a:pt x="94" y="53"/>
                      <a:pt x="98" y="65"/>
                    </a:cubicBezTo>
                    <a:cubicBezTo>
                      <a:pt x="98" y="67"/>
                      <a:pt x="99" y="68"/>
                      <a:pt x="99" y="70"/>
                    </a:cubicBezTo>
                    <a:cubicBezTo>
                      <a:pt x="108" y="98"/>
                      <a:pt x="118" y="132"/>
                      <a:pt x="127" y="168"/>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1">
                <a:extLst>
                  <a:ext uri="{FF2B5EF4-FFF2-40B4-BE49-F238E27FC236}">
                    <a16:creationId xmlns:a16="http://schemas.microsoft.com/office/drawing/2014/main" id="{3D568D9B-6F75-479C-BF6B-BF07CEFFC901}"/>
                  </a:ext>
                </a:extLst>
              </p:cNvPr>
              <p:cNvSpPr>
                <a:spLocks/>
              </p:cNvSpPr>
              <p:nvPr/>
            </p:nvSpPr>
            <p:spPr bwMode="auto">
              <a:xfrm>
                <a:off x="2790" y="1172"/>
                <a:ext cx="105" cy="106"/>
              </a:xfrm>
              <a:custGeom>
                <a:avLst/>
                <a:gdLst>
                  <a:gd name="T0" fmla="*/ 1 w 112"/>
                  <a:gd name="T1" fmla="*/ 58 h 112"/>
                  <a:gd name="T2" fmla="*/ 58 w 112"/>
                  <a:gd name="T3" fmla="*/ 111 h 112"/>
                  <a:gd name="T4" fmla="*/ 111 w 112"/>
                  <a:gd name="T5" fmla="*/ 54 h 112"/>
                  <a:gd name="T6" fmla="*/ 54 w 112"/>
                  <a:gd name="T7" fmla="*/ 1 h 112"/>
                  <a:gd name="T8" fmla="*/ 1 w 112"/>
                  <a:gd name="T9" fmla="*/ 58 h 112"/>
                </a:gdLst>
                <a:ahLst/>
                <a:cxnLst>
                  <a:cxn ang="0">
                    <a:pos x="T0" y="T1"/>
                  </a:cxn>
                  <a:cxn ang="0">
                    <a:pos x="T2" y="T3"/>
                  </a:cxn>
                  <a:cxn ang="0">
                    <a:pos x="T4" y="T5"/>
                  </a:cxn>
                  <a:cxn ang="0">
                    <a:pos x="T6" y="T7"/>
                  </a:cxn>
                  <a:cxn ang="0">
                    <a:pos x="T8" y="T9"/>
                  </a:cxn>
                </a:cxnLst>
                <a:rect l="0" t="0" r="r" b="b"/>
                <a:pathLst>
                  <a:path w="112" h="112">
                    <a:moveTo>
                      <a:pt x="1" y="58"/>
                    </a:moveTo>
                    <a:cubicBezTo>
                      <a:pt x="2" y="88"/>
                      <a:pt x="27" y="112"/>
                      <a:pt x="58" y="111"/>
                    </a:cubicBezTo>
                    <a:cubicBezTo>
                      <a:pt x="88" y="110"/>
                      <a:pt x="112" y="85"/>
                      <a:pt x="111" y="54"/>
                    </a:cubicBezTo>
                    <a:cubicBezTo>
                      <a:pt x="110" y="24"/>
                      <a:pt x="84" y="0"/>
                      <a:pt x="54" y="1"/>
                    </a:cubicBezTo>
                    <a:cubicBezTo>
                      <a:pt x="24" y="2"/>
                      <a:pt x="0" y="27"/>
                      <a:pt x="1" y="5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2">
                <a:extLst>
                  <a:ext uri="{FF2B5EF4-FFF2-40B4-BE49-F238E27FC236}">
                    <a16:creationId xmlns:a16="http://schemas.microsoft.com/office/drawing/2014/main" id="{E4A8C98D-B443-4644-81C2-E1B53B875F84}"/>
                  </a:ext>
                </a:extLst>
              </p:cNvPr>
              <p:cNvSpPr>
                <a:spLocks/>
              </p:cNvSpPr>
              <p:nvPr/>
            </p:nvSpPr>
            <p:spPr bwMode="auto">
              <a:xfrm>
                <a:off x="2414" y="1182"/>
                <a:ext cx="120" cy="204"/>
              </a:xfrm>
              <a:custGeom>
                <a:avLst/>
                <a:gdLst>
                  <a:gd name="T0" fmla="*/ 125 w 128"/>
                  <a:gd name="T1" fmla="*/ 60 h 216"/>
                  <a:gd name="T2" fmla="*/ 114 w 128"/>
                  <a:gd name="T3" fmla="*/ 91 h 216"/>
                  <a:gd name="T4" fmla="*/ 112 w 128"/>
                  <a:gd name="T5" fmla="*/ 95 h 216"/>
                  <a:gd name="T6" fmla="*/ 111 w 128"/>
                  <a:gd name="T7" fmla="*/ 98 h 216"/>
                  <a:gd name="T8" fmla="*/ 88 w 128"/>
                  <a:gd name="T9" fmla="*/ 165 h 216"/>
                  <a:gd name="T10" fmla="*/ 72 w 128"/>
                  <a:gd name="T11" fmla="*/ 216 h 216"/>
                  <a:gd name="T12" fmla="*/ 0 w 128"/>
                  <a:gd name="T13" fmla="*/ 147 h 216"/>
                  <a:gd name="T14" fmla="*/ 27 w 128"/>
                  <a:gd name="T15" fmla="*/ 69 h 216"/>
                  <a:gd name="T16" fmla="*/ 29 w 128"/>
                  <a:gd name="T17" fmla="*/ 62 h 216"/>
                  <a:gd name="T18" fmla="*/ 29 w 128"/>
                  <a:gd name="T19" fmla="*/ 62 h 216"/>
                  <a:gd name="T20" fmla="*/ 40 w 128"/>
                  <a:gd name="T21" fmla="*/ 31 h 216"/>
                  <a:gd name="T22" fmla="*/ 74 w 128"/>
                  <a:gd name="T23" fmla="*/ 1 h 216"/>
                  <a:gd name="T24" fmla="*/ 97 w 128"/>
                  <a:gd name="T25" fmla="*/ 3 h 216"/>
                  <a:gd name="T26" fmla="*/ 127 w 128"/>
                  <a:gd name="T27" fmla="*/ 39 h 216"/>
                  <a:gd name="T28" fmla="*/ 125 w 128"/>
                  <a:gd name="T29" fmla="*/ 6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216">
                    <a:moveTo>
                      <a:pt x="125" y="60"/>
                    </a:moveTo>
                    <a:cubicBezTo>
                      <a:pt x="122" y="69"/>
                      <a:pt x="118" y="80"/>
                      <a:pt x="114" y="91"/>
                    </a:cubicBezTo>
                    <a:cubicBezTo>
                      <a:pt x="113" y="93"/>
                      <a:pt x="113" y="94"/>
                      <a:pt x="112" y="95"/>
                    </a:cubicBezTo>
                    <a:cubicBezTo>
                      <a:pt x="112" y="96"/>
                      <a:pt x="112" y="97"/>
                      <a:pt x="111" y="98"/>
                    </a:cubicBezTo>
                    <a:cubicBezTo>
                      <a:pt x="104" y="119"/>
                      <a:pt x="96" y="141"/>
                      <a:pt x="88" y="165"/>
                    </a:cubicBezTo>
                    <a:cubicBezTo>
                      <a:pt x="83" y="181"/>
                      <a:pt x="77" y="198"/>
                      <a:pt x="72" y="216"/>
                    </a:cubicBezTo>
                    <a:cubicBezTo>
                      <a:pt x="45" y="196"/>
                      <a:pt x="21" y="173"/>
                      <a:pt x="0" y="147"/>
                    </a:cubicBezTo>
                    <a:cubicBezTo>
                      <a:pt x="9" y="118"/>
                      <a:pt x="19" y="92"/>
                      <a:pt x="27" y="69"/>
                    </a:cubicBezTo>
                    <a:cubicBezTo>
                      <a:pt x="28" y="66"/>
                      <a:pt x="28" y="64"/>
                      <a:pt x="29" y="62"/>
                    </a:cubicBezTo>
                    <a:cubicBezTo>
                      <a:pt x="29" y="62"/>
                      <a:pt x="29" y="62"/>
                      <a:pt x="29" y="62"/>
                    </a:cubicBezTo>
                    <a:cubicBezTo>
                      <a:pt x="33" y="51"/>
                      <a:pt x="37" y="40"/>
                      <a:pt x="40" y="31"/>
                    </a:cubicBezTo>
                    <a:cubicBezTo>
                      <a:pt x="45" y="15"/>
                      <a:pt x="59" y="4"/>
                      <a:pt x="74" y="1"/>
                    </a:cubicBezTo>
                    <a:cubicBezTo>
                      <a:pt x="81" y="0"/>
                      <a:pt x="89" y="0"/>
                      <a:pt x="97" y="3"/>
                    </a:cubicBezTo>
                    <a:cubicBezTo>
                      <a:pt x="113" y="8"/>
                      <a:pt x="125" y="23"/>
                      <a:pt x="127" y="39"/>
                    </a:cubicBezTo>
                    <a:cubicBezTo>
                      <a:pt x="128" y="46"/>
                      <a:pt x="127" y="53"/>
                      <a:pt x="125" y="60"/>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3">
                <a:extLst>
                  <a:ext uri="{FF2B5EF4-FFF2-40B4-BE49-F238E27FC236}">
                    <a16:creationId xmlns:a16="http://schemas.microsoft.com/office/drawing/2014/main" id="{D1CABE8C-0615-484E-81F7-262420B62702}"/>
                  </a:ext>
                </a:extLst>
              </p:cNvPr>
              <p:cNvSpPr>
                <a:spLocks/>
              </p:cNvSpPr>
              <p:nvPr/>
            </p:nvSpPr>
            <p:spPr bwMode="auto">
              <a:xfrm>
                <a:off x="2481" y="1137"/>
                <a:ext cx="196" cy="138"/>
              </a:xfrm>
              <a:custGeom>
                <a:avLst/>
                <a:gdLst>
                  <a:gd name="T0" fmla="*/ 20 w 196"/>
                  <a:gd name="T1" fmla="*/ 138 h 138"/>
                  <a:gd name="T2" fmla="*/ 0 w 196"/>
                  <a:gd name="T3" fmla="*/ 36 h 138"/>
                  <a:gd name="T4" fmla="*/ 175 w 196"/>
                  <a:gd name="T5" fmla="*/ 0 h 138"/>
                  <a:gd name="T6" fmla="*/ 196 w 196"/>
                  <a:gd name="T7" fmla="*/ 102 h 138"/>
                  <a:gd name="T8" fmla="*/ 20 w 196"/>
                  <a:gd name="T9" fmla="*/ 138 h 138"/>
                </a:gdLst>
                <a:ahLst/>
                <a:cxnLst>
                  <a:cxn ang="0">
                    <a:pos x="T0" y="T1"/>
                  </a:cxn>
                  <a:cxn ang="0">
                    <a:pos x="T2" y="T3"/>
                  </a:cxn>
                  <a:cxn ang="0">
                    <a:pos x="T4" y="T5"/>
                  </a:cxn>
                  <a:cxn ang="0">
                    <a:pos x="T6" y="T7"/>
                  </a:cxn>
                  <a:cxn ang="0">
                    <a:pos x="T8" y="T9"/>
                  </a:cxn>
                </a:cxnLst>
                <a:rect l="0" t="0" r="r" b="b"/>
                <a:pathLst>
                  <a:path w="196" h="138">
                    <a:moveTo>
                      <a:pt x="20" y="138"/>
                    </a:moveTo>
                    <a:lnTo>
                      <a:pt x="0" y="36"/>
                    </a:lnTo>
                    <a:lnTo>
                      <a:pt x="175" y="0"/>
                    </a:lnTo>
                    <a:lnTo>
                      <a:pt x="196" y="102"/>
                    </a:lnTo>
                    <a:lnTo>
                      <a:pt x="20"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4">
                <a:extLst>
                  <a:ext uri="{FF2B5EF4-FFF2-40B4-BE49-F238E27FC236}">
                    <a16:creationId xmlns:a16="http://schemas.microsoft.com/office/drawing/2014/main" id="{84DD0A5D-6B89-4F59-8006-9AE247BD76D9}"/>
                  </a:ext>
                </a:extLst>
              </p:cNvPr>
              <p:cNvSpPr>
                <a:spLocks/>
              </p:cNvSpPr>
              <p:nvPr/>
            </p:nvSpPr>
            <p:spPr bwMode="auto">
              <a:xfrm>
                <a:off x="2656" y="1137"/>
                <a:ext cx="196" cy="138"/>
              </a:xfrm>
              <a:custGeom>
                <a:avLst/>
                <a:gdLst>
                  <a:gd name="T0" fmla="*/ 176 w 196"/>
                  <a:gd name="T1" fmla="*/ 138 h 138"/>
                  <a:gd name="T2" fmla="*/ 0 w 196"/>
                  <a:gd name="T3" fmla="*/ 102 h 138"/>
                  <a:gd name="T4" fmla="*/ 21 w 196"/>
                  <a:gd name="T5" fmla="*/ 0 h 138"/>
                  <a:gd name="T6" fmla="*/ 196 w 196"/>
                  <a:gd name="T7" fmla="*/ 36 h 138"/>
                  <a:gd name="T8" fmla="*/ 176 w 196"/>
                  <a:gd name="T9" fmla="*/ 138 h 138"/>
                </a:gdLst>
                <a:ahLst/>
                <a:cxnLst>
                  <a:cxn ang="0">
                    <a:pos x="T0" y="T1"/>
                  </a:cxn>
                  <a:cxn ang="0">
                    <a:pos x="T2" y="T3"/>
                  </a:cxn>
                  <a:cxn ang="0">
                    <a:pos x="T4" y="T5"/>
                  </a:cxn>
                  <a:cxn ang="0">
                    <a:pos x="T6" y="T7"/>
                  </a:cxn>
                  <a:cxn ang="0">
                    <a:pos x="T8" y="T9"/>
                  </a:cxn>
                </a:cxnLst>
                <a:rect l="0" t="0" r="r" b="b"/>
                <a:pathLst>
                  <a:path w="196" h="138">
                    <a:moveTo>
                      <a:pt x="176" y="138"/>
                    </a:moveTo>
                    <a:lnTo>
                      <a:pt x="0" y="102"/>
                    </a:lnTo>
                    <a:lnTo>
                      <a:pt x="21" y="0"/>
                    </a:lnTo>
                    <a:lnTo>
                      <a:pt x="196" y="36"/>
                    </a:lnTo>
                    <a:lnTo>
                      <a:pt x="176" y="138"/>
                    </a:ln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5">
                <a:extLst>
                  <a:ext uri="{FF2B5EF4-FFF2-40B4-BE49-F238E27FC236}">
                    <a16:creationId xmlns:a16="http://schemas.microsoft.com/office/drawing/2014/main" id="{7C9ECFBD-B4A3-4994-A41A-5499EACA53C2}"/>
                  </a:ext>
                </a:extLst>
              </p:cNvPr>
              <p:cNvSpPr>
                <a:spLocks/>
              </p:cNvSpPr>
              <p:nvPr/>
            </p:nvSpPr>
            <p:spPr bwMode="auto">
              <a:xfrm>
                <a:off x="2792" y="1210"/>
                <a:ext cx="135" cy="194"/>
              </a:xfrm>
              <a:custGeom>
                <a:avLst/>
                <a:gdLst>
                  <a:gd name="T0" fmla="*/ 144 w 144"/>
                  <a:gd name="T1" fmla="*/ 128 h 205"/>
                  <a:gd name="T2" fmla="*/ 135 w 144"/>
                  <a:gd name="T3" fmla="*/ 138 h 205"/>
                  <a:gd name="T4" fmla="*/ 59 w 144"/>
                  <a:gd name="T5" fmla="*/ 200 h 205"/>
                  <a:gd name="T6" fmla="*/ 51 w 144"/>
                  <a:gd name="T7" fmla="*/ 205 h 205"/>
                  <a:gd name="T8" fmla="*/ 45 w 144"/>
                  <a:gd name="T9" fmla="*/ 185 h 205"/>
                  <a:gd name="T10" fmla="*/ 10 w 144"/>
                  <a:gd name="T11" fmla="*/ 65 h 205"/>
                  <a:gd name="T12" fmla="*/ 9 w 144"/>
                  <a:gd name="T13" fmla="*/ 63 h 205"/>
                  <a:gd name="T14" fmla="*/ 0 w 144"/>
                  <a:gd name="T15" fmla="*/ 30 h 205"/>
                  <a:gd name="T16" fmla="*/ 1 w 144"/>
                  <a:gd name="T17" fmla="*/ 30 h 205"/>
                  <a:gd name="T18" fmla="*/ 10 w 144"/>
                  <a:gd name="T19" fmla="*/ 28 h 205"/>
                  <a:gd name="T20" fmla="*/ 53 w 144"/>
                  <a:gd name="T21" fmla="*/ 15 h 205"/>
                  <a:gd name="T22" fmla="*/ 96 w 144"/>
                  <a:gd name="T23" fmla="*/ 3 h 205"/>
                  <a:gd name="T24" fmla="*/ 106 w 144"/>
                  <a:gd name="T25" fmla="*/ 0 h 205"/>
                  <a:gd name="T26" fmla="*/ 109 w 144"/>
                  <a:gd name="T27" fmla="*/ 9 h 205"/>
                  <a:gd name="T28" fmla="*/ 116 w 144"/>
                  <a:gd name="T29" fmla="*/ 33 h 205"/>
                  <a:gd name="T30" fmla="*/ 144 w 144"/>
                  <a:gd name="T31" fmla="*/ 12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205">
                    <a:moveTo>
                      <a:pt x="144" y="128"/>
                    </a:moveTo>
                    <a:cubicBezTo>
                      <a:pt x="141" y="132"/>
                      <a:pt x="138" y="135"/>
                      <a:pt x="135" y="138"/>
                    </a:cubicBezTo>
                    <a:cubicBezTo>
                      <a:pt x="113" y="162"/>
                      <a:pt x="87" y="183"/>
                      <a:pt x="59" y="200"/>
                    </a:cubicBezTo>
                    <a:cubicBezTo>
                      <a:pt x="56" y="202"/>
                      <a:pt x="54" y="203"/>
                      <a:pt x="51" y="205"/>
                    </a:cubicBezTo>
                    <a:cubicBezTo>
                      <a:pt x="49" y="199"/>
                      <a:pt x="47" y="192"/>
                      <a:pt x="45" y="185"/>
                    </a:cubicBezTo>
                    <a:cubicBezTo>
                      <a:pt x="34" y="145"/>
                      <a:pt x="19" y="96"/>
                      <a:pt x="10" y="65"/>
                    </a:cubicBezTo>
                    <a:cubicBezTo>
                      <a:pt x="10" y="64"/>
                      <a:pt x="10" y="63"/>
                      <a:pt x="9" y="63"/>
                    </a:cubicBezTo>
                    <a:cubicBezTo>
                      <a:pt x="5" y="48"/>
                      <a:pt x="2" y="37"/>
                      <a:pt x="0" y="30"/>
                    </a:cubicBezTo>
                    <a:cubicBezTo>
                      <a:pt x="1" y="30"/>
                      <a:pt x="1" y="30"/>
                      <a:pt x="1" y="30"/>
                    </a:cubicBezTo>
                    <a:cubicBezTo>
                      <a:pt x="10" y="28"/>
                      <a:pt x="10" y="28"/>
                      <a:pt x="10" y="28"/>
                    </a:cubicBezTo>
                    <a:cubicBezTo>
                      <a:pt x="53" y="15"/>
                      <a:pt x="53" y="15"/>
                      <a:pt x="53" y="15"/>
                    </a:cubicBezTo>
                    <a:cubicBezTo>
                      <a:pt x="96" y="3"/>
                      <a:pt x="96" y="3"/>
                      <a:pt x="96" y="3"/>
                    </a:cubicBezTo>
                    <a:cubicBezTo>
                      <a:pt x="106" y="0"/>
                      <a:pt x="106" y="0"/>
                      <a:pt x="106" y="0"/>
                    </a:cubicBezTo>
                    <a:cubicBezTo>
                      <a:pt x="107" y="2"/>
                      <a:pt x="108" y="5"/>
                      <a:pt x="109" y="9"/>
                    </a:cubicBezTo>
                    <a:cubicBezTo>
                      <a:pt x="111" y="16"/>
                      <a:pt x="113" y="24"/>
                      <a:pt x="116" y="33"/>
                    </a:cubicBezTo>
                    <a:cubicBezTo>
                      <a:pt x="124" y="60"/>
                      <a:pt x="134" y="95"/>
                      <a:pt x="144" y="128"/>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6">
                <a:extLst>
                  <a:ext uri="{FF2B5EF4-FFF2-40B4-BE49-F238E27FC236}">
                    <a16:creationId xmlns:a16="http://schemas.microsoft.com/office/drawing/2014/main" id="{7473792F-DA0B-4A52-AF21-7CD5DFD5DE7B}"/>
                  </a:ext>
                </a:extLst>
              </p:cNvPr>
              <p:cNvSpPr>
                <a:spLocks/>
              </p:cNvSpPr>
              <p:nvPr/>
            </p:nvSpPr>
            <p:spPr bwMode="auto">
              <a:xfrm>
                <a:off x="2408" y="1207"/>
                <a:ext cx="132" cy="185"/>
              </a:xfrm>
              <a:custGeom>
                <a:avLst/>
                <a:gdLst>
                  <a:gd name="T0" fmla="*/ 141 w 141"/>
                  <a:gd name="T1" fmla="*/ 36 h 196"/>
                  <a:gd name="T2" fmla="*/ 140 w 141"/>
                  <a:gd name="T3" fmla="*/ 37 h 196"/>
                  <a:gd name="T4" fmla="*/ 140 w 141"/>
                  <a:gd name="T5" fmla="*/ 37 h 196"/>
                  <a:gd name="T6" fmla="*/ 131 w 141"/>
                  <a:gd name="T7" fmla="*/ 66 h 196"/>
                  <a:gd name="T8" fmla="*/ 96 w 141"/>
                  <a:gd name="T9" fmla="*/ 173 h 196"/>
                  <a:gd name="T10" fmla="*/ 89 w 141"/>
                  <a:gd name="T11" fmla="*/ 196 h 196"/>
                  <a:gd name="T12" fmla="*/ 78 w 141"/>
                  <a:gd name="T13" fmla="*/ 189 h 196"/>
                  <a:gd name="T14" fmla="*/ 6 w 141"/>
                  <a:gd name="T15" fmla="*/ 120 h 196"/>
                  <a:gd name="T16" fmla="*/ 0 w 141"/>
                  <a:gd name="T17" fmla="*/ 112 h 196"/>
                  <a:gd name="T18" fmla="*/ 36 w 141"/>
                  <a:gd name="T19" fmla="*/ 2 h 196"/>
                  <a:gd name="T20" fmla="*/ 36 w 141"/>
                  <a:gd name="T21" fmla="*/ 0 h 196"/>
                  <a:gd name="T22" fmla="*/ 46 w 141"/>
                  <a:gd name="T23" fmla="*/ 4 h 196"/>
                  <a:gd name="T24" fmla="*/ 89 w 141"/>
                  <a:gd name="T25" fmla="*/ 18 h 196"/>
                  <a:gd name="T26" fmla="*/ 89 w 141"/>
                  <a:gd name="T27" fmla="*/ 18 h 196"/>
                  <a:gd name="T28" fmla="*/ 131 w 141"/>
                  <a:gd name="T29" fmla="*/ 33 h 196"/>
                  <a:gd name="T30" fmla="*/ 141 w 141"/>
                  <a:gd name="T31"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196">
                    <a:moveTo>
                      <a:pt x="141" y="36"/>
                    </a:moveTo>
                    <a:cubicBezTo>
                      <a:pt x="141" y="36"/>
                      <a:pt x="141" y="37"/>
                      <a:pt x="140" y="37"/>
                    </a:cubicBezTo>
                    <a:cubicBezTo>
                      <a:pt x="140" y="37"/>
                      <a:pt x="140" y="37"/>
                      <a:pt x="140" y="37"/>
                    </a:cubicBezTo>
                    <a:cubicBezTo>
                      <a:pt x="138" y="44"/>
                      <a:pt x="135" y="54"/>
                      <a:pt x="131" y="66"/>
                    </a:cubicBezTo>
                    <a:cubicBezTo>
                      <a:pt x="121" y="94"/>
                      <a:pt x="108" y="135"/>
                      <a:pt x="96" y="173"/>
                    </a:cubicBezTo>
                    <a:cubicBezTo>
                      <a:pt x="93" y="181"/>
                      <a:pt x="91" y="188"/>
                      <a:pt x="89" y="196"/>
                    </a:cubicBezTo>
                    <a:cubicBezTo>
                      <a:pt x="85" y="194"/>
                      <a:pt x="81" y="191"/>
                      <a:pt x="78" y="189"/>
                    </a:cubicBezTo>
                    <a:cubicBezTo>
                      <a:pt x="51" y="169"/>
                      <a:pt x="27" y="146"/>
                      <a:pt x="6" y="120"/>
                    </a:cubicBezTo>
                    <a:cubicBezTo>
                      <a:pt x="4" y="117"/>
                      <a:pt x="2" y="115"/>
                      <a:pt x="0" y="112"/>
                    </a:cubicBezTo>
                    <a:cubicBezTo>
                      <a:pt x="14" y="66"/>
                      <a:pt x="30" y="20"/>
                      <a:pt x="36" y="2"/>
                    </a:cubicBezTo>
                    <a:cubicBezTo>
                      <a:pt x="36" y="1"/>
                      <a:pt x="36" y="1"/>
                      <a:pt x="36" y="0"/>
                    </a:cubicBezTo>
                    <a:cubicBezTo>
                      <a:pt x="46" y="4"/>
                      <a:pt x="46" y="4"/>
                      <a:pt x="46" y="4"/>
                    </a:cubicBezTo>
                    <a:cubicBezTo>
                      <a:pt x="89" y="18"/>
                      <a:pt x="89" y="18"/>
                      <a:pt x="89" y="18"/>
                    </a:cubicBezTo>
                    <a:cubicBezTo>
                      <a:pt x="89" y="18"/>
                      <a:pt x="89" y="18"/>
                      <a:pt x="89" y="18"/>
                    </a:cubicBezTo>
                    <a:cubicBezTo>
                      <a:pt x="131" y="33"/>
                      <a:pt x="131" y="33"/>
                      <a:pt x="131" y="33"/>
                    </a:cubicBezTo>
                    <a:cubicBezTo>
                      <a:pt x="141" y="36"/>
                      <a:pt x="141" y="36"/>
                      <a:pt x="141" y="36"/>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7">
                <a:extLst>
                  <a:ext uri="{FF2B5EF4-FFF2-40B4-BE49-F238E27FC236}">
                    <a16:creationId xmlns:a16="http://schemas.microsoft.com/office/drawing/2014/main" id="{E32E1761-3602-42DF-9909-2681318FE68B}"/>
                  </a:ext>
                </a:extLst>
              </p:cNvPr>
              <p:cNvSpPr>
                <a:spLocks/>
              </p:cNvSpPr>
              <p:nvPr/>
            </p:nvSpPr>
            <p:spPr bwMode="auto">
              <a:xfrm>
                <a:off x="2437" y="1170"/>
                <a:ext cx="108" cy="110"/>
              </a:xfrm>
              <a:custGeom>
                <a:avLst/>
                <a:gdLst>
                  <a:gd name="T0" fmla="*/ 113 w 116"/>
                  <a:gd name="T1" fmla="*/ 53 h 116"/>
                  <a:gd name="T2" fmla="*/ 63 w 116"/>
                  <a:gd name="T3" fmla="*/ 113 h 116"/>
                  <a:gd name="T4" fmla="*/ 3 w 116"/>
                  <a:gd name="T5" fmla="*/ 63 h 116"/>
                  <a:gd name="T6" fmla="*/ 53 w 116"/>
                  <a:gd name="T7" fmla="*/ 3 h 116"/>
                  <a:gd name="T8" fmla="*/ 113 w 116"/>
                  <a:gd name="T9" fmla="*/ 53 h 116"/>
                </a:gdLst>
                <a:ahLst/>
                <a:cxnLst>
                  <a:cxn ang="0">
                    <a:pos x="T0" y="T1"/>
                  </a:cxn>
                  <a:cxn ang="0">
                    <a:pos x="T2" y="T3"/>
                  </a:cxn>
                  <a:cxn ang="0">
                    <a:pos x="T4" y="T5"/>
                  </a:cxn>
                  <a:cxn ang="0">
                    <a:pos x="T6" y="T7"/>
                  </a:cxn>
                  <a:cxn ang="0">
                    <a:pos x="T8" y="T9"/>
                  </a:cxn>
                </a:cxnLst>
                <a:rect l="0" t="0" r="r" b="b"/>
                <a:pathLst>
                  <a:path w="116" h="116">
                    <a:moveTo>
                      <a:pt x="113" y="53"/>
                    </a:moveTo>
                    <a:cubicBezTo>
                      <a:pt x="116" y="83"/>
                      <a:pt x="94" y="110"/>
                      <a:pt x="63" y="113"/>
                    </a:cubicBezTo>
                    <a:cubicBezTo>
                      <a:pt x="33" y="116"/>
                      <a:pt x="6" y="94"/>
                      <a:pt x="3" y="63"/>
                    </a:cubicBezTo>
                    <a:cubicBezTo>
                      <a:pt x="0" y="33"/>
                      <a:pt x="23" y="6"/>
                      <a:pt x="53" y="3"/>
                    </a:cubicBezTo>
                    <a:cubicBezTo>
                      <a:pt x="83" y="0"/>
                      <a:pt x="110" y="23"/>
                      <a:pt x="113" y="53"/>
                    </a:cubicBezTo>
                    <a:close/>
                  </a:path>
                </a:pathLst>
              </a:custGeom>
              <a:solidFill>
                <a:srgbClr val="7C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8">
                <a:extLst>
                  <a:ext uri="{FF2B5EF4-FFF2-40B4-BE49-F238E27FC236}">
                    <a16:creationId xmlns:a16="http://schemas.microsoft.com/office/drawing/2014/main" id="{FF8C5CEE-F1BF-4F2F-AE53-60DA045B3F21}"/>
                  </a:ext>
                </a:extLst>
              </p:cNvPr>
              <p:cNvSpPr>
                <a:spLocks/>
              </p:cNvSpPr>
              <p:nvPr/>
            </p:nvSpPr>
            <p:spPr bwMode="auto">
              <a:xfrm>
                <a:off x="2607" y="1107"/>
                <a:ext cx="111" cy="91"/>
              </a:xfrm>
              <a:custGeom>
                <a:avLst/>
                <a:gdLst>
                  <a:gd name="T0" fmla="*/ 60 w 119"/>
                  <a:gd name="T1" fmla="*/ 96 h 96"/>
                  <a:gd name="T2" fmla="*/ 0 w 119"/>
                  <a:gd name="T3" fmla="*/ 42 h 96"/>
                  <a:gd name="T4" fmla="*/ 0 w 119"/>
                  <a:gd name="T5" fmla="*/ 0 h 96"/>
                  <a:gd name="T6" fmla="*/ 119 w 119"/>
                  <a:gd name="T7" fmla="*/ 0 h 96"/>
                  <a:gd name="T8" fmla="*/ 119 w 119"/>
                  <a:gd name="T9" fmla="*/ 42 h 96"/>
                  <a:gd name="T10" fmla="*/ 60 w 119"/>
                  <a:gd name="T11" fmla="*/ 96 h 96"/>
                </a:gdLst>
                <a:ahLst/>
                <a:cxnLst>
                  <a:cxn ang="0">
                    <a:pos x="T0" y="T1"/>
                  </a:cxn>
                  <a:cxn ang="0">
                    <a:pos x="T2" y="T3"/>
                  </a:cxn>
                  <a:cxn ang="0">
                    <a:pos x="T4" y="T5"/>
                  </a:cxn>
                  <a:cxn ang="0">
                    <a:pos x="T6" y="T7"/>
                  </a:cxn>
                  <a:cxn ang="0">
                    <a:pos x="T8" y="T9"/>
                  </a:cxn>
                  <a:cxn ang="0">
                    <a:pos x="T10" y="T11"/>
                  </a:cxn>
                </a:cxnLst>
                <a:rect l="0" t="0" r="r" b="b"/>
                <a:pathLst>
                  <a:path w="119" h="96">
                    <a:moveTo>
                      <a:pt x="60" y="96"/>
                    </a:moveTo>
                    <a:cubicBezTo>
                      <a:pt x="27" y="96"/>
                      <a:pt x="0" y="75"/>
                      <a:pt x="0" y="42"/>
                    </a:cubicBezTo>
                    <a:cubicBezTo>
                      <a:pt x="0" y="0"/>
                      <a:pt x="0" y="0"/>
                      <a:pt x="0" y="0"/>
                    </a:cubicBezTo>
                    <a:cubicBezTo>
                      <a:pt x="119" y="0"/>
                      <a:pt x="119" y="0"/>
                      <a:pt x="119" y="0"/>
                    </a:cubicBezTo>
                    <a:cubicBezTo>
                      <a:pt x="119" y="42"/>
                      <a:pt x="119" y="42"/>
                      <a:pt x="119" y="42"/>
                    </a:cubicBezTo>
                    <a:cubicBezTo>
                      <a:pt x="119" y="75"/>
                      <a:pt x="93" y="96"/>
                      <a:pt x="60" y="96"/>
                    </a:cubicBezTo>
                    <a:close/>
                  </a:path>
                </a:pathLst>
              </a:custGeom>
              <a:solidFill>
                <a:srgbClr val="D8B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9">
                <a:extLst>
                  <a:ext uri="{FF2B5EF4-FFF2-40B4-BE49-F238E27FC236}">
                    <a16:creationId xmlns:a16="http://schemas.microsoft.com/office/drawing/2014/main" id="{72FED913-A333-4FB6-B004-2362EFC81A09}"/>
                  </a:ext>
                </a:extLst>
              </p:cNvPr>
              <p:cNvSpPr>
                <a:spLocks/>
              </p:cNvSpPr>
              <p:nvPr/>
            </p:nvSpPr>
            <p:spPr bwMode="auto">
              <a:xfrm>
                <a:off x="2636" y="1101"/>
                <a:ext cx="52" cy="13"/>
              </a:xfrm>
              <a:custGeom>
                <a:avLst/>
                <a:gdLst>
                  <a:gd name="T0" fmla="*/ 28 w 56"/>
                  <a:gd name="T1" fmla="*/ 14 h 14"/>
                  <a:gd name="T2" fmla="*/ 10 w 56"/>
                  <a:gd name="T3" fmla="*/ 12 h 14"/>
                  <a:gd name="T4" fmla="*/ 4 w 56"/>
                  <a:gd name="T5" fmla="*/ 11 h 14"/>
                  <a:gd name="T6" fmla="*/ 0 w 56"/>
                  <a:gd name="T7" fmla="*/ 5 h 14"/>
                  <a:gd name="T8" fmla="*/ 7 w 56"/>
                  <a:gd name="T9" fmla="*/ 1 h 14"/>
                  <a:gd name="T10" fmla="*/ 12 w 56"/>
                  <a:gd name="T11" fmla="*/ 2 h 14"/>
                  <a:gd name="T12" fmla="*/ 44 w 56"/>
                  <a:gd name="T13" fmla="*/ 2 h 14"/>
                  <a:gd name="T14" fmla="*/ 49 w 56"/>
                  <a:gd name="T15" fmla="*/ 1 h 14"/>
                  <a:gd name="T16" fmla="*/ 56 w 56"/>
                  <a:gd name="T17" fmla="*/ 5 h 14"/>
                  <a:gd name="T18" fmla="*/ 52 w 56"/>
                  <a:gd name="T19" fmla="*/ 11 h 14"/>
                  <a:gd name="T20" fmla="*/ 46 w 56"/>
                  <a:gd name="T21" fmla="*/ 12 h 14"/>
                  <a:gd name="T22" fmla="*/ 28 w 56"/>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4">
                    <a:moveTo>
                      <a:pt x="28" y="14"/>
                    </a:moveTo>
                    <a:cubicBezTo>
                      <a:pt x="22" y="14"/>
                      <a:pt x="16" y="13"/>
                      <a:pt x="10" y="12"/>
                    </a:cubicBezTo>
                    <a:cubicBezTo>
                      <a:pt x="4" y="11"/>
                      <a:pt x="4" y="11"/>
                      <a:pt x="4" y="11"/>
                    </a:cubicBezTo>
                    <a:cubicBezTo>
                      <a:pt x="1" y="10"/>
                      <a:pt x="0" y="7"/>
                      <a:pt x="0" y="5"/>
                    </a:cubicBezTo>
                    <a:cubicBezTo>
                      <a:pt x="1" y="2"/>
                      <a:pt x="4" y="0"/>
                      <a:pt x="7" y="1"/>
                    </a:cubicBezTo>
                    <a:cubicBezTo>
                      <a:pt x="12" y="2"/>
                      <a:pt x="12" y="2"/>
                      <a:pt x="12" y="2"/>
                    </a:cubicBezTo>
                    <a:cubicBezTo>
                      <a:pt x="23" y="4"/>
                      <a:pt x="33" y="4"/>
                      <a:pt x="44" y="2"/>
                    </a:cubicBezTo>
                    <a:cubicBezTo>
                      <a:pt x="49" y="1"/>
                      <a:pt x="49" y="1"/>
                      <a:pt x="49" y="1"/>
                    </a:cubicBezTo>
                    <a:cubicBezTo>
                      <a:pt x="52" y="0"/>
                      <a:pt x="55" y="2"/>
                      <a:pt x="56" y="5"/>
                    </a:cubicBezTo>
                    <a:cubicBezTo>
                      <a:pt x="56" y="7"/>
                      <a:pt x="55" y="10"/>
                      <a:pt x="52" y="11"/>
                    </a:cubicBezTo>
                    <a:cubicBezTo>
                      <a:pt x="46" y="12"/>
                      <a:pt x="46" y="12"/>
                      <a:pt x="46" y="12"/>
                    </a:cubicBezTo>
                    <a:cubicBezTo>
                      <a:pt x="40" y="13"/>
                      <a:pt x="34" y="14"/>
                      <a:pt x="28" y="14"/>
                    </a:cubicBezTo>
                    <a:close/>
                  </a:path>
                </a:pathLst>
              </a:custGeom>
              <a:solidFill>
                <a:srgbClr val="C98B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0">
                <a:extLst>
                  <a:ext uri="{FF2B5EF4-FFF2-40B4-BE49-F238E27FC236}">
                    <a16:creationId xmlns:a16="http://schemas.microsoft.com/office/drawing/2014/main" id="{C767595F-7B29-41CD-B40E-15FF7C050248}"/>
                  </a:ext>
                </a:extLst>
              </p:cNvPr>
              <p:cNvSpPr>
                <a:spLocks/>
              </p:cNvSpPr>
              <p:nvPr/>
            </p:nvSpPr>
            <p:spPr bwMode="auto">
              <a:xfrm>
                <a:off x="2552" y="814"/>
                <a:ext cx="242" cy="220"/>
              </a:xfrm>
              <a:custGeom>
                <a:avLst/>
                <a:gdLst>
                  <a:gd name="T0" fmla="*/ 226 w 259"/>
                  <a:gd name="T1" fmla="*/ 152 h 233"/>
                  <a:gd name="T2" fmla="*/ 221 w 259"/>
                  <a:gd name="T3" fmla="*/ 153 h 233"/>
                  <a:gd name="T4" fmla="*/ 221 w 259"/>
                  <a:gd name="T5" fmla="*/ 233 h 233"/>
                  <a:gd name="T6" fmla="*/ 205 w 259"/>
                  <a:gd name="T7" fmla="*/ 233 h 233"/>
                  <a:gd name="T8" fmla="*/ 200 w 259"/>
                  <a:gd name="T9" fmla="*/ 144 h 233"/>
                  <a:gd name="T10" fmla="*/ 156 w 259"/>
                  <a:gd name="T11" fmla="*/ 92 h 233"/>
                  <a:gd name="T12" fmla="*/ 33 w 259"/>
                  <a:gd name="T13" fmla="*/ 146 h 233"/>
                  <a:gd name="T14" fmla="*/ 34 w 259"/>
                  <a:gd name="T15" fmla="*/ 230 h 233"/>
                  <a:gd name="T16" fmla="*/ 17 w 259"/>
                  <a:gd name="T17" fmla="*/ 233 h 233"/>
                  <a:gd name="T18" fmla="*/ 17 w 259"/>
                  <a:gd name="T19" fmla="*/ 147 h 233"/>
                  <a:gd name="T20" fmla="*/ 8 w 259"/>
                  <a:gd name="T21" fmla="*/ 139 h 233"/>
                  <a:gd name="T22" fmla="*/ 143 w 259"/>
                  <a:gd name="T23" fmla="*/ 32 h 233"/>
                  <a:gd name="T24" fmla="*/ 146 w 259"/>
                  <a:gd name="T25" fmla="*/ 33 h 233"/>
                  <a:gd name="T26" fmla="*/ 151 w 259"/>
                  <a:gd name="T27" fmla="*/ 33 h 233"/>
                  <a:gd name="T28" fmla="*/ 226 w 259"/>
                  <a:gd name="T29" fmla="*/ 15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33">
                    <a:moveTo>
                      <a:pt x="226" y="152"/>
                    </a:moveTo>
                    <a:cubicBezTo>
                      <a:pt x="225" y="153"/>
                      <a:pt x="223" y="154"/>
                      <a:pt x="221" y="153"/>
                    </a:cubicBezTo>
                    <a:cubicBezTo>
                      <a:pt x="221" y="233"/>
                      <a:pt x="221" y="233"/>
                      <a:pt x="221" y="233"/>
                    </a:cubicBezTo>
                    <a:cubicBezTo>
                      <a:pt x="205" y="233"/>
                      <a:pt x="205" y="233"/>
                      <a:pt x="205" y="233"/>
                    </a:cubicBezTo>
                    <a:cubicBezTo>
                      <a:pt x="200" y="144"/>
                      <a:pt x="200" y="144"/>
                      <a:pt x="200" y="144"/>
                    </a:cubicBezTo>
                    <a:cubicBezTo>
                      <a:pt x="185" y="133"/>
                      <a:pt x="172" y="112"/>
                      <a:pt x="156" y="92"/>
                    </a:cubicBezTo>
                    <a:cubicBezTo>
                      <a:pt x="123" y="114"/>
                      <a:pt x="65" y="141"/>
                      <a:pt x="33" y="146"/>
                    </a:cubicBezTo>
                    <a:cubicBezTo>
                      <a:pt x="34" y="230"/>
                      <a:pt x="34" y="230"/>
                      <a:pt x="34" y="230"/>
                    </a:cubicBezTo>
                    <a:cubicBezTo>
                      <a:pt x="17" y="233"/>
                      <a:pt x="17" y="233"/>
                      <a:pt x="17" y="233"/>
                    </a:cubicBezTo>
                    <a:cubicBezTo>
                      <a:pt x="17" y="147"/>
                      <a:pt x="17" y="147"/>
                      <a:pt x="17" y="147"/>
                    </a:cubicBezTo>
                    <a:cubicBezTo>
                      <a:pt x="12" y="146"/>
                      <a:pt x="8" y="143"/>
                      <a:pt x="8" y="139"/>
                    </a:cubicBezTo>
                    <a:cubicBezTo>
                      <a:pt x="0" y="64"/>
                      <a:pt x="72" y="0"/>
                      <a:pt x="143" y="32"/>
                    </a:cubicBezTo>
                    <a:cubicBezTo>
                      <a:pt x="144" y="32"/>
                      <a:pt x="145" y="33"/>
                      <a:pt x="146" y="33"/>
                    </a:cubicBezTo>
                    <a:cubicBezTo>
                      <a:pt x="148" y="33"/>
                      <a:pt x="150" y="33"/>
                      <a:pt x="151" y="33"/>
                    </a:cubicBezTo>
                    <a:cubicBezTo>
                      <a:pt x="221" y="35"/>
                      <a:pt x="259" y="109"/>
                      <a:pt x="226" y="1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1">
                <a:extLst>
                  <a:ext uri="{FF2B5EF4-FFF2-40B4-BE49-F238E27FC236}">
                    <a16:creationId xmlns:a16="http://schemas.microsoft.com/office/drawing/2014/main" id="{E8F7A6AA-65B9-409B-A230-4457D0624A0C}"/>
                  </a:ext>
                </a:extLst>
              </p:cNvPr>
              <p:cNvSpPr>
                <a:spLocks noEditPoints="1"/>
              </p:cNvSpPr>
              <p:nvPr/>
            </p:nvSpPr>
            <p:spPr bwMode="auto">
              <a:xfrm>
                <a:off x="2611" y="1066"/>
                <a:ext cx="103" cy="94"/>
              </a:xfrm>
              <a:custGeom>
                <a:avLst/>
                <a:gdLst>
                  <a:gd name="T0" fmla="*/ 109 w 111"/>
                  <a:gd name="T1" fmla="*/ 43 h 99"/>
                  <a:gd name="T2" fmla="*/ 55 w 111"/>
                  <a:gd name="T3" fmla="*/ 0 h 99"/>
                  <a:gd name="T4" fmla="*/ 1 w 111"/>
                  <a:gd name="T5" fmla="*/ 43 h 99"/>
                  <a:gd name="T6" fmla="*/ 0 w 111"/>
                  <a:gd name="T7" fmla="*/ 55 h 99"/>
                  <a:gd name="T8" fmla="*/ 0 w 111"/>
                  <a:gd name="T9" fmla="*/ 86 h 99"/>
                  <a:gd name="T10" fmla="*/ 0 w 111"/>
                  <a:gd name="T11" fmla="*/ 90 h 99"/>
                  <a:gd name="T12" fmla="*/ 54 w 111"/>
                  <a:gd name="T13" fmla="*/ 98 h 99"/>
                  <a:gd name="T14" fmla="*/ 56 w 111"/>
                  <a:gd name="T15" fmla="*/ 99 h 99"/>
                  <a:gd name="T16" fmla="*/ 66 w 111"/>
                  <a:gd name="T17" fmla="*/ 98 h 99"/>
                  <a:gd name="T18" fmla="*/ 110 w 111"/>
                  <a:gd name="T19" fmla="*/ 91 h 99"/>
                  <a:gd name="T20" fmla="*/ 111 w 111"/>
                  <a:gd name="T21" fmla="*/ 86 h 99"/>
                  <a:gd name="T22" fmla="*/ 111 w 111"/>
                  <a:gd name="T23" fmla="*/ 55 h 99"/>
                  <a:gd name="T24" fmla="*/ 109 w 111"/>
                  <a:gd name="T25" fmla="*/ 43 h 99"/>
                  <a:gd name="T26" fmla="*/ 55 w 111"/>
                  <a:gd name="T27" fmla="*/ 34 h 99"/>
                  <a:gd name="T28" fmla="*/ 87 w 111"/>
                  <a:gd name="T29" fmla="*/ 43 h 99"/>
                  <a:gd name="T30" fmla="*/ 89 w 111"/>
                  <a:gd name="T31" fmla="*/ 53 h 99"/>
                  <a:gd name="T32" fmla="*/ 89 w 111"/>
                  <a:gd name="T33" fmla="*/ 64 h 99"/>
                  <a:gd name="T34" fmla="*/ 64 w 111"/>
                  <a:gd name="T35" fmla="*/ 68 h 99"/>
                  <a:gd name="T36" fmla="*/ 64 w 111"/>
                  <a:gd name="T37" fmla="*/ 52 h 99"/>
                  <a:gd name="T38" fmla="*/ 47 w 111"/>
                  <a:gd name="T39" fmla="*/ 52 h 99"/>
                  <a:gd name="T40" fmla="*/ 47 w 111"/>
                  <a:gd name="T41" fmla="*/ 68 h 99"/>
                  <a:gd name="T42" fmla="*/ 22 w 111"/>
                  <a:gd name="T43" fmla="*/ 64 h 99"/>
                  <a:gd name="T44" fmla="*/ 22 w 111"/>
                  <a:gd name="T45" fmla="*/ 53 h 99"/>
                  <a:gd name="T46" fmla="*/ 24 w 111"/>
                  <a:gd name="T47" fmla="*/ 43 h 99"/>
                  <a:gd name="T48" fmla="*/ 55 w 111"/>
                  <a:gd name="T49"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99">
                    <a:moveTo>
                      <a:pt x="109" y="43"/>
                    </a:moveTo>
                    <a:cubicBezTo>
                      <a:pt x="104" y="18"/>
                      <a:pt x="82" y="0"/>
                      <a:pt x="55" y="0"/>
                    </a:cubicBezTo>
                    <a:cubicBezTo>
                      <a:pt x="29" y="0"/>
                      <a:pt x="7" y="18"/>
                      <a:pt x="1" y="43"/>
                    </a:cubicBezTo>
                    <a:cubicBezTo>
                      <a:pt x="1" y="47"/>
                      <a:pt x="0" y="51"/>
                      <a:pt x="0" y="55"/>
                    </a:cubicBezTo>
                    <a:cubicBezTo>
                      <a:pt x="0" y="86"/>
                      <a:pt x="0" y="86"/>
                      <a:pt x="0" y="86"/>
                    </a:cubicBezTo>
                    <a:cubicBezTo>
                      <a:pt x="0" y="88"/>
                      <a:pt x="0" y="89"/>
                      <a:pt x="0" y="90"/>
                    </a:cubicBezTo>
                    <a:cubicBezTo>
                      <a:pt x="17" y="95"/>
                      <a:pt x="35" y="98"/>
                      <a:pt x="54" y="98"/>
                    </a:cubicBezTo>
                    <a:cubicBezTo>
                      <a:pt x="54" y="99"/>
                      <a:pt x="55" y="99"/>
                      <a:pt x="56" y="99"/>
                    </a:cubicBezTo>
                    <a:cubicBezTo>
                      <a:pt x="59" y="99"/>
                      <a:pt x="63" y="98"/>
                      <a:pt x="66" y="98"/>
                    </a:cubicBezTo>
                    <a:cubicBezTo>
                      <a:pt x="82" y="97"/>
                      <a:pt x="96" y="95"/>
                      <a:pt x="110" y="91"/>
                    </a:cubicBezTo>
                    <a:cubicBezTo>
                      <a:pt x="110" y="89"/>
                      <a:pt x="111" y="88"/>
                      <a:pt x="111" y="86"/>
                    </a:cubicBezTo>
                    <a:cubicBezTo>
                      <a:pt x="111" y="55"/>
                      <a:pt x="111" y="55"/>
                      <a:pt x="111" y="55"/>
                    </a:cubicBezTo>
                    <a:cubicBezTo>
                      <a:pt x="111" y="51"/>
                      <a:pt x="110" y="47"/>
                      <a:pt x="109" y="43"/>
                    </a:cubicBezTo>
                    <a:close/>
                    <a:moveTo>
                      <a:pt x="55" y="34"/>
                    </a:moveTo>
                    <a:cubicBezTo>
                      <a:pt x="70" y="34"/>
                      <a:pt x="82" y="34"/>
                      <a:pt x="87" y="43"/>
                    </a:cubicBezTo>
                    <a:cubicBezTo>
                      <a:pt x="88" y="45"/>
                      <a:pt x="89" y="49"/>
                      <a:pt x="89" y="53"/>
                    </a:cubicBezTo>
                    <a:cubicBezTo>
                      <a:pt x="89" y="53"/>
                      <a:pt x="89" y="63"/>
                      <a:pt x="89" y="64"/>
                    </a:cubicBezTo>
                    <a:cubicBezTo>
                      <a:pt x="81" y="66"/>
                      <a:pt x="73" y="68"/>
                      <a:pt x="64" y="68"/>
                    </a:cubicBezTo>
                    <a:cubicBezTo>
                      <a:pt x="64" y="52"/>
                      <a:pt x="64" y="52"/>
                      <a:pt x="64" y="52"/>
                    </a:cubicBezTo>
                    <a:cubicBezTo>
                      <a:pt x="47" y="52"/>
                      <a:pt x="47" y="52"/>
                      <a:pt x="47" y="52"/>
                    </a:cubicBezTo>
                    <a:cubicBezTo>
                      <a:pt x="47" y="68"/>
                      <a:pt x="47" y="68"/>
                      <a:pt x="47" y="68"/>
                    </a:cubicBezTo>
                    <a:cubicBezTo>
                      <a:pt x="38" y="68"/>
                      <a:pt x="30" y="66"/>
                      <a:pt x="22" y="64"/>
                    </a:cubicBezTo>
                    <a:cubicBezTo>
                      <a:pt x="22" y="63"/>
                      <a:pt x="22" y="53"/>
                      <a:pt x="22" y="53"/>
                    </a:cubicBezTo>
                    <a:cubicBezTo>
                      <a:pt x="22" y="49"/>
                      <a:pt x="23" y="45"/>
                      <a:pt x="24" y="43"/>
                    </a:cubicBezTo>
                    <a:cubicBezTo>
                      <a:pt x="29" y="34"/>
                      <a:pt x="41" y="34"/>
                      <a:pt x="55"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2">
                <a:extLst>
                  <a:ext uri="{FF2B5EF4-FFF2-40B4-BE49-F238E27FC236}">
                    <a16:creationId xmlns:a16="http://schemas.microsoft.com/office/drawing/2014/main" id="{0BD07661-7B0A-4400-A9F1-0D811918A483}"/>
                  </a:ext>
                </a:extLst>
              </p:cNvPr>
              <p:cNvSpPr>
                <a:spLocks/>
              </p:cNvSpPr>
              <p:nvPr/>
            </p:nvSpPr>
            <p:spPr bwMode="auto">
              <a:xfrm>
                <a:off x="2606" y="986"/>
                <a:ext cx="43" cy="9"/>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4">
                <a:extLst>
                  <a:ext uri="{FF2B5EF4-FFF2-40B4-BE49-F238E27FC236}">
                    <a16:creationId xmlns:a16="http://schemas.microsoft.com/office/drawing/2014/main" id="{A4BBBA94-2995-4D8B-960D-82FCB3B5B172}"/>
                  </a:ext>
                </a:extLst>
              </p:cNvPr>
              <p:cNvSpPr>
                <a:spLocks/>
              </p:cNvSpPr>
              <p:nvPr/>
            </p:nvSpPr>
            <p:spPr bwMode="auto">
              <a:xfrm>
                <a:off x="2626" y="997"/>
                <a:ext cx="15" cy="14"/>
              </a:xfrm>
              <a:custGeom>
                <a:avLst/>
                <a:gdLst>
                  <a:gd name="T0" fmla="*/ 3 w 16"/>
                  <a:gd name="T1" fmla="*/ 13 h 15"/>
                  <a:gd name="T2" fmla="*/ 3 w 16"/>
                  <a:gd name="T3" fmla="*/ 3 h 15"/>
                  <a:gd name="T4" fmla="*/ 13 w 16"/>
                  <a:gd name="T5" fmla="*/ 3 h 15"/>
                  <a:gd name="T6" fmla="*/ 13 w 16"/>
                  <a:gd name="T7" fmla="*/ 13 h 15"/>
                  <a:gd name="T8" fmla="*/ 3 w 16"/>
                  <a:gd name="T9" fmla="*/ 13 h 15"/>
                </a:gdLst>
                <a:ahLst/>
                <a:cxnLst>
                  <a:cxn ang="0">
                    <a:pos x="T0" y="T1"/>
                  </a:cxn>
                  <a:cxn ang="0">
                    <a:pos x="T2" y="T3"/>
                  </a:cxn>
                  <a:cxn ang="0">
                    <a:pos x="T4" y="T5"/>
                  </a:cxn>
                  <a:cxn ang="0">
                    <a:pos x="T6" y="T7"/>
                  </a:cxn>
                  <a:cxn ang="0">
                    <a:pos x="T8" y="T9"/>
                  </a:cxn>
                </a:cxnLst>
                <a:rect l="0" t="0" r="r" b="b"/>
                <a:pathLst>
                  <a:path w="16" h="15">
                    <a:moveTo>
                      <a:pt x="3" y="13"/>
                    </a:moveTo>
                    <a:cubicBezTo>
                      <a:pt x="0" y="10"/>
                      <a:pt x="0" y="5"/>
                      <a:pt x="3" y="3"/>
                    </a:cubicBezTo>
                    <a:cubicBezTo>
                      <a:pt x="6" y="0"/>
                      <a:pt x="10" y="0"/>
                      <a:pt x="13" y="3"/>
                    </a:cubicBezTo>
                    <a:cubicBezTo>
                      <a:pt x="16" y="5"/>
                      <a:pt x="16" y="10"/>
                      <a:pt x="13" y="13"/>
                    </a:cubicBezTo>
                    <a:cubicBezTo>
                      <a:pt x="10" y="15"/>
                      <a:pt x="6" y="15"/>
                      <a:pt x="3"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25">
                <a:extLst>
                  <a:ext uri="{FF2B5EF4-FFF2-40B4-BE49-F238E27FC236}">
                    <a16:creationId xmlns:a16="http://schemas.microsoft.com/office/drawing/2014/main" id="{394FD508-BD74-4614-ACEF-BF1CC207520C}"/>
                  </a:ext>
                </a:extLst>
              </p:cNvPr>
              <p:cNvSpPr>
                <a:spLocks/>
              </p:cNvSpPr>
              <p:nvPr/>
            </p:nvSpPr>
            <p:spPr bwMode="auto">
              <a:xfrm>
                <a:off x="2683" y="994"/>
                <a:ext cx="14" cy="14"/>
              </a:xfrm>
              <a:custGeom>
                <a:avLst/>
                <a:gdLst>
                  <a:gd name="T0" fmla="*/ 3 w 15"/>
                  <a:gd name="T1" fmla="*/ 12 h 15"/>
                  <a:gd name="T2" fmla="*/ 3 w 15"/>
                  <a:gd name="T3" fmla="*/ 3 h 15"/>
                  <a:gd name="T4" fmla="*/ 13 w 15"/>
                  <a:gd name="T5" fmla="*/ 3 h 15"/>
                  <a:gd name="T6" fmla="*/ 13 w 15"/>
                  <a:gd name="T7" fmla="*/ 12 h 15"/>
                  <a:gd name="T8" fmla="*/ 3 w 15"/>
                  <a:gd name="T9" fmla="*/ 12 h 15"/>
                </a:gdLst>
                <a:ahLst/>
                <a:cxnLst>
                  <a:cxn ang="0">
                    <a:pos x="T0" y="T1"/>
                  </a:cxn>
                  <a:cxn ang="0">
                    <a:pos x="T2" y="T3"/>
                  </a:cxn>
                  <a:cxn ang="0">
                    <a:pos x="T4" y="T5"/>
                  </a:cxn>
                  <a:cxn ang="0">
                    <a:pos x="T6" y="T7"/>
                  </a:cxn>
                  <a:cxn ang="0">
                    <a:pos x="T8" y="T9"/>
                  </a:cxn>
                </a:cxnLst>
                <a:rect l="0" t="0" r="r" b="b"/>
                <a:pathLst>
                  <a:path w="15" h="15">
                    <a:moveTo>
                      <a:pt x="3" y="12"/>
                    </a:moveTo>
                    <a:cubicBezTo>
                      <a:pt x="0" y="10"/>
                      <a:pt x="0" y="5"/>
                      <a:pt x="3" y="3"/>
                    </a:cubicBezTo>
                    <a:cubicBezTo>
                      <a:pt x="5" y="0"/>
                      <a:pt x="10" y="0"/>
                      <a:pt x="13" y="3"/>
                    </a:cubicBezTo>
                    <a:cubicBezTo>
                      <a:pt x="15" y="5"/>
                      <a:pt x="15" y="10"/>
                      <a:pt x="13" y="12"/>
                    </a:cubicBezTo>
                    <a:cubicBezTo>
                      <a:pt x="10" y="15"/>
                      <a:pt x="5" y="15"/>
                      <a:pt x="3"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26">
                <a:extLst>
                  <a:ext uri="{FF2B5EF4-FFF2-40B4-BE49-F238E27FC236}">
                    <a16:creationId xmlns:a16="http://schemas.microsoft.com/office/drawing/2014/main" id="{BFF19FB1-0F4F-4A61-B946-93BE0FE0D531}"/>
                  </a:ext>
                </a:extLst>
              </p:cNvPr>
              <p:cNvSpPr>
                <a:spLocks/>
              </p:cNvSpPr>
              <p:nvPr/>
            </p:nvSpPr>
            <p:spPr bwMode="auto">
              <a:xfrm>
                <a:off x="2664" y="1052"/>
                <a:ext cx="25" cy="13"/>
              </a:xfrm>
              <a:custGeom>
                <a:avLst/>
                <a:gdLst>
                  <a:gd name="T0" fmla="*/ 0 w 27"/>
                  <a:gd name="T1" fmla="*/ 0 h 14"/>
                  <a:gd name="T2" fmla="*/ 0 w 27"/>
                  <a:gd name="T3" fmla="*/ 14 h 14"/>
                  <a:gd name="T4" fmla="*/ 8 w 27"/>
                  <a:gd name="T5" fmla="*/ 11 h 14"/>
                  <a:gd name="T6" fmla="*/ 21 w 27"/>
                  <a:gd name="T7" fmla="*/ 7 h 14"/>
                  <a:gd name="T8" fmla="*/ 27 w 27"/>
                  <a:gd name="T9" fmla="*/ 0 h 14"/>
                  <a:gd name="T10" fmla="*/ 0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0" y="0"/>
                    </a:moveTo>
                    <a:cubicBezTo>
                      <a:pt x="0" y="14"/>
                      <a:pt x="0" y="14"/>
                      <a:pt x="0" y="14"/>
                    </a:cubicBezTo>
                    <a:cubicBezTo>
                      <a:pt x="2" y="14"/>
                      <a:pt x="5" y="13"/>
                      <a:pt x="8" y="11"/>
                    </a:cubicBezTo>
                    <a:cubicBezTo>
                      <a:pt x="10" y="8"/>
                      <a:pt x="15" y="7"/>
                      <a:pt x="21" y="7"/>
                    </a:cubicBezTo>
                    <a:cubicBezTo>
                      <a:pt x="24" y="7"/>
                      <a:pt x="27" y="4"/>
                      <a:pt x="27" y="0"/>
                    </a:cubicBezTo>
                    <a:lnTo>
                      <a:pt x="0"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27">
                <a:extLst>
                  <a:ext uri="{FF2B5EF4-FFF2-40B4-BE49-F238E27FC236}">
                    <a16:creationId xmlns:a16="http://schemas.microsoft.com/office/drawing/2014/main" id="{49E1A484-728C-4324-8484-883F1C026E0D}"/>
                  </a:ext>
                </a:extLst>
              </p:cNvPr>
              <p:cNvSpPr>
                <a:spLocks/>
              </p:cNvSpPr>
              <p:nvPr/>
            </p:nvSpPr>
            <p:spPr bwMode="auto">
              <a:xfrm>
                <a:off x="2638" y="1052"/>
                <a:ext cx="26" cy="13"/>
              </a:xfrm>
              <a:custGeom>
                <a:avLst/>
                <a:gdLst>
                  <a:gd name="T0" fmla="*/ 28 w 28"/>
                  <a:gd name="T1" fmla="*/ 0 h 14"/>
                  <a:gd name="T2" fmla="*/ 28 w 28"/>
                  <a:gd name="T3" fmla="*/ 14 h 14"/>
                  <a:gd name="T4" fmla="*/ 20 w 28"/>
                  <a:gd name="T5" fmla="*/ 11 h 14"/>
                  <a:gd name="T6" fmla="*/ 6 w 28"/>
                  <a:gd name="T7" fmla="*/ 7 h 14"/>
                  <a:gd name="T8" fmla="*/ 0 w 28"/>
                  <a:gd name="T9" fmla="*/ 0 h 14"/>
                  <a:gd name="T10" fmla="*/ 28 w 28"/>
                  <a:gd name="T11" fmla="*/ 0 h 14"/>
                </a:gdLst>
                <a:ahLst/>
                <a:cxnLst>
                  <a:cxn ang="0">
                    <a:pos x="T0" y="T1"/>
                  </a:cxn>
                  <a:cxn ang="0">
                    <a:pos x="T2" y="T3"/>
                  </a:cxn>
                  <a:cxn ang="0">
                    <a:pos x="T4" y="T5"/>
                  </a:cxn>
                  <a:cxn ang="0">
                    <a:pos x="T6" y="T7"/>
                  </a:cxn>
                  <a:cxn ang="0">
                    <a:pos x="T8" y="T9"/>
                  </a:cxn>
                  <a:cxn ang="0">
                    <a:pos x="T10" y="T11"/>
                  </a:cxn>
                </a:cxnLst>
                <a:rect l="0" t="0" r="r" b="b"/>
                <a:pathLst>
                  <a:path w="28" h="14">
                    <a:moveTo>
                      <a:pt x="28" y="0"/>
                    </a:moveTo>
                    <a:cubicBezTo>
                      <a:pt x="28" y="14"/>
                      <a:pt x="28" y="14"/>
                      <a:pt x="28" y="14"/>
                    </a:cubicBezTo>
                    <a:cubicBezTo>
                      <a:pt x="25" y="14"/>
                      <a:pt x="22" y="13"/>
                      <a:pt x="20" y="11"/>
                    </a:cubicBezTo>
                    <a:cubicBezTo>
                      <a:pt x="17" y="8"/>
                      <a:pt x="12" y="7"/>
                      <a:pt x="6" y="7"/>
                    </a:cubicBezTo>
                    <a:cubicBezTo>
                      <a:pt x="3" y="7"/>
                      <a:pt x="0" y="4"/>
                      <a:pt x="0" y="0"/>
                    </a:cubicBezTo>
                    <a:lnTo>
                      <a:pt x="28" y="0"/>
                    </a:lnTo>
                    <a:close/>
                  </a:path>
                </a:pathLst>
              </a:custGeom>
              <a:solidFill>
                <a:srgbClr val="B897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28">
                <a:extLst>
                  <a:ext uri="{FF2B5EF4-FFF2-40B4-BE49-F238E27FC236}">
                    <a16:creationId xmlns:a16="http://schemas.microsoft.com/office/drawing/2014/main" id="{0E8A7DBF-32DD-4C67-BACF-5A4E99D0332C}"/>
                  </a:ext>
                </a:extLst>
              </p:cNvPr>
              <p:cNvSpPr>
                <a:spLocks/>
              </p:cNvSpPr>
              <p:nvPr/>
            </p:nvSpPr>
            <p:spPr bwMode="auto">
              <a:xfrm>
                <a:off x="2638" y="1005"/>
                <a:ext cx="26" cy="47"/>
              </a:xfrm>
              <a:custGeom>
                <a:avLst/>
                <a:gdLst>
                  <a:gd name="T0" fmla="*/ 28 w 28"/>
                  <a:gd name="T1" fmla="*/ 0 h 50"/>
                  <a:gd name="T2" fmla="*/ 28 w 28"/>
                  <a:gd name="T3" fmla="*/ 50 h 50"/>
                  <a:gd name="T4" fmla="*/ 0 w 28"/>
                  <a:gd name="T5" fmla="*/ 50 h 50"/>
                  <a:gd name="T6" fmla="*/ 6 w 28"/>
                  <a:gd name="T7" fmla="*/ 43 h 50"/>
                  <a:gd name="T8" fmla="*/ 7 w 28"/>
                  <a:gd name="T9" fmla="*/ 43 h 50"/>
                  <a:gd name="T10" fmla="*/ 17 w 28"/>
                  <a:gd name="T11" fmla="*/ 10 h 50"/>
                  <a:gd name="T12" fmla="*/ 28 w 2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28" h="50">
                    <a:moveTo>
                      <a:pt x="28" y="0"/>
                    </a:moveTo>
                    <a:cubicBezTo>
                      <a:pt x="28" y="0"/>
                      <a:pt x="28" y="50"/>
                      <a:pt x="28" y="50"/>
                    </a:cubicBezTo>
                    <a:cubicBezTo>
                      <a:pt x="0" y="50"/>
                      <a:pt x="0" y="50"/>
                      <a:pt x="0" y="50"/>
                    </a:cubicBezTo>
                    <a:cubicBezTo>
                      <a:pt x="0" y="46"/>
                      <a:pt x="3" y="43"/>
                      <a:pt x="6" y="43"/>
                    </a:cubicBezTo>
                    <a:cubicBezTo>
                      <a:pt x="7" y="43"/>
                      <a:pt x="7" y="43"/>
                      <a:pt x="7" y="43"/>
                    </a:cubicBezTo>
                    <a:cubicBezTo>
                      <a:pt x="12" y="37"/>
                      <a:pt x="17" y="22"/>
                      <a:pt x="17" y="10"/>
                    </a:cubicBezTo>
                    <a:cubicBezTo>
                      <a:pt x="17" y="1"/>
                      <a:pt x="26" y="0"/>
                      <a:pt x="28" y="0"/>
                    </a:cubicBezTo>
                    <a:close/>
                  </a:path>
                </a:pathLst>
              </a:custGeom>
              <a:solidFill>
                <a:srgbClr val="E6C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9" name="Freeform 22">
              <a:extLst>
                <a:ext uri="{FF2B5EF4-FFF2-40B4-BE49-F238E27FC236}">
                  <a16:creationId xmlns:a16="http://schemas.microsoft.com/office/drawing/2014/main" id="{4629D2D9-1352-4A95-947E-D2C87ED0DDA4}"/>
                </a:ext>
              </a:extLst>
            </p:cNvPr>
            <p:cNvSpPr>
              <a:spLocks noChangeAspect="1"/>
            </p:cNvSpPr>
            <p:nvPr/>
          </p:nvSpPr>
          <p:spPr bwMode="auto">
            <a:xfrm rot="10800000" flipV="1">
              <a:off x="4188882" y="1562219"/>
              <a:ext cx="74916" cy="15681"/>
            </a:xfrm>
            <a:custGeom>
              <a:avLst/>
              <a:gdLst>
                <a:gd name="T0" fmla="*/ 2 w 46"/>
                <a:gd name="T1" fmla="*/ 10 h 10"/>
                <a:gd name="T2" fmla="*/ 1 w 46"/>
                <a:gd name="T3" fmla="*/ 9 h 10"/>
                <a:gd name="T4" fmla="*/ 1 w 46"/>
                <a:gd name="T5" fmla="*/ 7 h 10"/>
                <a:gd name="T6" fmla="*/ 7 w 46"/>
                <a:gd name="T7" fmla="*/ 4 h 10"/>
                <a:gd name="T8" fmla="*/ 23 w 46"/>
                <a:gd name="T9" fmla="*/ 1 h 10"/>
                <a:gd name="T10" fmla="*/ 44 w 46"/>
                <a:gd name="T11" fmla="*/ 6 h 10"/>
                <a:gd name="T12" fmla="*/ 46 w 46"/>
                <a:gd name="T13" fmla="*/ 8 h 10"/>
                <a:gd name="T14" fmla="*/ 44 w 46"/>
                <a:gd name="T15" fmla="*/ 9 h 10"/>
                <a:gd name="T16" fmla="*/ 22 w 46"/>
                <a:gd name="T17" fmla="*/ 4 h 10"/>
                <a:gd name="T18" fmla="*/ 8 w 46"/>
                <a:gd name="T19" fmla="*/ 7 h 10"/>
                <a:gd name="T20" fmla="*/ 3 w 46"/>
                <a:gd name="T21" fmla="*/ 10 h 10"/>
                <a:gd name="T22" fmla="*/ 2 w 4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0">
                  <a:moveTo>
                    <a:pt x="2" y="10"/>
                  </a:moveTo>
                  <a:cubicBezTo>
                    <a:pt x="2" y="10"/>
                    <a:pt x="1" y="10"/>
                    <a:pt x="1" y="9"/>
                  </a:cubicBezTo>
                  <a:cubicBezTo>
                    <a:pt x="0" y="8"/>
                    <a:pt x="0" y="7"/>
                    <a:pt x="1" y="7"/>
                  </a:cubicBezTo>
                  <a:cubicBezTo>
                    <a:pt x="7" y="4"/>
                    <a:pt x="7" y="4"/>
                    <a:pt x="7" y="4"/>
                  </a:cubicBezTo>
                  <a:cubicBezTo>
                    <a:pt x="12" y="1"/>
                    <a:pt x="17" y="0"/>
                    <a:pt x="23" y="1"/>
                  </a:cubicBezTo>
                  <a:cubicBezTo>
                    <a:pt x="44" y="6"/>
                    <a:pt x="44" y="6"/>
                    <a:pt x="44" y="6"/>
                  </a:cubicBezTo>
                  <a:cubicBezTo>
                    <a:pt x="45" y="6"/>
                    <a:pt x="46" y="7"/>
                    <a:pt x="46" y="8"/>
                  </a:cubicBezTo>
                  <a:cubicBezTo>
                    <a:pt x="46" y="9"/>
                    <a:pt x="45" y="10"/>
                    <a:pt x="44" y="9"/>
                  </a:cubicBezTo>
                  <a:cubicBezTo>
                    <a:pt x="22" y="4"/>
                    <a:pt x="22" y="4"/>
                    <a:pt x="22" y="4"/>
                  </a:cubicBezTo>
                  <a:cubicBezTo>
                    <a:pt x="17" y="3"/>
                    <a:pt x="13" y="4"/>
                    <a:pt x="8" y="7"/>
                  </a:cubicBezTo>
                  <a:cubicBezTo>
                    <a:pt x="3" y="10"/>
                    <a:pt x="3" y="10"/>
                    <a:pt x="3" y="10"/>
                  </a:cubicBezTo>
                  <a:cubicBezTo>
                    <a:pt x="3" y="10"/>
                    <a:pt x="2" y="10"/>
                    <a:pt x="2"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78" name="Picture 1">
            <a:extLst>
              <a:ext uri="{FF2B5EF4-FFF2-40B4-BE49-F238E27FC236}">
                <a16:creationId xmlns:a16="http://schemas.microsoft.com/office/drawing/2014/main" id="{14993C13-13C0-4022-BAFB-7E027818C312}"/>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03368" y="3503967"/>
            <a:ext cx="185114" cy="26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9" name="TextBox 278">
            <a:extLst>
              <a:ext uri="{FF2B5EF4-FFF2-40B4-BE49-F238E27FC236}">
                <a16:creationId xmlns:a16="http://schemas.microsoft.com/office/drawing/2014/main" id="{57099F4C-2565-4087-ACDB-E0E99508801C}"/>
              </a:ext>
            </a:extLst>
          </p:cNvPr>
          <p:cNvSpPr txBox="1"/>
          <p:nvPr/>
        </p:nvSpPr>
        <p:spPr>
          <a:xfrm>
            <a:off x="9908877" y="5396824"/>
            <a:ext cx="1431250" cy="517065"/>
          </a:xfrm>
          <a:prstGeom prst="rect">
            <a:avLst/>
          </a:prstGeom>
          <a:solidFill>
            <a:schemeClr val="accent4">
              <a:lumMod val="50000"/>
            </a:schemeClr>
          </a:solidFill>
        </p:spPr>
        <p:txBody>
          <a:bodyPr wrap="square" lIns="182880" tIns="146304" rIns="182880" bIns="146304" rtlCol="0">
            <a:spAutoFit/>
          </a:bodyPr>
          <a:lstStyle/>
          <a:p>
            <a:pPr algn="l">
              <a:lnSpc>
                <a:spcPct val="90000"/>
              </a:lnSpc>
              <a:spcAft>
                <a:spcPts val="600"/>
              </a:spcAft>
            </a:pPr>
            <a:r>
              <a:rPr lang="en-CA" sz="1600">
                <a:solidFill>
                  <a:schemeClr val="bg1"/>
                </a:solidFill>
              </a:rPr>
              <a:t>KDC</a:t>
            </a:r>
            <a:r>
              <a:rPr lang="en-CA" sz="700">
                <a:solidFill>
                  <a:schemeClr val="bg1"/>
                </a:solidFill>
              </a:rPr>
              <a:t> </a:t>
            </a:r>
            <a:r>
              <a:rPr lang="en-CA" sz="1050">
                <a:solidFill>
                  <a:schemeClr val="bg1"/>
                </a:solidFill>
              </a:rPr>
              <a:t>Private Key</a:t>
            </a:r>
            <a:endParaRPr lang="en-CA" sz="1600">
              <a:solidFill>
                <a:schemeClr val="bg1"/>
              </a:solidFill>
            </a:endParaRPr>
          </a:p>
        </p:txBody>
      </p:sp>
      <p:sp>
        <p:nvSpPr>
          <p:cNvPr id="280" name="TextBox 279">
            <a:extLst>
              <a:ext uri="{FF2B5EF4-FFF2-40B4-BE49-F238E27FC236}">
                <a16:creationId xmlns:a16="http://schemas.microsoft.com/office/drawing/2014/main" id="{9A13B2B4-16A3-4FF6-91A0-5F7D0DDC35E8}"/>
              </a:ext>
            </a:extLst>
          </p:cNvPr>
          <p:cNvSpPr txBox="1"/>
          <p:nvPr/>
        </p:nvSpPr>
        <p:spPr>
          <a:xfrm>
            <a:off x="9908878" y="4885569"/>
            <a:ext cx="1432061" cy="517065"/>
          </a:xfrm>
          <a:prstGeom prst="rect">
            <a:avLst/>
          </a:prstGeom>
          <a:solidFill>
            <a:schemeClr val="accent4">
              <a:lumMod val="40000"/>
              <a:lumOff val="60000"/>
            </a:schemeClr>
          </a:solid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KDC</a:t>
            </a:r>
            <a:r>
              <a:rPr lang="en-CA" sz="1200">
                <a:gradFill>
                  <a:gsLst>
                    <a:gs pos="2917">
                      <a:schemeClr val="tx1"/>
                    </a:gs>
                    <a:gs pos="30000">
                      <a:schemeClr val="tx1"/>
                    </a:gs>
                  </a:gsLst>
                  <a:lin ang="5400000" scaled="0"/>
                </a:gradFill>
              </a:rPr>
              <a:t> </a:t>
            </a:r>
            <a:r>
              <a:rPr lang="en-CA" sz="1100">
                <a:gradFill>
                  <a:gsLst>
                    <a:gs pos="2917">
                      <a:schemeClr val="tx1"/>
                    </a:gs>
                    <a:gs pos="30000">
                      <a:schemeClr val="tx1"/>
                    </a:gs>
                  </a:gsLst>
                  <a:lin ang="5400000" scaled="0"/>
                </a:gradFill>
              </a:rPr>
              <a:t>Public Key</a:t>
            </a:r>
            <a:endParaRPr lang="en-CA" sz="1600">
              <a:gradFill>
                <a:gsLst>
                  <a:gs pos="2917">
                    <a:schemeClr val="tx1"/>
                  </a:gs>
                  <a:gs pos="30000">
                    <a:schemeClr val="tx1"/>
                  </a:gs>
                </a:gsLst>
                <a:lin ang="5400000" scaled="0"/>
              </a:gradFill>
            </a:endParaRPr>
          </a:p>
        </p:txBody>
      </p:sp>
      <p:pic>
        <p:nvPicPr>
          <p:cNvPr id="281" name="Picture 280">
            <a:extLst>
              <a:ext uri="{FF2B5EF4-FFF2-40B4-BE49-F238E27FC236}">
                <a16:creationId xmlns:a16="http://schemas.microsoft.com/office/drawing/2014/main" id="{EF78E5AA-649F-40D1-A668-680B63DBDB16}"/>
              </a:ext>
            </a:extLst>
          </p:cNvPr>
          <p:cNvPicPr>
            <a:picLocks noChangeAspect="1"/>
          </p:cNvPicPr>
          <p:nvPr/>
        </p:nvPicPr>
        <p:blipFill>
          <a:blip r:embed="rId4"/>
          <a:stretch>
            <a:fillRect/>
          </a:stretch>
        </p:blipFill>
        <p:spPr>
          <a:xfrm>
            <a:off x="9923789" y="1579468"/>
            <a:ext cx="492480" cy="755820"/>
          </a:xfrm>
          <a:prstGeom prst="rect">
            <a:avLst/>
          </a:prstGeom>
        </p:spPr>
      </p:pic>
      <p:sp>
        <p:nvSpPr>
          <p:cNvPr id="282" name="TextBox 281">
            <a:extLst>
              <a:ext uri="{FF2B5EF4-FFF2-40B4-BE49-F238E27FC236}">
                <a16:creationId xmlns:a16="http://schemas.microsoft.com/office/drawing/2014/main" id="{3DD6F40F-1363-4059-BD48-2F963F20E17A}"/>
              </a:ext>
            </a:extLst>
          </p:cNvPr>
          <p:cNvSpPr txBox="1"/>
          <p:nvPr/>
        </p:nvSpPr>
        <p:spPr>
          <a:xfrm>
            <a:off x="10313757" y="1555644"/>
            <a:ext cx="1584149" cy="738664"/>
          </a:xfrm>
          <a:prstGeom prst="rect">
            <a:avLst/>
          </a:prstGeom>
          <a:noFill/>
        </p:spPr>
        <p:txBody>
          <a:bodyPr wrap="square" lIns="182880" tIns="146304" rIns="182880" bIns="146304" rtlCol="0">
            <a:spAutoFit/>
          </a:bodyPr>
          <a:lstStyle/>
          <a:p>
            <a:pPr algn="l">
              <a:lnSpc>
                <a:spcPct val="90000"/>
              </a:lnSpc>
              <a:spcAft>
                <a:spcPts val="600"/>
              </a:spcAft>
            </a:pPr>
            <a:r>
              <a:rPr lang="en-CA" sz="1600">
                <a:gradFill>
                  <a:gsLst>
                    <a:gs pos="2917">
                      <a:schemeClr val="tx1"/>
                    </a:gs>
                    <a:gs pos="30000">
                      <a:schemeClr val="tx1"/>
                    </a:gs>
                  </a:gsLst>
                  <a:lin ang="5400000" scaled="0"/>
                </a:gradFill>
              </a:rPr>
              <a:t>Trusted CA in</a:t>
            </a:r>
            <a:br>
              <a:rPr lang="en-CA" sz="1600">
                <a:gradFill>
                  <a:gsLst>
                    <a:gs pos="2917">
                      <a:schemeClr val="tx1"/>
                    </a:gs>
                    <a:gs pos="30000">
                      <a:schemeClr val="tx1"/>
                    </a:gs>
                  </a:gsLst>
                  <a:lin ang="5400000" scaled="0"/>
                </a:gradFill>
              </a:rPr>
            </a:br>
            <a:r>
              <a:rPr lang="en-CA" sz="1600" err="1">
                <a:gradFill>
                  <a:gsLst>
                    <a:gs pos="2917">
                      <a:schemeClr val="tx1"/>
                    </a:gs>
                    <a:gs pos="30000">
                      <a:schemeClr val="tx1"/>
                    </a:gs>
                  </a:gsLst>
                  <a:lin ang="5400000" scaled="0"/>
                </a:gradFill>
              </a:rPr>
              <a:t>NTAuth</a:t>
            </a:r>
            <a:endParaRPr lang="en-CA" sz="1600">
              <a:gradFill>
                <a:gsLst>
                  <a:gs pos="2917">
                    <a:schemeClr val="tx1"/>
                  </a:gs>
                  <a:gs pos="30000">
                    <a:schemeClr val="tx1"/>
                  </a:gs>
                </a:gsLst>
                <a:lin ang="5400000" scaled="0"/>
              </a:gradFill>
            </a:endParaRPr>
          </a:p>
        </p:txBody>
      </p:sp>
      <p:pic>
        <p:nvPicPr>
          <p:cNvPr id="283" name="Picture 282">
            <a:extLst>
              <a:ext uri="{FF2B5EF4-FFF2-40B4-BE49-F238E27FC236}">
                <a16:creationId xmlns:a16="http://schemas.microsoft.com/office/drawing/2014/main" id="{BDC12825-953A-4FA3-BDD6-0010D9466DEF}"/>
              </a:ext>
            </a:extLst>
          </p:cNvPr>
          <p:cNvPicPr>
            <a:picLocks noChangeAspect="1"/>
          </p:cNvPicPr>
          <p:nvPr/>
        </p:nvPicPr>
        <p:blipFill>
          <a:blip r:embed="rId4"/>
          <a:stretch>
            <a:fillRect/>
          </a:stretch>
        </p:blipFill>
        <p:spPr>
          <a:xfrm>
            <a:off x="11221900" y="5256065"/>
            <a:ext cx="192834" cy="295947"/>
          </a:xfrm>
          <a:prstGeom prst="rect">
            <a:avLst/>
          </a:prstGeom>
        </p:spPr>
      </p:pic>
    </p:spTree>
    <p:extLst>
      <p:ext uri="{BB962C8B-B14F-4D97-AF65-F5344CB8AC3E}">
        <p14:creationId xmlns:p14="http://schemas.microsoft.com/office/powerpoint/2010/main" val="91828899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56</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Certificate based authentication </a:t>
            </a:r>
            <a:endParaRPr lang="fr-FR"/>
          </a:p>
        </p:txBody>
      </p:sp>
      <p:sp>
        <p:nvSpPr>
          <p:cNvPr id="4" name="Espace réservé du texte 2">
            <a:extLst>
              <a:ext uri="{FF2B5EF4-FFF2-40B4-BE49-F238E27FC236}">
                <a16:creationId xmlns:a16="http://schemas.microsoft.com/office/drawing/2014/main" id="{499FF84D-AB7D-41D2-AAC6-AC0392E47C89}"/>
              </a:ext>
            </a:extLst>
          </p:cNvPr>
          <p:cNvSpPr txBox="1">
            <a:spLocks/>
          </p:cNvSpPr>
          <p:nvPr/>
        </p:nvSpPr>
        <p:spPr>
          <a:xfrm>
            <a:off x="366141" y="1922261"/>
            <a:ext cx="11887200" cy="398878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Note that in this situation, the PAC will contain an NTLM_SUPPLEMENTAL_CREDENTIAL structure containing the </a:t>
            </a:r>
            <a:r>
              <a:rPr lang="en-US" sz="3200" b="1" err="1">
                <a:gradFill>
                  <a:gsLst>
                    <a:gs pos="1250">
                      <a:srgbClr val="505050"/>
                    </a:gs>
                    <a:gs pos="100000">
                      <a:srgbClr val="505050"/>
                    </a:gs>
                  </a:gsLst>
                  <a:lin ang="5400000" scaled="0"/>
                </a:gradFill>
              </a:rPr>
              <a:t>NTHash</a:t>
            </a:r>
            <a:r>
              <a:rPr lang="en-US" sz="3200" b="1">
                <a:gradFill>
                  <a:gsLst>
                    <a:gs pos="1250">
                      <a:srgbClr val="505050"/>
                    </a:gs>
                    <a:gs pos="100000">
                      <a:srgbClr val="505050"/>
                    </a:gs>
                  </a:gsLst>
                  <a:lin ang="5400000" scaled="0"/>
                </a:gradFill>
              </a:rPr>
              <a:t> of the user</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If a user requires a Smartcard for logon, its long term secret never changes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Windows Server 2016 domain controllers introduced an automatic rollover of the user’s secret</a:t>
            </a:r>
            <a:endParaRPr lang="en-US" sz="1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5" name="Picture 4">
            <a:extLst>
              <a:ext uri="{FF2B5EF4-FFF2-40B4-BE49-F238E27FC236}">
                <a16:creationId xmlns:a16="http://schemas.microsoft.com/office/drawing/2014/main" id="{5CDA2746-814E-4FB0-B61B-1F057BF62CEB}"/>
              </a:ext>
            </a:extLst>
          </p:cNvPr>
          <p:cNvPicPr>
            <a:picLocks noChangeAspect="1"/>
          </p:cNvPicPr>
          <p:nvPr/>
        </p:nvPicPr>
        <p:blipFill>
          <a:blip r:embed="rId3"/>
          <a:stretch>
            <a:fillRect/>
          </a:stretch>
        </p:blipFill>
        <p:spPr>
          <a:xfrm>
            <a:off x="2924507" y="4715227"/>
            <a:ext cx="6421549" cy="2047450"/>
          </a:xfrm>
          <a:prstGeom prst="rect">
            <a:avLst/>
          </a:prstGeom>
        </p:spPr>
      </p:pic>
    </p:spTree>
    <p:extLst>
      <p:ext uri="{BB962C8B-B14F-4D97-AF65-F5344CB8AC3E}">
        <p14:creationId xmlns:p14="http://schemas.microsoft.com/office/powerpoint/2010/main" val="352167410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57</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Kerberos over trust</a:t>
            </a:r>
            <a:endParaRPr lang="fr-FR"/>
          </a:p>
        </p:txBody>
      </p:sp>
      <p:sp>
        <p:nvSpPr>
          <p:cNvPr id="4" name="Espace réservé du texte 2">
            <a:extLst>
              <a:ext uri="{FF2B5EF4-FFF2-40B4-BE49-F238E27FC236}">
                <a16:creationId xmlns:a16="http://schemas.microsoft.com/office/drawing/2014/main" id="{499FF84D-AB7D-41D2-AAC6-AC0392E47C89}"/>
              </a:ext>
            </a:extLst>
          </p:cNvPr>
          <p:cNvSpPr txBox="1">
            <a:spLocks/>
          </p:cNvSpPr>
          <p:nvPr/>
        </p:nvSpPr>
        <p:spPr>
          <a:xfrm>
            <a:off x="366141" y="1922261"/>
            <a:ext cx="11887200" cy="411805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You need a TGT to ask for a service ticket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If the service is in another domain (and trusted) your local KDC will give you a TGS referral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It’s like a TGT but for another domain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using the derived trust’s secret for encryption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can use it to request a service ticket in that domain</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Kerberos might not work over external trusts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can configure Forest Search Order to make it happen (either on the clients or on the KDCs)</a:t>
            </a:r>
            <a:endParaRPr lang="en-US" sz="13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12507456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58</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Kerberos over trust</a:t>
            </a:r>
            <a:endParaRPr lang="fr-FR"/>
          </a:p>
        </p:txBody>
      </p:sp>
      <p:pic>
        <p:nvPicPr>
          <p:cNvPr id="5" name="Picture 4">
            <a:extLst>
              <a:ext uri="{FF2B5EF4-FFF2-40B4-BE49-F238E27FC236}">
                <a16:creationId xmlns:a16="http://schemas.microsoft.com/office/drawing/2014/main" id="{3167EE95-76E4-4FB4-A5BD-68CD27CA025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12622" y="2611497"/>
            <a:ext cx="7811229" cy="3730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20F1C779-53A2-4161-8E84-245473E1F36D}"/>
              </a:ext>
            </a:extLst>
          </p:cNvPr>
          <p:cNvSpPr txBox="1"/>
          <p:nvPr/>
        </p:nvSpPr>
        <p:spPr>
          <a:xfrm>
            <a:off x="5114219" y="2164714"/>
            <a:ext cx="2294684" cy="461665"/>
          </a:xfrm>
          <a:prstGeom prst="rect">
            <a:avLst/>
          </a:prstGeom>
          <a:noFill/>
        </p:spPr>
        <p:txBody>
          <a:bodyPr wrap="square" rtlCol="0">
            <a:spAutoFit/>
          </a:bodyPr>
          <a:lstStyle/>
          <a:p>
            <a:pPr algn="ctr"/>
            <a:r>
              <a:rPr lang="fr-FR" sz="2400" err="1">
                <a:solidFill>
                  <a:schemeClr val="tx1">
                    <a:lumMod val="65000"/>
                    <a:lumOff val="35000"/>
                  </a:schemeClr>
                </a:solidFill>
                <a:latin typeface="+mn-lt"/>
              </a:rPr>
              <a:t>Kerberos</a:t>
            </a:r>
            <a:r>
              <a:rPr lang="fr-FR" sz="2400">
                <a:solidFill>
                  <a:schemeClr val="tx1">
                    <a:lumMod val="65000"/>
                    <a:lumOff val="35000"/>
                  </a:schemeClr>
                </a:solidFill>
                <a:latin typeface="+mn-lt"/>
              </a:rPr>
              <a:t> Trust</a:t>
            </a:r>
            <a:endParaRPr lang="fr-FR" sz="2400" b="1">
              <a:solidFill>
                <a:schemeClr val="tx1">
                  <a:lumMod val="65000"/>
                  <a:lumOff val="35000"/>
                </a:schemeClr>
              </a:solidFill>
              <a:latin typeface="+mn-lt"/>
            </a:endParaRPr>
          </a:p>
        </p:txBody>
      </p:sp>
      <p:sp>
        <p:nvSpPr>
          <p:cNvPr id="7" name="TextBox 6">
            <a:extLst>
              <a:ext uri="{FF2B5EF4-FFF2-40B4-BE49-F238E27FC236}">
                <a16:creationId xmlns:a16="http://schemas.microsoft.com/office/drawing/2014/main" id="{DE860412-9FFA-46F6-9461-B3D1AAF24979}"/>
              </a:ext>
            </a:extLst>
          </p:cNvPr>
          <p:cNvSpPr txBox="1"/>
          <p:nvPr/>
        </p:nvSpPr>
        <p:spPr>
          <a:xfrm>
            <a:off x="1363703" y="3525897"/>
            <a:ext cx="2234488" cy="461665"/>
          </a:xfrm>
          <a:prstGeom prst="rect">
            <a:avLst/>
          </a:prstGeom>
          <a:noFill/>
        </p:spPr>
        <p:txBody>
          <a:bodyPr wrap="square" rtlCol="0">
            <a:spAutoFit/>
          </a:bodyPr>
          <a:lstStyle/>
          <a:p>
            <a:pPr algn="ctr"/>
            <a:r>
              <a:rPr lang="fr-FR" sz="2400">
                <a:solidFill>
                  <a:schemeClr val="tx1">
                    <a:lumMod val="65000"/>
                    <a:lumOff val="35000"/>
                  </a:schemeClr>
                </a:solidFill>
                <a:latin typeface="+mn-lt"/>
              </a:rPr>
              <a:t>contoso.com</a:t>
            </a:r>
            <a:endParaRPr lang="fr-FR" sz="2400" b="1">
              <a:solidFill>
                <a:schemeClr val="tx1">
                  <a:lumMod val="65000"/>
                  <a:lumOff val="35000"/>
                </a:schemeClr>
              </a:solidFill>
              <a:latin typeface="+mn-lt"/>
            </a:endParaRPr>
          </a:p>
        </p:txBody>
      </p:sp>
      <p:sp>
        <p:nvSpPr>
          <p:cNvPr id="8" name="Left-Right Arrow 24">
            <a:extLst>
              <a:ext uri="{FF2B5EF4-FFF2-40B4-BE49-F238E27FC236}">
                <a16:creationId xmlns:a16="http://schemas.microsoft.com/office/drawing/2014/main" id="{BAA6741A-723E-4F2D-A560-E88B1001E2DE}"/>
              </a:ext>
            </a:extLst>
          </p:cNvPr>
          <p:cNvSpPr/>
          <p:nvPr/>
        </p:nvSpPr>
        <p:spPr>
          <a:xfrm rot="4225444" flipV="1">
            <a:off x="4159752" y="5296326"/>
            <a:ext cx="509243" cy="236550"/>
          </a:xfrm>
          <a:prstGeom prst="leftRightArrow">
            <a:avLst/>
          </a:prstGeom>
          <a:solidFill>
            <a:schemeClr val="accent1"/>
          </a:solidFill>
          <a:ln w="28575">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highlight>
                  <a:srgbClr val="C0C0C0"/>
                </a:highlight>
              </a:rPr>
              <a:t>1</a:t>
            </a:r>
          </a:p>
        </p:txBody>
      </p:sp>
      <p:sp>
        <p:nvSpPr>
          <p:cNvPr id="9" name="Left-Right Arrow 28">
            <a:extLst>
              <a:ext uri="{FF2B5EF4-FFF2-40B4-BE49-F238E27FC236}">
                <a16:creationId xmlns:a16="http://schemas.microsoft.com/office/drawing/2014/main" id="{DD5553B4-1364-4BCF-809D-C969B1EBB648}"/>
              </a:ext>
            </a:extLst>
          </p:cNvPr>
          <p:cNvSpPr/>
          <p:nvPr/>
        </p:nvSpPr>
        <p:spPr>
          <a:xfrm rot="4225444" flipV="1">
            <a:off x="4347954" y="5272354"/>
            <a:ext cx="990021" cy="223728"/>
          </a:xfrm>
          <a:prstGeom prst="leftRightArrow">
            <a:avLst/>
          </a:prstGeom>
          <a:solidFill>
            <a:schemeClr val="accent1"/>
          </a:solidFill>
          <a:ln w="28575">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highlight>
                  <a:srgbClr val="C0C0C0"/>
                </a:highlight>
              </a:rPr>
              <a:t>2</a:t>
            </a:r>
          </a:p>
        </p:txBody>
      </p:sp>
      <p:sp>
        <p:nvSpPr>
          <p:cNvPr id="10" name="Left-Right Arrow 29">
            <a:extLst>
              <a:ext uri="{FF2B5EF4-FFF2-40B4-BE49-F238E27FC236}">
                <a16:creationId xmlns:a16="http://schemas.microsoft.com/office/drawing/2014/main" id="{3D4F7C97-C4B6-4C1E-B9CF-D5B95DA9EBB4}"/>
              </a:ext>
            </a:extLst>
          </p:cNvPr>
          <p:cNvSpPr/>
          <p:nvPr/>
        </p:nvSpPr>
        <p:spPr>
          <a:xfrm rot="4225444" flipV="1">
            <a:off x="4359305" y="5127652"/>
            <a:ext cx="1445775" cy="238639"/>
          </a:xfrm>
          <a:prstGeom prst="leftRightArrow">
            <a:avLst/>
          </a:prstGeom>
          <a:solidFill>
            <a:schemeClr val="accent1"/>
          </a:solidFill>
          <a:ln w="28575">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highlight>
                  <a:srgbClr val="C0C0C0"/>
                </a:highlight>
              </a:rPr>
              <a:t>3</a:t>
            </a:r>
          </a:p>
        </p:txBody>
      </p:sp>
      <p:sp>
        <p:nvSpPr>
          <p:cNvPr id="11" name="Left-Right Arrow 30">
            <a:extLst>
              <a:ext uri="{FF2B5EF4-FFF2-40B4-BE49-F238E27FC236}">
                <a16:creationId xmlns:a16="http://schemas.microsoft.com/office/drawing/2014/main" id="{B39C5C3A-D6AD-46E8-8DDE-B1E6005AB693}"/>
              </a:ext>
            </a:extLst>
          </p:cNvPr>
          <p:cNvSpPr/>
          <p:nvPr/>
        </p:nvSpPr>
        <p:spPr>
          <a:xfrm rot="9602832" flipV="1">
            <a:off x="5426383" y="5377645"/>
            <a:ext cx="2400294" cy="186459"/>
          </a:xfrm>
          <a:prstGeom prst="leftRightArrow">
            <a:avLst/>
          </a:prstGeom>
          <a:solidFill>
            <a:schemeClr val="accent3"/>
          </a:solidFill>
          <a:ln w="28575">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highlight>
                  <a:srgbClr val="C0C0C0"/>
                </a:highlight>
              </a:rPr>
              <a:t>4</a:t>
            </a:r>
          </a:p>
        </p:txBody>
      </p:sp>
      <p:sp>
        <p:nvSpPr>
          <p:cNvPr id="12" name="Left-Right Arrow 31">
            <a:extLst>
              <a:ext uri="{FF2B5EF4-FFF2-40B4-BE49-F238E27FC236}">
                <a16:creationId xmlns:a16="http://schemas.microsoft.com/office/drawing/2014/main" id="{04F052EF-8377-4899-A79B-015EC063FD95}"/>
              </a:ext>
            </a:extLst>
          </p:cNvPr>
          <p:cNvSpPr/>
          <p:nvPr/>
        </p:nvSpPr>
        <p:spPr>
          <a:xfrm rot="10800000" flipV="1">
            <a:off x="5488734" y="5970823"/>
            <a:ext cx="2400294" cy="186459"/>
          </a:xfrm>
          <a:prstGeom prst="leftRightArrow">
            <a:avLst/>
          </a:prstGeom>
          <a:solidFill>
            <a:schemeClr val="accent3"/>
          </a:solidFill>
          <a:ln w="28575">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highlight>
                  <a:srgbClr val="C0C0C0"/>
                </a:highlight>
              </a:rPr>
              <a:t>5</a:t>
            </a:r>
          </a:p>
        </p:txBody>
      </p:sp>
      <p:sp>
        <p:nvSpPr>
          <p:cNvPr id="13" name="TextBox 12">
            <a:extLst>
              <a:ext uri="{FF2B5EF4-FFF2-40B4-BE49-F238E27FC236}">
                <a16:creationId xmlns:a16="http://schemas.microsoft.com/office/drawing/2014/main" id="{713301DB-C89F-45FA-AEEC-C0B090D218FB}"/>
              </a:ext>
            </a:extLst>
          </p:cNvPr>
          <p:cNvSpPr txBox="1"/>
          <p:nvPr/>
        </p:nvSpPr>
        <p:spPr>
          <a:xfrm>
            <a:off x="8894803" y="3545241"/>
            <a:ext cx="2234488" cy="461665"/>
          </a:xfrm>
          <a:prstGeom prst="rect">
            <a:avLst/>
          </a:prstGeom>
          <a:noFill/>
        </p:spPr>
        <p:txBody>
          <a:bodyPr wrap="square" rtlCol="0">
            <a:spAutoFit/>
          </a:bodyPr>
          <a:lstStyle/>
          <a:p>
            <a:pPr algn="ctr"/>
            <a:r>
              <a:rPr lang="fr-FR" sz="2400">
                <a:solidFill>
                  <a:schemeClr val="tx1">
                    <a:lumMod val="65000"/>
                    <a:lumOff val="35000"/>
                  </a:schemeClr>
                </a:solidFill>
                <a:latin typeface="+mn-lt"/>
              </a:rPr>
              <a:t>fabrikam.com</a:t>
            </a:r>
            <a:endParaRPr lang="fr-FR" sz="2400" b="1">
              <a:solidFill>
                <a:schemeClr val="tx1">
                  <a:lumMod val="65000"/>
                  <a:lumOff val="35000"/>
                </a:schemeClr>
              </a:solidFill>
              <a:latin typeface="+mn-lt"/>
            </a:endParaRPr>
          </a:p>
        </p:txBody>
      </p:sp>
    </p:spTree>
    <p:extLst>
      <p:ext uri="{BB962C8B-B14F-4D97-AF65-F5344CB8AC3E}">
        <p14:creationId xmlns:p14="http://schemas.microsoft.com/office/powerpoint/2010/main" val="2587484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LSASS/SSPI architecture </a:t>
            </a:r>
            <a:endParaRPr lang="fr-FR"/>
          </a:p>
        </p:txBody>
      </p:sp>
      <p:pic>
        <p:nvPicPr>
          <p:cNvPr id="3" name="Picture 2">
            <a:extLst>
              <a:ext uri="{FF2B5EF4-FFF2-40B4-BE49-F238E27FC236}">
                <a16:creationId xmlns:a16="http://schemas.microsoft.com/office/drawing/2014/main" id="{0A11BF48-0E7A-43E6-BF8B-F1FD205E7B60}"/>
              </a:ext>
            </a:extLst>
          </p:cNvPr>
          <p:cNvPicPr>
            <a:picLocks noChangeAspect="1"/>
          </p:cNvPicPr>
          <p:nvPr/>
        </p:nvPicPr>
        <p:blipFill>
          <a:blip r:embed="rId3"/>
          <a:stretch>
            <a:fillRect/>
          </a:stretch>
        </p:blipFill>
        <p:spPr>
          <a:xfrm>
            <a:off x="2790600" y="2048986"/>
            <a:ext cx="7011431" cy="3833117"/>
          </a:xfrm>
          <a:prstGeom prst="rect">
            <a:avLst/>
          </a:prstGeom>
        </p:spPr>
      </p:pic>
    </p:spTree>
    <p:extLst>
      <p:ext uri="{BB962C8B-B14F-4D97-AF65-F5344CB8AC3E}">
        <p14:creationId xmlns:p14="http://schemas.microsoft.com/office/powerpoint/2010/main" val="351888435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516933" y="1819112"/>
            <a:ext cx="8138201" cy="34101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Kerberos over external trusts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Many Kerberos authentication failures are due to the inability to locate the target service in another forest</a:t>
            </a:r>
          </a:p>
          <a:p>
            <a:pPr lvl="1">
              <a:buFont typeface="Wingdings" panose="05000000000000000000" pitchFamily="2" charset="2"/>
              <a:buChar char="§"/>
              <a:defRPr/>
            </a:pPr>
            <a:r>
              <a:rPr lang="en-US" sz="2000"/>
              <a:t>Forest Search Order can be used for clients or for KDCs</a:t>
            </a:r>
          </a:p>
          <a:p>
            <a:pPr lvl="1">
              <a:buFont typeface="Wingdings" panose="05000000000000000000" pitchFamily="2" charset="2"/>
              <a:buChar char="§"/>
              <a:defRPr/>
            </a:pPr>
            <a:r>
              <a:rPr lang="en-US" sz="2000"/>
              <a:t>It is set via GPO</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383152955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60</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Delegation</a:t>
            </a:r>
            <a:endParaRPr lang="fr-FR"/>
          </a:p>
        </p:txBody>
      </p:sp>
      <p:sp>
        <p:nvSpPr>
          <p:cNvPr id="4" name="Espace réservé du texte 2">
            <a:extLst>
              <a:ext uri="{FF2B5EF4-FFF2-40B4-BE49-F238E27FC236}">
                <a16:creationId xmlns:a16="http://schemas.microsoft.com/office/drawing/2014/main" id="{499FF84D-AB7D-41D2-AAC6-AC0392E47C89}"/>
              </a:ext>
            </a:extLst>
          </p:cNvPr>
          <p:cNvSpPr txBox="1">
            <a:spLocks/>
          </p:cNvSpPr>
          <p:nvPr/>
        </p:nvSpPr>
        <p:spPr>
          <a:xfrm>
            <a:off x="366141" y="1922261"/>
            <a:ext cx="11887200" cy="385336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Delegation (or Kerberos forwarding) offers the ability for a service to impersonate a user against another service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Best suited for n-tiers applications where the front-end application can request a ticket to access the back-end services of the application on behalf of the user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Without prompting the user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Maintaining the context of the identity of the user end-to-end</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Only domain administrators can enable delegation on accounts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Privilege: </a:t>
            </a:r>
            <a:r>
              <a:rPr lang="en-US" sz="2000" err="1">
                <a:gradFill>
                  <a:gsLst>
                    <a:gs pos="1250">
                      <a:srgbClr val="505050"/>
                    </a:gs>
                    <a:gs pos="100000">
                      <a:srgbClr val="505050"/>
                    </a:gs>
                  </a:gsLst>
                  <a:lin ang="5400000" scaled="0"/>
                </a:gradFill>
              </a:rPr>
              <a:t>SeEnableDelegationPrivilege</a:t>
            </a:r>
            <a:endParaRPr lang="en-US" sz="20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174116079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61</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Delegation Capabilities </a:t>
            </a:r>
            <a:endParaRPr lang="fr-FR"/>
          </a:p>
        </p:txBody>
      </p:sp>
      <p:sp>
        <p:nvSpPr>
          <p:cNvPr id="4" name="Espace réservé du texte 2">
            <a:extLst>
              <a:ext uri="{FF2B5EF4-FFF2-40B4-BE49-F238E27FC236}">
                <a16:creationId xmlns:a16="http://schemas.microsoft.com/office/drawing/2014/main" id="{499FF84D-AB7D-41D2-AAC6-AC0392E47C89}"/>
              </a:ext>
            </a:extLst>
          </p:cNvPr>
          <p:cNvSpPr txBox="1">
            <a:spLocks/>
          </p:cNvSpPr>
          <p:nvPr/>
        </p:nvSpPr>
        <p:spPr>
          <a:xfrm>
            <a:off x="366141" y="1922261"/>
            <a:ext cx="11887200" cy="52383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Windows Server 2000 introduced un-constrained delegation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Windows Server 2003 introduced constrained delegation and protocol transition with Kerberos extensions S4U and S4U2Proxy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Each middle-tier calling principal and back-end service must be in the same domain.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Domain administrators are responsible for configuration/setup.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 resource owner has no control over which middle-tier service may delegate to it.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Windows Server 2012 introduced constrained delegation at the target resource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Control over which middle-tier services may delegate caller identities to the target resource.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Target service owner control without domain admin requirements.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middle tier can exist in different trusted realms from a resource tier. </a:t>
            </a:r>
          </a:p>
          <a:p>
            <a:endParaRPr lang="fr-FR"/>
          </a:p>
        </p:txBody>
      </p:sp>
    </p:spTree>
    <p:extLst>
      <p:ext uri="{BB962C8B-B14F-4D97-AF65-F5344CB8AC3E}">
        <p14:creationId xmlns:p14="http://schemas.microsoft.com/office/powerpoint/2010/main" val="135322673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62</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Unconstraint delegation</a:t>
            </a:r>
            <a:endParaRPr lang="fr-FR"/>
          </a:p>
        </p:txBody>
      </p:sp>
      <p:sp>
        <p:nvSpPr>
          <p:cNvPr id="4" name="Espace réservé du texte 2">
            <a:extLst>
              <a:ext uri="{FF2B5EF4-FFF2-40B4-BE49-F238E27FC236}">
                <a16:creationId xmlns:a16="http://schemas.microsoft.com/office/drawing/2014/main" id="{482CF8E0-57B6-483A-A77A-2FD2CD9FB9E6}"/>
              </a:ext>
            </a:extLst>
          </p:cNvPr>
          <p:cNvSpPr txBox="1">
            <a:spLocks/>
          </p:cNvSpPr>
          <p:nvPr/>
        </p:nvSpPr>
        <p:spPr>
          <a:xfrm>
            <a:off x="366141" y="1922261"/>
            <a:ext cx="5359541" cy="415498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2800" b="1">
                <a:gradFill>
                  <a:gsLst>
                    <a:gs pos="1250">
                      <a:srgbClr val="505050"/>
                    </a:gs>
                    <a:gs pos="100000">
                      <a:srgbClr val="505050"/>
                    </a:gs>
                  </a:gsLst>
                  <a:lin ang="5400000" scaled="0"/>
                </a:gradFill>
              </a:rPr>
              <a:t>The user sends its TGT</a:t>
            </a:r>
          </a:p>
          <a:p>
            <a:pPr>
              <a:buFont typeface="Wingdings" panose="05000000000000000000" pitchFamily="2" charset="2"/>
              <a:buChar char="§"/>
              <a:defRPr/>
            </a:pPr>
            <a:r>
              <a:rPr lang="en-US" sz="2800" b="1">
                <a:gradFill>
                  <a:gsLst>
                    <a:gs pos="1250">
                      <a:srgbClr val="505050"/>
                    </a:gs>
                    <a:gs pos="100000">
                      <a:srgbClr val="505050"/>
                    </a:gs>
                  </a:gsLst>
                  <a:lin ang="5400000" scaled="0"/>
                </a:gradFill>
              </a:rPr>
              <a:t>The </a:t>
            </a:r>
            <a:r>
              <a:rPr lang="en-US" sz="2800" b="1" err="1">
                <a:gradFill>
                  <a:gsLst>
                    <a:gs pos="1250">
                      <a:srgbClr val="505050"/>
                    </a:gs>
                    <a:gs pos="100000">
                      <a:srgbClr val="505050"/>
                    </a:gs>
                  </a:gsLst>
                  <a:lin ang="5400000" scaled="0"/>
                </a:gradFill>
              </a:rPr>
              <a:t>FrontEnd</a:t>
            </a:r>
            <a:r>
              <a:rPr lang="en-US" sz="2800" b="1">
                <a:gradFill>
                  <a:gsLst>
                    <a:gs pos="1250">
                      <a:srgbClr val="505050"/>
                    </a:gs>
                    <a:gs pos="100000">
                      <a:srgbClr val="505050"/>
                    </a:gs>
                  </a:gsLst>
                  <a:lin ang="5400000" scaled="0"/>
                </a:gradFill>
              </a:rPr>
              <a:t> service uses it to request a service ticket</a:t>
            </a:r>
          </a:p>
          <a:p>
            <a:pPr>
              <a:buFont typeface="Wingdings" panose="05000000000000000000" pitchFamily="2" charset="2"/>
              <a:buChar char="§"/>
              <a:defRPr/>
            </a:pPr>
            <a:r>
              <a:rPr lang="en-US" sz="2800" b="1">
                <a:gradFill>
                  <a:gsLst>
                    <a:gs pos="1250">
                      <a:srgbClr val="505050"/>
                    </a:gs>
                    <a:gs pos="100000">
                      <a:srgbClr val="505050"/>
                    </a:gs>
                  </a:gsLst>
                  <a:lin ang="5400000" scaled="0"/>
                </a:gradFill>
              </a:rPr>
              <a:t>The FE can request ANY service ticket</a:t>
            </a:r>
          </a:p>
          <a:p>
            <a:pPr>
              <a:buFont typeface="Wingdings" panose="05000000000000000000" pitchFamily="2" charset="2"/>
              <a:buChar char="§"/>
              <a:defRPr/>
            </a:pPr>
            <a:r>
              <a:rPr lang="en-US" sz="2800" b="1">
                <a:gradFill>
                  <a:gsLst>
                    <a:gs pos="1250">
                      <a:srgbClr val="505050"/>
                    </a:gs>
                    <a:gs pos="100000">
                      <a:srgbClr val="505050"/>
                    </a:gs>
                  </a:gsLst>
                  <a:lin ang="5400000" scaled="0"/>
                </a:gradFill>
              </a:rPr>
              <a:t>If the FE is compromised, we can access any resources the user has access to</a:t>
            </a:r>
            <a:endParaRPr lang="en-US" sz="2800">
              <a:gradFill>
                <a:gsLst>
                  <a:gs pos="1250">
                    <a:srgbClr val="505050"/>
                  </a:gs>
                  <a:gs pos="100000">
                    <a:srgbClr val="505050"/>
                  </a:gs>
                </a:gsLst>
                <a:lin ang="5400000" scaled="0"/>
              </a:gradFill>
            </a:endParaRPr>
          </a:p>
          <a:p>
            <a:endParaRPr lang="fr-FR"/>
          </a:p>
        </p:txBody>
      </p:sp>
      <p:pic>
        <p:nvPicPr>
          <p:cNvPr id="5" name="Picture 4">
            <a:extLst>
              <a:ext uri="{FF2B5EF4-FFF2-40B4-BE49-F238E27FC236}">
                <a16:creationId xmlns:a16="http://schemas.microsoft.com/office/drawing/2014/main" id="{51BF6925-1590-493B-B177-D55BC2FC4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741" y="2471871"/>
            <a:ext cx="4722813" cy="3233067"/>
          </a:xfrm>
          <a:prstGeom prst="rect">
            <a:avLst/>
          </a:prstGeom>
        </p:spPr>
      </p:pic>
    </p:spTree>
    <p:extLst>
      <p:ext uri="{BB962C8B-B14F-4D97-AF65-F5344CB8AC3E}">
        <p14:creationId xmlns:p14="http://schemas.microsoft.com/office/powerpoint/2010/main" val="310333924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63</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Constraint delegation</a:t>
            </a:r>
            <a:endParaRPr lang="fr-FR"/>
          </a:p>
        </p:txBody>
      </p:sp>
      <p:pic>
        <p:nvPicPr>
          <p:cNvPr id="5" name="Picture 4">
            <a:extLst>
              <a:ext uri="{FF2B5EF4-FFF2-40B4-BE49-F238E27FC236}">
                <a16:creationId xmlns:a16="http://schemas.microsoft.com/office/drawing/2014/main" id="{162C7011-374A-4483-94B2-2E56F9208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670" y="2307365"/>
            <a:ext cx="4733467" cy="3240360"/>
          </a:xfrm>
          <a:prstGeom prst="rect">
            <a:avLst/>
          </a:prstGeom>
        </p:spPr>
      </p:pic>
      <p:sp>
        <p:nvSpPr>
          <p:cNvPr id="6" name="Rectangle: Folded Corner 5">
            <a:extLst>
              <a:ext uri="{FF2B5EF4-FFF2-40B4-BE49-F238E27FC236}">
                <a16:creationId xmlns:a16="http://schemas.microsoft.com/office/drawing/2014/main" id="{F276C6EC-B782-436F-9537-7E9D9A66851F}"/>
              </a:ext>
            </a:extLst>
          </p:cNvPr>
          <p:cNvSpPr/>
          <p:nvPr/>
        </p:nvSpPr>
        <p:spPr bwMode="auto">
          <a:xfrm rot="274602">
            <a:off x="3984216" y="661043"/>
            <a:ext cx="188964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S4U2Proxy</a:t>
            </a:r>
            <a:endParaRPr lang="fr-CA" sz="2400">
              <a:solidFill>
                <a:schemeClr val="tx1"/>
              </a:solidFill>
              <a:ea typeface="Segoe UI" pitchFamily="34" charset="0"/>
              <a:cs typeface="Segoe UI" pitchFamily="34" charset="0"/>
            </a:endParaRPr>
          </a:p>
        </p:txBody>
      </p:sp>
      <p:sp>
        <p:nvSpPr>
          <p:cNvPr id="8" name="Espace réservé du texte 2">
            <a:extLst>
              <a:ext uri="{FF2B5EF4-FFF2-40B4-BE49-F238E27FC236}">
                <a16:creationId xmlns:a16="http://schemas.microsoft.com/office/drawing/2014/main" id="{14412A22-8780-4621-B8DA-C632A1EE1FE5}"/>
              </a:ext>
            </a:extLst>
          </p:cNvPr>
          <p:cNvSpPr txBox="1">
            <a:spLocks/>
          </p:cNvSpPr>
          <p:nvPr/>
        </p:nvSpPr>
        <p:spPr>
          <a:xfrm>
            <a:off x="366141" y="1922261"/>
            <a:ext cx="5359541" cy="49305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2800" b="1">
                <a:gradFill>
                  <a:gsLst>
                    <a:gs pos="1250">
                      <a:srgbClr val="505050"/>
                    </a:gs>
                    <a:gs pos="100000">
                      <a:srgbClr val="505050"/>
                    </a:gs>
                  </a:gsLst>
                  <a:lin ang="5400000" scaled="0"/>
                </a:gradFill>
              </a:rPr>
              <a:t>The user sends it TGT</a:t>
            </a:r>
          </a:p>
          <a:p>
            <a:pPr>
              <a:buFont typeface="Wingdings" panose="05000000000000000000" pitchFamily="2" charset="2"/>
              <a:buChar char="§"/>
              <a:defRPr/>
            </a:pPr>
            <a:r>
              <a:rPr lang="en-US" sz="2800" b="1">
                <a:gradFill>
                  <a:gsLst>
                    <a:gs pos="1250">
                      <a:srgbClr val="505050"/>
                    </a:gs>
                    <a:gs pos="100000">
                      <a:srgbClr val="505050"/>
                    </a:gs>
                  </a:gsLst>
                  <a:lin ang="5400000" scaled="0"/>
                </a:gradFill>
              </a:rPr>
              <a:t>The </a:t>
            </a:r>
            <a:r>
              <a:rPr lang="en-US" sz="2800" b="1" err="1">
                <a:gradFill>
                  <a:gsLst>
                    <a:gs pos="1250">
                      <a:srgbClr val="505050"/>
                    </a:gs>
                    <a:gs pos="100000">
                      <a:srgbClr val="505050"/>
                    </a:gs>
                  </a:gsLst>
                  <a:lin ang="5400000" scaled="0"/>
                </a:gradFill>
              </a:rPr>
              <a:t>FrontEnd</a:t>
            </a:r>
            <a:r>
              <a:rPr lang="en-US" sz="2800" b="1">
                <a:gradFill>
                  <a:gsLst>
                    <a:gs pos="1250">
                      <a:srgbClr val="505050"/>
                    </a:gs>
                    <a:gs pos="100000">
                      <a:srgbClr val="505050"/>
                    </a:gs>
                  </a:gsLst>
                  <a:lin ang="5400000" scaled="0"/>
                </a:gradFill>
              </a:rPr>
              <a:t> service uses it to request a service ticket</a:t>
            </a:r>
          </a:p>
          <a:p>
            <a:pPr>
              <a:buFont typeface="Wingdings" panose="05000000000000000000" pitchFamily="2" charset="2"/>
              <a:buChar char="§"/>
              <a:defRPr/>
            </a:pPr>
            <a:r>
              <a:rPr lang="en-US" sz="2800" b="1">
                <a:gradFill>
                  <a:gsLst>
                    <a:gs pos="1250">
                      <a:srgbClr val="505050"/>
                    </a:gs>
                    <a:gs pos="100000">
                      <a:srgbClr val="505050"/>
                    </a:gs>
                  </a:gsLst>
                  <a:lin ang="5400000" scaled="0"/>
                </a:gradFill>
              </a:rPr>
              <a:t>The FE can request only service tickets for defined SPNs</a:t>
            </a:r>
          </a:p>
          <a:p>
            <a:pPr>
              <a:buFont typeface="Wingdings" panose="05000000000000000000" pitchFamily="2" charset="2"/>
              <a:buChar char="§"/>
              <a:defRPr/>
            </a:pPr>
            <a:r>
              <a:rPr lang="en-US" sz="2800" b="1">
                <a:gradFill>
                  <a:gsLst>
                    <a:gs pos="1250">
                      <a:srgbClr val="505050"/>
                    </a:gs>
                    <a:gs pos="100000">
                      <a:srgbClr val="505050"/>
                    </a:gs>
                  </a:gsLst>
                  <a:lin ang="5400000" scaled="0"/>
                </a:gradFill>
              </a:rPr>
              <a:t>If the FE is compromised, we can access only to resources the user has access to using the specified SPN (attribute: </a:t>
            </a:r>
            <a:r>
              <a:rPr lang="en-US" sz="2800" b="1" err="1">
                <a:gradFill>
                  <a:gsLst>
                    <a:gs pos="1250">
                      <a:srgbClr val="505050"/>
                    </a:gs>
                    <a:gs pos="100000">
                      <a:srgbClr val="505050"/>
                    </a:gs>
                  </a:gsLst>
                  <a:lin ang="5400000" scaled="0"/>
                </a:gradFill>
              </a:rPr>
              <a:t>msDS-AllowedToDelegateTo</a:t>
            </a:r>
            <a:r>
              <a:rPr lang="en-US" sz="2800" b="1">
                <a:gradFill>
                  <a:gsLst>
                    <a:gs pos="1250">
                      <a:srgbClr val="505050"/>
                    </a:gs>
                    <a:gs pos="100000">
                      <a:srgbClr val="505050"/>
                    </a:gs>
                  </a:gsLst>
                  <a:lin ang="5400000" scaled="0"/>
                </a:gradFill>
              </a:rPr>
              <a:t>)</a:t>
            </a:r>
            <a:endParaRPr lang="en-US" sz="28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3538977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64</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dirty="0"/>
              <a:t>Resource-based constraint delegation</a:t>
            </a:r>
            <a:endParaRPr lang="fr-FR" dirty="0"/>
          </a:p>
        </p:txBody>
      </p:sp>
      <p:sp>
        <p:nvSpPr>
          <p:cNvPr id="4" name="Espace réservé du texte 2">
            <a:extLst>
              <a:ext uri="{FF2B5EF4-FFF2-40B4-BE49-F238E27FC236}">
                <a16:creationId xmlns:a16="http://schemas.microsoft.com/office/drawing/2014/main" id="{FC5E018F-3945-4BF0-B5C9-79FF4CFA7C62}"/>
              </a:ext>
            </a:extLst>
          </p:cNvPr>
          <p:cNvSpPr txBox="1">
            <a:spLocks/>
          </p:cNvSpPr>
          <p:nvPr/>
        </p:nvSpPr>
        <p:spPr>
          <a:xfrm>
            <a:off x="366141" y="1922261"/>
            <a:ext cx="11887200" cy="455509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Give the backend service the power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backend service decides from where it is accepting forwarded tickets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Instead of letting the frontend decide where it is allowed to access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New attribute: </a:t>
            </a:r>
            <a:r>
              <a:rPr lang="en-US" sz="3200" b="1" err="1">
                <a:gradFill>
                  <a:gsLst>
                    <a:gs pos="1250">
                      <a:srgbClr val="505050"/>
                    </a:gs>
                    <a:gs pos="100000">
                      <a:srgbClr val="505050"/>
                    </a:gs>
                  </a:gsLst>
                  <a:lin ang="5400000" scaled="0"/>
                </a:gradFill>
              </a:rPr>
              <a:t>msDS-AllowedToActOnBehalfOfOtherIdentity</a:t>
            </a: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Requirements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Windows Server 2012 KDC in the Front-end account domain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Windows Server 2012 KDC in the Back-end resource domain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Windows Server 2012 running on the Front-end server</a:t>
            </a: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241678277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65</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dirty="0"/>
              <a:t>Constraint delegation with protocol transition</a:t>
            </a:r>
            <a:endParaRPr lang="fr-FR" dirty="0"/>
          </a:p>
        </p:txBody>
      </p:sp>
      <p:sp>
        <p:nvSpPr>
          <p:cNvPr id="4" name="Espace réservé du texte 2">
            <a:extLst>
              <a:ext uri="{FF2B5EF4-FFF2-40B4-BE49-F238E27FC236}">
                <a16:creationId xmlns:a16="http://schemas.microsoft.com/office/drawing/2014/main" id="{482CF8E0-57B6-483A-A77A-2FD2CD9FB9E6}"/>
              </a:ext>
            </a:extLst>
          </p:cNvPr>
          <p:cNvSpPr txBox="1">
            <a:spLocks/>
          </p:cNvSpPr>
          <p:nvPr/>
        </p:nvSpPr>
        <p:spPr>
          <a:xfrm>
            <a:off x="366141" y="1922261"/>
            <a:ext cx="5852096" cy="34655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What if the user did not use Kerberos to start with?</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Well then we can transition it to Kerberos silently…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requires the frontend service to have the right delegation flag on its accounts and the appropriate level of privilege on the local system</a:t>
            </a:r>
          </a:p>
          <a:p>
            <a:endParaRPr lang="fr-FR"/>
          </a:p>
        </p:txBody>
      </p:sp>
      <p:pic>
        <p:nvPicPr>
          <p:cNvPr id="5" name="Picture 4">
            <a:extLst>
              <a:ext uri="{FF2B5EF4-FFF2-40B4-BE49-F238E27FC236}">
                <a16:creationId xmlns:a16="http://schemas.microsoft.com/office/drawing/2014/main" id="{23A9DB1B-F471-4B09-93AE-AFDE2219B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266" y="2188994"/>
            <a:ext cx="4800600" cy="3290298"/>
          </a:xfrm>
          <a:prstGeom prst="rect">
            <a:avLst/>
          </a:prstGeom>
        </p:spPr>
      </p:pic>
      <p:sp>
        <p:nvSpPr>
          <p:cNvPr id="7" name="Rectangle: Folded Corner 6">
            <a:extLst>
              <a:ext uri="{FF2B5EF4-FFF2-40B4-BE49-F238E27FC236}">
                <a16:creationId xmlns:a16="http://schemas.microsoft.com/office/drawing/2014/main" id="{D847E2D0-9F8B-4B74-85B0-2F09CD7B9F9C}"/>
              </a:ext>
            </a:extLst>
          </p:cNvPr>
          <p:cNvSpPr/>
          <p:nvPr/>
        </p:nvSpPr>
        <p:spPr bwMode="auto">
          <a:xfrm rot="274602">
            <a:off x="7298259" y="653506"/>
            <a:ext cx="2972112"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lnSpc>
                <a:spcPct val="90000"/>
              </a:lnSpc>
              <a:spcBef>
                <a:spcPct val="0"/>
              </a:spcBef>
              <a:spcAft>
                <a:spcPct val="0"/>
              </a:spcAft>
            </a:pPr>
            <a:r>
              <a:rPr lang="fr-CA" sz="2000">
                <a:solidFill>
                  <a:schemeClr val="tx1"/>
                </a:solidFill>
                <a:ea typeface="Segoe UI" pitchFamily="34" charset="0"/>
                <a:cs typeface="Segoe UI" pitchFamily="34" charset="0"/>
              </a:rPr>
              <a:t>S4U2Proxy + S4U2Self </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03736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66</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The master of the keys</a:t>
            </a:r>
            <a:endParaRPr lang="fr-FR"/>
          </a:p>
        </p:txBody>
      </p:sp>
      <p:sp>
        <p:nvSpPr>
          <p:cNvPr id="4" name="Espace réservé du texte 2">
            <a:extLst>
              <a:ext uri="{FF2B5EF4-FFF2-40B4-BE49-F238E27FC236}">
                <a16:creationId xmlns:a16="http://schemas.microsoft.com/office/drawing/2014/main" id="{C5BB35BA-2DE9-459B-B50A-E9B3396733E2}"/>
              </a:ext>
            </a:extLst>
          </p:cNvPr>
          <p:cNvSpPr txBox="1">
            <a:spLocks/>
          </p:cNvSpPr>
          <p:nvPr/>
        </p:nvSpPr>
        <p:spPr>
          <a:xfrm>
            <a:off x="366141" y="1922261"/>
            <a:ext cx="11887200" cy="247298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The hash of the </a:t>
            </a:r>
            <a:r>
              <a:rPr lang="en-US" sz="3200" b="1" err="1">
                <a:gradFill>
                  <a:gsLst>
                    <a:gs pos="1250">
                      <a:srgbClr val="505050"/>
                    </a:gs>
                    <a:gs pos="100000">
                      <a:srgbClr val="505050"/>
                    </a:gs>
                  </a:gsLst>
                  <a:lin ang="5400000" scaled="0"/>
                </a:gradFill>
              </a:rPr>
              <a:t>KrbTgt</a:t>
            </a:r>
            <a:r>
              <a:rPr lang="en-US" sz="3200" b="1">
                <a:gradFill>
                  <a:gsLst>
                    <a:gs pos="1250">
                      <a:srgbClr val="505050"/>
                    </a:gs>
                    <a:gs pos="100000">
                      <a:srgbClr val="505050"/>
                    </a:gs>
                  </a:gsLst>
                  <a:lin ang="5400000" scaled="0"/>
                </a:gradFill>
              </a:rPr>
              <a:t> account is the key of all TGTs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 </a:t>
            </a:r>
            <a:r>
              <a:rPr lang="en-US" sz="3200" b="1" err="1">
                <a:gradFill>
                  <a:gsLst>
                    <a:gs pos="1250">
                      <a:srgbClr val="505050"/>
                    </a:gs>
                    <a:gs pos="100000">
                      <a:srgbClr val="505050"/>
                    </a:gs>
                  </a:gsLst>
                  <a:lin ang="5400000" scaled="0"/>
                </a:gradFill>
              </a:rPr>
              <a:t>KrbTgt’s</a:t>
            </a:r>
            <a:r>
              <a:rPr lang="en-US" sz="3200" b="1">
                <a:gradFill>
                  <a:gsLst>
                    <a:gs pos="1250">
                      <a:srgbClr val="505050"/>
                    </a:gs>
                    <a:gs pos="100000">
                      <a:srgbClr val="505050"/>
                    </a:gs>
                  </a:gsLst>
                  <a:lin ang="5400000" scaled="0"/>
                </a:gradFill>
              </a:rPr>
              <a:t> long term key never changes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does only once when changing the DFL to 2008 or higher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be manually reset</a:t>
            </a:r>
          </a:p>
          <a:p>
            <a:pPr lvl="1">
              <a:buFont typeface="Wingdings" panose="05000000000000000000" pitchFamily="2" charset="2"/>
              <a:buChar char="§"/>
              <a:defRPr/>
            </a:pPr>
            <a:r>
              <a:rPr lang="en-US" sz="100" b="1">
                <a:gradFill>
                  <a:gsLst>
                    <a:gs pos="1250">
                      <a:srgbClr val="505050"/>
                    </a:gs>
                    <a:gs pos="100000">
                      <a:srgbClr val="505050"/>
                    </a:gs>
                  </a:gsLst>
                  <a:lin ang="5400000" scaled="0"/>
                </a:gradFill>
              </a:rPr>
              <a:t> </a:t>
            </a:r>
            <a:endParaRPr lang="en-US" sz="2000">
              <a:gradFill>
                <a:gsLst>
                  <a:gs pos="1250">
                    <a:srgbClr val="505050"/>
                  </a:gs>
                  <a:gs pos="100000">
                    <a:srgbClr val="505050"/>
                  </a:gs>
                </a:gsLst>
                <a:lin ang="5400000" scaled="0"/>
              </a:gradFill>
            </a:endParaRPr>
          </a:p>
          <a:p>
            <a:endParaRPr lang="fr-FR"/>
          </a:p>
        </p:txBody>
      </p:sp>
      <p:pic>
        <p:nvPicPr>
          <p:cNvPr id="5" name="Image 6">
            <a:extLst>
              <a:ext uri="{FF2B5EF4-FFF2-40B4-BE49-F238E27FC236}">
                <a16:creationId xmlns:a16="http://schemas.microsoft.com/office/drawing/2014/main" id="{3B633EF0-F3D2-4AB9-A357-61EC2177EC2D}"/>
              </a:ext>
            </a:extLst>
          </p:cNvPr>
          <p:cNvPicPr>
            <a:picLocks noChangeAspect="1"/>
          </p:cNvPicPr>
          <p:nvPr/>
        </p:nvPicPr>
        <p:blipFill>
          <a:blip r:embed="rId3"/>
          <a:stretch>
            <a:fillRect/>
          </a:stretch>
        </p:blipFill>
        <p:spPr>
          <a:xfrm>
            <a:off x="641914" y="4183798"/>
            <a:ext cx="2514748" cy="2441209"/>
          </a:xfrm>
          <a:prstGeom prst="rect">
            <a:avLst/>
          </a:prstGeom>
        </p:spPr>
      </p:pic>
      <p:sp>
        <p:nvSpPr>
          <p:cNvPr id="6" name="Espace réservé du texte 2">
            <a:extLst>
              <a:ext uri="{FF2B5EF4-FFF2-40B4-BE49-F238E27FC236}">
                <a16:creationId xmlns:a16="http://schemas.microsoft.com/office/drawing/2014/main" id="{9C2008B9-57A2-4BC1-8923-F1555B3B1740}"/>
              </a:ext>
            </a:extLst>
          </p:cNvPr>
          <p:cNvSpPr txBox="1">
            <a:spLocks/>
          </p:cNvSpPr>
          <p:nvPr/>
        </p:nvSpPr>
        <p:spPr>
          <a:xfrm>
            <a:off x="3252215" y="4395246"/>
            <a:ext cx="8614887" cy="16804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200" b="1">
                <a:gradFill>
                  <a:gsLst>
                    <a:gs pos="1250">
                      <a:srgbClr val="505050"/>
                    </a:gs>
                    <a:gs pos="100000">
                      <a:srgbClr val="505050"/>
                    </a:gs>
                  </a:gsLst>
                  <a:lin ang="5400000" scaled="0"/>
                </a:gradFill>
              </a:rPr>
              <a:t>We will see in the next module what the associated risks and attacks against Kerberos are</a:t>
            </a:r>
            <a:endParaRPr lang="en-US" sz="20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82551850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92B7C-DBD3-400A-A6A6-E93516362E8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67</a:t>
            </a:fld>
            <a:endParaRPr lang="en-US"/>
          </a:p>
        </p:txBody>
      </p:sp>
      <p:sp>
        <p:nvSpPr>
          <p:cNvPr id="3" name="Text Placeholder 2">
            <a:extLst>
              <a:ext uri="{FF2B5EF4-FFF2-40B4-BE49-F238E27FC236}">
                <a16:creationId xmlns:a16="http://schemas.microsoft.com/office/drawing/2014/main" id="{1849C9B0-E525-43A8-B98B-05394300BD8D}"/>
              </a:ext>
            </a:extLst>
          </p:cNvPr>
          <p:cNvSpPr>
            <a:spLocks noGrp="1"/>
          </p:cNvSpPr>
          <p:nvPr>
            <p:ph type="body" sz="quarter" idx="13"/>
          </p:nvPr>
        </p:nvSpPr>
        <p:spPr/>
        <p:txBody>
          <a:bodyPr/>
          <a:lstStyle/>
          <a:p>
            <a:r>
              <a:rPr lang="en-CA"/>
              <a:t>Claims</a:t>
            </a:r>
          </a:p>
        </p:txBody>
      </p:sp>
      <p:sp>
        <p:nvSpPr>
          <p:cNvPr id="4" name="Espace réservé du texte 2">
            <a:extLst>
              <a:ext uri="{FF2B5EF4-FFF2-40B4-BE49-F238E27FC236}">
                <a16:creationId xmlns:a16="http://schemas.microsoft.com/office/drawing/2014/main" id="{C6C683D4-0869-4097-9ADB-7E0461FDD1B3}"/>
              </a:ext>
            </a:extLst>
          </p:cNvPr>
          <p:cNvSpPr txBox="1">
            <a:spLocks/>
          </p:cNvSpPr>
          <p:nvPr/>
        </p:nvSpPr>
        <p:spPr>
          <a:xfrm>
            <a:off x="366141" y="1922261"/>
            <a:ext cx="11887200" cy="429040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It is possible to add arbitrary claims in the PAC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can select attributes on the user or machine that will be added into the PAC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can be used only for file permissions on Windows 8/Windows Server 2012</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This is not enabled by default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has to be supported by the KDC (Windows Server 2012 or higher)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has to be enabled on the client (Windows 8 or higher)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leverage Kerberos protocol transition to allow legacy clients to access files on a server for which the DACLs are using claims</a:t>
            </a:r>
            <a:endParaRPr lang="en-US" sz="25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1389968387"/>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68</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Kerberos armoring </a:t>
            </a:r>
            <a:endParaRPr lang="fr-FR"/>
          </a:p>
        </p:txBody>
      </p:sp>
      <p:sp>
        <p:nvSpPr>
          <p:cNvPr id="4" name="Espace réservé du texte 2">
            <a:extLst>
              <a:ext uri="{FF2B5EF4-FFF2-40B4-BE49-F238E27FC236}">
                <a16:creationId xmlns:a16="http://schemas.microsoft.com/office/drawing/2014/main" id="{C5BB35BA-2DE9-459B-B50A-E9B3396733E2}"/>
              </a:ext>
            </a:extLst>
          </p:cNvPr>
          <p:cNvSpPr txBox="1">
            <a:spLocks/>
          </p:cNvSpPr>
          <p:nvPr/>
        </p:nvSpPr>
        <p:spPr>
          <a:xfrm>
            <a:off x="366141" y="1922261"/>
            <a:ext cx="11887200" cy="327474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Flexible Authentication Secure Tunneling</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computer’s TGT is used to protect the AS and TGS user’s exchanges with the KDC</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requires at least Windows 2012 KDC and Windows 8 clients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If you enforce FAST in the domain and have workstations and servers lower than Windows 8/Windows 2012, they will not be able to login anymore	</a:t>
            </a:r>
            <a:r>
              <a:rPr lang="en-US" sz="2000" b="1">
                <a:gradFill>
                  <a:gsLst>
                    <a:gs pos="1250">
                      <a:srgbClr val="505050"/>
                    </a:gs>
                    <a:gs pos="100000">
                      <a:srgbClr val="505050"/>
                    </a:gs>
                  </a:gsLst>
                  <a:lin ang="5400000" scaled="0"/>
                </a:gradFill>
              </a:rPr>
              <a:t> </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5" name="Rectangle: Folded Corner 4">
            <a:extLst>
              <a:ext uri="{FF2B5EF4-FFF2-40B4-BE49-F238E27FC236}">
                <a16:creationId xmlns:a16="http://schemas.microsoft.com/office/drawing/2014/main" id="{279CD6D1-5599-4E31-94CA-B3CD6E7EBEC4}"/>
              </a:ext>
            </a:extLst>
          </p:cNvPr>
          <p:cNvSpPr/>
          <p:nvPr/>
        </p:nvSpPr>
        <p:spPr bwMode="auto">
          <a:xfrm rot="997291">
            <a:off x="7895402" y="1787502"/>
            <a:ext cx="1050529" cy="48053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lnSpc>
                <a:spcPct val="90000"/>
              </a:lnSpc>
              <a:spcBef>
                <a:spcPct val="0"/>
              </a:spcBef>
              <a:spcAft>
                <a:spcPct val="0"/>
              </a:spcAft>
            </a:pPr>
            <a:r>
              <a:rPr lang="fr-CA" sz="2000">
                <a:solidFill>
                  <a:schemeClr val="tx1"/>
                </a:solidFill>
                <a:ea typeface="Segoe UI" pitchFamily="34" charset="0"/>
                <a:cs typeface="Segoe UI" pitchFamily="34" charset="0"/>
              </a:rPr>
              <a:t>FAST</a:t>
            </a:r>
          </a:p>
        </p:txBody>
      </p:sp>
    </p:spTree>
    <p:extLst>
      <p:ext uri="{BB962C8B-B14F-4D97-AF65-F5344CB8AC3E}">
        <p14:creationId xmlns:p14="http://schemas.microsoft.com/office/powerpoint/2010/main" val="2066238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Logon Type and User Right Assignments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7274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Not all logons are born equal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Depending on the type of logon, credentials will be cached on the system</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You can restrict the type of logon using group policies and the user right assignment section</a:t>
            </a:r>
          </a:p>
          <a:p>
            <a:pPr lvl="1">
              <a:buFont typeface="Wingdings" panose="05000000000000000000" pitchFamily="2" charset="2"/>
              <a:buChar char="§"/>
              <a:defRPr/>
            </a:pPr>
            <a:r>
              <a:rPr lang="en-US"/>
              <a:t>Access this Computer from the Network</a:t>
            </a:r>
          </a:p>
          <a:p>
            <a:pPr lvl="1">
              <a:buFont typeface="Wingdings" panose="05000000000000000000" pitchFamily="2" charset="2"/>
              <a:buChar char="§"/>
              <a:defRPr/>
            </a:pPr>
            <a:endParaRPr lang="en-US"/>
          </a:p>
          <a:p>
            <a:pPr lvl="1">
              <a:buFont typeface="Wingdings" panose="05000000000000000000" pitchFamily="2" charset="2"/>
              <a:buChar char="§"/>
              <a:defRPr/>
            </a:pPr>
            <a:r>
              <a:rPr lang="en-US"/>
              <a:t>Log on as a batch job</a:t>
            </a:r>
          </a:p>
          <a:p>
            <a:pPr lvl="1">
              <a:buFont typeface="Wingdings" panose="05000000000000000000" pitchFamily="2" charset="2"/>
              <a:buChar char="§"/>
              <a:defRPr/>
            </a:pPr>
            <a:r>
              <a:rPr lang="en-US"/>
              <a:t>Log on locally</a:t>
            </a:r>
          </a:p>
          <a:p>
            <a:pPr lvl="1">
              <a:buFont typeface="Wingdings" panose="05000000000000000000" pitchFamily="2" charset="2"/>
              <a:buChar char="§"/>
              <a:defRPr/>
            </a:pPr>
            <a:r>
              <a:rPr lang="en-US"/>
              <a:t>Log on via Terminal Service</a:t>
            </a:r>
          </a:p>
          <a:p>
            <a:pPr lvl="1">
              <a:buFont typeface="Wingdings" panose="05000000000000000000" pitchFamily="2" charset="2"/>
              <a:buChar char="§"/>
              <a:defRPr/>
            </a:pPr>
            <a:r>
              <a:rPr lang="en-US"/>
              <a:t>Log on as a service </a:t>
            </a:r>
          </a:p>
          <a:p>
            <a:pPr lvl="1">
              <a:buFont typeface="Wingdings" panose="05000000000000000000" pitchFamily="2" charset="2"/>
              <a:buChar char="§"/>
              <a:defRPr/>
            </a:pPr>
            <a:endParaRPr lang="fr-FR" sz="2000"/>
          </a:p>
        </p:txBody>
      </p:sp>
      <p:sp>
        <p:nvSpPr>
          <p:cNvPr id="3" name="Rectangle 2">
            <a:extLst>
              <a:ext uri="{FF2B5EF4-FFF2-40B4-BE49-F238E27FC236}">
                <a16:creationId xmlns:a16="http://schemas.microsoft.com/office/drawing/2014/main" id="{5CF8A592-CE36-4700-AA68-7DD83252EE78}"/>
              </a:ext>
            </a:extLst>
          </p:cNvPr>
          <p:cNvSpPr/>
          <p:nvPr/>
        </p:nvSpPr>
        <p:spPr>
          <a:xfrm>
            <a:off x="6135282" y="3732787"/>
            <a:ext cx="6216650" cy="2308324"/>
          </a:xfrm>
          <a:prstGeom prst="rect">
            <a:avLst/>
          </a:prstGeom>
        </p:spPr>
        <p:txBody>
          <a:bodyPr>
            <a:spAutoFit/>
          </a:bodyPr>
          <a:lstStyle/>
          <a:p>
            <a:pPr lvl="1" algn="l">
              <a:buFont typeface="Wingdings" panose="05000000000000000000" pitchFamily="2" charset="2"/>
              <a:buChar char="§"/>
              <a:defRPr/>
            </a:pPr>
            <a:r>
              <a:rPr lang="en-US" sz="2400"/>
              <a:t>Deny Access to this computer from the network </a:t>
            </a:r>
          </a:p>
          <a:p>
            <a:pPr lvl="1" algn="l">
              <a:buFont typeface="Wingdings" panose="05000000000000000000" pitchFamily="2" charset="2"/>
              <a:buChar char="§"/>
              <a:defRPr/>
            </a:pPr>
            <a:r>
              <a:rPr lang="en-US" sz="2400"/>
              <a:t>Deny local logon </a:t>
            </a:r>
          </a:p>
          <a:p>
            <a:pPr lvl="1" algn="l">
              <a:buFont typeface="Wingdings" panose="05000000000000000000" pitchFamily="2" charset="2"/>
              <a:buChar char="§"/>
              <a:defRPr/>
            </a:pPr>
            <a:r>
              <a:rPr lang="en-US" sz="2400"/>
              <a:t>Deny logon as a batch file</a:t>
            </a:r>
          </a:p>
          <a:p>
            <a:pPr lvl="1" algn="l">
              <a:buFont typeface="Wingdings" panose="05000000000000000000" pitchFamily="2" charset="2"/>
              <a:buChar char="§"/>
              <a:defRPr/>
            </a:pPr>
            <a:r>
              <a:rPr lang="en-US" sz="2400"/>
              <a:t>Deny logon as a service</a:t>
            </a:r>
          </a:p>
          <a:p>
            <a:pPr lvl="1" algn="l">
              <a:buFont typeface="Wingdings" panose="05000000000000000000" pitchFamily="2" charset="2"/>
              <a:buChar char="§"/>
              <a:defRPr/>
            </a:pPr>
            <a:r>
              <a:rPr lang="en-US" sz="2400"/>
              <a:t>Deny logon via Terminal Services</a:t>
            </a:r>
            <a:endParaRPr lang="en-CA" sz="1800"/>
          </a:p>
        </p:txBody>
      </p:sp>
    </p:spTree>
    <p:extLst>
      <p:ext uri="{BB962C8B-B14F-4D97-AF65-F5344CB8AC3E}">
        <p14:creationId xmlns:p14="http://schemas.microsoft.com/office/powerpoint/2010/main" val="262051417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69</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err="1"/>
              <a:t>keytab</a:t>
            </a:r>
            <a:endParaRPr lang="fr-FR"/>
          </a:p>
        </p:txBody>
      </p:sp>
      <p:sp>
        <p:nvSpPr>
          <p:cNvPr id="4" name="Espace réservé du texte 2">
            <a:extLst>
              <a:ext uri="{FF2B5EF4-FFF2-40B4-BE49-F238E27FC236}">
                <a16:creationId xmlns:a16="http://schemas.microsoft.com/office/drawing/2014/main" id="{C5BB35BA-2DE9-459B-B50A-E9B3396733E2}"/>
              </a:ext>
            </a:extLst>
          </p:cNvPr>
          <p:cNvSpPr txBox="1">
            <a:spLocks/>
          </p:cNvSpPr>
          <p:nvPr/>
        </p:nvSpPr>
        <p:spPr>
          <a:xfrm>
            <a:off x="366141" y="1922261"/>
            <a:ext cx="11887200" cy="337323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Unix/Linux/Java applications don’t have LSASS to store the long term key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So you can generate a file containing the key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can use the KTPASS utility to generate </a:t>
            </a:r>
            <a:r>
              <a:rPr lang="en-US" sz="2000" err="1">
                <a:gradFill>
                  <a:gsLst>
                    <a:gs pos="1250">
                      <a:srgbClr val="505050"/>
                    </a:gs>
                    <a:gs pos="100000">
                      <a:srgbClr val="505050"/>
                    </a:gs>
                  </a:gsLst>
                  <a:lin ang="5400000" scaled="0"/>
                </a:gradFill>
              </a:rPr>
              <a:t>keytabs</a:t>
            </a: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Treat </a:t>
            </a:r>
            <a:r>
              <a:rPr lang="en-US" sz="2000" err="1">
                <a:gradFill>
                  <a:gsLst>
                    <a:gs pos="1250">
                      <a:srgbClr val="505050"/>
                    </a:gs>
                    <a:gs pos="100000">
                      <a:srgbClr val="505050"/>
                    </a:gs>
                  </a:gsLst>
                  <a:lin ang="5400000" scaled="0"/>
                </a:gradFill>
              </a:rPr>
              <a:t>keytabs</a:t>
            </a:r>
            <a:r>
              <a:rPr lang="en-US" sz="2000">
                <a:gradFill>
                  <a:gsLst>
                    <a:gs pos="1250">
                      <a:srgbClr val="505050"/>
                    </a:gs>
                    <a:gs pos="100000">
                      <a:srgbClr val="505050"/>
                    </a:gs>
                  </a:gsLst>
                  <a:lin ang="5400000" scaled="0"/>
                </a:gradFill>
              </a:rPr>
              <a:t> like you would treat password, they contains clear text encryption keys!</a:t>
            </a:r>
          </a:p>
          <a:p>
            <a:pPr>
              <a:buFont typeface="Wingdings" panose="05000000000000000000" pitchFamily="2" charset="2"/>
              <a:buChar char="§"/>
              <a:defRPr/>
            </a:pPr>
            <a:r>
              <a:rPr lang="en-US" sz="800">
                <a:gradFill>
                  <a:gsLst>
                    <a:gs pos="1250">
                      <a:srgbClr val="505050"/>
                    </a:gs>
                    <a:gs pos="100000">
                      <a:srgbClr val="505050"/>
                    </a:gs>
                  </a:gsLst>
                  <a:lin ang="5400000" scaled="0"/>
                </a:gradFill>
              </a:rPr>
              <a:t>	</a:t>
            </a:r>
            <a:r>
              <a:rPr lang="en-US" sz="800" b="1">
                <a:gradFill>
                  <a:gsLst>
                    <a:gs pos="1250">
                      <a:srgbClr val="505050"/>
                    </a:gs>
                    <a:gs pos="100000">
                      <a:srgbClr val="505050"/>
                    </a:gs>
                  </a:gsLst>
                  <a:lin ang="5400000" scaled="0"/>
                </a:gradFill>
              </a:rPr>
              <a:t> </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139896457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70</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What time is it?</a:t>
            </a:r>
            <a:endParaRPr lang="fr-FR"/>
          </a:p>
        </p:txBody>
      </p:sp>
      <p:sp>
        <p:nvSpPr>
          <p:cNvPr id="4" name="Espace réservé du texte 2">
            <a:extLst>
              <a:ext uri="{FF2B5EF4-FFF2-40B4-BE49-F238E27FC236}">
                <a16:creationId xmlns:a16="http://schemas.microsoft.com/office/drawing/2014/main" id="{C5BB35BA-2DE9-459B-B50A-E9B3396733E2}"/>
              </a:ext>
            </a:extLst>
          </p:cNvPr>
          <p:cNvSpPr txBox="1">
            <a:spLocks/>
          </p:cNvSpPr>
          <p:nvPr/>
        </p:nvSpPr>
        <p:spPr>
          <a:xfrm>
            <a:off x="366141" y="1922261"/>
            <a:ext cx="11887200" cy="297312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Because time is very sensitive in a Kerberos realm, we need to be on-time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Windows Time service (w32tm) maintains the domain joined systems’ local clocks synced with the domain controllers’ clocks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Each DC is a NTP server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PDC of the root domain is the time reference for the forest</a:t>
            </a:r>
          </a:p>
          <a:p>
            <a:endParaRPr lang="fr-FR"/>
          </a:p>
        </p:txBody>
      </p:sp>
      <p:sp>
        <p:nvSpPr>
          <p:cNvPr id="5" name="Rectangle 4">
            <a:extLst>
              <a:ext uri="{FF2B5EF4-FFF2-40B4-BE49-F238E27FC236}">
                <a16:creationId xmlns:a16="http://schemas.microsoft.com/office/drawing/2014/main" id="{08B059DB-C8B4-4396-9143-2E20249B0F9E}"/>
              </a:ext>
            </a:extLst>
          </p:cNvPr>
          <p:cNvSpPr/>
          <p:nvPr/>
        </p:nvSpPr>
        <p:spPr>
          <a:xfrm>
            <a:off x="1987690" y="4895383"/>
            <a:ext cx="8461094" cy="954107"/>
          </a:xfrm>
          <a:prstGeom prst="rect">
            <a:avLst/>
          </a:prstGeom>
          <a:ln w="19050">
            <a:solidFill>
              <a:schemeClr val="tx2"/>
            </a:solidFill>
          </a:ln>
        </p:spPr>
        <p:txBody>
          <a:bodyPr wrap="square">
            <a:spAutoFit/>
          </a:bodyPr>
          <a:lstStyle/>
          <a:p>
            <a:pPr marL="0" indent="0">
              <a:buNone/>
              <a:defRPr/>
            </a:pPr>
            <a:r>
              <a:rPr lang="en-US" sz="2800">
                <a:gradFill>
                  <a:gsLst>
                    <a:gs pos="1250">
                      <a:srgbClr val="505050"/>
                    </a:gs>
                    <a:gs pos="100000">
                      <a:srgbClr val="505050"/>
                    </a:gs>
                  </a:gsLst>
                  <a:lin ang="5400000" scaled="0"/>
                </a:gradFill>
              </a:rPr>
              <a:t>If there are more than 5 minutes time difference between systems, we cannot do Kerberos!</a:t>
            </a:r>
          </a:p>
        </p:txBody>
      </p:sp>
    </p:spTree>
    <p:extLst>
      <p:ext uri="{BB962C8B-B14F-4D97-AF65-F5344CB8AC3E}">
        <p14:creationId xmlns:p14="http://schemas.microsoft.com/office/powerpoint/2010/main" val="3982099568"/>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71</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Windows Cached Credentials </a:t>
            </a:r>
            <a:endParaRPr lang="fr-FR"/>
          </a:p>
        </p:txBody>
      </p:sp>
      <p:sp>
        <p:nvSpPr>
          <p:cNvPr id="4" name="Espace réservé du texte 2">
            <a:extLst>
              <a:ext uri="{FF2B5EF4-FFF2-40B4-BE49-F238E27FC236}">
                <a16:creationId xmlns:a16="http://schemas.microsoft.com/office/drawing/2014/main" id="{C5BB35BA-2DE9-459B-B50A-E9B3396733E2}"/>
              </a:ext>
            </a:extLst>
          </p:cNvPr>
          <p:cNvSpPr txBox="1">
            <a:spLocks/>
          </p:cNvSpPr>
          <p:nvPr/>
        </p:nvSpPr>
        <p:spPr>
          <a:xfrm>
            <a:off x="3518451" y="1922261"/>
            <a:ext cx="8734889" cy="513371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Working from home? You can still sign-in in Windows without talking to a domain controller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is thanks to the cached credentials in Windows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HKEY_LOCAL_MACHINE\SECURITY\Cache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salted… With a username…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encrypted…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be overwritten !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By default, the last 10 users are cached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be changed…</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5" name="Image 3">
            <a:extLst>
              <a:ext uri="{FF2B5EF4-FFF2-40B4-BE49-F238E27FC236}">
                <a16:creationId xmlns:a16="http://schemas.microsoft.com/office/drawing/2014/main" id="{0C955D3F-FD00-40E2-B8ED-7257A36C4CA0}"/>
              </a:ext>
            </a:extLst>
          </p:cNvPr>
          <p:cNvPicPr>
            <a:picLocks noChangeAspect="1"/>
          </p:cNvPicPr>
          <p:nvPr/>
        </p:nvPicPr>
        <p:blipFill>
          <a:blip r:embed="rId3"/>
          <a:stretch>
            <a:fillRect/>
          </a:stretch>
        </p:blipFill>
        <p:spPr>
          <a:xfrm>
            <a:off x="366141" y="2601291"/>
            <a:ext cx="2994412" cy="3048000"/>
          </a:xfrm>
          <a:prstGeom prst="rect">
            <a:avLst/>
          </a:prstGeom>
        </p:spPr>
      </p:pic>
    </p:spTree>
    <p:extLst>
      <p:ext uri="{BB962C8B-B14F-4D97-AF65-F5344CB8AC3E}">
        <p14:creationId xmlns:p14="http://schemas.microsoft.com/office/powerpoint/2010/main" val="2156639638"/>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72</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Account Lockout Policy</a:t>
            </a:r>
            <a:endParaRPr lang="fr-FR"/>
          </a:p>
        </p:txBody>
      </p:sp>
      <p:sp>
        <p:nvSpPr>
          <p:cNvPr id="4" name="Espace réservé du texte 2">
            <a:extLst>
              <a:ext uri="{FF2B5EF4-FFF2-40B4-BE49-F238E27FC236}">
                <a16:creationId xmlns:a16="http://schemas.microsoft.com/office/drawing/2014/main" id="{C5BB35BA-2DE9-459B-B50A-E9B3396733E2}"/>
              </a:ext>
            </a:extLst>
          </p:cNvPr>
          <p:cNvSpPr txBox="1">
            <a:spLocks/>
          </p:cNvSpPr>
          <p:nvPr/>
        </p:nvSpPr>
        <p:spPr>
          <a:xfrm>
            <a:off x="366141" y="1922261"/>
            <a:ext cx="11887200" cy="448738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Prevents password discovery type of attacks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Creates an opportunity for a DOS type of attack</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Account Lockout Settings</a:t>
            </a: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LockoutThreshold</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LockoutDuration</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ObservationWindow</a:t>
            </a: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r>
              <a:rPr lang="fr-FR" sz="3200" b="1" dirty="0">
                <a:gradFill>
                  <a:gsLst>
                    <a:gs pos="1250">
                      <a:srgbClr val="505050"/>
                    </a:gs>
                    <a:gs pos="100000">
                      <a:srgbClr val="505050"/>
                    </a:gs>
                  </a:gsLst>
                  <a:lin ang="5400000" scaled="0"/>
                </a:gradFill>
              </a:rPr>
              <a:t>Account Lockout Values</a:t>
            </a:r>
          </a:p>
          <a:p>
            <a:pPr lvl="1">
              <a:buFont typeface="Wingdings" panose="05000000000000000000" pitchFamily="2" charset="2"/>
              <a:buChar char="§"/>
              <a:defRPr/>
            </a:pPr>
            <a:r>
              <a:rPr lang="fr-FR" sz="2000" dirty="0" err="1">
                <a:gradFill>
                  <a:gsLst>
                    <a:gs pos="1250">
                      <a:srgbClr val="505050"/>
                    </a:gs>
                    <a:gs pos="100000">
                      <a:srgbClr val="505050"/>
                    </a:gs>
                  </a:gsLst>
                  <a:lin ang="5400000" scaled="0"/>
                </a:gradFill>
              </a:rPr>
              <a:t>badPwdCount</a:t>
            </a:r>
            <a:r>
              <a:rPr lang="fr-FR" sz="2000" dirty="0">
                <a:gradFill>
                  <a:gsLst>
                    <a:gs pos="1250">
                      <a:srgbClr val="505050"/>
                    </a:gs>
                    <a:gs pos="100000">
                      <a:srgbClr val="505050"/>
                    </a:gs>
                  </a:gsLst>
                  <a:lin ang="5400000" scaled="0"/>
                </a:gradFill>
              </a:rPr>
              <a:t> (not </a:t>
            </a:r>
            <a:r>
              <a:rPr lang="fr-FR" sz="2000" dirty="0" err="1">
                <a:gradFill>
                  <a:gsLst>
                    <a:gs pos="1250">
                      <a:srgbClr val="505050"/>
                    </a:gs>
                    <a:gs pos="100000">
                      <a:srgbClr val="505050"/>
                    </a:gs>
                  </a:gsLst>
                  <a:lin ang="5400000" scaled="0"/>
                </a:gradFill>
              </a:rPr>
              <a:t>replicated</a:t>
            </a:r>
            <a:r>
              <a:rPr lang="fr-FR" sz="2000" dirty="0">
                <a:gradFill>
                  <a:gsLst>
                    <a:gs pos="1250">
                      <a:srgbClr val="505050"/>
                    </a:gs>
                    <a:gs pos="100000">
                      <a:srgbClr val="505050"/>
                    </a:gs>
                  </a:gsLst>
                  <a:lin ang="5400000" scaled="0"/>
                </a:gradFill>
              </a:rPr>
              <a:t>)</a:t>
            </a:r>
          </a:p>
          <a:p>
            <a:pPr lvl="1">
              <a:buFont typeface="Wingdings" panose="05000000000000000000" pitchFamily="2" charset="2"/>
              <a:buChar char="§"/>
              <a:defRPr/>
            </a:pPr>
            <a:r>
              <a:rPr lang="fr-FR" sz="2000" dirty="0" err="1">
                <a:gradFill>
                  <a:gsLst>
                    <a:gs pos="1250">
                      <a:srgbClr val="505050"/>
                    </a:gs>
                    <a:gs pos="100000">
                      <a:srgbClr val="505050"/>
                    </a:gs>
                  </a:gsLst>
                  <a:lin ang="5400000" scaled="0"/>
                </a:gradFill>
              </a:rPr>
              <a:t>badPasswordTime</a:t>
            </a:r>
            <a:r>
              <a:rPr lang="fr-FR" sz="2000" dirty="0">
                <a:gradFill>
                  <a:gsLst>
                    <a:gs pos="1250">
                      <a:srgbClr val="505050"/>
                    </a:gs>
                    <a:gs pos="100000">
                      <a:srgbClr val="505050"/>
                    </a:gs>
                  </a:gsLst>
                  <a:lin ang="5400000" scaled="0"/>
                </a:gradFill>
              </a:rPr>
              <a:t> (not </a:t>
            </a:r>
            <a:r>
              <a:rPr lang="fr-FR" sz="2000" dirty="0" err="1">
                <a:gradFill>
                  <a:gsLst>
                    <a:gs pos="1250">
                      <a:srgbClr val="505050"/>
                    </a:gs>
                    <a:gs pos="100000">
                      <a:srgbClr val="505050"/>
                    </a:gs>
                  </a:gsLst>
                  <a:lin ang="5400000" scaled="0"/>
                </a:gradFill>
              </a:rPr>
              <a:t>replicated</a:t>
            </a:r>
            <a:r>
              <a:rPr lang="fr-FR" sz="2000" dirty="0">
                <a:gradFill>
                  <a:gsLst>
                    <a:gs pos="1250">
                      <a:srgbClr val="505050"/>
                    </a:gs>
                    <a:gs pos="100000">
                      <a:srgbClr val="505050"/>
                    </a:gs>
                  </a:gsLst>
                  <a:lin ang="5400000" scaled="0"/>
                </a:gradFill>
              </a:rPr>
              <a:t>)</a:t>
            </a:r>
          </a:p>
          <a:p>
            <a:pPr lvl="1">
              <a:buFont typeface="Wingdings" panose="05000000000000000000" pitchFamily="2" charset="2"/>
              <a:buChar char="§"/>
              <a:defRPr/>
            </a:pPr>
            <a:r>
              <a:rPr lang="fr-FR" sz="2000" dirty="0" err="1">
                <a:gradFill>
                  <a:gsLst>
                    <a:gs pos="1250">
                      <a:srgbClr val="505050"/>
                    </a:gs>
                    <a:gs pos="100000">
                      <a:srgbClr val="505050"/>
                    </a:gs>
                  </a:gsLst>
                  <a:lin ang="5400000" scaled="0"/>
                </a:gradFill>
              </a:rPr>
              <a:t>ntPwdHistory</a:t>
            </a:r>
            <a:r>
              <a:rPr lang="fr-FR" sz="2000" dirty="0">
                <a:gradFill>
                  <a:gsLst>
                    <a:gs pos="1250">
                      <a:srgbClr val="505050"/>
                    </a:gs>
                    <a:gs pos="100000">
                      <a:srgbClr val="505050"/>
                    </a:gs>
                  </a:gsLst>
                  <a:lin ang="5400000" scaled="0"/>
                </a:gradFill>
              </a:rPr>
              <a:t> (</a:t>
            </a:r>
            <a:r>
              <a:rPr lang="fr-FR" sz="2000" dirty="0" err="1">
                <a:gradFill>
                  <a:gsLst>
                    <a:gs pos="1250">
                      <a:srgbClr val="505050"/>
                    </a:gs>
                    <a:gs pos="100000">
                      <a:srgbClr val="505050"/>
                    </a:gs>
                  </a:gsLst>
                  <a:lin ang="5400000" scaled="0"/>
                </a:gradFill>
              </a:rPr>
              <a:t>cannot</a:t>
            </a:r>
            <a:r>
              <a:rPr lang="fr-FR" sz="2000" dirty="0">
                <a:gradFill>
                  <a:gsLst>
                    <a:gs pos="1250">
                      <a:srgbClr val="505050"/>
                    </a:gs>
                    <a:gs pos="100000">
                      <a:srgbClr val="505050"/>
                    </a:gs>
                  </a:gsLst>
                  <a:lin ang="5400000" scaled="0"/>
                </a:gradFill>
              </a:rPr>
              <a:t> </a:t>
            </a:r>
            <a:r>
              <a:rPr lang="fr-FR" sz="2000" dirty="0" err="1">
                <a:gradFill>
                  <a:gsLst>
                    <a:gs pos="1250">
                      <a:srgbClr val="505050"/>
                    </a:gs>
                    <a:gs pos="100000">
                      <a:srgbClr val="505050"/>
                    </a:gs>
                  </a:gsLst>
                  <a:lin ang="5400000" scaled="0"/>
                </a:gradFill>
              </a:rPr>
              <a:t>be</a:t>
            </a:r>
            <a:r>
              <a:rPr lang="fr-FR" sz="2000" dirty="0">
                <a:gradFill>
                  <a:gsLst>
                    <a:gs pos="1250">
                      <a:srgbClr val="505050"/>
                    </a:gs>
                    <a:gs pos="100000">
                      <a:srgbClr val="505050"/>
                    </a:gs>
                  </a:gsLst>
                  <a:lin ang="5400000" scaled="0"/>
                </a:gradFill>
              </a:rPr>
              <a:t> </a:t>
            </a:r>
            <a:r>
              <a:rPr lang="fr-FR" sz="2000" dirty="0" err="1">
                <a:gradFill>
                  <a:gsLst>
                    <a:gs pos="1250">
                      <a:srgbClr val="505050"/>
                    </a:gs>
                    <a:gs pos="100000">
                      <a:srgbClr val="505050"/>
                    </a:gs>
                  </a:gsLst>
                  <a:lin ang="5400000" scaled="0"/>
                </a:gradFill>
              </a:rPr>
              <a:t>read</a:t>
            </a:r>
            <a:r>
              <a:rPr lang="fr-FR" sz="2000" dirty="0">
                <a:gradFill>
                  <a:gsLst>
                    <a:gs pos="1250">
                      <a:srgbClr val="505050"/>
                    </a:gs>
                    <a:gs pos="100000">
                      <a:srgbClr val="505050"/>
                    </a:gs>
                  </a:gsLst>
                  <a:lin ang="5400000" scaled="0"/>
                </a:gradFill>
              </a:rPr>
              <a:t>) – </a:t>
            </a:r>
            <a:r>
              <a:rPr lang="fr-FR" sz="2000" dirty="0" err="1">
                <a:gradFill>
                  <a:gsLst>
                    <a:gs pos="1250">
                      <a:srgbClr val="505050"/>
                    </a:gs>
                    <a:gs pos="100000">
                      <a:srgbClr val="505050"/>
                    </a:gs>
                  </a:gsLst>
                  <a:lin ang="5400000" scaled="0"/>
                </a:gradFill>
              </a:rPr>
              <a:t>used</a:t>
            </a:r>
            <a:r>
              <a:rPr lang="fr-FR" sz="2000" dirty="0">
                <a:gradFill>
                  <a:gsLst>
                    <a:gs pos="1250">
                      <a:srgbClr val="505050"/>
                    </a:gs>
                    <a:gs pos="100000">
                      <a:srgbClr val="505050"/>
                    </a:gs>
                  </a:gsLst>
                  <a:lin ang="5400000" scaled="0"/>
                </a:gradFill>
              </a:rPr>
              <a:t> for </a:t>
            </a:r>
            <a:r>
              <a:rPr lang="fr-FR" sz="2000" dirty="0" err="1">
                <a:gradFill>
                  <a:gsLst>
                    <a:gs pos="1250">
                      <a:srgbClr val="505050"/>
                    </a:gs>
                    <a:gs pos="100000">
                      <a:srgbClr val="505050"/>
                    </a:gs>
                  </a:gsLst>
                  <a:lin ang="5400000" scaled="0"/>
                </a:gradFill>
              </a:rPr>
              <a:t>Password</a:t>
            </a:r>
            <a:r>
              <a:rPr lang="fr-FR" sz="2000" dirty="0">
                <a:gradFill>
                  <a:gsLst>
                    <a:gs pos="1250">
                      <a:srgbClr val="505050"/>
                    </a:gs>
                    <a:gs pos="100000">
                      <a:srgbClr val="505050"/>
                    </a:gs>
                  </a:gsLst>
                  <a:lin ang="5400000" scaled="0"/>
                </a:gradFill>
              </a:rPr>
              <a:t> </a:t>
            </a:r>
            <a:r>
              <a:rPr lang="fr-FR" sz="2000" dirty="0" err="1">
                <a:gradFill>
                  <a:gsLst>
                    <a:gs pos="1250">
                      <a:srgbClr val="505050"/>
                    </a:gs>
                    <a:gs pos="100000">
                      <a:srgbClr val="505050"/>
                    </a:gs>
                  </a:gsLst>
                  <a:lin ang="5400000" scaled="0"/>
                </a:gradFill>
              </a:rPr>
              <a:t>history</a:t>
            </a:r>
            <a:r>
              <a:rPr lang="fr-FR" sz="2000" dirty="0">
                <a:gradFill>
                  <a:gsLst>
                    <a:gs pos="1250">
                      <a:srgbClr val="505050"/>
                    </a:gs>
                    <a:gs pos="100000">
                      <a:srgbClr val="505050"/>
                    </a:gs>
                  </a:gsLst>
                  <a:lin ang="5400000" scaled="0"/>
                </a:gradFill>
              </a:rPr>
              <a:t> check N-2</a:t>
            </a:r>
          </a:p>
          <a:p>
            <a:pPr lvl="1">
              <a:buFont typeface="Wingdings" panose="05000000000000000000" pitchFamily="2" charset="2"/>
              <a:buChar char="§"/>
              <a:defRPr/>
            </a:pPr>
            <a:endParaRPr lang="fr-FR" b="1" dirty="0"/>
          </a:p>
        </p:txBody>
      </p:sp>
    </p:spTree>
    <p:extLst>
      <p:ext uri="{BB962C8B-B14F-4D97-AF65-F5344CB8AC3E}">
        <p14:creationId xmlns:p14="http://schemas.microsoft.com/office/powerpoint/2010/main" val="747511840"/>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CD4D95-4954-4319-BB14-4B810F591AB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73</a:t>
            </a:fld>
            <a:endParaRPr lang="en-US"/>
          </a:p>
        </p:txBody>
      </p:sp>
      <p:sp>
        <p:nvSpPr>
          <p:cNvPr id="3" name="Text Placeholder 2">
            <a:extLst>
              <a:ext uri="{FF2B5EF4-FFF2-40B4-BE49-F238E27FC236}">
                <a16:creationId xmlns:a16="http://schemas.microsoft.com/office/drawing/2014/main" id="{F46566D7-2FD7-41A8-A893-44275AA1EF1C}"/>
              </a:ext>
            </a:extLst>
          </p:cNvPr>
          <p:cNvSpPr>
            <a:spLocks noGrp="1"/>
          </p:cNvSpPr>
          <p:nvPr>
            <p:ph type="body" sz="quarter" idx="13"/>
          </p:nvPr>
        </p:nvSpPr>
        <p:spPr/>
        <p:txBody>
          <a:bodyPr/>
          <a:lstStyle/>
          <a:p>
            <a:r>
              <a:rPr lang="en-US"/>
              <a:t>How domain controllers verify passwords</a:t>
            </a:r>
            <a:endParaRPr lang="en-CA"/>
          </a:p>
        </p:txBody>
      </p:sp>
      <p:sp>
        <p:nvSpPr>
          <p:cNvPr id="4" name="Espace réservé du texte 2">
            <a:extLst>
              <a:ext uri="{FF2B5EF4-FFF2-40B4-BE49-F238E27FC236}">
                <a16:creationId xmlns:a16="http://schemas.microsoft.com/office/drawing/2014/main" id="{CF00E530-C840-4277-AE8E-F233F7687D01}"/>
              </a:ext>
            </a:extLst>
          </p:cNvPr>
          <p:cNvSpPr txBox="1">
            <a:spLocks/>
          </p:cNvSpPr>
          <p:nvPr/>
        </p:nvSpPr>
        <p:spPr>
          <a:xfrm>
            <a:off x="366141" y="1922261"/>
            <a:ext cx="11887200" cy="103412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Process for a Failed Logon Attempt</a:t>
            </a:r>
            <a:endParaRPr lang="fr-FR"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fr-FR" b="1"/>
          </a:p>
        </p:txBody>
      </p:sp>
      <p:pic>
        <p:nvPicPr>
          <p:cNvPr id="6" name="Picture 5">
            <a:extLst>
              <a:ext uri="{FF2B5EF4-FFF2-40B4-BE49-F238E27FC236}">
                <a16:creationId xmlns:a16="http://schemas.microsoft.com/office/drawing/2014/main" id="{798BA90B-D0C1-400A-A517-FA11A7DE53CF}"/>
              </a:ext>
            </a:extLst>
          </p:cNvPr>
          <p:cNvPicPr>
            <a:picLocks noChangeAspect="1"/>
          </p:cNvPicPr>
          <p:nvPr/>
        </p:nvPicPr>
        <p:blipFill>
          <a:blip r:embed="rId3"/>
          <a:stretch>
            <a:fillRect/>
          </a:stretch>
        </p:blipFill>
        <p:spPr>
          <a:xfrm>
            <a:off x="2214487" y="2753199"/>
            <a:ext cx="7648575" cy="3419475"/>
          </a:xfrm>
          <a:prstGeom prst="rect">
            <a:avLst/>
          </a:prstGeom>
        </p:spPr>
      </p:pic>
    </p:spTree>
    <p:extLst>
      <p:ext uri="{BB962C8B-B14F-4D97-AF65-F5344CB8AC3E}">
        <p14:creationId xmlns:p14="http://schemas.microsoft.com/office/powerpoint/2010/main" val="114950314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2C19AD-E25A-4837-A9E8-7F3FBB67164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74</a:t>
            </a:fld>
            <a:endParaRPr lang="en-US"/>
          </a:p>
        </p:txBody>
      </p:sp>
      <p:sp>
        <p:nvSpPr>
          <p:cNvPr id="3" name="Text Placeholder 2">
            <a:extLst>
              <a:ext uri="{FF2B5EF4-FFF2-40B4-BE49-F238E27FC236}">
                <a16:creationId xmlns:a16="http://schemas.microsoft.com/office/drawing/2014/main" id="{4CE05172-3D8A-4BF3-BAC6-0DD78FB18FEB}"/>
              </a:ext>
            </a:extLst>
          </p:cNvPr>
          <p:cNvSpPr>
            <a:spLocks noGrp="1"/>
          </p:cNvSpPr>
          <p:nvPr>
            <p:ph type="body" sz="quarter" idx="13"/>
          </p:nvPr>
        </p:nvSpPr>
        <p:spPr/>
        <p:txBody>
          <a:bodyPr/>
          <a:lstStyle/>
          <a:p>
            <a:r>
              <a:rPr lang="en-CA"/>
              <a:t>All my users are locked out</a:t>
            </a:r>
          </a:p>
        </p:txBody>
      </p:sp>
      <p:sp>
        <p:nvSpPr>
          <p:cNvPr id="4" name="Espace réservé du texte 2">
            <a:extLst>
              <a:ext uri="{FF2B5EF4-FFF2-40B4-BE49-F238E27FC236}">
                <a16:creationId xmlns:a16="http://schemas.microsoft.com/office/drawing/2014/main" id="{87BE7A26-31A1-41C1-A1E3-DC28E967A076}"/>
              </a:ext>
            </a:extLst>
          </p:cNvPr>
          <p:cNvSpPr txBox="1">
            <a:spLocks/>
          </p:cNvSpPr>
          <p:nvPr/>
        </p:nvSpPr>
        <p:spPr>
          <a:xfrm>
            <a:off x="4153255" y="1922261"/>
            <a:ext cx="8100085" cy="552920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CA" sz="3200" b="1">
                <a:gradFill>
                  <a:gsLst>
                    <a:gs pos="1250">
                      <a:srgbClr val="505050"/>
                    </a:gs>
                    <a:gs pos="100000">
                      <a:srgbClr val="505050"/>
                    </a:gs>
                  </a:gsLst>
                  <a:lin ang="5400000" scaled="0"/>
                </a:gradFill>
              </a:rPr>
              <a:t>You </a:t>
            </a:r>
            <a:r>
              <a:rPr lang="en-CA" sz="3200" b="1" err="1">
                <a:gradFill>
                  <a:gsLst>
                    <a:gs pos="1250">
                      <a:srgbClr val="505050"/>
                    </a:gs>
                    <a:gs pos="100000">
                      <a:srgbClr val="505050"/>
                    </a:gs>
                  </a:gsLst>
                  <a:lin ang="5400000" scaled="0"/>
                </a:gradFill>
              </a:rPr>
              <a:t>kinda</a:t>
            </a:r>
            <a:r>
              <a:rPr lang="en-CA" sz="3200" b="1">
                <a:gradFill>
                  <a:gsLst>
                    <a:gs pos="1250">
                      <a:srgbClr val="505050"/>
                    </a:gs>
                    <a:gs pos="100000">
                      <a:srgbClr val="505050"/>
                    </a:gs>
                  </a:gsLst>
                  <a:lin ang="5400000" scaled="0"/>
                </a:gradFill>
              </a:rPr>
              <a:t> asked for it...</a:t>
            </a:r>
          </a:p>
          <a:p>
            <a:pPr lvl="1">
              <a:buFont typeface="Wingdings" panose="05000000000000000000" pitchFamily="2" charset="2"/>
              <a:buChar char="§"/>
              <a:defRPr/>
            </a:pPr>
            <a:r>
              <a:rPr lang="en-CA" sz="2000">
                <a:gradFill>
                  <a:gsLst>
                    <a:gs pos="1250">
                      <a:srgbClr val="505050"/>
                    </a:gs>
                    <a:gs pos="100000">
                      <a:srgbClr val="505050"/>
                    </a:gs>
                  </a:gsLst>
                  <a:lin ang="5400000" scaled="0"/>
                </a:gradFill>
              </a:rPr>
              <a:t>Especially if it is possible to log into an application on the Internet using AD authentication on the backend</a:t>
            </a:r>
          </a:p>
          <a:p>
            <a:pPr>
              <a:buFont typeface="Wingdings" panose="05000000000000000000" pitchFamily="2" charset="2"/>
              <a:buChar char="§"/>
              <a:defRPr/>
            </a:pPr>
            <a:r>
              <a:rPr lang="en-CA" sz="3200" b="1">
                <a:gradFill>
                  <a:gsLst>
                    <a:gs pos="1250">
                      <a:srgbClr val="505050"/>
                    </a:gs>
                    <a:gs pos="100000">
                      <a:srgbClr val="505050"/>
                    </a:gs>
                  </a:gsLst>
                  <a:lin ang="5400000" scaled="0"/>
                </a:gradFill>
              </a:rPr>
              <a:t>The built-in Administrator is your savior!</a:t>
            </a:r>
          </a:p>
          <a:p>
            <a:pPr lvl="1">
              <a:buFont typeface="Wingdings" panose="05000000000000000000" pitchFamily="2" charset="2"/>
              <a:buChar char="§"/>
              <a:defRPr/>
            </a:pPr>
            <a:r>
              <a:rPr lang="en-CA" sz="2000">
                <a:gradFill>
                  <a:gsLst>
                    <a:gs pos="1250">
                      <a:srgbClr val="505050"/>
                    </a:gs>
                    <a:gs pos="100000">
                      <a:srgbClr val="505050"/>
                    </a:gs>
                  </a:gsLst>
                  <a:lin ang="5400000" scaled="0"/>
                </a:gradFill>
              </a:rPr>
              <a:t>It is usable even when it is locked out</a:t>
            </a:r>
          </a:p>
          <a:p>
            <a:pPr>
              <a:buFont typeface="Wingdings" panose="05000000000000000000" pitchFamily="2" charset="2"/>
              <a:buChar char="§"/>
              <a:defRPr/>
            </a:pPr>
            <a:r>
              <a:rPr lang="en-CA" sz="3200" b="1">
                <a:gradFill>
                  <a:gsLst>
                    <a:gs pos="1250">
                      <a:srgbClr val="505050"/>
                    </a:gs>
                    <a:gs pos="100000">
                      <a:srgbClr val="505050"/>
                    </a:gs>
                  </a:gsLst>
                  <a:lin ang="5400000" scaled="0"/>
                </a:gradFill>
              </a:rPr>
              <a:t>Wait, now the built-in Administrator is your Achilles’ heel!</a:t>
            </a:r>
          </a:p>
          <a:p>
            <a:pPr lvl="1">
              <a:buFont typeface="Wingdings" panose="05000000000000000000" pitchFamily="2" charset="2"/>
              <a:buChar char="§"/>
              <a:defRPr/>
            </a:pPr>
            <a:r>
              <a:rPr lang="en-CA" sz="2000">
                <a:gradFill>
                  <a:gsLst>
                    <a:gs pos="1250">
                      <a:srgbClr val="505050"/>
                    </a:gs>
                    <a:gs pos="100000">
                      <a:srgbClr val="505050"/>
                    </a:gs>
                  </a:gsLst>
                  <a:lin ang="5400000" scaled="0"/>
                </a:gradFill>
              </a:rPr>
              <a:t>You need a strong password for this one and monitor failed authentications</a:t>
            </a:r>
            <a:br>
              <a:rPr lang="en-CA" sz="2000" b="1">
                <a:gradFill>
                  <a:gsLst>
                    <a:gs pos="1250">
                      <a:srgbClr val="505050"/>
                    </a:gs>
                    <a:gs pos="100000">
                      <a:srgbClr val="505050"/>
                    </a:gs>
                  </a:gsLst>
                  <a:lin ang="5400000" scaled="0"/>
                </a:gradFill>
              </a:rPr>
            </a:br>
            <a:endParaRPr lang="en-CA" sz="100">
              <a:gradFill>
                <a:gsLst>
                  <a:gs pos="1250">
                    <a:srgbClr val="505050"/>
                  </a:gs>
                  <a:gs pos="100000">
                    <a:srgbClr val="505050"/>
                  </a:gs>
                </a:gsLst>
                <a:lin ang="5400000" scaled="0"/>
              </a:gradFill>
            </a:endParaRPr>
          </a:p>
          <a:p>
            <a:pPr lvl="1">
              <a:buFont typeface="Wingdings" panose="05000000000000000000" pitchFamily="2" charset="2"/>
              <a:buChar char="§"/>
              <a:defRPr/>
            </a:pPr>
            <a:r>
              <a:rPr lang="en-CA" sz="2000">
                <a:gradFill>
                  <a:gsLst>
                    <a:gs pos="1250">
                      <a:srgbClr val="505050"/>
                    </a:gs>
                    <a:gs pos="100000">
                      <a:srgbClr val="505050"/>
                    </a:gs>
                  </a:gsLst>
                  <a:lin ang="5400000" scaled="0"/>
                </a:gradFill>
              </a:rPr>
              <a:t>Or you can disable it…</a:t>
            </a:r>
          </a:p>
          <a:p>
            <a:pPr>
              <a:buFont typeface="Wingdings" panose="05000000000000000000" pitchFamily="2" charset="2"/>
              <a:buChar char="§"/>
              <a:defRPr/>
            </a:pPr>
            <a:r>
              <a:rPr lang="en-CA" sz="3200" b="1">
                <a:gradFill>
                  <a:gsLst>
                    <a:gs pos="1250">
                      <a:srgbClr val="505050"/>
                    </a:gs>
                    <a:gs pos="100000">
                      <a:srgbClr val="505050"/>
                    </a:gs>
                  </a:gsLst>
                  <a:lin ang="5400000" scaled="0"/>
                </a:gradFill>
              </a:rPr>
              <a:t>Be ready! And craft a procedure in case of such an event</a:t>
            </a:r>
          </a:p>
          <a:p>
            <a:pPr lvl="1">
              <a:buFont typeface="Wingdings" panose="05000000000000000000" pitchFamily="2" charset="2"/>
              <a:buChar char="§"/>
              <a:defRPr/>
            </a:pPr>
            <a:endParaRPr lang="fr-FR" b="1"/>
          </a:p>
        </p:txBody>
      </p:sp>
      <p:pic>
        <p:nvPicPr>
          <p:cNvPr id="6" name="Image 19">
            <a:extLst>
              <a:ext uri="{FF2B5EF4-FFF2-40B4-BE49-F238E27FC236}">
                <a16:creationId xmlns:a16="http://schemas.microsoft.com/office/drawing/2014/main" id="{297B551F-1B42-4430-B7C7-117E17EEE5E1}"/>
              </a:ext>
            </a:extLst>
          </p:cNvPr>
          <p:cNvPicPr>
            <a:picLocks noChangeAspect="1"/>
          </p:cNvPicPr>
          <p:nvPr/>
        </p:nvPicPr>
        <p:blipFill>
          <a:blip r:embed="rId3"/>
          <a:stretch>
            <a:fillRect/>
          </a:stretch>
        </p:blipFill>
        <p:spPr>
          <a:xfrm>
            <a:off x="343069" y="1804443"/>
            <a:ext cx="3482796" cy="4648032"/>
          </a:xfrm>
          <a:prstGeom prst="rect">
            <a:avLst/>
          </a:prstGeom>
        </p:spPr>
      </p:pic>
      <p:sp>
        <p:nvSpPr>
          <p:cNvPr id="7" name="TextBox 6">
            <a:extLst>
              <a:ext uri="{FF2B5EF4-FFF2-40B4-BE49-F238E27FC236}">
                <a16:creationId xmlns:a16="http://schemas.microsoft.com/office/drawing/2014/main" id="{B270AF9E-1CF6-40A8-A3CB-8E0CDE02C818}"/>
              </a:ext>
            </a:extLst>
          </p:cNvPr>
          <p:cNvSpPr txBox="1"/>
          <p:nvPr/>
        </p:nvSpPr>
        <p:spPr>
          <a:xfrm>
            <a:off x="2406744" y="3183330"/>
            <a:ext cx="869469" cy="627864"/>
          </a:xfrm>
          <a:prstGeom prst="rect">
            <a:avLst/>
          </a:prstGeom>
          <a:noFill/>
        </p:spPr>
        <p:txBody>
          <a:bodyPr wrap="none" lIns="182880" tIns="146304" rIns="182880" bIns="146304" rtlCol="0">
            <a:spAutoFit/>
          </a:bodyPr>
          <a:lstStyle/>
          <a:p>
            <a:pPr>
              <a:lnSpc>
                <a:spcPct val="90000"/>
              </a:lnSpc>
              <a:spcAft>
                <a:spcPts val="600"/>
              </a:spcAft>
            </a:pPr>
            <a:r>
              <a:rPr lang="en-CA" sz="2400">
                <a:gradFill>
                  <a:gsLst>
                    <a:gs pos="2917">
                      <a:schemeClr val="tx1"/>
                    </a:gs>
                    <a:gs pos="30000">
                      <a:schemeClr val="tx1"/>
                    </a:gs>
                  </a:gsLst>
                  <a:lin ang="5400000" scaled="0"/>
                </a:gradFill>
              </a:rPr>
              <a:t>500</a:t>
            </a:r>
          </a:p>
        </p:txBody>
      </p:sp>
    </p:spTree>
    <p:extLst>
      <p:ext uri="{BB962C8B-B14F-4D97-AF65-F5344CB8AC3E}">
        <p14:creationId xmlns:p14="http://schemas.microsoft.com/office/powerpoint/2010/main" val="135037197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75</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No passwords anymore…</a:t>
            </a:r>
            <a:endParaRPr lang="fr-FR"/>
          </a:p>
        </p:txBody>
      </p:sp>
      <p:sp>
        <p:nvSpPr>
          <p:cNvPr id="4" name="Espace réservé du texte 2">
            <a:extLst>
              <a:ext uri="{FF2B5EF4-FFF2-40B4-BE49-F238E27FC236}">
                <a16:creationId xmlns:a16="http://schemas.microsoft.com/office/drawing/2014/main" id="{C5BB35BA-2DE9-459B-B50A-E9B3396733E2}"/>
              </a:ext>
            </a:extLst>
          </p:cNvPr>
          <p:cNvSpPr txBox="1">
            <a:spLocks/>
          </p:cNvSpPr>
          <p:nvPr/>
        </p:nvSpPr>
        <p:spPr>
          <a:xfrm>
            <a:off x="366141" y="1922261"/>
            <a:ext cx="9025687" cy="465358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200" b="1">
                <a:gradFill>
                  <a:gsLst>
                    <a:gs pos="1250">
                      <a:srgbClr val="505050"/>
                    </a:gs>
                    <a:gs pos="100000">
                      <a:srgbClr val="505050"/>
                    </a:gs>
                  </a:gsLst>
                  <a:lin ang="5400000" scaled="0"/>
                </a:gradFill>
              </a:rPr>
              <a:t>Windows Hello for Business removes the need of passwords to open a session on a Windows device</a:t>
            </a:r>
          </a:p>
          <a:p>
            <a:pPr marL="0" indent="0">
              <a:buNone/>
              <a:defRPr/>
            </a:pPr>
            <a:endParaRPr lang="en-US" sz="3200" b="1">
              <a:gradFill>
                <a:gsLst>
                  <a:gs pos="1250">
                    <a:srgbClr val="505050"/>
                  </a:gs>
                  <a:gs pos="100000">
                    <a:srgbClr val="505050"/>
                  </a:gs>
                </a:gsLst>
                <a:lin ang="5400000" scaled="0"/>
              </a:gradFill>
            </a:endParaRPr>
          </a:p>
          <a:p>
            <a:pPr marL="0" indent="0">
              <a:buNone/>
              <a:defRPr/>
            </a:pPr>
            <a:r>
              <a:rPr lang="en-US" sz="3200" b="1">
                <a:gradFill>
                  <a:gsLst>
                    <a:gs pos="1250">
                      <a:srgbClr val="505050"/>
                    </a:gs>
                    <a:gs pos="100000">
                      <a:srgbClr val="505050"/>
                    </a:gs>
                  </a:gsLst>
                  <a:lin ang="5400000" scaled="0"/>
                </a:gradFill>
              </a:rPr>
              <a:t>The idea is quite simple…</a:t>
            </a:r>
          </a:p>
          <a:p>
            <a:pPr marL="514350" indent="-514350">
              <a:buAutoNum type="arabicPeriod"/>
              <a:defRPr/>
            </a:pPr>
            <a:r>
              <a:rPr lang="en-US" sz="3200" b="1">
                <a:gradFill>
                  <a:gsLst>
                    <a:gs pos="1250">
                      <a:srgbClr val="505050"/>
                    </a:gs>
                    <a:gs pos="100000">
                      <a:srgbClr val="505050"/>
                    </a:gs>
                  </a:gsLst>
                  <a:lin ang="5400000" scaled="0"/>
                </a:gradFill>
              </a:rPr>
              <a:t>We prove who we are</a:t>
            </a:r>
          </a:p>
          <a:p>
            <a:pPr marL="514350" indent="-514350">
              <a:buFont typeface="Arial" pitchFamily="34" charset="0"/>
              <a:buAutoNum type="arabicPeriod"/>
              <a:defRPr/>
            </a:pPr>
            <a:r>
              <a:rPr lang="en-US" sz="3200" b="1">
                <a:gradFill>
                  <a:gsLst>
                    <a:gs pos="1250">
                      <a:srgbClr val="505050"/>
                    </a:gs>
                    <a:gs pos="100000">
                      <a:srgbClr val="505050"/>
                    </a:gs>
                  </a:gsLst>
                  <a:lin ang="5400000" scaled="0"/>
                </a:gradFill>
              </a:rPr>
              <a:t>We capture some biometric data (and a PIN)</a:t>
            </a:r>
          </a:p>
          <a:p>
            <a:pPr marL="514350" indent="-514350">
              <a:buAutoNum type="arabicPeriod"/>
              <a:defRPr/>
            </a:pPr>
            <a:r>
              <a:rPr lang="en-US" sz="3200" b="1">
                <a:gradFill>
                  <a:gsLst>
                    <a:gs pos="1250">
                      <a:srgbClr val="505050"/>
                    </a:gs>
                    <a:gs pos="100000">
                      <a:srgbClr val="505050"/>
                    </a:gs>
                  </a:gsLst>
                  <a:lin ang="5400000" scaled="0"/>
                </a:gradFill>
              </a:rPr>
              <a:t>We register the device</a:t>
            </a:r>
          </a:p>
          <a:p>
            <a:pPr marL="514350" indent="-514350">
              <a:buAutoNum type="arabicPeriod"/>
              <a:defRPr/>
            </a:pPr>
            <a:r>
              <a:rPr lang="fr-FR" sz="3200" b="1">
                <a:gradFill>
                  <a:gsLst>
                    <a:gs pos="1250">
                      <a:srgbClr val="505050"/>
                    </a:gs>
                    <a:gs pos="100000">
                      <a:srgbClr val="505050"/>
                    </a:gs>
                  </a:gsLst>
                  <a:lin ang="5400000" scaled="0"/>
                </a:gradFill>
              </a:rPr>
              <a:t>Next time </a:t>
            </a:r>
            <a:r>
              <a:rPr lang="fr-FR" sz="3200" b="1" err="1">
                <a:gradFill>
                  <a:gsLst>
                    <a:gs pos="1250">
                      <a:srgbClr val="505050"/>
                    </a:gs>
                    <a:gs pos="100000">
                      <a:srgbClr val="505050"/>
                    </a:gs>
                  </a:gsLst>
                  <a:lin ang="5400000" scaled="0"/>
                </a:gradFill>
              </a:rPr>
              <a:t>you</a:t>
            </a:r>
            <a:r>
              <a:rPr lang="fr-FR" sz="3200" b="1">
                <a:gradFill>
                  <a:gsLst>
                    <a:gs pos="1250">
                      <a:srgbClr val="505050"/>
                    </a:gs>
                    <a:gs pos="100000">
                      <a:srgbClr val="505050"/>
                    </a:gs>
                  </a:gsLst>
                  <a:lin ang="5400000" scaled="0"/>
                </a:gradFill>
              </a:rPr>
              <a:t> logon, </a:t>
            </a:r>
            <a:r>
              <a:rPr lang="fr-FR" sz="3200" b="1" err="1">
                <a:gradFill>
                  <a:gsLst>
                    <a:gs pos="1250">
                      <a:srgbClr val="505050"/>
                    </a:gs>
                    <a:gs pos="100000">
                      <a:srgbClr val="505050"/>
                    </a:gs>
                  </a:gsLst>
                  <a:lin ang="5400000" scaled="0"/>
                </a:gradFill>
              </a:rPr>
              <a:t>just</a:t>
            </a:r>
            <a:r>
              <a:rPr lang="fr-FR" sz="3200" b="1">
                <a:gradFill>
                  <a:gsLst>
                    <a:gs pos="1250">
                      <a:srgbClr val="505050"/>
                    </a:gs>
                    <a:gs pos="100000">
                      <a:srgbClr val="505050"/>
                    </a:gs>
                  </a:gsLst>
                  <a:lin ang="5400000" scaled="0"/>
                </a:gradFill>
              </a:rPr>
              <a:t> </a:t>
            </a:r>
            <a:r>
              <a:rPr lang="fr-FR" sz="3200" b="1" err="1">
                <a:gradFill>
                  <a:gsLst>
                    <a:gs pos="1250">
                      <a:srgbClr val="505050"/>
                    </a:gs>
                    <a:gs pos="100000">
                      <a:srgbClr val="505050"/>
                    </a:gs>
                  </a:gsLst>
                  <a:lin ang="5400000" scaled="0"/>
                </a:gradFill>
              </a:rPr>
              <a:t>smile</a:t>
            </a:r>
            <a:r>
              <a:rPr lang="fr-FR" sz="3200" b="1">
                <a:gradFill>
                  <a:gsLst>
                    <a:gs pos="1250">
                      <a:srgbClr val="505050"/>
                    </a:gs>
                    <a:gs pos="100000">
                      <a:srgbClr val="505050"/>
                    </a:gs>
                  </a:gsLst>
                  <a:lin ang="5400000" scaled="0"/>
                </a:gradFill>
              </a:rPr>
              <a:t> at </a:t>
            </a:r>
            <a:r>
              <a:rPr lang="fr-FR" sz="3200" b="1" err="1">
                <a:gradFill>
                  <a:gsLst>
                    <a:gs pos="1250">
                      <a:srgbClr val="505050"/>
                    </a:gs>
                    <a:gs pos="100000">
                      <a:srgbClr val="505050"/>
                    </a:gs>
                  </a:gsLst>
                  <a:lin ang="5400000" scaled="0"/>
                </a:gradFill>
              </a:rPr>
              <a:t>your</a:t>
            </a:r>
            <a:r>
              <a:rPr lang="fr-FR" sz="3200" b="1">
                <a:gradFill>
                  <a:gsLst>
                    <a:gs pos="1250">
                      <a:srgbClr val="505050"/>
                    </a:gs>
                    <a:gs pos="100000">
                      <a:srgbClr val="505050"/>
                    </a:gs>
                  </a:gsLst>
                  <a:lin ang="5400000" scaled="0"/>
                </a:gradFill>
              </a:rPr>
              <a:t> screen!*</a:t>
            </a:r>
            <a:br>
              <a:rPr lang="fr-FR" sz="3200" b="1">
                <a:gradFill>
                  <a:gsLst>
                    <a:gs pos="1250">
                      <a:srgbClr val="505050"/>
                    </a:gs>
                    <a:gs pos="100000">
                      <a:srgbClr val="505050"/>
                    </a:gs>
                  </a:gsLst>
                  <a:lin ang="5400000" scaled="0"/>
                </a:gradFill>
              </a:rPr>
            </a:br>
            <a:r>
              <a:rPr lang="fr-FR" sz="2400" b="1" i="1">
                <a:gradFill>
                  <a:gsLst>
                    <a:gs pos="1250">
                      <a:srgbClr val="505050"/>
                    </a:gs>
                    <a:gs pos="100000">
                      <a:srgbClr val="505050"/>
                    </a:gs>
                  </a:gsLst>
                  <a:lin ang="5400000" scaled="0"/>
                </a:gradFill>
              </a:rPr>
              <a:t>* or a PIN if </a:t>
            </a:r>
            <a:r>
              <a:rPr lang="fr-FR" sz="2400" b="1" i="1" err="1">
                <a:gradFill>
                  <a:gsLst>
                    <a:gs pos="1250">
                      <a:srgbClr val="505050"/>
                    </a:gs>
                    <a:gs pos="100000">
                      <a:srgbClr val="505050"/>
                    </a:gs>
                  </a:gsLst>
                  <a:lin ang="5400000" scaled="0"/>
                </a:gradFill>
              </a:rPr>
              <a:t>it’s</a:t>
            </a:r>
            <a:r>
              <a:rPr lang="fr-FR" sz="2400" b="1" i="1">
                <a:gradFill>
                  <a:gsLst>
                    <a:gs pos="1250">
                      <a:srgbClr val="505050"/>
                    </a:gs>
                    <a:gs pos="100000">
                      <a:srgbClr val="505050"/>
                    </a:gs>
                  </a:gsLst>
                  <a:lin ang="5400000" scaled="0"/>
                </a:gradFill>
              </a:rPr>
              <a:t> halloween  </a:t>
            </a:r>
            <a:endParaRPr lang="en-US" sz="3200" b="1" i="1">
              <a:gradFill>
                <a:gsLst>
                  <a:gs pos="1250">
                    <a:srgbClr val="505050"/>
                  </a:gs>
                  <a:gs pos="100000">
                    <a:srgbClr val="505050"/>
                  </a:gs>
                </a:gsLst>
                <a:lin ang="5400000" scaled="0"/>
              </a:gradFill>
            </a:endParaRPr>
          </a:p>
        </p:txBody>
      </p:sp>
      <p:pic>
        <p:nvPicPr>
          <p:cNvPr id="5" name="Image 4">
            <a:extLst>
              <a:ext uri="{FF2B5EF4-FFF2-40B4-BE49-F238E27FC236}">
                <a16:creationId xmlns:a16="http://schemas.microsoft.com/office/drawing/2014/main" id="{4ADF8ABF-EE55-4C74-B024-27F774FD4F8F}"/>
              </a:ext>
            </a:extLst>
          </p:cNvPr>
          <p:cNvPicPr>
            <a:picLocks noChangeAspect="1"/>
          </p:cNvPicPr>
          <p:nvPr/>
        </p:nvPicPr>
        <p:blipFill>
          <a:blip r:embed="rId3"/>
          <a:stretch>
            <a:fillRect/>
          </a:stretch>
        </p:blipFill>
        <p:spPr>
          <a:xfrm>
            <a:off x="9721387" y="2281726"/>
            <a:ext cx="1737740" cy="4381381"/>
          </a:xfrm>
          <a:prstGeom prst="rect">
            <a:avLst/>
          </a:prstGeom>
        </p:spPr>
      </p:pic>
    </p:spTree>
    <p:extLst>
      <p:ext uri="{BB962C8B-B14F-4D97-AF65-F5344CB8AC3E}">
        <p14:creationId xmlns:p14="http://schemas.microsoft.com/office/powerpoint/2010/main" val="2294214705"/>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76</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WH vs WH4B</a:t>
            </a:r>
            <a:endParaRPr lang="fr-FR"/>
          </a:p>
        </p:txBody>
      </p:sp>
      <p:sp>
        <p:nvSpPr>
          <p:cNvPr id="4" name="Espace réservé du texte 2">
            <a:extLst>
              <a:ext uri="{FF2B5EF4-FFF2-40B4-BE49-F238E27FC236}">
                <a16:creationId xmlns:a16="http://schemas.microsoft.com/office/drawing/2014/main" id="{C5BB35BA-2DE9-459B-B50A-E9B3396733E2}"/>
              </a:ext>
            </a:extLst>
          </p:cNvPr>
          <p:cNvSpPr txBox="1">
            <a:spLocks/>
          </p:cNvSpPr>
          <p:nvPr/>
        </p:nvSpPr>
        <p:spPr>
          <a:xfrm>
            <a:off x="366141" y="1922261"/>
            <a:ext cx="11887200" cy="395800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Windows Hello</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Biometric Framework provided in windows 10</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Targeted toward individual/consumer devices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Enable user to sign into their devices by securely storing their</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username and password and releasing it for authentication</a:t>
            </a: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Windows hello for business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Uses asymmetric keys protected by the device’s security module that requires a user gesture (PIN or Biometric) to authenticate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Need Azure AD or Windows server 2016 Domain controller and ADFS servers</a:t>
            </a:r>
          </a:p>
        </p:txBody>
      </p:sp>
      <p:grpSp>
        <p:nvGrpSpPr>
          <p:cNvPr id="5" name="Group 4">
            <a:extLst>
              <a:ext uri="{FF2B5EF4-FFF2-40B4-BE49-F238E27FC236}">
                <a16:creationId xmlns:a16="http://schemas.microsoft.com/office/drawing/2014/main" id="{B751744E-BCAA-48FF-BCEF-B5882E6FAEF9}"/>
              </a:ext>
            </a:extLst>
          </p:cNvPr>
          <p:cNvGrpSpPr/>
          <p:nvPr/>
        </p:nvGrpSpPr>
        <p:grpSpPr>
          <a:xfrm>
            <a:off x="9318936" y="1131019"/>
            <a:ext cx="2401052" cy="2366243"/>
            <a:chOff x="7638073" y="1500846"/>
            <a:chExt cx="2354186" cy="2320057"/>
          </a:xfrm>
        </p:grpSpPr>
        <p:sp>
          <p:nvSpPr>
            <p:cNvPr id="6" name="Arc 5">
              <a:extLst>
                <a:ext uri="{FF2B5EF4-FFF2-40B4-BE49-F238E27FC236}">
                  <a16:creationId xmlns:a16="http://schemas.microsoft.com/office/drawing/2014/main" id="{9570C264-5EB9-433B-A8D2-52A61590E9DC}"/>
                </a:ext>
              </a:extLst>
            </p:cNvPr>
            <p:cNvSpPr/>
            <p:nvPr/>
          </p:nvSpPr>
          <p:spPr>
            <a:xfrm rot="7868996">
              <a:off x="7655137" y="1483782"/>
              <a:ext cx="2320057" cy="2354186"/>
            </a:xfrm>
            <a:prstGeom prst="arc">
              <a:avLst>
                <a:gd name="adj1" fmla="val 15688127"/>
                <a:gd name="adj2" fmla="val 718989"/>
              </a:avLst>
            </a:prstGeom>
            <a:ln w="2571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a:solidFill>
                  <a:prstClr val="black"/>
                </a:solidFill>
                <a:latin typeface="Calibri" panose="020F0502020204030204"/>
              </a:endParaRPr>
            </a:p>
          </p:txBody>
        </p:sp>
        <p:sp>
          <p:nvSpPr>
            <p:cNvPr id="7" name="Oval 6">
              <a:extLst>
                <a:ext uri="{FF2B5EF4-FFF2-40B4-BE49-F238E27FC236}">
                  <a16:creationId xmlns:a16="http://schemas.microsoft.com/office/drawing/2014/main" id="{1B762FD7-5816-4FA9-BD1F-E2D9973F1995}"/>
                </a:ext>
              </a:extLst>
            </p:cNvPr>
            <p:cNvSpPr/>
            <p:nvPr/>
          </p:nvSpPr>
          <p:spPr>
            <a:xfrm>
              <a:off x="8128193" y="2235410"/>
              <a:ext cx="535747" cy="5263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sp>
          <p:nvSpPr>
            <p:cNvPr id="8" name="Oval 7">
              <a:extLst>
                <a:ext uri="{FF2B5EF4-FFF2-40B4-BE49-F238E27FC236}">
                  <a16:creationId xmlns:a16="http://schemas.microsoft.com/office/drawing/2014/main" id="{76E9F326-3025-4D64-A565-F56AE92FAD59}"/>
                </a:ext>
              </a:extLst>
            </p:cNvPr>
            <p:cNvSpPr/>
            <p:nvPr/>
          </p:nvSpPr>
          <p:spPr>
            <a:xfrm>
              <a:off x="8966393" y="2235410"/>
              <a:ext cx="535747" cy="5263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latin typeface="Calibri" panose="020F0502020204030204"/>
              </a:endParaRPr>
            </a:p>
          </p:txBody>
        </p:sp>
      </p:grpSp>
      <p:sp>
        <p:nvSpPr>
          <p:cNvPr id="11" name="Rectangle: Folded Corner 10">
            <a:extLst>
              <a:ext uri="{FF2B5EF4-FFF2-40B4-BE49-F238E27FC236}">
                <a16:creationId xmlns:a16="http://schemas.microsoft.com/office/drawing/2014/main" id="{3BD41DF7-CCAD-4B69-B7E7-7204CF12530D}"/>
              </a:ext>
            </a:extLst>
          </p:cNvPr>
          <p:cNvSpPr/>
          <p:nvPr/>
        </p:nvSpPr>
        <p:spPr bwMode="auto">
          <a:xfrm rot="21311330">
            <a:off x="5629808" y="4218003"/>
            <a:ext cx="1176857"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WH4B</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638687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08F019-3A47-4FDA-9367-B0948AC0959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77</a:t>
            </a:fld>
            <a:endParaRPr lang="en-US"/>
          </a:p>
        </p:txBody>
      </p:sp>
      <p:sp>
        <p:nvSpPr>
          <p:cNvPr id="3" name="Text Placeholder 2">
            <a:extLst>
              <a:ext uri="{FF2B5EF4-FFF2-40B4-BE49-F238E27FC236}">
                <a16:creationId xmlns:a16="http://schemas.microsoft.com/office/drawing/2014/main" id="{C21EC60A-7AB0-4E07-A920-A85D7532F12C}"/>
              </a:ext>
            </a:extLst>
          </p:cNvPr>
          <p:cNvSpPr>
            <a:spLocks noGrp="1"/>
          </p:cNvSpPr>
          <p:nvPr>
            <p:ph type="body" sz="quarter" idx="13"/>
          </p:nvPr>
        </p:nvSpPr>
        <p:spPr/>
        <p:txBody>
          <a:bodyPr/>
          <a:lstStyle/>
          <a:p>
            <a:r>
              <a:rPr lang="en-CA"/>
              <a:t>Virtualization Based Security </a:t>
            </a:r>
          </a:p>
        </p:txBody>
      </p:sp>
      <p:cxnSp>
        <p:nvCxnSpPr>
          <p:cNvPr id="4" name="Straight Connector 3">
            <a:extLst>
              <a:ext uri="{FF2B5EF4-FFF2-40B4-BE49-F238E27FC236}">
                <a16:creationId xmlns:a16="http://schemas.microsoft.com/office/drawing/2014/main" id="{DCE2417E-D651-4269-B219-8B5E593F9FFB}"/>
              </a:ext>
            </a:extLst>
          </p:cNvPr>
          <p:cNvCxnSpPr/>
          <p:nvPr/>
        </p:nvCxnSpPr>
        <p:spPr>
          <a:xfrm>
            <a:off x="6655313" y="1607253"/>
            <a:ext cx="19842" cy="5387272"/>
          </a:xfrm>
          <a:prstGeom prst="line">
            <a:avLst/>
          </a:prstGeom>
          <a:noFill/>
          <a:ln w="25400" cap="flat" cmpd="sng" algn="ctr">
            <a:solidFill>
              <a:sysClr val="windowText" lastClr="000000"/>
            </a:solidFill>
            <a:prstDash val="dash"/>
            <a:miter lim="800000"/>
          </a:ln>
          <a:effectLst/>
        </p:spPr>
      </p:cxnSp>
      <p:sp>
        <p:nvSpPr>
          <p:cNvPr id="5" name="TextBox 4">
            <a:extLst>
              <a:ext uri="{FF2B5EF4-FFF2-40B4-BE49-F238E27FC236}">
                <a16:creationId xmlns:a16="http://schemas.microsoft.com/office/drawing/2014/main" id="{4DF8EECB-3930-42A2-AD6F-69BFDF08E1B6}"/>
              </a:ext>
            </a:extLst>
          </p:cNvPr>
          <p:cNvSpPr txBox="1"/>
          <p:nvPr/>
        </p:nvSpPr>
        <p:spPr>
          <a:xfrm>
            <a:off x="5571114" y="1588857"/>
            <a:ext cx="933943" cy="382308"/>
          </a:xfrm>
          <a:prstGeom prst="rect">
            <a:avLst/>
          </a:prstGeom>
          <a:noFill/>
        </p:spPr>
        <p:txBody>
          <a:bodyPr wrap="square" rtlCol="0">
            <a:spAutoFit/>
          </a:bodyPr>
          <a:lstStyle/>
          <a:p>
            <a:pPr defTabSz="932597">
              <a:defRPr/>
            </a:pPr>
            <a:r>
              <a:rPr lang="en-US" sz="1836">
                <a:solidFill>
                  <a:prstClr val="black"/>
                </a:solidFill>
                <a:latin typeface="Calibri" panose="020F0502020204030204"/>
              </a:rPr>
              <a:t>Normal </a:t>
            </a:r>
          </a:p>
        </p:txBody>
      </p:sp>
      <p:sp>
        <p:nvSpPr>
          <p:cNvPr id="6" name="TextBox 5">
            <a:extLst>
              <a:ext uri="{FF2B5EF4-FFF2-40B4-BE49-F238E27FC236}">
                <a16:creationId xmlns:a16="http://schemas.microsoft.com/office/drawing/2014/main" id="{E455CCD5-29CF-483F-8EB2-1C5EF46DD595}"/>
              </a:ext>
            </a:extLst>
          </p:cNvPr>
          <p:cNvSpPr txBox="1"/>
          <p:nvPr/>
        </p:nvSpPr>
        <p:spPr>
          <a:xfrm>
            <a:off x="6825410" y="1585251"/>
            <a:ext cx="1059774" cy="382308"/>
          </a:xfrm>
          <a:prstGeom prst="rect">
            <a:avLst/>
          </a:prstGeom>
          <a:noFill/>
        </p:spPr>
        <p:txBody>
          <a:bodyPr wrap="square" rtlCol="0">
            <a:spAutoFit/>
          </a:bodyPr>
          <a:lstStyle/>
          <a:p>
            <a:pPr defTabSz="932597">
              <a:defRPr/>
            </a:pPr>
            <a:r>
              <a:rPr lang="en-US" sz="1836">
                <a:solidFill>
                  <a:prstClr val="black"/>
                </a:solidFill>
                <a:latin typeface="Calibri" panose="020F0502020204030204"/>
              </a:rPr>
              <a:t>VBS</a:t>
            </a:r>
          </a:p>
        </p:txBody>
      </p:sp>
      <p:sp>
        <p:nvSpPr>
          <p:cNvPr id="7" name="Rectangle 6">
            <a:extLst>
              <a:ext uri="{FF2B5EF4-FFF2-40B4-BE49-F238E27FC236}">
                <a16:creationId xmlns:a16="http://schemas.microsoft.com/office/drawing/2014/main" id="{8226E55C-7915-4A27-BCBE-E16AFD83B52E}"/>
              </a:ext>
            </a:extLst>
          </p:cNvPr>
          <p:cNvSpPr/>
          <p:nvPr/>
        </p:nvSpPr>
        <p:spPr>
          <a:xfrm>
            <a:off x="3008737" y="2533411"/>
            <a:ext cx="3209500" cy="3485152"/>
          </a:xfrm>
          <a:prstGeom prst="rect">
            <a:avLst/>
          </a:prstGeom>
          <a:solidFill>
            <a:srgbClr val="5B9BD5">
              <a:lumMod val="20000"/>
              <a:lumOff val="80000"/>
            </a:srgbClr>
          </a:solidFill>
          <a:ln w="19050" cap="flat" cmpd="sng" algn="ctr">
            <a:solidFill>
              <a:srgbClr val="5B9BD5"/>
            </a:solidFill>
            <a:prstDash val="solid"/>
            <a:round/>
            <a:headEnd type="none" w="med" len="med"/>
            <a:tailEnd type="none" w="med" len="med"/>
          </a:ln>
          <a:effectLst/>
        </p:spPr>
        <p:txBody>
          <a:bodyPr rtlCol="0" anchor="t"/>
          <a:lstStyle/>
          <a:p>
            <a:pPr defTabSz="932597">
              <a:defRPr/>
            </a:pPr>
            <a:r>
              <a:rPr lang="en-US" sz="1836" kern="0" err="1">
                <a:solidFill>
                  <a:srgbClr val="5B9BD5"/>
                </a:solidFill>
                <a:latin typeface="Calibri" panose="020F0502020204030204"/>
              </a:rPr>
              <a:t>WBioSrvc</a:t>
            </a:r>
            <a:endParaRPr lang="en-US" sz="1836" kern="0">
              <a:solidFill>
                <a:srgbClr val="5B9BD5"/>
              </a:solidFill>
              <a:latin typeface="Calibri" panose="020F0502020204030204"/>
            </a:endParaRPr>
          </a:p>
        </p:txBody>
      </p:sp>
      <p:sp>
        <p:nvSpPr>
          <p:cNvPr id="8" name="Rectangle 7">
            <a:extLst>
              <a:ext uri="{FF2B5EF4-FFF2-40B4-BE49-F238E27FC236}">
                <a16:creationId xmlns:a16="http://schemas.microsoft.com/office/drawing/2014/main" id="{71FD2EA4-CBB9-4C4E-B9A2-62F7C42837B9}"/>
              </a:ext>
            </a:extLst>
          </p:cNvPr>
          <p:cNvSpPr/>
          <p:nvPr/>
        </p:nvSpPr>
        <p:spPr>
          <a:xfrm>
            <a:off x="821399" y="3482039"/>
            <a:ext cx="1823197" cy="57972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32597">
              <a:defRPr/>
            </a:pPr>
            <a:r>
              <a:rPr lang="en-US" sz="1836" kern="0">
                <a:solidFill>
                  <a:prstClr val="white"/>
                </a:solidFill>
                <a:latin typeface="Calibri" panose="020F0502020204030204"/>
              </a:rPr>
              <a:t>Sensor Driver</a:t>
            </a:r>
          </a:p>
        </p:txBody>
      </p:sp>
      <p:sp>
        <p:nvSpPr>
          <p:cNvPr id="9" name="Rectangle 8">
            <a:extLst>
              <a:ext uri="{FF2B5EF4-FFF2-40B4-BE49-F238E27FC236}">
                <a16:creationId xmlns:a16="http://schemas.microsoft.com/office/drawing/2014/main" id="{F0F5D7B6-84DD-4566-91D1-FF4BDDC42C19}"/>
              </a:ext>
            </a:extLst>
          </p:cNvPr>
          <p:cNvSpPr/>
          <p:nvPr/>
        </p:nvSpPr>
        <p:spPr>
          <a:xfrm>
            <a:off x="7129836" y="3392097"/>
            <a:ext cx="3209500" cy="2626467"/>
          </a:xfrm>
          <a:prstGeom prst="rect">
            <a:avLst/>
          </a:prstGeom>
          <a:solidFill>
            <a:srgbClr val="70AD47">
              <a:lumMod val="40000"/>
              <a:lumOff val="60000"/>
            </a:srgbClr>
          </a:solidFill>
          <a:ln w="19050" cap="flat" cmpd="sng" algn="ctr">
            <a:solidFill>
              <a:srgbClr val="70AD47">
                <a:lumMod val="75000"/>
              </a:srgbClr>
            </a:solidFill>
            <a:prstDash val="solid"/>
            <a:round/>
            <a:headEnd type="none" w="med" len="med"/>
            <a:tailEnd type="none" w="med" len="med"/>
          </a:ln>
          <a:effectLst/>
        </p:spPr>
        <p:txBody>
          <a:bodyPr rtlCol="0" anchor="t"/>
          <a:lstStyle/>
          <a:p>
            <a:pPr defTabSz="932597">
              <a:defRPr/>
            </a:pPr>
            <a:r>
              <a:rPr lang="en-US" sz="1836" kern="0" err="1">
                <a:solidFill>
                  <a:srgbClr val="70AD47">
                    <a:lumMod val="75000"/>
                  </a:srgbClr>
                </a:solidFill>
                <a:latin typeface="Calibri" panose="020F0502020204030204"/>
              </a:rPr>
              <a:t>BioIso</a:t>
            </a:r>
            <a:endParaRPr lang="en-US" sz="1836" kern="0">
              <a:solidFill>
                <a:srgbClr val="70AD47">
                  <a:lumMod val="75000"/>
                </a:srgbClr>
              </a:solidFill>
              <a:latin typeface="Calibri" panose="020F0502020204030204"/>
            </a:endParaRPr>
          </a:p>
        </p:txBody>
      </p:sp>
      <p:sp>
        <p:nvSpPr>
          <p:cNvPr id="10" name="Rectangle 9">
            <a:extLst>
              <a:ext uri="{FF2B5EF4-FFF2-40B4-BE49-F238E27FC236}">
                <a16:creationId xmlns:a16="http://schemas.microsoft.com/office/drawing/2014/main" id="{2FF75D5E-67E5-47AF-9D08-958124A2E96E}"/>
              </a:ext>
            </a:extLst>
          </p:cNvPr>
          <p:cNvSpPr/>
          <p:nvPr/>
        </p:nvSpPr>
        <p:spPr>
          <a:xfrm>
            <a:off x="7513282" y="3878383"/>
            <a:ext cx="2442610" cy="1950764"/>
          </a:xfrm>
          <a:prstGeom prst="rect">
            <a:avLst/>
          </a:prstGeom>
          <a:solidFill>
            <a:srgbClr val="70AD47">
              <a:lumMod val="40000"/>
              <a:lumOff val="60000"/>
            </a:srgbClr>
          </a:solidFill>
          <a:ln w="19050" cap="flat" cmpd="sng" algn="ctr">
            <a:solidFill>
              <a:srgbClr val="70AD47">
                <a:lumMod val="75000"/>
              </a:srgbClr>
            </a:solidFill>
            <a:prstDash val="solid"/>
            <a:round/>
            <a:headEnd type="none" w="med" len="med"/>
            <a:tailEnd type="none" w="med" len="med"/>
          </a:ln>
          <a:effectLst/>
        </p:spPr>
        <p:txBody>
          <a:bodyPr rtlCol="0" anchor="t"/>
          <a:lstStyle/>
          <a:p>
            <a:pPr defTabSz="932597">
              <a:defRPr/>
            </a:pPr>
            <a:r>
              <a:rPr lang="en-US" sz="1836" kern="0">
                <a:solidFill>
                  <a:srgbClr val="70AD47">
                    <a:lumMod val="75000"/>
                  </a:srgbClr>
                </a:solidFill>
                <a:latin typeface="Calibri" panose="020F0502020204030204"/>
              </a:rPr>
              <a:t>Biometric Unit</a:t>
            </a:r>
          </a:p>
        </p:txBody>
      </p:sp>
      <p:sp>
        <p:nvSpPr>
          <p:cNvPr id="11" name="Rectangle 10">
            <a:extLst>
              <a:ext uri="{FF2B5EF4-FFF2-40B4-BE49-F238E27FC236}">
                <a16:creationId xmlns:a16="http://schemas.microsoft.com/office/drawing/2014/main" id="{F089BD37-3649-40A2-9305-E60984DCDC7D}"/>
              </a:ext>
            </a:extLst>
          </p:cNvPr>
          <p:cNvSpPr/>
          <p:nvPr/>
        </p:nvSpPr>
        <p:spPr>
          <a:xfrm>
            <a:off x="7822987" y="4358637"/>
            <a:ext cx="1823197" cy="405737"/>
          </a:xfrm>
          <a:prstGeom prst="rect">
            <a:avLst/>
          </a:prstGeom>
          <a:solidFill>
            <a:srgbClr val="70AD47">
              <a:lumMod val="75000"/>
            </a:srgbClr>
          </a:solidFill>
          <a:ln w="12700" cap="flat" cmpd="sng" algn="ctr">
            <a:solidFill>
              <a:srgbClr val="70AD47">
                <a:lumMod val="75000"/>
              </a:srgbClr>
            </a:solidFill>
            <a:prstDash val="solid"/>
            <a:miter lim="800000"/>
          </a:ln>
          <a:effectLst/>
        </p:spPr>
        <p:txBody>
          <a:bodyPr rtlCol="0" anchor="ctr"/>
          <a:lstStyle/>
          <a:p>
            <a:pPr algn="ctr" defTabSz="932597">
              <a:defRPr/>
            </a:pPr>
            <a:r>
              <a:rPr lang="en-US" sz="1836" kern="0">
                <a:solidFill>
                  <a:prstClr val="white"/>
                </a:solidFill>
                <a:latin typeface="Calibri" panose="020F0502020204030204"/>
              </a:rPr>
              <a:t>Engine</a:t>
            </a:r>
          </a:p>
        </p:txBody>
      </p:sp>
      <p:sp>
        <p:nvSpPr>
          <p:cNvPr id="12" name="Rectangle 11">
            <a:extLst>
              <a:ext uri="{FF2B5EF4-FFF2-40B4-BE49-F238E27FC236}">
                <a16:creationId xmlns:a16="http://schemas.microsoft.com/office/drawing/2014/main" id="{3E9BB74B-4EB4-4DB2-AF2B-A1BC070545B1}"/>
              </a:ext>
            </a:extLst>
          </p:cNvPr>
          <p:cNvSpPr/>
          <p:nvPr/>
        </p:nvSpPr>
        <p:spPr>
          <a:xfrm>
            <a:off x="7822987" y="5184647"/>
            <a:ext cx="1823197" cy="405737"/>
          </a:xfrm>
          <a:prstGeom prst="rect">
            <a:avLst/>
          </a:prstGeom>
          <a:solidFill>
            <a:srgbClr val="70AD47">
              <a:lumMod val="75000"/>
            </a:srgbClr>
          </a:solidFill>
          <a:ln w="12700" cap="flat" cmpd="sng" algn="ctr">
            <a:solidFill>
              <a:srgbClr val="70AD47">
                <a:lumMod val="75000"/>
              </a:srgbClr>
            </a:solidFill>
            <a:prstDash val="solid"/>
            <a:miter lim="800000"/>
          </a:ln>
          <a:effectLst/>
        </p:spPr>
        <p:txBody>
          <a:bodyPr rtlCol="0" anchor="ctr"/>
          <a:lstStyle/>
          <a:p>
            <a:pPr algn="ctr" defTabSz="932597">
              <a:defRPr/>
            </a:pPr>
            <a:r>
              <a:rPr lang="en-US" sz="1836" kern="0">
                <a:solidFill>
                  <a:prstClr val="white"/>
                </a:solidFill>
                <a:latin typeface="Calibri" panose="020F0502020204030204"/>
              </a:rPr>
              <a:t>Storage</a:t>
            </a:r>
          </a:p>
        </p:txBody>
      </p:sp>
      <p:sp>
        <p:nvSpPr>
          <p:cNvPr id="13" name="Rectangle 12">
            <a:extLst>
              <a:ext uri="{FF2B5EF4-FFF2-40B4-BE49-F238E27FC236}">
                <a16:creationId xmlns:a16="http://schemas.microsoft.com/office/drawing/2014/main" id="{41109257-A0A2-4ABE-991A-7244A83CCA83}"/>
              </a:ext>
            </a:extLst>
          </p:cNvPr>
          <p:cNvSpPr/>
          <p:nvPr/>
        </p:nvSpPr>
        <p:spPr>
          <a:xfrm>
            <a:off x="3398438" y="2995155"/>
            <a:ext cx="2442610" cy="2833991"/>
          </a:xfrm>
          <a:prstGeom prst="rect">
            <a:avLst/>
          </a:prstGeom>
          <a:solidFill>
            <a:srgbClr val="5B9BD5">
              <a:lumMod val="20000"/>
              <a:lumOff val="80000"/>
            </a:srgbClr>
          </a:solidFill>
          <a:ln w="19050" cap="flat" cmpd="sng" algn="ctr">
            <a:solidFill>
              <a:srgbClr val="5B9BD5"/>
            </a:solidFill>
            <a:prstDash val="solid"/>
            <a:round/>
            <a:headEnd type="none" w="med" len="med"/>
            <a:tailEnd type="none" w="med" len="med"/>
          </a:ln>
          <a:effectLst/>
        </p:spPr>
        <p:txBody>
          <a:bodyPr rtlCol="0" anchor="t"/>
          <a:lstStyle/>
          <a:p>
            <a:pPr defTabSz="932597">
              <a:defRPr/>
            </a:pPr>
            <a:r>
              <a:rPr lang="en-US" sz="1836" kern="0">
                <a:solidFill>
                  <a:srgbClr val="5B9BD5"/>
                </a:solidFill>
                <a:latin typeface="Calibri" panose="020F0502020204030204"/>
              </a:rPr>
              <a:t>Biometric Unit</a:t>
            </a:r>
          </a:p>
        </p:txBody>
      </p:sp>
      <p:sp>
        <p:nvSpPr>
          <p:cNvPr id="14" name="Rectangle 13">
            <a:extLst>
              <a:ext uri="{FF2B5EF4-FFF2-40B4-BE49-F238E27FC236}">
                <a16:creationId xmlns:a16="http://schemas.microsoft.com/office/drawing/2014/main" id="{9FD26589-276B-4794-B3A8-6D395C47974E}"/>
              </a:ext>
            </a:extLst>
          </p:cNvPr>
          <p:cNvSpPr/>
          <p:nvPr/>
        </p:nvSpPr>
        <p:spPr>
          <a:xfrm>
            <a:off x="3747916" y="4355709"/>
            <a:ext cx="1823197" cy="40573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32597">
              <a:defRPr/>
            </a:pPr>
            <a:r>
              <a:rPr lang="en-US" sz="1836" kern="0">
                <a:solidFill>
                  <a:prstClr val="white"/>
                </a:solidFill>
                <a:latin typeface="Calibri" panose="020F0502020204030204"/>
              </a:rPr>
              <a:t>Engine</a:t>
            </a:r>
          </a:p>
        </p:txBody>
      </p:sp>
      <p:sp>
        <p:nvSpPr>
          <p:cNvPr id="15" name="Rectangle 14">
            <a:extLst>
              <a:ext uri="{FF2B5EF4-FFF2-40B4-BE49-F238E27FC236}">
                <a16:creationId xmlns:a16="http://schemas.microsoft.com/office/drawing/2014/main" id="{7697F63E-C383-4814-A465-B231538069C8}"/>
              </a:ext>
            </a:extLst>
          </p:cNvPr>
          <p:cNvSpPr/>
          <p:nvPr/>
        </p:nvSpPr>
        <p:spPr>
          <a:xfrm>
            <a:off x="3747916" y="5184648"/>
            <a:ext cx="1823197" cy="40573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32597">
              <a:defRPr/>
            </a:pPr>
            <a:r>
              <a:rPr lang="en-US" sz="1836" kern="0">
                <a:solidFill>
                  <a:prstClr val="white"/>
                </a:solidFill>
                <a:latin typeface="Calibri" panose="020F0502020204030204"/>
              </a:rPr>
              <a:t>Storage</a:t>
            </a:r>
          </a:p>
        </p:txBody>
      </p:sp>
      <p:sp>
        <p:nvSpPr>
          <p:cNvPr id="16" name="Rectangle 15">
            <a:extLst>
              <a:ext uri="{FF2B5EF4-FFF2-40B4-BE49-F238E27FC236}">
                <a16:creationId xmlns:a16="http://schemas.microsoft.com/office/drawing/2014/main" id="{1F18E7BB-1F88-4892-9B8A-094C96CADB4A}"/>
              </a:ext>
            </a:extLst>
          </p:cNvPr>
          <p:cNvSpPr/>
          <p:nvPr/>
        </p:nvSpPr>
        <p:spPr>
          <a:xfrm>
            <a:off x="3747916" y="3569034"/>
            <a:ext cx="1823197" cy="40573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32597">
              <a:defRPr/>
            </a:pPr>
            <a:r>
              <a:rPr lang="en-US" sz="1836" kern="0">
                <a:solidFill>
                  <a:prstClr val="white"/>
                </a:solidFill>
                <a:latin typeface="Calibri" panose="020F0502020204030204"/>
              </a:rPr>
              <a:t>Sensor</a:t>
            </a:r>
          </a:p>
        </p:txBody>
      </p:sp>
      <p:cxnSp>
        <p:nvCxnSpPr>
          <p:cNvPr id="17" name="Straight Arrow Connector 16">
            <a:extLst>
              <a:ext uri="{FF2B5EF4-FFF2-40B4-BE49-F238E27FC236}">
                <a16:creationId xmlns:a16="http://schemas.microsoft.com/office/drawing/2014/main" id="{94BBF565-90E8-49B8-B39D-1911536530D6}"/>
              </a:ext>
            </a:extLst>
          </p:cNvPr>
          <p:cNvCxnSpPr>
            <a:stCxn id="16" idx="2"/>
            <a:endCxn id="14" idx="0"/>
          </p:cNvCxnSpPr>
          <p:nvPr/>
        </p:nvCxnSpPr>
        <p:spPr>
          <a:xfrm>
            <a:off x="4659515" y="3974773"/>
            <a:ext cx="0" cy="380936"/>
          </a:xfrm>
          <a:prstGeom prst="straightConnector1">
            <a:avLst/>
          </a:prstGeom>
          <a:noFill/>
          <a:ln w="25400" cap="flat" cmpd="sng" algn="ctr">
            <a:solidFill>
              <a:srgbClr val="5B9BD5"/>
            </a:solidFill>
            <a:prstDash val="solid"/>
            <a:miter lim="800000"/>
            <a:tailEnd type="triangle"/>
          </a:ln>
          <a:effectLst/>
        </p:spPr>
      </p:cxnSp>
      <p:cxnSp>
        <p:nvCxnSpPr>
          <p:cNvPr id="18" name="Straight Arrow Connector 90">
            <a:extLst>
              <a:ext uri="{FF2B5EF4-FFF2-40B4-BE49-F238E27FC236}">
                <a16:creationId xmlns:a16="http://schemas.microsoft.com/office/drawing/2014/main" id="{C77A800E-7BC6-431A-AEDD-A275C11DDF98}"/>
              </a:ext>
            </a:extLst>
          </p:cNvPr>
          <p:cNvCxnSpPr>
            <a:stCxn id="15" idx="3"/>
            <a:endCxn id="12" idx="1"/>
          </p:cNvCxnSpPr>
          <p:nvPr/>
        </p:nvCxnSpPr>
        <p:spPr>
          <a:xfrm flipV="1">
            <a:off x="5571113" y="5387516"/>
            <a:ext cx="2251874" cy="1"/>
          </a:xfrm>
          <a:prstGeom prst="straightConnector1">
            <a:avLst/>
          </a:prstGeom>
          <a:noFill/>
          <a:ln w="25400" cap="flat" cmpd="sng" algn="ctr">
            <a:solidFill>
              <a:srgbClr val="70AD47">
                <a:lumMod val="75000"/>
              </a:srgbClr>
            </a:solidFill>
            <a:prstDash val="solid"/>
            <a:miter lim="800000"/>
            <a:headEnd type="triangle"/>
            <a:tailEnd type="triangle"/>
          </a:ln>
          <a:effectLst/>
        </p:spPr>
      </p:cxnSp>
      <p:cxnSp>
        <p:nvCxnSpPr>
          <p:cNvPr id="19" name="Straight Arrow Connector 90">
            <a:extLst>
              <a:ext uri="{FF2B5EF4-FFF2-40B4-BE49-F238E27FC236}">
                <a16:creationId xmlns:a16="http://schemas.microsoft.com/office/drawing/2014/main" id="{EB7C158E-949B-4F6A-BAA2-F2DE581DBB08}"/>
              </a:ext>
            </a:extLst>
          </p:cNvPr>
          <p:cNvCxnSpPr>
            <a:stCxn id="8" idx="3"/>
            <a:endCxn id="16" idx="1"/>
          </p:cNvCxnSpPr>
          <p:nvPr/>
        </p:nvCxnSpPr>
        <p:spPr>
          <a:xfrm>
            <a:off x="2644596" y="3771903"/>
            <a:ext cx="1103321" cy="1"/>
          </a:xfrm>
          <a:prstGeom prst="straightConnector1">
            <a:avLst/>
          </a:prstGeom>
          <a:noFill/>
          <a:ln w="25400" cap="flat" cmpd="sng" algn="ctr">
            <a:solidFill>
              <a:srgbClr val="5B9BD5"/>
            </a:solidFill>
            <a:prstDash val="solid"/>
            <a:miter lim="800000"/>
            <a:tailEnd type="triangle"/>
          </a:ln>
          <a:effectLst/>
        </p:spPr>
      </p:cxnSp>
      <p:cxnSp>
        <p:nvCxnSpPr>
          <p:cNvPr id="20" name="Straight Arrow Connector 90">
            <a:extLst>
              <a:ext uri="{FF2B5EF4-FFF2-40B4-BE49-F238E27FC236}">
                <a16:creationId xmlns:a16="http://schemas.microsoft.com/office/drawing/2014/main" id="{2F8131D2-C02D-4452-9076-58C2320ED74D}"/>
              </a:ext>
            </a:extLst>
          </p:cNvPr>
          <p:cNvCxnSpPr>
            <a:stCxn id="14" idx="3"/>
            <a:endCxn id="11" idx="1"/>
          </p:cNvCxnSpPr>
          <p:nvPr/>
        </p:nvCxnSpPr>
        <p:spPr>
          <a:xfrm>
            <a:off x="5571113" y="4558578"/>
            <a:ext cx="2251874" cy="2928"/>
          </a:xfrm>
          <a:prstGeom prst="straightConnector1">
            <a:avLst/>
          </a:prstGeom>
          <a:noFill/>
          <a:ln w="25400" cap="flat" cmpd="sng" algn="ctr">
            <a:solidFill>
              <a:srgbClr val="5B9BD5"/>
            </a:solidFill>
            <a:prstDash val="solid"/>
            <a:miter lim="800000"/>
            <a:headEnd type="triangle"/>
            <a:tailEnd type="triangle"/>
          </a:ln>
          <a:effectLst/>
        </p:spPr>
      </p:cxnSp>
      <p:cxnSp>
        <p:nvCxnSpPr>
          <p:cNvPr id="21" name="Straight Arrow Connector 90">
            <a:extLst>
              <a:ext uri="{FF2B5EF4-FFF2-40B4-BE49-F238E27FC236}">
                <a16:creationId xmlns:a16="http://schemas.microsoft.com/office/drawing/2014/main" id="{E2CC5F3E-DB30-46CB-9AC7-27A366CA61A4}"/>
              </a:ext>
            </a:extLst>
          </p:cNvPr>
          <p:cNvCxnSpPr>
            <a:stCxn id="12" idx="0"/>
            <a:endCxn id="11" idx="2"/>
          </p:cNvCxnSpPr>
          <p:nvPr/>
        </p:nvCxnSpPr>
        <p:spPr>
          <a:xfrm flipV="1">
            <a:off x="8734586" y="4764374"/>
            <a:ext cx="0" cy="420274"/>
          </a:xfrm>
          <a:prstGeom prst="straightConnector1">
            <a:avLst/>
          </a:prstGeom>
          <a:noFill/>
          <a:ln w="25400" cap="flat" cmpd="sng" algn="ctr">
            <a:solidFill>
              <a:srgbClr val="70AD47">
                <a:lumMod val="75000"/>
              </a:srgbClr>
            </a:solidFill>
            <a:prstDash val="solid"/>
            <a:miter lim="800000"/>
            <a:headEnd type="triangle"/>
            <a:tailEnd type="triangle"/>
          </a:ln>
          <a:effectLst/>
        </p:spPr>
      </p:cxnSp>
      <p:sp>
        <p:nvSpPr>
          <p:cNvPr id="22" name="Flowchart: Magnetic Disk 21">
            <a:extLst>
              <a:ext uri="{FF2B5EF4-FFF2-40B4-BE49-F238E27FC236}">
                <a16:creationId xmlns:a16="http://schemas.microsoft.com/office/drawing/2014/main" id="{6C8E39C6-D103-4412-82D4-3BF58A09BB3F}"/>
              </a:ext>
            </a:extLst>
          </p:cNvPr>
          <p:cNvSpPr/>
          <p:nvPr/>
        </p:nvSpPr>
        <p:spPr>
          <a:xfrm>
            <a:off x="941391" y="5787850"/>
            <a:ext cx="1587946" cy="1041825"/>
          </a:xfrm>
          <a:prstGeom prst="flowChartMagneticDisk">
            <a:avLst/>
          </a:prstGeom>
          <a:solidFill>
            <a:srgbClr val="70AD47">
              <a:lumMod val="40000"/>
              <a:lumOff val="60000"/>
            </a:srgbClr>
          </a:solidFill>
          <a:ln w="15875" cap="flat" cmpd="sng" algn="ctr">
            <a:solidFill>
              <a:srgbClr val="70AD47">
                <a:lumMod val="75000"/>
              </a:srgbClr>
            </a:solidFill>
            <a:prstDash val="solid"/>
            <a:miter lim="800000"/>
          </a:ln>
          <a:effectLst/>
        </p:spPr>
        <p:txBody>
          <a:bodyPr rtlCol="0" anchor="ctr"/>
          <a:lstStyle/>
          <a:p>
            <a:pPr algn="ctr" defTabSz="932597">
              <a:defRPr/>
            </a:pPr>
            <a:r>
              <a:rPr lang="en-US" sz="1836" kern="0">
                <a:solidFill>
                  <a:srgbClr val="70AD47">
                    <a:lumMod val="75000"/>
                  </a:srgbClr>
                </a:solidFill>
                <a:latin typeface="Calibri" panose="020F0502020204030204"/>
              </a:rPr>
              <a:t>Templates</a:t>
            </a:r>
          </a:p>
          <a:p>
            <a:pPr algn="ctr" defTabSz="932597">
              <a:defRPr/>
            </a:pPr>
            <a:r>
              <a:rPr lang="en-US" sz="1224" kern="0">
                <a:solidFill>
                  <a:srgbClr val="70AD47">
                    <a:lumMod val="75000"/>
                  </a:srgbClr>
                </a:solidFill>
                <a:latin typeface="Calibri" panose="020F0502020204030204"/>
              </a:rPr>
              <a:t>(Encrypted to </a:t>
            </a:r>
            <a:r>
              <a:rPr lang="en-US" sz="1224" kern="0" err="1">
                <a:solidFill>
                  <a:srgbClr val="70AD47">
                    <a:lumMod val="75000"/>
                  </a:srgbClr>
                </a:solidFill>
                <a:latin typeface="Calibri" panose="020F0502020204030204"/>
              </a:rPr>
              <a:t>BioIso</a:t>
            </a:r>
            <a:r>
              <a:rPr lang="en-US" sz="1224" kern="0">
                <a:solidFill>
                  <a:srgbClr val="70AD47">
                    <a:lumMod val="75000"/>
                  </a:srgbClr>
                </a:solidFill>
                <a:latin typeface="Calibri" panose="020F0502020204030204"/>
              </a:rPr>
              <a:t>)</a:t>
            </a:r>
          </a:p>
        </p:txBody>
      </p:sp>
      <p:cxnSp>
        <p:nvCxnSpPr>
          <p:cNvPr id="23" name="Straight Arrow Connector 90">
            <a:extLst>
              <a:ext uri="{FF2B5EF4-FFF2-40B4-BE49-F238E27FC236}">
                <a16:creationId xmlns:a16="http://schemas.microsoft.com/office/drawing/2014/main" id="{E1AC9DF9-8834-4533-B48B-595BDAA4DC7F}"/>
              </a:ext>
            </a:extLst>
          </p:cNvPr>
          <p:cNvCxnSpPr>
            <a:stCxn id="22" idx="4"/>
          </p:cNvCxnSpPr>
          <p:nvPr/>
        </p:nvCxnSpPr>
        <p:spPr>
          <a:xfrm flipV="1">
            <a:off x="2529336" y="5590385"/>
            <a:ext cx="2130179" cy="718378"/>
          </a:xfrm>
          <a:prstGeom prst="bentConnector2">
            <a:avLst/>
          </a:prstGeom>
          <a:noFill/>
          <a:ln w="25400" cap="flat" cmpd="sng" algn="ctr">
            <a:solidFill>
              <a:srgbClr val="70AD47">
                <a:lumMod val="75000"/>
              </a:srgbClr>
            </a:solidFill>
            <a:prstDash val="solid"/>
            <a:miter lim="800000"/>
            <a:headEnd type="triangle"/>
            <a:tailEnd type="triangle"/>
          </a:ln>
          <a:effectLst/>
        </p:spPr>
      </p:cxnSp>
      <p:sp>
        <p:nvSpPr>
          <p:cNvPr id="24" name="Rectangle 23">
            <a:extLst>
              <a:ext uri="{FF2B5EF4-FFF2-40B4-BE49-F238E27FC236}">
                <a16:creationId xmlns:a16="http://schemas.microsoft.com/office/drawing/2014/main" id="{599681B8-3A07-437C-83E7-A10D624FE3CF}"/>
              </a:ext>
            </a:extLst>
          </p:cNvPr>
          <p:cNvSpPr/>
          <p:nvPr/>
        </p:nvSpPr>
        <p:spPr>
          <a:xfrm>
            <a:off x="947027" y="2815640"/>
            <a:ext cx="1439485" cy="537120"/>
          </a:xfrm>
          <a:prstGeom prst="rect">
            <a:avLst/>
          </a:prstGeom>
          <a:solidFill>
            <a:srgbClr val="70AD47">
              <a:lumMod val="75000"/>
            </a:srgbClr>
          </a:solidFill>
          <a:ln w="12700" cap="flat" cmpd="sng" algn="ctr">
            <a:solidFill>
              <a:srgbClr val="5B9BD5">
                <a:shade val="50000"/>
              </a:srgbClr>
            </a:solidFill>
            <a:prstDash val="solid"/>
            <a:miter lim="800000"/>
          </a:ln>
          <a:effectLst/>
        </p:spPr>
        <p:txBody>
          <a:bodyPr rtlCol="0" anchor="ctr"/>
          <a:lstStyle/>
          <a:p>
            <a:pPr algn="ctr" defTabSz="932597">
              <a:defRPr/>
            </a:pPr>
            <a:r>
              <a:rPr lang="en-US" sz="1836" kern="0">
                <a:solidFill>
                  <a:prstClr val="white"/>
                </a:solidFill>
                <a:latin typeface="Calibri" panose="020F0502020204030204"/>
              </a:rPr>
              <a:t>TPM</a:t>
            </a:r>
          </a:p>
        </p:txBody>
      </p:sp>
      <p:cxnSp>
        <p:nvCxnSpPr>
          <p:cNvPr id="25" name="Straight Arrow Connector 24">
            <a:extLst>
              <a:ext uri="{FF2B5EF4-FFF2-40B4-BE49-F238E27FC236}">
                <a16:creationId xmlns:a16="http://schemas.microsoft.com/office/drawing/2014/main" id="{AEC8B74B-D164-4E09-ABBE-1B8B5F883D2E}"/>
              </a:ext>
            </a:extLst>
          </p:cNvPr>
          <p:cNvCxnSpPr>
            <a:endCxn id="24" idx="3"/>
          </p:cNvCxnSpPr>
          <p:nvPr/>
        </p:nvCxnSpPr>
        <p:spPr>
          <a:xfrm flipH="1">
            <a:off x="2386512" y="3077636"/>
            <a:ext cx="1011926" cy="6564"/>
          </a:xfrm>
          <a:prstGeom prst="straightConnector1">
            <a:avLst/>
          </a:prstGeom>
          <a:noFill/>
          <a:ln w="25400" cap="flat" cmpd="sng" algn="ctr">
            <a:solidFill>
              <a:srgbClr val="70AD47">
                <a:lumMod val="75000"/>
              </a:srgbClr>
            </a:solidFill>
            <a:prstDash val="solid"/>
            <a:miter lim="800000"/>
            <a:headEnd type="triangle"/>
            <a:tailEnd type="triangle"/>
          </a:ln>
          <a:effectLst/>
        </p:spPr>
      </p:cxnSp>
      <p:cxnSp>
        <p:nvCxnSpPr>
          <p:cNvPr id="26" name="Straight Arrow Connector 90">
            <a:extLst>
              <a:ext uri="{FF2B5EF4-FFF2-40B4-BE49-F238E27FC236}">
                <a16:creationId xmlns:a16="http://schemas.microsoft.com/office/drawing/2014/main" id="{8B9F82BF-BDEA-4BE5-8653-0340C9C00604}"/>
              </a:ext>
            </a:extLst>
          </p:cNvPr>
          <p:cNvCxnSpPr/>
          <p:nvPr/>
        </p:nvCxnSpPr>
        <p:spPr>
          <a:xfrm flipV="1">
            <a:off x="4658110" y="4764374"/>
            <a:ext cx="0" cy="420274"/>
          </a:xfrm>
          <a:prstGeom prst="straightConnector1">
            <a:avLst/>
          </a:prstGeom>
          <a:noFill/>
          <a:ln w="25400" cap="flat" cmpd="sng" algn="ctr">
            <a:solidFill>
              <a:srgbClr val="5B9BD5"/>
            </a:solidFill>
            <a:prstDash val="solid"/>
            <a:miter lim="800000"/>
            <a:headEnd type="triangle"/>
            <a:tailEnd type="triangle"/>
          </a:ln>
          <a:effectLst/>
        </p:spPr>
      </p:cxnSp>
    </p:spTree>
    <p:extLst>
      <p:ext uri="{BB962C8B-B14F-4D97-AF65-F5344CB8AC3E}">
        <p14:creationId xmlns:p14="http://schemas.microsoft.com/office/powerpoint/2010/main" val="2629395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P spid="1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78</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How does it work on the network?</a:t>
            </a:r>
            <a:endParaRPr lang="fr-FR"/>
          </a:p>
        </p:txBody>
      </p:sp>
      <p:sp>
        <p:nvSpPr>
          <p:cNvPr id="4" name="Espace réservé du texte 2">
            <a:extLst>
              <a:ext uri="{FF2B5EF4-FFF2-40B4-BE49-F238E27FC236}">
                <a16:creationId xmlns:a16="http://schemas.microsoft.com/office/drawing/2014/main" id="{C5BB35BA-2DE9-459B-B50A-E9B3396733E2}"/>
              </a:ext>
            </a:extLst>
          </p:cNvPr>
          <p:cNvSpPr txBox="1">
            <a:spLocks/>
          </p:cNvSpPr>
          <p:nvPr/>
        </p:nvSpPr>
        <p:spPr>
          <a:xfrm>
            <a:off x="366141" y="1922261"/>
            <a:ext cx="11629721" cy="416113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CA" sz="3200" b="1">
                <a:gradFill>
                  <a:gsLst>
                    <a:gs pos="1250">
                      <a:srgbClr val="505050"/>
                    </a:gs>
                    <a:gs pos="100000">
                      <a:srgbClr val="505050"/>
                    </a:gs>
                  </a:gsLst>
                  <a:lin ang="5400000" scaled="0"/>
                </a:gradFill>
              </a:rPr>
              <a:t>It is Kerberos authentication, using the PKINIT extension</a:t>
            </a:r>
          </a:p>
          <a:p>
            <a:pPr lvl="1">
              <a:buFont typeface="Wingdings" panose="05000000000000000000" pitchFamily="2" charset="2"/>
              <a:buChar char="§"/>
              <a:defRPr/>
            </a:pPr>
            <a:r>
              <a:rPr lang="en-CA" sz="2000">
                <a:gradFill>
                  <a:gsLst>
                    <a:gs pos="1250">
                      <a:srgbClr val="505050"/>
                    </a:gs>
                    <a:gs pos="100000">
                      <a:srgbClr val="505050"/>
                    </a:gs>
                  </a:gsLst>
                  <a:lin ang="5400000" scaled="0"/>
                </a:gradFill>
              </a:rPr>
              <a:t>Like for certificate based authentication </a:t>
            </a:r>
          </a:p>
          <a:p>
            <a:pPr>
              <a:buFont typeface="Wingdings" panose="05000000000000000000" pitchFamily="2" charset="2"/>
              <a:buChar char="§"/>
              <a:defRPr/>
            </a:pPr>
            <a:r>
              <a:rPr lang="en-CA" sz="3200" b="1">
                <a:gradFill>
                  <a:gsLst>
                    <a:gs pos="1250">
                      <a:srgbClr val="505050"/>
                    </a:gs>
                    <a:gs pos="100000">
                      <a:srgbClr val="505050"/>
                    </a:gs>
                  </a:gsLst>
                  <a:lin ang="5400000" scaled="0"/>
                </a:gradFill>
              </a:rPr>
              <a:t>But it does not require to deploy a certificate on the client</a:t>
            </a:r>
          </a:p>
          <a:p>
            <a:pPr>
              <a:buFont typeface="Wingdings" panose="05000000000000000000" pitchFamily="2" charset="2"/>
              <a:buChar char="§"/>
              <a:defRPr/>
            </a:pPr>
            <a:r>
              <a:rPr lang="en-CA" sz="3200" b="1">
                <a:gradFill>
                  <a:gsLst>
                    <a:gs pos="1250">
                      <a:srgbClr val="505050"/>
                    </a:gs>
                    <a:gs pos="100000">
                      <a:srgbClr val="505050"/>
                    </a:gs>
                  </a:gsLst>
                  <a:lin ang="5400000" scaled="0"/>
                </a:gradFill>
              </a:rPr>
              <a:t>There are two trust models</a:t>
            </a:r>
          </a:p>
          <a:p>
            <a:pPr lvl="1">
              <a:buFont typeface="Wingdings" panose="05000000000000000000" pitchFamily="2" charset="2"/>
              <a:buChar char="§"/>
              <a:defRPr/>
            </a:pPr>
            <a:r>
              <a:rPr lang="en-CA" sz="2000">
                <a:gradFill>
                  <a:gsLst>
                    <a:gs pos="1250">
                      <a:srgbClr val="505050"/>
                    </a:gs>
                    <a:gs pos="100000">
                      <a:srgbClr val="505050"/>
                    </a:gs>
                  </a:gsLst>
                  <a:lin ang="5400000" scaled="0"/>
                </a:gradFill>
              </a:rPr>
              <a:t>The certificate one (this one will require some certificate on the client, deployment of such a certificate will be managed by an intermediary)</a:t>
            </a:r>
          </a:p>
          <a:p>
            <a:pPr lvl="1">
              <a:buFont typeface="Wingdings" panose="05000000000000000000" pitchFamily="2" charset="2"/>
              <a:buChar char="§"/>
              <a:defRPr/>
            </a:pPr>
            <a:r>
              <a:rPr lang="en-CA" sz="2000">
                <a:gradFill>
                  <a:gsLst>
                    <a:gs pos="1250">
                      <a:srgbClr val="505050"/>
                    </a:gs>
                    <a:gs pos="100000">
                      <a:srgbClr val="505050"/>
                    </a:gs>
                  </a:gsLst>
                  <a:lin ang="5400000" scaled="0"/>
                </a:gradFill>
              </a:rPr>
              <a:t>The key model (no certificate on the client but still using the PKINIT extension of Kerberos, this requires Windows Server 2016 domain controllers)</a:t>
            </a:r>
          </a:p>
          <a:p>
            <a:pPr>
              <a:buFont typeface="Wingdings" panose="05000000000000000000" pitchFamily="2" charset="2"/>
              <a:buChar char="§"/>
              <a:defRPr/>
            </a:pPr>
            <a:r>
              <a:rPr lang="en-CA" sz="3200" b="1">
                <a:gradFill>
                  <a:gsLst>
                    <a:gs pos="1250">
                      <a:srgbClr val="505050"/>
                    </a:gs>
                    <a:gs pos="100000">
                      <a:srgbClr val="505050"/>
                    </a:gs>
                  </a:gsLst>
                  <a:lin ang="5400000" scaled="0"/>
                </a:gradFill>
              </a:rPr>
              <a:t>This is a Windows 10 thing</a:t>
            </a:r>
          </a:p>
          <a:p>
            <a:pPr lvl="1">
              <a:buFont typeface="Wingdings" panose="05000000000000000000" pitchFamily="2" charset="2"/>
              <a:buChar char="§"/>
              <a:defRPr/>
            </a:pPr>
            <a:endParaRPr lang="en-CA" sz="20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6196895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Logon Type Codes</a:t>
            </a:r>
            <a:endParaRPr lang="fr-FR"/>
          </a:p>
        </p:txBody>
      </p:sp>
      <p:graphicFrame>
        <p:nvGraphicFramePr>
          <p:cNvPr id="7" name="Table 6">
            <a:extLst>
              <a:ext uri="{FF2B5EF4-FFF2-40B4-BE49-F238E27FC236}">
                <a16:creationId xmlns:a16="http://schemas.microsoft.com/office/drawing/2014/main" id="{926D6D08-792E-467F-ADB9-28E9B69913AC}"/>
              </a:ext>
            </a:extLst>
          </p:cNvPr>
          <p:cNvGraphicFramePr>
            <a:graphicFrameLocks noGrp="1"/>
          </p:cNvGraphicFramePr>
          <p:nvPr>
            <p:extLst>
              <p:ext uri="{D42A27DB-BD31-4B8C-83A1-F6EECF244321}">
                <p14:modId xmlns:p14="http://schemas.microsoft.com/office/powerpoint/2010/main" val="2091433301"/>
              </p:ext>
            </p:extLst>
          </p:nvPr>
        </p:nvGraphicFramePr>
        <p:xfrm>
          <a:off x="1929924" y="1668160"/>
          <a:ext cx="8998722" cy="5120640"/>
        </p:xfrm>
        <a:graphic>
          <a:graphicData uri="http://schemas.openxmlformats.org/drawingml/2006/table">
            <a:tbl>
              <a:tblPr firstRow="1" bandRow="1">
                <a:tableStyleId>{5C22544A-7EE6-4342-B048-85BDC9FD1C3A}</a:tableStyleId>
              </a:tblPr>
              <a:tblGrid>
                <a:gridCol w="4368330">
                  <a:extLst>
                    <a:ext uri="{9D8B030D-6E8A-4147-A177-3AD203B41FA5}">
                      <a16:colId xmlns:a16="http://schemas.microsoft.com/office/drawing/2014/main" val="2156598786"/>
                    </a:ext>
                  </a:extLst>
                </a:gridCol>
                <a:gridCol w="4630392">
                  <a:extLst>
                    <a:ext uri="{9D8B030D-6E8A-4147-A177-3AD203B41FA5}">
                      <a16:colId xmlns:a16="http://schemas.microsoft.com/office/drawing/2014/main" val="3238294904"/>
                    </a:ext>
                  </a:extLst>
                </a:gridCol>
              </a:tblGrid>
              <a:tr h="167468">
                <a:tc>
                  <a:txBody>
                    <a:bodyPr/>
                    <a:lstStyle/>
                    <a:p>
                      <a:r>
                        <a:rPr lang="en-CA"/>
                        <a:t>Logon Type </a:t>
                      </a:r>
                    </a:p>
                  </a:txBody>
                  <a:tcPr/>
                </a:tc>
                <a:tc>
                  <a:txBody>
                    <a:bodyPr/>
                    <a:lstStyle/>
                    <a:p>
                      <a:r>
                        <a:rPr lang="en-CA"/>
                        <a:t>Name</a:t>
                      </a:r>
                    </a:p>
                  </a:txBody>
                  <a:tcPr/>
                </a:tc>
                <a:extLst>
                  <a:ext uri="{0D108BD9-81ED-4DB2-BD59-A6C34878D82A}">
                    <a16:rowId xmlns:a16="http://schemas.microsoft.com/office/drawing/2014/main" val="1259652450"/>
                  </a:ext>
                </a:extLst>
              </a:tr>
              <a:tr h="235843">
                <a:tc>
                  <a:txBody>
                    <a:bodyPr/>
                    <a:lstStyle/>
                    <a:p>
                      <a:r>
                        <a:rPr lang="en-CA"/>
                        <a:t>0</a:t>
                      </a:r>
                    </a:p>
                  </a:txBody>
                  <a:tcPr/>
                </a:tc>
                <a:tc>
                  <a:txBody>
                    <a:bodyPr/>
                    <a:lstStyle/>
                    <a:p>
                      <a:r>
                        <a:rPr lang="en-CA">
                          <a:effectLst/>
                        </a:rPr>
                        <a:t>System</a:t>
                      </a:r>
                      <a:endParaRPr lang="en-CA"/>
                    </a:p>
                  </a:txBody>
                  <a:tcPr/>
                </a:tc>
                <a:extLst>
                  <a:ext uri="{0D108BD9-81ED-4DB2-BD59-A6C34878D82A}">
                    <a16:rowId xmlns:a16="http://schemas.microsoft.com/office/drawing/2014/main" val="2317749085"/>
                  </a:ext>
                </a:extLst>
              </a:tr>
              <a:tr h="235843">
                <a:tc>
                  <a:txBody>
                    <a:bodyPr/>
                    <a:lstStyle/>
                    <a:p>
                      <a:r>
                        <a:rPr lang="en-CA"/>
                        <a:t>2</a:t>
                      </a:r>
                    </a:p>
                  </a:txBody>
                  <a:tcPr/>
                </a:tc>
                <a:tc>
                  <a:txBody>
                    <a:bodyPr/>
                    <a:lstStyle/>
                    <a:p>
                      <a:r>
                        <a:rPr lang="en-CA">
                          <a:effectLst/>
                        </a:rPr>
                        <a:t>Interactive</a:t>
                      </a:r>
                      <a:endParaRPr lang="en-CA"/>
                    </a:p>
                  </a:txBody>
                  <a:tcPr/>
                </a:tc>
                <a:extLst>
                  <a:ext uri="{0D108BD9-81ED-4DB2-BD59-A6C34878D82A}">
                    <a16:rowId xmlns:a16="http://schemas.microsoft.com/office/drawing/2014/main" val="4122612782"/>
                  </a:ext>
                </a:extLst>
              </a:tr>
              <a:tr h="235843">
                <a:tc>
                  <a:txBody>
                    <a:bodyPr/>
                    <a:lstStyle/>
                    <a:p>
                      <a:r>
                        <a:rPr lang="en-CA"/>
                        <a:t>3</a:t>
                      </a:r>
                    </a:p>
                  </a:txBody>
                  <a:tcPr/>
                </a:tc>
                <a:tc>
                  <a:txBody>
                    <a:bodyPr/>
                    <a:lstStyle/>
                    <a:p>
                      <a:r>
                        <a:rPr lang="en-CA">
                          <a:effectLst/>
                        </a:rPr>
                        <a:t>Network</a:t>
                      </a:r>
                      <a:endParaRPr lang="en-CA"/>
                    </a:p>
                  </a:txBody>
                  <a:tcPr/>
                </a:tc>
                <a:extLst>
                  <a:ext uri="{0D108BD9-81ED-4DB2-BD59-A6C34878D82A}">
                    <a16:rowId xmlns:a16="http://schemas.microsoft.com/office/drawing/2014/main" val="1131205505"/>
                  </a:ext>
                </a:extLst>
              </a:tr>
              <a:tr h="235843">
                <a:tc>
                  <a:txBody>
                    <a:bodyPr/>
                    <a:lstStyle/>
                    <a:p>
                      <a:r>
                        <a:rPr lang="en-CA"/>
                        <a:t>4</a:t>
                      </a:r>
                    </a:p>
                  </a:txBody>
                  <a:tcPr/>
                </a:tc>
                <a:tc>
                  <a:txBody>
                    <a:bodyPr/>
                    <a:lstStyle/>
                    <a:p>
                      <a:r>
                        <a:rPr lang="en-CA">
                          <a:effectLst/>
                        </a:rPr>
                        <a:t>Batch</a:t>
                      </a:r>
                      <a:endParaRPr lang="en-CA"/>
                    </a:p>
                  </a:txBody>
                  <a:tcPr/>
                </a:tc>
                <a:extLst>
                  <a:ext uri="{0D108BD9-81ED-4DB2-BD59-A6C34878D82A}">
                    <a16:rowId xmlns:a16="http://schemas.microsoft.com/office/drawing/2014/main" val="2982026810"/>
                  </a:ext>
                </a:extLst>
              </a:tr>
              <a:tr h="235843">
                <a:tc>
                  <a:txBody>
                    <a:bodyPr/>
                    <a:lstStyle/>
                    <a:p>
                      <a:r>
                        <a:rPr lang="en-CA"/>
                        <a:t>5</a:t>
                      </a:r>
                    </a:p>
                  </a:txBody>
                  <a:tcPr/>
                </a:tc>
                <a:tc>
                  <a:txBody>
                    <a:bodyPr/>
                    <a:lstStyle/>
                    <a:p>
                      <a:r>
                        <a:rPr lang="en-CA">
                          <a:effectLst/>
                        </a:rPr>
                        <a:t>Service</a:t>
                      </a:r>
                      <a:endParaRPr lang="en-CA"/>
                    </a:p>
                  </a:txBody>
                  <a:tcPr/>
                </a:tc>
                <a:extLst>
                  <a:ext uri="{0D108BD9-81ED-4DB2-BD59-A6C34878D82A}">
                    <a16:rowId xmlns:a16="http://schemas.microsoft.com/office/drawing/2014/main" val="1598332860"/>
                  </a:ext>
                </a:extLst>
              </a:tr>
              <a:tr h="235843">
                <a:tc>
                  <a:txBody>
                    <a:bodyPr/>
                    <a:lstStyle/>
                    <a:p>
                      <a:r>
                        <a:rPr lang="en-CA"/>
                        <a:t>6</a:t>
                      </a:r>
                    </a:p>
                  </a:txBody>
                  <a:tcPr/>
                </a:tc>
                <a:tc>
                  <a:txBody>
                    <a:bodyPr/>
                    <a:lstStyle/>
                    <a:p>
                      <a:r>
                        <a:rPr lang="en-CA">
                          <a:effectLst/>
                        </a:rPr>
                        <a:t>Proxy</a:t>
                      </a:r>
                      <a:endParaRPr lang="en-CA"/>
                    </a:p>
                  </a:txBody>
                  <a:tcPr/>
                </a:tc>
                <a:extLst>
                  <a:ext uri="{0D108BD9-81ED-4DB2-BD59-A6C34878D82A}">
                    <a16:rowId xmlns:a16="http://schemas.microsoft.com/office/drawing/2014/main" val="1085675406"/>
                  </a:ext>
                </a:extLst>
              </a:tr>
              <a:tr h="235843">
                <a:tc>
                  <a:txBody>
                    <a:bodyPr/>
                    <a:lstStyle/>
                    <a:p>
                      <a:r>
                        <a:rPr lang="en-CA"/>
                        <a:t>7</a:t>
                      </a:r>
                    </a:p>
                  </a:txBody>
                  <a:tcPr/>
                </a:tc>
                <a:tc>
                  <a:txBody>
                    <a:bodyPr/>
                    <a:lstStyle/>
                    <a:p>
                      <a:r>
                        <a:rPr lang="en-CA">
                          <a:effectLst/>
                        </a:rPr>
                        <a:t>Unlock</a:t>
                      </a:r>
                      <a:endParaRPr lang="en-CA"/>
                    </a:p>
                  </a:txBody>
                  <a:tcPr/>
                </a:tc>
                <a:extLst>
                  <a:ext uri="{0D108BD9-81ED-4DB2-BD59-A6C34878D82A}">
                    <a16:rowId xmlns:a16="http://schemas.microsoft.com/office/drawing/2014/main" val="3572714475"/>
                  </a:ext>
                </a:extLst>
              </a:tr>
              <a:tr h="235843">
                <a:tc>
                  <a:txBody>
                    <a:bodyPr/>
                    <a:lstStyle/>
                    <a:p>
                      <a:r>
                        <a:rPr lang="en-CA"/>
                        <a:t>8</a:t>
                      </a:r>
                    </a:p>
                  </a:txBody>
                  <a:tcPr/>
                </a:tc>
                <a:tc>
                  <a:txBody>
                    <a:bodyPr/>
                    <a:lstStyle/>
                    <a:p>
                      <a:r>
                        <a:rPr lang="en-CA" err="1">
                          <a:effectLst/>
                        </a:rPr>
                        <a:t>NetworkCleartext</a:t>
                      </a:r>
                      <a:endParaRPr lang="en-CA"/>
                    </a:p>
                  </a:txBody>
                  <a:tcPr/>
                </a:tc>
                <a:extLst>
                  <a:ext uri="{0D108BD9-81ED-4DB2-BD59-A6C34878D82A}">
                    <a16:rowId xmlns:a16="http://schemas.microsoft.com/office/drawing/2014/main" val="1690349622"/>
                  </a:ext>
                </a:extLst>
              </a:tr>
              <a:tr h="235843">
                <a:tc>
                  <a:txBody>
                    <a:bodyPr/>
                    <a:lstStyle/>
                    <a:p>
                      <a:r>
                        <a:rPr lang="en-CA"/>
                        <a:t>9</a:t>
                      </a:r>
                    </a:p>
                  </a:txBody>
                  <a:tcPr/>
                </a:tc>
                <a:tc>
                  <a:txBody>
                    <a:bodyPr/>
                    <a:lstStyle/>
                    <a:p>
                      <a:r>
                        <a:rPr lang="en-CA" err="1">
                          <a:effectLst/>
                        </a:rPr>
                        <a:t>NewCredentials</a:t>
                      </a:r>
                      <a:endParaRPr lang="en-CA"/>
                    </a:p>
                  </a:txBody>
                  <a:tcPr/>
                </a:tc>
                <a:extLst>
                  <a:ext uri="{0D108BD9-81ED-4DB2-BD59-A6C34878D82A}">
                    <a16:rowId xmlns:a16="http://schemas.microsoft.com/office/drawing/2014/main" val="652767915"/>
                  </a:ext>
                </a:extLst>
              </a:tr>
              <a:tr h="235843">
                <a:tc>
                  <a:txBody>
                    <a:bodyPr/>
                    <a:lstStyle/>
                    <a:p>
                      <a:r>
                        <a:rPr lang="en-CA"/>
                        <a:t>10</a:t>
                      </a:r>
                    </a:p>
                  </a:txBody>
                  <a:tcPr/>
                </a:tc>
                <a:tc>
                  <a:txBody>
                    <a:bodyPr/>
                    <a:lstStyle/>
                    <a:p>
                      <a:r>
                        <a:rPr lang="en-CA" err="1">
                          <a:effectLst/>
                        </a:rPr>
                        <a:t>RemoteInteractive</a:t>
                      </a:r>
                      <a:endParaRPr lang="en-CA"/>
                    </a:p>
                  </a:txBody>
                  <a:tcPr/>
                </a:tc>
                <a:extLst>
                  <a:ext uri="{0D108BD9-81ED-4DB2-BD59-A6C34878D82A}">
                    <a16:rowId xmlns:a16="http://schemas.microsoft.com/office/drawing/2014/main" val="2305828128"/>
                  </a:ext>
                </a:extLst>
              </a:tr>
              <a:tr h="235843">
                <a:tc>
                  <a:txBody>
                    <a:bodyPr/>
                    <a:lstStyle/>
                    <a:p>
                      <a:r>
                        <a:rPr lang="en-CA"/>
                        <a:t>11</a:t>
                      </a:r>
                    </a:p>
                  </a:txBody>
                  <a:tcPr/>
                </a:tc>
                <a:tc>
                  <a:txBody>
                    <a:bodyPr/>
                    <a:lstStyle/>
                    <a:p>
                      <a:r>
                        <a:rPr lang="en-CA" err="1">
                          <a:effectLst/>
                        </a:rPr>
                        <a:t>CachedInteractive</a:t>
                      </a:r>
                      <a:endParaRPr lang="en-CA"/>
                    </a:p>
                  </a:txBody>
                  <a:tcPr/>
                </a:tc>
                <a:extLst>
                  <a:ext uri="{0D108BD9-81ED-4DB2-BD59-A6C34878D82A}">
                    <a16:rowId xmlns:a16="http://schemas.microsoft.com/office/drawing/2014/main" val="999572026"/>
                  </a:ext>
                </a:extLst>
              </a:tr>
              <a:tr h="235843">
                <a:tc>
                  <a:txBody>
                    <a:bodyPr/>
                    <a:lstStyle/>
                    <a:p>
                      <a:r>
                        <a:rPr lang="en-CA"/>
                        <a:t>12</a:t>
                      </a:r>
                    </a:p>
                  </a:txBody>
                  <a:tcPr/>
                </a:tc>
                <a:tc>
                  <a:txBody>
                    <a:bodyPr/>
                    <a:lstStyle/>
                    <a:p>
                      <a:r>
                        <a:rPr lang="en-CA" err="1">
                          <a:effectLst/>
                        </a:rPr>
                        <a:t>CachedRemoteInteractive</a:t>
                      </a:r>
                      <a:endParaRPr lang="en-CA"/>
                    </a:p>
                  </a:txBody>
                  <a:tcPr/>
                </a:tc>
                <a:extLst>
                  <a:ext uri="{0D108BD9-81ED-4DB2-BD59-A6C34878D82A}">
                    <a16:rowId xmlns:a16="http://schemas.microsoft.com/office/drawing/2014/main" val="1458622893"/>
                  </a:ext>
                </a:extLst>
              </a:tr>
              <a:tr h="235843">
                <a:tc>
                  <a:txBody>
                    <a:bodyPr/>
                    <a:lstStyle/>
                    <a:p>
                      <a:r>
                        <a:rPr lang="en-CA"/>
                        <a:t>13</a:t>
                      </a:r>
                    </a:p>
                  </a:txBody>
                  <a:tcPr/>
                </a:tc>
                <a:tc>
                  <a:txBody>
                    <a:bodyPr/>
                    <a:lstStyle/>
                    <a:p>
                      <a:r>
                        <a:rPr lang="en-CA" err="1">
                          <a:effectLst/>
                        </a:rPr>
                        <a:t>CachedUnlock</a:t>
                      </a:r>
                      <a:endParaRPr lang="en-CA"/>
                    </a:p>
                  </a:txBody>
                  <a:tcPr/>
                </a:tc>
                <a:extLst>
                  <a:ext uri="{0D108BD9-81ED-4DB2-BD59-A6C34878D82A}">
                    <a16:rowId xmlns:a16="http://schemas.microsoft.com/office/drawing/2014/main" val="1423167357"/>
                  </a:ext>
                </a:extLst>
              </a:tr>
            </a:tbl>
          </a:graphicData>
        </a:graphic>
      </p:graphicFrame>
    </p:spTree>
    <p:extLst>
      <p:ext uri="{BB962C8B-B14F-4D97-AF65-F5344CB8AC3E}">
        <p14:creationId xmlns:p14="http://schemas.microsoft.com/office/powerpoint/2010/main" val="3921821317"/>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79</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Deployment model</a:t>
            </a:r>
            <a:endParaRPr lang="fr-FR"/>
          </a:p>
        </p:txBody>
      </p:sp>
      <p:sp>
        <p:nvSpPr>
          <p:cNvPr id="4" name="Espace réservé du texte 2">
            <a:extLst>
              <a:ext uri="{FF2B5EF4-FFF2-40B4-BE49-F238E27FC236}">
                <a16:creationId xmlns:a16="http://schemas.microsoft.com/office/drawing/2014/main" id="{C5BB35BA-2DE9-459B-B50A-E9B3396733E2}"/>
              </a:ext>
            </a:extLst>
          </p:cNvPr>
          <p:cNvSpPr txBox="1">
            <a:spLocks/>
          </p:cNvSpPr>
          <p:nvPr/>
        </p:nvSpPr>
        <p:spPr>
          <a:xfrm>
            <a:off x="366141" y="1922261"/>
            <a:ext cx="11629721"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Cloud only deployment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Everything is managed in Azure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Hybrid deployment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Provisioning is in Azure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Public keys are written back on-premises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On-premises deployments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Everything is taking place on-premises</a:t>
            </a:r>
            <a:endParaRPr lang="en-US" sz="2000" b="1">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27098380"/>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80</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Deployment steps</a:t>
            </a:r>
            <a:endParaRPr lang="fr-FR"/>
          </a:p>
        </p:txBody>
      </p:sp>
      <p:sp>
        <p:nvSpPr>
          <p:cNvPr id="6" name="Espace réservé du texte 2">
            <a:extLst>
              <a:ext uri="{FF2B5EF4-FFF2-40B4-BE49-F238E27FC236}">
                <a16:creationId xmlns:a16="http://schemas.microsoft.com/office/drawing/2014/main" id="{6AA8D0D5-7BAF-4A41-A41F-D2E950A488F2}"/>
              </a:ext>
            </a:extLst>
          </p:cNvPr>
          <p:cNvSpPr txBox="1">
            <a:spLocks/>
          </p:cNvSpPr>
          <p:nvPr/>
        </p:nvSpPr>
        <p:spPr>
          <a:xfrm>
            <a:off x="366141" y="1922261"/>
            <a:ext cx="11629721" cy="2862322"/>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First register the device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Using ADFS Device Registration Service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Or using Azure AD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user will have to perform a strong authentication to enroll the device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Second, authenticate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will use the same flow as the Kerberos </a:t>
            </a:r>
            <a:r>
              <a:rPr lang="en-US" sz="2000" err="1">
                <a:gradFill>
                  <a:gsLst>
                    <a:gs pos="1250">
                      <a:srgbClr val="505050"/>
                    </a:gs>
                    <a:gs pos="100000">
                      <a:srgbClr val="505050"/>
                    </a:gs>
                  </a:gsLst>
                  <a:lin ang="5400000" scaled="0"/>
                </a:gradFill>
              </a:rPr>
              <a:t>PKInit</a:t>
            </a:r>
            <a:r>
              <a:rPr lang="en-US" sz="2000">
                <a:gradFill>
                  <a:gsLst>
                    <a:gs pos="1250">
                      <a:srgbClr val="505050"/>
                    </a:gs>
                    <a:gs pos="100000">
                      <a:srgbClr val="505050"/>
                    </a:gs>
                  </a:gsLst>
                  <a:lin ang="5400000" scaled="0"/>
                </a:gradFill>
              </a:rPr>
              <a:t> seen previously in this course</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573309040"/>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81</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Provisioning flow with key trust</a:t>
            </a:r>
            <a:endParaRPr lang="fr-FR"/>
          </a:p>
        </p:txBody>
      </p:sp>
      <p:pic>
        <p:nvPicPr>
          <p:cNvPr id="4" name="Picture 3">
            <a:extLst>
              <a:ext uri="{FF2B5EF4-FFF2-40B4-BE49-F238E27FC236}">
                <a16:creationId xmlns:a16="http://schemas.microsoft.com/office/drawing/2014/main" id="{FB92103C-6241-4B53-A480-9D764C5A25B1}"/>
              </a:ext>
            </a:extLst>
          </p:cNvPr>
          <p:cNvPicPr>
            <a:picLocks noChangeAspect="1"/>
          </p:cNvPicPr>
          <p:nvPr/>
        </p:nvPicPr>
        <p:blipFill>
          <a:blip r:embed="rId3"/>
          <a:stretch>
            <a:fillRect/>
          </a:stretch>
        </p:blipFill>
        <p:spPr>
          <a:xfrm>
            <a:off x="1230594" y="1922261"/>
            <a:ext cx="10289137" cy="4155873"/>
          </a:xfrm>
          <a:prstGeom prst="rect">
            <a:avLst/>
          </a:prstGeom>
        </p:spPr>
      </p:pic>
    </p:spTree>
    <p:extLst>
      <p:ext uri="{BB962C8B-B14F-4D97-AF65-F5344CB8AC3E}">
        <p14:creationId xmlns:p14="http://schemas.microsoft.com/office/powerpoint/2010/main" val="82497443"/>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82</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Provisioning flow with certificate trust</a:t>
            </a:r>
            <a:endParaRPr lang="fr-FR"/>
          </a:p>
        </p:txBody>
      </p:sp>
      <p:pic>
        <p:nvPicPr>
          <p:cNvPr id="5" name="Picture 4">
            <a:extLst>
              <a:ext uri="{FF2B5EF4-FFF2-40B4-BE49-F238E27FC236}">
                <a16:creationId xmlns:a16="http://schemas.microsoft.com/office/drawing/2014/main" id="{FE84BE68-5036-4358-AEBD-192E86B7AEA5}"/>
              </a:ext>
            </a:extLst>
          </p:cNvPr>
          <p:cNvPicPr>
            <a:picLocks noChangeAspect="1"/>
          </p:cNvPicPr>
          <p:nvPr/>
        </p:nvPicPr>
        <p:blipFill>
          <a:blip r:embed="rId3"/>
          <a:stretch>
            <a:fillRect/>
          </a:stretch>
        </p:blipFill>
        <p:spPr>
          <a:xfrm>
            <a:off x="1427148" y="1907161"/>
            <a:ext cx="10007126" cy="3928885"/>
          </a:xfrm>
          <a:prstGeom prst="rect">
            <a:avLst/>
          </a:prstGeom>
        </p:spPr>
      </p:pic>
    </p:spTree>
    <p:extLst>
      <p:ext uri="{BB962C8B-B14F-4D97-AF65-F5344CB8AC3E}">
        <p14:creationId xmlns:p14="http://schemas.microsoft.com/office/powerpoint/2010/main" val="604629904"/>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D76383-C8F0-4CB4-85BE-108BAC6BF7D9}"/>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83</a:t>
            </a:fld>
            <a:endParaRPr lang="en-US"/>
          </a:p>
        </p:txBody>
      </p:sp>
      <p:sp>
        <p:nvSpPr>
          <p:cNvPr id="3" name="Text Placeholder 2">
            <a:extLst>
              <a:ext uri="{FF2B5EF4-FFF2-40B4-BE49-F238E27FC236}">
                <a16:creationId xmlns:a16="http://schemas.microsoft.com/office/drawing/2014/main" id="{CC93B47A-BF20-4CBC-9813-97615DEB10EC}"/>
              </a:ext>
            </a:extLst>
          </p:cNvPr>
          <p:cNvSpPr>
            <a:spLocks noGrp="1"/>
          </p:cNvSpPr>
          <p:nvPr>
            <p:ph type="body" sz="quarter" idx="13"/>
          </p:nvPr>
        </p:nvSpPr>
        <p:spPr/>
        <p:txBody>
          <a:bodyPr/>
          <a:lstStyle/>
          <a:p>
            <a:r>
              <a:rPr lang="en-US"/>
              <a:t>Additional value </a:t>
            </a:r>
            <a:endParaRPr lang="fr-FR"/>
          </a:p>
        </p:txBody>
      </p:sp>
      <p:sp>
        <p:nvSpPr>
          <p:cNvPr id="4" name="Espace réservé du texte 2">
            <a:extLst>
              <a:ext uri="{FF2B5EF4-FFF2-40B4-BE49-F238E27FC236}">
                <a16:creationId xmlns:a16="http://schemas.microsoft.com/office/drawing/2014/main" id="{C5BB35BA-2DE9-459B-B50A-E9B3396733E2}"/>
              </a:ext>
            </a:extLst>
          </p:cNvPr>
          <p:cNvSpPr txBox="1">
            <a:spLocks/>
          </p:cNvSpPr>
          <p:nvPr/>
        </p:nvSpPr>
        <p:spPr>
          <a:xfrm>
            <a:off x="366141" y="1922261"/>
            <a:ext cx="11629721" cy="441967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CA" sz="3200" b="1">
                <a:gradFill>
                  <a:gsLst>
                    <a:gs pos="1250">
                      <a:srgbClr val="505050"/>
                    </a:gs>
                    <a:gs pos="100000">
                      <a:srgbClr val="505050"/>
                    </a:gs>
                  </a:gsLst>
                  <a:lin ang="5400000" scaled="0"/>
                </a:gradFill>
              </a:rPr>
              <a:t>Self service Credential Reset</a:t>
            </a:r>
          </a:p>
          <a:p>
            <a:pPr>
              <a:buFont typeface="Wingdings" panose="05000000000000000000" pitchFamily="2" charset="2"/>
              <a:buChar char="§"/>
              <a:defRPr/>
            </a:pPr>
            <a:r>
              <a:rPr lang="en-CA" sz="3200" b="1">
                <a:gradFill>
                  <a:gsLst>
                    <a:gs pos="1250">
                      <a:srgbClr val="505050"/>
                    </a:gs>
                    <a:gs pos="100000">
                      <a:srgbClr val="505050"/>
                    </a:gs>
                  </a:gsLst>
                  <a:lin ang="5400000" scaled="0"/>
                </a:gradFill>
              </a:rPr>
              <a:t>Handling Password Expiry</a:t>
            </a:r>
          </a:p>
          <a:p>
            <a:pPr>
              <a:buFont typeface="Wingdings" panose="05000000000000000000" pitchFamily="2" charset="2"/>
              <a:buChar char="§"/>
              <a:defRPr/>
            </a:pPr>
            <a:r>
              <a:rPr lang="en-CA" sz="3200" b="1">
                <a:gradFill>
                  <a:gsLst>
                    <a:gs pos="1250">
                      <a:srgbClr val="505050"/>
                    </a:gs>
                    <a:gs pos="100000">
                      <a:srgbClr val="505050"/>
                    </a:gs>
                  </a:gsLst>
                  <a:lin ang="5400000" scaled="0"/>
                </a:gradFill>
              </a:rPr>
              <a:t>Dynamic lock</a:t>
            </a:r>
          </a:p>
          <a:p>
            <a:pPr>
              <a:buFont typeface="Wingdings" panose="05000000000000000000" pitchFamily="2" charset="2"/>
              <a:buChar char="§"/>
              <a:defRPr/>
            </a:pPr>
            <a:r>
              <a:rPr lang="en-CA" sz="3200" b="1">
                <a:gradFill>
                  <a:gsLst>
                    <a:gs pos="1250">
                      <a:srgbClr val="505050"/>
                    </a:gs>
                    <a:gs pos="100000">
                      <a:srgbClr val="505050"/>
                    </a:gs>
                  </a:gsLst>
                  <a:lin ang="5400000" scaled="0"/>
                </a:gradFill>
              </a:rPr>
              <a:t>Multi-factor Device Unlock</a:t>
            </a:r>
          </a:p>
          <a:p>
            <a:pPr>
              <a:buFont typeface="Wingdings" panose="05000000000000000000" pitchFamily="2" charset="2"/>
              <a:buChar char="§"/>
              <a:defRPr/>
            </a:pPr>
            <a:r>
              <a:rPr lang="en-US" sz="3200" b="1"/>
              <a:t>Remote PIN Reset</a:t>
            </a:r>
          </a:p>
          <a:p>
            <a:pPr>
              <a:buFont typeface="Wingdings" panose="05000000000000000000" pitchFamily="2" charset="2"/>
              <a:buChar char="§"/>
              <a:defRPr/>
            </a:pPr>
            <a:endParaRPr lang="en-CA"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CA"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CA" sz="32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717276351"/>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A7D5A-F0C4-4028-A231-7B79947E248D}"/>
              </a:ext>
            </a:extLst>
          </p:cNvPr>
          <p:cNvSpPr>
            <a:spLocks noGrp="1"/>
          </p:cNvSpPr>
          <p:nvPr>
            <p:ph type="body" sz="quarter" idx="13"/>
          </p:nvPr>
        </p:nvSpPr>
        <p:spPr/>
        <p:txBody>
          <a:bodyPr/>
          <a:lstStyle/>
          <a:p>
            <a:r>
              <a:rPr lang="en-CA"/>
              <a:t>List of abbreviations </a:t>
            </a:r>
          </a:p>
        </p:txBody>
      </p:sp>
      <p:sp>
        <p:nvSpPr>
          <p:cNvPr id="3" name="Espace réservé du texte 2">
            <a:extLst>
              <a:ext uri="{FF2B5EF4-FFF2-40B4-BE49-F238E27FC236}">
                <a16:creationId xmlns:a16="http://schemas.microsoft.com/office/drawing/2014/main" id="{F0222A45-B670-40B8-BFCB-9F4A9E9EC2B1}"/>
              </a:ext>
            </a:extLst>
          </p:cNvPr>
          <p:cNvSpPr txBox="1">
            <a:spLocks/>
          </p:cNvSpPr>
          <p:nvPr/>
        </p:nvSpPr>
        <p:spPr>
          <a:xfrm>
            <a:off x="398509" y="1242530"/>
            <a:ext cx="10689701" cy="5142946"/>
          </a:xfrm>
          <a:prstGeom prst="rect">
            <a:avLst/>
          </a:prstGeom>
        </p:spPr>
        <p:txBody>
          <a:bodyPr vert="horz" wrap="square" lIns="146304" tIns="91440" rIns="146304" bIns="91440" numCol="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1800" b="1">
                <a:gradFill>
                  <a:gsLst>
                    <a:gs pos="1250">
                      <a:srgbClr val="505050"/>
                    </a:gs>
                    <a:gs pos="100000">
                      <a:srgbClr val="505050"/>
                    </a:gs>
                  </a:gsLst>
                  <a:lin ang="5400000" scaled="0"/>
                </a:gradFill>
              </a:rPr>
              <a:t>LSASS Local Security Authority Subsystem Service</a:t>
            </a:r>
          </a:p>
          <a:p>
            <a:pPr marL="0" indent="0">
              <a:buNone/>
              <a:defRPr/>
            </a:pPr>
            <a:r>
              <a:rPr lang="en-US" sz="1800" b="1">
                <a:gradFill>
                  <a:gsLst>
                    <a:gs pos="1250">
                      <a:srgbClr val="505050"/>
                    </a:gs>
                    <a:gs pos="100000">
                      <a:srgbClr val="505050"/>
                    </a:gs>
                  </a:gsLst>
                  <a:lin ang="5400000" scaled="0"/>
                </a:gradFill>
              </a:rPr>
              <a:t>SSPI Security Support Providers Interface</a:t>
            </a:r>
          </a:p>
          <a:p>
            <a:pPr marL="0" indent="0">
              <a:buNone/>
              <a:defRPr/>
            </a:pPr>
            <a:r>
              <a:rPr lang="en-US" sz="1800" b="1">
                <a:gradFill>
                  <a:gsLst>
                    <a:gs pos="1250">
                      <a:srgbClr val="505050"/>
                    </a:gs>
                    <a:gs pos="100000">
                      <a:srgbClr val="505050"/>
                    </a:gs>
                  </a:gsLst>
                  <a:lin ang="5400000" scaled="0"/>
                </a:gradFill>
              </a:rPr>
              <a:t>SSP Security Support Provider </a:t>
            </a:r>
          </a:p>
          <a:p>
            <a:pPr marL="0" indent="0">
              <a:buNone/>
              <a:defRPr/>
            </a:pPr>
            <a:r>
              <a:rPr lang="en-US" sz="1800" b="1" err="1">
                <a:gradFill>
                  <a:gsLst>
                    <a:gs pos="1250">
                      <a:srgbClr val="505050"/>
                    </a:gs>
                    <a:gs pos="100000">
                      <a:srgbClr val="505050"/>
                    </a:gs>
                  </a:gsLst>
                  <a:lin ang="5400000" scaled="0"/>
                </a:gradFill>
              </a:rPr>
              <a:t>LMHash</a:t>
            </a:r>
            <a:r>
              <a:rPr lang="en-US" sz="1800" b="1">
                <a:gradFill>
                  <a:gsLst>
                    <a:gs pos="1250">
                      <a:srgbClr val="505050"/>
                    </a:gs>
                    <a:gs pos="100000">
                      <a:srgbClr val="505050"/>
                    </a:gs>
                  </a:gsLst>
                  <a:lin ang="5400000" scaled="0"/>
                </a:gradFill>
              </a:rPr>
              <a:t> Lan Manager Hash</a:t>
            </a:r>
          </a:p>
          <a:p>
            <a:pPr marL="0" indent="0">
              <a:buNone/>
              <a:defRPr/>
            </a:pPr>
            <a:r>
              <a:rPr lang="en-US" sz="1800" b="1" err="1">
                <a:gradFill>
                  <a:gsLst>
                    <a:gs pos="1250">
                      <a:srgbClr val="505050"/>
                    </a:gs>
                    <a:gs pos="100000">
                      <a:srgbClr val="505050"/>
                    </a:gs>
                  </a:gsLst>
                  <a:lin ang="5400000" scaled="0"/>
                </a:gradFill>
              </a:rPr>
              <a:t>NTHash</a:t>
            </a:r>
            <a:r>
              <a:rPr lang="en-US" sz="1800" b="1">
                <a:gradFill>
                  <a:gsLst>
                    <a:gs pos="1250">
                      <a:srgbClr val="505050"/>
                    </a:gs>
                    <a:gs pos="100000">
                      <a:srgbClr val="505050"/>
                    </a:gs>
                  </a:gsLst>
                  <a:lin ang="5400000" scaled="0"/>
                </a:gradFill>
              </a:rPr>
              <a:t> New Technology Lan Manager Hash</a:t>
            </a:r>
          </a:p>
          <a:p>
            <a:pPr marL="0" indent="0">
              <a:buNone/>
              <a:defRPr/>
            </a:pPr>
            <a:r>
              <a:rPr lang="en-US" sz="1800" b="1">
                <a:gradFill>
                  <a:gsLst>
                    <a:gs pos="1250">
                      <a:srgbClr val="505050"/>
                    </a:gs>
                    <a:gs pos="100000">
                      <a:srgbClr val="505050"/>
                    </a:gs>
                  </a:gsLst>
                  <a:lin ang="5400000" scaled="0"/>
                </a:gradFill>
              </a:rPr>
              <a:t>TGS Ticket Granting Service</a:t>
            </a:r>
          </a:p>
          <a:p>
            <a:pPr marL="0" indent="0">
              <a:buNone/>
              <a:defRPr/>
            </a:pPr>
            <a:r>
              <a:rPr lang="en-US" sz="1800" b="1">
                <a:gradFill>
                  <a:gsLst>
                    <a:gs pos="1250">
                      <a:srgbClr val="505050"/>
                    </a:gs>
                    <a:gs pos="100000">
                      <a:srgbClr val="505050"/>
                    </a:gs>
                  </a:gsLst>
                  <a:lin ang="5400000" scaled="0"/>
                </a:gradFill>
              </a:rPr>
              <a:t>UPN User Principal Name</a:t>
            </a:r>
          </a:p>
          <a:p>
            <a:pPr marL="0" indent="0">
              <a:buNone/>
              <a:defRPr/>
            </a:pPr>
            <a:r>
              <a:rPr lang="en-US" sz="1800" b="1">
                <a:gradFill>
                  <a:gsLst>
                    <a:gs pos="1250">
                      <a:srgbClr val="505050"/>
                    </a:gs>
                    <a:gs pos="100000">
                      <a:srgbClr val="505050"/>
                    </a:gs>
                  </a:gsLst>
                  <a:lin ang="5400000" scaled="0"/>
                </a:gradFill>
              </a:rPr>
              <a:t>SPN Service Principal Name</a:t>
            </a:r>
          </a:p>
          <a:p>
            <a:pPr marL="0" indent="0">
              <a:buNone/>
              <a:defRPr/>
            </a:pPr>
            <a:r>
              <a:rPr lang="en-US" sz="1800" b="1">
                <a:gradFill>
                  <a:gsLst>
                    <a:gs pos="1250">
                      <a:srgbClr val="505050"/>
                    </a:gs>
                    <a:gs pos="100000">
                      <a:srgbClr val="505050"/>
                    </a:gs>
                  </a:gsLst>
                  <a:lin ang="5400000" scaled="0"/>
                </a:gradFill>
              </a:rPr>
              <a:t>KDC Key Distribution Center</a:t>
            </a:r>
          </a:p>
          <a:p>
            <a:pPr marL="0" indent="0">
              <a:buNone/>
              <a:defRPr/>
            </a:pPr>
            <a:r>
              <a:rPr lang="en-US" sz="1800" b="1">
                <a:gradFill>
                  <a:gsLst>
                    <a:gs pos="1250">
                      <a:srgbClr val="505050"/>
                    </a:gs>
                    <a:gs pos="100000">
                      <a:srgbClr val="505050"/>
                    </a:gs>
                  </a:gsLst>
                  <a:lin ang="5400000" scaled="0"/>
                </a:gradFill>
              </a:rPr>
              <a:t>TGT Ticket Granting Ticket</a:t>
            </a:r>
          </a:p>
          <a:p>
            <a:pPr marL="0" indent="0">
              <a:buNone/>
              <a:defRPr/>
            </a:pPr>
            <a:r>
              <a:rPr lang="en-US" sz="1800" b="1">
                <a:gradFill>
                  <a:gsLst>
                    <a:gs pos="1250">
                      <a:srgbClr val="505050"/>
                    </a:gs>
                    <a:gs pos="100000">
                      <a:srgbClr val="505050"/>
                    </a:gs>
                  </a:gsLst>
                  <a:lin ang="5400000" scaled="0"/>
                </a:gradFill>
              </a:rPr>
              <a:t>PAC Privilege Attribute Certificate</a:t>
            </a:r>
          </a:p>
          <a:p>
            <a:pPr marL="0" indent="0">
              <a:buNone/>
              <a:defRPr/>
            </a:pPr>
            <a:r>
              <a:rPr lang="en-US" sz="1800" b="1">
                <a:gradFill>
                  <a:gsLst>
                    <a:gs pos="1250">
                      <a:srgbClr val="505050"/>
                    </a:gs>
                    <a:gs pos="100000">
                      <a:srgbClr val="505050"/>
                    </a:gs>
                  </a:gsLst>
                  <a:lin ang="5400000" scaled="0"/>
                </a:gradFill>
              </a:rPr>
              <a:t>FAST Flexible Authentication Secure Tunneling</a:t>
            </a:r>
          </a:p>
          <a:p>
            <a:pPr marL="0" indent="0">
              <a:buNone/>
              <a:defRPr/>
            </a:pPr>
            <a:r>
              <a:rPr lang="en-US" sz="1800" b="1">
                <a:gradFill>
                  <a:gsLst>
                    <a:gs pos="1250">
                      <a:srgbClr val="505050"/>
                    </a:gs>
                    <a:gs pos="100000">
                      <a:srgbClr val="505050"/>
                    </a:gs>
                  </a:gsLst>
                  <a:lin ang="5400000" scaled="0"/>
                </a:gradFill>
              </a:rPr>
              <a:t>S4U2Proxy Service for User to Proxy</a:t>
            </a:r>
          </a:p>
          <a:p>
            <a:pPr marL="0" indent="0">
              <a:buNone/>
              <a:defRPr/>
            </a:pPr>
            <a:r>
              <a:rPr lang="en-US" sz="1800" b="1">
                <a:gradFill>
                  <a:gsLst>
                    <a:gs pos="1250">
                      <a:srgbClr val="505050"/>
                    </a:gs>
                    <a:gs pos="100000">
                      <a:srgbClr val="505050"/>
                    </a:gs>
                  </a:gsLst>
                  <a:lin ang="5400000" scaled="0"/>
                </a:gradFill>
              </a:rPr>
              <a:t>S4U2Self  Service for User to Self</a:t>
            </a:r>
          </a:p>
          <a:p>
            <a:pPr marL="0" indent="0">
              <a:buNone/>
              <a:defRPr/>
            </a:pPr>
            <a:r>
              <a:rPr lang="en-US" sz="1800" b="1">
                <a:gradFill>
                  <a:gsLst>
                    <a:gs pos="1250">
                      <a:srgbClr val="505050"/>
                    </a:gs>
                    <a:gs pos="100000">
                      <a:srgbClr val="505050"/>
                    </a:gs>
                  </a:gsLst>
                  <a:lin ang="5400000" scaled="0"/>
                </a:gradFill>
              </a:rPr>
              <a:t>WH4B Windows Hello for Business</a:t>
            </a:r>
            <a:endParaRPr lang="fr-FR" sz="2000"/>
          </a:p>
        </p:txBody>
      </p:sp>
    </p:spTree>
    <p:extLst>
      <p:ext uri="{BB962C8B-B14F-4D97-AF65-F5344CB8AC3E}">
        <p14:creationId xmlns:p14="http://schemas.microsoft.com/office/powerpoint/2010/main" val="25612168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79D8CB-EC2B-4C54-B494-3B5D8B8C368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a:t>
            </a:fld>
            <a:endParaRPr lang="en-US"/>
          </a:p>
        </p:txBody>
      </p:sp>
      <p:sp>
        <p:nvSpPr>
          <p:cNvPr id="3" name="Text Placeholder 2">
            <a:extLst>
              <a:ext uri="{FF2B5EF4-FFF2-40B4-BE49-F238E27FC236}">
                <a16:creationId xmlns:a16="http://schemas.microsoft.com/office/drawing/2014/main" id="{EAD039E5-E8B9-40A7-A3B9-2253367E19EB}"/>
              </a:ext>
            </a:extLst>
          </p:cNvPr>
          <p:cNvSpPr>
            <a:spLocks noGrp="1"/>
          </p:cNvSpPr>
          <p:nvPr>
            <p:ph type="body" sz="quarter" idx="13"/>
          </p:nvPr>
        </p:nvSpPr>
        <p:spPr/>
        <p:txBody>
          <a:bodyPr/>
          <a:lstStyle/>
          <a:p>
            <a:r>
              <a:rPr lang="en-US"/>
              <a:t>Interactive Logon</a:t>
            </a:r>
            <a:endParaRPr lang="en-CA"/>
          </a:p>
        </p:txBody>
      </p:sp>
      <p:pic>
        <p:nvPicPr>
          <p:cNvPr id="4" name="Picture 2">
            <a:extLst>
              <a:ext uri="{FF2B5EF4-FFF2-40B4-BE49-F238E27FC236}">
                <a16:creationId xmlns:a16="http://schemas.microsoft.com/office/drawing/2014/main" id="{95DF6A01-6178-46CA-BA87-2081B4577C93}"/>
              </a:ext>
            </a:extLst>
          </p:cNvPr>
          <p:cNvPicPr>
            <a:picLocks noChangeAspect="1" noChangeArrowheads="1"/>
          </p:cNvPicPr>
          <p:nvPr/>
        </p:nvPicPr>
        <p:blipFill>
          <a:blip r:embed="rId3"/>
          <a:srcRect/>
          <a:stretch>
            <a:fillRect/>
          </a:stretch>
        </p:blipFill>
        <p:spPr bwMode="auto">
          <a:xfrm>
            <a:off x="8022387" y="2121613"/>
            <a:ext cx="3511440" cy="4386262"/>
          </a:xfrm>
          <a:prstGeom prst="rect">
            <a:avLst/>
          </a:prstGeom>
          <a:noFill/>
          <a:ln w="9525">
            <a:noFill/>
            <a:miter lim="800000"/>
            <a:headEnd/>
            <a:tailEnd/>
          </a:ln>
        </p:spPr>
      </p:pic>
      <p:pic>
        <p:nvPicPr>
          <p:cNvPr id="5" name="Picture 2" descr="Interactive Local Logon">
            <a:extLst>
              <a:ext uri="{FF2B5EF4-FFF2-40B4-BE49-F238E27FC236}">
                <a16:creationId xmlns:a16="http://schemas.microsoft.com/office/drawing/2014/main" id="{13377A72-BA9A-4133-AB79-92EF5415B1BF}"/>
              </a:ext>
            </a:extLst>
          </p:cNvPr>
          <p:cNvPicPr>
            <a:picLocks noChangeAspect="1" noChangeArrowheads="1"/>
          </p:cNvPicPr>
          <p:nvPr/>
        </p:nvPicPr>
        <p:blipFill>
          <a:blip r:embed="rId4"/>
          <a:srcRect/>
          <a:stretch>
            <a:fillRect/>
          </a:stretch>
        </p:blipFill>
        <p:spPr bwMode="auto">
          <a:xfrm>
            <a:off x="902648" y="2702295"/>
            <a:ext cx="3219450" cy="2638426"/>
          </a:xfrm>
          <a:prstGeom prst="rect">
            <a:avLst/>
          </a:prstGeom>
          <a:noFill/>
        </p:spPr>
      </p:pic>
      <p:sp>
        <p:nvSpPr>
          <p:cNvPr id="7" name="TextBox 6">
            <a:extLst>
              <a:ext uri="{FF2B5EF4-FFF2-40B4-BE49-F238E27FC236}">
                <a16:creationId xmlns:a16="http://schemas.microsoft.com/office/drawing/2014/main" id="{41AABC52-FCA6-49F1-BE2F-E1263C27F926}"/>
              </a:ext>
            </a:extLst>
          </p:cNvPr>
          <p:cNvSpPr txBox="1"/>
          <p:nvPr/>
        </p:nvSpPr>
        <p:spPr>
          <a:xfrm>
            <a:off x="2876200" y="1839602"/>
            <a:ext cx="4711867" cy="738664"/>
          </a:xfrm>
          <a:prstGeom prst="rect">
            <a:avLst/>
          </a:prstGeom>
          <a:noFill/>
        </p:spPr>
        <p:txBody>
          <a:bodyPr wrap="none" lIns="182880" tIns="146304" rIns="182880" bIns="146304" rtlCol="0">
            <a:spAutoFit/>
          </a:bodyPr>
          <a:lstStyle/>
          <a:p>
            <a:pPr>
              <a:lnSpc>
                <a:spcPct val="90000"/>
              </a:lnSpc>
              <a:spcAft>
                <a:spcPts val="600"/>
              </a:spcAft>
            </a:pPr>
            <a:r>
              <a:rPr lang="en-CA" sz="3200">
                <a:gradFill>
                  <a:gsLst>
                    <a:gs pos="2917">
                      <a:schemeClr val="tx1"/>
                    </a:gs>
                    <a:gs pos="30000">
                      <a:schemeClr val="tx1"/>
                    </a:gs>
                  </a:gsLst>
                  <a:lin ang="5400000" scaled="0"/>
                </a:gradFill>
              </a:rPr>
              <a:t>Windows 2000/2003/XP</a:t>
            </a:r>
          </a:p>
        </p:txBody>
      </p:sp>
      <p:cxnSp>
        <p:nvCxnSpPr>
          <p:cNvPr id="9" name="Straight Arrow Connector 8">
            <a:extLst>
              <a:ext uri="{FF2B5EF4-FFF2-40B4-BE49-F238E27FC236}">
                <a16:creationId xmlns:a16="http://schemas.microsoft.com/office/drawing/2014/main" id="{C2505412-BB2A-4C21-B037-89B03C9900DE}"/>
              </a:ext>
            </a:extLst>
          </p:cNvPr>
          <p:cNvCxnSpPr>
            <a:cxnSpLocks/>
            <a:stCxn id="7" idx="1"/>
            <a:endCxn id="5" idx="0"/>
          </p:cNvCxnSpPr>
          <p:nvPr/>
        </p:nvCxnSpPr>
        <p:spPr>
          <a:xfrm flipH="1">
            <a:off x="2512373" y="2208934"/>
            <a:ext cx="363827" cy="49336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F83C4D-DCC5-4AA7-B0BB-B9585FC90A91}"/>
              </a:ext>
            </a:extLst>
          </p:cNvPr>
          <p:cNvCxnSpPr>
            <a:stCxn id="7" idx="3"/>
          </p:cNvCxnSpPr>
          <p:nvPr/>
        </p:nvCxnSpPr>
        <p:spPr>
          <a:xfrm>
            <a:off x="7588067" y="2208934"/>
            <a:ext cx="434320" cy="6111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1773CC-858F-4F8C-BCFB-5A03F45DCC4A}"/>
              </a:ext>
            </a:extLst>
          </p:cNvPr>
          <p:cNvSpPr txBox="1"/>
          <p:nvPr/>
        </p:nvSpPr>
        <p:spPr>
          <a:xfrm>
            <a:off x="5715163" y="4843903"/>
            <a:ext cx="1530547" cy="738664"/>
          </a:xfrm>
          <a:prstGeom prst="rect">
            <a:avLst/>
          </a:prstGeom>
          <a:noFill/>
        </p:spPr>
        <p:txBody>
          <a:bodyPr wrap="none" lIns="182880" tIns="146304" rIns="182880" bIns="146304" rtlCol="0">
            <a:spAutoFit/>
          </a:bodyPr>
          <a:lstStyle/>
          <a:p>
            <a:pPr>
              <a:lnSpc>
                <a:spcPct val="90000"/>
              </a:lnSpc>
              <a:spcAft>
                <a:spcPts val="600"/>
              </a:spcAft>
            </a:pPr>
            <a:r>
              <a:rPr lang="en-CA" sz="3200">
                <a:gradFill>
                  <a:gsLst>
                    <a:gs pos="2917">
                      <a:schemeClr val="tx1"/>
                    </a:gs>
                    <a:gs pos="30000">
                      <a:schemeClr val="tx1"/>
                    </a:gs>
                  </a:gsLst>
                  <a:lin ang="5400000" scaled="0"/>
                </a:gradFill>
              </a:rPr>
              <a:t>After…</a:t>
            </a:r>
          </a:p>
        </p:txBody>
      </p:sp>
      <p:cxnSp>
        <p:nvCxnSpPr>
          <p:cNvPr id="15" name="Straight Arrow Connector 14">
            <a:extLst>
              <a:ext uri="{FF2B5EF4-FFF2-40B4-BE49-F238E27FC236}">
                <a16:creationId xmlns:a16="http://schemas.microsoft.com/office/drawing/2014/main" id="{AE5144ED-3FB0-4384-B64D-C5266B0FB23B}"/>
              </a:ext>
            </a:extLst>
          </p:cNvPr>
          <p:cNvCxnSpPr>
            <a:cxnSpLocks/>
          </p:cNvCxnSpPr>
          <p:nvPr/>
        </p:nvCxnSpPr>
        <p:spPr>
          <a:xfrm>
            <a:off x="7245710" y="5213235"/>
            <a:ext cx="77667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35902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152570cd3fc9b8a13f8562978e27c845">
  <xsd:schema xmlns:xsd="http://www.w3.org/2001/XMLSchema" xmlns:xs="http://www.w3.org/2001/XMLSchema" xmlns:p="http://schemas.microsoft.com/office/2006/metadata/properties" xmlns:ns2="517b36ea-b140-47be-8d07-387acfc90838" targetNamespace="http://schemas.microsoft.com/office/2006/metadata/properties" ma:root="true" ma:fieldsID="fb42bc1207acbf64cdd6bca3047c1efa"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2.xml><?xml version="1.0" encoding="utf-8"?>
<ds:datastoreItem xmlns:ds="http://schemas.openxmlformats.org/officeDocument/2006/customXml" ds:itemID="{9283D035-A73A-4456-A85D-7E13021A6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140B17-0E85-40FB-904D-6E0A38E3BAB5}">
  <ds:schemaRefs>
    <ds:schemaRef ds:uri="http://schemas.microsoft.com/office/2006/metadata/properties"/>
    <ds:schemaRef ds:uri="http://purl.org/dc/terms/"/>
    <ds:schemaRef ds:uri="517b36ea-b140-47be-8d07-387acfc90838"/>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13011</Words>
  <Application>Microsoft Office PowerPoint</Application>
  <PresentationFormat>Personnalisé</PresentationFormat>
  <Paragraphs>1543</Paragraphs>
  <Slides>86</Slides>
  <Notes>84</Notes>
  <HiddenSlides>7</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86</vt:i4>
      </vt:variant>
    </vt:vector>
  </HeadingPairs>
  <TitlesOfParts>
    <vt:vector size="97" baseType="lpstr">
      <vt:lpstr>Arial</vt:lpstr>
      <vt:lpstr>Arial Narrow</vt:lpstr>
      <vt:lpstr>Calibri</vt:lpstr>
      <vt:lpstr>Consolas</vt:lpstr>
      <vt:lpstr>Segoe Semibold</vt:lpstr>
      <vt:lpstr>Segoe UI</vt:lpstr>
      <vt:lpstr>Segoe UI Light</vt:lpstr>
      <vt:lpstr>Segoe UI Semibold</vt:lpstr>
      <vt:lpstr>Segoe UI Semilight</vt:lpstr>
      <vt:lpstr>Wingdings</vt:lpstr>
      <vt:lpstr>WHITE TEMPLATE</vt:lpstr>
      <vt:lpstr>Active Directory Fundamentals Section 2 - Authentication Mechanisms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2018-11-21T10:35:54Z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piaudonn@microsoft.com</vt:lpwstr>
  </property>
  <property fmtid="{D5CDD505-2E9C-101B-9397-08002B2CF9AE}" pid="11" name="MSIP_Label_f42aa342-8706-4288-bd11-ebb85995028c_SetDate">
    <vt:lpwstr>2018-04-16T01:53:09.7120135Z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