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82" r:id="rId5"/>
  </p:sldMasterIdLst>
  <p:notesMasterIdLst>
    <p:notesMasterId r:id="rId76"/>
  </p:notesMasterIdLst>
  <p:handoutMasterIdLst>
    <p:handoutMasterId r:id="rId77"/>
  </p:handoutMasterIdLst>
  <p:sldIdLst>
    <p:sldId id="776" r:id="rId6"/>
    <p:sldId id="835" r:id="rId7"/>
    <p:sldId id="263" r:id="rId8"/>
    <p:sldId id="866" r:id="rId9"/>
    <p:sldId id="257" r:id="rId10"/>
    <p:sldId id="258" r:id="rId11"/>
    <p:sldId id="259" r:id="rId12"/>
    <p:sldId id="260" r:id="rId13"/>
    <p:sldId id="262" r:id="rId14"/>
    <p:sldId id="261" r:id="rId15"/>
    <p:sldId id="857" r:id="rId16"/>
    <p:sldId id="858" r:id="rId17"/>
    <p:sldId id="266" r:id="rId18"/>
    <p:sldId id="859" r:id="rId19"/>
    <p:sldId id="860" r:id="rId20"/>
    <p:sldId id="909" r:id="rId21"/>
    <p:sldId id="910" r:id="rId22"/>
    <p:sldId id="912" r:id="rId23"/>
    <p:sldId id="911" r:id="rId24"/>
    <p:sldId id="870" r:id="rId25"/>
    <p:sldId id="882" r:id="rId26"/>
    <p:sldId id="880" r:id="rId27"/>
    <p:sldId id="884" r:id="rId28"/>
    <p:sldId id="883" r:id="rId29"/>
    <p:sldId id="885" r:id="rId30"/>
    <p:sldId id="881" r:id="rId31"/>
    <p:sldId id="871" r:id="rId32"/>
    <p:sldId id="872" r:id="rId33"/>
    <p:sldId id="873" r:id="rId34"/>
    <p:sldId id="874" r:id="rId35"/>
    <p:sldId id="875" r:id="rId36"/>
    <p:sldId id="876" r:id="rId37"/>
    <p:sldId id="877" r:id="rId38"/>
    <p:sldId id="869" r:id="rId39"/>
    <p:sldId id="878" r:id="rId40"/>
    <p:sldId id="879" r:id="rId41"/>
    <p:sldId id="886" r:id="rId42"/>
    <p:sldId id="887" r:id="rId43"/>
    <p:sldId id="888" r:id="rId44"/>
    <p:sldId id="890" r:id="rId45"/>
    <p:sldId id="889" r:id="rId46"/>
    <p:sldId id="891" r:id="rId47"/>
    <p:sldId id="867" r:id="rId48"/>
    <p:sldId id="861" r:id="rId49"/>
    <p:sldId id="862" r:id="rId50"/>
    <p:sldId id="275" r:id="rId51"/>
    <p:sldId id="276" r:id="rId52"/>
    <p:sldId id="277" r:id="rId53"/>
    <p:sldId id="863" r:id="rId54"/>
    <p:sldId id="864" r:id="rId55"/>
    <p:sldId id="865" r:id="rId56"/>
    <p:sldId id="274" r:id="rId57"/>
    <p:sldId id="896" r:id="rId58"/>
    <p:sldId id="895" r:id="rId59"/>
    <p:sldId id="899" r:id="rId60"/>
    <p:sldId id="901" r:id="rId61"/>
    <p:sldId id="900" r:id="rId62"/>
    <p:sldId id="898" r:id="rId63"/>
    <p:sldId id="897" r:id="rId64"/>
    <p:sldId id="868" r:id="rId65"/>
    <p:sldId id="904" r:id="rId66"/>
    <p:sldId id="892" r:id="rId67"/>
    <p:sldId id="894" r:id="rId68"/>
    <p:sldId id="902" r:id="rId69"/>
    <p:sldId id="905" r:id="rId70"/>
    <p:sldId id="903" r:id="rId71"/>
    <p:sldId id="906" r:id="rId72"/>
    <p:sldId id="907" r:id="rId73"/>
    <p:sldId id="908" r:id="rId74"/>
    <p:sldId id="676" r:id="rId75"/>
  </p:sldIdLst>
  <p:sldSz cx="12436475" cy="6994525"/>
  <p:notesSz cx="6781800" cy="9067800"/>
  <p:custDataLst>
    <p:tags r:id="rId78"/>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Lst>
        </p14:section>
        <p14:section name="Part 1" id="{E5CD718A-A685-486D-ABFF-B8BC60C618E5}">
          <p14:sldIdLst>
            <p14:sldId id="835"/>
            <p14:sldId id="263"/>
            <p14:sldId id="866"/>
            <p14:sldId id="257"/>
            <p14:sldId id="258"/>
            <p14:sldId id="259"/>
            <p14:sldId id="260"/>
            <p14:sldId id="262"/>
            <p14:sldId id="261"/>
            <p14:sldId id="857"/>
            <p14:sldId id="858"/>
            <p14:sldId id="266"/>
            <p14:sldId id="859"/>
            <p14:sldId id="860"/>
            <p14:sldId id="909"/>
            <p14:sldId id="910"/>
            <p14:sldId id="912"/>
            <p14:sldId id="911"/>
            <p14:sldId id="870"/>
            <p14:sldId id="882"/>
            <p14:sldId id="880"/>
            <p14:sldId id="884"/>
            <p14:sldId id="883"/>
            <p14:sldId id="885"/>
            <p14:sldId id="881"/>
            <p14:sldId id="871"/>
            <p14:sldId id="872"/>
            <p14:sldId id="873"/>
            <p14:sldId id="874"/>
            <p14:sldId id="875"/>
            <p14:sldId id="876"/>
            <p14:sldId id="877"/>
            <p14:sldId id="869"/>
            <p14:sldId id="878"/>
            <p14:sldId id="879"/>
            <p14:sldId id="886"/>
            <p14:sldId id="887"/>
            <p14:sldId id="888"/>
            <p14:sldId id="890"/>
            <p14:sldId id="889"/>
            <p14:sldId id="891"/>
          </p14:sldIdLst>
        </p14:section>
        <p14:section name="Part 2" id="{B150C5BA-231B-4D7B-BD31-1D7E814077A6}">
          <p14:sldIdLst>
            <p14:sldId id="867"/>
            <p14:sldId id="861"/>
            <p14:sldId id="862"/>
            <p14:sldId id="275"/>
            <p14:sldId id="276"/>
            <p14:sldId id="277"/>
            <p14:sldId id="863"/>
            <p14:sldId id="864"/>
            <p14:sldId id="865"/>
            <p14:sldId id="274"/>
            <p14:sldId id="896"/>
            <p14:sldId id="895"/>
            <p14:sldId id="899"/>
            <p14:sldId id="901"/>
            <p14:sldId id="900"/>
            <p14:sldId id="898"/>
            <p14:sldId id="897"/>
          </p14:sldIdLst>
        </p14:section>
        <p14:section name="Part 3" id="{E82F8606-CC94-4064-80D2-04513DD2E1E4}">
          <p14:sldIdLst>
            <p14:sldId id="868"/>
            <p14:sldId id="904"/>
            <p14:sldId id="892"/>
            <p14:sldId id="894"/>
            <p14:sldId id="902"/>
            <p14:sldId id="905"/>
            <p14:sldId id="903"/>
            <p14:sldId id="906"/>
            <p14:sldId id="907"/>
            <p14:sldId id="908"/>
          </p14:sldIdLst>
        </p14:section>
        <p14:section name="End" id="{D482BB42-2D8D-432A-97F1-8DF59D571255}">
          <p14:sldIdLst>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CEB"/>
    <a:srgbClr val="092D91"/>
    <a:srgbClr val="0179D7"/>
    <a:srgbClr val="0078D7"/>
    <a:srgbClr val="BFBFBF"/>
    <a:srgbClr val="505050"/>
    <a:srgbClr val="002050"/>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E26A7-52C0-479C-8EB0-002852564436}" v="15085" dt="2018-06-06T13:37:31.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5373" autoAdjust="0"/>
  </p:normalViewPr>
  <p:slideViewPr>
    <p:cSldViewPr snapToObjects="1" showGuides="1">
      <p:cViewPr varScale="1">
        <p:scale>
          <a:sx n="115" d="100"/>
          <a:sy n="115" d="100"/>
        </p:scale>
        <p:origin x="84"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3936"/>
    </p:cViewPr>
  </p:sorterViewPr>
  <p:notesViewPr>
    <p:cSldViewPr snapToObjects="1" showGuides="1">
      <p:cViewPr varScale="1">
        <p:scale>
          <a:sx n="88" d="100"/>
          <a:sy n="88" d="100"/>
        </p:scale>
        <p:origin x="3840" y="72"/>
      </p:cViewPr>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84"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dirty="0"/>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dirty="0"/>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dirty="0"/>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dirty="0"/>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dirty="0"/>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dirty="0"/>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dirty="0"/>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dirty="0"/>
          </a:p>
        </p:txBody>
      </p:sp>
    </p:spTree>
    <p:extLst>
      <p:ext uri="{BB962C8B-B14F-4D97-AF65-F5344CB8AC3E}">
        <p14:creationId xmlns:p14="http://schemas.microsoft.com/office/powerpoint/2010/main" val="1419599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9</a:t>
            </a:fld>
            <a:endParaRPr lang="en-US"/>
          </a:p>
        </p:txBody>
      </p:sp>
    </p:spTree>
    <p:extLst>
      <p:ext uri="{BB962C8B-B14F-4D97-AF65-F5344CB8AC3E}">
        <p14:creationId xmlns:p14="http://schemas.microsoft.com/office/powerpoint/2010/main" val="3036680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10</a:t>
            </a:fld>
            <a:endParaRPr lang="en-US"/>
          </a:p>
        </p:txBody>
      </p:sp>
    </p:spTree>
    <p:extLst>
      <p:ext uri="{BB962C8B-B14F-4D97-AF65-F5344CB8AC3E}">
        <p14:creationId xmlns:p14="http://schemas.microsoft.com/office/powerpoint/2010/main" val="406958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11</a:t>
            </a:fld>
            <a:endParaRPr lang="en-US"/>
          </a:p>
        </p:txBody>
      </p:sp>
    </p:spTree>
    <p:extLst>
      <p:ext uri="{BB962C8B-B14F-4D97-AF65-F5344CB8AC3E}">
        <p14:creationId xmlns:p14="http://schemas.microsoft.com/office/powerpoint/2010/main" val="410024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12</a:t>
            </a:fld>
            <a:endParaRPr lang="en-US"/>
          </a:p>
        </p:txBody>
      </p:sp>
    </p:spTree>
    <p:extLst>
      <p:ext uri="{BB962C8B-B14F-4D97-AF65-F5344CB8AC3E}">
        <p14:creationId xmlns:p14="http://schemas.microsoft.com/office/powerpoint/2010/main" val="381454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13</a:t>
            </a:fld>
            <a:endParaRPr lang="en-US"/>
          </a:p>
        </p:txBody>
      </p:sp>
    </p:spTree>
    <p:extLst>
      <p:ext uri="{BB962C8B-B14F-4D97-AF65-F5344CB8AC3E}">
        <p14:creationId xmlns:p14="http://schemas.microsoft.com/office/powerpoint/2010/main" val="375285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EB6EA-2677-45A4-A04F-14500BA353CA}" type="slidenum">
              <a:rPr lang="en-US" smtClean="0"/>
              <a:t>14</a:t>
            </a:fld>
            <a:endParaRPr lang="en-US"/>
          </a:p>
        </p:txBody>
      </p:sp>
    </p:spTree>
    <p:extLst>
      <p:ext uri="{BB962C8B-B14F-4D97-AF65-F5344CB8AC3E}">
        <p14:creationId xmlns:p14="http://schemas.microsoft.com/office/powerpoint/2010/main" val="58488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dirty="0"/>
          </a:p>
        </p:txBody>
      </p:sp>
    </p:spTree>
    <p:extLst>
      <p:ext uri="{BB962C8B-B14F-4D97-AF65-F5344CB8AC3E}">
        <p14:creationId xmlns:p14="http://schemas.microsoft.com/office/powerpoint/2010/main" val="241058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42</a:t>
            </a:fld>
            <a:endParaRPr lang="en-US"/>
          </a:p>
        </p:txBody>
      </p:sp>
    </p:spTree>
    <p:extLst>
      <p:ext uri="{BB962C8B-B14F-4D97-AF65-F5344CB8AC3E}">
        <p14:creationId xmlns:p14="http://schemas.microsoft.com/office/powerpoint/2010/main" val="375577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43</a:t>
            </a:fld>
            <a:endParaRPr lang="en-US"/>
          </a:p>
        </p:txBody>
      </p:sp>
    </p:spTree>
    <p:extLst>
      <p:ext uri="{BB962C8B-B14F-4D97-AF65-F5344CB8AC3E}">
        <p14:creationId xmlns:p14="http://schemas.microsoft.com/office/powerpoint/2010/main" val="862453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44</a:t>
            </a:fld>
            <a:endParaRPr lang="en-US"/>
          </a:p>
        </p:txBody>
      </p:sp>
    </p:spTree>
    <p:extLst>
      <p:ext uri="{BB962C8B-B14F-4D97-AF65-F5344CB8AC3E}">
        <p14:creationId xmlns:p14="http://schemas.microsoft.com/office/powerpoint/2010/main" val="24706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2249642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45</a:t>
            </a:fld>
            <a:endParaRPr lang="en-US"/>
          </a:p>
        </p:txBody>
      </p:sp>
    </p:spTree>
    <p:extLst>
      <p:ext uri="{BB962C8B-B14F-4D97-AF65-F5344CB8AC3E}">
        <p14:creationId xmlns:p14="http://schemas.microsoft.com/office/powerpoint/2010/main" val="44602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46</a:t>
            </a:fld>
            <a:endParaRPr lang="en-US"/>
          </a:p>
        </p:txBody>
      </p:sp>
    </p:spTree>
    <p:extLst>
      <p:ext uri="{BB962C8B-B14F-4D97-AF65-F5344CB8AC3E}">
        <p14:creationId xmlns:p14="http://schemas.microsoft.com/office/powerpoint/2010/main" val="2545108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47</a:t>
            </a:fld>
            <a:endParaRPr lang="en-US"/>
          </a:p>
        </p:txBody>
      </p:sp>
    </p:spTree>
    <p:extLst>
      <p:ext uri="{BB962C8B-B14F-4D97-AF65-F5344CB8AC3E}">
        <p14:creationId xmlns:p14="http://schemas.microsoft.com/office/powerpoint/2010/main" val="1268262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48</a:t>
            </a:fld>
            <a:endParaRPr lang="en-US"/>
          </a:p>
        </p:txBody>
      </p:sp>
    </p:spTree>
    <p:extLst>
      <p:ext uri="{BB962C8B-B14F-4D97-AF65-F5344CB8AC3E}">
        <p14:creationId xmlns:p14="http://schemas.microsoft.com/office/powerpoint/2010/main" val="1800413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49</a:t>
            </a:fld>
            <a:endParaRPr lang="en-US"/>
          </a:p>
        </p:txBody>
      </p:sp>
    </p:spTree>
    <p:extLst>
      <p:ext uri="{BB962C8B-B14F-4D97-AF65-F5344CB8AC3E}">
        <p14:creationId xmlns:p14="http://schemas.microsoft.com/office/powerpoint/2010/main" val="291145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50</a:t>
            </a:fld>
            <a:endParaRPr lang="en-US"/>
          </a:p>
        </p:txBody>
      </p:sp>
    </p:spTree>
    <p:extLst>
      <p:ext uri="{BB962C8B-B14F-4D97-AF65-F5344CB8AC3E}">
        <p14:creationId xmlns:p14="http://schemas.microsoft.com/office/powerpoint/2010/main" val="873625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51</a:t>
            </a:fld>
            <a:endParaRPr lang="en-US"/>
          </a:p>
        </p:txBody>
      </p:sp>
    </p:spTree>
    <p:extLst>
      <p:ext uri="{BB962C8B-B14F-4D97-AF65-F5344CB8AC3E}">
        <p14:creationId xmlns:p14="http://schemas.microsoft.com/office/powerpoint/2010/main" val="2041416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59</a:t>
            </a:fld>
            <a:endParaRPr lang="en-US"/>
          </a:p>
        </p:txBody>
      </p:sp>
    </p:spTree>
    <p:extLst>
      <p:ext uri="{BB962C8B-B14F-4D97-AF65-F5344CB8AC3E}">
        <p14:creationId xmlns:p14="http://schemas.microsoft.com/office/powerpoint/2010/main" val="235186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2</a:t>
            </a:fld>
            <a:endParaRPr lang="en-US"/>
          </a:p>
        </p:txBody>
      </p:sp>
    </p:spTree>
    <p:extLst>
      <p:ext uri="{BB962C8B-B14F-4D97-AF65-F5344CB8AC3E}">
        <p14:creationId xmlns:p14="http://schemas.microsoft.com/office/powerpoint/2010/main" val="23727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 Manipulation APIs</a:t>
            </a:r>
          </a:p>
          <a:p>
            <a:endParaRPr lang="en-US" dirty="0"/>
          </a:p>
          <a:p>
            <a:r>
              <a:rPr lang="en-US" dirty="0" err="1"/>
              <a:t>AllocateAndInitializeSid</a:t>
            </a:r>
            <a:r>
              <a:rPr lang="en-US" dirty="0"/>
              <a:t> </a:t>
            </a:r>
          </a:p>
          <a:p>
            <a:r>
              <a:rPr lang="en-US" dirty="0"/>
              <a:t>Allocates and initializes a SID with the specified number of </a:t>
            </a:r>
            <a:r>
              <a:rPr lang="en-US" dirty="0" err="1"/>
              <a:t>subauthorities</a:t>
            </a:r>
            <a:r>
              <a:rPr lang="en-US" dirty="0"/>
              <a:t>.</a:t>
            </a:r>
          </a:p>
          <a:p>
            <a:endParaRPr lang="en-US" dirty="0"/>
          </a:p>
          <a:p>
            <a:r>
              <a:rPr lang="en-US" dirty="0" err="1"/>
              <a:t>ConvertSidToStringSid</a:t>
            </a:r>
            <a:r>
              <a:rPr lang="en-US" dirty="0"/>
              <a:t> </a:t>
            </a:r>
          </a:p>
          <a:p>
            <a:r>
              <a:rPr lang="en-US" dirty="0"/>
              <a:t>Converts a SID to a string format suitable for display, storage, or transport.</a:t>
            </a:r>
          </a:p>
          <a:p>
            <a:endParaRPr lang="en-US" dirty="0"/>
          </a:p>
          <a:p>
            <a:r>
              <a:rPr lang="en-US" dirty="0" err="1"/>
              <a:t>ConvertStringSidToSid</a:t>
            </a:r>
            <a:r>
              <a:rPr lang="en-US" dirty="0"/>
              <a:t> </a:t>
            </a:r>
          </a:p>
          <a:p>
            <a:r>
              <a:rPr lang="en-US" dirty="0"/>
              <a:t>Converts a string-format SID to a valid, functional SID.</a:t>
            </a:r>
          </a:p>
          <a:p>
            <a:endParaRPr lang="en-US" dirty="0"/>
          </a:p>
          <a:p>
            <a:r>
              <a:rPr lang="en-US" dirty="0" err="1"/>
              <a:t>CopySid</a:t>
            </a:r>
            <a:r>
              <a:rPr lang="en-US" dirty="0"/>
              <a:t> </a:t>
            </a:r>
          </a:p>
          <a:p>
            <a:r>
              <a:rPr lang="en-US" dirty="0"/>
              <a:t>Copies a source SID to a buffer.</a:t>
            </a:r>
          </a:p>
          <a:p>
            <a:endParaRPr lang="en-US" dirty="0"/>
          </a:p>
          <a:p>
            <a:r>
              <a:rPr lang="en-US" dirty="0" err="1"/>
              <a:t>EqualPrefixSid</a:t>
            </a:r>
            <a:r>
              <a:rPr lang="en-US" dirty="0"/>
              <a:t> </a:t>
            </a:r>
          </a:p>
          <a:p>
            <a:r>
              <a:rPr lang="en-US" dirty="0"/>
              <a:t>Tests two SID prefix values for equality. A SID prefix is the entire SID except for the last </a:t>
            </a:r>
            <a:r>
              <a:rPr lang="en-US" dirty="0" err="1"/>
              <a:t>subauthority</a:t>
            </a:r>
            <a:r>
              <a:rPr lang="en-US" dirty="0"/>
              <a:t> value.</a:t>
            </a:r>
          </a:p>
          <a:p>
            <a:endParaRPr lang="en-US" dirty="0"/>
          </a:p>
          <a:p>
            <a:r>
              <a:rPr lang="en-US" dirty="0" err="1"/>
              <a:t>EqualSid</a:t>
            </a:r>
            <a:r>
              <a:rPr lang="en-US" dirty="0"/>
              <a:t> </a:t>
            </a:r>
          </a:p>
          <a:p>
            <a:r>
              <a:rPr lang="en-US" dirty="0"/>
              <a:t>Tests two SIDs for equality. They must match exactly to be considered equal.</a:t>
            </a:r>
          </a:p>
          <a:p>
            <a:endParaRPr lang="en-US" dirty="0"/>
          </a:p>
          <a:p>
            <a:r>
              <a:rPr lang="en-US" dirty="0" err="1"/>
              <a:t>FreeSid</a:t>
            </a:r>
            <a:r>
              <a:rPr lang="en-US" dirty="0"/>
              <a:t> </a:t>
            </a:r>
          </a:p>
          <a:p>
            <a:r>
              <a:rPr lang="en-US" dirty="0"/>
              <a:t>Frees a previously allocated SID by using the </a:t>
            </a:r>
            <a:r>
              <a:rPr lang="en-US" dirty="0" err="1"/>
              <a:t>AllocateAndInitializeSid</a:t>
            </a:r>
            <a:r>
              <a:rPr lang="en-US" dirty="0"/>
              <a:t> function.</a:t>
            </a:r>
          </a:p>
          <a:p>
            <a:endParaRPr lang="en-US" dirty="0"/>
          </a:p>
          <a:p>
            <a:r>
              <a:rPr lang="en-US" dirty="0" err="1"/>
              <a:t>GetLengthSid</a:t>
            </a:r>
            <a:r>
              <a:rPr lang="en-US" dirty="0"/>
              <a:t> </a:t>
            </a:r>
          </a:p>
          <a:p>
            <a:r>
              <a:rPr lang="en-US" dirty="0"/>
              <a:t>Retrieves the length of a SID.</a:t>
            </a:r>
          </a:p>
          <a:p>
            <a:endParaRPr lang="en-US" dirty="0"/>
          </a:p>
          <a:p>
            <a:r>
              <a:rPr lang="en-US" dirty="0" err="1"/>
              <a:t>GetSidIdentifierAuthority</a:t>
            </a:r>
            <a:r>
              <a:rPr lang="en-US" dirty="0"/>
              <a:t> </a:t>
            </a:r>
          </a:p>
          <a:p>
            <a:r>
              <a:rPr lang="en-US" dirty="0"/>
              <a:t>Retrieves a pointer to the identifier authority for a SID.</a:t>
            </a:r>
          </a:p>
          <a:p>
            <a:endParaRPr lang="en-US" dirty="0"/>
          </a:p>
          <a:p>
            <a:r>
              <a:rPr lang="en-US" dirty="0" err="1"/>
              <a:t>GetSidLengthRequired</a:t>
            </a:r>
            <a:r>
              <a:rPr lang="en-US" dirty="0"/>
              <a:t> </a:t>
            </a:r>
          </a:p>
          <a:p>
            <a:r>
              <a:rPr lang="en-US" dirty="0"/>
              <a:t>Retrieves the size of the buffer required to store a SID with a specified number of </a:t>
            </a:r>
            <a:r>
              <a:rPr lang="en-US" dirty="0" err="1"/>
              <a:t>subauthorities</a:t>
            </a:r>
            <a:r>
              <a:rPr lang="en-US" dirty="0"/>
              <a:t>.</a:t>
            </a:r>
          </a:p>
          <a:p>
            <a:endParaRPr lang="en-US" dirty="0"/>
          </a:p>
          <a:p>
            <a:r>
              <a:rPr lang="en-US" dirty="0" err="1"/>
              <a:t>GetSidSubAuthority</a:t>
            </a:r>
            <a:r>
              <a:rPr lang="en-US" dirty="0"/>
              <a:t> </a:t>
            </a:r>
          </a:p>
          <a:p>
            <a:r>
              <a:rPr lang="en-US" dirty="0"/>
              <a:t>Retrieves a pointer to a specified </a:t>
            </a:r>
            <a:r>
              <a:rPr lang="en-US" dirty="0" err="1"/>
              <a:t>subauthority</a:t>
            </a:r>
            <a:r>
              <a:rPr lang="en-US" dirty="0"/>
              <a:t> in a SID.</a:t>
            </a:r>
          </a:p>
          <a:p>
            <a:endParaRPr lang="en-US" dirty="0"/>
          </a:p>
          <a:p>
            <a:r>
              <a:rPr lang="en-US" dirty="0" err="1"/>
              <a:t>GetSidSubAuthorityCount</a:t>
            </a:r>
            <a:r>
              <a:rPr lang="en-US" dirty="0"/>
              <a:t> </a:t>
            </a:r>
          </a:p>
          <a:p>
            <a:r>
              <a:rPr lang="en-US" dirty="0"/>
              <a:t>Retrieves the number of </a:t>
            </a:r>
            <a:r>
              <a:rPr lang="en-US" dirty="0" err="1"/>
              <a:t>subauthorities</a:t>
            </a:r>
            <a:r>
              <a:rPr lang="en-US" dirty="0"/>
              <a:t> in a SID.</a:t>
            </a:r>
          </a:p>
          <a:p>
            <a:endParaRPr lang="en-US" dirty="0"/>
          </a:p>
          <a:p>
            <a:r>
              <a:rPr lang="en-US" dirty="0" err="1"/>
              <a:t>InitializeSid</a:t>
            </a:r>
            <a:r>
              <a:rPr lang="en-US" dirty="0"/>
              <a:t> </a:t>
            </a:r>
          </a:p>
          <a:p>
            <a:r>
              <a:rPr lang="en-US" dirty="0"/>
              <a:t>Initializes a SID structure.</a:t>
            </a:r>
          </a:p>
          <a:p>
            <a:endParaRPr lang="en-US" dirty="0"/>
          </a:p>
          <a:p>
            <a:r>
              <a:rPr lang="en-US" dirty="0" err="1"/>
              <a:t>IsValidSid</a:t>
            </a:r>
            <a:r>
              <a:rPr lang="en-US" dirty="0"/>
              <a:t> </a:t>
            </a:r>
          </a:p>
          <a:p>
            <a:r>
              <a:rPr lang="en-US" dirty="0"/>
              <a:t>Tests the validity of a SID by verifying that the revision number is within a known range and that the number of </a:t>
            </a:r>
            <a:r>
              <a:rPr lang="en-US" dirty="0" err="1"/>
              <a:t>subauthorities</a:t>
            </a:r>
            <a:r>
              <a:rPr lang="en-US" dirty="0"/>
              <a:t> is less than the maximum.</a:t>
            </a:r>
          </a:p>
          <a:p>
            <a:endParaRPr lang="en-US" dirty="0"/>
          </a:p>
          <a:p>
            <a:r>
              <a:rPr lang="en-US" dirty="0" err="1"/>
              <a:t>LookupAccountName</a:t>
            </a:r>
            <a:r>
              <a:rPr lang="en-US" dirty="0"/>
              <a:t> </a:t>
            </a:r>
          </a:p>
          <a:p>
            <a:r>
              <a:rPr lang="en-US" dirty="0"/>
              <a:t>Retrieves the SID that corresponds to a specified account name.</a:t>
            </a:r>
          </a:p>
          <a:p>
            <a:endParaRPr lang="en-US" dirty="0"/>
          </a:p>
          <a:p>
            <a:r>
              <a:rPr lang="en-US" dirty="0" err="1"/>
              <a:t>LookupAccountSid</a:t>
            </a:r>
            <a:r>
              <a:rPr lang="en-US" dirty="0"/>
              <a:t> </a:t>
            </a:r>
          </a:p>
          <a:p>
            <a:r>
              <a:rPr lang="en-US" dirty="0"/>
              <a:t>Retrieves the account name that corresponds to a specified SID.</a:t>
            </a:r>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dirty="0"/>
          </a:p>
        </p:txBody>
      </p:sp>
    </p:spTree>
    <p:extLst>
      <p:ext uri="{BB962C8B-B14F-4D97-AF65-F5344CB8AC3E}">
        <p14:creationId xmlns:p14="http://schemas.microsoft.com/office/powerpoint/2010/main" val="16677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4</a:t>
            </a:fld>
            <a:endParaRPr lang="en-US"/>
          </a:p>
        </p:txBody>
      </p:sp>
    </p:spTree>
    <p:extLst>
      <p:ext uri="{BB962C8B-B14F-4D97-AF65-F5344CB8AC3E}">
        <p14:creationId xmlns:p14="http://schemas.microsoft.com/office/powerpoint/2010/main" val="100360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5</a:t>
            </a:fld>
            <a:endParaRPr lang="en-US"/>
          </a:p>
        </p:txBody>
      </p:sp>
    </p:spTree>
    <p:extLst>
      <p:ext uri="{BB962C8B-B14F-4D97-AF65-F5344CB8AC3E}">
        <p14:creationId xmlns:p14="http://schemas.microsoft.com/office/powerpoint/2010/main" val="3672632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6</a:t>
            </a:fld>
            <a:endParaRPr lang="en-US"/>
          </a:p>
        </p:txBody>
      </p:sp>
    </p:spTree>
    <p:extLst>
      <p:ext uri="{BB962C8B-B14F-4D97-AF65-F5344CB8AC3E}">
        <p14:creationId xmlns:p14="http://schemas.microsoft.com/office/powerpoint/2010/main" val="290877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7</a:t>
            </a:fld>
            <a:endParaRPr lang="en-US"/>
          </a:p>
        </p:txBody>
      </p:sp>
    </p:spTree>
    <p:extLst>
      <p:ext uri="{BB962C8B-B14F-4D97-AF65-F5344CB8AC3E}">
        <p14:creationId xmlns:p14="http://schemas.microsoft.com/office/powerpoint/2010/main" val="77209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EB6EA-2677-45A4-A04F-14500BA353CA}" type="slidenum">
              <a:rPr lang="en-US" smtClean="0"/>
              <a:t>8</a:t>
            </a:fld>
            <a:endParaRPr lang="en-US"/>
          </a:p>
        </p:txBody>
      </p:sp>
    </p:spTree>
    <p:extLst>
      <p:ext uri="{BB962C8B-B14F-4D97-AF65-F5344CB8AC3E}">
        <p14:creationId xmlns:p14="http://schemas.microsoft.com/office/powerpoint/2010/main" val="2431302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dirty="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dirty="0"/>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spTree>
    <p:extLst>
      <p:ext uri="{BB962C8B-B14F-4D97-AF65-F5344CB8AC3E}">
        <p14:creationId xmlns:p14="http://schemas.microsoft.com/office/powerpoint/2010/main" val="270682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B8B-95BB-47EC-8B67-9AFF464D7D1B}"/>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CCB26BE1-8B8A-4E60-A825-E0A2D7161C54}"/>
              </a:ext>
            </a:extLst>
          </p:cNvPr>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53366AA5-627C-403D-A5BF-2D5FC6BEC0E1}"/>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spTree>
    <p:extLst>
      <p:ext uri="{BB962C8B-B14F-4D97-AF65-F5344CB8AC3E}">
        <p14:creationId xmlns:p14="http://schemas.microsoft.com/office/powerpoint/2010/main" val="3896454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3D0C-5D52-49FA-97A9-30C1EECD7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D0ABD-4294-466F-8417-3529BE266E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6C6E99A-E0C5-4E69-A1CC-D38872DB85BB}"/>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spTree>
    <p:extLst>
      <p:ext uri="{BB962C8B-B14F-4D97-AF65-F5344CB8AC3E}">
        <p14:creationId xmlns:p14="http://schemas.microsoft.com/office/powerpoint/2010/main" val="41948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B8F7-9EB1-4A63-8069-ACC8F7C67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F96E9-D22F-4548-A644-53C65DD46882}"/>
              </a:ext>
            </a:extLst>
          </p:cNvPr>
          <p:cNvSpPr>
            <a:spLocks noGrp="1"/>
          </p:cNvSpPr>
          <p:nvPr>
            <p:ph sz="half" idx="1"/>
          </p:nvPr>
        </p:nvSpPr>
        <p:spPr>
          <a:xfrm>
            <a:off x="855008"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75DC2-71AB-47F4-B3B6-8351A80C5566}"/>
              </a:ext>
            </a:extLst>
          </p:cNvPr>
          <p:cNvSpPr>
            <a:spLocks noGrp="1"/>
          </p:cNvSpPr>
          <p:nvPr>
            <p:ph sz="half" idx="2"/>
          </p:nvPr>
        </p:nvSpPr>
        <p:spPr>
          <a:xfrm>
            <a:off x="6295965" y="1861968"/>
            <a:ext cx="5285502" cy="2037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01C508E6-FF48-4570-83ED-9ECFFB882554}"/>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spTree>
    <p:extLst>
      <p:ext uri="{BB962C8B-B14F-4D97-AF65-F5344CB8AC3E}">
        <p14:creationId xmlns:p14="http://schemas.microsoft.com/office/powerpoint/2010/main" val="3597684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032399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0135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73543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4048893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7869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987948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82149884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91712466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97264278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74241038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4467232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7321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69502241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4119240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40247311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dirty="0" err="1"/>
              <a:t>Titre</a:t>
            </a:r>
            <a:r>
              <a:rPr lang="en-US" dirty="0"/>
              <a:t> de </a:t>
            </a:r>
            <a:r>
              <a:rPr lang="en-US" dirty="0" err="1"/>
              <a:t>présentation</a:t>
            </a:r>
            <a:endParaRPr lang="en-US" dirty="0"/>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dirty="0"/>
              <a:t>Nom de </a:t>
            </a:r>
            <a:r>
              <a:rPr lang="en-US" dirty="0" err="1"/>
              <a:t>l’école</a:t>
            </a:r>
            <a:endParaRPr lang="en-US" dirty="0"/>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DFBAC-3052-46A9-8568-4970B474AFBF}"/>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875E2E51-4438-444C-A17B-2EEC7C705C45}"/>
              </a:ext>
            </a:extLst>
          </p:cNvPr>
          <p:cNvSpPr>
            <a:spLocks noGrp="1"/>
          </p:cNvSpPr>
          <p:nvPr>
            <p:ph type="body" sz="quarter" idx="14"/>
          </p:nvPr>
        </p:nvSpPr>
        <p:spPr>
          <a:xfrm>
            <a:off x="274702" y="1943100"/>
            <a:ext cx="11721160" cy="41862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49394622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dirty="0"/>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94AFA2A4-6482-42FE-8223-D78D5206B9AD}"/>
              </a:ext>
            </a:extLst>
          </p:cNvPr>
          <p:cNvSpPr>
            <a:spLocks noGrp="1"/>
          </p:cNvSpPr>
          <p:nvPr>
            <p:ph type="title"/>
          </p:nvPr>
        </p:nvSpPr>
        <p:spPr/>
        <p:txBody>
          <a:bodyPr/>
          <a:lstStyle/>
          <a:p>
            <a:r>
              <a:rPr lang="en-US"/>
              <a:t>Click to edit Master title style</a:t>
            </a:r>
            <a:endParaRPr lang="fr-FR"/>
          </a:p>
        </p:txBody>
      </p:sp>
      <p:sp>
        <p:nvSpPr>
          <p:cNvPr id="11" name="Content Placeholder 10">
            <a:extLst>
              <a:ext uri="{FF2B5EF4-FFF2-40B4-BE49-F238E27FC236}">
                <a16:creationId xmlns:a16="http://schemas.microsoft.com/office/drawing/2014/main" id="{E84873ED-04E1-4DAC-9F67-A7CE33BA2953}"/>
              </a:ext>
            </a:extLst>
          </p:cNvPr>
          <p:cNvSpPr>
            <a:spLocks noGrp="1"/>
          </p:cNvSpPr>
          <p:nvPr>
            <p:ph sz="quarter" idx="10"/>
          </p:nvPr>
        </p:nvSpPr>
        <p:spPr>
          <a:xfrm>
            <a:off x="274639" y="1943079"/>
            <a:ext cx="11889564" cy="41832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65886424"/>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chart" Target="../charts/char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chart" Target="../charts/chart2.xml"/><Relationship Id="rId2" Type="http://schemas.openxmlformats.org/officeDocument/2006/relationships/slideLayout" Target="../slideLayouts/slideLayout22.xml"/><Relationship Id="rId16"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2.emf"/><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754091"/>
            <a:ext cx="11889564" cy="458757"/>
          </a:xfrm>
          <a:prstGeom prst="rect">
            <a:avLst/>
          </a:prstGeom>
        </p:spPr>
        <p:txBody>
          <a:bodyPr vert="horz" wrap="square" lIns="146304" tIns="91440" rIns="146304" bIns="0" rtlCol="0" anchor="b">
            <a:noAutofit/>
          </a:bodyPr>
          <a:lstStyle/>
          <a:p>
            <a:r>
              <a:rPr lang="en-US" dirty="0"/>
              <a:t>Click to edit Master title style</a:t>
            </a:r>
          </a:p>
        </p:txBody>
      </p:sp>
      <p:sp>
        <p:nvSpPr>
          <p:cNvPr id="4" name="Text Placeholder 3"/>
          <p:cNvSpPr>
            <a:spLocks noGrp="1"/>
          </p:cNvSpPr>
          <p:nvPr>
            <p:ph type="body" idx="1"/>
          </p:nvPr>
        </p:nvSpPr>
        <p:spPr>
          <a:xfrm>
            <a:off x="274640" y="1678698"/>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dirty="0"/>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22"/>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23"/>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cxnSp>
        <p:nvCxnSpPr>
          <p:cNvPr id="11" name="Straight Connector 10">
            <a:extLst>
              <a:ext uri="{FF2B5EF4-FFF2-40B4-BE49-F238E27FC236}">
                <a16:creationId xmlns:a16="http://schemas.microsoft.com/office/drawing/2014/main" id="{DA718D48-D984-4331-BEF3-34BDDC1B5B33}"/>
              </a:ext>
            </a:extLst>
          </p:cNvPr>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304A38-7536-4620-8B10-9BE4EFF7611C}"/>
              </a:ext>
            </a:extLst>
          </p:cNvPr>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7" r:id="rId8"/>
    <p:sldLayoutId id="2147484578" r:id="rId9"/>
    <p:sldLayoutId id="2147484575" r:id="rId10"/>
    <p:sldLayoutId id="2147484564" r:id="rId11"/>
    <p:sldLayoutId id="2147484576" r:id="rId12"/>
    <p:sldLayoutId id="2147484555" r:id="rId13"/>
    <p:sldLayoutId id="2147484560" r:id="rId14"/>
    <p:sldLayoutId id="2147484572" r:id="rId15"/>
    <p:sldLayoutId id="2147484573" r:id="rId16"/>
    <p:sldLayoutId id="2147484574" r:id="rId17"/>
    <p:sldLayoutId id="2147484579" r:id="rId18"/>
    <p:sldLayoutId id="2147484580" r:id="rId19"/>
    <p:sldLayoutId id="2147484581" r:id="rId20"/>
  </p:sldLayoutIdLst>
  <p:transition>
    <p:fade/>
  </p:transition>
  <p:hf hdr="0" ftr="0" dt="0"/>
  <p:txStyles>
    <p:titleStyle>
      <a:lvl1pPr algn="l" defTabSz="932742" rtl="0" eaLnBrk="1" latinLnBrk="0" hangingPunct="1">
        <a:lnSpc>
          <a:spcPct val="90000"/>
        </a:lnSpc>
        <a:spcBef>
          <a:spcPct val="0"/>
        </a:spcBef>
        <a:buNone/>
        <a:defRPr lang="en-US" sz="2800" b="0" kern="1200" cap="none" spc="-102" baseline="0" dirty="0" smtClean="0">
          <a:ln w="3175">
            <a:noFill/>
          </a:ln>
          <a:solidFill>
            <a:srgbClr val="0179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1077044475"/>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 id="2147484594" r:id="rId12"/>
    <p:sldLayoutId id="2147484595" r:id="rId13"/>
    <p:sldLayoutId id="2147484596" r:id="rId14"/>
    <p:sldLayoutId id="2147484597"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windows/desktop/aa379649(v=vs.85).aspx"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s://support.microsoft.com/en-us/help/243330/well-known-security-identifiers-in-windows-operating-system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windows/desktop/aa378189(v=vs.85).aspx" TargetMode="External"/><Relationship Id="rId2" Type="http://schemas.openxmlformats.org/officeDocument/2006/relationships/hyperlink" Target="https://msdn.microsoft.com/en-us/library/windows/desktop/aa378184(v=vs.85).aspx" TargetMode="External"/><Relationship Id="rId1" Type="http://schemas.openxmlformats.org/officeDocument/2006/relationships/slideLayout" Target="../slideLayouts/slideLayout8.xml"/><Relationship Id="rId5" Type="http://schemas.openxmlformats.org/officeDocument/2006/relationships/hyperlink" Target="https://msdn.microsoft.com/en-us/library/windows/desktop/bb540756(v=vs.85).aspx" TargetMode="External"/><Relationship Id="rId4" Type="http://schemas.openxmlformats.org/officeDocument/2006/relationships/hyperlink" Target="https://msdn.microsoft.com/en-us/library/windows/desktop/ms721625(v=vs.85).aspx#_security_security_identifier_gl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msdn.microsoft.com/en-us/library/windows/desktop/aa376103(v=vs.85).aspx" TargetMode="External"/><Relationship Id="rId2" Type="http://schemas.openxmlformats.org/officeDocument/2006/relationships/hyperlink" Target="https://msdn.microsoft.com/en-us/library/windows/desktop/aa375397(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ms721572(v=vs.85).aspx#_security_credentials_gly" TargetMode="External"/><Relationship Id="rId5" Type="http://schemas.openxmlformats.org/officeDocument/2006/relationships/hyperlink" Target="https://msdn.microsoft.com/en-us/library/windows/desktop/ms721625(v=vs.85).aspx#_security_security_package_gly" TargetMode="External"/><Relationship Id="rId4" Type="http://schemas.openxmlformats.org/officeDocument/2006/relationships/hyperlink" Target="https://msdn.microsoft.com/en-us/library/windows/desktop/aa379359(v=vs.85).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us/library/windows/desktop/aa375409(v=vs.85).aspx" TargetMode="External"/><Relationship Id="rId2" Type="http://schemas.openxmlformats.org/officeDocument/2006/relationships/hyperlink" Target="https://msdn.microsoft.com/en-us/library/windows/desktop/aa374712(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79342(v=vs.85).aspx" TargetMode="External"/><Relationship Id="rId5" Type="http://schemas.openxmlformats.org/officeDocument/2006/relationships/hyperlink" Target="https://msdn.microsoft.com/en-us/library/windows/desktop/aa375502(v=vs.85).aspx" TargetMode="External"/><Relationship Id="rId4" Type="http://schemas.openxmlformats.org/officeDocument/2006/relationships/hyperlink" Target="https://msdn.microsoft.com/en-us/library/windows/desktop/aa375417(v=vs.85).asp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windows/desktop/aa379355(v=vs.85).aspx" TargetMode="External"/><Relationship Id="rId3" Type="http://schemas.openxmlformats.org/officeDocument/2006/relationships/hyperlink" Target="https://msdn.microsoft.com/en-us/library/windows/desktop/aa375497(v=vs.85).aspx" TargetMode="External"/><Relationship Id="rId7" Type="http://schemas.openxmlformats.org/officeDocument/2006/relationships/hyperlink" Target="https://msdn.microsoft.com/en-us/library/windows/desktop/aa379326(v=vs.85).aspx" TargetMode="External"/><Relationship Id="rId2" Type="http://schemas.openxmlformats.org/officeDocument/2006/relationships/hyperlink" Target="https://msdn.microsoft.com/en-us/library/windows/desktop/aa374703(v=vs.85).aspx" TargetMode="External"/><Relationship Id="rId1" Type="http://schemas.openxmlformats.org/officeDocument/2006/relationships/slideLayout" Target="../slideLayouts/slideLayout8.xml"/><Relationship Id="rId6" Type="http://schemas.openxmlformats.org/officeDocument/2006/relationships/hyperlink" Target="https://msdn.microsoft.com/en-us/library/windows/desktop/aa375506(v=vs.85).aspx" TargetMode="External"/><Relationship Id="rId5" Type="http://schemas.openxmlformats.org/officeDocument/2006/relationships/hyperlink" Target="https://msdn.microsoft.com/en-us/library/windows/desktop/aa375354(v=vs.85).aspx" TargetMode="External"/><Relationship Id="rId4" Type="http://schemas.openxmlformats.org/officeDocument/2006/relationships/hyperlink" Target="https://msdn.microsoft.com/en-us/library/windows/desktop/aa374764(v=vs.85).aspx" TargetMode="External"/><Relationship Id="rId9" Type="http://schemas.openxmlformats.org/officeDocument/2006/relationships/hyperlink" Target="https://msdn.microsoft.com/en-us/library/windows/desktop/aa380137(v=vs.85).asp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windows/desktop/aa375378(v=vs.85).aspx" TargetMode="External"/><Relationship Id="rId2" Type="http://schemas.openxmlformats.org/officeDocument/2006/relationships/hyperlink" Target="https://msdn.microsoft.com/en-us/library/windows/desktop/aa375211(v=vs.85).aspx" TargetMode="External"/><Relationship Id="rId1" Type="http://schemas.openxmlformats.org/officeDocument/2006/relationships/slideLayout" Target="../slideLayouts/slideLayout8.xml"/><Relationship Id="rId5" Type="http://schemas.openxmlformats.org/officeDocument/2006/relationships/hyperlink" Target="https://msdn.microsoft.com/en-us/library/windows/desktop/aa380540(v=vs.85).aspx" TargetMode="External"/><Relationship Id="rId4" Type="http://schemas.openxmlformats.org/officeDocument/2006/relationships/hyperlink" Target="https://msdn.microsoft.com/en-us/library/windows/desktop/aa378736(v=vs.85).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hyperlink" Target="file:///\\.\pipe\lsas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windows/security/threat-protection/security-policy-settings/network-access-restrict-clients-allowed-to-make-remote-sam-calls" TargetMode="Externa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hyperlink" Target="https://msdn.microsoft.com/en-us/library/windows/desktop/aa379561(v=vs.85).aspx" TargetMode="External"/><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hyperlink" Target="https://msdn.microsoft.com/en-us/library/windows/desktop/aa374928(v=vs.85).aspx" TargetMode="Externa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msdn.microsoft.com/en-us/library/windows/desktop/aa374928(v=vs.85).aspx" TargetMode="Externa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hyperlink" Target="https://msdn.microsoft.com/en-us/library/windows/desktop/aa379602(v=vs.85).aspx"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2"/>
          </p:nvPr>
        </p:nvSpPr>
        <p:spPr/>
        <p:txBody>
          <a:bodyPr/>
          <a:lstStyle/>
          <a:p>
            <a:r>
              <a:rPr lang="fr-FR" dirty="0"/>
              <a:t>June 2018</a:t>
            </a:r>
          </a:p>
        </p:txBody>
      </p:sp>
      <p:sp>
        <p:nvSpPr>
          <p:cNvPr id="3" name="Title 2"/>
          <p:cNvSpPr>
            <a:spLocks noGrp="1"/>
          </p:cNvSpPr>
          <p:nvPr>
            <p:ph type="title"/>
          </p:nvPr>
        </p:nvSpPr>
        <p:spPr/>
        <p:txBody>
          <a:bodyPr/>
          <a:lstStyle/>
          <a:p>
            <a:r>
              <a:rPr lang="en-US" sz="4800" spc="-50" dirty="0"/>
              <a:t>Module 2</a:t>
            </a:r>
            <a:br>
              <a:rPr lang="en-US" sz="4800" spc="-50" dirty="0"/>
            </a:br>
            <a:r>
              <a:rPr lang="en-US" sz="4800" spc="-50" dirty="0"/>
              <a:t>Security Mechanisms</a:t>
            </a:r>
          </a:p>
        </p:txBody>
      </p:sp>
      <p:sp>
        <p:nvSpPr>
          <p:cNvPr id="5" name="TextBox 4">
            <a:extLst>
              <a:ext uri="{FF2B5EF4-FFF2-40B4-BE49-F238E27FC236}">
                <a16:creationId xmlns:a16="http://schemas.microsoft.com/office/drawing/2014/main" id="{B03186D4-2E15-4A0B-A71D-D04F47403116}"/>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1 – Security Components</a:t>
            </a:r>
            <a:endParaRPr lang="fr-FR" sz="2400" dirty="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E3F2-BF96-4B88-9A8E-3FDF14726A08}"/>
              </a:ext>
            </a:extLst>
          </p:cNvPr>
          <p:cNvSpPr>
            <a:spLocks noGrp="1"/>
          </p:cNvSpPr>
          <p:nvPr>
            <p:ph type="title"/>
          </p:nvPr>
        </p:nvSpPr>
        <p:spPr/>
        <p:txBody>
          <a:bodyPr/>
          <a:lstStyle/>
          <a:p>
            <a:r>
              <a:rPr lang="fr-FR" dirty="0" err="1"/>
              <a:t>Wellknown</a:t>
            </a:r>
            <a:r>
              <a:rPr lang="fr-FR" dirty="0"/>
              <a:t> </a:t>
            </a:r>
            <a:r>
              <a:rPr lang="fr-FR" dirty="0" err="1"/>
              <a:t>SIDs</a:t>
            </a:r>
            <a:endParaRPr lang="en-US" dirty="0"/>
          </a:p>
        </p:txBody>
      </p:sp>
      <p:sp>
        <p:nvSpPr>
          <p:cNvPr id="3" name="Content Placeholder 2">
            <a:extLst>
              <a:ext uri="{FF2B5EF4-FFF2-40B4-BE49-F238E27FC236}">
                <a16:creationId xmlns:a16="http://schemas.microsoft.com/office/drawing/2014/main" id="{CA5B122A-6ABB-4311-9F71-42552E4E0379}"/>
              </a:ext>
            </a:extLst>
          </p:cNvPr>
          <p:cNvSpPr>
            <a:spLocks noGrp="1"/>
          </p:cNvSpPr>
          <p:nvPr>
            <p:ph idx="1"/>
          </p:nvPr>
        </p:nvSpPr>
        <p:spPr>
          <a:xfrm>
            <a:off x="280989" y="1712116"/>
            <a:ext cx="12123841" cy="2956972"/>
          </a:xfrm>
        </p:spPr>
        <p:txBody>
          <a:bodyPr/>
          <a:lstStyle/>
          <a:p>
            <a:r>
              <a:rPr lang="en-US" dirty="0">
                <a:hlinkClick r:id="rId3"/>
              </a:rPr>
              <a:t>https://msdn.microsoft.com/en-us/library/windows/desktop/aa379649(v=vs.85).aspx</a:t>
            </a:r>
            <a:endParaRPr lang="en-US" dirty="0"/>
          </a:p>
          <a:p>
            <a:r>
              <a:rPr lang="en-US" dirty="0">
                <a:hlinkClick r:id="rId4"/>
              </a:rPr>
              <a:t>https://support.microsoft.com/en-us/help/243330/well-known-security-identifiers-in-windows-operating-systems</a:t>
            </a:r>
            <a:endParaRPr lang="en-US" dirty="0"/>
          </a:p>
          <a:p>
            <a:pPr marL="0" indent="0">
              <a:buNone/>
            </a:pPr>
            <a:endParaRPr lang="en-US" dirty="0"/>
          </a:p>
        </p:txBody>
      </p:sp>
    </p:spTree>
    <p:extLst>
      <p:ext uri="{BB962C8B-B14F-4D97-AF65-F5344CB8AC3E}">
        <p14:creationId xmlns:p14="http://schemas.microsoft.com/office/powerpoint/2010/main" val="310342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A099-9FD1-4F6F-967C-903C197F0F73}"/>
              </a:ext>
            </a:extLst>
          </p:cNvPr>
          <p:cNvSpPr>
            <a:spLocks noGrp="1"/>
          </p:cNvSpPr>
          <p:nvPr>
            <p:ph type="title"/>
          </p:nvPr>
        </p:nvSpPr>
        <p:spPr/>
        <p:txBody>
          <a:bodyPr/>
          <a:lstStyle/>
          <a:p>
            <a:r>
              <a:rPr lang="fr-FR" dirty="0"/>
              <a:t>Access </a:t>
            </a:r>
            <a:r>
              <a:rPr lang="fr-FR" dirty="0" err="1"/>
              <a:t>Token</a:t>
            </a:r>
            <a:endParaRPr lang="en-US" dirty="0"/>
          </a:p>
        </p:txBody>
      </p:sp>
      <p:sp>
        <p:nvSpPr>
          <p:cNvPr id="3" name="Text Placeholder 2">
            <a:extLst>
              <a:ext uri="{FF2B5EF4-FFF2-40B4-BE49-F238E27FC236}">
                <a16:creationId xmlns:a16="http://schemas.microsoft.com/office/drawing/2014/main" id="{BDA678CE-6622-4C91-85E4-68E4E61A20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362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504-4A69-4CB9-BE95-C6FB0799523A}"/>
              </a:ext>
            </a:extLst>
          </p:cNvPr>
          <p:cNvSpPr>
            <a:spLocks noGrp="1"/>
          </p:cNvSpPr>
          <p:nvPr>
            <p:ph type="title"/>
          </p:nvPr>
        </p:nvSpPr>
        <p:spPr/>
        <p:txBody>
          <a:bodyPr/>
          <a:lstStyle/>
          <a:p>
            <a:r>
              <a:rPr lang="fr-FR" dirty="0"/>
              <a:t>Access </a:t>
            </a:r>
            <a:r>
              <a:rPr lang="fr-FR" dirty="0" err="1"/>
              <a:t>Token</a:t>
            </a:r>
            <a:endParaRPr lang="en-US" dirty="0"/>
          </a:p>
        </p:txBody>
      </p:sp>
      <p:sp>
        <p:nvSpPr>
          <p:cNvPr id="3" name="Content Placeholder 2">
            <a:extLst>
              <a:ext uri="{FF2B5EF4-FFF2-40B4-BE49-F238E27FC236}">
                <a16:creationId xmlns:a16="http://schemas.microsoft.com/office/drawing/2014/main" id="{A0A0A84C-0F33-4A70-9FBD-D11048508A2F}"/>
              </a:ext>
            </a:extLst>
          </p:cNvPr>
          <p:cNvSpPr>
            <a:spLocks noGrp="1"/>
          </p:cNvSpPr>
          <p:nvPr>
            <p:ph idx="1"/>
          </p:nvPr>
        </p:nvSpPr>
        <p:spPr>
          <a:xfrm>
            <a:off x="274640" y="1678698"/>
            <a:ext cx="11887198" cy="4007251"/>
          </a:xfrm>
        </p:spPr>
        <p:txBody>
          <a:bodyPr/>
          <a:lstStyle/>
          <a:p>
            <a:r>
              <a:rPr lang="fr-FR" dirty="0"/>
              <a:t>Kernel </a:t>
            </a:r>
            <a:r>
              <a:rPr lang="fr-FR" dirty="0" err="1"/>
              <a:t>Objects</a:t>
            </a:r>
            <a:r>
              <a:rPr lang="fr-FR" dirty="0"/>
              <a:t> =&gt; </a:t>
            </a:r>
            <a:r>
              <a:rPr lang="fr-FR" dirty="0" err="1"/>
              <a:t>means</a:t>
            </a:r>
            <a:r>
              <a:rPr lang="fr-FR" dirty="0"/>
              <a:t> </a:t>
            </a:r>
            <a:r>
              <a:rPr lang="fr-FR" dirty="0" err="1"/>
              <a:t>managed</a:t>
            </a:r>
            <a:r>
              <a:rPr lang="fr-FR" dirty="0"/>
              <a:t> by the Object Manager</a:t>
            </a:r>
          </a:p>
          <a:p>
            <a:r>
              <a:rPr lang="fr-FR" dirty="0" err="1"/>
              <a:t>Represent</a:t>
            </a:r>
            <a:r>
              <a:rPr lang="fr-FR" dirty="0"/>
              <a:t> a key to </a:t>
            </a:r>
            <a:r>
              <a:rPr lang="fr-FR" dirty="0" err="1"/>
              <a:t>access</a:t>
            </a:r>
            <a:r>
              <a:rPr lang="fr-FR" dirty="0"/>
              <a:t> </a:t>
            </a:r>
            <a:r>
              <a:rPr lang="fr-FR" dirty="0" err="1"/>
              <a:t>resources</a:t>
            </a:r>
            <a:r>
              <a:rPr lang="fr-FR" dirty="0"/>
              <a:t> + </a:t>
            </a:r>
            <a:r>
              <a:rPr lang="fr-FR" dirty="0" err="1"/>
              <a:t>hold</a:t>
            </a:r>
            <a:r>
              <a:rPr lang="fr-FR" dirty="0"/>
              <a:t> all the </a:t>
            </a:r>
            <a:r>
              <a:rPr lang="fr-FR" dirty="0" err="1"/>
              <a:t>security</a:t>
            </a:r>
            <a:r>
              <a:rPr lang="fr-FR" dirty="0"/>
              <a:t> </a:t>
            </a:r>
            <a:r>
              <a:rPr lang="fr-FR" dirty="0" err="1"/>
              <a:t>context</a:t>
            </a:r>
            <a:r>
              <a:rPr lang="fr-FR" dirty="0"/>
              <a:t> of the </a:t>
            </a:r>
            <a:r>
              <a:rPr lang="fr-FR" dirty="0" err="1"/>
              <a:t>subject</a:t>
            </a:r>
            <a:r>
              <a:rPr lang="fr-FR" dirty="0"/>
              <a:t> </a:t>
            </a:r>
            <a:r>
              <a:rPr lang="fr-FR" dirty="0" err="1"/>
              <a:t>accessing</a:t>
            </a:r>
            <a:r>
              <a:rPr lang="fr-FR" dirty="0"/>
              <a:t> a </a:t>
            </a:r>
            <a:r>
              <a:rPr lang="fr-FR" dirty="0" err="1"/>
              <a:t>resource</a:t>
            </a:r>
            <a:endParaRPr lang="fr-FR" dirty="0"/>
          </a:p>
          <a:p>
            <a:r>
              <a:rPr lang="fr-FR" dirty="0"/>
              <a:t>Must </a:t>
            </a:r>
            <a:r>
              <a:rPr lang="fr-FR" dirty="0" err="1"/>
              <a:t>be</a:t>
            </a:r>
            <a:r>
              <a:rPr lang="fr-FR" dirty="0"/>
              <a:t> </a:t>
            </a:r>
            <a:r>
              <a:rPr lang="fr-FR" dirty="0" err="1"/>
              <a:t>granted</a:t>
            </a:r>
            <a:r>
              <a:rPr lang="fr-FR" dirty="0"/>
              <a:t> </a:t>
            </a:r>
            <a:r>
              <a:rPr lang="fr-FR" dirty="0" err="1"/>
              <a:t>SeCreateTokenPrivilege</a:t>
            </a:r>
            <a:r>
              <a:rPr lang="fr-FR" dirty="0"/>
              <a:t> to </a:t>
            </a:r>
            <a:r>
              <a:rPr lang="fr-FR" dirty="0" err="1"/>
              <a:t>create</a:t>
            </a:r>
            <a:r>
              <a:rPr lang="fr-FR" dirty="0"/>
              <a:t> </a:t>
            </a:r>
            <a:r>
              <a:rPr lang="fr-FR" dirty="0" err="1"/>
              <a:t>token</a:t>
            </a:r>
            <a:r>
              <a:rPr lang="fr-FR" dirty="0"/>
              <a:t> (lsass.exe </a:t>
            </a:r>
            <a:r>
              <a:rPr lang="fr-FR" dirty="0" err="1"/>
              <a:t>token</a:t>
            </a:r>
            <a:r>
              <a:rPr lang="fr-FR" dirty="0"/>
              <a:t> has </a:t>
            </a:r>
            <a:r>
              <a:rPr lang="fr-FR" dirty="0" err="1"/>
              <a:t>this</a:t>
            </a:r>
            <a:r>
              <a:rPr lang="fr-FR" dirty="0"/>
              <a:t> </a:t>
            </a:r>
            <a:r>
              <a:rPr lang="fr-FR" dirty="0" err="1"/>
              <a:t>privilege</a:t>
            </a:r>
            <a:r>
              <a:rPr lang="fr-FR" dirty="0"/>
              <a:t>)</a:t>
            </a:r>
          </a:p>
          <a:p>
            <a:endParaRPr lang="en-US" dirty="0"/>
          </a:p>
        </p:txBody>
      </p:sp>
    </p:spTree>
    <p:extLst>
      <p:ext uri="{BB962C8B-B14F-4D97-AF65-F5344CB8AC3E}">
        <p14:creationId xmlns:p14="http://schemas.microsoft.com/office/powerpoint/2010/main" val="173705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FDDC-730A-4B0D-81B7-8EA34C56359A}"/>
              </a:ext>
            </a:extLst>
          </p:cNvPr>
          <p:cNvSpPr>
            <a:spLocks noGrp="1"/>
          </p:cNvSpPr>
          <p:nvPr>
            <p:ph type="title"/>
          </p:nvPr>
        </p:nvSpPr>
        <p:spPr/>
        <p:txBody>
          <a:bodyPr/>
          <a:lstStyle/>
          <a:p>
            <a:r>
              <a:rPr lang="fr-FR" dirty="0"/>
              <a:t>Access </a:t>
            </a:r>
            <a:r>
              <a:rPr lang="fr-FR" dirty="0" err="1"/>
              <a:t>Token</a:t>
            </a:r>
            <a:r>
              <a:rPr lang="fr-FR" dirty="0"/>
              <a:t> content</a:t>
            </a:r>
            <a:endParaRPr lang="en-US" dirty="0"/>
          </a:p>
        </p:txBody>
      </p:sp>
      <p:pic>
        <p:nvPicPr>
          <p:cNvPr id="9" name="Content Placeholder 8">
            <a:extLst>
              <a:ext uri="{FF2B5EF4-FFF2-40B4-BE49-F238E27FC236}">
                <a16:creationId xmlns:a16="http://schemas.microsoft.com/office/drawing/2014/main" id="{4A857A79-D483-44EA-894B-83A83FE2CE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66450" y="1875730"/>
            <a:ext cx="1826348" cy="4410437"/>
          </a:xfrm>
        </p:spPr>
      </p:pic>
      <p:sp>
        <p:nvSpPr>
          <p:cNvPr id="10" name="TextBox 9">
            <a:extLst>
              <a:ext uri="{FF2B5EF4-FFF2-40B4-BE49-F238E27FC236}">
                <a16:creationId xmlns:a16="http://schemas.microsoft.com/office/drawing/2014/main" id="{0105D3DE-4631-491B-8F2C-1BD4C110636C}"/>
              </a:ext>
            </a:extLst>
          </p:cNvPr>
          <p:cNvSpPr txBox="1"/>
          <p:nvPr/>
        </p:nvSpPr>
        <p:spPr>
          <a:xfrm>
            <a:off x="855768" y="1875731"/>
            <a:ext cx="7029851" cy="4362220"/>
          </a:xfrm>
          <a:prstGeom prst="rect">
            <a:avLst/>
          </a:prstGeom>
          <a:noFill/>
        </p:spPr>
        <p:txBody>
          <a:bodyPr wrap="square" rtlCol="0">
            <a:spAutoFit/>
          </a:bodyPr>
          <a:lstStyle/>
          <a:p>
            <a:pPr marL="291436" indent="-291436" algn="l">
              <a:buFont typeface="Arial" panose="020B0604020202020204" pitchFamily="34" charset="0"/>
              <a:buChar char="•"/>
            </a:pPr>
            <a:r>
              <a:rPr lang="fr-FR" sz="1734" dirty="0"/>
              <a:t>User</a:t>
            </a:r>
          </a:p>
          <a:p>
            <a:pPr lvl="1" algn="l"/>
            <a:r>
              <a:rPr lang="en-US" sz="1734" dirty="0"/>
              <a:t>The SID for the user’s account.</a:t>
            </a:r>
          </a:p>
          <a:p>
            <a:pPr marL="291436" indent="-291436" algn="l">
              <a:buFont typeface="Arial" panose="020B0604020202020204" pitchFamily="34" charset="0"/>
              <a:buChar char="•"/>
            </a:pPr>
            <a:r>
              <a:rPr lang="en-US" sz="1734" dirty="0"/>
              <a:t>Groups</a:t>
            </a:r>
          </a:p>
          <a:p>
            <a:pPr lvl="1" algn="l"/>
            <a:r>
              <a:rPr lang="en-US" sz="1734" dirty="0"/>
              <a:t>A list of SIDs for security groups that include the user.</a:t>
            </a:r>
          </a:p>
          <a:p>
            <a:pPr marL="291436" indent="-291436" algn="l">
              <a:buFont typeface="Arial" panose="020B0604020202020204" pitchFamily="34" charset="0"/>
              <a:buChar char="•"/>
            </a:pPr>
            <a:r>
              <a:rPr lang="en-US" sz="1734" dirty="0"/>
              <a:t>Privileges</a:t>
            </a:r>
          </a:p>
          <a:p>
            <a:pPr lvl="1" algn="l"/>
            <a:r>
              <a:rPr lang="en-US" sz="1734" dirty="0"/>
              <a:t>A list of privileges held on the local computer by the user and by the user’s security groups.</a:t>
            </a:r>
          </a:p>
          <a:p>
            <a:pPr marL="291436" indent="-291436" algn="l">
              <a:buFont typeface="Arial" panose="020B0604020202020204" pitchFamily="34" charset="0"/>
              <a:buChar char="•"/>
            </a:pPr>
            <a:r>
              <a:rPr lang="en-US" sz="1734" dirty="0"/>
              <a:t>Impersonation Level</a:t>
            </a:r>
          </a:p>
          <a:p>
            <a:pPr lvl="1" algn="l"/>
            <a:r>
              <a:rPr lang="en-US" sz="1734" dirty="0"/>
              <a:t>A value that indicates to what extent a service can adopt the security context of a client represented by this access token.</a:t>
            </a:r>
          </a:p>
          <a:p>
            <a:pPr marL="291436" indent="-291436" algn="l">
              <a:buFont typeface="Arial" panose="020B0604020202020204" pitchFamily="34" charset="0"/>
              <a:buChar char="•"/>
            </a:pPr>
            <a:r>
              <a:rPr lang="en-US" sz="1734" dirty="0"/>
              <a:t>Type</a:t>
            </a:r>
          </a:p>
          <a:p>
            <a:pPr lvl="1" algn="l"/>
            <a:r>
              <a:rPr lang="en-US" sz="1734" dirty="0"/>
              <a:t>A value indicating whether the access token is a primary or impersonation token</a:t>
            </a:r>
          </a:p>
          <a:p>
            <a:pPr marL="285750" indent="-285750" algn="l">
              <a:buFont typeface="Arial" panose="020B0604020202020204" pitchFamily="34" charset="0"/>
              <a:buChar char="•"/>
            </a:pPr>
            <a:r>
              <a:rPr lang="en-US" sz="1734" dirty="0"/>
              <a:t>Claims (device and user)</a:t>
            </a:r>
          </a:p>
          <a:p>
            <a:pPr lvl="1" algn="l"/>
            <a:r>
              <a:rPr lang="en-US" sz="1734" dirty="0"/>
              <a:t>Additional properties about the user/device that authenticating authority added after authentication.</a:t>
            </a:r>
          </a:p>
        </p:txBody>
      </p:sp>
    </p:spTree>
    <p:extLst>
      <p:ext uri="{BB962C8B-B14F-4D97-AF65-F5344CB8AC3E}">
        <p14:creationId xmlns:p14="http://schemas.microsoft.com/office/powerpoint/2010/main" val="189281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197E-6B24-4942-AA3D-A727E9E30C1D}"/>
              </a:ext>
            </a:extLst>
          </p:cNvPr>
          <p:cNvSpPr>
            <a:spLocks noGrp="1"/>
          </p:cNvSpPr>
          <p:nvPr>
            <p:ph type="title"/>
          </p:nvPr>
        </p:nvSpPr>
        <p:spPr/>
        <p:txBody>
          <a:bodyPr/>
          <a:lstStyle/>
          <a:p>
            <a:r>
              <a:rPr lang="fr-FR" dirty="0" err="1"/>
              <a:t>Token</a:t>
            </a:r>
            <a:r>
              <a:rPr lang="fr-FR" dirty="0"/>
              <a:t> Type</a:t>
            </a:r>
            <a:endParaRPr lang="en-US" dirty="0"/>
          </a:p>
        </p:txBody>
      </p:sp>
      <p:sp>
        <p:nvSpPr>
          <p:cNvPr id="3" name="Content Placeholder 2">
            <a:extLst>
              <a:ext uri="{FF2B5EF4-FFF2-40B4-BE49-F238E27FC236}">
                <a16:creationId xmlns:a16="http://schemas.microsoft.com/office/drawing/2014/main" id="{E3CEB288-B2DB-468E-AB0D-F4D76AD184F5}"/>
              </a:ext>
            </a:extLst>
          </p:cNvPr>
          <p:cNvSpPr>
            <a:spLocks noGrp="1"/>
          </p:cNvSpPr>
          <p:nvPr>
            <p:ph idx="1"/>
          </p:nvPr>
        </p:nvSpPr>
        <p:spPr>
          <a:xfrm>
            <a:off x="855768" y="1861968"/>
            <a:ext cx="10724938" cy="4087025"/>
          </a:xfrm>
        </p:spPr>
        <p:txBody>
          <a:bodyPr/>
          <a:lstStyle/>
          <a:p>
            <a:r>
              <a:rPr lang="fr-FR" dirty="0" err="1"/>
              <a:t>Primary</a:t>
            </a:r>
            <a:r>
              <a:rPr lang="fr-FR" dirty="0"/>
              <a:t> (1) : First </a:t>
            </a:r>
            <a:r>
              <a:rPr lang="fr-FR" dirty="0" err="1"/>
              <a:t>token</a:t>
            </a:r>
            <a:r>
              <a:rPr lang="fr-FR" dirty="0"/>
              <a:t> </a:t>
            </a:r>
            <a:r>
              <a:rPr lang="fr-FR" dirty="0" err="1"/>
              <a:t>created</a:t>
            </a:r>
            <a:r>
              <a:rPr lang="fr-FR" dirty="0"/>
              <a:t> </a:t>
            </a:r>
            <a:r>
              <a:rPr lang="fr-FR" dirty="0" err="1"/>
              <a:t>when</a:t>
            </a:r>
            <a:r>
              <a:rPr lang="fr-FR" dirty="0"/>
              <a:t> the process </a:t>
            </a:r>
            <a:r>
              <a:rPr lang="fr-FR" dirty="0" err="1"/>
              <a:t>started</a:t>
            </a:r>
            <a:endParaRPr lang="fr-FR" dirty="0"/>
          </a:p>
          <a:p>
            <a:r>
              <a:rPr lang="fr-FR" dirty="0" err="1"/>
              <a:t>Impersonation</a:t>
            </a:r>
            <a:r>
              <a:rPr lang="fr-FR" dirty="0"/>
              <a:t> (2) : </a:t>
            </a:r>
            <a:r>
              <a:rPr lang="fr-FR" dirty="0" err="1"/>
              <a:t>Additional</a:t>
            </a:r>
            <a:r>
              <a:rPr lang="fr-FR" dirty="0"/>
              <a:t> </a:t>
            </a:r>
            <a:r>
              <a:rPr lang="fr-FR" dirty="0" err="1"/>
              <a:t>token</a:t>
            </a:r>
            <a:r>
              <a:rPr lang="fr-FR" dirty="0"/>
              <a:t> </a:t>
            </a:r>
            <a:r>
              <a:rPr lang="fr-FR" dirty="0" err="1"/>
              <a:t>obtained</a:t>
            </a:r>
            <a:r>
              <a:rPr lang="fr-FR" dirty="0"/>
              <a:t> by the application </a:t>
            </a:r>
            <a:r>
              <a:rPr lang="fr-FR" dirty="0" err="1"/>
              <a:t>after</a:t>
            </a:r>
            <a:r>
              <a:rPr lang="fr-FR" dirty="0"/>
              <a:t> </a:t>
            </a:r>
            <a:r>
              <a:rPr lang="fr-FR" dirty="0" err="1"/>
              <a:t>authenticating</a:t>
            </a:r>
            <a:r>
              <a:rPr lang="fr-FR" dirty="0"/>
              <a:t> a user</a:t>
            </a:r>
          </a:p>
          <a:p>
            <a:endParaRPr lang="fr-FR" dirty="0"/>
          </a:p>
          <a:p>
            <a:pPr marL="0" indent="0">
              <a:buNone/>
            </a:pPr>
            <a:r>
              <a:rPr lang="en-US" dirty="0"/>
              <a:t>https://msdn.microsoft.com/en-us/library/aa379633(v=vs.90).aspx</a:t>
            </a:r>
          </a:p>
        </p:txBody>
      </p:sp>
    </p:spTree>
    <p:extLst>
      <p:ext uri="{BB962C8B-B14F-4D97-AF65-F5344CB8AC3E}">
        <p14:creationId xmlns:p14="http://schemas.microsoft.com/office/powerpoint/2010/main" val="318914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4575-A958-4264-AD02-31E532BA7C2E}"/>
              </a:ext>
            </a:extLst>
          </p:cNvPr>
          <p:cNvSpPr>
            <a:spLocks noGrp="1"/>
          </p:cNvSpPr>
          <p:nvPr>
            <p:ph type="title"/>
          </p:nvPr>
        </p:nvSpPr>
        <p:spPr/>
        <p:txBody>
          <a:bodyPr/>
          <a:lstStyle/>
          <a:p>
            <a:r>
              <a:rPr lang="fr-FR" dirty="0" err="1"/>
              <a:t>Impersonation</a:t>
            </a:r>
            <a:endParaRPr lang="en-US" dirty="0"/>
          </a:p>
        </p:txBody>
      </p:sp>
      <p:sp>
        <p:nvSpPr>
          <p:cNvPr id="3" name="Content Placeholder 2">
            <a:extLst>
              <a:ext uri="{FF2B5EF4-FFF2-40B4-BE49-F238E27FC236}">
                <a16:creationId xmlns:a16="http://schemas.microsoft.com/office/drawing/2014/main" id="{5D9F596D-5CCB-4363-930A-A64B16317834}"/>
              </a:ext>
            </a:extLst>
          </p:cNvPr>
          <p:cNvSpPr>
            <a:spLocks noGrp="1"/>
          </p:cNvSpPr>
          <p:nvPr>
            <p:ph idx="1"/>
          </p:nvPr>
        </p:nvSpPr>
        <p:spPr>
          <a:xfrm>
            <a:off x="274640" y="1678698"/>
            <a:ext cx="11887198" cy="4858627"/>
          </a:xfrm>
        </p:spPr>
        <p:txBody>
          <a:bodyPr>
            <a:normAutofit fontScale="55000" lnSpcReduction="20000"/>
          </a:bodyPr>
          <a:lstStyle/>
          <a:p>
            <a:r>
              <a:rPr lang="fr-FR" sz="5600" dirty="0"/>
              <a:t>Kernel API (</a:t>
            </a:r>
            <a:r>
              <a:rPr lang="en-US" sz="5600" dirty="0" err="1"/>
              <a:t>PsImpersonateClient</a:t>
            </a:r>
            <a:r>
              <a:rPr lang="en-US" sz="5600" dirty="0"/>
              <a:t>())</a:t>
            </a:r>
            <a:endParaRPr lang="fr-FR" sz="5600" dirty="0"/>
          </a:p>
          <a:p>
            <a:r>
              <a:rPr lang="fr-FR" sz="5600" dirty="0"/>
              <a:t>Sets the </a:t>
            </a:r>
            <a:r>
              <a:rPr lang="fr-FR" sz="5600" dirty="0" err="1"/>
              <a:t>current</a:t>
            </a:r>
            <a:r>
              <a:rPr lang="fr-FR" sz="5600" dirty="0"/>
              <a:t> </a:t>
            </a:r>
            <a:r>
              <a:rPr lang="fr-FR" sz="5600" dirty="0" err="1"/>
              <a:t>thread’s</a:t>
            </a:r>
            <a:r>
              <a:rPr lang="fr-FR" sz="5600" dirty="0"/>
              <a:t> </a:t>
            </a:r>
            <a:r>
              <a:rPr lang="fr-FR" sz="5600" dirty="0" err="1"/>
              <a:t>token</a:t>
            </a:r>
            <a:r>
              <a:rPr lang="fr-FR" sz="5600" dirty="0"/>
              <a:t> to the value </a:t>
            </a:r>
            <a:r>
              <a:rPr lang="fr-FR" sz="5600" dirty="0" err="1"/>
              <a:t>passed</a:t>
            </a:r>
            <a:r>
              <a:rPr lang="fr-FR" sz="5600" dirty="0"/>
              <a:t> to API</a:t>
            </a:r>
          </a:p>
          <a:p>
            <a:r>
              <a:rPr lang="fr-FR" sz="5600" dirty="0"/>
              <a:t>Must </a:t>
            </a:r>
            <a:r>
              <a:rPr lang="fr-FR" sz="5600" dirty="0" err="1"/>
              <a:t>be</a:t>
            </a:r>
            <a:r>
              <a:rPr lang="fr-FR" sz="5600" dirty="0"/>
              <a:t> </a:t>
            </a:r>
            <a:r>
              <a:rPr lang="fr-FR" sz="5600" dirty="0" err="1"/>
              <a:t>granted</a:t>
            </a:r>
            <a:r>
              <a:rPr lang="fr-FR" sz="5600" dirty="0"/>
              <a:t> </a:t>
            </a:r>
            <a:r>
              <a:rPr lang="en-US" sz="5600" dirty="0"/>
              <a:t>SeImpersonatePrivilege to succeed</a:t>
            </a:r>
            <a:endParaRPr lang="fr-FR" sz="5600" dirty="0"/>
          </a:p>
          <a:p>
            <a:r>
              <a:rPr lang="fr-FR" sz="5600" dirty="0"/>
              <a:t>I</a:t>
            </a:r>
            <a:r>
              <a:rPr lang="en-US" sz="5600" dirty="0" err="1"/>
              <a:t>mpersonation</a:t>
            </a:r>
            <a:r>
              <a:rPr lang="en-US" sz="5600" dirty="0"/>
              <a:t> Levels</a:t>
            </a:r>
          </a:p>
          <a:p>
            <a:pPr lvl="1"/>
            <a:r>
              <a:rPr lang="en-US" sz="4000" dirty="0" err="1"/>
              <a:t>SecurityAnonymous</a:t>
            </a:r>
            <a:endParaRPr lang="en-US" sz="4000" dirty="0"/>
          </a:p>
          <a:p>
            <a:pPr marL="932597" lvl="2" indent="0">
              <a:buNone/>
            </a:pPr>
            <a:r>
              <a:rPr lang="en-US" sz="3200" dirty="0"/>
              <a:t>cannot obtain identification information about the client, and it cannot impersonate the client.</a:t>
            </a:r>
          </a:p>
          <a:p>
            <a:pPr lvl="1"/>
            <a:r>
              <a:rPr lang="en-US" sz="4000" dirty="0" err="1"/>
              <a:t>SecurityIdentification</a:t>
            </a:r>
            <a:endParaRPr lang="en-US" sz="4000" dirty="0"/>
          </a:p>
          <a:p>
            <a:pPr marL="932597" lvl="2" indent="0">
              <a:buNone/>
            </a:pPr>
            <a:r>
              <a:rPr lang="en-US" sz="3200" dirty="0"/>
              <a:t>can obtain information about the client, such as security identifiers and, but it cannot impersonate the </a:t>
            </a:r>
            <a:r>
              <a:rPr lang="en-US" sz="3200" dirty="0" err="1"/>
              <a:t>clientprivileges</a:t>
            </a:r>
            <a:endParaRPr lang="en-US" sz="3200" dirty="0"/>
          </a:p>
          <a:p>
            <a:pPr lvl="1"/>
            <a:r>
              <a:rPr lang="en-US" sz="4000" dirty="0" err="1"/>
              <a:t>SecurityImpersonation</a:t>
            </a:r>
            <a:endParaRPr lang="en-US" sz="4000" dirty="0"/>
          </a:p>
          <a:p>
            <a:pPr marL="932597" lvl="2" indent="0">
              <a:buNone/>
            </a:pPr>
            <a:r>
              <a:rPr lang="en-US" sz="3200" dirty="0"/>
              <a:t>can impersonate the client's security context on its local system. The server cannot impersonate the client on remote systems</a:t>
            </a:r>
          </a:p>
          <a:p>
            <a:pPr lvl="1"/>
            <a:r>
              <a:rPr lang="en-US" sz="4000" dirty="0" err="1"/>
              <a:t>SecurityDelegation</a:t>
            </a:r>
            <a:endParaRPr lang="en-US" sz="4000" dirty="0"/>
          </a:p>
          <a:p>
            <a:pPr marL="932597" lvl="2" indent="0">
              <a:buNone/>
            </a:pPr>
            <a:r>
              <a:rPr lang="en-US" sz="3200" dirty="0"/>
              <a:t>can impersonate the client's security context on remote systems</a:t>
            </a:r>
            <a:endParaRPr lang="fr-FR" sz="3200" dirty="0"/>
          </a:p>
          <a:p>
            <a:endParaRPr lang="fr-FR" dirty="0"/>
          </a:p>
        </p:txBody>
      </p:sp>
    </p:spTree>
    <p:extLst>
      <p:ext uri="{BB962C8B-B14F-4D97-AF65-F5344CB8AC3E}">
        <p14:creationId xmlns:p14="http://schemas.microsoft.com/office/powerpoint/2010/main" val="399506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FDF5-377A-49CF-AE1A-74AAFD30ED0E}"/>
              </a:ext>
            </a:extLst>
          </p:cNvPr>
          <p:cNvSpPr>
            <a:spLocks noGrp="1"/>
          </p:cNvSpPr>
          <p:nvPr>
            <p:ph type="title"/>
          </p:nvPr>
        </p:nvSpPr>
        <p:spPr/>
        <p:txBody>
          <a:bodyPr/>
          <a:lstStyle/>
          <a:p>
            <a:r>
              <a:rPr lang="en-US" dirty="0"/>
              <a:t>Privileges</a:t>
            </a:r>
            <a:endParaRPr lang="fr-FR" dirty="0"/>
          </a:p>
        </p:txBody>
      </p:sp>
      <p:sp>
        <p:nvSpPr>
          <p:cNvPr id="3" name="Text Placeholder 2">
            <a:extLst>
              <a:ext uri="{FF2B5EF4-FFF2-40B4-BE49-F238E27FC236}">
                <a16:creationId xmlns:a16="http://schemas.microsoft.com/office/drawing/2014/main" id="{CA5E6DB5-21DB-4959-886E-29FCDCDDD637}"/>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84D13B99-3807-47A3-B5CE-D2BFAE0892E7}"/>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15</a:t>
            </a:fld>
            <a:endParaRPr lang="en-US" dirty="0"/>
          </a:p>
        </p:txBody>
      </p:sp>
    </p:spTree>
    <p:extLst>
      <p:ext uri="{BB962C8B-B14F-4D97-AF65-F5344CB8AC3E}">
        <p14:creationId xmlns:p14="http://schemas.microsoft.com/office/powerpoint/2010/main" val="42815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F2D2B-F742-471C-B83E-762A18367F7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dirty="0"/>
          </a:p>
        </p:txBody>
      </p:sp>
      <p:sp>
        <p:nvSpPr>
          <p:cNvPr id="3" name="Text Placeholder 2">
            <a:extLst>
              <a:ext uri="{FF2B5EF4-FFF2-40B4-BE49-F238E27FC236}">
                <a16:creationId xmlns:a16="http://schemas.microsoft.com/office/drawing/2014/main" id="{E1271C75-510E-4C99-BE0C-2BB9E3B72BF3}"/>
              </a:ext>
            </a:extLst>
          </p:cNvPr>
          <p:cNvSpPr>
            <a:spLocks noGrp="1"/>
          </p:cNvSpPr>
          <p:nvPr>
            <p:ph type="body" sz="quarter" idx="14"/>
          </p:nvPr>
        </p:nvSpPr>
        <p:spPr>
          <a:xfrm>
            <a:off x="274702" y="1943100"/>
            <a:ext cx="11721160" cy="4745915"/>
          </a:xfrm>
        </p:spPr>
        <p:txBody>
          <a:bodyPr/>
          <a:lstStyle/>
          <a:p>
            <a:r>
              <a:rPr lang="en-US" dirty="0"/>
              <a:t>Privileges are special permissions not applying to a specific object but representing a sensitive role or task</a:t>
            </a:r>
          </a:p>
          <a:p>
            <a:r>
              <a:rPr lang="en-US" dirty="0"/>
              <a:t>Privileges are mostly leveraged on operation with kernel objects like token, files or memory</a:t>
            </a:r>
          </a:p>
          <a:p>
            <a:r>
              <a:rPr lang="en-US" dirty="0"/>
              <a:t>All privileges are sensitive and should be assigned only when necessary as they can easily disrupt the system</a:t>
            </a:r>
          </a:p>
          <a:p>
            <a:pPr lvl="1"/>
            <a:r>
              <a:rPr lang="en-US" dirty="0"/>
              <a:t>But some are even more sensitive as they directly relate to system security. Next 2 slides are the main privileges related to security.</a:t>
            </a:r>
          </a:p>
          <a:p>
            <a:endParaRPr lang="fr-FR" dirty="0"/>
          </a:p>
        </p:txBody>
      </p:sp>
      <p:sp>
        <p:nvSpPr>
          <p:cNvPr id="4" name="Title 3">
            <a:extLst>
              <a:ext uri="{FF2B5EF4-FFF2-40B4-BE49-F238E27FC236}">
                <a16:creationId xmlns:a16="http://schemas.microsoft.com/office/drawing/2014/main" id="{C8D8619D-9B3B-4BA7-9FBE-278B790B7B7D}"/>
              </a:ext>
            </a:extLst>
          </p:cNvPr>
          <p:cNvSpPr>
            <a:spLocks noGrp="1"/>
          </p:cNvSpPr>
          <p:nvPr>
            <p:ph type="title"/>
          </p:nvPr>
        </p:nvSpPr>
        <p:spPr/>
        <p:txBody>
          <a:bodyPr/>
          <a:lstStyle/>
          <a:p>
            <a:r>
              <a:rPr lang="en-US" dirty="0"/>
              <a:t>Privileges</a:t>
            </a:r>
            <a:endParaRPr lang="fr-FR" dirty="0"/>
          </a:p>
        </p:txBody>
      </p:sp>
    </p:spTree>
    <p:extLst>
      <p:ext uri="{BB962C8B-B14F-4D97-AF65-F5344CB8AC3E}">
        <p14:creationId xmlns:p14="http://schemas.microsoft.com/office/powerpoint/2010/main" val="13187082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D6BB23-92A5-4133-8381-529F1F84B37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dirty="0"/>
          </a:p>
        </p:txBody>
      </p:sp>
      <p:sp>
        <p:nvSpPr>
          <p:cNvPr id="3" name="Title 2">
            <a:extLst>
              <a:ext uri="{FF2B5EF4-FFF2-40B4-BE49-F238E27FC236}">
                <a16:creationId xmlns:a16="http://schemas.microsoft.com/office/drawing/2014/main" id="{D6E0A6DA-4711-4408-8801-77B51CE1F566}"/>
              </a:ext>
            </a:extLst>
          </p:cNvPr>
          <p:cNvSpPr>
            <a:spLocks noGrp="1"/>
          </p:cNvSpPr>
          <p:nvPr>
            <p:ph type="title"/>
          </p:nvPr>
        </p:nvSpPr>
        <p:spPr/>
        <p:txBody>
          <a:bodyPr/>
          <a:lstStyle/>
          <a:p>
            <a:r>
              <a:rPr lang="en-US" dirty="0"/>
              <a:t>Privileges</a:t>
            </a:r>
            <a:endParaRPr lang="fr-FR" dirty="0"/>
          </a:p>
        </p:txBody>
      </p:sp>
      <p:graphicFrame>
        <p:nvGraphicFramePr>
          <p:cNvPr id="4" name="Table 3">
            <a:extLst>
              <a:ext uri="{FF2B5EF4-FFF2-40B4-BE49-F238E27FC236}">
                <a16:creationId xmlns:a16="http://schemas.microsoft.com/office/drawing/2014/main" id="{500AEDA8-ED30-4229-AEE5-6379EE8FFCCB}"/>
              </a:ext>
            </a:extLst>
          </p:cNvPr>
          <p:cNvGraphicFramePr>
            <a:graphicFrameLocks noGrp="1"/>
          </p:cNvGraphicFramePr>
          <p:nvPr>
            <p:extLst>
              <p:ext uri="{D42A27DB-BD31-4B8C-83A1-F6EECF244321}">
                <p14:modId xmlns:p14="http://schemas.microsoft.com/office/powerpoint/2010/main" val="579651070"/>
              </p:ext>
            </p:extLst>
          </p:nvPr>
        </p:nvGraphicFramePr>
        <p:xfrm>
          <a:off x="454024" y="1668482"/>
          <a:ext cx="11525251" cy="4985928"/>
        </p:xfrm>
        <a:graphic>
          <a:graphicData uri="http://schemas.openxmlformats.org/drawingml/2006/table">
            <a:tbl>
              <a:tblPr firstRow="1" bandRow="1">
                <a:tableStyleId>{5C22544A-7EE6-4342-B048-85BDC9FD1C3A}</a:tableStyleId>
              </a:tblPr>
              <a:tblGrid>
                <a:gridCol w="2776668">
                  <a:extLst>
                    <a:ext uri="{9D8B030D-6E8A-4147-A177-3AD203B41FA5}">
                      <a16:colId xmlns:a16="http://schemas.microsoft.com/office/drawing/2014/main" val="324537985"/>
                    </a:ext>
                  </a:extLst>
                </a:gridCol>
                <a:gridCol w="2776668">
                  <a:extLst>
                    <a:ext uri="{9D8B030D-6E8A-4147-A177-3AD203B41FA5}">
                      <a16:colId xmlns:a16="http://schemas.microsoft.com/office/drawing/2014/main" val="1366447392"/>
                    </a:ext>
                  </a:extLst>
                </a:gridCol>
                <a:gridCol w="5971915">
                  <a:extLst>
                    <a:ext uri="{9D8B030D-6E8A-4147-A177-3AD203B41FA5}">
                      <a16:colId xmlns:a16="http://schemas.microsoft.com/office/drawing/2014/main" val="3114970256"/>
                    </a:ext>
                  </a:extLst>
                </a:gridCol>
              </a:tblGrid>
              <a:tr h="319418">
                <a:tc>
                  <a:txBody>
                    <a:bodyPr/>
                    <a:lstStyle/>
                    <a:p>
                      <a:r>
                        <a:rPr lang="en-US" dirty="0"/>
                        <a:t>Privilege</a:t>
                      </a:r>
                      <a:endParaRPr lang="fr-FR" dirty="0"/>
                    </a:p>
                  </a:txBody>
                  <a:tcPr/>
                </a:tc>
                <a:tc>
                  <a:txBody>
                    <a:bodyPr/>
                    <a:lstStyle/>
                    <a:p>
                      <a:r>
                        <a:rPr lang="en-US" dirty="0"/>
                        <a:t>Name</a:t>
                      </a:r>
                      <a:endParaRPr lang="fr-FR" dirty="0"/>
                    </a:p>
                  </a:txBody>
                  <a:tcPr/>
                </a:tc>
                <a:tc>
                  <a:txBody>
                    <a:bodyPr/>
                    <a:lstStyle/>
                    <a:p>
                      <a:r>
                        <a:rPr lang="en-US" dirty="0"/>
                        <a:t>Description and risk</a:t>
                      </a:r>
                      <a:endParaRPr lang="fr-FR" dirty="0"/>
                    </a:p>
                  </a:txBody>
                  <a:tcPr/>
                </a:tc>
                <a:extLst>
                  <a:ext uri="{0D108BD9-81ED-4DB2-BD59-A6C34878D82A}">
                    <a16:rowId xmlns:a16="http://schemas.microsoft.com/office/drawing/2014/main" val="716345063"/>
                  </a:ext>
                </a:extLst>
              </a:tr>
              <a:tr h="357921">
                <a:tc>
                  <a:txBody>
                    <a:bodyPr/>
                    <a:lstStyle/>
                    <a:p>
                      <a:r>
                        <a:rPr lang="fr-FR" sz="1200" b="1" kern="1200" dirty="0" err="1">
                          <a:solidFill>
                            <a:schemeClr val="dk1"/>
                          </a:solidFill>
                          <a:latin typeface="+mn-lt"/>
                          <a:ea typeface="+mn-ea"/>
                          <a:cs typeface="+mn-cs"/>
                        </a:rPr>
                        <a:t>SeCreateTokenPrivilege</a:t>
                      </a:r>
                      <a:endParaRPr lang="fr-FR" sz="1200" b="1" dirty="0"/>
                    </a:p>
                  </a:txBody>
                  <a:tcPr/>
                </a:tc>
                <a:tc>
                  <a:txBody>
                    <a:bodyPr/>
                    <a:lstStyle/>
                    <a:p>
                      <a:r>
                        <a:rPr lang="fr-FR" sz="1400" dirty="0" err="1"/>
                        <a:t>Create</a:t>
                      </a:r>
                      <a:r>
                        <a:rPr lang="fr-FR" sz="1400" dirty="0"/>
                        <a:t> a </a:t>
                      </a:r>
                      <a:r>
                        <a:rPr lang="fr-FR" sz="1400" dirty="0" err="1"/>
                        <a:t>token</a:t>
                      </a:r>
                      <a:r>
                        <a:rPr lang="fr-FR" sz="1400" dirty="0"/>
                        <a:t> </a:t>
                      </a:r>
                      <a:r>
                        <a:rPr lang="fr-FR" sz="1400" dirty="0" err="1"/>
                        <a:t>object</a:t>
                      </a:r>
                      <a:endParaRPr lang="fr-FR" sz="1400" dirty="0"/>
                    </a:p>
                  </a:txBody>
                  <a:tcPr/>
                </a:tc>
                <a:tc>
                  <a:txBody>
                    <a:bodyPr/>
                    <a:lstStyle/>
                    <a:p>
                      <a:r>
                        <a:rPr lang="en-US" sz="1200" dirty="0"/>
                        <a:t>User can create new token objects with arbitrary groups and permissions. By default, LSASS has it.</a:t>
                      </a:r>
                      <a:endParaRPr lang="fr-FR" sz="1200" dirty="0"/>
                    </a:p>
                  </a:txBody>
                  <a:tcPr/>
                </a:tc>
                <a:extLst>
                  <a:ext uri="{0D108BD9-81ED-4DB2-BD59-A6C34878D82A}">
                    <a16:rowId xmlns:a16="http://schemas.microsoft.com/office/drawing/2014/main" val="4293621682"/>
                  </a:ext>
                </a:extLst>
              </a:tr>
              <a:tr h="587148">
                <a:tc>
                  <a:txBody>
                    <a:bodyPr/>
                    <a:lstStyle/>
                    <a:p>
                      <a:r>
                        <a:rPr lang="fr-FR" sz="1200" b="1" kern="1200" dirty="0">
                          <a:solidFill>
                            <a:schemeClr val="dk1"/>
                          </a:solidFill>
                          <a:latin typeface="+mn-lt"/>
                          <a:ea typeface="+mn-ea"/>
                          <a:cs typeface="+mn-cs"/>
                        </a:rPr>
                        <a:t>SeAssignPrimaryTokenPrivilege</a:t>
                      </a:r>
                      <a:endParaRPr lang="fr-FR" sz="1200" b="1" dirty="0"/>
                    </a:p>
                  </a:txBody>
                  <a:tcPr/>
                </a:tc>
                <a:tc>
                  <a:txBody>
                    <a:bodyPr/>
                    <a:lstStyle/>
                    <a:p>
                      <a:r>
                        <a:rPr lang="en-US" sz="1400" dirty="0"/>
                        <a:t>Replace a process level token</a:t>
                      </a:r>
                      <a:endParaRPr lang="fr-FR" sz="1400" dirty="0"/>
                    </a:p>
                  </a:txBody>
                  <a:tcPr/>
                </a:tc>
                <a:tc>
                  <a:txBody>
                    <a:bodyPr/>
                    <a:lstStyle/>
                    <a:p>
                      <a:r>
                        <a:rPr lang="en-US" sz="1200" dirty="0"/>
                        <a:t>User can set the primary token of a process.</a:t>
                      </a:r>
                      <a:endParaRPr lang="fr-FR" sz="1200" dirty="0"/>
                    </a:p>
                  </a:txBody>
                  <a:tcPr/>
                </a:tc>
                <a:extLst>
                  <a:ext uri="{0D108BD9-81ED-4DB2-BD59-A6C34878D82A}">
                    <a16:rowId xmlns:a16="http://schemas.microsoft.com/office/drawing/2014/main" val="3206420767"/>
                  </a:ext>
                </a:extLst>
              </a:tr>
              <a:tr h="587148">
                <a:tc>
                  <a:txBody>
                    <a:bodyPr/>
                    <a:lstStyle/>
                    <a:p>
                      <a:r>
                        <a:rPr lang="fr-FR" sz="1200" b="1" kern="1200" dirty="0" err="1">
                          <a:solidFill>
                            <a:schemeClr val="dk1"/>
                          </a:solidFill>
                          <a:latin typeface="+mn-lt"/>
                          <a:ea typeface="+mn-ea"/>
                          <a:cs typeface="+mn-cs"/>
                        </a:rPr>
                        <a:t>SeTcbPrivilege</a:t>
                      </a:r>
                      <a:endParaRPr lang="fr-FR" sz="1200" b="1" dirty="0"/>
                    </a:p>
                  </a:txBody>
                  <a:tcPr/>
                </a:tc>
                <a:tc>
                  <a:txBody>
                    <a:bodyPr/>
                    <a:lstStyle/>
                    <a:p>
                      <a:r>
                        <a:rPr lang="en-US" sz="1400" dirty="0"/>
                        <a:t>Act as part of the operating system</a:t>
                      </a:r>
                      <a:endParaRPr lang="fr-FR" sz="1400" dirty="0"/>
                    </a:p>
                  </a:txBody>
                  <a:tcPr/>
                </a:tc>
                <a:tc>
                  <a:txBody>
                    <a:bodyPr/>
                    <a:lstStyle/>
                    <a:p>
                      <a:r>
                        <a:rPr lang="en-US" sz="1200" dirty="0"/>
                        <a:t>User can perform certain high sensitive tasks normally reserved to windows components. </a:t>
                      </a:r>
                      <a:r>
                        <a:rPr lang="en-US" sz="1200" dirty="0" err="1"/>
                        <a:t>Eg</a:t>
                      </a:r>
                      <a:r>
                        <a:rPr lang="en-US" sz="1200" dirty="0"/>
                        <a:t>: impersonating a user without prior authentication.</a:t>
                      </a:r>
                      <a:endParaRPr lang="fr-FR" sz="1200" dirty="0"/>
                    </a:p>
                  </a:txBody>
                  <a:tcPr/>
                </a:tc>
                <a:extLst>
                  <a:ext uri="{0D108BD9-81ED-4DB2-BD59-A6C34878D82A}">
                    <a16:rowId xmlns:a16="http://schemas.microsoft.com/office/drawing/2014/main" val="2641605125"/>
                  </a:ext>
                </a:extLst>
              </a:tr>
              <a:tr h="587148">
                <a:tc>
                  <a:txBody>
                    <a:bodyPr/>
                    <a:lstStyle/>
                    <a:p>
                      <a:r>
                        <a:rPr lang="fr-FR" sz="1200" b="1" kern="1200" dirty="0" err="1">
                          <a:solidFill>
                            <a:schemeClr val="dk1"/>
                          </a:solidFill>
                          <a:latin typeface="+mn-lt"/>
                          <a:ea typeface="+mn-ea"/>
                          <a:cs typeface="+mn-cs"/>
                        </a:rPr>
                        <a:t>SeSecurityPrivilege</a:t>
                      </a:r>
                      <a:endParaRPr lang="fr-FR" sz="1200" b="1" dirty="0"/>
                    </a:p>
                  </a:txBody>
                  <a:tcPr/>
                </a:tc>
                <a:tc>
                  <a:txBody>
                    <a:bodyPr/>
                    <a:lstStyle/>
                    <a:p>
                      <a:r>
                        <a:rPr lang="en-US" sz="1400" dirty="0"/>
                        <a:t>Manage auditing and security log</a:t>
                      </a:r>
                      <a:endParaRPr lang="fr-FR" sz="1400" dirty="0"/>
                    </a:p>
                  </a:txBody>
                  <a:tcPr/>
                </a:tc>
                <a:tc>
                  <a:txBody>
                    <a:bodyPr/>
                    <a:lstStyle/>
                    <a:p>
                      <a:r>
                        <a:rPr lang="en-US" sz="1200" dirty="0"/>
                        <a:t>User can set Audit ACL (SACL) on objects. User can also display &amp; clear the security event log</a:t>
                      </a:r>
                      <a:endParaRPr lang="fr-FR" sz="1200" dirty="0"/>
                    </a:p>
                  </a:txBody>
                  <a:tcPr/>
                </a:tc>
                <a:extLst>
                  <a:ext uri="{0D108BD9-81ED-4DB2-BD59-A6C34878D82A}">
                    <a16:rowId xmlns:a16="http://schemas.microsoft.com/office/drawing/2014/main" val="2292369390"/>
                  </a:ext>
                </a:extLst>
              </a:tr>
              <a:tr h="587148">
                <a:tc>
                  <a:txBody>
                    <a:bodyPr/>
                    <a:lstStyle/>
                    <a:p>
                      <a:r>
                        <a:rPr lang="fr-FR" sz="1200" b="1" kern="1200" dirty="0" err="1">
                          <a:solidFill>
                            <a:schemeClr val="dk1"/>
                          </a:solidFill>
                          <a:latin typeface="+mn-lt"/>
                          <a:ea typeface="+mn-ea"/>
                          <a:cs typeface="+mn-cs"/>
                        </a:rPr>
                        <a:t>SeTakeOwnershipPrivilege</a:t>
                      </a:r>
                      <a:endParaRPr lang="fr-FR" sz="1200" b="1" dirty="0"/>
                    </a:p>
                  </a:txBody>
                  <a:tcPr/>
                </a:tc>
                <a:tc>
                  <a:txBody>
                    <a:bodyPr/>
                    <a:lstStyle/>
                    <a:p>
                      <a:r>
                        <a:rPr lang="en-US" sz="1400" dirty="0"/>
                        <a:t>Take ownership of files or other objects</a:t>
                      </a:r>
                      <a:endParaRPr lang="fr-FR" sz="1400" dirty="0"/>
                    </a:p>
                  </a:txBody>
                  <a:tcPr/>
                </a:tc>
                <a:tc>
                  <a:txBody>
                    <a:bodyPr/>
                    <a:lstStyle/>
                    <a:p>
                      <a:r>
                        <a:rPr lang="en-US" sz="1200" dirty="0"/>
                        <a:t>User can become owner of any files, registry key or other securable object</a:t>
                      </a:r>
                      <a:endParaRPr lang="fr-FR" sz="1200" dirty="0"/>
                    </a:p>
                  </a:txBody>
                  <a:tcPr/>
                </a:tc>
                <a:extLst>
                  <a:ext uri="{0D108BD9-81ED-4DB2-BD59-A6C34878D82A}">
                    <a16:rowId xmlns:a16="http://schemas.microsoft.com/office/drawing/2014/main" val="231588083"/>
                  </a:ext>
                </a:extLst>
              </a:tr>
              <a:tr h="587148">
                <a:tc>
                  <a:txBody>
                    <a:bodyPr/>
                    <a:lstStyle/>
                    <a:p>
                      <a:r>
                        <a:rPr lang="fr-FR" sz="1200" b="1" dirty="0" err="1"/>
                        <a:t>SeLoadDriverPrivilege</a:t>
                      </a:r>
                      <a:endParaRPr lang="fr-FR" sz="1200" b="1" dirty="0"/>
                    </a:p>
                  </a:txBody>
                  <a:tcPr/>
                </a:tc>
                <a:tc>
                  <a:txBody>
                    <a:bodyPr/>
                    <a:lstStyle/>
                    <a:p>
                      <a:r>
                        <a:rPr lang="en-US" sz="1400" dirty="0"/>
                        <a:t>Load and unload device drivers</a:t>
                      </a:r>
                      <a:endParaRPr lang="fr-FR" sz="1400" dirty="0"/>
                    </a:p>
                  </a:txBody>
                  <a:tcPr/>
                </a:tc>
                <a:tc>
                  <a:txBody>
                    <a:bodyPr/>
                    <a:lstStyle/>
                    <a:p>
                      <a:r>
                        <a:rPr lang="en-US" sz="1200" dirty="0"/>
                        <a:t>User can dynamically load and unload device drivers or other code in to kernel mode.</a:t>
                      </a:r>
                      <a:endParaRPr lang="fr-FR" sz="1200" dirty="0"/>
                    </a:p>
                  </a:txBody>
                  <a:tcPr/>
                </a:tc>
                <a:extLst>
                  <a:ext uri="{0D108BD9-81ED-4DB2-BD59-A6C34878D82A}">
                    <a16:rowId xmlns:a16="http://schemas.microsoft.com/office/drawing/2014/main" val="3791556718"/>
                  </a:ext>
                </a:extLst>
              </a:tr>
              <a:tr h="587148">
                <a:tc>
                  <a:txBody>
                    <a:bodyPr/>
                    <a:lstStyle/>
                    <a:p>
                      <a:r>
                        <a:rPr lang="fr-FR" sz="1200" b="1" dirty="0" err="1"/>
                        <a:t>SeBackupPrivilege</a:t>
                      </a:r>
                      <a:endParaRPr lang="fr-FR" sz="1200" b="1" dirty="0"/>
                    </a:p>
                  </a:txBody>
                  <a:tcPr/>
                </a:tc>
                <a:tc>
                  <a:txBody>
                    <a:bodyPr/>
                    <a:lstStyle/>
                    <a:p>
                      <a:r>
                        <a:rPr lang="en-US" sz="1400" dirty="0"/>
                        <a:t>Back up files and directories</a:t>
                      </a:r>
                    </a:p>
                  </a:txBody>
                  <a:tcPr/>
                </a:tc>
                <a:tc>
                  <a:txBody>
                    <a:bodyPr/>
                    <a:lstStyle/>
                    <a:p>
                      <a:r>
                        <a:rPr lang="en-US" sz="1200" dirty="0"/>
                        <a:t>User can bypass file and directory, registry, and other persistent object permissions for the purposes of backing up the system.</a:t>
                      </a:r>
                      <a:endParaRPr lang="fr-FR" sz="1200" dirty="0"/>
                    </a:p>
                  </a:txBody>
                  <a:tcPr/>
                </a:tc>
                <a:extLst>
                  <a:ext uri="{0D108BD9-81ED-4DB2-BD59-A6C34878D82A}">
                    <a16:rowId xmlns:a16="http://schemas.microsoft.com/office/drawing/2014/main" val="2724048496"/>
                  </a:ext>
                </a:extLst>
              </a:tr>
              <a:tr h="587148">
                <a:tc>
                  <a:txBody>
                    <a:bodyPr/>
                    <a:lstStyle/>
                    <a:p>
                      <a:r>
                        <a:rPr lang="fr-FR" sz="1200" b="1" dirty="0" err="1"/>
                        <a:t>SeRestorePrivilege</a:t>
                      </a:r>
                      <a:endParaRPr lang="fr-FR" sz="1200" b="1" dirty="0"/>
                    </a:p>
                  </a:txBody>
                  <a:tcPr/>
                </a:tc>
                <a:tc>
                  <a:txBody>
                    <a:bodyPr/>
                    <a:lstStyle/>
                    <a:p>
                      <a:r>
                        <a:rPr lang="fr-FR" sz="1400" dirty="0"/>
                        <a:t>Restore files and directories</a:t>
                      </a:r>
                    </a:p>
                  </a:txBody>
                  <a:tcPr/>
                </a:tc>
                <a:tc>
                  <a:txBody>
                    <a:bodyPr/>
                    <a:lstStyle/>
                    <a:p>
                      <a:r>
                        <a:rPr lang="en-US" sz="1200" dirty="0"/>
                        <a:t>Users can bypass file, directory, registry, and other persistent objects permissions when restoring backed up files and directories, and determines which users can set any valid security principal as the owner of an object.</a:t>
                      </a:r>
                      <a:endParaRPr lang="fr-FR" sz="1200" dirty="0"/>
                    </a:p>
                  </a:txBody>
                  <a:tcPr/>
                </a:tc>
                <a:extLst>
                  <a:ext uri="{0D108BD9-81ED-4DB2-BD59-A6C34878D82A}">
                    <a16:rowId xmlns:a16="http://schemas.microsoft.com/office/drawing/2014/main" val="2697056584"/>
                  </a:ext>
                </a:extLst>
              </a:tr>
            </a:tbl>
          </a:graphicData>
        </a:graphic>
      </p:graphicFrame>
    </p:spTree>
    <p:extLst>
      <p:ext uri="{BB962C8B-B14F-4D97-AF65-F5344CB8AC3E}">
        <p14:creationId xmlns:p14="http://schemas.microsoft.com/office/powerpoint/2010/main" val="40902055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211469-2CDA-4682-AEB5-9B4ED0477AF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dirty="0"/>
          </a:p>
        </p:txBody>
      </p:sp>
      <p:sp>
        <p:nvSpPr>
          <p:cNvPr id="4" name="Title 3">
            <a:extLst>
              <a:ext uri="{FF2B5EF4-FFF2-40B4-BE49-F238E27FC236}">
                <a16:creationId xmlns:a16="http://schemas.microsoft.com/office/drawing/2014/main" id="{E82CF4FE-94BC-487F-9940-965A9CAAB143}"/>
              </a:ext>
            </a:extLst>
          </p:cNvPr>
          <p:cNvSpPr>
            <a:spLocks noGrp="1"/>
          </p:cNvSpPr>
          <p:nvPr>
            <p:ph type="title"/>
          </p:nvPr>
        </p:nvSpPr>
        <p:spPr/>
        <p:txBody>
          <a:bodyPr/>
          <a:lstStyle/>
          <a:p>
            <a:r>
              <a:rPr lang="en-US" dirty="0"/>
              <a:t>Privileges</a:t>
            </a:r>
            <a:endParaRPr lang="fr-FR" dirty="0"/>
          </a:p>
        </p:txBody>
      </p:sp>
      <p:graphicFrame>
        <p:nvGraphicFramePr>
          <p:cNvPr id="5" name="Table 4">
            <a:extLst>
              <a:ext uri="{FF2B5EF4-FFF2-40B4-BE49-F238E27FC236}">
                <a16:creationId xmlns:a16="http://schemas.microsoft.com/office/drawing/2014/main" id="{31ABD88D-EE25-4BFE-AF42-17263E1D17FD}"/>
              </a:ext>
            </a:extLst>
          </p:cNvPr>
          <p:cNvGraphicFramePr>
            <a:graphicFrameLocks noGrp="1"/>
          </p:cNvGraphicFramePr>
          <p:nvPr>
            <p:extLst>
              <p:ext uri="{D42A27DB-BD31-4B8C-83A1-F6EECF244321}">
                <p14:modId xmlns:p14="http://schemas.microsoft.com/office/powerpoint/2010/main" val="1740610546"/>
              </p:ext>
            </p:extLst>
          </p:nvPr>
        </p:nvGraphicFramePr>
        <p:xfrm>
          <a:off x="454024" y="1668482"/>
          <a:ext cx="11525251" cy="4846320"/>
        </p:xfrm>
        <a:graphic>
          <a:graphicData uri="http://schemas.openxmlformats.org/drawingml/2006/table">
            <a:tbl>
              <a:tblPr firstRow="1" bandRow="1">
                <a:tableStyleId>{5C22544A-7EE6-4342-B048-85BDC9FD1C3A}</a:tableStyleId>
              </a:tblPr>
              <a:tblGrid>
                <a:gridCol w="2776668">
                  <a:extLst>
                    <a:ext uri="{9D8B030D-6E8A-4147-A177-3AD203B41FA5}">
                      <a16:colId xmlns:a16="http://schemas.microsoft.com/office/drawing/2014/main" val="324537985"/>
                    </a:ext>
                  </a:extLst>
                </a:gridCol>
                <a:gridCol w="2776668">
                  <a:extLst>
                    <a:ext uri="{9D8B030D-6E8A-4147-A177-3AD203B41FA5}">
                      <a16:colId xmlns:a16="http://schemas.microsoft.com/office/drawing/2014/main" val="1366447392"/>
                    </a:ext>
                  </a:extLst>
                </a:gridCol>
                <a:gridCol w="5971915">
                  <a:extLst>
                    <a:ext uri="{9D8B030D-6E8A-4147-A177-3AD203B41FA5}">
                      <a16:colId xmlns:a16="http://schemas.microsoft.com/office/drawing/2014/main" val="3114970256"/>
                    </a:ext>
                  </a:extLst>
                </a:gridCol>
              </a:tblGrid>
              <a:tr h="319418">
                <a:tc>
                  <a:txBody>
                    <a:bodyPr/>
                    <a:lstStyle/>
                    <a:p>
                      <a:r>
                        <a:rPr lang="en-US" dirty="0"/>
                        <a:t>Privilege</a:t>
                      </a:r>
                      <a:endParaRPr lang="fr-FR" dirty="0"/>
                    </a:p>
                  </a:txBody>
                  <a:tcPr/>
                </a:tc>
                <a:tc>
                  <a:txBody>
                    <a:bodyPr/>
                    <a:lstStyle/>
                    <a:p>
                      <a:r>
                        <a:rPr lang="en-US" dirty="0"/>
                        <a:t>Name</a:t>
                      </a:r>
                      <a:endParaRPr lang="fr-FR" dirty="0"/>
                    </a:p>
                  </a:txBody>
                  <a:tcPr/>
                </a:tc>
                <a:tc>
                  <a:txBody>
                    <a:bodyPr/>
                    <a:lstStyle/>
                    <a:p>
                      <a:r>
                        <a:rPr lang="en-US" dirty="0"/>
                        <a:t>Description and risk</a:t>
                      </a:r>
                      <a:endParaRPr lang="fr-FR" dirty="0"/>
                    </a:p>
                  </a:txBody>
                  <a:tcPr/>
                </a:tc>
                <a:extLst>
                  <a:ext uri="{0D108BD9-81ED-4DB2-BD59-A6C34878D82A}">
                    <a16:rowId xmlns:a16="http://schemas.microsoft.com/office/drawing/2014/main" val="716345063"/>
                  </a:ext>
                </a:extLst>
              </a:tr>
              <a:tr h="357921">
                <a:tc>
                  <a:txBody>
                    <a:bodyPr/>
                    <a:lstStyle/>
                    <a:p>
                      <a:r>
                        <a:rPr lang="fr-FR" sz="1400" b="1" kern="1200" dirty="0" err="1">
                          <a:solidFill>
                            <a:schemeClr val="dk1"/>
                          </a:solidFill>
                          <a:latin typeface="+mn-lt"/>
                          <a:ea typeface="+mn-ea"/>
                          <a:cs typeface="+mn-cs"/>
                        </a:rPr>
                        <a:t>SeDebugPrivilege</a:t>
                      </a:r>
                      <a:endParaRPr lang="fr-FR" sz="1400" b="1" dirty="0"/>
                    </a:p>
                  </a:txBody>
                  <a:tcPr/>
                </a:tc>
                <a:tc>
                  <a:txBody>
                    <a:bodyPr/>
                    <a:lstStyle/>
                    <a:p>
                      <a:r>
                        <a:rPr lang="fr-FR" sz="1600" dirty="0" err="1"/>
                        <a:t>Debug</a:t>
                      </a:r>
                      <a:r>
                        <a:rPr lang="fr-FR" sz="1600" dirty="0"/>
                        <a:t> programs</a:t>
                      </a:r>
                    </a:p>
                  </a:txBody>
                  <a:tcPr/>
                </a:tc>
                <a:tc>
                  <a:txBody>
                    <a:bodyPr/>
                    <a:lstStyle/>
                    <a:p>
                      <a:r>
                        <a:rPr lang="en-US" dirty="0"/>
                        <a:t>User can attach debugger to any process which means ability to read/write memory of these process. This provides complete access to sensitive and critical operating system components.</a:t>
                      </a:r>
                      <a:endParaRPr lang="fr-FR" dirty="0"/>
                    </a:p>
                  </a:txBody>
                  <a:tcPr/>
                </a:tc>
                <a:extLst>
                  <a:ext uri="{0D108BD9-81ED-4DB2-BD59-A6C34878D82A}">
                    <a16:rowId xmlns:a16="http://schemas.microsoft.com/office/drawing/2014/main" val="4293621682"/>
                  </a:ext>
                </a:extLst>
              </a:tr>
              <a:tr h="587148">
                <a:tc>
                  <a:txBody>
                    <a:bodyPr/>
                    <a:lstStyle/>
                    <a:p>
                      <a:r>
                        <a:rPr lang="fr-FR" sz="1400" b="1" kern="1200" dirty="0">
                          <a:solidFill>
                            <a:schemeClr val="dk1"/>
                          </a:solidFill>
                          <a:latin typeface="+mn-lt"/>
                          <a:ea typeface="+mn-ea"/>
                          <a:cs typeface="+mn-cs"/>
                        </a:rPr>
                        <a:t>SeImpersonatePrivilege</a:t>
                      </a:r>
                      <a:endParaRPr lang="fr-FR" sz="1400" b="1" dirty="0"/>
                    </a:p>
                  </a:txBody>
                  <a:tcPr/>
                </a:tc>
                <a:tc>
                  <a:txBody>
                    <a:bodyPr/>
                    <a:lstStyle/>
                    <a:p>
                      <a:r>
                        <a:rPr lang="en-US" sz="1600" dirty="0"/>
                        <a:t>Impersonate a client after authentication</a:t>
                      </a:r>
                      <a:endParaRPr lang="fr-FR" sz="1600" dirty="0"/>
                    </a:p>
                  </a:txBody>
                  <a:tcPr/>
                </a:tc>
                <a:tc>
                  <a:txBody>
                    <a:bodyPr/>
                    <a:lstStyle/>
                    <a:p>
                      <a:r>
                        <a:rPr lang="en-US" dirty="0"/>
                        <a:t>Programs which own a valid user token to perform local actions on behalf of this user.</a:t>
                      </a:r>
                      <a:endParaRPr lang="fr-FR" dirty="0"/>
                    </a:p>
                  </a:txBody>
                  <a:tcPr/>
                </a:tc>
                <a:extLst>
                  <a:ext uri="{0D108BD9-81ED-4DB2-BD59-A6C34878D82A}">
                    <a16:rowId xmlns:a16="http://schemas.microsoft.com/office/drawing/2014/main" val="3206420767"/>
                  </a:ext>
                </a:extLst>
              </a:tr>
              <a:tr h="587148">
                <a:tc>
                  <a:txBody>
                    <a:bodyPr/>
                    <a:lstStyle/>
                    <a:p>
                      <a:r>
                        <a:rPr lang="fr-FR" sz="1400" b="1" kern="1200" dirty="0" err="1">
                          <a:solidFill>
                            <a:schemeClr val="dk1"/>
                          </a:solidFill>
                          <a:latin typeface="+mn-lt"/>
                          <a:ea typeface="+mn-ea"/>
                          <a:cs typeface="+mn-cs"/>
                        </a:rPr>
                        <a:t>SeTrustedCredManAccessPrivilege</a:t>
                      </a:r>
                      <a:endParaRPr lang="fr-FR" sz="1400" b="1" dirty="0"/>
                    </a:p>
                  </a:txBody>
                  <a:tcPr/>
                </a:tc>
                <a:tc>
                  <a:txBody>
                    <a:bodyPr/>
                    <a:lstStyle/>
                    <a:p>
                      <a:r>
                        <a:rPr lang="en-US" sz="1600" dirty="0"/>
                        <a:t>Access credential Manager as a trusted caller</a:t>
                      </a:r>
                      <a:endParaRPr lang="fr-FR" sz="1600" dirty="0"/>
                    </a:p>
                  </a:txBody>
                  <a:tcPr/>
                </a:tc>
                <a:tc>
                  <a:txBody>
                    <a:bodyPr/>
                    <a:lstStyle/>
                    <a:p>
                      <a:r>
                        <a:rPr lang="en-US" sz="1600" dirty="0"/>
                        <a:t>This setting is used by Credential Manager during Backup/Restore. No accounts should have this privilege, as it is only assigned to </a:t>
                      </a:r>
                      <a:r>
                        <a:rPr lang="en-US" sz="1600" dirty="0" err="1"/>
                        <a:t>Winlogon</a:t>
                      </a:r>
                      <a:r>
                        <a:rPr lang="en-US" sz="1600" dirty="0"/>
                        <a:t>.</a:t>
                      </a:r>
                      <a:endParaRPr lang="fr-FR" sz="1600" dirty="0"/>
                    </a:p>
                  </a:txBody>
                  <a:tcPr/>
                </a:tc>
                <a:extLst>
                  <a:ext uri="{0D108BD9-81ED-4DB2-BD59-A6C34878D82A}">
                    <a16:rowId xmlns:a16="http://schemas.microsoft.com/office/drawing/2014/main" val="2641605125"/>
                  </a:ext>
                </a:extLst>
              </a:tr>
              <a:tr h="587148">
                <a:tc>
                  <a:txBody>
                    <a:bodyPr/>
                    <a:lstStyle/>
                    <a:p>
                      <a:r>
                        <a:rPr lang="fr-FR" sz="1400" b="1" kern="1200" dirty="0" err="1">
                          <a:solidFill>
                            <a:schemeClr val="dk1"/>
                          </a:solidFill>
                          <a:latin typeface="+mn-lt"/>
                          <a:ea typeface="+mn-ea"/>
                          <a:cs typeface="+mn-cs"/>
                        </a:rPr>
                        <a:t>SeRelabelPrivilege</a:t>
                      </a:r>
                      <a:endParaRPr lang="fr-FR" sz="1400" b="1" dirty="0"/>
                    </a:p>
                  </a:txBody>
                  <a:tcPr/>
                </a:tc>
                <a:tc>
                  <a:txBody>
                    <a:bodyPr/>
                    <a:lstStyle/>
                    <a:p>
                      <a:r>
                        <a:rPr lang="en-US" sz="1600" dirty="0"/>
                        <a:t>Modify an object label</a:t>
                      </a:r>
                      <a:endParaRPr lang="fr-FR" sz="1600" dirty="0"/>
                    </a:p>
                  </a:txBody>
                  <a:tcPr/>
                </a:tc>
                <a:tc>
                  <a:txBody>
                    <a:bodyPr/>
                    <a:lstStyle/>
                    <a:p>
                      <a:r>
                        <a:rPr lang="en-US" dirty="0"/>
                        <a:t>User can modify the security label (MIC) of objects owned by other users</a:t>
                      </a:r>
                      <a:endParaRPr lang="fr-FR" dirty="0"/>
                    </a:p>
                  </a:txBody>
                  <a:tcPr/>
                </a:tc>
                <a:extLst>
                  <a:ext uri="{0D108BD9-81ED-4DB2-BD59-A6C34878D82A}">
                    <a16:rowId xmlns:a16="http://schemas.microsoft.com/office/drawing/2014/main" val="2292369390"/>
                  </a:ext>
                </a:extLst>
              </a:tr>
              <a:tr h="587148">
                <a:tc>
                  <a:txBody>
                    <a:bodyPr/>
                    <a:lstStyle/>
                    <a:p>
                      <a:r>
                        <a:rPr lang="fr-FR" sz="1400" b="1" kern="1200" dirty="0" err="1">
                          <a:solidFill>
                            <a:schemeClr val="dk1"/>
                          </a:solidFill>
                          <a:latin typeface="+mn-lt"/>
                          <a:ea typeface="+mn-ea"/>
                          <a:cs typeface="+mn-cs"/>
                        </a:rPr>
                        <a:t>SeDelegateSessionUserImpersonatePrivilege</a:t>
                      </a:r>
                      <a:endParaRPr lang="fr-FR" sz="1400" b="1" dirty="0"/>
                    </a:p>
                  </a:txBody>
                  <a:tcPr/>
                </a:tc>
                <a:tc>
                  <a:txBody>
                    <a:bodyPr/>
                    <a:lstStyle/>
                    <a:p>
                      <a:r>
                        <a:rPr lang="en-US" dirty="0"/>
                        <a:t>Obtain an impersonation token for another user in the same session</a:t>
                      </a:r>
                      <a:endParaRPr lang="fr-FR" dirty="0"/>
                    </a:p>
                  </a:txBody>
                  <a:tcPr/>
                </a:tc>
                <a:tc>
                  <a:txBody>
                    <a:bodyPr/>
                    <a:lstStyle/>
                    <a:p>
                      <a:r>
                        <a:rPr lang="en-US" dirty="0"/>
                        <a:t>Programs can obtain an impersonation token of other users who interactively logged on within the same session provided the caller has an impersonation token of the session user.</a:t>
                      </a:r>
                      <a:endParaRPr lang="fr-FR" dirty="0"/>
                    </a:p>
                  </a:txBody>
                  <a:tcPr/>
                </a:tc>
                <a:extLst>
                  <a:ext uri="{0D108BD9-81ED-4DB2-BD59-A6C34878D82A}">
                    <a16:rowId xmlns:a16="http://schemas.microsoft.com/office/drawing/2014/main" val="231588083"/>
                  </a:ext>
                </a:extLst>
              </a:tr>
            </a:tbl>
          </a:graphicData>
        </a:graphic>
      </p:graphicFrame>
    </p:spTree>
    <p:extLst>
      <p:ext uri="{BB962C8B-B14F-4D97-AF65-F5344CB8AC3E}">
        <p14:creationId xmlns:p14="http://schemas.microsoft.com/office/powerpoint/2010/main" val="11658797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5441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basic Authentication structures likes SID and Token</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mechanism governing Authentication</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1 – Authentication Mechanisms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293404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4BF8-7D9D-405B-9050-D14B160EBA0A}"/>
              </a:ext>
            </a:extLst>
          </p:cNvPr>
          <p:cNvSpPr>
            <a:spLocks noGrp="1"/>
          </p:cNvSpPr>
          <p:nvPr>
            <p:ph type="title"/>
          </p:nvPr>
        </p:nvSpPr>
        <p:spPr/>
        <p:txBody>
          <a:bodyPr/>
          <a:lstStyle/>
          <a:p>
            <a:r>
              <a:rPr lang="en-US" dirty="0"/>
              <a:t>SSPI &amp; Authentication API</a:t>
            </a:r>
            <a:endParaRPr lang="fr-FR" dirty="0"/>
          </a:p>
        </p:txBody>
      </p:sp>
      <p:sp>
        <p:nvSpPr>
          <p:cNvPr id="3" name="Text Placeholder 2">
            <a:extLst>
              <a:ext uri="{FF2B5EF4-FFF2-40B4-BE49-F238E27FC236}">
                <a16:creationId xmlns:a16="http://schemas.microsoft.com/office/drawing/2014/main" id="{F1561EEC-F63B-4866-BB2D-4B866BF12970}"/>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3A4763C7-4DC4-4081-A7F0-FDBD258CB09B}"/>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19</a:t>
            </a:fld>
            <a:endParaRPr lang="en-US" dirty="0"/>
          </a:p>
        </p:txBody>
      </p:sp>
    </p:spTree>
    <p:extLst>
      <p:ext uri="{BB962C8B-B14F-4D97-AF65-F5344CB8AC3E}">
        <p14:creationId xmlns:p14="http://schemas.microsoft.com/office/powerpoint/2010/main" val="47152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AF95A0-FFEA-424A-AAB1-3174DE8C1F9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dirty="0"/>
          </a:p>
        </p:txBody>
      </p:sp>
      <p:sp>
        <p:nvSpPr>
          <p:cNvPr id="3" name="Text Placeholder 2">
            <a:extLst>
              <a:ext uri="{FF2B5EF4-FFF2-40B4-BE49-F238E27FC236}">
                <a16:creationId xmlns:a16="http://schemas.microsoft.com/office/drawing/2014/main" id="{C859C57F-8051-4373-BF92-60C7D6900543}"/>
              </a:ext>
            </a:extLst>
          </p:cNvPr>
          <p:cNvSpPr>
            <a:spLocks noGrp="1"/>
          </p:cNvSpPr>
          <p:nvPr>
            <p:ph type="body" sz="quarter" idx="14"/>
          </p:nvPr>
        </p:nvSpPr>
        <p:spPr>
          <a:xfrm>
            <a:off x="274702" y="1943100"/>
            <a:ext cx="11721160" cy="3600986"/>
          </a:xfrm>
        </p:spPr>
        <p:txBody>
          <a:bodyPr/>
          <a:lstStyle/>
          <a:p>
            <a:r>
              <a:rPr lang="en-US" dirty="0"/>
              <a:t>Authentication functionalities are provided by SP – </a:t>
            </a:r>
            <a:r>
              <a:rPr lang="en-US" i="1" dirty="0"/>
              <a:t>Security Packages</a:t>
            </a:r>
            <a:endParaRPr lang="en-US" dirty="0"/>
          </a:p>
          <a:p>
            <a:pPr lvl="1"/>
            <a:r>
              <a:rPr lang="en-US" b="1" dirty="0"/>
              <a:t>Authentication</a:t>
            </a:r>
            <a:r>
              <a:rPr lang="en-US" dirty="0"/>
              <a:t> : Security Packages may provide zero, one or more </a:t>
            </a:r>
            <a:r>
              <a:rPr lang="en-US" b="1" dirty="0"/>
              <a:t>AP - </a:t>
            </a:r>
            <a:r>
              <a:rPr lang="en-US" b="1" i="1" dirty="0"/>
              <a:t>Authentication Package</a:t>
            </a:r>
            <a:r>
              <a:rPr lang="en-US" dirty="0"/>
              <a:t>. Authentication Package helps LSASS creating sessions for users by authenticating credentials and tell what to put in user’s token</a:t>
            </a:r>
          </a:p>
          <a:p>
            <a:pPr lvl="1"/>
            <a:r>
              <a:rPr lang="en-US" b="1" dirty="0"/>
              <a:t>Security Protocols </a:t>
            </a:r>
            <a:r>
              <a:rPr lang="en-US" dirty="0"/>
              <a:t>: Security Packages may provide zero, one or more </a:t>
            </a:r>
            <a:r>
              <a:rPr lang="en-US" b="1" dirty="0"/>
              <a:t>SSP – </a:t>
            </a:r>
            <a:r>
              <a:rPr lang="en-US" b="1" i="1" dirty="0"/>
              <a:t>Security Support Package</a:t>
            </a:r>
            <a:r>
              <a:rPr lang="en-US" dirty="0"/>
              <a:t>. SSP implements a security protocol</a:t>
            </a:r>
          </a:p>
          <a:p>
            <a:r>
              <a:rPr lang="en-US" dirty="0"/>
              <a:t>Security Packages are DLLs loaded by LSASS.exe</a:t>
            </a:r>
            <a:endParaRPr lang="fr-FR" dirty="0"/>
          </a:p>
        </p:txBody>
      </p:sp>
      <p:sp>
        <p:nvSpPr>
          <p:cNvPr id="4" name="Title 3">
            <a:extLst>
              <a:ext uri="{FF2B5EF4-FFF2-40B4-BE49-F238E27FC236}">
                <a16:creationId xmlns:a16="http://schemas.microsoft.com/office/drawing/2014/main" id="{59F613C7-A5B8-4AFD-A1CC-6D04D9ADCCCF}"/>
              </a:ext>
            </a:extLst>
          </p:cNvPr>
          <p:cNvSpPr>
            <a:spLocks noGrp="1"/>
          </p:cNvSpPr>
          <p:nvPr>
            <p:ph type="title"/>
          </p:nvPr>
        </p:nvSpPr>
        <p:spPr/>
        <p:txBody>
          <a:bodyPr/>
          <a:lstStyle/>
          <a:p>
            <a:r>
              <a:rPr lang="en-US" dirty="0"/>
              <a:t>Authentication Model</a:t>
            </a:r>
            <a:endParaRPr lang="fr-FR" dirty="0"/>
          </a:p>
        </p:txBody>
      </p:sp>
    </p:spTree>
    <p:extLst>
      <p:ext uri="{BB962C8B-B14F-4D97-AF65-F5344CB8AC3E}">
        <p14:creationId xmlns:p14="http://schemas.microsoft.com/office/powerpoint/2010/main" val="3936949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E31C82-2777-4CEA-9FC3-368D6C4BA9D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dirty="0"/>
          </a:p>
        </p:txBody>
      </p:sp>
      <p:sp>
        <p:nvSpPr>
          <p:cNvPr id="3" name="Text Placeholder 2">
            <a:extLst>
              <a:ext uri="{FF2B5EF4-FFF2-40B4-BE49-F238E27FC236}">
                <a16:creationId xmlns:a16="http://schemas.microsoft.com/office/drawing/2014/main" id="{39AA21E4-95D4-4740-9137-1C50B5FC9687}"/>
              </a:ext>
            </a:extLst>
          </p:cNvPr>
          <p:cNvSpPr>
            <a:spLocks noGrp="1"/>
          </p:cNvSpPr>
          <p:nvPr>
            <p:ph type="body" sz="quarter" idx="14"/>
          </p:nvPr>
        </p:nvSpPr>
        <p:spPr>
          <a:xfrm>
            <a:off x="274702" y="1943100"/>
            <a:ext cx="11721160" cy="2566857"/>
          </a:xfrm>
        </p:spPr>
        <p:txBody>
          <a:bodyPr/>
          <a:lstStyle/>
          <a:p>
            <a:r>
              <a:rPr lang="en-US" dirty="0"/>
              <a:t>Authentication is handled by Authentication Packages</a:t>
            </a:r>
          </a:p>
          <a:p>
            <a:pPr lvl="1"/>
            <a:r>
              <a:rPr lang="en-US" dirty="0"/>
              <a:t>DLLs loaded by LSAss.exe</a:t>
            </a:r>
          </a:p>
          <a:p>
            <a:pPr lvl="1"/>
            <a:r>
              <a:rPr lang="en-US" dirty="0"/>
              <a:t>Logon applications like </a:t>
            </a:r>
            <a:r>
              <a:rPr lang="en-US" dirty="0" err="1"/>
              <a:t>winlogon</a:t>
            </a:r>
            <a:r>
              <a:rPr lang="en-US" dirty="0"/>
              <a:t> call a generic interface provided by LSASS. LSASS will dispatch the call to the correct package based on package name or ID</a:t>
            </a:r>
          </a:p>
          <a:p>
            <a:pPr lvl="1"/>
            <a:r>
              <a:rPr lang="en-US" dirty="0"/>
              <a:t>Benefit is that authentication mechanics and secrets storing occur in a process different from logon application.</a:t>
            </a:r>
            <a:endParaRPr lang="fr-FR" dirty="0"/>
          </a:p>
        </p:txBody>
      </p:sp>
      <p:sp>
        <p:nvSpPr>
          <p:cNvPr id="4" name="Title 3">
            <a:extLst>
              <a:ext uri="{FF2B5EF4-FFF2-40B4-BE49-F238E27FC236}">
                <a16:creationId xmlns:a16="http://schemas.microsoft.com/office/drawing/2014/main" id="{0EF3AF40-F138-4882-9CCC-FB022191C35E}"/>
              </a:ext>
            </a:extLst>
          </p:cNvPr>
          <p:cNvSpPr>
            <a:spLocks noGrp="1"/>
          </p:cNvSpPr>
          <p:nvPr>
            <p:ph type="title"/>
          </p:nvPr>
        </p:nvSpPr>
        <p:spPr/>
        <p:txBody>
          <a:bodyPr/>
          <a:lstStyle/>
          <a:p>
            <a:r>
              <a:rPr lang="en-US" dirty="0"/>
              <a:t>How Authentication works in Windows</a:t>
            </a:r>
            <a:endParaRPr lang="fr-FR" dirty="0"/>
          </a:p>
        </p:txBody>
      </p:sp>
      <p:cxnSp>
        <p:nvCxnSpPr>
          <p:cNvPr id="6" name="Straight Connector 5">
            <a:extLst>
              <a:ext uri="{FF2B5EF4-FFF2-40B4-BE49-F238E27FC236}">
                <a16:creationId xmlns:a16="http://schemas.microsoft.com/office/drawing/2014/main" id="{759755C9-8C6D-4640-9161-01B4DF6E0008}"/>
              </a:ext>
            </a:extLst>
          </p:cNvPr>
          <p:cNvCxnSpPr/>
          <p:nvPr/>
        </p:nvCxnSpPr>
        <p:spPr>
          <a:xfrm>
            <a:off x="3336925" y="4732338"/>
            <a:ext cx="0" cy="1830937"/>
          </a:xfrm>
          <a:prstGeom prst="line">
            <a:avLst/>
          </a:prstGeom>
          <a:ln w="19050">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156D324-E19F-433D-8F73-4612C3FFA69A}"/>
              </a:ext>
            </a:extLst>
          </p:cNvPr>
          <p:cNvSpPr txBox="1"/>
          <p:nvPr/>
        </p:nvSpPr>
        <p:spPr>
          <a:xfrm>
            <a:off x="2056784" y="6424450"/>
            <a:ext cx="256028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Process Boundary</a:t>
            </a:r>
            <a:endParaRPr lang="fr-FR" sz="2000" dirty="0" err="1">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97E28795-9AF1-4978-90D3-000BA12F76EA}"/>
              </a:ext>
            </a:extLst>
          </p:cNvPr>
          <p:cNvSpPr/>
          <p:nvPr/>
        </p:nvSpPr>
        <p:spPr bwMode="auto">
          <a:xfrm>
            <a:off x="731899" y="5186363"/>
            <a:ext cx="2103094" cy="9128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Logon</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2420A00-A8BA-4BF3-93F4-B46954DEFBF0}"/>
              </a:ext>
            </a:extLst>
          </p:cNvPr>
          <p:cNvSpPr/>
          <p:nvPr/>
        </p:nvSpPr>
        <p:spPr bwMode="auto">
          <a:xfrm>
            <a:off x="3657945" y="4732338"/>
            <a:ext cx="5120583" cy="183093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CAB5F715-2624-4D07-A671-B85DE8A6EDD0}"/>
              </a:ext>
            </a:extLst>
          </p:cNvPr>
          <p:cNvSpPr txBox="1"/>
          <p:nvPr/>
        </p:nvSpPr>
        <p:spPr>
          <a:xfrm>
            <a:off x="3354973" y="4669936"/>
            <a:ext cx="20579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LSASS.EXE</a:t>
            </a:r>
            <a:endParaRPr lang="fr-FR" sz="2400" dirty="0" err="1">
              <a:solidFill>
                <a:schemeClr val="bg1"/>
              </a:solidFill>
            </a:endParaRPr>
          </a:p>
        </p:txBody>
      </p:sp>
      <p:sp>
        <p:nvSpPr>
          <p:cNvPr id="13" name="Rectangle 12">
            <a:extLst>
              <a:ext uri="{FF2B5EF4-FFF2-40B4-BE49-F238E27FC236}">
                <a16:creationId xmlns:a16="http://schemas.microsoft.com/office/drawing/2014/main" id="{F0B40A99-3F83-45D1-B545-F5917CAC7527}"/>
              </a:ext>
            </a:extLst>
          </p:cNvPr>
          <p:cNvSpPr/>
          <p:nvPr/>
        </p:nvSpPr>
        <p:spPr bwMode="auto">
          <a:xfrm>
            <a:off x="3900374" y="5290882"/>
            <a:ext cx="1737347" cy="6930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Dispatch</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5D8088EE-B1E1-4552-8072-879A70EF95DB}"/>
              </a:ext>
            </a:extLst>
          </p:cNvPr>
          <p:cNvCxnSpPr>
            <a:stCxn id="8" idx="3"/>
            <a:endCxn id="13" idx="1"/>
          </p:cNvCxnSpPr>
          <p:nvPr/>
        </p:nvCxnSpPr>
        <p:spPr>
          <a:xfrm flipV="1">
            <a:off x="2834993" y="5637388"/>
            <a:ext cx="1065381" cy="5381"/>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A3E3911-FF04-4874-BAED-3D2B9B88A01C}"/>
              </a:ext>
            </a:extLst>
          </p:cNvPr>
          <p:cNvSpPr/>
          <p:nvPr/>
        </p:nvSpPr>
        <p:spPr bwMode="auto">
          <a:xfrm>
            <a:off x="7132627" y="4868847"/>
            <a:ext cx="3200365" cy="4220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AP_1.dll</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DEE9927A-4A13-4763-AE9F-C897E6B4EAB8}"/>
              </a:ext>
            </a:extLst>
          </p:cNvPr>
          <p:cNvSpPr/>
          <p:nvPr/>
        </p:nvSpPr>
        <p:spPr bwMode="auto">
          <a:xfrm>
            <a:off x="7132626" y="5426369"/>
            <a:ext cx="3200365" cy="4220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AP_2.dll</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3D1DB1FA-EAA6-41E0-B36E-44B4B8ADEFED}"/>
              </a:ext>
            </a:extLst>
          </p:cNvPr>
          <p:cNvSpPr/>
          <p:nvPr/>
        </p:nvSpPr>
        <p:spPr bwMode="auto">
          <a:xfrm>
            <a:off x="7137985" y="5983893"/>
            <a:ext cx="3200365" cy="4220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AP_3.dll</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Arrow Connector 18">
            <a:extLst>
              <a:ext uri="{FF2B5EF4-FFF2-40B4-BE49-F238E27FC236}">
                <a16:creationId xmlns:a16="http://schemas.microsoft.com/office/drawing/2014/main" id="{4484724F-159C-4338-8629-B7A1D33819F6}"/>
              </a:ext>
            </a:extLst>
          </p:cNvPr>
          <p:cNvCxnSpPr>
            <a:cxnSpLocks/>
            <a:stCxn id="13" idx="3"/>
            <a:endCxn id="16" idx="1"/>
          </p:cNvCxnSpPr>
          <p:nvPr/>
        </p:nvCxnSpPr>
        <p:spPr>
          <a:xfrm flipV="1">
            <a:off x="5637721" y="5079865"/>
            <a:ext cx="1494906" cy="557523"/>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C128D40-1B51-4FA6-865C-57751F6E9AD5}"/>
              </a:ext>
            </a:extLst>
          </p:cNvPr>
          <p:cNvCxnSpPr>
            <a:cxnSpLocks/>
            <a:stCxn id="13" idx="3"/>
            <a:endCxn id="17" idx="1"/>
          </p:cNvCxnSpPr>
          <p:nvPr/>
        </p:nvCxnSpPr>
        <p:spPr>
          <a:xfrm flipV="1">
            <a:off x="5637721" y="5637387"/>
            <a:ext cx="1494905" cy="1"/>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62DAAF-0028-4A41-997F-8D8A38CA8A3E}"/>
              </a:ext>
            </a:extLst>
          </p:cNvPr>
          <p:cNvCxnSpPr>
            <a:cxnSpLocks/>
            <a:endCxn id="18" idx="1"/>
          </p:cNvCxnSpPr>
          <p:nvPr/>
        </p:nvCxnSpPr>
        <p:spPr>
          <a:xfrm>
            <a:off x="5637721" y="5670001"/>
            <a:ext cx="1500264" cy="52491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084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A4064-A523-4004-B04E-B6F61AE58B0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dirty="0"/>
          </a:p>
        </p:txBody>
      </p:sp>
      <p:sp>
        <p:nvSpPr>
          <p:cNvPr id="3" name="Text Placeholder 2">
            <a:extLst>
              <a:ext uri="{FF2B5EF4-FFF2-40B4-BE49-F238E27FC236}">
                <a16:creationId xmlns:a16="http://schemas.microsoft.com/office/drawing/2014/main" id="{17806CE7-C8C4-4286-A91E-1B9A365183DC}"/>
              </a:ext>
            </a:extLst>
          </p:cNvPr>
          <p:cNvSpPr>
            <a:spLocks noGrp="1"/>
          </p:cNvSpPr>
          <p:nvPr>
            <p:ph type="body" sz="quarter" idx="14"/>
          </p:nvPr>
        </p:nvSpPr>
        <p:spPr>
          <a:xfrm>
            <a:off x="274702" y="1943100"/>
            <a:ext cx="11721160" cy="3834896"/>
          </a:xfrm>
        </p:spPr>
        <p:txBody>
          <a:bodyPr/>
          <a:lstStyle/>
          <a:p>
            <a:r>
              <a:rPr lang="en-US" dirty="0"/>
              <a:t>Entry point for logging in users is the </a:t>
            </a:r>
            <a:r>
              <a:rPr lang="en-US" dirty="0" err="1"/>
              <a:t>LsaLogonUser</a:t>
            </a:r>
            <a:r>
              <a:rPr lang="en-US" dirty="0"/>
              <a:t>() API.</a:t>
            </a:r>
          </a:p>
          <a:p>
            <a:r>
              <a:rPr lang="en-US" dirty="0"/>
              <a:t>Prior to call this API, Logon applications must register using</a:t>
            </a:r>
          </a:p>
          <a:p>
            <a:pPr lvl="1"/>
            <a:r>
              <a:rPr lang="fr-FR" dirty="0" err="1"/>
              <a:t>LsaRegisterLogonProcess</a:t>
            </a:r>
            <a:r>
              <a:rPr lang="fr-FR" dirty="0"/>
              <a:t>() </a:t>
            </a:r>
          </a:p>
          <a:p>
            <a:pPr marL="571500" lvl="2" indent="0">
              <a:buNone/>
            </a:pPr>
            <a:r>
              <a:rPr lang="en-US" dirty="0"/>
              <a:t>A</a:t>
            </a:r>
            <a:r>
              <a:rPr lang="fr-FR" dirty="0" err="1"/>
              <a:t>pplications</a:t>
            </a:r>
            <a:r>
              <a:rPr lang="fr-FR" dirty="0"/>
              <a:t> </a:t>
            </a:r>
            <a:r>
              <a:rPr lang="fr-FR" dirty="0" err="1"/>
              <a:t>performing</a:t>
            </a:r>
            <a:r>
              <a:rPr lang="fr-FR" dirty="0"/>
              <a:t> sensitive </a:t>
            </a:r>
            <a:r>
              <a:rPr lang="fr-FR" dirty="0" err="1"/>
              <a:t>Authentication</a:t>
            </a:r>
            <a:r>
              <a:rPr lang="fr-FR" dirty="0"/>
              <a:t> </a:t>
            </a:r>
            <a:r>
              <a:rPr lang="fr-FR" dirty="0" err="1"/>
              <a:t>tasks</a:t>
            </a:r>
            <a:r>
              <a:rPr lang="fr-FR" dirty="0"/>
              <a:t> like </a:t>
            </a:r>
            <a:r>
              <a:rPr lang="fr-FR" dirty="0" err="1"/>
              <a:t>delegation</a:t>
            </a:r>
            <a:r>
              <a:rPr lang="fr-FR" dirty="0"/>
              <a:t> must use </a:t>
            </a:r>
            <a:r>
              <a:rPr lang="fr-FR" dirty="0" err="1"/>
              <a:t>this</a:t>
            </a:r>
            <a:r>
              <a:rPr lang="fr-FR" dirty="0"/>
              <a:t> API. Caller must </a:t>
            </a:r>
            <a:r>
              <a:rPr lang="fr-FR" dirty="0" err="1"/>
              <a:t>be</a:t>
            </a:r>
            <a:r>
              <a:rPr lang="fr-FR" dirty="0"/>
              <a:t> </a:t>
            </a:r>
            <a:r>
              <a:rPr lang="fr-FR" dirty="0" err="1"/>
              <a:t>granted</a:t>
            </a:r>
            <a:r>
              <a:rPr lang="fr-FR" dirty="0"/>
              <a:t> </a:t>
            </a:r>
            <a:r>
              <a:rPr lang="fr-FR" dirty="0" err="1"/>
              <a:t>SeTcbPrivilege</a:t>
            </a:r>
            <a:r>
              <a:rPr lang="fr-FR" dirty="0"/>
              <a:t>.</a:t>
            </a:r>
          </a:p>
          <a:p>
            <a:pPr lvl="1"/>
            <a:r>
              <a:rPr lang="en-US" dirty="0"/>
              <a:t>L</a:t>
            </a:r>
            <a:r>
              <a:rPr lang="fr-FR" dirty="0" err="1"/>
              <a:t>saConnectUntrusted</a:t>
            </a:r>
            <a:r>
              <a:rPr lang="fr-FR" dirty="0"/>
              <a:t>()</a:t>
            </a:r>
          </a:p>
          <a:p>
            <a:pPr marL="571500" lvl="2" indent="0">
              <a:buNone/>
            </a:pPr>
            <a:r>
              <a:rPr lang="en-US" dirty="0"/>
              <a:t>For applications performing non-sensitive authentication tasks like signing in users with passwords, querying package properties or listing installed packages</a:t>
            </a:r>
            <a:endParaRPr lang="fr-FR" dirty="0"/>
          </a:p>
        </p:txBody>
      </p:sp>
      <p:sp>
        <p:nvSpPr>
          <p:cNvPr id="4" name="Title 3">
            <a:extLst>
              <a:ext uri="{FF2B5EF4-FFF2-40B4-BE49-F238E27FC236}">
                <a16:creationId xmlns:a16="http://schemas.microsoft.com/office/drawing/2014/main" id="{DC7079FE-5BE2-4E4C-9008-4243CBB65610}"/>
              </a:ext>
            </a:extLst>
          </p:cNvPr>
          <p:cNvSpPr>
            <a:spLocks noGrp="1"/>
          </p:cNvSpPr>
          <p:nvPr>
            <p:ph type="title"/>
          </p:nvPr>
        </p:nvSpPr>
        <p:spPr/>
        <p:txBody>
          <a:bodyPr/>
          <a:lstStyle/>
          <a:p>
            <a:r>
              <a:rPr lang="en-US" dirty="0"/>
              <a:t>Authentication API</a:t>
            </a:r>
            <a:endParaRPr lang="fr-FR" dirty="0"/>
          </a:p>
        </p:txBody>
      </p:sp>
    </p:spTree>
    <p:extLst>
      <p:ext uri="{BB962C8B-B14F-4D97-AF65-F5344CB8AC3E}">
        <p14:creationId xmlns:p14="http://schemas.microsoft.com/office/powerpoint/2010/main" val="16226838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6D723D-2243-4FFB-BCBE-DD84E2AB13A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dirty="0"/>
          </a:p>
        </p:txBody>
      </p:sp>
      <p:sp>
        <p:nvSpPr>
          <p:cNvPr id="3" name="Text Placeholder 2">
            <a:extLst>
              <a:ext uri="{FF2B5EF4-FFF2-40B4-BE49-F238E27FC236}">
                <a16:creationId xmlns:a16="http://schemas.microsoft.com/office/drawing/2014/main" id="{723AE5BF-DD57-4D0C-AE25-4E828E9A7C43}"/>
              </a:ext>
            </a:extLst>
          </p:cNvPr>
          <p:cNvSpPr>
            <a:spLocks noGrp="1"/>
          </p:cNvSpPr>
          <p:nvPr>
            <p:ph type="body" sz="quarter" idx="14"/>
          </p:nvPr>
        </p:nvSpPr>
        <p:spPr>
          <a:xfrm>
            <a:off x="274702" y="1943100"/>
            <a:ext cx="11721160" cy="1791260"/>
          </a:xfrm>
        </p:spPr>
        <p:txBody>
          <a:bodyPr/>
          <a:lstStyle/>
          <a:p>
            <a:r>
              <a:rPr lang="en-US" dirty="0"/>
              <a:t>Windows provides some helper API for applications</a:t>
            </a:r>
          </a:p>
          <a:p>
            <a:r>
              <a:rPr lang="en-US" dirty="0"/>
              <a:t>Basically, a wrapper around </a:t>
            </a:r>
            <a:r>
              <a:rPr lang="en-US" dirty="0" err="1"/>
              <a:t>LsaLogonUser</a:t>
            </a:r>
            <a:r>
              <a:rPr lang="en-US" dirty="0"/>
              <a:t>() hiding the application registration process</a:t>
            </a:r>
            <a:endParaRPr lang="fr-FR" dirty="0"/>
          </a:p>
        </p:txBody>
      </p:sp>
      <p:sp>
        <p:nvSpPr>
          <p:cNvPr id="4" name="Title 3">
            <a:extLst>
              <a:ext uri="{FF2B5EF4-FFF2-40B4-BE49-F238E27FC236}">
                <a16:creationId xmlns:a16="http://schemas.microsoft.com/office/drawing/2014/main" id="{9C3F5386-ADB6-4559-BD86-F0CEBF7889B0}"/>
              </a:ext>
            </a:extLst>
          </p:cNvPr>
          <p:cNvSpPr>
            <a:spLocks noGrp="1"/>
          </p:cNvSpPr>
          <p:nvPr>
            <p:ph type="title"/>
          </p:nvPr>
        </p:nvSpPr>
        <p:spPr/>
        <p:txBody>
          <a:bodyPr/>
          <a:lstStyle/>
          <a:p>
            <a:r>
              <a:rPr lang="en-US" dirty="0"/>
              <a:t>Authentication Helper APIs</a:t>
            </a:r>
            <a:endParaRPr lang="fr-FR" dirty="0"/>
          </a:p>
        </p:txBody>
      </p:sp>
      <p:graphicFrame>
        <p:nvGraphicFramePr>
          <p:cNvPr id="5" name="Table 4">
            <a:extLst>
              <a:ext uri="{FF2B5EF4-FFF2-40B4-BE49-F238E27FC236}">
                <a16:creationId xmlns:a16="http://schemas.microsoft.com/office/drawing/2014/main" id="{081A890E-88E7-4B7E-9DC5-7C398543F73D}"/>
              </a:ext>
            </a:extLst>
          </p:cNvPr>
          <p:cNvGraphicFramePr>
            <a:graphicFrameLocks noGrp="1"/>
          </p:cNvGraphicFramePr>
          <p:nvPr>
            <p:extLst>
              <p:ext uri="{D42A27DB-BD31-4B8C-83A1-F6EECF244321}">
                <p14:modId xmlns:p14="http://schemas.microsoft.com/office/powerpoint/2010/main" val="3117127436"/>
              </p:ext>
            </p:extLst>
          </p:nvPr>
        </p:nvGraphicFramePr>
        <p:xfrm>
          <a:off x="467436" y="3817742"/>
          <a:ext cx="11528426" cy="2030730"/>
        </p:xfrm>
        <a:graphic>
          <a:graphicData uri="http://schemas.openxmlformats.org/drawingml/2006/table">
            <a:tbl>
              <a:tblPr firstRow="1" bandRow="1">
                <a:tableStyleId>{5C22544A-7EE6-4342-B048-85BDC9FD1C3A}</a:tableStyleId>
              </a:tblPr>
              <a:tblGrid>
                <a:gridCol w="1818924">
                  <a:extLst>
                    <a:ext uri="{9D8B030D-6E8A-4147-A177-3AD203B41FA5}">
                      <a16:colId xmlns:a16="http://schemas.microsoft.com/office/drawing/2014/main" val="3540789496"/>
                    </a:ext>
                  </a:extLst>
                </a:gridCol>
                <a:gridCol w="9709502">
                  <a:extLst>
                    <a:ext uri="{9D8B030D-6E8A-4147-A177-3AD203B41FA5}">
                      <a16:colId xmlns:a16="http://schemas.microsoft.com/office/drawing/2014/main" val="1688299213"/>
                    </a:ext>
                  </a:extLst>
                </a:gridCol>
              </a:tblGrid>
              <a:tr h="370840">
                <a:tc>
                  <a:txBody>
                    <a:bodyPr/>
                    <a:lstStyle/>
                    <a:p>
                      <a:r>
                        <a:rPr lang="en-US" dirty="0"/>
                        <a:t>Function</a:t>
                      </a:r>
                      <a:endParaRPr lang="fr-FR" dirty="0"/>
                    </a:p>
                  </a:txBody>
                  <a:tcPr/>
                </a:tc>
                <a:tc>
                  <a:txBody>
                    <a:bodyPr/>
                    <a:lstStyle/>
                    <a:p>
                      <a:r>
                        <a:rPr lang="en-US" dirty="0"/>
                        <a:t>Description</a:t>
                      </a:r>
                      <a:endParaRPr lang="fr-FR" dirty="0"/>
                    </a:p>
                  </a:txBody>
                  <a:tcPr/>
                </a:tc>
                <a:extLst>
                  <a:ext uri="{0D108BD9-81ED-4DB2-BD59-A6C34878D82A}">
                    <a16:rowId xmlns:a16="http://schemas.microsoft.com/office/drawing/2014/main" val="834941620"/>
                  </a:ext>
                </a:extLst>
              </a:tr>
              <a:tr h="370840">
                <a:tc>
                  <a:txBody>
                    <a:bodyPr/>
                    <a:lstStyle/>
                    <a:p>
                      <a:pPr fontAlgn="t"/>
                      <a:r>
                        <a:rPr lang="fr-FR" b="1" u="none" strike="noStrike" dirty="0" err="1">
                          <a:solidFill>
                            <a:srgbClr val="1E75BB"/>
                          </a:solidFill>
                          <a:effectLst/>
                          <a:latin typeface="&amp;quot"/>
                          <a:hlinkClick r:id="rId2"/>
                        </a:rPr>
                        <a:t>LogonUser</a:t>
                      </a:r>
                      <a:r>
                        <a:rPr lang="fr-FR" dirty="0">
                          <a:solidFill>
                            <a:srgbClr val="2A2A2A"/>
                          </a:solidFill>
                          <a:effectLst/>
                        </a:rPr>
                        <a:t> </a:t>
                      </a:r>
                    </a:p>
                  </a:txBody>
                  <a:tcPr marL="38100" marR="38100" marT="47625" marB="47625"/>
                </a:tc>
                <a:tc>
                  <a:txBody>
                    <a:bodyPr/>
                    <a:lstStyle/>
                    <a:p>
                      <a:pPr fontAlgn="t"/>
                      <a:r>
                        <a:rPr lang="en-US" dirty="0">
                          <a:solidFill>
                            <a:srgbClr val="454545"/>
                          </a:solidFill>
                          <a:effectLst/>
                        </a:rPr>
                        <a:t>Attempts to log a user on to the local computer.</a:t>
                      </a:r>
                    </a:p>
                  </a:txBody>
                  <a:tcPr marL="38100" marR="38100" marT="47625" marB="47625"/>
                </a:tc>
                <a:extLst>
                  <a:ext uri="{0D108BD9-81ED-4DB2-BD59-A6C34878D82A}">
                    <a16:rowId xmlns:a16="http://schemas.microsoft.com/office/drawing/2014/main" val="2351926860"/>
                  </a:ext>
                </a:extLst>
              </a:tr>
              <a:tr h="370840">
                <a:tc>
                  <a:txBody>
                    <a:bodyPr/>
                    <a:lstStyle/>
                    <a:p>
                      <a:pPr fontAlgn="t"/>
                      <a:r>
                        <a:rPr lang="fr-FR" b="1" u="none" strike="noStrike" dirty="0" err="1">
                          <a:solidFill>
                            <a:srgbClr val="1E75BB"/>
                          </a:solidFill>
                          <a:effectLst/>
                          <a:latin typeface="&amp;quot"/>
                          <a:hlinkClick r:id="rId3"/>
                        </a:rPr>
                        <a:t>LogonUserEx</a:t>
                      </a:r>
                      <a:r>
                        <a:rPr lang="fr-FR" dirty="0">
                          <a:solidFill>
                            <a:srgbClr val="2A2A2A"/>
                          </a:solidFill>
                          <a:effectLst/>
                        </a:rPr>
                        <a:t> </a:t>
                      </a:r>
                    </a:p>
                  </a:txBody>
                  <a:tcPr marL="38100" marR="38100" marT="47625" marB="47625"/>
                </a:tc>
                <a:tc>
                  <a:txBody>
                    <a:bodyPr/>
                    <a:lstStyle/>
                    <a:p>
                      <a:pPr fontAlgn="t"/>
                      <a:r>
                        <a:rPr lang="en-US" dirty="0">
                          <a:solidFill>
                            <a:srgbClr val="454545"/>
                          </a:solidFill>
                          <a:effectLst/>
                        </a:rPr>
                        <a:t>Attempts to log a user on to the local computer. This function is an extended version of the </a:t>
                      </a:r>
                      <a:r>
                        <a:rPr lang="en-US" b="1" u="none" strike="noStrike" dirty="0" err="1">
                          <a:solidFill>
                            <a:srgbClr val="1E75BB"/>
                          </a:solidFill>
                          <a:effectLst/>
                          <a:latin typeface="&amp;quot"/>
                          <a:hlinkClick r:id="rId2"/>
                        </a:rPr>
                        <a:t>LogonUser</a:t>
                      </a:r>
                      <a:r>
                        <a:rPr lang="en-US" dirty="0">
                          <a:solidFill>
                            <a:srgbClr val="454545"/>
                          </a:solidFill>
                          <a:effectLst/>
                        </a:rPr>
                        <a:t> function and retrieves information about the logged-on user's </a:t>
                      </a:r>
                      <a:r>
                        <a:rPr lang="en-US" i="1" u="none" strike="noStrike" dirty="0">
                          <a:solidFill>
                            <a:srgbClr val="1E75BB"/>
                          </a:solidFill>
                          <a:effectLst/>
                          <a:latin typeface="&amp;quot"/>
                          <a:hlinkClick r:id="rId4"/>
                        </a:rPr>
                        <a:t>security identifier</a:t>
                      </a:r>
                      <a:r>
                        <a:rPr lang="en-US" dirty="0">
                          <a:solidFill>
                            <a:srgbClr val="454545"/>
                          </a:solidFill>
                          <a:effectLst/>
                        </a:rPr>
                        <a:t> (SID), profile, and quota limits.</a:t>
                      </a:r>
                    </a:p>
                  </a:txBody>
                  <a:tcPr marL="38100" marR="38100" marT="47625" marB="47625"/>
                </a:tc>
                <a:extLst>
                  <a:ext uri="{0D108BD9-81ED-4DB2-BD59-A6C34878D82A}">
                    <a16:rowId xmlns:a16="http://schemas.microsoft.com/office/drawing/2014/main" val="199278486"/>
                  </a:ext>
                </a:extLst>
              </a:tr>
              <a:tr h="370840">
                <a:tc>
                  <a:txBody>
                    <a:bodyPr/>
                    <a:lstStyle/>
                    <a:p>
                      <a:pPr fontAlgn="t"/>
                      <a:r>
                        <a:rPr lang="fr-FR" b="1" u="none" strike="noStrike" dirty="0" err="1">
                          <a:solidFill>
                            <a:srgbClr val="1E75BB"/>
                          </a:solidFill>
                          <a:effectLst/>
                          <a:latin typeface="&amp;quot"/>
                          <a:hlinkClick r:id="rId5"/>
                        </a:rPr>
                        <a:t>LogonUserExExW</a:t>
                      </a:r>
                      <a:r>
                        <a:rPr lang="fr-FR" dirty="0">
                          <a:solidFill>
                            <a:srgbClr val="2A2A2A"/>
                          </a:solidFill>
                          <a:effectLst/>
                        </a:rPr>
                        <a:t> </a:t>
                      </a:r>
                    </a:p>
                  </a:txBody>
                  <a:tcPr marL="38100" marR="38100" marT="47625" marB="47625"/>
                </a:tc>
                <a:tc>
                  <a:txBody>
                    <a:bodyPr/>
                    <a:lstStyle/>
                    <a:p>
                      <a:pPr fontAlgn="t"/>
                      <a:r>
                        <a:rPr lang="en-US" dirty="0">
                          <a:solidFill>
                            <a:srgbClr val="454545"/>
                          </a:solidFill>
                          <a:effectLst/>
                        </a:rPr>
                        <a:t>The </a:t>
                      </a:r>
                      <a:r>
                        <a:rPr lang="en-US" b="1" u="none" strike="noStrike" dirty="0" err="1">
                          <a:solidFill>
                            <a:srgbClr val="1E75BB"/>
                          </a:solidFill>
                          <a:effectLst/>
                          <a:latin typeface="&amp;quot"/>
                          <a:hlinkClick r:id="rId5"/>
                        </a:rPr>
                        <a:t>LogonUserExExW</a:t>
                      </a:r>
                      <a:r>
                        <a:rPr lang="en-US" dirty="0">
                          <a:solidFill>
                            <a:srgbClr val="454545"/>
                          </a:solidFill>
                          <a:effectLst/>
                        </a:rPr>
                        <a:t> function attempts to log a user on to the local computer. </a:t>
                      </a:r>
                    </a:p>
                  </a:txBody>
                  <a:tcPr marL="38100" marR="38100" marT="47625" marB="47625"/>
                </a:tc>
                <a:extLst>
                  <a:ext uri="{0D108BD9-81ED-4DB2-BD59-A6C34878D82A}">
                    <a16:rowId xmlns:a16="http://schemas.microsoft.com/office/drawing/2014/main" val="1581471513"/>
                  </a:ext>
                </a:extLst>
              </a:tr>
            </a:tbl>
          </a:graphicData>
        </a:graphic>
      </p:graphicFrame>
    </p:spTree>
    <p:extLst>
      <p:ext uri="{BB962C8B-B14F-4D97-AF65-F5344CB8AC3E}">
        <p14:creationId xmlns:p14="http://schemas.microsoft.com/office/powerpoint/2010/main" val="10189155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871307-88C3-49B9-9256-E95E5E68FEF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24</a:t>
            </a:fld>
            <a:endParaRPr lang="en-US" dirty="0"/>
          </a:p>
        </p:txBody>
      </p:sp>
      <p:sp>
        <p:nvSpPr>
          <p:cNvPr id="3" name="Title 2">
            <a:extLst>
              <a:ext uri="{FF2B5EF4-FFF2-40B4-BE49-F238E27FC236}">
                <a16:creationId xmlns:a16="http://schemas.microsoft.com/office/drawing/2014/main" id="{9371F66C-0A94-4AE1-A299-843ABE50B832}"/>
              </a:ext>
            </a:extLst>
          </p:cNvPr>
          <p:cNvSpPr>
            <a:spLocks noGrp="1"/>
          </p:cNvSpPr>
          <p:nvPr>
            <p:ph type="title"/>
          </p:nvPr>
        </p:nvSpPr>
        <p:spPr/>
        <p:txBody>
          <a:bodyPr/>
          <a:lstStyle/>
          <a:p>
            <a:r>
              <a:rPr lang="en-US" dirty="0"/>
              <a:t>Windows Authentication wrap-up</a:t>
            </a:r>
            <a:endParaRPr lang="fr-FR" dirty="0"/>
          </a:p>
        </p:txBody>
      </p:sp>
      <p:cxnSp>
        <p:nvCxnSpPr>
          <p:cNvPr id="6" name="Straight Connector 5">
            <a:extLst>
              <a:ext uri="{FF2B5EF4-FFF2-40B4-BE49-F238E27FC236}">
                <a16:creationId xmlns:a16="http://schemas.microsoft.com/office/drawing/2014/main" id="{1CC482C8-7135-4080-88C9-EDAE89A022E5}"/>
              </a:ext>
            </a:extLst>
          </p:cNvPr>
          <p:cNvCxnSpPr>
            <a:cxnSpLocks/>
          </p:cNvCxnSpPr>
          <p:nvPr/>
        </p:nvCxnSpPr>
        <p:spPr>
          <a:xfrm>
            <a:off x="457200" y="4300407"/>
            <a:ext cx="3840818" cy="0"/>
          </a:xfrm>
          <a:prstGeom prst="line">
            <a:avLst/>
          </a:prstGeom>
          <a:ln w="38100">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D22981-10E7-4C74-A0BB-548DCAF4A5AD}"/>
              </a:ext>
            </a:extLst>
          </p:cNvPr>
          <p:cNvCxnSpPr>
            <a:cxnSpLocks/>
          </p:cNvCxnSpPr>
          <p:nvPr/>
        </p:nvCxnSpPr>
        <p:spPr>
          <a:xfrm>
            <a:off x="6585961" y="1851360"/>
            <a:ext cx="0" cy="4937706"/>
          </a:xfrm>
          <a:prstGeom prst="line">
            <a:avLst/>
          </a:prstGeom>
          <a:ln w="38100">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81F18F-121F-4CEA-8EE6-9AF63F766137}"/>
              </a:ext>
            </a:extLst>
          </p:cNvPr>
          <p:cNvSpPr/>
          <p:nvPr/>
        </p:nvSpPr>
        <p:spPr bwMode="auto">
          <a:xfrm>
            <a:off x="6675432" y="1778120"/>
            <a:ext cx="1162000" cy="4220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LSASS</a:t>
            </a:r>
            <a:endParaRPr lang="fr-FR" sz="2400" dirty="0" err="1">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A75E46-0C7B-4C2B-9521-C9F595532C5F}"/>
              </a:ext>
            </a:extLst>
          </p:cNvPr>
          <p:cNvSpPr/>
          <p:nvPr/>
        </p:nvSpPr>
        <p:spPr bwMode="auto">
          <a:xfrm>
            <a:off x="3513979" y="1778119"/>
            <a:ext cx="2888914" cy="4220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Logon Applications</a:t>
            </a:r>
            <a:endParaRPr lang="fr-FR" sz="2400" dirty="0" err="1">
              <a:solidFill>
                <a:schemeClr val="tx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DBBA1059-013D-449D-814E-795E75D04FA6}"/>
              </a:ext>
            </a:extLst>
          </p:cNvPr>
          <p:cNvSpPr/>
          <p:nvPr/>
        </p:nvSpPr>
        <p:spPr bwMode="auto">
          <a:xfrm>
            <a:off x="5184" y="3771579"/>
            <a:ext cx="1463407" cy="4220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tx1"/>
                </a:solidFill>
                <a:ea typeface="Segoe UI" pitchFamily="34" charset="0"/>
                <a:cs typeface="Segoe UI" pitchFamily="34" charset="0"/>
              </a:rPr>
              <a:t>sensistive</a:t>
            </a:r>
            <a:endParaRPr lang="fr-FR" sz="2400" dirty="0" err="1">
              <a:solidFill>
                <a:schemeClr val="tx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B3691020-4604-4CE1-98D1-EBF66DD57C90}"/>
              </a:ext>
            </a:extLst>
          </p:cNvPr>
          <p:cNvSpPr/>
          <p:nvPr/>
        </p:nvSpPr>
        <p:spPr bwMode="auto">
          <a:xfrm>
            <a:off x="0" y="4407201"/>
            <a:ext cx="2103479" cy="4220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non </a:t>
            </a:r>
            <a:r>
              <a:rPr lang="en-US" sz="2400" dirty="0" err="1">
                <a:solidFill>
                  <a:schemeClr val="tx1"/>
                </a:solidFill>
                <a:ea typeface="Segoe UI" pitchFamily="34" charset="0"/>
                <a:cs typeface="Segoe UI" pitchFamily="34" charset="0"/>
              </a:rPr>
              <a:t>sensistive</a:t>
            </a:r>
            <a:endParaRPr lang="fr-FR" sz="2400" dirty="0" err="1">
              <a:solidFill>
                <a:schemeClr val="tx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BB6DF76C-B0B5-40B7-A125-EE0D7BC5E892}"/>
              </a:ext>
            </a:extLst>
          </p:cNvPr>
          <p:cNvSpPr/>
          <p:nvPr/>
        </p:nvSpPr>
        <p:spPr bwMode="auto">
          <a:xfrm>
            <a:off x="736888" y="4958129"/>
            <a:ext cx="731704" cy="18309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B8C92056-A23E-4A10-82E3-8D3F5EB1738D}"/>
              </a:ext>
            </a:extLst>
          </p:cNvPr>
          <p:cNvSpPr/>
          <p:nvPr/>
        </p:nvSpPr>
        <p:spPr bwMode="auto">
          <a:xfrm rot="16200000">
            <a:off x="1605851" y="5536482"/>
            <a:ext cx="2035248" cy="674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ea typeface="Segoe UI" pitchFamily="34" charset="0"/>
                <a:cs typeface="Segoe UI" pitchFamily="34" charset="0"/>
              </a:rPr>
              <a:t>LogonUser</a:t>
            </a:r>
            <a:r>
              <a:rPr lang="en-US" sz="2400" dirty="0">
                <a:solidFill>
                  <a:schemeClr val="bg1"/>
                </a:solidFill>
                <a:ea typeface="Segoe UI" pitchFamily="34" charset="0"/>
                <a:cs typeface="Segoe UI" pitchFamily="34" charset="0"/>
              </a:rPr>
              <a:t>()</a:t>
            </a:r>
          </a:p>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advapi32.dll</a:t>
            </a:r>
            <a:endParaRPr lang="fr-FR" sz="2400" dirty="0" err="1">
              <a:solidFill>
                <a:schemeClr val="bg1"/>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E8CEF2FB-D64E-4D99-984E-AE1FEB29049E}"/>
              </a:ext>
            </a:extLst>
          </p:cNvPr>
          <p:cNvSpPr/>
          <p:nvPr/>
        </p:nvSpPr>
        <p:spPr bwMode="auto">
          <a:xfrm>
            <a:off x="736888" y="1759623"/>
            <a:ext cx="731704" cy="18309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Arrow Connector 19">
            <a:extLst>
              <a:ext uri="{FF2B5EF4-FFF2-40B4-BE49-F238E27FC236}">
                <a16:creationId xmlns:a16="http://schemas.microsoft.com/office/drawing/2014/main" id="{34554C76-57EA-4CF2-8DDB-246DF9F3E1EA}"/>
              </a:ext>
            </a:extLst>
          </p:cNvPr>
          <p:cNvCxnSpPr>
            <a:stCxn id="15" idx="3"/>
            <a:endCxn id="17" idx="0"/>
          </p:cNvCxnSpPr>
          <p:nvPr/>
        </p:nvCxnSpPr>
        <p:spPr>
          <a:xfrm flipV="1">
            <a:off x="1468592" y="5873597"/>
            <a:ext cx="81776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E7D002A-D285-4125-A30E-26BFB0FA13B9}"/>
              </a:ext>
            </a:extLst>
          </p:cNvPr>
          <p:cNvSpPr/>
          <p:nvPr/>
        </p:nvSpPr>
        <p:spPr bwMode="auto">
          <a:xfrm rot="16200000">
            <a:off x="3567443" y="3856498"/>
            <a:ext cx="2684015" cy="674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ea typeface="Segoe UI" pitchFamily="34" charset="0"/>
                <a:cs typeface="Segoe UI" pitchFamily="34" charset="0"/>
              </a:rPr>
              <a:t>LsaLogonUser</a:t>
            </a:r>
            <a:r>
              <a:rPr lang="en-US" sz="2400" dirty="0">
                <a:solidFill>
                  <a:schemeClr val="bg1"/>
                </a:solidFill>
                <a:ea typeface="Segoe UI" pitchFamily="34" charset="0"/>
                <a:cs typeface="Segoe UI" pitchFamily="34" charset="0"/>
              </a:rPr>
              <a:t>()</a:t>
            </a:r>
          </a:p>
        </p:txBody>
      </p:sp>
      <p:cxnSp>
        <p:nvCxnSpPr>
          <p:cNvPr id="25" name="Straight Arrow Connector 24">
            <a:extLst>
              <a:ext uri="{FF2B5EF4-FFF2-40B4-BE49-F238E27FC236}">
                <a16:creationId xmlns:a16="http://schemas.microsoft.com/office/drawing/2014/main" id="{8D84DA34-D4DE-489F-9E6A-3289D2E57C78}"/>
              </a:ext>
            </a:extLst>
          </p:cNvPr>
          <p:cNvCxnSpPr>
            <a:stCxn id="18" idx="3"/>
            <a:endCxn id="23" idx="0"/>
          </p:cNvCxnSpPr>
          <p:nvPr/>
        </p:nvCxnSpPr>
        <p:spPr>
          <a:xfrm>
            <a:off x="1468592" y="2675092"/>
            <a:ext cx="3103744" cy="151852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A4EBD8-718C-4ED7-8808-692E06C9A90C}"/>
              </a:ext>
            </a:extLst>
          </p:cNvPr>
          <p:cNvCxnSpPr>
            <a:stCxn id="17" idx="2"/>
            <a:endCxn id="23" idx="0"/>
          </p:cNvCxnSpPr>
          <p:nvPr/>
        </p:nvCxnSpPr>
        <p:spPr>
          <a:xfrm flipV="1">
            <a:off x="2960590" y="4193613"/>
            <a:ext cx="1611746" cy="16799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13A6A04-7584-4EDA-8999-C080EE8107FA}"/>
              </a:ext>
            </a:extLst>
          </p:cNvPr>
          <p:cNvSpPr/>
          <p:nvPr/>
        </p:nvSpPr>
        <p:spPr bwMode="auto">
          <a:xfrm rot="16200000">
            <a:off x="4546017" y="3856498"/>
            <a:ext cx="2684015" cy="674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SSPI Client Interface</a:t>
            </a:r>
            <a:endParaRPr lang="fr-FR" sz="2400" dirty="0" err="1">
              <a:solidFill>
                <a:schemeClr val="bg1"/>
              </a:soli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411C37F0-E5A5-4253-BA6D-91A69B0772A2}"/>
              </a:ext>
            </a:extLst>
          </p:cNvPr>
          <p:cNvSpPr/>
          <p:nvPr/>
        </p:nvSpPr>
        <p:spPr bwMode="auto">
          <a:xfrm rot="16200000">
            <a:off x="5941892" y="3856498"/>
            <a:ext cx="2684015" cy="674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SSPI Server Interface</a:t>
            </a:r>
            <a:endParaRPr lang="fr-FR" sz="2400" dirty="0" err="1">
              <a:solidFill>
                <a:schemeClr val="bg1"/>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05B088C2-0E3F-4032-88D4-3106F82AAF54}"/>
              </a:ext>
            </a:extLst>
          </p:cNvPr>
          <p:cNvCxnSpPr>
            <a:stCxn id="23" idx="2"/>
            <a:endCxn id="30" idx="0"/>
          </p:cNvCxnSpPr>
          <p:nvPr/>
        </p:nvCxnSpPr>
        <p:spPr>
          <a:xfrm>
            <a:off x="5246566" y="4193613"/>
            <a:ext cx="30434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F52C460-4E83-4C5D-B890-1D3B205FF996}"/>
              </a:ext>
            </a:extLst>
          </p:cNvPr>
          <p:cNvCxnSpPr>
            <a:stCxn id="30" idx="2"/>
            <a:endCxn id="31" idx="0"/>
          </p:cNvCxnSpPr>
          <p:nvPr/>
        </p:nvCxnSpPr>
        <p:spPr>
          <a:xfrm>
            <a:off x="6225140" y="4193613"/>
            <a:ext cx="7216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F0426D7-2887-4DE1-A30F-2F7E801A8CBD}"/>
              </a:ext>
            </a:extLst>
          </p:cNvPr>
          <p:cNvSpPr txBox="1"/>
          <p:nvPr/>
        </p:nvSpPr>
        <p:spPr>
          <a:xfrm>
            <a:off x="6248845" y="3616974"/>
            <a:ext cx="674231" cy="405102"/>
          </a:xfrm>
          <a:prstGeom prst="rect">
            <a:avLst/>
          </a:prstGeom>
          <a:solidFill>
            <a:schemeClr val="bg1"/>
          </a:solidFill>
        </p:spPr>
        <p:txBody>
          <a:bodyPr wrap="square" lIns="36000" tIns="36000" rIns="36000" bIns="36000" rtlCol="0">
            <a:spAutoFit/>
          </a:bodyPr>
          <a:lstStyle/>
          <a:p>
            <a:pPr>
              <a:lnSpc>
                <a:spcPct val="90000"/>
              </a:lnSpc>
              <a:spcAft>
                <a:spcPts val="600"/>
              </a:spcAft>
            </a:pPr>
            <a:r>
              <a:rPr lang="en-US" sz="2400" dirty="0">
                <a:gradFill>
                  <a:gsLst>
                    <a:gs pos="2917">
                      <a:schemeClr val="tx1"/>
                    </a:gs>
                    <a:gs pos="30000">
                      <a:schemeClr val="tx1"/>
                    </a:gs>
                  </a:gsLst>
                  <a:lin ang="5400000" scaled="0"/>
                </a:gradFill>
              </a:rPr>
              <a:t>RPC</a:t>
            </a:r>
            <a:endParaRPr lang="fr-FR" sz="2400" dirty="0" err="1">
              <a:gradFill>
                <a:gsLst>
                  <a:gs pos="2917">
                    <a:schemeClr val="tx1"/>
                  </a:gs>
                  <a:gs pos="30000">
                    <a:schemeClr val="tx1"/>
                  </a:gs>
                </a:gsLst>
                <a:lin ang="5400000" scaled="0"/>
              </a:gradFill>
            </a:endParaRPr>
          </a:p>
        </p:txBody>
      </p:sp>
      <p:sp>
        <p:nvSpPr>
          <p:cNvPr id="38" name="Rectangle 37">
            <a:extLst>
              <a:ext uri="{FF2B5EF4-FFF2-40B4-BE49-F238E27FC236}">
                <a16:creationId xmlns:a16="http://schemas.microsoft.com/office/drawing/2014/main" id="{97C20CEC-2DDE-4740-A0E1-285A1A88B423}"/>
              </a:ext>
            </a:extLst>
          </p:cNvPr>
          <p:cNvSpPr/>
          <p:nvPr/>
        </p:nvSpPr>
        <p:spPr bwMode="auto">
          <a:xfrm rot="16200000">
            <a:off x="7192814" y="3856500"/>
            <a:ext cx="2684015" cy="674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Dispatch logic</a:t>
            </a:r>
            <a:endParaRPr lang="fr-FR" sz="2400" dirty="0" err="1">
              <a:solidFill>
                <a:schemeClr val="bg1"/>
              </a:solidFill>
              <a:ea typeface="Segoe UI" pitchFamily="34" charset="0"/>
              <a:cs typeface="Segoe UI" pitchFamily="34" charset="0"/>
            </a:endParaRPr>
          </a:p>
        </p:txBody>
      </p:sp>
      <p:cxnSp>
        <p:nvCxnSpPr>
          <p:cNvPr id="40" name="Straight Arrow Connector 39">
            <a:extLst>
              <a:ext uri="{FF2B5EF4-FFF2-40B4-BE49-F238E27FC236}">
                <a16:creationId xmlns:a16="http://schemas.microsoft.com/office/drawing/2014/main" id="{53A9E96E-6DE1-442F-97EE-E09C36F91456}"/>
              </a:ext>
            </a:extLst>
          </p:cNvPr>
          <p:cNvCxnSpPr>
            <a:stCxn id="31" idx="2"/>
            <a:endCxn id="38" idx="0"/>
          </p:cNvCxnSpPr>
          <p:nvPr/>
        </p:nvCxnSpPr>
        <p:spPr>
          <a:xfrm>
            <a:off x="7621015" y="4193613"/>
            <a:ext cx="576692"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8668E6B-4F7B-4495-9D85-305F37D8F61C}"/>
              </a:ext>
            </a:extLst>
          </p:cNvPr>
          <p:cNvSpPr/>
          <p:nvPr/>
        </p:nvSpPr>
        <p:spPr bwMode="auto">
          <a:xfrm>
            <a:off x="10211332" y="3336354"/>
            <a:ext cx="1722376" cy="4220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Kerberos</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61CFDA4E-F938-4E3A-A17D-74CAA55BC1EE}"/>
              </a:ext>
            </a:extLst>
          </p:cNvPr>
          <p:cNvSpPr/>
          <p:nvPr/>
        </p:nvSpPr>
        <p:spPr bwMode="auto">
          <a:xfrm>
            <a:off x="10211331" y="3893876"/>
            <a:ext cx="1722376" cy="4220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NTLM</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82A5D1AE-AC3E-4938-8598-A0D53306E90A}"/>
              </a:ext>
            </a:extLst>
          </p:cNvPr>
          <p:cNvSpPr/>
          <p:nvPr/>
        </p:nvSpPr>
        <p:spPr bwMode="auto">
          <a:xfrm>
            <a:off x="10216690" y="4451400"/>
            <a:ext cx="1722376" cy="4220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Other</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Arrow Connector 44">
            <a:extLst>
              <a:ext uri="{FF2B5EF4-FFF2-40B4-BE49-F238E27FC236}">
                <a16:creationId xmlns:a16="http://schemas.microsoft.com/office/drawing/2014/main" id="{A6F502A0-5065-445E-9B34-9703D3413F40}"/>
              </a:ext>
            </a:extLst>
          </p:cNvPr>
          <p:cNvCxnSpPr>
            <a:stCxn id="38" idx="2"/>
            <a:endCxn id="41" idx="1"/>
          </p:cNvCxnSpPr>
          <p:nvPr/>
        </p:nvCxnSpPr>
        <p:spPr>
          <a:xfrm flipV="1">
            <a:off x="8871937" y="3547372"/>
            <a:ext cx="1339395" cy="64624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264401B-A008-4886-A2D2-8BE7ECAEBB4F}"/>
              </a:ext>
            </a:extLst>
          </p:cNvPr>
          <p:cNvCxnSpPr>
            <a:cxnSpLocks/>
            <a:stCxn id="38" idx="2"/>
            <a:endCxn id="42" idx="1"/>
          </p:cNvCxnSpPr>
          <p:nvPr/>
        </p:nvCxnSpPr>
        <p:spPr>
          <a:xfrm flipV="1">
            <a:off x="8871937" y="4104894"/>
            <a:ext cx="1339394" cy="8872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3965EB-841A-4718-91CD-B99173919DB4}"/>
              </a:ext>
            </a:extLst>
          </p:cNvPr>
          <p:cNvCxnSpPr>
            <a:stCxn id="38" idx="2"/>
            <a:endCxn id="43" idx="1"/>
          </p:cNvCxnSpPr>
          <p:nvPr/>
        </p:nvCxnSpPr>
        <p:spPr>
          <a:xfrm>
            <a:off x="8871937" y="4193615"/>
            <a:ext cx="1344753" cy="4688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756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E044A5-ADCA-45D2-A662-3E83B7BD1ED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25</a:t>
            </a:fld>
            <a:endParaRPr lang="en-US" dirty="0"/>
          </a:p>
        </p:txBody>
      </p:sp>
      <p:sp>
        <p:nvSpPr>
          <p:cNvPr id="3" name="Text Placeholder 2">
            <a:extLst>
              <a:ext uri="{FF2B5EF4-FFF2-40B4-BE49-F238E27FC236}">
                <a16:creationId xmlns:a16="http://schemas.microsoft.com/office/drawing/2014/main" id="{187A4EE5-F199-4785-AE5B-80F100731E0A}"/>
              </a:ext>
            </a:extLst>
          </p:cNvPr>
          <p:cNvSpPr>
            <a:spLocks noGrp="1"/>
          </p:cNvSpPr>
          <p:nvPr>
            <p:ph type="body" sz="quarter" idx="14"/>
          </p:nvPr>
        </p:nvSpPr>
        <p:spPr>
          <a:xfrm>
            <a:off x="302908" y="1570038"/>
            <a:ext cx="11721160" cy="5238357"/>
          </a:xfrm>
        </p:spPr>
        <p:txBody>
          <a:bodyPr/>
          <a:lstStyle/>
          <a:p>
            <a:r>
              <a:rPr lang="en-US" sz="3200" dirty="0"/>
              <a:t>User Logon</a:t>
            </a:r>
          </a:p>
          <a:p>
            <a:pPr marL="342900" lvl="1" indent="0">
              <a:buNone/>
            </a:pPr>
            <a:r>
              <a:rPr lang="en-US" sz="2000" dirty="0"/>
              <a:t>Authenticate user’s credential and tell LSA what to put in the token</a:t>
            </a:r>
          </a:p>
          <a:p>
            <a:pPr lvl="1"/>
            <a:r>
              <a:rPr lang="en-US" sz="2000" dirty="0" err="1"/>
              <a:t>LsaApLogonUser</a:t>
            </a:r>
            <a:r>
              <a:rPr lang="en-US" sz="2000" dirty="0"/>
              <a:t>() / </a:t>
            </a:r>
            <a:r>
              <a:rPr lang="en-US" sz="2000" dirty="0" err="1"/>
              <a:t>LsaApLogonUserEx</a:t>
            </a:r>
            <a:r>
              <a:rPr lang="en-US" sz="2000" dirty="0"/>
              <a:t>() / LsaApLogonUserEx2()</a:t>
            </a:r>
          </a:p>
          <a:p>
            <a:r>
              <a:rPr lang="en-US" sz="3200" dirty="0"/>
              <a:t>Logon termination</a:t>
            </a:r>
          </a:p>
          <a:p>
            <a:pPr marL="342900" lvl="1" indent="0">
              <a:buNone/>
            </a:pPr>
            <a:r>
              <a:rPr lang="en-US" sz="2000" dirty="0"/>
              <a:t>Notify the package of session termination</a:t>
            </a:r>
          </a:p>
          <a:p>
            <a:pPr lvl="1"/>
            <a:r>
              <a:rPr lang="en-US" sz="2000" dirty="0" err="1"/>
              <a:t>LsaApLogonTerminated</a:t>
            </a:r>
            <a:r>
              <a:rPr lang="en-US" sz="2000" dirty="0"/>
              <a:t>()</a:t>
            </a:r>
          </a:p>
          <a:p>
            <a:r>
              <a:rPr lang="en-US" sz="3200" dirty="0"/>
              <a:t>Initialization</a:t>
            </a:r>
          </a:p>
          <a:p>
            <a:pPr marL="342900" lvl="1" indent="0">
              <a:buNone/>
            </a:pPr>
            <a:r>
              <a:rPr lang="en-US" sz="2000" dirty="0"/>
              <a:t>Called once by lsass.exe the first time AP is loaded</a:t>
            </a:r>
          </a:p>
          <a:p>
            <a:pPr lvl="1"/>
            <a:r>
              <a:rPr lang="fr-FR" sz="2000" dirty="0" err="1"/>
              <a:t>LsaApInitializePackage</a:t>
            </a:r>
            <a:r>
              <a:rPr lang="fr-FR" sz="2000" dirty="0"/>
              <a:t>()</a:t>
            </a:r>
          </a:p>
          <a:p>
            <a:r>
              <a:rPr lang="en-US" sz="3200" dirty="0"/>
              <a:t>D</a:t>
            </a:r>
            <a:r>
              <a:rPr lang="fr-FR" sz="3200" dirty="0" err="1"/>
              <a:t>irect</a:t>
            </a:r>
            <a:r>
              <a:rPr lang="fr-FR" sz="3200" dirty="0"/>
              <a:t> calls</a:t>
            </a:r>
          </a:p>
          <a:p>
            <a:pPr marL="342900" lvl="1" indent="0">
              <a:buNone/>
            </a:pPr>
            <a:r>
              <a:rPr lang="en-US" sz="2000" dirty="0"/>
              <a:t>A</a:t>
            </a:r>
            <a:r>
              <a:rPr lang="fr-FR" sz="2000" dirty="0" err="1"/>
              <a:t>llow</a:t>
            </a:r>
            <a:r>
              <a:rPr lang="fr-FR" sz="2000" dirty="0"/>
              <a:t> applications to call packages </a:t>
            </a:r>
            <a:r>
              <a:rPr lang="fr-FR" sz="2000" dirty="0" err="1"/>
              <a:t>with</a:t>
            </a:r>
            <a:r>
              <a:rPr lang="fr-FR" sz="2000" dirty="0"/>
              <a:t> a </a:t>
            </a:r>
            <a:r>
              <a:rPr lang="fr-FR" sz="2000" dirty="0" err="1"/>
              <a:t>semantic</a:t>
            </a:r>
            <a:r>
              <a:rPr lang="fr-FR" sz="2000" dirty="0"/>
              <a:t> </a:t>
            </a:r>
            <a:r>
              <a:rPr lang="fr-FR" sz="2000" dirty="0" err="1"/>
              <a:t>specific</a:t>
            </a:r>
            <a:r>
              <a:rPr lang="fr-FR" sz="2000" dirty="0"/>
              <a:t> to the package. </a:t>
            </a:r>
            <a:r>
              <a:rPr lang="fr-FR" sz="2000" dirty="0" err="1"/>
              <a:t>Used</a:t>
            </a:r>
            <a:r>
              <a:rPr lang="fr-FR" sz="2000" dirty="0"/>
              <a:t> for </a:t>
            </a:r>
            <a:r>
              <a:rPr lang="fr-FR" sz="2000" dirty="0" err="1"/>
              <a:t>functionalities</a:t>
            </a:r>
            <a:r>
              <a:rPr lang="fr-FR" sz="2000" dirty="0"/>
              <a:t> not </a:t>
            </a:r>
            <a:r>
              <a:rPr lang="fr-FR" sz="2000" dirty="0" err="1"/>
              <a:t>described</a:t>
            </a:r>
            <a:r>
              <a:rPr lang="fr-FR" sz="2000" dirty="0"/>
              <a:t> by </a:t>
            </a:r>
            <a:r>
              <a:rPr lang="fr-FR" sz="2000" dirty="0" err="1"/>
              <a:t>above</a:t>
            </a:r>
            <a:r>
              <a:rPr lang="fr-FR" sz="2000" dirty="0"/>
              <a:t> APIs</a:t>
            </a:r>
          </a:p>
          <a:p>
            <a:pPr lvl="1"/>
            <a:r>
              <a:rPr lang="en-US" sz="2000" dirty="0"/>
              <a:t>L</a:t>
            </a:r>
            <a:r>
              <a:rPr lang="fr-FR" sz="2000" dirty="0" err="1"/>
              <a:t>saApCallPackage</a:t>
            </a:r>
            <a:r>
              <a:rPr lang="fr-FR" sz="2000" dirty="0"/>
              <a:t>() / </a:t>
            </a:r>
            <a:r>
              <a:rPr lang="fr-FR" sz="2000" dirty="0" err="1"/>
              <a:t>LsaApCallPackagePassthrough</a:t>
            </a:r>
            <a:r>
              <a:rPr lang="fr-FR" sz="2000" dirty="0"/>
              <a:t>() / </a:t>
            </a:r>
            <a:r>
              <a:rPr lang="fr-FR" sz="2000" dirty="0" err="1"/>
              <a:t>LsaApCallPackageUntrusted</a:t>
            </a:r>
            <a:r>
              <a:rPr lang="fr-FR" sz="2000" dirty="0"/>
              <a:t>()</a:t>
            </a:r>
          </a:p>
        </p:txBody>
      </p:sp>
      <p:sp>
        <p:nvSpPr>
          <p:cNvPr id="4" name="Title 3">
            <a:extLst>
              <a:ext uri="{FF2B5EF4-FFF2-40B4-BE49-F238E27FC236}">
                <a16:creationId xmlns:a16="http://schemas.microsoft.com/office/drawing/2014/main" id="{C6A982F8-7A66-441E-B89E-62516B33BE23}"/>
              </a:ext>
            </a:extLst>
          </p:cNvPr>
          <p:cNvSpPr>
            <a:spLocks noGrp="1"/>
          </p:cNvSpPr>
          <p:nvPr>
            <p:ph type="title"/>
          </p:nvPr>
        </p:nvSpPr>
        <p:spPr/>
        <p:txBody>
          <a:bodyPr/>
          <a:lstStyle/>
          <a:p>
            <a:r>
              <a:rPr lang="en-US" dirty="0"/>
              <a:t>Services implemented by Authentication Packages</a:t>
            </a:r>
            <a:endParaRPr lang="fr-FR" dirty="0"/>
          </a:p>
        </p:txBody>
      </p:sp>
    </p:spTree>
    <p:extLst>
      <p:ext uri="{BB962C8B-B14F-4D97-AF65-F5344CB8AC3E}">
        <p14:creationId xmlns:p14="http://schemas.microsoft.com/office/powerpoint/2010/main" val="38460249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3C7EE6-B3AB-4DDA-8F24-B9F90781D44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dirty="0"/>
          </a:p>
        </p:txBody>
      </p:sp>
      <p:sp>
        <p:nvSpPr>
          <p:cNvPr id="3" name="Text Placeholder 2">
            <a:extLst>
              <a:ext uri="{FF2B5EF4-FFF2-40B4-BE49-F238E27FC236}">
                <a16:creationId xmlns:a16="http://schemas.microsoft.com/office/drawing/2014/main" id="{65C6253A-8818-493B-B9C0-18DD01269145}"/>
              </a:ext>
            </a:extLst>
          </p:cNvPr>
          <p:cNvSpPr>
            <a:spLocks noGrp="1"/>
          </p:cNvSpPr>
          <p:nvPr>
            <p:ph type="body" sz="quarter" idx="14"/>
          </p:nvPr>
        </p:nvSpPr>
        <p:spPr>
          <a:xfrm>
            <a:off x="274702" y="1943100"/>
            <a:ext cx="11721160" cy="3397853"/>
          </a:xfrm>
        </p:spPr>
        <p:txBody>
          <a:bodyPr/>
          <a:lstStyle/>
          <a:p>
            <a:r>
              <a:rPr lang="en-US" dirty="0"/>
              <a:t>Allows an application to use various security models available on a computer or network without changing the interface to the security system.</a:t>
            </a:r>
          </a:p>
          <a:p>
            <a:r>
              <a:rPr lang="en-US" dirty="0"/>
              <a:t>The SSPI interface is available in kernel mode as well as user mode.</a:t>
            </a:r>
          </a:p>
          <a:p>
            <a:pPr marL="0" indent="0">
              <a:buNone/>
            </a:pPr>
            <a:endParaRPr lang="fr-FR" dirty="0"/>
          </a:p>
        </p:txBody>
      </p:sp>
      <p:sp>
        <p:nvSpPr>
          <p:cNvPr id="4" name="Title 3">
            <a:extLst>
              <a:ext uri="{FF2B5EF4-FFF2-40B4-BE49-F238E27FC236}">
                <a16:creationId xmlns:a16="http://schemas.microsoft.com/office/drawing/2014/main" id="{EE48F32F-764E-4EB2-B829-C6E49620C210}"/>
              </a:ext>
            </a:extLst>
          </p:cNvPr>
          <p:cNvSpPr>
            <a:spLocks noGrp="1"/>
          </p:cNvSpPr>
          <p:nvPr>
            <p:ph type="title"/>
          </p:nvPr>
        </p:nvSpPr>
        <p:spPr/>
        <p:txBody>
          <a:bodyPr/>
          <a:lstStyle/>
          <a:p>
            <a:r>
              <a:rPr lang="en-US" dirty="0"/>
              <a:t>Security Support Package</a:t>
            </a:r>
            <a:endParaRPr lang="fr-FR" dirty="0"/>
          </a:p>
        </p:txBody>
      </p:sp>
    </p:spTree>
    <p:extLst>
      <p:ext uri="{BB962C8B-B14F-4D97-AF65-F5344CB8AC3E}">
        <p14:creationId xmlns:p14="http://schemas.microsoft.com/office/powerpoint/2010/main" val="16980462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7D45E-0E52-4F74-A352-A663C01C387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dirty="0"/>
          </a:p>
        </p:txBody>
      </p:sp>
      <p:sp>
        <p:nvSpPr>
          <p:cNvPr id="3" name="Text Placeholder 2">
            <a:extLst>
              <a:ext uri="{FF2B5EF4-FFF2-40B4-BE49-F238E27FC236}">
                <a16:creationId xmlns:a16="http://schemas.microsoft.com/office/drawing/2014/main" id="{BD83306E-6B43-4B8B-8683-06074ED37156}"/>
              </a:ext>
            </a:extLst>
          </p:cNvPr>
          <p:cNvSpPr>
            <a:spLocks noGrp="1"/>
          </p:cNvSpPr>
          <p:nvPr>
            <p:ph type="body" sz="quarter" idx="14"/>
          </p:nvPr>
        </p:nvSpPr>
        <p:spPr>
          <a:xfrm>
            <a:off x="281932" y="1709868"/>
            <a:ext cx="11721160" cy="5133713"/>
          </a:xfrm>
        </p:spPr>
        <p:txBody>
          <a:bodyPr/>
          <a:lstStyle/>
          <a:p>
            <a:r>
              <a:rPr lang="en-US" dirty="0"/>
              <a:t>Package Management</a:t>
            </a:r>
          </a:p>
          <a:p>
            <a:pPr marL="342900" lvl="1" indent="0">
              <a:buNone/>
            </a:pPr>
            <a:r>
              <a:rPr lang="en-US" dirty="0"/>
              <a:t>Functions that list the available security packages and select a package.</a:t>
            </a:r>
          </a:p>
          <a:p>
            <a:r>
              <a:rPr lang="en-US" dirty="0"/>
              <a:t>Credential Management</a:t>
            </a:r>
          </a:p>
          <a:p>
            <a:pPr marL="342900" lvl="1" indent="0">
              <a:buNone/>
            </a:pPr>
            <a:r>
              <a:rPr lang="en-US" dirty="0"/>
              <a:t>Functions that create and work with handles to the credentials of principals.</a:t>
            </a:r>
          </a:p>
          <a:p>
            <a:r>
              <a:rPr lang="en-US" dirty="0"/>
              <a:t>Context Management</a:t>
            </a:r>
          </a:p>
          <a:p>
            <a:pPr marL="342900" lvl="1" indent="0">
              <a:buNone/>
            </a:pPr>
            <a:r>
              <a:rPr lang="en-US" dirty="0"/>
              <a:t>Functions that use credentials handles to create a security context.</a:t>
            </a:r>
          </a:p>
          <a:p>
            <a:r>
              <a:rPr lang="en-US" dirty="0"/>
              <a:t>Message Support</a:t>
            </a:r>
          </a:p>
          <a:p>
            <a:pPr marL="342900" lvl="1" indent="0">
              <a:buNone/>
            </a:pPr>
            <a:r>
              <a:rPr lang="en-US" dirty="0"/>
              <a:t>Functions that use security contexts to ensure message integrity and privacy during message exchanges over the secured connection. Integrity is achieved through message signing and signature verification. Privacy is achieved through message encryption and decryption.</a:t>
            </a:r>
            <a:endParaRPr lang="fr-FR" dirty="0"/>
          </a:p>
        </p:txBody>
      </p:sp>
      <p:sp>
        <p:nvSpPr>
          <p:cNvPr id="4" name="Title 3">
            <a:extLst>
              <a:ext uri="{FF2B5EF4-FFF2-40B4-BE49-F238E27FC236}">
                <a16:creationId xmlns:a16="http://schemas.microsoft.com/office/drawing/2014/main" id="{55563497-084F-43AA-B961-CE23068740F1}"/>
              </a:ext>
            </a:extLst>
          </p:cNvPr>
          <p:cNvSpPr>
            <a:spLocks noGrp="1"/>
          </p:cNvSpPr>
          <p:nvPr>
            <p:ph type="title"/>
          </p:nvPr>
        </p:nvSpPr>
        <p:spPr/>
        <p:txBody>
          <a:bodyPr/>
          <a:lstStyle/>
          <a:p>
            <a:r>
              <a:rPr lang="en-US" dirty="0"/>
              <a:t>SSPI Functions</a:t>
            </a:r>
            <a:endParaRPr lang="fr-FR" dirty="0"/>
          </a:p>
        </p:txBody>
      </p:sp>
    </p:spTree>
    <p:extLst>
      <p:ext uri="{BB962C8B-B14F-4D97-AF65-F5344CB8AC3E}">
        <p14:creationId xmlns:p14="http://schemas.microsoft.com/office/powerpoint/2010/main" val="27597139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AA6328-B649-4F4B-A5E5-5FE4AE0B983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dirty="0"/>
          </a:p>
        </p:txBody>
      </p:sp>
      <p:sp>
        <p:nvSpPr>
          <p:cNvPr id="3" name="Text Placeholder 2">
            <a:extLst>
              <a:ext uri="{FF2B5EF4-FFF2-40B4-BE49-F238E27FC236}">
                <a16:creationId xmlns:a16="http://schemas.microsoft.com/office/drawing/2014/main" id="{6AB4743F-3A58-4640-892B-8366B8515242}"/>
              </a:ext>
            </a:extLst>
          </p:cNvPr>
          <p:cNvSpPr>
            <a:spLocks noGrp="1"/>
          </p:cNvSpPr>
          <p:nvPr>
            <p:ph type="body" sz="quarter" idx="14"/>
          </p:nvPr>
        </p:nvSpPr>
        <p:spPr>
          <a:xfrm>
            <a:off x="274702" y="1943100"/>
            <a:ext cx="11721160" cy="1181862"/>
          </a:xfrm>
        </p:spPr>
        <p:txBody>
          <a:bodyPr/>
          <a:lstStyle/>
          <a:p>
            <a:pPr marL="0" indent="0">
              <a:buNone/>
            </a:pPr>
            <a:r>
              <a:rPr lang="en-US" sz="2400" dirty="0"/>
              <a:t>SSPI package management functions initiate a security package, enumerate available packages, and query the attributes of a security package. The following SSPI functions provide management services for security packages.</a:t>
            </a:r>
            <a:endParaRPr lang="fr-FR" sz="2400" dirty="0"/>
          </a:p>
        </p:txBody>
      </p:sp>
      <p:sp>
        <p:nvSpPr>
          <p:cNvPr id="4" name="Title 3">
            <a:extLst>
              <a:ext uri="{FF2B5EF4-FFF2-40B4-BE49-F238E27FC236}">
                <a16:creationId xmlns:a16="http://schemas.microsoft.com/office/drawing/2014/main" id="{DCCEA544-BCF5-4B40-A733-8B798A37ED5B}"/>
              </a:ext>
            </a:extLst>
          </p:cNvPr>
          <p:cNvSpPr>
            <a:spLocks noGrp="1"/>
          </p:cNvSpPr>
          <p:nvPr>
            <p:ph type="title"/>
          </p:nvPr>
        </p:nvSpPr>
        <p:spPr/>
        <p:txBody>
          <a:bodyPr/>
          <a:lstStyle/>
          <a:p>
            <a:r>
              <a:rPr lang="en-US" dirty="0"/>
              <a:t>Package Management</a:t>
            </a:r>
            <a:endParaRPr lang="fr-FR" dirty="0"/>
          </a:p>
        </p:txBody>
      </p:sp>
      <p:graphicFrame>
        <p:nvGraphicFramePr>
          <p:cNvPr id="7" name="Table 6">
            <a:extLst>
              <a:ext uri="{FF2B5EF4-FFF2-40B4-BE49-F238E27FC236}">
                <a16:creationId xmlns:a16="http://schemas.microsoft.com/office/drawing/2014/main" id="{FFF130A3-C765-45A3-ABA4-4E6E8B43548C}"/>
              </a:ext>
            </a:extLst>
          </p:cNvPr>
          <p:cNvGraphicFramePr>
            <a:graphicFrameLocks noGrp="1"/>
          </p:cNvGraphicFramePr>
          <p:nvPr>
            <p:extLst>
              <p:ext uri="{D42A27DB-BD31-4B8C-83A1-F6EECF244321}">
                <p14:modId xmlns:p14="http://schemas.microsoft.com/office/powerpoint/2010/main" val="3956042600"/>
              </p:ext>
            </p:extLst>
          </p:nvPr>
        </p:nvGraphicFramePr>
        <p:xfrm>
          <a:off x="473786" y="3910513"/>
          <a:ext cx="11522076" cy="1756410"/>
        </p:xfrm>
        <a:graphic>
          <a:graphicData uri="http://schemas.openxmlformats.org/drawingml/2006/table">
            <a:tbl>
              <a:tblPr firstRow="1" bandRow="1">
                <a:tableStyleId>{5C22544A-7EE6-4342-B048-85BDC9FD1C3A}</a:tableStyleId>
              </a:tblPr>
              <a:tblGrid>
                <a:gridCol w="3109307">
                  <a:extLst>
                    <a:ext uri="{9D8B030D-6E8A-4147-A177-3AD203B41FA5}">
                      <a16:colId xmlns:a16="http://schemas.microsoft.com/office/drawing/2014/main" val="1132338985"/>
                    </a:ext>
                  </a:extLst>
                </a:gridCol>
                <a:gridCol w="8412769">
                  <a:extLst>
                    <a:ext uri="{9D8B030D-6E8A-4147-A177-3AD203B41FA5}">
                      <a16:colId xmlns:a16="http://schemas.microsoft.com/office/drawing/2014/main" val="3169720912"/>
                    </a:ext>
                  </a:extLst>
                </a:gridCol>
              </a:tblGrid>
              <a:tr h="370840">
                <a:tc>
                  <a:txBody>
                    <a:bodyPr/>
                    <a:lstStyle/>
                    <a:p>
                      <a:r>
                        <a:rPr lang="en-US" dirty="0"/>
                        <a:t>Function</a:t>
                      </a:r>
                      <a:endParaRPr lang="fr-FR" dirty="0"/>
                    </a:p>
                  </a:txBody>
                  <a:tcPr/>
                </a:tc>
                <a:tc>
                  <a:txBody>
                    <a:bodyPr/>
                    <a:lstStyle/>
                    <a:p>
                      <a:r>
                        <a:rPr lang="fr-FR" dirty="0"/>
                        <a:t>Description</a:t>
                      </a:r>
                    </a:p>
                  </a:txBody>
                  <a:tcPr/>
                </a:tc>
                <a:extLst>
                  <a:ext uri="{0D108BD9-81ED-4DB2-BD59-A6C34878D82A}">
                    <a16:rowId xmlns:a16="http://schemas.microsoft.com/office/drawing/2014/main" val="1259938070"/>
                  </a:ext>
                </a:extLst>
              </a:tr>
              <a:tr h="370840">
                <a:tc>
                  <a:txBody>
                    <a:bodyPr/>
                    <a:lstStyle/>
                    <a:p>
                      <a:pPr fontAlgn="t"/>
                      <a:r>
                        <a:rPr lang="fr-FR" sz="1800" b="1" kern="1200" dirty="0" err="1">
                          <a:solidFill>
                            <a:srgbClr val="454545"/>
                          </a:solidFill>
                          <a:effectLst/>
                          <a:latin typeface="+mn-lt"/>
                          <a:ea typeface="+mn-ea"/>
                          <a:cs typeface="+mn-cs"/>
                          <a:hlinkClick r:id="rId2">
                            <a:extLst>
                              <a:ext uri="{A12FA001-AC4F-418D-AE19-62706E023703}">
                                <ahyp:hlinkClr xmlns:ahyp="http://schemas.microsoft.com/office/drawing/2018/hyperlinkcolor" val="tx"/>
                              </a:ext>
                            </a:extLst>
                          </a:hlinkClick>
                        </a:rPr>
                        <a:t>EnumerateSecurityPackages</a:t>
                      </a:r>
                      <a:r>
                        <a:rPr lang="fr-FR" sz="18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Lists available security packages and their capabilities.</a:t>
                      </a:r>
                    </a:p>
                  </a:txBody>
                  <a:tcPr marL="38100" marR="38100" marT="47625" marB="47625"/>
                </a:tc>
                <a:extLst>
                  <a:ext uri="{0D108BD9-81ED-4DB2-BD59-A6C34878D82A}">
                    <a16:rowId xmlns:a16="http://schemas.microsoft.com/office/drawing/2014/main" val="2477072115"/>
                  </a:ext>
                </a:extLst>
              </a:tr>
              <a:tr h="370840">
                <a:tc>
                  <a:txBody>
                    <a:bodyPr/>
                    <a:lstStyle/>
                    <a:p>
                      <a:pPr marL="0" algn="l" defTabSz="932742" rtl="0" eaLnBrk="1" fontAlgn="t" latinLnBrk="0" hangingPunct="1"/>
                      <a:r>
                        <a:rPr lang="fr-FR" sz="1800" b="1" kern="1200" dirty="0" err="1">
                          <a:solidFill>
                            <a:srgbClr val="454545"/>
                          </a:solidFill>
                          <a:effectLst/>
                          <a:latin typeface="+mn-lt"/>
                          <a:ea typeface="+mn-ea"/>
                          <a:cs typeface="+mn-cs"/>
                          <a:hlinkClick r:id="rId3">
                            <a:extLst>
                              <a:ext uri="{A12FA001-AC4F-418D-AE19-62706E023703}">
                                <ahyp:hlinkClr xmlns:ahyp="http://schemas.microsoft.com/office/drawing/2018/hyperlinkcolor" val="tx"/>
                              </a:ext>
                            </a:extLst>
                          </a:hlinkClick>
                        </a:rPr>
                        <a:t>InitSecurityInterface</a:t>
                      </a:r>
                      <a:r>
                        <a:rPr lang="fr-FR" sz="1800" b="1" kern="1200" dirty="0">
                          <a:solidFill>
                            <a:srgbClr val="454545"/>
                          </a:solidFill>
                          <a:effectLst/>
                          <a:latin typeface="+mn-lt"/>
                          <a:ea typeface="+mn-ea"/>
                          <a:cs typeface="+mn-cs"/>
                        </a:rPr>
                        <a:t> </a:t>
                      </a:r>
                    </a:p>
                  </a:txBody>
                  <a:tcPr marL="38100" marR="38100" marT="47625" marB="47625"/>
                </a:tc>
                <a:tc>
                  <a:txBody>
                    <a:bodyPr/>
                    <a:lstStyle/>
                    <a:p>
                      <a:pPr fontAlgn="t"/>
                      <a:r>
                        <a:rPr lang="en-US">
                          <a:solidFill>
                            <a:srgbClr val="454545"/>
                          </a:solidFill>
                          <a:effectLst/>
                        </a:rPr>
                        <a:t>Retrieves a pointer to a security support provider (SSP) dispatch table.</a:t>
                      </a:r>
                    </a:p>
                  </a:txBody>
                  <a:tcPr marL="38100" marR="38100" marT="47625" marB="47625"/>
                </a:tc>
                <a:extLst>
                  <a:ext uri="{0D108BD9-81ED-4DB2-BD59-A6C34878D82A}">
                    <a16:rowId xmlns:a16="http://schemas.microsoft.com/office/drawing/2014/main" val="2897070231"/>
                  </a:ext>
                </a:extLst>
              </a:tr>
              <a:tr h="370840">
                <a:tc>
                  <a:txBody>
                    <a:bodyPr/>
                    <a:lstStyle/>
                    <a:p>
                      <a:pPr marL="0" algn="l" defTabSz="932742" rtl="0" eaLnBrk="1" fontAlgn="t" latinLnBrk="0" hangingPunct="1"/>
                      <a:r>
                        <a:rPr lang="fr-FR" sz="1800" b="1" kern="1200" dirty="0" err="1">
                          <a:solidFill>
                            <a:srgbClr val="454545"/>
                          </a:solidFill>
                          <a:effectLst/>
                          <a:latin typeface="+mn-lt"/>
                          <a:ea typeface="+mn-ea"/>
                          <a:cs typeface="+mn-cs"/>
                          <a:hlinkClick r:id="rId4">
                            <a:extLst>
                              <a:ext uri="{A12FA001-AC4F-418D-AE19-62706E023703}">
                                <ahyp:hlinkClr xmlns:ahyp="http://schemas.microsoft.com/office/drawing/2018/hyperlinkcolor" val="tx"/>
                              </a:ext>
                            </a:extLst>
                          </a:hlinkClick>
                        </a:rPr>
                        <a:t>QuerySecurityPackageInfo</a:t>
                      </a:r>
                      <a:r>
                        <a:rPr lang="fr-FR" sz="18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Retrieves information about a specified </a:t>
                      </a:r>
                      <a:r>
                        <a:rPr lang="en-US" i="1" u="none" strike="noStrike" dirty="0">
                          <a:solidFill>
                            <a:srgbClr val="1E75BB"/>
                          </a:solidFill>
                          <a:effectLst/>
                          <a:latin typeface="&amp;quot"/>
                          <a:hlinkClick r:id="rId5"/>
                        </a:rPr>
                        <a:t>security package</a:t>
                      </a:r>
                      <a:r>
                        <a:rPr lang="en-US" dirty="0">
                          <a:solidFill>
                            <a:srgbClr val="454545"/>
                          </a:solidFill>
                          <a:effectLst/>
                        </a:rPr>
                        <a:t>. This information includes the bounds on sizes of authentication information, </a:t>
                      </a:r>
                      <a:r>
                        <a:rPr lang="en-US" i="1" u="none" strike="noStrike" dirty="0">
                          <a:solidFill>
                            <a:srgbClr val="1E75BB"/>
                          </a:solidFill>
                          <a:effectLst/>
                          <a:latin typeface="&amp;quot"/>
                          <a:hlinkClick r:id="rId6"/>
                        </a:rPr>
                        <a:t>credentials</a:t>
                      </a:r>
                      <a:r>
                        <a:rPr lang="en-US" dirty="0">
                          <a:solidFill>
                            <a:srgbClr val="454545"/>
                          </a:solidFill>
                          <a:effectLst/>
                        </a:rPr>
                        <a:t>, and contexts.</a:t>
                      </a:r>
                    </a:p>
                  </a:txBody>
                  <a:tcPr marL="38100" marR="38100" marT="47625" marB="47625"/>
                </a:tc>
                <a:extLst>
                  <a:ext uri="{0D108BD9-81ED-4DB2-BD59-A6C34878D82A}">
                    <a16:rowId xmlns:a16="http://schemas.microsoft.com/office/drawing/2014/main" val="76547612"/>
                  </a:ext>
                </a:extLst>
              </a:tr>
            </a:tbl>
          </a:graphicData>
        </a:graphic>
      </p:graphicFrame>
    </p:spTree>
    <p:extLst>
      <p:ext uri="{BB962C8B-B14F-4D97-AF65-F5344CB8AC3E}">
        <p14:creationId xmlns:p14="http://schemas.microsoft.com/office/powerpoint/2010/main" val="3098667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21F5-53F5-44C3-8749-B1892752A91E}"/>
              </a:ext>
            </a:extLst>
          </p:cNvPr>
          <p:cNvSpPr>
            <a:spLocks noGrp="1"/>
          </p:cNvSpPr>
          <p:nvPr>
            <p:ph type="title"/>
          </p:nvPr>
        </p:nvSpPr>
        <p:spPr/>
        <p:txBody>
          <a:bodyPr/>
          <a:lstStyle/>
          <a:p>
            <a:r>
              <a:rPr lang="fr-FR" dirty="0"/>
              <a:t>Security </a:t>
            </a:r>
            <a:r>
              <a:rPr lang="fr-FR" dirty="0" err="1"/>
              <a:t>Identifiers</a:t>
            </a:r>
            <a:endParaRPr lang="en-US" dirty="0"/>
          </a:p>
        </p:txBody>
      </p:sp>
      <p:sp>
        <p:nvSpPr>
          <p:cNvPr id="3" name="Text Placeholder 2">
            <a:extLst>
              <a:ext uri="{FF2B5EF4-FFF2-40B4-BE49-F238E27FC236}">
                <a16:creationId xmlns:a16="http://schemas.microsoft.com/office/drawing/2014/main" id="{84771946-2457-4AF6-8B16-D3779C7DDD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460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92D95F-6F67-4B8C-B4C8-C56B778EC82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29</a:t>
            </a:fld>
            <a:endParaRPr lang="en-US" dirty="0"/>
          </a:p>
        </p:txBody>
      </p:sp>
      <p:sp>
        <p:nvSpPr>
          <p:cNvPr id="3" name="Text Placeholder 2">
            <a:extLst>
              <a:ext uri="{FF2B5EF4-FFF2-40B4-BE49-F238E27FC236}">
                <a16:creationId xmlns:a16="http://schemas.microsoft.com/office/drawing/2014/main" id="{B6DFD24E-23CD-4487-9E06-A826FEB0668C}"/>
              </a:ext>
            </a:extLst>
          </p:cNvPr>
          <p:cNvSpPr>
            <a:spLocks noGrp="1"/>
          </p:cNvSpPr>
          <p:nvPr>
            <p:ph type="body" sz="quarter" idx="14"/>
          </p:nvPr>
        </p:nvSpPr>
        <p:spPr>
          <a:xfrm>
            <a:off x="274702" y="1698901"/>
            <a:ext cx="11721160" cy="2659190"/>
          </a:xfrm>
        </p:spPr>
        <p:txBody>
          <a:bodyPr/>
          <a:lstStyle/>
          <a:p>
            <a:pPr marL="0" indent="0">
              <a:buNone/>
            </a:pPr>
            <a:r>
              <a:rPr lang="en-US" sz="2400" dirty="0"/>
              <a:t>SSPI credential management functions provide a credentials handle, a reference to an opaque security object, for accessing a principal. The security object is opaque because the application has access only to the handle and not to the actual contents of the structure.</a:t>
            </a:r>
          </a:p>
          <a:p>
            <a:pPr marL="0" indent="0">
              <a:buNone/>
            </a:pPr>
            <a:r>
              <a:rPr lang="en-US" sz="2400" dirty="0"/>
              <a:t>A credential handle is a 64-bit value between {0x00000000, 0x00000000} and {0xFFFFFFFF, 0xFFFFFFFE}</a:t>
            </a:r>
          </a:p>
          <a:p>
            <a:pPr marL="0" indent="0">
              <a:buNone/>
            </a:pPr>
            <a:endParaRPr lang="fr-FR" sz="2400" dirty="0"/>
          </a:p>
        </p:txBody>
      </p:sp>
      <p:sp>
        <p:nvSpPr>
          <p:cNvPr id="4" name="Title 3">
            <a:extLst>
              <a:ext uri="{FF2B5EF4-FFF2-40B4-BE49-F238E27FC236}">
                <a16:creationId xmlns:a16="http://schemas.microsoft.com/office/drawing/2014/main" id="{B98799D2-E4D2-4C8C-9D99-9AFA74183421}"/>
              </a:ext>
            </a:extLst>
          </p:cNvPr>
          <p:cNvSpPr>
            <a:spLocks noGrp="1"/>
          </p:cNvSpPr>
          <p:nvPr>
            <p:ph type="title"/>
          </p:nvPr>
        </p:nvSpPr>
        <p:spPr/>
        <p:txBody>
          <a:bodyPr/>
          <a:lstStyle/>
          <a:p>
            <a:r>
              <a:rPr lang="en-US" dirty="0"/>
              <a:t>Credential Management APIs</a:t>
            </a:r>
            <a:endParaRPr lang="fr-FR" dirty="0"/>
          </a:p>
        </p:txBody>
      </p:sp>
      <p:graphicFrame>
        <p:nvGraphicFramePr>
          <p:cNvPr id="5" name="Table 4">
            <a:extLst>
              <a:ext uri="{FF2B5EF4-FFF2-40B4-BE49-F238E27FC236}">
                <a16:creationId xmlns:a16="http://schemas.microsoft.com/office/drawing/2014/main" id="{420F30E7-5663-40C9-AD67-8EC022C068EE}"/>
              </a:ext>
            </a:extLst>
          </p:cNvPr>
          <p:cNvGraphicFramePr>
            <a:graphicFrameLocks noGrp="1"/>
          </p:cNvGraphicFramePr>
          <p:nvPr>
            <p:extLst>
              <p:ext uri="{D42A27DB-BD31-4B8C-83A1-F6EECF244321}">
                <p14:modId xmlns:p14="http://schemas.microsoft.com/office/powerpoint/2010/main" val="13017663"/>
              </p:ext>
            </p:extLst>
          </p:nvPr>
        </p:nvGraphicFramePr>
        <p:xfrm>
          <a:off x="455612" y="4045896"/>
          <a:ext cx="11525250" cy="2771140"/>
        </p:xfrm>
        <a:graphic>
          <a:graphicData uri="http://schemas.openxmlformats.org/drawingml/2006/table">
            <a:tbl>
              <a:tblPr firstRow="1" bandRow="1">
                <a:tableStyleId>{5C22544A-7EE6-4342-B048-85BDC9FD1C3A}</a:tableStyleId>
              </a:tblPr>
              <a:tblGrid>
                <a:gridCol w="3529923">
                  <a:extLst>
                    <a:ext uri="{9D8B030D-6E8A-4147-A177-3AD203B41FA5}">
                      <a16:colId xmlns:a16="http://schemas.microsoft.com/office/drawing/2014/main" val="1199372467"/>
                    </a:ext>
                  </a:extLst>
                </a:gridCol>
                <a:gridCol w="7995327">
                  <a:extLst>
                    <a:ext uri="{9D8B030D-6E8A-4147-A177-3AD203B41FA5}">
                      <a16:colId xmlns:a16="http://schemas.microsoft.com/office/drawing/2014/main" val="2658933393"/>
                    </a:ext>
                  </a:extLst>
                </a:gridCol>
              </a:tblGrid>
              <a:tr h="370840">
                <a:tc>
                  <a:txBody>
                    <a:bodyPr/>
                    <a:lstStyle/>
                    <a:p>
                      <a:r>
                        <a:rPr lang="fr-FR" sz="1600" b="1" dirty="0" err="1"/>
                        <a:t>Function</a:t>
                      </a:r>
                      <a:endParaRPr lang="fr-FR" sz="1600" b="1"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dirty="0"/>
                        <a:t>Description</a:t>
                      </a:r>
                    </a:p>
                  </a:txBody>
                  <a:tcPr/>
                </a:tc>
                <a:extLst>
                  <a:ext uri="{0D108BD9-81ED-4DB2-BD59-A6C34878D82A}">
                    <a16:rowId xmlns:a16="http://schemas.microsoft.com/office/drawing/2014/main" val="2334049717"/>
                  </a:ext>
                </a:extLst>
              </a:tr>
              <a:tr h="370840">
                <a:tc>
                  <a:txBody>
                    <a:bodyPr/>
                    <a:lstStyle/>
                    <a:p>
                      <a:pPr fontAlgn="t"/>
                      <a:r>
                        <a:rPr lang="fr-FR" sz="1600" b="1" kern="1200" dirty="0" err="1">
                          <a:solidFill>
                            <a:srgbClr val="454545"/>
                          </a:solidFill>
                          <a:effectLst/>
                          <a:latin typeface="+mn-lt"/>
                          <a:ea typeface="+mn-ea"/>
                          <a:cs typeface="+mn-cs"/>
                          <a:hlinkClick r:id="rId2">
                            <a:extLst>
                              <a:ext uri="{A12FA001-AC4F-418D-AE19-62706E023703}">
                                <ahyp:hlinkClr xmlns:ahyp="http://schemas.microsoft.com/office/drawing/2018/hyperlinkcolor" val="tx"/>
                              </a:ext>
                            </a:extLst>
                          </a:hlinkClick>
                        </a:rPr>
                        <a:t>AcquireCredentialsHandle</a:t>
                      </a:r>
                      <a:r>
                        <a:rPr lang="fr-FR" sz="1600" b="1" kern="1200" dirty="0">
                          <a:solidFill>
                            <a:srgbClr val="454545"/>
                          </a:solidFill>
                          <a:effectLst/>
                          <a:latin typeface="+mn-lt"/>
                          <a:ea typeface="+mn-ea"/>
                          <a:cs typeface="+mn-cs"/>
                          <a:hlinkClick r:id="rId2">
                            <a:extLst>
                              <a:ext uri="{A12FA001-AC4F-418D-AE19-62706E023703}">
                                <ahyp:hlinkClr xmlns:ahyp="http://schemas.microsoft.com/office/drawing/2018/hyperlinkcolor" val="tx"/>
                              </a:ext>
                            </a:extLst>
                          </a:hlinkClick>
                        </a:rPr>
                        <a:t> (General)</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Acquires a handle to the preexisting credentials of a specified principal.</a:t>
                      </a:r>
                    </a:p>
                  </a:txBody>
                  <a:tcPr marL="38100" marR="38100" marT="47625" marB="47625"/>
                </a:tc>
                <a:extLst>
                  <a:ext uri="{0D108BD9-81ED-4DB2-BD59-A6C34878D82A}">
                    <a16:rowId xmlns:a16="http://schemas.microsoft.com/office/drawing/2014/main" val="3906693277"/>
                  </a:ext>
                </a:extLst>
              </a:tr>
              <a:tr h="370840">
                <a:tc>
                  <a:txBody>
                    <a:bodyPr/>
                    <a:lstStyle/>
                    <a:p>
                      <a:pPr fontAlgn="t"/>
                      <a:r>
                        <a:rPr lang="fr-FR" sz="1600" b="1" kern="1200" dirty="0" err="1">
                          <a:solidFill>
                            <a:srgbClr val="454545"/>
                          </a:solidFill>
                          <a:effectLst/>
                          <a:latin typeface="+mn-lt"/>
                          <a:ea typeface="+mn-ea"/>
                          <a:cs typeface="+mn-cs"/>
                          <a:hlinkClick r:id="rId3">
                            <a:extLst>
                              <a:ext uri="{A12FA001-AC4F-418D-AE19-62706E023703}">
                                <ahyp:hlinkClr xmlns:ahyp="http://schemas.microsoft.com/office/drawing/2018/hyperlinkcolor" val="tx"/>
                              </a:ext>
                            </a:extLst>
                          </a:hlinkClick>
                        </a:rPr>
                        <a:t>ExportSecurityContext</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Exports a security context into a context buffer.</a:t>
                      </a:r>
                    </a:p>
                  </a:txBody>
                  <a:tcPr marL="38100" marR="38100" marT="47625" marB="47625"/>
                </a:tc>
                <a:extLst>
                  <a:ext uri="{0D108BD9-81ED-4DB2-BD59-A6C34878D82A}">
                    <a16:rowId xmlns:a16="http://schemas.microsoft.com/office/drawing/2014/main" val="2897271548"/>
                  </a:ext>
                </a:extLst>
              </a:tr>
              <a:tr h="370840">
                <a:tc>
                  <a:txBody>
                    <a:bodyPr/>
                    <a:lstStyle/>
                    <a:p>
                      <a:pPr fontAlgn="t"/>
                      <a:r>
                        <a:rPr lang="fr-FR" sz="1600" b="1" kern="1200" dirty="0" err="1">
                          <a:solidFill>
                            <a:srgbClr val="454545"/>
                          </a:solidFill>
                          <a:effectLst/>
                          <a:latin typeface="+mn-lt"/>
                          <a:ea typeface="+mn-ea"/>
                          <a:cs typeface="+mn-cs"/>
                          <a:hlinkClick r:id="rId4">
                            <a:extLst>
                              <a:ext uri="{A12FA001-AC4F-418D-AE19-62706E023703}">
                                <ahyp:hlinkClr xmlns:ahyp="http://schemas.microsoft.com/office/drawing/2018/hyperlinkcolor" val="tx"/>
                              </a:ext>
                            </a:extLst>
                          </a:hlinkClick>
                        </a:rPr>
                        <a:t>FreeCredentialsHandle</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Releases a credential handle and associated resources.</a:t>
                      </a:r>
                    </a:p>
                  </a:txBody>
                  <a:tcPr marL="38100" marR="38100" marT="47625" marB="47625"/>
                </a:tc>
                <a:extLst>
                  <a:ext uri="{0D108BD9-81ED-4DB2-BD59-A6C34878D82A}">
                    <a16:rowId xmlns:a16="http://schemas.microsoft.com/office/drawing/2014/main" val="4073020189"/>
                  </a:ext>
                </a:extLst>
              </a:tr>
              <a:tr h="370840">
                <a:tc>
                  <a:txBody>
                    <a:bodyPr/>
                    <a:lstStyle/>
                    <a:p>
                      <a:pPr fontAlgn="t"/>
                      <a:r>
                        <a:rPr lang="fr-FR" sz="1600" b="1" kern="1200" dirty="0" err="1">
                          <a:solidFill>
                            <a:srgbClr val="454545"/>
                          </a:solidFill>
                          <a:effectLst/>
                          <a:latin typeface="+mn-lt"/>
                          <a:ea typeface="+mn-ea"/>
                          <a:cs typeface="+mn-cs"/>
                          <a:hlinkClick r:id="rId5">
                            <a:extLst>
                              <a:ext uri="{A12FA001-AC4F-418D-AE19-62706E023703}">
                                <ahyp:hlinkClr xmlns:ahyp="http://schemas.microsoft.com/office/drawing/2018/hyperlinkcolor" val="tx"/>
                              </a:ext>
                            </a:extLst>
                          </a:hlinkClick>
                        </a:rPr>
                        <a:t>ImportSecurityContext</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Imports a security context exported by using </a:t>
                      </a:r>
                      <a:r>
                        <a:rPr lang="en-US" b="1" u="none" strike="noStrike" dirty="0" err="1">
                          <a:solidFill>
                            <a:srgbClr val="1E75BB"/>
                          </a:solidFill>
                          <a:effectLst/>
                          <a:latin typeface="&amp;quot"/>
                          <a:hlinkClick r:id="rId3"/>
                        </a:rPr>
                        <a:t>ExportSecurityContext</a:t>
                      </a:r>
                      <a:r>
                        <a:rPr lang="en-US" dirty="0">
                          <a:solidFill>
                            <a:srgbClr val="454545"/>
                          </a:solidFill>
                          <a:effectLst/>
                        </a:rPr>
                        <a:t> into the current process.</a:t>
                      </a:r>
                    </a:p>
                  </a:txBody>
                  <a:tcPr marL="38100" marR="38100" marT="47625" marB="47625"/>
                </a:tc>
                <a:extLst>
                  <a:ext uri="{0D108BD9-81ED-4DB2-BD59-A6C34878D82A}">
                    <a16:rowId xmlns:a16="http://schemas.microsoft.com/office/drawing/2014/main" val="4059000712"/>
                  </a:ext>
                </a:extLst>
              </a:tr>
              <a:tr h="370840">
                <a:tc>
                  <a:txBody>
                    <a:bodyPr/>
                    <a:lstStyle/>
                    <a:p>
                      <a:pPr fontAlgn="t"/>
                      <a:r>
                        <a:rPr lang="fr-FR" sz="1600" b="1" kern="1200" dirty="0" err="1">
                          <a:solidFill>
                            <a:srgbClr val="454545"/>
                          </a:solidFill>
                          <a:effectLst/>
                          <a:latin typeface="+mn-lt"/>
                          <a:ea typeface="+mn-ea"/>
                          <a:cs typeface="+mn-cs"/>
                          <a:hlinkClick r:id="rId6">
                            <a:extLst>
                              <a:ext uri="{A12FA001-AC4F-418D-AE19-62706E023703}">
                                <ahyp:hlinkClr xmlns:ahyp="http://schemas.microsoft.com/office/drawing/2018/hyperlinkcolor" val="tx"/>
                              </a:ext>
                            </a:extLst>
                          </a:hlinkClick>
                        </a:rPr>
                        <a:t>QueryCredentialsAttributes</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dirty="0">
                          <a:solidFill>
                            <a:srgbClr val="454545"/>
                          </a:solidFill>
                          <a:effectLst/>
                        </a:rPr>
                        <a:t>Retrieves </a:t>
                      </a:r>
                      <a:r>
                        <a:rPr lang="en-US" sz="1800" kern="1200" dirty="0">
                          <a:solidFill>
                            <a:srgbClr val="454545"/>
                          </a:solidFill>
                          <a:effectLst/>
                          <a:latin typeface="+mn-lt"/>
                          <a:ea typeface="+mn-ea"/>
                          <a:cs typeface="+mn-cs"/>
                        </a:rPr>
                        <a:t>the attributes of a credential, such as the name </a:t>
                      </a:r>
                      <a:r>
                        <a:rPr lang="en-US" dirty="0">
                          <a:solidFill>
                            <a:srgbClr val="454545"/>
                          </a:solidFill>
                          <a:effectLst/>
                        </a:rPr>
                        <a:t>associated with the credential.</a:t>
                      </a:r>
                    </a:p>
                  </a:txBody>
                  <a:tcPr marL="38100" marR="38100" marT="47625" marB="47625"/>
                </a:tc>
                <a:extLst>
                  <a:ext uri="{0D108BD9-81ED-4DB2-BD59-A6C34878D82A}">
                    <a16:rowId xmlns:a16="http://schemas.microsoft.com/office/drawing/2014/main" val="2824864774"/>
                  </a:ext>
                </a:extLst>
              </a:tr>
            </a:tbl>
          </a:graphicData>
        </a:graphic>
      </p:graphicFrame>
    </p:spTree>
    <p:extLst>
      <p:ext uri="{BB962C8B-B14F-4D97-AF65-F5344CB8AC3E}">
        <p14:creationId xmlns:p14="http://schemas.microsoft.com/office/powerpoint/2010/main" val="27448152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E781B2-2852-4B55-8DC8-EE46D602D01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30</a:t>
            </a:fld>
            <a:endParaRPr lang="en-US" dirty="0"/>
          </a:p>
        </p:txBody>
      </p:sp>
      <p:sp>
        <p:nvSpPr>
          <p:cNvPr id="3" name="Text Placeholder 2">
            <a:extLst>
              <a:ext uri="{FF2B5EF4-FFF2-40B4-BE49-F238E27FC236}">
                <a16:creationId xmlns:a16="http://schemas.microsoft.com/office/drawing/2014/main" id="{427C2817-D6BA-41D7-9E93-3EA31FB5663B}"/>
              </a:ext>
            </a:extLst>
          </p:cNvPr>
          <p:cNvSpPr>
            <a:spLocks noGrp="1"/>
          </p:cNvSpPr>
          <p:nvPr>
            <p:ph type="body" sz="quarter" idx="14"/>
          </p:nvPr>
        </p:nvSpPr>
        <p:spPr>
          <a:xfrm>
            <a:off x="258115" y="1743494"/>
            <a:ext cx="11721160" cy="4708981"/>
          </a:xfrm>
        </p:spPr>
        <p:txBody>
          <a:bodyPr/>
          <a:lstStyle/>
          <a:p>
            <a:r>
              <a:rPr lang="en-US" sz="2800" dirty="0"/>
              <a:t>SSPI context management functions create and use security contexts.</a:t>
            </a:r>
          </a:p>
          <a:p>
            <a:r>
              <a:rPr lang="en-US" sz="2800" dirty="0"/>
              <a:t>In a communication link, the client and server cooperate to create a shared security context. The client and server both use the security context with message support functions to ensure message integrity and privacy during the connection.</a:t>
            </a:r>
          </a:p>
          <a:p>
            <a:r>
              <a:rPr lang="en-US" sz="2800" dirty="0"/>
              <a:t>Security contexts are opaque security objects. Information in the security context is not available to the application. Context management functions create and use context handles and the security package dereferences the context handle to access its security content.</a:t>
            </a:r>
          </a:p>
          <a:p>
            <a:r>
              <a:rPr lang="en-US" sz="2800" dirty="0"/>
              <a:t>A context handle is a 64-bit value between {0x00000000, 0x00000000} and {0xFFFFFFFF, 0xFFFFFFFE}.</a:t>
            </a:r>
            <a:endParaRPr lang="fr-FR" sz="2800" dirty="0"/>
          </a:p>
        </p:txBody>
      </p:sp>
      <p:sp>
        <p:nvSpPr>
          <p:cNvPr id="4" name="Title 3">
            <a:extLst>
              <a:ext uri="{FF2B5EF4-FFF2-40B4-BE49-F238E27FC236}">
                <a16:creationId xmlns:a16="http://schemas.microsoft.com/office/drawing/2014/main" id="{E9853E65-FBDF-449A-A12E-7B4DF6064E1F}"/>
              </a:ext>
            </a:extLst>
          </p:cNvPr>
          <p:cNvSpPr>
            <a:spLocks noGrp="1"/>
          </p:cNvSpPr>
          <p:nvPr>
            <p:ph type="title"/>
          </p:nvPr>
        </p:nvSpPr>
        <p:spPr/>
        <p:txBody>
          <a:bodyPr/>
          <a:lstStyle/>
          <a:p>
            <a:r>
              <a:rPr lang="en-US" dirty="0"/>
              <a:t>Context Management APIs (1/2)</a:t>
            </a:r>
            <a:endParaRPr lang="fr-FR" dirty="0"/>
          </a:p>
        </p:txBody>
      </p:sp>
    </p:spTree>
    <p:extLst>
      <p:ext uri="{BB962C8B-B14F-4D97-AF65-F5344CB8AC3E}">
        <p14:creationId xmlns:p14="http://schemas.microsoft.com/office/powerpoint/2010/main" val="14980199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293C6A-ABCA-457D-AE07-70A2CDD66FC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31</a:t>
            </a:fld>
            <a:endParaRPr lang="en-US" dirty="0"/>
          </a:p>
        </p:txBody>
      </p:sp>
      <p:sp>
        <p:nvSpPr>
          <p:cNvPr id="4" name="Title 3">
            <a:extLst>
              <a:ext uri="{FF2B5EF4-FFF2-40B4-BE49-F238E27FC236}">
                <a16:creationId xmlns:a16="http://schemas.microsoft.com/office/drawing/2014/main" id="{D11DF64D-143F-41C4-98E5-E11D7FB51B39}"/>
              </a:ext>
            </a:extLst>
          </p:cNvPr>
          <p:cNvSpPr>
            <a:spLocks noGrp="1"/>
          </p:cNvSpPr>
          <p:nvPr>
            <p:ph type="title"/>
          </p:nvPr>
        </p:nvSpPr>
        <p:spPr/>
        <p:txBody>
          <a:bodyPr/>
          <a:lstStyle/>
          <a:p>
            <a:r>
              <a:rPr lang="en-US" dirty="0"/>
              <a:t>Context Management APIs (2/2)</a:t>
            </a:r>
            <a:endParaRPr lang="fr-FR" dirty="0"/>
          </a:p>
        </p:txBody>
      </p:sp>
      <p:graphicFrame>
        <p:nvGraphicFramePr>
          <p:cNvPr id="5" name="Table 4">
            <a:extLst>
              <a:ext uri="{FF2B5EF4-FFF2-40B4-BE49-F238E27FC236}">
                <a16:creationId xmlns:a16="http://schemas.microsoft.com/office/drawing/2014/main" id="{A188001D-B888-4D2E-B795-01F0842FC9C1}"/>
              </a:ext>
            </a:extLst>
          </p:cNvPr>
          <p:cNvGraphicFramePr>
            <a:graphicFrameLocks noGrp="1"/>
          </p:cNvGraphicFramePr>
          <p:nvPr>
            <p:extLst>
              <p:ext uri="{D42A27DB-BD31-4B8C-83A1-F6EECF244321}">
                <p14:modId xmlns:p14="http://schemas.microsoft.com/office/powerpoint/2010/main" val="699411203"/>
              </p:ext>
            </p:extLst>
          </p:nvPr>
        </p:nvGraphicFramePr>
        <p:xfrm>
          <a:off x="274639" y="1668482"/>
          <a:ext cx="11704636" cy="5124436"/>
        </p:xfrm>
        <a:graphic>
          <a:graphicData uri="http://schemas.openxmlformats.org/drawingml/2006/table">
            <a:tbl>
              <a:tblPr firstRow="1" bandRow="1">
                <a:tableStyleId>{5C22544A-7EE6-4342-B048-85BDC9FD1C3A}</a:tableStyleId>
              </a:tblPr>
              <a:tblGrid>
                <a:gridCol w="2834672">
                  <a:extLst>
                    <a:ext uri="{9D8B030D-6E8A-4147-A177-3AD203B41FA5}">
                      <a16:colId xmlns:a16="http://schemas.microsoft.com/office/drawing/2014/main" val="1635997800"/>
                    </a:ext>
                  </a:extLst>
                </a:gridCol>
                <a:gridCol w="8869964">
                  <a:extLst>
                    <a:ext uri="{9D8B030D-6E8A-4147-A177-3AD203B41FA5}">
                      <a16:colId xmlns:a16="http://schemas.microsoft.com/office/drawing/2014/main" val="1981082934"/>
                    </a:ext>
                  </a:extLst>
                </a:gridCol>
              </a:tblGrid>
              <a:tr h="365756">
                <a:tc>
                  <a:txBody>
                    <a:bodyPr/>
                    <a:lstStyle/>
                    <a:p>
                      <a:r>
                        <a:rPr lang="fr-FR" sz="1800" b="1" i="0" u="none" strike="noStrike" kern="1200" dirty="0" err="1">
                          <a:solidFill>
                            <a:schemeClr val="lt1"/>
                          </a:solidFill>
                          <a:effectLst/>
                          <a:latin typeface="+mn-lt"/>
                          <a:ea typeface="+mn-ea"/>
                          <a:cs typeface="+mn-cs"/>
                        </a:rPr>
                        <a:t>Function</a:t>
                      </a:r>
                      <a:endParaRPr lang="fr-FR" dirty="0"/>
                    </a:p>
                  </a:txBody>
                  <a:tcPr/>
                </a:tc>
                <a:tc>
                  <a:txBody>
                    <a:bodyPr/>
                    <a:lstStyle/>
                    <a:p>
                      <a:r>
                        <a:rPr lang="fr-FR" sz="1800" b="1" i="0" u="none" strike="noStrike" kern="1200" dirty="0">
                          <a:solidFill>
                            <a:schemeClr val="lt1"/>
                          </a:solidFill>
                          <a:effectLst/>
                          <a:latin typeface="+mn-lt"/>
                          <a:ea typeface="+mn-ea"/>
                          <a:cs typeface="+mn-cs"/>
                        </a:rPr>
                        <a:t>Description</a:t>
                      </a:r>
                      <a:endParaRPr lang="fr-FR" dirty="0"/>
                    </a:p>
                  </a:txBody>
                  <a:tcPr/>
                </a:tc>
                <a:extLst>
                  <a:ext uri="{0D108BD9-81ED-4DB2-BD59-A6C34878D82A}">
                    <a16:rowId xmlns:a16="http://schemas.microsoft.com/office/drawing/2014/main" val="1076037028"/>
                  </a:ext>
                </a:extLst>
              </a:tr>
              <a:tr h="545779">
                <a:tc>
                  <a:txBody>
                    <a:bodyPr/>
                    <a:lstStyle/>
                    <a:p>
                      <a:pPr fontAlgn="t"/>
                      <a:r>
                        <a:rPr lang="fr-FR" sz="1600" b="1"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AcceptSecurityContext</a:t>
                      </a:r>
                      <a:endParaRPr lang="fr-FR" sz="1600" b="1" kern="1200" dirty="0">
                        <a:solidFill>
                          <a:schemeClr val="tx1"/>
                        </a:solidFill>
                        <a:effectLst/>
                        <a:latin typeface="+mn-lt"/>
                        <a:ea typeface="+mn-ea"/>
                        <a:cs typeface="+mn-cs"/>
                      </a:endParaRPr>
                    </a:p>
                  </a:txBody>
                  <a:tcPr marL="38100" marR="38100" marT="47625" marB="47625"/>
                </a:tc>
                <a:tc>
                  <a:txBody>
                    <a:bodyPr/>
                    <a:lstStyle/>
                    <a:p>
                      <a:pPr fontAlgn="t"/>
                      <a:r>
                        <a:rPr lang="en-US" sz="1600" kern="1200" dirty="0">
                          <a:solidFill>
                            <a:srgbClr val="454545"/>
                          </a:solidFill>
                          <a:effectLst/>
                          <a:latin typeface="+mn-lt"/>
                          <a:ea typeface="+mn-ea"/>
                          <a:cs typeface="+mn-cs"/>
                        </a:rPr>
                        <a:t>Used by a server to create a security context based on an opaque message received from a client.</a:t>
                      </a:r>
                    </a:p>
                  </a:txBody>
                  <a:tcPr marL="38100" marR="38100" marT="47625" marB="47625"/>
                </a:tc>
                <a:extLst>
                  <a:ext uri="{0D108BD9-81ED-4DB2-BD59-A6C34878D82A}">
                    <a16:rowId xmlns:a16="http://schemas.microsoft.com/office/drawing/2014/main" val="3706143918"/>
                  </a:ext>
                </a:extLst>
              </a:tr>
              <a:tr h="545779">
                <a:tc>
                  <a:txBody>
                    <a:bodyPr/>
                    <a:lstStyle/>
                    <a:p>
                      <a:pPr fontAlgn="t"/>
                      <a:r>
                        <a:rPr lang="fr-FR" sz="1600" b="1" kern="1200">
                          <a:solidFill>
                            <a:srgbClr val="454545"/>
                          </a:solidFill>
                          <a:effectLst/>
                          <a:latin typeface="+mn-lt"/>
                          <a:ea typeface="+mn-ea"/>
                          <a:cs typeface="+mn-cs"/>
                          <a:hlinkClick r:id="rId3">
                            <a:extLst>
                              <a:ext uri="{A12FA001-AC4F-418D-AE19-62706E023703}">
                                <ahyp:hlinkClr xmlns:ahyp="http://schemas.microsoft.com/office/drawing/2018/hyperlinkcolor" val="tx"/>
                              </a:ext>
                            </a:extLst>
                          </a:hlinkClick>
                        </a:rPr>
                        <a:t>ImpersonateSecurityContext</a:t>
                      </a:r>
                      <a:r>
                        <a:rPr lang="fr-FR" sz="1600" b="1" kern="120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Impersonates the security context to appear as the client to the system.</a:t>
                      </a:r>
                    </a:p>
                  </a:txBody>
                  <a:tcPr marL="38100" marR="38100" marT="47625" marB="47625"/>
                </a:tc>
                <a:extLst>
                  <a:ext uri="{0D108BD9-81ED-4DB2-BD59-A6C34878D82A}">
                    <a16:rowId xmlns:a16="http://schemas.microsoft.com/office/drawing/2014/main" val="235975776"/>
                  </a:ext>
                </a:extLst>
              </a:tr>
              <a:tr h="545779">
                <a:tc>
                  <a:txBody>
                    <a:bodyPr/>
                    <a:lstStyle/>
                    <a:p>
                      <a:pPr fontAlgn="t"/>
                      <a:r>
                        <a:rPr lang="fr-FR" sz="1600" b="1" kern="1200" dirty="0" err="1">
                          <a:solidFill>
                            <a:srgbClr val="454545"/>
                          </a:solidFill>
                          <a:effectLst/>
                          <a:latin typeface="+mn-lt"/>
                          <a:ea typeface="+mn-ea"/>
                          <a:cs typeface="+mn-cs"/>
                          <a:hlinkClick r:id="rId4">
                            <a:extLst>
                              <a:ext uri="{A12FA001-AC4F-418D-AE19-62706E023703}">
                                <ahyp:hlinkClr xmlns:ahyp="http://schemas.microsoft.com/office/drawing/2018/hyperlinkcolor" val="tx"/>
                              </a:ext>
                            </a:extLst>
                          </a:hlinkClick>
                        </a:rPr>
                        <a:t>CompleteAuthToken</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Completes an authentication token. This function is used by protocols, such as DCE, that need to revise the security information after the transport application has updated some message parameters.</a:t>
                      </a:r>
                    </a:p>
                  </a:txBody>
                  <a:tcPr marL="38100" marR="38100" marT="47625" marB="47625"/>
                </a:tc>
                <a:extLst>
                  <a:ext uri="{0D108BD9-81ED-4DB2-BD59-A6C34878D82A}">
                    <a16:rowId xmlns:a16="http://schemas.microsoft.com/office/drawing/2014/main" val="3244900322"/>
                  </a:ext>
                </a:extLst>
              </a:tr>
              <a:tr h="545779">
                <a:tc>
                  <a:txBody>
                    <a:bodyPr/>
                    <a:lstStyle/>
                    <a:p>
                      <a:pPr fontAlgn="t"/>
                      <a:r>
                        <a:rPr lang="fr-FR" sz="1600" b="1" kern="1200" dirty="0" err="1">
                          <a:solidFill>
                            <a:srgbClr val="454545"/>
                          </a:solidFill>
                          <a:effectLst/>
                          <a:latin typeface="+mn-lt"/>
                          <a:ea typeface="+mn-ea"/>
                          <a:cs typeface="+mn-cs"/>
                          <a:hlinkClick r:id="rId5">
                            <a:extLst>
                              <a:ext uri="{A12FA001-AC4F-418D-AE19-62706E023703}">
                                <ahyp:hlinkClr xmlns:ahyp="http://schemas.microsoft.com/office/drawing/2018/hyperlinkcolor" val="tx"/>
                              </a:ext>
                            </a:extLst>
                          </a:hlinkClick>
                        </a:rPr>
                        <a:t>DeleteSecurityContext</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Frees a security context and associated resources.</a:t>
                      </a:r>
                    </a:p>
                  </a:txBody>
                  <a:tcPr marL="38100" marR="38100" marT="47625" marB="47625"/>
                </a:tc>
                <a:extLst>
                  <a:ext uri="{0D108BD9-81ED-4DB2-BD59-A6C34878D82A}">
                    <a16:rowId xmlns:a16="http://schemas.microsoft.com/office/drawing/2014/main" val="1105137835"/>
                  </a:ext>
                </a:extLst>
              </a:tr>
              <a:tr h="545779">
                <a:tc>
                  <a:txBody>
                    <a:bodyPr/>
                    <a:lstStyle/>
                    <a:p>
                      <a:pPr fontAlgn="t"/>
                      <a:r>
                        <a:rPr lang="fr-FR" sz="1600" b="1" kern="1200" dirty="0" err="1">
                          <a:solidFill>
                            <a:srgbClr val="454545"/>
                          </a:solidFill>
                          <a:effectLst/>
                          <a:latin typeface="+mn-lt"/>
                          <a:ea typeface="+mn-ea"/>
                          <a:cs typeface="+mn-cs"/>
                          <a:hlinkClick r:id="rId6">
                            <a:extLst>
                              <a:ext uri="{A12FA001-AC4F-418D-AE19-62706E023703}">
                                <ahyp:hlinkClr xmlns:ahyp="http://schemas.microsoft.com/office/drawing/2018/hyperlinkcolor" val="tx"/>
                              </a:ext>
                            </a:extLst>
                          </a:hlinkClick>
                        </a:rPr>
                        <a:t>InitializeSecurityContext</a:t>
                      </a:r>
                      <a:r>
                        <a:rPr lang="fr-FR" sz="1600" b="1" kern="1200" dirty="0">
                          <a:solidFill>
                            <a:srgbClr val="454545"/>
                          </a:solidFill>
                          <a:effectLst/>
                          <a:latin typeface="+mn-lt"/>
                          <a:ea typeface="+mn-ea"/>
                          <a:cs typeface="+mn-cs"/>
                          <a:hlinkClick r:id="rId6">
                            <a:extLst>
                              <a:ext uri="{A12FA001-AC4F-418D-AE19-62706E023703}">
                                <ahyp:hlinkClr xmlns:ahyp="http://schemas.microsoft.com/office/drawing/2018/hyperlinkcolor" val="tx"/>
                              </a:ext>
                            </a:extLst>
                          </a:hlinkClick>
                        </a:rPr>
                        <a:t> (General)</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Used by a client to initiate a security context by generating an opaque message to be passed to a server.</a:t>
                      </a:r>
                    </a:p>
                  </a:txBody>
                  <a:tcPr marL="38100" marR="38100" marT="47625" marB="47625"/>
                </a:tc>
                <a:extLst>
                  <a:ext uri="{0D108BD9-81ED-4DB2-BD59-A6C34878D82A}">
                    <a16:rowId xmlns:a16="http://schemas.microsoft.com/office/drawing/2014/main" val="986693151"/>
                  </a:ext>
                </a:extLst>
              </a:tr>
              <a:tr h="545779">
                <a:tc>
                  <a:txBody>
                    <a:bodyPr/>
                    <a:lstStyle/>
                    <a:p>
                      <a:pPr fontAlgn="t"/>
                      <a:r>
                        <a:rPr lang="fr-FR" sz="1600" b="1" kern="1200" dirty="0" err="1">
                          <a:solidFill>
                            <a:srgbClr val="454545"/>
                          </a:solidFill>
                          <a:effectLst/>
                          <a:latin typeface="+mn-lt"/>
                          <a:ea typeface="+mn-ea"/>
                          <a:cs typeface="+mn-cs"/>
                          <a:hlinkClick r:id="rId7">
                            <a:extLst>
                              <a:ext uri="{A12FA001-AC4F-418D-AE19-62706E023703}">
                                <ahyp:hlinkClr xmlns:ahyp="http://schemas.microsoft.com/office/drawing/2018/hyperlinkcolor" val="tx"/>
                              </a:ext>
                            </a:extLst>
                          </a:hlinkClick>
                        </a:rPr>
                        <a:t>QueryContextAttributes</a:t>
                      </a:r>
                      <a:r>
                        <a:rPr lang="fr-FR" sz="1600" b="1" kern="1200" dirty="0">
                          <a:solidFill>
                            <a:srgbClr val="454545"/>
                          </a:solidFill>
                          <a:effectLst/>
                          <a:latin typeface="+mn-lt"/>
                          <a:ea typeface="+mn-ea"/>
                          <a:cs typeface="+mn-cs"/>
                          <a:hlinkClick r:id="rId7">
                            <a:extLst>
                              <a:ext uri="{A12FA001-AC4F-418D-AE19-62706E023703}">
                                <ahyp:hlinkClr xmlns:ahyp="http://schemas.microsoft.com/office/drawing/2018/hyperlinkcolor" val="tx"/>
                              </a:ext>
                            </a:extLst>
                          </a:hlinkClick>
                        </a:rPr>
                        <a:t> (General)</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Enables a transport application to query a security package for certain attributes of a security context.</a:t>
                      </a:r>
                    </a:p>
                  </a:txBody>
                  <a:tcPr marL="38100" marR="38100" marT="47625" marB="47625"/>
                </a:tc>
                <a:extLst>
                  <a:ext uri="{0D108BD9-81ED-4DB2-BD59-A6C34878D82A}">
                    <a16:rowId xmlns:a16="http://schemas.microsoft.com/office/drawing/2014/main" val="2785123724"/>
                  </a:ext>
                </a:extLst>
              </a:tr>
              <a:tr h="545779">
                <a:tc>
                  <a:txBody>
                    <a:bodyPr/>
                    <a:lstStyle/>
                    <a:p>
                      <a:pPr fontAlgn="t"/>
                      <a:r>
                        <a:rPr lang="fr-FR" sz="1600" b="1" kern="1200" dirty="0" err="1">
                          <a:solidFill>
                            <a:srgbClr val="454545"/>
                          </a:solidFill>
                          <a:effectLst/>
                          <a:latin typeface="+mn-lt"/>
                          <a:ea typeface="+mn-ea"/>
                          <a:cs typeface="+mn-cs"/>
                          <a:hlinkClick r:id="rId8">
                            <a:extLst>
                              <a:ext uri="{A12FA001-AC4F-418D-AE19-62706E023703}">
                                <ahyp:hlinkClr xmlns:ahyp="http://schemas.microsoft.com/office/drawing/2018/hyperlinkcolor" val="tx"/>
                              </a:ext>
                            </a:extLst>
                          </a:hlinkClick>
                        </a:rPr>
                        <a:t>QuerySecurityContextToken</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Obtains the access token for a client security context and uses it directly.</a:t>
                      </a:r>
                    </a:p>
                  </a:txBody>
                  <a:tcPr marL="38100" marR="38100" marT="47625" marB="47625"/>
                </a:tc>
                <a:extLst>
                  <a:ext uri="{0D108BD9-81ED-4DB2-BD59-A6C34878D82A}">
                    <a16:rowId xmlns:a16="http://schemas.microsoft.com/office/drawing/2014/main" val="2593092757"/>
                  </a:ext>
                </a:extLst>
              </a:tr>
              <a:tr h="545779">
                <a:tc>
                  <a:txBody>
                    <a:bodyPr/>
                    <a:lstStyle/>
                    <a:p>
                      <a:pPr fontAlgn="t"/>
                      <a:r>
                        <a:rPr lang="fr-FR" sz="1600" b="1" kern="1200" dirty="0" err="1">
                          <a:solidFill>
                            <a:srgbClr val="454545"/>
                          </a:solidFill>
                          <a:effectLst/>
                          <a:latin typeface="+mn-lt"/>
                          <a:ea typeface="+mn-ea"/>
                          <a:cs typeface="+mn-cs"/>
                          <a:hlinkClick r:id="rId9">
                            <a:extLst>
                              <a:ext uri="{A12FA001-AC4F-418D-AE19-62706E023703}">
                                <ahyp:hlinkClr xmlns:ahyp="http://schemas.microsoft.com/office/drawing/2018/hyperlinkcolor" val="tx"/>
                              </a:ext>
                            </a:extLst>
                          </a:hlinkClick>
                        </a:rPr>
                        <a:t>SetContextAttributes</a:t>
                      </a:r>
                      <a:r>
                        <a:rPr lang="fr-FR" sz="1600" b="1" kern="1200" dirty="0">
                          <a:solidFill>
                            <a:srgbClr val="454545"/>
                          </a:solidFill>
                          <a:effectLst/>
                          <a:latin typeface="+mn-lt"/>
                          <a:ea typeface="+mn-ea"/>
                          <a:cs typeface="+mn-cs"/>
                        </a:rPr>
                        <a:t> </a:t>
                      </a:r>
                    </a:p>
                  </a:txBody>
                  <a:tcPr marL="38100" marR="38100" marT="47625" marB="47625"/>
                </a:tc>
                <a:tc>
                  <a:txBody>
                    <a:bodyPr/>
                    <a:lstStyle/>
                    <a:p>
                      <a:pPr fontAlgn="t"/>
                      <a:r>
                        <a:rPr lang="en-US" sz="1600" kern="1200" dirty="0">
                          <a:solidFill>
                            <a:srgbClr val="454545"/>
                          </a:solidFill>
                          <a:effectLst/>
                          <a:latin typeface="+mn-lt"/>
                          <a:ea typeface="+mn-ea"/>
                          <a:cs typeface="+mn-cs"/>
                        </a:rPr>
                        <a:t>Enables a transport application to set attributes of a security context for a security package. This function is supported only by the </a:t>
                      </a:r>
                      <a:r>
                        <a:rPr lang="en-US" sz="1600" kern="1200" dirty="0" err="1">
                          <a:solidFill>
                            <a:srgbClr val="454545"/>
                          </a:solidFill>
                          <a:effectLst/>
                          <a:latin typeface="+mn-lt"/>
                          <a:ea typeface="+mn-ea"/>
                          <a:cs typeface="+mn-cs"/>
                        </a:rPr>
                        <a:t>Schannel</a:t>
                      </a:r>
                      <a:r>
                        <a:rPr lang="en-US" sz="1600" kern="1200" dirty="0">
                          <a:solidFill>
                            <a:srgbClr val="454545"/>
                          </a:solidFill>
                          <a:effectLst/>
                          <a:latin typeface="+mn-lt"/>
                          <a:ea typeface="+mn-ea"/>
                          <a:cs typeface="+mn-cs"/>
                        </a:rPr>
                        <a:t> security package.</a:t>
                      </a:r>
                    </a:p>
                  </a:txBody>
                  <a:tcPr marL="38100" marR="38100" marT="47625" marB="47625"/>
                </a:tc>
                <a:extLst>
                  <a:ext uri="{0D108BD9-81ED-4DB2-BD59-A6C34878D82A}">
                    <a16:rowId xmlns:a16="http://schemas.microsoft.com/office/drawing/2014/main" val="4173855637"/>
                  </a:ext>
                </a:extLst>
              </a:tr>
            </a:tbl>
          </a:graphicData>
        </a:graphic>
      </p:graphicFrame>
    </p:spTree>
    <p:extLst>
      <p:ext uri="{BB962C8B-B14F-4D97-AF65-F5344CB8AC3E}">
        <p14:creationId xmlns:p14="http://schemas.microsoft.com/office/powerpoint/2010/main" val="22466478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44B115-3E37-4FEB-910E-0B8E734E88C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dirty="0"/>
          </a:p>
        </p:txBody>
      </p:sp>
      <p:sp>
        <p:nvSpPr>
          <p:cNvPr id="3" name="Text Placeholder 2">
            <a:extLst>
              <a:ext uri="{FF2B5EF4-FFF2-40B4-BE49-F238E27FC236}">
                <a16:creationId xmlns:a16="http://schemas.microsoft.com/office/drawing/2014/main" id="{A077A990-9CA0-4118-A630-5C5049C3F07D}"/>
              </a:ext>
            </a:extLst>
          </p:cNvPr>
          <p:cNvSpPr>
            <a:spLocks noGrp="1"/>
          </p:cNvSpPr>
          <p:nvPr>
            <p:ph type="body" sz="quarter" idx="14"/>
          </p:nvPr>
        </p:nvSpPr>
        <p:spPr>
          <a:xfrm>
            <a:off x="294031" y="1668482"/>
            <a:ext cx="11721160" cy="2326791"/>
          </a:xfrm>
        </p:spPr>
        <p:txBody>
          <a:bodyPr/>
          <a:lstStyle/>
          <a:p>
            <a:r>
              <a:rPr lang="en-US" sz="2400" dirty="0"/>
              <a:t>SSPI message support functions enable an application to transmit and receive tamper-resistant messages and to encrypt and decrypt messages. </a:t>
            </a:r>
          </a:p>
          <a:p>
            <a:r>
              <a:rPr lang="en-US" sz="2400" dirty="0"/>
              <a:t>These functions work with one or more buffers that contain a message and with a security context created by the context management functions.</a:t>
            </a:r>
          </a:p>
          <a:p>
            <a:r>
              <a:rPr lang="en-US" sz="2400" dirty="0"/>
              <a:t>The functions' behavior differs based on whether a connection, datagram, or stream context is in use.</a:t>
            </a:r>
            <a:endParaRPr lang="fr-FR" sz="2400" dirty="0"/>
          </a:p>
        </p:txBody>
      </p:sp>
      <p:sp>
        <p:nvSpPr>
          <p:cNvPr id="4" name="Title 3">
            <a:extLst>
              <a:ext uri="{FF2B5EF4-FFF2-40B4-BE49-F238E27FC236}">
                <a16:creationId xmlns:a16="http://schemas.microsoft.com/office/drawing/2014/main" id="{BBAFD07B-1BCB-4789-8168-CB1208115EC7}"/>
              </a:ext>
            </a:extLst>
          </p:cNvPr>
          <p:cNvSpPr>
            <a:spLocks noGrp="1"/>
          </p:cNvSpPr>
          <p:nvPr>
            <p:ph type="title"/>
          </p:nvPr>
        </p:nvSpPr>
        <p:spPr/>
        <p:txBody>
          <a:bodyPr/>
          <a:lstStyle/>
          <a:p>
            <a:r>
              <a:rPr lang="en-US" dirty="0"/>
              <a:t>Message APIs</a:t>
            </a:r>
            <a:endParaRPr lang="fr-FR" dirty="0"/>
          </a:p>
        </p:txBody>
      </p:sp>
      <p:graphicFrame>
        <p:nvGraphicFramePr>
          <p:cNvPr id="5" name="Table 4">
            <a:extLst>
              <a:ext uri="{FF2B5EF4-FFF2-40B4-BE49-F238E27FC236}">
                <a16:creationId xmlns:a16="http://schemas.microsoft.com/office/drawing/2014/main" id="{3EB81C35-33B0-4F3B-87AB-669D0952131A}"/>
              </a:ext>
            </a:extLst>
          </p:cNvPr>
          <p:cNvGraphicFramePr>
            <a:graphicFrameLocks noGrp="1"/>
          </p:cNvGraphicFramePr>
          <p:nvPr>
            <p:extLst>
              <p:ext uri="{D42A27DB-BD31-4B8C-83A1-F6EECF244321}">
                <p14:modId xmlns:p14="http://schemas.microsoft.com/office/powerpoint/2010/main" val="2500525594"/>
              </p:ext>
            </p:extLst>
          </p:nvPr>
        </p:nvGraphicFramePr>
        <p:xfrm>
          <a:off x="457199" y="3987364"/>
          <a:ext cx="11522076" cy="2683854"/>
        </p:xfrm>
        <a:graphic>
          <a:graphicData uri="http://schemas.openxmlformats.org/drawingml/2006/table">
            <a:tbl>
              <a:tblPr firstRow="1" bandRow="1">
                <a:tableStyleId>{5C22544A-7EE6-4342-B048-85BDC9FD1C3A}</a:tableStyleId>
              </a:tblPr>
              <a:tblGrid>
                <a:gridCol w="2743551">
                  <a:extLst>
                    <a:ext uri="{9D8B030D-6E8A-4147-A177-3AD203B41FA5}">
                      <a16:colId xmlns:a16="http://schemas.microsoft.com/office/drawing/2014/main" val="628054118"/>
                    </a:ext>
                  </a:extLst>
                </a:gridCol>
                <a:gridCol w="8778525">
                  <a:extLst>
                    <a:ext uri="{9D8B030D-6E8A-4147-A177-3AD203B41FA5}">
                      <a16:colId xmlns:a16="http://schemas.microsoft.com/office/drawing/2014/main" val="3235726135"/>
                    </a:ext>
                  </a:extLst>
                </a:gridCol>
              </a:tblGrid>
              <a:tr h="465358">
                <a:tc>
                  <a:txBody>
                    <a:bodyPr/>
                    <a:lstStyle/>
                    <a:p>
                      <a:r>
                        <a:rPr lang="en-US" dirty="0"/>
                        <a:t>Function</a:t>
                      </a:r>
                      <a:endParaRPr lang="fr-FR" dirty="0"/>
                    </a:p>
                  </a:txBody>
                  <a:tcPr/>
                </a:tc>
                <a:tc>
                  <a:txBody>
                    <a:bodyPr/>
                    <a:lstStyle/>
                    <a:p>
                      <a:r>
                        <a:rPr lang="en-US" dirty="0"/>
                        <a:t>Description</a:t>
                      </a:r>
                      <a:endParaRPr lang="fr-FR" dirty="0"/>
                    </a:p>
                  </a:txBody>
                  <a:tcPr/>
                </a:tc>
                <a:extLst>
                  <a:ext uri="{0D108BD9-81ED-4DB2-BD59-A6C34878D82A}">
                    <a16:rowId xmlns:a16="http://schemas.microsoft.com/office/drawing/2014/main" val="1478806747"/>
                  </a:ext>
                </a:extLst>
              </a:tr>
              <a:tr h="465358">
                <a:tc>
                  <a:txBody>
                    <a:bodyPr/>
                    <a:lstStyle/>
                    <a:p>
                      <a:pPr fontAlgn="t"/>
                      <a:r>
                        <a:rPr lang="fr-FR" b="1" u="none" strike="noStrike" dirty="0" err="1">
                          <a:solidFill>
                            <a:schemeClr val="tx1"/>
                          </a:solidFill>
                          <a:effectLst/>
                          <a:latin typeface="&amp;quot"/>
                          <a:hlinkClick r:id="rId2">
                            <a:extLst>
                              <a:ext uri="{A12FA001-AC4F-418D-AE19-62706E023703}">
                                <ahyp:hlinkClr xmlns:ahyp="http://schemas.microsoft.com/office/drawing/2018/hyperlinkcolor" val="tx"/>
                              </a:ext>
                            </a:extLst>
                          </a:hlinkClick>
                        </a:rPr>
                        <a:t>DecryptMessage</a:t>
                      </a:r>
                      <a:r>
                        <a:rPr lang="fr-FR" b="1" u="none" strike="noStrike" dirty="0">
                          <a:solidFill>
                            <a:schemeClr val="tx1"/>
                          </a:solidFill>
                          <a:effectLst/>
                          <a:latin typeface="&amp;quot"/>
                          <a:hlinkClick r:id="rId2">
                            <a:extLst>
                              <a:ext uri="{A12FA001-AC4F-418D-AE19-62706E023703}">
                                <ahyp:hlinkClr xmlns:ahyp="http://schemas.microsoft.com/office/drawing/2018/hyperlinkcolor" val="tx"/>
                              </a:ext>
                            </a:extLst>
                          </a:hlinkClick>
                        </a:rPr>
                        <a:t> (General)</a:t>
                      </a:r>
                      <a:r>
                        <a:rPr lang="fr-FR" dirty="0">
                          <a:solidFill>
                            <a:schemeClr val="tx1"/>
                          </a:solidFill>
                          <a:effectLst/>
                        </a:rPr>
                        <a:t> </a:t>
                      </a:r>
                    </a:p>
                  </a:txBody>
                  <a:tcPr marL="38100" marR="38100" marT="47625" marB="47625"/>
                </a:tc>
                <a:tc>
                  <a:txBody>
                    <a:bodyPr/>
                    <a:lstStyle/>
                    <a:p>
                      <a:pPr fontAlgn="t"/>
                      <a:r>
                        <a:rPr lang="en-US" sz="1800" kern="1200" dirty="0">
                          <a:solidFill>
                            <a:srgbClr val="454545"/>
                          </a:solidFill>
                          <a:effectLst/>
                          <a:latin typeface="+mn-lt"/>
                          <a:ea typeface="+mn-ea"/>
                          <a:cs typeface="+mn-cs"/>
                        </a:rPr>
                        <a:t>Decrypts an encrypted message by using the session key from a security context.</a:t>
                      </a:r>
                    </a:p>
                  </a:txBody>
                  <a:tcPr marL="38100" marR="38100" marT="47625" marB="47625"/>
                </a:tc>
                <a:extLst>
                  <a:ext uri="{0D108BD9-81ED-4DB2-BD59-A6C34878D82A}">
                    <a16:rowId xmlns:a16="http://schemas.microsoft.com/office/drawing/2014/main" val="1118304592"/>
                  </a:ext>
                </a:extLst>
              </a:tr>
              <a:tr h="465358">
                <a:tc>
                  <a:txBody>
                    <a:bodyPr/>
                    <a:lstStyle/>
                    <a:p>
                      <a:pPr marL="0" algn="l" defTabSz="932742" rtl="0" eaLnBrk="1" fontAlgn="t" latinLnBrk="0" hangingPunct="1"/>
                      <a:r>
                        <a:rPr lang="fr-FR" sz="1800" b="1" u="none" strike="noStrike" kern="1200" dirty="0" err="1">
                          <a:solidFill>
                            <a:schemeClr val="tx1"/>
                          </a:solidFill>
                          <a:effectLst/>
                          <a:latin typeface="&amp;quot"/>
                          <a:ea typeface="+mn-ea"/>
                          <a:cs typeface="+mn-cs"/>
                          <a:hlinkClick r:id="rId3">
                            <a:extLst>
                              <a:ext uri="{A12FA001-AC4F-418D-AE19-62706E023703}">
                                <ahyp:hlinkClr xmlns:ahyp="http://schemas.microsoft.com/office/drawing/2018/hyperlinkcolor" val="tx"/>
                              </a:ext>
                            </a:extLst>
                          </a:hlinkClick>
                        </a:rPr>
                        <a:t>EncryptMessage</a:t>
                      </a:r>
                      <a:r>
                        <a:rPr lang="fr-FR" sz="1800" b="1" u="none" strike="noStrike" kern="1200" dirty="0">
                          <a:solidFill>
                            <a:schemeClr val="tx1"/>
                          </a:solidFill>
                          <a:effectLst/>
                          <a:latin typeface="&amp;quot"/>
                          <a:ea typeface="+mn-ea"/>
                          <a:cs typeface="+mn-cs"/>
                          <a:hlinkClick r:id="rId3">
                            <a:extLst>
                              <a:ext uri="{A12FA001-AC4F-418D-AE19-62706E023703}">
                                <ahyp:hlinkClr xmlns:ahyp="http://schemas.microsoft.com/office/drawing/2018/hyperlinkcolor" val="tx"/>
                              </a:ext>
                            </a:extLst>
                          </a:hlinkClick>
                        </a:rPr>
                        <a:t> (General)</a:t>
                      </a:r>
                      <a:r>
                        <a:rPr lang="fr-FR" sz="1800" b="1" u="none" strike="noStrike" kern="1200" dirty="0">
                          <a:solidFill>
                            <a:schemeClr val="tx1"/>
                          </a:solidFill>
                          <a:effectLst/>
                          <a:latin typeface="&amp;quot"/>
                          <a:ea typeface="+mn-ea"/>
                          <a:cs typeface="+mn-cs"/>
                        </a:rPr>
                        <a:t> </a:t>
                      </a:r>
                    </a:p>
                  </a:txBody>
                  <a:tcPr marL="38100" marR="38100" marT="47625" marB="47625"/>
                </a:tc>
                <a:tc>
                  <a:txBody>
                    <a:bodyPr/>
                    <a:lstStyle/>
                    <a:p>
                      <a:pPr fontAlgn="t"/>
                      <a:r>
                        <a:rPr lang="en-US" sz="1800" kern="1200" dirty="0">
                          <a:solidFill>
                            <a:srgbClr val="454545"/>
                          </a:solidFill>
                          <a:effectLst/>
                          <a:latin typeface="+mn-lt"/>
                          <a:ea typeface="+mn-ea"/>
                          <a:cs typeface="+mn-cs"/>
                        </a:rPr>
                        <a:t>Encrypts a message by using the session key from a security context.</a:t>
                      </a:r>
                    </a:p>
                  </a:txBody>
                  <a:tcPr marL="38100" marR="38100" marT="47625" marB="47625"/>
                </a:tc>
                <a:extLst>
                  <a:ext uri="{0D108BD9-81ED-4DB2-BD59-A6C34878D82A}">
                    <a16:rowId xmlns:a16="http://schemas.microsoft.com/office/drawing/2014/main" val="2579793502"/>
                  </a:ext>
                </a:extLst>
              </a:tr>
              <a:tr h="465358">
                <a:tc>
                  <a:txBody>
                    <a:bodyPr/>
                    <a:lstStyle/>
                    <a:p>
                      <a:pPr marL="0" algn="l" defTabSz="932742" rtl="0" eaLnBrk="1" fontAlgn="t" latinLnBrk="0" hangingPunct="1"/>
                      <a:r>
                        <a:rPr lang="fr-FR" sz="1800" b="1" u="none" strike="noStrike" kern="1200" dirty="0" err="1">
                          <a:solidFill>
                            <a:schemeClr val="tx1"/>
                          </a:solidFill>
                          <a:effectLst/>
                          <a:latin typeface="&amp;quot"/>
                          <a:ea typeface="+mn-ea"/>
                          <a:cs typeface="+mn-cs"/>
                          <a:hlinkClick r:id="rId4">
                            <a:extLst>
                              <a:ext uri="{A12FA001-AC4F-418D-AE19-62706E023703}">
                                <ahyp:hlinkClr xmlns:ahyp="http://schemas.microsoft.com/office/drawing/2018/hyperlinkcolor" val="tx"/>
                              </a:ext>
                            </a:extLst>
                          </a:hlinkClick>
                        </a:rPr>
                        <a:t>MakeSignature</a:t>
                      </a:r>
                      <a:r>
                        <a:rPr lang="fr-FR" sz="1800" b="1" u="none" strike="noStrike" kern="1200" dirty="0">
                          <a:solidFill>
                            <a:schemeClr val="tx1"/>
                          </a:solidFill>
                          <a:effectLst/>
                          <a:latin typeface="&amp;quot"/>
                          <a:ea typeface="+mn-ea"/>
                          <a:cs typeface="+mn-cs"/>
                        </a:rPr>
                        <a:t> </a:t>
                      </a:r>
                    </a:p>
                  </a:txBody>
                  <a:tcPr marL="38100" marR="38100" marT="47625" marB="47625"/>
                </a:tc>
                <a:tc>
                  <a:txBody>
                    <a:bodyPr/>
                    <a:lstStyle/>
                    <a:p>
                      <a:pPr fontAlgn="t"/>
                      <a:r>
                        <a:rPr lang="en-US" sz="1800" kern="1200" dirty="0">
                          <a:solidFill>
                            <a:srgbClr val="454545"/>
                          </a:solidFill>
                          <a:effectLst/>
                          <a:latin typeface="+mn-lt"/>
                          <a:ea typeface="+mn-ea"/>
                          <a:cs typeface="+mn-cs"/>
                        </a:rPr>
                        <a:t>Generates a cryptographic checksum of the message, and also includes sequencing information to prevent message loss or insertion.</a:t>
                      </a:r>
                    </a:p>
                  </a:txBody>
                  <a:tcPr marL="38100" marR="38100" marT="47625" marB="47625"/>
                </a:tc>
                <a:extLst>
                  <a:ext uri="{0D108BD9-81ED-4DB2-BD59-A6C34878D82A}">
                    <a16:rowId xmlns:a16="http://schemas.microsoft.com/office/drawing/2014/main" val="3175650608"/>
                  </a:ext>
                </a:extLst>
              </a:tr>
              <a:tr h="465358">
                <a:tc>
                  <a:txBody>
                    <a:bodyPr/>
                    <a:lstStyle/>
                    <a:p>
                      <a:pPr marL="0" algn="l" defTabSz="932742" rtl="0" eaLnBrk="1" fontAlgn="t" latinLnBrk="0" hangingPunct="1"/>
                      <a:r>
                        <a:rPr lang="fr-FR" sz="1800" b="1" u="none" strike="noStrike" kern="1200" dirty="0" err="1">
                          <a:solidFill>
                            <a:schemeClr val="tx1"/>
                          </a:solidFill>
                          <a:effectLst/>
                          <a:latin typeface="&amp;quot"/>
                          <a:ea typeface="+mn-ea"/>
                          <a:cs typeface="+mn-cs"/>
                          <a:hlinkClick r:id="rId5">
                            <a:extLst>
                              <a:ext uri="{A12FA001-AC4F-418D-AE19-62706E023703}">
                                <ahyp:hlinkClr xmlns:ahyp="http://schemas.microsoft.com/office/drawing/2018/hyperlinkcolor" val="tx"/>
                              </a:ext>
                            </a:extLst>
                          </a:hlinkClick>
                        </a:rPr>
                        <a:t>VerifySignature</a:t>
                      </a:r>
                      <a:r>
                        <a:rPr lang="fr-FR" sz="1800" b="1" u="none" strike="noStrike" kern="1200" dirty="0">
                          <a:solidFill>
                            <a:schemeClr val="tx1"/>
                          </a:solidFill>
                          <a:effectLst/>
                          <a:latin typeface="&amp;quot"/>
                          <a:ea typeface="+mn-ea"/>
                          <a:cs typeface="+mn-cs"/>
                        </a:rPr>
                        <a:t> </a:t>
                      </a:r>
                    </a:p>
                  </a:txBody>
                  <a:tcPr marL="38100" marR="38100" marT="47625" marB="47625"/>
                </a:tc>
                <a:tc>
                  <a:txBody>
                    <a:bodyPr/>
                    <a:lstStyle/>
                    <a:p>
                      <a:pPr fontAlgn="t"/>
                      <a:r>
                        <a:rPr lang="en-US" dirty="0">
                          <a:solidFill>
                            <a:srgbClr val="454545"/>
                          </a:solidFill>
                          <a:effectLst/>
                        </a:rPr>
                        <a:t>Verifies the signature of a message received that was signed by the sender by using the </a:t>
                      </a:r>
                      <a:r>
                        <a:rPr lang="en-US" sz="1800" b="1" u="none" strike="noStrike" kern="1200" dirty="0" err="1">
                          <a:solidFill>
                            <a:schemeClr val="tx1"/>
                          </a:solidFill>
                          <a:effectLst/>
                          <a:latin typeface="&amp;quot"/>
                          <a:ea typeface="+mn-ea"/>
                          <a:cs typeface="+mn-cs"/>
                          <a:hlinkClick r:id="rId4">
                            <a:extLst>
                              <a:ext uri="{A12FA001-AC4F-418D-AE19-62706E023703}">
                                <ahyp:hlinkClr xmlns:ahyp="http://schemas.microsoft.com/office/drawing/2018/hyperlinkcolor" val="tx"/>
                              </a:ext>
                            </a:extLst>
                          </a:hlinkClick>
                        </a:rPr>
                        <a:t>MakeSignature</a:t>
                      </a:r>
                      <a:r>
                        <a:rPr lang="en-US" dirty="0">
                          <a:solidFill>
                            <a:srgbClr val="454545"/>
                          </a:solidFill>
                          <a:effectLst/>
                        </a:rPr>
                        <a:t> function.</a:t>
                      </a:r>
                    </a:p>
                  </a:txBody>
                  <a:tcPr marL="38100" marR="38100" marT="47625" marB="47625"/>
                </a:tc>
                <a:extLst>
                  <a:ext uri="{0D108BD9-81ED-4DB2-BD59-A6C34878D82A}">
                    <a16:rowId xmlns:a16="http://schemas.microsoft.com/office/drawing/2014/main" val="2442318928"/>
                  </a:ext>
                </a:extLst>
              </a:tr>
            </a:tbl>
          </a:graphicData>
        </a:graphic>
      </p:graphicFrame>
    </p:spTree>
    <p:extLst>
      <p:ext uri="{BB962C8B-B14F-4D97-AF65-F5344CB8AC3E}">
        <p14:creationId xmlns:p14="http://schemas.microsoft.com/office/powerpoint/2010/main" val="409856635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5AEDB9-024B-4972-98CA-91D6E99401E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33</a:t>
            </a:fld>
            <a:endParaRPr lang="en-US" dirty="0"/>
          </a:p>
        </p:txBody>
      </p:sp>
      <p:sp>
        <p:nvSpPr>
          <p:cNvPr id="3" name="Text Placeholder 2">
            <a:extLst>
              <a:ext uri="{FF2B5EF4-FFF2-40B4-BE49-F238E27FC236}">
                <a16:creationId xmlns:a16="http://schemas.microsoft.com/office/drawing/2014/main" id="{C8B1D231-1F6D-429E-B57C-1EFBB81B6C25}"/>
              </a:ext>
            </a:extLst>
          </p:cNvPr>
          <p:cNvSpPr>
            <a:spLocks noGrp="1"/>
          </p:cNvSpPr>
          <p:nvPr>
            <p:ph type="body" sz="quarter" idx="14"/>
          </p:nvPr>
        </p:nvSpPr>
        <p:spPr>
          <a:xfrm>
            <a:off x="274702" y="1943100"/>
            <a:ext cx="11721160" cy="3287054"/>
          </a:xfrm>
        </p:spPr>
        <p:txBody>
          <a:bodyPr/>
          <a:lstStyle/>
          <a:p>
            <a:r>
              <a:rPr lang="en-US" dirty="0"/>
              <a:t>A dynamic-link library (DLL) that implements the SSPI by making one or more security packages available to applications.</a:t>
            </a:r>
          </a:p>
          <a:p>
            <a:r>
              <a:rPr lang="en-US" dirty="0"/>
              <a:t>Each security package provides mappings between an application's SSPI function calls and an actual security model's functions.</a:t>
            </a:r>
            <a:endParaRPr lang="fr-FR" dirty="0"/>
          </a:p>
        </p:txBody>
      </p:sp>
      <p:sp>
        <p:nvSpPr>
          <p:cNvPr id="4" name="Title 3">
            <a:extLst>
              <a:ext uri="{FF2B5EF4-FFF2-40B4-BE49-F238E27FC236}">
                <a16:creationId xmlns:a16="http://schemas.microsoft.com/office/drawing/2014/main" id="{A675ACC9-AFDB-4161-84CB-A7863F65DC3D}"/>
              </a:ext>
            </a:extLst>
          </p:cNvPr>
          <p:cNvSpPr>
            <a:spLocks noGrp="1"/>
          </p:cNvSpPr>
          <p:nvPr>
            <p:ph type="title"/>
          </p:nvPr>
        </p:nvSpPr>
        <p:spPr/>
        <p:txBody>
          <a:bodyPr/>
          <a:lstStyle/>
          <a:p>
            <a:r>
              <a:rPr lang="en-US" dirty="0"/>
              <a:t>Security Support Provider</a:t>
            </a:r>
            <a:endParaRPr lang="fr-FR" dirty="0"/>
          </a:p>
        </p:txBody>
      </p:sp>
    </p:spTree>
    <p:extLst>
      <p:ext uri="{BB962C8B-B14F-4D97-AF65-F5344CB8AC3E}">
        <p14:creationId xmlns:p14="http://schemas.microsoft.com/office/powerpoint/2010/main" val="41602848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5CC868-4F90-48B5-99D6-A3DB35BA122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34</a:t>
            </a:fld>
            <a:endParaRPr lang="en-US" dirty="0"/>
          </a:p>
        </p:txBody>
      </p:sp>
      <p:sp>
        <p:nvSpPr>
          <p:cNvPr id="3" name="Text Placeholder 2">
            <a:extLst>
              <a:ext uri="{FF2B5EF4-FFF2-40B4-BE49-F238E27FC236}">
                <a16:creationId xmlns:a16="http://schemas.microsoft.com/office/drawing/2014/main" id="{2261F455-59FA-424E-8954-19BD0FFA2C90}"/>
              </a:ext>
            </a:extLst>
          </p:cNvPr>
          <p:cNvSpPr>
            <a:spLocks noGrp="1"/>
          </p:cNvSpPr>
          <p:nvPr>
            <p:ph type="body" sz="quarter" idx="14"/>
          </p:nvPr>
        </p:nvSpPr>
        <p:spPr>
          <a:xfrm>
            <a:off x="274702" y="1943100"/>
            <a:ext cx="11721160" cy="5539978"/>
          </a:xfrm>
        </p:spPr>
        <p:txBody>
          <a:bodyPr/>
          <a:lstStyle/>
          <a:p>
            <a:r>
              <a:rPr lang="fr-FR" dirty="0" err="1"/>
              <a:t>Credential</a:t>
            </a:r>
            <a:r>
              <a:rPr lang="fr-FR" dirty="0"/>
              <a:t> Security Support Provider</a:t>
            </a:r>
          </a:p>
          <a:p>
            <a:pPr marL="342900" lvl="1" indent="0">
              <a:buNone/>
            </a:pPr>
            <a:r>
              <a:rPr lang="en-US" dirty="0" err="1"/>
              <a:t>CredSSP</a:t>
            </a:r>
            <a:r>
              <a:rPr lang="en-US" dirty="0"/>
              <a:t> lets an application delegate the user's credentials from the client to the target server for remote authentication.</a:t>
            </a:r>
          </a:p>
          <a:p>
            <a:r>
              <a:rPr lang="en-US" dirty="0"/>
              <a:t>Negotiate</a:t>
            </a:r>
          </a:p>
          <a:p>
            <a:pPr marL="342900" lvl="1" indent="0">
              <a:buNone/>
            </a:pPr>
            <a:r>
              <a:rPr lang="en-US" dirty="0"/>
              <a:t>When an application calls into SSPI to log on to a network, Negotiate analyzes the request and picks the best SSP to handle the request based on customer-configured security policy.</a:t>
            </a:r>
          </a:p>
          <a:p>
            <a:r>
              <a:rPr lang="en-US" dirty="0"/>
              <a:t>Microsoft NTLM</a:t>
            </a:r>
          </a:p>
          <a:p>
            <a:r>
              <a:rPr lang="en-US" dirty="0"/>
              <a:t>Microsoft Kerberos</a:t>
            </a:r>
          </a:p>
          <a:p>
            <a:r>
              <a:rPr lang="en-US" dirty="0"/>
              <a:t>Digest</a:t>
            </a:r>
          </a:p>
          <a:p>
            <a:r>
              <a:rPr lang="en-US" dirty="0" err="1"/>
              <a:t>SChannel</a:t>
            </a:r>
            <a:endParaRPr lang="fr-FR" dirty="0"/>
          </a:p>
        </p:txBody>
      </p:sp>
      <p:sp>
        <p:nvSpPr>
          <p:cNvPr id="4" name="Title 3">
            <a:extLst>
              <a:ext uri="{FF2B5EF4-FFF2-40B4-BE49-F238E27FC236}">
                <a16:creationId xmlns:a16="http://schemas.microsoft.com/office/drawing/2014/main" id="{05E62DCC-3787-40B6-A80D-2CD96B125753}"/>
              </a:ext>
            </a:extLst>
          </p:cNvPr>
          <p:cNvSpPr>
            <a:spLocks noGrp="1"/>
          </p:cNvSpPr>
          <p:nvPr>
            <p:ph type="title"/>
          </p:nvPr>
        </p:nvSpPr>
        <p:spPr/>
        <p:txBody>
          <a:bodyPr/>
          <a:lstStyle/>
          <a:p>
            <a:r>
              <a:rPr lang="en-US" dirty="0"/>
              <a:t>SSP Packages Provided by Microsoft</a:t>
            </a:r>
            <a:endParaRPr lang="fr-FR" dirty="0"/>
          </a:p>
        </p:txBody>
      </p:sp>
    </p:spTree>
    <p:extLst>
      <p:ext uri="{BB962C8B-B14F-4D97-AF65-F5344CB8AC3E}">
        <p14:creationId xmlns:p14="http://schemas.microsoft.com/office/powerpoint/2010/main" val="10520360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09D-0956-4A90-86E1-1C0017A62E5D}"/>
              </a:ext>
            </a:extLst>
          </p:cNvPr>
          <p:cNvSpPr>
            <a:spLocks noGrp="1"/>
          </p:cNvSpPr>
          <p:nvPr>
            <p:ph type="title"/>
          </p:nvPr>
        </p:nvSpPr>
        <p:spPr/>
        <p:txBody>
          <a:bodyPr/>
          <a:lstStyle/>
          <a:p>
            <a:r>
              <a:rPr lang="en-US" dirty="0"/>
              <a:t>SAM Database</a:t>
            </a:r>
            <a:endParaRPr lang="fr-FR" dirty="0"/>
          </a:p>
        </p:txBody>
      </p:sp>
      <p:sp>
        <p:nvSpPr>
          <p:cNvPr id="3" name="Text Placeholder 2">
            <a:extLst>
              <a:ext uri="{FF2B5EF4-FFF2-40B4-BE49-F238E27FC236}">
                <a16:creationId xmlns:a16="http://schemas.microsoft.com/office/drawing/2014/main" id="{7B638972-AE4D-4503-A927-A9B5A39F2B56}"/>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7D7CEA1C-ABE9-49A5-8214-B83483802D15}"/>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35</a:t>
            </a:fld>
            <a:endParaRPr lang="en-US" dirty="0"/>
          </a:p>
        </p:txBody>
      </p:sp>
    </p:spTree>
    <p:extLst>
      <p:ext uri="{BB962C8B-B14F-4D97-AF65-F5344CB8AC3E}">
        <p14:creationId xmlns:p14="http://schemas.microsoft.com/office/powerpoint/2010/main" val="260222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6CC6A-3410-40F8-A823-0F5FF7FE1CC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36</a:t>
            </a:fld>
            <a:endParaRPr lang="en-US" dirty="0"/>
          </a:p>
        </p:txBody>
      </p:sp>
      <p:sp>
        <p:nvSpPr>
          <p:cNvPr id="3" name="Text Placeholder 2">
            <a:extLst>
              <a:ext uri="{FF2B5EF4-FFF2-40B4-BE49-F238E27FC236}">
                <a16:creationId xmlns:a16="http://schemas.microsoft.com/office/drawing/2014/main" id="{AC1358E5-8F88-4A0C-A7C6-20BB501CB4EC}"/>
              </a:ext>
            </a:extLst>
          </p:cNvPr>
          <p:cNvSpPr>
            <a:spLocks noGrp="1"/>
          </p:cNvSpPr>
          <p:nvPr>
            <p:ph type="body" sz="quarter" idx="14"/>
          </p:nvPr>
        </p:nvSpPr>
        <p:spPr>
          <a:xfrm>
            <a:off x="274702" y="1943100"/>
            <a:ext cx="11721160" cy="5570756"/>
          </a:xfrm>
        </p:spPr>
        <p:txBody>
          <a:bodyPr/>
          <a:lstStyle/>
          <a:p>
            <a:r>
              <a:rPr lang="en-US" dirty="0"/>
              <a:t>SAM – </a:t>
            </a:r>
            <a:r>
              <a:rPr lang="en-US" i="1" dirty="0"/>
              <a:t>Security Account Manager</a:t>
            </a:r>
            <a:endParaRPr lang="en-US" dirty="0"/>
          </a:p>
          <a:p>
            <a:r>
              <a:rPr lang="en-US" dirty="0"/>
              <a:t>Historical account database for Windows NT based Operating Systems</a:t>
            </a:r>
          </a:p>
          <a:p>
            <a:r>
              <a:rPr lang="en-US" dirty="0"/>
              <a:t>Still present in the latest Windows builds</a:t>
            </a:r>
          </a:p>
          <a:p>
            <a:pPr lvl="1"/>
            <a:r>
              <a:rPr lang="en-US" dirty="0"/>
              <a:t>On Standalone machines (what is generally called WORKGROUP machine) or domain member machines, SAM is the location where local user, passwords, groups are stored. Database is implemented as a registry key.</a:t>
            </a:r>
          </a:p>
          <a:p>
            <a:pPr lvl="1"/>
            <a:r>
              <a:rPr lang="en-US" dirty="0"/>
              <a:t>On Domain Controllers, SAM is part of the AD-DS services and its database backend is the directory</a:t>
            </a:r>
          </a:p>
          <a:p>
            <a:pPr lvl="2"/>
            <a:r>
              <a:rPr lang="en-US" dirty="0"/>
              <a:t>A internal mechanism maps SAM attributes to AD-DS attributes.</a:t>
            </a:r>
          </a:p>
          <a:p>
            <a:pPr lvl="2"/>
            <a:r>
              <a:rPr lang="en-US" dirty="0"/>
              <a:t>Note : SAM has internal mechanisms to query the directory and consequently, do not use LDAP to access data.</a:t>
            </a:r>
          </a:p>
          <a:p>
            <a:pPr lvl="1"/>
            <a:endParaRPr lang="fr-FR" dirty="0"/>
          </a:p>
        </p:txBody>
      </p:sp>
      <p:sp>
        <p:nvSpPr>
          <p:cNvPr id="4" name="Title 3">
            <a:extLst>
              <a:ext uri="{FF2B5EF4-FFF2-40B4-BE49-F238E27FC236}">
                <a16:creationId xmlns:a16="http://schemas.microsoft.com/office/drawing/2014/main" id="{89C40BEF-9E88-4E8F-A6A5-F6ACA5FA83E0}"/>
              </a:ext>
            </a:extLst>
          </p:cNvPr>
          <p:cNvSpPr>
            <a:spLocks noGrp="1"/>
          </p:cNvSpPr>
          <p:nvPr>
            <p:ph type="title"/>
          </p:nvPr>
        </p:nvSpPr>
        <p:spPr/>
        <p:txBody>
          <a:bodyPr/>
          <a:lstStyle/>
          <a:p>
            <a:r>
              <a:rPr lang="en-US" dirty="0"/>
              <a:t>Security Account Manager</a:t>
            </a:r>
            <a:endParaRPr lang="fr-FR" dirty="0"/>
          </a:p>
        </p:txBody>
      </p:sp>
    </p:spTree>
    <p:extLst>
      <p:ext uri="{BB962C8B-B14F-4D97-AF65-F5344CB8AC3E}">
        <p14:creationId xmlns:p14="http://schemas.microsoft.com/office/powerpoint/2010/main" val="402007786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0579C8-94C0-4D4A-8FFC-EB95EEFC50F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37</a:t>
            </a:fld>
            <a:endParaRPr lang="en-US" dirty="0"/>
          </a:p>
        </p:txBody>
      </p:sp>
      <p:sp>
        <p:nvSpPr>
          <p:cNvPr id="3" name="Text Placeholder 2">
            <a:extLst>
              <a:ext uri="{FF2B5EF4-FFF2-40B4-BE49-F238E27FC236}">
                <a16:creationId xmlns:a16="http://schemas.microsoft.com/office/drawing/2014/main" id="{E28B32D0-B0D5-44B8-B02A-30C0C092B4E6}"/>
              </a:ext>
            </a:extLst>
          </p:cNvPr>
          <p:cNvSpPr>
            <a:spLocks noGrp="1"/>
          </p:cNvSpPr>
          <p:nvPr>
            <p:ph type="body" sz="quarter" idx="14"/>
          </p:nvPr>
        </p:nvSpPr>
        <p:spPr>
          <a:xfrm>
            <a:off x="274702" y="1943100"/>
            <a:ext cx="11721160" cy="5613845"/>
          </a:xfrm>
        </p:spPr>
        <p:txBody>
          <a:bodyPr/>
          <a:lstStyle/>
          <a:p>
            <a:r>
              <a:rPr lang="en-US" dirty="0"/>
              <a:t>Domain</a:t>
            </a:r>
          </a:p>
          <a:p>
            <a:pPr marL="342900" lvl="1" indent="0">
              <a:buNone/>
            </a:pPr>
            <a:r>
              <a:rPr lang="en-US" dirty="0"/>
              <a:t>Represent the root container of security objects. Domain member and standalone machine have a local domain.</a:t>
            </a:r>
          </a:p>
          <a:p>
            <a:r>
              <a:rPr lang="en-US" dirty="0"/>
              <a:t>Alias</a:t>
            </a:r>
          </a:p>
          <a:p>
            <a:pPr marL="342900" lvl="1" indent="0">
              <a:buNone/>
            </a:pPr>
            <a:r>
              <a:rPr lang="en-US" dirty="0"/>
              <a:t>Local groups.</a:t>
            </a:r>
          </a:p>
          <a:p>
            <a:r>
              <a:rPr lang="en-US" dirty="0"/>
              <a:t>Group</a:t>
            </a:r>
          </a:p>
          <a:p>
            <a:pPr marL="342900" lvl="1" indent="0">
              <a:buNone/>
            </a:pPr>
            <a:r>
              <a:rPr lang="en-US" dirty="0"/>
              <a:t>No sense for local SAM database. On NT4/AD-DS domain controllers, these are the domain groups.</a:t>
            </a:r>
          </a:p>
          <a:p>
            <a:r>
              <a:rPr lang="en-US" dirty="0"/>
              <a:t>Users</a:t>
            </a:r>
          </a:p>
          <a:p>
            <a:pPr marL="342900" lvl="1" indent="0">
              <a:buNone/>
            </a:pPr>
            <a:r>
              <a:rPr lang="en-US" dirty="0"/>
              <a:t>Object representing user accounts.</a:t>
            </a:r>
          </a:p>
          <a:p>
            <a:endParaRPr lang="fr-FR" dirty="0"/>
          </a:p>
        </p:txBody>
      </p:sp>
      <p:sp>
        <p:nvSpPr>
          <p:cNvPr id="4" name="Title 3">
            <a:extLst>
              <a:ext uri="{FF2B5EF4-FFF2-40B4-BE49-F238E27FC236}">
                <a16:creationId xmlns:a16="http://schemas.microsoft.com/office/drawing/2014/main" id="{B16611A3-69C9-4395-8CB3-3556E445738B}"/>
              </a:ext>
            </a:extLst>
          </p:cNvPr>
          <p:cNvSpPr>
            <a:spLocks noGrp="1"/>
          </p:cNvSpPr>
          <p:nvPr>
            <p:ph type="title"/>
          </p:nvPr>
        </p:nvSpPr>
        <p:spPr/>
        <p:txBody>
          <a:bodyPr/>
          <a:lstStyle/>
          <a:p>
            <a:r>
              <a:rPr lang="en-US" dirty="0"/>
              <a:t>SAM Objects</a:t>
            </a:r>
            <a:endParaRPr lang="fr-FR" dirty="0"/>
          </a:p>
        </p:txBody>
      </p:sp>
    </p:spTree>
    <p:extLst>
      <p:ext uri="{BB962C8B-B14F-4D97-AF65-F5344CB8AC3E}">
        <p14:creationId xmlns:p14="http://schemas.microsoft.com/office/powerpoint/2010/main" val="4436849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805AE3-48F9-468F-BD09-E50375FC02C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38</a:t>
            </a:fld>
            <a:endParaRPr lang="en-US" dirty="0"/>
          </a:p>
        </p:txBody>
      </p:sp>
      <p:sp>
        <p:nvSpPr>
          <p:cNvPr id="3" name="Text Placeholder 2">
            <a:extLst>
              <a:ext uri="{FF2B5EF4-FFF2-40B4-BE49-F238E27FC236}">
                <a16:creationId xmlns:a16="http://schemas.microsoft.com/office/drawing/2014/main" id="{AA92A713-6420-485C-AD38-52378024B4F2}"/>
              </a:ext>
            </a:extLst>
          </p:cNvPr>
          <p:cNvSpPr>
            <a:spLocks noGrp="1"/>
          </p:cNvSpPr>
          <p:nvPr>
            <p:ph type="body" sz="quarter" idx="14"/>
          </p:nvPr>
        </p:nvSpPr>
        <p:spPr>
          <a:xfrm>
            <a:off x="274702" y="1943100"/>
            <a:ext cx="11721160" cy="5022914"/>
          </a:xfrm>
        </p:spPr>
        <p:txBody>
          <a:bodyPr/>
          <a:lstStyle/>
          <a:p>
            <a:r>
              <a:rPr lang="en-US" dirty="0"/>
              <a:t>RPC Interface listening on Named Pipes and Local Procedure Calls</a:t>
            </a:r>
          </a:p>
          <a:p>
            <a:r>
              <a:rPr lang="en-US" dirty="0"/>
              <a:t>UUID = {12345778-1234-ABCD-EF00-0123456789AC}</a:t>
            </a:r>
          </a:p>
          <a:p>
            <a:r>
              <a:rPr lang="en-US" dirty="0"/>
              <a:t>About SAM-R security</a:t>
            </a:r>
          </a:p>
          <a:p>
            <a:pPr lvl="1"/>
            <a:r>
              <a:rPr lang="en-US" dirty="0"/>
              <a:t>The only transport of theses 2 which supports network is Named Pipes</a:t>
            </a:r>
          </a:p>
          <a:p>
            <a:pPr lvl="1"/>
            <a:r>
              <a:rPr lang="en-US" dirty="0"/>
              <a:t>SAM-R does not have its own NP, it shares the one opened by LSA (</a:t>
            </a:r>
            <a:r>
              <a:rPr lang="en-US" dirty="0">
                <a:hlinkClick r:id="rId2" action="ppaction://hlinkfile"/>
              </a:rPr>
              <a:t>\\.\pipe\</a:t>
            </a:r>
            <a:r>
              <a:rPr lang="en-US" dirty="0" err="1">
                <a:hlinkClick r:id="rId2" action="ppaction://hlinkfile"/>
              </a:rPr>
              <a:t>lsass</a:t>
            </a:r>
            <a:r>
              <a:rPr lang="en-US" dirty="0"/>
              <a:t>) which has anonymous access.</a:t>
            </a:r>
          </a:p>
          <a:p>
            <a:pPr lvl="1"/>
            <a:r>
              <a:rPr lang="en-US" dirty="0"/>
              <a:t>The SAM access control algorithm can be configured to restrict operations under anonymous context (next slide)</a:t>
            </a:r>
          </a:p>
          <a:p>
            <a:pPr lvl="1"/>
            <a:r>
              <a:rPr lang="en-US" dirty="0" err="1"/>
              <a:t>Additionaly</a:t>
            </a:r>
            <a:r>
              <a:rPr lang="en-US" dirty="0"/>
              <a:t>, system-wide </a:t>
            </a:r>
            <a:r>
              <a:rPr lang="en-US" dirty="0" err="1"/>
              <a:t>NamedPipes</a:t>
            </a:r>
            <a:r>
              <a:rPr lang="en-US" dirty="0"/>
              <a:t> settings can restrict anonymous access to named pipes</a:t>
            </a:r>
          </a:p>
        </p:txBody>
      </p:sp>
      <p:sp>
        <p:nvSpPr>
          <p:cNvPr id="4" name="Title 3">
            <a:extLst>
              <a:ext uri="{FF2B5EF4-FFF2-40B4-BE49-F238E27FC236}">
                <a16:creationId xmlns:a16="http://schemas.microsoft.com/office/drawing/2014/main" id="{34237F12-D1B7-47D9-80CD-8B66CE17C70E}"/>
              </a:ext>
            </a:extLst>
          </p:cNvPr>
          <p:cNvSpPr>
            <a:spLocks noGrp="1"/>
          </p:cNvSpPr>
          <p:nvPr>
            <p:ph type="title"/>
          </p:nvPr>
        </p:nvSpPr>
        <p:spPr/>
        <p:txBody>
          <a:bodyPr/>
          <a:lstStyle/>
          <a:p>
            <a:r>
              <a:rPr lang="en-US" dirty="0"/>
              <a:t>SAM-R API</a:t>
            </a:r>
            <a:endParaRPr lang="fr-FR" dirty="0"/>
          </a:p>
        </p:txBody>
      </p:sp>
    </p:spTree>
    <p:extLst>
      <p:ext uri="{BB962C8B-B14F-4D97-AF65-F5344CB8AC3E}">
        <p14:creationId xmlns:p14="http://schemas.microsoft.com/office/powerpoint/2010/main" val="20496361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AE13D5-D10C-4EDF-A4CE-4C6077191695}"/>
              </a:ext>
            </a:extLst>
          </p:cNvPr>
          <p:cNvSpPr>
            <a:spLocks noGrp="1"/>
          </p:cNvSpPr>
          <p:nvPr>
            <p:ph type="sldNum" sz="quarter" idx="4"/>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3</a:t>
            </a:fld>
            <a:endParaRPr lang="en-US" dirty="0"/>
          </a:p>
        </p:txBody>
      </p:sp>
      <p:sp>
        <p:nvSpPr>
          <p:cNvPr id="7" name="Text Placeholder 6">
            <a:extLst>
              <a:ext uri="{FF2B5EF4-FFF2-40B4-BE49-F238E27FC236}">
                <a16:creationId xmlns:a16="http://schemas.microsoft.com/office/drawing/2014/main" id="{0BCB53E6-29E2-42B5-B282-A118B37EBC71}"/>
              </a:ext>
            </a:extLst>
          </p:cNvPr>
          <p:cNvSpPr>
            <a:spLocks noGrp="1"/>
          </p:cNvSpPr>
          <p:nvPr>
            <p:ph type="body" sz="quarter" idx="14"/>
          </p:nvPr>
        </p:nvSpPr>
        <p:spPr>
          <a:xfrm>
            <a:off x="274702" y="1943100"/>
            <a:ext cx="11721160" cy="4395049"/>
          </a:xfrm>
        </p:spPr>
        <p:txBody>
          <a:bodyPr/>
          <a:lstStyle/>
          <a:p>
            <a:r>
              <a:rPr lang="en-US" dirty="0"/>
              <a:t>A security identifier (SID) is a unique value of variable length used to identify a trustee.</a:t>
            </a:r>
          </a:p>
          <a:p>
            <a:r>
              <a:rPr lang="en-US" dirty="0"/>
              <a:t>Each account has a unique SID issued by an authority, such as a Windows domain controller, and stored in a security database.</a:t>
            </a:r>
          </a:p>
          <a:p>
            <a:r>
              <a:rPr lang="en-US" dirty="0"/>
              <a:t>The system uses the SID in the access token to identify the user in all subsequent interactions with Windows security.</a:t>
            </a:r>
            <a:endParaRPr lang="fr-FR" dirty="0"/>
          </a:p>
        </p:txBody>
      </p:sp>
      <p:sp>
        <p:nvSpPr>
          <p:cNvPr id="6" name="Title 5">
            <a:extLst>
              <a:ext uri="{FF2B5EF4-FFF2-40B4-BE49-F238E27FC236}">
                <a16:creationId xmlns:a16="http://schemas.microsoft.com/office/drawing/2014/main" id="{7AEE7002-F014-42A1-9842-25624A687FAB}"/>
              </a:ext>
            </a:extLst>
          </p:cNvPr>
          <p:cNvSpPr>
            <a:spLocks noGrp="1"/>
          </p:cNvSpPr>
          <p:nvPr>
            <p:ph type="title"/>
          </p:nvPr>
        </p:nvSpPr>
        <p:spPr/>
        <p:txBody>
          <a:bodyPr/>
          <a:lstStyle/>
          <a:p>
            <a:r>
              <a:rPr lang="en-US" dirty="0"/>
              <a:t>Security Identifiers</a:t>
            </a:r>
            <a:endParaRPr lang="fr-FR" dirty="0"/>
          </a:p>
        </p:txBody>
      </p:sp>
    </p:spTree>
    <p:extLst>
      <p:ext uri="{BB962C8B-B14F-4D97-AF65-F5344CB8AC3E}">
        <p14:creationId xmlns:p14="http://schemas.microsoft.com/office/powerpoint/2010/main" val="3422371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BFDBEC-24DC-447F-A6C3-15B282C5BF6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39</a:t>
            </a:fld>
            <a:endParaRPr lang="en-US" dirty="0"/>
          </a:p>
        </p:txBody>
      </p:sp>
      <p:sp>
        <p:nvSpPr>
          <p:cNvPr id="3" name="Text Placeholder 2">
            <a:extLst>
              <a:ext uri="{FF2B5EF4-FFF2-40B4-BE49-F238E27FC236}">
                <a16:creationId xmlns:a16="http://schemas.microsoft.com/office/drawing/2014/main" id="{5108B887-C99A-4452-AEE8-74667FAB806A}"/>
              </a:ext>
            </a:extLst>
          </p:cNvPr>
          <p:cNvSpPr>
            <a:spLocks noGrp="1"/>
          </p:cNvSpPr>
          <p:nvPr>
            <p:ph type="body" sz="quarter" idx="14"/>
          </p:nvPr>
        </p:nvSpPr>
        <p:spPr>
          <a:xfrm>
            <a:off x="247834" y="1639213"/>
            <a:ext cx="11721160" cy="4191917"/>
          </a:xfrm>
        </p:spPr>
        <p:txBody>
          <a:bodyPr/>
          <a:lstStyle/>
          <a:p>
            <a:r>
              <a:rPr lang="en-US" sz="3200" dirty="0"/>
              <a:t>Goal: avoid anonymous enumerations of users, domains, groups, …</a:t>
            </a:r>
          </a:p>
          <a:p>
            <a:r>
              <a:rPr lang="en-US" sz="3200" dirty="0"/>
              <a:t>Registry setting</a:t>
            </a:r>
          </a:p>
          <a:p>
            <a:pPr marL="342900" lvl="1" indent="0">
              <a:buNone/>
            </a:pPr>
            <a:r>
              <a:rPr lang="en-US" sz="2000" dirty="0"/>
              <a:t>HKEY_LOCAL_MACHINE\SYSTEM\</a:t>
            </a:r>
            <a:r>
              <a:rPr lang="en-US" sz="2000" dirty="0" err="1"/>
              <a:t>CurrentControlSet</a:t>
            </a:r>
            <a:r>
              <a:rPr lang="en-US" sz="2000" dirty="0"/>
              <a:t>\Control\LSA\</a:t>
            </a:r>
            <a:r>
              <a:rPr lang="en-US" sz="2000" dirty="0" err="1"/>
              <a:t>RestrictAnonymous</a:t>
            </a:r>
            <a:endParaRPr lang="en-US" sz="2000" dirty="0"/>
          </a:p>
          <a:p>
            <a:pPr lvl="1"/>
            <a:r>
              <a:rPr lang="en-US" sz="2000" dirty="0"/>
              <a:t>When set to a value &gt;= 1, will remove default listing and reading permissions for Anonymous sessions. Anonymous access can be enabled by defining explicit permissions</a:t>
            </a:r>
          </a:p>
          <a:p>
            <a:pPr lvl="1"/>
            <a:r>
              <a:rPr lang="en-US" sz="2000" dirty="0"/>
              <a:t>Setting read by other security services. Not only SAM.</a:t>
            </a:r>
          </a:p>
          <a:p>
            <a:r>
              <a:rPr lang="en-US" sz="3200" dirty="0"/>
              <a:t>Variant</a:t>
            </a:r>
          </a:p>
          <a:p>
            <a:pPr marL="342900" lvl="1" indent="0">
              <a:buNone/>
            </a:pPr>
            <a:r>
              <a:rPr lang="en-US" sz="2000" dirty="0"/>
              <a:t>HKEY_LOCAL_MACHINE\SYSTEM\</a:t>
            </a:r>
            <a:r>
              <a:rPr lang="en-US" sz="2000" dirty="0" err="1"/>
              <a:t>CurrentControlSet</a:t>
            </a:r>
            <a:r>
              <a:rPr lang="en-US" sz="2000" dirty="0"/>
              <a:t>\Control\LSA\</a:t>
            </a:r>
            <a:r>
              <a:rPr lang="en-US" sz="2000" dirty="0" err="1"/>
              <a:t>RestrictAnonymousSAM</a:t>
            </a:r>
            <a:endParaRPr lang="en-US" sz="2000" dirty="0"/>
          </a:p>
          <a:p>
            <a:pPr lvl="1"/>
            <a:r>
              <a:rPr lang="en-US" sz="2000" dirty="0"/>
              <a:t>Applies only to SAM-R</a:t>
            </a:r>
            <a:endParaRPr lang="fr-FR" sz="2000" dirty="0"/>
          </a:p>
        </p:txBody>
      </p:sp>
      <p:sp>
        <p:nvSpPr>
          <p:cNvPr id="4" name="Title 3">
            <a:extLst>
              <a:ext uri="{FF2B5EF4-FFF2-40B4-BE49-F238E27FC236}">
                <a16:creationId xmlns:a16="http://schemas.microsoft.com/office/drawing/2014/main" id="{FCB434DA-1307-49B5-99F0-B10CCCEF0474}"/>
              </a:ext>
            </a:extLst>
          </p:cNvPr>
          <p:cNvSpPr>
            <a:spLocks noGrp="1"/>
          </p:cNvSpPr>
          <p:nvPr>
            <p:ph type="title"/>
          </p:nvPr>
        </p:nvSpPr>
        <p:spPr/>
        <p:txBody>
          <a:bodyPr/>
          <a:lstStyle/>
          <a:p>
            <a:r>
              <a:rPr lang="en-US" dirty="0"/>
              <a:t>SAM-R Restrict Anonymous access</a:t>
            </a:r>
            <a:endParaRPr lang="fr-FR" dirty="0"/>
          </a:p>
        </p:txBody>
      </p:sp>
    </p:spTree>
    <p:extLst>
      <p:ext uri="{BB962C8B-B14F-4D97-AF65-F5344CB8AC3E}">
        <p14:creationId xmlns:p14="http://schemas.microsoft.com/office/powerpoint/2010/main" val="40809944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A1836-1E14-45F8-A325-1D2F97D4EA4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40</a:t>
            </a:fld>
            <a:endParaRPr lang="en-US" dirty="0"/>
          </a:p>
        </p:txBody>
      </p:sp>
      <p:sp>
        <p:nvSpPr>
          <p:cNvPr id="3" name="Text Placeholder 2">
            <a:extLst>
              <a:ext uri="{FF2B5EF4-FFF2-40B4-BE49-F238E27FC236}">
                <a16:creationId xmlns:a16="http://schemas.microsoft.com/office/drawing/2014/main" id="{CAC1AAB3-8201-4514-93DC-0ACAEB1AC831}"/>
              </a:ext>
            </a:extLst>
          </p:cNvPr>
          <p:cNvSpPr>
            <a:spLocks noGrp="1"/>
          </p:cNvSpPr>
          <p:nvPr>
            <p:ph type="body" sz="quarter" idx="14"/>
          </p:nvPr>
        </p:nvSpPr>
        <p:spPr>
          <a:xfrm>
            <a:off x="274702" y="1943100"/>
            <a:ext cx="11721160" cy="4592026"/>
          </a:xfrm>
        </p:spPr>
        <p:txBody>
          <a:bodyPr/>
          <a:lstStyle/>
          <a:p>
            <a:r>
              <a:rPr lang="fr-FR" dirty="0" err="1"/>
              <a:t>Restrict</a:t>
            </a:r>
            <a:r>
              <a:rPr lang="fr-FR" dirty="0"/>
              <a:t> </a:t>
            </a:r>
            <a:r>
              <a:rPr lang="fr-FR" dirty="0" err="1"/>
              <a:t>access</a:t>
            </a:r>
            <a:r>
              <a:rPr lang="fr-FR" dirty="0"/>
              <a:t> to SAM-R </a:t>
            </a:r>
            <a:r>
              <a:rPr lang="fr-FR" dirty="0" err="1"/>
              <a:t>from</a:t>
            </a:r>
            <a:r>
              <a:rPr lang="fr-FR" dirty="0"/>
              <a:t> the network</a:t>
            </a:r>
          </a:p>
          <a:p>
            <a:pPr lvl="1"/>
            <a:r>
              <a:rPr lang="en-US" dirty="0"/>
              <a:t>New feature on Windows 10 1607 and Windows Server 2016 (back ported to earlier SKUs under some conditions)</a:t>
            </a:r>
          </a:p>
          <a:p>
            <a:pPr lvl="1"/>
            <a:r>
              <a:rPr lang="en-US" dirty="0"/>
              <a:t>Allow defining custom permissions for remote accesses to SAM-R. Default permissions</a:t>
            </a:r>
          </a:p>
          <a:p>
            <a:pPr lvl="2"/>
            <a:r>
              <a:rPr lang="en-US" dirty="0"/>
              <a:t>For DC machines : no additional access check. Maintained for compatibility reasons</a:t>
            </a:r>
          </a:p>
          <a:p>
            <a:pPr lvl="2"/>
            <a:r>
              <a:rPr lang="en-US" dirty="0"/>
              <a:t>For non-DC machines : Grants Read permission only to members of the local (built-in) Administrators group.</a:t>
            </a:r>
          </a:p>
          <a:p>
            <a:pPr lvl="1"/>
            <a:r>
              <a:rPr lang="en-US" dirty="0"/>
              <a:t>Audit mode available to avoid production issue</a:t>
            </a:r>
          </a:p>
          <a:p>
            <a:pPr lvl="1"/>
            <a:r>
              <a:rPr lang="en-US" dirty="0"/>
              <a:t>See </a:t>
            </a:r>
            <a:r>
              <a:rPr lang="en-US" dirty="0">
                <a:hlinkClick r:id="rId2"/>
              </a:rPr>
              <a:t>https://docs.microsoft.com/en-us/windows/security/threat-protection/security-policy-settings/network-access-restrict-clients-allowed-to-make-remote-sam-calls</a:t>
            </a:r>
            <a:endParaRPr lang="en-US" dirty="0"/>
          </a:p>
        </p:txBody>
      </p:sp>
      <p:sp>
        <p:nvSpPr>
          <p:cNvPr id="4" name="Title 3">
            <a:extLst>
              <a:ext uri="{FF2B5EF4-FFF2-40B4-BE49-F238E27FC236}">
                <a16:creationId xmlns:a16="http://schemas.microsoft.com/office/drawing/2014/main" id="{03E28DEB-3A93-4BF7-A935-032F9A80EDF7}"/>
              </a:ext>
            </a:extLst>
          </p:cNvPr>
          <p:cNvSpPr>
            <a:spLocks noGrp="1"/>
          </p:cNvSpPr>
          <p:nvPr>
            <p:ph type="title"/>
          </p:nvPr>
        </p:nvSpPr>
        <p:spPr/>
        <p:txBody>
          <a:bodyPr/>
          <a:lstStyle/>
          <a:p>
            <a:r>
              <a:rPr lang="en-US" dirty="0"/>
              <a:t>SAM-R Restrict Remote access</a:t>
            </a:r>
            <a:endParaRPr lang="fr-FR" dirty="0"/>
          </a:p>
        </p:txBody>
      </p:sp>
    </p:spTree>
    <p:extLst>
      <p:ext uri="{BB962C8B-B14F-4D97-AF65-F5344CB8AC3E}">
        <p14:creationId xmlns:p14="http://schemas.microsoft.com/office/powerpoint/2010/main" val="327392754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7FD908-BF3F-4898-8B25-0DF4F7E731F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41</a:t>
            </a:fld>
            <a:endParaRPr lang="en-US" dirty="0"/>
          </a:p>
        </p:txBody>
      </p:sp>
      <p:sp>
        <p:nvSpPr>
          <p:cNvPr id="3" name="Text Placeholder 2">
            <a:extLst>
              <a:ext uri="{FF2B5EF4-FFF2-40B4-BE49-F238E27FC236}">
                <a16:creationId xmlns:a16="http://schemas.microsoft.com/office/drawing/2014/main" id="{30C9D1FE-8123-41E5-ABF0-5F3BFB692782}"/>
              </a:ext>
            </a:extLst>
          </p:cNvPr>
          <p:cNvSpPr>
            <a:spLocks noGrp="1"/>
          </p:cNvSpPr>
          <p:nvPr>
            <p:ph type="body" sz="quarter" idx="14"/>
          </p:nvPr>
        </p:nvSpPr>
        <p:spPr>
          <a:xfrm>
            <a:off x="274702" y="1943100"/>
            <a:ext cx="11721160" cy="5539978"/>
          </a:xfrm>
        </p:spPr>
        <p:txBody>
          <a:bodyPr/>
          <a:lstStyle/>
          <a:p>
            <a:r>
              <a:rPr lang="en-US" dirty="0"/>
              <a:t>Named Pipes that can be accessed anonymously</a:t>
            </a:r>
          </a:p>
          <a:p>
            <a:pPr marL="342900" lvl="1" indent="0">
              <a:buNone/>
            </a:pPr>
            <a:r>
              <a:rPr lang="fr-FR" dirty="0"/>
              <a:t>HKLM\System\</a:t>
            </a:r>
            <a:r>
              <a:rPr lang="fr-FR" dirty="0" err="1"/>
              <a:t>CurrentControlSet</a:t>
            </a:r>
            <a:r>
              <a:rPr lang="fr-FR" dirty="0"/>
              <a:t>\Services\</a:t>
            </a:r>
            <a:r>
              <a:rPr lang="fr-FR" dirty="0" err="1"/>
              <a:t>LanManServer</a:t>
            </a:r>
            <a:r>
              <a:rPr lang="fr-FR" dirty="0"/>
              <a:t>\</a:t>
            </a:r>
            <a:r>
              <a:rPr lang="fr-FR" dirty="0" err="1"/>
              <a:t>Parameters</a:t>
            </a:r>
            <a:r>
              <a:rPr lang="fr-FR" dirty="0"/>
              <a:t>\</a:t>
            </a:r>
            <a:r>
              <a:rPr lang="fr-FR" dirty="0" err="1"/>
              <a:t>NullSessionPipes</a:t>
            </a:r>
            <a:endParaRPr lang="fr-FR" dirty="0"/>
          </a:p>
          <a:p>
            <a:pPr lvl="1"/>
            <a:r>
              <a:rPr lang="en-US" dirty="0"/>
              <a:t>File server feature (</a:t>
            </a:r>
            <a:r>
              <a:rPr lang="en-US" dirty="0" err="1"/>
              <a:t>ie</a:t>
            </a:r>
            <a:r>
              <a:rPr lang="en-US" dirty="0"/>
              <a:t>: access check is performed before the target service is activated)</a:t>
            </a:r>
          </a:p>
          <a:p>
            <a:pPr lvl="1"/>
            <a:r>
              <a:rPr lang="en-US" dirty="0"/>
              <a:t>C</a:t>
            </a:r>
            <a:r>
              <a:rPr lang="fr-FR" dirty="0" err="1"/>
              <a:t>ontains</a:t>
            </a:r>
            <a:r>
              <a:rPr lang="fr-FR" dirty="0"/>
              <a:t> </a:t>
            </a:r>
            <a:r>
              <a:rPr lang="fr-FR" dirty="0" err="1"/>
              <a:t>list</a:t>
            </a:r>
            <a:r>
              <a:rPr lang="fr-FR" dirty="0"/>
              <a:t> of </a:t>
            </a:r>
            <a:r>
              <a:rPr lang="fr-FR" dirty="0" err="1"/>
              <a:t>named</a:t>
            </a:r>
            <a:r>
              <a:rPr lang="fr-FR" dirty="0"/>
              <a:t> pipes </a:t>
            </a:r>
            <a:r>
              <a:rPr lang="fr-FR" dirty="0" err="1"/>
              <a:t>which</a:t>
            </a:r>
            <a:r>
              <a:rPr lang="fr-FR" dirty="0"/>
              <a:t> </a:t>
            </a:r>
            <a:r>
              <a:rPr lang="fr-FR" dirty="0" err="1"/>
              <a:t>will</a:t>
            </a:r>
            <a:r>
              <a:rPr lang="fr-FR" dirty="0"/>
              <a:t> </a:t>
            </a:r>
            <a:r>
              <a:rPr lang="fr-FR" dirty="0" err="1"/>
              <a:t>accept</a:t>
            </a:r>
            <a:r>
              <a:rPr lang="fr-FR" dirty="0"/>
              <a:t> </a:t>
            </a:r>
            <a:r>
              <a:rPr lang="fr-FR" dirty="0" err="1"/>
              <a:t>anonymous</a:t>
            </a:r>
            <a:r>
              <a:rPr lang="fr-FR" dirty="0"/>
              <a:t> </a:t>
            </a:r>
            <a:r>
              <a:rPr lang="fr-FR" dirty="0" err="1"/>
              <a:t>access</a:t>
            </a:r>
            <a:endParaRPr lang="fr-FR" dirty="0"/>
          </a:p>
          <a:p>
            <a:pPr lvl="1"/>
            <a:r>
              <a:rPr lang="en-US" dirty="0"/>
              <a:t>N</a:t>
            </a:r>
            <a:r>
              <a:rPr lang="fr-FR" dirty="0" err="1"/>
              <a:t>eeds</a:t>
            </a:r>
            <a:r>
              <a:rPr lang="fr-FR" dirty="0"/>
              <a:t> the </a:t>
            </a:r>
            <a:r>
              <a:rPr lang="fr-FR" dirty="0" err="1"/>
              <a:t>next</a:t>
            </a:r>
            <a:r>
              <a:rPr lang="fr-FR" dirty="0"/>
              <a:t> setting</a:t>
            </a:r>
          </a:p>
          <a:p>
            <a:r>
              <a:rPr lang="en-US" dirty="0"/>
              <a:t>Restrict anonymous access to Named Pipes and Shares</a:t>
            </a:r>
          </a:p>
          <a:p>
            <a:pPr marL="342900" lvl="1" indent="0">
              <a:buNone/>
            </a:pPr>
            <a:r>
              <a:rPr lang="fr-FR" dirty="0"/>
              <a:t>HKEY_LOCAL_MACHINE\System\</a:t>
            </a:r>
            <a:r>
              <a:rPr lang="fr-FR" dirty="0" err="1"/>
              <a:t>CurrentControlSet</a:t>
            </a:r>
            <a:r>
              <a:rPr lang="fr-FR" dirty="0"/>
              <a:t>\Services\</a:t>
            </a:r>
            <a:r>
              <a:rPr lang="fr-FR" dirty="0" err="1"/>
              <a:t>LanManServer</a:t>
            </a:r>
            <a:r>
              <a:rPr lang="fr-FR" dirty="0"/>
              <a:t>\</a:t>
            </a:r>
            <a:r>
              <a:rPr lang="fr-FR" dirty="0" err="1"/>
              <a:t>Parameters</a:t>
            </a:r>
            <a:r>
              <a:rPr lang="fr-FR" dirty="0"/>
              <a:t>\</a:t>
            </a:r>
            <a:r>
              <a:rPr lang="fr-FR" dirty="0" err="1"/>
              <a:t>RestrictNullSessAccess</a:t>
            </a:r>
            <a:endParaRPr lang="fr-FR" dirty="0"/>
          </a:p>
          <a:p>
            <a:pPr lvl="1"/>
            <a:r>
              <a:rPr lang="en-US" dirty="0"/>
              <a:t>A</a:t>
            </a:r>
            <a:r>
              <a:rPr lang="fr-FR" dirty="0" err="1"/>
              <a:t>lso</a:t>
            </a:r>
            <a:r>
              <a:rPr lang="fr-FR" dirty="0"/>
              <a:t> </a:t>
            </a:r>
            <a:r>
              <a:rPr lang="fr-FR" dirty="0" err="1"/>
              <a:t>fileserver</a:t>
            </a:r>
            <a:r>
              <a:rPr lang="fr-FR" dirty="0"/>
              <a:t> </a:t>
            </a:r>
            <a:r>
              <a:rPr lang="fr-FR" dirty="0" err="1"/>
              <a:t>feature</a:t>
            </a:r>
            <a:endParaRPr lang="fr-FR" dirty="0"/>
          </a:p>
          <a:p>
            <a:pPr lvl="1"/>
            <a:r>
              <a:rPr lang="en-US" dirty="0"/>
              <a:t>A</a:t>
            </a:r>
            <a:r>
              <a:rPr lang="fr-FR" dirty="0" err="1"/>
              <a:t>ctivates</a:t>
            </a:r>
            <a:r>
              <a:rPr lang="fr-FR" dirty="0"/>
              <a:t> the restriction</a:t>
            </a:r>
          </a:p>
          <a:p>
            <a:pPr lvl="1"/>
            <a:endParaRPr lang="fr-FR" dirty="0"/>
          </a:p>
        </p:txBody>
      </p:sp>
      <p:sp>
        <p:nvSpPr>
          <p:cNvPr id="4" name="Title 3">
            <a:extLst>
              <a:ext uri="{FF2B5EF4-FFF2-40B4-BE49-F238E27FC236}">
                <a16:creationId xmlns:a16="http://schemas.microsoft.com/office/drawing/2014/main" id="{C0D798CB-7CA1-440D-900F-BB79CB9D9130}"/>
              </a:ext>
            </a:extLst>
          </p:cNvPr>
          <p:cNvSpPr>
            <a:spLocks noGrp="1"/>
          </p:cNvSpPr>
          <p:nvPr>
            <p:ph type="title"/>
          </p:nvPr>
        </p:nvSpPr>
        <p:spPr/>
        <p:txBody>
          <a:bodyPr/>
          <a:lstStyle/>
          <a:p>
            <a:r>
              <a:rPr lang="en-US" dirty="0"/>
              <a:t>Restricting anonymous access to named pipes</a:t>
            </a:r>
            <a:endParaRPr lang="fr-FR" dirty="0"/>
          </a:p>
        </p:txBody>
      </p:sp>
    </p:spTree>
    <p:extLst>
      <p:ext uri="{BB962C8B-B14F-4D97-AF65-F5344CB8AC3E}">
        <p14:creationId xmlns:p14="http://schemas.microsoft.com/office/powerpoint/2010/main" val="19359601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167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most common access control mechanisms in Windows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2 – Access Control Mechanisms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987358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8C34-0335-4A32-9F0C-D9DBA57D6F56}"/>
              </a:ext>
            </a:extLst>
          </p:cNvPr>
          <p:cNvSpPr>
            <a:spLocks noGrp="1"/>
          </p:cNvSpPr>
          <p:nvPr>
            <p:ph type="title"/>
          </p:nvPr>
        </p:nvSpPr>
        <p:spPr/>
        <p:txBody>
          <a:bodyPr/>
          <a:lstStyle/>
          <a:p>
            <a:r>
              <a:rPr lang="fr-FR" dirty="0"/>
              <a:t>Access Control</a:t>
            </a:r>
            <a:endParaRPr lang="en-US" dirty="0"/>
          </a:p>
        </p:txBody>
      </p:sp>
      <p:sp>
        <p:nvSpPr>
          <p:cNvPr id="3" name="Text Placeholder 2">
            <a:extLst>
              <a:ext uri="{FF2B5EF4-FFF2-40B4-BE49-F238E27FC236}">
                <a16:creationId xmlns:a16="http://schemas.microsoft.com/office/drawing/2014/main" id="{E6893444-49E1-4C3B-B993-BF3434A571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445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DCAC-E945-4ACF-90D9-71DBEFD981E6}"/>
              </a:ext>
            </a:extLst>
          </p:cNvPr>
          <p:cNvSpPr>
            <a:spLocks noGrp="1"/>
          </p:cNvSpPr>
          <p:nvPr>
            <p:ph type="title"/>
          </p:nvPr>
        </p:nvSpPr>
        <p:spPr/>
        <p:txBody>
          <a:bodyPr/>
          <a:lstStyle/>
          <a:p>
            <a:r>
              <a:rPr lang="fr-FR" dirty="0" err="1"/>
              <a:t>Discretionary</a:t>
            </a:r>
            <a:r>
              <a:rPr lang="fr-FR" dirty="0"/>
              <a:t> Access Control</a:t>
            </a:r>
            <a:endParaRPr lang="en-US" dirty="0"/>
          </a:p>
        </p:txBody>
      </p:sp>
      <p:sp>
        <p:nvSpPr>
          <p:cNvPr id="3" name="Content Placeholder 2">
            <a:extLst>
              <a:ext uri="{FF2B5EF4-FFF2-40B4-BE49-F238E27FC236}">
                <a16:creationId xmlns:a16="http://schemas.microsoft.com/office/drawing/2014/main" id="{49C3DC47-8B21-4886-914C-6731B95859EC}"/>
              </a:ext>
            </a:extLst>
          </p:cNvPr>
          <p:cNvSpPr>
            <a:spLocks noGrp="1"/>
          </p:cNvSpPr>
          <p:nvPr>
            <p:ph idx="1"/>
          </p:nvPr>
        </p:nvSpPr>
        <p:spPr>
          <a:xfrm>
            <a:off x="280989" y="1712117"/>
            <a:ext cx="12123841" cy="4331870"/>
          </a:xfrm>
        </p:spPr>
        <p:txBody>
          <a:bodyPr/>
          <a:lstStyle/>
          <a:p>
            <a:r>
              <a:rPr lang="fr-FR" dirty="0"/>
              <a:t>Key notion to </a:t>
            </a:r>
            <a:r>
              <a:rPr lang="fr-FR" dirty="0" err="1"/>
              <a:t>understand</a:t>
            </a:r>
            <a:r>
              <a:rPr lang="fr-FR" dirty="0"/>
              <a:t> : </a:t>
            </a:r>
            <a:r>
              <a:rPr lang="fr-FR" dirty="0" err="1"/>
              <a:t>Ownership</a:t>
            </a:r>
            <a:endParaRPr lang="fr-FR" dirty="0"/>
          </a:p>
          <a:p>
            <a:r>
              <a:rPr lang="fr-FR" dirty="0" err="1"/>
              <a:t>Why</a:t>
            </a:r>
            <a:r>
              <a:rPr lang="fr-FR" dirty="0"/>
              <a:t> </a:t>
            </a:r>
            <a:r>
              <a:rPr lang="fr-FR" dirty="0" err="1"/>
              <a:t>Discretionary</a:t>
            </a:r>
            <a:r>
              <a:rPr lang="fr-FR" dirty="0"/>
              <a:t> ?</a:t>
            </a:r>
            <a:endParaRPr lang="en-US" dirty="0"/>
          </a:p>
          <a:p>
            <a:pPr marL="466298" lvl="1" indent="0">
              <a:buNone/>
            </a:pPr>
            <a:r>
              <a:rPr lang="en-US" dirty="0"/>
              <a:t>A subject with a certain access permission (owner) is capable of passing that permission (perhaps indirectly) on to any other subject.</a:t>
            </a:r>
            <a:endParaRPr lang="fr-FR" dirty="0"/>
          </a:p>
          <a:p>
            <a:r>
              <a:rPr lang="fr-FR" dirty="0"/>
              <a:t>Not unique to Windows (</a:t>
            </a:r>
            <a:r>
              <a:rPr lang="fr-FR" dirty="0" err="1"/>
              <a:t>eg</a:t>
            </a:r>
            <a:r>
              <a:rPr lang="fr-FR" dirty="0"/>
              <a:t>. </a:t>
            </a:r>
            <a:r>
              <a:rPr lang="fr-FR" dirty="0" err="1"/>
              <a:t>Chown</a:t>
            </a:r>
            <a:r>
              <a:rPr lang="fr-FR" dirty="0"/>
              <a:t>/chmod command on Unix/Linux </a:t>
            </a:r>
            <a:r>
              <a:rPr lang="fr-FR" dirty="0" err="1"/>
              <a:t>systems</a:t>
            </a:r>
            <a:r>
              <a:rPr lang="fr-FR" dirty="0"/>
              <a:t>)</a:t>
            </a:r>
          </a:p>
          <a:p>
            <a:r>
              <a:rPr lang="fr-FR" dirty="0" err="1"/>
              <a:t>Generally</a:t>
            </a:r>
            <a:r>
              <a:rPr lang="fr-FR" dirty="0"/>
              <a:t> </a:t>
            </a:r>
            <a:r>
              <a:rPr lang="fr-FR" dirty="0" err="1"/>
              <a:t>implemented</a:t>
            </a:r>
            <a:r>
              <a:rPr lang="fr-FR" dirty="0"/>
              <a:t> as </a:t>
            </a:r>
            <a:r>
              <a:rPr lang="fr-FR" dirty="0" err="1"/>
              <a:t>ACLs</a:t>
            </a:r>
            <a:r>
              <a:rPr lang="fr-FR" dirty="0"/>
              <a:t> (Access Control </a:t>
            </a:r>
            <a:r>
              <a:rPr lang="fr-FR" dirty="0" err="1"/>
              <a:t>Lists</a:t>
            </a:r>
            <a:r>
              <a:rPr lang="fr-FR" dirty="0"/>
              <a:t>) and </a:t>
            </a:r>
            <a:r>
              <a:rPr lang="fr-FR" dirty="0" err="1"/>
              <a:t>ACEs</a:t>
            </a:r>
            <a:r>
              <a:rPr lang="fr-FR" dirty="0"/>
              <a:t> (Access Control Entry)</a:t>
            </a:r>
            <a:endParaRPr lang="en-US" dirty="0"/>
          </a:p>
        </p:txBody>
      </p:sp>
    </p:spTree>
    <p:extLst>
      <p:ext uri="{BB962C8B-B14F-4D97-AF65-F5344CB8AC3E}">
        <p14:creationId xmlns:p14="http://schemas.microsoft.com/office/powerpoint/2010/main" val="1321430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CAA7-2305-4D40-8673-84A350D52BDF}"/>
              </a:ext>
            </a:extLst>
          </p:cNvPr>
          <p:cNvSpPr>
            <a:spLocks noGrp="1"/>
          </p:cNvSpPr>
          <p:nvPr>
            <p:ph type="title"/>
          </p:nvPr>
        </p:nvSpPr>
        <p:spPr/>
        <p:txBody>
          <a:bodyPr/>
          <a:lstStyle/>
          <a:p>
            <a:r>
              <a:rPr lang="fr-FR" dirty="0"/>
              <a:t>Access Control </a:t>
            </a:r>
            <a:r>
              <a:rPr lang="fr-FR" dirty="0" err="1"/>
              <a:t>Lists</a:t>
            </a:r>
            <a:endParaRPr lang="en-US" dirty="0"/>
          </a:p>
        </p:txBody>
      </p:sp>
      <p:sp>
        <p:nvSpPr>
          <p:cNvPr id="3" name="Content Placeholder 2">
            <a:extLst>
              <a:ext uri="{FF2B5EF4-FFF2-40B4-BE49-F238E27FC236}">
                <a16:creationId xmlns:a16="http://schemas.microsoft.com/office/drawing/2014/main" id="{DB5E25F0-FC56-424B-AF84-D4AF733A19A4}"/>
              </a:ext>
            </a:extLst>
          </p:cNvPr>
          <p:cNvSpPr>
            <a:spLocks noGrp="1"/>
          </p:cNvSpPr>
          <p:nvPr>
            <p:ph idx="1"/>
          </p:nvPr>
        </p:nvSpPr>
        <p:spPr>
          <a:xfrm>
            <a:off x="855768" y="1861968"/>
            <a:ext cx="10724938" cy="4649299"/>
          </a:xfrm>
        </p:spPr>
        <p:txBody>
          <a:bodyPr>
            <a:normAutofit fontScale="92500" lnSpcReduction="20000"/>
          </a:bodyPr>
          <a:lstStyle/>
          <a:p>
            <a:r>
              <a:rPr lang="fr-FR" dirty="0" err="1"/>
              <a:t>Exists</a:t>
            </a:r>
            <a:r>
              <a:rPr lang="fr-FR" dirty="0"/>
              <a:t> in </a:t>
            </a:r>
            <a:r>
              <a:rPr lang="fr-FR" dirty="0" err="1"/>
              <a:t>two</a:t>
            </a:r>
            <a:r>
              <a:rPr lang="fr-FR" dirty="0"/>
              <a:t> </a:t>
            </a:r>
            <a:r>
              <a:rPr lang="fr-FR" dirty="0" err="1"/>
              <a:t>flavors</a:t>
            </a:r>
            <a:endParaRPr lang="fr-FR" dirty="0"/>
          </a:p>
          <a:p>
            <a:pPr lvl="1"/>
            <a:r>
              <a:rPr lang="fr-FR" dirty="0"/>
              <a:t>DACL =&gt; </a:t>
            </a:r>
            <a:r>
              <a:rPr lang="fr-FR" dirty="0" err="1"/>
              <a:t>mainly</a:t>
            </a:r>
            <a:r>
              <a:rPr lang="fr-FR" dirty="0"/>
              <a:t> </a:t>
            </a:r>
            <a:r>
              <a:rPr lang="fr-FR" dirty="0" err="1"/>
              <a:t>used</a:t>
            </a:r>
            <a:r>
              <a:rPr lang="fr-FR" dirty="0"/>
              <a:t> for </a:t>
            </a:r>
            <a:r>
              <a:rPr lang="fr-FR" dirty="0" err="1"/>
              <a:t>access</a:t>
            </a:r>
            <a:r>
              <a:rPr lang="fr-FR" dirty="0"/>
              <a:t> control</a:t>
            </a:r>
          </a:p>
          <a:p>
            <a:pPr lvl="1"/>
            <a:r>
              <a:rPr lang="fr-FR" dirty="0"/>
              <a:t>SACL =&gt; </a:t>
            </a:r>
            <a:r>
              <a:rPr lang="fr-FR" dirty="0" err="1"/>
              <a:t>mainly</a:t>
            </a:r>
            <a:r>
              <a:rPr lang="fr-FR" dirty="0"/>
              <a:t> </a:t>
            </a:r>
            <a:r>
              <a:rPr lang="fr-FR" dirty="0" err="1"/>
              <a:t>used</a:t>
            </a:r>
            <a:r>
              <a:rPr lang="fr-FR" dirty="0"/>
              <a:t> for audit</a:t>
            </a:r>
          </a:p>
          <a:p>
            <a:r>
              <a:rPr lang="fr-FR" dirty="0"/>
              <a:t>Security </a:t>
            </a:r>
            <a:r>
              <a:rPr lang="fr-FR" dirty="0" err="1"/>
              <a:t>Descriptors</a:t>
            </a:r>
            <a:r>
              <a:rPr lang="fr-FR" dirty="0"/>
              <a:t> </a:t>
            </a:r>
            <a:r>
              <a:rPr lang="fr-FR" dirty="0" err="1"/>
              <a:t>contains</a:t>
            </a:r>
            <a:r>
              <a:rPr lang="fr-FR" dirty="0"/>
              <a:t>:</a:t>
            </a:r>
          </a:p>
          <a:p>
            <a:pPr lvl="1"/>
            <a:r>
              <a:rPr lang="en-US" dirty="0"/>
              <a:t>Security identifiers (SIDs) for the owner and primary group of an object.</a:t>
            </a:r>
          </a:p>
          <a:p>
            <a:pPr lvl="1"/>
            <a:r>
              <a:rPr lang="en-US" dirty="0"/>
              <a:t>A DACL that specifies the access rights allowed or denied to particular users or groups.</a:t>
            </a:r>
          </a:p>
          <a:p>
            <a:pPr lvl="1"/>
            <a:r>
              <a:rPr lang="en-US" dirty="0"/>
              <a:t>A SACL that specifies the types of access attempts that generate audit records for the object.</a:t>
            </a:r>
          </a:p>
          <a:p>
            <a:pPr lvl="1"/>
            <a:r>
              <a:rPr lang="en-US" dirty="0"/>
              <a:t>A set of control bits that qualify the meaning of a security descriptor or its individual members.</a:t>
            </a:r>
          </a:p>
          <a:p>
            <a:pPr marL="0" indent="0">
              <a:buNone/>
            </a:pPr>
            <a:r>
              <a:rPr lang="en-US" dirty="0"/>
              <a:t>See </a:t>
            </a:r>
            <a:r>
              <a:rPr lang="en-US" dirty="0">
                <a:hlinkClick r:id="rId3"/>
              </a:rPr>
              <a:t>https://msdn.microsoft.com/en-us/library/windows/desktop/aa379561(v=vs.85).aspx</a:t>
            </a:r>
            <a:endParaRPr lang="en-US" dirty="0"/>
          </a:p>
          <a:p>
            <a:pPr marL="0" indent="0">
              <a:buNone/>
            </a:pPr>
            <a:endParaRPr lang="en-US" dirty="0"/>
          </a:p>
          <a:p>
            <a:endParaRPr lang="fr-FR" dirty="0"/>
          </a:p>
          <a:p>
            <a:endParaRPr lang="fr-FR" dirty="0"/>
          </a:p>
          <a:p>
            <a:endParaRPr lang="en-US" dirty="0"/>
          </a:p>
        </p:txBody>
      </p:sp>
    </p:spTree>
    <p:extLst>
      <p:ext uri="{BB962C8B-B14F-4D97-AF65-F5344CB8AC3E}">
        <p14:creationId xmlns:p14="http://schemas.microsoft.com/office/powerpoint/2010/main" val="2399432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6A27-083F-45A7-BA8B-261FA9D07930}"/>
              </a:ext>
            </a:extLst>
          </p:cNvPr>
          <p:cNvSpPr>
            <a:spLocks noGrp="1"/>
          </p:cNvSpPr>
          <p:nvPr>
            <p:ph type="title"/>
          </p:nvPr>
        </p:nvSpPr>
        <p:spPr/>
        <p:txBody>
          <a:bodyPr/>
          <a:lstStyle/>
          <a:p>
            <a:r>
              <a:rPr lang="fr-FR" dirty="0"/>
              <a:t>ACE </a:t>
            </a:r>
            <a:r>
              <a:rPr lang="fr-FR" dirty="0" err="1"/>
              <a:t>ordering</a:t>
            </a:r>
            <a:r>
              <a:rPr lang="fr-FR" dirty="0"/>
              <a:t> </a:t>
            </a:r>
            <a:r>
              <a:rPr lang="fr-FR" dirty="0" err="1"/>
              <a:t>during</a:t>
            </a:r>
            <a:r>
              <a:rPr lang="fr-FR" dirty="0"/>
              <a:t> </a:t>
            </a:r>
            <a:r>
              <a:rPr lang="fr-FR" dirty="0" err="1"/>
              <a:t>evaluation</a:t>
            </a:r>
            <a:endParaRPr lang="en-US" dirty="0"/>
          </a:p>
        </p:txBody>
      </p:sp>
      <p:sp>
        <p:nvSpPr>
          <p:cNvPr id="3" name="Content Placeholder 2">
            <a:extLst>
              <a:ext uri="{FF2B5EF4-FFF2-40B4-BE49-F238E27FC236}">
                <a16:creationId xmlns:a16="http://schemas.microsoft.com/office/drawing/2014/main" id="{A77D7E07-0577-4964-AEC8-86B06B02A8A9}"/>
              </a:ext>
            </a:extLst>
          </p:cNvPr>
          <p:cNvSpPr>
            <a:spLocks noGrp="1"/>
          </p:cNvSpPr>
          <p:nvPr>
            <p:ph idx="1"/>
          </p:nvPr>
        </p:nvSpPr>
        <p:spPr>
          <a:xfrm>
            <a:off x="274640" y="1678698"/>
            <a:ext cx="11887198" cy="5503045"/>
          </a:xfrm>
        </p:spPr>
        <p:txBody>
          <a:bodyPr/>
          <a:lstStyle/>
          <a:p>
            <a:r>
              <a:rPr lang="en-US" dirty="0"/>
              <a:t>All explicit ACEs are placed in a group before any inherited ACEs.</a:t>
            </a:r>
          </a:p>
          <a:p>
            <a:r>
              <a:rPr lang="en-US" dirty="0"/>
              <a:t>Within the group of explicit ACEs, access-denied ACEs are placed before access-allowed ACEs.</a:t>
            </a:r>
          </a:p>
          <a:p>
            <a:r>
              <a:rPr lang="en-US" dirty="0"/>
              <a:t>Inherited ACEs are placed in the order in which they are inherited. ACEs inherited from the child object's parent come first, then ACEs inherited from the grandparent, and so on up the tree of objects.</a:t>
            </a:r>
          </a:p>
          <a:p>
            <a:r>
              <a:rPr lang="en-US" dirty="0"/>
              <a:t>For each level of inherited ACEs, access-denied ACEs are placed before access-allowed ACEs.</a:t>
            </a:r>
          </a:p>
        </p:txBody>
      </p:sp>
    </p:spTree>
    <p:extLst>
      <p:ext uri="{BB962C8B-B14F-4D97-AF65-F5344CB8AC3E}">
        <p14:creationId xmlns:p14="http://schemas.microsoft.com/office/powerpoint/2010/main" val="682453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D227-0CFB-4FC6-818D-277247E1B6E5}"/>
              </a:ext>
            </a:extLst>
          </p:cNvPr>
          <p:cNvSpPr>
            <a:spLocks noGrp="1"/>
          </p:cNvSpPr>
          <p:nvPr>
            <p:ph type="title"/>
          </p:nvPr>
        </p:nvSpPr>
        <p:spPr/>
        <p:txBody>
          <a:bodyPr/>
          <a:lstStyle/>
          <a:p>
            <a:r>
              <a:rPr lang="fr-FR" dirty="0"/>
              <a:t>ACE Components</a:t>
            </a:r>
            <a:endParaRPr lang="en-US" dirty="0"/>
          </a:p>
        </p:txBody>
      </p:sp>
      <p:sp>
        <p:nvSpPr>
          <p:cNvPr id="3" name="Content Placeholder 2">
            <a:extLst>
              <a:ext uri="{FF2B5EF4-FFF2-40B4-BE49-F238E27FC236}">
                <a16:creationId xmlns:a16="http://schemas.microsoft.com/office/drawing/2014/main" id="{4FF34BDE-704A-4FBD-9A0B-29C7D6784CE4}"/>
              </a:ext>
            </a:extLst>
          </p:cNvPr>
          <p:cNvSpPr>
            <a:spLocks noGrp="1"/>
          </p:cNvSpPr>
          <p:nvPr>
            <p:ph idx="1"/>
          </p:nvPr>
        </p:nvSpPr>
        <p:spPr>
          <a:xfrm>
            <a:off x="274640" y="1678698"/>
            <a:ext cx="11887198" cy="4836051"/>
          </a:xfrm>
        </p:spPr>
        <p:txBody>
          <a:bodyPr>
            <a:normAutofit fontScale="92500" lnSpcReduction="10000"/>
          </a:bodyPr>
          <a:lstStyle/>
          <a:p>
            <a:r>
              <a:rPr lang="fr-FR" dirty="0" err="1"/>
              <a:t>Trustee’s</a:t>
            </a:r>
            <a:r>
              <a:rPr lang="fr-FR" dirty="0"/>
              <a:t> SID</a:t>
            </a:r>
          </a:p>
          <a:p>
            <a:pPr marL="466298" lvl="1" indent="0">
              <a:buNone/>
            </a:pPr>
            <a:r>
              <a:rPr lang="en-US" dirty="0"/>
              <a:t>a SID that identifies the user, group, or logon session to which the new ACE allows access</a:t>
            </a:r>
            <a:endParaRPr lang="fr-FR" dirty="0"/>
          </a:p>
          <a:p>
            <a:r>
              <a:rPr lang="fr-FR" dirty="0"/>
              <a:t>Flags</a:t>
            </a:r>
          </a:p>
          <a:p>
            <a:pPr marL="466298" lvl="1" indent="0">
              <a:buNone/>
            </a:pPr>
            <a:r>
              <a:rPr lang="fr-FR" dirty="0"/>
              <a:t>Control </a:t>
            </a:r>
            <a:r>
              <a:rPr lang="fr-FR" dirty="0" err="1"/>
              <a:t>Inheritance</a:t>
            </a:r>
            <a:r>
              <a:rPr lang="fr-FR" dirty="0"/>
              <a:t> (Containers </a:t>
            </a:r>
            <a:r>
              <a:rPr lang="fr-FR" dirty="0" err="1"/>
              <a:t>Inherit</a:t>
            </a:r>
            <a:r>
              <a:rPr lang="fr-FR" dirty="0"/>
              <a:t>, Object </a:t>
            </a:r>
            <a:r>
              <a:rPr lang="fr-FR" dirty="0" err="1"/>
              <a:t>Inherit</a:t>
            </a:r>
            <a:r>
              <a:rPr lang="fr-FR" dirty="0"/>
              <a:t>, …)</a:t>
            </a:r>
          </a:p>
          <a:p>
            <a:r>
              <a:rPr lang="fr-FR" dirty="0" err="1"/>
              <a:t>AccessMask</a:t>
            </a:r>
            <a:endParaRPr lang="fr-FR" dirty="0"/>
          </a:p>
          <a:p>
            <a:pPr marL="466298" lvl="1" indent="0">
              <a:buNone/>
            </a:pPr>
            <a:r>
              <a:rPr lang="fr-FR" dirty="0" err="1"/>
              <a:t>Actual</a:t>
            </a:r>
            <a:r>
              <a:rPr lang="fr-FR" dirty="0"/>
              <a:t> permissions</a:t>
            </a:r>
          </a:p>
          <a:p>
            <a:r>
              <a:rPr lang="fr-FR" dirty="0" err="1"/>
              <a:t>ObjectType</a:t>
            </a:r>
            <a:r>
              <a:rPr lang="fr-FR" dirty="0"/>
              <a:t> (</a:t>
            </a:r>
            <a:r>
              <a:rPr lang="fr-FR" dirty="0" err="1"/>
              <a:t>optional</a:t>
            </a:r>
            <a:r>
              <a:rPr lang="fr-FR" dirty="0"/>
              <a:t>)</a:t>
            </a:r>
          </a:p>
          <a:p>
            <a:pPr marL="466298" lvl="1" indent="0">
              <a:buNone/>
            </a:pPr>
            <a:r>
              <a:rPr lang="en-US" dirty="0"/>
              <a:t>GUID structure that identifies the type of object, property set, or property protected by the new ACE.</a:t>
            </a:r>
            <a:endParaRPr lang="fr-FR" dirty="0"/>
          </a:p>
          <a:p>
            <a:r>
              <a:rPr lang="fr-FR" dirty="0" err="1"/>
              <a:t>InheritedObjectTypeGuid</a:t>
            </a:r>
            <a:r>
              <a:rPr lang="fr-FR" dirty="0"/>
              <a:t> (</a:t>
            </a:r>
            <a:r>
              <a:rPr lang="fr-FR" dirty="0" err="1"/>
              <a:t>optional</a:t>
            </a:r>
            <a:r>
              <a:rPr lang="fr-FR" dirty="0"/>
              <a:t>)</a:t>
            </a:r>
          </a:p>
          <a:p>
            <a:pPr marL="466298" lvl="1" indent="0">
              <a:buNone/>
            </a:pPr>
            <a:r>
              <a:rPr lang="en-US" dirty="0"/>
              <a:t>a GUID structure that identifies the type of object that can inherit the new ACE.</a:t>
            </a:r>
            <a:endParaRPr lang="fr-FR" dirty="0"/>
          </a:p>
          <a:p>
            <a:endParaRPr lang="en-US" dirty="0"/>
          </a:p>
        </p:txBody>
      </p:sp>
    </p:spTree>
    <p:extLst>
      <p:ext uri="{BB962C8B-B14F-4D97-AF65-F5344CB8AC3E}">
        <p14:creationId xmlns:p14="http://schemas.microsoft.com/office/powerpoint/2010/main" val="1942167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EE94-5C48-4CC6-BEB0-4745CFBE5624}"/>
              </a:ext>
            </a:extLst>
          </p:cNvPr>
          <p:cNvSpPr>
            <a:spLocks noGrp="1"/>
          </p:cNvSpPr>
          <p:nvPr>
            <p:ph type="title"/>
          </p:nvPr>
        </p:nvSpPr>
        <p:spPr/>
        <p:txBody>
          <a:bodyPr/>
          <a:lstStyle/>
          <a:p>
            <a:r>
              <a:rPr lang="fr-FR" dirty="0" err="1"/>
              <a:t>Mandatory</a:t>
            </a:r>
            <a:r>
              <a:rPr lang="fr-FR" dirty="0"/>
              <a:t> Access Control</a:t>
            </a:r>
            <a:endParaRPr lang="en-US" dirty="0"/>
          </a:p>
        </p:txBody>
      </p:sp>
      <p:sp>
        <p:nvSpPr>
          <p:cNvPr id="3" name="Content Placeholder 2">
            <a:extLst>
              <a:ext uri="{FF2B5EF4-FFF2-40B4-BE49-F238E27FC236}">
                <a16:creationId xmlns:a16="http://schemas.microsoft.com/office/drawing/2014/main" id="{AED42F76-41A1-48D9-BD03-8850EF7A491D}"/>
              </a:ext>
            </a:extLst>
          </p:cNvPr>
          <p:cNvSpPr>
            <a:spLocks noGrp="1"/>
          </p:cNvSpPr>
          <p:nvPr>
            <p:ph idx="1"/>
          </p:nvPr>
        </p:nvSpPr>
        <p:spPr>
          <a:xfrm>
            <a:off x="280989" y="1712116"/>
            <a:ext cx="12123841" cy="4991067"/>
          </a:xfrm>
        </p:spPr>
        <p:txBody>
          <a:bodyPr/>
          <a:lstStyle/>
          <a:p>
            <a:r>
              <a:rPr lang="fr-FR" dirty="0"/>
              <a:t>Key notion to </a:t>
            </a:r>
            <a:r>
              <a:rPr lang="fr-FR" dirty="0" err="1"/>
              <a:t>understand</a:t>
            </a:r>
            <a:r>
              <a:rPr lang="fr-FR" dirty="0"/>
              <a:t>: No </a:t>
            </a:r>
            <a:r>
              <a:rPr lang="fr-FR" dirty="0" err="1"/>
              <a:t>Ownership</a:t>
            </a:r>
            <a:endParaRPr lang="fr-FR" dirty="0"/>
          </a:p>
          <a:p>
            <a:r>
              <a:rPr lang="fr-FR" dirty="0" err="1"/>
              <a:t>Why</a:t>
            </a:r>
            <a:r>
              <a:rPr lang="fr-FR" dirty="0"/>
              <a:t> </a:t>
            </a:r>
            <a:r>
              <a:rPr lang="fr-FR" dirty="0" err="1"/>
              <a:t>Mandatory</a:t>
            </a:r>
            <a:r>
              <a:rPr lang="fr-FR" dirty="0"/>
              <a:t> ?</a:t>
            </a:r>
            <a:endParaRPr lang="en-US" dirty="0"/>
          </a:p>
          <a:p>
            <a:pPr marL="466298" lvl="1" indent="0">
              <a:buNone/>
            </a:pPr>
            <a:r>
              <a:rPr lang="en-US" dirty="0"/>
              <a:t>Operating system constrains the ability of a subject or initiator to access or generally perform some sort of operation on an object or target. Constraints cannot be overridden by users</a:t>
            </a:r>
          </a:p>
          <a:p>
            <a:r>
              <a:rPr lang="fr-FR" dirty="0"/>
              <a:t>N</a:t>
            </a:r>
            <a:r>
              <a:rPr lang="en-US" dirty="0" err="1"/>
              <a:t>ot</a:t>
            </a:r>
            <a:r>
              <a:rPr lang="en-US" dirty="0"/>
              <a:t> specific to Windows (see </a:t>
            </a:r>
            <a:r>
              <a:rPr lang="en-US" dirty="0" err="1"/>
              <a:t>SELinux</a:t>
            </a:r>
            <a:r>
              <a:rPr lang="en-US" dirty="0"/>
              <a:t>, </a:t>
            </a:r>
            <a:r>
              <a:rPr lang="en-US" dirty="0" err="1"/>
              <a:t>AppArmor</a:t>
            </a:r>
            <a:r>
              <a:rPr lang="en-US" dirty="0"/>
              <a:t> or FreeBSD’s MAC)</a:t>
            </a:r>
          </a:p>
          <a:p>
            <a:r>
              <a:rPr lang="fr-FR" dirty="0" err="1"/>
              <a:t>Generally</a:t>
            </a:r>
            <a:r>
              <a:rPr lang="fr-FR" dirty="0"/>
              <a:t> </a:t>
            </a:r>
            <a:r>
              <a:rPr lang="fr-FR" dirty="0" err="1"/>
              <a:t>implemented</a:t>
            </a:r>
            <a:r>
              <a:rPr lang="fr-FR" dirty="0"/>
              <a:t> as </a:t>
            </a:r>
            <a:r>
              <a:rPr lang="fr-FR" dirty="0" err="1"/>
              <a:t>two</a:t>
            </a:r>
            <a:r>
              <a:rPr lang="fr-FR" dirty="0"/>
              <a:t> </a:t>
            </a:r>
            <a:r>
              <a:rPr lang="fr-FR" dirty="0" err="1"/>
              <a:t>step</a:t>
            </a:r>
            <a:r>
              <a:rPr lang="fr-FR" dirty="0"/>
              <a:t> process:</a:t>
            </a:r>
          </a:p>
          <a:p>
            <a:pPr lvl="1"/>
            <a:r>
              <a:rPr lang="fr-FR" dirty="0"/>
              <a:t>Policy tags </a:t>
            </a:r>
            <a:r>
              <a:rPr lang="fr-FR" dirty="0" err="1"/>
              <a:t>subjects</a:t>
            </a:r>
            <a:r>
              <a:rPr lang="fr-FR" dirty="0"/>
              <a:t> and </a:t>
            </a:r>
            <a:r>
              <a:rPr lang="fr-FR" dirty="0" err="1"/>
              <a:t>ressrouces</a:t>
            </a:r>
            <a:r>
              <a:rPr lang="fr-FR" dirty="0"/>
              <a:t> </a:t>
            </a:r>
            <a:r>
              <a:rPr lang="fr-FR" dirty="0" err="1"/>
              <a:t>with</a:t>
            </a:r>
            <a:r>
              <a:rPr lang="fr-FR" dirty="0"/>
              <a:t> certain </a:t>
            </a:r>
            <a:r>
              <a:rPr lang="fr-FR" dirty="0" err="1"/>
              <a:t>level</a:t>
            </a:r>
            <a:r>
              <a:rPr lang="fr-FR" dirty="0"/>
              <a:t> of </a:t>
            </a:r>
            <a:r>
              <a:rPr lang="fr-FR" dirty="0" err="1"/>
              <a:t>security</a:t>
            </a:r>
            <a:r>
              <a:rPr lang="fr-FR" dirty="0"/>
              <a:t> or certain tag</a:t>
            </a:r>
          </a:p>
          <a:p>
            <a:pPr lvl="1"/>
            <a:r>
              <a:rPr lang="fr-FR" dirty="0"/>
              <a:t>OS </a:t>
            </a:r>
            <a:r>
              <a:rPr lang="fr-FR" dirty="0" err="1"/>
              <a:t>grants</a:t>
            </a:r>
            <a:r>
              <a:rPr lang="fr-FR" dirty="0"/>
              <a:t> or refuse </a:t>
            </a:r>
            <a:r>
              <a:rPr lang="fr-FR" dirty="0" err="1"/>
              <a:t>access</a:t>
            </a:r>
            <a:r>
              <a:rPr lang="fr-FR" dirty="0"/>
              <a:t> by </a:t>
            </a:r>
            <a:r>
              <a:rPr lang="fr-FR" dirty="0" err="1"/>
              <a:t>comparing</a:t>
            </a:r>
            <a:r>
              <a:rPr lang="fr-FR" dirty="0"/>
              <a:t> the </a:t>
            </a:r>
            <a:r>
              <a:rPr lang="fr-FR" dirty="0" err="1"/>
              <a:t>level</a:t>
            </a:r>
            <a:r>
              <a:rPr lang="fr-FR" dirty="0"/>
              <a:t>/tags</a:t>
            </a:r>
          </a:p>
        </p:txBody>
      </p:sp>
    </p:spTree>
    <p:extLst>
      <p:ext uri="{BB962C8B-B14F-4D97-AF65-F5344CB8AC3E}">
        <p14:creationId xmlns:p14="http://schemas.microsoft.com/office/powerpoint/2010/main" val="201613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611-BFC8-4E2F-B9A8-6EEA0E4E5E80}"/>
              </a:ext>
            </a:extLst>
          </p:cNvPr>
          <p:cNvSpPr>
            <a:spLocks noGrp="1"/>
          </p:cNvSpPr>
          <p:nvPr>
            <p:ph type="title"/>
          </p:nvPr>
        </p:nvSpPr>
        <p:spPr/>
        <p:txBody>
          <a:bodyPr/>
          <a:lstStyle/>
          <a:p>
            <a:r>
              <a:rPr lang="fr-FR" dirty="0"/>
              <a:t>SID structure</a:t>
            </a:r>
            <a:endParaRPr lang="en-US" dirty="0"/>
          </a:p>
        </p:txBody>
      </p:sp>
      <p:sp>
        <p:nvSpPr>
          <p:cNvPr id="4" name="Rectangle 3">
            <a:extLst>
              <a:ext uri="{FF2B5EF4-FFF2-40B4-BE49-F238E27FC236}">
                <a16:creationId xmlns:a16="http://schemas.microsoft.com/office/drawing/2014/main" id="{63DEF249-4579-40CE-A244-8C6C6D2B5913}"/>
              </a:ext>
            </a:extLst>
          </p:cNvPr>
          <p:cNvSpPr/>
          <p:nvPr/>
        </p:nvSpPr>
        <p:spPr>
          <a:xfrm>
            <a:off x="1476091" y="2193031"/>
            <a:ext cx="672605" cy="672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Rev</a:t>
            </a:r>
            <a:r>
              <a:rPr lang="fr-FR" sz="1734" dirty="0"/>
              <a:t>.</a:t>
            </a:r>
            <a:endParaRPr lang="en-US" sz="1734" dirty="0"/>
          </a:p>
        </p:txBody>
      </p:sp>
      <p:sp>
        <p:nvSpPr>
          <p:cNvPr id="5" name="Rectangle 4">
            <a:extLst>
              <a:ext uri="{FF2B5EF4-FFF2-40B4-BE49-F238E27FC236}">
                <a16:creationId xmlns:a16="http://schemas.microsoft.com/office/drawing/2014/main" id="{EE29BADC-6B58-4342-8D1E-9528CCAC3B6C}"/>
              </a:ext>
            </a:extLst>
          </p:cNvPr>
          <p:cNvSpPr/>
          <p:nvPr/>
        </p:nvSpPr>
        <p:spPr>
          <a:xfrm>
            <a:off x="2148695" y="2193031"/>
            <a:ext cx="1158688" cy="6726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Authority</a:t>
            </a:r>
            <a:endParaRPr lang="en-US" sz="1734" dirty="0"/>
          </a:p>
        </p:txBody>
      </p:sp>
      <p:sp>
        <p:nvSpPr>
          <p:cNvPr id="6" name="Rectangle 5">
            <a:extLst>
              <a:ext uri="{FF2B5EF4-FFF2-40B4-BE49-F238E27FC236}">
                <a16:creationId xmlns:a16="http://schemas.microsoft.com/office/drawing/2014/main" id="{82B68271-F807-498E-A57F-8215439B25BA}"/>
              </a:ext>
            </a:extLst>
          </p:cNvPr>
          <p:cNvSpPr/>
          <p:nvPr/>
        </p:nvSpPr>
        <p:spPr>
          <a:xfrm>
            <a:off x="3307383" y="2193031"/>
            <a:ext cx="5341274" cy="6726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Authority</a:t>
            </a:r>
            <a:r>
              <a:rPr lang="fr-FR" sz="1734" dirty="0"/>
              <a:t> </a:t>
            </a:r>
            <a:r>
              <a:rPr lang="fr-FR" sz="1734" dirty="0" err="1"/>
              <a:t>dependant</a:t>
            </a:r>
            <a:r>
              <a:rPr lang="fr-FR" sz="1734" dirty="0"/>
              <a:t> </a:t>
            </a:r>
            <a:r>
              <a:rPr lang="fr-FR" sz="1734" dirty="0" err="1"/>
              <a:t>list</a:t>
            </a:r>
            <a:r>
              <a:rPr lang="fr-FR" sz="1734" dirty="0"/>
              <a:t> of </a:t>
            </a:r>
            <a:r>
              <a:rPr lang="fr-FR" sz="1734" dirty="0" err="1"/>
              <a:t>DWORDs</a:t>
            </a:r>
            <a:r>
              <a:rPr lang="fr-FR" sz="1734" dirty="0"/>
              <a:t> (32 bis </a:t>
            </a:r>
            <a:r>
              <a:rPr lang="fr-FR" sz="1734" dirty="0" err="1"/>
              <a:t>words</a:t>
            </a:r>
            <a:r>
              <a:rPr lang="fr-FR" sz="1734" dirty="0"/>
              <a:t>)</a:t>
            </a:r>
            <a:endParaRPr lang="en-US" sz="1734" dirty="0"/>
          </a:p>
        </p:txBody>
      </p:sp>
      <p:sp>
        <p:nvSpPr>
          <p:cNvPr id="7" name="TextBox 6">
            <a:extLst>
              <a:ext uri="{FF2B5EF4-FFF2-40B4-BE49-F238E27FC236}">
                <a16:creationId xmlns:a16="http://schemas.microsoft.com/office/drawing/2014/main" id="{9621ED6E-30AA-4BF5-8028-7879E1DED8F7}"/>
              </a:ext>
            </a:extLst>
          </p:cNvPr>
          <p:cNvSpPr txBox="1"/>
          <p:nvPr/>
        </p:nvSpPr>
        <p:spPr>
          <a:xfrm>
            <a:off x="923970" y="1639121"/>
            <a:ext cx="2665108" cy="366352"/>
          </a:xfrm>
          <a:prstGeom prst="rect">
            <a:avLst/>
          </a:prstGeom>
          <a:noFill/>
        </p:spPr>
        <p:txBody>
          <a:bodyPr wrap="none" rtlCol="0">
            <a:spAutoFit/>
          </a:bodyPr>
          <a:lstStyle/>
          <a:p>
            <a:r>
              <a:rPr lang="fr-FR" sz="1734" dirty="0"/>
              <a:t>General </a:t>
            </a:r>
            <a:r>
              <a:rPr lang="fr-FR" sz="1734" dirty="0" err="1"/>
              <a:t>form</a:t>
            </a:r>
            <a:r>
              <a:rPr lang="fr-FR" sz="1734" dirty="0"/>
              <a:t> (high </a:t>
            </a:r>
            <a:r>
              <a:rPr lang="fr-FR" sz="1734" dirty="0" err="1"/>
              <a:t>level</a:t>
            </a:r>
            <a:r>
              <a:rPr lang="fr-FR" sz="1734" dirty="0"/>
              <a:t>)</a:t>
            </a:r>
            <a:endParaRPr lang="en-US" sz="1734" dirty="0"/>
          </a:p>
        </p:txBody>
      </p:sp>
      <p:sp>
        <p:nvSpPr>
          <p:cNvPr id="8" name="TextBox 7">
            <a:extLst>
              <a:ext uri="{FF2B5EF4-FFF2-40B4-BE49-F238E27FC236}">
                <a16:creationId xmlns:a16="http://schemas.microsoft.com/office/drawing/2014/main" id="{6B379E0B-AAAB-453F-A454-304EDDDDC59E}"/>
              </a:ext>
            </a:extLst>
          </p:cNvPr>
          <p:cNvSpPr txBox="1"/>
          <p:nvPr/>
        </p:nvSpPr>
        <p:spPr>
          <a:xfrm>
            <a:off x="951306" y="3145979"/>
            <a:ext cx="1354495" cy="366352"/>
          </a:xfrm>
          <a:prstGeom prst="rect">
            <a:avLst/>
          </a:prstGeom>
          <a:noFill/>
        </p:spPr>
        <p:txBody>
          <a:bodyPr wrap="none" rtlCol="0">
            <a:spAutoFit/>
          </a:bodyPr>
          <a:lstStyle/>
          <a:p>
            <a:r>
              <a:rPr lang="fr-FR" sz="1734" dirty="0" err="1"/>
              <a:t>Binary</a:t>
            </a:r>
            <a:r>
              <a:rPr lang="fr-FR" sz="1734" dirty="0"/>
              <a:t> </a:t>
            </a:r>
            <a:r>
              <a:rPr lang="fr-FR" sz="1734" dirty="0" err="1"/>
              <a:t>form</a:t>
            </a:r>
            <a:endParaRPr lang="en-US" sz="1734" dirty="0"/>
          </a:p>
        </p:txBody>
      </p:sp>
      <p:sp>
        <p:nvSpPr>
          <p:cNvPr id="9" name="Rectangle 8">
            <a:extLst>
              <a:ext uri="{FF2B5EF4-FFF2-40B4-BE49-F238E27FC236}">
                <a16:creationId xmlns:a16="http://schemas.microsoft.com/office/drawing/2014/main" id="{5E4C7EA7-B38B-4629-BD22-F26D4D4C6066}"/>
              </a:ext>
            </a:extLst>
          </p:cNvPr>
          <p:cNvSpPr/>
          <p:nvPr/>
        </p:nvSpPr>
        <p:spPr>
          <a:xfrm>
            <a:off x="1476091" y="3719108"/>
            <a:ext cx="672605" cy="672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Rev</a:t>
            </a:r>
            <a:r>
              <a:rPr lang="fr-FR" sz="1734" dirty="0"/>
              <a:t>.</a:t>
            </a:r>
            <a:endParaRPr lang="en-US" sz="1734" dirty="0"/>
          </a:p>
        </p:txBody>
      </p:sp>
      <p:sp>
        <p:nvSpPr>
          <p:cNvPr id="10" name="Rectangle 9">
            <a:extLst>
              <a:ext uri="{FF2B5EF4-FFF2-40B4-BE49-F238E27FC236}">
                <a16:creationId xmlns:a16="http://schemas.microsoft.com/office/drawing/2014/main" id="{349BA024-9CC9-48D2-923F-7D35B960C365}"/>
              </a:ext>
            </a:extLst>
          </p:cNvPr>
          <p:cNvSpPr/>
          <p:nvPr/>
        </p:nvSpPr>
        <p:spPr>
          <a:xfrm>
            <a:off x="2148696" y="3719108"/>
            <a:ext cx="672605" cy="672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Sub</a:t>
            </a:r>
            <a:br>
              <a:rPr lang="fr-FR" sz="1734" dirty="0"/>
            </a:br>
            <a:r>
              <a:rPr lang="fr-FR" sz="1734" dirty="0" err="1"/>
              <a:t>Cnt</a:t>
            </a:r>
            <a:endParaRPr lang="en-US" sz="1734" dirty="0"/>
          </a:p>
        </p:txBody>
      </p:sp>
      <p:sp>
        <p:nvSpPr>
          <p:cNvPr id="11" name="Rectangle 10">
            <a:extLst>
              <a:ext uri="{FF2B5EF4-FFF2-40B4-BE49-F238E27FC236}">
                <a16:creationId xmlns:a16="http://schemas.microsoft.com/office/drawing/2014/main" id="{C85AA479-AE94-4545-BE6E-43A84E76D46C}"/>
              </a:ext>
            </a:extLst>
          </p:cNvPr>
          <p:cNvSpPr/>
          <p:nvPr/>
        </p:nvSpPr>
        <p:spPr>
          <a:xfrm>
            <a:off x="2821301" y="3719108"/>
            <a:ext cx="2204334" cy="6726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Authority</a:t>
            </a:r>
            <a:r>
              <a:rPr lang="fr-FR" sz="1734" dirty="0"/>
              <a:t> Identifier</a:t>
            </a:r>
            <a:endParaRPr lang="en-US" sz="1734" dirty="0"/>
          </a:p>
        </p:txBody>
      </p:sp>
      <p:sp>
        <p:nvSpPr>
          <p:cNvPr id="12" name="Rectangle 11">
            <a:extLst>
              <a:ext uri="{FF2B5EF4-FFF2-40B4-BE49-F238E27FC236}">
                <a16:creationId xmlns:a16="http://schemas.microsoft.com/office/drawing/2014/main" id="{16EC2674-83B1-4DD8-BFBE-464528F102E4}"/>
              </a:ext>
            </a:extLst>
          </p:cNvPr>
          <p:cNvSpPr/>
          <p:nvPr/>
        </p:nvSpPr>
        <p:spPr>
          <a:xfrm>
            <a:off x="5025635" y="3719107"/>
            <a:ext cx="1605209" cy="6726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SubAuth</a:t>
            </a:r>
            <a:r>
              <a:rPr lang="fr-FR" sz="1734" dirty="0"/>
              <a:t> 1</a:t>
            </a:r>
            <a:endParaRPr lang="en-US" sz="1734" dirty="0"/>
          </a:p>
        </p:txBody>
      </p:sp>
      <p:sp>
        <p:nvSpPr>
          <p:cNvPr id="13" name="Rectangle 12">
            <a:extLst>
              <a:ext uri="{FF2B5EF4-FFF2-40B4-BE49-F238E27FC236}">
                <a16:creationId xmlns:a16="http://schemas.microsoft.com/office/drawing/2014/main" id="{6E675886-6EC9-43DB-9602-03B336A280D6}"/>
              </a:ext>
            </a:extLst>
          </p:cNvPr>
          <p:cNvSpPr/>
          <p:nvPr/>
        </p:nvSpPr>
        <p:spPr>
          <a:xfrm>
            <a:off x="6630844" y="3719106"/>
            <a:ext cx="1605209" cy="6726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SubAuth</a:t>
            </a:r>
            <a:r>
              <a:rPr lang="fr-FR" sz="1734" dirty="0"/>
              <a:t> 2</a:t>
            </a:r>
            <a:endParaRPr lang="en-US" sz="1734" dirty="0"/>
          </a:p>
        </p:txBody>
      </p:sp>
      <p:sp>
        <p:nvSpPr>
          <p:cNvPr id="14" name="Rectangle 13">
            <a:extLst>
              <a:ext uri="{FF2B5EF4-FFF2-40B4-BE49-F238E27FC236}">
                <a16:creationId xmlns:a16="http://schemas.microsoft.com/office/drawing/2014/main" id="{13F4CC5D-C43A-43E4-80A4-46EF9FB5A73A}"/>
              </a:ext>
            </a:extLst>
          </p:cNvPr>
          <p:cNvSpPr/>
          <p:nvPr/>
        </p:nvSpPr>
        <p:spPr>
          <a:xfrm>
            <a:off x="8236053" y="3719106"/>
            <a:ext cx="1605209" cy="6726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34" dirty="0" err="1"/>
              <a:t>SubAuth</a:t>
            </a:r>
            <a:r>
              <a:rPr lang="fr-FR" sz="1734" dirty="0"/>
              <a:t> 3</a:t>
            </a:r>
            <a:endParaRPr lang="en-US" sz="1734" dirty="0"/>
          </a:p>
        </p:txBody>
      </p:sp>
      <p:sp>
        <p:nvSpPr>
          <p:cNvPr id="15" name="TextBox 14">
            <a:extLst>
              <a:ext uri="{FF2B5EF4-FFF2-40B4-BE49-F238E27FC236}">
                <a16:creationId xmlns:a16="http://schemas.microsoft.com/office/drawing/2014/main" id="{68B1604A-A9C3-46CC-A6EC-FBD6F6713F86}"/>
              </a:ext>
            </a:extLst>
          </p:cNvPr>
          <p:cNvSpPr txBox="1"/>
          <p:nvPr/>
        </p:nvSpPr>
        <p:spPr>
          <a:xfrm>
            <a:off x="1320609" y="4464495"/>
            <a:ext cx="310962" cy="366352"/>
          </a:xfrm>
          <a:prstGeom prst="rect">
            <a:avLst/>
          </a:prstGeom>
          <a:noFill/>
        </p:spPr>
        <p:txBody>
          <a:bodyPr wrap="none" rtlCol="0">
            <a:spAutoFit/>
          </a:bodyPr>
          <a:lstStyle/>
          <a:p>
            <a:r>
              <a:rPr lang="fr-FR" sz="1734" dirty="0"/>
              <a:t>0</a:t>
            </a:r>
            <a:endParaRPr lang="en-US" sz="1734" dirty="0"/>
          </a:p>
        </p:txBody>
      </p:sp>
      <p:sp>
        <p:nvSpPr>
          <p:cNvPr id="16" name="TextBox 15">
            <a:extLst>
              <a:ext uri="{FF2B5EF4-FFF2-40B4-BE49-F238E27FC236}">
                <a16:creationId xmlns:a16="http://schemas.microsoft.com/office/drawing/2014/main" id="{43F34D49-8EA5-498D-A9FB-56FCCC9356E4}"/>
              </a:ext>
            </a:extLst>
          </p:cNvPr>
          <p:cNvSpPr txBox="1"/>
          <p:nvPr/>
        </p:nvSpPr>
        <p:spPr>
          <a:xfrm>
            <a:off x="1993214" y="4464495"/>
            <a:ext cx="310962" cy="366352"/>
          </a:xfrm>
          <a:prstGeom prst="rect">
            <a:avLst/>
          </a:prstGeom>
          <a:noFill/>
        </p:spPr>
        <p:txBody>
          <a:bodyPr wrap="none" rtlCol="0">
            <a:spAutoFit/>
          </a:bodyPr>
          <a:lstStyle/>
          <a:p>
            <a:r>
              <a:rPr lang="fr-FR" sz="1734" dirty="0"/>
              <a:t>1</a:t>
            </a:r>
            <a:endParaRPr lang="en-US" sz="1734" dirty="0"/>
          </a:p>
        </p:txBody>
      </p:sp>
      <p:sp>
        <p:nvSpPr>
          <p:cNvPr id="17" name="TextBox 16">
            <a:extLst>
              <a:ext uri="{FF2B5EF4-FFF2-40B4-BE49-F238E27FC236}">
                <a16:creationId xmlns:a16="http://schemas.microsoft.com/office/drawing/2014/main" id="{74AA712B-E0F7-4533-9C73-AC4699D50198}"/>
              </a:ext>
            </a:extLst>
          </p:cNvPr>
          <p:cNvSpPr txBox="1"/>
          <p:nvPr/>
        </p:nvSpPr>
        <p:spPr>
          <a:xfrm>
            <a:off x="2665820" y="4464495"/>
            <a:ext cx="310962" cy="366352"/>
          </a:xfrm>
          <a:prstGeom prst="rect">
            <a:avLst/>
          </a:prstGeom>
          <a:noFill/>
        </p:spPr>
        <p:txBody>
          <a:bodyPr wrap="none" rtlCol="0">
            <a:spAutoFit/>
          </a:bodyPr>
          <a:lstStyle/>
          <a:p>
            <a:r>
              <a:rPr lang="fr-FR" sz="1734" dirty="0"/>
              <a:t>2</a:t>
            </a:r>
            <a:endParaRPr lang="en-US" sz="1734" dirty="0"/>
          </a:p>
        </p:txBody>
      </p:sp>
      <p:sp>
        <p:nvSpPr>
          <p:cNvPr id="18" name="TextBox 17">
            <a:extLst>
              <a:ext uri="{FF2B5EF4-FFF2-40B4-BE49-F238E27FC236}">
                <a16:creationId xmlns:a16="http://schemas.microsoft.com/office/drawing/2014/main" id="{1C70B368-234F-4841-8B27-F528E63E6DB5}"/>
              </a:ext>
            </a:extLst>
          </p:cNvPr>
          <p:cNvSpPr txBox="1"/>
          <p:nvPr/>
        </p:nvSpPr>
        <p:spPr>
          <a:xfrm>
            <a:off x="4870154" y="4464495"/>
            <a:ext cx="310962" cy="366352"/>
          </a:xfrm>
          <a:prstGeom prst="rect">
            <a:avLst/>
          </a:prstGeom>
          <a:noFill/>
        </p:spPr>
        <p:txBody>
          <a:bodyPr wrap="none" rtlCol="0">
            <a:spAutoFit/>
          </a:bodyPr>
          <a:lstStyle/>
          <a:p>
            <a:r>
              <a:rPr lang="fr-FR" sz="1734" dirty="0"/>
              <a:t>8</a:t>
            </a:r>
            <a:endParaRPr lang="en-US" sz="1734" dirty="0"/>
          </a:p>
        </p:txBody>
      </p:sp>
      <p:sp>
        <p:nvSpPr>
          <p:cNvPr id="19" name="TextBox 18">
            <a:extLst>
              <a:ext uri="{FF2B5EF4-FFF2-40B4-BE49-F238E27FC236}">
                <a16:creationId xmlns:a16="http://schemas.microsoft.com/office/drawing/2014/main" id="{7261C95E-5D71-41AA-942B-AADD9EDEA4B0}"/>
              </a:ext>
            </a:extLst>
          </p:cNvPr>
          <p:cNvSpPr txBox="1"/>
          <p:nvPr/>
        </p:nvSpPr>
        <p:spPr>
          <a:xfrm>
            <a:off x="6414055" y="4464495"/>
            <a:ext cx="433580" cy="366352"/>
          </a:xfrm>
          <a:prstGeom prst="rect">
            <a:avLst/>
          </a:prstGeom>
          <a:noFill/>
        </p:spPr>
        <p:txBody>
          <a:bodyPr wrap="none" rtlCol="0">
            <a:spAutoFit/>
          </a:bodyPr>
          <a:lstStyle/>
          <a:p>
            <a:r>
              <a:rPr lang="fr-FR" sz="1734" dirty="0"/>
              <a:t>12</a:t>
            </a:r>
            <a:endParaRPr lang="en-US" sz="1734" dirty="0"/>
          </a:p>
        </p:txBody>
      </p:sp>
      <p:sp>
        <p:nvSpPr>
          <p:cNvPr id="20" name="TextBox 19">
            <a:extLst>
              <a:ext uri="{FF2B5EF4-FFF2-40B4-BE49-F238E27FC236}">
                <a16:creationId xmlns:a16="http://schemas.microsoft.com/office/drawing/2014/main" id="{9920AB1A-4D26-445E-A564-EEB0BCB4F81F}"/>
              </a:ext>
            </a:extLst>
          </p:cNvPr>
          <p:cNvSpPr txBox="1"/>
          <p:nvPr/>
        </p:nvSpPr>
        <p:spPr>
          <a:xfrm>
            <a:off x="8019263" y="4464495"/>
            <a:ext cx="433580" cy="366352"/>
          </a:xfrm>
          <a:prstGeom prst="rect">
            <a:avLst/>
          </a:prstGeom>
          <a:noFill/>
        </p:spPr>
        <p:txBody>
          <a:bodyPr wrap="none" rtlCol="0">
            <a:spAutoFit/>
          </a:bodyPr>
          <a:lstStyle/>
          <a:p>
            <a:r>
              <a:rPr lang="fr-FR" sz="1734" dirty="0"/>
              <a:t>16</a:t>
            </a:r>
            <a:endParaRPr lang="en-US" sz="1734" dirty="0"/>
          </a:p>
        </p:txBody>
      </p:sp>
      <p:sp>
        <p:nvSpPr>
          <p:cNvPr id="21" name="TextBox 20">
            <a:extLst>
              <a:ext uri="{FF2B5EF4-FFF2-40B4-BE49-F238E27FC236}">
                <a16:creationId xmlns:a16="http://schemas.microsoft.com/office/drawing/2014/main" id="{A01006A2-9FA4-4423-A1DC-89A842AF1F62}"/>
              </a:ext>
            </a:extLst>
          </p:cNvPr>
          <p:cNvSpPr txBox="1"/>
          <p:nvPr/>
        </p:nvSpPr>
        <p:spPr>
          <a:xfrm>
            <a:off x="9624472" y="4464495"/>
            <a:ext cx="433580" cy="366352"/>
          </a:xfrm>
          <a:prstGeom prst="rect">
            <a:avLst/>
          </a:prstGeom>
          <a:noFill/>
        </p:spPr>
        <p:txBody>
          <a:bodyPr wrap="none" rtlCol="0">
            <a:spAutoFit/>
          </a:bodyPr>
          <a:lstStyle/>
          <a:p>
            <a:r>
              <a:rPr lang="fr-FR" sz="1734" dirty="0"/>
              <a:t>20</a:t>
            </a:r>
            <a:endParaRPr lang="en-US" sz="1734" dirty="0"/>
          </a:p>
        </p:txBody>
      </p:sp>
      <p:sp>
        <p:nvSpPr>
          <p:cNvPr id="22" name="TextBox 21">
            <a:extLst>
              <a:ext uri="{FF2B5EF4-FFF2-40B4-BE49-F238E27FC236}">
                <a16:creationId xmlns:a16="http://schemas.microsoft.com/office/drawing/2014/main" id="{E5058E07-8FAF-4AC4-8C5B-AD02912DEA2D}"/>
              </a:ext>
            </a:extLst>
          </p:cNvPr>
          <p:cNvSpPr txBox="1"/>
          <p:nvPr/>
        </p:nvSpPr>
        <p:spPr>
          <a:xfrm>
            <a:off x="965148" y="4956860"/>
            <a:ext cx="1313557" cy="366352"/>
          </a:xfrm>
          <a:prstGeom prst="rect">
            <a:avLst/>
          </a:prstGeom>
          <a:noFill/>
        </p:spPr>
        <p:txBody>
          <a:bodyPr wrap="none" rtlCol="0">
            <a:spAutoFit/>
          </a:bodyPr>
          <a:lstStyle/>
          <a:p>
            <a:r>
              <a:rPr lang="fr-FR" sz="1734" dirty="0"/>
              <a:t>String </a:t>
            </a:r>
            <a:r>
              <a:rPr lang="fr-FR" sz="1734" dirty="0" err="1"/>
              <a:t>form</a:t>
            </a:r>
            <a:endParaRPr lang="en-US" sz="1734" dirty="0"/>
          </a:p>
        </p:txBody>
      </p:sp>
      <p:sp>
        <p:nvSpPr>
          <p:cNvPr id="23" name="TextBox 22">
            <a:extLst>
              <a:ext uri="{FF2B5EF4-FFF2-40B4-BE49-F238E27FC236}">
                <a16:creationId xmlns:a16="http://schemas.microsoft.com/office/drawing/2014/main" id="{E9FEC1D4-CE6C-4351-8DDB-A86EBF3CD7CA}"/>
              </a:ext>
            </a:extLst>
          </p:cNvPr>
          <p:cNvSpPr txBox="1"/>
          <p:nvPr/>
        </p:nvSpPr>
        <p:spPr>
          <a:xfrm>
            <a:off x="1476090" y="5517423"/>
            <a:ext cx="7935607" cy="359201"/>
          </a:xfrm>
          <a:prstGeom prst="rect">
            <a:avLst/>
          </a:prstGeom>
          <a:noFill/>
        </p:spPr>
        <p:txBody>
          <a:bodyPr wrap="square" rtlCol="0">
            <a:spAutoFit/>
          </a:bodyPr>
          <a:lstStyle/>
          <a:p>
            <a:r>
              <a:rPr lang="fr-FR" sz="1734" dirty="0">
                <a:latin typeface="Consolas" panose="020B0609020204030204" pitchFamily="49" charset="0"/>
              </a:rPr>
              <a:t>S-</a:t>
            </a:r>
            <a:r>
              <a:rPr lang="fr-FR" sz="1734" dirty="0">
                <a:solidFill>
                  <a:schemeClr val="accent1"/>
                </a:solidFill>
                <a:latin typeface="Consolas" panose="020B0609020204030204" pitchFamily="49" charset="0"/>
              </a:rPr>
              <a:t>&lt;</a:t>
            </a:r>
            <a:r>
              <a:rPr lang="fr-FR" sz="1734" dirty="0" err="1">
                <a:solidFill>
                  <a:schemeClr val="accent1"/>
                </a:solidFill>
                <a:latin typeface="Consolas" panose="020B0609020204030204" pitchFamily="49" charset="0"/>
              </a:rPr>
              <a:t>Rev</a:t>
            </a:r>
            <a:r>
              <a:rPr lang="fr-FR" sz="1734" dirty="0">
                <a:solidFill>
                  <a:schemeClr val="accent1"/>
                </a:solidFill>
                <a:latin typeface="Consolas" panose="020B0609020204030204" pitchFamily="49" charset="0"/>
              </a:rPr>
              <a:t>.&gt;</a:t>
            </a:r>
            <a:r>
              <a:rPr lang="fr-FR" sz="1734" dirty="0">
                <a:latin typeface="Consolas" panose="020B0609020204030204" pitchFamily="49" charset="0"/>
              </a:rPr>
              <a:t>-</a:t>
            </a:r>
            <a:r>
              <a:rPr lang="fr-FR" sz="1734" dirty="0">
                <a:solidFill>
                  <a:schemeClr val="accent2"/>
                </a:solidFill>
                <a:latin typeface="Consolas" panose="020B0609020204030204" pitchFamily="49" charset="0"/>
              </a:rPr>
              <a:t>&lt;</a:t>
            </a:r>
            <a:r>
              <a:rPr lang="fr-FR" sz="1734" dirty="0" err="1">
                <a:solidFill>
                  <a:schemeClr val="accent2"/>
                </a:solidFill>
                <a:latin typeface="Consolas" panose="020B0609020204030204" pitchFamily="49" charset="0"/>
              </a:rPr>
              <a:t>Authority</a:t>
            </a:r>
            <a:r>
              <a:rPr lang="fr-FR" sz="1734" dirty="0">
                <a:solidFill>
                  <a:schemeClr val="accent2"/>
                </a:solidFill>
                <a:latin typeface="Consolas" panose="020B0609020204030204" pitchFamily="49" charset="0"/>
              </a:rPr>
              <a:t>&gt;</a:t>
            </a:r>
            <a:r>
              <a:rPr lang="fr-FR" sz="1734" dirty="0">
                <a:latin typeface="Consolas" panose="020B0609020204030204" pitchFamily="49" charset="0"/>
              </a:rPr>
              <a:t>-</a:t>
            </a:r>
            <a:r>
              <a:rPr lang="fr-FR" sz="1734" dirty="0">
                <a:solidFill>
                  <a:schemeClr val="accent4"/>
                </a:solidFill>
                <a:latin typeface="Consolas" panose="020B0609020204030204" pitchFamily="49" charset="0"/>
              </a:rPr>
              <a:t>&lt;SubAuth.1&gt;</a:t>
            </a:r>
            <a:r>
              <a:rPr lang="fr-FR" sz="1734" dirty="0">
                <a:latin typeface="Consolas" panose="020B0609020204030204" pitchFamily="49" charset="0"/>
              </a:rPr>
              <a:t>-…-</a:t>
            </a:r>
            <a:r>
              <a:rPr lang="fr-FR" sz="1734" dirty="0">
                <a:solidFill>
                  <a:schemeClr val="accent4"/>
                </a:solidFill>
                <a:latin typeface="Consolas" panose="020B0609020204030204" pitchFamily="49" charset="0"/>
              </a:rPr>
              <a:t>&lt;</a:t>
            </a:r>
            <a:r>
              <a:rPr lang="fr-FR" sz="1734" dirty="0" err="1">
                <a:solidFill>
                  <a:schemeClr val="accent4"/>
                </a:solidFill>
                <a:latin typeface="Consolas" panose="020B0609020204030204" pitchFamily="49" charset="0"/>
              </a:rPr>
              <a:t>SubAuth.n</a:t>
            </a:r>
            <a:r>
              <a:rPr lang="fr-FR" sz="1734" dirty="0">
                <a:solidFill>
                  <a:schemeClr val="accent4"/>
                </a:solidFill>
                <a:latin typeface="Consolas" panose="020B0609020204030204" pitchFamily="49" charset="0"/>
              </a:rPr>
              <a:t>&gt;</a:t>
            </a:r>
            <a:endParaRPr lang="en-US" sz="1734" dirty="0">
              <a:solidFill>
                <a:schemeClr val="accent4"/>
              </a:solidFill>
              <a:latin typeface="Consolas" panose="020B0609020204030204" pitchFamily="49" charset="0"/>
            </a:endParaRPr>
          </a:p>
        </p:txBody>
      </p:sp>
    </p:spTree>
    <p:extLst>
      <p:ext uri="{BB962C8B-B14F-4D97-AF65-F5344CB8AC3E}">
        <p14:creationId xmlns:p14="http://schemas.microsoft.com/office/powerpoint/2010/main" val="1337498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D6F6-B8F6-4357-B591-00ED523F5030}"/>
              </a:ext>
            </a:extLst>
          </p:cNvPr>
          <p:cNvSpPr>
            <a:spLocks noGrp="1"/>
          </p:cNvSpPr>
          <p:nvPr>
            <p:ph type="title"/>
          </p:nvPr>
        </p:nvSpPr>
        <p:spPr/>
        <p:txBody>
          <a:bodyPr/>
          <a:lstStyle/>
          <a:p>
            <a:r>
              <a:rPr lang="en-US" dirty="0"/>
              <a:t>Mandatory Integrity Control</a:t>
            </a:r>
          </a:p>
        </p:txBody>
      </p:sp>
      <p:sp>
        <p:nvSpPr>
          <p:cNvPr id="3" name="Content Placeholder 2">
            <a:extLst>
              <a:ext uri="{FF2B5EF4-FFF2-40B4-BE49-F238E27FC236}">
                <a16:creationId xmlns:a16="http://schemas.microsoft.com/office/drawing/2014/main" id="{8C8BFAB0-33D3-4799-B03E-9F631634E5D7}"/>
              </a:ext>
            </a:extLst>
          </p:cNvPr>
          <p:cNvSpPr>
            <a:spLocks noGrp="1"/>
          </p:cNvSpPr>
          <p:nvPr>
            <p:ph idx="1"/>
          </p:nvPr>
        </p:nvSpPr>
        <p:spPr>
          <a:xfrm>
            <a:off x="274640" y="1678698"/>
            <a:ext cx="11887198" cy="4858627"/>
          </a:xfrm>
        </p:spPr>
        <p:txBody>
          <a:bodyPr>
            <a:noAutofit/>
          </a:bodyPr>
          <a:lstStyle/>
          <a:p>
            <a:r>
              <a:rPr lang="en-US" sz="4000" dirty="0"/>
              <a:t>Windows defines four integrity levels: </a:t>
            </a:r>
          </a:p>
          <a:p>
            <a:pPr lvl="1"/>
            <a:r>
              <a:rPr lang="en-US" sz="1800" dirty="0"/>
              <a:t>Low (SID: S-1-16-4096)</a:t>
            </a:r>
          </a:p>
          <a:p>
            <a:pPr lvl="1"/>
            <a:r>
              <a:rPr lang="en-US" sz="1800" dirty="0"/>
              <a:t>Medium (SID: S-1-16-8192)</a:t>
            </a:r>
          </a:p>
          <a:p>
            <a:pPr lvl="1"/>
            <a:r>
              <a:rPr lang="en-US" sz="1800" dirty="0"/>
              <a:t>High (SID: S-1-16-12288)</a:t>
            </a:r>
          </a:p>
          <a:p>
            <a:pPr lvl="1"/>
            <a:r>
              <a:rPr lang="en-US" sz="1800" dirty="0"/>
              <a:t>System (SID: S-1-16-16384)</a:t>
            </a:r>
          </a:p>
          <a:p>
            <a:r>
              <a:rPr lang="fr-FR" sz="4000" dirty="0"/>
              <a:t>W</a:t>
            </a:r>
            <a:r>
              <a:rPr lang="en-US" sz="4000" dirty="0" err="1"/>
              <a:t>indows</a:t>
            </a:r>
            <a:r>
              <a:rPr lang="en-US" sz="4000" dirty="0"/>
              <a:t> defines 3 policies</a:t>
            </a:r>
          </a:p>
          <a:p>
            <a:pPr lvl="1"/>
            <a:r>
              <a:rPr lang="en-US" sz="1800" dirty="0"/>
              <a:t>SYSTEM_MANDATORY_LABEL_NO_WRITE_UP (1)</a:t>
            </a:r>
          </a:p>
          <a:p>
            <a:pPr lvl="2"/>
            <a:r>
              <a:rPr lang="fr-FR" sz="1600" dirty="0"/>
              <a:t>F</a:t>
            </a:r>
            <a:r>
              <a:rPr lang="en-US" sz="1600" dirty="0"/>
              <a:t>ails when Operation = Write and Level(User)&lt;Level(Resource)</a:t>
            </a:r>
          </a:p>
          <a:p>
            <a:pPr lvl="1"/>
            <a:r>
              <a:rPr lang="en-US" sz="1800" dirty="0"/>
              <a:t>SYSTEM_MANDATORY_LABEL_NO_READ_UP (2)</a:t>
            </a:r>
          </a:p>
          <a:p>
            <a:pPr lvl="2"/>
            <a:r>
              <a:rPr lang="fr-FR" sz="1600" dirty="0"/>
              <a:t>F</a:t>
            </a:r>
            <a:r>
              <a:rPr lang="en-US" sz="1600" dirty="0"/>
              <a:t>ails when Operation = Read and Level(User)&lt;Level(Resource)</a:t>
            </a:r>
          </a:p>
          <a:p>
            <a:pPr lvl="1"/>
            <a:r>
              <a:rPr lang="en-US" sz="1800" dirty="0"/>
              <a:t>SYSTEM_MANDATORY_LABEL_NO_EXECUTE_UP (4)</a:t>
            </a:r>
          </a:p>
          <a:p>
            <a:pPr lvl="2"/>
            <a:r>
              <a:rPr lang="fr-FR" sz="1600" dirty="0"/>
              <a:t>F</a:t>
            </a:r>
            <a:r>
              <a:rPr lang="en-US" sz="1600" dirty="0"/>
              <a:t>ails when Operation = Execute and Level(User)&lt;Level(Resource)</a:t>
            </a:r>
          </a:p>
        </p:txBody>
      </p:sp>
    </p:spTree>
    <p:extLst>
      <p:ext uri="{BB962C8B-B14F-4D97-AF65-F5344CB8AC3E}">
        <p14:creationId xmlns:p14="http://schemas.microsoft.com/office/powerpoint/2010/main" val="4168061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50DE-6588-4C37-8865-153D6044BA89}"/>
              </a:ext>
            </a:extLst>
          </p:cNvPr>
          <p:cNvSpPr>
            <a:spLocks noGrp="1"/>
          </p:cNvSpPr>
          <p:nvPr>
            <p:ph type="title"/>
          </p:nvPr>
        </p:nvSpPr>
        <p:spPr/>
        <p:txBody>
          <a:bodyPr/>
          <a:lstStyle/>
          <a:p>
            <a:r>
              <a:rPr lang="fr-FR" dirty="0"/>
              <a:t>Display a </a:t>
            </a:r>
            <a:r>
              <a:rPr lang="fr-FR" dirty="0" err="1"/>
              <a:t>resource’s</a:t>
            </a:r>
            <a:r>
              <a:rPr lang="fr-FR" dirty="0"/>
              <a:t> MIC </a:t>
            </a:r>
            <a:r>
              <a:rPr lang="fr-FR" dirty="0" err="1"/>
              <a:t>policy</a:t>
            </a:r>
            <a:endParaRPr lang="en-US" dirty="0"/>
          </a:p>
        </p:txBody>
      </p:sp>
      <p:sp>
        <p:nvSpPr>
          <p:cNvPr id="3" name="Content Placeholder 2">
            <a:extLst>
              <a:ext uri="{FF2B5EF4-FFF2-40B4-BE49-F238E27FC236}">
                <a16:creationId xmlns:a16="http://schemas.microsoft.com/office/drawing/2014/main" id="{6F39BBF4-74C3-465D-A6C7-0E3559B534E0}"/>
              </a:ext>
            </a:extLst>
          </p:cNvPr>
          <p:cNvSpPr>
            <a:spLocks noGrp="1"/>
          </p:cNvSpPr>
          <p:nvPr>
            <p:ph idx="1"/>
          </p:nvPr>
        </p:nvSpPr>
        <p:spPr>
          <a:xfrm>
            <a:off x="855768" y="1861968"/>
            <a:ext cx="10724938" cy="1791260"/>
          </a:xfrm>
        </p:spPr>
        <p:txBody>
          <a:bodyPr/>
          <a:lstStyle/>
          <a:p>
            <a:r>
              <a:rPr lang="fr-FR" dirty="0"/>
              <a:t>MIC </a:t>
            </a:r>
            <a:r>
              <a:rPr lang="fr-FR" dirty="0" err="1"/>
              <a:t>is</a:t>
            </a:r>
            <a:r>
              <a:rPr lang="fr-FR" dirty="0"/>
              <a:t> </a:t>
            </a:r>
            <a:r>
              <a:rPr lang="fr-FR" dirty="0" err="1"/>
              <a:t>implemented</a:t>
            </a:r>
            <a:r>
              <a:rPr lang="fr-FR" dirty="0"/>
              <a:t> as </a:t>
            </a:r>
            <a:r>
              <a:rPr lang="fr-FR" dirty="0" err="1"/>
              <a:t>regular</a:t>
            </a:r>
            <a:r>
              <a:rPr lang="fr-FR" dirty="0"/>
              <a:t> </a:t>
            </a:r>
            <a:r>
              <a:rPr lang="fr-FR" dirty="0" err="1"/>
              <a:t>ACEs</a:t>
            </a:r>
            <a:r>
              <a:rPr lang="fr-FR" dirty="0"/>
              <a:t> </a:t>
            </a:r>
            <a:r>
              <a:rPr lang="fr-FR" dirty="0" err="1"/>
              <a:t>using</a:t>
            </a:r>
            <a:r>
              <a:rPr lang="fr-FR" dirty="0"/>
              <a:t> the MIC </a:t>
            </a:r>
            <a:r>
              <a:rPr lang="fr-FR" dirty="0" err="1"/>
              <a:t>Authority</a:t>
            </a:r>
            <a:endParaRPr lang="fr-FR" dirty="0"/>
          </a:p>
          <a:p>
            <a:r>
              <a:rPr lang="fr-FR" dirty="0"/>
              <a:t>Default </a:t>
            </a:r>
            <a:r>
              <a:rPr lang="fr-FR" dirty="0" err="1"/>
              <a:t>level</a:t>
            </a:r>
            <a:r>
              <a:rPr lang="fr-FR" dirty="0"/>
              <a:t> </a:t>
            </a:r>
            <a:r>
              <a:rPr lang="fr-FR" dirty="0" err="1"/>
              <a:t>is</a:t>
            </a:r>
            <a:r>
              <a:rPr lang="fr-FR" dirty="0"/>
              <a:t> Medium</a:t>
            </a:r>
            <a:endParaRPr lang="en-US" dirty="0"/>
          </a:p>
        </p:txBody>
      </p:sp>
      <p:pic>
        <p:nvPicPr>
          <p:cNvPr id="4" name="Picture 3">
            <a:extLst>
              <a:ext uri="{FF2B5EF4-FFF2-40B4-BE49-F238E27FC236}">
                <a16:creationId xmlns:a16="http://schemas.microsoft.com/office/drawing/2014/main" id="{4BAD4D50-84DA-46EC-96F9-4A64EFE50916}"/>
              </a:ext>
            </a:extLst>
          </p:cNvPr>
          <p:cNvPicPr>
            <a:picLocks noChangeAspect="1"/>
          </p:cNvPicPr>
          <p:nvPr/>
        </p:nvPicPr>
        <p:blipFill>
          <a:blip r:embed="rId3"/>
          <a:stretch>
            <a:fillRect/>
          </a:stretch>
        </p:blipFill>
        <p:spPr>
          <a:xfrm>
            <a:off x="855768" y="3042824"/>
            <a:ext cx="7101033" cy="3496413"/>
          </a:xfrm>
          <a:prstGeom prst="rect">
            <a:avLst/>
          </a:prstGeom>
        </p:spPr>
      </p:pic>
    </p:spTree>
    <p:extLst>
      <p:ext uri="{BB962C8B-B14F-4D97-AF65-F5344CB8AC3E}">
        <p14:creationId xmlns:p14="http://schemas.microsoft.com/office/powerpoint/2010/main" val="1131897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C1C7-9DCF-4639-8E54-54A9C9B07034}"/>
              </a:ext>
            </a:extLst>
          </p:cNvPr>
          <p:cNvSpPr>
            <a:spLocks noGrp="1"/>
          </p:cNvSpPr>
          <p:nvPr>
            <p:ph type="title"/>
          </p:nvPr>
        </p:nvSpPr>
        <p:spPr/>
        <p:txBody>
          <a:bodyPr/>
          <a:lstStyle/>
          <a:p>
            <a:r>
              <a:rPr lang="fr-FR" dirty="0"/>
              <a:t>MIC - </a:t>
            </a:r>
            <a:r>
              <a:rPr lang="fr-FR" dirty="0" err="1"/>
              <a:t>Displaying</a:t>
            </a:r>
            <a:r>
              <a:rPr lang="fr-FR" dirty="0"/>
              <a:t> user/process </a:t>
            </a:r>
            <a:r>
              <a:rPr lang="fr-FR" dirty="0" err="1"/>
              <a:t>current</a:t>
            </a:r>
            <a:r>
              <a:rPr lang="fr-FR" dirty="0"/>
              <a:t> </a:t>
            </a:r>
            <a:r>
              <a:rPr lang="fr-FR" dirty="0" err="1"/>
              <a:t>level</a:t>
            </a:r>
            <a:endParaRPr lang="en-US" dirty="0"/>
          </a:p>
        </p:txBody>
      </p:sp>
      <p:pic>
        <p:nvPicPr>
          <p:cNvPr id="10" name="Content Placeholder 9">
            <a:extLst>
              <a:ext uri="{FF2B5EF4-FFF2-40B4-BE49-F238E27FC236}">
                <a16:creationId xmlns:a16="http://schemas.microsoft.com/office/drawing/2014/main" id="{15EF690D-6B3C-4473-BC1F-71B09DF7F185}"/>
              </a:ext>
            </a:extLst>
          </p:cNvPr>
          <p:cNvPicPr>
            <a:picLocks noGrp="1" noChangeAspect="1"/>
          </p:cNvPicPr>
          <p:nvPr>
            <p:ph sz="half" idx="1"/>
          </p:nvPr>
        </p:nvPicPr>
        <p:blipFill>
          <a:blip r:embed="rId3"/>
          <a:stretch>
            <a:fillRect/>
          </a:stretch>
        </p:blipFill>
        <p:spPr>
          <a:xfrm>
            <a:off x="855768" y="2657282"/>
            <a:ext cx="5284752" cy="3491711"/>
          </a:xfrm>
          <a:prstGeom prst="rect">
            <a:avLst/>
          </a:prstGeom>
        </p:spPr>
      </p:pic>
      <p:pic>
        <p:nvPicPr>
          <p:cNvPr id="11" name="Content Placeholder 10">
            <a:extLst>
              <a:ext uri="{FF2B5EF4-FFF2-40B4-BE49-F238E27FC236}">
                <a16:creationId xmlns:a16="http://schemas.microsoft.com/office/drawing/2014/main" id="{6E68B79C-BC18-4412-BA31-BF9DB8FE0DDD}"/>
              </a:ext>
            </a:extLst>
          </p:cNvPr>
          <p:cNvPicPr>
            <a:picLocks noGrp="1" noChangeAspect="1"/>
          </p:cNvPicPr>
          <p:nvPr>
            <p:ph sz="half" idx="2"/>
          </p:nvPr>
        </p:nvPicPr>
        <p:blipFill>
          <a:blip r:embed="rId4"/>
          <a:stretch>
            <a:fillRect/>
          </a:stretch>
        </p:blipFill>
        <p:spPr>
          <a:xfrm>
            <a:off x="6295954" y="3009103"/>
            <a:ext cx="5284752" cy="2143692"/>
          </a:xfrm>
          <a:prstGeom prst="rect">
            <a:avLst/>
          </a:prstGeom>
        </p:spPr>
      </p:pic>
    </p:spTree>
    <p:extLst>
      <p:ext uri="{BB962C8B-B14F-4D97-AF65-F5344CB8AC3E}">
        <p14:creationId xmlns:p14="http://schemas.microsoft.com/office/powerpoint/2010/main" val="1113635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904D18-32D2-4824-B880-096A6613F28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52</a:t>
            </a:fld>
            <a:endParaRPr lang="en-US" dirty="0"/>
          </a:p>
        </p:txBody>
      </p:sp>
      <p:sp>
        <p:nvSpPr>
          <p:cNvPr id="3" name="Text Placeholder 2">
            <a:extLst>
              <a:ext uri="{FF2B5EF4-FFF2-40B4-BE49-F238E27FC236}">
                <a16:creationId xmlns:a16="http://schemas.microsoft.com/office/drawing/2014/main" id="{B8686FD4-9C7D-48EB-9243-CC222B958327}"/>
              </a:ext>
            </a:extLst>
          </p:cNvPr>
          <p:cNvSpPr>
            <a:spLocks noGrp="1"/>
          </p:cNvSpPr>
          <p:nvPr>
            <p:ph type="body" sz="quarter" idx="14"/>
          </p:nvPr>
        </p:nvSpPr>
        <p:spPr>
          <a:xfrm>
            <a:off x="274702" y="1943100"/>
            <a:ext cx="11721160" cy="4838248"/>
          </a:xfrm>
        </p:spPr>
        <p:txBody>
          <a:bodyPr/>
          <a:lstStyle/>
          <a:p>
            <a:pPr marL="0" indent="0">
              <a:buNone/>
            </a:pPr>
            <a:r>
              <a:rPr lang="en-US" dirty="0"/>
              <a:t>A security descriptor includes information that specifies the following components of an object's security:</a:t>
            </a:r>
          </a:p>
          <a:p>
            <a:r>
              <a:rPr lang="en-US" dirty="0"/>
              <a:t>An owner security identifier (SID)</a:t>
            </a:r>
          </a:p>
          <a:p>
            <a:r>
              <a:rPr lang="en-US" dirty="0"/>
              <a:t>A primary group SID</a:t>
            </a:r>
          </a:p>
          <a:p>
            <a:r>
              <a:rPr lang="en-US" dirty="0"/>
              <a:t>A discretionary access control list (DACL)</a:t>
            </a:r>
          </a:p>
          <a:p>
            <a:r>
              <a:rPr lang="en-US" dirty="0"/>
              <a:t>A system access control list (SACL)</a:t>
            </a:r>
          </a:p>
          <a:p>
            <a:r>
              <a:rPr lang="en-US" dirty="0"/>
              <a:t>Qualifiers for the preceding items</a:t>
            </a:r>
          </a:p>
          <a:p>
            <a:pPr marL="0" indent="0">
              <a:buNone/>
            </a:pPr>
            <a:endParaRPr lang="fr-FR" dirty="0"/>
          </a:p>
        </p:txBody>
      </p:sp>
      <p:sp>
        <p:nvSpPr>
          <p:cNvPr id="4" name="Title 3">
            <a:extLst>
              <a:ext uri="{FF2B5EF4-FFF2-40B4-BE49-F238E27FC236}">
                <a16:creationId xmlns:a16="http://schemas.microsoft.com/office/drawing/2014/main" id="{5ABE58BE-C821-42F5-B91B-8ECFB03E7CA5}"/>
              </a:ext>
            </a:extLst>
          </p:cNvPr>
          <p:cNvSpPr>
            <a:spLocks noGrp="1"/>
          </p:cNvSpPr>
          <p:nvPr>
            <p:ph type="title"/>
          </p:nvPr>
        </p:nvSpPr>
        <p:spPr/>
        <p:txBody>
          <a:bodyPr/>
          <a:lstStyle/>
          <a:p>
            <a:r>
              <a:rPr lang="en-US" dirty="0"/>
              <a:t>Security Descriptors</a:t>
            </a:r>
            <a:endParaRPr lang="fr-FR" dirty="0"/>
          </a:p>
        </p:txBody>
      </p:sp>
    </p:spTree>
    <p:extLst>
      <p:ext uri="{BB962C8B-B14F-4D97-AF65-F5344CB8AC3E}">
        <p14:creationId xmlns:p14="http://schemas.microsoft.com/office/powerpoint/2010/main" val="41334557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782750-C306-48FB-8FE7-4C206179C91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53</a:t>
            </a:fld>
            <a:endParaRPr lang="en-US" dirty="0"/>
          </a:p>
        </p:txBody>
      </p:sp>
      <p:sp>
        <p:nvSpPr>
          <p:cNvPr id="3" name="Text Placeholder 2">
            <a:extLst>
              <a:ext uri="{FF2B5EF4-FFF2-40B4-BE49-F238E27FC236}">
                <a16:creationId xmlns:a16="http://schemas.microsoft.com/office/drawing/2014/main" id="{C7298DDB-71DF-4141-9BFD-8EC6F94B61D3}"/>
              </a:ext>
            </a:extLst>
          </p:cNvPr>
          <p:cNvSpPr>
            <a:spLocks noGrp="1"/>
          </p:cNvSpPr>
          <p:nvPr>
            <p:ph type="body" sz="quarter" idx="14"/>
          </p:nvPr>
        </p:nvSpPr>
        <p:spPr>
          <a:xfrm>
            <a:off x="274702" y="1943100"/>
            <a:ext cx="11721160" cy="4764381"/>
          </a:xfrm>
        </p:spPr>
        <p:txBody>
          <a:bodyPr/>
          <a:lstStyle/>
          <a:p>
            <a:r>
              <a:rPr lang="en-US" dirty="0"/>
              <a:t>Security Descriptor Definition Language</a:t>
            </a:r>
            <a:endParaRPr lang="fr-FR" dirty="0"/>
          </a:p>
          <a:p>
            <a:pPr marL="342900" lvl="1" indent="0">
              <a:buNone/>
            </a:pPr>
            <a:r>
              <a:rPr lang="en-US" dirty="0"/>
              <a:t>T</a:t>
            </a:r>
            <a:r>
              <a:rPr lang="fr-FR" dirty="0"/>
              <a:t>ext </a:t>
            </a:r>
            <a:r>
              <a:rPr lang="fr-FR" dirty="0" err="1"/>
              <a:t>representation</a:t>
            </a:r>
            <a:r>
              <a:rPr lang="fr-FR" dirty="0"/>
              <a:t> of Security </a:t>
            </a:r>
            <a:r>
              <a:rPr lang="fr-FR" dirty="0" err="1"/>
              <a:t>Descriptor</a:t>
            </a:r>
            <a:r>
              <a:rPr lang="fr-FR" dirty="0"/>
              <a:t>. </a:t>
            </a:r>
          </a:p>
          <a:p>
            <a:pPr marL="342900" lvl="1" indent="0">
              <a:buNone/>
            </a:pPr>
            <a:r>
              <a:rPr lang="fr-FR" dirty="0">
                <a:solidFill>
                  <a:srgbClr val="FF0000"/>
                </a:solidFill>
              </a:rPr>
              <a:t>O</a:t>
            </a:r>
            <a:r>
              <a:rPr lang="fr-FR" dirty="0"/>
              <a:t>:</a:t>
            </a:r>
            <a:r>
              <a:rPr lang="fr-FR" i="1" dirty="0">
                <a:solidFill>
                  <a:schemeClr val="accent1"/>
                </a:solidFill>
              </a:rPr>
              <a:t>owner_sid</a:t>
            </a:r>
          </a:p>
          <a:p>
            <a:pPr marL="342900" lvl="1" indent="0">
              <a:buNone/>
            </a:pPr>
            <a:r>
              <a:rPr lang="fr-FR" dirty="0">
                <a:solidFill>
                  <a:schemeClr val="accent4"/>
                </a:solidFill>
              </a:rPr>
              <a:t>G</a:t>
            </a:r>
            <a:r>
              <a:rPr lang="fr-FR" dirty="0"/>
              <a:t>:</a:t>
            </a:r>
            <a:r>
              <a:rPr lang="fr-FR" i="1" dirty="0">
                <a:solidFill>
                  <a:schemeClr val="bg2">
                    <a:lumMod val="60000"/>
                    <a:lumOff val="40000"/>
                  </a:schemeClr>
                </a:solidFill>
              </a:rPr>
              <a:t>group_sid </a:t>
            </a:r>
          </a:p>
          <a:p>
            <a:pPr marL="342900" lvl="1" indent="0">
              <a:buNone/>
            </a:pPr>
            <a:r>
              <a:rPr lang="fr-FR" dirty="0">
                <a:solidFill>
                  <a:schemeClr val="accent5"/>
                </a:solidFill>
              </a:rPr>
              <a:t>D</a:t>
            </a:r>
            <a:r>
              <a:rPr lang="fr-FR" dirty="0"/>
              <a:t>:</a:t>
            </a:r>
            <a:r>
              <a:rPr lang="fr-FR" i="1" dirty="0"/>
              <a:t>dacl_flags</a:t>
            </a:r>
            <a:r>
              <a:rPr lang="fr-FR" dirty="0"/>
              <a:t>(</a:t>
            </a:r>
            <a:r>
              <a:rPr lang="fr-FR" i="1" dirty="0"/>
              <a:t>string_ace1</a:t>
            </a:r>
            <a:r>
              <a:rPr lang="fr-FR" dirty="0"/>
              <a:t>)(</a:t>
            </a:r>
            <a:r>
              <a:rPr lang="fr-FR" i="1" dirty="0"/>
              <a:t>string_ace2</a:t>
            </a:r>
            <a:r>
              <a:rPr lang="fr-FR" dirty="0"/>
              <a:t>)...(</a:t>
            </a:r>
            <a:r>
              <a:rPr lang="fr-FR" i="1" dirty="0"/>
              <a:t>string_acen</a:t>
            </a:r>
            <a:r>
              <a:rPr lang="fr-FR" dirty="0"/>
              <a:t>) </a:t>
            </a:r>
            <a:r>
              <a:rPr lang="fr-FR" dirty="0">
                <a:solidFill>
                  <a:schemeClr val="accent6"/>
                </a:solidFill>
              </a:rPr>
              <a:t>S</a:t>
            </a:r>
            <a:r>
              <a:rPr lang="fr-FR" dirty="0"/>
              <a:t>:</a:t>
            </a:r>
            <a:r>
              <a:rPr lang="fr-FR" i="1" dirty="0"/>
              <a:t>sacl_flags</a:t>
            </a:r>
            <a:r>
              <a:rPr lang="fr-FR" dirty="0"/>
              <a:t>(</a:t>
            </a:r>
            <a:r>
              <a:rPr lang="fr-FR" i="1" dirty="0"/>
              <a:t>string_ace1</a:t>
            </a:r>
            <a:r>
              <a:rPr lang="fr-FR" dirty="0"/>
              <a:t>)(</a:t>
            </a:r>
            <a:r>
              <a:rPr lang="fr-FR" i="1" dirty="0"/>
              <a:t>string_ace2</a:t>
            </a:r>
            <a:r>
              <a:rPr lang="fr-FR" dirty="0"/>
              <a:t>)...(</a:t>
            </a:r>
            <a:r>
              <a:rPr lang="fr-FR" i="1" dirty="0"/>
              <a:t>string_acen</a:t>
            </a:r>
            <a:r>
              <a:rPr lang="fr-FR" dirty="0"/>
              <a:t>)</a:t>
            </a:r>
          </a:p>
          <a:p>
            <a:r>
              <a:rPr lang="en-US" dirty="0"/>
              <a:t>Well-known SIDs and Permissions are encoded in a 2-letter block</a:t>
            </a:r>
          </a:p>
          <a:p>
            <a:r>
              <a:rPr lang="en-US" dirty="0"/>
              <a:t>Example</a:t>
            </a:r>
          </a:p>
          <a:p>
            <a:pPr marL="342900" lvl="1" indent="0">
              <a:buNone/>
            </a:pPr>
            <a:r>
              <a:rPr lang="pt-BR" dirty="0"/>
              <a:t>"</a:t>
            </a:r>
            <a:r>
              <a:rPr lang="pt-BR" dirty="0">
                <a:solidFill>
                  <a:srgbClr val="FF0000"/>
                </a:solidFill>
              </a:rPr>
              <a:t>O</a:t>
            </a:r>
            <a:r>
              <a:rPr lang="pt-BR" dirty="0"/>
              <a:t>:</a:t>
            </a:r>
            <a:r>
              <a:rPr lang="pt-BR" dirty="0">
                <a:solidFill>
                  <a:schemeClr val="accent1"/>
                </a:solidFill>
              </a:rPr>
              <a:t>AO</a:t>
            </a:r>
            <a:r>
              <a:rPr lang="pt-BR" dirty="0">
                <a:solidFill>
                  <a:schemeClr val="accent4"/>
                </a:solidFill>
              </a:rPr>
              <a:t>G</a:t>
            </a:r>
            <a:r>
              <a:rPr lang="pt-BR" dirty="0"/>
              <a:t>:</a:t>
            </a:r>
            <a:r>
              <a:rPr lang="pt-BR" dirty="0">
                <a:solidFill>
                  <a:schemeClr val="bg2">
                    <a:lumMod val="60000"/>
                    <a:lumOff val="40000"/>
                  </a:schemeClr>
                </a:solidFill>
              </a:rPr>
              <a:t>DA</a:t>
            </a:r>
            <a:r>
              <a:rPr lang="pt-BR" dirty="0">
                <a:solidFill>
                  <a:schemeClr val="accent5"/>
                </a:solidFill>
              </a:rPr>
              <a:t>D</a:t>
            </a:r>
            <a:r>
              <a:rPr lang="pt-BR" dirty="0"/>
              <a:t>:(A;;RPWPCCDCLCSWRCWDWOGA;;;S-1-0-0)"</a:t>
            </a:r>
            <a:endParaRPr lang="en-US" dirty="0"/>
          </a:p>
        </p:txBody>
      </p:sp>
      <p:sp>
        <p:nvSpPr>
          <p:cNvPr id="4" name="Title 3">
            <a:extLst>
              <a:ext uri="{FF2B5EF4-FFF2-40B4-BE49-F238E27FC236}">
                <a16:creationId xmlns:a16="http://schemas.microsoft.com/office/drawing/2014/main" id="{B4C58D47-175A-4922-82A8-6AA6E5E6D06B}"/>
              </a:ext>
            </a:extLst>
          </p:cNvPr>
          <p:cNvSpPr>
            <a:spLocks noGrp="1"/>
          </p:cNvSpPr>
          <p:nvPr>
            <p:ph type="title"/>
          </p:nvPr>
        </p:nvSpPr>
        <p:spPr/>
        <p:txBody>
          <a:bodyPr/>
          <a:lstStyle/>
          <a:p>
            <a:r>
              <a:rPr lang="en-US" dirty="0"/>
              <a:t>SDDL</a:t>
            </a:r>
            <a:endParaRPr lang="fr-FR" dirty="0"/>
          </a:p>
        </p:txBody>
      </p:sp>
    </p:spTree>
    <p:extLst>
      <p:ext uri="{BB962C8B-B14F-4D97-AF65-F5344CB8AC3E}">
        <p14:creationId xmlns:p14="http://schemas.microsoft.com/office/powerpoint/2010/main" val="312058690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B603A7-4318-4264-80F4-5B0EB23329B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54</a:t>
            </a:fld>
            <a:endParaRPr lang="en-US" dirty="0"/>
          </a:p>
        </p:txBody>
      </p:sp>
      <p:sp>
        <p:nvSpPr>
          <p:cNvPr id="3" name="Text Placeholder 2">
            <a:extLst>
              <a:ext uri="{FF2B5EF4-FFF2-40B4-BE49-F238E27FC236}">
                <a16:creationId xmlns:a16="http://schemas.microsoft.com/office/drawing/2014/main" id="{2F3EFBB5-646E-4FCF-871B-011E9E19994D}"/>
              </a:ext>
            </a:extLst>
          </p:cNvPr>
          <p:cNvSpPr>
            <a:spLocks noGrp="1"/>
          </p:cNvSpPr>
          <p:nvPr>
            <p:ph type="body" sz="quarter" idx="14"/>
          </p:nvPr>
        </p:nvSpPr>
        <p:spPr>
          <a:xfrm>
            <a:off x="274702" y="1943100"/>
            <a:ext cx="11721160" cy="4949047"/>
          </a:xfrm>
        </p:spPr>
        <p:txBody>
          <a:bodyPr/>
          <a:lstStyle/>
          <a:p>
            <a:r>
              <a:rPr lang="en-US" dirty="0"/>
              <a:t>Format:</a:t>
            </a:r>
            <a:br>
              <a:rPr lang="en-US" dirty="0"/>
            </a:br>
            <a:r>
              <a:rPr lang="fr-FR" sz="1600" dirty="0">
                <a:latin typeface="Consolas" panose="020B0609020204030204" pitchFamily="49" charset="0"/>
              </a:rPr>
              <a:t>ace_type;ace_flags;rights;object_guid;inherit_object_guid;account_sid;</a:t>
            </a:r>
          </a:p>
          <a:p>
            <a:r>
              <a:rPr lang="en-US" dirty="0"/>
              <a:t>Fields:</a:t>
            </a:r>
          </a:p>
          <a:p>
            <a:pPr lvl="1"/>
            <a:r>
              <a:rPr lang="en-US" dirty="0" err="1"/>
              <a:t>ace_type</a:t>
            </a:r>
            <a:r>
              <a:rPr lang="en-US" dirty="0"/>
              <a:t> : Type of the ACE. </a:t>
            </a:r>
          </a:p>
          <a:p>
            <a:pPr lvl="1"/>
            <a:r>
              <a:rPr lang="en-US" dirty="0" err="1"/>
              <a:t>ace_flags</a:t>
            </a:r>
            <a:r>
              <a:rPr lang="en-US" dirty="0"/>
              <a:t> : Flags in the ACE.</a:t>
            </a:r>
          </a:p>
          <a:p>
            <a:pPr lvl="1"/>
            <a:r>
              <a:rPr lang="en-US" dirty="0"/>
              <a:t>rights: Permission. </a:t>
            </a:r>
          </a:p>
          <a:p>
            <a:pPr lvl="1"/>
            <a:r>
              <a:rPr lang="en-US" dirty="0" err="1"/>
              <a:t>object_guid</a:t>
            </a:r>
            <a:r>
              <a:rPr lang="en-US" dirty="0"/>
              <a:t>: when permission only applies to certain properties of the object (</a:t>
            </a:r>
            <a:r>
              <a:rPr lang="en-US" dirty="0" err="1"/>
              <a:t>eg.</a:t>
            </a:r>
            <a:r>
              <a:rPr lang="en-US" dirty="0"/>
              <a:t> AD Attributes, extended rights, child object type), this is the GUID of the property</a:t>
            </a:r>
          </a:p>
          <a:p>
            <a:pPr lvl="1"/>
            <a:r>
              <a:rPr lang="en-US" dirty="0" err="1"/>
              <a:t>inherit_object_guid</a:t>
            </a:r>
            <a:r>
              <a:rPr lang="en-US" dirty="0"/>
              <a:t>: when above is true, type of object which can inherit the permission</a:t>
            </a:r>
          </a:p>
          <a:p>
            <a:pPr lvl="1"/>
            <a:r>
              <a:rPr lang="en-US" dirty="0" err="1"/>
              <a:t>account_sid</a:t>
            </a:r>
            <a:r>
              <a:rPr lang="en-US" dirty="0"/>
              <a:t>: SID string of the user whom permission applies to.</a:t>
            </a:r>
          </a:p>
        </p:txBody>
      </p:sp>
      <p:sp>
        <p:nvSpPr>
          <p:cNvPr id="4" name="Title 3">
            <a:extLst>
              <a:ext uri="{FF2B5EF4-FFF2-40B4-BE49-F238E27FC236}">
                <a16:creationId xmlns:a16="http://schemas.microsoft.com/office/drawing/2014/main" id="{F5509D54-DB56-4C12-93A4-39AA1C50D2E5}"/>
              </a:ext>
            </a:extLst>
          </p:cNvPr>
          <p:cNvSpPr>
            <a:spLocks noGrp="1"/>
          </p:cNvSpPr>
          <p:nvPr>
            <p:ph type="title"/>
          </p:nvPr>
        </p:nvSpPr>
        <p:spPr/>
        <p:txBody>
          <a:bodyPr/>
          <a:lstStyle/>
          <a:p>
            <a:r>
              <a:rPr lang="en-US" dirty="0"/>
              <a:t>SDDL string representation of ACE </a:t>
            </a:r>
            <a:endParaRPr lang="fr-FR" dirty="0"/>
          </a:p>
        </p:txBody>
      </p:sp>
    </p:spTree>
    <p:extLst>
      <p:ext uri="{BB962C8B-B14F-4D97-AF65-F5344CB8AC3E}">
        <p14:creationId xmlns:p14="http://schemas.microsoft.com/office/powerpoint/2010/main" val="106767885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6148BA-035E-4FB8-A15B-4824522948D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55</a:t>
            </a:fld>
            <a:endParaRPr lang="en-US" dirty="0"/>
          </a:p>
        </p:txBody>
      </p:sp>
      <p:sp>
        <p:nvSpPr>
          <p:cNvPr id="3" name="Text Placeholder 2">
            <a:extLst>
              <a:ext uri="{FF2B5EF4-FFF2-40B4-BE49-F238E27FC236}">
                <a16:creationId xmlns:a16="http://schemas.microsoft.com/office/drawing/2014/main" id="{5970D1BC-0B5B-4F04-A0DF-75E93AA76885}"/>
              </a:ext>
            </a:extLst>
          </p:cNvPr>
          <p:cNvSpPr>
            <a:spLocks noGrp="1"/>
          </p:cNvSpPr>
          <p:nvPr>
            <p:ph type="body" sz="quarter" idx="14"/>
          </p:nvPr>
        </p:nvSpPr>
        <p:spPr>
          <a:xfrm>
            <a:off x="274702" y="1534095"/>
            <a:ext cx="11721160" cy="849463"/>
          </a:xfrm>
        </p:spPr>
        <p:txBody>
          <a:bodyPr/>
          <a:lstStyle/>
          <a:p>
            <a:pPr marL="0" indent="0">
              <a:buNone/>
            </a:pPr>
            <a:r>
              <a:rPr lang="en-US" sz="2400" dirty="0"/>
              <a:t>Exhaustive list: </a:t>
            </a:r>
            <a:r>
              <a:rPr lang="en-US" sz="2400" dirty="0">
                <a:hlinkClick r:id="rId2"/>
              </a:rPr>
              <a:t>https://msdn.microsoft.com/en-us/library/windows/desktop/aa374928(v=vs.85).aspx</a:t>
            </a:r>
            <a:endParaRPr lang="en-US" sz="2400" dirty="0"/>
          </a:p>
        </p:txBody>
      </p:sp>
      <p:sp>
        <p:nvSpPr>
          <p:cNvPr id="4" name="Title 3">
            <a:extLst>
              <a:ext uri="{FF2B5EF4-FFF2-40B4-BE49-F238E27FC236}">
                <a16:creationId xmlns:a16="http://schemas.microsoft.com/office/drawing/2014/main" id="{468CDF29-4959-47C5-98AC-743D81A50D94}"/>
              </a:ext>
            </a:extLst>
          </p:cNvPr>
          <p:cNvSpPr>
            <a:spLocks noGrp="1"/>
          </p:cNvSpPr>
          <p:nvPr>
            <p:ph type="title"/>
          </p:nvPr>
        </p:nvSpPr>
        <p:spPr/>
        <p:txBody>
          <a:bodyPr/>
          <a:lstStyle/>
          <a:p>
            <a:r>
              <a:rPr lang="en-US" dirty="0"/>
              <a:t>SDDL ACE Type</a:t>
            </a:r>
            <a:endParaRPr lang="fr-FR" dirty="0"/>
          </a:p>
        </p:txBody>
      </p:sp>
      <p:graphicFrame>
        <p:nvGraphicFramePr>
          <p:cNvPr id="5" name="Table 4">
            <a:extLst>
              <a:ext uri="{FF2B5EF4-FFF2-40B4-BE49-F238E27FC236}">
                <a16:creationId xmlns:a16="http://schemas.microsoft.com/office/drawing/2014/main" id="{8CCF5AAA-94E8-4212-AC5D-3B30B861753C}"/>
              </a:ext>
            </a:extLst>
          </p:cNvPr>
          <p:cNvGraphicFramePr>
            <a:graphicFrameLocks noGrp="1"/>
          </p:cNvGraphicFramePr>
          <p:nvPr>
            <p:extLst>
              <p:ext uri="{D42A27DB-BD31-4B8C-83A1-F6EECF244321}">
                <p14:modId xmlns:p14="http://schemas.microsoft.com/office/powerpoint/2010/main" val="753087578"/>
              </p:ext>
            </p:extLst>
          </p:nvPr>
        </p:nvGraphicFramePr>
        <p:xfrm>
          <a:off x="450677" y="2441575"/>
          <a:ext cx="11545185" cy="1517966"/>
        </p:xfrm>
        <a:graphic>
          <a:graphicData uri="http://schemas.openxmlformats.org/drawingml/2006/table">
            <a:tbl>
              <a:tblPr firstRow="1" bandRow="1">
                <a:tableStyleId>{5C22544A-7EE6-4342-B048-85BDC9FD1C3A}</a:tableStyleId>
              </a:tblPr>
              <a:tblGrid>
                <a:gridCol w="2201439">
                  <a:extLst>
                    <a:ext uri="{9D8B030D-6E8A-4147-A177-3AD203B41FA5}">
                      <a16:colId xmlns:a16="http://schemas.microsoft.com/office/drawing/2014/main" val="3068259546"/>
                    </a:ext>
                  </a:extLst>
                </a:gridCol>
                <a:gridCol w="9343746">
                  <a:extLst>
                    <a:ext uri="{9D8B030D-6E8A-4147-A177-3AD203B41FA5}">
                      <a16:colId xmlns:a16="http://schemas.microsoft.com/office/drawing/2014/main" val="3098605302"/>
                    </a:ext>
                  </a:extLst>
                </a:gridCol>
              </a:tblGrid>
              <a:tr h="0">
                <a:tc>
                  <a:txBody>
                    <a:bodyPr/>
                    <a:lstStyle/>
                    <a:p>
                      <a:r>
                        <a:rPr lang="en-US" dirty="0"/>
                        <a:t>SDDL type string</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Description</a:t>
                      </a:r>
                      <a:endParaRPr lang="fr-FR" dirty="0"/>
                    </a:p>
                  </a:txBody>
                  <a:tcPr/>
                </a:tc>
                <a:extLst>
                  <a:ext uri="{0D108BD9-81ED-4DB2-BD59-A6C34878D82A}">
                    <a16:rowId xmlns:a16="http://schemas.microsoft.com/office/drawing/2014/main" val="3943883445"/>
                  </a:ext>
                </a:extLst>
              </a:tr>
              <a:tr h="370840">
                <a:tc>
                  <a:txBody>
                    <a:bodyPr/>
                    <a:lstStyle/>
                    <a:p>
                      <a:r>
                        <a:rPr lang="fr-FR" sz="1800" b="0" i="0" u="none" strike="noStrike" kern="1200" dirty="0">
                          <a:solidFill>
                            <a:schemeClr val="dk1"/>
                          </a:solidFill>
                          <a:effectLst/>
                          <a:latin typeface="+mn-lt"/>
                          <a:ea typeface="+mn-ea"/>
                          <a:cs typeface="+mn-cs"/>
                        </a:rPr>
                        <a:t>"A" </a:t>
                      </a:r>
                      <a:endParaRPr lang="fr-FR" dirty="0"/>
                    </a:p>
                  </a:txBody>
                  <a:tcPr/>
                </a:tc>
                <a:tc>
                  <a:txBody>
                    <a:bodyPr/>
                    <a:lstStyle/>
                    <a:p>
                      <a:r>
                        <a:rPr lang="en-US" sz="1800" b="0" i="0" u="none" strike="noStrike" kern="1200" dirty="0">
                          <a:solidFill>
                            <a:schemeClr val="dk1"/>
                          </a:solidFill>
                          <a:effectLst/>
                          <a:latin typeface="+mn-lt"/>
                          <a:ea typeface="+mn-ea"/>
                          <a:cs typeface="+mn-cs"/>
                        </a:rPr>
                        <a:t>A</a:t>
                      </a:r>
                      <a:r>
                        <a:rPr lang="fr-FR" sz="1800" b="0" i="0" u="none" strike="noStrike" kern="1200" dirty="0">
                          <a:solidFill>
                            <a:schemeClr val="dk1"/>
                          </a:solidFill>
                          <a:effectLst/>
                          <a:latin typeface="+mn-lt"/>
                          <a:ea typeface="+mn-ea"/>
                          <a:cs typeface="+mn-cs"/>
                        </a:rPr>
                        <a:t>CE </a:t>
                      </a:r>
                      <a:r>
                        <a:rPr lang="fr-FR" sz="1800" b="0" i="0" u="none" strike="noStrike" kern="1200" dirty="0" err="1">
                          <a:solidFill>
                            <a:schemeClr val="dk1"/>
                          </a:solidFill>
                          <a:effectLst/>
                          <a:latin typeface="+mn-lt"/>
                          <a:ea typeface="+mn-ea"/>
                          <a:cs typeface="+mn-cs"/>
                        </a:rPr>
                        <a:t>is</a:t>
                      </a:r>
                      <a:r>
                        <a:rPr lang="fr-FR" sz="1800" b="0" i="0" u="none" strike="noStrike" kern="1200" dirty="0">
                          <a:solidFill>
                            <a:schemeClr val="dk1"/>
                          </a:solidFill>
                          <a:effectLst/>
                          <a:latin typeface="+mn-lt"/>
                          <a:ea typeface="+mn-ea"/>
                          <a:cs typeface="+mn-cs"/>
                        </a:rPr>
                        <a:t> of type </a:t>
                      </a:r>
                      <a:r>
                        <a:rPr lang="fr-FR" sz="1800" b="0" i="0" u="none" strike="noStrike" kern="1200" dirty="0" err="1">
                          <a:solidFill>
                            <a:schemeClr val="dk1"/>
                          </a:solidFill>
                          <a:effectLst/>
                          <a:latin typeface="+mn-lt"/>
                          <a:ea typeface="+mn-ea"/>
                          <a:cs typeface="+mn-cs"/>
                        </a:rPr>
                        <a:t>Allow</a:t>
                      </a:r>
                      <a:r>
                        <a:rPr lang="fr-FR" sz="1800" b="0" i="0" u="none" strike="noStrike" kern="1200" dirty="0">
                          <a:solidFill>
                            <a:schemeClr val="dk1"/>
                          </a:solidFill>
                          <a:effectLst/>
                          <a:latin typeface="+mn-lt"/>
                          <a:ea typeface="+mn-ea"/>
                          <a:cs typeface="+mn-cs"/>
                        </a:rPr>
                        <a:t>. It </a:t>
                      </a:r>
                      <a:r>
                        <a:rPr lang="fr-FR" sz="1800" b="0" i="0" u="none" strike="noStrike" kern="1200" dirty="0" err="1">
                          <a:solidFill>
                            <a:schemeClr val="dk1"/>
                          </a:solidFill>
                          <a:effectLst/>
                          <a:latin typeface="+mn-lt"/>
                          <a:ea typeface="+mn-ea"/>
                          <a:cs typeface="+mn-cs"/>
                        </a:rPr>
                        <a:t>will</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grant</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access</a:t>
                      </a:r>
                      <a:r>
                        <a:rPr lang="fr-FR" sz="1800" b="0" i="0" u="none" strike="noStrike" kern="1200" dirty="0">
                          <a:solidFill>
                            <a:schemeClr val="dk1"/>
                          </a:solidFill>
                          <a:effectLst/>
                          <a:latin typeface="+mn-lt"/>
                          <a:ea typeface="+mn-ea"/>
                          <a:cs typeface="+mn-cs"/>
                        </a:rPr>
                        <a:t> to an </a:t>
                      </a:r>
                      <a:r>
                        <a:rPr lang="fr-FR" sz="1800" b="0" i="0" u="none" strike="noStrike" kern="1200" dirty="0" err="1">
                          <a:solidFill>
                            <a:schemeClr val="dk1"/>
                          </a:solidFill>
                          <a:effectLst/>
                          <a:latin typeface="+mn-lt"/>
                          <a:ea typeface="+mn-ea"/>
                          <a:cs typeface="+mn-cs"/>
                        </a:rPr>
                        <a:t>object</a:t>
                      </a:r>
                      <a:endParaRPr lang="fr-FR" dirty="0"/>
                    </a:p>
                  </a:txBody>
                  <a:tcPr/>
                </a:tc>
                <a:extLst>
                  <a:ext uri="{0D108BD9-81ED-4DB2-BD59-A6C34878D82A}">
                    <a16:rowId xmlns:a16="http://schemas.microsoft.com/office/drawing/2014/main" val="799125964"/>
                  </a:ext>
                </a:extLst>
              </a:tr>
              <a:tr h="410526">
                <a:tc>
                  <a:txBody>
                    <a:bodyPr/>
                    <a:lstStyle/>
                    <a:p>
                      <a:r>
                        <a:rPr lang="fr-FR" sz="1800" b="0" i="0" u="none" strike="noStrike" kern="1200" dirty="0">
                          <a:solidFill>
                            <a:schemeClr val="dk1"/>
                          </a:solidFill>
                          <a:effectLst/>
                          <a:latin typeface="+mn-lt"/>
                          <a:ea typeface="+mn-ea"/>
                          <a:cs typeface="+mn-cs"/>
                        </a:rPr>
                        <a:t>"D" </a:t>
                      </a:r>
                      <a:endParaRPr lang="fr-FR" dirty="0"/>
                    </a:p>
                  </a:txBody>
                  <a:tcPr/>
                </a:tc>
                <a:tc>
                  <a:txBody>
                    <a:bodyPr/>
                    <a:lstStyle/>
                    <a:p>
                      <a:r>
                        <a:rPr lang="fr-FR" sz="1800" b="0" i="0" u="none" strike="noStrike" kern="1200" dirty="0">
                          <a:solidFill>
                            <a:schemeClr val="dk1"/>
                          </a:solidFill>
                          <a:effectLst/>
                          <a:latin typeface="+mn-lt"/>
                          <a:ea typeface="+mn-ea"/>
                          <a:cs typeface="+mn-cs"/>
                        </a:rPr>
                        <a:t>ACE </a:t>
                      </a:r>
                      <a:r>
                        <a:rPr lang="fr-FR" sz="1800" b="0" i="0" u="none" strike="noStrike" kern="1200" dirty="0" err="1">
                          <a:solidFill>
                            <a:schemeClr val="dk1"/>
                          </a:solidFill>
                          <a:effectLst/>
                          <a:latin typeface="+mn-lt"/>
                          <a:ea typeface="+mn-ea"/>
                          <a:cs typeface="+mn-cs"/>
                        </a:rPr>
                        <a:t>is</a:t>
                      </a:r>
                      <a:r>
                        <a:rPr lang="fr-FR" sz="1800" b="0" i="0" u="none" strike="noStrike" kern="1200" dirty="0">
                          <a:solidFill>
                            <a:schemeClr val="dk1"/>
                          </a:solidFill>
                          <a:effectLst/>
                          <a:latin typeface="+mn-lt"/>
                          <a:ea typeface="+mn-ea"/>
                          <a:cs typeface="+mn-cs"/>
                        </a:rPr>
                        <a:t> of type </a:t>
                      </a:r>
                      <a:r>
                        <a:rPr lang="fr-FR" sz="1800" b="0" i="0" u="none" strike="noStrike" kern="1200" dirty="0" err="1">
                          <a:solidFill>
                            <a:schemeClr val="dk1"/>
                          </a:solidFill>
                          <a:effectLst/>
                          <a:latin typeface="+mn-lt"/>
                          <a:ea typeface="+mn-ea"/>
                          <a:cs typeface="+mn-cs"/>
                        </a:rPr>
                        <a:t>Deny</a:t>
                      </a:r>
                      <a:r>
                        <a:rPr lang="fr-FR" sz="1800" b="0" i="0" u="none" strike="noStrike" kern="1200" dirty="0">
                          <a:solidFill>
                            <a:schemeClr val="dk1"/>
                          </a:solidFill>
                          <a:effectLst/>
                          <a:latin typeface="+mn-lt"/>
                          <a:ea typeface="+mn-ea"/>
                          <a:cs typeface="+mn-cs"/>
                        </a:rPr>
                        <a:t>. It </a:t>
                      </a:r>
                      <a:r>
                        <a:rPr lang="fr-FR" sz="1800" b="0" i="0" u="none" strike="noStrike" kern="1200" dirty="0" err="1">
                          <a:solidFill>
                            <a:schemeClr val="dk1"/>
                          </a:solidFill>
                          <a:effectLst/>
                          <a:latin typeface="+mn-lt"/>
                          <a:ea typeface="+mn-ea"/>
                          <a:cs typeface="+mn-cs"/>
                        </a:rPr>
                        <a:t>will</a:t>
                      </a:r>
                      <a:r>
                        <a:rPr lang="fr-FR" sz="1800" b="0" i="0" u="none" strike="noStrike" kern="1200" dirty="0">
                          <a:solidFill>
                            <a:schemeClr val="dk1"/>
                          </a:solidFill>
                          <a:effectLst/>
                          <a:latin typeface="+mn-lt"/>
                          <a:ea typeface="+mn-ea"/>
                          <a:cs typeface="+mn-cs"/>
                        </a:rPr>
                        <a:t> block </a:t>
                      </a:r>
                      <a:r>
                        <a:rPr lang="fr-FR" sz="1800" b="0" i="0" u="none" strike="noStrike" kern="1200" dirty="0" err="1">
                          <a:solidFill>
                            <a:schemeClr val="dk1"/>
                          </a:solidFill>
                          <a:effectLst/>
                          <a:latin typeface="+mn-lt"/>
                          <a:ea typeface="+mn-ea"/>
                          <a:cs typeface="+mn-cs"/>
                        </a:rPr>
                        <a:t>access</a:t>
                      </a:r>
                      <a:r>
                        <a:rPr lang="fr-FR" sz="1800" b="0" i="0" u="none" strike="noStrike" kern="1200" dirty="0">
                          <a:solidFill>
                            <a:schemeClr val="dk1"/>
                          </a:solidFill>
                          <a:effectLst/>
                          <a:latin typeface="+mn-lt"/>
                          <a:ea typeface="+mn-ea"/>
                          <a:cs typeface="+mn-cs"/>
                        </a:rPr>
                        <a:t> to an </a:t>
                      </a:r>
                      <a:r>
                        <a:rPr lang="fr-FR" sz="1800" b="0" i="0" u="none" strike="noStrike" kern="1200" dirty="0" err="1">
                          <a:solidFill>
                            <a:schemeClr val="dk1"/>
                          </a:solidFill>
                          <a:effectLst/>
                          <a:latin typeface="+mn-lt"/>
                          <a:ea typeface="+mn-ea"/>
                          <a:cs typeface="+mn-cs"/>
                        </a:rPr>
                        <a:t>object</a:t>
                      </a:r>
                      <a:endParaRPr lang="fr-FR" dirty="0"/>
                    </a:p>
                  </a:txBody>
                  <a:tcPr/>
                </a:tc>
                <a:extLst>
                  <a:ext uri="{0D108BD9-81ED-4DB2-BD59-A6C34878D82A}">
                    <a16:rowId xmlns:a16="http://schemas.microsoft.com/office/drawing/2014/main" val="3178710429"/>
                  </a:ext>
                </a:extLst>
              </a:tr>
              <a:tr h="370840">
                <a:tc>
                  <a:txBody>
                    <a:bodyPr/>
                    <a:lstStyle/>
                    <a:p>
                      <a:r>
                        <a:rPr lang="fr-FR" sz="1800" b="0" i="0" u="none" strike="noStrike" kern="1200" dirty="0">
                          <a:solidFill>
                            <a:schemeClr val="dk1"/>
                          </a:solidFill>
                          <a:effectLst/>
                          <a:latin typeface="+mn-lt"/>
                          <a:ea typeface="+mn-ea"/>
                          <a:cs typeface="+mn-cs"/>
                        </a:rPr>
                        <a:t>"AU" </a:t>
                      </a:r>
                      <a:endParaRPr lang="fr-FR" dirty="0"/>
                    </a:p>
                  </a:txBody>
                  <a:tcPr/>
                </a:tc>
                <a:tc>
                  <a:txBody>
                    <a:bodyPr/>
                    <a:lstStyle/>
                    <a:p>
                      <a:r>
                        <a:rPr lang="en-US" sz="1800" b="0" i="0" u="none" strike="noStrike" kern="1200" dirty="0">
                          <a:solidFill>
                            <a:schemeClr val="dk1"/>
                          </a:solidFill>
                          <a:effectLst/>
                          <a:latin typeface="+mn-lt"/>
                          <a:ea typeface="+mn-ea"/>
                          <a:cs typeface="+mn-cs"/>
                        </a:rPr>
                        <a:t>A</a:t>
                      </a:r>
                      <a:r>
                        <a:rPr lang="fr-FR" sz="1800" b="0" i="0" u="none" strike="noStrike" kern="1200" dirty="0">
                          <a:solidFill>
                            <a:schemeClr val="dk1"/>
                          </a:solidFill>
                          <a:effectLst/>
                          <a:latin typeface="+mn-lt"/>
                          <a:ea typeface="+mn-ea"/>
                          <a:cs typeface="+mn-cs"/>
                        </a:rPr>
                        <a:t>CE </a:t>
                      </a:r>
                      <a:r>
                        <a:rPr lang="fr-FR" sz="1800" b="0" i="0" u="none" strike="noStrike" kern="1200" dirty="0" err="1">
                          <a:solidFill>
                            <a:schemeClr val="dk1"/>
                          </a:solidFill>
                          <a:effectLst/>
                          <a:latin typeface="+mn-lt"/>
                          <a:ea typeface="+mn-ea"/>
                          <a:cs typeface="+mn-cs"/>
                        </a:rPr>
                        <a:t>is</a:t>
                      </a:r>
                      <a:r>
                        <a:rPr lang="fr-FR" sz="1800" b="0" i="0" u="none" strike="noStrike" kern="1200" dirty="0">
                          <a:solidFill>
                            <a:schemeClr val="dk1"/>
                          </a:solidFill>
                          <a:effectLst/>
                          <a:latin typeface="+mn-lt"/>
                          <a:ea typeface="+mn-ea"/>
                          <a:cs typeface="+mn-cs"/>
                        </a:rPr>
                        <a:t> of type Audit</a:t>
                      </a:r>
                      <a:endParaRPr lang="fr-FR" dirty="0"/>
                    </a:p>
                  </a:txBody>
                  <a:tcPr/>
                </a:tc>
                <a:extLst>
                  <a:ext uri="{0D108BD9-81ED-4DB2-BD59-A6C34878D82A}">
                    <a16:rowId xmlns:a16="http://schemas.microsoft.com/office/drawing/2014/main" val="11338549"/>
                  </a:ext>
                </a:extLst>
              </a:tr>
            </a:tbl>
          </a:graphicData>
        </a:graphic>
      </p:graphicFrame>
    </p:spTree>
    <p:extLst>
      <p:ext uri="{BB962C8B-B14F-4D97-AF65-F5344CB8AC3E}">
        <p14:creationId xmlns:p14="http://schemas.microsoft.com/office/powerpoint/2010/main" val="265970886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6148BA-035E-4FB8-A15B-4824522948D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56</a:t>
            </a:fld>
            <a:endParaRPr lang="en-US" dirty="0"/>
          </a:p>
        </p:txBody>
      </p:sp>
      <p:sp>
        <p:nvSpPr>
          <p:cNvPr id="3" name="Text Placeholder 2">
            <a:extLst>
              <a:ext uri="{FF2B5EF4-FFF2-40B4-BE49-F238E27FC236}">
                <a16:creationId xmlns:a16="http://schemas.microsoft.com/office/drawing/2014/main" id="{5970D1BC-0B5B-4F04-A0DF-75E93AA76885}"/>
              </a:ext>
            </a:extLst>
          </p:cNvPr>
          <p:cNvSpPr>
            <a:spLocks noGrp="1"/>
          </p:cNvSpPr>
          <p:nvPr>
            <p:ph type="body" sz="quarter" idx="14"/>
          </p:nvPr>
        </p:nvSpPr>
        <p:spPr>
          <a:xfrm>
            <a:off x="274702" y="1534095"/>
            <a:ext cx="11721160" cy="849463"/>
          </a:xfrm>
        </p:spPr>
        <p:txBody>
          <a:bodyPr/>
          <a:lstStyle/>
          <a:p>
            <a:pPr marL="0" indent="0">
              <a:buNone/>
            </a:pPr>
            <a:r>
              <a:rPr lang="en-US" sz="2400" dirty="0"/>
              <a:t>Exhaustive list: </a:t>
            </a:r>
            <a:r>
              <a:rPr lang="en-US" sz="2400" dirty="0">
                <a:hlinkClick r:id="rId2"/>
              </a:rPr>
              <a:t>https://msdn.microsoft.com/en-us/library/windows/desktop/aa374928(v=vs.85).aspx</a:t>
            </a:r>
            <a:endParaRPr lang="en-US" sz="2400" dirty="0"/>
          </a:p>
        </p:txBody>
      </p:sp>
      <p:sp>
        <p:nvSpPr>
          <p:cNvPr id="4" name="Title 3">
            <a:extLst>
              <a:ext uri="{FF2B5EF4-FFF2-40B4-BE49-F238E27FC236}">
                <a16:creationId xmlns:a16="http://schemas.microsoft.com/office/drawing/2014/main" id="{468CDF29-4959-47C5-98AC-743D81A50D94}"/>
              </a:ext>
            </a:extLst>
          </p:cNvPr>
          <p:cNvSpPr>
            <a:spLocks noGrp="1"/>
          </p:cNvSpPr>
          <p:nvPr>
            <p:ph type="title"/>
          </p:nvPr>
        </p:nvSpPr>
        <p:spPr/>
        <p:txBody>
          <a:bodyPr/>
          <a:lstStyle/>
          <a:p>
            <a:r>
              <a:rPr lang="en-US" dirty="0"/>
              <a:t>SDDL ACE Flags</a:t>
            </a:r>
            <a:endParaRPr lang="fr-FR" dirty="0"/>
          </a:p>
        </p:txBody>
      </p:sp>
      <p:graphicFrame>
        <p:nvGraphicFramePr>
          <p:cNvPr id="5" name="Table 4">
            <a:extLst>
              <a:ext uri="{FF2B5EF4-FFF2-40B4-BE49-F238E27FC236}">
                <a16:creationId xmlns:a16="http://schemas.microsoft.com/office/drawing/2014/main" id="{8CCF5AAA-94E8-4212-AC5D-3B30B861753C}"/>
              </a:ext>
            </a:extLst>
          </p:cNvPr>
          <p:cNvGraphicFramePr>
            <a:graphicFrameLocks noGrp="1"/>
          </p:cNvGraphicFramePr>
          <p:nvPr>
            <p:extLst>
              <p:ext uri="{D42A27DB-BD31-4B8C-83A1-F6EECF244321}">
                <p14:modId xmlns:p14="http://schemas.microsoft.com/office/powerpoint/2010/main" val="1648019193"/>
              </p:ext>
            </p:extLst>
          </p:nvPr>
        </p:nvGraphicFramePr>
        <p:xfrm>
          <a:off x="450677" y="2441575"/>
          <a:ext cx="11545185" cy="2961640"/>
        </p:xfrm>
        <a:graphic>
          <a:graphicData uri="http://schemas.openxmlformats.org/drawingml/2006/table">
            <a:tbl>
              <a:tblPr firstRow="1" bandRow="1">
                <a:tableStyleId>{5C22544A-7EE6-4342-B048-85BDC9FD1C3A}</a:tableStyleId>
              </a:tblPr>
              <a:tblGrid>
                <a:gridCol w="2201439">
                  <a:extLst>
                    <a:ext uri="{9D8B030D-6E8A-4147-A177-3AD203B41FA5}">
                      <a16:colId xmlns:a16="http://schemas.microsoft.com/office/drawing/2014/main" val="3068259546"/>
                    </a:ext>
                  </a:extLst>
                </a:gridCol>
                <a:gridCol w="9343746">
                  <a:extLst>
                    <a:ext uri="{9D8B030D-6E8A-4147-A177-3AD203B41FA5}">
                      <a16:colId xmlns:a16="http://schemas.microsoft.com/office/drawing/2014/main" val="3098605302"/>
                    </a:ext>
                  </a:extLst>
                </a:gridCol>
              </a:tblGrid>
              <a:tr h="0">
                <a:tc>
                  <a:txBody>
                    <a:bodyPr/>
                    <a:lstStyle/>
                    <a:p>
                      <a:r>
                        <a:rPr lang="en-US" dirty="0"/>
                        <a:t>SDDL flags string</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Description</a:t>
                      </a:r>
                      <a:endParaRPr lang="fr-FR" dirty="0"/>
                    </a:p>
                  </a:txBody>
                  <a:tcPr/>
                </a:tc>
                <a:extLst>
                  <a:ext uri="{0D108BD9-81ED-4DB2-BD59-A6C34878D82A}">
                    <a16:rowId xmlns:a16="http://schemas.microsoft.com/office/drawing/2014/main" val="3943883445"/>
                  </a:ext>
                </a:extLst>
              </a:tr>
              <a:tr h="370840">
                <a:tc>
                  <a:txBody>
                    <a:bodyPr/>
                    <a:lstStyle/>
                    <a:p>
                      <a:r>
                        <a:rPr lang="fr-FR" sz="1800" b="0" i="0" u="none" strike="noStrike" kern="1200" dirty="0">
                          <a:solidFill>
                            <a:schemeClr val="dk1"/>
                          </a:solidFill>
                          <a:effectLst/>
                          <a:latin typeface="+mn-lt"/>
                          <a:ea typeface="+mn-ea"/>
                          <a:cs typeface="+mn-cs"/>
                        </a:rPr>
                        <a:t>"CI" </a:t>
                      </a:r>
                      <a:endParaRPr lang="fr-FR" dirty="0"/>
                    </a:p>
                  </a:txBody>
                  <a:tcPr/>
                </a:tc>
                <a:tc>
                  <a:txBody>
                    <a:bodyPr/>
                    <a:lstStyle/>
                    <a:p>
                      <a:r>
                        <a:rPr lang="fr-FR" sz="1800" b="0" i="0" u="none" strike="noStrike" kern="1200" dirty="0">
                          <a:solidFill>
                            <a:schemeClr val="dk1"/>
                          </a:solidFill>
                          <a:effectLst/>
                          <a:latin typeface="+mn-lt"/>
                          <a:ea typeface="+mn-ea"/>
                          <a:cs typeface="+mn-cs"/>
                        </a:rPr>
                        <a:t>For container </a:t>
                      </a:r>
                      <a:r>
                        <a:rPr lang="fr-FR" sz="1800" b="0" i="0" u="none" strike="noStrike" kern="1200" dirty="0" err="1">
                          <a:solidFill>
                            <a:schemeClr val="dk1"/>
                          </a:solidFill>
                          <a:effectLst/>
                          <a:latin typeface="+mn-lt"/>
                          <a:ea typeface="+mn-ea"/>
                          <a:cs typeface="+mn-cs"/>
                        </a:rPr>
                        <a:t>objects</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Means</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child</a:t>
                      </a:r>
                      <a:r>
                        <a:rPr lang="fr-FR" sz="1800" b="0" i="0" u="none" strike="noStrike" kern="1200" dirty="0">
                          <a:solidFill>
                            <a:schemeClr val="dk1"/>
                          </a:solidFill>
                          <a:effectLst/>
                          <a:latin typeface="+mn-lt"/>
                          <a:ea typeface="+mn-ea"/>
                          <a:cs typeface="+mn-cs"/>
                        </a:rPr>
                        <a:t> container </a:t>
                      </a:r>
                      <a:r>
                        <a:rPr lang="fr-FR" sz="1800" b="0" i="0" u="none" strike="noStrike" kern="1200" dirty="0" err="1">
                          <a:solidFill>
                            <a:schemeClr val="dk1"/>
                          </a:solidFill>
                          <a:effectLst/>
                          <a:latin typeface="+mn-lt"/>
                          <a:ea typeface="+mn-ea"/>
                          <a:cs typeface="+mn-cs"/>
                        </a:rPr>
                        <a:t>objects</a:t>
                      </a:r>
                      <a:r>
                        <a:rPr lang="fr-FR" sz="1800" b="0" i="0" u="none" strike="noStrike" kern="1200" dirty="0">
                          <a:solidFill>
                            <a:schemeClr val="dk1"/>
                          </a:solidFill>
                          <a:effectLst/>
                          <a:latin typeface="+mn-lt"/>
                          <a:ea typeface="+mn-ea"/>
                          <a:cs typeface="+mn-cs"/>
                        </a:rPr>
                        <a:t> must </a:t>
                      </a:r>
                      <a:r>
                        <a:rPr lang="fr-FR" sz="1800" b="0" i="0" u="none" strike="noStrike" kern="1200" dirty="0" err="1">
                          <a:solidFill>
                            <a:schemeClr val="dk1"/>
                          </a:solidFill>
                          <a:effectLst/>
                          <a:latin typeface="+mn-lt"/>
                          <a:ea typeface="+mn-ea"/>
                          <a:cs typeface="+mn-cs"/>
                        </a:rPr>
                        <a:t>inherit</a:t>
                      </a:r>
                      <a:r>
                        <a:rPr lang="fr-FR" sz="1800" b="0" i="0" u="none" strike="noStrike" kern="1200" dirty="0">
                          <a:solidFill>
                            <a:schemeClr val="dk1"/>
                          </a:solidFill>
                          <a:effectLst/>
                          <a:latin typeface="+mn-lt"/>
                          <a:ea typeface="+mn-ea"/>
                          <a:cs typeface="+mn-cs"/>
                        </a:rPr>
                        <a:t> the permission</a:t>
                      </a:r>
                      <a:endParaRPr lang="fr-FR" dirty="0"/>
                    </a:p>
                  </a:txBody>
                  <a:tcPr/>
                </a:tc>
                <a:extLst>
                  <a:ext uri="{0D108BD9-81ED-4DB2-BD59-A6C34878D82A}">
                    <a16:rowId xmlns:a16="http://schemas.microsoft.com/office/drawing/2014/main" val="799125964"/>
                  </a:ext>
                </a:extLst>
              </a:tr>
              <a:tr h="370840">
                <a:tc>
                  <a:txBody>
                    <a:bodyPr/>
                    <a:lstStyle/>
                    <a:p>
                      <a:r>
                        <a:rPr lang="fr-FR" sz="1800" b="0" i="0" u="none" strike="noStrike" kern="1200" dirty="0">
                          <a:solidFill>
                            <a:schemeClr val="dk1"/>
                          </a:solidFill>
                          <a:effectLst/>
                          <a:latin typeface="+mn-lt"/>
                          <a:ea typeface="+mn-ea"/>
                          <a:cs typeface="+mn-cs"/>
                        </a:rPr>
                        <a:t>"OI" </a:t>
                      </a:r>
                      <a:endParaRPr lang="fr-FR" dirty="0"/>
                    </a:p>
                  </a:txBody>
                  <a:tcPr/>
                </a:tc>
                <a:tc>
                  <a:txBody>
                    <a:bodyPr/>
                    <a:lstStyle/>
                    <a:p>
                      <a:r>
                        <a:rPr lang="fr-FR" sz="1800" b="0" i="0" u="none" strike="noStrike" kern="1200" dirty="0">
                          <a:solidFill>
                            <a:schemeClr val="dk1"/>
                          </a:solidFill>
                          <a:effectLst/>
                          <a:latin typeface="+mn-lt"/>
                          <a:ea typeface="+mn-ea"/>
                          <a:cs typeface="+mn-cs"/>
                        </a:rPr>
                        <a:t>For container </a:t>
                      </a:r>
                      <a:r>
                        <a:rPr lang="fr-FR" sz="1800" b="0" i="0" u="none" strike="noStrike" kern="1200" dirty="0" err="1">
                          <a:solidFill>
                            <a:schemeClr val="dk1"/>
                          </a:solidFill>
                          <a:effectLst/>
                          <a:latin typeface="+mn-lt"/>
                          <a:ea typeface="+mn-ea"/>
                          <a:cs typeface="+mn-cs"/>
                        </a:rPr>
                        <a:t>objects</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Means</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child</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objects</a:t>
                      </a:r>
                      <a:r>
                        <a:rPr lang="fr-FR" sz="1800" b="0" i="0" u="none" strike="noStrike" kern="1200" dirty="0">
                          <a:solidFill>
                            <a:schemeClr val="dk1"/>
                          </a:solidFill>
                          <a:effectLst/>
                          <a:latin typeface="+mn-lt"/>
                          <a:ea typeface="+mn-ea"/>
                          <a:cs typeface="+mn-cs"/>
                        </a:rPr>
                        <a:t> must </a:t>
                      </a:r>
                      <a:r>
                        <a:rPr lang="fr-FR" sz="1800" b="0" i="0" u="none" strike="noStrike" kern="1200" dirty="0" err="1">
                          <a:solidFill>
                            <a:schemeClr val="dk1"/>
                          </a:solidFill>
                          <a:effectLst/>
                          <a:latin typeface="+mn-lt"/>
                          <a:ea typeface="+mn-ea"/>
                          <a:cs typeface="+mn-cs"/>
                        </a:rPr>
                        <a:t>inherit</a:t>
                      </a:r>
                      <a:r>
                        <a:rPr lang="fr-FR" sz="1800" b="0" i="0" u="none" strike="noStrike" kern="1200" dirty="0">
                          <a:solidFill>
                            <a:schemeClr val="dk1"/>
                          </a:solidFill>
                          <a:effectLst/>
                          <a:latin typeface="+mn-lt"/>
                          <a:ea typeface="+mn-ea"/>
                          <a:cs typeface="+mn-cs"/>
                        </a:rPr>
                        <a:t> the permission</a:t>
                      </a:r>
                      <a:endParaRPr lang="fr-FR" dirty="0"/>
                    </a:p>
                  </a:txBody>
                  <a:tcPr/>
                </a:tc>
                <a:extLst>
                  <a:ext uri="{0D108BD9-81ED-4DB2-BD59-A6C34878D82A}">
                    <a16:rowId xmlns:a16="http://schemas.microsoft.com/office/drawing/2014/main" val="3178710429"/>
                  </a:ext>
                </a:extLst>
              </a:tr>
              <a:tr h="370840">
                <a:tc>
                  <a:txBody>
                    <a:bodyPr/>
                    <a:lstStyle/>
                    <a:p>
                      <a:r>
                        <a:rPr lang="fr-FR" sz="1800" b="0" i="0" u="none" strike="noStrike" kern="1200" dirty="0">
                          <a:solidFill>
                            <a:schemeClr val="dk1"/>
                          </a:solidFill>
                          <a:effectLst/>
                          <a:latin typeface="+mn-lt"/>
                          <a:ea typeface="+mn-ea"/>
                          <a:cs typeface="+mn-cs"/>
                        </a:rPr>
                        <a:t>"NP" </a:t>
                      </a:r>
                      <a:endParaRPr lang="fr-FR" dirty="0"/>
                    </a:p>
                  </a:txBody>
                  <a:tcPr/>
                </a:tc>
                <a:tc>
                  <a:txBody>
                    <a:bodyPr/>
                    <a:lstStyle/>
                    <a:p>
                      <a:r>
                        <a:rPr lang="fr-FR" sz="1800" b="0" i="0" u="none" strike="noStrike" kern="1200" dirty="0">
                          <a:solidFill>
                            <a:schemeClr val="dk1"/>
                          </a:solidFill>
                          <a:effectLst/>
                          <a:latin typeface="+mn-lt"/>
                          <a:ea typeface="+mn-ea"/>
                          <a:cs typeface="+mn-cs"/>
                        </a:rPr>
                        <a:t>For container </a:t>
                      </a:r>
                      <a:r>
                        <a:rPr lang="fr-FR" sz="1800" b="0" i="0" u="none" strike="noStrike" kern="1200" dirty="0" err="1">
                          <a:solidFill>
                            <a:schemeClr val="dk1"/>
                          </a:solidFill>
                          <a:effectLst/>
                          <a:latin typeface="+mn-lt"/>
                          <a:ea typeface="+mn-ea"/>
                          <a:cs typeface="+mn-cs"/>
                        </a:rPr>
                        <a:t>objects</a:t>
                      </a:r>
                      <a:r>
                        <a:rPr lang="fr-FR" sz="1800" b="0" i="0" u="none" strike="noStrike" kern="1200" dirty="0">
                          <a:solidFill>
                            <a:schemeClr val="dk1"/>
                          </a:solidFill>
                          <a:effectLst/>
                          <a:latin typeface="+mn-lt"/>
                          <a:ea typeface="+mn-ea"/>
                          <a:cs typeface="+mn-cs"/>
                        </a:rPr>
                        <a:t>. No propagation to </a:t>
                      </a:r>
                      <a:r>
                        <a:rPr lang="fr-FR" sz="1800" b="0" i="0" u="none" strike="noStrike" kern="1200" dirty="0" err="1">
                          <a:solidFill>
                            <a:schemeClr val="dk1"/>
                          </a:solidFill>
                          <a:effectLst/>
                          <a:latin typeface="+mn-lt"/>
                          <a:ea typeface="+mn-ea"/>
                          <a:cs typeface="+mn-cs"/>
                        </a:rPr>
                        <a:t>child</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objects</a:t>
                      </a:r>
                      <a:endParaRPr lang="fr-FR" dirty="0"/>
                    </a:p>
                  </a:txBody>
                  <a:tcPr/>
                </a:tc>
                <a:extLst>
                  <a:ext uri="{0D108BD9-81ED-4DB2-BD59-A6C34878D82A}">
                    <a16:rowId xmlns:a16="http://schemas.microsoft.com/office/drawing/2014/main" val="11338549"/>
                  </a:ext>
                </a:extLst>
              </a:tr>
              <a:tr h="370840">
                <a:tc>
                  <a:txBody>
                    <a:bodyPr/>
                    <a:lstStyle/>
                    <a:p>
                      <a:r>
                        <a:rPr lang="fr-FR" sz="1800" b="0" i="0" u="none" strike="noStrike" kern="1200" dirty="0">
                          <a:solidFill>
                            <a:schemeClr val="dk1"/>
                          </a:solidFill>
                          <a:effectLst/>
                          <a:latin typeface="+mn-lt"/>
                          <a:ea typeface="+mn-ea"/>
                          <a:cs typeface="+mn-cs"/>
                        </a:rPr>
                        <a:t>"IO" </a:t>
                      </a:r>
                      <a:endParaRPr lang="fr-FR" dirty="0"/>
                    </a:p>
                  </a:txBody>
                  <a:tcPr/>
                </a:tc>
                <a:tc>
                  <a:txBody>
                    <a:bodyPr/>
                    <a:lstStyle/>
                    <a:p>
                      <a:r>
                        <a:rPr lang="en-US" sz="1800" b="0" i="0" u="none" strike="noStrike" kern="1200" dirty="0">
                          <a:solidFill>
                            <a:schemeClr val="dk1"/>
                          </a:solidFill>
                          <a:effectLst/>
                          <a:latin typeface="+mn-lt"/>
                          <a:ea typeface="+mn-ea"/>
                          <a:cs typeface="+mn-cs"/>
                        </a:rPr>
                        <a:t>Applies only to child objects. Not the objects owning the ACL</a:t>
                      </a:r>
                      <a:endParaRPr lang="fr-FR" dirty="0"/>
                    </a:p>
                  </a:txBody>
                  <a:tcPr/>
                </a:tc>
                <a:extLst>
                  <a:ext uri="{0D108BD9-81ED-4DB2-BD59-A6C34878D82A}">
                    <a16:rowId xmlns:a16="http://schemas.microsoft.com/office/drawing/2014/main" val="3893411388"/>
                  </a:ext>
                </a:extLst>
              </a:tr>
              <a:tr h="370840">
                <a:tc>
                  <a:txBody>
                    <a:bodyPr/>
                    <a:lstStyle/>
                    <a:p>
                      <a:r>
                        <a:rPr lang="fr-FR" sz="1800" b="0" i="0" u="none" strike="noStrike" kern="1200" dirty="0">
                          <a:solidFill>
                            <a:schemeClr val="dk1"/>
                          </a:solidFill>
                          <a:effectLst/>
                          <a:latin typeface="+mn-lt"/>
                          <a:ea typeface="+mn-ea"/>
                          <a:cs typeface="+mn-cs"/>
                        </a:rPr>
                        <a:t>"ID" </a:t>
                      </a:r>
                      <a:endParaRPr lang="fr-FR" dirty="0"/>
                    </a:p>
                  </a:txBody>
                  <a:tcPr/>
                </a:tc>
                <a:tc>
                  <a:txBody>
                    <a:bodyPr/>
                    <a:lstStyle/>
                    <a:p>
                      <a:r>
                        <a:rPr lang="fr-FR" sz="1800" b="0" i="0" u="none" strike="noStrike" kern="1200" dirty="0">
                          <a:solidFill>
                            <a:schemeClr val="dk1"/>
                          </a:solidFill>
                          <a:effectLst/>
                          <a:latin typeface="+mn-lt"/>
                          <a:ea typeface="+mn-ea"/>
                          <a:cs typeface="+mn-cs"/>
                        </a:rPr>
                        <a:t>Permission </a:t>
                      </a:r>
                      <a:r>
                        <a:rPr lang="fr-FR" sz="1800" b="0" i="0" u="none" strike="noStrike" kern="1200" dirty="0" err="1">
                          <a:solidFill>
                            <a:schemeClr val="dk1"/>
                          </a:solidFill>
                          <a:effectLst/>
                          <a:latin typeface="+mn-lt"/>
                          <a:ea typeface="+mn-ea"/>
                          <a:cs typeface="+mn-cs"/>
                        </a:rPr>
                        <a:t>is</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inherited</a:t>
                      </a:r>
                      <a:endParaRPr lang="fr-FR" dirty="0"/>
                    </a:p>
                  </a:txBody>
                  <a:tcPr/>
                </a:tc>
                <a:extLst>
                  <a:ext uri="{0D108BD9-81ED-4DB2-BD59-A6C34878D82A}">
                    <a16:rowId xmlns:a16="http://schemas.microsoft.com/office/drawing/2014/main" val="3394686245"/>
                  </a:ext>
                </a:extLst>
              </a:tr>
              <a:tr h="370840">
                <a:tc>
                  <a:txBody>
                    <a:bodyPr/>
                    <a:lstStyle/>
                    <a:p>
                      <a:r>
                        <a:rPr lang="fr-FR" sz="1800" b="0" i="0" u="none" strike="noStrike" kern="1200" dirty="0">
                          <a:solidFill>
                            <a:schemeClr val="dk1"/>
                          </a:solidFill>
                          <a:effectLst/>
                          <a:latin typeface="+mn-lt"/>
                          <a:ea typeface="+mn-ea"/>
                          <a:cs typeface="+mn-cs"/>
                        </a:rPr>
                        <a:t>"SA" </a:t>
                      </a:r>
                      <a:endParaRPr lang="fr-FR" dirty="0"/>
                    </a:p>
                  </a:txBody>
                  <a:tcPr/>
                </a:tc>
                <a:tc>
                  <a:txBody>
                    <a:bodyPr/>
                    <a:lstStyle/>
                    <a:p>
                      <a:r>
                        <a:rPr lang="fr-FR" sz="1800" b="0" i="0" u="none" strike="noStrike" kern="1200" dirty="0" err="1">
                          <a:solidFill>
                            <a:schemeClr val="dk1"/>
                          </a:solidFill>
                          <a:effectLst/>
                          <a:latin typeface="+mn-lt"/>
                          <a:ea typeface="+mn-ea"/>
                          <a:cs typeface="+mn-cs"/>
                        </a:rPr>
                        <a:t>Success</a:t>
                      </a:r>
                      <a:r>
                        <a:rPr lang="fr-FR" sz="1800" b="0" i="0" u="none" strike="noStrike" kern="1200" dirty="0">
                          <a:solidFill>
                            <a:schemeClr val="dk1"/>
                          </a:solidFill>
                          <a:effectLst/>
                          <a:latin typeface="+mn-lt"/>
                          <a:ea typeface="+mn-ea"/>
                          <a:cs typeface="+mn-cs"/>
                        </a:rPr>
                        <a:t> Audit</a:t>
                      </a:r>
                      <a:endParaRPr lang="fr-FR" dirty="0"/>
                    </a:p>
                  </a:txBody>
                  <a:tcPr/>
                </a:tc>
                <a:extLst>
                  <a:ext uri="{0D108BD9-81ED-4DB2-BD59-A6C34878D82A}">
                    <a16:rowId xmlns:a16="http://schemas.microsoft.com/office/drawing/2014/main" val="76455015"/>
                  </a:ext>
                </a:extLst>
              </a:tr>
              <a:tr h="370840">
                <a:tc>
                  <a:txBody>
                    <a:bodyPr/>
                    <a:lstStyle/>
                    <a:p>
                      <a:r>
                        <a:rPr lang="fr-FR" sz="1800" b="0" i="0" u="none" strike="noStrike" kern="1200" dirty="0">
                          <a:solidFill>
                            <a:schemeClr val="dk1"/>
                          </a:solidFill>
                          <a:effectLst/>
                          <a:latin typeface="+mn-lt"/>
                          <a:ea typeface="+mn-ea"/>
                          <a:cs typeface="+mn-cs"/>
                        </a:rPr>
                        <a:t>"FA" </a:t>
                      </a:r>
                      <a:endParaRPr lang="fr-FR" dirty="0"/>
                    </a:p>
                  </a:txBody>
                  <a:tcPr/>
                </a:tc>
                <a:tc>
                  <a:txBody>
                    <a:bodyPr/>
                    <a:lstStyle/>
                    <a:p>
                      <a:r>
                        <a:rPr lang="fr-FR" sz="1800" b="0" i="0" u="none" strike="noStrike" kern="1200" dirty="0">
                          <a:solidFill>
                            <a:schemeClr val="dk1"/>
                          </a:solidFill>
                          <a:effectLst/>
                          <a:latin typeface="+mn-lt"/>
                          <a:ea typeface="+mn-ea"/>
                          <a:cs typeface="+mn-cs"/>
                        </a:rPr>
                        <a:t>Failure Audit</a:t>
                      </a:r>
                      <a:endParaRPr lang="fr-FR" dirty="0"/>
                    </a:p>
                  </a:txBody>
                  <a:tcPr/>
                </a:tc>
                <a:extLst>
                  <a:ext uri="{0D108BD9-81ED-4DB2-BD59-A6C34878D82A}">
                    <a16:rowId xmlns:a16="http://schemas.microsoft.com/office/drawing/2014/main" val="8442772"/>
                  </a:ext>
                </a:extLst>
              </a:tr>
            </a:tbl>
          </a:graphicData>
        </a:graphic>
      </p:graphicFrame>
    </p:spTree>
    <p:extLst>
      <p:ext uri="{BB962C8B-B14F-4D97-AF65-F5344CB8AC3E}">
        <p14:creationId xmlns:p14="http://schemas.microsoft.com/office/powerpoint/2010/main" val="222692596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6148BA-035E-4FB8-A15B-4824522948D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57</a:t>
            </a:fld>
            <a:endParaRPr lang="en-US" dirty="0"/>
          </a:p>
        </p:txBody>
      </p:sp>
      <p:sp>
        <p:nvSpPr>
          <p:cNvPr id="3" name="Text Placeholder 2">
            <a:extLst>
              <a:ext uri="{FF2B5EF4-FFF2-40B4-BE49-F238E27FC236}">
                <a16:creationId xmlns:a16="http://schemas.microsoft.com/office/drawing/2014/main" id="{5970D1BC-0B5B-4F04-A0DF-75E93AA76885}"/>
              </a:ext>
            </a:extLst>
          </p:cNvPr>
          <p:cNvSpPr>
            <a:spLocks noGrp="1"/>
          </p:cNvSpPr>
          <p:nvPr>
            <p:ph type="body" sz="quarter" idx="14"/>
          </p:nvPr>
        </p:nvSpPr>
        <p:spPr>
          <a:xfrm>
            <a:off x="274702" y="1534095"/>
            <a:ext cx="11721160" cy="849463"/>
          </a:xfrm>
        </p:spPr>
        <p:txBody>
          <a:bodyPr/>
          <a:lstStyle/>
          <a:p>
            <a:pPr marL="0" indent="0">
              <a:buNone/>
            </a:pPr>
            <a:r>
              <a:rPr lang="en-US" sz="2400" dirty="0"/>
              <a:t>Exhaustive list: https://msdn.microsoft.com/en-us/library/windows/desktop/aa374928(v=vs.85).aspx</a:t>
            </a:r>
          </a:p>
        </p:txBody>
      </p:sp>
      <p:sp>
        <p:nvSpPr>
          <p:cNvPr id="4" name="Title 3">
            <a:extLst>
              <a:ext uri="{FF2B5EF4-FFF2-40B4-BE49-F238E27FC236}">
                <a16:creationId xmlns:a16="http://schemas.microsoft.com/office/drawing/2014/main" id="{468CDF29-4959-47C5-98AC-743D81A50D94}"/>
              </a:ext>
            </a:extLst>
          </p:cNvPr>
          <p:cNvSpPr>
            <a:spLocks noGrp="1"/>
          </p:cNvSpPr>
          <p:nvPr>
            <p:ph type="title"/>
          </p:nvPr>
        </p:nvSpPr>
        <p:spPr/>
        <p:txBody>
          <a:bodyPr/>
          <a:lstStyle/>
          <a:p>
            <a:r>
              <a:rPr lang="en-US" dirty="0"/>
              <a:t>SDDL Permissions Strings</a:t>
            </a:r>
            <a:endParaRPr lang="fr-FR" dirty="0"/>
          </a:p>
        </p:txBody>
      </p:sp>
      <p:graphicFrame>
        <p:nvGraphicFramePr>
          <p:cNvPr id="5" name="Table 4">
            <a:extLst>
              <a:ext uri="{FF2B5EF4-FFF2-40B4-BE49-F238E27FC236}">
                <a16:creationId xmlns:a16="http://schemas.microsoft.com/office/drawing/2014/main" id="{8CCF5AAA-94E8-4212-AC5D-3B30B861753C}"/>
              </a:ext>
            </a:extLst>
          </p:cNvPr>
          <p:cNvGraphicFramePr>
            <a:graphicFrameLocks noGrp="1"/>
          </p:cNvGraphicFramePr>
          <p:nvPr>
            <p:extLst>
              <p:ext uri="{D42A27DB-BD31-4B8C-83A1-F6EECF244321}">
                <p14:modId xmlns:p14="http://schemas.microsoft.com/office/powerpoint/2010/main" val="3676203487"/>
              </p:ext>
            </p:extLst>
          </p:nvPr>
        </p:nvGraphicFramePr>
        <p:xfrm>
          <a:off x="450678" y="2441575"/>
          <a:ext cx="5584682" cy="3606800"/>
        </p:xfrm>
        <a:graphic>
          <a:graphicData uri="http://schemas.openxmlformats.org/drawingml/2006/table">
            <a:tbl>
              <a:tblPr firstRow="1" bandRow="1">
                <a:tableStyleId>{5C22544A-7EE6-4342-B048-85BDC9FD1C3A}</a:tableStyleId>
              </a:tblPr>
              <a:tblGrid>
                <a:gridCol w="1744243">
                  <a:extLst>
                    <a:ext uri="{9D8B030D-6E8A-4147-A177-3AD203B41FA5}">
                      <a16:colId xmlns:a16="http://schemas.microsoft.com/office/drawing/2014/main" val="3068259546"/>
                    </a:ext>
                  </a:extLst>
                </a:gridCol>
                <a:gridCol w="3840439">
                  <a:extLst>
                    <a:ext uri="{9D8B030D-6E8A-4147-A177-3AD203B41FA5}">
                      <a16:colId xmlns:a16="http://schemas.microsoft.com/office/drawing/2014/main" val="3098605302"/>
                    </a:ext>
                  </a:extLst>
                </a:gridCol>
              </a:tblGrid>
              <a:tr h="0">
                <a:tc>
                  <a:txBody>
                    <a:bodyPr/>
                    <a:lstStyle/>
                    <a:p>
                      <a:r>
                        <a:rPr lang="en-US" dirty="0"/>
                        <a:t>SDDL permission</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sz="1800" b="1" i="0" u="none" strike="noStrike" kern="1200" dirty="0">
                          <a:solidFill>
                            <a:schemeClr val="lt1"/>
                          </a:solidFill>
                          <a:effectLst/>
                          <a:latin typeface="+mn-lt"/>
                          <a:ea typeface="+mn-ea"/>
                          <a:cs typeface="+mn-cs"/>
                        </a:rPr>
                        <a:t>Access right value</a:t>
                      </a:r>
                      <a:endParaRPr lang="fr-FR" dirty="0"/>
                    </a:p>
                  </a:txBody>
                  <a:tcPr/>
                </a:tc>
                <a:extLst>
                  <a:ext uri="{0D108BD9-81ED-4DB2-BD59-A6C34878D82A}">
                    <a16:rowId xmlns:a16="http://schemas.microsoft.com/office/drawing/2014/main" val="3943883445"/>
                  </a:ext>
                </a:extLst>
              </a:tr>
              <a:tr h="370840">
                <a:tc>
                  <a:txBody>
                    <a:bodyPr/>
                    <a:lstStyle/>
                    <a:p>
                      <a:r>
                        <a:rPr lang="fr-FR" sz="1800" b="0" i="0" u="none" strike="noStrike" kern="1200" dirty="0">
                          <a:solidFill>
                            <a:schemeClr val="dk1"/>
                          </a:solidFill>
                          <a:effectLst/>
                          <a:latin typeface="+mn-lt"/>
                          <a:ea typeface="+mn-ea"/>
                          <a:cs typeface="+mn-cs"/>
                        </a:rPr>
                        <a:t>"GA"</a:t>
                      </a:r>
                      <a:endParaRPr lang="fr-FR" dirty="0"/>
                    </a:p>
                  </a:txBody>
                  <a:tcPr/>
                </a:tc>
                <a:tc>
                  <a:txBody>
                    <a:bodyPr/>
                    <a:lstStyle/>
                    <a:p>
                      <a:r>
                        <a:rPr lang="fr-FR" sz="1800" b="0" i="0" u="none" strike="noStrike" kern="1200" dirty="0">
                          <a:solidFill>
                            <a:schemeClr val="dk1"/>
                          </a:solidFill>
                          <a:effectLst/>
                          <a:latin typeface="+mn-lt"/>
                          <a:ea typeface="+mn-ea"/>
                          <a:cs typeface="+mn-cs"/>
                        </a:rPr>
                        <a:t>GENERIC_ALL</a:t>
                      </a:r>
                      <a:endParaRPr lang="fr-FR" dirty="0"/>
                    </a:p>
                  </a:txBody>
                  <a:tcPr/>
                </a:tc>
                <a:extLst>
                  <a:ext uri="{0D108BD9-81ED-4DB2-BD59-A6C34878D82A}">
                    <a16:rowId xmlns:a16="http://schemas.microsoft.com/office/drawing/2014/main" val="799125964"/>
                  </a:ext>
                </a:extLst>
              </a:tr>
              <a:tr h="370840">
                <a:tc>
                  <a:txBody>
                    <a:bodyPr/>
                    <a:lstStyle/>
                    <a:p>
                      <a:r>
                        <a:rPr lang="fr-FR" sz="1800" b="0" i="0" u="none" strike="noStrike" kern="1200" dirty="0">
                          <a:solidFill>
                            <a:schemeClr val="dk1"/>
                          </a:solidFill>
                          <a:effectLst/>
                          <a:latin typeface="+mn-lt"/>
                          <a:ea typeface="+mn-ea"/>
                          <a:cs typeface="+mn-cs"/>
                        </a:rPr>
                        <a:t>"GR" </a:t>
                      </a:r>
                      <a:endParaRPr lang="fr-FR" dirty="0"/>
                    </a:p>
                  </a:txBody>
                  <a:tcPr/>
                </a:tc>
                <a:tc>
                  <a:txBody>
                    <a:bodyPr/>
                    <a:lstStyle/>
                    <a:p>
                      <a:r>
                        <a:rPr lang="fr-FR" sz="1800" b="0" i="0" u="none" strike="noStrike" kern="1200" dirty="0">
                          <a:solidFill>
                            <a:schemeClr val="dk1"/>
                          </a:solidFill>
                          <a:effectLst/>
                          <a:latin typeface="+mn-lt"/>
                          <a:ea typeface="+mn-ea"/>
                          <a:cs typeface="+mn-cs"/>
                        </a:rPr>
                        <a:t>GENERIC_READ</a:t>
                      </a:r>
                      <a:endParaRPr lang="fr-FR" dirty="0"/>
                    </a:p>
                  </a:txBody>
                  <a:tcPr/>
                </a:tc>
                <a:extLst>
                  <a:ext uri="{0D108BD9-81ED-4DB2-BD59-A6C34878D82A}">
                    <a16:rowId xmlns:a16="http://schemas.microsoft.com/office/drawing/2014/main" val="3178710429"/>
                  </a:ext>
                </a:extLst>
              </a:tr>
              <a:tr h="370840">
                <a:tc>
                  <a:txBody>
                    <a:bodyPr/>
                    <a:lstStyle/>
                    <a:p>
                      <a:r>
                        <a:rPr lang="fr-FR" sz="1800" b="0" i="0" u="none" strike="noStrike" kern="1200" dirty="0">
                          <a:solidFill>
                            <a:schemeClr val="dk1"/>
                          </a:solidFill>
                          <a:effectLst/>
                          <a:latin typeface="+mn-lt"/>
                          <a:ea typeface="+mn-ea"/>
                          <a:cs typeface="+mn-cs"/>
                        </a:rPr>
                        <a:t>"GW" </a:t>
                      </a:r>
                      <a:endParaRPr lang="fr-FR" dirty="0"/>
                    </a:p>
                  </a:txBody>
                  <a:tcPr/>
                </a:tc>
                <a:tc>
                  <a:txBody>
                    <a:bodyPr/>
                    <a:lstStyle/>
                    <a:p>
                      <a:r>
                        <a:rPr lang="fr-FR" sz="1800" b="0" i="0" u="none" strike="noStrike" kern="1200" dirty="0">
                          <a:solidFill>
                            <a:schemeClr val="dk1"/>
                          </a:solidFill>
                          <a:effectLst/>
                          <a:latin typeface="+mn-lt"/>
                          <a:ea typeface="+mn-ea"/>
                          <a:cs typeface="+mn-cs"/>
                        </a:rPr>
                        <a:t>GENERIC_WRITE</a:t>
                      </a:r>
                      <a:endParaRPr lang="fr-FR" dirty="0"/>
                    </a:p>
                  </a:txBody>
                  <a:tcPr/>
                </a:tc>
                <a:extLst>
                  <a:ext uri="{0D108BD9-81ED-4DB2-BD59-A6C34878D82A}">
                    <a16:rowId xmlns:a16="http://schemas.microsoft.com/office/drawing/2014/main" val="11338549"/>
                  </a:ext>
                </a:extLst>
              </a:tr>
              <a:tr h="370840">
                <a:tc>
                  <a:txBody>
                    <a:bodyPr/>
                    <a:lstStyle/>
                    <a:p>
                      <a:r>
                        <a:rPr lang="fr-FR" sz="1800" b="0" i="0" u="none" strike="noStrike" kern="1200" dirty="0">
                          <a:solidFill>
                            <a:schemeClr val="dk1"/>
                          </a:solidFill>
                          <a:effectLst/>
                          <a:latin typeface="+mn-lt"/>
                          <a:ea typeface="+mn-ea"/>
                          <a:cs typeface="+mn-cs"/>
                        </a:rPr>
                        <a:t>"GX" </a:t>
                      </a:r>
                      <a:endParaRPr lang="fr-FR" dirty="0"/>
                    </a:p>
                  </a:txBody>
                  <a:tcPr/>
                </a:tc>
                <a:tc>
                  <a:txBody>
                    <a:bodyPr/>
                    <a:lstStyle/>
                    <a:p>
                      <a:r>
                        <a:rPr lang="en-US" sz="1800" b="0" i="0" u="none" strike="noStrike" kern="1200" dirty="0">
                          <a:solidFill>
                            <a:schemeClr val="dk1"/>
                          </a:solidFill>
                          <a:effectLst/>
                          <a:latin typeface="+mn-lt"/>
                          <a:ea typeface="+mn-ea"/>
                          <a:cs typeface="+mn-cs"/>
                        </a:rPr>
                        <a:t>GENERIC_EXECUTE</a:t>
                      </a:r>
                      <a:endParaRPr lang="fr-FR" dirty="0"/>
                    </a:p>
                  </a:txBody>
                  <a:tcPr/>
                </a:tc>
                <a:extLst>
                  <a:ext uri="{0D108BD9-81ED-4DB2-BD59-A6C34878D82A}">
                    <a16:rowId xmlns:a16="http://schemas.microsoft.com/office/drawing/2014/main" val="3893411388"/>
                  </a:ext>
                </a:extLst>
              </a:tr>
              <a:tr h="370840">
                <a:tc>
                  <a:txBody>
                    <a:bodyPr/>
                    <a:lstStyle/>
                    <a:p>
                      <a:r>
                        <a:rPr lang="fr-FR" sz="1800" b="0" i="0" u="none" strike="noStrike" kern="1200" dirty="0">
                          <a:solidFill>
                            <a:schemeClr val="dk1"/>
                          </a:solidFill>
                          <a:effectLst/>
                          <a:latin typeface="+mn-lt"/>
                          <a:ea typeface="+mn-ea"/>
                          <a:cs typeface="+mn-cs"/>
                        </a:rPr>
                        <a:t>"RC" </a:t>
                      </a:r>
                      <a:endParaRPr lang="fr-FR" dirty="0"/>
                    </a:p>
                  </a:txBody>
                  <a:tcPr/>
                </a:tc>
                <a:tc>
                  <a:txBody>
                    <a:bodyPr/>
                    <a:lstStyle/>
                    <a:p>
                      <a:r>
                        <a:rPr lang="fr-FR" sz="1800" b="0" i="0" u="none" strike="noStrike" kern="1200" dirty="0">
                          <a:solidFill>
                            <a:schemeClr val="dk1"/>
                          </a:solidFill>
                          <a:effectLst/>
                          <a:latin typeface="+mn-lt"/>
                          <a:ea typeface="+mn-ea"/>
                          <a:cs typeface="+mn-cs"/>
                        </a:rPr>
                        <a:t>READ_CONTROL</a:t>
                      </a:r>
                      <a:endParaRPr lang="fr-FR" dirty="0"/>
                    </a:p>
                  </a:txBody>
                  <a:tcPr/>
                </a:tc>
                <a:extLst>
                  <a:ext uri="{0D108BD9-81ED-4DB2-BD59-A6C34878D82A}">
                    <a16:rowId xmlns:a16="http://schemas.microsoft.com/office/drawing/2014/main" val="3394686245"/>
                  </a:ext>
                </a:extLst>
              </a:tr>
              <a:tr h="370840">
                <a:tc>
                  <a:txBody>
                    <a:bodyPr/>
                    <a:lstStyle/>
                    <a:p>
                      <a:r>
                        <a:rPr lang="fr-FR" sz="1800" b="0" i="0" u="none" strike="noStrike" kern="1200" dirty="0">
                          <a:solidFill>
                            <a:schemeClr val="dk1"/>
                          </a:solidFill>
                          <a:effectLst/>
                          <a:latin typeface="+mn-lt"/>
                          <a:ea typeface="+mn-ea"/>
                          <a:cs typeface="+mn-cs"/>
                        </a:rPr>
                        <a:t>"SD" </a:t>
                      </a:r>
                      <a:endParaRPr lang="fr-FR" dirty="0"/>
                    </a:p>
                  </a:txBody>
                  <a:tcPr/>
                </a:tc>
                <a:tc>
                  <a:txBody>
                    <a:bodyPr/>
                    <a:lstStyle/>
                    <a:p>
                      <a:r>
                        <a:rPr lang="fr-FR" sz="1800" b="0" i="0" u="none" strike="noStrike" kern="1200" dirty="0">
                          <a:solidFill>
                            <a:schemeClr val="dk1"/>
                          </a:solidFill>
                          <a:effectLst/>
                          <a:latin typeface="+mn-lt"/>
                          <a:ea typeface="+mn-ea"/>
                          <a:cs typeface="+mn-cs"/>
                        </a:rPr>
                        <a:t>DELETE</a:t>
                      </a:r>
                      <a:endParaRPr lang="fr-FR" dirty="0"/>
                    </a:p>
                  </a:txBody>
                  <a:tcPr/>
                </a:tc>
                <a:extLst>
                  <a:ext uri="{0D108BD9-81ED-4DB2-BD59-A6C34878D82A}">
                    <a16:rowId xmlns:a16="http://schemas.microsoft.com/office/drawing/2014/main" val="76455015"/>
                  </a:ext>
                </a:extLst>
              </a:tr>
              <a:tr h="370840">
                <a:tc>
                  <a:txBody>
                    <a:bodyPr/>
                    <a:lstStyle/>
                    <a:p>
                      <a:r>
                        <a:rPr lang="fr-FR" sz="1800" b="0" i="0" u="none" strike="noStrike" kern="1200" dirty="0">
                          <a:solidFill>
                            <a:schemeClr val="dk1"/>
                          </a:solidFill>
                          <a:effectLst/>
                          <a:latin typeface="+mn-lt"/>
                          <a:ea typeface="+mn-ea"/>
                          <a:cs typeface="+mn-cs"/>
                        </a:rPr>
                        <a:t>"WD" </a:t>
                      </a:r>
                      <a:endParaRPr lang="fr-FR" dirty="0"/>
                    </a:p>
                  </a:txBody>
                  <a:tcPr/>
                </a:tc>
                <a:tc>
                  <a:txBody>
                    <a:bodyPr/>
                    <a:lstStyle/>
                    <a:p>
                      <a:r>
                        <a:rPr lang="fr-FR" sz="1800" b="0" i="0" u="none" strike="noStrike" kern="1200" dirty="0">
                          <a:solidFill>
                            <a:schemeClr val="dk1"/>
                          </a:solidFill>
                          <a:effectLst/>
                          <a:latin typeface="+mn-lt"/>
                          <a:ea typeface="+mn-ea"/>
                          <a:cs typeface="+mn-cs"/>
                        </a:rPr>
                        <a:t>Write DACL</a:t>
                      </a:r>
                      <a:endParaRPr lang="fr-FR" dirty="0"/>
                    </a:p>
                  </a:txBody>
                  <a:tcPr/>
                </a:tc>
                <a:extLst>
                  <a:ext uri="{0D108BD9-81ED-4DB2-BD59-A6C34878D82A}">
                    <a16:rowId xmlns:a16="http://schemas.microsoft.com/office/drawing/2014/main" val="8442772"/>
                  </a:ext>
                </a:extLst>
              </a:tr>
              <a:tr h="370840">
                <a:tc>
                  <a:txBody>
                    <a:bodyPr/>
                    <a:lstStyle/>
                    <a:p>
                      <a:r>
                        <a:rPr lang="fr-FR" sz="1800" b="0" i="0" u="none" strike="noStrike" kern="1200" dirty="0">
                          <a:solidFill>
                            <a:schemeClr val="dk1"/>
                          </a:solidFill>
                          <a:effectLst/>
                          <a:latin typeface="+mn-lt"/>
                          <a:ea typeface="+mn-ea"/>
                          <a:cs typeface="+mn-cs"/>
                        </a:rPr>
                        <a:t>"WO" </a:t>
                      </a:r>
                      <a:endParaRPr lang="fr-FR" dirty="0"/>
                    </a:p>
                  </a:txBody>
                  <a:tcPr/>
                </a:tc>
                <a:tc>
                  <a:txBody>
                    <a:bodyPr/>
                    <a:lstStyle/>
                    <a:p>
                      <a:r>
                        <a:rPr lang="fr-FR" sz="1800" b="0" i="0" u="none" strike="noStrike" kern="1200" dirty="0">
                          <a:solidFill>
                            <a:schemeClr val="dk1"/>
                          </a:solidFill>
                          <a:effectLst/>
                          <a:latin typeface="+mn-lt"/>
                          <a:ea typeface="+mn-ea"/>
                          <a:cs typeface="+mn-cs"/>
                        </a:rPr>
                        <a:t>Write </a:t>
                      </a:r>
                      <a:r>
                        <a:rPr lang="fr-FR" sz="1800" b="0" i="0" u="none" strike="noStrike" kern="1200" dirty="0" err="1">
                          <a:solidFill>
                            <a:schemeClr val="dk1"/>
                          </a:solidFill>
                          <a:effectLst/>
                          <a:latin typeface="+mn-lt"/>
                          <a:ea typeface="+mn-ea"/>
                          <a:cs typeface="+mn-cs"/>
                        </a:rPr>
                        <a:t>Owner</a:t>
                      </a:r>
                      <a:endParaRPr lang="fr-FR" dirty="0"/>
                    </a:p>
                  </a:txBody>
                  <a:tcPr/>
                </a:tc>
                <a:extLst>
                  <a:ext uri="{0D108BD9-81ED-4DB2-BD59-A6C34878D82A}">
                    <a16:rowId xmlns:a16="http://schemas.microsoft.com/office/drawing/2014/main" val="1360176522"/>
                  </a:ext>
                </a:extLst>
              </a:tr>
            </a:tbl>
          </a:graphicData>
        </a:graphic>
      </p:graphicFrame>
      <p:graphicFrame>
        <p:nvGraphicFramePr>
          <p:cNvPr id="6" name="Table 5">
            <a:extLst>
              <a:ext uri="{FF2B5EF4-FFF2-40B4-BE49-F238E27FC236}">
                <a16:creationId xmlns:a16="http://schemas.microsoft.com/office/drawing/2014/main" id="{0AC06D3E-BFB4-4A83-9903-75F745F01200}"/>
              </a:ext>
            </a:extLst>
          </p:cNvPr>
          <p:cNvGraphicFramePr>
            <a:graphicFrameLocks noGrp="1"/>
          </p:cNvGraphicFramePr>
          <p:nvPr>
            <p:extLst>
              <p:ext uri="{D42A27DB-BD31-4B8C-83A1-F6EECF244321}">
                <p14:modId xmlns:p14="http://schemas.microsoft.com/office/powerpoint/2010/main" val="2952603100"/>
              </p:ext>
            </p:extLst>
          </p:nvPr>
        </p:nvGraphicFramePr>
        <p:xfrm>
          <a:off x="6411180" y="2441575"/>
          <a:ext cx="5584682" cy="3235960"/>
        </p:xfrm>
        <a:graphic>
          <a:graphicData uri="http://schemas.openxmlformats.org/drawingml/2006/table">
            <a:tbl>
              <a:tblPr firstRow="1" bandRow="1">
                <a:tableStyleId>{5C22544A-7EE6-4342-B048-85BDC9FD1C3A}</a:tableStyleId>
              </a:tblPr>
              <a:tblGrid>
                <a:gridCol w="1744243">
                  <a:extLst>
                    <a:ext uri="{9D8B030D-6E8A-4147-A177-3AD203B41FA5}">
                      <a16:colId xmlns:a16="http://schemas.microsoft.com/office/drawing/2014/main" val="3068259546"/>
                    </a:ext>
                  </a:extLst>
                </a:gridCol>
                <a:gridCol w="3840439">
                  <a:extLst>
                    <a:ext uri="{9D8B030D-6E8A-4147-A177-3AD203B41FA5}">
                      <a16:colId xmlns:a16="http://schemas.microsoft.com/office/drawing/2014/main" val="3098605302"/>
                    </a:ext>
                  </a:extLst>
                </a:gridCol>
              </a:tblGrid>
              <a:tr h="0">
                <a:tc>
                  <a:txBody>
                    <a:bodyPr/>
                    <a:lstStyle/>
                    <a:p>
                      <a:r>
                        <a:rPr lang="en-US" dirty="0"/>
                        <a:t>SDDL permission</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sz="1800" b="1" i="0" u="none" strike="noStrike" kern="1200" dirty="0">
                          <a:solidFill>
                            <a:schemeClr val="lt1"/>
                          </a:solidFill>
                          <a:effectLst/>
                          <a:latin typeface="+mn-lt"/>
                          <a:ea typeface="+mn-ea"/>
                          <a:cs typeface="+mn-cs"/>
                        </a:rPr>
                        <a:t>Access right value</a:t>
                      </a:r>
                      <a:endParaRPr lang="fr-FR" dirty="0"/>
                    </a:p>
                  </a:txBody>
                  <a:tcPr/>
                </a:tc>
                <a:extLst>
                  <a:ext uri="{0D108BD9-81ED-4DB2-BD59-A6C34878D82A}">
                    <a16:rowId xmlns:a16="http://schemas.microsoft.com/office/drawing/2014/main" val="3943883445"/>
                  </a:ext>
                </a:extLst>
              </a:tr>
              <a:tr h="370840">
                <a:tc>
                  <a:txBody>
                    <a:bodyPr/>
                    <a:lstStyle/>
                    <a:p>
                      <a:r>
                        <a:rPr lang="fr-FR" sz="1800" b="0" i="0" u="none" strike="noStrike" kern="1200" dirty="0">
                          <a:solidFill>
                            <a:schemeClr val="dk1"/>
                          </a:solidFill>
                          <a:effectLst/>
                          <a:latin typeface="+mn-lt"/>
                          <a:ea typeface="+mn-ea"/>
                          <a:cs typeface="+mn-cs"/>
                        </a:rPr>
                        <a:t>"FA" </a:t>
                      </a:r>
                      <a:endParaRPr lang="fr-FR" dirty="0"/>
                    </a:p>
                  </a:txBody>
                  <a:tcPr/>
                </a:tc>
                <a:tc>
                  <a:txBody>
                    <a:bodyPr/>
                    <a:lstStyle/>
                    <a:p>
                      <a:r>
                        <a:rPr lang="fr-FR" sz="1800" b="0" i="0" u="none" strike="noStrike" kern="1200" dirty="0">
                          <a:solidFill>
                            <a:schemeClr val="dk1"/>
                          </a:solidFill>
                          <a:effectLst/>
                          <a:latin typeface="+mn-lt"/>
                          <a:ea typeface="+mn-ea"/>
                          <a:cs typeface="+mn-cs"/>
                        </a:rPr>
                        <a:t>File All Access</a:t>
                      </a:r>
                      <a:endParaRPr lang="fr-FR" dirty="0"/>
                    </a:p>
                  </a:txBody>
                  <a:tcPr/>
                </a:tc>
                <a:extLst>
                  <a:ext uri="{0D108BD9-81ED-4DB2-BD59-A6C34878D82A}">
                    <a16:rowId xmlns:a16="http://schemas.microsoft.com/office/drawing/2014/main" val="799125964"/>
                  </a:ext>
                </a:extLst>
              </a:tr>
              <a:tr h="370840">
                <a:tc>
                  <a:txBody>
                    <a:bodyPr/>
                    <a:lstStyle/>
                    <a:p>
                      <a:r>
                        <a:rPr lang="fr-FR" sz="1800" b="0" i="0" u="none" strike="noStrike" kern="1200" dirty="0">
                          <a:solidFill>
                            <a:schemeClr val="dk1"/>
                          </a:solidFill>
                          <a:effectLst/>
                          <a:latin typeface="+mn-lt"/>
                          <a:ea typeface="+mn-ea"/>
                          <a:cs typeface="+mn-cs"/>
                        </a:rPr>
                        <a:t>"FR" </a:t>
                      </a:r>
                      <a:endParaRPr lang="fr-FR" dirty="0"/>
                    </a:p>
                  </a:txBody>
                  <a:tcPr/>
                </a:tc>
                <a:tc>
                  <a:txBody>
                    <a:bodyPr/>
                    <a:lstStyle/>
                    <a:p>
                      <a:r>
                        <a:rPr lang="fr-FR" sz="1800" b="0" i="0" u="none" strike="noStrike" kern="1200" dirty="0">
                          <a:solidFill>
                            <a:schemeClr val="dk1"/>
                          </a:solidFill>
                          <a:effectLst/>
                          <a:latin typeface="+mn-lt"/>
                          <a:ea typeface="+mn-ea"/>
                          <a:cs typeface="+mn-cs"/>
                        </a:rPr>
                        <a:t>File Read</a:t>
                      </a:r>
                      <a:endParaRPr lang="fr-FR" dirty="0"/>
                    </a:p>
                  </a:txBody>
                  <a:tcPr/>
                </a:tc>
                <a:extLst>
                  <a:ext uri="{0D108BD9-81ED-4DB2-BD59-A6C34878D82A}">
                    <a16:rowId xmlns:a16="http://schemas.microsoft.com/office/drawing/2014/main" val="3178710429"/>
                  </a:ext>
                </a:extLst>
              </a:tr>
              <a:tr h="370840">
                <a:tc>
                  <a:txBody>
                    <a:bodyPr/>
                    <a:lstStyle/>
                    <a:p>
                      <a:r>
                        <a:rPr lang="fr-FR" sz="1800" b="0" i="0" u="none" strike="noStrike" kern="1200" dirty="0">
                          <a:solidFill>
                            <a:schemeClr val="dk1"/>
                          </a:solidFill>
                          <a:effectLst/>
                          <a:latin typeface="+mn-lt"/>
                          <a:ea typeface="+mn-ea"/>
                          <a:cs typeface="+mn-cs"/>
                        </a:rPr>
                        <a:t>"FW" </a:t>
                      </a:r>
                      <a:endParaRPr lang="fr-FR" dirty="0"/>
                    </a:p>
                  </a:txBody>
                  <a:tcPr/>
                </a:tc>
                <a:tc>
                  <a:txBody>
                    <a:bodyPr/>
                    <a:lstStyle/>
                    <a:p>
                      <a:r>
                        <a:rPr lang="fr-FR" sz="1800" b="0" i="0" u="none" strike="noStrike" kern="1200" dirty="0">
                          <a:solidFill>
                            <a:schemeClr val="dk1"/>
                          </a:solidFill>
                          <a:effectLst/>
                          <a:latin typeface="+mn-lt"/>
                          <a:ea typeface="+mn-ea"/>
                          <a:cs typeface="+mn-cs"/>
                        </a:rPr>
                        <a:t>File Write</a:t>
                      </a:r>
                      <a:endParaRPr lang="fr-FR" dirty="0"/>
                    </a:p>
                  </a:txBody>
                  <a:tcPr/>
                </a:tc>
                <a:extLst>
                  <a:ext uri="{0D108BD9-81ED-4DB2-BD59-A6C34878D82A}">
                    <a16:rowId xmlns:a16="http://schemas.microsoft.com/office/drawing/2014/main" val="11338549"/>
                  </a:ext>
                </a:extLst>
              </a:tr>
              <a:tr h="370840">
                <a:tc>
                  <a:txBody>
                    <a:bodyPr/>
                    <a:lstStyle/>
                    <a:p>
                      <a:r>
                        <a:rPr lang="fr-FR" sz="1800" b="0" i="0" u="none" strike="noStrike" kern="1200" dirty="0">
                          <a:solidFill>
                            <a:schemeClr val="dk1"/>
                          </a:solidFill>
                          <a:effectLst/>
                          <a:latin typeface="+mn-lt"/>
                          <a:ea typeface="+mn-ea"/>
                          <a:cs typeface="+mn-cs"/>
                        </a:rPr>
                        <a:t>"FX" </a:t>
                      </a:r>
                      <a:endParaRPr lang="fr-FR" dirty="0"/>
                    </a:p>
                  </a:txBody>
                  <a:tcPr/>
                </a:tc>
                <a:tc>
                  <a:txBody>
                    <a:bodyPr/>
                    <a:lstStyle/>
                    <a:p>
                      <a:r>
                        <a:rPr lang="en-US" sz="1800" b="0" i="0" u="none" strike="noStrike" kern="1200" dirty="0">
                          <a:solidFill>
                            <a:schemeClr val="dk1"/>
                          </a:solidFill>
                          <a:effectLst/>
                          <a:latin typeface="+mn-lt"/>
                          <a:ea typeface="+mn-ea"/>
                          <a:cs typeface="+mn-cs"/>
                        </a:rPr>
                        <a:t>File Execute</a:t>
                      </a:r>
                      <a:endParaRPr lang="fr-FR" dirty="0"/>
                    </a:p>
                  </a:txBody>
                  <a:tcPr/>
                </a:tc>
                <a:extLst>
                  <a:ext uri="{0D108BD9-81ED-4DB2-BD59-A6C34878D82A}">
                    <a16:rowId xmlns:a16="http://schemas.microsoft.com/office/drawing/2014/main" val="3893411388"/>
                  </a:ext>
                </a:extLst>
              </a:tr>
              <a:tr h="370840">
                <a:tc>
                  <a:txBody>
                    <a:bodyPr/>
                    <a:lstStyle/>
                    <a:p>
                      <a:r>
                        <a:rPr lang="fr-FR" sz="1800" b="0" i="0" u="none" strike="noStrike" kern="1200" dirty="0">
                          <a:solidFill>
                            <a:schemeClr val="dk1"/>
                          </a:solidFill>
                          <a:effectLst/>
                          <a:latin typeface="+mn-lt"/>
                          <a:ea typeface="+mn-ea"/>
                          <a:cs typeface="+mn-cs"/>
                        </a:rPr>
                        <a:t>"KA" </a:t>
                      </a:r>
                      <a:endParaRPr lang="fr-FR" dirty="0"/>
                    </a:p>
                  </a:txBody>
                  <a:tcPr/>
                </a:tc>
                <a:tc>
                  <a:txBody>
                    <a:bodyPr/>
                    <a:lstStyle/>
                    <a:p>
                      <a:r>
                        <a:rPr lang="fr-FR" sz="1800" b="0" i="0" u="none" strike="noStrike" kern="1200" dirty="0" err="1">
                          <a:solidFill>
                            <a:schemeClr val="dk1"/>
                          </a:solidFill>
                          <a:effectLst/>
                          <a:latin typeface="+mn-lt"/>
                          <a:ea typeface="+mn-ea"/>
                          <a:cs typeface="+mn-cs"/>
                        </a:rPr>
                        <a:t>Registry</a:t>
                      </a:r>
                      <a:r>
                        <a:rPr lang="fr-FR" sz="1800" b="0" i="0" u="none" strike="noStrike" kern="1200" dirty="0">
                          <a:solidFill>
                            <a:schemeClr val="dk1"/>
                          </a:solidFill>
                          <a:effectLst/>
                          <a:latin typeface="+mn-lt"/>
                          <a:ea typeface="+mn-ea"/>
                          <a:cs typeface="+mn-cs"/>
                        </a:rPr>
                        <a:t> Key All Access</a:t>
                      </a:r>
                      <a:endParaRPr lang="fr-FR" dirty="0"/>
                    </a:p>
                  </a:txBody>
                  <a:tcPr/>
                </a:tc>
                <a:extLst>
                  <a:ext uri="{0D108BD9-81ED-4DB2-BD59-A6C34878D82A}">
                    <a16:rowId xmlns:a16="http://schemas.microsoft.com/office/drawing/2014/main" val="3394686245"/>
                  </a:ext>
                </a:extLst>
              </a:tr>
              <a:tr h="370840">
                <a:tc>
                  <a:txBody>
                    <a:bodyPr/>
                    <a:lstStyle/>
                    <a:p>
                      <a:r>
                        <a:rPr lang="fr-FR" sz="1800" b="0" i="0" u="none" strike="noStrike" kern="1200" dirty="0">
                          <a:solidFill>
                            <a:schemeClr val="dk1"/>
                          </a:solidFill>
                          <a:effectLst/>
                          <a:latin typeface="+mn-lt"/>
                          <a:ea typeface="+mn-ea"/>
                          <a:cs typeface="+mn-cs"/>
                        </a:rPr>
                        <a:t>"KR" </a:t>
                      </a:r>
                      <a:endParaRPr lang="fr-FR" dirty="0"/>
                    </a:p>
                  </a:txBody>
                  <a:tcPr/>
                </a:tc>
                <a:tc>
                  <a:txBody>
                    <a:bodyPr/>
                    <a:lstStyle/>
                    <a:p>
                      <a:r>
                        <a:rPr lang="fr-FR" sz="1800" b="0" i="0" u="none" strike="noStrike" kern="1200" dirty="0" err="1">
                          <a:solidFill>
                            <a:schemeClr val="dk1"/>
                          </a:solidFill>
                          <a:effectLst/>
                          <a:latin typeface="+mn-lt"/>
                          <a:ea typeface="+mn-ea"/>
                          <a:cs typeface="+mn-cs"/>
                        </a:rPr>
                        <a:t>Registry</a:t>
                      </a:r>
                      <a:r>
                        <a:rPr lang="fr-FR" sz="1800" b="0" i="0" u="none" strike="noStrike" kern="1200" dirty="0">
                          <a:solidFill>
                            <a:schemeClr val="dk1"/>
                          </a:solidFill>
                          <a:effectLst/>
                          <a:latin typeface="+mn-lt"/>
                          <a:ea typeface="+mn-ea"/>
                          <a:cs typeface="+mn-cs"/>
                        </a:rPr>
                        <a:t> Key Read</a:t>
                      </a:r>
                      <a:endParaRPr lang="fr-FR" dirty="0"/>
                    </a:p>
                  </a:txBody>
                  <a:tcPr/>
                </a:tc>
                <a:extLst>
                  <a:ext uri="{0D108BD9-81ED-4DB2-BD59-A6C34878D82A}">
                    <a16:rowId xmlns:a16="http://schemas.microsoft.com/office/drawing/2014/main" val="76455015"/>
                  </a:ext>
                </a:extLst>
              </a:tr>
              <a:tr h="370840">
                <a:tc>
                  <a:txBody>
                    <a:bodyPr/>
                    <a:lstStyle/>
                    <a:p>
                      <a:r>
                        <a:rPr lang="fr-FR" sz="1800" b="0" i="0" u="none" strike="noStrike" kern="1200" dirty="0">
                          <a:solidFill>
                            <a:schemeClr val="dk1"/>
                          </a:solidFill>
                          <a:effectLst/>
                          <a:latin typeface="+mn-lt"/>
                          <a:ea typeface="+mn-ea"/>
                          <a:cs typeface="+mn-cs"/>
                        </a:rPr>
                        <a:t>"KW" </a:t>
                      </a:r>
                      <a:endParaRPr lang="fr-FR" dirty="0"/>
                    </a:p>
                  </a:txBody>
                  <a:tcPr/>
                </a:tc>
                <a:tc>
                  <a:txBody>
                    <a:bodyPr/>
                    <a:lstStyle/>
                    <a:p>
                      <a:r>
                        <a:rPr lang="fr-FR" sz="1800" b="0" i="0" u="none" strike="noStrike" kern="1200" dirty="0" err="1">
                          <a:solidFill>
                            <a:schemeClr val="dk1"/>
                          </a:solidFill>
                          <a:effectLst/>
                          <a:latin typeface="+mn-lt"/>
                          <a:ea typeface="+mn-ea"/>
                          <a:cs typeface="+mn-cs"/>
                        </a:rPr>
                        <a:t>Registry</a:t>
                      </a:r>
                      <a:r>
                        <a:rPr lang="fr-FR" sz="1800" b="0" i="0" u="none" strike="noStrike" kern="1200" dirty="0">
                          <a:solidFill>
                            <a:schemeClr val="dk1"/>
                          </a:solidFill>
                          <a:effectLst/>
                          <a:latin typeface="+mn-lt"/>
                          <a:ea typeface="+mn-ea"/>
                          <a:cs typeface="+mn-cs"/>
                        </a:rPr>
                        <a:t> Key Write</a:t>
                      </a:r>
                      <a:endParaRPr lang="fr-FR" dirty="0"/>
                    </a:p>
                  </a:txBody>
                  <a:tcPr/>
                </a:tc>
                <a:extLst>
                  <a:ext uri="{0D108BD9-81ED-4DB2-BD59-A6C34878D82A}">
                    <a16:rowId xmlns:a16="http://schemas.microsoft.com/office/drawing/2014/main" val="8442772"/>
                  </a:ext>
                </a:extLst>
              </a:tr>
            </a:tbl>
          </a:graphicData>
        </a:graphic>
      </p:graphicFrame>
    </p:spTree>
    <p:extLst>
      <p:ext uri="{BB962C8B-B14F-4D97-AF65-F5344CB8AC3E}">
        <p14:creationId xmlns:p14="http://schemas.microsoft.com/office/powerpoint/2010/main" val="352068766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6148BA-035E-4FB8-A15B-4824522948D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58</a:t>
            </a:fld>
            <a:endParaRPr lang="en-US" dirty="0"/>
          </a:p>
        </p:txBody>
      </p:sp>
      <p:sp>
        <p:nvSpPr>
          <p:cNvPr id="3" name="Text Placeholder 2">
            <a:extLst>
              <a:ext uri="{FF2B5EF4-FFF2-40B4-BE49-F238E27FC236}">
                <a16:creationId xmlns:a16="http://schemas.microsoft.com/office/drawing/2014/main" id="{5970D1BC-0B5B-4F04-A0DF-75E93AA76885}"/>
              </a:ext>
            </a:extLst>
          </p:cNvPr>
          <p:cNvSpPr>
            <a:spLocks noGrp="1"/>
          </p:cNvSpPr>
          <p:nvPr>
            <p:ph type="body" sz="quarter" idx="14"/>
          </p:nvPr>
        </p:nvSpPr>
        <p:spPr>
          <a:xfrm>
            <a:off x="274702" y="1534095"/>
            <a:ext cx="11721160" cy="849463"/>
          </a:xfrm>
        </p:spPr>
        <p:txBody>
          <a:bodyPr/>
          <a:lstStyle/>
          <a:p>
            <a:pPr marL="0" indent="0">
              <a:buNone/>
            </a:pPr>
            <a:r>
              <a:rPr lang="en-US" sz="2400" dirty="0"/>
              <a:t>Exhaustive list: </a:t>
            </a:r>
            <a:r>
              <a:rPr lang="en-US" sz="2400" dirty="0">
                <a:hlinkClick r:id="rId2"/>
              </a:rPr>
              <a:t>https://msdn.microsoft.com/en-us/library/windows/desktop/aa379602(v=vs.85).aspx</a:t>
            </a:r>
            <a:endParaRPr lang="en-US" sz="2400" dirty="0"/>
          </a:p>
        </p:txBody>
      </p:sp>
      <p:sp>
        <p:nvSpPr>
          <p:cNvPr id="4" name="Title 3">
            <a:extLst>
              <a:ext uri="{FF2B5EF4-FFF2-40B4-BE49-F238E27FC236}">
                <a16:creationId xmlns:a16="http://schemas.microsoft.com/office/drawing/2014/main" id="{468CDF29-4959-47C5-98AC-743D81A50D94}"/>
              </a:ext>
            </a:extLst>
          </p:cNvPr>
          <p:cNvSpPr>
            <a:spLocks noGrp="1"/>
          </p:cNvSpPr>
          <p:nvPr>
            <p:ph type="title"/>
          </p:nvPr>
        </p:nvSpPr>
        <p:spPr/>
        <p:txBody>
          <a:bodyPr/>
          <a:lstStyle/>
          <a:p>
            <a:r>
              <a:rPr lang="en-US" dirty="0"/>
              <a:t>SDDL Sid Strings</a:t>
            </a:r>
            <a:endParaRPr lang="fr-FR" dirty="0"/>
          </a:p>
        </p:txBody>
      </p:sp>
      <p:graphicFrame>
        <p:nvGraphicFramePr>
          <p:cNvPr id="5" name="Table 4">
            <a:extLst>
              <a:ext uri="{FF2B5EF4-FFF2-40B4-BE49-F238E27FC236}">
                <a16:creationId xmlns:a16="http://schemas.microsoft.com/office/drawing/2014/main" id="{8CCF5AAA-94E8-4212-AC5D-3B30B861753C}"/>
              </a:ext>
            </a:extLst>
          </p:cNvPr>
          <p:cNvGraphicFramePr>
            <a:graphicFrameLocks noGrp="1"/>
          </p:cNvGraphicFramePr>
          <p:nvPr>
            <p:extLst>
              <p:ext uri="{D42A27DB-BD31-4B8C-83A1-F6EECF244321}">
                <p14:modId xmlns:p14="http://schemas.microsoft.com/office/powerpoint/2010/main" val="3088032550"/>
              </p:ext>
            </p:extLst>
          </p:nvPr>
        </p:nvGraphicFramePr>
        <p:xfrm>
          <a:off x="450677" y="2441575"/>
          <a:ext cx="11545185" cy="4074160"/>
        </p:xfrm>
        <a:graphic>
          <a:graphicData uri="http://schemas.openxmlformats.org/drawingml/2006/table">
            <a:tbl>
              <a:tblPr firstRow="1" bandRow="1">
                <a:tableStyleId>{5C22544A-7EE6-4342-B048-85BDC9FD1C3A}</a:tableStyleId>
              </a:tblPr>
              <a:tblGrid>
                <a:gridCol w="2018561">
                  <a:extLst>
                    <a:ext uri="{9D8B030D-6E8A-4147-A177-3AD203B41FA5}">
                      <a16:colId xmlns:a16="http://schemas.microsoft.com/office/drawing/2014/main" val="3068259546"/>
                    </a:ext>
                  </a:extLst>
                </a:gridCol>
                <a:gridCol w="9526624">
                  <a:extLst>
                    <a:ext uri="{9D8B030D-6E8A-4147-A177-3AD203B41FA5}">
                      <a16:colId xmlns:a16="http://schemas.microsoft.com/office/drawing/2014/main" val="3098605302"/>
                    </a:ext>
                  </a:extLst>
                </a:gridCol>
              </a:tblGrid>
              <a:tr h="0">
                <a:tc>
                  <a:txBody>
                    <a:bodyPr/>
                    <a:lstStyle/>
                    <a:p>
                      <a:r>
                        <a:rPr lang="en-US" dirty="0"/>
                        <a:t>SDDL SID string</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Account alias and corresponding RID</a:t>
                      </a:r>
                      <a:endParaRPr lang="fr-FR" dirty="0"/>
                    </a:p>
                  </a:txBody>
                  <a:tcPr/>
                </a:tc>
                <a:extLst>
                  <a:ext uri="{0D108BD9-81ED-4DB2-BD59-A6C34878D82A}">
                    <a16:rowId xmlns:a16="http://schemas.microsoft.com/office/drawing/2014/main" val="3943883445"/>
                  </a:ext>
                </a:extLst>
              </a:tr>
              <a:tr h="370840">
                <a:tc>
                  <a:txBody>
                    <a:bodyPr/>
                    <a:lstStyle/>
                    <a:p>
                      <a:r>
                        <a:rPr lang="fr-FR" sz="1800" b="0" i="0" u="none" strike="noStrike" kern="1200" dirty="0">
                          <a:solidFill>
                            <a:schemeClr val="dk1"/>
                          </a:solidFill>
                          <a:effectLst/>
                          <a:latin typeface="+mn-lt"/>
                          <a:ea typeface="+mn-ea"/>
                          <a:cs typeface="+mn-cs"/>
                        </a:rPr>
                        <a:t>"AN"</a:t>
                      </a:r>
                      <a:endParaRPr lang="fr-FR" dirty="0"/>
                    </a:p>
                  </a:txBody>
                  <a:tcPr/>
                </a:tc>
                <a:tc>
                  <a:txBody>
                    <a:bodyPr/>
                    <a:lstStyle/>
                    <a:p>
                      <a:r>
                        <a:rPr lang="fr-FR" sz="1800" b="0" i="0" u="none" strike="noStrike" kern="1200" dirty="0">
                          <a:solidFill>
                            <a:schemeClr val="dk1"/>
                          </a:solidFill>
                          <a:effectLst/>
                          <a:latin typeface="+mn-lt"/>
                          <a:ea typeface="+mn-ea"/>
                          <a:cs typeface="+mn-cs"/>
                        </a:rPr>
                        <a:t>Anonymous logon</a:t>
                      </a:r>
                      <a:endParaRPr lang="fr-FR" dirty="0"/>
                    </a:p>
                  </a:txBody>
                  <a:tcPr/>
                </a:tc>
                <a:extLst>
                  <a:ext uri="{0D108BD9-81ED-4DB2-BD59-A6C34878D82A}">
                    <a16:rowId xmlns:a16="http://schemas.microsoft.com/office/drawing/2014/main" val="799125964"/>
                  </a:ext>
                </a:extLst>
              </a:tr>
              <a:tr h="370840">
                <a:tc>
                  <a:txBody>
                    <a:bodyPr/>
                    <a:lstStyle/>
                    <a:p>
                      <a:r>
                        <a:rPr lang="fr-FR" sz="1800" b="0" i="0" u="none" strike="noStrike" kern="1200" dirty="0">
                          <a:solidFill>
                            <a:schemeClr val="dk1"/>
                          </a:solidFill>
                          <a:effectLst/>
                          <a:latin typeface="+mn-lt"/>
                          <a:ea typeface="+mn-ea"/>
                          <a:cs typeface="+mn-cs"/>
                        </a:rPr>
                        <a:t>"AO"</a:t>
                      </a:r>
                      <a:endParaRPr lang="fr-FR" dirty="0"/>
                    </a:p>
                  </a:txBody>
                  <a:tcPr/>
                </a:tc>
                <a:tc>
                  <a:txBody>
                    <a:bodyPr/>
                    <a:lstStyle/>
                    <a:p>
                      <a:r>
                        <a:rPr lang="fr-FR" sz="1800" b="0" i="0" u="none" strike="noStrike" kern="1200" dirty="0" err="1">
                          <a:solidFill>
                            <a:schemeClr val="dk1"/>
                          </a:solidFill>
                          <a:effectLst/>
                          <a:latin typeface="+mn-lt"/>
                          <a:ea typeface="+mn-ea"/>
                          <a:cs typeface="+mn-cs"/>
                        </a:rPr>
                        <a:t>Account</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operators</a:t>
                      </a:r>
                      <a:endParaRPr lang="fr-FR" dirty="0"/>
                    </a:p>
                  </a:txBody>
                  <a:tcPr/>
                </a:tc>
                <a:extLst>
                  <a:ext uri="{0D108BD9-81ED-4DB2-BD59-A6C34878D82A}">
                    <a16:rowId xmlns:a16="http://schemas.microsoft.com/office/drawing/2014/main" val="3178710429"/>
                  </a:ext>
                </a:extLst>
              </a:tr>
              <a:tr h="370840">
                <a:tc>
                  <a:txBody>
                    <a:bodyPr/>
                    <a:lstStyle/>
                    <a:p>
                      <a:r>
                        <a:rPr lang="fr-FR" sz="1800" b="0" i="0" u="none" strike="noStrike" kern="1200" dirty="0">
                          <a:solidFill>
                            <a:schemeClr val="dk1"/>
                          </a:solidFill>
                          <a:effectLst/>
                          <a:latin typeface="+mn-lt"/>
                          <a:ea typeface="+mn-ea"/>
                          <a:cs typeface="+mn-cs"/>
                        </a:rPr>
                        <a:t>"BA"</a:t>
                      </a:r>
                      <a:endParaRPr lang="fr-FR" dirty="0"/>
                    </a:p>
                  </a:txBody>
                  <a:tcPr/>
                </a:tc>
                <a:tc>
                  <a:txBody>
                    <a:bodyPr/>
                    <a:lstStyle/>
                    <a:p>
                      <a:r>
                        <a:rPr lang="fr-FR" sz="1800" b="0" i="0" u="none" strike="noStrike" kern="1200" dirty="0" err="1">
                          <a:solidFill>
                            <a:schemeClr val="dk1"/>
                          </a:solidFill>
                          <a:effectLst/>
                          <a:latin typeface="+mn-lt"/>
                          <a:ea typeface="+mn-ea"/>
                          <a:cs typeface="+mn-cs"/>
                        </a:rPr>
                        <a:t>Built-in</a:t>
                      </a:r>
                      <a:r>
                        <a:rPr lang="fr-FR" sz="1800" b="0" i="0" u="none" strike="noStrike" kern="1200" dirty="0">
                          <a:solidFill>
                            <a:schemeClr val="dk1"/>
                          </a:solidFill>
                          <a:effectLst/>
                          <a:latin typeface="+mn-lt"/>
                          <a:ea typeface="+mn-ea"/>
                          <a:cs typeface="+mn-cs"/>
                        </a:rPr>
                        <a:t> </a:t>
                      </a:r>
                      <a:r>
                        <a:rPr lang="fr-FR" sz="1800" b="0" i="0" u="none" strike="noStrike" kern="1200" dirty="0" err="1">
                          <a:solidFill>
                            <a:schemeClr val="dk1"/>
                          </a:solidFill>
                          <a:effectLst/>
                          <a:latin typeface="+mn-lt"/>
                          <a:ea typeface="+mn-ea"/>
                          <a:cs typeface="+mn-cs"/>
                        </a:rPr>
                        <a:t>administrators</a:t>
                      </a:r>
                      <a:endParaRPr lang="fr-FR" dirty="0"/>
                    </a:p>
                  </a:txBody>
                  <a:tcPr/>
                </a:tc>
                <a:extLst>
                  <a:ext uri="{0D108BD9-81ED-4DB2-BD59-A6C34878D82A}">
                    <a16:rowId xmlns:a16="http://schemas.microsoft.com/office/drawing/2014/main" val="11338549"/>
                  </a:ext>
                </a:extLst>
              </a:tr>
              <a:tr h="370840">
                <a:tc>
                  <a:txBody>
                    <a:bodyPr/>
                    <a:lstStyle/>
                    <a:p>
                      <a:r>
                        <a:rPr lang="fr-FR" sz="1800" b="0" i="0" u="none" strike="noStrike" kern="1200" dirty="0">
                          <a:solidFill>
                            <a:schemeClr val="dk1"/>
                          </a:solidFill>
                          <a:effectLst/>
                          <a:latin typeface="+mn-lt"/>
                          <a:ea typeface="+mn-ea"/>
                          <a:cs typeface="+mn-cs"/>
                        </a:rPr>
                        <a:t>"BU"</a:t>
                      </a:r>
                      <a:endParaRPr lang="fr-FR" dirty="0"/>
                    </a:p>
                  </a:txBody>
                  <a:tcPr/>
                </a:tc>
                <a:tc>
                  <a:txBody>
                    <a:bodyPr/>
                    <a:lstStyle/>
                    <a:p>
                      <a:r>
                        <a:rPr lang="en-US" sz="1800" b="0" i="0" u="none" strike="noStrike" kern="1200" dirty="0">
                          <a:solidFill>
                            <a:schemeClr val="dk1"/>
                          </a:solidFill>
                          <a:effectLst/>
                          <a:latin typeface="+mn-lt"/>
                          <a:ea typeface="+mn-ea"/>
                          <a:cs typeface="+mn-cs"/>
                        </a:rPr>
                        <a:t>Built-in users. The corresponding RID is DOMAIN_ALIAS_RID_USERS.</a:t>
                      </a:r>
                      <a:endParaRPr lang="fr-FR" dirty="0"/>
                    </a:p>
                  </a:txBody>
                  <a:tcPr/>
                </a:tc>
                <a:extLst>
                  <a:ext uri="{0D108BD9-81ED-4DB2-BD59-A6C34878D82A}">
                    <a16:rowId xmlns:a16="http://schemas.microsoft.com/office/drawing/2014/main" val="3893411388"/>
                  </a:ext>
                </a:extLst>
              </a:tr>
              <a:tr h="370840">
                <a:tc>
                  <a:txBody>
                    <a:bodyPr/>
                    <a:lstStyle/>
                    <a:p>
                      <a:r>
                        <a:rPr lang="fr-FR" sz="1800" b="0" i="0" u="none" strike="noStrike" kern="1200" dirty="0">
                          <a:solidFill>
                            <a:schemeClr val="dk1"/>
                          </a:solidFill>
                          <a:effectLst/>
                          <a:latin typeface="+mn-lt"/>
                          <a:ea typeface="+mn-ea"/>
                          <a:cs typeface="+mn-cs"/>
                        </a:rPr>
                        <a:t>"CG"</a:t>
                      </a:r>
                      <a:endParaRPr lang="fr-FR" dirty="0"/>
                    </a:p>
                  </a:txBody>
                  <a:tcPr/>
                </a:tc>
                <a:tc>
                  <a:txBody>
                    <a:bodyPr/>
                    <a:lstStyle/>
                    <a:p>
                      <a:r>
                        <a:rPr lang="fr-FR" sz="1800" b="0" i="0" u="none" strike="noStrike" kern="1200" dirty="0">
                          <a:solidFill>
                            <a:schemeClr val="dk1"/>
                          </a:solidFill>
                          <a:effectLst/>
                          <a:latin typeface="+mn-lt"/>
                          <a:ea typeface="+mn-ea"/>
                          <a:cs typeface="+mn-cs"/>
                        </a:rPr>
                        <a:t>Creator group</a:t>
                      </a:r>
                      <a:endParaRPr lang="fr-FR" dirty="0"/>
                    </a:p>
                  </a:txBody>
                  <a:tcPr/>
                </a:tc>
                <a:extLst>
                  <a:ext uri="{0D108BD9-81ED-4DB2-BD59-A6C34878D82A}">
                    <a16:rowId xmlns:a16="http://schemas.microsoft.com/office/drawing/2014/main" val="3394686245"/>
                  </a:ext>
                </a:extLst>
              </a:tr>
              <a:tr h="370840">
                <a:tc>
                  <a:txBody>
                    <a:bodyPr/>
                    <a:lstStyle/>
                    <a:p>
                      <a:r>
                        <a:rPr lang="fr-FR" sz="1800" b="0" i="0" u="none" strike="noStrike" kern="1200" dirty="0">
                          <a:solidFill>
                            <a:schemeClr val="dk1"/>
                          </a:solidFill>
                          <a:effectLst/>
                          <a:latin typeface="+mn-lt"/>
                          <a:ea typeface="+mn-ea"/>
                          <a:cs typeface="+mn-cs"/>
                        </a:rPr>
                        <a:t>"DA"</a:t>
                      </a:r>
                      <a:endParaRPr lang="fr-FR" dirty="0"/>
                    </a:p>
                  </a:txBody>
                  <a:tcPr/>
                </a:tc>
                <a:tc>
                  <a:txBody>
                    <a:bodyPr/>
                    <a:lstStyle/>
                    <a:p>
                      <a:r>
                        <a:rPr lang="fr-FR" sz="1800" b="0" i="0" u="none" strike="noStrike" kern="1200" dirty="0">
                          <a:solidFill>
                            <a:schemeClr val="dk1"/>
                          </a:solidFill>
                          <a:effectLst/>
                          <a:latin typeface="+mn-lt"/>
                          <a:ea typeface="+mn-ea"/>
                          <a:cs typeface="+mn-cs"/>
                        </a:rPr>
                        <a:t>Domain </a:t>
                      </a:r>
                      <a:r>
                        <a:rPr lang="fr-FR" sz="1800" b="0" i="0" u="none" strike="noStrike" kern="1200" dirty="0" err="1">
                          <a:solidFill>
                            <a:schemeClr val="dk1"/>
                          </a:solidFill>
                          <a:effectLst/>
                          <a:latin typeface="+mn-lt"/>
                          <a:ea typeface="+mn-ea"/>
                          <a:cs typeface="+mn-cs"/>
                        </a:rPr>
                        <a:t>administrators</a:t>
                      </a:r>
                      <a:endParaRPr lang="fr-FR" dirty="0"/>
                    </a:p>
                  </a:txBody>
                  <a:tcPr/>
                </a:tc>
                <a:extLst>
                  <a:ext uri="{0D108BD9-81ED-4DB2-BD59-A6C34878D82A}">
                    <a16:rowId xmlns:a16="http://schemas.microsoft.com/office/drawing/2014/main" val="76455015"/>
                  </a:ext>
                </a:extLst>
              </a:tr>
              <a:tr h="370840">
                <a:tc>
                  <a:txBody>
                    <a:bodyPr/>
                    <a:lstStyle/>
                    <a:p>
                      <a:r>
                        <a:rPr lang="fr-FR" sz="1800" b="0" i="0" u="none" strike="noStrike" kern="1200" dirty="0">
                          <a:solidFill>
                            <a:schemeClr val="dk1"/>
                          </a:solidFill>
                          <a:effectLst/>
                          <a:latin typeface="+mn-lt"/>
                          <a:ea typeface="+mn-ea"/>
                          <a:cs typeface="+mn-cs"/>
                        </a:rPr>
                        <a:t>"DC"</a:t>
                      </a:r>
                      <a:endParaRPr lang="fr-FR" dirty="0"/>
                    </a:p>
                  </a:txBody>
                  <a:tcPr/>
                </a:tc>
                <a:tc>
                  <a:txBody>
                    <a:bodyPr/>
                    <a:lstStyle/>
                    <a:p>
                      <a:r>
                        <a:rPr lang="fr-FR" sz="1800" b="0" i="0" u="none" strike="noStrike" kern="1200" dirty="0">
                          <a:solidFill>
                            <a:schemeClr val="dk1"/>
                          </a:solidFill>
                          <a:effectLst/>
                          <a:latin typeface="+mn-lt"/>
                          <a:ea typeface="+mn-ea"/>
                          <a:cs typeface="+mn-cs"/>
                        </a:rPr>
                        <a:t>Domain computers</a:t>
                      </a:r>
                      <a:endParaRPr lang="fr-FR" dirty="0"/>
                    </a:p>
                  </a:txBody>
                  <a:tcPr/>
                </a:tc>
                <a:extLst>
                  <a:ext uri="{0D108BD9-81ED-4DB2-BD59-A6C34878D82A}">
                    <a16:rowId xmlns:a16="http://schemas.microsoft.com/office/drawing/2014/main" val="8442772"/>
                  </a:ext>
                </a:extLst>
              </a:tr>
              <a:tr h="370840">
                <a:tc>
                  <a:txBody>
                    <a:bodyPr/>
                    <a:lstStyle/>
                    <a:p>
                      <a:r>
                        <a:rPr lang="fr-FR" sz="1800" b="0" i="0" u="none" strike="noStrike" kern="1200" dirty="0">
                          <a:solidFill>
                            <a:schemeClr val="dk1"/>
                          </a:solidFill>
                          <a:effectLst/>
                          <a:latin typeface="+mn-lt"/>
                          <a:ea typeface="+mn-ea"/>
                          <a:cs typeface="+mn-cs"/>
                        </a:rPr>
                        <a:t>"DU"</a:t>
                      </a:r>
                      <a:endParaRPr lang="fr-FR" dirty="0"/>
                    </a:p>
                  </a:txBody>
                  <a:tcPr/>
                </a:tc>
                <a:tc>
                  <a:txBody>
                    <a:bodyPr/>
                    <a:lstStyle/>
                    <a:p>
                      <a:r>
                        <a:rPr lang="fr-FR" sz="1800" b="0" i="0" u="none" strike="noStrike" kern="1200" dirty="0">
                          <a:solidFill>
                            <a:schemeClr val="dk1"/>
                          </a:solidFill>
                          <a:effectLst/>
                          <a:latin typeface="+mn-lt"/>
                          <a:ea typeface="+mn-ea"/>
                          <a:cs typeface="+mn-cs"/>
                        </a:rPr>
                        <a:t>Domain </a:t>
                      </a:r>
                      <a:r>
                        <a:rPr lang="fr-FR" sz="1800" b="0" i="0" u="none" strike="noStrike" kern="1200" dirty="0" err="1">
                          <a:solidFill>
                            <a:schemeClr val="dk1"/>
                          </a:solidFill>
                          <a:effectLst/>
                          <a:latin typeface="+mn-lt"/>
                          <a:ea typeface="+mn-ea"/>
                          <a:cs typeface="+mn-cs"/>
                        </a:rPr>
                        <a:t>users</a:t>
                      </a:r>
                      <a:endParaRPr lang="fr-FR" dirty="0"/>
                    </a:p>
                  </a:txBody>
                  <a:tcPr/>
                </a:tc>
                <a:extLst>
                  <a:ext uri="{0D108BD9-81ED-4DB2-BD59-A6C34878D82A}">
                    <a16:rowId xmlns:a16="http://schemas.microsoft.com/office/drawing/2014/main" val="1360176522"/>
                  </a:ext>
                </a:extLst>
              </a:tr>
              <a:tr h="370840">
                <a:tc>
                  <a:txBody>
                    <a:bodyPr/>
                    <a:lstStyle/>
                    <a:p>
                      <a:r>
                        <a:rPr lang="fr-FR" sz="1800" b="0" i="0" u="none" strike="noStrike" kern="1200" dirty="0">
                          <a:solidFill>
                            <a:schemeClr val="dk1"/>
                          </a:solidFill>
                          <a:effectLst/>
                          <a:latin typeface="+mn-lt"/>
                          <a:ea typeface="+mn-ea"/>
                          <a:cs typeface="+mn-cs"/>
                        </a:rPr>
                        <a:t>"EA"</a:t>
                      </a:r>
                      <a:endParaRPr lang="fr-FR" dirty="0"/>
                    </a:p>
                  </a:txBody>
                  <a:tcPr/>
                </a:tc>
                <a:tc>
                  <a:txBody>
                    <a:bodyPr/>
                    <a:lstStyle/>
                    <a:p>
                      <a:r>
                        <a:rPr lang="fr-FR" sz="1800" b="0" i="0" u="none" strike="noStrike" kern="1200" dirty="0">
                          <a:solidFill>
                            <a:schemeClr val="dk1"/>
                          </a:solidFill>
                          <a:effectLst/>
                          <a:latin typeface="+mn-lt"/>
                          <a:ea typeface="+mn-ea"/>
                          <a:cs typeface="+mn-cs"/>
                        </a:rPr>
                        <a:t>Enterprise </a:t>
                      </a:r>
                      <a:r>
                        <a:rPr lang="fr-FR" sz="1800" b="0" i="0" u="none" strike="noStrike" kern="1200" dirty="0" err="1">
                          <a:solidFill>
                            <a:schemeClr val="dk1"/>
                          </a:solidFill>
                          <a:effectLst/>
                          <a:latin typeface="+mn-lt"/>
                          <a:ea typeface="+mn-ea"/>
                          <a:cs typeface="+mn-cs"/>
                        </a:rPr>
                        <a:t>administrators</a:t>
                      </a:r>
                      <a:endParaRPr lang="fr-FR" dirty="0"/>
                    </a:p>
                  </a:txBody>
                  <a:tcPr/>
                </a:tc>
                <a:extLst>
                  <a:ext uri="{0D108BD9-81ED-4DB2-BD59-A6C34878D82A}">
                    <a16:rowId xmlns:a16="http://schemas.microsoft.com/office/drawing/2014/main" val="2419073347"/>
                  </a:ext>
                </a:extLst>
              </a:tr>
              <a:tr h="370840">
                <a:tc>
                  <a:txBody>
                    <a:bodyPr/>
                    <a:lstStyle/>
                    <a:p>
                      <a:r>
                        <a:rPr lang="fr-FR" sz="1800" b="0" i="0" u="none" strike="noStrike" kern="1200" dirty="0">
                          <a:solidFill>
                            <a:schemeClr val="dk1"/>
                          </a:solidFill>
                          <a:effectLst/>
                          <a:latin typeface="+mn-lt"/>
                          <a:ea typeface="+mn-ea"/>
                          <a:cs typeface="+mn-cs"/>
                        </a:rPr>
                        <a:t>"SY"</a:t>
                      </a:r>
                      <a:endParaRPr lang="fr-FR" dirty="0"/>
                    </a:p>
                  </a:txBody>
                  <a:tcPr/>
                </a:tc>
                <a:tc>
                  <a:txBody>
                    <a:bodyPr/>
                    <a:lstStyle/>
                    <a:p>
                      <a:r>
                        <a:rPr lang="fr-FR" sz="1800" b="0" i="0" u="none" strike="noStrike" kern="1200" dirty="0">
                          <a:solidFill>
                            <a:schemeClr val="dk1"/>
                          </a:solidFill>
                          <a:effectLst/>
                          <a:latin typeface="+mn-lt"/>
                          <a:ea typeface="+mn-ea"/>
                          <a:cs typeface="+mn-cs"/>
                        </a:rPr>
                        <a:t>Local system</a:t>
                      </a:r>
                      <a:endParaRPr lang="fr-FR" dirty="0"/>
                    </a:p>
                  </a:txBody>
                  <a:tcPr/>
                </a:tc>
                <a:extLst>
                  <a:ext uri="{0D108BD9-81ED-4DB2-BD59-A6C34878D82A}">
                    <a16:rowId xmlns:a16="http://schemas.microsoft.com/office/drawing/2014/main" val="4246083563"/>
                  </a:ext>
                </a:extLst>
              </a:tr>
            </a:tbl>
          </a:graphicData>
        </a:graphic>
      </p:graphicFrame>
    </p:spTree>
    <p:extLst>
      <p:ext uri="{BB962C8B-B14F-4D97-AF65-F5344CB8AC3E}">
        <p14:creationId xmlns:p14="http://schemas.microsoft.com/office/powerpoint/2010/main" val="424032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8750A-7BC3-4DBF-9F03-576ED98A0B04}"/>
              </a:ext>
            </a:extLst>
          </p:cNvPr>
          <p:cNvSpPr>
            <a:spLocks noGrp="1"/>
          </p:cNvSpPr>
          <p:nvPr>
            <p:ph type="title"/>
          </p:nvPr>
        </p:nvSpPr>
        <p:spPr/>
        <p:txBody>
          <a:bodyPr/>
          <a:lstStyle/>
          <a:p>
            <a:r>
              <a:rPr lang="fr-FR" dirty="0"/>
              <a:t>Common </a:t>
            </a:r>
            <a:r>
              <a:rPr lang="fr-FR" dirty="0" err="1"/>
              <a:t>Authorities</a:t>
            </a:r>
            <a:endParaRPr lang="en-US" dirty="0"/>
          </a:p>
        </p:txBody>
      </p:sp>
      <p:sp>
        <p:nvSpPr>
          <p:cNvPr id="5" name="Content Placeholder 4">
            <a:extLst>
              <a:ext uri="{FF2B5EF4-FFF2-40B4-BE49-F238E27FC236}">
                <a16:creationId xmlns:a16="http://schemas.microsoft.com/office/drawing/2014/main" id="{4B4C0C85-1E4D-41DC-ACDA-96B758998E4D}"/>
              </a:ext>
            </a:extLst>
          </p:cNvPr>
          <p:cNvSpPr>
            <a:spLocks noGrp="1"/>
          </p:cNvSpPr>
          <p:nvPr>
            <p:ph idx="1"/>
          </p:nvPr>
        </p:nvSpPr>
        <p:spPr>
          <a:xfrm>
            <a:off x="280989" y="1712116"/>
            <a:ext cx="12123841" cy="5355312"/>
          </a:xfrm>
        </p:spPr>
        <p:txBody>
          <a:bodyPr/>
          <a:lstStyle/>
          <a:p>
            <a:r>
              <a:rPr lang="fr-FR" dirty="0"/>
              <a:t>0 =&gt; </a:t>
            </a:r>
            <a:r>
              <a:rPr lang="fr-FR" dirty="0" err="1"/>
              <a:t>Null</a:t>
            </a:r>
            <a:r>
              <a:rPr lang="fr-FR" dirty="0"/>
              <a:t> </a:t>
            </a:r>
            <a:r>
              <a:rPr lang="fr-FR" dirty="0" err="1"/>
              <a:t>Authority</a:t>
            </a:r>
            <a:endParaRPr lang="fr-FR" dirty="0"/>
          </a:p>
          <a:p>
            <a:r>
              <a:rPr lang="fr-FR" dirty="0"/>
              <a:t>1 =&gt; World </a:t>
            </a:r>
            <a:r>
              <a:rPr lang="fr-FR" dirty="0" err="1"/>
              <a:t>Authority</a:t>
            </a:r>
            <a:endParaRPr lang="fr-FR" dirty="0"/>
          </a:p>
          <a:p>
            <a:r>
              <a:rPr lang="fr-FR" dirty="0"/>
              <a:t>2 =&gt; Local </a:t>
            </a:r>
            <a:r>
              <a:rPr lang="fr-FR" dirty="0" err="1"/>
              <a:t>Authority</a:t>
            </a:r>
            <a:endParaRPr lang="fr-FR" dirty="0"/>
          </a:p>
          <a:p>
            <a:r>
              <a:rPr lang="fr-FR" dirty="0"/>
              <a:t>5 =&gt; NT </a:t>
            </a:r>
            <a:r>
              <a:rPr lang="fr-FR" dirty="0" err="1"/>
              <a:t>Authority</a:t>
            </a:r>
            <a:endParaRPr lang="fr-FR" dirty="0"/>
          </a:p>
          <a:p>
            <a:r>
              <a:rPr lang="fr-FR" dirty="0"/>
              <a:t>11 =&gt; Microsoft </a:t>
            </a:r>
            <a:r>
              <a:rPr lang="fr-FR" dirty="0" err="1"/>
              <a:t>Account</a:t>
            </a:r>
            <a:r>
              <a:rPr lang="fr-FR" dirty="0"/>
              <a:t> </a:t>
            </a:r>
            <a:r>
              <a:rPr lang="fr-FR" dirty="0" err="1"/>
              <a:t>Authority</a:t>
            </a:r>
            <a:endParaRPr lang="fr-FR" dirty="0"/>
          </a:p>
          <a:p>
            <a:r>
              <a:rPr lang="fr-FR" dirty="0"/>
              <a:t>12 =&gt; Azure AD </a:t>
            </a:r>
            <a:r>
              <a:rPr lang="fr-FR" dirty="0" err="1"/>
              <a:t>Authority</a:t>
            </a:r>
            <a:endParaRPr lang="fr-FR" dirty="0"/>
          </a:p>
          <a:p>
            <a:r>
              <a:rPr lang="fr-FR" dirty="0"/>
              <a:t>16 =&gt; </a:t>
            </a:r>
            <a:r>
              <a:rPr lang="fr-FR" dirty="0" err="1"/>
              <a:t>Mandatory</a:t>
            </a:r>
            <a:r>
              <a:rPr lang="fr-FR" dirty="0"/>
              <a:t> labels </a:t>
            </a:r>
            <a:r>
              <a:rPr lang="fr-FR" dirty="0" err="1"/>
              <a:t>Authority</a:t>
            </a:r>
            <a:endParaRPr lang="fr-FR" dirty="0"/>
          </a:p>
          <a:p>
            <a:r>
              <a:rPr lang="en-US" dirty="0"/>
              <a:t>8</a:t>
            </a:r>
            <a:r>
              <a:rPr lang="fr-FR" dirty="0"/>
              <a:t>0 =&gt; Services </a:t>
            </a:r>
            <a:r>
              <a:rPr lang="fr-FR" dirty="0" err="1"/>
              <a:t>authority</a:t>
            </a:r>
            <a:endParaRPr lang="fr-FR" dirty="0"/>
          </a:p>
          <a:p>
            <a:pPr marL="466298" lvl="1" indent="0">
              <a:buNone/>
            </a:pPr>
            <a:endParaRPr lang="en-US" dirty="0"/>
          </a:p>
        </p:txBody>
      </p:sp>
    </p:spTree>
    <p:extLst>
      <p:ext uri="{BB962C8B-B14F-4D97-AF65-F5344CB8AC3E}">
        <p14:creationId xmlns:p14="http://schemas.microsoft.com/office/powerpoint/2010/main" val="1220300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dirty="0">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Understand the Audit system in Windows</a:t>
            </a:r>
          </a:p>
          <a:p>
            <a:pPr marL="342900"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Part 3 – Audit Mechanisms</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280352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8EF00-40B4-4F09-98B7-5E9A3D0969C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60</a:t>
            </a:fld>
            <a:endParaRPr lang="en-US" dirty="0"/>
          </a:p>
        </p:txBody>
      </p:sp>
      <p:sp>
        <p:nvSpPr>
          <p:cNvPr id="3" name="Text Placeholder 2">
            <a:extLst>
              <a:ext uri="{FF2B5EF4-FFF2-40B4-BE49-F238E27FC236}">
                <a16:creationId xmlns:a16="http://schemas.microsoft.com/office/drawing/2014/main" id="{AA2B6CF9-5CEB-4D18-B1B4-98AD15389FD9}"/>
              </a:ext>
            </a:extLst>
          </p:cNvPr>
          <p:cNvSpPr>
            <a:spLocks noGrp="1"/>
          </p:cNvSpPr>
          <p:nvPr>
            <p:ph type="body" sz="quarter" idx="14"/>
          </p:nvPr>
        </p:nvSpPr>
        <p:spPr>
          <a:xfrm>
            <a:off x="274702" y="1943100"/>
            <a:ext cx="11721160" cy="4395049"/>
          </a:xfrm>
        </p:spPr>
        <p:txBody>
          <a:bodyPr/>
          <a:lstStyle/>
          <a:p>
            <a:r>
              <a:rPr lang="en-US" dirty="0"/>
              <a:t>Security auditing is a methodical examination and review of activities that may affect the security of a system.</a:t>
            </a:r>
          </a:p>
          <a:p>
            <a:r>
              <a:rPr lang="en-US" dirty="0"/>
              <a:t>Hundreds of events occur as the Windows operating system and the applications that run on it perform their tasks.</a:t>
            </a:r>
          </a:p>
          <a:p>
            <a:r>
              <a:rPr lang="en-US" dirty="0"/>
              <a:t>Monitoring these events can provide valuable information to help administrators troubleshoot and investigate security-related activities.</a:t>
            </a:r>
            <a:endParaRPr lang="fr-FR" dirty="0"/>
          </a:p>
        </p:txBody>
      </p:sp>
      <p:sp>
        <p:nvSpPr>
          <p:cNvPr id="4" name="Title 3">
            <a:extLst>
              <a:ext uri="{FF2B5EF4-FFF2-40B4-BE49-F238E27FC236}">
                <a16:creationId xmlns:a16="http://schemas.microsoft.com/office/drawing/2014/main" id="{3239DF8D-49E5-4153-A9AC-095D427F571C}"/>
              </a:ext>
            </a:extLst>
          </p:cNvPr>
          <p:cNvSpPr>
            <a:spLocks noGrp="1"/>
          </p:cNvSpPr>
          <p:nvPr>
            <p:ph type="title"/>
          </p:nvPr>
        </p:nvSpPr>
        <p:spPr/>
        <p:txBody>
          <a:bodyPr/>
          <a:lstStyle/>
          <a:p>
            <a:r>
              <a:rPr lang="en-US" dirty="0"/>
              <a:t>About Security Auditing</a:t>
            </a:r>
            <a:endParaRPr lang="fr-FR" dirty="0"/>
          </a:p>
        </p:txBody>
      </p:sp>
    </p:spTree>
    <p:extLst>
      <p:ext uri="{BB962C8B-B14F-4D97-AF65-F5344CB8AC3E}">
        <p14:creationId xmlns:p14="http://schemas.microsoft.com/office/powerpoint/2010/main" val="136459526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E7151-78B2-4936-9A13-C3251A56E0A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61</a:t>
            </a:fld>
            <a:endParaRPr lang="en-US" dirty="0"/>
          </a:p>
        </p:txBody>
      </p:sp>
      <p:sp>
        <p:nvSpPr>
          <p:cNvPr id="4" name="Title 3">
            <a:extLst>
              <a:ext uri="{FF2B5EF4-FFF2-40B4-BE49-F238E27FC236}">
                <a16:creationId xmlns:a16="http://schemas.microsoft.com/office/drawing/2014/main" id="{504A4F3F-0B18-4205-AD57-A2D849C5CF2C}"/>
              </a:ext>
            </a:extLst>
          </p:cNvPr>
          <p:cNvSpPr>
            <a:spLocks noGrp="1"/>
          </p:cNvSpPr>
          <p:nvPr>
            <p:ph type="title"/>
          </p:nvPr>
        </p:nvSpPr>
        <p:spPr/>
        <p:txBody>
          <a:bodyPr/>
          <a:lstStyle/>
          <a:p>
            <a:r>
              <a:rPr lang="en-US" dirty="0"/>
              <a:t>Audit Architecture</a:t>
            </a:r>
            <a:endParaRPr lang="fr-FR" dirty="0"/>
          </a:p>
        </p:txBody>
      </p:sp>
      <p:sp>
        <p:nvSpPr>
          <p:cNvPr id="5" name="Rectangle 4">
            <a:extLst>
              <a:ext uri="{FF2B5EF4-FFF2-40B4-BE49-F238E27FC236}">
                <a16:creationId xmlns:a16="http://schemas.microsoft.com/office/drawing/2014/main" id="{8ACD42B6-F365-4F9B-9B5D-48EB6A53B938}"/>
              </a:ext>
            </a:extLst>
          </p:cNvPr>
          <p:cNvSpPr/>
          <p:nvPr/>
        </p:nvSpPr>
        <p:spPr bwMode="auto">
          <a:xfrm>
            <a:off x="5409166" y="1791179"/>
            <a:ext cx="2011658" cy="12801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DB750174-90B3-4F7B-9036-1652DB04005D}"/>
              </a:ext>
            </a:extLst>
          </p:cNvPr>
          <p:cNvSpPr txBox="1"/>
          <p:nvPr/>
        </p:nvSpPr>
        <p:spPr>
          <a:xfrm>
            <a:off x="5409166" y="1929304"/>
            <a:ext cx="1463024" cy="349702"/>
          </a:xfrm>
          <a:prstGeom prst="rect">
            <a:avLst/>
          </a:prstGeom>
          <a:noFill/>
        </p:spPr>
        <p:txBody>
          <a:bodyPr wrap="square" lIns="36000" tIns="36000" rIns="36000" bIns="36000" rtlCol="0">
            <a:spAutoFit/>
          </a:bodyPr>
          <a:lstStyle/>
          <a:p>
            <a:pPr algn="l">
              <a:lnSpc>
                <a:spcPct val="90000"/>
              </a:lnSpc>
              <a:spcAft>
                <a:spcPts val="600"/>
              </a:spcAft>
            </a:pPr>
            <a:r>
              <a:rPr lang="en-US" sz="2000" dirty="0">
                <a:solidFill>
                  <a:schemeClr val="bg1"/>
                </a:solidFill>
              </a:rPr>
              <a:t>LsaSS.exe</a:t>
            </a:r>
            <a:endParaRPr lang="fr-FR" sz="2000" dirty="0" err="1">
              <a:solidFill>
                <a:schemeClr val="bg1"/>
              </a:solidFill>
            </a:endParaRPr>
          </a:p>
        </p:txBody>
      </p:sp>
      <p:cxnSp>
        <p:nvCxnSpPr>
          <p:cNvPr id="7" name="Straight Connector 6">
            <a:extLst>
              <a:ext uri="{FF2B5EF4-FFF2-40B4-BE49-F238E27FC236}">
                <a16:creationId xmlns:a16="http://schemas.microsoft.com/office/drawing/2014/main" id="{A7417594-17D7-4D73-AD36-39A5645BD4AB}"/>
              </a:ext>
            </a:extLst>
          </p:cNvPr>
          <p:cNvCxnSpPr>
            <a:cxnSpLocks/>
          </p:cNvCxnSpPr>
          <p:nvPr/>
        </p:nvCxnSpPr>
        <p:spPr>
          <a:xfrm>
            <a:off x="731897" y="3927758"/>
            <a:ext cx="10035222"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0FD2EE-3FF9-42CB-B10E-62A4FA9C628E}"/>
              </a:ext>
            </a:extLst>
          </p:cNvPr>
          <p:cNvSpPr txBox="1"/>
          <p:nvPr/>
        </p:nvSpPr>
        <p:spPr>
          <a:xfrm>
            <a:off x="9483417" y="4008591"/>
            <a:ext cx="1463024" cy="322002"/>
          </a:xfrm>
          <a:prstGeom prst="rect">
            <a:avLst/>
          </a:prstGeom>
          <a:noFill/>
        </p:spPr>
        <p:txBody>
          <a:bodyPr wrap="square" lIns="36000" tIns="36000" rIns="36000" bIns="36000" rtlCol="0">
            <a:spAutoFit/>
          </a:bodyPr>
          <a:lstStyle/>
          <a:p>
            <a:pPr algn="l">
              <a:lnSpc>
                <a:spcPct val="90000"/>
              </a:lnSpc>
              <a:spcAft>
                <a:spcPts val="600"/>
              </a:spcAft>
            </a:pPr>
            <a:r>
              <a:rPr lang="en-US" sz="1800" dirty="0"/>
              <a:t>Kernel-mode</a:t>
            </a:r>
            <a:endParaRPr lang="fr-FR" sz="1800" dirty="0" err="1"/>
          </a:p>
        </p:txBody>
      </p:sp>
      <p:sp>
        <p:nvSpPr>
          <p:cNvPr id="9" name="TextBox 8">
            <a:extLst>
              <a:ext uri="{FF2B5EF4-FFF2-40B4-BE49-F238E27FC236}">
                <a16:creationId xmlns:a16="http://schemas.microsoft.com/office/drawing/2014/main" id="{957472AC-2909-49F2-B403-EE2BCAFC281B}"/>
              </a:ext>
            </a:extLst>
          </p:cNvPr>
          <p:cNvSpPr txBox="1"/>
          <p:nvPr/>
        </p:nvSpPr>
        <p:spPr>
          <a:xfrm>
            <a:off x="9483417" y="3464101"/>
            <a:ext cx="1463024" cy="322002"/>
          </a:xfrm>
          <a:prstGeom prst="rect">
            <a:avLst/>
          </a:prstGeom>
          <a:noFill/>
        </p:spPr>
        <p:txBody>
          <a:bodyPr wrap="square" lIns="36000" tIns="36000" rIns="36000" bIns="36000" rtlCol="0">
            <a:spAutoFit/>
          </a:bodyPr>
          <a:lstStyle/>
          <a:p>
            <a:pPr algn="l">
              <a:lnSpc>
                <a:spcPct val="90000"/>
              </a:lnSpc>
              <a:spcAft>
                <a:spcPts val="600"/>
              </a:spcAft>
            </a:pPr>
            <a:r>
              <a:rPr lang="en-US" sz="1800" dirty="0"/>
              <a:t>User-mode</a:t>
            </a:r>
            <a:endParaRPr lang="fr-FR" sz="1800" dirty="0" err="1"/>
          </a:p>
        </p:txBody>
      </p:sp>
      <p:sp>
        <p:nvSpPr>
          <p:cNvPr id="10" name="Rectangle 9">
            <a:extLst>
              <a:ext uri="{FF2B5EF4-FFF2-40B4-BE49-F238E27FC236}">
                <a16:creationId xmlns:a16="http://schemas.microsoft.com/office/drawing/2014/main" id="{577CA3C3-8646-4F86-8FF7-6EB5F4EA20FB}"/>
              </a:ext>
            </a:extLst>
          </p:cNvPr>
          <p:cNvSpPr/>
          <p:nvPr/>
        </p:nvSpPr>
        <p:spPr bwMode="auto">
          <a:xfrm>
            <a:off x="5435446" y="4973243"/>
            <a:ext cx="2011658" cy="12801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EB008E7C-34EC-4B6A-BE59-3496CA36CED0}"/>
              </a:ext>
            </a:extLst>
          </p:cNvPr>
          <p:cNvSpPr txBox="1"/>
          <p:nvPr/>
        </p:nvSpPr>
        <p:spPr>
          <a:xfrm>
            <a:off x="5435446" y="5111368"/>
            <a:ext cx="1463024" cy="349702"/>
          </a:xfrm>
          <a:prstGeom prst="rect">
            <a:avLst/>
          </a:prstGeom>
          <a:noFill/>
        </p:spPr>
        <p:txBody>
          <a:bodyPr wrap="square" lIns="36000" tIns="36000" rIns="36000" bIns="36000" rtlCol="0">
            <a:spAutoFit/>
          </a:bodyPr>
          <a:lstStyle/>
          <a:p>
            <a:pPr algn="l">
              <a:lnSpc>
                <a:spcPct val="90000"/>
              </a:lnSpc>
              <a:spcAft>
                <a:spcPts val="600"/>
              </a:spcAft>
            </a:pPr>
            <a:r>
              <a:rPr lang="en-US" sz="2000" dirty="0">
                <a:solidFill>
                  <a:schemeClr val="bg1"/>
                </a:solidFill>
              </a:rPr>
              <a:t>SRM</a:t>
            </a:r>
            <a:endParaRPr lang="fr-FR" sz="2400" dirty="0" err="1">
              <a:solidFill>
                <a:schemeClr val="bg1"/>
              </a:solidFill>
            </a:endParaRPr>
          </a:p>
        </p:txBody>
      </p:sp>
      <p:cxnSp>
        <p:nvCxnSpPr>
          <p:cNvPr id="12" name="Straight Arrow Connector 11">
            <a:extLst>
              <a:ext uri="{FF2B5EF4-FFF2-40B4-BE49-F238E27FC236}">
                <a16:creationId xmlns:a16="http://schemas.microsoft.com/office/drawing/2014/main" id="{82A41FBA-9021-450D-A27C-687B0CA9FFE2}"/>
              </a:ext>
            </a:extLst>
          </p:cNvPr>
          <p:cNvCxnSpPr/>
          <p:nvPr/>
        </p:nvCxnSpPr>
        <p:spPr>
          <a:xfrm>
            <a:off x="5756085" y="3071325"/>
            <a:ext cx="0" cy="19019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4B51F31-FFFF-4FB4-8D25-EDC309F3B031}"/>
              </a:ext>
            </a:extLst>
          </p:cNvPr>
          <p:cNvCxnSpPr/>
          <p:nvPr/>
        </p:nvCxnSpPr>
        <p:spPr>
          <a:xfrm flipV="1">
            <a:off x="6872190" y="3071325"/>
            <a:ext cx="0" cy="19019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9A86693-D2E1-4F9F-A9E3-15FB8FDE7C92}"/>
              </a:ext>
            </a:extLst>
          </p:cNvPr>
          <p:cNvSpPr txBox="1"/>
          <p:nvPr/>
        </p:nvSpPr>
        <p:spPr>
          <a:xfrm>
            <a:off x="6292647" y="4142832"/>
            <a:ext cx="1271528" cy="592846"/>
          </a:xfrm>
          <a:prstGeom prst="rect">
            <a:avLst/>
          </a:prstGeom>
          <a:solidFill>
            <a:schemeClr val="bg1"/>
          </a:solidFill>
        </p:spPr>
        <p:txBody>
          <a:bodyPr wrap="square" lIns="36000" tIns="36000" rIns="36000" bIns="36000" rtlCol="0">
            <a:spAutoFit/>
          </a:bodyPr>
          <a:lstStyle/>
          <a:p>
            <a:pPr>
              <a:lnSpc>
                <a:spcPct val="90000"/>
              </a:lnSpc>
              <a:spcAft>
                <a:spcPts val="600"/>
              </a:spcAft>
            </a:pPr>
            <a:r>
              <a:rPr lang="en-US" sz="1600" dirty="0"/>
              <a:t>Event</a:t>
            </a:r>
          </a:p>
          <a:p>
            <a:pPr>
              <a:lnSpc>
                <a:spcPct val="90000"/>
              </a:lnSpc>
              <a:spcAft>
                <a:spcPts val="600"/>
              </a:spcAft>
            </a:pPr>
            <a:r>
              <a:rPr lang="en-US" sz="1600" dirty="0"/>
              <a:t>Messages</a:t>
            </a:r>
            <a:endParaRPr lang="fr-FR" sz="1600" dirty="0" err="1"/>
          </a:p>
        </p:txBody>
      </p:sp>
      <p:sp>
        <p:nvSpPr>
          <p:cNvPr id="15" name="TextBox 14">
            <a:extLst>
              <a:ext uri="{FF2B5EF4-FFF2-40B4-BE49-F238E27FC236}">
                <a16:creationId xmlns:a16="http://schemas.microsoft.com/office/drawing/2014/main" id="{A3BDFD2C-1CC2-4C6B-8081-C7AEC26773E7}"/>
              </a:ext>
            </a:extLst>
          </p:cNvPr>
          <p:cNvSpPr txBox="1"/>
          <p:nvPr/>
        </p:nvSpPr>
        <p:spPr>
          <a:xfrm>
            <a:off x="5002906" y="3338294"/>
            <a:ext cx="1506357" cy="322002"/>
          </a:xfrm>
          <a:prstGeom prst="rect">
            <a:avLst/>
          </a:prstGeom>
          <a:solidFill>
            <a:schemeClr val="bg1"/>
          </a:solidFill>
        </p:spPr>
        <p:txBody>
          <a:bodyPr wrap="square" lIns="36000" tIns="36000" rIns="36000" bIns="36000" rtlCol="0">
            <a:spAutoFit/>
          </a:bodyPr>
          <a:lstStyle/>
          <a:p>
            <a:pPr algn="l">
              <a:lnSpc>
                <a:spcPct val="90000"/>
              </a:lnSpc>
              <a:spcAft>
                <a:spcPts val="600"/>
              </a:spcAft>
            </a:pPr>
            <a:r>
              <a:rPr lang="en-US" sz="1800" dirty="0"/>
              <a:t>Configuration</a:t>
            </a:r>
            <a:endParaRPr lang="fr-FR" sz="1800" dirty="0" err="1"/>
          </a:p>
        </p:txBody>
      </p:sp>
      <p:cxnSp>
        <p:nvCxnSpPr>
          <p:cNvPr id="16" name="Straight Arrow Connector 15">
            <a:extLst>
              <a:ext uri="{FF2B5EF4-FFF2-40B4-BE49-F238E27FC236}">
                <a16:creationId xmlns:a16="http://schemas.microsoft.com/office/drawing/2014/main" id="{36FEB1E7-30F4-47CA-8040-AADB41317743}"/>
              </a:ext>
            </a:extLst>
          </p:cNvPr>
          <p:cNvCxnSpPr>
            <a:cxnSpLocks/>
            <a:stCxn id="5" idx="3"/>
            <a:endCxn id="17" idx="1"/>
          </p:cNvCxnSpPr>
          <p:nvPr/>
        </p:nvCxnSpPr>
        <p:spPr>
          <a:xfrm>
            <a:off x="7420824" y="2431252"/>
            <a:ext cx="59956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2C6154C-96FB-45ED-84E8-128F3E3D00C9}"/>
              </a:ext>
            </a:extLst>
          </p:cNvPr>
          <p:cNvSpPr/>
          <p:nvPr/>
        </p:nvSpPr>
        <p:spPr bwMode="auto">
          <a:xfrm>
            <a:off x="8020393" y="2071144"/>
            <a:ext cx="1463024" cy="720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Event</a:t>
            </a:r>
            <a:br>
              <a:rPr lang="en-US" sz="1800" dirty="0">
                <a:gradFill>
                  <a:gsLst>
                    <a:gs pos="0">
                      <a:srgbClr val="FFFFFF"/>
                    </a:gs>
                    <a:gs pos="100000">
                      <a:srgbClr val="FFFFFF"/>
                    </a:gs>
                  </a:gsLst>
                  <a:lin ang="5400000" scaled="0"/>
                </a:gradFill>
                <a:ea typeface="Segoe UI" pitchFamily="34" charset="0"/>
                <a:cs typeface="Segoe UI" pitchFamily="34" charset="0"/>
              </a:rPr>
            </a:br>
            <a:r>
              <a:rPr lang="en-US" sz="1800" dirty="0">
                <a:gradFill>
                  <a:gsLst>
                    <a:gs pos="0">
                      <a:srgbClr val="FFFFFF"/>
                    </a:gs>
                    <a:gs pos="100000">
                      <a:srgbClr val="FFFFFF"/>
                    </a:gs>
                  </a:gsLst>
                  <a:lin ang="5400000" scaled="0"/>
                </a:gradFill>
                <a:ea typeface="Segoe UI" pitchFamily="34" charset="0"/>
                <a:cs typeface="Segoe UI" pitchFamily="34" charset="0"/>
              </a:rPr>
              <a:t>Logger</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Magnetic Disk 17">
            <a:extLst>
              <a:ext uri="{FF2B5EF4-FFF2-40B4-BE49-F238E27FC236}">
                <a16:creationId xmlns:a16="http://schemas.microsoft.com/office/drawing/2014/main" id="{3306205F-DE6D-437D-A27B-9283D2844E5C}"/>
              </a:ext>
            </a:extLst>
          </p:cNvPr>
          <p:cNvSpPr/>
          <p:nvPr/>
        </p:nvSpPr>
        <p:spPr bwMode="auto">
          <a:xfrm>
            <a:off x="10040716" y="2111215"/>
            <a:ext cx="640073" cy="640073"/>
          </a:xfrm>
          <a:prstGeom prst="flowChartMagneticDisk">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Arrow Connector 18">
            <a:extLst>
              <a:ext uri="{FF2B5EF4-FFF2-40B4-BE49-F238E27FC236}">
                <a16:creationId xmlns:a16="http://schemas.microsoft.com/office/drawing/2014/main" id="{B39404F1-5E18-430B-95D8-1F216F217B41}"/>
              </a:ext>
            </a:extLst>
          </p:cNvPr>
          <p:cNvCxnSpPr>
            <a:stCxn id="17" idx="3"/>
            <a:endCxn id="18" idx="2"/>
          </p:cNvCxnSpPr>
          <p:nvPr/>
        </p:nvCxnSpPr>
        <p:spPr>
          <a:xfrm>
            <a:off x="9483417" y="2431252"/>
            <a:ext cx="55729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B604A6F-BE2B-40B9-97FF-EE86E0FE33D0}"/>
              </a:ext>
            </a:extLst>
          </p:cNvPr>
          <p:cNvSpPr txBox="1"/>
          <p:nvPr/>
        </p:nvSpPr>
        <p:spPr>
          <a:xfrm>
            <a:off x="9629240" y="2688125"/>
            <a:ext cx="1463024" cy="571301"/>
          </a:xfrm>
          <a:prstGeom prst="rect">
            <a:avLst/>
          </a:prstGeom>
          <a:noFill/>
        </p:spPr>
        <p:txBody>
          <a:bodyPr wrap="square" lIns="36000" tIns="36000" rIns="36000" bIns="36000" rtlCol="0" anchor="ctr">
            <a:spAutoFit/>
          </a:bodyPr>
          <a:lstStyle/>
          <a:p>
            <a:pPr>
              <a:lnSpc>
                <a:spcPct val="90000"/>
              </a:lnSpc>
              <a:spcAft>
                <a:spcPts val="600"/>
              </a:spcAft>
            </a:pPr>
            <a:r>
              <a:rPr lang="en-US" sz="1800" dirty="0"/>
              <a:t>Security</a:t>
            </a:r>
            <a:br>
              <a:rPr lang="en-US" sz="1800" dirty="0"/>
            </a:br>
            <a:r>
              <a:rPr lang="en-US" sz="1800" dirty="0"/>
              <a:t>Event Log</a:t>
            </a:r>
            <a:endParaRPr lang="fr-FR" sz="1800" dirty="0" err="1"/>
          </a:p>
        </p:txBody>
      </p:sp>
      <p:sp>
        <p:nvSpPr>
          <p:cNvPr id="22" name="Rectangle 21">
            <a:extLst>
              <a:ext uri="{FF2B5EF4-FFF2-40B4-BE49-F238E27FC236}">
                <a16:creationId xmlns:a16="http://schemas.microsoft.com/office/drawing/2014/main" id="{E4C8CA7B-39D0-4AA7-BE45-7643E8A85163}"/>
              </a:ext>
            </a:extLst>
          </p:cNvPr>
          <p:cNvSpPr/>
          <p:nvPr/>
        </p:nvSpPr>
        <p:spPr bwMode="auto">
          <a:xfrm>
            <a:off x="886798" y="2051976"/>
            <a:ext cx="2090464" cy="10423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User-mode</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 name="Connector: Elbow 23">
            <a:extLst>
              <a:ext uri="{FF2B5EF4-FFF2-40B4-BE49-F238E27FC236}">
                <a16:creationId xmlns:a16="http://schemas.microsoft.com/office/drawing/2014/main" id="{614738CB-8EE9-4528-9901-E30AB24317F4}"/>
              </a:ext>
            </a:extLst>
          </p:cNvPr>
          <p:cNvCxnSpPr>
            <a:stCxn id="22" idx="3"/>
            <a:endCxn id="10" idx="1"/>
          </p:cNvCxnSpPr>
          <p:nvPr/>
        </p:nvCxnSpPr>
        <p:spPr>
          <a:xfrm>
            <a:off x="2977262" y="2573127"/>
            <a:ext cx="2458184" cy="304018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5230384-9F55-4D0E-96EB-DA2329A6974B}"/>
              </a:ext>
            </a:extLst>
          </p:cNvPr>
          <p:cNvSpPr/>
          <p:nvPr/>
        </p:nvSpPr>
        <p:spPr bwMode="auto">
          <a:xfrm>
            <a:off x="751228" y="5092850"/>
            <a:ext cx="2458183" cy="10423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Kernel-mode</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9" name="Connector: Elbow 28">
            <a:extLst>
              <a:ext uri="{FF2B5EF4-FFF2-40B4-BE49-F238E27FC236}">
                <a16:creationId xmlns:a16="http://schemas.microsoft.com/office/drawing/2014/main" id="{660EDAEE-D61B-4C64-9DED-E5AD726174B6}"/>
              </a:ext>
            </a:extLst>
          </p:cNvPr>
          <p:cNvCxnSpPr>
            <a:stCxn id="27" idx="3"/>
            <a:endCxn id="10" idx="1"/>
          </p:cNvCxnSpPr>
          <p:nvPr/>
        </p:nvCxnSpPr>
        <p:spPr>
          <a:xfrm flipV="1">
            <a:off x="3209411" y="5613316"/>
            <a:ext cx="2226035" cy="68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5ED0D6-F1B1-44B2-A641-15BFEE6C6E7F}"/>
              </a:ext>
            </a:extLst>
          </p:cNvPr>
          <p:cNvSpPr txBox="1"/>
          <p:nvPr/>
        </p:nvSpPr>
        <p:spPr>
          <a:xfrm>
            <a:off x="3209411" y="3066766"/>
            <a:ext cx="1747173" cy="322002"/>
          </a:xfrm>
          <a:prstGeom prst="rect">
            <a:avLst/>
          </a:prstGeom>
          <a:solidFill>
            <a:schemeClr val="bg1"/>
          </a:solidFill>
        </p:spPr>
        <p:txBody>
          <a:bodyPr wrap="square" lIns="36000" tIns="36000" rIns="36000" bIns="36000" rtlCol="0">
            <a:spAutoFit/>
          </a:bodyPr>
          <a:lstStyle/>
          <a:p>
            <a:pPr algn="l">
              <a:lnSpc>
                <a:spcPct val="90000"/>
              </a:lnSpc>
              <a:spcAft>
                <a:spcPts val="600"/>
              </a:spcAft>
            </a:pPr>
            <a:r>
              <a:rPr lang="en-US" sz="1800" dirty="0"/>
              <a:t>User-Mode API</a:t>
            </a:r>
            <a:endParaRPr lang="fr-FR" sz="1800" dirty="0" err="1"/>
          </a:p>
        </p:txBody>
      </p:sp>
      <p:sp>
        <p:nvSpPr>
          <p:cNvPr id="35" name="Rectangle 34">
            <a:extLst>
              <a:ext uri="{FF2B5EF4-FFF2-40B4-BE49-F238E27FC236}">
                <a16:creationId xmlns:a16="http://schemas.microsoft.com/office/drawing/2014/main" id="{CAAC03A6-73F3-4EE1-93F8-A192565CCE65}"/>
              </a:ext>
            </a:extLst>
          </p:cNvPr>
          <p:cNvSpPr/>
          <p:nvPr/>
        </p:nvSpPr>
        <p:spPr bwMode="auto">
          <a:xfrm>
            <a:off x="3399624" y="4071741"/>
            <a:ext cx="3010414" cy="2677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System Service Dispatcher</a:t>
            </a: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EE1C9B8C-AD73-4BF3-8B6E-34A7CCE6D5BF}"/>
              </a:ext>
            </a:extLst>
          </p:cNvPr>
          <p:cNvSpPr txBox="1"/>
          <p:nvPr/>
        </p:nvSpPr>
        <p:spPr>
          <a:xfrm>
            <a:off x="3255734" y="5713590"/>
            <a:ext cx="1316602" cy="571301"/>
          </a:xfrm>
          <a:prstGeom prst="rect">
            <a:avLst/>
          </a:prstGeom>
          <a:solidFill>
            <a:schemeClr val="bg1"/>
          </a:solidFill>
        </p:spPr>
        <p:txBody>
          <a:bodyPr wrap="square" lIns="36000" tIns="36000" rIns="36000" bIns="36000" rtlCol="0">
            <a:spAutoFit/>
          </a:bodyPr>
          <a:lstStyle/>
          <a:p>
            <a:pPr algn="l">
              <a:lnSpc>
                <a:spcPct val="90000"/>
              </a:lnSpc>
              <a:spcAft>
                <a:spcPts val="600"/>
              </a:spcAft>
            </a:pPr>
            <a:r>
              <a:rPr lang="en-US" sz="1800" dirty="0"/>
              <a:t>Kernel-Mode API</a:t>
            </a:r>
            <a:endParaRPr lang="fr-FR" sz="1800" dirty="0" err="1"/>
          </a:p>
        </p:txBody>
      </p:sp>
    </p:spTree>
    <p:extLst>
      <p:ext uri="{BB962C8B-B14F-4D97-AF65-F5344CB8AC3E}">
        <p14:creationId xmlns:p14="http://schemas.microsoft.com/office/powerpoint/2010/main" val="23486574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D04AD1-9AF4-4FDD-8FE1-246E88F50E6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62</a:t>
            </a:fld>
            <a:endParaRPr lang="en-US" dirty="0"/>
          </a:p>
        </p:txBody>
      </p:sp>
      <p:sp>
        <p:nvSpPr>
          <p:cNvPr id="3" name="Text Placeholder 2">
            <a:extLst>
              <a:ext uri="{FF2B5EF4-FFF2-40B4-BE49-F238E27FC236}">
                <a16:creationId xmlns:a16="http://schemas.microsoft.com/office/drawing/2014/main" id="{55311856-B31B-4C70-8D33-1B4C0C95E2C3}"/>
              </a:ext>
            </a:extLst>
          </p:cNvPr>
          <p:cNvSpPr>
            <a:spLocks noGrp="1"/>
          </p:cNvSpPr>
          <p:nvPr>
            <p:ph type="body" sz="quarter" idx="14"/>
          </p:nvPr>
        </p:nvSpPr>
        <p:spPr>
          <a:xfrm>
            <a:off x="274702" y="1943099"/>
            <a:ext cx="11721160" cy="4468916"/>
          </a:xfrm>
        </p:spPr>
        <p:txBody>
          <a:bodyPr/>
          <a:lstStyle/>
          <a:p>
            <a:r>
              <a:rPr lang="en-US" dirty="0"/>
              <a:t>Basic engine</a:t>
            </a:r>
          </a:p>
          <a:p>
            <a:pPr lvl="1"/>
            <a:r>
              <a:rPr lang="en-US" dirty="0"/>
              <a:t>For Windows &lt;= XP/2003</a:t>
            </a:r>
          </a:p>
          <a:p>
            <a:pPr lvl="1"/>
            <a:r>
              <a:rPr lang="en-US" dirty="0"/>
              <a:t>Only few very common categories. Do not allow fine selection of events</a:t>
            </a:r>
          </a:p>
          <a:p>
            <a:pPr lvl="1"/>
            <a:r>
              <a:rPr lang="en-US" dirty="0"/>
              <a:t>GPO configuration under : </a:t>
            </a:r>
            <a:r>
              <a:rPr lang="en-US" b="1" dirty="0"/>
              <a:t>Security Settings\Local Policies\Audit Policy</a:t>
            </a:r>
            <a:endParaRPr lang="en-US" dirty="0"/>
          </a:p>
          <a:p>
            <a:r>
              <a:rPr lang="en-US" dirty="0"/>
              <a:t>Advanced engine</a:t>
            </a:r>
          </a:p>
          <a:p>
            <a:pPr lvl="1"/>
            <a:r>
              <a:rPr lang="en-US" dirty="0"/>
              <a:t>For Windows &gt;= Vista/2008</a:t>
            </a:r>
          </a:p>
          <a:p>
            <a:pPr lvl="1"/>
            <a:r>
              <a:rPr lang="en-US" dirty="0"/>
              <a:t>Detailed categories and sub-categories. Allow fine grained selection of events.</a:t>
            </a:r>
          </a:p>
          <a:p>
            <a:pPr lvl="1"/>
            <a:r>
              <a:rPr lang="en-US" dirty="0"/>
              <a:t>GPO configuration under : </a:t>
            </a:r>
            <a:r>
              <a:rPr lang="en-US" b="1" dirty="0"/>
              <a:t>Security Settings\Advanced Audit Policy Configuration\System Audit Policies</a:t>
            </a:r>
            <a:endParaRPr lang="en-US" dirty="0"/>
          </a:p>
          <a:p>
            <a:pPr lvl="1"/>
            <a:endParaRPr lang="fr-FR" dirty="0"/>
          </a:p>
        </p:txBody>
      </p:sp>
      <p:sp>
        <p:nvSpPr>
          <p:cNvPr id="4" name="Title 3">
            <a:extLst>
              <a:ext uri="{FF2B5EF4-FFF2-40B4-BE49-F238E27FC236}">
                <a16:creationId xmlns:a16="http://schemas.microsoft.com/office/drawing/2014/main" id="{C333290D-5876-475E-B478-7DCE7A32EC52}"/>
              </a:ext>
            </a:extLst>
          </p:cNvPr>
          <p:cNvSpPr>
            <a:spLocks noGrp="1"/>
          </p:cNvSpPr>
          <p:nvPr>
            <p:ph type="title"/>
          </p:nvPr>
        </p:nvSpPr>
        <p:spPr/>
        <p:txBody>
          <a:bodyPr/>
          <a:lstStyle/>
          <a:p>
            <a:r>
              <a:rPr lang="en-US" dirty="0"/>
              <a:t>Windows Audit configuration engines</a:t>
            </a:r>
            <a:endParaRPr lang="fr-FR" dirty="0"/>
          </a:p>
        </p:txBody>
      </p:sp>
    </p:spTree>
    <p:extLst>
      <p:ext uri="{BB962C8B-B14F-4D97-AF65-F5344CB8AC3E}">
        <p14:creationId xmlns:p14="http://schemas.microsoft.com/office/powerpoint/2010/main" val="56873613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BBD9-0B39-4392-B1F8-237A7CA616A1}"/>
              </a:ext>
            </a:extLst>
          </p:cNvPr>
          <p:cNvSpPr>
            <a:spLocks noGrp="1"/>
          </p:cNvSpPr>
          <p:nvPr>
            <p:ph type="title"/>
          </p:nvPr>
        </p:nvSpPr>
        <p:spPr/>
        <p:txBody>
          <a:bodyPr/>
          <a:lstStyle/>
          <a:p>
            <a:r>
              <a:rPr lang="en-US" dirty="0"/>
              <a:t>Basic Audit vs. Advanced Audit</a:t>
            </a:r>
            <a:endParaRPr lang="fr-FR" dirty="0"/>
          </a:p>
        </p:txBody>
      </p:sp>
      <p:sp>
        <p:nvSpPr>
          <p:cNvPr id="3" name="Content Placeholder 2">
            <a:extLst>
              <a:ext uri="{FF2B5EF4-FFF2-40B4-BE49-F238E27FC236}">
                <a16:creationId xmlns:a16="http://schemas.microsoft.com/office/drawing/2014/main" id="{5EE5BFF9-9F89-44EE-BFC5-38AD1D430472}"/>
              </a:ext>
            </a:extLst>
          </p:cNvPr>
          <p:cNvSpPr>
            <a:spLocks noGrp="1"/>
          </p:cNvSpPr>
          <p:nvPr>
            <p:ph sz="half" idx="1"/>
          </p:nvPr>
        </p:nvSpPr>
        <p:spPr>
          <a:xfrm>
            <a:off x="855008" y="1861968"/>
            <a:ext cx="5285502" cy="683264"/>
          </a:xfrm>
        </p:spPr>
        <p:txBody>
          <a:bodyPr/>
          <a:lstStyle/>
          <a:p>
            <a:pPr marL="0" indent="0">
              <a:buNone/>
            </a:pPr>
            <a:r>
              <a:rPr lang="en-US" dirty="0"/>
              <a:t>Basic</a:t>
            </a:r>
            <a:endParaRPr lang="fr-FR" dirty="0"/>
          </a:p>
        </p:txBody>
      </p:sp>
      <p:sp>
        <p:nvSpPr>
          <p:cNvPr id="4" name="Content Placeholder 3">
            <a:extLst>
              <a:ext uri="{FF2B5EF4-FFF2-40B4-BE49-F238E27FC236}">
                <a16:creationId xmlns:a16="http://schemas.microsoft.com/office/drawing/2014/main" id="{00EAB1E5-AF0B-401C-909D-969F5089C960}"/>
              </a:ext>
            </a:extLst>
          </p:cNvPr>
          <p:cNvSpPr>
            <a:spLocks noGrp="1"/>
          </p:cNvSpPr>
          <p:nvPr>
            <p:ph sz="half" idx="2"/>
          </p:nvPr>
        </p:nvSpPr>
        <p:spPr>
          <a:xfrm>
            <a:off x="6295965" y="1861968"/>
            <a:ext cx="5285502" cy="683264"/>
          </a:xfrm>
        </p:spPr>
        <p:txBody>
          <a:bodyPr/>
          <a:lstStyle/>
          <a:p>
            <a:pPr marL="0" indent="0">
              <a:buNone/>
            </a:pPr>
            <a:r>
              <a:rPr lang="en-US" dirty="0"/>
              <a:t>Advanced</a:t>
            </a:r>
            <a:endParaRPr lang="fr-FR" dirty="0"/>
          </a:p>
        </p:txBody>
      </p:sp>
      <p:sp>
        <p:nvSpPr>
          <p:cNvPr id="5" name="Slide Number Placeholder 4">
            <a:extLst>
              <a:ext uri="{FF2B5EF4-FFF2-40B4-BE49-F238E27FC236}">
                <a16:creationId xmlns:a16="http://schemas.microsoft.com/office/drawing/2014/main" id="{D2D8582D-F815-43E0-8972-CF90D9F37586}"/>
              </a:ext>
            </a:extLst>
          </p:cNvPr>
          <p:cNvSpPr>
            <a:spLocks noGrp="1"/>
          </p:cNvSpPr>
          <p:nvPr>
            <p:ph type="sldNum" sz="quarter" idx="10"/>
          </p:nvPr>
        </p:nvSpPr>
        <p:spPr/>
        <p:txBody>
          <a:bodyPr/>
          <a:lstStyle/>
          <a:p>
            <a:pPr algn="r" defTabSz="932742">
              <a:lnSpc>
                <a:spcPct val="90000"/>
              </a:lnSpc>
              <a:spcBef>
                <a:spcPct val="0"/>
              </a:spcBef>
            </a:pPr>
            <a:fld id="{ED077441-DF17-4513-BACB-525ED94CFAE4}" type="slidenum">
              <a:rPr lang="en-US" smtClean="0"/>
              <a:pPr algn="r" defTabSz="932742">
                <a:lnSpc>
                  <a:spcPct val="90000"/>
                </a:lnSpc>
                <a:spcBef>
                  <a:spcPct val="0"/>
                </a:spcBef>
              </a:pPr>
              <a:t>63</a:t>
            </a:fld>
            <a:endParaRPr lang="en-US" dirty="0"/>
          </a:p>
        </p:txBody>
      </p:sp>
      <p:pic>
        <p:nvPicPr>
          <p:cNvPr id="6" name="Picture 5">
            <a:extLst>
              <a:ext uri="{FF2B5EF4-FFF2-40B4-BE49-F238E27FC236}">
                <a16:creationId xmlns:a16="http://schemas.microsoft.com/office/drawing/2014/main" id="{D8B8FB2C-7784-4A77-B9E6-4D088FE73251}"/>
              </a:ext>
            </a:extLst>
          </p:cNvPr>
          <p:cNvPicPr>
            <a:picLocks noChangeAspect="1"/>
          </p:cNvPicPr>
          <p:nvPr/>
        </p:nvPicPr>
        <p:blipFill>
          <a:blip r:embed="rId2"/>
          <a:stretch>
            <a:fillRect/>
          </a:stretch>
        </p:blipFill>
        <p:spPr>
          <a:xfrm>
            <a:off x="655615" y="2545232"/>
            <a:ext cx="3440052" cy="2178050"/>
          </a:xfrm>
          <a:prstGeom prst="rect">
            <a:avLst/>
          </a:prstGeom>
        </p:spPr>
      </p:pic>
      <p:pic>
        <p:nvPicPr>
          <p:cNvPr id="7" name="Picture 6">
            <a:extLst>
              <a:ext uri="{FF2B5EF4-FFF2-40B4-BE49-F238E27FC236}">
                <a16:creationId xmlns:a16="http://schemas.microsoft.com/office/drawing/2014/main" id="{3CE9FB5F-8D7A-41E4-AE20-2C9A08DE263F}"/>
              </a:ext>
            </a:extLst>
          </p:cNvPr>
          <p:cNvPicPr>
            <a:picLocks noChangeAspect="1"/>
          </p:cNvPicPr>
          <p:nvPr/>
        </p:nvPicPr>
        <p:blipFill>
          <a:blip r:embed="rId3"/>
          <a:stretch>
            <a:fillRect/>
          </a:stretch>
        </p:blipFill>
        <p:spPr>
          <a:xfrm>
            <a:off x="6452607" y="2545231"/>
            <a:ext cx="3034440" cy="4297771"/>
          </a:xfrm>
          <a:prstGeom prst="rect">
            <a:avLst/>
          </a:prstGeom>
        </p:spPr>
      </p:pic>
    </p:spTree>
    <p:extLst>
      <p:ext uri="{BB962C8B-B14F-4D97-AF65-F5344CB8AC3E}">
        <p14:creationId xmlns:p14="http://schemas.microsoft.com/office/powerpoint/2010/main" val="322083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96AAED-9598-4926-B7B9-96BA433F23C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64</a:t>
            </a:fld>
            <a:endParaRPr lang="en-US" dirty="0"/>
          </a:p>
        </p:txBody>
      </p:sp>
      <p:sp>
        <p:nvSpPr>
          <p:cNvPr id="3" name="Text Placeholder 2">
            <a:extLst>
              <a:ext uri="{FF2B5EF4-FFF2-40B4-BE49-F238E27FC236}">
                <a16:creationId xmlns:a16="http://schemas.microsoft.com/office/drawing/2014/main" id="{5F817FEC-B325-438C-9C22-A7569F53B7FA}"/>
              </a:ext>
            </a:extLst>
          </p:cNvPr>
          <p:cNvSpPr>
            <a:spLocks noGrp="1"/>
          </p:cNvSpPr>
          <p:nvPr>
            <p:ph type="body" sz="quarter" idx="14"/>
          </p:nvPr>
        </p:nvSpPr>
        <p:spPr>
          <a:xfrm>
            <a:off x="274702" y="1943100"/>
            <a:ext cx="11721160" cy="5096780"/>
          </a:xfrm>
        </p:spPr>
        <p:txBody>
          <a:bodyPr/>
          <a:lstStyle/>
          <a:p>
            <a:r>
              <a:rPr lang="en-US" sz="2800" dirty="0"/>
              <a:t>Basic audit policy settings are not compatible with advanced audit policy settings that are applied by using Group Policy.</a:t>
            </a:r>
          </a:p>
          <a:p>
            <a:r>
              <a:rPr lang="en-US" sz="2800" dirty="0"/>
              <a:t>When advanced audit policy settings are applied by using Group Policy, the current computer's audit policy settings are cleared before the resulting advanced audit policy settings are applied.</a:t>
            </a:r>
          </a:p>
          <a:p>
            <a:r>
              <a:rPr lang="en-US" sz="2800" dirty="0"/>
              <a:t>do not use both the basic audit policy settings under Local Policies\Audit Policy and the advanced settings under Security Settings\Advanced Audit Policy Configuration. Using both advanced and basic audit policy settings can cause unexpected results in audit reporting.</a:t>
            </a:r>
          </a:p>
          <a:p>
            <a:r>
              <a:rPr lang="en-US" sz="2800" dirty="0"/>
              <a:t>be sure to enable the </a:t>
            </a:r>
            <a:r>
              <a:rPr lang="en-US" sz="2800" b="1" dirty="0"/>
              <a:t>Audit: Force audit policy subcategory settings (Windows Vista or later) to override audit policy category settings</a:t>
            </a:r>
            <a:r>
              <a:rPr lang="en-US" sz="2800" dirty="0"/>
              <a:t> policy setting under </a:t>
            </a:r>
            <a:r>
              <a:rPr lang="en-US" sz="2800" b="1" dirty="0"/>
              <a:t>Local Policies\Security Options</a:t>
            </a:r>
            <a:r>
              <a:rPr lang="en-US" sz="2800" dirty="0"/>
              <a:t>.</a:t>
            </a:r>
            <a:endParaRPr lang="fr-FR" sz="2800" dirty="0"/>
          </a:p>
        </p:txBody>
      </p:sp>
      <p:sp>
        <p:nvSpPr>
          <p:cNvPr id="4" name="Title 3">
            <a:extLst>
              <a:ext uri="{FF2B5EF4-FFF2-40B4-BE49-F238E27FC236}">
                <a16:creationId xmlns:a16="http://schemas.microsoft.com/office/drawing/2014/main" id="{85997ABE-4285-4952-8592-A5A089D96C62}"/>
              </a:ext>
            </a:extLst>
          </p:cNvPr>
          <p:cNvSpPr>
            <a:spLocks noGrp="1"/>
          </p:cNvSpPr>
          <p:nvPr>
            <p:ph type="title"/>
          </p:nvPr>
        </p:nvSpPr>
        <p:spPr/>
        <p:txBody>
          <a:bodyPr/>
          <a:lstStyle/>
          <a:p>
            <a:r>
              <a:rPr lang="en-US" dirty="0"/>
              <a:t>Basic Audit vs. Advanced Audit</a:t>
            </a:r>
            <a:endParaRPr lang="fr-FR" dirty="0"/>
          </a:p>
        </p:txBody>
      </p:sp>
    </p:spTree>
    <p:extLst>
      <p:ext uri="{BB962C8B-B14F-4D97-AF65-F5344CB8AC3E}">
        <p14:creationId xmlns:p14="http://schemas.microsoft.com/office/powerpoint/2010/main" val="23743002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A1D3B1-DF78-4BB0-9700-26155558F29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65</a:t>
            </a:fld>
            <a:endParaRPr lang="en-US" dirty="0"/>
          </a:p>
        </p:txBody>
      </p:sp>
      <p:sp>
        <p:nvSpPr>
          <p:cNvPr id="3" name="Text Placeholder 2">
            <a:extLst>
              <a:ext uri="{FF2B5EF4-FFF2-40B4-BE49-F238E27FC236}">
                <a16:creationId xmlns:a16="http://schemas.microsoft.com/office/drawing/2014/main" id="{8B325F82-5BBB-4752-9D7B-DEE34A227333}"/>
              </a:ext>
            </a:extLst>
          </p:cNvPr>
          <p:cNvSpPr>
            <a:spLocks noGrp="1"/>
          </p:cNvSpPr>
          <p:nvPr>
            <p:ph type="body" sz="quarter" idx="14"/>
          </p:nvPr>
        </p:nvSpPr>
        <p:spPr>
          <a:xfrm>
            <a:off x="274702" y="1943100"/>
            <a:ext cx="11721160" cy="5102935"/>
          </a:xfrm>
        </p:spPr>
        <p:txBody>
          <a:bodyPr/>
          <a:lstStyle/>
          <a:p>
            <a:r>
              <a:rPr lang="en-US" dirty="0"/>
              <a:t>Object auditing depends on per-object SACL (Audit ACL)</a:t>
            </a:r>
          </a:p>
          <a:p>
            <a:pPr marL="342900" lvl="1" indent="0">
              <a:buNone/>
            </a:pPr>
            <a:r>
              <a:rPr lang="en-US" dirty="0"/>
              <a:t>=&gt; Can be challenging to audit all objects in System</a:t>
            </a:r>
          </a:p>
          <a:p>
            <a:r>
              <a:rPr lang="en-US" dirty="0"/>
              <a:t>Global Object access Auditing allows to set a custom default SACL for </a:t>
            </a:r>
          </a:p>
          <a:p>
            <a:pPr lvl="1"/>
            <a:r>
              <a:rPr lang="en-US" dirty="0"/>
              <a:t>Files</a:t>
            </a:r>
          </a:p>
          <a:p>
            <a:pPr marL="571500" lvl="2" indent="0">
              <a:buNone/>
            </a:pPr>
            <a:r>
              <a:rPr lang="en-US" dirty="0"/>
              <a:t>In Local or Domain GPO : </a:t>
            </a:r>
            <a:r>
              <a:rPr lang="en-US" b="1" dirty="0"/>
              <a:t>Security Settings\Advanced Audit Policy Configuration\System Audit Policies\Global Object Access Auditing\File System</a:t>
            </a:r>
          </a:p>
          <a:p>
            <a:pPr lvl="1"/>
            <a:r>
              <a:rPr lang="en-US" dirty="0"/>
              <a:t>Registry</a:t>
            </a:r>
            <a:endParaRPr lang="fr-FR" dirty="0"/>
          </a:p>
          <a:p>
            <a:pPr marL="571500" lvl="2" indent="0">
              <a:buNone/>
            </a:pPr>
            <a:r>
              <a:rPr lang="en-US" dirty="0"/>
              <a:t>In Local or Domain GPO : </a:t>
            </a:r>
            <a:r>
              <a:rPr lang="en-US" b="1" dirty="0"/>
              <a:t>Security Settings\Advanced Audit Policy Configuration\System Audit Policies\Global Object Access Auditing\Registry</a:t>
            </a:r>
          </a:p>
          <a:p>
            <a:r>
              <a:rPr lang="en-US" sz="2800" dirty="0"/>
              <a:t>Enables configuration of a global system access control list (SACL) on the file system/Registry for an entire computer.</a:t>
            </a:r>
          </a:p>
        </p:txBody>
      </p:sp>
      <p:sp>
        <p:nvSpPr>
          <p:cNvPr id="4" name="Title 3">
            <a:extLst>
              <a:ext uri="{FF2B5EF4-FFF2-40B4-BE49-F238E27FC236}">
                <a16:creationId xmlns:a16="http://schemas.microsoft.com/office/drawing/2014/main" id="{4DB45742-73BB-4C76-815D-E384E534B2B7}"/>
              </a:ext>
            </a:extLst>
          </p:cNvPr>
          <p:cNvSpPr>
            <a:spLocks noGrp="1"/>
          </p:cNvSpPr>
          <p:nvPr>
            <p:ph type="title"/>
          </p:nvPr>
        </p:nvSpPr>
        <p:spPr/>
        <p:txBody>
          <a:bodyPr/>
          <a:lstStyle/>
          <a:p>
            <a:r>
              <a:rPr lang="en-US" dirty="0"/>
              <a:t>Global Object Access Auditing</a:t>
            </a:r>
            <a:endParaRPr lang="fr-FR" dirty="0"/>
          </a:p>
        </p:txBody>
      </p:sp>
    </p:spTree>
    <p:extLst>
      <p:ext uri="{BB962C8B-B14F-4D97-AF65-F5344CB8AC3E}">
        <p14:creationId xmlns:p14="http://schemas.microsoft.com/office/powerpoint/2010/main" val="159142225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C77BA0-5520-4274-845E-E43AB3E8394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66</a:t>
            </a:fld>
            <a:endParaRPr lang="en-US" dirty="0"/>
          </a:p>
        </p:txBody>
      </p:sp>
      <p:sp>
        <p:nvSpPr>
          <p:cNvPr id="3" name="Text Placeholder 2">
            <a:extLst>
              <a:ext uri="{FF2B5EF4-FFF2-40B4-BE49-F238E27FC236}">
                <a16:creationId xmlns:a16="http://schemas.microsoft.com/office/drawing/2014/main" id="{39D9D929-6C9C-469B-B89F-A911F798B40C}"/>
              </a:ext>
            </a:extLst>
          </p:cNvPr>
          <p:cNvSpPr>
            <a:spLocks noGrp="1"/>
          </p:cNvSpPr>
          <p:nvPr>
            <p:ph type="body" sz="quarter" idx="14"/>
          </p:nvPr>
        </p:nvSpPr>
        <p:spPr>
          <a:xfrm>
            <a:off x="274702" y="1943100"/>
            <a:ext cx="11721160" cy="1495794"/>
          </a:xfrm>
        </p:spPr>
        <p:txBody>
          <a:bodyPr/>
          <a:lstStyle/>
          <a:p>
            <a:r>
              <a:rPr lang="en-US" dirty="0"/>
              <a:t>2-step process</a:t>
            </a:r>
          </a:p>
          <a:p>
            <a:pPr lvl="1"/>
            <a:r>
              <a:rPr lang="en-US" dirty="0"/>
              <a:t>Object must have a SACL (Audit ACL).</a:t>
            </a:r>
          </a:p>
          <a:p>
            <a:pPr lvl="1"/>
            <a:r>
              <a:rPr lang="en-US" dirty="0"/>
              <a:t>Object category must be enabled in the audit policy</a:t>
            </a:r>
            <a:endParaRPr lang="fr-FR" dirty="0"/>
          </a:p>
        </p:txBody>
      </p:sp>
      <p:sp>
        <p:nvSpPr>
          <p:cNvPr id="4" name="Title 3">
            <a:extLst>
              <a:ext uri="{FF2B5EF4-FFF2-40B4-BE49-F238E27FC236}">
                <a16:creationId xmlns:a16="http://schemas.microsoft.com/office/drawing/2014/main" id="{EF07D92C-6D21-4F59-A376-5D5A1F948BA6}"/>
              </a:ext>
            </a:extLst>
          </p:cNvPr>
          <p:cNvSpPr>
            <a:spLocks noGrp="1"/>
          </p:cNvSpPr>
          <p:nvPr>
            <p:ph type="title"/>
          </p:nvPr>
        </p:nvSpPr>
        <p:spPr/>
        <p:txBody>
          <a:bodyPr/>
          <a:lstStyle/>
          <a:p>
            <a:r>
              <a:rPr lang="en-US" dirty="0"/>
              <a:t>Defining Objects auditing</a:t>
            </a:r>
            <a:endParaRPr lang="fr-FR" dirty="0"/>
          </a:p>
        </p:txBody>
      </p:sp>
      <p:pic>
        <p:nvPicPr>
          <p:cNvPr id="5" name="Picture 4">
            <a:extLst>
              <a:ext uri="{FF2B5EF4-FFF2-40B4-BE49-F238E27FC236}">
                <a16:creationId xmlns:a16="http://schemas.microsoft.com/office/drawing/2014/main" id="{EC655DD4-0CFA-41E1-B740-AF4676969441}"/>
              </a:ext>
            </a:extLst>
          </p:cNvPr>
          <p:cNvPicPr>
            <a:picLocks noChangeAspect="1"/>
          </p:cNvPicPr>
          <p:nvPr/>
        </p:nvPicPr>
        <p:blipFill>
          <a:blip r:embed="rId2"/>
          <a:stretch>
            <a:fillRect/>
          </a:stretch>
        </p:blipFill>
        <p:spPr>
          <a:xfrm>
            <a:off x="640458" y="3712049"/>
            <a:ext cx="4527723" cy="2948628"/>
          </a:xfrm>
          <a:prstGeom prst="rect">
            <a:avLst/>
          </a:prstGeom>
        </p:spPr>
      </p:pic>
      <p:pic>
        <p:nvPicPr>
          <p:cNvPr id="6" name="Picture 5">
            <a:extLst>
              <a:ext uri="{FF2B5EF4-FFF2-40B4-BE49-F238E27FC236}">
                <a16:creationId xmlns:a16="http://schemas.microsoft.com/office/drawing/2014/main" id="{CA6CD0AA-AC26-4F8F-A172-BEB66382E882}"/>
              </a:ext>
            </a:extLst>
          </p:cNvPr>
          <p:cNvPicPr>
            <a:picLocks noChangeAspect="1"/>
          </p:cNvPicPr>
          <p:nvPr/>
        </p:nvPicPr>
        <p:blipFill>
          <a:blip r:embed="rId3"/>
          <a:stretch>
            <a:fillRect/>
          </a:stretch>
        </p:blipFill>
        <p:spPr>
          <a:xfrm>
            <a:off x="7041188" y="3700068"/>
            <a:ext cx="3664521" cy="2948628"/>
          </a:xfrm>
          <a:prstGeom prst="rect">
            <a:avLst/>
          </a:prstGeom>
        </p:spPr>
      </p:pic>
    </p:spTree>
    <p:extLst>
      <p:ext uri="{BB962C8B-B14F-4D97-AF65-F5344CB8AC3E}">
        <p14:creationId xmlns:p14="http://schemas.microsoft.com/office/powerpoint/2010/main" val="101336560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81A23-DB2E-4AAD-B83B-F4970C55C12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67</a:t>
            </a:fld>
            <a:endParaRPr lang="en-US" dirty="0"/>
          </a:p>
        </p:txBody>
      </p:sp>
      <p:sp>
        <p:nvSpPr>
          <p:cNvPr id="3" name="Text Placeholder 2">
            <a:extLst>
              <a:ext uri="{FF2B5EF4-FFF2-40B4-BE49-F238E27FC236}">
                <a16:creationId xmlns:a16="http://schemas.microsoft.com/office/drawing/2014/main" id="{3707A110-21F1-4483-B901-9D43547DDC80}"/>
              </a:ext>
            </a:extLst>
          </p:cNvPr>
          <p:cNvSpPr>
            <a:spLocks noGrp="1"/>
          </p:cNvSpPr>
          <p:nvPr>
            <p:ph type="body" sz="quarter" idx="14"/>
          </p:nvPr>
        </p:nvSpPr>
        <p:spPr>
          <a:xfrm>
            <a:off x="274702" y="1943100"/>
            <a:ext cx="11721160" cy="3465564"/>
          </a:xfrm>
        </p:spPr>
        <p:txBody>
          <a:bodyPr/>
          <a:lstStyle/>
          <a:p>
            <a:r>
              <a:rPr lang="en-US" dirty="0"/>
              <a:t>auditpol.exe</a:t>
            </a:r>
          </a:p>
          <a:p>
            <a:pPr lvl="1"/>
            <a:r>
              <a:rPr lang="en-US" dirty="0"/>
              <a:t>Dumps the effective audit policy</a:t>
            </a:r>
          </a:p>
          <a:p>
            <a:pPr lvl="1"/>
            <a:r>
              <a:rPr lang="en-US" dirty="0"/>
              <a:t>Edit the current policy</a:t>
            </a:r>
          </a:p>
          <a:p>
            <a:pPr lvl="2"/>
            <a:r>
              <a:rPr lang="en-US" dirty="0"/>
              <a:t>The tool does not write in the GPO. It writes directly in the policy store.</a:t>
            </a:r>
          </a:p>
          <a:p>
            <a:pPr lvl="2"/>
            <a:r>
              <a:rPr lang="en-US" dirty="0"/>
              <a:t>The tool can overwrite settings defined by GPO but next GPO application phase will reset the configuration to the one defined in the GPOs.</a:t>
            </a:r>
          </a:p>
          <a:p>
            <a:r>
              <a:rPr lang="en-US" dirty="0" err="1"/>
              <a:t>GPedit.msc</a:t>
            </a:r>
            <a:endParaRPr lang="en-US" dirty="0"/>
          </a:p>
          <a:p>
            <a:pPr lvl="1"/>
            <a:r>
              <a:rPr lang="en-US" dirty="0"/>
              <a:t>Edits the local GPO</a:t>
            </a:r>
          </a:p>
        </p:txBody>
      </p:sp>
      <p:sp>
        <p:nvSpPr>
          <p:cNvPr id="4" name="Title 3">
            <a:extLst>
              <a:ext uri="{FF2B5EF4-FFF2-40B4-BE49-F238E27FC236}">
                <a16:creationId xmlns:a16="http://schemas.microsoft.com/office/drawing/2014/main" id="{557DB073-1700-49D2-AB46-E79313DCB49C}"/>
              </a:ext>
            </a:extLst>
          </p:cNvPr>
          <p:cNvSpPr>
            <a:spLocks noGrp="1"/>
          </p:cNvSpPr>
          <p:nvPr>
            <p:ph type="title"/>
          </p:nvPr>
        </p:nvSpPr>
        <p:spPr/>
        <p:txBody>
          <a:bodyPr/>
          <a:lstStyle/>
          <a:p>
            <a:r>
              <a:rPr lang="en-US" dirty="0"/>
              <a:t>Tools for editing Audit policy</a:t>
            </a:r>
            <a:endParaRPr lang="fr-FR" dirty="0"/>
          </a:p>
        </p:txBody>
      </p:sp>
    </p:spTree>
    <p:extLst>
      <p:ext uri="{BB962C8B-B14F-4D97-AF65-F5344CB8AC3E}">
        <p14:creationId xmlns:p14="http://schemas.microsoft.com/office/powerpoint/2010/main" val="382998850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DF1093-37FB-4B58-88EB-6AA1165D738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68</a:t>
            </a:fld>
            <a:endParaRPr lang="en-US" dirty="0"/>
          </a:p>
        </p:txBody>
      </p:sp>
      <p:sp>
        <p:nvSpPr>
          <p:cNvPr id="3" name="Text Placeholder 2">
            <a:extLst>
              <a:ext uri="{FF2B5EF4-FFF2-40B4-BE49-F238E27FC236}">
                <a16:creationId xmlns:a16="http://schemas.microsoft.com/office/drawing/2014/main" id="{1B30D873-459E-4D89-8184-2210A4F8ACDC}"/>
              </a:ext>
            </a:extLst>
          </p:cNvPr>
          <p:cNvSpPr>
            <a:spLocks noGrp="1"/>
          </p:cNvSpPr>
          <p:nvPr>
            <p:ph type="body" sz="quarter" idx="14"/>
          </p:nvPr>
        </p:nvSpPr>
        <p:spPr>
          <a:xfrm>
            <a:off x="274702" y="1943100"/>
            <a:ext cx="11721160" cy="1588127"/>
          </a:xfrm>
        </p:spPr>
        <p:txBody>
          <a:bodyPr/>
          <a:lstStyle/>
          <a:p>
            <a:r>
              <a:rPr lang="en-US" dirty="0"/>
              <a:t>Third-party applications can write events in the Security event log</a:t>
            </a:r>
          </a:p>
          <a:p>
            <a:pPr lvl="1"/>
            <a:r>
              <a:rPr lang="en-US" dirty="0"/>
              <a:t>Requires the </a:t>
            </a:r>
            <a:r>
              <a:rPr lang="fr-FR" dirty="0" err="1"/>
              <a:t>SeAuditPrivilege</a:t>
            </a:r>
            <a:r>
              <a:rPr lang="fr-FR" dirty="0"/>
              <a:t> </a:t>
            </a:r>
            <a:r>
              <a:rPr lang="fr-FR" dirty="0" err="1"/>
              <a:t>privilege</a:t>
            </a:r>
            <a:r>
              <a:rPr lang="fr-FR" dirty="0"/>
              <a:t> (</a:t>
            </a:r>
            <a:r>
              <a:rPr lang="fr-FR" dirty="0" err="1"/>
              <a:t>Generate</a:t>
            </a:r>
            <a:r>
              <a:rPr lang="fr-FR" dirty="0"/>
              <a:t> audit </a:t>
            </a:r>
            <a:r>
              <a:rPr lang="fr-FR" dirty="0" err="1"/>
              <a:t>events</a:t>
            </a:r>
            <a:r>
              <a:rPr lang="fr-FR" dirty="0"/>
              <a:t>)</a:t>
            </a:r>
          </a:p>
        </p:txBody>
      </p:sp>
      <p:sp>
        <p:nvSpPr>
          <p:cNvPr id="4" name="Title 3">
            <a:extLst>
              <a:ext uri="{FF2B5EF4-FFF2-40B4-BE49-F238E27FC236}">
                <a16:creationId xmlns:a16="http://schemas.microsoft.com/office/drawing/2014/main" id="{ABA80EE4-BD7A-4B45-972F-22AC085C0A28}"/>
              </a:ext>
            </a:extLst>
          </p:cNvPr>
          <p:cNvSpPr>
            <a:spLocks noGrp="1"/>
          </p:cNvSpPr>
          <p:nvPr>
            <p:ph type="title"/>
          </p:nvPr>
        </p:nvSpPr>
        <p:spPr/>
        <p:txBody>
          <a:bodyPr/>
          <a:lstStyle/>
          <a:p>
            <a:r>
              <a:rPr lang="en-US" dirty="0"/>
              <a:t>Third-party applications</a:t>
            </a:r>
            <a:endParaRPr lang="fr-FR" dirty="0"/>
          </a:p>
        </p:txBody>
      </p:sp>
    </p:spTree>
    <p:extLst>
      <p:ext uri="{BB962C8B-B14F-4D97-AF65-F5344CB8AC3E}">
        <p14:creationId xmlns:p14="http://schemas.microsoft.com/office/powerpoint/2010/main" val="35524965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9A39-FAD7-4F0C-92BE-9BF24BA9FF45}"/>
              </a:ext>
            </a:extLst>
          </p:cNvPr>
          <p:cNvSpPr>
            <a:spLocks noGrp="1"/>
          </p:cNvSpPr>
          <p:nvPr>
            <p:ph type="title"/>
          </p:nvPr>
        </p:nvSpPr>
        <p:spPr/>
        <p:txBody>
          <a:bodyPr/>
          <a:lstStyle/>
          <a:p>
            <a:r>
              <a:rPr lang="fr-FR" dirty="0"/>
              <a:t>SID </a:t>
            </a:r>
            <a:r>
              <a:rPr lang="fr-FR" dirty="0" err="1"/>
              <a:t>examples</a:t>
            </a:r>
            <a:endParaRPr lang="en-US" dirty="0"/>
          </a:p>
        </p:txBody>
      </p:sp>
      <p:sp>
        <p:nvSpPr>
          <p:cNvPr id="3" name="Content Placeholder 2">
            <a:extLst>
              <a:ext uri="{FF2B5EF4-FFF2-40B4-BE49-F238E27FC236}">
                <a16:creationId xmlns:a16="http://schemas.microsoft.com/office/drawing/2014/main" id="{12B11F1B-621E-4BF4-8CAF-91C3B7654CAA}"/>
              </a:ext>
            </a:extLst>
          </p:cNvPr>
          <p:cNvSpPr>
            <a:spLocks noGrp="1"/>
          </p:cNvSpPr>
          <p:nvPr>
            <p:ph idx="1"/>
          </p:nvPr>
        </p:nvSpPr>
        <p:spPr>
          <a:xfrm>
            <a:off x="280989" y="1712117"/>
            <a:ext cx="12123841" cy="4218864"/>
          </a:xfrm>
        </p:spPr>
        <p:txBody>
          <a:bodyPr/>
          <a:lstStyle/>
          <a:p>
            <a:r>
              <a:rPr lang="fr-FR" dirty="0"/>
              <a:t>‘</a:t>
            </a:r>
            <a:r>
              <a:rPr lang="fr-FR" dirty="0" err="1"/>
              <a:t>Everyone</a:t>
            </a:r>
            <a:r>
              <a:rPr lang="fr-FR" dirty="0"/>
              <a:t>’ SID </a:t>
            </a:r>
            <a:r>
              <a:rPr lang="fr-FR" dirty="0" err="1"/>
              <a:t>belongs</a:t>
            </a:r>
            <a:r>
              <a:rPr lang="fr-FR" dirty="0"/>
              <a:t> to the </a:t>
            </a:r>
            <a:r>
              <a:rPr lang="fr-FR" dirty="0">
                <a:solidFill>
                  <a:schemeClr val="accent2"/>
                </a:solidFill>
                <a:highlight>
                  <a:srgbClr val="80BCEB"/>
                </a:highlight>
              </a:rPr>
              <a:t>World</a:t>
            </a:r>
            <a:r>
              <a:rPr lang="fr-FR" dirty="0"/>
              <a:t> </a:t>
            </a:r>
            <a:r>
              <a:rPr lang="fr-FR" dirty="0" err="1"/>
              <a:t>authority</a:t>
            </a:r>
            <a:endParaRPr lang="fr-FR" dirty="0"/>
          </a:p>
          <a:p>
            <a:pPr marL="466298" lvl="1" indent="0">
              <a:buNone/>
            </a:pPr>
            <a:r>
              <a:rPr lang="en-US" dirty="0"/>
              <a:t>S-</a:t>
            </a:r>
            <a:r>
              <a:rPr lang="en-US" dirty="0">
                <a:solidFill>
                  <a:schemeClr val="accent1"/>
                </a:solidFill>
              </a:rPr>
              <a:t>1</a:t>
            </a:r>
            <a:r>
              <a:rPr lang="en-US" dirty="0"/>
              <a:t>-</a:t>
            </a:r>
            <a:r>
              <a:rPr lang="en-US" dirty="0">
                <a:solidFill>
                  <a:schemeClr val="accent2"/>
                </a:solidFill>
                <a:highlight>
                  <a:srgbClr val="80BCEB"/>
                </a:highlight>
              </a:rPr>
              <a:t>1</a:t>
            </a:r>
            <a:r>
              <a:rPr lang="en-US" dirty="0"/>
              <a:t>-</a:t>
            </a:r>
            <a:r>
              <a:rPr lang="en-US" dirty="0">
                <a:solidFill>
                  <a:schemeClr val="accent4"/>
                </a:solidFill>
              </a:rPr>
              <a:t>0</a:t>
            </a:r>
          </a:p>
          <a:p>
            <a:r>
              <a:rPr lang="fr-FR" dirty="0"/>
              <a:t>NT </a:t>
            </a:r>
            <a:r>
              <a:rPr lang="fr-FR" dirty="0" err="1"/>
              <a:t>Authority</a:t>
            </a:r>
            <a:r>
              <a:rPr lang="fr-FR" dirty="0"/>
              <a:t> SID </a:t>
            </a:r>
            <a:r>
              <a:rPr lang="fr-FR" dirty="0" err="1"/>
              <a:t>example</a:t>
            </a:r>
            <a:endParaRPr lang="en-US" dirty="0"/>
          </a:p>
          <a:p>
            <a:pPr marL="466298" lvl="1" indent="0">
              <a:buNone/>
            </a:pPr>
            <a:r>
              <a:rPr lang="fr-FR" dirty="0"/>
              <a:t>S-</a:t>
            </a:r>
            <a:r>
              <a:rPr lang="fr-FR" dirty="0">
                <a:solidFill>
                  <a:schemeClr val="accent1"/>
                </a:solidFill>
              </a:rPr>
              <a:t>1</a:t>
            </a:r>
            <a:r>
              <a:rPr lang="fr-FR" dirty="0"/>
              <a:t>-</a:t>
            </a:r>
            <a:r>
              <a:rPr lang="fr-FR" dirty="0">
                <a:solidFill>
                  <a:schemeClr val="accent2"/>
                </a:solidFill>
              </a:rPr>
              <a:t>5</a:t>
            </a:r>
            <a:r>
              <a:rPr lang="fr-FR" dirty="0"/>
              <a:t>-</a:t>
            </a:r>
            <a:r>
              <a:rPr lang="fr-FR" dirty="0">
                <a:solidFill>
                  <a:schemeClr val="accent4"/>
                </a:solidFill>
              </a:rPr>
              <a:t>21</a:t>
            </a:r>
            <a:r>
              <a:rPr lang="fr-FR" dirty="0"/>
              <a:t>-</a:t>
            </a:r>
            <a:r>
              <a:rPr lang="fr-FR" dirty="0">
                <a:solidFill>
                  <a:schemeClr val="accent4"/>
                </a:solidFill>
              </a:rPr>
              <a:t>2341434390</a:t>
            </a:r>
            <a:r>
              <a:rPr lang="fr-FR" dirty="0"/>
              <a:t>-</a:t>
            </a:r>
            <a:r>
              <a:rPr lang="fr-FR" dirty="0">
                <a:solidFill>
                  <a:schemeClr val="accent4"/>
                </a:solidFill>
              </a:rPr>
              <a:t>2243354014</a:t>
            </a:r>
            <a:r>
              <a:rPr lang="fr-FR" dirty="0"/>
              <a:t>-</a:t>
            </a:r>
            <a:r>
              <a:rPr lang="fr-FR" dirty="0">
                <a:solidFill>
                  <a:schemeClr val="accent4"/>
                </a:solidFill>
              </a:rPr>
              <a:t>643631106</a:t>
            </a:r>
            <a:r>
              <a:rPr lang="fr-FR" dirty="0"/>
              <a:t>-</a:t>
            </a:r>
            <a:r>
              <a:rPr lang="fr-FR" dirty="0">
                <a:solidFill>
                  <a:schemeClr val="accent4"/>
                </a:solidFill>
              </a:rPr>
              <a:t>1005</a:t>
            </a:r>
          </a:p>
          <a:p>
            <a:r>
              <a:rPr lang="fr-FR" dirty="0"/>
              <a:t>Azure AD </a:t>
            </a:r>
            <a:r>
              <a:rPr lang="fr-FR" dirty="0" err="1"/>
              <a:t>Authority</a:t>
            </a:r>
            <a:r>
              <a:rPr lang="fr-FR" dirty="0"/>
              <a:t> </a:t>
            </a:r>
            <a:r>
              <a:rPr lang="fr-FR" dirty="0" err="1"/>
              <a:t>example</a:t>
            </a:r>
            <a:endParaRPr lang="fr-FR" dirty="0"/>
          </a:p>
          <a:p>
            <a:pPr marL="466298" lvl="1" indent="0">
              <a:buNone/>
            </a:pPr>
            <a:r>
              <a:rPr lang="fr-FR" dirty="0"/>
              <a:t>S-1-12-1-2490972560-1337630679-3377677194-1269695756</a:t>
            </a:r>
          </a:p>
          <a:p>
            <a:r>
              <a:rPr lang="fr-FR" dirty="0" err="1"/>
              <a:t>Mandatory</a:t>
            </a:r>
            <a:r>
              <a:rPr lang="fr-FR" dirty="0"/>
              <a:t> label</a:t>
            </a:r>
          </a:p>
          <a:p>
            <a:pPr marL="466298" lvl="1" indent="0">
              <a:buNone/>
            </a:pPr>
            <a:r>
              <a:rPr lang="fr-FR" dirty="0"/>
              <a:t>S-1-16-12288</a:t>
            </a:r>
          </a:p>
        </p:txBody>
      </p:sp>
    </p:spTree>
    <p:extLst>
      <p:ext uri="{BB962C8B-B14F-4D97-AF65-F5344CB8AC3E}">
        <p14:creationId xmlns:p14="http://schemas.microsoft.com/office/powerpoint/2010/main" val="4139540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E6E-9AD5-4A19-808D-02E1C5A99525}"/>
              </a:ext>
            </a:extLst>
          </p:cNvPr>
          <p:cNvSpPr>
            <a:spLocks noGrp="1"/>
          </p:cNvSpPr>
          <p:nvPr>
            <p:ph type="title"/>
          </p:nvPr>
        </p:nvSpPr>
        <p:spPr/>
        <p:txBody>
          <a:bodyPr/>
          <a:lstStyle/>
          <a:p>
            <a:r>
              <a:rPr lang="fr-FR" dirty="0"/>
              <a:t>NT </a:t>
            </a:r>
            <a:r>
              <a:rPr lang="fr-FR" dirty="0" err="1"/>
              <a:t>Sub</a:t>
            </a:r>
            <a:r>
              <a:rPr lang="fr-FR" dirty="0"/>
              <a:t> </a:t>
            </a:r>
            <a:r>
              <a:rPr lang="fr-FR" dirty="0" err="1"/>
              <a:t>Authorities</a:t>
            </a:r>
            <a:endParaRPr lang="en-US" dirty="0"/>
          </a:p>
        </p:txBody>
      </p:sp>
      <p:sp>
        <p:nvSpPr>
          <p:cNvPr id="3" name="Content Placeholder 2">
            <a:extLst>
              <a:ext uri="{FF2B5EF4-FFF2-40B4-BE49-F238E27FC236}">
                <a16:creationId xmlns:a16="http://schemas.microsoft.com/office/drawing/2014/main" id="{45F18DBE-0BD9-47FF-88DE-D5FDB6C71531}"/>
              </a:ext>
            </a:extLst>
          </p:cNvPr>
          <p:cNvSpPr>
            <a:spLocks noGrp="1"/>
          </p:cNvSpPr>
          <p:nvPr>
            <p:ph idx="1"/>
          </p:nvPr>
        </p:nvSpPr>
        <p:spPr>
          <a:xfrm>
            <a:off x="274640" y="1678698"/>
            <a:ext cx="11887198" cy="4927490"/>
          </a:xfrm>
        </p:spPr>
        <p:txBody>
          <a:bodyPr>
            <a:normAutofit fontScale="85000" lnSpcReduction="20000"/>
          </a:bodyPr>
          <a:lstStyle/>
          <a:p>
            <a:r>
              <a:rPr lang="fr-FR" sz="4300" dirty="0" err="1"/>
              <a:t>SubAuthority</a:t>
            </a:r>
            <a:r>
              <a:rPr lang="fr-FR" sz="4300" dirty="0"/>
              <a:t> : The first DWORD of NT </a:t>
            </a:r>
            <a:r>
              <a:rPr lang="fr-FR" sz="4300" dirty="0" err="1"/>
              <a:t>Authority</a:t>
            </a:r>
            <a:r>
              <a:rPr lang="fr-FR" sz="4300" dirty="0"/>
              <a:t> </a:t>
            </a:r>
            <a:r>
              <a:rPr lang="fr-FR" sz="4300" dirty="0" err="1"/>
              <a:t>SIDs</a:t>
            </a:r>
            <a:endParaRPr lang="fr-FR" sz="4300" dirty="0"/>
          </a:p>
          <a:p>
            <a:pPr marL="0" indent="0">
              <a:buNone/>
            </a:pPr>
            <a:r>
              <a:rPr lang="fr-FR" sz="4300" dirty="0"/>
              <a:t>	 S-1-5-</a:t>
            </a:r>
            <a:r>
              <a:rPr lang="fr-FR" sz="4300" dirty="0">
                <a:solidFill>
                  <a:srgbClr val="FF0000"/>
                </a:solidFill>
              </a:rPr>
              <a:t>21</a:t>
            </a:r>
            <a:r>
              <a:rPr lang="fr-FR" sz="4300" dirty="0"/>
              <a:t>-2341434390-2243354014-643631106-1005</a:t>
            </a:r>
          </a:p>
          <a:p>
            <a:r>
              <a:rPr lang="fr-FR" sz="4300" dirty="0"/>
              <a:t>No </a:t>
            </a:r>
            <a:r>
              <a:rPr lang="fr-FR" sz="4300" dirty="0" err="1"/>
              <a:t>fixed</a:t>
            </a:r>
            <a:r>
              <a:rPr lang="fr-FR" sz="4300" dirty="0"/>
              <a:t> </a:t>
            </a:r>
            <a:r>
              <a:rPr lang="fr-FR" sz="4300" dirty="0" err="1"/>
              <a:t>meaning</a:t>
            </a:r>
            <a:r>
              <a:rPr lang="fr-FR" sz="4300" dirty="0"/>
              <a:t>. Can </a:t>
            </a:r>
            <a:r>
              <a:rPr lang="fr-FR" sz="4300" dirty="0" err="1"/>
              <a:t>be</a:t>
            </a:r>
            <a:r>
              <a:rPr lang="fr-FR" sz="4300" dirty="0"/>
              <a:t>:</a:t>
            </a:r>
          </a:p>
          <a:p>
            <a:pPr lvl="1"/>
            <a:r>
              <a:rPr lang="fr-FR" sz="3100" dirty="0"/>
              <a:t>A pseudo-</a:t>
            </a:r>
            <a:r>
              <a:rPr lang="fr-FR" sz="3100" dirty="0" err="1"/>
              <a:t>account</a:t>
            </a:r>
            <a:endParaRPr lang="fr-FR" sz="3100" dirty="0"/>
          </a:p>
          <a:p>
            <a:pPr lvl="2"/>
            <a:r>
              <a:rPr lang="fr-FR" sz="2500" dirty="0"/>
              <a:t>S-1-5-18 =&gt; SYSTEM</a:t>
            </a:r>
          </a:p>
          <a:p>
            <a:pPr lvl="2"/>
            <a:r>
              <a:rPr lang="fr-FR" sz="2500" dirty="0"/>
              <a:t>S-1-5-19 =&gt; </a:t>
            </a:r>
            <a:r>
              <a:rPr lang="fr-FR" sz="2500" dirty="0" err="1"/>
              <a:t>LocalService</a:t>
            </a:r>
            <a:endParaRPr lang="fr-FR" sz="2500" dirty="0"/>
          </a:p>
          <a:p>
            <a:pPr lvl="2"/>
            <a:r>
              <a:rPr lang="fr-FR" sz="2500" dirty="0"/>
              <a:t>S-1-5-20 =&gt; </a:t>
            </a:r>
            <a:r>
              <a:rPr lang="fr-FR" sz="2500" dirty="0" err="1"/>
              <a:t>NetworkService</a:t>
            </a:r>
            <a:endParaRPr lang="fr-FR" sz="2500" dirty="0"/>
          </a:p>
          <a:p>
            <a:pPr lvl="1"/>
            <a:r>
              <a:rPr lang="fr-FR" sz="3100" dirty="0"/>
              <a:t>A tag</a:t>
            </a:r>
          </a:p>
          <a:p>
            <a:pPr lvl="2"/>
            <a:r>
              <a:rPr lang="fr-FR" sz="2500" dirty="0"/>
              <a:t>S-1-5-4 =&gt; INTERRACTIVE</a:t>
            </a:r>
          </a:p>
          <a:p>
            <a:pPr lvl="1"/>
            <a:r>
              <a:rPr lang="fr-FR" sz="3100" dirty="0"/>
              <a:t>A </a:t>
            </a:r>
            <a:r>
              <a:rPr lang="fr-FR" sz="3100" dirty="0" err="1"/>
              <a:t>pseudo-group</a:t>
            </a:r>
            <a:endParaRPr lang="fr-FR" sz="3100" dirty="0"/>
          </a:p>
          <a:p>
            <a:pPr lvl="2"/>
            <a:r>
              <a:rPr lang="fr-FR" sz="2500" dirty="0"/>
              <a:t>S-1-5-11 =&gt; AUTHENTICATED_USERS</a:t>
            </a:r>
          </a:p>
          <a:p>
            <a:pPr lvl="1"/>
            <a:r>
              <a:rPr lang="fr-FR" sz="3100" dirty="0" err="1"/>
              <a:t>LogonID</a:t>
            </a:r>
            <a:endParaRPr lang="fr-FR" sz="3100" dirty="0"/>
          </a:p>
          <a:p>
            <a:pPr lvl="2"/>
            <a:r>
              <a:rPr lang="fr-FR" sz="2500" dirty="0"/>
              <a:t>S-1-5-5-&lt;</a:t>
            </a:r>
            <a:r>
              <a:rPr lang="fr-FR" sz="2500" dirty="0" err="1"/>
              <a:t>HighPart</a:t>
            </a:r>
            <a:r>
              <a:rPr lang="fr-FR" sz="2500" dirty="0"/>
              <a:t>&gt;-&lt;</a:t>
            </a:r>
            <a:r>
              <a:rPr lang="fr-FR" sz="2500" dirty="0" err="1"/>
              <a:t>LowPart</a:t>
            </a:r>
            <a:r>
              <a:rPr lang="fr-FR" sz="2500" dirty="0"/>
              <a:t>&gt;</a:t>
            </a:r>
          </a:p>
          <a:p>
            <a:pPr lvl="2"/>
            <a:endParaRPr lang="fr-FR" dirty="0"/>
          </a:p>
        </p:txBody>
      </p:sp>
    </p:spTree>
    <p:extLst>
      <p:ext uri="{BB962C8B-B14F-4D97-AF65-F5344CB8AC3E}">
        <p14:creationId xmlns:p14="http://schemas.microsoft.com/office/powerpoint/2010/main" val="72718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7949-FD08-4458-9ADF-4A564C5B3622}"/>
              </a:ext>
            </a:extLst>
          </p:cNvPr>
          <p:cNvSpPr>
            <a:spLocks noGrp="1"/>
          </p:cNvSpPr>
          <p:nvPr>
            <p:ph type="title"/>
          </p:nvPr>
        </p:nvSpPr>
        <p:spPr/>
        <p:txBody>
          <a:bodyPr/>
          <a:lstStyle/>
          <a:p>
            <a:r>
              <a:rPr lang="fr-FR" dirty="0" err="1"/>
              <a:t>Newer</a:t>
            </a:r>
            <a:r>
              <a:rPr lang="fr-FR" dirty="0"/>
              <a:t> </a:t>
            </a:r>
            <a:r>
              <a:rPr lang="fr-FR" dirty="0" err="1"/>
              <a:t>Authorities</a:t>
            </a:r>
            <a:endParaRPr lang="en-US" dirty="0"/>
          </a:p>
        </p:txBody>
      </p:sp>
      <p:sp>
        <p:nvSpPr>
          <p:cNvPr id="3" name="Content Placeholder 2">
            <a:extLst>
              <a:ext uri="{FF2B5EF4-FFF2-40B4-BE49-F238E27FC236}">
                <a16:creationId xmlns:a16="http://schemas.microsoft.com/office/drawing/2014/main" id="{FBCE177A-0B5C-4AA3-A6E0-7AEB46694B8D}"/>
              </a:ext>
            </a:extLst>
          </p:cNvPr>
          <p:cNvSpPr>
            <a:spLocks noGrp="1"/>
          </p:cNvSpPr>
          <p:nvPr>
            <p:ph idx="1"/>
          </p:nvPr>
        </p:nvSpPr>
        <p:spPr>
          <a:xfrm>
            <a:off x="855768" y="1861968"/>
            <a:ext cx="10890263" cy="1516838"/>
          </a:xfrm>
        </p:spPr>
        <p:txBody>
          <a:bodyPr>
            <a:normAutofit/>
          </a:bodyPr>
          <a:lstStyle/>
          <a:p>
            <a:r>
              <a:rPr lang="fr-FR" sz="2040" dirty="0" err="1"/>
              <a:t>Mandatory</a:t>
            </a:r>
            <a:r>
              <a:rPr lang="fr-FR" sz="2040" dirty="0"/>
              <a:t> </a:t>
            </a:r>
            <a:r>
              <a:rPr lang="fr-FR" sz="2040" dirty="0" err="1"/>
              <a:t>Integrity</a:t>
            </a:r>
            <a:r>
              <a:rPr lang="fr-FR" sz="2040" dirty="0"/>
              <a:t> Control</a:t>
            </a:r>
          </a:p>
          <a:p>
            <a:pPr marL="0" indent="0">
              <a:buNone/>
            </a:pPr>
            <a:r>
              <a:rPr lang="fr-FR" sz="2040" dirty="0"/>
              <a:t>	 S-1-16-&lt;</a:t>
            </a:r>
            <a:r>
              <a:rPr lang="fr-FR" sz="2040" dirty="0" err="1"/>
              <a:t>integrity</a:t>
            </a:r>
            <a:r>
              <a:rPr lang="fr-FR" sz="2040" dirty="0"/>
              <a:t> </a:t>
            </a:r>
            <a:r>
              <a:rPr lang="fr-FR" sz="2040" dirty="0" err="1"/>
              <a:t>level</a:t>
            </a:r>
            <a:r>
              <a:rPr lang="fr-FR" sz="2040" dirty="0"/>
              <a:t>&gt;</a:t>
            </a:r>
          </a:p>
          <a:p>
            <a:r>
              <a:rPr lang="fr-FR" sz="2040" dirty="0"/>
              <a:t>Service SID</a:t>
            </a:r>
          </a:p>
          <a:p>
            <a:pPr marL="466298" lvl="1" indent="0">
              <a:buNone/>
            </a:pPr>
            <a:r>
              <a:rPr lang="en-US" sz="1836" dirty="0"/>
              <a:t>S-1-5-80-&lt;SHA-1(service name in upper case)&gt;</a:t>
            </a:r>
            <a:endParaRPr lang="fr-FR" sz="1836" dirty="0"/>
          </a:p>
          <a:p>
            <a:pPr lvl="1"/>
            <a:endParaRPr lang="en-US" dirty="0"/>
          </a:p>
        </p:txBody>
      </p:sp>
      <p:pic>
        <p:nvPicPr>
          <p:cNvPr id="4" name="Picture 3">
            <a:extLst>
              <a:ext uri="{FF2B5EF4-FFF2-40B4-BE49-F238E27FC236}">
                <a16:creationId xmlns:a16="http://schemas.microsoft.com/office/drawing/2014/main" id="{80D2CBD9-F17F-47C5-980D-5902351A0561}"/>
              </a:ext>
            </a:extLst>
          </p:cNvPr>
          <p:cNvPicPr>
            <a:picLocks noChangeAspect="1"/>
          </p:cNvPicPr>
          <p:nvPr/>
        </p:nvPicPr>
        <p:blipFill>
          <a:blip r:embed="rId3"/>
          <a:stretch>
            <a:fillRect/>
          </a:stretch>
        </p:blipFill>
        <p:spPr>
          <a:xfrm>
            <a:off x="969871" y="3516430"/>
            <a:ext cx="5610104" cy="1516838"/>
          </a:xfrm>
          <a:prstGeom prst="rect">
            <a:avLst/>
          </a:prstGeom>
        </p:spPr>
      </p:pic>
      <p:sp>
        <p:nvSpPr>
          <p:cNvPr id="5" name="Content Placeholder 2">
            <a:extLst>
              <a:ext uri="{FF2B5EF4-FFF2-40B4-BE49-F238E27FC236}">
                <a16:creationId xmlns:a16="http://schemas.microsoft.com/office/drawing/2014/main" id="{EE8D613D-6C24-47D7-9A77-57ABD25CCD70}"/>
              </a:ext>
            </a:extLst>
          </p:cNvPr>
          <p:cNvSpPr txBox="1">
            <a:spLocks/>
          </p:cNvSpPr>
          <p:nvPr/>
        </p:nvSpPr>
        <p:spPr>
          <a:xfrm>
            <a:off x="855768" y="5170891"/>
            <a:ext cx="10890263" cy="797771"/>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40" dirty="0"/>
              <a:t>Azure AD</a:t>
            </a:r>
          </a:p>
          <a:p>
            <a:pPr marL="0" indent="0">
              <a:buNone/>
            </a:pPr>
            <a:r>
              <a:rPr lang="fr-FR" sz="2040" dirty="0"/>
              <a:t>	 S-1-12-1-&lt;GUID of Azure AD user </a:t>
            </a:r>
            <a:r>
              <a:rPr lang="fr-FR" sz="2040" dirty="0" err="1"/>
              <a:t>object</a:t>
            </a:r>
            <a:r>
              <a:rPr lang="fr-FR" sz="2040" dirty="0"/>
              <a:t>&gt;</a:t>
            </a:r>
          </a:p>
        </p:txBody>
      </p:sp>
      <p:pic>
        <p:nvPicPr>
          <p:cNvPr id="6" name="Picture 5">
            <a:extLst>
              <a:ext uri="{FF2B5EF4-FFF2-40B4-BE49-F238E27FC236}">
                <a16:creationId xmlns:a16="http://schemas.microsoft.com/office/drawing/2014/main" id="{14609C56-9C3E-4F09-8544-526261FFA616}"/>
              </a:ext>
            </a:extLst>
          </p:cNvPr>
          <p:cNvPicPr>
            <a:picLocks noChangeAspect="1"/>
          </p:cNvPicPr>
          <p:nvPr/>
        </p:nvPicPr>
        <p:blipFill>
          <a:blip r:embed="rId4"/>
          <a:stretch>
            <a:fillRect/>
          </a:stretch>
        </p:blipFill>
        <p:spPr>
          <a:xfrm>
            <a:off x="6904354" y="5170890"/>
            <a:ext cx="5378632" cy="1697789"/>
          </a:xfrm>
          <a:prstGeom prst="rect">
            <a:avLst/>
          </a:prstGeom>
        </p:spPr>
      </p:pic>
    </p:spTree>
    <p:extLst>
      <p:ext uri="{BB962C8B-B14F-4D97-AF65-F5344CB8AC3E}">
        <p14:creationId xmlns:p14="http://schemas.microsoft.com/office/powerpoint/2010/main" val="2496241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E9A7F7-3CFC-4695-82DF-82A9330C88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140B17-0E85-40FB-904D-6E0A38E3BAB5}">
  <ds:schemaRefs>
    <ds:schemaRef ds:uri="http://schemas.microsoft.com/office/2006/documentManagement/types"/>
    <ds:schemaRef ds:uri="http://purl.org/dc/dcmitype/"/>
    <ds:schemaRef ds:uri="517b36ea-b140-47be-8d07-387acfc90838"/>
    <ds:schemaRef ds:uri="http://www.w3.org/XML/1998/namespace"/>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E8E5E569-50E6-4E55-854C-3359E7A540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4891</Words>
  <Application>Microsoft Office PowerPoint</Application>
  <PresentationFormat>Personnalisé</PresentationFormat>
  <Paragraphs>735</Paragraphs>
  <Slides>70</Slides>
  <Notes>27</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70</vt:i4>
      </vt:variant>
    </vt:vector>
  </HeadingPairs>
  <TitlesOfParts>
    <vt:vector size="80" baseType="lpstr">
      <vt:lpstr>&amp;quot</vt:lpstr>
      <vt:lpstr>Arial</vt:lpstr>
      <vt:lpstr>Calibri</vt:lpstr>
      <vt:lpstr>Consolas</vt:lpstr>
      <vt:lpstr>Segoe UI</vt:lpstr>
      <vt:lpstr>Segoe UI Light</vt:lpstr>
      <vt:lpstr>Segoe UI Semibold</vt:lpstr>
      <vt:lpstr>Segoe UI Semilight</vt:lpstr>
      <vt:lpstr>WHITE TEMPLATE</vt:lpstr>
      <vt:lpstr>1_WHITE TEMPLATE</vt:lpstr>
      <vt:lpstr>Module 2 Security Mechanisms</vt:lpstr>
      <vt:lpstr>Présentation PowerPoint</vt:lpstr>
      <vt:lpstr>Security Identifiers</vt:lpstr>
      <vt:lpstr>Security Identifiers</vt:lpstr>
      <vt:lpstr>SID structure</vt:lpstr>
      <vt:lpstr>Common Authorities</vt:lpstr>
      <vt:lpstr>SID examples</vt:lpstr>
      <vt:lpstr>NT Sub Authorities</vt:lpstr>
      <vt:lpstr>Newer Authorities</vt:lpstr>
      <vt:lpstr>Wellknown SIDs</vt:lpstr>
      <vt:lpstr>Access Token</vt:lpstr>
      <vt:lpstr>Access Token</vt:lpstr>
      <vt:lpstr>Access Token content</vt:lpstr>
      <vt:lpstr>Token Type</vt:lpstr>
      <vt:lpstr>Impersonation</vt:lpstr>
      <vt:lpstr>Privileges</vt:lpstr>
      <vt:lpstr>Privileges</vt:lpstr>
      <vt:lpstr>Privileges</vt:lpstr>
      <vt:lpstr>Privileges</vt:lpstr>
      <vt:lpstr>SSPI &amp; Authentication API</vt:lpstr>
      <vt:lpstr>Authentication Model</vt:lpstr>
      <vt:lpstr>How Authentication works in Windows</vt:lpstr>
      <vt:lpstr>Authentication API</vt:lpstr>
      <vt:lpstr>Authentication Helper APIs</vt:lpstr>
      <vt:lpstr>Windows Authentication wrap-up</vt:lpstr>
      <vt:lpstr>Services implemented by Authentication Packages</vt:lpstr>
      <vt:lpstr>Security Support Package</vt:lpstr>
      <vt:lpstr>SSPI Functions</vt:lpstr>
      <vt:lpstr>Package Management</vt:lpstr>
      <vt:lpstr>Credential Management APIs</vt:lpstr>
      <vt:lpstr>Context Management APIs (1/2)</vt:lpstr>
      <vt:lpstr>Context Management APIs (2/2)</vt:lpstr>
      <vt:lpstr>Message APIs</vt:lpstr>
      <vt:lpstr>Security Support Provider</vt:lpstr>
      <vt:lpstr>SSP Packages Provided by Microsoft</vt:lpstr>
      <vt:lpstr>SAM Database</vt:lpstr>
      <vt:lpstr>Security Account Manager</vt:lpstr>
      <vt:lpstr>SAM Objects</vt:lpstr>
      <vt:lpstr>SAM-R API</vt:lpstr>
      <vt:lpstr>SAM-R Restrict Anonymous access</vt:lpstr>
      <vt:lpstr>SAM-R Restrict Remote access</vt:lpstr>
      <vt:lpstr>Restricting anonymous access to named pipes</vt:lpstr>
      <vt:lpstr>Présentation PowerPoint</vt:lpstr>
      <vt:lpstr>Access Control</vt:lpstr>
      <vt:lpstr>Discretionary Access Control</vt:lpstr>
      <vt:lpstr>Access Control Lists</vt:lpstr>
      <vt:lpstr>ACE ordering during evaluation</vt:lpstr>
      <vt:lpstr>ACE Components</vt:lpstr>
      <vt:lpstr>Mandatory Access Control</vt:lpstr>
      <vt:lpstr>Mandatory Integrity Control</vt:lpstr>
      <vt:lpstr>Display a resource’s MIC policy</vt:lpstr>
      <vt:lpstr>MIC - Displaying user/process current level</vt:lpstr>
      <vt:lpstr>Security Descriptors</vt:lpstr>
      <vt:lpstr>SDDL</vt:lpstr>
      <vt:lpstr>SDDL string representation of ACE </vt:lpstr>
      <vt:lpstr>SDDL ACE Type</vt:lpstr>
      <vt:lpstr>SDDL ACE Flags</vt:lpstr>
      <vt:lpstr>SDDL Permissions Strings</vt:lpstr>
      <vt:lpstr>SDDL Sid Strings</vt:lpstr>
      <vt:lpstr>Présentation PowerPoint</vt:lpstr>
      <vt:lpstr>About Security Auditing</vt:lpstr>
      <vt:lpstr>Audit Architecture</vt:lpstr>
      <vt:lpstr>Windows Audit configuration engines</vt:lpstr>
      <vt:lpstr>Basic Audit vs. Advanced Audit</vt:lpstr>
      <vt:lpstr>Basic Audit vs. Advanced Audit</vt:lpstr>
      <vt:lpstr>Global Object Access Auditing</vt:lpstr>
      <vt:lpstr>Defining Objects auditing</vt:lpstr>
      <vt:lpstr>Tools for editing Audit policy</vt:lpstr>
      <vt:lpstr>Third-party applications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2014-04-23 TLO Meeting Deck vF.pptx</dc:title>
  <dc:creator/>
  <cp:lastModifiedBy/>
  <cp:revision>1</cp:revision>
  <dcterms:created xsi:type="dcterms:W3CDTF">2014-04-22T23:18:26Z</dcterms:created>
  <dcterms:modified xsi:type="dcterms:W3CDTF">2018-09-14T13:56:18Z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alexanl@microsoft.com</vt:lpwstr>
  </property>
  <property fmtid="{D5CDD505-2E9C-101B-9397-08002B2CF9AE}" pid="11" name="MSIP_Label_f42aa342-8706-4288-bd11-ebb85995028c_SetDate">
    <vt:lpwstr>2018-04-26T21:33:06.2874711Z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