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81" r:id="rId5"/>
  </p:sldMasterIdLst>
  <p:notesMasterIdLst>
    <p:notesMasterId r:id="rId70"/>
  </p:notesMasterIdLst>
  <p:handoutMasterIdLst>
    <p:handoutMasterId r:id="rId71"/>
  </p:handoutMasterIdLst>
  <p:sldIdLst>
    <p:sldId id="776" r:id="rId6"/>
    <p:sldId id="842" r:id="rId7"/>
    <p:sldId id="846" r:id="rId8"/>
    <p:sldId id="847" r:id="rId9"/>
    <p:sldId id="848" r:id="rId10"/>
    <p:sldId id="849" r:id="rId11"/>
    <p:sldId id="850" r:id="rId12"/>
    <p:sldId id="851" r:id="rId13"/>
    <p:sldId id="852" r:id="rId14"/>
    <p:sldId id="853" r:id="rId15"/>
    <p:sldId id="854" r:id="rId16"/>
    <p:sldId id="855" r:id="rId17"/>
    <p:sldId id="856" r:id="rId18"/>
    <p:sldId id="843" r:id="rId19"/>
    <p:sldId id="858" r:id="rId20"/>
    <p:sldId id="844" r:id="rId21"/>
    <p:sldId id="857" r:id="rId22"/>
    <p:sldId id="805" r:id="rId23"/>
    <p:sldId id="806" r:id="rId24"/>
    <p:sldId id="808" r:id="rId25"/>
    <p:sldId id="833" r:id="rId26"/>
    <p:sldId id="807" r:id="rId27"/>
    <p:sldId id="809" r:id="rId28"/>
    <p:sldId id="810" r:id="rId29"/>
    <p:sldId id="812" r:id="rId30"/>
    <p:sldId id="811" r:id="rId31"/>
    <p:sldId id="813" r:id="rId32"/>
    <p:sldId id="814" r:id="rId33"/>
    <p:sldId id="832" r:id="rId34"/>
    <p:sldId id="815" r:id="rId35"/>
    <p:sldId id="816" r:id="rId36"/>
    <p:sldId id="817" r:id="rId37"/>
    <p:sldId id="818" r:id="rId38"/>
    <p:sldId id="819" r:id="rId39"/>
    <p:sldId id="820" r:id="rId40"/>
    <p:sldId id="821" r:id="rId41"/>
    <p:sldId id="822" r:id="rId42"/>
    <p:sldId id="823" r:id="rId43"/>
    <p:sldId id="824" r:id="rId44"/>
    <p:sldId id="825" r:id="rId45"/>
    <p:sldId id="826" r:id="rId46"/>
    <p:sldId id="827" r:id="rId47"/>
    <p:sldId id="828" r:id="rId48"/>
    <p:sldId id="829" r:id="rId49"/>
    <p:sldId id="830" r:id="rId50"/>
    <p:sldId id="831" r:id="rId51"/>
    <p:sldId id="834" r:id="rId52"/>
    <p:sldId id="840" r:id="rId53"/>
    <p:sldId id="841" r:id="rId54"/>
    <p:sldId id="835" r:id="rId55"/>
    <p:sldId id="836" r:id="rId56"/>
    <p:sldId id="837" r:id="rId57"/>
    <p:sldId id="838" r:id="rId58"/>
    <p:sldId id="839" r:id="rId59"/>
    <p:sldId id="845" r:id="rId60"/>
    <p:sldId id="859" r:id="rId61"/>
    <p:sldId id="860" r:id="rId62"/>
    <p:sldId id="861" r:id="rId63"/>
    <p:sldId id="862" r:id="rId64"/>
    <p:sldId id="863" r:id="rId65"/>
    <p:sldId id="864" r:id="rId66"/>
    <p:sldId id="865" r:id="rId67"/>
    <p:sldId id="866" r:id="rId68"/>
    <p:sldId id="676" r:id="rId69"/>
  </p:sldIdLst>
  <p:sldSz cx="12436475" cy="6994525"/>
  <p:notesSz cx="6781800" cy="9067800"/>
  <p:custDataLst>
    <p:tags r:id="rId72"/>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F9ADF2F-6FF9-4209-A79E-E049D158E0F0}">
          <p14:sldIdLst>
            <p14:sldId id="776"/>
          </p14:sldIdLst>
        </p14:section>
        <p14:section name="Part 1" id="{0D4CB0D2-4CF9-48C0-9C7C-D478F2FD83E7}">
          <p14:sldIdLst>
            <p14:sldId id="842"/>
            <p14:sldId id="846"/>
            <p14:sldId id="847"/>
            <p14:sldId id="848"/>
            <p14:sldId id="849"/>
            <p14:sldId id="850"/>
            <p14:sldId id="851"/>
            <p14:sldId id="852"/>
            <p14:sldId id="853"/>
            <p14:sldId id="854"/>
            <p14:sldId id="855"/>
            <p14:sldId id="856"/>
            <p14:sldId id="843"/>
            <p14:sldId id="858"/>
            <p14:sldId id="844"/>
            <p14:sldId id="857"/>
          </p14:sldIdLst>
        </p14:section>
        <p14:section name="Part 2" id="{73B2DB31-882A-4709-8456-97625A58D5AF}">
          <p14:sldIdLst>
            <p14:sldId id="805"/>
            <p14:sldId id="806"/>
            <p14:sldId id="808"/>
            <p14:sldId id="833"/>
            <p14:sldId id="807"/>
            <p14:sldId id="809"/>
            <p14:sldId id="810"/>
            <p14:sldId id="812"/>
            <p14:sldId id="811"/>
            <p14:sldId id="813"/>
            <p14:sldId id="814"/>
            <p14:sldId id="832"/>
            <p14:sldId id="815"/>
            <p14:sldId id="816"/>
            <p14:sldId id="817"/>
            <p14:sldId id="818"/>
            <p14:sldId id="819"/>
            <p14:sldId id="820"/>
            <p14:sldId id="821"/>
            <p14:sldId id="822"/>
            <p14:sldId id="823"/>
            <p14:sldId id="824"/>
            <p14:sldId id="825"/>
            <p14:sldId id="826"/>
            <p14:sldId id="827"/>
            <p14:sldId id="828"/>
            <p14:sldId id="829"/>
            <p14:sldId id="830"/>
            <p14:sldId id="831"/>
            <p14:sldId id="834"/>
            <p14:sldId id="840"/>
            <p14:sldId id="841"/>
            <p14:sldId id="835"/>
            <p14:sldId id="836"/>
            <p14:sldId id="837"/>
            <p14:sldId id="838"/>
            <p14:sldId id="839"/>
          </p14:sldIdLst>
        </p14:section>
        <p14:section name="Part 3" id="{3C19F46F-5471-4E7B-ABC3-5D2D331543E2}">
          <p14:sldIdLst>
            <p14:sldId id="845"/>
            <p14:sldId id="859"/>
            <p14:sldId id="860"/>
            <p14:sldId id="861"/>
            <p14:sldId id="862"/>
            <p14:sldId id="863"/>
            <p14:sldId id="864"/>
            <p14:sldId id="865"/>
            <p14:sldId id="866"/>
          </p14:sldIdLst>
        </p14:section>
        <p14:section name="End" id="{52A76F72-094A-4388-8D8C-3BF904671CF2}">
          <p14:sldIdLst>
            <p14:sldId id="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D91"/>
    <a:srgbClr val="0179D7"/>
    <a:srgbClr val="0078D7"/>
    <a:srgbClr val="BFBFBF"/>
    <a:srgbClr val="505050"/>
    <a:srgbClr val="002050"/>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974" autoAdjust="0"/>
  </p:normalViewPr>
  <p:slideViewPr>
    <p:cSldViewPr snapToObjects="1" showGuides="1">
      <p:cViewPr varScale="1">
        <p:scale>
          <a:sx n="118" d="100"/>
          <a:sy n="118" d="100"/>
        </p:scale>
        <p:origin x="84" y="21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3936"/>
    </p:cViewPr>
  </p:sorterViewPr>
  <p:notesViewPr>
    <p:cSldViewPr snapToObjects="1" showGuides="1">
      <p:cViewPr varScale="1">
        <p:scale>
          <a:sx n="88" d="100"/>
          <a:sy n="88"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5" dt="2018-06-14T09:39:30.721" idx="1">
    <p:pos x="7547" y="1219"/>
    <p:text>c'est quoi un HMAC ? :)
</p:text>
    <p:extLst>
      <p:ext uri="{C676402C-5697-4E1C-873F-D02D1690AC5C}">
        <p15:threadingInfo xmlns:p15="http://schemas.microsoft.com/office/powerpoint/2012/main" timeZoneBias="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dirty="0"/>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dirty="0"/>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dirty="0"/>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dirty="0"/>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dirty="0"/>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dirty="0"/>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dirty="0"/>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dirty="0"/>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a:t>
            </a:fld>
            <a:endParaRPr lang="en-US"/>
          </a:p>
        </p:txBody>
      </p:sp>
    </p:spTree>
    <p:extLst>
      <p:ext uri="{BB962C8B-B14F-4D97-AF65-F5344CB8AC3E}">
        <p14:creationId xmlns:p14="http://schemas.microsoft.com/office/powerpoint/2010/main" val="145647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17</a:t>
            </a:fld>
            <a:endParaRPr lang="en-US"/>
          </a:p>
        </p:txBody>
      </p:sp>
    </p:spTree>
    <p:extLst>
      <p:ext uri="{BB962C8B-B14F-4D97-AF65-F5344CB8AC3E}">
        <p14:creationId xmlns:p14="http://schemas.microsoft.com/office/powerpoint/2010/main" val="357855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54</a:t>
            </a:fld>
            <a:endParaRPr lang="en-US"/>
          </a:p>
        </p:txBody>
      </p:sp>
    </p:spTree>
    <p:extLst>
      <p:ext uri="{BB962C8B-B14F-4D97-AF65-F5344CB8AC3E}">
        <p14:creationId xmlns:p14="http://schemas.microsoft.com/office/powerpoint/2010/main" val="1016106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dirty="0"/>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dirty="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dirty="0"/>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Tree>
    <p:extLst>
      <p:ext uri="{BB962C8B-B14F-4D97-AF65-F5344CB8AC3E}">
        <p14:creationId xmlns:p14="http://schemas.microsoft.com/office/powerpoint/2010/main" val="2706824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627148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BB8B-95BB-47EC-8B67-9AFF464D7D1B}"/>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CB26BE1-8B8A-4E60-A825-E0A2D7161C54}"/>
              </a:ext>
            </a:extLst>
          </p:cNvPr>
          <p:cNvSpPr>
            <a:spLocks noGrp="1"/>
          </p:cNvSpPr>
          <p:nvPr>
            <p:ph type="body" idx="1"/>
          </p:nvPr>
        </p:nvSpPr>
        <p:spPr>
          <a:xfrm>
            <a:off x="848530" y="4680828"/>
            <a:ext cx="10726460" cy="523733"/>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7" name="Slide Number Placeholder 6">
            <a:extLst>
              <a:ext uri="{FF2B5EF4-FFF2-40B4-BE49-F238E27FC236}">
                <a16:creationId xmlns:a16="http://schemas.microsoft.com/office/drawing/2014/main" id="{0771AA46-32BE-49C0-9606-A40FDBFA18FB}"/>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grpSp>
        <p:nvGrpSpPr>
          <p:cNvPr id="10" name="Group 9">
            <a:extLst>
              <a:ext uri="{FF2B5EF4-FFF2-40B4-BE49-F238E27FC236}">
                <a16:creationId xmlns:a16="http://schemas.microsoft.com/office/drawing/2014/main" id="{BD68962A-464C-42D8-BDCC-36A590A6DBCE}"/>
              </a:ext>
            </a:extLst>
          </p:cNvPr>
          <p:cNvGrpSpPr>
            <a:grpSpLocks noChangeAspect="1"/>
          </p:cNvGrpSpPr>
          <p:nvPr userDrawn="1"/>
        </p:nvGrpSpPr>
        <p:grpSpPr>
          <a:xfrm>
            <a:off x="11244204" y="420762"/>
            <a:ext cx="733484" cy="156430"/>
            <a:chOff x="4846638" y="3441700"/>
            <a:chExt cx="5910262" cy="1260475"/>
          </a:xfrm>
        </p:grpSpPr>
        <p:sp>
          <p:nvSpPr>
            <p:cNvPr id="11" name="Freeform 27">
              <a:extLst>
                <a:ext uri="{FF2B5EF4-FFF2-40B4-BE49-F238E27FC236}">
                  <a16:creationId xmlns:a16="http://schemas.microsoft.com/office/drawing/2014/main" id="{33A020A7-D000-4D95-A604-EEB35795F628}"/>
                </a:ext>
              </a:extLst>
            </p:cNvPr>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8">
              <a:extLst>
                <a:ext uri="{FF2B5EF4-FFF2-40B4-BE49-F238E27FC236}">
                  <a16:creationId xmlns:a16="http://schemas.microsoft.com/office/drawing/2014/main" id="{38D1F4AD-57E0-4FB3-A9B4-F0B799E186E9}"/>
                </a:ext>
              </a:extLst>
            </p:cNvPr>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29">
              <a:extLst>
                <a:ext uri="{FF2B5EF4-FFF2-40B4-BE49-F238E27FC236}">
                  <a16:creationId xmlns:a16="http://schemas.microsoft.com/office/drawing/2014/main" id="{8022ADDB-0A59-4A57-9DA3-0DCB51AA68DA}"/>
                </a:ext>
              </a:extLst>
            </p:cNvPr>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30">
              <a:extLst>
                <a:ext uri="{FF2B5EF4-FFF2-40B4-BE49-F238E27FC236}">
                  <a16:creationId xmlns:a16="http://schemas.microsoft.com/office/drawing/2014/main" id="{A657F282-2941-4431-A678-A2786C774A52}"/>
                </a:ext>
              </a:extLst>
            </p:cNvPr>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31">
              <a:extLst>
                <a:ext uri="{FF2B5EF4-FFF2-40B4-BE49-F238E27FC236}">
                  <a16:creationId xmlns:a16="http://schemas.microsoft.com/office/drawing/2014/main" id="{265E87BB-921C-4EC4-9255-28BA892A73C6}"/>
                </a:ext>
              </a:extLst>
            </p:cNvPr>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070928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B8F7-9EB1-4A63-8069-ACC8F7C670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F96E9-D22F-4548-A644-53C65DD46882}"/>
              </a:ext>
            </a:extLst>
          </p:cNvPr>
          <p:cNvSpPr>
            <a:spLocks noGrp="1"/>
          </p:cNvSpPr>
          <p:nvPr>
            <p:ph sz="half" idx="1"/>
          </p:nvPr>
        </p:nvSpPr>
        <p:spPr>
          <a:xfrm>
            <a:off x="855008" y="1861968"/>
            <a:ext cx="5285502" cy="20374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875DC2-71AB-47F4-B3B6-8351A80C5566}"/>
              </a:ext>
            </a:extLst>
          </p:cNvPr>
          <p:cNvSpPr>
            <a:spLocks noGrp="1"/>
          </p:cNvSpPr>
          <p:nvPr>
            <p:ph sz="half" idx="2"/>
          </p:nvPr>
        </p:nvSpPr>
        <p:spPr>
          <a:xfrm>
            <a:off x="6295965" y="1861968"/>
            <a:ext cx="5285502" cy="20374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27227932-6568-4003-A6CD-19FF08450B32}"/>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grpSp>
        <p:nvGrpSpPr>
          <p:cNvPr id="10" name="Group 9">
            <a:extLst>
              <a:ext uri="{FF2B5EF4-FFF2-40B4-BE49-F238E27FC236}">
                <a16:creationId xmlns:a16="http://schemas.microsoft.com/office/drawing/2014/main" id="{D5AD500E-D9D6-4BB5-879A-7B61434EC8E2}"/>
              </a:ext>
            </a:extLst>
          </p:cNvPr>
          <p:cNvGrpSpPr>
            <a:grpSpLocks noChangeAspect="1"/>
          </p:cNvGrpSpPr>
          <p:nvPr userDrawn="1"/>
        </p:nvGrpSpPr>
        <p:grpSpPr>
          <a:xfrm>
            <a:off x="11244204" y="420762"/>
            <a:ext cx="733484" cy="156430"/>
            <a:chOff x="4846638" y="3441700"/>
            <a:chExt cx="5910262" cy="1260475"/>
          </a:xfrm>
        </p:grpSpPr>
        <p:sp>
          <p:nvSpPr>
            <p:cNvPr id="11" name="Freeform 27">
              <a:extLst>
                <a:ext uri="{FF2B5EF4-FFF2-40B4-BE49-F238E27FC236}">
                  <a16:creationId xmlns:a16="http://schemas.microsoft.com/office/drawing/2014/main" id="{ED417613-9FDB-49EE-8E76-FADE52892597}"/>
                </a:ext>
              </a:extLst>
            </p:cNvPr>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8">
              <a:extLst>
                <a:ext uri="{FF2B5EF4-FFF2-40B4-BE49-F238E27FC236}">
                  <a16:creationId xmlns:a16="http://schemas.microsoft.com/office/drawing/2014/main" id="{BDAF5666-C1F4-43A6-8105-192A303EAAB3}"/>
                </a:ext>
              </a:extLst>
            </p:cNvPr>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29">
              <a:extLst>
                <a:ext uri="{FF2B5EF4-FFF2-40B4-BE49-F238E27FC236}">
                  <a16:creationId xmlns:a16="http://schemas.microsoft.com/office/drawing/2014/main" id="{FCE9227D-783B-4620-98E1-B36983F078E4}"/>
                </a:ext>
              </a:extLst>
            </p:cNvPr>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30">
              <a:extLst>
                <a:ext uri="{FF2B5EF4-FFF2-40B4-BE49-F238E27FC236}">
                  <a16:creationId xmlns:a16="http://schemas.microsoft.com/office/drawing/2014/main" id="{1A7D1F2A-A422-444A-83EE-BA858C5124B6}"/>
                </a:ext>
              </a:extLst>
            </p:cNvPr>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31">
              <a:extLst>
                <a:ext uri="{FF2B5EF4-FFF2-40B4-BE49-F238E27FC236}">
                  <a16:creationId xmlns:a16="http://schemas.microsoft.com/office/drawing/2014/main" id="{6CD31B75-3A8A-4B9E-BC30-CEC9C31139E3}"/>
                </a:ext>
              </a:extLst>
            </p:cNvPr>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2201126"/>
      </p:ext>
    </p:extLst>
  </p:cSld>
  <p:clrMapOvr>
    <a:masterClrMapping/>
  </p:clrMapOvr>
  <p:extLst mod="1">
    <p:ext uri="{DCECCB84-F9BA-43D5-87BE-67443E8EF086}">
      <p15:sldGuideLst xmlns:p15="http://schemas.microsoft.com/office/powerpoint/2012/main">
        <p15:guide id="1" pos="5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0647230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31387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397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939675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7949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294047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7841420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384507479"/>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25789289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016106805"/>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158551921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504904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36095654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5659542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7033441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3DFBAC-3052-46A9-8568-4970B474AFBF}"/>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text">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875E2E51-4438-444C-A17B-2EEC7C705C45}"/>
              </a:ext>
            </a:extLst>
          </p:cNvPr>
          <p:cNvSpPr>
            <a:spLocks noGrp="1"/>
          </p:cNvSpPr>
          <p:nvPr>
            <p:ph type="body" sz="quarter" idx="14"/>
          </p:nvPr>
        </p:nvSpPr>
        <p:spPr>
          <a:xfrm>
            <a:off x="274702" y="1943100"/>
            <a:ext cx="11721160" cy="4186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7" name="Title 16">
            <a:extLst>
              <a:ext uri="{FF2B5EF4-FFF2-40B4-BE49-F238E27FC236}">
                <a16:creationId xmlns:a16="http://schemas.microsoft.com/office/drawing/2014/main" id="{94AFA2A4-6482-42FE-8223-D78D5206B9AD}"/>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49394622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 content">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itle 16">
            <a:extLst>
              <a:ext uri="{FF2B5EF4-FFF2-40B4-BE49-F238E27FC236}">
                <a16:creationId xmlns:a16="http://schemas.microsoft.com/office/drawing/2014/main" id="{94AFA2A4-6482-42FE-8223-D78D5206B9AD}"/>
              </a:ext>
            </a:extLst>
          </p:cNvPr>
          <p:cNvSpPr>
            <a:spLocks noGrp="1"/>
          </p:cNvSpPr>
          <p:nvPr>
            <p:ph type="title"/>
          </p:nvPr>
        </p:nvSpPr>
        <p:spPr/>
        <p:txBody>
          <a:bodyPr/>
          <a:lstStyle/>
          <a:p>
            <a:r>
              <a:rPr lang="en-US"/>
              <a:t>Click to edit Master title style</a:t>
            </a:r>
            <a:endParaRPr lang="fr-FR"/>
          </a:p>
        </p:txBody>
      </p:sp>
      <p:sp>
        <p:nvSpPr>
          <p:cNvPr id="11" name="Content Placeholder 10">
            <a:extLst>
              <a:ext uri="{FF2B5EF4-FFF2-40B4-BE49-F238E27FC236}">
                <a16:creationId xmlns:a16="http://schemas.microsoft.com/office/drawing/2014/main" id="{E84873ED-04E1-4DAC-9F67-A7CE33BA2953}"/>
              </a:ext>
            </a:extLst>
          </p:cNvPr>
          <p:cNvSpPr>
            <a:spLocks noGrp="1"/>
          </p:cNvSpPr>
          <p:nvPr>
            <p:ph sz="quarter" idx="10"/>
          </p:nvPr>
        </p:nvSpPr>
        <p:spPr>
          <a:xfrm>
            <a:off x="274639" y="1943079"/>
            <a:ext cx="11889564" cy="41832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965886424"/>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chart" Target="../charts/chart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chart" Target="../charts/chart2.xml"/><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2.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754091"/>
            <a:ext cx="11889564" cy="458757"/>
          </a:xfrm>
          <a:prstGeom prst="rect">
            <a:avLst/>
          </a:prstGeom>
        </p:spPr>
        <p:txBody>
          <a:bodyPr vert="horz" wrap="square" lIns="146304" tIns="91440" rIns="146304" bIns="0" rtlCol="0" anchor="b">
            <a:noAutofit/>
          </a:bodyPr>
          <a:lstStyle/>
          <a:p>
            <a:r>
              <a:rPr lang="en-US"/>
              <a:t>Click to edit Master title style</a:t>
            </a:r>
            <a:endParaRPr lang="en-US" dirty="0"/>
          </a:p>
        </p:txBody>
      </p:sp>
      <p:sp>
        <p:nvSpPr>
          <p:cNvPr id="4" name="Text Placeholder 3"/>
          <p:cNvSpPr>
            <a:spLocks noGrp="1"/>
          </p:cNvSpPr>
          <p:nvPr>
            <p:ph type="body" idx="1"/>
          </p:nvPr>
        </p:nvSpPr>
        <p:spPr>
          <a:xfrm>
            <a:off x="274640" y="1678698"/>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21"/>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22"/>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cxnSp>
        <p:nvCxnSpPr>
          <p:cNvPr id="11" name="Straight Connector 10">
            <a:extLst>
              <a:ext uri="{FF2B5EF4-FFF2-40B4-BE49-F238E27FC236}">
                <a16:creationId xmlns:a16="http://schemas.microsoft.com/office/drawing/2014/main" id="{DA718D48-D984-4331-BEF3-34BDDC1B5B33}"/>
              </a:ext>
            </a:extLst>
          </p:cNvPr>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304A38-7536-4620-8B10-9BE4EFF7611C}"/>
              </a:ext>
            </a:extLst>
          </p:cNvPr>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7" r:id="rId8"/>
    <p:sldLayoutId id="2147484578" r:id="rId9"/>
    <p:sldLayoutId id="2147484575" r:id="rId10"/>
    <p:sldLayoutId id="2147484564" r:id="rId11"/>
    <p:sldLayoutId id="2147484576" r:id="rId12"/>
    <p:sldLayoutId id="2147484555" r:id="rId13"/>
    <p:sldLayoutId id="2147484560" r:id="rId14"/>
    <p:sldLayoutId id="2147484572" r:id="rId15"/>
    <p:sldLayoutId id="2147484573" r:id="rId16"/>
    <p:sldLayoutId id="2147484574" r:id="rId17"/>
    <p:sldLayoutId id="2147484579" r:id="rId18"/>
    <p:sldLayoutId id="2147484580" r:id="rId19"/>
  </p:sldLayoutIdLst>
  <p:transition>
    <p:fade/>
  </p:transition>
  <p:hf hdr="0" ftr="0" dt="0"/>
  <p:txStyles>
    <p:titleStyle>
      <a:lvl1pPr algn="l" defTabSz="932742" rtl="0" eaLnBrk="1" latinLnBrk="0" hangingPunct="1">
        <a:lnSpc>
          <a:spcPct val="90000"/>
        </a:lnSpc>
        <a:spcBef>
          <a:spcPct val="0"/>
        </a:spcBef>
        <a:buNone/>
        <a:defRPr lang="en-US" sz="2800" b="0" kern="1200" cap="none" spc="-102" baseline="0" dirty="0" smtClean="0">
          <a:ln w="3175">
            <a:noFill/>
          </a:ln>
          <a:solidFill>
            <a:srgbClr val="0179D7"/>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16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173" userDrawn="1">
          <p15:clr>
            <a:srgbClr val="FBAE40"/>
          </p15:clr>
        </p15:guide>
        <p15:guide id="45" pos="3917" userDrawn="1">
          <p15:clr>
            <a:srgbClr val="F26B43"/>
          </p15:clr>
        </p15:guide>
        <p15:guide id="46" orient="horz" pos="1051" userDrawn="1">
          <p15:clr>
            <a:srgbClr val="F26B43"/>
          </p15:clr>
        </p15:guide>
        <p15:guide id="47" pos="766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2426348397"/>
      </p:ext>
    </p:extLst>
  </p:cSld>
  <p:clrMap bg1="lt1" tx1="dk1" bg2="lt2" tx2="dk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 id="2147484593" r:id="rId12"/>
    <p:sldLayoutId id="2147484594" r:id="rId13"/>
    <p:sldLayoutId id="2147484595" r:id="rId14"/>
    <p:sldLayoutId id="2147484596"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msdn.microsoft.com/en-us/library/windows/desktop/aa380882(v=vs.85).aspx" TargetMode="External"/><Relationship Id="rId2" Type="http://schemas.openxmlformats.org/officeDocument/2006/relationships/hyperlink" Target="https://msdn.microsoft.com/en-us/library/windows/desktop/aa380261(v=vs.85).aspx"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windows/desktop/hh706811(v=vs.85).aspx" TargetMode="External"/><Relationship Id="rId2" Type="http://schemas.openxmlformats.org/officeDocument/2006/relationships/hyperlink" Target="https://msdn.microsoft.com/en-us/library/windows/desktop/hh706802(v=vs.85).aspx"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windows/desktop/hh706800(v=vs.85).aspx"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library/windows/desktop/aa381951(v=vs.85).aspx" TargetMode="External"/><Relationship Id="rId2" Type="http://schemas.openxmlformats.org/officeDocument/2006/relationships/hyperlink" Target="https://msdn.microsoft.com/en-us/library/windows/desktop/aa381977(v=vs.85).aspx" TargetMode="External"/><Relationship Id="rId1" Type="http://schemas.openxmlformats.org/officeDocument/2006/relationships/slideLayout" Target="../slideLayouts/slideLayout8.xml"/><Relationship Id="rId4" Type="http://schemas.openxmlformats.org/officeDocument/2006/relationships/hyperlink" Target="https://msdn.microsoft.com/en-us/library/windows/desktop/ms721572(v=vs.85).aspx#_security_cryptoapi_gly"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msdn.microsoft.com/en-us/library/windows/desktop/ms721572(v=vs.85).aspx#_security_certificate_store_gly" TargetMode="External"/><Relationship Id="rId2" Type="http://schemas.openxmlformats.org/officeDocument/2006/relationships/hyperlink" Target="https://msdn.microsoft.com/en-us/library/windows/desktop/ms721572(v=vs.85).aspx#_security_cryptoapi_gly" TargetMode="Externa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msdn.microsoft.com/en-us/library/windows/desktop/aa386989(v=vs.85).aspx" TargetMode="External"/><Relationship Id="rId7" Type="http://schemas.openxmlformats.org/officeDocument/2006/relationships/hyperlink" Target="https://msdn.microsoft.com/en-us/library/windows/desktop/ms721625(v=vs.85).aspx#_security_secure_hash_algorithm_gly" TargetMode="External"/><Relationship Id="rId2" Type="http://schemas.openxmlformats.org/officeDocument/2006/relationships/hyperlink" Target="https://msdn.microsoft.com/en-us/library/windows/desktop/aa386980(v=vs.85).aspx" TargetMode="External"/><Relationship Id="rId1" Type="http://schemas.openxmlformats.org/officeDocument/2006/relationships/slideLayout" Target="../slideLayouts/slideLayout8.xml"/><Relationship Id="rId6" Type="http://schemas.openxmlformats.org/officeDocument/2006/relationships/hyperlink" Target="https://msdn.microsoft.com/en-us/library/windows/desktop/aa386985(v=vs.85).aspx" TargetMode="External"/><Relationship Id="rId5" Type="http://schemas.openxmlformats.org/officeDocument/2006/relationships/hyperlink" Target="https://msdn.microsoft.com/en-us/library/windows/desktop/aa386979(v=vs.85).aspx" TargetMode="External"/><Relationship Id="rId4" Type="http://schemas.openxmlformats.org/officeDocument/2006/relationships/hyperlink" Target="https://msdn.microsoft.com/en-us/library/windows/desktop/aa386986(v=vs.8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windows/desktop/bb394802(v=vs.85).aspx" TargetMode="External"/><Relationship Id="rId2" Type="http://schemas.openxmlformats.org/officeDocument/2006/relationships/hyperlink" Target="https://msdn.microsoft.com/en-us/library/windows/desktop/aa386981(v=vs.85).aspx" TargetMode="External"/><Relationship Id="rId1" Type="http://schemas.openxmlformats.org/officeDocument/2006/relationships/slideLayout" Target="../slideLayouts/slideLayout8.xml"/><Relationship Id="rId6" Type="http://schemas.openxmlformats.org/officeDocument/2006/relationships/hyperlink" Target="https://msdn.microsoft.com/en-us/library/windows/desktop/bb394803(v=vs.85).aspx" TargetMode="External"/><Relationship Id="rId5" Type="http://schemas.openxmlformats.org/officeDocument/2006/relationships/hyperlink" Target="https://msdn.microsoft.com/en-us/library/windows/desktop/aa386988(v=vs.85).aspx" TargetMode="External"/><Relationship Id="rId4" Type="http://schemas.openxmlformats.org/officeDocument/2006/relationships/hyperlink" Target="https://msdn.microsoft.com/en-us/library/windows/desktop/aa386984(v=vs.85).asp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8" Type="http://schemas.openxmlformats.org/officeDocument/2006/relationships/hyperlink" Target="https://msdn.microsoft.com/en-us/library/windows/desktop/aa379918(v=vs.85).aspx" TargetMode="External"/><Relationship Id="rId3" Type="http://schemas.openxmlformats.org/officeDocument/2006/relationships/hyperlink" Target="https://msdn.microsoft.com/en-us/library/windows/desktop/aa379929(v=vs.85).aspx" TargetMode="External"/><Relationship Id="rId7" Type="http://schemas.openxmlformats.org/officeDocument/2006/relationships/hyperlink" Target="https://msdn.microsoft.com/en-us/library/windows/desktop/aa379916(v=vs.85).aspx" TargetMode="External"/><Relationship Id="rId12" Type="http://schemas.openxmlformats.org/officeDocument/2006/relationships/hyperlink" Target="https://msdn.microsoft.com/en-us/library/windows/desktop/aa380207(v=vs.85).aspx" TargetMode="External"/><Relationship Id="rId2" Type="http://schemas.openxmlformats.org/officeDocument/2006/relationships/hyperlink" Target="https://msdn.microsoft.com/en-us/library/windows/desktop/aa379886(v=vs.85).aspx" TargetMode="External"/><Relationship Id="rId1" Type="http://schemas.openxmlformats.org/officeDocument/2006/relationships/slideLayout" Target="../slideLayouts/slideLayout8.xml"/><Relationship Id="rId6" Type="http://schemas.openxmlformats.org/officeDocument/2006/relationships/hyperlink" Target="https://msdn.microsoft.com/en-us/library/windows/desktop/aa380252(v=vs.85).aspx#service_provider_functions" TargetMode="External"/><Relationship Id="rId11" Type="http://schemas.openxmlformats.org/officeDocument/2006/relationships/hyperlink" Target="https://msdn.microsoft.com/en-us/library/windows/desktop/aa379931(v=vs.85).aspx" TargetMode="External"/><Relationship Id="rId5" Type="http://schemas.openxmlformats.org/officeDocument/2006/relationships/hyperlink" Target="https://msdn.microsoft.com/en-us/library/windows/desktop/aa380196(v=vs.85).aspx" TargetMode="External"/><Relationship Id="rId10" Type="http://schemas.openxmlformats.org/officeDocument/2006/relationships/hyperlink" Target="https://msdn.microsoft.com/en-us/library/windows/desktop/aa379941(v=vs.85).aspx" TargetMode="External"/><Relationship Id="rId4" Type="http://schemas.openxmlformats.org/officeDocument/2006/relationships/hyperlink" Target="https://msdn.microsoft.com/en-us/library/windows/desktop/aa379945(v=vs.85).aspx" TargetMode="External"/><Relationship Id="rId9" Type="http://schemas.openxmlformats.org/officeDocument/2006/relationships/hyperlink" Target="https://msdn.microsoft.com/en-us/library/windows/desktop/aa379920(v=vs.85).aspx"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msdn.microsoft.com/en-us/library/windows/desktop/aa379924(v=vs.85).aspx" TargetMode="External"/><Relationship Id="rId7" Type="http://schemas.openxmlformats.org/officeDocument/2006/relationships/hyperlink" Target="https://msdn.microsoft.com/en-us/library/windows/desktop/aa380890(v=vs.85).aspx" TargetMode="External"/><Relationship Id="rId2" Type="http://schemas.openxmlformats.org/officeDocument/2006/relationships/hyperlink" Target="https://msdn.microsoft.com/en-us/library/windows/desktop/aa379913(v=vs.85).aspx" TargetMode="External"/><Relationship Id="rId1" Type="http://schemas.openxmlformats.org/officeDocument/2006/relationships/slideLayout" Target="../slideLayouts/slideLayout8.xml"/><Relationship Id="rId6" Type="http://schemas.openxmlformats.org/officeDocument/2006/relationships/hyperlink" Target="https://msdn.microsoft.com/en-us/library/windows/desktop/aa380262(v=vs.85).aspx" TargetMode="External"/><Relationship Id="rId5" Type="http://schemas.openxmlformats.org/officeDocument/2006/relationships/hyperlink" Target="https://msdn.microsoft.com/en-us/library/windows/desktop/aa380882(v=vs.85).aspx" TargetMode="External"/><Relationship Id="rId4" Type="http://schemas.openxmlformats.org/officeDocument/2006/relationships/hyperlink" Target="https://msdn.microsoft.com/en-us/library/windows/desktop/aa380261(v=vs.85).aspx"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msdn.microsoft.com/en-us/library/windows/desktop/aa376559(v=vs.85).aspx" TargetMode="External"/><Relationship Id="rId7" Type="http://schemas.openxmlformats.org/officeDocument/2006/relationships/hyperlink" Target="https://msdn.microsoft.com/en-us/library/windows/desktop/aa380252(v=vs.85).aspx#certificate_revocation_list_functions" TargetMode="External"/><Relationship Id="rId2" Type="http://schemas.openxmlformats.org/officeDocument/2006/relationships/hyperlink" Target="https://msdn.microsoft.com/en-us/library/windows/desktop/aa380252(v=vs.85).aspx#certificate_store_functions" TargetMode="External"/><Relationship Id="rId1" Type="http://schemas.openxmlformats.org/officeDocument/2006/relationships/slideLayout" Target="../slideLayouts/slideLayout8.xml"/><Relationship Id="rId6" Type="http://schemas.openxmlformats.org/officeDocument/2006/relationships/hyperlink" Target="https://msdn.microsoft.com/en-us/library/windows/desktop/aa376040(v=vs.85).aspx" TargetMode="External"/><Relationship Id="rId5" Type="http://schemas.openxmlformats.org/officeDocument/2006/relationships/hyperlink" Target="https://msdn.microsoft.com/en-us/library/windows/desktop/aa376064(v=vs.85).aspx" TargetMode="External"/><Relationship Id="rId4" Type="http://schemas.openxmlformats.org/officeDocument/2006/relationships/hyperlink" Target="https://msdn.microsoft.com/en-us/library/windows/desktop/aa376050(v=vs.85).aspx"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msdn.microsoft.com/en-us/library/windows/desktop/aa379915(v=vs.85).aspx" TargetMode="External"/><Relationship Id="rId2" Type="http://schemas.openxmlformats.org/officeDocument/2006/relationships/hyperlink" Target="https://msdn.microsoft.com/en-us/library/windows/desktop/aa379925(v=vs.85).aspx" TargetMode="External"/><Relationship Id="rId1" Type="http://schemas.openxmlformats.org/officeDocument/2006/relationships/slideLayout" Target="../slideLayouts/slideLayout8.xml"/><Relationship Id="rId5" Type="http://schemas.openxmlformats.org/officeDocument/2006/relationships/hyperlink" Target="https://msdn.microsoft.com/en-us/library/windows/desktop/aa381088(v=vs.85).aspx" TargetMode="External"/><Relationship Id="rId4" Type="http://schemas.openxmlformats.org/officeDocument/2006/relationships/hyperlink" Target="https://msdn.microsoft.com/en-us/library/windows/desktop/aa380281(v=vs.85).aspx"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msdn.microsoft.com/en-us/library/windows/desktop/aa380229(v=vs.85).aspx" TargetMode="External"/><Relationship Id="rId2" Type="http://schemas.openxmlformats.org/officeDocument/2006/relationships/hyperlink" Target="https://msdn.microsoft.com/en-us/library/windows/desktop/aa380252(v=vs.85).aspx#low_level_message_functions" TargetMode="External"/><Relationship Id="rId1" Type="http://schemas.openxmlformats.org/officeDocument/2006/relationships/slideLayout" Target="../slideLayouts/slideLayout8.xml"/><Relationship Id="rId6" Type="http://schemas.openxmlformats.org/officeDocument/2006/relationships/hyperlink" Target="https://msdn.microsoft.com/en-us/library/windows/desktop/aa380224(v=vs.85).aspx" TargetMode="External"/><Relationship Id="rId5" Type="http://schemas.openxmlformats.org/officeDocument/2006/relationships/hyperlink" Target="https://msdn.microsoft.com/en-us/library/windows/desktop/aa380219(v=vs.85).aspx" TargetMode="External"/><Relationship Id="rId4" Type="http://schemas.openxmlformats.org/officeDocument/2006/relationships/hyperlink" Target="https://msdn.microsoft.com/en-us/library/windows/desktop/aa380221(v=vs.85).aspx"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hyperlink" Target="https://msdn.microsoft.com/en-us/library/windows/desktop/aa376050(v=vs.85).aspx" TargetMode="External"/><Relationship Id="rId2" Type="http://schemas.openxmlformats.org/officeDocument/2006/relationships/hyperlink" Target="https://msdn.microsoft.com/en-us/library/windows/desktop/aa376064(v=vs.85).aspx" TargetMode="Externa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hyperlink" Target="https://msdn.microsoft.com/en-us/library/windows/desktop/ms721588(v=vs.85).aspx#_security_interrupt_request_level_gly" TargetMode="Externa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hyperlink" Target="https://docs.microsoft.com/en-us/windows-hardware/drivers/dashboard/get-a-code-signing-certificate" TargetMode="Externa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hyperlink" Target="https://docs.microsoft.com/en-us/windows/security/threat-protection/windows-defender-application-control/applocker/applocker-overview" TargetMode="External"/><Relationship Id="rId2" Type="http://schemas.openxmlformats.org/officeDocument/2006/relationships/hyperlink" Target="https://docs.microsoft.com/en-us/windows-server/identity/software-restriction-policies/software-restriction-policies" TargetMode="External"/><Relationship Id="rId1" Type="http://schemas.openxmlformats.org/officeDocument/2006/relationships/slideLayout" Target="../slideLayouts/slideLayout8.xml"/><Relationship Id="rId4" Type="http://schemas.openxmlformats.org/officeDocument/2006/relationships/hyperlink" Target="https://docs.microsoft.com/en-us/windows/security/threat-protection/windows-defender-application-control/windows-defender-application-contro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2"/>
          </p:nvPr>
        </p:nvSpPr>
        <p:spPr/>
        <p:txBody>
          <a:bodyPr/>
          <a:lstStyle/>
          <a:p>
            <a:r>
              <a:rPr lang="fr-FR" dirty="0"/>
              <a:t>June 2018</a:t>
            </a:r>
          </a:p>
        </p:txBody>
      </p:sp>
      <p:sp>
        <p:nvSpPr>
          <p:cNvPr id="3" name="Title 2"/>
          <p:cNvSpPr>
            <a:spLocks noGrp="1"/>
          </p:cNvSpPr>
          <p:nvPr>
            <p:ph type="title"/>
          </p:nvPr>
        </p:nvSpPr>
        <p:spPr/>
        <p:txBody>
          <a:bodyPr/>
          <a:lstStyle/>
          <a:p>
            <a:r>
              <a:rPr lang="en-US" sz="4800" spc="-50" dirty="0"/>
              <a:t>Module 3</a:t>
            </a:r>
            <a:br>
              <a:rPr lang="en-US" sz="4800" spc="-50" dirty="0"/>
            </a:br>
            <a:r>
              <a:rPr lang="en-US" sz="3200" spc="-50" dirty="0"/>
              <a:t>Cryptographic Mechanisms in Windows</a:t>
            </a:r>
            <a:endParaRPr lang="en-US" sz="4800" spc="-50" dirty="0"/>
          </a:p>
        </p:txBody>
      </p:sp>
      <p:sp>
        <p:nvSpPr>
          <p:cNvPr id="5" name="TextBox 4">
            <a:extLst>
              <a:ext uri="{FF2B5EF4-FFF2-40B4-BE49-F238E27FC236}">
                <a16:creationId xmlns:a16="http://schemas.microsoft.com/office/drawing/2014/main" id="{B03186D4-2E15-4A0B-A71D-D04F47403116}"/>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1 – Cryptographic APIs</a:t>
            </a:r>
            <a:endParaRPr lang="fr-FR" sz="2400" dirty="0" err="1">
              <a:solidFill>
                <a:schemeClr val="bg1"/>
              </a:solidFill>
            </a:endParaRPr>
          </a:p>
        </p:txBody>
      </p:sp>
      <p:pic>
        <p:nvPicPr>
          <p:cNvPr id="6" name="Image 7">
            <a:extLst>
              <a:ext uri="{FF2B5EF4-FFF2-40B4-BE49-F238E27FC236}">
                <a16:creationId xmlns:a16="http://schemas.microsoft.com/office/drawing/2014/main" id="{C605FCA9-4A9C-470F-A19C-0E962DB9094E}"/>
              </a:ext>
            </a:extLst>
          </p:cNvPr>
          <p:cNvPicPr>
            <a:picLocks noChangeAspect="1"/>
          </p:cNvPicPr>
          <p:nvPr/>
        </p:nvPicPr>
        <p:blipFill>
          <a:blip r:embed="rId2"/>
          <a:stretch>
            <a:fillRect/>
          </a:stretch>
        </p:blipFill>
        <p:spPr>
          <a:xfrm>
            <a:off x="9098557" y="3303962"/>
            <a:ext cx="2520280" cy="2795213"/>
          </a:xfrm>
          <a:prstGeom prst="rect">
            <a:avLst/>
          </a:prstGeom>
        </p:spPr>
      </p:pic>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D9B3A6-7374-42DD-85A7-81821959F8D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a:t>
            </a:fld>
            <a:endParaRPr lang="en-US" dirty="0"/>
          </a:p>
        </p:txBody>
      </p:sp>
      <p:sp>
        <p:nvSpPr>
          <p:cNvPr id="4" name="Title 3">
            <a:extLst>
              <a:ext uri="{FF2B5EF4-FFF2-40B4-BE49-F238E27FC236}">
                <a16:creationId xmlns:a16="http://schemas.microsoft.com/office/drawing/2014/main" id="{8E14D6E5-39B9-4711-9226-F0EB331D6C9C}"/>
              </a:ext>
            </a:extLst>
          </p:cNvPr>
          <p:cNvSpPr>
            <a:spLocks noGrp="1"/>
          </p:cNvSpPr>
          <p:nvPr>
            <p:ph type="title"/>
          </p:nvPr>
        </p:nvSpPr>
        <p:spPr/>
        <p:txBody>
          <a:bodyPr/>
          <a:lstStyle/>
          <a:p>
            <a:r>
              <a:rPr lang="en-US" dirty="0"/>
              <a:t>Key relationships</a:t>
            </a:r>
            <a:endParaRPr lang="fr-FR" dirty="0"/>
          </a:p>
        </p:txBody>
      </p:sp>
      <p:pic>
        <p:nvPicPr>
          <p:cNvPr id="6" name="Picture 5">
            <a:extLst>
              <a:ext uri="{FF2B5EF4-FFF2-40B4-BE49-F238E27FC236}">
                <a16:creationId xmlns:a16="http://schemas.microsoft.com/office/drawing/2014/main" id="{4D025E17-507E-44B6-BB7A-E672ADA29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6380" y="1957388"/>
            <a:ext cx="3984504" cy="4141787"/>
          </a:xfrm>
          <a:prstGeom prst="rect">
            <a:avLst/>
          </a:prstGeom>
        </p:spPr>
      </p:pic>
      <p:sp>
        <p:nvSpPr>
          <p:cNvPr id="7" name="TextBox 6">
            <a:extLst>
              <a:ext uri="{FF2B5EF4-FFF2-40B4-BE49-F238E27FC236}">
                <a16:creationId xmlns:a16="http://schemas.microsoft.com/office/drawing/2014/main" id="{C0480FCB-1A08-4B96-9E2B-BFBA84A2937E}"/>
              </a:ext>
            </a:extLst>
          </p:cNvPr>
          <p:cNvSpPr txBox="1"/>
          <p:nvPr/>
        </p:nvSpPr>
        <p:spPr>
          <a:xfrm>
            <a:off x="274638" y="1668463"/>
            <a:ext cx="7311751" cy="1778949"/>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Recovery key only for standalone machines</a:t>
            </a:r>
          </a:p>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Master Key is just random bytes</a:t>
            </a:r>
          </a:p>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User’s password -&gt; SHA-1 -&gt; PBKDF2 =&gt; Master Key Encryption Key</a:t>
            </a:r>
          </a:p>
        </p:txBody>
      </p:sp>
    </p:spTree>
    <p:extLst>
      <p:ext uri="{BB962C8B-B14F-4D97-AF65-F5344CB8AC3E}">
        <p14:creationId xmlns:p14="http://schemas.microsoft.com/office/powerpoint/2010/main" val="31037116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8FC895-49C0-4639-B101-4FE8E4B0B44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a:t>
            </a:fld>
            <a:endParaRPr lang="en-US" dirty="0"/>
          </a:p>
        </p:txBody>
      </p:sp>
      <p:sp>
        <p:nvSpPr>
          <p:cNvPr id="3" name="Text Placeholder 2">
            <a:extLst>
              <a:ext uri="{FF2B5EF4-FFF2-40B4-BE49-F238E27FC236}">
                <a16:creationId xmlns:a16="http://schemas.microsoft.com/office/drawing/2014/main" id="{8046ED7E-7894-4658-AB0D-117D5212CD05}"/>
              </a:ext>
            </a:extLst>
          </p:cNvPr>
          <p:cNvSpPr>
            <a:spLocks noGrp="1"/>
          </p:cNvSpPr>
          <p:nvPr>
            <p:ph type="body" sz="quarter" idx="14"/>
          </p:nvPr>
        </p:nvSpPr>
        <p:spPr>
          <a:xfrm>
            <a:off x="274702" y="1943100"/>
            <a:ext cx="11721160" cy="6678751"/>
          </a:xfrm>
        </p:spPr>
        <p:txBody>
          <a:bodyPr/>
          <a:lstStyle/>
          <a:p>
            <a:pPr marL="0" indent="0">
              <a:spcAft>
                <a:spcPts val="600"/>
              </a:spcAft>
              <a:buNone/>
            </a:pPr>
            <a:r>
              <a:rPr lang="en-US" sz="2800" dirty="0">
                <a:gradFill>
                  <a:gsLst>
                    <a:gs pos="2917">
                      <a:schemeClr val="tx1"/>
                    </a:gs>
                    <a:gs pos="30000">
                      <a:schemeClr val="tx1"/>
                    </a:gs>
                  </a:gsLst>
                  <a:lin ang="5400000" scaled="0"/>
                </a:gradFill>
              </a:rPr>
              <a:t>1. DPAPI takes the user's password and passes it through SHA-1 to get a password hash. </a:t>
            </a:r>
          </a:p>
          <a:p>
            <a:pPr marL="0" indent="0">
              <a:spcAft>
                <a:spcPts val="600"/>
              </a:spcAft>
              <a:buNone/>
            </a:pPr>
            <a:r>
              <a:rPr lang="en-US" sz="2800" dirty="0">
                <a:gradFill>
                  <a:gsLst>
                    <a:gs pos="2917">
                      <a:schemeClr val="tx1"/>
                    </a:gs>
                    <a:gs pos="30000">
                      <a:schemeClr val="tx1"/>
                    </a:gs>
                  </a:gsLst>
                  <a:lin ang="5400000" scaled="0"/>
                </a:gradFill>
              </a:rPr>
              <a:t>2</a:t>
            </a:r>
            <a:r>
              <a:rPr lang="en-US" sz="2800">
                <a:gradFill>
                  <a:gsLst>
                    <a:gs pos="2917">
                      <a:schemeClr val="tx1"/>
                    </a:gs>
                    <a:gs pos="30000">
                      <a:schemeClr val="tx1"/>
                    </a:gs>
                  </a:gsLst>
                  <a:lin ang="5400000" scaled="0"/>
                </a:gradFill>
              </a:rPr>
              <a:t>. password hash </a:t>
            </a:r>
            <a:r>
              <a:rPr lang="en-US" sz="2800" dirty="0">
                <a:gradFill>
                  <a:gsLst>
                    <a:gs pos="2917">
                      <a:schemeClr val="tx1"/>
                    </a:gs>
                    <a:gs pos="30000">
                      <a:schemeClr val="tx1"/>
                    </a:gs>
                  </a:gsLst>
                  <a:lin ang="5400000" scaled="0"/>
                </a:gradFill>
              </a:rPr>
              <a:t>is provided to the PBKDF2 function, along with sixteen random bytes for a salt + an iteration count</a:t>
            </a:r>
          </a:p>
          <a:p>
            <a:pPr marL="444500" lvl="3" indent="0">
              <a:spcAft>
                <a:spcPts val="600"/>
              </a:spcAft>
              <a:buNone/>
            </a:pPr>
            <a:r>
              <a:rPr lang="en-US" sz="1400" dirty="0"/>
              <a:t>PBKDF2 function calls an additional </a:t>
            </a:r>
            <a:r>
              <a:rPr lang="en-US" sz="1400"/>
              <a:t>function a number of times</a:t>
            </a:r>
            <a:r>
              <a:rPr lang="en-US" sz="1400" dirty="0"/>
              <a:t>, specified by the iteration count, to derive a key from the given data. DPAPI uses SHA-1 for that underlying </a:t>
            </a:r>
            <a:r>
              <a:rPr lang="en-US" sz="1400"/>
              <a:t>function.</a:t>
            </a:r>
            <a:r>
              <a:rPr lang="fr-FR" sz="1400"/>
              <a:t>Iteration count </a:t>
            </a:r>
            <a:r>
              <a:rPr lang="fr-FR" sz="1400" dirty="0" err="1"/>
              <a:t>is</a:t>
            </a:r>
            <a:r>
              <a:rPr lang="fr-FR" sz="1400" dirty="0"/>
              <a:t> 4000.</a:t>
            </a:r>
          </a:p>
          <a:p>
            <a:pPr marL="444500" lvl="3" indent="0">
              <a:spcAft>
                <a:spcPts val="600"/>
              </a:spcAft>
              <a:buNone/>
            </a:pPr>
            <a:r>
              <a:rPr lang="en-US" sz="1400" dirty="0">
                <a:gradFill>
                  <a:gsLst>
                    <a:gs pos="2917">
                      <a:schemeClr val="tx1"/>
                    </a:gs>
                    <a:gs pos="30000">
                      <a:schemeClr val="tx1"/>
                    </a:gs>
                  </a:gsLst>
                  <a:lin ang="5400000" scaled="0"/>
                </a:gradFill>
              </a:rPr>
              <a:t>HKEY_LOCAL_MACHINE\Software\Microsoft\Cryptography\Protect\Providers\GUID\</a:t>
            </a:r>
            <a:r>
              <a:rPr lang="en-US" sz="1400" dirty="0" err="1">
                <a:gradFill>
                  <a:gsLst>
                    <a:gs pos="2917">
                      <a:schemeClr val="tx1"/>
                    </a:gs>
                    <a:gs pos="30000">
                      <a:schemeClr val="tx1"/>
                    </a:gs>
                  </a:gsLst>
                  <a:lin ang="5400000" scaled="0"/>
                </a:gradFill>
              </a:rPr>
              <a:t>MasterKeyIterationCount</a:t>
            </a:r>
            <a:r>
              <a:rPr lang="en-US" sz="1400" dirty="0">
                <a:gradFill>
                  <a:gsLst>
                    <a:gs pos="2917">
                      <a:schemeClr val="tx1"/>
                    </a:gs>
                    <a:gs pos="30000">
                      <a:schemeClr val="tx1"/>
                    </a:gs>
                  </a:gsLst>
                  <a:lin ang="5400000" scaled="0"/>
                </a:gradFill>
              </a:rPr>
              <a:t> can change default value</a:t>
            </a:r>
          </a:p>
          <a:p>
            <a:pPr marL="101600" lvl="1" indent="0">
              <a:spcAft>
                <a:spcPts val="600"/>
              </a:spcAft>
              <a:buNone/>
            </a:pPr>
            <a:r>
              <a:rPr lang="en-US" sz="2800" dirty="0">
                <a:gradFill>
                  <a:gsLst>
                    <a:gs pos="2917">
                      <a:schemeClr val="tx1"/>
                    </a:gs>
                    <a:gs pos="30000">
                      <a:schemeClr val="tx1"/>
                    </a:gs>
                  </a:gsLst>
                  <a:lin ang="5400000" scaled="0"/>
                </a:gradFill>
                <a:latin typeface="+mj-lt"/>
              </a:rPr>
              <a:t>3. Resulting value is hashed </a:t>
            </a:r>
            <a:r>
              <a:rPr lang="en-US" sz="2800">
                <a:gradFill>
                  <a:gsLst>
                    <a:gs pos="2917">
                      <a:schemeClr val="tx1"/>
                    </a:gs>
                    <a:gs pos="30000">
                      <a:schemeClr val="tx1"/>
                    </a:gs>
                  </a:gsLst>
                  <a:lin ang="5400000" scaled="0"/>
                </a:gradFill>
                <a:latin typeface="+mj-lt"/>
              </a:rPr>
              <a:t>with </a:t>
            </a:r>
            <a:r>
              <a:rPr lang="en-US" sz="2800">
                <a:gradFill>
                  <a:gsLst>
                    <a:gs pos="2917">
                      <a:schemeClr val="tx1"/>
                    </a:gs>
                    <a:gs pos="30000">
                      <a:schemeClr val="tx1"/>
                    </a:gs>
                  </a:gsLst>
                  <a:lin ang="5400000" scaled="0"/>
                </a:gradFill>
              </a:rPr>
              <a:t>an </a:t>
            </a:r>
            <a:r>
              <a:rPr lang="en-US" sz="2800">
                <a:gradFill>
                  <a:gsLst>
                    <a:gs pos="2917">
                      <a:schemeClr val="tx1"/>
                    </a:gs>
                    <a:gs pos="30000">
                      <a:schemeClr val="tx1"/>
                    </a:gs>
                  </a:gsLst>
                  <a:lin ang="5400000" scaled="0"/>
                </a:gradFill>
                <a:latin typeface="+mj-lt"/>
              </a:rPr>
              <a:t>HMAC</a:t>
            </a:r>
            <a:r>
              <a:rPr lang="en-US" sz="2800" dirty="0">
                <a:gradFill>
                  <a:gsLst>
                    <a:gs pos="2917">
                      <a:schemeClr val="tx1"/>
                    </a:gs>
                    <a:gs pos="30000">
                      <a:schemeClr val="tx1"/>
                    </a:gs>
                  </a:gsLst>
                  <a:lin ang="5400000" scaled="0"/>
                </a:gradFill>
                <a:latin typeface="+mj-lt"/>
              </a:rPr>
              <a:t>.</a:t>
            </a:r>
          </a:p>
          <a:p>
            <a:pPr marL="330200" lvl="2" indent="0">
              <a:spcAft>
                <a:spcPts val="600"/>
              </a:spcAft>
              <a:buNone/>
            </a:pPr>
            <a:r>
              <a:rPr lang="en-US" sz="2400" dirty="0">
                <a:gradFill>
                  <a:gsLst>
                    <a:gs pos="2917">
                      <a:schemeClr val="tx1"/>
                    </a:gs>
                    <a:gs pos="30000">
                      <a:schemeClr val="tx1"/>
                    </a:gs>
                  </a:gsLst>
                  <a:lin ang="5400000" scaled="0"/>
                </a:gradFill>
                <a:latin typeface="+mj-lt"/>
              </a:rPr>
              <a:t>DPAPI again uses SHA-1 for the HMAC and the user's password + salt to derive the HMAC key.</a:t>
            </a:r>
          </a:p>
          <a:p>
            <a:pPr marL="101600" lvl="1" indent="0">
              <a:spcAft>
                <a:spcPts val="600"/>
              </a:spcAft>
              <a:buNone/>
            </a:pPr>
            <a:r>
              <a:rPr lang="en-US" sz="2800" dirty="0">
                <a:gradFill>
                  <a:gsLst>
                    <a:gs pos="2917">
                      <a:schemeClr val="tx1"/>
                    </a:gs>
                    <a:gs pos="30000">
                      <a:schemeClr val="tx1"/>
                    </a:gs>
                  </a:gsLst>
                  <a:lin ang="5400000" scaled="0"/>
                </a:gradFill>
                <a:latin typeface="+mj-lt"/>
              </a:rPr>
              <a:t>4. Master key and its HMAC are both encrypted with value from (2) </a:t>
            </a:r>
            <a:r>
              <a:rPr lang="en-US" sz="2800">
                <a:gradFill>
                  <a:gsLst>
                    <a:gs pos="2917">
                      <a:schemeClr val="tx1"/>
                    </a:gs>
                    <a:gs pos="30000">
                      <a:schemeClr val="tx1"/>
                    </a:gs>
                  </a:gsLst>
                  <a:lin ang="5400000" scaled="0"/>
                </a:gradFill>
                <a:latin typeface="+mj-lt"/>
              </a:rPr>
              <a:t>using 3-DES</a:t>
            </a:r>
          </a:p>
          <a:p>
            <a:pPr marL="342900" lvl="1">
              <a:spcAft>
                <a:spcPts val="600"/>
              </a:spcAft>
            </a:pPr>
            <a:endParaRPr lang="en-US" sz="2800" dirty="0">
              <a:gradFill>
                <a:gsLst>
                  <a:gs pos="2917">
                    <a:schemeClr val="tx1"/>
                  </a:gs>
                  <a:gs pos="30000">
                    <a:schemeClr val="tx1"/>
                  </a:gs>
                </a:gsLst>
                <a:lin ang="5400000" scaled="0"/>
              </a:gradFill>
              <a:latin typeface="+mj-lt"/>
            </a:endParaRPr>
          </a:p>
          <a:p>
            <a:pPr marL="342900" lvl="1" indent="-342900">
              <a:spcAft>
                <a:spcPts val="600"/>
              </a:spcAft>
            </a:pPr>
            <a:endParaRPr lang="fr-FR" sz="2000" dirty="0">
              <a:gradFill>
                <a:gsLst>
                  <a:gs pos="2917">
                    <a:schemeClr val="tx1"/>
                  </a:gs>
                  <a:gs pos="30000">
                    <a:schemeClr val="tx1"/>
                  </a:gs>
                </a:gsLst>
                <a:lin ang="5400000" scaled="0"/>
              </a:gradFill>
            </a:endParaRPr>
          </a:p>
          <a:p>
            <a:pPr marL="101600" lvl="1" indent="0">
              <a:spcAft>
                <a:spcPts val="600"/>
              </a:spcAft>
              <a:buNone/>
            </a:pPr>
            <a:endParaRPr lang="en-US" sz="2800" dirty="0">
              <a:gradFill>
                <a:gsLst>
                  <a:gs pos="2917">
                    <a:schemeClr val="tx1"/>
                  </a:gs>
                  <a:gs pos="30000">
                    <a:schemeClr val="tx1"/>
                  </a:gs>
                </a:gsLst>
                <a:lin ang="5400000" scaled="0"/>
              </a:gradFill>
              <a:latin typeface="+mj-lt"/>
            </a:endParaRPr>
          </a:p>
        </p:txBody>
      </p:sp>
      <p:sp>
        <p:nvSpPr>
          <p:cNvPr id="4" name="Title 3">
            <a:extLst>
              <a:ext uri="{FF2B5EF4-FFF2-40B4-BE49-F238E27FC236}">
                <a16:creationId xmlns:a16="http://schemas.microsoft.com/office/drawing/2014/main" id="{F4605343-C970-438D-BDBB-659F720CB97E}"/>
              </a:ext>
            </a:extLst>
          </p:cNvPr>
          <p:cNvSpPr>
            <a:spLocks noGrp="1"/>
          </p:cNvSpPr>
          <p:nvPr>
            <p:ph type="title"/>
          </p:nvPr>
        </p:nvSpPr>
        <p:spPr/>
        <p:txBody>
          <a:bodyPr/>
          <a:lstStyle/>
          <a:p>
            <a:r>
              <a:rPr lang="en-US" dirty="0"/>
              <a:t>Master key encryption key details</a:t>
            </a:r>
            <a:endParaRPr lang="fr-FR" dirty="0"/>
          </a:p>
        </p:txBody>
      </p:sp>
    </p:spTree>
    <p:extLst>
      <p:ext uri="{BB962C8B-B14F-4D97-AF65-F5344CB8AC3E}">
        <p14:creationId xmlns:p14="http://schemas.microsoft.com/office/powerpoint/2010/main" val="51922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2D37E6-C254-4B6E-958A-4FAAB8BFAC6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a:t>
            </a:fld>
            <a:endParaRPr lang="en-US" dirty="0"/>
          </a:p>
        </p:txBody>
      </p:sp>
      <p:sp>
        <p:nvSpPr>
          <p:cNvPr id="3" name="Text Placeholder 2">
            <a:extLst>
              <a:ext uri="{FF2B5EF4-FFF2-40B4-BE49-F238E27FC236}">
                <a16:creationId xmlns:a16="http://schemas.microsoft.com/office/drawing/2014/main" id="{A3DCF944-AE47-42A2-AAC6-413DDD6E9D72}"/>
              </a:ext>
            </a:extLst>
          </p:cNvPr>
          <p:cNvSpPr>
            <a:spLocks noGrp="1"/>
          </p:cNvSpPr>
          <p:nvPr>
            <p:ph type="body" sz="quarter" idx="14"/>
          </p:nvPr>
        </p:nvSpPr>
        <p:spPr>
          <a:xfrm>
            <a:off x="274702" y="1943100"/>
            <a:ext cx="11721160" cy="1834348"/>
          </a:xfrm>
        </p:spPr>
        <p:txBody>
          <a:bodyPr/>
          <a:lstStyle/>
          <a:p>
            <a:r>
              <a:rPr lang="en-US" dirty="0"/>
              <a:t>Starting from Windows 7</a:t>
            </a:r>
          </a:p>
          <a:p>
            <a:pPr lvl="1"/>
            <a:r>
              <a:rPr lang="en-US" dirty="0"/>
              <a:t>3-DES is replaced by AES-256</a:t>
            </a:r>
          </a:p>
          <a:p>
            <a:pPr lvl="1"/>
            <a:r>
              <a:rPr lang="en-US" dirty="0"/>
              <a:t>SHA1 is replaced by SHA2-512</a:t>
            </a:r>
          </a:p>
          <a:p>
            <a:pPr lvl="2"/>
            <a:r>
              <a:rPr lang="en-US" dirty="0"/>
              <a:t>Except for the primary password derivation which stays SHA-1</a:t>
            </a:r>
            <a:endParaRPr lang="fr-FR" dirty="0"/>
          </a:p>
        </p:txBody>
      </p:sp>
      <p:sp>
        <p:nvSpPr>
          <p:cNvPr id="4" name="Title 3">
            <a:extLst>
              <a:ext uri="{FF2B5EF4-FFF2-40B4-BE49-F238E27FC236}">
                <a16:creationId xmlns:a16="http://schemas.microsoft.com/office/drawing/2014/main" id="{E8B18A47-4E9F-4C3B-B05D-7E0E94D9D43A}"/>
              </a:ext>
            </a:extLst>
          </p:cNvPr>
          <p:cNvSpPr>
            <a:spLocks noGrp="1"/>
          </p:cNvSpPr>
          <p:nvPr>
            <p:ph type="title"/>
          </p:nvPr>
        </p:nvSpPr>
        <p:spPr/>
        <p:txBody>
          <a:bodyPr/>
          <a:lstStyle/>
          <a:p>
            <a:r>
              <a:rPr lang="en-US" dirty="0"/>
              <a:t>Master key encryption algorithm changes</a:t>
            </a:r>
            <a:endParaRPr lang="fr-FR" dirty="0"/>
          </a:p>
        </p:txBody>
      </p:sp>
    </p:spTree>
    <p:extLst>
      <p:ext uri="{BB962C8B-B14F-4D97-AF65-F5344CB8AC3E}">
        <p14:creationId xmlns:p14="http://schemas.microsoft.com/office/powerpoint/2010/main" val="27965557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EB9A24-0CA2-477F-A4F1-27516375C64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12</a:t>
            </a:fld>
            <a:endParaRPr lang="en-US" dirty="0"/>
          </a:p>
        </p:txBody>
      </p:sp>
      <p:sp>
        <p:nvSpPr>
          <p:cNvPr id="3" name="Text Placeholder 2">
            <a:extLst>
              <a:ext uri="{FF2B5EF4-FFF2-40B4-BE49-F238E27FC236}">
                <a16:creationId xmlns:a16="http://schemas.microsoft.com/office/drawing/2014/main" id="{17E31A47-EB9A-478B-81BC-CBD29F992BA9}"/>
              </a:ext>
            </a:extLst>
          </p:cNvPr>
          <p:cNvSpPr>
            <a:spLocks noGrp="1"/>
          </p:cNvSpPr>
          <p:nvPr>
            <p:ph type="body" sz="quarter" idx="14"/>
          </p:nvPr>
        </p:nvSpPr>
        <p:spPr>
          <a:xfrm>
            <a:off x="274702" y="1943100"/>
            <a:ext cx="11721160" cy="4007251"/>
          </a:xfrm>
        </p:spPr>
        <p:txBody>
          <a:bodyPr/>
          <a:lstStyle/>
          <a:p>
            <a:r>
              <a:rPr lang="en-US" dirty="0"/>
              <a:t>The session key is the real symmetric key that is used for encrypting and decrypting the application data.</a:t>
            </a:r>
          </a:p>
          <a:p>
            <a:pPr lvl="1"/>
            <a:r>
              <a:rPr lang="en-US" dirty="0"/>
              <a:t>16 bytes of random data are generated and then hashed, by using SHA-1, with the </a:t>
            </a:r>
            <a:r>
              <a:rPr lang="en-US" dirty="0" err="1"/>
              <a:t>MasterKey</a:t>
            </a:r>
            <a:endParaRPr lang="en-US" dirty="0"/>
          </a:p>
          <a:p>
            <a:pPr lvl="1"/>
            <a:r>
              <a:rPr lang="en-US" dirty="0"/>
              <a:t>This hash is then appended with the optional entropy and optional user password, mentioned earlier, by using </a:t>
            </a:r>
            <a:r>
              <a:rPr lang="en-US" dirty="0" err="1"/>
              <a:t>CryptHashData</a:t>
            </a:r>
            <a:r>
              <a:rPr lang="en-US" dirty="0"/>
              <a:t>()</a:t>
            </a:r>
          </a:p>
          <a:p>
            <a:pPr lvl="1"/>
            <a:r>
              <a:rPr lang="en-US" dirty="0"/>
              <a:t>The result is then passed to </a:t>
            </a:r>
            <a:r>
              <a:rPr lang="en-US" dirty="0" err="1"/>
              <a:t>CryptDeriveKey</a:t>
            </a:r>
            <a:r>
              <a:rPr lang="en-US" dirty="0"/>
              <a:t>() which derives and returns the session key</a:t>
            </a:r>
          </a:p>
          <a:p>
            <a:endParaRPr lang="fr-FR" dirty="0"/>
          </a:p>
        </p:txBody>
      </p:sp>
      <p:sp>
        <p:nvSpPr>
          <p:cNvPr id="4" name="Title 3">
            <a:extLst>
              <a:ext uri="{FF2B5EF4-FFF2-40B4-BE49-F238E27FC236}">
                <a16:creationId xmlns:a16="http://schemas.microsoft.com/office/drawing/2014/main" id="{92962CE5-6EAD-4941-966C-7DF33C280D03}"/>
              </a:ext>
            </a:extLst>
          </p:cNvPr>
          <p:cNvSpPr>
            <a:spLocks noGrp="1"/>
          </p:cNvSpPr>
          <p:nvPr>
            <p:ph type="title"/>
          </p:nvPr>
        </p:nvSpPr>
        <p:spPr/>
        <p:txBody>
          <a:bodyPr/>
          <a:lstStyle/>
          <a:p>
            <a:r>
              <a:rPr lang="en-US" dirty="0"/>
              <a:t>Session key details</a:t>
            </a:r>
            <a:endParaRPr lang="fr-FR" dirty="0"/>
          </a:p>
        </p:txBody>
      </p:sp>
    </p:spTree>
    <p:extLst>
      <p:ext uri="{BB962C8B-B14F-4D97-AF65-F5344CB8AC3E}">
        <p14:creationId xmlns:p14="http://schemas.microsoft.com/office/powerpoint/2010/main" val="28559095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11CA5-CF19-4174-988C-5FCF2663A81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13</a:t>
            </a:fld>
            <a:endParaRPr lang="en-US" dirty="0"/>
          </a:p>
        </p:txBody>
      </p:sp>
      <p:sp>
        <p:nvSpPr>
          <p:cNvPr id="3" name="Text Placeholder 2">
            <a:extLst>
              <a:ext uri="{FF2B5EF4-FFF2-40B4-BE49-F238E27FC236}">
                <a16:creationId xmlns:a16="http://schemas.microsoft.com/office/drawing/2014/main" id="{5DEC6B91-D79B-4718-B26F-B4F5590CE330}"/>
              </a:ext>
            </a:extLst>
          </p:cNvPr>
          <p:cNvSpPr>
            <a:spLocks noGrp="1"/>
          </p:cNvSpPr>
          <p:nvPr>
            <p:ph type="body" sz="quarter" idx="14"/>
          </p:nvPr>
        </p:nvSpPr>
        <p:spPr>
          <a:xfrm>
            <a:off x="274702" y="1668463"/>
            <a:ext cx="11721160" cy="4542782"/>
          </a:xfrm>
        </p:spPr>
        <p:txBody>
          <a:bodyPr/>
          <a:lstStyle/>
          <a:p>
            <a:r>
              <a:rPr lang="en-US" sz="2400" dirty="0"/>
              <a:t>DPAPI introduced in Windows 2000.</a:t>
            </a:r>
          </a:p>
          <a:p>
            <a:r>
              <a:rPr lang="en-US" sz="2400" dirty="0"/>
              <a:t>The API consists of two functions, </a:t>
            </a:r>
            <a:r>
              <a:rPr lang="en-US" sz="2400" b="1" dirty="0" err="1">
                <a:hlinkClick r:id="rId2"/>
              </a:rPr>
              <a:t>CryptProtectData</a:t>
            </a:r>
            <a:r>
              <a:rPr lang="en-US" sz="2400" dirty="0"/>
              <a:t> and </a:t>
            </a:r>
            <a:r>
              <a:rPr lang="en-US" sz="2400" b="1" dirty="0" err="1">
                <a:hlinkClick r:id="rId3"/>
              </a:rPr>
              <a:t>CryptUnprotectData</a:t>
            </a:r>
            <a:r>
              <a:rPr lang="en-US" sz="2400" dirty="0"/>
              <a:t>.</a:t>
            </a:r>
          </a:p>
          <a:p>
            <a:r>
              <a:rPr lang="en-US" sz="2400" dirty="0"/>
              <a:t>DPAPI is part of CryptoAPI and was intended for developers who knew very little about using cryptography.</a:t>
            </a:r>
          </a:p>
          <a:p>
            <a:r>
              <a:rPr lang="en-US" sz="2400" dirty="0"/>
              <a:t>Cloud computing, however, often requires that content encrypted on one computer be decrypted on another. </a:t>
            </a:r>
          </a:p>
          <a:p>
            <a:r>
              <a:rPr lang="en-US" sz="2400" dirty="0"/>
              <a:t>Therefore, beginning with Windows 8, Microsoft extended the idea of using a relatively straightforward API to encompass cloud scenarios.</a:t>
            </a:r>
          </a:p>
          <a:p>
            <a:r>
              <a:rPr lang="en-US" sz="2400" dirty="0"/>
              <a:t>This new API, called DPAPI-NG, enables you to securely share secrets (keys, passwords, key material) and messages by protecting them to a set of principals that can be used to unprotect them on different computers after proper authentication and authorization. </a:t>
            </a:r>
            <a:endParaRPr lang="fr-FR" sz="2400" dirty="0"/>
          </a:p>
        </p:txBody>
      </p:sp>
      <p:sp>
        <p:nvSpPr>
          <p:cNvPr id="4" name="Title 3">
            <a:extLst>
              <a:ext uri="{FF2B5EF4-FFF2-40B4-BE49-F238E27FC236}">
                <a16:creationId xmlns:a16="http://schemas.microsoft.com/office/drawing/2014/main" id="{B348535A-00DC-4E05-B196-B9657A1A4190}"/>
              </a:ext>
            </a:extLst>
          </p:cNvPr>
          <p:cNvSpPr>
            <a:spLocks noGrp="1"/>
          </p:cNvSpPr>
          <p:nvPr>
            <p:ph type="title"/>
          </p:nvPr>
        </p:nvSpPr>
        <p:spPr/>
        <p:txBody>
          <a:bodyPr/>
          <a:lstStyle/>
          <a:p>
            <a:r>
              <a:rPr lang="en-US" dirty="0"/>
              <a:t>CNG DPAPI</a:t>
            </a:r>
            <a:endParaRPr lang="fr-FR" dirty="0"/>
          </a:p>
        </p:txBody>
      </p:sp>
    </p:spTree>
    <p:extLst>
      <p:ext uri="{BB962C8B-B14F-4D97-AF65-F5344CB8AC3E}">
        <p14:creationId xmlns:p14="http://schemas.microsoft.com/office/powerpoint/2010/main" val="5838778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167690-F7A2-4845-A870-EF4AF16C5B6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14</a:t>
            </a:fld>
            <a:endParaRPr lang="en-US" dirty="0"/>
          </a:p>
        </p:txBody>
      </p:sp>
      <p:sp>
        <p:nvSpPr>
          <p:cNvPr id="3" name="Text Placeholder 2">
            <a:extLst>
              <a:ext uri="{FF2B5EF4-FFF2-40B4-BE49-F238E27FC236}">
                <a16:creationId xmlns:a16="http://schemas.microsoft.com/office/drawing/2014/main" id="{BD107A80-7C94-49FB-ABE5-08CAA3F408C0}"/>
              </a:ext>
            </a:extLst>
          </p:cNvPr>
          <p:cNvSpPr>
            <a:spLocks noGrp="1"/>
          </p:cNvSpPr>
          <p:nvPr>
            <p:ph type="body" sz="quarter" idx="14"/>
          </p:nvPr>
        </p:nvSpPr>
        <p:spPr>
          <a:xfrm>
            <a:off x="274702" y="1943100"/>
            <a:ext cx="11721160" cy="1292662"/>
          </a:xfrm>
        </p:spPr>
        <p:txBody>
          <a:bodyPr/>
          <a:lstStyle/>
          <a:p>
            <a:r>
              <a:rPr lang="en-US" dirty="0" err="1"/>
              <a:t>CryptProtectData</a:t>
            </a:r>
            <a:r>
              <a:rPr lang="en-US" dirty="0"/>
              <a:t> -&gt; </a:t>
            </a:r>
            <a:r>
              <a:rPr lang="fr-FR" b="1" dirty="0" err="1">
                <a:hlinkClick r:id="rId2"/>
              </a:rPr>
              <a:t>NCryptProtectSecret</a:t>
            </a:r>
            <a:r>
              <a:rPr lang="fr-FR" dirty="0"/>
              <a:t> </a:t>
            </a:r>
          </a:p>
          <a:p>
            <a:r>
              <a:rPr lang="en-US" dirty="0" err="1"/>
              <a:t>CryptUnprotectData</a:t>
            </a:r>
            <a:r>
              <a:rPr lang="en-US" dirty="0"/>
              <a:t> -&gt; </a:t>
            </a:r>
            <a:r>
              <a:rPr lang="fr-FR" b="1" dirty="0" err="1">
                <a:hlinkClick r:id="rId3"/>
              </a:rPr>
              <a:t>NCryptUnprotectSecret</a:t>
            </a:r>
            <a:r>
              <a:rPr lang="fr-FR" dirty="0"/>
              <a:t> </a:t>
            </a:r>
          </a:p>
        </p:txBody>
      </p:sp>
      <p:sp>
        <p:nvSpPr>
          <p:cNvPr id="4" name="Title 3">
            <a:extLst>
              <a:ext uri="{FF2B5EF4-FFF2-40B4-BE49-F238E27FC236}">
                <a16:creationId xmlns:a16="http://schemas.microsoft.com/office/drawing/2014/main" id="{E29919AD-4A9E-400E-ADDC-FC0F2C3C6BDD}"/>
              </a:ext>
            </a:extLst>
          </p:cNvPr>
          <p:cNvSpPr>
            <a:spLocks noGrp="1"/>
          </p:cNvSpPr>
          <p:nvPr>
            <p:ph type="title"/>
          </p:nvPr>
        </p:nvSpPr>
        <p:spPr/>
        <p:txBody>
          <a:bodyPr/>
          <a:lstStyle/>
          <a:p>
            <a:r>
              <a:rPr lang="en-US" dirty="0"/>
              <a:t>DPAPI -&gt; CNG DPAPI </a:t>
            </a:r>
            <a:endParaRPr lang="fr-FR" dirty="0"/>
          </a:p>
        </p:txBody>
      </p:sp>
    </p:spTree>
    <p:extLst>
      <p:ext uri="{BB962C8B-B14F-4D97-AF65-F5344CB8AC3E}">
        <p14:creationId xmlns:p14="http://schemas.microsoft.com/office/powerpoint/2010/main" val="36240717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643E41-2E79-4868-8AB4-EEE3AF0723B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15</a:t>
            </a:fld>
            <a:endParaRPr lang="en-US" dirty="0"/>
          </a:p>
        </p:txBody>
      </p:sp>
      <p:sp>
        <p:nvSpPr>
          <p:cNvPr id="3" name="Title 2">
            <a:extLst>
              <a:ext uri="{FF2B5EF4-FFF2-40B4-BE49-F238E27FC236}">
                <a16:creationId xmlns:a16="http://schemas.microsoft.com/office/drawing/2014/main" id="{77B5ED94-AA0A-419A-AEB6-A0A098A7E622}"/>
              </a:ext>
            </a:extLst>
          </p:cNvPr>
          <p:cNvSpPr>
            <a:spLocks noGrp="1"/>
          </p:cNvSpPr>
          <p:nvPr>
            <p:ph type="title"/>
          </p:nvPr>
        </p:nvSpPr>
        <p:spPr/>
        <p:txBody>
          <a:bodyPr/>
          <a:lstStyle/>
          <a:p>
            <a:r>
              <a:rPr lang="en-US" dirty="0"/>
              <a:t>Protected data format</a:t>
            </a:r>
            <a:endParaRPr lang="fr-FR" dirty="0"/>
          </a:p>
        </p:txBody>
      </p:sp>
      <p:pic>
        <p:nvPicPr>
          <p:cNvPr id="5" name="Picture 4">
            <a:extLst>
              <a:ext uri="{FF2B5EF4-FFF2-40B4-BE49-F238E27FC236}">
                <a16:creationId xmlns:a16="http://schemas.microsoft.com/office/drawing/2014/main" id="{238539F0-A921-49CE-8E79-20B7C0BEB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064" y="2016181"/>
            <a:ext cx="4991797" cy="3667637"/>
          </a:xfrm>
          <a:prstGeom prst="rect">
            <a:avLst/>
          </a:prstGeom>
        </p:spPr>
      </p:pic>
      <p:sp>
        <p:nvSpPr>
          <p:cNvPr id="6" name="TextBox 5">
            <a:extLst>
              <a:ext uri="{FF2B5EF4-FFF2-40B4-BE49-F238E27FC236}">
                <a16:creationId xmlns:a16="http://schemas.microsoft.com/office/drawing/2014/main" id="{E9905097-5266-4462-B8B9-D378E40DBFCE}"/>
              </a:ext>
            </a:extLst>
          </p:cNvPr>
          <p:cNvSpPr txBox="1"/>
          <p:nvPr/>
        </p:nvSpPr>
        <p:spPr>
          <a:xfrm>
            <a:off x="274639" y="1668463"/>
            <a:ext cx="5943599" cy="4924425"/>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Protected data is stored as an ASN.1 encoded BLOB.</a:t>
            </a:r>
          </a:p>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 data is formatted as CMS (certificate message syntax) enveloped content. The digital envelope contains</a:t>
            </a:r>
          </a:p>
          <a:p>
            <a:pPr marL="882625" lvl="1"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encrypted content</a:t>
            </a:r>
          </a:p>
          <a:p>
            <a:pPr marL="882625" lvl="1"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recipient information that contains an encrypted content encryption key (CEK),</a:t>
            </a:r>
          </a:p>
          <a:p>
            <a:pPr marL="882625" lvl="1"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header that contains information about the content, including the unencrypted protection descriptor rule string.</a:t>
            </a:r>
            <a:endParaRPr lang="fr-FR"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637119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2D59BE-A4BA-43E4-82C2-06185F73D8F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16</a:t>
            </a:fld>
            <a:endParaRPr lang="en-US" dirty="0"/>
          </a:p>
        </p:txBody>
      </p:sp>
      <p:sp>
        <p:nvSpPr>
          <p:cNvPr id="3" name="Text Placeholder 2">
            <a:extLst>
              <a:ext uri="{FF2B5EF4-FFF2-40B4-BE49-F238E27FC236}">
                <a16:creationId xmlns:a16="http://schemas.microsoft.com/office/drawing/2014/main" id="{CCF601CF-2342-4DEE-9A99-2677BA98E1BD}"/>
              </a:ext>
            </a:extLst>
          </p:cNvPr>
          <p:cNvSpPr>
            <a:spLocks noGrp="1"/>
          </p:cNvSpPr>
          <p:nvPr>
            <p:ph type="body" sz="quarter" idx="14"/>
          </p:nvPr>
        </p:nvSpPr>
        <p:spPr>
          <a:xfrm>
            <a:off x="274702" y="1943100"/>
            <a:ext cx="11721160" cy="4422749"/>
          </a:xfrm>
        </p:spPr>
        <p:txBody>
          <a:bodyPr/>
          <a:lstStyle/>
          <a:p>
            <a:r>
              <a:rPr lang="en-US" sz="2000" dirty="0"/>
              <a:t>Use with </a:t>
            </a:r>
            <a:r>
              <a:rPr lang="fr-FR" sz="2000" dirty="0" err="1">
                <a:hlinkClick r:id="rId2"/>
              </a:rPr>
              <a:t>NCryptCreateProtectionDescriptor</a:t>
            </a:r>
            <a:r>
              <a:rPr lang="fr-FR" sz="2000" dirty="0"/>
              <a:t> </a:t>
            </a:r>
            <a:endParaRPr lang="en-US" sz="2000" dirty="0"/>
          </a:p>
          <a:p>
            <a:r>
              <a:rPr lang="en-US" sz="2000" dirty="0"/>
              <a:t>Protection descriptors can currently be defined for the following types of authorization:</a:t>
            </a:r>
          </a:p>
          <a:p>
            <a:pPr lvl="1"/>
            <a:r>
              <a:rPr lang="en-US" sz="1400" dirty="0"/>
              <a:t>A group in an Active Directory forest.</a:t>
            </a:r>
          </a:p>
          <a:p>
            <a:pPr lvl="1"/>
            <a:r>
              <a:rPr lang="en-US" sz="1400" dirty="0"/>
              <a:t>A set of web credentials.</a:t>
            </a:r>
          </a:p>
          <a:p>
            <a:pPr lvl="1"/>
            <a:r>
              <a:rPr lang="en-US" sz="1400" dirty="0"/>
              <a:t>A certificate.</a:t>
            </a:r>
          </a:p>
          <a:p>
            <a:r>
              <a:rPr lang="en-US" sz="2000" dirty="0"/>
              <a:t>Examples of protection descriptor rule strings for an Active Directory group include the following:</a:t>
            </a:r>
          </a:p>
          <a:p>
            <a:pPr lvl="1"/>
            <a:r>
              <a:rPr lang="en-US" sz="1400" dirty="0"/>
              <a:t>"SID=S-1-5-21-4392301 AND SID=S-1-5-21-3101812"</a:t>
            </a:r>
          </a:p>
          <a:p>
            <a:pPr lvl="1"/>
            <a:r>
              <a:rPr lang="en-US" sz="1400" dirty="0"/>
              <a:t>"SDDL=O:S-1-5-5-0-290724G:SYD:(A;;CCDC;;;S-1-5-5-0-290724)(A;;DC;;;WD)"</a:t>
            </a:r>
          </a:p>
          <a:p>
            <a:pPr lvl="1"/>
            <a:r>
              <a:rPr lang="en-US" sz="1400" dirty="0"/>
              <a:t>"LOCAL=user"</a:t>
            </a:r>
          </a:p>
          <a:p>
            <a:pPr lvl="1"/>
            <a:r>
              <a:rPr lang="en-US" sz="1400" dirty="0"/>
              <a:t>"LOCAL=machine"</a:t>
            </a:r>
          </a:p>
          <a:p>
            <a:r>
              <a:rPr lang="en-US" sz="2000" dirty="0"/>
              <a:t>Examples of protection descriptor rule strings for a set of web credentials include the following:</a:t>
            </a:r>
          </a:p>
          <a:p>
            <a:pPr lvl="1"/>
            <a:r>
              <a:rPr lang="en-US" sz="1400" dirty="0"/>
              <a:t>"WEBCREDENTIALS=</a:t>
            </a:r>
            <a:r>
              <a:rPr lang="en-US" sz="1400" dirty="0" err="1"/>
              <a:t>MyPasswordName</a:t>
            </a:r>
            <a:r>
              <a:rPr lang="en-US" sz="1400" dirty="0"/>
              <a:t>"</a:t>
            </a:r>
          </a:p>
          <a:p>
            <a:pPr lvl="1"/>
            <a:r>
              <a:rPr lang="en-US" sz="1400" dirty="0"/>
              <a:t>"WEBCREDENTIALS=</a:t>
            </a:r>
            <a:r>
              <a:rPr lang="en-US" sz="1400" dirty="0" err="1"/>
              <a:t>MyPasswordName,myweb.com</a:t>
            </a:r>
            <a:r>
              <a:rPr lang="en-US" sz="1400" dirty="0"/>
              <a:t>"</a:t>
            </a:r>
          </a:p>
          <a:p>
            <a:r>
              <a:rPr lang="en-US" sz="2000" dirty="0"/>
              <a:t>Examples of protection descriptor rule strings for a certificate include the following:</a:t>
            </a:r>
          </a:p>
          <a:p>
            <a:pPr lvl="1"/>
            <a:r>
              <a:rPr lang="en-US" sz="1400" dirty="0"/>
              <a:t>"CERTIFICATE=HashID:sha1_hash_of_certificate"</a:t>
            </a:r>
          </a:p>
          <a:p>
            <a:pPr lvl="1"/>
            <a:r>
              <a:rPr lang="en-US" sz="1400" dirty="0"/>
              <a:t>"CERTIFICATE=CertBlob:base64String"</a:t>
            </a:r>
          </a:p>
        </p:txBody>
      </p:sp>
      <p:sp>
        <p:nvSpPr>
          <p:cNvPr id="4" name="Title 3">
            <a:extLst>
              <a:ext uri="{FF2B5EF4-FFF2-40B4-BE49-F238E27FC236}">
                <a16:creationId xmlns:a16="http://schemas.microsoft.com/office/drawing/2014/main" id="{0D6FF1C3-4A0A-4A35-916E-E432A6C65564}"/>
              </a:ext>
            </a:extLst>
          </p:cNvPr>
          <p:cNvSpPr>
            <a:spLocks noGrp="1"/>
          </p:cNvSpPr>
          <p:nvPr>
            <p:ph type="title"/>
          </p:nvPr>
        </p:nvSpPr>
        <p:spPr/>
        <p:txBody>
          <a:bodyPr/>
          <a:lstStyle/>
          <a:p>
            <a:r>
              <a:rPr lang="en-US" dirty="0"/>
              <a:t>Protection Descriptors</a:t>
            </a:r>
            <a:endParaRPr lang="fr-FR" dirty="0"/>
          </a:p>
        </p:txBody>
      </p:sp>
    </p:spTree>
    <p:extLst>
      <p:ext uri="{BB962C8B-B14F-4D97-AF65-F5344CB8AC3E}">
        <p14:creationId xmlns:p14="http://schemas.microsoft.com/office/powerpoint/2010/main" val="329119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25441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how cryptography is provided to applications in Windows</a:t>
            </a:r>
          </a:p>
          <a:p>
            <a:pPr marL="342900"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Undertsand </a:t>
            </a:r>
            <a:r>
              <a:rPr lang="en-US" sz="2448" kern="0" dirty="0">
                <a:gradFill>
                  <a:gsLst>
                    <a:gs pos="0">
                      <a:srgbClr val="FFFFFF"/>
                    </a:gs>
                    <a:gs pos="100000">
                      <a:srgbClr val="FFFFFF"/>
                    </a:gs>
                  </a:gsLst>
                  <a:lin ang="5400000" scaled="0"/>
                </a:gradFill>
                <a:latin typeface="Segoe UI Semilight"/>
              </a:rPr>
              <a:t>how the Windows cryptography APIs work</a:t>
            </a:r>
          </a:p>
          <a:p>
            <a:pPr marL="342900"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2 – Cryptography Next Generation (CNG) &amp; CryptoAPI (CAPI)</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812999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B10639-658A-4C4C-B7C9-8111814DB64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18</a:t>
            </a:fld>
            <a:endParaRPr lang="en-US" dirty="0"/>
          </a:p>
        </p:txBody>
      </p:sp>
      <p:sp>
        <p:nvSpPr>
          <p:cNvPr id="3" name="Text Placeholder 2">
            <a:extLst>
              <a:ext uri="{FF2B5EF4-FFF2-40B4-BE49-F238E27FC236}">
                <a16:creationId xmlns:a16="http://schemas.microsoft.com/office/drawing/2014/main" id="{FE6144CA-23B5-4B77-B884-77F0FA3F9D1A}"/>
              </a:ext>
            </a:extLst>
          </p:cNvPr>
          <p:cNvSpPr>
            <a:spLocks noGrp="1"/>
          </p:cNvSpPr>
          <p:nvPr>
            <p:ph type="body" sz="quarter" idx="14"/>
          </p:nvPr>
        </p:nvSpPr>
        <p:spPr>
          <a:xfrm>
            <a:off x="274702" y="1943100"/>
            <a:ext cx="11721160" cy="4875181"/>
          </a:xfrm>
        </p:spPr>
        <p:txBody>
          <a:bodyPr vert="horz" wrap="square" lIns="146304" tIns="91440" rIns="146304" bIns="91440" rtlCol="0" anchor="t">
            <a:spAutoFit/>
          </a:bodyPr>
          <a:lstStyle/>
          <a:p>
            <a:r>
              <a:rPr lang="en-US" dirty="0"/>
              <a:t>CAPI – </a:t>
            </a:r>
            <a:r>
              <a:rPr lang="en-US" i="1" dirty="0"/>
              <a:t>Cryptographic Application Programming Interface</a:t>
            </a:r>
            <a:endParaRPr lang="en-US" dirty="0"/>
          </a:p>
          <a:p>
            <a:pPr lvl="1"/>
            <a:r>
              <a:rPr lang="en-US" dirty="0"/>
              <a:t>The first crypto framework in Windows. Introduced in Windows NT4</a:t>
            </a:r>
            <a:endParaRPr lang="en-US" dirty="0">
              <a:cs typeface="Segoe UI"/>
            </a:endParaRPr>
          </a:p>
          <a:p>
            <a:pPr lvl="1"/>
            <a:r>
              <a:rPr lang="en-US"/>
              <a:t>Enables developers </a:t>
            </a:r>
            <a:r>
              <a:rPr lang="en-US" dirty="0"/>
              <a:t>to secure Windows-based applications using cryptography</a:t>
            </a:r>
            <a:endParaRPr lang="en-US" dirty="0">
              <a:cs typeface="Segoe UI"/>
            </a:endParaRPr>
          </a:p>
          <a:p>
            <a:pPr lvl="1"/>
            <a:r>
              <a:rPr lang="en-US" dirty="0"/>
              <a:t>Isolates developers from the code used to perform cryptographic operations</a:t>
            </a:r>
            <a:endParaRPr lang="en-US" dirty="0">
              <a:cs typeface="Segoe UI"/>
            </a:endParaRPr>
          </a:p>
          <a:p>
            <a:r>
              <a:rPr lang="en-US" dirty="0"/>
              <a:t>CNG – </a:t>
            </a:r>
            <a:r>
              <a:rPr lang="en-US" i="1" dirty="0"/>
              <a:t>Cryptography API: Next Generation</a:t>
            </a:r>
            <a:endParaRPr lang="en-US" i="1" dirty="0">
              <a:cs typeface="Segoe UI Light"/>
            </a:endParaRPr>
          </a:p>
          <a:p>
            <a:pPr lvl="1"/>
            <a:r>
              <a:rPr lang="en-US" dirty="0"/>
              <a:t>Take the same design principles as CAPI. </a:t>
            </a:r>
            <a:r>
              <a:rPr lang="en-US"/>
              <a:t>No disruption</a:t>
            </a:r>
            <a:endParaRPr lang="en-US" dirty="0">
              <a:cs typeface="Segoe UI"/>
            </a:endParaRPr>
          </a:p>
          <a:p>
            <a:pPr lvl="1"/>
            <a:r>
              <a:rPr lang="en-US" dirty="0"/>
              <a:t>Long-term replacement for CAPI. CNG is designed to be extensible at many levels and cryptography agnostic </a:t>
            </a:r>
            <a:r>
              <a:rPr lang="en-US"/>
              <a:t>in behavior</a:t>
            </a:r>
            <a:endParaRPr lang="en-US" dirty="0">
              <a:cs typeface="Segoe UI"/>
            </a:endParaRPr>
          </a:p>
          <a:p>
            <a:pPr lvl="1"/>
            <a:r>
              <a:rPr lang="en-US" dirty="0"/>
              <a:t>CNG is supported beginning with Windows Server 2008 and Windows</a:t>
            </a:r>
            <a:r>
              <a:rPr lang="en-US"/>
              <a:t> Vista</a:t>
            </a:r>
            <a:endParaRPr lang="en-US" dirty="0">
              <a:cs typeface="Segoe UI"/>
            </a:endParaRPr>
          </a:p>
          <a:p>
            <a:pPr lvl="1"/>
            <a:endParaRPr lang="en-US" dirty="0"/>
          </a:p>
          <a:p>
            <a:pPr lvl="1"/>
            <a:endParaRPr lang="fr-FR" dirty="0"/>
          </a:p>
        </p:txBody>
      </p:sp>
      <p:sp>
        <p:nvSpPr>
          <p:cNvPr id="4" name="Title 3">
            <a:extLst>
              <a:ext uri="{FF2B5EF4-FFF2-40B4-BE49-F238E27FC236}">
                <a16:creationId xmlns:a16="http://schemas.microsoft.com/office/drawing/2014/main" id="{8296BB97-ADA1-4E13-9FB3-822C7E0E6694}"/>
              </a:ext>
            </a:extLst>
          </p:cNvPr>
          <p:cNvSpPr>
            <a:spLocks noGrp="1"/>
          </p:cNvSpPr>
          <p:nvPr>
            <p:ph type="title"/>
          </p:nvPr>
        </p:nvSpPr>
        <p:spPr/>
        <p:txBody>
          <a:bodyPr/>
          <a:lstStyle/>
          <a:p>
            <a:r>
              <a:rPr lang="en-US" dirty="0"/>
              <a:t>Windows cryptography frameworks</a:t>
            </a:r>
            <a:endParaRPr lang="fr-FR" dirty="0"/>
          </a:p>
        </p:txBody>
      </p:sp>
    </p:spTree>
    <p:extLst>
      <p:ext uri="{BB962C8B-B14F-4D97-AF65-F5344CB8AC3E}">
        <p14:creationId xmlns:p14="http://schemas.microsoft.com/office/powerpoint/2010/main" val="39437121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2167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Know the services provided by these 2 APIs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the architecture of DPAPI</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DPAPI-ng enhancements</a:t>
            </a:r>
          </a:p>
          <a:p>
            <a:pPr marL="342900"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1 – DPAPI and DPAPI-ng</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474760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91FA38-614A-4935-A325-882D7CE4CF0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19</a:t>
            </a:fld>
            <a:endParaRPr lang="en-US" dirty="0"/>
          </a:p>
        </p:txBody>
      </p:sp>
      <p:sp>
        <p:nvSpPr>
          <p:cNvPr id="3" name="Text Placeholder 2">
            <a:extLst>
              <a:ext uri="{FF2B5EF4-FFF2-40B4-BE49-F238E27FC236}">
                <a16:creationId xmlns:a16="http://schemas.microsoft.com/office/drawing/2014/main" id="{4D5DC53D-5D5C-4FAA-9BFD-25F954B2430F}"/>
              </a:ext>
            </a:extLst>
          </p:cNvPr>
          <p:cNvSpPr>
            <a:spLocks noGrp="1"/>
          </p:cNvSpPr>
          <p:nvPr>
            <p:ph type="body" sz="quarter" idx="14"/>
          </p:nvPr>
        </p:nvSpPr>
        <p:spPr>
          <a:xfrm>
            <a:off x="274702" y="1943100"/>
            <a:ext cx="11721160" cy="2936188"/>
          </a:xfrm>
        </p:spPr>
        <p:txBody>
          <a:bodyPr vert="horz" wrap="square" lIns="146304" tIns="91440" rIns="146304" bIns="91440" rtlCol="0" anchor="t">
            <a:spAutoFit/>
          </a:bodyPr>
          <a:lstStyle/>
          <a:p>
            <a:r>
              <a:rPr lang="en-US" dirty="0"/>
              <a:t>At any time, cryptography will ensure one or more of these objectives:</a:t>
            </a:r>
          </a:p>
          <a:p>
            <a:pPr lvl="1"/>
            <a:r>
              <a:rPr lang="en-US" sz="2800" b="1" dirty="0">
                <a:solidFill>
                  <a:srgbClr val="FF0000"/>
                </a:solidFill>
              </a:rPr>
              <a:t>C</a:t>
            </a:r>
            <a:r>
              <a:rPr lang="en-US" b="1" dirty="0">
                <a:solidFill>
                  <a:srgbClr val="505050"/>
                </a:solidFill>
              </a:rPr>
              <a:t>onfidentiality</a:t>
            </a:r>
            <a:r>
              <a:rPr lang="en-US" sz="1600" dirty="0">
                <a:solidFill>
                  <a:srgbClr val="505050"/>
                </a:solidFill>
              </a:rPr>
              <a:t> </a:t>
            </a:r>
            <a:r>
              <a:rPr lang="en-US" dirty="0">
                <a:solidFill>
                  <a:srgbClr val="505050"/>
                </a:solidFill>
              </a:rPr>
              <a:t>:</a:t>
            </a:r>
            <a:r>
              <a:rPr lang="en-US" dirty="0"/>
              <a:t> Keep the content understandable only by designated peers</a:t>
            </a:r>
            <a:endParaRPr lang="en-US" dirty="0">
              <a:cs typeface="Segoe UI"/>
            </a:endParaRPr>
          </a:p>
          <a:p>
            <a:pPr lvl="1"/>
            <a:r>
              <a:rPr lang="en-US" sz="2800" b="1" dirty="0">
                <a:solidFill>
                  <a:srgbClr val="FF0000"/>
                </a:solidFill>
              </a:rPr>
              <a:t>I</a:t>
            </a:r>
            <a:r>
              <a:rPr lang="en-US" b="1" dirty="0"/>
              <a:t>ntegrity : </a:t>
            </a:r>
            <a:r>
              <a:rPr lang="en-US" dirty="0"/>
              <a:t>Ensure the content was not modified during transport</a:t>
            </a:r>
            <a:endParaRPr lang="en-US" dirty="0">
              <a:cs typeface="Segoe UI"/>
            </a:endParaRPr>
          </a:p>
          <a:p>
            <a:pPr lvl="1"/>
            <a:r>
              <a:rPr lang="en-US" sz="2800" b="1" dirty="0">
                <a:solidFill>
                  <a:srgbClr val="FF0000"/>
                </a:solidFill>
              </a:rPr>
              <a:t>A</a:t>
            </a:r>
            <a:r>
              <a:rPr lang="en-US" b="1" dirty="0"/>
              <a:t>uthenticity</a:t>
            </a:r>
            <a:r>
              <a:rPr lang="en-US" dirty="0"/>
              <a:t> : Ensure that emitters are really who they claim they are. Also </a:t>
            </a:r>
            <a:r>
              <a:rPr lang="en-US"/>
              <a:t>provides non-repudiation</a:t>
            </a:r>
            <a:endParaRPr lang="en-US">
              <a:cs typeface="Segoe UI"/>
            </a:endParaRPr>
          </a:p>
        </p:txBody>
      </p:sp>
      <p:sp>
        <p:nvSpPr>
          <p:cNvPr id="4" name="Title 3">
            <a:extLst>
              <a:ext uri="{FF2B5EF4-FFF2-40B4-BE49-F238E27FC236}">
                <a16:creationId xmlns:a16="http://schemas.microsoft.com/office/drawing/2014/main" id="{039FBA19-D2D3-45A1-91AD-0155409358C9}"/>
              </a:ext>
            </a:extLst>
          </p:cNvPr>
          <p:cNvSpPr>
            <a:spLocks noGrp="1"/>
          </p:cNvSpPr>
          <p:nvPr>
            <p:ph type="title"/>
          </p:nvPr>
        </p:nvSpPr>
        <p:spPr/>
        <p:txBody>
          <a:bodyPr/>
          <a:lstStyle/>
          <a:p>
            <a:r>
              <a:rPr lang="en-US" dirty="0"/>
              <a:t>About Cryptography</a:t>
            </a:r>
            <a:endParaRPr lang="fr-FR" dirty="0"/>
          </a:p>
        </p:txBody>
      </p:sp>
    </p:spTree>
    <p:extLst>
      <p:ext uri="{BB962C8B-B14F-4D97-AF65-F5344CB8AC3E}">
        <p14:creationId xmlns:p14="http://schemas.microsoft.com/office/powerpoint/2010/main" val="5887756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7490-55B0-49BD-BF3B-A3DA0B981B82}"/>
              </a:ext>
            </a:extLst>
          </p:cNvPr>
          <p:cNvSpPr>
            <a:spLocks noGrp="1"/>
          </p:cNvSpPr>
          <p:nvPr>
            <p:ph type="title"/>
          </p:nvPr>
        </p:nvSpPr>
        <p:spPr/>
        <p:txBody>
          <a:bodyPr/>
          <a:lstStyle/>
          <a:p>
            <a:r>
              <a:rPr lang="en-US" dirty="0"/>
              <a:t>Cryptographic API</a:t>
            </a:r>
            <a:endParaRPr lang="fr-FR" dirty="0"/>
          </a:p>
        </p:txBody>
      </p:sp>
      <p:sp>
        <p:nvSpPr>
          <p:cNvPr id="3" name="Text Placeholder 2">
            <a:extLst>
              <a:ext uri="{FF2B5EF4-FFF2-40B4-BE49-F238E27FC236}">
                <a16:creationId xmlns:a16="http://schemas.microsoft.com/office/drawing/2014/main" id="{229E74AD-86C3-47FD-BB7D-08BC2EFA1F96}"/>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7ECB489B-BA89-4C22-8BFC-1E3AE4A4E88A}"/>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20</a:t>
            </a:fld>
            <a:endParaRPr lang="en-US" dirty="0"/>
          </a:p>
        </p:txBody>
      </p:sp>
    </p:spTree>
    <p:extLst>
      <p:ext uri="{BB962C8B-B14F-4D97-AF65-F5344CB8AC3E}">
        <p14:creationId xmlns:p14="http://schemas.microsoft.com/office/powerpoint/2010/main" val="1787484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CB699A-736C-4F7C-B2F9-93C88F2D679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21</a:t>
            </a:fld>
            <a:endParaRPr lang="en-US" dirty="0"/>
          </a:p>
        </p:txBody>
      </p:sp>
      <p:sp>
        <p:nvSpPr>
          <p:cNvPr id="3" name="Text Placeholder 2">
            <a:extLst>
              <a:ext uri="{FF2B5EF4-FFF2-40B4-BE49-F238E27FC236}">
                <a16:creationId xmlns:a16="http://schemas.microsoft.com/office/drawing/2014/main" id="{18691FEE-D90C-4AB1-A8D4-E44854C64F9E}"/>
              </a:ext>
            </a:extLst>
          </p:cNvPr>
          <p:cNvSpPr>
            <a:spLocks noGrp="1"/>
          </p:cNvSpPr>
          <p:nvPr>
            <p:ph type="body" sz="quarter" idx="14"/>
          </p:nvPr>
        </p:nvSpPr>
        <p:spPr>
          <a:xfrm>
            <a:off x="274702" y="1943100"/>
            <a:ext cx="11721160" cy="4321183"/>
          </a:xfrm>
        </p:spPr>
        <p:txBody>
          <a:bodyPr/>
          <a:lstStyle/>
          <a:p>
            <a:r>
              <a:rPr lang="en-US" dirty="0"/>
              <a:t>CryptoAPI and CAPICOM provide services that enable developers to add security based on cryptography to applications.</a:t>
            </a:r>
          </a:p>
          <a:p>
            <a:r>
              <a:rPr lang="fr-FR" dirty="0"/>
              <a:t>CryptoAPI </a:t>
            </a:r>
            <a:r>
              <a:rPr lang="fr-FR" dirty="0" err="1"/>
              <a:t>includes</a:t>
            </a:r>
            <a:r>
              <a:rPr lang="fr-FR" dirty="0"/>
              <a:t> </a:t>
            </a:r>
            <a:r>
              <a:rPr lang="fr-FR" err="1"/>
              <a:t>functionality</a:t>
            </a:r>
            <a:r>
              <a:rPr lang="fr-FR"/>
              <a:t> for </a:t>
            </a:r>
            <a:endParaRPr lang="fr-FR" dirty="0"/>
          </a:p>
          <a:p>
            <a:pPr lvl="1"/>
            <a:r>
              <a:rPr lang="fr-FR" dirty="0" err="1"/>
              <a:t>encoding</a:t>
            </a:r>
            <a:r>
              <a:rPr lang="fr-FR" dirty="0"/>
              <a:t> to and </a:t>
            </a:r>
            <a:r>
              <a:rPr lang="fr-FR" dirty="0" err="1"/>
              <a:t>decoding</a:t>
            </a:r>
            <a:r>
              <a:rPr lang="fr-FR" dirty="0"/>
              <a:t> </a:t>
            </a:r>
            <a:r>
              <a:rPr lang="fr-FR" dirty="0" err="1"/>
              <a:t>from</a:t>
            </a:r>
            <a:r>
              <a:rPr lang="fr-FR" dirty="0"/>
              <a:t> Abstract </a:t>
            </a:r>
            <a:r>
              <a:rPr lang="fr-FR" dirty="0" err="1"/>
              <a:t>Syntax</a:t>
            </a:r>
            <a:r>
              <a:rPr lang="fr-FR" dirty="0"/>
              <a:t> Notation One (ASN.1)</a:t>
            </a:r>
          </a:p>
          <a:p>
            <a:pPr lvl="1"/>
            <a:r>
              <a:rPr lang="fr-FR" dirty="0" err="1"/>
              <a:t>encrypting</a:t>
            </a:r>
            <a:r>
              <a:rPr lang="fr-FR" dirty="0"/>
              <a:t> and </a:t>
            </a:r>
            <a:r>
              <a:rPr lang="fr-FR" dirty="0" err="1"/>
              <a:t>decrypting</a:t>
            </a:r>
            <a:r>
              <a:rPr lang="fr-FR" dirty="0"/>
              <a:t> data</a:t>
            </a:r>
          </a:p>
          <a:p>
            <a:pPr lvl="1"/>
            <a:r>
              <a:rPr lang="fr-FR"/>
              <a:t>authentication </a:t>
            </a:r>
            <a:r>
              <a:rPr lang="fr-FR" dirty="0" err="1"/>
              <a:t>using</a:t>
            </a:r>
            <a:r>
              <a:rPr lang="fr-FR" dirty="0"/>
              <a:t> digital </a:t>
            </a:r>
            <a:r>
              <a:rPr lang="fr-FR" dirty="0" err="1"/>
              <a:t>certificates</a:t>
            </a:r>
            <a:endParaRPr lang="fr-FR" dirty="0"/>
          </a:p>
          <a:p>
            <a:pPr lvl="1"/>
            <a:r>
              <a:rPr lang="fr-FR"/>
              <a:t>digital certificate management </a:t>
            </a:r>
            <a:r>
              <a:rPr lang="fr-FR" dirty="0" err="1"/>
              <a:t>using</a:t>
            </a:r>
            <a:r>
              <a:rPr lang="fr-FR" dirty="0"/>
              <a:t> </a:t>
            </a:r>
            <a:r>
              <a:rPr lang="fr-FR" dirty="0" err="1"/>
              <a:t>certificate</a:t>
            </a:r>
            <a:r>
              <a:rPr lang="fr-FR" dirty="0"/>
              <a:t> stores</a:t>
            </a:r>
          </a:p>
          <a:p>
            <a:pPr lvl="1"/>
            <a:endParaRPr lang="fr-FR" dirty="0"/>
          </a:p>
        </p:txBody>
      </p:sp>
      <p:sp>
        <p:nvSpPr>
          <p:cNvPr id="4" name="Title 3">
            <a:extLst>
              <a:ext uri="{FF2B5EF4-FFF2-40B4-BE49-F238E27FC236}">
                <a16:creationId xmlns:a16="http://schemas.microsoft.com/office/drawing/2014/main" id="{DD3ED4EC-9A1D-4327-BC92-C42F21FF6ED2}"/>
              </a:ext>
            </a:extLst>
          </p:cNvPr>
          <p:cNvSpPr>
            <a:spLocks noGrp="1"/>
          </p:cNvSpPr>
          <p:nvPr>
            <p:ph type="title"/>
          </p:nvPr>
        </p:nvSpPr>
        <p:spPr/>
        <p:txBody>
          <a:bodyPr/>
          <a:lstStyle/>
          <a:p>
            <a:r>
              <a:rPr lang="en-US" dirty="0"/>
              <a:t>Cryptographic API</a:t>
            </a:r>
            <a:endParaRPr lang="fr-FR" dirty="0"/>
          </a:p>
        </p:txBody>
      </p:sp>
    </p:spTree>
    <p:extLst>
      <p:ext uri="{BB962C8B-B14F-4D97-AF65-F5344CB8AC3E}">
        <p14:creationId xmlns:p14="http://schemas.microsoft.com/office/powerpoint/2010/main" val="28998294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86485D-67D2-411D-81F2-E7D726765D1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22</a:t>
            </a:fld>
            <a:endParaRPr lang="en-US" dirty="0"/>
          </a:p>
        </p:txBody>
      </p:sp>
      <p:sp>
        <p:nvSpPr>
          <p:cNvPr id="3" name="Text Placeholder 2">
            <a:extLst>
              <a:ext uri="{FF2B5EF4-FFF2-40B4-BE49-F238E27FC236}">
                <a16:creationId xmlns:a16="http://schemas.microsoft.com/office/drawing/2014/main" id="{EEC01A53-14F7-4C4B-87E4-934EBD3757AA}"/>
              </a:ext>
            </a:extLst>
          </p:cNvPr>
          <p:cNvSpPr>
            <a:spLocks noGrp="1"/>
          </p:cNvSpPr>
          <p:nvPr>
            <p:ph type="body" sz="quarter" idx="14"/>
          </p:nvPr>
        </p:nvSpPr>
        <p:spPr>
          <a:xfrm>
            <a:off x="274702" y="1943100"/>
            <a:ext cx="11721160" cy="3785652"/>
          </a:xfrm>
        </p:spPr>
        <p:txBody>
          <a:bodyPr/>
          <a:lstStyle/>
          <a:p>
            <a:r>
              <a:rPr lang="en-US" dirty="0"/>
              <a:t>To achieve confidentiality, users must prevent anyone except the intended recipient from reading a message. Cryptographic techniques are used to encrypt (scramble) messages before the messages are stored or transmitted.</a:t>
            </a:r>
          </a:p>
          <a:p>
            <a:r>
              <a:rPr lang="en-US" dirty="0"/>
              <a:t>Developers can use </a:t>
            </a:r>
            <a:r>
              <a:rPr lang="en-US" i="1" dirty="0"/>
              <a:t>CryptoAPI</a:t>
            </a:r>
            <a:r>
              <a:rPr lang="en-US" dirty="0"/>
              <a:t> to encrypt and digitally sign data in a flexible manner, while helping to provide protection for the user's sensitive private key data.</a:t>
            </a:r>
            <a:endParaRPr lang="fr-FR" dirty="0"/>
          </a:p>
        </p:txBody>
      </p:sp>
      <p:sp>
        <p:nvSpPr>
          <p:cNvPr id="4" name="Title 3">
            <a:extLst>
              <a:ext uri="{FF2B5EF4-FFF2-40B4-BE49-F238E27FC236}">
                <a16:creationId xmlns:a16="http://schemas.microsoft.com/office/drawing/2014/main" id="{8F16C952-62B0-44E6-A304-91A98F48E1F0}"/>
              </a:ext>
            </a:extLst>
          </p:cNvPr>
          <p:cNvSpPr>
            <a:spLocks noGrp="1"/>
          </p:cNvSpPr>
          <p:nvPr>
            <p:ph type="title"/>
          </p:nvPr>
        </p:nvSpPr>
        <p:spPr/>
        <p:txBody>
          <a:bodyPr/>
          <a:lstStyle/>
          <a:p>
            <a:r>
              <a:rPr lang="en-US" dirty="0"/>
              <a:t>Crypto API and Confidentiality</a:t>
            </a:r>
            <a:endParaRPr lang="fr-FR" dirty="0"/>
          </a:p>
        </p:txBody>
      </p:sp>
    </p:spTree>
    <p:extLst>
      <p:ext uri="{BB962C8B-B14F-4D97-AF65-F5344CB8AC3E}">
        <p14:creationId xmlns:p14="http://schemas.microsoft.com/office/powerpoint/2010/main" val="16308153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86485D-67D2-411D-81F2-E7D726765D1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23</a:t>
            </a:fld>
            <a:endParaRPr lang="en-US" dirty="0"/>
          </a:p>
        </p:txBody>
      </p:sp>
      <p:sp>
        <p:nvSpPr>
          <p:cNvPr id="3" name="Text Placeholder 2">
            <a:extLst>
              <a:ext uri="{FF2B5EF4-FFF2-40B4-BE49-F238E27FC236}">
                <a16:creationId xmlns:a16="http://schemas.microsoft.com/office/drawing/2014/main" id="{EEC01A53-14F7-4C4B-87E4-934EBD3757AA}"/>
              </a:ext>
            </a:extLst>
          </p:cNvPr>
          <p:cNvSpPr>
            <a:spLocks noGrp="1"/>
          </p:cNvSpPr>
          <p:nvPr>
            <p:ph type="body" sz="quarter" idx="14"/>
          </p:nvPr>
        </p:nvSpPr>
        <p:spPr>
          <a:xfrm>
            <a:off x="274702" y="1943100"/>
            <a:ext cx="11721160" cy="3896451"/>
          </a:xfrm>
        </p:spPr>
        <p:txBody>
          <a:bodyPr/>
          <a:lstStyle/>
          <a:p>
            <a:r>
              <a:rPr lang="en-US" dirty="0"/>
              <a:t>Any data sent over a non-secure media can be changed either by accident or on purpose. In the real world, seals are used to provide and prove integrity.</a:t>
            </a:r>
          </a:p>
          <a:p>
            <a:r>
              <a:rPr lang="en-US" dirty="0"/>
              <a:t>Integrity is provided in CryptoAPI by means of using </a:t>
            </a:r>
            <a:r>
              <a:rPr lang="en-US" dirty="0">
                <a:hlinkClick r:id="rId2"/>
              </a:rPr>
              <a:t>Digital Signatures</a:t>
            </a:r>
            <a:r>
              <a:rPr lang="en-US" dirty="0"/>
              <a:t> and </a:t>
            </a:r>
            <a:r>
              <a:rPr lang="en-US" dirty="0">
                <a:hlinkClick r:id="rId3"/>
              </a:rPr>
              <a:t>Data Hashes</a:t>
            </a:r>
            <a:r>
              <a:rPr lang="en-US" dirty="0"/>
              <a:t>.</a:t>
            </a:r>
          </a:p>
          <a:p>
            <a:r>
              <a:rPr lang="en-US" i="1" dirty="0">
                <a:hlinkClick r:id="rId4"/>
              </a:rPr>
              <a:t>CryptoAPI</a:t>
            </a:r>
            <a:r>
              <a:rPr lang="en-US" dirty="0"/>
              <a:t> supports integrity through the use of message functions to sign data and to verify digital signatures.</a:t>
            </a:r>
            <a:endParaRPr lang="fr-FR" dirty="0"/>
          </a:p>
        </p:txBody>
      </p:sp>
      <p:sp>
        <p:nvSpPr>
          <p:cNvPr id="4" name="Title 3">
            <a:extLst>
              <a:ext uri="{FF2B5EF4-FFF2-40B4-BE49-F238E27FC236}">
                <a16:creationId xmlns:a16="http://schemas.microsoft.com/office/drawing/2014/main" id="{8F16C952-62B0-44E6-A304-91A98F48E1F0}"/>
              </a:ext>
            </a:extLst>
          </p:cNvPr>
          <p:cNvSpPr>
            <a:spLocks noGrp="1"/>
          </p:cNvSpPr>
          <p:nvPr>
            <p:ph type="title"/>
          </p:nvPr>
        </p:nvSpPr>
        <p:spPr/>
        <p:txBody>
          <a:bodyPr/>
          <a:lstStyle/>
          <a:p>
            <a:r>
              <a:rPr lang="en-US" dirty="0"/>
              <a:t>Crypto API and Integrity</a:t>
            </a:r>
            <a:endParaRPr lang="fr-FR" dirty="0"/>
          </a:p>
        </p:txBody>
      </p:sp>
    </p:spTree>
    <p:extLst>
      <p:ext uri="{BB962C8B-B14F-4D97-AF65-F5344CB8AC3E}">
        <p14:creationId xmlns:p14="http://schemas.microsoft.com/office/powerpoint/2010/main" val="23881799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86485D-67D2-411D-81F2-E7D726765D1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24</a:t>
            </a:fld>
            <a:endParaRPr lang="en-US" dirty="0"/>
          </a:p>
        </p:txBody>
      </p:sp>
      <p:sp>
        <p:nvSpPr>
          <p:cNvPr id="3" name="Text Placeholder 2">
            <a:extLst>
              <a:ext uri="{FF2B5EF4-FFF2-40B4-BE49-F238E27FC236}">
                <a16:creationId xmlns:a16="http://schemas.microsoft.com/office/drawing/2014/main" id="{EEC01A53-14F7-4C4B-87E4-934EBD3757AA}"/>
              </a:ext>
            </a:extLst>
          </p:cNvPr>
          <p:cNvSpPr>
            <a:spLocks noGrp="1"/>
          </p:cNvSpPr>
          <p:nvPr>
            <p:ph type="body" sz="quarter" idx="14"/>
          </p:nvPr>
        </p:nvSpPr>
        <p:spPr>
          <a:xfrm>
            <a:off x="274702" y="1943100"/>
            <a:ext cx="11721160" cy="4284250"/>
          </a:xfrm>
        </p:spPr>
        <p:txBody>
          <a:bodyPr/>
          <a:lstStyle/>
          <a:p>
            <a:r>
              <a:rPr lang="en-US" dirty="0"/>
              <a:t>Secure communications require that the individuals communicating know the identity of those with whom they communicate. Authentication is the process of verifying the identity of a person or entity. </a:t>
            </a:r>
          </a:p>
          <a:p>
            <a:r>
              <a:rPr lang="en-US" i="1" dirty="0">
                <a:hlinkClick r:id="rId2"/>
              </a:rPr>
              <a:t>CryptoAPI</a:t>
            </a:r>
            <a:r>
              <a:rPr lang="en-US" dirty="0"/>
              <a:t> provides functions for signing data and verifying signatures by using public/private key pairs or, through the use of digital certificates, with certificate encode/decode functions, and </a:t>
            </a:r>
            <a:r>
              <a:rPr lang="en-US" i="1" dirty="0">
                <a:hlinkClick r:id="rId3"/>
              </a:rPr>
              <a:t>certificate store</a:t>
            </a:r>
            <a:r>
              <a:rPr lang="en-US" dirty="0"/>
              <a:t> functions.</a:t>
            </a:r>
          </a:p>
        </p:txBody>
      </p:sp>
      <p:sp>
        <p:nvSpPr>
          <p:cNvPr id="4" name="Title 3">
            <a:extLst>
              <a:ext uri="{FF2B5EF4-FFF2-40B4-BE49-F238E27FC236}">
                <a16:creationId xmlns:a16="http://schemas.microsoft.com/office/drawing/2014/main" id="{8F16C952-62B0-44E6-A304-91A98F48E1F0}"/>
              </a:ext>
            </a:extLst>
          </p:cNvPr>
          <p:cNvSpPr>
            <a:spLocks noGrp="1"/>
          </p:cNvSpPr>
          <p:nvPr>
            <p:ph type="title"/>
          </p:nvPr>
        </p:nvSpPr>
        <p:spPr/>
        <p:txBody>
          <a:bodyPr/>
          <a:lstStyle/>
          <a:p>
            <a:r>
              <a:rPr lang="en-US" dirty="0"/>
              <a:t>Crypto API and Authenticity</a:t>
            </a:r>
            <a:endParaRPr lang="fr-FR" dirty="0"/>
          </a:p>
        </p:txBody>
      </p:sp>
    </p:spTree>
    <p:extLst>
      <p:ext uri="{BB962C8B-B14F-4D97-AF65-F5344CB8AC3E}">
        <p14:creationId xmlns:p14="http://schemas.microsoft.com/office/powerpoint/2010/main" val="303390741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296937-8B81-4604-8DDA-9E9B34DAB54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25</a:t>
            </a:fld>
            <a:endParaRPr lang="en-US" dirty="0"/>
          </a:p>
        </p:txBody>
      </p:sp>
      <p:sp>
        <p:nvSpPr>
          <p:cNvPr id="3" name="Text Placeholder 2">
            <a:extLst>
              <a:ext uri="{FF2B5EF4-FFF2-40B4-BE49-F238E27FC236}">
                <a16:creationId xmlns:a16="http://schemas.microsoft.com/office/drawing/2014/main" id="{9103DBE5-2597-4AAA-82E5-449581392CEB}"/>
              </a:ext>
            </a:extLst>
          </p:cNvPr>
          <p:cNvSpPr>
            <a:spLocks noGrp="1"/>
          </p:cNvSpPr>
          <p:nvPr>
            <p:ph type="body" sz="quarter" idx="14"/>
          </p:nvPr>
        </p:nvSpPr>
        <p:spPr>
          <a:xfrm>
            <a:off x="274702" y="1943100"/>
            <a:ext cx="11721160" cy="3822585"/>
          </a:xfrm>
        </p:spPr>
        <p:txBody>
          <a:bodyPr/>
          <a:lstStyle/>
          <a:p>
            <a:r>
              <a:rPr lang="en-US" dirty="0"/>
              <a:t>The CryptoAPI system architecture is composed of five major functional areas:</a:t>
            </a:r>
          </a:p>
          <a:p>
            <a:pPr lvl="1"/>
            <a:r>
              <a:rPr lang="en-US" dirty="0"/>
              <a:t>Base Cryptographic Functions</a:t>
            </a:r>
          </a:p>
          <a:p>
            <a:pPr lvl="1"/>
            <a:r>
              <a:rPr lang="en-US" dirty="0"/>
              <a:t>Data Encryption and Decryption Functions</a:t>
            </a:r>
          </a:p>
          <a:p>
            <a:pPr lvl="1"/>
            <a:r>
              <a:rPr lang="en-US" dirty="0"/>
              <a:t>Certificate Store Functions</a:t>
            </a:r>
          </a:p>
          <a:p>
            <a:pPr lvl="1"/>
            <a:r>
              <a:rPr lang="en-US" dirty="0"/>
              <a:t>Simplified Message Functions</a:t>
            </a:r>
          </a:p>
          <a:p>
            <a:pPr lvl="1"/>
            <a:r>
              <a:rPr lang="en-US" dirty="0"/>
              <a:t>Low-level Message Functions</a:t>
            </a:r>
          </a:p>
          <a:p>
            <a:pPr marL="0" indent="0">
              <a:buNone/>
            </a:pPr>
            <a:endParaRPr lang="fr-FR" dirty="0"/>
          </a:p>
        </p:txBody>
      </p:sp>
      <p:sp>
        <p:nvSpPr>
          <p:cNvPr id="4" name="Title 3">
            <a:extLst>
              <a:ext uri="{FF2B5EF4-FFF2-40B4-BE49-F238E27FC236}">
                <a16:creationId xmlns:a16="http://schemas.microsoft.com/office/drawing/2014/main" id="{FC57A359-B053-49C1-818D-23E5D4EC25C8}"/>
              </a:ext>
            </a:extLst>
          </p:cNvPr>
          <p:cNvSpPr>
            <a:spLocks noGrp="1"/>
          </p:cNvSpPr>
          <p:nvPr>
            <p:ph type="title"/>
          </p:nvPr>
        </p:nvSpPr>
        <p:spPr/>
        <p:txBody>
          <a:bodyPr/>
          <a:lstStyle/>
          <a:p>
            <a:r>
              <a:rPr lang="fr-FR" dirty="0"/>
              <a:t>CryptoAPI System Architecture</a:t>
            </a:r>
          </a:p>
        </p:txBody>
      </p:sp>
      <p:pic>
        <p:nvPicPr>
          <p:cNvPr id="6" name="Picture 5">
            <a:extLst>
              <a:ext uri="{FF2B5EF4-FFF2-40B4-BE49-F238E27FC236}">
                <a16:creationId xmlns:a16="http://schemas.microsoft.com/office/drawing/2014/main" id="{830529DB-90FC-4D63-A937-6CBFF6BBC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765" y="2576564"/>
            <a:ext cx="4722755" cy="3663870"/>
          </a:xfrm>
          <a:prstGeom prst="rect">
            <a:avLst/>
          </a:prstGeom>
        </p:spPr>
      </p:pic>
    </p:spTree>
    <p:extLst>
      <p:ext uri="{BB962C8B-B14F-4D97-AF65-F5344CB8AC3E}">
        <p14:creationId xmlns:p14="http://schemas.microsoft.com/office/powerpoint/2010/main" val="223842082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69E69B-CC9D-4F76-9B86-87A21E83199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26</a:t>
            </a:fld>
            <a:endParaRPr lang="en-US" dirty="0"/>
          </a:p>
        </p:txBody>
      </p:sp>
      <p:sp>
        <p:nvSpPr>
          <p:cNvPr id="3" name="Text Placeholder 2">
            <a:extLst>
              <a:ext uri="{FF2B5EF4-FFF2-40B4-BE49-F238E27FC236}">
                <a16:creationId xmlns:a16="http://schemas.microsoft.com/office/drawing/2014/main" id="{718ACBFC-7BEA-43FB-B93D-77CFCFFF0EFD}"/>
              </a:ext>
            </a:extLst>
          </p:cNvPr>
          <p:cNvSpPr>
            <a:spLocks noGrp="1"/>
          </p:cNvSpPr>
          <p:nvPr>
            <p:ph type="body" sz="quarter" idx="14"/>
          </p:nvPr>
        </p:nvSpPr>
        <p:spPr>
          <a:xfrm>
            <a:off x="274702" y="1668463"/>
            <a:ext cx="11721160" cy="5041380"/>
          </a:xfrm>
        </p:spPr>
        <p:txBody>
          <a:bodyPr vert="horz" wrap="square" lIns="146304" tIns="91440" rIns="146304" bIns="91440" rtlCol="0" anchor="t">
            <a:spAutoFit/>
          </a:bodyPr>
          <a:lstStyle/>
          <a:p>
            <a:r>
              <a:rPr lang="en-US" dirty="0"/>
              <a:t>CryptoAPI functions use cryptographic service providers (CSPs) to perform encryption and decryption, and to provide key storage and </a:t>
            </a:r>
            <a:r>
              <a:rPr lang="en-US"/>
              <a:t>security.</a:t>
            </a:r>
            <a:r>
              <a:rPr lang="en-US" dirty="0"/>
              <a:t> </a:t>
            </a:r>
          </a:p>
          <a:p>
            <a:pPr lvl="1"/>
            <a:r>
              <a:rPr lang="fr-FR" dirty="0" err="1"/>
              <a:t>CSPs</a:t>
            </a:r>
            <a:r>
              <a:rPr lang="fr-FR" dirty="0"/>
              <a:t> are </a:t>
            </a:r>
            <a:r>
              <a:rPr lang="fr-FR" dirty="0" err="1"/>
              <a:t>independent</a:t>
            </a:r>
            <a:r>
              <a:rPr lang="fr-FR" dirty="0"/>
              <a:t> modules.</a:t>
            </a:r>
            <a:endParaRPr lang="fr-FR" dirty="0">
              <a:cs typeface="Segoe UI"/>
            </a:endParaRPr>
          </a:p>
          <a:p>
            <a:pPr lvl="1"/>
            <a:r>
              <a:rPr lang="en-US" dirty="0"/>
              <a:t>CSPs are written to be independent of a particular application, so that any application will run with a variety of CSPs.</a:t>
            </a:r>
            <a:endParaRPr lang="en-US" dirty="0">
              <a:cs typeface="Segoe UI"/>
            </a:endParaRPr>
          </a:p>
          <a:p>
            <a:pPr lvl="1"/>
            <a:r>
              <a:rPr lang="en-US" dirty="0"/>
              <a:t>The </a:t>
            </a:r>
            <a:r>
              <a:rPr lang="en-US"/>
              <a:t>access </a:t>
            </a:r>
            <a:r>
              <a:rPr lang="en-US" dirty="0"/>
              <a:t>that</a:t>
            </a:r>
            <a:r>
              <a:rPr lang="en-US"/>
              <a:t> applications </a:t>
            </a:r>
            <a:r>
              <a:rPr lang="en-US" dirty="0"/>
              <a:t>have to the cryptographic internals is carefully restricted. This facilitates secure and portable application development.</a:t>
            </a:r>
            <a:endParaRPr lang="en-US" dirty="0">
              <a:cs typeface="Segoe UI"/>
            </a:endParaRPr>
          </a:p>
          <a:p>
            <a:pPr lvl="1"/>
            <a:r>
              <a:rPr lang="en-US" dirty="0"/>
              <a:t>At a minimum, a CSP consists of a dynamic-link library (DLL)</a:t>
            </a:r>
            <a:endParaRPr lang="en-US" dirty="0">
              <a:cs typeface="Segoe UI"/>
            </a:endParaRPr>
          </a:p>
          <a:p>
            <a:pPr lvl="1"/>
            <a:r>
              <a:rPr lang="en-US" dirty="0"/>
              <a:t>Some CSPs can implement a fraction of their functionality in an address-separated service called through local RPC or in hardware called through a system device driver.</a:t>
            </a:r>
            <a:endParaRPr lang="fr-FR" dirty="0"/>
          </a:p>
        </p:txBody>
      </p:sp>
      <p:sp>
        <p:nvSpPr>
          <p:cNvPr id="4" name="Title 3">
            <a:extLst>
              <a:ext uri="{FF2B5EF4-FFF2-40B4-BE49-F238E27FC236}">
                <a16:creationId xmlns:a16="http://schemas.microsoft.com/office/drawing/2014/main" id="{B2D06DDB-4AC9-4BC2-A9BD-A7009C408F6B}"/>
              </a:ext>
            </a:extLst>
          </p:cNvPr>
          <p:cNvSpPr>
            <a:spLocks noGrp="1"/>
          </p:cNvSpPr>
          <p:nvPr>
            <p:ph type="title"/>
          </p:nvPr>
        </p:nvSpPr>
        <p:spPr/>
        <p:txBody>
          <a:bodyPr/>
          <a:lstStyle/>
          <a:p>
            <a:r>
              <a:rPr lang="en-US" dirty="0"/>
              <a:t>Cryptographic Service Providers</a:t>
            </a:r>
            <a:endParaRPr lang="fr-FR" dirty="0"/>
          </a:p>
        </p:txBody>
      </p:sp>
    </p:spTree>
    <p:extLst>
      <p:ext uri="{BB962C8B-B14F-4D97-AF65-F5344CB8AC3E}">
        <p14:creationId xmlns:p14="http://schemas.microsoft.com/office/powerpoint/2010/main" val="165254223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385437-1B88-4382-91CD-AA60416D9EA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27</a:t>
            </a:fld>
            <a:endParaRPr lang="en-US" dirty="0"/>
          </a:p>
        </p:txBody>
      </p:sp>
      <p:sp>
        <p:nvSpPr>
          <p:cNvPr id="3" name="Text Placeholder 2">
            <a:extLst>
              <a:ext uri="{FF2B5EF4-FFF2-40B4-BE49-F238E27FC236}">
                <a16:creationId xmlns:a16="http://schemas.microsoft.com/office/drawing/2014/main" id="{1D8D6B7B-42AF-4839-876E-DF891479AF72}"/>
              </a:ext>
            </a:extLst>
          </p:cNvPr>
          <p:cNvSpPr>
            <a:spLocks noGrp="1"/>
          </p:cNvSpPr>
          <p:nvPr>
            <p:ph type="body" sz="quarter" idx="14"/>
          </p:nvPr>
        </p:nvSpPr>
        <p:spPr>
          <a:xfrm>
            <a:off x="274702" y="1943100"/>
            <a:ext cx="11721160" cy="4025717"/>
          </a:xfrm>
        </p:spPr>
        <p:txBody>
          <a:bodyPr/>
          <a:lstStyle/>
          <a:p>
            <a:r>
              <a:rPr lang="en-US" dirty="0"/>
              <a:t>The following three design rules apply:</a:t>
            </a:r>
          </a:p>
          <a:p>
            <a:pPr lvl="1"/>
            <a:r>
              <a:rPr lang="en-US" dirty="0"/>
              <a:t>Applications cannot directly access keying material</a:t>
            </a:r>
          </a:p>
          <a:p>
            <a:pPr lvl="2"/>
            <a:r>
              <a:rPr lang="en-US" dirty="0"/>
              <a:t>Because all keying material is generated within the CSP and used by the application through opaque handles, there is low risk of an application or its associated DLLs either divulging keying material or choosing keying material from poor random sources.</a:t>
            </a:r>
          </a:p>
          <a:p>
            <a:pPr lvl="1"/>
            <a:r>
              <a:rPr lang="en-US" dirty="0"/>
              <a:t>Applications cannot specify the details of cryptographic operations</a:t>
            </a:r>
          </a:p>
          <a:p>
            <a:pPr lvl="2"/>
            <a:r>
              <a:rPr lang="en-US" dirty="0"/>
              <a:t>The CSP interface allows an application to choose an encryption or signature algorithm, but the implementation of every cryptographic operation is done by the CSP.</a:t>
            </a:r>
          </a:p>
          <a:p>
            <a:pPr lvl="1"/>
            <a:r>
              <a:rPr lang="en-US" dirty="0"/>
              <a:t>Applications do not handle user credentials or other user authentication data</a:t>
            </a:r>
          </a:p>
          <a:p>
            <a:pPr lvl="2"/>
            <a:r>
              <a:rPr lang="en-US" dirty="0"/>
              <a:t>User authentication is done by the CSP; therefore, future CSPs with advanced authentication capabilities will function without needing to change the application authentication model.</a:t>
            </a:r>
            <a:endParaRPr lang="fr-FR" dirty="0"/>
          </a:p>
        </p:txBody>
      </p:sp>
      <p:sp>
        <p:nvSpPr>
          <p:cNvPr id="4" name="Title 3">
            <a:extLst>
              <a:ext uri="{FF2B5EF4-FFF2-40B4-BE49-F238E27FC236}">
                <a16:creationId xmlns:a16="http://schemas.microsoft.com/office/drawing/2014/main" id="{9EADED2E-D5DB-4190-81B6-E1453334C111}"/>
              </a:ext>
            </a:extLst>
          </p:cNvPr>
          <p:cNvSpPr>
            <a:spLocks noGrp="1"/>
          </p:cNvSpPr>
          <p:nvPr>
            <p:ph type="title"/>
          </p:nvPr>
        </p:nvSpPr>
        <p:spPr/>
        <p:txBody>
          <a:bodyPr/>
          <a:lstStyle/>
          <a:p>
            <a:r>
              <a:rPr lang="en-US" dirty="0"/>
              <a:t>Crypto API design rules</a:t>
            </a:r>
            <a:endParaRPr lang="fr-FR" dirty="0"/>
          </a:p>
        </p:txBody>
      </p:sp>
    </p:spTree>
    <p:extLst>
      <p:ext uri="{BB962C8B-B14F-4D97-AF65-F5344CB8AC3E}">
        <p14:creationId xmlns:p14="http://schemas.microsoft.com/office/powerpoint/2010/main" val="33767372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34494F-A945-4E28-AA7E-5249841162E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28</a:t>
            </a:fld>
            <a:endParaRPr lang="en-US" dirty="0"/>
          </a:p>
        </p:txBody>
      </p:sp>
      <p:sp>
        <p:nvSpPr>
          <p:cNvPr id="3" name="Text Placeholder 2">
            <a:extLst>
              <a:ext uri="{FF2B5EF4-FFF2-40B4-BE49-F238E27FC236}">
                <a16:creationId xmlns:a16="http://schemas.microsoft.com/office/drawing/2014/main" id="{CE0C8DF4-1E49-4DC5-AF94-1F68A0D33A9E}"/>
              </a:ext>
            </a:extLst>
          </p:cNvPr>
          <p:cNvSpPr>
            <a:spLocks noGrp="1"/>
          </p:cNvSpPr>
          <p:nvPr>
            <p:ph type="body" sz="quarter" idx="14"/>
          </p:nvPr>
        </p:nvSpPr>
        <p:spPr>
          <a:xfrm>
            <a:off x="274702" y="1943100"/>
            <a:ext cx="11721160" cy="2917722"/>
          </a:xfrm>
        </p:spPr>
        <p:txBody>
          <a:bodyPr vert="horz" wrap="square" lIns="146304" tIns="91440" rIns="146304" bIns="91440" rtlCol="0" anchor="t">
            <a:spAutoFit/>
          </a:bodyPr>
          <a:lstStyle/>
          <a:p>
            <a:r>
              <a:rPr lang="fr-FR" dirty="0"/>
              <a:t>Example : </a:t>
            </a:r>
            <a:r>
              <a:rPr lang="fr-FR" dirty="0" err="1"/>
              <a:t>Developer</a:t>
            </a:r>
            <a:r>
              <a:rPr lang="fr-FR" dirty="0"/>
              <a:t> </a:t>
            </a:r>
            <a:r>
              <a:rPr lang="fr-FR" dirty="0" err="1"/>
              <a:t>creating</a:t>
            </a:r>
            <a:r>
              <a:rPr lang="fr-FR" dirty="0"/>
              <a:t> a sha1RSA signature:</a:t>
            </a:r>
          </a:p>
          <a:p>
            <a:pPr marL="914400" lvl="1" indent="-457200">
              <a:buFont typeface="+mj-lt"/>
              <a:buAutoNum type="arabicPeriod"/>
            </a:pPr>
            <a:r>
              <a:rPr lang="fr-FR" dirty="0"/>
              <a:t>Call </a:t>
            </a:r>
            <a:r>
              <a:rPr lang="fr-FR" dirty="0" err="1"/>
              <a:t>CryptAcquireContext</a:t>
            </a:r>
            <a:r>
              <a:rPr lang="fr-FR" dirty="0"/>
              <a:t>() to </a:t>
            </a:r>
            <a:r>
              <a:rPr lang="fr-FR" dirty="0" err="1"/>
              <a:t>instantiate</a:t>
            </a:r>
            <a:r>
              <a:rPr lang="fr-FR" dirty="0"/>
              <a:t> the CSP</a:t>
            </a:r>
            <a:endParaRPr lang="fr-FR" dirty="0">
              <a:cs typeface="Segoe UI"/>
            </a:endParaRPr>
          </a:p>
          <a:p>
            <a:pPr marL="914400" lvl="1" indent="-457200">
              <a:buFont typeface="+mj-lt"/>
              <a:buAutoNum type="arabicPeriod"/>
            </a:pPr>
            <a:r>
              <a:rPr lang="fr-FR" dirty="0"/>
              <a:t>Call </a:t>
            </a:r>
            <a:r>
              <a:rPr lang="fr-FR" dirty="0" err="1"/>
              <a:t>CryptCreateHash</a:t>
            </a:r>
            <a:r>
              <a:rPr lang="fr-FR" dirty="0"/>
              <a:t>() to </a:t>
            </a:r>
            <a:r>
              <a:rPr lang="fr-FR" err="1"/>
              <a:t>create</a:t>
            </a:r>
            <a:r>
              <a:rPr lang="fr-FR"/>
              <a:t> a hash </a:t>
            </a:r>
            <a:r>
              <a:rPr lang="fr-FR" dirty="0" err="1"/>
              <a:t>object</a:t>
            </a:r>
            <a:endParaRPr lang="fr-FR" dirty="0"/>
          </a:p>
          <a:p>
            <a:pPr marL="914400" lvl="1" indent="-457200">
              <a:buFont typeface="+mj-lt"/>
              <a:buAutoNum type="arabicPeriod"/>
            </a:pPr>
            <a:r>
              <a:rPr lang="fr-FR" dirty="0"/>
              <a:t>Call </a:t>
            </a:r>
            <a:r>
              <a:rPr lang="fr-FR" dirty="0" err="1"/>
              <a:t>CryptHashData</a:t>
            </a:r>
            <a:r>
              <a:rPr lang="fr-FR" dirty="0"/>
              <a:t>() to </a:t>
            </a:r>
            <a:r>
              <a:rPr lang="fr-FR" dirty="0" err="1"/>
              <a:t>actually</a:t>
            </a:r>
            <a:r>
              <a:rPr lang="fr-FR" dirty="0"/>
              <a:t> hash the data</a:t>
            </a:r>
            <a:endParaRPr lang="fr-FR" dirty="0">
              <a:cs typeface="Segoe UI"/>
            </a:endParaRPr>
          </a:p>
          <a:p>
            <a:pPr marL="914400" lvl="1" indent="-457200">
              <a:buFont typeface="+mj-lt"/>
              <a:buAutoNum type="arabicPeriod"/>
            </a:pPr>
            <a:r>
              <a:rPr lang="fr-FR" dirty="0"/>
              <a:t>Call </a:t>
            </a:r>
            <a:r>
              <a:rPr lang="fr-FR" dirty="0" err="1"/>
              <a:t>CryptSignHash</a:t>
            </a:r>
            <a:r>
              <a:rPr lang="fr-FR" dirty="0"/>
              <a:t>() to </a:t>
            </a:r>
            <a:r>
              <a:rPr lang="fr-FR" dirty="0" err="1"/>
              <a:t>sign</a:t>
            </a:r>
            <a:r>
              <a:rPr lang="fr-FR" dirty="0"/>
              <a:t> the hash</a:t>
            </a:r>
            <a:endParaRPr lang="fr-FR" dirty="0">
              <a:cs typeface="Segoe UI"/>
            </a:endParaRPr>
          </a:p>
          <a:p>
            <a:endParaRPr lang="fr-FR" dirty="0"/>
          </a:p>
        </p:txBody>
      </p:sp>
      <p:sp>
        <p:nvSpPr>
          <p:cNvPr id="4" name="Title 3">
            <a:extLst>
              <a:ext uri="{FF2B5EF4-FFF2-40B4-BE49-F238E27FC236}">
                <a16:creationId xmlns:a16="http://schemas.microsoft.com/office/drawing/2014/main" id="{5B94C7A2-7CB0-47FB-B3D8-70E9C83558DC}"/>
              </a:ext>
            </a:extLst>
          </p:cNvPr>
          <p:cNvSpPr>
            <a:spLocks noGrp="1"/>
          </p:cNvSpPr>
          <p:nvPr>
            <p:ph type="title"/>
          </p:nvPr>
        </p:nvSpPr>
        <p:spPr/>
        <p:txBody>
          <a:bodyPr/>
          <a:lstStyle/>
          <a:p>
            <a:r>
              <a:rPr lang="en-US" dirty="0" err="1"/>
              <a:t>Developper</a:t>
            </a:r>
            <a:r>
              <a:rPr lang="en-US" dirty="0"/>
              <a:t> point of view</a:t>
            </a:r>
            <a:endParaRPr lang="fr-FR" dirty="0"/>
          </a:p>
        </p:txBody>
      </p:sp>
    </p:spTree>
    <p:extLst>
      <p:ext uri="{BB962C8B-B14F-4D97-AF65-F5344CB8AC3E}">
        <p14:creationId xmlns:p14="http://schemas.microsoft.com/office/powerpoint/2010/main" val="1640571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9A505E-5072-4BCD-9519-0AA163C99F2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a:t>
            </a:fld>
            <a:endParaRPr lang="en-US" dirty="0"/>
          </a:p>
        </p:txBody>
      </p:sp>
      <p:sp>
        <p:nvSpPr>
          <p:cNvPr id="3" name="Text Placeholder 2">
            <a:extLst>
              <a:ext uri="{FF2B5EF4-FFF2-40B4-BE49-F238E27FC236}">
                <a16:creationId xmlns:a16="http://schemas.microsoft.com/office/drawing/2014/main" id="{42D2BC2E-2509-40C7-8FAD-590CE278CBED}"/>
              </a:ext>
            </a:extLst>
          </p:cNvPr>
          <p:cNvSpPr>
            <a:spLocks noGrp="1"/>
          </p:cNvSpPr>
          <p:nvPr>
            <p:ph type="body" sz="quarter" idx="14"/>
          </p:nvPr>
        </p:nvSpPr>
        <p:spPr>
          <a:xfrm>
            <a:off x="274702" y="1943100"/>
            <a:ext cx="11721160" cy="3804118"/>
          </a:xfrm>
        </p:spPr>
        <p:txBody>
          <a:bodyPr/>
          <a:lstStyle/>
          <a:p>
            <a:r>
              <a:rPr lang="en-US" dirty="0"/>
              <a:t>Introduced in Microsoft Windows 2000</a:t>
            </a:r>
          </a:p>
          <a:p>
            <a:r>
              <a:rPr lang="en-US" dirty="0"/>
              <a:t>Data Protection API (DPAPI) is a pair of function calls that provide operating system-level data protection services to user and system processes</a:t>
            </a:r>
          </a:p>
          <a:p>
            <a:r>
              <a:rPr lang="en-US" dirty="0"/>
              <a:t>DPAPI is a password-based data protection service. It requires a password to provide protection</a:t>
            </a:r>
          </a:p>
          <a:p>
            <a:pPr lvl="1"/>
            <a:r>
              <a:rPr lang="en-US" dirty="0"/>
              <a:t>uses the user's logon password for protection</a:t>
            </a:r>
            <a:endParaRPr lang="fr-FR" dirty="0"/>
          </a:p>
        </p:txBody>
      </p:sp>
      <p:sp>
        <p:nvSpPr>
          <p:cNvPr id="4" name="Title 3">
            <a:extLst>
              <a:ext uri="{FF2B5EF4-FFF2-40B4-BE49-F238E27FC236}">
                <a16:creationId xmlns:a16="http://schemas.microsoft.com/office/drawing/2014/main" id="{F70C511A-8978-4582-A394-0A79DF3E1A13}"/>
              </a:ext>
            </a:extLst>
          </p:cNvPr>
          <p:cNvSpPr>
            <a:spLocks noGrp="1"/>
          </p:cNvSpPr>
          <p:nvPr>
            <p:ph type="title"/>
          </p:nvPr>
        </p:nvSpPr>
        <p:spPr/>
        <p:txBody>
          <a:bodyPr/>
          <a:lstStyle/>
          <a:p>
            <a:r>
              <a:rPr lang="en-US" dirty="0"/>
              <a:t>DPAPI</a:t>
            </a:r>
            <a:endParaRPr lang="fr-FR" dirty="0"/>
          </a:p>
        </p:txBody>
      </p:sp>
    </p:spTree>
    <p:extLst>
      <p:ext uri="{BB962C8B-B14F-4D97-AF65-F5344CB8AC3E}">
        <p14:creationId xmlns:p14="http://schemas.microsoft.com/office/powerpoint/2010/main" val="228010748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B9BFCC-C24A-400C-9374-35B0B58C62B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29</a:t>
            </a:fld>
            <a:endParaRPr lang="en-US" dirty="0"/>
          </a:p>
        </p:txBody>
      </p:sp>
      <p:sp>
        <p:nvSpPr>
          <p:cNvPr id="4" name="Title 3">
            <a:extLst>
              <a:ext uri="{FF2B5EF4-FFF2-40B4-BE49-F238E27FC236}">
                <a16:creationId xmlns:a16="http://schemas.microsoft.com/office/drawing/2014/main" id="{CB29BB11-174A-4E8D-B1BF-FEDC7BBD21F5}"/>
              </a:ext>
            </a:extLst>
          </p:cNvPr>
          <p:cNvSpPr>
            <a:spLocks noGrp="1"/>
          </p:cNvSpPr>
          <p:nvPr>
            <p:ph type="title"/>
          </p:nvPr>
        </p:nvSpPr>
        <p:spPr/>
        <p:txBody>
          <a:bodyPr/>
          <a:lstStyle/>
          <a:p>
            <a:r>
              <a:rPr lang="fr-FR" dirty="0"/>
              <a:t>Microsoft Cryptographic Service Providers (1/2)</a:t>
            </a:r>
          </a:p>
        </p:txBody>
      </p:sp>
      <p:graphicFrame>
        <p:nvGraphicFramePr>
          <p:cNvPr id="5" name="Table 4">
            <a:extLst>
              <a:ext uri="{FF2B5EF4-FFF2-40B4-BE49-F238E27FC236}">
                <a16:creationId xmlns:a16="http://schemas.microsoft.com/office/drawing/2014/main" id="{97CBCB09-9284-4E43-93C0-F16A83C59205}"/>
              </a:ext>
            </a:extLst>
          </p:cNvPr>
          <p:cNvGraphicFramePr>
            <a:graphicFrameLocks noGrp="1"/>
          </p:cNvGraphicFramePr>
          <p:nvPr>
            <p:extLst>
              <p:ext uri="{D42A27DB-BD31-4B8C-83A1-F6EECF244321}">
                <p14:modId xmlns:p14="http://schemas.microsoft.com/office/powerpoint/2010/main" val="1967497261"/>
              </p:ext>
            </p:extLst>
          </p:nvPr>
        </p:nvGraphicFramePr>
        <p:xfrm>
          <a:off x="274637" y="1668463"/>
          <a:ext cx="11889566" cy="3864610"/>
        </p:xfrm>
        <a:graphic>
          <a:graphicData uri="http://schemas.openxmlformats.org/drawingml/2006/table">
            <a:tbl>
              <a:tblPr firstRow="1" bandRow="1">
                <a:tableStyleId>{5C22544A-7EE6-4342-B048-85BDC9FD1C3A}</a:tableStyleId>
              </a:tblPr>
              <a:tblGrid>
                <a:gridCol w="4647456">
                  <a:extLst>
                    <a:ext uri="{9D8B030D-6E8A-4147-A177-3AD203B41FA5}">
                      <a16:colId xmlns:a16="http://schemas.microsoft.com/office/drawing/2014/main" val="2345156394"/>
                    </a:ext>
                  </a:extLst>
                </a:gridCol>
                <a:gridCol w="7242110">
                  <a:extLst>
                    <a:ext uri="{9D8B030D-6E8A-4147-A177-3AD203B41FA5}">
                      <a16:colId xmlns:a16="http://schemas.microsoft.com/office/drawing/2014/main" val="2159222280"/>
                    </a:ext>
                  </a:extLst>
                </a:gridCol>
              </a:tblGrid>
              <a:tr h="370840">
                <a:tc>
                  <a:txBody>
                    <a:bodyPr/>
                    <a:lstStyle/>
                    <a:p>
                      <a:r>
                        <a:rPr lang="en-US" dirty="0"/>
                        <a:t>Provider</a:t>
                      </a:r>
                      <a:endParaRPr lang="fr-FR" dirty="0"/>
                    </a:p>
                  </a:txBody>
                  <a:tcPr/>
                </a:tc>
                <a:tc>
                  <a:txBody>
                    <a:bodyPr/>
                    <a:lstStyle/>
                    <a:p>
                      <a:endParaRPr lang="fr-FR"/>
                    </a:p>
                  </a:txBody>
                  <a:tcPr/>
                </a:tc>
                <a:extLst>
                  <a:ext uri="{0D108BD9-81ED-4DB2-BD59-A6C34878D82A}">
                    <a16:rowId xmlns:a16="http://schemas.microsoft.com/office/drawing/2014/main" val="855149604"/>
                  </a:ext>
                </a:extLst>
              </a:tr>
              <a:tr h="370840">
                <a:tc>
                  <a:txBody>
                    <a:bodyPr/>
                    <a:lstStyle/>
                    <a:p>
                      <a:pPr fontAlgn="t"/>
                      <a:r>
                        <a:rPr lang="fr-FR" u="none" strike="noStrike" dirty="0">
                          <a:solidFill>
                            <a:srgbClr val="1E75BB"/>
                          </a:solidFill>
                          <a:effectLst/>
                          <a:latin typeface="&amp;quot"/>
                          <a:hlinkClick r:id="rId2"/>
                        </a:rPr>
                        <a:t>Microsoft Base </a:t>
                      </a:r>
                      <a:r>
                        <a:rPr lang="fr-FR" u="none" strike="noStrike" dirty="0" err="1">
                          <a:solidFill>
                            <a:srgbClr val="1E75BB"/>
                          </a:solidFill>
                          <a:effectLst/>
                          <a:latin typeface="&amp;quot"/>
                          <a:hlinkClick r:id="rId2"/>
                        </a:rPr>
                        <a:t>Cryptographic</a:t>
                      </a:r>
                      <a:r>
                        <a:rPr lang="fr-FR" u="none" strike="noStrike" dirty="0">
                          <a:solidFill>
                            <a:srgbClr val="1E75BB"/>
                          </a:solidFill>
                          <a:effectLst/>
                          <a:latin typeface="&amp;quot"/>
                          <a:hlinkClick r:id="rId2"/>
                        </a:rPr>
                        <a:t> Provider</a:t>
                      </a:r>
                      <a:r>
                        <a:rPr lang="fr-FR" dirty="0">
                          <a:solidFill>
                            <a:srgbClr val="2A2A2A"/>
                          </a:solidFill>
                          <a:effectLst/>
                        </a:rPr>
                        <a:t> </a:t>
                      </a:r>
                    </a:p>
                  </a:txBody>
                  <a:tcPr marL="38100" marR="38100" marT="47625" marB="47625"/>
                </a:tc>
                <a:tc>
                  <a:txBody>
                    <a:bodyPr/>
                    <a:lstStyle/>
                    <a:p>
                      <a:pPr fontAlgn="t"/>
                      <a:r>
                        <a:rPr lang="en-US" dirty="0">
                          <a:solidFill>
                            <a:srgbClr val="2A2A2A"/>
                          </a:solidFill>
                          <a:effectLst/>
                        </a:rPr>
                        <a:t>A broad set of basic cryptographic functionality that can be exported to other countries or regions.</a:t>
                      </a:r>
                    </a:p>
                  </a:txBody>
                  <a:tcPr marL="38100" marR="38100" marT="47625" marB="47625"/>
                </a:tc>
                <a:extLst>
                  <a:ext uri="{0D108BD9-81ED-4DB2-BD59-A6C34878D82A}">
                    <a16:rowId xmlns:a16="http://schemas.microsoft.com/office/drawing/2014/main" val="318636842"/>
                  </a:ext>
                </a:extLst>
              </a:tr>
              <a:tr h="370840">
                <a:tc>
                  <a:txBody>
                    <a:bodyPr/>
                    <a:lstStyle/>
                    <a:p>
                      <a:pPr fontAlgn="t"/>
                      <a:r>
                        <a:rPr lang="fr-FR" u="none" strike="noStrike" dirty="0">
                          <a:solidFill>
                            <a:srgbClr val="1E75BB"/>
                          </a:solidFill>
                          <a:effectLst/>
                          <a:latin typeface="&amp;quot"/>
                          <a:hlinkClick r:id="rId3"/>
                        </a:rPr>
                        <a:t>Microsoft Strong </a:t>
                      </a:r>
                      <a:r>
                        <a:rPr lang="fr-FR" u="none" strike="noStrike" dirty="0" err="1">
                          <a:solidFill>
                            <a:srgbClr val="1E75BB"/>
                          </a:solidFill>
                          <a:effectLst/>
                          <a:latin typeface="&amp;quot"/>
                          <a:hlinkClick r:id="rId3"/>
                        </a:rPr>
                        <a:t>Cryptographic</a:t>
                      </a:r>
                      <a:r>
                        <a:rPr lang="fr-FR" u="none" strike="noStrike" dirty="0">
                          <a:solidFill>
                            <a:srgbClr val="1E75BB"/>
                          </a:solidFill>
                          <a:effectLst/>
                          <a:latin typeface="&amp;quot"/>
                          <a:hlinkClick r:id="rId3"/>
                        </a:rPr>
                        <a:t> Provider</a:t>
                      </a:r>
                      <a:r>
                        <a:rPr lang="fr-FR" dirty="0">
                          <a:solidFill>
                            <a:srgbClr val="2A2A2A"/>
                          </a:solidFill>
                          <a:effectLst/>
                        </a:rPr>
                        <a:t> </a:t>
                      </a:r>
                    </a:p>
                  </a:txBody>
                  <a:tcPr marL="38100" marR="38100" marT="47625" marB="47625"/>
                </a:tc>
                <a:tc>
                  <a:txBody>
                    <a:bodyPr/>
                    <a:lstStyle/>
                    <a:p>
                      <a:pPr fontAlgn="t"/>
                      <a:r>
                        <a:rPr lang="en-US">
                          <a:solidFill>
                            <a:srgbClr val="2A2A2A"/>
                          </a:solidFill>
                          <a:effectLst/>
                        </a:rPr>
                        <a:t>An extension of the Microsoft Base Cryptographic Provider available with Windows XP and later.</a:t>
                      </a:r>
                    </a:p>
                  </a:txBody>
                  <a:tcPr marL="38100" marR="38100" marT="47625" marB="47625"/>
                </a:tc>
                <a:extLst>
                  <a:ext uri="{0D108BD9-81ED-4DB2-BD59-A6C34878D82A}">
                    <a16:rowId xmlns:a16="http://schemas.microsoft.com/office/drawing/2014/main" val="3274694842"/>
                  </a:ext>
                </a:extLst>
              </a:tr>
              <a:tr h="370840">
                <a:tc>
                  <a:txBody>
                    <a:bodyPr/>
                    <a:lstStyle/>
                    <a:p>
                      <a:pPr fontAlgn="t"/>
                      <a:r>
                        <a:rPr lang="fr-FR" u="none" strike="noStrike" dirty="0">
                          <a:solidFill>
                            <a:srgbClr val="1E75BB"/>
                          </a:solidFill>
                          <a:effectLst/>
                          <a:latin typeface="&amp;quot"/>
                          <a:hlinkClick r:id="rId4"/>
                        </a:rPr>
                        <a:t>Microsoft </a:t>
                      </a:r>
                      <a:r>
                        <a:rPr lang="fr-FR" u="none" strike="noStrike" dirty="0" err="1">
                          <a:solidFill>
                            <a:srgbClr val="1E75BB"/>
                          </a:solidFill>
                          <a:effectLst/>
                          <a:latin typeface="&amp;quot"/>
                          <a:hlinkClick r:id="rId4"/>
                        </a:rPr>
                        <a:t>Enhanced</a:t>
                      </a:r>
                      <a:r>
                        <a:rPr lang="fr-FR" u="none" strike="noStrike" dirty="0">
                          <a:solidFill>
                            <a:srgbClr val="1E75BB"/>
                          </a:solidFill>
                          <a:effectLst/>
                          <a:latin typeface="&amp;quot"/>
                          <a:hlinkClick r:id="rId4"/>
                        </a:rPr>
                        <a:t> </a:t>
                      </a:r>
                      <a:r>
                        <a:rPr lang="fr-FR" u="none" strike="noStrike" dirty="0" err="1">
                          <a:solidFill>
                            <a:srgbClr val="1E75BB"/>
                          </a:solidFill>
                          <a:effectLst/>
                          <a:latin typeface="&amp;quot"/>
                          <a:hlinkClick r:id="rId4"/>
                        </a:rPr>
                        <a:t>Cryptographic</a:t>
                      </a:r>
                      <a:r>
                        <a:rPr lang="fr-FR" u="none" strike="noStrike" dirty="0">
                          <a:solidFill>
                            <a:srgbClr val="1E75BB"/>
                          </a:solidFill>
                          <a:effectLst/>
                          <a:latin typeface="&amp;quot"/>
                          <a:hlinkClick r:id="rId4"/>
                        </a:rPr>
                        <a:t> Provider</a:t>
                      </a:r>
                      <a:r>
                        <a:rPr lang="fr-FR" dirty="0">
                          <a:solidFill>
                            <a:srgbClr val="2A2A2A"/>
                          </a:solidFill>
                          <a:effectLst/>
                        </a:rPr>
                        <a:t> </a:t>
                      </a:r>
                    </a:p>
                  </a:txBody>
                  <a:tcPr marL="38100" marR="38100" marT="47625" marB="47625"/>
                </a:tc>
                <a:tc>
                  <a:txBody>
                    <a:bodyPr/>
                    <a:lstStyle/>
                    <a:p>
                      <a:pPr fontAlgn="t"/>
                      <a:r>
                        <a:rPr lang="en-US">
                          <a:solidFill>
                            <a:srgbClr val="2A2A2A"/>
                          </a:solidFill>
                          <a:effectLst/>
                        </a:rPr>
                        <a:t>Microsoft Base Cryptographic Provider with through longer keys and additional algorithms.</a:t>
                      </a:r>
                    </a:p>
                  </a:txBody>
                  <a:tcPr marL="38100" marR="38100" marT="47625" marB="47625"/>
                </a:tc>
                <a:extLst>
                  <a:ext uri="{0D108BD9-81ED-4DB2-BD59-A6C34878D82A}">
                    <a16:rowId xmlns:a16="http://schemas.microsoft.com/office/drawing/2014/main" val="179245251"/>
                  </a:ext>
                </a:extLst>
              </a:tr>
              <a:tr h="370840">
                <a:tc>
                  <a:txBody>
                    <a:bodyPr/>
                    <a:lstStyle/>
                    <a:p>
                      <a:pPr fontAlgn="t"/>
                      <a:r>
                        <a:rPr lang="fr-FR" u="none" strike="noStrike" dirty="0">
                          <a:solidFill>
                            <a:srgbClr val="1E75BB"/>
                          </a:solidFill>
                          <a:effectLst/>
                          <a:latin typeface="&amp;quot"/>
                          <a:hlinkClick r:id="rId5"/>
                        </a:rPr>
                        <a:t>Microsoft AES </a:t>
                      </a:r>
                      <a:r>
                        <a:rPr lang="fr-FR" u="none" strike="noStrike" dirty="0" err="1">
                          <a:solidFill>
                            <a:srgbClr val="1E75BB"/>
                          </a:solidFill>
                          <a:effectLst/>
                          <a:latin typeface="&amp;quot"/>
                          <a:hlinkClick r:id="rId5"/>
                        </a:rPr>
                        <a:t>Cryptographic</a:t>
                      </a:r>
                      <a:r>
                        <a:rPr lang="fr-FR" u="none" strike="noStrike" dirty="0">
                          <a:solidFill>
                            <a:srgbClr val="1E75BB"/>
                          </a:solidFill>
                          <a:effectLst/>
                          <a:latin typeface="&amp;quot"/>
                          <a:hlinkClick r:id="rId5"/>
                        </a:rPr>
                        <a:t> Provider</a:t>
                      </a:r>
                      <a:r>
                        <a:rPr lang="fr-FR" dirty="0">
                          <a:solidFill>
                            <a:srgbClr val="2A2A2A"/>
                          </a:solidFill>
                          <a:effectLst/>
                        </a:rPr>
                        <a:t> </a:t>
                      </a:r>
                    </a:p>
                  </a:txBody>
                  <a:tcPr marL="38100" marR="38100" marT="47625" marB="47625"/>
                </a:tc>
                <a:tc>
                  <a:txBody>
                    <a:bodyPr/>
                    <a:lstStyle/>
                    <a:p>
                      <a:pPr fontAlgn="t"/>
                      <a:r>
                        <a:rPr lang="fr-FR">
                          <a:solidFill>
                            <a:srgbClr val="2A2A2A"/>
                          </a:solidFill>
                          <a:effectLst/>
                        </a:rPr>
                        <a:t>Microsoft Enhanced Cryptographic Provider with support for AES encryption algorithms.</a:t>
                      </a:r>
                    </a:p>
                  </a:txBody>
                  <a:tcPr marL="38100" marR="38100" marT="47625" marB="47625"/>
                </a:tc>
                <a:extLst>
                  <a:ext uri="{0D108BD9-81ED-4DB2-BD59-A6C34878D82A}">
                    <a16:rowId xmlns:a16="http://schemas.microsoft.com/office/drawing/2014/main" val="1666876790"/>
                  </a:ext>
                </a:extLst>
              </a:tr>
              <a:tr h="370840">
                <a:tc>
                  <a:txBody>
                    <a:bodyPr/>
                    <a:lstStyle/>
                    <a:p>
                      <a:pPr fontAlgn="t"/>
                      <a:r>
                        <a:rPr lang="fr-FR" u="none" strike="noStrike" dirty="0">
                          <a:solidFill>
                            <a:srgbClr val="1E75BB"/>
                          </a:solidFill>
                          <a:effectLst/>
                          <a:latin typeface="&amp;quot"/>
                          <a:hlinkClick r:id="rId6"/>
                        </a:rPr>
                        <a:t>Microsoft DSS </a:t>
                      </a:r>
                      <a:r>
                        <a:rPr lang="fr-FR" u="none" strike="noStrike" dirty="0" err="1">
                          <a:solidFill>
                            <a:srgbClr val="1E75BB"/>
                          </a:solidFill>
                          <a:effectLst/>
                          <a:latin typeface="&amp;quot"/>
                          <a:hlinkClick r:id="rId6"/>
                        </a:rPr>
                        <a:t>Cryptographic</a:t>
                      </a:r>
                      <a:r>
                        <a:rPr lang="fr-FR" u="none" strike="noStrike" dirty="0">
                          <a:solidFill>
                            <a:srgbClr val="1E75BB"/>
                          </a:solidFill>
                          <a:effectLst/>
                          <a:latin typeface="&amp;quot"/>
                          <a:hlinkClick r:id="rId6"/>
                        </a:rPr>
                        <a:t> Provider</a:t>
                      </a:r>
                      <a:r>
                        <a:rPr lang="fr-FR" dirty="0">
                          <a:solidFill>
                            <a:srgbClr val="2A2A2A"/>
                          </a:solidFill>
                          <a:effectLst/>
                        </a:rPr>
                        <a:t> </a:t>
                      </a:r>
                    </a:p>
                  </a:txBody>
                  <a:tcPr marL="38100" marR="38100" marT="47625" marB="47625"/>
                </a:tc>
                <a:tc>
                  <a:txBody>
                    <a:bodyPr/>
                    <a:lstStyle/>
                    <a:p>
                      <a:pPr fontAlgn="t"/>
                      <a:r>
                        <a:rPr lang="en-US" dirty="0">
                          <a:solidFill>
                            <a:srgbClr val="2A2A2A"/>
                          </a:solidFill>
                          <a:effectLst/>
                        </a:rPr>
                        <a:t>Provides hashing, data signing, and signature verification capability using the Secure Hash Algorithm (</a:t>
                      </a:r>
                      <a:r>
                        <a:rPr lang="en-US" i="1" u="none" strike="noStrike" dirty="0">
                          <a:solidFill>
                            <a:srgbClr val="1E75BB"/>
                          </a:solidFill>
                          <a:effectLst/>
                          <a:latin typeface="&amp;quot"/>
                          <a:hlinkClick r:id="rId7"/>
                        </a:rPr>
                        <a:t>SHA</a:t>
                      </a:r>
                      <a:r>
                        <a:rPr lang="en-US" dirty="0">
                          <a:solidFill>
                            <a:srgbClr val="2A2A2A"/>
                          </a:solidFill>
                          <a:effectLst/>
                        </a:rPr>
                        <a:t>) and Digital Signature Standard (DSS) algorithms.</a:t>
                      </a:r>
                    </a:p>
                  </a:txBody>
                  <a:tcPr marL="38100" marR="38100" marT="47625" marB="47625"/>
                </a:tc>
                <a:extLst>
                  <a:ext uri="{0D108BD9-81ED-4DB2-BD59-A6C34878D82A}">
                    <a16:rowId xmlns:a16="http://schemas.microsoft.com/office/drawing/2014/main" val="4285681378"/>
                  </a:ext>
                </a:extLst>
              </a:tr>
            </a:tbl>
          </a:graphicData>
        </a:graphic>
      </p:graphicFrame>
    </p:spTree>
    <p:extLst>
      <p:ext uri="{BB962C8B-B14F-4D97-AF65-F5344CB8AC3E}">
        <p14:creationId xmlns:p14="http://schemas.microsoft.com/office/powerpoint/2010/main" val="37030542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B9BFCC-C24A-400C-9374-35B0B58C62B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30</a:t>
            </a:fld>
            <a:endParaRPr lang="en-US" dirty="0"/>
          </a:p>
        </p:txBody>
      </p:sp>
      <p:sp>
        <p:nvSpPr>
          <p:cNvPr id="4" name="Title 3">
            <a:extLst>
              <a:ext uri="{FF2B5EF4-FFF2-40B4-BE49-F238E27FC236}">
                <a16:creationId xmlns:a16="http://schemas.microsoft.com/office/drawing/2014/main" id="{CB29BB11-174A-4E8D-B1BF-FEDC7BBD21F5}"/>
              </a:ext>
            </a:extLst>
          </p:cNvPr>
          <p:cNvSpPr>
            <a:spLocks noGrp="1"/>
          </p:cNvSpPr>
          <p:nvPr>
            <p:ph type="title"/>
          </p:nvPr>
        </p:nvSpPr>
        <p:spPr/>
        <p:txBody>
          <a:bodyPr/>
          <a:lstStyle/>
          <a:p>
            <a:r>
              <a:rPr lang="fr-FR" dirty="0"/>
              <a:t>Microsoft Cryptographic Service Providers (2/2)</a:t>
            </a:r>
          </a:p>
        </p:txBody>
      </p:sp>
      <p:graphicFrame>
        <p:nvGraphicFramePr>
          <p:cNvPr id="5" name="Table 4">
            <a:extLst>
              <a:ext uri="{FF2B5EF4-FFF2-40B4-BE49-F238E27FC236}">
                <a16:creationId xmlns:a16="http://schemas.microsoft.com/office/drawing/2014/main" id="{97CBCB09-9284-4E43-93C0-F16A83C59205}"/>
              </a:ext>
            </a:extLst>
          </p:cNvPr>
          <p:cNvGraphicFramePr>
            <a:graphicFrameLocks noGrp="1"/>
          </p:cNvGraphicFramePr>
          <p:nvPr>
            <p:extLst>
              <p:ext uri="{D42A27DB-BD31-4B8C-83A1-F6EECF244321}">
                <p14:modId xmlns:p14="http://schemas.microsoft.com/office/powerpoint/2010/main" val="3102154932"/>
              </p:ext>
            </p:extLst>
          </p:nvPr>
        </p:nvGraphicFramePr>
        <p:xfrm>
          <a:off x="274637" y="1668463"/>
          <a:ext cx="11889566" cy="4688840"/>
        </p:xfrm>
        <a:graphic>
          <a:graphicData uri="http://schemas.openxmlformats.org/drawingml/2006/table">
            <a:tbl>
              <a:tblPr firstRow="1" bandRow="1">
                <a:tableStyleId>{5C22544A-7EE6-4342-B048-85BDC9FD1C3A}</a:tableStyleId>
              </a:tblPr>
              <a:tblGrid>
                <a:gridCol w="4647456">
                  <a:extLst>
                    <a:ext uri="{9D8B030D-6E8A-4147-A177-3AD203B41FA5}">
                      <a16:colId xmlns:a16="http://schemas.microsoft.com/office/drawing/2014/main" val="2345156394"/>
                    </a:ext>
                  </a:extLst>
                </a:gridCol>
                <a:gridCol w="7242110">
                  <a:extLst>
                    <a:ext uri="{9D8B030D-6E8A-4147-A177-3AD203B41FA5}">
                      <a16:colId xmlns:a16="http://schemas.microsoft.com/office/drawing/2014/main" val="2159222280"/>
                    </a:ext>
                  </a:extLst>
                </a:gridCol>
              </a:tblGrid>
              <a:tr h="370840">
                <a:tc>
                  <a:txBody>
                    <a:bodyPr/>
                    <a:lstStyle/>
                    <a:p>
                      <a:r>
                        <a:rPr lang="en-US" dirty="0"/>
                        <a:t>Provider</a:t>
                      </a:r>
                      <a:endParaRPr lang="fr-FR" dirty="0"/>
                    </a:p>
                  </a:txBody>
                  <a:tcPr/>
                </a:tc>
                <a:tc>
                  <a:txBody>
                    <a:bodyPr/>
                    <a:lstStyle/>
                    <a:p>
                      <a:endParaRPr lang="fr-FR"/>
                    </a:p>
                  </a:txBody>
                  <a:tcPr/>
                </a:tc>
                <a:extLst>
                  <a:ext uri="{0D108BD9-81ED-4DB2-BD59-A6C34878D82A}">
                    <a16:rowId xmlns:a16="http://schemas.microsoft.com/office/drawing/2014/main" val="855149604"/>
                  </a:ext>
                </a:extLst>
              </a:tr>
              <a:tr h="370840">
                <a:tc>
                  <a:txBody>
                    <a:bodyPr/>
                    <a:lstStyle/>
                    <a:p>
                      <a:pPr fontAlgn="t"/>
                      <a:r>
                        <a:rPr lang="en-US" u="none" strike="noStrike">
                          <a:solidFill>
                            <a:srgbClr val="1E75BB"/>
                          </a:solidFill>
                          <a:effectLst/>
                          <a:latin typeface="&amp;quot"/>
                          <a:hlinkClick r:id="rId2"/>
                        </a:rPr>
                        <a:t>Microsoft Base DSS and Diffie-Hellman Cryptographic Provider</a:t>
                      </a:r>
                      <a:r>
                        <a:rPr lang="en-US">
                          <a:solidFill>
                            <a:srgbClr val="2A2A2A"/>
                          </a:solidFill>
                          <a:effectLst/>
                        </a:rPr>
                        <a:t> </a:t>
                      </a:r>
                    </a:p>
                  </a:txBody>
                  <a:tcPr marL="38100" marR="38100" marT="47625" marB="47625"/>
                </a:tc>
                <a:tc>
                  <a:txBody>
                    <a:bodyPr/>
                    <a:lstStyle/>
                    <a:p>
                      <a:pPr fontAlgn="t"/>
                      <a:r>
                        <a:rPr lang="fr-FR" dirty="0">
                          <a:solidFill>
                            <a:srgbClr val="2A2A2A"/>
                          </a:solidFill>
                          <a:effectLst/>
                        </a:rPr>
                        <a:t>A </a:t>
                      </a:r>
                      <a:r>
                        <a:rPr lang="fr-FR" dirty="0" err="1">
                          <a:solidFill>
                            <a:srgbClr val="2A2A2A"/>
                          </a:solidFill>
                          <a:effectLst/>
                        </a:rPr>
                        <a:t>superset</a:t>
                      </a:r>
                      <a:r>
                        <a:rPr lang="fr-FR" dirty="0">
                          <a:solidFill>
                            <a:srgbClr val="2A2A2A"/>
                          </a:solidFill>
                          <a:effectLst/>
                        </a:rPr>
                        <a:t> of the DSS </a:t>
                      </a:r>
                      <a:r>
                        <a:rPr lang="fr-FR" dirty="0" err="1">
                          <a:solidFill>
                            <a:srgbClr val="2A2A2A"/>
                          </a:solidFill>
                          <a:effectLst/>
                        </a:rPr>
                        <a:t>Cryptographic</a:t>
                      </a:r>
                      <a:r>
                        <a:rPr lang="fr-FR" dirty="0">
                          <a:solidFill>
                            <a:srgbClr val="2A2A2A"/>
                          </a:solidFill>
                          <a:effectLst/>
                        </a:rPr>
                        <a:t> Provider </a:t>
                      </a:r>
                      <a:r>
                        <a:rPr lang="fr-FR" dirty="0" err="1">
                          <a:solidFill>
                            <a:srgbClr val="2A2A2A"/>
                          </a:solidFill>
                          <a:effectLst/>
                        </a:rPr>
                        <a:t>that</a:t>
                      </a:r>
                      <a:r>
                        <a:rPr lang="fr-FR" dirty="0">
                          <a:solidFill>
                            <a:srgbClr val="2A2A2A"/>
                          </a:solidFill>
                          <a:effectLst/>
                        </a:rPr>
                        <a:t> </a:t>
                      </a:r>
                      <a:r>
                        <a:rPr lang="fr-FR" dirty="0" err="1">
                          <a:solidFill>
                            <a:srgbClr val="2A2A2A"/>
                          </a:solidFill>
                          <a:effectLst/>
                        </a:rPr>
                        <a:t>also</a:t>
                      </a:r>
                      <a:r>
                        <a:rPr lang="fr-FR" dirty="0">
                          <a:solidFill>
                            <a:srgbClr val="2A2A2A"/>
                          </a:solidFill>
                          <a:effectLst/>
                        </a:rPr>
                        <a:t> supports </a:t>
                      </a:r>
                      <a:r>
                        <a:rPr lang="fr-FR" dirty="0" err="1">
                          <a:solidFill>
                            <a:srgbClr val="2A2A2A"/>
                          </a:solidFill>
                          <a:effectLst/>
                        </a:rPr>
                        <a:t>Diffie</a:t>
                      </a:r>
                      <a:r>
                        <a:rPr lang="fr-FR" dirty="0">
                          <a:solidFill>
                            <a:srgbClr val="2A2A2A"/>
                          </a:solidFill>
                          <a:effectLst/>
                        </a:rPr>
                        <a:t>-Hellman key exchange, </a:t>
                      </a:r>
                      <a:r>
                        <a:rPr lang="fr-FR" dirty="0" err="1">
                          <a:solidFill>
                            <a:srgbClr val="2A2A2A"/>
                          </a:solidFill>
                          <a:effectLst/>
                        </a:rPr>
                        <a:t>hashing</a:t>
                      </a:r>
                      <a:r>
                        <a:rPr lang="fr-FR" dirty="0">
                          <a:solidFill>
                            <a:srgbClr val="2A2A2A"/>
                          </a:solidFill>
                          <a:effectLst/>
                        </a:rPr>
                        <a:t>, data </a:t>
                      </a:r>
                      <a:r>
                        <a:rPr lang="fr-FR" dirty="0" err="1">
                          <a:solidFill>
                            <a:srgbClr val="2A2A2A"/>
                          </a:solidFill>
                          <a:effectLst/>
                        </a:rPr>
                        <a:t>signing</a:t>
                      </a:r>
                      <a:r>
                        <a:rPr lang="fr-FR" dirty="0">
                          <a:solidFill>
                            <a:srgbClr val="2A2A2A"/>
                          </a:solidFill>
                          <a:effectLst/>
                        </a:rPr>
                        <a:t>, and signature </a:t>
                      </a:r>
                      <a:r>
                        <a:rPr lang="fr-FR" dirty="0" err="1">
                          <a:solidFill>
                            <a:srgbClr val="2A2A2A"/>
                          </a:solidFill>
                          <a:effectLst/>
                        </a:rPr>
                        <a:t>verification</a:t>
                      </a:r>
                      <a:r>
                        <a:rPr lang="fr-FR" dirty="0">
                          <a:solidFill>
                            <a:srgbClr val="2A2A2A"/>
                          </a:solidFill>
                          <a:effectLst/>
                        </a:rPr>
                        <a:t> </a:t>
                      </a:r>
                      <a:r>
                        <a:rPr lang="fr-FR" dirty="0" err="1">
                          <a:solidFill>
                            <a:srgbClr val="2A2A2A"/>
                          </a:solidFill>
                          <a:effectLst/>
                        </a:rPr>
                        <a:t>using</a:t>
                      </a:r>
                      <a:r>
                        <a:rPr lang="fr-FR" dirty="0">
                          <a:solidFill>
                            <a:srgbClr val="2A2A2A"/>
                          </a:solidFill>
                          <a:effectLst/>
                        </a:rPr>
                        <a:t> the Secure Hash </a:t>
                      </a:r>
                      <a:r>
                        <a:rPr lang="fr-FR" dirty="0" err="1">
                          <a:solidFill>
                            <a:srgbClr val="2A2A2A"/>
                          </a:solidFill>
                          <a:effectLst/>
                        </a:rPr>
                        <a:t>Algorithm</a:t>
                      </a:r>
                      <a:r>
                        <a:rPr lang="fr-FR" dirty="0">
                          <a:solidFill>
                            <a:srgbClr val="2A2A2A"/>
                          </a:solidFill>
                          <a:effectLst/>
                        </a:rPr>
                        <a:t> (SHA) and Digital Signature Standard (DSS) </a:t>
                      </a:r>
                      <a:r>
                        <a:rPr lang="fr-FR" dirty="0" err="1">
                          <a:solidFill>
                            <a:srgbClr val="2A2A2A"/>
                          </a:solidFill>
                          <a:effectLst/>
                        </a:rPr>
                        <a:t>algorithms</a:t>
                      </a:r>
                      <a:r>
                        <a:rPr lang="fr-FR" dirty="0">
                          <a:solidFill>
                            <a:srgbClr val="2A2A2A"/>
                          </a:solidFill>
                          <a:effectLst/>
                        </a:rPr>
                        <a:t>.</a:t>
                      </a:r>
                    </a:p>
                  </a:txBody>
                  <a:tcPr marL="38100" marR="38100" marT="47625" marB="47625"/>
                </a:tc>
                <a:extLst>
                  <a:ext uri="{0D108BD9-81ED-4DB2-BD59-A6C34878D82A}">
                    <a16:rowId xmlns:a16="http://schemas.microsoft.com/office/drawing/2014/main" val="1700909805"/>
                  </a:ext>
                </a:extLst>
              </a:tr>
              <a:tr h="370840">
                <a:tc>
                  <a:txBody>
                    <a:bodyPr/>
                    <a:lstStyle/>
                    <a:p>
                      <a:pPr fontAlgn="t"/>
                      <a:r>
                        <a:rPr lang="en-US" u="none" strike="noStrike">
                          <a:solidFill>
                            <a:srgbClr val="1E75BB"/>
                          </a:solidFill>
                          <a:effectLst/>
                          <a:latin typeface="&amp;quot"/>
                          <a:hlinkClick r:id="rId3"/>
                        </a:rPr>
                        <a:t>Microsoft Enhanced DSS and Diffie-Hellman Cryptographic Provider</a:t>
                      </a:r>
                      <a:r>
                        <a:rPr lang="en-US">
                          <a:solidFill>
                            <a:srgbClr val="2A2A2A"/>
                          </a:solidFill>
                          <a:effectLst/>
                        </a:rPr>
                        <a:t> </a:t>
                      </a:r>
                    </a:p>
                  </a:txBody>
                  <a:tcPr marL="38100" marR="38100" marT="47625" marB="47625"/>
                </a:tc>
                <a:tc>
                  <a:txBody>
                    <a:bodyPr/>
                    <a:lstStyle/>
                    <a:p>
                      <a:pPr fontAlgn="t"/>
                      <a:r>
                        <a:rPr lang="en-US">
                          <a:solidFill>
                            <a:srgbClr val="2A2A2A"/>
                          </a:solidFill>
                          <a:effectLst/>
                        </a:rPr>
                        <a:t>Supports Diffie-Hellman key exchange (a 40-bit DES derivative), SHA hashing, DSS data signing, and DSS signature verification.</a:t>
                      </a:r>
                    </a:p>
                  </a:txBody>
                  <a:tcPr marL="38100" marR="38100" marT="47625" marB="47625"/>
                </a:tc>
                <a:extLst>
                  <a:ext uri="{0D108BD9-81ED-4DB2-BD59-A6C34878D82A}">
                    <a16:rowId xmlns:a16="http://schemas.microsoft.com/office/drawing/2014/main" val="3353354544"/>
                  </a:ext>
                </a:extLst>
              </a:tr>
              <a:tr h="370840">
                <a:tc>
                  <a:txBody>
                    <a:bodyPr/>
                    <a:lstStyle/>
                    <a:p>
                      <a:pPr fontAlgn="t"/>
                      <a:r>
                        <a:rPr lang="fr-FR" u="none" strike="noStrike">
                          <a:solidFill>
                            <a:srgbClr val="1E75BB"/>
                          </a:solidFill>
                          <a:effectLst/>
                          <a:latin typeface="&amp;quot"/>
                          <a:hlinkClick r:id="rId4"/>
                        </a:rPr>
                        <a:t>Microsoft DSS and Diffie-Hellman/Schannel Cryptographic Provider</a:t>
                      </a:r>
                      <a:r>
                        <a:rPr lang="fr-FR">
                          <a:solidFill>
                            <a:srgbClr val="2A2A2A"/>
                          </a:solidFill>
                          <a:effectLst/>
                        </a:rPr>
                        <a:t> </a:t>
                      </a:r>
                    </a:p>
                  </a:txBody>
                  <a:tcPr marL="38100" marR="38100" marT="47625" marB="47625"/>
                </a:tc>
                <a:tc>
                  <a:txBody>
                    <a:bodyPr/>
                    <a:lstStyle/>
                    <a:p>
                      <a:pPr fontAlgn="t"/>
                      <a:r>
                        <a:rPr lang="en-US">
                          <a:solidFill>
                            <a:srgbClr val="2A2A2A"/>
                          </a:solidFill>
                          <a:effectLst/>
                        </a:rPr>
                        <a:t>Supports hashing, data signing with DSS, generating Diffie-Hellman (D-H) keys, exchanging D-H keys, and exporting a D-H key. This CSP supports key derivation for the SSL3 and TLS1 protocols.</a:t>
                      </a:r>
                    </a:p>
                  </a:txBody>
                  <a:tcPr marL="38100" marR="38100" marT="47625" marB="47625"/>
                </a:tc>
                <a:extLst>
                  <a:ext uri="{0D108BD9-81ED-4DB2-BD59-A6C34878D82A}">
                    <a16:rowId xmlns:a16="http://schemas.microsoft.com/office/drawing/2014/main" val="718321791"/>
                  </a:ext>
                </a:extLst>
              </a:tr>
              <a:tr h="370840">
                <a:tc>
                  <a:txBody>
                    <a:bodyPr/>
                    <a:lstStyle/>
                    <a:p>
                      <a:pPr fontAlgn="t"/>
                      <a:r>
                        <a:rPr lang="it-IT" u="none" strike="noStrike">
                          <a:solidFill>
                            <a:srgbClr val="1E75BB"/>
                          </a:solidFill>
                          <a:effectLst/>
                          <a:latin typeface="&amp;quot"/>
                          <a:hlinkClick r:id="rId5"/>
                        </a:rPr>
                        <a:t>Microsoft RSA/Schannel Cryptographic Provider</a:t>
                      </a:r>
                      <a:r>
                        <a:rPr lang="it-IT">
                          <a:solidFill>
                            <a:srgbClr val="2A2A2A"/>
                          </a:solidFill>
                          <a:effectLst/>
                        </a:rPr>
                        <a:t> </a:t>
                      </a:r>
                    </a:p>
                  </a:txBody>
                  <a:tcPr marL="38100" marR="38100" marT="47625" marB="47625"/>
                </a:tc>
                <a:tc>
                  <a:txBody>
                    <a:bodyPr/>
                    <a:lstStyle/>
                    <a:p>
                      <a:pPr fontAlgn="t"/>
                      <a:r>
                        <a:rPr lang="en-US">
                          <a:solidFill>
                            <a:srgbClr val="2A2A2A"/>
                          </a:solidFill>
                          <a:effectLst/>
                        </a:rPr>
                        <a:t>Supports hashing, data signing, and signature verification. The algorithm identifier CALG_SSL3_SHAMD5 is used for SSL 3.0 and TLS 1.0 client authentication. This CSP supports key derivation for the SSL2, PCT1, SSL3 and TLS1 protocols.</a:t>
                      </a:r>
                    </a:p>
                  </a:txBody>
                  <a:tcPr marL="38100" marR="38100" marT="47625" marB="47625"/>
                </a:tc>
                <a:extLst>
                  <a:ext uri="{0D108BD9-81ED-4DB2-BD59-A6C34878D82A}">
                    <a16:rowId xmlns:a16="http://schemas.microsoft.com/office/drawing/2014/main" val="2698635523"/>
                  </a:ext>
                </a:extLst>
              </a:tr>
              <a:tr h="370840">
                <a:tc>
                  <a:txBody>
                    <a:bodyPr/>
                    <a:lstStyle/>
                    <a:p>
                      <a:pPr fontAlgn="t"/>
                      <a:r>
                        <a:rPr lang="fr-FR" u="none" strike="noStrike">
                          <a:solidFill>
                            <a:srgbClr val="1E75BB"/>
                          </a:solidFill>
                          <a:effectLst/>
                          <a:latin typeface="&amp;quot"/>
                          <a:hlinkClick r:id="rId6"/>
                        </a:rPr>
                        <a:t>Microsoft RSA Signature Cryptographic Provider</a:t>
                      </a:r>
                      <a:r>
                        <a:rPr lang="fr-FR">
                          <a:solidFill>
                            <a:srgbClr val="2A2A2A"/>
                          </a:solidFill>
                          <a:effectLst/>
                        </a:rPr>
                        <a:t> </a:t>
                      </a:r>
                    </a:p>
                  </a:txBody>
                  <a:tcPr marL="38100" marR="38100" marT="47625" marB="47625"/>
                </a:tc>
                <a:tc>
                  <a:txBody>
                    <a:bodyPr/>
                    <a:lstStyle/>
                    <a:p>
                      <a:pPr fontAlgn="t"/>
                      <a:r>
                        <a:rPr lang="en-US" dirty="0">
                          <a:solidFill>
                            <a:srgbClr val="2A2A2A"/>
                          </a:solidFill>
                          <a:effectLst/>
                        </a:rPr>
                        <a:t>Provides data signing and signature verification.</a:t>
                      </a:r>
                    </a:p>
                  </a:txBody>
                  <a:tcPr marL="38100" marR="38100" marT="47625" marB="47625"/>
                </a:tc>
                <a:extLst>
                  <a:ext uri="{0D108BD9-81ED-4DB2-BD59-A6C34878D82A}">
                    <a16:rowId xmlns:a16="http://schemas.microsoft.com/office/drawing/2014/main" val="1429171966"/>
                  </a:ext>
                </a:extLst>
              </a:tr>
            </a:tbl>
          </a:graphicData>
        </a:graphic>
      </p:graphicFrame>
    </p:spTree>
    <p:extLst>
      <p:ext uri="{BB962C8B-B14F-4D97-AF65-F5344CB8AC3E}">
        <p14:creationId xmlns:p14="http://schemas.microsoft.com/office/powerpoint/2010/main" val="226925143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0FFAE2-528E-402D-A1C8-704A2FA1B55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31</a:t>
            </a:fld>
            <a:endParaRPr lang="en-US" dirty="0"/>
          </a:p>
        </p:txBody>
      </p:sp>
      <p:sp>
        <p:nvSpPr>
          <p:cNvPr id="3" name="Text Placeholder 2">
            <a:extLst>
              <a:ext uri="{FF2B5EF4-FFF2-40B4-BE49-F238E27FC236}">
                <a16:creationId xmlns:a16="http://schemas.microsoft.com/office/drawing/2014/main" id="{EC4A267F-D4CA-4A08-BF9D-5CB387974990}"/>
              </a:ext>
            </a:extLst>
          </p:cNvPr>
          <p:cNvSpPr>
            <a:spLocks noGrp="1"/>
          </p:cNvSpPr>
          <p:nvPr>
            <p:ph type="body" sz="quarter" idx="14"/>
          </p:nvPr>
        </p:nvSpPr>
        <p:spPr>
          <a:xfrm>
            <a:off x="274702" y="1943100"/>
            <a:ext cx="11721160" cy="3440942"/>
          </a:xfrm>
        </p:spPr>
        <p:txBody>
          <a:bodyPr vert="horz" wrap="square" lIns="146304" tIns="91440" rIns="146304" bIns="91440" rtlCol="0" anchor="t">
            <a:spAutoFit/>
          </a:bodyPr>
          <a:lstStyle/>
          <a:p>
            <a:r>
              <a:rPr lang="en-US" dirty="0"/>
              <a:t>Historical cryptography export regulations required different restrictions on supported algorithms and key length</a:t>
            </a:r>
          </a:p>
          <a:p>
            <a:pPr lvl="1"/>
            <a:r>
              <a:rPr lang="en-US" dirty="0"/>
              <a:t>That’s the </a:t>
            </a:r>
            <a:r>
              <a:rPr lang="en-US"/>
              <a:t>reason for having </a:t>
            </a:r>
            <a:r>
              <a:rPr lang="en-US" dirty="0"/>
              <a:t>different CSPs for same algorithm family</a:t>
            </a:r>
            <a:endParaRPr lang="en-US" dirty="0">
              <a:cs typeface="Segoe UI"/>
            </a:endParaRPr>
          </a:p>
          <a:p>
            <a:r>
              <a:rPr lang="en-US" dirty="0"/>
              <a:t>These </a:t>
            </a:r>
            <a:r>
              <a:rPr lang="en-US"/>
              <a:t>restrictions have now mostly </a:t>
            </a:r>
            <a:r>
              <a:rPr lang="en-US" dirty="0"/>
              <a:t>been</a:t>
            </a:r>
            <a:r>
              <a:rPr lang="en-US"/>
              <a:t> withdrawn</a:t>
            </a:r>
            <a:endParaRPr lang="en-US" dirty="0">
              <a:cs typeface="Segoe UI Light"/>
            </a:endParaRPr>
          </a:p>
          <a:p>
            <a:pPr lvl="1"/>
            <a:r>
              <a:rPr lang="en-US" dirty="0"/>
              <a:t>As of today some providers have different names </a:t>
            </a:r>
            <a:r>
              <a:rPr lang="en-US"/>
              <a:t>but point to </a:t>
            </a:r>
            <a:r>
              <a:rPr lang="en-US" dirty="0"/>
              <a:t>the same DLL</a:t>
            </a:r>
          </a:p>
          <a:p>
            <a:pPr lvl="2"/>
            <a:endParaRPr lang="fr-FR" dirty="0"/>
          </a:p>
        </p:txBody>
      </p:sp>
      <p:sp>
        <p:nvSpPr>
          <p:cNvPr id="4" name="Title 3">
            <a:extLst>
              <a:ext uri="{FF2B5EF4-FFF2-40B4-BE49-F238E27FC236}">
                <a16:creationId xmlns:a16="http://schemas.microsoft.com/office/drawing/2014/main" id="{C861E426-DDDD-4033-9AF2-9D0034CAA1DC}"/>
              </a:ext>
            </a:extLst>
          </p:cNvPr>
          <p:cNvSpPr>
            <a:spLocks noGrp="1"/>
          </p:cNvSpPr>
          <p:nvPr>
            <p:ph type="title"/>
          </p:nvPr>
        </p:nvSpPr>
        <p:spPr/>
        <p:txBody>
          <a:bodyPr/>
          <a:lstStyle/>
          <a:p>
            <a:r>
              <a:rPr lang="en-US" dirty="0"/>
              <a:t>About Cryptography Export Regulation</a:t>
            </a:r>
            <a:endParaRPr lang="fr-FR" dirty="0"/>
          </a:p>
        </p:txBody>
      </p:sp>
    </p:spTree>
    <p:extLst>
      <p:ext uri="{BB962C8B-B14F-4D97-AF65-F5344CB8AC3E}">
        <p14:creationId xmlns:p14="http://schemas.microsoft.com/office/powerpoint/2010/main" val="412820049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8E4EF4-6419-46EC-827F-92EABE509FB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32</a:t>
            </a:fld>
            <a:endParaRPr lang="en-US" dirty="0"/>
          </a:p>
        </p:txBody>
      </p:sp>
      <p:sp>
        <p:nvSpPr>
          <p:cNvPr id="4" name="Title 3">
            <a:extLst>
              <a:ext uri="{FF2B5EF4-FFF2-40B4-BE49-F238E27FC236}">
                <a16:creationId xmlns:a16="http://schemas.microsoft.com/office/drawing/2014/main" id="{F73ABEB8-BDE5-4EAE-8C87-B8A0598B6B7E}"/>
              </a:ext>
            </a:extLst>
          </p:cNvPr>
          <p:cNvSpPr>
            <a:spLocks noGrp="1"/>
          </p:cNvSpPr>
          <p:nvPr>
            <p:ph type="title"/>
          </p:nvPr>
        </p:nvSpPr>
        <p:spPr/>
        <p:txBody>
          <a:bodyPr/>
          <a:lstStyle/>
          <a:p>
            <a:r>
              <a:rPr lang="en-US" dirty="0"/>
              <a:t>Microsoft CSP and their DLLs</a:t>
            </a:r>
            <a:endParaRPr lang="fr-FR" dirty="0"/>
          </a:p>
        </p:txBody>
      </p:sp>
      <p:graphicFrame>
        <p:nvGraphicFramePr>
          <p:cNvPr id="5" name="Table 4">
            <a:extLst>
              <a:ext uri="{FF2B5EF4-FFF2-40B4-BE49-F238E27FC236}">
                <a16:creationId xmlns:a16="http://schemas.microsoft.com/office/drawing/2014/main" id="{55E1A982-6549-4C0A-A790-A80F8D1181C4}"/>
              </a:ext>
            </a:extLst>
          </p:cNvPr>
          <p:cNvGraphicFramePr>
            <a:graphicFrameLocks noGrp="1"/>
          </p:cNvGraphicFramePr>
          <p:nvPr>
            <p:extLst>
              <p:ext uri="{D42A27DB-BD31-4B8C-83A1-F6EECF244321}">
                <p14:modId xmlns:p14="http://schemas.microsoft.com/office/powerpoint/2010/main" val="3457499847"/>
              </p:ext>
            </p:extLst>
          </p:nvPr>
        </p:nvGraphicFramePr>
        <p:xfrm>
          <a:off x="274638" y="1664673"/>
          <a:ext cx="11887200" cy="4079240"/>
        </p:xfrm>
        <a:graphic>
          <a:graphicData uri="http://schemas.openxmlformats.org/drawingml/2006/table">
            <a:tbl>
              <a:tblPr firstRow="1" bandRow="1">
                <a:tableStyleId>{5C22544A-7EE6-4342-B048-85BDC9FD1C3A}</a:tableStyleId>
              </a:tblPr>
              <a:tblGrid>
                <a:gridCol w="9399983">
                  <a:extLst>
                    <a:ext uri="{9D8B030D-6E8A-4147-A177-3AD203B41FA5}">
                      <a16:colId xmlns:a16="http://schemas.microsoft.com/office/drawing/2014/main" val="4109515038"/>
                    </a:ext>
                  </a:extLst>
                </a:gridCol>
                <a:gridCol w="2487217">
                  <a:extLst>
                    <a:ext uri="{9D8B030D-6E8A-4147-A177-3AD203B41FA5}">
                      <a16:colId xmlns:a16="http://schemas.microsoft.com/office/drawing/2014/main" val="1923451139"/>
                    </a:ext>
                  </a:extLst>
                </a:gridCol>
              </a:tblGrid>
              <a:tr h="370840">
                <a:tc>
                  <a:txBody>
                    <a:bodyPr/>
                    <a:lstStyle/>
                    <a:p>
                      <a:r>
                        <a:rPr lang="en-US" dirty="0"/>
                        <a:t>Provider</a:t>
                      </a:r>
                      <a:endParaRPr lang="fr-FR" dirty="0"/>
                    </a:p>
                  </a:txBody>
                  <a:tcPr/>
                </a:tc>
                <a:tc>
                  <a:txBody>
                    <a:bodyPr/>
                    <a:lstStyle/>
                    <a:p>
                      <a:r>
                        <a:rPr lang="en-US" dirty="0"/>
                        <a:t>DLL</a:t>
                      </a:r>
                      <a:endParaRPr lang="fr-FR" dirty="0"/>
                    </a:p>
                  </a:txBody>
                  <a:tcPr/>
                </a:tc>
                <a:extLst>
                  <a:ext uri="{0D108BD9-81ED-4DB2-BD59-A6C34878D82A}">
                    <a16:rowId xmlns:a16="http://schemas.microsoft.com/office/drawing/2014/main" val="2384620193"/>
                  </a:ext>
                </a:extLst>
              </a:tr>
              <a:tr h="370840">
                <a:tc>
                  <a:txBody>
                    <a:bodyPr/>
                    <a:lstStyle/>
                    <a:p>
                      <a:r>
                        <a:rPr lang="fr-FR" dirty="0"/>
                        <a:t>Microsoft Base </a:t>
                      </a:r>
                      <a:r>
                        <a:rPr lang="fr-FR" dirty="0" err="1"/>
                        <a:t>Cryptographic</a:t>
                      </a:r>
                      <a:r>
                        <a:rPr lang="fr-FR" dirty="0"/>
                        <a:t> Provider v1.0</a:t>
                      </a:r>
                    </a:p>
                  </a:txBody>
                  <a:tcPr/>
                </a:tc>
                <a:tc>
                  <a:txBody>
                    <a:bodyPr/>
                    <a:lstStyle/>
                    <a:p>
                      <a:r>
                        <a:rPr lang="fr-FR" dirty="0"/>
                        <a:t>rsaenh.dll</a:t>
                      </a:r>
                    </a:p>
                  </a:txBody>
                  <a:tcPr/>
                </a:tc>
                <a:extLst>
                  <a:ext uri="{0D108BD9-81ED-4DB2-BD59-A6C34878D82A}">
                    <a16:rowId xmlns:a16="http://schemas.microsoft.com/office/drawing/2014/main" val="799369466"/>
                  </a:ext>
                </a:extLst>
              </a:tr>
              <a:tr h="370840">
                <a:tc>
                  <a:txBody>
                    <a:bodyPr/>
                    <a:lstStyle/>
                    <a:p>
                      <a:r>
                        <a:rPr lang="en-US" dirty="0"/>
                        <a:t>Microsoft Base DSS and Diffie-Hellman Cryptographic Provider</a:t>
                      </a:r>
                      <a:endParaRPr lang="fr-FR" dirty="0"/>
                    </a:p>
                  </a:txBody>
                  <a:tcPr/>
                </a:tc>
                <a:tc>
                  <a:txBody>
                    <a:bodyPr/>
                    <a:lstStyle/>
                    <a:p>
                      <a:r>
                        <a:rPr lang="fr-FR" dirty="0"/>
                        <a:t>dssenh.dll</a:t>
                      </a:r>
                    </a:p>
                  </a:txBody>
                  <a:tcPr/>
                </a:tc>
                <a:extLst>
                  <a:ext uri="{0D108BD9-81ED-4DB2-BD59-A6C34878D82A}">
                    <a16:rowId xmlns:a16="http://schemas.microsoft.com/office/drawing/2014/main" val="260464456"/>
                  </a:ext>
                </a:extLst>
              </a:tr>
              <a:tr h="370840">
                <a:tc>
                  <a:txBody>
                    <a:bodyPr/>
                    <a:lstStyle/>
                    <a:p>
                      <a:r>
                        <a:rPr lang="fr-FR" dirty="0"/>
                        <a:t>Microsoft Base DSS </a:t>
                      </a:r>
                      <a:r>
                        <a:rPr lang="fr-FR" dirty="0" err="1"/>
                        <a:t>Cryptographic</a:t>
                      </a:r>
                      <a:r>
                        <a:rPr lang="fr-FR" dirty="0"/>
                        <a:t> Provider</a:t>
                      </a:r>
                    </a:p>
                  </a:txBody>
                  <a:tcPr/>
                </a:tc>
                <a:tc>
                  <a:txBody>
                    <a:bodyPr/>
                    <a:lstStyle/>
                    <a:p>
                      <a:r>
                        <a:rPr lang="fr-FR" dirty="0"/>
                        <a:t>dssenh.dll</a:t>
                      </a:r>
                    </a:p>
                  </a:txBody>
                  <a:tcPr/>
                </a:tc>
                <a:extLst>
                  <a:ext uri="{0D108BD9-81ED-4DB2-BD59-A6C34878D82A}">
                    <a16:rowId xmlns:a16="http://schemas.microsoft.com/office/drawing/2014/main" val="509630700"/>
                  </a:ext>
                </a:extLst>
              </a:tr>
              <a:tr h="370840">
                <a:tc>
                  <a:txBody>
                    <a:bodyPr/>
                    <a:lstStyle/>
                    <a:p>
                      <a:r>
                        <a:rPr lang="en-US" dirty="0"/>
                        <a:t>Microsoft Base Smart Card Crypto Provider</a:t>
                      </a:r>
                      <a:endParaRPr lang="fr-FR" dirty="0"/>
                    </a:p>
                  </a:txBody>
                  <a:tcPr/>
                </a:tc>
                <a:tc>
                  <a:txBody>
                    <a:bodyPr/>
                    <a:lstStyle/>
                    <a:p>
                      <a:r>
                        <a:rPr lang="en-US" dirty="0"/>
                        <a:t>basecsp.dll</a:t>
                      </a:r>
                      <a:endParaRPr lang="fr-FR" dirty="0"/>
                    </a:p>
                  </a:txBody>
                  <a:tcPr/>
                </a:tc>
                <a:extLst>
                  <a:ext uri="{0D108BD9-81ED-4DB2-BD59-A6C34878D82A}">
                    <a16:rowId xmlns:a16="http://schemas.microsoft.com/office/drawing/2014/main" val="1758232628"/>
                  </a:ext>
                </a:extLst>
              </a:tr>
              <a:tr h="370840">
                <a:tc>
                  <a:txBody>
                    <a:bodyPr/>
                    <a:lstStyle/>
                    <a:p>
                      <a:r>
                        <a:rPr lang="fr-FR" dirty="0"/>
                        <a:t>Microsoft DH </a:t>
                      </a:r>
                      <a:r>
                        <a:rPr lang="fr-FR" dirty="0" err="1"/>
                        <a:t>SChannel</a:t>
                      </a:r>
                      <a:r>
                        <a:rPr lang="fr-FR" dirty="0"/>
                        <a:t> </a:t>
                      </a:r>
                      <a:r>
                        <a:rPr lang="fr-FR" dirty="0" err="1"/>
                        <a:t>Cryptographic</a:t>
                      </a:r>
                      <a:r>
                        <a:rPr lang="fr-FR" dirty="0"/>
                        <a:t> Provider</a:t>
                      </a:r>
                    </a:p>
                  </a:txBody>
                  <a:tcPr/>
                </a:tc>
                <a:tc>
                  <a:txBody>
                    <a:bodyPr/>
                    <a:lstStyle/>
                    <a:p>
                      <a:r>
                        <a:rPr lang="fr-FR" dirty="0"/>
                        <a:t>dssenh.dll</a:t>
                      </a:r>
                    </a:p>
                  </a:txBody>
                  <a:tcPr/>
                </a:tc>
                <a:extLst>
                  <a:ext uri="{0D108BD9-81ED-4DB2-BD59-A6C34878D82A}">
                    <a16:rowId xmlns:a16="http://schemas.microsoft.com/office/drawing/2014/main" val="2468485345"/>
                  </a:ext>
                </a:extLst>
              </a:tr>
              <a:tr h="370840">
                <a:tc>
                  <a:txBody>
                    <a:bodyPr/>
                    <a:lstStyle/>
                    <a:p>
                      <a:r>
                        <a:rPr lang="en-US" dirty="0"/>
                        <a:t>Microsoft Enhanced Cryptographic Provider v1.0</a:t>
                      </a:r>
                      <a:endParaRPr lang="fr-FR" dirty="0"/>
                    </a:p>
                  </a:txBody>
                  <a:tcPr/>
                </a:tc>
                <a:tc>
                  <a:txBody>
                    <a:bodyPr/>
                    <a:lstStyle/>
                    <a:p>
                      <a:r>
                        <a:rPr lang="fr-FR" dirty="0"/>
                        <a:t>rsaenh.dll</a:t>
                      </a:r>
                    </a:p>
                  </a:txBody>
                  <a:tcPr/>
                </a:tc>
                <a:extLst>
                  <a:ext uri="{0D108BD9-81ED-4DB2-BD59-A6C34878D82A}">
                    <a16:rowId xmlns:a16="http://schemas.microsoft.com/office/drawing/2014/main" val="2184097514"/>
                  </a:ext>
                </a:extLst>
              </a:tr>
              <a:tr h="370840">
                <a:tc>
                  <a:txBody>
                    <a:bodyPr/>
                    <a:lstStyle/>
                    <a:p>
                      <a:r>
                        <a:rPr lang="en-US" dirty="0"/>
                        <a:t>Microsoft Enhanced DSS and Diffie-Hellman Cryptographic Provider</a:t>
                      </a:r>
                      <a:endParaRPr lang="fr-FR" dirty="0"/>
                    </a:p>
                  </a:txBody>
                  <a:tcPr/>
                </a:tc>
                <a:tc>
                  <a:txBody>
                    <a:bodyPr/>
                    <a:lstStyle/>
                    <a:p>
                      <a:r>
                        <a:rPr lang="fr-FR" dirty="0"/>
                        <a:t>dssenh.dll</a:t>
                      </a:r>
                    </a:p>
                  </a:txBody>
                  <a:tcPr/>
                </a:tc>
                <a:extLst>
                  <a:ext uri="{0D108BD9-81ED-4DB2-BD59-A6C34878D82A}">
                    <a16:rowId xmlns:a16="http://schemas.microsoft.com/office/drawing/2014/main" val="2596281170"/>
                  </a:ext>
                </a:extLst>
              </a:tr>
              <a:tr h="370840">
                <a:tc>
                  <a:txBody>
                    <a:bodyPr/>
                    <a:lstStyle/>
                    <a:p>
                      <a:r>
                        <a:rPr lang="en-US" dirty="0"/>
                        <a:t>Microsoft Enhanced RSA and AES Cryptographic Provider</a:t>
                      </a:r>
                      <a:endParaRPr lang="fr-FR" dirty="0"/>
                    </a:p>
                  </a:txBody>
                  <a:tcPr/>
                </a:tc>
                <a:tc>
                  <a:txBody>
                    <a:bodyPr/>
                    <a:lstStyle/>
                    <a:p>
                      <a:r>
                        <a:rPr lang="fr-FR" dirty="0"/>
                        <a:t>rsaenh.dll</a:t>
                      </a:r>
                    </a:p>
                  </a:txBody>
                  <a:tcPr/>
                </a:tc>
                <a:extLst>
                  <a:ext uri="{0D108BD9-81ED-4DB2-BD59-A6C34878D82A}">
                    <a16:rowId xmlns:a16="http://schemas.microsoft.com/office/drawing/2014/main" val="673965804"/>
                  </a:ext>
                </a:extLst>
              </a:tr>
              <a:tr h="370840">
                <a:tc>
                  <a:txBody>
                    <a:bodyPr/>
                    <a:lstStyle/>
                    <a:p>
                      <a:r>
                        <a:rPr lang="it-IT" dirty="0"/>
                        <a:t>Microsoft RSA SChannel Cryptographic Provider</a:t>
                      </a:r>
                      <a:endParaRPr lang="fr-FR" dirty="0"/>
                    </a:p>
                  </a:txBody>
                  <a:tcPr/>
                </a:tc>
                <a:tc>
                  <a:txBody>
                    <a:bodyPr/>
                    <a:lstStyle/>
                    <a:p>
                      <a:r>
                        <a:rPr lang="fr-FR" dirty="0"/>
                        <a:t>rsaenh.dll</a:t>
                      </a:r>
                    </a:p>
                  </a:txBody>
                  <a:tcPr/>
                </a:tc>
                <a:extLst>
                  <a:ext uri="{0D108BD9-81ED-4DB2-BD59-A6C34878D82A}">
                    <a16:rowId xmlns:a16="http://schemas.microsoft.com/office/drawing/2014/main" val="3277717196"/>
                  </a:ext>
                </a:extLst>
              </a:tr>
              <a:tr h="370840">
                <a:tc>
                  <a:txBody>
                    <a:bodyPr/>
                    <a:lstStyle/>
                    <a:p>
                      <a:r>
                        <a:rPr lang="fr-FR" dirty="0"/>
                        <a:t>Microsoft Strong </a:t>
                      </a:r>
                      <a:r>
                        <a:rPr lang="fr-FR" dirty="0" err="1"/>
                        <a:t>Cryptographic</a:t>
                      </a:r>
                      <a:r>
                        <a:rPr lang="fr-FR" dirty="0"/>
                        <a:t> Provider</a:t>
                      </a:r>
                    </a:p>
                  </a:txBody>
                  <a:tcPr/>
                </a:tc>
                <a:tc>
                  <a:txBody>
                    <a:bodyPr/>
                    <a:lstStyle/>
                    <a:p>
                      <a:r>
                        <a:rPr lang="fr-FR" dirty="0"/>
                        <a:t>rsaenh.dll</a:t>
                      </a:r>
                    </a:p>
                  </a:txBody>
                  <a:tcPr/>
                </a:tc>
                <a:extLst>
                  <a:ext uri="{0D108BD9-81ED-4DB2-BD59-A6C34878D82A}">
                    <a16:rowId xmlns:a16="http://schemas.microsoft.com/office/drawing/2014/main" val="1092648099"/>
                  </a:ext>
                </a:extLst>
              </a:tr>
            </a:tbl>
          </a:graphicData>
        </a:graphic>
      </p:graphicFrame>
      <p:sp>
        <p:nvSpPr>
          <p:cNvPr id="6" name="TextBox 5">
            <a:extLst>
              <a:ext uri="{FF2B5EF4-FFF2-40B4-BE49-F238E27FC236}">
                <a16:creationId xmlns:a16="http://schemas.microsoft.com/office/drawing/2014/main" id="{2D7A5B5F-F16D-4A7A-ACF6-E88A651F390E}"/>
              </a:ext>
            </a:extLst>
          </p:cNvPr>
          <p:cNvSpPr txBox="1"/>
          <p:nvPr/>
        </p:nvSpPr>
        <p:spPr>
          <a:xfrm>
            <a:off x="274639" y="6099175"/>
            <a:ext cx="9277476" cy="627864"/>
          </a:xfrm>
          <a:prstGeom prst="rect">
            <a:avLst/>
          </a:prstGeom>
          <a:noFill/>
        </p:spPr>
        <p:txBody>
          <a:bodyPr wrap="none" lIns="182880" tIns="146304" rIns="182880" bIns="146304" rtlCol="0">
            <a:spAutoFit/>
          </a:bodyPr>
          <a:lstStyle/>
          <a:p>
            <a:pPr algn="l">
              <a:lnSpc>
                <a:spcPct val="90000"/>
              </a:lnSpc>
              <a:spcAft>
                <a:spcPts val="600"/>
              </a:spcAft>
            </a:pPr>
            <a:r>
              <a:rPr lang="en-US" sz="2400" dirty="0">
                <a:gradFill>
                  <a:gsLst>
                    <a:gs pos="2917">
                      <a:schemeClr val="tx1"/>
                    </a:gs>
                    <a:gs pos="30000">
                      <a:schemeClr val="tx1"/>
                    </a:gs>
                  </a:gsLst>
                  <a:lin ang="5400000" scaled="0"/>
                </a:gradFill>
              </a:rPr>
              <a:t>See HKLM\SOFTWARE\Microsoft\Cryptography\Defaults\Provider</a:t>
            </a:r>
            <a:endParaRPr lang="fr-FR"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44568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9AAFDD-4BB3-4026-8111-2BBC4FD4281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33</a:t>
            </a:fld>
            <a:endParaRPr lang="en-US" dirty="0"/>
          </a:p>
        </p:txBody>
      </p:sp>
      <p:sp>
        <p:nvSpPr>
          <p:cNvPr id="3" name="Text Placeholder 2">
            <a:extLst>
              <a:ext uri="{FF2B5EF4-FFF2-40B4-BE49-F238E27FC236}">
                <a16:creationId xmlns:a16="http://schemas.microsoft.com/office/drawing/2014/main" id="{B28D029C-B124-4EC1-B36F-211CED6FE883}"/>
              </a:ext>
            </a:extLst>
          </p:cNvPr>
          <p:cNvSpPr>
            <a:spLocks noGrp="1"/>
          </p:cNvSpPr>
          <p:nvPr>
            <p:ph type="body" sz="quarter" idx="14"/>
          </p:nvPr>
        </p:nvSpPr>
        <p:spPr>
          <a:xfrm>
            <a:off x="274702" y="1943100"/>
            <a:ext cx="11721160" cy="4936736"/>
          </a:xfrm>
        </p:spPr>
        <p:txBody>
          <a:bodyPr/>
          <a:lstStyle/>
          <a:p>
            <a:r>
              <a:rPr lang="en-US" sz="2800" dirty="0"/>
              <a:t>Context functions</a:t>
            </a:r>
          </a:p>
          <a:p>
            <a:pPr lvl="1"/>
            <a:r>
              <a:rPr lang="en-US" sz="1800" dirty="0"/>
              <a:t>Used to connect to a CSP.</a:t>
            </a:r>
          </a:p>
          <a:p>
            <a:pPr lvl="1"/>
            <a:r>
              <a:rPr lang="en-US" sz="1800" dirty="0"/>
              <a:t>These functions enable applications to choose a specific CSP by name or to choose a specific CSP that can provide a needed class </a:t>
            </a:r>
            <a:r>
              <a:rPr lang="en-US" sz="1800"/>
              <a:t>of functionality</a:t>
            </a:r>
            <a:endParaRPr lang="en-US" sz="1800" dirty="0"/>
          </a:p>
          <a:p>
            <a:pPr lvl="1"/>
            <a:r>
              <a:rPr lang="en-US" sz="1600" dirty="0" err="1"/>
              <a:t>Eg.</a:t>
            </a:r>
            <a:r>
              <a:rPr lang="en-US" sz="1600" dirty="0"/>
              <a:t> </a:t>
            </a:r>
            <a:r>
              <a:rPr lang="fr-FR" sz="1600" dirty="0" err="1">
                <a:hlinkClick r:id="rId2"/>
              </a:rPr>
              <a:t>CryptAcquireContext</a:t>
            </a:r>
            <a:r>
              <a:rPr lang="fr-FR" sz="1600" dirty="0"/>
              <a:t> , </a:t>
            </a:r>
            <a:r>
              <a:rPr lang="fr-FR" sz="1600" dirty="0" err="1">
                <a:hlinkClick r:id="rId3"/>
              </a:rPr>
              <a:t>CryptEnumProviders</a:t>
            </a:r>
            <a:r>
              <a:rPr lang="fr-FR" sz="1600" dirty="0"/>
              <a:t>, </a:t>
            </a:r>
            <a:r>
              <a:rPr lang="fr-FR" sz="1600" dirty="0" err="1">
                <a:hlinkClick r:id="rId4"/>
              </a:rPr>
              <a:t>CryptGetDefaultProvider</a:t>
            </a:r>
            <a:r>
              <a:rPr lang="fr-FR" sz="1600"/>
              <a:t>, </a:t>
            </a:r>
            <a:r>
              <a:rPr lang="fr-FR" sz="1600">
                <a:hlinkClick r:id="rId5"/>
              </a:rPr>
              <a:t>CryptGetProvParam</a:t>
            </a:r>
            <a:r>
              <a:rPr lang="fr-FR" sz="1600"/>
              <a:t> </a:t>
            </a:r>
            <a:endParaRPr lang="fr-FR" sz="1600" dirty="0"/>
          </a:p>
          <a:p>
            <a:pPr lvl="2"/>
            <a:r>
              <a:rPr lang="en-US" sz="1600" dirty="0"/>
              <a:t>S</a:t>
            </a:r>
            <a:r>
              <a:rPr lang="fr-FR" sz="1600" dirty="0" err="1"/>
              <a:t>ee</a:t>
            </a:r>
            <a:r>
              <a:rPr lang="fr-FR" sz="1600" dirty="0"/>
              <a:t> </a:t>
            </a:r>
            <a:r>
              <a:rPr lang="fr-FR" sz="1600" dirty="0">
                <a:hlinkClick r:id="rId6"/>
              </a:rPr>
              <a:t>https://msdn.microsoft.com/en-us/library/windows/desktop/aa380252(v=vs.85).aspx#service_provider_functions</a:t>
            </a:r>
            <a:endParaRPr lang="en-US" sz="1600" dirty="0"/>
          </a:p>
          <a:p>
            <a:r>
              <a:rPr lang="en-US" sz="2800" dirty="0"/>
              <a:t>Key generation functions</a:t>
            </a:r>
          </a:p>
          <a:p>
            <a:pPr lvl="1"/>
            <a:r>
              <a:rPr lang="en-US" sz="1800" dirty="0"/>
              <a:t>Used to generate and store cryptographic keys.</a:t>
            </a:r>
          </a:p>
          <a:p>
            <a:pPr lvl="1"/>
            <a:r>
              <a:rPr lang="en-US" sz="1800" dirty="0"/>
              <a:t>Full support is included for changing chaining modes, initialization vectors, and other encryption features.</a:t>
            </a:r>
          </a:p>
          <a:p>
            <a:pPr lvl="1"/>
            <a:r>
              <a:rPr lang="en-US" sz="1800" dirty="0" err="1"/>
              <a:t>Eg.</a:t>
            </a:r>
            <a:r>
              <a:rPr lang="en-US" sz="1800" dirty="0"/>
              <a:t> </a:t>
            </a:r>
            <a:r>
              <a:rPr lang="fr-FR" sz="1600" dirty="0" err="1">
                <a:hlinkClick r:id="rId7"/>
              </a:rPr>
              <a:t>CryptDeriveKey</a:t>
            </a:r>
            <a:r>
              <a:rPr lang="fr-FR" sz="1600" dirty="0"/>
              <a:t>, </a:t>
            </a:r>
            <a:r>
              <a:rPr lang="fr-FR" sz="1600" dirty="0" err="1">
                <a:hlinkClick r:id="rId8"/>
              </a:rPr>
              <a:t>CryptDestroyKey</a:t>
            </a:r>
            <a:r>
              <a:rPr lang="fr-FR" sz="1600" dirty="0"/>
              <a:t>, </a:t>
            </a:r>
            <a:r>
              <a:rPr lang="fr-FR" sz="1600" dirty="0" err="1">
                <a:hlinkClick r:id="rId9"/>
              </a:rPr>
              <a:t>CryptDuplicateKey</a:t>
            </a:r>
            <a:r>
              <a:rPr lang="fr-FR" sz="1600" dirty="0"/>
              <a:t>, </a:t>
            </a:r>
            <a:r>
              <a:rPr lang="fr-FR" sz="1600" dirty="0" err="1">
                <a:hlinkClick r:id="rId10"/>
              </a:rPr>
              <a:t>CryptGenKey</a:t>
            </a:r>
            <a:endParaRPr lang="fr-FR" sz="1600" dirty="0"/>
          </a:p>
          <a:p>
            <a:pPr lvl="2"/>
            <a:r>
              <a:rPr lang="en-US" sz="1600" dirty="0"/>
              <a:t>S</a:t>
            </a:r>
            <a:r>
              <a:rPr lang="fr-FR" sz="1600" dirty="0" err="1"/>
              <a:t>ee</a:t>
            </a:r>
            <a:r>
              <a:rPr lang="fr-FR" sz="1600" dirty="0"/>
              <a:t> https://msdn.microsoft.com/en-us/library/windows/desktop/aa380252(v=vs.85).aspx#key_generation_and_exchange_functions</a:t>
            </a:r>
            <a:endParaRPr lang="en-US" sz="1600" dirty="0"/>
          </a:p>
          <a:p>
            <a:r>
              <a:rPr lang="en-US" sz="2800" i="1" dirty="0"/>
              <a:t>Key exchange functions</a:t>
            </a:r>
          </a:p>
          <a:p>
            <a:pPr lvl="1"/>
            <a:r>
              <a:rPr lang="en-US" sz="1800" dirty="0"/>
              <a:t>used to exchange or transmit keys</a:t>
            </a:r>
          </a:p>
          <a:p>
            <a:pPr lvl="1"/>
            <a:r>
              <a:rPr lang="en-US" sz="1800" dirty="0" err="1"/>
              <a:t>Eg.</a:t>
            </a:r>
            <a:r>
              <a:rPr lang="en-US" sz="1800" dirty="0"/>
              <a:t> </a:t>
            </a:r>
            <a:r>
              <a:rPr lang="fr-FR" sz="1800" dirty="0" err="1">
                <a:hlinkClick r:id="rId11"/>
              </a:rPr>
              <a:t>CryptExportKey</a:t>
            </a:r>
            <a:r>
              <a:rPr lang="fr-FR" sz="1800"/>
              <a:t>, </a:t>
            </a:r>
            <a:r>
              <a:rPr lang="fr-FR" sz="1800" dirty="0" err="1">
                <a:hlinkClick r:id="rId12"/>
              </a:rPr>
              <a:t>CryptImportKey</a:t>
            </a:r>
            <a:r>
              <a:rPr lang="fr-FR" sz="1800"/>
              <a:t> </a:t>
            </a:r>
            <a:endParaRPr lang="en-US" sz="1800" dirty="0"/>
          </a:p>
        </p:txBody>
      </p:sp>
      <p:sp>
        <p:nvSpPr>
          <p:cNvPr id="4" name="Title 3">
            <a:extLst>
              <a:ext uri="{FF2B5EF4-FFF2-40B4-BE49-F238E27FC236}">
                <a16:creationId xmlns:a16="http://schemas.microsoft.com/office/drawing/2014/main" id="{FBB7BDBC-6767-4A14-A208-8383149210BE}"/>
              </a:ext>
            </a:extLst>
          </p:cNvPr>
          <p:cNvSpPr>
            <a:spLocks noGrp="1"/>
          </p:cNvSpPr>
          <p:nvPr>
            <p:ph type="title"/>
          </p:nvPr>
        </p:nvSpPr>
        <p:spPr/>
        <p:txBody>
          <a:bodyPr/>
          <a:lstStyle/>
          <a:p>
            <a:r>
              <a:rPr lang="fr-FR" dirty="0"/>
              <a:t>Base Cryptographic Functions</a:t>
            </a:r>
          </a:p>
        </p:txBody>
      </p:sp>
    </p:spTree>
    <p:extLst>
      <p:ext uri="{BB962C8B-B14F-4D97-AF65-F5344CB8AC3E}">
        <p14:creationId xmlns:p14="http://schemas.microsoft.com/office/powerpoint/2010/main" val="276015117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87EDEB-47DA-4E07-B873-8FE6B189FEF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34</a:t>
            </a:fld>
            <a:endParaRPr lang="en-US" dirty="0"/>
          </a:p>
        </p:txBody>
      </p:sp>
      <p:sp>
        <p:nvSpPr>
          <p:cNvPr id="3" name="Text Placeholder 2">
            <a:extLst>
              <a:ext uri="{FF2B5EF4-FFF2-40B4-BE49-F238E27FC236}">
                <a16:creationId xmlns:a16="http://schemas.microsoft.com/office/drawing/2014/main" id="{887CFE00-4E10-4929-9219-C725FEAA2A8A}"/>
              </a:ext>
            </a:extLst>
          </p:cNvPr>
          <p:cNvSpPr>
            <a:spLocks noGrp="1"/>
          </p:cNvSpPr>
          <p:nvPr>
            <p:ph type="body" sz="quarter" idx="14"/>
          </p:nvPr>
        </p:nvSpPr>
        <p:spPr>
          <a:xfrm>
            <a:off x="274702" y="1943100"/>
            <a:ext cx="11721160" cy="4745915"/>
          </a:xfrm>
        </p:spPr>
        <p:txBody>
          <a:bodyPr vert="horz" wrap="square" lIns="146304" tIns="91440" rIns="146304" bIns="91440" rtlCol="0" anchor="t">
            <a:spAutoFit/>
          </a:bodyPr>
          <a:lstStyle/>
          <a:p>
            <a:r>
              <a:rPr lang="en-US" dirty="0"/>
              <a:t>Functions used to encrypt or decrypt data using a key</a:t>
            </a:r>
          </a:p>
          <a:p>
            <a:pPr lvl="1"/>
            <a:r>
              <a:rPr lang="fr-FR" sz="2000" dirty="0" err="1">
                <a:hlinkClick r:id="rId2"/>
              </a:rPr>
              <a:t>CryptDecrypt</a:t>
            </a:r>
            <a:endParaRPr lang="fr-FR" sz="2000" dirty="0"/>
          </a:p>
          <a:p>
            <a:pPr marL="571500" lvl="2" indent="0">
              <a:buNone/>
            </a:pPr>
            <a:r>
              <a:rPr lang="en-US" dirty="0"/>
              <a:t>Decrypts a section of ciphertext by using the specified encryption key.</a:t>
            </a:r>
            <a:endParaRPr lang="en-US" dirty="0">
              <a:cs typeface="Segoe UI"/>
            </a:endParaRPr>
          </a:p>
          <a:p>
            <a:pPr lvl="1"/>
            <a:r>
              <a:rPr lang="fr-FR" sz="2000" dirty="0" err="1">
                <a:hlinkClick r:id="rId3"/>
              </a:rPr>
              <a:t>CryptEncrypt</a:t>
            </a:r>
            <a:endParaRPr lang="fr-FR" sz="2000" dirty="0"/>
          </a:p>
          <a:p>
            <a:pPr marL="571500" lvl="2" indent="0">
              <a:buNone/>
            </a:pPr>
            <a:r>
              <a:rPr lang="en-US" dirty="0"/>
              <a:t>Encrypts a section of plaintext by using the specified encryption key.</a:t>
            </a:r>
            <a:endParaRPr lang="en-US" dirty="0">
              <a:cs typeface="Segoe UI"/>
            </a:endParaRPr>
          </a:p>
          <a:p>
            <a:r>
              <a:rPr lang="en-US" dirty="0"/>
              <a:t>Functions used to encrypt or decrypt data using DPAPI</a:t>
            </a:r>
            <a:endParaRPr lang="en-US" dirty="0">
              <a:cs typeface="Segoe UI Light"/>
            </a:endParaRPr>
          </a:p>
          <a:p>
            <a:pPr lvl="1"/>
            <a:r>
              <a:rPr lang="fr-FR" sz="2000" dirty="0" err="1">
                <a:hlinkClick r:id="rId4"/>
              </a:rPr>
              <a:t>CryptProtectData</a:t>
            </a:r>
            <a:r>
              <a:rPr lang="fr-FR" sz="2000" dirty="0"/>
              <a:t> / </a:t>
            </a:r>
            <a:r>
              <a:rPr lang="fr-FR" sz="2000" dirty="0" err="1">
                <a:hlinkClick r:id="rId5"/>
              </a:rPr>
              <a:t>CryptUnprotectData</a:t>
            </a:r>
            <a:endParaRPr lang="fr-FR" sz="2000" dirty="0"/>
          </a:p>
          <a:p>
            <a:pPr marL="571500" lvl="2" indent="0">
              <a:buNone/>
            </a:pPr>
            <a:r>
              <a:rPr lang="en-US" dirty="0"/>
              <a:t>P</a:t>
            </a:r>
            <a:r>
              <a:rPr lang="fr-FR" dirty="0" err="1"/>
              <a:t>erform</a:t>
            </a:r>
            <a:r>
              <a:rPr lang="fr-FR" dirty="0"/>
              <a:t> </a:t>
            </a:r>
            <a:r>
              <a:rPr lang="fr-FR" dirty="0" err="1"/>
              <a:t>encryption</a:t>
            </a:r>
            <a:r>
              <a:rPr lang="fr-FR" dirty="0"/>
              <a:t>/</a:t>
            </a:r>
            <a:r>
              <a:rPr lang="fr-FR" dirty="0" err="1"/>
              <a:t>decryption</a:t>
            </a:r>
            <a:r>
              <a:rPr lang="fr-FR" dirty="0"/>
              <a:t> of a blob</a:t>
            </a:r>
            <a:endParaRPr lang="fr-FR" dirty="0">
              <a:cs typeface="Segoe UI"/>
            </a:endParaRPr>
          </a:p>
          <a:p>
            <a:pPr marL="571500" lvl="2" indent="0">
              <a:buNone/>
            </a:pPr>
            <a:r>
              <a:rPr lang="en-US" dirty="0"/>
              <a:t>T</a:t>
            </a:r>
            <a:r>
              <a:rPr lang="fr-FR" dirty="0" err="1"/>
              <a:t>ake</a:t>
            </a:r>
            <a:r>
              <a:rPr lang="fr-FR" dirty="0"/>
              <a:t> input blob and </a:t>
            </a:r>
            <a:r>
              <a:rPr lang="fr-FR" dirty="0" err="1"/>
              <a:t>create</a:t>
            </a:r>
            <a:r>
              <a:rPr lang="fr-FR" dirty="0"/>
              <a:t> a </a:t>
            </a:r>
            <a:r>
              <a:rPr lang="fr-FR" dirty="0" err="1"/>
              <a:t>separate</a:t>
            </a:r>
            <a:r>
              <a:rPr lang="fr-FR" dirty="0"/>
              <a:t> output blob</a:t>
            </a:r>
            <a:endParaRPr lang="fr-FR" dirty="0">
              <a:cs typeface="Segoe UI"/>
            </a:endParaRPr>
          </a:p>
          <a:p>
            <a:pPr lvl="1"/>
            <a:r>
              <a:rPr lang="fr-FR" sz="2000" dirty="0" err="1">
                <a:hlinkClick r:id="rId6"/>
              </a:rPr>
              <a:t>CryptProtectMemory</a:t>
            </a:r>
            <a:r>
              <a:rPr lang="fr-FR" sz="2000" dirty="0"/>
              <a:t> / </a:t>
            </a:r>
            <a:r>
              <a:rPr lang="fr-FR" sz="2000" dirty="0" err="1">
                <a:hlinkClick r:id="rId7"/>
              </a:rPr>
              <a:t>CryptUnprotectMemory</a:t>
            </a:r>
            <a:r>
              <a:rPr lang="fr-FR" sz="2000" dirty="0"/>
              <a:t> </a:t>
            </a:r>
            <a:endParaRPr lang="fr-FR" sz="2000" dirty="0">
              <a:cs typeface="Segoe UI"/>
            </a:endParaRPr>
          </a:p>
          <a:p>
            <a:pPr marL="571500" lvl="2" indent="0">
              <a:buNone/>
            </a:pPr>
            <a:r>
              <a:rPr lang="en-US" dirty="0"/>
              <a:t>P</a:t>
            </a:r>
            <a:r>
              <a:rPr lang="fr-FR" dirty="0" err="1"/>
              <a:t>erform</a:t>
            </a:r>
            <a:r>
              <a:rPr lang="fr-FR" dirty="0"/>
              <a:t> </a:t>
            </a:r>
            <a:r>
              <a:rPr lang="fr-FR" dirty="0" err="1"/>
              <a:t>encryption</a:t>
            </a:r>
            <a:r>
              <a:rPr lang="fr-FR" dirty="0"/>
              <a:t>/</a:t>
            </a:r>
            <a:r>
              <a:rPr lang="fr-FR" dirty="0" err="1"/>
              <a:t>decryption</a:t>
            </a:r>
            <a:r>
              <a:rPr lang="fr-FR" dirty="0"/>
              <a:t> of a memory area</a:t>
            </a:r>
            <a:endParaRPr lang="fr-FR" dirty="0">
              <a:cs typeface="Segoe UI"/>
            </a:endParaRPr>
          </a:p>
          <a:p>
            <a:pPr marL="571500" lvl="2" indent="0">
              <a:buNone/>
            </a:pPr>
            <a:r>
              <a:rPr lang="en-US" dirty="0"/>
              <a:t>Diff. from </a:t>
            </a:r>
            <a:r>
              <a:rPr lang="en-US" dirty="0" err="1"/>
              <a:t>CryptProtectData</a:t>
            </a:r>
            <a:r>
              <a:rPr lang="en-US" dirty="0"/>
              <a:t> : P</a:t>
            </a:r>
            <a:r>
              <a:rPr lang="fr-FR" dirty="0" err="1"/>
              <a:t>erform</a:t>
            </a:r>
            <a:r>
              <a:rPr lang="fr-FR" dirty="0"/>
              <a:t> </a:t>
            </a:r>
            <a:r>
              <a:rPr lang="fr-FR" dirty="0" err="1"/>
              <a:t>inplace</a:t>
            </a:r>
            <a:r>
              <a:rPr lang="fr-FR" dirty="0"/>
              <a:t> </a:t>
            </a:r>
            <a:r>
              <a:rPr lang="fr-FR" dirty="0" err="1"/>
              <a:t>encryption</a:t>
            </a:r>
            <a:r>
              <a:rPr lang="fr-FR" dirty="0"/>
              <a:t>.</a:t>
            </a:r>
            <a:endParaRPr lang="fr-FR" dirty="0">
              <a:cs typeface="Segoe UI"/>
            </a:endParaRPr>
          </a:p>
        </p:txBody>
      </p:sp>
      <p:sp>
        <p:nvSpPr>
          <p:cNvPr id="4" name="Title 3">
            <a:extLst>
              <a:ext uri="{FF2B5EF4-FFF2-40B4-BE49-F238E27FC236}">
                <a16:creationId xmlns:a16="http://schemas.microsoft.com/office/drawing/2014/main" id="{C6F5E831-F0AE-4ED0-93B7-EFEC01025252}"/>
              </a:ext>
            </a:extLst>
          </p:cNvPr>
          <p:cNvSpPr>
            <a:spLocks noGrp="1"/>
          </p:cNvSpPr>
          <p:nvPr>
            <p:ph type="title"/>
          </p:nvPr>
        </p:nvSpPr>
        <p:spPr/>
        <p:txBody>
          <a:bodyPr/>
          <a:lstStyle/>
          <a:p>
            <a:r>
              <a:rPr lang="en-US" dirty="0"/>
              <a:t>Data Encryption and Decryption Functions</a:t>
            </a:r>
            <a:endParaRPr lang="fr-FR" dirty="0"/>
          </a:p>
        </p:txBody>
      </p:sp>
    </p:spTree>
    <p:extLst>
      <p:ext uri="{BB962C8B-B14F-4D97-AF65-F5344CB8AC3E}">
        <p14:creationId xmlns:p14="http://schemas.microsoft.com/office/powerpoint/2010/main" val="62311317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358B53-A73E-48EE-A213-D7AD457BA01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35</a:t>
            </a:fld>
            <a:endParaRPr lang="en-US" dirty="0"/>
          </a:p>
        </p:txBody>
      </p:sp>
      <p:sp>
        <p:nvSpPr>
          <p:cNvPr id="3" name="Text Placeholder 2">
            <a:extLst>
              <a:ext uri="{FF2B5EF4-FFF2-40B4-BE49-F238E27FC236}">
                <a16:creationId xmlns:a16="http://schemas.microsoft.com/office/drawing/2014/main" id="{2D462AAB-6408-4E8D-8BA9-193B13CA08FF}"/>
              </a:ext>
            </a:extLst>
          </p:cNvPr>
          <p:cNvSpPr>
            <a:spLocks noGrp="1"/>
          </p:cNvSpPr>
          <p:nvPr>
            <p:ph type="body" sz="quarter" idx="14"/>
          </p:nvPr>
        </p:nvSpPr>
        <p:spPr>
          <a:xfrm>
            <a:off x="274702" y="1943100"/>
            <a:ext cx="11721160" cy="4979825"/>
          </a:xfrm>
        </p:spPr>
        <p:txBody>
          <a:bodyPr vert="horz" wrap="square" lIns="146304" tIns="91440" rIns="146304" bIns="91440" rtlCol="0" anchor="t">
            <a:spAutoFit/>
          </a:bodyPr>
          <a:lstStyle/>
          <a:p>
            <a:r>
              <a:rPr lang="en-US" dirty="0"/>
              <a:t>Functions used to manage collections of digital certificates</a:t>
            </a:r>
          </a:p>
          <a:p>
            <a:pPr lvl="1"/>
            <a:r>
              <a:rPr lang="en-US" dirty="0"/>
              <a:t>See </a:t>
            </a:r>
            <a:r>
              <a:rPr lang="en-US" dirty="0">
                <a:hlinkClick r:id="rId2"/>
              </a:rPr>
              <a:t>https://msdn.microsoft.com/en-us/library/windows/desktop/aa380252(v=vs.85).aspx#certificate_store_functions</a:t>
            </a:r>
            <a:endParaRPr lang="en-US" dirty="0"/>
          </a:p>
          <a:p>
            <a:pPr lvl="1"/>
            <a:r>
              <a:rPr lang="en-US" dirty="0"/>
              <a:t>Common APIs</a:t>
            </a:r>
            <a:endParaRPr lang="en-US" dirty="0">
              <a:cs typeface="Segoe UI"/>
            </a:endParaRPr>
          </a:p>
          <a:p>
            <a:pPr lvl="2"/>
            <a:r>
              <a:rPr lang="fr-FR" dirty="0" err="1">
                <a:hlinkClick r:id="rId3"/>
              </a:rPr>
              <a:t>CertOpenStore</a:t>
            </a:r>
            <a:r>
              <a:rPr lang="fr-FR" dirty="0"/>
              <a:t> : Opens a </a:t>
            </a:r>
            <a:r>
              <a:rPr lang="fr-FR" dirty="0" err="1"/>
              <a:t>certificate</a:t>
            </a:r>
            <a:r>
              <a:rPr lang="fr-FR" dirty="0"/>
              <a:t> store</a:t>
            </a:r>
            <a:endParaRPr lang="fr-FR" dirty="0">
              <a:cs typeface="Segoe UI"/>
            </a:endParaRPr>
          </a:p>
          <a:p>
            <a:pPr lvl="2"/>
            <a:r>
              <a:rPr lang="fr-FR" dirty="0" err="1">
                <a:hlinkClick r:id="rId4"/>
              </a:rPr>
              <a:t>CertEnumCertificatesInStore</a:t>
            </a:r>
            <a:r>
              <a:rPr lang="fr-FR" dirty="0"/>
              <a:t> : </a:t>
            </a:r>
            <a:r>
              <a:rPr lang="en-US" dirty="0"/>
              <a:t>Enumerates the certificate contexts in the certificate store.</a:t>
            </a:r>
            <a:endParaRPr lang="en-US" dirty="0">
              <a:cs typeface="Segoe UI"/>
            </a:endParaRPr>
          </a:p>
          <a:p>
            <a:pPr lvl="2"/>
            <a:r>
              <a:rPr lang="fr-FR" dirty="0" err="1">
                <a:hlinkClick r:id="rId5"/>
              </a:rPr>
              <a:t>CertFindCertificateInStore</a:t>
            </a:r>
            <a:r>
              <a:rPr lang="fr-FR" dirty="0"/>
              <a:t> : </a:t>
            </a:r>
            <a:r>
              <a:rPr lang="en-US" dirty="0"/>
              <a:t>Finds the first, or next, certificate context in the certificate store that meets </a:t>
            </a:r>
            <a:r>
              <a:rPr lang="en-US"/>
              <a:t>a search criteria.</a:t>
            </a:r>
            <a:endParaRPr lang="en-US" dirty="0">
              <a:cs typeface="Segoe UI"/>
            </a:endParaRPr>
          </a:p>
          <a:p>
            <a:pPr lvl="2"/>
            <a:r>
              <a:rPr lang="fr-FR" dirty="0" err="1">
                <a:hlinkClick r:id="rId6"/>
              </a:rPr>
              <a:t>CertDeleteCertificateFromStore</a:t>
            </a:r>
            <a:r>
              <a:rPr lang="fr-FR" dirty="0"/>
              <a:t> : </a:t>
            </a:r>
            <a:r>
              <a:rPr lang="en-US" dirty="0"/>
              <a:t>Deletes a certificate from the certificate store.</a:t>
            </a:r>
            <a:endParaRPr lang="en-US" dirty="0">
              <a:cs typeface="Segoe UI"/>
            </a:endParaRPr>
          </a:p>
          <a:p>
            <a:pPr lvl="1"/>
            <a:r>
              <a:rPr lang="en-US" dirty="0"/>
              <a:t>Also includes revocation check APIs</a:t>
            </a:r>
            <a:endParaRPr lang="en-US" dirty="0">
              <a:cs typeface="Segoe UI"/>
            </a:endParaRPr>
          </a:p>
          <a:p>
            <a:pPr lvl="2"/>
            <a:r>
              <a:rPr lang="en-US" dirty="0"/>
              <a:t>See </a:t>
            </a:r>
            <a:r>
              <a:rPr lang="en-US" dirty="0">
                <a:hlinkClick r:id="rId7"/>
              </a:rPr>
              <a:t>https://msdn.microsoft.com/en-us/library/windows/desktop/aa380252(v=vs.85).aspx#certificate_revocation_list</a:t>
            </a:r>
            <a:r>
              <a:rPr lang="en-US">
                <a:hlinkClick r:id="rId7"/>
              </a:rPr>
              <a:t>_functions</a:t>
            </a:r>
            <a:r>
              <a:rPr lang="en-US" dirty="0"/>
              <a:t> </a:t>
            </a:r>
            <a:endParaRPr lang="en-US" dirty="0">
              <a:cs typeface="Segoe UI"/>
            </a:endParaRPr>
          </a:p>
        </p:txBody>
      </p:sp>
      <p:sp>
        <p:nvSpPr>
          <p:cNvPr id="4" name="Title 3">
            <a:extLst>
              <a:ext uri="{FF2B5EF4-FFF2-40B4-BE49-F238E27FC236}">
                <a16:creationId xmlns:a16="http://schemas.microsoft.com/office/drawing/2014/main" id="{D51C1688-DB30-4383-837E-AA88098B975D}"/>
              </a:ext>
            </a:extLst>
          </p:cNvPr>
          <p:cNvSpPr>
            <a:spLocks noGrp="1"/>
          </p:cNvSpPr>
          <p:nvPr>
            <p:ph type="title"/>
          </p:nvPr>
        </p:nvSpPr>
        <p:spPr/>
        <p:txBody>
          <a:bodyPr/>
          <a:lstStyle/>
          <a:p>
            <a:r>
              <a:rPr lang="en-US" dirty="0"/>
              <a:t>Certificate Store Functions</a:t>
            </a:r>
            <a:endParaRPr lang="fr-FR" dirty="0"/>
          </a:p>
        </p:txBody>
      </p:sp>
    </p:spTree>
    <p:extLst>
      <p:ext uri="{BB962C8B-B14F-4D97-AF65-F5344CB8AC3E}">
        <p14:creationId xmlns:p14="http://schemas.microsoft.com/office/powerpoint/2010/main" val="404450842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68979-A82D-4C4A-94C3-0D79CED48C9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36</a:t>
            </a:fld>
            <a:endParaRPr lang="en-US" dirty="0"/>
          </a:p>
        </p:txBody>
      </p:sp>
      <p:sp>
        <p:nvSpPr>
          <p:cNvPr id="3" name="Text Placeholder 2">
            <a:extLst>
              <a:ext uri="{FF2B5EF4-FFF2-40B4-BE49-F238E27FC236}">
                <a16:creationId xmlns:a16="http://schemas.microsoft.com/office/drawing/2014/main" id="{1DC0173A-594B-40C6-A8B6-F84CEBD79695}"/>
              </a:ext>
            </a:extLst>
          </p:cNvPr>
          <p:cNvSpPr>
            <a:spLocks noGrp="1"/>
          </p:cNvSpPr>
          <p:nvPr>
            <p:ph type="body" sz="quarter" idx="14"/>
          </p:nvPr>
        </p:nvSpPr>
        <p:spPr>
          <a:xfrm>
            <a:off x="274702" y="1943100"/>
            <a:ext cx="11721160" cy="4025717"/>
          </a:xfrm>
        </p:spPr>
        <p:txBody>
          <a:bodyPr/>
          <a:lstStyle/>
          <a:p>
            <a:r>
              <a:rPr lang="en-US" dirty="0"/>
              <a:t>Wrap Low-level Message Functions into a single function to accomplish a more complex task.</a:t>
            </a:r>
          </a:p>
          <a:p>
            <a:pPr lvl="1"/>
            <a:r>
              <a:rPr lang="en-US" dirty="0"/>
              <a:t>Creating a PKCS #7 encrypted message</a:t>
            </a:r>
          </a:p>
          <a:p>
            <a:pPr lvl="2"/>
            <a:r>
              <a:rPr lang="fr-FR" sz="2400" dirty="0" err="1">
                <a:hlinkClick r:id="rId2"/>
              </a:rPr>
              <a:t>CryptEncryptMessage</a:t>
            </a:r>
            <a:r>
              <a:rPr lang="fr-FR" sz="2400" dirty="0"/>
              <a:t> : </a:t>
            </a:r>
            <a:r>
              <a:rPr lang="en-US" sz="2400" dirty="0"/>
              <a:t>Encrypts the message for the recipient or recipients.</a:t>
            </a:r>
          </a:p>
          <a:p>
            <a:pPr lvl="2"/>
            <a:r>
              <a:rPr lang="fr-FR" sz="2400" dirty="0" err="1">
                <a:hlinkClick r:id="rId3"/>
              </a:rPr>
              <a:t>CryptDecryptMessage</a:t>
            </a:r>
            <a:r>
              <a:rPr lang="fr-FR" sz="2400" dirty="0"/>
              <a:t> : </a:t>
            </a:r>
            <a:r>
              <a:rPr lang="fr-FR" sz="2400" dirty="0" err="1"/>
              <a:t>Decrypts</a:t>
            </a:r>
            <a:r>
              <a:rPr lang="fr-FR" sz="2400" dirty="0"/>
              <a:t> the </a:t>
            </a:r>
            <a:r>
              <a:rPr lang="fr-FR" sz="2400" dirty="0" err="1"/>
              <a:t>specified</a:t>
            </a:r>
            <a:r>
              <a:rPr lang="fr-FR" sz="2400" dirty="0"/>
              <a:t> message.</a:t>
            </a:r>
          </a:p>
          <a:p>
            <a:pPr lvl="1"/>
            <a:r>
              <a:rPr lang="en-US" dirty="0"/>
              <a:t>C</a:t>
            </a:r>
            <a:r>
              <a:rPr lang="fr-FR" dirty="0" err="1"/>
              <a:t>reating</a:t>
            </a:r>
            <a:r>
              <a:rPr lang="fr-FR" dirty="0"/>
              <a:t> a PKCS #7 </a:t>
            </a:r>
            <a:r>
              <a:rPr lang="fr-FR" dirty="0" err="1"/>
              <a:t>signed</a:t>
            </a:r>
            <a:r>
              <a:rPr lang="fr-FR" dirty="0"/>
              <a:t> message</a:t>
            </a:r>
          </a:p>
          <a:p>
            <a:pPr lvl="2"/>
            <a:r>
              <a:rPr lang="fr-FR" sz="2400" dirty="0" err="1">
                <a:hlinkClick r:id="rId4"/>
              </a:rPr>
              <a:t>CryptSignMessage</a:t>
            </a:r>
            <a:r>
              <a:rPr lang="fr-FR" sz="2400" dirty="0"/>
              <a:t> : </a:t>
            </a:r>
            <a:r>
              <a:rPr lang="fr-FR" sz="2400" dirty="0" err="1"/>
              <a:t>Signs</a:t>
            </a:r>
            <a:r>
              <a:rPr lang="fr-FR" sz="2400" dirty="0"/>
              <a:t> the message</a:t>
            </a:r>
          </a:p>
          <a:p>
            <a:pPr lvl="1"/>
            <a:r>
              <a:rPr lang="en-US" dirty="0"/>
              <a:t>V</a:t>
            </a:r>
            <a:r>
              <a:rPr lang="fr-FR" dirty="0" err="1"/>
              <a:t>erifying</a:t>
            </a:r>
            <a:r>
              <a:rPr lang="fr-FR" dirty="0"/>
              <a:t> a PKCS #7 </a:t>
            </a:r>
            <a:r>
              <a:rPr lang="fr-FR" dirty="0" err="1"/>
              <a:t>signed</a:t>
            </a:r>
            <a:r>
              <a:rPr lang="fr-FR" dirty="0"/>
              <a:t> message</a:t>
            </a:r>
          </a:p>
          <a:p>
            <a:pPr lvl="2"/>
            <a:r>
              <a:rPr lang="fr-FR" sz="2400" dirty="0" err="1">
                <a:hlinkClick r:id="rId5"/>
              </a:rPr>
              <a:t>CryptVerifyMessageSignature</a:t>
            </a:r>
            <a:r>
              <a:rPr lang="fr-FR" sz="2400" dirty="0"/>
              <a:t> : </a:t>
            </a:r>
            <a:r>
              <a:rPr lang="fr-FR" sz="2400" dirty="0" err="1"/>
              <a:t>Verifies</a:t>
            </a:r>
            <a:r>
              <a:rPr lang="fr-FR" sz="2400" dirty="0"/>
              <a:t> a </a:t>
            </a:r>
            <a:r>
              <a:rPr lang="fr-FR" sz="2400" dirty="0" err="1"/>
              <a:t>signed</a:t>
            </a:r>
            <a:r>
              <a:rPr lang="fr-FR" sz="2400" dirty="0"/>
              <a:t> message</a:t>
            </a:r>
          </a:p>
        </p:txBody>
      </p:sp>
      <p:sp>
        <p:nvSpPr>
          <p:cNvPr id="4" name="Title 3">
            <a:extLst>
              <a:ext uri="{FF2B5EF4-FFF2-40B4-BE49-F238E27FC236}">
                <a16:creationId xmlns:a16="http://schemas.microsoft.com/office/drawing/2014/main" id="{EAA635DC-575D-4280-B1E6-2CFC3BD13052}"/>
              </a:ext>
            </a:extLst>
          </p:cNvPr>
          <p:cNvSpPr>
            <a:spLocks noGrp="1"/>
          </p:cNvSpPr>
          <p:nvPr>
            <p:ph type="title"/>
          </p:nvPr>
        </p:nvSpPr>
        <p:spPr/>
        <p:txBody>
          <a:bodyPr/>
          <a:lstStyle/>
          <a:p>
            <a:r>
              <a:rPr lang="en-US" dirty="0"/>
              <a:t>Simplified Message Function</a:t>
            </a:r>
            <a:endParaRPr lang="fr-FR" dirty="0"/>
          </a:p>
        </p:txBody>
      </p:sp>
    </p:spTree>
    <p:extLst>
      <p:ext uri="{BB962C8B-B14F-4D97-AF65-F5344CB8AC3E}">
        <p14:creationId xmlns:p14="http://schemas.microsoft.com/office/powerpoint/2010/main" val="173093303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4F5908-A496-44EE-9120-8AEF5FE66D3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37</a:t>
            </a:fld>
            <a:endParaRPr lang="en-US" dirty="0"/>
          </a:p>
        </p:txBody>
      </p:sp>
      <p:sp>
        <p:nvSpPr>
          <p:cNvPr id="3" name="Text Placeholder 2">
            <a:extLst>
              <a:ext uri="{FF2B5EF4-FFF2-40B4-BE49-F238E27FC236}">
                <a16:creationId xmlns:a16="http://schemas.microsoft.com/office/drawing/2014/main" id="{AEDBBBA2-3AC1-492F-8A39-48BA984530FD}"/>
              </a:ext>
            </a:extLst>
          </p:cNvPr>
          <p:cNvSpPr>
            <a:spLocks noGrp="1"/>
          </p:cNvSpPr>
          <p:nvPr>
            <p:ph type="body" sz="quarter" idx="14"/>
          </p:nvPr>
        </p:nvSpPr>
        <p:spPr>
          <a:xfrm>
            <a:off x="274702" y="1943100"/>
            <a:ext cx="11721160" cy="3490186"/>
          </a:xfrm>
        </p:spPr>
        <p:txBody>
          <a:bodyPr/>
          <a:lstStyle/>
          <a:p>
            <a:r>
              <a:rPr lang="en-US" dirty="0"/>
              <a:t>The low-level message functions provide more flexibility than the simplified message functions but require more function calls.</a:t>
            </a:r>
          </a:p>
          <a:p>
            <a:pPr marL="342900" lvl="1" indent="0">
              <a:buNone/>
            </a:pPr>
            <a:r>
              <a:rPr lang="fr-FR" dirty="0" err="1"/>
              <a:t>See</a:t>
            </a:r>
            <a:r>
              <a:rPr lang="fr-FR" dirty="0"/>
              <a:t> </a:t>
            </a:r>
            <a:r>
              <a:rPr lang="fr-FR" dirty="0">
                <a:hlinkClick r:id="rId2"/>
              </a:rPr>
              <a:t>https://msdn.microsoft.com/en-us/library/windows/desktop/aa380252(v=vs.85).aspx#low_level_message_functions</a:t>
            </a:r>
            <a:endParaRPr lang="fr-FR" dirty="0"/>
          </a:p>
          <a:p>
            <a:pPr marL="342900" lvl="1" indent="0">
              <a:buNone/>
            </a:pPr>
            <a:r>
              <a:rPr lang="en-US" dirty="0"/>
              <a:t>E</a:t>
            </a:r>
            <a:r>
              <a:rPr lang="fr-FR" dirty="0"/>
              <a:t>g. </a:t>
            </a:r>
            <a:r>
              <a:rPr lang="fr-FR" dirty="0" err="1">
                <a:hlinkClick r:id="rId3"/>
              </a:rPr>
              <a:t>CryptMsgOpenToEncode</a:t>
            </a:r>
            <a:r>
              <a:rPr lang="fr-FR" dirty="0"/>
              <a:t> , </a:t>
            </a:r>
            <a:r>
              <a:rPr lang="fr-FR" dirty="0" err="1">
                <a:hlinkClick r:id="rId4"/>
              </a:rPr>
              <a:t>CryptMsgCountersign</a:t>
            </a:r>
            <a:r>
              <a:rPr lang="fr-FR" dirty="0"/>
              <a:t> , </a:t>
            </a:r>
            <a:r>
              <a:rPr lang="fr-FR" dirty="0" err="1">
                <a:hlinkClick r:id="rId5"/>
              </a:rPr>
              <a:t>CryptMsgClose</a:t>
            </a:r>
            <a:r>
              <a:rPr lang="fr-FR" dirty="0"/>
              <a:t> , </a:t>
            </a:r>
            <a:r>
              <a:rPr lang="fr-FR" dirty="0" err="1">
                <a:hlinkClick r:id="rId6"/>
              </a:rPr>
              <a:t>CryptMsgDuplicate</a:t>
            </a:r>
            <a:r>
              <a:rPr lang="fr-FR" dirty="0"/>
              <a:t> </a:t>
            </a:r>
          </a:p>
        </p:txBody>
      </p:sp>
      <p:sp>
        <p:nvSpPr>
          <p:cNvPr id="4" name="Title 3">
            <a:extLst>
              <a:ext uri="{FF2B5EF4-FFF2-40B4-BE49-F238E27FC236}">
                <a16:creationId xmlns:a16="http://schemas.microsoft.com/office/drawing/2014/main" id="{02E137F4-4B21-45F6-9C65-ED6829FEAC05}"/>
              </a:ext>
            </a:extLst>
          </p:cNvPr>
          <p:cNvSpPr>
            <a:spLocks noGrp="1"/>
          </p:cNvSpPr>
          <p:nvPr>
            <p:ph type="title"/>
          </p:nvPr>
        </p:nvSpPr>
        <p:spPr/>
        <p:txBody>
          <a:bodyPr/>
          <a:lstStyle/>
          <a:p>
            <a:r>
              <a:rPr lang="en-US" dirty="0"/>
              <a:t>Low-level Message Functions</a:t>
            </a:r>
            <a:endParaRPr lang="fr-FR" dirty="0"/>
          </a:p>
        </p:txBody>
      </p:sp>
    </p:spTree>
    <p:extLst>
      <p:ext uri="{BB962C8B-B14F-4D97-AF65-F5344CB8AC3E}">
        <p14:creationId xmlns:p14="http://schemas.microsoft.com/office/powerpoint/2010/main" val="186701518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3D8FF2-1C44-4324-B2E3-882A9BBAF14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38</a:t>
            </a:fld>
            <a:endParaRPr lang="en-US" dirty="0"/>
          </a:p>
        </p:txBody>
      </p:sp>
      <p:sp>
        <p:nvSpPr>
          <p:cNvPr id="3" name="Text Placeholder 2">
            <a:extLst>
              <a:ext uri="{FF2B5EF4-FFF2-40B4-BE49-F238E27FC236}">
                <a16:creationId xmlns:a16="http://schemas.microsoft.com/office/drawing/2014/main" id="{F94C44DC-3AEC-4134-BB7A-79F949BF7EA2}"/>
              </a:ext>
            </a:extLst>
          </p:cNvPr>
          <p:cNvSpPr>
            <a:spLocks noGrp="1"/>
          </p:cNvSpPr>
          <p:nvPr>
            <p:ph type="body" sz="quarter" idx="14"/>
          </p:nvPr>
        </p:nvSpPr>
        <p:spPr>
          <a:xfrm>
            <a:off x="274702" y="1943100"/>
            <a:ext cx="11721160" cy="3287054"/>
          </a:xfrm>
        </p:spPr>
        <p:txBody>
          <a:bodyPr vert="horz" wrap="square" lIns="146304" tIns="91440" rIns="146304" bIns="91440" rtlCol="0" anchor="t">
            <a:spAutoFit/>
          </a:bodyPr>
          <a:lstStyle/>
          <a:p>
            <a:r>
              <a:rPr lang="en-US" dirty="0"/>
              <a:t>Certificates, CRLs, and CTLs can be kept and maintained in certificate stores. They can be retrieved from a store where they have been persisted for use </a:t>
            </a:r>
            <a:r>
              <a:rPr lang="en-US"/>
              <a:t>in </a:t>
            </a:r>
            <a:r>
              <a:rPr lang="en-US" dirty="0"/>
              <a:t>the</a:t>
            </a:r>
            <a:r>
              <a:rPr lang="en-US"/>
              <a:t> authentication </a:t>
            </a:r>
            <a:r>
              <a:rPr lang="en-US" dirty="0"/>
              <a:t>processes.</a:t>
            </a:r>
          </a:p>
          <a:p>
            <a:r>
              <a:rPr lang="en-US" dirty="0"/>
              <a:t>Many kind of stores with different storage backends : files, memory, LDAP, pkcs#7 files, …</a:t>
            </a:r>
            <a:endParaRPr lang="fr-FR" dirty="0"/>
          </a:p>
        </p:txBody>
      </p:sp>
      <p:sp>
        <p:nvSpPr>
          <p:cNvPr id="4" name="Title 3">
            <a:extLst>
              <a:ext uri="{FF2B5EF4-FFF2-40B4-BE49-F238E27FC236}">
                <a16:creationId xmlns:a16="http://schemas.microsoft.com/office/drawing/2014/main" id="{CB4432AC-A808-4A87-887C-3F433BA7A11D}"/>
              </a:ext>
            </a:extLst>
          </p:cNvPr>
          <p:cNvSpPr>
            <a:spLocks noGrp="1"/>
          </p:cNvSpPr>
          <p:nvPr>
            <p:ph type="title"/>
          </p:nvPr>
        </p:nvSpPr>
        <p:spPr/>
        <p:txBody>
          <a:bodyPr/>
          <a:lstStyle/>
          <a:p>
            <a:r>
              <a:rPr lang="en-US" dirty="0"/>
              <a:t>Certificate stores</a:t>
            </a:r>
            <a:endParaRPr lang="fr-FR" dirty="0"/>
          </a:p>
        </p:txBody>
      </p:sp>
    </p:spTree>
    <p:extLst>
      <p:ext uri="{BB962C8B-B14F-4D97-AF65-F5344CB8AC3E}">
        <p14:creationId xmlns:p14="http://schemas.microsoft.com/office/powerpoint/2010/main" val="23609697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49187A-C741-49E8-8805-D1BEE2EE7DA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a:t>
            </a:fld>
            <a:endParaRPr lang="en-US" dirty="0"/>
          </a:p>
        </p:txBody>
      </p:sp>
      <p:sp>
        <p:nvSpPr>
          <p:cNvPr id="4" name="Title 3">
            <a:extLst>
              <a:ext uri="{FF2B5EF4-FFF2-40B4-BE49-F238E27FC236}">
                <a16:creationId xmlns:a16="http://schemas.microsoft.com/office/drawing/2014/main" id="{ABB76A48-E3BE-4F0E-A448-9C2D61E84FD4}"/>
              </a:ext>
            </a:extLst>
          </p:cNvPr>
          <p:cNvSpPr>
            <a:spLocks noGrp="1"/>
          </p:cNvSpPr>
          <p:nvPr>
            <p:ph type="title"/>
          </p:nvPr>
        </p:nvSpPr>
        <p:spPr/>
        <p:txBody>
          <a:bodyPr/>
          <a:lstStyle/>
          <a:p>
            <a:r>
              <a:rPr lang="en-US" dirty="0"/>
              <a:t>DPAPI Architecture</a:t>
            </a:r>
            <a:endParaRPr lang="fr-FR" dirty="0"/>
          </a:p>
        </p:txBody>
      </p:sp>
      <p:pic>
        <p:nvPicPr>
          <p:cNvPr id="6" name="Picture 5">
            <a:extLst>
              <a:ext uri="{FF2B5EF4-FFF2-40B4-BE49-F238E27FC236}">
                <a16:creationId xmlns:a16="http://schemas.microsoft.com/office/drawing/2014/main" id="{A4869DC6-949F-4F33-81C2-AF9D19347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262" y="1804988"/>
            <a:ext cx="5520003" cy="3780506"/>
          </a:xfrm>
          <a:prstGeom prst="rect">
            <a:avLst/>
          </a:prstGeom>
        </p:spPr>
      </p:pic>
      <p:sp>
        <p:nvSpPr>
          <p:cNvPr id="7" name="TextBox 6">
            <a:extLst>
              <a:ext uri="{FF2B5EF4-FFF2-40B4-BE49-F238E27FC236}">
                <a16:creationId xmlns:a16="http://schemas.microsoft.com/office/drawing/2014/main" id="{BB6B1083-6846-4212-98F1-864AE71D5BDD}"/>
              </a:ext>
            </a:extLst>
          </p:cNvPr>
          <p:cNvSpPr txBox="1"/>
          <p:nvPr/>
        </p:nvSpPr>
        <p:spPr>
          <a:xfrm>
            <a:off x="274638" y="1668463"/>
            <a:ext cx="5655567" cy="5001369"/>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protected data BLOB is an opaque structure :</a:t>
            </a:r>
          </a:p>
          <a:p>
            <a:pPr marL="882625" lvl="1"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encrypted data</a:t>
            </a:r>
          </a:p>
          <a:p>
            <a:pPr marL="882625" lvl="1"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DPAPI meta-data</a:t>
            </a:r>
          </a:p>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DPAPI does not store any of the protected data</a:t>
            </a:r>
          </a:p>
          <a:p>
            <a:pPr marL="882625" lvl="1"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Applications calling DPAPI must implement their own storage of the protected data</a:t>
            </a:r>
          </a:p>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When an application calls one of the DPAPI functions, the functions make a local RPC call to the Local Security Authority (LSA)</a:t>
            </a:r>
            <a:endParaRPr lang="fr-FR"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0665634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5DE56-B374-4B67-B419-80233D56F9E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39</a:t>
            </a:fld>
            <a:endParaRPr lang="en-US" dirty="0"/>
          </a:p>
        </p:txBody>
      </p:sp>
      <p:sp>
        <p:nvSpPr>
          <p:cNvPr id="4" name="Title 3">
            <a:extLst>
              <a:ext uri="{FF2B5EF4-FFF2-40B4-BE49-F238E27FC236}">
                <a16:creationId xmlns:a16="http://schemas.microsoft.com/office/drawing/2014/main" id="{6FD446D9-39AB-4C23-A032-3DB05FB6B6D1}"/>
              </a:ext>
            </a:extLst>
          </p:cNvPr>
          <p:cNvSpPr>
            <a:spLocks noGrp="1"/>
          </p:cNvSpPr>
          <p:nvPr>
            <p:ph type="title"/>
          </p:nvPr>
        </p:nvSpPr>
        <p:spPr/>
        <p:txBody>
          <a:bodyPr/>
          <a:lstStyle/>
          <a:p>
            <a:r>
              <a:rPr lang="en-US" dirty="0"/>
              <a:t>Certificate storage in stores</a:t>
            </a:r>
            <a:endParaRPr lang="fr-FR" dirty="0"/>
          </a:p>
        </p:txBody>
      </p:sp>
      <p:pic>
        <p:nvPicPr>
          <p:cNvPr id="6" name="Picture 5">
            <a:extLst>
              <a:ext uri="{FF2B5EF4-FFF2-40B4-BE49-F238E27FC236}">
                <a16:creationId xmlns:a16="http://schemas.microsoft.com/office/drawing/2014/main" id="{748847F0-8BE7-4019-BE06-3BCB7F7E1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278" y="1831446"/>
            <a:ext cx="5596880" cy="4731829"/>
          </a:xfrm>
          <a:prstGeom prst="rect">
            <a:avLst/>
          </a:prstGeom>
        </p:spPr>
      </p:pic>
      <p:sp>
        <p:nvSpPr>
          <p:cNvPr id="7" name="TextBox 6">
            <a:extLst>
              <a:ext uri="{FF2B5EF4-FFF2-40B4-BE49-F238E27FC236}">
                <a16:creationId xmlns:a16="http://schemas.microsoft.com/office/drawing/2014/main" id="{DE407011-9573-4E29-A354-9599AA9AFD4A}"/>
              </a:ext>
            </a:extLst>
          </p:cNvPr>
          <p:cNvSpPr txBox="1"/>
          <p:nvPr/>
        </p:nvSpPr>
        <p:spPr>
          <a:xfrm>
            <a:off x="274639" y="1668463"/>
            <a:ext cx="5740347" cy="4481227"/>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Each certificate store has a pointer to the first certificate block in that store.</a:t>
            </a:r>
          </a:p>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 certificate block includes a pointer to that certificate's data and a "next" pointer to the next certificate block in the store.</a:t>
            </a:r>
          </a:p>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"next" pointer in the last certificate block is set to NULL.</a:t>
            </a:r>
          </a:p>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data block of a certificate contains the read-only certificate context and any extended properties of the certificate.</a:t>
            </a:r>
          </a:p>
          <a:p>
            <a:pPr marL="342900" indent="-342900" algn="l">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data block of each certificate contains a reference count that keeps track of the number of pointers to the certificate that exist.</a:t>
            </a:r>
            <a:endParaRPr lang="fr-FR"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5022051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601FB4-48F1-462C-BDF9-C0B73C8F344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40</a:t>
            </a:fld>
            <a:endParaRPr lang="en-US" dirty="0"/>
          </a:p>
        </p:txBody>
      </p:sp>
      <p:sp>
        <p:nvSpPr>
          <p:cNvPr id="3" name="Text Placeholder 2">
            <a:extLst>
              <a:ext uri="{FF2B5EF4-FFF2-40B4-BE49-F238E27FC236}">
                <a16:creationId xmlns:a16="http://schemas.microsoft.com/office/drawing/2014/main" id="{8CBE8FAC-FF6D-4ACB-878F-3A5B95D2B428}"/>
              </a:ext>
            </a:extLst>
          </p:cNvPr>
          <p:cNvSpPr>
            <a:spLocks noGrp="1"/>
          </p:cNvSpPr>
          <p:nvPr>
            <p:ph type="body" sz="quarter" idx="14"/>
          </p:nvPr>
        </p:nvSpPr>
        <p:spPr>
          <a:xfrm>
            <a:off x="274702" y="1943099"/>
            <a:ext cx="8535823" cy="4782848"/>
          </a:xfrm>
        </p:spPr>
        <p:txBody>
          <a:bodyPr vert="horz" wrap="square" lIns="146304" tIns="91440" rIns="146304" bIns="91440" rtlCol="0" anchor="t">
            <a:spAutoFit/>
          </a:bodyPr>
          <a:lstStyle/>
          <a:p>
            <a:r>
              <a:rPr lang="en-US" dirty="0"/>
              <a:t>A logical store and a collection certificate store are groups of physical stores </a:t>
            </a:r>
            <a:r>
              <a:rPr lang="en-US"/>
              <a:t>that appear to </a:t>
            </a:r>
            <a:r>
              <a:rPr lang="en-US" dirty="0"/>
              <a:t>an application as a single store.</a:t>
            </a:r>
          </a:p>
          <a:p>
            <a:r>
              <a:rPr lang="en-US" dirty="0"/>
              <a:t>All member stores of a logical </a:t>
            </a:r>
            <a:r>
              <a:rPr lang="en-US"/>
              <a:t>or </a:t>
            </a:r>
            <a:r>
              <a:rPr lang="en-US" dirty="0"/>
              <a:t>a</a:t>
            </a:r>
            <a:r>
              <a:rPr lang="en-US"/>
              <a:t> collection </a:t>
            </a:r>
            <a:r>
              <a:rPr lang="en-US" dirty="0"/>
              <a:t>store can be searched or enumerated with a single function call to either </a:t>
            </a:r>
            <a:r>
              <a:rPr lang="en-US" b="1" dirty="0" err="1">
                <a:hlinkClick r:id="rId2"/>
              </a:rPr>
              <a:t>CertFindCertificateInStore</a:t>
            </a:r>
            <a:r>
              <a:rPr lang="en-US" dirty="0"/>
              <a:t> or </a:t>
            </a:r>
            <a:r>
              <a:rPr lang="en-US" b="1" dirty="0" err="1">
                <a:hlinkClick r:id="rId3"/>
              </a:rPr>
              <a:t>CertEnumCertificatesInStore</a:t>
            </a:r>
            <a:r>
              <a:rPr lang="en-US" dirty="0"/>
              <a:t>.</a:t>
            </a:r>
            <a:endParaRPr lang="fr-FR" dirty="0"/>
          </a:p>
        </p:txBody>
      </p:sp>
      <p:sp>
        <p:nvSpPr>
          <p:cNvPr id="4" name="Title 3">
            <a:extLst>
              <a:ext uri="{FF2B5EF4-FFF2-40B4-BE49-F238E27FC236}">
                <a16:creationId xmlns:a16="http://schemas.microsoft.com/office/drawing/2014/main" id="{7AC35963-F428-4FB0-B200-3CC74F428395}"/>
              </a:ext>
            </a:extLst>
          </p:cNvPr>
          <p:cNvSpPr>
            <a:spLocks noGrp="1"/>
          </p:cNvSpPr>
          <p:nvPr>
            <p:ph type="title"/>
          </p:nvPr>
        </p:nvSpPr>
        <p:spPr/>
        <p:txBody>
          <a:bodyPr/>
          <a:lstStyle/>
          <a:p>
            <a:r>
              <a:rPr lang="en-US" dirty="0"/>
              <a:t>Collection Stores</a:t>
            </a:r>
            <a:endParaRPr lang="fr-FR" dirty="0"/>
          </a:p>
        </p:txBody>
      </p:sp>
      <p:pic>
        <p:nvPicPr>
          <p:cNvPr id="6" name="Picture 5">
            <a:extLst>
              <a:ext uri="{FF2B5EF4-FFF2-40B4-BE49-F238E27FC236}">
                <a16:creationId xmlns:a16="http://schemas.microsoft.com/office/drawing/2014/main" id="{B5708DB3-7EBD-48EF-BB8D-66FB286CED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7963" y="1710853"/>
            <a:ext cx="2777381" cy="5239680"/>
          </a:xfrm>
          <a:prstGeom prst="rect">
            <a:avLst/>
          </a:prstGeom>
        </p:spPr>
      </p:pic>
    </p:spTree>
    <p:extLst>
      <p:ext uri="{BB962C8B-B14F-4D97-AF65-F5344CB8AC3E}">
        <p14:creationId xmlns:p14="http://schemas.microsoft.com/office/powerpoint/2010/main" val="303507514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9529D6-77B9-4C8E-8570-B91AA25FD11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41</a:t>
            </a:fld>
            <a:endParaRPr lang="en-US" dirty="0"/>
          </a:p>
        </p:txBody>
      </p:sp>
      <p:sp>
        <p:nvSpPr>
          <p:cNvPr id="3" name="Text Placeholder 2">
            <a:extLst>
              <a:ext uri="{FF2B5EF4-FFF2-40B4-BE49-F238E27FC236}">
                <a16:creationId xmlns:a16="http://schemas.microsoft.com/office/drawing/2014/main" id="{2326625F-F15D-4B81-BAFB-4A7DE3DF0BEE}"/>
              </a:ext>
            </a:extLst>
          </p:cNvPr>
          <p:cNvSpPr>
            <a:spLocks noGrp="1"/>
          </p:cNvSpPr>
          <p:nvPr>
            <p:ph type="body" sz="quarter" idx="14"/>
          </p:nvPr>
        </p:nvSpPr>
        <p:spPr>
          <a:xfrm>
            <a:off x="274702" y="1943100"/>
            <a:ext cx="11721160" cy="1680460"/>
          </a:xfrm>
        </p:spPr>
        <p:txBody>
          <a:bodyPr vert="horz" wrap="square" lIns="146304" tIns="91440" rIns="146304" bIns="91440" rtlCol="0" anchor="t">
            <a:spAutoFit/>
          </a:bodyPr>
          <a:lstStyle/>
          <a:p>
            <a:r>
              <a:rPr lang="en-US" dirty="0"/>
              <a:t>Default system stores, including MY, CA, and ROOT, are implemented as logical collection stores </a:t>
            </a:r>
            <a:r>
              <a:rPr lang="en-US"/>
              <a:t>with several predefined </a:t>
            </a:r>
            <a:r>
              <a:rPr lang="en-US" dirty="0"/>
              <a:t>physical stores as their member stores.</a:t>
            </a:r>
            <a:endParaRPr lang="fr-FR" dirty="0"/>
          </a:p>
        </p:txBody>
      </p:sp>
      <p:sp>
        <p:nvSpPr>
          <p:cNvPr id="4" name="Title 3">
            <a:extLst>
              <a:ext uri="{FF2B5EF4-FFF2-40B4-BE49-F238E27FC236}">
                <a16:creationId xmlns:a16="http://schemas.microsoft.com/office/drawing/2014/main" id="{52078E35-9769-4FD1-B552-55EEB33C91E1}"/>
              </a:ext>
            </a:extLst>
          </p:cNvPr>
          <p:cNvSpPr>
            <a:spLocks noGrp="1"/>
          </p:cNvSpPr>
          <p:nvPr>
            <p:ph type="title"/>
          </p:nvPr>
        </p:nvSpPr>
        <p:spPr/>
        <p:txBody>
          <a:bodyPr/>
          <a:lstStyle/>
          <a:p>
            <a:r>
              <a:rPr lang="en-US" dirty="0"/>
              <a:t>Logical and Physical stores</a:t>
            </a:r>
            <a:endParaRPr lang="fr-FR" dirty="0"/>
          </a:p>
        </p:txBody>
      </p:sp>
    </p:spTree>
    <p:extLst>
      <p:ext uri="{BB962C8B-B14F-4D97-AF65-F5344CB8AC3E}">
        <p14:creationId xmlns:p14="http://schemas.microsoft.com/office/powerpoint/2010/main" val="20332139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89EDA4-CC49-43E6-ACDA-3537173CD50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42</a:t>
            </a:fld>
            <a:endParaRPr lang="en-US" dirty="0"/>
          </a:p>
        </p:txBody>
      </p:sp>
      <p:sp>
        <p:nvSpPr>
          <p:cNvPr id="3" name="Text Placeholder 2">
            <a:extLst>
              <a:ext uri="{FF2B5EF4-FFF2-40B4-BE49-F238E27FC236}">
                <a16:creationId xmlns:a16="http://schemas.microsoft.com/office/drawing/2014/main" id="{D5CCC02B-90B3-4150-88E2-844E4D4BE0F0}"/>
              </a:ext>
            </a:extLst>
          </p:cNvPr>
          <p:cNvSpPr>
            <a:spLocks noGrp="1"/>
          </p:cNvSpPr>
          <p:nvPr>
            <p:ph type="body" sz="quarter" idx="14"/>
          </p:nvPr>
        </p:nvSpPr>
        <p:spPr>
          <a:xfrm>
            <a:off x="274702" y="1943100"/>
            <a:ext cx="11721160" cy="5152180"/>
          </a:xfrm>
        </p:spPr>
        <p:txBody>
          <a:bodyPr/>
          <a:lstStyle/>
          <a:p>
            <a:r>
              <a:rPr lang="fr-FR" dirty="0" err="1"/>
              <a:t>Certutil</a:t>
            </a:r>
            <a:r>
              <a:rPr lang="fr-FR" dirty="0"/>
              <a:t> -</a:t>
            </a:r>
            <a:r>
              <a:rPr lang="fr-FR" dirty="0" err="1"/>
              <a:t>enumstore</a:t>
            </a:r>
            <a:endParaRPr lang="fr-FR" dirty="0"/>
          </a:p>
          <a:p>
            <a:pPr marL="457200" lvl="1" indent="0">
              <a:buNone/>
            </a:pPr>
            <a:r>
              <a:rPr lang="fr-FR" dirty="0"/>
              <a:t>All local stores</a:t>
            </a:r>
          </a:p>
          <a:p>
            <a:r>
              <a:rPr lang="fr-FR" dirty="0" err="1"/>
              <a:t>Certutil</a:t>
            </a:r>
            <a:r>
              <a:rPr lang="fr-FR" dirty="0"/>
              <a:t> -</a:t>
            </a:r>
            <a:r>
              <a:rPr lang="fr-FR" dirty="0" err="1"/>
              <a:t>enterprise</a:t>
            </a:r>
            <a:r>
              <a:rPr lang="fr-FR" dirty="0"/>
              <a:t> -</a:t>
            </a:r>
            <a:r>
              <a:rPr lang="fr-FR" dirty="0" err="1"/>
              <a:t>enumstore</a:t>
            </a:r>
            <a:endParaRPr lang="fr-FR" dirty="0"/>
          </a:p>
          <a:p>
            <a:pPr marL="457200" lvl="1" indent="0">
              <a:buNone/>
            </a:pPr>
            <a:r>
              <a:rPr lang="en-US" dirty="0"/>
              <a:t>A</a:t>
            </a:r>
            <a:r>
              <a:rPr lang="fr-FR" dirty="0" err="1"/>
              <a:t>ll</a:t>
            </a:r>
            <a:r>
              <a:rPr lang="fr-FR" dirty="0"/>
              <a:t> </a:t>
            </a:r>
            <a:r>
              <a:rPr lang="fr-FR" dirty="0" err="1"/>
              <a:t>enterprise</a:t>
            </a:r>
            <a:r>
              <a:rPr lang="fr-FR" dirty="0"/>
              <a:t> stores (local copies of Active Directory </a:t>
            </a:r>
            <a:r>
              <a:rPr lang="fr-FR" dirty="0" err="1"/>
              <a:t>certificate</a:t>
            </a:r>
            <a:r>
              <a:rPr lang="fr-FR" dirty="0"/>
              <a:t> stores)</a:t>
            </a:r>
          </a:p>
          <a:p>
            <a:r>
              <a:rPr lang="fr-FR" dirty="0" err="1"/>
              <a:t>Certutil</a:t>
            </a:r>
            <a:r>
              <a:rPr lang="fr-FR" dirty="0"/>
              <a:t> -</a:t>
            </a:r>
            <a:r>
              <a:rPr lang="fr-FR" dirty="0" err="1"/>
              <a:t>grouppolicy</a:t>
            </a:r>
            <a:r>
              <a:rPr lang="fr-FR" dirty="0"/>
              <a:t> -</a:t>
            </a:r>
            <a:r>
              <a:rPr lang="fr-FR" dirty="0" err="1"/>
              <a:t>enumstore</a:t>
            </a:r>
            <a:endParaRPr lang="fr-FR" dirty="0"/>
          </a:p>
          <a:p>
            <a:pPr marL="457200" lvl="1" indent="0">
              <a:buNone/>
            </a:pPr>
            <a:r>
              <a:rPr lang="fr-FR" dirty="0"/>
              <a:t>All machine GPO stores (stores </a:t>
            </a:r>
            <a:r>
              <a:rPr lang="fr-FR" dirty="0" err="1"/>
              <a:t>embedded</a:t>
            </a:r>
            <a:r>
              <a:rPr lang="fr-FR" dirty="0"/>
              <a:t> in GPO)</a:t>
            </a:r>
          </a:p>
          <a:p>
            <a:r>
              <a:rPr lang="fr-FR" dirty="0" err="1"/>
              <a:t>Certutil</a:t>
            </a:r>
            <a:r>
              <a:rPr lang="fr-FR" dirty="0"/>
              <a:t> -user -</a:t>
            </a:r>
            <a:r>
              <a:rPr lang="fr-FR" dirty="0" err="1"/>
              <a:t>grouppolicy</a:t>
            </a:r>
            <a:r>
              <a:rPr lang="fr-FR" dirty="0"/>
              <a:t> -</a:t>
            </a:r>
            <a:r>
              <a:rPr lang="fr-FR" dirty="0" err="1"/>
              <a:t>enumstore</a:t>
            </a:r>
            <a:endParaRPr lang="fr-FR" dirty="0"/>
          </a:p>
          <a:p>
            <a:pPr marL="457200" lvl="1" indent="0">
              <a:buNone/>
            </a:pPr>
            <a:r>
              <a:rPr lang="fr-FR" dirty="0"/>
              <a:t>All user </a:t>
            </a:r>
            <a:r>
              <a:rPr lang="fr-FR" dirty="0" err="1"/>
              <a:t>gpo</a:t>
            </a:r>
            <a:r>
              <a:rPr lang="fr-FR" dirty="0"/>
              <a:t> stores</a:t>
            </a:r>
          </a:p>
          <a:p>
            <a:r>
              <a:rPr lang="fr-FR" dirty="0" err="1"/>
              <a:t>Certutil</a:t>
            </a:r>
            <a:r>
              <a:rPr lang="fr-FR" dirty="0"/>
              <a:t> -service -service -</a:t>
            </a:r>
            <a:r>
              <a:rPr lang="fr-FR" dirty="0" err="1"/>
              <a:t>enumstore</a:t>
            </a:r>
            <a:endParaRPr lang="fr-FR" dirty="0"/>
          </a:p>
          <a:p>
            <a:pPr marL="457200" lvl="1" indent="0">
              <a:buNone/>
            </a:pPr>
            <a:r>
              <a:rPr lang="fr-FR" dirty="0"/>
              <a:t>All service stores</a:t>
            </a:r>
          </a:p>
        </p:txBody>
      </p:sp>
      <p:sp>
        <p:nvSpPr>
          <p:cNvPr id="4" name="Title 3">
            <a:extLst>
              <a:ext uri="{FF2B5EF4-FFF2-40B4-BE49-F238E27FC236}">
                <a16:creationId xmlns:a16="http://schemas.microsoft.com/office/drawing/2014/main" id="{63F38E49-476B-4CA0-83C4-A65C5A42D345}"/>
              </a:ext>
            </a:extLst>
          </p:cNvPr>
          <p:cNvSpPr>
            <a:spLocks noGrp="1"/>
          </p:cNvSpPr>
          <p:nvPr>
            <p:ph type="title"/>
          </p:nvPr>
        </p:nvSpPr>
        <p:spPr/>
        <p:txBody>
          <a:bodyPr/>
          <a:lstStyle/>
          <a:p>
            <a:r>
              <a:rPr lang="en-US" dirty="0"/>
              <a:t>Sample commands to work with certificate stores</a:t>
            </a:r>
            <a:endParaRPr lang="fr-FR" dirty="0"/>
          </a:p>
        </p:txBody>
      </p:sp>
    </p:spTree>
    <p:extLst>
      <p:ext uri="{BB962C8B-B14F-4D97-AF65-F5344CB8AC3E}">
        <p14:creationId xmlns:p14="http://schemas.microsoft.com/office/powerpoint/2010/main" val="242653377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516742-D371-4990-B8D8-229B0FA8385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43</a:t>
            </a:fld>
            <a:endParaRPr lang="en-US" dirty="0"/>
          </a:p>
        </p:txBody>
      </p:sp>
      <p:sp>
        <p:nvSpPr>
          <p:cNvPr id="3" name="Text Placeholder 2">
            <a:extLst>
              <a:ext uri="{FF2B5EF4-FFF2-40B4-BE49-F238E27FC236}">
                <a16:creationId xmlns:a16="http://schemas.microsoft.com/office/drawing/2014/main" id="{EE3382AB-0D61-42EC-B275-8E6275FBDCF6}"/>
              </a:ext>
            </a:extLst>
          </p:cNvPr>
          <p:cNvSpPr>
            <a:spLocks noGrp="1"/>
          </p:cNvSpPr>
          <p:nvPr>
            <p:ph type="body" sz="quarter" idx="14"/>
          </p:nvPr>
        </p:nvSpPr>
        <p:spPr>
          <a:xfrm>
            <a:off x="274702" y="1720979"/>
            <a:ext cx="11721160" cy="5102935"/>
          </a:xfrm>
        </p:spPr>
        <p:txBody>
          <a:bodyPr/>
          <a:lstStyle/>
          <a:p>
            <a:r>
              <a:rPr lang="fr-FR" sz="3200" dirty="0"/>
              <a:t>Machine store </a:t>
            </a:r>
          </a:p>
          <a:p>
            <a:pPr marL="457200" lvl="1" indent="0">
              <a:buNone/>
            </a:pPr>
            <a:r>
              <a:rPr lang="fr-FR" sz="2000" dirty="0"/>
              <a:t>HKEY_LOCAL_MACHINE\SOFTWARE\Microsoft\</a:t>
            </a:r>
            <a:r>
              <a:rPr lang="fr-FR" sz="2000" dirty="0" err="1"/>
              <a:t>SystemCertificates</a:t>
            </a:r>
            <a:endParaRPr lang="fr-FR" sz="2000" dirty="0"/>
          </a:p>
          <a:p>
            <a:r>
              <a:rPr lang="fr-FR" sz="3200" dirty="0"/>
              <a:t>User stores</a:t>
            </a:r>
          </a:p>
          <a:p>
            <a:pPr marL="457200" lvl="1" indent="0">
              <a:buNone/>
            </a:pPr>
            <a:r>
              <a:rPr lang="fr-FR" sz="2000" dirty="0"/>
              <a:t>HKEY_CURRENT_USER\Software\Microsoft\</a:t>
            </a:r>
            <a:r>
              <a:rPr lang="fr-FR" sz="2000" dirty="0" err="1"/>
              <a:t>SystemCertificates</a:t>
            </a:r>
            <a:endParaRPr lang="fr-FR" sz="2000" dirty="0"/>
          </a:p>
          <a:p>
            <a:pPr marL="457200" lvl="1" indent="0">
              <a:buNone/>
            </a:pPr>
            <a:r>
              <a:rPr lang="en-US" sz="2000" dirty="0"/>
              <a:t>M</a:t>
            </a:r>
            <a:r>
              <a:rPr lang="fr-FR" sz="2000" dirty="0"/>
              <a:t>Y (==</a:t>
            </a:r>
            <a:r>
              <a:rPr lang="fr-FR" sz="2000" dirty="0" err="1"/>
              <a:t>Personal</a:t>
            </a:r>
            <a:r>
              <a:rPr lang="fr-FR" sz="2000" dirty="0"/>
              <a:t>) : %</a:t>
            </a:r>
            <a:r>
              <a:rPr lang="fr-FR" sz="2000" dirty="0" err="1"/>
              <a:t>userprofile</a:t>
            </a:r>
            <a:r>
              <a:rPr lang="fr-FR" sz="2000" dirty="0"/>
              <a:t>%\</a:t>
            </a:r>
            <a:r>
              <a:rPr lang="fr-FR" sz="2000" dirty="0" err="1"/>
              <a:t>AppData</a:t>
            </a:r>
            <a:r>
              <a:rPr lang="fr-FR" sz="2000" dirty="0"/>
              <a:t>\</a:t>
            </a:r>
            <a:r>
              <a:rPr lang="fr-FR" sz="2000" dirty="0" err="1"/>
              <a:t>Roaming</a:t>
            </a:r>
            <a:r>
              <a:rPr lang="fr-FR" sz="2000" dirty="0"/>
              <a:t>\Microsoft\</a:t>
            </a:r>
            <a:r>
              <a:rPr lang="fr-FR" sz="2000" dirty="0" err="1"/>
              <a:t>SystemCertificates</a:t>
            </a:r>
            <a:r>
              <a:rPr lang="fr-FR" sz="2000" dirty="0"/>
              <a:t>\</a:t>
            </a:r>
            <a:r>
              <a:rPr lang="fr-FR" sz="2000" dirty="0" err="1"/>
              <a:t>My</a:t>
            </a:r>
            <a:endParaRPr lang="fr-FR" sz="2000" dirty="0"/>
          </a:p>
          <a:p>
            <a:r>
              <a:rPr lang="fr-FR" sz="3200" dirty="0"/>
              <a:t>Service stores</a:t>
            </a:r>
          </a:p>
          <a:p>
            <a:pPr marL="457200" lvl="1" indent="0">
              <a:buNone/>
            </a:pPr>
            <a:r>
              <a:rPr lang="fr-FR" sz="2000" dirty="0"/>
              <a:t>HKEY_LOCAL_MACHINE\SOFTWARE\Microsoft\</a:t>
            </a:r>
            <a:r>
              <a:rPr lang="fr-FR" sz="2000" dirty="0" err="1"/>
              <a:t>Cryptography</a:t>
            </a:r>
            <a:r>
              <a:rPr lang="fr-FR" sz="2000" dirty="0"/>
              <a:t>\Services\</a:t>
            </a:r>
            <a:r>
              <a:rPr lang="fr-FR" sz="2000" dirty="0" err="1"/>
              <a:t>nom_du_service</a:t>
            </a:r>
            <a:r>
              <a:rPr lang="fr-FR" sz="2000" dirty="0"/>
              <a:t>\</a:t>
            </a:r>
            <a:r>
              <a:rPr lang="fr-FR" sz="2000" dirty="0" err="1"/>
              <a:t>SystemCertificates</a:t>
            </a:r>
            <a:endParaRPr lang="fr-FR" sz="2000" dirty="0"/>
          </a:p>
          <a:p>
            <a:r>
              <a:rPr lang="fr-FR" sz="3200" dirty="0"/>
              <a:t>Enterprise stores</a:t>
            </a:r>
          </a:p>
          <a:p>
            <a:pPr marL="457200" lvl="1" indent="0">
              <a:buNone/>
            </a:pPr>
            <a:r>
              <a:rPr lang="fr-FR" sz="2000" dirty="0"/>
              <a:t>HKEY_LOCAL_MACHINE\SOFTWARE\Microsoft\</a:t>
            </a:r>
            <a:r>
              <a:rPr lang="fr-FR" sz="2000" dirty="0" err="1"/>
              <a:t>EnterpriseCertificates</a:t>
            </a:r>
            <a:endParaRPr lang="fr-FR" sz="2000" dirty="0"/>
          </a:p>
          <a:p>
            <a:r>
              <a:rPr lang="fr-FR" sz="3200" dirty="0"/>
              <a:t>Machine GPO stores</a:t>
            </a:r>
          </a:p>
          <a:p>
            <a:pPr marL="457200" lvl="1" indent="0">
              <a:buNone/>
            </a:pPr>
            <a:r>
              <a:rPr lang="fr-FR" sz="2000" dirty="0"/>
              <a:t>HKEY_LOCAL_MACHINE\SOFTWARE\</a:t>
            </a:r>
            <a:r>
              <a:rPr lang="fr-FR" sz="2000" dirty="0" err="1"/>
              <a:t>Policies</a:t>
            </a:r>
            <a:r>
              <a:rPr lang="fr-FR" sz="2000" dirty="0"/>
              <a:t>\Microsoft\</a:t>
            </a:r>
            <a:r>
              <a:rPr lang="fr-FR" sz="2000" dirty="0" err="1"/>
              <a:t>SystemCertificates</a:t>
            </a:r>
            <a:endParaRPr lang="fr-FR" sz="2000" dirty="0"/>
          </a:p>
        </p:txBody>
      </p:sp>
      <p:sp>
        <p:nvSpPr>
          <p:cNvPr id="4" name="Title 3">
            <a:extLst>
              <a:ext uri="{FF2B5EF4-FFF2-40B4-BE49-F238E27FC236}">
                <a16:creationId xmlns:a16="http://schemas.microsoft.com/office/drawing/2014/main" id="{B9CD27C6-759E-4587-8083-AABCE235E3B7}"/>
              </a:ext>
            </a:extLst>
          </p:cNvPr>
          <p:cNvSpPr>
            <a:spLocks noGrp="1"/>
          </p:cNvSpPr>
          <p:nvPr>
            <p:ph type="title"/>
          </p:nvPr>
        </p:nvSpPr>
        <p:spPr/>
        <p:txBody>
          <a:bodyPr/>
          <a:lstStyle/>
          <a:p>
            <a:r>
              <a:rPr lang="en-US" dirty="0"/>
              <a:t>Stores location</a:t>
            </a:r>
            <a:endParaRPr lang="fr-FR" dirty="0"/>
          </a:p>
        </p:txBody>
      </p:sp>
    </p:spTree>
    <p:extLst>
      <p:ext uri="{BB962C8B-B14F-4D97-AF65-F5344CB8AC3E}">
        <p14:creationId xmlns:p14="http://schemas.microsoft.com/office/powerpoint/2010/main" val="83103798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E8A09C-8C39-4195-9162-55E3C095441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44</a:t>
            </a:fld>
            <a:endParaRPr lang="en-US" dirty="0"/>
          </a:p>
        </p:txBody>
      </p:sp>
      <p:sp>
        <p:nvSpPr>
          <p:cNvPr id="3" name="Title 2">
            <a:extLst>
              <a:ext uri="{FF2B5EF4-FFF2-40B4-BE49-F238E27FC236}">
                <a16:creationId xmlns:a16="http://schemas.microsoft.com/office/drawing/2014/main" id="{387A43F6-819C-4EE3-8B23-A73F6E84C18F}"/>
              </a:ext>
            </a:extLst>
          </p:cNvPr>
          <p:cNvSpPr>
            <a:spLocks noGrp="1"/>
          </p:cNvSpPr>
          <p:nvPr>
            <p:ph type="title"/>
          </p:nvPr>
        </p:nvSpPr>
        <p:spPr/>
        <p:txBody>
          <a:bodyPr/>
          <a:lstStyle/>
          <a:p>
            <a:r>
              <a:rPr lang="en-US" dirty="0"/>
              <a:t>Displaying current user’s certificates with </a:t>
            </a:r>
            <a:r>
              <a:rPr lang="en-US" dirty="0" err="1"/>
              <a:t>certmgr.msc</a:t>
            </a:r>
            <a:endParaRPr lang="fr-FR" dirty="0"/>
          </a:p>
        </p:txBody>
      </p:sp>
      <p:pic>
        <p:nvPicPr>
          <p:cNvPr id="4" name="Picture 3">
            <a:extLst>
              <a:ext uri="{FF2B5EF4-FFF2-40B4-BE49-F238E27FC236}">
                <a16:creationId xmlns:a16="http://schemas.microsoft.com/office/drawing/2014/main" id="{F17F026D-9F16-430B-9BB5-82A498804AB7}"/>
              </a:ext>
            </a:extLst>
          </p:cNvPr>
          <p:cNvPicPr>
            <a:picLocks noChangeAspect="1"/>
          </p:cNvPicPr>
          <p:nvPr/>
        </p:nvPicPr>
        <p:blipFill>
          <a:blip r:embed="rId2"/>
          <a:stretch>
            <a:fillRect/>
          </a:stretch>
        </p:blipFill>
        <p:spPr>
          <a:xfrm>
            <a:off x="5029200" y="1667616"/>
            <a:ext cx="7132638" cy="4229316"/>
          </a:xfrm>
          <a:prstGeom prst="rect">
            <a:avLst/>
          </a:prstGeom>
        </p:spPr>
      </p:pic>
      <p:sp>
        <p:nvSpPr>
          <p:cNvPr id="5" name="TextBox 4">
            <a:extLst>
              <a:ext uri="{FF2B5EF4-FFF2-40B4-BE49-F238E27FC236}">
                <a16:creationId xmlns:a16="http://schemas.microsoft.com/office/drawing/2014/main" id="{381F4789-E722-4F12-9E63-E27E4A6FAD59}"/>
              </a:ext>
            </a:extLst>
          </p:cNvPr>
          <p:cNvSpPr txBox="1"/>
          <p:nvPr/>
        </p:nvSpPr>
        <p:spPr>
          <a:xfrm>
            <a:off x="274638" y="1668463"/>
            <a:ext cx="4754561" cy="2034403"/>
          </a:xfrm>
          <a:prstGeom prst="rect">
            <a:avLst/>
          </a:prstGeom>
          <a:noFill/>
        </p:spPr>
        <p:txBody>
          <a:bodyPr wrap="square" lIns="182880" tIns="146304" rIns="182880" bIns="146304" rtlCol="0">
            <a:spAutoFit/>
          </a:bodyPr>
          <a:lstStyle/>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Starting with Win8.1/2012 R2, the same console exists for machines stores : </a:t>
            </a:r>
            <a:r>
              <a:rPr lang="en-US" sz="2400" dirty="0" err="1">
                <a:gradFill>
                  <a:gsLst>
                    <a:gs pos="2917">
                      <a:schemeClr val="tx1"/>
                    </a:gs>
                    <a:gs pos="30000">
                      <a:schemeClr val="tx1"/>
                    </a:gs>
                  </a:gsLst>
                  <a:lin ang="5400000" scaled="0"/>
                </a:gradFill>
              </a:rPr>
              <a:t>certlm.msc</a:t>
            </a:r>
            <a:endParaRPr lang="en-US" sz="2400" dirty="0">
              <a:gradFill>
                <a:gsLst>
                  <a:gs pos="2917">
                    <a:schemeClr val="tx1"/>
                  </a:gs>
                  <a:gs pos="30000">
                    <a:schemeClr val="tx1"/>
                  </a:gs>
                </a:gsLst>
                <a:lin ang="5400000" scaled="0"/>
              </a:gradFill>
            </a:endParaRPr>
          </a:p>
          <a:p>
            <a:pPr marL="342900" indent="-342900" algn="l">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Console displays friendly names not real names</a:t>
            </a:r>
            <a:endParaRPr lang="fr-FR"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8647486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D7333D-AC92-45D3-903A-4C99FEF54FD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45</a:t>
            </a:fld>
            <a:endParaRPr lang="en-US" dirty="0"/>
          </a:p>
        </p:txBody>
      </p:sp>
      <p:sp>
        <p:nvSpPr>
          <p:cNvPr id="3" name="Title 2">
            <a:extLst>
              <a:ext uri="{FF2B5EF4-FFF2-40B4-BE49-F238E27FC236}">
                <a16:creationId xmlns:a16="http://schemas.microsoft.com/office/drawing/2014/main" id="{D379D908-1E39-4EED-B796-B4F552E08580}"/>
              </a:ext>
            </a:extLst>
          </p:cNvPr>
          <p:cNvSpPr>
            <a:spLocks noGrp="1"/>
          </p:cNvSpPr>
          <p:nvPr>
            <p:ph type="title"/>
          </p:nvPr>
        </p:nvSpPr>
        <p:spPr/>
        <p:txBody>
          <a:bodyPr/>
          <a:lstStyle/>
          <a:p>
            <a:r>
              <a:rPr lang="en-US" dirty="0"/>
              <a:t>Displaying physical stores instead of logical store </a:t>
            </a:r>
            <a:endParaRPr lang="fr-FR" dirty="0"/>
          </a:p>
        </p:txBody>
      </p:sp>
      <p:pic>
        <p:nvPicPr>
          <p:cNvPr id="4" name="Content Placeholder 3">
            <a:extLst>
              <a:ext uri="{FF2B5EF4-FFF2-40B4-BE49-F238E27FC236}">
                <a16:creationId xmlns:a16="http://schemas.microsoft.com/office/drawing/2014/main" id="{3850AD69-C6F7-4390-A42B-8468882A5BE1}"/>
              </a:ext>
            </a:extLst>
          </p:cNvPr>
          <p:cNvPicPr>
            <a:picLocks noChangeAspect="1"/>
          </p:cNvPicPr>
          <p:nvPr/>
        </p:nvPicPr>
        <p:blipFill>
          <a:blip r:embed="rId2"/>
          <a:stretch>
            <a:fillRect/>
          </a:stretch>
        </p:blipFill>
        <p:spPr>
          <a:xfrm>
            <a:off x="838200" y="1690688"/>
            <a:ext cx="3004480" cy="1954880"/>
          </a:xfrm>
          <a:prstGeom prst="rect">
            <a:avLst/>
          </a:prstGeom>
        </p:spPr>
      </p:pic>
      <p:pic>
        <p:nvPicPr>
          <p:cNvPr id="5" name="Picture 4">
            <a:extLst>
              <a:ext uri="{FF2B5EF4-FFF2-40B4-BE49-F238E27FC236}">
                <a16:creationId xmlns:a16="http://schemas.microsoft.com/office/drawing/2014/main" id="{94E614DF-E1FA-4062-9E3B-6278EEC6EA58}"/>
              </a:ext>
            </a:extLst>
          </p:cNvPr>
          <p:cNvPicPr>
            <a:picLocks noChangeAspect="1"/>
          </p:cNvPicPr>
          <p:nvPr/>
        </p:nvPicPr>
        <p:blipFill>
          <a:blip r:embed="rId3"/>
          <a:stretch>
            <a:fillRect/>
          </a:stretch>
        </p:blipFill>
        <p:spPr>
          <a:xfrm>
            <a:off x="4372977" y="2964781"/>
            <a:ext cx="5924550" cy="3238500"/>
          </a:xfrm>
          <a:prstGeom prst="rect">
            <a:avLst/>
          </a:prstGeom>
        </p:spPr>
      </p:pic>
    </p:spTree>
    <p:extLst>
      <p:ext uri="{BB962C8B-B14F-4D97-AF65-F5344CB8AC3E}">
        <p14:creationId xmlns:p14="http://schemas.microsoft.com/office/powerpoint/2010/main" val="208590354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9EF8-485E-49E1-B3E8-9452A2306E19}"/>
              </a:ext>
            </a:extLst>
          </p:cNvPr>
          <p:cNvSpPr>
            <a:spLocks noGrp="1"/>
          </p:cNvSpPr>
          <p:nvPr>
            <p:ph type="title"/>
          </p:nvPr>
        </p:nvSpPr>
        <p:spPr/>
        <p:txBody>
          <a:bodyPr/>
          <a:lstStyle/>
          <a:p>
            <a:r>
              <a:rPr lang="en-US" dirty="0"/>
              <a:t>Cryptographic API: Next Generation</a:t>
            </a:r>
            <a:endParaRPr lang="fr-FR" dirty="0"/>
          </a:p>
        </p:txBody>
      </p:sp>
      <p:sp>
        <p:nvSpPr>
          <p:cNvPr id="3" name="Text Placeholder 2">
            <a:extLst>
              <a:ext uri="{FF2B5EF4-FFF2-40B4-BE49-F238E27FC236}">
                <a16:creationId xmlns:a16="http://schemas.microsoft.com/office/drawing/2014/main" id="{A57565E8-60C8-4787-A4DB-53CD43091E23}"/>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DBF0CFB8-A0AF-4CED-955B-980A3F974F6D}"/>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46</a:t>
            </a:fld>
            <a:endParaRPr lang="en-US" dirty="0"/>
          </a:p>
        </p:txBody>
      </p:sp>
    </p:spTree>
    <p:extLst>
      <p:ext uri="{BB962C8B-B14F-4D97-AF65-F5344CB8AC3E}">
        <p14:creationId xmlns:p14="http://schemas.microsoft.com/office/powerpoint/2010/main" val="3467840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5772F2-58A4-4CB6-BAF5-713A2F4910A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47</a:t>
            </a:fld>
            <a:endParaRPr lang="en-US" dirty="0"/>
          </a:p>
        </p:txBody>
      </p:sp>
      <p:sp>
        <p:nvSpPr>
          <p:cNvPr id="3" name="Text Placeholder 2">
            <a:extLst>
              <a:ext uri="{FF2B5EF4-FFF2-40B4-BE49-F238E27FC236}">
                <a16:creationId xmlns:a16="http://schemas.microsoft.com/office/drawing/2014/main" id="{155C0112-AE07-4ACB-81F8-5DA9303E3787}"/>
              </a:ext>
            </a:extLst>
          </p:cNvPr>
          <p:cNvSpPr>
            <a:spLocks noGrp="1"/>
          </p:cNvSpPr>
          <p:nvPr>
            <p:ph type="body" sz="quarter" idx="14"/>
          </p:nvPr>
        </p:nvSpPr>
        <p:spPr>
          <a:xfrm>
            <a:off x="274702" y="1943100"/>
            <a:ext cx="11721160" cy="4339650"/>
          </a:xfrm>
        </p:spPr>
        <p:txBody>
          <a:bodyPr/>
          <a:lstStyle/>
          <a:p>
            <a:pPr>
              <a:defRPr/>
            </a:pPr>
            <a:r>
              <a:rPr lang="en-US" dirty="0"/>
              <a:t>CAPI</a:t>
            </a:r>
          </a:p>
          <a:p>
            <a:pPr lvl="1">
              <a:defRPr/>
            </a:pPr>
            <a:r>
              <a:rPr lang="en-US" dirty="0"/>
              <a:t>APIs will live forever, as-is</a:t>
            </a:r>
          </a:p>
          <a:p>
            <a:pPr lvl="1">
              <a:defRPr/>
            </a:pPr>
            <a:r>
              <a:rPr lang="en-US" dirty="0"/>
              <a:t>No updates, other than MSRC fixes</a:t>
            </a:r>
          </a:p>
          <a:p>
            <a:pPr>
              <a:defRPr/>
            </a:pPr>
            <a:r>
              <a:rPr lang="en-US" dirty="0"/>
              <a:t>CNG as CAPI1 backbone</a:t>
            </a:r>
          </a:p>
          <a:p>
            <a:pPr lvl="1">
              <a:defRPr/>
            </a:pPr>
            <a:r>
              <a:rPr lang="en-US" dirty="0"/>
              <a:t>Remove all crypto implementation from CAPI1</a:t>
            </a:r>
          </a:p>
          <a:p>
            <a:pPr lvl="1">
              <a:defRPr/>
            </a:pPr>
            <a:r>
              <a:rPr lang="en-US" dirty="0"/>
              <a:t>Call out to CNG primitives for all core crypto</a:t>
            </a:r>
          </a:p>
          <a:p>
            <a:pPr lvl="1">
              <a:defRPr/>
            </a:pPr>
            <a:r>
              <a:rPr lang="en-US" dirty="0"/>
              <a:t>Key management kept in CAPI</a:t>
            </a:r>
          </a:p>
          <a:p>
            <a:pPr>
              <a:defRPr/>
            </a:pPr>
            <a:r>
              <a:rPr lang="en-US" dirty="0"/>
              <a:t>FIPS 140-2</a:t>
            </a:r>
          </a:p>
          <a:p>
            <a:pPr lvl="1">
              <a:defRPr/>
            </a:pPr>
            <a:r>
              <a:rPr lang="en-US" dirty="0"/>
              <a:t>Would not have to be separately certified</a:t>
            </a:r>
          </a:p>
        </p:txBody>
      </p:sp>
      <p:sp>
        <p:nvSpPr>
          <p:cNvPr id="4" name="Title 3">
            <a:extLst>
              <a:ext uri="{FF2B5EF4-FFF2-40B4-BE49-F238E27FC236}">
                <a16:creationId xmlns:a16="http://schemas.microsoft.com/office/drawing/2014/main" id="{1488B2F8-E654-41FA-8BA9-71FE0BB7EF4F}"/>
              </a:ext>
            </a:extLst>
          </p:cNvPr>
          <p:cNvSpPr>
            <a:spLocks noGrp="1"/>
          </p:cNvSpPr>
          <p:nvPr>
            <p:ph type="title"/>
          </p:nvPr>
        </p:nvSpPr>
        <p:spPr/>
        <p:txBody>
          <a:bodyPr/>
          <a:lstStyle/>
          <a:p>
            <a:r>
              <a:rPr lang="en-US" dirty="0"/>
              <a:t>What about CAPI</a:t>
            </a:r>
            <a:endParaRPr lang="fr-FR" dirty="0"/>
          </a:p>
        </p:txBody>
      </p:sp>
    </p:spTree>
    <p:extLst>
      <p:ext uri="{BB962C8B-B14F-4D97-AF65-F5344CB8AC3E}">
        <p14:creationId xmlns:p14="http://schemas.microsoft.com/office/powerpoint/2010/main" val="409870517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B64D58-CC48-4366-B615-BC557D6CA94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48</a:t>
            </a:fld>
            <a:endParaRPr lang="en-US" dirty="0"/>
          </a:p>
        </p:txBody>
      </p:sp>
      <p:sp>
        <p:nvSpPr>
          <p:cNvPr id="3" name="Title 2">
            <a:extLst>
              <a:ext uri="{FF2B5EF4-FFF2-40B4-BE49-F238E27FC236}">
                <a16:creationId xmlns:a16="http://schemas.microsoft.com/office/drawing/2014/main" id="{C52E30F3-39EC-41C1-93AF-41D0CC6992BF}"/>
              </a:ext>
            </a:extLst>
          </p:cNvPr>
          <p:cNvSpPr>
            <a:spLocks noGrp="1"/>
          </p:cNvSpPr>
          <p:nvPr>
            <p:ph type="title"/>
          </p:nvPr>
        </p:nvSpPr>
        <p:spPr/>
        <p:txBody>
          <a:bodyPr/>
          <a:lstStyle/>
          <a:p>
            <a:r>
              <a:rPr lang="en-US" dirty="0"/>
              <a:t>CAPI/CNG Architecture</a:t>
            </a:r>
            <a:endParaRPr lang="fr-FR" dirty="0"/>
          </a:p>
        </p:txBody>
      </p:sp>
      <p:sp>
        <p:nvSpPr>
          <p:cNvPr id="4" name="Rounded Rectangle 64">
            <a:extLst>
              <a:ext uri="{FF2B5EF4-FFF2-40B4-BE49-F238E27FC236}">
                <a16:creationId xmlns:a16="http://schemas.microsoft.com/office/drawing/2014/main" id="{3A5412F1-6F3D-44AE-977A-48AC6440A6A8}"/>
              </a:ext>
            </a:extLst>
          </p:cNvPr>
          <p:cNvSpPr/>
          <p:nvPr/>
        </p:nvSpPr>
        <p:spPr bwMode="auto">
          <a:xfrm>
            <a:off x="1828800" y="2514600"/>
            <a:ext cx="8534400" cy="4267200"/>
          </a:xfrm>
          <a:prstGeom prst="roundRect">
            <a:avLst/>
          </a:prstGeom>
          <a:gradFill>
            <a:gsLst>
              <a:gs pos="0">
                <a:schemeClr val="tx2"/>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a:innerShdw blurRad="1270000" dist="177800" dir="5400000">
              <a:prstClr val="black">
                <a:alpha val="84000"/>
              </a:prstClr>
            </a:innerShdw>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5" name="Rectangle 21">
            <a:extLst>
              <a:ext uri="{FF2B5EF4-FFF2-40B4-BE49-F238E27FC236}">
                <a16:creationId xmlns:a16="http://schemas.microsoft.com/office/drawing/2014/main" id="{2B9F66CD-6FCC-4F50-BD6B-641D94AD3061}"/>
              </a:ext>
            </a:extLst>
          </p:cNvPr>
          <p:cNvSpPr>
            <a:spLocks noChangeArrowheads="1"/>
          </p:cNvSpPr>
          <p:nvPr/>
        </p:nvSpPr>
        <p:spPr bwMode="auto">
          <a:xfrm>
            <a:off x="5715000" y="5943600"/>
            <a:ext cx="2057400" cy="596900"/>
          </a:xfrm>
          <a:prstGeom prst="rect">
            <a:avLst/>
          </a:prstGeom>
          <a:solidFill>
            <a:srgbClr val="C00000"/>
          </a:solidFill>
          <a:ln w="12700" algn="ctr">
            <a:solidFill>
              <a:schemeClr val="tx1"/>
            </a:solidFill>
            <a:miter lim="800000"/>
            <a:headEnd type="none" w="sm" len="sm"/>
            <a:tailEnd type="none" w="sm" len="sm"/>
          </a:ln>
          <a:effectLst/>
        </p:spPr>
        <p:txBody>
          <a:bodyPr anchor="ctr"/>
          <a:lstStyle/>
          <a:p>
            <a:pPr algn="ctr" eaLnBrk="1" hangingPunct="1">
              <a:lnSpc>
                <a:spcPct val="85000"/>
              </a:lnSpc>
              <a:spcBef>
                <a:spcPts val="600"/>
              </a:spcBef>
              <a:defRPr/>
            </a:pPr>
            <a:r>
              <a:rPr lang="en-US" sz="1600" dirty="0">
                <a:effectLst>
                  <a:outerShdw blurRad="38100" dist="38100" dir="2700000" algn="tl">
                    <a:srgbClr val="000000"/>
                  </a:outerShdw>
                </a:effectLst>
                <a:latin typeface="Segoe Semibold" pitchFamily="34" charset="0"/>
              </a:rPr>
              <a:t>Algorithm Providers</a:t>
            </a:r>
          </a:p>
        </p:txBody>
      </p:sp>
      <p:sp>
        <p:nvSpPr>
          <p:cNvPr id="6" name="Rectangle 29">
            <a:extLst>
              <a:ext uri="{FF2B5EF4-FFF2-40B4-BE49-F238E27FC236}">
                <a16:creationId xmlns:a16="http://schemas.microsoft.com/office/drawing/2014/main" id="{4FF252C8-8F4A-491A-AB39-4487EA5659EF}"/>
              </a:ext>
            </a:extLst>
          </p:cNvPr>
          <p:cNvSpPr>
            <a:spLocks noChangeArrowheads="1"/>
          </p:cNvSpPr>
          <p:nvPr/>
        </p:nvSpPr>
        <p:spPr bwMode="auto">
          <a:xfrm>
            <a:off x="5715000" y="5029200"/>
            <a:ext cx="2057400" cy="384175"/>
          </a:xfrm>
          <a:prstGeom prst="rect">
            <a:avLst/>
          </a:prstGeom>
          <a:gradFill rotWithShape="0">
            <a:gsLst>
              <a:gs pos="0">
                <a:schemeClr val="hlink">
                  <a:gamma/>
                  <a:shade val="57255"/>
                  <a:invGamma/>
                  <a:alpha val="80000"/>
                </a:schemeClr>
              </a:gs>
              <a:gs pos="50000">
                <a:schemeClr val="hlink">
                  <a:alpha val="80000"/>
                </a:schemeClr>
              </a:gs>
              <a:gs pos="100000">
                <a:schemeClr val="hlink">
                  <a:gamma/>
                  <a:shade val="57255"/>
                  <a:invGamma/>
                  <a:alpha val="80000"/>
                </a:schemeClr>
              </a:gs>
            </a:gsLst>
            <a:lin ang="2700000" scaled="1"/>
          </a:gradFill>
          <a:ln w="12700">
            <a:solidFill>
              <a:schemeClr val="tx1"/>
            </a:solidFill>
            <a:miter lim="800000"/>
            <a:headEnd type="none" w="sm" len="sm"/>
            <a:tailEnd type="none" w="sm" len="sm"/>
          </a:ln>
          <a:effectLst/>
        </p:spPr>
        <p:txBody>
          <a:bodyPr/>
          <a:lstStyle/>
          <a:p>
            <a:pPr algn="ctr" eaLnBrk="1" hangingPunct="1">
              <a:lnSpc>
                <a:spcPct val="85000"/>
              </a:lnSpc>
              <a:spcBef>
                <a:spcPts val="600"/>
              </a:spcBef>
              <a:defRPr/>
            </a:pPr>
            <a:r>
              <a:rPr lang="en-US" sz="1600" dirty="0" err="1">
                <a:effectLst>
                  <a:outerShdw blurRad="38100" dist="38100" dir="2700000" algn="tl">
                    <a:srgbClr val="000000"/>
                  </a:outerShdw>
                </a:effectLst>
                <a:latin typeface="Segoe Semibold" pitchFamily="34" charset="0"/>
              </a:rPr>
              <a:t>Bcrypt</a:t>
            </a:r>
            <a:r>
              <a:rPr lang="en-US" sz="1600" dirty="0">
                <a:effectLst>
                  <a:outerShdw blurRad="38100" dist="38100" dir="2700000" algn="tl">
                    <a:srgbClr val="000000"/>
                  </a:outerShdw>
                </a:effectLst>
                <a:latin typeface="Segoe Semibold" pitchFamily="34" charset="0"/>
              </a:rPr>
              <a:t> Router</a:t>
            </a:r>
          </a:p>
        </p:txBody>
      </p:sp>
      <p:sp>
        <p:nvSpPr>
          <p:cNvPr id="7" name="Rectangle 9">
            <a:extLst>
              <a:ext uri="{FF2B5EF4-FFF2-40B4-BE49-F238E27FC236}">
                <a16:creationId xmlns:a16="http://schemas.microsoft.com/office/drawing/2014/main" id="{C52D78E7-65FD-4F8C-9AD3-02FA9D28B0AE}"/>
              </a:ext>
            </a:extLst>
          </p:cNvPr>
          <p:cNvSpPr>
            <a:spLocks noChangeArrowheads="1"/>
          </p:cNvSpPr>
          <p:nvPr/>
        </p:nvSpPr>
        <p:spPr bwMode="auto">
          <a:xfrm>
            <a:off x="3886200" y="3886200"/>
            <a:ext cx="1676400" cy="304800"/>
          </a:xfrm>
          <a:prstGeom prst="rect">
            <a:avLst/>
          </a:prstGeom>
          <a:solidFill>
            <a:srgbClr val="00B050"/>
          </a:solidFill>
          <a:ln w="12700" algn="ctr">
            <a:solidFill>
              <a:schemeClr val="accent2"/>
            </a:solidFill>
            <a:miter lim="800000"/>
            <a:headEnd type="none" w="sm" len="sm"/>
            <a:tailEnd type="none" w="sm" len="sm"/>
          </a:ln>
          <a:effectLst/>
        </p:spPr>
        <p:txBody>
          <a:bodyPr/>
          <a:lstStyle/>
          <a:p>
            <a:pPr algn="ctr" eaLnBrk="1" hangingPunct="1">
              <a:lnSpc>
                <a:spcPct val="85000"/>
              </a:lnSpc>
              <a:spcBef>
                <a:spcPct val="20000"/>
              </a:spcBef>
              <a:defRPr/>
            </a:pPr>
            <a:r>
              <a:rPr lang="en-US" sz="1800" dirty="0">
                <a:effectLst>
                  <a:outerShdw blurRad="38100" dist="38100" dir="2700000" algn="tl">
                    <a:srgbClr val="000000"/>
                  </a:outerShdw>
                </a:effectLst>
              </a:rPr>
              <a:t>RSAENH.DLL</a:t>
            </a:r>
          </a:p>
        </p:txBody>
      </p:sp>
      <p:sp>
        <p:nvSpPr>
          <p:cNvPr id="8" name="Rectangle 21">
            <a:extLst>
              <a:ext uri="{FF2B5EF4-FFF2-40B4-BE49-F238E27FC236}">
                <a16:creationId xmlns:a16="http://schemas.microsoft.com/office/drawing/2014/main" id="{AB10E2D8-8E2C-4C70-8F24-F9AF72427A95}"/>
              </a:ext>
            </a:extLst>
          </p:cNvPr>
          <p:cNvSpPr>
            <a:spLocks noChangeArrowheads="1"/>
          </p:cNvSpPr>
          <p:nvPr/>
        </p:nvSpPr>
        <p:spPr bwMode="auto">
          <a:xfrm>
            <a:off x="2057400" y="4953000"/>
            <a:ext cx="1719263" cy="609600"/>
          </a:xfrm>
          <a:prstGeom prst="rect">
            <a:avLst/>
          </a:prstGeom>
          <a:solidFill>
            <a:srgbClr val="C00000"/>
          </a:solidFill>
          <a:ln w="12700" algn="ctr">
            <a:solidFill>
              <a:schemeClr val="tx1"/>
            </a:solidFill>
            <a:miter lim="800000"/>
            <a:headEnd type="none" w="sm" len="sm"/>
            <a:tailEnd type="none" w="sm" len="sm"/>
          </a:ln>
          <a:effectLst/>
        </p:spPr>
        <p:txBody>
          <a:bodyPr anchor="ctr"/>
          <a:lstStyle/>
          <a:p>
            <a:pPr algn="ctr" eaLnBrk="1" hangingPunct="1">
              <a:lnSpc>
                <a:spcPct val="85000"/>
              </a:lnSpc>
              <a:spcBef>
                <a:spcPts val="600"/>
              </a:spcBef>
              <a:defRPr/>
            </a:pPr>
            <a:r>
              <a:rPr lang="en-US" sz="1600" dirty="0">
                <a:effectLst>
                  <a:outerShdw blurRad="38100" dist="38100" dir="2700000" algn="tl">
                    <a:srgbClr val="000000"/>
                  </a:outerShdw>
                </a:effectLst>
                <a:latin typeface="Segoe Semibold" pitchFamily="34" charset="0"/>
              </a:rPr>
              <a:t>CSPs</a:t>
            </a:r>
          </a:p>
        </p:txBody>
      </p:sp>
      <p:sp>
        <p:nvSpPr>
          <p:cNvPr id="9" name="Rectangle 29">
            <a:extLst>
              <a:ext uri="{FF2B5EF4-FFF2-40B4-BE49-F238E27FC236}">
                <a16:creationId xmlns:a16="http://schemas.microsoft.com/office/drawing/2014/main" id="{B55EBFC7-207D-4352-88A2-B3B45F5DA40C}"/>
              </a:ext>
            </a:extLst>
          </p:cNvPr>
          <p:cNvSpPr>
            <a:spLocks noChangeArrowheads="1"/>
          </p:cNvSpPr>
          <p:nvPr/>
        </p:nvSpPr>
        <p:spPr bwMode="auto">
          <a:xfrm>
            <a:off x="2209800" y="2971800"/>
            <a:ext cx="2209800" cy="384175"/>
          </a:xfrm>
          <a:prstGeom prst="rect">
            <a:avLst/>
          </a:prstGeom>
          <a:gradFill rotWithShape="0">
            <a:gsLst>
              <a:gs pos="0">
                <a:schemeClr val="hlink">
                  <a:gamma/>
                  <a:shade val="57255"/>
                  <a:invGamma/>
                  <a:alpha val="80000"/>
                </a:schemeClr>
              </a:gs>
              <a:gs pos="50000">
                <a:schemeClr val="hlink">
                  <a:alpha val="80000"/>
                </a:schemeClr>
              </a:gs>
              <a:gs pos="100000">
                <a:schemeClr val="hlink">
                  <a:gamma/>
                  <a:shade val="57255"/>
                  <a:invGamma/>
                  <a:alpha val="80000"/>
                </a:schemeClr>
              </a:gs>
            </a:gsLst>
            <a:lin ang="2700000" scaled="1"/>
          </a:gradFill>
          <a:ln w="12700">
            <a:solidFill>
              <a:schemeClr val="tx1"/>
            </a:solidFill>
            <a:miter lim="800000"/>
            <a:headEnd type="none" w="sm" len="sm"/>
            <a:tailEnd type="none" w="sm" len="sm"/>
          </a:ln>
          <a:effectLst/>
        </p:spPr>
        <p:txBody>
          <a:bodyPr/>
          <a:lstStyle/>
          <a:p>
            <a:pPr algn="ctr" eaLnBrk="1" hangingPunct="1">
              <a:lnSpc>
                <a:spcPct val="85000"/>
              </a:lnSpc>
              <a:spcBef>
                <a:spcPts val="600"/>
              </a:spcBef>
              <a:defRPr/>
            </a:pPr>
            <a:r>
              <a:rPr lang="en-US" sz="1600" dirty="0">
                <a:effectLst>
                  <a:outerShdw blurRad="38100" dist="38100" dir="2700000" algn="tl">
                    <a:srgbClr val="000000"/>
                  </a:outerShdw>
                </a:effectLst>
                <a:latin typeface="Segoe Semibold" pitchFamily="34" charset="0"/>
              </a:rPr>
              <a:t>CSP Router</a:t>
            </a:r>
          </a:p>
        </p:txBody>
      </p:sp>
      <p:sp>
        <p:nvSpPr>
          <p:cNvPr id="10" name="Rectangle 9">
            <a:extLst>
              <a:ext uri="{FF2B5EF4-FFF2-40B4-BE49-F238E27FC236}">
                <a16:creationId xmlns:a16="http://schemas.microsoft.com/office/drawing/2014/main" id="{3664AC4D-B80C-4FF9-978E-55605722F579}"/>
              </a:ext>
            </a:extLst>
          </p:cNvPr>
          <p:cNvSpPr>
            <a:spLocks noChangeArrowheads="1"/>
          </p:cNvSpPr>
          <p:nvPr/>
        </p:nvSpPr>
        <p:spPr bwMode="auto">
          <a:xfrm>
            <a:off x="3429000" y="4343400"/>
            <a:ext cx="1652588" cy="304800"/>
          </a:xfrm>
          <a:prstGeom prst="rect">
            <a:avLst/>
          </a:prstGeom>
          <a:solidFill>
            <a:srgbClr val="00B050"/>
          </a:solidFill>
          <a:ln w="12700" algn="ctr">
            <a:solidFill>
              <a:schemeClr val="accent2"/>
            </a:solidFill>
            <a:miter lim="800000"/>
            <a:headEnd type="none" w="sm" len="sm"/>
            <a:tailEnd type="none" w="sm" len="sm"/>
          </a:ln>
          <a:effectLst/>
        </p:spPr>
        <p:txBody>
          <a:bodyPr/>
          <a:lstStyle/>
          <a:p>
            <a:pPr algn="ctr" eaLnBrk="1" hangingPunct="1">
              <a:lnSpc>
                <a:spcPct val="85000"/>
              </a:lnSpc>
              <a:spcBef>
                <a:spcPct val="20000"/>
              </a:spcBef>
              <a:defRPr/>
            </a:pPr>
            <a:r>
              <a:rPr lang="en-US" sz="1800" dirty="0">
                <a:effectLst>
                  <a:outerShdw blurRad="38100" dist="38100" dir="2700000" algn="tl">
                    <a:srgbClr val="000000"/>
                  </a:outerShdw>
                </a:effectLst>
              </a:rPr>
              <a:t>DSSENH.DLL</a:t>
            </a:r>
          </a:p>
        </p:txBody>
      </p:sp>
      <p:sp>
        <p:nvSpPr>
          <p:cNvPr id="11" name="Down Arrow 49">
            <a:extLst>
              <a:ext uri="{FF2B5EF4-FFF2-40B4-BE49-F238E27FC236}">
                <a16:creationId xmlns:a16="http://schemas.microsoft.com/office/drawing/2014/main" id="{987F46AD-4D1B-459E-919E-927F1C1F427A}"/>
              </a:ext>
            </a:extLst>
          </p:cNvPr>
          <p:cNvSpPr/>
          <p:nvPr/>
        </p:nvSpPr>
        <p:spPr bwMode="auto">
          <a:xfrm>
            <a:off x="4038600" y="3352800"/>
            <a:ext cx="152400" cy="5334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12" name="Down Arrow 56">
            <a:extLst>
              <a:ext uri="{FF2B5EF4-FFF2-40B4-BE49-F238E27FC236}">
                <a16:creationId xmlns:a16="http://schemas.microsoft.com/office/drawing/2014/main" id="{CB319B23-9420-4877-8DAE-E558EF0C0763}"/>
              </a:ext>
            </a:extLst>
          </p:cNvPr>
          <p:cNvSpPr/>
          <p:nvPr/>
        </p:nvSpPr>
        <p:spPr bwMode="auto">
          <a:xfrm>
            <a:off x="3581400" y="3352800"/>
            <a:ext cx="152400" cy="9906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13" name="Down Arrow 57">
            <a:extLst>
              <a:ext uri="{FF2B5EF4-FFF2-40B4-BE49-F238E27FC236}">
                <a16:creationId xmlns:a16="http://schemas.microsoft.com/office/drawing/2014/main" id="{AA76A35B-BEB3-44B2-862E-A904127E7EA0}"/>
              </a:ext>
            </a:extLst>
          </p:cNvPr>
          <p:cNvSpPr/>
          <p:nvPr/>
        </p:nvSpPr>
        <p:spPr bwMode="auto">
          <a:xfrm>
            <a:off x="2819400" y="3352800"/>
            <a:ext cx="152400" cy="16002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14" name="Down Arrow 58">
            <a:extLst>
              <a:ext uri="{FF2B5EF4-FFF2-40B4-BE49-F238E27FC236}">
                <a16:creationId xmlns:a16="http://schemas.microsoft.com/office/drawing/2014/main" id="{3AF28E39-DFF1-4833-8AE2-72D8736BD3BF}"/>
              </a:ext>
            </a:extLst>
          </p:cNvPr>
          <p:cNvSpPr/>
          <p:nvPr/>
        </p:nvSpPr>
        <p:spPr bwMode="auto">
          <a:xfrm>
            <a:off x="6629400" y="5410200"/>
            <a:ext cx="152400" cy="5334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15" name="Down Arrow 59">
            <a:extLst>
              <a:ext uri="{FF2B5EF4-FFF2-40B4-BE49-F238E27FC236}">
                <a16:creationId xmlns:a16="http://schemas.microsoft.com/office/drawing/2014/main" id="{4DE884A6-A5CA-4CC8-BC0A-83317FBA300E}"/>
              </a:ext>
            </a:extLst>
          </p:cNvPr>
          <p:cNvSpPr/>
          <p:nvPr/>
        </p:nvSpPr>
        <p:spPr bwMode="auto">
          <a:xfrm>
            <a:off x="6019800" y="4038600"/>
            <a:ext cx="152400" cy="990600"/>
          </a:xfrm>
          <a:prstGeom prst="downArrow">
            <a:avLst/>
          </a:prstGeom>
          <a:solidFill>
            <a:schemeClr val="tx2">
              <a:lumMod val="50000"/>
            </a:schemeClr>
          </a:solidFill>
          <a:ln w="9525" cap="flat" cmpd="sng" algn="ctr">
            <a:no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C0B4A6FA-5E2B-456C-AE0D-51709E1386B3}"/>
              </a:ext>
            </a:extLst>
          </p:cNvPr>
          <p:cNvSpPr/>
          <p:nvPr/>
        </p:nvSpPr>
        <p:spPr bwMode="auto">
          <a:xfrm>
            <a:off x="5562600" y="4038600"/>
            <a:ext cx="533400" cy="76200"/>
          </a:xfrm>
          <a:prstGeom prst="rect">
            <a:avLst/>
          </a:prstGeom>
          <a:solidFill>
            <a:schemeClr val="tx2">
              <a:lumMod val="50000"/>
            </a:schemeClr>
          </a:solidFill>
          <a:ln w="9525" cap="flat" cmpd="sng" algn="ctr">
            <a:no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36E1FA06-7023-41E2-AF42-DD27F0B8F6F4}"/>
              </a:ext>
            </a:extLst>
          </p:cNvPr>
          <p:cNvSpPr/>
          <p:nvPr/>
        </p:nvSpPr>
        <p:spPr bwMode="auto">
          <a:xfrm>
            <a:off x="5105400" y="4495800"/>
            <a:ext cx="990600" cy="76200"/>
          </a:xfrm>
          <a:prstGeom prst="rect">
            <a:avLst/>
          </a:prstGeom>
          <a:solidFill>
            <a:schemeClr val="tx2">
              <a:lumMod val="50000"/>
            </a:schemeClr>
          </a:solidFill>
          <a:ln w="9525" cap="flat" cmpd="sng" algn="ctr">
            <a:no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18" name="Down Arrow 62">
            <a:extLst>
              <a:ext uri="{FF2B5EF4-FFF2-40B4-BE49-F238E27FC236}">
                <a16:creationId xmlns:a16="http://schemas.microsoft.com/office/drawing/2014/main" id="{1FFF874F-C6BF-4A80-B34D-3734DD6CEEE9}"/>
              </a:ext>
            </a:extLst>
          </p:cNvPr>
          <p:cNvSpPr/>
          <p:nvPr/>
        </p:nvSpPr>
        <p:spPr bwMode="auto">
          <a:xfrm>
            <a:off x="7391400" y="4572000"/>
            <a:ext cx="152400" cy="4572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19" name="Rectangle 9">
            <a:extLst>
              <a:ext uri="{FF2B5EF4-FFF2-40B4-BE49-F238E27FC236}">
                <a16:creationId xmlns:a16="http://schemas.microsoft.com/office/drawing/2014/main" id="{5C823345-0BD1-4891-8BEE-DFDB64E6C577}"/>
              </a:ext>
            </a:extLst>
          </p:cNvPr>
          <p:cNvSpPr>
            <a:spLocks noChangeArrowheads="1"/>
          </p:cNvSpPr>
          <p:nvPr/>
        </p:nvSpPr>
        <p:spPr bwMode="auto">
          <a:xfrm>
            <a:off x="3429000" y="1447800"/>
            <a:ext cx="5791200" cy="381000"/>
          </a:xfrm>
          <a:prstGeom prst="rect">
            <a:avLst/>
          </a:prstGeom>
          <a:solidFill>
            <a:schemeClr val="accent1"/>
          </a:solidFill>
          <a:ln w="12700" algn="ctr">
            <a:solidFill>
              <a:schemeClr val="accent2"/>
            </a:solidFill>
            <a:miter lim="800000"/>
            <a:headEnd type="none" w="sm" len="sm"/>
            <a:tailEnd type="none" w="sm" len="sm"/>
          </a:ln>
          <a:effectLst/>
        </p:spPr>
        <p:txBody>
          <a:bodyPr/>
          <a:lstStyle/>
          <a:p>
            <a:pPr algn="ctr" eaLnBrk="1" hangingPunct="1">
              <a:lnSpc>
                <a:spcPct val="85000"/>
              </a:lnSpc>
              <a:spcBef>
                <a:spcPct val="20000"/>
              </a:spcBef>
              <a:defRPr/>
            </a:pPr>
            <a:r>
              <a:rPr lang="en-US" sz="1800" dirty="0">
                <a:effectLst>
                  <a:outerShdw blurRad="38100" dist="38100" dir="2700000" algn="tl">
                    <a:srgbClr val="000000"/>
                  </a:outerShdw>
                </a:effectLst>
              </a:rPr>
              <a:t>Applications</a:t>
            </a:r>
          </a:p>
        </p:txBody>
      </p:sp>
      <p:sp>
        <p:nvSpPr>
          <p:cNvPr id="20" name="Down Arrow 65">
            <a:extLst>
              <a:ext uri="{FF2B5EF4-FFF2-40B4-BE49-F238E27FC236}">
                <a16:creationId xmlns:a16="http://schemas.microsoft.com/office/drawing/2014/main" id="{0C69F9DD-8DCE-413C-B130-447C0723C506}"/>
              </a:ext>
            </a:extLst>
          </p:cNvPr>
          <p:cNvSpPr/>
          <p:nvPr/>
        </p:nvSpPr>
        <p:spPr bwMode="auto">
          <a:xfrm>
            <a:off x="3733800" y="1828800"/>
            <a:ext cx="152400" cy="11430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21" name="Down Arrow 66">
            <a:extLst>
              <a:ext uri="{FF2B5EF4-FFF2-40B4-BE49-F238E27FC236}">
                <a16:creationId xmlns:a16="http://schemas.microsoft.com/office/drawing/2014/main" id="{15C1F535-35D0-4058-AB43-0DE0C88A4878}"/>
              </a:ext>
            </a:extLst>
          </p:cNvPr>
          <p:cNvSpPr/>
          <p:nvPr/>
        </p:nvSpPr>
        <p:spPr bwMode="auto">
          <a:xfrm>
            <a:off x="8763000" y="1828800"/>
            <a:ext cx="152400" cy="10668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22" name="Down Arrow 68">
            <a:extLst>
              <a:ext uri="{FF2B5EF4-FFF2-40B4-BE49-F238E27FC236}">
                <a16:creationId xmlns:a16="http://schemas.microsoft.com/office/drawing/2014/main" id="{E237064F-DE99-419E-8BF2-298EFDEF61BC}"/>
              </a:ext>
            </a:extLst>
          </p:cNvPr>
          <p:cNvSpPr/>
          <p:nvPr/>
        </p:nvSpPr>
        <p:spPr bwMode="auto">
          <a:xfrm>
            <a:off x="6781800" y="1828800"/>
            <a:ext cx="152400" cy="3200400"/>
          </a:xfrm>
          <a:prstGeom prst="downArrow">
            <a:avLst/>
          </a:prstGeom>
          <a:solidFill>
            <a:schemeClr val="accent6">
              <a:lumMod val="60000"/>
              <a:lumOff val="40000"/>
            </a:schemeClr>
          </a:solidFill>
          <a:ln w="9525" cap="flat" cmpd="sng" algn="ctr">
            <a:solidFill>
              <a:schemeClr val="tx1"/>
            </a:solidFill>
            <a:prstDash val="sysDash"/>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23" name="Can 69">
            <a:extLst>
              <a:ext uri="{FF2B5EF4-FFF2-40B4-BE49-F238E27FC236}">
                <a16:creationId xmlns:a16="http://schemas.microsoft.com/office/drawing/2014/main" id="{D8A6CCE8-4891-4242-AF72-57741412618F}"/>
              </a:ext>
            </a:extLst>
          </p:cNvPr>
          <p:cNvSpPr/>
          <p:nvPr/>
        </p:nvSpPr>
        <p:spPr bwMode="auto">
          <a:xfrm>
            <a:off x="2286000" y="6019800"/>
            <a:ext cx="1371600" cy="609600"/>
          </a:xfrm>
          <a:prstGeom prst="can">
            <a:avLst/>
          </a:prstGeom>
          <a:solidFill>
            <a:schemeClr val="accent3"/>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p:spPr>
        <p:txBody>
          <a:bodyPr wrap="none" anchor="ctr"/>
          <a:lstStyle/>
          <a:p>
            <a:pPr algn="ctr">
              <a:lnSpc>
                <a:spcPct val="85000"/>
              </a:lnSpc>
              <a:spcBef>
                <a:spcPct val="20000"/>
              </a:spcBef>
              <a:defRPr/>
            </a:pPr>
            <a:r>
              <a:rPr lang="en-US" sz="1800" dirty="0">
                <a:solidFill>
                  <a:schemeClr val="bg1"/>
                </a:solidFill>
              </a:rPr>
              <a:t>Containers</a:t>
            </a:r>
          </a:p>
        </p:txBody>
      </p:sp>
      <p:sp>
        <p:nvSpPr>
          <p:cNvPr id="24" name="Can 71">
            <a:extLst>
              <a:ext uri="{FF2B5EF4-FFF2-40B4-BE49-F238E27FC236}">
                <a16:creationId xmlns:a16="http://schemas.microsoft.com/office/drawing/2014/main" id="{2AF71449-A715-4FD4-AB5C-63796E5C9393}"/>
              </a:ext>
            </a:extLst>
          </p:cNvPr>
          <p:cNvSpPr/>
          <p:nvPr/>
        </p:nvSpPr>
        <p:spPr bwMode="auto">
          <a:xfrm>
            <a:off x="8305800" y="5943600"/>
            <a:ext cx="1295400" cy="609600"/>
          </a:xfrm>
          <a:prstGeom prst="can">
            <a:avLst/>
          </a:prstGeom>
          <a:solidFill>
            <a:schemeClr val="accent3"/>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p:spPr>
        <p:txBody>
          <a:bodyPr wrap="none" anchor="ctr"/>
          <a:lstStyle/>
          <a:p>
            <a:pPr algn="ctr">
              <a:lnSpc>
                <a:spcPct val="85000"/>
              </a:lnSpc>
              <a:spcBef>
                <a:spcPct val="20000"/>
              </a:spcBef>
              <a:defRPr/>
            </a:pPr>
            <a:r>
              <a:rPr lang="en-US" sz="1800" dirty="0">
                <a:solidFill>
                  <a:schemeClr val="bg1"/>
                </a:solidFill>
              </a:rPr>
              <a:t>Containers</a:t>
            </a:r>
          </a:p>
        </p:txBody>
      </p:sp>
      <p:sp>
        <p:nvSpPr>
          <p:cNvPr id="25" name="Down Arrow 72">
            <a:extLst>
              <a:ext uri="{FF2B5EF4-FFF2-40B4-BE49-F238E27FC236}">
                <a16:creationId xmlns:a16="http://schemas.microsoft.com/office/drawing/2014/main" id="{BBBAD5B3-2913-41E7-A9D7-0FC941CFFC76}"/>
              </a:ext>
            </a:extLst>
          </p:cNvPr>
          <p:cNvSpPr/>
          <p:nvPr/>
        </p:nvSpPr>
        <p:spPr bwMode="auto">
          <a:xfrm>
            <a:off x="2819400" y="5562600"/>
            <a:ext cx="152400" cy="5334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26" name="Down Arrow 73">
            <a:extLst>
              <a:ext uri="{FF2B5EF4-FFF2-40B4-BE49-F238E27FC236}">
                <a16:creationId xmlns:a16="http://schemas.microsoft.com/office/drawing/2014/main" id="{06384CE8-8E4C-4FE1-A30A-A16BC38A8649}"/>
              </a:ext>
            </a:extLst>
          </p:cNvPr>
          <p:cNvSpPr/>
          <p:nvPr/>
        </p:nvSpPr>
        <p:spPr bwMode="auto">
          <a:xfrm>
            <a:off x="8915400" y="3276600"/>
            <a:ext cx="152400" cy="15240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27" name="Rectangle 21">
            <a:extLst>
              <a:ext uri="{FF2B5EF4-FFF2-40B4-BE49-F238E27FC236}">
                <a16:creationId xmlns:a16="http://schemas.microsoft.com/office/drawing/2014/main" id="{65D53667-1BD4-49DA-8139-692D6447EF56}"/>
              </a:ext>
            </a:extLst>
          </p:cNvPr>
          <p:cNvSpPr>
            <a:spLocks noChangeArrowheads="1"/>
          </p:cNvSpPr>
          <p:nvPr/>
        </p:nvSpPr>
        <p:spPr bwMode="auto">
          <a:xfrm>
            <a:off x="8382000" y="4800600"/>
            <a:ext cx="1219200" cy="609600"/>
          </a:xfrm>
          <a:prstGeom prst="rect">
            <a:avLst/>
          </a:prstGeom>
          <a:solidFill>
            <a:srgbClr val="C00000"/>
          </a:solidFill>
          <a:ln w="12700" algn="ctr">
            <a:solidFill>
              <a:schemeClr val="tx1"/>
            </a:solidFill>
            <a:miter lim="800000"/>
            <a:headEnd type="none" w="sm" len="sm"/>
            <a:tailEnd type="none" w="sm" len="sm"/>
          </a:ln>
          <a:effectLst/>
        </p:spPr>
        <p:txBody>
          <a:bodyPr anchor="ctr"/>
          <a:lstStyle/>
          <a:p>
            <a:pPr algn="ctr" eaLnBrk="1" hangingPunct="1">
              <a:lnSpc>
                <a:spcPct val="85000"/>
              </a:lnSpc>
              <a:spcBef>
                <a:spcPts val="600"/>
              </a:spcBef>
              <a:defRPr/>
            </a:pPr>
            <a:r>
              <a:rPr lang="en-US" sz="1600" dirty="0">
                <a:effectLst>
                  <a:outerShdw blurRad="38100" dist="38100" dir="2700000" algn="tl">
                    <a:srgbClr val="000000"/>
                  </a:outerShdw>
                </a:effectLst>
                <a:latin typeface="Segoe Semibold" pitchFamily="34" charset="0"/>
              </a:rPr>
              <a:t>KSPs</a:t>
            </a:r>
          </a:p>
        </p:txBody>
      </p:sp>
      <p:sp>
        <p:nvSpPr>
          <p:cNvPr id="28" name="Down Arrow 27">
            <a:extLst>
              <a:ext uri="{FF2B5EF4-FFF2-40B4-BE49-F238E27FC236}">
                <a16:creationId xmlns:a16="http://schemas.microsoft.com/office/drawing/2014/main" id="{0446E58D-2470-4107-BD52-35EBD4A30D40}"/>
              </a:ext>
            </a:extLst>
          </p:cNvPr>
          <p:cNvSpPr/>
          <p:nvPr/>
        </p:nvSpPr>
        <p:spPr bwMode="auto">
          <a:xfrm>
            <a:off x="8915400" y="5410200"/>
            <a:ext cx="152400" cy="6096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29" name="Rectangle 29">
            <a:extLst>
              <a:ext uri="{FF2B5EF4-FFF2-40B4-BE49-F238E27FC236}">
                <a16:creationId xmlns:a16="http://schemas.microsoft.com/office/drawing/2014/main" id="{EEF3B7C0-FC84-4664-B40C-9AF9A476D569}"/>
              </a:ext>
            </a:extLst>
          </p:cNvPr>
          <p:cNvSpPr>
            <a:spLocks noChangeArrowheads="1"/>
          </p:cNvSpPr>
          <p:nvPr/>
        </p:nvSpPr>
        <p:spPr bwMode="auto">
          <a:xfrm>
            <a:off x="7543800" y="2895600"/>
            <a:ext cx="1828800" cy="384175"/>
          </a:xfrm>
          <a:prstGeom prst="rect">
            <a:avLst/>
          </a:prstGeom>
          <a:gradFill rotWithShape="0">
            <a:gsLst>
              <a:gs pos="0">
                <a:schemeClr val="hlink">
                  <a:gamma/>
                  <a:shade val="57255"/>
                  <a:invGamma/>
                  <a:alpha val="80000"/>
                </a:schemeClr>
              </a:gs>
              <a:gs pos="50000">
                <a:schemeClr val="hlink">
                  <a:alpha val="80000"/>
                </a:schemeClr>
              </a:gs>
              <a:gs pos="100000">
                <a:schemeClr val="hlink">
                  <a:gamma/>
                  <a:shade val="57255"/>
                  <a:invGamma/>
                  <a:alpha val="80000"/>
                </a:schemeClr>
              </a:gs>
            </a:gsLst>
            <a:lin ang="2700000" scaled="1"/>
          </a:gradFill>
          <a:ln w="12700">
            <a:solidFill>
              <a:schemeClr val="tx1"/>
            </a:solidFill>
            <a:miter lim="800000"/>
            <a:headEnd type="none" w="sm" len="sm"/>
            <a:tailEnd type="none" w="sm" len="sm"/>
          </a:ln>
          <a:effectLst/>
        </p:spPr>
        <p:txBody>
          <a:bodyPr/>
          <a:lstStyle/>
          <a:p>
            <a:pPr algn="ctr" eaLnBrk="1" hangingPunct="1">
              <a:lnSpc>
                <a:spcPct val="85000"/>
              </a:lnSpc>
              <a:spcBef>
                <a:spcPts val="600"/>
              </a:spcBef>
              <a:defRPr/>
            </a:pPr>
            <a:r>
              <a:rPr lang="en-US" sz="1600" dirty="0">
                <a:effectLst>
                  <a:outerShdw blurRad="38100" dist="38100" dir="2700000" algn="tl">
                    <a:srgbClr val="000000"/>
                  </a:outerShdw>
                </a:effectLst>
                <a:latin typeface="Segoe Semibold" pitchFamily="34" charset="0"/>
              </a:rPr>
              <a:t>KSP Router</a:t>
            </a:r>
          </a:p>
        </p:txBody>
      </p:sp>
      <p:sp>
        <p:nvSpPr>
          <p:cNvPr id="30" name="Rectangle 9">
            <a:extLst>
              <a:ext uri="{FF2B5EF4-FFF2-40B4-BE49-F238E27FC236}">
                <a16:creationId xmlns:a16="http://schemas.microsoft.com/office/drawing/2014/main" id="{CFC63CEE-AE3B-4B6E-A711-598504F9A549}"/>
              </a:ext>
            </a:extLst>
          </p:cNvPr>
          <p:cNvSpPr>
            <a:spLocks noChangeArrowheads="1"/>
          </p:cNvSpPr>
          <p:nvPr/>
        </p:nvSpPr>
        <p:spPr bwMode="auto">
          <a:xfrm>
            <a:off x="7010400" y="4191000"/>
            <a:ext cx="1600200" cy="358775"/>
          </a:xfrm>
          <a:prstGeom prst="rect">
            <a:avLst/>
          </a:prstGeom>
          <a:solidFill>
            <a:srgbClr val="00B050"/>
          </a:solidFill>
          <a:ln w="12700" algn="ctr">
            <a:solidFill>
              <a:schemeClr val="accent2"/>
            </a:solidFill>
            <a:miter lim="800000"/>
            <a:headEnd type="none" w="sm" len="sm"/>
            <a:tailEnd type="none" w="sm" len="sm"/>
          </a:ln>
          <a:effectLst/>
        </p:spPr>
        <p:txBody>
          <a:bodyPr/>
          <a:lstStyle/>
          <a:p>
            <a:pPr algn="ctr" eaLnBrk="1" hangingPunct="1">
              <a:lnSpc>
                <a:spcPct val="85000"/>
              </a:lnSpc>
              <a:spcBef>
                <a:spcPct val="20000"/>
              </a:spcBef>
              <a:defRPr/>
            </a:pPr>
            <a:r>
              <a:rPr lang="en-US" sz="1800" dirty="0">
                <a:effectLst>
                  <a:outerShdw blurRad="38100" dist="38100" dir="2700000" algn="tl">
                    <a:srgbClr val="000000"/>
                  </a:outerShdw>
                </a:effectLst>
              </a:rPr>
              <a:t>NCRYPT.DLL</a:t>
            </a:r>
          </a:p>
        </p:txBody>
      </p:sp>
      <p:sp>
        <p:nvSpPr>
          <p:cNvPr id="31" name="Down Arrow 30">
            <a:extLst>
              <a:ext uri="{FF2B5EF4-FFF2-40B4-BE49-F238E27FC236}">
                <a16:creationId xmlns:a16="http://schemas.microsoft.com/office/drawing/2014/main" id="{F9F02B2B-2F84-4836-8255-60AA9A17095B}"/>
              </a:ext>
            </a:extLst>
          </p:cNvPr>
          <p:cNvSpPr/>
          <p:nvPr/>
        </p:nvSpPr>
        <p:spPr bwMode="auto">
          <a:xfrm>
            <a:off x="7924800" y="3276600"/>
            <a:ext cx="152400" cy="9144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32" name="Can 31">
            <a:extLst>
              <a:ext uri="{FF2B5EF4-FFF2-40B4-BE49-F238E27FC236}">
                <a16:creationId xmlns:a16="http://schemas.microsoft.com/office/drawing/2014/main" id="{40AAC9C2-0F05-4509-9444-5C3A8439F1D3}"/>
              </a:ext>
            </a:extLst>
          </p:cNvPr>
          <p:cNvSpPr/>
          <p:nvPr/>
        </p:nvSpPr>
        <p:spPr bwMode="auto">
          <a:xfrm>
            <a:off x="4191000" y="5791200"/>
            <a:ext cx="1371600" cy="609600"/>
          </a:xfrm>
          <a:prstGeom prst="can">
            <a:avLst/>
          </a:prstGeom>
          <a:solidFill>
            <a:schemeClr val="accent3"/>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p:spPr>
        <p:txBody>
          <a:bodyPr wrap="none" anchor="ctr"/>
          <a:lstStyle/>
          <a:p>
            <a:pPr algn="ctr">
              <a:lnSpc>
                <a:spcPct val="85000"/>
              </a:lnSpc>
              <a:spcBef>
                <a:spcPct val="20000"/>
              </a:spcBef>
              <a:defRPr/>
            </a:pPr>
            <a:r>
              <a:rPr lang="en-US" sz="1800" dirty="0">
                <a:solidFill>
                  <a:schemeClr val="bg1"/>
                </a:solidFill>
              </a:rPr>
              <a:t>Containers</a:t>
            </a:r>
          </a:p>
        </p:txBody>
      </p:sp>
      <p:sp>
        <p:nvSpPr>
          <p:cNvPr id="33" name="Down Arrow 32">
            <a:extLst>
              <a:ext uri="{FF2B5EF4-FFF2-40B4-BE49-F238E27FC236}">
                <a16:creationId xmlns:a16="http://schemas.microsoft.com/office/drawing/2014/main" id="{199435EE-280A-4705-8869-6DE61B50160F}"/>
              </a:ext>
            </a:extLst>
          </p:cNvPr>
          <p:cNvSpPr/>
          <p:nvPr/>
        </p:nvSpPr>
        <p:spPr bwMode="auto">
          <a:xfrm>
            <a:off x="4572000" y="4648200"/>
            <a:ext cx="152400" cy="12192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
        <p:nvSpPr>
          <p:cNvPr id="34" name="Down Arrow 33">
            <a:extLst>
              <a:ext uri="{FF2B5EF4-FFF2-40B4-BE49-F238E27FC236}">
                <a16:creationId xmlns:a16="http://schemas.microsoft.com/office/drawing/2014/main" id="{1136B666-823F-41B5-BDB6-B7766247D40D}"/>
              </a:ext>
            </a:extLst>
          </p:cNvPr>
          <p:cNvSpPr/>
          <p:nvPr/>
        </p:nvSpPr>
        <p:spPr bwMode="auto">
          <a:xfrm>
            <a:off x="5181600" y="4191000"/>
            <a:ext cx="152400" cy="1676400"/>
          </a:xfrm>
          <a:prstGeom prst="downArrow">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lnSpc>
                <a:spcPct val="85000"/>
              </a:lnSpc>
              <a:spcBef>
                <a:spcPct val="20000"/>
              </a:spcBef>
              <a:defRPr/>
            </a:pPr>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415731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859ACC-3CCA-4629-8C07-F026C78D07B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a:t>
            </a:fld>
            <a:endParaRPr lang="en-US" dirty="0"/>
          </a:p>
        </p:txBody>
      </p:sp>
      <p:sp>
        <p:nvSpPr>
          <p:cNvPr id="3" name="Text Placeholder 2">
            <a:extLst>
              <a:ext uri="{FF2B5EF4-FFF2-40B4-BE49-F238E27FC236}">
                <a16:creationId xmlns:a16="http://schemas.microsoft.com/office/drawing/2014/main" id="{0E58A3A6-C374-4C18-832F-D52FCAF91D85}"/>
              </a:ext>
            </a:extLst>
          </p:cNvPr>
          <p:cNvSpPr>
            <a:spLocks noGrp="1"/>
          </p:cNvSpPr>
          <p:nvPr>
            <p:ph type="body" sz="quarter" idx="14"/>
          </p:nvPr>
        </p:nvSpPr>
        <p:spPr>
          <a:xfrm>
            <a:off x="274702" y="1943100"/>
            <a:ext cx="11721160" cy="4801314"/>
          </a:xfrm>
        </p:spPr>
        <p:txBody>
          <a:bodyPr/>
          <a:lstStyle/>
          <a:p>
            <a:r>
              <a:rPr lang="en-US" dirty="0"/>
              <a:t>DPAPI uses a key derived </a:t>
            </a:r>
            <a:r>
              <a:rPr lang="en-US"/>
              <a:t>from user’s </a:t>
            </a:r>
            <a:r>
              <a:rPr lang="en-US" dirty="0"/>
              <a:t>password</a:t>
            </a:r>
          </a:p>
          <a:p>
            <a:r>
              <a:rPr lang="en-US" dirty="0"/>
              <a:t>DPAPI also allows an application to use an additional secret when protecting data. This additional secret is then required to unprotect the data</a:t>
            </a:r>
          </a:p>
          <a:p>
            <a:pPr lvl="1"/>
            <a:r>
              <a:rPr lang="en-US" dirty="0"/>
              <a:t>Preventing applications stealing other applications secrets</a:t>
            </a:r>
          </a:p>
          <a:p>
            <a:r>
              <a:rPr lang="en-US" dirty="0"/>
              <a:t>Additionally, the application can pass in a data structure that will be used by DPAPI to prompt the user. This "prompt structure" allows the user to specify an additional password for this particular data.</a:t>
            </a:r>
            <a:endParaRPr lang="fr-FR" dirty="0"/>
          </a:p>
        </p:txBody>
      </p:sp>
      <p:sp>
        <p:nvSpPr>
          <p:cNvPr id="4" name="Title 3">
            <a:extLst>
              <a:ext uri="{FF2B5EF4-FFF2-40B4-BE49-F238E27FC236}">
                <a16:creationId xmlns:a16="http://schemas.microsoft.com/office/drawing/2014/main" id="{A365CF47-F047-4430-AF9A-DC6AB9C6D745}"/>
              </a:ext>
            </a:extLst>
          </p:cNvPr>
          <p:cNvSpPr>
            <a:spLocks noGrp="1"/>
          </p:cNvSpPr>
          <p:nvPr>
            <p:ph type="title"/>
          </p:nvPr>
        </p:nvSpPr>
        <p:spPr/>
        <p:txBody>
          <a:bodyPr/>
          <a:lstStyle/>
          <a:p>
            <a:r>
              <a:rPr lang="en-US" dirty="0"/>
              <a:t>DPAPI Keys and Passwords</a:t>
            </a:r>
            <a:endParaRPr lang="fr-FR" dirty="0"/>
          </a:p>
        </p:txBody>
      </p:sp>
    </p:spTree>
    <p:extLst>
      <p:ext uri="{BB962C8B-B14F-4D97-AF65-F5344CB8AC3E}">
        <p14:creationId xmlns:p14="http://schemas.microsoft.com/office/powerpoint/2010/main" val="16524172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A539C9-0F2A-4BCD-BC26-BA5331F9B52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49</a:t>
            </a:fld>
            <a:endParaRPr lang="en-US" dirty="0"/>
          </a:p>
        </p:txBody>
      </p:sp>
      <p:sp>
        <p:nvSpPr>
          <p:cNvPr id="3" name="Text Placeholder 2">
            <a:extLst>
              <a:ext uri="{FF2B5EF4-FFF2-40B4-BE49-F238E27FC236}">
                <a16:creationId xmlns:a16="http://schemas.microsoft.com/office/drawing/2014/main" id="{09F246CC-C606-4B47-9804-6E818E9DFF4E}"/>
              </a:ext>
            </a:extLst>
          </p:cNvPr>
          <p:cNvSpPr>
            <a:spLocks noGrp="1"/>
          </p:cNvSpPr>
          <p:nvPr>
            <p:ph type="body" sz="quarter" idx="14"/>
          </p:nvPr>
        </p:nvSpPr>
        <p:spPr>
          <a:xfrm>
            <a:off x="274702" y="1943100"/>
            <a:ext cx="11721160" cy="4007251"/>
          </a:xfrm>
        </p:spPr>
        <p:txBody>
          <a:bodyPr vert="horz" wrap="square" lIns="146304" tIns="91440" rIns="146304" bIns="91440" rtlCol="0" anchor="t">
            <a:spAutoFit/>
          </a:bodyPr>
          <a:lstStyle/>
          <a:p>
            <a:r>
              <a:rPr lang="en-US" dirty="0"/>
              <a:t>Cryptography API: Next Generation (CNG) is the long-term replacement for the CryptoAPI.</a:t>
            </a:r>
          </a:p>
          <a:p>
            <a:r>
              <a:rPr lang="en-US" dirty="0"/>
              <a:t>Takes the same design principles </a:t>
            </a:r>
            <a:r>
              <a:rPr lang="en-US"/>
              <a:t>as CAPI</a:t>
            </a:r>
            <a:r>
              <a:rPr lang="en-US" dirty="0">
                <a:cs typeface="Segoe UI Light"/>
              </a:rPr>
              <a:t>.</a:t>
            </a:r>
            <a:endParaRPr lang="en-US" dirty="0"/>
          </a:p>
          <a:p>
            <a:r>
              <a:rPr lang="en-US" dirty="0"/>
              <a:t>CNG is designed to be extensible at many levels and cryptography agnostic in behavior.</a:t>
            </a:r>
            <a:endParaRPr lang="en-US" dirty="0">
              <a:cs typeface="Segoe UI Light"/>
            </a:endParaRPr>
          </a:p>
          <a:p>
            <a:r>
              <a:rPr lang="en-US" dirty="0"/>
              <a:t>CNG is supported beginning with Windows Server 2008 and Windows Vista.</a:t>
            </a:r>
            <a:endParaRPr lang="fr-FR" dirty="0"/>
          </a:p>
        </p:txBody>
      </p:sp>
      <p:sp>
        <p:nvSpPr>
          <p:cNvPr id="4" name="Title 3">
            <a:extLst>
              <a:ext uri="{FF2B5EF4-FFF2-40B4-BE49-F238E27FC236}">
                <a16:creationId xmlns:a16="http://schemas.microsoft.com/office/drawing/2014/main" id="{D7307284-631E-4589-9CF5-59EA550E89A6}"/>
              </a:ext>
            </a:extLst>
          </p:cNvPr>
          <p:cNvSpPr>
            <a:spLocks noGrp="1"/>
          </p:cNvSpPr>
          <p:nvPr>
            <p:ph type="title"/>
          </p:nvPr>
        </p:nvSpPr>
        <p:spPr/>
        <p:txBody>
          <a:bodyPr/>
          <a:lstStyle/>
          <a:p>
            <a:r>
              <a:rPr lang="en-US" dirty="0"/>
              <a:t>CNG – </a:t>
            </a:r>
            <a:r>
              <a:rPr lang="en-US" i="1" dirty="0"/>
              <a:t>Cryptographic API: Next Generation</a:t>
            </a:r>
            <a:endParaRPr lang="fr-FR" dirty="0"/>
          </a:p>
        </p:txBody>
      </p:sp>
    </p:spTree>
    <p:extLst>
      <p:ext uri="{BB962C8B-B14F-4D97-AF65-F5344CB8AC3E}">
        <p14:creationId xmlns:p14="http://schemas.microsoft.com/office/powerpoint/2010/main" val="390509542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6073DA-0CA9-4C2A-A721-780588C1E21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50</a:t>
            </a:fld>
            <a:endParaRPr lang="en-US" dirty="0"/>
          </a:p>
        </p:txBody>
      </p:sp>
      <p:sp>
        <p:nvSpPr>
          <p:cNvPr id="3" name="Text Placeholder 2">
            <a:extLst>
              <a:ext uri="{FF2B5EF4-FFF2-40B4-BE49-F238E27FC236}">
                <a16:creationId xmlns:a16="http://schemas.microsoft.com/office/drawing/2014/main" id="{53D13721-6507-44D2-8354-A524EB603888}"/>
              </a:ext>
            </a:extLst>
          </p:cNvPr>
          <p:cNvSpPr>
            <a:spLocks noGrp="1"/>
          </p:cNvSpPr>
          <p:nvPr>
            <p:ph type="body" sz="quarter" idx="14"/>
          </p:nvPr>
        </p:nvSpPr>
        <p:spPr>
          <a:xfrm>
            <a:off x="274702" y="1943100"/>
            <a:ext cx="11721160" cy="4148828"/>
          </a:xfrm>
        </p:spPr>
        <p:txBody>
          <a:bodyPr/>
          <a:lstStyle/>
          <a:p>
            <a:r>
              <a:rPr lang="fr-FR" sz="3200" dirty="0" err="1"/>
              <a:t>Cryptographic</a:t>
            </a:r>
            <a:r>
              <a:rPr lang="fr-FR" sz="3200" dirty="0"/>
              <a:t> Agility</a:t>
            </a:r>
          </a:p>
          <a:p>
            <a:pPr lvl="1"/>
            <a:r>
              <a:rPr lang="en-US" sz="2000" dirty="0"/>
              <a:t>Finer-grained abstraction for key storage (and separation of storage from algorithm operations).</a:t>
            </a:r>
          </a:p>
          <a:p>
            <a:pPr lvl="1"/>
            <a:r>
              <a:rPr lang="en-US" sz="2000" dirty="0"/>
              <a:t>Process isolation for operations with long-term keys.</a:t>
            </a:r>
          </a:p>
          <a:p>
            <a:pPr lvl="1"/>
            <a:r>
              <a:rPr lang="en-US" sz="2000" dirty="0"/>
              <a:t>Relief from export signing restrictions.</a:t>
            </a:r>
          </a:p>
          <a:p>
            <a:pPr lvl="1"/>
            <a:r>
              <a:rPr lang="en-US" sz="2000" dirty="0"/>
              <a:t>Kernel-mode cryptographic API.</a:t>
            </a:r>
          </a:p>
          <a:p>
            <a:r>
              <a:rPr lang="en-US" sz="3200" dirty="0"/>
              <a:t>Suite B support</a:t>
            </a:r>
          </a:p>
          <a:p>
            <a:r>
              <a:rPr lang="en-US" sz="3200" dirty="0"/>
              <a:t>Auditing support</a:t>
            </a:r>
          </a:p>
          <a:p>
            <a:r>
              <a:rPr lang="en-US" sz="3200" dirty="0"/>
              <a:t>Replaceable Random number generators</a:t>
            </a:r>
          </a:p>
          <a:p>
            <a:r>
              <a:rPr lang="en-US" sz="3200" dirty="0"/>
              <a:t>Thread safety</a:t>
            </a:r>
            <a:endParaRPr lang="fr-FR" sz="3200" dirty="0"/>
          </a:p>
        </p:txBody>
      </p:sp>
      <p:sp>
        <p:nvSpPr>
          <p:cNvPr id="4" name="Title 3">
            <a:extLst>
              <a:ext uri="{FF2B5EF4-FFF2-40B4-BE49-F238E27FC236}">
                <a16:creationId xmlns:a16="http://schemas.microsoft.com/office/drawing/2014/main" id="{3F8EBA5E-E1E1-4780-80EE-D2FB3A878E02}"/>
              </a:ext>
            </a:extLst>
          </p:cNvPr>
          <p:cNvSpPr>
            <a:spLocks noGrp="1"/>
          </p:cNvSpPr>
          <p:nvPr>
            <p:ph type="title"/>
          </p:nvPr>
        </p:nvSpPr>
        <p:spPr/>
        <p:txBody>
          <a:bodyPr/>
          <a:lstStyle/>
          <a:p>
            <a:r>
              <a:rPr lang="en-US" dirty="0"/>
              <a:t>CNG Features</a:t>
            </a:r>
            <a:endParaRPr lang="fr-FR" dirty="0"/>
          </a:p>
        </p:txBody>
      </p:sp>
    </p:spTree>
    <p:extLst>
      <p:ext uri="{BB962C8B-B14F-4D97-AF65-F5344CB8AC3E}">
        <p14:creationId xmlns:p14="http://schemas.microsoft.com/office/powerpoint/2010/main" val="372889739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91A1B2-B4CD-4852-AC5C-425EBB52FB2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51</a:t>
            </a:fld>
            <a:endParaRPr lang="en-US" dirty="0"/>
          </a:p>
        </p:txBody>
      </p:sp>
      <p:sp>
        <p:nvSpPr>
          <p:cNvPr id="3" name="Text Placeholder 2">
            <a:extLst>
              <a:ext uri="{FF2B5EF4-FFF2-40B4-BE49-F238E27FC236}">
                <a16:creationId xmlns:a16="http://schemas.microsoft.com/office/drawing/2014/main" id="{09B78906-904A-4666-AA66-DE97D2947DEE}"/>
              </a:ext>
            </a:extLst>
          </p:cNvPr>
          <p:cNvSpPr>
            <a:spLocks noGrp="1"/>
          </p:cNvSpPr>
          <p:nvPr>
            <p:ph type="body" sz="quarter" idx="14"/>
          </p:nvPr>
        </p:nvSpPr>
        <p:spPr>
          <a:xfrm>
            <a:off x="274702" y="1943100"/>
            <a:ext cx="11721160" cy="4715137"/>
          </a:xfrm>
        </p:spPr>
        <p:txBody>
          <a:bodyPr/>
          <a:lstStyle/>
          <a:p>
            <a:r>
              <a:rPr lang="en-US" sz="3200" dirty="0"/>
              <a:t>In February of 2005, the National Security Agency (NSA) of the United States announced a coordinated set of symmetric encryption, asymmetric secret agreement (also known as key exchange), digital signature and hash functions for future U.S. government use called </a:t>
            </a:r>
            <a:r>
              <a:rPr lang="en-US" sz="3200" i="1" dirty="0"/>
              <a:t>Suite B</a:t>
            </a:r>
            <a:r>
              <a:rPr lang="en-US" sz="3200" dirty="0"/>
              <a:t>.</a:t>
            </a:r>
          </a:p>
          <a:p>
            <a:r>
              <a:rPr lang="en-US" sz="3200" dirty="0"/>
              <a:t>CNG includes support for Suite B that extends to all required algorithms: AES (all key sizes), the SHA-2 family (SHA-256, SHA-384 and SHA-512) of hashing algorithms, ECDH, and elliptic curve DSA (ECDSA) over the NIST-standard prime curves P-256, P-384, and P-521.</a:t>
            </a:r>
            <a:endParaRPr lang="fr-FR" sz="3200" dirty="0"/>
          </a:p>
        </p:txBody>
      </p:sp>
      <p:sp>
        <p:nvSpPr>
          <p:cNvPr id="4" name="Title 3">
            <a:extLst>
              <a:ext uri="{FF2B5EF4-FFF2-40B4-BE49-F238E27FC236}">
                <a16:creationId xmlns:a16="http://schemas.microsoft.com/office/drawing/2014/main" id="{8ACD3E75-837C-44C1-B242-5ED60F7184D7}"/>
              </a:ext>
            </a:extLst>
          </p:cNvPr>
          <p:cNvSpPr>
            <a:spLocks noGrp="1"/>
          </p:cNvSpPr>
          <p:nvPr>
            <p:ph type="title"/>
          </p:nvPr>
        </p:nvSpPr>
        <p:spPr/>
        <p:txBody>
          <a:bodyPr/>
          <a:lstStyle/>
          <a:p>
            <a:r>
              <a:rPr lang="en-US" dirty="0"/>
              <a:t>Suite B support</a:t>
            </a:r>
            <a:endParaRPr lang="fr-FR" dirty="0"/>
          </a:p>
        </p:txBody>
      </p:sp>
    </p:spTree>
    <p:extLst>
      <p:ext uri="{BB962C8B-B14F-4D97-AF65-F5344CB8AC3E}">
        <p14:creationId xmlns:p14="http://schemas.microsoft.com/office/powerpoint/2010/main" val="157339301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74554E-5DD3-4001-986D-865EF1B14BF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52</a:t>
            </a:fld>
            <a:endParaRPr lang="en-US" dirty="0"/>
          </a:p>
        </p:txBody>
      </p:sp>
      <p:sp>
        <p:nvSpPr>
          <p:cNvPr id="3" name="Text Placeholder 2">
            <a:extLst>
              <a:ext uri="{FF2B5EF4-FFF2-40B4-BE49-F238E27FC236}">
                <a16:creationId xmlns:a16="http://schemas.microsoft.com/office/drawing/2014/main" id="{39CB2203-BF52-46AD-88F2-4FD5F13CD213}"/>
              </a:ext>
            </a:extLst>
          </p:cNvPr>
          <p:cNvSpPr>
            <a:spLocks noGrp="1"/>
          </p:cNvSpPr>
          <p:nvPr>
            <p:ph type="body" sz="quarter" idx="14"/>
          </p:nvPr>
        </p:nvSpPr>
        <p:spPr>
          <a:xfrm>
            <a:off x="274702" y="1943100"/>
            <a:ext cx="11721160" cy="4358116"/>
          </a:xfrm>
        </p:spPr>
        <p:txBody>
          <a:bodyPr vert="horz" wrap="square" lIns="146304" tIns="91440" rIns="146304" bIns="91440" rtlCol="0" anchor="t">
            <a:spAutoFit/>
          </a:bodyPr>
          <a:lstStyle/>
          <a:p>
            <a:r>
              <a:rPr lang="en-US" dirty="0"/>
              <a:t>Driver Ksecdd.sys</a:t>
            </a:r>
          </a:p>
          <a:p>
            <a:r>
              <a:rPr lang="en-US" dirty="0"/>
              <a:t>CNG supports cryptography in kernel mode.</a:t>
            </a:r>
            <a:endParaRPr lang="en-US" dirty="0">
              <a:cs typeface="Segoe UI Light"/>
            </a:endParaRPr>
          </a:p>
          <a:p>
            <a:r>
              <a:rPr lang="en-US" dirty="0"/>
              <a:t>Both SSL/TLS and IPsec operate in </a:t>
            </a:r>
            <a:r>
              <a:rPr lang="en-US"/>
              <a:t>kernel mode</a:t>
            </a:r>
            <a:r>
              <a:rPr lang="en-US" dirty="0">
                <a:cs typeface="Segoe UI Light"/>
              </a:rPr>
              <a:t>.</a:t>
            </a:r>
            <a:endParaRPr lang="en-US" dirty="0"/>
          </a:p>
          <a:p>
            <a:r>
              <a:rPr lang="en-US" dirty="0"/>
              <a:t>All CNG functions can be called from kernel mode if the caller is running at </a:t>
            </a:r>
            <a:r>
              <a:rPr lang="en-US" b="1" dirty="0"/>
              <a:t>PASSIVE_LEVEL</a:t>
            </a:r>
            <a:r>
              <a:rPr lang="en-US" dirty="0"/>
              <a:t> </a:t>
            </a:r>
            <a:r>
              <a:rPr lang="en-US" i="1">
                <a:hlinkClick r:id="rId2"/>
              </a:rPr>
              <a:t>IRQL</a:t>
            </a:r>
            <a:r>
              <a:rPr lang="en-US"/>
              <a:t>. </a:t>
            </a:r>
            <a:endParaRPr lang="en-US" dirty="0">
              <a:cs typeface="Segoe UI Light"/>
            </a:endParaRPr>
          </a:p>
          <a:p>
            <a:pPr lvl="1"/>
            <a:r>
              <a:rPr lang="en-US" dirty="0"/>
              <a:t>In addition, some kernel mode CNG functions may be callable at </a:t>
            </a:r>
            <a:r>
              <a:rPr lang="en-US" b="1" dirty="0"/>
              <a:t>DISPATCH_LEVEL IRQL</a:t>
            </a:r>
            <a:r>
              <a:rPr lang="en-US" dirty="0"/>
              <a:t>, depending on the provider's capabilities.</a:t>
            </a:r>
            <a:endParaRPr lang="en-US" dirty="0">
              <a:cs typeface="Segoe UI"/>
            </a:endParaRPr>
          </a:p>
          <a:p>
            <a:endParaRPr lang="fr-FR" dirty="0"/>
          </a:p>
        </p:txBody>
      </p:sp>
      <p:sp>
        <p:nvSpPr>
          <p:cNvPr id="4" name="Title 3">
            <a:extLst>
              <a:ext uri="{FF2B5EF4-FFF2-40B4-BE49-F238E27FC236}">
                <a16:creationId xmlns:a16="http://schemas.microsoft.com/office/drawing/2014/main" id="{473B9B82-87EA-4736-AED9-8567DF4D4B06}"/>
              </a:ext>
            </a:extLst>
          </p:cNvPr>
          <p:cNvSpPr>
            <a:spLocks noGrp="1"/>
          </p:cNvSpPr>
          <p:nvPr>
            <p:ph type="title"/>
          </p:nvPr>
        </p:nvSpPr>
        <p:spPr/>
        <p:txBody>
          <a:bodyPr/>
          <a:lstStyle/>
          <a:p>
            <a:r>
              <a:rPr lang="en-US" dirty="0"/>
              <a:t>Kernel Support</a:t>
            </a:r>
            <a:endParaRPr lang="fr-FR" dirty="0"/>
          </a:p>
        </p:txBody>
      </p:sp>
    </p:spTree>
    <p:extLst>
      <p:ext uri="{BB962C8B-B14F-4D97-AF65-F5344CB8AC3E}">
        <p14:creationId xmlns:p14="http://schemas.microsoft.com/office/powerpoint/2010/main" val="176839811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990B5B-ED72-4B72-A547-727F66B43C4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53</a:t>
            </a:fld>
            <a:endParaRPr lang="en-US" dirty="0"/>
          </a:p>
        </p:txBody>
      </p:sp>
      <p:sp>
        <p:nvSpPr>
          <p:cNvPr id="3" name="Text Placeholder 2">
            <a:extLst>
              <a:ext uri="{FF2B5EF4-FFF2-40B4-BE49-F238E27FC236}">
                <a16:creationId xmlns:a16="http://schemas.microsoft.com/office/drawing/2014/main" id="{A11B7592-E048-4D89-8819-CCF811276692}"/>
              </a:ext>
            </a:extLst>
          </p:cNvPr>
          <p:cNvSpPr>
            <a:spLocks noGrp="1"/>
          </p:cNvSpPr>
          <p:nvPr>
            <p:ph type="body" sz="quarter" idx="14"/>
          </p:nvPr>
        </p:nvSpPr>
        <p:spPr>
          <a:xfrm>
            <a:off x="274702" y="1943100"/>
            <a:ext cx="11721160" cy="5133713"/>
          </a:xfrm>
        </p:spPr>
        <p:txBody>
          <a:bodyPr vert="horz" wrap="square" lIns="146304" tIns="91440" rIns="146304" bIns="91440" rtlCol="0" anchor="t">
            <a:spAutoFit/>
          </a:bodyPr>
          <a:lstStyle/>
          <a:p>
            <a:r>
              <a:rPr lang="en-US" sz="2400" dirty="0"/>
              <a:t>Key and key-pair generation failures, including </a:t>
            </a:r>
            <a:r>
              <a:rPr lang="en-US" sz="2400"/>
              <a:t>self-test failures</a:t>
            </a:r>
            <a:r>
              <a:rPr lang="en-US" sz="2400" dirty="0">
                <a:cs typeface="Segoe UI Light"/>
              </a:rPr>
              <a:t>.</a:t>
            </a:r>
            <a:endParaRPr lang="en-US" sz="2400" dirty="0"/>
          </a:p>
          <a:p>
            <a:r>
              <a:rPr lang="en-US" sz="2400" dirty="0"/>
              <a:t>Key import and export.</a:t>
            </a:r>
            <a:endParaRPr lang="en-US" sz="2400" dirty="0">
              <a:cs typeface="Segoe UI Light"/>
            </a:endParaRPr>
          </a:p>
          <a:p>
            <a:r>
              <a:rPr lang="en-US" sz="2400" dirty="0"/>
              <a:t>Key destruction failures.</a:t>
            </a:r>
            <a:endParaRPr lang="en-US" sz="2400" dirty="0">
              <a:cs typeface="Segoe UI Light"/>
            </a:endParaRPr>
          </a:p>
          <a:p>
            <a:r>
              <a:rPr lang="en-US" sz="2400" dirty="0"/>
              <a:t>Persistent keys need are audited when they are written to and read from files.</a:t>
            </a:r>
            <a:endParaRPr lang="en-US" sz="2400" dirty="0">
              <a:cs typeface="Segoe UI Light"/>
            </a:endParaRPr>
          </a:p>
          <a:p>
            <a:r>
              <a:rPr lang="en-US" sz="2400" dirty="0"/>
              <a:t>Pair-wise consistency check failures.</a:t>
            </a:r>
            <a:endParaRPr lang="en-US" sz="2400" dirty="0">
              <a:cs typeface="Segoe UI Light"/>
            </a:endParaRPr>
          </a:p>
          <a:p>
            <a:r>
              <a:rPr lang="en-US" sz="2400" dirty="0"/>
              <a:t>Secret key validation failures, if any, are audited, for example, parity checks on 3DES keys.</a:t>
            </a:r>
            <a:endParaRPr lang="en-US" sz="2400" dirty="0">
              <a:cs typeface="Segoe UI Light"/>
            </a:endParaRPr>
          </a:p>
          <a:p>
            <a:r>
              <a:rPr lang="en-US" sz="2400" dirty="0"/>
              <a:t>Failures in encryption, decryption, hashing, signature, verification, key exchange, and random number generation.</a:t>
            </a:r>
            <a:endParaRPr lang="en-US" sz="2400" dirty="0">
              <a:cs typeface="Segoe UI Light"/>
            </a:endParaRPr>
          </a:p>
          <a:p>
            <a:r>
              <a:rPr lang="en-US" sz="2400" dirty="0"/>
              <a:t>Cryptographic self-tests.</a:t>
            </a:r>
            <a:endParaRPr lang="en-US" sz="2400" dirty="0">
              <a:cs typeface="Segoe UI Light"/>
            </a:endParaRPr>
          </a:p>
          <a:p>
            <a:r>
              <a:rPr lang="en-US" b="1" dirty="0" err="1"/>
              <a:t>auditpol</a:t>
            </a:r>
            <a:r>
              <a:rPr lang="en-US" b="1" dirty="0"/>
              <a:t> /set /</a:t>
            </a:r>
            <a:r>
              <a:rPr lang="en-US" b="1" dirty="0" err="1"/>
              <a:t>subcategory:"other</a:t>
            </a:r>
            <a:r>
              <a:rPr lang="en-US" b="1" dirty="0"/>
              <a:t> system events" /</a:t>
            </a:r>
            <a:r>
              <a:rPr lang="en-US" b="1" dirty="0" err="1"/>
              <a:t>success:enable</a:t>
            </a:r>
            <a:r>
              <a:rPr lang="en-US" b="1" dirty="0"/>
              <a:t> /</a:t>
            </a:r>
            <a:r>
              <a:rPr lang="en-US" b="1" dirty="0" err="1"/>
              <a:t>failure:enable</a:t>
            </a:r>
            <a:endParaRPr lang="en-US" sz="2400" dirty="0"/>
          </a:p>
        </p:txBody>
      </p:sp>
      <p:sp>
        <p:nvSpPr>
          <p:cNvPr id="4" name="Title 3">
            <a:extLst>
              <a:ext uri="{FF2B5EF4-FFF2-40B4-BE49-F238E27FC236}">
                <a16:creationId xmlns:a16="http://schemas.microsoft.com/office/drawing/2014/main" id="{46E2AF82-00EE-4EB9-9B04-2299591FC35D}"/>
              </a:ext>
            </a:extLst>
          </p:cNvPr>
          <p:cNvSpPr>
            <a:spLocks noGrp="1"/>
          </p:cNvSpPr>
          <p:nvPr>
            <p:ph type="title"/>
          </p:nvPr>
        </p:nvSpPr>
        <p:spPr/>
        <p:txBody>
          <a:bodyPr/>
          <a:lstStyle/>
          <a:p>
            <a:r>
              <a:rPr lang="en-US" dirty="0"/>
              <a:t>Auditing</a:t>
            </a:r>
            <a:endParaRPr lang="fr-FR" dirty="0"/>
          </a:p>
        </p:txBody>
      </p:sp>
    </p:spTree>
    <p:extLst>
      <p:ext uri="{BB962C8B-B14F-4D97-AF65-F5344CB8AC3E}">
        <p14:creationId xmlns:p14="http://schemas.microsoft.com/office/powerpoint/2010/main" val="124878524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3297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how Windows implements code signing security</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how Authenticode help prevent running untrusted software</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Know the deployable security features based </a:t>
            </a:r>
            <a:r>
              <a:rPr lang="en-US" sz="2448" kern="0">
                <a:gradFill>
                  <a:gsLst>
                    <a:gs pos="0">
                      <a:srgbClr val="FFFFFF"/>
                    </a:gs>
                    <a:gs pos="100000">
                      <a:srgbClr val="FFFFFF"/>
                    </a:gs>
                  </a:gsLst>
                  <a:lin ang="5400000" scaled="0"/>
                </a:gradFill>
                <a:latin typeface="Segoe UI Semilight"/>
              </a:rPr>
              <a:t>on Authenticode</a:t>
            </a:r>
            <a:endParaRPr lang="en-US" sz="2448" kern="0" dirty="0">
              <a:gradFill>
                <a:gsLst>
                  <a:gs pos="0">
                    <a:srgbClr val="FFFFFF"/>
                  </a:gs>
                  <a:gs pos="100000">
                    <a:srgbClr val="FFFFFF"/>
                  </a:gs>
                </a:gsLst>
                <a:lin ang="5400000" scaled="0"/>
              </a:gradFill>
              <a:latin typeface="Segoe UI Semilight"/>
            </a:endParaRPr>
          </a:p>
          <a:p>
            <a:pPr marL="342900"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3 – Authenticode</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509000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5F9078-B719-4D87-85A3-A735988AA8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55</a:t>
            </a:fld>
            <a:endParaRPr lang="en-US" dirty="0"/>
          </a:p>
        </p:txBody>
      </p:sp>
      <p:sp>
        <p:nvSpPr>
          <p:cNvPr id="3" name="Text Placeholder 2">
            <a:extLst>
              <a:ext uri="{FF2B5EF4-FFF2-40B4-BE49-F238E27FC236}">
                <a16:creationId xmlns:a16="http://schemas.microsoft.com/office/drawing/2014/main" id="{B805761D-BFD5-41AD-9F16-F0309AA080DF}"/>
              </a:ext>
            </a:extLst>
          </p:cNvPr>
          <p:cNvSpPr>
            <a:spLocks noGrp="1"/>
          </p:cNvSpPr>
          <p:nvPr>
            <p:ph type="body" sz="quarter" idx="14"/>
          </p:nvPr>
        </p:nvSpPr>
        <p:spPr>
          <a:xfrm>
            <a:off x="274702" y="1943100"/>
            <a:ext cx="11721160" cy="4887492"/>
          </a:xfrm>
        </p:spPr>
        <p:txBody>
          <a:bodyPr vert="horz" wrap="square" lIns="146304" tIns="91440" rIns="146304" bIns="91440" rtlCol="0" anchor="t">
            <a:spAutoFit/>
          </a:bodyPr>
          <a:lstStyle/>
          <a:p>
            <a:r>
              <a:rPr lang="en-US" dirty="0"/>
              <a:t>One of the larger questions facing the software industry is this: How can users trust code that is published on the Internet?</a:t>
            </a:r>
          </a:p>
          <a:p>
            <a:r>
              <a:rPr lang="en-US" dirty="0"/>
              <a:t>Two issues that must be addressed</a:t>
            </a:r>
            <a:endParaRPr lang="en-US" dirty="0">
              <a:cs typeface="Segoe UI Light"/>
            </a:endParaRPr>
          </a:p>
          <a:p>
            <a:pPr lvl="1"/>
            <a:r>
              <a:rPr lang="en-US" dirty="0"/>
              <a:t>Ensuring authenticity</a:t>
            </a:r>
            <a:endParaRPr lang="en-US" dirty="0">
              <a:cs typeface="Segoe UI"/>
            </a:endParaRPr>
          </a:p>
          <a:p>
            <a:pPr lvl="2"/>
            <a:r>
              <a:rPr lang="en-US" dirty="0"/>
              <a:t>Assures users that they know where the code came from.</a:t>
            </a:r>
            <a:endParaRPr lang="en-US" dirty="0">
              <a:cs typeface="Segoe UI"/>
            </a:endParaRPr>
          </a:p>
          <a:p>
            <a:pPr lvl="1"/>
            <a:r>
              <a:rPr lang="fr-FR" dirty="0" err="1"/>
              <a:t>Ensuring</a:t>
            </a:r>
            <a:r>
              <a:rPr lang="fr-FR" dirty="0"/>
              <a:t> </a:t>
            </a:r>
            <a:r>
              <a:rPr lang="fr-FR" dirty="0" err="1"/>
              <a:t>integrity</a:t>
            </a:r>
            <a:endParaRPr lang="fr-FR" dirty="0"/>
          </a:p>
          <a:p>
            <a:pPr lvl="2"/>
            <a:r>
              <a:rPr lang="en-US" dirty="0"/>
              <a:t>Verifies that the code hasn't been tampered with since its publication.</a:t>
            </a:r>
            <a:endParaRPr lang="en-US" dirty="0">
              <a:cs typeface="Segoe UI"/>
            </a:endParaRPr>
          </a:p>
          <a:p>
            <a:r>
              <a:rPr lang="en-US"/>
              <a:t>A solution to </a:t>
            </a:r>
            <a:r>
              <a:rPr lang="en-US" dirty="0"/>
              <a:t>these issues is Microsoft Authenticode coupled with an infrastructure of trusted entities.</a:t>
            </a:r>
            <a:endParaRPr lang="fr-FR" dirty="0"/>
          </a:p>
        </p:txBody>
      </p:sp>
      <p:sp>
        <p:nvSpPr>
          <p:cNvPr id="4" name="Title 3">
            <a:extLst>
              <a:ext uri="{FF2B5EF4-FFF2-40B4-BE49-F238E27FC236}">
                <a16:creationId xmlns:a16="http://schemas.microsoft.com/office/drawing/2014/main" id="{B9D529D9-46C5-4835-AA77-2AC868C101E1}"/>
              </a:ext>
            </a:extLst>
          </p:cNvPr>
          <p:cNvSpPr>
            <a:spLocks noGrp="1"/>
          </p:cNvSpPr>
          <p:nvPr>
            <p:ph type="title"/>
          </p:nvPr>
        </p:nvSpPr>
        <p:spPr/>
        <p:txBody>
          <a:bodyPr/>
          <a:lstStyle/>
          <a:p>
            <a:r>
              <a:rPr lang="en-US" dirty="0"/>
              <a:t>Code Signing</a:t>
            </a:r>
            <a:endParaRPr lang="fr-FR" dirty="0"/>
          </a:p>
        </p:txBody>
      </p:sp>
    </p:spTree>
    <p:extLst>
      <p:ext uri="{BB962C8B-B14F-4D97-AF65-F5344CB8AC3E}">
        <p14:creationId xmlns:p14="http://schemas.microsoft.com/office/powerpoint/2010/main" val="173046263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40AFCA-B43D-4607-863D-D1040BF82BC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56</a:t>
            </a:fld>
            <a:endParaRPr lang="en-US" dirty="0"/>
          </a:p>
        </p:txBody>
      </p:sp>
      <p:sp>
        <p:nvSpPr>
          <p:cNvPr id="3" name="Text Placeholder 2">
            <a:extLst>
              <a:ext uri="{FF2B5EF4-FFF2-40B4-BE49-F238E27FC236}">
                <a16:creationId xmlns:a16="http://schemas.microsoft.com/office/drawing/2014/main" id="{BD2D4C5E-ACA9-4CFA-B68B-35DF7FCBB4FD}"/>
              </a:ext>
            </a:extLst>
          </p:cNvPr>
          <p:cNvSpPr>
            <a:spLocks noGrp="1"/>
          </p:cNvSpPr>
          <p:nvPr>
            <p:ph type="body" sz="quarter" idx="14"/>
          </p:nvPr>
        </p:nvSpPr>
        <p:spPr>
          <a:xfrm>
            <a:off x="274702" y="1943100"/>
            <a:ext cx="11721160" cy="3287054"/>
          </a:xfrm>
        </p:spPr>
        <p:txBody>
          <a:bodyPr vert="horz" wrap="square" lIns="146304" tIns="91440" rIns="146304" bIns="91440" rtlCol="0" anchor="t">
            <a:spAutoFit/>
          </a:bodyPr>
          <a:lstStyle/>
          <a:p>
            <a:r>
              <a:rPr lang="en-US" dirty="0"/>
              <a:t>Authenticode is the mechanism by which users can be informed of whether the software publisher is participating in the infrastructure of trusted entities.</a:t>
            </a:r>
          </a:p>
          <a:p>
            <a:r>
              <a:rPr lang="en-US" dirty="0"/>
              <a:t>Authenticode serves the needs of both software publishers and users who rely upon the Internet </a:t>
            </a:r>
            <a:r>
              <a:rPr lang="en-US"/>
              <a:t>for downloading software</a:t>
            </a:r>
            <a:r>
              <a:rPr lang="en-US" dirty="0"/>
              <a:t>.</a:t>
            </a:r>
            <a:endParaRPr lang="fr-FR" dirty="0"/>
          </a:p>
        </p:txBody>
      </p:sp>
      <p:sp>
        <p:nvSpPr>
          <p:cNvPr id="4" name="Title 3">
            <a:extLst>
              <a:ext uri="{FF2B5EF4-FFF2-40B4-BE49-F238E27FC236}">
                <a16:creationId xmlns:a16="http://schemas.microsoft.com/office/drawing/2014/main" id="{BF6C8D87-9C3B-4F4E-9167-6EB7C12F6172}"/>
              </a:ext>
            </a:extLst>
          </p:cNvPr>
          <p:cNvSpPr>
            <a:spLocks noGrp="1"/>
          </p:cNvSpPr>
          <p:nvPr>
            <p:ph type="title"/>
          </p:nvPr>
        </p:nvSpPr>
        <p:spPr/>
        <p:txBody>
          <a:bodyPr/>
          <a:lstStyle/>
          <a:p>
            <a:r>
              <a:rPr lang="en-US" dirty="0"/>
              <a:t>Authenticode from users &amp; developers point of view</a:t>
            </a:r>
            <a:endParaRPr lang="fr-FR" dirty="0"/>
          </a:p>
        </p:txBody>
      </p:sp>
    </p:spTree>
    <p:extLst>
      <p:ext uri="{BB962C8B-B14F-4D97-AF65-F5344CB8AC3E}">
        <p14:creationId xmlns:p14="http://schemas.microsoft.com/office/powerpoint/2010/main" val="28414289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3CA847-B9F6-447D-94E2-05B36C7E0F7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57</a:t>
            </a:fld>
            <a:endParaRPr lang="en-US" dirty="0"/>
          </a:p>
        </p:txBody>
      </p:sp>
      <p:sp>
        <p:nvSpPr>
          <p:cNvPr id="3" name="Text Placeholder 2">
            <a:extLst>
              <a:ext uri="{FF2B5EF4-FFF2-40B4-BE49-F238E27FC236}">
                <a16:creationId xmlns:a16="http://schemas.microsoft.com/office/drawing/2014/main" id="{B8F036D2-D110-4956-884D-8B494F002682}"/>
              </a:ext>
            </a:extLst>
          </p:cNvPr>
          <p:cNvSpPr>
            <a:spLocks noGrp="1"/>
          </p:cNvSpPr>
          <p:nvPr>
            <p:ph type="body" sz="quarter" idx="14"/>
          </p:nvPr>
        </p:nvSpPr>
        <p:spPr>
          <a:xfrm>
            <a:off x="274702" y="1943100"/>
            <a:ext cx="11721160" cy="4875181"/>
          </a:xfrm>
        </p:spPr>
        <p:txBody>
          <a:bodyPr/>
          <a:lstStyle/>
          <a:p>
            <a:r>
              <a:rPr lang="en-US" dirty="0"/>
              <a:t>Authenticode is a digital signature format that relies on the PKCS#7 standard to provide a way to sign the executable code for supported file formats like PE files.</a:t>
            </a:r>
          </a:p>
          <a:p>
            <a:r>
              <a:rPr lang="en-US" dirty="0"/>
              <a:t>Distinction between code integrity and file integrity</a:t>
            </a:r>
          </a:p>
          <a:p>
            <a:pPr lvl="1"/>
            <a:r>
              <a:rPr lang="en-US" dirty="0"/>
              <a:t>Code integrity ensures that any modifications to executable code can be detected.</a:t>
            </a:r>
          </a:p>
          <a:p>
            <a:pPr lvl="1"/>
            <a:r>
              <a:rPr lang="en-US" dirty="0"/>
              <a:t>Different from file integrity. Not all the contents of a file may contain executable code and a file maybe modified without altering any of its executable code</a:t>
            </a:r>
          </a:p>
          <a:p>
            <a:r>
              <a:rPr lang="en-US" dirty="0"/>
              <a:t>Authenticode is a means of ensuring code integrity and not file integrity.</a:t>
            </a:r>
            <a:endParaRPr lang="fr-FR" dirty="0"/>
          </a:p>
        </p:txBody>
      </p:sp>
      <p:sp>
        <p:nvSpPr>
          <p:cNvPr id="4" name="Title 3">
            <a:extLst>
              <a:ext uri="{FF2B5EF4-FFF2-40B4-BE49-F238E27FC236}">
                <a16:creationId xmlns:a16="http://schemas.microsoft.com/office/drawing/2014/main" id="{29DA2056-CDF6-402D-AEA1-5F9263D48D4E}"/>
              </a:ext>
            </a:extLst>
          </p:cNvPr>
          <p:cNvSpPr>
            <a:spLocks noGrp="1"/>
          </p:cNvSpPr>
          <p:nvPr>
            <p:ph type="title"/>
          </p:nvPr>
        </p:nvSpPr>
        <p:spPr/>
        <p:txBody>
          <a:bodyPr/>
          <a:lstStyle/>
          <a:p>
            <a:r>
              <a:rPr lang="en-US" dirty="0"/>
              <a:t>Technical overview</a:t>
            </a:r>
            <a:endParaRPr lang="fr-FR" dirty="0"/>
          </a:p>
        </p:txBody>
      </p:sp>
    </p:spTree>
    <p:extLst>
      <p:ext uri="{BB962C8B-B14F-4D97-AF65-F5344CB8AC3E}">
        <p14:creationId xmlns:p14="http://schemas.microsoft.com/office/powerpoint/2010/main" val="276104623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F65FA8-FB52-4F1A-9B41-11CCFC93FC8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58</a:t>
            </a:fld>
            <a:endParaRPr lang="en-US" dirty="0"/>
          </a:p>
        </p:txBody>
      </p:sp>
      <p:sp>
        <p:nvSpPr>
          <p:cNvPr id="3" name="Text Placeholder 2">
            <a:extLst>
              <a:ext uri="{FF2B5EF4-FFF2-40B4-BE49-F238E27FC236}">
                <a16:creationId xmlns:a16="http://schemas.microsoft.com/office/drawing/2014/main" id="{6CCDCE64-A78D-4B6E-BEEA-20F9BB181800}"/>
              </a:ext>
            </a:extLst>
          </p:cNvPr>
          <p:cNvSpPr>
            <a:spLocks noGrp="1"/>
          </p:cNvSpPr>
          <p:nvPr>
            <p:ph type="body" sz="quarter" idx="14"/>
          </p:nvPr>
        </p:nvSpPr>
        <p:spPr>
          <a:xfrm>
            <a:off x="274702" y="1943100"/>
            <a:ext cx="11721160" cy="4598182"/>
          </a:xfrm>
        </p:spPr>
        <p:txBody>
          <a:bodyPr vert="horz" wrap="square" lIns="146304" tIns="91440" rIns="146304" bIns="91440" rtlCol="0" anchor="t">
            <a:spAutoFit/>
          </a:bodyPr>
          <a:lstStyle/>
          <a:p>
            <a:r>
              <a:rPr lang="en-US" dirty="0"/>
              <a:t>Code Signing process</a:t>
            </a:r>
          </a:p>
          <a:p>
            <a:pPr lvl="1"/>
            <a:r>
              <a:rPr lang="en-US" dirty="0"/>
              <a:t>A one-way hash of the executable code is produced.</a:t>
            </a:r>
            <a:endParaRPr lang="en-US" dirty="0">
              <a:cs typeface="Segoe UI"/>
            </a:endParaRPr>
          </a:p>
          <a:p>
            <a:pPr lvl="1"/>
            <a:r>
              <a:rPr lang="en-US" dirty="0"/>
              <a:t>The hash is encrypted with the private key, thereby signing the document.</a:t>
            </a:r>
            <a:endParaRPr lang="en-US" dirty="0">
              <a:cs typeface="Segoe UI"/>
            </a:endParaRPr>
          </a:p>
          <a:p>
            <a:pPr lvl="1"/>
            <a:r>
              <a:rPr lang="en-US" dirty="0"/>
              <a:t>The signed hash is embedded in the executable file and is transmitted </a:t>
            </a:r>
            <a:r>
              <a:rPr lang="en-US"/>
              <a:t>to </a:t>
            </a:r>
            <a:r>
              <a:rPr lang="en-US" dirty="0"/>
              <a:t>the</a:t>
            </a:r>
            <a:r>
              <a:rPr lang="en-US"/>
              <a:t> final </a:t>
            </a:r>
            <a:r>
              <a:rPr lang="en-US" dirty="0"/>
              <a:t>user.</a:t>
            </a:r>
            <a:endParaRPr lang="en-US" dirty="0">
              <a:cs typeface="Segoe UI"/>
            </a:endParaRPr>
          </a:p>
          <a:p>
            <a:r>
              <a:rPr lang="en-US" dirty="0"/>
              <a:t>Verification process</a:t>
            </a:r>
            <a:endParaRPr lang="en-US" dirty="0">
              <a:cs typeface="Segoe UI Light"/>
            </a:endParaRPr>
          </a:p>
          <a:p>
            <a:pPr lvl="1"/>
            <a:r>
              <a:rPr lang="en-US" dirty="0"/>
              <a:t>The recipient produces a one-way hash of the </a:t>
            </a:r>
            <a:r>
              <a:rPr lang="en-US"/>
              <a:t>executable code</a:t>
            </a:r>
            <a:r>
              <a:rPr lang="en-US" dirty="0">
                <a:cs typeface="Segoe UI"/>
              </a:rPr>
              <a:t>.</a:t>
            </a:r>
            <a:endParaRPr lang="en-US" dirty="0"/>
          </a:p>
          <a:p>
            <a:pPr lvl="1"/>
            <a:r>
              <a:rPr lang="en-US" dirty="0"/>
              <a:t>Using the digital signature algorithm, the recipient decrypts the signed hash with the sender's </a:t>
            </a:r>
            <a:r>
              <a:rPr lang="en-US"/>
              <a:t>public key</a:t>
            </a:r>
            <a:r>
              <a:rPr lang="en-US" dirty="0">
                <a:cs typeface="Segoe UI"/>
              </a:rPr>
              <a:t>.</a:t>
            </a:r>
            <a:endParaRPr lang="en-US" dirty="0"/>
          </a:p>
          <a:p>
            <a:endParaRPr lang="fr-FR" dirty="0"/>
          </a:p>
        </p:txBody>
      </p:sp>
      <p:sp>
        <p:nvSpPr>
          <p:cNvPr id="4" name="Title 3">
            <a:extLst>
              <a:ext uri="{FF2B5EF4-FFF2-40B4-BE49-F238E27FC236}">
                <a16:creationId xmlns:a16="http://schemas.microsoft.com/office/drawing/2014/main" id="{29B67A9E-D8E0-47D1-A8A5-ABD34E6597B2}"/>
              </a:ext>
            </a:extLst>
          </p:cNvPr>
          <p:cNvSpPr>
            <a:spLocks noGrp="1"/>
          </p:cNvSpPr>
          <p:nvPr>
            <p:ph type="title"/>
          </p:nvPr>
        </p:nvSpPr>
        <p:spPr/>
        <p:txBody>
          <a:bodyPr/>
          <a:lstStyle/>
          <a:p>
            <a:r>
              <a:rPr lang="en-US" dirty="0"/>
              <a:t>Code signing process</a:t>
            </a:r>
            <a:endParaRPr lang="fr-FR" dirty="0"/>
          </a:p>
        </p:txBody>
      </p:sp>
    </p:spTree>
    <p:extLst>
      <p:ext uri="{BB962C8B-B14F-4D97-AF65-F5344CB8AC3E}">
        <p14:creationId xmlns:p14="http://schemas.microsoft.com/office/powerpoint/2010/main" val="37251348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DDB41B-BC95-4387-BA7D-CD8FAF55037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a:t>
            </a:fld>
            <a:endParaRPr lang="en-US" dirty="0"/>
          </a:p>
        </p:txBody>
      </p:sp>
      <p:sp>
        <p:nvSpPr>
          <p:cNvPr id="3" name="Text Placeholder 2">
            <a:extLst>
              <a:ext uri="{FF2B5EF4-FFF2-40B4-BE49-F238E27FC236}">
                <a16:creationId xmlns:a16="http://schemas.microsoft.com/office/drawing/2014/main" id="{16547782-AD6A-423D-A292-21F8BEAAB1F9}"/>
              </a:ext>
            </a:extLst>
          </p:cNvPr>
          <p:cNvSpPr>
            <a:spLocks noGrp="1"/>
          </p:cNvSpPr>
          <p:nvPr>
            <p:ph type="body" sz="quarter" idx="14"/>
          </p:nvPr>
        </p:nvSpPr>
        <p:spPr>
          <a:xfrm>
            <a:off x="274702" y="1943100"/>
            <a:ext cx="11721160" cy="5244513"/>
          </a:xfrm>
        </p:spPr>
        <p:txBody>
          <a:bodyPr/>
          <a:lstStyle/>
          <a:p>
            <a:r>
              <a:rPr lang="en-US" dirty="0"/>
              <a:t>DPAPI initially generates a strong key called a </a:t>
            </a:r>
            <a:r>
              <a:rPr lang="en-US" dirty="0" err="1"/>
              <a:t>MasterKey</a:t>
            </a:r>
            <a:r>
              <a:rPr lang="en-US" dirty="0"/>
              <a:t>, which is protected by the user's password.</a:t>
            </a:r>
          </a:p>
          <a:p>
            <a:r>
              <a:rPr lang="en-US" dirty="0" err="1"/>
              <a:t>MasterKey</a:t>
            </a:r>
            <a:r>
              <a:rPr lang="en-US" dirty="0"/>
              <a:t> is not used explicitly to protect the data.</a:t>
            </a:r>
          </a:p>
          <a:p>
            <a:r>
              <a:rPr lang="en-US" dirty="0"/>
              <a:t>A symmetric session key is generated based on the </a:t>
            </a:r>
            <a:r>
              <a:rPr lang="en-US" dirty="0" err="1"/>
              <a:t>MasterKey</a:t>
            </a:r>
            <a:r>
              <a:rPr lang="en-US" dirty="0"/>
              <a:t>, some random data, and any additional entropy</a:t>
            </a:r>
          </a:p>
          <a:p>
            <a:r>
              <a:rPr lang="en-US" dirty="0"/>
              <a:t>DPAPI stores the random data it used to generate the key in the opaque data BLOB.</a:t>
            </a:r>
          </a:p>
          <a:p>
            <a:pPr lvl="1"/>
            <a:r>
              <a:rPr lang="en-US" dirty="0"/>
              <a:t>When the data BLOB is passed back in to DPAPI, the random data is used to re-derive the key and unprotect the data.</a:t>
            </a:r>
            <a:endParaRPr lang="fr-FR" dirty="0"/>
          </a:p>
        </p:txBody>
      </p:sp>
      <p:sp>
        <p:nvSpPr>
          <p:cNvPr id="4" name="Title 3">
            <a:extLst>
              <a:ext uri="{FF2B5EF4-FFF2-40B4-BE49-F238E27FC236}">
                <a16:creationId xmlns:a16="http://schemas.microsoft.com/office/drawing/2014/main" id="{60B8E8D2-81A5-4D10-9B17-D211B3B24AF9}"/>
              </a:ext>
            </a:extLst>
          </p:cNvPr>
          <p:cNvSpPr>
            <a:spLocks noGrp="1"/>
          </p:cNvSpPr>
          <p:nvPr>
            <p:ph type="title"/>
          </p:nvPr>
        </p:nvSpPr>
        <p:spPr/>
        <p:txBody>
          <a:bodyPr/>
          <a:lstStyle/>
          <a:p>
            <a:r>
              <a:rPr lang="en-US" dirty="0"/>
              <a:t>Master Keys</a:t>
            </a:r>
            <a:endParaRPr lang="fr-FR" dirty="0"/>
          </a:p>
        </p:txBody>
      </p:sp>
    </p:spTree>
    <p:extLst>
      <p:ext uri="{BB962C8B-B14F-4D97-AF65-F5344CB8AC3E}">
        <p14:creationId xmlns:p14="http://schemas.microsoft.com/office/powerpoint/2010/main" val="345932278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C42795-CBD6-4DF5-916E-7CD54DF1503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59</a:t>
            </a:fld>
            <a:endParaRPr lang="en-US" dirty="0"/>
          </a:p>
        </p:txBody>
      </p:sp>
      <p:sp>
        <p:nvSpPr>
          <p:cNvPr id="3" name="Text Placeholder 2">
            <a:extLst>
              <a:ext uri="{FF2B5EF4-FFF2-40B4-BE49-F238E27FC236}">
                <a16:creationId xmlns:a16="http://schemas.microsoft.com/office/drawing/2014/main" id="{1F7B5AC3-8E63-46A7-B037-3A0761490CFF}"/>
              </a:ext>
            </a:extLst>
          </p:cNvPr>
          <p:cNvSpPr>
            <a:spLocks noGrp="1"/>
          </p:cNvSpPr>
          <p:nvPr>
            <p:ph type="body" sz="quarter" idx="14"/>
          </p:nvPr>
        </p:nvSpPr>
        <p:spPr>
          <a:xfrm>
            <a:off x="274702" y="1943100"/>
            <a:ext cx="11721160" cy="4782848"/>
          </a:xfrm>
        </p:spPr>
        <p:txBody>
          <a:bodyPr vert="horz" wrap="square" lIns="146304" tIns="91440" rIns="146304" bIns="91440" rtlCol="0" anchor="t">
            <a:spAutoFit/>
          </a:bodyPr>
          <a:lstStyle/>
          <a:p>
            <a:r>
              <a:rPr lang="en-US" dirty="0"/>
              <a:t>Verifying code signature is only half the process</a:t>
            </a:r>
          </a:p>
          <a:p>
            <a:r>
              <a:rPr lang="en-US" dirty="0"/>
              <a:t>Authenticode also </a:t>
            </a:r>
            <a:r>
              <a:rPr lang="en-US"/>
              <a:t>verifies </a:t>
            </a:r>
            <a:r>
              <a:rPr lang="en-US" dirty="0"/>
              <a:t>that</a:t>
            </a:r>
            <a:r>
              <a:rPr lang="en-US"/>
              <a:t> the developer’s </a:t>
            </a:r>
            <a:r>
              <a:rPr lang="en-US" dirty="0"/>
              <a:t>certificate can be trusted</a:t>
            </a:r>
            <a:endParaRPr lang="en-US" dirty="0">
              <a:cs typeface="Segoe UI Light"/>
            </a:endParaRPr>
          </a:p>
          <a:p>
            <a:r>
              <a:rPr lang="en-US" dirty="0"/>
              <a:t>Historically, there were notions of commercial certificates vs. individual certificates.</a:t>
            </a:r>
            <a:endParaRPr lang="en-US" dirty="0">
              <a:cs typeface="Segoe UI Light"/>
            </a:endParaRPr>
          </a:p>
          <a:p>
            <a:pPr lvl="1"/>
            <a:r>
              <a:rPr lang="en-US" dirty="0"/>
              <a:t>Not true anymore</a:t>
            </a:r>
            <a:endParaRPr lang="en-US" dirty="0">
              <a:cs typeface="Segoe UI"/>
            </a:endParaRPr>
          </a:p>
          <a:p>
            <a:pPr lvl="1"/>
            <a:r>
              <a:rPr lang="en-US" dirty="0"/>
              <a:t>Commercial </a:t>
            </a:r>
            <a:r>
              <a:rPr lang="en-US"/>
              <a:t>third-party CAs have </a:t>
            </a:r>
            <a:r>
              <a:rPr lang="en-US" dirty="0"/>
              <a:t>their own assurance criterion before issuing code signing certificates</a:t>
            </a:r>
            <a:endParaRPr lang="en-US" dirty="0">
              <a:cs typeface="Segoe UI"/>
            </a:endParaRPr>
          </a:p>
          <a:p>
            <a:pPr lvl="1"/>
            <a:r>
              <a:rPr lang="en-US" dirty="0"/>
              <a:t>The CA/</a:t>
            </a:r>
            <a:r>
              <a:rPr lang="en-US"/>
              <a:t>Browser form tries </a:t>
            </a:r>
            <a:r>
              <a:rPr lang="en-US" dirty="0"/>
              <a:t>to uniformize such criterion between vendors (https://cabforum.</a:t>
            </a:r>
            <a:r>
              <a:rPr lang="en-US"/>
              <a:t>org)</a:t>
            </a:r>
            <a:r>
              <a:rPr lang="en-US" dirty="0"/>
              <a:t> </a:t>
            </a:r>
            <a:endParaRPr lang="fr-FR" dirty="0"/>
          </a:p>
        </p:txBody>
      </p:sp>
      <p:sp>
        <p:nvSpPr>
          <p:cNvPr id="4" name="Title 3">
            <a:extLst>
              <a:ext uri="{FF2B5EF4-FFF2-40B4-BE49-F238E27FC236}">
                <a16:creationId xmlns:a16="http://schemas.microsoft.com/office/drawing/2014/main" id="{F15FD7EF-BBBC-45F7-8E3F-12CE0C2FBE8A}"/>
              </a:ext>
            </a:extLst>
          </p:cNvPr>
          <p:cNvSpPr>
            <a:spLocks noGrp="1"/>
          </p:cNvSpPr>
          <p:nvPr>
            <p:ph type="title"/>
          </p:nvPr>
        </p:nvSpPr>
        <p:spPr/>
        <p:txBody>
          <a:bodyPr/>
          <a:lstStyle/>
          <a:p>
            <a:r>
              <a:rPr lang="en-US" dirty="0"/>
              <a:t>Trusting signatures</a:t>
            </a:r>
            <a:endParaRPr lang="fr-FR" dirty="0"/>
          </a:p>
        </p:txBody>
      </p:sp>
    </p:spTree>
    <p:extLst>
      <p:ext uri="{BB962C8B-B14F-4D97-AF65-F5344CB8AC3E}">
        <p14:creationId xmlns:p14="http://schemas.microsoft.com/office/powerpoint/2010/main" val="347277140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2D1D76-FDAF-43BF-BD37-25ABCC92C43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60</a:t>
            </a:fld>
            <a:endParaRPr lang="en-US" dirty="0"/>
          </a:p>
        </p:txBody>
      </p:sp>
      <p:sp>
        <p:nvSpPr>
          <p:cNvPr id="3" name="Text Placeholder 2">
            <a:extLst>
              <a:ext uri="{FF2B5EF4-FFF2-40B4-BE49-F238E27FC236}">
                <a16:creationId xmlns:a16="http://schemas.microsoft.com/office/drawing/2014/main" id="{756F6286-7156-47B6-91B9-3E91AEBF20FC}"/>
              </a:ext>
            </a:extLst>
          </p:cNvPr>
          <p:cNvSpPr>
            <a:spLocks noGrp="1"/>
          </p:cNvSpPr>
          <p:nvPr>
            <p:ph type="body" sz="quarter" idx="14"/>
          </p:nvPr>
        </p:nvSpPr>
        <p:spPr>
          <a:xfrm>
            <a:off x="274702" y="1943100"/>
            <a:ext cx="11721160" cy="5087547"/>
          </a:xfrm>
        </p:spPr>
        <p:txBody>
          <a:bodyPr/>
          <a:lstStyle/>
          <a:p>
            <a:r>
              <a:rPr lang="en-US" dirty="0"/>
              <a:t>Technical requirement</a:t>
            </a:r>
          </a:p>
          <a:p>
            <a:pPr lvl="1"/>
            <a:r>
              <a:rPr lang="en-US" dirty="0"/>
              <a:t>Enhanced Key Usages OIDs</a:t>
            </a:r>
          </a:p>
          <a:p>
            <a:pPr lvl="2"/>
            <a:r>
              <a:rPr lang="fr-FR" dirty="0"/>
              <a:t>Code </a:t>
            </a:r>
            <a:r>
              <a:rPr lang="fr-FR" dirty="0" err="1"/>
              <a:t>Signing</a:t>
            </a:r>
            <a:r>
              <a:rPr lang="fr-FR" dirty="0"/>
              <a:t> : "1.3.6.1.5.5.7.3.3"  </a:t>
            </a:r>
          </a:p>
          <a:p>
            <a:pPr lvl="3"/>
            <a:r>
              <a:rPr lang="en-US" dirty="0"/>
              <a:t>EKU is required. Signature is valid until certificate expires or, if signature is timestamped, is valid forever</a:t>
            </a:r>
          </a:p>
          <a:p>
            <a:pPr lvl="2"/>
            <a:r>
              <a:rPr lang="en-US" dirty="0"/>
              <a:t>Lifetime Code Signing : </a:t>
            </a:r>
            <a:r>
              <a:rPr lang="fr-FR" dirty="0"/>
              <a:t>"1.3.6.1.4.1.311.10.3.13"  </a:t>
            </a:r>
          </a:p>
          <a:p>
            <a:pPr lvl="3"/>
            <a:r>
              <a:rPr lang="en-US" dirty="0"/>
              <a:t>The default Authenticode policy is to treat </a:t>
            </a:r>
            <a:r>
              <a:rPr lang="en-US"/>
              <a:t>all time stamped signatures </a:t>
            </a:r>
            <a:r>
              <a:rPr lang="en-US" dirty="0"/>
              <a:t>as being valid forever. This OID limits the valid lifetime of the signature to the lifetime of the certificate. This allows timestamped signatures to expire. Normally this OID will be used in conjunction with Code Signing to indicate </a:t>
            </a:r>
            <a:r>
              <a:rPr lang="en-US"/>
              <a:t>new time stamp semantics </a:t>
            </a:r>
            <a:r>
              <a:rPr lang="en-US" dirty="0"/>
              <a:t>should be </a:t>
            </a:r>
            <a:r>
              <a:rPr lang="fr-FR" dirty="0" err="1"/>
              <a:t>used</a:t>
            </a:r>
            <a:r>
              <a:rPr lang="fr-FR" dirty="0"/>
              <a:t>.</a:t>
            </a:r>
          </a:p>
          <a:p>
            <a:r>
              <a:rPr lang="en-US" dirty="0"/>
              <a:t>R</a:t>
            </a:r>
            <a:r>
              <a:rPr lang="fr-FR" dirty="0" err="1"/>
              <a:t>eal</a:t>
            </a:r>
            <a:r>
              <a:rPr lang="fr-FR" dirty="0"/>
              <a:t> </a:t>
            </a:r>
            <a:r>
              <a:rPr lang="fr-FR" dirty="0" err="1"/>
              <a:t>Requirement</a:t>
            </a:r>
            <a:endParaRPr lang="fr-FR" dirty="0"/>
          </a:p>
          <a:p>
            <a:pPr lvl="1"/>
            <a:r>
              <a:rPr lang="en-US" dirty="0"/>
              <a:t>D</a:t>
            </a:r>
            <a:r>
              <a:rPr lang="fr-FR" dirty="0" err="1"/>
              <a:t>ue</a:t>
            </a:r>
            <a:r>
              <a:rPr lang="fr-FR" dirty="0"/>
              <a:t> </a:t>
            </a:r>
            <a:r>
              <a:rPr lang="fr-FR"/>
              <a:t>to recent </a:t>
            </a:r>
            <a:r>
              <a:rPr lang="fr-FR" dirty="0" err="1"/>
              <a:t>security</a:t>
            </a:r>
            <a:r>
              <a:rPr lang="fr-FR" dirty="0"/>
              <a:t> incident, </a:t>
            </a:r>
            <a:r>
              <a:rPr lang="fr-FR" dirty="0" err="1"/>
              <a:t>CAs</a:t>
            </a:r>
            <a:r>
              <a:rPr lang="fr-FR" dirty="0"/>
              <a:t> and Microsoft </a:t>
            </a:r>
            <a:r>
              <a:rPr lang="fr-FR" err="1"/>
              <a:t>now</a:t>
            </a:r>
            <a:r>
              <a:rPr lang="fr-FR"/>
              <a:t> enforces stronger </a:t>
            </a:r>
            <a:r>
              <a:rPr lang="fr-FR" dirty="0" err="1"/>
              <a:t>requirements</a:t>
            </a:r>
            <a:r>
              <a:rPr lang="fr-FR" dirty="0"/>
              <a:t> in </a:t>
            </a:r>
            <a:r>
              <a:rPr lang="fr-FR" dirty="0" err="1"/>
              <a:t>identity</a:t>
            </a:r>
            <a:r>
              <a:rPr lang="fr-FR" dirty="0"/>
              <a:t> </a:t>
            </a:r>
            <a:r>
              <a:rPr lang="fr-FR" dirty="0" err="1"/>
              <a:t>verification</a:t>
            </a:r>
            <a:r>
              <a:rPr lang="fr-FR" dirty="0"/>
              <a:t> and </a:t>
            </a:r>
            <a:r>
              <a:rPr lang="fr-FR" dirty="0" err="1"/>
              <a:t>issuance</a:t>
            </a:r>
            <a:r>
              <a:rPr lang="fr-FR" dirty="0"/>
              <a:t> </a:t>
            </a:r>
            <a:r>
              <a:rPr lang="fr-FR" dirty="0" err="1"/>
              <a:t>constraints</a:t>
            </a:r>
            <a:endParaRPr lang="fr-FR" dirty="0"/>
          </a:p>
          <a:p>
            <a:pPr marL="571500" lvl="2" indent="0">
              <a:buNone/>
            </a:pPr>
            <a:r>
              <a:rPr lang="fr-FR" dirty="0">
                <a:hlinkClick r:id="rId2"/>
              </a:rPr>
              <a:t>https://docs.microsoft.com/en-us/windows-hardware/drivers/dashboard</a:t>
            </a:r>
            <a:r>
              <a:rPr lang="fr-FR">
                <a:hlinkClick r:id="rId2"/>
              </a:rPr>
              <a:t>/get-a-code-signing-certificate</a:t>
            </a:r>
            <a:r>
              <a:rPr lang="fr-FR"/>
              <a:t> </a:t>
            </a:r>
            <a:endParaRPr lang="fr-FR" dirty="0"/>
          </a:p>
        </p:txBody>
      </p:sp>
      <p:sp>
        <p:nvSpPr>
          <p:cNvPr id="4" name="Title 3">
            <a:extLst>
              <a:ext uri="{FF2B5EF4-FFF2-40B4-BE49-F238E27FC236}">
                <a16:creationId xmlns:a16="http://schemas.microsoft.com/office/drawing/2014/main" id="{E418C5B7-A3B1-47D2-9162-B0B75F47DDFF}"/>
              </a:ext>
            </a:extLst>
          </p:cNvPr>
          <p:cNvSpPr>
            <a:spLocks noGrp="1"/>
          </p:cNvSpPr>
          <p:nvPr>
            <p:ph type="title"/>
          </p:nvPr>
        </p:nvSpPr>
        <p:spPr/>
        <p:txBody>
          <a:bodyPr/>
          <a:lstStyle/>
          <a:p>
            <a:r>
              <a:rPr lang="en-US" dirty="0"/>
              <a:t>Signing certificate requirements</a:t>
            </a:r>
            <a:endParaRPr lang="fr-FR" dirty="0"/>
          </a:p>
        </p:txBody>
      </p:sp>
    </p:spTree>
    <p:extLst>
      <p:ext uri="{BB962C8B-B14F-4D97-AF65-F5344CB8AC3E}">
        <p14:creationId xmlns:p14="http://schemas.microsoft.com/office/powerpoint/2010/main" val="189206868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96E668-E49E-4328-9D47-C11273BD6FD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61</a:t>
            </a:fld>
            <a:endParaRPr lang="en-US" dirty="0"/>
          </a:p>
        </p:txBody>
      </p:sp>
      <p:sp>
        <p:nvSpPr>
          <p:cNvPr id="3" name="Text Placeholder 2">
            <a:extLst>
              <a:ext uri="{FF2B5EF4-FFF2-40B4-BE49-F238E27FC236}">
                <a16:creationId xmlns:a16="http://schemas.microsoft.com/office/drawing/2014/main" id="{0F3BD7B7-0C74-47BE-AAF1-1671D1171A6D}"/>
              </a:ext>
            </a:extLst>
          </p:cNvPr>
          <p:cNvSpPr>
            <a:spLocks noGrp="1"/>
          </p:cNvSpPr>
          <p:nvPr>
            <p:ph type="body" sz="quarter" idx="14"/>
          </p:nvPr>
        </p:nvSpPr>
        <p:spPr>
          <a:xfrm>
            <a:off x="274702" y="1943100"/>
            <a:ext cx="11721160" cy="4665893"/>
          </a:xfrm>
        </p:spPr>
        <p:txBody>
          <a:bodyPr vert="horz" wrap="square" lIns="146304" tIns="91440" rIns="146304" bIns="91440" rtlCol="0" anchor="t">
            <a:spAutoFit/>
          </a:bodyPr>
          <a:lstStyle/>
          <a:p>
            <a:r>
              <a:rPr lang="en-US" sz="2800" dirty="0" err="1"/>
              <a:t>MakeCert</a:t>
            </a:r>
            <a:r>
              <a:rPr lang="en-US" sz="2800" dirty="0"/>
              <a:t>, which creates a test X.509 certificate.</a:t>
            </a:r>
          </a:p>
          <a:p>
            <a:r>
              <a:rPr lang="en-US" sz="2800" dirty="0"/>
              <a:t>Cert2SPC, which creates a test software publishing certificate.</a:t>
            </a:r>
            <a:endParaRPr lang="en-US" sz="2800" dirty="0">
              <a:cs typeface="Segoe UI Light"/>
            </a:endParaRPr>
          </a:p>
          <a:p>
            <a:r>
              <a:rPr lang="en-US" sz="2800" dirty="0" err="1"/>
              <a:t>SignCode</a:t>
            </a:r>
            <a:r>
              <a:rPr lang="en-US" sz="2800" dirty="0"/>
              <a:t>, which signs a file.</a:t>
            </a:r>
            <a:endParaRPr lang="en-US" sz="2800" dirty="0">
              <a:cs typeface="Segoe UI Light"/>
            </a:endParaRPr>
          </a:p>
          <a:p>
            <a:r>
              <a:rPr lang="en-US" sz="2800" dirty="0" err="1"/>
              <a:t>ChkTrust</a:t>
            </a:r>
            <a:r>
              <a:rPr lang="en-US" sz="2800" dirty="0"/>
              <a:t>, which checks the validity of the file.</a:t>
            </a:r>
            <a:endParaRPr lang="en-US" sz="2800" dirty="0">
              <a:cs typeface="Segoe UI Light"/>
            </a:endParaRPr>
          </a:p>
          <a:p>
            <a:r>
              <a:rPr lang="en-US" sz="2800" dirty="0" err="1"/>
              <a:t>MakeCTL</a:t>
            </a:r>
            <a:r>
              <a:rPr lang="en-US" sz="2800" dirty="0"/>
              <a:t>, which creates a certificate trust list.</a:t>
            </a:r>
            <a:endParaRPr lang="en-US" sz="2800" dirty="0">
              <a:cs typeface="Segoe UI Light"/>
            </a:endParaRPr>
          </a:p>
          <a:p>
            <a:r>
              <a:rPr lang="en-US" sz="2800" dirty="0" err="1"/>
              <a:t>CertMgr</a:t>
            </a:r>
            <a:r>
              <a:rPr lang="en-US" sz="2800" dirty="0"/>
              <a:t>, which manages certificates, certificate trust lists, and certificate revocation lists.</a:t>
            </a:r>
            <a:endParaRPr lang="en-US" sz="2800" dirty="0">
              <a:cs typeface="Segoe UI Light"/>
            </a:endParaRPr>
          </a:p>
          <a:p>
            <a:r>
              <a:rPr lang="en-US" sz="2800" dirty="0" err="1"/>
              <a:t>SetReg</a:t>
            </a:r>
            <a:r>
              <a:rPr lang="en-US" sz="2800" dirty="0"/>
              <a:t>, which sets registry keys that control the certificate verification process.</a:t>
            </a:r>
            <a:endParaRPr lang="en-US" sz="2800" dirty="0">
              <a:cs typeface="Segoe UI Light"/>
            </a:endParaRPr>
          </a:p>
          <a:p>
            <a:r>
              <a:rPr lang="en-US" sz="2800" dirty="0" err="1"/>
              <a:t>MakeCat</a:t>
            </a:r>
            <a:r>
              <a:rPr lang="en-US" sz="2800" dirty="0"/>
              <a:t>, which creates a combined catalog </a:t>
            </a:r>
            <a:r>
              <a:rPr lang="en-US" sz="2800"/>
              <a:t>of files</a:t>
            </a:r>
            <a:r>
              <a:rPr lang="en-US" sz="2800" dirty="0">
                <a:cs typeface="Segoe UI Light"/>
              </a:rPr>
              <a:t>.</a:t>
            </a:r>
            <a:endParaRPr lang="en-US" sz="2800" dirty="0"/>
          </a:p>
        </p:txBody>
      </p:sp>
      <p:sp>
        <p:nvSpPr>
          <p:cNvPr id="4" name="Title 3">
            <a:extLst>
              <a:ext uri="{FF2B5EF4-FFF2-40B4-BE49-F238E27FC236}">
                <a16:creationId xmlns:a16="http://schemas.microsoft.com/office/drawing/2014/main" id="{F0C30C8D-9B73-4AEA-ACF1-20F87C8A861D}"/>
              </a:ext>
            </a:extLst>
          </p:cNvPr>
          <p:cNvSpPr>
            <a:spLocks noGrp="1"/>
          </p:cNvSpPr>
          <p:nvPr>
            <p:ph type="title"/>
          </p:nvPr>
        </p:nvSpPr>
        <p:spPr/>
        <p:txBody>
          <a:bodyPr/>
          <a:lstStyle/>
          <a:p>
            <a:r>
              <a:rPr lang="en-US" dirty="0"/>
              <a:t>Authenticode helper applications</a:t>
            </a:r>
            <a:endParaRPr lang="fr-FR" dirty="0"/>
          </a:p>
        </p:txBody>
      </p:sp>
    </p:spTree>
    <p:extLst>
      <p:ext uri="{BB962C8B-B14F-4D97-AF65-F5344CB8AC3E}">
        <p14:creationId xmlns:p14="http://schemas.microsoft.com/office/powerpoint/2010/main" val="2269213186"/>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577E5B-E92D-40FF-BF1A-963154BA477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62</a:t>
            </a:fld>
            <a:endParaRPr lang="en-US" dirty="0"/>
          </a:p>
        </p:txBody>
      </p:sp>
      <p:sp>
        <p:nvSpPr>
          <p:cNvPr id="3" name="Text Placeholder 2">
            <a:extLst>
              <a:ext uri="{FF2B5EF4-FFF2-40B4-BE49-F238E27FC236}">
                <a16:creationId xmlns:a16="http://schemas.microsoft.com/office/drawing/2014/main" id="{07AE497D-60D9-44B0-A2EE-D3D08632C976}"/>
              </a:ext>
            </a:extLst>
          </p:cNvPr>
          <p:cNvSpPr>
            <a:spLocks noGrp="1"/>
          </p:cNvSpPr>
          <p:nvPr>
            <p:ph type="body" sz="quarter" idx="14"/>
          </p:nvPr>
        </p:nvSpPr>
        <p:spPr>
          <a:xfrm>
            <a:off x="274702" y="1943100"/>
            <a:ext cx="11721160" cy="5022914"/>
          </a:xfrm>
        </p:spPr>
        <p:txBody>
          <a:bodyPr/>
          <a:lstStyle/>
          <a:p>
            <a:r>
              <a:rPr lang="en-US" dirty="0"/>
              <a:t>Historical technology : Software Restriction Policy</a:t>
            </a:r>
          </a:p>
          <a:p>
            <a:pPr lvl="1"/>
            <a:r>
              <a:rPr lang="fr-FR" dirty="0">
                <a:hlinkClick r:id="rId2"/>
              </a:rPr>
              <a:t>https://docs.microsoft.com/en-us/windows-server/identity/software-restriction-policies/software-restriction-policies</a:t>
            </a:r>
            <a:endParaRPr lang="fr-FR" dirty="0"/>
          </a:p>
          <a:p>
            <a:pPr lvl="1"/>
            <a:r>
              <a:rPr lang="en-US" dirty="0"/>
              <a:t>N</a:t>
            </a:r>
            <a:r>
              <a:rPr lang="fr-FR" dirty="0" err="1"/>
              <a:t>ot</a:t>
            </a:r>
            <a:r>
              <a:rPr lang="fr-FR" dirty="0"/>
              <a:t> </a:t>
            </a:r>
            <a:r>
              <a:rPr lang="fr-FR" dirty="0" err="1"/>
              <a:t>recommended</a:t>
            </a:r>
            <a:r>
              <a:rPr lang="fr-FR" dirty="0"/>
              <a:t> for new </a:t>
            </a:r>
            <a:r>
              <a:rPr lang="fr-FR" dirty="0" err="1"/>
              <a:t>deployments</a:t>
            </a:r>
            <a:r>
              <a:rPr lang="fr-FR" dirty="0"/>
              <a:t>. Use </a:t>
            </a:r>
            <a:r>
              <a:rPr lang="fr-FR" dirty="0" err="1"/>
              <a:t>AppLocker</a:t>
            </a:r>
            <a:r>
              <a:rPr lang="fr-FR" dirty="0"/>
              <a:t> </a:t>
            </a:r>
            <a:r>
              <a:rPr lang="fr-FR" dirty="0" err="1"/>
              <a:t>instead</a:t>
            </a:r>
            <a:r>
              <a:rPr lang="fr-FR" dirty="0"/>
              <a:t>.</a:t>
            </a:r>
          </a:p>
          <a:p>
            <a:r>
              <a:rPr lang="en-US" dirty="0"/>
              <a:t>Recent technology : AppLocker</a:t>
            </a:r>
          </a:p>
          <a:p>
            <a:pPr lvl="1"/>
            <a:r>
              <a:rPr lang="fr-FR" dirty="0">
                <a:hlinkClick r:id="rId3"/>
              </a:rPr>
              <a:t>https://docs.microsoft.com/en-us/windows/security/threat-protection/windows-defender-application-control/applocker/applocker-overview</a:t>
            </a:r>
            <a:endParaRPr lang="fr-FR" dirty="0"/>
          </a:p>
          <a:p>
            <a:r>
              <a:rPr lang="en-US" dirty="0"/>
              <a:t>Starting with Windows 10 : Device Guard / Windows Defender Application Control</a:t>
            </a:r>
          </a:p>
          <a:p>
            <a:pPr lvl="1"/>
            <a:r>
              <a:rPr lang="fr-FR" dirty="0">
                <a:hlinkClick r:id="rId4"/>
              </a:rPr>
              <a:t>https://docs.microsoft.com/en-us/windows/security/threat-protection/windows-defender-application-control/windows-defender-application-control</a:t>
            </a:r>
            <a:endParaRPr lang="fr-FR" dirty="0"/>
          </a:p>
        </p:txBody>
      </p:sp>
      <p:sp>
        <p:nvSpPr>
          <p:cNvPr id="4" name="Title 3">
            <a:extLst>
              <a:ext uri="{FF2B5EF4-FFF2-40B4-BE49-F238E27FC236}">
                <a16:creationId xmlns:a16="http://schemas.microsoft.com/office/drawing/2014/main" id="{9CB1E91B-1004-420C-9AE7-E1B9670EDAB4}"/>
              </a:ext>
            </a:extLst>
          </p:cNvPr>
          <p:cNvSpPr>
            <a:spLocks noGrp="1"/>
          </p:cNvSpPr>
          <p:nvPr>
            <p:ph type="title"/>
          </p:nvPr>
        </p:nvSpPr>
        <p:spPr/>
        <p:txBody>
          <a:bodyPr/>
          <a:lstStyle/>
          <a:p>
            <a:r>
              <a:rPr lang="en-US" dirty="0"/>
              <a:t>Using </a:t>
            </a:r>
            <a:r>
              <a:rPr lang="en-US" dirty="0" err="1"/>
              <a:t>authenticode</a:t>
            </a:r>
            <a:r>
              <a:rPr lang="en-US" dirty="0"/>
              <a:t> to create white-listing policy on users’ machines</a:t>
            </a:r>
            <a:endParaRPr lang="fr-FR" dirty="0"/>
          </a:p>
        </p:txBody>
      </p:sp>
    </p:spTree>
    <p:extLst>
      <p:ext uri="{BB962C8B-B14F-4D97-AF65-F5344CB8AC3E}">
        <p14:creationId xmlns:p14="http://schemas.microsoft.com/office/powerpoint/2010/main" val="392472794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EE635B-404E-43A8-A6A5-276B7DDCEA3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a:t>
            </a:fld>
            <a:endParaRPr lang="en-US" dirty="0"/>
          </a:p>
        </p:txBody>
      </p:sp>
      <p:sp>
        <p:nvSpPr>
          <p:cNvPr id="3" name="Text Placeholder 2">
            <a:extLst>
              <a:ext uri="{FF2B5EF4-FFF2-40B4-BE49-F238E27FC236}">
                <a16:creationId xmlns:a16="http://schemas.microsoft.com/office/drawing/2014/main" id="{647DA21A-97C3-406B-B077-C635578B6E88}"/>
              </a:ext>
            </a:extLst>
          </p:cNvPr>
          <p:cNvSpPr>
            <a:spLocks noGrp="1"/>
          </p:cNvSpPr>
          <p:nvPr>
            <p:ph type="body" sz="quarter" idx="14"/>
          </p:nvPr>
        </p:nvSpPr>
        <p:spPr>
          <a:xfrm>
            <a:off x="274702" y="1683909"/>
            <a:ext cx="11721160" cy="5152180"/>
          </a:xfrm>
        </p:spPr>
        <p:txBody>
          <a:bodyPr/>
          <a:lstStyle/>
          <a:p>
            <a:r>
              <a:rPr lang="en-US" dirty="0" err="1"/>
              <a:t>MasterKeys</a:t>
            </a:r>
            <a:r>
              <a:rPr lang="en-US" dirty="0"/>
              <a:t> will expire (3 months)</a:t>
            </a:r>
          </a:p>
          <a:p>
            <a:r>
              <a:rPr lang="en-US" dirty="0"/>
              <a:t>A new </a:t>
            </a:r>
            <a:r>
              <a:rPr lang="en-US" dirty="0" err="1"/>
              <a:t>MasterKey</a:t>
            </a:r>
            <a:r>
              <a:rPr lang="en-US" dirty="0"/>
              <a:t> is generated and protected in the same manner.</a:t>
            </a:r>
          </a:p>
          <a:p>
            <a:pPr lvl="1"/>
            <a:r>
              <a:rPr lang="en-US" dirty="0"/>
              <a:t>This expiration prevents an attacker from compromising a single </a:t>
            </a:r>
            <a:r>
              <a:rPr lang="en-US" dirty="0" err="1"/>
              <a:t>MasterKey</a:t>
            </a:r>
            <a:r>
              <a:rPr lang="en-US" dirty="0"/>
              <a:t> and accessing all of a user's protected data.</a:t>
            </a:r>
          </a:p>
          <a:p>
            <a:r>
              <a:rPr lang="en-US" dirty="0"/>
              <a:t>DPAPI does not delete any expired </a:t>
            </a:r>
            <a:r>
              <a:rPr lang="en-US" dirty="0" err="1"/>
              <a:t>MasterKeys</a:t>
            </a:r>
            <a:endParaRPr lang="en-US" dirty="0"/>
          </a:p>
          <a:p>
            <a:pPr lvl="1"/>
            <a:r>
              <a:rPr lang="en-US" dirty="0"/>
              <a:t>They are kept forever in the user's profile directory</a:t>
            </a:r>
          </a:p>
          <a:p>
            <a:r>
              <a:rPr lang="en-US" dirty="0"/>
              <a:t>DPAPI stores the Globally Unique Identifier (GUID) of the </a:t>
            </a:r>
            <a:r>
              <a:rPr lang="en-US" dirty="0" err="1"/>
              <a:t>MasterKey</a:t>
            </a:r>
            <a:r>
              <a:rPr lang="en-US" dirty="0"/>
              <a:t> used to protect the data in the opaque data BLOB that is returned to applications.</a:t>
            </a:r>
            <a:endParaRPr lang="fr-FR" dirty="0"/>
          </a:p>
        </p:txBody>
      </p:sp>
      <p:sp>
        <p:nvSpPr>
          <p:cNvPr id="4" name="Title 3">
            <a:extLst>
              <a:ext uri="{FF2B5EF4-FFF2-40B4-BE49-F238E27FC236}">
                <a16:creationId xmlns:a16="http://schemas.microsoft.com/office/drawing/2014/main" id="{F41BF79B-E315-4D99-8765-5AC60735DC5A}"/>
              </a:ext>
            </a:extLst>
          </p:cNvPr>
          <p:cNvSpPr>
            <a:spLocks noGrp="1"/>
          </p:cNvSpPr>
          <p:nvPr>
            <p:ph type="title"/>
          </p:nvPr>
        </p:nvSpPr>
        <p:spPr/>
        <p:txBody>
          <a:bodyPr/>
          <a:lstStyle/>
          <a:p>
            <a:r>
              <a:rPr lang="en-US" dirty="0"/>
              <a:t>Master key lifetime</a:t>
            </a:r>
            <a:endParaRPr lang="fr-FR" dirty="0"/>
          </a:p>
        </p:txBody>
      </p:sp>
    </p:spTree>
    <p:extLst>
      <p:ext uri="{BB962C8B-B14F-4D97-AF65-F5344CB8AC3E}">
        <p14:creationId xmlns:p14="http://schemas.microsoft.com/office/powerpoint/2010/main" val="6683960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46088C-2270-4EF8-8734-F2597FF90D6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a:t>
            </a:fld>
            <a:endParaRPr lang="en-US" dirty="0"/>
          </a:p>
        </p:txBody>
      </p:sp>
      <p:sp>
        <p:nvSpPr>
          <p:cNvPr id="3" name="Text Placeholder 2">
            <a:extLst>
              <a:ext uri="{FF2B5EF4-FFF2-40B4-BE49-F238E27FC236}">
                <a16:creationId xmlns:a16="http://schemas.microsoft.com/office/drawing/2014/main" id="{77A33C2B-09C3-40CC-AEE5-85B4E2B5E764}"/>
              </a:ext>
            </a:extLst>
          </p:cNvPr>
          <p:cNvSpPr>
            <a:spLocks noGrp="1"/>
          </p:cNvSpPr>
          <p:nvPr>
            <p:ph type="body" sz="quarter" idx="14"/>
          </p:nvPr>
        </p:nvSpPr>
        <p:spPr>
          <a:xfrm>
            <a:off x="274702" y="1943100"/>
            <a:ext cx="11721160" cy="4745915"/>
          </a:xfrm>
        </p:spPr>
        <p:txBody>
          <a:bodyPr/>
          <a:lstStyle/>
          <a:p>
            <a:r>
              <a:rPr lang="en-US" dirty="0"/>
              <a:t>DPAPI hooks into the password-changing module</a:t>
            </a:r>
          </a:p>
          <a:p>
            <a:pPr lvl="1"/>
            <a:r>
              <a:rPr lang="en-US" dirty="0"/>
              <a:t>When a user's password is changed, all </a:t>
            </a:r>
            <a:r>
              <a:rPr lang="en-US" dirty="0" err="1"/>
              <a:t>MasterKeys</a:t>
            </a:r>
            <a:r>
              <a:rPr lang="en-US" dirty="0"/>
              <a:t> are re-encrypted under the new password</a:t>
            </a:r>
          </a:p>
          <a:p>
            <a:r>
              <a:rPr lang="en-US" dirty="0"/>
              <a:t>DPAPI keeps a "Credential History" file in the user's profile directory</a:t>
            </a:r>
          </a:p>
          <a:p>
            <a:pPr lvl="1"/>
            <a:r>
              <a:rPr lang="en-US" dirty="0"/>
              <a:t>When a user changes his or her password, the old password is added to the top of this file and then the file is encrypted by the new password.</a:t>
            </a:r>
          </a:p>
          <a:p>
            <a:pPr lvl="1"/>
            <a:r>
              <a:rPr lang="en-US" dirty="0"/>
              <a:t>If necessary, DPAPI will use the current password to decrypt the "Credential History" file and try the old password to decrypt the </a:t>
            </a:r>
            <a:r>
              <a:rPr lang="en-US" dirty="0" err="1"/>
              <a:t>MasterKey</a:t>
            </a:r>
            <a:r>
              <a:rPr lang="en-US" dirty="0"/>
              <a:t>.</a:t>
            </a:r>
          </a:p>
          <a:p>
            <a:pPr lvl="1"/>
            <a:r>
              <a:rPr lang="en-US" dirty="0"/>
              <a:t>If this fails, the old password is used to again decrypt the "Credential History" file and the next previous password is then tried.</a:t>
            </a:r>
            <a:endParaRPr lang="fr-FR" dirty="0"/>
          </a:p>
        </p:txBody>
      </p:sp>
      <p:sp>
        <p:nvSpPr>
          <p:cNvPr id="4" name="Title 3">
            <a:extLst>
              <a:ext uri="{FF2B5EF4-FFF2-40B4-BE49-F238E27FC236}">
                <a16:creationId xmlns:a16="http://schemas.microsoft.com/office/drawing/2014/main" id="{BCC79347-778C-4BC7-9868-D8A525C4F294}"/>
              </a:ext>
            </a:extLst>
          </p:cNvPr>
          <p:cNvSpPr>
            <a:spLocks noGrp="1"/>
          </p:cNvSpPr>
          <p:nvPr>
            <p:ph type="title"/>
          </p:nvPr>
        </p:nvSpPr>
        <p:spPr/>
        <p:txBody>
          <a:bodyPr/>
          <a:lstStyle/>
          <a:p>
            <a:r>
              <a:rPr lang="en-US" dirty="0"/>
              <a:t>Master keys and password changes</a:t>
            </a:r>
            <a:endParaRPr lang="fr-FR" dirty="0"/>
          </a:p>
        </p:txBody>
      </p:sp>
    </p:spTree>
    <p:extLst>
      <p:ext uri="{BB962C8B-B14F-4D97-AF65-F5344CB8AC3E}">
        <p14:creationId xmlns:p14="http://schemas.microsoft.com/office/powerpoint/2010/main" val="10381442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F88889-A7D6-4D90-BE36-BD52BC45A7D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a:t>
            </a:fld>
            <a:endParaRPr lang="en-US" dirty="0"/>
          </a:p>
        </p:txBody>
      </p:sp>
      <p:sp>
        <p:nvSpPr>
          <p:cNvPr id="3" name="Text Placeholder 2">
            <a:extLst>
              <a:ext uri="{FF2B5EF4-FFF2-40B4-BE49-F238E27FC236}">
                <a16:creationId xmlns:a16="http://schemas.microsoft.com/office/drawing/2014/main" id="{F60CC140-EEC0-49BA-BC98-828A37B71569}"/>
              </a:ext>
            </a:extLst>
          </p:cNvPr>
          <p:cNvSpPr>
            <a:spLocks noGrp="1"/>
          </p:cNvSpPr>
          <p:nvPr>
            <p:ph type="body" sz="quarter" idx="14"/>
          </p:nvPr>
        </p:nvSpPr>
        <p:spPr>
          <a:xfrm>
            <a:off x="274702" y="1943100"/>
            <a:ext cx="11721160" cy="3730252"/>
          </a:xfrm>
        </p:spPr>
        <p:txBody>
          <a:bodyPr/>
          <a:lstStyle/>
          <a:p>
            <a:r>
              <a:rPr lang="en-US" dirty="0"/>
              <a:t>When a computer is a member of a domain, DPAPI has a backup mechanism</a:t>
            </a:r>
          </a:p>
          <a:p>
            <a:pPr lvl="1"/>
            <a:r>
              <a:rPr lang="en-US" dirty="0"/>
              <a:t>Domain Controllers have a domain-wide public/private key pair, associated solely with DPAPI</a:t>
            </a:r>
          </a:p>
          <a:p>
            <a:pPr lvl="1"/>
            <a:r>
              <a:rPr lang="en-US" dirty="0"/>
              <a:t>The local DPAPI client gets the Domain Controller public key from a Domain Controller by using a mutually authenticated and privacy protected RPC call.</a:t>
            </a:r>
          </a:p>
          <a:p>
            <a:pPr lvl="1"/>
            <a:r>
              <a:rPr lang="en-US" dirty="0"/>
              <a:t>The client encrypts the </a:t>
            </a:r>
            <a:r>
              <a:rPr lang="en-US" dirty="0" err="1"/>
              <a:t>MasterKey</a:t>
            </a:r>
            <a:r>
              <a:rPr lang="en-US" dirty="0"/>
              <a:t> with the Domain Controller public key. It then stores this backup </a:t>
            </a:r>
            <a:r>
              <a:rPr lang="en-US" dirty="0" err="1"/>
              <a:t>MasterKey</a:t>
            </a:r>
            <a:r>
              <a:rPr lang="en-US" dirty="0"/>
              <a:t> along with the </a:t>
            </a:r>
            <a:r>
              <a:rPr lang="en-US" dirty="0" err="1"/>
              <a:t>MasterKey</a:t>
            </a:r>
            <a:r>
              <a:rPr lang="en-US" dirty="0"/>
              <a:t> protected by the user's password.</a:t>
            </a:r>
            <a:endParaRPr lang="fr-FR" dirty="0"/>
          </a:p>
        </p:txBody>
      </p:sp>
      <p:sp>
        <p:nvSpPr>
          <p:cNvPr id="4" name="Title 3">
            <a:extLst>
              <a:ext uri="{FF2B5EF4-FFF2-40B4-BE49-F238E27FC236}">
                <a16:creationId xmlns:a16="http://schemas.microsoft.com/office/drawing/2014/main" id="{D90457A4-B714-4119-B5C8-EDBA811F0AA7}"/>
              </a:ext>
            </a:extLst>
          </p:cNvPr>
          <p:cNvSpPr>
            <a:spLocks noGrp="1"/>
          </p:cNvSpPr>
          <p:nvPr>
            <p:ph type="title"/>
          </p:nvPr>
        </p:nvSpPr>
        <p:spPr/>
        <p:txBody>
          <a:bodyPr/>
          <a:lstStyle/>
          <a:p>
            <a:r>
              <a:rPr lang="en-US" dirty="0"/>
              <a:t>DPAPI key backup</a:t>
            </a:r>
            <a:endParaRPr lang="fr-FR" dirty="0"/>
          </a:p>
        </p:txBody>
      </p:sp>
    </p:spTree>
    <p:extLst>
      <p:ext uri="{BB962C8B-B14F-4D97-AF65-F5344CB8AC3E}">
        <p14:creationId xmlns:p14="http://schemas.microsoft.com/office/powerpoint/2010/main" val="227181781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 2 - Section 1 - Copy.pptx" id="{3BB5DDF9-2C65-47B4-80A1-279CF8D84F18}" vid="{0E222426-54A5-4CDB-BC3B-6950B36A0DC1}"/>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7eb1f3556ce03623d52d047154736948">
  <xsd:schema xmlns:xsd="http://www.w3.org/2001/XMLSchema" xmlns:xs="http://www.w3.org/2001/XMLSchema" xmlns:p="http://schemas.microsoft.com/office/2006/metadata/properties" xmlns:ns2="517b36ea-b140-47be-8d07-387acfc90838" targetNamespace="http://schemas.microsoft.com/office/2006/metadata/properties" ma:root="true" ma:fieldsID="8f91c62ed870a8b4a8a08e92a9d04d9d"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140B17-0E85-40FB-904D-6E0A38E3BAB5}">
  <ds:schemaRef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schemas.microsoft.com/office/infopath/2007/PartnerControls"/>
    <ds:schemaRef ds:uri="517b36ea-b140-47be-8d07-387acfc90838"/>
    <ds:schemaRef ds:uri="http://www.w3.org/XML/1998/namespace"/>
  </ds:schemaRefs>
</ds:datastoreItem>
</file>

<file path=customXml/itemProps2.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3.xml><?xml version="1.0" encoding="utf-8"?>
<ds:datastoreItem xmlns:ds="http://schemas.openxmlformats.org/officeDocument/2006/customXml" ds:itemID="{02BA8A1D-BA6D-4DD9-A3CF-C76F6D2020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Template>
  <TotalTime>0</TotalTime>
  <Words>4291</Words>
  <Application>Microsoft Office PowerPoint</Application>
  <PresentationFormat>Personnalisé</PresentationFormat>
  <Paragraphs>502</Paragraphs>
  <Slides>64</Slides>
  <Notes>3</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64</vt:i4>
      </vt:variant>
    </vt:vector>
  </HeadingPairs>
  <TitlesOfParts>
    <vt:vector size="74" baseType="lpstr">
      <vt:lpstr>&amp;quot</vt:lpstr>
      <vt:lpstr>Arial</vt:lpstr>
      <vt:lpstr>Calibri</vt:lpstr>
      <vt:lpstr>Segoe Semibold</vt:lpstr>
      <vt:lpstr>Segoe UI</vt:lpstr>
      <vt:lpstr>Segoe UI Light</vt:lpstr>
      <vt:lpstr>Segoe UI Semibold</vt:lpstr>
      <vt:lpstr>Segoe UI Semilight</vt:lpstr>
      <vt:lpstr>WHITE TEMPLATE</vt:lpstr>
      <vt:lpstr>1_WHITE TEMPLATE</vt:lpstr>
      <vt:lpstr>Module 3 Cryptographic Mechanisms in Windows</vt:lpstr>
      <vt:lpstr>Présentation PowerPoint</vt:lpstr>
      <vt:lpstr>DPAPI</vt:lpstr>
      <vt:lpstr>DPAPI Architecture</vt:lpstr>
      <vt:lpstr>DPAPI Keys and Passwords</vt:lpstr>
      <vt:lpstr>Master Keys</vt:lpstr>
      <vt:lpstr>Master key lifetime</vt:lpstr>
      <vt:lpstr>Master keys and password changes</vt:lpstr>
      <vt:lpstr>DPAPI key backup</vt:lpstr>
      <vt:lpstr>Key relationships</vt:lpstr>
      <vt:lpstr>Master key encryption key details</vt:lpstr>
      <vt:lpstr>Master key encryption algorithm changes</vt:lpstr>
      <vt:lpstr>Session key details</vt:lpstr>
      <vt:lpstr>CNG DPAPI</vt:lpstr>
      <vt:lpstr>DPAPI -&gt; CNG DPAPI </vt:lpstr>
      <vt:lpstr>Protected data format</vt:lpstr>
      <vt:lpstr>Protection Descriptors</vt:lpstr>
      <vt:lpstr>Présentation PowerPoint</vt:lpstr>
      <vt:lpstr>Windows cryptography frameworks</vt:lpstr>
      <vt:lpstr>About Cryptography</vt:lpstr>
      <vt:lpstr>Cryptographic API</vt:lpstr>
      <vt:lpstr>Cryptographic API</vt:lpstr>
      <vt:lpstr>Crypto API and Confidentiality</vt:lpstr>
      <vt:lpstr>Crypto API and Integrity</vt:lpstr>
      <vt:lpstr>Crypto API and Authenticity</vt:lpstr>
      <vt:lpstr>CryptoAPI System Architecture</vt:lpstr>
      <vt:lpstr>Cryptographic Service Providers</vt:lpstr>
      <vt:lpstr>Crypto API design rules</vt:lpstr>
      <vt:lpstr>Developper point of view</vt:lpstr>
      <vt:lpstr>Microsoft Cryptographic Service Providers (1/2)</vt:lpstr>
      <vt:lpstr>Microsoft Cryptographic Service Providers (2/2)</vt:lpstr>
      <vt:lpstr>About Cryptography Export Regulation</vt:lpstr>
      <vt:lpstr>Microsoft CSP and their DLLs</vt:lpstr>
      <vt:lpstr>Base Cryptographic Functions</vt:lpstr>
      <vt:lpstr>Data Encryption and Decryption Functions</vt:lpstr>
      <vt:lpstr>Certificate Store Functions</vt:lpstr>
      <vt:lpstr>Simplified Message Function</vt:lpstr>
      <vt:lpstr>Low-level Message Functions</vt:lpstr>
      <vt:lpstr>Certificate stores</vt:lpstr>
      <vt:lpstr>Certificate storage in stores</vt:lpstr>
      <vt:lpstr>Collection Stores</vt:lpstr>
      <vt:lpstr>Logical and Physical stores</vt:lpstr>
      <vt:lpstr>Sample commands to work with certificate stores</vt:lpstr>
      <vt:lpstr>Stores location</vt:lpstr>
      <vt:lpstr>Displaying current user’s certificates with certmgr.msc</vt:lpstr>
      <vt:lpstr>Displaying physical stores instead of logical store </vt:lpstr>
      <vt:lpstr>Cryptographic API: Next Generation</vt:lpstr>
      <vt:lpstr>What about CAPI</vt:lpstr>
      <vt:lpstr>CAPI/CNG Architecture</vt:lpstr>
      <vt:lpstr>CNG – Cryptographic API: Next Generation</vt:lpstr>
      <vt:lpstr>CNG Features</vt:lpstr>
      <vt:lpstr>Suite B support</vt:lpstr>
      <vt:lpstr>Kernel Support</vt:lpstr>
      <vt:lpstr>Auditing</vt:lpstr>
      <vt:lpstr>Présentation PowerPoint</vt:lpstr>
      <vt:lpstr>Code Signing</vt:lpstr>
      <vt:lpstr>Authenticode from users &amp; developers point of view</vt:lpstr>
      <vt:lpstr>Technical overview</vt:lpstr>
      <vt:lpstr>Code signing process</vt:lpstr>
      <vt:lpstr>Trusting signatures</vt:lpstr>
      <vt:lpstr>Signing certificate requirements</vt:lpstr>
      <vt:lpstr>Authenticode helper applications</vt:lpstr>
      <vt:lpstr>Using authenticode to create white-listing policy on users’ machines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2018-06-07T09:17:26Z</dcterms:created>
  <dcterms:modified xsi:type="dcterms:W3CDTF">2018-09-14T13:55:17Z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alexanl@microsoft.com</vt:lpwstr>
  </property>
  <property fmtid="{D5CDD505-2E9C-101B-9397-08002B2CF9AE}" pid="11" name="MSIP_Label_f42aa342-8706-4288-bd11-ebb85995028c_SetDate">
    <vt:lpwstr>2018-04-26T21:33:06.2874711Z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