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81" r:id="rId5"/>
  </p:sldMasterIdLst>
  <p:notesMasterIdLst>
    <p:notesMasterId r:id="rId75"/>
  </p:notesMasterIdLst>
  <p:handoutMasterIdLst>
    <p:handoutMasterId r:id="rId76"/>
  </p:handoutMasterIdLst>
  <p:sldIdLst>
    <p:sldId id="776" r:id="rId6"/>
    <p:sldId id="804" r:id="rId7"/>
    <p:sldId id="807" r:id="rId8"/>
    <p:sldId id="808" r:id="rId9"/>
    <p:sldId id="809" r:id="rId10"/>
    <p:sldId id="810" r:id="rId11"/>
    <p:sldId id="811" r:id="rId12"/>
    <p:sldId id="812" r:id="rId13"/>
    <p:sldId id="813" r:id="rId14"/>
    <p:sldId id="814" r:id="rId15"/>
    <p:sldId id="815" r:id="rId16"/>
    <p:sldId id="816" r:id="rId17"/>
    <p:sldId id="817" r:id="rId18"/>
    <p:sldId id="818" r:id="rId19"/>
    <p:sldId id="819" r:id="rId20"/>
    <p:sldId id="820" r:id="rId21"/>
    <p:sldId id="821" r:id="rId22"/>
    <p:sldId id="822" r:id="rId23"/>
    <p:sldId id="823" r:id="rId24"/>
    <p:sldId id="824" r:id="rId25"/>
    <p:sldId id="825" r:id="rId26"/>
    <p:sldId id="826" r:id="rId27"/>
    <p:sldId id="827" r:id="rId28"/>
    <p:sldId id="828" r:id="rId29"/>
    <p:sldId id="829" r:id="rId30"/>
    <p:sldId id="805" r:id="rId31"/>
    <p:sldId id="853" r:id="rId32"/>
    <p:sldId id="832" r:id="rId33"/>
    <p:sldId id="855" r:id="rId34"/>
    <p:sldId id="854" r:id="rId35"/>
    <p:sldId id="857" r:id="rId36"/>
    <p:sldId id="856" r:id="rId37"/>
    <p:sldId id="862" r:id="rId38"/>
    <p:sldId id="858" r:id="rId39"/>
    <p:sldId id="861" r:id="rId40"/>
    <p:sldId id="859" r:id="rId41"/>
    <p:sldId id="860" r:id="rId42"/>
    <p:sldId id="863" r:id="rId43"/>
    <p:sldId id="864" r:id="rId44"/>
    <p:sldId id="865" r:id="rId45"/>
    <p:sldId id="866" r:id="rId46"/>
    <p:sldId id="867" r:id="rId47"/>
    <p:sldId id="868" r:id="rId48"/>
    <p:sldId id="869" r:id="rId49"/>
    <p:sldId id="870" r:id="rId50"/>
    <p:sldId id="871" r:id="rId51"/>
    <p:sldId id="806" r:id="rId52"/>
    <p:sldId id="831" r:id="rId53"/>
    <p:sldId id="834" r:id="rId54"/>
    <p:sldId id="835" r:id="rId55"/>
    <p:sldId id="838" r:id="rId56"/>
    <p:sldId id="839" r:id="rId57"/>
    <p:sldId id="852" r:id="rId58"/>
    <p:sldId id="836" r:id="rId59"/>
    <p:sldId id="840" r:id="rId60"/>
    <p:sldId id="841" r:id="rId61"/>
    <p:sldId id="837" r:id="rId62"/>
    <p:sldId id="842" r:id="rId63"/>
    <p:sldId id="843" r:id="rId64"/>
    <p:sldId id="844" r:id="rId65"/>
    <p:sldId id="846" r:id="rId66"/>
    <p:sldId id="845" r:id="rId67"/>
    <p:sldId id="847" r:id="rId68"/>
    <p:sldId id="848" r:id="rId69"/>
    <p:sldId id="849" r:id="rId70"/>
    <p:sldId id="850" r:id="rId71"/>
    <p:sldId id="851" r:id="rId72"/>
    <p:sldId id="833" r:id="rId73"/>
    <p:sldId id="676" r:id="rId74"/>
  </p:sldIdLst>
  <p:sldSz cx="12436475" cy="6994525"/>
  <p:notesSz cx="6781800" cy="9067800"/>
  <p:custDataLst>
    <p:tags r:id="rId77"/>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76"/>
          </p14:sldIdLst>
        </p14:section>
        <p14:section name="Part 1" id="{46A345EE-E580-42E6-A7EA-401DDD064027}">
          <p14:sldIdLst>
            <p14:sldId id="804"/>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Lst>
        </p14:section>
        <p14:section name="Part 2" id="{F6888C41-BEEB-4B9C-9B14-CC2DDD4B5D9D}">
          <p14:sldIdLst>
            <p14:sldId id="805"/>
            <p14:sldId id="853"/>
            <p14:sldId id="832"/>
            <p14:sldId id="855"/>
            <p14:sldId id="854"/>
            <p14:sldId id="857"/>
            <p14:sldId id="856"/>
            <p14:sldId id="862"/>
            <p14:sldId id="858"/>
            <p14:sldId id="861"/>
            <p14:sldId id="859"/>
            <p14:sldId id="860"/>
            <p14:sldId id="863"/>
            <p14:sldId id="864"/>
            <p14:sldId id="865"/>
            <p14:sldId id="866"/>
            <p14:sldId id="867"/>
            <p14:sldId id="868"/>
            <p14:sldId id="869"/>
            <p14:sldId id="870"/>
            <p14:sldId id="871"/>
          </p14:sldIdLst>
        </p14:section>
        <p14:section name="Part 3" id="{5A77A213-31D3-44E7-A2F1-6491854C38D8}">
          <p14:sldIdLst>
            <p14:sldId id="806"/>
            <p14:sldId id="831"/>
            <p14:sldId id="834"/>
            <p14:sldId id="835"/>
            <p14:sldId id="838"/>
            <p14:sldId id="839"/>
            <p14:sldId id="852"/>
            <p14:sldId id="836"/>
            <p14:sldId id="840"/>
            <p14:sldId id="841"/>
            <p14:sldId id="837"/>
            <p14:sldId id="842"/>
            <p14:sldId id="843"/>
            <p14:sldId id="844"/>
            <p14:sldId id="846"/>
            <p14:sldId id="845"/>
            <p14:sldId id="847"/>
            <p14:sldId id="848"/>
            <p14:sldId id="849"/>
            <p14:sldId id="850"/>
            <p14:sldId id="851"/>
            <p14:sldId id="833"/>
          </p14:sldIdLst>
        </p14:section>
        <p14:section name="End" id="{52A76F72-094A-4388-8D8C-3BF904671CF2}">
          <p14:sldIdLst>
            <p14:sldId id="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D91"/>
    <a:srgbClr val="0179D7"/>
    <a:srgbClr val="0078D7"/>
    <a:srgbClr val="BFBFBF"/>
    <a:srgbClr val="505050"/>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974" autoAdjust="0"/>
  </p:normalViewPr>
  <p:slideViewPr>
    <p:cSldViewPr snapToObjects="1" showGuides="1">
      <p:cViewPr varScale="1">
        <p:scale>
          <a:sx n="118" d="100"/>
          <a:sy n="118" d="100"/>
        </p:scale>
        <p:origin x="84" y="21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3936"/>
    </p:cViewPr>
  </p:sorterViewPr>
  <p:notesViewPr>
    <p:cSldViewPr snapToObjects="1" showGuides="1">
      <p:cViewPr varScale="1">
        <p:scale>
          <a:sx n="88" d="100"/>
          <a:sy n="88"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5" dt="2018-06-14T18:56:04.980" idx="2">
    <p:pos x="7344" y="1533"/>
    <p:text>missing ?
</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53552-9EE3-47DB-AB96-83E6ED8C809E}"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fr-FR"/>
        </a:p>
      </dgm:t>
    </dgm:pt>
    <dgm:pt modelId="{6241FA7F-0F48-4B98-B3AA-628BB0218F3D}">
      <dgm:prSet phldrT="[Text]"/>
      <dgm:spPr/>
      <dgm:t>
        <a:bodyPr/>
        <a:lstStyle/>
        <a:p>
          <a:r>
            <a:rPr lang="en-US" dirty="0"/>
            <a:t>I/O Communication Port</a:t>
          </a:r>
          <a:endParaRPr lang="fr-FR" dirty="0"/>
        </a:p>
      </dgm:t>
    </dgm:pt>
    <dgm:pt modelId="{8790AE9E-C5D5-44F5-A808-8C22D99E65DB}" type="parTrans" cxnId="{8955A77B-37D7-4C30-9379-23AD069687BD}">
      <dgm:prSet/>
      <dgm:spPr/>
      <dgm:t>
        <a:bodyPr/>
        <a:lstStyle/>
        <a:p>
          <a:endParaRPr lang="fr-FR"/>
        </a:p>
      </dgm:t>
    </dgm:pt>
    <dgm:pt modelId="{5CF848DA-3B7B-4611-A43A-669C92362276}" type="sibTrans" cxnId="{8955A77B-37D7-4C30-9379-23AD069687BD}">
      <dgm:prSet/>
      <dgm:spPr/>
      <dgm:t>
        <a:bodyPr/>
        <a:lstStyle/>
        <a:p>
          <a:endParaRPr lang="fr-FR"/>
        </a:p>
      </dgm:t>
    </dgm:pt>
    <dgm:pt modelId="{C435F991-9B09-4F87-B7C0-4C32A1BB8183}">
      <dgm:prSet phldrT="[Text]"/>
      <dgm:spPr/>
      <dgm:t>
        <a:bodyPr/>
        <a:lstStyle/>
        <a:p>
          <a:r>
            <a:rPr lang="en-US" dirty="0"/>
            <a:t>Key Generation</a:t>
          </a:r>
          <a:endParaRPr lang="fr-FR" dirty="0"/>
        </a:p>
      </dgm:t>
    </dgm:pt>
    <dgm:pt modelId="{6B245B3A-B5A3-40F2-9BD9-A1C03577FE66}" type="parTrans" cxnId="{2BD415CE-7B25-4036-AA3D-7D91B38222F2}">
      <dgm:prSet/>
      <dgm:spPr/>
      <dgm:t>
        <a:bodyPr/>
        <a:lstStyle/>
        <a:p>
          <a:endParaRPr lang="fr-FR"/>
        </a:p>
      </dgm:t>
    </dgm:pt>
    <dgm:pt modelId="{407F0FBC-3538-4101-A54D-6103F9C5AEBA}" type="sibTrans" cxnId="{2BD415CE-7B25-4036-AA3D-7D91B38222F2}">
      <dgm:prSet/>
      <dgm:spPr/>
      <dgm:t>
        <a:bodyPr/>
        <a:lstStyle/>
        <a:p>
          <a:endParaRPr lang="fr-FR"/>
        </a:p>
      </dgm:t>
    </dgm:pt>
    <dgm:pt modelId="{9D89D0B4-283F-4941-B1AE-1FE891AE7ACA}">
      <dgm:prSet phldrT="[Text]"/>
      <dgm:spPr/>
      <dgm:t>
        <a:bodyPr/>
        <a:lstStyle/>
        <a:p>
          <a:r>
            <a:rPr lang="en-US" dirty="0"/>
            <a:t>Hash Engines</a:t>
          </a:r>
          <a:endParaRPr lang="fr-FR" dirty="0"/>
        </a:p>
      </dgm:t>
    </dgm:pt>
    <dgm:pt modelId="{91DDB432-834E-434D-9D39-3C21F53E9394}" type="parTrans" cxnId="{2E1E8E55-8607-41AA-97FA-097770ED0713}">
      <dgm:prSet/>
      <dgm:spPr/>
      <dgm:t>
        <a:bodyPr/>
        <a:lstStyle/>
        <a:p>
          <a:endParaRPr lang="fr-FR"/>
        </a:p>
      </dgm:t>
    </dgm:pt>
    <dgm:pt modelId="{64CACDB3-16E2-4693-B9DD-94DE7000B183}" type="sibTrans" cxnId="{2E1E8E55-8607-41AA-97FA-097770ED0713}">
      <dgm:prSet/>
      <dgm:spPr/>
      <dgm:t>
        <a:bodyPr/>
        <a:lstStyle/>
        <a:p>
          <a:endParaRPr lang="fr-FR"/>
        </a:p>
      </dgm:t>
    </dgm:pt>
    <dgm:pt modelId="{B5E36362-4FCD-40D2-B295-11BEBBEC46FA}">
      <dgm:prSet phldrT="[Text]"/>
      <dgm:spPr/>
      <dgm:t>
        <a:bodyPr/>
        <a:lstStyle/>
        <a:p>
          <a:r>
            <a:rPr lang="en-US" dirty="0"/>
            <a:t>Random Number Generator</a:t>
          </a:r>
          <a:endParaRPr lang="fr-FR" dirty="0"/>
        </a:p>
      </dgm:t>
    </dgm:pt>
    <dgm:pt modelId="{503D97FD-AC5E-4677-8ACD-FA4075C48188}" type="parTrans" cxnId="{236B429F-9F2A-4266-873B-D360106124AC}">
      <dgm:prSet/>
      <dgm:spPr/>
      <dgm:t>
        <a:bodyPr/>
        <a:lstStyle/>
        <a:p>
          <a:endParaRPr lang="fr-FR"/>
        </a:p>
      </dgm:t>
    </dgm:pt>
    <dgm:pt modelId="{0FC85F0E-82A8-4276-A93B-F23A71D3D07B}" type="sibTrans" cxnId="{236B429F-9F2A-4266-873B-D360106124AC}">
      <dgm:prSet/>
      <dgm:spPr/>
      <dgm:t>
        <a:bodyPr/>
        <a:lstStyle/>
        <a:p>
          <a:endParaRPr lang="fr-FR"/>
        </a:p>
      </dgm:t>
    </dgm:pt>
    <dgm:pt modelId="{FC485160-5877-4B7C-86EB-807E8BC8F8E6}">
      <dgm:prSet phldrT="[Text]"/>
      <dgm:spPr/>
      <dgm:t>
        <a:bodyPr/>
        <a:lstStyle/>
        <a:p>
          <a:r>
            <a:rPr lang="en-US" dirty="0"/>
            <a:t>Symmetric Engines</a:t>
          </a:r>
          <a:endParaRPr lang="fr-FR" dirty="0"/>
        </a:p>
      </dgm:t>
    </dgm:pt>
    <dgm:pt modelId="{07B8E90A-2EC1-4EFE-B943-FD3814534326}" type="parTrans" cxnId="{649AD14E-AD5F-459C-8ABE-3BFACD92E3B3}">
      <dgm:prSet/>
      <dgm:spPr/>
      <dgm:t>
        <a:bodyPr/>
        <a:lstStyle/>
        <a:p>
          <a:endParaRPr lang="fr-FR"/>
        </a:p>
      </dgm:t>
    </dgm:pt>
    <dgm:pt modelId="{1BC9D1FC-565A-4631-8D2A-861E434C9908}" type="sibTrans" cxnId="{649AD14E-AD5F-459C-8ABE-3BFACD92E3B3}">
      <dgm:prSet/>
      <dgm:spPr/>
      <dgm:t>
        <a:bodyPr/>
        <a:lstStyle/>
        <a:p>
          <a:endParaRPr lang="fr-FR"/>
        </a:p>
      </dgm:t>
    </dgm:pt>
    <dgm:pt modelId="{842BA690-D11C-46A7-AB3C-9ED07F7C0BD8}">
      <dgm:prSet phldrT="[Text]"/>
      <dgm:spPr/>
      <dgm:t>
        <a:bodyPr/>
        <a:lstStyle/>
        <a:p>
          <a:r>
            <a:rPr lang="en-US" dirty="0"/>
            <a:t>Power Detection</a:t>
          </a:r>
          <a:endParaRPr lang="fr-FR" dirty="0"/>
        </a:p>
      </dgm:t>
    </dgm:pt>
    <dgm:pt modelId="{E0AA93C6-9BA2-4231-92A9-B28BAAEC476B}" type="parTrans" cxnId="{A38DD964-6EFC-4124-8BEE-231CF4CA937C}">
      <dgm:prSet/>
      <dgm:spPr/>
      <dgm:t>
        <a:bodyPr/>
        <a:lstStyle/>
        <a:p>
          <a:endParaRPr lang="fr-FR"/>
        </a:p>
      </dgm:t>
    </dgm:pt>
    <dgm:pt modelId="{413FEA29-D5ED-4ED5-9663-B298D7A0ED2D}" type="sibTrans" cxnId="{A38DD964-6EFC-4124-8BEE-231CF4CA937C}">
      <dgm:prSet/>
      <dgm:spPr/>
      <dgm:t>
        <a:bodyPr/>
        <a:lstStyle/>
        <a:p>
          <a:endParaRPr lang="fr-FR"/>
        </a:p>
      </dgm:t>
    </dgm:pt>
    <dgm:pt modelId="{A35369FC-4EA9-4240-80D8-413F385EE843}">
      <dgm:prSet phldrT="[Text]"/>
      <dgm:spPr/>
      <dgm:t>
        <a:bodyPr/>
        <a:lstStyle/>
        <a:p>
          <a:r>
            <a:rPr lang="en-US" dirty="0"/>
            <a:t>Management</a:t>
          </a:r>
          <a:endParaRPr lang="fr-FR" dirty="0"/>
        </a:p>
      </dgm:t>
    </dgm:pt>
    <dgm:pt modelId="{E7033DBD-B2A5-4145-ABAB-A4C8090017F2}" type="parTrans" cxnId="{3AC9F8F3-AAB9-4BE9-8407-2072C5733DF7}">
      <dgm:prSet/>
      <dgm:spPr/>
      <dgm:t>
        <a:bodyPr/>
        <a:lstStyle/>
        <a:p>
          <a:endParaRPr lang="fr-FR"/>
        </a:p>
      </dgm:t>
    </dgm:pt>
    <dgm:pt modelId="{4E21B7E3-0145-4325-AD51-69B2ABF6C3C6}" type="sibTrans" cxnId="{3AC9F8F3-AAB9-4BE9-8407-2072C5733DF7}">
      <dgm:prSet/>
      <dgm:spPr/>
      <dgm:t>
        <a:bodyPr/>
        <a:lstStyle/>
        <a:p>
          <a:endParaRPr lang="fr-FR"/>
        </a:p>
      </dgm:t>
    </dgm:pt>
    <dgm:pt modelId="{AF57AE96-5214-45FC-89F4-51D2CFC03386}">
      <dgm:prSet phldrT="[Text]"/>
      <dgm:spPr/>
      <dgm:t>
        <a:bodyPr/>
        <a:lstStyle/>
        <a:p>
          <a:r>
            <a:rPr lang="en-US" dirty="0"/>
            <a:t>Execution Engine</a:t>
          </a:r>
          <a:endParaRPr lang="fr-FR" dirty="0"/>
        </a:p>
      </dgm:t>
    </dgm:pt>
    <dgm:pt modelId="{B0C622BD-16F4-4A1B-B99B-C4DC53C161B9}" type="parTrans" cxnId="{D130CEA0-A79F-4658-872F-5F248C5C50AD}">
      <dgm:prSet/>
      <dgm:spPr/>
      <dgm:t>
        <a:bodyPr/>
        <a:lstStyle/>
        <a:p>
          <a:endParaRPr lang="fr-FR"/>
        </a:p>
      </dgm:t>
    </dgm:pt>
    <dgm:pt modelId="{1020EA7B-C007-44AD-A5BB-912F25A1C6B7}" type="sibTrans" cxnId="{D130CEA0-A79F-4658-872F-5F248C5C50AD}">
      <dgm:prSet/>
      <dgm:spPr/>
      <dgm:t>
        <a:bodyPr/>
        <a:lstStyle/>
        <a:p>
          <a:endParaRPr lang="fr-FR"/>
        </a:p>
      </dgm:t>
    </dgm:pt>
    <dgm:pt modelId="{80D46FEC-11D1-4D2D-9A1B-F72DE6458552}">
      <dgm:prSet phldrT="[Text]"/>
      <dgm:spPr/>
      <dgm:t>
        <a:bodyPr/>
        <a:lstStyle/>
        <a:p>
          <a:r>
            <a:rPr lang="en-US" dirty="0"/>
            <a:t>Non-Volatile Memory</a:t>
          </a:r>
          <a:endParaRPr lang="fr-FR" dirty="0"/>
        </a:p>
      </dgm:t>
    </dgm:pt>
    <dgm:pt modelId="{3AAE77D3-38EB-4C75-B7EC-F28A6759CAD3}" type="parTrans" cxnId="{7BE88996-DBA3-412B-A946-0BFFB245049E}">
      <dgm:prSet/>
      <dgm:spPr/>
      <dgm:t>
        <a:bodyPr/>
        <a:lstStyle/>
        <a:p>
          <a:endParaRPr lang="fr-FR"/>
        </a:p>
      </dgm:t>
    </dgm:pt>
    <dgm:pt modelId="{090B3A36-CB0E-463A-A7B7-5BC71D8B85A4}" type="sibTrans" cxnId="{7BE88996-DBA3-412B-A946-0BFFB245049E}">
      <dgm:prSet/>
      <dgm:spPr/>
      <dgm:t>
        <a:bodyPr/>
        <a:lstStyle/>
        <a:p>
          <a:endParaRPr lang="fr-FR"/>
        </a:p>
      </dgm:t>
    </dgm:pt>
    <dgm:pt modelId="{FB1E5A0E-BDD2-4FFB-8E5C-7FA695388BC3}">
      <dgm:prSet phldrT="[Text]"/>
      <dgm:spPr/>
      <dgm:t>
        <a:bodyPr/>
        <a:lstStyle/>
        <a:p>
          <a:r>
            <a:rPr lang="en-US" dirty="0"/>
            <a:t>Volatile Memory</a:t>
          </a:r>
          <a:endParaRPr lang="fr-FR" dirty="0"/>
        </a:p>
      </dgm:t>
    </dgm:pt>
    <dgm:pt modelId="{298DF258-8D69-4DD5-8F31-F535493E8B6F}" type="parTrans" cxnId="{8010271B-DBCD-4023-8FF5-C0EF3CFF3939}">
      <dgm:prSet/>
      <dgm:spPr/>
      <dgm:t>
        <a:bodyPr/>
        <a:lstStyle/>
        <a:p>
          <a:endParaRPr lang="fr-FR"/>
        </a:p>
      </dgm:t>
    </dgm:pt>
    <dgm:pt modelId="{E9D9F4F0-F87F-442F-A956-BC7F9DE11615}" type="sibTrans" cxnId="{8010271B-DBCD-4023-8FF5-C0EF3CFF3939}">
      <dgm:prSet/>
      <dgm:spPr/>
      <dgm:t>
        <a:bodyPr/>
        <a:lstStyle/>
        <a:p>
          <a:endParaRPr lang="fr-FR"/>
        </a:p>
      </dgm:t>
    </dgm:pt>
    <dgm:pt modelId="{27EF7B65-0F08-41AA-AC84-CB2FEC29D864}">
      <dgm:prSet phldrT="[Text]"/>
      <dgm:spPr/>
      <dgm:t>
        <a:bodyPr/>
        <a:lstStyle/>
        <a:p>
          <a:r>
            <a:rPr lang="en-US" dirty="0"/>
            <a:t>Asymmetric Engines</a:t>
          </a:r>
          <a:endParaRPr lang="fr-FR" dirty="0"/>
        </a:p>
      </dgm:t>
    </dgm:pt>
    <dgm:pt modelId="{7A386B4F-0101-4D7B-91B3-27B9B87EC181}" type="parTrans" cxnId="{354EEC17-DA28-4549-9504-C389A8B8A4C9}">
      <dgm:prSet/>
      <dgm:spPr/>
      <dgm:t>
        <a:bodyPr/>
        <a:lstStyle/>
        <a:p>
          <a:endParaRPr lang="fr-FR"/>
        </a:p>
      </dgm:t>
    </dgm:pt>
    <dgm:pt modelId="{61E5491A-E291-4B4A-8F6A-28FCB15016F0}" type="sibTrans" cxnId="{354EEC17-DA28-4549-9504-C389A8B8A4C9}">
      <dgm:prSet/>
      <dgm:spPr/>
      <dgm:t>
        <a:bodyPr/>
        <a:lstStyle/>
        <a:p>
          <a:endParaRPr lang="fr-FR"/>
        </a:p>
      </dgm:t>
    </dgm:pt>
    <dgm:pt modelId="{6F605C50-C5A1-4B2E-826C-497113C28BD9}" type="pres">
      <dgm:prSet presAssocID="{55C53552-9EE3-47DB-AB96-83E6ED8C809E}" presName="hierChild1" presStyleCnt="0">
        <dgm:presLayoutVars>
          <dgm:orgChart val="1"/>
          <dgm:chPref val="1"/>
          <dgm:dir/>
          <dgm:animOne val="branch"/>
          <dgm:animLvl val="lvl"/>
          <dgm:resizeHandles/>
        </dgm:presLayoutVars>
      </dgm:prSet>
      <dgm:spPr/>
    </dgm:pt>
    <dgm:pt modelId="{C8587100-C907-495C-9A6E-43C3454B6D3A}" type="pres">
      <dgm:prSet presAssocID="{6241FA7F-0F48-4B98-B3AA-628BB0218F3D}" presName="hierRoot1" presStyleCnt="0">
        <dgm:presLayoutVars>
          <dgm:hierBranch val="hang"/>
        </dgm:presLayoutVars>
      </dgm:prSet>
      <dgm:spPr/>
    </dgm:pt>
    <dgm:pt modelId="{1A78052E-C6A6-4FB2-8372-9799237F4E63}" type="pres">
      <dgm:prSet presAssocID="{6241FA7F-0F48-4B98-B3AA-628BB0218F3D}" presName="rootComposite1" presStyleCnt="0"/>
      <dgm:spPr/>
    </dgm:pt>
    <dgm:pt modelId="{5024705B-3AEC-43C2-8F25-506741125E16}" type="pres">
      <dgm:prSet presAssocID="{6241FA7F-0F48-4B98-B3AA-628BB0218F3D}" presName="rootText1" presStyleLbl="node0" presStyleIdx="0" presStyleCnt="1">
        <dgm:presLayoutVars>
          <dgm:chPref val="3"/>
        </dgm:presLayoutVars>
      </dgm:prSet>
      <dgm:spPr/>
    </dgm:pt>
    <dgm:pt modelId="{34345CE6-CBB2-43AD-BA72-70CAE0B87F65}" type="pres">
      <dgm:prSet presAssocID="{6241FA7F-0F48-4B98-B3AA-628BB0218F3D}" presName="rootConnector1" presStyleLbl="node1" presStyleIdx="0" presStyleCnt="0"/>
      <dgm:spPr/>
    </dgm:pt>
    <dgm:pt modelId="{B8B8D92C-2BB8-4ADC-9181-229AAFEE9268}" type="pres">
      <dgm:prSet presAssocID="{6241FA7F-0F48-4B98-B3AA-628BB0218F3D}" presName="hierChild2" presStyleCnt="0"/>
      <dgm:spPr/>
    </dgm:pt>
    <dgm:pt modelId="{9AB47F9C-5D4F-41CE-A258-DE2871CE941A}" type="pres">
      <dgm:prSet presAssocID="{7A386B4F-0101-4D7B-91B3-27B9B87EC181}" presName="Name47" presStyleLbl="parChTrans1D2" presStyleIdx="0" presStyleCnt="10"/>
      <dgm:spPr/>
    </dgm:pt>
    <dgm:pt modelId="{AA42EA2F-0D62-4052-8D38-75EFADB897E1}" type="pres">
      <dgm:prSet presAssocID="{27EF7B65-0F08-41AA-AC84-CB2FEC29D864}" presName="hierRoot2" presStyleCnt="0">
        <dgm:presLayoutVars>
          <dgm:hierBranch val="init"/>
        </dgm:presLayoutVars>
      </dgm:prSet>
      <dgm:spPr/>
    </dgm:pt>
    <dgm:pt modelId="{FF9CC7B7-CBF7-4022-9C74-9F372A1D8AD8}" type="pres">
      <dgm:prSet presAssocID="{27EF7B65-0F08-41AA-AC84-CB2FEC29D864}" presName="rootComposite" presStyleCnt="0"/>
      <dgm:spPr/>
    </dgm:pt>
    <dgm:pt modelId="{146CAC43-4FA7-4E2D-B9E8-44E6D5BB9682}" type="pres">
      <dgm:prSet presAssocID="{27EF7B65-0F08-41AA-AC84-CB2FEC29D864}" presName="rootText" presStyleLbl="node2" presStyleIdx="0" presStyleCnt="10">
        <dgm:presLayoutVars>
          <dgm:chPref val="3"/>
        </dgm:presLayoutVars>
      </dgm:prSet>
      <dgm:spPr/>
    </dgm:pt>
    <dgm:pt modelId="{856F39A1-E4FB-4DED-BDBE-FE5DCDBE6412}" type="pres">
      <dgm:prSet presAssocID="{27EF7B65-0F08-41AA-AC84-CB2FEC29D864}" presName="rootConnector" presStyleLbl="node2" presStyleIdx="0" presStyleCnt="10"/>
      <dgm:spPr/>
    </dgm:pt>
    <dgm:pt modelId="{94EE1475-9C0C-462B-B206-48DF7331959B}" type="pres">
      <dgm:prSet presAssocID="{27EF7B65-0F08-41AA-AC84-CB2FEC29D864}" presName="hierChild4" presStyleCnt="0"/>
      <dgm:spPr/>
    </dgm:pt>
    <dgm:pt modelId="{ECE85C19-C0E3-4CC4-9EED-4BFAD8B3D839}" type="pres">
      <dgm:prSet presAssocID="{27EF7B65-0F08-41AA-AC84-CB2FEC29D864}" presName="hierChild5" presStyleCnt="0"/>
      <dgm:spPr/>
    </dgm:pt>
    <dgm:pt modelId="{390067D1-E1AD-4EEF-B082-618B20ACE3A6}" type="pres">
      <dgm:prSet presAssocID="{6B245B3A-B5A3-40F2-9BD9-A1C03577FE66}" presName="Name47" presStyleLbl="parChTrans1D2" presStyleIdx="1" presStyleCnt="10"/>
      <dgm:spPr/>
    </dgm:pt>
    <dgm:pt modelId="{C60EC1FA-BC76-43C7-8BF4-F536A1127351}" type="pres">
      <dgm:prSet presAssocID="{C435F991-9B09-4F87-B7C0-4C32A1BB8183}" presName="hierRoot2" presStyleCnt="0">
        <dgm:presLayoutVars>
          <dgm:hierBranch val="init"/>
        </dgm:presLayoutVars>
      </dgm:prSet>
      <dgm:spPr/>
    </dgm:pt>
    <dgm:pt modelId="{D3356E14-6AB4-4AF6-802F-C99D05E0B15C}" type="pres">
      <dgm:prSet presAssocID="{C435F991-9B09-4F87-B7C0-4C32A1BB8183}" presName="rootComposite" presStyleCnt="0"/>
      <dgm:spPr/>
    </dgm:pt>
    <dgm:pt modelId="{166EF9D0-6C38-4434-8FF0-7B27000E2738}" type="pres">
      <dgm:prSet presAssocID="{C435F991-9B09-4F87-B7C0-4C32A1BB8183}" presName="rootText" presStyleLbl="node2" presStyleIdx="1" presStyleCnt="10">
        <dgm:presLayoutVars>
          <dgm:chPref val="3"/>
        </dgm:presLayoutVars>
      </dgm:prSet>
      <dgm:spPr/>
    </dgm:pt>
    <dgm:pt modelId="{9B069182-566C-4AF5-A101-978882221AD2}" type="pres">
      <dgm:prSet presAssocID="{C435F991-9B09-4F87-B7C0-4C32A1BB8183}" presName="rootConnector" presStyleLbl="node2" presStyleIdx="1" presStyleCnt="10"/>
      <dgm:spPr/>
    </dgm:pt>
    <dgm:pt modelId="{5BA1196B-6C16-4C34-A401-27689370991F}" type="pres">
      <dgm:prSet presAssocID="{C435F991-9B09-4F87-B7C0-4C32A1BB8183}" presName="hierChild4" presStyleCnt="0"/>
      <dgm:spPr/>
    </dgm:pt>
    <dgm:pt modelId="{197E78C8-9F05-42A9-B7F9-74742B8715AB}" type="pres">
      <dgm:prSet presAssocID="{C435F991-9B09-4F87-B7C0-4C32A1BB8183}" presName="hierChild5" presStyleCnt="0"/>
      <dgm:spPr/>
    </dgm:pt>
    <dgm:pt modelId="{A86AC416-8CE2-4519-AC79-DEA1C83E60C6}" type="pres">
      <dgm:prSet presAssocID="{91DDB432-834E-434D-9D39-3C21F53E9394}" presName="Name47" presStyleLbl="parChTrans1D2" presStyleIdx="2" presStyleCnt="10"/>
      <dgm:spPr/>
    </dgm:pt>
    <dgm:pt modelId="{80AF017D-A26C-492D-9441-3910F65B4393}" type="pres">
      <dgm:prSet presAssocID="{9D89D0B4-283F-4941-B1AE-1FE891AE7ACA}" presName="hierRoot2" presStyleCnt="0">
        <dgm:presLayoutVars>
          <dgm:hierBranch val="init"/>
        </dgm:presLayoutVars>
      </dgm:prSet>
      <dgm:spPr/>
    </dgm:pt>
    <dgm:pt modelId="{5D99B798-D4F4-48B3-9786-8B19610DED2D}" type="pres">
      <dgm:prSet presAssocID="{9D89D0B4-283F-4941-B1AE-1FE891AE7ACA}" presName="rootComposite" presStyleCnt="0"/>
      <dgm:spPr/>
    </dgm:pt>
    <dgm:pt modelId="{F95E5DE0-E636-4BFE-BB9B-07DB9C39EB0B}" type="pres">
      <dgm:prSet presAssocID="{9D89D0B4-283F-4941-B1AE-1FE891AE7ACA}" presName="rootText" presStyleLbl="node2" presStyleIdx="2" presStyleCnt="10">
        <dgm:presLayoutVars>
          <dgm:chPref val="3"/>
        </dgm:presLayoutVars>
      </dgm:prSet>
      <dgm:spPr/>
    </dgm:pt>
    <dgm:pt modelId="{35625D60-549D-4EAB-B3A8-0D7666683249}" type="pres">
      <dgm:prSet presAssocID="{9D89D0B4-283F-4941-B1AE-1FE891AE7ACA}" presName="rootConnector" presStyleLbl="node2" presStyleIdx="2" presStyleCnt="10"/>
      <dgm:spPr/>
    </dgm:pt>
    <dgm:pt modelId="{D91C5DD8-0E19-4AF0-9A84-DFD7360D1842}" type="pres">
      <dgm:prSet presAssocID="{9D89D0B4-283F-4941-B1AE-1FE891AE7ACA}" presName="hierChild4" presStyleCnt="0"/>
      <dgm:spPr/>
    </dgm:pt>
    <dgm:pt modelId="{E7A3C232-80A9-4087-AB32-9C55975C9887}" type="pres">
      <dgm:prSet presAssocID="{9D89D0B4-283F-4941-B1AE-1FE891AE7ACA}" presName="hierChild5" presStyleCnt="0"/>
      <dgm:spPr/>
    </dgm:pt>
    <dgm:pt modelId="{8301A8DC-28B6-482D-80E8-2A94CDB140A8}" type="pres">
      <dgm:prSet presAssocID="{503D97FD-AC5E-4677-8ACD-FA4075C48188}" presName="Name47" presStyleLbl="parChTrans1D2" presStyleIdx="3" presStyleCnt="10"/>
      <dgm:spPr/>
    </dgm:pt>
    <dgm:pt modelId="{941D9961-8622-4687-91A7-63FF1E42983E}" type="pres">
      <dgm:prSet presAssocID="{B5E36362-4FCD-40D2-B295-11BEBBEC46FA}" presName="hierRoot2" presStyleCnt="0">
        <dgm:presLayoutVars>
          <dgm:hierBranch val="init"/>
        </dgm:presLayoutVars>
      </dgm:prSet>
      <dgm:spPr/>
    </dgm:pt>
    <dgm:pt modelId="{9C22E18C-CC38-42BC-8D2F-1B83621CB1DE}" type="pres">
      <dgm:prSet presAssocID="{B5E36362-4FCD-40D2-B295-11BEBBEC46FA}" presName="rootComposite" presStyleCnt="0"/>
      <dgm:spPr/>
    </dgm:pt>
    <dgm:pt modelId="{F19AA1F5-FCE7-43D1-8E8F-AB497B1097CF}" type="pres">
      <dgm:prSet presAssocID="{B5E36362-4FCD-40D2-B295-11BEBBEC46FA}" presName="rootText" presStyleLbl="node2" presStyleIdx="3" presStyleCnt="10">
        <dgm:presLayoutVars>
          <dgm:chPref val="3"/>
        </dgm:presLayoutVars>
      </dgm:prSet>
      <dgm:spPr/>
    </dgm:pt>
    <dgm:pt modelId="{51B2A441-FF27-429F-8839-CA1692456DAF}" type="pres">
      <dgm:prSet presAssocID="{B5E36362-4FCD-40D2-B295-11BEBBEC46FA}" presName="rootConnector" presStyleLbl="node2" presStyleIdx="3" presStyleCnt="10"/>
      <dgm:spPr/>
    </dgm:pt>
    <dgm:pt modelId="{2D99EBF4-9F82-40B9-841A-055ABC44E4DD}" type="pres">
      <dgm:prSet presAssocID="{B5E36362-4FCD-40D2-B295-11BEBBEC46FA}" presName="hierChild4" presStyleCnt="0"/>
      <dgm:spPr/>
    </dgm:pt>
    <dgm:pt modelId="{5045D4EE-39D1-4A66-BEDA-AC76AB7AFF10}" type="pres">
      <dgm:prSet presAssocID="{B5E36362-4FCD-40D2-B295-11BEBBEC46FA}" presName="hierChild5" presStyleCnt="0"/>
      <dgm:spPr/>
    </dgm:pt>
    <dgm:pt modelId="{E55856E1-E341-40BC-86C4-60BBB77384E9}" type="pres">
      <dgm:prSet presAssocID="{07B8E90A-2EC1-4EFE-B943-FD3814534326}" presName="Name47" presStyleLbl="parChTrans1D2" presStyleIdx="4" presStyleCnt="10"/>
      <dgm:spPr/>
    </dgm:pt>
    <dgm:pt modelId="{3E29FEAB-4195-4C79-AC0C-22EB3585AC2B}" type="pres">
      <dgm:prSet presAssocID="{FC485160-5877-4B7C-86EB-807E8BC8F8E6}" presName="hierRoot2" presStyleCnt="0">
        <dgm:presLayoutVars>
          <dgm:hierBranch val="init"/>
        </dgm:presLayoutVars>
      </dgm:prSet>
      <dgm:spPr/>
    </dgm:pt>
    <dgm:pt modelId="{95DB8F08-32DB-4006-8A3F-6B7F63EBDA42}" type="pres">
      <dgm:prSet presAssocID="{FC485160-5877-4B7C-86EB-807E8BC8F8E6}" presName="rootComposite" presStyleCnt="0"/>
      <dgm:spPr/>
    </dgm:pt>
    <dgm:pt modelId="{102D35D0-717B-4412-95B8-5A2457258F3E}" type="pres">
      <dgm:prSet presAssocID="{FC485160-5877-4B7C-86EB-807E8BC8F8E6}" presName="rootText" presStyleLbl="node2" presStyleIdx="4" presStyleCnt="10">
        <dgm:presLayoutVars>
          <dgm:chPref val="3"/>
        </dgm:presLayoutVars>
      </dgm:prSet>
      <dgm:spPr/>
    </dgm:pt>
    <dgm:pt modelId="{008A65CA-7789-4C26-972F-E20F0EC8B657}" type="pres">
      <dgm:prSet presAssocID="{FC485160-5877-4B7C-86EB-807E8BC8F8E6}" presName="rootConnector" presStyleLbl="node2" presStyleIdx="4" presStyleCnt="10"/>
      <dgm:spPr/>
    </dgm:pt>
    <dgm:pt modelId="{69DEBCE5-3AC5-4A20-BAA2-19BA9AA915C2}" type="pres">
      <dgm:prSet presAssocID="{FC485160-5877-4B7C-86EB-807E8BC8F8E6}" presName="hierChild4" presStyleCnt="0"/>
      <dgm:spPr/>
    </dgm:pt>
    <dgm:pt modelId="{F3A3AD3E-F34D-4DBD-9254-50831A2A2897}" type="pres">
      <dgm:prSet presAssocID="{FC485160-5877-4B7C-86EB-807E8BC8F8E6}" presName="hierChild5" presStyleCnt="0"/>
      <dgm:spPr/>
    </dgm:pt>
    <dgm:pt modelId="{C801CDD6-1DAF-480F-9363-E9ACA5B80967}" type="pres">
      <dgm:prSet presAssocID="{E0AA93C6-9BA2-4231-92A9-B28BAAEC476B}" presName="Name47" presStyleLbl="parChTrans1D2" presStyleIdx="5" presStyleCnt="10"/>
      <dgm:spPr/>
    </dgm:pt>
    <dgm:pt modelId="{C5A7A9D4-6FDB-47DC-AD19-018388B353AB}" type="pres">
      <dgm:prSet presAssocID="{842BA690-D11C-46A7-AB3C-9ED07F7C0BD8}" presName="hierRoot2" presStyleCnt="0">
        <dgm:presLayoutVars>
          <dgm:hierBranch val="init"/>
        </dgm:presLayoutVars>
      </dgm:prSet>
      <dgm:spPr/>
    </dgm:pt>
    <dgm:pt modelId="{DA77B52C-EB85-41EA-8019-2F3E44A41C02}" type="pres">
      <dgm:prSet presAssocID="{842BA690-D11C-46A7-AB3C-9ED07F7C0BD8}" presName="rootComposite" presStyleCnt="0"/>
      <dgm:spPr/>
    </dgm:pt>
    <dgm:pt modelId="{7A100448-7E84-4866-8723-78645B077154}" type="pres">
      <dgm:prSet presAssocID="{842BA690-D11C-46A7-AB3C-9ED07F7C0BD8}" presName="rootText" presStyleLbl="node2" presStyleIdx="5" presStyleCnt="10">
        <dgm:presLayoutVars>
          <dgm:chPref val="3"/>
        </dgm:presLayoutVars>
      </dgm:prSet>
      <dgm:spPr/>
    </dgm:pt>
    <dgm:pt modelId="{369A4C0A-0D32-45EA-960D-FEDAFEB62C73}" type="pres">
      <dgm:prSet presAssocID="{842BA690-D11C-46A7-AB3C-9ED07F7C0BD8}" presName="rootConnector" presStyleLbl="node2" presStyleIdx="5" presStyleCnt="10"/>
      <dgm:spPr/>
    </dgm:pt>
    <dgm:pt modelId="{53EBC704-E163-4D89-B30E-AB541949DE52}" type="pres">
      <dgm:prSet presAssocID="{842BA690-D11C-46A7-AB3C-9ED07F7C0BD8}" presName="hierChild4" presStyleCnt="0"/>
      <dgm:spPr/>
    </dgm:pt>
    <dgm:pt modelId="{F7197B49-BEF6-42FC-A3EE-8604546E359B}" type="pres">
      <dgm:prSet presAssocID="{842BA690-D11C-46A7-AB3C-9ED07F7C0BD8}" presName="hierChild5" presStyleCnt="0"/>
      <dgm:spPr/>
    </dgm:pt>
    <dgm:pt modelId="{421821B9-F74F-4D1A-B773-306BB1715B5D}" type="pres">
      <dgm:prSet presAssocID="{E7033DBD-B2A5-4145-ABAB-A4C8090017F2}" presName="Name47" presStyleLbl="parChTrans1D2" presStyleIdx="6" presStyleCnt="10"/>
      <dgm:spPr/>
    </dgm:pt>
    <dgm:pt modelId="{750C19F3-84AB-4A18-BE98-55200D4A5120}" type="pres">
      <dgm:prSet presAssocID="{A35369FC-4EA9-4240-80D8-413F385EE843}" presName="hierRoot2" presStyleCnt="0">
        <dgm:presLayoutVars>
          <dgm:hierBranch val="init"/>
        </dgm:presLayoutVars>
      </dgm:prSet>
      <dgm:spPr/>
    </dgm:pt>
    <dgm:pt modelId="{C1AB7635-3DCA-41E0-B755-756BAC1F67D2}" type="pres">
      <dgm:prSet presAssocID="{A35369FC-4EA9-4240-80D8-413F385EE843}" presName="rootComposite" presStyleCnt="0"/>
      <dgm:spPr/>
    </dgm:pt>
    <dgm:pt modelId="{23558751-5E25-4C55-865B-EB1783BA5334}" type="pres">
      <dgm:prSet presAssocID="{A35369FC-4EA9-4240-80D8-413F385EE843}" presName="rootText" presStyleLbl="node2" presStyleIdx="6" presStyleCnt="10">
        <dgm:presLayoutVars>
          <dgm:chPref val="3"/>
        </dgm:presLayoutVars>
      </dgm:prSet>
      <dgm:spPr/>
    </dgm:pt>
    <dgm:pt modelId="{96F4D8E4-1E1E-4A6D-BFA5-EEACD58C3341}" type="pres">
      <dgm:prSet presAssocID="{A35369FC-4EA9-4240-80D8-413F385EE843}" presName="rootConnector" presStyleLbl="node2" presStyleIdx="6" presStyleCnt="10"/>
      <dgm:spPr/>
    </dgm:pt>
    <dgm:pt modelId="{2D109785-34EC-4B36-B86A-A501EBD813ED}" type="pres">
      <dgm:prSet presAssocID="{A35369FC-4EA9-4240-80D8-413F385EE843}" presName="hierChild4" presStyleCnt="0"/>
      <dgm:spPr/>
    </dgm:pt>
    <dgm:pt modelId="{A6F3A877-3C39-48F3-88BA-9BD080131302}" type="pres">
      <dgm:prSet presAssocID="{A35369FC-4EA9-4240-80D8-413F385EE843}" presName="hierChild5" presStyleCnt="0"/>
      <dgm:spPr/>
    </dgm:pt>
    <dgm:pt modelId="{2FA07611-CB24-42B7-AD44-F5953D68215E}" type="pres">
      <dgm:prSet presAssocID="{B0C622BD-16F4-4A1B-B99B-C4DC53C161B9}" presName="Name47" presStyleLbl="parChTrans1D2" presStyleIdx="7" presStyleCnt="10"/>
      <dgm:spPr/>
    </dgm:pt>
    <dgm:pt modelId="{3B772ADF-0E2D-4F0A-943F-2DAE7DD92957}" type="pres">
      <dgm:prSet presAssocID="{AF57AE96-5214-45FC-89F4-51D2CFC03386}" presName="hierRoot2" presStyleCnt="0">
        <dgm:presLayoutVars>
          <dgm:hierBranch val="init"/>
        </dgm:presLayoutVars>
      </dgm:prSet>
      <dgm:spPr/>
    </dgm:pt>
    <dgm:pt modelId="{69A990EF-1F4E-417E-AA75-066B66D23C73}" type="pres">
      <dgm:prSet presAssocID="{AF57AE96-5214-45FC-89F4-51D2CFC03386}" presName="rootComposite" presStyleCnt="0"/>
      <dgm:spPr/>
    </dgm:pt>
    <dgm:pt modelId="{A933054D-D3DF-493A-9678-D545BEC2FB21}" type="pres">
      <dgm:prSet presAssocID="{AF57AE96-5214-45FC-89F4-51D2CFC03386}" presName="rootText" presStyleLbl="node2" presStyleIdx="7" presStyleCnt="10">
        <dgm:presLayoutVars>
          <dgm:chPref val="3"/>
        </dgm:presLayoutVars>
      </dgm:prSet>
      <dgm:spPr/>
    </dgm:pt>
    <dgm:pt modelId="{0B152BC4-251C-4218-8DFB-D439B3F2453F}" type="pres">
      <dgm:prSet presAssocID="{AF57AE96-5214-45FC-89F4-51D2CFC03386}" presName="rootConnector" presStyleLbl="node2" presStyleIdx="7" presStyleCnt="10"/>
      <dgm:spPr/>
    </dgm:pt>
    <dgm:pt modelId="{E89A94FF-02A7-4CD1-8E15-2A53AC8D914C}" type="pres">
      <dgm:prSet presAssocID="{AF57AE96-5214-45FC-89F4-51D2CFC03386}" presName="hierChild4" presStyleCnt="0"/>
      <dgm:spPr/>
    </dgm:pt>
    <dgm:pt modelId="{EE3ECD23-85F7-4CDF-BABF-B65DDFD724E6}" type="pres">
      <dgm:prSet presAssocID="{AF57AE96-5214-45FC-89F4-51D2CFC03386}" presName="hierChild5" presStyleCnt="0"/>
      <dgm:spPr/>
    </dgm:pt>
    <dgm:pt modelId="{200241B4-F94B-4E03-B3A6-D7CB262F277A}" type="pres">
      <dgm:prSet presAssocID="{3AAE77D3-38EB-4C75-B7EC-F28A6759CAD3}" presName="Name47" presStyleLbl="parChTrans1D2" presStyleIdx="8" presStyleCnt="10"/>
      <dgm:spPr/>
    </dgm:pt>
    <dgm:pt modelId="{5C384B4A-ED19-4563-BE3A-AB42A0AE6595}" type="pres">
      <dgm:prSet presAssocID="{80D46FEC-11D1-4D2D-9A1B-F72DE6458552}" presName="hierRoot2" presStyleCnt="0">
        <dgm:presLayoutVars>
          <dgm:hierBranch val="init"/>
        </dgm:presLayoutVars>
      </dgm:prSet>
      <dgm:spPr/>
    </dgm:pt>
    <dgm:pt modelId="{FAE80FC9-D825-406C-B3B1-08AFFC250471}" type="pres">
      <dgm:prSet presAssocID="{80D46FEC-11D1-4D2D-9A1B-F72DE6458552}" presName="rootComposite" presStyleCnt="0"/>
      <dgm:spPr/>
    </dgm:pt>
    <dgm:pt modelId="{FB25F759-B6D8-43B6-8FBB-F6EF54E93485}" type="pres">
      <dgm:prSet presAssocID="{80D46FEC-11D1-4D2D-9A1B-F72DE6458552}" presName="rootText" presStyleLbl="node2" presStyleIdx="8" presStyleCnt="10">
        <dgm:presLayoutVars>
          <dgm:chPref val="3"/>
        </dgm:presLayoutVars>
      </dgm:prSet>
      <dgm:spPr/>
    </dgm:pt>
    <dgm:pt modelId="{98DD3D66-0CC9-45F7-81CB-0118D9C8AD12}" type="pres">
      <dgm:prSet presAssocID="{80D46FEC-11D1-4D2D-9A1B-F72DE6458552}" presName="rootConnector" presStyleLbl="node2" presStyleIdx="8" presStyleCnt="10"/>
      <dgm:spPr/>
    </dgm:pt>
    <dgm:pt modelId="{5462D699-9274-4044-AAD8-F6F96D8DB141}" type="pres">
      <dgm:prSet presAssocID="{80D46FEC-11D1-4D2D-9A1B-F72DE6458552}" presName="hierChild4" presStyleCnt="0"/>
      <dgm:spPr/>
    </dgm:pt>
    <dgm:pt modelId="{190ADDC9-62F8-4968-B200-1B29B0D57012}" type="pres">
      <dgm:prSet presAssocID="{80D46FEC-11D1-4D2D-9A1B-F72DE6458552}" presName="hierChild5" presStyleCnt="0"/>
      <dgm:spPr/>
    </dgm:pt>
    <dgm:pt modelId="{7480F08D-0F18-44C9-BE9D-5C8C3CB2C127}" type="pres">
      <dgm:prSet presAssocID="{298DF258-8D69-4DD5-8F31-F535493E8B6F}" presName="Name47" presStyleLbl="parChTrans1D2" presStyleIdx="9" presStyleCnt="10"/>
      <dgm:spPr/>
    </dgm:pt>
    <dgm:pt modelId="{BE53C781-E18B-4649-93CD-4A2A4045B939}" type="pres">
      <dgm:prSet presAssocID="{FB1E5A0E-BDD2-4FFB-8E5C-7FA695388BC3}" presName="hierRoot2" presStyleCnt="0">
        <dgm:presLayoutVars>
          <dgm:hierBranch val="init"/>
        </dgm:presLayoutVars>
      </dgm:prSet>
      <dgm:spPr/>
    </dgm:pt>
    <dgm:pt modelId="{33DEB8A5-FDE7-4D90-A399-459A4E1AEAE6}" type="pres">
      <dgm:prSet presAssocID="{FB1E5A0E-BDD2-4FFB-8E5C-7FA695388BC3}" presName="rootComposite" presStyleCnt="0"/>
      <dgm:spPr/>
    </dgm:pt>
    <dgm:pt modelId="{EB7A07D3-500D-4B46-8AEB-DD0623F1ECE3}" type="pres">
      <dgm:prSet presAssocID="{FB1E5A0E-BDD2-4FFB-8E5C-7FA695388BC3}" presName="rootText" presStyleLbl="node2" presStyleIdx="9" presStyleCnt="10">
        <dgm:presLayoutVars>
          <dgm:chPref val="3"/>
        </dgm:presLayoutVars>
      </dgm:prSet>
      <dgm:spPr/>
    </dgm:pt>
    <dgm:pt modelId="{49589D12-868A-43D4-9287-8240509ED8D9}" type="pres">
      <dgm:prSet presAssocID="{FB1E5A0E-BDD2-4FFB-8E5C-7FA695388BC3}" presName="rootConnector" presStyleLbl="node2" presStyleIdx="9" presStyleCnt="10"/>
      <dgm:spPr/>
    </dgm:pt>
    <dgm:pt modelId="{5D549AD3-083C-472C-AC43-0374335D1800}" type="pres">
      <dgm:prSet presAssocID="{FB1E5A0E-BDD2-4FFB-8E5C-7FA695388BC3}" presName="hierChild4" presStyleCnt="0"/>
      <dgm:spPr/>
    </dgm:pt>
    <dgm:pt modelId="{3A67839B-7F19-46C2-B554-D00AB4397913}" type="pres">
      <dgm:prSet presAssocID="{FB1E5A0E-BDD2-4FFB-8E5C-7FA695388BC3}" presName="hierChild5" presStyleCnt="0"/>
      <dgm:spPr/>
    </dgm:pt>
    <dgm:pt modelId="{C5B6D7D7-721E-48B4-BAF1-51841C3C1086}" type="pres">
      <dgm:prSet presAssocID="{6241FA7F-0F48-4B98-B3AA-628BB0218F3D}" presName="hierChild3" presStyleCnt="0"/>
      <dgm:spPr/>
    </dgm:pt>
  </dgm:ptLst>
  <dgm:cxnLst>
    <dgm:cxn modelId="{B2379B01-A167-4E41-A070-2218A6448D8E}" type="presOf" srcId="{27EF7B65-0F08-41AA-AC84-CB2FEC29D864}" destId="{146CAC43-4FA7-4E2D-B9E8-44E6D5BB9682}" srcOrd="0" destOrd="0" presId="urn:microsoft.com/office/officeart/2009/3/layout/HorizontalOrganizationChart"/>
    <dgm:cxn modelId="{87514602-5204-4836-A2E2-8391F1D638D8}" type="presOf" srcId="{9D89D0B4-283F-4941-B1AE-1FE891AE7ACA}" destId="{35625D60-549D-4EAB-B3A8-0D7666683249}" srcOrd="1" destOrd="0" presId="urn:microsoft.com/office/officeart/2009/3/layout/HorizontalOrganizationChart"/>
    <dgm:cxn modelId="{0B62440D-571C-4584-BF97-8A0E281C519A}" type="presOf" srcId="{80D46FEC-11D1-4D2D-9A1B-F72DE6458552}" destId="{FB25F759-B6D8-43B6-8FBB-F6EF54E93485}" srcOrd="0" destOrd="0" presId="urn:microsoft.com/office/officeart/2009/3/layout/HorizontalOrganizationChart"/>
    <dgm:cxn modelId="{CD894A10-FD86-4119-A5FC-C39F4EEB128E}" type="presOf" srcId="{AF57AE96-5214-45FC-89F4-51D2CFC03386}" destId="{0B152BC4-251C-4218-8DFB-D439B3F2453F}" srcOrd="1" destOrd="0" presId="urn:microsoft.com/office/officeart/2009/3/layout/HorizontalOrganizationChart"/>
    <dgm:cxn modelId="{D85EB015-D3EE-4398-8B0D-B7E40FF2847D}" type="presOf" srcId="{E7033DBD-B2A5-4145-ABAB-A4C8090017F2}" destId="{421821B9-F74F-4D1A-B773-306BB1715B5D}" srcOrd="0" destOrd="0" presId="urn:microsoft.com/office/officeart/2009/3/layout/HorizontalOrganizationChart"/>
    <dgm:cxn modelId="{271B2816-4F11-4E86-84A5-54B4149AC42B}" type="presOf" srcId="{6B245B3A-B5A3-40F2-9BD9-A1C03577FE66}" destId="{390067D1-E1AD-4EEF-B082-618B20ACE3A6}" srcOrd="0" destOrd="0" presId="urn:microsoft.com/office/officeart/2009/3/layout/HorizontalOrganizationChart"/>
    <dgm:cxn modelId="{354EEC17-DA28-4549-9504-C389A8B8A4C9}" srcId="{6241FA7F-0F48-4B98-B3AA-628BB0218F3D}" destId="{27EF7B65-0F08-41AA-AC84-CB2FEC29D864}" srcOrd="0" destOrd="0" parTransId="{7A386B4F-0101-4D7B-91B3-27B9B87EC181}" sibTransId="{61E5491A-E291-4B4A-8F6A-28FCB15016F0}"/>
    <dgm:cxn modelId="{CEFD6E18-2E9B-4B10-89C0-021503273E07}" type="presOf" srcId="{9D89D0B4-283F-4941-B1AE-1FE891AE7ACA}" destId="{F95E5DE0-E636-4BFE-BB9B-07DB9C39EB0B}" srcOrd="0" destOrd="0" presId="urn:microsoft.com/office/officeart/2009/3/layout/HorizontalOrganizationChart"/>
    <dgm:cxn modelId="{8010271B-DBCD-4023-8FF5-C0EF3CFF3939}" srcId="{6241FA7F-0F48-4B98-B3AA-628BB0218F3D}" destId="{FB1E5A0E-BDD2-4FFB-8E5C-7FA695388BC3}" srcOrd="9" destOrd="0" parTransId="{298DF258-8D69-4DD5-8F31-F535493E8B6F}" sibTransId="{E9D9F4F0-F87F-442F-A956-BC7F9DE11615}"/>
    <dgm:cxn modelId="{2D541132-0C99-4D8A-BAC9-C436EBFE504D}" type="presOf" srcId="{C435F991-9B09-4F87-B7C0-4C32A1BB8183}" destId="{9B069182-566C-4AF5-A101-978882221AD2}" srcOrd="1" destOrd="0" presId="urn:microsoft.com/office/officeart/2009/3/layout/HorizontalOrganizationChart"/>
    <dgm:cxn modelId="{9E493C33-38E4-47E3-BB02-A9BC8F9B9F56}" type="presOf" srcId="{C435F991-9B09-4F87-B7C0-4C32A1BB8183}" destId="{166EF9D0-6C38-4434-8FF0-7B27000E2738}" srcOrd="0" destOrd="0" presId="urn:microsoft.com/office/officeart/2009/3/layout/HorizontalOrganizationChart"/>
    <dgm:cxn modelId="{FF4AEB3D-35DA-40EE-AAA7-6E0B0935D04B}" type="presOf" srcId="{B5E36362-4FCD-40D2-B295-11BEBBEC46FA}" destId="{51B2A441-FF27-429F-8839-CA1692456DAF}" srcOrd="1" destOrd="0" presId="urn:microsoft.com/office/officeart/2009/3/layout/HorizontalOrganizationChart"/>
    <dgm:cxn modelId="{A38DD964-6EFC-4124-8BEE-231CF4CA937C}" srcId="{6241FA7F-0F48-4B98-B3AA-628BB0218F3D}" destId="{842BA690-D11C-46A7-AB3C-9ED07F7C0BD8}" srcOrd="5" destOrd="0" parTransId="{E0AA93C6-9BA2-4231-92A9-B28BAAEC476B}" sibTransId="{413FEA29-D5ED-4ED5-9663-B298D7A0ED2D}"/>
    <dgm:cxn modelId="{86C1CE47-BAE6-4F70-A11A-FDB197F68149}" type="presOf" srcId="{B0C622BD-16F4-4A1B-B99B-C4DC53C161B9}" destId="{2FA07611-CB24-42B7-AD44-F5953D68215E}" srcOrd="0" destOrd="0" presId="urn:microsoft.com/office/officeart/2009/3/layout/HorizontalOrganizationChart"/>
    <dgm:cxn modelId="{31F56E6B-4D47-4DB8-9EE9-02C1B7CD323B}" type="presOf" srcId="{FC485160-5877-4B7C-86EB-807E8BC8F8E6}" destId="{102D35D0-717B-4412-95B8-5A2457258F3E}" srcOrd="0" destOrd="0" presId="urn:microsoft.com/office/officeart/2009/3/layout/HorizontalOrganizationChart"/>
    <dgm:cxn modelId="{649AD14E-AD5F-459C-8ABE-3BFACD92E3B3}" srcId="{6241FA7F-0F48-4B98-B3AA-628BB0218F3D}" destId="{FC485160-5877-4B7C-86EB-807E8BC8F8E6}" srcOrd="4" destOrd="0" parTransId="{07B8E90A-2EC1-4EFE-B943-FD3814534326}" sibTransId="{1BC9D1FC-565A-4631-8D2A-861E434C9908}"/>
    <dgm:cxn modelId="{1DD7B06F-6F64-448A-B9CC-90D5513DD11E}" type="presOf" srcId="{80D46FEC-11D1-4D2D-9A1B-F72DE6458552}" destId="{98DD3D66-0CC9-45F7-81CB-0118D9C8AD12}" srcOrd="1" destOrd="0" presId="urn:microsoft.com/office/officeart/2009/3/layout/HorizontalOrganizationChart"/>
    <dgm:cxn modelId="{977B9C51-A985-44FF-99D2-A8072522D7F0}" type="presOf" srcId="{E0AA93C6-9BA2-4231-92A9-B28BAAEC476B}" destId="{C801CDD6-1DAF-480F-9363-E9ACA5B80967}" srcOrd="0" destOrd="0" presId="urn:microsoft.com/office/officeart/2009/3/layout/HorizontalOrganizationChart"/>
    <dgm:cxn modelId="{2E1E8E55-8607-41AA-97FA-097770ED0713}" srcId="{6241FA7F-0F48-4B98-B3AA-628BB0218F3D}" destId="{9D89D0B4-283F-4941-B1AE-1FE891AE7ACA}" srcOrd="2" destOrd="0" parTransId="{91DDB432-834E-434D-9D39-3C21F53E9394}" sibTransId="{64CACDB3-16E2-4693-B9DD-94DE7000B183}"/>
    <dgm:cxn modelId="{8955A77B-37D7-4C30-9379-23AD069687BD}" srcId="{55C53552-9EE3-47DB-AB96-83E6ED8C809E}" destId="{6241FA7F-0F48-4B98-B3AA-628BB0218F3D}" srcOrd="0" destOrd="0" parTransId="{8790AE9E-C5D5-44F5-A808-8C22D99E65DB}" sibTransId="{5CF848DA-3B7B-4611-A43A-669C92362276}"/>
    <dgm:cxn modelId="{08347480-5BE0-473C-BE90-DFE5573F3DDA}" type="presOf" srcId="{FC485160-5877-4B7C-86EB-807E8BC8F8E6}" destId="{008A65CA-7789-4C26-972F-E20F0EC8B657}" srcOrd="1" destOrd="0" presId="urn:microsoft.com/office/officeart/2009/3/layout/HorizontalOrganizationChart"/>
    <dgm:cxn modelId="{4324E180-A614-4D8A-9B3D-A0ADE6571430}" type="presOf" srcId="{55C53552-9EE3-47DB-AB96-83E6ED8C809E}" destId="{6F605C50-C5A1-4B2E-826C-497113C28BD9}" srcOrd="0" destOrd="0" presId="urn:microsoft.com/office/officeart/2009/3/layout/HorizontalOrganizationChart"/>
    <dgm:cxn modelId="{2AA21E83-68F4-40BF-A473-86487A01FA49}" type="presOf" srcId="{A35369FC-4EA9-4240-80D8-413F385EE843}" destId="{23558751-5E25-4C55-865B-EB1783BA5334}" srcOrd="0" destOrd="0" presId="urn:microsoft.com/office/officeart/2009/3/layout/HorizontalOrganizationChart"/>
    <dgm:cxn modelId="{94DF3A91-8911-4229-B35F-65FBF2D2DCE3}" type="presOf" srcId="{842BA690-D11C-46A7-AB3C-9ED07F7C0BD8}" destId="{7A100448-7E84-4866-8723-78645B077154}" srcOrd="0" destOrd="0" presId="urn:microsoft.com/office/officeart/2009/3/layout/HorizontalOrganizationChart"/>
    <dgm:cxn modelId="{3DEB8F92-07E4-45B3-B8A1-17B3D5CECD4E}" type="presOf" srcId="{3AAE77D3-38EB-4C75-B7EC-F28A6759CAD3}" destId="{200241B4-F94B-4E03-B3A6-D7CB262F277A}" srcOrd="0" destOrd="0" presId="urn:microsoft.com/office/officeart/2009/3/layout/HorizontalOrganizationChart"/>
    <dgm:cxn modelId="{8E9DBA92-A12C-416D-90ED-91B048D9CB93}" type="presOf" srcId="{27EF7B65-0F08-41AA-AC84-CB2FEC29D864}" destId="{856F39A1-E4FB-4DED-BDBE-FE5DCDBE6412}" srcOrd="1" destOrd="0" presId="urn:microsoft.com/office/officeart/2009/3/layout/HorizontalOrganizationChart"/>
    <dgm:cxn modelId="{3BB2E794-B541-4462-933D-10AF6CA6A282}" type="presOf" srcId="{6241FA7F-0F48-4B98-B3AA-628BB0218F3D}" destId="{5024705B-3AEC-43C2-8F25-506741125E16}" srcOrd="0" destOrd="0" presId="urn:microsoft.com/office/officeart/2009/3/layout/HorizontalOrganizationChart"/>
    <dgm:cxn modelId="{7BE88996-DBA3-412B-A946-0BFFB245049E}" srcId="{6241FA7F-0F48-4B98-B3AA-628BB0218F3D}" destId="{80D46FEC-11D1-4D2D-9A1B-F72DE6458552}" srcOrd="8" destOrd="0" parTransId="{3AAE77D3-38EB-4C75-B7EC-F28A6759CAD3}" sibTransId="{090B3A36-CB0E-463A-A7B7-5BC71D8B85A4}"/>
    <dgm:cxn modelId="{A3E6B29E-8BBE-4E0A-9599-3551F4719175}" type="presOf" srcId="{B5E36362-4FCD-40D2-B295-11BEBBEC46FA}" destId="{F19AA1F5-FCE7-43D1-8E8F-AB497B1097CF}" srcOrd="0" destOrd="0" presId="urn:microsoft.com/office/officeart/2009/3/layout/HorizontalOrganizationChart"/>
    <dgm:cxn modelId="{236B429F-9F2A-4266-873B-D360106124AC}" srcId="{6241FA7F-0F48-4B98-B3AA-628BB0218F3D}" destId="{B5E36362-4FCD-40D2-B295-11BEBBEC46FA}" srcOrd="3" destOrd="0" parTransId="{503D97FD-AC5E-4677-8ACD-FA4075C48188}" sibTransId="{0FC85F0E-82A8-4276-A93B-F23A71D3D07B}"/>
    <dgm:cxn modelId="{D130CEA0-A79F-4658-872F-5F248C5C50AD}" srcId="{6241FA7F-0F48-4B98-B3AA-628BB0218F3D}" destId="{AF57AE96-5214-45FC-89F4-51D2CFC03386}" srcOrd="7" destOrd="0" parTransId="{B0C622BD-16F4-4A1B-B99B-C4DC53C161B9}" sibTransId="{1020EA7B-C007-44AD-A5BB-912F25A1C6B7}"/>
    <dgm:cxn modelId="{709472A2-609E-4079-AD6F-615DAFDE2C46}" type="presOf" srcId="{A35369FC-4EA9-4240-80D8-413F385EE843}" destId="{96F4D8E4-1E1E-4A6D-BFA5-EEACD58C3341}" srcOrd="1" destOrd="0" presId="urn:microsoft.com/office/officeart/2009/3/layout/HorizontalOrganizationChart"/>
    <dgm:cxn modelId="{DF375CAE-0FD2-4C9D-82AF-4F1888B8C85D}" type="presOf" srcId="{FB1E5A0E-BDD2-4FFB-8E5C-7FA695388BC3}" destId="{EB7A07D3-500D-4B46-8AEB-DD0623F1ECE3}" srcOrd="0" destOrd="0" presId="urn:microsoft.com/office/officeart/2009/3/layout/HorizontalOrganizationChart"/>
    <dgm:cxn modelId="{2BD415CE-7B25-4036-AA3D-7D91B38222F2}" srcId="{6241FA7F-0F48-4B98-B3AA-628BB0218F3D}" destId="{C435F991-9B09-4F87-B7C0-4C32A1BB8183}" srcOrd="1" destOrd="0" parTransId="{6B245B3A-B5A3-40F2-9BD9-A1C03577FE66}" sibTransId="{407F0FBC-3538-4101-A54D-6103F9C5AEBA}"/>
    <dgm:cxn modelId="{D2DEC5D8-6B3B-4754-8797-42F5A2818692}" type="presOf" srcId="{07B8E90A-2EC1-4EFE-B943-FD3814534326}" destId="{E55856E1-E341-40BC-86C4-60BBB77384E9}" srcOrd="0" destOrd="0" presId="urn:microsoft.com/office/officeart/2009/3/layout/HorizontalOrganizationChart"/>
    <dgm:cxn modelId="{4A4AC3DA-3912-4921-8C10-200DBEEBB48A}" type="presOf" srcId="{298DF258-8D69-4DD5-8F31-F535493E8B6F}" destId="{7480F08D-0F18-44C9-BE9D-5C8C3CB2C127}" srcOrd="0" destOrd="0" presId="urn:microsoft.com/office/officeart/2009/3/layout/HorizontalOrganizationChart"/>
    <dgm:cxn modelId="{BA8E70DD-DFF5-4BD0-BE98-A38FE175CEEA}" type="presOf" srcId="{6241FA7F-0F48-4B98-B3AA-628BB0218F3D}" destId="{34345CE6-CBB2-43AD-BA72-70CAE0B87F65}" srcOrd="1" destOrd="0" presId="urn:microsoft.com/office/officeart/2009/3/layout/HorizontalOrganizationChart"/>
    <dgm:cxn modelId="{05BC6CE8-91E6-4C16-BE5D-7F2D47295289}" type="presOf" srcId="{AF57AE96-5214-45FC-89F4-51D2CFC03386}" destId="{A933054D-D3DF-493A-9678-D545BEC2FB21}" srcOrd="0" destOrd="0" presId="urn:microsoft.com/office/officeart/2009/3/layout/HorizontalOrganizationChart"/>
    <dgm:cxn modelId="{A5308BED-C7FB-4812-97F1-A17EDF097319}" type="presOf" srcId="{503D97FD-AC5E-4677-8ACD-FA4075C48188}" destId="{8301A8DC-28B6-482D-80E8-2A94CDB140A8}" srcOrd="0" destOrd="0" presId="urn:microsoft.com/office/officeart/2009/3/layout/HorizontalOrganizationChart"/>
    <dgm:cxn modelId="{3AC9F8F3-AAB9-4BE9-8407-2072C5733DF7}" srcId="{6241FA7F-0F48-4B98-B3AA-628BB0218F3D}" destId="{A35369FC-4EA9-4240-80D8-413F385EE843}" srcOrd="6" destOrd="0" parTransId="{E7033DBD-B2A5-4145-ABAB-A4C8090017F2}" sibTransId="{4E21B7E3-0145-4325-AD51-69B2ABF6C3C6}"/>
    <dgm:cxn modelId="{64690BF7-C849-4774-802F-D867EFEF5DE8}" type="presOf" srcId="{7A386B4F-0101-4D7B-91B3-27B9B87EC181}" destId="{9AB47F9C-5D4F-41CE-A258-DE2871CE941A}" srcOrd="0" destOrd="0" presId="urn:microsoft.com/office/officeart/2009/3/layout/HorizontalOrganizationChart"/>
    <dgm:cxn modelId="{86566EFF-0DFB-43F4-B334-73192942CBFA}" type="presOf" srcId="{FB1E5A0E-BDD2-4FFB-8E5C-7FA695388BC3}" destId="{49589D12-868A-43D4-9287-8240509ED8D9}" srcOrd="1" destOrd="0" presId="urn:microsoft.com/office/officeart/2009/3/layout/HorizontalOrganizationChart"/>
    <dgm:cxn modelId="{937254FF-57A9-4883-B627-8D653116B073}" type="presOf" srcId="{842BA690-D11C-46A7-AB3C-9ED07F7C0BD8}" destId="{369A4C0A-0D32-45EA-960D-FEDAFEB62C73}" srcOrd="1" destOrd="0" presId="urn:microsoft.com/office/officeart/2009/3/layout/HorizontalOrganizationChart"/>
    <dgm:cxn modelId="{391759FF-3997-4E75-B9AC-C005595DE70F}" type="presOf" srcId="{91DDB432-834E-434D-9D39-3C21F53E9394}" destId="{A86AC416-8CE2-4519-AC79-DEA1C83E60C6}" srcOrd="0" destOrd="0" presId="urn:microsoft.com/office/officeart/2009/3/layout/HorizontalOrganizationChart"/>
    <dgm:cxn modelId="{1C7CE3FC-C55A-444E-A546-787C96F4EA8F}" type="presParOf" srcId="{6F605C50-C5A1-4B2E-826C-497113C28BD9}" destId="{C8587100-C907-495C-9A6E-43C3454B6D3A}" srcOrd="0" destOrd="0" presId="urn:microsoft.com/office/officeart/2009/3/layout/HorizontalOrganizationChart"/>
    <dgm:cxn modelId="{18F78175-1EA3-47F0-9016-CB54A51E7D9D}" type="presParOf" srcId="{C8587100-C907-495C-9A6E-43C3454B6D3A}" destId="{1A78052E-C6A6-4FB2-8372-9799237F4E63}" srcOrd="0" destOrd="0" presId="urn:microsoft.com/office/officeart/2009/3/layout/HorizontalOrganizationChart"/>
    <dgm:cxn modelId="{A6AD91D9-7173-4BE0-94F7-A2555070F53F}" type="presParOf" srcId="{1A78052E-C6A6-4FB2-8372-9799237F4E63}" destId="{5024705B-3AEC-43C2-8F25-506741125E16}" srcOrd="0" destOrd="0" presId="urn:microsoft.com/office/officeart/2009/3/layout/HorizontalOrganizationChart"/>
    <dgm:cxn modelId="{293CC7EF-77A1-450E-8785-F9BB3DFD8CE4}" type="presParOf" srcId="{1A78052E-C6A6-4FB2-8372-9799237F4E63}" destId="{34345CE6-CBB2-43AD-BA72-70CAE0B87F65}" srcOrd="1" destOrd="0" presId="urn:microsoft.com/office/officeart/2009/3/layout/HorizontalOrganizationChart"/>
    <dgm:cxn modelId="{9C59216F-675E-4EC5-90AB-886F973501DF}" type="presParOf" srcId="{C8587100-C907-495C-9A6E-43C3454B6D3A}" destId="{B8B8D92C-2BB8-4ADC-9181-229AAFEE9268}" srcOrd="1" destOrd="0" presId="urn:microsoft.com/office/officeart/2009/3/layout/HorizontalOrganizationChart"/>
    <dgm:cxn modelId="{B245AFCB-1EAF-474E-B32F-6BFE58EA301F}" type="presParOf" srcId="{B8B8D92C-2BB8-4ADC-9181-229AAFEE9268}" destId="{9AB47F9C-5D4F-41CE-A258-DE2871CE941A}" srcOrd="0" destOrd="0" presId="urn:microsoft.com/office/officeart/2009/3/layout/HorizontalOrganizationChart"/>
    <dgm:cxn modelId="{98458262-A753-4A77-97D5-B5BCA25E173E}" type="presParOf" srcId="{B8B8D92C-2BB8-4ADC-9181-229AAFEE9268}" destId="{AA42EA2F-0D62-4052-8D38-75EFADB897E1}" srcOrd="1" destOrd="0" presId="urn:microsoft.com/office/officeart/2009/3/layout/HorizontalOrganizationChart"/>
    <dgm:cxn modelId="{20BB1E37-18C7-4FE3-884F-23439B4DE28E}" type="presParOf" srcId="{AA42EA2F-0D62-4052-8D38-75EFADB897E1}" destId="{FF9CC7B7-CBF7-4022-9C74-9F372A1D8AD8}" srcOrd="0" destOrd="0" presId="urn:microsoft.com/office/officeart/2009/3/layout/HorizontalOrganizationChart"/>
    <dgm:cxn modelId="{313D226D-423C-4F18-9436-C5699EF5369A}" type="presParOf" srcId="{FF9CC7B7-CBF7-4022-9C74-9F372A1D8AD8}" destId="{146CAC43-4FA7-4E2D-B9E8-44E6D5BB9682}" srcOrd="0" destOrd="0" presId="urn:microsoft.com/office/officeart/2009/3/layout/HorizontalOrganizationChart"/>
    <dgm:cxn modelId="{0D9C77EA-1ABE-40C6-8A97-4A5CCFB4EE88}" type="presParOf" srcId="{FF9CC7B7-CBF7-4022-9C74-9F372A1D8AD8}" destId="{856F39A1-E4FB-4DED-BDBE-FE5DCDBE6412}" srcOrd="1" destOrd="0" presId="urn:microsoft.com/office/officeart/2009/3/layout/HorizontalOrganizationChart"/>
    <dgm:cxn modelId="{B0BA33B2-EE22-4F1E-B165-8AE8847F16FC}" type="presParOf" srcId="{AA42EA2F-0D62-4052-8D38-75EFADB897E1}" destId="{94EE1475-9C0C-462B-B206-48DF7331959B}" srcOrd="1" destOrd="0" presId="urn:microsoft.com/office/officeart/2009/3/layout/HorizontalOrganizationChart"/>
    <dgm:cxn modelId="{4964C808-788D-419B-9ECC-CCB5B70640D8}" type="presParOf" srcId="{AA42EA2F-0D62-4052-8D38-75EFADB897E1}" destId="{ECE85C19-C0E3-4CC4-9EED-4BFAD8B3D839}" srcOrd="2" destOrd="0" presId="urn:microsoft.com/office/officeart/2009/3/layout/HorizontalOrganizationChart"/>
    <dgm:cxn modelId="{A7E824CC-D8AF-476B-AF3B-A2E83045AF6B}" type="presParOf" srcId="{B8B8D92C-2BB8-4ADC-9181-229AAFEE9268}" destId="{390067D1-E1AD-4EEF-B082-618B20ACE3A6}" srcOrd="2" destOrd="0" presId="urn:microsoft.com/office/officeart/2009/3/layout/HorizontalOrganizationChart"/>
    <dgm:cxn modelId="{9F52115E-13D8-417F-8B78-86A73B9A99A1}" type="presParOf" srcId="{B8B8D92C-2BB8-4ADC-9181-229AAFEE9268}" destId="{C60EC1FA-BC76-43C7-8BF4-F536A1127351}" srcOrd="3" destOrd="0" presId="urn:microsoft.com/office/officeart/2009/3/layout/HorizontalOrganizationChart"/>
    <dgm:cxn modelId="{023726A5-054B-4290-8218-E20768A055DE}" type="presParOf" srcId="{C60EC1FA-BC76-43C7-8BF4-F536A1127351}" destId="{D3356E14-6AB4-4AF6-802F-C99D05E0B15C}" srcOrd="0" destOrd="0" presId="urn:microsoft.com/office/officeart/2009/3/layout/HorizontalOrganizationChart"/>
    <dgm:cxn modelId="{2B1923BE-BE77-456D-9919-5B6F54417EB6}" type="presParOf" srcId="{D3356E14-6AB4-4AF6-802F-C99D05E0B15C}" destId="{166EF9D0-6C38-4434-8FF0-7B27000E2738}" srcOrd="0" destOrd="0" presId="urn:microsoft.com/office/officeart/2009/3/layout/HorizontalOrganizationChart"/>
    <dgm:cxn modelId="{A9EA5880-5555-4290-BD29-330DFCF9275B}" type="presParOf" srcId="{D3356E14-6AB4-4AF6-802F-C99D05E0B15C}" destId="{9B069182-566C-4AF5-A101-978882221AD2}" srcOrd="1" destOrd="0" presId="urn:microsoft.com/office/officeart/2009/3/layout/HorizontalOrganizationChart"/>
    <dgm:cxn modelId="{F5C4EA78-CE6B-48D8-B1D8-9E03E8C8D5F1}" type="presParOf" srcId="{C60EC1FA-BC76-43C7-8BF4-F536A1127351}" destId="{5BA1196B-6C16-4C34-A401-27689370991F}" srcOrd="1" destOrd="0" presId="urn:microsoft.com/office/officeart/2009/3/layout/HorizontalOrganizationChart"/>
    <dgm:cxn modelId="{8135B629-48C1-49EE-988B-A8C5738C0EF5}" type="presParOf" srcId="{C60EC1FA-BC76-43C7-8BF4-F536A1127351}" destId="{197E78C8-9F05-42A9-B7F9-74742B8715AB}" srcOrd="2" destOrd="0" presId="urn:microsoft.com/office/officeart/2009/3/layout/HorizontalOrganizationChart"/>
    <dgm:cxn modelId="{641A79B7-0FDE-4128-BB05-166474FF44DC}" type="presParOf" srcId="{B8B8D92C-2BB8-4ADC-9181-229AAFEE9268}" destId="{A86AC416-8CE2-4519-AC79-DEA1C83E60C6}" srcOrd="4" destOrd="0" presId="urn:microsoft.com/office/officeart/2009/3/layout/HorizontalOrganizationChart"/>
    <dgm:cxn modelId="{95526903-64B5-4BD3-B5A6-230ED5858168}" type="presParOf" srcId="{B8B8D92C-2BB8-4ADC-9181-229AAFEE9268}" destId="{80AF017D-A26C-492D-9441-3910F65B4393}" srcOrd="5" destOrd="0" presId="urn:microsoft.com/office/officeart/2009/3/layout/HorizontalOrganizationChart"/>
    <dgm:cxn modelId="{90451E78-1364-4120-AC0C-D9777A617122}" type="presParOf" srcId="{80AF017D-A26C-492D-9441-3910F65B4393}" destId="{5D99B798-D4F4-48B3-9786-8B19610DED2D}" srcOrd="0" destOrd="0" presId="urn:microsoft.com/office/officeart/2009/3/layout/HorizontalOrganizationChart"/>
    <dgm:cxn modelId="{BF250BE7-FF9E-4DB5-89B9-005917EC802A}" type="presParOf" srcId="{5D99B798-D4F4-48B3-9786-8B19610DED2D}" destId="{F95E5DE0-E636-4BFE-BB9B-07DB9C39EB0B}" srcOrd="0" destOrd="0" presId="urn:microsoft.com/office/officeart/2009/3/layout/HorizontalOrganizationChart"/>
    <dgm:cxn modelId="{E924103F-BBF1-462F-AD8D-C69CE9F6FA4B}" type="presParOf" srcId="{5D99B798-D4F4-48B3-9786-8B19610DED2D}" destId="{35625D60-549D-4EAB-B3A8-0D7666683249}" srcOrd="1" destOrd="0" presId="urn:microsoft.com/office/officeart/2009/3/layout/HorizontalOrganizationChart"/>
    <dgm:cxn modelId="{250704CD-4833-4085-B170-8F03F2751D39}" type="presParOf" srcId="{80AF017D-A26C-492D-9441-3910F65B4393}" destId="{D91C5DD8-0E19-4AF0-9A84-DFD7360D1842}" srcOrd="1" destOrd="0" presId="urn:microsoft.com/office/officeart/2009/3/layout/HorizontalOrganizationChart"/>
    <dgm:cxn modelId="{C3806D80-B2A2-4B7E-B10A-2C1FEB2BE84C}" type="presParOf" srcId="{80AF017D-A26C-492D-9441-3910F65B4393}" destId="{E7A3C232-80A9-4087-AB32-9C55975C9887}" srcOrd="2" destOrd="0" presId="urn:microsoft.com/office/officeart/2009/3/layout/HorizontalOrganizationChart"/>
    <dgm:cxn modelId="{4F0CEB8C-915C-49D5-8E8F-29FFE4E81FF2}" type="presParOf" srcId="{B8B8D92C-2BB8-4ADC-9181-229AAFEE9268}" destId="{8301A8DC-28B6-482D-80E8-2A94CDB140A8}" srcOrd="6" destOrd="0" presId="urn:microsoft.com/office/officeart/2009/3/layout/HorizontalOrganizationChart"/>
    <dgm:cxn modelId="{E9117A35-AB7E-4069-999F-3B30C082B160}" type="presParOf" srcId="{B8B8D92C-2BB8-4ADC-9181-229AAFEE9268}" destId="{941D9961-8622-4687-91A7-63FF1E42983E}" srcOrd="7" destOrd="0" presId="urn:microsoft.com/office/officeart/2009/3/layout/HorizontalOrganizationChart"/>
    <dgm:cxn modelId="{72564483-0F12-4F19-B9B4-FEB4DDBEC78E}" type="presParOf" srcId="{941D9961-8622-4687-91A7-63FF1E42983E}" destId="{9C22E18C-CC38-42BC-8D2F-1B83621CB1DE}" srcOrd="0" destOrd="0" presId="urn:microsoft.com/office/officeart/2009/3/layout/HorizontalOrganizationChart"/>
    <dgm:cxn modelId="{5E50C8AA-06F0-4C8A-AB94-539384064332}" type="presParOf" srcId="{9C22E18C-CC38-42BC-8D2F-1B83621CB1DE}" destId="{F19AA1F5-FCE7-43D1-8E8F-AB497B1097CF}" srcOrd="0" destOrd="0" presId="urn:microsoft.com/office/officeart/2009/3/layout/HorizontalOrganizationChart"/>
    <dgm:cxn modelId="{424CC739-CF42-4245-BF43-41FA14FBDF06}" type="presParOf" srcId="{9C22E18C-CC38-42BC-8D2F-1B83621CB1DE}" destId="{51B2A441-FF27-429F-8839-CA1692456DAF}" srcOrd="1" destOrd="0" presId="urn:microsoft.com/office/officeart/2009/3/layout/HorizontalOrganizationChart"/>
    <dgm:cxn modelId="{98D05122-965A-4ADE-9DCE-A928B29C355B}" type="presParOf" srcId="{941D9961-8622-4687-91A7-63FF1E42983E}" destId="{2D99EBF4-9F82-40B9-841A-055ABC44E4DD}" srcOrd="1" destOrd="0" presId="urn:microsoft.com/office/officeart/2009/3/layout/HorizontalOrganizationChart"/>
    <dgm:cxn modelId="{DA491854-B9CA-49B3-BC3F-F241E662BBBF}" type="presParOf" srcId="{941D9961-8622-4687-91A7-63FF1E42983E}" destId="{5045D4EE-39D1-4A66-BEDA-AC76AB7AFF10}" srcOrd="2" destOrd="0" presId="urn:microsoft.com/office/officeart/2009/3/layout/HorizontalOrganizationChart"/>
    <dgm:cxn modelId="{360ADC2E-E3A2-45F5-8AF2-D71C730DE38C}" type="presParOf" srcId="{B8B8D92C-2BB8-4ADC-9181-229AAFEE9268}" destId="{E55856E1-E341-40BC-86C4-60BBB77384E9}" srcOrd="8" destOrd="0" presId="urn:microsoft.com/office/officeart/2009/3/layout/HorizontalOrganizationChart"/>
    <dgm:cxn modelId="{F1AD9E03-BED7-4774-AB1F-A27B89B6026D}" type="presParOf" srcId="{B8B8D92C-2BB8-4ADC-9181-229AAFEE9268}" destId="{3E29FEAB-4195-4C79-AC0C-22EB3585AC2B}" srcOrd="9" destOrd="0" presId="urn:microsoft.com/office/officeart/2009/3/layout/HorizontalOrganizationChart"/>
    <dgm:cxn modelId="{B9F99E32-1741-41E9-9741-111593C291FB}" type="presParOf" srcId="{3E29FEAB-4195-4C79-AC0C-22EB3585AC2B}" destId="{95DB8F08-32DB-4006-8A3F-6B7F63EBDA42}" srcOrd="0" destOrd="0" presId="urn:microsoft.com/office/officeart/2009/3/layout/HorizontalOrganizationChart"/>
    <dgm:cxn modelId="{BDED2C7E-63D2-4C52-B688-10ABF93EDC96}" type="presParOf" srcId="{95DB8F08-32DB-4006-8A3F-6B7F63EBDA42}" destId="{102D35D0-717B-4412-95B8-5A2457258F3E}" srcOrd="0" destOrd="0" presId="urn:microsoft.com/office/officeart/2009/3/layout/HorizontalOrganizationChart"/>
    <dgm:cxn modelId="{ADA19B9B-7637-41CA-9A14-363C8A8688B3}" type="presParOf" srcId="{95DB8F08-32DB-4006-8A3F-6B7F63EBDA42}" destId="{008A65CA-7789-4C26-972F-E20F0EC8B657}" srcOrd="1" destOrd="0" presId="urn:microsoft.com/office/officeart/2009/3/layout/HorizontalOrganizationChart"/>
    <dgm:cxn modelId="{13146D1C-B0DD-4EB7-8169-2C61FDCBD85A}" type="presParOf" srcId="{3E29FEAB-4195-4C79-AC0C-22EB3585AC2B}" destId="{69DEBCE5-3AC5-4A20-BAA2-19BA9AA915C2}" srcOrd="1" destOrd="0" presId="urn:microsoft.com/office/officeart/2009/3/layout/HorizontalOrganizationChart"/>
    <dgm:cxn modelId="{9FB05D01-AAB5-4A7A-86E9-17790871FE8A}" type="presParOf" srcId="{3E29FEAB-4195-4C79-AC0C-22EB3585AC2B}" destId="{F3A3AD3E-F34D-4DBD-9254-50831A2A2897}" srcOrd="2" destOrd="0" presId="urn:microsoft.com/office/officeart/2009/3/layout/HorizontalOrganizationChart"/>
    <dgm:cxn modelId="{0635E955-AB08-46A7-9458-86E78B961F13}" type="presParOf" srcId="{B8B8D92C-2BB8-4ADC-9181-229AAFEE9268}" destId="{C801CDD6-1DAF-480F-9363-E9ACA5B80967}" srcOrd="10" destOrd="0" presId="urn:microsoft.com/office/officeart/2009/3/layout/HorizontalOrganizationChart"/>
    <dgm:cxn modelId="{29A122CA-9541-4E82-B862-6BAD5680DBD3}" type="presParOf" srcId="{B8B8D92C-2BB8-4ADC-9181-229AAFEE9268}" destId="{C5A7A9D4-6FDB-47DC-AD19-018388B353AB}" srcOrd="11" destOrd="0" presId="urn:microsoft.com/office/officeart/2009/3/layout/HorizontalOrganizationChart"/>
    <dgm:cxn modelId="{DDFBC1B5-801F-4610-96A2-F6A25102BAA5}" type="presParOf" srcId="{C5A7A9D4-6FDB-47DC-AD19-018388B353AB}" destId="{DA77B52C-EB85-41EA-8019-2F3E44A41C02}" srcOrd="0" destOrd="0" presId="urn:microsoft.com/office/officeart/2009/3/layout/HorizontalOrganizationChart"/>
    <dgm:cxn modelId="{B751C57C-53DB-487F-8174-0E577B72FB25}" type="presParOf" srcId="{DA77B52C-EB85-41EA-8019-2F3E44A41C02}" destId="{7A100448-7E84-4866-8723-78645B077154}" srcOrd="0" destOrd="0" presId="urn:microsoft.com/office/officeart/2009/3/layout/HorizontalOrganizationChart"/>
    <dgm:cxn modelId="{96ED92D8-A5EA-49C2-9718-5A89454A5056}" type="presParOf" srcId="{DA77B52C-EB85-41EA-8019-2F3E44A41C02}" destId="{369A4C0A-0D32-45EA-960D-FEDAFEB62C73}" srcOrd="1" destOrd="0" presId="urn:microsoft.com/office/officeart/2009/3/layout/HorizontalOrganizationChart"/>
    <dgm:cxn modelId="{7C04BCA2-0FDA-4FB5-8597-B2120E5A1806}" type="presParOf" srcId="{C5A7A9D4-6FDB-47DC-AD19-018388B353AB}" destId="{53EBC704-E163-4D89-B30E-AB541949DE52}" srcOrd="1" destOrd="0" presId="urn:microsoft.com/office/officeart/2009/3/layout/HorizontalOrganizationChart"/>
    <dgm:cxn modelId="{B86F37C7-E467-45F5-A3E1-60343C6B8BE7}" type="presParOf" srcId="{C5A7A9D4-6FDB-47DC-AD19-018388B353AB}" destId="{F7197B49-BEF6-42FC-A3EE-8604546E359B}" srcOrd="2" destOrd="0" presId="urn:microsoft.com/office/officeart/2009/3/layout/HorizontalOrganizationChart"/>
    <dgm:cxn modelId="{A772DF28-B0E8-4B70-8C55-B1F12B8DB64C}" type="presParOf" srcId="{B8B8D92C-2BB8-4ADC-9181-229AAFEE9268}" destId="{421821B9-F74F-4D1A-B773-306BB1715B5D}" srcOrd="12" destOrd="0" presId="urn:microsoft.com/office/officeart/2009/3/layout/HorizontalOrganizationChart"/>
    <dgm:cxn modelId="{C44AAE16-DCBA-4B74-A668-C9992A191BAC}" type="presParOf" srcId="{B8B8D92C-2BB8-4ADC-9181-229AAFEE9268}" destId="{750C19F3-84AB-4A18-BE98-55200D4A5120}" srcOrd="13" destOrd="0" presId="urn:microsoft.com/office/officeart/2009/3/layout/HorizontalOrganizationChart"/>
    <dgm:cxn modelId="{342FC741-BEBD-4059-BCC8-C20D0829DA7C}" type="presParOf" srcId="{750C19F3-84AB-4A18-BE98-55200D4A5120}" destId="{C1AB7635-3DCA-41E0-B755-756BAC1F67D2}" srcOrd="0" destOrd="0" presId="urn:microsoft.com/office/officeart/2009/3/layout/HorizontalOrganizationChart"/>
    <dgm:cxn modelId="{B1358390-ECB5-46BC-B976-646515D7D1EE}" type="presParOf" srcId="{C1AB7635-3DCA-41E0-B755-756BAC1F67D2}" destId="{23558751-5E25-4C55-865B-EB1783BA5334}" srcOrd="0" destOrd="0" presId="urn:microsoft.com/office/officeart/2009/3/layout/HorizontalOrganizationChart"/>
    <dgm:cxn modelId="{382FCBF1-DC91-47A4-83B6-32AAB9E3588C}" type="presParOf" srcId="{C1AB7635-3DCA-41E0-B755-756BAC1F67D2}" destId="{96F4D8E4-1E1E-4A6D-BFA5-EEACD58C3341}" srcOrd="1" destOrd="0" presId="urn:microsoft.com/office/officeart/2009/3/layout/HorizontalOrganizationChart"/>
    <dgm:cxn modelId="{D38827A0-71A3-4757-8423-FAD51459A7F7}" type="presParOf" srcId="{750C19F3-84AB-4A18-BE98-55200D4A5120}" destId="{2D109785-34EC-4B36-B86A-A501EBD813ED}" srcOrd="1" destOrd="0" presId="urn:microsoft.com/office/officeart/2009/3/layout/HorizontalOrganizationChart"/>
    <dgm:cxn modelId="{3BA4BC6A-4DE7-4787-9825-685F360F46BB}" type="presParOf" srcId="{750C19F3-84AB-4A18-BE98-55200D4A5120}" destId="{A6F3A877-3C39-48F3-88BA-9BD080131302}" srcOrd="2" destOrd="0" presId="urn:microsoft.com/office/officeart/2009/3/layout/HorizontalOrganizationChart"/>
    <dgm:cxn modelId="{CEBEBE07-D23A-455A-AB10-31033C96BF10}" type="presParOf" srcId="{B8B8D92C-2BB8-4ADC-9181-229AAFEE9268}" destId="{2FA07611-CB24-42B7-AD44-F5953D68215E}" srcOrd="14" destOrd="0" presId="urn:microsoft.com/office/officeart/2009/3/layout/HorizontalOrganizationChart"/>
    <dgm:cxn modelId="{4C9ADC6A-683C-4694-BB86-67AD2FA28CBC}" type="presParOf" srcId="{B8B8D92C-2BB8-4ADC-9181-229AAFEE9268}" destId="{3B772ADF-0E2D-4F0A-943F-2DAE7DD92957}" srcOrd="15" destOrd="0" presId="urn:microsoft.com/office/officeart/2009/3/layout/HorizontalOrganizationChart"/>
    <dgm:cxn modelId="{9DA560E7-737E-4847-8CDF-1341A87A6A34}" type="presParOf" srcId="{3B772ADF-0E2D-4F0A-943F-2DAE7DD92957}" destId="{69A990EF-1F4E-417E-AA75-066B66D23C73}" srcOrd="0" destOrd="0" presId="urn:microsoft.com/office/officeart/2009/3/layout/HorizontalOrganizationChart"/>
    <dgm:cxn modelId="{B230D502-651F-48BF-9037-230F1BBEA57D}" type="presParOf" srcId="{69A990EF-1F4E-417E-AA75-066B66D23C73}" destId="{A933054D-D3DF-493A-9678-D545BEC2FB21}" srcOrd="0" destOrd="0" presId="urn:microsoft.com/office/officeart/2009/3/layout/HorizontalOrganizationChart"/>
    <dgm:cxn modelId="{FEBA40E7-8192-4404-80E3-F4B8D2BFEAF7}" type="presParOf" srcId="{69A990EF-1F4E-417E-AA75-066B66D23C73}" destId="{0B152BC4-251C-4218-8DFB-D439B3F2453F}" srcOrd="1" destOrd="0" presId="urn:microsoft.com/office/officeart/2009/3/layout/HorizontalOrganizationChart"/>
    <dgm:cxn modelId="{DD5867FC-252D-44E6-B958-8B0D0A307244}" type="presParOf" srcId="{3B772ADF-0E2D-4F0A-943F-2DAE7DD92957}" destId="{E89A94FF-02A7-4CD1-8E15-2A53AC8D914C}" srcOrd="1" destOrd="0" presId="urn:microsoft.com/office/officeart/2009/3/layout/HorizontalOrganizationChart"/>
    <dgm:cxn modelId="{421F5F22-F2B4-4CC9-BE94-50F311102258}" type="presParOf" srcId="{3B772ADF-0E2D-4F0A-943F-2DAE7DD92957}" destId="{EE3ECD23-85F7-4CDF-BABF-B65DDFD724E6}" srcOrd="2" destOrd="0" presId="urn:microsoft.com/office/officeart/2009/3/layout/HorizontalOrganizationChart"/>
    <dgm:cxn modelId="{7911B3B6-CB3C-4761-9CCB-17B67B120CFC}" type="presParOf" srcId="{B8B8D92C-2BB8-4ADC-9181-229AAFEE9268}" destId="{200241B4-F94B-4E03-B3A6-D7CB262F277A}" srcOrd="16" destOrd="0" presId="urn:microsoft.com/office/officeart/2009/3/layout/HorizontalOrganizationChart"/>
    <dgm:cxn modelId="{E1A6EA56-00D0-4FB9-BE2D-35A7DB56D19D}" type="presParOf" srcId="{B8B8D92C-2BB8-4ADC-9181-229AAFEE9268}" destId="{5C384B4A-ED19-4563-BE3A-AB42A0AE6595}" srcOrd="17" destOrd="0" presId="urn:microsoft.com/office/officeart/2009/3/layout/HorizontalOrganizationChart"/>
    <dgm:cxn modelId="{1D7B4A3F-C6CC-487D-B2F4-DC719388BFEC}" type="presParOf" srcId="{5C384B4A-ED19-4563-BE3A-AB42A0AE6595}" destId="{FAE80FC9-D825-406C-B3B1-08AFFC250471}" srcOrd="0" destOrd="0" presId="urn:microsoft.com/office/officeart/2009/3/layout/HorizontalOrganizationChart"/>
    <dgm:cxn modelId="{EBA0E5F5-DA3E-430E-9AFE-D37B93DC9DF3}" type="presParOf" srcId="{FAE80FC9-D825-406C-B3B1-08AFFC250471}" destId="{FB25F759-B6D8-43B6-8FBB-F6EF54E93485}" srcOrd="0" destOrd="0" presId="urn:microsoft.com/office/officeart/2009/3/layout/HorizontalOrganizationChart"/>
    <dgm:cxn modelId="{638DFCF4-FC41-4B90-B9E5-0756BBA40324}" type="presParOf" srcId="{FAE80FC9-D825-406C-B3B1-08AFFC250471}" destId="{98DD3D66-0CC9-45F7-81CB-0118D9C8AD12}" srcOrd="1" destOrd="0" presId="urn:microsoft.com/office/officeart/2009/3/layout/HorizontalOrganizationChart"/>
    <dgm:cxn modelId="{CED8A8A7-32E8-4A12-B650-F84588D79AF9}" type="presParOf" srcId="{5C384B4A-ED19-4563-BE3A-AB42A0AE6595}" destId="{5462D699-9274-4044-AAD8-F6F96D8DB141}" srcOrd="1" destOrd="0" presId="urn:microsoft.com/office/officeart/2009/3/layout/HorizontalOrganizationChart"/>
    <dgm:cxn modelId="{72B328E5-8D8A-466E-B7C1-BCCD27A61808}" type="presParOf" srcId="{5C384B4A-ED19-4563-BE3A-AB42A0AE6595}" destId="{190ADDC9-62F8-4968-B200-1B29B0D57012}" srcOrd="2" destOrd="0" presId="urn:microsoft.com/office/officeart/2009/3/layout/HorizontalOrganizationChart"/>
    <dgm:cxn modelId="{B5F197F3-D428-4829-AF11-AAEC0BE42613}" type="presParOf" srcId="{B8B8D92C-2BB8-4ADC-9181-229AAFEE9268}" destId="{7480F08D-0F18-44C9-BE9D-5C8C3CB2C127}" srcOrd="18" destOrd="0" presId="urn:microsoft.com/office/officeart/2009/3/layout/HorizontalOrganizationChart"/>
    <dgm:cxn modelId="{12B9D159-2576-4E10-AC41-735A8F32991A}" type="presParOf" srcId="{B8B8D92C-2BB8-4ADC-9181-229AAFEE9268}" destId="{BE53C781-E18B-4649-93CD-4A2A4045B939}" srcOrd="19" destOrd="0" presId="urn:microsoft.com/office/officeart/2009/3/layout/HorizontalOrganizationChart"/>
    <dgm:cxn modelId="{6DCBE3D5-B1D6-4A8A-B350-720579A6E350}" type="presParOf" srcId="{BE53C781-E18B-4649-93CD-4A2A4045B939}" destId="{33DEB8A5-FDE7-4D90-A399-459A4E1AEAE6}" srcOrd="0" destOrd="0" presId="urn:microsoft.com/office/officeart/2009/3/layout/HorizontalOrganizationChart"/>
    <dgm:cxn modelId="{FFFFF44C-C03B-4E1F-89B7-D55439360023}" type="presParOf" srcId="{33DEB8A5-FDE7-4D90-A399-459A4E1AEAE6}" destId="{EB7A07D3-500D-4B46-8AEB-DD0623F1ECE3}" srcOrd="0" destOrd="0" presId="urn:microsoft.com/office/officeart/2009/3/layout/HorizontalOrganizationChart"/>
    <dgm:cxn modelId="{32BFA370-2275-4C5A-BE26-C2564E252A06}" type="presParOf" srcId="{33DEB8A5-FDE7-4D90-A399-459A4E1AEAE6}" destId="{49589D12-868A-43D4-9287-8240509ED8D9}" srcOrd="1" destOrd="0" presId="urn:microsoft.com/office/officeart/2009/3/layout/HorizontalOrganizationChart"/>
    <dgm:cxn modelId="{728EF56C-69CF-4824-9637-D1024F5CE2B0}" type="presParOf" srcId="{BE53C781-E18B-4649-93CD-4A2A4045B939}" destId="{5D549AD3-083C-472C-AC43-0374335D1800}" srcOrd="1" destOrd="0" presId="urn:microsoft.com/office/officeart/2009/3/layout/HorizontalOrganizationChart"/>
    <dgm:cxn modelId="{500277F0-A82E-48E3-AD92-A995EA4F2684}" type="presParOf" srcId="{BE53C781-E18B-4649-93CD-4A2A4045B939}" destId="{3A67839B-7F19-46C2-B554-D00AB4397913}" srcOrd="2" destOrd="0" presId="urn:microsoft.com/office/officeart/2009/3/layout/HorizontalOrganizationChart"/>
    <dgm:cxn modelId="{5BCC475B-05CC-4DC0-91AD-7EB62624B998}" type="presParOf" srcId="{C8587100-C907-495C-9A6E-43C3454B6D3A}" destId="{C5B6D7D7-721E-48B4-BAF1-51841C3C108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1EB6AC-4697-4BDB-B410-71E048D96BF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382B65D1-7BBF-4485-80ED-73B3561A455E}">
      <dgm:prSet/>
      <dgm:spPr/>
      <dgm:t>
        <a:bodyPr/>
        <a:lstStyle/>
        <a:p>
          <a:r>
            <a:rPr lang="en-US"/>
            <a:t>What was once called Next Generation Credentials</a:t>
          </a:r>
        </a:p>
      </dgm:t>
    </dgm:pt>
    <dgm:pt modelId="{194D2F05-F571-4745-8CA1-7C8B5AB0B237}" type="parTrans" cxnId="{471F43BB-2DF0-4D94-9D26-06D559B39822}">
      <dgm:prSet/>
      <dgm:spPr/>
      <dgm:t>
        <a:bodyPr/>
        <a:lstStyle/>
        <a:p>
          <a:endParaRPr lang="en-US"/>
        </a:p>
      </dgm:t>
    </dgm:pt>
    <dgm:pt modelId="{A50C333B-B56B-409F-880C-478C158BDFA6}" type="sibTrans" cxnId="{471F43BB-2DF0-4D94-9D26-06D559B39822}">
      <dgm:prSet/>
      <dgm:spPr/>
      <dgm:t>
        <a:bodyPr/>
        <a:lstStyle/>
        <a:p>
          <a:endParaRPr lang="en-US"/>
        </a:p>
      </dgm:t>
    </dgm:pt>
    <dgm:pt modelId="{FE4D24EA-90F4-42A5-AC3A-C999E33AF2EF}">
      <dgm:prSet/>
      <dgm:spPr/>
      <dgm:t>
        <a:bodyPr/>
        <a:lstStyle/>
        <a:p>
          <a:r>
            <a:rPr lang="en-US"/>
            <a:t>Was then called Microsoft Passport and Microsoft Passport for Work</a:t>
          </a:r>
        </a:p>
      </dgm:t>
    </dgm:pt>
    <dgm:pt modelId="{9D3EF306-6BD8-415B-B2BD-6F3795EB8135}" type="parTrans" cxnId="{854ABBA5-BEE6-4596-88A7-EF8104F50007}">
      <dgm:prSet/>
      <dgm:spPr/>
      <dgm:t>
        <a:bodyPr/>
        <a:lstStyle/>
        <a:p>
          <a:endParaRPr lang="en-US"/>
        </a:p>
      </dgm:t>
    </dgm:pt>
    <dgm:pt modelId="{E390B48B-CCDA-4374-AA6F-7701B0E1F2E8}" type="sibTrans" cxnId="{854ABBA5-BEE6-4596-88A7-EF8104F50007}">
      <dgm:prSet/>
      <dgm:spPr/>
      <dgm:t>
        <a:bodyPr/>
        <a:lstStyle/>
        <a:p>
          <a:endParaRPr lang="en-US"/>
        </a:p>
      </dgm:t>
    </dgm:pt>
    <dgm:pt modelId="{6F30E739-E047-40B3-A2BD-19A44BDBE937}">
      <dgm:prSet/>
      <dgm:spPr/>
      <dgm:t>
        <a:bodyPr/>
        <a:lstStyle/>
        <a:p>
          <a:r>
            <a:rPr lang="en-US"/>
            <a:t>But is now called Windows Hello and Windows Hello for Business</a:t>
          </a:r>
        </a:p>
      </dgm:t>
    </dgm:pt>
    <dgm:pt modelId="{A29C1110-FB76-4DD2-9962-FC868A2F1204}" type="parTrans" cxnId="{1756E129-9463-49DF-84BD-74496CABFC2D}">
      <dgm:prSet/>
      <dgm:spPr/>
      <dgm:t>
        <a:bodyPr/>
        <a:lstStyle/>
        <a:p>
          <a:endParaRPr lang="en-US"/>
        </a:p>
      </dgm:t>
    </dgm:pt>
    <dgm:pt modelId="{BD416877-199C-4569-9091-BC8F62CDDFEE}" type="sibTrans" cxnId="{1756E129-9463-49DF-84BD-74496CABFC2D}">
      <dgm:prSet/>
      <dgm:spPr/>
      <dgm:t>
        <a:bodyPr/>
        <a:lstStyle/>
        <a:p>
          <a:endParaRPr lang="en-US"/>
        </a:p>
      </dgm:t>
    </dgm:pt>
    <dgm:pt modelId="{B22096A0-2BB4-4DEC-BE3C-61FEE4A054CA}" type="pres">
      <dgm:prSet presAssocID="{5B1EB6AC-4697-4BDB-B410-71E048D96BFD}" presName="Name0" presStyleCnt="0">
        <dgm:presLayoutVars>
          <dgm:dir/>
          <dgm:resizeHandles val="exact"/>
        </dgm:presLayoutVars>
      </dgm:prSet>
      <dgm:spPr/>
    </dgm:pt>
    <dgm:pt modelId="{5BFBF5F0-D112-4DE4-B67B-51EDA904461D}" type="pres">
      <dgm:prSet presAssocID="{5B1EB6AC-4697-4BDB-B410-71E048D96BFD}" presName="arrow" presStyleLbl="bgShp" presStyleIdx="0" presStyleCnt="1"/>
      <dgm:spPr/>
    </dgm:pt>
    <dgm:pt modelId="{6944F305-5277-49F5-8AD8-1867A5E66E1F}" type="pres">
      <dgm:prSet presAssocID="{5B1EB6AC-4697-4BDB-B410-71E048D96BFD}" presName="points" presStyleCnt="0"/>
      <dgm:spPr/>
    </dgm:pt>
    <dgm:pt modelId="{8695ACB9-0930-4226-9F30-4FC1028E83B6}" type="pres">
      <dgm:prSet presAssocID="{382B65D1-7BBF-4485-80ED-73B3561A455E}" presName="compositeA" presStyleCnt="0"/>
      <dgm:spPr/>
    </dgm:pt>
    <dgm:pt modelId="{27775B1D-4822-4F4F-8471-4737D3162B4D}" type="pres">
      <dgm:prSet presAssocID="{382B65D1-7BBF-4485-80ED-73B3561A455E}" presName="textA" presStyleLbl="revTx" presStyleIdx="0" presStyleCnt="3">
        <dgm:presLayoutVars>
          <dgm:bulletEnabled val="1"/>
        </dgm:presLayoutVars>
      </dgm:prSet>
      <dgm:spPr/>
    </dgm:pt>
    <dgm:pt modelId="{FACE55A6-CF11-4029-BD08-DE50467C393B}" type="pres">
      <dgm:prSet presAssocID="{382B65D1-7BBF-4485-80ED-73B3561A455E}" presName="circleA" presStyleLbl="node1" presStyleIdx="0" presStyleCnt="3"/>
      <dgm:spPr/>
    </dgm:pt>
    <dgm:pt modelId="{FFF76F10-D386-4B87-AF86-C205442551FB}" type="pres">
      <dgm:prSet presAssocID="{382B65D1-7BBF-4485-80ED-73B3561A455E}" presName="spaceA" presStyleCnt="0"/>
      <dgm:spPr/>
    </dgm:pt>
    <dgm:pt modelId="{701721E5-7DAF-4054-9AB1-5E17DE9D8C29}" type="pres">
      <dgm:prSet presAssocID="{A50C333B-B56B-409F-880C-478C158BDFA6}" presName="space" presStyleCnt="0"/>
      <dgm:spPr/>
    </dgm:pt>
    <dgm:pt modelId="{AEDF7480-15F4-47A3-A80E-B31CE343EA10}" type="pres">
      <dgm:prSet presAssocID="{FE4D24EA-90F4-42A5-AC3A-C999E33AF2EF}" presName="compositeB" presStyleCnt="0"/>
      <dgm:spPr/>
    </dgm:pt>
    <dgm:pt modelId="{11B30866-330B-4EB2-8C68-E51B1D917965}" type="pres">
      <dgm:prSet presAssocID="{FE4D24EA-90F4-42A5-AC3A-C999E33AF2EF}" presName="textB" presStyleLbl="revTx" presStyleIdx="1" presStyleCnt="3">
        <dgm:presLayoutVars>
          <dgm:bulletEnabled val="1"/>
        </dgm:presLayoutVars>
      </dgm:prSet>
      <dgm:spPr/>
    </dgm:pt>
    <dgm:pt modelId="{CE6F800F-CB86-42CE-8A8C-1C184F272AAA}" type="pres">
      <dgm:prSet presAssocID="{FE4D24EA-90F4-42A5-AC3A-C999E33AF2EF}" presName="circleB" presStyleLbl="node1" presStyleIdx="1" presStyleCnt="3"/>
      <dgm:spPr/>
    </dgm:pt>
    <dgm:pt modelId="{67BB3221-EB91-4B87-A774-DC0354BC0929}" type="pres">
      <dgm:prSet presAssocID="{FE4D24EA-90F4-42A5-AC3A-C999E33AF2EF}" presName="spaceB" presStyleCnt="0"/>
      <dgm:spPr/>
    </dgm:pt>
    <dgm:pt modelId="{813B1A32-1185-4207-8FC5-97C6B091EEB2}" type="pres">
      <dgm:prSet presAssocID="{E390B48B-CCDA-4374-AA6F-7701B0E1F2E8}" presName="space" presStyleCnt="0"/>
      <dgm:spPr/>
    </dgm:pt>
    <dgm:pt modelId="{94AE469D-5112-47F4-8D74-C82C819AEF06}" type="pres">
      <dgm:prSet presAssocID="{6F30E739-E047-40B3-A2BD-19A44BDBE937}" presName="compositeA" presStyleCnt="0"/>
      <dgm:spPr/>
    </dgm:pt>
    <dgm:pt modelId="{F14E8A35-024C-4622-9624-08D2BDE24966}" type="pres">
      <dgm:prSet presAssocID="{6F30E739-E047-40B3-A2BD-19A44BDBE937}" presName="textA" presStyleLbl="revTx" presStyleIdx="2" presStyleCnt="3">
        <dgm:presLayoutVars>
          <dgm:bulletEnabled val="1"/>
        </dgm:presLayoutVars>
      </dgm:prSet>
      <dgm:spPr/>
    </dgm:pt>
    <dgm:pt modelId="{915913D9-5980-43F2-B8BD-A2C05496DB85}" type="pres">
      <dgm:prSet presAssocID="{6F30E739-E047-40B3-A2BD-19A44BDBE937}" presName="circleA" presStyleLbl="node1" presStyleIdx="2" presStyleCnt="3"/>
      <dgm:spPr/>
    </dgm:pt>
    <dgm:pt modelId="{8401ADF8-4C4B-466C-A0EB-1D2754726128}" type="pres">
      <dgm:prSet presAssocID="{6F30E739-E047-40B3-A2BD-19A44BDBE937}" presName="spaceA" presStyleCnt="0"/>
      <dgm:spPr/>
    </dgm:pt>
  </dgm:ptLst>
  <dgm:cxnLst>
    <dgm:cxn modelId="{1756E129-9463-49DF-84BD-74496CABFC2D}" srcId="{5B1EB6AC-4697-4BDB-B410-71E048D96BFD}" destId="{6F30E739-E047-40B3-A2BD-19A44BDBE937}" srcOrd="2" destOrd="0" parTransId="{A29C1110-FB76-4DD2-9962-FC868A2F1204}" sibTransId="{BD416877-199C-4569-9091-BC8F62CDDFEE}"/>
    <dgm:cxn modelId="{8F9B9148-B321-44FC-9F40-552DCD884418}" type="presOf" srcId="{382B65D1-7BBF-4485-80ED-73B3561A455E}" destId="{27775B1D-4822-4F4F-8471-4737D3162B4D}" srcOrd="0" destOrd="0" presId="urn:microsoft.com/office/officeart/2005/8/layout/hProcess11"/>
    <dgm:cxn modelId="{CD52E669-6020-4FA7-8874-BE7B86ADA22E}" type="presOf" srcId="{FE4D24EA-90F4-42A5-AC3A-C999E33AF2EF}" destId="{11B30866-330B-4EB2-8C68-E51B1D917965}" srcOrd="0" destOrd="0" presId="urn:microsoft.com/office/officeart/2005/8/layout/hProcess11"/>
    <dgm:cxn modelId="{EDDD8051-E8C7-4D12-9FB2-9F2564CBC340}" type="presOf" srcId="{5B1EB6AC-4697-4BDB-B410-71E048D96BFD}" destId="{B22096A0-2BB4-4DEC-BE3C-61FEE4A054CA}" srcOrd="0" destOrd="0" presId="urn:microsoft.com/office/officeart/2005/8/layout/hProcess11"/>
    <dgm:cxn modelId="{3A08E393-6DB3-407C-8B10-98E2C9508933}" type="presOf" srcId="{6F30E739-E047-40B3-A2BD-19A44BDBE937}" destId="{F14E8A35-024C-4622-9624-08D2BDE24966}" srcOrd="0" destOrd="0" presId="urn:microsoft.com/office/officeart/2005/8/layout/hProcess11"/>
    <dgm:cxn modelId="{854ABBA5-BEE6-4596-88A7-EF8104F50007}" srcId="{5B1EB6AC-4697-4BDB-B410-71E048D96BFD}" destId="{FE4D24EA-90F4-42A5-AC3A-C999E33AF2EF}" srcOrd="1" destOrd="0" parTransId="{9D3EF306-6BD8-415B-B2BD-6F3795EB8135}" sibTransId="{E390B48B-CCDA-4374-AA6F-7701B0E1F2E8}"/>
    <dgm:cxn modelId="{471F43BB-2DF0-4D94-9D26-06D559B39822}" srcId="{5B1EB6AC-4697-4BDB-B410-71E048D96BFD}" destId="{382B65D1-7BBF-4485-80ED-73B3561A455E}" srcOrd="0" destOrd="0" parTransId="{194D2F05-F571-4745-8CA1-7C8B5AB0B237}" sibTransId="{A50C333B-B56B-409F-880C-478C158BDFA6}"/>
    <dgm:cxn modelId="{070EFB26-2116-40BE-BD17-3CB27DD731F7}" type="presParOf" srcId="{B22096A0-2BB4-4DEC-BE3C-61FEE4A054CA}" destId="{5BFBF5F0-D112-4DE4-B67B-51EDA904461D}" srcOrd="0" destOrd="0" presId="urn:microsoft.com/office/officeart/2005/8/layout/hProcess11"/>
    <dgm:cxn modelId="{1C6891D6-D68A-4588-8837-806216D9AE23}" type="presParOf" srcId="{B22096A0-2BB4-4DEC-BE3C-61FEE4A054CA}" destId="{6944F305-5277-49F5-8AD8-1867A5E66E1F}" srcOrd="1" destOrd="0" presId="urn:microsoft.com/office/officeart/2005/8/layout/hProcess11"/>
    <dgm:cxn modelId="{2644F4B8-194F-42EE-9ACB-47A088DB8011}" type="presParOf" srcId="{6944F305-5277-49F5-8AD8-1867A5E66E1F}" destId="{8695ACB9-0930-4226-9F30-4FC1028E83B6}" srcOrd="0" destOrd="0" presId="urn:microsoft.com/office/officeart/2005/8/layout/hProcess11"/>
    <dgm:cxn modelId="{4EA78A38-977F-4DD8-BC95-5A95E89C5F51}" type="presParOf" srcId="{8695ACB9-0930-4226-9F30-4FC1028E83B6}" destId="{27775B1D-4822-4F4F-8471-4737D3162B4D}" srcOrd="0" destOrd="0" presId="urn:microsoft.com/office/officeart/2005/8/layout/hProcess11"/>
    <dgm:cxn modelId="{B2FA1D41-C688-400B-A477-20670E6329B5}" type="presParOf" srcId="{8695ACB9-0930-4226-9F30-4FC1028E83B6}" destId="{FACE55A6-CF11-4029-BD08-DE50467C393B}" srcOrd="1" destOrd="0" presId="urn:microsoft.com/office/officeart/2005/8/layout/hProcess11"/>
    <dgm:cxn modelId="{87C3C362-A687-47F0-A99C-A81F288FCB0E}" type="presParOf" srcId="{8695ACB9-0930-4226-9F30-4FC1028E83B6}" destId="{FFF76F10-D386-4B87-AF86-C205442551FB}" srcOrd="2" destOrd="0" presId="urn:microsoft.com/office/officeart/2005/8/layout/hProcess11"/>
    <dgm:cxn modelId="{793A0C64-9073-4367-8B47-5980FF56CE56}" type="presParOf" srcId="{6944F305-5277-49F5-8AD8-1867A5E66E1F}" destId="{701721E5-7DAF-4054-9AB1-5E17DE9D8C29}" srcOrd="1" destOrd="0" presId="urn:microsoft.com/office/officeart/2005/8/layout/hProcess11"/>
    <dgm:cxn modelId="{3F0298C4-8CF0-4863-81F8-253F680C273D}" type="presParOf" srcId="{6944F305-5277-49F5-8AD8-1867A5E66E1F}" destId="{AEDF7480-15F4-47A3-A80E-B31CE343EA10}" srcOrd="2" destOrd="0" presId="urn:microsoft.com/office/officeart/2005/8/layout/hProcess11"/>
    <dgm:cxn modelId="{70334447-BF7F-4D12-B4DF-514DEDCB1A97}" type="presParOf" srcId="{AEDF7480-15F4-47A3-A80E-B31CE343EA10}" destId="{11B30866-330B-4EB2-8C68-E51B1D917965}" srcOrd="0" destOrd="0" presId="urn:microsoft.com/office/officeart/2005/8/layout/hProcess11"/>
    <dgm:cxn modelId="{8B7EAC3F-2E76-47DF-9C3A-ACE24220A5ED}" type="presParOf" srcId="{AEDF7480-15F4-47A3-A80E-B31CE343EA10}" destId="{CE6F800F-CB86-42CE-8A8C-1C184F272AAA}" srcOrd="1" destOrd="0" presId="urn:microsoft.com/office/officeart/2005/8/layout/hProcess11"/>
    <dgm:cxn modelId="{2602264B-1500-4120-AABB-E1FAC0823BF5}" type="presParOf" srcId="{AEDF7480-15F4-47A3-A80E-B31CE343EA10}" destId="{67BB3221-EB91-4B87-A774-DC0354BC0929}" srcOrd="2" destOrd="0" presId="urn:microsoft.com/office/officeart/2005/8/layout/hProcess11"/>
    <dgm:cxn modelId="{826EC138-D944-4E91-B847-BFBE1F9ED662}" type="presParOf" srcId="{6944F305-5277-49F5-8AD8-1867A5E66E1F}" destId="{813B1A32-1185-4207-8FC5-97C6B091EEB2}" srcOrd="3" destOrd="0" presId="urn:microsoft.com/office/officeart/2005/8/layout/hProcess11"/>
    <dgm:cxn modelId="{0064E883-97CD-4C01-8DCE-46C2012B405C}" type="presParOf" srcId="{6944F305-5277-49F5-8AD8-1867A5E66E1F}" destId="{94AE469D-5112-47F4-8D74-C82C819AEF06}" srcOrd="4" destOrd="0" presId="urn:microsoft.com/office/officeart/2005/8/layout/hProcess11"/>
    <dgm:cxn modelId="{55299DF2-C301-4F2E-8290-3599FB842A15}" type="presParOf" srcId="{94AE469D-5112-47F4-8D74-C82C819AEF06}" destId="{F14E8A35-024C-4622-9624-08D2BDE24966}" srcOrd="0" destOrd="0" presId="urn:microsoft.com/office/officeart/2005/8/layout/hProcess11"/>
    <dgm:cxn modelId="{90DE837D-C642-4997-9270-7FD2D53A632F}" type="presParOf" srcId="{94AE469D-5112-47F4-8D74-C82C819AEF06}" destId="{915913D9-5980-43F2-B8BD-A2C05496DB85}" srcOrd="1" destOrd="0" presId="urn:microsoft.com/office/officeart/2005/8/layout/hProcess11"/>
    <dgm:cxn modelId="{73607E68-31B3-4D2B-878C-20671FF67071}" type="presParOf" srcId="{94AE469D-5112-47F4-8D74-C82C819AEF06}" destId="{8401ADF8-4C4B-466C-A0EB-1D2754726128}"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0F08D-0F18-44C9-BE9D-5C8C3CB2C127}">
      <dsp:nvSpPr>
        <dsp:cNvPr id="0" name=""/>
        <dsp:cNvSpPr/>
      </dsp:nvSpPr>
      <dsp:spPr>
        <a:xfrm>
          <a:off x="1635086" y="949869"/>
          <a:ext cx="8498105" cy="102140"/>
        </a:xfrm>
        <a:custGeom>
          <a:avLst/>
          <a:gdLst/>
          <a:ahLst/>
          <a:cxnLst/>
          <a:rect l="0" t="0" r="0" b="0"/>
          <a:pathLst>
            <a:path>
              <a:moveTo>
                <a:pt x="0" y="0"/>
              </a:moveTo>
              <a:lnTo>
                <a:pt x="8498105" y="0"/>
              </a:lnTo>
              <a:lnTo>
                <a:pt x="8498105" y="10214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0241B4-F94B-4E03-B3A6-D7CB262F277A}">
      <dsp:nvSpPr>
        <dsp:cNvPr id="0" name=""/>
        <dsp:cNvSpPr/>
      </dsp:nvSpPr>
      <dsp:spPr>
        <a:xfrm>
          <a:off x="1635086" y="847728"/>
          <a:ext cx="8498105" cy="102140"/>
        </a:xfrm>
        <a:custGeom>
          <a:avLst/>
          <a:gdLst/>
          <a:ahLst/>
          <a:cxnLst/>
          <a:rect l="0" t="0" r="0" b="0"/>
          <a:pathLst>
            <a:path>
              <a:moveTo>
                <a:pt x="0" y="102140"/>
              </a:moveTo>
              <a:lnTo>
                <a:pt x="8498105" y="102140"/>
              </a:lnTo>
              <a:lnTo>
                <a:pt x="8498105"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A07611-CB24-42B7-AD44-F5953D68215E}">
      <dsp:nvSpPr>
        <dsp:cNvPr id="0" name=""/>
        <dsp:cNvSpPr/>
      </dsp:nvSpPr>
      <dsp:spPr>
        <a:xfrm>
          <a:off x="1635086" y="949869"/>
          <a:ext cx="6659572" cy="102140"/>
        </a:xfrm>
        <a:custGeom>
          <a:avLst/>
          <a:gdLst/>
          <a:ahLst/>
          <a:cxnLst/>
          <a:rect l="0" t="0" r="0" b="0"/>
          <a:pathLst>
            <a:path>
              <a:moveTo>
                <a:pt x="0" y="0"/>
              </a:moveTo>
              <a:lnTo>
                <a:pt x="6659572" y="0"/>
              </a:lnTo>
              <a:lnTo>
                <a:pt x="6659572" y="10214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1821B9-F74F-4D1A-B773-306BB1715B5D}">
      <dsp:nvSpPr>
        <dsp:cNvPr id="0" name=""/>
        <dsp:cNvSpPr/>
      </dsp:nvSpPr>
      <dsp:spPr>
        <a:xfrm>
          <a:off x="1635086" y="847728"/>
          <a:ext cx="6659572" cy="102140"/>
        </a:xfrm>
        <a:custGeom>
          <a:avLst/>
          <a:gdLst/>
          <a:ahLst/>
          <a:cxnLst/>
          <a:rect l="0" t="0" r="0" b="0"/>
          <a:pathLst>
            <a:path>
              <a:moveTo>
                <a:pt x="0" y="102140"/>
              </a:moveTo>
              <a:lnTo>
                <a:pt x="6659572" y="102140"/>
              </a:lnTo>
              <a:lnTo>
                <a:pt x="6659572"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01CDD6-1DAF-480F-9363-E9ACA5B80967}">
      <dsp:nvSpPr>
        <dsp:cNvPr id="0" name=""/>
        <dsp:cNvSpPr/>
      </dsp:nvSpPr>
      <dsp:spPr>
        <a:xfrm>
          <a:off x="1635086" y="949869"/>
          <a:ext cx="4821040" cy="102140"/>
        </a:xfrm>
        <a:custGeom>
          <a:avLst/>
          <a:gdLst/>
          <a:ahLst/>
          <a:cxnLst/>
          <a:rect l="0" t="0" r="0" b="0"/>
          <a:pathLst>
            <a:path>
              <a:moveTo>
                <a:pt x="0" y="0"/>
              </a:moveTo>
              <a:lnTo>
                <a:pt x="4821040" y="0"/>
              </a:lnTo>
              <a:lnTo>
                <a:pt x="4821040" y="10214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5856E1-E341-40BC-86C4-60BBB77384E9}">
      <dsp:nvSpPr>
        <dsp:cNvPr id="0" name=""/>
        <dsp:cNvSpPr/>
      </dsp:nvSpPr>
      <dsp:spPr>
        <a:xfrm>
          <a:off x="1635086" y="847728"/>
          <a:ext cx="4821040" cy="102140"/>
        </a:xfrm>
        <a:custGeom>
          <a:avLst/>
          <a:gdLst/>
          <a:ahLst/>
          <a:cxnLst/>
          <a:rect l="0" t="0" r="0" b="0"/>
          <a:pathLst>
            <a:path>
              <a:moveTo>
                <a:pt x="0" y="102140"/>
              </a:moveTo>
              <a:lnTo>
                <a:pt x="4821040" y="102140"/>
              </a:lnTo>
              <a:lnTo>
                <a:pt x="482104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01A8DC-28B6-482D-80E8-2A94CDB140A8}">
      <dsp:nvSpPr>
        <dsp:cNvPr id="0" name=""/>
        <dsp:cNvSpPr/>
      </dsp:nvSpPr>
      <dsp:spPr>
        <a:xfrm>
          <a:off x="1635086" y="949869"/>
          <a:ext cx="2982508" cy="102140"/>
        </a:xfrm>
        <a:custGeom>
          <a:avLst/>
          <a:gdLst/>
          <a:ahLst/>
          <a:cxnLst/>
          <a:rect l="0" t="0" r="0" b="0"/>
          <a:pathLst>
            <a:path>
              <a:moveTo>
                <a:pt x="0" y="0"/>
              </a:moveTo>
              <a:lnTo>
                <a:pt x="2982508" y="0"/>
              </a:lnTo>
              <a:lnTo>
                <a:pt x="2982508" y="10214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6AC416-8CE2-4519-AC79-DEA1C83E60C6}">
      <dsp:nvSpPr>
        <dsp:cNvPr id="0" name=""/>
        <dsp:cNvSpPr/>
      </dsp:nvSpPr>
      <dsp:spPr>
        <a:xfrm>
          <a:off x="1635086" y="847728"/>
          <a:ext cx="2982508" cy="102140"/>
        </a:xfrm>
        <a:custGeom>
          <a:avLst/>
          <a:gdLst/>
          <a:ahLst/>
          <a:cxnLst/>
          <a:rect l="0" t="0" r="0" b="0"/>
          <a:pathLst>
            <a:path>
              <a:moveTo>
                <a:pt x="0" y="102140"/>
              </a:moveTo>
              <a:lnTo>
                <a:pt x="2982508" y="102140"/>
              </a:lnTo>
              <a:lnTo>
                <a:pt x="2982508"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0067D1-E1AD-4EEF-B082-618B20ACE3A6}">
      <dsp:nvSpPr>
        <dsp:cNvPr id="0" name=""/>
        <dsp:cNvSpPr/>
      </dsp:nvSpPr>
      <dsp:spPr>
        <a:xfrm>
          <a:off x="1635086" y="949869"/>
          <a:ext cx="1143975" cy="102140"/>
        </a:xfrm>
        <a:custGeom>
          <a:avLst/>
          <a:gdLst/>
          <a:ahLst/>
          <a:cxnLst/>
          <a:rect l="0" t="0" r="0" b="0"/>
          <a:pathLst>
            <a:path>
              <a:moveTo>
                <a:pt x="0" y="0"/>
              </a:moveTo>
              <a:lnTo>
                <a:pt x="1143975" y="0"/>
              </a:lnTo>
              <a:lnTo>
                <a:pt x="1143975" y="10214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B47F9C-5D4F-41CE-A258-DE2871CE941A}">
      <dsp:nvSpPr>
        <dsp:cNvPr id="0" name=""/>
        <dsp:cNvSpPr/>
      </dsp:nvSpPr>
      <dsp:spPr>
        <a:xfrm>
          <a:off x="1635086" y="847728"/>
          <a:ext cx="1143975" cy="102140"/>
        </a:xfrm>
        <a:custGeom>
          <a:avLst/>
          <a:gdLst/>
          <a:ahLst/>
          <a:cxnLst/>
          <a:rect l="0" t="0" r="0" b="0"/>
          <a:pathLst>
            <a:path>
              <a:moveTo>
                <a:pt x="0" y="102140"/>
              </a:moveTo>
              <a:lnTo>
                <a:pt x="1143975" y="102140"/>
              </a:lnTo>
              <a:lnTo>
                <a:pt x="1143975"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24705B-3AEC-43C2-8F25-506741125E16}">
      <dsp:nvSpPr>
        <dsp:cNvPr id="0" name=""/>
        <dsp:cNvSpPr/>
      </dsp:nvSpPr>
      <dsp:spPr>
        <a:xfrm>
          <a:off x="835" y="700646"/>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I/O Communication Port</a:t>
          </a:r>
          <a:endParaRPr lang="fr-FR" sz="1400" kern="1200" dirty="0"/>
        </a:p>
      </dsp:txBody>
      <dsp:txXfrm>
        <a:off x="835" y="700646"/>
        <a:ext cx="1634251" cy="498446"/>
      </dsp:txXfrm>
    </dsp:sp>
    <dsp:sp modelId="{146CAC43-4FA7-4E2D-B9E8-44E6D5BB9682}">
      <dsp:nvSpPr>
        <dsp:cNvPr id="0" name=""/>
        <dsp:cNvSpPr/>
      </dsp:nvSpPr>
      <dsp:spPr>
        <a:xfrm>
          <a:off x="1961936" y="349282"/>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Asymmetric Engines</a:t>
          </a:r>
          <a:endParaRPr lang="fr-FR" sz="1400" kern="1200" dirty="0"/>
        </a:p>
      </dsp:txBody>
      <dsp:txXfrm>
        <a:off x="1961936" y="349282"/>
        <a:ext cx="1634251" cy="498446"/>
      </dsp:txXfrm>
    </dsp:sp>
    <dsp:sp modelId="{166EF9D0-6C38-4434-8FF0-7B27000E2738}">
      <dsp:nvSpPr>
        <dsp:cNvPr id="0" name=""/>
        <dsp:cNvSpPr/>
      </dsp:nvSpPr>
      <dsp:spPr>
        <a:xfrm>
          <a:off x="1961936" y="1052010"/>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Key Generation</a:t>
          </a:r>
          <a:endParaRPr lang="fr-FR" sz="1400" kern="1200" dirty="0"/>
        </a:p>
      </dsp:txBody>
      <dsp:txXfrm>
        <a:off x="1961936" y="1052010"/>
        <a:ext cx="1634251" cy="498446"/>
      </dsp:txXfrm>
    </dsp:sp>
    <dsp:sp modelId="{F95E5DE0-E636-4BFE-BB9B-07DB9C39EB0B}">
      <dsp:nvSpPr>
        <dsp:cNvPr id="0" name=""/>
        <dsp:cNvSpPr/>
      </dsp:nvSpPr>
      <dsp:spPr>
        <a:xfrm>
          <a:off x="3800469" y="349282"/>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Hash Engines</a:t>
          </a:r>
          <a:endParaRPr lang="fr-FR" sz="1400" kern="1200" dirty="0"/>
        </a:p>
      </dsp:txBody>
      <dsp:txXfrm>
        <a:off x="3800469" y="349282"/>
        <a:ext cx="1634251" cy="498446"/>
      </dsp:txXfrm>
    </dsp:sp>
    <dsp:sp modelId="{F19AA1F5-FCE7-43D1-8E8F-AB497B1097CF}">
      <dsp:nvSpPr>
        <dsp:cNvPr id="0" name=""/>
        <dsp:cNvSpPr/>
      </dsp:nvSpPr>
      <dsp:spPr>
        <a:xfrm>
          <a:off x="3800469" y="1052010"/>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Random Number Generator</a:t>
          </a:r>
          <a:endParaRPr lang="fr-FR" sz="1400" kern="1200" dirty="0"/>
        </a:p>
      </dsp:txBody>
      <dsp:txXfrm>
        <a:off x="3800469" y="1052010"/>
        <a:ext cx="1634251" cy="498446"/>
      </dsp:txXfrm>
    </dsp:sp>
    <dsp:sp modelId="{102D35D0-717B-4412-95B8-5A2457258F3E}">
      <dsp:nvSpPr>
        <dsp:cNvPr id="0" name=""/>
        <dsp:cNvSpPr/>
      </dsp:nvSpPr>
      <dsp:spPr>
        <a:xfrm>
          <a:off x="5639001" y="349282"/>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Symmetric Engines</a:t>
          </a:r>
          <a:endParaRPr lang="fr-FR" sz="1400" kern="1200" dirty="0"/>
        </a:p>
      </dsp:txBody>
      <dsp:txXfrm>
        <a:off x="5639001" y="349282"/>
        <a:ext cx="1634251" cy="498446"/>
      </dsp:txXfrm>
    </dsp:sp>
    <dsp:sp modelId="{7A100448-7E84-4866-8723-78645B077154}">
      <dsp:nvSpPr>
        <dsp:cNvPr id="0" name=""/>
        <dsp:cNvSpPr/>
      </dsp:nvSpPr>
      <dsp:spPr>
        <a:xfrm>
          <a:off x="5639001" y="1052010"/>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Power Detection</a:t>
          </a:r>
          <a:endParaRPr lang="fr-FR" sz="1400" kern="1200" dirty="0"/>
        </a:p>
      </dsp:txBody>
      <dsp:txXfrm>
        <a:off x="5639001" y="1052010"/>
        <a:ext cx="1634251" cy="498446"/>
      </dsp:txXfrm>
    </dsp:sp>
    <dsp:sp modelId="{23558751-5E25-4C55-865B-EB1783BA5334}">
      <dsp:nvSpPr>
        <dsp:cNvPr id="0" name=""/>
        <dsp:cNvSpPr/>
      </dsp:nvSpPr>
      <dsp:spPr>
        <a:xfrm>
          <a:off x="7477534" y="349282"/>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Management</a:t>
          </a:r>
          <a:endParaRPr lang="fr-FR" sz="1400" kern="1200" dirty="0"/>
        </a:p>
      </dsp:txBody>
      <dsp:txXfrm>
        <a:off x="7477534" y="349282"/>
        <a:ext cx="1634251" cy="498446"/>
      </dsp:txXfrm>
    </dsp:sp>
    <dsp:sp modelId="{A933054D-D3DF-493A-9678-D545BEC2FB21}">
      <dsp:nvSpPr>
        <dsp:cNvPr id="0" name=""/>
        <dsp:cNvSpPr/>
      </dsp:nvSpPr>
      <dsp:spPr>
        <a:xfrm>
          <a:off x="7477534" y="1052010"/>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Execution Engine</a:t>
          </a:r>
          <a:endParaRPr lang="fr-FR" sz="1400" kern="1200" dirty="0"/>
        </a:p>
      </dsp:txBody>
      <dsp:txXfrm>
        <a:off x="7477534" y="1052010"/>
        <a:ext cx="1634251" cy="498446"/>
      </dsp:txXfrm>
    </dsp:sp>
    <dsp:sp modelId="{FB25F759-B6D8-43B6-8FBB-F6EF54E93485}">
      <dsp:nvSpPr>
        <dsp:cNvPr id="0" name=""/>
        <dsp:cNvSpPr/>
      </dsp:nvSpPr>
      <dsp:spPr>
        <a:xfrm>
          <a:off x="9316066" y="349282"/>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Non-Volatile Memory</a:t>
          </a:r>
          <a:endParaRPr lang="fr-FR" sz="1400" kern="1200" dirty="0"/>
        </a:p>
      </dsp:txBody>
      <dsp:txXfrm>
        <a:off x="9316066" y="349282"/>
        <a:ext cx="1634251" cy="498446"/>
      </dsp:txXfrm>
    </dsp:sp>
    <dsp:sp modelId="{EB7A07D3-500D-4B46-8AEB-DD0623F1ECE3}">
      <dsp:nvSpPr>
        <dsp:cNvPr id="0" name=""/>
        <dsp:cNvSpPr/>
      </dsp:nvSpPr>
      <dsp:spPr>
        <a:xfrm>
          <a:off x="9316066" y="1052010"/>
          <a:ext cx="1634251" cy="4984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Volatile Memory</a:t>
          </a:r>
          <a:endParaRPr lang="fr-FR" sz="1400" kern="1200" dirty="0"/>
        </a:p>
      </dsp:txBody>
      <dsp:txXfrm>
        <a:off x="9316066" y="1052010"/>
        <a:ext cx="1634251" cy="498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BF5F0-D112-4DE4-B67B-51EDA904461D}">
      <dsp:nvSpPr>
        <dsp:cNvPr id="0" name=""/>
        <dsp:cNvSpPr/>
      </dsp:nvSpPr>
      <dsp:spPr>
        <a:xfrm>
          <a:off x="0" y="1061829"/>
          <a:ext cx="7304049" cy="141577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75B1D-4822-4F4F-8471-4737D3162B4D}">
      <dsp:nvSpPr>
        <dsp:cNvPr id="0" name=""/>
        <dsp:cNvSpPr/>
      </dsp:nvSpPr>
      <dsp:spPr>
        <a:xfrm>
          <a:off x="3209" y="0"/>
          <a:ext cx="2118459" cy="141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a:t>What was once called Next Generation Credentials</a:t>
          </a:r>
        </a:p>
      </dsp:txBody>
      <dsp:txXfrm>
        <a:off x="3209" y="0"/>
        <a:ext cx="2118459" cy="1415772"/>
      </dsp:txXfrm>
    </dsp:sp>
    <dsp:sp modelId="{FACE55A6-CF11-4029-BD08-DE50467C393B}">
      <dsp:nvSpPr>
        <dsp:cNvPr id="0" name=""/>
        <dsp:cNvSpPr/>
      </dsp:nvSpPr>
      <dsp:spPr>
        <a:xfrm>
          <a:off x="885468" y="1592743"/>
          <a:ext cx="353943" cy="35394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30866-330B-4EB2-8C68-E51B1D917965}">
      <dsp:nvSpPr>
        <dsp:cNvPr id="0" name=""/>
        <dsp:cNvSpPr/>
      </dsp:nvSpPr>
      <dsp:spPr>
        <a:xfrm>
          <a:off x="2227592" y="2123658"/>
          <a:ext cx="2118459" cy="141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a:t>Was then called Microsoft Passport and Microsoft Passport for Work</a:t>
          </a:r>
        </a:p>
      </dsp:txBody>
      <dsp:txXfrm>
        <a:off x="2227592" y="2123658"/>
        <a:ext cx="2118459" cy="1415772"/>
      </dsp:txXfrm>
    </dsp:sp>
    <dsp:sp modelId="{CE6F800F-CB86-42CE-8A8C-1C184F272AAA}">
      <dsp:nvSpPr>
        <dsp:cNvPr id="0" name=""/>
        <dsp:cNvSpPr/>
      </dsp:nvSpPr>
      <dsp:spPr>
        <a:xfrm>
          <a:off x="3109850" y="1592743"/>
          <a:ext cx="353943" cy="35394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4E8A35-024C-4622-9624-08D2BDE24966}">
      <dsp:nvSpPr>
        <dsp:cNvPr id="0" name=""/>
        <dsp:cNvSpPr/>
      </dsp:nvSpPr>
      <dsp:spPr>
        <a:xfrm>
          <a:off x="4451974" y="0"/>
          <a:ext cx="2118459" cy="141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a:t>But is now called Windows Hello and Windows Hello for Business</a:t>
          </a:r>
        </a:p>
      </dsp:txBody>
      <dsp:txXfrm>
        <a:off x="4451974" y="0"/>
        <a:ext cx="2118459" cy="1415772"/>
      </dsp:txXfrm>
    </dsp:sp>
    <dsp:sp modelId="{915913D9-5980-43F2-B8BD-A2C05496DB85}">
      <dsp:nvSpPr>
        <dsp:cNvPr id="0" name=""/>
        <dsp:cNvSpPr/>
      </dsp:nvSpPr>
      <dsp:spPr>
        <a:xfrm>
          <a:off x="5334233" y="1592743"/>
          <a:ext cx="353943" cy="35394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dirty="0"/>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dirty="0"/>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dirty="0"/>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dirty="0"/>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dirty="0"/>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dirty="0"/>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dirty="0"/>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dirty="0"/>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a:t>
            </a:fld>
            <a:endParaRPr lang="en-US"/>
          </a:p>
        </p:txBody>
      </p:sp>
    </p:spTree>
    <p:extLst>
      <p:ext uri="{BB962C8B-B14F-4D97-AF65-F5344CB8AC3E}">
        <p14:creationId xmlns:p14="http://schemas.microsoft.com/office/powerpoint/2010/main" val="2736162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25</a:t>
            </a:fld>
            <a:endParaRPr lang="en-US"/>
          </a:p>
        </p:txBody>
      </p:sp>
    </p:spTree>
    <p:extLst>
      <p:ext uri="{BB962C8B-B14F-4D97-AF65-F5344CB8AC3E}">
        <p14:creationId xmlns:p14="http://schemas.microsoft.com/office/powerpoint/2010/main" val="126089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46</a:t>
            </a:fld>
            <a:endParaRPr lang="en-US"/>
          </a:p>
        </p:txBody>
      </p:sp>
    </p:spTree>
    <p:extLst>
      <p:ext uri="{BB962C8B-B14F-4D97-AF65-F5344CB8AC3E}">
        <p14:creationId xmlns:p14="http://schemas.microsoft.com/office/powerpoint/2010/main" val="1611409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dirty="0"/>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dirty="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dirty="0"/>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Tree>
    <p:extLst>
      <p:ext uri="{BB962C8B-B14F-4D97-AF65-F5344CB8AC3E}">
        <p14:creationId xmlns:p14="http://schemas.microsoft.com/office/powerpoint/2010/main" val="270682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BB8B-95BB-47EC-8B67-9AFF464D7D1B}"/>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CB26BE1-8B8A-4E60-A825-E0A2D7161C54}"/>
              </a:ext>
            </a:extLst>
          </p:cNvPr>
          <p:cNvSpPr>
            <a:spLocks noGrp="1"/>
          </p:cNvSpPr>
          <p:nvPr>
            <p:ph type="body" idx="1"/>
          </p:nvPr>
        </p:nvSpPr>
        <p:spPr>
          <a:xfrm>
            <a:off x="848530" y="4680828"/>
            <a:ext cx="10726460" cy="523733"/>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7" name="Slide Number Placeholder 6">
            <a:extLst>
              <a:ext uri="{FF2B5EF4-FFF2-40B4-BE49-F238E27FC236}">
                <a16:creationId xmlns:a16="http://schemas.microsoft.com/office/drawing/2014/main" id="{0771AA46-32BE-49C0-9606-A40FDBFA18FB}"/>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pSp>
        <p:nvGrpSpPr>
          <p:cNvPr id="10" name="Group 9">
            <a:extLst>
              <a:ext uri="{FF2B5EF4-FFF2-40B4-BE49-F238E27FC236}">
                <a16:creationId xmlns:a16="http://schemas.microsoft.com/office/drawing/2014/main" id="{BD68962A-464C-42D8-BDCC-36A590A6DBCE}"/>
              </a:ext>
            </a:extLst>
          </p:cNvPr>
          <p:cNvGrpSpPr>
            <a:grpSpLocks noChangeAspect="1"/>
          </p:cNvGrpSpPr>
          <p:nvPr userDrawn="1"/>
        </p:nvGrpSpPr>
        <p:grpSpPr>
          <a:xfrm>
            <a:off x="11244204" y="420762"/>
            <a:ext cx="733484" cy="156430"/>
            <a:chOff x="4846638" y="3441700"/>
            <a:chExt cx="5910262" cy="1260475"/>
          </a:xfrm>
        </p:grpSpPr>
        <p:sp>
          <p:nvSpPr>
            <p:cNvPr id="11" name="Freeform 27">
              <a:extLst>
                <a:ext uri="{FF2B5EF4-FFF2-40B4-BE49-F238E27FC236}">
                  <a16:creationId xmlns:a16="http://schemas.microsoft.com/office/drawing/2014/main" id="{33A020A7-D000-4D95-A604-EEB35795F628}"/>
                </a:ext>
              </a:extLst>
            </p:cNvPr>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8">
              <a:extLst>
                <a:ext uri="{FF2B5EF4-FFF2-40B4-BE49-F238E27FC236}">
                  <a16:creationId xmlns:a16="http://schemas.microsoft.com/office/drawing/2014/main" id="{38D1F4AD-57E0-4FB3-A9B4-F0B799E186E9}"/>
                </a:ext>
              </a:extLst>
            </p:cNvPr>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9">
              <a:extLst>
                <a:ext uri="{FF2B5EF4-FFF2-40B4-BE49-F238E27FC236}">
                  <a16:creationId xmlns:a16="http://schemas.microsoft.com/office/drawing/2014/main" id="{8022ADDB-0A59-4A57-9DA3-0DCB51AA68DA}"/>
                </a:ext>
              </a:extLst>
            </p:cNvPr>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30">
              <a:extLst>
                <a:ext uri="{FF2B5EF4-FFF2-40B4-BE49-F238E27FC236}">
                  <a16:creationId xmlns:a16="http://schemas.microsoft.com/office/drawing/2014/main" id="{A657F282-2941-4431-A678-A2786C774A52}"/>
                </a:ext>
              </a:extLst>
            </p:cNvPr>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31">
              <a:extLst>
                <a:ext uri="{FF2B5EF4-FFF2-40B4-BE49-F238E27FC236}">
                  <a16:creationId xmlns:a16="http://schemas.microsoft.com/office/drawing/2014/main" id="{265E87BB-921C-4EC4-9255-28BA892A73C6}"/>
                </a:ext>
              </a:extLst>
            </p:cNvPr>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07092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B8F7-9EB1-4A63-8069-ACC8F7C670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F96E9-D22F-4548-A644-53C65DD46882}"/>
              </a:ext>
            </a:extLst>
          </p:cNvPr>
          <p:cNvSpPr>
            <a:spLocks noGrp="1"/>
          </p:cNvSpPr>
          <p:nvPr>
            <p:ph sz="half" idx="1"/>
          </p:nvPr>
        </p:nvSpPr>
        <p:spPr>
          <a:xfrm>
            <a:off x="855008" y="1861968"/>
            <a:ext cx="5285502" cy="20374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875DC2-71AB-47F4-B3B6-8351A80C5566}"/>
              </a:ext>
            </a:extLst>
          </p:cNvPr>
          <p:cNvSpPr>
            <a:spLocks noGrp="1"/>
          </p:cNvSpPr>
          <p:nvPr>
            <p:ph sz="half" idx="2"/>
          </p:nvPr>
        </p:nvSpPr>
        <p:spPr>
          <a:xfrm>
            <a:off x="6295965" y="1861968"/>
            <a:ext cx="5285502" cy="20374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27227932-6568-4003-A6CD-19FF08450B32}"/>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pSp>
        <p:nvGrpSpPr>
          <p:cNvPr id="10" name="Group 9">
            <a:extLst>
              <a:ext uri="{FF2B5EF4-FFF2-40B4-BE49-F238E27FC236}">
                <a16:creationId xmlns:a16="http://schemas.microsoft.com/office/drawing/2014/main" id="{D5AD500E-D9D6-4BB5-879A-7B61434EC8E2}"/>
              </a:ext>
            </a:extLst>
          </p:cNvPr>
          <p:cNvGrpSpPr>
            <a:grpSpLocks noChangeAspect="1"/>
          </p:cNvGrpSpPr>
          <p:nvPr userDrawn="1"/>
        </p:nvGrpSpPr>
        <p:grpSpPr>
          <a:xfrm>
            <a:off x="11244204" y="420762"/>
            <a:ext cx="733484" cy="156430"/>
            <a:chOff x="4846638" y="3441700"/>
            <a:chExt cx="5910262" cy="1260475"/>
          </a:xfrm>
        </p:grpSpPr>
        <p:sp>
          <p:nvSpPr>
            <p:cNvPr id="11" name="Freeform 27">
              <a:extLst>
                <a:ext uri="{FF2B5EF4-FFF2-40B4-BE49-F238E27FC236}">
                  <a16:creationId xmlns:a16="http://schemas.microsoft.com/office/drawing/2014/main" id="{ED417613-9FDB-49EE-8E76-FADE52892597}"/>
                </a:ext>
              </a:extLst>
            </p:cNvPr>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8">
              <a:extLst>
                <a:ext uri="{FF2B5EF4-FFF2-40B4-BE49-F238E27FC236}">
                  <a16:creationId xmlns:a16="http://schemas.microsoft.com/office/drawing/2014/main" id="{BDAF5666-C1F4-43A6-8105-192A303EAAB3}"/>
                </a:ext>
              </a:extLst>
            </p:cNvPr>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9">
              <a:extLst>
                <a:ext uri="{FF2B5EF4-FFF2-40B4-BE49-F238E27FC236}">
                  <a16:creationId xmlns:a16="http://schemas.microsoft.com/office/drawing/2014/main" id="{FCE9227D-783B-4620-98E1-B36983F078E4}"/>
                </a:ext>
              </a:extLst>
            </p:cNvPr>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30">
              <a:extLst>
                <a:ext uri="{FF2B5EF4-FFF2-40B4-BE49-F238E27FC236}">
                  <a16:creationId xmlns:a16="http://schemas.microsoft.com/office/drawing/2014/main" id="{1A7D1F2A-A422-444A-83EE-BA858C5124B6}"/>
                </a:ext>
              </a:extLst>
            </p:cNvPr>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31">
              <a:extLst>
                <a:ext uri="{FF2B5EF4-FFF2-40B4-BE49-F238E27FC236}">
                  <a16:creationId xmlns:a16="http://schemas.microsoft.com/office/drawing/2014/main" id="{6CD31B75-3A8A-4B9E-BC30-CEC9C31139E3}"/>
                </a:ext>
              </a:extLst>
            </p:cNvPr>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2201126"/>
      </p:ext>
    </p:extLst>
  </p:cSld>
  <p:clrMapOvr>
    <a:masterClrMapping/>
  </p:clrMapOvr>
  <p:extLst mod="1">
    <p:ext uri="{DCECCB84-F9BA-43D5-87BE-67443E8EF086}">
      <p15:sldGuideLst xmlns:p15="http://schemas.microsoft.com/office/powerpoint/2012/main">
        <p15:guide id="1" pos="5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4195392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754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830593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470219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01274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4674486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56813771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99214680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15421615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490891595"/>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18640560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447135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747898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6196842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53088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3DFBAC-3052-46A9-8568-4970B474AFBF}"/>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875E2E51-4438-444C-A17B-2EEC7C705C45}"/>
              </a:ext>
            </a:extLst>
          </p:cNvPr>
          <p:cNvSpPr>
            <a:spLocks noGrp="1"/>
          </p:cNvSpPr>
          <p:nvPr>
            <p:ph type="body" sz="quarter" idx="14"/>
          </p:nvPr>
        </p:nvSpPr>
        <p:spPr>
          <a:xfrm>
            <a:off x="274702" y="1943100"/>
            <a:ext cx="11721160" cy="4186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49394622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conten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
        <p:nvSpPr>
          <p:cNvPr id="11" name="Content Placeholder 10">
            <a:extLst>
              <a:ext uri="{FF2B5EF4-FFF2-40B4-BE49-F238E27FC236}">
                <a16:creationId xmlns:a16="http://schemas.microsoft.com/office/drawing/2014/main" id="{E84873ED-04E1-4DAC-9F67-A7CE33BA2953}"/>
              </a:ext>
            </a:extLst>
          </p:cNvPr>
          <p:cNvSpPr>
            <a:spLocks noGrp="1"/>
          </p:cNvSpPr>
          <p:nvPr>
            <p:ph sz="quarter" idx="10"/>
          </p:nvPr>
        </p:nvSpPr>
        <p:spPr>
          <a:xfrm>
            <a:off x="274639" y="1943079"/>
            <a:ext cx="11889564" cy="41832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65886424"/>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chart" Target="../charts/chart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chart" Target="../charts/chart2.xml"/><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2.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754091"/>
            <a:ext cx="11889564" cy="458757"/>
          </a:xfrm>
          <a:prstGeom prst="rect">
            <a:avLst/>
          </a:prstGeom>
        </p:spPr>
        <p:txBody>
          <a:bodyPr vert="horz" wrap="square" lIns="146304" tIns="91440" rIns="146304" bIns="0" rtlCol="0" anchor="b">
            <a:noAutofit/>
          </a:bodyPr>
          <a:lstStyle/>
          <a:p>
            <a:r>
              <a:rPr lang="en-US"/>
              <a:t>Click to edit Master title style</a:t>
            </a:r>
            <a:endParaRPr lang="en-US" dirty="0"/>
          </a:p>
        </p:txBody>
      </p:sp>
      <p:sp>
        <p:nvSpPr>
          <p:cNvPr id="4" name="Text Placeholder 3"/>
          <p:cNvSpPr>
            <a:spLocks noGrp="1"/>
          </p:cNvSpPr>
          <p:nvPr>
            <p:ph type="body" idx="1"/>
          </p:nvPr>
        </p:nvSpPr>
        <p:spPr>
          <a:xfrm>
            <a:off x="274640" y="1678698"/>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21"/>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22"/>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cxnSp>
        <p:nvCxnSpPr>
          <p:cNvPr id="11" name="Straight Connector 10">
            <a:extLst>
              <a:ext uri="{FF2B5EF4-FFF2-40B4-BE49-F238E27FC236}">
                <a16:creationId xmlns:a16="http://schemas.microsoft.com/office/drawing/2014/main" id="{DA718D48-D984-4331-BEF3-34BDDC1B5B33}"/>
              </a:ext>
            </a:extLst>
          </p:cNvPr>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304A38-7536-4620-8B10-9BE4EFF7611C}"/>
              </a:ext>
            </a:extLst>
          </p:cNvPr>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7" r:id="rId8"/>
    <p:sldLayoutId id="2147484578" r:id="rId9"/>
    <p:sldLayoutId id="2147484575" r:id="rId10"/>
    <p:sldLayoutId id="2147484564" r:id="rId11"/>
    <p:sldLayoutId id="2147484576" r:id="rId12"/>
    <p:sldLayoutId id="2147484555" r:id="rId13"/>
    <p:sldLayoutId id="2147484560" r:id="rId14"/>
    <p:sldLayoutId id="2147484572" r:id="rId15"/>
    <p:sldLayoutId id="2147484573" r:id="rId16"/>
    <p:sldLayoutId id="2147484574" r:id="rId17"/>
    <p:sldLayoutId id="2147484579" r:id="rId18"/>
    <p:sldLayoutId id="2147484580" r:id="rId19"/>
  </p:sldLayoutIdLst>
  <p:transition>
    <p:fade/>
  </p:transition>
  <p:hf hdr="0" ftr="0" dt="0"/>
  <p:txStyles>
    <p:titleStyle>
      <a:lvl1pPr algn="l" defTabSz="932742" rtl="0" eaLnBrk="1" latinLnBrk="0" hangingPunct="1">
        <a:lnSpc>
          <a:spcPct val="90000"/>
        </a:lnSpc>
        <a:spcBef>
          <a:spcPct val="0"/>
        </a:spcBef>
        <a:buNone/>
        <a:defRPr lang="en-US" sz="2800" b="0" kern="1200" cap="none" spc="-102" baseline="0" dirty="0" smtClean="0">
          <a:ln w="3175">
            <a:noFill/>
          </a:ln>
          <a:solidFill>
            <a:srgbClr val="0179D7"/>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16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173" userDrawn="1">
          <p15:clr>
            <a:srgbClr val="FBAE40"/>
          </p15:clr>
        </p15:guide>
        <p15:guide id="45" pos="3917" userDrawn="1">
          <p15:clr>
            <a:srgbClr val="F26B43"/>
          </p15:clr>
        </p15:guide>
        <p15:guide id="46" orient="horz" pos="1051" userDrawn="1">
          <p15:clr>
            <a:srgbClr val="F26B43"/>
          </p15:clr>
        </p15:guide>
        <p15:guide id="47" pos="766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2284000003"/>
      </p:ext>
    </p:extLst>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 id="2147484593" r:id="rId12"/>
    <p:sldLayoutId id="2147484594" r:id="rId13"/>
    <p:sldLayoutId id="2147484595" r:id="rId14"/>
    <p:sldLayoutId id="2147484596"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library/windows/desktop/aa379473(v=vs.85).aspx" TargetMode="External"/><Relationship Id="rId7" Type="http://schemas.openxmlformats.org/officeDocument/2006/relationships/hyperlink" Target="https://msdn.microsoft.com/en-us/library/windows/desktop/aa374731(v=vs.85).aspx#smart_card_functions" TargetMode="External"/><Relationship Id="rId2" Type="http://schemas.openxmlformats.org/officeDocument/2006/relationships/hyperlink" Target="https://msdn.microsoft.com/en-us/library/windows/desktop/aa379479(v=vs.85).aspx"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aa379773(v=vs.85).aspx" TargetMode="External"/><Relationship Id="rId5" Type="http://schemas.openxmlformats.org/officeDocument/2006/relationships/hyperlink" Target="https://msdn.microsoft.com/en-us/library/windows/desktop/aa379798(v=vs.85).aspx" TargetMode="External"/><Relationship Id="rId4" Type="http://schemas.openxmlformats.org/officeDocument/2006/relationships/hyperlink" Target="https://msdn.microsoft.com/en-us/library/windows/desktop/aa379804(v=vs.85).aspx"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previous-versions/windows/hardware/design/dn631754(v=vs.85)"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hyperlink" Target="http://go.microsoft.com/fwlink/p/?LinkId=615674" TargetMode="External"/><Relationship Id="rId2" Type="http://schemas.openxmlformats.org/officeDocument/2006/relationships/hyperlink" Target="http://go.microsoft.com/fwlink/p/?LinkId=615673" TargetMode="Externa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hyperlink" Target="https://go.microsoft.com/fwlink/p/?LinkId=533889" TargetMode="Externa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hyperlink" Target="https://docs.microsoft.com/en-us/windows/security/identity-protection/hello-for-business/hello-features#dynamic-lock" TargetMode="External"/><Relationship Id="rId2" Type="http://schemas.openxmlformats.org/officeDocument/2006/relationships/hyperlink" Target="https://docs.microsoft.com/en-us/windows/security/identity-protection/hello-for-business/hello-features#conditional-access" TargetMode="External"/><Relationship Id="rId1" Type="http://schemas.openxmlformats.org/officeDocument/2006/relationships/slideLayout" Target="../slideLayouts/slideLayout8.xml"/><Relationship Id="rId6" Type="http://schemas.openxmlformats.org/officeDocument/2006/relationships/hyperlink" Target="https://docs.microsoft.com/en-us/windows/security/identity-protection/hello-for-business/feature-multifactor-unlock" TargetMode="External"/><Relationship Id="rId5" Type="http://schemas.openxmlformats.org/officeDocument/2006/relationships/hyperlink" Target="https://docs.microsoft.com/en-us/windows/security/identity-protection/hello-for-business/hello-features#privileged-credentials" TargetMode="External"/><Relationship Id="rId4" Type="http://schemas.openxmlformats.org/officeDocument/2006/relationships/hyperlink" Target="https://docs.microsoft.com/en-us/windows/security/identity-protection/hello-for-business/hello-features#pin-rese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2"/>
          </p:nvPr>
        </p:nvSpPr>
        <p:spPr/>
        <p:txBody>
          <a:bodyPr/>
          <a:lstStyle/>
          <a:p>
            <a:r>
              <a:rPr lang="fr-FR" dirty="0"/>
              <a:t>June 2018</a:t>
            </a:r>
          </a:p>
        </p:txBody>
      </p:sp>
      <p:sp>
        <p:nvSpPr>
          <p:cNvPr id="3" name="Title 2"/>
          <p:cNvSpPr>
            <a:spLocks noGrp="1"/>
          </p:cNvSpPr>
          <p:nvPr>
            <p:ph type="title"/>
          </p:nvPr>
        </p:nvSpPr>
        <p:spPr/>
        <p:txBody>
          <a:bodyPr/>
          <a:lstStyle/>
          <a:p>
            <a:r>
              <a:rPr lang="en-US" sz="4800" spc="-50" dirty="0"/>
              <a:t>Module 3</a:t>
            </a:r>
            <a:br>
              <a:rPr lang="en-US" sz="4800" spc="-50" dirty="0"/>
            </a:br>
            <a:r>
              <a:rPr lang="en-US" sz="3200" spc="-50" dirty="0"/>
              <a:t>Cryptographic Mechanisms in Windows</a:t>
            </a:r>
            <a:endParaRPr lang="en-US" sz="4800" spc="-50" dirty="0"/>
          </a:p>
        </p:txBody>
      </p:sp>
      <p:sp>
        <p:nvSpPr>
          <p:cNvPr id="5" name="TextBox 4">
            <a:extLst>
              <a:ext uri="{FF2B5EF4-FFF2-40B4-BE49-F238E27FC236}">
                <a16:creationId xmlns:a16="http://schemas.microsoft.com/office/drawing/2014/main" id="{B03186D4-2E15-4A0B-A71D-D04F47403116}"/>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2 – Hardware-Based Cryptography</a:t>
            </a:r>
            <a:endParaRPr lang="fr-FR" sz="2400" dirty="0" err="1">
              <a:solidFill>
                <a:schemeClr val="bg1"/>
              </a:solidFill>
            </a:endParaRPr>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CA3765-6277-4722-A327-DB33C36E4EA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a:t>
            </a:fld>
            <a:endParaRPr lang="en-US" dirty="0"/>
          </a:p>
        </p:txBody>
      </p:sp>
      <p:sp>
        <p:nvSpPr>
          <p:cNvPr id="5" name="Text Placeholder 4">
            <a:extLst>
              <a:ext uri="{FF2B5EF4-FFF2-40B4-BE49-F238E27FC236}">
                <a16:creationId xmlns:a16="http://schemas.microsoft.com/office/drawing/2014/main" id="{35606F8F-123F-42A9-BAD7-189FA6754157}"/>
              </a:ext>
            </a:extLst>
          </p:cNvPr>
          <p:cNvSpPr>
            <a:spLocks noGrp="1"/>
          </p:cNvSpPr>
          <p:nvPr>
            <p:ph type="body" sz="quarter" idx="14"/>
          </p:nvPr>
        </p:nvSpPr>
        <p:spPr>
          <a:xfrm>
            <a:off x="274702" y="1943100"/>
            <a:ext cx="11721160" cy="4401205"/>
          </a:xfrm>
        </p:spPr>
        <p:txBody>
          <a:bodyPr/>
          <a:lstStyle/>
          <a:p>
            <a:r>
              <a:rPr lang="en-US" dirty="0"/>
              <a:t>Service name : </a:t>
            </a:r>
            <a:r>
              <a:rPr lang="en-US" dirty="0" err="1"/>
              <a:t>SCardSvr</a:t>
            </a:r>
            <a:endParaRPr lang="en-US" dirty="0"/>
          </a:p>
          <a:p>
            <a:pPr lvl="1"/>
            <a:r>
              <a:rPr lang="en-US" dirty="0"/>
              <a:t>Windows XP : </a:t>
            </a:r>
            <a:r>
              <a:rPr lang="en-US" dirty="0" err="1"/>
              <a:t>SCardSrv.Exe</a:t>
            </a:r>
            <a:endParaRPr lang="en-US" dirty="0"/>
          </a:p>
          <a:p>
            <a:pPr lvl="1"/>
            <a:r>
              <a:rPr lang="en-US" dirty="0"/>
              <a:t>Windows Vista &amp; + : </a:t>
            </a:r>
            <a:r>
              <a:rPr lang="en-US" dirty="0" err="1"/>
              <a:t>SVCHost</a:t>
            </a:r>
            <a:endParaRPr lang="en-US" dirty="0"/>
          </a:p>
          <a:p>
            <a:r>
              <a:rPr lang="en-US" dirty="0"/>
              <a:t>Manages access to Smartcards</a:t>
            </a:r>
          </a:p>
          <a:p>
            <a:r>
              <a:rPr lang="en-US" dirty="0"/>
              <a:t>Keeps a cache between certificates and Smartcards</a:t>
            </a:r>
          </a:p>
          <a:p>
            <a:r>
              <a:rPr lang="en-US" dirty="0"/>
              <a:t>Starting with Vista, self registers for PnP events</a:t>
            </a:r>
          </a:p>
          <a:p>
            <a:pPr lvl="1"/>
            <a:r>
              <a:rPr lang="en-US" dirty="0"/>
              <a:t>A </a:t>
            </a:r>
            <a:r>
              <a:rPr lang="en-US" dirty="0" err="1"/>
              <a:t>DeviceID</a:t>
            </a:r>
            <a:r>
              <a:rPr lang="en-US" dirty="0"/>
              <a:t> is generated base on card ATR that allows automatic </a:t>
            </a:r>
            <a:r>
              <a:rPr lang="en-US" dirty="0" err="1"/>
              <a:t>CardModule</a:t>
            </a:r>
            <a:r>
              <a:rPr lang="en-US" dirty="0"/>
              <a:t> download through </a:t>
            </a:r>
            <a:r>
              <a:rPr lang="en-US" dirty="0" err="1"/>
              <a:t>WindowsUpdate</a:t>
            </a:r>
            <a:endParaRPr lang="en-US" dirty="0"/>
          </a:p>
          <a:p>
            <a:r>
              <a:rPr lang="en-US" sz="2000" dirty="0"/>
              <a:t>See http://technet.microsoft.com/en-us/library/ff404284(WS.10).aspx</a:t>
            </a:r>
          </a:p>
        </p:txBody>
      </p:sp>
      <p:sp>
        <p:nvSpPr>
          <p:cNvPr id="4" name="Title 3">
            <a:extLst>
              <a:ext uri="{FF2B5EF4-FFF2-40B4-BE49-F238E27FC236}">
                <a16:creationId xmlns:a16="http://schemas.microsoft.com/office/drawing/2014/main" id="{6A776CF5-E36B-4088-B689-F3E6601DEC3E}"/>
              </a:ext>
            </a:extLst>
          </p:cNvPr>
          <p:cNvSpPr>
            <a:spLocks noGrp="1"/>
          </p:cNvSpPr>
          <p:nvPr>
            <p:ph type="title"/>
          </p:nvPr>
        </p:nvSpPr>
        <p:spPr/>
        <p:txBody>
          <a:bodyPr/>
          <a:lstStyle/>
          <a:p>
            <a:r>
              <a:rPr lang="en-US" dirty="0"/>
              <a:t>Smartcard Resource Manager Service</a:t>
            </a:r>
            <a:endParaRPr lang="fr-FR" dirty="0"/>
          </a:p>
        </p:txBody>
      </p:sp>
    </p:spTree>
    <p:extLst>
      <p:ext uri="{BB962C8B-B14F-4D97-AF65-F5344CB8AC3E}">
        <p14:creationId xmlns:p14="http://schemas.microsoft.com/office/powerpoint/2010/main" val="35152618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9876C2-B089-4BF5-B076-B1C33AB35B1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a:t>
            </a:fld>
            <a:endParaRPr lang="en-US" dirty="0"/>
          </a:p>
        </p:txBody>
      </p:sp>
      <p:sp>
        <p:nvSpPr>
          <p:cNvPr id="3" name="Text Placeholder 2">
            <a:extLst>
              <a:ext uri="{FF2B5EF4-FFF2-40B4-BE49-F238E27FC236}">
                <a16:creationId xmlns:a16="http://schemas.microsoft.com/office/drawing/2014/main" id="{61DF7CFD-5187-4F37-B5E0-2DE67AF9E29E}"/>
              </a:ext>
            </a:extLst>
          </p:cNvPr>
          <p:cNvSpPr>
            <a:spLocks noGrp="1"/>
          </p:cNvSpPr>
          <p:nvPr>
            <p:ph type="body" sz="quarter" idx="14"/>
          </p:nvPr>
        </p:nvSpPr>
        <p:spPr>
          <a:xfrm>
            <a:off x="274702" y="1943100"/>
            <a:ext cx="11721160" cy="3010055"/>
          </a:xfrm>
        </p:spPr>
        <p:txBody>
          <a:bodyPr vert="horz" wrap="square" lIns="146304" tIns="91440" rIns="146304" bIns="91440" rtlCol="0" anchor="t">
            <a:spAutoFit/>
          </a:bodyPr>
          <a:lstStyle/>
          <a:p>
            <a:r>
              <a:rPr lang="en-US" sz="2400" dirty="0"/>
              <a:t>Configuration stored in HKEY_LOCAL_MACHINE\SOFTWARE\Microsoft\Cryptography\Calais</a:t>
            </a:r>
          </a:p>
          <a:p>
            <a:pPr lvl="1"/>
            <a:r>
              <a:rPr lang="en-US" sz="1800" dirty="0"/>
              <a:t>Calais\Cache =&gt; Cache of the Smartcard resource manager service. </a:t>
            </a:r>
            <a:r>
              <a:rPr lang="en-US" sz="1800" dirty="0">
                <a:solidFill>
                  <a:srgbClr val="00B050"/>
                </a:solidFill>
              </a:rPr>
              <a:t>The reg value can be deleted </a:t>
            </a:r>
            <a:r>
              <a:rPr lang="en-US" sz="1800" dirty="0"/>
              <a:t>to clear the cache but you will have to </a:t>
            </a:r>
            <a:r>
              <a:rPr lang="en-US" sz="1800" u="sng" dirty="0"/>
              <a:t>restart the service </a:t>
            </a:r>
            <a:r>
              <a:rPr lang="en-US" sz="1800" dirty="0"/>
              <a:t>after deletion.</a:t>
            </a:r>
          </a:p>
          <a:p>
            <a:pPr lvl="1"/>
            <a:r>
              <a:rPr lang="en-US" sz="1800" dirty="0"/>
              <a:t>Calais\Readers =&gt; list of readers that are currently </a:t>
            </a:r>
            <a:r>
              <a:rPr lang="en-US" sz="1800"/>
              <a:t>present on the </a:t>
            </a:r>
            <a:r>
              <a:rPr lang="en-US" sz="1800" dirty="0"/>
              <a:t>machine or that were previously connected to the machine. It </a:t>
            </a:r>
            <a:r>
              <a:rPr lang="en-US" sz="1800"/>
              <a:t>can contain disconnected </a:t>
            </a:r>
            <a:r>
              <a:rPr lang="en-US" sz="1800" dirty="0"/>
              <a:t>readers so, it’s a kind of cache. </a:t>
            </a:r>
            <a:r>
              <a:rPr lang="en-US" sz="1800" dirty="0">
                <a:solidFill>
                  <a:srgbClr val="00B050"/>
                </a:solidFill>
              </a:rPr>
              <a:t>The reg key can be deleted </a:t>
            </a:r>
            <a:r>
              <a:rPr lang="en-US" sz="1800" dirty="0"/>
              <a:t>to clear the history, but you will have to </a:t>
            </a:r>
            <a:r>
              <a:rPr lang="en-US" sz="1800" u="sng" dirty="0"/>
              <a:t>restart the service </a:t>
            </a:r>
            <a:r>
              <a:rPr lang="en-US" sz="1800" dirty="0"/>
              <a:t>to rebuild the list.</a:t>
            </a:r>
          </a:p>
          <a:p>
            <a:pPr lvl="1"/>
            <a:r>
              <a:rPr lang="en-US" sz="1800" dirty="0"/>
              <a:t>Calais\</a:t>
            </a:r>
            <a:r>
              <a:rPr lang="en-US" sz="1800" dirty="0" err="1"/>
              <a:t>SmartCards</a:t>
            </a:r>
            <a:r>
              <a:rPr lang="en-US" sz="1800" dirty="0"/>
              <a:t> =&gt; mapping </a:t>
            </a:r>
            <a:r>
              <a:rPr lang="en-US" sz="1800"/>
              <a:t>between Smartcard families </a:t>
            </a:r>
            <a:r>
              <a:rPr lang="en-US" sz="1800" dirty="0"/>
              <a:t>and CSP or </a:t>
            </a:r>
            <a:r>
              <a:rPr lang="en-US" sz="1800" dirty="0" err="1"/>
              <a:t>CardModules</a:t>
            </a:r>
            <a:r>
              <a:rPr lang="en-US" sz="1800" dirty="0"/>
              <a:t>. </a:t>
            </a:r>
            <a:br>
              <a:rPr lang="en-US" sz="1800">
                <a:cs typeface="Segoe UI"/>
              </a:rPr>
            </a:br>
            <a:r>
              <a:rPr lang="en-US" sz="1800" dirty="0"/>
              <a:t>For each Smartcard family, there must be an ATR and </a:t>
            </a:r>
            <a:r>
              <a:rPr lang="en-US" sz="1800" dirty="0" err="1"/>
              <a:t>ATRMask</a:t>
            </a:r>
            <a:r>
              <a:rPr lang="en-US" sz="1800" dirty="0"/>
              <a:t> values. They are all of type REG_BINARY. </a:t>
            </a:r>
            <a:r>
              <a:rPr lang="en-US" sz="1800"/>
              <a:t>They serve to </a:t>
            </a:r>
            <a:r>
              <a:rPr lang="en-US" sz="1800" dirty="0"/>
              <a:t>recognize a Smartcard.</a:t>
            </a:r>
            <a:endParaRPr lang="en-US" sz="1800">
              <a:cs typeface="Segoe UI"/>
            </a:endParaRPr>
          </a:p>
        </p:txBody>
      </p:sp>
      <p:sp>
        <p:nvSpPr>
          <p:cNvPr id="4" name="Title 3">
            <a:extLst>
              <a:ext uri="{FF2B5EF4-FFF2-40B4-BE49-F238E27FC236}">
                <a16:creationId xmlns:a16="http://schemas.microsoft.com/office/drawing/2014/main" id="{520A8EDE-4CEA-4234-8B90-E325753A22A1}"/>
              </a:ext>
            </a:extLst>
          </p:cNvPr>
          <p:cNvSpPr>
            <a:spLocks noGrp="1"/>
          </p:cNvSpPr>
          <p:nvPr>
            <p:ph type="title"/>
          </p:nvPr>
        </p:nvSpPr>
        <p:spPr/>
        <p:txBody>
          <a:bodyPr/>
          <a:lstStyle/>
          <a:p>
            <a:r>
              <a:rPr lang="en-US" dirty="0"/>
              <a:t>Smartcard Registry entries</a:t>
            </a:r>
            <a:endParaRPr lang="fr-FR" dirty="0"/>
          </a:p>
        </p:txBody>
      </p:sp>
    </p:spTree>
    <p:extLst>
      <p:ext uri="{BB962C8B-B14F-4D97-AF65-F5344CB8AC3E}">
        <p14:creationId xmlns:p14="http://schemas.microsoft.com/office/powerpoint/2010/main" val="30936783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BD8368-ED63-4CF4-8832-21D4A901F5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a:t>
            </a:fld>
            <a:endParaRPr lang="en-US" dirty="0"/>
          </a:p>
        </p:txBody>
      </p:sp>
      <p:sp>
        <p:nvSpPr>
          <p:cNvPr id="3" name="Text Placeholder 2">
            <a:extLst>
              <a:ext uri="{FF2B5EF4-FFF2-40B4-BE49-F238E27FC236}">
                <a16:creationId xmlns:a16="http://schemas.microsoft.com/office/drawing/2014/main" id="{594A5AF2-D23D-44AC-A2A0-0A5178E65B28}"/>
              </a:ext>
            </a:extLst>
          </p:cNvPr>
          <p:cNvSpPr>
            <a:spLocks noGrp="1"/>
          </p:cNvSpPr>
          <p:nvPr>
            <p:ph type="body" sz="quarter" idx="14"/>
          </p:nvPr>
        </p:nvSpPr>
        <p:spPr>
          <a:xfrm>
            <a:off x="274702" y="1943100"/>
            <a:ext cx="11721160" cy="4210383"/>
          </a:xfrm>
        </p:spPr>
        <p:txBody>
          <a:bodyPr/>
          <a:lstStyle/>
          <a:p>
            <a:r>
              <a:rPr lang="en-US" dirty="0"/>
              <a:t>Allows RDS Sessions to access local Smartcards through RDP</a:t>
            </a:r>
          </a:p>
          <a:p>
            <a:r>
              <a:rPr lang="en-US" dirty="0"/>
              <a:t>RDP encapsulate Smartcard protocol and doesn’t deal with its content. That means:</a:t>
            </a:r>
          </a:p>
          <a:p>
            <a:pPr lvl="1"/>
            <a:r>
              <a:rPr lang="en-US" dirty="0"/>
              <a:t>On the client, install reader drivers</a:t>
            </a:r>
          </a:p>
          <a:p>
            <a:pPr lvl="1"/>
            <a:r>
              <a:rPr lang="en-US" dirty="0"/>
              <a:t>On the TS host, install necessary applications and card middleware</a:t>
            </a:r>
          </a:p>
          <a:p>
            <a:r>
              <a:rPr lang="en-US" dirty="0"/>
              <a:t>The most common usage is Smartcard logon through RDS</a:t>
            </a:r>
          </a:p>
        </p:txBody>
      </p:sp>
      <p:sp>
        <p:nvSpPr>
          <p:cNvPr id="4" name="Title 3">
            <a:extLst>
              <a:ext uri="{FF2B5EF4-FFF2-40B4-BE49-F238E27FC236}">
                <a16:creationId xmlns:a16="http://schemas.microsoft.com/office/drawing/2014/main" id="{0C269C97-EF23-4630-95EA-67DB670B0BA9}"/>
              </a:ext>
            </a:extLst>
          </p:cNvPr>
          <p:cNvSpPr>
            <a:spLocks noGrp="1"/>
          </p:cNvSpPr>
          <p:nvPr>
            <p:ph type="title"/>
          </p:nvPr>
        </p:nvSpPr>
        <p:spPr/>
        <p:txBody>
          <a:bodyPr/>
          <a:lstStyle/>
          <a:p>
            <a:r>
              <a:rPr lang="en-US" dirty="0"/>
              <a:t>Smartcard in Remote Desktop Services</a:t>
            </a:r>
            <a:endParaRPr lang="fr-FR" dirty="0"/>
          </a:p>
        </p:txBody>
      </p:sp>
    </p:spTree>
    <p:extLst>
      <p:ext uri="{BB962C8B-B14F-4D97-AF65-F5344CB8AC3E}">
        <p14:creationId xmlns:p14="http://schemas.microsoft.com/office/powerpoint/2010/main" val="6418774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190676-0FD4-436B-B454-18C4DA0556A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12</a:t>
            </a:fld>
            <a:endParaRPr lang="en-US" dirty="0"/>
          </a:p>
        </p:txBody>
      </p:sp>
      <p:sp>
        <p:nvSpPr>
          <p:cNvPr id="4" name="Title 3">
            <a:extLst>
              <a:ext uri="{FF2B5EF4-FFF2-40B4-BE49-F238E27FC236}">
                <a16:creationId xmlns:a16="http://schemas.microsoft.com/office/drawing/2014/main" id="{7ED953F7-AEDA-4375-A99B-D1536CDFC97D}"/>
              </a:ext>
            </a:extLst>
          </p:cNvPr>
          <p:cNvSpPr>
            <a:spLocks noGrp="1"/>
          </p:cNvSpPr>
          <p:nvPr>
            <p:ph type="title"/>
          </p:nvPr>
        </p:nvSpPr>
        <p:spPr/>
        <p:txBody>
          <a:bodyPr/>
          <a:lstStyle/>
          <a:p>
            <a:r>
              <a:rPr lang="en-US"/>
              <a:t>Smartcard RDP </a:t>
            </a:r>
            <a:r>
              <a:rPr lang="en-US" dirty="0"/>
              <a:t>redirection stack</a:t>
            </a:r>
            <a:endParaRPr lang="fr-FR" dirty="0"/>
          </a:p>
        </p:txBody>
      </p:sp>
      <p:pic>
        <p:nvPicPr>
          <p:cNvPr id="5" name="Picture 2" descr="smrt_25c">
            <a:extLst>
              <a:ext uri="{FF2B5EF4-FFF2-40B4-BE49-F238E27FC236}">
                <a16:creationId xmlns:a16="http://schemas.microsoft.com/office/drawing/2014/main" id="{6261781C-0B17-4CD8-A8F8-8686449EA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507" y="1948490"/>
            <a:ext cx="6244359" cy="4428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07B6078-9C43-4836-8CDA-E672717EF420}"/>
              </a:ext>
            </a:extLst>
          </p:cNvPr>
          <p:cNvSpPr txBox="1"/>
          <p:nvPr/>
        </p:nvSpPr>
        <p:spPr>
          <a:xfrm>
            <a:off x="274638" y="1668463"/>
            <a:ext cx="4754562" cy="4105739"/>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 </a:t>
            </a:r>
            <a:r>
              <a:rPr lang="en-US" sz="2400">
                <a:gradFill>
                  <a:gsLst>
                    <a:gs pos="2917">
                      <a:schemeClr val="tx1"/>
                    </a:gs>
                    <a:gs pos="30000">
                      <a:schemeClr val="tx1"/>
                    </a:gs>
                  </a:gsLst>
                  <a:lin ang="5400000" scaled="0"/>
                </a:gradFill>
              </a:rPr>
              <a:t>client Smartcard API </a:t>
            </a: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WinSCard</a:t>
            </a:r>
            <a:r>
              <a:rPr lang="en-US" sz="2400" dirty="0">
                <a:gradFill>
                  <a:gsLst>
                    <a:gs pos="2917">
                      <a:schemeClr val="tx1"/>
                    </a:gs>
                    <a:gs pos="30000">
                      <a:schemeClr val="tx1"/>
                    </a:gs>
                  </a:gsLst>
                  <a:lin ang="5400000" scaled="0"/>
                </a:gradFill>
              </a:rPr>
              <a:t>) detects the session is remote</a:t>
            </a: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It uses rdpdr.sys to </a:t>
            </a:r>
            <a:r>
              <a:rPr lang="en-US" sz="2400">
                <a:gradFill>
                  <a:gsLst>
                    <a:gs pos="2917">
                      <a:schemeClr val="tx1"/>
                    </a:gs>
                    <a:gs pos="30000">
                      <a:schemeClr val="tx1"/>
                    </a:gs>
                  </a:gsLst>
                  <a:lin ang="5400000" scaled="0"/>
                </a:gradFill>
              </a:rPr>
              <a:t>send smartcard data </a:t>
            </a:r>
            <a:r>
              <a:rPr lang="en-US" sz="2400" dirty="0">
                <a:gradFill>
                  <a:gsLst>
                    <a:gs pos="2917">
                      <a:schemeClr val="tx1"/>
                    </a:gs>
                    <a:gs pos="30000">
                      <a:schemeClr val="tx1"/>
                    </a:gs>
                  </a:gsLst>
                  <a:lin ang="5400000" scaled="0"/>
                </a:gradFill>
              </a:rPr>
              <a:t>packets to the client computer</a:t>
            </a: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On the client computer, the RDP client application (mstsc.exe) just forwards the data to the </a:t>
            </a:r>
            <a:r>
              <a:rPr lang="en-US" sz="2400">
                <a:gradFill>
                  <a:gsLst>
                    <a:gs pos="2917">
                      <a:schemeClr val="tx1"/>
                    </a:gs>
                    <a:gs pos="30000">
                      <a:schemeClr val="tx1"/>
                    </a:gs>
                  </a:gsLst>
                  <a:lin ang="5400000" scaled="0"/>
                </a:gradFill>
              </a:rPr>
              <a:t>regular Smartcard stack </a:t>
            </a:r>
            <a:r>
              <a:rPr lang="en-US" sz="2400" dirty="0">
                <a:gradFill>
                  <a:gsLst>
                    <a:gs pos="2917">
                      <a:schemeClr val="tx1"/>
                    </a:gs>
                    <a:gs pos="30000">
                      <a:schemeClr val="tx1"/>
                    </a:gs>
                  </a:gsLst>
                  <a:lin ang="5400000" scaled="0"/>
                </a:gradFill>
              </a:rPr>
              <a:t>on the client machine</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670512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0E7D5D-5D9F-4565-9B28-FB7CC33EA18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13</a:t>
            </a:fld>
            <a:endParaRPr lang="en-US" dirty="0"/>
          </a:p>
        </p:txBody>
      </p:sp>
      <p:sp>
        <p:nvSpPr>
          <p:cNvPr id="3" name="Text Placeholder 2">
            <a:extLst>
              <a:ext uri="{FF2B5EF4-FFF2-40B4-BE49-F238E27FC236}">
                <a16:creationId xmlns:a16="http://schemas.microsoft.com/office/drawing/2014/main" id="{0B09E395-50D9-44A6-9AF9-1B252C3A02A2}"/>
              </a:ext>
            </a:extLst>
          </p:cNvPr>
          <p:cNvSpPr>
            <a:spLocks noGrp="1"/>
          </p:cNvSpPr>
          <p:nvPr>
            <p:ph type="body" sz="quarter" idx="14"/>
          </p:nvPr>
        </p:nvSpPr>
        <p:spPr>
          <a:xfrm>
            <a:off x="274702" y="1943100"/>
            <a:ext cx="11721160" cy="4801314"/>
          </a:xfrm>
        </p:spPr>
        <p:txBody>
          <a:bodyPr/>
          <a:lstStyle/>
          <a:p>
            <a:r>
              <a:rPr lang="en-US" sz="2800" dirty="0"/>
              <a:t>This service copies certificate present on the Smartcard in the user’s Personal store</a:t>
            </a:r>
          </a:p>
          <a:p>
            <a:r>
              <a:rPr lang="en-US" sz="2800" dirty="0"/>
              <a:t>Accesses only certificate. Not private keys</a:t>
            </a:r>
          </a:p>
          <a:p>
            <a:r>
              <a:rPr lang="en-US" sz="2800" dirty="0"/>
              <a:t>It must be enabled and started for other application to access Smartcard certificates</a:t>
            </a:r>
          </a:p>
          <a:p>
            <a:r>
              <a:rPr lang="en-US" sz="2800" dirty="0"/>
              <a:t>Windows Vista &amp; + : </a:t>
            </a:r>
            <a:r>
              <a:rPr lang="en-US" sz="2800" dirty="0" err="1"/>
              <a:t>CertPropSvc</a:t>
            </a:r>
            <a:endParaRPr lang="en-US" sz="2800" dirty="0"/>
          </a:p>
          <a:p>
            <a:r>
              <a:rPr lang="en-US" sz="2800" dirty="0"/>
              <a:t>GPO Settings:</a:t>
            </a:r>
          </a:p>
          <a:p>
            <a:pPr lvl="1"/>
            <a:r>
              <a:rPr lang="en-US" dirty="0"/>
              <a:t>Turn on certificate propagation from smart card</a:t>
            </a:r>
          </a:p>
          <a:p>
            <a:pPr lvl="1"/>
            <a:r>
              <a:rPr lang="en-US" dirty="0"/>
              <a:t>Configure root certificate clean up</a:t>
            </a:r>
          </a:p>
          <a:p>
            <a:pPr lvl="1"/>
            <a:r>
              <a:rPr lang="en-US" dirty="0"/>
              <a:t>Turn on root certificate propagation from smart card</a:t>
            </a:r>
          </a:p>
          <a:p>
            <a:r>
              <a:rPr lang="en-US" sz="2000" dirty="0"/>
              <a:t>See http://technet.microsoft.com/en-us/library/ff404287(WS.10).aspx</a:t>
            </a:r>
          </a:p>
        </p:txBody>
      </p:sp>
      <p:sp>
        <p:nvSpPr>
          <p:cNvPr id="4" name="Title 3">
            <a:extLst>
              <a:ext uri="{FF2B5EF4-FFF2-40B4-BE49-F238E27FC236}">
                <a16:creationId xmlns:a16="http://schemas.microsoft.com/office/drawing/2014/main" id="{F6BA72B7-33E1-48F9-BA20-2C0670E83E83}"/>
              </a:ext>
            </a:extLst>
          </p:cNvPr>
          <p:cNvSpPr>
            <a:spLocks noGrp="1"/>
          </p:cNvSpPr>
          <p:nvPr>
            <p:ph type="title"/>
          </p:nvPr>
        </p:nvSpPr>
        <p:spPr/>
        <p:txBody>
          <a:bodyPr/>
          <a:lstStyle/>
          <a:p>
            <a:r>
              <a:rPr lang="en-US" dirty="0"/>
              <a:t>Smartcard certificate propagation service</a:t>
            </a:r>
            <a:endParaRPr lang="fr-FR" dirty="0"/>
          </a:p>
        </p:txBody>
      </p:sp>
    </p:spTree>
    <p:extLst>
      <p:ext uri="{BB962C8B-B14F-4D97-AF65-F5344CB8AC3E}">
        <p14:creationId xmlns:p14="http://schemas.microsoft.com/office/powerpoint/2010/main" val="17798196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69F4A-0F03-4EEA-8600-7804EA01AB4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14</a:t>
            </a:fld>
            <a:endParaRPr lang="en-US" dirty="0"/>
          </a:p>
        </p:txBody>
      </p:sp>
      <p:sp>
        <p:nvSpPr>
          <p:cNvPr id="3" name="Text Placeholder 2">
            <a:extLst>
              <a:ext uri="{FF2B5EF4-FFF2-40B4-BE49-F238E27FC236}">
                <a16:creationId xmlns:a16="http://schemas.microsoft.com/office/drawing/2014/main" id="{766CE235-142D-43FC-9B17-9F7835680175}"/>
              </a:ext>
            </a:extLst>
          </p:cNvPr>
          <p:cNvSpPr>
            <a:spLocks noGrp="1"/>
          </p:cNvSpPr>
          <p:nvPr>
            <p:ph type="body" sz="quarter" idx="14"/>
          </p:nvPr>
        </p:nvSpPr>
        <p:spPr>
          <a:xfrm>
            <a:off x="274702" y="1943100"/>
            <a:ext cx="11721160" cy="4222694"/>
          </a:xfrm>
        </p:spPr>
        <p:txBody>
          <a:bodyPr/>
          <a:lstStyle/>
          <a:p>
            <a:r>
              <a:rPr lang="en-US" dirty="0"/>
              <a:t>Tells the system what to do when </a:t>
            </a:r>
            <a:r>
              <a:rPr lang="en-US"/>
              <a:t>the Smartcard is </a:t>
            </a:r>
            <a:r>
              <a:rPr lang="en-US" dirty="0"/>
              <a:t>removed from the reader</a:t>
            </a:r>
          </a:p>
          <a:p>
            <a:r>
              <a:rPr lang="en-US" dirty="0"/>
              <a:t>Must be enabled and started </a:t>
            </a:r>
            <a:r>
              <a:rPr lang="en-US"/>
              <a:t>if customer </a:t>
            </a:r>
            <a:r>
              <a:rPr lang="en-US" dirty="0"/>
              <a:t>wants to lock the station </a:t>
            </a:r>
            <a:r>
              <a:rPr lang="en-US"/>
              <a:t>when removing Smartcard</a:t>
            </a:r>
            <a:endParaRPr lang="en-US" dirty="0"/>
          </a:p>
          <a:p>
            <a:r>
              <a:rPr lang="en-US" dirty="0"/>
              <a:t>Windows Vista &amp; + : </a:t>
            </a:r>
            <a:r>
              <a:rPr lang="en-US" dirty="0" err="1"/>
              <a:t>ScPolicySvc</a:t>
            </a:r>
            <a:endParaRPr lang="en-US" dirty="0"/>
          </a:p>
          <a:p>
            <a:r>
              <a:rPr lang="en-US" sz="3200" dirty="0"/>
              <a:t>GPO Setting : Security Options\Interactive logon</a:t>
            </a:r>
            <a:r>
              <a:rPr lang="en-US" sz="3200"/>
              <a:t>: Smart card </a:t>
            </a:r>
            <a:r>
              <a:rPr lang="en-US" sz="3200" dirty="0"/>
              <a:t>removal behavior</a:t>
            </a:r>
          </a:p>
          <a:p>
            <a:r>
              <a:rPr lang="en-US" sz="2000" dirty="0"/>
              <a:t>See http://technet.microsoft.com/en-us/library/ff404287(WS.10).aspx</a:t>
            </a:r>
          </a:p>
        </p:txBody>
      </p:sp>
      <p:sp>
        <p:nvSpPr>
          <p:cNvPr id="4" name="Title 3">
            <a:extLst>
              <a:ext uri="{FF2B5EF4-FFF2-40B4-BE49-F238E27FC236}">
                <a16:creationId xmlns:a16="http://schemas.microsoft.com/office/drawing/2014/main" id="{37114C60-30AD-4476-9A8C-B7E92100D931}"/>
              </a:ext>
            </a:extLst>
          </p:cNvPr>
          <p:cNvSpPr>
            <a:spLocks noGrp="1"/>
          </p:cNvSpPr>
          <p:nvPr>
            <p:ph type="title"/>
          </p:nvPr>
        </p:nvSpPr>
        <p:spPr/>
        <p:txBody>
          <a:bodyPr/>
          <a:lstStyle/>
          <a:p>
            <a:r>
              <a:rPr lang="en-US" dirty="0"/>
              <a:t>Smart Card Removal Policy Service</a:t>
            </a:r>
            <a:endParaRPr lang="fr-FR" dirty="0"/>
          </a:p>
        </p:txBody>
      </p:sp>
    </p:spTree>
    <p:extLst>
      <p:ext uri="{BB962C8B-B14F-4D97-AF65-F5344CB8AC3E}">
        <p14:creationId xmlns:p14="http://schemas.microsoft.com/office/powerpoint/2010/main" val="5391918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2BBA7E-E062-440C-A36F-8107F3BD6DE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15</a:t>
            </a:fld>
            <a:endParaRPr lang="en-US" dirty="0"/>
          </a:p>
        </p:txBody>
      </p:sp>
      <p:sp>
        <p:nvSpPr>
          <p:cNvPr id="3" name="Text Placeholder 2">
            <a:extLst>
              <a:ext uri="{FF2B5EF4-FFF2-40B4-BE49-F238E27FC236}">
                <a16:creationId xmlns:a16="http://schemas.microsoft.com/office/drawing/2014/main" id="{B2081526-ADF5-407C-BA02-E25E41CD312C}"/>
              </a:ext>
            </a:extLst>
          </p:cNvPr>
          <p:cNvSpPr>
            <a:spLocks noGrp="1"/>
          </p:cNvSpPr>
          <p:nvPr>
            <p:ph type="body" sz="quarter" idx="14"/>
          </p:nvPr>
        </p:nvSpPr>
        <p:spPr>
          <a:xfrm>
            <a:off x="274702" y="1943100"/>
            <a:ext cx="11721160" cy="2973122"/>
          </a:xfrm>
        </p:spPr>
        <p:txBody>
          <a:bodyPr/>
          <a:lstStyle/>
          <a:p>
            <a:r>
              <a:rPr lang="en-US" dirty="0"/>
              <a:t>Not an easy process:</a:t>
            </a:r>
          </a:p>
          <a:p>
            <a:pPr lvl="1"/>
            <a:r>
              <a:rPr lang="en-US" dirty="0"/>
              <a:t>A smart card could support only one certificate for logon.</a:t>
            </a:r>
            <a:endParaRPr lang="fr-FR" dirty="0"/>
          </a:p>
          <a:p>
            <a:pPr lvl="1"/>
            <a:r>
              <a:rPr lang="en-US" dirty="0"/>
              <a:t>Only one container on the smart card could be used : the default container</a:t>
            </a:r>
          </a:p>
          <a:p>
            <a:pPr lvl="1"/>
            <a:r>
              <a:rPr lang="en-US" dirty="0"/>
              <a:t>Changing the PIN and unblocking a smart card were not natively supported nor integrated</a:t>
            </a:r>
          </a:p>
          <a:p>
            <a:pPr lvl="1"/>
            <a:r>
              <a:rPr lang="en-US" dirty="0"/>
              <a:t>Multiple constraints on certificates that may prevent using external or public certificates for </a:t>
            </a:r>
            <a:r>
              <a:rPr lang="en-US" dirty="0" err="1"/>
              <a:t>SmartCard</a:t>
            </a:r>
            <a:r>
              <a:rPr lang="en-US" dirty="0"/>
              <a:t> logons</a:t>
            </a:r>
          </a:p>
        </p:txBody>
      </p:sp>
      <p:sp>
        <p:nvSpPr>
          <p:cNvPr id="4" name="Title 3">
            <a:extLst>
              <a:ext uri="{FF2B5EF4-FFF2-40B4-BE49-F238E27FC236}">
                <a16:creationId xmlns:a16="http://schemas.microsoft.com/office/drawing/2014/main" id="{7058B5B5-93A4-4711-86D2-FB06E0DDF06A}"/>
              </a:ext>
            </a:extLst>
          </p:cNvPr>
          <p:cNvSpPr>
            <a:spLocks noGrp="1"/>
          </p:cNvSpPr>
          <p:nvPr>
            <p:ph type="title"/>
          </p:nvPr>
        </p:nvSpPr>
        <p:spPr/>
        <p:txBody>
          <a:bodyPr/>
          <a:lstStyle/>
          <a:p>
            <a:r>
              <a:rPr lang="fr-FR" dirty="0"/>
              <a:t>Windows </a:t>
            </a:r>
            <a:r>
              <a:rPr lang="fr-FR" dirty="0" err="1"/>
              <a:t>SmartCard</a:t>
            </a:r>
            <a:r>
              <a:rPr lang="fr-FR" dirty="0"/>
              <a:t> logon </a:t>
            </a:r>
            <a:r>
              <a:rPr lang="fr-FR" dirty="0" err="1"/>
              <a:t>before</a:t>
            </a:r>
            <a:r>
              <a:rPr lang="fr-FR" dirty="0"/>
              <a:t> Vista</a:t>
            </a:r>
          </a:p>
        </p:txBody>
      </p:sp>
    </p:spTree>
    <p:extLst>
      <p:ext uri="{BB962C8B-B14F-4D97-AF65-F5344CB8AC3E}">
        <p14:creationId xmlns:p14="http://schemas.microsoft.com/office/powerpoint/2010/main" val="8331248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4CE471-1C43-46BB-8989-8FE95D76258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16</a:t>
            </a:fld>
            <a:endParaRPr lang="en-US" dirty="0"/>
          </a:p>
        </p:txBody>
      </p:sp>
      <p:sp>
        <p:nvSpPr>
          <p:cNvPr id="3" name="Text Placeholder 2">
            <a:extLst>
              <a:ext uri="{FF2B5EF4-FFF2-40B4-BE49-F238E27FC236}">
                <a16:creationId xmlns:a16="http://schemas.microsoft.com/office/drawing/2014/main" id="{420C66B6-C524-4D30-899A-EE20DC1776D0}"/>
              </a:ext>
            </a:extLst>
          </p:cNvPr>
          <p:cNvSpPr>
            <a:spLocks noGrp="1"/>
          </p:cNvSpPr>
          <p:nvPr>
            <p:ph type="body" sz="quarter" idx="14"/>
          </p:nvPr>
        </p:nvSpPr>
        <p:spPr>
          <a:xfrm>
            <a:off x="274702" y="1943100"/>
            <a:ext cx="11721160" cy="4616648"/>
          </a:xfrm>
        </p:spPr>
        <p:txBody>
          <a:bodyPr vert="horz" wrap="square" lIns="146304" tIns="91440" rIns="146304" bIns="91440" rtlCol="0" anchor="t">
            <a:spAutoFit/>
          </a:bodyPr>
          <a:lstStyle/>
          <a:p>
            <a:r>
              <a:rPr lang="fr-FR" sz="2800" dirty="0"/>
              <a:t>Certificate must </a:t>
            </a:r>
            <a:r>
              <a:rPr lang="fr-FR" sz="2800"/>
              <a:t>have the following </a:t>
            </a:r>
            <a:r>
              <a:rPr lang="fr-FR" sz="2800" dirty="0"/>
              <a:t>EKU:</a:t>
            </a:r>
          </a:p>
          <a:p>
            <a:pPr lvl="1"/>
            <a:r>
              <a:rPr lang="fr-FR" dirty="0"/>
              <a:t>Smart Card Logon (1.3.6.1.4.1.311.20.2.2)</a:t>
            </a:r>
          </a:p>
          <a:p>
            <a:pPr lvl="1"/>
            <a:r>
              <a:rPr lang="fr-FR" dirty="0"/>
              <a:t>Client </a:t>
            </a:r>
            <a:r>
              <a:rPr lang="fr-FR" dirty="0" err="1"/>
              <a:t>Authenticaion</a:t>
            </a:r>
            <a:r>
              <a:rPr lang="fr-FR" dirty="0"/>
              <a:t> (1.3.6.1.5.5.7.3.2)</a:t>
            </a:r>
          </a:p>
          <a:p>
            <a:r>
              <a:rPr lang="fr-FR" sz="2800" dirty="0"/>
              <a:t>Certificate must have Digital Signature bit set in Key Usage extension</a:t>
            </a:r>
          </a:p>
          <a:p>
            <a:r>
              <a:rPr lang="fr-FR" sz="2800" dirty="0"/>
              <a:t>Certificate must have a Key Exchange </a:t>
            </a:r>
            <a:r>
              <a:rPr lang="fr-FR" sz="2800" dirty="0" err="1"/>
              <a:t>private</a:t>
            </a:r>
            <a:r>
              <a:rPr lang="fr-FR" sz="2800" dirty="0"/>
              <a:t> key</a:t>
            </a:r>
          </a:p>
          <a:p>
            <a:r>
              <a:rPr lang="fr-FR" sz="2800" dirty="0"/>
              <a:t>Certificate must </a:t>
            </a:r>
            <a:r>
              <a:rPr lang="fr-FR" sz="2800" dirty="0" err="1"/>
              <a:t>include</a:t>
            </a:r>
            <a:r>
              <a:rPr lang="fr-FR" sz="2800" dirty="0"/>
              <a:t> a CRL distribution point </a:t>
            </a:r>
            <a:r>
              <a:rPr lang="fr-FR" sz="2800" dirty="0" err="1"/>
              <a:t>attribute</a:t>
            </a:r>
            <a:endParaRPr lang="fr-FR" sz="2800" dirty="0"/>
          </a:p>
          <a:p>
            <a:r>
              <a:rPr lang="fr-FR" sz="2800" dirty="0"/>
              <a:t>Certificate must </a:t>
            </a:r>
            <a:r>
              <a:rPr lang="fr-FR" sz="2800" dirty="0" err="1"/>
              <a:t>contain</a:t>
            </a:r>
            <a:r>
              <a:rPr lang="fr-FR" sz="2800" dirty="0"/>
              <a:t> the user principal </a:t>
            </a:r>
            <a:r>
              <a:rPr lang="fr-FR" sz="2800" dirty="0" err="1"/>
              <a:t>name</a:t>
            </a:r>
            <a:r>
              <a:rPr lang="fr-FR" sz="2800" dirty="0"/>
              <a:t> (UPN) in the </a:t>
            </a:r>
            <a:r>
              <a:rPr lang="fr-FR" sz="2800" dirty="0" err="1"/>
              <a:t>subject</a:t>
            </a:r>
            <a:r>
              <a:rPr lang="fr-FR" sz="2800" dirty="0"/>
              <a:t> </a:t>
            </a:r>
            <a:r>
              <a:rPr lang="fr-FR" sz="2800" dirty="0" err="1"/>
              <a:t>alternate</a:t>
            </a:r>
            <a:r>
              <a:rPr lang="fr-FR" sz="2800" dirty="0"/>
              <a:t> </a:t>
            </a:r>
            <a:r>
              <a:rPr lang="fr-FR" sz="2800" dirty="0" err="1"/>
              <a:t>name</a:t>
            </a:r>
            <a:r>
              <a:rPr lang="fr-FR" sz="2800" dirty="0"/>
              <a:t> extension</a:t>
            </a:r>
          </a:p>
          <a:p>
            <a:r>
              <a:rPr lang="fr-FR" sz="2800" dirty="0"/>
              <a:t>Private key must </a:t>
            </a:r>
            <a:r>
              <a:rPr lang="fr-FR" sz="2800" dirty="0" err="1"/>
              <a:t>reside</a:t>
            </a:r>
            <a:r>
              <a:rPr lang="fr-FR" sz="2800" dirty="0"/>
              <a:t> in the default slot of the </a:t>
            </a:r>
            <a:r>
              <a:rPr lang="fr-FR" sz="2800" dirty="0" err="1"/>
              <a:t>card</a:t>
            </a:r>
            <a:endParaRPr lang="fr-FR" sz="2800" dirty="0"/>
          </a:p>
          <a:p>
            <a:r>
              <a:rPr lang="fr-FR" sz="2800" dirty="0" err="1"/>
              <a:t>See</a:t>
            </a:r>
            <a:r>
              <a:rPr lang="fr-FR" sz="2800" dirty="0"/>
              <a:t> kb 281245 for </a:t>
            </a:r>
            <a:r>
              <a:rPr lang="fr-FR" sz="2800" dirty="0" err="1"/>
              <a:t>details</a:t>
            </a:r>
            <a:endParaRPr lang="fr-FR" sz="2800" dirty="0"/>
          </a:p>
        </p:txBody>
      </p:sp>
      <p:sp>
        <p:nvSpPr>
          <p:cNvPr id="4" name="Title 3">
            <a:extLst>
              <a:ext uri="{FF2B5EF4-FFF2-40B4-BE49-F238E27FC236}">
                <a16:creationId xmlns:a16="http://schemas.microsoft.com/office/drawing/2014/main" id="{D00B2742-95B8-4210-9A6F-92DD3657C360}"/>
              </a:ext>
            </a:extLst>
          </p:cNvPr>
          <p:cNvSpPr>
            <a:spLocks noGrp="1"/>
          </p:cNvSpPr>
          <p:nvPr>
            <p:ph type="title"/>
          </p:nvPr>
        </p:nvSpPr>
        <p:spPr/>
        <p:txBody>
          <a:bodyPr/>
          <a:lstStyle/>
          <a:p>
            <a:r>
              <a:rPr lang="fr-FR" dirty="0"/>
              <a:t>Windows </a:t>
            </a:r>
            <a:r>
              <a:rPr lang="fr-FR" dirty="0" err="1"/>
              <a:t>SmartCard</a:t>
            </a:r>
            <a:r>
              <a:rPr lang="fr-FR" dirty="0"/>
              <a:t> logon </a:t>
            </a:r>
            <a:r>
              <a:rPr lang="fr-FR" dirty="0" err="1"/>
              <a:t>before</a:t>
            </a:r>
            <a:r>
              <a:rPr lang="fr-FR" dirty="0"/>
              <a:t> Vista</a:t>
            </a:r>
          </a:p>
        </p:txBody>
      </p:sp>
    </p:spTree>
    <p:extLst>
      <p:ext uri="{BB962C8B-B14F-4D97-AF65-F5344CB8AC3E}">
        <p14:creationId xmlns:p14="http://schemas.microsoft.com/office/powerpoint/2010/main" val="15356467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A79A6C7-1519-4564-B164-99DB02D549FD}"/>
              </a:ext>
            </a:extLst>
          </p:cNvPr>
          <p:cNvSpPr>
            <a:spLocks noGrp="1"/>
          </p:cNvSpPr>
          <p:nvPr>
            <p:ph type="sldNum" sz="quarter" idx="4"/>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17</a:t>
            </a:fld>
            <a:endParaRPr lang="en-US" dirty="0"/>
          </a:p>
        </p:txBody>
      </p:sp>
      <p:sp>
        <p:nvSpPr>
          <p:cNvPr id="6" name="Title 5">
            <a:extLst>
              <a:ext uri="{FF2B5EF4-FFF2-40B4-BE49-F238E27FC236}">
                <a16:creationId xmlns:a16="http://schemas.microsoft.com/office/drawing/2014/main" id="{2B519EA0-ED66-4EFB-9B36-27D1B1FFAEA4}"/>
              </a:ext>
            </a:extLst>
          </p:cNvPr>
          <p:cNvSpPr>
            <a:spLocks noGrp="1"/>
          </p:cNvSpPr>
          <p:nvPr>
            <p:ph type="title"/>
          </p:nvPr>
        </p:nvSpPr>
        <p:spPr/>
        <p:txBody>
          <a:bodyPr/>
          <a:lstStyle/>
          <a:p>
            <a:r>
              <a:rPr lang="en-US" dirty="0"/>
              <a:t>Windows Smartcard logon compared</a:t>
            </a:r>
            <a:endParaRPr lang="fr-FR" dirty="0"/>
          </a:p>
        </p:txBody>
      </p:sp>
      <p:sp>
        <p:nvSpPr>
          <p:cNvPr id="7" name="Espace réservé du texte 2">
            <a:extLst>
              <a:ext uri="{FF2B5EF4-FFF2-40B4-BE49-F238E27FC236}">
                <a16:creationId xmlns:a16="http://schemas.microsoft.com/office/drawing/2014/main" id="{B371B54D-74F7-49DD-B229-E66DAEB7A78D}"/>
              </a:ext>
            </a:extLst>
          </p:cNvPr>
          <p:cNvSpPr txBox="1">
            <a:spLocks/>
          </p:cNvSpPr>
          <p:nvPr/>
        </p:nvSpPr>
        <p:spPr>
          <a:xfrm>
            <a:off x="274638" y="1731850"/>
            <a:ext cx="4115872" cy="70972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Pre-Windows Vista</a:t>
            </a:r>
          </a:p>
        </p:txBody>
      </p:sp>
      <p:sp>
        <p:nvSpPr>
          <p:cNvPr id="8" name="Espace réservé du contenu 3">
            <a:extLst>
              <a:ext uri="{FF2B5EF4-FFF2-40B4-BE49-F238E27FC236}">
                <a16:creationId xmlns:a16="http://schemas.microsoft.com/office/drawing/2014/main" id="{1B5025B9-4C72-4A36-BB6D-732B6E89619C}"/>
              </a:ext>
            </a:extLst>
          </p:cNvPr>
          <p:cNvSpPr txBox="1">
            <a:spLocks/>
          </p:cNvSpPr>
          <p:nvPr/>
        </p:nvSpPr>
        <p:spPr>
          <a:xfrm>
            <a:off x="454025" y="2486774"/>
            <a:ext cx="4114800" cy="402110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Certificate requirement</a:t>
            </a:r>
          </a:p>
          <a:p>
            <a:pPr lvl="1"/>
            <a:r>
              <a:rPr lang="en-US" sz="1800"/>
              <a:t>SmartCard logon </a:t>
            </a:r>
            <a:r>
              <a:rPr lang="en-US" sz="1800" dirty="0"/>
              <a:t>EKU</a:t>
            </a:r>
          </a:p>
          <a:p>
            <a:pPr lvl="1"/>
            <a:r>
              <a:rPr lang="en-US" sz="1800" dirty="0"/>
              <a:t>Client authentication EKU</a:t>
            </a:r>
          </a:p>
          <a:p>
            <a:pPr lvl="1"/>
            <a:r>
              <a:rPr lang="en-US" sz="1800" dirty="0"/>
              <a:t>Digital Signature bit set in Key Usage</a:t>
            </a:r>
          </a:p>
          <a:p>
            <a:pPr lvl="1"/>
            <a:r>
              <a:rPr lang="en-US" sz="1800" dirty="0"/>
              <a:t>CRL distribution point</a:t>
            </a:r>
          </a:p>
          <a:p>
            <a:pPr lvl="1"/>
            <a:r>
              <a:rPr lang="en-US" sz="1800" dirty="0"/>
              <a:t>Must include UPN in SAN</a:t>
            </a:r>
          </a:p>
          <a:p>
            <a:r>
              <a:rPr lang="en-US" sz="2800" dirty="0"/>
              <a:t>Card Requirement</a:t>
            </a:r>
          </a:p>
          <a:p>
            <a:pPr lvl="1"/>
            <a:r>
              <a:rPr lang="en-US" sz="1800" dirty="0"/>
              <a:t>Private Key stored in default slot</a:t>
            </a:r>
          </a:p>
          <a:p>
            <a:pPr lvl="1"/>
            <a:r>
              <a:rPr lang="en-US" sz="1800" dirty="0"/>
              <a:t>Private Key must be for Key Exchange</a:t>
            </a:r>
          </a:p>
          <a:p>
            <a:endParaRPr lang="en-US" sz="2800" dirty="0"/>
          </a:p>
        </p:txBody>
      </p:sp>
      <p:sp>
        <p:nvSpPr>
          <p:cNvPr id="9" name="Espace réservé du texte 4">
            <a:extLst>
              <a:ext uri="{FF2B5EF4-FFF2-40B4-BE49-F238E27FC236}">
                <a16:creationId xmlns:a16="http://schemas.microsoft.com/office/drawing/2014/main" id="{9D44BCD8-E1CC-4AFE-9E53-855F07EEB71A}"/>
              </a:ext>
            </a:extLst>
          </p:cNvPr>
          <p:cNvSpPr txBox="1">
            <a:spLocks/>
          </p:cNvSpPr>
          <p:nvPr/>
        </p:nvSpPr>
        <p:spPr>
          <a:xfrm>
            <a:off x="5570165" y="1731850"/>
            <a:ext cx="5256584" cy="61328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Windows Vista and &gt;</a:t>
            </a:r>
          </a:p>
        </p:txBody>
      </p:sp>
      <p:sp>
        <p:nvSpPr>
          <p:cNvPr id="10" name="Espace réservé du contenu 5">
            <a:extLst>
              <a:ext uri="{FF2B5EF4-FFF2-40B4-BE49-F238E27FC236}">
                <a16:creationId xmlns:a16="http://schemas.microsoft.com/office/drawing/2014/main" id="{096A89E5-8CD4-46A6-A24C-FD94FD961F07}"/>
              </a:ext>
            </a:extLst>
          </p:cNvPr>
          <p:cNvSpPr txBox="1">
            <a:spLocks/>
          </p:cNvSpPr>
          <p:nvPr/>
        </p:nvSpPr>
        <p:spPr>
          <a:xfrm>
            <a:off x="5570165" y="2404387"/>
            <a:ext cx="5976664" cy="3739485"/>
          </a:xfrm>
          <a:prstGeom prst="rect">
            <a:avLst/>
          </a:prstGeom>
        </p:spPr>
        <p:txBody>
          <a:bodyPr vert="horz" wrap="square" lIns="0" tIns="0" rIns="0" bIns="0" rtlCol="0" anchor="ctr">
            <a:spAutoFit/>
          </a:bodyPr>
          <a:lstStyle>
            <a:defPPr>
              <a:defRPr lang="en-GB"/>
            </a:defPPr>
            <a:lvl1pPr algn="r" rtl="0" fontAlgn="base">
              <a:defRPr lang="en-US" sz="800" b="0" kern="120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ea typeface="+mn-ea"/>
                <a:cs typeface="Segoe UI Semibold" panose="020B0702040204020203" pitchFamily="34" charset="0"/>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2800" dirty="0">
                <a:latin typeface="+mj-lt"/>
              </a:rPr>
              <a:t>Certificate requirement</a:t>
            </a:r>
          </a:p>
          <a:p>
            <a:pPr marL="825475" lvl="1" indent="-285750" algn="l">
              <a:buFont typeface="Arial" panose="020B0604020202020204" pitchFamily="34" charset="0"/>
              <a:buChar char="•"/>
            </a:pPr>
            <a:r>
              <a:rPr lang="en-US" dirty="0"/>
              <a:t>EKU is optional but if specified, must </a:t>
            </a:r>
            <a:r>
              <a:rPr lang="en-US"/>
              <a:t>include SmartCard logon</a:t>
            </a:r>
            <a:endParaRPr lang="en-US" dirty="0"/>
          </a:p>
          <a:p>
            <a:pPr marL="825475" lvl="1" indent="-285750" algn="l">
              <a:buFont typeface="Arial" panose="020B0604020202020204" pitchFamily="34" charset="0"/>
              <a:buChar char="•"/>
            </a:pPr>
            <a:r>
              <a:rPr lang="en-US" dirty="0"/>
              <a:t>CRL distribution point extension is optional but if specified, must be valid</a:t>
            </a:r>
          </a:p>
          <a:p>
            <a:pPr marL="825475" lvl="1" indent="-285750" algn="l">
              <a:buFont typeface="Arial" panose="020B0604020202020204" pitchFamily="34" charset="0"/>
              <a:buChar char="•"/>
            </a:pPr>
            <a:r>
              <a:rPr lang="en-US" dirty="0"/>
              <a:t>Digital Signature bit set in Key Usage</a:t>
            </a:r>
          </a:p>
          <a:p>
            <a:pPr marL="825475" lvl="1" indent="-285750" algn="l">
              <a:buFont typeface="Arial" panose="020B0604020202020204" pitchFamily="34" charset="0"/>
              <a:buChar char="•"/>
            </a:pPr>
            <a:r>
              <a:rPr lang="en-US" dirty="0"/>
              <a:t>SAN may not embed UPN. If so, explicit mapping is required.</a:t>
            </a:r>
          </a:p>
          <a:p>
            <a:pPr marL="171450" indent="-171450" algn="l">
              <a:buFont typeface="Arial" panose="020B0604020202020204" pitchFamily="34" charset="0"/>
              <a:buChar char="•"/>
            </a:pPr>
            <a:r>
              <a:rPr lang="en-US" sz="2800" dirty="0">
                <a:latin typeface="+mj-lt"/>
              </a:rPr>
              <a:t>Card Requirement</a:t>
            </a:r>
          </a:p>
          <a:p>
            <a:pPr marL="825475" lvl="1" indent="-285750" algn="l">
              <a:buFont typeface="Arial" panose="020B0604020202020204" pitchFamily="34" charset="0"/>
              <a:buChar char="•"/>
            </a:pPr>
            <a:r>
              <a:rPr lang="en-US" dirty="0"/>
              <a:t>Any slot can be used</a:t>
            </a:r>
          </a:p>
          <a:p>
            <a:pPr marL="825475" lvl="1" indent="-285750" algn="l">
              <a:buFont typeface="Arial" panose="020B0604020202020204" pitchFamily="34" charset="0"/>
              <a:buChar char="•"/>
            </a:pPr>
            <a:r>
              <a:rPr lang="en-US" dirty="0"/>
              <a:t>Any key type allowed</a:t>
            </a:r>
          </a:p>
          <a:p>
            <a:pPr lvl="1"/>
            <a:endParaRPr lang="en-US" dirty="0"/>
          </a:p>
          <a:p>
            <a:pPr lvl="1"/>
            <a:endParaRPr lang="en-US" dirty="0"/>
          </a:p>
        </p:txBody>
      </p:sp>
    </p:spTree>
    <p:extLst>
      <p:ext uri="{BB962C8B-B14F-4D97-AF65-F5344CB8AC3E}">
        <p14:creationId xmlns:p14="http://schemas.microsoft.com/office/powerpoint/2010/main" val="32479160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EC5101-2388-45E9-BDDE-CCB92E0FC5C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18</a:t>
            </a:fld>
            <a:endParaRPr lang="en-US" dirty="0"/>
          </a:p>
        </p:txBody>
      </p:sp>
      <p:sp>
        <p:nvSpPr>
          <p:cNvPr id="3" name="Text Placeholder 2">
            <a:extLst>
              <a:ext uri="{FF2B5EF4-FFF2-40B4-BE49-F238E27FC236}">
                <a16:creationId xmlns:a16="http://schemas.microsoft.com/office/drawing/2014/main" id="{8FBCF86C-459F-41D8-BCA5-B8DB0835E6C4}"/>
              </a:ext>
            </a:extLst>
          </p:cNvPr>
          <p:cNvSpPr>
            <a:spLocks noGrp="1"/>
          </p:cNvSpPr>
          <p:nvPr>
            <p:ph type="body" sz="quarter" idx="14"/>
          </p:nvPr>
        </p:nvSpPr>
        <p:spPr>
          <a:xfrm>
            <a:off x="274702" y="1943100"/>
            <a:ext cx="11721160" cy="2259080"/>
          </a:xfrm>
        </p:spPr>
        <p:txBody>
          <a:bodyPr/>
          <a:lstStyle/>
          <a:p>
            <a:r>
              <a:rPr lang="fr-FR" dirty="0"/>
              <a:t>Most of the </a:t>
            </a:r>
            <a:r>
              <a:rPr lang="fr-FR" dirty="0" err="1"/>
              <a:t>flexibility</a:t>
            </a:r>
            <a:r>
              <a:rPr lang="fr-FR" dirty="0"/>
              <a:t> </a:t>
            </a:r>
            <a:r>
              <a:rPr lang="fr-FR" dirty="0" err="1"/>
              <a:t>features</a:t>
            </a:r>
            <a:r>
              <a:rPr lang="fr-FR" dirty="0"/>
              <a:t> </a:t>
            </a:r>
            <a:r>
              <a:rPr lang="fr-FR"/>
              <a:t>of SmartCard logon </a:t>
            </a:r>
            <a:r>
              <a:rPr lang="fr-FR" dirty="0"/>
              <a:t>are </a:t>
            </a:r>
            <a:r>
              <a:rPr lang="fr-FR" dirty="0" err="1"/>
              <a:t>only</a:t>
            </a:r>
            <a:r>
              <a:rPr lang="fr-FR" dirty="0"/>
              <a:t> </a:t>
            </a:r>
            <a:r>
              <a:rPr lang="fr-FR" dirty="0" err="1"/>
              <a:t>available</a:t>
            </a:r>
            <a:r>
              <a:rPr lang="fr-FR" dirty="0"/>
              <a:t> </a:t>
            </a:r>
            <a:r>
              <a:rPr lang="fr-FR" dirty="0" err="1"/>
              <a:t>with</a:t>
            </a:r>
            <a:r>
              <a:rPr lang="fr-FR" dirty="0"/>
              <a:t> help of new GPO settings</a:t>
            </a:r>
          </a:p>
          <a:p>
            <a:pPr lvl="1"/>
            <a:r>
              <a:rPr lang="en-US" dirty="0"/>
              <a:t>Computer Configuration\Administrative Templates\Windows Components\Smart Card</a:t>
            </a:r>
          </a:p>
          <a:p>
            <a:r>
              <a:rPr lang="fr-FR" sz="2000" dirty="0" err="1"/>
              <a:t>See</a:t>
            </a:r>
            <a:r>
              <a:rPr lang="fr-FR" sz="2000" dirty="0"/>
              <a:t> http://technet.microsoft.com/en-us/library/ff404287(WS.10).aspx</a:t>
            </a:r>
          </a:p>
        </p:txBody>
      </p:sp>
      <p:sp>
        <p:nvSpPr>
          <p:cNvPr id="4" name="Title 3">
            <a:extLst>
              <a:ext uri="{FF2B5EF4-FFF2-40B4-BE49-F238E27FC236}">
                <a16:creationId xmlns:a16="http://schemas.microsoft.com/office/drawing/2014/main" id="{759884C7-5780-4400-8AFC-ABCDBAE3B1C1}"/>
              </a:ext>
            </a:extLst>
          </p:cNvPr>
          <p:cNvSpPr>
            <a:spLocks noGrp="1"/>
          </p:cNvSpPr>
          <p:nvPr>
            <p:ph type="title"/>
          </p:nvPr>
        </p:nvSpPr>
        <p:spPr/>
        <p:txBody>
          <a:bodyPr/>
          <a:lstStyle/>
          <a:p>
            <a:r>
              <a:rPr lang="en-US" dirty="0"/>
              <a:t>Windows smartcard logon after Windows Vista</a:t>
            </a:r>
            <a:endParaRPr lang="fr-FR" dirty="0"/>
          </a:p>
        </p:txBody>
      </p:sp>
    </p:spTree>
    <p:extLst>
      <p:ext uri="{BB962C8B-B14F-4D97-AF65-F5344CB8AC3E}">
        <p14:creationId xmlns:p14="http://schemas.microsoft.com/office/powerpoint/2010/main" val="5382998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037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1 – Smartcard API</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669428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9647E6-4BE0-4DB8-855D-D54E7A1A59E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19</a:t>
            </a:fld>
            <a:endParaRPr lang="en-US" dirty="0"/>
          </a:p>
        </p:txBody>
      </p:sp>
      <p:sp>
        <p:nvSpPr>
          <p:cNvPr id="3" name="Text Placeholder 2">
            <a:extLst>
              <a:ext uri="{FF2B5EF4-FFF2-40B4-BE49-F238E27FC236}">
                <a16:creationId xmlns:a16="http://schemas.microsoft.com/office/drawing/2014/main" id="{2E7ECCD6-64CD-487A-9DDB-FEC63C2DDCCA}"/>
              </a:ext>
            </a:extLst>
          </p:cNvPr>
          <p:cNvSpPr>
            <a:spLocks noGrp="1"/>
          </p:cNvSpPr>
          <p:nvPr>
            <p:ph type="body" sz="quarter" idx="14"/>
          </p:nvPr>
        </p:nvSpPr>
        <p:spPr>
          <a:xfrm>
            <a:off x="274702" y="1943100"/>
            <a:ext cx="11721160" cy="4241161"/>
          </a:xfrm>
        </p:spPr>
        <p:txBody>
          <a:bodyPr/>
          <a:lstStyle/>
          <a:p>
            <a:r>
              <a:rPr lang="en-US" sz="2800" dirty="0"/>
              <a:t>Two settings set </a:t>
            </a:r>
            <a:r>
              <a:rPr lang="en-US" sz="2800"/>
              <a:t>the Smartcard mandatory </a:t>
            </a:r>
            <a:r>
              <a:rPr lang="en-US" sz="2800" dirty="0"/>
              <a:t>for user logon</a:t>
            </a:r>
          </a:p>
          <a:p>
            <a:pPr lvl="1"/>
            <a:r>
              <a:rPr lang="en-US" dirty="0"/>
              <a:t>User </a:t>
            </a:r>
            <a:r>
              <a:rPr lang="en-US"/>
              <a:t>attribute “Smart card </a:t>
            </a:r>
            <a:r>
              <a:rPr lang="en-US" dirty="0"/>
              <a:t>is required for interactive logon”. </a:t>
            </a:r>
            <a:r>
              <a:rPr lang="en-US"/>
              <a:t>If enabled </a:t>
            </a:r>
            <a:r>
              <a:rPr lang="en-US" dirty="0"/>
              <a:t>then:</a:t>
            </a:r>
          </a:p>
          <a:p>
            <a:pPr lvl="2"/>
            <a:r>
              <a:rPr lang="en-US" dirty="0"/>
              <a:t>The user password is immediately set with a random value</a:t>
            </a:r>
          </a:p>
          <a:p>
            <a:pPr lvl="2"/>
            <a:r>
              <a:rPr lang="en-US" dirty="0"/>
              <a:t>All Kerberos authentications will now </a:t>
            </a:r>
            <a:r>
              <a:rPr lang="en-US"/>
              <a:t>necessitate a Smartcard</a:t>
            </a:r>
            <a:endParaRPr lang="en-US" dirty="0"/>
          </a:p>
          <a:p>
            <a:pPr lvl="2"/>
            <a:r>
              <a:rPr lang="en-US" dirty="0"/>
              <a:t>NTLM authentications are still available but as the password was set with a random value, NTLM is somewhat disabled for the user. You must set a new password by hand if you still want NTLM to work.</a:t>
            </a:r>
          </a:p>
          <a:p>
            <a:pPr lvl="1"/>
            <a:r>
              <a:rPr lang="en-US" dirty="0"/>
              <a:t>Machine security setting “Interactive logon : Require smart card”. </a:t>
            </a:r>
            <a:r>
              <a:rPr lang="en-US"/>
              <a:t>If enabled </a:t>
            </a:r>
            <a:r>
              <a:rPr lang="en-US" dirty="0"/>
              <a:t>then:</a:t>
            </a:r>
          </a:p>
          <a:p>
            <a:pPr lvl="2"/>
            <a:r>
              <a:rPr lang="en-US" dirty="0"/>
              <a:t>Interactive logons (local console or remote desktop services) on the machines targeted by the GPO must be done with a Smartcard for all users</a:t>
            </a:r>
          </a:p>
          <a:p>
            <a:pPr lvl="2"/>
            <a:r>
              <a:rPr lang="en-US" dirty="0"/>
              <a:t>All other types of logon (Network logon, service logon, batch logon) can still use a password.</a:t>
            </a:r>
          </a:p>
        </p:txBody>
      </p:sp>
      <p:sp>
        <p:nvSpPr>
          <p:cNvPr id="4" name="Title 3">
            <a:extLst>
              <a:ext uri="{FF2B5EF4-FFF2-40B4-BE49-F238E27FC236}">
                <a16:creationId xmlns:a16="http://schemas.microsoft.com/office/drawing/2014/main" id="{8F0DECBA-D636-4D5E-9AB3-A3D3AF608B99}"/>
              </a:ext>
            </a:extLst>
          </p:cNvPr>
          <p:cNvSpPr>
            <a:spLocks noGrp="1"/>
          </p:cNvSpPr>
          <p:nvPr>
            <p:ph type="title"/>
          </p:nvPr>
        </p:nvSpPr>
        <p:spPr/>
        <p:txBody>
          <a:bodyPr/>
          <a:lstStyle/>
          <a:p>
            <a:r>
              <a:rPr lang="en-US" dirty="0"/>
              <a:t>Require Smartcard for logon</a:t>
            </a:r>
            <a:endParaRPr lang="fr-FR" dirty="0"/>
          </a:p>
        </p:txBody>
      </p:sp>
    </p:spTree>
    <p:extLst>
      <p:ext uri="{BB962C8B-B14F-4D97-AF65-F5344CB8AC3E}">
        <p14:creationId xmlns:p14="http://schemas.microsoft.com/office/powerpoint/2010/main" val="269717622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5D2418-138E-4DA1-A189-04C913D6C9C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20</a:t>
            </a:fld>
            <a:endParaRPr lang="en-US" dirty="0"/>
          </a:p>
        </p:txBody>
      </p:sp>
      <p:sp>
        <p:nvSpPr>
          <p:cNvPr id="3" name="Text Placeholder 2">
            <a:extLst>
              <a:ext uri="{FF2B5EF4-FFF2-40B4-BE49-F238E27FC236}">
                <a16:creationId xmlns:a16="http://schemas.microsoft.com/office/drawing/2014/main" id="{2D7D9D7F-9430-4304-A1EE-0343CB17EBC2}"/>
              </a:ext>
            </a:extLst>
          </p:cNvPr>
          <p:cNvSpPr>
            <a:spLocks noGrp="1"/>
          </p:cNvSpPr>
          <p:nvPr>
            <p:ph type="body" sz="quarter" idx="14"/>
          </p:nvPr>
        </p:nvSpPr>
        <p:spPr>
          <a:xfrm>
            <a:off x="274702" y="1943100"/>
            <a:ext cx="11721160" cy="3527119"/>
          </a:xfrm>
        </p:spPr>
        <p:txBody>
          <a:bodyPr/>
          <a:lstStyle/>
          <a:p>
            <a:r>
              <a:rPr lang="en-US" dirty="0" err="1"/>
              <a:t>Certutil</a:t>
            </a:r>
            <a:r>
              <a:rPr lang="en-US" dirty="0"/>
              <a:t> -v -</a:t>
            </a:r>
            <a:r>
              <a:rPr lang="en-US" dirty="0" err="1"/>
              <a:t>SCInfo</a:t>
            </a:r>
            <a:r>
              <a:rPr lang="en-US" dirty="0"/>
              <a:t> -</a:t>
            </a:r>
            <a:r>
              <a:rPr lang="en-US" dirty="0" err="1"/>
              <a:t>urlfetch</a:t>
            </a:r>
            <a:endParaRPr lang="en-US" dirty="0"/>
          </a:p>
          <a:p>
            <a:pPr lvl="1"/>
            <a:r>
              <a:rPr lang="en-US" dirty="0"/>
              <a:t>Accesses </a:t>
            </a:r>
            <a:r>
              <a:rPr lang="en-US"/>
              <a:t>the Smartcard resource </a:t>
            </a:r>
            <a:r>
              <a:rPr lang="en-US" dirty="0"/>
              <a:t>manager service</a:t>
            </a:r>
          </a:p>
          <a:p>
            <a:pPr lvl="1"/>
            <a:r>
              <a:rPr lang="en-US" dirty="0"/>
              <a:t>Lists readers, readers status, cards, cards ATR and card CSP</a:t>
            </a:r>
          </a:p>
          <a:p>
            <a:pPr lvl="1"/>
            <a:r>
              <a:rPr lang="en-US" dirty="0"/>
              <a:t>Tries to test the private key</a:t>
            </a:r>
          </a:p>
          <a:p>
            <a:pPr lvl="1"/>
            <a:r>
              <a:rPr lang="en-US" dirty="0"/>
              <a:t>Extracts the certificate chain</a:t>
            </a:r>
          </a:p>
          <a:p>
            <a:pPr lvl="1"/>
            <a:r>
              <a:rPr lang="en-US" dirty="0"/>
              <a:t>Verifies certificate revocation</a:t>
            </a:r>
          </a:p>
          <a:p>
            <a:pPr lvl="1"/>
            <a:r>
              <a:rPr lang="en-US" dirty="0"/>
              <a:t>Verifies AIA and CDP reachability</a:t>
            </a:r>
          </a:p>
          <a:p>
            <a:pPr lvl="1"/>
            <a:r>
              <a:rPr lang="en-US" dirty="0"/>
              <a:t>Dumps all the certificates</a:t>
            </a:r>
          </a:p>
        </p:txBody>
      </p:sp>
      <p:sp>
        <p:nvSpPr>
          <p:cNvPr id="4" name="Title 3">
            <a:extLst>
              <a:ext uri="{FF2B5EF4-FFF2-40B4-BE49-F238E27FC236}">
                <a16:creationId xmlns:a16="http://schemas.microsoft.com/office/drawing/2014/main" id="{0F2D300E-0504-4EE2-BE24-CEBC058378DA}"/>
              </a:ext>
            </a:extLst>
          </p:cNvPr>
          <p:cNvSpPr>
            <a:spLocks noGrp="1"/>
          </p:cNvSpPr>
          <p:nvPr>
            <p:ph type="title"/>
          </p:nvPr>
        </p:nvSpPr>
        <p:spPr/>
        <p:txBody>
          <a:bodyPr/>
          <a:lstStyle/>
          <a:p>
            <a:r>
              <a:rPr lang="en-US" dirty="0"/>
              <a:t>Dumping smartcard information using certutil.exe</a:t>
            </a:r>
            <a:endParaRPr lang="fr-FR" dirty="0"/>
          </a:p>
        </p:txBody>
      </p:sp>
    </p:spTree>
    <p:extLst>
      <p:ext uri="{BB962C8B-B14F-4D97-AF65-F5344CB8AC3E}">
        <p14:creationId xmlns:p14="http://schemas.microsoft.com/office/powerpoint/2010/main" val="39347408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F685C8-4398-47C0-A821-726DE6E36E0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21</a:t>
            </a:fld>
            <a:endParaRPr lang="en-US" dirty="0"/>
          </a:p>
        </p:txBody>
      </p:sp>
      <p:sp>
        <p:nvSpPr>
          <p:cNvPr id="3" name="Text Placeholder 2">
            <a:extLst>
              <a:ext uri="{FF2B5EF4-FFF2-40B4-BE49-F238E27FC236}">
                <a16:creationId xmlns:a16="http://schemas.microsoft.com/office/drawing/2014/main" id="{C944B6C0-D3C4-4C34-B2F2-5ACF434DEAF2}"/>
              </a:ext>
            </a:extLst>
          </p:cNvPr>
          <p:cNvSpPr>
            <a:spLocks noGrp="1"/>
          </p:cNvSpPr>
          <p:nvPr>
            <p:ph type="body" sz="quarter" idx="14"/>
          </p:nvPr>
        </p:nvSpPr>
        <p:spPr>
          <a:xfrm>
            <a:off x="274702" y="1943100"/>
            <a:ext cx="11721160" cy="4967514"/>
          </a:xfrm>
        </p:spPr>
        <p:txBody>
          <a:bodyPr/>
          <a:lstStyle/>
          <a:p>
            <a:r>
              <a:rPr lang="fr-FR" sz="2800" dirty="0" err="1">
                <a:hlinkClick r:id="rId2"/>
              </a:rPr>
              <a:t>SCardEstablishContext</a:t>
            </a:r>
            <a:r>
              <a:rPr lang="fr-FR" sz="2800" dirty="0"/>
              <a:t> : </a:t>
            </a:r>
            <a:r>
              <a:rPr lang="en-US" sz="2800" dirty="0"/>
              <a:t>Establishes a resource manager context for accessing the smart card database.</a:t>
            </a:r>
            <a:endParaRPr lang="fr-FR" sz="2800" dirty="0">
              <a:hlinkClick r:id="rId3"/>
            </a:endParaRPr>
          </a:p>
          <a:p>
            <a:r>
              <a:rPr lang="fr-FR" sz="2800" dirty="0" err="1">
                <a:hlinkClick r:id="rId3"/>
              </a:rPr>
              <a:t>SCardConnect</a:t>
            </a:r>
            <a:r>
              <a:rPr lang="fr-FR" sz="2800" dirty="0"/>
              <a:t> : </a:t>
            </a:r>
            <a:r>
              <a:rPr lang="en-US" sz="2800" dirty="0"/>
              <a:t>Establishes a connection between the calling application and a smart card.</a:t>
            </a:r>
          </a:p>
          <a:p>
            <a:r>
              <a:rPr lang="fr-FR" sz="2800" dirty="0" err="1">
                <a:hlinkClick r:id="rId4"/>
              </a:rPr>
              <a:t>SCardTransmit</a:t>
            </a:r>
            <a:r>
              <a:rPr lang="fr-FR" sz="2800" dirty="0"/>
              <a:t> : </a:t>
            </a:r>
            <a:r>
              <a:rPr lang="en-US" sz="2800" dirty="0"/>
              <a:t>Sends a service request to a smart card.</a:t>
            </a:r>
          </a:p>
          <a:p>
            <a:r>
              <a:rPr lang="fr-FR" sz="2800" dirty="0" err="1">
                <a:hlinkClick r:id="rId5"/>
              </a:rPr>
              <a:t>SCardReleaseContext</a:t>
            </a:r>
            <a:r>
              <a:rPr lang="fr-FR" sz="2800" dirty="0"/>
              <a:t>  : </a:t>
            </a:r>
            <a:r>
              <a:rPr lang="en-US" sz="2800" dirty="0"/>
              <a:t>Closes an established resource manager context.</a:t>
            </a:r>
          </a:p>
          <a:p>
            <a:r>
              <a:rPr lang="fr-FR" sz="2800" dirty="0" err="1">
                <a:hlinkClick r:id="rId6"/>
              </a:rPr>
              <a:t>SCardGetStatusChange</a:t>
            </a:r>
            <a:r>
              <a:rPr lang="fr-FR" sz="2800" dirty="0"/>
              <a:t> : </a:t>
            </a:r>
            <a:r>
              <a:rPr lang="en-US" sz="2800" dirty="0"/>
              <a:t>Blocks execution until status of the readers changes.</a:t>
            </a:r>
          </a:p>
          <a:p>
            <a:endParaRPr lang="en-US" sz="2800" dirty="0"/>
          </a:p>
          <a:p>
            <a:pPr marL="0" indent="0">
              <a:buNone/>
            </a:pPr>
            <a:r>
              <a:rPr lang="en-US" sz="2800" dirty="0"/>
              <a:t>Full list : </a:t>
            </a:r>
            <a:r>
              <a:rPr lang="en-US" sz="2800" dirty="0">
                <a:hlinkClick r:id="rId7"/>
              </a:rPr>
              <a:t>https://msdn.microsoft.com/en-us/library/windows/desktop/aa374731(v=vs.85).aspx#smart_card_functions</a:t>
            </a:r>
            <a:r>
              <a:rPr lang="en-US" sz="2800" dirty="0"/>
              <a:t> </a:t>
            </a:r>
            <a:endParaRPr lang="fr-FR" sz="2800" dirty="0"/>
          </a:p>
        </p:txBody>
      </p:sp>
      <p:sp>
        <p:nvSpPr>
          <p:cNvPr id="4" name="Title 3">
            <a:extLst>
              <a:ext uri="{FF2B5EF4-FFF2-40B4-BE49-F238E27FC236}">
                <a16:creationId xmlns:a16="http://schemas.microsoft.com/office/drawing/2014/main" id="{0334C00B-C993-4104-BCCE-E715B5D8EA54}"/>
              </a:ext>
            </a:extLst>
          </p:cNvPr>
          <p:cNvSpPr>
            <a:spLocks noGrp="1"/>
          </p:cNvSpPr>
          <p:nvPr>
            <p:ph type="title"/>
          </p:nvPr>
        </p:nvSpPr>
        <p:spPr/>
        <p:txBody>
          <a:bodyPr/>
          <a:lstStyle/>
          <a:p>
            <a:r>
              <a:rPr lang="en-US" dirty="0"/>
              <a:t>Smartcard API</a:t>
            </a:r>
            <a:endParaRPr lang="fr-FR" dirty="0"/>
          </a:p>
        </p:txBody>
      </p:sp>
    </p:spTree>
    <p:extLst>
      <p:ext uri="{BB962C8B-B14F-4D97-AF65-F5344CB8AC3E}">
        <p14:creationId xmlns:p14="http://schemas.microsoft.com/office/powerpoint/2010/main" val="2138650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A5D8E2-1437-485B-AEE9-9E391539462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22</a:t>
            </a:fld>
            <a:endParaRPr lang="en-US" dirty="0"/>
          </a:p>
        </p:txBody>
      </p:sp>
      <p:sp>
        <p:nvSpPr>
          <p:cNvPr id="3" name="Text Placeholder 2">
            <a:extLst>
              <a:ext uri="{FF2B5EF4-FFF2-40B4-BE49-F238E27FC236}">
                <a16:creationId xmlns:a16="http://schemas.microsoft.com/office/drawing/2014/main" id="{5C146DF4-233B-4E07-9D7D-12F49556B447}"/>
              </a:ext>
            </a:extLst>
          </p:cNvPr>
          <p:cNvSpPr>
            <a:spLocks noGrp="1"/>
          </p:cNvSpPr>
          <p:nvPr>
            <p:ph type="body" sz="quarter" idx="14"/>
          </p:nvPr>
        </p:nvSpPr>
        <p:spPr>
          <a:xfrm>
            <a:off x="274702" y="1943100"/>
            <a:ext cx="11721160" cy="2289858"/>
          </a:xfrm>
        </p:spPr>
        <p:txBody>
          <a:bodyPr vert="horz" wrap="square" lIns="146304" tIns="91440" rIns="146304" bIns="91440" rtlCol="0" anchor="t">
            <a:spAutoFit/>
          </a:bodyPr>
          <a:lstStyle/>
          <a:p>
            <a:r>
              <a:rPr lang="en-US" dirty="0"/>
              <a:t>Used by </a:t>
            </a:r>
            <a:r>
              <a:rPr lang="en-US"/>
              <a:t>card manufacturers to </a:t>
            </a:r>
            <a:r>
              <a:rPr lang="en-US" dirty="0"/>
              <a:t>design their card module for </a:t>
            </a:r>
            <a:r>
              <a:rPr lang="en-US" dirty="0" err="1"/>
              <a:t>BaseCSP</a:t>
            </a:r>
            <a:r>
              <a:rPr lang="en-US" dirty="0"/>
              <a:t> or </a:t>
            </a:r>
            <a:r>
              <a:rPr lang="en-US" dirty="0" err="1"/>
              <a:t>BaseKSP</a:t>
            </a:r>
            <a:endParaRPr lang="en-US" dirty="0"/>
          </a:p>
          <a:p>
            <a:pPr marL="0" indent="0">
              <a:buNone/>
            </a:pPr>
            <a:r>
              <a:rPr lang="fr-FR" dirty="0">
                <a:hlinkClick r:id="rId2"/>
              </a:rPr>
              <a:t>https://docs.microsoft.com/en-us/previous-versions/windows/hardware/design/dn631754(v=vs.85)</a:t>
            </a:r>
            <a:r>
              <a:rPr lang="fr-FR" dirty="0"/>
              <a:t> </a:t>
            </a:r>
          </a:p>
        </p:txBody>
      </p:sp>
      <p:sp>
        <p:nvSpPr>
          <p:cNvPr id="4" name="Title 3">
            <a:extLst>
              <a:ext uri="{FF2B5EF4-FFF2-40B4-BE49-F238E27FC236}">
                <a16:creationId xmlns:a16="http://schemas.microsoft.com/office/drawing/2014/main" id="{3400A1B8-1758-4394-9B73-EB98BC2B40D9}"/>
              </a:ext>
            </a:extLst>
          </p:cNvPr>
          <p:cNvSpPr>
            <a:spLocks noGrp="1"/>
          </p:cNvSpPr>
          <p:nvPr>
            <p:ph type="title"/>
          </p:nvPr>
        </p:nvSpPr>
        <p:spPr/>
        <p:txBody>
          <a:bodyPr/>
          <a:lstStyle/>
          <a:p>
            <a:r>
              <a:rPr lang="en-US" dirty="0" err="1"/>
              <a:t>BaseCSP</a:t>
            </a:r>
            <a:r>
              <a:rPr lang="en-US" dirty="0"/>
              <a:t> specifications</a:t>
            </a:r>
            <a:endParaRPr lang="fr-FR" dirty="0"/>
          </a:p>
        </p:txBody>
      </p:sp>
    </p:spTree>
    <p:extLst>
      <p:ext uri="{BB962C8B-B14F-4D97-AF65-F5344CB8AC3E}">
        <p14:creationId xmlns:p14="http://schemas.microsoft.com/office/powerpoint/2010/main" val="24829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7AF5D1-072C-490C-B881-36D80126166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23</a:t>
            </a:fld>
            <a:endParaRPr lang="en-US" dirty="0"/>
          </a:p>
        </p:txBody>
      </p:sp>
      <p:sp>
        <p:nvSpPr>
          <p:cNvPr id="3" name="Text Placeholder 2">
            <a:extLst>
              <a:ext uri="{FF2B5EF4-FFF2-40B4-BE49-F238E27FC236}">
                <a16:creationId xmlns:a16="http://schemas.microsoft.com/office/drawing/2014/main" id="{2B629D8A-42E2-43B8-9269-71782978823D}"/>
              </a:ext>
            </a:extLst>
          </p:cNvPr>
          <p:cNvSpPr>
            <a:spLocks noGrp="1"/>
          </p:cNvSpPr>
          <p:nvPr>
            <p:ph type="body" sz="quarter" idx="14"/>
          </p:nvPr>
        </p:nvSpPr>
        <p:spPr>
          <a:xfrm>
            <a:off x="274702" y="1943100"/>
            <a:ext cx="11721160" cy="5066002"/>
          </a:xfrm>
        </p:spPr>
        <p:txBody>
          <a:bodyPr/>
          <a:lstStyle/>
          <a:p>
            <a:r>
              <a:rPr lang="en-US" sz="3200" dirty="0"/>
              <a:t>The PIN cache protects the user from entering a PIN every time the smart card is unauthenticated.</a:t>
            </a:r>
          </a:p>
          <a:p>
            <a:r>
              <a:rPr lang="en-US" sz="3200" dirty="0"/>
              <a:t>The problem</a:t>
            </a:r>
          </a:p>
          <a:p>
            <a:pPr lvl="1"/>
            <a:r>
              <a:rPr lang="en-US" sz="2000" dirty="0"/>
              <a:t>After a smart card is authenticated, it will not differentiate among host-side applications—any application can access private data on the smart card.</a:t>
            </a:r>
          </a:p>
          <a:p>
            <a:pPr lvl="1"/>
            <a:r>
              <a:rPr lang="en-US" sz="2000" dirty="0"/>
              <a:t>To mitigate this, the smart card enters an exclusive state when an application authenticates to the smart card.</a:t>
            </a:r>
          </a:p>
          <a:p>
            <a:pPr lvl="1"/>
            <a:r>
              <a:rPr lang="en-US" sz="2000" dirty="0"/>
              <a:t>However, this means that other applications cannot communicate with the smart card and will be blocked. Therefore, such exclusive connections are minimized.</a:t>
            </a:r>
          </a:p>
          <a:p>
            <a:r>
              <a:rPr lang="en-US" sz="3200" dirty="0"/>
              <a:t>This is where the PIN cache is used to minimize exclusive use of the smart card without forcing the user to enter a PIN multiple times.</a:t>
            </a:r>
            <a:endParaRPr lang="fr-FR" sz="3200" dirty="0"/>
          </a:p>
        </p:txBody>
      </p:sp>
      <p:sp>
        <p:nvSpPr>
          <p:cNvPr id="4" name="Title 3">
            <a:extLst>
              <a:ext uri="{FF2B5EF4-FFF2-40B4-BE49-F238E27FC236}">
                <a16:creationId xmlns:a16="http://schemas.microsoft.com/office/drawing/2014/main" id="{22014DD5-D0C0-4420-B85B-5E64F2F960D7}"/>
              </a:ext>
            </a:extLst>
          </p:cNvPr>
          <p:cNvSpPr>
            <a:spLocks noGrp="1"/>
          </p:cNvSpPr>
          <p:nvPr>
            <p:ph type="title"/>
          </p:nvPr>
        </p:nvSpPr>
        <p:spPr/>
        <p:txBody>
          <a:bodyPr/>
          <a:lstStyle/>
          <a:p>
            <a:r>
              <a:rPr lang="en-US" dirty="0"/>
              <a:t>PIN caching with </a:t>
            </a:r>
            <a:r>
              <a:rPr lang="en-US" dirty="0" err="1"/>
              <a:t>BaseCSP</a:t>
            </a:r>
            <a:r>
              <a:rPr lang="en-US" dirty="0"/>
              <a:t>/KSP</a:t>
            </a:r>
            <a:endParaRPr lang="fr-FR" dirty="0"/>
          </a:p>
        </p:txBody>
      </p:sp>
    </p:spTree>
    <p:extLst>
      <p:ext uri="{BB962C8B-B14F-4D97-AF65-F5344CB8AC3E}">
        <p14:creationId xmlns:p14="http://schemas.microsoft.com/office/powerpoint/2010/main" val="363609670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656506-409D-4E00-964A-73E2BCBF07B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24</a:t>
            </a:fld>
            <a:endParaRPr lang="en-US" dirty="0"/>
          </a:p>
        </p:txBody>
      </p:sp>
      <p:sp>
        <p:nvSpPr>
          <p:cNvPr id="3" name="Text Placeholder 2">
            <a:extLst>
              <a:ext uri="{FF2B5EF4-FFF2-40B4-BE49-F238E27FC236}">
                <a16:creationId xmlns:a16="http://schemas.microsoft.com/office/drawing/2014/main" id="{99C74070-71F0-4954-9893-922F3D1EDA30}"/>
              </a:ext>
            </a:extLst>
          </p:cNvPr>
          <p:cNvSpPr>
            <a:spLocks noGrp="1"/>
          </p:cNvSpPr>
          <p:nvPr>
            <p:ph type="body" sz="quarter" idx="14"/>
          </p:nvPr>
        </p:nvSpPr>
        <p:spPr>
          <a:xfrm>
            <a:off x="274702" y="1943100"/>
            <a:ext cx="11721160" cy="3785652"/>
          </a:xfrm>
        </p:spPr>
        <p:txBody>
          <a:bodyPr/>
          <a:lstStyle/>
          <a:p>
            <a:r>
              <a:rPr lang="en-US" dirty="0"/>
              <a:t>The Base CSP internally maintains a per-process cache of the PIN. The PIN is encrypted and stored in memory. The functions that are used to secure the PIN are </a:t>
            </a:r>
            <a:r>
              <a:rPr lang="en-US" dirty="0" err="1"/>
              <a:t>RtlEncryptMemory</a:t>
            </a:r>
            <a:r>
              <a:rPr lang="en-US" dirty="0"/>
              <a:t>, </a:t>
            </a:r>
            <a:r>
              <a:rPr lang="en-US" dirty="0" err="1"/>
              <a:t>RtlDecryptMemory</a:t>
            </a:r>
            <a:r>
              <a:rPr lang="en-US" dirty="0"/>
              <a:t>, and </a:t>
            </a:r>
            <a:r>
              <a:rPr lang="en-US" dirty="0" err="1"/>
              <a:t>RtlSecureZeroMemory</a:t>
            </a:r>
            <a:r>
              <a:rPr lang="en-US" dirty="0"/>
              <a:t>, which will empty buffers that contained the PIN.</a:t>
            </a:r>
          </a:p>
          <a:p>
            <a:r>
              <a:rPr lang="en-US" dirty="0"/>
              <a:t>Cards can mark their PIN as not </a:t>
            </a:r>
            <a:r>
              <a:rPr lang="en-US" dirty="0" err="1"/>
              <a:t>cachable</a:t>
            </a:r>
            <a:endParaRPr lang="fr-FR" dirty="0"/>
          </a:p>
        </p:txBody>
      </p:sp>
      <p:sp>
        <p:nvSpPr>
          <p:cNvPr id="4" name="Title 3">
            <a:extLst>
              <a:ext uri="{FF2B5EF4-FFF2-40B4-BE49-F238E27FC236}">
                <a16:creationId xmlns:a16="http://schemas.microsoft.com/office/drawing/2014/main" id="{74D45F59-08FB-47A7-831E-E8FCDF5F7D7B}"/>
              </a:ext>
            </a:extLst>
          </p:cNvPr>
          <p:cNvSpPr>
            <a:spLocks noGrp="1"/>
          </p:cNvSpPr>
          <p:nvPr>
            <p:ph type="title"/>
          </p:nvPr>
        </p:nvSpPr>
        <p:spPr/>
        <p:txBody>
          <a:bodyPr/>
          <a:lstStyle/>
          <a:p>
            <a:r>
              <a:rPr lang="en-US" dirty="0"/>
              <a:t>PIN caching process</a:t>
            </a:r>
            <a:endParaRPr lang="fr-FR" dirty="0"/>
          </a:p>
        </p:txBody>
      </p:sp>
    </p:spTree>
    <p:extLst>
      <p:ext uri="{BB962C8B-B14F-4D97-AF65-F5344CB8AC3E}">
        <p14:creationId xmlns:p14="http://schemas.microsoft.com/office/powerpoint/2010/main" val="17951732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037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2 – Trusted Platform Module</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797507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D8CC59-1BE0-481D-BC61-9B66E9AF299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26</a:t>
            </a:fld>
            <a:endParaRPr lang="en-US" dirty="0"/>
          </a:p>
        </p:txBody>
      </p:sp>
      <p:sp>
        <p:nvSpPr>
          <p:cNvPr id="3" name="Text Placeholder 2">
            <a:extLst>
              <a:ext uri="{FF2B5EF4-FFF2-40B4-BE49-F238E27FC236}">
                <a16:creationId xmlns:a16="http://schemas.microsoft.com/office/drawing/2014/main" id="{EECE5ACF-04D8-4147-9C16-05FE59187A86}"/>
              </a:ext>
            </a:extLst>
          </p:cNvPr>
          <p:cNvSpPr>
            <a:spLocks noGrp="1"/>
          </p:cNvSpPr>
          <p:nvPr>
            <p:ph type="body" sz="quarter" idx="14"/>
          </p:nvPr>
        </p:nvSpPr>
        <p:spPr>
          <a:xfrm>
            <a:off x="274702" y="1943100"/>
            <a:ext cx="11721160" cy="3459409"/>
          </a:xfrm>
        </p:spPr>
        <p:txBody>
          <a:bodyPr/>
          <a:lstStyle/>
          <a:p>
            <a:r>
              <a:rPr lang="en-US" sz="2800" dirty="0"/>
              <a:t>Trusted Platform Module (TPM) is an international standard for a secure </a:t>
            </a:r>
            <a:r>
              <a:rPr lang="en-US" sz="2800" dirty="0" err="1"/>
              <a:t>cryptoprocessor</a:t>
            </a:r>
            <a:r>
              <a:rPr lang="en-US" sz="2800" dirty="0"/>
              <a:t>, which is a dedicated microprocessor designed to secure hardware by integrating cryptographic keys into devices. </a:t>
            </a:r>
          </a:p>
          <a:p>
            <a:r>
              <a:rPr lang="en-US" sz="2800" dirty="0"/>
              <a:t>TPM's technical specification was written by a computer industry consortium called Trusted Computing Group (TCG). </a:t>
            </a:r>
          </a:p>
          <a:p>
            <a:r>
              <a:rPr lang="en-US" sz="2800" dirty="0"/>
              <a:t>International Organization for Standardization (ISO) and International Electrotechnical Commission (IEC) standardized the specification as ISO/IEC 11889 in 2009.</a:t>
            </a:r>
            <a:endParaRPr lang="fr-FR" sz="2800" dirty="0"/>
          </a:p>
        </p:txBody>
      </p:sp>
      <p:sp>
        <p:nvSpPr>
          <p:cNvPr id="4" name="Title 3">
            <a:extLst>
              <a:ext uri="{FF2B5EF4-FFF2-40B4-BE49-F238E27FC236}">
                <a16:creationId xmlns:a16="http://schemas.microsoft.com/office/drawing/2014/main" id="{905C3BDE-3DD4-4FC3-AACD-78B75C07C874}"/>
              </a:ext>
            </a:extLst>
          </p:cNvPr>
          <p:cNvSpPr>
            <a:spLocks noGrp="1"/>
          </p:cNvSpPr>
          <p:nvPr>
            <p:ph type="title"/>
          </p:nvPr>
        </p:nvSpPr>
        <p:spPr/>
        <p:txBody>
          <a:bodyPr/>
          <a:lstStyle/>
          <a:p>
            <a:r>
              <a:rPr lang="en-US" dirty="0"/>
              <a:t>Trusted Platform Module</a:t>
            </a:r>
            <a:endParaRPr lang="fr-FR" dirty="0"/>
          </a:p>
        </p:txBody>
      </p:sp>
    </p:spTree>
    <p:extLst>
      <p:ext uri="{BB962C8B-B14F-4D97-AF65-F5344CB8AC3E}">
        <p14:creationId xmlns:p14="http://schemas.microsoft.com/office/powerpoint/2010/main" val="167499968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39E26B-7CEF-4DE8-911B-18304BDD6C6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27</a:t>
            </a:fld>
            <a:endParaRPr lang="en-US" dirty="0"/>
          </a:p>
        </p:txBody>
      </p:sp>
      <p:sp>
        <p:nvSpPr>
          <p:cNvPr id="3" name="Text Placeholder 2">
            <a:extLst>
              <a:ext uri="{FF2B5EF4-FFF2-40B4-BE49-F238E27FC236}">
                <a16:creationId xmlns:a16="http://schemas.microsoft.com/office/drawing/2014/main" id="{24315D12-C8F9-484C-8D15-3A00215A2E43}"/>
              </a:ext>
            </a:extLst>
          </p:cNvPr>
          <p:cNvSpPr>
            <a:spLocks noGrp="1"/>
          </p:cNvSpPr>
          <p:nvPr>
            <p:ph type="body" sz="quarter" idx="14"/>
          </p:nvPr>
        </p:nvSpPr>
        <p:spPr>
          <a:xfrm>
            <a:off x="274702" y="1943100"/>
            <a:ext cx="11721160" cy="3711785"/>
          </a:xfrm>
        </p:spPr>
        <p:txBody>
          <a:bodyPr vert="horz" wrap="square" lIns="146304" tIns="91440" rIns="146304" bIns="91440" rtlCol="0" anchor="t">
            <a:spAutoFit/>
          </a:bodyPr>
          <a:lstStyle/>
          <a:p>
            <a:r>
              <a:rPr lang="fr-FR" sz="3200"/>
              <a:t>Can be hardware </a:t>
            </a:r>
            <a:r>
              <a:rPr lang="fr-FR" sz="3200" dirty="0"/>
              <a:t>(</a:t>
            </a:r>
            <a:r>
              <a:rPr lang="fr-FR" sz="3200" dirty="0" err="1"/>
              <a:t>also</a:t>
            </a:r>
            <a:r>
              <a:rPr lang="fr-FR" sz="3200" dirty="0"/>
              <a:t> </a:t>
            </a:r>
            <a:r>
              <a:rPr lang="fr-FR" sz="3200" dirty="0" err="1"/>
              <a:t>called</a:t>
            </a:r>
            <a:r>
              <a:rPr lang="fr-FR" sz="3200" dirty="0"/>
              <a:t> </a:t>
            </a:r>
            <a:r>
              <a:rPr lang="fr-FR" sz="3200" dirty="0" err="1"/>
              <a:t>discrete</a:t>
            </a:r>
            <a:r>
              <a:rPr lang="fr-FR" sz="3200" dirty="0"/>
              <a:t> TPM) </a:t>
            </a:r>
            <a:r>
              <a:rPr lang="fr-FR" sz="3200"/>
              <a:t>or software</a:t>
            </a:r>
            <a:endParaRPr lang="fr-FR" sz="3200" dirty="0"/>
          </a:p>
          <a:p>
            <a:r>
              <a:rPr lang="fr-FR" sz="3200" dirty="0"/>
              <a:t>TPM </a:t>
            </a:r>
            <a:r>
              <a:rPr lang="fr-FR" sz="3200" dirty="0" err="1"/>
              <a:t>does</a:t>
            </a:r>
            <a:r>
              <a:rPr lang="fr-FR" sz="3200" dirty="0"/>
              <a:t> not store the </a:t>
            </a:r>
            <a:r>
              <a:rPr lang="fr-FR" sz="3200" dirty="0" err="1"/>
              <a:t>certificates</a:t>
            </a:r>
            <a:r>
              <a:rPr lang="fr-FR" sz="3200" dirty="0"/>
              <a:t> or keys</a:t>
            </a:r>
          </a:p>
          <a:p>
            <a:pPr lvl="1"/>
            <a:r>
              <a:rPr lang="fr-FR" sz="2000" dirty="0"/>
              <a:t>Keys are </a:t>
            </a:r>
            <a:r>
              <a:rPr lang="fr-FR" sz="2000" dirty="0" err="1"/>
              <a:t>either</a:t>
            </a:r>
            <a:r>
              <a:rPr lang="fr-FR" sz="2000" dirty="0"/>
              <a:t> </a:t>
            </a:r>
            <a:r>
              <a:rPr lang="fr-FR" sz="2000" dirty="0" err="1"/>
              <a:t>imported</a:t>
            </a:r>
            <a:r>
              <a:rPr lang="fr-FR" sz="2000" dirty="0"/>
              <a:t> </a:t>
            </a:r>
            <a:r>
              <a:rPr lang="fr-FR" sz="2000" err="1"/>
              <a:t>into</a:t>
            </a:r>
            <a:r>
              <a:rPr lang="fr-FR" sz="2000"/>
              <a:t> </a:t>
            </a:r>
            <a:r>
              <a:rPr lang="fr-FR" sz="2000" err="1"/>
              <a:t>it</a:t>
            </a:r>
            <a:r>
              <a:rPr lang="fr-FR" sz="2000"/>
              <a:t> or </a:t>
            </a:r>
            <a:r>
              <a:rPr lang="fr-FR" sz="2000" dirty="0" err="1"/>
              <a:t>created</a:t>
            </a:r>
            <a:r>
              <a:rPr lang="fr-FR" sz="2000" dirty="0"/>
              <a:t> by the TPM</a:t>
            </a:r>
          </a:p>
          <a:p>
            <a:pPr lvl="1"/>
            <a:r>
              <a:rPr lang="fr-FR" sz="2000" dirty="0"/>
              <a:t>Keys are </a:t>
            </a:r>
            <a:r>
              <a:rPr lang="fr-FR" sz="2000" dirty="0" err="1"/>
              <a:t>then</a:t>
            </a:r>
            <a:r>
              <a:rPr lang="fr-FR" sz="2000" dirty="0"/>
              <a:t> </a:t>
            </a:r>
            <a:r>
              <a:rPr lang="fr-FR" sz="2000" dirty="0" err="1"/>
              <a:t>protected</a:t>
            </a:r>
            <a:r>
              <a:rPr lang="fr-FR" sz="2000" dirty="0"/>
              <a:t> by the TPM </a:t>
            </a:r>
            <a:r>
              <a:rPr lang="fr-FR" sz="2000" dirty="0" err="1"/>
              <a:t>so</a:t>
            </a:r>
            <a:r>
              <a:rPr lang="fr-FR" sz="2000" dirty="0"/>
              <a:t> </a:t>
            </a:r>
            <a:r>
              <a:rPr lang="fr-FR" sz="2000" dirty="0" err="1"/>
              <a:t>that</a:t>
            </a:r>
            <a:r>
              <a:rPr lang="fr-FR" sz="2000" dirty="0"/>
              <a:t> </a:t>
            </a:r>
            <a:r>
              <a:rPr lang="fr-FR" sz="2000" dirty="0" err="1"/>
              <a:t>only</a:t>
            </a:r>
            <a:r>
              <a:rPr lang="fr-FR" sz="2000" dirty="0"/>
              <a:t> </a:t>
            </a:r>
            <a:r>
              <a:rPr lang="fr-FR" sz="2000" dirty="0" err="1"/>
              <a:t>that</a:t>
            </a:r>
            <a:r>
              <a:rPr lang="fr-FR" sz="2000" dirty="0"/>
              <a:t> chip can </a:t>
            </a:r>
            <a:r>
              <a:rPr lang="fr-FR" sz="2000" dirty="0" err="1"/>
              <a:t>read</a:t>
            </a:r>
            <a:r>
              <a:rPr lang="fr-FR" sz="2000" dirty="0"/>
              <a:t> the </a:t>
            </a:r>
            <a:r>
              <a:rPr lang="fr-FR" sz="2000" dirty="0" err="1"/>
              <a:t>material</a:t>
            </a:r>
            <a:endParaRPr lang="fr-FR" sz="2000" dirty="0"/>
          </a:p>
          <a:p>
            <a:pPr lvl="1"/>
            <a:r>
              <a:rPr lang="fr-FR" sz="2000" dirty="0"/>
              <a:t>The </a:t>
            </a:r>
            <a:r>
              <a:rPr lang="fr-FR" sz="2000" dirty="0" err="1"/>
              <a:t>protected</a:t>
            </a:r>
            <a:r>
              <a:rPr lang="fr-FR" sz="2000" dirty="0"/>
              <a:t> </a:t>
            </a:r>
            <a:r>
              <a:rPr lang="fr-FR" sz="2000" dirty="0" err="1"/>
              <a:t>object</a:t>
            </a:r>
            <a:r>
              <a:rPr lang="fr-FR" sz="2000" dirty="0"/>
              <a:t> </a:t>
            </a:r>
            <a:r>
              <a:rPr lang="fr-FR" sz="2000" dirty="0" err="1"/>
              <a:t>is</a:t>
            </a:r>
            <a:r>
              <a:rPr lang="fr-FR" sz="2000" dirty="0"/>
              <a:t> </a:t>
            </a:r>
            <a:r>
              <a:rPr lang="fr-FR" sz="2000" dirty="0" err="1"/>
              <a:t>then</a:t>
            </a:r>
            <a:r>
              <a:rPr lang="fr-FR" sz="2000" dirty="0"/>
              <a:t> </a:t>
            </a:r>
            <a:r>
              <a:rPr lang="fr-FR" sz="2000" dirty="0" err="1"/>
              <a:t>transfered</a:t>
            </a:r>
            <a:r>
              <a:rPr lang="fr-FR" sz="2000" dirty="0"/>
              <a:t> back to the operating system</a:t>
            </a:r>
          </a:p>
          <a:p>
            <a:r>
              <a:rPr lang="fr-FR" sz="3200" dirty="0"/>
              <a:t>TPM </a:t>
            </a:r>
            <a:r>
              <a:rPr lang="fr-FR" sz="3200" dirty="0" err="1"/>
              <a:t>never</a:t>
            </a:r>
            <a:r>
              <a:rPr lang="fr-FR" sz="3200" dirty="0"/>
              <a:t> release sensitive parts of the keys </a:t>
            </a:r>
            <a:r>
              <a:rPr lang="fr-FR" sz="3200" dirty="0" err="1"/>
              <a:t>it</a:t>
            </a:r>
            <a:r>
              <a:rPr lang="fr-FR" sz="3200" dirty="0"/>
              <a:t> has </a:t>
            </a:r>
            <a:r>
              <a:rPr lang="fr-FR" sz="3200" dirty="0" err="1"/>
              <a:t>generated</a:t>
            </a:r>
            <a:endParaRPr lang="fr-FR" sz="3200" dirty="0"/>
          </a:p>
          <a:p>
            <a:r>
              <a:rPr lang="fr-FR" sz="3200" dirty="0"/>
              <a:t>TPM </a:t>
            </a:r>
            <a:r>
              <a:rPr lang="fr-FR" sz="3200" dirty="0" err="1"/>
              <a:t>allows</a:t>
            </a:r>
            <a:r>
              <a:rPr lang="fr-FR" sz="3200" dirty="0"/>
              <a:t> keys to </a:t>
            </a:r>
            <a:r>
              <a:rPr lang="fr-FR" sz="3200" dirty="0" err="1"/>
              <a:t>be</a:t>
            </a:r>
            <a:r>
              <a:rPr lang="fr-FR" sz="3200" dirty="0"/>
              <a:t> </a:t>
            </a:r>
            <a:r>
              <a:rPr lang="fr-FR" sz="3200" dirty="0" err="1"/>
              <a:t>protected</a:t>
            </a:r>
            <a:r>
              <a:rPr lang="fr-FR" sz="3200" dirty="0"/>
              <a:t> by </a:t>
            </a:r>
            <a:r>
              <a:rPr lang="fr-FR" sz="3200" dirty="0" err="1"/>
              <a:t>various</a:t>
            </a:r>
            <a:r>
              <a:rPr lang="fr-FR" sz="3200" dirty="0"/>
              <a:t> </a:t>
            </a:r>
            <a:r>
              <a:rPr lang="fr-FR" sz="3200" dirty="0" err="1"/>
              <a:t>authorization</a:t>
            </a:r>
            <a:r>
              <a:rPr lang="fr-FR" sz="3200" dirty="0"/>
              <a:t> </a:t>
            </a:r>
            <a:r>
              <a:rPr lang="fr-FR" sz="3200" dirty="0" err="1"/>
              <a:t>mechanisms</a:t>
            </a:r>
            <a:endParaRPr lang="fr-FR" sz="3200" dirty="0"/>
          </a:p>
        </p:txBody>
      </p:sp>
      <p:sp>
        <p:nvSpPr>
          <p:cNvPr id="4" name="Title 3">
            <a:extLst>
              <a:ext uri="{FF2B5EF4-FFF2-40B4-BE49-F238E27FC236}">
                <a16:creationId xmlns:a16="http://schemas.microsoft.com/office/drawing/2014/main" id="{556A4DA6-18D3-4818-BE53-39E864301882}"/>
              </a:ext>
            </a:extLst>
          </p:cNvPr>
          <p:cNvSpPr>
            <a:spLocks noGrp="1"/>
          </p:cNvSpPr>
          <p:nvPr>
            <p:ph type="title"/>
          </p:nvPr>
        </p:nvSpPr>
        <p:spPr/>
        <p:txBody>
          <a:bodyPr/>
          <a:lstStyle/>
          <a:p>
            <a:r>
              <a:rPr lang="en-US" dirty="0"/>
              <a:t>Trusted Platform Module</a:t>
            </a:r>
            <a:endParaRPr lang="fr-FR" dirty="0"/>
          </a:p>
        </p:txBody>
      </p:sp>
    </p:spTree>
    <p:extLst>
      <p:ext uri="{BB962C8B-B14F-4D97-AF65-F5344CB8AC3E}">
        <p14:creationId xmlns:p14="http://schemas.microsoft.com/office/powerpoint/2010/main" val="13725821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5736E-8B43-45B5-87B7-413732F8E9F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28</a:t>
            </a:fld>
            <a:endParaRPr lang="en-US" dirty="0"/>
          </a:p>
        </p:txBody>
      </p:sp>
      <p:sp>
        <p:nvSpPr>
          <p:cNvPr id="6" name="Text Placeholder 5">
            <a:extLst>
              <a:ext uri="{FF2B5EF4-FFF2-40B4-BE49-F238E27FC236}">
                <a16:creationId xmlns:a16="http://schemas.microsoft.com/office/drawing/2014/main" id="{E5739160-4D26-4E0B-95AE-E3B74212A036}"/>
              </a:ext>
            </a:extLst>
          </p:cNvPr>
          <p:cNvSpPr>
            <a:spLocks noGrp="1"/>
          </p:cNvSpPr>
          <p:nvPr>
            <p:ph type="body" sz="quarter" idx="14"/>
          </p:nvPr>
        </p:nvSpPr>
        <p:spPr>
          <a:xfrm>
            <a:off x="274702" y="1943100"/>
            <a:ext cx="11721160" cy="4745915"/>
          </a:xfrm>
        </p:spPr>
        <p:txBody>
          <a:bodyPr/>
          <a:lstStyle/>
          <a:p>
            <a:r>
              <a:rPr lang="en-US" dirty="0"/>
              <a:t>Version 1.2 used to be deployed widely. Version 2.0 mostly supersedes it and should be preferred</a:t>
            </a:r>
          </a:p>
          <a:p>
            <a:r>
              <a:rPr lang="en-US" dirty="0"/>
              <a:t>Major differences</a:t>
            </a:r>
          </a:p>
          <a:p>
            <a:pPr lvl="1"/>
            <a:r>
              <a:rPr lang="en-US" dirty="0"/>
              <a:t>TPM 1.2 is constrained by its data structures to using RSA and SHA. TPM 2.0 allows variability of underlying algorithms</a:t>
            </a:r>
          </a:p>
          <a:p>
            <a:pPr lvl="1"/>
            <a:r>
              <a:rPr lang="en-US" dirty="0"/>
              <a:t>TPM 1.2 has different schemes to allow access, manipulation of objects. TPM 2.0 provides a uniform framework for authorization capabilities so they may be combined</a:t>
            </a:r>
          </a:p>
          <a:p>
            <a:pPr lvl="1"/>
            <a:r>
              <a:rPr lang="en-US" dirty="0"/>
              <a:t>TPM 2.0 offers new authorization mechanisms like clear text passwords and HMAC</a:t>
            </a:r>
          </a:p>
          <a:p>
            <a:pPr lvl="1"/>
            <a:r>
              <a:rPr lang="en-US" dirty="0"/>
              <a:t>TPM 2.0 adds storage hierarchy controlled by firmware (or BIOS)</a:t>
            </a:r>
            <a:endParaRPr lang="fr-FR" dirty="0"/>
          </a:p>
        </p:txBody>
      </p:sp>
      <p:sp>
        <p:nvSpPr>
          <p:cNvPr id="4" name="Title 3">
            <a:extLst>
              <a:ext uri="{FF2B5EF4-FFF2-40B4-BE49-F238E27FC236}">
                <a16:creationId xmlns:a16="http://schemas.microsoft.com/office/drawing/2014/main" id="{1AAABE12-B672-42D1-983D-C4DCB206B233}"/>
              </a:ext>
            </a:extLst>
          </p:cNvPr>
          <p:cNvSpPr>
            <a:spLocks noGrp="1"/>
          </p:cNvSpPr>
          <p:nvPr>
            <p:ph type="title"/>
          </p:nvPr>
        </p:nvSpPr>
        <p:spPr/>
        <p:txBody>
          <a:bodyPr/>
          <a:lstStyle/>
          <a:p>
            <a:r>
              <a:rPr lang="en-US" dirty="0"/>
              <a:t>Comparing Trusted Module Platform revisions</a:t>
            </a:r>
            <a:endParaRPr lang="fr-FR" dirty="0"/>
          </a:p>
        </p:txBody>
      </p:sp>
    </p:spTree>
    <p:extLst>
      <p:ext uri="{BB962C8B-B14F-4D97-AF65-F5344CB8AC3E}">
        <p14:creationId xmlns:p14="http://schemas.microsoft.com/office/powerpoint/2010/main" val="41939961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B07B83-44D4-4BD1-AAEC-39421A571D6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a:t>
            </a:fld>
            <a:endParaRPr lang="en-US" dirty="0"/>
          </a:p>
        </p:txBody>
      </p:sp>
      <p:sp>
        <p:nvSpPr>
          <p:cNvPr id="3" name="Text Placeholder 2">
            <a:extLst>
              <a:ext uri="{FF2B5EF4-FFF2-40B4-BE49-F238E27FC236}">
                <a16:creationId xmlns:a16="http://schemas.microsoft.com/office/drawing/2014/main" id="{0DC086E8-EF83-44E7-8F96-2410ABD99CD5}"/>
              </a:ext>
            </a:extLst>
          </p:cNvPr>
          <p:cNvSpPr>
            <a:spLocks noGrp="1"/>
          </p:cNvSpPr>
          <p:nvPr>
            <p:ph type="body" sz="quarter" idx="14"/>
          </p:nvPr>
        </p:nvSpPr>
        <p:spPr>
          <a:xfrm>
            <a:off x="274702" y="1943100"/>
            <a:ext cx="11721160" cy="4007251"/>
          </a:xfrm>
        </p:spPr>
        <p:txBody>
          <a:bodyPr vert="horz" wrap="square" lIns="146304" tIns="91440" rIns="146304" bIns="91440" rtlCol="0" anchor="t">
            <a:spAutoFit/>
          </a:bodyPr>
          <a:lstStyle/>
          <a:p>
            <a:r>
              <a:rPr lang="en-US"/>
              <a:t>Smartcards provide a </a:t>
            </a:r>
            <a:r>
              <a:rPr lang="en-US" dirty="0"/>
              <a:t>second authentication</a:t>
            </a:r>
          </a:p>
          <a:p>
            <a:r>
              <a:rPr lang="en-US" dirty="0"/>
              <a:t>Smartcards are safer because authentication relies on something you have (the card) and something you know (the PIN code)</a:t>
            </a:r>
          </a:p>
          <a:p>
            <a:r>
              <a:rPr lang="en-US" dirty="0"/>
              <a:t>One of the foundation of </a:t>
            </a:r>
            <a:r>
              <a:rPr lang="en-US"/>
              <a:t>Smartcards is the </a:t>
            </a:r>
            <a:r>
              <a:rPr lang="en-US" dirty="0"/>
              <a:t>inability to </a:t>
            </a:r>
            <a:r>
              <a:rPr lang="en-US"/>
              <a:t>clone them</a:t>
            </a:r>
            <a:endParaRPr lang="en-US">
              <a:cs typeface="Segoe UI Light"/>
            </a:endParaRPr>
          </a:p>
          <a:p>
            <a:r>
              <a:rPr lang="en-US" dirty="0"/>
              <a:t>That’s called : 2-form authentication</a:t>
            </a:r>
            <a:endParaRPr lang="fr-FR" dirty="0"/>
          </a:p>
        </p:txBody>
      </p:sp>
      <p:sp>
        <p:nvSpPr>
          <p:cNvPr id="4" name="Title 3">
            <a:extLst>
              <a:ext uri="{FF2B5EF4-FFF2-40B4-BE49-F238E27FC236}">
                <a16:creationId xmlns:a16="http://schemas.microsoft.com/office/drawing/2014/main" id="{4DDC93E8-0A8F-4D84-84E2-5D7CE472ED83}"/>
              </a:ext>
            </a:extLst>
          </p:cNvPr>
          <p:cNvSpPr>
            <a:spLocks noGrp="1"/>
          </p:cNvSpPr>
          <p:nvPr>
            <p:ph type="title"/>
          </p:nvPr>
        </p:nvSpPr>
        <p:spPr/>
        <p:txBody>
          <a:bodyPr/>
          <a:lstStyle/>
          <a:p>
            <a:r>
              <a:rPr lang="en-US" dirty="0"/>
              <a:t>Why Smartcards ?</a:t>
            </a:r>
            <a:endParaRPr lang="fr-FR" dirty="0"/>
          </a:p>
        </p:txBody>
      </p:sp>
    </p:spTree>
    <p:extLst>
      <p:ext uri="{BB962C8B-B14F-4D97-AF65-F5344CB8AC3E}">
        <p14:creationId xmlns:p14="http://schemas.microsoft.com/office/powerpoint/2010/main" val="379249347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E3EFD2-B141-4038-9127-3646BB8E9EF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29</a:t>
            </a:fld>
            <a:endParaRPr lang="en-US" dirty="0"/>
          </a:p>
        </p:txBody>
      </p:sp>
      <p:sp>
        <p:nvSpPr>
          <p:cNvPr id="3" name="Title 2">
            <a:extLst>
              <a:ext uri="{FF2B5EF4-FFF2-40B4-BE49-F238E27FC236}">
                <a16:creationId xmlns:a16="http://schemas.microsoft.com/office/drawing/2014/main" id="{D30CE9D0-E78A-4326-804B-83485804DE96}"/>
              </a:ext>
            </a:extLst>
          </p:cNvPr>
          <p:cNvSpPr>
            <a:spLocks noGrp="1"/>
          </p:cNvSpPr>
          <p:nvPr>
            <p:ph type="title"/>
          </p:nvPr>
        </p:nvSpPr>
        <p:spPr/>
        <p:txBody>
          <a:bodyPr/>
          <a:lstStyle/>
          <a:p>
            <a:r>
              <a:rPr lang="en-US" dirty="0"/>
              <a:t>TPM 2.0 Architecture</a:t>
            </a:r>
            <a:endParaRPr lang="fr-FR" dirty="0"/>
          </a:p>
        </p:txBody>
      </p:sp>
      <p:graphicFrame>
        <p:nvGraphicFramePr>
          <p:cNvPr id="4" name="Diagram 3">
            <a:extLst>
              <a:ext uri="{FF2B5EF4-FFF2-40B4-BE49-F238E27FC236}">
                <a16:creationId xmlns:a16="http://schemas.microsoft.com/office/drawing/2014/main" id="{CBF50E44-E192-4179-B91C-98432D3D2872}"/>
              </a:ext>
            </a:extLst>
          </p:cNvPr>
          <p:cNvGraphicFramePr/>
          <p:nvPr>
            <p:extLst>
              <p:ext uri="{D42A27DB-BD31-4B8C-83A1-F6EECF244321}">
                <p14:modId xmlns:p14="http://schemas.microsoft.com/office/powerpoint/2010/main" val="1260025507"/>
              </p:ext>
            </p:extLst>
          </p:nvPr>
        </p:nvGraphicFramePr>
        <p:xfrm>
          <a:off x="724701" y="1919786"/>
          <a:ext cx="10951153" cy="1899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F41BCBE-9879-4974-809C-485FDEBFCC8B}"/>
              </a:ext>
            </a:extLst>
          </p:cNvPr>
          <p:cNvSpPr txBox="1"/>
          <p:nvPr/>
        </p:nvSpPr>
        <p:spPr>
          <a:xfrm>
            <a:off x="457200" y="3819525"/>
            <a:ext cx="5617021" cy="3108543"/>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Power Detection</a:t>
            </a:r>
            <a:endParaRPr lang="fr-FR" sz="2400" dirty="0">
              <a:gradFill>
                <a:gsLst>
                  <a:gs pos="2917">
                    <a:schemeClr val="tx1"/>
                  </a:gs>
                  <a:gs pos="30000">
                    <a:schemeClr val="tx1"/>
                  </a:gs>
                </a:gsLst>
                <a:lin ang="5400000" scaled="0"/>
              </a:gradFill>
            </a:endParaRPr>
          </a:p>
          <a:p>
            <a:pPr marL="539115" lvl="1" algn="l">
              <a:lnSpc>
                <a:spcPct val="90000"/>
              </a:lnSpc>
              <a:spcAft>
                <a:spcPts val="600"/>
              </a:spcAft>
            </a:pPr>
            <a:r>
              <a:rPr lang="en-US" sz="2400" dirty="0">
                <a:gradFill>
                  <a:gsLst>
                    <a:gs pos="2917">
                      <a:schemeClr val="tx1"/>
                    </a:gs>
                    <a:gs pos="30000">
                      <a:schemeClr val="tx1"/>
                    </a:gs>
                  </a:gsLst>
                  <a:lin ang="5400000" scaled="0"/>
                </a:gradFill>
              </a:rPr>
              <a:t>M</a:t>
            </a:r>
            <a:r>
              <a:rPr lang="fr-FR" sz="2400" dirty="0" err="1">
                <a:gradFill>
                  <a:gsLst>
                    <a:gs pos="2917">
                      <a:schemeClr val="tx1"/>
                    </a:gs>
                    <a:gs pos="30000">
                      <a:schemeClr val="tx1"/>
                    </a:gs>
                  </a:gsLst>
                  <a:lin ang="5400000" scaled="0"/>
                </a:gradFill>
              </a:rPr>
              <a:t>anages</a:t>
            </a:r>
            <a:r>
              <a:rPr lang="fr-FR" sz="2400" dirty="0">
                <a:gradFill>
                  <a:gsLst>
                    <a:gs pos="2917">
                      <a:schemeClr val="tx1"/>
                    </a:gs>
                    <a:gs pos="30000">
                      <a:schemeClr val="tx1"/>
                    </a:gs>
                  </a:gsLst>
                  <a:lin ang="5400000" scaled="0"/>
                </a:gradFill>
              </a:rPr>
              <a:t> power transitions in </a:t>
            </a:r>
            <a:r>
              <a:rPr lang="fr-FR" sz="2400" dirty="0" err="1">
                <a:gradFill>
                  <a:gsLst>
                    <a:gs pos="2917">
                      <a:schemeClr val="tx1"/>
                    </a:gs>
                    <a:gs pos="30000">
                      <a:schemeClr val="tx1"/>
                    </a:gs>
                  </a:gsLst>
                  <a:lin ang="5400000" scaled="0"/>
                </a:gradFill>
              </a:rPr>
              <a:t>conjunction</a:t>
            </a:r>
            <a:r>
              <a:rPr lang="fr-FR" sz="2400" dirty="0">
                <a:gradFill>
                  <a:gsLst>
                    <a:gs pos="2917">
                      <a:schemeClr val="tx1"/>
                    </a:gs>
                    <a:gs pos="30000">
                      <a:schemeClr val="tx1"/>
                    </a:gs>
                  </a:gsLst>
                  <a:lin ang="5400000" scaled="0"/>
                </a:gradFill>
              </a:rPr>
              <a:t> </a:t>
            </a:r>
            <a:r>
              <a:rPr lang="fr-FR" sz="2400" dirty="0" err="1">
                <a:gradFill>
                  <a:gsLst>
                    <a:gs pos="2917">
                      <a:schemeClr val="tx1"/>
                    </a:gs>
                    <a:gs pos="30000">
                      <a:schemeClr val="tx1"/>
                    </a:gs>
                  </a:gsLst>
                  <a:lin ang="5400000" scaled="0"/>
                </a:gradFill>
              </a:rPr>
              <a:t>with</a:t>
            </a:r>
            <a:r>
              <a:rPr lang="fr-FR" sz="2400" dirty="0">
                <a:gradFill>
                  <a:gsLst>
                    <a:gs pos="2917">
                      <a:schemeClr val="tx1"/>
                    </a:gs>
                    <a:gs pos="30000">
                      <a:schemeClr val="tx1"/>
                    </a:gs>
                  </a:gsLst>
                  <a:lin ang="5400000" scaled="0"/>
                </a:gradFill>
              </a:rPr>
              <a:t> platform power states</a:t>
            </a:r>
            <a:endParaRPr lang="en-US" sz="2400">
              <a:gradFill>
                <a:gsLst>
                  <a:gs pos="2917">
                    <a:schemeClr val="tx1"/>
                  </a:gs>
                  <a:gs pos="30000">
                    <a:schemeClr val="tx1"/>
                  </a:gs>
                </a:gsLst>
                <a:lin ang="5400000" scaled="0"/>
              </a:gradFill>
              <a:cs typeface="Segoe UI"/>
            </a:endParaRP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TPM NV memory contains Shielded </a:t>
            </a:r>
            <a:r>
              <a:rPr lang="en-US" sz="2400">
                <a:gradFill>
                  <a:gsLst>
                    <a:gs pos="2917">
                      <a:schemeClr val="tx1"/>
                    </a:gs>
                    <a:gs pos="30000">
                      <a:schemeClr val="tx1"/>
                    </a:gs>
                  </a:gsLst>
                  <a:lin ang="5400000" scaled="0"/>
                </a:gradFill>
              </a:rPr>
              <a:t>Locations which can </a:t>
            </a:r>
            <a:r>
              <a:rPr lang="en-US" sz="2400" dirty="0">
                <a:gradFill>
                  <a:gsLst>
                    <a:gs pos="2917">
                      <a:schemeClr val="tx1"/>
                    </a:gs>
                    <a:gs pos="30000">
                      <a:schemeClr val="tx1"/>
                    </a:gs>
                  </a:gsLst>
                  <a:lin ang="5400000" scaled="0"/>
                </a:gradFill>
              </a:rPr>
              <a:t>only be accessed with Protected Capabilities.</a:t>
            </a:r>
            <a:endParaRPr lang="fr-FR" sz="2400" dirty="0">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6E3DA264-20D7-4764-8B18-A8AA0118E156}"/>
              </a:ext>
            </a:extLst>
          </p:cNvPr>
          <p:cNvSpPr txBox="1"/>
          <p:nvPr/>
        </p:nvSpPr>
        <p:spPr>
          <a:xfrm>
            <a:off x="6341722" y="3819525"/>
            <a:ext cx="5421131" cy="2188291"/>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Volatile Memory</a:t>
            </a:r>
          </a:p>
          <a:p>
            <a:pPr marL="882625" lvl="1"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PCR – </a:t>
            </a:r>
            <a:r>
              <a:rPr lang="en-US" sz="2400" i="1" dirty="0">
                <a:gradFill>
                  <a:gsLst>
                    <a:gs pos="2917">
                      <a:schemeClr val="tx1"/>
                    </a:gs>
                    <a:gs pos="30000">
                      <a:schemeClr val="tx1"/>
                    </a:gs>
                  </a:gsLst>
                  <a:lin ang="5400000" scaled="0"/>
                </a:gradFill>
              </a:rPr>
              <a:t>Platform Configuration Registers</a:t>
            </a:r>
          </a:p>
          <a:p>
            <a:pPr marL="882625" lvl="1"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Session Store</a:t>
            </a:r>
          </a:p>
          <a:p>
            <a:pPr marL="882625" lvl="1"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Object Store </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786664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7A34CF-1440-4CCE-A950-CEA64C34770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30</a:t>
            </a:fld>
            <a:endParaRPr lang="en-US" dirty="0"/>
          </a:p>
        </p:txBody>
      </p:sp>
      <p:sp>
        <p:nvSpPr>
          <p:cNvPr id="3" name="Text Placeholder 2">
            <a:extLst>
              <a:ext uri="{FF2B5EF4-FFF2-40B4-BE49-F238E27FC236}">
                <a16:creationId xmlns:a16="http://schemas.microsoft.com/office/drawing/2014/main" id="{0E462701-F544-473F-9A3F-D9CD210B49DA}"/>
              </a:ext>
            </a:extLst>
          </p:cNvPr>
          <p:cNvSpPr>
            <a:spLocks noGrp="1"/>
          </p:cNvSpPr>
          <p:nvPr>
            <p:ph type="body" sz="quarter" idx="14"/>
          </p:nvPr>
        </p:nvSpPr>
        <p:spPr>
          <a:xfrm>
            <a:off x="274702" y="1943100"/>
            <a:ext cx="11721160" cy="3447098"/>
          </a:xfrm>
        </p:spPr>
        <p:txBody>
          <a:bodyPr vert="horz" wrap="square" lIns="146304" tIns="91440" rIns="146304" bIns="91440" rtlCol="0" anchor="t">
            <a:spAutoFit/>
          </a:bodyPr>
          <a:lstStyle/>
          <a:p>
            <a:r>
              <a:rPr lang="en-US" dirty="0"/>
              <a:t>CRTM – </a:t>
            </a:r>
            <a:r>
              <a:rPr lang="en-US" i="1" dirty="0"/>
              <a:t>Core Root of </a:t>
            </a:r>
            <a:r>
              <a:rPr lang="en-US" i="1"/>
              <a:t>Trust for Measurement</a:t>
            </a:r>
            <a:endParaRPr lang="en-US" i="1" dirty="0"/>
          </a:p>
          <a:p>
            <a:pPr lvl="1"/>
            <a:r>
              <a:rPr lang="en-US" dirty="0"/>
              <a:t>CRTM is the first code executed by the machine. It is basically a firmware we trust.</a:t>
            </a:r>
            <a:endParaRPr lang="fr-FR" dirty="0"/>
          </a:p>
          <a:p>
            <a:r>
              <a:rPr lang="en-US" dirty="0"/>
              <a:t>Concept of trust chaining</a:t>
            </a:r>
          </a:p>
          <a:p>
            <a:pPr lvl="1"/>
            <a:r>
              <a:rPr lang="en-US" dirty="0"/>
              <a:t>Trusted platform will expand its trust boundary by verifying next boot stage before transferring control. This is achieved by</a:t>
            </a:r>
          </a:p>
          <a:p>
            <a:pPr lvl="2"/>
            <a:r>
              <a:rPr lang="en-US" dirty="0"/>
              <a:t>Code measurement: code is hashed and compared with trusted values</a:t>
            </a:r>
          </a:p>
          <a:p>
            <a:pPr lvl="2"/>
            <a:r>
              <a:rPr lang="en-US" dirty="0"/>
              <a:t>Code signing : identity of the code is known and compared with trusted values</a:t>
            </a:r>
          </a:p>
        </p:txBody>
      </p:sp>
      <p:sp>
        <p:nvSpPr>
          <p:cNvPr id="4" name="Title 3">
            <a:extLst>
              <a:ext uri="{FF2B5EF4-FFF2-40B4-BE49-F238E27FC236}">
                <a16:creationId xmlns:a16="http://schemas.microsoft.com/office/drawing/2014/main" id="{828D46AE-916F-4DE1-8870-4E8D067C671B}"/>
              </a:ext>
            </a:extLst>
          </p:cNvPr>
          <p:cNvSpPr>
            <a:spLocks noGrp="1"/>
          </p:cNvSpPr>
          <p:nvPr>
            <p:ph type="title"/>
          </p:nvPr>
        </p:nvSpPr>
        <p:spPr/>
        <p:txBody>
          <a:bodyPr/>
          <a:lstStyle/>
          <a:p>
            <a:r>
              <a:rPr lang="en-US" dirty="0"/>
              <a:t>CRTM and Trust</a:t>
            </a:r>
            <a:endParaRPr lang="fr-FR" dirty="0"/>
          </a:p>
        </p:txBody>
      </p:sp>
    </p:spTree>
    <p:extLst>
      <p:ext uri="{BB962C8B-B14F-4D97-AF65-F5344CB8AC3E}">
        <p14:creationId xmlns:p14="http://schemas.microsoft.com/office/powerpoint/2010/main" val="29618917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C9F475-9D37-4366-9646-4EA6B631F45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31</a:t>
            </a:fld>
            <a:endParaRPr lang="en-US" dirty="0"/>
          </a:p>
        </p:txBody>
      </p:sp>
      <p:sp>
        <p:nvSpPr>
          <p:cNvPr id="3" name="Text Placeholder 2">
            <a:extLst>
              <a:ext uri="{FF2B5EF4-FFF2-40B4-BE49-F238E27FC236}">
                <a16:creationId xmlns:a16="http://schemas.microsoft.com/office/drawing/2014/main" id="{801C14F9-939D-4BDA-A956-CEF4520DC0CB}"/>
              </a:ext>
            </a:extLst>
          </p:cNvPr>
          <p:cNvSpPr>
            <a:spLocks noGrp="1"/>
          </p:cNvSpPr>
          <p:nvPr>
            <p:ph type="body" sz="quarter" idx="14"/>
          </p:nvPr>
        </p:nvSpPr>
        <p:spPr>
          <a:xfrm>
            <a:off x="274702" y="1943100"/>
            <a:ext cx="11721160" cy="5312223"/>
          </a:xfrm>
        </p:spPr>
        <p:txBody>
          <a:bodyPr/>
          <a:lstStyle/>
          <a:p>
            <a:r>
              <a:rPr lang="en-US" dirty="0"/>
              <a:t>These are system elements that must be trusted because misbehavior is not detectable</a:t>
            </a:r>
          </a:p>
          <a:p>
            <a:r>
              <a:rPr lang="en-US" dirty="0"/>
              <a:t>Requires three Roots of Trust in a trusted platform: </a:t>
            </a:r>
          </a:p>
          <a:p>
            <a:pPr lvl="1"/>
            <a:r>
              <a:rPr lang="en-US" dirty="0"/>
              <a:t>Root of Trust for Measurement (RTM)</a:t>
            </a:r>
          </a:p>
          <a:p>
            <a:pPr lvl="2"/>
            <a:r>
              <a:rPr lang="en-US" dirty="0"/>
              <a:t>RTM sends measurements to the RTS.</a:t>
            </a:r>
          </a:p>
          <a:p>
            <a:pPr lvl="2"/>
            <a:r>
              <a:rPr lang="en-US" dirty="0"/>
              <a:t>Usually, RTM is the CPU executing the CRTM code</a:t>
            </a:r>
          </a:p>
          <a:p>
            <a:pPr lvl="1"/>
            <a:r>
              <a:rPr lang="en-US" dirty="0"/>
              <a:t>Root of Trust for Storage (RTS)</a:t>
            </a:r>
          </a:p>
          <a:p>
            <a:pPr lvl="2"/>
            <a:r>
              <a:rPr lang="en-US" dirty="0"/>
              <a:t>Shielded memory area of the TPM. Can only be accessed by the TPM’s internal components</a:t>
            </a:r>
          </a:p>
          <a:p>
            <a:pPr lvl="1"/>
            <a:r>
              <a:rPr lang="en-US" dirty="0"/>
              <a:t>Root of Trust for Reporting (RTR)</a:t>
            </a:r>
          </a:p>
          <a:p>
            <a:pPr lvl="2"/>
            <a:r>
              <a:rPr lang="en-US" dirty="0"/>
              <a:t>Securely attests the state of the system. </a:t>
            </a:r>
          </a:p>
          <a:p>
            <a:pPr lvl="2"/>
            <a:r>
              <a:rPr lang="en-US" dirty="0"/>
              <a:t>RTR is usually a digitally signed digest of selected TPM values (registers) </a:t>
            </a:r>
          </a:p>
          <a:p>
            <a:endParaRPr lang="fr-FR" dirty="0"/>
          </a:p>
        </p:txBody>
      </p:sp>
      <p:sp>
        <p:nvSpPr>
          <p:cNvPr id="4" name="Title 3">
            <a:extLst>
              <a:ext uri="{FF2B5EF4-FFF2-40B4-BE49-F238E27FC236}">
                <a16:creationId xmlns:a16="http://schemas.microsoft.com/office/drawing/2014/main" id="{214ED31B-0033-41E3-A3B6-269B4BB47B6C}"/>
              </a:ext>
            </a:extLst>
          </p:cNvPr>
          <p:cNvSpPr>
            <a:spLocks noGrp="1"/>
          </p:cNvSpPr>
          <p:nvPr>
            <p:ph type="title"/>
          </p:nvPr>
        </p:nvSpPr>
        <p:spPr/>
        <p:txBody>
          <a:bodyPr/>
          <a:lstStyle/>
          <a:p>
            <a:r>
              <a:rPr lang="en-US" dirty="0"/>
              <a:t>Roots of trust</a:t>
            </a:r>
            <a:endParaRPr lang="fr-FR" dirty="0"/>
          </a:p>
        </p:txBody>
      </p:sp>
    </p:spTree>
    <p:extLst>
      <p:ext uri="{BB962C8B-B14F-4D97-AF65-F5344CB8AC3E}">
        <p14:creationId xmlns:p14="http://schemas.microsoft.com/office/powerpoint/2010/main" val="1790034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6EC1D0-0941-4941-ABEB-197D14BB7EB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32</a:t>
            </a:fld>
            <a:endParaRPr lang="en-US" dirty="0"/>
          </a:p>
        </p:txBody>
      </p:sp>
      <p:sp>
        <p:nvSpPr>
          <p:cNvPr id="3" name="Text Placeholder 2">
            <a:extLst>
              <a:ext uri="{FF2B5EF4-FFF2-40B4-BE49-F238E27FC236}">
                <a16:creationId xmlns:a16="http://schemas.microsoft.com/office/drawing/2014/main" id="{C5E56909-A1DF-496A-9BAF-ABF94FC6BFF9}"/>
              </a:ext>
            </a:extLst>
          </p:cNvPr>
          <p:cNvSpPr>
            <a:spLocks noGrp="1"/>
          </p:cNvSpPr>
          <p:nvPr>
            <p:ph type="body" sz="quarter" idx="14"/>
          </p:nvPr>
        </p:nvSpPr>
        <p:spPr>
          <a:xfrm>
            <a:off x="274702" y="1943100"/>
            <a:ext cx="11721160" cy="2856167"/>
          </a:xfrm>
        </p:spPr>
        <p:txBody>
          <a:bodyPr/>
          <a:lstStyle/>
          <a:p>
            <a:pPr marL="0" indent="0">
              <a:buNone/>
            </a:pPr>
            <a:r>
              <a:rPr lang="en-US" sz="2800" dirty="0"/>
              <a:t>Apart from common cryptographic routines, TPM and associated platform provide some important features on top of which many security features sit :</a:t>
            </a:r>
          </a:p>
          <a:p>
            <a:r>
              <a:rPr lang="en-US" sz="2800" dirty="0"/>
              <a:t>Attestations</a:t>
            </a:r>
          </a:p>
          <a:p>
            <a:r>
              <a:rPr lang="en-US" sz="2800" dirty="0"/>
              <a:t>Attestation Key Identity Certification</a:t>
            </a:r>
          </a:p>
          <a:p>
            <a:r>
              <a:rPr lang="en-US" sz="2800" dirty="0"/>
              <a:t>Protected Location</a:t>
            </a:r>
          </a:p>
          <a:p>
            <a:r>
              <a:rPr lang="en-US" sz="2800" dirty="0"/>
              <a:t>Integrity </a:t>
            </a:r>
            <a:r>
              <a:rPr lang="en-US" sz="2800" dirty="0" err="1"/>
              <a:t>Measurment</a:t>
            </a:r>
            <a:r>
              <a:rPr lang="en-US" sz="2800" dirty="0"/>
              <a:t> and Reporting</a:t>
            </a:r>
          </a:p>
        </p:txBody>
      </p:sp>
      <p:sp>
        <p:nvSpPr>
          <p:cNvPr id="4" name="Title 3">
            <a:extLst>
              <a:ext uri="{FF2B5EF4-FFF2-40B4-BE49-F238E27FC236}">
                <a16:creationId xmlns:a16="http://schemas.microsoft.com/office/drawing/2014/main" id="{A00A0108-7140-4575-AE48-352405D535F5}"/>
              </a:ext>
            </a:extLst>
          </p:cNvPr>
          <p:cNvSpPr>
            <a:spLocks noGrp="1"/>
          </p:cNvSpPr>
          <p:nvPr>
            <p:ph type="title"/>
          </p:nvPr>
        </p:nvSpPr>
        <p:spPr/>
        <p:txBody>
          <a:bodyPr/>
          <a:lstStyle/>
          <a:p>
            <a:r>
              <a:rPr lang="en-US" dirty="0"/>
              <a:t>Basic Trusted Platform Features</a:t>
            </a:r>
            <a:endParaRPr lang="fr-FR" dirty="0"/>
          </a:p>
        </p:txBody>
      </p:sp>
    </p:spTree>
    <p:extLst>
      <p:ext uri="{BB962C8B-B14F-4D97-AF65-F5344CB8AC3E}">
        <p14:creationId xmlns:p14="http://schemas.microsoft.com/office/powerpoint/2010/main" val="30280258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CF2235-D9FB-4C40-8289-5CE314BA5B4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33</a:t>
            </a:fld>
            <a:endParaRPr lang="en-US" dirty="0"/>
          </a:p>
        </p:txBody>
      </p:sp>
      <p:sp>
        <p:nvSpPr>
          <p:cNvPr id="3" name="Text Placeholder 2">
            <a:extLst>
              <a:ext uri="{FF2B5EF4-FFF2-40B4-BE49-F238E27FC236}">
                <a16:creationId xmlns:a16="http://schemas.microsoft.com/office/drawing/2014/main" id="{D66C71DC-C95B-46E4-8AF8-666AEEC78C9C}"/>
              </a:ext>
            </a:extLst>
          </p:cNvPr>
          <p:cNvSpPr>
            <a:spLocks noGrp="1"/>
          </p:cNvSpPr>
          <p:nvPr>
            <p:ph type="body" sz="quarter" idx="14"/>
          </p:nvPr>
        </p:nvSpPr>
        <p:spPr>
          <a:xfrm>
            <a:off x="258115" y="1722179"/>
            <a:ext cx="11721160" cy="5139869"/>
          </a:xfrm>
        </p:spPr>
        <p:txBody>
          <a:bodyPr vert="horz" wrap="square" lIns="146304" tIns="91440" rIns="146304" bIns="91440" rtlCol="0" anchor="t">
            <a:spAutoFit/>
          </a:bodyPr>
          <a:lstStyle/>
          <a:p>
            <a:r>
              <a:rPr lang="en-US" sz="2400"/>
              <a:t>Endorsement Certificate</a:t>
            </a:r>
            <a:endParaRPr lang="en-US" sz="2400" dirty="0"/>
          </a:p>
          <a:p>
            <a:pPr lvl="1"/>
            <a:r>
              <a:rPr lang="en-US" sz="1600" dirty="0"/>
              <a:t>TPM embeds an asymmetric key pair called EK </a:t>
            </a:r>
            <a:r>
              <a:rPr lang="en-US" sz="1600"/>
              <a:t>- </a:t>
            </a:r>
            <a:r>
              <a:rPr lang="en-US" sz="1600" i="1"/>
              <a:t>Endorsement Key</a:t>
            </a:r>
            <a:r>
              <a:rPr lang="en-US" sz="1600" i="1" dirty="0"/>
              <a:t>. </a:t>
            </a:r>
            <a:r>
              <a:rPr lang="en-US" sz="1600" dirty="0"/>
              <a:t>Endorsement certificate is issued by TPM manufacturer and proves that the TPM complies with the specification.</a:t>
            </a:r>
          </a:p>
          <a:p>
            <a:r>
              <a:rPr lang="en-US" sz="2400" dirty="0"/>
              <a:t>Platform Certificate</a:t>
            </a:r>
          </a:p>
          <a:p>
            <a:pPr lvl="1"/>
            <a:r>
              <a:rPr lang="en-US" sz="1600" dirty="0"/>
              <a:t>A certificate issued </a:t>
            </a:r>
            <a:r>
              <a:rPr lang="en-US" sz="1600"/>
              <a:t>by a platform </a:t>
            </a:r>
            <a:r>
              <a:rPr lang="en-US" sz="1600" dirty="0"/>
              <a:t>manufacturer </a:t>
            </a:r>
            <a:r>
              <a:rPr lang="en-US" sz="1600"/>
              <a:t>which testifies it </a:t>
            </a:r>
            <a:r>
              <a:rPr lang="en-US" sz="1600" dirty="0"/>
              <a:t>contains a TPM, a CRTM and a trusted path between TPM and RTM</a:t>
            </a:r>
            <a:endParaRPr lang="en-US" sz="1600">
              <a:cs typeface="Segoe UI"/>
            </a:endParaRPr>
          </a:p>
          <a:p>
            <a:r>
              <a:rPr lang="en-US" sz="2400" dirty="0"/>
              <a:t>Attestation Key Certificate</a:t>
            </a:r>
          </a:p>
          <a:p>
            <a:pPr lvl="1"/>
            <a:r>
              <a:rPr lang="en-US" sz="1600" dirty="0"/>
              <a:t>Issued </a:t>
            </a:r>
            <a:r>
              <a:rPr lang="en-US" sz="1600"/>
              <a:t>by an external </a:t>
            </a:r>
            <a:r>
              <a:rPr lang="en-US" sz="1600" dirty="0"/>
              <a:t>entity</a:t>
            </a:r>
          </a:p>
          <a:p>
            <a:pPr lvl="1"/>
            <a:r>
              <a:rPr lang="en-US" sz="1600" dirty="0"/>
              <a:t>Proves that a specific key is protected by a genuine TPM</a:t>
            </a:r>
          </a:p>
          <a:p>
            <a:r>
              <a:rPr lang="en-US" sz="2400" dirty="0"/>
              <a:t>Key Attestation</a:t>
            </a:r>
          </a:p>
          <a:p>
            <a:pPr lvl="1"/>
            <a:r>
              <a:rPr lang="en-US" sz="1600" dirty="0"/>
              <a:t>Proves that a key is protected by a TPM.</a:t>
            </a:r>
          </a:p>
          <a:p>
            <a:pPr lvl="1"/>
            <a:r>
              <a:rPr lang="en-US" sz="1600" dirty="0"/>
              <a:t>Takes the form of a signature from the TPM using an AK – </a:t>
            </a:r>
            <a:r>
              <a:rPr lang="en-US" sz="1600" i="1" dirty="0"/>
              <a:t>Attestation Key</a:t>
            </a:r>
            <a:r>
              <a:rPr lang="en-US" sz="1600" dirty="0"/>
              <a:t> protected by the TPM and certified by a Key Attestation Certificate</a:t>
            </a:r>
          </a:p>
          <a:p>
            <a:r>
              <a:rPr lang="en-US" sz="2400" dirty="0"/>
              <a:t>Quote</a:t>
            </a:r>
          </a:p>
          <a:p>
            <a:pPr lvl="1"/>
            <a:r>
              <a:rPr lang="en-US" sz="1600" dirty="0"/>
              <a:t>Attests to a </a:t>
            </a:r>
            <a:r>
              <a:rPr lang="en-US" sz="1600"/>
              <a:t>measurement to </a:t>
            </a:r>
            <a:r>
              <a:rPr lang="en-US" sz="1600" dirty="0"/>
              <a:t>vouch that a particular software/firmware state </a:t>
            </a:r>
            <a:r>
              <a:rPr lang="en-US" sz="1600"/>
              <a:t>exists on a </a:t>
            </a:r>
            <a:r>
              <a:rPr lang="en-US" sz="1600" dirty="0"/>
              <a:t>platform.</a:t>
            </a:r>
            <a:endParaRPr lang="en-US" sz="1600">
              <a:cs typeface="Segoe UI"/>
            </a:endParaRPr>
          </a:p>
          <a:p>
            <a:pPr lvl="1"/>
            <a:r>
              <a:rPr lang="en-US" sz="1600" dirty="0"/>
              <a:t>Takes the form of the signature of internal TPM register with an attestation key</a:t>
            </a:r>
            <a:endParaRPr lang="fr-FR" sz="1600" dirty="0"/>
          </a:p>
        </p:txBody>
      </p:sp>
      <p:sp>
        <p:nvSpPr>
          <p:cNvPr id="4" name="Title 3">
            <a:extLst>
              <a:ext uri="{FF2B5EF4-FFF2-40B4-BE49-F238E27FC236}">
                <a16:creationId xmlns:a16="http://schemas.microsoft.com/office/drawing/2014/main" id="{DFE0B65A-C43C-4C1C-BA97-06A72143D385}"/>
              </a:ext>
            </a:extLst>
          </p:cNvPr>
          <p:cNvSpPr>
            <a:spLocks noGrp="1"/>
          </p:cNvSpPr>
          <p:nvPr>
            <p:ph type="title"/>
          </p:nvPr>
        </p:nvSpPr>
        <p:spPr/>
        <p:txBody>
          <a:bodyPr/>
          <a:lstStyle/>
          <a:p>
            <a:r>
              <a:rPr lang="en-US" dirty="0"/>
              <a:t>Attestations</a:t>
            </a:r>
            <a:endParaRPr lang="fr-FR" dirty="0"/>
          </a:p>
        </p:txBody>
      </p:sp>
    </p:spTree>
    <p:extLst>
      <p:ext uri="{BB962C8B-B14F-4D97-AF65-F5344CB8AC3E}">
        <p14:creationId xmlns:p14="http://schemas.microsoft.com/office/powerpoint/2010/main" val="11181681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2D6B75-5043-4CC0-AE51-031AC21F5D3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34</a:t>
            </a:fld>
            <a:endParaRPr lang="en-US" dirty="0"/>
          </a:p>
        </p:txBody>
      </p:sp>
      <p:sp>
        <p:nvSpPr>
          <p:cNvPr id="3" name="Text Placeholder 2">
            <a:extLst>
              <a:ext uri="{FF2B5EF4-FFF2-40B4-BE49-F238E27FC236}">
                <a16:creationId xmlns:a16="http://schemas.microsoft.com/office/drawing/2014/main" id="{FA41F6FE-3075-48BC-928E-6FCCB1B1096A}"/>
              </a:ext>
            </a:extLst>
          </p:cNvPr>
          <p:cNvSpPr>
            <a:spLocks noGrp="1"/>
          </p:cNvSpPr>
          <p:nvPr>
            <p:ph type="body" sz="quarter" idx="14"/>
          </p:nvPr>
        </p:nvSpPr>
        <p:spPr>
          <a:xfrm>
            <a:off x="274702" y="1943100"/>
            <a:ext cx="11721160" cy="3933384"/>
          </a:xfrm>
        </p:spPr>
        <p:txBody>
          <a:bodyPr vert="horz" wrap="square" lIns="146304" tIns="91440" rIns="146304" bIns="91440" rtlCol="0" anchor="t">
            <a:spAutoFit/>
          </a:bodyPr>
          <a:lstStyle/>
          <a:p>
            <a:r>
              <a:rPr lang="en-US" sz="2800" dirty="0"/>
              <a:t>Any TPM user that can create a key on a </a:t>
            </a:r>
            <a:r>
              <a:rPr lang="en-US" sz="2800"/>
              <a:t>TPM and can </a:t>
            </a:r>
            <a:r>
              <a:rPr lang="en-US" sz="2800" dirty="0"/>
              <a:t>create a restricted-use signing key.</a:t>
            </a:r>
          </a:p>
          <a:p>
            <a:r>
              <a:rPr lang="en-US" sz="2800" dirty="0"/>
              <a:t>The key creator may then ask a third party, such as an attestation Certificate Authority (CA), to provide a certificate for it.</a:t>
            </a:r>
          </a:p>
          <a:p>
            <a:r>
              <a:rPr lang="en-US" sz="2800" dirty="0"/>
              <a:t>The attestation CA may request that the caller provide some evidence that the key being certified is a TPM-resident key. </a:t>
            </a:r>
          </a:p>
          <a:p>
            <a:r>
              <a:rPr lang="en-US" sz="2800" dirty="0"/>
              <a:t>Evidence of TPM residency may be provided using a previously generated certificate for another key on the same TPM. An EK or Platform Certificate may provide this evidence. </a:t>
            </a:r>
            <a:endParaRPr lang="fr-FR" sz="2800" dirty="0"/>
          </a:p>
        </p:txBody>
      </p:sp>
      <p:sp>
        <p:nvSpPr>
          <p:cNvPr id="4" name="Title 3">
            <a:extLst>
              <a:ext uri="{FF2B5EF4-FFF2-40B4-BE49-F238E27FC236}">
                <a16:creationId xmlns:a16="http://schemas.microsoft.com/office/drawing/2014/main" id="{84014FEA-6412-49B9-B3D4-B540ECAB46D6}"/>
              </a:ext>
            </a:extLst>
          </p:cNvPr>
          <p:cNvSpPr>
            <a:spLocks noGrp="1"/>
          </p:cNvSpPr>
          <p:nvPr>
            <p:ph type="title"/>
          </p:nvPr>
        </p:nvSpPr>
        <p:spPr/>
        <p:txBody>
          <a:bodyPr/>
          <a:lstStyle/>
          <a:p>
            <a:r>
              <a:rPr lang="en-US" dirty="0"/>
              <a:t>Attestation Key Identity Certification</a:t>
            </a:r>
            <a:endParaRPr lang="fr-FR" dirty="0"/>
          </a:p>
        </p:txBody>
      </p:sp>
    </p:spTree>
    <p:extLst>
      <p:ext uri="{BB962C8B-B14F-4D97-AF65-F5344CB8AC3E}">
        <p14:creationId xmlns:p14="http://schemas.microsoft.com/office/powerpoint/2010/main" val="214959142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74ED8-A30C-46B0-B961-AF2AD8CCAEC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35</a:t>
            </a:fld>
            <a:endParaRPr lang="en-US" dirty="0"/>
          </a:p>
        </p:txBody>
      </p:sp>
      <p:sp>
        <p:nvSpPr>
          <p:cNvPr id="3" name="Text Placeholder 2">
            <a:extLst>
              <a:ext uri="{FF2B5EF4-FFF2-40B4-BE49-F238E27FC236}">
                <a16:creationId xmlns:a16="http://schemas.microsoft.com/office/drawing/2014/main" id="{C25845F5-3853-4E13-8E6B-D3D2EC23316B}"/>
              </a:ext>
            </a:extLst>
          </p:cNvPr>
          <p:cNvSpPr>
            <a:spLocks noGrp="1"/>
          </p:cNvSpPr>
          <p:nvPr>
            <p:ph type="body" sz="quarter" idx="14"/>
          </p:nvPr>
        </p:nvSpPr>
        <p:spPr>
          <a:xfrm>
            <a:off x="274702" y="1943100"/>
            <a:ext cx="11721160" cy="4776692"/>
          </a:xfrm>
        </p:spPr>
        <p:txBody>
          <a:bodyPr/>
          <a:lstStyle/>
          <a:p>
            <a:r>
              <a:rPr lang="en-US" sz="3200" dirty="0"/>
              <a:t>When the sensitive portion of an object is not held in a Shielded Location on the TPM, it is encrypted.</a:t>
            </a:r>
          </a:p>
          <a:p>
            <a:r>
              <a:rPr lang="en-US" sz="3200" dirty="0"/>
              <a:t>When encrypted, but not on the TPM, it is not protected from deletion, but it is protected from disclosure of its sensitive portions.</a:t>
            </a:r>
          </a:p>
          <a:p>
            <a:pPr lvl="1"/>
            <a:r>
              <a:rPr lang="en-US" sz="2000" dirty="0"/>
              <a:t>Wherever it is stored, it is in a Protected Location. </a:t>
            </a:r>
          </a:p>
          <a:p>
            <a:r>
              <a:rPr lang="en-US" sz="3200" dirty="0"/>
              <a:t>Objects in long-term protected storage need to be loaded into the TPM for use.</a:t>
            </a:r>
          </a:p>
          <a:p>
            <a:pPr lvl="1"/>
            <a:r>
              <a:rPr lang="en-US" sz="2000" dirty="0"/>
              <a:t>The application that created the objects manages their movement from long-term storage to the TPM. </a:t>
            </a:r>
          </a:p>
          <a:p>
            <a:pPr lvl="1"/>
            <a:r>
              <a:rPr lang="en-US" sz="2000" dirty="0"/>
              <a:t>Encryption of Protected Locations uses multiple seeds and keys that never leave the TPM. </a:t>
            </a:r>
            <a:endParaRPr lang="fr-FR" sz="2000" dirty="0"/>
          </a:p>
        </p:txBody>
      </p:sp>
      <p:sp>
        <p:nvSpPr>
          <p:cNvPr id="4" name="Title 3">
            <a:extLst>
              <a:ext uri="{FF2B5EF4-FFF2-40B4-BE49-F238E27FC236}">
                <a16:creationId xmlns:a16="http://schemas.microsoft.com/office/drawing/2014/main" id="{05E9FCC0-911E-40C4-80C5-4FE958B77B46}"/>
              </a:ext>
            </a:extLst>
          </p:cNvPr>
          <p:cNvSpPr>
            <a:spLocks noGrp="1"/>
          </p:cNvSpPr>
          <p:nvPr>
            <p:ph type="title"/>
          </p:nvPr>
        </p:nvSpPr>
        <p:spPr/>
        <p:txBody>
          <a:bodyPr/>
          <a:lstStyle/>
          <a:p>
            <a:r>
              <a:rPr lang="en-US" dirty="0"/>
              <a:t>Protected Location</a:t>
            </a:r>
            <a:endParaRPr lang="fr-FR" dirty="0"/>
          </a:p>
        </p:txBody>
      </p:sp>
    </p:spTree>
    <p:extLst>
      <p:ext uri="{BB962C8B-B14F-4D97-AF65-F5344CB8AC3E}">
        <p14:creationId xmlns:p14="http://schemas.microsoft.com/office/powerpoint/2010/main" val="161336516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A837AF-BB7A-4B49-BFE3-01B4B7816B9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36</a:t>
            </a:fld>
            <a:endParaRPr lang="en-US" dirty="0"/>
          </a:p>
        </p:txBody>
      </p:sp>
      <p:sp>
        <p:nvSpPr>
          <p:cNvPr id="3" name="Text Placeholder 2">
            <a:extLst>
              <a:ext uri="{FF2B5EF4-FFF2-40B4-BE49-F238E27FC236}">
                <a16:creationId xmlns:a16="http://schemas.microsoft.com/office/drawing/2014/main" id="{0A7BDC3B-CF01-4E0E-87F8-92215E08241B}"/>
              </a:ext>
            </a:extLst>
          </p:cNvPr>
          <p:cNvSpPr>
            <a:spLocks noGrp="1"/>
          </p:cNvSpPr>
          <p:nvPr>
            <p:ph type="body" sz="quarter" idx="14"/>
          </p:nvPr>
        </p:nvSpPr>
        <p:spPr>
          <a:xfrm>
            <a:off x="274702" y="1943100"/>
            <a:ext cx="11721160" cy="4887492"/>
          </a:xfrm>
        </p:spPr>
        <p:txBody>
          <a:bodyPr vert="horz" wrap="square" lIns="146304" tIns="91440" rIns="146304" bIns="91440" rtlCol="0" anchor="t">
            <a:spAutoFit/>
          </a:bodyPr>
          <a:lstStyle/>
          <a:p>
            <a:r>
              <a:rPr lang="en-US" sz="2800" dirty="0"/>
              <a:t>An integrity measurement is a value that represents a possible change in the trust state of the platform. The measured object may be anything of meaning but is often </a:t>
            </a:r>
          </a:p>
          <a:p>
            <a:pPr lvl="1"/>
            <a:r>
              <a:rPr lang="fr-FR" sz="1800" dirty="0"/>
              <a:t>a data value</a:t>
            </a:r>
          </a:p>
          <a:p>
            <a:pPr lvl="1"/>
            <a:r>
              <a:rPr lang="en-US" sz="1800" dirty="0"/>
              <a:t>the hash of code or data</a:t>
            </a:r>
          </a:p>
          <a:p>
            <a:pPr lvl="1"/>
            <a:r>
              <a:rPr lang="en-US" sz="1800" dirty="0"/>
              <a:t>an indication of the signer of some code or data</a:t>
            </a:r>
          </a:p>
          <a:p>
            <a:r>
              <a:rPr lang="en-US" sz="2800" dirty="0"/>
              <a:t>The RTM makes these measurements and records them in RTS (in registers called PCR) using Extend operation.</a:t>
            </a:r>
          </a:p>
          <a:p>
            <a:pPr lvl="1"/>
            <a:r>
              <a:rPr lang="en-US" sz="1800" dirty="0"/>
              <a:t>The Extend process allows the TPM to accumulate an indefinite number of measurements in a relatively small amount of memory.</a:t>
            </a:r>
          </a:p>
          <a:p>
            <a:pPr lvl="1"/>
            <a:r>
              <a:rPr lang="en-US" sz="1800" dirty="0"/>
              <a:t>Extend operation consists in hashing current PCR value with new data and overwriting the PCR value:</a:t>
            </a:r>
            <a:br>
              <a:rPr lang="en-US" sz="1800">
                <a:cs typeface="Segoe UI"/>
              </a:rPr>
            </a:br>
            <a:r>
              <a:rPr lang="en-US" sz="1800" dirty="0" err="1"/>
              <a:t>PCR_new</a:t>
            </a:r>
            <a:r>
              <a:rPr lang="en-US" sz="1800" dirty="0"/>
              <a:t> = HASH(</a:t>
            </a:r>
            <a:r>
              <a:rPr lang="en-US" sz="1800" dirty="0" err="1"/>
              <a:t>PCR_old</a:t>
            </a:r>
            <a:r>
              <a:rPr lang="en-US" sz="1800" dirty="0"/>
              <a:t> + </a:t>
            </a:r>
            <a:r>
              <a:rPr lang="en-US" sz="1800" dirty="0" err="1"/>
              <a:t>new_data</a:t>
            </a:r>
            <a:r>
              <a:rPr lang="en-US" sz="1800" dirty="0"/>
              <a:t>)</a:t>
            </a:r>
            <a:br>
              <a:rPr lang="en-US" sz="1800">
                <a:cs typeface="Segoe UI"/>
              </a:rPr>
            </a:br>
            <a:r>
              <a:rPr lang="en-US" sz="1800" dirty="0"/>
              <a:t>Effectively creating hash chain with no storage of </a:t>
            </a:r>
            <a:r>
              <a:rPr lang="en-US" sz="1800"/>
              <a:t>previous values</a:t>
            </a:r>
            <a:r>
              <a:rPr lang="en-US" sz="1800">
                <a:cs typeface="Segoe UI"/>
              </a:rPr>
              <a:t>. </a:t>
            </a:r>
          </a:p>
          <a:p>
            <a:pPr lvl="1"/>
            <a:endParaRPr lang="fr-FR" dirty="0"/>
          </a:p>
        </p:txBody>
      </p:sp>
      <p:sp>
        <p:nvSpPr>
          <p:cNvPr id="4" name="Title 3">
            <a:extLst>
              <a:ext uri="{FF2B5EF4-FFF2-40B4-BE49-F238E27FC236}">
                <a16:creationId xmlns:a16="http://schemas.microsoft.com/office/drawing/2014/main" id="{DF931825-BDCD-4456-BC1B-1BEEDE4F7E60}"/>
              </a:ext>
            </a:extLst>
          </p:cNvPr>
          <p:cNvSpPr>
            <a:spLocks noGrp="1"/>
          </p:cNvSpPr>
          <p:nvPr>
            <p:ph type="title"/>
          </p:nvPr>
        </p:nvSpPr>
        <p:spPr/>
        <p:txBody>
          <a:bodyPr/>
          <a:lstStyle/>
          <a:p>
            <a:r>
              <a:rPr lang="en-US" dirty="0"/>
              <a:t>Integrity measurement and reporting</a:t>
            </a:r>
            <a:endParaRPr lang="fr-FR" dirty="0"/>
          </a:p>
        </p:txBody>
      </p:sp>
    </p:spTree>
    <p:extLst>
      <p:ext uri="{BB962C8B-B14F-4D97-AF65-F5344CB8AC3E}">
        <p14:creationId xmlns:p14="http://schemas.microsoft.com/office/powerpoint/2010/main" val="358541404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690EB4-37B6-40EC-B50C-8D6CED2E7F5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37</a:t>
            </a:fld>
            <a:endParaRPr lang="en-US" dirty="0"/>
          </a:p>
        </p:txBody>
      </p:sp>
      <p:sp>
        <p:nvSpPr>
          <p:cNvPr id="3" name="Text Placeholder 2">
            <a:extLst>
              <a:ext uri="{FF2B5EF4-FFF2-40B4-BE49-F238E27FC236}">
                <a16:creationId xmlns:a16="http://schemas.microsoft.com/office/drawing/2014/main" id="{11EC47B6-87CF-4813-9526-1B6FB4ACAEDA}"/>
              </a:ext>
            </a:extLst>
          </p:cNvPr>
          <p:cNvSpPr>
            <a:spLocks noGrp="1"/>
          </p:cNvSpPr>
          <p:nvPr>
            <p:ph type="body" sz="quarter" idx="14"/>
          </p:nvPr>
        </p:nvSpPr>
        <p:spPr>
          <a:xfrm>
            <a:off x="274702" y="1943100"/>
            <a:ext cx="11721160" cy="5170646"/>
          </a:xfrm>
        </p:spPr>
        <p:txBody>
          <a:bodyPr/>
          <a:lstStyle/>
          <a:p>
            <a:r>
              <a:rPr lang="en-US" dirty="0"/>
              <a:t>3 entities controls the TPM</a:t>
            </a:r>
          </a:p>
          <a:p>
            <a:pPr lvl="1"/>
            <a:r>
              <a:rPr lang="en-US" dirty="0"/>
              <a:t>Platform (usually, the firmware of the platform)</a:t>
            </a:r>
            <a:endParaRPr lang="fr-FR" dirty="0"/>
          </a:p>
          <a:p>
            <a:pPr lvl="1"/>
            <a:r>
              <a:rPr lang="en-US" dirty="0"/>
              <a:t>O</a:t>
            </a:r>
            <a:r>
              <a:rPr lang="fr-FR" dirty="0" err="1"/>
              <a:t>wner</a:t>
            </a:r>
            <a:r>
              <a:rPr lang="fr-FR" dirty="0"/>
              <a:t> (</a:t>
            </a:r>
            <a:r>
              <a:rPr lang="fr-FR" dirty="0" err="1"/>
              <a:t>usually</a:t>
            </a:r>
            <a:r>
              <a:rPr lang="fr-FR" dirty="0"/>
              <a:t>, the operating system)</a:t>
            </a:r>
          </a:p>
          <a:p>
            <a:pPr lvl="1"/>
            <a:r>
              <a:rPr lang="en-US" dirty="0"/>
              <a:t>P</a:t>
            </a:r>
            <a:r>
              <a:rPr lang="fr-FR" dirty="0" err="1"/>
              <a:t>rivacy</a:t>
            </a:r>
            <a:r>
              <a:rPr lang="fr-FR" dirty="0"/>
              <a:t> </a:t>
            </a:r>
            <a:r>
              <a:rPr lang="fr-FR" dirty="0" err="1"/>
              <a:t>Administrator</a:t>
            </a:r>
            <a:r>
              <a:rPr lang="fr-FR" dirty="0"/>
              <a:t> </a:t>
            </a:r>
          </a:p>
          <a:p>
            <a:r>
              <a:rPr lang="en-US" dirty="0"/>
              <a:t>The Owner and Privacy Administrator are often the same entity.</a:t>
            </a:r>
          </a:p>
          <a:p>
            <a:r>
              <a:rPr lang="en-US" dirty="0"/>
              <a:t>For Each entity, TPM stores</a:t>
            </a:r>
          </a:p>
          <a:p>
            <a:pPr lvl="1"/>
            <a:r>
              <a:rPr lang="en-US" dirty="0"/>
              <a:t>An authorization value (</a:t>
            </a:r>
            <a:r>
              <a:rPr lang="en-US" dirty="0" err="1"/>
              <a:t>platformAuth</a:t>
            </a:r>
            <a:r>
              <a:rPr lang="en-US" dirty="0"/>
              <a:t>, </a:t>
            </a:r>
            <a:r>
              <a:rPr lang="en-US" dirty="0" err="1"/>
              <a:t>ownerAuth</a:t>
            </a:r>
            <a:r>
              <a:rPr lang="en-US" dirty="0"/>
              <a:t> and </a:t>
            </a:r>
            <a:r>
              <a:rPr lang="en-US" dirty="0" err="1"/>
              <a:t>endorsmentAuth</a:t>
            </a:r>
            <a:r>
              <a:rPr lang="en-US" dirty="0"/>
              <a:t>)</a:t>
            </a:r>
          </a:p>
          <a:p>
            <a:pPr lvl="1"/>
            <a:r>
              <a:rPr lang="en-US" dirty="0"/>
              <a:t>An authorization policy (</a:t>
            </a:r>
            <a:r>
              <a:rPr lang="en-US" dirty="0" err="1"/>
              <a:t>platformPolicy</a:t>
            </a:r>
            <a:r>
              <a:rPr lang="en-US" dirty="0"/>
              <a:t>, </a:t>
            </a:r>
            <a:r>
              <a:rPr lang="en-US" dirty="0" err="1"/>
              <a:t>ownerPolicy</a:t>
            </a:r>
            <a:r>
              <a:rPr lang="en-US" dirty="0"/>
              <a:t> and </a:t>
            </a:r>
            <a:r>
              <a:rPr lang="en-US" dirty="0" err="1"/>
              <a:t>endorsementPolicy</a:t>
            </a:r>
            <a:r>
              <a:rPr lang="en-US" dirty="0"/>
              <a:t>)</a:t>
            </a:r>
          </a:p>
          <a:p>
            <a:pPr lvl="1"/>
            <a:r>
              <a:rPr lang="en-US" dirty="0"/>
              <a:t>A seed (PPS – </a:t>
            </a:r>
            <a:r>
              <a:rPr lang="en-US" i="1" dirty="0"/>
              <a:t>Platform Primary Seed</a:t>
            </a:r>
            <a:r>
              <a:rPr lang="en-US" dirty="0"/>
              <a:t>, SPS – </a:t>
            </a:r>
            <a:r>
              <a:rPr lang="en-US" i="1" dirty="0"/>
              <a:t>Storage Primary Seed</a:t>
            </a:r>
            <a:r>
              <a:rPr lang="en-US" dirty="0"/>
              <a:t>, EPS</a:t>
            </a:r>
            <a:r>
              <a:rPr lang="en-US" i="1" dirty="0"/>
              <a:t> – Endorsement Primary Seed)</a:t>
            </a:r>
            <a:endParaRPr lang="en-US" dirty="0"/>
          </a:p>
        </p:txBody>
      </p:sp>
      <p:sp>
        <p:nvSpPr>
          <p:cNvPr id="4" name="Title 3">
            <a:extLst>
              <a:ext uri="{FF2B5EF4-FFF2-40B4-BE49-F238E27FC236}">
                <a16:creationId xmlns:a16="http://schemas.microsoft.com/office/drawing/2014/main" id="{7CC57287-3281-4907-986A-21E6C0CC3A68}"/>
              </a:ext>
            </a:extLst>
          </p:cNvPr>
          <p:cNvSpPr>
            <a:spLocks noGrp="1"/>
          </p:cNvSpPr>
          <p:nvPr>
            <p:ph type="title"/>
          </p:nvPr>
        </p:nvSpPr>
        <p:spPr/>
        <p:txBody>
          <a:bodyPr/>
          <a:lstStyle/>
          <a:p>
            <a:r>
              <a:rPr lang="en-US" dirty="0"/>
              <a:t>TPM Control</a:t>
            </a:r>
            <a:endParaRPr lang="fr-FR" dirty="0"/>
          </a:p>
        </p:txBody>
      </p:sp>
    </p:spTree>
    <p:extLst>
      <p:ext uri="{BB962C8B-B14F-4D97-AF65-F5344CB8AC3E}">
        <p14:creationId xmlns:p14="http://schemas.microsoft.com/office/powerpoint/2010/main" val="277985527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F963BB-4622-46C3-AAAC-A2B6006A867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38</a:t>
            </a:fld>
            <a:endParaRPr lang="en-US" dirty="0"/>
          </a:p>
        </p:txBody>
      </p:sp>
      <p:sp>
        <p:nvSpPr>
          <p:cNvPr id="3" name="Text Placeholder 2">
            <a:extLst>
              <a:ext uri="{FF2B5EF4-FFF2-40B4-BE49-F238E27FC236}">
                <a16:creationId xmlns:a16="http://schemas.microsoft.com/office/drawing/2014/main" id="{41F40CDF-3306-4451-860B-0F28D97B5D19}"/>
              </a:ext>
            </a:extLst>
          </p:cNvPr>
          <p:cNvSpPr>
            <a:spLocks noGrp="1"/>
          </p:cNvSpPr>
          <p:nvPr>
            <p:ph type="body" sz="quarter" idx="14"/>
          </p:nvPr>
        </p:nvSpPr>
        <p:spPr>
          <a:xfrm>
            <a:off x="274702" y="1943100"/>
            <a:ext cx="11721160" cy="4764381"/>
          </a:xfrm>
        </p:spPr>
        <p:txBody>
          <a:bodyPr vert="horz" wrap="square" lIns="146304" tIns="91440" rIns="146304" bIns="91440" rtlCol="0" anchor="t">
            <a:spAutoFit/>
          </a:bodyPr>
          <a:lstStyle/>
          <a:p>
            <a:r>
              <a:rPr lang="en-US" sz="3200" dirty="0"/>
              <a:t>Platform Controls</a:t>
            </a:r>
          </a:p>
          <a:p>
            <a:pPr lvl="1"/>
            <a:r>
              <a:rPr lang="en-US" sz="2000" dirty="0"/>
              <a:t>The platform firmware has overall control of the TPM and the availability of the TPM to the platform Owner or Privacy Administrator. </a:t>
            </a:r>
          </a:p>
          <a:p>
            <a:pPr lvl="1"/>
            <a:r>
              <a:rPr lang="en-US" sz="2000" dirty="0"/>
              <a:t>Can allocate NV memory</a:t>
            </a:r>
          </a:p>
          <a:p>
            <a:pPr lvl="1"/>
            <a:r>
              <a:rPr lang="en-US" sz="2000" dirty="0"/>
              <a:t>PCR configuration</a:t>
            </a:r>
          </a:p>
          <a:p>
            <a:pPr lvl="1"/>
            <a:r>
              <a:rPr lang="en-US" sz="2000" dirty="0"/>
              <a:t>Control availability of storage hierarchies</a:t>
            </a:r>
          </a:p>
          <a:p>
            <a:pPr lvl="1"/>
            <a:r>
              <a:rPr lang="en-US" sz="2000" dirty="0"/>
              <a:t>Change PPS, SPS and EPS</a:t>
            </a:r>
          </a:p>
          <a:p>
            <a:r>
              <a:rPr lang="en-US" sz="3200" dirty="0"/>
              <a:t>Owner Controls</a:t>
            </a:r>
          </a:p>
          <a:p>
            <a:pPr lvl="1"/>
            <a:r>
              <a:rPr lang="en-US" sz="2000" dirty="0"/>
              <a:t>Can allocate NV memory</a:t>
            </a:r>
          </a:p>
          <a:p>
            <a:pPr lvl="1"/>
            <a:r>
              <a:rPr lang="en-US" sz="2000" dirty="0"/>
              <a:t>Control availability of storage hierarchies</a:t>
            </a:r>
          </a:p>
          <a:p>
            <a:r>
              <a:rPr lang="en-US" sz="3200" dirty="0"/>
              <a:t>Privacy Administrator Controls</a:t>
            </a:r>
          </a:p>
          <a:p>
            <a:pPr lvl="1"/>
            <a:r>
              <a:rPr lang="en-US" sz="2000" dirty="0"/>
              <a:t>Controls </a:t>
            </a:r>
            <a:r>
              <a:rPr lang="en-US" sz="2000"/>
              <a:t>the Endorsement Hierarchy</a:t>
            </a:r>
            <a:endParaRPr lang="fr-FR" sz="2000" dirty="0"/>
          </a:p>
        </p:txBody>
      </p:sp>
      <p:sp>
        <p:nvSpPr>
          <p:cNvPr id="4" name="Title 3">
            <a:extLst>
              <a:ext uri="{FF2B5EF4-FFF2-40B4-BE49-F238E27FC236}">
                <a16:creationId xmlns:a16="http://schemas.microsoft.com/office/drawing/2014/main" id="{E68868F4-3F07-4274-B202-DD4D97A8322C}"/>
              </a:ext>
            </a:extLst>
          </p:cNvPr>
          <p:cNvSpPr>
            <a:spLocks noGrp="1"/>
          </p:cNvSpPr>
          <p:nvPr>
            <p:ph type="title"/>
          </p:nvPr>
        </p:nvSpPr>
        <p:spPr/>
        <p:txBody>
          <a:bodyPr/>
          <a:lstStyle/>
          <a:p>
            <a:r>
              <a:rPr lang="en-US" dirty="0"/>
              <a:t>TPM Control</a:t>
            </a:r>
            <a:endParaRPr lang="fr-FR" dirty="0"/>
          </a:p>
        </p:txBody>
      </p:sp>
    </p:spTree>
    <p:extLst>
      <p:ext uri="{BB962C8B-B14F-4D97-AF65-F5344CB8AC3E}">
        <p14:creationId xmlns:p14="http://schemas.microsoft.com/office/powerpoint/2010/main" val="36136712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B5A621-7240-41BA-89EC-9A8BF400BB0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a:t>
            </a:fld>
            <a:endParaRPr lang="en-US" dirty="0"/>
          </a:p>
        </p:txBody>
      </p:sp>
      <p:sp>
        <p:nvSpPr>
          <p:cNvPr id="3" name="Text Placeholder 2">
            <a:extLst>
              <a:ext uri="{FF2B5EF4-FFF2-40B4-BE49-F238E27FC236}">
                <a16:creationId xmlns:a16="http://schemas.microsoft.com/office/drawing/2014/main" id="{AD226095-F287-48DA-B92D-5C0298AF0884}"/>
              </a:ext>
            </a:extLst>
          </p:cNvPr>
          <p:cNvSpPr>
            <a:spLocks noGrp="1"/>
          </p:cNvSpPr>
          <p:nvPr>
            <p:ph type="body" sz="quarter" idx="14"/>
          </p:nvPr>
        </p:nvSpPr>
        <p:spPr>
          <a:xfrm>
            <a:off x="274703" y="1943100"/>
            <a:ext cx="5925576" cy="3397853"/>
          </a:xfrm>
        </p:spPr>
        <p:txBody>
          <a:bodyPr/>
          <a:lstStyle/>
          <a:p>
            <a:pPr marL="457200" indent="-457200">
              <a:buFont typeface="Wingdings" pitchFamily="2" charset="2"/>
              <a:buChar char="§"/>
            </a:pPr>
            <a:r>
              <a:rPr lang="en-US" dirty="0" err="1">
                <a:gradFill>
                  <a:gsLst>
                    <a:gs pos="0">
                      <a:schemeClr val="tx1"/>
                    </a:gs>
                    <a:gs pos="86000">
                      <a:schemeClr val="tx1"/>
                    </a:gs>
                  </a:gsLst>
                  <a:lin ang="5400000" scaled="0"/>
                </a:gradFill>
              </a:rPr>
              <a:t>SmartCards</a:t>
            </a:r>
            <a:r>
              <a:rPr lang="en-US" dirty="0">
                <a:gradFill>
                  <a:gsLst>
                    <a:gs pos="0">
                      <a:schemeClr val="tx1"/>
                    </a:gs>
                    <a:gs pos="86000">
                      <a:schemeClr val="tx1"/>
                    </a:gs>
                  </a:gsLst>
                  <a:lin ang="5400000" scaled="0"/>
                </a:gradFill>
              </a:rPr>
              <a:t> can embed applications</a:t>
            </a:r>
          </a:p>
          <a:p>
            <a:pPr marL="457200" indent="-457200">
              <a:buFont typeface="Wingdings" pitchFamily="2" charset="2"/>
              <a:buChar char="§"/>
            </a:pPr>
            <a:r>
              <a:rPr lang="en-US" dirty="0">
                <a:gradFill>
                  <a:gsLst>
                    <a:gs pos="0">
                      <a:schemeClr val="tx1"/>
                    </a:gs>
                    <a:gs pos="86000">
                      <a:schemeClr val="tx1"/>
                    </a:gs>
                  </a:gsLst>
                  <a:lin ang="5400000" scaled="0"/>
                </a:gradFill>
              </a:rPr>
              <a:t>Memory is only accessible through an application</a:t>
            </a:r>
          </a:p>
          <a:p>
            <a:pPr marL="457200" indent="-457200">
              <a:buFont typeface="Wingdings" pitchFamily="2" charset="2"/>
              <a:buChar char="§"/>
            </a:pPr>
            <a:r>
              <a:rPr lang="en-US" dirty="0">
                <a:gradFill>
                  <a:gsLst>
                    <a:gs pos="0">
                      <a:schemeClr val="tx1"/>
                    </a:gs>
                    <a:gs pos="86000">
                      <a:schemeClr val="tx1"/>
                    </a:gs>
                  </a:gsLst>
                  <a:lin ang="5400000" scaled="0"/>
                </a:gradFill>
              </a:rPr>
              <a:t>Host cannot access memory directly</a:t>
            </a:r>
          </a:p>
        </p:txBody>
      </p:sp>
      <p:sp>
        <p:nvSpPr>
          <p:cNvPr id="4" name="Title 3">
            <a:extLst>
              <a:ext uri="{FF2B5EF4-FFF2-40B4-BE49-F238E27FC236}">
                <a16:creationId xmlns:a16="http://schemas.microsoft.com/office/drawing/2014/main" id="{06A860E2-D530-4BDB-9B02-1B3B2E2FD90A}"/>
              </a:ext>
            </a:extLst>
          </p:cNvPr>
          <p:cNvSpPr>
            <a:spLocks noGrp="1"/>
          </p:cNvSpPr>
          <p:nvPr>
            <p:ph type="title"/>
          </p:nvPr>
        </p:nvSpPr>
        <p:spPr/>
        <p:txBody>
          <a:bodyPr/>
          <a:lstStyle/>
          <a:p>
            <a:r>
              <a:rPr lang="en-US" dirty="0"/>
              <a:t>Smartcards</a:t>
            </a:r>
            <a:endParaRPr lang="fr-FR" dirty="0"/>
          </a:p>
        </p:txBody>
      </p:sp>
      <p:pic>
        <p:nvPicPr>
          <p:cNvPr id="5" name="Picture 2" descr="C:\Users\alexandre\Documents\SmartCard.jpg">
            <a:extLst>
              <a:ext uri="{FF2B5EF4-FFF2-40B4-BE49-F238E27FC236}">
                <a16:creationId xmlns:a16="http://schemas.microsoft.com/office/drawing/2014/main" id="{05A295C8-926C-4E64-ABE2-A9800224A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01" y="2441575"/>
            <a:ext cx="5426589" cy="335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3726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3E992F-AA17-499D-B3AF-899D880658E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39</a:t>
            </a:fld>
            <a:endParaRPr lang="en-US" dirty="0"/>
          </a:p>
        </p:txBody>
      </p:sp>
      <p:sp>
        <p:nvSpPr>
          <p:cNvPr id="3" name="Text Placeholder 2">
            <a:extLst>
              <a:ext uri="{FF2B5EF4-FFF2-40B4-BE49-F238E27FC236}">
                <a16:creationId xmlns:a16="http://schemas.microsoft.com/office/drawing/2014/main" id="{468FB219-27FB-4258-9164-881B106E73D0}"/>
              </a:ext>
            </a:extLst>
          </p:cNvPr>
          <p:cNvSpPr>
            <a:spLocks noGrp="1"/>
          </p:cNvSpPr>
          <p:nvPr>
            <p:ph type="body" sz="quarter" idx="14"/>
          </p:nvPr>
        </p:nvSpPr>
        <p:spPr>
          <a:xfrm>
            <a:off x="274702" y="1943100"/>
            <a:ext cx="11721160" cy="4616648"/>
          </a:xfrm>
        </p:spPr>
        <p:txBody>
          <a:bodyPr/>
          <a:lstStyle/>
          <a:p>
            <a:r>
              <a:rPr lang="en-US" dirty="0"/>
              <a:t>A TPM is required to implement a lockout mechanism to protect against so-called “dictionary attacks”</a:t>
            </a:r>
          </a:p>
          <a:p>
            <a:pPr lvl="1"/>
            <a:r>
              <a:rPr lang="en-US" dirty="0"/>
              <a:t>where an attacker tries numerous authorization values until one succeeds. </a:t>
            </a:r>
          </a:p>
          <a:p>
            <a:r>
              <a:rPr lang="en-US" dirty="0"/>
              <a:t>When the dictionary attack lockout is engaged, preventing use of some resources, it is helpful to have a secret value that resets lockout.</a:t>
            </a:r>
          </a:p>
          <a:p>
            <a:r>
              <a:rPr lang="en-US" dirty="0"/>
              <a:t>TPM stores:</a:t>
            </a:r>
          </a:p>
          <a:p>
            <a:pPr lvl="1"/>
            <a:r>
              <a:rPr lang="en-US" dirty="0"/>
              <a:t>Lockout secret value (</a:t>
            </a:r>
            <a:r>
              <a:rPr lang="en-US" dirty="0" err="1"/>
              <a:t>lockoutAuth</a:t>
            </a:r>
            <a:r>
              <a:rPr lang="en-US" dirty="0"/>
              <a:t>)</a:t>
            </a:r>
          </a:p>
          <a:p>
            <a:pPr lvl="1"/>
            <a:r>
              <a:rPr lang="en-US" dirty="0"/>
              <a:t>Optional lockout policy (</a:t>
            </a:r>
            <a:r>
              <a:rPr lang="en-US" dirty="0" err="1"/>
              <a:t>lockoutPolicy</a:t>
            </a:r>
            <a:r>
              <a:rPr lang="en-US" dirty="0"/>
              <a:t>)</a:t>
            </a:r>
            <a:endParaRPr lang="fr-FR" dirty="0"/>
          </a:p>
        </p:txBody>
      </p:sp>
      <p:sp>
        <p:nvSpPr>
          <p:cNvPr id="4" name="Title 3">
            <a:extLst>
              <a:ext uri="{FF2B5EF4-FFF2-40B4-BE49-F238E27FC236}">
                <a16:creationId xmlns:a16="http://schemas.microsoft.com/office/drawing/2014/main" id="{91E78C83-7C06-4B93-9504-8D3F0558AF56}"/>
              </a:ext>
            </a:extLst>
          </p:cNvPr>
          <p:cNvSpPr>
            <a:spLocks noGrp="1"/>
          </p:cNvSpPr>
          <p:nvPr>
            <p:ph type="title"/>
          </p:nvPr>
        </p:nvSpPr>
        <p:spPr/>
        <p:txBody>
          <a:bodyPr/>
          <a:lstStyle/>
          <a:p>
            <a:r>
              <a:rPr lang="en-US" dirty="0"/>
              <a:t>Lockout Control</a:t>
            </a:r>
            <a:endParaRPr lang="fr-FR" dirty="0"/>
          </a:p>
        </p:txBody>
      </p:sp>
    </p:spTree>
    <p:extLst>
      <p:ext uri="{BB962C8B-B14F-4D97-AF65-F5344CB8AC3E}">
        <p14:creationId xmlns:p14="http://schemas.microsoft.com/office/powerpoint/2010/main" val="244903840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E2C35-FFBA-40CC-B7F5-2872DC5C1C4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40</a:t>
            </a:fld>
            <a:endParaRPr lang="en-US" dirty="0"/>
          </a:p>
        </p:txBody>
      </p:sp>
      <p:sp>
        <p:nvSpPr>
          <p:cNvPr id="3" name="Text Placeholder 2">
            <a:extLst>
              <a:ext uri="{FF2B5EF4-FFF2-40B4-BE49-F238E27FC236}">
                <a16:creationId xmlns:a16="http://schemas.microsoft.com/office/drawing/2014/main" id="{B97DD770-216C-4684-8B38-A34DF1E33C46}"/>
              </a:ext>
            </a:extLst>
          </p:cNvPr>
          <p:cNvSpPr>
            <a:spLocks noGrp="1"/>
          </p:cNvSpPr>
          <p:nvPr>
            <p:ph type="body" sz="quarter" idx="14"/>
          </p:nvPr>
        </p:nvSpPr>
        <p:spPr>
          <a:xfrm>
            <a:off x="274702" y="1943100"/>
            <a:ext cx="11721160" cy="3717941"/>
          </a:xfrm>
        </p:spPr>
        <p:txBody>
          <a:bodyPr/>
          <a:lstStyle/>
          <a:p>
            <a:r>
              <a:rPr lang="en-US" sz="3200" dirty="0"/>
              <a:t>Before making use of the TPM, it must be owned</a:t>
            </a:r>
          </a:p>
          <a:p>
            <a:r>
              <a:rPr lang="en-US" sz="3200" dirty="0"/>
              <a:t>Taking ownership of a TPM is the process of inserting authorization values for the </a:t>
            </a:r>
            <a:r>
              <a:rPr lang="en-US" sz="3200" i="1" dirty="0" err="1"/>
              <a:t>ownerAuth</a:t>
            </a:r>
            <a:r>
              <a:rPr lang="en-US" sz="3200" dirty="0"/>
              <a:t>, </a:t>
            </a:r>
            <a:r>
              <a:rPr lang="en-US" sz="3200" i="1" dirty="0" err="1"/>
              <a:t>endorsementAuth</a:t>
            </a:r>
            <a:r>
              <a:rPr lang="en-US" sz="3200" dirty="0"/>
              <a:t>, and </a:t>
            </a:r>
            <a:r>
              <a:rPr lang="en-US" sz="3200" i="1" dirty="0" err="1"/>
              <a:t>lockoutAuth</a:t>
            </a:r>
            <a:r>
              <a:rPr lang="en-US" sz="3200" dirty="0"/>
              <a:t>.</a:t>
            </a:r>
          </a:p>
          <a:p>
            <a:r>
              <a:rPr lang="en-US" sz="3200" dirty="0"/>
              <a:t>Starting with Windows 8, Windows automatically tries to take ownership of the TPM at boot.</a:t>
            </a:r>
          </a:p>
          <a:p>
            <a:pPr lvl="1"/>
            <a:r>
              <a:rPr lang="en-US" sz="2000" dirty="0"/>
              <a:t>Creates values for the 3 authorization</a:t>
            </a:r>
          </a:p>
          <a:p>
            <a:pPr lvl="1"/>
            <a:r>
              <a:rPr lang="en-US" sz="2000" dirty="0" err="1"/>
              <a:t>OwnerAuth</a:t>
            </a:r>
            <a:r>
              <a:rPr lang="en-US" sz="2000" dirty="0"/>
              <a:t> may be stored in registry. By default it is not.</a:t>
            </a:r>
            <a:endParaRPr lang="fr-FR" sz="2000" dirty="0"/>
          </a:p>
        </p:txBody>
      </p:sp>
      <p:sp>
        <p:nvSpPr>
          <p:cNvPr id="4" name="Title 3">
            <a:extLst>
              <a:ext uri="{FF2B5EF4-FFF2-40B4-BE49-F238E27FC236}">
                <a16:creationId xmlns:a16="http://schemas.microsoft.com/office/drawing/2014/main" id="{BFADB60C-4A4F-4B24-B673-FA8F00C0F3EA}"/>
              </a:ext>
            </a:extLst>
          </p:cNvPr>
          <p:cNvSpPr>
            <a:spLocks noGrp="1"/>
          </p:cNvSpPr>
          <p:nvPr>
            <p:ph type="title"/>
          </p:nvPr>
        </p:nvSpPr>
        <p:spPr/>
        <p:txBody>
          <a:bodyPr/>
          <a:lstStyle/>
          <a:p>
            <a:r>
              <a:rPr lang="en-US" dirty="0"/>
              <a:t>TPM Ownership</a:t>
            </a:r>
            <a:endParaRPr lang="fr-FR" dirty="0"/>
          </a:p>
        </p:txBody>
      </p:sp>
    </p:spTree>
    <p:extLst>
      <p:ext uri="{BB962C8B-B14F-4D97-AF65-F5344CB8AC3E}">
        <p14:creationId xmlns:p14="http://schemas.microsoft.com/office/powerpoint/2010/main" val="232171773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F58616-94D8-4BFB-ACB3-58337D452CE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41</a:t>
            </a:fld>
            <a:endParaRPr lang="en-US" dirty="0"/>
          </a:p>
        </p:txBody>
      </p:sp>
      <p:sp>
        <p:nvSpPr>
          <p:cNvPr id="4" name="Title 3">
            <a:extLst>
              <a:ext uri="{FF2B5EF4-FFF2-40B4-BE49-F238E27FC236}">
                <a16:creationId xmlns:a16="http://schemas.microsoft.com/office/drawing/2014/main" id="{D35C7643-DD23-4E8D-B267-ADA61309B4F9}"/>
              </a:ext>
            </a:extLst>
          </p:cNvPr>
          <p:cNvSpPr>
            <a:spLocks noGrp="1"/>
          </p:cNvSpPr>
          <p:nvPr>
            <p:ph type="title"/>
          </p:nvPr>
        </p:nvSpPr>
        <p:spPr/>
        <p:txBody>
          <a:bodyPr/>
          <a:lstStyle/>
          <a:p>
            <a:r>
              <a:rPr lang="en-US" dirty="0"/>
              <a:t>Storing </a:t>
            </a:r>
            <a:r>
              <a:rPr lang="en-US" dirty="0" err="1"/>
              <a:t>OwnerAuth</a:t>
            </a:r>
            <a:r>
              <a:rPr lang="en-US" dirty="0"/>
              <a:t> value in registry</a:t>
            </a:r>
            <a:endParaRPr lang="fr-FR" dirty="0"/>
          </a:p>
        </p:txBody>
      </p:sp>
      <p:pic>
        <p:nvPicPr>
          <p:cNvPr id="5" name="Picture 4">
            <a:extLst>
              <a:ext uri="{FF2B5EF4-FFF2-40B4-BE49-F238E27FC236}">
                <a16:creationId xmlns:a16="http://schemas.microsoft.com/office/drawing/2014/main" id="{ADC16F5B-3F81-4939-9411-4E0B7FF2433D}"/>
              </a:ext>
            </a:extLst>
          </p:cNvPr>
          <p:cNvPicPr>
            <a:picLocks noChangeAspect="1"/>
          </p:cNvPicPr>
          <p:nvPr/>
        </p:nvPicPr>
        <p:blipFill>
          <a:blip r:embed="rId2"/>
          <a:stretch>
            <a:fillRect/>
          </a:stretch>
        </p:blipFill>
        <p:spPr>
          <a:xfrm>
            <a:off x="6535844" y="1858576"/>
            <a:ext cx="5216509" cy="4836297"/>
          </a:xfrm>
          <a:prstGeom prst="rect">
            <a:avLst/>
          </a:prstGeom>
        </p:spPr>
      </p:pic>
      <p:sp>
        <p:nvSpPr>
          <p:cNvPr id="6" name="TextBox 5">
            <a:extLst>
              <a:ext uri="{FF2B5EF4-FFF2-40B4-BE49-F238E27FC236}">
                <a16:creationId xmlns:a16="http://schemas.microsoft.com/office/drawing/2014/main" id="{D6575371-0BFA-43A3-A86F-A716AC63499C}"/>
              </a:ext>
            </a:extLst>
          </p:cNvPr>
          <p:cNvSpPr txBox="1"/>
          <p:nvPr/>
        </p:nvSpPr>
        <p:spPr>
          <a:xfrm>
            <a:off x="274638" y="1668463"/>
            <a:ext cx="5727575" cy="1258806"/>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When GPO is configured </a:t>
            </a:r>
            <a:r>
              <a:rPr lang="en-US" sz="1600">
                <a:gradFill>
                  <a:gsLst>
                    <a:gs pos="2917">
                      <a:schemeClr val="tx1"/>
                    </a:gs>
                    <a:gs pos="30000">
                      <a:schemeClr val="tx1"/>
                    </a:gs>
                  </a:gsLst>
                  <a:lin ang="5400000" scaled="0"/>
                </a:gradFill>
              </a:rPr>
              <a:t>to Full, ownerAuth </a:t>
            </a:r>
            <a:r>
              <a:rPr lang="en-US" sz="1600" dirty="0">
                <a:gradFill>
                  <a:gsLst>
                    <a:gs pos="2917">
                      <a:schemeClr val="tx1"/>
                    </a:gs>
                    <a:gs pos="30000">
                      <a:schemeClr val="tx1"/>
                    </a:gs>
                  </a:gsLst>
                  <a:lin ang="5400000" scaled="0"/>
                </a:gradFill>
              </a:rPr>
              <a:t>will be stored as “</a:t>
            </a:r>
            <a:r>
              <a:rPr lang="en-US" sz="1600" dirty="0" err="1">
                <a:gradFill>
                  <a:gsLst>
                    <a:gs pos="2917">
                      <a:schemeClr val="tx1"/>
                    </a:gs>
                    <a:gs pos="30000">
                      <a:schemeClr val="tx1"/>
                    </a:gs>
                  </a:gsLst>
                  <a:lin ang="5400000" scaled="0"/>
                </a:gradFill>
              </a:rPr>
              <a:t>OwnerAuthFull</a:t>
            </a:r>
            <a:r>
              <a:rPr lang="en-US" sz="1600" dirty="0">
                <a:gradFill>
                  <a:gsLst>
                    <a:gs pos="2917">
                      <a:schemeClr val="tx1"/>
                    </a:gs>
                    <a:gs pos="30000">
                      <a:schemeClr val="tx1"/>
                    </a:gs>
                  </a:gsLst>
                  <a:lin ang="5400000" scaled="0"/>
                </a:gradFill>
              </a:rPr>
              <a:t>” in the registry:</a:t>
            </a:r>
          </a:p>
          <a:p>
            <a:pPr marL="539115" lvl="1" algn="l">
              <a:lnSpc>
                <a:spcPct val="90000"/>
              </a:lnSpc>
              <a:spcAft>
                <a:spcPts val="600"/>
              </a:spcAft>
            </a:pPr>
            <a:r>
              <a:rPr lang="en-US" sz="1600" dirty="0">
                <a:gradFill>
                  <a:gsLst>
                    <a:gs pos="2917">
                      <a:schemeClr val="tx1"/>
                    </a:gs>
                    <a:gs pos="30000">
                      <a:schemeClr val="tx1"/>
                    </a:gs>
                  </a:gsLst>
                  <a:lin ang="5400000" scaled="0"/>
                </a:gradFill>
              </a:rPr>
              <a:t>HKEY_LOCAL_MACHINE\SYSTEM\</a:t>
            </a:r>
            <a:r>
              <a:rPr lang="en-US" sz="1600" dirty="0" err="1">
                <a:gradFill>
                  <a:gsLst>
                    <a:gs pos="2917">
                      <a:schemeClr val="tx1"/>
                    </a:gs>
                    <a:gs pos="30000">
                      <a:schemeClr val="tx1"/>
                    </a:gs>
                  </a:gsLst>
                  <a:lin ang="5400000" scaled="0"/>
                </a:gradFill>
              </a:rPr>
              <a:t>CurrentControlSet</a:t>
            </a:r>
            <a:r>
              <a:rPr lang="en-US" sz="1600" dirty="0">
                <a:gradFill>
                  <a:gsLst>
                    <a:gs pos="2917">
                      <a:schemeClr val="tx1"/>
                    </a:gs>
                    <a:gs pos="30000">
                      <a:schemeClr val="tx1"/>
                    </a:gs>
                  </a:gsLst>
                  <a:lin ang="5400000" scaled="0"/>
                </a:gradFill>
              </a:rPr>
              <a:t>\Services\TPM\WMI\Admin</a:t>
            </a:r>
            <a:endParaRPr lang="en-US" sz="1600">
              <a:gradFill>
                <a:gsLst>
                  <a:gs pos="2917">
                    <a:schemeClr val="tx1"/>
                  </a:gs>
                  <a:gs pos="30000">
                    <a:schemeClr val="tx1"/>
                  </a:gs>
                </a:gsLst>
                <a:lin ang="5400000" scaled="0"/>
              </a:gradFill>
              <a:cs typeface="Segoe UI"/>
            </a:endParaRPr>
          </a:p>
        </p:txBody>
      </p:sp>
      <p:pic>
        <p:nvPicPr>
          <p:cNvPr id="8" name="Picture 7">
            <a:extLst>
              <a:ext uri="{FF2B5EF4-FFF2-40B4-BE49-F238E27FC236}">
                <a16:creationId xmlns:a16="http://schemas.microsoft.com/office/drawing/2014/main" id="{0EDAE612-124D-41EF-B42A-DE68562DA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12" y="3148868"/>
            <a:ext cx="5301357" cy="1172159"/>
          </a:xfrm>
          <a:prstGeom prst="rect">
            <a:avLst/>
          </a:prstGeom>
        </p:spPr>
      </p:pic>
      <p:sp>
        <p:nvSpPr>
          <p:cNvPr id="9" name="TextBox 8">
            <a:extLst>
              <a:ext uri="{FF2B5EF4-FFF2-40B4-BE49-F238E27FC236}">
                <a16:creationId xmlns:a16="http://schemas.microsoft.com/office/drawing/2014/main" id="{CA012915-ABB1-4371-967A-04896758B79D}"/>
              </a:ext>
            </a:extLst>
          </p:cNvPr>
          <p:cNvSpPr txBox="1"/>
          <p:nvPr/>
        </p:nvSpPr>
        <p:spPr>
          <a:xfrm>
            <a:off x="274638" y="4505374"/>
            <a:ext cx="5727575" cy="738664"/>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When GPO is configured to Delegated or None, TPM </a:t>
            </a:r>
            <a:r>
              <a:rPr lang="en-US" sz="1600" dirty="0" err="1">
                <a:gradFill>
                  <a:gsLst>
                    <a:gs pos="2917">
                      <a:schemeClr val="tx1"/>
                    </a:gs>
                    <a:gs pos="30000">
                      <a:schemeClr val="tx1"/>
                    </a:gs>
                  </a:gsLst>
                  <a:lin ang="5400000" scaled="0"/>
                </a:gradFill>
              </a:rPr>
              <a:t>ownerAuth</a:t>
            </a:r>
            <a:r>
              <a:rPr lang="en-US" sz="1600" dirty="0">
                <a:gradFill>
                  <a:gsLst>
                    <a:gs pos="2917">
                      <a:schemeClr val="tx1"/>
                    </a:gs>
                    <a:gs pos="30000">
                      <a:schemeClr val="tx1"/>
                    </a:gs>
                  </a:gsLst>
                  <a:lin ang="5400000" scaled="0"/>
                </a:gradFill>
              </a:rPr>
              <a:t> is not stored</a:t>
            </a:r>
          </a:p>
        </p:txBody>
      </p:sp>
    </p:spTree>
    <p:extLst>
      <p:ext uri="{BB962C8B-B14F-4D97-AF65-F5344CB8AC3E}">
        <p14:creationId xmlns:p14="http://schemas.microsoft.com/office/powerpoint/2010/main" val="15942738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662A07-276E-46F3-AA46-D33D2B714AE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42</a:t>
            </a:fld>
            <a:endParaRPr lang="en-US" dirty="0"/>
          </a:p>
        </p:txBody>
      </p:sp>
      <p:sp>
        <p:nvSpPr>
          <p:cNvPr id="3" name="Text Placeholder 2">
            <a:extLst>
              <a:ext uri="{FF2B5EF4-FFF2-40B4-BE49-F238E27FC236}">
                <a16:creationId xmlns:a16="http://schemas.microsoft.com/office/drawing/2014/main" id="{2BC84D3F-64C4-4186-8847-86F2A494BE4D}"/>
              </a:ext>
            </a:extLst>
          </p:cNvPr>
          <p:cNvSpPr>
            <a:spLocks noGrp="1"/>
          </p:cNvSpPr>
          <p:nvPr>
            <p:ph type="body" sz="quarter" idx="14"/>
          </p:nvPr>
        </p:nvSpPr>
        <p:spPr>
          <a:xfrm>
            <a:off x="274702" y="1943100"/>
            <a:ext cx="11721160" cy="3330142"/>
          </a:xfrm>
        </p:spPr>
        <p:txBody>
          <a:bodyPr vert="horz" wrap="square" lIns="146304" tIns="91440" rIns="146304" bIns="91440" rtlCol="0" anchor="t">
            <a:spAutoFit/>
          </a:bodyPr>
          <a:lstStyle/>
          <a:p>
            <a:pPr marL="0" indent="0">
              <a:buNone/>
            </a:pPr>
            <a:r>
              <a:rPr lang="en-US" sz="2800" dirty="0"/>
              <a:t>TPM Clear operation instructs the TPM to: </a:t>
            </a:r>
          </a:p>
          <a:p>
            <a:r>
              <a:rPr lang="en-US" sz="2800" dirty="0"/>
              <a:t>flush any transient or persistent objects associated with the SPS or EPS hierarchies (PPS objects are not affected); </a:t>
            </a:r>
          </a:p>
          <a:p>
            <a:r>
              <a:rPr lang="en-US" sz="2800" dirty="0"/>
              <a:t>Enable Storage Hierarchy </a:t>
            </a:r>
            <a:r>
              <a:rPr lang="en-US" sz="2800"/>
              <a:t>and Endorsement Hierarchy </a:t>
            </a:r>
            <a:endParaRPr lang="en-US" sz="2800" dirty="0"/>
          </a:p>
          <a:p>
            <a:r>
              <a:rPr lang="en-US" sz="2800" dirty="0"/>
              <a:t>set </a:t>
            </a:r>
            <a:r>
              <a:rPr lang="en-US" sz="2800" i="1" dirty="0" err="1"/>
              <a:t>ownerAuth</a:t>
            </a:r>
            <a:r>
              <a:rPr lang="en-US" sz="2800" dirty="0"/>
              <a:t>, </a:t>
            </a:r>
            <a:r>
              <a:rPr lang="en-US" sz="2800" i="1" dirty="0" err="1"/>
              <a:t>endorsementAuth</a:t>
            </a:r>
            <a:r>
              <a:rPr lang="en-US" sz="2800" dirty="0"/>
              <a:t>, and </a:t>
            </a:r>
            <a:r>
              <a:rPr lang="en-US" sz="2800" i="1" dirty="0" err="1"/>
              <a:t>lockoutAuth</a:t>
            </a:r>
            <a:r>
              <a:rPr lang="en-US" sz="2800" i="1" dirty="0"/>
              <a:t> </a:t>
            </a:r>
            <a:r>
              <a:rPr lang="en-US" sz="2800" dirty="0"/>
              <a:t>to empty </a:t>
            </a:r>
          </a:p>
          <a:p>
            <a:r>
              <a:rPr lang="en-US" sz="2800" dirty="0"/>
              <a:t>set </a:t>
            </a:r>
            <a:r>
              <a:rPr lang="en-US" sz="2800" i="1" dirty="0" err="1"/>
              <a:t>ownerPolicy</a:t>
            </a:r>
            <a:r>
              <a:rPr lang="en-US" sz="2800" i="1" dirty="0"/>
              <a:t>, </a:t>
            </a:r>
            <a:r>
              <a:rPr lang="en-US" sz="2800" i="1" dirty="0" err="1"/>
              <a:t>endorsementPolicy</a:t>
            </a:r>
            <a:r>
              <a:rPr lang="en-US" sz="2800" i="1" dirty="0"/>
              <a:t>, </a:t>
            </a:r>
            <a:r>
              <a:rPr lang="en-US" sz="2800" dirty="0"/>
              <a:t>and </a:t>
            </a:r>
            <a:r>
              <a:rPr lang="en-US" sz="2800" i="1" dirty="0" err="1"/>
              <a:t>lockoutPolicy</a:t>
            </a:r>
            <a:r>
              <a:rPr lang="en-US" sz="2800" i="1" dirty="0"/>
              <a:t> </a:t>
            </a:r>
            <a:r>
              <a:rPr lang="en-US" sz="2800" dirty="0"/>
              <a:t>to empty </a:t>
            </a:r>
          </a:p>
          <a:p>
            <a:r>
              <a:rPr lang="en-US" sz="2800" dirty="0"/>
              <a:t>replace the existing SPS with a new value from the RNG</a:t>
            </a:r>
          </a:p>
        </p:txBody>
      </p:sp>
      <p:sp>
        <p:nvSpPr>
          <p:cNvPr id="4" name="Title 3">
            <a:extLst>
              <a:ext uri="{FF2B5EF4-FFF2-40B4-BE49-F238E27FC236}">
                <a16:creationId xmlns:a16="http://schemas.microsoft.com/office/drawing/2014/main" id="{D4DBA579-91D9-4907-86D1-2A5560028C7E}"/>
              </a:ext>
            </a:extLst>
          </p:cNvPr>
          <p:cNvSpPr>
            <a:spLocks noGrp="1"/>
          </p:cNvSpPr>
          <p:nvPr>
            <p:ph type="title"/>
          </p:nvPr>
        </p:nvSpPr>
        <p:spPr/>
        <p:txBody>
          <a:bodyPr/>
          <a:lstStyle/>
          <a:p>
            <a:r>
              <a:rPr lang="en-US" dirty="0"/>
              <a:t>Clearing the TPM</a:t>
            </a:r>
            <a:endParaRPr lang="fr-FR" dirty="0"/>
          </a:p>
        </p:txBody>
      </p:sp>
    </p:spTree>
    <p:extLst>
      <p:ext uri="{BB962C8B-B14F-4D97-AF65-F5344CB8AC3E}">
        <p14:creationId xmlns:p14="http://schemas.microsoft.com/office/powerpoint/2010/main" val="26004149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BF6219-2044-487E-8BBC-BDD1D6C2CB8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43</a:t>
            </a:fld>
            <a:endParaRPr lang="en-US" dirty="0"/>
          </a:p>
        </p:txBody>
      </p:sp>
      <p:sp>
        <p:nvSpPr>
          <p:cNvPr id="4" name="Title 3">
            <a:extLst>
              <a:ext uri="{FF2B5EF4-FFF2-40B4-BE49-F238E27FC236}">
                <a16:creationId xmlns:a16="http://schemas.microsoft.com/office/drawing/2014/main" id="{603E82CA-C092-4302-8EAF-61D8AEC757D8}"/>
              </a:ext>
            </a:extLst>
          </p:cNvPr>
          <p:cNvSpPr>
            <a:spLocks noGrp="1"/>
          </p:cNvSpPr>
          <p:nvPr>
            <p:ph type="title"/>
          </p:nvPr>
        </p:nvSpPr>
        <p:spPr/>
        <p:txBody>
          <a:bodyPr/>
          <a:lstStyle/>
          <a:p>
            <a:r>
              <a:rPr lang="en-US" dirty="0"/>
              <a:t>Clearing the TPM from Windows</a:t>
            </a:r>
            <a:endParaRPr lang="fr-FR" dirty="0"/>
          </a:p>
        </p:txBody>
      </p:sp>
      <p:sp>
        <p:nvSpPr>
          <p:cNvPr id="6" name="TextBox 5">
            <a:extLst>
              <a:ext uri="{FF2B5EF4-FFF2-40B4-BE49-F238E27FC236}">
                <a16:creationId xmlns:a16="http://schemas.microsoft.com/office/drawing/2014/main" id="{12265739-00B8-4798-A9AF-83B8ECDDD6F3}"/>
              </a:ext>
            </a:extLst>
          </p:cNvPr>
          <p:cNvSpPr txBox="1"/>
          <p:nvPr/>
        </p:nvSpPr>
        <p:spPr>
          <a:xfrm>
            <a:off x="274638" y="1668463"/>
            <a:ext cx="3783359"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err="1">
                <a:gradFill>
                  <a:gsLst>
                    <a:gs pos="2917">
                      <a:schemeClr val="tx1"/>
                    </a:gs>
                    <a:gs pos="30000">
                      <a:schemeClr val="tx1"/>
                    </a:gs>
                  </a:gsLst>
                  <a:lin ang="5400000" scaled="0"/>
                </a:gradFill>
              </a:rPr>
              <a:t>TPM.msc</a:t>
            </a:r>
            <a:r>
              <a:rPr lang="en-US" sz="2400" dirty="0">
                <a:gradFill>
                  <a:gsLst>
                    <a:gs pos="2917">
                      <a:schemeClr val="tx1"/>
                    </a:gs>
                    <a:gs pos="30000">
                      <a:schemeClr val="tx1"/>
                    </a:gs>
                  </a:gsLst>
                  <a:lin ang="5400000" scaled="0"/>
                </a:gradFill>
              </a:rPr>
              <a:t> console</a:t>
            </a:r>
            <a:endParaRPr lang="fr-FR" sz="2400" dirty="0" err="1">
              <a:gradFill>
                <a:gsLst>
                  <a:gs pos="2917">
                    <a:schemeClr val="tx1"/>
                  </a:gs>
                  <a:gs pos="30000">
                    <a:schemeClr val="tx1"/>
                  </a:gs>
                </a:gsLst>
                <a:lin ang="5400000" scaled="0"/>
              </a:gradFill>
            </a:endParaRPr>
          </a:p>
        </p:txBody>
      </p:sp>
      <p:pic>
        <p:nvPicPr>
          <p:cNvPr id="7" name="Picture 6">
            <a:extLst>
              <a:ext uri="{FF2B5EF4-FFF2-40B4-BE49-F238E27FC236}">
                <a16:creationId xmlns:a16="http://schemas.microsoft.com/office/drawing/2014/main" id="{E0FF3058-2346-4FD3-AA83-75BF116B4969}"/>
              </a:ext>
            </a:extLst>
          </p:cNvPr>
          <p:cNvPicPr>
            <a:picLocks noChangeAspect="1"/>
          </p:cNvPicPr>
          <p:nvPr/>
        </p:nvPicPr>
        <p:blipFill>
          <a:blip r:embed="rId2"/>
          <a:stretch>
            <a:fillRect/>
          </a:stretch>
        </p:blipFill>
        <p:spPr>
          <a:xfrm>
            <a:off x="4418250" y="1774032"/>
            <a:ext cx="7378908" cy="5005386"/>
          </a:xfrm>
          <a:prstGeom prst="rect">
            <a:avLst/>
          </a:prstGeom>
        </p:spPr>
      </p:pic>
    </p:spTree>
    <p:extLst>
      <p:ext uri="{BB962C8B-B14F-4D97-AF65-F5344CB8AC3E}">
        <p14:creationId xmlns:p14="http://schemas.microsoft.com/office/powerpoint/2010/main" val="129523879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B2FAAF-3789-4CF2-8550-D65B2549A66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44</a:t>
            </a:fld>
            <a:endParaRPr lang="en-US" dirty="0"/>
          </a:p>
        </p:txBody>
      </p:sp>
      <p:sp>
        <p:nvSpPr>
          <p:cNvPr id="3" name="Text Placeholder 2">
            <a:extLst>
              <a:ext uri="{FF2B5EF4-FFF2-40B4-BE49-F238E27FC236}">
                <a16:creationId xmlns:a16="http://schemas.microsoft.com/office/drawing/2014/main" id="{3ED300A2-AB7C-4ED9-ACBE-4E85D3B83450}"/>
              </a:ext>
            </a:extLst>
          </p:cNvPr>
          <p:cNvSpPr>
            <a:spLocks noGrp="1"/>
          </p:cNvSpPr>
          <p:nvPr>
            <p:ph type="body" sz="quarter" idx="14"/>
          </p:nvPr>
        </p:nvSpPr>
        <p:spPr>
          <a:xfrm>
            <a:off x="274702" y="1943100"/>
            <a:ext cx="11721160" cy="3065455"/>
          </a:xfrm>
        </p:spPr>
        <p:txBody>
          <a:bodyPr/>
          <a:lstStyle/>
          <a:p>
            <a:r>
              <a:rPr lang="en-US" sz="2400" dirty="0"/>
              <a:t>The TPM uses hierarchies of Protected Locations.</a:t>
            </a:r>
          </a:p>
          <a:p>
            <a:r>
              <a:rPr lang="en-US" sz="2400" dirty="0"/>
              <a:t>A hierarchy is constructed with Storage Keys as the connectors to which other types of objects (keys, data, and other connectors) may be attached.</a:t>
            </a:r>
          </a:p>
          <a:p>
            <a:r>
              <a:rPr lang="en-US" sz="2400" dirty="0"/>
              <a:t>A hierarchy is rooted in a secret seed key, kept in the TPM. To create a hierarchy of keys, the seed key (Primary Seed) is used to generate a key that uses a specific set of algorithms.</a:t>
            </a:r>
          </a:p>
          <a:p>
            <a:r>
              <a:rPr lang="en-US" sz="2400" dirty="0"/>
              <a:t>When an Object is created, the keys used for protection of the Object’s sensitive area are derived from a seed value (</a:t>
            </a:r>
            <a:r>
              <a:rPr lang="en-US" sz="2400" i="1" dirty="0" err="1"/>
              <a:t>seedValue</a:t>
            </a:r>
            <a:r>
              <a:rPr lang="en-US" sz="2400" dirty="0"/>
              <a:t>) in the sensitive area of the Storage Key.</a:t>
            </a:r>
            <a:endParaRPr lang="fr-FR" sz="2400" dirty="0"/>
          </a:p>
        </p:txBody>
      </p:sp>
      <p:sp>
        <p:nvSpPr>
          <p:cNvPr id="4" name="Title 3">
            <a:extLst>
              <a:ext uri="{FF2B5EF4-FFF2-40B4-BE49-F238E27FC236}">
                <a16:creationId xmlns:a16="http://schemas.microsoft.com/office/drawing/2014/main" id="{CDEC4FE2-10B9-4A69-BC90-7414240CAB2D}"/>
              </a:ext>
            </a:extLst>
          </p:cNvPr>
          <p:cNvSpPr>
            <a:spLocks noGrp="1"/>
          </p:cNvSpPr>
          <p:nvPr>
            <p:ph type="title"/>
          </p:nvPr>
        </p:nvSpPr>
        <p:spPr/>
        <p:txBody>
          <a:bodyPr/>
          <a:lstStyle/>
          <a:p>
            <a:r>
              <a:rPr lang="en-US" dirty="0"/>
              <a:t>Storage Hierarchies</a:t>
            </a:r>
            <a:endParaRPr lang="fr-FR" dirty="0"/>
          </a:p>
        </p:txBody>
      </p:sp>
    </p:spTree>
    <p:extLst>
      <p:ext uri="{BB962C8B-B14F-4D97-AF65-F5344CB8AC3E}">
        <p14:creationId xmlns:p14="http://schemas.microsoft.com/office/powerpoint/2010/main" val="106789059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450359-4E44-4087-A03A-69E4647E105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45</a:t>
            </a:fld>
            <a:endParaRPr lang="en-US" dirty="0"/>
          </a:p>
        </p:txBody>
      </p:sp>
      <p:sp>
        <p:nvSpPr>
          <p:cNvPr id="3" name="Title 2">
            <a:extLst>
              <a:ext uri="{FF2B5EF4-FFF2-40B4-BE49-F238E27FC236}">
                <a16:creationId xmlns:a16="http://schemas.microsoft.com/office/drawing/2014/main" id="{2B5B13DA-E5DC-4FA0-9283-4A48CD38BC97}"/>
              </a:ext>
            </a:extLst>
          </p:cNvPr>
          <p:cNvSpPr>
            <a:spLocks noGrp="1"/>
          </p:cNvSpPr>
          <p:nvPr>
            <p:ph type="title"/>
          </p:nvPr>
        </p:nvSpPr>
        <p:spPr/>
        <p:txBody>
          <a:bodyPr/>
          <a:lstStyle/>
          <a:p>
            <a:r>
              <a:rPr lang="en-US" dirty="0"/>
              <a:t>Protected Storage hierarchies</a:t>
            </a:r>
            <a:endParaRPr lang="fr-FR" dirty="0"/>
          </a:p>
        </p:txBody>
      </p:sp>
      <p:sp>
        <p:nvSpPr>
          <p:cNvPr id="6" name="TextBox 5">
            <a:extLst>
              <a:ext uri="{FF2B5EF4-FFF2-40B4-BE49-F238E27FC236}">
                <a16:creationId xmlns:a16="http://schemas.microsoft.com/office/drawing/2014/main" id="{2F1FFF96-DE8B-428C-ACE5-21BCFF005B18}"/>
              </a:ext>
            </a:extLst>
          </p:cNvPr>
          <p:cNvSpPr txBox="1"/>
          <p:nvPr/>
        </p:nvSpPr>
        <p:spPr>
          <a:xfrm>
            <a:off x="6982984" y="1337022"/>
            <a:ext cx="3118789" cy="405102"/>
          </a:xfrm>
          <a:prstGeom prst="rect">
            <a:avLst/>
          </a:prstGeom>
          <a:solidFill>
            <a:schemeClr val="accent5"/>
          </a:solidFill>
        </p:spPr>
        <p:txBody>
          <a:bodyPr wrap="square" lIns="36000" tIns="36000" rIns="36000" bIns="36000" rtlCol="0">
            <a:spAutoFit/>
          </a:bodyPr>
          <a:lstStyle/>
          <a:p>
            <a:pPr>
              <a:lnSpc>
                <a:spcPct val="90000"/>
              </a:lnSpc>
              <a:spcAft>
                <a:spcPts val="600"/>
              </a:spcAft>
            </a:pPr>
            <a:r>
              <a:rPr lang="en-US" sz="2400" dirty="0">
                <a:solidFill>
                  <a:schemeClr val="bg1"/>
                </a:solidFill>
              </a:rPr>
              <a:t>Storage Primary Seed</a:t>
            </a:r>
            <a:endParaRPr lang="fr-FR" sz="2400" dirty="0" err="1">
              <a:solidFill>
                <a:schemeClr val="bg1"/>
              </a:solidFill>
            </a:endParaRPr>
          </a:p>
        </p:txBody>
      </p:sp>
      <p:grpSp>
        <p:nvGrpSpPr>
          <p:cNvPr id="13" name="Group 12">
            <a:extLst>
              <a:ext uri="{FF2B5EF4-FFF2-40B4-BE49-F238E27FC236}">
                <a16:creationId xmlns:a16="http://schemas.microsoft.com/office/drawing/2014/main" id="{DD728C4F-B439-49B5-A2C8-011752FE0A8C}"/>
              </a:ext>
            </a:extLst>
          </p:cNvPr>
          <p:cNvGrpSpPr/>
          <p:nvPr/>
        </p:nvGrpSpPr>
        <p:grpSpPr>
          <a:xfrm>
            <a:off x="7306713" y="2154931"/>
            <a:ext cx="2488044" cy="1272943"/>
            <a:chOff x="7853941" y="3640253"/>
            <a:chExt cx="2488044" cy="1272943"/>
          </a:xfrm>
        </p:grpSpPr>
        <p:sp>
          <p:nvSpPr>
            <p:cNvPr id="4" name="Rectangle 3">
              <a:extLst>
                <a:ext uri="{FF2B5EF4-FFF2-40B4-BE49-F238E27FC236}">
                  <a16:creationId xmlns:a16="http://schemas.microsoft.com/office/drawing/2014/main" id="{59798F63-92A7-4862-9B85-2A56A3942D2C}"/>
                </a:ext>
              </a:extLst>
            </p:cNvPr>
            <p:cNvSpPr/>
            <p:nvPr/>
          </p:nvSpPr>
          <p:spPr bwMode="auto">
            <a:xfrm>
              <a:off x="7853941" y="3640253"/>
              <a:ext cx="2488044" cy="1272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8254DF-BA66-4BE9-A2BF-84981EA91DDB}"/>
                </a:ext>
              </a:extLst>
            </p:cNvPr>
            <p:cNvSpPr txBox="1"/>
            <p:nvPr/>
          </p:nvSpPr>
          <p:spPr>
            <a:xfrm>
              <a:off x="7892830" y="3715229"/>
              <a:ext cx="2410266" cy="405102"/>
            </a:xfrm>
            <a:prstGeom prst="rect">
              <a:avLst/>
            </a:prstGeom>
            <a:noFill/>
          </p:spPr>
          <p:txBody>
            <a:bodyPr wrap="none" lIns="36000" tIns="36000" rIns="36000" bIns="36000" rtlCol="0">
              <a:spAutoFit/>
            </a:bodyPr>
            <a:lstStyle/>
            <a:p>
              <a:pPr>
                <a:lnSpc>
                  <a:spcPct val="90000"/>
                </a:lnSpc>
                <a:spcAft>
                  <a:spcPts val="600"/>
                </a:spcAft>
              </a:pPr>
              <a:r>
                <a:rPr lang="en-US" sz="2400" dirty="0">
                  <a:solidFill>
                    <a:schemeClr val="bg1"/>
                  </a:solidFill>
                </a:rPr>
                <a:t>Storage Root Key</a:t>
              </a:r>
              <a:endParaRPr lang="fr-FR" sz="2400" dirty="0" err="1">
                <a:solidFill>
                  <a:schemeClr val="bg1"/>
                </a:solidFill>
              </a:endParaRPr>
            </a:p>
          </p:txBody>
        </p:sp>
      </p:grpSp>
      <p:cxnSp>
        <p:nvCxnSpPr>
          <p:cNvPr id="11" name="Straight Arrow Connector 10">
            <a:extLst>
              <a:ext uri="{FF2B5EF4-FFF2-40B4-BE49-F238E27FC236}">
                <a16:creationId xmlns:a16="http://schemas.microsoft.com/office/drawing/2014/main" id="{101AE294-E907-44BA-945E-3A65EFE99018}"/>
              </a:ext>
            </a:extLst>
          </p:cNvPr>
          <p:cNvCxnSpPr>
            <a:cxnSpLocks/>
            <a:stCxn id="6" idx="2"/>
            <a:endCxn id="4" idx="0"/>
          </p:cNvCxnSpPr>
          <p:nvPr/>
        </p:nvCxnSpPr>
        <p:spPr>
          <a:xfrm>
            <a:off x="8542379" y="1742124"/>
            <a:ext cx="8356" cy="412807"/>
          </a:xfrm>
          <a:prstGeom prst="straightConnector1">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F288F0A-2554-4EAB-AA74-CE866E22CAF7}"/>
              </a:ext>
            </a:extLst>
          </p:cNvPr>
          <p:cNvSpPr/>
          <p:nvPr/>
        </p:nvSpPr>
        <p:spPr bwMode="auto">
          <a:xfrm>
            <a:off x="7997783" y="2799430"/>
            <a:ext cx="1079526" cy="496772"/>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Seed</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a:extLst>
              <a:ext uri="{FF2B5EF4-FFF2-40B4-BE49-F238E27FC236}">
                <a16:creationId xmlns:a16="http://schemas.microsoft.com/office/drawing/2014/main" id="{F41BDCE8-30A1-4FDC-A580-8DA62D11C813}"/>
              </a:ext>
            </a:extLst>
          </p:cNvPr>
          <p:cNvGrpSpPr/>
          <p:nvPr/>
        </p:nvGrpSpPr>
        <p:grpSpPr>
          <a:xfrm>
            <a:off x="5509739" y="3710565"/>
            <a:ext cx="2488044" cy="1272943"/>
            <a:chOff x="7853941" y="3640253"/>
            <a:chExt cx="2488044" cy="1272943"/>
          </a:xfrm>
        </p:grpSpPr>
        <p:sp>
          <p:nvSpPr>
            <p:cNvPr id="18" name="Rectangle 17">
              <a:extLst>
                <a:ext uri="{FF2B5EF4-FFF2-40B4-BE49-F238E27FC236}">
                  <a16:creationId xmlns:a16="http://schemas.microsoft.com/office/drawing/2014/main" id="{62C37E8F-74B8-4BBA-8DCD-6DBA267FE509}"/>
                </a:ext>
              </a:extLst>
            </p:cNvPr>
            <p:cNvSpPr/>
            <p:nvPr/>
          </p:nvSpPr>
          <p:spPr bwMode="auto">
            <a:xfrm>
              <a:off x="7853941" y="3640253"/>
              <a:ext cx="2488044" cy="127294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4896715E-FC24-4447-998B-0A50D4636D40}"/>
                </a:ext>
              </a:extLst>
            </p:cNvPr>
            <p:cNvSpPr txBox="1"/>
            <p:nvPr/>
          </p:nvSpPr>
          <p:spPr>
            <a:xfrm>
              <a:off x="8114431" y="3715229"/>
              <a:ext cx="1967068" cy="405102"/>
            </a:xfrm>
            <a:prstGeom prst="rect">
              <a:avLst/>
            </a:prstGeom>
            <a:noFill/>
          </p:spPr>
          <p:txBody>
            <a:bodyPr wrap="none" lIns="36000" tIns="36000" rIns="36000" bIns="36000" rtlCol="0">
              <a:spAutoFit/>
            </a:bodyPr>
            <a:lstStyle/>
            <a:p>
              <a:pPr>
                <a:lnSpc>
                  <a:spcPct val="90000"/>
                </a:lnSpc>
                <a:spcAft>
                  <a:spcPts val="600"/>
                </a:spcAft>
              </a:pPr>
              <a:r>
                <a:rPr lang="en-US" sz="2400" dirty="0">
                  <a:solidFill>
                    <a:schemeClr val="bg1"/>
                  </a:solidFill>
                </a:rPr>
                <a:t>Storage Key A</a:t>
              </a:r>
              <a:endParaRPr lang="fr-FR" sz="2400" dirty="0" err="1">
                <a:solidFill>
                  <a:schemeClr val="bg1"/>
                </a:solidFill>
              </a:endParaRPr>
            </a:p>
          </p:txBody>
        </p:sp>
      </p:grpSp>
      <p:grpSp>
        <p:nvGrpSpPr>
          <p:cNvPr id="21" name="Group 20">
            <a:extLst>
              <a:ext uri="{FF2B5EF4-FFF2-40B4-BE49-F238E27FC236}">
                <a16:creationId xmlns:a16="http://schemas.microsoft.com/office/drawing/2014/main" id="{68938146-E18D-440D-8C3F-9530008F907A}"/>
              </a:ext>
            </a:extLst>
          </p:cNvPr>
          <p:cNvGrpSpPr/>
          <p:nvPr/>
        </p:nvGrpSpPr>
        <p:grpSpPr>
          <a:xfrm>
            <a:off x="9176617" y="3710565"/>
            <a:ext cx="2488044" cy="1272943"/>
            <a:chOff x="7853941" y="3640253"/>
            <a:chExt cx="2488044" cy="1272943"/>
          </a:xfrm>
        </p:grpSpPr>
        <p:sp>
          <p:nvSpPr>
            <p:cNvPr id="22" name="Rectangle 21">
              <a:extLst>
                <a:ext uri="{FF2B5EF4-FFF2-40B4-BE49-F238E27FC236}">
                  <a16:creationId xmlns:a16="http://schemas.microsoft.com/office/drawing/2014/main" id="{80B71603-4A77-42EB-92B0-F222EF54FEC1}"/>
                </a:ext>
              </a:extLst>
            </p:cNvPr>
            <p:cNvSpPr/>
            <p:nvPr/>
          </p:nvSpPr>
          <p:spPr bwMode="auto">
            <a:xfrm>
              <a:off x="7853941" y="3640253"/>
              <a:ext cx="2488044" cy="127294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8FF3F9BF-13EA-4834-95E7-55692B839364}"/>
                </a:ext>
              </a:extLst>
            </p:cNvPr>
            <p:cNvSpPr txBox="1"/>
            <p:nvPr/>
          </p:nvSpPr>
          <p:spPr>
            <a:xfrm>
              <a:off x="8125651" y="3715229"/>
              <a:ext cx="1944627" cy="405102"/>
            </a:xfrm>
            <a:prstGeom prst="rect">
              <a:avLst/>
            </a:prstGeom>
            <a:noFill/>
          </p:spPr>
          <p:txBody>
            <a:bodyPr wrap="none" lIns="36000" tIns="36000" rIns="36000" bIns="36000" rtlCol="0">
              <a:spAutoFit/>
            </a:bodyPr>
            <a:lstStyle/>
            <a:p>
              <a:pPr>
                <a:lnSpc>
                  <a:spcPct val="90000"/>
                </a:lnSpc>
                <a:spcAft>
                  <a:spcPts val="600"/>
                </a:spcAft>
              </a:pPr>
              <a:r>
                <a:rPr lang="en-US" sz="2400" dirty="0">
                  <a:solidFill>
                    <a:schemeClr val="bg1"/>
                  </a:solidFill>
                </a:rPr>
                <a:t>Storage Key B</a:t>
              </a:r>
              <a:endParaRPr lang="fr-FR" sz="2400" dirty="0" err="1">
                <a:solidFill>
                  <a:schemeClr val="bg1"/>
                </a:solidFill>
              </a:endParaRPr>
            </a:p>
          </p:txBody>
        </p:sp>
      </p:grpSp>
      <p:cxnSp>
        <p:nvCxnSpPr>
          <p:cNvPr id="25" name="Straight Arrow Connector 24">
            <a:extLst>
              <a:ext uri="{FF2B5EF4-FFF2-40B4-BE49-F238E27FC236}">
                <a16:creationId xmlns:a16="http://schemas.microsoft.com/office/drawing/2014/main" id="{D63229F1-80D2-4C24-98CA-D40FB607F838}"/>
              </a:ext>
            </a:extLst>
          </p:cNvPr>
          <p:cNvCxnSpPr>
            <a:endCxn id="18" idx="0"/>
          </p:cNvCxnSpPr>
          <p:nvPr/>
        </p:nvCxnSpPr>
        <p:spPr>
          <a:xfrm flipH="1">
            <a:off x="6753761" y="3296202"/>
            <a:ext cx="1796974" cy="414363"/>
          </a:xfrm>
          <a:prstGeom prst="straightConnector1">
            <a:avLst/>
          </a:prstGeom>
          <a:ln w="3810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42D81E-92EC-4459-A84A-83ECC37F7072}"/>
              </a:ext>
            </a:extLst>
          </p:cNvPr>
          <p:cNvCxnSpPr>
            <a:endCxn id="22" idx="0"/>
          </p:cNvCxnSpPr>
          <p:nvPr/>
        </p:nvCxnSpPr>
        <p:spPr>
          <a:xfrm>
            <a:off x="8542379" y="3302903"/>
            <a:ext cx="1878260" cy="407662"/>
          </a:xfrm>
          <a:prstGeom prst="straightConnector1">
            <a:avLst/>
          </a:prstGeom>
          <a:ln w="3810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E14AF75C-4463-4428-BC81-4537E940C42E}"/>
              </a:ext>
            </a:extLst>
          </p:cNvPr>
          <p:cNvSpPr/>
          <p:nvPr/>
        </p:nvSpPr>
        <p:spPr bwMode="auto">
          <a:xfrm>
            <a:off x="9880876" y="4312422"/>
            <a:ext cx="1079526" cy="49677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Seed</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15BFC975-E776-4D76-8DE0-B9407D2892BD}"/>
              </a:ext>
            </a:extLst>
          </p:cNvPr>
          <p:cNvGrpSpPr/>
          <p:nvPr/>
        </p:nvGrpSpPr>
        <p:grpSpPr>
          <a:xfrm>
            <a:off x="7853941" y="5407547"/>
            <a:ext cx="2488044" cy="1272943"/>
            <a:chOff x="7853941" y="3640253"/>
            <a:chExt cx="2488044" cy="1272943"/>
          </a:xfrm>
        </p:grpSpPr>
        <p:sp>
          <p:nvSpPr>
            <p:cNvPr id="30" name="Rectangle 29">
              <a:extLst>
                <a:ext uri="{FF2B5EF4-FFF2-40B4-BE49-F238E27FC236}">
                  <a16:creationId xmlns:a16="http://schemas.microsoft.com/office/drawing/2014/main" id="{1DEE8353-0616-4D24-BFFE-5A32B5BD2623}"/>
                </a:ext>
              </a:extLst>
            </p:cNvPr>
            <p:cNvSpPr/>
            <p:nvPr/>
          </p:nvSpPr>
          <p:spPr bwMode="auto">
            <a:xfrm>
              <a:off x="7853941" y="3640253"/>
              <a:ext cx="2488044" cy="127294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BC5149D0-6B7B-4470-BACE-7873FD1E5745}"/>
                </a:ext>
              </a:extLst>
            </p:cNvPr>
            <p:cNvSpPr txBox="1"/>
            <p:nvPr/>
          </p:nvSpPr>
          <p:spPr>
            <a:xfrm>
              <a:off x="8118439" y="3715229"/>
              <a:ext cx="1959053" cy="405102"/>
            </a:xfrm>
            <a:prstGeom prst="rect">
              <a:avLst/>
            </a:prstGeom>
            <a:noFill/>
          </p:spPr>
          <p:txBody>
            <a:bodyPr wrap="none" lIns="36000" tIns="36000" rIns="36000" bIns="36000" rtlCol="0">
              <a:spAutoFit/>
            </a:bodyPr>
            <a:lstStyle/>
            <a:p>
              <a:pPr>
                <a:lnSpc>
                  <a:spcPct val="90000"/>
                </a:lnSpc>
                <a:spcAft>
                  <a:spcPts val="600"/>
                </a:spcAft>
              </a:pPr>
              <a:r>
                <a:rPr lang="en-US" sz="2400" dirty="0">
                  <a:solidFill>
                    <a:schemeClr val="bg1"/>
                  </a:solidFill>
                </a:rPr>
                <a:t>Storage Key C</a:t>
              </a:r>
              <a:endParaRPr lang="fr-FR" sz="2400" dirty="0" err="1">
                <a:solidFill>
                  <a:schemeClr val="bg1"/>
                </a:solidFill>
              </a:endParaRPr>
            </a:p>
          </p:txBody>
        </p:sp>
      </p:grpSp>
      <p:cxnSp>
        <p:nvCxnSpPr>
          <p:cNvPr id="32" name="Straight Arrow Connector 31">
            <a:extLst>
              <a:ext uri="{FF2B5EF4-FFF2-40B4-BE49-F238E27FC236}">
                <a16:creationId xmlns:a16="http://schemas.microsoft.com/office/drawing/2014/main" id="{E97861FA-F858-4D06-A92D-16B78C27C0D4}"/>
              </a:ext>
            </a:extLst>
          </p:cNvPr>
          <p:cNvCxnSpPr>
            <a:cxnSpLocks/>
            <a:stCxn id="28" idx="4"/>
            <a:endCxn id="30" idx="0"/>
          </p:cNvCxnSpPr>
          <p:nvPr/>
        </p:nvCxnSpPr>
        <p:spPr>
          <a:xfrm flipH="1">
            <a:off x="9097963" y="4809194"/>
            <a:ext cx="1322676" cy="598353"/>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AF51890-24FE-4899-8DE2-611055291AEC}"/>
              </a:ext>
            </a:extLst>
          </p:cNvPr>
          <p:cNvSpPr txBox="1"/>
          <p:nvPr/>
        </p:nvSpPr>
        <p:spPr>
          <a:xfrm>
            <a:off x="274639" y="1668463"/>
            <a:ext cx="4778142" cy="2776145"/>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Primary Seed helps creating the hierarchy’s root key</a:t>
            </a: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To protect an object, a new storage key is created from a seed</a:t>
            </a: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 seed is encrypted by the parent storage key</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316243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037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3 – Windows Hello for Business</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738604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FC3ACA-99B2-418E-A04C-61DA95E2AA3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47</a:t>
            </a:fld>
            <a:endParaRPr lang="en-US" dirty="0"/>
          </a:p>
        </p:txBody>
      </p:sp>
      <p:sp>
        <p:nvSpPr>
          <p:cNvPr id="4" name="Title 3">
            <a:extLst>
              <a:ext uri="{FF2B5EF4-FFF2-40B4-BE49-F238E27FC236}">
                <a16:creationId xmlns:a16="http://schemas.microsoft.com/office/drawing/2014/main" id="{B32D6D29-E048-4CF8-A078-8B26CCBBFB88}"/>
              </a:ext>
            </a:extLst>
          </p:cNvPr>
          <p:cNvSpPr>
            <a:spLocks noGrp="1"/>
          </p:cNvSpPr>
          <p:nvPr>
            <p:ph type="title"/>
          </p:nvPr>
        </p:nvSpPr>
        <p:spPr/>
        <p:txBody>
          <a:bodyPr/>
          <a:lstStyle/>
          <a:p>
            <a:r>
              <a:rPr lang="en-US" dirty="0"/>
              <a:t>Windows Hello &amp; Hello for Business naming history</a:t>
            </a:r>
            <a:endParaRPr lang="fr-FR" dirty="0"/>
          </a:p>
        </p:txBody>
      </p:sp>
      <p:graphicFrame>
        <p:nvGraphicFramePr>
          <p:cNvPr id="5" name="Diagram 4">
            <a:extLst>
              <a:ext uri="{FF2B5EF4-FFF2-40B4-BE49-F238E27FC236}">
                <a16:creationId xmlns:a16="http://schemas.microsoft.com/office/drawing/2014/main" id="{6C57AFBA-9A54-4A04-91F3-C4B071AF2B61}"/>
              </a:ext>
            </a:extLst>
          </p:cNvPr>
          <p:cNvGraphicFramePr/>
          <p:nvPr>
            <p:extLst>
              <p:ext uri="{D42A27DB-BD31-4B8C-83A1-F6EECF244321}">
                <p14:modId xmlns:p14="http://schemas.microsoft.com/office/powerpoint/2010/main" val="1941769655"/>
              </p:ext>
            </p:extLst>
          </p:nvPr>
        </p:nvGraphicFramePr>
        <p:xfrm>
          <a:off x="2566213" y="2345134"/>
          <a:ext cx="7304049" cy="353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46111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8B4596-0A94-4E7C-B132-A935C9D5216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48</a:t>
            </a:fld>
            <a:endParaRPr lang="en-US" dirty="0"/>
          </a:p>
        </p:txBody>
      </p:sp>
      <p:sp>
        <p:nvSpPr>
          <p:cNvPr id="3" name="Text Placeholder 2">
            <a:extLst>
              <a:ext uri="{FF2B5EF4-FFF2-40B4-BE49-F238E27FC236}">
                <a16:creationId xmlns:a16="http://schemas.microsoft.com/office/drawing/2014/main" id="{AB5B9D4A-C32B-4E11-8BC2-5C2DEF0FF05D}"/>
              </a:ext>
            </a:extLst>
          </p:cNvPr>
          <p:cNvSpPr>
            <a:spLocks noGrp="1"/>
          </p:cNvSpPr>
          <p:nvPr>
            <p:ph type="body" sz="quarter" idx="14"/>
          </p:nvPr>
        </p:nvSpPr>
        <p:spPr>
          <a:xfrm>
            <a:off x="274702" y="1943100"/>
            <a:ext cx="11721160" cy="4616648"/>
          </a:xfrm>
        </p:spPr>
        <p:txBody>
          <a:bodyPr vert="horz" wrap="square" lIns="146304" tIns="91440" rIns="146304" bIns="91440" rtlCol="0" anchor="t">
            <a:spAutoFit/>
          </a:bodyPr>
          <a:lstStyle/>
          <a:p>
            <a:r>
              <a:rPr lang="en-US" b="1" dirty="0"/>
              <a:t>Windows Hello : </a:t>
            </a:r>
            <a:r>
              <a:rPr lang="fr-FR" dirty="0"/>
              <a:t>Modern </a:t>
            </a:r>
            <a:r>
              <a:rPr lang="fr-FR" dirty="0" err="1"/>
              <a:t>way</a:t>
            </a:r>
            <a:r>
              <a:rPr lang="fr-FR" dirty="0"/>
              <a:t> </a:t>
            </a:r>
            <a:r>
              <a:rPr lang="fr-FR"/>
              <a:t>for users to </a:t>
            </a:r>
            <a:r>
              <a:rPr lang="fr-FR" dirty="0" err="1"/>
              <a:t>unlock</a:t>
            </a:r>
            <a:r>
              <a:rPr lang="fr-FR" dirty="0"/>
              <a:t> and </a:t>
            </a:r>
            <a:r>
              <a:rPr lang="fr-FR" dirty="0" err="1"/>
              <a:t>sign</a:t>
            </a:r>
            <a:r>
              <a:rPr lang="fr-FR" dirty="0"/>
              <a:t> in </a:t>
            </a:r>
            <a:r>
              <a:rPr lang="fr-FR" dirty="0" err="1"/>
              <a:t>using</a:t>
            </a:r>
            <a:r>
              <a:rPr lang="fr-FR" dirty="0"/>
              <a:t> a PIN or </a:t>
            </a:r>
            <a:r>
              <a:rPr lang="fr-FR" dirty="0" err="1"/>
              <a:t>some</a:t>
            </a:r>
            <a:r>
              <a:rPr lang="fr-FR" dirty="0"/>
              <a:t> </a:t>
            </a:r>
            <a:r>
              <a:rPr lang="fr-FR" dirty="0" err="1"/>
              <a:t>gestures</a:t>
            </a:r>
            <a:endParaRPr lang="en-US" dirty="0"/>
          </a:p>
          <a:p>
            <a:r>
              <a:rPr lang="en-US" dirty="0"/>
              <a:t>This use of Hello provides a layer of protection by being unique to the device on which it is set up.</a:t>
            </a:r>
          </a:p>
          <a:p>
            <a:endParaRPr lang="en-US" b="1" dirty="0"/>
          </a:p>
          <a:p>
            <a:r>
              <a:rPr lang="en-US" b="1" dirty="0"/>
              <a:t>Windows Hello for Business</a:t>
            </a:r>
            <a:r>
              <a:rPr lang="en-US" dirty="0"/>
              <a:t>: </a:t>
            </a:r>
            <a:r>
              <a:rPr lang="fr-FR" dirty="0"/>
              <a:t>Windows Hello + </a:t>
            </a:r>
            <a:r>
              <a:rPr lang="fr-FR" dirty="0" err="1"/>
              <a:t>Ability</a:t>
            </a:r>
            <a:r>
              <a:rPr lang="fr-FR" dirty="0"/>
              <a:t> to </a:t>
            </a:r>
            <a:r>
              <a:rPr lang="fr-FR"/>
              <a:t>provision an user </a:t>
            </a:r>
            <a:r>
              <a:rPr lang="fr-FR" dirty="0"/>
              <a:t>key or a </a:t>
            </a:r>
            <a:r>
              <a:rPr lang="fr-FR" dirty="0" err="1"/>
              <a:t>certificate</a:t>
            </a:r>
            <a:r>
              <a:rPr lang="fr-FR" dirty="0"/>
              <a:t> for </a:t>
            </a:r>
            <a:r>
              <a:rPr lang="fr-FR" dirty="0" err="1"/>
              <a:t>authentication</a:t>
            </a:r>
            <a:endParaRPr lang="en-US" dirty="0"/>
          </a:p>
          <a:p>
            <a:endParaRPr lang="fr-FR" dirty="0"/>
          </a:p>
        </p:txBody>
      </p:sp>
      <p:sp>
        <p:nvSpPr>
          <p:cNvPr id="4" name="Title 3">
            <a:extLst>
              <a:ext uri="{FF2B5EF4-FFF2-40B4-BE49-F238E27FC236}">
                <a16:creationId xmlns:a16="http://schemas.microsoft.com/office/drawing/2014/main" id="{94B23ABA-62CF-4DA8-B81E-CA0B36C5774A}"/>
              </a:ext>
            </a:extLst>
          </p:cNvPr>
          <p:cNvSpPr>
            <a:spLocks noGrp="1"/>
          </p:cNvSpPr>
          <p:nvPr>
            <p:ph type="title"/>
          </p:nvPr>
        </p:nvSpPr>
        <p:spPr/>
        <p:txBody>
          <a:bodyPr/>
          <a:lstStyle/>
          <a:p>
            <a:r>
              <a:rPr lang="en-US" dirty="0"/>
              <a:t>Windows Hello vs. Windows Hello for Business</a:t>
            </a:r>
            <a:endParaRPr lang="fr-FR" dirty="0"/>
          </a:p>
        </p:txBody>
      </p:sp>
    </p:spTree>
    <p:extLst>
      <p:ext uri="{BB962C8B-B14F-4D97-AF65-F5344CB8AC3E}">
        <p14:creationId xmlns:p14="http://schemas.microsoft.com/office/powerpoint/2010/main" val="42474139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BD8824-79C5-43FE-A67E-6ECE4F9DBCE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a:t>
            </a:fld>
            <a:endParaRPr lang="en-US" dirty="0"/>
          </a:p>
        </p:txBody>
      </p:sp>
      <p:sp>
        <p:nvSpPr>
          <p:cNvPr id="3" name="Text Placeholder 2">
            <a:extLst>
              <a:ext uri="{FF2B5EF4-FFF2-40B4-BE49-F238E27FC236}">
                <a16:creationId xmlns:a16="http://schemas.microsoft.com/office/drawing/2014/main" id="{68AE6670-7CC5-40DD-9948-E6956B06AF71}"/>
              </a:ext>
            </a:extLst>
          </p:cNvPr>
          <p:cNvSpPr>
            <a:spLocks noGrp="1"/>
          </p:cNvSpPr>
          <p:nvPr>
            <p:ph type="body" sz="quarter" idx="14"/>
          </p:nvPr>
        </p:nvSpPr>
        <p:spPr>
          <a:xfrm>
            <a:off x="274702" y="1943100"/>
            <a:ext cx="5799519" cy="4893647"/>
          </a:xfrm>
        </p:spPr>
        <p:txBody>
          <a:bodyPr/>
          <a:lstStyle/>
          <a:p>
            <a:r>
              <a:rPr lang="en-US" dirty="0"/>
              <a:t>Smartcard concept can also be understood as a lightweight portative server</a:t>
            </a:r>
          </a:p>
          <a:p>
            <a:r>
              <a:rPr lang="en-US" dirty="0">
                <a:solidFill>
                  <a:schemeClr val="tx1"/>
                </a:solidFill>
              </a:rPr>
              <a:t>You access services </a:t>
            </a:r>
            <a:r>
              <a:rPr lang="en-US">
                <a:solidFill>
                  <a:schemeClr val="tx1"/>
                </a:solidFill>
              </a:rPr>
              <a:t>hosted into the </a:t>
            </a:r>
            <a:r>
              <a:rPr lang="en-US" dirty="0">
                <a:solidFill>
                  <a:schemeClr val="tx1"/>
                </a:solidFill>
              </a:rPr>
              <a:t>card through a communication protocol</a:t>
            </a:r>
          </a:p>
          <a:p>
            <a:r>
              <a:rPr lang="en-US" dirty="0">
                <a:gradFill>
                  <a:gsLst>
                    <a:gs pos="0">
                      <a:schemeClr val="tx1"/>
                    </a:gs>
                    <a:gs pos="86000">
                      <a:schemeClr val="tx1"/>
                    </a:gs>
                  </a:gsLst>
                  <a:lin ang="5400000" scaled="0"/>
                </a:gradFill>
              </a:rPr>
              <a:t>Protocols are specific </a:t>
            </a:r>
            <a:r>
              <a:rPr lang="en-US">
                <a:gradFill>
                  <a:gsLst>
                    <a:gs pos="0">
                      <a:schemeClr val="tx1"/>
                    </a:gs>
                    <a:gs pos="86000">
                      <a:schemeClr val="tx1"/>
                    </a:gs>
                  </a:gsLst>
                  <a:lin ang="5400000" scaled="0"/>
                </a:gradFill>
              </a:rPr>
              <a:t>to cards manufacturers</a:t>
            </a:r>
            <a:endParaRPr lang="en-US" dirty="0">
              <a:gradFill>
                <a:gsLst>
                  <a:gs pos="0">
                    <a:schemeClr val="tx1"/>
                  </a:gs>
                  <a:gs pos="86000">
                    <a:schemeClr val="tx1"/>
                  </a:gs>
                </a:gsLst>
                <a:lin ang="5400000" scaled="0"/>
              </a:gradFill>
            </a:endParaRPr>
          </a:p>
        </p:txBody>
      </p:sp>
      <p:sp>
        <p:nvSpPr>
          <p:cNvPr id="4" name="Title 3">
            <a:extLst>
              <a:ext uri="{FF2B5EF4-FFF2-40B4-BE49-F238E27FC236}">
                <a16:creationId xmlns:a16="http://schemas.microsoft.com/office/drawing/2014/main" id="{9A0E251B-206B-4D23-A7A2-1D98A3546C93}"/>
              </a:ext>
            </a:extLst>
          </p:cNvPr>
          <p:cNvSpPr>
            <a:spLocks noGrp="1"/>
          </p:cNvSpPr>
          <p:nvPr>
            <p:ph type="title"/>
          </p:nvPr>
        </p:nvSpPr>
        <p:spPr/>
        <p:txBody>
          <a:bodyPr/>
          <a:lstStyle/>
          <a:p>
            <a:r>
              <a:rPr lang="en-US" dirty="0"/>
              <a:t>Smartcards</a:t>
            </a:r>
            <a:endParaRPr lang="fr-FR" dirty="0"/>
          </a:p>
        </p:txBody>
      </p:sp>
      <p:pic>
        <p:nvPicPr>
          <p:cNvPr id="5" name="Picture 2" descr="C:\Users\alexandre\Documents\SmartCard2.jpg">
            <a:extLst>
              <a:ext uri="{FF2B5EF4-FFF2-40B4-BE49-F238E27FC236}">
                <a16:creationId xmlns:a16="http://schemas.microsoft.com/office/drawing/2014/main" id="{A99537BB-370A-448C-874B-598957057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347" y="2441575"/>
            <a:ext cx="5323231"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55633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E23462-1963-40A3-A571-FCC270BBAA5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49</a:t>
            </a:fld>
            <a:endParaRPr lang="en-US" dirty="0"/>
          </a:p>
        </p:txBody>
      </p:sp>
      <p:sp>
        <p:nvSpPr>
          <p:cNvPr id="3" name="Text Placeholder 2">
            <a:extLst>
              <a:ext uri="{FF2B5EF4-FFF2-40B4-BE49-F238E27FC236}">
                <a16:creationId xmlns:a16="http://schemas.microsoft.com/office/drawing/2014/main" id="{D810711F-59E5-451A-8B55-887ABA11BEF3}"/>
              </a:ext>
            </a:extLst>
          </p:cNvPr>
          <p:cNvSpPr>
            <a:spLocks noGrp="1"/>
          </p:cNvSpPr>
          <p:nvPr>
            <p:ph type="body" sz="quarter" idx="14"/>
          </p:nvPr>
        </p:nvSpPr>
        <p:spPr>
          <a:xfrm>
            <a:off x="274702" y="1943100"/>
            <a:ext cx="11721160" cy="4493538"/>
          </a:xfrm>
        </p:spPr>
        <p:txBody>
          <a:bodyPr vert="horz" wrap="square" lIns="146304" tIns="91440" rIns="146304" bIns="91440" rtlCol="0" anchor="t">
            <a:spAutoFit/>
          </a:bodyPr>
          <a:lstStyle/>
          <a:p>
            <a:pPr marL="0" indent="0">
              <a:buNone/>
            </a:pPr>
            <a:r>
              <a:rPr lang="en-US" sz="2800" dirty="0"/>
              <a:t>Windows Hello for Business addresses the following problems with passwords:</a:t>
            </a:r>
          </a:p>
          <a:p>
            <a:r>
              <a:rPr lang="en-US" sz="2800" dirty="0"/>
              <a:t>Passwords can be difficult to remember, and users often reuse passwords on multiple sites.</a:t>
            </a:r>
          </a:p>
          <a:p>
            <a:r>
              <a:rPr lang="en-US" sz="2800" dirty="0"/>
              <a:t>Server breaches can expose symmetric network credentials.</a:t>
            </a:r>
            <a:endParaRPr lang="en-US" sz="2800">
              <a:cs typeface="Segoe UI Light"/>
            </a:endParaRPr>
          </a:p>
          <a:p>
            <a:r>
              <a:rPr lang="en-US" sz="2800" dirty="0"/>
              <a:t>Passwords can be subject to </a:t>
            </a:r>
            <a:r>
              <a:rPr lang="en-US" sz="2800" dirty="0">
                <a:hlinkClick r:id="rId2"/>
              </a:rPr>
              <a:t>replay attacks</a:t>
            </a:r>
            <a:r>
              <a:rPr lang="en-US" sz="2800" dirty="0"/>
              <a:t>.</a:t>
            </a:r>
          </a:p>
          <a:p>
            <a:r>
              <a:rPr lang="en-US" sz="2800" dirty="0"/>
              <a:t>Users can inadvertently expose their passwords due to </a:t>
            </a:r>
            <a:r>
              <a:rPr lang="en-US" sz="2800" dirty="0">
                <a:hlinkClick r:id="rId3"/>
              </a:rPr>
              <a:t>phishing attacks</a:t>
            </a:r>
            <a:r>
              <a:rPr lang="en-US" sz="2800" dirty="0"/>
              <a:t>.</a:t>
            </a:r>
          </a:p>
          <a:p>
            <a:r>
              <a:rPr lang="en-US" sz="2800" dirty="0"/>
              <a:t>How does Windows Hello for Business combat this? Only the public portion of the key or certificate is stored with the identity provider.  The private key never leaves the device.</a:t>
            </a:r>
          </a:p>
        </p:txBody>
      </p:sp>
      <p:sp>
        <p:nvSpPr>
          <p:cNvPr id="4" name="Title 3">
            <a:extLst>
              <a:ext uri="{FF2B5EF4-FFF2-40B4-BE49-F238E27FC236}">
                <a16:creationId xmlns:a16="http://schemas.microsoft.com/office/drawing/2014/main" id="{ADBC8E65-8B91-4C12-A3A3-415F5ADB91C3}"/>
              </a:ext>
            </a:extLst>
          </p:cNvPr>
          <p:cNvSpPr>
            <a:spLocks noGrp="1"/>
          </p:cNvSpPr>
          <p:nvPr>
            <p:ph type="title"/>
          </p:nvPr>
        </p:nvSpPr>
        <p:spPr/>
        <p:txBody>
          <a:bodyPr/>
          <a:lstStyle/>
          <a:p>
            <a:r>
              <a:rPr lang="en-US" dirty="0"/>
              <a:t>Addressing problems</a:t>
            </a:r>
            <a:endParaRPr lang="fr-FR" dirty="0"/>
          </a:p>
        </p:txBody>
      </p:sp>
    </p:spTree>
    <p:extLst>
      <p:ext uri="{BB962C8B-B14F-4D97-AF65-F5344CB8AC3E}">
        <p14:creationId xmlns:p14="http://schemas.microsoft.com/office/powerpoint/2010/main" val="29992605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01C183-13E3-402D-A938-30BD9E47FA9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50</a:t>
            </a:fld>
            <a:endParaRPr lang="en-US" dirty="0"/>
          </a:p>
        </p:txBody>
      </p:sp>
      <p:sp>
        <p:nvSpPr>
          <p:cNvPr id="3" name="Text Placeholder 2">
            <a:extLst>
              <a:ext uri="{FF2B5EF4-FFF2-40B4-BE49-F238E27FC236}">
                <a16:creationId xmlns:a16="http://schemas.microsoft.com/office/drawing/2014/main" id="{B04FA16C-DE32-477B-BE45-637187552F3D}"/>
              </a:ext>
            </a:extLst>
          </p:cNvPr>
          <p:cNvSpPr>
            <a:spLocks noGrp="1"/>
          </p:cNvSpPr>
          <p:nvPr>
            <p:ph type="body" sz="quarter" idx="14"/>
          </p:nvPr>
        </p:nvSpPr>
        <p:spPr>
          <a:xfrm>
            <a:off x="274702" y="1943100"/>
            <a:ext cx="11721160" cy="3508653"/>
          </a:xfrm>
        </p:spPr>
        <p:txBody>
          <a:bodyPr/>
          <a:lstStyle/>
          <a:p>
            <a:r>
              <a:rPr lang="en-US" dirty="0"/>
              <a:t>a Microsoft account.</a:t>
            </a:r>
          </a:p>
          <a:p>
            <a:r>
              <a:rPr lang="en-US" dirty="0"/>
              <a:t>an Active Directory account.</a:t>
            </a:r>
          </a:p>
          <a:p>
            <a:r>
              <a:rPr lang="en-US" dirty="0"/>
              <a:t>a Microsoft Azure Active Directory (Azure AD) account.</a:t>
            </a:r>
          </a:p>
          <a:p>
            <a:r>
              <a:rPr lang="en-US" dirty="0"/>
              <a:t>Identity Provider Services or Relying Party Services that support </a:t>
            </a:r>
            <a:r>
              <a:rPr lang="en-US" dirty="0">
                <a:hlinkClick r:id="rId2"/>
              </a:rPr>
              <a:t>Fast ID Online (FIDO) v2.0</a:t>
            </a:r>
            <a:r>
              <a:rPr lang="en-US" dirty="0"/>
              <a:t> authentication (in progress)</a:t>
            </a:r>
          </a:p>
        </p:txBody>
      </p:sp>
      <p:sp>
        <p:nvSpPr>
          <p:cNvPr id="4" name="Title 3">
            <a:extLst>
              <a:ext uri="{FF2B5EF4-FFF2-40B4-BE49-F238E27FC236}">
                <a16:creationId xmlns:a16="http://schemas.microsoft.com/office/drawing/2014/main" id="{1BD6E19C-4EFE-4EE8-A127-2E68DE555CD0}"/>
              </a:ext>
            </a:extLst>
          </p:cNvPr>
          <p:cNvSpPr>
            <a:spLocks noGrp="1"/>
          </p:cNvSpPr>
          <p:nvPr>
            <p:ph type="title"/>
          </p:nvPr>
        </p:nvSpPr>
        <p:spPr/>
        <p:txBody>
          <a:bodyPr/>
          <a:lstStyle/>
          <a:p>
            <a:r>
              <a:rPr lang="en-US" dirty="0"/>
              <a:t>Authentication targets</a:t>
            </a:r>
            <a:endParaRPr lang="fr-FR" dirty="0"/>
          </a:p>
        </p:txBody>
      </p:sp>
    </p:spTree>
    <p:extLst>
      <p:ext uri="{BB962C8B-B14F-4D97-AF65-F5344CB8AC3E}">
        <p14:creationId xmlns:p14="http://schemas.microsoft.com/office/powerpoint/2010/main" val="155477346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83D039-F086-4C3E-BC79-0C46B0078BA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51</a:t>
            </a:fld>
            <a:endParaRPr lang="en-US" dirty="0"/>
          </a:p>
        </p:txBody>
      </p:sp>
      <p:sp>
        <p:nvSpPr>
          <p:cNvPr id="3" name="Text Placeholder 2">
            <a:extLst>
              <a:ext uri="{FF2B5EF4-FFF2-40B4-BE49-F238E27FC236}">
                <a16:creationId xmlns:a16="http://schemas.microsoft.com/office/drawing/2014/main" id="{A6371AF1-BD3D-4C16-850C-CCA0A9F520D9}"/>
              </a:ext>
            </a:extLst>
          </p:cNvPr>
          <p:cNvSpPr>
            <a:spLocks noGrp="1"/>
          </p:cNvSpPr>
          <p:nvPr>
            <p:ph type="body" sz="quarter" idx="14"/>
          </p:nvPr>
        </p:nvSpPr>
        <p:spPr>
          <a:xfrm>
            <a:off x="274702" y="1943100"/>
            <a:ext cx="11721160" cy="4515082"/>
          </a:xfrm>
        </p:spPr>
        <p:txBody>
          <a:bodyPr/>
          <a:lstStyle/>
          <a:p>
            <a:r>
              <a:rPr lang="en-US" sz="1800" dirty="0"/>
              <a:t>Windows Hello credentials are based on certificate or asymmetrical key pair.</a:t>
            </a:r>
          </a:p>
          <a:p>
            <a:pPr lvl="1"/>
            <a:r>
              <a:rPr lang="en-US" sz="1200" dirty="0"/>
              <a:t>Windows Hello credentials can be bound to the device, and the token that is obtained using the credential is also bound to the device.</a:t>
            </a:r>
          </a:p>
          <a:p>
            <a:r>
              <a:rPr lang="en-US" sz="1800" dirty="0"/>
              <a:t>Identity provider (such as Active Directory, Azure AD, or a Microsoft account) validates user identity and maps the Windows Hello public key to a user account during the registration step</a:t>
            </a:r>
          </a:p>
          <a:p>
            <a:r>
              <a:rPr lang="en-US" sz="1800" dirty="0"/>
              <a:t>Keys can be generated in hardware (TPM 1.2 or 2.0 for enterprises, and TPM 2.0 for consumers) or software, based on the policy.</a:t>
            </a:r>
          </a:p>
          <a:p>
            <a:r>
              <a:rPr lang="en-US" sz="1800" dirty="0"/>
              <a:t>Authentication is the two-factor authentication with the combination of a key or certificate tied to a device and something that the person knows (a PIN) or something that the person is (Windows Hello). The Windows Hello gesture does not roam between devices and is not shared with the server; it is stored locally on a device.</a:t>
            </a:r>
          </a:p>
          <a:p>
            <a:r>
              <a:rPr lang="en-US" sz="1800" dirty="0"/>
              <a:t>Private key never leaves a device when using TPM. The authenticating server has a public key that is mapped to the user account during the registration process.</a:t>
            </a:r>
          </a:p>
          <a:p>
            <a:r>
              <a:rPr lang="en-US" sz="1800" dirty="0"/>
              <a:t>PIN entry and biometric gesture both trigger Windows 10 to use the private key to cryptographically sign data that is sent to the identity provider. The identity provider verifies the user's identity and authenticates the user.</a:t>
            </a:r>
          </a:p>
          <a:p>
            <a:r>
              <a:rPr lang="en-US" sz="1800" dirty="0"/>
              <a:t>Personal (Microsoft account) and corporate (Active Directory or Azure AD) accounts use a single container for keys. All keys are separated by identity providers' domains to help ensure user privacy.</a:t>
            </a:r>
          </a:p>
          <a:p>
            <a:r>
              <a:rPr lang="en-US" sz="1800" dirty="0"/>
              <a:t>Certificate private keys can be protected by the Windows Hello container and the Windows Hello gesture.</a:t>
            </a:r>
            <a:endParaRPr lang="fr-FR" sz="1800" dirty="0"/>
          </a:p>
        </p:txBody>
      </p:sp>
      <p:sp>
        <p:nvSpPr>
          <p:cNvPr id="4" name="Title 3">
            <a:extLst>
              <a:ext uri="{FF2B5EF4-FFF2-40B4-BE49-F238E27FC236}">
                <a16:creationId xmlns:a16="http://schemas.microsoft.com/office/drawing/2014/main" id="{E6C098B6-C54F-455F-85DB-D2FC4D4642AC}"/>
              </a:ext>
            </a:extLst>
          </p:cNvPr>
          <p:cNvSpPr>
            <a:spLocks noGrp="1"/>
          </p:cNvSpPr>
          <p:nvPr>
            <p:ph type="title"/>
          </p:nvPr>
        </p:nvSpPr>
        <p:spPr/>
        <p:txBody>
          <a:bodyPr/>
          <a:lstStyle/>
          <a:p>
            <a:r>
              <a:rPr lang="en-US" dirty="0"/>
              <a:t>Windows Hello for Business key points</a:t>
            </a:r>
            <a:endParaRPr lang="fr-FR" dirty="0"/>
          </a:p>
        </p:txBody>
      </p:sp>
    </p:spTree>
    <p:extLst>
      <p:ext uri="{BB962C8B-B14F-4D97-AF65-F5344CB8AC3E}">
        <p14:creationId xmlns:p14="http://schemas.microsoft.com/office/powerpoint/2010/main" val="263473362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F2C422-86CA-4852-80D0-8DB74D3B8C2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52</a:t>
            </a:fld>
            <a:endParaRPr lang="en-US" dirty="0"/>
          </a:p>
        </p:txBody>
      </p:sp>
      <p:sp>
        <p:nvSpPr>
          <p:cNvPr id="3" name="Title 2">
            <a:extLst>
              <a:ext uri="{FF2B5EF4-FFF2-40B4-BE49-F238E27FC236}">
                <a16:creationId xmlns:a16="http://schemas.microsoft.com/office/drawing/2014/main" id="{CBC48456-2CA4-47EA-B0B0-95EA34EEBDE7}"/>
              </a:ext>
            </a:extLst>
          </p:cNvPr>
          <p:cNvSpPr>
            <a:spLocks noGrp="1"/>
          </p:cNvSpPr>
          <p:nvPr>
            <p:ph type="title"/>
          </p:nvPr>
        </p:nvSpPr>
        <p:spPr/>
        <p:txBody>
          <a:bodyPr/>
          <a:lstStyle/>
          <a:p>
            <a:r>
              <a:rPr lang="en-US" dirty="0"/>
              <a:t>Available deployment models</a:t>
            </a:r>
            <a:endParaRPr lang="fr-FR" dirty="0"/>
          </a:p>
        </p:txBody>
      </p:sp>
      <p:graphicFrame>
        <p:nvGraphicFramePr>
          <p:cNvPr id="5" name="Content Placeholder 4">
            <a:extLst>
              <a:ext uri="{FF2B5EF4-FFF2-40B4-BE49-F238E27FC236}">
                <a16:creationId xmlns:a16="http://schemas.microsoft.com/office/drawing/2014/main" id="{A147A974-79B1-4E9C-A3EC-D17258114F92}"/>
              </a:ext>
            </a:extLst>
          </p:cNvPr>
          <p:cNvGraphicFramePr>
            <a:graphicFrameLocks noGrp="1"/>
          </p:cNvGraphicFramePr>
          <p:nvPr>
            <p:ph sz="quarter" idx="10"/>
            <p:extLst>
              <p:ext uri="{D42A27DB-BD31-4B8C-83A1-F6EECF244321}">
                <p14:modId xmlns:p14="http://schemas.microsoft.com/office/powerpoint/2010/main" val="952177874"/>
              </p:ext>
            </p:extLst>
          </p:nvPr>
        </p:nvGraphicFramePr>
        <p:xfrm>
          <a:off x="313581" y="1943100"/>
          <a:ext cx="11848257" cy="4485640"/>
        </p:xfrm>
        <a:graphic>
          <a:graphicData uri="http://schemas.openxmlformats.org/drawingml/2006/table">
            <a:tbl>
              <a:tblPr firstRow="1" bandRow="1">
                <a:tableStyleId>{5C22544A-7EE6-4342-B048-85BDC9FD1C3A}</a:tableStyleId>
              </a:tblPr>
              <a:tblGrid>
                <a:gridCol w="2932857">
                  <a:extLst>
                    <a:ext uri="{9D8B030D-6E8A-4147-A177-3AD203B41FA5}">
                      <a16:colId xmlns:a16="http://schemas.microsoft.com/office/drawing/2014/main" val="1984764994"/>
                    </a:ext>
                  </a:extLst>
                </a:gridCol>
                <a:gridCol w="2971800">
                  <a:extLst>
                    <a:ext uri="{9D8B030D-6E8A-4147-A177-3AD203B41FA5}">
                      <a16:colId xmlns:a16="http://schemas.microsoft.com/office/drawing/2014/main" val="2353585600"/>
                    </a:ext>
                  </a:extLst>
                </a:gridCol>
                <a:gridCol w="2971800">
                  <a:extLst>
                    <a:ext uri="{9D8B030D-6E8A-4147-A177-3AD203B41FA5}">
                      <a16:colId xmlns:a16="http://schemas.microsoft.com/office/drawing/2014/main" val="2651021477"/>
                    </a:ext>
                  </a:extLst>
                </a:gridCol>
                <a:gridCol w="2971800">
                  <a:extLst>
                    <a:ext uri="{9D8B030D-6E8A-4147-A177-3AD203B41FA5}">
                      <a16:colId xmlns:a16="http://schemas.microsoft.com/office/drawing/2014/main" val="2216893213"/>
                    </a:ext>
                  </a:extLst>
                </a:gridCol>
              </a:tblGrid>
              <a:tr h="370840">
                <a:tc>
                  <a:txBody>
                    <a:bodyPr/>
                    <a:lstStyle/>
                    <a:p>
                      <a:endParaRPr lang="fr-FR" dirty="0"/>
                    </a:p>
                  </a:txBody>
                  <a:tcPr/>
                </a:tc>
                <a:tc>
                  <a:txBody>
                    <a:bodyPr/>
                    <a:lstStyle/>
                    <a:p>
                      <a:r>
                        <a:rPr lang="en-US" dirty="0"/>
                        <a:t>On-Premises</a:t>
                      </a:r>
                      <a:endParaRPr lang="fr-FR" dirty="0"/>
                    </a:p>
                  </a:txBody>
                  <a:tcPr/>
                </a:tc>
                <a:tc>
                  <a:txBody>
                    <a:bodyPr/>
                    <a:lstStyle/>
                    <a:p>
                      <a:r>
                        <a:rPr lang="en-US" dirty="0"/>
                        <a:t>Hybrid</a:t>
                      </a:r>
                      <a:endParaRPr lang="fr-FR" dirty="0"/>
                    </a:p>
                  </a:txBody>
                  <a:tcPr/>
                </a:tc>
                <a:tc>
                  <a:txBody>
                    <a:bodyPr/>
                    <a:lstStyle/>
                    <a:p>
                      <a:r>
                        <a:rPr lang="en-US" dirty="0"/>
                        <a:t>Cloud Only</a:t>
                      </a:r>
                      <a:endParaRPr lang="fr-FR" dirty="0"/>
                    </a:p>
                  </a:txBody>
                  <a:tcPr/>
                </a:tc>
                <a:extLst>
                  <a:ext uri="{0D108BD9-81ED-4DB2-BD59-A6C34878D82A}">
                    <a16:rowId xmlns:a16="http://schemas.microsoft.com/office/drawing/2014/main" val="1372136993"/>
                  </a:ext>
                </a:extLst>
              </a:tr>
              <a:tr h="370840">
                <a:tc>
                  <a:txBody>
                    <a:bodyPr/>
                    <a:lstStyle/>
                    <a:p>
                      <a:r>
                        <a:rPr lang="en-US" sz="1400" dirty="0"/>
                        <a:t>Purpose</a:t>
                      </a:r>
                      <a:endParaRPr lang="fr-FR" sz="1400" dirty="0"/>
                    </a:p>
                  </a:txBody>
                  <a:tcPr/>
                </a:tc>
                <a:tc>
                  <a:txBody>
                    <a:bodyPr/>
                    <a:lstStyle/>
                    <a:p>
                      <a:r>
                        <a:rPr lang="en-US" sz="1400" b="0" i="0" u="none" strike="noStrike" kern="1200" dirty="0">
                          <a:solidFill>
                            <a:schemeClr val="dk1"/>
                          </a:solidFill>
                          <a:effectLst/>
                          <a:latin typeface="+mn-lt"/>
                          <a:ea typeface="+mn-ea"/>
                          <a:cs typeface="+mn-cs"/>
                        </a:rPr>
                        <a:t>for organizations that do not have cloud identities nor use applications hosted in Azure Active Directory.</a:t>
                      </a:r>
                      <a:endParaRPr lang="fr-FR" sz="1400" dirty="0"/>
                    </a:p>
                  </a:txBody>
                  <a:tcPr/>
                </a:tc>
                <a:tc>
                  <a:txBody>
                    <a:bodyPr/>
                    <a:lstStyle/>
                    <a:p>
                      <a:r>
                        <a:rPr lang="en-US" sz="1400" dirty="0"/>
                        <a:t>For organization that are federated with Azure Active Directory</a:t>
                      </a:r>
                    </a:p>
                    <a:p>
                      <a:endParaRPr lang="en-US" sz="1400" dirty="0"/>
                    </a:p>
                  </a:txBody>
                  <a:tcPr/>
                </a:tc>
                <a:tc>
                  <a:txBody>
                    <a:bodyPr/>
                    <a:lstStyle/>
                    <a:p>
                      <a:r>
                        <a:rPr lang="en-US" sz="1400" b="0" i="0" u="none" strike="noStrike" kern="1200" dirty="0">
                          <a:solidFill>
                            <a:schemeClr val="dk1"/>
                          </a:solidFill>
                          <a:effectLst/>
                          <a:latin typeface="+mn-lt"/>
                          <a:ea typeface="+mn-ea"/>
                          <a:cs typeface="+mn-cs"/>
                        </a:rPr>
                        <a:t>For organizations who only have cloud identities and do not access on-premises resources.</a:t>
                      </a:r>
                      <a:endParaRPr lang="fr-FR" sz="1400" dirty="0"/>
                    </a:p>
                  </a:txBody>
                  <a:tcPr/>
                </a:tc>
                <a:extLst>
                  <a:ext uri="{0D108BD9-81ED-4DB2-BD59-A6C34878D82A}">
                    <a16:rowId xmlns:a16="http://schemas.microsoft.com/office/drawing/2014/main" val="2161187062"/>
                  </a:ext>
                </a:extLst>
              </a:tr>
              <a:tr h="370840">
                <a:tc>
                  <a:txBody>
                    <a:bodyPr/>
                    <a:lstStyle/>
                    <a:p>
                      <a:r>
                        <a:rPr lang="en-US" sz="1400" dirty="0"/>
                        <a:t>Certificate Deployment</a:t>
                      </a:r>
                      <a:endParaRPr lang="fr-FR" sz="1400" dirty="0"/>
                    </a:p>
                  </a:txBody>
                  <a:tcPr/>
                </a:tc>
                <a:tc>
                  <a:txBody>
                    <a:bodyPr/>
                    <a:lstStyle/>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issues authentication certificates to end users</a:t>
                      </a:r>
                    </a:p>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does not require Windows Server 2016 domain controllers</a:t>
                      </a:r>
                    </a:p>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Maintain compatibility with existing applications</a:t>
                      </a:r>
                      <a:endParaRPr lang="fr-FR" sz="1400" dirty="0"/>
                    </a:p>
                  </a:txBody>
                  <a:tcPr/>
                </a:tc>
                <a:tc>
                  <a:txBody>
                    <a:bodyPr/>
                    <a:lstStyle/>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issues authentication certificates to end users</a:t>
                      </a:r>
                    </a:p>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does not require Windows Server 2016 domain controllers</a:t>
                      </a:r>
                    </a:p>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Maintain compatibility with existing applications</a:t>
                      </a:r>
                      <a:endParaRPr lang="fr-FR" sz="1400" dirty="0"/>
                    </a:p>
                    <a:p>
                      <a:endParaRPr lang="fr-FR" sz="1400" dirty="0"/>
                    </a:p>
                  </a:txBody>
                  <a:tcPr/>
                </a:tc>
                <a:tc>
                  <a:txBody>
                    <a:bodyPr/>
                    <a:lstStyle/>
                    <a:p>
                      <a:r>
                        <a:rPr lang="en-US" sz="1400" dirty="0"/>
                        <a:t>n/a</a:t>
                      </a:r>
                      <a:endParaRPr lang="fr-FR" sz="1400" dirty="0"/>
                    </a:p>
                  </a:txBody>
                  <a:tcPr/>
                </a:tc>
                <a:extLst>
                  <a:ext uri="{0D108BD9-81ED-4DB2-BD59-A6C34878D82A}">
                    <a16:rowId xmlns:a16="http://schemas.microsoft.com/office/drawing/2014/main" val="4022781307"/>
                  </a:ext>
                </a:extLst>
              </a:tr>
              <a:tr h="370840">
                <a:tc>
                  <a:txBody>
                    <a:bodyPr/>
                    <a:lstStyle/>
                    <a:p>
                      <a:r>
                        <a:rPr lang="en-US" sz="1400" dirty="0"/>
                        <a:t>Key Trust Deployment</a:t>
                      </a:r>
                      <a:endParaRPr lang="fr-FR" sz="1400" dirty="0"/>
                    </a:p>
                  </a:txBody>
                  <a:tcPr/>
                </a:tc>
                <a:tc>
                  <a:txBody>
                    <a:bodyPr/>
                    <a:lstStyle/>
                    <a:p>
                      <a:pPr marL="285750" indent="-285750">
                        <a:buFont typeface="Arial" panose="020B0604020202020204" pitchFamily="34" charset="0"/>
                        <a:buChar char="•"/>
                      </a:pPr>
                      <a:r>
                        <a:rPr lang="en-US" sz="1400" dirty="0"/>
                        <a:t>Requires Windows 2016 domain controllers</a:t>
                      </a:r>
                    </a:p>
                    <a:p>
                      <a:pPr marL="285750" indent="-285750">
                        <a:buFont typeface="Arial" panose="020B0604020202020204" pitchFamily="34" charset="0"/>
                        <a:buChar char="•"/>
                      </a:pPr>
                      <a:r>
                        <a:rPr lang="en-US" sz="1400" dirty="0"/>
                        <a:t>Do not require issuing certificates</a:t>
                      </a:r>
                    </a:p>
                    <a:p>
                      <a:pPr marL="285750" indent="-285750">
                        <a:buFont typeface="Arial" panose="020B0604020202020204" pitchFamily="34" charset="0"/>
                        <a:buChar char="•"/>
                      </a:pPr>
                      <a:r>
                        <a:rPr lang="en-US" sz="1400" dirty="0"/>
                        <a:t>Applications need to support this mode</a:t>
                      </a:r>
                      <a:endParaRPr lang="fr-FR" sz="1400" dirty="0"/>
                    </a:p>
                  </a:txBody>
                  <a:tcPr/>
                </a:tc>
                <a:tc>
                  <a:txBody>
                    <a:bodyPr/>
                    <a:lstStyle/>
                    <a:p>
                      <a:pPr marL="285750" indent="-285750">
                        <a:buFont typeface="Arial" panose="020B0604020202020204" pitchFamily="34" charset="0"/>
                        <a:buChar char="•"/>
                      </a:pPr>
                      <a:r>
                        <a:rPr lang="en-US" sz="1400" dirty="0"/>
                        <a:t>Requires Windows 2016 domain controllers</a:t>
                      </a:r>
                    </a:p>
                    <a:p>
                      <a:pPr marL="285750" indent="-285750">
                        <a:buFont typeface="Arial" panose="020B0604020202020204" pitchFamily="34" charset="0"/>
                        <a:buChar char="•"/>
                      </a:pPr>
                      <a:r>
                        <a:rPr lang="en-US" sz="1400" dirty="0"/>
                        <a:t>Do not require issuing certificates</a:t>
                      </a:r>
                    </a:p>
                    <a:p>
                      <a:pPr marL="285750" indent="-285750">
                        <a:buFont typeface="Arial" panose="020B0604020202020204" pitchFamily="34" charset="0"/>
                        <a:buChar char="•"/>
                      </a:pPr>
                      <a:r>
                        <a:rPr lang="en-US" sz="1400" dirty="0"/>
                        <a:t>Applications need to support this mode</a:t>
                      </a:r>
                      <a:endParaRPr lang="fr-FR" sz="1400" dirty="0"/>
                    </a:p>
                    <a:p>
                      <a:endParaRPr lang="fr-FR" sz="1400" dirty="0"/>
                    </a:p>
                  </a:txBody>
                  <a:tcPr/>
                </a:tc>
                <a:tc>
                  <a:txBody>
                    <a:bodyPr/>
                    <a:lstStyle/>
                    <a:p>
                      <a:r>
                        <a:rPr lang="en-US" sz="1400" dirty="0"/>
                        <a:t>n/a</a:t>
                      </a:r>
                      <a:endParaRPr lang="fr-FR" sz="1400" dirty="0"/>
                    </a:p>
                  </a:txBody>
                  <a:tcPr/>
                </a:tc>
                <a:extLst>
                  <a:ext uri="{0D108BD9-81ED-4DB2-BD59-A6C34878D82A}">
                    <a16:rowId xmlns:a16="http://schemas.microsoft.com/office/drawing/2014/main" val="4263934680"/>
                  </a:ext>
                </a:extLst>
              </a:tr>
            </a:tbl>
          </a:graphicData>
        </a:graphic>
      </p:graphicFrame>
    </p:spTree>
    <p:extLst>
      <p:ext uri="{BB962C8B-B14F-4D97-AF65-F5344CB8AC3E}">
        <p14:creationId xmlns:p14="http://schemas.microsoft.com/office/powerpoint/2010/main" val="4969194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EA0F7-9497-4326-8C5D-5885E15E8F6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53</a:t>
            </a:fld>
            <a:endParaRPr lang="en-US" dirty="0"/>
          </a:p>
        </p:txBody>
      </p:sp>
      <p:sp>
        <p:nvSpPr>
          <p:cNvPr id="4" name="Title 3">
            <a:extLst>
              <a:ext uri="{FF2B5EF4-FFF2-40B4-BE49-F238E27FC236}">
                <a16:creationId xmlns:a16="http://schemas.microsoft.com/office/drawing/2014/main" id="{EF628EA9-7719-466D-9008-769EB89F3E40}"/>
              </a:ext>
            </a:extLst>
          </p:cNvPr>
          <p:cNvSpPr>
            <a:spLocks noGrp="1"/>
          </p:cNvSpPr>
          <p:nvPr>
            <p:ph type="title"/>
          </p:nvPr>
        </p:nvSpPr>
        <p:spPr/>
        <p:txBody>
          <a:bodyPr/>
          <a:lstStyle/>
          <a:p>
            <a:r>
              <a:rPr lang="en-US" dirty="0"/>
              <a:t>Authentication Flow</a:t>
            </a:r>
            <a:endParaRPr lang="fr-FR" dirty="0"/>
          </a:p>
        </p:txBody>
      </p:sp>
      <p:pic>
        <p:nvPicPr>
          <p:cNvPr id="5" name="Picture 4">
            <a:extLst>
              <a:ext uri="{FF2B5EF4-FFF2-40B4-BE49-F238E27FC236}">
                <a16:creationId xmlns:a16="http://schemas.microsoft.com/office/drawing/2014/main" id="{EA7EE7D3-9FF3-4333-9BB0-F664A2917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85" y="1913085"/>
            <a:ext cx="9793088" cy="4744149"/>
          </a:xfrm>
          <a:prstGeom prst="rect">
            <a:avLst/>
          </a:prstGeom>
        </p:spPr>
      </p:pic>
    </p:spTree>
    <p:extLst>
      <p:ext uri="{BB962C8B-B14F-4D97-AF65-F5344CB8AC3E}">
        <p14:creationId xmlns:p14="http://schemas.microsoft.com/office/powerpoint/2010/main" val="205609678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03736-8071-4391-8918-39A0CA23400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54</a:t>
            </a:fld>
            <a:endParaRPr lang="en-US" dirty="0"/>
          </a:p>
        </p:txBody>
      </p:sp>
      <p:sp>
        <p:nvSpPr>
          <p:cNvPr id="3" name="Text Placeholder 2">
            <a:extLst>
              <a:ext uri="{FF2B5EF4-FFF2-40B4-BE49-F238E27FC236}">
                <a16:creationId xmlns:a16="http://schemas.microsoft.com/office/drawing/2014/main" id="{EF4EE515-96EC-4A87-B598-0107F6D743D5}"/>
              </a:ext>
            </a:extLst>
          </p:cNvPr>
          <p:cNvSpPr>
            <a:spLocks noGrp="1"/>
          </p:cNvSpPr>
          <p:nvPr>
            <p:ph type="body" sz="quarter" idx="14"/>
          </p:nvPr>
        </p:nvSpPr>
        <p:spPr>
          <a:xfrm>
            <a:off x="274702" y="1943100"/>
            <a:ext cx="11721160" cy="4961358"/>
          </a:xfrm>
        </p:spPr>
        <p:txBody>
          <a:bodyPr vert="horz" wrap="square" lIns="146304" tIns="91440" rIns="146304" bIns="91440" rtlCol="0" anchor="t">
            <a:spAutoFit/>
          </a:bodyPr>
          <a:lstStyle/>
          <a:p>
            <a:r>
              <a:rPr lang="en-US" sz="3200" dirty="0"/>
              <a:t>A goal of device registration is to allow a user to open a brand-new device, securely join an organizational network to download and manage </a:t>
            </a:r>
            <a:r>
              <a:rPr lang="en-US" sz="3200"/>
              <a:t>organizational data </a:t>
            </a:r>
            <a:r>
              <a:rPr lang="en-US" sz="3200" dirty="0"/>
              <a:t>and create a new Windows Hello gesture to secure the device.</a:t>
            </a:r>
          </a:p>
          <a:p>
            <a:r>
              <a:rPr lang="en-US" sz="3200" dirty="0"/>
              <a:t>The registration process works like this: </a:t>
            </a:r>
          </a:p>
          <a:p>
            <a:pPr lvl="1"/>
            <a:r>
              <a:rPr lang="en-US" sz="2000" dirty="0"/>
              <a:t>The user configures an account on the device</a:t>
            </a:r>
          </a:p>
          <a:p>
            <a:pPr lvl="2"/>
            <a:r>
              <a:rPr lang="en-US" sz="1800" dirty="0"/>
              <a:t>can be a local account on the device, a domain account stored in the on-premises Active Directory domain, a Microsoft account, or an Azure AD account.</a:t>
            </a:r>
          </a:p>
          <a:p>
            <a:pPr lvl="1"/>
            <a:r>
              <a:rPr lang="en-US" sz="2000" dirty="0"/>
              <a:t>To sign in using that account, the </a:t>
            </a:r>
            <a:r>
              <a:rPr lang="en-US" sz="2000"/>
              <a:t>user must enter </a:t>
            </a:r>
            <a:r>
              <a:rPr lang="en-US" sz="2000" dirty="0"/>
              <a:t>the existing credentials for it.</a:t>
            </a:r>
          </a:p>
          <a:p>
            <a:pPr lvl="2"/>
            <a:r>
              <a:rPr lang="en-US" sz="1800" dirty="0"/>
              <a:t>The identity provider (IDP) that “owns” the account receives the credentials and authenticates the user. This IDP authentication may include the use of an existing second authentication factor, or proof. </a:t>
            </a:r>
          </a:p>
          <a:p>
            <a:pPr lvl="1"/>
            <a:r>
              <a:rPr lang="en-US" sz="2000" dirty="0"/>
              <a:t>When the user has provided the proof to the IDP, the user enables PIN authentication.</a:t>
            </a:r>
          </a:p>
          <a:p>
            <a:pPr lvl="2"/>
            <a:r>
              <a:rPr lang="en-US" sz="1800" dirty="0"/>
              <a:t>The PIN will be associated with this particular credential.</a:t>
            </a:r>
            <a:endParaRPr lang="fr-FR" sz="1800" dirty="0"/>
          </a:p>
        </p:txBody>
      </p:sp>
      <p:sp>
        <p:nvSpPr>
          <p:cNvPr id="4" name="Title 3">
            <a:extLst>
              <a:ext uri="{FF2B5EF4-FFF2-40B4-BE49-F238E27FC236}">
                <a16:creationId xmlns:a16="http://schemas.microsoft.com/office/drawing/2014/main" id="{D2432A60-0EAB-49F5-A1AF-F819DE5E1041}"/>
              </a:ext>
            </a:extLst>
          </p:cNvPr>
          <p:cNvSpPr>
            <a:spLocks noGrp="1"/>
          </p:cNvSpPr>
          <p:nvPr>
            <p:ph type="title"/>
          </p:nvPr>
        </p:nvSpPr>
        <p:spPr/>
        <p:txBody>
          <a:bodyPr/>
          <a:lstStyle/>
          <a:p>
            <a:r>
              <a:rPr lang="en-US" dirty="0"/>
              <a:t>User and device registration</a:t>
            </a:r>
            <a:endParaRPr lang="fr-FR" dirty="0"/>
          </a:p>
        </p:txBody>
      </p:sp>
    </p:spTree>
    <p:extLst>
      <p:ext uri="{BB962C8B-B14F-4D97-AF65-F5344CB8AC3E}">
        <p14:creationId xmlns:p14="http://schemas.microsoft.com/office/powerpoint/2010/main" val="310596865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14C28F-61C8-45DB-8C58-8C805168F38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55</a:t>
            </a:fld>
            <a:endParaRPr lang="en-US" dirty="0"/>
          </a:p>
        </p:txBody>
      </p:sp>
      <p:sp>
        <p:nvSpPr>
          <p:cNvPr id="3" name="Text Placeholder 2">
            <a:extLst>
              <a:ext uri="{FF2B5EF4-FFF2-40B4-BE49-F238E27FC236}">
                <a16:creationId xmlns:a16="http://schemas.microsoft.com/office/drawing/2014/main" id="{4C3963C9-EAD5-4261-87F7-8ACEC4D81A77}"/>
              </a:ext>
            </a:extLst>
          </p:cNvPr>
          <p:cNvSpPr>
            <a:spLocks noGrp="1"/>
          </p:cNvSpPr>
          <p:nvPr>
            <p:ph type="body" sz="quarter" idx="14"/>
          </p:nvPr>
        </p:nvSpPr>
        <p:spPr>
          <a:xfrm>
            <a:off x="274702" y="1943100"/>
            <a:ext cx="11721160" cy="4844403"/>
          </a:xfrm>
        </p:spPr>
        <p:txBody>
          <a:bodyPr vert="horz" wrap="square" lIns="146304" tIns="91440" rIns="146304" bIns="91440" rtlCol="0" anchor="t">
            <a:spAutoFit/>
          </a:bodyPr>
          <a:lstStyle/>
          <a:p>
            <a:r>
              <a:rPr lang="en-US" sz="2800" dirty="0"/>
              <a:t>When the user has completed authentication process, Windows Hello generates a new public–private key pair on the device. The TPM generates and protects this private key; if the device doesn’t have a TPM, the private key is encrypted and stored in software. This is the authentication key.</a:t>
            </a:r>
          </a:p>
          <a:p>
            <a:r>
              <a:rPr lang="en-US" sz="2800" dirty="0"/>
              <a:t>The authentication key must be </a:t>
            </a:r>
            <a:r>
              <a:rPr lang="en-US" sz="2800"/>
              <a:t>protected by a </a:t>
            </a:r>
            <a:r>
              <a:rPr lang="en-US" sz="2800" dirty="0"/>
              <a:t>protector key. It’s associated only with a single gesture; in other words, if a user registers a PIN, a fingerprint, and a face on the same device, each of those gestures will have a unique protector key.</a:t>
            </a:r>
            <a:endParaRPr lang="en-US" sz="2800">
              <a:cs typeface="Segoe UI Light"/>
            </a:endParaRPr>
          </a:p>
          <a:p>
            <a:r>
              <a:rPr lang="en-US" sz="2800" dirty="0"/>
              <a:t>Windows Hello also generates an administrative key that the user or administrator can use to reset credentials</a:t>
            </a:r>
          </a:p>
          <a:p>
            <a:endParaRPr lang="fr-FR" dirty="0"/>
          </a:p>
        </p:txBody>
      </p:sp>
      <p:sp>
        <p:nvSpPr>
          <p:cNvPr id="4" name="Title 3">
            <a:extLst>
              <a:ext uri="{FF2B5EF4-FFF2-40B4-BE49-F238E27FC236}">
                <a16:creationId xmlns:a16="http://schemas.microsoft.com/office/drawing/2014/main" id="{0ADCED18-9950-4203-861A-35354300AFDC}"/>
              </a:ext>
            </a:extLst>
          </p:cNvPr>
          <p:cNvSpPr>
            <a:spLocks noGrp="1"/>
          </p:cNvSpPr>
          <p:nvPr>
            <p:ph type="title"/>
          </p:nvPr>
        </p:nvSpPr>
        <p:spPr/>
        <p:txBody>
          <a:bodyPr/>
          <a:lstStyle/>
          <a:p>
            <a:r>
              <a:rPr lang="en-US" dirty="0"/>
              <a:t>Key generation</a:t>
            </a:r>
            <a:endParaRPr lang="fr-FR" dirty="0"/>
          </a:p>
        </p:txBody>
      </p:sp>
    </p:spTree>
    <p:extLst>
      <p:ext uri="{BB962C8B-B14F-4D97-AF65-F5344CB8AC3E}">
        <p14:creationId xmlns:p14="http://schemas.microsoft.com/office/powerpoint/2010/main" val="300044856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2F1947-F909-4CC5-8B80-7CAD8948AA8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56</a:t>
            </a:fld>
            <a:endParaRPr lang="en-US" dirty="0"/>
          </a:p>
        </p:txBody>
      </p:sp>
      <p:sp>
        <p:nvSpPr>
          <p:cNvPr id="3" name="Title 2">
            <a:extLst>
              <a:ext uri="{FF2B5EF4-FFF2-40B4-BE49-F238E27FC236}">
                <a16:creationId xmlns:a16="http://schemas.microsoft.com/office/drawing/2014/main" id="{C6E76AEA-33A7-499B-AD4C-51F00C7E6BD6}"/>
              </a:ext>
            </a:extLst>
          </p:cNvPr>
          <p:cNvSpPr>
            <a:spLocks noGrp="1"/>
          </p:cNvSpPr>
          <p:nvPr>
            <p:ph type="title"/>
          </p:nvPr>
        </p:nvSpPr>
        <p:spPr/>
        <p:txBody>
          <a:bodyPr/>
          <a:lstStyle/>
          <a:p>
            <a:r>
              <a:rPr lang="en-US" dirty="0"/>
              <a:t>Windows Hello Containers</a:t>
            </a:r>
            <a:endParaRPr lang="fr-FR" dirty="0"/>
          </a:p>
        </p:txBody>
      </p:sp>
      <p:sp>
        <p:nvSpPr>
          <p:cNvPr id="4" name="Rectangle 3">
            <a:extLst>
              <a:ext uri="{FF2B5EF4-FFF2-40B4-BE49-F238E27FC236}">
                <a16:creationId xmlns:a16="http://schemas.microsoft.com/office/drawing/2014/main" id="{E96F9A6E-B460-45CE-8846-9A4E7B3BAD76}"/>
              </a:ext>
            </a:extLst>
          </p:cNvPr>
          <p:cNvSpPr/>
          <p:nvPr/>
        </p:nvSpPr>
        <p:spPr>
          <a:xfrm>
            <a:off x="8412265" y="1915102"/>
            <a:ext cx="2089266" cy="454429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TextBox 4">
            <a:extLst>
              <a:ext uri="{FF2B5EF4-FFF2-40B4-BE49-F238E27FC236}">
                <a16:creationId xmlns:a16="http://schemas.microsoft.com/office/drawing/2014/main" id="{EDDE2B91-2543-4E09-9EC4-EBB73B47C644}"/>
              </a:ext>
            </a:extLst>
          </p:cNvPr>
          <p:cNvSpPr txBox="1"/>
          <p:nvPr/>
        </p:nvSpPr>
        <p:spPr>
          <a:xfrm>
            <a:off x="8412265" y="1915102"/>
            <a:ext cx="2089266" cy="369332"/>
          </a:xfrm>
          <a:prstGeom prst="rect">
            <a:avLst/>
          </a:prstGeom>
          <a:noFill/>
        </p:spPr>
        <p:txBody>
          <a:bodyPr wrap="square" rtlCol="0">
            <a:spAutoFit/>
          </a:bodyPr>
          <a:lstStyle/>
          <a:p>
            <a:pPr algn="ctr"/>
            <a:r>
              <a:rPr lang="fr-FR" dirty="0"/>
              <a:t>Container</a:t>
            </a:r>
            <a:endParaRPr lang="en-US" dirty="0"/>
          </a:p>
        </p:txBody>
      </p:sp>
      <p:sp>
        <p:nvSpPr>
          <p:cNvPr id="6" name="Rectangle: Rounded Corners 5">
            <a:extLst>
              <a:ext uri="{FF2B5EF4-FFF2-40B4-BE49-F238E27FC236}">
                <a16:creationId xmlns:a16="http://schemas.microsoft.com/office/drawing/2014/main" id="{CFD9C990-9D77-4A7B-95E7-414D54458A45}"/>
              </a:ext>
            </a:extLst>
          </p:cNvPr>
          <p:cNvSpPr/>
          <p:nvPr/>
        </p:nvSpPr>
        <p:spPr>
          <a:xfrm>
            <a:off x="8611771" y="2458200"/>
            <a:ext cx="1684713" cy="881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Key</a:t>
            </a:r>
            <a:endParaRPr lang="en-US" dirty="0"/>
          </a:p>
        </p:txBody>
      </p:sp>
      <p:sp>
        <p:nvSpPr>
          <p:cNvPr id="7" name="Rectangle: Rounded Corners 6">
            <a:extLst>
              <a:ext uri="{FF2B5EF4-FFF2-40B4-BE49-F238E27FC236}">
                <a16:creationId xmlns:a16="http://schemas.microsoft.com/office/drawing/2014/main" id="{0A27D9BC-2F52-4C6D-84EB-3F57D4F2D529}"/>
              </a:ext>
            </a:extLst>
          </p:cNvPr>
          <p:cNvSpPr/>
          <p:nvPr/>
        </p:nvSpPr>
        <p:spPr>
          <a:xfrm>
            <a:off x="7525574" y="3572106"/>
            <a:ext cx="2272146" cy="5624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PIN </a:t>
            </a:r>
            <a:r>
              <a:rPr lang="fr-FR" dirty="0" err="1"/>
              <a:t>Protector</a:t>
            </a:r>
            <a:endParaRPr lang="en-US" dirty="0"/>
          </a:p>
        </p:txBody>
      </p:sp>
      <p:cxnSp>
        <p:nvCxnSpPr>
          <p:cNvPr id="8" name="Connector: Curved 7">
            <a:extLst>
              <a:ext uri="{FF2B5EF4-FFF2-40B4-BE49-F238E27FC236}">
                <a16:creationId xmlns:a16="http://schemas.microsoft.com/office/drawing/2014/main" id="{CDEC6D06-928F-4BC0-9D14-77E9830D4876}"/>
              </a:ext>
            </a:extLst>
          </p:cNvPr>
          <p:cNvCxnSpPr>
            <a:stCxn id="7" idx="3"/>
            <a:endCxn id="6" idx="3"/>
          </p:cNvCxnSpPr>
          <p:nvPr/>
        </p:nvCxnSpPr>
        <p:spPr>
          <a:xfrm flipV="1">
            <a:off x="9797720" y="2898775"/>
            <a:ext cx="498764" cy="954579"/>
          </a:xfrm>
          <a:prstGeom prst="curvedConnector3">
            <a:avLst>
              <a:gd name="adj1" fmla="val 2625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DB2E70-8048-4436-A328-6FB1434876FB}"/>
              </a:ext>
            </a:extLst>
          </p:cNvPr>
          <p:cNvSpPr txBox="1"/>
          <p:nvPr/>
        </p:nvSpPr>
        <p:spPr>
          <a:xfrm>
            <a:off x="10217306" y="4427623"/>
            <a:ext cx="873252" cy="338554"/>
          </a:xfrm>
          <a:prstGeom prst="rect">
            <a:avLst/>
          </a:prstGeom>
          <a:noFill/>
        </p:spPr>
        <p:txBody>
          <a:bodyPr wrap="none" rtlCol="0">
            <a:spAutoFit/>
          </a:bodyPr>
          <a:lstStyle/>
          <a:p>
            <a:r>
              <a:rPr lang="fr-FR" sz="1600" dirty="0" err="1">
                <a:solidFill>
                  <a:schemeClr val="accent1"/>
                </a:solidFill>
              </a:rPr>
              <a:t>Protects</a:t>
            </a:r>
            <a:endParaRPr lang="en-US" dirty="0">
              <a:solidFill>
                <a:schemeClr val="accent1"/>
              </a:solidFill>
            </a:endParaRPr>
          </a:p>
        </p:txBody>
      </p:sp>
      <p:sp>
        <p:nvSpPr>
          <p:cNvPr id="10" name="Rectangle: Rounded Corners 9">
            <a:extLst>
              <a:ext uri="{FF2B5EF4-FFF2-40B4-BE49-F238E27FC236}">
                <a16:creationId xmlns:a16="http://schemas.microsoft.com/office/drawing/2014/main" id="{95107A12-B6AD-41B9-A405-0B6A0BCBE823}"/>
              </a:ext>
            </a:extLst>
          </p:cNvPr>
          <p:cNvSpPr/>
          <p:nvPr/>
        </p:nvSpPr>
        <p:spPr>
          <a:xfrm>
            <a:off x="7525574" y="4312631"/>
            <a:ext cx="2272146" cy="5624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err="1"/>
              <a:t>Recovery</a:t>
            </a:r>
            <a:r>
              <a:rPr lang="fr-FR" dirty="0"/>
              <a:t> Key </a:t>
            </a:r>
            <a:r>
              <a:rPr lang="fr-FR" dirty="0" err="1"/>
              <a:t>Protector</a:t>
            </a:r>
            <a:endParaRPr lang="en-US" dirty="0"/>
          </a:p>
        </p:txBody>
      </p:sp>
      <p:cxnSp>
        <p:nvCxnSpPr>
          <p:cNvPr id="11" name="Connector: Curved 10">
            <a:extLst>
              <a:ext uri="{FF2B5EF4-FFF2-40B4-BE49-F238E27FC236}">
                <a16:creationId xmlns:a16="http://schemas.microsoft.com/office/drawing/2014/main" id="{BAD5BEAF-8E2F-4F08-8DBE-BFCF5A09E661}"/>
              </a:ext>
            </a:extLst>
          </p:cNvPr>
          <p:cNvCxnSpPr>
            <a:cxnSpLocks/>
            <a:stCxn id="10" idx="3"/>
            <a:endCxn id="6" idx="3"/>
          </p:cNvCxnSpPr>
          <p:nvPr/>
        </p:nvCxnSpPr>
        <p:spPr>
          <a:xfrm flipV="1">
            <a:off x="9797720" y="2898775"/>
            <a:ext cx="498764" cy="1695104"/>
          </a:xfrm>
          <a:prstGeom prst="curvedConnector3">
            <a:avLst>
              <a:gd name="adj1" fmla="val 228055"/>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2E6B81-C434-4866-8BFB-AB8627FC5A9B}"/>
              </a:ext>
            </a:extLst>
          </p:cNvPr>
          <p:cNvSpPr txBox="1"/>
          <p:nvPr/>
        </p:nvSpPr>
        <p:spPr>
          <a:xfrm>
            <a:off x="10217306" y="5180310"/>
            <a:ext cx="1037810" cy="338554"/>
          </a:xfrm>
          <a:prstGeom prst="rect">
            <a:avLst/>
          </a:prstGeom>
          <a:noFill/>
        </p:spPr>
        <p:txBody>
          <a:bodyPr wrap="square" rtlCol="0">
            <a:spAutoFit/>
          </a:bodyPr>
          <a:lstStyle/>
          <a:p>
            <a:r>
              <a:rPr lang="fr-FR" sz="1600" dirty="0" err="1">
                <a:solidFill>
                  <a:schemeClr val="accent1"/>
                </a:solidFill>
              </a:rPr>
              <a:t>Protects</a:t>
            </a:r>
            <a:endParaRPr lang="en-US" dirty="0">
              <a:solidFill>
                <a:schemeClr val="accent1"/>
              </a:solidFill>
            </a:endParaRPr>
          </a:p>
        </p:txBody>
      </p:sp>
      <p:sp>
        <p:nvSpPr>
          <p:cNvPr id="13" name="Arrow: Pentagon 12">
            <a:extLst>
              <a:ext uri="{FF2B5EF4-FFF2-40B4-BE49-F238E27FC236}">
                <a16:creationId xmlns:a16="http://schemas.microsoft.com/office/drawing/2014/main" id="{0DA1DE7A-7055-4AE5-B894-C4FE118F866B}"/>
              </a:ext>
            </a:extLst>
          </p:cNvPr>
          <p:cNvSpPr/>
          <p:nvPr/>
        </p:nvSpPr>
        <p:spPr>
          <a:xfrm>
            <a:off x="6278665" y="3730264"/>
            <a:ext cx="803564" cy="3325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dirty="0"/>
              <a:t>PIN</a:t>
            </a:r>
            <a:endParaRPr lang="en-US" dirty="0"/>
          </a:p>
        </p:txBody>
      </p:sp>
      <p:sp>
        <p:nvSpPr>
          <p:cNvPr id="14" name="Arrow: Pentagon 13">
            <a:extLst>
              <a:ext uri="{FF2B5EF4-FFF2-40B4-BE49-F238E27FC236}">
                <a16:creationId xmlns:a16="http://schemas.microsoft.com/office/drawing/2014/main" id="{C9018FD0-ECFA-4DDB-A3B9-642BAEF5542E}"/>
              </a:ext>
            </a:extLst>
          </p:cNvPr>
          <p:cNvSpPr/>
          <p:nvPr/>
        </p:nvSpPr>
        <p:spPr>
          <a:xfrm>
            <a:off x="5364265" y="4427623"/>
            <a:ext cx="1717964" cy="3325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dirty="0" err="1"/>
              <a:t>Recovery</a:t>
            </a:r>
            <a:r>
              <a:rPr lang="fr-FR" dirty="0"/>
              <a:t> Key</a:t>
            </a:r>
            <a:endParaRPr lang="en-US" dirty="0"/>
          </a:p>
        </p:txBody>
      </p:sp>
      <p:sp>
        <p:nvSpPr>
          <p:cNvPr id="15" name="Rectangle: Rounded Corners 14">
            <a:extLst>
              <a:ext uri="{FF2B5EF4-FFF2-40B4-BE49-F238E27FC236}">
                <a16:creationId xmlns:a16="http://schemas.microsoft.com/office/drawing/2014/main" id="{7BC9ACCD-4B34-478B-BA5B-731D1D60CED8}"/>
              </a:ext>
            </a:extLst>
          </p:cNvPr>
          <p:cNvSpPr/>
          <p:nvPr/>
        </p:nvSpPr>
        <p:spPr>
          <a:xfrm>
            <a:off x="7525574" y="5053156"/>
            <a:ext cx="2272146" cy="5624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err="1"/>
              <a:t>Companion</a:t>
            </a:r>
            <a:r>
              <a:rPr lang="fr-FR" dirty="0"/>
              <a:t> </a:t>
            </a:r>
            <a:r>
              <a:rPr lang="fr-FR" dirty="0" err="1"/>
              <a:t>Device</a:t>
            </a:r>
            <a:r>
              <a:rPr lang="fr-FR" dirty="0"/>
              <a:t> </a:t>
            </a:r>
            <a:r>
              <a:rPr lang="fr-FR" dirty="0" err="1"/>
              <a:t>Protector</a:t>
            </a:r>
            <a:endParaRPr lang="en-US" dirty="0"/>
          </a:p>
        </p:txBody>
      </p:sp>
      <p:sp>
        <p:nvSpPr>
          <p:cNvPr id="16" name="Arrow: Pentagon 15">
            <a:extLst>
              <a:ext uri="{FF2B5EF4-FFF2-40B4-BE49-F238E27FC236}">
                <a16:creationId xmlns:a16="http://schemas.microsoft.com/office/drawing/2014/main" id="{987FC7BA-361A-4760-B8AB-ED7D52CC0F20}"/>
              </a:ext>
            </a:extLst>
          </p:cNvPr>
          <p:cNvSpPr/>
          <p:nvPr/>
        </p:nvSpPr>
        <p:spPr>
          <a:xfrm>
            <a:off x="6123493" y="5168148"/>
            <a:ext cx="958735" cy="3325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dirty="0" err="1"/>
              <a:t>Device</a:t>
            </a:r>
            <a:endParaRPr lang="en-US" dirty="0"/>
          </a:p>
        </p:txBody>
      </p:sp>
      <p:cxnSp>
        <p:nvCxnSpPr>
          <p:cNvPr id="17" name="Connector: Curved 16">
            <a:extLst>
              <a:ext uri="{FF2B5EF4-FFF2-40B4-BE49-F238E27FC236}">
                <a16:creationId xmlns:a16="http://schemas.microsoft.com/office/drawing/2014/main" id="{D5251589-1662-4C33-99CB-C684A55052A8}"/>
              </a:ext>
            </a:extLst>
          </p:cNvPr>
          <p:cNvCxnSpPr>
            <a:cxnSpLocks/>
            <a:stCxn id="15" idx="3"/>
            <a:endCxn id="6" idx="3"/>
          </p:cNvCxnSpPr>
          <p:nvPr/>
        </p:nvCxnSpPr>
        <p:spPr>
          <a:xfrm flipV="1">
            <a:off x="9797720" y="2898775"/>
            <a:ext cx="498764" cy="2435629"/>
          </a:xfrm>
          <a:prstGeom prst="curvedConnector3">
            <a:avLst>
              <a:gd name="adj1" fmla="val 22027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1D6B5D-A139-4A45-AFD2-854913A9F637}"/>
              </a:ext>
            </a:extLst>
          </p:cNvPr>
          <p:cNvSpPr txBox="1"/>
          <p:nvPr/>
        </p:nvSpPr>
        <p:spPr>
          <a:xfrm>
            <a:off x="10217305" y="5835881"/>
            <a:ext cx="960327" cy="338554"/>
          </a:xfrm>
          <a:prstGeom prst="rect">
            <a:avLst/>
          </a:prstGeom>
          <a:noFill/>
        </p:spPr>
        <p:txBody>
          <a:bodyPr wrap="square" rtlCol="0">
            <a:spAutoFit/>
          </a:bodyPr>
          <a:lstStyle/>
          <a:p>
            <a:r>
              <a:rPr lang="fr-FR" sz="1600" dirty="0" err="1">
                <a:solidFill>
                  <a:schemeClr val="accent1"/>
                </a:solidFill>
              </a:rPr>
              <a:t>Protects</a:t>
            </a:r>
            <a:endParaRPr lang="en-US" dirty="0">
              <a:solidFill>
                <a:schemeClr val="accent1"/>
              </a:solidFill>
            </a:endParaRPr>
          </a:p>
        </p:txBody>
      </p:sp>
      <p:sp>
        <p:nvSpPr>
          <p:cNvPr id="19" name="Rectangle: Rounded Corners 18">
            <a:extLst>
              <a:ext uri="{FF2B5EF4-FFF2-40B4-BE49-F238E27FC236}">
                <a16:creationId xmlns:a16="http://schemas.microsoft.com/office/drawing/2014/main" id="{E8227F34-C9A4-4FAF-84B6-F26DC5C6BE8A}"/>
              </a:ext>
            </a:extLst>
          </p:cNvPr>
          <p:cNvSpPr/>
          <p:nvPr/>
        </p:nvSpPr>
        <p:spPr>
          <a:xfrm>
            <a:off x="7525574" y="5793681"/>
            <a:ext cx="2272146" cy="5624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err="1"/>
              <a:t>Biometric</a:t>
            </a:r>
            <a:r>
              <a:rPr lang="fr-FR" dirty="0"/>
              <a:t> </a:t>
            </a:r>
            <a:r>
              <a:rPr lang="fr-FR" dirty="0" err="1"/>
              <a:t>Protector</a:t>
            </a:r>
            <a:endParaRPr lang="en-US" dirty="0"/>
          </a:p>
        </p:txBody>
      </p:sp>
      <p:cxnSp>
        <p:nvCxnSpPr>
          <p:cNvPr id="20" name="Connector: Curved 19">
            <a:extLst>
              <a:ext uri="{FF2B5EF4-FFF2-40B4-BE49-F238E27FC236}">
                <a16:creationId xmlns:a16="http://schemas.microsoft.com/office/drawing/2014/main" id="{00EE70B0-66F1-453F-A54E-66A87D667DEB}"/>
              </a:ext>
            </a:extLst>
          </p:cNvPr>
          <p:cNvCxnSpPr>
            <a:cxnSpLocks/>
            <a:stCxn id="19" idx="3"/>
            <a:endCxn id="6" idx="3"/>
          </p:cNvCxnSpPr>
          <p:nvPr/>
        </p:nvCxnSpPr>
        <p:spPr>
          <a:xfrm flipV="1">
            <a:off x="9797720" y="2898775"/>
            <a:ext cx="498764" cy="3176154"/>
          </a:xfrm>
          <a:prstGeom prst="curvedConnector3">
            <a:avLst>
              <a:gd name="adj1" fmla="val 211389"/>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0EC2BD2-3017-432C-8F74-F73603029750}"/>
              </a:ext>
            </a:extLst>
          </p:cNvPr>
          <p:cNvSpPr txBox="1"/>
          <p:nvPr/>
        </p:nvSpPr>
        <p:spPr>
          <a:xfrm>
            <a:off x="11177633" y="3244851"/>
            <a:ext cx="873252" cy="338554"/>
          </a:xfrm>
          <a:prstGeom prst="rect">
            <a:avLst/>
          </a:prstGeom>
          <a:noFill/>
        </p:spPr>
        <p:txBody>
          <a:bodyPr wrap="none" rtlCol="0">
            <a:spAutoFit/>
          </a:bodyPr>
          <a:lstStyle/>
          <a:p>
            <a:r>
              <a:rPr lang="fr-FR" sz="1600" dirty="0" err="1">
                <a:solidFill>
                  <a:schemeClr val="accent1"/>
                </a:solidFill>
              </a:rPr>
              <a:t>Protects</a:t>
            </a:r>
            <a:endParaRPr lang="en-US" dirty="0">
              <a:solidFill>
                <a:schemeClr val="accent1"/>
              </a:solidFill>
            </a:endParaRPr>
          </a:p>
        </p:txBody>
      </p:sp>
      <p:sp>
        <p:nvSpPr>
          <p:cNvPr id="22" name="Arrow: Pentagon 21">
            <a:extLst>
              <a:ext uri="{FF2B5EF4-FFF2-40B4-BE49-F238E27FC236}">
                <a16:creationId xmlns:a16="http://schemas.microsoft.com/office/drawing/2014/main" id="{E14BA411-6F33-475E-9CC2-D826EC98B000}"/>
              </a:ext>
            </a:extLst>
          </p:cNvPr>
          <p:cNvSpPr/>
          <p:nvPr/>
        </p:nvSpPr>
        <p:spPr>
          <a:xfrm>
            <a:off x="6062533" y="5908673"/>
            <a:ext cx="1019695" cy="3325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dirty="0" err="1"/>
              <a:t>Gesture</a:t>
            </a:r>
            <a:endParaRPr lang="en-US" dirty="0"/>
          </a:p>
        </p:txBody>
      </p:sp>
      <p:sp>
        <p:nvSpPr>
          <p:cNvPr id="23" name="TextBox 22">
            <a:extLst>
              <a:ext uri="{FF2B5EF4-FFF2-40B4-BE49-F238E27FC236}">
                <a16:creationId xmlns:a16="http://schemas.microsoft.com/office/drawing/2014/main" id="{535212E6-1DF3-464A-996D-C506ADBB4971}"/>
              </a:ext>
            </a:extLst>
          </p:cNvPr>
          <p:cNvSpPr txBox="1"/>
          <p:nvPr/>
        </p:nvSpPr>
        <p:spPr>
          <a:xfrm>
            <a:off x="274638" y="1668463"/>
            <a:ext cx="5034309" cy="4081117"/>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Windows Hello relies on Containers</a:t>
            </a: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Containers are made of</a:t>
            </a:r>
          </a:p>
          <a:p>
            <a:pPr marL="882015" lvl="1"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One or more keys (usually 1)</a:t>
            </a:r>
            <a:endParaRPr lang="en-US" sz="2000">
              <a:gradFill>
                <a:gsLst>
                  <a:gs pos="2917">
                    <a:schemeClr val="tx1"/>
                  </a:gs>
                  <a:gs pos="30000">
                    <a:schemeClr val="tx1"/>
                  </a:gs>
                </a:gsLst>
                <a:lin ang="5400000" scaled="0"/>
              </a:gradFill>
              <a:cs typeface="Segoe UI"/>
            </a:endParaRPr>
          </a:p>
          <a:p>
            <a:pPr marL="882015" lvl="1"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One or more protectors</a:t>
            </a:r>
            <a:endParaRPr lang="en-US" sz="2000">
              <a:gradFill>
                <a:gsLst>
                  <a:gs pos="2917">
                    <a:schemeClr val="tx1"/>
                  </a:gs>
                  <a:gs pos="30000">
                    <a:schemeClr val="tx1"/>
                  </a:gs>
                </a:gsLst>
                <a:lin ang="5400000" scaled="0"/>
              </a:gradFill>
              <a:cs typeface="Segoe UI"/>
            </a:endParaRPr>
          </a:p>
          <a:p>
            <a:pPr marL="342900" indent="-342900" algn="l">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The key is </a:t>
            </a:r>
            <a:r>
              <a:rPr lang="en-US" sz="2000" dirty="0">
                <a:gradFill>
                  <a:gsLst>
                    <a:gs pos="2917">
                      <a:schemeClr val="tx1"/>
                    </a:gs>
                    <a:gs pos="30000">
                      <a:schemeClr val="tx1"/>
                    </a:gs>
                  </a:gsLst>
                  <a:lin ang="5400000" scaled="0"/>
                </a:gradFill>
              </a:rPr>
              <a:t>not usable alone. It must be loaded into the same TPM which created it</a:t>
            </a:r>
            <a:endParaRPr lang="en-US" sz="2000">
              <a:gradFill>
                <a:gsLst>
                  <a:gs pos="2917">
                    <a:schemeClr val="tx1"/>
                  </a:gs>
                  <a:gs pos="30000">
                    <a:schemeClr val="tx1"/>
                  </a:gs>
                </a:gsLst>
                <a:lin ang="5400000" scaled="0"/>
              </a:gradFill>
              <a:cs typeface="Segoe UI"/>
            </a:endParaRP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Even if loaded correctly, TPM won’t allow using the key unless one or more </a:t>
            </a:r>
            <a:r>
              <a:rPr lang="en-US" sz="2000">
                <a:gradFill>
                  <a:gsLst>
                    <a:gs pos="2917">
                      <a:schemeClr val="tx1"/>
                    </a:gs>
                    <a:gs pos="30000">
                      <a:schemeClr val="tx1"/>
                    </a:gs>
                  </a:gsLst>
                  <a:lin ang="5400000" scaled="0"/>
                </a:gradFill>
              </a:rPr>
              <a:t>protectors are unlocked</a:t>
            </a:r>
            <a:endParaRPr lang="en-US" sz="2000">
              <a:gradFill>
                <a:gsLst>
                  <a:gs pos="2917">
                    <a:schemeClr val="tx1"/>
                  </a:gs>
                  <a:gs pos="30000">
                    <a:schemeClr val="tx1"/>
                  </a:gs>
                </a:gsLst>
                <a:lin ang="5400000" scaled="0"/>
              </a:gradFill>
              <a:cs typeface="Segoe UI"/>
            </a:endParaRP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Each </a:t>
            </a:r>
            <a:r>
              <a:rPr lang="en-US" sz="2000">
                <a:gradFill>
                  <a:gsLst>
                    <a:gs pos="2917">
                      <a:schemeClr val="tx1"/>
                    </a:gs>
                    <a:gs pos="30000">
                      <a:schemeClr val="tx1"/>
                    </a:gs>
                  </a:gsLst>
                  <a:lin ang="5400000" scaled="0"/>
                </a:gradFill>
              </a:rPr>
              <a:t>protector has its </a:t>
            </a:r>
            <a:r>
              <a:rPr lang="en-US" sz="2000" dirty="0">
                <a:gradFill>
                  <a:gsLst>
                    <a:gs pos="2917">
                      <a:schemeClr val="tx1"/>
                    </a:gs>
                    <a:gs pos="30000">
                      <a:schemeClr val="tx1"/>
                    </a:gs>
                  </a:gsLst>
                  <a:lin ang="5400000" scaled="0"/>
                </a:gradFill>
              </a:rPr>
              <a:t>own unlock mechanism</a:t>
            </a:r>
            <a:endParaRPr lang="fr-FR"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9696371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AACF74-CA92-4B57-A129-ACBCFAA8F31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57</a:t>
            </a:fld>
            <a:endParaRPr lang="en-US" dirty="0"/>
          </a:p>
        </p:txBody>
      </p:sp>
      <p:sp>
        <p:nvSpPr>
          <p:cNvPr id="3" name="Text Placeholder 2">
            <a:extLst>
              <a:ext uri="{FF2B5EF4-FFF2-40B4-BE49-F238E27FC236}">
                <a16:creationId xmlns:a16="http://schemas.microsoft.com/office/drawing/2014/main" id="{1F288396-FB9D-4555-9625-556E6564C0B6}"/>
              </a:ext>
            </a:extLst>
          </p:cNvPr>
          <p:cNvSpPr>
            <a:spLocks noGrp="1"/>
          </p:cNvSpPr>
          <p:nvPr>
            <p:ph type="body" sz="quarter" idx="14"/>
          </p:nvPr>
        </p:nvSpPr>
        <p:spPr>
          <a:xfrm>
            <a:off x="274702" y="1943100"/>
            <a:ext cx="11721160" cy="4641271"/>
          </a:xfrm>
        </p:spPr>
        <p:txBody>
          <a:bodyPr/>
          <a:lstStyle/>
          <a:p>
            <a:r>
              <a:rPr lang="en-US" dirty="0"/>
              <a:t>Containers can contain several types of key material</a:t>
            </a:r>
          </a:p>
          <a:p>
            <a:pPr lvl="1"/>
            <a:r>
              <a:rPr lang="fr-FR" dirty="0"/>
              <a:t>An </a:t>
            </a:r>
            <a:r>
              <a:rPr lang="fr-FR" dirty="0" err="1"/>
              <a:t>authentication</a:t>
            </a:r>
            <a:r>
              <a:rPr lang="fr-FR" dirty="0"/>
              <a:t> key</a:t>
            </a:r>
          </a:p>
          <a:p>
            <a:pPr lvl="2"/>
            <a:r>
              <a:rPr lang="en-US" dirty="0"/>
              <a:t>Always an asymmetric public–private key pair. This key pair is generated during registration. It must be unlocked each time it’s accessed, by using either the user’s PIN or a previously generated biometric gesture.</a:t>
            </a:r>
          </a:p>
          <a:p>
            <a:pPr lvl="1"/>
            <a:r>
              <a:rPr lang="fr-FR" dirty="0"/>
              <a:t>Virtual smart </a:t>
            </a:r>
            <a:r>
              <a:rPr lang="fr-FR" dirty="0" err="1"/>
              <a:t>card</a:t>
            </a:r>
            <a:r>
              <a:rPr lang="fr-FR" dirty="0"/>
              <a:t> keys</a:t>
            </a:r>
          </a:p>
          <a:p>
            <a:pPr lvl="2"/>
            <a:r>
              <a:rPr lang="en-US" dirty="0"/>
              <a:t>Generated when a virtual smart card is generated and stored securely in the container</a:t>
            </a:r>
          </a:p>
          <a:p>
            <a:pPr lvl="1"/>
            <a:r>
              <a:rPr lang="fr-FR" dirty="0"/>
              <a:t>The IDP key</a:t>
            </a:r>
          </a:p>
          <a:p>
            <a:pPr lvl="2"/>
            <a:r>
              <a:rPr lang="en-US" dirty="0"/>
              <a:t>These keys can be either symmetric or asymmetric, depending on which IDP you use. A single container may contain zero or more IDP keys.</a:t>
            </a:r>
          </a:p>
          <a:p>
            <a:pPr lvl="2"/>
            <a:r>
              <a:rPr lang="en-US" dirty="0"/>
              <a:t>IDP keys are used to sign or encrypt authentication requests or tokens sent from this device to the IDP. IDP keys are typically long-lived but could have a shorter lifetime than the authentication key.</a:t>
            </a:r>
            <a:endParaRPr lang="fr-FR" dirty="0"/>
          </a:p>
        </p:txBody>
      </p:sp>
      <p:sp>
        <p:nvSpPr>
          <p:cNvPr id="4" name="Title 3">
            <a:extLst>
              <a:ext uri="{FF2B5EF4-FFF2-40B4-BE49-F238E27FC236}">
                <a16:creationId xmlns:a16="http://schemas.microsoft.com/office/drawing/2014/main" id="{CCA7716C-A73F-4254-BFE3-CD2D92F81896}"/>
              </a:ext>
            </a:extLst>
          </p:cNvPr>
          <p:cNvSpPr>
            <a:spLocks noGrp="1"/>
          </p:cNvSpPr>
          <p:nvPr>
            <p:ph type="title"/>
          </p:nvPr>
        </p:nvSpPr>
        <p:spPr/>
        <p:txBody>
          <a:bodyPr/>
          <a:lstStyle/>
          <a:p>
            <a:r>
              <a:rPr lang="en-US" dirty="0"/>
              <a:t>Type of keys</a:t>
            </a:r>
            <a:endParaRPr lang="fr-FR" dirty="0"/>
          </a:p>
        </p:txBody>
      </p:sp>
    </p:spTree>
    <p:extLst>
      <p:ext uri="{BB962C8B-B14F-4D97-AF65-F5344CB8AC3E}">
        <p14:creationId xmlns:p14="http://schemas.microsoft.com/office/powerpoint/2010/main" val="366726642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29CDA3-6D5A-456C-9B1A-BF524A7C304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58</a:t>
            </a:fld>
            <a:endParaRPr lang="en-US" dirty="0"/>
          </a:p>
        </p:txBody>
      </p:sp>
      <p:sp>
        <p:nvSpPr>
          <p:cNvPr id="3" name="Text Placeholder 2">
            <a:extLst>
              <a:ext uri="{FF2B5EF4-FFF2-40B4-BE49-F238E27FC236}">
                <a16:creationId xmlns:a16="http://schemas.microsoft.com/office/drawing/2014/main" id="{5D99A69A-011E-4C69-B6A7-B515FAB9C13C}"/>
              </a:ext>
            </a:extLst>
          </p:cNvPr>
          <p:cNvSpPr>
            <a:spLocks noGrp="1"/>
          </p:cNvSpPr>
          <p:nvPr>
            <p:ph type="body" sz="quarter" idx="14"/>
          </p:nvPr>
        </p:nvSpPr>
        <p:spPr>
          <a:xfrm>
            <a:off x="274702" y="1943100"/>
            <a:ext cx="11721160" cy="3859518"/>
          </a:xfrm>
        </p:spPr>
        <p:txBody>
          <a:bodyPr/>
          <a:lstStyle/>
          <a:p>
            <a:r>
              <a:rPr lang="en-US" dirty="0"/>
              <a:t>When a user wants to access protected key material, the authentication process begins with the user entering a PIN or biometric gesture to unlock the device</a:t>
            </a:r>
          </a:p>
          <a:p>
            <a:pPr lvl="1"/>
            <a:r>
              <a:rPr lang="en-US" dirty="0"/>
              <a:t>The user's PIN unlocks the protector key for the container on the device. When that container is unlocked, applications (and thus the user) can use whatever IDP keys reside inside the container.</a:t>
            </a:r>
          </a:p>
          <a:p>
            <a:r>
              <a:rPr lang="en-US" dirty="0"/>
              <a:t>These keys are used to sign requests that are sent to the IDP</a:t>
            </a:r>
          </a:p>
        </p:txBody>
      </p:sp>
      <p:sp>
        <p:nvSpPr>
          <p:cNvPr id="4" name="Title 3">
            <a:extLst>
              <a:ext uri="{FF2B5EF4-FFF2-40B4-BE49-F238E27FC236}">
                <a16:creationId xmlns:a16="http://schemas.microsoft.com/office/drawing/2014/main" id="{66646F9F-2445-44DD-95C4-760ECB9C1662}"/>
              </a:ext>
            </a:extLst>
          </p:cNvPr>
          <p:cNvSpPr>
            <a:spLocks noGrp="1"/>
          </p:cNvSpPr>
          <p:nvPr>
            <p:ph type="title"/>
          </p:nvPr>
        </p:nvSpPr>
        <p:spPr/>
        <p:txBody>
          <a:bodyPr/>
          <a:lstStyle/>
          <a:p>
            <a:r>
              <a:rPr lang="en-US" dirty="0"/>
              <a:t>Authentication</a:t>
            </a:r>
            <a:endParaRPr lang="fr-FR" dirty="0"/>
          </a:p>
        </p:txBody>
      </p:sp>
    </p:spTree>
    <p:extLst>
      <p:ext uri="{BB962C8B-B14F-4D97-AF65-F5344CB8AC3E}">
        <p14:creationId xmlns:p14="http://schemas.microsoft.com/office/powerpoint/2010/main" val="28753575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5BC3F8-599C-4B13-85F8-A8DD51B12CB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a:t>
            </a:fld>
            <a:endParaRPr lang="en-US" dirty="0"/>
          </a:p>
        </p:txBody>
      </p:sp>
      <p:sp>
        <p:nvSpPr>
          <p:cNvPr id="3" name="Text Placeholder 2">
            <a:extLst>
              <a:ext uri="{FF2B5EF4-FFF2-40B4-BE49-F238E27FC236}">
                <a16:creationId xmlns:a16="http://schemas.microsoft.com/office/drawing/2014/main" id="{23F12A65-34E2-4C95-8C7D-C3A9ACCE5ADF}"/>
              </a:ext>
            </a:extLst>
          </p:cNvPr>
          <p:cNvSpPr>
            <a:spLocks noGrp="1"/>
          </p:cNvSpPr>
          <p:nvPr>
            <p:ph type="body" sz="quarter" idx="14"/>
          </p:nvPr>
        </p:nvSpPr>
        <p:spPr>
          <a:xfrm>
            <a:off x="274702" y="1943100"/>
            <a:ext cx="11721160" cy="4468916"/>
          </a:xfrm>
        </p:spPr>
        <p:txBody>
          <a:bodyPr/>
          <a:lstStyle/>
          <a:p>
            <a:r>
              <a:rPr lang="en-US" sz="3200" dirty="0"/>
              <a:t>The nature of Smartcards make them pretty good stores for cryptographic private keys</a:t>
            </a:r>
          </a:p>
          <a:p>
            <a:r>
              <a:rPr lang="en-US" sz="3200" dirty="0"/>
              <a:t>In most cases, certificates and private keys are not stored in the same memory. Private keys are stored in dedicated </a:t>
            </a:r>
            <a:r>
              <a:rPr lang="en-US" sz="3200" b="1" i="1" u="sng" dirty="0"/>
              <a:t>slots</a:t>
            </a:r>
            <a:r>
              <a:rPr lang="en-US" sz="3200" dirty="0"/>
              <a:t> or </a:t>
            </a:r>
            <a:r>
              <a:rPr lang="en-US" sz="3200" b="1" i="1" u="sng" dirty="0"/>
              <a:t>key containers</a:t>
            </a:r>
            <a:r>
              <a:rPr lang="en-US" sz="3200" dirty="0"/>
              <a:t>.</a:t>
            </a:r>
          </a:p>
          <a:p>
            <a:r>
              <a:rPr lang="en-US" sz="3200" dirty="0"/>
              <a:t>Key containers are dedicated to store private keys. They exist in finite number and are characterized by cryptographic properties</a:t>
            </a:r>
          </a:p>
          <a:p>
            <a:r>
              <a:rPr lang="en-US" sz="3200" dirty="0"/>
              <a:t>To link with previous slide, cryptographic operations are one of the apps the card embed when leaving the card factory</a:t>
            </a:r>
          </a:p>
        </p:txBody>
      </p:sp>
      <p:sp>
        <p:nvSpPr>
          <p:cNvPr id="4" name="Title 3">
            <a:extLst>
              <a:ext uri="{FF2B5EF4-FFF2-40B4-BE49-F238E27FC236}">
                <a16:creationId xmlns:a16="http://schemas.microsoft.com/office/drawing/2014/main" id="{3FFCDD5C-C0DF-44C3-B86F-90A43F93A139}"/>
              </a:ext>
            </a:extLst>
          </p:cNvPr>
          <p:cNvSpPr>
            <a:spLocks noGrp="1"/>
          </p:cNvSpPr>
          <p:nvPr>
            <p:ph type="title"/>
          </p:nvPr>
        </p:nvSpPr>
        <p:spPr/>
        <p:txBody>
          <a:bodyPr/>
          <a:lstStyle/>
          <a:p>
            <a:r>
              <a:rPr lang="en-US" dirty="0"/>
              <a:t>Smartcards</a:t>
            </a:r>
            <a:endParaRPr lang="fr-FR" dirty="0"/>
          </a:p>
        </p:txBody>
      </p:sp>
    </p:spTree>
    <p:extLst>
      <p:ext uri="{BB962C8B-B14F-4D97-AF65-F5344CB8AC3E}">
        <p14:creationId xmlns:p14="http://schemas.microsoft.com/office/powerpoint/2010/main" val="93562582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CE69B6-D21E-4CE6-BD99-CFEDB8F746B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59</a:t>
            </a:fld>
            <a:endParaRPr lang="en-US" dirty="0"/>
          </a:p>
        </p:txBody>
      </p:sp>
      <p:sp>
        <p:nvSpPr>
          <p:cNvPr id="3" name="Text Placeholder 2">
            <a:extLst>
              <a:ext uri="{FF2B5EF4-FFF2-40B4-BE49-F238E27FC236}">
                <a16:creationId xmlns:a16="http://schemas.microsoft.com/office/drawing/2014/main" id="{48045BFD-F528-4B0B-B98E-AC77DF944255}"/>
              </a:ext>
            </a:extLst>
          </p:cNvPr>
          <p:cNvSpPr>
            <a:spLocks noGrp="1"/>
          </p:cNvSpPr>
          <p:nvPr>
            <p:ph type="body" sz="quarter" idx="14"/>
          </p:nvPr>
        </p:nvSpPr>
        <p:spPr>
          <a:xfrm>
            <a:off x="274702" y="1943100"/>
            <a:ext cx="11721160" cy="3939540"/>
          </a:xfrm>
        </p:spPr>
        <p:txBody>
          <a:bodyPr/>
          <a:lstStyle/>
          <a:p>
            <a:pPr marL="457200" indent="-457200">
              <a:buFont typeface="+mj-lt"/>
              <a:buAutoNum type="arabicPeriod"/>
            </a:pPr>
            <a:r>
              <a:rPr lang="en-US" sz="2000" dirty="0"/>
              <a:t>The client sends an empty authentication request to the IDP. (This is merely for the handshake process.)</a:t>
            </a:r>
          </a:p>
          <a:p>
            <a:pPr marL="457200" indent="-457200">
              <a:buFont typeface="+mj-lt"/>
              <a:buAutoNum type="arabicPeriod"/>
            </a:pPr>
            <a:r>
              <a:rPr lang="en-US" sz="2000" dirty="0"/>
              <a:t>The IDP returns a challenge, known as a nonce.</a:t>
            </a:r>
          </a:p>
          <a:p>
            <a:pPr marL="457200" indent="-457200">
              <a:buFont typeface="+mj-lt"/>
              <a:buAutoNum type="arabicPeriod"/>
            </a:pPr>
            <a:r>
              <a:rPr lang="en-US" sz="2000" dirty="0"/>
              <a:t>The device signs the nonce with the appropriate private key.</a:t>
            </a:r>
          </a:p>
          <a:p>
            <a:pPr marL="457200" indent="-457200">
              <a:buFont typeface="+mj-lt"/>
              <a:buAutoNum type="arabicPeriod"/>
            </a:pPr>
            <a:r>
              <a:rPr lang="en-US" sz="2000" dirty="0"/>
              <a:t>The device returns the original nonce, the signed nonce, and the ID of the key used to sign the nonce.</a:t>
            </a:r>
          </a:p>
          <a:p>
            <a:pPr marL="457200" indent="-457200">
              <a:buFont typeface="+mj-lt"/>
              <a:buAutoNum type="arabicPeriod"/>
            </a:pPr>
            <a:r>
              <a:rPr lang="en-US" sz="2000" dirty="0"/>
              <a:t>The IDP fetches the public key that the key ID specified, uses it to verify the signature on the nonce, and verifies that the nonce the device returned matches the original.</a:t>
            </a:r>
          </a:p>
          <a:p>
            <a:pPr marL="457200" indent="-457200">
              <a:buFont typeface="+mj-lt"/>
              <a:buAutoNum type="arabicPeriod"/>
            </a:pPr>
            <a:r>
              <a:rPr lang="en-US" sz="2000" dirty="0"/>
              <a:t>If all the checks in step 5 succeed, the IDP returns two data items: a symmetric key, which is encrypted with the device’s public key, and a security token, which is encrypted with the symmetric key.</a:t>
            </a:r>
          </a:p>
          <a:p>
            <a:pPr marL="457200" indent="-457200">
              <a:buFont typeface="+mj-lt"/>
              <a:buAutoNum type="arabicPeriod"/>
            </a:pPr>
            <a:r>
              <a:rPr lang="en-US" sz="2000" dirty="0"/>
              <a:t>The device uses its private key to decrypt the symmetric key, and then uses that symmetric key to decrypt the token.</a:t>
            </a:r>
          </a:p>
          <a:p>
            <a:pPr marL="457200" indent="-457200">
              <a:buFont typeface="+mj-lt"/>
              <a:buAutoNum type="arabicPeriod"/>
            </a:pPr>
            <a:r>
              <a:rPr lang="en-US" sz="2000" dirty="0"/>
              <a:t>The device makes a normal authentication request for the original resource, presenting the token from the IDP as its proof of authentication.</a:t>
            </a:r>
          </a:p>
        </p:txBody>
      </p:sp>
      <p:sp>
        <p:nvSpPr>
          <p:cNvPr id="4" name="Title 3">
            <a:extLst>
              <a:ext uri="{FF2B5EF4-FFF2-40B4-BE49-F238E27FC236}">
                <a16:creationId xmlns:a16="http://schemas.microsoft.com/office/drawing/2014/main" id="{5BEAAFE2-8279-4145-BC4E-CA139F53FD07}"/>
              </a:ext>
            </a:extLst>
          </p:cNvPr>
          <p:cNvSpPr>
            <a:spLocks noGrp="1"/>
          </p:cNvSpPr>
          <p:nvPr>
            <p:ph type="title"/>
          </p:nvPr>
        </p:nvSpPr>
        <p:spPr/>
        <p:txBody>
          <a:bodyPr/>
          <a:lstStyle/>
          <a:p>
            <a:r>
              <a:rPr lang="en-US" dirty="0"/>
              <a:t>Example authentication process (Azure Active Directory)</a:t>
            </a:r>
            <a:endParaRPr lang="fr-FR" dirty="0"/>
          </a:p>
        </p:txBody>
      </p:sp>
    </p:spTree>
    <p:extLst>
      <p:ext uri="{BB962C8B-B14F-4D97-AF65-F5344CB8AC3E}">
        <p14:creationId xmlns:p14="http://schemas.microsoft.com/office/powerpoint/2010/main" val="380984511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2C0515-55FB-4973-A46B-8B60CC46DEB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60</a:t>
            </a:fld>
            <a:endParaRPr lang="en-US" dirty="0"/>
          </a:p>
        </p:txBody>
      </p:sp>
      <p:sp>
        <p:nvSpPr>
          <p:cNvPr id="3" name="Text Placeholder 2">
            <a:extLst>
              <a:ext uri="{FF2B5EF4-FFF2-40B4-BE49-F238E27FC236}">
                <a16:creationId xmlns:a16="http://schemas.microsoft.com/office/drawing/2014/main" id="{2D113398-A80F-485F-AEBD-BDE6F5104B66}"/>
              </a:ext>
            </a:extLst>
          </p:cNvPr>
          <p:cNvSpPr>
            <a:spLocks noGrp="1"/>
          </p:cNvSpPr>
          <p:nvPr>
            <p:ph type="body" sz="quarter" idx="14"/>
          </p:nvPr>
        </p:nvSpPr>
        <p:spPr>
          <a:xfrm>
            <a:off x="274702" y="1943100"/>
            <a:ext cx="11721160" cy="3120854"/>
          </a:xfrm>
        </p:spPr>
        <p:txBody>
          <a:bodyPr/>
          <a:lstStyle/>
          <a:p>
            <a:r>
              <a:rPr lang="en-US" dirty="0">
                <a:hlinkClick r:id="rId2"/>
              </a:rPr>
              <a:t>Conditional access</a:t>
            </a:r>
            <a:endParaRPr lang="en-US" dirty="0"/>
          </a:p>
          <a:p>
            <a:r>
              <a:rPr lang="en-US" dirty="0">
                <a:hlinkClick r:id="rId3"/>
              </a:rPr>
              <a:t>Dynamic lock</a:t>
            </a:r>
            <a:endParaRPr lang="en-US" dirty="0"/>
          </a:p>
          <a:p>
            <a:r>
              <a:rPr lang="en-US" dirty="0">
                <a:hlinkClick r:id="rId4"/>
              </a:rPr>
              <a:t>PIN reset</a:t>
            </a:r>
            <a:endParaRPr lang="en-US" dirty="0"/>
          </a:p>
          <a:p>
            <a:r>
              <a:rPr lang="en-US" dirty="0">
                <a:hlinkClick r:id="rId5"/>
              </a:rPr>
              <a:t>Privileged credentials</a:t>
            </a:r>
            <a:endParaRPr lang="en-US" dirty="0"/>
          </a:p>
          <a:p>
            <a:r>
              <a:rPr lang="fr-FR" dirty="0" err="1">
                <a:hlinkClick r:id="rId6"/>
              </a:rPr>
              <a:t>Multifactor</a:t>
            </a:r>
            <a:r>
              <a:rPr lang="fr-FR" dirty="0">
                <a:hlinkClick r:id="rId6"/>
              </a:rPr>
              <a:t> </a:t>
            </a:r>
            <a:r>
              <a:rPr lang="fr-FR" dirty="0" err="1">
                <a:hlinkClick r:id="rId6"/>
              </a:rPr>
              <a:t>Unlock</a:t>
            </a:r>
            <a:endParaRPr lang="en-US" dirty="0"/>
          </a:p>
        </p:txBody>
      </p:sp>
      <p:sp>
        <p:nvSpPr>
          <p:cNvPr id="4" name="Title 3">
            <a:extLst>
              <a:ext uri="{FF2B5EF4-FFF2-40B4-BE49-F238E27FC236}">
                <a16:creationId xmlns:a16="http://schemas.microsoft.com/office/drawing/2014/main" id="{78AF4463-1DB7-4C2A-8792-6EB98B35BC88}"/>
              </a:ext>
            </a:extLst>
          </p:cNvPr>
          <p:cNvSpPr>
            <a:spLocks noGrp="1"/>
          </p:cNvSpPr>
          <p:nvPr>
            <p:ph type="title"/>
          </p:nvPr>
        </p:nvSpPr>
        <p:spPr/>
        <p:txBody>
          <a:bodyPr/>
          <a:lstStyle/>
          <a:p>
            <a:r>
              <a:rPr lang="en-US" dirty="0"/>
              <a:t>Windows Hello for Business features</a:t>
            </a:r>
            <a:endParaRPr lang="fr-FR" dirty="0"/>
          </a:p>
        </p:txBody>
      </p:sp>
    </p:spTree>
    <p:extLst>
      <p:ext uri="{BB962C8B-B14F-4D97-AF65-F5344CB8AC3E}">
        <p14:creationId xmlns:p14="http://schemas.microsoft.com/office/powerpoint/2010/main" val="66799521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FDBA4D-4E38-4332-BFF8-C153005E2C8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61</a:t>
            </a:fld>
            <a:endParaRPr lang="en-US" dirty="0"/>
          </a:p>
        </p:txBody>
      </p:sp>
      <p:sp>
        <p:nvSpPr>
          <p:cNvPr id="3" name="Text Placeholder 2">
            <a:extLst>
              <a:ext uri="{FF2B5EF4-FFF2-40B4-BE49-F238E27FC236}">
                <a16:creationId xmlns:a16="http://schemas.microsoft.com/office/drawing/2014/main" id="{09E6BC69-70F4-486C-9FCF-0F7CC41331DA}"/>
              </a:ext>
            </a:extLst>
          </p:cNvPr>
          <p:cNvSpPr>
            <a:spLocks noGrp="1"/>
          </p:cNvSpPr>
          <p:nvPr>
            <p:ph type="body" sz="quarter" idx="14"/>
          </p:nvPr>
        </p:nvSpPr>
        <p:spPr>
          <a:xfrm>
            <a:off x="274702" y="1943100"/>
            <a:ext cx="11721160" cy="3711785"/>
          </a:xfrm>
        </p:spPr>
        <p:txBody>
          <a:bodyPr/>
          <a:lstStyle/>
          <a:p>
            <a:pPr marL="0" indent="0">
              <a:buNone/>
            </a:pPr>
            <a:r>
              <a:rPr lang="en-US" b="1" dirty="0"/>
              <a:t>Requirements:</a:t>
            </a:r>
            <a:endParaRPr lang="en-US" dirty="0"/>
          </a:p>
          <a:p>
            <a:pPr lvl="1"/>
            <a:r>
              <a:rPr lang="en-US" dirty="0"/>
              <a:t>Azure Active Directory </a:t>
            </a:r>
          </a:p>
          <a:p>
            <a:pPr lvl="1"/>
            <a:r>
              <a:rPr lang="en-US" dirty="0"/>
              <a:t>Hybrid Windows Hello for Business deployment </a:t>
            </a:r>
          </a:p>
          <a:p>
            <a:pPr marL="0" indent="0">
              <a:buNone/>
            </a:pPr>
            <a:endParaRPr lang="en-US" dirty="0"/>
          </a:p>
          <a:p>
            <a:pPr marL="0" indent="0">
              <a:buNone/>
            </a:pPr>
            <a:r>
              <a:rPr lang="en-US" dirty="0"/>
              <a:t>With application access management, Azure Active Directory enables you to ensure that only the right people can access your applications. </a:t>
            </a:r>
          </a:p>
        </p:txBody>
      </p:sp>
      <p:sp>
        <p:nvSpPr>
          <p:cNvPr id="4" name="Title 3">
            <a:extLst>
              <a:ext uri="{FF2B5EF4-FFF2-40B4-BE49-F238E27FC236}">
                <a16:creationId xmlns:a16="http://schemas.microsoft.com/office/drawing/2014/main" id="{A016E0E4-C0B5-4B3D-922E-01DD5AF4864B}"/>
              </a:ext>
            </a:extLst>
          </p:cNvPr>
          <p:cNvSpPr>
            <a:spLocks noGrp="1"/>
          </p:cNvSpPr>
          <p:nvPr>
            <p:ph type="title"/>
          </p:nvPr>
        </p:nvSpPr>
        <p:spPr/>
        <p:txBody>
          <a:bodyPr/>
          <a:lstStyle/>
          <a:p>
            <a:r>
              <a:rPr lang="en-US" dirty="0"/>
              <a:t>Conditional Access</a:t>
            </a:r>
            <a:endParaRPr lang="fr-FR" dirty="0"/>
          </a:p>
        </p:txBody>
      </p:sp>
    </p:spTree>
    <p:extLst>
      <p:ext uri="{BB962C8B-B14F-4D97-AF65-F5344CB8AC3E}">
        <p14:creationId xmlns:p14="http://schemas.microsoft.com/office/powerpoint/2010/main" val="276678682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FD9A9A-F10F-4139-8074-D246C7B98BB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62</a:t>
            </a:fld>
            <a:endParaRPr lang="en-US" dirty="0"/>
          </a:p>
        </p:txBody>
      </p:sp>
      <p:sp>
        <p:nvSpPr>
          <p:cNvPr id="3" name="Text Placeholder 2">
            <a:extLst>
              <a:ext uri="{FF2B5EF4-FFF2-40B4-BE49-F238E27FC236}">
                <a16:creationId xmlns:a16="http://schemas.microsoft.com/office/drawing/2014/main" id="{90D4E25A-D7C0-4632-96D0-2456BA5CCFD8}"/>
              </a:ext>
            </a:extLst>
          </p:cNvPr>
          <p:cNvSpPr>
            <a:spLocks noGrp="1"/>
          </p:cNvSpPr>
          <p:nvPr>
            <p:ph type="body" sz="quarter" idx="14"/>
          </p:nvPr>
        </p:nvSpPr>
        <p:spPr>
          <a:xfrm>
            <a:off x="274702" y="1943100"/>
            <a:ext cx="11721160" cy="4616648"/>
          </a:xfrm>
        </p:spPr>
        <p:txBody>
          <a:bodyPr vert="horz" wrap="square" lIns="146304" tIns="91440" rIns="146304" bIns="91440" rtlCol="0" anchor="t">
            <a:spAutoFit/>
          </a:bodyPr>
          <a:lstStyle/>
          <a:p>
            <a:pPr marL="0" indent="0">
              <a:buNone/>
            </a:pPr>
            <a:r>
              <a:rPr lang="en-US" b="1" dirty="0"/>
              <a:t>Requirements:</a:t>
            </a:r>
            <a:endParaRPr lang="en-US" dirty="0"/>
          </a:p>
          <a:p>
            <a:r>
              <a:rPr lang="en-US" dirty="0"/>
              <a:t>Windows 10, version 1703</a:t>
            </a:r>
          </a:p>
          <a:p>
            <a:endParaRPr lang="en-US" dirty="0"/>
          </a:p>
          <a:p>
            <a:pPr marL="0" indent="0">
              <a:buNone/>
            </a:pPr>
            <a:r>
              <a:rPr lang="en-US" dirty="0"/>
              <a:t>Dynamic lock enables you to configure Windows 10 devices to automatically lock </a:t>
            </a:r>
            <a:r>
              <a:rPr lang="en-US"/>
              <a:t>when Bluetooth paired </a:t>
            </a:r>
            <a:r>
              <a:rPr lang="en-US" dirty="0"/>
              <a:t>device signal falls below the </a:t>
            </a:r>
            <a:r>
              <a:rPr lang="en-US"/>
              <a:t>maximum Received Signal Strength Indicator </a:t>
            </a:r>
            <a:r>
              <a:rPr lang="en-US" dirty="0"/>
              <a:t>(RSSI) value.</a:t>
            </a:r>
          </a:p>
          <a:p>
            <a:pPr marL="0" indent="0">
              <a:buNone/>
            </a:pPr>
            <a:endParaRPr lang="fr-FR" dirty="0"/>
          </a:p>
        </p:txBody>
      </p:sp>
      <p:sp>
        <p:nvSpPr>
          <p:cNvPr id="4" name="Title 3">
            <a:extLst>
              <a:ext uri="{FF2B5EF4-FFF2-40B4-BE49-F238E27FC236}">
                <a16:creationId xmlns:a16="http://schemas.microsoft.com/office/drawing/2014/main" id="{E3FD4B00-E4D7-4DDC-B4B8-15168870514D}"/>
              </a:ext>
            </a:extLst>
          </p:cNvPr>
          <p:cNvSpPr>
            <a:spLocks noGrp="1"/>
          </p:cNvSpPr>
          <p:nvPr>
            <p:ph type="title"/>
          </p:nvPr>
        </p:nvSpPr>
        <p:spPr/>
        <p:txBody>
          <a:bodyPr/>
          <a:lstStyle/>
          <a:p>
            <a:r>
              <a:rPr lang="en-US" dirty="0"/>
              <a:t>Dynamic Lock</a:t>
            </a:r>
            <a:endParaRPr lang="fr-FR" dirty="0"/>
          </a:p>
        </p:txBody>
      </p:sp>
    </p:spTree>
    <p:extLst>
      <p:ext uri="{BB962C8B-B14F-4D97-AF65-F5344CB8AC3E}">
        <p14:creationId xmlns:p14="http://schemas.microsoft.com/office/powerpoint/2010/main" val="265548494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146B81-9480-4DBC-91B5-7634FBCFA21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63</a:t>
            </a:fld>
            <a:endParaRPr lang="en-US" dirty="0"/>
          </a:p>
        </p:txBody>
      </p:sp>
      <p:sp>
        <p:nvSpPr>
          <p:cNvPr id="3" name="Text Placeholder 2">
            <a:extLst>
              <a:ext uri="{FF2B5EF4-FFF2-40B4-BE49-F238E27FC236}">
                <a16:creationId xmlns:a16="http://schemas.microsoft.com/office/drawing/2014/main" id="{051ABCCA-AEB9-40B0-B491-575A59F5B97A}"/>
              </a:ext>
            </a:extLst>
          </p:cNvPr>
          <p:cNvSpPr>
            <a:spLocks noGrp="1"/>
          </p:cNvSpPr>
          <p:nvPr>
            <p:ph type="body" sz="quarter" idx="14"/>
          </p:nvPr>
        </p:nvSpPr>
        <p:spPr>
          <a:xfrm>
            <a:off x="274702" y="1943100"/>
            <a:ext cx="11721160" cy="5127558"/>
          </a:xfrm>
        </p:spPr>
        <p:txBody>
          <a:bodyPr/>
          <a:lstStyle/>
          <a:p>
            <a:pPr marL="0" indent="0">
              <a:buNone/>
            </a:pPr>
            <a:r>
              <a:rPr lang="fr-FR" dirty="0" err="1"/>
              <a:t>Hybrid</a:t>
            </a:r>
            <a:r>
              <a:rPr lang="fr-FR" dirty="0"/>
              <a:t> </a:t>
            </a:r>
            <a:r>
              <a:rPr lang="fr-FR" dirty="0" err="1"/>
              <a:t>Deployments</a:t>
            </a:r>
            <a:endParaRPr lang="fr-FR" dirty="0"/>
          </a:p>
          <a:p>
            <a:pPr lvl="1"/>
            <a:r>
              <a:rPr lang="fr-FR" b="1" dirty="0" err="1"/>
              <a:t>Requirements</a:t>
            </a:r>
            <a:r>
              <a:rPr lang="fr-FR" b="1" dirty="0"/>
              <a:t>:</a:t>
            </a:r>
            <a:endParaRPr lang="fr-FR" dirty="0"/>
          </a:p>
          <a:p>
            <a:pPr lvl="2"/>
            <a:r>
              <a:rPr lang="fr-FR" dirty="0"/>
              <a:t>Azure Active Directory</a:t>
            </a:r>
          </a:p>
          <a:p>
            <a:pPr lvl="2"/>
            <a:r>
              <a:rPr lang="fr-FR" dirty="0" err="1"/>
              <a:t>Hybrid</a:t>
            </a:r>
            <a:r>
              <a:rPr lang="fr-FR" dirty="0"/>
              <a:t> Windows Hello for Business </a:t>
            </a:r>
            <a:r>
              <a:rPr lang="fr-FR" dirty="0" err="1"/>
              <a:t>deployment</a:t>
            </a:r>
            <a:endParaRPr lang="fr-FR" dirty="0"/>
          </a:p>
          <a:p>
            <a:pPr lvl="2"/>
            <a:r>
              <a:rPr lang="fr-FR" dirty="0"/>
              <a:t>Modern Management - Microsoft Intune, or compatible mobile </a:t>
            </a:r>
            <a:r>
              <a:rPr lang="fr-FR" dirty="0" err="1"/>
              <a:t>device</a:t>
            </a:r>
            <a:r>
              <a:rPr lang="fr-FR" dirty="0"/>
              <a:t> management (MDM)</a:t>
            </a:r>
          </a:p>
          <a:p>
            <a:pPr lvl="2"/>
            <a:r>
              <a:rPr lang="fr-FR" dirty="0" err="1"/>
              <a:t>Remote</a:t>
            </a:r>
            <a:r>
              <a:rPr lang="fr-FR" dirty="0"/>
              <a:t> reset - Windows 10, version 1703</a:t>
            </a:r>
          </a:p>
          <a:p>
            <a:pPr lvl="2"/>
            <a:r>
              <a:rPr lang="fr-FR" dirty="0"/>
              <a:t>Reset </a:t>
            </a:r>
            <a:r>
              <a:rPr lang="fr-FR" dirty="0" err="1"/>
              <a:t>above</a:t>
            </a:r>
            <a:r>
              <a:rPr lang="fr-FR" dirty="0"/>
              <a:t> Lock - Windows 10, version 1709</a:t>
            </a:r>
          </a:p>
          <a:p>
            <a:pPr marL="0" indent="0">
              <a:buNone/>
            </a:pPr>
            <a:endParaRPr lang="en-US" dirty="0"/>
          </a:p>
          <a:p>
            <a:pPr marL="0" indent="0">
              <a:buNone/>
            </a:pPr>
            <a:r>
              <a:rPr lang="en-US" sz="2400" dirty="0"/>
              <a:t>The Microsoft PIN reset services enables you to help users who have forgotten their PIN. Using Microsoft Intune or a compatible MDM, you can configure Windows 10 devices to securely use the Microsoft PIN reset service that enables you to remotely push a PIN reset or enables users to reset their forgotten PIN above the lock screen without requiring reenrollment.</a:t>
            </a:r>
            <a:endParaRPr lang="fr-FR" sz="2400" dirty="0"/>
          </a:p>
        </p:txBody>
      </p:sp>
      <p:sp>
        <p:nvSpPr>
          <p:cNvPr id="4" name="Title 3">
            <a:extLst>
              <a:ext uri="{FF2B5EF4-FFF2-40B4-BE49-F238E27FC236}">
                <a16:creationId xmlns:a16="http://schemas.microsoft.com/office/drawing/2014/main" id="{5975E962-3F3D-406B-9211-A7C7213F4136}"/>
              </a:ext>
            </a:extLst>
          </p:cNvPr>
          <p:cNvSpPr>
            <a:spLocks noGrp="1"/>
          </p:cNvSpPr>
          <p:nvPr>
            <p:ph type="title"/>
          </p:nvPr>
        </p:nvSpPr>
        <p:spPr/>
        <p:txBody>
          <a:bodyPr/>
          <a:lstStyle/>
          <a:p>
            <a:r>
              <a:rPr lang="en-US" dirty="0"/>
              <a:t>PIN reset</a:t>
            </a:r>
            <a:endParaRPr lang="fr-FR" dirty="0"/>
          </a:p>
        </p:txBody>
      </p:sp>
    </p:spTree>
    <p:extLst>
      <p:ext uri="{BB962C8B-B14F-4D97-AF65-F5344CB8AC3E}">
        <p14:creationId xmlns:p14="http://schemas.microsoft.com/office/powerpoint/2010/main" val="248938893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0DF82-EAAF-4FA1-B795-7C355C8E227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64</a:t>
            </a:fld>
            <a:endParaRPr lang="en-US" dirty="0"/>
          </a:p>
        </p:txBody>
      </p:sp>
      <p:sp>
        <p:nvSpPr>
          <p:cNvPr id="3" name="Text Placeholder 2">
            <a:extLst>
              <a:ext uri="{FF2B5EF4-FFF2-40B4-BE49-F238E27FC236}">
                <a16:creationId xmlns:a16="http://schemas.microsoft.com/office/drawing/2014/main" id="{73C2025E-07B4-4F40-A2CA-B4CF65E7D173}"/>
              </a:ext>
            </a:extLst>
          </p:cNvPr>
          <p:cNvSpPr>
            <a:spLocks noGrp="1"/>
          </p:cNvSpPr>
          <p:nvPr>
            <p:ph type="body" sz="quarter" idx="14"/>
          </p:nvPr>
        </p:nvSpPr>
        <p:spPr>
          <a:xfrm>
            <a:off x="274702" y="1943100"/>
            <a:ext cx="11721160" cy="4708981"/>
          </a:xfrm>
        </p:spPr>
        <p:txBody>
          <a:bodyPr/>
          <a:lstStyle/>
          <a:p>
            <a:pPr marL="0" indent="0">
              <a:buNone/>
            </a:pPr>
            <a:r>
              <a:rPr lang="en-US" sz="2800" b="1" dirty="0"/>
              <a:t>Requirements</a:t>
            </a:r>
            <a:endParaRPr lang="en-US" sz="2800" dirty="0"/>
          </a:p>
          <a:p>
            <a:r>
              <a:rPr lang="en-US" sz="2800" dirty="0"/>
              <a:t>Hybrid and On-premises Windows Hello for Business deployments</a:t>
            </a:r>
          </a:p>
          <a:p>
            <a:r>
              <a:rPr lang="en-US" sz="2800" dirty="0"/>
              <a:t>Domain Joined or Hybrid Azure joined devices</a:t>
            </a:r>
          </a:p>
          <a:p>
            <a:r>
              <a:rPr lang="en-US" sz="2800" dirty="0"/>
              <a:t>Windows 10, version 1709</a:t>
            </a:r>
          </a:p>
          <a:p>
            <a:pPr marL="0" indent="0">
              <a:buNone/>
            </a:pPr>
            <a:endParaRPr lang="en-US" dirty="0"/>
          </a:p>
          <a:p>
            <a:pPr marL="0" indent="0">
              <a:buNone/>
            </a:pPr>
            <a:r>
              <a:rPr lang="en-US" dirty="0"/>
              <a:t>The privileged credentials scenario enables administrators to perform elevated, administrative functions by enrolling both their non-privileged and privileged credentials on their device.</a:t>
            </a:r>
          </a:p>
        </p:txBody>
      </p:sp>
      <p:sp>
        <p:nvSpPr>
          <p:cNvPr id="4" name="Title 3">
            <a:extLst>
              <a:ext uri="{FF2B5EF4-FFF2-40B4-BE49-F238E27FC236}">
                <a16:creationId xmlns:a16="http://schemas.microsoft.com/office/drawing/2014/main" id="{BE9DE60E-4D75-4B57-9DE6-AD175CA8829C}"/>
              </a:ext>
            </a:extLst>
          </p:cNvPr>
          <p:cNvSpPr>
            <a:spLocks noGrp="1"/>
          </p:cNvSpPr>
          <p:nvPr>
            <p:ph type="title"/>
          </p:nvPr>
        </p:nvSpPr>
        <p:spPr/>
        <p:txBody>
          <a:bodyPr/>
          <a:lstStyle/>
          <a:p>
            <a:r>
              <a:rPr lang="en-US"/>
              <a:t>Privileged Credentials</a:t>
            </a:r>
            <a:endParaRPr lang="fr-FR" dirty="0"/>
          </a:p>
        </p:txBody>
      </p:sp>
    </p:spTree>
    <p:extLst>
      <p:ext uri="{BB962C8B-B14F-4D97-AF65-F5344CB8AC3E}">
        <p14:creationId xmlns:p14="http://schemas.microsoft.com/office/powerpoint/2010/main" val="318733384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2186BF-04AC-4280-9C88-755CF50DAC0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65</a:t>
            </a:fld>
            <a:endParaRPr lang="en-US" dirty="0"/>
          </a:p>
        </p:txBody>
      </p:sp>
      <p:sp>
        <p:nvSpPr>
          <p:cNvPr id="3" name="Text Placeholder 2">
            <a:extLst>
              <a:ext uri="{FF2B5EF4-FFF2-40B4-BE49-F238E27FC236}">
                <a16:creationId xmlns:a16="http://schemas.microsoft.com/office/drawing/2014/main" id="{F8BEDD03-3592-4A1E-995F-D34495FEA0CD}"/>
              </a:ext>
            </a:extLst>
          </p:cNvPr>
          <p:cNvSpPr>
            <a:spLocks noGrp="1"/>
          </p:cNvSpPr>
          <p:nvPr>
            <p:ph type="body" sz="quarter" idx="14"/>
          </p:nvPr>
        </p:nvSpPr>
        <p:spPr>
          <a:xfrm>
            <a:off x="274702" y="1943100"/>
            <a:ext cx="11721160" cy="4869025"/>
          </a:xfrm>
        </p:spPr>
        <p:txBody>
          <a:bodyPr/>
          <a:lstStyle/>
          <a:p>
            <a:pPr marL="0" indent="0">
              <a:buNone/>
            </a:pPr>
            <a:r>
              <a:rPr lang="en-US" sz="2000" b="1" dirty="0"/>
              <a:t>Requirements:</a:t>
            </a:r>
            <a:endParaRPr lang="en-US" sz="2000" dirty="0"/>
          </a:p>
          <a:p>
            <a:r>
              <a:rPr lang="en-US" sz="2000" dirty="0"/>
              <a:t>Windows Hello for Business deployment (Hybrid or On-premises)</a:t>
            </a:r>
          </a:p>
          <a:p>
            <a:r>
              <a:rPr lang="en-US" sz="2000" dirty="0" err="1"/>
              <a:t>Hybird</a:t>
            </a:r>
            <a:r>
              <a:rPr lang="en-US" sz="2000" dirty="0"/>
              <a:t> Azure AD joined (Hybrid deployments)</a:t>
            </a:r>
          </a:p>
          <a:p>
            <a:r>
              <a:rPr lang="en-US" sz="2000" dirty="0"/>
              <a:t>Domain Joined (on-premises deployments) </a:t>
            </a:r>
          </a:p>
          <a:p>
            <a:r>
              <a:rPr lang="en-US" sz="2000" dirty="0"/>
              <a:t>Windows 10, version 1709</a:t>
            </a:r>
          </a:p>
          <a:p>
            <a:r>
              <a:rPr lang="en-US" sz="2000" dirty="0"/>
              <a:t>Bluetooth, Bluetooth capable phone - optional</a:t>
            </a:r>
          </a:p>
          <a:p>
            <a:pPr marL="0" indent="0">
              <a:buNone/>
            </a:pPr>
            <a:endParaRPr lang="en-US" dirty="0"/>
          </a:p>
          <a:p>
            <a:pPr marL="0" indent="0">
              <a:buNone/>
            </a:pPr>
            <a:r>
              <a:rPr lang="en-US" dirty="0"/>
              <a:t>Windows 10 offers Multifactor device unlock by extending Windows Hello with trusted signals, administrators can configure Windows 10 to request a combination of factors and trusted signals to unlock their devices. </a:t>
            </a:r>
            <a:endParaRPr lang="fr-FR" dirty="0"/>
          </a:p>
        </p:txBody>
      </p:sp>
      <p:sp>
        <p:nvSpPr>
          <p:cNvPr id="4" name="Title 3">
            <a:extLst>
              <a:ext uri="{FF2B5EF4-FFF2-40B4-BE49-F238E27FC236}">
                <a16:creationId xmlns:a16="http://schemas.microsoft.com/office/drawing/2014/main" id="{DB826053-1BE9-4C0F-8F98-B6992F394AE4}"/>
              </a:ext>
            </a:extLst>
          </p:cNvPr>
          <p:cNvSpPr>
            <a:spLocks noGrp="1"/>
          </p:cNvSpPr>
          <p:nvPr>
            <p:ph type="title"/>
          </p:nvPr>
        </p:nvSpPr>
        <p:spPr/>
        <p:txBody>
          <a:bodyPr/>
          <a:lstStyle/>
          <a:p>
            <a:r>
              <a:rPr lang="en-US" dirty="0"/>
              <a:t>Multifactor Unlock</a:t>
            </a:r>
            <a:endParaRPr lang="fr-FR" dirty="0"/>
          </a:p>
        </p:txBody>
      </p:sp>
    </p:spTree>
    <p:extLst>
      <p:ext uri="{BB962C8B-B14F-4D97-AF65-F5344CB8AC3E}">
        <p14:creationId xmlns:p14="http://schemas.microsoft.com/office/powerpoint/2010/main" val="185537167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21663D-0870-44B2-A23F-56A5591BCB8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66</a:t>
            </a:fld>
            <a:endParaRPr lang="en-US" dirty="0"/>
          </a:p>
        </p:txBody>
      </p:sp>
      <p:sp>
        <p:nvSpPr>
          <p:cNvPr id="3" name="Text Placeholder 2">
            <a:extLst>
              <a:ext uri="{FF2B5EF4-FFF2-40B4-BE49-F238E27FC236}">
                <a16:creationId xmlns:a16="http://schemas.microsoft.com/office/drawing/2014/main" id="{3E1828BA-D70B-4030-8964-6F02686B66AC}"/>
              </a:ext>
            </a:extLst>
          </p:cNvPr>
          <p:cNvSpPr>
            <a:spLocks noGrp="1"/>
          </p:cNvSpPr>
          <p:nvPr>
            <p:ph type="body" sz="quarter" idx="14"/>
          </p:nvPr>
        </p:nvSpPr>
        <p:spPr>
          <a:xfrm>
            <a:off x="274702" y="1943100"/>
            <a:ext cx="11721160" cy="3767185"/>
          </a:xfrm>
        </p:spPr>
        <p:txBody>
          <a:bodyPr/>
          <a:lstStyle/>
          <a:p>
            <a:r>
              <a:rPr lang="en-US" dirty="0"/>
              <a:t>Applications designed to use smartcards can transparently access Windows Hello containers</a:t>
            </a:r>
          </a:p>
          <a:p>
            <a:pPr lvl="1"/>
            <a:r>
              <a:rPr lang="en-US" dirty="0"/>
              <a:t>Windows Hello framework and the Smartcard service simulate a smartcard device for applications</a:t>
            </a:r>
          </a:p>
          <a:p>
            <a:r>
              <a:rPr lang="en-US" dirty="0"/>
              <a:t>Applications designed to use certificate authentication can use the certificate bound to Hello containers</a:t>
            </a:r>
          </a:p>
          <a:p>
            <a:pPr lvl="1"/>
            <a:r>
              <a:rPr lang="en-US" dirty="0"/>
              <a:t>Windows Hello framework provides a KSP so that certificates and associated keys can be used transparently</a:t>
            </a:r>
            <a:endParaRPr lang="fr-FR" dirty="0"/>
          </a:p>
        </p:txBody>
      </p:sp>
      <p:sp>
        <p:nvSpPr>
          <p:cNvPr id="4" name="Title 3">
            <a:extLst>
              <a:ext uri="{FF2B5EF4-FFF2-40B4-BE49-F238E27FC236}">
                <a16:creationId xmlns:a16="http://schemas.microsoft.com/office/drawing/2014/main" id="{40C86C71-8B38-446C-B976-BC02A3828860}"/>
              </a:ext>
            </a:extLst>
          </p:cNvPr>
          <p:cNvSpPr>
            <a:spLocks noGrp="1"/>
          </p:cNvSpPr>
          <p:nvPr>
            <p:ph type="title"/>
          </p:nvPr>
        </p:nvSpPr>
        <p:spPr/>
        <p:txBody>
          <a:bodyPr/>
          <a:lstStyle/>
          <a:p>
            <a:r>
              <a:rPr lang="en-US" dirty="0"/>
              <a:t>Maintaining compatibility with existing applications</a:t>
            </a:r>
            <a:endParaRPr lang="fr-FR" dirty="0"/>
          </a:p>
        </p:txBody>
      </p:sp>
    </p:spTree>
    <p:extLst>
      <p:ext uri="{BB962C8B-B14F-4D97-AF65-F5344CB8AC3E}">
        <p14:creationId xmlns:p14="http://schemas.microsoft.com/office/powerpoint/2010/main" val="205473069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767D90-7FF1-4D2A-B11E-CCF80D8C0E3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67</a:t>
            </a:fld>
            <a:endParaRPr lang="en-US" dirty="0"/>
          </a:p>
        </p:txBody>
      </p:sp>
      <p:sp>
        <p:nvSpPr>
          <p:cNvPr id="4" name="Title 3">
            <a:extLst>
              <a:ext uri="{FF2B5EF4-FFF2-40B4-BE49-F238E27FC236}">
                <a16:creationId xmlns:a16="http://schemas.microsoft.com/office/drawing/2014/main" id="{620F5DFB-A57F-47A4-B8DE-C585E4D03DEF}"/>
              </a:ext>
            </a:extLst>
          </p:cNvPr>
          <p:cNvSpPr>
            <a:spLocks noGrp="1"/>
          </p:cNvSpPr>
          <p:nvPr>
            <p:ph type="title"/>
          </p:nvPr>
        </p:nvSpPr>
        <p:spPr/>
        <p:txBody>
          <a:bodyPr/>
          <a:lstStyle/>
          <a:p>
            <a:r>
              <a:rPr lang="en-US" dirty="0"/>
              <a:t>High-level architecture</a:t>
            </a:r>
            <a:endParaRPr lang="fr-FR" dirty="0"/>
          </a:p>
        </p:txBody>
      </p:sp>
      <p:grpSp>
        <p:nvGrpSpPr>
          <p:cNvPr id="5" name="Group 4">
            <a:extLst>
              <a:ext uri="{FF2B5EF4-FFF2-40B4-BE49-F238E27FC236}">
                <a16:creationId xmlns:a16="http://schemas.microsoft.com/office/drawing/2014/main" id="{3D99A777-86AC-45FD-8C73-6D318AF5ED6D}"/>
              </a:ext>
            </a:extLst>
          </p:cNvPr>
          <p:cNvGrpSpPr/>
          <p:nvPr/>
        </p:nvGrpSpPr>
        <p:grpSpPr>
          <a:xfrm>
            <a:off x="5130723" y="3818094"/>
            <a:ext cx="1524001" cy="827517"/>
            <a:chOff x="5741323" y="2397821"/>
            <a:chExt cx="1524001" cy="827517"/>
          </a:xfrm>
        </p:grpSpPr>
        <p:sp>
          <p:nvSpPr>
            <p:cNvPr id="6" name="Rectangle 5">
              <a:extLst>
                <a:ext uri="{FF2B5EF4-FFF2-40B4-BE49-F238E27FC236}">
                  <a16:creationId xmlns:a16="http://schemas.microsoft.com/office/drawing/2014/main" id="{1E44AAE6-EE8B-480E-822D-D5BCF5AB2D1D}"/>
                </a:ext>
              </a:extLst>
            </p:cNvPr>
            <p:cNvSpPr/>
            <p:nvPr/>
          </p:nvSpPr>
          <p:spPr>
            <a:xfrm>
              <a:off x="5785657" y="2421775"/>
              <a:ext cx="1479667" cy="8035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TextBox 6">
              <a:extLst>
                <a:ext uri="{FF2B5EF4-FFF2-40B4-BE49-F238E27FC236}">
                  <a16:creationId xmlns:a16="http://schemas.microsoft.com/office/drawing/2014/main" id="{45ED1998-A711-420B-84A2-2715B9A9F6BD}"/>
                </a:ext>
              </a:extLst>
            </p:cNvPr>
            <p:cNvSpPr txBox="1"/>
            <p:nvPr/>
          </p:nvSpPr>
          <p:spPr>
            <a:xfrm>
              <a:off x="5741323" y="2397821"/>
              <a:ext cx="841577" cy="369332"/>
            </a:xfrm>
            <a:prstGeom prst="rect">
              <a:avLst/>
            </a:prstGeom>
            <a:noFill/>
          </p:spPr>
          <p:txBody>
            <a:bodyPr wrap="none" rtlCol="0">
              <a:spAutoFit/>
            </a:bodyPr>
            <a:lstStyle/>
            <a:p>
              <a:r>
                <a:rPr lang="fr-FR" dirty="0" err="1"/>
                <a:t>NgcSvc</a:t>
              </a:r>
              <a:endParaRPr lang="en-US" dirty="0"/>
            </a:p>
          </p:txBody>
        </p:sp>
      </p:grpSp>
      <p:grpSp>
        <p:nvGrpSpPr>
          <p:cNvPr id="8" name="Group 7">
            <a:extLst>
              <a:ext uri="{FF2B5EF4-FFF2-40B4-BE49-F238E27FC236}">
                <a16:creationId xmlns:a16="http://schemas.microsoft.com/office/drawing/2014/main" id="{6D200993-CE1F-42F5-BB5A-BBDF48DB8822}"/>
              </a:ext>
            </a:extLst>
          </p:cNvPr>
          <p:cNvGrpSpPr/>
          <p:nvPr/>
        </p:nvGrpSpPr>
        <p:grpSpPr>
          <a:xfrm>
            <a:off x="5774959" y="2169265"/>
            <a:ext cx="1524001" cy="827517"/>
            <a:chOff x="5741323" y="2397821"/>
            <a:chExt cx="1524001" cy="827517"/>
          </a:xfrm>
        </p:grpSpPr>
        <p:sp>
          <p:nvSpPr>
            <p:cNvPr id="9" name="Rectangle 8">
              <a:extLst>
                <a:ext uri="{FF2B5EF4-FFF2-40B4-BE49-F238E27FC236}">
                  <a16:creationId xmlns:a16="http://schemas.microsoft.com/office/drawing/2014/main" id="{D32B1ED9-D965-465C-932C-532D3BD394E4}"/>
                </a:ext>
              </a:extLst>
            </p:cNvPr>
            <p:cNvSpPr/>
            <p:nvPr/>
          </p:nvSpPr>
          <p:spPr>
            <a:xfrm>
              <a:off x="5785657" y="2421775"/>
              <a:ext cx="1479667" cy="8035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TextBox 9">
              <a:extLst>
                <a:ext uri="{FF2B5EF4-FFF2-40B4-BE49-F238E27FC236}">
                  <a16:creationId xmlns:a16="http://schemas.microsoft.com/office/drawing/2014/main" id="{FCC43506-8346-4178-8086-F40D78F7B139}"/>
                </a:ext>
              </a:extLst>
            </p:cNvPr>
            <p:cNvSpPr txBox="1"/>
            <p:nvPr/>
          </p:nvSpPr>
          <p:spPr>
            <a:xfrm>
              <a:off x="5741323" y="2397821"/>
              <a:ext cx="1243930" cy="369332"/>
            </a:xfrm>
            <a:prstGeom prst="rect">
              <a:avLst/>
            </a:prstGeom>
            <a:noFill/>
          </p:spPr>
          <p:txBody>
            <a:bodyPr wrap="none" rtlCol="0">
              <a:spAutoFit/>
            </a:bodyPr>
            <a:lstStyle/>
            <a:p>
              <a:r>
                <a:rPr lang="fr-FR" dirty="0" err="1"/>
                <a:t>NgcCtnrSvc</a:t>
              </a:r>
              <a:endParaRPr lang="en-US" dirty="0"/>
            </a:p>
          </p:txBody>
        </p:sp>
      </p:grpSp>
      <p:cxnSp>
        <p:nvCxnSpPr>
          <p:cNvPr id="11" name="Straight Arrow Connector 10">
            <a:extLst>
              <a:ext uri="{FF2B5EF4-FFF2-40B4-BE49-F238E27FC236}">
                <a16:creationId xmlns:a16="http://schemas.microsoft.com/office/drawing/2014/main" id="{55BCD3F1-0CF5-44F6-8B8E-8007F451B355}"/>
              </a:ext>
            </a:extLst>
          </p:cNvPr>
          <p:cNvCxnSpPr>
            <a:cxnSpLocks/>
            <a:stCxn id="9" idx="2"/>
            <a:endCxn id="6" idx="0"/>
          </p:cNvCxnSpPr>
          <p:nvPr/>
        </p:nvCxnSpPr>
        <p:spPr>
          <a:xfrm flipH="1">
            <a:off x="5914891" y="2996782"/>
            <a:ext cx="644236" cy="8452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4EBDBD-CB95-40E4-A0B9-4CC9C2B9AFFC}"/>
              </a:ext>
            </a:extLst>
          </p:cNvPr>
          <p:cNvSpPr txBox="1"/>
          <p:nvPr/>
        </p:nvSpPr>
        <p:spPr>
          <a:xfrm>
            <a:off x="1003455" y="2216497"/>
            <a:ext cx="1341112" cy="369332"/>
          </a:xfrm>
          <a:prstGeom prst="rect">
            <a:avLst/>
          </a:prstGeom>
          <a:noFill/>
        </p:spPr>
        <p:txBody>
          <a:bodyPr wrap="square" rtlCol="0">
            <a:spAutoFit/>
          </a:bodyPr>
          <a:lstStyle/>
          <a:p>
            <a:endParaRPr lang="en-US" dirty="0"/>
          </a:p>
        </p:txBody>
      </p:sp>
      <p:grpSp>
        <p:nvGrpSpPr>
          <p:cNvPr id="13" name="Group 12">
            <a:extLst>
              <a:ext uri="{FF2B5EF4-FFF2-40B4-BE49-F238E27FC236}">
                <a16:creationId xmlns:a16="http://schemas.microsoft.com/office/drawing/2014/main" id="{A7D994D1-EE2A-45DB-9BC5-7450877D1A3B}"/>
              </a:ext>
            </a:extLst>
          </p:cNvPr>
          <p:cNvGrpSpPr/>
          <p:nvPr/>
        </p:nvGrpSpPr>
        <p:grpSpPr>
          <a:xfrm>
            <a:off x="1003455" y="2108740"/>
            <a:ext cx="1341112" cy="562188"/>
            <a:chOff x="969819" y="1859588"/>
            <a:chExt cx="1341112" cy="562188"/>
          </a:xfrm>
        </p:grpSpPr>
        <p:sp>
          <p:nvSpPr>
            <p:cNvPr id="14" name="Rectangle 13">
              <a:extLst>
                <a:ext uri="{FF2B5EF4-FFF2-40B4-BE49-F238E27FC236}">
                  <a16:creationId xmlns:a16="http://schemas.microsoft.com/office/drawing/2014/main" id="{E246855B-C5A4-4C0D-BB10-B4F296065044}"/>
                </a:ext>
              </a:extLst>
            </p:cNvPr>
            <p:cNvSpPr/>
            <p:nvPr/>
          </p:nvSpPr>
          <p:spPr>
            <a:xfrm>
              <a:off x="969819" y="1868932"/>
              <a:ext cx="1341112" cy="5528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TextBox 14">
              <a:extLst>
                <a:ext uri="{FF2B5EF4-FFF2-40B4-BE49-F238E27FC236}">
                  <a16:creationId xmlns:a16="http://schemas.microsoft.com/office/drawing/2014/main" id="{FCFA6DE6-9AA9-46C6-B893-F9B7F8F45F78}"/>
                </a:ext>
              </a:extLst>
            </p:cNvPr>
            <p:cNvSpPr txBox="1"/>
            <p:nvPr/>
          </p:nvSpPr>
          <p:spPr>
            <a:xfrm>
              <a:off x="969819" y="1859588"/>
              <a:ext cx="1341112" cy="461665"/>
            </a:xfrm>
            <a:prstGeom prst="rect">
              <a:avLst/>
            </a:prstGeom>
            <a:noFill/>
          </p:spPr>
          <p:txBody>
            <a:bodyPr wrap="square" rtlCol="0">
              <a:spAutoFit/>
            </a:bodyPr>
            <a:lstStyle/>
            <a:p>
              <a:r>
                <a:rPr lang="fr-FR" sz="1200" dirty="0"/>
                <a:t>Cloud </a:t>
              </a:r>
              <a:r>
                <a:rPr lang="fr-FR" sz="1200" dirty="0" err="1"/>
                <a:t>Experience</a:t>
              </a:r>
              <a:r>
                <a:rPr lang="fr-FR" sz="1200" dirty="0"/>
                <a:t> Host Application</a:t>
              </a:r>
              <a:endParaRPr lang="en-US" sz="1200" dirty="0"/>
            </a:p>
          </p:txBody>
        </p:sp>
      </p:grpSp>
      <p:grpSp>
        <p:nvGrpSpPr>
          <p:cNvPr id="16" name="Group 15">
            <a:extLst>
              <a:ext uri="{FF2B5EF4-FFF2-40B4-BE49-F238E27FC236}">
                <a16:creationId xmlns:a16="http://schemas.microsoft.com/office/drawing/2014/main" id="{E03FCADF-83A5-4913-9413-716E2BF81509}"/>
              </a:ext>
            </a:extLst>
          </p:cNvPr>
          <p:cNvGrpSpPr/>
          <p:nvPr/>
        </p:nvGrpSpPr>
        <p:grpSpPr>
          <a:xfrm>
            <a:off x="1003455" y="2912302"/>
            <a:ext cx="1341112" cy="562188"/>
            <a:chOff x="969819" y="1859588"/>
            <a:chExt cx="1341112" cy="562188"/>
          </a:xfrm>
        </p:grpSpPr>
        <p:sp>
          <p:nvSpPr>
            <p:cNvPr id="17" name="Rectangle 16">
              <a:extLst>
                <a:ext uri="{FF2B5EF4-FFF2-40B4-BE49-F238E27FC236}">
                  <a16:creationId xmlns:a16="http://schemas.microsoft.com/office/drawing/2014/main" id="{8598EE91-7A66-404E-A147-18418682520B}"/>
                </a:ext>
              </a:extLst>
            </p:cNvPr>
            <p:cNvSpPr/>
            <p:nvPr/>
          </p:nvSpPr>
          <p:spPr>
            <a:xfrm>
              <a:off x="969819" y="1868932"/>
              <a:ext cx="1341112" cy="5528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8" name="TextBox 17">
              <a:extLst>
                <a:ext uri="{FF2B5EF4-FFF2-40B4-BE49-F238E27FC236}">
                  <a16:creationId xmlns:a16="http://schemas.microsoft.com/office/drawing/2014/main" id="{B4305E61-7877-4458-A83D-91312B717F5C}"/>
                </a:ext>
              </a:extLst>
            </p:cNvPr>
            <p:cNvSpPr txBox="1"/>
            <p:nvPr/>
          </p:nvSpPr>
          <p:spPr>
            <a:xfrm>
              <a:off x="969819" y="1859588"/>
              <a:ext cx="1341112" cy="461665"/>
            </a:xfrm>
            <a:prstGeom prst="rect">
              <a:avLst/>
            </a:prstGeom>
            <a:noFill/>
          </p:spPr>
          <p:txBody>
            <a:bodyPr wrap="square" rtlCol="0">
              <a:spAutoFit/>
            </a:bodyPr>
            <a:lstStyle/>
            <a:p>
              <a:r>
                <a:rPr lang="fr-FR" sz="1200" dirty="0"/>
                <a:t>Settings Application</a:t>
              </a:r>
              <a:endParaRPr lang="en-US" sz="1200" dirty="0"/>
            </a:p>
          </p:txBody>
        </p:sp>
      </p:grpSp>
      <p:cxnSp>
        <p:nvCxnSpPr>
          <p:cNvPr id="19" name="Straight Arrow Connector 18">
            <a:extLst>
              <a:ext uri="{FF2B5EF4-FFF2-40B4-BE49-F238E27FC236}">
                <a16:creationId xmlns:a16="http://schemas.microsoft.com/office/drawing/2014/main" id="{17028075-DE8B-473F-B17E-CAF44D2D44C2}"/>
              </a:ext>
            </a:extLst>
          </p:cNvPr>
          <p:cNvCxnSpPr>
            <a:stCxn id="15" idx="3"/>
            <a:endCxn id="6" idx="1"/>
          </p:cNvCxnSpPr>
          <p:nvPr/>
        </p:nvCxnSpPr>
        <p:spPr>
          <a:xfrm>
            <a:off x="2344567" y="2339573"/>
            <a:ext cx="2830490" cy="1904257"/>
          </a:xfrm>
          <a:prstGeom prst="straightConnector1">
            <a:avLst/>
          </a:prstGeom>
          <a:ln w="9525"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AD419951-20D9-43E9-B0EB-DCF80B74E865}"/>
              </a:ext>
            </a:extLst>
          </p:cNvPr>
          <p:cNvCxnSpPr>
            <a:stCxn id="15" idx="3"/>
            <a:endCxn id="9" idx="1"/>
          </p:cNvCxnSpPr>
          <p:nvPr/>
        </p:nvCxnSpPr>
        <p:spPr>
          <a:xfrm>
            <a:off x="2344567" y="2339573"/>
            <a:ext cx="3474726" cy="255428"/>
          </a:xfrm>
          <a:prstGeom prst="straightConnector1">
            <a:avLst/>
          </a:prstGeom>
          <a:ln w="9525"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4C6D6251-A098-464D-9992-354A668AAA7D}"/>
              </a:ext>
            </a:extLst>
          </p:cNvPr>
          <p:cNvCxnSpPr>
            <a:stCxn id="18" idx="3"/>
            <a:endCxn id="6" idx="1"/>
          </p:cNvCxnSpPr>
          <p:nvPr/>
        </p:nvCxnSpPr>
        <p:spPr>
          <a:xfrm>
            <a:off x="2344567" y="3143135"/>
            <a:ext cx="2830490" cy="1100695"/>
          </a:xfrm>
          <a:prstGeom prst="straightConnector1">
            <a:avLst/>
          </a:prstGeom>
          <a:ln w="9525"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6B100243-4E80-42C6-8AED-8F16D1CA1DB6}"/>
              </a:ext>
            </a:extLst>
          </p:cNvPr>
          <p:cNvCxnSpPr>
            <a:cxnSpLocks/>
            <a:stCxn id="18" idx="3"/>
            <a:endCxn id="9" idx="1"/>
          </p:cNvCxnSpPr>
          <p:nvPr/>
        </p:nvCxnSpPr>
        <p:spPr>
          <a:xfrm flipV="1">
            <a:off x="2344567" y="2595001"/>
            <a:ext cx="3474726" cy="548134"/>
          </a:xfrm>
          <a:prstGeom prst="straightConnector1">
            <a:avLst/>
          </a:prstGeom>
          <a:ln w="9525"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23" name="Group 22">
            <a:extLst>
              <a:ext uri="{FF2B5EF4-FFF2-40B4-BE49-F238E27FC236}">
                <a16:creationId xmlns:a16="http://schemas.microsoft.com/office/drawing/2014/main" id="{3290E690-59A2-441F-83F8-97DC311706ED}"/>
              </a:ext>
            </a:extLst>
          </p:cNvPr>
          <p:cNvGrpSpPr/>
          <p:nvPr/>
        </p:nvGrpSpPr>
        <p:grpSpPr>
          <a:xfrm>
            <a:off x="8734291" y="3284647"/>
            <a:ext cx="1407621" cy="1697227"/>
            <a:chOff x="8700655" y="3883383"/>
            <a:chExt cx="1407621" cy="2207075"/>
          </a:xfrm>
        </p:grpSpPr>
        <p:sp>
          <p:nvSpPr>
            <p:cNvPr id="24" name="Rectangle 23">
              <a:extLst>
                <a:ext uri="{FF2B5EF4-FFF2-40B4-BE49-F238E27FC236}">
                  <a16:creationId xmlns:a16="http://schemas.microsoft.com/office/drawing/2014/main" id="{8D0210C5-7490-4CA6-AEE9-8B873571F9BD}"/>
                </a:ext>
              </a:extLst>
            </p:cNvPr>
            <p:cNvSpPr/>
            <p:nvPr/>
          </p:nvSpPr>
          <p:spPr>
            <a:xfrm>
              <a:off x="8700655" y="3883383"/>
              <a:ext cx="1407621" cy="22070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5" name="TextBox 24">
              <a:extLst>
                <a:ext uri="{FF2B5EF4-FFF2-40B4-BE49-F238E27FC236}">
                  <a16:creationId xmlns:a16="http://schemas.microsoft.com/office/drawing/2014/main" id="{41EAC172-2B0E-4036-B7CA-E17188D7A46C}"/>
                </a:ext>
              </a:extLst>
            </p:cNvPr>
            <p:cNvSpPr txBox="1"/>
            <p:nvPr/>
          </p:nvSpPr>
          <p:spPr>
            <a:xfrm>
              <a:off x="8700655" y="3883383"/>
              <a:ext cx="1407621" cy="369332"/>
            </a:xfrm>
            <a:prstGeom prst="rect">
              <a:avLst/>
            </a:prstGeom>
            <a:noFill/>
          </p:spPr>
          <p:txBody>
            <a:bodyPr wrap="square" rtlCol="0">
              <a:spAutoFit/>
            </a:bodyPr>
            <a:lstStyle/>
            <a:p>
              <a:r>
                <a:rPr lang="fr-FR" dirty="0"/>
                <a:t>lsass.exe</a:t>
              </a:r>
              <a:endParaRPr lang="en-US" dirty="0"/>
            </a:p>
          </p:txBody>
        </p:sp>
      </p:grpSp>
      <p:grpSp>
        <p:nvGrpSpPr>
          <p:cNvPr id="26" name="Group 25">
            <a:extLst>
              <a:ext uri="{FF2B5EF4-FFF2-40B4-BE49-F238E27FC236}">
                <a16:creationId xmlns:a16="http://schemas.microsoft.com/office/drawing/2014/main" id="{78EA569B-D85D-46E4-866B-9636CA99F513}"/>
              </a:ext>
            </a:extLst>
          </p:cNvPr>
          <p:cNvGrpSpPr/>
          <p:nvPr/>
        </p:nvGrpSpPr>
        <p:grpSpPr>
          <a:xfrm>
            <a:off x="8828501" y="3794140"/>
            <a:ext cx="1208117" cy="827517"/>
            <a:chOff x="5741323" y="2397821"/>
            <a:chExt cx="1524001" cy="827517"/>
          </a:xfrm>
        </p:grpSpPr>
        <p:sp>
          <p:nvSpPr>
            <p:cNvPr id="27" name="Rectangle 26">
              <a:extLst>
                <a:ext uri="{FF2B5EF4-FFF2-40B4-BE49-F238E27FC236}">
                  <a16:creationId xmlns:a16="http://schemas.microsoft.com/office/drawing/2014/main" id="{5917CDFC-3BC6-4AA0-A81F-6805DAB6EC33}"/>
                </a:ext>
              </a:extLst>
            </p:cNvPr>
            <p:cNvSpPr/>
            <p:nvPr/>
          </p:nvSpPr>
          <p:spPr>
            <a:xfrm>
              <a:off x="5785657" y="2421775"/>
              <a:ext cx="1479667" cy="8035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8" name="TextBox 27">
              <a:extLst>
                <a:ext uri="{FF2B5EF4-FFF2-40B4-BE49-F238E27FC236}">
                  <a16:creationId xmlns:a16="http://schemas.microsoft.com/office/drawing/2014/main" id="{6ABF70A9-5181-481A-A994-8782BC1270F8}"/>
                </a:ext>
              </a:extLst>
            </p:cNvPr>
            <p:cNvSpPr txBox="1"/>
            <p:nvPr/>
          </p:nvSpPr>
          <p:spPr>
            <a:xfrm>
              <a:off x="5741323" y="2397821"/>
              <a:ext cx="1148391" cy="369332"/>
            </a:xfrm>
            <a:prstGeom prst="rect">
              <a:avLst/>
            </a:prstGeom>
            <a:noFill/>
          </p:spPr>
          <p:txBody>
            <a:bodyPr wrap="none" rtlCol="0">
              <a:spAutoFit/>
            </a:bodyPr>
            <a:lstStyle/>
            <a:p>
              <a:r>
                <a:rPr lang="fr-FR" dirty="0" err="1"/>
                <a:t>popkeysvc</a:t>
              </a:r>
              <a:endParaRPr lang="en-US" dirty="0"/>
            </a:p>
          </p:txBody>
        </p:sp>
      </p:grpSp>
      <p:cxnSp>
        <p:nvCxnSpPr>
          <p:cNvPr id="29" name="Connector: Elbow 28">
            <a:extLst>
              <a:ext uri="{FF2B5EF4-FFF2-40B4-BE49-F238E27FC236}">
                <a16:creationId xmlns:a16="http://schemas.microsoft.com/office/drawing/2014/main" id="{1ADBFE76-5D48-4988-AFB1-03777FBA7893}"/>
              </a:ext>
            </a:extLst>
          </p:cNvPr>
          <p:cNvCxnSpPr>
            <a:cxnSpLocks/>
            <a:endCxn id="27" idx="1"/>
          </p:cNvCxnSpPr>
          <p:nvPr/>
        </p:nvCxnSpPr>
        <p:spPr>
          <a:xfrm>
            <a:off x="7298960" y="2804766"/>
            <a:ext cx="1564686" cy="1415110"/>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2BE0B9F-6AF5-4799-8303-295DF2E31028}"/>
              </a:ext>
            </a:extLst>
          </p:cNvPr>
          <p:cNvGrpSpPr/>
          <p:nvPr/>
        </p:nvGrpSpPr>
        <p:grpSpPr>
          <a:xfrm>
            <a:off x="1003455" y="4835398"/>
            <a:ext cx="1341112" cy="562188"/>
            <a:chOff x="969819" y="1859588"/>
            <a:chExt cx="1341112" cy="562188"/>
          </a:xfrm>
        </p:grpSpPr>
        <p:sp>
          <p:nvSpPr>
            <p:cNvPr id="31" name="Rectangle 30">
              <a:extLst>
                <a:ext uri="{FF2B5EF4-FFF2-40B4-BE49-F238E27FC236}">
                  <a16:creationId xmlns:a16="http://schemas.microsoft.com/office/drawing/2014/main" id="{35B5DB42-E607-4323-87AF-235AE56FD83D}"/>
                </a:ext>
              </a:extLst>
            </p:cNvPr>
            <p:cNvSpPr/>
            <p:nvPr/>
          </p:nvSpPr>
          <p:spPr>
            <a:xfrm>
              <a:off x="969819" y="1868932"/>
              <a:ext cx="1341112" cy="5528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2" name="TextBox 31">
              <a:extLst>
                <a:ext uri="{FF2B5EF4-FFF2-40B4-BE49-F238E27FC236}">
                  <a16:creationId xmlns:a16="http://schemas.microsoft.com/office/drawing/2014/main" id="{7360495A-3FAA-459E-BCF8-E84FAD969489}"/>
                </a:ext>
              </a:extLst>
            </p:cNvPr>
            <p:cNvSpPr txBox="1"/>
            <p:nvPr/>
          </p:nvSpPr>
          <p:spPr>
            <a:xfrm>
              <a:off x="969819" y="1859588"/>
              <a:ext cx="1341112" cy="276999"/>
            </a:xfrm>
            <a:prstGeom prst="rect">
              <a:avLst/>
            </a:prstGeom>
            <a:noFill/>
          </p:spPr>
          <p:txBody>
            <a:bodyPr wrap="square" rtlCol="0">
              <a:spAutoFit/>
            </a:bodyPr>
            <a:lstStyle/>
            <a:p>
              <a:r>
                <a:rPr lang="fr-FR" sz="1200" dirty="0"/>
                <a:t>Application</a:t>
              </a:r>
              <a:endParaRPr lang="en-US" sz="1200" dirty="0"/>
            </a:p>
          </p:txBody>
        </p:sp>
      </p:grpSp>
      <p:sp>
        <p:nvSpPr>
          <p:cNvPr id="33" name="Rectangle: Rounded Corners 32">
            <a:extLst>
              <a:ext uri="{FF2B5EF4-FFF2-40B4-BE49-F238E27FC236}">
                <a16:creationId xmlns:a16="http://schemas.microsoft.com/office/drawing/2014/main" id="{6A972723-57AE-42ED-BB1E-EFE78461ACAF}"/>
              </a:ext>
            </a:extLst>
          </p:cNvPr>
          <p:cNvSpPr/>
          <p:nvPr/>
        </p:nvSpPr>
        <p:spPr>
          <a:xfrm>
            <a:off x="2344567" y="4835398"/>
            <a:ext cx="343600" cy="562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a:t>KSP</a:t>
            </a:r>
            <a:endParaRPr lang="en-US" dirty="0"/>
          </a:p>
        </p:txBody>
      </p:sp>
      <p:cxnSp>
        <p:nvCxnSpPr>
          <p:cNvPr id="34" name="Straight Arrow Connector 33">
            <a:extLst>
              <a:ext uri="{FF2B5EF4-FFF2-40B4-BE49-F238E27FC236}">
                <a16:creationId xmlns:a16="http://schemas.microsoft.com/office/drawing/2014/main" id="{8A532D40-4E29-4E5E-B469-060E5C906094}"/>
              </a:ext>
            </a:extLst>
          </p:cNvPr>
          <p:cNvCxnSpPr>
            <a:stCxn id="33" idx="3"/>
            <a:endCxn id="6" idx="1"/>
          </p:cNvCxnSpPr>
          <p:nvPr/>
        </p:nvCxnSpPr>
        <p:spPr>
          <a:xfrm flipV="1">
            <a:off x="2688167" y="4243830"/>
            <a:ext cx="2486890" cy="87266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A1BBD07-4368-4BD4-8880-A74F3C813DF7}"/>
              </a:ext>
            </a:extLst>
          </p:cNvPr>
          <p:cNvSpPr/>
          <p:nvPr/>
        </p:nvSpPr>
        <p:spPr>
          <a:xfrm>
            <a:off x="8734291" y="1939187"/>
            <a:ext cx="1407621" cy="9100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FR" dirty="0">
                <a:solidFill>
                  <a:schemeClr val="tx1"/>
                </a:solidFill>
              </a:rPr>
              <a:t>TPM</a:t>
            </a:r>
            <a:endParaRPr lang="en-US" dirty="0">
              <a:solidFill>
                <a:schemeClr val="tx1"/>
              </a:solidFill>
            </a:endParaRPr>
          </a:p>
        </p:txBody>
      </p:sp>
      <p:cxnSp>
        <p:nvCxnSpPr>
          <p:cNvPr id="36" name="Connector: Elbow 35">
            <a:extLst>
              <a:ext uri="{FF2B5EF4-FFF2-40B4-BE49-F238E27FC236}">
                <a16:creationId xmlns:a16="http://schemas.microsoft.com/office/drawing/2014/main" id="{68E264AB-45AB-43AA-A2D4-A125FB8CA272}"/>
              </a:ext>
            </a:extLst>
          </p:cNvPr>
          <p:cNvCxnSpPr>
            <a:cxnSpLocks/>
            <a:stCxn id="9" idx="3"/>
            <a:endCxn id="35" idx="1"/>
          </p:cNvCxnSpPr>
          <p:nvPr/>
        </p:nvCxnSpPr>
        <p:spPr>
          <a:xfrm flipV="1">
            <a:off x="7298960" y="2394189"/>
            <a:ext cx="1435331" cy="20081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697243EE-2CEF-4E06-AE72-BC73DC0203CD}"/>
              </a:ext>
            </a:extLst>
          </p:cNvPr>
          <p:cNvGrpSpPr/>
          <p:nvPr/>
        </p:nvGrpSpPr>
        <p:grpSpPr>
          <a:xfrm>
            <a:off x="1003455" y="5587589"/>
            <a:ext cx="1341112" cy="562188"/>
            <a:chOff x="969819" y="1859588"/>
            <a:chExt cx="1341112" cy="562188"/>
          </a:xfrm>
        </p:grpSpPr>
        <p:sp>
          <p:nvSpPr>
            <p:cNvPr id="38" name="Rectangle 37">
              <a:extLst>
                <a:ext uri="{FF2B5EF4-FFF2-40B4-BE49-F238E27FC236}">
                  <a16:creationId xmlns:a16="http://schemas.microsoft.com/office/drawing/2014/main" id="{CA6619AD-7471-43A0-BF3E-289DED83CCA9}"/>
                </a:ext>
              </a:extLst>
            </p:cNvPr>
            <p:cNvSpPr/>
            <p:nvPr/>
          </p:nvSpPr>
          <p:spPr>
            <a:xfrm>
              <a:off x="969819" y="1868932"/>
              <a:ext cx="1341112" cy="5528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9" name="TextBox 38">
              <a:extLst>
                <a:ext uri="{FF2B5EF4-FFF2-40B4-BE49-F238E27FC236}">
                  <a16:creationId xmlns:a16="http://schemas.microsoft.com/office/drawing/2014/main" id="{6490CDE9-2232-41DF-A5E5-3B517304CF55}"/>
                </a:ext>
              </a:extLst>
            </p:cNvPr>
            <p:cNvSpPr txBox="1"/>
            <p:nvPr/>
          </p:nvSpPr>
          <p:spPr>
            <a:xfrm>
              <a:off x="969819" y="1859588"/>
              <a:ext cx="1341112" cy="276999"/>
            </a:xfrm>
            <a:prstGeom prst="rect">
              <a:avLst/>
            </a:prstGeom>
            <a:noFill/>
          </p:spPr>
          <p:txBody>
            <a:bodyPr wrap="square" rtlCol="0">
              <a:spAutoFit/>
            </a:bodyPr>
            <a:lstStyle/>
            <a:p>
              <a:r>
                <a:rPr lang="fr-FR" sz="1200" dirty="0"/>
                <a:t>Application</a:t>
              </a:r>
              <a:endParaRPr lang="en-US" sz="1200" dirty="0"/>
            </a:p>
          </p:txBody>
        </p:sp>
      </p:grpSp>
      <p:sp>
        <p:nvSpPr>
          <p:cNvPr id="40" name="Rectangle: Rounded Corners 39">
            <a:extLst>
              <a:ext uri="{FF2B5EF4-FFF2-40B4-BE49-F238E27FC236}">
                <a16:creationId xmlns:a16="http://schemas.microsoft.com/office/drawing/2014/main" id="{4AE30327-7D80-475F-8F0B-99D68FA9F677}"/>
              </a:ext>
            </a:extLst>
          </p:cNvPr>
          <p:cNvSpPr/>
          <p:nvPr/>
        </p:nvSpPr>
        <p:spPr>
          <a:xfrm>
            <a:off x="2344567" y="5587589"/>
            <a:ext cx="343600" cy="562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1400" dirty="0"/>
              <a:t>FIDO</a:t>
            </a:r>
            <a:endParaRPr lang="en-US" sz="1600" dirty="0"/>
          </a:p>
        </p:txBody>
      </p:sp>
      <p:cxnSp>
        <p:nvCxnSpPr>
          <p:cNvPr id="41" name="Straight Arrow Connector 40">
            <a:extLst>
              <a:ext uri="{FF2B5EF4-FFF2-40B4-BE49-F238E27FC236}">
                <a16:creationId xmlns:a16="http://schemas.microsoft.com/office/drawing/2014/main" id="{BB7BBC2F-C729-4A9B-8703-A35B35C08AD2}"/>
              </a:ext>
            </a:extLst>
          </p:cNvPr>
          <p:cNvCxnSpPr>
            <a:cxnSpLocks/>
            <a:stCxn id="40" idx="3"/>
            <a:endCxn id="6" idx="1"/>
          </p:cNvCxnSpPr>
          <p:nvPr/>
        </p:nvCxnSpPr>
        <p:spPr>
          <a:xfrm flipV="1">
            <a:off x="2688167" y="4243830"/>
            <a:ext cx="2486890" cy="1624853"/>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19C0E150-F11D-42AB-926D-CA7A9D92D09E}"/>
              </a:ext>
            </a:extLst>
          </p:cNvPr>
          <p:cNvGrpSpPr/>
          <p:nvPr/>
        </p:nvGrpSpPr>
        <p:grpSpPr>
          <a:xfrm>
            <a:off x="1003455" y="6345369"/>
            <a:ext cx="1341112" cy="562188"/>
            <a:chOff x="969819" y="1859588"/>
            <a:chExt cx="1341112" cy="562188"/>
          </a:xfrm>
        </p:grpSpPr>
        <p:sp>
          <p:nvSpPr>
            <p:cNvPr id="43" name="Rectangle 42">
              <a:extLst>
                <a:ext uri="{FF2B5EF4-FFF2-40B4-BE49-F238E27FC236}">
                  <a16:creationId xmlns:a16="http://schemas.microsoft.com/office/drawing/2014/main" id="{283F4648-B95F-4D50-877E-13C07E648DA6}"/>
                </a:ext>
              </a:extLst>
            </p:cNvPr>
            <p:cNvSpPr/>
            <p:nvPr/>
          </p:nvSpPr>
          <p:spPr>
            <a:xfrm>
              <a:off x="969819" y="1868932"/>
              <a:ext cx="1341112" cy="5528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4" name="TextBox 43">
              <a:extLst>
                <a:ext uri="{FF2B5EF4-FFF2-40B4-BE49-F238E27FC236}">
                  <a16:creationId xmlns:a16="http://schemas.microsoft.com/office/drawing/2014/main" id="{B9563AE0-E220-4A31-8AFD-307E1E6738D6}"/>
                </a:ext>
              </a:extLst>
            </p:cNvPr>
            <p:cNvSpPr txBox="1"/>
            <p:nvPr/>
          </p:nvSpPr>
          <p:spPr>
            <a:xfrm>
              <a:off x="969819" y="1859588"/>
              <a:ext cx="1341112" cy="276999"/>
            </a:xfrm>
            <a:prstGeom prst="rect">
              <a:avLst/>
            </a:prstGeom>
            <a:noFill/>
          </p:spPr>
          <p:txBody>
            <a:bodyPr wrap="square" rtlCol="0">
              <a:spAutoFit/>
            </a:bodyPr>
            <a:lstStyle/>
            <a:p>
              <a:r>
                <a:rPr lang="fr-FR" sz="1200" dirty="0"/>
                <a:t>Application</a:t>
              </a:r>
              <a:endParaRPr lang="en-US" sz="1200" dirty="0"/>
            </a:p>
          </p:txBody>
        </p:sp>
      </p:grpSp>
      <p:sp>
        <p:nvSpPr>
          <p:cNvPr id="45" name="Rectangle: Rounded Corners 44">
            <a:extLst>
              <a:ext uri="{FF2B5EF4-FFF2-40B4-BE49-F238E27FC236}">
                <a16:creationId xmlns:a16="http://schemas.microsoft.com/office/drawing/2014/main" id="{F5EC1824-9F03-42D9-9DD0-AF7F0F2EAAAF}"/>
              </a:ext>
            </a:extLst>
          </p:cNvPr>
          <p:cNvSpPr/>
          <p:nvPr/>
        </p:nvSpPr>
        <p:spPr>
          <a:xfrm>
            <a:off x="2344567" y="6345369"/>
            <a:ext cx="343600" cy="562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1200" dirty="0"/>
              <a:t>Smart</a:t>
            </a:r>
          </a:p>
          <a:p>
            <a:pPr algn="ctr"/>
            <a:r>
              <a:rPr lang="fr-FR" sz="1400" dirty="0"/>
              <a:t>Card</a:t>
            </a:r>
            <a:endParaRPr lang="en-US" dirty="0"/>
          </a:p>
        </p:txBody>
      </p:sp>
      <p:grpSp>
        <p:nvGrpSpPr>
          <p:cNvPr id="46" name="Group 45">
            <a:extLst>
              <a:ext uri="{FF2B5EF4-FFF2-40B4-BE49-F238E27FC236}">
                <a16:creationId xmlns:a16="http://schemas.microsoft.com/office/drawing/2014/main" id="{EAE9B90F-4D2E-4333-84A9-3D95C498B067}"/>
              </a:ext>
            </a:extLst>
          </p:cNvPr>
          <p:cNvGrpSpPr/>
          <p:nvPr/>
        </p:nvGrpSpPr>
        <p:grpSpPr>
          <a:xfrm>
            <a:off x="5774959" y="5894199"/>
            <a:ext cx="1524001" cy="827517"/>
            <a:chOff x="5741323" y="2397821"/>
            <a:chExt cx="1524001" cy="827517"/>
          </a:xfrm>
        </p:grpSpPr>
        <p:sp>
          <p:nvSpPr>
            <p:cNvPr id="47" name="Rectangle 46">
              <a:extLst>
                <a:ext uri="{FF2B5EF4-FFF2-40B4-BE49-F238E27FC236}">
                  <a16:creationId xmlns:a16="http://schemas.microsoft.com/office/drawing/2014/main" id="{E6E5E7F3-9EBC-4BE1-BA5D-30386C1AE6E7}"/>
                </a:ext>
              </a:extLst>
            </p:cNvPr>
            <p:cNvSpPr/>
            <p:nvPr/>
          </p:nvSpPr>
          <p:spPr>
            <a:xfrm>
              <a:off x="5785657" y="2421775"/>
              <a:ext cx="1479667" cy="8035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8" name="TextBox 47">
              <a:extLst>
                <a:ext uri="{FF2B5EF4-FFF2-40B4-BE49-F238E27FC236}">
                  <a16:creationId xmlns:a16="http://schemas.microsoft.com/office/drawing/2014/main" id="{CCF9E6B6-2FF7-42FA-B49C-354B0BE4D5AD}"/>
                </a:ext>
              </a:extLst>
            </p:cNvPr>
            <p:cNvSpPr txBox="1"/>
            <p:nvPr/>
          </p:nvSpPr>
          <p:spPr>
            <a:xfrm>
              <a:off x="5741323" y="2397821"/>
              <a:ext cx="983346" cy="369332"/>
            </a:xfrm>
            <a:prstGeom prst="rect">
              <a:avLst/>
            </a:prstGeom>
            <a:noFill/>
          </p:spPr>
          <p:txBody>
            <a:bodyPr wrap="none" rtlCol="0">
              <a:spAutoFit/>
            </a:bodyPr>
            <a:lstStyle/>
            <a:p>
              <a:r>
                <a:rPr lang="fr-FR" dirty="0" err="1"/>
                <a:t>ScardSvr</a:t>
              </a:r>
              <a:endParaRPr lang="en-US" dirty="0"/>
            </a:p>
          </p:txBody>
        </p:sp>
      </p:grpSp>
      <p:cxnSp>
        <p:nvCxnSpPr>
          <p:cNvPr id="49" name="Straight Arrow Connector 48">
            <a:extLst>
              <a:ext uri="{FF2B5EF4-FFF2-40B4-BE49-F238E27FC236}">
                <a16:creationId xmlns:a16="http://schemas.microsoft.com/office/drawing/2014/main" id="{8B296DF8-4A97-414A-83B6-F7E12B2D6C55}"/>
              </a:ext>
            </a:extLst>
          </p:cNvPr>
          <p:cNvCxnSpPr>
            <a:cxnSpLocks/>
          </p:cNvCxnSpPr>
          <p:nvPr/>
        </p:nvCxnSpPr>
        <p:spPr>
          <a:xfrm flipV="1">
            <a:off x="6838989" y="2996783"/>
            <a:ext cx="0" cy="292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20278F8-3C81-4E19-A8A2-A361477B25BF}"/>
              </a:ext>
            </a:extLst>
          </p:cNvPr>
          <p:cNvCxnSpPr>
            <a:stCxn id="45" idx="3"/>
            <a:endCxn id="47" idx="1"/>
          </p:cNvCxnSpPr>
          <p:nvPr/>
        </p:nvCxnSpPr>
        <p:spPr>
          <a:xfrm flipV="1">
            <a:off x="2688167" y="6319935"/>
            <a:ext cx="3131126" cy="306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805FC39-98B9-4B41-AFCA-D4B29B938A86}"/>
              </a:ext>
            </a:extLst>
          </p:cNvPr>
          <p:cNvCxnSpPr>
            <a:cxnSpLocks/>
          </p:cNvCxnSpPr>
          <p:nvPr/>
        </p:nvCxnSpPr>
        <p:spPr>
          <a:xfrm>
            <a:off x="510233" y="4014687"/>
            <a:ext cx="3857105" cy="0"/>
          </a:xfrm>
          <a:prstGeom prst="line">
            <a:avLst/>
          </a:prstGeom>
          <a:ln w="38100">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C810F13-DB55-4463-946A-BEB11340AEAA}"/>
              </a:ext>
            </a:extLst>
          </p:cNvPr>
          <p:cNvSpPr txBox="1"/>
          <p:nvPr/>
        </p:nvSpPr>
        <p:spPr>
          <a:xfrm rot="16200000">
            <a:off x="-436424" y="2543764"/>
            <a:ext cx="2020926" cy="615553"/>
          </a:xfrm>
          <a:prstGeom prst="rect">
            <a:avLst/>
          </a:prstGeom>
          <a:noFill/>
        </p:spPr>
        <p:txBody>
          <a:bodyPr wrap="square" rtlCol="0">
            <a:spAutoFit/>
          </a:bodyPr>
          <a:lstStyle/>
          <a:p>
            <a:r>
              <a:rPr lang="fr-FR" dirty="0"/>
              <a:t>Management Applications</a:t>
            </a:r>
            <a:endParaRPr lang="en-US" dirty="0"/>
          </a:p>
        </p:txBody>
      </p:sp>
      <p:sp>
        <p:nvSpPr>
          <p:cNvPr id="53" name="TextBox 52">
            <a:extLst>
              <a:ext uri="{FF2B5EF4-FFF2-40B4-BE49-F238E27FC236}">
                <a16:creationId xmlns:a16="http://schemas.microsoft.com/office/drawing/2014/main" id="{87AFB338-6373-49FE-A1CA-0A2C63CA47D8}"/>
              </a:ext>
            </a:extLst>
          </p:cNvPr>
          <p:cNvSpPr txBox="1"/>
          <p:nvPr/>
        </p:nvSpPr>
        <p:spPr>
          <a:xfrm rot="16200000">
            <a:off x="-336211" y="5399484"/>
            <a:ext cx="1820498" cy="369332"/>
          </a:xfrm>
          <a:prstGeom prst="rect">
            <a:avLst/>
          </a:prstGeom>
          <a:noFill/>
        </p:spPr>
        <p:txBody>
          <a:bodyPr wrap="none" rtlCol="0">
            <a:spAutoFit/>
          </a:bodyPr>
          <a:lstStyle/>
          <a:p>
            <a:r>
              <a:rPr lang="fr-FR" dirty="0"/>
              <a:t>User Applications</a:t>
            </a:r>
            <a:endParaRPr lang="en-US" dirty="0"/>
          </a:p>
        </p:txBody>
      </p:sp>
      <p:cxnSp>
        <p:nvCxnSpPr>
          <p:cNvPr id="54" name="Straight Connector 53">
            <a:extLst>
              <a:ext uri="{FF2B5EF4-FFF2-40B4-BE49-F238E27FC236}">
                <a16:creationId xmlns:a16="http://schemas.microsoft.com/office/drawing/2014/main" id="{880011AC-E784-42E9-9A84-53997EDC5EAF}"/>
              </a:ext>
            </a:extLst>
          </p:cNvPr>
          <p:cNvCxnSpPr>
            <a:cxnSpLocks/>
          </p:cNvCxnSpPr>
          <p:nvPr/>
        </p:nvCxnSpPr>
        <p:spPr>
          <a:xfrm flipV="1">
            <a:off x="4289753" y="1950499"/>
            <a:ext cx="73320" cy="4858721"/>
          </a:xfrm>
          <a:prstGeom prst="line">
            <a:avLst/>
          </a:prstGeom>
          <a:ln w="38100">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0A7693BE-87F0-4B44-9A84-4FB408DA420D}"/>
              </a:ext>
            </a:extLst>
          </p:cNvPr>
          <p:cNvGrpSpPr/>
          <p:nvPr/>
        </p:nvGrpSpPr>
        <p:grpSpPr>
          <a:xfrm>
            <a:off x="8734291" y="5368754"/>
            <a:ext cx="1407621" cy="827517"/>
            <a:chOff x="5741323" y="2397821"/>
            <a:chExt cx="1524001" cy="827517"/>
          </a:xfrm>
        </p:grpSpPr>
        <p:sp>
          <p:nvSpPr>
            <p:cNvPr id="56" name="Rectangle 55">
              <a:extLst>
                <a:ext uri="{FF2B5EF4-FFF2-40B4-BE49-F238E27FC236}">
                  <a16:creationId xmlns:a16="http://schemas.microsoft.com/office/drawing/2014/main" id="{1B489703-D51E-470B-B68D-D8711323711C}"/>
                </a:ext>
              </a:extLst>
            </p:cNvPr>
            <p:cNvSpPr/>
            <p:nvPr/>
          </p:nvSpPr>
          <p:spPr>
            <a:xfrm>
              <a:off x="5785657" y="2421775"/>
              <a:ext cx="1479667" cy="8035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7" name="TextBox 56">
              <a:extLst>
                <a:ext uri="{FF2B5EF4-FFF2-40B4-BE49-F238E27FC236}">
                  <a16:creationId xmlns:a16="http://schemas.microsoft.com/office/drawing/2014/main" id="{1E7A3BE8-7781-486D-906D-8ED8C4C96AE1}"/>
                </a:ext>
              </a:extLst>
            </p:cNvPr>
            <p:cNvSpPr txBox="1"/>
            <p:nvPr/>
          </p:nvSpPr>
          <p:spPr>
            <a:xfrm>
              <a:off x="5741323" y="2397821"/>
              <a:ext cx="988797" cy="369332"/>
            </a:xfrm>
            <a:prstGeom prst="rect">
              <a:avLst/>
            </a:prstGeom>
            <a:noFill/>
          </p:spPr>
          <p:txBody>
            <a:bodyPr wrap="none" rtlCol="0">
              <a:spAutoFit/>
            </a:bodyPr>
            <a:lstStyle/>
            <a:p>
              <a:r>
                <a:rPr lang="fr-FR" dirty="0" err="1"/>
                <a:t>WbioSvc</a:t>
              </a:r>
              <a:endParaRPr lang="en-US" dirty="0"/>
            </a:p>
          </p:txBody>
        </p:sp>
      </p:grpSp>
      <p:sp>
        <p:nvSpPr>
          <p:cNvPr id="58" name="Rectangle 57">
            <a:extLst>
              <a:ext uri="{FF2B5EF4-FFF2-40B4-BE49-F238E27FC236}">
                <a16:creationId xmlns:a16="http://schemas.microsoft.com/office/drawing/2014/main" id="{C2BD2F0F-786B-4627-AE69-55C82FA040B2}"/>
              </a:ext>
            </a:extLst>
          </p:cNvPr>
          <p:cNvSpPr/>
          <p:nvPr/>
        </p:nvSpPr>
        <p:spPr>
          <a:xfrm>
            <a:off x="10635135" y="5337566"/>
            <a:ext cx="1407621" cy="9100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FR" dirty="0" err="1">
                <a:solidFill>
                  <a:schemeClr val="tx1"/>
                </a:solidFill>
              </a:rPr>
              <a:t>Biometric</a:t>
            </a:r>
            <a:r>
              <a:rPr lang="fr-FR" dirty="0">
                <a:solidFill>
                  <a:schemeClr val="tx1"/>
                </a:solidFill>
              </a:rPr>
              <a:t> </a:t>
            </a:r>
            <a:r>
              <a:rPr lang="fr-FR" dirty="0" err="1">
                <a:solidFill>
                  <a:schemeClr val="tx1"/>
                </a:solidFill>
              </a:rPr>
              <a:t>Sensor</a:t>
            </a:r>
            <a:endParaRPr lang="en-US" dirty="0">
              <a:solidFill>
                <a:schemeClr val="tx1"/>
              </a:solidFill>
            </a:endParaRPr>
          </a:p>
        </p:txBody>
      </p:sp>
      <p:cxnSp>
        <p:nvCxnSpPr>
          <p:cNvPr id="59" name="Straight Arrow Connector 58">
            <a:extLst>
              <a:ext uri="{FF2B5EF4-FFF2-40B4-BE49-F238E27FC236}">
                <a16:creationId xmlns:a16="http://schemas.microsoft.com/office/drawing/2014/main" id="{204C164C-A506-4D9A-AE9E-D0E97160F70E}"/>
              </a:ext>
            </a:extLst>
          </p:cNvPr>
          <p:cNvCxnSpPr>
            <a:stCxn id="56" idx="3"/>
            <a:endCxn id="58" idx="1"/>
          </p:cNvCxnSpPr>
          <p:nvPr/>
        </p:nvCxnSpPr>
        <p:spPr>
          <a:xfrm flipV="1">
            <a:off x="10141912" y="5792568"/>
            <a:ext cx="493223" cy="19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012388B-8F8F-477C-8063-9E6F514BD9B4}"/>
              </a:ext>
            </a:extLst>
          </p:cNvPr>
          <p:cNvCxnSpPr>
            <a:cxnSpLocks/>
            <a:stCxn id="9" idx="3"/>
            <a:endCxn id="56" idx="1"/>
          </p:cNvCxnSpPr>
          <p:nvPr/>
        </p:nvCxnSpPr>
        <p:spPr>
          <a:xfrm>
            <a:off x="7298960" y="2595001"/>
            <a:ext cx="1476279" cy="3199489"/>
          </a:xfrm>
          <a:prstGeom prst="bentConnector3">
            <a:avLst>
              <a:gd name="adj1" fmla="val 27852"/>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C0FB8B76-57EC-4EAF-B62B-FA525C2547A9}"/>
              </a:ext>
            </a:extLst>
          </p:cNvPr>
          <p:cNvGrpSpPr/>
          <p:nvPr/>
        </p:nvGrpSpPr>
        <p:grpSpPr>
          <a:xfrm>
            <a:off x="999190" y="4168387"/>
            <a:ext cx="1341112" cy="562188"/>
            <a:chOff x="969819" y="1859588"/>
            <a:chExt cx="1341112" cy="562188"/>
          </a:xfrm>
        </p:grpSpPr>
        <p:sp>
          <p:nvSpPr>
            <p:cNvPr id="62" name="Rectangle 61">
              <a:extLst>
                <a:ext uri="{FF2B5EF4-FFF2-40B4-BE49-F238E27FC236}">
                  <a16:creationId xmlns:a16="http://schemas.microsoft.com/office/drawing/2014/main" id="{B0228FF7-7F32-4D1E-BDB2-0325853F9974}"/>
                </a:ext>
              </a:extLst>
            </p:cNvPr>
            <p:cNvSpPr/>
            <p:nvPr/>
          </p:nvSpPr>
          <p:spPr>
            <a:xfrm>
              <a:off x="969819" y="1868932"/>
              <a:ext cx="1341112" cy="5528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3" name="TextBox 62">
              <a:extLst>
                <a:ext uri="{FF2B5EF4-FFF2-40B4-BE49-F238E27FC236}">
                  <a16:creationId xmlns:a16="http://schemas.microsoft.com/office/drawing/2014/main" id="{BBFB2FBF-7652-4DE1-8A2B-596D385CD04F}"/>
                </a:ext>
              </a:extLst>
            </p:cNvPr>
            <p:cNvSpPr txBox="1"/>
            <p:nvPr/>
          </p:nvSpPr>
          <p:spPr>
            <a:xfrm>
              <a:off x="969819" y="1859588"/>
              <a:ext cx="1341112" cy="461665"/>
            </a:xfrm>
            <a:prstGeom prst="rect">
              <a:avLst/>
            </a:prstGeom>
            <a:noFill/>
          </p:spPr>
          <p:txBody>
            <a:bodyPr wrap="square" rtlCol="0">
              <a:spAutoFit/>
            </a:bodyPr>
            <a:lstStyle/>
            <a:p>
              <a:r>
                <a:rPr lang="fr-FR" sz="1200" dirty="0" err="1"/>
                <a:t>LogonUI</a:t>
              </a:r>
              <a:r>
                <a:rPr lang="fr-FR" sz="1200" dirty="0"/>
                <a:t>/</a:t>
              </a:r>
            </a:p>
            <a:p>
              <a:r>
                <a:rPr lang="fr-FR" sz="1200" dirty="0" err="1"/>
                <a:t>AuthUI</a:t>
              </a:r>
              <a:endParaRPr lang="en-US" sz="1200" dirty="0"/>
            </a:p>
          </p:txBody>
        </p:sp>
      </p:grpSp>
      <p:cxnSp>
        <p:nvCxnSpPr>
          <p:cNvPr id="64" name="Straight Arrow Connector 63">
            <a:extLst>
              <a:ext uri="{FF2B5EF4-FFF2-40B4-BE49-F238E27FC236}">
                <a16:creationId xmlns:a16="http://schemas.microsoft.com/office/drawing/2014/main" id="{2F842096-81E1-49DA-AB17-31042250058A}"/>
              </a:ext>
            </a:extLst>
          </p:cNvPr>
          <p:cNvCxnSpPr>
            <a:stCxn id="63" idx="3"/>
            <a:endCxn id="6" idx="1"/>
          </p:cNvCxnSpPr>
          <p:nvPr/>
        </p:nvCxnSpPr>
        <p:spPr>
          <a:xfrm flipV="1">
            <a:off x="2340302" y="4243830"/>
            <a:ext cx="2834755" cy="155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CCFA4E7-7E20-4CA2-AEFB-E66B2213AFD7}"/>
              </a:ext>
            </a:extLst>
          </p:cNvPr>
          <p:cNvCxnSpPr>
            <a:stCxn id="63" idx="3"/>
            <a:endCxn id="9" idx="1"/>
          </p:cNvCxnSpPr>
          <p:nvPr/>
        </p:nvCxnSpPr>
        <p:spPr>
          <a:xfrm flipV="1">
            <a:off x="2340302" y="2595001"/>
            <a:ext cx="3478991" cy="1804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46BE6EF5-6790-45DA-9544-319F6CFD7DAD}"/>
              </a:ext>
            </a:extLst>
          </p:cNvPr>
          <p:cNvCxnSpPr>
            <a:stCxn id="63" idx="3"/>
            <a:endCxn id="57" idx="1"/>
          </p:cNvCxnSpPr>
          <p:nvPr/>
        </p:nvCxnSpPr>
        <p:spPr>
          <a:xfrm>
            <a:off x="2340302" y="4399220"/>
            <a:ext cx="6393989" cy="1154200"/>
          </a:xfrm>
          <a:prstGeom prst="bentConnector3">
            <a:avLst>
              <a:gd name="adj1" fmla="val 25818"/>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83524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4C244E-CFF5-40AB-AA89-791C953C78A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dirty="0"/>
          </a:p>
        </p:txBody>
      </p:sp>
      <p:sp>
        <p:nvSpPr>
          <p:cNvPr id="3" name="Text Placeholder 2">
            <a:extLst>
              <a:ext uri="{FF2B5EF4-FFF2-40B4-BE49-F238E27FC236}">
                <a16:creationId xmlns:a16="http://schemas.microsoft.com/office/drawing/2014/main" id="{89EF647B-BC27-4852-A5A0-477AE801646E}"/>
              </a:ext>
            </a:extLst>
          </p:cNvPr>
          <p:cNvSpPr>
            <a:spLocks noGrp="1"/>
          </p:cNvSpPr>
          <p:nvPr>
            <p:ph type="body" sz="quarter" idx="14"/>
          </p:nvPr>
        </p:nvSpPr>
        <p:spPr>
          <a:xfrm>
            <a:off x="274702" y="1943100"/>
            <a:ext cx="11721160" cy="4819781"/>
          </a:xfrm>
        </p:spPr>
        <p:txBody>
          <a:bodyPr/>
          <a:lstStyle/>
          <a:p>
            <a:r>
              <a:rPr lang="en-US" dirty="0"/>
              <a:t>There are many kinds of PIN – </a:t>
            </a:r>
            <a:r>
              <a:rPr lang="en-US" i="1" dirty="0"/>
              <a:t>Personal Identification Number</a:t>
            </a:r>
            <a:r>
              <a:rPr lang="en-US" dirty="0"/>
              <a:t> codes</a:t>
            </a:r>
          </a:p>
          <a:p>
            <a:r>
              <a:rPr lang="en-US" dirty="0"/>
              <a:t>PIN codes are used to protect the card from unauthorized access</a:t>
            </a:r>
          </a:p>
          <a:p>
            <a:r>
              <a:rPr lang="en-US" dirty="0"/>
              <a:t>After a given number of wrong PIN attempts, the PIN is locked</a:t>
            </a:r>
          </a:p>
          <a:p>
            <a:r>
              <a:rPr lang="en-US" dirty="0"/>
              <a:t>Mostly two categories</a:t>
            </a:r>
          </a:p>
          <a:p>
            <a:pPr lvl="1"/>
            <a:r>
              <a:rPr lang="en-US" b="1" i="1" u="sng" dirty="0"/>
              <a:t>User PIN </a:t>
            </a:r>
            <a:r>
              <a:rPr lang="en-US" dirty="0"/>
              <a:t>(or just PIN code)</a:t>
            </a:r>
          </a:p>
          <a:p>
            <a:pPr lvl="1"/>
            <a:r>
              <a:rPr lang="en-US" b="1" i="1" u="sng" dirty="0"/>
              <a:t>Admin Code </a:t>
            </a:r>
            <a:r>
              <a:rPr lang="en-US" dirty="0"/>
              <a:t>(or </a:t>
            </a:r>
            <a:r>
              <a:rPr lang="en-US" b="1" i="1" u="sng" dirty="0"/>
              <a:t>PUK</a:t>
            </a:r>
            <a:r>
              <a:rPr lang="en-US" dirty="0"/>
              <a:t>)</a:t>
            </a:r>
          </a:p>
        </p:txBody>
      </p:sp>
      <p:sp>
        <p:nvSpPr>
          <p:cNvPr id="4" name="Title 3">
            <a:extLst>
              <a:ext uri="{FF2B5EF4-FFF2-40B4-BE49-F238E27FC236}">
                <a16:creationId xmlns:a16="http://schemas.microsoft.com/office/drawing/2014/main" id="{673F4345-4509-4CA8-9B54-7FA60C2EE942}"/>
              </a:ext>
            </a:extLst>
          </p:cNvPr>
          <p:cNvSpPr>
            <a:spLocks noGrp="1"/>
          </p:cNvSpPr>
          <p:nvPr>
            <p:ph type="title"/>
          </p:nvPr>
        </p:nvSpPr>
        <p:spPr/>
        <p:txBody>
          <a:bodyPr/>
          <a:lstStyle/>
          <a:p>
            <a:r>
              <a:rPr lang="en-US" dirty="0"/>
              <a:t>PIN Codes</a:t>
            </a:r>
            <a:endParaRPr lang="fr-FR" dirty="0"/>
          </a:p>
        </p:txBody>
      </p:sp>
    </p:spTree>
    <p:extLst>
      <p:ext uri="{BB962C8B-B14F-4D97-AF65-F5344CB8AC3E}">
        <p14:creationId xmlns:p14="http://schemas.microsoft.com/office/powerpoint/2010/main" val="36713965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F46F14-6522-498F-8F52-1EE6B48BF20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a:t>
            </a:fld>
            <a:endParaRPr lang="en-US" dirty="0"/>
          </a:p>
        </p:txBody>
      </p:sp>
      <p:sp>
        <p:nvSpPr>
          <p:cNvPr id="3" name="Text Placeholder 2">
            <a:extLst>
              <a:ext uri="{FF2B5EF4-FFF2-40B4-BE49-F238E27FC236}">
                <a16:creationId xmlns:a16="http://schemas.microsoft.com/office/drawing/2014/main" id="{AA49CB93-A66C-4160-88B4-6C2D6B1210A2}"/>
              </a:ext>
            </a:extLst>
          </p:cNvPr>
          <p:cNvSpPr>
            <a:spLocks noGrp="1"/>
          </p:cNvSpPr>
          <p:nvPr>
            <p:ph type="body" sz="quarter" idx="14"/>
          </p:nvPr>
        </p:nvSpPr>
        <p:spPr>
          <a:xfrm>
            <a:off x="274702" y="1943100"/>
            <a:ext cx="11721160" cy="3619452"/>
          </a:xfrm>
        </p:spPr>
        <p:txBody>
          <a:bodyPr/>
          <a:lstStyle/>
          <a:p>
            <a:r>
              <a:rPr lang="en-US" dirty="0"/>
              <a:t>User PIN protects private keys</a:t>
            </a:r>
          </a:p>
          <a:p>
            <a:pPr lvl="1"/>
            <a:r>
              <a:rPr lang="en-US" dirty="0"/>
              <a:t>=&gt; To access private key, you must know the PIN</a:t>
            </a:r>
          </a:p>
          <a:p>
            <a:r>
              <a:rPr lang="en-US" dirty="0"/>
              <a:t>Admin Code is a “super” code for administrative tasks like:</a:t>
            </a:r>
          </a:p>
          <a:p>
            <a:pPr lvl="1"/>
            <a:r>
              <a:rPr lang="en-US" dirty="0"/>
              <a:t>User PIN unlock or definition</a:t>
            </a:r>
          </a:p>
          <a:p>
            <a:pPr lvl="1"/>
            <a:r>
              <a:rPr lang="en-US" dirty="0"/>
              <a:t>Card formatting</a:t>
            </a:r>
          </a:p>
          <a:p>
            <a:r>
              <a:rPr lang="en-US" dirty="0"/>
              <a:t>Take precautions when typing the Admin Code or PUK. This code cannot be unlocked, even by the manufacturer.</a:t>
            </a:r>
          </a:p>
        </p:txBody>
      </p:sp>
      <p:sp>
        <p:nvSpPr>
          <p:cNvPr id="4" name="Title 3">
            <a:extLst>
              <a:ext uri="{FF2B5EF4-FFF2-40B4-BE49-F238E27FC236}">
                <a16:creationId xmlns:a16="http://schemas.microsoft.com/office/drawing/2014/main" id="{A4386746-FB75-4CD9-83D5-2F86ACB612FF}"/>
              </a:ext>
            </a:extLst>
          </p:cNvPr>
          <p:cNvSpPr>
            <a:spLocks noGrp="1"/>
          </p:cNvSpPr>
          <p:nvPr>
            <p:ph type="title"/>
          </p:nvPr>
        </p:nvSpPr>
        <p:spPr/>
        <p:txBody>
          <a:bodyPr/>
          <a:lstStyle/>
          <a:p>
            <a:r>
              <a:rPr lang="en-US" dirty="0"/>
              <a:t>PIN Codes</a:t>
            </a:r>
            <a:endParaRPr lang="fr-FR" dirty="0"/>
          </a:p>
        </p:txBody>
      </p:sp>
    </p:spTree>
    <p:extLst>
      <p:ext uri="{BB962C8B-B14F-4D97-AF65-F5344CB8AC3E}">
        <p14:creationId xmlns:p14="http://schemas.microsoft.com/office/powerpoint/2010/main" val="2508507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4C8CE7-A270-43AB-A378-949C6E6EF8F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a:t>
            </a:fld>
            <a:endParaRPr lang="en-US" dirty="0"/>
          </a:p>
        </p:txBody>
      </p:sp>
      <p:sp>
        <p:nvSpPr>
          <p:cNvPr id="3" name="Text Placeholder 2">
            <a:extLst>
              <a:ext uri="{FF2B5EF4-FFF2-40B4-BE49-F238E27FC236}">
                <a16:creationId xmlns:a16="http://schemas.microsoft.com/office/drawing/2014/main" id="{E628259A-4BED-43F9-B879-1345780DD1F0}"/>
              </a:ext>
            </a:extLst>
          </p:cNvPr>
          <p:cNvSpPr>
            <a:spLocks noGrp="1"/>
          </p:cNvSpPr>
          <p:nvPr>
            <p:ph type="body" sz="quarter" idx="14"/>
          </p:nvPr>
        </p:nvSpPr>
        <p:spPr>
          <a:xfrm>
            <a:off x="274702" y="1943099"/>
            <a:ext cx="6447591" cy="3373231"/>
          </a:xfrm>
        </p:spPr>
        <p:txBody>
          <a:bodyPr vert="horz" wrap="square" lIns="146304" tIns="91440" rIns="146304" bIns="91440" rtlCol="0" anchor="t">
            <a:spAutoFit/>
          </a:bodyPr>
          <a:lstStyle/>
          <a:p>
            <a:r>
              <a:rPr lang="en-US" sz="2800" dirty="0"/>
              <a:t>Applications usually access smartcard cryptographic functions through CAPI or </a:t>
            </a:r>
            <a:r>
              <a:rPr lang="en-US" sz="2800" dirty="0" err="1"/>
              <a:t>CryptNG</a:t>
            </a:r>
            <a:r>
              <a:rPr lang="en-US" sz="2800" dirty="0"/>
              <a:t> using a dedicated CSP/KSP</a:t>
            </a:r>
          </a:p>
          <a:p>
            <a:r>
              <a:rPr lang="en-US" sz="2800" dirty="0"/>
              <a:t>But, special applications can communicate </a:t>
            </a:r>
            <a:r>
              <a:rPr lang="en-US" sz="2800"/>
              <a:t>with the card </a:t>
            </a:r>
            <a:r>
              <a:rPr lang="en-US" sz="2800" dirty="0"/>
              <a:t>directly without going through the Windows cryptographic APIs</a:t>
            </a:r>
            <a:endParaRPr lang="fr-FR" sz="2800" dirty="0"/>
          </a:p>
        </p:txBody>
      </p:sp>
      <p:sp>
        <p:nvSpPr>
          <p:cNvPr id="4" name="Title 3">
            <a:extLst>
              <a:ext uri="{FF2B5EF4-FFF2-40B4-BE49-F238E27FC236}">
                <a16:creationId xmlns:a16="http://schemas.microsoft.com/office/drawing/2014/main" id="{E89A114B-E625-4DC1-96C1-035206DCF1DE}"/>
              </a:ext>
            </a:extLst>
          </p:cNvPr>
          <p:cNvSpPr>
            <a:spLocks noGrp="1"/>
          </p:cNvSpPr>
          <p:nvPr>
            <p:ph type="title"/>
          </p:nvPr>
        </p:nvSpPr>
        <p:spPr/>
        <p:txBody>
          <a:bodyPr/>
          <a:lstStyle/>
          <a:p>
            <a:r>
              <a:rPr lang="en-US" dirty="0"/>
              <a:t>Applications accessing smartcards</a:t>
            </a:r>
            <a:endParaRPr lang="fr-FR" dirty="0"/>
          </a:p>
        </p:txBody>
      </p:sp>
      <p:pic>
        <p:nvPicPr>
          <p:cNvPr id="5" name="Picture 4">
            <a:extLst>
              <a:ext uri="{FF2B5EF4-FFF2-40B4-BE49-F238E27FC236}">
                <a16:creationId xmlns:a16="http://schemas.microsoft.com/office/drawing/2014/main" id="{6A30D17A-3F64-4BDC-A8F6-75DD1F359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199" y="1668462"/>
            <a:ext cx="4250311" cy="508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E4CC72AD-877B-467F-B3D9-59D45656D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861" y="5613400"/>
            <a:ext cx="36957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8898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 2 - Section 1 - Copy.pptx" id="{3BB5DDF9-2C65-47B4-80A1-279CF8D84F18}" vid="{0E222426-54A5-4CDB-BC3B-6950B36A0DC1}"/>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2.xml><?xml version="1.0" encoding="utf-8"?>
<ds:datastoreItem xmlns:ds="http://schemas.openxmlformats.org/officeDocument/2006/customXml" ds:itemID="{FAAFAB23-EBC3-4DFF-BB36-184B0515CD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140B17-0E85-40FB-904D-6E0A38E3BAB5}">
  <ds:schemaRefs>
    <ds:schemaRef ds:uri="http://purl.org/dc/elements/1.1/"/>
    <ds:schemaRef ds:uri="517b36ea-b140-47be-8d07-387acfc90838"/>
    <ds:schemaRef ds:uri="http://purl.org/dc/terms/"/>
    <ds:schemaRef ds:uri="http://schemas.microsoft.com/office/2006/metadata/properties"/>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Template>
  <TotalTime>0</TotalTime>
  <Words>5050</Words>
  <Application>Microsoft Office PowerPoint</Application>
  <PresentationFormat>Personnalisé</PresentationFormat>
  <Paragraphs>576</Paragraphs>
  <Slides>69</Slides>
  <Notes>3</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69</vt:i4>
      </vt:variant>
    </vt:vector>
  </HeadingPairs>
  <TitlesOfParts>
    <vt:vector size="78" baseType="lpstr">
      <vt:lpstr>Arial</vt:lpstr>
      <vt:lpstr>Calibri</vt:lpstr>
      <vt:lpstr>Segoe UI</vt:lpstr>
      <vt:lpstr>Segoe UI Light</vt:lpstr>
      <vt:lpstr>Segoe UI Semibold</vt:lpstr>
      <vt:lpstr>Segoe UI Semilight</vt:lpstr>
      <vt:lpstr>Wingdings</vt:lpstr>
      <vt:lpstr>WHITE TEMPLATE</vt:lpstr>
      <vt:lpstr>1_WHITE TEMPLATE</vt:lpstr>
      <vt:lpstr>Module 3 Cryptographic Mechanisms in Windows</vt:lpstr>
      <vt:lpstr>Présentation PowerPoint</vt:lpstr>
      <vt:lpstr>Why Smartcards ?</vt:lpstr>
      <vt:lpstr>Smartcards</vt:lpstr>
      <vt:lpstr>Smartcards</vt:lpstr>
      <vt:lpstr>Smartcards</vt:lpstr>
      <vt:lpstr>PIN Codes</vt:lpstr>
      <vt:lpstr>PIN Codes</vt:lpstr>
      <vt:lpstr>Applications accessing smartcards</vt:lpstr>
      <vt:lpstr>Smartcard Resource Manager Service</vt:lpstr>
      <vt:lpstr>Smartcard Registry entries</vt:lpstr>
      <vt:lpstr>Smartcard in Remote Desktop Services</vt:lpstr>
      <vt:lpstr>Smartcard RDP redirection stack</vt:lpstr>
      <vt:lpstr>Smartcard certificate propagation service</vt:lpstr>
      <vt:lpstr>Smart Card Removal Policy Service</vt:lpstr>
      <vt:lpstr>Windows SmartCard logon before Vista</vt:lpstr>
      <vt:lpstr>Windows SmartCard logon before Vista</vt:lpstr>
      <vt:lpstr>Windows Smartcard logon compared</vt:lpstr>
      <vt:lpstr>Windows smartcard logon after Windows Vista</vt:lpstr>
      <vt:lpstr>Require Smartcard for logon</vt:lpstr>
      <vt:lpstr>Dumping smartcard information using certutil.exe</vt:lpstr>
      <vt:lpstr>Smartcard API</vt:lpstr>
      <vt:lpstr>BaseCSP specifications</vt:lpstr>
      <vt:lpstr>PIN caching with BaseCSP/KSP</vt:lpstr>
      <vt:lpstr>PIN caching process</vt:lpstr>
      <vt:lpstr>Présentation PowerPoint</vt:lpstr>
      <vt:lpstr>Trusted Platform Module</vt:lpstr>
      <vt:lpstr>Trusted Platform Module</vt:lpstr>
      <vt:lpstr>Comparing Trusted Module Platform revisions</vt:lpstr>
      <vt:lpstr>TPM 2.0 Architecture</vt:lpstr>
      <vt:lpstr>CRTM and Trust</vt:lpstr>
      <vt:lpstr>Roots of trust</vt:lpstr>
      <vt:lpstr>Basic Trusted Platform Features</vt:lpstr>
      <vt:lpstr>Attestations</vt:lpstr>
      <vt:lpstr>Attestation Key Identity Certification</vt:lpstr>
      <vt:lpstr>Protected Location</vt:lpstr>
      <vt:lpstr>Integrity measurement and reporting</vt:lpstr>
      <vt:lpstr>TPM Control</vt:lpstr>
      <vt:lpstr>TPM Control</vt:lpstr>
      <vt:lpstr>Lockout Control</vt:lpstr>
      <vt:lpstr>TPM Ownership</vt:lpstr>
      <vt:lpstr>Storing OwnerAuth value in registry</vt:lpstr>
      <vt:lpstr>Clearing the TPM</vt:lpstr>
      <vt:lpstr>Clearing the TPM from Windows</vt:lpstr>
      <vt:lpstr>Storage Hierarchies</vt:lpstr>
      <vt:lpstr>Protected Storage hierarchies</vt:lpstr>
      <vt:lpstr>Présentation PowerPoint</vt:lpstr>
      <vt:lpstr>Windows Hello &amp; Hello for Business naming history</vt:lpstr>
      <vt:lpstr>Windows Hello vs. Windows Hello for Business</vt:lpstr>
      <vt:lpstr>Addressing problems</vt:lpstr>
      <vt:lpstr>Authentication targets</vt:lpstr>
      <vt:lpstr>Windows Hello for Business key points</vt:lpstr>
      <vt:lpstr>Available deployment models</vt:lpstr>
      <vt:lpstr>Authentication Flow</vt:lpstr>
      <vt:lpstr>User and device registration</vt:lpstr>
      <vt:lpstr>Key generation</vt:lpstr>
      <vt:lpstr>Windows Hello Containers</vt:lpstr>
      <vt:lpstr>Type of keys</vt:lpstr>
      <vt:lpstr>Authentication</vt:lpstr>
      <vt:lpstr>Example authentication process (Azure Active Directory)</vt:lpstr>
      <vt:lpstr>Windows Hello for Business features</vt:lpstr>
      <vt:lpstr>Conditional Access</vt:lpstr>
      <vt:lpstr>Dynamic Lock</vt:lpstr>
      <vt:lpstr>PIN reset</vt:lpstr>
      <vt:lpstr>Privileged Credentials</vt:lpstr>
      <vt:lpstr>Multifactor Unlock</vt:lpstr>
      <vt:lpstr>Maintaining compatibility with existing applications</vt:lpstr>
      <vt:lpstr>High-level architecture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2018-06-08T11:26:52Z</dcterms:created>
  <dcterms:modified xsi:type="dcterms:W3CDTF">2018-09-14T13:55:02Z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alexanl@microsoft.com</vt:lpwstr>
  </property>
  <property fmtid="{D5CDD505-2E9C-101B-9397-08002B2CF9AE}" pid="11" name="MSIP_Label_f42aa342-8706-4288-bd11-ebb85995028c_SetDate">
    <vt:lpwstr>2018-04-26T21:33:06.2874711Z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