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81" r:id="rId5"/>
  </p:sldMasterIdLst>
  <p:notesMasterIdLst>
    <p:notesMasterId r:id="rId122"/>
  </p:notesMasterIdLst>
  <p:handoutMasterIdLst>
    <p:handoutMasterId r:id="rId123"/>
  </p:handoutMasterIdLst>
  <p:sldIdLst>
    <p:sldId id="776" r:id="rId6"/>
    <p:sldId id="804" r:id="rId7"/>
    <p:sldId id="807" r:id="rId8"/>
    <p:sldId id="808" r:id="rId9"/>
    <p:sldId id="809" r:id="rId10"/>
    <p:sldId id="811" r:id="rId11"/>
    <p:sldId id="810" r:id="rId12"/>
    <p:sldId id="812" r:id="rId13"/>
    <p:sldId id="815" r:id="rId14"/>
    <p:sldId id="818" r:id="rId15"/>
    <p:sldId id="813" r:id="rId16"/>
    <p:sldId id="816" r:id="rId17"/>
    <p:sldId id="819" r:id="rId18"/>
    <p:sldId id="820" r:id="rId19"/>
    <p:sldId id="824" r:id="rId20"/>
    <p:sldId id="822" r:id="rId21"/>
    <p:sldId id="823" r:id="rId22"/>
    <p:sldId id="826" r:id="rId23"/>
    <p:sldId id="827" r:id="rId24"/>
    <p:sldId id="828" r:id="rId25"/>
    <p:sldId id="854" r:id="rId26"/>
    <p:sldId id="857" r:id="rId27"/>
    <p:sldId id="833" r:id="rId28"/>
    <p:sldId id="834" r:id="rId29"/>
    <p:sldId id="830" r:id="rId30"/>
    <p:sldId id="831" r:id="rId31"/>
    <p:sldId id="832" r:id="rId32"/>
    <p:sldId id="829" r:id="rId33"/>
    <p:sldId id="835" r:id="rId34"/>
    <p:sldId id="836" r:id="rId35"/>
    <p:sldId id="837" r:id="rId36"/>
    <p:sldId id="838" r:id="rId37"/>
    <p:sldId id="839" r:id="rId38"/>
    <p:sldId id="840" r:id="rId39"/>
    <p:sldId id="841" r:id="rId40"/>
    <p:sldId id="842" r:id="rId41"/>
    <p:sldId id="843" r:id="rId42"/>
    <p:sldId id="844" r:id="rId43"/>
    <p:sldId id="845" r:id="rId44"/>
    <p:sldId id="846" r:id="rId45"/>
    <p:sldId id="847" r:id="rId46"/>
    <p:sldId id="848" r:id="rId47"/>
    <p:sldId id="849" r:id="rId48"/>
    <p:sldId id="850" r:id="rId49"/>
    <p:sldId id="851" r:id="rId50"/>
    <p:sldId id="852" r:id="rId51"/>
    <p:sldId id="853" r:id="rId52"/>
    <p:sldId id="805" r:id="rId53"/>
    <p:sldId id="882" r:id="rId54"/>
    <p:sldId id="884" r:id="rId55"/>
    <p:sldId id="885" r:id="rId56"/>
    <p:sldId id="886" r:id="rId57"/>
    <p:sldId id="887" r:id="rId58"/>
    <p:sldId id="888" r:id="rId59"/>
    <p:sldId id="889" r:id="rId60"/>
    <p:sldId id="890" r:id="rId61"/>
    <p:sldId id="891" r:id="rId62"/>
    <p:sldId id="893" r:id="rId63"/>
    <p:sldId id="894" r:id="rId64"/>
    <p:sldId id="895" r:id="rId65"/>
    <p:sldId id="896" r:id="rId66"/>
    <p:sldId id="897" r:id="rId67"/>
    <p:sldId id="892" r:id="rId68"/>
    <p:sldId id="898" r:id="rId69"/>
    <p:sldId id="903" r:id="rId70"/>
    <p:sldId id="904" r:id="rId71"/>
    <p:sldId id="899" r:id="rId72"/>
    <p:sldId id="900" r:id="rId73"/>
    <p:sldId id="901" r:id="rId74"/>
    <p:sldId id="902" r:id="rId75"/>
    <p:sldId id="883" r:id="rId76"/>
    <p:sldId id="905" r:id="rId77"/>
    <p:sldId id="906" r:id="rId78"/>
    <p:sldId id="907" r:id="rId79"/>
    <p:sldId id="912" r:id="rId80"/>
    <p:sldId id="913" r:id="rId81"/>
    <p:sldId id="909" r:id="rId82"/>
    <p:sldId id="910" r:id="rId83"/>
    <p:sldId id="911" r:id="rId84"/>
    <p:sldId id="908" r:id="rId85"/>
    <p:sldId id="914" r:id="rId86"/>
    <p:sldId id="915" r:id="rId87"/>
    <p:sldId id="916" r:id="rId88"/>
    <p:sldId id="917" r:id="rId89"/>
    <p:sldId id="918" r:id="rId90"/>
    <p:sldId id="919" r:id="rId91"/>
    <p:sldId id="920" r:id="rId92"/>
    <p:sldId id="921" r:id="rId93"/>
    <p:sldId id="922" r:id="rId94"/>
    <p:sldId id="923" r:id="rId95"/>
    <p:sldId id="806" r:id="rId96"/>
    <p:sldId id="861" r:id="rId97"/>
    <p:sldId id="858" r:id="rId98"/>
    <p:sldId id="859" r:id="rId99"/>
    <p:sldId id="860" r:id="rId100"/>
    <p:sldId id="862" r:id="rId101"/>
    <p:sldId id="863" r:id="rId102"/>
    <p:sldId id="864" r:id="rId103"/>
    <p:sldId id="865" r:id="rId104"/>
    <p:sldId id="866" r:id="rId105"/>
    <p:sldId id="867" r:id="rId106"/>
    <p:sldId id="868" r:id="rId107"/>
    <p:sldId id="869" r:id="rId108"/>
    <p:sldId id="870" r:id="rId109"/>
    <p:sldId id="871" r:id="rId110"/>
    <p:sldId id="872" r:id="rId111"/>
    <p:sldId id="873" r:id="rId112"/>
    <p:sldId id="875" r:id="rId113"/>
    <p:sldId id="874" r:id="rId114"/>
    <p:sldId id="876" r:id="rId115"/>
    <p:sldId id="877" r:id="rId116"/>
    <p:sldId id="878" r:id="rId117"/>
    <p:sldId id="879" r:id="rId118"/>
    <p:sldId id="880" r:id="rId119"/>
    <p:sldId id="881" r:id="rId120"/>
    <p:sldId id="676" r:id="rId121"/>
  </p:sldIdLst>
  <p:sldSz cx="12436475" cy="6994525"/>
  <p:notesSz cx="6781800" cy="9067800"/>
  <p:custDataLst>
    <p:tags r:id="rId124"/>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76"/>
          </p14:sldIdLst>
        </p14:section>
        <p14:section name="Part 1" id="{FE8ABB37-B21D-4FFF-B86A-C525CAAA3947}">
          <p14:sldIdLst>
            <p14:sldId id="804"/>
            <p14:sldId id="807"/>
            <p14:sldId id="808"/>
            <p14:sldId id="809"/>
            <p14:sldId id="811"/>
            <p14:sldId id="810"/>
            <p14:sldId id="812"/>
            <p14:sldId id="815"/>
            <p14:sldId id="818"/>
            <p14:sldId id="813"/>
            <p14:sldId id="816"/>
            <p14:sldId id="819"/>
            <p14:sldId id="820"/>
            <p14:sldId id="824"/>
            <p14:sldId id="822"/>
            <p14:sldId id="823"/>
            <p14:sldId id="826"/>
            <p14:sldId id="827"/>
            <p14:sldId id="828"/>
            <p14:sldId id="854"/>
            <p14:sldId id="857"/>
            <p14:sldId id="833"/>
            <p14:sldId id="834"/>
            <p14:sldId id="830"/>
            <p14:sldId id="831"/>
            <p14:sldId id="832"/>
            <p14:sldId id="829"/>
            <p14:sldId id="835"/>
            <p14:sldId id="836"/>
            <p14:sldId id="837"/>
            <p14:sldId id="838"/>
            <p14:sldId id="839"/>
            <p14:sldId id="840"/>
            <p14:sldId id="841"/>
            <p14:sldId id="842"/>
            <p14:sldId id="843"/>
            <p14:sldId id="844"/>
            <p14:sldId id="845"/>
            <p14:sldId id="846"/>
            <p14:sldId id="847"/>
            <p14:sldId id="848"/>
            <p14:sldId id="849"/>
            <p14:sldId id="850"/>
            <p14:sldId id="851"/>
            <p14:sldId id="852"/>
            <p14:sldId id="853"/>
          </p14:sldIdLst>
        </p14:section>
        <p14:section name="Part 2" id="{1412F0C5-7A1B-4013-B368-D5C004CC0F5A}">
          <p14:sldIdLst>
            <p14:sldId id="805"/>
            <p14:sldId id="882"/>
            <p14:sldId id="884"/>
            <p14:sldId id="885"/>
            <p14:sldId id="886"/>
            <p14:sldId id="887"/>
            <p14:sldId id="888"/>
            <p14:sldId id="889"/>
            <p14:sldId id="890"/>
            <p14:sldId id="891"/>
            <p14:sldId id="893"/>
            <p14:sldId id="894"/>
            <p14:sldId id="895"/>
            <p14:sldId id="896"/>
            <p14:sldId id="897"/>
            <p14:sldId id="892"/>
            <p14:sldId id="898"/>
            <p14:sldId id="903"/>
            <p14:sldId id="904"/>
            <p14:sldId id="899"/>
            <p14:sldId id="900"/>
            <p14:sldId id="901"/>
            <p14:sldId id="902"/>
            <p14:sldId id="883"/>
            <p14:sldId id="905"/>
            <p14:sldId id="906"/>
            <p14:sldId id="907"/>
            <p14:sldId id="912"/>
            <p14:sldId id="913"/>
            <p14:sldId id="909"/>
            <p14:sldId id="910"/>
            <p14:sldId id="911"/>
            <p14:sldId id="908"/>
            <p14:sldId id="914"/>
            <p14:sldId id="915"/>
            <p14:sldId id="916"/>
            <p14:sldId id="917"/>
            <p14:sldId id="918"/>
            <p14:sldId id="919"/>
            <p14:sldId id="920"/>
            <p14:sldId id="921"/>
            <p14:sldId id="922"/>
            <p14:sldId id="923"/>
          </p14:sldIdLst>
        </p14:section>
        <p14:section name="Part 3" id="{3A8D92B1-2B4B-4BD7-B929-7C1A297E7980}">
          <p14:sldIdLst>
            <p14:sldId id="806"/>
            <p14:sldId id="861"/>
            <p14:sldId id="858"/>
            <p14:sldId id="859"/>
            <p14:sldId id="860"/>
            <p14:sldId id="862"/>
            <p14:sldId id="863"/>
            <p14:sldId id="864"/>
            <p14:sldId id="865"/>
            <p14:sldId id="866"/>
            <p14:sldId id="867"/>
            <p14:sldId id="868"/>
            <p14:sldId id="869"/>
            <p14:sldId id="870"/>
            <p14:sldId id="871"/>
            <p14:sldId id="872"/>
            <p14:sldId id="873"/>
            <p14:sldId id="875"/>
            <p14:sldId id="874"/>
            <p14:sldId id="876"/>
            <p14:sldId id="877"/>
            <p14:sldId id="878"/>
            <p14:sldId id="879"/>
            <p14:sldId id="880"/>
            <p14:sldId id="881"/>
          </p14:sldIdLst>
        </p14:section>
        <p14:section name="End" id="{52A76F72-094A-4388-8D8C-3BF904671CF2}">
          <p14:sldIdLst>
            <p14:sldId id="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787"/>
    <a:srgbClr val="092D91"/>
    <a:srgbClr val="0179D7"/>
    <a:srgbClr val="0078D7"/>
    <a:srgbClr val="BFBFBF"/>
    <a:srgbClr val="505050"/>
    <a:srgbClr val="002050"/>
    <a:srgbClr val="80BCEB"/>
    <a:srgbClr val="1993C8"/>
    <a:srgbClr val="F64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B5F008-EA71-4154-A401-16960EB82C6A}" v="8980" dt="2018-06-10T23:40:15.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974" autoAdjust="0"/>
  </p:normalViewPr>
  <p:slideViewPr>
    <p:cSldViewPr snapToObjects="1" showGuides="1">
      <p:cViewPr varScale="1">
        <p:scale>
          <a:sx n="118" d="100"/>
          <a:sy n="118" d="100"/>
        </p:scale>
        <p:origin x="84" y="21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3936"/>
    </p:cViewPr>
  </p:sorterViewPr>
  <p:notesViewPr>
    <p:cSldViewPr snapToObjects="1" showGuides="1">
      <p:cViewPr varScale="1">
        <p:scale>
          <a:sx n="88" d="100"/>
          <a:sy n="88"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handoutMaster" Target="handoutMasters/handoutMaster1.xml"/><Relationship Id="rId128" Type="http://schemas.openxmlformats.org/officeDocument/2006/relationships/theme" Target="theme/theme1.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tags" Target="tags/tag1.xml"/><Relationship Id="rId12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notesMaster" Target="notesMasters/notesMaster1.xml"/><Relationship Id="rId13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commentAuthors" Target="commentAuthor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4D871-FA8D-481B-84EC-0114DCCC1739}" type="doc">
      <dgm:prSet loTypeId="urn:microsoft.com/office/officeart/2005/8/layout/architecture" loCatId="list" qsTypeId="urn:microsoft.com/office/officeart/2005/8/quickstyle/simple1" qsCatId="simple" csTypeId="urn:microsoft.com/office/officeart/2005/8/colors/accent1_2" csCatId="accent1" phldr="1"/>
      <dgm:spPr/>
      <dgm:t>
        <a:bodyPr/>
        <a:lstStyle/>
        <a:p>
          <a:endParaRPr lang="fr-FR"/>
        </a:p>
      </dgm:t>
    </dgm:pt>
    <dgm:pt modelId="{C9E8C012-2885-4F07-B51F-3EF2B5257636}">
      <dgm:prSet phldrT="[Text]"/>
      <dgm:spPr/>
      <dgm:t>
        <a:bodyPr/>
        <a:lstStyle/>
        <a:p>
          <a:r>
            <a:rPr lang="en-US" dirty="0"/>
            <a:t>TCP/UDP</a:t>
          </a:r>
          <a:endParaRPr lang="fr-FR" dirty="0"/>
        </a:p>
      </dgm:t>
    </dgm:pt>
    <dgm:pt modelId="{80D3EA0F-4242-4516-8B6F-A26A93A20767}" type="parTrans" cxnId="{46D43BA3-CF48-45E4-B8D3-2FD2E6B33EE0}">
      <dgm:prSet/>
      <dgm:spPr/>
      <dgm:t>
        <a:bodyPr/>
        <a:lstStyle/>
        <a:p>
          <a:endParaRPr lang="fr-FR"/>
        </a:p>
      </dgm:t>
    </dgm:pt>
    <dgm:pt modelId="{5F90DAB5-62AF-4A83-A07E-9553F37A6BB9}" type="sibTrans" cxnId="{46D43BA3-CF48-45E4-B8D3-2FD2E6B33EE0}">
      <dgm:prSet/>
      <dgm:spPr/>
      <dgm:t>
        <a:bodyPr/>
        <a:lstStyle/>
        <a:p>
          <a:endParaRPr lang="fr-FR"/>
        </a:p>
      </dgm:t>
    </dgm:pt>
    <dgm:pt modelId="{8CB8C089-0935-451E-A652-D8881AC6DC08}">
      <dgm:prSet phldrT="[Text]"/>
      <dgm:spPr/>
      <dgm:t>
        <a:bodyPr/>
        <a:lstStyle/>
        <a:p>
          <a:r>
            <a:rPr lang="en-US" dirty="0"/>
            <a:t>TLS Record Protocol</a:t>
          </a:r>
          <a:endParaRPr lang="fr-FR" dirty="0"/>
        </a:p>
      </dgm:t>
    </dgm:pt>
    <dgm:pt modelId="{A6B175E8-EE95-4829-AF10-15F063FB1333}" type="parTrans" cxnId="{EA1B9542-763D-481E-9751-460EC1E32333}">
      <dgm:prSet/>
      <dgm:spPr/>
      <dgm:t>
        <a:bodyPr/>
        <a:lstStyle/>
        <a:p>
          <a:endParaRPr lang="fr-FR"/>
        </a:p>
      </dgm:t>
    </dgm:pt>
    <dgm:pt modelId="{88B1F5B2-D7B5-4D09-A5B7-8E60BDC90C31}" type="sibTrans" cxnId="{EA1B9542-763D-481E-9751-460EC1E32333}">
      <dgm:prSet/>
      <dgm:spPr/>
      <dgm:t>
        <a:bodyPr/>
        <a:lstStyle/>
        <a:p>
          <a:endParaRPr lang="fr-FR"/>
        </a:p>
      </dgm:t>
    </dgm:pt>
    <dgm:pt modelId="{1F7B362F-CC28-48C7-9468-B9E8CDDD6411}">
      <dgm:prSet phldrT="[Text]"/>
      <dgm:spPr/>
      <dgm:t>
        <a:bodyPr/>
        <a:lstStyle/>
        <a:p>
          <a:r>
            <a:rPr lang="en-US" dirty="0"/>
            <a:t>TLS Handshake Protocol</a:t>
          </a:r>
          <a:endParaRPr lang="fr-FR" dirty="0"/>
        </a:p>
      </dgm:t>
    </dgm:pt>
    <dgm:pt modelId="{0AAD0683-ECE7-4DC2-97FC-E1FA78D0AF36}" type="parTrans" cxnId="{9F2B5F83-A809-4AB7-9CD5-F04DC367D473}">
      <dgm:prSet/>
      <dgm:spPr/>
      <dgm:t>
        <a:bodyPr/>
        <a:lstStyle/>
        <a:p>
          <a:endParaRPr lang="fr-FR"/>
        </a:p>
      </dgm:t>
    </dgm:pt>
    <dgm:pt modelId="{E016900E-73E6-437A-91B2-06F3C6756B1D}" type="sibTrans" cxnId="{9F2B5F83-A809-4AB7-9CD5-F04DC367D473}">
      <dgm:prSet/>
      <dgm:spPr/>
      <dgm:t>
        <a:bodyPr/>
        <a:lstStyle/>
        <a:p>
          <a:endParaRPr lang="fr-FR"/>
        </a:p>
      </dgm:t>
    </dgm:pt>
    <dgm:pt modelId="{AAEA641A-C053-4075-BA01-BE224ECAAD3A}">
      <dgm:prSet phldrT="[Text]"/>
      <dgm:spPr/>
      <dgm:t>
        <a:bodyPr/>
        <a:lstStyle/>
        <a:p>
          <a:r>
            <a:rPr lang="en-US" dirty="0"/>
            <a:t>Applications Data</a:t>
          </a:r>
          <a:endParaRPr lang="fr-FR" dirty="0"/>
        </a:p>
      </dgm:t>
    </dgm:pt>
    <dgm:pt modelId="{2805B19E-F97A-469E-86F2-AEABD35B795E}" type="parTrans" cxnId="{44FD6D28-16F2-4C60-AACF-AC7157A65186}">
      <dgm:prSet/>
      <dgm:spPr/>
      <dgm:t>
        <a:bodyPr/>
        <a:lstStyle/>
        <a:p>
          <a:endParaRPr lang="fr-FR"/>
        </a:p>
      </dgm:t>
    </dgm:pt>
    <dgm:pt modelId="{A7F54577-462D-4ADF-8685-99B26E52053A}" type="sibTrans" cxnId="{44FD6D28-16F2-4C60-AACF-AC7157A65186}">
      <dgm:prSet/>
      <dgm:spPr/>
      <dgm:t>
        <a:bodyPr/>
        <a:lstStyle/>
        <a:p>
          <a:endParaRPr lang="fr-FR"/>
        </a:p>
      </dgm:t>
    </dgm:pt>
    <dgm:pt modelId="{869424C1-4B93-4011-BB72-8D1702D29A3A}" type="pres">
      <dgm:prSet presAssocID="{5194D871-FA8D-481B-84EC-0114DCCC1739}" presName="Name0" presStyleCnt="0">
        <dgm:presLayoutVars>
          <dgm:chPref val="1"/>
          <dgm:dir/>
          <dgm:animOne val="branch"/>
          <dgm:animLvl val="lvl"/>
          <dgm:resizeHandles/>
        </dgm:presLayoutVars>
      </dgm:prSet>
      <dgm:spPr/>
    </dgm:pt>
    <dgm:pt modelId="{5B1455CA-B825-4A72-948F-3C00809C8F33}" type="pres">
      <dgm:prSet presAssocID="{C9E8C012-2885-4F07-B51F-3EF2B5257636}" presName="vertOne" presStyleCnt="0"/>
      <dgm:spPr/>
    </dgm:pt>
    <dgm:pt modelId="{0251BE53-7F02-4BD0-9F37-22F4F64BDE5B}" type="pres">
      <dgm:prSet presAssocID="{C9E8C012-2885-4F07-B51F-3EF2B5257636}" presName="txOne" presStyleLbl="node0" presStyleIdx="0" presStyleCnt="1">
        <dgm:presLayoutVars>
          <dgm:chPref val="3"/>
        </dgm:presLayoutVars>
      </dgm:prSet>
      <dgm:spPr/>
    </dgm:pt>
    <dgm:pt modelId="{742FE24F-21A6-4BC0-A45C-D7A77D269C98}" type="pres">
      <dgm:prSet presAssocID="{C9E8C012-2885-4F07-B51F-3EF2B5257636}" presName="parTransOne" presStyleCnt="0"/>
      <dgm:spPr/>
    </dgm:pt>
    <dgm:pt modelId="{42BEADD7-61E1-4CBB-A7AE-8B87D773ADC7}" type="pres">
      <dgm:prSet presAssocID="{C9E8C012-2885-4F07-B51F-3EF2B5257636}" presName="horzOne" presStyleCnt="0"/>
      <dgm:spPr/>
    </dgm:pt>
    <dgm:pt modelId="{EF6CAE3C-D03A-4EAC-ADCC-8F087A03B48A}" type="pres">
      <dgm:prSet presAssocID="{8CB8C089-0935-451E-A652-D8881AC6DC08}" presName="vertTwo" presStyleCnt="0"/>
      <dgm:spPr/>
    </dgm:pt>
    <dgm:pt modelId="{D8C06359-7B82-498A-90B0-5A227742B9BB}" type="pres">
      <dgm:prSet presAssocID="{8CB8C089-0935-451E-A652-D8881AC6DC08}" presName="txTwo" presStyleLbl="node2" presStyleIdx="0" presStyleCnt="1">
        <dgm:presLayoutVars>
          <dgm:chPref val="3"/>
        </dgm:presLayoutVars>
      </dgm:prSet>
      <dgm:spPr/>
    </dgm:pt>
    <dgm:pt modelId="{10E66EAF-B1F3-4E99-86D9-C726902CBC75}" type="pres">
      <dgm:prSet presAssocID="{8CB8C089-0935-451E-A652-D8881AC6DC08}" presName="parTransTwo" presStyleCnt="0"/>
      <dgm:spPr/>
    </dgm:pt>
    <dgm:pt modelId="{9D6F7E6B-6F84-4B35-8D83-3CF0B8DEA991}" type="pres">
      <dgm:prSet presAssocID="{8CB8C089-0935-451E-A652-D8881AC6DC08}" presName="horzTwo" presStyleCnt="0"/>
      <dgm:spPr/>
    </dgm:pt>
    <dgm:pt modelId="{C46063F6-4350-4663-9AAE-01469EDADF6A}" type="pres">
      <dgm:prSet presAssocID="{1F7B362F-CC28-48C7-9468-B9E8CDDD6411}" presName="vertThree" presStyleCnt="0"/>
      <dgm:spPr/>
    </dgm:pt>
    <dgm:pt modelId="{26A493F7-3D4D-4992-82AA-AD788A081256}" type="pres">
      <dgm:prSet presAssocID="{1F7B362F-CC28-48C7-9468-B9E8CDDD6411}" presName="txThree" presStyleLbl="node3" presStyleIdx="0" presStyleCnt="2">
        <dgm:presLayoutVars>
          <dgm:chPref val="3"/>
        </dgm:presLayoutVars>
      </dgm:prSet>
      <dgm:spPr/>
    </dgm:pt>
    <dgm:pt modelId="{44EA94D2-2744-43E8-93CA-39A4A5B60446}" type="pres">
      <dgm:prSet presAssocID="{1F7B362F-CC28-48C7-9468-B9E8CDDD6411}" presName="horzThree" presStyleCnt="0"/>
      <dgm:spPr/>
    </dgm:pt>
    <dgm:pt modelId="{1AACB5BC-717A-4285-87E6-ECE19D2C284B}" type="pres">
      <dgm:prSet presAssocID="{E016900E-73E6-437A-91B2-06F3C6756B1D}" presName="sibSpaceThree" presStyleCnt="0"/>
      <dgm:spPr/>
    </dgm:pt>
    <dgm:pt modelId="{800B6317-4EDE-4527-A0D2-4F6E8569DDE4}" type="pres">
      <dgm:prSet presAssocID="{AAEA641A-C053-4075-BA01-BE224ECAAD3A}" presName="vertThree" presStyleCnt="0"/>
      <dgm:spPr/>
    </dgm:pt>
    <dgm:pt modelId="{1B4B318B-C64D-4D1F-9E49-FBAB41F82B72}" type="pres">
      <dgm:prSet presAssocID="{AAEA641A-C053-4075-BA01-BE224ECAAD3A}" presName="txThree" presStyleLbl="node3" presStyleIdx="1" presStyleCnt="2">
        <dgm:presLayoutVars>
          <dgm:chPref val="3"/>
        </dgm:presLayoutVars>
      </dgm:prSet>
      <dgm:spPr/>
    </dgm:pt>
    <dgm:pt modelId="{0100D2FE-C9B8-41D3-B620-C8C69FAB6D49}" type="pres">
      <dgm:prSet presAssocID="{AAEA641A-C053-4075-BA01-BE224ECAAD3A}" presName="horzThree" presStyleCnt="0"/>
      <dgm:spPr/>
    </dgm:pt>
  </dgm:ptLst>
  <dgm:cxnLst>
    <dgm:cxn modelId="{0355C316-6BE3-4C2F-BDEC-F4369544E893}" type="presOf" srcId="{AAEA641A-C053-4075-BA01-BE224ECAAD3A}" destId="{1B4B318B-C64D-4D1F-9E49-FBAB41F82B72}" srcOrd="0" destOrd="0" presId="urn:microsoft.com/office/officeart/2005/8/layout/architecture"/>
    <dgm:cxn modelId="{9EF59218-F96A-415F-A8EE-B57F733519DF}" type="presOf" srcId="{8CB8C089-0935-451E-A652-D8881AC6DC08}" destId="{D8C06359-7B82-498A-90B0-5A227742B9BB}" srcOrd="0" destOrd="0" presId="urn:microsoft.com/office/officeart/2005/8/layout/architecture"/>
    <dgm:cxn modelId="{44FD6D28-16F2-4C60-AACF-AC7157A65186}" srcId="{8CB8C089-0935-451E-A652-D8881AC6DC08}" destId="{AAEA641A-C053-4075-BA01-BE224ECAAD3A}" srcOrd="1" destOrd="0" parTransId="{2805B19E-F97A-469E-86F2-AEABD35B795E}" sibTransId="{A7F54577-462D-4ADF-8685-99B26E52053A}"/>
    <dgm:cxn modelId="{EA1B9542-763D-481E-9751-460EC1E32333}" srcId="{C9E8C012-2885-4F07-B51F-3EF2B5257636}" destId="{8CB8C089-0935-451E-A652-D8881AC6DC08}" srcOrd="0" destOrd="0" parTransId="{A6B175E8-EE95-4829-AF10-15F063FB1333}" sibTransId="{88B1F5B2-D7B5-4D09-A5B7-8E60BDC90C31}"/>
    <dgm:cxn modelId="{0630176F-B971-43C4-9E7F-EE9E7EB3CA0B}" type="presOf" srcId="{1F7B362F-CC28-48C7-9468-B9E8CDDD6411}" destId="{26A493F7-3D4D-4992-82AA-AD788A081256}" srcOrd="0" destOrd="0" presId="urn:microsoft.com/office/officeart/2005/8/layout/architecture"/>
    <dgm:cxn modelId="{9F2B5F83-A809-4AB7-9CD5-F04DC367D473}" srcId="{8CB8C089-0935-451E-A652-D8881AC6DC08}" destId="{1F7B362F-CC28-48C7-9468-B9E8CDDD6411}" srcOrd="0" destOrd="0" parTransId="{0AAD0683-ECE7-4DC2-97FC-E1FA78D0AF36}" sibTransId="{E016900E-73E6-437A-91B2-06F3C6756B1D}"/>
    <dgm:cxn modelId="{BDE48796-622C-42EA-87CF-3F64EB8E73A3}" type="presOf" srcId="{C9E8C012-2885-4F07-B51F-3EF2B5257636}" destId="{0251BE53-7F02-4BD0-9F37-22F4F64BDE5B}" srcOrd="0" destOrd="0" presId="urn:microsoft.com/office/officeart/2005/8/layout/architecture"/>
    <dgm:cxn modelId="{46D43BA3-CF48-45E4-B8D3-2FD2E6B33EE0}" srcId="{5194D871-FA8D-481B-84EC-0114DCCC1739}" destId="{C9E8C012-2885-4F07-B51F-3EF2B5257636}" srcOrd="0" destOrd="0" parTransId="{80D3EA0F-4242-4516-8B6F-A26A93A20767}" sibTransId="{5F90DAB5-62AF-4A83-A07E-9553F37A6BB9}"/>
    <dgm:cxn modelId="{25008BBF-7264-4685-A154-DC5561F8D185}" type="presOf" srcId="{5194D871-FA8D-481B-84EC-0114DCCC1739}" destId="{869424C1-4B93-4011-BB72-8D1702D29A3A}" srcOrd="0" destOrd="0" presId="urn:microsoft.com/office/officeart/2005/8/layout/architecture"/>
    <dgm:cxn modelId="{4A45375E-8BFC-44F7-984E-7F39AC720A28}" type="presParOf" srcId="{869424C1-4B93-4011-BB72-8D1702D29A3A}" destId="{5B1455CA-B825-4A72-948F-3C00809C8F33}" srcOrd="0" destOrd="0" presId="urn:microsoft.com/office/officeart/2005/8/layout/architecture"/>
    <dgm:cxn modelId="{8F0674E5-302B-4536-BCA7-C39C96694B07}" type="presParOf" srcId="{5B1455CA-B825-4A72-948F-3C00809C8F33}" destId="{0251BE53-7F02-4BD0-9F37-22F4F64BDE5B}" srcOrd="0" destOrd="0" presId="urn:microsoft.com/office/officeart/2005/8/layout/architecture"/>
    <dgm:cxn modelId="{B38BF206-2188-451B-9438-0EA5504B4456}" type="presParOf" srcId="{5B1455CA-B825-4A72-948F-3C00809C8F33}" destId="{742FE24F-21A6-4BC0-A45C-D7A77D269C98}" srcOrd="1" destOrd="0" presId="urn:microsoft.com/office/officeart/2005/8/layout/architecture"/>
    <dgm:cxn modelId="{EE3C343B-3FD5-4A56-852F-3EE9730458C2}" type="presParOf" srcId="{5B1455CA-B825-4A72-948F-3C00809C8F33}" destId="{42BEADD7-61E1-4CBB-A7AE-8B87D773ADC7}" srcOrd="2" destOrd="0" presId="urn:microsoft.com/office/officeart/2005/8/layout/architecture"/>
    <dgm:cxn modelId="{1F96C5AF-0549-4D77-A320-0DCEF7902B4D}" type="presParOf" srcId="{42BEADD7-61E1-4CBB-A7AE-8B87D773ADC7}" destId="{EF6CAE3C-D03A-4EAC-ADCC-8F087A03B48A}" srcOrd="0" destOrd="0" presId="urn:microsoft.com/office/officeart/2005/8/layout/architecture"/>
    <dgm:cxn modelId="{6953569E-CFF8-4C57-ABAD-2823345696F3}" type="presParOf" srcId="{EF6CAE3C-D03A-4EAC-ADCC-8F087A03B48A}" destId="{D8C06359-7B82-498A-90B0-5A227742B9BB}" srcOrd="0" destOrd="0" presId="urn:microsoft.com/office/officeart/2005/8/layout/architecture"/>
    <dgm:cxn modelId="{BD32CB3E-5640-4CEF-A184-B3A7195C09E6}" type="presParOf" srcId="{EF6CAE3C-D03A-4EAC-ADCC-8F087A03B48A}" destId="{10E66EAF-B1F3-4E99-86D9-C726902CBC75}" srcOrd="1" destOrd="0" presId="urn:microsoft.com/office/officeart/2005/8/layout/architecture"/>
    <dgm:cxn modelId="{614539E4-B62B-4739-B283-635058B43B04}" type="presParOf" srcId="{EF6CAE3C-D03A-4EAC-ADCC-8F087A03B48A}" destId="{9D6F7E6B-6F84-4B35-8D83-3CF0B8DEA991}" srcOrd="2" destOrd="0" presId="urn:microsoft.com/office/officeart/2005/8/layout/architecture"/>
    <dgm:cxn modelId="{678B52D1-22DC-477A-8AB5-F376A415C7AD}" type="presParOf" srcId="{9D6F7E6B-6F84-4B35-8D83-3CF0B8DEA991}" destId="{C46063F6-4350-4663-9AAE-01469EDADF6A}" srcOrd="0" destOrd="0" presId="urn:microsoft.com/office/officeart/2005/8/layout/architecture"/>
    <dgm:cxn modelId="{AC66B6E1-2CA0-4575-BE68-70AFE6F54530}" type="presParOf" srcId="{C46063F6-4350-4663-9AAE-01469EDADF6A}" destId="{26A493F7-3D4D-4992-82AA-AD788A081256}" srcOrd="0" destOrd="0" presId="urn:microsoft.com/office/officeart/2005/8/layout/architecture"/>
    <dgm:cxn modelId="{B0AEE6E2-6555-4123-95D6-EE2C5D45A1FE}" type="presParOf" srcId="{C46063F6-4350-4663-9AAE-01469EDADF6A}" destId="{44EA94D2-2744-43E8-93CA-39A4A5B60446}" srcOrd="1" destOrd="0" presId="urn:microsoft.com/office/officeart/2005/8/layout/architecture"/>
    <dgm:cxn modelId="{9DC86491-3518-4A2F-A84F-8702DD6F91DA}" type="presParOf" srcId="{9D6F7E6B-6F84-4B35-8D83-3CF0B8DEA991}" destId="{1AACB5BC-717A-4285-87E6-ECE19D2C284B}" srcOrd="1" destOrd="0" presId="urn:microsoft.com/office/officeart/2005/8/layout/architecture"/>
    <dgm:cxn modelId="{515051B7-1156-44D0-9334-951AD8656F39}" type="presParOf" srcId="{9D6F7E6B-6F84-4B35-8D83-3CF0B8DEA991}" destId="{800B6317-4EDE-4527-A0D2-4F6E8569DDE4}" srcOrd="2" destOrd="0" presId="urn:microsoft.com/office/officeart/2005/8/layout/architecture"/>
    <dgm:cxn modelId="{A113C447-C1EC-4A1A-BE4B-BFE2F0EB258B}" type="presParOf" srcId="{800B6317-4EDE-4527-A0D2-4F6E8569DDE4}" destId="{1B4B318B-C64D-4D1F-9E49-FBAB41F82B72}" srcOrd="0" destOrd="0" presId="urn:microsoft.com/office/officeart/2005/8/layout/architecture"/>
    <dgm:cxn modelId="{E3CE6CD4-C1B2-4A4D-979A-E4FD9FBF7B64}" type="presParOf" srcId="{800B6317-4EDE-4527-A0D2-4F6E8569DDE4}" destId="{0100D2FE-C9B8-41D3-B620-C8C69FAB6D49}"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1BE53-7F02-4BD0-9F37-22F4F64BDE5B}">
      <dsp:nvSpPr>
        <dsp:cNvPr id="0" name=""/>
        <dsp:cNvSpPr/>
      </dsp:nvSpPr>
      <dsp:spPr>
        <a:xfrm>
          <a:off x="1871" y="2994318"/>
          <a:ext cx="3997732" cy="142436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US" sz="5800" kern="1200" dirty="0"/>
            <a:t>TCP/UDP</a:t>
          </a:r>
          <a:endParaRPr lang="fr-FR" sz="5800" kern="1200" dirty="0"/>
        </a:p>
      </dsp:txBody>
      <dsp:txXfrm>
        <a:off x="43589" y="3036036"/>
        <a:ext cx="3914296" cy="1340928"/>
      </dsp:txXfrm>
    </dsp:sp>
    <dsp:sp modelId="{D8C06359-7B82-498A-90B0-5A227742B9BB}">
      <dsp:nvSpPr>
        <dsp:cNvPr id="0" name=""/>
        <dsp:cNvSpPr/>
      </dsp:nvSpPr>
      <dsp:spPr>
        <a:xfrm>
          <a:off x="1871" y="1497740"/>
          <a:ext cx="3997732" cy="142436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TLS Record Protocol</a:t>
          </a:r>
          <a:endParaRPr lang="fr-FR" sz="3500" kern="1200" dirty="0"/>
        </a:p>
      </dsp:txBody>
      <dsp:txXfrm>
        <a:off x="43589" y="1539458"/>
        <a:ext cx="3914296" cy="1340928"/>
      </dsp:txXfrm>
    </dsp:sp>
    <dsp:sp modelId="{26A493F7-3D4D-4992-82AA-AD788A081256}">
      <dsp:nvSpPr>
        <dsp:cNvPr id="0" name=""/>
        <dsp:cNvSpPr/>
      </dsp:nvSpPr>
      <dsp:spPr>
        <a:xfrm>
          <a:off x="1871" y="1162"/>
          <a:ext cx="1957753" cy="142436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TLS Handshake Protocol</a:t>
          </a:r>
          <a:endParaRPr lang="fr-FR" sz="2400" kern="1200" dirty="0"/>
        </a:p>
      </dsp:txBody>
      <dsp:txXfrm>
        <a:off x="43589" y="42880"/>
        <a:ext cx="1874317" cy="1340928"/>
      </dsp:txXfrm>
    </dsp:sp>
    <dsp:sp modelId="{1B4B318B-C64D-4D1F-9E49-FBAB41F82B72}">
      <dsp:nvSpPr>
        <dsp:cNvPr id="0" name=""/>
        <dsp:cNvSpPr/>
      </dsp:nvSpPr>
      <dsp:spPr>
        <a:xfrm>
          <a:off x="2041850" y="1162"/>
          <a:ext cx="1957753" cy="142436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Applications Data</a:t>
          </a:r>
          <a:endParaRPr lang="fr-FR" sz="2400" kern="1200" dirty="0"/>
        </a:p>
      </dsp:txBody>
      <dsp:txXfrm>
        <a:off x="2083568" y="42880"/>
        <a:ext cx="1874317" cy="1340928"/>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dirty="0"/>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dirty="0"/>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dirty="0"/>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dirty="0"/>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dirty="0"/>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dirty="0"/>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dirty="0"/>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dirty="0"/>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a:t>
            </a:fld>
            <a:endParaRPr lang="en-US"/>
          </a:p>
        </p:txBody>
      </p:sp>
    </p:spTree>
    <p:extLst>
      <p:ext uri="{BB962C8B-B14F-4D97-AF65-F5344CB8AC3E}">
        <p14:creationId xmlns:p14="http://schemas.microsoft.com/office/powerpoint/2010/main" val="26782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47</a:t>
            </a:fld>
            <a:endParaRPr lang="en-US"/>
          </a:p>
        </p:txBody>
      </p:sp>
    </p:spTree>
    <p:extLst>
      <p:ext uri="{BB962C8B-B14F-4D97-AF65-F5344CB8AC3E}">
        <p14:creationId xmlns:p14="http://schemas.microsoft.com/office/powerpoint/2010/main" val="187167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90</a:t>
            </a:fld>
            <a:endParaRPr lang="en-US"/>
          </a:p>
        </p:txBody>
      </p:sp>
    </p:spTree>
    <p:extLst>
      <p:ext uri="{BB962C8B-B14F-4D97-AF65-F5344CB8AC3E}">
        <p14:creationId xmlns:p14="http://schemas.microsoft.com/office/powerpoint/2010/main" val="2438738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dirty="0"/>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dirty="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dirty="0"/>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Tree>
    <p:extLst>
      <p:ext uri="{BB962C8B-B14F-4D97-AF65-F5344CB8AC3E}">
        <p14:creationId xmlns:p14="http://schemas.microsoft.com/office/powerpoint/2010/main" val="270682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BB8B-95BB-47EC-8B67-9AFF464D7D1B}"/>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CB26BE1-8B8A-4E60-A825-E0A2D7161C54}"/>
              </a:ext>
            </a:extLst>
          </p:cNvPr>
          <p:cNvSpPr>
            <a:spLocks noGrp="1"/>
          </p:cNvSpPr>
          <p:nvPr>
            <p:ph type="body" idx="1"/>
          </p:nvPr>
        </p:nvSpPr>
        <p:spPr>
          <a:xfrm>
            <a:off x="848530" y="4680828"/>
            <a:ext cx="10726460" cy="523733"/>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7" name="Slide Number Placeholder 6">
            <a:extLst>
              <a:ext uri="{FF2B5EF4-FFF2-40B4-BE49-F238E27FC236}">
                <a16:creationId xmlns:a16="http://schemas.microsoft.com/office/drawing/2014/main" id="{0771AA46-32BE-49C0-9606-A40FDBFA18FB}"/>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pSp>
        <p:nvGrpSpPr>
          <p:cNvPr id="10" name="Group 9">
            <a:extLst>
              <a:ext uri="{FF2B5EF4-FFF2-40B4-BE49-F238E27FC236}">
                <a16:creationId xmlns:a16="http://schemas.microsoft.com/office/drawing/2014/main" id="{BD68962A-464C-42D8-BDCC-36A590A6DBCE}"/>
              </a:ext>
            </a:extLst>
          </p:cNvPr>
          <p:cNvGrpSpPr>
            <a:grpSpLocks noChangeAspect="1"/>
          </p:cNvGrpSpPr>
          <p:nvPr userDrawn="1"/>
        </p:nvGrpSpPr>
        <p:grpSpPr>
          <a:xfrm>
            <a:off x="11244204" y="420762"/>
            <a:ext cx="733484" cy="156430"/>
            <a:chOff x="4846638" y="3441700"/>
            <a:chExt cx="5910262" cy="1260475"/>
          </a:xfrm>
        </p:grpSpPr>
        <p:sp>
          <p:nvSpPr>
            <p:cNvPr id="11" name="Freeform 27">
              <a:extLst>
                <a:ext uri="{FF2B5EF4-FFF2-40B4-BE49-F238E27FC236}">
                  <a16:creationId xmlns:a16="http://schemas.microsoft.com/office/drawing/2014/main" id="{33A020A7-D000-4D95-A604-EEB35795F628}"/>
                </a:ext>
              </a:extLst>
            </p:cNvPr>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8">
              <a:extLst>
                <a:ext uri="{FF2B5EF4-FFF2-40B4-BE49-F238E27FC236}">
                  <a16:creationId xmlns:a16="http://schemas.microsoft.com/office/drawing/2014/main" id="{38D1F4AD-57E0-4FB3-A9B4-F0B799E186E9}"/>
                </a:ext>
              </a:extLst>
            </p:cNvPr>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9">
              <a:extLst>
                <a:ext uri="{FF2B5EF4-FFF2-40B4-BE49-F238E27FC236}">
                  <a16:creationId xmlns:a16="http://schemas.microsoft.com/office/drawing/2014/main" id="{8022ADDB-0A59-4A57-9DA3-0DCB51AA68DA}"/>
                </a:ext>
              </a:extLst>
            </p:cNvPr>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30">
              <a:extLst>
                <a:ext uri="{FF2B5EF4-FFF2-40B4-BE49-F238E27FC236}">
                  <a16:creationId xmlns:a16="http://schemas.microsoft.com/office/drawing/2014/main" id="{A657F282-2941-4431-A678-A2786C774A52}"/>
                </a:ext>
              </a:extLst>
            </p:cNvPr>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31">
              <a:extLst>
                <a:ext uri="{FF2B5EF4-FFF2-40B4-BE49-F238E27FC236}">
                  <a16:creationId xmlns:a16="http://schemas.microsoft.com/office/drawing/2014/main" id="{265E87BB-921C-4EC4-9255-28BA892A73C6}"/>
                </a:ext>
              </a:extLst>
            </p:cNvPr>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07092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B8F7-9EB1-4A63-8069-ACC8F7C670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F96E9-D22F-4548-A644-53C65DD46882}"/>
              </a:ext>
            </a:extLst>
          </p:cNvPr>
          <p:cNvSpPr>
            <a:spLocks noGrp="1"/>
          </p:cNvSpPr>
          <p:nvPr>
            <p:ph sz="half" idx="1"/>
          </p:nvPr>
        </p:nvSpPr>
        <p:spPr>
          <a:xfrm>
            <a:off x="855008" y="1861968"/>
            <a:ext cx="5285502" cy="20374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875DC2-71AB-47F4-B3B6-8351A80C5566}"/>
              </a:ext>
            </a:extLst>
          </p:cNvPr>
          <p:cNvSpPr>
            <a:spLocks noGrp="1"/>
          </p:cNvSpPr>
          <p:nvPr>
            <p:ph sz="half" idx="2"/>
          </p:nvPr>
        </p:nvSpPr>
        <p:spPr>
          <a:xfrm>
            <a:off x="6295965" y="1861968"/>
            <a:ext cx="5285502" cy="20374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27227932-6568-4003-A6CD-19FF08450B32}"/>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pSp>
        <p:nvGrpSpPr>
          <p:cNvPr id="10" name="Group 9">
            <a:extLst>
              <a:ext uri="{FF2B5EF4-FFF2-40B4-BE49-F238E27FC236}">
                <a16:creationId xmlns:a16="http://schemas.microsoft.com/office/drawing/2014/main" id="{D5AD500E-D9D6-4BB5-879A-7B61434EC8E2}"/>
              </a:ext>
            </a:extLst>
          </p:cNvPr>
          <p:cNvGrpSpPr>
            <a:grpSpLocks noChangeAspect="1"/>
          </p:cNvGrpSpPr>
          <p:nvPr userDrawn="1"/>
        </p:nvGrpSpPr>
        <p:grpSpPr>
          <a:xfrm>
            <a:off x="11244204" y="420762"/>
            <a:ext cx="733484" cy="156430"/>
            <a:chOff x="4846638" y="3441700"/>
            <a:chExt cx="5910262" cy="1260475"/>
          </a:xfrm>
        </p:grpSpPr>
        <p:sp>
          <p:nvSpPr>
            <p:cNvPr id="11" name="Freeform 27">
              <a:extLst>
                <a:ext uri="{FF2B5EF4-FFF2-40B4-BE49-F238E27FC236}">
                  <a16:creationId xmlns:a16="http://schemas.microsoft.com/office/drawing/2014/main" id="{ED417613-9FDB-49EE-8E76-FADE52892597}"/>
                </a:ext>
              </a:extLst>
            </p:cNvPr>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8">
              <a:extLst>
                <a:ext uri="{FF2B5EF4-FFF2-40B4-BE49-F238E27FC236}">
                  <a16:creationId xmlns:a16="http://schemas.microsoft.com/office/drawing/2014/main" id="{BDAF5666-C1F4-43A6-8105-192A303EAAB3}"/>
                </a:ext>
              </a:extLst>
            </p:cNvPr>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9">
              <a:extLst>
                <a:ext uri="{FF2B5EF4-FFF2-40B4-BE49-F238E27FC236}">
                  <a16:creationId xmlns:a16="http://schemas.microsoft.com/office/drawing/2014/main" id="{FCE9227D-783B-4620-98E1-B36983F078E4}"/>
                </a:ext>
              </a:extLst>
            </p:cNvPr>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30">
              <a:extLst>
                <a:ext uri="{FF2B5EF4-FFF2-40B4-BE49-F238E27FC236}">
                  <a16:creationId xmlns:a16="http://schemas.microsoft.com/office/drawing/2014/main" id="{1A7D1F2A-A422-444A-83EE-BA858C5124B6}"/>
                </a:ext>
              </a:extLst>
            </p:cNvPr>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31">
              <a:extLst>
                <a:ext uri="{FF2B5EF4-FFF2-40B4-BE49-F238E27FC236}">
                  <a16:creationId xmlns:a16="http://schemas.microsoft.com/office/drawing/2014/main" id="{6CD31B75-3A8A-4B9E-BC30-CEC9C31139E3}"/>
                </a:ext>
              </a:extLst>
            </p:cNvPr>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2201126"/>
      </p:ext>
    </p:extLst>
  </p:cSld>
  <p:clrMapOvr>
    <a:masterClrMapping/>
  </p:clrMapOvr>
  <p:extLst mod="1">
    <p:ext uri="{DCECCB84-F9BA-43D5-87BE-67443E8EF086}">
      <p15:sldGuideLst xmlns:p15="http://schemas.microsoft.com/office/powerpoint/2012/main">
        <p15:guide id="1" pos="5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823095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715995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508715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4251970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49239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1680839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519561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30759946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3740410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11328646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15191169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1502219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4349091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85276507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09128251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3DFBAC-3052-46A9-8568-4970B474AFBF}"/>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875E2E51-4438-444C-A17B-2EEC7C705C45}"/>
              </a:ext>
            </a:extLst>
          </p:cNvPr>
          <p:cNvSpPr>
            <a:spLocks noGrp="1"/>
          </p:cNvSpPr>
          <p:nvPr>
            <p:ph type="body" sz="quarter" idx="14"/>
          </p:nvPr>
        </p:nvSpPr>
        <p:spPr>
          <a:xfrm>
            <a:off x="274702" y="1943100"/>
            <a:ext cx="11721160" cy="4186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49394622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conten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
        <p:nvSpPr>
          <p:cNvPr id="11" name="Content Placeholder 10">
            <a:extLst>
              <a:ext uri="{FF2B5EF4-FFF2-40B4-BE49-F238E27FC236}">
                <a16:creationId xmlns:a16="http://schemas.microsoft.com/office/drawing/2014/main" id="{E84873ED-04E1-4DAC-9F67-A7CE33BA2953}"/>
              </a:ext>
            </a:extLst>
          </p:cNvPr>
          <p:cNvSpPr>
            <a:spLocks noGrp="1"/>
          </p:cNvSpPr>
          <p:nvPr>
            <p:ph sz="quarter" idx="10"/>
          </p:nvPr>
        </p:nvSpPr>
        <p:spPr>
          <a:xfrm>
            <a:off x="274639" y="1943079"/>
            <a:ext cx="11889564" cy="41832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65886424"/>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chart" Target="../charts/chart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chart" Target="../charts/chart2.xml"/><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2.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754091"/>
            <a:ext cx="11889564" cy="458757"/>
          </a:xfrm>
          <a:prstGeom prst="rect">
            <a:avLst/>
          </a:prstGeom>
        </p:spPr>
        <p:txBody>
          <a:bodyPr vert="horz" wrap="square" lIns="146304" tIns="91440" rIns="146304" bIns="0" rtlCol="0" anchor="b">
            <a:noAutofit/>
          </a:bodyPr>
          <a:lstStyle/>
          <a:p>
            <a:r>
              <a:rPr lang="en-US"/>
              <a:t>Click to edit Master title style</a:t>
            </a:r>
            <a:endParaRPr lang="en-US" dirty="0"/>
          </a:p>
        </p:txBody>
      </p:sp>
      <p:sp>
        <p:nvSpPr>
          <p:cNvPr id="4" name="Text Placeholder 3"/>
          <p:cNvSpPr>
            <a:spLocks noGrp="1"/>
          </p:cNvSpPr>
          <p:nvPr>
            <p:ph type="body" idx="1"/>
          </p:nvPr>
        </p:nvSpPr>
        <p:spPr>
          <a:xfrm>
            <a:off x="274640" y="1678698"/>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21"/>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22"/>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cxnSp>
        <p:nvCxnSpPr>
          <p:cNvPr id="11" name="Straight Connector 10">
            <a:extLst>
              <a:ext uri="{FF2B5EF4-FFF2-40B4-BE49-F238E27FC236}">
                <a16:creationId xmlns:a16="http://schemas.microsoft.com/office/drawing/2014/main" id="{DA718D48-D984-4331-BEF3-34BDDC1B5B33}"/>
              </a:ext>
            </a:extLst>
          </p:cNvPr>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304A38-7536-4620-8B10-9BE4EFF7611C}"/>
              </a:ext>
            </a:extLst>
          </p:cNvPr>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7" r:id="rId8"/>
    <p:sldLayoutId id="2147484578" r:id="rId9"/>
    <p:sldLayoutId id="2147484575" r:id="rId10"/>
    <p:sldLayoutId id="2147484564" r:id="rId11"/>
    <p:sldLayoutId id="2147484576" r:id="rId12"/>
    <p:sldLayoutId id="2147484555" r:id="rId13"/>
    <p:sldLayoutId id="2147484560" r:id="rId14"/>
    <p:sldLayoutId id="2147484572" r:id="rId15"/>
    <p:sldLayoutId id="2147484573" r:id="rId16"/>
    <p:sldLayoutId id="2147484574" r:id="rId17"/>
    <p:sldLayoutId id="2147484579" r:id="rId18"/>
    <p:sldLayoutId id="2147484580" r:id="rId19"/>
  </p:sldLayoutIdLst>
  <p:transition>
    <p:fade/>
  </p:transition>
  <p:hf hdr="0" ftr="0" dt="0"/>
  <p:txStyles>
    <p:titleStyle>
      <a:lvl1pPr algn="l" defTabSz="932742" rtl="0" eaLnBrk="1" latinLnBrk="0" hangingPunct="1">
        <a:lnSpc>
          <a:spcPct val="90000"/>
        </a:lnSpc>
        <a:spcBef>
          <a:spcPct val="0"/>
        </a:spcBef>
        <a:buNone/>
        <a:defRPr lang="en-US" sz="2800" b="0" kern="1200" cap="none" spc="-102" baseline="0" dirty="0" smtClean="0">
          <a:ln w="3175">
            <a:noFill/>
          </a:ln>
          <a:solidFill>
            <a:srgbClr val="0179D7"/>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16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173" userDrawn="1">
          <p15:clr>
            <a:srgbClr val="FBAE40"/>
          </p15:clr>
        </p15:guide>
        <p15:guide id="45" pos="3917" userDrawn="1">
          <p15:clr>
            <a:srgbClr val="F26B43"/>
          </p15:clr>
        </p15:guide>
        <p15:guide id="46" orient="horz" pos="1051" userDrawn="1">
          <p15:clr>
            <a:srgbClr val="F26B43"/>
          </p15:clr>
        </p15:guide>
        <p15:guide id="47" pos="766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1925933242"/>
      </p:ext>
    </p:extLst>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 id="2147484593" r:id="rId12"/>
    <p:sldLayoutId id="2147484594" r:id="rId13"/>
    <p:sldLayoutId id="2147484595" r:id="rId14"/>
    <p:sldLayoutId id="2147484596"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onedrive.live.com/recoverykey" TargetMode="Externa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hyperlink" Target="https://tools.ietf.org/html/rfc2246" TargetMode="External"/><Relationship Id="rId2" Type="http://schemas.openxmlformats.org/officeDocument/2006/relationships/hyperlink" Target="https://tools.ietf.org/html/rfc6101" TargetMode="External"/><Relationship Id="rId1" Type="http://schemas.openxmlformats.org/officeDocument/2006/relationships/slideLayout" Target="../slideLayouts/slideLayout8.xml"/><Relationship Id="rId6" Type="http://schemas.openxmlformats.org/officeDocument/2006/relationships/hyperlink" Target="https://datatracker.ietf.org/doc/draft-ietf-tls-tls13/" TargetMode="External"/><Relationship Id="rId5" Type="http://schemas.openxmlformats.org/officeDocument/2006/relationships/hyperlink" Target="https://tools.ietf.org/html/rfc5246" TargetMode="External"/><Relationship Id="rId4" Type="http://schemas.openxmlformats.org/officeDocument/2006/relationships/hyperlink" Target="https://tools.ietf.org/html/rfc4346" TargetMode="Externa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spc="-50" dirty="0"/>
              <a:t>Module 3</a:t>
            </a:r>
            <a:br>
              <a:rPr lang="en-US" sz="4800" spc="-50" dirty="0"/>
            </a:br>
            <a:r>
              <a:rPr lang="en-US" sz="3200" spc="-50" dirty="0"/>
              <a:t>Cryptographic Mechanisms in Windows</a:t>
            </a:r>
            <a:endParaRPr lang="en-US" sz="4800" spc="-50" dirty="0"/>
          </a:p>
        </p:txBody>
      </p:sp>
      <p:sp>
        <p:nvSpPr>
          <p:cNvPr id="5" name="TextBox 4">
            <a:extLst>
              <a:ext uri="{FF2B5EF4-FFF2-40B4-BE49-F238E27FC236}">
                <a16:creationId xmlns:a16="http://schemas.microsoft.com/office/drawing/2014/main" id="{B03186D4-2E15-4A0B-A71D-D04F47403116}"/>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3 – Applications and uses of cryptography</a:t>
            </a:r>
            <a:endParaRPr lang="fr-FR" sz="2400" dirty="0" err="1">
              <a:solidFill>
                <a:schemeClr val="bg1"/>
              </a:solidFill>
            </a:endParaRPr>
          </a:p>
        </p:txBody>
      </p:sp>
      <p:sp>
        <p:nvSpPr>
          <p:cNvPr id="8" name="Espace réservé du texte 3">
            <a:extLst>
              <a:ext uri="{FF2B5EF4-FFF2-40B4-BE49-F238E27FC236}">
                <a16:creationId xmlns:a16="http://schemas.microsoft.com/office/drawing/2014/main" id="{21E91ED3-2151-47C5-8977-B0784FF736D6}"/>
              </a:ext>
            </a:extLst>
          </p:cNvPr>
          <p:cNvSpPr txBox="1">
            <a:spLocks/>
          </p:cNvSpPr>
          <p:nvPr/>
        </p:nvSpPr>
        <p:spPr>
          <a:xfrm>
            <a:off x="428940" y="5082746"/>
            <a:ext cx="6399213" cy="82508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bg1"/>
                    </a:gs>
                    <a:gs pos="100000">
                      <a:schemeClr val="bg1"/>
                    </a:gs>
                  </a:gsLst>
                  <a:lin ang="5400000" scaled="1"/>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t>June 2018</a:t>
            </a:r>
            <a:endParaRPr lang="fr-FR" dirty="0"/>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E13641-5FB2-4FA2-BD10-071FA2C1319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a:t>
            </a:fld>
            <a:endParaRPr lang="en-US" dirty="0"/>
          </a:p>
        </p:txBody>
      </p:sp>
      <p:sp>
        <p:nvSpPr>
          <p:cNvPr id="4" name="Title 3">
            <a:extLst>
              <a:ext uri="{FF2B5EF4-FFF2-40B4-BE49-F238E27FC236}">
                <a16:creationId xmlns:a16="http://schemas.microsoft.com/office/drawing/2014/main" id="{C415977A-6AFF-4377-A092-17D267298465}"/>
              </a:ext>
            </a:extLst>
          </p:cNvPr>
          <p:cNvSpPr>
            <a:spLocks noGrp="1"/>
          </p:cNvSpPr>
          <p:nvPr>
            <p:ph type="title"/>
          </p:nvPr>
        </p:nvSpPr>
        <p:spPr/>
        <p:txBody>
          <a:bodyPr/>
          <a:lstStyle/>
          <a:p>
            <a:r>
              <a:rPr lang="en-US" dirty="0"/>
              <a:t>EFS Encryption Algorithms</a:t>
            </a:r>
            <a:endParaRPr lang="fr-FR" dirty="0"/>
          </a:p>
        </p:txBody>
      </p:sp>
      <p:graphicFrame>
        <p:nvGraphicFramePr>
          <p:cNvPr id="5" name="Table 4">
            <a:extLst>
              <a:ext uri="{FF2B5EF4-FFF2-40B4-BE49-F238E27FC236}">
                <a16:creationId xmlns:a16="http://schemas.microsoft.com/office/drawing/2014/main" id="{1A7E65C2-75AC-4B3A-9AF2-BC75AB346EBE}"/>
              </a:ext>
            </a:extLst>
          </p:cNvPr>
          <p:cNvGraphicFramePr>
            <a:graphicFrameLocks noGrp="1"/>
          </p:cNvGraphicFramePr>
          <p:nvPr>
            <p:extLst>
              <p:ext uri="{D42A27DB-BD31-4B8C-83A1-F6EECF244321}">
                <p14:modId xmlns:p14="http://schemas.microsoft.com/office/powerpoint/2010/main" val="2551548202"/>
              </p:ext>
            </p:extLst>
          </p:nvPr>
        </p:nvGraphicFramePr>
        <p:xfrm>
          <a:off x="1249685" y="1989138"/>
          <a:ext cx="7200800" cy="2865120"/>
        </p:xfrm>
        <a:graphic>
          <a:graphicData uri="http://schemas.openxmlformats.org/drawingml/2006/table">
            <a:tbl>
              <a:tblPr firstRow="1" bandRow="1">
                <a:tableStyleId>{5C22544A-7EE6-4342-B048-85BDC9FD1C3A}</a:tableStyleId>
              </a:tblPr>
              <a:tblGrid>
                <a:gridCol w="3744416">
                  <a:extLst>
                    <a:ext uri="{9D8B030D-6E8A-4147-A177-3AD203B41FA5}">
                      <a16:colId xmlns:a16="http://schemas.microsoft.com/office/drawing/2014/main" val="83373149"/>
                    </a:ext>
                  </a:extLst>
                </a:gridCol>
                <a:gridCol w="3456384">
                  <a:extLst>
                    <a:ext uri="{9D8B030D-6E8A-4147-A177-3AD203B41FA5}">
                      <a16:colId xmlns:a16="http://schemas.microsoft.com/office/drawing/2014/main" val="3829266620"/>
                    </a:ext>
                  </a:extLst>
                </a:gridCol>
              </a:tblGrid>
              <a:tr h="370840">
                <a:tc>
                  <a:txBody>
                    <a:bodyPr/>
                    <a:lstStyle/>
                    <a:p>
                      <a:r>
                        <a:rPr lang="en-US" dirty="0"/>
                        <a:t>Windows Version</a:t>
                      </a:r>
                      <a:endParaRPr lang="fr-FR" dirty="0"/>
                    </a:p>
                  </a:txBody>
                  <a:tcPr/>
                </a:tc>
                <a:tc>
                  <a:txBody>
                    <a:bodyPr/>
                    <a:lstStyle/>
                    <a:p>
                      <a:r>
                        <a:rPr lang="en-US" dirty="0"/>
                        <a:t>Default Algorithm</a:t>
                      </a:r>
                      <a:endParaRPr lang="fr-FR" dirty="0"/>
                    </a:p>
                  </a:txBody>
                  <a:tcPr/>
                </a:tc>
                <a:extLst>
                  <a:ext uri="{0D108BD9-81ED-4DB2-BD59-A6C34878D82A}">
                    <a16:rowId xmlns:a16="http://schemas.microsoft.com/office/drawing/2014/main" val="2488522354"/>
                  </a:ext>
                </a:extLst>
              </a:tr>
              <a:tr h="370840">
                <a:tc>
                  <a:txBody>
                    <a:bodyPr/>
                    <a:lstStyle/>
                    <a:p>
                      <a:r>
                        <a:rPr lang="en-US" dirty="0"/>
                        <a:t>Windows 2000</a:t>
                      </a:r>
                      <a:endParaRPr lang="fr-FR" dirty="0"/>
                    </a:p>
                  </a:txBody>
                  <a:tcPr/>
                </a:tc>
                <a:tc>
                  <a:txBody>
                    <a:bodyPr/>
                    <a:lstStyle/>
                    <a:p>
                      <a:r>
                        <a:rPr lang="en-US" dirty="0"/>
                        <a:t>DESX</a:t>
                      </a:r>
                      <a:endParaRPr lang="fr-FR" dirty="0"/>
                    </a:p>
                  </a:txBody>
                  <a:tcPr/>
                </a:tc>
                <a:extLst>
                  <a:ext uri="{0D108BD9-81ED-4DB2-BD59-A6C34878D82A}">
                    <a16:rowId xmlns:a16="http://schemas.microsoft.com/office/drawing/2014/main" val="4184382424"/>
                  </a:ext>
                </a:extLst>
              </a:tr>
              <a:tr h="370840">
                <a:tc>
                  <a:txBody>
                    <a:bodyPr/>
                    <a:lstStyle/>
                    <a:p>
                      <a:r>
                        <a:rPr lang="en-US" dirty="0"/>
                        <a:t>Windows XP</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DESX</a:t>
                      </a:r>
                      <a:endParaRPr lang="fr-FR" dirty="0"/>
                    </a:p>
                  </a:txBody>
                  <a:tcPr/>
                </a:tc>
                <a:extLst>
                  <a:ext uri="{0D108BD9-81ED-4DB2-BD59-A6C34878D82A}">
                    <a16:rowId xmlns:a16="http://schemas.microsoft.com/office/drawing/2014/main" val="3455847233"/>
                  </a:ext>
                </a:extLst>
              </a:tr>
              <a:tr h="370840">
                <a:tc>
                  <a:txBody>
                    <a:bodyPr/>
                    <a:lstStyle/>
                    <a:p>
                      <a:r>
                        <a:rPr lang="en-US" dirty="0"/>
                        <a:t>Windows XP SP1</a:t>
                      </a:r>
                      <a:endParaRPr lang="fr-FR" dirty="0"/>
                    </a:p>
                  </a:txBody>
                  <a:tcPr/>
                </a:tc>
                <a:tc>
                  <a:txBody>
                    <a:bodyPr/>
                    <a:lstStyle/>
                    <a:p>
                      <a:r>
                        <a:rPr lang="en-US" dirty="0"/>
                        <a:t>AES-256</a:t>
                      </a:r>
                      <a:endParaRPr lang="fr-FR" dirty="0"/>
                    </a:p>
                  </a:txBody>
                  <a:tcPr/>
                </a:tc>
                <a:extLst>
                  <a:ext uri="{0D108BD9-81ED-4DB2-BD59-A6C34878D82A}">
                    <a16:rowId xmlns:a16="http://schemas.microsoft.com/office/drawing/2014/main" val="4278283915"/>
                  </a:ext>
                </a:extLst>
              </a:tr>
              <a:tr h="370840">
                <a:tc>
                  <a:txBody>
                    <a:bodyPr/>
                    <a:lstStyle/>
                    <a:p>
                      <a:r>
                        <a:rPr lang="en-US" dirty="0"/>
                        <a:t>Windows Server 2003</a:t>
                      </a:r>
                      <a:endParaRPr lang="fr-FR"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AES-256</a:t>
                      </a:r>
                      <a:endParaRPr lang="fr-FR" dirty="0"/>
                    </a:p>
                  </a:txBody>
                  <a:tcPr/>
                </a:tc>
                <a:extLst>
                  <a:ext uri="{0D108BD9-81ED-4DB2-BD59-A6C34878D82A}">
                    <a16:rowId xmlns:a16="http://schemas.microsoft.com/office/drawing/2014/main" val="1776279271"/>
                  </a:ext>
                </a:extLst>
              </a:tr>
              <a:tr h="370840">
                <a:tc>
                  <a:txBody>
                    <a:bodyPr/>
                    <a:lstStyle/>
                    <a:p>
                      <a:r>
                        <a:rPr lang="en-US" dirty="0"/>
                        <a:t>Windows Vista/2008</a:t>
                      </a:r>
                      <a:endParaRPr lang="fr-FR"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AES-256</a:t>
                      </a:r>
                      <a:endParaRPr lang="fr-FR" dirty="0"/>
                    </a:p>
                  </a:txBody>
                  <a:tcPr/>
                </a:tc>
                <a:extLst>
                  <a:ext uri="{0D108BD9-81ED-4DB2-BD59-A6C34878D82A}">
                    <a16:rowId xmlns:a16="http://schemas.microsoft.com/office/drawing/2014/main" val="2076708323"/>
                  </a:ext>
                </a:extLst>
              </a:tr>
              <a:tr h="370840">
                <a:tc>
                  <a:txBody>
                    <a:bodyPr/>
                    <a:lstStyle/>
                    <a:p>
                      <a:r>
                        <a:rPr lang="en-US" dirty="0"/>
                        <a:t>Windows 7/2008R2 and sup.</a:t>
                      </a:r>
                      <a:endParaRPr lang="fr-FR"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AES-256</a:t>
                      </a:r>
                      <a:endParaRPr lang="fr-FR" dirty="0"/>
                    </a:p>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E</a:t>
                      </a:r>
                      <a:r>
                        <a:rPr lang="fr-FR" dirty="0"/>
                        <a:t>CC support for </a:t>
                      </a:r>
                      <a:r>
                        <a:rPr lang="fr-FR" dirty="0" err="1"/>
                        <a:t>certificates</a:t>
                      </a:r>
                      <a:endParaRPr lang="fr-FR" dirty="0"/>
                    </a:p>
                  </a:txBody>
                  <a:tcPr/>
                </a:tc>
                <a:extLst>
                  <a:ext uri="{0D108BD9-81ED-4DB2-BD59-A6C34878D82A}">
                    <a16:rowId xmlns:a16="http://schemas.microsoft.com/office/drawing/2014/main" val="1996141982"/>
                  </a:ext>
                </a:extLst>
              </a:tr>
            </a:tbl>
          </a:graphicData>
        </a:graphic>
      </p:graphicFrame>
    </p:spTree>
    <p:extLst>
      <p:ext uri="{BB962C8B-B14F-4D97-AF65-F5344CB8AC3E}">
        <p14:creationId xmlns:p14="http://schemas.microsoft.com/office/powerpoint/2010/main" val="2223599958"/>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B40866-10BE-4740-9367-6DDF59D6B82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99</a:t>
            </a:fld>
            <a:endParaRPr lang="en-US" dirty="0"/>
          </a:p>
        </p:txBody>
      </p:sp>
      <p:sp>
        <p:nvSpPr>
          <p:cNvPr id="3" name="Text Placeholder 2">
            <a:extLst>
              <a:ext uri="{FF2B5EF4-FFF2-40B4-BE49-F238E27FC236}">
                <a16:creationId xmlns:a16="http://schemas.microsoft.com/office/drawing/2014/main" id="{387367CF-F0E2-4D11-889E-4251DACE74D6}"/>
              </a:ext>
            </a:extLst>
          </p:cNvPr>
          <p:cNvSpPr>
            <a:spLocks noGrp="1"/>
          </p:cNvSpPr>
          <p:nvPr>
            <p:ph type="body" sz="quarter" idx="14"/>
          </p:nvPr>
        </p:nvSpPr>
        <p:spPr>
          <a:xfrm>
            <a:off x="274702" y="1943100"/>
            <a:ext cx="11721160" cy="1698927"/>
          </a:xfrm>
        </p:spPr>
        <p:txBody>
          <a:bodyPr/>
          <a:lstStyle/>
          <a:p>
            <a:r>
              <a:rPr lang="en-US" dirty="0"/>
              <a:t>Trusts are transitive</a:t>
            </a:r>
          </a:p>
          <a:p>
            <a:pPr lvl="1"/>
            <a:r>
              <a:rPr lang="en-US" dirty="0"/>
              <a:t>If A trust B and B trusts C, then A trusts C</a:t>
            </a:r>
          </a:p>
          <a:p>
            <a:r>
              <a:rPr lang="en-US" dirty="0"/>
              <a:t>Introducing “Trusted Third Party”</a:t>
            </a:r>
          </a:p>
        </p:txBody>
      </p:sp>
      <p:sp>
        <p:nvSpPr>
          <p:cNvPr id="4" name="Title 3">
            <a:extLst>
              <a:ext uri="{FF2B5EF4-FFF2-40B4-BE49-F238E27FC236}">
                <a16:creationId xmlns:a16="http://schemas.microsoft.com/office/drawing/2014/main" id="{A6A82B0E-804E-4AB7-92F2-CE3B690725F3}"/>
              </a:ext>
            </a:extLst>
          </p:cNvPr>
          <p:cNvSpPr>
            <a:spLocks noGrp="1"/>
          </p:cNvSpPr>
          <p:nvPr>
            <p:ph type="title"/>
          </p:nvPr>
        </p:nvSpPr>
        <p:spPr/>
        <p:txBody>
          <a:bodyPr/>
          <a:lstStyle/>
          <a:p>
            <a:r>
              <a:rPr lang="en-US" dirty="0"/>
              <a:t>Trust Chains</a:t>
            </a:r>
            <a:endParaRPr lang="fr-FR" dirty="0"/>
          </a:p>
        </p:txBody>
      </p:sp>
      <p:pic>
        <p:nvPicPr>
          <p:cNvPr id="5" name="Picture 2">
            <a:extLst>
              <a:ext uri="{FF2B5EF4-FFF2-40B4-BE49-F238E27FC236}">
                <a16:creationId xmlns:a16="http://schemas.microsoft.com/office/drawing/2014/main" id="{AA0EAB25-6D2C-4ACA-A1EA-F6D403B8A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841" y="3702274"/>
            <a:ext cx="4260874" cy="252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0810220"/>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1D2D5-8ED0-4DE8-BF68-A94AE187BE0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100</a:t>
            </a:fld>
            <a:endParaRPr lang="en-US" dirty="0"/>
          </a:p>
        </p:txBody>
      </p:sp>
      <p:sp>
        <p:nvSpPr>
          <p:cNvPr id="5" name="Text Placeholder 4">
            <a:extLst>
              <a:ext uri="{FF2B5EF4-FFF2-40B4-BE49-F238E27FC236}">
                <a16:creationId xmlns:a16="http://schemas.microsoft.com/office/drawing/2014/main" id="{D2366F11-4E97-435E-9737-2EC85BB2F4FC}"/>
              </a:ext>
            </a:extLst>
          </p:cNvPr>
          <p:cNvSpPr>
            <a:spLocks noGrp="1"/>
          </p:cNvSpPr>
          <p:nvPr>
            <p:ph type="body" sz="quarter" idx="14"/>
          </p:nvPr>
        </p:nvSpPr>
        <p:spPr>
          <a:xfrm>
            <a:off x="274702" y="1943100"/>
            <a:ext cx="11721160" cy="4505849"/>
          </a:xfrm>
        </p:spPr>
        <p:txBody>
          <a:bodyPr/>
          <a:lstStyle/>
          <a:p>
            <a:r>
              <a:rPr lang="en-US" dirty="0"/>
              <a:t>Certificate Authorities are like “trust aggregators” or third-party trust.</a:t>
            </a:r>
          </a:p>
          <a:p>
            <a:r>
              <a:rPr lang="en-US" dirty="0"/>
              <a:t>Previously learned scheme : </a:t>
            </a:r>
            <a:r>
              <a:rPr lang="en-US" dirty="0">
                <a:solidFill>
                  <a:srgbClr val="FF0000"/>
                </a:solidFill>
              </a:rPr>
              <a:t>A</a:t>
            </a:r>
            <a:r>
              <a:rPr lang="en-US" dirty="0"/>
              <a:t> trust </a:t>
            </a:r>
            <a:r>
              <a:rPr lang="en-US" dirty="0">
                <a:solidFill>
                  <a:srgbClr val="00B050"/>
                </a:solidFill>
              </a:rPr>
              <a:t>B</a:t>
            </a:r>
            <a:r>
              <a:rPr lang="en-US" dirty="0"/>
              <a:t> because </a:t>
            </a:r>
            <a:r>
              <a:rPr lang="en-US" dirty="0">
                <a:solidFill>
                  <a:srgbClr val="FF0000"/>
                </a:solidFill>
              </a:rPr>
              <a:t>A</a:t>
            </a:r>
            <a:r>
              <a:rPr lang="en-US" dirty="0"/>
              <a:t> know </a:t>
            </a:r>
            <a:r>
              <a:rPr lang="en-US" u="sng" dirty="0">
                <a:solidFill>
                  <a:srgbClr val="00B050"/>
                </a:solidFill>
              </a:rPr>
              <a:t>B’s</a:t>
            </a:r>
            <a:r>
              <a:rPr lang="en-US" u="sng" dirty="0"/>
              <a:t> </a:t>
            </a:r>
            <a:r>
              <a:rPr lang="en-US" u="sng" dirty="0">
                <a:solidFill>
                  <a:srgbClr val="00B050"/>
                </a:solidFill>
              </a:rPr>
              <a:t>certificate</a:t>
            </a:r>
            <a:r>
              <a:rPr lang="en-US" dirty="0">
                <a:solidFill>
                  <a:srgbClr val="00B050"/>
                </a:solidFill>
              </a:rPr>
              <a:t> </a:t>
            </a:r>
            <a:r>
              <a:rPr lang="en-US" dirty="0"/>
              <a:t>;</a:t>
            </a:r>
          </a:p>
          <a:p>
            <a:r>
              <a:rPr lang="en-US" dirty="0"/>
              <a:t>With a CA, a new intermediate is introduced: </a:t>
            </a:r>
            <a:r>
              <a:rPr lang="en-US" dirty="0">
                <a:solidFill>
                  <a:srgbClr val="FF0000"/>
                </a:solidFill>
              </a:rPr>
              <a:t>A</a:t>
            </a:r>
            <a:r>
              <a:rPr lang="en-US" dirty="0"/>
              <a:t> trusts </a:t>
            </a:r>
            <a:r>
              <a:rPr lang="en-US" dirty="0">
                <a:solidFill>
                  <a:srgbClr val="0070C0"/>
                </a:solidFill>
              </a:rPr>
              <a:t>the CA </a:t>
            </a:r>
            <a:r>
              <a:rPr lang="en-US" dirty="0"/>
              <a:t>because </a:t>
            </a:r>
            <a:r>
              <a:rPr lang="en-US" dirty="0">
                <a:solidFill>
                  <a:srgbClr val="FF0000"/>
                </a:solidFill>
              </a:rPr>
              <a:t>A</a:t>
            </a:r>
            <a:r>
              <a:rPr lang="en-US" dirty="0"/>
              <a:t> knows the </a:t>
            </a:r>
            <a:r>
              <a:rPr lang="en-US" u="sng" dirty="0">
                <a:solidFill>
                  <a:srgbClr val="0070C0"/>
                </a:solidFill>
              </a:rPr>
              <a:t>CA’s certificate</a:t>
            </a:r>
            <a:r>
              <a:rPr lang="en-US" dirty="0"/>
              <a:t>; then the </a:t>
            </a:r>
            <a:r>
              <a:rPr lang="en-US" dirty="0">
                <a:solidFill>
                  <a:srgbClr val="0070C0"/>
                </a:solidFill>
              </a:rPr>
              <a:t>CA</a:t>
            </a:r>
            <a:r>
              <a:rPr lang="en-US" dirty="0"/>
              <a:t> trusts </a:t>
            </a:r>
            <a:r>
              <a:rPr lang="en-US" dirty="0">
                <a:solidFill>
                  <a:srgbClr val="00B050"/>
                </a:solidFill>
              </a:rPr>
              <a:t>B</a:t>
            </a:r>
            <a:r>
              <a:rPr lang="en-US" dirty="0"/>
              <a:t> because it signed </a:t>
            </a:r>
            <a:r>
              <a:rPr lang="en-US" u="sng" dirty="0">
                <a:solidFill>
                  <a:srgbClr val="00B050"/>
                </a:solidFill>
              </a:rPr>
              <a:t>B’s certificate</a:t>
            </a:r>
            <a:r>
              <a:rPr lang="en-US" dirty="0"/>
              <a:t>; so, </a:t>
            </a:r>
            <a:r>
              <a:rPr lang="en-US" dirty="0">
                <a:solidFill>
                  <a:srgbClr val="FF0000"/>
                </a:solidFill>
              </a:rPr>
              <a:t>A</a:t>
            </a:r>
            <a:r>
              <a:rPr lang="en-US" dirty="0"/>
              <a:t> trusts </a:t>
            </a:r>
            <a:r>
              <a:rPr lang="en-US" dirty="0">
                <a:solidFill>
                  <a:srgbClr val="00B050"/>
                </a:solidFill>
              </a:rPr>
              <a:t>B</a:t>
            </a:r>
          </a:p>
          <a:p>
            <a:r>
              <a:rPr lang="en-US" dirty="0"/>
              <a:t>Many level of CA can be specified. Usually 3</a:t>
            </a:r>
          </a:p>
        </p:txBody>
      </p:sp>
      <p:sp>
        <p:nvSpPr>
          <p:cNvPr id="3" name="Title 2">
            <a:extLst>
              <a:ext uri="{FF2B5EF4-FFF2-40B4-BE49-F238E27FC236}">
                <a16:creationId xmlns:a16="http://schemas.microsoft.com/office/drawing/2014/main" id="{02A142FB-65E5-4723-81CF-95CC9B63C130}"/>
              </a:ext>
            </a:extLst>
          </p:cNvPr>
          <p:cNvSpPr>
            <a:spLocks noGrp="1"/>
          </p:cNvSpPr>
          <p:nvPr>
            <p:ph type="title"/>
          </p:nvPr>
        </p:nvSpPr>
        <p:spPr/>
        <p:txBody>
          <a:bodyPr/>
          <a:lstStyle/>
          <a:p>
            <a:r>
              <a:rPr lang="en-US" dirty="0"/>
              <a:t>Certificates Authorities</a:t>
            </a:r>
            <a:endParaRPr lang="fr-FR" dirty="0"/>
          </a:p>
        </p:txBody>
      </p:sp>
    </p:spTree>
    <p:extLst>
      <p:ext uri="{BB962C8B-B14F-4D97-AF65-F5344CB8AC3E}">
        <p14:creationId xmlns:p14="http://schemas.microsoft.com/office/powerpoint/2010/main" val="2427350434"/>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23BE0C-8A79-4A32-B41C-656F414323A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101</a:t>
            </a:fld>
            <a:endParaRPr lang="en-US" dirty="0"/>
          </a:p>
        </p:txBody>
      </p:sp>
      <p:sp>
        <p:nvSpPr>
          <p:cNvPr id="4" name="Title 3">
            <a:extLst>
              <a:ext uri="{FF2B5EF4-FFF2-40B4-BE49-F238E27FC236}">
                <a16:creationId xmlns:a16="http://schemas.microsoft.com/office/drawing/2014/main" id="{92AC115D-A506-40AC-9E66-EC6B10B96077}"/>
              </a:ext>
            </a:extLst>
          </p:cNvPr>
          <p:cNvSpPr>
            <a:spLocks noGrp="1"/>
          </p:cNvSpPr>
          <p:nvPr>
            <p:ph type="title"/>
          </p:nvPr>
        </p:nvSpPr>
        <p:spPr/>
        <p:txBody>
          <a:bodyPr/>
          <a:lstStyle/>
          <a:p>
            <a:r>
              <a:rPr lang="en-US" dirty="0"/>
              <a:t>Trust Aggregation</a:t>
            </a:r>
            <a:endParaRPr lang="fr-FR" dirty="0"/>
          </a:p>
        </p:txBody>
      </p:sp>
      <p:pic>
        <p:nvPicPr>
          <p:cNvPr id="5" name="Picture 2">
            <a:extLst>
              <a:ext uri="{FF2B5EF4-FFF2-40B4-BE49-F238E27FC236}">
                <a16:creationId xmlns:a16="http://schemas.microsoft.com/office/drawing/2014/main" id="{EAE8B05C-8B38-49CB-89A8-7A43A68BD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243" y="1865091"/>
            <a:ext cx="6480720" cy="4610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6277437"/>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211210-9662-495C-A229-EE2FDB7DD8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102</a:t>
            </a:fld>
            <a:endParaRPr lang="en-US" dirty="0"/>
          </a:p>
        </p:txBody>
      </p:sp>
      <p:sp>
        <p:nvSpPr>
          <p:cNvPr id="3" name="Text Placeholder 2">
            <a:extLst>
              <a:ext uri="{FF2B5EF4-FFF2-40B4-BE49-F238E27FC236}">
                <a16:creationId xmlns:a16="http://schemas.microsoft.com/office/drawing/2014/main" id="{9D4F7793-CDE5-42B8-A8A8-C4EB45B939D2}"/>
              </a:ext>
            </a:extLst>
          </p:cNvPr>
          <p:cNvSpPr>
            <a:spLocks noGrp="1"/>
          </p:cNvSpPr>
          <p:nvPr>
            <p:ph type="body" sz="quarter" idx="14"/>
          </p:nvPr>
        </p:nvSpPr>
        <p:spPr>
          <a:xfrm>
            <a:off x="274702" y="1943100"/>
            <a:ext cx="5151447" cy="683264"/>
          </a:xfrm>
        </p:spPr>
        <p:txBody>
          <a:bodyPr/>
          <a:lstStyle/>
          <a:p>
            <a:r>
              <a:rPr lang="en-US" dirty="0"/>
              <a:t>With the Certificate GUI</a:t>
            </a:r>
          </a:p>
        </p:txBody>
      </p:sp>
      <p:sp>
        <p:nvSpPr>
          <p:cNvPr id="4" name="Title 3">
            <a:extLst>
              <a:ext uri="{FF2B5EF4-FFF2-40B4-BE49-F238E27FC236}">
                <a16:creationId xmlns:a16="http://schemas.microsoft.com/office/drawing/2014/main" id="{CAC0CD82-1605-4FE5-8AA3-5C8FE09FD0B3}"/>
              </a:ext>
            </a:extLst>
          </p:cNvPr>
          <p:cNvSpPr>
            <a:spLocks noGrp="1"/>
          </p:cNvSpPr>
          <p:nvPr>
            <p:ph type="title"/>
          </p:nvPr>
        </p:nvSpPr>
        <p:spPr/>
        <p:txBody>
          <a:bodyPr/>
          <a:lstStyle/>
          <a:p>
            <a:r>
              <a:rPr lang="en-US" dirty="0"/>
              <a:t>Examining the trust chain</a:t>
            </a:r>
            <a:endParaRPr lang="fr-FR" dirty="0"/>
          </a:p>
        </p:txBody>
      </p:sp>
      <p:pic>
        <p:nvPicPr>
          <p:cNvPr id="5" name="Picture 2">
            <a:extLst>
              <a:ext uri="{FF2B5EF4-FFF2-40B4-BE49-F238E27FC236}">
                <a16:creationId xmlns:a16="http://schemas.microsoft.com/office/drawing/2014/main" id="{753CCBD3-0BB9-4A6C-8343-8F3CD345E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75" y="1989138"/>
            <a:ext cx="3626892" cy="449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514525"/>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986B1B-DB32-4EBC-A5E3-E0C1CFA2F94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103</a:t>
            </a:fld>
            <a:endParaRPr lang="en-US" dirty="0"/>
          </a:p>
        </p:txBody>
      </p:sp>
      <p:sp>
        <p:nvSpPr>
          <p:cNvPr id="3" name="Text Placeholder 2">
            <a:extLst>
              <a:ext uri="{FF2B5EF4-FFF2-40B4-BE49-F238E27FC236}">
                <a16:creationId xmlns:a16="http://schemas.microsoft.com/office/drawing/2014/main" id="{15E2C79D-6584-4687-9FFB-D2E5E4B69093}"/>
              </a:ext>
            </a:extLst>
          </p:cNvPr>
          <p:cNvSpPr>
            <a:spLocks noGrp="1"/>
          </p:cNvSpPr>
          <p:nvPr>
            <p:ph type="body" sz="quarter" idx="14"/>
          </p:nvPr>
        </p:nvSpPr>
        <p:spPr>
          <a:xfrm>
            <a:off x="274701" y="1943100"/>
            <a:ext cx="11889501" cy="4586640"/>
          </a:xfrm>
        </p:spPr>
        <p:txBody>
          <a:bodyPr/>
          <a:lstStyle/>
          <a:p>
            <a:pPr marL="0" indent="0">
              <a:buNone/>
            </a:pPr>
            <a:r>
              <a:rPr lang="en-US" sz="1600" dirty="0">
                <a:latin typeface="Consolas" pitchFamily="49" charset="0"/>
                <a:cs typeface="Consolas" pitchFamily="49" charset="0"/>
              </a:rPr>
              <a:t>certutil.exe -verify certificate_file.cer</a:t>
            </a:r>
          </a:p>
          <a:p>
            <a:pPr marL="0" indent="0">
              <a:buNone/>
            </a:pPr>
            <a:endParaRPr lang="en-US" sz="1100" dirty="0">
              <a:latin typeface="Consolas" pitchFamily="49" charset="0"/>
              <a:cs typeface="Consolas" pitchFamily="49" charset="0"/>
            </a:endParaRPr>
          </a:p>
          <a:p>
            <a:pPr marL="0" indent="0">
              <a:buNone/>
            </a:pPr>
            <a:r>
              <a:rPr lang="en-US" sz="1600" dirty="0" err="1">
                <a:latin typeface="Consolas" pitchFamily="49" charset="0"/>
                <a:cs typeface="Consolas" pitchFamily="49" charset="0"/>
              </a:rPr>
              <a:t>CertContext</a:t>
            </a:r>
            <a:r>
              <a:rPr lang="en-US" sz="1600" dirty="0">
                <a:latin typeface="Consolas" pitchFamily="49" charset="0"/>
                <a:cs typeface="Consolas" pitchFamily="49" charset="0"/>
              </a:rPr>
              <a:t>[0][0]: </a:t>
            </a:r>
            <a:r>
              <a:rPr lang="en-US" sz="1600" dirty="0" err="1">
                <a:latin typeface="Consolas" pitchFamily="49" charset="0"/>
                <a:cs typeface="Consolas" pitchFamily="49" charset="0"/>
              </a:rPr>
              <a:t>dwInfoStatus</a:t>
            </a:r>
            <a:r>
              <a:rPr lang="en-US" sz="1600" dirty="0">
                <a:latin typeface="Consolas" pitchFamily="49" charset="0"/>
                <a:cs typeface="Consolas" pitchFamily="49" charset="0"/>
              </a:rPr>
              <a:t>=102 </a:t>
            </a:r>
            <a:r>
              <a:rPr lang="en-US" sz="1600" dirty="0" err="1">
                <a:latin typeface="Consolas" pitchFamily="49" charset="0"/>
                <a:cs typeface="Consolas" pitchFamily="49" charset="0"/>
              </a:rPr>
              <a:t>dwErrorStatus</a:t>
            </a:r>
            <a:r>
              <a:rPr lang="en-US" sz="1600" dirty="0">
                <a:latin typeface="Consolas" pitchFamily="49" charset="0"/>
                <a:cs typeface="Consolas" pitchFamily="49" charset="0"/>
              </a:rPr>
              <a:t>=0</a:t>
            </a:r>
          </a:p>
          <a:p>
            <a:pPr marL="0" indent="0">
              <a:buNone/>
            </a:pPr>
            <a:r>
              <a:rPr lang="en-US" sz="1600" dirty="0">
                <a:latin typeface="Consolas" pitchFamily="49" charset="0"/>
                <a:cs typeface="Consolas" pitchFamily="49" charset="0"/>
              </a:rPr>
              <a:t>  Issuer: CN=</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Class 2 Primary Intermediate Object CA, OU=Secure Digital Certificate Signing, O=</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Ltd., C=IL</a:t>
            </a:r>
          </a:p>
          <a:p>
            <a:pPr marL="0" indent="0">
              <a:buNone/>
            </a:pPr>
            <a:r>
              <a:rPr lang="fr-FR" sz="1600" dirty="0">
                <a:latin typeface="Consolas" pitchFamily="49" charset="0"/>
                <a:cs typeface="Consolas" pitchFamily="49" charset="0"/>
              </a:rPr>
              <a:t>  </a:t>
            </a:r>
            <a:r>
              <a:rPr lang="fr-FR" sz="1600" dirty="0" err="1">
                <a:latin typeface="Consolas" pitchFamily="49" charset="0"/>
                <a:cs typeface="Consolas" pitchFamily="49" charset="0"/>
              </a:rPr>
              <a:t>Subject</a:t>
            </a:r>
            <a:r>
              <a:rPr lang="fr-FR" sz="1600" dirty="0">
                <a:latin typeface="Consolas" pitchFamily="49" charset="0"/>
                <a:cs typeface="Consolas" pitchFamily="49" charset="0"/>
              </a:rPr>
              <a:t>: E=user@contoso.com, CN=User, L=SEATLE, S=WA, C=US</a:t>
            </a:r>
          </a:p>
          <a:p>
            <a:pPr marL="0" indent="0">
              <a:buNone/>
            </a:pPr>
            <a:endParaRPr lang="fr-FR" sz="1050" dirty="0">
              <a:latin typeface="Consolas" pitchFamily="49" charset="0"/>
              <a:cs typeface="Consolas" pitchFamily="49" charset="0"/>
            </a:endParaRPr>
          </a:p>
          <a:p>
            <a:pPr marL="0" indent="0">
              <a:buNone/>
            </a:pPr>
            <a:r>
              <a:rPr lang="en-US" sz="1600" dirty="0" err="1">
                <a:latin typeface="Consolas" pitchFamily="49" charset="0"/>
                <a:cs typeface="Consolas" pitchFamily="49" charset="0"/>
              </a:rPr>
              <a:t>CertContext</a:t>
            </a:r>
            <a:r>
              <a:rPr lang="en-US" sz="1600" dirty="0">
                <a:latin typeface="Consolas" pitchFamily="49" charset="0"/>
                <a:cs typeface="Consolas" pitchFamily="49" charset="0"/>
              </a:rPr>
              <a:t>[0][1]: </a:t>
            </a:r>
            <a:r>
              <a:rPr lang="en-US" sz="1600" dirty="0" err="1">
                <a:latin typeface="Consolas" pitchFamily="49" charset="0"/>
                <a:cs typeface="Consolas" pitchFamily="49" charset="0"/>
              </a:rPr>
              <a:t>dwInfoStatus</a:t>
            </a:r>
            <a:r>
              <a:rPr lang="en-US" sz="1600" dirty="0">
                <a:latin typeface="Consolas" pitchFamily="49" charset="0"/>
                <a:cs typeface="Consolas" pitchFamily="49" charset="0"/>
              </a:rPr>
              <a:t>=102 </a:t>
            </a:r>
            <a:r>
              <a:rPr lang="en-US" sz="1600" dirty="0" err="1">
                <a:latin typeface="Consolas" pitchFamily="49" charset="0"/>
                <a:cs typeface="Consolas" pitchFamily="49" charset="0"/>
              </a:rPr>
              <a:t>dwErrorStatus</a:t>
            </a:r>
            <a:r>
              <a:rPr lang="en-US" sz="1600" dirty="0">
                <a:latin typeface="Consolas" pitchFamily="49" charset="0"/>
                <a:cs typeface="Consolas" pitchFamily="49" charset="0"/>
              </a:rPr>
              <a:t>=0</a:t>
            </a:r>
          </a:p>
          <a:p>
            <a:pPr marL="0" indent="0">
              <a:buNone/>
            </a:pPr>
            <a:r>
              <a:rPr lang="en-US" sz="1600" dirty="0">
                <a:latin typeface="Consolas" pitchFamily="49" charset="0"/>
                <a:cs typeface="Consolas" pitchFamily="49" charset="0"/>
              </a:rPr>
              <a:t>  Issuer: CN=</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Certification Authority, OU=Secure Digital Certificate Signing, O=</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Ltd., C=IL</a:t>
            </a:r>
          </a:p>
          <a:p>
            <a:pPr marL="0" indent="0">
              <a:buNone/>
            </a:pPr>
            <a:r>
              <a:rPr lang="en-US" sz="1600" dirty="0">
                <a:latin typeface="Consolas" pitchFamily="49" charset="0"/>
                <a:cs typeface="Consolas" pitchFamily="49" charset="0"/>
              </a:rPr>
              <a:t>  Subject: CN=</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Class 2 Primary Intermediate Object CA, OU=Secure Digital Certificate Signing, O=</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Ltd., C=IL</a:t>
            </a:r>
          </a:p>
          <a:p>
            <a:pPr marL="0" indent="0">
              <a:buNone/>
            </a:pPr>
            <a:endParaRPr lang="en-US" sz="1600" dirty="0">
              <a:latin typeface="Consolas" pitchFamily="49" charset="0"/>
              <a:cs typeface="Consolas" pitchFamily="49" charset="0"/>
            </a:endParaRPr>
          </a:p>
          <a:p>
            <a:pPr marL="0" indent="0">
              <a:buNone/>
            </a:pPr>
            <a:r>
              <a:rPr lang="en-US" sz="1600" dirty="0" err="1">
                <a:latin typeface="Consolas" pitchFamily="49" charset="0"/>
                <a:cs typeface="Consolas" pitchFamily="49" charset="0"/>
              </a:rPr>
              <a:t>CertContext</a:t>
            </a:r>
            <a:r>
              <a:rPr lang="en-US" sz="1600" dirty="0">
                <a:latin typeface="Consolas" pitchFamily="49" charset="0"/>
                <a:cs typeface="Consolas" pitchFamily="49" charset="0"/>
              </a:rPr>
              <a:t>[0][2]: </a:t>
            </a:r>
            <a:r>
              <a:rPr lang="en-US" sz="1600" dirty="0" err="1">
                <a:latin typeface="Consolas" pitchFamily="49" charset="0"/>
                <a:cs typeface="Consolas" pitchFamily="49" charset="0"/>
              </a:rPr>
              <a:t>dwInfoStatus</a:t>
            </a:r>
            <a:r>
              <a:rPr lang="en-US" sz="1600" dirty="0">
                <a:latin typeface="Consolas" pitchFamily="49" charset="0"/>
                <a:cs typeface="Consolas" pitchFamily="49" charset="0"/>
              </a:rPr>
              <a:t>=10c </a:t>
            </a:r>
            <a:r>
              <a:rPr lang="en-US" sz="1600" dirty="0" err="1">
                <a:latin typeface="Consolas" pitchFamily="49" charset="0"/>
                <a:cs typeface="Consolas" pitchFamily="49" charset="0"/>
              </a:rPr>
              <a:t>dwErrorStatus</a:t>
            </a:r>
            <a:r>
              <a:rPr lang="en-US" sz="1600" dirty="0">
                <a:latin typeface="Consolas" pitchFamily="49" charset="0"/>
                <a:cs typeface="Consolas" pitchFamily="49" charset="0"/>
              </a:rPr>
              <a:t>=0</a:t>
            </a:r>
          </a:p>
          <a:p>
            <a:pPr marL="0" indent="0">
              <a:buNone/>
            </a:pPr>
            <a:r>
              <a:rPr lang="en-US" sz="1600" dirty="0">
                <a:latin typeface="Consolas" pitchFamily="49" charset="0"/>
                <a:cs typeface="Consolas" pitchFamily="49" charset="0"/>
              </a:rPr>
              <a:t>  Issuer: CN=</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Certification Authority, OU=Secure Digital Certificate Signing, O=</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Ltd., C=IL</a:t>
            </a:r>
          </a:p>
          <a:p>
            <a:pPr marL="0" indent="0">
              <a:buNone/>
            </a:pPr>
            <a:r>
              <a:rPr lang="en-US" sz="1600" dirty="0">
                <a:latin typeface="Consolas" pitchFamily="49" charset="0"/>
                <a:cs typeface="Consolas" pitchFamily="49" charset="0"/>
              </a:rPr>
              <a:t>  Subject: CN=</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Certification Authority, OU=Secure Digital Certificate Signing, O=</a:t>
            </a:r>
            <a:r>
              <a:rPr lang="en-US" sz="1600" dirty="0" err="1">
                <a:latin typeface="Consolas" pitchFamily="49" charset="0"/>
                <a:cs typeface="Consolas" pitchFamily="49" charset="0"/>
              </a:rPr>
              <a:t>StartCom</a:t>
            </a:r>
            <a:r>
              <a:rPr lang="en-US" sz="1600" dirty="0">
                <a:latin typeface="Consolas" pitchFamily="49" charset="0"/>
                <a:cs typeface="Consolas" pitchFamily="49" charset="0"/>
              </a:rPr>
              <a:t> Ltd., C=IL</a:t>
            </a:r>
          </a:p>
        </p:txBody>
      </p:sp>
      <p:sp>
        <p:nvSpPr>
          <p:cNvPr id="4" name="Title 3">
            <a:extLst>
              <a:ext uri="{FF2B5EF4-FFF2-40B4-BE49-F238E27FC236}">
                <a16:creationId xmlns:a16="http://schemas.microsoft.com/office/drawing/2014/main" id="{79232F82-ECA6-4630-9F47-762038FAEF14}"/>
              </a:ext>
            </a:extLst>
          </p:cNvPr>
          <p:cNvSpPr>
            <a:spLocks noGrp="1"/>
          </p:cNvSpPr>
          <p:nvPr>
            <p:ph type="title"/>
          </p:nvPr>
        </p:nvSpPr>
        <p:spPr/>
        <p:txBody>
          <a:bodyPr/>
          <a:lstStyle/>
          <a:p>
            <a:r>
              <a:rPr lang="en-US" dirty="0"/>
              <a:t>Examining the trust chain</a:t>
            </a:r>
            <a:endParaRPr lang="fr-FR" dirty="0"/>
          </a:p>
        </p:txBody>
      </p:sp>
    </p:spTree>
    <p:extLst>
      <p:ext uri="{BB962C8B-B14F-4D97-AF65-F5344CB8AC3E}">
        <p14:creationId xmlns:p14="http://schemas.microsoft.com/office/powerpoint/2010/main" val="1609888477"/>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CA38BF-7F0D-4458-B677-F57D19A3874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104</a:t>
            </a:fld>
            <a:endParaRPr lang="en-US" dirty="0"/>
          </a:p>
        </p:txBody>
      </p:sp>
      <p:sp>
        <p:nvSpPr>
          <p:cNvPr id="3" name="Text Placeholder 2">
            <a:extLst>
              <a:ext uri="{FF2B5EF4-FFF2-40B4-BE49-F238E27FC236}">
                <a16:creationId xmlns:a16="http://schemas.microsoft.com/office/drawing/2014/main" id="{EA7DBD26-44F8-48FD-AF82-046B5283CF88}"/>
              </a:ext>
            </a:extLst>
          </p:cNvPr>
          <p:cNvSpPr>
            <a:spLocks noGrp="1"/>
          </p:cNvSpPr>
          <p:nvPr>
            <p:ph type="body" sz="quarter" idx="14"/>
          </p:nvPr>
        </p:nvSpPr>
        <p:spPr>
          <a:xfrm>
            <a:off x="274702" y="1943100"/>
            <a:ext cx="6303575" cy="3754874"/>
          </a:xfrm>
        </p:spPr>
        <p:txBody>
          <a:bodyPr/>
          <a:lstStyle/>
          <a:p>
            <a:r>
              <a:rPr lang="en-US" sz="2800" dirty="0"/>
              <a:t>Two-dimension design</a:t>
            </a:r>
          </a:p>
          <a:p>
            <a:pPr lvl="1"/>
            <a:r>
              <a:rPr lang="en-US" sz="1800" dirty="0"/>
              <a:t>Vertical : How many authority level ?</a:t>
            </a:r>
          </a:p>
          <a:p>
            <a:pPr lvl="1"/>
            <a:r>
              <a:rPr lang="en-US" sz="1800" dirty="0"/>
              <a:t>Horizontal : How many authority in each level ?</a:t>
            </a:r>
          </a:p>
          <a:p>
            <a:r>
              <a:rPr lang="en-US" sz="2800" dirty="0"/>
              <a:t>PKI Levels</a:t>
            </a:r>
          </a:p>
          <a:p>
            <a:pPr lvl="1"/>
            <a:r>
              <a:rPr lang="en-US" sz="1800" dirty="0"/>
              <a:t>Root level: Always one root CA</a:t>
            </a:r>
          </a:p>
          <a:p>
            <a:pPr lvl="1"/>
            <a:r>
              <a:rPr lang="en-US" sz="1800" dirty="0"/>
              <a:t>Leaf level : Usually 1 or mode Issuing CA to issue certificates to users and computers</a:t>
            </a:r>
          </a:p>
          <a:p>
            <a:r>
              <a:rPr lang="en-US" sz="2800" dirty="0"/>
              <a:t>Plan for multiple CA in a given level</a:t>
            </a:r>
          </a:p>
          <a:p>
            <a:pPr lvl="1"/>
            <a:r>
              <a:rPr lang="en-US" sz="1800" dirty="0"/>
              <a:t>Depends on security policy</a:t>
            </a:r>
          </a:p>
          <a:p>
            <a:pPr lvl="1"/>
            <a:r>
              <a:rPr lang="en-US" sz="1800" dirty="0"/>
              <a:t>Depends on required availability</a:t>
            </a:r>
          </a:p>
          <a:p>
            <a:pPr lvl="1"/>
            <a:r>
              <a:rPr lang="en-US" sz="1800" dirty="0"/>
              <a:t>Depends on certificate usage in the architecture</a:t>
            </a:r>
          </a:p>
        </p:txBody>
      </p:sp>
      <p:sp>
        <p:nvSpPr>
          <p:cNvPr id="4" name="Title 3">
            <a:extLst>
              <a:ext uri="{FF2B5EF4-FFF2-40B4-BE49-F238E27FC236}">
                <a16:creationId xmlns:a16="http://schemas.microsoft.com/office/drawing/2014/main" id="{9EA0CFE8-67B4-4797-A9DA-7B435709BC18}"/>
              </a:ext>
            </a:extLst>
          </p:cNvPr>
          <p:cNvSpPr>
            <a:spLocks noGrp="1"/>
          </p:cNvSpPr>
          <p:nvPr>
            <p:ph type="title"/>
          </p:nvPr>
        </p:nvSpPr>
        <p:spPr/>
        <p:txBody>
          <a:bodyPr/>
          <a:lstStyle/>
          <a:p>
            <a:endParaRPr lang="fr-FR"/>
          </a:p>
        </p:txBody>
      </p:sp>
      <p:pic>
        <p:nvPicPr>
          <p:cNvPr id="5" name="Picture 2">
            <a:extLst>
              <a:ext uri="{FF2B5EF4-FFF2-40B4-BE49-F238E27FC236}">
                <a16:creationId xmlns:a16="http://schemas.microsoft.com/office/drawing/2014/main" id="{C8C26559-7B54-4D05-848A-E3681484E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437" y="1769070"/>
            <a:ext cx="513033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4169006"/>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DBA9-D4B8-4795-8B57-FDA78DC4616B}"/>
              </a:ext>
            </a:extLst>
          </p:cNvPr>
          <p:cNvSpPr>
            <a:spLocks noGrp="1"/>
          </p:cNvSpPr>
          <p:nvPr>
            <p:ph type="title"/>
          </p:nvPr>
        </p:nvSpPr>
        <p:spPr/>
        <p:txBody>
          <a:bodyPr/>
          <a:lstStyle/>
          <a:p>
            <a:r>
              <a:rPr lang="en-US" dirty="0"/>
              <a:t>Certificate Enrollment</a:t>
            </a:r>
            <a:endParaRPr lang="fr-FR" dirty="0"/>
          </a:p>
        </p:txBody>
      </p:sp>
      <p:sp>
        <p:nvSpPr>
          <p:cNvPr id="3" name="Text Placeholder 2">
            <a:extLst>
              <a:ext uri="{FF2B5EF4-FFF2-40B4-BE49-F238E27FC236}">
                <a16:creationId xmlns:a16="http://schemas.microsoft.com/office/drawing/2014/main" id="{AFD65B68-3E76-4ED0-98BC-9093753571E8}"/>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969E3342-03E9-4171-A3F8-D886AFFC0016}"/>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105</a:t>
            </a:fld>
            <a:endParaRPr lang="en-US" dirty="0"/>
          </a:p>
        </p:txBody>
      </p:sp>
    </p:spTree>
    <p:extLst>
      <p:ext uri="{BB962C8B-B14F-4D97-AF65-F5344CB8AC3E}">
        <p14:creationId xmlns:p14="http://schemas.microsoft.com/office/powerpoint/2010/main" val="28103573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B9D681-1890-455E-B506-7C8749F0FAD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106</a:t>
            </a:fld>
            <a:endParaRPr lang="en-US" dirty="0"/>
          </a:p>
        </p:txBody>
      </p:sp>
      <p:sp>
        <p:nvSpPr>
          <p:cNvPr id="3" name="Title 2">
            <a:extLst>
              <a:ext uri="{FF2B5EF4-FFF2-40B4-BE49-F238E27FC236}">
                <a16:creationId xmlns:a16="http://schemas.microsoft.com/office/drawing/2014/main" id="{EA922A6A-5541-4F9C-9347-4F5CE981D93E}"/>
              </a:ext>
            </a:extLst>
          </p:cNvPr>
          <p:cNvSpPr>
            <a:spLocks noGrp="1"/>
          </p:cNvSpPr>
          <p:nvPr>
            <p:ph type="title"/>
          </p:nvPr>
        </p:nvSpPr>
        <p:spPr/>
        <p:txBody>
          <a:bodyPr/>
          <a:lstStyle/>
          <a:p>
            <a:r>
              <a:rPr lang="en-US" dirty="0"/>
              <a:t>Certificate Issuance Endpoints</a:t>
            </a:r>
            <a:endParaRPr lang="fr-FR" dirty="0"/>
          </a:p>
        </p:txBody>
      </p:sp>
      <p:pic>
        <p:nvPicPr>
          <p:cNvPr id="4" name="Picture 3">
            <a:extLst>
              <a:ext uri="{FF2B5EF4-FFF2-40B4-BE49-F238E27FC236}">
                <a16:creationId xmlns:a16="http://schemas.microsoft.com/office/drawing/2014/main" id="{0FE7C5A5-66AF-4FF3-A7A6-D20F5216C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282" y="2273126"/>
            <a:ext cx="7203442" cy="438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94A6BCCC-2130-43E2-9464-8791D219A685}"/>
              </a:ext>
            </a:extLst>
          </p:cNvPr>
          <p:cNvSpPr/>
          <p:nvPr/>
        </p:nvSpPr>
        <p:spPr>
          <a:xfrm>
            <a:off x="228599" y="1689448"/>
            <a:ext cx="8869363" cy="353943"/>
          </a:xfrm>
          <a:prstGeom prst="rect">
            <a:avLst/>
          </a:prstGeom>
        </p:spPr>
        <p:txBody>
          <a:bodyPr wrap="square">
            <a:spAutoFit/>
          </a:bodyPr>
          <a:lstStyle/>
          <a:p>
            <a:pPr algn="l"/>
            <a:r>
              <a:rPr lang="en-US" dirty="0"/>
              <a:t>Several enrollment protocols to accommodate usages</a:t>
            </a:r>
          </a:p>
        </p:txBody>
      </p:sp>
    </p:spTree>
    <p:extLst>
      <p:ext uri="{BB962C8B-B14F-4D97-AF65-F5344CB8AC3E}">
        <p14:creationId xmlns:p14="http://schemas.microsoft.com/office/powerpoint/2010/main" val="1502388623"/>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F09F-22FF-4EE9-AA3F-D529BF895CFA}"/>
              </a:ext>
            </a:extLst>
          </p:cNvPr>
          <p:cNvSpPr>
            <a:spLocks noGrp="1"/>
          </p:cNvSpPr>
          <p:nvPr>
            <p:ph type="title"/>
          </p:nvPr>
        </p:nvSpPr>
        <p:spPr/>
        <p:txBody>
          <a:bodyPr/>
          <a:lstStyle/>
          <a:p>
            <a:r>
              <a:rPr lang="en-US" dirty="0"/>
              <a:t>Certificate Revocation</a:t>
            </a:r>
            <a:endParaRPr lang="fr-FR" dirty="0"/>
          </a:p>
        </p:txBody>
      </p:sp>
      <p:sp>
        <p:nvSpPr>
          <p:cNvPr id="3" name="Text Placeholder 2">
            <a:extLst>
              <a:ext uri="{FF2B5EF4-FFF2-40B4-BE49-F238E27FC236}">
                <a16:creationId xmlns:a16="http://schemas.microsoft.com/office/drawing/2014/main" id="{20A5F467-84E9-41F8-95B2-FE15647DF07D}"/>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F7DCB7E1-485B-49C6-92AF-60706273AB5A}"/>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107</a:t>
            </a:fld>
            <a:endParaRPr lang="en-US" dirty="0"/>
          </a:p>
        </p:txBody>
      </p:sp>
    </p:spTree>
    <p:extLst>
      <p:ext uri="{BB962C8B-B14F-4D97-AF65-F5344CB8AC3E}">
        <p14:creationId xmlns:p14="http://schemas.microsoft.com/office/powerpoint/2010/main" val="23132127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661FC3-B868-4705-9740-1498480BD93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108</a:t>
            </a:fld>
            <a:endParaRPr lang="en-US" dirty="0"/>
          </a:p>
        </p:txBody>
      </p:sp>
      <p:sp>
        <p:nvSpPr>
          <p:cNvPr id="5" name="Text Placeholder 4">
            <a:extLst>
              <a:ext uri="{FF2B5EF4-FFF2-40B4-BE49-F238E27FC236}">
                <a16:creationId xmlns:a16="http://schemas.microsoft.com/office/drawing/2014/main" id="{024A4191-DA7D-4226-8BA9-4A39D2F38B09}"/>
              </a:ext>
            </a:extLst>
          </p:cNvPr>
          <p:cNvSpPr>
            <a:spLocks noGrp="1"/>
          </p:cNvSpPr>
          <p:nvPr>
            <p:ph type="body" sz="quarter" idx="14"/>
          </p:nvPr>
        </p:nvSpPr>
        <p:spPr>
          <a:xfrm>
            <a:off x="274702" y="1943100"/>
            <a:ext cx="11721160" cy="4930581"/>
          </a:xfrm>
        </p:spPr>
        <p:txBody>
          <a:bodyPr/>
          <a:lstStyle/>
          <a:p>
            <a:r>
              <a:rPr lang="en-US" dirty="0"/>
              <a:t>A digital certificate identity is valid until it expires</a:t>
            </a:r>
          </a:p>
          <a:p>
            <a:r>
              <a:rPr lang="en-US" dirty="0"/>
              <a:t>Need a way to handle real life events like key compromising, employee leaves, stolen laptops ….</a:t>
            </a:r>
          </a:p>
          <a:p>
            <a:r>
              <a:rPr lang="en-US" dirty="0"/>
              <a:t>Revocation is performed when a certificate identity has to be invalid before the end of the validity period</a:t>
            </a:r>
          </a:p>
          <a:p>
            <a:r>
              <a:rPr lang="en-US" dirty="0"/>
              <a:t>Certificate revocation:</a:t>
            </a:r>
          </a:p>
          <a:p>
            <a:pPr lvl="1"/>
            <a:r>
              <a:rPr lang="en-US" dirty="0"/>
              <a:t>Can be postponed to a given time</a:t>
            </a:r>
          </a:p>
          <a:p>
            <a:pPr lvl="1"/>
            <a:r>
              <a:rPr lang="en-US" dirty="0"/>
              <a:t>Can be attached to a reason.</a:t>
            </a:r>
          </a:p>
          <a:p>
            <a:r>
              <a:rPr lang="en-US" dirty="0"/>
              <a:t>The issuing CA must keep a list of revoked certificates</a:t>
            </a:r>
          </a:p>
        </p:txBody>
      </p:sp>
      <p:sp>
        <p:nvSpPr>
          <p:cNvPr id="4" name="Title 3">
            <a:extLst>
              <a:ext uri="{FF2B5EF4-FFF2-40B4-BE49-F238E27FC236}">
                <a16:creationId xmlns:a16="http://schemas.microsoft.com/office/drawing/2014/main" id="{E26C0230-01C3-4990-A335-20135F8DE80A}"/>
              </a:ext>
            </a:extLst>
          </p:cNvPr>
          <p:cNvSpPr>
            <a:spLocks noGrp="1"/>
          </p:cNvSpPr>
          <p:nvPr>
            <p:ph type="title"/>
          </p:nvPr>
        </p:nvSpPr>
        <p:spPr/>
        <p:txBody>
          <a:bodyPr/>
          <a:lstStyle/>
          <a:p>
            <a:r>
              <a:rPr lang="fr-FR" dirty="0" err="1"/>
              <a:t>Introducing</a:t>
            </a:r>
            <a:r>
              <a:rPr lang="fr-FR" dirty="0"/>
              <a:t> </a:t>
            </a:r>
            <a:r>
              <a:rPr lang="fr-FR" dirty="0" err="1"/>
              <a:t>Revocation</a:t>
            </a:r>
            <a:endParaRPr lang="fr-FR" dirty="0"/>
          </a:p>
        </p:txBody>
      </p:sp>
    </p:spTree>
    <p:extLst>
      <p:ext uri="{BB962C8B-B14F-4D97-AF65-F5344CB8AC3E}">
        <p14:creationId xmlns:p14="http://schemas.microsoft.com/office/powerpoint/2010/main" val="9043509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61CD13-AFD3-43E5-B7C0-F8975D24AC7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a:t>
            </a:fld>
            <a:endParaRPr lang="en-US" dirty="0"/>
          </a:p>
        </p:txBody>
      </p:sp>
      <p:sp>
        <p:nvSpPr>
          <p:cNvPr id="4" name="Title 3">
            <a:extLst>
              <a:ext uri="{FF2B5EF4-FFF2-40B4-BE49-F238E27FC236}">
                <a16:creationId xmlns:a16="http://schemas.microsoft.com/office/drawing/2014/main" id="{07B90A70-844D-4A3A-A102-00BFFF493FED}"/>
              </a:ext>
            </a:extLst>
          </p:cNvPr>
          <p:cNvSpPr>
            <a:spLocks noGrp="1"/>
          </p:cNvSpPr>
          <p:nvPr>
            <p:ph type="title"/>
          </p:nvPr>
        </p:nvSpPr>
        <p:spPr/>
        <p:txBody>
          <a:bodyPr/>
          <a:lstStyle/>
          <a:p>
            <a:r>
              <a:rPr lang="en-US" dirty="0"/>
              <a:t>EFS User Interface</a:t>
            </a:r>
            <a:endParaRPr lang="fr-FR" dirty="0"/>
          </a:p>
        </p:txBody>
      </p:sp>
      <p:pic>
        <p:nvPicPr>
          <p:cNvPr id="10" name="Picture 9">
            <a:extLst>
              <a:ext uri="{FF2B5EF4-FFF2-40B4-BE49-F238E27FC236}">
                <a16:creationId xmlns:a16="http://schemas.microsoft.com/office/drawing/2014/main" id="{ED678F48-66C5-46B4-8018-970B403AC730}"/>
              </a:ext>
            </a:extLst>
          </p:cNvPr>
          <p:cNvPicPr>
            <a:picLocks noChangeAspect="1"/>
          </p:cNvPicPr>
          <p:nvPr/>
        </p:nvPicPr>
        <p:blipFill>
          <a:blip r:embed="rId2"/>
          <a:stretch>
            <a:fillRect/>
          </a:stretch>
        </p:blipFill>
        <p:spPr>
          <a:xfrm>
            <a:off x="1558409" y="1875728"/>
            <a:ext cx="3557031" cy="4793406"/>
          </a:xfrm>
          <a:prstGeom prst="rect">
            <a:avLst/>
          </a:prstGeom>
        </p:spPr>
      </p:pic>
      <p:pic>
        <p:nvPicPr>
          <p:cNvPr id="11" name="Picture 10">
            <a:extLst>
              <a:ext uri="{FF2B5EF4-FFF2-40B4-BE49-F238E27FC236}">
                <a16:creationId xmlns:a16="http://schemas.microsoft.com/office/drawing/2014/main" id="{9CEACCFC-D0A3-4D4F-B85D-B833789EECED}"/>
              </a:ext>
            </a:extLst>
          </p:cNvPr>
          <p:cNvPicPr>
            <a:picLocks noChangeAspect="1"/>
          </p:cNvPicPr>
          <p:nvPr/>
        </p:nvPicPr>
        <p:blipFill>
          <a:blip r:embed="rId3"/>
          <a:stretch>
            <a:fillRect/>
          </a:stretch>
        </p:blipFill>
        <p:spPr>
          <a:xfrm>
            <a:off x="4891605" y="3987847"/>
            <a:ext cx="3619499" cy="2681287"/>
          </a:xfrm>
          <a:prstGeom prst="rect">
            <a:avLst/>
          </a:prstGeom>
        </p:spPr>
      </p:pic>
      <p:sp>
        <p:nvSpPr>
          <p:cNvPr id="8" name="Oval 8">
            <a:extLst>
              <a:ext uri="{FF2B5EF4-FFF2-40B4-BE49-F238E27FC236}">
                <a16:creationId xmlns:a16="http://schemas.microsoft.com/office/drawing/2014/main" id="{182CD82D-7C4F-4B21-B8CC-AF7145FB7D47}"/>
              </a:ext>
            </a:extLst>
          </p:cNvPr>
          <p:cNvSpPr>
            <a:spLocks noChangeArrowheads="1"/>
          </p:cNvSpPr>
          <p:nvPr/>
        </p:nvSpPr>
        <p:spPr bwMode="auto">
          <a:xfrm>
            <a:off x="4859338" y="5646738"/>
            <a:ext cx="2160587" cy="649287"/>
          </a:xfrm>
          <a:prstGeom prst="ellipse">
            <a:avLst/>
          </a:prstGeom>
          <a:solidFill>
            <a:schemeClr val="accent1">
              <a:alpha val="0"/>
            </a:schemeClr>
          </a:solidFill>
          <a:ln w="12700">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Line 9">
            <a:extLst>
              <a:ext uri="{FF2B5EF4-FFF2-40B4-BE49-F238E27FC236}">
                <a16:creationId xmlns:a16="http://schemas.microsoft.com/office/drawing/2014/main" id="{095356A2-67AE-412C-8F72-65AEF715CB40}"/>
              </a:ext>
            </a:extLst>
          </p:cNvPr>
          <p:cNvSpPr>
            <a:spLocks noChangeShapeType="1"/>
          </p:cNvSpPr>
          <p:nvPr/>
        </p:nvSpPr>
        <p:spPr bwMode="auto">
          <a:xfrm flipV="1">
            <a:off x="5940425" y="3414713"/>
            <a:ext cx="647700" cy="2232025"/>
          </a:xfrm>
          <a:prstGeom prst="line">
            <a:avLst/>
          </a:prstGeom>
          <a:noFill/>
          <a:ln w="12700">
            <a:solidFill>
              <a:srgbClr val="333333"/>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12" name="Picture 11">
            <a:extLst>
              <a:ext uri="{FF2B5EF4-FFF2-40B4-BE49-F238E27FC236}">
                <a16:creationId xmlns:a16="http://schemas.microsoft.com/office/drawing/2014/main" id="{7B39BEBA-F090-47D5-961A-0949A8FE40BF}"/>
              </a:ext>
            </a:extLst>
          </p:cNvPr>
          <p:cNvPicPr>
            <a:picLocks noChangeAspect="1"/>
          </p:cNvPicPr>
          <p:nvPr/>
        </p:nvPicPr>
        <p:blipFill>
          <a:blip r:embed="rId4"/>
          <a:stretch>
            <a:fillRect/>
          </a:stretch>
        </p:blipFill>
        <p:spPr>
          <a:xfrm>
            <a:off x="5351136" y="2442059"/>
            <a:ext cx="4930600" cy="979457"/>
          </a:xfrm>
          <a:prstGeom prst="rect">
            <a:avLst/>
          </a:prstGeom>
        </p:spPr>
      </p:pic>
    </p:spTree>
    <p:extLst>
      <p:ext uri="{BB962C8B-B14F-4D97-AF65-F5344CB8AC3E}">
        <p14:creationId xmlns:p14="http://schemas.microsoft.com/office/powerpoint/2010/main" val="2268191922"/>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E7BE5C-783C-4160-8E70-21DD7F29D06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109</a:t>
            </a:fld>
            <a:endParaRPr lang="en-US" dirty="0"/>
          </a:p>
        </p:txBody>
      </p:sp>
      <p:sp>
        <p:nvSpPr>
          <p:cNvPr id="3" name="Title 2">
            <a:extLst>
              <a:ext uri="{FF2B5EF4-FFF2-40B4-BE49-F238E27FC236}">
                <a16:creationId xmlns:a16="http://schemas.microsoft.com/office/drawing/2014/main" id="{0FB37C8D-6D71-4940-824B-5C5789208053}"/>
              </a:ext>
            </a:extLst>
          </p:cNvPr>
          <p:cNvSpPr>
            <a:spLocks noGrp="1"/>
          </p:cNvSpPr>
          <p:nvPr>
            <p:ph type="title"/>
          </p:nvPr>
        </p:nvSpPr>
        <p:spPr/>
        <p:txBody>
          <a:bodyPr/>
          <a:lstStyle/>
          <a:p>
            <a:r>
              <a:rPr lang="en-US" dirty="0"/>
              <a:t>Displaying Revoked certificates</a:t>
            </a:r>
            <a:endParaRPr lang="fr-FR" dirty="0"/>
          </a:p>
        </p:txBody>
      </p:sp>
      <p:pic>
        <p:nvPicPr>
          <p:cNvPr id="4" name="Picture 2">
            <a:extLst>
              <a:ext uri="{FF2B5EF4-FFF2-40B4-BE49-F238E27FC236}">
                <a16:creationId xmlns:a16="http://schemas.microsoft.com/office/drawing/2014/main" id="{7579D23F-4175-402D-8DDB-B7A01E343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250" y="1769070"/>
            <a:ext cx="7041976" cy="488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128172"/>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F76CA5-62C9-4072-B29A-60F15D85746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110</a:t>
            </a:fld>
            <a:endParaRPr lang="en-US" dirty="0"/>
          </a:p>
        </p:txBody>
      </p:sp>
      <p:sp>
        <p:nvSpPr>
          <p:cNvPr id="3" name="Text Placeholder 2">
            <a:extLst>
              <a:ext uri="{FF2B5EF4-FFF2-40B4-BE49-F238E27FC236}">
                <a16:creationId xmlns:a16="http://schemas.microsoft.com/office/drawing/2014/main" id="{91EC5E1F-9CC3-4803-AB3C-46A32858B9CD}"/>
              </a:ext>
            </a:extLst>
          </p:cNvPr>
          <p:cNvSpPr>
            <a:spLocks noGrp="1"/>
          </p:cNvSpPr>
          <p:nvPr>
            <p:ph type="body" sz="quarter" idx="14"/>
          </p:nvPr>
        </p:nvSpPr>
        <p:spPr>
          <a:xfrm>
            <a:off x="274702" y="1943100"/>
            <a:ext cx="11721160" cy="4001095"/>
          </a:xfrm>
        </p:spPr>
        <p:txBody>
          <a:bodyPr/>
          <a:lstStyle/>
          <a:p>
            <a:r>
              <a:rPr lang="en-US" dirty="0"/>
              <a:t>CRL – Certificate Revocation List</a:t>
            </a:r>
          </a:p>
          <a:p>
            <a:pPr lvl="1"/>
            <a:r>
              <a:rPr lang="en-US" dirty="0"/>
              <a:t>Just a list of revoked certificate. This list is signed with the CA certificate</a:t>
            </a:r>
          </a:p>
          <a:p>
            <a:pPr lvl="1"/>
            <a:r>
              <a:rPr lang="en-US" dirty="0"/>
              <a:t>Published at regular interval (1 week, 1 day, 4 hour). So, not </a:t>
            </a:r>
            <a:r>
              <a:rPr lang="en-US" dirty="0" err="1"/>
              <a:t>realtime</a:t>
            </a:r>
            <a:r>
              <a:rPr lang="en-US" dirty="0"/>
              <a:t>.</a:t>
            </a:r>
          </a:p>
          <a:p>
            <a:pPr lvl="1"/>
            <a:r>
              <a:rPr lang="en-US" dirty="0"/>
              <a:t>Exist in two flavor </a:t>
            </a:r>
          </a:p>
          <a:p>
            <a:pPr lvl="2"/>
            <a:r>
              <a:rPr lang="en-US" dirty="0" err="1"/>
              <a:t>BaseCRL</a:t>
            </a:r>
            <a:r>
              <a:rPr lang="en-US" dirty="0"/>
              <a:t> : all revoked certificates</a:t>
            </a:r>
          </a:p>
          <a:p>
            <a:pPr lvl="2"/>
            <a:r>
              <a:rPr lang="en-US" dirty="0" err="1"/>
              <a:t>DeltaCRL</a:t>
            </a:r>
            <a:r>
              <a:rPr lang="en-US" dirty="0"/>
              <a:t> : all revoked certificate which are not present in the current </a:t>
            </a:r>
            <a:r>
              <a:rPr lang="en-US" dirty="0" err="1"/>
              <a:t>BaseCRL</a:t>
            </a:r>
            <a:endParaRPr lang="en-US" dirty="0"/>
          </a:p>
          <a:p>
            <a:r>
              <a:rPr lang="en-US" dirty="0"/>
              <a:t>OCSP – Online Certificate Status Protocol</a:t>
            </a:r>
          </a:p>
          <a:p>
            <a:pPr lvl="1"/>
            <a:r>
              <a:rPr lang="en-US" dirty="0"/>
              <a:t>Client-Server protocol to ask the current status of a given certificate</a:t>
            </a:r>
          </a:p>
          <a:p>
            <a:pPr lvl="1"/>
            <a:r>
              <a:rPr lang="en-US" dirty="0"/>
              <a:t>Relies on HTTP</a:t>
            </a:r>
          </a:p>
        </p:txBody>
      </p:sp>
      <p:sp>
        <p:nvSpPr>
          <p:cNvPr id="4" name="Title 3">
            <a:extLst>
              <a:ext uri="{FF2B5EF4-FFF2-40B4-BE49-F238E27FC236}">
                <a16:creationId xmlns:a16="http://schemas.microsoft.com/office/drawing/2014/main" id="{E7ADC0AF-AA30-4054-95C2-FF0AB8EF9AD0}"/>
              </a:ext>
            </a:extLst>
          </p:cNvPr>
          <p:cNvSpPr>
            <a:spLocks noGrp="1"/>
          </p:cNvSpPr>
          <p:nvPr>
            <p:ph type="title"/>
          </p:nvPr>
        </p:nvSpPr>
        <p:spPr/>
        <p:txBody>
          <a:bodyPr/>
          <a:lstStyle/>
          <a:p>
            <a:r>
              <a:rPr lang="en-US" dirty="0"/>
              <a:t>Certificate Revocation Publishing</a:t>
            </a:r>
            <a:endParaRPr lang="fr-FR" dirty="0"/>
          </a:p>
        </p:txBody>
      </p:sp>
    </p:spTree>
    <p:extLst>
      <p:ext uri="{BB962C8B-B14F-4D97-AF65-F5344CB8AC3E}">
        <p14:creationId xmlns:p14="http://schemas.microsoft.com/office/powerpoint/2010/main" val="3661058921"/>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CA951C-C712-4259-AF32-2898A12349B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111</a:t>
            </a:fld>
            <a:endParaRPr lang="en-US" dirty="0"/>
          </a:p>
        </p:txBody>
      </p:sp>
      <p:sp>
        <p:nvSpPr>
          <p:cNvPr id="3" name="Text Placeholder 2">
            <a:extLst>
              <a:ext uri="{FF2B5EF4-FFF2-40B4-BE49-F238E27FC236}">
                <a16:creationId xmlns:a16="http://schemas.microsoft.com/office/drawing/2014/main" id="{0A60A426-A64F-48F9-B833-06C3A58F84C3}"/>
              </a:ext>
            </a:extLst>
          </p:cNvPr>
          <p:cNvSpPr>
            <a:spLocks noGrp="1"/>
          </p:cNvSpPr>
          <p:nvPr>
            <p:ph type="body" sz="quarter" idx="14"/>
          </p:nvPr>
        </p:nvSpPr>
        <p:spPr>
          <a:xfrm>
            <a:off x="274702" y="1943100"/>
            <a:ext cx="11721160" cy="4893647"/>
          </a:xfrm>
        </p:spPr>
        <p:txBody>
          <a:bodyPr/>
          <a:lstStyle/>
          <a:p>
            <a:r>
              <a:rPr lang="en-US" b="1" dirty="0"/>
              <a:t>File protocol</a:t>
            </a:r>
            <a:r>
              <a:rPr lang="en-US" dirty="0"/>
              <a:t> By default, the FILE protocol is disabled for network retrieval of PKI objects. The FILE protocol can be enabled by modifying the registry.</a:t>
            </a:r>
          </a:p>
          <a:p>
            <a:r>
              <a:rPr lang="en-US" b="1" dirty="0"/>
              <a:t>HTTP</a:t>
            </a:r>
            <a:r>
              <a:rPr lang="en-US" dirty="0"/>
              <a:t> Anonymous access. The public key infrastructure (PKI) client performs authentication only to locally configured proxies. By default, authentication is only performed when the proxy server returns an error message that proxy authentication is required.</a:t>
            </a:r>
          </a:p>
          <a:p>
            <a:r>
              <a:rPr lang="en-US" b="1" dirty="0"/>
              <a:t>LDAP </a:t>
            </a:r>
            <a:r>
              <a:rPr lang="en-US" dirty="0"/>
              <a:t>Can use any LDAPv3 compliant directory.</a:t>
            </a:r>
            <a:endParaRPr lang="en-US" b="1" dirty="0"/>
          </a:p>
        </p:txBody>
      </p:sp>
      <p:sp>
        <p:nvSpPr>
          <p:cNvPr id="4" name="Title 3">
            <a:extLst>
              <a:ext uri="{FF2B5EF4-FFF2-40B4-BE49-F238E27FC236}">
                <a16:creationId xmlns:a16="http://schemas.microsoft.com/office/drawing/2014/main" id="{C2DCF9F9-FA00-4A5C-928C-F273DE870DD3}"/>
              </a:ext>
            </a:extLst>
          </p:cNvPr>
          <p:cNvSpPr>
            <a:spLocks noGrp="1"/>
          </p:cNvSpPr>
          <p:nvPr>
            <p:ph type="title"/>
          </p:nvPr>
        </p:nvSpPr>
        <p:spPr/>
        <p:txBody>
          <a:bodyPr/>
          <a:lstStyle/>
          <a:p>
            <a:r>
              <a:rPr lang="en-US" dirty="0"/>
              <a:t>Downloading CRL objects</a:t>
            </a:r>
            <a:endParaRPr lang="fr-FR" dirty="0"/>
          </a:p>
        </p:txBody>
      </p:sp>
    </p:spTree>
    <p:extLst>
      <p:ext uri="{BB962C8B-B14F-4D97-AF65-F5344CB8AC3E}">
        <p14:creationId xmlns:p14="http://schemas.microsoft.com/office/powerpoint/2010/main" val="2717022832"/>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BEFFE1-2A82-4ADD-9626-3D478F4C3DB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112</a:t>
            </a:fld>
            <a:endParaRPr lang="en-US" dirty="0"/>
          </a:p>
        </p:txBody>
      </p:sp>
      <p:sp>
        <p:nvSpPr>
          <p:cNvPr id="3" name="Text Placeholder 2">
            <a:extLst>
              <a:ext uri="{FF2B5EF4-FFF2-40B4-BE49-F238E27FC236}">
                <a16:creationId xmlns:a16="http://schemas.microsoft.com/office/drawing/2014/main" id="{876C7AE4-DDDC-45E5-9320-276E22E801E3}"/>
              </a:ext>
            </a:extLst>
          </p:cNvPr>
          <p:cNvSpPr>
            <a:spLocks noGrp="1"/>
          </p:cNvSpPr>
          <p:nvPr>
            <p:ph type="body" sz="quarter" idx="14"/>
          </p:nvPr>
        </p:nvSpPr>
        <p:spPr>
          <a:xfrm>
            <a:off x="274702" y="1943100"/>
            <a:ext cx="11721160" cy="4813625"/>
          </a:xfrm>
        </p:spPr>
        <p:txBody>
          <a:bodyPr/>
          <a:lstStyle/>
          <a:p>
            <a:r>
              <a:rPr lang="en-US" sz="3200" dirty="0"/>
              <a:t>All possible certificate chains are built using locally cached certificates. If none of the certificate chains ends in a self-signed certificate, CryptoAPI then selects the best possible chain and attempt to retrieve issuer certificates specified in the authority information access extension to complete the chain. This process is repeated until a chain to a self-signed certificate is built.</a:t>
            </a:r>
          </a:p>
          <a:p>
            <a:r>
              <a:rPr lang="en-US" sz="3200" dirty="0"/>
              <a:t>For each chain that ends in a self-signed certificate in the trusted root store, revocation checking is performed. </a:t>
            </a:r>
          </a:p>
          <a:p>
            <a:r>
              <a:rPr lang="en-US" sz="3200" dirty="0"/>
              <a:t>Revocation checking is performed from the root CA certificate down to the evaluated certificate.</a:t>
            </a:r>
          </a:p>
        </p:txBody>
      </p:sp>
      <p:sp>
        <p:nvSpPr>
          <p:cNvPr id="4" name="Title 3">
            <a:extLst>
              <a:ext uri="{FF2B5EF4-FFF2-40B4-BE49-F238E27FC236}">
                <a16:creationId xmlns:a16="http://schemas.microsoft.com/office/drawing/2014/main" id="{5655FFC9-D23C-468E-8D29-98E1F914BCD3}"/>
              </a:ext>
            </a:extLst>
          </p:cNvPr>
          <p:cNvSpPr>
            <a:spLocks noGrp="1"/>
          </p:cNvSpPr>
          <p:nvPr>
            <p:ph type="title"/>
          </p:nvPr>
        </p:nvSpPr>
        <p:spPr/>
        <p:txBody>
          <a:bodyPr/>
          <a:lstStyle/>
          <a:p>
            <a:r>
              <a:rPr lang="en-US" dirty="0"/>
              <a:t>Certificate Chain Validation</a:t>
            </a:r>
            <a:endParaRPr lang="fr-FR" dirty="0"/>
          </a:p>
        </p:txBody>
      </p:sp>
    </p:spTree>
    <p:extLst>
      <p:ext uri="{BB962C8B-B14F-4D97-AF65-F5344CB8AC3E}">
        <p14:creationId xmlns:p14="http://schemas.microsoft.com/office/powerpoint/2010/main" val="1461610942"/>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EC829F-9224-404A-8F0A-25B40529482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113</a:t>
            </a:fld>
            <a:endParaRPr lang="en-US" dirty="0"/>
          </a:p>
        </p:txBody>
      </p:sp>
      <p:sp>
        <p:nvSpPr>
          <p:cNvPr id="3" name="Text Placeholder 2">
            <a:extLst>
              <a:ext uri="{FF2B5EF4-FFF2-40B4-BE49-F238E27FC236}">
                <a16:creationId xmlns:a16="http://schemas.microsoft.com/office/drawing/2014/main" id="{E4F48FFC-A303-4C57-9FE5-34A371E1950C}"/>
              </a:ext>
            </a:extLst>
          </p:cNvPr>
          <p:cNvSpPr>
            <a:spLocks noGrp="1"/>
          </p:cNvSpPr>
          <p:nvPr>
            <p:ph type="body" sz="quarter" idx="14"/>
          </p:nvPr>
        </p:nvSpPr>
        <p:spPr>
          <a:xfrm>
            <a:off x="274702" y="1943100"/>
            <a:ext cx="11721160" cy="4425827"/>
          </a:xfrm>
        </p:spPr>
        <p:txBody>
          <a:bodyPr/>
          <a:lstStyle/>
          <a:p>
            <a:r>
              <a:rPr lang="en-US" sz="3200" dirty="0"/>
              <a:t>CryptoAPI attempts to build all possible certificate chains. Certificate will be collected from the following locations</a:t>
            </a:r>
          </a:p>
          <a:p>
            <a:pPr lvl="1"/>
            <a:r>
              <a:rPr lang="en-US" sz="2000" dirty="0"/>
              <a:t>Certificates provided by the application.</a:t>
            </a:r>
          </a:p>
          <a:p>
            <a:pPr lvl="1"/>
            <a:r>
              <a:rPr lang="en-US" sz="2000" dirty="0"/>
              <a:t>The set of certificates already cached in memory by the certificate validation engine (Crypt32.dll). Each process that uses Crypt32.dll may have one or more certificate validations executing, each with its own separate state and memory cache.</a:t>
            </a:r>
          </a:p>
          <a:p>
            <a:pPr lvl="1"/>
            <a:r>
              <a:rPr lang="en-US" sz="2000" dirty="0"/>
              <a:t>Local certificate stores including Group Policy. Certificates that are manually installed into the Trusted Root and Intermediate certificate stores (including those downloaded by Group Policy) can be used to build a certificate chain.</a:t>
            </a:r>
          </a:p>
          <a:p>
            <a:pPr lvl="1"/>
            <a:r>
              <a:rPr lang="en-US" sz="2000" dirty="0"/>
              <a:t>Certificates stored in the local disk cache by CryptoAPI.</a:t>
            </a:r>
          </a:p>
          <a:p>
            <a:pPr lvl="1"/>
            <a:r>
              <a:rPr lang="en-US" sz="2000" dirty="0"/>
              <a:t>Network Retrieval from locations specified in the authority information access extension. The URLs are only used if CryptoAPI cannot build a single chain that chains to a self-signed certificate from the previously mentioned certificate locations.</a:t>
            </a:r>
          </a:p>
        </p:txBody>
      </p:sp>
      <p:sp>
        <p:nvSpPr>
          <p:cNvPr id="4" name="Title 3">
            <a:extLst>
              <a:ext uri="{FF2B5EF4-FFF2-40B4-BE49-F238E27FC236}">
                <a16:creationId xmlns:a16="http://schemas.microsoft.com/office/drawing/2014/main" id="{F5B4B799-9CCE-4BF7-B6F1-147649DF3EB9}"/>
              </a:ext>
            </a:extLst>
          </p:cNvPr>
          <p:cNvSpPr>
            <a:spLocks noGrp="1"/>
          </p:cNvSpPr>
          <p:nvPr>
            <p:ph type="title"/>
          </p:nvPr>
        </p:nvSpPr>
        <p:spPr/>
        <p:txBody>
          <a:bodyPr/>
          <a:lstStyle/>
          <a:p>
            <a:r>
              <a:rPr lang="en-US" dirty="0"/>
              <a:t>Chain Building</a:t>
            </a:r>
            <a:endParaRPr lang="fr-FR" dirty="0"/>
          </a:p>
        </p:txBody>
      </p:sp>
    </p:spTree>
    <p:extLst>
      <p:ext uri="{BB962C8B-B14F-4D97-AF65-F5344CB8AC3E}">
        <p14:creationId xmlns:p14="http://schemas.microsoft.com/office/powerpoint/2010/main" val="1976942494"/>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1C0860-149F-4AEA-814A-C07A815D1D7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114</a:t>
            </a:fld>
            <a:endParaRPr lang="en-US" dirty="0"/>
          </a:p>
        </p:txBody>
      </p:sp>
      <p:sp>
        <p:nvSpPr>
          <p:cNvPr id="3" name="Text Placeholder 2">
            <a:extLst>
              <a:ext uri="{FF2B5EF4-FFF2-40B4-BE49-F238E27FC236}">
                <a16:creationId xmlns:a16="http://schemas.microsoft.com/office/drawing/2014/main" id="{D4CA3370-10E3-4100-9678-796914835494}"/>
              </a:ext>
            </a:extLst>
          </p:cNvPr>
          <p:cNvSpPr>
            <a:spLocks noGrp="1"/>
          </p:cNvSpPr>
          <p:nvPr>
            <p:ph type="body" sz="quarter" idx="14"/>
          </p:nvPr>
        </p:nvSpPr>
        <p:spPr>
          <a:xfrm>
            <a:off x="274702" y="1943100"/>
            <a:ext cx="11721160" cy="4733604"/>
          </a:xfrm>
        </p:spPr>
        <p:txBody>
          <a:bodyPr/>
          <a:lstStyle/>
          <a:p>
            <a:r>
              <a:rPr lang="en-US" sz="2800" dirty="0"/>
              <a:t>After CryptoAPI starts validating the individual certificates in the presented certificate chain(s), the following checks are performed</a:t>
            </a:r>
          </a:p>
          <a:p>
            <a:pPr lvl="1"/>
            <a:r>
              <a:rPr lang="en-US" sz="1800" dirty="0"/>
              <a:t>CryptoAPI determines whether the certificate is included in the Untrusted certificate store. All certificates in the Untrusted certificate store are explicitly designated as disallowed certificates.</a:t>
            </a:r>
          </a:p>
          <a:p>
            <a:pPr lvl="1"/>
            <a:r>
              <a:rPr lang="en-US" sz="1800" dirty="0"/>
              <a:t>If the certificate included a stapled OCSP response and the stapled response is time valid, use the stapled OCSP response to valid the revocation status of the certificate.</a:t>
            </a:r>
          </a:p>
          <a:p>
            <a:pPr lvl="1"/>
            <a:r>
              <a:rPr lang="en-US" sz="1800" dirty="0"/>
              <a:t>If a CRL with the matching issuer name and optionally the same IDP is already in the CA store, use that version of the CRL.</a:t>
            </a:r>
          </a:p>
          <a:p>
            <a:pPr lvl="1"/>
            <a:r>
              <a:rPr lang="en-US" sz="1800" dirty="0"/>
              <a:t>If a stapled response or previously downloaded CRL is not available, then CryptoAPI must attempt URL retrieval to determine the revocation status of the certificate.</a:t>
            </a:r>
          </a:p>
          <a:p>
            <a:r>
              <a:rPr lang="en-US" sz="2800" dirty="0"/>
              <a:t>The URLs for OCSP and CDP are built in the following order:</a:t>
            </a:r>
          </a:p>
          <a:p>
            <a:pPr lvl="1"/>
            <a:r>
              <a:rPr lang="en-US" sz="1800" dirty="0"/>
              <a:t>OCSP URLs from Group Policy</a:t>
            </a:r>
          </a:p>
          <a:p>
            <a:pPr lvl="1"/>
            <a:r>
              <a:rPr lang="en-US" sz="1800" dirty="0"/>
              <a:t>OCSP URLs from the authority information access extension</a:t>
            </a:r>
          </a:p>
          <a:p>
            <a:pPr lvl="1"/>
            <a:r>
              <a:rPr lang="en-US" sz="1800" dirty="0"/>
              <a:t>CRL URLs from the CDP extension</a:t>
            </a:r>
          </a:p>
        </p:txBody>
      </p:sp>
      <p:sp>
        <p:nvSpPr>
          <p:cNvPr id="4" name="Title 3">
            <a:extLst>
              <a:ext uri="{FF2B5EF4-FFF2-40B4-BE49-F238E27FC236}">
                <a16:creationId xmlns:a16="http://schemas.microsoft.com/office/drawing/2014/main" id="{AE6F0AB8-EA39-4430-9C65-150A09864522}"/>
              </a:ext>
            </a:extLst>
          </p:cNvPr>
          <p:cNvSpPr>
            <a:spLocks noGrp="1"/>
          </p:cNvSpPr>
          <p:nvPr>
            <p:ph type="title"/>
          </p:nvPr>
        </p:nvSpPr>
        <p:spPr/>
        <p:txBody>
          <a:bodyPr/>
          <a:lstStyle/>
          <a:p>
            <a:r>
              <a:rPr lang="en-US" dirty="0"/>
              <a:t>Certificate Validation</a:t>
            </a:r>
            <a:endParaRPr lang="fr-FR" dirty="0"/>
          </a:p>
        </p:txBody>
      </p:sp>
    </p:spTree>
    <p:extLst>
      <p:ext uri="{BB962C8B-B14F-4D97-AF65-F5344CB8AC3E}">
        <p14:creationId xmlns:p14="http://schemas.microsoft.com/office/powerpoint/2010/main" val="620102599"/>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77A6BD-CA70-4A03-A969-22335608FF1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a:t>
            </a:fld>
            <a:endParaRPr lang="en-US" dirty="0"/>
          </a:p>
        </p:txBody>
      </p:sp>
      <p:sp>
        <p:nvSpPr>
          <p:cNvPr id="3" name="Text Placeholder 2">
            <a:extLst>
              <a:ext uri="{FF2B5EF4-FFF2-40B4-BE49-F238E27FC236}">
                <a16:creationId xmlns:a16="http://schemas.microsoft.com/office/drawing/2014/main" id="{B787F2E5-F18D-425B-B9CF-083858A2F190}"/>
              </a:ext>
            </a:extLst>
          </p:cNvPr>
          <p:cNvSpPr>
            <a:spLocks noGrp="1"/>
          </p:cNvSpPr>
          <p:nvPr>
            <p:ph type="body" sz="quarter" idx="14"/>
          </p:nvPr>
        </p:nvSpPr>
        <p:spPr>
          <a:xfrm>
            <a:off x="274702" y="1943101"/>
            <a:ext cx="11721160" cy="1421928"/>
          </a:xfrm>
        </p:spPr>
        <p:txBody>
          <a:bodyPr/>
          <a:lstStyle/>
          <a:p>
            <a:r>
              <a:rPr lang="en-US" dirty="0"/>
              <a:t>EFS attribute can be set on folders</a:t>
            </a:r>
          </a:p>
          <a:p>
            <a:pPr lvl="1"/>
            <a:r>
              <a:rPr lang="en-US" dirty="0"/>
              <a:t>Folders are not encrypted. The attribute governs the behavior on files contained in the folder</a:t>
            </a:r>
            <a:endParaRPr lang="fr-FR" dirty="0"/>
          </a:p>
        </p:txBody>
      </p:sp>
      <p:sp>
        <p:nvSpPr>
          <p:cNvPr id="4" name="Title 3">
            <a:extLst>
              <a:ext uri="{FF2B5EF4-FFF2-40B4-BE49-F238E27FC236}">
                <a16:creationId xmlns:a16="http://schemas.microsoft.com/office/drawing/2014/main" id="{5D109C21-DD35-420C-AE1E-AFE84F4DD70A}"/>
              </a:ext>
            </a:extLst>
          </p:cNvPr>
          <p:cNvSpPr>
            <a:spLocks noGrp="1"/>
          </p:cNvSpPr>
          <p:nvPr>
            <p:ph type="title"/>
          </p:nvPr>
        </p:nvSpPr>
        <p:spPr/>
        <p:txBody>
          <a:bodyPr/>
          <a:lstStyle/>
          <a:p>
            <a:r>
              <a:rPr lang="en-US" dirty="0"/>
              <a:t>EFS and folders</a:t>
            </a:r>
            <a:endParaRPr lang="fr-FR" dirty="0"/>
          </a:p>
        </p:txBody>
      </p:sp>
      <p:graphicFrame>
        <p:nvGraphicFramePr>
          <p:cNvPr id="5" name="Table 4">
            <a:extLst>
              <a:ext uri="{FF2B5EF4-FFF2-40B4-BE49-F238E27FC236}">
                <a16:creationId xmlns:a16="http://schemas.microsoft.com/office/drawing/2014/main" id="{7B9E758C-0E51-40D1-909C-8BFC09F17A7E}"/>
              </a:ext>
            </a:extLst>
          </p:cNvPr>
          <p:cNvGraphicFramePr>
            <a:graphicFrameLocks noGrp="1"/>
          </p:cNvGraphicFramePr>
          <p:nvPr>
            <p:extLst>
              <p:ext uri="{D42A27DB-BD31-4B8C-83A1-F6EECF244321}">
                <p14:modId xmlns:p14="http://schemas.microsoft.com/office/powerpoint/2010/main" val="3563687681"/>
              </p:ext>
            </p:extLst>
          </p:nvPr>
        </p:nvGraphicFramePr>
        <p:xfrm>
          <a:off x="1321693" y="3365029"/>
          <a:ext cx="10081120" cy="3520553"/>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3915759085"/>
                    </a:ext>
                  </a:extLst>
                </a:gridCol>
                <a:gridCol w="6624736">
                  <a:extLst>
                    <a:ext uri="{9D8B030D-6E8A-4147-A177-3AD203B41FA5}">
                      <a16:colId xmlns:a16="http://schemas.microsoft.com/office/drawing/2014/main" val="127370876"/>
                    </a:ext>
                  </a:extLst>
                </a:gridCol>
              </a:tblGrid>
              <a:tr h="348257">
                <a:tc>
                  <a:txBody>
                    <a:bodyPr/>
                    <a:lstStyle/>
                    <a:p>
                      <a:r>
                        <a:rPr lang="en-US" sz="1600" dirty="0"/>
                        <a:t>File</a:t>
                      </a:r>
                      <a:endParaRPr lang="fr-FR" sz="1600" dirty="0"/>
                    </a:p>
                  </a:txBody>
                  <a:tcPr/>
                </a:tc>
                <a:tc>
                  <a:txBody>
                    <a:bodyPr/>
                    <a:lstStyle/>
                    <a:p>
                      <a:r>
                        <a:rPr lang="en-US" sz="1600" dirty="0"/>
                        <a:t>Encryption Status</a:t>
                      </a:r>
                      <a:endParaRPr lang="fr-FR" sz="1600" dirty="0"/>
                    </a:p>
                  </a:txBody>
                  <a:tcPr/>
                </a:tc>
                <a:extLst>
                  <a:ext uri="{0D108BD9-81ED-4DB2-BD59-A6C34878D82A}">
                    <a16:rowId xmlns:a16="http://schemas.microsoft.com/office/drawing/2014/main" val="2138602949"/>
                  </a:ext>
                </a:extLst>
              </a:tr>
              <a:tr h="793074">
                <a:tc>
                  <a:txBody>
                    <a:bodyPr/>
                    <a:lstStyle/>
                    <a:p>
                      <a:r>
                        <a:rPr lang="en-US" sz="1600" b="0" i="0" u="none" strike="noStrike" kern="1200" dirty="0">
                          <a:solidFill>
                            <a:schemeClr val="dk1"/>
                          </a:solidFill>
                          <a:effectLst/>
                          <a:latin typeface="+mn-lt"/>
                          <a:ea typeface="+mn-ea"/>
                          <a:cs typeface="+mn-cs"/>
                        </a:rPr>
                        <a:t>Already in the folder and its subfolders</a:t>
                      </a:r>
                      <a:endParaRPr lang="fr-FR" sz="1600" dirty="0"/>
                    </a:p>
                  </a:txBody>
                  <a:tcPr/>
                </a:tc>
                <a:tc>
                  <a:txBody>
                    <a:bodyPr/>
                    <a:lstStyle/>
                    <a:p>
                      <a:r>
                        <a:rPr lang="en-US" sz="1600" dirty="0"/>
                        <a:t>If you have Write permission, file is encrypted and FEK is encrypted by using your public key; otherwise, files are unchanged.</a:t>
                      </a:r>
                      <a:endParaRPr lang="fr-FR" sz="1600" dirty="0"/>
                    </a:p>
                  </a:txBody>
                  <a:tcPr/>
                </a:tc>
                <a:extLst>
                  <a:ext uri="{0D108BD9-81ED-4DB2-BD59-A6C34878D82A}">
                    <a16:rowId xmlns:a16="http://schemas.microsoft.com/office/drawing/2014/main" val="2592722790"/>
                  </a:ext>
                </a:extLst>
              </a:tr>
              <a:tr h="793074">
                <a:tc>
                  <a:txBody>
                    <a:bodyPr/>
                    <a:lstStyle/>
                    <a:p>
                      <a:r>
                        <a:rPr lang="en-US" sz="1600" b="0" i="0" u="none" strike="noStrike" kern="1200" dirty="0">
                          <a:solidFill>
                            <a:schemeClr val="dk1"/>
                          </a:solidFill>
                          <a:effectLst/>
                          <a:latin typeface="+mn-lt"/>
                          <a:ea typeface="+mn-ea"/>
                          <a:cs typeface="+mn-cs"/>
                        </a:rPr>
                        <a:t>Later created in or copied to the folder or subfolders by you</a:t>
                      </a:r>
                      <a:endParaRPr lang="fr-FR" sz="1600" dirty="0"/>
                    </a:p>
                  </a:txBody>
                  <a:tcPr/>
                </a:tc>
                <a:tc>
                  <a:txBody>
                    <a:bodyPr/>
                    <a:lstStyle/>
                    <a:p>
                      <a:r>
                        <a:rPr lang="en-US" sz="1600" b="0" i="0" u="none" strike="noStrike" kern="1200" dirty="0">
                          <a:solidFill>
                            <a:schemeClr val="dk1"/>
                          </a:solidFill>
                          <a:effectLst/>
                          <a:latin typeface="+mn-lt"/>
                          <a:ea typeface="+mn-ea"/>
                          <a:cs typeface="+mn-cs"/>
                        </a:rPr>
                        <a:t>File is encrypted and FEK is encrypted by using your public key.</a:t>
                      </a:r>
                      <a:endParaRPr lang="fr-FR" sz="1600" dirty="0"/>
                    </a:p>
                  </a:txBody>
                  <a:tcPr/>
                </a:tc>
                <a:extLst>
                  <a:ext uri="{0D108BD9-81ED-4DB2-BD59-A6C34878D82A}">
                    <a16:rowId xmlns:a16="http://schemas.microsoft.com/office/drawing/2014/main" val="1534180806"/>
                  </a:ext>
                </a:extLst>
              </a:tr>
              <a:tr h="793074">
                <a:tc>
                  <a:txBody>
                    <a:bodyPr/>
                    <a:lstStyle/>
                    <a:p>
                      <a:r>
                        <a:rPr lang="en-US" sz="1600" b="0" i="0" u="none" strike="noStrike" kern="1200" dirty="0">
                          <a:solidFill>
                            <a:schemeClr val="dk1"/>
                          </a:solidFill>
                          <a:effectLst/>
                          <a:latin typeface="+mn-lt"/>
                          <a:ea typeface="+mn-ea"/>
                          <a:cs typeface="+mn-cs"/>
                        </a:rPr>
                        <a:t>Later created in or copied to the folder or subfolders by another user</a:t>
                      </a:r>
                      <a:endParaRPr lang="fr-FR" sz="1600" dirty="0"/>
                    </a:p>
                  </a:txBody>
                  <a:tcPr/>
                </a:tc>
                <a:tc>
                  <a:txBody>
                    <a:bodyPr/>
                    <a:lstStyle/>
                    <a:p>
                      <a:r>
                        <a:rPr lang="en-US" sz="1600" b="0" i="0" u="none" strike="noStrike" kern="1200" dirty="0">
                          <a:solidFill>
                            <a:schemeClr val="dk1"/>
                          </a:solidFill>
                          <a:effectLst/>
                          <a:latin typeface="+mn-lt"/>
                          <a:ea typeface="+mn-ea"/>
                          <a:cs typeface="+mn-cs"/>
                        </a:rPr>
                        <a:t>File is encrypted and FEK is encrypted by using the other user’s public key.</a:t>
                      </a:r>
                      <a:endParaRPr lang="fr-FR" sz="1600" dirty="0"/>
                    </a:p>
                  </a:txBody>
                  <a:tcPr/>
                </a:tc>
                <a:extLst>
                  <a:ext uri="{0D108BD9-81ED-4DB2-BD59-A6C34878D82A}">
                    <a16:rowId xmlns:a16="http://schemas.microsoft.com/office/drawing/2014/main" val="1765989355"/>
                  </a:ext>
                </a:extLst>
              </a:tr>
              <a:tr h="793074">
                <a:tc>
                  <a:txBody>
                    <a:bodyPr/>
                    <a:lstStyle/>
                    <a:p>
                      <a:r>
                        <a:rPr lang="en-US" sz="1600" b="0" i="0" u="none" strike="noStrike" kern="1200" dirty="0">
                          <a:solidFill>
                            <a:schemeClr val="dk1"/>
                          </a:solidFill>
                          <a:effectLst/>
                          <a:latin typeface="+mn-lt"/>
                          <a:ea typeface="+mn-ea"/>
                          <a:cs typeface="+mn-cs"/>
                        </a:rPr>
                        <a:t>Later moved to the folder or subfolders</a:t>
                      </a:r>
                      <a:endParaRPr lang="fr-FR" sz="1600" dirty="0"/>
                    </a:p>
                  </a:txBody>
                  <a:tcPr/>
                </a:tc>
                <a:tc>
                  <a:txBody>
                    <a:bodyPr/>
                    <a:lstStyle/>
                    <a:p>
                      <a:r>
                        <a:rPr lang="en-US" sz="1600" b="0" i="0" u="none" strike="noStrike" kern="1200" dirty="0">
                          <a:solidFill>
                            <a:schemeClr val="dk1"/>
                          </a:solidFill>
                          <a:effectLst/>
                          <a:latin typeface="+mn-lt"/>
                          <a:ea typeface="+mn-ea"/>
                          <a:cs typeface="+mn-cs"/>
                        </a:rPr>
                        <a:t>Moving unencrypted files into an encrypted folder will automatically encrypt those files in the new folder.</a:t>
                      </a:r>
                      <a:endParaRPr lang="fr-FR" sz="1600" dirty="0"/>
                    </a:p>
                  </a:txBody>
                  <a:tcPr/>
                </a:tc>
                <a:extLst>
                  <a:ext uri="{0D108BD9-81ED-4DB2-BD59-A6C34878D82A}">
                    <a16:rowId xmlns:a16="http://schemas.microsoft.com/office/drawing/2014/main" val="2838798239"/>
                  </a:ext>
                </a:extLst>
              </a:tr>
            </a:tbl>
          </a:graphicData>
        </a:graphic>
      </p:graphicFrame>
    </p:spTree>
    <p:extLst>
      <p:ext uri="{BB962C8B-B14F-4D97-AF65-F5344CB8AC3E}">
        <p14:creationId xmlns:p14="http://schemas.microsoft.com/office/powerpoint/2010/main" val="30119584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F33E-CA59-4BE2-9B24-BAA3017909F2}"/>
              </a:ext>
            </a:extLst>
          </p:cNvPr>
          <p:cNvSpPr>
            <a:spLocks noGrp="1"/>
          </p:cNvSpPr>
          <p:nvPr>
            <p:ph type="title"/>
          </p:nvPr>
        </p:nvSpPr>
        <p:spPr/>
        <p:txBody>
          <a:bodyPr/>
          <a:lstStyle/>
          <a:p>
            <a:r>
              <a:rPr lang="en-US" dirty="0" err="1"/>
              <a:t>Bitlocker</a:t>
            </a:r>
            <a:endParaRPr lang="fr-FR" dirty="0"/>
          </a:p>
        </p:txBody>
      </p:sp>
      <p:sp>
        <p:nvSpPr>
          <p:cNvPr id="3" name="Text Placeholder 2">
            <a:extLst>
              <a:ext uri="{FF2B5EF4-FFF2-40B4-BE49-F238E27FC236}">
                <a16:creationId xmlns:a16="http://schemas.microsoft.com/office/drawing/2014/main" id="{505C7BBD-F561-4708-9421-901C8A98CB39}"/>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50FB3CD2-98EF-4AAA-B3F8-8816EECFAC0D}"/>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12</a:t>
            </a:fld>
            <a:endParaRPr lang="en-US" dirty="0"/>
          </a:p>
        </p:txBody>
      </p:sp>
    </p:spTree>
    <p:extLst>
      <p:ext uri="{BB962C8B-B14F-4D97-AF65-F5344CB8AC3E}">
        <p14:creationId xmlns:p14="http://schemas.microsoft.com/office/powerpoint/2010/main" val="3798996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3728A8-F877-4627-83CE-4BB9B5F38E2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13</a:t>
            </a:fld>
            <a:endParaRPr lang="en-US" dirty="0"/>
          </a:p>
        </p:txBody>
      </p:sp>
      <p:sp>
        <p:nvSpPr>
          <p:cNvPr id="3" name="Text Placeholder 2">
            <a:extLst>
              <a:ext uri="{FF2B5EF4-FFF2-40B4-BE49-F238E27FC236}">
                <a16:creationId xmlns:a16="http://schemas.microsoft.com/office/drawing/2014/main" id="{36584912-430B-402E-9F3E-4C94961B75EE}"/>
              </a:ext>
            </a:extLst>
          </p:cNvPr>
          <p:cNvSpPr>
            <a:spLocks noGrp="1"/>
          </p:cNvSpPr>
          <p:nvPr>
            <p:ph type="body" sz="quarter" idx="14"/>
          </p:nvPr>
        </p:nvSpPr>
        <p:spPr>
          <a:xfrm>
            <a:off x="274702" y="1943100"/>
            <a:ext cx="11721160" cy="4001095"/>
          </a:xfrm>
        </p:spPr>
        <p:txBody>
          <a:bodyPr/>
          <a:lstStyle/>
          <a:p>
            <a:r>
              <a:rPr lang="en-US" sz="2000" dirty="0">
                <a:latin typeface="+mn-lt"/>
              </a:rPr>
              <a:t>Full Volume Encryption technology</a:t>
            </a:r>
          </a:p>
          <a:p>
            <a:r>
              <a:rPr lang="en-US" sz="2000" dirty="0">
                <a:latin typeface="+mn-lt"/>
              </a:rPr>
              <a:t>Integrated with Trusted Platform Module (TPM) technology for secure, tamper-resistant key protection</a:t>
            </a:r>
          </a:p>
          <a:p>
            <a:r>
              <a:rPr lang="en-US" sz="2000" dirty="0">
                <a:latin typeface="+mn-lt"/>
              </a:rPr>
              <a:t>Can protect system drives, additional data drives, and removable USB/flash drives (including FAT)</a:t>
            </a:r>
          </a:p>
          <a:p>
            <a:r>
              <a:rPr lang="en-US" sz="2000" dirty="0">
                <a:latin typeface="+mn-lt"/>
              </a:rPr>
              <a:t>Can provide boot environment verification to protect against tampering</a:t>
            </a:r>
          </a:p>
          <a:p>
            <a:r>
              <a:rPr lang="en-US" sz="2000" dirty="0">
                <a:latin typeface="+mn-lt"/>
              </a:rPr>
              <a:t>Encrypts system files, including operating system (OS) files, </a:t>
            </a:r>
            <a:r>
              <a:rPr lang="en-US" sz="2000" dirty="0" err="1">
                <a:latin typeface="+mn-lt"/>
              </a:rPr>
              <a:t>pagefile</a:t>
            </a:r>
            <a:r>
              <a:rPr lang="en-US" sz="2000" dirty="0">
                <a:latin typeface="+mn-lt"/>
              </a:rPr>
              <a:t>, hibernation file, configuration, and more</a:t>
            </a:r>
          </a:p>
          <a:p>
            <a:r>
              <a:rPr lang="en-US" sz="2000" dirty="0">
                <a:latin typeface="+mn-lt"/>
              </a:rPr>
              <a:t>Combinations of key protection: PIN, USB key, or TPM only</a:t>
            </a:r>
          </a:p>
          <a:p>
            <a:r>
              <a:rPr lang="en-US" sz="2000" dirty="0">
                <a:latin typeface="+mn-lt"/>
              </a:rPr>
              <a:t>Offers multiple key-recovery alternatives, including backup to Active Directory, Azure Active Directory and recovery password</a:t>
            </a:r>
          </a:p>
          <a:p>
            <a:r>
              <a:rPr lang="en-US" sz="2000" dirty="0">
                <a:latin typeface="+mn-lt"/>
              </a:rPr>
              <a:t>TPM Auto Provisioning</a:t>
            </a:r>
          </a:p>
          <a:p>
            <a:r>
              <a:rPr lang="en-US" sz="2000" dirty="0">
                <a:latin typeface="+mn-lt"/>
              </a:rPr>
              <a:t>Support for Server and Server Class Storage Scenarios </a:t>
            </a:r>
          </a:p>
        </p:txBody>
      </p:sp>
      <p:sp>
        <p:nvSpPr>
          <p:cNvPr id="4" name="Title 3">
            <a:extLst>
              <a:ext uri="{FF2B5EF4-FFF2-40B4-BE49-F238E27FC236}">
                <a16:creationId xmlns:a16="http://schemas.microsoft.com/office/drawing/2014/main" id="{496C2DE6-3895-482A-8E5B-1D73491B362E}"/>
              </a:ext>
            </a:extLst>
          </p:cNvPr>
          <p:cNvSpPr>
            <a:spLocks noGrp="1"/>
          </p:cNvSpPr>
          <p:nvPr>
            <p:ph type="title"/>
          </p:nvPr>
        </p:nvSpPr>
        <p:spPr/>
        <p:txBody>
          <a:bodyPr/>
          <a:lstStyle/>
          <a:p>
            <a:r>
              <a:rPr lang="en-US" dirty="0" err="1"/>
              <a:t>Bitlocker</a:t>
            </a:r>
            <a:r>
              <a:rPr lang="en-US" dirty="0"/>
              <a:t> Features</a:t>
            </a:r>
            <a:endParaRPr lang="fr-FR" dirty="0"/>
          </a:p>
        </p:txBody>
      </p:sp>
    </p:spTree>
    <p:extLst>
      <p:ext uri="{BB962C8B-B14F-4D97-AF65-F5344CB8AC3E}">
        <p14:creationId xmlns:p14="http://schemas.microsoft.com/office/powerpoint/2010/main" val="3245408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D6A8B7-9FAB-44AF-A89C-86DA7A2C8D3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14</a:t>
            </a:fld>
            <a:endParaRPr lang="en-US" dirty="0"/>
          </a:p>
        </p:txBody>
      </p:sp>
      <p:sp>
        <p:nvSpPr>
          <p:cNvPr id="3" name="Title 2">
            <a:extLst>
              <a:ext uri="{FF2B5EF4-FFF2-40B4-BE49-F238E27FC236}">
                <a16:creationId xmlns:a16="http://schemas.microsoft.com/office/drawing/2014/main" id="{A5AB45BA-8158-4496-9FC0-1D75314792F2}"/>
              </a:ext>
            </a:extLst>
          </p:cNvPr>
          <p:cNvSpPr>
            <a:spLocks noGrp="1"/>
          </p:cNvSpPr>
          <p:nvPr>
            <p:ph type="title"/>
          </p:nvPr>
        </p:nvSpPr>
        <p:spPr/>
        <p:txBody>
          <a:bodyPr/>
          <a:lstStyle/>
          <a:p>
            <a:r>
              <a:rPr lang="en-US" dirty="0" err="1"/>
              <a:t>Bitlocker</a:t>
            </a:r>
            <a:r>
              <a:rPr lang="en-US" dirty="0"/>
              <a:t> History</a:t>
            </a:r>
            <a:endParaRPr lang="fr-FR" dirty="0"/>
          </a:p>
        </p:txBody>
      </p:sp>
      <p:pic>
        <p:nvPicPr>
          <p:cNvPr id="4" name="Picture 3">
            <a:extLst>
              <a:ext uri="{FF2B5EF4-FFF2-40B4-BE49-F238E27FC236}">
                <a16:creationId xmlns:a16="http://schemas.microsoft.com/office/drawing/2014/main" id="{729E37A7-11A2-4F59-8C9A-12BEA9B6FB90}"/>
              </a:ext>
            </a:extLst>
          </p:cNvPr>
          <p:cNvPicPr>
            <a:picLocks noChangeAspect="1"/>
          </p:cNvPicPr>
          <p:nvPr/>
        </p:nvPicPr>
        <p:blipFill>
          <a:blip r:embed="rId2"/>
          <a:stretch>
            <a:fillRect/>
          </a:stretch>
        </p:blipFill>
        <p:spPr>
          <a:xfrm>
            <a:off x="893531" y="1989138"/>
            <a:ext cx="10922918" cy="4706710"/>
          </a:xfrm>
          <a:prstGeom prst="rect">
            <a:avLst/>
          </a:prstGeom>
        </p:spPr>
      </p:pic>
    </p:spTree>
    <p:extLst>
      <p:ext uri="{BB962C8B-B14F-4D97-AF65-F5344CB8AC3E}">
        <p14:creationId xmlns:p14="http://schemas.microsoft.com/office/powerpoint/2010/main" val="1043850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5EBF89-18CF-47BD-8B51-8DBC1A1A31F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15</a:t>
            </a:fld>
            <a:endParaRPr lang="en-US" dirty="0"/>
          </a:p>
        </p:txBody>
      </p:sp>
      <p:sp>
        <p:nvSpPr>
          <p:cNvPr id="3" name="Text Placeholder 2">
            <a:extLst>
              <a:ext uri="{FF2B5EF4-FFF2-40B4-BE49-F238E27FC236}">
                <a16:creationId xmlns:a16="http://schemas.microsoft.com/office/drawing/2014/main" id="{C90A45E7-60E7-4196-9FF7-8BA510402061}"/>
              </a:ext>
            </a:extLst>
          </p:cNvPr>
          <p:cNvSpPr>
            <a:spLocks noGrp="1"/>
          </p:cNvSpPr>
          <p:nvPr>
            <p:ph type="body" sz="quarter" idx="14"/>
          </p:nvPr>
        </p:nvSpPr>
        <p:spPr>
          <a:xfrm>
            <a:off x="274702" y="1943100"/>
            <a:ext cx="11721160" cy="4628960"/>
          </a:xfrm>
        </p:spPr>
        <p:txBody>
          <a:bodyPr/>
          <a:lstStyle/>
          <a:p>
            <a:r>
              <a:rPr lang="en-US" sz="2400" dirty="0">
                <a:latin typeface="+mn-lt"/>
              </a:rPr>
              <a:t>BitLocker Provisioning</a:t>
            </a:r>
          </a:p>
          <a:p>
            <a:pPr marL="342900" lvl="1" indent="0">
              <a:buNone/>
            </a:pPr>
            <a:r>
              <a:rPr lang="en-US" sz="1800" dirty="0">
                <a:latin typeface="+mn-lt"/>
              </a:rPr>
              <a:t>Windows 8 is now deployable to an encrypted state during installation prior to calling setup.</a:t>
            </a:r>
            <a:endParaRPr lang="en-US" sz="900" dirty="0">
              <a:latin typeface="+mn-lt"/>
            </a:endParaRPr>
          </a:p>
          <a:p>
            <a:r>
              <a:rPr lang="en-US" sz="2400" dirty="0">
                <a:latin typeface="+mn-lt"/>
              </a:rPr>
              <a:t>Used Disk Space Only Encryption</a:t>
            </a:r>
          </a:p>
          <a:p>
            <a:pPr marL="342900" lvl="1" indent="0">
              <a:buNone/>
            </a:pPr>
            <a:r>
              <a:rPr lang="en-US" sz="1800" dirty="0">
                <a:latin typeface="+mn-lt"/>
              </a:rPr>
              <a:t>BitLocker now offers two encryption methods, Used Disk Space Only and Full volume encryption. Used Disk Space Only allows for a much quicker encryption experience by only encrypting used blocks on the targeted volume.</a:t>
            </a:r>
          </a:p>
          <a:p>
            <a:r>
              <a:rPr lang="en-US" sz="2400" dirty="0">
                <a:latin typeface="+mn-lt"/>
              </a:rPr>
              <a:t>Standard User PIN and password change</a:t>
            </a:r>
          </a:p>
          <a:p>
            <a:pPr marL="342900" lvl="1" indent="0">
              <a:buNone/>
            </a:pPr>
            <a:r>
              <a:rPr lang="en-US" sz="1800" dirty="0">
                <a:latin typeface="+mn-lt"/>
              </a:rPr>
              <a:t>Allows a standard user to change the BitLocker PIN or password on operating system volumes and the BitLocker password on data volumes, reducing internal help desk call volume.</a:t>
            </a:r>
          </a:p>
          <a:p>
            <a:r>
              <a:rPr lang="en-US" sz="2400" dirty="0">
                <a:latin typeface="+mn-lt"/>
              </a:rPr>
              <a:t>Network Unlock</a:t>
            </a:r>
          </a:p>
          <a:p>
            <a:pPr marL="342900" lvl="1" indent="0">
              <a:buNone/>
            </a:pPr>
            <a:r>
              <a:rPr lang="en-US" sz="1800" dirty="0">
                <a:latin typeface="+mn-lt"/>
              </a:rPr>
              <a:t>Enables a BitLocker system on a wired network to automatically unlock the system volume during boot (on capable Windows Server 2012 networks), reducing internal help desk call volumes for lost PINs.</a:t>
            </a:r>
          </a:p>
          <a:p>
            <a:r>
              <a:rPr lang="en-US" sz="2400" dirty="0">
                <a:latin typeface="+mn-lt"/>
              </a:rPr>
              <a:t>Support for Self-Encrypted Hard Drives for Windows</a:t>
            </a:r>
          </a:p>
          <a:p>
            <a:pPr marL="342900" lvl="1" indent="0">
              <a:buNone/>
            </a:pPr>
            <a:r>
              <a:rPr lang="en-US" sz="1800" dirty="0">
                <a:latin typeface="+mn-lt"/>
              </a:rPr>
              <a:t>Windows 8 includes BitLocker support for Self-Encrypted Hard Drives.</a:t>
            </a:r>
          </a:p>
        </p:txBody>
      </p:sp>
      <p:sp>
        <p:nvSpPr>
          <p:cNvPr id="4" name="Title 3">
            <a:extLst>
              <a:ext uri="{FF2B5EF4-FFF2-40B4-BE49-F238E27FC236}">
                <a16:creationId xmlns:a16="http://schemas.microsoft.com/office/drawing/2014/main" id="{D32F8473-19BA-4886-AE87-B9CB75335694}"/>
              </a:ext>
            </a:extLst>
          </p:cNvPr>
          <p:cNvSpPr>
            <a:spLocks noGrp="1"/>
          </p:cNvSpPr>
          <p:nvPr>
            <p:ph type="title"/>
          </p:nvPr>
        </p:nvSpPr>
        <p:spPr/>
        <p:txBody>
          <a:bodyPr/>
          <a:lstStyle/>
          <a:p>
            <a:r>
              <a:rPr lang="en-US" dirty="0"/>
              <a:t>Features appearing in Windows 8</a:t>
            </a:r>
            <a:endParaRPr lang="fr-FR" dirty="0"/>
          </a:p>
        </p:txBody>
      </p:sp>
    </p:spTree>
    <p:extLst>
      <p:ext uri="{BB962C8B-B14F-4D97-AF65-F5344CB8AC3E}">
        <p14:creationId xmlns:p14="http://schemas.microsoft.com/office/powerpoint/2010/main" val="33284950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309DB9-B85D-45F5-A3E7-CE70B4236EF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16</a:t>
            </a:fld>
            <a:endParaRPr lang="en-US" dirty="0"/>
          </a:p>
        </p:txBody>
      </p:sp>
      <p:sp>
        <p:nvSpPr>
          <p:cNvPr id="3" name="Title 2">
            <a:extLst>
              <a:ext uri="{FF2B5EF4-FFF2-40B4-BE49-F238E27FC236}">
                <a16:creationId xmlns:a16="http://schemas.microsoft.com/office/drawing/2014/main" id="{2108745A-0D17-4822-87FA-DBDC99661CAB}"/>
              </a:ext>
            </a:extLst>
          </p:cNvPr>
          <p:cNvSpPr>
            <a:spLocks noGrp="1"/>
          </p:cNvSpPr>
          <p:nvPr>
            <p:ph type="title"/>
          </p:nvPr>
        </p:nvSpPr>
        <p:spPr/>
        <p:txBody>
          <a:bodyPr/>
          <a:lstStyle/>
          <a:p>
            <a:r>
              <a:rPr lang="en-US" dirty="0" err="1"/>
              <a:t>Bitlocker</a:t>
            </a:r>
            <a:r>
              <a:rPr lang="en-US" dirty="0"/>
              <a:t> GPO Settings</a:t>
            </a:r>
            <a:endParaRPr lang="fr-FR" dirty="0"/>
          </a:p>
        </p:txBody>
      </p:sp>
      <p:sp>
        <p:nvSpPr>
          <p:cNvPr id="4" name="Rectangle 4">
            <a:extLst>
              <a:ext uri="{FF2B5EF4-FFF2-40B4-BE49-F238E27FC236}">
                <a16:creationId xmlns:a16="http://schemas.microsoft.com/office/drawing/2014/main" id="{52455476-78AC-41CA-B6F1-4360C88A4191}"/>
              </a:ext>
            </a:extLst>
          </p:cNvPr>
          <p:cNvSpPr txBox="1">
            <a:spLocks noChangeArrowheads="1"/>
          </p:cNvSpPr>
          <p:nvPr/>
        </p:nvSpPr>
        <p:spPr>
          <a:xfrm>
            <a:off x="1033661" y="1800225"/>
            <a:ext cx="5431160" cy="4953000"/>
          </a:xfrm>
          <a:prstGeom prst="rect">
            <a:avLst/>
          </a:prstGeom>
        </p:spPr>
        <p:txBody>
          <a:bodyPr>
            <a:normAutofit fontScale="9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t>Recommended way of managing Bitlocker is via Group Policy</a:t>
            </a:r>
          </a:p>
          <a:p>
            <a:endParaRPr lang="en-GB"/>
          </a:p>
          <a:p>
            <a:r>
              <a:rPr lang="en-GB"/>
              <a:t>However without GPO you can still take advantage of using Bitlocker</a:t>
            </a:r>
          </a:p>
          <a:p>
            <a:endParaRPr lang="en-GB"/>
          </a:p>
          <a:p>
            <a:r>
              <a:rPr lang="en-GB"/>
              <a:t>GPO has separate settings for:</a:t>
            </a:r>
          </a:p>
          <a:p>
            <a:pPr lvl="1"/>
            <a:r>
              <a:rPr lang="en-GB"/>
              <a:t>OS drives</a:t>
            </a:r>
          </a:p>
          <a:p>
            <a:pPr lvl="1"/>
            <a:r>
              <a:rPr lang="en-GB"/>
              <a:t>Fixed Data Drives</a:t>
            </a:r>
          </a:p>
          <a:p>
            <a:pPr lvl="1"/>
            <a:r>
              <a:rPr lang="en-GB"/>
              <a:t>Removable Drives</a:t>
            </a:r>
          </a:p>
          <a:p>
            <a:endParaRPr lang="en-GB" dirty="0"/>
          </a:p>
        </p:txBody>
      </p:sp>
      <p:pic>
        <p:nvPicPr>
          <p:cNvPr id="5" name="Picture 4">
            <a:extLst>
              <a:ext uri="{FF2B5EF4-FFF2-40B4-BE49-F238E27FC236}">
                <a16:creationId xmlns:a16="http://schemas.microsoft.com/office/drawing/2014/main" id="{ABA36577-0240-41B6-B21A-D7B80E677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861" y="1793558"/>
            <a:ext cx="3684897" cy="48930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3815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DA2612-B9CD-43BC-AC09-DDA3B4D1487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17</a:t>
            </a:fld>
            <a:endParaRPr lang="en-US" dirty="0"/>
          </a:p>
        </p:txBody>
      </p:sp>
      <p:sp>
        <p:nvSpPr>
          <p:cNvPr id="3" name="Title 2">
            <a:extLst>
              <a:ext uri="{FF2B5EF4-FFF2-40B4-BE49-F238E27FC236}">
                <a16:creationId xmlns:a16="http://schemas.microsoft.com/office/drawing/2014/main" id="{7C01A651-8175-458E-A76B-EF394AFA12EC}"/>
              </a:ext>
            </a:extLst>
          </p:cNvPr>
          <p:cNvSpPr>
            <a:spLocks noGrp="1"/>
          </p:cNvSpPr>
          <p:nvPr>
            <p:ph type="title"/>
          </p:nvPr>
        </p:nvSpPr>
        <p:spPr/>
        <p:txBody>
          <a:bodyPr/>
          <a:lstStyle/>
          <a:p>
            <a:r>
              <a:rPr lang="en-US" dirty="0" err="1"/>
              <a:t>Bitlocker</a:t>
            </a:r>
            <a:r>
              <a:rPr lang="en-US" dirty="0"/>
              <a:t> and the boot partition</a:t>
            </a:r>
            <a:endParaRPr lang="fr-FR" dirty="0"/>
          </a:p>
        </p:txBody>
      </p:sp>
      <p:sp>
        <p:nvSpPr>
          <p:cNvPr id="4" name="Rectangle 3">
            <a:extLst>
              <a:ext uri="{FF2B5EF4-FFF2-40B4-BE49-F238E27FC236}">
                <a16:creationId xmlns:a16="http://schemas.microsoft.com/office/drawing/2014/main" id="{78006455-1122-4D6B-BB32-69E6AFCBA858}"/>
              </a:ext>
            </a:extLst>
          </p:cNvPr>
          <p:cNvSpPr txBox="1">
            <a:spLocks noChangeArrowheads="1"/>
          </p:cNvSpPr>
          <p:nvPr/>
        </p:nvSpPr>
        <p:spPr>
          <a:xfrm>
            <a:off x="304800" y="1668462"/>
            <a:ext cx="4567064" cy="50691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Unencrypted, hidden partition which contains Boot Configuration Data (BCD) and boot files </a:t>
            </a:r>
          </a:p>
          <a:p>
            <a:r>
              <a:rPr lang="en-US" sz="3200" dirty="0"/>
              <a:t>Size:</a:t>
            </a:r>
          </a:p>
          <a:p>
            <a:pPr lvl="1"/>
            <a:r>
              <a:rPr lang="en-US" sz="2000" dirty="0"/>
              <a:t>Windows Vista: 1.5 GB</a:t>
            </a:r>
          </a:p>
          <a:p>
            <a:pPr lvl="1"/>
            <a:r>
              <a:rPr lang="en-US" sz="2000" dirty="0"/>
              <a:t>Windows 7: 100 MB</a:t>
            </a:r>
          </a:p>
          <a:p>
            <a:pPr lvl="1"/>
            <a:r>
              <a:rPr lang="en-US" sz="2000" dirty="0"/>
              <a:t>Windows 8 (BIOS): 350 MB</a:t>
            </a:r>
          </a:p>
          <a:p>
            <a:pPr lvl="1"/>
            <a:r>
              <a:rPr lang="en-US" sz="2000" dirty="0"/>
              <a:t>Windows 8 (UEFI): 100 MB</a:t>
            </a:r>
          </a:p>
          <a:p>
            <a:pPr lvl="1"/>
            <a:r>
              <a:rPr lang="en-US" sz="2000" dirty="0"/>
              <a:t>Windows 10 (BIOS): 450MB</a:t>
            </a:r>
          </a:p>
          <a:p>
            <a:pPr lvl="1"/>
            <a:r>
              <a:rPr lang="en-US" sz="2000" dirty="0"/>
              <a:t>Windows 10 (UEFI): 100 MB</a:t>
            </a:r>
          </a:p>
        </p:txBody>
      </p:sp>
      <p:pic>
        <p:nvPicPr>
          <p:cNvPr id="5" name="Picture 4">
            <a:extLst>
              <a:ext uri="{FF2B5EF4-FFF2-40B4-BE49-F238E27FC236}">
                <a16:creationId xmlns:a16="http://schemas.microsoft.com/office/drawing/2014/main" id="{566B9716-74BA-481C-A9A9-5804A2AC8C3D}"/>
              </a:ext>
            </a:extLst>
          </p:cNvPr>
          <p:cNvPicPr>
            <a:picLocks noChangeAspect="1"/>
          </p:cNvPicPr>
          <p:nvPr/>
        </p:nvPicPr>
        <p:blipFill>
          <a:blip r:embed="rId2"/>
          <a:stretch>
            <a:fillRect/>
          </a:stretch>
        </p:blipFill>
        <p:spPr>
          <a:xfrm>
            <a:off x="5579883" y="1984063"/>
            <a:ext cx="5913632" cy="4289683"/>
          </a:xfrm>
          <a:prstGeom prst="rect">
            <a:avLst/>
          </a:prstGeom>
          <a:ln w="6350">
            <a:solidFill>
              <a:schemeClr val="bg1"/>
            </a:solidFill>
          </a:ln>
        </p:spPr>
      </p:pic>
    </p:spTree>
    <p:extLst>
      <p:ext uri="{BB962C8B-B14F-4D97-AF65-F5344CB8AC3E}">
        <p14:creationId xmlns:p14="http://schemas.microsoft.com/office/powerpoint/2010/main" val="15179407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BB0A59-2B1E-4567-954D-232C0C293A0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18</a:t>
            </a:fld>
            <a:endParaRPr lang="en-US" dirty="0"/>
          </a:p>
        </p:txBody>
      </p:sp>
      <p:sp>
        <p:nvSpPr>
          <p:cNvPr id="5" name="Title 4">
            <a:extLst>
              <a:ext uri="{FF2B5EF4-FFF2-40B4-BE49-F238E27FC236}">
                <a16:creationId xmlns:a16="http://schemas.microsoft.com/office/drawing/2014/main" id="{F06E3A2D-2595-4F92-82E1-3D219432BF5C}"/>
              </a:ext>
            </a:extLst>
          </p:cNvPr>
          <p:cNvSpPr>
            <a:spLocks noGrp="1"/>
          </p:cNvSpPr>
          <p:nvPr>
            <p:ph type="title"/>
          </p:nvPr>
        </p:nvSpPr>
        <p:spPr/>
        <p:txBody>
          <a:bodyPr/>
          <a:lstStyle/>
          <a:p>
            <a:r>
              <a:rPr lang="en-US" dirty="0"/>
              <a:t>Windows EFI partition layout</a:t>
            </a:r>
            <a:endParaRPr lang="fr-FR" dirty="0"/>
          </a:p>
        </p:txBody>
      </p:sp>
      <p:pic>
        <p:nvPicPr>
          <p:cNvPr id="6" name="Picture 5">
            <a:extLst>
              <a:ext uri="{FF2B5EF4-FFF2-40B4-BE49-F238E27FC236}">
                <a16:creationId xmlns:a16="http://schemas.microsoft.com/office/drawing/2014/main" id="{EF063EB6-6668-41B7-97D3-BC1605AD5047}"/>
              </a:ext>
            </a:extLst>
          </p:cNvPr>
          <p:cNvPicPr>
            <a:picLocks noChangeAspect="1"/>
          </p:cNvPicPr>
          <p:nvPr/>
        </p:nvPicPr>
        <p:blipFill>
          <a:blip r:embed="rId2"/>
          <a:stretch>
            <a:fillRect/>
          </a:stretch>
        </p:blipFill>
        <p:spPr>
          <a:xfrm>
            <a:off x="1415480" y="3341640"/>
            <a:ext cx="9214377" cy="1307750"/>
          </a:xfrm>
          <a:prstGeom prst="rect">
            <a:avLst/>
          </a:prstGeom>
          <a:ln w="6350">
            <a:solidFill>
              <a:schemeClr val="bg1"/>
            </a:solidFill>
          </a:ln>
        </p:spPr>
      </p:pic>
      <p:pic>
        <p:nvPicPr>
          <p:cNvPr id="7" name="Picture 6">
            <a:extLst>
              <a:ext uri="{FF2B5EF4-FFF2-40B4-BE49-F238E27FC236}">
                <a16:creationId xmlns:a16="http://schemas.microsoft.com/office/drawing/2014/main" id="{1375BEAE-9F56-46EF-BDE4-134CB3E637BD}"/>
              </a:ext>
            </a:extLst>
          </p:cNvPr>
          <p:cNvPicPr>
            <a:picLocks noChangeAspect="1"/>
          </p:cNvPicPr>
          <p:nvPr/>
        </p:nvPicPr>
        <p:blipFill>
          <a:blip r:embed="rId3"/>
          <a:stretch>
            <a:fillRect/>
          </a:stretch>
        </p:blipFill>
        <p:spPr>
          <a:xfrm>
            <a:off x="2351584" y="4893842"/>
            <a:ext cx="7640694" cy="1635508"/>
          </a:xfrm>
          <a:prstGeom prst="rect">
            <a:avLst/>
          </a:prstGeom>
          <a:ln w="6350">
            <a:solidFill>
              <a:schemeClr val="bg1"/>
            </a:solidFill>
          </a:ln>
        </p:spPr>
      </p:pic>
      <p:sp>
        <p:nvSpPr>
          <p:cNvPr id="8" name="TextBox 7">
            <a:extLst>
              <a:ext uri="{FF2B5EF4-FFF2-40B4-BE49-F238E27FC236}">
                <a16:creationId xmlns:a16="http://schemas.microsoft.com/office/drawing/2014/main" id="{704DE7C7-CCE0-441C-9EE7-8E3FD8AB494A}"/>
              </a:ext>
            </a:extLst>
          </p:cNvPr>
          <p:cNvSpPr txBox="1"/>
          <p:nvPr/>
        </p:nvSpPr>
        <p:spPr>
          <a:xfrm>
            <a:off x="274639" y="1668463"/>
            <a:ext cx="11887199" cy="1634294"/>
          </a:xfrm>
          <a:prstGeom prst="rect">
            <a:avLst/>
          </a:prstGeom>
          <a:noFill/>
        </p:spPr>
        <p:txBody>
          <a:bodyPr wrap="square" lIns="182880" tIns="146304" rIns="182880" bIns="146304" rtlCol="0">
            <a:spAutoFit/>
          </a:bodyPr>
          <a:lstStyle/>
          <a:p>
            <a:pPr algn="l">
              <a:lnSpc>
                <a:spcPct val="90000"/>
              </a:lnSpc>
              <a:spcAft>
                <a:spcPts val="600"/>
              </a:spcAft>
            </a:pPr>
            <a:r>
              <a:rPr lang="en-US" sz="2000" dirty="0">
                <a:gradFill>
                  <a:gsLst>
                    <a:gs pos="2917">
                      <a:schemeClr val="tx1"/>
                    </a:gs>
                    <a:gs pos="30000">
                      <a:schemeClr val="tx1"/>
                    </a:gs>
                  </a:gsLst>
                  <a:lin ang="5400000" scaled="0"/>
                </a:gradFill>
              </a:rPr>
              <a:t>Standard partition layout on EFI system containing</a:t>
            </a: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Optional Recovery Partition</a:t>
            </a: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EFI System Partition</a:t>
            </a: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Windows Installation partition</a:t>
            </a:r>
            <a:endParaRPr lang="fr-FR"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846386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9208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the basic architecture of EFS and </a:t>
            </a:r>
            <a:r>
              <a:rPr lang="en-US" sz="2448" kern="0" dirty="0" err="1">
                <a:gradFill>
                  <a:gsLst>
                    <a:gs pos="0">
                      <a:srgbClr val="FFFFFF"/>
                    </a:gs>
                    <a:gs pos="100000">
                      <a:srgbClr val="FFFFFF"/>
                    </a:gs>
                  </a:gsLst>
                  <a:lin ang="5400000" scaled="0"/>
                </a:gradFill>
                <a:latin typeface="Segoe UI Semilight"/>
              </a:rPr>
              <a:t>Bitlocker</a:t>
            </a:r>
            <a:endParaRPr lang="en-US" sz="2448" kern="0" dirty="0">
              <a:gradFill>
                <a:gsLst>
                  <a:gs pos="0">
                    <a:srgbClr val="FFFFFF"/>
                  </a:gs>
                  <a:gs pos="100000">
                    <a:srgbClr val="FFFFFF"/>
                  </a:gs>
                </a:gsLst>
                <a:lin ang="5400000" scaled="0"/>
              </a:gradFill>
              <a:latin typeface="Segoe UI Semilight"/>
            </a:endParaRP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how </a:t>
            </a:r>
            <a:r>
              <a:rPr lang="en-US" sz="2448" kern="0" dirty="0" err="1">
                <a:gradFill>
                  <a:gsLst>
                    <a:gs pos="0">
                      <a:srgbClr val="FFFFFF"/>
                    </a:gs>
                    <a:gs pos="100000">
                      <a:srgbClr val="FFFFFF"/>
                    </a:gs>
                  </a:gsLst>
                  <a:lin ang="5400000" scaled="0"/>
                </a:gradFill>
                <a:latin typeface="Segoe UI Semilight"/>
              </a:rPr>
              <a:t>Bitlocker</a:t>
            </a:r>
            <a:r>
              <a:rPr lang="en-US" sz="2448" kern="0" dirty="0">
                <a:gradFill>
                  <a:gsLst>
                    <a:gs pos="0">
                      <a:srgbClr val="FFFFFF"/>
                    </a:gs>
                    <a:gs pos="100000">
                      <a:srgbClr val="FFFFFF"/>
                    </a:gs>
                  </a:gsLst>
                  <a:lin ang="5400000" scaled="0"/>
                </a:gradFill>
                <a:latin typeface="Segoe UI Semilight"/>
              </a:rPr>
              <a:t> achieve disk encryption</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the different </a:t>
            </a:r>
            <a:r>
              <a:rPr lang="en-US" sz="2448" kern="0" dirty="0" err="1">
                <a:gradFill>
                  <a:gsLst>
                    <a:gs pos="0">
                      <a:srgbClr val="FFFFFF"/>
                    </a:gs>
                    <a:gs pos="100000">
                      <a:srgbClr val="FFFFFF"/>
                    </a:gs>
                  </a:gsLst>
                  <a:lin ang="5400000" scaled="0"/>
                </a:gradFill>
                <a:latin typeface="Segoe UI Semilight"/>
              </a:rPr>
              <a:t>Bitlocker</a:t>
            </a:r>
            <a:r>
              <a:rPr lang="en-US" sz="2448" kern="0" dirty="0">
                <a:gradFill>
                  <a:gsLst>
                    <a:gs pos="0">
                      <a:srgbClr val="FFFFFF"/>
                    </a:gs>
                    <a:gs pos="100000">
                      <a:srgbClr val="FFFFFF"/>
                    </a:gs>
                  </a:gsLst>
                  <a:lin ang="5400000" scaled="0"/>
                </a:gradFill>
                <a:latin typeface="Segoe UI Semilight"/>
              </a:rPr>
              <a:t> protectors</a:t>
            </a: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1 – Disk and File Encryption</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11389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DB04B6-70E7-4918-A545-481B80A5388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19</a:t>
            </a:fld>
            <a:endParaRPr lang="en-US" dirty="0"/>
          </a:p>
        </p:txBody>
      </p:sp>
      <p:sp>
        <p:nvSpPr>
          <p:cNvPr id="3" name="Title 2">
            <a:extLst>
              <a:ext uri="{FF2B5EF4-FFF2-40B4-BE49-F238E27FC236}">
                <a16:creationId xmlns:a16="http://schemas.microsoft.com/office/drawing/2014/main" id="{2F8C5E32-7982-4446-9ED9-00A0DF898E7F}"/>
              </a:ext>
            </a:extLst>
          </p:cNvPr>
          <p:cNvSpPr>
            <a:spLocks noGrp="1"/>
          </p:cNvSpPr>
          <p:nvPr>
            <p:ph type="title"/>
          </p:nvPr>
        </p:nvSpPr>
        <p:spPr/>
        <p:txBody>
          <a:bodyPr/>
          <a:lstStyle/>
          <a:p>
            <a:r>
              <a:rPr lang="en-US" dirty="0"/>
              <a:t>Devices supported by </a:t>
            </a:r>
            <a:r>
              <a:rPr lang="en-US" dirty="0" err="1"/>
              <a:t>Bitlocker</a:t>
            </a:r>
            <a:endParaRPr lang="fr-FR" dirty="0"/>
          </a:p>
        </p:txBody>
      </p:sp>
      <p:graphicFrame>
        <p:nvGraphicFramePr>
          <p:cNvPr id="4" name="Content Placeholder 10">
            <a:extLst>
              <a:ext uri="{FF2B5EF4-FFF2-40B4-BE49-F238E27FC236}">
                <a16:creationId xmlns:a16="http://schemas.microsoft.com/office/drawing/2014/main" id="{3395276D-82E7-4ABD-B73C-5E3A2190B914}"/>
              </a:ext>
            </a:extLst>
          </p:cNvPr>
          <p:cNvGraphicFramePr>
            <a:graphicFrameLocks/>
          </p:cNvGraphicFramePr>
          <p:nvPr>
            <p:extLst>
              <p:ext uri="{D42A27DB-BD31-4B8C-83A1-F6EECF244321}">
                <p14:modId xmlns:p14="http://schemas.microsoft.com/office/powerpoint/2010/main" val="2737488621"/>
              </p:ext>
            </p:extLst>
          </p:nvPr>
        </p:nvGraphicFramePr>
        <p:xfrm>
          <a:off x="817637" y="1668463"/>
          <a:ext cx="10369152" cy="5141168"/>
        </p:xfrm>
        <a:graphic>
          <a:graphicData uri="http://schemas.openxmlformats.org/drawingml/2006/table">
            <a:tbl>
              <a:tblPr firstRow="1" firstCol="1" bandRow="1"/>
              <a:tblGrid>
                <a:gridCol w="1925986">
                  <a:extLst>
                    <a:ext uri="{9D8B030D-6E8A-4147-A177-3AD203B41FA5}">
                      <a16:colId xmlns:a16="http://schemas.microsoft.com/office/drawing/2014/main" val="2036528978"/>
                    </a:ext>
                  </a:extLst>
                </a:gridCol>
                <a:gridCol w="4919061">
                  <a:extLst>
                    <a:ext uri="{9D8B030D-6E8A-4147-A177-3AD203B41FA5}">
                      <a16:colId xmlns:a16="http://schemas.microsoft.com/office/drawing/2014/main" val="3569815221"/>
                    </a:ext>
                  </a:extLst>
                </a:gridCol>
                <a:gridCol w="3524105">
                  <a:extLst>
                    <a:ext uri="{9D8B030D-6E8A-4147-A177-3AD203B41FA5}">
                      <a16:colId xmlns:a16="http://schemas.microsoft.com/office/drawing/2014/main" val="2159319116"/>
                    </a:ext>
                  </a:extLst>
                </a:gridCol>
              </a:tblGrid>
              <a:tr h="344202">
                <a:tc>
                  <a:txBody>
                    <a:bodyPr/>
                    <a:lstStyle/>
                    <a:p>
                      <a:pPr algn="l" fontAlgn="ctr"/>
                      <a:r>
                        <a:rPr lang="en-GB" sz="1600" b="1" i="0" u="none" strike="noStrike" dirty="0">
                          <a:solidFill>
                            <a:srgbClr val="FFFFFF"/>
                          </a:solidFill>
                          <a:effectLst/>
                          <a:latin typeface="Calibri" panose="020F0502020204030204" pitchFamily="34" charset="0"/>
                        </a:rPr>
                        <a:t>Drive configuration</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70C0"/>
                    </a:solidFill>
                  </a:tcPr>
                </a:tc>
                <a:tc>
                  <a:txBody>
                    <a:bodyPr/>
                    <a:lstStyle/>
                    <a:p>
                      <a:pPr algn="l" fontAlgn="ctr"/>
                      <a:r>
                        <a:rPr lang="en-GB" sz="1600" b="1" i="0" u="none" strike="noStrike" dirty="0">
                          <a:solidFill>
                            <a:srgbClr val="FFFFFF"/>
                          </a:solidFill>
                          <a:effectLst/>
                          <a:latin typeface="Calibri" panose="020F0502020204030204" pitchFamily="34" charset="0"/>
                        </a:rPr>
                        <a:t>Supported</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70C0"/>
                    </a:solidFill>
                  </a:tcPr>
                </a:tc>
                <a:tc>
                  <a:txBody>
                    <a:bodyPr/>
                    <a:lstStyle/>
                    <a:p>
                      <a:pPr algn="l" fontAlgn="ctr"/>
                      <a:r>
                        <a:rPr lang="en-GB" sz="1600" b="1" i="0" u="none" strike="noStrike" dirty="0">
                          <a:solidFill>
                            <a:srgbClr val="FFFFFF"/>
                          </a:solidFill>
                          <a:effectLst/>
                          <a:latin typeface="Calibri" panose="020F0502020204030204" pitchFamily="34" charset="0"/>
                        </a:rPr>
                        <a:t>Not supported</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70C0"/>
                    </a:solidFill>
                  </a:tcPr>
                </a:tc>
                <a:extLst>
                  <a:ext uri="{0D108BD9-81ED-4DB2-BD59-A6C34878D82A}">
                    <a16:rowId xmlns:a16="http://schemas.microsoft.com/office/drawing/2014/main" val="3922118371"/>
                  </a:ext>
                </a:extLst>
              </a:tr>
              <a:tr h="338672">
                <a:tc rowSpan="2">
                  <a:txBody>
                    <a:bodyPr/>
                    <a:lstStyle/>
                    <a:p>
                      <a:pPr algn="l" fontAlgn="ctr"/>
                      <a:r>
                        <a:rPr lang="en-GB" sz="1600" b="1" i="0" u="none" strike="noStrike" dirty="0">
                          <a:solidFill>
                            <a:srgbClr val="FFFFFF"/>
                          </a:solidFill>
                          <a:effectLst/>
                          <a:latin typeface="Calibri" panose="020F0502020204030204" pitchFamily="34" charset="0"/>
                        </a:rPr>
                        <a:t>Network</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rowSpan="2">
                  <a:txBody>
                    <a:bodyPr/>
                    <a:lstStyle/>
                    <a:p>
                      <a:pPr algn="l" fontAlgn="ctr"/>
                      <a:r>
                        <a:rPr lang="en-GB" sz="1600" b="0" i="0" u="none" strike="noStrike" dirty="0">
                          <a:solidFill>
                            <a:srgbClr val="000000"/>
                          </a:solidFill>
                          <a:effectLst/>
                          <a:latin typeface="Calibri" panose="020F0502020204030204" pitchFamily="34" charset="0"/>
                        </a:rPr>
                        <a:t>None</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algn="l" fontAlgn="ctr"/>
                      <a:r>
                        <a:rPr lang="en-GB" sz="1600" b="0" i="0" u="none" strike="noStrike" dirty="0">
                          <a:solidFill>
                            <a:srgbClr val="000000"/>
                          </a:solidFill>
                          <a:effectLst/>
                          <a:latin typeface="Calibri" panose="020F0502020204030204" pitchFamily="34" charset="0"/>
                        </a:rPr>
                        <a:t>Network file system (NFS)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2375909831"/>
                  </a:ext>
                </a:extLst>
              </a:tr>
              <a:tr h="247683">
                <a:tc vMerge="1">
                  <a:txBody>
                    <a:bodyPr/>
                    <a:lstStyle/>
                    <a:p>
                      <a:endParaRPr lang="en-GB"/>
                    </a:p>
                  </a:txBody>
                  <a:tcPr/>
                </a:tc>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Distributed File System (DFS)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085172445"/>
                  </a:ext>
                </a:extLst>
              </a:tr>
              <a:tr h="247683">
                <a:tc rowSpan="3">
                  <a:txBody>
                    <a:bodyPr/>
                    <a:lstStyle/>
                    <a:p>
                      <a:pPr algn="l" fontAlgn="ctr"/>
                      <a:r>
                        <a:rPr lang="en-GB" sz="1600" b="1" i="0" u="none" strike="noStrike" dirty="0">
                          <a:solidFill>
                            <a:srgbClr val="FFFFFF"/>
                          </a:solidFill>
                          <a:effectLst/>
                          <a:latin typeface="Calibri" panose="020F0502020204030204" pitchFamily="34" charset="0"/>
                        </a:rPr>
                        <a:t>Optical media</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rowSpan="3">
                  <a:txBody>
                    <a:bodyPr/>
                    <a:lstStyle/>
                    <a:p>
                      <a:pPr algn="l" fontAlgn="ctr"/>
                      <a:r>
                        <a:rPr lang="en-GB" sz="1600" b="0" i="0" u="none" strike="noStrike" dirty="0">
                          <a:solidFill>
                            <a:srgbClr val="000000"/>
                          </a:solidFill>
                          <a:effectLst/>
                          <a:latin typeface="Calibri" panose="020F0502020204030204" pitchFamily="34" charset="0"/>
                        </a:rPr>
                        <a:t>None</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algn="l" fontAlgn="ctr"/>
                      <a:r>
                        <a:rPr lang="en-GB" sz="1600" b="0" i="0" u="none" strike="noStrike">
                          <a:solidFill>
                            <a:srgbClr val="000000"/>
                          </a:solidFill>
                          <a:effectLst/>
                          <a:latin typeface="Calibri" panose="020F0502020204030204" pitchFamily="34" charset="0"/>
                        </a:rPr>
                        <a:t>CD file system (CDFS)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3009918589"/>
                  </a:ext>
                </a:extLst>
              </a:tr>
              <a:tr h="247683">
                <a:tc vMerge="1">
                  <a:txBody>
                    <a:bodyPr/>
                    <a:lstStyle/>
                    <a:p>
                      <a:endParaRPr lang="en-GB"/>
                    </a:p>
                  </a:txBody>
                  <a:tcPr/>
                </a:tc>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Live File System</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3444665793"/>
                  </a:ext>
                </a:extLst>
              </a:tr>
              <a:tr h="247683">
                <a:tc vMerge="1">
                  <a:txBody>
                    <a:bodyPr/>
                    <a:lstStyle/>
                    <a:p>
                      <a:endParaRPr lang="en-GB"/>
                    </a:p>
                  </a:txBody>
                  <a:tcPr/>
                </a:tc>
                <a:tc vMerge="1">
                  <a:txBody>
                    <a:bodyPr/>
                    <a:lstStyle/>
                    <a:p>
                      <a:endParaRPr lang="en-GB"/>
                    </a:p>
                  </a:txBody>
                  <a:tcPr/>
                </a:tc>
                <a:tc>
                  <a:txBody>
                    <a:bodyPr/>
                    <a:lstStyle/>
                    <a:p>
                      <a:pPr algn="l" fontAlgn="ctr"/>
                      <a:r>
                        <a:rPr lang="en-GB" sz="1600" b="0" i="0" u="none" strike="noStrike">
                          <a:solidFill>
                            <a:srgbClr val="000000"/>
                          </a:solidFill>
                          <a:effectLst/>
                          <a:latin typeface="Calibri" panose="020F0502020204030204" pitchFamily="34" charset="0"/>
                        </a:rPr>
                        <a:t>Universal Disk Format (UDF)</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090231143"/>
                  </a:ext>
                </a:extLst>
              </a:tr>
              <a:tr h="247683">
                <a:tc rowSpan="3">
                  <a:txBody>
                    <a:bodyPr/>
                    <a:lstStyle/>
                    <a:p>
                      <a:pPr algn="l" fontAlgn="ctr"/>
                      <a:r>
                        <a:rPr lang="en-GB" sz="1600" b="1" i="0" u="none" strike="noStrike" dirty="0">
                          <a:solidFill>
                            <a:srgbClr val="FFFFFF"/>
                          </a:solidFill>
                          <a:effectLst/>
                          <a:latin typeface="Calibri" panose="020F0502020204030204" pitchFamily="34" charset="0"/>
                        </a:rPr>
                        <a:t>Software</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l" fontAlgn="ctr"/>
                      <a:r>
                        <a:rPr lang="en-GB" sz="1600" b="0" i="0" u="none" strike="noStrike" dirty="0">
                          <a:solidFill>
                            <a:srgbClr val="000000"/>
                          </a:solidFill>
                          <a:effectLst/>
                          <a:latin typeface="Calibri" panose="020F0502020204030204" pitchFamily="34" charset="0"/>
                        </a:rPr>
                        <a:t>Basic volumes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a:txBody>
                    <a:bodyPr/>
                    <a:lstStyle/>
                    <a:p>
                      <a:pPr algn="l" fontAlgn="ctr"/>
                      <a:r>
                        <a:rPr lang="en-GB" sz="1600" b="0" i="0" u="none" strike="noStrike">
                          <a:solidFill>
                            <a:srgbClr val="000000"/>
                          </a:solidFill>
                          <a:effectLst/>
                          <a:latin typeface="Calibri" panose="020F0502020204030204" pitchFamily="34" charset="0"/>
                        </a:rPr>
                        <a:t>Software-based RAID systems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3882394091"/>
                  </a:ext>
                </a:extLst>
              </a:tr>
              <a:tr h="247683">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Non Bootable virtual drives (VHDs)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tc>
                  <a:txBody>
                    <a:bodyPr/>
                    <a:lstStyle/>
                    <a:p>
                      <a:pPr algn="l" fontAlgn="ctr"/>
                      <a:r>
                        <a:rPr lang="en-GB" sz="1600" b="0" i="0" u="none" strike="noStrike">
                          <a:solidFill>
                            <a:srgbClr val="000000"/>
                          </a:solidFill>
                          <a:effectLst/>
                          <a:latin typeface="Calibri" panose="020F0502020204030204" pitchFamily="34" charset="0"/>
                        </a:rPr>
                        <a:t>Dynamic volumes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4226071872"/>
                  </a:ext>
                </a:extLst>
              </a:tr>
              <a:tr h="247683">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Bootable virtual disks (VHDs) (since Win 10 TH2)</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BDD7EE"/>
                    </a:solidFill>
                  </a:tcPr>
                </a:tc>
                <a:tc>
                  <a:txBody>
                    <a:bodyPr/>
                    <a:lstStyle/>
                    <a:p>
                      <a:pPr algn="l" fontAlgn="ctr"/>
                      <a:r>
                        <a:rPr lang="en-GB" sz="1600" b="0" i="0" u="none" strike="noStrike">
                          <a:solidFill>
                            <a:srgbClr val="000000"/>
                          </a:solidFill>
                          <a:effectLst/>
                          <a:latin typeface="Calibri" panose="020F0502020204030204" pitchFamily="34" charset="0"/>
                        </a:rPr>
                        <a:t>RAM disks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662191458"/>
                  </a:ext>
                </a:extLst>
              </a:tr>
              <a:tr h="247683">
                <a:tc rowSpan="3">
                  <a:txBody>
                    <a:bodyPr/>
                    <a:lstStyle/>
                    <a:p>
                      <a:pPr algn="l" fontAlgn="ctr"/>
                      <a:r>
                        <a:rPr lang="en-GB" sz="1600" b="1" i="0" u="none" strike="noStrike" dirty="0">
                          <a:solidFill>
                            <a:srgbClr val="FFFFFF"/>
                          </a:solidFill>
                          <a:effectLst/>
                          <a:latin typeface="Calibri" panose="020F0502020204030204" pitchFamily="34" charset="0"/>
                        </a:rPr>
                        <a:t>File system</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l" fontAlgn="ctr"/>
                      <a:r>
                        <a:rPr lang="en-GB" sz="1600" b="0" i="0" u="none" strike="noStrike" dirty="0">
                          <a:solidFill>
                            <a:srgbClr val="000000"/>
                          </a:solidFill>
                          <a:effectLst/>
                          <a:latin typeface="Calibri" panose="020F0502020204030204" pitchFamily="34" charset="0"/>
                        </a:rPr>
                        <a:t>NTFS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rowSpan="3">
                  <a:txBody>
                    <a:bodyPr/>
                    <a:lstStyle/>
                    <a:p>
                      <a:pPr algn="l" fontAlgn="ctr"/>
                      <a:r>
                        <a:rPr lang="en-GB" sz="1600" b="0" i="0" u="none" strike="noStrike">
                          <a:solidFill>
                            <a:srgbClr val="000000"/>
                          </a:solidFill>
                          <a:effectLst/>
                          <a:latin typeface="Calibri" panose="020F0502020204030204" pitchFamily="34" charset="0"/>
                        </a:rPr>
                        <a:t>CD File system</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436486634"/>
                  </a:ext>
                </a:extLst>
              </a:tr>
              <a:tr h="247683">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FAT16, FAT 32</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tc vMerge="1">
                  <a:txBody>
                    <a:bodyPr/>
                    <a:lstStyle/>
                    <a:p>
                      <a:endParaRPr lang="en-GB"/>
                    </a:p>
                  </a:txBody>
                  <a:tcPr/>
                </a:tc>
                <a:extLst>
                  <a:ext uri="{0D108BD9-81ED-4DB2-BD59-A6C34878D82A}">
                    <a16:rowId xmlns:a16="http://schemas.microsoft.com/office/drawing/2014/main" val="2182907988"/>
                  </a:ext>
                </a:extLst>
              </a:tr>
              <a:tr h="247683">
                <a:tc vMerge="1">
                  <a:txBody>
                    <a:bodyPr/>
                    <a:lstStyle/>
                    <a:p>
                      <a:endParaRPr lang="en-GB"/>
                    </a:p>
                  </a:txBody>
                  <a:tcPr/>
                </a:tc>
                <a:tc>
                  <a:txBody>
                    <a:bodyPr/>
                    <a:lstStyle/>
                    <a:p>
                      <a:pPr algn="l" fontAlgn="ctr"/>
                      <a:r>
                        <a:rPr lang="en-GB" sz="1600" b="0" i="0" u="none" strike="noStrike" dirty="0" err="1">
                          <a:solidFill>
                            <a:srgbClr val="000000"/>
                          </a:solidFill>
                          <a:effectLst/>
                          <a:latin typeface="Calibri" panose="020F0502020204030204" pitchFamily="34" charset="0"/>
                        </a:rPr>
                        <a:t>ExFAT</a:t>
                      </a:r>
                      <a:endParaRPr lang="en-GB" sz="1600" b="0" i="0" u="none" strike="noStrike" dirty="0">
                        <a:solidFill>
                          <a:srgbClr val="000000"/>
                        </a:solidFill>
                        <a:effectLst/>
                        <a:latin typeface="Calibri" panose="020F0502020204030204" pitchFamily="34" charset="0"/>
                      </a:endParaRP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BDD7EE"/>
                    </a:solidFill>
                  </a:tcPr>
                </a:tc>
                <a:tc vMerge="1">
                  <a:txBody>
                    <a:bodyPr/>
                    <a:lstStyle/>
                    <a:p>
                      <a:endParaRPr lang="en-GB"/>
                    </a:p>
                  </a:txBody>
                  <a:tcPr/>
                </a:tc>
                <a:extLst>
                  <a:ext uri="{0D108BD9-81ED-4DB2-BD59-A6C34878D82A}">
                    <a16:rowId xmlns:a16="http://schemas.microsoft.com/office/drawing/2014/main" val="2815836424"/>
                  </a:ext>
                </a:extLst>
              </a:tr>
              <a:tr h="247683">
                <a:tc rowSpan="5">
                  <a:txBody>
                    <a:bodyPr/>
                    <a:lstStyle/>
                    <a:p>
                      <a:pPr algn="l" fontAlgn="ctr"/>
                      <a:r>
                        <a:rPr lang="en-GB" sz="1600" b="1" i="0" u="none" strike="noStrike" dirty="0">
                          <a:solidFill>
                            <a:srgbClr val="FFFFFF"/>
                          </a:solidFill>
                          <a:effectLst/>
                          <a:latin typeface="Calibri" panose="020F0502020204030204" pitchFamily="34" charset="0"/>
                        </a:rPr>
                        <a:t>Drive connection</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l" fontAlgn="ctr"/>
                      <a:r>
                        <a:rPr lang="en-GB" sz="1600" b="0" i="0" u="none" strike="noStrike" dirty="0">
                          <a:solidFill>
                            <a:srgbClr val="000000"/>
                          </a:solidFill>
                          <a:effectLst/>
                          <a:latin typeface="Calibri" panose="020F0502020204030204" pitchFamily="34" charset="0"/>
                        </a:rPr>
                        <a:t>USB, </a:t>
                      </a:r>
                      <a:r>
                        <a:rPr lang="en-GB" sz="1600" b="0" i="0" u="none" strike="noStrike" dirty="0" err="1">
                          <a:solidFill>
                            <a:srgbClr val="000000"/>
                          </a:solidFill>
                          <a:effectLst/>
                          <a:latin typeface="Calibri" panose="020F0502020204030204" pitchFamily="34" charset="0"/>
                        </a:rPr>
                        <a:t>Firewire</a:t>
                      </a:r>
                      <a:endParaRPr lang="en-GB" sz="1600" b="0" i="0" u="none" strike="noStrike" dirty="0">
                        <a:solidFill>
                          <a:srgbClr val="000000"/>
                        </a:solidFill>
                        <a:effectLst/>
                        <a:latin typeface="Calibri" panose="020F0502020204030204" pitchFamily="34" charset="0"/>
                      </a:endParaRP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a:txBody>
                    <a:bodyPr/>
                    <a:lstStyle/>
                    <a:p>
                      <a:pPr algn="l" fontAlgn="ctr"/>
                      <a:r>
                        <a:rPr lang="en-GB" sz="1600" b="0" i="0" u="none" strike="noStrike">
                          <a:solidFill>
                            <a:srgbClr val="000000"/>
                          </a:solidFill>
                          <a:effectLst/>
                          <a:latin typeface="Calibri" panose="020F0502020204030204" pitchFamily="34" charset="0"/>
                        </a:rPr>
                        <a:t>Bluetooth</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2657055282"/>
                  </a:ext>
                </a:extLst>
              </a:tr>
              <a:tr h="247683">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SATA. </a:t>
                      </a:r>
                      <a:r>
                        <a:rPr lang="en-GB" sz="1600" b="0" i="0" u="none" strike="noStrike" dirty="0" err="1">
                          <a:solidFill>
                            <a:srgbClr val="000000"/>
                          </a:solidFill>
                          <a:effectLst/>
                          <a:latin typeface="Calibri" panose="020F0502020204030204" pitchFamily="34" charset="0"/>
                        </a:rPr>
                        <a:t>eSATA</a:t>
                      </a:r>
                      <a:endParaRPr lang="en-GB" sz="1600" b="0" i="0" u="none" strike="noStrike" dirty="0">
                        <a:solidFill>
                          <a:srgbClr val="000000"/>
                        </a:solidFill>
                        <a:effectLst/>
                        <a:latin typeface="Calibri" panose="020F0502020204030204" pitchFamily="34" charset="0"/>
                      </a:endParaRP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tc>
                  <a:txBody>
                    <a:bodyPr/>
                    <a:lstStyle/>
                    <a:p>
                      <a:pPr algn="l" fontAlgn="ctr"/>
                      <a:r>
                        <a:rPr lang="en-GB" sz="1600" b="0" i="0" u="none" strike="noStrike">
                          <a:solidFill>
                            <a:srgbClr val="000000"/>
                          </a:solidFill>
                          <a:effectLst/>
                          <a:latin typeface="Calibri" panose="020F0502020204030204" pitchFamily="34" charset="0"/>
                        </a:rPr>
                        <a:t> </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642917266"/>
                  </a:ext>
                </a:extLst>
              </a:tr>
              <a:tr h="247683">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SAS, ATA, IDE</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tc>
                  <a:txBody>
                    <a:bodyPr/>
                    <a:lstStyle/>
                    <a:p>
                      <a:pPr algn="l" fontAlgn="ctr"/>
                      <a:r>
                        <a:rPr lang="en-GB" sz="1600" b="0" i="0" u="none" strike="noStrike">
                          <a:solidFill>
                            <a:srgbClr val="000000"/>
                          </a:solidFill>
                          <a:effectLst/>
                          <a:latin typeface="Calibri" panose="020F0502020204030204" pitchFamily="34" charset="0"/>
                        </a:rPr>
                        <a:t> </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432334202"/>
                  </a:ext>
                </a:extLst>
              </a:tr>
              <a:tr h="247683">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FC</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tc>
                  <a:txBody>
                    <a:bodyPr/>
                    <a:lstStyle/>
                    <a:p>
                      <a:pPr algn="l" fontAlgn="t"/>
                      <a:r>
                        <a:rPr lang="en-GB" sz="1600" b="0" i="0" u="none" strike="noStrike">
                          <a:solidFill>
                            <a:srgbClr val="000000"/>
                          </a:solidFill>
                          <a:effectLst/>
                          <a:latin typeface="Calibri" panose="020F0502020204030204" pitchFamily="34" charset="0"/>
                        </a:rPr>
                        <a:t> </a:t>
                      </a:r>
                    </a:p>
                  </a:txBody>
                  <a:tcPr marL="14400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4262938958"/>
                  </a:ext>
                </a:extLst>
              </a:tr>
              <a:tr h="247683">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SCSI, iSCSI</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BDD7EE"/>
                    </a:solidFill>
                  </a:tcPr>
                </a:tc>
                <a:tc>
                  <a:txBody>
                    <a:bodyPr/>
                    <a:lstStyle/>
                    <a:p>
                      <a:pPr algn="l" fontAlgn="t"/>
                      <a:r>
                        <a:rPr lang="en-GB" sz="1600" b="0" i="0" u="none" strike="noStrike">
                          <a:solidFill>
                            <a:srgbClr val="000000"/>
                          </a:solidFill>
                          <a:effectLst/>
                          <a:latin typeface="Calibri" panose="020F0502020204030204" pitchFamily="34" charset="0"/>
                        </a:rPr>
                        <a:t> </a:t>
                      </a:r>
                    </a:p>
                  </a:txBody>
                  <a:tcPr marL="14400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459154347"/>
                  </a:ext>
                </a:extLst>
              </a:tr>
              <a:tr h="247683">
                <a:tc rowSpan="3">
                  <a:txBody>
                    <a:bodyPr/>
                    <a:lstStyle/>
                    <a:p>
                      <a:pPr algn="l" fontAlgn="ctr"/>
                      <a:r>
                        <a:rPr lang="en-GB" sz="1600" b="1" i="0" u="none" strike="noStrike" dirty="0">
                          <a:solidFill>
                            <a:srgbClr val="FFFFFF"/>
                          </a:solidFill>
                          <a:effectLst/>
                          <a:latin typeface="Calibri" panose="020F0502020204030204" pitchFamily="34" charset="0"/>
                        </a:rPr>
                        <a:t>Device type</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l" fontAlgn="ctr"/>
                      <a:r>
                        <a:rPr lang="en-GB" sz="1600" b="0" i="0" u="none" strike="noStrike" dirty="0">
                          <a:solidFill>
                            <a:srgbClr val="000000"/>
                          </a:solidFill>
                          <a:effectLst/>
                          <a:latin typeface="Calibri" panose="020F0502020204030204" pitchFamily="34" charset="0"/>
                        </a:rPr>
                        <a:t>Solid state drives, such as USB flash drives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rowSpan="3">
                  <a:txBody>
                    <a:bodyPr/>
                    <a:lstStyle/>
                    <a:p>
                      <a:pPr algn="l" fontAlgn="ctr"/>
                      <a:r>
                        <a:rPr lang="en-GB" sz="1600" b="0" i="0" u="none" strike="noStrike" dirty="0">
                          <a:solidFill>
                            <a:srgbClr val="000000"/>
                          </a:solidFill>
                          <a:effectLst/>
                          <a:latin typeface="Calibri" panose="020F0502020204030204" pitchFamily="34" charset="0"/>
                        </a:rPr>
                        <a:t>None</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724054902"/>
                  </a:ext>
                </a:extLst>
              </a:tr>
              <a:tr h="247683">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Hardware-based RAID systems</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BDD7EE"/>
                    </a:solidFill>
                  </a:tcPr>
                </a:tc>
                <a:tc vMerge="1">
                  <a:txBody>
                    <a:bodyPr/>
                    <a:lstStyle/>
                    <a:p>
                      <a:endParaRPr lang="en-GB"/>
                    </a:p>
                  </a:txBody>
                  <a:tcPr/>
                </a:tc>
                <a:extLst>
                  <a:ext uri="{0D108BD9-81ED-4DB2-BD59-A6C34878D82A}">
                    <a16:rowId xmlns:a16="http://schemas.microsoft.com/office/drawing/2014/main" val="1871314696"/>
                  </a:ext>
                </a:extLst>
              </a:tr>
              <a:tr h="247683">
                <a:tc vMerge="1">
                  <a:txBody>
                    <a:bodyPr/>
                    <a:lstStyle/>
                    <a:p>
                      <a:endParaRPr lang="en-GB"/>
                    </a:p>
                  </a:txBody>
                  <a:tcPr/>
                </a:tc>
                <a:tc>
                  <a:txBody>
                    <a:bodyPr/>
                    <a:lstStyle/>
                    <a:p>
                      <a:pPr algn="l" fontAlgn="ctr"/>
                      <a:r>
                        <a:rPr lang="en-GB" sz="1600" b="0" i="0" u="none" strike="noStrike" dirty="0">
                          <a:solidFill>
                            <a:srgbClr val="000000"/>
                          </a:solidFill>
                          <a:effectLst/>
                          <a:latin typeface="Calibri" panose="020F0502020204030204" pitchFamily="34" charset="0"/>
                        </a:rPr>
                        <a:t>Hard disk drive</a:t>
                      </a:r>
                    </a:p>
                  </a:txBody>
                  <a:tcPr marL="14400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BDD7EE"/>
                    </a:solidFill>
                  </a:tcPr>
                </a:tc>
                <a:tc vMerge="1">
                  <a:txBody>
                    <a:bodyPr/>
                    <a:lstStyle/>
                    <a:p>
                      <a:endParaRPr lang="en-GB"/>
                    </a:p>
                  </a:txBody>
                  <a:tcPr/>
                </a:tc>
                <a:extLst>
                  <a:ext uri="{0D108BD9-81ED-4DB2-BD59-A6C34878D82A}">
                    <a16:rowId xmlns:a16="http://schemas.microsoft.com/office/drawing/2014/main" val="551601202"/>
                  </a:ext>
                </a:extLst>
              </a:tr>
            </a:tbl>
          </a:graphicData>
        </a:graphic>
      </p:graphicFrame>
    </p:spTree>
    <p:extLst>
      <p:ext uri="{BB962C8B-B14F-4D97-AF65-F5344CB8AC3E}">
        <p14:creationId xmlns:p14="http://schemas.microsoft.com/office/powerpoint/2010/main" val="12888183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29631C-3361-4F02-B1A4-0602184B60B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20</a:t>
            </a:fld>
            <a:endParaRPr lang="en-US" dirty="0"/>
          </a:p>
        </p:txBody>
      </p:sp>
      <p:sp>
        <p:nvSpPr>
          <p:cNvPr id="4" name="Title 3">
            <a:extLst>
              <a:ext uri="{FF2B5EF4-FFF2-40B4-BE49-F238E27FC236}">
                <a16:creationId xmlns:a16="http://schemas.microsoft.com/office/drawing/2014/main" id="{F467870F-4FB0-427B-AFAB-C6BDA349A18B}"/>
              </a:ext>
            </a:extLst>
          </p:cNvPr>
          <p:cNvSpPr>
            <a:spLocks noGrp="1"/>
          </p:cNvSpPr>
          <p:nvPr>
            <p:ph type="title"/>
          </p:nvPr>
        </p:nvSpPr>
        <p:spPr/>
        <p:txBody>
          <a:bodyPr/>
          <a:lstStyle/>
          <a:p>
            <a:r>
              <a:rPr lang="en-US" dirty="0" err="1"/>
              <a:t>Bitlocker</a:t>
            </a:r>
            <a:r>
              <a:rPr lang="en-US" dirty="0"/>
              <a:t> Keys</a:t>
            </a:r>
            <a:endParaRPr lang="fr-FR" dirty="0"/>
          </a:p>
        </p:txBody>
      </p:sp>
      <p:sp>
        <p:nvSpPr>
          <p:cNvPr id="7" name="Rectangle 3">
            <a:extLst>
              <a:ext uri="{FF2B5EF4-FFF2-40B4-BE49-F238E27FC236}">
                <a16:creationId xmlns:a16="http://schemas.microsoft.com/office/drawing/2014/main" id="{7CC6BF3F-E58F-44B5-B59A-682B81D4768A}"/>
              </a:ext>
            </a:extLst>
          </p:cNvPr>
          <p:cNvSpPr txBox="1">
            <a:spLocks noChangeArrowheads="1"/>
          </p:cNvSpPr>
          <p:nvPr/>
        </p:nvSpPr>
        <p:spPr>
          <a:xfrm>
            <a:off x="304800" y="1144800"/>
            <a:ext cx="11277600" cy="49536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a:p>
            <a:endParaRPr lang="en-US" dirty="0"/>
          </a:p>
        </p:txBody>
      </p:sp>
      <p:sp>
        <p:nvSpPr>
          <p:cNvPr id="9" name="TextBox 8">
            <a:extLst>
              <a:ext uri="{FF2B5EF4-FFF2-40B4-BE49-F238E27FC236}">
                <a16:creationId xmlns:a16="http://schemas.microsoft.com/office/drawing/2014/main" id="{7FB75D6E-E313-44FB-8DB2-B8D03E3C36CC}"/>
              </a:ext>
            </a:extLst>
          </p:cNvPr>
          <p:cNvSpPr txBox="1"/>
          <p:nvPr/>
        </p:nvSpPr>
        <p:spPr>
          <a:xfrm>
            <a:off x="420039" y="2441575"/>
            <a:ext cx="4071793" cy="4031873"/>
          </a:xfrm>
          <a:prstGeom prst="rect">
            <a:avLst/>
          </a:prstGeom>
          <a:noFill/>
        </p:spPr>
        <p:txBody>
          <a:bodyPr wrap="square" rtlCol="0">
            <a:spAutoFit/>
          </a:bodyPr>
          <a:lstStyle/>
          <a:p>
            <a:pPr algn="l"/>
            <a:r>
              <a:rPr lang="en-US" sz="2000" b="0" dirty="0"/>
              <a:t>FVEK – Full Volume Encryption Key</a:t>
            </a:r>
          </a:p>
          <a:p>
            <a:pPr algn="l"/>
            <a:r>
              <a:rPr lang="en-US" sz="1800" dirty="0"/>
              <a:t>A key used to encrypt/decrypt disk sectors.</a:t>
            </a:r>
          </a:p>
          <a:p>
            <a:pPr algn="l"/>
            <a:endParaRPr lang="en-US" sz="2000" dirty="0"/>
          </a:p>
          <a:p>
            <a:pPr algn="l"/>
            <a:r>
              <a:rPr lang="en-US" sz="2000" dirty="0"/>
              <a:t>VMK – Volume Master Key</a:t>
            </a:r>
          </a:p>
          <a:p>
            <a:pPr algn="l"/>
            <a:r>
              <a:rPr lang="en-US" sz="2000" dirty="0"/>
              <a:t>A key used to encrypt the FVEK</a:t>
            </a:r>
          </a:p>
          <a:p>
            <a:pPr algn="l"/>
            <a:endParaRPr lang="en-US" sz="2000" dirty="0"/>
          </a:p>
          <a:p>
            <a:pPr algn="l"/>
            <a:r>
              <a:rPr lang="en-US" sz="2000" dirty="0"/>
              <a:t>Protectors</a:t>
            </a:r>
          </a:p>
          <a:p>
            <a:pPr algn="l"/>
            <a:r>
              <a:rPr lang="en-US" sz="2000" dirty="0"/>
              <a:t>A mechanism which</a:t>
            </a:r>
          </a:p>
          <a:p>
            <a:pPr marL="342900" indent="-342900" algn="l">
              <a:buFont typeface="Arial" panose="020B0604020202020204" pitchFamily="34" charset="0"/>
              <a:buChar char="•"/>
            </a:pPr>
            <a:r>
              <a:rPr lang="en-US" sz="2000" dirty="0"/>
              <a:t>Has its own verification mechanism</a:t>
            </a:r>
          </a:p>
          <a:p>
            <a:pPr marL="342900" indent="-342900" algn="l">
              <a:buFont typeface="Arial" panose="020B0604020202020204" pitchFamily="34" charset="0"/>
              <a:buChar char="•"/>
            </a:pPr>
            <a:r>
              <a:rPr lang="en-US" sz="2000" dirty="0"/>
              <a:t>Can decrypt the VMK</a:t>
            </a:r>
          </a:p>
          <a:p>
            <a:pPr algn="l"/>
            <a:endParaRPr lang="en-US" sz="2000" b="0" dirty="0"/>
          </a:p>
        </p:txBody>
      </p:sp>
      <p:sp>
        <p:nvSpPr>
          <p:cNvPr id="10" name="Rectangle 9">
            <a:extLst>
              <a:ext uri="{FF2B5EF4-FFF2-40B4-BE49-F238E27FC236}">
                <a16:creationId xmlns:a16="http://schemas.microsoft.com/office/drawing/2014/main" id="{C51EA790-7A7B-42D0-ABB4-2C52C0F7E372}"/>
              </a:ext>
            </a:extLst>
          </p:cNvPr>
          <p:cNvSpPr/>
          <p:nvPr/>
        </p:nvSpPr>
        <p:spPr>
          <a:xfrm>
            <a:off x="274638" y="1669240"/>
            <a:ext cx="6096000" cy="400110"/>
          </a:xfrm>
          <a:prstGeom prst="rect">
            <a:avLst/>
          </a:prstGeom>
        </p:spPr>
        <p:txBody>
          <a:bodyPr>
            <a:spAutoFit/>
          </a:bodyPr>
          <a:lstStyle/>
          <a:p>
            <a:pPr algn="l"/>
            <a:r>
              <a:rPr lang="en-US" sz="2000" dirty="0"/>
              <a:t>Bitlocker uses hierarchy of different keys:</a:t>
            </a:r>
          </a:p>
        </p:txBody>
      </p:sp>
      <p:pic>
        <p:nvPicPr>
          <p:cNvPr id="13" name="Picture 12">
            <a:extLst>
              <a:ext uri="{FF2B5EF4-FFF2-40B4-BE49-F238E27FC236}">
                <a16:creationId xmlns:a16="http://schemas.microsoft.com/office/drawing/2014/main" id="{168F0136-DD64-4EF1-9602-2C994D3BB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196" y="2103745"/>
            <a:ext cx="5936091" cy="3960150"/>
          </a:xfrm>
          <a:prstGeom prst="rect">
            <a:avLst/>
          </a:prstGeom>
        </p:spPr>
      </p:pic>
      <p:sp>
        <p:nvSpPr>
          <p:cNvPr id="14" name="Rectangle 13">
            <a:extLst>
              <a:ext uri="{FF2B5EF4-FFF2-40B4-BE49-F238E27FC236}">
                <a16:creationId xmlns:a16="http://schemas.microsoft.com/office/drawing/2014/main" id="{8EA8688B-3C57-4814-AE8C-FD69B3C43451}"/>
              </a:ext>
            </a:extLst>
          </p:cNvPr>
          <p:cNvSpPr/>
          <p:nvPr/>
        </p:nvSpPr>
        <p:spPr bwMode="auto">
          <a:xfrm>
            <a:off x="10282119" y="4130126"/>
            <a:ext cx="1512168" cy="434767"/>
          </a:xfrm>
          <a:prstGeom prst="rect">
            <a:avLst/>
          </a:prstGeom>
          <a:solidFill>
            <a:srgbClr val="34578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Protector</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4FC5B0AD-305A-4A5B-8653-213884092EB2}"/>
              </a:ext>
            </a:extLst>
          </p:cNvPr>
          <p:cNvSpPr txBox="1"/>
          <p:nvPr/>
        </p:nvSpPr>
        <p:spPr>
          <a:xfrm>
            <a:off x="5858196" y="4347509"/>
            <a:ext cx="2330592" cy="1561966"/>
          </a:xfrm>
          <a:prstGeom prst="rect">
            <a:avLst/>
          </a:prstGeom>
          <a:noFill/>
        </p:spPr>
        <p:txBody>
          <a:bodyPr wrap="square" rtlCol="0">
            <a:spAutoFit/>
          </a:bodyPr>
          <a:lstStyle/>
          <a:p>
            <a:pPr algn="l"/>
            <a:r>
              <a:rPr lang="en-US" sz="1100" b="1" dirty="0">
                <a:solidFill>
                  <a:schemeClr val="bg1"/>
                </a:solidFill>
              </a:rPr>
              <a:t>Operating System Volume contains:</a:t>
            </a:r>
          </a:p>
          <a:p>
            <a:pPr marL="742950" lvl="1" indent="-285750" algn="l">
              <a:buFont typeface="Courier New" panose="02070309020205020404" pitchFamily="49" charset="0"/>
              <a:buChar char="o"/>
            </a:pPr>
            <a:r>
              <a:rPr lang="en-US" sz="1050" b="0" dirty="0">
                <a:solidFill>
                  <a:schemeClr val="bg1"/>
                </a:solidFill>
              </a:rPr>
              <a:t>Encrypted Operating System</a:t>
            </a:r>
          </a:p>
          <a:p>
            <a:pPr marL="742950" lvl="1" indent="-285750" algn="l">
              <a:buFont typeface="Courier New" panose="02070309020205020404" pitchFamily="49" charset="0"/>
              <a:buChar char="o"/>
            </a:pPr>
            <a:r>
              <a:rPr lang="en-US" sz="1050" b="0" dirty="0">
                <a:solidFill>
                  <a:schemeClr val="bg1"/>
                </a:solidFill>
              </a:rPr>
              <a:t>Encrypted Page File</a:t>
            </a:r>
          </a:p>
          <a:p>
            <a:pPr marL="742950" lvl="1" indent="-285750" algn="l">
              <a:buFont typeface="Courier New" panose="02070309020205020404" pitchFamily="49" charset="0"/>
              <a:buChar char="o"/>
            </a:pPr>
            <a:r>
              <a:rPr lang="en-US" sz="1050" b="0" dirty="0">
                <a:solidFill>
                  <a:schemeClr val="bg1"/>
                </a:solidFill>
              </a:rPr>
              <a:t>Encrypted Temp Files</a:t>
            </a:r>
          </a:p>
          <a:p>
            <a:pPr marL="742950" lvl="1" indent="-285750" algn="l">
              <a:buFont typeface="Courier New" panose="02070309020205020404" pitchFamily="49" charset="0"/>
              <a:buChar char="o"/>
            </a:pPr>
            <a:r>
              <a:rPr lang="en-US" sz="1050" b="0" dirty="0">
                <a:solidFill>
                  <a:schemeClr val="bg1"/>
                </a:solidFill>
              </a:rPr>
              <a:t>Encrypted Data</a:t>
            </a:r>
          </a:p>
          <a:p>
            <a:pPr marL="742950" lvl="1" indent="-285750" algn="l">
              <a:buFont typeface="Courier New" panose="02070309020205020404" pitchFamily="49" charset="0"/>
              <a:buChar char="o"/>
            </a:pPr>
            <a:r>
              <a:rPr lang="en-US" sz="1050" b="0" dirty="0">
                <a:solidFill>
                  <a:schemeClr val="bg1"/>
                </a:solidFill>
              </a:rPr>
              <a:t>Encrypted Hibernation File</a:t>
            </a:r>
          </a:p>
        </p:txBody>
      </p:sp>
    </p:spTree>
    <p:extLst>
      <p:ext uri="{BB962C8B-B14F-4D97-AF65-F5344CB8AC3E}">
        <p14:creationId xmlns:p14="http://schemas.microsoft.com/office/powerpoint/2010/main" val="381847630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47A7DB-5C31-4BDF-8DD3-4E127F44BBE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21</a:t>
            </a:fld>
            <a:endParaRPr lang="en-US" dirty="0"/>
          </a:p>
        </p:txBody>
      </p:sp>
      <p:sp>
        <p:nvSpPr>
          <p:cNvPr id="3" name="Text Placeholder 2">
            <a:extLst>
              <a:ext uri="{FF2B5EF4-FFF2-40B4-BE49-F238E27FC236}">
                <a16:creationId xmlns:a16="http://schemas.microsoft.com/office/drawing/2014/main" id="{352589E6-6C75-4EAC-A1DE-226B657EFE0C}"/>
              </a:ext>
            </a:extLst>
          </p:cNvPr>
          <p:cNvSpPr>
            <a:spLocks noGrp="1"/>
          </p:cNvSpPr>
          <p:nvPr>
            <p:ph type="body" sz="quarter" idx="14"/>
          </p:nvPr>
        </p:nvSpPr>
        <p:spPr>
          <a:xfrm>
            <a:off x="274702" y="4110020"/>
            <a:ext cx="11721160" cy="2434513"/>
          </a:xfrm>
        </p:spPr>
        <p:txBody>
          <a:bodyPr/>
          <a:lstStyle/>
          <a:p>
            <a:r>
              <a:rPr lang="en-US" sz="2800" dirty="0"/>
              <a:t>VBR – Volume Boot Record</a:t>
            </a:r>
          </a:p>
          <a:p>
            <a:r>
              <a:rPr lang="en-US" sz="2800" dirty="0"/>
              <a:t>Contains mappings to the </a:t>
            </a:r>
            <a:r>
              <a:rPr lang="en-US" sz="2800" dirty="0" err="1"/>
              <a:t>Bitlocker</a:t>
            </a:r>
            <a:r>
              <a:rPr lang="en-US" sz="2800" dirty="0"/>
              <a:t> keys in 3 disk locations</a:t>
            </a:r>
          </a:p>
          <a:p>
            <a:r>
              <a:rPr lang="en-US" sz="2800" dirty="0"/>
              <a:t>These locations are placed at:</a:t>
            </a:r>
          </a:p>
          <a:p>
            <a:pPr lvl="1"/>
            <a:r>
              <a:rPr lang="en-US" sz="1800" dirty="0"/>
              <a:t>Beginning of the disk</a:t>
            </a:r>
          </a:p>
          <a:p>
            <a:pPr lvl="1"/>
            <a:r>
              <a:rPr lang="en-US" sz="1800" dirty="0"/>
              <a:t>Middle of the disk</a:t>
            </a:r>
          </a:p>
          <a:p>
            <a:pPr lvl="1"/>
            <a:r>
              <a:rPr lang="en-US" sz="1800" dirty="0"/>
              <a:t>End of the disk</a:t>
            </a:r>
          </a:p>
        </p:txBody>
      </p:sp>
      <p:sp>
        <p:nvSpPr>
          <p:cNvPr id="4" name="Title 3">
            <a:extLst>
              <a:ext uri="{FF2B5EF4-FFF2-40B4-BE49-F238E27FC236}">
                <a16:creationId xmlns:a16="http://schemas.microsoft.com/office/drawing/2014/main" id="{DBBE5795-86D1-4BA8-97AE-8242447200CF}"/>
              </a:ext>
            </a:extLst>
          </p:cNvPr>
          <p:cNvSpPr>
            <a:spLocks noGrp="1"/>
          </p:cNvSpPr>
          <p:nvPr>
            <p:ph type="title"/>
          </p:nvPr>
        </p:nvSpPr>
        <p:spPr/>
        <p:txBody>
          <a:bodyPr/>
          <a:lstStyle/>
          <a:p>
            <a:r>
              <a:rPr lang="en-US" dirty="0"/>
              <a:t>Keys location</a:t>
            </a:r>
            <a:endParaRPr lang="fr-FR" dirty="0"/>
          </a:p>
        </p:txBody>
      </p:sp>
      <p:sp>
        <p:nvSpPr>
          <p:cNvPr id="6" name="Rectangle 5">
            <a:extLst>
              <a:ext uri="{FF2B5EF4-FFF2-40B4-BE49-F238E27FC236}">
                <a16:creationId xmlns:a16="http://schemas.microsoft.com/office/drawing/2014/main" id="{FFC98D4D-E5BA-4BC8-AAB9-B5CDD37C6671}"/>
              </a:ext>
            </a:extLst>
          </p:cNvPr>
          <p:cNvSpPr/>
          <p:nvPr/>
        </p:nvSpPr>
        <p:spPr>
          <a:xfrm>
            <a:off x="551384" y="2079816"/>
            <a:ext cx="10945216" cy="13681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F4C6070C-74EB-4392-85AD-5989EC218F2C}"/>
              </a:ext>
            </a:extLst>
          </p:cNvPr>
          <p:cNvSpPr/>
          <p:nvPr/>
        </p:nvSpPr>
        <p:spPr>
          <a:xfrm>
            <a:off x="2135560" y="2079816"/>
            <a:ext cx="648072"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FVE</a:t>
            </a:r>
          </a:p>
        </p:txBody>
      </p:sp>
      <p:sp>
        <p:nvSpPr>
          <p:cNvPr id="8" name="Rectangle 7">
            <a:extLst>
              <a:ext uri="{FF2B5EF4-FFF2-40B4-BE49-F238E27FC236}">
                <a16:creationId xmlns:a16="http://schemas.microsoft.com/office/drawing/2014/main" id="{2A3BFACC-D290-40E7-9F64-CE8267896C4A}"/>
              </a:ext>
            </a:extLst>
          </p:cNvPr>
          <p:cNvSpPr/>
          <p:nvPr/>
        </p:nvSpPr>
        <p:spPr>
          <a:xfrm>
            <a:off x="5408890" y="2079816"/>
            <a:ext cx="648072"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FVE</a:t>
            </a:r>
          </a:p>
        </p:txBody>
      </p:sp>
      <p:sp>
        <p:nvSpPr>
          <p:cNvPr id="9" name="Rectangle 8">
            <a:extLst>
              <a:ext uri="{FF2B5EF4-FFF2-40B4-BE49-F238E27FC236}">
                <a16:creationId xmlns:a16="http://schemas.microsoft.com/office/drawing/2014/main" id="{4999410F-CB7A-4CC4-8AAC-151591BBC5D6}"/>
              </a:ext>
            </a:extLst>
          </p:cNvPr>
          <p:cNvSpPr/>
          <p:nvPr/>
        </p:nvSpPr>
        <p:spPr>
          <a:xfrm>
            <a:off x="9336360" y="2079816"/>
            <a:ext cx="648072"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FVE</a:t>
            </a:r>
          </a:p>
        </p:txBody>
      </p:sp>
      <p:sp>
        <p:nvSpPr>
          <p:cNvPr id="10" name="Rectangle 9">
            <a:extLst>
              <a:ext uri="{FF2B5EF4-FFF2-40B4-BE49-F238E27FC236}">
                <a16:creationId xmlns:a16="http://schemas.microsoft.com/office/drawing/2014/main" id="{B1108432-DF08-469B-87F7-0EFAC0540915}"/>
              </a:ext>
            </a:extLst>
          </p:cNvPr>
          <p:cNvSpPr/>
          <p:nvPr/>
        </p:nvSpPr>
        <p:spPr>
          <a:xfrm>
            <a:off x="551384" y="2079816"/>
            <a:ext cx="656768" cy="136815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GB" sz="2000" dirty="0"/>
              <a:t>VBR</a:t>
            </a:r>
          </a:p>
        </p:txBody>
      </p:sp>
      <p:sp>
        <p:nvSpPr>
          <p:cNvPr id="11" name="TextBox 10">
            <a:extLst>
              <a:ext uri="{FF2B5EF4-FFF2-40B4-BE49-F238E27FC236}">
                <a16:creationId xmlns:a16="http://schemas.microsoft.com/office/drawing/2014/main" id="{FEF009BB-0F98-47BC-873F-AA0148DB792D}"/>
              </a:ext>
            </a:extLst>
          </p:cNvPr>
          <p:cNvSpPr txBox="1"/>
          <p:nvPr/>
        </p:nvSpPr>
        <p:spPr>
          <a:xfrm>
            <a:off x="6420477" y="2348137"/>
            <a:ext cx="2448272" cy="707886"/>
          </a:xfrm>
          <a:prstGeom prst="rect">
            <a:avLst/>
          </a:prstGeom>
          <a:noFill/>
        </p:spPr>
        <p:txBody>
          <a:bodyPr wrap="square" rtlCol="0">
            <a:spAutoFit/>
          </a:bodyPr>
          <a:lstStyle/>
          <a:p>
            <a:r>
              <a:rPr lang="en-GB" sz="2000" b="1" dirty="0">
                <a:solidFill>
                  <a:schemeClr val="bg1"/>
                </a:solidFill>
              </a:rPr>
              <a:t>Bitlocker Protected Volume</a:t>
            </a:r>
          </a:p>
        </p:txBody>
      </p:sp>
    </p:spTree>
    <p:extLst>
      <p:ext uri="{BB962C8B-B14F-4D97-AF65-F5344CB8AC3E}">
        <p14:creationId xmlns:p14="http://schemas.microsoft.com/office/powerpoint/2010/main" val="273016404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B3AF9E-07BF-4028-B46C-3D6363597ED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22</a:t>
            </a:fld>
            <a:endParaRPr lang="en-US" dirty="0"/>
          </a:p>
        </p:txBody>
      </p:sp>
      <p:sp>
        <p:nvSpPr>
          <p:cNvPr id="3" name="Title 2">
            <a:extLst>
              <a:ext uri="{FF2B5EF4-FFF2-40B4-BE49-F238E27FC236}">
                <a16:creationId xmlns:a16="http://schemas.microsoft.com/office/drawing/2014/main" id="{D67FE9B9-E7F3-44E0-B24E-73481A699778}"/>
              </a:ext>
            </a:extLst>
          </p:cNvPr>
          <p:cNvSpPr>
            <a:spLocks noGrp="1"/>
          </p:cNvSpPr>
          <p:nvPr>
            <p:ph type="title"/>
          </p:nvPr>
        </p:nvSpPr>
        <p:spPr/>
        <p:txBody>
          <a:bodyPr/>
          <a:lstStyle/>
          <a:p>
            <a:r>
              <a:rPr lang="en-US" dirty="0"/>
              <a:t>List of Protectors and Recovery Methods</a:t>
            </a:r>
            <a:endParaRPr lang="fr-FR" dirty="0"/>
          </a:p>
        </p:txBody>
      </p:sp>
      <p:pic>
        <p:nvPicPr>
          <p:cNvPr id="4" name="Picture 3">
            <a:extLst>
              <a:ext uri="{FF2B5EF4-FFF2-40B4-BE49-F238E27FC236}">
                <a16:creationId xmlns:a16="http://schemas.microsoft.com/office/drawing/2014/main" id="{821B72C6-C753-46FE-AC94-AD84617F6E44}"/>
              </a:ext>
            </a:extLst>
          </p:cNvPr>
          <p:cNvPicPr>
            <a:picLocks noChangeAspect="1"/>
          </p:cNvPicPr>
          <p:nvPr/>
        </p:nvPicPr>
        <p:blipFill>
          <a:blip r:embed="rId2"/>
          <a:stretch>
            <a:fillRect/>
          </a:stretch>
        </p:blipFill>
        <p:spPr>
          <a:xfrm>
            <a:off x="3343540" y="2013978"/>
            <a:ext cx="5926435" cy="4226456"/>
          </a:xfrm>
          <a:prstGeom prst="rect">
            <a:avLst/>
          </a:prstGeom>
        </p:spPr>
      </p:pic>
    </p:spTree>
    <p:extLst>
      <p:ext uri="{BB962C8B-B14F-4D97-AF65-F5344CB8AC3E}">
        <p14:creationId xmlns:p14="http://schemas.microsoft.com/office/powerpoint/2010/main" val="35177652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D45694-A1F2-47C0-AA71-C5A05AA78D4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23</a:t>
            </a:fld>
            <a:endParaRPr lang="en-US" dirty="0"/>
          </a:p>
        </p:txBody>
      </p:sp>
      <p:sp>
        <p:nvSpPr>
          <p:cNvPr id="3" name="Text Placeholder 2">
            <a:extLst>
              <a:ext uri="{FF2B5EF4-FFF2-40B4-BE49-F238E27FC236}">
                <a16:creationId xmlns:a16="http://schemas.microsoft.com/office/drawing/2014/main" id="{DA6807B6-B8F8-4AA8-B089-185A2B586318}"/>
              </a:ext>
            </a:extLst>
          </p:cNvPr>
          <p:cNvSpPr>
            <a:spLocks noGrp="1"/>
          </p:cNvSpPr>
          <p:nvPr>
            <p:ph type="body" sz="quarter" idx="14"/>
          </p:nvPr>
        </p:nvSpPr>
        <p:spPr>
          <a:xfrm>
            <a:off x="274702" y="1943100"/>
            <a:ext cx="11721160" cy="4358116"/>
          </a:xfrm>
        </p:spPr>
        <p:txBody>
          <a:bodyPr/>
          <a:lstStyle/>
          <a:p>
            <a:r>
              <a:rPr lang="en-US" dirty="0"/>
              <a:t>TPM only – protects against stealing HDD from the machine. Provides Integrity checks.</a:t>
            </a:r>
          </a:p>
          <a:p>
            <a:r>
              <a:rPr lang="en-US" dirty="0"/>
              <a:t>TPM + PIN – adds pre-boot authentication (PBA) </a:t>
            </a:r>
          </a:p>
          <a:p>
            <a:pPr lvl="1"/>
            <a:r>
              <a:rPr lang="en-US" dirty="0"/>
              <a:t>PIN can consist of 4 to 20 characters</a:t>
            </a:r>
          </a:p>
          <a:p>
            <a:pPr lvl="1"/>
            <a:r>
              <a:rPr lang="en-US" dirty="0"/>
              <a:t>Minimum PIN length can be configured through Group Policy (Configure minimum PIN length for startup)</a:t>
            </a:r>
          </a:p>
          <a:p>
            <a:r>
              <a:rPr lang="en-US" dirty="0"/>
              <a:t>Enhanced PIN</a:t>
            </a:r>
          </a:p>
          <a:p>
            <a:pPr lvl="1"/>
            <a:r>
              <a:rPr lang="en-US" dirty="0"/>
              <a:t>Can consist from 4 to 20 alphanumeric characters</a:t>
            </a:r>
          </a:p>
          <a:p>
            <a:pPr lvl="1"/>
            <a:r>
              <a:rPr lang="en-US" dirty="0"/>
              <a:t>Must be enabled through Group Policy (Allow enhanced PINs for startup )</a:t>
            </a:r>
          </a:p>
        </p:txBody>
      </p:sp>
      <p:sp>
        <p:nvSpPr>
          <p:cNvPr id="4" name="Title 3">
            <a:extLst>
              <a:ext uri="{FF2B5EF4-FFF2-40B4-BE49-F238E27FC236}">
                <a16:creationId xmlns:a16="http://schemas.microsoft.com/office/drawing/2014/main" id="{360F6383-F9D1-4A2C-86BA-DFCD319207E3}"/>
              </a:ext>
            </a:extLst>
          </p:cNvPr>
          <p:cNvSpPr>
            <a:spLocks noGrp="1"/>
          </p:cNvSpPr>
          <p:nvPr>
            <p:ph type="title"/>
          </p:nvPr>
        </p:nvSpPr>
        <p:spPr/>
        <p:txBody>
          <a:bodyPr/>
          <a:lstStyle/>
          <a:p>
            <a:r>
              <a:rPr lang="en-US" dirty="0"/>
              <a:t>Protectors - TPM</a:t>
            </a:r>
            <a:endParaRPr lang="fr-FR" dirty="0"/>
          </a:p>
        </p:txBody>
      </p:sp>
    </p:spTree>
    <p:extLst>
      <p:ext uri="{BB962C8B-B14F-4D97-AF65-F5344CB8AC3E}">
        <p14:creationId xmlns:p14="http://schemas.microsoft.com/office/powerpoint/2010/main" val="25757469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7F386A-B1DA-4264-8D1E-892326BD876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24</a:t>
            </a:fld>
            <a:endParaRPr lang="en-US" dirty="0"/>
          </a:p>
        </p:txBody>
      </p:sp>
      <p:sp>
        <p:nvSpPr>
          <p:cNvPr id="3" name="Title 2">
            <a:extLst>
              <a:ext uri="{FF2B5EF4-FFF2-40B4-BE49-F238E27FC236}">
                <a16:creationId xmlns:a16="http://schemas.microsoft.com/office/drawing/2014/main" id="{2C883403-2A4D-41DE-9540-8165C263914C}"/>
              </a:ext>
            </a:extLst>
          </p:cNvPr>
          <p:cNvSpPr>
            <a:spLocks noGrp="1"/>
          </p:cNvSpPr>
          <p:nvPr>
            <p:ph type="title"/>
          </p:nvPr>
        </p:nvSpPr>
        <p:spPr/>
        <p:txBody>
          <a:bodyPr/>
          <a:lstStyle/>
          <a:p>
            <a:r>
              <a:rPr lang="en-US" dirty="0"/>
              <a:t>TPM Measured Boot</a:t>
            </a:r>
            <a:endParaRPr lang="fr-FR" dirty="0"/>
          </a:p>
        </p:txBody>
      </p:sp>
      <p:sp>
        <p:nvSpPr>
          <p:cNvPr id="4" name="Text Placeholder 4">
            <a:extLst>
              <a:ext uri="{FF2B5EF4-FFF2-40B4-BE49-F238E27FC236}">
                <a16:creationId xmlns:a16="http://schemas.microsoft.com/office/drawing/2014/main" id="{806A55D2-C4D2-4504-9AA8-5BA7A2053E82}"/>
              </a:ext>
            </a:extLst>
          </p:cNvPr>
          <p:cNvSpPr txBox="1">
            <a:spLocks/>
          </p:cNvSpPr>
          <p:nvPr/>
        </p:nvSpPr>
        <p:spPr>
          <a:xfrm>
            <a:off x="313581" y="1668463"/>
            <a:ext cx="11298285" cy="486886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TPM measures boot process to determine if the computer has same values when it did the shut down</a:t>
            </a:r>
          </a:p>
          <a:p>
            <a:r>
              <a:rPr lang="en-US" sz="2800" dirty="0"/>
              <a:t>These values are held in the TPM’s Platform Configuration Register (PCR)</a:t>
            </a:r>
          </a:p>
          <a:p>
            <a:r>
              <a:rPr lang="en-US" sz="2800" dirty="0"/>
              <a:t>24 registers in the TPM. 15 of them are used by Windows and each holds one value</a:t>
            </a:r>
          </a:p>
          <a:p>
            <a:r>
              <a:rPr lang="en-US" sz="2800" dirty="0"/>
              <a:t>TPM checks at each start if the values have changed</a:t>
            </a:r>
          </a:p>
          <a:p>
            <a:r>
              <a:rPr lang="en-US" sz="2800" dirty="0"/>
              <a:t>If values changed while Protection is ON, TPM will not release the Encryption Key -&gt; Computer enters Recovery Mode</a:t>
            </a:r>
          </a:p>
          <a:p>
            <a:r>
              <a:rPr lang="en-US" sz="2800" dirty="0"/>
              <a:t>Measured PCRs can be changed using Group Policy. This change will apply after next reboot.</a:t>
            </a:r>
          </a:p>
        </p:txBody>
      </p:sp>
    </p:spTree>
    <p:extLst>
      <p:ext uri="{BB962C8B-B14F-4D97-AF65-F5344CB8AC3E}">
        <p14:creationId xmlns:p14="http://schemas.microsoft.com/office/powerpoint/2010/main" val="381370689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8C6423-7692-4ED0-BFF1-C8B55A81E60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25</a:t>
            </a:fld>
            <a:endParaRPr lang="en-US" dirty="0"/>
          </a:p>
        </p:txBody>
      </p:sp>
      <p:sp>
        <p:nvSpPr>
          <p:cNvPr id="3" name="Title 2">
            <a:extLst>
              <a:ext uri="{FF2B5EF4-FFF2-40B4-BE49-F238E27FC236}">
                <a16:creationId xmlns:a16="http://schemas.microsoft.com/office/drawing/2014/main" id="{F8EF98EC-97C9-4978-8A69-96BA23364915}"/>
              </a:ext>
            </a:extLst>
          </p:cNvPr>
          <p:cNvSpPr>
            <a:spLocks noGrp="1"/>
          </p:cNvSpPr>
          <p:nvPr>
            <p:ph type="title"/>
          </p:nvPr>
        </p:nvSpPr>
        <p:spPr/>
        <p:txBody>
          <a:bodyPr/>
          <a:lstStyle/>
          <a:p>
            <a:r>
              <a:rPr lang="en-US" dirty="0"/>
              <a:t>Controlling PCRs used by </a:t>
            </a:r>
            <a:r>
              <a:rPr lang="en-US" dirty="0" err="1"/>
              <a:t>Bitlocker</a:t>
            </a:r>
            <a:endParaRPr lang="fr-FR" dirty="0"/>
          </a:p>
        </p:txBody>
      </p:sp>
      <p:sp>
        <p:nvSpPr>
          <p:cNvPr id="4" name="Content Placeholder 12">
            <a:extLst>
              <a:ext uri="{FF2B5EF4-FFF2-40B4-BE49-F238E27FC236}">
                <a16:creationId xmlns:a16="http://schemas.microsoft.com/office/drawing/2014/main" id="{31055C7C-C992-4A39-914D-20FE00DB90B1}"/>
              </a:ext>
            </a:extLst>
          </p:cNvPr>
          <p:cNvSpPr txBox="1">
            <a:spLocks/>
          </p:cNvSpPr>
          <p:nvPr/>
        </p:nvSpPr>
        <p:spPr>
          <a:xfrm>
            <a:off x="296919" y="1768397"/>
            <a:ext cx="11277600" cy="576589"/>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Measured</a:t>
            </a:r>
            <a:r>
              <a:rPr lang="en-US" dirty="0"/>
              <a:t> PCRs can be changed using Group Policy</a:t>
            </a:r>
          </a:p>
        </p:txBody>
      </p:sp>
      <p:pic>
        <p:nvPicPr>
          <p:cNvPr id="5" name="Picture 4">
            <a:extLst>
              <a:ext uri="{FF2B5EF4-FFF2-40B4-BE49-F238E27FC236}">
                <a16:creationId xmlns:a16="http://schemas.microsoft.com/office/drawing/2014/main" id="{83934B67-4646-4BBF-B55B-74169078E23F}"/>
              </a:ext>
            </a:extLst>
          </p:cNvPr>
          <p:cNvPicPr>
            <a:picLocks noChangeAspect="1"/>
          </p:cNvPicPr>
          <p:nvPr/>
        </p:nvPicPr>
        <p:blipFill>
          <a:blip r:embed="rId2"/>
          <a:stretch>
            <a:fillRect/>
          </a:stretch>
        </p:blipFill>
        <p:spPr>
          <a:xfrm>
            <a:off x="7017115" y="2590117"/>
            <a:ext cx="4161695" cy="3702761"/>
          </a:xfrm>
          <a:prstGeom prst="rect">
            <a:avLst/>
          </a:prstGeom>
        </p:spPr>
      </p:pic>
      <p:pic>
        <p:nvPicPr>
          <p:cNvPr id="6" name="Picture 5">
            <a:extLst>
              <a:ext uri="{FF2B5EF4-FFF2-40B4-BE49-F238E27FC236}">
                <a16:creationId xmlns:a16="http://schemas.microsoft.com/office/drawing/2014/main" id="{8F0728B4-D879-4202-A270-7D3B36C0DA38}"/>
              </a:ext>
            </a:extLst>
          </p:cNvPr>
          <p:cNvPicPr>
            <a:picLocks noChangeAspect="1"/>
          </p:cNvPicPr>
          <p:nvPr/>
        </p:nvPicPr>
        <p:blipFill>
          <a:blip r:embed="rId3"/>
          <a:stretch>
            <a:fillRect/>
          </a:stretch>
        </p:blipFill>
        <p:spPr>
          <a:xfrm>
            <a:off x="433517" y="2560314"/>
            <a:ext cx="6303064" cy="3844021"/>
          </a:xfrm>
          <a:prstGeom prst="rect">
            <a:avLst/>
          </a:prstGeom>
        </p:spPr>
      </p:pic>
    </p:spTree>
    <p:extLst>
      <p:ext uri="{BB962C8B-B14F-4D97-AF65-F5344CB8AC3E}">
        <p14:creationId xmlns:p14="http://schemas.microsoft.com/office/powerpoint/2010/main" val="9984793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927FF9-824F-4302-9B7F-12C79D1E37D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26</a:t>
            </a:fld>
            <a:endParaRPr lang="en-US" dirty="0"/>
          </a:p>
        </p:txBody>
      </p:sp>
      <p:sp>
        <p:nvSpPr>
          <p:cNvPr id="4" name="Title 3">
            <a:extLst>
              <a:ext uri="{FF2B5EF4-FFF2-40B4-BE49-F238E27FC236}">
                <a16:creationId xmlns:a16="http://schemas.microsoft.com/office/drawing/2014/main" id="{E5D1B324-EB61-419A-BA92-12645C4D4CCA}"/>
              </a:ext>
            </a:extLst>
          </p:cNvPr>
          <p:cNvSpPr>
            <a:spLocks noGrp="1"/>
          </p:cNvSpPr>
          <p:nvPr>
            <p:ph type="title"/>
          </p:nvPr>
        </p:nvSpPr>
        <p:spPr/>
        <p:txBody>
          <a:bodyPr/>
          <a:lstStyle/>
          <a:p>
            <a:r>
              <a:rPr lang="en-US" dirty="0"/>
              <a:t>PCR Update</a:t>
            </a:r>
            <a:endParaRPr lang="fr-FR" dirty="0"/>
          </a:p>
        </p:txBody>
      </p:sp>
      <p:sp>
        <p:nvSpPr>
          <p:cNvPr id="7" name="Text Placeholder 4">
            <a:extLst>
              <a:ext uri="{FF2B5EF4-FFF2-40B4-BE49-F238E27FC236}">
                <a16:creationId xmlns:a16="http://schemas.microsoft.com/office/drawing/2014/main" id="{3EE4D12F-0A0E-435A-9E6C-62FC5D0641FC}"/>
              </a:ext>
            </a:extLst>
          </p:cNvPr>
          <p:cNvSpPr txBox="1">
            <a:spLocks/>
          </p:cNvSpPr>
          <p:nvPr/>
        </p:nvSpPr>
        <p:spPr>
          <a:xfrm>
            <a:off x="304800" y="1692916"/>
            <a:ext cx="11407824" cy="2524426"/>
          </a:xfrm>
          <a:prstGeom prst="rect">
            <a:avLst/>
          </a:prstGeom>
        </p:spPr>
        <p:txBody>
          <a:bodyPr>
            <a:normAutofit fontScale="700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By default on Windows 8/2012 and above BitLocker will refresh the platform validation data after recovery so that after a recovery key is used to unlock a BitLocker-protected drive the PCR measurement is updated to reflect the current configuration of the computer. </a:t>
            </a:r>
          </a:p>
          <a:p>
            <a:r>
              <a:rPr lang="en-GB" dirty="0"/>
              <a:t>However we can control this behaviour by GPO:</a:t>
            </a:r>
          </a:p>
          <a:p>
            <a:r>
              <a:rPr lang="en-GB" dirty="0"/>
              <a:t>If you disable this policy, an administrator must manually accept boot-relevant configuration changes on a computer by first suspending and then resuming BitLocker protection (default behaviour on win7)</a:t>
            </a:r>
          </a:p>
        </p:txBody>
      </p:sp>
      <p:pic>
        <p:nvPicPr>
          <p:cNvPr id="8" name="Picture 7">
            <a:extLst>
              <a:ext uri="{FF2B5EF4-FFF2-40B4-BE49-F238E27FC236}">
                <a16:creationId xmlns:a16="http://schemas.microsoft.com/office/drawing/2014/main" id="{F2AB0888-05EE-4138-8E1B-FA7F24AC5865}"/>
              </a:ext>
            </a:extLst>
          </p:cNvPr>
          <p:cNvPicPr>
            <a:picLocks noChangeAspect="1"/>
          </p:cNvPicPr>
          <p:nvPr/>
        </p:nvPicPr>
        <p:blipFill>
          <a:blip r:embed="rId2"/>
          <a:stretch>
            <a:fillRect/>
          </a:stretch>
        </p:blipFill>
        <p:spPr>
          <a:xfrm>
            <a:off x="2473821" y="4304012"/>
            <a:ext cx="7373400" cy="2399688"/>
          </a:xfrm>
          <a:prstGeom prst="rect">
            <a:avLst/>
          </a:prstGeom>
        </p:spPr>
      </p:pic>
    </p:spTree>
    <p:extLst>
      <p:ext uri="{BB962C8B-B14F-4D97-AF65-F5344CB8AC3E}">
        <p14:creationId xmlns:p14="http://schemas.microsoft.com/office/powerpoint/2010/main" val="4517971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000B88-F035-433D-A143-A37B24C1DDB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27</a:t>
            </a:fld>
            <a:endParaRPr lang="en-US" dirty="0"/>
          </a:p>
        </p:txBody>
      </p:sp>
      <p:sp>
        <p:nvSpPr>
          <p:cNvPr id="4" name="Title 3">
            <a:extLst>
              <a:ext uri="{FF2B5EF4-FFF2-40B4-BE49-F238E27FC236}">
                <a16:creationId xmlns:a16="http://schemas.microsoft.com/office/drawing/2014/main" id="{56C4D9FD-FEE1-4D1C-8147-D0F6C5F8B487}"/>
              </a:ext>
            </a:extLst>
          </p:cNvPr>
          <p:cNvSpPr>
            <a:spLocks noGrp="1"/>
          </p:cNvSpPr>
          <p:nvPr>
            <p:ph type="title"/>
          </p:nvPr>
        </p:nvSpPr>
        <p:spPr/>
        <p:txBody>
          <a:bodyPr/>
          <a:lstStyle/>
          <a:p>
            <a:r>
              <a:rPr lang="en-US" dirty="0" err="1"/>
              <a:t>Bitlocker</a:t>
            </a:r>
            <a:r>
              <a:rPr lang="en-US" dirty="0"/>
              <a:t> without TPM</a:t>
            </a:r>
            <a:endParaRPr lang="fr-FR" dirty="0"/>
          </a:p>
        </p:txBody>
      </p:sp>
      <p:sp>
        <p:nvSpPr>
          <p:cNvPr id="5" name="Content Placeholder 2">
            <a:extLst>
              <a:ext uri="{FF2B5EF4-FFF2-40B4-BE49-F238E27FC236}">
                <a16:creationId xmlns:a16="http://schemas.microsoft.com/office/drawing/2014/main" id="{F194C8CF-882F-41A2-91D2-D1E03CD0617A}"/>
              </a:ext>
            </a:extLst>
          </p:cNvPr>
          <p:cNvSpPr txBox="1">
            <a:spLocks/>
          </p:cNvSpPr>
          <p:nvPr/>
        </p:nvSpPr>
        <p:spPr>
          <a:xfrm>
            <a:off x="334266" y="1684527"/>
            <a:ext cx="11277600" cy="152470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BitLocker can be used without a TPM (not recommended)</a:t>
            </a:r>
          </a:p>
          <a:p>
            <a:pPr lvl="1"/>
            <a:r>
              <a:rPr lang="en-US" dirty="0"/>
              <a:t>“Require additional authentication at startup” GPO</a:t>
            </a:r>
            <a:endParaRPr lang="de-AT" dirty="0"/>
          </a:p>
          <a:p>
            <a:endParaRPr lang="de-CH" dirty="0"/>
          </a:p>
        </p:txBody>
      </p:sp>
      <p:pic>
        <p:nvPicPr>
          <p:cNvPr id="6" name="Picture 5">
            <a:extLst>
              <a:ext uri="{FF2B5EF4-FFF2-40B4-BE49-F238E27FC236}">
                <a16:creationId xmlns:a16="http://schemas.microsoft.com/office/drawing/2014/main" id="{85481B09-471D-45EF-835A-D03922B9016E}"/>
              </a:ext>
            </a:extLst>
          </p:cNvPr>
          <p:cNvPicPr>
            <a:picLocks noChangeAspect="1"/>
          </p:cNvPicPr>
          <p:nvPr/>
        </p:nvPicPr>
        <p:blipFill>
          <a:blip r:embed="rId2"/>
          <a:stretch>
            <a:fillRect/>
          </a:stretch>
        </p:blipFill>
        <p:spPr>
          <a:xfrm>
            <a:off x="5210125" y="3291386"/>
            <a:ext cx="4975552" cy="3271889"/>
          </a:xfrm>
          <a:prstGeom prst="rect">
            <a:avLst/>
          </a:prstGeom>
        </p:spPr>
      </p:pic>
    </p:spTree>
    <p:extLst>
      <p:ext uri="{BB962C8B-B14F-4D97-AF65-F5344CB8AC3E}">
        <p14:creationId xmlns:p14="http://schemas.microsoft.com/office/powerpoint/2010/main" val="1129703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216B0D-D359-4D1C-937F-F953C6B18F5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28</a:t>
            </a:fld>
            <a:endParaRPr lang="en-US" dirty="0"/>
          </a:p>
        </p:txBody>
      </p:sp>
      <p:sp>
        <p:nvSpPr>
          <p:cNvPr id="3" name="Text Placeholder 2">
            <a:extLst>
              <a:ext uri="{FF2B5EF4-FFF2-40B4-BE49-F238E27FC236}">
                <a16:creationId xmlns:a16="http://schemas.microsoft.com/office/drawing/2014/main" id="{8F1503F3-03DE-48E2-8390-87D6E1A8E489}"/>
              </a:ext>
            </a:extLst>
          </p:cNvPr>
          <p:cNvSpPr>
            <a:spLocks noGrp="1"/>
          </p:cNvSpPr>
          <p:nvPr>
            <p:ph type="body" sz="quarter" idx="14"/>
          </p:nvPr>
        </p:nvSpPr>
        <p:spPr>
          <a:xfrm>
            <a:off x="274702" y="1943100"/>
            <a:ext cx="11721160" cy="1495794"/>
          </a:xfrm>
        </p:spPr>
        <p:txBody>
          <a:bodyPr/>
          <a:lstStyle/>
          <a:p>
            <a:r>
              <a:rPr lang="en-US" dirty="0"/>
              <a:t>Startup Key</a:t>
            </a:r>
          </a:p>
          <a:p>
            <a:pPr lvl="1"/>
            <a:r>
              <a:rPr lang="en-US" dirty="0"/>
              <a:t>Key stored on USB flash drive</a:t>
            </a:r>
          </a:p>
          <a:p>
            <a:pPr lvl="1"/>
            <a:r>
              <a:rPr lang="en-US" dirty="0"/>
              <a:t>A Startup Key can be used when BitLocker is used without a TPM</a:t>
            </a:r>
          </a:p>
        </p:txBody>
      </p:sp>
      <p:sp>
        <p:nvSpPr>
          <p:cNvPr id="4" name="Title 3">
            <a:extLst>
              <a:ext uri="{FF2B5EF4-FFF2-40B4-BE49-F238E27FC236}">
                <a16:creationId xmlns:a16="http://schemas.microsoft.com/office/drawing/2014/main" id="{1D0BB824-1618-4E69-9059-359FBFB84ACB}"/>
              </a:ext>
            </a:extLst>
          </p:cNvPr>
          <p:cNvSpPr>
            <a:spLocks noGrp="1"/>
          </p:cNvSpPr>
          <p:nvPr>
            <p:ph type="title"/>
          </p:nvPr>
        </p:nvSpPr>
        <p:spPr/>
        <p:txBody>
          <a:bodyPr/>
          <a:lstStyle/>
          <a:p>
            <a:r>
              <a:rPr lang="en-US" dirty="0"/>
              <a:t>Protectors - USB Startup key</a:t>
            </a:r>
            <a:endParaRPr lang="fr-FR" dirty="0"/>
          </a:p>
        </p:txBody>
      </p:sp>
      <p:pic>
        <p:nvPicPr>
          <p:cNvPr id="5" name="Picture 4">
            <a:extLst>
              <a:ext uri="{FF2B5EF4-FFF2-40B4-BE49-F238E27FC236}">
                <a16:creationId xmlns:a16="http://schemas.microsoft.com/office/drawing/2014/main" id="{DA2F70E6-DD2E-4C87-963A-04D2D026B1D8}"/>
              </a:ext>
            </a:extLst>
          </p:cNvPr>
          <p:cNvPicPr>
            <a:picLocks noChangeAspect="1"/>
          </p:cNvPicPr>
          <p:nvPr/>
        </p:nvPicPr>
        <p:blipFill>
          <a:blip r:embed="rId2"/>
          <a:stretch>
            <a:fillRect/>
          </a:stretch>
        </p:blipFill>
        <p:spPr>
          <a:xfrm>
            <a:off x="3766322" y="3986051"/>
            <a:ext cx="4737919" cy="2423045"/>
          </a:xfrm>
          <a:prstGeom prst="rect">
            <a:avLst/>
          </a:prstGeom>
          <a:ln w="6350">
            <a:solidFill>
              <a:schemeClr val="bg1"/>
            </a:solidFill>
          </a:ln>
        </p:spPr>
      </p:pic>
    </p:spTree>
    <p:extLst>
      <p:ext uri="{BB962C8B-B14F-4D97-AF65-F5344CB8AC3E}">
        <p14:creationId xmlns:p14="http://schemas.microsoft.com/office/powerpoint/2010/main" val="3292582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B2CF-0490-48DB-9DBD-4D979576758A}"/>
              </a:ext>
            </a:extLst>
          </p:cNvPr>
          <p:cNvSpPr>
            <a:spLocks noGrp="1"/>
          </p:cNvSpPr>
          <p:nvPr>
            <p:ph type="title"/>
          </p:nvPr>
        </p:nvSpPr>
        <p:spPr/>
        <p:txBody>
          <a:bodyPr/>
          <a:lstStyle/>
          <a:p>
            <a:r>
              <a:rPr lang="en-US" dirty="0"/>
              <a:t>Encrypted File System</a:t>
            </a:r>
            <a:endParaRPr lang="fr-FR" dirty="0"/>
          </a:p>
        </p:txBody>
      </p:sp>
      <p:sp>
        <p:nvSpPr>
          <p:cNvPr id="3" name="Text Placeholder 2">
            <a:extLst>
              <a:ext uri="{FF2B5EF4-FFF2-40B4-BE49-F238E27FC236}">
                <a16:creationId xmlns:a16="http://schemas.microsoft.com/office/drawing/2014/main" id="{58A0F8A5-C7A0-4F90-8B58-6A26DFA95787}"/>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C174CD08-FCB4-4304-8F03-63BC3CBB776D}"/>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2</a:t>
            </a:fld>
            <a:endParaRPr lang="en-US" dirty="0"/>
          </a:p>
        </p:txBody>
      </p:sp>
    </p:spTree>
    <p:extLst>
      <p:ext uri="{BB962C8B-B14F-4D97-AF65-F5344CB8AC3E}">
        <p14:creationId xmlns:p14="http://schemas.microsoft.com/office/powerpoint/2010/main" val="439041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BF5CBF-6786-40FB-842C-9C2129A5145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29</a:t>
            </a:fld>
            <a:endParaRPr lang="en-US" dirty="0"/>
          </a:p>
        </p:txBody>
      </p:sp>
      <p:sp>
        <p:nvSpPr>
          <p:cNvPr id="3" name="Text Placeholder 2">
            <a:extLst>
              <a:ext uri="{FF2B5EF4-FFF2-40B4-BE49-F238E27FC236}">
                <a16:creationId xmlns:a16="http://schemas.microsoft.com/office/drawing/2014/main" id="{DA8C0241-4634-4F61-9EF5-44178FEA4410}"/>
              </a:ext>
            </a:extLst>
          </p:cNvPr>
          <p:cNvSpPr>
            <a:spLocks noGrp="1"/>
          </p:cNvSpPr>
          <p:nvPr>
            <p:ph type="body" sz="quarter" idx="14"/>
          </p:nvPr>
        </p:nvSpPr>
        <p:spPr>
          <a:xfrm>
            <a:off x="274702" y="1943100"/>
            <a:ext cx="5511487" cy="4622804"/>
          </a:xfrm>
        </p:spPr>
        <p:txBody>
          <a:bodyPr/>
          <a:lstStyle/>
          <a:p>
            <a:r>
              <a:rPr lang="en-US" sz="2800" dirty="0"/>
              <a:t>Password can be added to Fixed and </a:t>
            </a:r>
            <a:r>
              <a:rPr lang="en-GB" sz="2800" dirty="0"/>
              <a:t>removable data drives and starting from Windows 8 and later to OS drives</a:t>
            </a:r>
          </a:p>
          <a:p>
            <a:r>
              <a:rPr lang="en-US" sz="2800" dirty="0"/>
              <a:t>We can configure requirement for password complexity, however, domain controller has to be reachable in order to check domain password policies</a:t>
            </a:r>
          </a:p>
          <a:p>
            <a:r>
              <a:rPr lang="en-US" sz="2800" dirty="0"/>
              <a:t>Minimum password length is 8 characters.</a:t>
            </a:r>
          </a:p>
        </p:txBody>
      </p:sp>
      <p:sp>
        <p:nvSpPr>
          <p:cNvPr id="4" name="Title 3">
            <a:extLst>
              <a:ext uri="{FF2B5EF4-FFF2-40B4-BE49-F238E27FC236}">
                <a16:creationId xmlns:a16="http://schemas.microsoft.com/office/drawing/2014/main" id="{6BD0C18B-FB6E-47F3-AC93-79545F110E6D}"/>
              </a:ext>
            </a:extLst>
          </p:cNvPr>
          <p:cNvSpPr>
            <a:spLocks noGrp="1"/>
          </p:cNvSpPr>
          <p:nvPr>
            <p:ph type="title"/>
          </p:nvPr>
        </p:nvSpPr>
        <p:spPr/>
        <p:txBody>
          <a:bodyPr/>
          <a:lstStyle/>
          <a:p>
            <a:r>
              <a:rPr lang="en-US" dirty="0"/>
              <a:t>Protectors - Password</a:t>
            </a:r>
            <a:endParaRPr lang="fr-FR" dirty="0"/>
          </a:p>
        </p:txBody>
      </p:sp>
      <p:pic>
        <p:nvPicPr>
          <p:cNvPr id="6" name="Content Placeholder 3">
            <a:extLst>
              <a:ext uri="{FF2B5EF4-FFF2-40B4-BE49-F238E27FC236}">
                <a16:creationId xmlns:a16="http://schemas.microsoft.com/office/drawing/2014/main" id="{855C3668-64A3-4366-98F5-298034D52DAB}"/>
              </a:ext>
            </a:extLst>
          </p:cNvPr>
          <p:cNvPicPr>
            <a:picLocks noChangeAspect="1"/>
          </p:cNvPicPr>
          <p:nvPr/>
        </p:nvPicPr>
        <p:blipFill>
          <a:blip r:embed="rId2"/>
          <a:stretch>
            <a:fillRect/>
          </a:stretch>
        </p:blipFill>
        <p:spPr bwMode="auto">
          <a:xfrm>
            <a:off x="7010325" y="3130166"/>
            <a:ext cx="4479577" cy="2293117"/>
          </a:xfrm>
          <a:prstGeom prst="rect">
            <a:avLst/>
          </a:prstGeom>
          <a:noFill/>
          <a:ln w="6350">
            <a:solidFill>
              <a:schemeClr val="bg1"/>
            </a:solidFill>
            <a:miter lim="800000"/>
            <a:headEnd/>
            <a:tailEnd/>
          </a:ln>
          <a:effectLst/>
        </p:spPr>
      </p:pic>
    </p:spTree>
    <p:extLst>
      <p:ext uri="{BB962C8B-B14F-4D97-AF65-F5344CB8AC3E}">
        <p14:creationId xmlns:p14="http://schemas.microsoft.com/office/powerpoint/2010/main" val="399606626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4D58E6-F0B7-4D5F-87E7-4C6AAA77D81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30</a:t>
            </a:fld>
            <a:endParaRPr lang="en-US" dirty="0"/>
          </a:p>
        </p:txBody>
      </p:sp>
      <p:sp>
        <p:nvSpPr>
          <p:cNvPr id="3" name="Text Placeholder 2">
            <a:extLst>
              <a:ext uri="{FF2B5EF4-FFF2-40B4-BE49-F238E27FC236}">
                <a16:creationId xmlns:a16="http://schemas.microsoft.com/office/drawing/2014/main" id="{C838EC8F-9F1B-4BAC-949C-BF8F1FC422BC}"/>
              </a:ext>
            </a:extLst>
          </p:cNvPr>
          <p:cNvSpPr>
            <a:spLocks noGrp="1"/>
          </p:cNvSpPr>
          <p:nvPr>
            <p:ph type="body" sz="quarter" idx="14"/>
          </p:nvPr>
        </p:nvSpPr>
        <p:spPr>
          <a:xfrm>
            <a:off x="274702" y="1943100"/>
            <a:ext cx="11721160" cy="4992136"/>
          </a:xfrm>
        </p:spPr>
        <p:txBody>
          <a:bodyPr/>
          <a:lstStyle/>
          <a:p>
            <a:r>
              <a:rPr lang="en-US" sz="3200" dirty="0"/>
              <a:t>Auto-unlock feature allows a user to access the data drives without entering the password every time. It works only while OS drive is encrypted.</a:t>
            </a:r>
          </a:p>
          <a:p>
            <a:pPr marL="0" indent="0">
              <a:buNone/>
            </a:pPr>
            <a:endParaRPr lang="en-US" sz="3200" dirty="0"/>
          </a:p>
          <a:p>
            <a:r>
              <a:rPr lang="en-US" sz="3200" dirty="0"/>
              <a:t>Fixed data drives:</a:t>
            </a:r>
          </a:p>
          <a:p>
            <a:pPr lvl="1"/>
            <a:r>
              <a:rPr lang="en-US" sz="2000" i="1" dirty="0"/>
              <a:t>HKLM\SYSTEM\</a:t>
            </a:r>
            <a:r>
              <a:rPr lang="en-US" sz="2000" i="1" dirty="0" err="1"/>
              <a:t>CurrentControlSet</a:t>
            </a:r>
            <a:r>
              <a:rPr lang="en-US" sz="2000" i="1" dirty="0"/>
              <a:t>\Control\</a:t>
            </a:r>
            <a:r>
              <a:rPr lang="en-US" sz="2000" i="1" dirty="0" err="1"/>
              <a:t>FVEAutoUnlock</a:t>
            </a:r>
            <a:r>
              <a:rPr lang="en-US" sz="2000" i="1" dirty="0"/>
              <a:t>\* </a:t>
            </a:r>
          </a:p>
          <a:p>
            <a:r>
              <a:rPr lang="en-US" sz="3200" dirty="0"/>
              <a:t>Removable drives:</a:t>
            </a:r>
          </a:p>
          <a:p>
            <a:pPr lvl="1"/>
            <a:r>
              <a:rPr lang="en-US" sz="2000" i="1" dirty="0"/>
              <a:t>HKCU\Software\Microsoft\Windows\CurrentVersion\</a:t>
            </a:r>
            <a:r>
              <a:rPr lang="en-US" sz="2000" i="1" dirty="0" err="1"/>
              <a:t>FveAutoUnlock</a:t>
            </a:r>
            <a:r>
              <a:rPr lang="en-US" sz="2000" i="1" dirty="0"/>
              <a:t>\*</a:t>
            </a:r>
          </a:p>
          <a:p>
            <a:r>
              <a:rPr lang="en-US" sz="3200" dirty="0"/>
              <a:t>Keys are bound to specific user/computer so we cannot copy them to another machine and allow access.</a:t>
            </a:r>
          </a:p>
        </p:txBody>
      </p:sp>
      <p:sp>
        <p:nvSpPr>
          <p:cNvPr id="4" name="Title 3">
            <a:extLst>
              <a:ext uri="{FF2B5EF4-FFF2-40B4-BE49-F238E27FC236}">
                <a16:creationId xmlns:a16="http://schemas.microsoft.com/office/drawing/2014/main" id="{611E850E-3FF7-4C35-A937-C165B014B44A}"/>
              </a:ext>
            </a:extLst>
          </p:cNvPr>
          <p:cNvSpPr>
            <a:spLocks noGrp="1"/>
          </p:cNvSpPr>
          <p:nvPr>
            <p:ph type="title"/>
          </p:nvPr>
        </p:nvSpPr>
        <p:spPr/>
        <p:txBody>
          <a:bodyPr/>
          <a:lstStyle/>
          <a:p>
            <a:r>
              <a:rPr lang="en-US" dirty="0"/>
              <a:t>Protectors - </a:t>
            </a:r>
            <a:r>
              <a:rPr lang="en-US" dirty="0" err="1"/>
              <a:t>Autounlock</a:t>
            </a:r>
            <a:endParaRPr lang="fr-FR" dirty="0"/>
          </a:p>
        </p:txBody>
      </p:sp>
      <p:pic>
        <p:nvPicPr>
          <p:cNvPr id="5" name="Picture 4">
            <a:extLst>
              <a:ext uri="{FF2B5EF4-FFF2-40B4-BE49-F238E27FC236}">
                <a16:creationId xmlns:a16="http://schemas.microsoft.com/office/drawing/2014/main" id="{52E28ACD-D836-4978-8637-26C488D1CED5}"/>
              </a:ext>
            </a:extLst>
          </p:cNvPr>
          <p:cNvPicPr>
            <a:picLocks noChangeAspect="1"/>
          </p:cNvPicPr>
          <p:nvPr/>
        </p:nvPicPr>
        <p:blipFill>
          <a:blip r:embed="rId2"/>
          <a:stretch>
            <a:fillRect/>
          </a:stretch>
        </p:blipFill>
        <p:spPr>
          <a:xfrm>
            <a:off x="7934199" y="3077252"/>
            <a:ext cx="4251427" cy="2088232"/>
          </a:xfrm>
          <a:prstGeom prst="rect">
            <a:avLst/>
          </a:prstGeom>
        </p:spPr>
      </p:pic>
    </p:spTree>
    <p:extLst>
      <p:ext uri="{BB962C8B-B14F-4D97-AF65-F5344CB8AC3E}">
        <p14:creationId xmlns:p14="http://schemas.microsoft.com/office/powerpoint/2010/main" val="20240546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399380-DE0E-4D12-947E-E11277D3172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31</a:t>
            </a:fld>
            <a:endParaRPr lang="en-US" dirty="0"/>
          </a:p>
        </p:txBody>
      </p:sp>
      <p:sp>
        <p:nvSpPr>
          <p:cNvPr id="3" name="Text Placeholder 2">
            <a:extLst>
              <a:ext uri="{FF2B5EF4-FFF2-40B4-BE49-F238E27FC236}">
                <a16:creationId xmlns:a16="http://schemas.microsoft.com/office/drawing/2014/main" id="{D396C945-8B5E-43C2-A068-BB29B92AF211}"/>
              </a:ext>
            </a:extLst>
          </p:cNvPr>
          <p:cNvSpPr>
            <a:spLocks noGrp="1"/>
          </p:cNvSpPr>
          <p:nvPr>
            <p:ph type="body" sz="quarter" idx="14"/>
          </p:nvPr>
        </p:nvSpPr>
        <p:spPr>
          <a:xfrm>
            <a:off x="274702" y="1943100"/>
            <a:ext cx="6807631" cy="2985433"/>
          </a:xfrm>
        </p:spPr>
        <p:txBody>
          <a:bodyPr/>
          <a:lstStyle/>
          <a:p>
            <a:r>
              <a:rPr lang="en-US" sz="2800" dirty="0"/>
              <a:t>If you want to disable BitLocker on C: drive – system will warn you that all drives that are using auto-unlock need to be decrypted :</a:t>
            </a:r>
          </a:p>
          <a:p>
            <a:r>
              <a:rPr lang="en-US" sz="2800" dirty="0"/>
              <a:t>You can also use manage-</a:t>
            </a:r>
            <a:r>
              <a:rPr lang="en-US" sz="2800" dirty="0" err="1"/>
              <a:t>bde</a:t>
            </a:r>
            <a:r>
              <a:rPr lang="en-US" sz="2800" dirty="0"/>
              <a:t> –</a:t>
            </a:r>
            <a:r>
              <a:rPr lang="en-US" sz="2800" dirty="0" err="1"/>
              <a:t>autounlock</a:t>
            </a:r>
            <a:r>
              <a:rPr lang="en-US" sz="2800" dirty="0"/>
              <a:t> –</a:t>
            </a:r>
            <a:r>
              <a:rPr lang="en-US" sz="2800" dirty="0" err="1"/>
              <a:t>ClearAllKeys</a:t>
            </a:r>
            <a:r>
              <a:rPr lang="en-US" sz="2800" dirty="0"/>
              <a:t> C: to delete auto-unlock keys from registry</a:t>
            </a:r>
          </a:p>
        </p:txBody>
      </p:sp>
      <p:sp>
        <p:nvSpPr>
          <p:cNvPr id="4" name="Title 3">
            <a:extLst>
              <a:ext uri="{FF2B5EF4-FFF2-40B4-BE49-F238E27FC236}">
                <a16:creationId xmlns:a16="http://schemas.microsoft.com/office/drawing/2014/main" id="{557630E1-9929-4F71-9FAD-BA0E9460D94F}"/>
              </a:ext>
            </a:extLst>
          </p:cNvPr>
          <p:cNvSpPr>
            <a:spLocks noGrp="1"/>
          </p:cNvSpPr>
          <p:nvPr>
            <p:ph type="title"/>
          </p:nvPr>
        </p:nvSpPr>
        <p:spPr/>
        <p:txBody>
          <a:bodyPr/>
          <a:lstStyle/>
          <a:p>
            <a:r>
              <a:rPr lang="en-US" dirty="0"/>
              <a:t>Protectors - </a:t>
            </a:r>
            <a:r>
              <a:rPr lang="en-US" dirty="0" err="1"/>
              <a:t>Autounlock</a:t>
            </a:r>
            <a:endParaRPr lang="fr-FR" dirty="0"/>
          </a:p>
        </p:txBody>
      </p:sp>
      <p:pic>
        <p:nvPicPr>
          <p:cNvPr id="5" name="Picture 4">
            <a:extLst>
              <a:ext uri="{FF2B5EF4-FFF2-40B4-BE49-F238E27FC236}">
                <a16:creationId xmlns:a16="http://schemas.microsoft.com/office/drawing/2014/main" id="{2F7EA0BD-06A3-4AD5-8292-F23194CED0D7}"/>
              </a:ext>
            </a:extLst>
          </p:cNvPr>
          <p:cNvPicPr>
            <a:picLocks noChangeAspect="1"/>
          </p:cNvPicPr>
          <p:nvPr/>
        </p:nvPicPr>
        <p:blipFill>
          <a:blip r:embed="rId2"/>
          <a:stretch>
            <a:fillRect/>
          </a:stretch>
        </p:blipFill>
        <p:spPr>
          <a:xfrm>
            <a:off x="7742966" y="2525183"/>
            <a:ext cx="3868900" cy="2419395"/>
          </a:xfrm>
          <a:prstGeom prst="rect">
            <a:avLst/>
          </a:prstGeom>
          <a:ln w="6350">
            <a:solidFill>
              <a:schemeClr val="bg1"/>
            </a:solidFill>
          </a:ln>
        </p:spPr>
      </p:pic>
    </p:spTree>
    <p:extLst>
      <p:ext uri="{BB962C8B-B14F-4D97-AF65-F5344CB8AC3E}">
        <p14:creationId xmlns:p14="http://schemas.microsoft.com/office/powerpoint/2010/main" val="2253739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746739-7263-4037-A269-6E264B8793E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32</a:t>
            </a:fld>
            <a:endParaRPr lang="en-US" dirty="0"/>
          </a:p>
        </p:txBody>
      </p:sp>
      <p:sp>
        <p:nvSpPr>
          <p:cNvPr id="3" name="Text Placeholder 2">
            <a:extLst>
              <a:ext uri="{FF2B5EF4-FFF2-40B4-BE49-F238E27FC236}">
                <a16:creationId xmlns:a16="http://schemas.microsoft.com/office/drawing/2014/main" id="{D1D1E217-FF62-4496-B6A3-B99FC803136D}"/>
              </a:ext>
            </a:extLst>
          </p:cNvPr>
          <p:cNvSpPr>
            <a:spLocks noGrp="1"/>
          </p:cNvSpPr>
          <p:nvPr>
            <p:ph type="body" sz="quarter" idx="14"/>
          </p:nvPr>
        </p:nvSpPr>
        <p:spPr>
          <a:xfrm>
            <a:off x="274702" y="1943099"/>
            <a:ext cx="5925576" cy="4509375"/>
          </a:xfrm>
        </p:spPr>
        <p:txBody>
          <a:bodyPr/>
          <a:lstStyle/>
          <a:p>
            <a:r>
              <a:rPr lang="en-US" sz="2400" dirty="0"/>
              <a:t>Also certificates located on the smart cards containing default OID (or custom OID defined in GPO) can be used as protectors. Default OID=1.3.6.1.4.1.311.67.1.1)</a:t>
            </a:r>
          </a:p>
          <a:p>
            <a:r>
              <a:rPr lang="en-US" sz="2400" dirty="0"/>
              <a:t>Smart cards can be only used with fixed and removable data drives (not OS)</a:t>
            </a:r>
          </a:p>
          <a:p>
            <a:r>
              <a:rPr lang="en-US" sz="2400" dirty="0"/>
              <a:t>Self signed certs can be also used (</a:t>
            </a:r>
            <a:r>
              <a:rPr lang="en-US" sz="2400" i="1" dirty="0"/>
              <a:t>HKLM\Software\Policies\Microsoft\FVE: DWORD value </a:t>
            </a:r>
            <a:r>
              <a:rPr lang="en-US" sz="2400" i="1" dirty="0" err="1"/>
              <a:t>SelfSignedCertificates</a:t>
            </a:r>
            <a:r>
              <a:rPr lang="en-US" sz="2400" i="1" dirty="0"/>
              <a:t>=1</a:t>
            </a:r>
            <a:r>
              <a:rPr lang="en-US" sz="2400" dirty="0"/>
              <a:t>)</a:t>
            </a:r>
          </a:p>
        </p:txBody>
      </p:sp>
      <p:sp>
        <p:nvSpPr>
          <p:cNvPr id="4" name="Title 3">
            <a:extLst>
              <a:ext uri="{FF2B5EF4-FFF2-40B4-BE49-F238E27FC236}">
                <a16:creationId xmlns:a16="http://schemas.microsoft.com/office/drawing/2014/main" id="{03F4B6B2-CF25-4C98-A0E3-5D4A1A4B629B}"/>
              </a:ext>
            </a:extLst>
          </p:cNvPr>
          <p:cNvSpPr>
            <a:spLocks noGrp="1"/>
          </p:cNvSpPr>
          <p:nvPr>
            <p:ph type="title"/>
          </p:nvPr>
        </p:nvSpPr>
        <p:spPr/>
        <p:txBody>
          <a:bodyPr/>
          <a:lstStyle/>
          <a:p>
            <a:r>
              <a:rPr lang="en-US" dirty="0"/>
              <a:t>Protectors - Smartcard</a:t>
            </a:r>
            <a:endParaRPr lang="fr-FR" dirty="0"/>
          </a:p>
        </p:txBody>
      </p:sp>
      <p:pic>
        <p:nvPicPr>
          <p:cNvPr id="5" name="Picture 4">
            <a:extLst>
              <a:ext uri="{FF2B5EF4-FFF2-40B4-BE49-F238E27FC236}">
                <a16:creationId xmlns:a16="http://schemas.microsoft.com/office/drawing/2014/main" id="{A19D9BEF-CCA4-45AB-BAB9-A98D185DE3F6}"/>
              </a:ext>
            </a:extLst>
          </p:cNvPr>
          <p:cNvPicPr>
            <a:picLocks noChangeAspect="1"/>
          </p:cNvPicPr>
          <p:nvPr/>
        </p:nvPicPr>
        <p:blipFill>
          <a:blip r:embed="rId2"/>
          <a:stretch>
            <a:fillRect/>
          </a:stretch>
        </p:blipFill>
        <p:spPr>
          <a:xfrm>
            <a:off x="6710809" y="2641297"/>
            <a:ext cx="4774307" cy="2395246"/>
          </a:xfrm>
          <a:prstGeom prst="rect">
            <a:avLst/>
          </a:prstGeom>
          <a:ln w="6350">
            <a:solidFill>
              <a:schemeClr val="bg1"/>
            </a:solidFill>
          </a:ln>
        </p:spPr>
      </p:pic>
    </p:spTree>
    <p:extLst>
      <p:ext uri="{BB962C8B-B14F-4D97-AF65-F5344CB8AC3E}">
        <p14:creationId xmlns:p14="http://schemas.microsoft.com/office/powerpoint/2010/main" val="47974303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8FA656-94C4-404F-A6D8-9975DB54A56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33</a:t>
            </a:fld>
            <a:endParaRPr lang="en-US" dirty="0"/>
          </a:p>
        </p:txBody>
      </p:sp>
      <p:sp>
        <p:nvSpPr>
          <p:cNvPr id="3" name="Text Placeholder 2">
            <a:extLst>
              <a:ext uri="{FF2B5EF4-FFF2-40B4-BE49-F238E27FC236}">
                <a16:creationId xmlns:a16="http://schemas.microsoft.com/office/drawing/2014/main" id="{A7F4221E-406D-4C5A-9148-F6396702588C}"/>
              </a:ext>
            </a:extLst>
          </p:cNvPr>
          <p:cNvSpPr>
            <a:spLocks noGrp="1"/>
          </p:cNvSpPr>
          <p:nvPr>
            <p:ph type="body" sz="quarter" idx="14"/>
          </p:nvPr>
        </p:nvSpPr>
        <p:spPr>
          <a:xfrm>
            <a:off x="274702" y="1943099"/>
            <a:ext cx="5925576" cy="4594225"/>
          </a:xfrm>
        </p:spPr>
        <p:txBody>
          <a:bodyPr/>
          <a:lstStyle/>
          <a:p>
            <a:r>
              <a:rPr lang="en-US" sz="2800" dirty="0"/>
              <a:t>Has been added since Windows 8</a:t>
            </a:r>
          </a:p>
          <a:p>
            <a:r>
              <a:rPr lang="en-US" sz="2800" dirty="0"/>
              <a:t>Allows to do PBA without TPM+PIN method</a:t>
            </a:r>
          </a:p>
          <a:p>
            <a:r>
              <a:rPr lang="en-US" sz="2800" dirty="0"/>
              <a:t>Works in similar fashion as password for data drives </a:t>
            </a:r>
          </a:p>
          <a:p>
            <a:r>
              <a:rPr lang="en-US" sz="2800" dirty="0"/>
              <a:t>Usually seen on Windows To Go Devices (since, cannot roam the TPM Device)</a:t>
            </a:r>
          </a:p>
          <a:p>
            <a:r>
              <a:rPr lang="en-US" sz="2800" dirty="0"/>
              <a:t>Password cannot be added while TPM protector exists on volume</a:t>
            </a:r>
          </a:p>
          <a:p>
            <a:pPr marL="0" indent="0">
              <a:buNone/>
            </a:pPr>
            <a:endParaRPr lang="fr-FR" dirty="0"/>
          </a:p>
        </p:txBody>
      </p:sp>
      <p:sp>
        <p:nvSpPr>
          <p:cNvPr id="4" name="Title 3">
            <a:extLst>
              <a:ext uri="{FF2B5EF4-FFF2-40B4-BE49-F238E27FC236}">
                <a16:creationId xmlns:a16="http://schemas.microsoft.com/office/drawing/2014/main" id="{F8C39886-15C4-4495-91E8-228907280A4A}"/>
              </a:ext>
            </a:extLst>
          </p:cNvPr>
          <p:cNvSpPr>
            <a:spLocks noGrp="1"/>
          </p:cNvSpPr>
          <p:nvPr>
            <p:ph type="title"/>
          </p:nvPr>
        </p:nvSpPr>
        <p:spPr/>
        <p:txBody>
          <a:bodyPr/>
          <a:lstStyle/>
          <a:p>
            <a:r>
              <a:rPr lang="en-US" dirty="0"/>
              <a:t>Protectors - Password Only for OS</a:t>
            </a:r>
            <a:endParaRPr lang="fr-FR" dirty="0"/>
          </a:p>
        </p:txBody>
      </p:sp>
      <p:pic>
        <p:nvPicPr>
          <p:cNvPr id="5" name="Picture 4">
            <a:extLst>
              <a:ext uri="{FF2B5EF4-FFF2-40B4-BE49-F238E27FC236}">
                <a16:creationId xmlns:a16="http://schemas.microsoft.com/office/drawing/2014/main" id="{F3740662-E9E5-4D9D-B33F-5E74E2E7E4C8}"/>
              </a:ext>
            </a:extLst>
          </p:cNvPr>
          <p:cNvPicPr>
            <a:picLocks noChangeAspect="1"/>
          </p:cNvPicPr>
          <p:nvPr/>
        </p:nvPicPr>
        <p:blipFill>
          <a:blip r:embed="rId2"/>
          <a:stretch>
            <a:fillRect/>
          </a:stretch>
        </p:blipFill>
        <p:spPr>
          <a:xfrm>
            <a:off x="6672064" y="1980470"/>
            <a:ext cx="5343525" cy="1724025"/>
          </a:xfrm>
          <a:prstGeom prst="rect">
            <a:avLst/>
          </a:prstGeom>
        </p:spPr>
      </p:pic>
      <p:pic>
        <p:nvPicPr>
          <p:cNvPr id="6" name="Picture 5">
            <a:extLst>
              <a:ext uri="{FF2B5EF4-FFF2-40B4-BE49-F238E27FC236}">
                <a16:creationId xmlns:a16="http://schemas.microsoft.com/office/drawing/2014/main" id="{65885089-2060-4F6D-B7CF-7A2EB1A47BB7}"/>
              </a:ext>
            </a:extLst>
          </p:cNvPr>
          <p:cNvPicPr>
            <a:picLocks noChangeAspect="1"/>
          </p:cNvPicPr>
          <p:nvPr/>
        </p:nvPicPr>
        <p:blipFill>
          <a:blip r:embed="rId3"/>
          <a:stretch>
            <a:fillRect/>
          </a:stretch>
        </p:blipFill>
        <p:spPr>
          <a:xfrm>
            <a:off x="6672064" y="4784211"/>
            <a:ext cx="5262822" cy="1161323"/>
          </a:xfrm>
          <a:prstGeom prst="rect">
            <a:avLst/>
          </a:prstGeom>
        </p:spPr>
      </p:pic>
    </p:spTree>
    <p:extLst>
      <p:ext uri="{BB962C8B-B14F-4D97-AF65-F5344CB8AC3E}">
        <p14:creationId xmlns:p14="http://schemas.microsoft.com/office/powerpoint/2010/main" val="162534183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9A95C5-9271-4391-B6C8-FFC873A80DB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34</a:t>
            </a:fld>
            <a:endParaRPr lang="en-US" dirty="0"/>
          </a:p>
        </p:txBody>
      </p:sp>
      <p:sp>
        <p:nvSpPr>
          <p:cNvPr id="3" name="Text Placeholder 2">
            <a:extLst>
              <a:ext uri="{FF2B5EF4-FFF2-40B4-BE49-F238E27FC236}">
                <a16:creationId xmlns:a16="http://schemas.microsoft.com/office/drawing/2014/main" id="{40076E78-C037-41BD-900F-5111A0B733F0}"/>
              </a:ext>
            </a:extLst>
          </p:cNvPr>
          <p:cNvSpPr>
            <a:spLocks noGrp="1"/>
          </p:cNvSpPr>
          <p:nvPr>
            <p:ph type="body" sz="quarter" idx="14"/>
          </p:nvPr>
        </p:nvSpPr>
        <p:spPr>
          <a:xfrm>
            <a:off x="274702" y="1943100"/>
            <a:ext cx="6663615" cy="4370427"/>
          </a:xfrm>
        </p:spPr>
        <p:txBody>
          <a:bodyPr/>
          <a:lstStyle/>
          <a:p>
            <a:r>
              <a:rPr lang="en-GB" sz="3200" dirty="0"/>
              <a:t>SID-Based protector can use: AD User, Computer or Group SID to unlock the drive</a:t>
            </a:r>
          </a:p>
          <a:p>
            <a:r>
              <a:rPr lang="en-GB" sz="3200" dirty="0"/>
              <a:t>Drive will be unlocked when user logs on to the system</a:t>
            </a:r>
          </a:p>
          <a:p>
            <a:r>
              <a:rPr lang="en-GB" sz="3200" dirty="0"/>
              <a:t>Only works for Data and Removable Data Drives (for OS only if u connect as secondary drive)</a:t>
            </a:r>
          </a:p>
        </p:txBody>
      </p:sp>
      <p:sp>
        <p:nvSpPr>
          <p:cNvPr id="4" name="Title 3">
            <a:extLst>
              <a:ext uri="{FF2B5EF4-FFF2-40B4-BE49-F238E27FC236}">
                <a16:creationId xmlns:a16="http://schemas.microsoft.com/office/drawing/2014/main" id="{39C8792B-3FFE-4261-A501-3F1FD20E2E1E}"/>
              </a:ext>
            </a:extLst>
          </p:cNvPr>
          <p:cNvSpPr>
            <a:spLocks noGrp="1"/>
          </p:cNvSpPr>
          <p:nvPr>
            <p:ph type="title"/>
          </p:nvPr>
        </p:nvSpPr>
        <p:spPr/>
        <p:txBody>
          <a:bodyPr/>
          <a:lstStyle/>
          <a:p>
            <a:r>
              <a:rPr lang="en-US" dirty="0"/>
              <a:t>Protectors - Sid</a:t>
            </a:r>
            <a:endParaRPr lang="fr-FR" dirty="0"/>
          </a:p>
        </p:txBody>
      </p:sp>
      <p:pic>
        <p:nvPicPr>
          <p:cNvPr id="5" name="Picture 4">
            <a:extLst>
              <a:ext uri="{FF2B5EF4-FFF2-40B4-BE49-F238E27FC236}">
                <a16:creationId xmlns:a16="http://schemas.microsoft.com/office/drawing/2014/main" id="{4CD701E0-3321-43B3-874E-C77D3A8AB23F}"/>
              </a:ext>
            </a:extLst>
          </p:cNvPr>
          <p:cNvPicPr>
            <a:picLocks noChangeAspect="1"/>
          </p:cNvPicPr>
          <p:nvPr/>
        </p:nvPicPr>
        <p:blipFill>
          <a:blip r:embed="rId2"/>
          <a:stretch>
            <a:fillRect/>
          </a:stretch>
        </p:blipFill>
        <p:spPr>
          <a:xfrm>
            <a:off x="6557807" y="3241783"/>
            <a:ext cx="5452747" cy="1953657"/>
          </a:xfrm>
          <a:prstGeom prst="rect">
            <a:avLst/>
          </a:prstGeom>
        </p:spPr>
      </p:pic>
    </p:spTree>
    <p:extLst>
      <p:ext uri="{BB962C8B-B14F-4D97-AF65-F5344CB8AC3E}">
        <p14:creationId xmlns:p14="http://schemas.microsoft.com/office/powerpoint/2010/main" val="151983365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FE48FD-4A93-4413-A3A2-D88337F939A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35</a:t>
            </a:fld>
            <a:endParaRPr lang="en-US" dirty="0"/>
          </a:p>
        </p:txBody>
      </p:sp>
      <p:sp>
        <p:nvSpPr>
          <p:cNvPr id="3" name="Text Placeholder 2">
            <a:extLst>
              <a:ext uri="{FF2B5EF4-FFF2-40B4-BE49-F238E27FC236}">
                <a16:creationId xmlns:a16="http://schemas.microsoft.com/office/drawing/2014/main" id="{52D705C3-CAAA-4F9A-AA0A-4E8506A43E66}"/>
              </a:ext>
            </a:extLst>
          </p:cNvPr>
          <p:cNvSpPr>
            <a:spLocks noGrp="1"/>
          </p:cNvSpPr>
          <p:nvPr>
            <p:ph type="body" sz="quarter" idx="14"/>
          </p:nvPr>
        </p:nvSpPr>
        <p:spPr>
          <a:xfrm>
            <a:off x="274702" y="1943100"/>
            <a:ext cx="5943536" cy="2634567"/>
          </a:xfrm>
        </p:spPr>
        <p:txBody>
          <a:bodyPr/>
          <a:lstStyle/>
          <a:p>
            <a:r>
              <a:rPr lang="en-GB" sz="2800" dirty="0"/>
              <a:t>The clear key is an unprotected 256-bit key stored on the volume to decrypt the VMK.</a:t>
            </a:r>
          </a:p>
          <a:p>
            <a:r>
              <a:rPr lang="en-GB" sz="2800" dirty="0"/>
              <a:t>It is used when</a:t>
            </a:r>
          </a:p>
          <a:p>
            <a:pPr lvl="1"/>
            <a:r>
              <a:rPr lang="en-GB" sz="1600" dirty="0"/>
              <a:t>the encrypted volume is being decrypted.</a:t>
            </a:r>
          </a:p>
          <a:p>
            <a:pPr lvl="1"/>
            <a:r>
              <a:rPr lang="en-GB" sz="1600" dirty="0"/>
              <a:t>protection is suspended</a:t>
            </a:r>
          </a:p>
          <a:p>
            <a:pPr lvl="1"/>
            <a:r>
              <a:rPr lang="en-GB" sz="1600" dirty="0"/>
              <a:t>cannot be added manually or listed</a:t>
            </a:r>
            <a:endParaRPr lang="fr-FR" sz="1600" dirty="0"/>
          </a:p>
        </p:txBody>
      </p:sp>
      <p:sp>
        <p:nvSpPr>
          <p:cNvPr id="4" name="Title 3">
            <a:extLst>
              <a:ext uri="{FF2B5EF4-FFF2-40B4-BE49-F238E27FC236}">
                <a16:creationId xmlns:a16="http://schemas.microsoft.com/office/drawing/2014/main" id="{5E4E3E01-9798-46EA-8EA2-DEE25173354E}"/>
              </a:ext>
            </a:extLst>
          </p:cNvPr>
          <p:cNvSpPr>
            <a:spLocks noGrp="1"/>
          </p:cNvSpPr>
          <p:nvPr>
            <p:ph type="title"/>
          </p:nvPr>
        </p:nvSpPr>
        <p:spPr/>
        <p:txBody>
          <a:bodyPr/>
          <a:lstStyle/>
          <a:p>
            <a:r>
              <a:rPr lang="en-US" dirty="0"/>
              <a:t>Protectors - Clear Key</a:t>
            </a:r>
            <a:endParaRPr lang="fr-FR" dirty="0"/>
          </a:p>
        </p:txBody>
      </p:sp>
      <p:pic>
        <p:nvPicPr>
          <p:cNvPr id="5" name="Picture 4">
            <a:extLst>
              <a:ext uri="{FF2B5EF4-FFF2-40B4-BE49-F238E27FC236}">
                <a16:creationId xmlns:a16="http://schemas.microsoft.com/office/drawing/2014/main" id="{48D10B23-54E3-4897-9A0B-BA58C5BF8BC2}"/>
              </a:ext>
            </a:extLst>
          </p:cNvPr>
          <p:cNvPicPr>
            <a:picLocks noChangeAspect="1"/>
          </p:cNvPicPr>
          <p:nvPr/>
        </p:nvPicPr>
        <p:blipFill>
          <a:blip r:embed="rId2"/>
          <a:stretch>
            <a:fillRect/>
          </a:stretch>
        </p:blipFill>
        <p:spPr>
          <a:xfrm>
            <a:off x="6529021" y="1912937"/>
            <a:ext cx="5457825" cy="1971675"/>
          </a:xfrm>
          <a:prstGeom prst="rect">
            <a:avLst/>
          </a:prstGeom>
        </p:spPr>
      </p:pic>
      <p:pic>
        <p:nvPicPr>
          <p:cNvPr id="6" name="Picture 5">
            <a:extLst>
              <a:ext uri="{FF2B5EF4-FFF2-40B4-BE49-F238E27FC236}">
                <a16:creationId xmlns:a16="http://schemas.microsoft.com/office/drawing/2014/main" id="{CA701A49-3C30-421E-8C92-12D347FEA096}"/>
              </a:ext>
            </a:extLst>
          </p:cNvPr>
          <p:cNvPicPr>
            <a:picLocks noChangeAspect="1"/>
          </p:cNvPicPr>
          <p:nvPr/>
        </p:nvPicPr>
        <p:blipFill>
          <a:blip r:embed="rId3"/>
          <a:stretch>
            <a:fillRect/>
          </a:stretch>
        </p:blipFill>
        <p:spPr>
          <a:xfrm>
            <a:off x="7730405" y="4288782"/>
            <a:ext cx="2962156" cy="2057990"/>
          </a:xfrm>
          <a:prstGeom prst="rect">
            <a:avLst/>
          </a:prstGeom>
        </p:spPr>
      </p:pic>
    </p:spTree>
    <p:extLst>
      <p:ext uri="{BB962C8B-B14F-4D97-AF65-F5344CB8AC3E}">
        <p14:creationId xmlns:p14="http://schemas.microsoft.com/office/powerpoint/2010/main" val="23528028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65CFC-CF6B-4DA7-B058-D1239C8A9E7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36</a:t>
            </a:fld>
            <a:endParaRPr lang="en-US" dirty="0"/>
          </a:p>
        </p:txBody>
      </p:sp>
      <p:sp>
        <p:nvSpPr>
          <p:cNvPr id="3" name="Text Placeholder 2">
            <a:extLst>
              <a:ext uri="{FF2B5EF4-FFF2-40B4-BE49-F238E27FC236}">
                <a16:creationId xmlns:a16="http://schemas.microsoft.com/office/drawing/2014/main" id="{58B3CCA0-C380-4382-9861-D85A87A9A766}"/>
              </a:ext>
            </a:extLst>
          </p:cNvPr>
          <p:cNvSpPr>
            <a:spLocks noGrp="1"/>
          </p:cNvSpPr>
          <p:nvPr>
            <p:ph type="body" sz="quarter" idx="14"/>
          </p:nvPr>
        </p:nvSpPr>
        <p:spPr>
          <a:xfrm>
            <a:off x="274702" y="1943100"/>
            <a:ext cx="11721160" cy="1329595"/>
          </a:xfrm>
        </p:spPr>
        <p:txBody>
          <a:bodyPr/>
          <a:lstStyle/>
          <a:p>
            <a:r>
              <a:rPr lang="en-US" sz="2400" dirty="0">
                <a:latin typeface="+mn-lt"/>
              </a:rPr>
              <a:t>Key file present on a removable storage device</a:t>
            </a:r>
          </a:p>
          <a:p>
            <a:r>
              <a:rPr lang="en-US" sz="2400" dirty="0">
                <a:latin typeface="+mn-lt"/>
              </a:rPr>
              <a:t>Must be present during recovery</a:t>
            </a:r>
          </a:p>
          <a:p>
            <a:r>
              <a:rPr lang="en-US" sz="2400" dirty="0">
                <a:latin typeface="+mn-lt"/>
              </a:rPr>
              <a:t>1 KB file with system and hidden attributes, name cannot be changed</a:t>
            </a:r>
          </a:p>
        </p:txBody>
      </p:sp>
      <p:sp>
        <p:nvSpPr>
          <p:cNvPr id="4" name="Title 3">
            <a:extLst>
              <a:ext uri="{FF2B5EF4-FFF2-40B4-BE49-F238E27FC236}">
                <a16:creationId xmlns:a16="http://schemas.microsoft.com/office/drawing/2014/main" id="{31DA325D-A92A-425A-BA38-CBA23B93DE91}"/>
              </a:ext>
            </a:extLst>
          </p:cNvPr>
          <p:cNvSpPr>
            <a:spLocks noGrp="1"/>
          </p:cNvSpPr>
          <p:nvPr>
            <p:ph type="title"/>
          </p:nvPr>
        </p:nvSpPr>
        <p:spPr/>
        <p:txBody>
          <a:bodyPr/>
          <a:lstStyle/>
          <a:p>
            <a:r>
              <a:rPr lang="en-US" dirty="0"/>
              <a:t>Recovery Methods - Recovery USB Key</a:t>
            </a:r>
            <a:endParaRPr lang="fr-FR" dirty="0"/>
          </a:p>
        </p:txBody>
      </p:sp>
      <p:pic>
        <p:nvPicPr>
          <p:cNvPr id="5" name="Picture 4">
            <a:extLst>
              <a:ext uri="{FF2B5EF4-FFF2-40B4-BE49-F238E27FC236}">
                <a16:creationId xmlns:a16="http://schemas.microsoft.com/office/drawing/2014/main" id="{08E86638-DA39-4C8D-B1B4-CAFD89FC236F}"/>
              </a:ext>
            </a:extLst>
          </p:cNvPr>
          <p:cNvPicPr>
            <a:picLocks noChangeAspect="1"/>
          </p:cNvPicPr>
          <p:nvPr/>
        </p:nvPicPr>
        <p:blipFill>
          <a:blip r:embed="rId2"/>
          <a:stretch>
            <a:fillRect/>
          </a:stretch>
        </p:blipFill>
        <p:spPr>
          <a:xfrm>
            <a:off x="1393701" y="3272695"/>
            <a:ext cx="6004014" cy="1219031"/>
          </a:xfrm>
          <a:prstGeom prst="rect">
            <a:avLst/>
          </a:prstGeom>
          <a:ln w="6350">
            <a:solidFill>
              <a:schemeClr val="bg1"/>
            </a:solidFill>
          </a:ln>
        </p:spPr>
      </p:pic>
      <p:pic>
        <p:nvPicPr>
          <p:cNvPr id="6" name="Picture 5">
            <a:extLst>
              <a:ext uri="{FF2B5EF4-FFF2-40B4-BE49-F238E27FC236}">
                <a16:creationId xmlns:a16="http://schemas.microsoft.com/office/drawing/2014/main" id="{AED31E09-BB71-4D45-BE49-69D919D803E1}"/>
              </a:ext>
            </a:extLst>
          </p:cNvPr>
          <p:cNvPicPr>
            <a:picLocks noChangeAspect="1"/>
          </p:cNvPicPr>
          <p:nvPr/>
        </p:nvPicPr>
        <p:blipFill>
          <a:blip r:embed="rId3"/>
          <a:stretch>
            <a:fillRect/>
          </a:stretch>
        </p:blipFill>
        <p:spPr>
          <a:xfrm>
            <a:off x="5282133" y="4650383"/>
            <a:ext cx="4093131" cy="1992709"/>
          </a:xfrm>
          <a:prstGeom prst="rect">
            <a:avLst/>
          </a:prstGeom>
          <a:ln w="6350">
            <a:solidFill>
              <a:schemeClr val="bg1"/>
            </a:solidFill>
          </a:ln>
        </p:spPr>
      </p:pic>
    </p:spTree>
    <p:extLst>
      <p:ext uri="{BB962C8B-B14F-4D97-AF65-F5344CB8AC3E}">
        <p14:creationId xmlns:p14="http://schemas.microsoft.com/office/powerpoint/2010/main" val="345719170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D6FF32-A16B-4D4C-B9FA-24E90D81BDD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37</a:t>
            </a:fld>
            <a:endParaRPr lang="en-US" dirty="0"/>
          </a:p>
        </p:txBody>
      </p:sp>
      <p:sp>
        <p:nvSpPr>
          <p:cNvPr id="3" name="Text Placeholder 2">
            <a:extLst>
              <a:ext uri="{FF2B5EF4-FFF2-40B4-BE49-F238E27FC236}">
                <a16:creationId xmlns:a16="http://schemas.microsoft.com/office/drawing/2014/main" id="{30D7A3BC-02A1-44B4-9917-EE012583F1CD}"/>
              </a:ext>
            </a:extLst>
          </p:cNvPr>
          <p:cNvSpPr>
            <a:spLocks noGrp="1"/>
          </p:cNvSpPr>
          <p:nvPr>
            <p:ph type="body" sz="quarter" idx="14"/>
          </p:nvPr>
        </p:nvSpPr>
        <p:spPr>
          <a:xfrm>
            <a:off x="274702" y="1943100"/>
            <a:ext cx="11721160" cy="3237809"/>
          </a:xfrm>
        </p:spPr>
        <p:txBody>
          <a:bodyPr/>
          <a:lstStyle/>
          <a:p>
            <a:r>
              <a:rPr lang="en-US" sz="2000" dirty="0"/>
              <a:t>48 digits divided in eight blocks</a:t>
            </a:r>
          </a:p>
          <a:p>
            <a:r>
              <a:rPr lang="en-GB" sz="2000" dirty="0"/>
              <a:t>Every group is dividable by 11 with a remainder of 0.</a:t>
            </a:r>
            <a:endParaRPr lang="en-US" sz="2000" dirty="0"/>
          </a:p>
          <a:p>
            <a:r>
              <a:rPr lang="en-US" sz="2000" dirty="0"/>
              <a:t>You can store recovery password:</a:t>
            </a:r>
          </a:p>
          <a:p>
            <a:pPr lvl="1"/>
            <a:r>
              <a:rPr lang="en-US" sz="1400" dirty="0"/>
              <a:t>Saved as a file</a:t>
            </a:r>
          </a:p>
          <a:p>
            <a:pPr lvl="1"/>
            <a:r>
              <a:rPr lang="en-US" sz="1400" dirty="0"/>
              <a:t>Printed form</a:t>
            </a:r>
          </a:p>
          <a:p>
            <a:pPr lvl="1"/>
            <a:r>
              <a:rPr lang="en-US" sz="1400" dirty="0"/>
              <a:t>Microsoft OneDrive</a:t>
            </a:r>
          </a:p>
          <a:p>
            <a:pPr lvl="1"/>
            <a:r>
              <a:rPr lang="en-US" sz="1400" dirty="0"/>
              <a:t>Active Directory Domain Services (AD DS)</a:t>
            </a:r>
          </a:p>
          <a:p>
            <a:pPr lvl="1"/>
            <a:r>
              <a:rPr lang="en-US" sz="1400" dirty="0"/>
              <a:t>Azure Active Directory</a:t>
            </a:r>
          </a:p>
          <a:p>
            <a:pPr lvl="1"/>
            <a:r>
              <a:rPr lang="en-US" sz="1400" dirty="0"/>
              <a:t>Microsoft BitLocker Administration and Monitoring (MBAM) Database</a:t>
            </a:r>
          </a:p>
          <a:p>
            <a:r>
              <a:rPr lang="en-US" sz="2000" dirty="0"/>
              <a:t>Must be typed in the BitLocker recovery console</a:t>
            </a:r>
          </a:p>
          <a:p>
            <a:r>
              <a:rPr lang="en-US" sz="2000" dirty="0"/>
              <a:t>Can have multiple Recovery Keys for one volume</a:t>
            </a:r>
          </a:p>
        </p:txBody>
      </p:sp>
      <p:sp>
        <p:nvSpPr>
          <p:cNvPr id="4" name="Title 3">
            <a:extLst>
              <a:ext uri="{FF2B5EF4-FFF2-40B4-BE49-F238E27FC236}">
                <a16:creationId xmlns:a16="http://schemas.microsoft.com/office/drawing/2014/main" id="{FC1CAF7F-D961-49EA-AB9C-2A2676EAF515}"/>
              </a:ext>
            </a:extLst>
          </p:cNvPr>
          <p:cNvSpPr>
            <a:spLocks noGrp="1"/>
          </p:cNvSpPr>
          <p:nvPr>
            <p:ph type="title"/>
          </p:nvPr>
        </p:nvSpPr>
        <p:spPr/>
        <p:txBody>
          <a:bodyPr/>
          <a:lstStyle/>
          <a:p>
            <a:r>
              <a:rPr lang="en-US" dirty="0"/>
              <a:t>Recovery Methods - Recovery Password</a:t>
            </a:r>
            <a:endParaRPr lang="fr-FR" dirty="0"/>
          </a:p>
        </p:txBody>
      </p:sp>
      <p:pic>
        <p:nvPicPr>
          <p:cNvPr id="5" name="Picture 4">
            <a:extLst>
              <a:ext uri="{FF2B5EF4-FFF2-40B4-BE49-F238E27FC236}">
                <a16:creationId xmlns:a16="http://schemas.microsoft.com/office/drawing/2014/main" id="{416E71BE-D6DA-4947-A6AE-24F5FDFE5250}"/>
              </a:ext>
            </a:extLst>
          </p:cNvPr>
          <p:cNvPicPr>
            <a:picLocks noChangeAspect="1"/>
          </p:cNvPicPr>
          <p:nvPr/>
        </p:nvPicPr>
        <p:blipFill>
          <a:blip r:embed="rId2"/>
          <a:stretch>
            <a:fillRect/>
          </a:stretch>
        </p:blipFill>
        <p:spPr>
          <a:xfrm>
            <a:off x="3336925" y="5274001"/>
            <a:ext cx="6398268" cy="1650347"/>
          </a:xfrm>
          <a:prstGeom prst="rect">
            <a:avLst/>
          </a:prstGeom>
        </p:spPr>
      </p:pic>
    </p:spTree>
    <p:extLst>
      <p:ext uri="{BB962C8B-B14F-4D97-AF65-F5344CB8AC3E}">
        <p14:creationId xmlns:p14="http://schemas.microsoft.com/office/powerpoint/2010/main" val="38530442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9ACA70-C9CC-4C30-81E4-F3007714609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38</a:t>
            </a:fld>
            <a:endParaRPr lang="en-US" dirty="0"/>
          </a:p>
        </p:txBody>
      </p:sp>
      <p:sp>
        <p:nvSpPr>
          <p:cNvPr id="3" name="Text Placeholder 2">
            <a:extLst>
              <a:ext uri="{FF2B5EF4-FFF2-40B4-BE49-F238E27FC236}">
                <a16:creationId xmlns:a16="http://schemas.microsoft.com/office/drawing/2014/main" id="{B20A8F49-FDB0-4063-A143-C39BBD5F0C68}"/>
              </a:ext>
            </a:extLst>
          </p:cNvPr>
          <p:cNvSpPr>
            <a:spLocks noGrp="1"/>
          </p:cNvSpPr>
          <p:nvPr>
            <p:ph type="body" sz="quarter" idx="14"/>
          </p:nvPr>
        </p:nvSpPr>
        <p:spPr>
          <a:xfrm>
            <a:off x="274702" y="1943101"/>
            <a:ext cx="11721160" cy="1266130"/>
          </a:xfrm>
        </p:spPr>
        <p:txBody>
          <a:bodyPr/>
          <a:lstStyle/>
          <a:p>
            <a:pPr marL="0" indent="0">
              <a:buNone/>
            </a:pPr>
            <a:r>
              <a:rPr lang="en-US" sz="2800" dirty="0"/>
              <a:t>When logged on to Windows 8 / Windows 8.1 with Microsoft account you may want to save your recovery password to OneDrive (formerly known as SkyDrive).</a:t>
            </a:r>
          </a:p>
          <a:p>
            <a:endParaRPr lang="fr-FR" dirty="0"/>
          </a:p>
        </p:txBody>
      </p:sp>
      <p:sp>
        <p:nvSpPr>
          <p:cNvPr id="4" name="Title 3">
            <a:extLst>
              <a:ext uri="{FF2B5EF4-FFF2-40B4-BE49-F238E27FC236}">
                <a16:creationId xmlns:a16="http://schemas.microsoft.com/office/drawing/2014/main" id="{C9FB272E-E244-418D-A62C-73999D6354C8}"/>
              </a:ext>
            </a:extLst>
          </p:cNvPr>
          <p:cNvSpPr>
            <a:spLocks noGrp="1"/>
          </p:cNvSpPr>
          <p:nvPr>
            <p:ph type="title"/>
          </p:nvPr>
        </p:nvSpPr>
        <p:spPr/>
        <p:txBody>
          <a:bodyPr/>
          <a:lstStyle/>
          <a:p>
            <a:r>
              <a:rPr lang="en-US" dirty="0"/>
              <a:t>Recovery Password on Microsoft Account</a:t>
            </a:r>
            <a:endParaRPr lang="fr-FR" dirty="0"/>
          </a:p>
        </p:txBody>
      </p:sp>
      <p:pic>
        <p:nvPicPr>
          <p:cNvPr id="5" name="Picture 4">
            <a:extLst>
              <a:ext uri="{FF2B5EF4-FFF2-40B4-BE49-F238E27FC236}">
                <a16:creationId xmlns:a16="http://schemas.microsoft.com/office/drawing/2014/main" id="{CD19027E-9ACF-42B6-8C6B-C390FD45F159}"/>
              </a:ext>
            </a:extLst>
          </p:cNvPr>
          <p:cNvPicPr>
            <a:picLocks noChangeAspect="1"/>
          </p:cNvPicPr>
          <p:nvPr/>
        </p:nvPicPr>
        <p:blipFill>
          <a:blip r:embed="rId2"/>
          <a:stretch>
            <a:fillRect/>
          </a:stretch>
        </p:blipFill>
        <p:spPr>
          <a:xfrm>
            <a:off x="3183023" y="3691257"/>
            <a:ext cx="5888019" cy="2738134"/>
          </a:xfrm>
          <a:prstGeom prst="rect">
            <a:avLst/>
          </a:prstGeom>
          <a:ln w="6350">
            <a:solidFill>
              <a:schemeClr val="bg1"/>
            </a:solidFill>
          </a:ln>
        </p:spPr>
      </p:pic>
    </p:spTree>
    <p:extLst>
      <p:ext uri="{BB962C8B-B14F-4D97-AF65-F5344CB8AC3E}">
        <p14:creationId xmlns:p14="http://schemas.microsoft.com/office/powerpoint/2010/main" val="5607884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A2BD92-0189-45BB-BE79-AF443DFE58B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a:t>
            </a:fld>
            <a:endParaRPr lang="en-US" dirty="0"/>
          </a:p>
        </p:txBody>
      </p:sp>
      <p:sp>
        <p:nvSpPr>
          <p:cNvPr id="3" name="Text Placeholder 2">
            <a:extLst>
              <a:ext uri="{FF2B5EF4-FFF2-40B4-BE49-F238E27FC236}">
                <a16:creationId xmlns:a16="http://schemas.microsoft.com/office/drawing/2014/main" id="{26CA7DC9-52B8-4EE9-A639-43036F9DA1F8}"/>
              </a:ext>
            </a:extLst>
          </p:cNvPr>
          <p:cNvSpPr>
            <a:spLocks noGrp="1"/>
          </p:cNvSpPr>
          <p:nvPr>
            <p:ph type="body" sz="quarter" idx="14"/>
          </p:nvPr>
        </p:nvSpPr>
        <p:spPr>
          <a:xfrm>
            <a:off x="274702" y="1943100"/>
            <a:ext cx="11721160" cy="4505849"/>
          </a:xfrm>
        </p:spPr>
        <p:txBody>
          <a:bodyPr/>
          <a:lstStyle/>
          <a:p>
            <a:r>
              <a:rPr lang="en-US" dirty="0"/>
              <a:t>EFS allows users to store confidential information when people who have physical access to your computer could otherwise compromise that information</a:t>
            </a:r>
          </a:p>
          <a:p>
            <a:r>
              <a:rPr lang="en-US" dirty="0"/>
              <a:t>It is a component of the NTFS file system</a:t>
            </a:r>
          </a:p>
          <a:p>
            <a:r>
              <a:rPr lang="en-US" dirty="0"/>
              <a:t>EFS enables transparent encryption and decryption of files by using advanced, standard cryptographic algorithms.</a:t>
            </a:r>
          </a:p>
          <a:p>
            <a:r>
              <a:rPr lang="en-US" dirty="0"/>
              <a:t>EFS Encrypts files. Not Volumes.</a:t>
            </a:r>
            <a:endParaRPr lang="fr-FR" dirty="0"/>
          </a:p>
        </p:txBody>
      </p:sp>
      <p:sp>
        <p:nvSpPr>
          <p:cNvPr id="4" name="Title 3">
            <a:extLst>
              <a:ext uri="{FF2B5EF4-FFF2-40B4-BE49-F238E27FC236}">
                <a16:creationId xmlns:a16="http://schemas.microsoft.com/office/drawing/2014/main" id="{12DC58A4-12E3-4C98-A398-9A8EEEE31BDE}"/>
              </a:ext>
            </a:extLst>
          </p:cNvPr>
          <p:cNvSpPr>
            <a:spLocks noGrp="1"/>
          </p:cNvSpPr>
          <p:nvPr>
            <p:ph type="title"/>
          </p:nvPr>
        </p:nvSpPr>
        <p:spPr/>
        <p:txBody>
          <a:bodyPr/>
          <a:lstStyle/>
          <a:p>
            <a:r>
              <a:rPr lang="en-US" dirty="0" err="1"/>
              <a:t>Benfits</a:t>
            </a:r>
            <a:r>
              <a:rPr lang="en-US" dirty="0"/>
              <a:t> of EFS</a:t>
            </a:r>
            <a:endParaRPr lang="fr-FR" dirty="0"/>
          </a:p>
        </p:txBody>
      </p:sp>
    </p:spTree>
    <p:extLst>
      <p:ext uri="{BB962C8B-B14F-4D97-AF65-F5344CB8AC3E}">
        <p14:creationId xmlns:p14="http://schemas.microsoft.com/office/powerpoint/2010/main" val="145046747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6017A6-7F47-49FA-803E-F0F2AB339B1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39</a:t>
            </a:fld>
            <a:endParaRPr lang="en-US" dirty="0"/>
          </a:p>
        </p:txBody>
      </p:sp>
      <p:sp>
        <p:nvSpPr>
          <p:cNvPr id="3" name="Text Placeholder 2">
            <a:extLst>
              <a:ext uri="{FF2B5EF4-FFF2-40B4-BE49-F238E27FC236}">
                <a16:creationId xmlns:a16="http://schemas.microsoft.com/office/drawing/2014/main" id="{8005564A-7C13-4A1A-A7AB-76BDC9C1E337}"/>
              </a:ext>
            </a:extLst>
          </p:cNvPr>
          <p:cNvSpPr>
            <a:spLocks noGrp="1"/>
          </p:cNvSpPr>
          <p:nvPr>
            <p:ph type="body" sz="quarter" idx="14"/>
          </p:nvPr>
        </p:nvSpPr>
        <p:spPr>
          <a:xfrm>
            <a:off x="274702" y="1943100"/>
            <a:ext cx="11721160" cy="960263"/>
          </a:xfrm>
        </p:spPr>
        <p:txBody>
          <a:bodyPr/>
          <a:lstStyle/>
          <a:p>
            <a:pPr marL="0" indent="0">
              <a:buNone/>
            </a:pPr>
            <a:r>
              <a:rPr lang="en-US" sz="2800" dirty="0">
                <a:latin typeface="+mn-lt"/>
              </a:rPr>
              <a:t>This password will not be visible in standard OneDrive documents view.  You need to go to </a:t>
            </a:r>
            <a:r>
              <a:rPr lang="en-US" sz="2800" dirty="0">
                <a:latin typeface="+mn-lt"/>
                <a:hlinkClick r:id="rId2"/>
              </a:rPr>
              <a:t>https://onedrive.live.com/recoverykey</a:t>
            </a:r>
            <a:endParaRPr lang="en-US" sz="2800" dirty="0">
              <a:latin typeface="+mn-lt"/>
            </a:endParaRPr>
          </a:p>
        </p:txBody>
      </p:sp>
      <p:sp>
        <p:nvSpPr>
          <p:cNvPr id="4" name="Title 3">
            <a:extLst>
              <a:ext uri="{FF2B5EF4-FFF2-40B4-BE49-F238E27FC236}">
                <a16:creationId xmlns:a16="http://schemas.microsoft.com/office/drawing/2014/main" id="{89822081-95A6-4431-8563-A5198BA5672D}"/>
              </a:ext>
            </a:extLst>
          </p:cNvPr>
          <p:cNvSpPr>
            <a:spLocks noGrp="1"/>
          </p:cNvSpPr>
          <p:nvPr>
            <p:ph type="title"/>
          </p:nvPr>
        </p:nvSpPr>
        <p:spPr/>
        <p:txBody>
          <a:bodyPr/>
          <a:lstStyle/>
          <a:p>
            <a:endParaRPr lang="fr-FR" dirty="0"/>
          </a:p>
        </p:txBody>
      </p:sp>
      <p:pic>
        <p:nvPicPr>
          <p:cNvPr id="5" name="Picture 4">
            <a:extLst>
              <a:ext uri="{FF2B5EF4-FFF2-40B4-BE49-F238E27FC236}">
                <a16:creationId xmlns:a16="http://schemas.microsoft.com/office/drawing/2014/main" id="{C7D7DF70-C4EB-42F2-858A-2B55AB37557A}"/>
              </a:ext>
            </a:extLst>
          </p:cNvPr>
          <p:cNvPicPr>
            <a:picLocks noChangeAspect="1"/>
          </p:cNvPicPr>
          <p:nvPr/>
        </p:nvPicPr>
        <p:blipFill>
          <a:blip r:embed="rId3"/>
          <a:stretch>
            <a:fillRect/>
          </a:stretch>
        </p:blipFill>
        <p:spPr>
          <a:xfrm>
            <a:off x="2543179" y="3137222"/>
            <a:ext cx="7184205" cy="3541944"/>
          </a:xfrm>
          <a:prstGeom prst="rect">
            <a:avLst/>
          </a:prstGeom>
        </p:spPr>
      </p:pic>
    </p:spTree>
    <p:extLst>
      <p:ext uri="{BB962C8B-B14F-4D97-AF65-F5344CB8AC3E}">
        <p14:creationId xmlns:p14="http://schemas.microsoft.com/office/powerpoint/2010/main" val="149271664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09BC66-F53D-45D1-BC92-BCC77359479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40</a:t>
            </a:fld>
            <a:endParaRPr lang="en-US" dirty="0"/>
          </a:p>
        </p:txBody>
      </p:sp>
      <p:sp>
        <p:nvSpPr>
          <p:cNvPr id="3" name="Text Placeholder 2">
            <a:extLst>
              <a:ext uri="{FF2B5EF4-FFF2-40B4-BE49-F238E27FC236}">
                <a16:creationId xmlns:a16="http://schemas.microsoft.com/office/drawing/2014/main" id="{6D97F87C-6E3A-48D2-96B1-981CFC1533E7}"/>
              </a:ext>
            </a:extLst>
          </p:cNvPr>
          <p:cNvSpPr>
            <a:spLocks noGrp="1"/>
          </p:cNvSpPr>
          <p:nvPr>
            <p:ph type="body" sz="quarter" idx="14"/>
          </p:nvPr>
        </p:nvSpPr>
        <p:spPr>
          <a:xfrm>
            <a:off x="274702" y="1943100"/>
            <a:ext cx="11721160" cy="4235006"/>
          </a:xfrm>
        </p:spPr>
        <p:txBody>
          <a:bodyPr/>
          <a:lstStyle/>
          <a:p>
            <a:r>
              <a:rPr lang="en-US" sz="2800" dirty="0"/>
              <a:t>Enables a BitLocker system on a wired network to automatically unlock the system volume during boot. Example: The PIN does not need to be supplied</a:t>
            </a:r>
          </a:p>
          <a:p>
            <a:r>
              <a:rPr lang="en-US" sz="2800" dirty="0"/>
              <a:t>The requirement to enter a PIN can make it difficult for enterprises to install software patches to unattended desktops and servers</a:t>
            </a:r>
          </a:p>
          <a:p>
            <a:r>
              <a:rPr lang="en-US" sz="2800" dirty="0"/>
              <a:t>Network Unlock works in a similar fashion to the </a:t>
            </a:r>
            <a:r>
              <a:rPr lang="en-US" sz="2800" dirty="0" err="1"/>
              <a:t>TPM+Startup</a:t>
            </a:r>
            <a:r>
              <a:rPr lang="en-US" sz="2800" dirty="0"/>
              <a:t> Key at boot. Rather than needing to read the Startup Key from USB media, however, the key for Network unlock is composed from a key stored in the TPM and an encrypted network key that is sent to the server, decrypted and returned to the client in a secure session. </a:t>
            </a:r>
          </a:p>
        </p:txBody>
      </p:sp>
      <p:sp>
        <p:nvSpPr>
          <p:cNvPr id="4" name="Title 3">
            <a:extLst>
              <a:ext uri="{FF2B5EF4-FFF2-40B4-BE49-F238E27FC236}">
                <a16:creationId xmlns:a16="http://schemas.microsoft.com/office/drawing/2014/main" id="{B88C8A03-5BBF-4F5E-B97C-0359C0DCE72F}"/>
              </a:ext>
            </a:extLst>
          </p:cNvPr>
          <p:cNvSpPr>
            <a:spLocks noGrp="1"/>
          </p:cNvSpPr>
          <p:nvPr>
            <p:ph type="title"/>
          </p:nvPr>
        </p:nvSpPr>
        <p:spPr/>
        <p:txBody>
          <a:bodyPr/>
          <a:lstStyle/>
          <a:p>
            <a:r>
              <a:rPr lang="en-US" dirty="0"/>
              <a:t>Network Unlock</a:t>
            </a:r>
            <a:endParaRPr lang="fr-FR" dirty="0"/>
          </a:p>
        </p:txBody>
      </p:sp>
    </p:spTree>
    <p:extLst>
      <p:ext uri="{BB962C8B-B14F-4D97-AF65-F5344CB8AC3E}">
        <p14:creationId xmlns:p14="http://schemas.microsoft.com/office/powerpoint/2010/main" val="4984577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C8AB4-FBE6-4710-8C3C-214C0BF07EB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41</a:t>
            </a:fld>
            <a:endParaRPr lang="en-US" dirty="0"/>
          </a:p>
        </p:txBody>
      </p:sp>
      <p:sp>
        <p:nvSpPr>
          <p:cNvPr id="3" name="Text Placeholder 2">
            <a:extLst>
              <a:ext uri="{FF2B5EF4-FFF2-40B4-BE49-F238E27FC236}">
                <a16:creationId xmlns:a16="http://schemas.microsoft.com/office/drawing/2014/main" id="{1D37E566-AD7C-4685-82AE-1BFDDF22A64D}"/>
              </a:ext>
            </a:extLst>
          </p:cNvPr>
          <p:cNvSpPr>
            <a:spLocks noGrp="1"/>
          </p:cNvSpPr>
          <p:nvPr>
            <p:ph type="body" sz="quarter" idx="14"/>
          </p:nvPr>
        </p:nvSpPr>
        <p:spPr>
          <a:xfrm>
            <a:off x="274702" y="1943100"/>
            <a:ext cx="11721160" cy="3373231"/>
          </a:xfrm>
        </p:spPr>
        <p:txBody>
          <a:bodyPr/>
          <a:lstStyle/>
          <a:p>
            <a:pPr lvl="0"/>
            <a:r>
              <a:rPr lang="en-US" sz="2800" dirty="0"/>
              <a:t>Windows 8 BitLocker also provides support for a new enhanced storage device type, the Encrypted Hard Drive, which is becoming a more common option in new servers and computers</a:t>
            </a:r>
          </a:p>
          <a:p>
            <a:pPr lvl="0"/>
            <a:r>
              <a:rPr lang="en-US" sz="2800" dirty="0"/>
              <a:t>Encrypted Hard Drives offer Full Disk Encryption (FDE), which means encryption occurs on each block of the physical drive. Encryption operations are more efficient on Encrypted Hard Drives because the encryption process is offloaded to the storage controller on the drive (also known as hardware-based encryption)</a:t>
            </a:r>
          </a:p>
        </p:txBody>
      </p:sp>
      <p:sp>
        <p:nvSpPr>
          <p:cNvPr id="4" name="Title 3">
            <a:extLst>
              <a:ext uri="{FF2B5EF4-FFF2-40B4-BE49-F238E27FC236}">
                <a16:creationId xmlns:a16="http://schemas.microsoft.com/office/drawing/2014/main" id="{615408F4-980E-4526-84DA-8CE926562475}"/>
              </a:ext>
            </a:extLst>
          </p:cNvPr>
          <p:cNvSpPr>
            <a:spLocks noGrp="1"/>
          </p:cNvSpPr>
          <p:nvPr>
            <p:ph type="title"/>
          </p:nvPr>
        </p:nvSpPr>
        <p:spPr/>
        <p:txBody>
          <a:bodyPr/>
          <a:lstStyle/>
          <a:p>
            <a:r>
              <a:rPr lang="en-US" dirty="0"/>
              <a:t>Support for Encrypted Hard Drives for Windows </a:t>
            </a:r>
            <a:endParaRPr lang="fr-FR" dirty="0"/>
          </a:p>
        </p:txBody>
      </p:sp>
    </p:spTree>
    <p:extLst>
      <p:ext uri="{BB962C8B-B14F-4D97-AF65-F5344CB8AC3E}">
        <p14:creationId xmlns:p14="http://schemas.microsoft.com/office/powerpoint/2010/main" val="8510351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C24E9A-EB3E-4A5D-A883-40F0873E259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42</a:t>
            </a:fld>
            <a:endParaRPr lang="en-US" dirty="0"/>
          </a:p>
        </p:txBody>
      </p:sp>
      <p:sp>
        <p:nvSpPr>
          <p:cNvPr id="3" name="Text Placeholder 2">
            <a:extLst>
              <a:ext uri="{FF2B5EF4-FFF2-40B4-BE49-F238E27FC236}">
                <a16:creationId xmlns:a16="http://schemas.microsoft.com/office/drawing/2014/main" id="{925B2233-CC79-4BB4-8189-60E7BCC54DC1}"/>
              </a:ext>
            </a:extLst>
          </p:cNvPr>
          <p:cNvSpPr>
            <a:spLocks noGrp="1"/>
          </p:cNvSpPr>
          <p:nvPr>
            <p:ph type="body" sz="quarter" idx="14"/>
          </p:nvPr>
        </p:nvSpPr>
        <p:spPr>
          <a:xfrm>
            <a:off x="274702" y="1943100"/>
            <a:ext cx="11721160" cy="1661993"/>
          </a:xfrm>
        </p:spPr>
        <p:txBody>
          <a:bodyPr/>
          <a:lstStyle/>
          <a:p>
            <a:r>
              <a:rPr lang="en-US" sz="2400" dirty="0"/>
              <a:t>Windows 10 will automatically export </a:t>
            </a:r>
            <a:r>
              <a:rPr lang="en-US" sz="2400" dirty="0" err="1"/>
              <a:t>Bitlocker</a:t>
            </a:r>
            <a:r>
              <a:rPr lang="en-US" sz="2400" dirty="0"/>
              <a:t> Recovery Password after joining to Azure AD</a:t>
            </a:r>
          </a:p>
          <a:p>
            <a:r>
              <a:rPr lang="en-US" sz="2400" dirty="0"/>
              <a:t>Event ID 845 will be logged as confirmation</a:t>
            </a:r>
          </a:p>
          <a:p>
            <a:r>
              <a:rPr lang="en-US" sz="2400" dirty="0"/>
              <a:t>Keys can be retrieved from Azure Portal</a:t>
            </a:r>
          </a:p>
        </p:txBody>
      </p:sp>
      <p:sp>
        <p:nvSpPr>
          <p:cNvPr id="4" name="Title 3">
            <a:extLst>
              <a:ext uri="{FF2B5EF4-FFF2-40B4-BE49-F238E27FC236}">
                <a16:creationId xmlns:a16="http://schemas.microsoft.com/office/drawing/2014/main" id="{C8BF5EFB-5A59-4464-B43A-83EC029C65D6}"/>
              </a:ext>
            </a:extLst>
          </p:cNvPr>
          <p:cNvSpPr>
            <a:spLocks noGrp="1"/>
          </p:cNvSpPr>
          <p:nvPr>
            <p:ph type="title"/>
          </p:nvPr>
        </p:nvSpPr>
        <p:spPr/>
        <p:txBody>
          <a:bodyPr/>
          <a:lstStyle/>
          <a:p>
            <a:endParaRPr lang="fr-FR" dirty="0"/>
          </a:p>
        </p:txBody>
      </p:sp>
      <p:pic>
        <p:nvPicPr>
          <p:cNvPr id="5" name="Picture 4">
            <a:extLst>
              <a:ext uri="{FF2B5EF4-FFF2-40B4-BE49-F238E27FC236}">
                <a16:creationId xmlns:a16="http://schemas.microsoft.com/office/drawing/2014/main" id="{9EE23F72-A60C-4104-AFBA-8AABDAAE263C}"/>
              </a:ext>
            </a:extLst>
          </p:cNvPr>
          <p:cNvPicPr>
            <a:picLocks noChangeAspect="1"/>
          </p:cNvPicPr>
          <p:nvPr/>
        </p:nvPicPr>
        <p:blipFill>
          <a:blip r:embed="rId2"/>
          <a:stretch>
            <a:fillRect/>
          </a:stretch>
        </p:blipFill>
        <p:spPr>
          <a:xfrm>
            <a:off x="889645" y="4276725"/>
            <a:ext cx="6408712" cy="2405478"/>
          </a:xfrm>
          <a:prstGeom prst="rect">
            <a:avLst/>
          </a:prstGeom>
        </p:spPr>
      </p:pic>
      <p:pic>
        <p:nvPicPr>
          <p:cNvPr id="6" name="Picture 5">
            <a:extLst>
              <a:ext uri="{FF2B5EF4-FFF2-40B4-BE49-F238E27FC236}">
                <a16:creationId xmlns:a16="http://schemas.microsoft.com/office/drawing/2014/main" id="{7234BAB8-1A03-46EF-933B-3E2C91BD536C}"/>
              </a:ext>
            </a:extLst>
          </p:cNvPr>
          <p:cNvPicPr>
            <a:picLocks noChangeAspect="1"/>
          </p:cNvPicPr>
          <p:nvPr/>
        </p:nvPicPr>
        <p:blipFill>
          <a:blip r:embed="rId3"/>
          <a:stretch>
            <a:fillRect/>
          </a:stretch>
        </p:blipFill>
        <p:spPr>
          <a:xfrm>
            <a:off x="5786189" y="3747789"/>
            <a:ext cx="5475446" cy="1898949"/>
          </a:xfrm>
          <a:prstGeom prst="rect">
            <a:avLst/>
          </a:prstGeom>
        </p:spPr>
      </p:pic>
    </p:spTree>
    <p:extLst>
      <p:ext uri="{BB962C8B-B14F-4D97-AF65-F5344CB8AC3E}">
        <p14:creationId xmlns:p14="http://schemas.microsoft.com/office/powerpoint/2010/main" val="181742696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A795EC-BBD4-46BD-8D3D-DFB8CA4D746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43</a:t>
            </a:fld>
            <a:endParaRPr lang="en-US" dirty="0"/>
          </a:p>
        </p:txBody>
      </p:sp>
      <p:sp>
        <p:nvSpPr>
          <p:cNvPr id="3" name="Text Placeholder 2">
            <a:extLst>
              <a:ext uri="{FF2B5EF4-FFF2-40B4-BE49-F238E27FC236}">
                <a16:creationId xmlns:a16="http://schemas.microsoft.com/office/drawing/2014/main" id="{63C7C21E-F608-4F55-AB4F-FB88954289D2}"/>
              </a:ext>
            </a:extLst>
          </p:cNvPr>
          <p:cNvSpPr>
            <a:spLocks noGrp="1"/>
          </p:cNvSpPr>
          <p:nvPr>
            <p:ph type="body" sz="quarter" idx="14"/>
          </p:nvPr>
        </p:nvSpPr>
        <p:spPr>
          <a:xfrm>
            <a:off x="274702" y="1943100"/>
            <a:ext cx="11721160" cy="1138773"/>
          </a:xfrm>
        </p:spPr>
        <p:txBody>
          <a:bodyPr/>
          <a:lstStyle/>
          <a:p>
            <a:r>
              <a:rPr lang="en-US" sz="2000" dirty="0"/>
              <a:t>In Windows 7/8 user is asked to use general link: http://windows.microsoft.com/recoverykeyfaq</a:t>
            </a:r>
          </a:p>
          <a:p>
            <a:r>
              <a:rPr lang="en-US" sz="2000" dirty="0"/>
              <a:t>Windows 10 gives you ability to customize message text and/or link on Recovery Screen</a:t>
            </a:r>
          </a:p>
          <a:p>
            <a:r>
              <a:rPr lang="en-US" sz="2000" dirty="0"/>
              <a:t>It is fully controlled by GPO</a:t>
            </a:r>
          </a:p>
        </p:txBody>
      </p:sp>
      <p:sp>
        <p:nvSpPr>
          <p:cNvPr id="4" name="Title 3">
            <a:extLst>
              <a:ext uri="{FF2B5EF4-FFF2-40B4-BE49-F238E27FC236}">
                <a16:creationId xmlns:a16="http://schemas.microsoft.com/office/drawing/2014/main" id="{89754DD2-13E8-41DB-8BED-FB095459B485}"/>
              </a:ext>
            </a:extLst>
          </p:cNvPr>
          <p:cNvSpPr>
            <a:spLocks noGrp="1"/>
          </p:cNvSpPr>
          <p:nvPr>
            <p:ph type="title"/>
          </p:nvPr>
        </p:nvSpPr>
        <p:spPr/>
        <p:txBody>
          <a:bodyPr/>
          <a:lstStyle/>
          <a:p>
            <a:endParaRPr lang="fr-FR" dirty="0"/>
          </a:p>
        </p:txBody>
      </p:sp>
      <p:pic>
        <p:nvPicPr>
          <p:cNvPr id="5" name="Picture 4">
            <a:extLst>
              <a:ext uri="{FF2B5EF4-FFF2-40B4-BE49-F238E27FC236}">
                <a16:creationId xmlns:a16="http://schemas.microsoft.com/office/drawing/2014/main" id="{A663ADA7-6CF9-4951-B349-BFBB83D4F322}"/>
              </a:ext>
            </a:extLst>
          </p:cNvPr>
          <p:cNvPicPr>
            <a:picLocks noChangeAspect="1"/>
          </p:cNvPicPr>
          <p:nvPr/>
        </p:nvPicPr>
        <p:blipFill>
          <a:blip r:embed="rId2"/>
          <a:stretch>
            <a:fillRect/>
          </a:stretch>
        </p:blipFill>
        <p:spPr>
          <a:xfrm>
            <a:off x="3336925" y="3409350"/>
            <a:ext cx="7417048" cy="3129481"/>
          </a:xfrm>
          <a:prstGeom prst="rect">
            <a:avLst/>
          </a:prstGeom>
        </p:spPr>
      </p:pic>
    </p:spTree>
    <p:extLst>
      <p:ext uri="{BB962C8B-B14F-4D97-AF65-F5344CB8AC3E}">
        <p14:creationId xmlns:p14="http://schemas.microsoft.com/office/powerpoint/2010/main" val="288441631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E790A4-9637-44D8-8D53-CCD8445833A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44</a:t>
            </a:fld>
            <a:endParaRPr lang="en-US" dirty="0"/>
          </a:p>
        </p:txBody>
      </p:sp>
      <p:sp>
        <p:nvSpPr>
          <p:cNvPr id="3" name="Text Placeholder 2">
            <a:extLst>
              <a:ext uri="{FF2B5EF4-FFF2-40B4-BE49-F238E27FC236}">
                <a16:creationId xmlns:a16="http://schemas.microsoft.com/office/drawing/2014/main" id="{9184CC5A-1AE3-44BA-8BD2-D64345FB2A8C}"/>
              </a:ext>
            </a:extLst>
          </p:cNvPr>
          <p:cNvSpPr>
            <a:spLocks noGrp="1"/>
          </p:cNvSpPr>
          <p:nvPr>
            <p:ph type="body" sz="quarter" idx="14"/>
          </p:nvPr>
        </p:nvSpPr>
        <p:spPr>
          <a:xfrm>
            <a:off x="274702" y="1943100"/>
            <a:ext cx="11721160" cy="1304973"/>
          </a:xfrm>
        </p:spPr>
        <p:txBody>
          <a:bodyPr/>
          <a:lstStyle/>
          <a:p>
            <a:r>
              <a:rPr lang="en-US" sz="3200" dirty="0"/>
              <a:t>DMA ports are only activated when user log on to the machine</a:t>
            </a:r>
          </a:p>
          <a:p>
            <a:pPr lvl="1"/>
            <a:r>
              <a:rPr lang="en-GB" sz="2000" dirty="0"/>
              <a:t>FireWire </a:t>
            </a:r>
          </a:p>
          <a:p>
            <a:pPr lvl="1"/>
            <a:r>
              <a:rPr lang="en-GB" sz="2000" dirty="0"/>
              <a:t>Thunderbolt </a:t>
            </a:r>
          </a:p>
        </p:txBody>
      </p:sp>
      <p:sp>
        <p:nvSpPr>
          <p:cNvPr id="4" name="Title 3">
            <a:extLst>
              <a:ext uri="{FF2B5EF4-FFF2-40B4-BE49-F238E27FC236}">
                <a16:creationId xmlns:a16="http://schemas.microsoft.com/office/drawing/2014/main" id="{5E808E2F-ECE2-458D-A0EA-21721515B2F6}"/>
              </a:ext>
            </a:extLst>
          </p:cNvPr>
          <p:cNvSpPr>
            <a:spLocks noGrp="1"/>
          </p:cNvSpPr>
          <p:nvPr>
            <p:ph type="title"/>
          </p:nvPr>
        </p:nvSpPr>
        <p:spPr/>
        <p:txBody>
          <a:bodyPr/>
          <a:lstStyle/>
          <a:p>
            <a:r>
              <a:rPr lang="en-US" dirty="0"/>
              <a:t>Better protection of DMA ports</a:t>
            </a:r>
            <a:endParaRPr lang="fr-FR" dirty="0"/>
          </a:p>
        </p:txBody>
      </p:sp>
      <p:sp>
        <p:nvSpPr>
          <p:cNvPr id="5" name="TextBox 4">
            <a:extLst>
              <a:ext uri="{FF2B5EF4-FFF2-40B4-BE49-F238E27FC236}">
                <a16:creationId xmlns:a16="http://schemas.microsoft.com/office/drawing/2014/main" id="{6CCC37C9-8773-439F-8DE1-2A176800A146}"/>
              </a:ext>
            </a:extLst>
          </p:cNvPr>
          <p:cNvSpPr txBox="1"/>
          <p:nvPr/>
        </p:nvSpPr>
        <p:spPr>
          <a:xfrm>
            <a:off x="276672" y="5577062"/>
            <a:ext cx="9505056" cy="960263"/>
          </a:xfrm>
          <a:prstGeom prst="rect">
            <a:avLst/>
          </a:prstGeom>
          <a:noFill/>
        </p:spPr>
        <p:txBody>
          <a:bodyPr wrap="square" lIns="182880" tIns="146304" rIns="182880" bIns="146304" rtlCol="0">
            <a:spAutoFit/>
          </a:bodyPr>
          <a:lstStyle/>
          <a:p>
            <a:pPr algn="l">
              <a:lnSpc>
                <a:spcPct val="90000"/>
              </a:lnSpc>
              <a:spcAft>
                <a:spcPts val="600"/>
              </a:spcAft>
            </a:pPr>
            <a:r>
              <a:rPr lang="en-GB" sz="2400" dirty="0"/>
              <a:t>If the user locks the workstation and connects new device via DMA interface - device will only be activated when user logs on</a:t>
            </a:r>
          </a:p>
        </p:txBody>
      </p:sp>
      <p:pic>
        <p:nvPicPr>
          <p:cNvPr id="6" name="Picture 5">
            <a:extLst>
              <a:ext uri="{FF2B5EF4-FFF2-40B4-BE49-F238E27FC236}">
                <a16:creationId xmlns:a16="http://schemas.microsoft.com/office/drawing/2014/main" id="{05490F35-1361-4F0C-9011-F655DEB87B5A}"/>
              </a:ext>
            </a:extLst>
          </p:cNvPr>
          <p:cNvPicPr>
            <a:picLocks noChangeAspect="1"/>
          </p:cNvPicPr>
          <p:nvPr/>
        </p:nvPicPr>
        <p:blipFill>
          <a:blip r:embed="rId2"/>
          <a:stretch>
            <a:fillRect/>
          </a:stretch>
        </p:blipFill>
        <p:spPr>
          <a:xfrm>
            <a:off x="4130005" y="3428999"/>
            <a:ext cx="2400300" cy="1352550"/>
          </a:xfrm>
          <a:prstGeom prst="rect">
            <a:avLst/>
          </a:prstGeom>
        </p:spPr>
      </p:pic>
      <p:pic>
        <p:nvPicPr>
          <p:cNvPr id="7" name="Picture 6">
            <a:extLst>
              <a:ext uri="{FF2B5EF4-FFF2-40B4-BE49-F238E27FC236}">
                <a16:creationId xmlns:a16="http://schemas.microsoft.com/office/drawing/2014/main" id="{6EAE0B21-BCBC-4BD9-86AC-02DA9A931BB2}"/>
              </a:ext>
            </a:extLst>
          </p:cNvPr>
          <p:cNvPicPr>
            <a:picLocks noChangeAspect="1"/>
          </p:cNvPicPr>
          <p:nvPr/>
        </p:nvPicPr>
        <p:blipFill>
          <a:blip r:embed="rId3"/>
          <a:stretch>
            <a:fillRect/>
          </a:stretch>
        </p:blipFill>
        <p:spPr>
          <a:xfrm>
            <a:off x="7874421" y="3308199"/>
            <a:ext cx="2571750" cy="1704975"/>
          </a:xfrm>
          <a:prstGeom prst="rect">
            <a:avLst/>
          </a:prstGeom>
        </p:spPr>
      </p:pic>
    </p:spTree>
    <p:extLst>
      <p:ext uri="{BB962C8B-B14F-4D97-AF65-F5344CB8AC3E}">
        <p14:creationId xmlns:p14="http://schemas.microsoft.com/office/powerpoint/2010/main" val="26206140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1E16ED-E116-4D5D-9268-F0190B9B120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45</a:t>
            </a:fld>
            <a:endParaRPr lang="en-US" dirty="0"/>
          </a:p>
        </p:txBody>
      </p:sp>
      <p:sp>
        <p:nvSpPr>
          <p:cNvPr id="3" name="Text Placeholder 2">
            <a:extLst>
              <a:ext uri="{FF2B5EF4-FFF2-40B4-BE49-F238E27FC236}">
                <a16:creationId xmlns:a16="http://schemas.microsoft.com/office/drawing/2014/main" id="{0EC0E878-7C10-4E76-880E-180EF192043B}"/>
              </a:ext>
            </a:extLst>
          </p:cNvPr>
          <p:cNvSpPr>
            <a:spLocks noGrp="1"/>
          </p:cNvSpPr>
          <p:nvPr>
            <p:ph type="body" sz="quarter" idx="14"/>
          </p:nvPr>
        </p:nvSpPr>
        <p:spPr>
          <a:xfrm>
            <a:off x="274702" y="1943100"/>
            <a:ext cx="11721160" cy="3637919"/>
          </a:xfrm>
        </p:spPr>
        <p:txBody>
          <a:bodyPr/>
          <a:lstStyle/>
          <a:p>
            <a:r>
              <a:rPr lang="en-US" sz="2200" dirty="0">
                <a:sym typeface="Wingdings" pitchFamily="2" charset="2"/>
              </a:rPr>
              <a:t>Against PIN</a:t>
            </a:r>
          </a:p>
          <a:p>
            <a:pPr lvl="1"/>
            <a:r>
              <a:rPr lang="en-US" sz="2000" dirty="0">
                <a:sym typeface="Wingdings" pitchFamily="2" charset="2"/>
              </a:rPr>
              <a:t>Countermeasure:  TPM anti-hammering logic, Enhanced PIN via GPO</a:t>
            </a:r>
          </a:p>
          <a:p>
            <a:r>
              <a:rPr lang="en-US" sz="2200" dirty="0">
                <a:sym typeface="Wingdings" pitchFamily="2" charset="2"/>
              </a:rPr>
              <a:t>Against Password Protector</a:t>
            </a:r>
          </a:p>
          <a:p>
            <a:pPr lvl="1"/>
            <a:r>
              <a:rPr lang="en-US" sz="2000" dirty="0">
                <a:sym typeface="Wingdings" pitchFamily="2" charset="2"/>
              </a:rPr>
              <a:t>Countermeasure: require complex </a:t>
            </a:r>
            <a:r>
              <a:rPr lang="en-US" sz="2000" dirty="0" err="1">
                <a:sym typeface="Wingdings" pitchFamily="2" charset="2"/>
              </a:rPr>
              <a:t>Bitlocker</a:t>
            </a:r>
            <a:r>
              <a:rPr lang="en-US" sz="2000" dirty="0">
                <a:sym typeface="Wingdings" pitchFamily="2" charset="2"/>
              </a:rPr>
              <a:t> passwords via GPO</a:t>
            </a:r>
          </a:p>
          <a:p>
            <a:r>
              <a:rPr lang="en-US" sz="2200" dirty="0">
                <a:sym typeface="Wingdings" pitchFamily="2" charset="2"/>
              </a:rPr>
              <a:t>Against Recovery Key</a:t>
            </a:r>
          </a:p>
          <a:p>
            <a:pPr lvl="1"/>
            <a:r>
              <a:rPr lang="en-US" sz="2000" dirty="0">
                <a:sym typeface="Wingdings" pitchFamily="2" charset="2"/>
              </a:rPr>
              <a:t>Countermeasure: long 48 digit key which would take 580 000 years to guess  (assuming 1 million guesses per second)</a:t>
            </a:r>
          </a:p>
          <a:p>
            <a:r>
              <a:rPr lang="en-US" sz="2200" dirty="0">
                <a:sym typeface="Wingdings" pitchFamily="2" charset="2"/>
              </a:rPr>
              <a:t>Against user logon credentials</a:t>
            </a:r>
          </a:p>
          <a:p>
            <a:pPr lvl="1"/>
            <a:r>
              <a:rPr lang="en-US" dirty="0">
                <a:sym typeface="Wingdings" pitchFamily="2" charset="2"/>
              </a:rPr>
              <a:t>Countermeasure: password policies, account lockout threshold, automatic restart and recovery mode after X number of tries (win8)</a:t>
            </a:r>
          </a:p>
        </p:txBody>
      </p:sp>
      <p:sp>
        <p:nvSpPr>
          <p:cNvPr id="4" name="Title 3">
            <a:extLst>
              <a:ext uri="{FF2B5EF4-FFF2-40B4-BE49-F238E27FC236}">
                <a16:creationId xmlns:a16="http://schemas.microsoft.com/office/drawing/2014/main" id="{27518157-0487-4564-8896-0F2454F61E46}"/>
              </a:ext>
            </a:extLst>
          </p:cNvPr>
          <p:cNvSpPr>
            <a:spLocks noGrp="1"/>
          </p:cNvSpPr>
          <p:nvPr>
            <p:ph type="title"/>
          </p:nvPr>
        </p:nvSpPr>
        <p:spPr/>
        <p:txBody>
          <a:bodyPr/>
          <a:lstStyle/>
          <a:p>
            <a:r>
              <a:rPr lang="en-GB" dirty="0"/>
              <a:t>Brute Force attacks and countermeasures</a:t>
            </a:r>
            <a:endParaRPr lang="fr-FR" dirty="0"/>
          </a:p>
        </p:txBody>
      </p:sp>
    </p:spTree>
    <p:extLst>
      <p:ext uri="{BB962C8B-B14F-4D97-AF65-F5344CB8AC3E}">
        <p14:creationId xmlns:p14="http://schemas.microsoft.com/office/powerpoint/2010/main" val="141222450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FFE174-024B-4E08-BAF5-C8D065479DE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46</a:t>
            </a:fld>
            <a:endParaRPr lang="en-US" dirty="0"/>
          </a:p>
        </p:txBody>
      </p:sp>
      <p:sp>
        <p:nvSpPr>
          <p:cNvPr id="3" name="Text Placeholder 2">
            <a:extLst>
              <a:ext uri="{FF2B5EF4-FFF2-40B4-BE49-F238E27FC236}">
                <a16:creationId xmlns:a16="http://schemas.microsoft.com/office/drawing/2014/main" id="{828B2ECC-679C-4D02-B1E6-2582012DC553}"/>
              </a:ext>
            </a:extLst>
          </p:cNvPr>
          <p:cNvSpPr>
            <a:spLocks noGrp="1"/>
          </p:cNvSpPr>
          <p:nvPr>
            <p:ph type="body" sz="quarter" idx="14"/>
          </p:nvPr>
        </p:nvSpPr>
        <p:spPr>
          <a:xfrm>
            <a:off x="274702" y="1943100"/>
            <a:ext cx="11721160" cy="5019836"/>
          </a:xfrm>
        </p:spPr>
        <p:txBody>
          <a:bodyPr/>
          <a:lstStyle/>
          <a:p>
            <a:r>
              <a:rPr lang="en-US" sz="2800" dirty="0">
                <a:sym typeface="Wingdings" pitchFamily="2" charset="2"/>
              </a:rPr>
              <a:t>Direct Memory Access (DMA) interface allows certain hardware devices to communicate directly with a system memory (RAM)</a:t>
            </a:r>
          </a:p>
          <a:p>
            <a:r>
              <a:rPr lang="en-US" sz="2800" dirty="0">
                <a:sym typeface="Wingdings" pitchFamily="2" charset="2"/>
              </a:rPr>
              <a:t>It doesn’t require any authentication</a:t>
            </a:r>
          </a:p>
          <a:p>
            <a:r>
              <a:rPr lang="en-US" sz="2800" dirty="0">
                <a:sym typeface="Wingdings" pitchFamily="2" charset="2"/>
              </a:rPr>
              <a:t>Examples: FireWire, Thunderbolt, Express Card, PCMCI, PCI, PCI-X, PCI-Express</a:t>
            </a:r>
          </a:p>
          <a:p>
            <a:r>
              <a:rPr lang="en-US" sz="2800" dirty="0">
                <a:sym typeface="Wingdings" pitchFamily="2" charset="2"/>
              </a:rPr>
              <a:t>Attacker connects PC or device with memory analyzer and tries to locate encryption keys</a:t>
            </a:r>
          </a:p>
          <a:p>
            <a:endParaRPr lang="en-US" sz="2800" dirty="0">
              <a:sym typeface="Wingdings" pitchFamily="2" charset="2"/>
            </a:endParaRPr>
          </a:p>
          <a:p>
            <a:r>
              <a:rPr lang="en-US" sz="2800" dirty="0">
                <a:sym typeface="Wingdings" pitchFamily="2" charset="2"/>
              </a:rPr>
              <a:t>Countermeasures: </a:t>
            </a:r>
          </a:p>
          <a:p>
            <a:pPr lvl="1"/>
            <a:r>
              <a:rPr lang="en-US" sz="1600" dirty="0">
                <a:sym typeface="Wingdings" pitchFamily="2" charset="2"/>
              </a:rPr>
              <a:t>Disable external DMA interfaces in BIOS or via Windows (GPO)</a:t>
            </a:r>
          </a:p>
          <a:p>
            <a:pPr lvl="1"/>
            <a:r>
              <a:rPr lang="en-US" sz="1600" dirty="0">
                <a:sym typeface="Wingdings" pitchFamily="2" charset="2"/>
              </a:rPr>
              <a:t>Increase physical security to protect expansion slots (PCI, PCI-Express)</a:t>
            </a:r>
          </a:p>
          <a:p>
            <a:pPr lvl="1"/>
            <a:r>
              <a:rPr lang="en-US" sz="1600" dirty="0">
                <a:sym typeface="Wingdings" pitchFamily="2" charset="2"/>
              </a:rPr>
              <a:t>Use PBA (pre-boot authentication)</a:t>
            </a:r>
          </a:p>
        </p:txBody>
      </p:sp>
      <p:sp>
        <p:nvSpPr>
          <p:cNvPr id="4" name="Title 3">
            <a:extLst>
              <a:ext uri="{FF2B5EF4-FFF2-40B4-BE49-F238E27FC236}">
                <a16:creationId xmlns:a16="http://schemas.microsoft.com/office/drawing/2014/main" id="{5A64502A-A801-46C9-86AB-11DBD0B2C08C}"/>
              </a:ext>
            </a:extLst>
          </p:cNvPr>
          <p:cNvSpPr>
            <a:spLocks noGrp="1"/>
          </p:cNvSpPr>
          <p:nvPr>
            <p:ph type="title"/>
          </p:nvPr>
        </p:nvSpPr>
        <p:spPr/>
        <p:txBody>
          <a:bodyPr/>
          <a:lstStyle/>
          <a:p>
            <a:r>
              <a:rPr lang="en-GB" dirty="0"/>
              <a:t>DMA attacks and countermeasures</a:t>
            </a:r>
            <a:endParaRPr lang="fr-FR" dirty="0"/>
          </a:p>
        </p:txBody>
      </p:sp>
    </p:spTree>
    <p:extLst>
      <p:ext uri="{BB962C8B-B14F-4D97-AF65-F5344CB8AC3E}">
        <p14:creationId xmlns:p14="http://schemas.microsoft.com/office/powerpoint/2010/main" val="228429593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167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how </a:t>
            </a:r>
            <a:r>
              <a:rPr lang="en-US" sz="2448" kern="0" dirty="0" err="1">
                <a:gradFill>
                  <a:gsLst>
                    <a:gs pos="0">
                      <a:srgbClr val="FFFFFF"/>
                    </a:gs>
                    <a:gs pos="100000">
                      <a:srgbClr val="FFFFFF"/>
                    </a:gs>
                  </a:gsLst>
                  <a:lin ang="5400000" scaled="0"/>
                </a:gradFill>
                <a:latin typeface="Segoe UI Semilight"/>
              </a:rPr>
              <a:t>SChannel</a:t>
            </a:r>
            <a:r>
              <a:rPr lang="en-US" sz="2448" kern="0" dirty="0">
                <a:gradFill>
                  <a:gsLst>
                    <a:gs pos="0">
                      <a:srgbClr val="FFFFFF"/>
                    </a:gs>
                    <a:gs pos="100000">
                      <a:srgbClr val="FFFFFF"/>
                    </a:gs>
                  </a:gsLst>
                  <a:lin ang="5400000" scaled="0"/>
                </a:gradFill>
                <a:latin typeface="Segoe UI Semilight"/>
              </a:rPr>
              <a:t> works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how to configure </a:t>
            </a:r>
            <a:r>
              <a:rPr lang="en-US" sz="2448" kern="0" dirty="0" err="1">
                <a:gradFill>
                  <a:gsLst>
                    <a:gs pos="0">
                      <a:srgbClr val="FFFFFF"/>
                    </a:gs>
                    <a:gs pos="100000">
                      <a:srgbClr val="FFFFFF"/>
                    </a:gs>
                  </a:gsLst>
                  <a:lin ang="5400000" scaled="0"/>
                </a:gradFill>
                <a:latin typeface="Segoe UI Semilight"/>
              </a:rPr>
              <a:t>SChannel</a:t>
            </a:r>
            <a:r>
              <a:rPr lang="en-US" sz="2448" kern="0" dirty="0">
                <a:gradFill>
                  <a:gsLst>
                    <a:gs pos="0">
                      <a:srgbClr val="FFFFFF"/>
                    </a:gs>
                    <a:gs pos="100000">
                      <a:srgbClr val="FFFFFF"/>
                    </a:gs>
                  </a:gsLst>
                  <a:lin ang="5400000" scaled="0"/>
                </a:gradFill>
                <a:latin typeface="Segoe UI Semilight"/>
              </a:rPr>
              <a:t> policies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the security concerns around the SMB protocol</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2 – Encryption of Communications</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265854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B66B-D189-4B7C-B2CC-871D465ABA70}"/>
              </a:ext>
            </a:extLst>
          </p:cNvPr>
          <p:cNvSpPr>
            <a:spLocks noGrp="1"/>
          </p:cNvSpPr>
          <p:nvPr>
            <p:ph type="title"/>
          </p:nvPr>
        </p:nvSpPr>
        <p:spPr/>
        <p:txBody>
          <a:bodyPr/>
          <a:lstStyle/>
          <a:p>
            <a:r>
              <a:rPr lang="en-US" dirty="0" err="1"/>
              <a:t>SChannel</a:t>
            </a:r>
            <a:endParaRPr lang="fr-FR" dirty="0"/>
          </a:p>
        </p:txBody>
      </p:sp>
      <p:sp>
        <p:nvSpPr>
          <p:cNvPr id="3" name="Text Placeholder 2">
            <a:extLst>
              <a:ext uri="{FF2B5EF4-FFF2-40B4-BE49-F238E27FC236}">
                <a16:creationId xmlns:a16="http://schemas.microsoft.com/office/drawing/2014/main" id="{3E55EE8C-FF44-4403-8907-41DCB4926F59}"/>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C522C043-54FD-4F0B-8AEB-FF77FE194B96}"/>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48</a:t>
            </a:fld>
            <a:endParaRPr lang="en-US" dirty="0"/>
          </a:p>
        </p:txBody>
      </p:sp>
    </p:spTree>
    <p:extLst>
      <p:ext uri="{BB962C8B-B14F-4D97-AF65-F5344CB8AC3E}">
        <p14:creationId xmlns:p14="http://schemas.microsoft.com/office/powerpoint/2010/main" val="428852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8810C7-7D25-49CF-ADF2-4770926F635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a:t>
            </a:fld>
            <a:endParaRPr lang="en-US" dirty="0"/>
          </a:p>
        </p:txBody>
      </p:sp>
      <p:sp>
        <p:nvSpPr>
          <p:cNvPr id="3" name="Text Placeholder 2">
            <a:extLst>
              <a:ext uri="{FF2B5EF4-FFF2-40B4-BE49-F238E27FC236}">
                <a16:creationId xmlns:a16="http://schemas.microsoft.com/office/drawing/2014/main" id="{BBF7AF38-A02A-40BF-BE26-C0C3BF04CBB3}"/>
              </a:ext>
            </a:extLst>
          </p:cNvPr>
          <p:cNvSpPr>
            <a:spLocks noGrp="1"/>
          </p:cNvSpPr>
          <p:nvPr>
            <p:ph type="body" sz="quarter" idx="14"/>
          </p:nvPr>
        </p:nvSpPr>
        <p:spPr>
          <a:xfrm>
            <a:off x="274702" y="1943100"/>
            <a:ext cx="11721160" cy="2800767"/>
          </a:xfrm>
        </p:spPr>
        <p:txBody>
          <a:bodyPr/>
          <a:lstStyle/>
          <a:p>
            <a:pPr marL="457200" indent="-457200">
              <a:buFont typeface="+mj-lt"/>
              <a:buAutoNum type="arabicPeriod"/>
            </a:pPr>
            <a:r>
              <a:rPr lang="en-US" sz="2000" dirty="0"/>
              <a:t>EFS uses a public-private key pair and a per-file encryption key to encrypt and decrypt data. When a user encrypts a file, EFS generates a file encryption key (FEK) to encrypt the data. The FEK is encrypted with the user’s public key, and the encrypted FEK is then stored with the file.</a:t>
            </a:r>
          </a:p>
          <a:p>
            <a:pPr marL="457200" indent="-457200">
              <a:buFont typeface="+mj-lt"/>
              <a:buAutoNum type="arabicPeriod"/>
            </a:pPr>
            <a:r>
              <a:rPr lang="en-US" sz="2000" dirty="0"/>
              <a:t>Files can be marked for encryption in a variety of ways. The user can set the encryption attribute for a file by using Advanced Properties for the file in My Computer, storing the file in a file folder set for encryption, or by using the Cipher.exe command-line utility. </a:t>
            </a:r>
          </a:p>
          <a:p>
            <a:pPr marL="457200" indent="-457200">
              <a:buFont typeface="+mj-lt"/>
              <a:buAutoNum type="arabicPeriod"/>
            </a:pPr>
            <a:r>
              <a:rPr lang="en-US" sz="2000" dirty="0"/>
              <a:t>To decrypt files, the user opens the file, removes the encryption attribute, or decrypts the file by using the cipher.exe command-line utility. EFS decrypts the FEK by using the user’s private key, and then decrypts the data by using the FEK.</a:t>
            </a:r>
          </a:p>
        </p:txBody>
      </p:sp>
      <p:sp>
        <p:nvSpPr>
          <p:cNvPr id="4" name="Title 3">
            <a:extLst>
              <a:ext uri="{FF2B5EF4-FFF2-40B4-BE49-F238E27FC236}">
                <a16:creationId xmlns:a16="http://schemas.microsoft.com/office/drawing/2014/main" id="{3B6DD704-37FA-40AD-8946-203CBEC60E10}"/>
              </a:ext>
            </a:extLst>
          </p:cNvPr>
          <p:cNvSpPr>
            <a:spLocks noGrp="1"/>
          </p:cNvSpPr>
          <p:nvPr>
            <p:ph type="title"/>
          </p:nvPr>
        </p:nvSpPr>
        <p:spPr/>
        <p:txBody>
          <a:bodyPr/>
          <a:lstStyle/>
          <a:p>
            <a:r>
              <a:rPr lang="en-US" dirty="0"/>
              <a:t>How EFS works</a:t>
            </a:r>
            <a:endParaRPr lang="fr-FR" dirty="0"/>
          </a:p>
        </p:txBody>
      </p:sp>
    </p:spTree>
    <p:extLst>
      <p:ext uri="{BB962C8B-B14F-4D97-AF65-F5344CB8AC3E}">
        <p14:creationId xmlns:p14="http://schemas.microsoft.com/office/powerpoint/2010/main" val="142795352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48D329-1A99-4C1B-9263-2F1E1A856AF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49</a:t>
            </a:fld>
            <a:endParaRPr lang="en-US" dirty="0"/>
          </a:p>
        </p:txBody>
      </p:sp>
      <p:sp>
        <p:nvSpPr>
          <p:cNvPr id="3" name="Text Placeholder 2">
            <a:extLst>
              <a:ext uri="{FF2B5EF4-FFF2-40B4-BE49-F238E27FC236}">
                <a16:creationId xmlns:a16="http://schemas.microsoft.com/office/drawing/2014/main" id="{AB63B11C-5270-48F5-85CE-94CA765725A8}"/>
              </a:ext>
            </a:extLst>
          </p:cNvPr>
          <p:cNvSpPr>
            <a:spLocks noGrp="1"/>
          </p:cNvSpPr>
          <p:nvPr>
            <p:ph type="body" sz="quarter" idx="14"/>
          </p:nvPr>
        </p:nvSpPr>
        <p:spPr>
          <a:xfrm>
            <a:off x="274702" y="1943100"/>
            <a:ext cx="11721160" cy="3896451"/>
          </a:xfrm>
        </p:spPr>
        <p:txBody>
          <a:bodyPr/>
          <a:lstStyle/>
          <a:p>
            <a:r>
              <a:rPr lang="en-US" dirty="0" err="1"/>
              <a:t>Schannel</a:t>
            </a:r>
            <a:r>
              <a:rPr lang="en-US" dirty="0"/>
              <a:t> – </a:t>
            </a:r>
            <a:r>
              <a:rPr lang="en-US" i="1" dirty="0"/>
              <a:t>Secure Channel</a:t>
            </a:r>
            <a:r>
              <a:rPr lang="en-US" dirty="0"/>
              <a:t> is Microsoft’s implementation of the SSL/TLS protocols</a:t>
            </a:r>
          </a:p>
          <a:p>
            <a:r>
              <a:rPr lang="en-US" dirty="0"/>
              <a:t>The SSL &amp; TLS protocols provide communications security over the Internet.</a:t>
            </a:r>
          </a:p>
          <a:p>
            <a:r>
              <a:rPr lang="en-US" dirty="0"/>
              <a:t>The protocol allows client/server applications to communicate in a way that is designed to prevent eavesdropping, tampering, or message forgery. </a:t>
            </a:r>
          </a:p>
        </p:txBody>
      </p:sp>
      <p:sp>
        <p:nvSpPr>
          <p:cNvPr id="4" name="Title 3">
            <a:extLst>
              <a:ext uri="{FF2B5EF4-FFF2-40B4-BE49-F238E27FC236}">
                <a16:creationId xmlns:a16="http://schemas.microsoft.com/office/drawing/2014/main" id="{BD825F32-8FE3-4292-A153-27DBFAD8CFAE}"/>
              </a:ext>
            </a:extLst>
          </p:cNvPr>
          <p:cNvSpPr>
            <a:spLocks noGrp="1"/>
          </p:cNvSpPr>
          <p:nvPr>
            <p:ph type="title"/>
          </p:nvPr>
        </p:nvSpPr>
        <p:spPr/>
        <p:txBody>
          <a:bodyPr/>
          <a:lstStyle/>
          <a:p>
            <a:r>
              <a:rPr lang="en-US" dirty="0" err="1"/>
              <a:t>SChannel</a:t>
            </a:r>
            <a:endParaRPr lang="fr-FR" dirty="0"/>
          </a:p>
        </p:txBody>
      </p:sp>
    </p:spTree>
    <p:extLst>
      <p:ext uri="{BB962C8B-B14F-4D97-AF65-F5344CB8AC3E}">
        <p14:creationId xmlns:p14="http://schemas.microsoft.com/office/powerpoint/2010/main" val="212550835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0C0490-D83D-4A39-BA4A-15A98B57293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50</a:t>
            </a:fld>
            <a:endParaRPr lang="en-US" dirty="0"/>
          </a:p>
        </p:txBody>
      </p:sp>
      <p:sp>
        <p:nvSpPr>
          <p:cNvPr id="3" name="Text Placeholder 2">
            <a:extLst>
              <a:ext uri="{FF2B5EF4-FFF2-40B4-BE49-F238E27FC236}">
                <a16:creationId xmlns:a16="http://schemas.microsoft.com/office/drawing/2014/main" id="{766FF645-8102-49E3-8F95-A5ED6D2E3F85}"/>
              </a:ext>
            </a:extLst>
          </p:cNvPr>
          <p:cNvSpPr>
            <a:spLocks noGrp="1"/>
          </p:cNvSpPr>
          <p:nvPr>
            <p:ph type="body" sz="quarter" idx="14"/>
          </p:nvPr>
        </p:nvSpPr>
        <p:spPr>
          <a:xfrm>
            <a:off x="274702" y="1943100"/>
            <a:ext cx="11721160" cy="3397853"/>
          </a:xfrm>
        </p:spPr>
        <p:txBody>
          <a:bodyPr/>
          <a:lstStyle/>
          <a:p>
            <a:r>
              <a:rPr lang="en-US" dirty="0"/>
              <a:t>Cryptographic protocols that provide communications security over a computer network</a:t>
            </a:r>
          </a:p>
          <a:p>
            <a:r>
              <a:rPr lang="en-US" dirty="0"/>
              <a:t>Acts on top of TCP or UDP</a:t>
            </a:r>
          </a:p>
          <a:p>
            <a:r>
              <a:rPr lang="en-US" dirty="0"/>
              <a:t>Aims primarily to provide privacy and data integrity between two or more communicating computer applications</a:t>
            </a:r>
            <a:endParaRPr lang="fr-FR" dirty="0"/>
          </a:p>
        </p:txBody>
      </p:sp>
      <p:sp>
        <p:nvSpPr>
          <p:cNvPr id="4" name="Title 3">
            <a:extLst>
              <a:ext uri="{FF2B5EF4-FFF2-40B4-BE49-F238E27FC236}">
                <a16:creationId xmlns:a16="http://schemas.microsoft.com/office/drawing/2014/main" id="{6F8B58CA-8E4F-43B5-80F7-53E398250EC1}"/>
              </a:ext>
            </a:extLst>
          </p:cNvPr>
          <p:cNvSpPr>
            <a:spLocks noGrp="1"/>
          </p:cNvSpPr>
          <p:nvPr>
            <p:ph type="title"/>
          </p:nvPr>
        </p:nvSpPr>
        <p:spPr/>
        <p:txBody>
          <a:bodyPr/>
          <a:lstStyle/>
          <a:p>
            <a:r>
              <a:rPr lang="en-US" dirty="0"/>
              <a:t>SSL/TLS Protocol</a:t>
            </a:r>
            <a:endParaRPr lang="fr-FR" dirty="0"/>
          </a:p>
        </p:txBody>
      </p:sp>
    </p:spTree>
    <p:extLst>
      <p:ext uri="{BB962C8B-B14F-4D97-AF65-F5344CB8AC3E}">
        <p14:creationId xmlns:p14="http://schemas.microsoft.com/office/powerpoint/2010/main" val="376778726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BF205E-F881-404F-95EE-026AE0FE1DC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51</a:t>
            </a:fld>
            <a:endParaRPr lang="en-US" dirty="0"/>
          </a:p>
        </p:txBody>
      </p:sp>
      <p:sp>
        <p:nvSpPr>
          <p:cNvPr id="3" name="Text Placeholder 2">
            <a:extLst>
              <a:ext uri="{FF2B5EF4-FFF2-40B4-BE49-F238E27FC236}">
                <a16:creationId xmlns:a16="http://schemas.microsoft.com/office/drawing/2014/main" id="{B34E2E98-5E41-43BC-B2C9-EB6105593147}"/>
              </a:ext>
            </a:extLst>
          </p:cNvPr>
          <p:cNvSpPr>
            <a:spLocks noGrp="1"/>
          </p:cNvSpPr>
          <p:nvPr>
            <p:ph type="body" sz="quarter" idx="14"/>
          </p:nvPr>
        </p:nvSpPr>
        <p:spPr>
          <a:xfrm>
            <a:off x="274702" y="1943100"/>
            <a:ext cx="11721160" cy="4884414"/>
          </a:xfrm>
        </p:spPr>
        <p:txBody>
          <a:bodyPr/>
          <a:lstStyle/>
          <a:p>
            <a:r>
              <a:rPr lang="en-US" sz="2400" dirty="0"/>
              <a:t>SSL 1.0</a:t>
            </a:r>
          </a:p>
          <a:p>
            <a:pPr marL="342900" lvl="1" indent="0">
              <a:buNone/>
            </a:pPr>
            <a:r>
              <a:rPr lang="en-US" sz="1600" dirty="0"/>
              <a:t>Never Published. Unreliable – should not be used anymore</a:t>
            </a:r>
            <a:endParaRPr lang="fr-FR" sz="1600" dirty="0"/>
          </a:p>
          <a:p>
            <a:r>
              <a:rPr lang="en-US" sz="2400" dirty="0"/>
              <a:t>S</a:t>
            </a:r>
            <a:r>
              <a:rPr lang="fr-FR" sz="2400" dirty="0"/>
              <a:t>SL 2.0</a:t>
            </a:r>
          </a:p>
          <a:p>
            <a:pPr marL="342900" lvl="1" indent="0">
              <a:buNone/>
            </a:pPr>
            <a:r>
              <a:rPr lang="en-US" sz="1600" dirty="0"/>
              <a:t>1</a:t>
            </a:r>
            <a:r>
              <a:rPr lang="fr-FR" sz="1600" dirty="0"/>
              <a:t>995 – </a:t>
            </a:r>
            <a:r>
              <a:rPr lang="fr-FR" sz="1600" dirty="0" err="1"/>
              <a:t>Developped</a:t>
            </a:r>
            <a:r>
              <a:rPr lang="fr-FR" sz="1600" dirty="0"/>
              <a:t> by Netscape. </a:t>
            </a:r>
            <a:r>
              <a:rPr lang="fr-FR" sz="1600" dirty="0" err="1"/>
              <a:t>Several</a:t>
            </a:r>
            <a:r>
              <a:rPr lang="fr-FR" sz="1600" dirty="0"/>
              <a:t> </a:t>
            </a:r>
            <a:r>
              <a:rPr lang="fr-FR" sz="1600" dirty="0" err="1"/>
              <a:t>security</a:t>
            </a:r>
            <a:r>
              <a:rPr lang="fr-FR" sz="1600" dirty="0"/>
              <a:t> </a:t>
            </a:r>
            <a:r>
              <a:rPr lang="fr-FR" sz="1600" dirty="0" err="1"/>
              <a:t>flaws</a:t>
            </a:r>
            <a:r>
              <a:rPr lang="fr-FR" sz="1600" dirty="0"/>
              <a:t>. </a:t>
            </a:r>
            <a:r>
              <a:rPr lang="en-US" sz="1600" dirty="0"/>
              <a:t>Unreliable – should not be used anymore</a:t>
            </a:r>
            <a:endParaRPr lang="fr-FR" sz="1600" dirty="0"/>
          </a:p>
          <a:p>
            <a:r>
              <a:rPr lang="en-US" sz="2400" dirty="0"/>
              <a:t>S</a:t>
            </a:r>
            <a:r>
              <a:rPr lang="fr-FR" sz="2400" dirty="0"/>
              <a:t>SL 3.0</a:t>
            </a:r>
          </a:p>
          <a:p>
            <a:pPr marL="342900" lvl="1" indent="0">
              <a:buNone/>
            </a:pPr>
            <a:r>
              <a:rPr lang="en-US" sz="1600" dirty="0"/>
              <a:t>1</a:t>
            </a:r>
            <a:r>
              <a:rPr lang="fr-FR" sz="1600" dirty="0"/>
              <a:t>996 – </a:t>
            </a:r>
            <a:r>
              <a:rPr lang="fr-FR" sz="1600" dirty="0">
                <a:hlinkClick r:id="rId2"/>
              </a:rPr>
              <a:t>RFC 6101</a:t>
            </a:r>
            <a:r>
              <a:rPr lang="fr-FR" sz="1600" dirty="0"/>
              <a:t>. </a:t>
            </a:r>
            <a:r>
              <a:rPr lang="en-US" sz="1600" dirty="0"/>
              <a:t>Unreliable – should not be used anymore</a:t>
            </a:r>
            <a:endParaRPr lang="fr-FR" sz="1600" dirty="0"/>
          </a:p>
          <a:p>
            <a:r>
              <a:rPr lang="en-US" sz="2400" dirty="0"/>
              <a:t>T</a:t>
            </a:r>
            <a:r>
              <a:rPr lang="fr-FR" sz="2400" dirty="0"/>
              <a:t>LS 1.0</a:t>
            </a:r>
          </a:p>
          <a:p>
            <a:pPr marL="342900" lvl="1" indent="0">
              <a:buNone/>
            </a:pPr>
            <a:r>
              <a:rPr lang="en-US" sz="1600" dirty="0"/>
              <a:t>1</a:t>
            </a:r>
            <a:r>
              <a:rPr lang="fr-FR" sz="1600" dirty="0"/>
              <a:t>999 – </a:t>
            </a:r>
            <a:r>
              <a:rPr lang="fr-FR" sz="1600" dirty="0">
                <a:hlinkClick r:id="rId3"/>
              </a:rPr>
              <a:t>RFC 2246</a:t>
            </a:r>
            <a:r>
              <a:rPr lang="fr-FR" sz="1600" dirty="0"/>
              <a:t>. </a:t>
            </a:r>
            <a:r>
              <a:rPr lang="en-US" sz="1600" dirty="0"/>
              <a:t>Unreliable – should not be used anymore</a:t>
            </a:r>
            <a:endParaRPr lang="fr-FR" sz="1600" dirty="0"/>
          </a:p>
          <a:p>
            <a:r>
              <a:rPr lang="en-US" sz="2400" dirty="0"/>
              <a:t>T</a:t>
            </a:r>
            <a:r>
              <a:rPr lang="fr-FR" sz="2400" dirty="0"/>
              <a:t>LS 1.1</a:t>
            </a:r>
          </a:p>
          <a:p>
            <a:pPr marL="342900" lvl="1" indent="0">
              <a:buNone/>
            </a:pPr>
            <a:r>
              <a:rPr lang="en-US" sz="1600" dirty="0"/>
              <a:t>2</a:t>
            </a:r>
            <a:r>
              <a:rPr lang="fr-FR" sz="1600" dirty="0"/>
              <a:t>006 – </a:t>
            </a:r>
            <a:r>
              <a:rPr lang="fr-FR" sz="1600" dirty="0">
                <a:hlinkClick r:id="rId4"/>
              </a:rPr>
              <a:t>RFC 4346</a:t>
            </a:r>
            <a:r>
              <a:rPr lang="fr-FR" sz="1600" dirty="0"/>
              <a:t>. </a:t>
            </a:r>
            <a:r>
              <a:rPr lang="en-US" sz="1600" dirty="0"/>
              <a:t>Unreliable – should not be used anymore</a:t>
            </a:r>
            <a:endParaRPr lang="fr-FR" sz="1600" dirty="0"/>
          </a:p>
          <a:p>
            <a:r>
              <a:rPr lang="en-US" sz="2400" dirty="0"/>
              <a:t>T</a:t>
            </a:r>
            <a:r>
              <a:rPr lang="fr-FR" sz="2400" dirty="0"/>
              <a:t>LS 1.2</a:t>
            </a:r>
          </a:p>
          <a:p>
            <a:pPr marL="342900" lvl="1" indent="0">
              <a:buNone/>
            </a:pPr>
            <a:r>
              <a:rPr lang="en-US" sz="1600" dirty="0"/>
              <a:t>2</a:t>
            </a:r>
            <a:r>
              <a:rPr lang="fr-FR" sz="1600" dirty="0"/>
              <a:t>008 – </a:t>
            </a:r>
            <a:r>
              <a:rPr lang="fr-FR" sz="1600" dirty="0">
                <a:hlinkClick r:id="rId5"/>
              </a:rPr>
              <a:t>RFC 5246</a:t>
            </a:r>
            <a:r>
              <a:rPr lang="fr-FR" sz="1600" dirty="0"/>
              <a:t>. </a:t>
            </a:r>
            <a:r>
              <a:rPr lang="fr-FR" sz="1600" dirty="0" err="1"/>
              <a:t>Recommended</a:t>
            </a:r>
            <a:r>
              <a:rPr lang="fr-FR" sz="1600" dirty="0"/>
              <a:t> version</a:t>
            </a:r>
          </a:p>
          <a:p>
            <a:r>
              <a:rPr lang="en-US" sz="2400" dirty="0"/>
              <a:t>T</a:t>
            </a:r>
            <a:r>
              <a:rPr lang="fr-FR" sz="2400" dirty="0"/>
              <a:t>LS 1.3</a:t>
            </a:r>
          </a:p>
          <a:p>
            <a:pPr marL="342900" lvl="1" indent="0">
              <a:buNone/>
            </a:pPr>
            <a:r>
              <a:rPr lang="en-US" sz="1600" dirty="0"/>
              <a:t>2</a:t>
            </a:r>
            <a:r>
              <a:rPr lang="fr-FR" sz="1600" dirty="0"/>
              <a:t>018 – Internet Draft </a:t>
            </a:r>
            <a:r>
              <a:rPr lang="fr-FR" sz="1600" dirty="0">
                <a:hlinkClick r:id="rId6"/>
              </a:rPr>
              <a:t>https://datatracker.ietf.org/doc/draft-ietf-tls-tls13/</a:t>
            </a:r>
            <a:r>
              <a:rPr lang="en-US" sz="1600" dirty="0"/>
              <a:t> </a:t>
            </a:r>
            <a:endParaRPr lang="fr-FR" sz="1600" dirty="0"/>
          </a:p>
        </p:txBody>
      </p:sp>
      <p:sp>
        <p:nvSpPr>
          <p:cNvPr id="4" name="Title 3">
            <a:extLst>
              <a:ext uri="{FF2B5EF4-FFF2-40B4-BE49-F238E27FC236}">
                <a16:creationId xmlns:a16="http://schemas.microsoft.com/office/drawing/2014/main" id="{16C1E492-E651-4F77-AA6C-1D3624D7157D}"/>
              </a:ext>
            </a:extLst>
          </p:cNvPr>
          <p:cNvSpPr>
            <a:spLocks noGrp="1"/>
          </p:cNvSpPr>
          <p:nvPr>
            <p:ph type="title"/>
          </p:nvPr>
        </p:nvSpPr>
        <p:spPr/>
        <p:txBody>
          <a:bodyPr/>
          <a:lstStyle/>
          <a:p>
            <a:r>
              <a:rPr lang="en-US" dirty="0"/>
              <a:t>SSL/TLS History</a:t>
            </a:r>
            <a:endParaRPr lang="fr-FR" dirty="0"/>
          </a:p>
        </p:txBody>
      </p:sp>
    </p:spTree>
    <p:extLst>
      <p:ext uri="{BB962C8B-B14F-4D97-AF65-F5344CB8AC3E}">
        <p14:creationId xmlns:p14="http://schemas.microsoft.com/office/powerpoint/2010/main" val="241527818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DBDAAE-C7FA-449B-A487-E452DE4D7CC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52</a:t>
            </a:fld>
            <a:endParaRPr lang="en-US" dirty="0"/>
          </a:p>
        </p:txBody>
      </p:sp>
      <p:sp>
        <p:nvSpPr>
          <p:cNvPr id="3" name="Text Placeholder 2">
            <a:extLst>
              <a:ext uri="{FF2B5EF4-FFF2-40B4-BE49-F238E27FC236}">
                <a16:creationId xmlns:a16="http://schemas.microsoft.com/office/drawing/2014/main" id="{A3E45689-8F9E-4449-BDF9-7E18A86AE5B5}"/>
              </a:ext>
            </a:extLst>
          </p:cNvPr>
          <p:cNvSpPr>
            <a:spLocks noGrp="1"/>
          </p:cNvSpPr>
          <p:nvPr>
            <p:ph type="body" sz="quarter" idx="14"/>
          </p:nvPr>
        </p:nvSpPr>
        <p:spPr>
          <a:xfrm>
            <a:off x="274702" y="1691402"/>
            <a:ext cx="7239679" cy="4727448"/>
          </a:xfrm>
        </p:spPr>
        <p:txBody>
          <a:bodyPr/>
          <a:lstStyle/>
          <a:p>
            <a:r>
              <a:rPr lang="fr-FR" sz="2800" dirty="0"/>
              <a:t>TLS Record Protocol</a:t>
            </a:r>
          </a:p>
          <a:p>
            <a:pPr lvl="1"/>
            <a:r>
              <a:rPr lang="en-US" sz="1800" dirty="0"/>
              <a:t>S</a:t>
            </a:r>
            <a:r>
              <a:rPr lang="fr-FR" sz="1800" dirty="0" err="1"/>
              <a:t>its</a:t>
            </a:r>
            <a:r>
              <a:rPr lang="fr-FR" sz="1800" dirty="0"/>
              <a:t> on top of TCP or UDP</a:t>
            </a:r>
          </a:p>
          <a:p>
            <a:pPr lvl="1"/>
            <a:r>
              <a:rPr lang="fr-FR" sz="1800" dirty="0" err="1"/>
              <a:t>Provides</a:t>
            </a:r>
            <a:r>
              <a:rPr lang="fr-FR" sz="1800" dirty="0"/>
              <a:t> </a:t>
            </a:r>
            <a:r>
              <a:rPr lang="fr-FR" sz="1800" dirty="0" err="1"/>
              <a:t>secure</a:t>
            </a:r>
            <a:r>
              <a:rPr lang="fr-FR" sz="1800" dirty="0"/>
              <a:t> data transport</a:t>
            </a:r>
          </a:p>
          <a:p>
            <a:pPr lvl="2"/>
            <a:r>
              <a:rPr lang="en-US" sz="1600" dirty="0"/>
              <a:t>The connection is private.  Symmetric cryptography is used for data encryption (keys negotiated by the Handshake protocol)</a:t>
            </a:r>
          </a:p>
          <a:p>
            <a:pPr lvl="2"/>
            <a:r>
              <a:rPr lang="en-US" sz="1600" dirty="0"/>
              <a:t>The connection is reliable.  Message transport includes a message integrity check using a keyed MAC</a:t>
            </a:r>
          </a:p>
          <a:p>
            <a:r>
              <a:rPr lang="en-US" sz="2800" dirty="0"/>
              <a:t>TLS Handshake protocol</a:t>
            </a:r>
          </a:p>
          <a:p>
            <a:pPr lvl="1"/>
            <a:r>
              <a:rPr lang="en-US" sz="1800" dirty="0"/>
              <a:t>Encapsulated inside the Record Protocol</a:t>
            </a:r>
            <a:endParaRPr lang="fr-FR" sz="1800" dirty="0"/>
          </a:p>
          <a:p>
            <a:pPr lvl="1"/>
            <a:r>
              <a:rPr lang="fr-FR" sz="1800" dirty="0" err="1"/>
              <a:t>Establish</a:t>
            </a:r>
            <a:r>
              <a:rPr lang="fr-FR" sz="1800" dirty="0"/>
              <a:t> initial </a:t>
            </a:r>
            <a:r>
              <a:rPr lang="fr-FR" sz="1800" dirty="0" err="1"/>
              <a:t>security</a:t>
            </a:r>
            <a:r>
              <a:rPr lang="fr-FR" sz="1800" dirty="0"/>
              <a:t> association</a:t>
            </a:r>
          </a:p>
          <a:p>
            <a:pPr lvl="2"/>
            <a:r>
              <a:rPr lang="en-US" sz="1600" dirty="0"/>
              <a:t>The peer's identity can be authenticated using asymmetric, or public key cryptography</a:t>
            </a:r>
          </a:p>
          <a:p>
            <a:pPr lvl="2"/>
            <a:r>
              <a:rPr lang="en-US" sz="1600" dirty="0"/>
              <a:t>The negotiation of a shared secret for data encryption is secure: the negotiated secret is unavailable to eavesdropper</a:t>
            </a:r>
          </a:p>
          <a:p>
            <a:pPr lvl="2"/>
            <a:r>
              <a:rPr lang="en-US" sz="1600" dirty="0"/>
              <a:t>The negotiation is reliable: no attacker can modify the negotiation communication without being detected</a:t>
            </a:r>
            <a:endParaRPr lang="fr-FR" sz="1600" dirty="0"/>
          </a:p>
        </p:txBody>
      </p:sp>
      <p:sp>
        <p:nvSpPr>
          <p:cNvPr id="4" name="Title 3">
            <a:extLst>
              <a:ext uri="{FF2B5EF4-FFF2-40B4-BE49-F238E27FC236}">
                <a16:creationId xmlns:a16="http://schemas.microsoft.com/office/drawing/2014/main" id="{BF302F74-3967-4007-96FE-C639FD1FCA13}"/>
              </a:ext>
            </a:extLst>
          </p:cNvPr>
          <p:cNvSpPr>
            <a:spLocks noGrp="1"/>
          </p:cNvSpPr>
          <p:nvPr>
            <p:ph type="title"/>
          </p:nvPr>
        </p:nvSpPr>
        <p:spPr/>
        <p:txBody>
          <a:bodyPr/>
          <a:lstStyle/>
          <a:p>
            <a:r>
              <a:rPr lang="en-US" dirty="0"/>
              <a:t>TLS Protocol</a:t>
            </a:r>
            <a:endParaRPr lang="fr-FR" dirty="0"/>
          </a:p>
        </p:txBody>
      </p:sp>
      <p:graphicFrame>
        <p:nvGraphicFramePr>
          <p:cNvPr id="5" name="Diagram 4">
            <a:extLst>
              <a:ext uri="{FF2B5EF4-FFF2-40B4-BE49-F238E27FC236}">
                <a16:creationId xmlns:a16="http://schemas.microsoft.com/office/drawing/2014/main" id="{8634B8FB-9B19-497E-8F9E-85C8FA25761A}"/>
              </a:ext>
            </a:extLst>
          </p:cNvPr>
          <p:cNvGraphicFramePr/>
          <p:nvPr>
            <p:extLst>
              <p:ext uri="{D42A27DB-BD31-4B8C-83A1-F6EECF244321}">
                <p14:modId xmlns:p14="http://schemas.microsoft.com/office/powerpoint/2010/main" val="2838363801"/>
              </p:ext>
            </p:extLst>
          </p:nvPr>
        </p:nvGraphicFramePr>
        <p:xfrm>
          <a:off x="7621558" y="1853354"/>
          <a:ext cx="4001476" cy="4419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86166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1C7266-2BE8-42E8-BE55-3CDC072614F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53</a:t>
            </a:fld>
            <a:endParaRPr lang="en-US" dirty="0"/>
          </a:p>
        </p:txBody>
      </p:sp>
      <p:sp>
        <p:nvSpPr>
          <p:cNvPr id="4" name="Title 3">
            <a:extLst>
              <a:ext uri="{FF2B5EF4-FFF2-40B4-BE49-F238E27FC236}">
                <a16:creationId xmlns:a16="http://schemas.microsoft.com/office/drawing/2014/main" id="{4B6A0A3F-2EEB-40D4-9E56-0535D678AD28}"/>
              </a:ext>
            </a:extLst>
          </p:cNvPr>
          <p:cNvSpPr>
            <a:spLocks noGrp="1"/>
          </p:cNvSpPr>
          <p:nvPr>
            <p:ph type="title"/>
          </p:nvPr>
        </p:nvSpPr>
        <p:spPr/>
        <p:txBody>
          <a:bodyPr/>
          <a:lstStyle/>
          <a:p>
            <a:r>
              <a:rPr lang="en-US" dirty="0"/>
              <a:t>TLS Protocols support in Windows</a:t>
            </a:r>
            <a:endParaRPr lang="fr-FR" dirty="0"/>
          </a:p>
        </p:txBody>
      </p:sp>
      <p:graphicFrame>
        <p:nvGraphicFramePr>
          <p:cNvPr id="5" name="Table 4">
            <a:extLst>
              <a:ext uri="{FF2B5EF4-FFF2-40B4-BE49-F238E27FC236}">
                <a16:creationId xmlns:a16="http://schemas.microsoft.com/office/drawing/2014/main" id="{BD5CAEB3-3D92-471E-9C0D-9A96B52873D1}"/>
              </a:ext>
            </a:extLst>
          </p:cNvPr>
          <p:cNvGraphicFramePr>
            <a:graphicFrameLocks noGrp="1"/>
          </p:cNvGraphicFramePr>
          <p:nvPr>
            <p:extLst>
              <p:ext uri="{D42A27DB-BD31-4B8C-83A1-F6EECF244321}">
                <p14:modId xmlns:p14="http://schemas.microsoft.com/office/powerpoint/2010/main" val="617516759"/>
              </p:ext>
            </p:extLst>
          </p:nvPr>
        </p:nvGraphicFramePr>
        <p:xfrm>
          <a:off x="274639" y="1989138"/>
          <a:ext cx="11337228" cy="4559992"/>
        </p:xfrm>
        <a:graphic>
          <a:graphicData uri="http://schemas.openxmlformats.org/drawingml/2006/table">
            <a:tbl>
              <a:tblPr firstRow="1" firstCol="1">
                <a:tableStyleId>{B301B821-A1FF-4177-AEE7-76D212191A09}</a:tableStyleId>
              </a:tblPr>
              <a:tblGrid>
                <a:gridCol w="1619604">
                  <a:extLst>
                    <a:ext uri="{9D8B030D-6E8A-4147-A177-3AD203B41FA5}">
                      <a16:colId xmlns:a16="http://schemas.microsoft.com/office/drawing/2014/main" val="2360243241"/>
                    </a:ext>
                  </a:extLst>
                </a:gridCol>
                <a:gridCol w="1619604">
                  <a:extLst>
                    <a:ext uri="{9D8B030D-6E8A-4147-A177-3AD203B41FA5}">
                      <a16:colId xmlns:a16="http://schemas.microsoft.com/office/drawing/2014/main" val="3526840058"/>
                    </a:ext>
                  </a:extLst>
                </a:gridCol>
                <a:gridCol w="1619604">
                  <a:extLst>
                    <a:ext uri="{9D8B030D-6E8A-4147-A177-3AD203B41FA5}">
                      <a16:colId xmlns:a16="http://schemas.microsoft.com/office/drawing/2014/main" val="2045224937"/>
                    </a:ext>
                  </a:extLst>
                </a:gridCol>
                <a:gridCol w="1619604">
                  <a:extLst>
                    <a:ext uri="{9D8B030D-6E8A-4147-A177-3AD203B41FA5}">
                      <a16:colId xmlns:a16="http://schemas.microsoft.com/office/drawing/2014/main" val="4175978595"/>
                    </a:ext>
                  </a:extLst>
                </a:gridCol>
                <a:gridCol w="1619604">
                  <a:extLst>
                    <a:ext uri="{9D8B030D-6E8A-4147-A177-3AD203B41FA5}">
                      <a16:colId xmlns:a16="http://schemas.microsoft.com/office/drawing/2014/main" val="57424231"/>
                    </a:ext>
                  </a:extLst>
                </a:gridCol>
                <a:gridCol w="1619604">
                  <a:extLst>
                    <a:ext uri="{9D8B030D-6E8A-4147-A177-3AD203B41FA5}">
                      <a16:colId xmlns:a16="http://schemas.microsoft.com/office/drawing/2014/main" val="268888116"/>
                    </a:ext>
                  </a:extLst>
                </a:gridCol>
                <a:gridCol w="1619604">
                  <a:extLst>
                    <a:ext uri="{9D8B030D-6E8A-4147-A177-3AD203B41FA5}">
                      <a16:colId xmlns:a16="http://schemas.microsoft.com/office/drawing/2014/main" val="2809259880"/>
                    </a:ext>
                  </a:extLst>
                </a:gridCol>
              </a:tblGrid>
              <a:tr h="194692">
                <a:tc>
                  <a:txBody>
                    <a:bodyPr/>
                    <a:lstStyle/>
                    <a:p>
                      <a:pPr algn="l"/>
                      <a:r>
                        <a:rPr lang="fr-FR" sz="1050" dirty="0">
                          <a:effectLst/>
                        </a:rPr>
                        <a:t>Windows OS</a:t>
                      </a:r>
                      <a:endParaRPr lang="fr-FR" sz="1050" dirty="0">
                        <a:solidFill>
                          <a:srgbClr val="636363"/>
                        </a:solidFill>
                        <a:effectLst/>
                      </a:endParaRPr>
                    </a:p>
                  </a:txBody>
                  <a:tcPr marL="9241" marR="9241" marT="11551" marB="11551" anchor="ctr"/>
                </a:tc>
                <a:tc>
                  <a:txBody>
                    <a:bodyPr/>
                    <a:lstStyle/>
                    <a:p>
                      <a:pPr algn="l"/>
                      <a:r>
                        <a:rPr lang="fr-FR" sz="1050" dirty="0">
                          <a:effectLst/>
                        </a:rPr>
                        <a:t>TLS 1.0 Client</a:t>
                      </a:r>
                      <a:endParaRPr lang="fr-FR" sz="1050" dirty="0">
                        <a:solidFill>
                          <a:srgbClr val="636363"/>
                        </a:solidFill>
                        <a:effectLst/>
                      </a:endParaRPr>
                    </a:p>
                  </a:txBody>
                  <a:tcPr marL="9241" marR="9241" marT="11551" marB="11551" anchor="ctr"/>
                </a:tc>
                <a:tc>
                  <a:txBody>
                    <a:bodyPr/>
                    <a:lstStyle/>
                    <a:p>
                      <a:pPr algn="l"/>
                      <a:r>
                        <a:rPr lang="fr-FR" sz="1050" dirty="0">
                          <a:effectLst/>
                        </a:rPr>
                        <a:t>TLS 1.0 Server</a:t>
                      </a:r>
                      <a:endParaRPr lang="fr-FR" sz="1050" dirty="0">
                        <a:solidFill>
                          <a:srgbClr val="636363"/>
                        </a:solidFill>
                        <a:effectLst/>
                      </a:endParaRPr>
                    </a:p>
                  </a:txBody>
                  <a:tcPr marL="9241" marR="9241" marT="11551" marB="11551" anchor="ctr"/>
                </a:tc>
                <a:tc>
                  <a:txBody>
                    <a:bodyPr/>
                    <a:lstStyle/>
                    <a:p>
                      <a:pPr algn="l"/>
                      <a:r>
                        <a:rPr lang="fr-FR" sz="1050" dirty="0">
                          <a:effectLst/>
                        </a:rPr>
                        <a:t>TLS 1.1 Client</a:t>
                      </a:r>
                      <a:endParaRPr lang="fr-FR" sz="1050" dirty="0">
                        <a:solidFill>
                          <a:srgbClr val="636363"/>
                        </a:solidFill>
                        <a:effectLst/>
                      </a:endParaRPr>
                    </a:p>
                  </a:txBody>
                  <a:tcPr marL="9241" marR="9241" marT="11551" marB="11551" anchor="ctr"/>
                </a:tc>
                <a:tc>
                  <a:txBody>
                    <a:bodyPr/>
                    <a:lstStyle/>
                    <a:p>
                      <a:pPr algn="l"/>
                      <a:r>
                        <a:rPr lang="fr-FR" sz="1050" dirty="0">
                          <a:effectLst/>
                        </a:rPr>
                        <a:t>TLS 1.1 Server</a:t>
                      </a:r>
                      <a:endParaRPr lang="fr-FR" sz="1050" dirty="0">
                        <a:solidFill>
                          <a:srgbClr val="636363"/>
                        </a:solidFill>
                        <a:effectLst/>
                      </a:endParaRPr>
                    </a:p>
                  </a:txBody>
                  <a:tcPr marL="9241" marR="9241" marT="11551" marB="11551" anchor="ctr"/>
                </a:tc>
                <a:tc>
                  <a:txBody>
                    <a:bodyPr/>
                    <a:lstStyle/>
                    <a:p>
                      <a:pPr algn="l"/>
                      <a:r>
                        <a:rPr lang="fr-FR" sz="1050" dirty="0">
                          <a:effectLst/>
                        </a:rPr>
                        <a:t>TLS 1.2 Client</a:t>
                      </a:r>
                      <a:endParaRPr lang="fr-FR" sz="1050" dirty="0">
                        <a:solidFill>
                          <a:srgbClr val="636363"/>
                        </a:solidFill>
                        <a:effectLst/>
                      </a:endParaRPr>
                    </a:p>
                  </a:txBody>
                  <a:tcPr marL="9241" marR="9241" marT="11551" marB="11551" anchor="ctr"/>
                </a:tc>
                <a:tc>
                  <a:txBody>
                    <a:bodyPr/>
                    <a:lstStyle/>
                    <a:p>
                      <a:pPr algn="l"/>
                      <a:r>
                        <a:rPr lang="fr-FR" sz="1050" dirty="0">
                          <a:effectLst/>
                        </a:rPr>
                        <a:t>TLS 1.2 Server</a:t>
                      </a:r>
                      <a:endParaRPr lang="fr-FR" sz="1050" dirty="0">
                        <a:solidFill>
                          <a:srgbClr val="636363"/>
                        </a:solidFill>
                        <a:effectLst/>
                      </a:endParaRPr>
                    </a:p>
                  </a:txBody>
                  <a:tcPr marL="9241" marR="9241" marT="11551" marB="11551" anchor="ctr"/>
                </a:tc>
                <a:extLst>
                  <a:ext uri="{0D108BD9-81ED-4DB2-BD59-A6C34878D82A}">
                    <a16:rowId xmlns:a16="http://schemas.microsoft.com/office/drawing/2014/main" val="582794815"/>
                  </a:ext>
                </a:extLst>
              </a:tr>
              <a:tr h="483722">
                <a:tc>
                  <a:txBody>
                    <a:bodyPr/>
                    <a:lstStyle/>
                    <a:p>
                      <a:pPr fontAlgn="t"/>
                      <a:r>
                        <a:rPr lang="en-US" sz="1050" dirty="0">
                          <a:effectLst/>
                        </a:rPr>
                        <a:t>Windows Vista/Windows Server 2008</a:t>
                      </a:r>
                      <a:endParaRPr lang="en-US"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Not supported</a:t>
                      </a:r>
                      <a:endParaRPr lang="fr-FR" sz="1050">
                        <a:solidFill>
                          <a:srgbClr val="2A2A2A"/>
                        </a:solidFill>
                        <a:effectLst/>
                      </a:endParaRPr>
                    </a:p>
                  </a:txBody>
                  <a:tcPr marL="9241" marR="9241" marT="11551" marB="11551"/>
                </a:tc>
                <a:tc>
                  <a:txBody>
                    <a:bodyPr/>
                    <a:lstStyle/>
                    <a:p>
                      <a:pPr fontAlgn="t"/>
                      <a:r>
                        <a:rPr lang="fr-FR" sz="1050">
                          <a:effectLst/>
                        </a:rPr>
                        <a:t>Not supported</a:t>
                      </a:r>
                      <a:endParaRPr lang="fr-FR" sz="1050">
                        <a:solidFill>
                          <a:srgbClr val="2A2A2A"/>
                        </a:solidFill>
                        <a:effectLst/>
                      </a:endParaRPr>
                    </a:p>
                  </a:txBody>
                  <a:tcPr marL="9241" marR="9241" marT="11551" marB="11551"/>
                </a:tc>
                <a:tc>
                  <a:txBody>
                    <a:bodyPr/>
                    <a:lstStyle/>
                    <a:p>
                      <a:pPr fontAlgn="t"/>
                      <a:r>
                        <a:rPr lang="fr-FR" sz="1050">
                          <a:effectLst/>
                        </a:rPr>
                        <a:t>Not supported</a:t>
                      </a:r>
                      <a:endParaRPr lang="fr-FR" sz="1050">
                        <a:solidFill>
                          <a:srgbClr val="2A2A2A"/>
                        </a:solidFill>
                        <a:effectLst/>
                      </a:endParaRPr>
                    </a:p>
                  </a:txBody>
                  <a:tcPr marL="9241" marR="9241" marT="11551" marB="11551"/>
                </a:tc>
                <a:tc>
                  <a:txBody>
                    <a:bodyPr/>
                    <a:lstStyle/>
                    <a:p>
                      <a:pPr fontAlgn="t"/>
                      <a:r>
                        <a:rPr lang="fr-FR" sz="1050">
                          <a:effectLst/>
                        </a:rPr>
                        <a:t>Not supported</a:t>
                      </a:r>
                      <a:endParaRPr lang="fr-FR" sz="1050">
                        <a:solidFill>
                          <a:srgbClr val="2A2A2A"/>
                        </a:solidFill>
                        <a:effectLst/>
                      </a:endParaRPr>
                    </a:p>
                  </a:txBody>
                  <a:tcPr marL="9241" marR="9241" marT="11551" marB="11551"/>
                </a:tc>
                <a:extLst>
                  <a:ext uri="{0D108BD9-81ED-4DB2-BD59-A6C34878D82A}">
                    <a16:rowId xmlns:a16="http://schemas.microsoft.com/office/drawing/2014/main" val="1359014495"/>
                  </a:ext>
                </a:extLst>
              </a:tr>
              <a:tr h="628236">
                <a:tc>
                  <a:txBody>
                    <a:bodyPr/>
                    <a:lstStyle/>
                    <a:p>
                      <a:pPr fontAlgn="t"/>
                      <a:r>
                        <a:rPr lang="en-US" sz="1050" dirty="0">
                          <a:effectLst/>
                        </a:rPr>
                        <a:t>Windows Server 2008 with Service Pack 2 (SP2)</a:t>
                      </a:r>
                      <a:endParaRPr lang="en-US"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Disabled</a:t>
                      </a:r>
                      <a:endParaRPr lang="fr-FR" sz="1050">
                        <a:solidFill>
                          <a:srgbClr val="2A2A2A"/>
                        </a:solidFill>
                        <a:effectLst/>
                      </a:endParaRPr>
                    </a:p>
                  </a:txBody>
                  <a:tcPr marL="9241" marR="9241" marT="11551" marB="11551"/>
                </a:tc>
                <a:tc>
                  <a:txBody>
                    <a:bodyPr/>
                    <a:lstStyle/>
                    <a:p>
                      <a:pPr fontAlgn="t"/>
                      <a:r>
                        <a:rPr lang="fr-FR" sz="1050">
                          <a:effectLst/>
                        </a:rPr>
                        <a:t>Disabled</a:t>
                      </a:r>
                      <a:endParaRPr lang="fr-FR" sz="1050">
                        <a:solidFill>
                          <a:srgbClr val="2A2A2A"/>
                        </a:solidFill>
                        <a:effectLst/>
                      </a:endParaRPr>
                    </a:p>
                  </a:txBody>
                  <a:tcPr marL="9241" marR="9241" marT="11551" marB="11551"/>
                </a:tc>
                <a:tc>
                  <a:txBody>
                    <a:bodyPr/>
                    <a:lstStyle/>
                    <a:p>
                      <a:pPr fontAlgn="t"/>
                      <a:r>
                        <a:rPr lang="fr-FR" sz="1050">
                          <a:effectLst/>
                        </a:rPr>
                        <a:t>Disabled</a:t>
                      </a:r>
                      <a:endParaRPr lang="fr-FR" sz="1050">
                        <a:solidFill>
                          <a:srgbClr val="2A2A2A"/>
                        </a:solidFill>
                        <a:effectLst/>
                      </a:endParaRPr>
                    </a:p>
                  </a:txBody>
                  <a:tcPr marL="9241" marR="9241" marT="11551" marB="11551"/>
                </a:tc>
                <a:tc>
                  <a:txBody>
                    <a:bodyPr/>
                    <a:lstStyle/>
                    <a:p>
                      <a:pPr fontAlgn="t"/>
                      <a:r>
                        <a:rPr lang="fr-FR" sz="1050">
                          <a:effectLst/>
                        </a:rPr>
                        <a:t>Disabled</a:t>
                      </a:r>
                      <a:endParaRPr lang="fr-FR" sz="1050">
                        <a:solidFill>
                          <a:srgbClr val="2A2A2A"/>
                        </a:solidFill>
                        <a:effectLst/>
                      </a:endParaRPr>
                    </a:p>
                  </a:txBody>
                  <a:tcPr marL="9241" marR="9241" marT="11551" marB="11551"/>
                </a:tc>
                <a:extLst>
                  <a:ext uri="{0D108BD9-81ED-4DB2-BD59-A6C34878D82A}">
                    <a16:rowId xmlns:a16="http://schemas.microsoft.com/office/drawing/2014/main" val="3494509410"/>
                  </a:ext>
                </a:extLst>
              </a:tr>
              <a:tr h="483722">
                <a:tc>
                  <a:txBody>
                    <a:bodyPr/>
                    <a:lstStyle/>
                    <a:p>
                      <a:pPr fontAlgn="t"/>
                      <a:r>
                        <a:rPr lang="en-US" sz="1050" dirty="0">
                          <a:effectLst/>
                        </a:rPr>
                        <a:t>Windows 7/Windows Server 2008 R2</a:t>
                      </a:r>
                      <a:endParaRPr lang="en-US"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Disabled</a:t>
                      </a:r>
                      <a:endParaRPr lang="fr-FR" sz="1050">
                        <a:solidFill>
                          <a:srgbClr val="2A2A2A"/>
                        </a:solidFill>
                        <a:effectLst/>
                      </a:endParaRPr>
                    </a:p>
                  </a:txBody>
                  <a:tcPr marL="9241" marR="9241" marT="11551" marB="11551"/>
                </a:tc>
                <a:tc>
                  <a:txBody>
                    <a:bodyPr/>
                    <a:lstStyle/>
                    <a:p>
                      <a:pPr fontAlgn="t"/>
                      <a:r>
                        <a:rPr lang="fr-FR" sz="1050">
                          <a:effectLst/>
                        </a:rPr>
                        <a:t>Disabled</a:t>
                      </a:r>
                      <a:endParaRPr lang="fr-FR" sz="1050">
                        <a:solidFill>
                          <a:srgbClr val="2A2A2A"/>
                        </a:solidFill>
                        <a:effectLst/>
                      </a:endParaRPr>
                    </a:p>
                  </a:txBody>
                  <a:tcPr marL="9241" marR="9241" marT="11551" marB="11551"/>
                </a:tc>
                <a:tc>
                  <a:txBody>
                    <a:bodyPr/>
                    <a:lstStyle/>
                    <a:p>
                      <a:pPr fontAlgn="t"/>
                      <a:r>
                        <a:rPr lang="fr-FR" sz="1050">
                          <a:effectLst/>
                        </a:rPr>
                        <a:t>Disabled</a:t>
                      </a:r>
                      <a:endParaRPr lang="fr-FR" sz="1050">
                        <a:solidFill>
                          <a:srgbClr val="2A2A2A"/>
                        </a:solidFill>
                        <a:effectLst/>
                      </a:endParaRPr>
                    </a:p>
                  </a:txBody>
                  <a:tcPr marL="9241" marR="9241" marT="11551" marB="11551"/>
                </a:tc>
                <a:tc>
                  <a:txBody>
                    <a:bodyPr/>
                    <a:lstStyle/>
                    <a:p>
                      <a:pPr fontAlgn="t"/>
                      <a:r>
                        <a:rPr lang="fr-FR" sz="1050">
                          <a:effectLst/>
                        </a:rPr>
                        <a:t>Disabled</a:t>
                      </a:r>
                      <a:endParaRPr lang="fr-FR" sz="1050">
                        <a:solidFill>
                          <a:srgbClr val="2A2A2A"/>
                        </a:solidFill>
                        <a:effectLst/>
                      </a:endParaRPr>
                    </a:p>
                  </a:txBody>
                  <a:tcPr marL="9241" marR="9241" marT="11551" marB="11551"/>
                </a:tc>
                <a:extLst>
                  <a:ext uri="{0D108BD9-81ED-4DB2-BD59-A6C34878D82A}">
                    <a16:rowId xmlns:a16="http://schemas.microsoft.com/office/drawing/2014/main" val="1107846970"/>
                  </a:ext>
                </a:extLst>
              </a:tr>
              <a:tr h="483722">
                <a:tc>
                  <a:txBody>
                    <a:bodyPr/>
                    <a:lstStyle/>
                    <a:p>
                      <a:pPr fontAlgn="t"/>
                      <a:r>
                        <a:rPr lang="en-US" sz="1050" dirty="0">
                          <a:effectLst/>
                        </a:rPr>
                        <a:t>Windows 8/Windows Server 2012</a:t>
                      </a:r>
                      <a:endParaRPr lang="en-US"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extLst>
                  <a:ext uri="{0D108BD9-81ED-4DB2-BD59-A6C34878D82A}">
                    <a16:rowId xmlns:a16="http://schemas.microsoft.com/office/drawing/2014/main" val="3272564147"/>
                  </a:ext>
                </a:extLst>
              </a:tr>
              <a:tr h="483722">
                <a:tc>
                  <a:txBody>
                    <a:bodyPr/>
                    <a:lstStyle/>
                    <a:p>
                      <a:pPr fontAlgn="t"/>
                      <a:r>
                        <a:rPr lang="en-US" sz="1050" dirty="0">
                          <a:effectLst/>
                        </a:rPr>
                        <a:t>Windows 8.1/Windows Server 2012 R2</a:t>
                      </a:r>
                      <a:endParaRPr lang="en-US"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dirty="0" err="1">
                          <a:effectLst/>
                        </a:rPr>
                        <a:t>Enabled</a:t>
                      </a:r>
                      <a:endParaRPr lang="fr-FR"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extLst>
                  <a:ext uri="{0D108BD9-81ED-4DB2-BD59-A6C34878D82A}">
                    <a16:rowId xmlns:a16="http://schemas.microsoft.com/office/drawing/2014/main" val="3513621664"/>
                  </a:ext>
                </a:extLst>
              </a:tr>
              <a:tr h="339208">
                <a:tc>
                  <a:txBody>
                    <a:bodyPr/>
                    <a:lstStyle/>
                    <a:p>
                      <a:pPr fontAlgn="t"/>
                      <a:r>
                        <a:rPr lang="fr-FR" sz="1050" dirty="0">
                          <a:effectLst/>
                        </a:rPr>
                        <a:t>Windows 10, version 1507</a:t>
                      </a:r>
                      <a:endParaRPr lang="fr-FR"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extLst>
                  <a:ext uri="{0D108BD9-81ED-4DB2-BD59-A6C34878D82A}">
                    <a16:rowId xmlns:a16="http://schemas.microsoft.com/office/drawing/2014/main" val="4198474596"/>
                  </a:ext>
                </a:extLst>
              </a:tr>
              <a:tr h="339208">
                <a:tc>
                  <a:txBody>
                    <a:bodyPr/>
                    <a:lstStyle/>
                    <a:p>
                      <a:pPr fontAlgn="t"/>
                      <a:r>
                        <a:rPr lang="fr-FR" sz="1050" dirty="0">
                          <a:effectLst/>
                        </a:rPr>
                        <a:t>Windows 10, version 1511</a:t>
                      </a:r>
                      <a:endParaRPr lang="fr-FR"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extLst>
                  <a:ext uri="{0D108BD9-81ED-4DB2-BD59-A6C34878D82A}">
                    <a16:rowId xmlns:a16="http://schemas.microsoft.com/office/drawing/2014/main" val="4249210239"/>
                  </a:ext>
                </a:extLst>
              </a:tr>
              <a:tr h="772750">
                <a:tc>
                  <a:txBody>
                    <a:bodyPr/>
                    <a:lstStyle/>
                    <a:p>
                      <a:pPr fontAlgn="t"/>
                      <a:r>
                        <a:rPr lang="fr-FR" sz="1050" dirty="0">
                          <a:effectLst/>
                        </a:rPr>
                        <a:t>Windows 10, version 1607/Windows Server 2016 Standard</a:t>
                      </a:r>
                      <a:endParaRPr lang="fr-FR"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extLst>
                  <a:ext uri="{0D108BD9-81ED-4DB2-BD59-A6C34878D82A}">
                    <a16:rowId xmlns:a16="http://schemas.microsoft.com/office/drawing/2014/main" val="2246185226"/>
                  </a:ext>
                </a:extLst>
              </a:tr>
              <a:tr h="339208">
                <a:tc>
                  <a:txBody>
                    <a:bodyPr/>
                    <a:lstStyle/>
                    <a:p>
                      <a:pPr fontAlgn="t"/>
                      <a:r>
                        <a:rPr lang="fr-FR" sz="1050" dirty="0">
                          <a:effectLst/>
                        </a:rPr>
                        <a:t>Windows 10, version 1703</a:t>
                      </a:r>
                      <a:endParaRPr lang="fr-FR" sz="1050" dirty="0">
                        <a:solidFill>
                          <a:srgbClr val="2A2A2A"/>
                        </a:solidFill>
                        <a:effectLst/>
                      </a:endParaRPr>
                    </a:p>
                  </a:txBody>
                  <a:tcPr marL="9241" marR="9241" marT="11551" marB="11551"/>
                </a:tc>
                <a:tc>
                  <a:txBody>
                    <a:bodyPr/>
                    <a:lstStyle/>
                    <a:p>
                      <a:pPr fontAlgn="t"/>
                      <a:r>
                        <a:rPr lang="fr-FR" sz="1050" dirty="0" err="1">
                          <a:effectLst/>
                        </a:rPr>
                        <a:t>Enabled</a:t>
                      </a:r>
                      <a:endParaRPr lang="fr-FR" sz="1050" dirty="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a:effectLst/>
                        </a:rPr>
                        <a:t>Enabled</a:t>
                      </a:r>
                      <a:endParaRPr lang="fr-FR" sz="1050">
                        <a:solidFill>
                          <a:srgbClr val="2A2A2A"/>
                        </a:solidFill>
                        <a:effectLst/>
                      </a:endParaRPr>
                    </a:p>
                  </a:txBody>
                  <a:tcPr marL="9241" marR="9241" marT="11551" marB="11551"/>
                </a:tc>
                <a:tc>
                  <a:txBody>
                    <a:bodyPr/>
                    <a:lstStyle/>
                    <a:p>
                      <a:pPr fontAlgn="t"/>
                      <a:r>
                        <a:rPr lang="fr-FR" sz="1050" dirty="0" err="1">
                          <a:effectLst/>
                        </a:rPr>
                        <a:t>Enabled</a:t>
                      </a:r>
                      <a:endParaRPr lang="fr-FR" sz="1050" dirty="0">
                        <a:solidFill>
                          <a:srgbClr val="2A2A2A"/>
                        </a:solidFill>
                        <a:effectLst/>
                      </a:endParaRPr>
                    </a:p>
                  </a:txBody>
                  <a:tcPr marL="9241" marR="9241" marT="11551" marB="11551"/>
                </a:tc>
                <a:extLst>
                  <a:ext uri="{0D108BD9-81ED-4DB2-BD59-A6C34878D82A}">
                    <a16:rowId xmlns:a16="http://schemas.microsoft.com/office/drawing/2014/main" val="458498695"/>
                  </a:ext>
                </a:extLst>
              </a:tr>
            </a:tbl>
          </a:graphicData>
        </a:graphic>
      </p:graphicFrame>
    </p:spTree>
    <p:extLst>
      <p:ext uri="{BB962C8B-B14F-4D97-AF65-F5344CB8AC3E}">
        <p14:creationId xmlns:p14="http://schemas.microsoft.com/office/powerpoint/2010/main" val="392199989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B611E4-E484-4AA8-B81B-FB2391EDEAE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54</a:t>
            </a:fld>
            <a:endParaRPr lang="en-US" dirty="0"/>
          </a:p>
        </p:txBody>
      </p:sp>
      <p:sp>
        <p:nvSpPr>
          <p:cNvPr id="3" name="Title 2">
            <a:extLst>
              <a:ext uri="{FF2B5EF4-FFF2-40B4-BE49-F238E27FC236}">
                <a16:creationId xmlns:a16="http://schemas.microsoft.com/office/drawing/2014/main" id="{9E568445-692B-4A00-9184-2982774FDD84}"/>
              </a:ext>
            </a:extLst>
          </p:cNvPr>
          <p:cNvSpPr>
            <a:spLocks noGrp="1"/>
          </p:cNvSpPr>
          <p:nvPr>
            <p:ph type="title"/>
          </p:nvPr>
        </p:nvSpPr>
        <p:spPr/>
        <p:txBody>
          <a:bodyPr/>
          <a:lstStyle/>
          <a:p>
            <a:r>
              <a:rPr lang="fr-FR" dirty="0"/>
              <a:t>DTLS </a:t>
            </a:r>
            <a:r>
              <a:rPr lang="fr-FR" dirty="0" err="1"/>
              <a:t>protocols</a:t>
            </a:r>
            <a:r>
              <a:rPr lang="fr-FR" dirty="0"/>
              <a:t> support in Windows</a:t>
            </a:r>
          </a:p>
        </p:txBody>
      </p:sp>
      <p:graphicFrame>
        <p:nvGraphicFramePr>
          <p:cNvPr id="4" name="Table 3">
            <a:extLst>
              <a:ext uri="{FF2B5EF4-FFF2-40B4-BE49-F238E27FC236}">
                <a16:creationId xmlns:a16="http://schemas.microsoft.com/office/drawing/2014/main" id="{683F9903-03F0-4B86-B1EA-56FB2AD091D4}"/>
              </a:ext>
            </a:extLst>
          </p:cNvPr>
          <p:cNvGraphicFramePr>
            <a:graphicFrameLocks noGrp="1"/>
          </p:cNvGraphicFramePr>
          <p:nvPr>
            <p:extLst>
              <p:ext uri="{D42A27DB-BD31-4B8C-83A1-F6EECF244321}">
                <p14:modId xmlns:p14="http://schemas.microsoft.com/office/powerpoint/2010/main" val="3230319649"/>
              </p:ext>
            </p:extLst>
          </p:nvPr>
        </p:nvGraphicFramePr>
        <p:xfrm>
          <a:off x="274639" y="1694100"/>
          <a:ext cx="11887200" cy="4624203"/>
        </p:xfrm>
        <a:graphic>
          <a:graphicData uri="http://schemas.openxmlformats.org/drawingml/2006/table">
            <a:tbl>
              <a:tblPr firstRow="1" firstCol="1">
                <a:tableStyleId>{B301B821-A1FF-4177-AEE7-76D212191A09}</a:tableStyleId>
              </a:tblPr>
              <a:tblGrid>
                <a:gridCol w="2377440">
                  <a:extLst>
                    <a:ext uri="{9D8B030D-6E8A-4147-A177-3AD203B41FA5}">
                      <a16:colId xmlns:a16="http://schemas.microsoft.com/office/drawing/2014/main" val="3836150624"/>
                    </a:ext>
                  </a:extLst>
                </a:gridCol>
                <a:gridCol w="2377440">
                  <a:extLst>
                    <a:ext uri="{9D8B030D-6E8A-4147-A177-3AD203B41FA5}">
                      <a16:colId xmlns:a16="http://schemas.microsoft.com/office/drawing/2014/main" val="3512663410"/>
                    </a:ext>
                  </a:extLst>
                </a:gridCol>
                <a:gridCol w="2377440">
                  <a:extLst>
                    <a:ext uri="{9D8B030D-6E8A-4147-A177-3AD203B41FA5}">
                      <a16:colId xmlns:a16="http://schemas.microsoft.com/office/drawing/2014/main" val="336174230"/>
                    </a:ext>
                  </a:extLst>
                </a:gridCol>
                <a:gridCol w="2377440">
                  <a:extLst>
                    <a:ext uri="{9D8B030D-6E8A-4147-A177-3AD203B41FA5}">
                      <a16:colId xmlns:a16="http://schemas.microsoft.com/office/drawing/2014/main" val="3714526693"/>
                    </a:ext>
                  </a:extLst>
                </a:gridCol>
                <a:gridCol w="2377440">
                  <a:extLst>
                    <a:ext uri="{9D8B030D-6E8A-4147-A177-3AD203B41FA5}">
                      <a16:colId xmlns:a16="http://schemas.microsoft.com/office/drawing/2014/main" val="3888130105"/>
                    </a:ext>
                  </a:extLst>
                </a:gridCol>
              </a:tblGrid>
              <a:tr h="263971">
                <a:tc>
                  <a:txBody>
                    <a:bodyPr/>
                    <a:lstStyle/>
                    <a:p>
                      <a:pPr algn="l"/>
                      <a:r>
                        <a:rPr lang="fr-FR" sz="1400">
                          <a:effectLst/>
                        </a:rPr>
                        <a:t>Windows OS</a:t>
                      </a:r>
                      <a:endParaRPr lang="fr-FR" sz="1400">
                        <a:solidFill>
                          <a:srgbClr val="636363"/>
                        </a:solidFill>
                        <a:effectLst/>
                      </a:endParaRPr>
                    </a:p>
                  </a:txBody>
                  <a:tcPr marL="12390" marR="12390" marT="15488" marB="15488" anchor="ctr"/>
                </a:tc>
                <a:tc>
                  <a:txBody>
                    <a:bodyPr/>
                    <a:lstStyle/>
                    <a:p>
                      <a:pPr algn="l"/>
                      <a:r>
                        <a:rPr lang="fr-FR" sz="1400">
                          <a:effectLst/>
                        </a:rPr>
                        <a:t>DTLS 1.0 Client</a:t>
                      </a:r>
                      <a:endParaRPr lang="fr-FR" sz="1400">
                        <a:solidFill>
                          <a:srgbClr val="636363"/>
                        </a:solidFill>
                        <a:effectLst/>
                      </a:endParaRPr>
                    </a:p>
                  </a:txBody>
                  <a:tcPr marL="12390" marR="12390" marT="15488" marB="15488" anchor="ctr"/>
                </a:tc>
                <a:tc>
                  <a:txBody>
                    <a:bodyPr/>
                    <a:lstStyle/>
                    <a:p>
                      <a:pPr algn="l"/>
                      <a:r>
                        <a:rPr lang="fr-FR" sz="1400">
                          <a:effectLst/>
                        </a:rPr>
                        <a:t>DTLS 1.0 Server</a:t>
                      </a:r>
                      <a:endParaRPr lang="fr-FR" sz="1400">
                        <a:solidFill>
                          <a:srgbClr val="636363"/>
                        </a:solidFill>
                        <a:effectLst/>
                      </a:endParaRPr>
                    </a:p>
                  </a:txBody>
                  <a:tcPr marL="12390" marR="12390" marT="15488" marB="15488" anchor="ctr"/>
                </a:tc>
                <a:tc>
                  <a:txBody>
                    <a:bodyPr/>
                    <a:lstStyle/>
                    <a:p>
                      <a:pPr algn="l"/>
                      <a:r>
                        <a:rPr lang="fr-FR" sz="1400">
                          <a:effectLst/>
                        </a:rPr>
                        <a:t>DTLS 1.2 Client</a:t>
                      </a:r>
                      <a:endParaRPr lang="fr-FR" sz="1400">
                        <a:solidFill>
                          <a:srgbClr val="636363"/>
                        </a:solidFill>
                        <a:effectLst/>
                      </a:endParaRPr>
                    </a:p>
                  </a:txBody>
                  <a:tcPr marL="12390" marR="12390" marT="15488" marB="15488" anchor="ctr"/>
                </a:tc>
                <a:tc>
                  <a:txBody>
                    <a:bodyPr/>
                    <a:lstStyle/>
                    <a:p>
                      <a:pPr algn="l"/>
                      <a:r>
                        <a:rPr lang="fr-FR" sz="1400">
                          <a:effectLst/>
                        </a:rPr>
                        <a:t>DTLS 1.2 Server</a:t>
                      </a:r>
                      <a:endParaRPr lang="fr-FR" sz="1400">
                        <a:solidFill>
                          <a:srgbClr val="636363"/>
                        </a:solidFill>
                        <a:effectLst/>
                      </a:endParaRPr>
                    </a:p>
                  </a:txBody>
                  <a:tcPr marL="12390" marR="12390" marT="15488" marB="15488" anchor="ctr"/>
                </a:tc>
                <a:extLst>
                  <a:ext uri="{0D108BD9-81ED-4DB2-BD59-A6C34878D82A}">
                    <a16:rowId xmlns:a16="http://schemas.microsoft.com/office/drawing/2014/main" val="2826921159"/>
                  </a:ext>
                </a:extLst>
              </a:tr>
              <a:tr h="461147">
                <a:tc>
                  <a:txBody>
                    <a:bodyPr/>
                    <a:lstStyle/>
                    <a:p>
                      <a:pPr fontAlgn="t"/>
                      <a:r>
                        <a:rPr lang="en-US" sz="1400">
                          <a:effectLst/>
                        </a:rPr>
                        <a:t>Windows Vista/Windows Server 2008</a:t>
                      </a:r>
                      <a:endParaRPr lang="en-US"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extLst>
                  <a:ext uri="{0D108BD9-81ED-4DB2-BD59-A6C34878D82A}">
                    <a16:rowId xmlns:a16="http://schemas.microsoft.com/office/drawing/2014/main" val="3491869231"/>
                  </a:ext>
                </a:extLst>
              </a:tr>
              <a:tr h="461147">
                <a:tc>
                  <a:txBody>
                    <a:bodyPr/>
                    <a:lstStyle/>
                    <a:p>
                      <a:pPr fontAlgn="t"/>
                      <a:r>
                        <a:rPr lang="en-US" sz="1400">
                          <a:effectLst/>
                        </a:rPr>
                        <a:t>Windows Server 2008 with SP2</a:t>
                      </a:r>
                      <a:endParaRPr lang="en-US"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extLst>
                  <a:ext uri="{0D108BD9-81ED-4DB2-BD59-A6C34878D82A}">
                    <a16:rowId xmlns:a16="http://schemas.microsoft.com/office/drawing/2014/main" val="449600790"/>
                  </a:ext>
                </a:extLst>
              </a:tr>
              <a:tr h="461147">
                <a:tc>
                  <a:txBody>
                    <a:bodyPr/>
                    <a:lstStyle/>
                    <a:p>
                      <a:pPr fontAlgn="t"/>
                      <a:r>
                        <a:rPr lang="en-US" sz="1400">
                          <a:effectLst/>
                        </a:rPr>
                        <a:t>Windows 7/Windows Server 2008 R2</a:t>
                      </a:r>
                      <a:endParaRPr lang="en-US"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extLst>
                  <a:ext uri="{0D108BD9-81ED-4DB2-BD59-A6C34878D82A}">
                    <a16:rowId xmlns:a16="http://schemas.microsoft.com/office/drawing/2014/main" val="2262026556"/>
                  </a:ext>
                </a:extLst>
              </a:tr>
              <a:tr h="461147">
                <a:tc>
                  <a:txBody>
                    <a:bodyPr/>
                    <a:lstStyle/>
                    <a:p>
                      <a:pPr fontAlgn="t"/>
                      <a:r>
                        <a:rPr lang="en-US" sz="1400">
                          <a:effectLst/>
                        </a:rPr>
                        <a:t>Windows 8/Windows Server 2012</a:t>
                      </a:r>
                      <a:endParaRPr lang="en-US"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dirty="0" err="1">
                          <a:effectLst/>
                        </a:rPr>
                        <a:t>Enabled</a:t>
                      </a:r>
                      <a:endParaRPr lang="fr-FR" sz="1400" dirty="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extLst>
                  <a:ext uri="{0D108BD9-81ED-4DB2-BD59-A6C34878D82A}">
                    <a16:rowId xmlns:a16="http://schemas.microsoft.com/office/drawing/2014/main" val="3623120105"/>
                  </a:ext>
                </a:extLst>
              </a:tr>
              <a:tr h="461147">
                <a:tc>
                  <a:txBody>
                    <a:bodyPr/>
                    <a:lstStyle/>
                    <a:p>
                      <a:pPr fontAlgn="t"/>
                      <a:r>
                        <a:rPr lang="en-US" sz="1400">
                          <a:effectLst/>
                        </a:rPr>
                        <a:t>Windows 8.1/Windows Server 2012 R2</a:t>
                      </a:r>
                      <a:endParaRPr lang="en-US"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extLst>
                  <a:ext uri="{0D108BD9-81ED-4DB2-BD59-A6C34878D82A}">
                    <a16:rowId xmlns:a16="http://schemas.microsoft.com/office/drawing/2014/main" val="3512740160"/>
                  </a:ext>
                </a:extLst>
              </a:tr>
              <a:tr h="461147">
                <a:tc>
                  <a:txBody>
                    <a:bodyPr/>
                    <a:lstStyle/>
                    <a:p>
                      <a:pPr fontAlgn="t"/>
                      <a:r>
                        <a:rPr lang="fr-FR" sz="1400">
                          <a:effectLst/>
                        </a:rPr>
                        <a:t>Windows 10, version 1507</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extLst>
                  <a:ext uri="{0D108BD9-81ED-4DB2-BD59-A6C34878D82A}">
                    <a16:rowId xmlns:a16="http://schemas.microsoft.com/office/drawing/2014/main" val="2794636030"/>
                  </a:ext>
                </a:extLst>
              </a:tr>
              <a:tr h="461147">
                <a:tc>
                  <a:txBody>
                    <a:bodyPr/>
                    <a:lstStyle/>
                    <a:p>
                      <a:pPr fontAlgn="t"/>
                      <a:r>
                        <a:rPr lang="fr-FR" sz="1400">
                          <a:effectLst/>
                        </a:rPr>
                        <a:t>Windows 10, version 1511</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tc>
                  <a:txBody>
                    <a:bodyPr/>
                    <a:lstStyle/>
                    <a:p>
                      <a:pPr fontAlgn="t"/>
                      <a:r>
                        <a:rPr lang="fr-FR" sz="1400">
                          <a:effectLst/>
                        </a:rPr>
                        <a:t>Not supported</a:t>
                      </a:r>
                      <a:endParaRPr lang="fr-FR" sz="1400">
                        <a:solidFill>
                          <a:srgbClr val="2A2A2A"/>
                        </a:solidFill>
                        <a:effectLst/>
                      </a:endParaRPr>
                    </a:p>
                  </a:txBody>
                  <a:tcPr marL="12390" marR="12390" marT="15488" marB="15488"/>
                </a:tc>
                <a:extLst>
                  <a:ext uri="{0D108BD9-81ED-4DB2-BD59-A6C34878D82A}">
                    <a16:rowId xmlns:a16="http://schemas.microsoft.com/office/drawing/2014/main" val="1322865593"/>
                  </a:ext>
                </a:extLst>
              </a:tr>
              <a:tr h="658323">
                <a:tc>
                  <a:txBody>
                    <a:bodyPr/>
                    <a:lstStyle/>
                    <a:p>
                      <a:pPr fontAlgn="t"/>
                      <a:r>
                        <a:rPr lang="fr-FR" sz="1400">
                          <a:effectLst/>
                        </a:rPr>
                        <a:t>Windows 10, version 1607/Windows Server 2016 Standard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extLst>
                  <a:ext uri="{0D108BD9-81ED-4DB2-BD59-A6C34878D82A}">
                    <a16:rowId xmlns:a16="http://schemas.microsoft.com/office/drawing/2014/main" val="3284472733"/>
                  </a:ext>
                </a:extLst>
              </a:tr>
              <a:tr h="461147">
                <a:tc>
                  <a:txBody>
                    <a:bodyPr/>
                    <a:lstStyle/>
                    <a:p>
                      <a:pPr fontAlgn="t"/>
                      <a:r>
                        <a:rPr lang="fr-FR" sz="1400">
                          <a:effectLst/>
                        </a:rPr>
                        <a:t>Windows 10, version 1703</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a:effectLst/>
                        </a:rPr>
                        <a:t>Enabled</a:t>
                      </a:r>
                      <a:endParaRPr lang="fr-FR" sz="1400">
                        <a:solidFill>
                          <a:srgbClr val="2A2A2A"/>
                        </a:solidFill>
                        <a:effectLst/>
                      </a:endParaRPr>
                    </a:p>
                  </a:txBody>
                  <a:tcPr marL="12390" marR="12390" marT="15488" marB="15488"/>
                </a:tc>
                <a:tc>
                  <a:txBody>
                    <a:bodyPr/>
                    <a:lstStyle/>
                    <a:p>
                      <a:pPr fontAlgn="t"/>
                      <a:r>
                        <a:rPr lang="fr-FR" sz="1400" dirty="0" err="1">
                          <a:effectLst/>
                        </a:rPr>
                        <a:t>Enabled</a:t>
                      </a:r>
                      <a:endParaRPr lang="fr-FR" sz="1400" dirty="0">
                        <a:solidFill>
                          <a:srgbClr val="2A2A2A"/>
                        </a:solidFill>
                        <a:effectLst/>
                      </a:endParaRPr>
                    </a:p>
                  </a:txBody>
                  <a:tcPr marL="12390" marR="12390" marT="15488" marB="15488"/>
                </a:tc>
                <a:extLst>
                  <a:ext uri="{0D108BD9-81ED-4DB2-BD59-A6C34878D82A}">
                    <a16:rowId xmlns:a16="http://schemas.microsoft.com/office/drawing/2014/main" val="3499145381"/>
                  </a:ext>
                </a:extLst>
              </a:tr>
            </a:tbl>
          </a:graphicData>
        </a:graphic>
      </p:graphicFrame>
    </p:spTree>
    <p:extLst>
      <p:ext uri="{BB962C8B-B14F-4D97-AF65-F5344CB8AC3E}">
        <p14:creationId xmlns:p14="http://schemas.microsoft.com/office/powerpoint/2010/main" val="266161865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D56D3C-69BF-4C36-A3F9-7EBB8691803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55</a:t>
            </a:fld>
            <a:endParaRPr lang="en-US" dirty="0"/>
          </a:p>
        </p:txBody>
      </p:sp>
      <p:sp>
        <p:nvSpPr>
          <p:cNvPr id="4" name="Title 3">
            <a:extLst>
              <a:ext uri="{FF2B5EF4-FFF2-40B4-BE49-F238E27FC236}">
                <a16:creationId xmlns:a16="http://schemas.microsoft.com/office/drawing/2014/main" id="{7628A456-A25E-4051-A1AD-B76EAEF8CCDC}"/>
              </a:ext>
            </a:extLst>
          </p:cNvPr>
          <p:cNvSpPr>
            <a:spLocks noGrp="1"/>
          </p:cNvSpPr>
          <p:nvPr>
            <p:ph type="title"/>
          </p:nvPr>
        </p:nvSpPr>
        <p:spPr/>
        <p:txBody>
          <a:bodyPr/>
          <a:lstStyle/>
          <a:p>
            <a:r>
              <a:rPr lang="fr-FR" dirty="0" err="1"/>
              <a:t>pre</a:t>
            </a:r>
            <a:r>
              <a:rPr lang="fr-FR" dirty="0"/>
              <a:t>-TLS </a:t>
            </a:r>
            <a:r>
              <a:rPr lang="fr-FR" dirty="0" err="1"/>
              <a:t>protocols</a:t>
            </a:r>
            <a:r>
              <a:rPr lang="fr-FR" dirty="0"/>
              <a:t> support in Windows</a:t>
            </a:r>
          </a:p>
        </p:txBody>
      </p:sp>
      <p:graphicFrame>
        <p:nvGraphicFramePr>
          <p:cNvPr id="5" name="Table 4">
            <a:extLst>
              <a:ext uri="{FF2B5EF4-FFF2-40B4-BE49-F238E27FC236}">
                <a16:creationId xmlns:a16="http://schemas.microsoft.com/office/drawing/2014/main" id="{F7F85303-5D49-41E2-8696-1BFC5FC422BE}"/>
              </a:ext>
            </a:extLst>
          </p:cNvPr>
          <p:cNvGraphicFramePr>
            <a:graphicFrameLocks noGrp="1"/>
          </p:cNvGraphicFramePr>
          <p:nvPr>
            <p:extLst>
              <p:ext uri="{D42A27DB-BD31-4B8C-83A1-F6EECF244321}">
                <p14:modId xmlns:p14="http://schemas.microsoft.com/office/powerpoint/2010/main" val="4251610010"/>
              </p:ext>
            </p:extLst>
          </p:nvPr>
        </p:nvGraphicFramePr>
        <p:xfrm>
          <a:off x="285442" y="1680242"/>
          <a:ext cx="11876394" cy="4589672"/>
        </p:xfrm>
        <a:graphic>
          <a:graphicData uri="http://schemas.openxmlformats.org/drawingml/2006/table">
            <a:tbl>
              <a:tblPr firstRow="1" firstCol="1">
                <a:tableStyleId>{B301B821-A1FF-4177-AEE7-76D212191A09}</a:tableStyleId>
              </a:tblPr>
              <a:tblGrid>
                <a:gridCol w="1979399">
                  <a:extLst>
                    <a:ext uri="{9D8B030D-6E8A-4147-A177-3AD203B41FA5}">
                      <a16:colId xmlns:a16="http://schemas.microsoft.com/office/drawing/2014/main" val="1681821119"/>
                    </a:ext>
                  </a:extLst>
                </a:gridCol>
                <a:gridCol w="1979399">
                  <a:extLst>
                    <a:ext uri="{9D8B030D-6E8A-4147-A177-3AD203B41FA5}">
                      <a16:colId xmlns:a16="http://schemas.microsoft.com/office/drawing/2014/main" val="236276561"/>
                    </a:ext>
                  </a:extLst>
                </a:gridCol>
                <a:gridCol w="1979399">
                  <a:extLst>
                    <a:ext uri="{9D8B030D-6E8A-4147-A177-3AD203B41FA5}">
                      <a16:colId xmlns:a16="http://schemas.microsoft.com/office/drawing/2014/main" val="3984304847"/>
                    </a:ext>
                  </a:extLst>
                </a:gridCol>
                <a:gridCol w="1979399">
                  <a:extLst>
                    <a:ext uri="{9D8B030D-6E8A-4147-A177-3AD203B41FA5}">
                      <a16:colId xmlns:a16="http://schemas.microsoft.com/office/drawing/2014/main" val="3365647339"/>
                    </a:ext>
                  </a:extLst>
                </a:gridCol>
                <a:gridCol w="1979399">
                  <a:extLst>
                    <a:ext uri="{9D8B030D-6E8A-4147-A177-3AD203B41FA5}">
                      <a16:colId xmlns:a16="http://schemas.microsoft.com/office/drawing/2014/main" val="1332695864"/>
                    </a:ext>
                  </a:extLst>
                </a:gridCol>
                <a:gridCol w="1979399">
                  <a:extLst>
                    <a:ext uri="{9D8B030D-6E8A-4147-A177-3AD203B41FA5}">
                      <a16:colId xmlns:a16="http://schemas.microsoft.com/office/drawing/2014/main" val="3282220032"/>
                    </a:ext>
                  </a:extLst>
                </a:gridCol>
              </a:tblGrid>
              <a:tr h="207433">
                <a:tc>
                  <a:txBody>
                    <a:bodyPr/>
                    <a:lstStyle/>
                    <a:p>
                      <a:pPr algn="l"/>
                      <a:r>
                        <a:rPr lang="fr-FR" sz="1200" dirty="0">
                          <a:effectLst/>
                        </a:rPr>
                        <a:t>Windows OS</a:t>
                      </a:r>
                      <a:endParaRPr lang="fr-FR" sz="1200" dirty="0">
                        <a:solidFill>
                          <a:srgbClr val="636363"/>
                        </a:solidFill>
                        <a:effectLst/>
                      </a:endParaRPr>
                    </a:p>
                  </a:txBody>
                  <a:tcPr marL="10214" marR="10214" marT="12768" marB="12768" anchor="ctr"/>
                </a:tc>
                <a:tc>
                  <a:txBody>
                    <a:bodyPr/>
                    <a:lstStyle/>
                    <a:p>
                      <a:pPr algn="l"/>
                      <a:r>
                        <a:rPr lang="fr-FR" sz="1200" dirty="0">
                          <a:effectLst/>
                        </a:rPr>
                        <a:t>PCT 1.0</a:t>
                      </a:r>
                      <a:endParaRPr lang="fr-FR" sz="1200" dirty="0">
                        <a:solidFill>
                          <a:srgbClr val="636363"/>
                        </a:solidFill>
                        <a:effectLst/>
                      </a:endParaRPr>
                    </a:p>
                  </a:txBody>
                  <a:tcPr marL="10214" marR="10214" marT="12768" marB="12768" anchor="ctr"/>
                </a:tc>
                <a:tc>
                  <a:txBody>
                    <a:bodyPr/>
                    <a:lstStyle/>
                    <a:p>
                      <a:pPr algn="l"/>
                      <a:r>
                        <a:rPr lang="fr-FR" sz="1200">
                          <a:effectLst/>
                        </a:rPr>
                        <a:t>SSL2 Client</a:t>
                      </a:r>
                      <a:endParaRPr lang="fr-FR" sz="1200">
                        <a:solidFill>
                          <a:srgbClr val="636363"/>
                        </a:solidFill>
                        <a:effectLst/>
                      </a:endParaRPr>
                    </a:p>
                  </a:txBody>
                  <a:tcPr marL="10214" marR="10214" marT="12768" marB="12768" anchor="ctr"/>
                </a:tc>
                <a:tc>
                  <a:txBody>
                    <a:bodyPr/>
                    <a:lstStyle/>
                    <a:p>
                      <a:pPr algn="l"/>
                      <a:r>
                        <a:rPr lang="fr-FR" sz="1200">
                          <a:effectLst/>
                        </a:rPr>
                        <a:t>SSL2 Server</a:t>
                      </a:r>
                      <a:endParaRPr lang="fr-FR" sz="1200">
                        <a:solidFill>
                          <a:srgbClr val="636363"/>
                        </a:solidFill>
                        <a:effectLst/>
                      </a:endParaRPr>
                    </a:p>
                  </a:txBody>
                  <a:tcPr marL="10214" marR="10214" marT="12768" marB="12768" anchor="ctr"/>
                </a:tc>
                <a:tc>
                  <a:txBody>
                    <a:bodyPr/>
                    <a:lstStyle/>
                    <a:p>
                      <a:pPr algn="l"/>
                      <a:r>
                        <a:rPr lang="fr-FR" sz="1200">
                          <a:effectLst/>
                        </a:rPr>
                        <a:t>SSL3 Client</a:t>
                      </a:r>
                      <a:endParaRPr lang="fr-FR" sz="1200">
                        <a:solidFill>
                          <a:srgbClr val="636363"/>
                        </a:solidFill>
                        <a:effectLst/>
                      </a:endParaRPr>
                    </a:p>
                  </a:txBody>
                  <a:tcPr marL="10214" marR="10214" marT="12768" marB="12768" anchor="ctr"/>
                </a:tc>
                <a:tc>
                  <a:txBody>
                    <a:bodyPr/>
                    <a:lstStyle/>
                    <a:p>
                      <a:pPr algn="l"/>
                      <a:r>
                        <a:rPr lang="fr-FR" sz="1200">
                          <a:effectLst/>
                        </a:rPr>
                        <a:t>SSL3 Server</a:t>
                      </a:r>
                      <a:endParaRPr lang="fr-FR" sz="1200">
                        <a:solidFill>
                          <a:srgbClr val="636363"/>
                        </a:solidFill>
                        <a:effectLst/>
                      </a:endParaRPr>
                    </a:p>
                  </a:txBody>
                  <a:tcPr marL="10214" marR="10214" marT="12768" marB="12768" anchor="ctr"/>
                </a:tc>
                <a:extLst>
                  <a:ext uri="{0D108BD9-81ED-4DB2-BD59-A6C34878D82A}">
                    <a16:rowId xmlns:a16="http://schemas.microsoft.com/office/drawing/2014/main" val="1258377645"/>
                  </a:ext>
                </a:extLst>
              </a:tr>
              <a:tr h="518166">
                <a:tc>
                  <a:txBody>
                    <a:bodyPr/>
                    <a:lstStyle/>
                    <a:p>
                      <a:pPr fontAlgn="t"/>
                      <a:r>
                        <a:rPr lang="en-US" sz="1200">
                          <a:effectLst/>
                        </a:rPr>
                        <a:t>Windows Vista/Windows Server 2008</a:t>
                      </a:r>
                      <a:endParaRPr lang="en-US" sz="1200">
                        <a:solidFill>
                          <a:srgbClr val="2A2A2A"/>
                        </a:solidFill>
                        <a:effectLst/>
                      </a:endParaRPr>
                    </a:p>
                  </a:txBody>
                  <a:tcPr marL="10214" marR="10214" marT="12768" marB="12768"/>
                </a:tc>
                <a:tc>
                  <a:txBody>
                    <a:bodyPr/>
                    <a:lstStyle/>
                    <a:p>
                      <a:pPr fontAlgn="t"/>
                      <a:r>
                        <a:rPr lang="fr-FR" sz="1200" dirty="0">
                          <a:effectLst/>
                        </a:rPr>
                        <a:t>Not </a:t>
                      </a:r>
                      <a:r>
                        <a:rPr lang="fr-FR" sz="1200" dirty="0" err="1">
                          <a:effectLst/>
                        </a:rPr>
                        <a:t>supported</a:t>
                      </a:r>
                      <a:endParaRPr lang="fr-FR" sz="1200" dirty="0">
                        <a:solidFill>
                          <a:srgbClr val="2A2A2A"/>
                        </a:solidFill>
                        <a:effectLst/>
                      </a:endParaRPr>
                    </a:p>
                  </a:txBody>
                  <a:tcPr marL="10214" marR="10214" marT="12768" marB="12768"/>
                </a:tc>
                <a:tc>
                  <a:txBody>
                    <a:bodyPr/>
                    <a:lstStyle/>
                    <a:p>
                      <a:pPr fontAlgn="t"/>
                      <a:r>
                        <a:rPr lang="fr-FR" sz="1200" dirty="0" err="1">
                          <a:effectLst/>
                        </a:rPr>
                        <a:t>Disabled</a:t>
                      </a:r>
                      <a:endParaRPr lang="fr-FR" sz="1200" dirty="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extLst>
                  <a:ext uri="{0D108BD9-81ED-4DB2-BD59-A6C34878D82A}">
                    <a16:rowId xmlns:a16="http://schemas.microsoft.com/office/drawing/2014/main" val="2923045833"/>
                  </a:ext>
                </a:extLst>
              </a:tr>
              <a:tr h="518166">
                <a:tc>
                  <a:txBody>
                    <a:bodyPr/>
                    <a:lstStyle/>
                    <a:p>
                      <a:pPr fontAlgn="t"/>
                      <a:r>
                        <a:rPr lang="en-US" sz="1200" dirty="0">
                          <a:effectLst/>
                        </a:rPr>
                        <a:t>Windows Server 2008 with SP2</a:t>
                      </a:r>
                      <a:endParaRPr lang="en-US" sz="1200" dirty="0">
                        <a:solidFill>
                          <a:srgbClr val="2A2A2A"/>
                        </a:solidFill>
                        <a:effectLst/>
                      </a:endParaRPr>
                    </a:p>
                  </a:txBody>
                  <a:tcPr marL="10214" marR="10214" marT="12768" marB="12768"/>
                </a:tc>
                <a:tc>
                  <a:txBody>
                    <a:bodyPr/>
                    <a:lstStyle/>
                    <a:p>
                      <a:pPr fontAlgn="t"/>
                      <a:r>
                        <a:rPr lang="fr-FR" sz="1200" dirty="0">
                          <a:effectLst/>
                        </a:rPr>
                        <a:t>Not </a:t>
                      </a:r>
                      <a:r>
                        <a:rPr lang="fr-FR" sz="1200" dirty="0" err="1">
                          <a:effectLst/>
                        </a:rPr>
                        <a:t>supported</a:t>
                      </a:r>
                      <a:endParaRPr lang="fr-FR" sz="1200" dirty="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extLst>
                  <a:ext uri="{0D108BD9-81ED-4DB2-BD59-A6C34878D82A}">
                    <a16:rowId xmlns:a16="http://schemas.microsoft.com/office/drawing/2014/main" val="3418925601"/>
                  </a:ext>
                </a:extLst>
              </a:tr>
              <a:tr h="518166">
                <a:tc>
                  <a:txBody>
                    <a:bodyPr/>
                    <a:lstStyle/>
                    <a:p>
                      <a:pPr fontAlgn="t"/>
                      <a:r>
                        <a:rPr lang="en-US" sz="1200">
                          <a:effectLst/>
                        </a:rPr>
                        <a:t>Windows 7/Windows Server 2008 R2</a:t>
                      </a:r>
                      <a:endParaRPr lang="en-US"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dirty="0" err="1">
                          <a:effectLst/>
                        </a:rPr>
                        <a:t>Enabled</a:t>
                      </a:r>
                      <a:endParaRPr lang="fr-FR" sz="1200" dirty="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extLst>
                  <a:ext uri="{0D108BD9-81ED-4DB2-BD59-A6C34878D82A}">
                    <a16:rowId xmlns:a16="http://schemas.microsoft.com/office/drawing/2014/main" val="3545535841"/>
                  </a:ext>
                </a:extLst>
              </a:tr>
              <a:tr h="362799">
                <a:tc>
                  <a:txBody>
                    <a:bodyPr/>
                    <a:lstStyle/>
                    <a:p>
                      <a:pPr fontAlgn="t"/>
                      <a:r>
                        <a:rPr lang="en-US" sz="1200">
                          <a:effectLst/>
                        </a:rPr>
                        <a:t>Windows 8/Windows Server 2012</a:t>
                      </a:r>
                      <a:endParaRPr lang="en-US"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extLst>
                  <a:ext uri="{0D108BD9-81ED-4DB2-BD59-A6C34878D82A}">
                    <a16:rowId xmlns:a16="http://schemas.microsoft.com/office/drawing/2014/main" val="3843714605"/>
                  </a:ext>
                </a:extLst>
              </a:tr>
              <a:tr h="518166">
                <a:tc>
                  <a:txBody>
                    <a:bodyPr/>
                    <a:lstStyle/>
                    <a:p>
                      <a:pPr fontAlgn="t"/>
                      <a:r>
                        <a:rPr lang="en-US" sz="1200">
                          <a:effectLst/>
                        </a:rPr>
                        <a:t>Windows 8.1/Windows Server 2012 R2</a:t>
                      </a:r>
                      <a:endParaRPr lang="en-US"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dirty="0" err="1">
                          <a:effectLst/>
                        </a:rPr>
                        <a:t>Enabled</a:t>
                      </a:r>
                      <a:endParaRPr lang="fr-FR" sz="1200" dirty="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extLst>
                  <a:ext uri="{0D108BD9-81ED-4DB2-BD59-A6C34878D82A}">
                    <a16:rowId xmlns:a16="http://schemas.microsoft.com/office/drawing/2014/main" val="1853179951"/>
                  </a:ext>
                </a:extLst>
              </a:tr>
              <a:tr h="362799">
                <a:tc>
                  <a:txBody>
                    <a:bodyPr/>
                    <a:lstStyle/>
                    <a:p>
                      <a:pPr fontAlgn="t"/>
                      <a:r>
                        <a:rPr lang="fr-FR" sz="1200">
                          <a:effectLst/>
                        </a:rPr>
                        <a:t>Windows 10, version 1507</a:t>
                      </a:r>
                      <a:endParaRPr lang="fr-FR"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dirty="0" err="1">
                          <a:effectLst/>
                        </a:rPr>
                        <a:t>Enabled</a:t>
                      </a:r>
                      <a:endParaRPr lang="fr-FR" sz="1200" dirty="0">
                        <a:solidFill>
                          <a:srgbClr val="2A2A2A"/>
                        </a:solidFill>
                        <a:effectLst/>
                      </a:endParaRPr>
                    </a:p>
                  </a:txBody>
                  <a:tcPr marL="10214" marR="10214" marT="12768" marB="12768"/>
                </a:tc>
                <a:tc>
                  <a:txBody>
                    <a:bodyPr/>
                    <a:lstStyle/>
                    <a:p>
                      <a:pPr fontAlgn="t"/>
                      <a:r>
                        <a:rPr lang="fr-FR" sz="1200" dirty="0" err="1">
                          <a:effectLst/>
                        </a:rPr>
                        <a:t>Enabled</a:t>
                      </a:r>
                      <a:endParaRPr lang="fr-FR" sz="1200" dirty="0">
                        <a:solidFill>
                          <a:srgbClr val="2A2A2A"/>
                        </a:solidFill>
                        <a:effectLst/>
                      </a:endParaRPr>
                    </a:p>
                  </a:txBody>
                  <a:tcPr marL="10214" marR="10214" marT="12768" marB="12768"/>
                </a:tc>
                <a:extLst>
                  <a:ext uri="{0D108BD9-81ED-4DB2-BD59-A6C34878D82A}">
                    <a16:rowId xmlns:a16="http://schemas.microsoft.com/office/drawing/2014/main" val="360724757"/>
                  </a:ext>
                </a:extLst>
              </a:tr>
              <a:tr h="362799">
                <a:tc>
                  <a:txBody>
                    <a:bodyPr/>
                    <a:lstStyle/>
                    <a:p>
                      <a:pPr fontAlgn="t"/>
                      <a:r>
                        <a:rPr lang="fr-FR" sz="1200">
                          <a:effectLst/>
                        </a:rPr>
                        <a:t>Windows 10, version 1511</a:t>
                      </a:r>
                      <a:endParaRPr lang="fr-FR"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a:effectLst/>
                        </a:rPr>
                        <a:t>Enabled</a:t>
                      </a:r>
                      <a:endParaRPr lang="fr-FR" sz="1200">
                        <a:solidFill>
                          <a:srgbClr val="2A2A2A"/>
                        </a:solidFill>
                        <a:effectLst/>
                      </a:endParaRPr>
                    </a:p>
                  </a:txBody>
                  <a:tcPr marL="10214" marR="10214" marT="12768" marB="12768"/>
                </a:tc>
                <a:tc>
                  <a:txBody>
                    <a:bodyPr/>
                    <a:lstStyle/>
                    <a:p>
                      <a:pPr fontAlgn="t"/>
                      <a:r>
                        <a:rPr lang="fr-FR" sz="1200" dirty="0" err="1">
                          <a:effectLst/>
                        </a:rPr>
                        <a:t>Enabled</a:t>
                      </a:r>
                      <a:endParaRPr lang="fr-FR" sz="1200" dirty="0">
                        <a:solidFill>
                          <a:srgbClr val="2A2A2A"/>
                        </a:solidFill>
                        <a:effectLst/>
                      </a:endParaRPr>
                    </a:p>
                  </a:txBody>
                  <a:tcPr marL="10214" marR="10214" marT="12768" marB="12768"/>
                </a:tc>
                <a:extLst>
                  <a:ext uri="{0D108BD9-81ED-4DB2-BD59-A6C34878D82A}">
                    <a16:rowId xmlns:a16="http://schemas.microsoft.com/office/drawing/2014/main" val="4259356440"/>
                  </a:ext>
                </a:extLst>
              </a:tr>
              <a:tr h="828899">
                <a:tc>
                  <a:txBody>
                    <a:bodyPr/>
                    <a:lstStyle/>
                    <a:p>
                      <a:pPr fontAlgn="t"/>
                      <a:r>
                        <a:rPr lang="fr-FR" sz="1200">
                          <a:effectLst/>
                        </a:rPr>
                        <a:t>Windows 10, version 1607/Windows Server 2016 Standard</a:t>
                      </a:r>
                      <a:endParaRPr lang="fr-FR"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dirty="0" err="1">
                          <a:effectLst/>
                        </a:rPr>
                        <a:t>Disabled</a:t>
                      </a:r>
                      <a:endParaRPr lang="fr-FR" sz="1200" dirty="0">
                        <a:solidFill>
                          <a:srgbClr val="2A2A2A"/>
                        </a:solidFill>
                        <a:effectLst/>
                      </a:endParaRPr>
                    </a:p>
                  </a:txBody>
                  <a:tcPr marL="10214" marR="10214" marT="12768" marB="12768"/>
                </a:tc>
                <a:extLst>
                  <a:ext uri="{0D108BD9-81ED-4DB2-BD59-A6C34878D82A}">
                    <a16:rowId xmlns:a16="http://schemas.microsoft.com/office/drawing/2014/main" val="2332744132"/>
                  </a:ext>
                </a:extLst>
              </a:tr>
              <a:tr h="362799">
                <a:tc>
                  <a:txBody>
                    <a:bodyPr/>
                    <a:lstStyle/>
                    <a:p>
                      <a:pPr fontAlgn="t"/>
                      <a:r>
                        <a:rPr lang="fr-FR" sz="1200">
                          <a:effectLst/>
                        </a:rPr>
                        <a:t>Windows 10, version 1703</a:t>
                      </a:r>
                      <a:endParaRPr lang="fr-FR"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Not supported</a:t>
                      </a:r>
                      <a:endParaRPr lang="fr-FR" sz="1200">
                        <a:solidFill>
                          <a:srgbClr val="2A2A2A"/>
                        </a:solidFill>
                        <a:effectLst/>
                      </a:endParaRPr>
                    </a:p>
                  </a:txBody>
                  <a:tcPr marL="10214" marR="10214" marT="12768" marB="12768"/>
                </a:tc>
                <a:tc>
                  <a:txBody>
                    <a:bodyPr/>
                    <a:lstStyle/>
                    <a:p>
                      <a:pPr fontAlgn="t"/>
                      <a:r>
                        <a:rPr lang="fr-FR" sz="1200">
                          <a:effectLst/>
                        </a:rPr>
                        <a:t>Disabled</a:t>
                      </a:r>
                      <a:endParaRPr lang="fr-FR" sz="1200">
                        <a:solidFill>
                          <a:srgbClr val="2A2A2A"/>
                        </a:solidFill>
                        <a:effectLst/>
                      </a:endParaRPr>
                    </a:p>
                  </a:txBody>
                  <a:tcPr marL="10214" marR="10214" marT="12768" marB="12768"/>
                </a:tc>
                <a:tc>
                  <a:txBody>
                    <a:bodyPr/>
                    <a:lstStyle/>
                    <a:p>
                      <a:pPr fontAlgn="t"/>
                      <a:r>
                        <a:rPr lang="fr-FR" sz="1200" dirty="0" err="1">
                          <a:effectLst/>
                        </a:rPr>
                        <a:t>Disabled</a:t>
                      </a:r>
                      <a:endParaRPr lang="fr-FR" sz="1200" dirty="0">
                        <a:solidFill>
                          <a:srgbClr val="2A2A2A"/>
                        </a:solidFill>
                        <a:effectLst/>
                      </a:endParaRPr>
                    </a:p>
                  </a:txBody>
                  <a:tcPr marL="10214" marR="10214" marT="12768" marB="12768"/>
                </a:tc>
                <a:extLst>
                  <a:ext uri="{0D108BD9-81ED-4DB2-BD59-A6C34878D82A}">
                    <a16:rowId xmlns:a16="http://schemas.microsoft.com/office/drawing/2014/main" val="3901636260"/>
                  </a:ext>
                </a:extLst>
              </a:tr>
            </a:tbl>
          </a:graphicData>
        </a:graphic>
      </p:graphicFrame>
    </p:spTree>
    <p:extLst>
      <p:ext uri="{BB962C8B-B14F-4D97-AF65-F5344CB8AC3E}">
        <p14:creationId xmlns:p14="http://schemas.microsoft.com/office/powerpoint/2010/main" val="22745039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66B34A-2F6F-47A2-8E0A-DBB32FFA51F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56</a:t>
            </a:fld>
            <a:endParaRPr lang="en-US" dirty="0"/>
          </a:p>
        </p:txBody>
      </p:sp>
      <p:sp>
        <p:nvSpPr>
          <p:cNvPr id="3" name="Text Placeholder 2">
            <a:extLst>
              <a:ext uri="{FF2B5EF4-FFF2-40B4-BE49-F238E27FC236}">
                <a16:creationId xmlns:a16="http://schemas.microsoft.com/office/drawing/2014/main" id="{C971A89E-B3D5-4F15-8B5D-43A1FCE8C7AA}"/>
              </a:ext>
            </a:extLst>
          </p:cNvPr>
          <p:cNvSpPr>
            <a:spLocks noGrp="1"/>
          </p:cNvSpPr>
          <p:nvPr>
            <p:ph type="body" sz="quarter" idx="14"/>
          </p:nvPr>
        </p:nvSpPr>
        <p:spPr>
          <a:xfrm>
            <a:off x="274702" y="1943100"/>
            <a:ext cx="11721160" cy="4616648"/>
          </a:xfrm>
        </p:spPr>
        <p:txBody>
          <a:bodyPr/>
          <a:lstStyle/>
          <a:p>
            <a:pPr marL="742950" indent="-742950">
              <a:buFont typeface="+mj-lt"/>
              <a:buAutoNum type="arabicPeriod"/>
            </a:pPr>
            <a:r>
              <a:rPr lang="en-US" sz="1800" dirty="0"/>
              <a:t>The client sends a "Client hello" message to the server, along with the client's random value and supported cipher suites.</a:t>
            </a:r>
          </a:p>
          <a:p>
            <a:pPr marL="742950" indent="-742950">
              <a:buFont typeface="+mj-lt"/>
              <a:buAutoNum type="arabicPeriod"/>
            </a:pPr>
            <a:r>
              <a:rPr lang="en-US" sz="1800" dirty="0"/>
              <a:t>The server responds by sending a "Server hello" message to the client, along with the server's random value.</a:t>
            </a:r>
          </a:p>
          <a:p>
            <a:pPr marL="742950" indent="-742950">
              <a:buFont typeface="+mj-lt"/>
              <a:buAutoNum type="arabicPeriod"/>
            </a:pPr>
            <a:r>
              <a:rPr lang="en-US" sz="1800" dirty="0"/>
              <a:t>The server sends its certificate to the client for authentication and may request a certificate from the client. The server sends the "Server hello done" message.</a:t>
            </a:r>
          </a:p>
          <a:p>
            <a:pPr marL="742950" indent="-742950">
              <a:buFont typeface="+mj-lt"/>
              <a:buAutoNum type="arabicPeriod"/>
            </a:pPr>
            <a:r>
              <a:rPr lang="en-US" sz="1800" dirty="0"/>
              <a:t>If the server has requested a certificate from the client, the client sends it.</a:t>
            </a:r>
          </a:p>
          <a:p>
            <a:pPr marL="742950" indent="-742950">
              <a:buFont typeface="+mj-lt"/>
              <a:buAutoNum type="arabicPeriod"/>
            </a:pPr>
            <a:r>
              <a:rPr lang="en-US" sz="1800" dirty="0"/>
              <a:t>The client creates a random Pre-Master Secret and encrypts it with the public key from the server's certificate, sending the encrypted Pre-Master Secret to the server.</a:t>
            </a:r>
          </a:p>
          <a:p>
            <a:pPr marL="742950" indent="-742950">
              <a:buFont typeface="+mj-lt"/>
              <a:buAutoNum type="arabicPeriod"/>
            </a:pPr>
            <a:r>
              <a:rPr lang="en-US" sz="1800" dirty="0"/>
              <a:t>The server receives the Pre-Master Secret. The server and client each generate the Master Secret and session keys based on the Pre-Master Secret.</a:t>
            </a:r>
          </a:p>
          <a:p>
            <a:pPr marL="742950" indent="-742950">
              <a:buFont typeface="+mj-lt"/>
              <a:buAutoNum type="arabicPeriod"/>
            </a:pPr>
            <a:r>
              <a:rPr lang="en-US" sz="1800" dirty="0"/>
              <a:t>The client sends "Change cipher spec" notification to server to indicate that the client will start using the new session keys for hashing and encrypting messages. Client also sends "Client finished" message.</a:t>
            </a:r>
          </a:p>
          <a:p>
            <a:pPr marL="742950" indent="-742950">
              <a:buFont typeface="+mj-lt"/>
              <a:buAutoNum type="arabicPeriod"/>
            </a:pPr>
            <a:r>
              <a:rPr lang="en-US" sz="1800" dirty="0"/>
              <a:t>Server receives "Change cipher spec" and switches its record layer security state to symmetric encryption using the session keys. Server sends "Server finished" message to the client.</a:t>
            </a:r>
          </a:p>
          <a:p>
            <a:pPr marL="742950" indent="-742950">
              <a:buFont typeface="+mj-lt"/>
              <a:buAutoNum type="arabicPeriod"/>
            </a:pPr>
            <a:r>
              <a:rPr lang="en-US" sz="1800" dirty="0"/>
              <a:t>Client and server can now exchange application data over the secured channel they have established. All messages sent from client to server and from server to client are encrypted using session key.</a:t>
            </a:r>
          </a:p>
        </p:txBody>
      </p:sp>
      <p:sp>
        <p:nvSpPr>
          <p:cNvPr id="4" name="Title 3">
            <a:extLst>
              <a:ext uri="{FF2B5EF4-FFF2-40B4-BE49-F238E27FC236}">
                <a16:creationId xmlns:a16="http://schemas.microsoft.com/office/drawing/2014/main" id="{18C5BA20-3451-45FE-884C-C983B31511E5}"/>
              </a:ext>
            </a:extLst>
          </p:cNvPr>
          <p:cNvSpPr>
            <a:spLocks noGrp="1"/>
          </p:cNvSpPr>
          <p:nvPr>
            <p:ph type="title"/>
          </p:nvPr>
        </p:nvSpPr>
        <p:spPr/>
        <p:txBody>
          <a:bodyPr/>
          <a:lstStyle/>
          <a:p>
            <a:r>
              <a:rPr lang="en-US" dirty="0"/>
              <a:t>Establishing a Secure Session by Using TLS</a:t>
            </a:r>
            <a:endParaRPr lang="fr-FR" dirty="0"/>
          </a:p>
        </p:txBody>
      </p:sp>
    </p:spTree>
    <p:extLst>
      <p:ext uri="{BB962C8B-B14F-4D97-AF65-F5344CB8AC3E}">
        <p14:creationId xmlns:p14="http://schemas.microsoft.com/office/powerpoint/2010/main" val="376180593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263DC3-5793-4D48-A14E-370F4094CA4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57</a:t>
            </a:fld>
            <a:endParaRPr lang="en-US" dirty="0"/>
          </a:p>
        </p:txBody>
      </p:sp>
      <p:sp>
        <p:nvSpPr>
          <p:cNvPr id="3" name="Title 2">
            <a:extLst>
              <a:ext uri="{FF2B5EF4-FFF2-40B4-BE49-F238E27FC236}">
                <a16:creationId xmlns:a16="http://schemas.microsoft.com/office/drawing/2014/main" id="{4847995F-C816-4F4D-A654-59FE93774285}"/>
              </a:ext>
            </a:extLst>
          </p:cNvPr>
          <p:cNvSpPr>
            <a:spLocks noGrp="1"/>
          </p:cNvSpPr>
          <p:nvPr>
            <p:ph type="title"/>
          </p:nvPr>
        </p:nvSpPr>
        <p:spPr/>
        <p:txBody>
          <a:bodyPr/>
          <a:lstStyle/>
          <a:p>
            <a:r>
              <a:rPr lang="en-US" dirty="0"/>
              <a:t>Establishing a Secure Session by Using TLS</a:t>
            </a:r>
            <a:endParaRPr lang="fr-FR" dirty="0"/>
          </a:p>
        </p:txBody>
      </p:sp>
      <p:pic>
        <p:nvPicPr>
          <p:cNvPr id="5" name="Picture 4">
            <a:extLst>
              <a:ext uri="{FF2B5EF4-FFF2-40B4-BE49-F238E27FC236}">
                <a16:creationId xmlns:a16="http://schemas.microsoft.com/office/drawing/2014/main" id="{5B238A4C-C589-4118-8B27-B10C3B44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25" y="1774102"/>
            <a:ext cx="6192688" cy="4678373"/>
          </a:xfrm>
          <a:prstGeom prst="rect">
            <a:avLst/>
          </a:prstGeom>
        </p:spPr>
      </p:pic>
    </p:spTree>
    <p:extLst>
      <p:ext uri="{BB962C8B-B14F-4D97-AF65-F5344CB8AC3E}">
        <p14:creationId xmlns:p14="http://schemas.microsoft.com/office/powerpoint/2010/main" val="400511163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EB356-9816-4719-948E-64661346D01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58</a:t>
            </a:fld>
            <a:endParaRPr lang="en-US" dirty="0"/>
          </a:p>
        </p:txBody>
      </p:sp>
      <p:sp>
        <p:nvSpPr>
          <p:cNvPr id="3" name="Text Placeholder 2">
            <a:extLst>
              <a:ext uri="{FF2B5EF4-FFF2-40B4-BE49-F238E27FC236}">
                <a16:creationId xmlns:a16="http://schemas.microsoft.com/office/drawing/2014/main" id="{763C7748-037C-422F-84B2-DBD6FE7C1812}"/>
              </a:ext>
            </a:extLst>
          </p:cNvPr>
          <p:cNvSpPr>
            <a:spLocks noGrp="1"/>
          </p:cNvSpPr>
          <p:nvPr>
            <p:ph type="body" sz="quarter" idx="14"/>
          </p:nvPr>
        </p:nvSpPr>
        <p:spPr>
          <a:xfrm>
            <a:off x="274702" y="1943100"/>
            <a:ext cx="11721160" cy="4487382"/>
          </a:xfrm>
        </p:spPr>
        <p:txBody>
          <a:bodyPr/>
          <a:lstStyle/>
          <a:p>
            <a:r>
              <a:rPr lang="en-US" sz="2800" dirty="0"/>
              <a:t>The client sends a "Client hello" message using the Session ID of the session to be resumed.</a:t>
            </a:r>
          </a:p>
          <a:p>
            <a:r>
              <a:rPr lang="en-US" sz="2800" dirty="0"/>
              <a:t>The server checks its session cache for a matching Session ID. If a match is found, and the server is able to resume the session, it sends a "Server hello" message with the Session ID.</a:t>
            </a:r>
          </a:p>
          <a:p>
            <a:pPr lvl="1"/>
            <a:r>
              <a:rPr lang="en-US" sz="1600" b="1" dirty="0"/>
              <a:t>Note</a:t>
            </a:r>
            <a:r>
              <a:rPr lang="en-US" sz="1600" dirty="0"/>
              <a:t>  If a session ID match is not found, the server generates a new session ID and the TLS client and server perform a full handshake.</a:t>
            </a:r>
          </a:p>
          <a:p>
            <a:r>
              <a:rPr lang="en-US" sz="3000" dirty="0"/>
              <a:t>Client and server must exchange "Change cipher spec" messages and send "Client finished" and "Server finished" messages.</a:t>
            </a:r>
          </a:p>
          <a:p>
            <a:r>
              <a:rPr lang="en-US" sz="2800" dirty="0"/>
              <a:t>Client and server can now resume application data exchange over the secure channel.</a:t>
            </a:r>
          </a:p>
        </p:txBody>
      </p:sp>
      <p:sp>
        <p:nvSpPr>
          <p:cNvPr id="4" name="Title 3">
            <a:extLst>
              <a:ext uri="{FF2B5EF4-FFF2-40B4-BE49-F238E27FC236}">
                <a16:creationId xmlns:a16="http://schemas.microsoft.com/office/drawing/2014/main" id="{F3C3A447-6CD4-422C-8353-6F240D76B128}"/>
              </a:ext>
            </a:extLst>
          </p:cNvPr>
          <p:cNvSpPr>
            <a:spLocks noGrp="1"/>
          </p:cNvSpPr>
          <p:nvPr>
            <p:ph type="title"/>
          </p:nvPr>
        </p:nvSpPr>
        <p:spPr/>
        <p:txBody>
          <a:bodyPr/>
          <a:lstStyle/>
          <a:p>
            <a:r>
              <a:rPr lang="en-US" dirty="0"/>
              <a:t>Resuming a Secure Session by Using TLS</a:t>
            </a:r>
            <a:endParaRPr lang="fr-FR" dirty="0"/>
          </a:p>
        </p:txBody>
      </p:sp>
    </p:spTree>
    <p:extLst>
      <p:ext uri="{BB962C8B-B14F-4D97-AF65-F5344CB8AC3E}">
        <p14:creationId xmlns:p14="http://schemas.microsoft.com/office/powerpoint/2010/main" val="21330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031A68-4CE7-440A-ACC8-479DB522418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a:t>
            </a:fld>
            <a:endParaRPr lang="en-US" dirty="0"/>
          </a:p>
        </p:txBody>
      </p:sp>
      <p:sp>
        <p:nvSpPr>
          <p:cNvPr id="3" name="Title 2">
            <a:extLst>
              <a:ext uri="{FF2B5EF4-FFF2-40B4-BE49-F238E27FC236}">
                <a16:creationId xmlns:a16="http://schemas.microsoft.com/office/drawing/2014/main" id="{DA469364-5280-4763-930C-02C8CFEE9D18}"/>
              </a:ext>
            </a:extLst>
          </p:cNvPr>
          <p:cNvSpPr>
            <a:spLocks noGrp="1"/>
          </p:cNvSpPr>
          <p:nvPr>
            <p:ph type="title"/>
          </p:nvPr>
        </p:nvSpPr>
        <p:spPr/>
        <p:txBody>
          <a:bodyPr/>
          <a:lstStyle/>
          <a:p>
            <a:r>
              <a:rPr lang="en-US" dirty="0"/>
              <a:t>Structure of and Encrypted File</a:t>
            </a:r>
            <a:endParaRPr lang="fr-FR" dirty="0"/>
          </a:p>
        </p:txBody>
      </p:sp>
      <p:pic>
        <p:nvPicPr>
          <p:cNvPr id="5" name="Picture 4">
            <a:extLst>
              <a:ext uri="{FF2B5EF4-FFF2-40B4-BE49-F238E27FC236}">
                <a16:creationId xmlns:a16="http://schemas.microsoft.com/office/drawing/2014/main" id="{D4504C1B-CF78-4961-BA9F-AFE20008D4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848" y="1962153"/>
            <a:ext cx="5375540" cy="4439104"/>
          </a:xfrm>
          <a:prstGeom prst="rect">
            <a:avLst/>
          </a:prstGeom>
        </p:spPr>
      </p:pic>
      <p:sp>
        <p:nvSpPr>
          <p:cNvPr id="6" name="TextBox 5">
            <a:extLst>
              <a:ext uri="{FF2B5EF4-FFF2-40B4-BE49-F238E27FC236}">
                <a16:creationId xmlns:a16="http://schemas.microsoft.com/office/drawing/2014/main" id="{F0549A77-2049-4D97-8642-F389EA22FCBD}"/>
              </a:ext>
            </a:extLst>
          </p:cNvPr>
          <p:cNvSpPr txBox="1"/>
          <p:nvPr/>
        </p:nvSpPr>
        <p:spPr>
          <a:xfrm>
            <a:off x="274638" y="1668463"/>
            <a:ext cx="6510210" cy="3877985"/>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Data Encryption Field</a:t>
            </a:r>
          </a:p>
          <a:p>
            <a:pPr lvl="1" algn="l">
              <a:lnSpc>
                <a:spcPct val="90000"/>
              </a:lnSpc>
              <a:spcAft>
                <a:spcPts val="600"/>
              </a:spcAft>
            </a:pPr>
            <a:r>
              <a:rPr lang="en-US" sz="1600" dirty="0">
                <a:gradFill>
                  <a:gsLst>
                    <a:gs pos="2917">
                      <a:schemeClr val="tx1"/>
                    </a:gs>
                    <a:gs pos="30000">
                      <a:schemeClr val="tx1"/>
                    </a:gs>
                  </a:gsLst>
                  <a:lin ang="5400000" scaled="0"/>
                </a:gradFill>
              </a:rPr>
              <a:t>An encrypted file contains a minimum of one stored FEK, the FEK encrypted by using the initial </a:t>
            </a:r>
            <a:r>
              <a:rPr lang="en-US" sz="1600" dirty="0" err="1">
                <a:gradFill>
                  <a:gsLst>
                    <a:gs pos="2917">
                      <a:schemeClr val="tx1"/>
                    </a:gs>
                    <a:gs pos="30000">
                      <a:schemeClr val="tx1"/>
                    </a:gs>
                  </a:gsLst>
                  <a:lin ang="5400000" scaled="0"/>
                </a:gradFill>
              </a:rPr>
              <a:t>encryptor’s</a:t>
            </a:r>
            <a:r>
              <a:rPr lang="en-US" sz="1600" dirty="0">
                <a:gradFill>
                  <a:gsLst>
                    <a:gs pos="2917">
                      <a:schemeClr val="tx1"/>
                    </a:gs>
                    <a:gs pos="30000">
                      <a:schemeClr val="tx1"/>
                    </a:gs>
                  </a:gsLst>
                  <a:lin ang="5400000" scaled="0"/>
                </a:gradFill>
              </a:rPr>
              <a:t> public key. The storage field for this encrypted FEK is called the data decryption field (DDF). Additionally, if an EFS-encrypted file is shared, a copy of the FEK is encrypted by using the newly authorized user’s public key, and the encrypted FEK is stored in another DDF.</a:t>
            </a:r>
          </a:p>
          <a:p>
            <a:pPr marL="285750" indent="-28575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Data Recovery Field</a:t>
            </a:r>
          </a:p>
          <a:p>
            <a:pPr lvl="1" algn="l">
              <a:lnSpc>
                <a:spcPct val="90000"/>
              </a:lnSpc>
              <a:spcAft>
                <a:spcPts val="600"/>
              </a:spcAft>
            </a:pPr>
            <a:r>
              <a:rPr lang="en-US" sz="1600" dirty="0">
                <a:gradFill>
                  <a:gsLst>
                    <a:gs pos="2917">
                      <a:schemeClr val="tx1"/>
                    </a:gs>
                    <a:gs pos="30000">
                      <a:schemeClr val="tx1"/>
                    </a:gs>
                  </a:gsLst>
                  <a:lin ang="5400000" scaled="0"/>
                </a:gradFill>
              </a:rPr>
              <a:t>If a computer’s effective security policy designates one or more data recovery agent (DRA), copies of the FEK are encrypted for each DRA using each DRA’s public key and stored in another file header field called the data recovery field (DRF).</a:t>
            </a:r>
          </a:p>
        </p:txBody>
      </p:sp>
    </p:spTree>
    <p:extLst>
      <p:ext uri="{BB962C8B-B14F-4D97-AF65-F5344CB8AC3E}">
        <p14:creationId xmlns:p14="http://schemas.microsoft.com/office/powerpoint/2010/main" val="227812803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DC4A18-5A0A-4F86-90BA-186400C1152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59</a:t>
            </a:fld>
            <a:endParaRPr lang="en-US" dirty="0"/>
          </a:p>
        </p:txBody>
      </p:sp>
      <p:sp>
        <p:nvSpPr>
          <p:cNvPr id="3" name="Text Placeholder 2">
            <a:extLst>
              <a:ext uri="{FF2B5EF4-FFF2-40B4-BE49-F238E27FC236}">
                <a16:creationId xmlns:a16="http://schemas.microsoft.com/office/drawing/2014/main" id="{E03CC522-AF09-4C45-9FCB-D57C5BE7BB57}"/>
              </a:ext>
            </a:extLst>
          </p:cNvPr>
          <p:cNvSpPr>
            <a:spLocks noGrp="1"/>
          </p:cNvSpPr>
          <p:nvPr>
            <p:ph type="body" sz="quarter" idx="14"/>
          </p:nvPr>
        </p:nvSpPr>
        <p:spPr>
          <a:xfrm>
            <a:off x="274702" y="1943100"/>
            <a:ext cx="11721160" cy="4616648"/>
          </a:xfrm>
        </p:spPr>
        <p:txBody>
          <a:bodyPr/>
          <a:lstStyle/>
          <a:p>
            <a:pPr marL="0" indent="0">
              <a:buNone/>
            </a:pPr>
            <a:r>
              <a:rPr lang="en-US" sz="2400" dirty="0"/>
              <a:t>The Transport Layer Security (TLS) Record protocol secures application data using the keys created during the Handshake. The Record Protocol is responsible for securing application data and verifying its integrity and origin. It manages the following: </a:t>
            </a:r>
          </a:p>
          <a:p>
            <a:r>
              <a:rPr lang="en-US" sz="2400" dirty="0"/>
              <a:t>Dividing outgoing messages into manageable blocks, and reassembling incoming messages.</a:t>
            </a:r>
          </a:p>
          <a:p>
            <a:r>
              <a:rPr lang="en-US" sz="2400" dirty="0"/>
              <a:t>Compressing outgoing blocks and decompressing incoming blocks (optional).</a:t>
            </a:r>
          </a:p>
          <a:p>
            <a:r>
              <a:rPr lang="en-US" sz="2400" dirty="0"/>
              <a:t>Applying a Message Authentication Code (MAC) to outgoing messages, and verifying incoming messages using the MAC.</a:t>
            </a:r>
          </a:p>
          <a:p>
            <a:r>
              <a:rPr lang="en-US" sz="2400" dirty="0"/>
              <a:t>Encrypting outgoing messages and decrypting incoming messages.</a:t>
            </a:r>
          </a:p>
          <a:p>
            <a:endParaRPr lang="en-US" sz="2400" dirty="0"/>
          </a:p>
          <a:p>
            <a:pPr marL="0" indent="0">
              <a:buNone/>
            </a:pPr>
            <a:r>
              <a:rPr lang="en-US" sz="2400" dirty="0"/>
              <a:t>When the Record Protocol is complete, the outgoing encrypted data is passed down to the Transmission Control Protocol (TCP) layer for transport.</a:t>
            </a:r>
          </a:p>
        </p:txBody>
      </p:sp>
      <p:sp>
        <p:nvSpPr>
          <p:cNvPr id="4" name="Title 3">
            <a:extLst>
              <a:ext uri="{FF2B5EF4-FFF2-40B4-BE49-F238E27FC236}">
                <a16:creationId xmlns:a16="http://schemas.microsoft.com/office/drawing/2014/main" id="{27101AA8-C94F-444D-A86D-91047D8AD977}"/>
              </a:ext>
            </a:extLst>
          </p:cNvPr>
          <p:cNvSpPr>
            <a:spLocks noGrp="1"/>
          </p:cNvSpPr>
          <p:nvPr>
            <p:ph type="title"/>
          </p:nvPr>
        </p:nvSpPr>
        <p:spPr/>
        <p:txBody>
          <a:bodyPr/>
          <a:lstStyle/>
          <a:p>
            <a:r>
              <a:rPr lang="en-US" dirty="0"/>
              <a:t>TLS Record Protocol</a:t>
            </a:r>
            <a:endParaRPr lang="fr-FR" dirty="0"/>
          </a:p>
        </p:txBody>
      </p:sp>
    </p:spTree>
    <p:extLst>
      <p:ext uri="{BB962C8B-B14F-4D97-AF65-F5344CB8AC3E}">
        <p14:creationId xmlns:p14="http://schemas.microsoft.com/office/powerpoint/2010/main" val="111855707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EEEA9B-7220-4739-B481-84D00BE07FD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60</a:t>
            </a:fld>
            <a:endParaRPr lang="en-US" dirty="0"/>
          </a:p>
        </p:txBody>
      </p:sp>
      <p:sp>
        <p:nvSpPr>
          <p:cNvPr id="3" name="Text Placeholder 2">
            <a:extLst>
              <a:ext uri="{FF2B5EF4-FFF2-40B4-BE49-F238E27FC236}">
                <a16:creationId xmlns:a16="http://schemas.microsoft.com/office/drawing/2014/main" id="{B32332F9-26DA-4B5F-93DF-A0498981C58E}"/>
              </a:ext>
            </a:extLst>
          </p:cNvPr>
          <p:cNvSpPr>
            <a:spLocks noGrp="1"/>
          </p:cNvSpPr>
          <p:nvPr>
            <p:ph type="body" sz="quarter" idx="14"/>
          </p:nvPr>
        </p:nvSpPr>
        <p:spPr>
          <a:xfrm>
            <a:off x="274702" y="1943100"/>
            <a:ext cx="11721160" cy="3988784"/>
          </a:xfrm>
        </p:spPr>
        <p:txBody>
          <a:bodyPr/>
          <a:lstStyle/>
          <a:p>
            <a:r>
              <a:rPr lang="en-US" sz="2400" dirty="0"/>
              <a:t>A Message Authentication Code (MAC) is used to detect message tampering and forgery. The sender of a message creates a MAC by encrypting a one-way hash of the message body using a session key shared by sender and recipient. The MAC is appended to the message that is sent to the recipient. The message recipient generates the MAC again, using the shared session key and message body, and compares the generated MAC to the MAC received from the sender. If the two are identical, then the sender must have the shared session key, and the message has not been altered in transit.</a:t>
            </a:r>
          </a:p>
          <a:p>
            <a:pPr marL="0" indent="0">
              <a:buNone/>
            </a:pPr>
            <a:endParaRPr lang="en-US" sz="2400" dirty="0"/>
          </a:p>
          <a:p>
            <a:r>
              <a:rPr lang="en-US" sz="2400" dirty="0"/>
              <a:t>In </a:t>
            </a:r>
            <a:r>
              <a:rPr lang="en-US" sz="2400" dirty="0" err="1"/>
              <a:t>Schannel</a:t>
            </a:r>
            <a:r>
              <a:rPr lang="en-US" sz="2400" dirty="0"/>
              <a:t> protocols, the algorithm used to generate the MAC is determined by the cipher suite in use by the sender and recipient.</a:t>
            </a:r>
          </a:p>
        </p:txBody>
      </p:sp>
      <p:sp>
        <p:nvSpPr>
          <p:cNvPr id="4" name="Title 3">
            <a:extLst>
              <a:ext uri="{FF2B5EF4-FFF2-40B4-BE49-F238E27FC236}">
                <a16:creationId xmlns:a16="http://schemas.microsoft.com/office/drawing/2014/main" id="{F79ABA5C-879A-4DD8-BD9C-1DD8FF7EEC7F}"/>
              </a:ext>
            </a:extLst>
          </p:cNvPr>
          <p:cNvSpPr>
            <a:spLocks noGrp="1"/>
          </p:cNvSpPr>
          <p:nvPr>
            <p:ph type="title"/>
          </p:nvPr>
        </p:nvSpPr>
        <p:spPr/>
        <p:txBody>
          <a:bodyPr/>
          <a:lstStyle/>
          <a:p>
            <a:r>
              <a:rPr lang="en-US" dirty="0"/>
              <a:t>Message Authentication Codes in </a:t>
            </a:r>
            <a:r>
              <a:rPr lang="en-US" dirty="0" err="1"/>
              <a:t>SChannel</a:t>
            </a:r>
            <a:endParaRPr lang="fr-FR" dirty="0"/>
          </a:p>
        </p:txBody>
      </p:sp>
    </p:spTree>
    <p:extLst>
      <p:ext uri="{BB962C8B-B14F-4D97-AF65-F5344CB8AC3E}">
        <p14:creationId xmlns:p14="http://schemas.microsoft.com/office/powerpoint/2010/main" val="19014419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1EF9DB-3227-4FEF-A367-4CE45E8AA8B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61</a:t>
            </a:fld>
            <a:endParaRPr lang="en-US" dirty="0"/>
          </a:p>
        </p:txBody>
      </p:sp>
      <p:sp>
        <p:nvSpPr>
          <p:cNvPr id="3" name="Text Placeholder 2">
            <a:extLst>
              <a:ext uri="{FF2B5EF4-FFF2-40B4-BE49-F238E27FC236}">
                <a16:creationId xmlns:a16="http://schemas.microsoft.com/office/drawing/2014/main" id="{67F8AC0D-8B74-471B-828C-5BECC7329D15}"/>
              </a:ext>
            </a:extLst>
          </p:cNvPr>
          <p:cNvSpPr>
            <a:spLocks noGrp="1"/>
          </p:cNvSpPr>
          <p:nvPr>
            <p:ph type="body" sz="quarter" idx="14"/>
          </p:nvPr>
        </p:nvSpPr>
        <p:spPr>
          <a:xfrm>
            <a:off x="274702" y="1943100"/>
            <a:ext cx="11721160" cy="3656386"/>
          </a:xfrm>
        </p:spPr>
        <p:txBody>
          <a:bodyPr/>
          <a:lstStyle/>
          <a:p>
            <a:pPr marL="0" indent="0">
              <a:buNone/>
            </a:pPr>
            <a:r>
              <a:rPr lang="fr-FR" sz="2400" dirty="0"/>
              <a:t>A </a:t>
            </a:r>
            <a:r>
              <a:rPr lang="fr-FR" sz="2400" dirty="0" err="1"/>
              <a:t>cipher</a:t>
            </a:r>
            <a:r>
              <a:rPr lang="fr-FR" sz="2400" dirty="0"/>
              <a:t> suite </a:t>
            </a:r>
            <a:r>
              <a:rPr lang="fr-FR" sz="2400" dirty="0" err="1"/>
              <a:t>is</a:t>
            </a:r>
            <a:r>
              <a:rPr lang="fr-FR" sz="2400" dirty="0"/>
              <a:t> a set of </a:t>
            </a:r>
            <a:r>
              <a:rPr lang="fr-FR" sz="2400" dirty="0" err="1"/>
              <a:t>cryptographic</a:t>
            </a:r>
            <a:r>
              <a:rPr lang="fr-FR" sz="2400" dirty="0"/>
              <a:t> </a:t>
            </a:r>
            <a:r>
              <a:rPr lang="fr-FR" sz="2400" dirty="0" err="1"/>
              <a:t>algorithms</a:t>
            </a:r>
            <a:r>
              <a:rPr lang="fr-FR" sz="2400" dirty="0"/>
              <a:t>. The </a:t>
            </a:r>
            <a:r>
              <a:rPr lang="fr-FR" sz="2400" dirty="0" err="1"/>
              <a:t>schannel</a:t>
            </a:r>
            <a:r>
              <a:rPr lang="fr-FR" sz="2400" dirty="0"/>
              <a:t> SSP </a:t>
            </a:r>
            <a:r>
              <a:rPr lang="fr-FR" sz="2400" dirty="0" err="1"/>
              <a:t>implementation</a:t>
            </a:r>
            <a:r>
              <a:rPr lang="fr-FR" sz="2400" dirty="0"/>
              <a:t> of the TLS/SSL </a:t>
            </a:r>
            <a:r>
              <a:rPr lang="fr-FR" sz="2400" dirty="0" err="1"/>
              <a:t>protocols</a:t>
            </a:r>
            <a:r>
              <a:rPr lang="fr-FR" sz="2400" dirty="0"/>
              <a:t> use </a:t>
            </a:r>
            <a:r>
              <a:rPr lang="fr-FR" sz="2400" dirty="0" err="1"/>
              <a:t>algorithms</a:t>
            </a:r>
            <a:r>
              <a:rPr lang="fr-FR" sz="2400" dirty="0"/>
              <a:t> </a:t>
            </a:r>
            <a:r>
              <a:rPr lang="fr-FR" sz="2400" dirty="0" err="1"/>
              <a:t>from</a:t>
            </a:r>
            <a:r>
              <a:rPr lang="fr-FR" sz="2400" dirty="0"/>
              <a:t> a </a:t>
            </a:r>
            <a:r>
              <a:rPr lang="fr-FR" sz="2400" dirty="0" err="1"/>
              <a:t>cipher</a:t>
            </a:r>
            <a:r>
              <a:rPr lang="fr-FR" sz="2400" dirty="0"/>
              <a:t> suite to </a:t>
            </a:r>
            <a:r>
              <a:rPr lang="fr-FR" sz="2400" dirty="0" err="1"/>
              <a:t>create</a:t>
            </a:r>
            <a:r>
              <a:rPr lang="fr-FR" sz="2400" dirty="0"/>
              <a:t> keys and </a:t>
            </a:r>
            <a:r>
              <a:rPr lang="fr-FR" sz="2400" dirty="0" err="1"/>
              <a:t>encrypt</a:t>
            </a:r>
            <a:r>
              <a:rPr lang="fr-FR" sz="2400" dirty="0"/>
              <a:t> information. A </a:t>
            </a:r>
            <a:r>
              <a:rPr lang="fr-FR" sz="2400" dirty="0" err="1"/>
              <a:t>cipher</a:t>
            </a:r>
            <a:r>
              <a:rPr lang="fr-FR" sz="2400" dirty="0"/>
              <a:t> suite </a:t>
            </a:r>
            <a:r>
              <a:rPr lang="fr-FR" sz="2400" dirty="0" err="1"/>
              <a:t>specifies</a:t>
            </a:r>
            <a:r>
              <a:rPr lang="fr-FR" sz="2400" dirty="0"/>
              <a:t> one </a:t>
            </a:r>
            <a:r>
              <a:rPr lang="fr-FR" sz="2400" dirty="0" err="1"/>
              <a:t>algorithm</a:t>
            </a:r>
            <a:r>
              <a:rPr lang="fr-FR" sz="2400" dirty="0"/>
              <a:t> for </a:t>
            </a:r>
            <a:r>
              <a:rPr lang="fr-FR" sz="2400" dirty="0" err="1"/>
              <a:t>each</a:t>
            </a:r>
            <a:r>
              <a:rPr lang="fr-FR" sz="2400" dirty="0"/>
              <a:t> of the </a:t>
            </a:r>
            <a:r>
              <a:rPr lang="fr-FR" sz="2400" dirty="0" err="1"/>
              <a:t>following</a:t>
            </a:r>
            <a:r>
              <a:rPr lang="fr-FR" sz="2400" dirty="0"/>
              <a:t> </a:t>
            </a:r>
            <a:r>
              <a:rPr lang="fr-FR" sz="2400" dirty="0" err="1"/>
              <a:t>tasks</a:t>
            </a:r>
            <a:r>
              <a:rPr lang="fr-FR" sz="2400" dirty="0"/>
              <a:t>:</a:t>
            </a:r>
          </a:p>
          <a:p>
            <a:r>
              <a:rPr lang="fr-FR" sz="2400" dirty="0"/>
              <a:t>Key exchange</a:t>
            </a:r>
          </a:p>
          <a:p>
            <a:pPr marL="342900" lvl="1" indent="0">
              <a:buNone/>
            </a:pPr>
            <a:r>
              <a:rPr lang="en-US" sz="1600" dirty="0"/>
              <a:t>protect information required to create shared keys. These algorithms are asymmetric (public key algorithms) and perform well for relatively small amounts of data.</a:t>
            </a:r>
            <a:endParaRPr lang="fr-FR" sz="1200" dirty="0"/>
          </a:p>
          <a:p>
            <a:r>
              <a:rPr lang="fr-FR" sz="2400" dirty="0"/>
              <a:t>Bulk </a:t>
            </a:r>
            <a:r>
              <a:rPr lang="fr-FR" sz="2400" dirty="0" err="1"/>
              <a:t>encryption</a:t>
            </a:r>
            <a:endParaRPr lang="fr-FR" sz="2400" dirty="0"/>
          </a:p>
          <a:p>
            <a:pPr marL="342900" lvl="1" indent="0">
              <a:buNone/>
            </a:pPr>
            <a:r>
              <a:rPr lang="en-US" sz="1600" dirty="0"/>
              <a:t>Bulk encryption algorithms encrypt messages exchanged between clients and servers. These algorithms are symmetric and perform well for large amounts of data.</a:t>
            </a:r>
            <a:endParaRPr lang="fr-FR" sz="1600" dirty="0"/>
          </a:p>
          <a:p>
            <a:r>
              <a:rPr lang="fr-FR" sz="2400" dirty="0"/>
              <a:t>Message </a:t>
            </a:r>
            <a:r>
              <a:rPr lang="fr-FR" sz="2400" dirty="0" err="1"/>
              <a:t>authentication</a:t>
            </a:r>
            <a:endParaRPr lang="fr-FR" sz="2400" dirty="0"/>
          </a:p>
          <a:p>
            <a:pPr marL="342900" lvl="1" indent="0">
              <a:buNone/>
            </a:pPr>
            <a:r>
              <a:rPr lang="en-US" sz="1600" dirty="0"/>
              <a:t>Message authentication algorithms generate message hashes and signatures that ensure the integrity of a message.</a:t>
            </a:r>
            <a:endParaRPr lang="fr-FR" sz="1600" dirty="0"/>
          </a:p>
        </p:txBody>
      </p:sp>
      <p:sp>
        <p:nvSpPr>
          <p:cNvPr id="4" name="Title 3">
            <a:extLst>
              <a:ext uri="{FF2B5EF4-FFF2-40B4-BE49-F238E27FC236}">
                <a16:creationId xmlns:a16="http://schemas.microsoft.com/office/drawing/2014/main" id="{8CB3D940-B2C3-41A2-8531-CF000AAB07CE}"/>
              </a:ext>
            </a:extLst>
          </p:cNvPr>
          <p:cNvSpPr>
            <a:spLocks noGrp="1"/>
          </p:cNvSpPr>
          <p:nvPr>
            <p:ph type="title"/>
          </p:nvPr>
        </p:nvSpPr>
        <p:spPr/>
        <p:txBody>
          <a:bodyPr/>
          <a:lstStyle/>
          <a:p>
            <a:r>
              <a:rPr lang="en-US" dirty="0"/>
              <a:t>Cipher Suites in TLS</a:t>
            </a:r>
            <a:endParaRPr lang="fr-FR" dirty="0"/>
          </a:p>
        </p:txBody>
      </p:sp>
      <p:pic>
        <p:nvPicPr>
          <p:cNvPr id="6" name="Picture 5">
            <a:extLst>
              <a:ext uri="{FF2B5EF4-FFF2-40B4-BE49-F238E27FC236}">
                <a16:creationId xmlns:a16="http://schemas.microsoft.com/office/drawing/2014/main" id="{428D219D-E36F-40ED-A7F3-B708496AE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247" y="5599486"/>
            <a:ext cx="5183982" cy="1318263"/>
          </a:xfrm>
          <a:prstGeom prst="rect">
            <a:avLst/>
          </a:prstGeom>
        </p:spPr>
      </p:pic>
    </p:spTree>
    <p:extLst>
      <p:ext uri="{BB962C8B-B14F-4D97-AF65-F5344CB8AC3E}">
        <p14:creationId xmlns:p14="http://schemas.microsoft.com/office/powerpoint/2010/main" val="38861240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7AC2F6-EF83-4301-BA39-10AD21E6694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62</a:t>
            </a:fld>
            <a:endParaRPr lang="en-US" dirty="0"/>
          </a:p>
        </p:txBody>
      </p:sp>
      <p:sp>
        <p:nvSpPr>
          <p:cNvPr id="3" name="Title 2">
            <a:extLst>
              <a:ext uri="{FF2B5EF4-FFF2-40B4-BE49-F238E27FC236}">
                <a16:creationId xmlns:a16="http://schemas.microsoft.com/office/drawing/2014/main" id="{6DC28A61-B514-40DA-88F0-45E950D60334}"/>
              </a:ext>
            </a:extLst>
          </p:cNvPr>
          <p:cNvSpPr>
            <a:spLocks noGrp="1"/>
          </p:cNvSpPr>
          <p:nvPr>
            <p:ph type="title"/>
          </p:nvPr>
        </p:nvSpPr>
        <p:spPr/>
        <p:txBody>
          <a:bodyPr/>
          <a:lstStyle/>
          <a:p>
            <a:r>
              <a:rPr lang="en-US" dirty="0" err="1"/>
              <a:t>SChannel</a:t>
            </a:r>
            <a:r>
              <a:rPr lang="en-US" dirty="0"/>
              <a:t> Architecture</a:t>
            </a:r>
            <a:endParaRPr lang="fr-FR" dirty="0"/>
          </a:p>
        </p:txBody>
      </p:sp>
      <p:pic>
        <p:nvPicPr>
          <p:cNvPr id="5" name="Picture 4">
            <a:extLst>
              <a:ext uri="{FF2B5EF4-FFF2-40B4-BE49-F238E27FC236}">
                <a16:creationId xmlns:a16="http://schemas.microsoft.com/office/drawing/2014/main" id="{3457A86A-DB00-4BB1-A364-EF7524EFF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783" y="1755774"/>
            <a:ext cx="7532375" cy="5041902"/>
          </a:xfrm>
          <a:prstGeom prst="rect">
            <a:avLst/>
          </a:prstGeom>
        </p:spPr>
      </p:pic>
      <p:sp>
        <p:nvSpPr>
          <p:cNvPr id="6" name="TextBox 5">
            <a:extLst>
              <a:ext uri="{FF2B5EF4-FFF2-40B4-BE49-F238E27FC236}">
                <a16:creationId xmlns:a16="http://schemas.microsoft.com/office/drawing/2014/main" id="{3BABCDD4-A30A-409D-B5A6-B602D089B7B2}"/>
              </a:ext>
            </a:extLst>
          </p:cNvPr>
          <p:cNvSpPr txBox="1"/>
          <p:nvPr/>
        </p:nvSpPr>
        <p:spPr>
          <a:xfrm>
            <a:off x="274638" y="1668463"/>
            <a:ext cx="3804853" cy="3705630"/>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SChannel</a:t>
            </a:r>
            <a:r>
              <a:rPr lang="en-US" sz="1600" dirty="0">
                <a:gradFill>
                  <a:gsLst>
                    <a:gs pos="2917">
                      <a:schemeClr val="tx1"/>
                    </a:gs>
                    <a:gs pos="30000">
                      <a:schemeClr val="tx1"/>
                    </a:gs>
                  </a:gsLst>
                  <a:lin ang="5400000" scaled="0"/>
                </a:gradFill>
              </a:rPr>
              <a:t> is a SSP/AP package for LSASS</a:t>
            </a:r>
          </a:p>
          <a:p>
            <a:pPr marL="342900" indent="-342900" algn="l">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It’s an hybrid package, existing both in the application and LSA memory space</a:t>
            </a:r>
          </a:p>
          <a:p>
            <a:pPr marL="342900" indent="-342900" algn="l">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LSA Mode handles the negotiation process</a:t>
            </a:r>
          </a:p>
          <a:p>
            <a:pPr marL="342900" indent="-342900" algn="l">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User Mode handles encryption/decryption of application data  </a:t>
            </a:r>
          </a:p>
          <a:p>
            <a:pPr marL="342900" indent="-342900" algn="l">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SChannel</a:t>
            </a:r>
            <a:r>
              <a:rPr lang="en-US" sz="1600" dirty="0">
                <a:gradFill>
                  <a:gsLst>
                    <a:gs pos="2917">
                      <a:schemeClr val="tx1"/>
                    </a:gs>
                    <a:gs pos="30000">
                      <a:schemeClr val="tx1"/>
                    </a:gs>
                  </a:gsLst>
                  <a:lin ang="5400000" scaled="0"/>
                </a:gradFill>
              </a:rPr>
              <a:t> supports signing users with a certificate and, consequently, may require some services from Active Directory.</a:t>
            </a:r>
            <a:endParaRPr lang="fr-FR"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095004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409828-B205-4FC6-8DA9-B629486A982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63</a:t>
            </a:fld>
            <a:endParaRPr lang="en-US" dirty="0"/>
          </a:p>
        </p:txBody>
      </p:sp>
      <p:sp>
        <p:nvSpPr>
          <p:cNvPr id="3" name="Text Placeholder 2">
            <a:extLst>
              <a:ext uri="{FF2B5EF4-FFF2-40B4-BE49-F238E27FC236}">
                <a16:creationId xmlns:a16="http://schemas.microsoft.com/office/drawing/2014/main" id="{E2FA77C9-A0E5-47E4-BCF7-69E2BCCDBB7B}"/>
              </a:ext>
            </a:extLst>
          </p:cNvPr>
          <p:cNvSpPr>
            <a:spLocks noGrp="1"/>
          </p:cNvSpPr>
          <p:nvPr>
            <p:ph type="body" sz="quarter" idx="14"/>
          </p:nvPr>
        </p:nvSpPr>
        <p:spPr>
          <a:xfrm>
            <a:off x="274702" y="1943100"/>
            <a:ext cx="11721160" cy="4795159"/>
          </a:xfrm>
        </p:spPr>
        <p:txBody>
          <a:bodyPr/>
          <a:lstStyle/>
          <a:p>
            <a:r>
              <a:rPr lang="en-US" dirty="0"/>
              <a:t>Windows provides two registry locations for controlling available algorithms and suites</a:t>
            </a:r>
          </a:p>
          <a:p>
            <a:pPr lvl="1"/>
            <a:r>
              <a:rPr lang="en-US" dirty="0"/>
              <a:t>Legacy Location (inherited from </a:t>
            </a:r>
            <a:r>
              <a:rPr lang="en-US" dirty="0" err="1"/>
              <a:t>SChannel</a:t>
            </a:r>
            <a:r>
              <a:rPr lang="en-US" dirty="0"/>
              <a:t> implementations before </a:t>
            </a:r>
            <a:r>
              <a:rPr lang="en-US" dirty="0" err="1"/>
              <a:t>CryptNG</a:t>
            </a:r>
            <a:r>
              <a:rPr lang="en-US" dirty="0"/>
              <a:t>)</a:t>
            </a:r>
          </a:p>
          <a:p>
            <a:pPr marL="571500" lvl="2" indent="0">
              <a:buNone/>
            </a:pPr>
            <a:r>
              <a:rPr lang="en-US" dirty="0"/>
              <a:t>HKEY_LOCAL_MACHINE\SYSTEM\</a:t>
            </a:r>
            <a:r>
              <a:rPr lang="en-US" dirty="0" err="1"/>
              <a:t>CurrentControlSet</a:t>
            </a:r>
            <a:r>
              <a:rPr lang="en-US" dirty="0"/>
              <a:t>\Control\</a:t>
            </a:r>
            <a:r>
              <a:rPr lang="en-US" dirty="0" err="1"/>
              <a:t>SecurityProviders</a:t>
            </a:r>
            <a:r>
              <a:rPr lang="en-US" dirty="0"/>
              <a:t>\SCHANNEL</a:t>
            </a:r>
          </a:p>
          <a:p>
            <a:pPr marL="571500" lvl="2" indent="0">
              <a:buNone/>
            </a:pPr>
            <a:endParaRPr lang="en-US" dirty="0"/>
          </a:p>
          <a:p>
            <a:pPr lvl="1"/>
            <a:r>
              <a:rPr lang="en-US" dirty="0" err="1"/>
              <a:t>CryptNG</a:t>
            </a:r>
            <a:r>
              <a:rPr lang="en-US" dirty="0"/>
              <a:t> Locations</a:t>
            </a:r>
          </a:p>
          <a:p>
            <a:pPr lvl="2"/>
            <a:r>
              <a:rPr lang="en-US" dirty="0"/>
              <a:t>Local configuration</a:t>
            </a:r>
            <a:br>
              <a:rPr lang="en-US" dirty="0"/>
            </a:br>
            <a:r>
              <a:rPr lang="en-US" dirty="0"/>
              <a:t>HKEY_LOCAL_MACHINE\SYSTEM\</a:t>
            </a:r>
            <a:r>
              <a:rPr lang="en-US" dirty="0" err="1"/>
              <a:t>CurrentControlSet</a:t>
            </a:r>
            <a:r>
              <a:rPr lang="en-US" dirty="0"/>
              <a:t>\Control\Cryptography\Configuration\Local\SSL</a:t>
            </a:r>
          </a:p>
          <a:p>
            <a:pPr lvl="2"/>
            <a:r>
              <a:rPr lang="en-US" dirty="0"/>
              <a:t>Domain Configuration</a:t>
            </a:r>
            <a:br>
              <a:rPr lang="en-US" dirty="0"/>
            </a:br>
            <a:r>
              <a:rPr lang="en-US" dirty="0"/>
              <a:t>HKEY_LOCAL_MACHINE\SYSTEM\</a:t>
            </a:r>
            <a:r>
              <a:rPr lang="en-US" dirty="0" err="1"/>
              <a:t>CurrentControlSet</a:t>
            </a:r>
            <a:r>
              <a:rPr lang="en-US" dirty="0"/>
              <a:t>\Control\Cryptography\Configuration\Domain\SSL</a:t>
            </a:r>
          </a:p>
          <a:p>
            <a:pPr marL="571500" lvl="2" indent="0">
              <a:buNone/>
            </a:pPr>
            <a:endParaRPr lang="fr-FR" dirty="0"/>
          </a:p>
        </p:txBody>
      </p:sp>
      <p:sp>
        <p:nvSpPr>
          <p:cNvPr id="4" name="Title 3">
            <a:extLst>
              <a:ext uri="{FF2B5EF4-FFF2-40B4-BE49-F238E27FC236}">
                <a16:creationId xmlns:a16="http://schemas.microsoft.com/office/drawing/2014/main" id="{E8C92EDB-052A-42A1-8FE9-CB9F8976AA60}"/>
              </a:ext>
            </a:extLst>
          </p:cNvPr>
          <p:cNvSpPr>
            <a:spLocks noGrp="1"/>
          </p:cNvSpPr>
          <p:nvPr>
            <p:ph type="title"/>
          </p:nvPr>
        </p:nvSpPr>
        <p:spPr/>
        <p:txBody>
          <a:bodyPr/>
          <a:lstStyle/>
          <a:p>
            <a:r>
              <a:rPr lang="en-US" dirty="0"/>
              <a:t>Managing </a:t>
            </a:r>
            <a:r>
              <a:rPr lang="en-US" dirty="0" err="1"/>
              <a:t>SChannel</a:t>
            </a:r>
            <a:r>
              <a:rPr lang="en-US" dirty="0"/>
              <a:t> Cipher Suites</a:t>
            </a:r>
            <a:endParaRPr lang="fr-FR" dirty="0"/>
          </a:p>
        </p:txBody>
      </p:sp>
    </p:spTree>
    <p:extLst>
      <p:ext uri="{BB962C8B-B14F-4D97-AF65-F5344CB8AC3E}">
        <p14:creationId xmlns:p14="http://schemas.microsoft.com/office/powerpoint/2010/main" val="413372912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A1698-6E6E-4D7F-BCA6-DC2C221EA25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64</a:t>
            </a:fld>
            <a:endParaRPr lang="en-US" dirty="0"/>
          </a:p>
        </p:txBody>
      </p:sp>
      <p:sp>
        <p:nvSpPr>
          <p:cNvPr id="3" name="Text Placeholder 2">
            <a:extLst>
              <a:ext uri="{FF2B5EF4-FFF2-40B4-BE49-F238E27FC236}">
                <a16:creationId xmlns:a16="http://schemas.microsoft.com/office/drawing/2014/main" id="{C945CABD-681D-4294-A3D7-EA1C9DAF13E8}"/>
              </a:ext>
            </a:extLst>
          </p:cNvPr>
          <p:cNvSpPr>
            <a:spLocks noGrp="1"/>
          </p:cNvSpPr>
          <p:nvPr>
            <p:ph type="body" sz="quarter" idx="14"/>
          </p:nvPr>
        </p:nvSpPr>
        <p:spPr>
          <a:xfrm>
            <a:off x="274702" y="1943100"/>
            <a:ext cx="5799519" cy="2985433"/>
          </a:xfrm>
        </p:spPr>
        <p:txBody>
          <a:bodyPr/>
          <a:lstStyle/>
          <a:p>
            <a:pPr marL="0" indent="0">
              <a:buNone/>
            </a:pPr>
            <a:r>
              <a:rPr lang="en-US" sz="2000" dirty="0">
                <a:latin typeface="+mn-lt"/>
              </a:rPr>
              <a:t>Registry entry</a:t>
            </a:r>
          </a:p>
          <a:p>
            <a:pPr marL="0" indent="0">
              <a:buNone/>
            </a:pPr>
            <a:r>
              <a:rPr lang="fr-FR" sz="2000" dirty="0">
                <a:latin typeface="+mn-lt"/>
              </a:rPr>
              <a:t>HKEY_LOCAL_MACHINE\SYSTEM\</a:t>
            </a:r>
            <a:r>
              <a:rPr lang="fr-FR" sz="2000" dirty="0" err="1">
                <a:latin typeface="+mn-lt"/>
              </a:rPr>
              <a:t>CurrentControlSet</a:t>
            </a:r>
            <a:r>
              <a:rPr lang="fr-FR" sz="2000" dirty="0">
                <a:latin typeface="+mn-lt"/>
              </a:rPr>
              <a:t>\Control\</a:t>
            </a:r>
            <a:r>
              <a:rPr lang="fr-FR" sz="2000" dirty="0" err="1">
                <a:latin typeface="+mn-lt"/>
              </a:rPr>
              <a:t>Cryptography</a:t>
            </a:r>
            <a:r>
              <a:rPr lang="fr-FR" sz="2000" dirty="0">
                <a:latin typeface="+mn-lt"/>
              </a:rPr>
              <a:t>\Configuration\Local\SSL\00010002\</a:t>
            </a:r>
            <a:r>
              <a:rPr lang="fr-FR" sz="2000" dirty="0" err="1">
                <a:latin typeface="+mn-lt"/>
              </a:rPr>
              <a:t>Functions</a:t>
            </a:r>
            <a:endParaRPr lang="fr-FR" sz="2000" dirty="0">
              <a:latin typeface="+mn-lt"/>
            </a:endParaRPr>
          </a:p>
          <a:p>
            <a:pPr marL="0" indent="0">
              <a:buNone/>
            </a:pPr>
            <a:endParaRPr lang="en-US" sz="2000" dirty="0">
              <a:latin typeface="+mn-lt"/>
            </a:endParaRPr>
          </a:p>
          <a:p>
            <a:pPr marL="0" indent="0">
              <a:buNone/>
            </a:pPr>
            <a:r>
              <a:rPr lang="en-US" sz="2000" dirty="0">
                <a:latin typeface="+mn-lt"/>
              </a:rPr>
              <a:t>A</a:t>
            </a:r>
            <a:r>
              <a:rPr lang="fr-FR" sz="2000" dirty="0" err="1">
                <a:latin typeface="+mn-lt"/>
              </a:rPr>
              <a:t>vailable</a:t>
            </a:r>
            <a:r>
              <a:rPr lang="fr-FR" sz="2000" dirty="0">
                <a:latin typeface="+mn-lt"/>
              </a:rPr>
              <a:t> as a GPO setting (</a:t>
            </a:r>
            <a:r>
              <a:rPr lang="fr-FR" sz="2000" dirty="0" err="1">
                <a:latin typeface="+mn-lt"/>
              </a:rPr>
              <a:t>domain</a:t>
            </a:r>
            <a:r>
              <a:rPr lang="fr-FR" sz="2000" dirty="0">
                <a:latin typeface="+mn-lt"/>
              </a:rPr>
              <a:t> or local)</a:t>
            </a:r>
          </a:p>
          <a:p>
            <a:pPr marL="0" indent="0">
              <a:buNone/>
            </a:pPr>
            <a:endParaRPr lang="en-US" sz="2000" dirty="0">
              <a:latin typeface="+mn-lt"/>
            </a:endParaRPr>
          </a:p>
          <a:p>
            <a:pPr marL="0" indent="0">
              <a:buNone/>
            </a:pPr>
            <a:r>
              <a:rPr lang="en-US" sz="2000" dirty="0">
                <a:latin typeface="+mn-lt"/>
              </a:rPr>
              <a:t>G</a:t>
            </a:r>
            <a:r>
              <a:rPr lang="fr-FR" sz="2000" dirty="0">
                <a:latin typeface="+mn-lt"/>
              </a:rPr>
              <a:t>PO </a:t>
            </a:r>
            <a:r>
              <a:rPr lang="fr-FR" sz="2000" dirty="0" err="1">
                <a:latin typeface="+mn-lt"/>
              </a:rPr>
              <a:t>should</a:t>
            </a:r>
            <a:r>
              <a:rPr lang="fr-FR" sz="2000" dirty="0">
                <a:latin typeface="+mn-lt"/>
              </a:rPr>
              <a:t> </a:t>
            </a:r>
            <a:r>
              <a:rPr lang="fr-FR" sz="2000" dirty="0" err="1">
                <a:latin typeface="+mn-lt"/>
              </a:rPr>
              <a:t>be</a:t>
            </a:r>
            <a:r>
              <a:rPr lang="fr-FR" sz="2000" dirty="0">
                <a:latin typeface="+mn-lt"/>
              </a:rPr>
              <a:t> </a:t>
            </a:r>
            <a:r>
              <a:rPr lang="fr-FR" sz="2000" dirty="0" err="1">
                <a:latin typeface="+mn-lt"/>
              </a:rPr>
              <a:t>preferred</a:t>
            </a:r>
            <a:r>
              <a:rPr lang="fr-FR" sz="2000" dirty="0">
                <a:latin typeface="+mn-lt"/>
              </a:rPr>
              <a:t> </a:t>
            </a:r>
            <a:r>
              <a:rPr lang="fr-FR" sz="2000" dirty="0" err="1">
                <a:latin typeface="+mn-lt"/>
              </a:rPr>
              <a:t>instead</a:t>
            </a:r>
            <a:r>
              <a:rPr lang="fr-FR" sz="2000" dirty="0">
                <a:latin typeface="+mn-lt"/>
              </a:rPr>
              <a:t> of </a:t>
            </a:r>
            <a:r>
              <a:rPr lang="fr-FR" sz="2000" dirty="0" err="1">
                <a:latin typeface="+mn-lt"/>
              </a:rPr>
              <a:t>manual</a:t>
            </a:r>
            <a:r>
              <a:rPr lang="fr-FR" sz="2000" dirty="0">
                <a:latin typeface="+mn-lt"/>
              </a:rPr>
              <a:t> </a:t>
            </a:r>
            <a:r>
              <a:rPr lang="fr-FR" sz="2000" dirty="0" err="1">
                <a:latin typeface="+mn-lt"/>
              </a:rPr>
              <a:t>editiong</a:t>
            </a:r>
            <a:r>
              <a:rPr lang="fr-FR" sz="2000" dirty="0">
                <a:latin typeface="+mn-lt"/>
              </a:rPr>
              <a:t> of the </a:t>
            </a:r>
            <a:r>
              <a:rPr lang="fr-FR" sz="2000" dirty="0" err="1">
                <a:latin typeface="+mn-lt"/>
              </a:rPr>
              <a:t>registry</a:t>
            </a:r>
            <a:r>
              <a:rPr lang="fr-FR" sz="2000" dirty="0">
                <a:latin typeface="+mn-lt"/>
              </a:rPr>
              <a:t> value</a:t>
            </a:r>
          </a:p>
        </p:txBody>
      </p:sp>
      <p:sp>
        <p:nvSpPr>
          <p:cNvPr id="4" name="Title 3">
            <a:extLst>
              <a:ext uri="{FF2B5EF4-FFF2-40B4-BE49-F238E27FC236}">
                <a16:creationId xmlns:a16="http://schemas.microsoft.com/office/drawing/2014/main" id="{46557268-C091-459C-90E1-843FCD1AD3FB}"/>
              </a:ext>
            </a:extLst>
          </p:cNvPr>
          <p:cNvSpPr>
            <a:spLocks noGrp="1"/>
          </p:cNvSpPr>
          <p:nvPr>
            <p:ph type="title"/>
          </p:nvPr>
        </p:nvSpPr>
        <p:spPr/>
        <p:txBody>
          <a:bodyPr/>
          <a:lstStyle/>
          <a:p>
            <a:r>
              <a:rPr lang="en-US" dirty="0"/>
              <a:t>Configuring Cipher suites (preferred way)</a:t>
            </a:r>
            <a:endParaRPr lang="fr-FR" dirty="0"/>
          </a:p>
        </p:txBody>
      </p:sp>
      <p:pic>
        <p:nvPicPr>
          <p:cNvPr id="6" name="Picture 5">
            <a:extLst>
              <a:ext uri="{FF2B5EF4-FFF2-40B4-BE49-F238E27FC236}">
                <a16:creationId xmlns:a16="http://schemas.microsoft.com/office/drawing/2014/main" id="{A97E845F-AFE7-4BCA-9AB3-9314B800EA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3223" y="1668463"/>
            <a:ext cx="5448550" cy="5051425"/>
          </a:xfrm>
          <a:prstGeom prst="rect">
            <a:avLst/>
          </a:prstGeom>
        </p:spPr>
      </p:pic>
    </p:spTree>
    <p:extLst>
      <p:ext uri="{BB962C8B-B14F-4D97-AF65-F5344CB8AC3E}">
        <p14:creationId xmlns:p14="http://schemas.microsoft.com/office/powerpoint/2010/main" val="913170031"/>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A1698-6E6E-4D7F-BCA6-DC2C221EA25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65</a:t>
            </a:fld>
            <a:endParaRPr lang="en-US" dirty="0"/>
          </a:p>
        </p:txBody>
      </p:sp>
      <p:sp>
        <p:nvSpPr>
          <p:cNvPr id="3" name="Text Placeholder 2">
            <a:extLst>
              <a:ext uri="{FF2B5EF4-FFF2-40B4-BE49-F238E27FC236}">
                <a16:creationId xmlns:a16="http://schemas.microsoft.com/office/drawing/2014/main" id="{C945CABD-681D-4294-A3D7-EA1C9DAF13E8}"/>
              </a:ext>
            </a:extLst>
          </p:cNvPr>
          <p:cNvSpPr>
            <a:spLocks noGrp="1"/>
          </p:cNvSpPr>
          <p:nvPr>
            <p:ph type="body" sz="quarter" idx="14"/>
          </p:nvPr>
        </p:nvSpPr>
        <p:spPr>
          <a:xfrm>
            <a:off x="274702" y="1943100"/>
            <a:ext cx="5799519" cy="3662541"/>
          </a:xfrm>
        </p:spPr>
        <p:txBody>
          <a:bodyPr/>
          <a:lstStyle/>
          <a:p>
            <a:pPr marL="0" indent="0">
              <a:buNone/>
            </a:pPr>
            <a:r>
              <a:rPr lang="en-US" sz="2000" dirty="0">
                <a:latin typeface="+mn-lt"/>
              </a:rPr>
              <a:t>Registry entry</a:t>
            </a:r>
          </a:p>
          <a:p>
            <a:pPr marL="0" indent="0">
              <a:buNone/>
            </a:pPr>
            <a:r>
              <a:rPr lang="fr-FR" sz="2000" dirty="0">
                <a:latin typeface="+mn-lt"/>
              </a:rPr>
              <a:t>HKEY_LOCAL_MACHINE\SYSTEM\</a:t>
            </a:r>
            <a:r>
              <a:rPr lang="fr-FR" sz="2000" dirty="0" err="1">
                <a:latin typeface="+mn-lt"/>
              </a:rPr>
              <a:t>CurrentControlSet</a:t>
            </a:r>
            <a:r>
              <a:rPr lang="fr-FR" sz="2000" dirty="0">
                <a:latin typeface="+mn-lt"/>
              </a:rPr>
              <a:t>\Control\</a:t>
            </a:r>
            <a:r>
              <a:rPr lang="fr-FR" sz="2000" dirty="0" err="1">
                <a:latin typeface="+mn-lt"/>
              </a:rPr>
              <a:t>Cryptography</a:t>
            </a:r>
            <a:r>
              <a:rPr lang="fr-FR" sz="2000" dirty="0">
                <a:latin typeface="+mn-lt"/>
              </a:rPr>
              <a:t>\Configuration\Local\SSL\00010002\</a:t>
            </a:r>
            <a:r>
              <a:rPr lang="fr-FR" sz="2000" dirty="0" err="1">
                <a:latin typeface="+mn-lt"/>
              </a:rPr>
              <a:t>EccCurves</a:t>
            </a:r>
            <a:endParaRPr lang="fr-FR" sz="2000" dirty="0">
              <a:latin typeface="+mn-lt"/>
            </a:endParaRPr>
          </a:p>
          <a:p>
            <a:pPr marL="0" indent="0">
              <a:buNone/>
            </a:pPr>
            <a:endParaRPr lang="en-US" sz="2000" dirty="0">
              <a:latin typeface="+mn-lt"/>
            </a:endParaRPr>
          </a:p>
          <a:p>
            <a:pPr marL="0" indent="0">
              <a:buNone/>
            </a:pPr>
            <a:r>
              <a:rPr lang="en-US" sz="2000" dirty="0">
                <a:latin typeface="+mn-lt"/>
              </a:rPr>
              <a:t>Configuration done with certutil.exe</a:t>
            </a:r>
            <a:endParaRPr lang="fr-FR" sz="2000" dirty="0">
              <a:latin typeface="+mn-lt"/>
            </a:endParaRPr>
          </a:p>
          <a:p>
            <a:pPr marL="0" indent="0">
              <a:buNone/>
            </a:pPr>
            <a:endParaRPr lang="en-US" sz="2000" dirty="0">
              <a:latin typeface="+mn-lt"/>
            </a:endParaRPr>
          </a:p>
          <a:p>
            <a:pPr marL="0" indent="0">
              <a:buNone/>
            </a:pPr>
            <a:r>
              <a:rPr lang="en-US" sz="2000" dirty="0" err="1">
                <a:latin typeface="+mn-lt"/>
              </a:rPr>
              <a:t>certutil</a:t>
            </a:r>
            <a:r>
              <a:rPr lang="fr-FR" sz="2000" dirty="0">
                <a:latin typeface="+mn-lt"/>
              </a:rPr>
              <a:t> </a:t>
            </a:r>
            <a:r>
              <a:rPr lang="fr-FR" sz="2000" dirty="0" err="1">
                <a:latin typeface="+mn-lt"/>
              </a:rPr>
              <a:t>should</a:t>
            </a:r>
            <a:r>
              <a:rPr lang="fr-FR" sz="2000" dirty="0">
                <a:latin typeface="+mn-lt"/>
              </a:rPr>
              <a:t> </a:t>
            </a:r>
            <a:r>
              <a:rPr lang="fr-FR" sz="2000" dirty="0" err="1">
                <a:latin typeface="+mn-lt"/>
              </a:rPr>
              <a:t>be</a:t>
            </a:r>
            <a:r>
              <a:rPr lang="fr-FR" sz="2000" dirty="0">
                <a:latin typeface="+mn-lt"/>
              </a:rPr>
              <a:t> </a:t>
            </a:r>
            <a:r>
              <a:rPr lang="fr-FR" sz="2000" dirty="0" err="1">
                <a:latin typeface="+mn-lt"/>
              </a:rPr>
              <a:t>preferred</a:t>
            </a:r>
            <a:r>
              <a:rPr lang="fr-FR" sz="2000" dirty="0">
                <a:latin typeface="+mn-lt"/>
              </a:rPr>
              <a:t> </a:t>
            </a:r>
            <a:r>
              <a:rPr lang="fr-FR" sz="2000" dirty="0" err="1">
                <a:latin typeface="+mn-lt"/>
              </a:rPr>
              <a:t>instead</a:t>
            </a:r>
            <a:r>
              <a:rPr lang="fr-FR" sz="2000" dirty="0">
                <a:latin typeface="+mn-lt"/>
              </a:rPr>
              <a:t> of </a:t>
            </a:r>
            <a:r>
              <a:rPr lang="fr-FR" sz="2000" dirty="0" err="1">
                <a:latin typeface="+mn-lt"/>
              </a:rPr>
              <a:t>manual</a:t>
            </a:r>
            <a:r>
              <a:rPr lang="fr-FR" sz="2000" dirty="0">
                <a:latin typeface="+mn-lt"/>
              </a:rPr>
              <a:t> </a:t>
            </a:r>
            <a:r>
              <a:rPr lang="fr-FR" sz="2000" dirty="0" err="1">
                <a:latin typeface="+mn-lt"/>
              </a:rPr>
              <a:t>editiong</a:t>
            </a:r>
            <a:r>
              <a:rPr lang="fr-FR" sz="2000" dirty="0">
                <a:latin typeface="+mn-lt"/>
              </a:rPr>
              <a:t> of the </a:t>
            </a:r>
            <a:r>
              <a:rPr lang="fr-FR" sz="2000" dirty="0" err="1">
                <a:latin typeface="+mn-lt"/>
              </a:rPr>
              <a:t>registry</a:t>
            </a:r>
            <a:r>
              <a:rPr lang="fr-FR" sz="2000" dirty="0">
                <a:latin typeface="+mn-lt"/>
              </a:rPr>
              <a:t> value</a:t>
            </a:r>
          </a:p>
          <a:p>
            <a:pPr marL="0" indent="0">
              <a:buNone/>
            </a:pPr>
            <a:endParaRPr lang="en-US" sz="2000" dirty="0">
              <a:latin typeface="+mn-lt"/>
            </a:endParaRPr>
          </a:p>
          <a:p>
            <a:pPr marL="0" indent="0">
              <a:buNone/>
            </a:pPr>
            <a:r>
              <a:rPr lang="fr-FR" sz="2000" dirty="0">
                <a:latin typeface="+mn-lt"/>
              </a:rPr>
              <a:t>certutil.exe -</a:t>
            </a:r>
            <a:r>
              <a:rPr lang="fr-FR" sz="2000" dirty="0" err="1">
                <a:latin typeface="+mn-lt"/>
              </a:rPr>
              <a:t>displayEccCurve</a:t>
            </a:r>
            <a:endParaRPr lang="fr-FR" sz="2000" dirty="0">
              <a:latin typeface="+mn-lt"/>
            </a:endParaRPr>
          </a:p>
        </p:txBody>
      </p:sp>
      <p:sp>
        <p:nvSpPr>
          <p:cNvPr id="4" name="Title 3">
            <a:extLst>
              <a:ext uri="{FF2B5EF4-FFF2-40B4-BE49-F238E27FC236}">
                <a16:creationId xmlns:a16="http://schemas.microsoft.com/office/drawing/2014/main" id="{46557268-C091-459C-90E1-843FCD1AD3FB}"/>
              </a:ext>
            </a:extLst>
          </p:cNvPr>
          <p:cNvSpPr>
            <a:spLocks noGrp="1"/>
          </p:cNvSpPr>
          <p:nvPr>
            <p:ph type="title"/>
          </p:nvPr>
        </p:nvSpPr>
        <p:spPr/>
        <p:txBody>
          <a:bodyPr/>
          <a:lstStyle/>
          <a:p>
            <a:r>
              <a:rPr lang="en-US" dirty="0"/>
              <a:t>Configuring supported ECC curves (preferred way)</a:t>
            </a:r>
            <a:endParaRPr lang="fr-FR" dirty="0"/>
          </a:p>
        </p:txBody>
      </p:sp>
      <p:pic>
        <p:nvPicPr>
          <p:cNvPr id="7" name="Picture 6">
            <a:extLst>
              <a:ext uri="{FF2B5EF4-FFF2-40B4-BE49-F238E27FC236}">
                <a16:creationId xmlns:a16="http://schemas.microsoft.com/office/drawing/2014/main" id="{FFEECA1D-0888-4C4D-95B0-A553CDF5D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15" y="1980049"/>
            <a:ext cx="6015958" cy="3219383"/>
          </a:xfrm>
          <a:prstGeom prst="rect">
            <a:avLst/>
          </a:prstGeom>
        </p:spPr>
      </p:pic>
      <p:sp>
        <p:nvSpPr>
          <p:cNvPr id="8" name="TextBox 7">
            <a:extLst>
              <a:ext uri="{FF2B5EF4-FFF2-40B4-BE49-F238E27FC236}">
                <a16:creationId xmlns:a16="http://schemas.microsoft.com/office/drawing/2014/main" id="{25F69911-6D5A-48EA-B0AC-458DFE1D493B}"/>
              </a:ext>
            </a:extLst>
          </p:cNvPr>
          <p:cNvSpPr txBox="1"/>
          <p:nvPr/>
        </p:nvSpPr>
        <p:spPr>
          <a:xfrm>
            <a:off x="274702" y="5646738"/>
            <a:ext cx="10047991" cy="572464"/>
          </a:xfrm>
          <a:prstGeom prst="rect">
            <a:avLst/>
          </a:prstGeom>
          <a:noFill/>
        </p:spPr>
        <p:txBody>
          <a:bodyPr wrap="square" lIns="182880" tIns="146304" rIns="182880" bIns="146304" rtlCol="0">
            <a:spAutoFit/>
          </a:bodyPr>
          <a:lstStyle/>
          <a:p>
            <a:pPr algn="l">
              <a:lnSpc>
                <a:spcPct val="90000"/>
              </a:lnSpc>
              <a:spcAft>
                <a:spcPts val="600"/>
              </a:spcAft>
            </a:pPr>
            <a:r>
              <a:rPr lang="fr-FR" sz="2000" dirty="0">
                <a:gradFill>
                  <a:gsLst>
                    <a:gs pos="1250">
                      <a:schemeClr val="tx1"/>
                    </a:gs>
                    <a:gs pos="100000">
                      <a:schemeClr val="tx1"/>
                    </a:gs>
                  </a:gsLst>
                  <a:lin ang="5400000" scaled="0"/>
                </a:gradFill>
              </a:rPr>
              <a:t>certutil.exe -</a:t>
            </a:r>
            <a:r>
              <a:rPr lang="fr-FR" sz="2000" dirty="0" err="1">
                <a:gradFill>
                  <a:gsLst>
                    <a:gs pos="1250">
                      <a:schemeClr val="tx1"/>
                    </a:gs>
                    <a:gs pos="100000">
                      <a:schemeClr val="tx1"/>
                    </a:gs>
                  </a:gsLst>
                  <a:lin ang="5400000" scaled="0"/>
                </a:gradFill>
              </a:rPr>
              <a:t>addEccCurve</a:t>
            </a:r>
            <a:r>
              <a:rPr lang="fr-FR" sz="2000" dirty="0">
                <a:gradFill>
                  <a:gsLst>
                    <a:gs pos="1250">
                      <a:schemeClr val="tx1"/>
                    </a:gs>
                    <a:gs pos="100000">
                      <a:schemeClr val="tx1"/>
                    </a:gs>
                  </a:gsLst>
                  <a:lin ang="5400000" scaled="0"/>
                </a:gradFill>
              </a:rPr>
              <a:t> </a:t>
            </a:r>
            <a:r>
              <a:rPr lang="fr-FR" sz="2000" dirty="0" err="1">
                <a:gradFill>
                  <a:gsLst>
                    <a:gs pos="1250">
                      <a:schemeClr val="tx1"/>
                    </a:gs>
                    <a:gs pos="100000">
                      <a:schemeClr val="tx1"/>
                    </a:gs>
                  </a:gsLst>
                  <a:lin ang="5400000" scaled="0"/>
                </a:gradFill>
              </a:rPr>
              <a:t>curveName</a:t>
            </a:r>
            <a:r>
              <a:rPr lang="fr-FR" sz="2000" dirty="0">
                <a:gradFill>
                  <a:gsLst>
                    <a:gs pos="1250">
                      <a:schemeClr val="tx1"/>
                    </a:gs>
                    <a:gs pos="100000">
                      <a:schemeClr val="tx1"/>
                    </a:gs>
                  </a:gsLst>
                  <a:lin ang="5400000" scaled="0"/>
                </a:gradFill>
              </a:rPr>
              <a:t> </a:t>
            </a:r>
            <a:r>
              <a:rPr lang="fr-FR" sz="2000" dirty="0" err="1">
                <a:gradFill>
                  <a:gsLst>
                    <a:gs pos="1250">
                      <a:schemeClr val="tx1"/>
                    </a:gs>
                    <a:gs pos="100000">
                      <a:schemeClr val="tx1"/>
                    </a:gs>
                  </a:gsLst>
                  <a:lin ang="5400000" scaled="0"/>
                </a:gradFill>
              </a:rPr>
              <a:t>curveParameters</a:t>
            </a:r>
            <a:r>
              <a:rPr lang="fr-FR" sz="2000" dirty="0">
                <a:gradFill>
                  <a:gsLst>
                    <a:gs pos="1250">
                      <a:schemeClr val="tx1"/>
                    </a:gs>
                    <a:gs pos="100000">
                      <a:schemeClr val="tx1"/>
                    </a:gs>
                  </a:gsLst>
                  <a:lin ang="5400000" scaled="0"/>
                </a:gradFill>
              </a:rPr>
              <a:t> [</a:t>
            </a:r>
            <a:r>
              <a:rPr lang="fr-FR" sz="2000" dirty="0" err="1">
                <a:gradFill>
                  <a:gsLst>
                    <a:gs pos="1250">
                      <a:schemeClr val="tx1"/>
                    </a:gs>
                    <a:gs pos="100000">
                      <a:schemeClr val="tx1"/>
                    </a:gs>
                  </a:gsLst>
                  <a:lin ang="5400000" scaled="0"/>
                </a:gradFill>
              </a:rPr>
              <a:t>curveOID</a:t>
            </a:r>
            <a:r>
              <a:rPr lang="fr-FR" sz="2000" dirty="0">
                <a:gradFill>
                  <a:gsLst>
                    <a:gs pos="1250">
                      <a:schemeClr val="tx1"/>
                    </a:gs>
                    <a:gs pos="100000">
                      <a:schemeClr val="tx1"/>
                    </a:gs>
                  </a:gsLst>
                  <a:lin ang="5400000" scaled="0"/>
                </a:gradFill>
              </a:rPr>
              <a:t>] [</a:t>
            </a:r>
            <a:r>
              <a:rPr lang="fr-FR" sz="2000" dirty="0" err="1">
                <a:gradFill>
                  <a:gsLst>
                    <a:gs pos="1250">
                      <a:schemeClr val="tx1"/>
                    </a:gs>
                    <a:gs pos="100000">
                      <a:schemeClr val="tx1"/>
                    </a:gs>
                  </a:gsLst>
                  <a:lin ang="5400000" scaled="0"/>
                </a:gradFill>
              </a:rPr>
              <a:t>curveType</a:t>
            </a:r>
            <a:r>
              <a:rPr lang="fr-FR" sz="2000" dirty="0">
                <a:gradFill>
                  <a:gsLst>
                    <a:gs pos="1250">
                      <a:schemeClr val="tx1"/>
                    </a:gs>
                    <a:gs pos="100000">
                      <a:schemeClr val="tx1"/>
                    </a:gs>
                  </a:gsLst>
                  <a:lin ang="5400000" scaled="0"/>
                </a:gradFill>
              </a:rPr>
              <a:t>]</a:t>
            </a:r>
          </a:p>
        </p:txBody>
      </p:sp>
    </p:spTree>
    <p:extLst>
      <p:ext uri="{BB962C8B-B14F-4D97-AF65-F5344CB8AC3E}">
        <p14:creationId xmlns:p14="http://schemas.microsoft.com/office/powerpoint/2010/main" val="392964960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285588-504C-4ADD-8757-C189435B44B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66</a:t>
            </a:fld>
            <a:endParaRPr lang="en-US" dirty="0"/>
          </a:p>
        </p:txBody>
      </p:sp>
      <p:sp>
        <p:nvSpPr>
          <p:cNvPr id="3" name="Text Placeholder 2">
            <a:extLst>
              <a:ext uri="{FF2B5EF4-FFF2-40B4-BE49-F238E27FC236}">
                <a16:creationId xmlns:a16="http://schemas.microsoft.com/office/drawing/2014/main" id="{56026CA4-647C-4099-940D-3C5E0DA1AC85}"/>
              </a:ext>
            </a:extLst>
          </p:cNvPr>
          <p:cNvSpPr>
            <a:spLocks noGrp="1"/>
          </p:cNvSpPr>
          <p:nvPr>
            <p:ph type="body" sz="quarter" idx="14"/>
          </p:nvPr>
        </p:nvSpPr>
        <p:spPr>
          <a:xfrm>
            <a:off x="274701" y="1943100"/>
            <a:ext cx="11889501" cy="4801314"/>
          </a:xfrm>
        </p:spPr>
        <p:txBody>
          <a:bodyPr/>
          <a:lstStyle/>
          <a:p>
            <a:pPr marL="0" indent="0">
              <a:buNone/>
            </a:pPr>
            <a:r>
              <a:rPr lang="en-US" sz="2000" dirty="0">
                <a:latin typeface="+mn-lt"/>
              </a:rPr>
              <a:t>S</a:t>
            </a:r>
            <a:r>
              <a:rPr lang="fr-FR" sz="2000" dirty="0">
                <a:latin typeface="+mn-lt"/>
              </a:rPr>
              <a:t>CHANNEL\</a:t>
            </a:r>
            <a:r>
              <a:rPr lang="fr-FR" sz="2000" dirty="0" err="1">
                <a:latin typeface="+mn-lt"/>
              </a:rPr>
              <a:t>Protocols</a:t>
            </a:r>
            <a:r>
              <a:rPr lang="fr-FR" sz="2000" dirty="0">
                <a:latin typeface="+mn-lt"/>
              </a:rPr>
              <a:t> </a:t>
            </a:r>
            <a:r>
              <a:rPr lang="fr-FR" sz="2000" dirty="0" err="1">
                <a:latin typeface="+mn-lt"/>
              </a:rPr>
              <a:t>subkey</a:t>
            </a:r>
            <a:endParaRPr lang="fr-FR" sz="2000" dirty="0">
              <a:latin typeface="+mn-lt"/>
            </a:endParaRP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Protocols</a:t>
            </a:r>
            <a:r>
              <a:rPr lang="fr-FR" sz="2000" dirty="0">
                <a:gradFill>
                  <a:gsLst>
                    <a:gs pos="1250">
                      <a:srgbClr val="505050"/>
                    </a:gs>
                    <a:gs pos="100000">
                      <a:srgbClr val="505050"/>
                    </a:gs>
                  </a:gsLst>
                  <a:lin ang="5400000" scaled="0"/>
                </a:gradFill>
                <a:latin typeface="Segoe UI"/>
              </a:rPr>
              <a:t>\SSL 3.0\Client</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Protocols</a:t>
            </a:r>
            <a:r>
              <a:rPr lang="fr-FR" sz="2000" dirty="0">
                <a:gradFill>
                  <a:gsLst>
                    <a:gs pos="1250">
                      <a:srgbClr val="505050"/>
                    </a:gs>
                    <a:gs pos="100000">
                      <a:srgbClr val="505050"/>
                    </a:gs>
                  </a:gsLst>
                  <a:lin ang="5400000" scaled="0"/>
                </a:gradFill>
                <a:latin typeface="Segoe UI"/>
              </a:rPr>
              <a:t>\SSL 3.0\Server</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Protocols</a:t>
            </a:r>
            <a:r>
              <a:rPr lang="fr-FR" sz="2000" dirty="0">
                <a:gradFill>
                  <a:gsLst>
                    <a:gs pos="1250">
                      <a:srgbClr val="505050"/>
                    </a:gs>
                    <a:gs pos="100000">
                      <a:srgbClr val="505050"/>
                    </a:gs>
                  </a:gsLst>
                  <a:lin ang="5400000" scaled="0"/>
                </a:gradFill>
                <a:latin typeface="Segoe UI"/>
              </a:rPr>
              <a:t>\TLS 1.0\Client</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Protocols</a:t>
            </a:r>
            <a:r>
              <a:rPr lang="fr-FR" sz="2000" dirty="0">
                <a:gradFill>
                  <a:gsLst>
                    <a:gs pos="1250">
                      <a:srgbClr val="505050"/>
                    </a:gs>
                    <a:gs pos="100000">
                      <a:srgbClr val="505050"/>
                    </a:gs>
                  </a:gsLst>
                  <a:lin ang="5400000" scaled="0"/>
                </a:gradFill>
                <a:latin typeface="Segoe UI"/>
              </a:rPr>
              <a:t>\TLS 1.0\Server</a:t>
            </a:r>
            <a:endParaRPr lang="fr-FR" sz="2000" dirty="0">
              <a:latin typeface="+mn-lt"/>
            </a:endParaRPr>
          </a:p>
          <a:p>
            <a:r>
              <a:rPr lang="fr-FR" sz="2000" dirty="0">
                <a:latin typeface="+mn-lt"/>
              </a:rPr>
              <a:t>SCHANNEL\</a:t>
            </a:r>
            <a:r>
              <a:rPr lang="fr-FR" sz="2000" dirty="0" err="1">
                <a:latin typeface="+mn-lt"/>
              </a:rPr>
              <a:t>Protocols</a:t>
            </a:r>
            <a:r>
              <a:rPr lang="fr-FR" sz="2000" dirty="0">
                <a:latin typeface="+mn-lt"/>
              </a:rPr>
              <a:t>\TLS 1.1\Client</a:t>
            </a:r>
          </a:p>
          <a:p>
            <a:r>
              <a:rPr lang="fr-FR" sz="2000" dirty="0">
                <a:latin typeface="+mn-lt"/>
              </a:rPr>
              <a:t>SCHANNEL\</a:t>
            </a:r>
            <a:r>
              <a:rPr lang="fr-FR" sz="2000" dirty="0" err="1">
                <a:latin typeface="+mn-lt"/>
              </a:rPr>
              <a:t>Protocols</a:t>
            </a:r>
            <a:r>
              <a:rPr lang="fr-FR" sz="2000" dirty="0">
                <a:latin typeface="+mn-lt"/>
              </a:rPr>
              <a:t>\TLS 1.1\Server</a:t>
            </a:r>
          </a:p>
          <a:p>
            <a:r>
              <a:rPr lang="fr-FR" sz="2000" dirty="0">
                <a:latin typeface="+mn-lt"/>
              </a:rPr>
              <a:t>SCHANNEL\</a:t>
            </a:r>
            <a:r>
              <a:rPr lang="fr-FR" sz="2000" dirty="0" err="1">
                <a:latin typeface="+mn-lt"/>
              </a:rPr>
              <a:t>Protocols</a:t>
            </a:r>
            <a:r>
              <a:rPr lang="fr-FR" sz="2000" dirty="0">
                <a:latin typeface="+mn-lt"/>
              </a:rPr>
              <a:t>\TLS 1.2\Client</a:t>
            </a:r>
          </a:p>
          <a:p>
            <a:r>
              <a:rPr lang="fr-FR" sz="2000" dirty="0">
                <a:latin typeface="+mn-lt"/>
              </a:rPr>
              <a:t>SCHANNEL\</a:t>
            </a:r>
            <a:r>
              <a:rPr lang="fr-FR" sz="2000" dirty="0" err="1">
                <a:latin typeface="+mn-lt"/>
              </a:rPr>
              <a:t>Protocols</a:t>
            </a:r>
            <a:r>
              <a:rPr lang="fr-FR" sz="2000" dirty="0">
                <a:latin typeface="+mn-lt"/>
              </a:rPr>
              <a:t>\TLS 1.2\Server</a:t>
            </a:r>
          </a:p>
          <a:p>
            <a:pPr marL="0" indent="0">
              <a:buNone/>
            </a:pPr>
            <a:endParaRPr lang="en-US" sz="2000" dirty="0">
              <a:latin typeface="+mn-lt"/>
            </a:endParaRPr>
          </a:p>
          <a:p>
            <a:pPr marL="0" lvl="0" indent="0">
              <a:buNone/>
            </a:pPr>
            <a:r>
              <a:rPr lang="en-US" sz="2000" dirty="0">
                <a:gradFill>
                  <a:gsLst>
                    <a:gs pos="1250">
                      <a:srgbClr val="505050"/>
                    </a:gs>
                    <a:gs pos="100000">
                      <a:srgbClr val="505050"/>
                    </a:gs>
                  </a:gsLst>
                  <a:lin ang="5400000" scaled="0"/>
                </a:gradFill>
                <a:latin typeface="Segoe UI"/>
              </a:rPr>
              <a:t>Values for each subkey</a:t>
            </a:r>
          </a:p>
          <a:p>
            <a:r>
              <a:rPr lang="en-US" sz="2000" dirty="0">
                <a:gradFill>
                  <a:gsLst>
                    <a:gs pos="1250">
                      <a:srgbClr val="505050"/>
                    </a:gs>
                    <a:gs pos="100000">
                      <a:srgbClr val="505050"/>
                    </a:gs>
                  </a:gsLst>
                  <a:lin ang="5400000" scaled="0"/>
                </a:gradFill>
                <a:latin typeface="Segoe UI"/>
              </a:rPr>
              <a:t>Enabled – type : DWORD: 0 to disable 0x1 to enable.</a:t>
            </a:r>
          </a:p>
          <a:p>
            <a:r>
              <a:rPr lang="en-US" sz="2000" dirty="0" err="1">
                <a:gradFill>
                  <a:gsLst>
                    <a:gs pos="1250">
                      <a:srgbClr val="505050"/>
                    </a:gs>
                    <a:gs pos="100000">
                      <a:srgbClr val="505050"/>
                    </a:gs>
                  </a:gsLst>
                  <a:lin ang="5400000" scaled="0"/>
                </a:gradFill>
                <a:latin typeface="Segoe UI"/>
              </a:rPr>
              <a:t>DisabledByDefault</a:t>
            </a:r>
            <a:r>
              <a:rPr lang="en-US" sz="2000" dirty="0">
                <a:gradFill>
                  <a:gsLst>
                    <a:gs pos="1250">
                      <a:srgbClr val="505050"/>
                    </a:gs>
                    <a:gs pos="100000">
                      <a:srgbClr val="505050"/>
                    </a:gs>
                  </a:gsLst>
                  <a:lin ang="5400000" scaled="0"/>
                </a:gradFill>
                <a:latin typeface="Segoe UI"/>
              </a:rPr>
              <a:t> – type DWORD: To enable the system to use the protocols that will not be negotiated by default, change to 0 </a:t>
            </a:r>
          </a:p>
        </p:txBody>
      </p:sp>
      <p:sp>
        <p:nvSpPr>
          <p:cNvPr id="4" name="Title 3">
            <a:extLst>
              <a:ext uri="{FF2B5EF4-FFF2-40B4-BE49-F238E27FC236}">
                <a16:creationId xmlns:a16="http://schemas.microsoft.com/office/drawing/2014/main" id="{CFC1753A-C67B-437D-BBCD-0A1E8C696EDB}"/>
              </a:ext>
            </a:extLst>
          </p:cNvPr>
          <p:cNvSpPr>
            <a:spLocks noGrp="1"/>
          </p:cNvSpPr>
          <p:nvPr>
            <p:ph type="title"/>
          </p:nvPr>
        </p:nvSpPr>
        <p:spPr/>
        <p:txBody>
          <a:bodyPr/>
          <a:lstStyle/>
          <a:p>
            <a:r>
              <a:rPr lang="en-US" dirty="0" err="1"/>
              <a:t>SChannel</a:t>
            </a:r>
            <a:r>
              <a:rPr lang="en-US" dirty="0"/>
              <a:t> Legacy protocol configuration</a:t>
            </a:r>
            <a:endParaRPr lang="fr-FR" dirty="0"/>
          </a:p>
        </p:txBody>
      </p:sp>
    </p:spTree>
    <p:extLst>
      <p:ext uri="{BB962C8B-B14F-4D97-AF65-F5344CB8AC3E}">
        <p14:creationId xmlns:p14="http://schemas.microsoft.com/office/powerpoint/2010/main" val="1496732861"/>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9009F3-DB0E-41D4-AFE4-97200D1A2DA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67</a:t>
            </a:fld>
            <a:endParaRPr lang="en-US" dirty="0"/>
          </a:p>
        </p:txBody>
      </p:sp>
      <p:sp>
        <p:nvSpPr>
          <p:cNvPr id="3" name="Text Placeholder 2">
            <a:extLst>
              <a:ext uri="{FF2B5EF4-FFF2-40B4-BE49-F238E27FC236}">
                <a16:creationId xmlns:a16="http://schemas.microsoft.com/office/drawing/2014/main" id="{74DC12AA-FE73-4150-A19C-CE5E9665E2FB}"/>
              </a:ext>
            </a:extLst>
          </p:cNvPr>
          <p:cNvSpPr>
            <a:spLocks noGrp="1"/>
          </p:cNvSpPr>
          <p:nvPr>
            <p:ph type="body" sz="quarter" idx="14"/>
          </p:nvPr>
        </p:nvSpPr>
        <p:spPr>
          <a:xfrm>
            <a:off x="274702" y="1943100"/>
            <a:ext cx="11721160" cy="3847207"/>
          </a:xfrm>
        </p:spPr>
        <p:txBody>
          <a:bodyPr/>
          <a:lstStyle/>
          <a:p>
            <a:pPr marL="0" lvl="0" indent="0">
              <a:buNone/>
            </a:pPr>
            <a:r>
              <a:rPr lang="en-US" sz="2000" dirty="0">
                <a:gradFill>
                  <a:gsLst>
                    <a:gs pos="1250">
                      <a:srgbClr val="505050"/>
                    </a:gs>
                    <a:gs pos="100000">
                      <a:srgbClr val="505050"/>
                    </a:gs>
                  </a:gsLst>
                  <a:lin ang="5400000" scaled="0"/>
                </a:gradFill>
                <a:latin typeface="Segoe UI"/>
              </a:rPr>
              <a:t>S</a:t>
            </a:r>
            <a:r>
              <a:rPr lang="fr-FR" sz="2000" dirty="0">
                <a:gradFill>
                  <a:gsLst>
                    <a:gs pos="1250">
                      <a:srgbClr val="505050"/>
                    </a:gs>
                    <a:gs pos="100000">
                      <a:srgbClr val="505050"/>
                    </a:gs>
                  </a:gsLst>
                  <a:lin ang="5400000" scaled="0"/>
                </a:gradFill>
                <a:latin typeface="Segoe UI"/>
              </a:rPr>
              <a:t>CHANNEL\</a:t>
            </a:r>
            <a:r>
              <a:rPr lang="fr-FR" sz="2000" dirty="0" err="1">
                <a:gradFill>
                  <a:gsLst>
                    <a:gs pos="1250">
                      <a:srgbClr val="505050"/>
                    </a:gs>
                    <a:gs pos="100000">
                      <a:srgbClr val="505050"/>
                    </a:gs>
                  </a:gsLst>
                  <a:lin ang="5400000" scaled="0"/>
                </a:gradFill>
                <a:latin typeface="Segoe UI"/>
              </a:rPr>
              <a:t>Ciphers</a:t>
            </a:r>
            <a:r>
              <a:rPr lang="fr-FR" sz="2000" dirty="0">
                <a:gradFill>
                  <a:gsLst>
                    <a:gs pos="1250">
                      <a:srgbClr val="505050"/>
                    </a:gs>
                    <a:gs pos="100000">
                      <a:srgbClr val="505050"/>
                    </a:gs>
                  </a:gsLst>
                  <a:lin ang="5400000" scaled="0"/>
                </a:gradFill>
                <a:latin typeface="Segoe UI"/>
              </a:rPr>
              <a:t> </a:t>
            </a:r>
            <a:r>
              <a:rPr lang="fr-FR" sz="2000" dirty="0" err="1">
                <a:gradFill>
                  <a:gsLst>
                    <a:gs pos="1250">
                      <a:srgbClr val="505050"/>
                    </a:gs>
                    <a:gs pos="100000">
                      <a:srgbClr val="505050"/>
                    </a:gs>
                  </a:gsLst>
                  <a:lin ang="5400000" scaled="0"/>
                </a:gradFill>
                <a:latin typeface="Segoe UI"/>
              </a:rPr>
              <a:t>subkeys</a:t>
            </a:r>
            <a:endParaRPr lang="fr-FR" sz="2000" dirty="0">
              <a:gradFill>
                <a:gsLst>
                  <a:gs pos="1250">
                    <a:srgbClr val="505050"/>
                  </a:gs>
                  <a:gs pos="100000">
                    <a:srgbClr val="505050"/>
                  </a:gs>
                </a:gsLst>
                <a:lin ang="5400000" scaled="0"/>
              </a:gradFill>
              <a:latin typeface="Segoe UI"/>
            </a:endParaRP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Ciphers</a:t>
            </a:r>
            <a:r>
              <a:rPr lang="fr-FR" sz="2000" dirty="0">
                <a:gradFill>
                  <a:gsLst>
                    <a:gs pos="1250">
                      <a:srgbClr val="505050"/>
                    </a:gs>
                    <a:gs pos="100000">
                      <a:srgbClr val="505050"/>
                    </a:gs>
                  </a:gsLst>
                  <a:lin ang="5400000" scaled="0"/>
                </a:gradFill>
                <a:latin typeface="Segoe UI"/>
              </a:rPr>
              <a:t>\RC4 128/128</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Ciphers</a:t>
            </a:r>
            <a:r>
              <a:rPr lang="fr-FR" sz="2000" dirty="0">
                <a:gradFill>
                  <a:gsLst>
                    <a:gs pos="1250">
                      <a:srgbClr val="505050"/>
                    </a:gs>
                    <a:gs pos="100000">
                      <a:srgbClr val="505050"/>
                    </a:gs>
                  </a:gsLst>
                  <a:lin ang="5400000" scaled="0"/>
                </a:gradFill>
                <a:latin typeface="Segoe UI"/>
              </a:rPr>
              <a:t>\Triple DES 168</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Ciphers</a:t>
            </a:r>
            <a:r>
              <a:rPr lang="fr-FR" sz="2000" dirty="0">
                <a:gradFill>
                  <a:gsLst>
                    <a:gs pos="1250">
                      <a:srgbClr val="505050"/>
                    </a:gs>
                    <a:gs pos="100000">
                      <a:srgbClr val="505050"/>
                    </a:gs>
                  </a:gsLst>
                  <a:lin ang="5400000" scaled="0"/>
                </a:gradFill>
                <a:latin typeface="Segoe UI"/>
              </a:rPr>
              <a:t>\RC2 128/128</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Ciphers</a:t>
            </a:r>
            <a:r>
              <a:rPr lang="fr-FR" sz="2000" dirty="0">
                <a:gradFill>
                  <a:gsLst>
                    <a:gs pos="1250">
                      <a:srgbClr val="505050"/>
                    </a:gs>
                    <a:gs pos="100000">
                      <a:srgbClr val="505050"/>
                    </a:gs>
                  </a:gsLst>
                  <a:lin ang="5400000" scaled="0"/>
                </a:gradFill>
                <a:latin typeface="Segoe UI"/>
              </a:rPr>
              <a:t>\RC4 64/128</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Ciphers</a:t>
            </a:r>
            <a:r>
              <a:rPr lang="fr-FR" sz="2000" dirty="0">
                <a:gradFill>
                  <a:gsLst>
                    <a:gs pos="1250">
                      <a:srgbClr val="505050"/>
                    </a:gs>
                    <a:gs pos="100000">
                      <a:srgbClr val="505050"/>
                    </a:gs>
                  </a:gsLst>
                  <a:lin ang="5400000" scaled="0"/>
                </a:gradFill>
                <a:latin typeface="Segoe UI"/>
              </a:rPr>
              <a:t>\RC4 56/128</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Ciphers</a:t>
            </a:r>
            <a:r>
              <a:rPr lang="fr-FR" sz="2000" dirty="0">
                <a:gradFill>
                  <a:gsLst>
                    <a:gs pos="1250">
                      <a:srgbClr val="505050"/>
                    </a:gs>
                    <a:gs pos="100000">
                      <a:srgbClr val="505050"/>
                    </a:gs>
                  </a:gsLst>
                  <a:lin ang="5400000" scaled="0"/>
                </a:gradFill>
                <a:latin typeface="Segoe UI"/>
              </a:rPr>
              <a:t>\RC2 56/128</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Ciphers</a:t>
            </a:r>
            <a:r>
              <a:rPr lang="fr-FR" sz="2000" dirty="0">
                <a:gradFill>
                  <a:gsLst>
                    <a:gs pos="1250">
                      <a:srgbClr val="505050"/>
                    </a:gs>
                    <a:gs pos="100000">
                      <a:srgbClr val="505050"/>
                    </a:gs>
                  </a:gsLst>
                  <a:lin ang="5400000" scaled="0"/>
                </a:gradFill>
                <a:latin typeface="Segoe UI"/>
              </a:rPr>
              <a:t>\NULL</a:t>
            </a:r>
          </a:p>
          <a:p>
            <a:pPr lvl="0"/>
            <a:endParaRPr lang="en-US" sz="2000" dirty="0">
              <a:gradFill>
                <a:gsLst>
                  <a:gs pos="1250">
                    <a:srgbClr val="505050"/>
                  </a:gs>
                  <a:gs pos="100000">
                    <a:srgbClr val="505050"/>
                  </a:gs>
                </a:gsLst>
                <a:lin ang="5400000" scaled="0"/>
              </a:gradFill>
              <a:latin typeface="Segoe UI"/>
            </a:endParaRPr>
          </a:p>
          <a:p>
            <a:pPr marL="0" lvl="0" indent="0">
              <a:buNone/>
            </a:pPr>
            <a:r>
              <a:rPr lang="en-US" sz="2000" dirty="0">
                <a:gradFill>
                  <a:gsLst>
                    <a:gs pos="1250">
                      <a:srgbClr val="505050"/>
                    </a:gs>
                    <a:gs pos="100000">
                      <a:srgbClr val="505050"/>
                    </a:gs>
                  </a:gsLst>
                  <a:lin ang="5400000" scaled="0"/>
                </a:gradFill>
                <a:latin typeface="Segoe UI"/>
              </a:rPr>
              <a:t>Values for each subkey</a:t>
            </a:r>
          </a:p>
          <a:p>
            <a:r>
              <a:rPr lang="en-US" sz="2000" dirty="0">
                <a:gradFill>
                  <a:gsLst>
                    <a:gs pos="1250">
                      <a:srgbClr val="505050"/>
                    </a:gs>
                    <a:gs pos="100000">
                      <a:srgbClr val="505050"/>
                    </a:gs>
                  </a:gsLst>
                  <a:lin ang="5400000" scaled="0"/>
                </a:gradFill>
                <a:latin typeface="Segoe UI"/>
              </a:rPr>
              <a:t>Enabled – type : DWORD: 0 to disable 0xFFFFFFFF to enable.</a:t>
            </a:r>
          </a:p>
        </p:txBody>
      </p:sp>
      <p:sp>
        <p:nvSpPr>
          <p:cNvPr id="4" name="Title 3">
            <a:extLst>
              <a:ext uri="{FF2B5EF4-FFF2-40B4-BE49-F238E27FC236}">
                <a16:creationId xmlns:a16="http://schemas.microsoft.com/office/drawing/2014/main" id="{55FC9EEB-016F-42E5-AB53-B05DE4A60ECE}"/>
              </a:ext>
            </a:extLst>
          </p:cNvPr>
          <p:cNvSpPr>
            <a:spLocks noGrp="1"/>
          </p:cNvSpPr>
          <p:nvPr>
            <p:ph type="title"/>
          </p:nvPr>
        </p:nvSpPr>
        <p:spPr/>
        <p:txBody>
          <a:bodyPr/>
          <a:lstStyle/>
          <a:p>
            <a:r>
              <a:rPr lang="en-US" dirty="0" err="1"/>
              <a:t>SChannel</a:t>
            </a:r>
            <a:r>
              <a:rPr lang="en-US" dirty="0"/>
              <a:t> Legacy Ciphers configuration</a:t>
            </a:r>
            <a:endParaRPr lang="fr-FR" dirty="0"/>
          </a:p>
        </p:txBody>
      </p:sp>
    </p:spTree>
    <p:extLst>
      <p:ext uri="{BB962C8B-B14F-4D97-AF65-F5344CB8AC3E}">
        <p14:creationId xmlns:p14="http://schemas.microsoft.com/office/powerpoint/2010/main" val="3869128196"/>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89D05A-03FD-4E35-8FB0-C3726709328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68</a:t>
            </a:fld>
            <a:endParaRPr lang="en-US" dirty="0"/>
          </a:p>
        </p:txBody>
      </p:sp>
      <p:sp>
        <p:nvSpPr>
          <p:cNvPr id="3" name="Text Placeholder 2">
            <a:extLst>
              <a:ext uri="{FF2B5EF4-FFF2-40B4-BE49-F238E27FC236}">
                <a16:creationId xmlns:a16="http://schemas.microsoft.com/office/drawing/2014/main" id="{CA094579-1149-4F4C-BF9A-D0CB731C294F}"/>
              </a:ext>
            </a:extLst>
          </p:cNvPr>
          <p:cNvSpPr>
            <a:spLocks noGrp="1"/>
          </p:cNvSpPr>
          <p:nvPr>
            <p:ph type="body" sz="quarter" idx="14"/>
          </p:nvPr>
        </p:nvSpPr>
        <p:spPr>
          <a:xfrm>
            <a:off x="274702" y="1943100"/>
            <a:ext cx="11721160" cy="3508653"/>
          </a:xfrm>
        </p:spPr>
        <p:txBody>
          <a:bodyPr/>
          <a:lstStyle/>
          <a:p>
            <a:pPr marL="0" lvl="0" indent="0">
              <a:buNone/>
            </a:pPr>
            <a:r>
              <a:rPr lang="en-US" sz="2000" dirty="0">
                <a:gradFill>
                  <a:gsLst>
                    <a:gs pos="1250">
                      <a:srgbClr val="505050"/>
                    </a:gs>
                    <a:gs pos="100000">
                      <a:srgbClr val="505050"/>
                    </a:gs>
                  </a:gsLst>
                  <a:lin ang="5400000" scaled="0"/>
                </a:gradFill>
                <a:latin typeface="Segoe UI"/>
              </a:rPr>
              <a:t>SCHANNEL/Hashes subkeys</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Hashes</a:t>
            </a:r>
            <a:r>
              <a:rPr lang="fr-FR" sz="2000" dirty="0">
                <a:gradFill>
                  <a:gsLst>
                    <a:gs pos="1250">
                      <a:srgbClr val="505050"/>
                    </a:gs>
                    <a:gs pos="100000">
                      <a:srgbClr val="505050"/>
                    </a:gs>
                  </a:gsLst>
                  <a:lin ang="5400000" scaled="0"/>
                </a:gradFill>
                <a:latin typeface="Segoe UI"/>
              </a:rPr>
              <a:t>\MD5</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Hashes</a:t>
            </a:r>
            <a:r>
              <a:rPr lang="fr-FR" sz="2000" dirty="0">
                <a:gradFill>
                  <a:gsLst>
                    <a:gs pos="1250">
                      <a:srgbClr val="505050"/>
                    </a:gs>
                    <a:gs pos="100000">
                      <a:srgbClr val="505050"/>
                    </a:gs>
                  </a:gsLst>
                  <a:lin ang="5400000" scaled="0"/>
                </a:gradFill>
                <a:latin typeface="Segoe UI"/>
              </a:rPr>
              <a:t>\SHA</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Hashes</a:t>
            </a:r>
            <a:r>
              <a:rPr lang="fr-FR" sz="2000" dirty="0">
                <a:gradFill>
                  <a:gsLst>
                    <a:gs pos="1250">
                      <a:srgbClr val="505050"/>
                    </a:gs>
                    <a:gs pos="100000">
                      <a:srgbClr val="505050"/>
                    </a:gs>
                  </a:gsLst>
                  <a:lin ang="5400000" scaled="0"/>
                </a:gradFill>
                <a:latin typeface="Segoe UI"/>
              </a:rPr>
              <a:t>\SHA256</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Hashes</a:t>
            </a:r>
            <a:r>
              <a:rPr lang="fr-FR" sz="2000" dirty="0">
                <a:gradFill>
                  <a:gsLst>
                    <a:gs pos="1250">
                      <a:srgbClr val="505050"/>
                    </a:gs>
                    <a:gs pos="100000">
                      <a:srgbClr val="505050"/>
                    </a:gs>
                  </a:gsLst>
                  <a:lin ang="5400000" scaled="0"/>
                </a:gradFill>
                <a:latin typeface="Segoe UI"/>
              </a:rPr>
              <a:t>\SHA384</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Hashes</a:t>
            </a:r>
            <a:r>
              <a:rPr lang="fr-FR" sz="2000" dirty="0">
                <a:gradFill>
                  <a:gsLst>
                    <a:gs pos="1250">
                      <a:srgbClr val="505050"/>
                    </a:gs>
                    <a:gs pos="100000">
                      <a:srgbClr val="505050"/>
                    </a:gs>
                  </a:gsLst>
                  <a:lin ang="5400000" scaled="0"/>
                </a:gradFill>
                <a:latin typeface="Segoe UI"/>
              </a:rPr>
              <a:t>\SHA512</a:t>
            </a:r>
          </a:p>
          <a:p>
            <a:pPr marL="0" lvl="0" indent="0">
              <a:buNone/>
            </a:pPr>
            <a:endParaRPr lang="en-US" sz="2000" dirty="0">
              <a:gradFill>
                <a:gsLst>
                  <a:gs pos="1250">
                    <a:srgbClr val="505050"/>
                  </a:gs>
                  <a:gs pos="100000">
                    <a:srgbClr val="505050"/>
                  </a:gs>
                </a:gsLst>
                <a:lin ang="5400000" scaled="0"/>
              </a:gradFill>
              <a:latin typeface="Segoe UI"/>
            </a:endParaRPr>
          </a:p>
          <a:p>
            <a:pPr marL="0" lvl="0" indent="0">
              <a:buNone/>
            </a:pPr>
            <a:r>
              <a:rPr lang="en-US" sz="2000" dirty="0">
                <a:gradFill>
                  <a:gsLst>
                    <a:gs pos="1250">
                      <a:srgbClr val="505050"/>
                    </a:gs>
                    <a:gs pos="100000">
                      <a:srgbClr val="505050"/>
                    </a:gs>
                  </a:gsLst>
                  <a:lin ang="5400000" scaled="0"/>
                </a:gradFill>
                <a:latin typeface="Segoe UI"/>
              </a:rPr>
              <a:t>Values for each subkey</a:t>
            </a:r>
          </a:p>
          <a:p>
            <a:r>
              <a:rPr lang="en-US" sz="2000" dirty="0">
                <a:gradFill>
                  <a:gsLst>
                    <a:gs pos="1250">
                      <a:srgbClr val="505050"/>
                    </a:gs>
                    <a:gs pos="100000">
                      <a:srgbClr val="505050"/>
                    </a:gs>
                  </a:gsLst>
                  <a:lin ang="5400000" scaled="0"/>
                </a:gradFill>
                <a:latin typeface="Segoe UI"/>
              </a:rPr>
              <a:t>Enabled – type : DWORD: 0 to disable 0xFFFFFFFF to enable.</a:t>
            </a:r>
          </a:p>
          <a:p>
            <a:pPr marL="0" lvl="0" indent="0">
              <a:buNone/>
            </a:pPr>
            <a:endParaRPr lang="en-US" sz="2000" dirty="0">
              <a:gradFill>
                <a:gsLst>
                  <a:gs pos="1250">
                    <a:srgbClr val="505050"/>
                  </a:gs>
                  <a:gs pos="100000">
                    <a:srgbClr val="505050"/>
                  </a:gs>
                </a:gsLst>
                <a:lin ang="5400000" scaled="0"/>
              </a:gradFill>
              <a:latin typeface="Segoe UI"/>
            </a:endParaRPr>
          </a:p>
        </p:txBody>
      </p:sp>
      <p:sp>
        <p:nvSpPr>
          <p:cNvPr id="4" name="Title 3">
            <a:extLst>
              <a:ext uri="{FF2B5EF4-FFF2-40B4-BE49-F238E27FC236}">
                <a16:creationId xmlns:a16="http://schemas.microsoft.com/office/drawing/2014/main" id="{EBFCB3CF-DA2C-430D-9DD6-CFBDB41513CF}"/>
              </a:ext>
            </a:extLst>
          </p:cNvPr>
          <p:cNvSpPr>
            <a:spLocks noGrp="1"/>
          </p:cNvSpPr>
          <p:nvPr>
            <p:ph type="title"/>
          </p:nvPr>
        </p:nvSpPr>
        <p:spPr/>
        <p:txBody>
          <a:bodyPr/>
          <a:lstStyle/>
          <a:p>
            <a:r>
              <a:rPr lang="en-US" dirty="0" err="1"/>
              <a:t>SChannel</a:t>
            </a:r>
            <a:r>
              <a:rPr lang="en-US" dirty="0"/>
              <a:t> Legacy Hash algorithm configuration</a:t>
            </a:r>
            <a:endParaRPr lang="fr-FR" dirty="0"/>
          </a:p>
        </p:txBody>
      </p:sp>
    </p:spTree>
    <p:extLst>
      <p:ext uri="{BB962C8B-B14F-4D97-AF65-F5344CB8AC3E}">
        <p14:creationId xmlns:p14="http://schemas.microsoft.com/office/powerpoint/2010/main" val="20654744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C23BC9-D6C8-47DD-A8AD-4C28282B8B5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dirty="0"/>
          </a:p>
        </p:txBody>
      </p:sp>
      <p:sp>
        <p:nvSpPr>
          <p:cNvPr id="3" name="Text Placeholder 2">
            <a:extLst>
              <a:ext uri="{FF2B5EF4-FFF2-40B4-BE49-F238E27FC236}">
                <a16:creationId xmlns:a16="http://schemas.microsoft.com/office/drawing/2014/main" id="{18A7DB2C-8EA7-42AF-B053-BF7AA4E2E286}"/>
              </a:ext>
            </a:extLst>
          </p:cNvPr>
          <p:cNvSpPr>
            <a:spLocks noGrp="1"/>
          </p:cNvSpPr>
          <p:nvPr>
            <p:ph type="body" sz="quarter" idx="14"/>
          </p:nvPr>
        </p:nvSpPr>
        <p:spPr>
          <a:xfrm>
            <a:off x="274702" y="1943100"/>
            <a:ext cx="7167671" cy="4693593"/>
          </a:xfrm>
        </p:spPr>
        <p:txBody>
          <a:bodyPr/>
          <a:lstStyle/>
          <a:p>
            <a:r>
              <a:rPr lang="en-US" sz="2400" dirty="0">
                <a:latin typeface="+mn-lt"/>
              </a:rPr>
              <a:t>EFS Service</a:t>
            </a:r>
          </a:p>
          <a:p>
            <a:pPr marL="342900" lvl="1" indent="0">
              <a:buNone/>
            </a:pPr>
            <a:r>
              <a:rPr lang="en-US" sz="1600" dirty="0"/>
              <a:t>Part of LSASS. Calls CryptoAPI to acquire and decrypt the file encryption key (FEK) for a data file and sends it to the EFS driver.</a:t>
            </a:r>
          </a:p>
          <a:p>
            <a:r>
              <a:rPr lang="en-US" sz="2400" dirty="0">
                <a:latin typeface="+mn-lt"/>
              </a:rPr>
              <a:t>EFS Driver</a:t>
            </a:r>
          </a:p>
          <a:p>
            <a:pPr marL="342900" lvl="1" indent="0">
              <a:buNone/>
            </a:pPr>
            <a:r>
              <a:rPr lang="en-US" sz="1600" dirty="0"/>
              <a:t>Tightly integrated with NTFS. The EFS driver is essentially a filter driver logically layered on top of NTFS. It communicates with the EFS service to request file encryption keys, DDFs, DRFs, and other key management services. It passes this information to the EFS FSRTL to perform various file system operations (open, read, write, and append) transparently.</a:t>
            </a:r>
          </a:p>
          <a:p>
            <a:r>
              <a:rPr lang="en-US" sz="2400" dirty="0">
                <a:latin typeface="+mn-lt"/>
              </a:rPr>
              <a:t>CryptoAPI</a:t>
            </a:r>
          </a:p>
          <a:p>
            <a:pPr marL="342900" lvl="1" indent="0">
              <a:buNone/>
            </a:pPr>
            <a:r>
              <a:rPr lang="en-US" sz="1800" dirty="0"/>
              <a:t>EFS uses CryptoAPI for all of its cryptographic operations.</a:t>
            </a:r>
          </a:p>
          <a:p>
            <a:r>
              <a:rPr lang="en-US" sz="2800" dirty="0">
                <a:latin typeface="+mn-lt"/>
              </a:rPr>
              <a:t>EFS FSRTL</a:t>
            </a:r>
          </a:p>
          <a:p>
            <a:pPr marL="342900" lvl="1" indent="0">
              <a:buNone/>
            </a:pPr>
            <a:r>
              <a:rPr lang="en-US" sz="1600" dirty="0"/>
              <a:t>The EFS FSRTL is a module within the EFS driver that implements NTFS callouts to handle various file system operations such as reads, writes, and opens on encrypted files and directories, and operations to encrypt, decrypt, and recover file data when it is written to or read from disk.</a:t>
            </a:r>
            <a:endParaRPr lang="fr-FR" sz="1600" dirty="0">
              <a:latin typeface="+mn-lt"/>
            </a:endParaRPr>
          </a:p>
        </p:txBody>
      </p:sp>
      <p:sp>
        <p:nvSpPr>
          <p:cNvPr id="4" name="Title 3">
            <a:extLst>
              <a:ext uri="{FF2B5EF4-FFF2-40B4-BE49-F238E27FC236}">
                <a16:creationId xmlns:a16="http://schemas.microsoft.com/office/drawing/2014/main" id="{708F70B5-7A46-47B6-9DE5-9233E4C692BA}"/>
              </a:ext>
            </a:extLst>
          </p:cNvPr>
          <p:cNvSpPr>
            <a:spLocks noGrp="1"/>
          </p:cNvSpPr>
          <p:nvPr>
            <p:ph type="title"/>
          </p:nvPr>
        </p:nvSpPr>
        <p:spPr/>
        <p:txBody>
          <a:bodyPr/>
          <a:lstStyle/>
          <a:p>
            <a:r>
              <a:rPr lang="en-US" dirty="0"/>
              <a:t>EFS Components</a:t>
            </a:r>
            <a:endParaRPr lang="fr-FR" dirty="0"/>
          </a:p>
        </p:txBody>
      </p:sp>
      <p:pic>
        <p:nvPicPr>
          <p:cNvPr id="6" name="Picture 5">
            <a:extLst>
              <a:ext uri="{FF2B5EF4-FFF2-40B4-BE49-F238E27FC236}">
                <a16:creationId xmlns:a16="http://schemas.microsoft.com/office/drawing/2014/main" id="{9ABC26D9-56C1-49FD-9D9D-08CDA2418B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4539" y="2269554"/>
            <a:ext cx="4364736" cy="3377184"/>
          </a:xfrm>
          <a:prstGeom prst="rect">
            <a:avLst/>
          </a:prstGeom>
        </p:spPr>
      </p:pic>
    </p:spTree>
    <p:extLst>
      <p:ext uri="{BB962C8B-B14F-4D97-AF65-F5344CB8AC3E}">
        <p14:creationId xmlns:p14="http://schemas.microsoft.com/office/powerpoint/2010/main" val="53285496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C423AB-D48E-4665-81A8-6C05C1455DB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69</a:t>
            </a:fld>
            <a:endParaRPr lang="en-US" dirty="0"/>
          </a:p>
        </p:txBody>
      </p:sp>
      <p:sp>
        <p:nvSpPr>
          <p:cNvPr id="3" name="Text Placeholder 2">
            <a:extLst>
              <a:ext uri="{FF2B5EF4-FFF2-40B4-BE49-F238E27FC236}">
                <a16:creationId xmlns:a16="http://schemas.microsoft.com/office/drawing/2014/main" id="{543CE6BE-A76D-490D-B1D4-1BFE2C62DADC}"/>
              </a:ext>
            </a:extLst>
          </p:cNvPr>
          <p:cNvSpPr>
            <a:spLocks noGrp="1"/>
          </p:cNvSpPr>
          <p:nvPr>
            <p:ph type="body" sz="quarter" idx="14"/>
          </p:nvPr>
        </p:nvSpPr>
        <p:spPr>
          <a:xfrm>
            <a:off x="274702" y="1943100"/>
            <a:ext cx="11721160" cy="4084195"/>
          </a:xfrm>
        </p:spPr>
        <p:txBody>
          <a:bodyPr/>
          <a:lstStyle/>
          <a:p>
            <a:pPr marL="0" lvl="0" indent="0">
              <a:buNone/>
            </a:pPr>
            <a:r>
              <a:rPr lang="en-US" sz="2000" dirty="0">
                <a:gradFill>
                  <a:gsLst>
                    <a:gs pos="1250">
                      <a:srgbClr val="505050"/>
                    </a:gs>
                    <a:gs pos="100000">
                      <a:srgbClr val="505050"/>
                    </a:gs>
                  </a:gsLst>
                  <a:lin ang="5400000" scaled="0"/>
                </a:gradFill>
                <a:latin typeface="Segoe UI"/>
              </a:rPr>
              <a:t>SCHANNEL\</a:t>
            </a:r>
            <a:r>
              <a:rPr lang="en-US" sz="2000" dirty="0" err="1">
                <a:gradFill>
                  <a:gsLst>
                    <a:gs pos="1250">
                      <a:srgbClr val="505050"/>
                    </a:gs>
                    <a:gs pos="100000">
                      <a:srgbClr val="505050"/>
                    </a:gs>
                  </a:gsLst>
                  <a:lin ang="5400000" scaled="0"/>
                </a:gradFill>
                <a:latin typeface="Segoe UI"/>
              </a:rPr>
              <a:t>KeyExchangeAlgorithms</a:t>
            </a:r>
            <a:r>
              <a:rPr lang="en-US" sz="2000" dirty="0">
                <a:gradFill>
                  <a:gsLst>
                    <a:gs pos="1250">
                      <a:srgbClr val="505050"/>
                    </a:gs>
                    <a:gs pos="100000">
                      <a:srgbClr val="505050"/>
                    </a:gs>
                  </a:gsLst>
                  <a:lin ang="5400000" scaled="0"/>
                </a:gradFill>
                <a:latin typeface="Segoe UI"/>
              </a:rPr>
              <a:t> subkeys</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KeyExchangeAlgorithms</a:t>
            </a:r>
            <a:r>
              <a:rPr lang="fr-FR" sz="2000" dirty="0">
                <a:gradFill>
                  <a:gsLst>
                    <a:gs pos="1250">
                      <a:srgbClr val="505050"/>
                    </a:gs>
                    <a:gs pos="100000">
                      <a:srgbClr val="505050"/>
                    </a:gs>
                  </a:gsLst>
                  <a:lin ang="5400000" scaled="0"/>
                </a:gradFill>
                <a:latin typeface="Segoe UI"/>
              </a:rPr>
              <a:t>\PKCS</a:t>
            </a:r>
          </a:p>
          <a:p>
            <a:pPr marL="342900" lvl="1" indent="0">
              <a:buNone/>
            </a:pPr>
            <a:r>
              <a:rPr lang="en-US" sz="1600" dirty="0">
                <a:gradFill>
                  <a:gsLst>
                    <a:gs pos="1250">
                      <a:srgbClr val="505050"/>
                    </a:gs>
                    <a:gs pos="100000">
                      <a:srgbClr val="505050"/>
                    </a:gs>
                  </a:gsLst>
                  <a:lin ang="5400000" scaled="0"/>
                </a:gradFill>
                <a:latin typeface="Segoe UI"/>
              </a:rPr>
              <a:t>Aka. RSA key exchange</a:t>
            </a:r>
            <a:endParaRPr lang="fr-FR" sz="800" dirty="0">
              <a:gradFill>
                <a:gsLst>
                  <a:gs pos="1250">
                    <a:srgbClr val="505050"/>
                  </a:gs>
                  <a:gs pos="100000">
                    <a:srgbClr val="505050"/>
                  </a:gs>
                </a:gsLst>
                <a:lin ang="5400000" scaled="0"/>
              </a:gradFill>
              <a:latin typeface="Segoe UI"/>
            </a:endParaRP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KeyExchangeAlgorithms</a:t>
            </a:r>
            <a:r>
              <a:rPr lang="fr-FR" sz="2000" dirty="0">
                <a:gradFill>
                  <a:gsLst>
                    <a:gs pos="1250">
                      <a:srgbClr val="505050"/>
                    </a:gs>
                    <a:gs pos="100000">
                      <a:srgbClr val="505050"/>
                    </a:gs>
                  </a:gsLst>
                  <a:lin ang="5400000" scaled="0"/>
                </a:gradFill>
                <a:latin typeface="Segoe UI"/>
              </a:rPr>
              <a:t>\</a:t>
            </a:r>
            <a:r>
              <a:rPr lang="fr-FR" sz="2000" dirty="0" err="1">
                <a:gradFill>
                  <a:gsLst>
                    <a:gs pos="1250">
                      <a:srgbClr val="505050"/>
                    </a:gs>
                    <a:gs pos="100000">
                      <a:srgbClr val="505050"/>
                    </a:gs>
                  </a:gsLst>
                  <a:lin ang="5400000" scaled="0"/>
                </a:gradFill>
                <a:latin typeface="Segoe UI"/>
              </a:rPr>
              <a:t>Diffie</a:t>
            </a:r>
            <a:r>
              <a:rPr lang="fr-FR" sz="2000" dirty="0">
                <a:gradFill>
                  <a:gsLst>
                    <a:gs pos="1250">
                      <a:srgbClr val="505050"/>
                    </a:gs>
                    <a:gs pos="100000">
                      <a:srgbClr val="505050"/>
                    </a:gs>
                  </a:gsLst>
                  <a:lin ang="5400000" scaled="0"/>
                </a:gradFill>
                <a:latin typeface="Segoe UI"/>
              </a:rPr>
              <a:t>-Hellman</a:t>
            </a:r>
          </a:p>
          <a:p>
            <a:pPr lvl="0"/>
            <a:r>
              <a:rPr lang="fr-FR" sz="2000" dirty="0">
                <a:gradFill>
                  <a:gsLst>
                    <a:gs pos="1250">
                      <a:srgbClr val="505050"/>
                    </a:gs>
                    <a:gs pos="100000">
                      <a:srgbClr val="505050"/>
                    </a:gs>
                  </a:gsLst>
                  <a:lin ang="5400000" scaled="0"/>
                </a:gradFill>
                <a:latin typeface="Segoe UI"/>
              </a:rPr>
              <a:t>SCHANNEL\</a:t>
            </a:r>
            <a:r>
              <a:rPr lang="fr-FR" sz="2000" dirty="0" err="1">
                <a:gradFill>
                  <a:gsLst>
                    <a:gs pos="1250">
                      <a:srgbClr val="505050"/>
                    </a:gs>
                    <a:gs pos="100000">
                      <a:srgbClr val="505050"/>
                    </a:gs>
                  </a:gsLst>
                  <a:lin ang="5400000" scaled="0"/>
                </a:gradFill>
                <a:latin typeface="Segoe UI"/>
              </a:rPr>
              <a:t>KeyExchangeAlgorithms</a:t>
            </a:r>
            <a:r>
              <a:rPr lang="fr-FR" sz="2000" dirty="0">
                <a:gradFill>
                  <a:gsLst>
                    <a:gs pos="1250">
                      <a:srgbClr val="505050"/>
                    </a:gs>
                    <a:gs pos="100000">
                      <a:srgbClr val="505050"/>
                    </a:gs>
                  </a:gsLst>
                  <a:lin ang="5400000" scaled="0"/>
                </a:gradFill>
                <a:latin typeface="Segoe UI"/>
              </a:rPr>
              <a:t>\</a:t>
            </a:r>
            <a:r>
              <a:rPr lang="fr-FR" sz="2000" dirty="0" err="1">
                <a:gradFill>
                  <a:gsLst>
                    <a:gs pos="1250">
                      <a:srgbClr val="505050"/>
                    </a:gs>
                    <a:gs pos="100000">
                      <a:srgbClr val="505050"/>
                    </a:gs>
                  </a:gsLst>
                  <a:lin ang="5400000" scaled="0"/>
                </a:gradFill>
                <a:latin typeface="Segoe UI"/>
              </a:rPr>
              <a:t>ecdh</a:t>
            </a:r>
            <a:endParaRPr lang="fr-FR" sz="2000" dirty="0">
              <a:gradFill>
                <a:gsLst>
                  <a:gs pos="1250">
                    <a:srgbClr val="505050"/>
                  </a:gs>
                  <a:gs pos="100000">
                    <a:srgbClr val="505050"/>
                  </a:gs>
                </a:gsLst>
                <a:lin ang="5400000" scaled="0"/>
              </a:gradFill>
              <a:latin typeface="Segoe UI"/>
            </a:endParaRPr>
          </a:p>
          <a:p>
            <a:pPr marL="0" lvl="0" indent="0">
              <a:buNone/>
            </a:pPr>
            <a:endParaRPr lang="en-US" sz="2000" dirty="0">
              <a:gradFill>
                <a:gsLst>
                  <a:gs pos="1250">
                    <a:srgbClr val="505050"/>
                  </a:gs>
                  <a:gs pos="100000">
                    <a:srgbClr val="505050"/>
                  </a:gs>
                </a:gsLst>
                <a:lin ang="5400000" scaled="0"/>
              </a:gradFill>
              <a:latin typeface="Segoe UI"/>
            </a:endParaRPr>
          </a:p>
          <a:p>
            <a:pPr marL="0" lvl="0" indent="0">
              <a:buNone/>
            </a:pPr>
            <a:r>
              <a:rPr lang="en-US" sz="2000" dirty="0">
                <a:gradFill>
                  <a:gsLst>
                    <a:gs pos="1250">
                      <a:srgbClr val="505050"/>
                    </a:gs>
                    <a:gs pos="100000">
                      <a:srgbClr val="505050"/>
                    </a:gs>
                  </a:gsLst>
                  <a:lin ang="5400000" scaled="0"/>
                </a:gradFill>
                <a:latin typeface="Segoe UI"/>
              </a:rPr>
              <a:t>Values for each subkey</a:t>
            </a:r>
          </a:p>
          <a:p>
            <a:r>
              <a:rPr lang="en-US" sz="2000" dirty="0">
                <a:gradFill>
                  <a:gsLst>
                    <a:gs pos="1250">
                      <a:srgbClr val="505050"/>
                    </a:gs>
                    <a:gs pos="100000">
                      <a:srgbClr val="505050"/>
                    </a:gs>
                  </a:gsLst>
                  <a:lin ang="5400000" scaled="0"/>
                </a:gradFill>
                <a:latin typeface="Segoe UI"/>
              </a:rPr>
              <a:t>Enabled – type : DWORD: 0 to disable 0xFFFFFFFF to enable.</a:t>
            </a:r>
          </a:p>
          <a:p>
            <a:r>
              <a:rPr lang="en-US" sz="2000" dirty="0" err="1">
                <a:gradFill>
                  <a:gsLst>
                    <a:gs pos="1250">
                      <a:srgbClr val="505050"/>
                    </a:gs>
                    <a:gs pos="100000">
                      <a:srgbClr val="505050"/>
                    </a:gs>
                  </a:gsLst>
                  <a:lin ang="5400000" scaled="0"/>
                </a:gradFill>
                <a:latin typeface="Segoe UI"/>
              </a:rPr>
              <a:t>ClientMinKeyBitLength</a:t>
            </a:r>
            <a:r>
              <a:rPr lang="en-US" sz="2000" dirty="0">
                <a:gradFill>
                  <a:gsLst>
                    <a:gs pos="1250">
                      <a:srgbClr val="505050"/>
                    </a:gs>
                    <a:gs pos="100000">
                      <a:srgbClr val="505050"/>
                    </a:gs>
                  </a:gsLst>
                  <a:lin ang="5400000" scaled="0"/>
                </a:gradFill>
                <a:latin typeface="Segoe UI"/>
              </a:rPr>
              <a:t> – type DWORD: Minimum key length in bits supported on client</a:t>
            </a:r>
          </a:p>
          <a:p>
            <a:r>
              <a:rPr lang="en-US" sz="2000" dirty="0" err="1">
                <a:gradFill>
                  <a:gsLst>
                    <a:gs pos="1250">
                      <a:srgbClr val="505050"/>
                    </a:gs>
                    <a:gs pos="100000">
                      <a:srgbClr val="505050"/>
                    </a:gs>
                  </a:gsLst>
                  <a:lin ang="5400000" scaled="0"/>
                </a:gradFill>
                <a:latin typeface="Segoe UI"/>
              </a:rPr>
              <a:t>ClientMaxKeyBitLength</a:t>
            </a:r>
            <a:r>
              <a:rPr lang="en-US" sz="2000" dirty="0">
                <a:gradFill>
                  <a:gsLst>
                    <a:gs pos="1250">
                      <a:srgbClr val="505050"/>
                    </a:gs>
                    <a:gs pos="100000">
                      <a:srgbClr val="505050"/>
                    </a:gs>
                  </a:gsLst>
                  <a:lin ang="5400000" scaled="0"/>
                </a:gradFill>
                <a:latin typeface="Segoe UI"/>
              </a:rPr>
              <a:t> – type DWORD: Maximum key length in bits supported on client</a:t>
            </a:r>
          </a:p>
          <a:p>
            <a:r>
              <a:rPr lang="en-US" sz="2000" dirty="0" err="1">
                <a:gradFill>
                  <a:gsLst>
                    <a:gs pos="1250">
                      <a:srgbClr val="505050"/>
                    </a:gs>
                    <a:gs pos="100000">
                      <a:srgbClr val="505050"/>
                    </a:gs>
                  </a:gsLst>
                  <a:lin ang="5400000" scaled="0"/>
                </a:gradFill>
                <a:latin typeface="Segoe UI"/>
              </a:rPr>
              <a:t>ServerMinKeyBitLength</a:t>
            </a:r>
            <a:r>
              <a:rPr lang="en-US" sz="2000" dirty="0">
                <a:gradFill>
                  <a:gsLst>
                    <a:gs pos="1250">
                      <a:srgbClr val="505050"/>
                    </a:gs>
                    <a:gs pos="100000">
                      <a:srgbClr val="505050"/>
                    </a:gs>
                  </a:gsLst>
                  <a:lin ang="5400000" scaled="0"/>
                </a:gradFill>
                <a:latin typeface="Segoe UI"/>
              </a:rPr>
              <a:t> – type DWORD: Minimum key length in bits supported on server</a:t>
            </a:r>
          </a:p>
          <a:p>
            <a:pPr marL="0" lvl="0" indent="0">
              <a:buNone/>
            </a:pPr>
            <a:endParaRPr lang="fr-FR" sz="2000" dirty="0">
              <a:gradFill>
                <a:gsLst>
                  <a:gs pos="1250">
                    <a:srgbClr val="505050"/>
                  </a:gs>
                  <a:gs pos="100000">
                    <a:srgbClr val="505050"/>
                  </a:gs>
                </a:gsLst>
                <a:lin ang="5400000" scaled="0"/>
              </a:gradFill>
              <a:latin typeface="Segoe UI"/>
            </a:endParaRPr>
          </a:p>
        </p:txBody>
      </p:sp>
      <p:sp>
        <p:nvSpPr>
          <p:cNvPr id="4" name="Title 3">
            <a:extLst>
              <a:ext uri="{FF2B5EF4-FFF2-40B4-BE49-F238E27FC236}">
                <a16:creationId xmlns:a16="http://schemas.microsoft.com/office/drawing/2014/main" id="{51953B9F-2584-4097-8DB9-7DAA42288824}"/>
              </a:ext>
            </a:extLst>
          </p:cNvPr>
          <p:cNvSpPr>
            <a:spLocks noGrp="1"/>
          </p:cNvSpPr>
          <p:nvPr>
            <p:ph type="title"/>
          </p:nvPr>
        </p:nvSpPr>
        <p:spPr/>
        <p:txBody>
          <a:bodyPr/>
          <a:lstStyle/>
          <a:p>
            <a:r>
              <a:rPr lang="en-US" dirty="0" err="1"/>
              <a:t>SChannel</a:t>
            </a:r>
            <a:r>
              <a:rPr lang="en-US" dirty="0"/>
              <a:t> Legacy Key Exchange Algorithm configuration</a:t>
            </a:r>
            <a:endParaRPr lang="fr-FR" dirty="0"/>
          </a:p>
        </p:txBody>
      </p:sp>
    </p:spTree>
    <p:extLst>
      <p:ext uri="{BB962C8B-B14F-4D97-AF65-F5344CB8AC3E}">
        <p14:creationId xmlns:p14="http://schemas.microsoft.com/office/powerpoint/2010/main" val="491202503"/>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574C-9DFB-4958-8685-E2092E0F0C98}"/>
              </a:ext>
            </a:extLst>
          </p:cNvPr>
          <p:cNvSpPr>
            <a:spLocks noGrp="1"/>
          </p:cNvSpPr>
          <p:nvPr>
            <p:ph type="title"/>
          </p:nvPr>
        </p:nvSpPr>
        <p:spPr/>
        <p:txBody>
          <a:bodyPr/>
          <a:lstStyle/>
          <a:p>
            <a:r>
              <a:rPr lang="en-US" dirty="0"/>
              <a:t>SMB Encryption</a:t>
            </a:r>
            <a:endParaRPr lang="fr-FR" dirty="0"/>
          </a:p>
        </p:txBody>
      </p:sp>
      <p:sp>
        <p:nvSpPr>
          <p:cNvPr id="3" name="Text Placeholder 2">
            <a:extLst>
              <a:ext uri="{FF2B5EF4-FFF2-40B4-BE49-F238E27FC236}">
                <a16:creationId xmlns:a16="http://schemas.microsoft.com/office/drawing/2014/main" id="{E2AB6FFE-3173-4737-A681-A67D315197BF}"/>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3424B5D5-D17A-4BD0-BCB1-381A33D9CA56}"/>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70</a:t>
            </a:fld>
            <a:endParaRPr lang="en-US" dirty="0"/>
          </a:p>
        </p:txBody>
      </p:sp>
    </p:spTree>
    <p:extLst>
      <p:ext uri="{BB962C8B-B14F-4D97-AF65-F5344CB8AC3E}">
        <p14:creationId xmlns:p14="http://schemas.microsoft.com/office/powerpoint/2010/main" val="16117124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A88C6B-0406-4F10-BFBE-2857C167571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71</a:t>
            </a:fld>
            <a:endParaRPr lang="en-US" dirty="0"/>
          </a:p>
        </p:txBody>
      </p:sp>
      <p:sp>
        <p:nvSpPr>
          <p:cNvPr id="3" name="Text Placeholder 2">
            <a:extLst>
              <a:ext uri="{FF2B5EF4-FFF2-40B4-BE49-F238E27FC236}">
                <a16:creationId xmlns:a16="http://schemas.microsoft.com/office/drawing/2014/main" id="{B0DC155A-FBB0-486D-BFC0-7EE3C8BF4B2C}"/>
              </a:ext>
            </a:extLst>
          </p:cNvPr>
          <p:cNvSpPr>
            <a:spLocks noGrp="1"/>
          </p:cNvSpPr>
          <p:nvPr>
            <p:ph type="body" sz="quarter" idx="14"/>
          </p:nvPr>
        </p:nvSpPr>
        <p:spPr>
          <a:xfrm>
            <a:off x="274702" y="1943100"/>
            <a:ext cx="11721160" cy="4118050"/>
          </a:xfrm>
        </p:spPr>
        <p:txBody>
          <a:bodyPr/>
          <a:lstStyle/>
          <a:p>
            <a:r>
              <a:rPr lang="fr-FR" dirty="0"/>
              <a:t>Server Message Block (SMB)</a:t>
            </a:r>
          </a:p>
          <a:p>
            <a:pPr marL="342900" lvl="1" indent="0">
              <a:buNone/>
            </a:pPr>
            <a:r>
              <a:rPr lang="en-US" dirty="0"/>
              <a:t>A</a:t>
            </a:r>
            <a:r>
              <a:rPr lang="fr-FR" dirty="0" err="1"/>
              <a:t>lso</a:t>
            </a:r>
            <a:r>
              <a:rPr lang="fr-FR" dirty="0"/>
              <a:t> </a:t>
            </a:r>
            <a:r>
              <a:rPr lang="en-US" dirty="0"/>
              <a:t>known as Common Internet File System (CIFS)</a:t>
            </a:r>
          </a:p>
          <a:p>
            <a:r>
              <a:rPr lang="en-US" dirty="0"/>
              <a:t>Mainly used for providing shared access to files and printers. It also provides an authenticated inter-process communication mechanism</a:t>
            </a:r>
          </a:p>
          <a:p>
            <a:r>
              <a:rPr lang="en-US" dirty="0"/>
              <a:t>Corresponding Windows services</a:t>
            </a:r>
          </a:p>
          <a:p>
            <a:pPr lvl="1"/>
            <a:r>
              <a:rPr lang="en-US" dirty="0"/>
              <a:t>LAN Manager Server (for server component) </a:t>
            </a:r>
          </a:p>
          <a:p>
            <a:pPr lvl="1"/>
            <a:r>
              <a:rPr lang="en-US" dirty="0"/>
              <a:t>LAN Manager Workstation (for client component)</a:t>
            </a:r>
            <a:endParaRPr lang="fr-FR" dirty="0"/>
          </a:p>
        </p:txBody>
      </p:sp>
      <p:sp>
        <p:nvSpPr>
          <p:cNvPr id="4" name="Title 3">
            <a:extLst>
              <a:ext uri="{FF2B5EF4-FFF2-40B4-BE49-F238E27FC236}">
                <a16:creationId xmlns:a16="http://schemas.microsoft.com/office/drawing/2014/main" id="{6A58DA74-E4A8-44C0-92D1-71879DE0DF1B}"/>
              </a:ext>
            </a:extLst>
          </p:cNvPr>
          <p:cNvSpPr>
            <a:spLocks noGrp="1"/>
          </p:cNvSpPr>
          <p:nvPr>
            <p:ph type="title"/>
          </p:nvPr>
        </p:nvSpPr>
        <p:spPr/>
        <p:txBody>
          <a:bodyPr/>
          <a:lstStyle/>
          <a:p>
            <a:r>
              <a:rPr lang="en-US" dirty="0"/>
              <a:t>Server Message Block</a:t>
            </a:r>
            <a:endParaRPr lang="fr-FR" dirty="0"/>
          </a:p>
        </p:txBody>
      </p:sp>
    </p:spTree>
    <p:extLst>
      <p:ext uri="{BB962C8B-B14F-4D97-AF65-F5344CB8AC3E}">
        <p14:creationId xmlns:p14="http://schemas.microsoft.com/office/powerpoint/2010/main" val="319620759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3CFFAC-D19B-4EA8-AFB4-B23C46BB9F7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72</a:t>
            </a:fld>
            <a:endParaRPr lang="en-US" dirty="0"/>
          </a:p>
        </p:txBody>
      </p:sp>
      <p:sp>
        <p:nvSpPr>
          <p:cNvPr id="3" name="Text Placeholder 2">
            <a:extLst>
              <a:ext uri="{FF2B5EF4-FFF2-40B4-BE49-F238E27FC236}">
                <a16:creationId xmlns:a16="http://schemas.microsoft.com/office/drawing/2014/main" id="{D1D89763-97E9-4098-8A50-0EF835413E94}"/>
              </a:ext>
            </a:extLst>
          </p:cNvPr>
          <p:cNvSpPr>
            <a:spLocks noGrp="1"/>
          </p:cNvSpPr>
          <p:nvPr>
            <p:ph type="body" sz="quarter" idx="14"/>
          </p:nvPr>
        </p:nvSpPr>
        <p:spPr>
          <a:xfrm>
            <a:off x="274702" y="1943100"/>
            <a:ext cx="11721160" cy="2714589"/>
          </a:xfrm>
        </p:spPr>
        <p:txBody>
          <a:bodyPr/>
          <a:lstStyle/>
          <a:p>
            <a:r>
              <a:rPr lang="fr-FR" dirty="0" err="1"/>
              <a:t>Directly</a:t>
            </a:r>
            <a:r>
              <a:rPr lang="fr-FR" dirty="0"/>
              <a:t> over TCP, port 445</a:t>
            </a:r>
          </a:p>
          <a:p>
            <a:r>
              <a:rPr lang="fr-FR" dirty="0"/>
              <a:t>Via the NetBIOS API (</a:t>
            </a:r>
            <a:r>
              <a:rPr lang="fr-FR" dirty="0" err="1"/>
              <a:t>legacy</a:t>
            </a:r>
            <a:r>
              <a:rPr lang="fr-FR" dirty="0"/>
              <a:t>)</a:t>
            </a:r>
          </a:p>
          <a:p>
            <a:pPr marL="342900" lvl="1" indent="0">
              <a:buNone/>
            </a:pPr>
            <a:r>
              <a:rPr lang="fr-FR" dirty="0" err="1"/>
              <a:t>which</a:t>
            </a:r>
            <a:r>
              <a:rPr lang="fr-FR" dirty="0"/>
              <a:t> in </a:t>
            </a:r>
            <a:r>
              <a:rPr lang="fr-FR" dirty="0" err="1"/>
              <a:t>turn</a:t>
            </a:r>
            <a:r>
              <a:rPr lang="fr-FR" dirty="0"/>
              <a:t> can run on </a:t>
            </a:r>
            <a:r>
              <a:rPr lang="fr-FR" dirty="0" err="1"/>
              <a:t>several</a:t>
            </a:r>
            <a:r>
              <a:rPr lang="fr-FR" dirty="0"/>
              <a:t> transports</a:t>
            </a:r>
          </a:p>
          <a:p>
            <a:pPr lvl="1"/>
            <a:r>
              <a:rPr lang="fr-FR" dirty="0"/>
              <a:t>On UDP ports 137, 138 &amp; TCP ports 137, 139 (NetBIOS over TCP/IP)</a:t>
            </a:r>
          </a:p>
          <a:p>
            <a:r>
              <a:rPr lang="fr-FR" dirty="0"/>
              <a:t>On </a:t>
            </a:r>
            <a:r>
              <a:rPr lang="fr-FR" dirty="0" err="1"/>
              <a:t>several</a:t>
            </a:r>
            <a:r>
              <a:rPr lang="fr-FR" dirty="0"/>
              <a:t> </a:t>
            </a:r>
            <a:r>
              <a:rPr lang="fr-FR" dirty="0" err="1"/>
              <a:t>legacy</a:t>
            </a:r>
            <a:r>
              <a:rPr lang="fr-FR" dirty="0"/>
              <a:t> </a:t>
            </a:r>
            <a:r>
              <a:rPr lang="fr-FR" dirty="0" err="1"/>
              <a:t>protocols</a:t>
            </a:r>
            <a:r>
              <a:rPr lang="fr-FR" dirty="0"/>
              <a:t> </a:t>
            </a:r>
            <a:r>
              <a:rPr lang="fr-FR" dirty="0" err="1"/>
              <a:t>such</a:t>
            </a:r>
            <a:r>
              <a:rPr lang="fr-FR" dirty="0"/>
              <a:t> as IPX/SPX</a:t>
            </a:r>
          </a:p>
        </p:txBody>
      </p:sp>
      <p:sp>
        <p:nvSpPr>
          <p:cNvPr id="4" name="Title 3">
            <a:extLst>
              <a:ext uri="{FF2B5EF4-FFF2-40B4-BE49-F238E27FC236}">
                <a16:creationId xmlns:a16="http://schemas.microsoft.com/office/drawing/2014/main" id="{EA5787FD-2AE6-48B3-B79B-A356BAF38481}"/>
              </a:ext>
            </a:extLst>
          </p:cNvPr>
          <p:cNvSpPr>
            <a:spLocks noGrp="1"/>
          </p:cNvSpPr>
          <p:nvPr>
            <p:ph type="title"/>
          </p:nvPr>
        </p:nvSpPr>
        <p:spPr/>
        <p:txBody>
          <a:bodyPr/>
          <a:lstStyle/>
          <a:p>
            <a:r>
              <a:rPr lang="en-US" dirty="0"/>
              <a:t>SMB Transport</a:t>
            </a:r>
            <a:endParaRPr lang="fr-FR" dirty="0"/>
          </a:p>
        </p:txBody>
      </p:sp>
    </p:spTree>
    <p:extLst>
      <p:ext uri="{BB962C8B-B14F-4D97-AF65-F5344CB8AC3E}">
        <p14:creationId xmlns:p14="http://schemas.microsoft.com/office/powerpoint/2010/main" val="1766348550"/>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1FA771B-E75A-4363-B304-DCB857DBE0E1}"/>
              </a:ext>
            </a:extLst>
          </p:cNvPr>
          <p:cNvSpPr>
            <a:spLocks noGrp="1"/>
          </p:cNvSpPr>
          <p:nvPr>
            <p:ph type="body" sz="quarter" idx="14"/>
          </p:nvPr>
        </p:nvSpPr>
        <p:spPr>
          <a:xfrm>
            <a:off x="274702" y="1943100"/>
            <a:ext cx="11721160" cy="4395049"/>
          </a:xfrm>
        </p:spPr>
        <p:txBody>
          <a:bodyPr/>
          <a:lstStyle/>
          <a:p>
            <a:r>
              <a:rPr lang="en-US" sz="2400" dirty="0"/>
              <a:t>SMB 1</a:t>
            </a:r>
          </a:p>
          <a:p>
            <a:pPr marL="342900" lvl="1" indent="0">
              <a:buNone/>
            </a:pPr>
            <a:r>
              <a:rPr lang="en-US" sz="1600" dirty="0"/>
              <a:t>Original implementation. Designed by IBM. ~1990</a:t>
            </a:r>
          </a:p>
          <a:p>
            <a:r>
              <a:rPr lang="en-US" sz="2400" dirty="0"/>
              <a:t>SMB 2.0.2</a:t>
            </a:r>
          </a:p>
          <a:p>
            <a:pPr marL="342900" lvl="1" indent="0">
              <a:buNone/>
            </a:pPr>
            <a:r>
              <a:rPr lang="en-US" sz="1600" dirty="0"/>
              <a:t>Windows Vista (2006): Less commands, better performance, improved message signing with HMAC SHA-256 algorithm</a:t>
            </a:r>
          </a:p>
          <a:p>
            <a:r>
              <a:rPr lang="en-US" sz="2400" dirty="0"/>
              <a:t>SMB 2.1</a:t>
            </a:r>
          </a:p>
          <a:p>
            <a:pPr marL="342900" lvl="1" indent="0">
              <a:buNone/>
            </a:pPr>
            <a:r>
              <a:rPr lang="en-US" sz="1600" dirty="0"/>
              <a:t>Windows 7/Server 2008 R2</a:t>
            </a:r>
          </a:p>
          <a:p>
            <a:r>
              <a:rPr lang="en-US" sz="2400" dirty="0"/>
              <a:t>SMB 3.0</a:t>
            </a:r>
          </a:p>
          <a:p>
            <a:pPr marL="342900" lvl="1" indent="0">
              <a:buNone/>
            </a:pPr>
            <a:r>
              <a:rPr lang="en-US" sz="1600" dirty="0"/>
              <a:t>Windows 8/Server 2012: SMB Encryption, SMB Multichannel, SMB Direct</a:t>
            </a:r>
          </a:p>
          <a:p>
            <a:r>
              <a:rPr lang="en-US" sz="2400" dirty="0"/>
              <a:t>SMB 3.0.2</a:t>
            </a:r>
          </a:p>
          <a:p>
            <a:pPr marL="342900" lvl="1" indent="0">
              <a:buNone/>
            </a:pPr>
            <a:r>
              <a:rPr lang="en-US" sz="1600" dirty="0"/>
              <a:t>Windows 8.1/Server 2012 R2</a:t>
            </a:r>
          </a:p>
          <a:p>
            <a:r>
              <a:rPr lang="en-US" sz="2400" dirty="0"/>
              <a:t>SMB 3.1.1</a:t>
            </a:r>
          </a:p>
          <a:p>
            <a:pPr marL="342900" lvl="1" indent="0">
              <a:buNone/>
            </a:pPr>
            <a:r>
              <a:rPr lang="en-US" sz="1600" dirty="0"/>
              <a:t>Windows 10/Server 2016: AES 128 GCM encryption in addition to AES 128 CCM encryption added in SMB3; pre-authentication integrity check using SHA-512 hash</a:t>
            </a:r>
          </a:p>
        </p:txBody>
      </p:sp>
      <p:sp>
        <p:nvSpPr>
          <p:cNvPr id="5" name="Title 4">
            <a:extLst>
              <a:ext uri="{FF2B5EF4-FFF2-40B4-BE49-F238E27FC236}">
                <a16:creationId xmlns:a16="http://schemas.microsoft.com/office/drawing/2014/main" id="{F7B6C0BD-7C7F-4662-840A-CAD81BBD8C11}"/>
              </a:ext>
            </a:extLst>
          </p:cNvPr>
          <p:cNvSpPr>
            <a:spLocks noGrp="1"/>
          </p:cNvSpPr>
          <p:nvPr>
            <p:ph type="title"/>
          </p:nvPr>
        </p:nvSpPr>
        <p:spPr/>
        <p:txBody>
          <a:bodyPr/>
          <a:lstStyle/>
          <a:p>
            <a:r>
              <a:rPr lang="en-US" dirty="0"/>
              <a:t>SMB History</a:t>
            </a:r>
            <a:endParaRPr lang="fr-FR" dirty="0"/>
          </a:p>
        </p:txBody>
      </p:sp>
    </p:spTree>
    <p:extLst>
      <p:ext uri="{BB962C8B-B14F-4D97-AF65-F5344CB8AC3E}">
        <p14:creationId xmlns:p14="http://schemas.microsoft.com/office/powerpoint/2010/main" val="2629056980"/>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844370-DFB1-4300-BD4C-2646F8D6BA6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74</a:t>
            </a:fld>
            <a:endParaRPr lang="en-US" dirty="0"/>
          </a:p>
        </p:txBody>
      </p:sp>
      <p:sp>
        <p:nvSpPr>
          <p:cNvPr id="3" name="Text Placeholder 2">
            <a:extLst>
              <a:ext uri="{FF2B5EF4-FFF2-40B4-BE49-F238E27FC236}">
                <a16:creationId xmlns:a16="http://schemas.microsoft.com/office/drawing/2014/main" id="{DFE6B229-36EC-40A8-8A4A-2E3F53E60E3C}"/>
              </a:ext>
            </a:extLst>
          </p:cNvPr>
          <p:cNvSpPr>
            <a:spLocks noGrp="1"/>
          </p:cNvSpPr>
          <p:nvPr>
            <p:ph type="body" sz="quarter" idx="14"/>
          </p:nvPr>
        </p:nvSpPr>
        <p:spPr>
          <a:xfrm>
            <a:off x="274702" y="1943100"/>
            <a:ext cx="11721160" cy="3730252"/>
          </a:xfrm>
        </p:spPr>
        <p:txBody>
          <a:bodyPr/>
          <a:lstStyle/>
          <a:p>
            <a:r>
              <a:rPr lang="en-US" dirty="0"/>
              <a:t>Deprecating SMB1</a:t>
            </a:r>
          </a:p>
          <a:p>
            <a:r>
              <a:rPr lang="en-US" dirty="0"/>
              <a:t>Crypto algorithms in SMB</a:t>
            </a:r>
          </a:p>
          <a:p>
            <a:r>
              <a:rPr lang="en-US" dirty="0"/>
              <a:t>Session Keys</a:t>
            </a:r>
          </a:p>
          <a:p>
            <a:r>
              <a:rPr lang="en-US" dirty="0"/>
              <a:t>SMB Message Integrity</a:t>
            </a:r>
          </a:p>
          <a:p>
            <a:r>
              <a:rPr lang="en-US" dirty="0"/>
              <a:t>SMB Encryption</a:t>
            </a:r>
          </a:p>
          <a:p>
            <a:endParaRPr lang="fr-FR" dirty="0"/>
          </a:p>
        </p:txBody>
      </p:sp>
      <p:sp>
        <p:nvSpPr>
          <p:cNvPr id="4" name="Title 3">
            <a:extLst>
              <a:ext uri="{FF2B5EF4-FFF2-40B4-BE49-F238E27FC236}">
                <a16:creationId xmlns:a16="http://schemas.microsoft.com/office/drawing/2014/main" id="{D9C652EA-7DB3-48F2-AEB4-FA3979C7B552}"/>
              </a:ext>
            </a:extLst>
          </p:cNvPr>
          <p:cNvSpPr>
            <a:spLocks noGrp="1"/>
          </p:cNvSpPr>
          <p:nvPr>
            <p:ph type="title"/>
          </p:nvPr>
        </p:nvSpPr>
        <p:spPr/>
        <p:txBody>
          <a:bodyPr/>
          <a:lstStyle/>
          <a:p>
            <a:r>
              <a:rPr lang="en-US" dirty="0"/>
              <a:t>SMB Security</a:t>
            </a:r>
            <a:endParaRPr lang="fr-FR" dirty="0"/>
          </a:p>
        </p:txBody>
      </p:sp>
    </p:spTree>
    <p:extLst>
      <p:ext uri="{BB962C8B-B14F-4D97-AF65-F5344CB8AC3E}">
        <p14:creationId xmlns:p14="http://schemas.microsoft.com/office/powerpoint/2010/main" val="2586031854"/>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CEE359-17A0-44BF-93C1-7DD9398E6EC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75</a:t>
            </a:fld>
            <a:endParaRPr lang="en-US" dirty="0"/>
          </a:p>
        </p:txBody>
      </p:sp>
      <p:sp>
        <p:nvSpPr>
          <p:cNvPr id="3" name="Text Placeholder 2">
            <a:extLst>
              <a:ext uri="{FF2B5EF4-FFF2-40B4-BE49-F238E27FC236}">
                <a16:creationId xmlns:a16="http://schemas.microsoft.com/office/drawing/2014/main" id="{992FF5D1-AD0E-4BD7-A4F5-01ECB660A41A}"/>
              </a:ext>
            </a:extLst>
          </p:cNvPr>
          <p:cNvSpPr>
            <a:spLocks noGrp="1"/>
          </p:cNvSpPr>
          <p:nvPr>
            <p:ph type="body" sz="quarter" idx="14"/>
          </p:nvPr>
        </p:nvSpPr>
        <p:spPr>
          <a:xfrm>
            <a:off x="274702" y="1943100"/>
            <a:ext cx="11721160" cy="4210383"/>
          </a:xfrm>
        </p:spPr>
        <p:txBody>
          <a:bodyPr/>
          <a:lstStyle/>
          <a:p>
            <a:r>
              <a:rPr lang="en-US" dirty="0"/>
              <a:t>Microsoft has been asking the world to stop using the legacy SMBv1</a:t>
            </a:r>
          </a:p>
          <a:p>
            <a:r>
              <a:rPr lang="en-US" dirty="0"/>
              <a:t>Recently, US-CERT issued a security bulletin advising to disable SMBv1 and move to SMB 2.x or preferably SMB 3.x</a:t>
            </a:r>
          </a:p>
          <a:p>
            <a:r>
              <a:rPr lang="en-US" dirty="0"/>
              <a:t>Windows XP and Windows 2003 have SMBv1 only.</a:t>
            </a:r>
          </a:p>
          <a:p>
            <a:pPr lvl="1"/>
            <a:r>
              <a:rPr lang="en-US" dirty="0"/>
              <a:t>Windows XP support ended on April 8, 2014.</a:t>
            </a:r>
          </a:p>
          <a:p>
            <a:pPr lvl="1"/>
            <a:r>
              <a:rPr lang="en-US" dirty="0"/>
              <a:t>Windows Server 2003 extended support ended on July 14, 2015. </a:t>
            </a:r>
            <a:endParaRPr lang="fr-FR" dirty="0"/>
          </a:p>
        </p:txBody>
      </p:sp>
      <p:sp>
        <p:nvSpPr>
          <p:cNvPr id="4" name="Title 3">
            <a:extLst>
              <a:ext uri="{FF2B5EF4-FFF2-40B4-BE49-F238E27FC236}">
                <a16:creationId xmlns:a16="http://schemas.microsoft.com/office/drawing/2014/main" id="{B14BBC2F-3582-4947-9EF2-03E1F01BB578}"/>
              </a:ext>
            </a:extLst>
          </p:cNvPr>
          <p:cNvSpPr>
            <a:spLocks noGrp="1"/>
          </p:cNvSpPr>
          <p:nvPr>
            <p:ph type="title"/>
          </p:nvPr>
        </p:nvSpPr>
        <p:spPr/>
        <p:txBody>
          <a:bodyPr/>
          <a:lstStyle/>
          <a:p>
            <a:r>
              <a:rPr lang="en-US" dirty="0"/>
              <a:t>Deprecating SMB 1</a:t>
            </a:r>
            <a:endParaRPr lang="fr-FR" dirty="0"/>
          </a:p>
        </p:txBody>
      </p:sp>
    </p:spTree>
    <p:extLst>
      <p:ext uri="{BB962C8B-B14F-4D97-AF65-F5344CB8AC3E}">
        <p14:creationId xmlns:p14="http://schemas.microsoft.com/office/powerpoint/2010/main" val="3645134564"/>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E77F-6726-45C0-BEDB-C40C9DAF2FC5}"/>
              </a:ext>
            </a:extLst>
          </p:cNvPr>
          <p:cNvSpPr>
            <a:spLocks noGrp="1"/>
          </p:cNvSpPr>
          <p:nvPr>
            <p:ph type="title"/>
          </p:nvPr>
        </p:nvSpPr>
        <p:spPr/>
        <p:txBody>
          <a:bodyPr/>
          <a:lstStyle/>
          <a:p>
            <a:r>
              <a:rPr lang="en-US" dirty="0"/>
              <a:t>Disable SMB 1 support</a:t>
            </a:r>
            <a:endParaRPr lang="fr-FR" dirty="0"/>
          </a:p>
        </p:txBody>
      </p:sp>
      <p:sp>
        <p:nvSpPr>
          <p:cNvPr id="3" name="Content Placeholder 2">
            <a:extLst>
              <a:ext uri="{FF2B5EF4-FFF2-40B4-BE49-F238E27FC236}">
                <a16:creationId xmlns:a16="http://schemas.microsoft.com/office/drawing/2014/main" id="{6FBCC92E-B14C-4DB7-B09F-762152E7C110}"/>
              </a:ext>
            </a:extLst>
          </p:cNvPr>
          <p:cNvSpPr>
            <a:spLocks noGrp="1"/>
          </p:cNvSpPr>
          <p:nvPr>
            <p:ph sz="half" idx="1"/>
          </p:nvPr>
        </p:nvSpPr>
        <p:spPr>
          <a:xfrm>
            <a:off x="855008" y="1861968"/>
            <a:ext cx="5285502" cy="683264"/>
          </a:xfrm>
        </p:spPr>
        <p:txBody>
          <a:bodyPr/>
          <a:lstStyle/>
          <a:p>
            <a:pPr marL="0" indent="0">
              <a:buNone/>
            </a:pPr>
            <a:r>
              <a:rPr lang="en-US" dirty="0"/>
              <a:t>Windows client</a:t>
            </a:r>
            <a:endParaRPr lang="fr-FR" dirty="0"/>
          </a:p>
        </p:txBody>
      </p:sp>
      <p:sp>
        <p:nvSpPr>
          <p:cNvPr id="4" name="Content Placeholder 3">
            <a:extLst>
              <a:ext uri="{FF2B5EF4-FFF2-40B4-BE49-F238E27FC236}">
                <a16:creationId xmlns:a16="http://schemas.microsoft.com/office/drawing/2014/main" id="{B29565BF-8E6C-4DDC-9531-8F643AEE3474}"/>
              </a:ext>
            </a:extLst>
          </p:cNvPr>
          <p:cNvSpPr>
            <a:spLocks noGrp="1"/>
          </p:cNvSpPr>
          <p:nvPr>
            <p:ph sz="half" idx="2"/>
          </p:nvPr>
        </p:nvSpPr>
        <p:spPr>
          <a:xfrm>
            <a:off x="6295965" y="1861968"/>
            <a:ext cx="5285502" cy="683264"/>
          </a:xfrm>
        </p:spPr>
        <p:txBody>
          <a:bodyPr/>
          <a:lstStyle/>
          <a:p>
            <a:pPr marL="0" indent="0">
              <a:buNone/>
            </a:pPr>
            <a:r>
              <a:rPr lang="en-US" dirty="0"/>
              <a:t>Windows Server</a:t>
            </a:r>
            <a:endParaRPr lang="fr-FR" dirty="0"/>
          </a:p>
        </p:txBody>
      </p:sp>
      <p:sp>
        <p:nvSpPr>
          <p:cNvPr id="5" name="Slide Number Placeholder 4">
            <a:extLst>
              <a:ext uri="{FF2B5EF4-FFF2-40B4-BE49-F238E27FC236}">
                <a16:creationId xmlns:a16="http://schemas.microsoft.com/office/drawing/2014/main" id="{B55CE2E6-9485-46FB-B026-9A0CF3231D89}"/>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76</a:t>
            </a:fld>
            <a:endParaRPr lang="en-US" dirty="0"/>
          </a:p>
        </p:txBody>
      </p:sp>
      <p:pic>
        <p:nvPicPr>
          <p:cNvPr id="11" name="Picture 10">
            <a:extLst>
              <a:ext uri="{FF2B5EF4-FFF2-40B4-BE49-F238E27FC236}">
                <a16:creationId xmlns:a16="http://schemas.microsoft.com/office/drawing/2014/main" id="{E87D39C3-C28F-4EC4-801D-CF52A3412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653" y="2545232"/>
            <a:ext cx="3686689" cy="3258005"/>
          </a:xfrm>
          <a:prstGeom prst="rect">
            <a:avLst/>
          </a:prstGeom>
        </p:spPr>
      </p:pic>
      <p:pic>
        <p:nvPicPr>
          <p:cNvPr id="13" name="Picture 12">
            <a:extLst>
              <a:ext uri="{FF2B5EF4-FFF2-40B4-BE49-F238E27FC236}">
                <a16:creationId xmlns:a16="http://schemas.microsoft.com/office/drawing/2014/main" id="{33B97707-94D5-4EE9-ABE0-184769A37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277" y="2545232"/>
            <a:ext cx="5470738" cy="4099286"/>
          </a:xfrm>
          <a:prstGeom prst="rect">
            <a:avLst/>
          </a:prstGeom>
        </p:spPr>
      </p:pic>
    </p:spTree>
    <p:extLst>
      <p:ext uri="{BB962C8B-B14F-4D97-AF65-F5344CB8AC3E}">
        <p14:creationId xmlns:p14="http://schemas.microsoft.com/office/powerpoint/2010/main" val="3520350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D6E47-DB8A-496F-98B5-03BF28DF999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77</a:t>
            </a:fld>
            <a:endParaRPr lang="en-US" dirty="0"/>
          </a:p>
        </p:txBody>
      </p:sp>
      <p:sp>
        <p:nvSpPr>
          <p:cNvPr id="3" name="Text Placeholder 2">
            <a:extLst>
              <a:ext uri="{FF2B5EF4-FFF2-40B4-BE49-F238E27FC236}">
                <a16:creationId xmlns:a16="http://schemas.microsoft.com/office/drawing/2014/main" id="{056F1871-3EFE-417B-9A46-4B2C8714E64B}"/>
              </a:ext>
            </a:extLst>
          </p:cNvPr>
          <p:cNvSpPr>
            <a:spLocks noGrp="1"/>
          </p:cNvSpPr>
          <p:nvPr>
            <p:ph type="body" sz="quarter" idx="14"/>
          </p:nvPr>
        </p:nvSpPr>
        <p:spPr>
          <a:xfrm>
            <a:off x="274702" y="1668463"/>
            <a:ext cx="11721160" cy="5262979"/>
          </a:xfrm>
        </p:spPr>
        <p:txBody>
          <a:bodyPr/>
          <a:lstStyle/>
          <a:p>
            <a:pPr marL="0" indent="0">
              <a:buNone/>
            </a:pPr>
            <a:r>
              <a:rPr lang="en-US" sz="2000" dirty="0">
                <a:latin typeface="+mn-lt"/>
              </a:rPr>
              <a:t>To enable or disable SMBv1 on the SMB server, configure the following registry key:</a:t>
            </a:r>
          </a:p>
          <a:p>
            <a:pPr marL="0" indent="0">
              <a:buNone/>
            </a:pPr>
            <a:r>
              <a:rPr lang="en-US" sz="2000" dirty="0">
                <a:latin typeface="+mn-lt"/>
              </a:rPr>
              <a:t>Registry subkey: </a:t>
            </a:r>
            <a:r>
              <a:rPr lang="en-US" sz="2000" b="1" dirty="0">
                <a:latin typeface="+mn-lt"/>
              </a:rPr>
              <a:t>HKEY_LOCAL_MACHINE\SYSTEM\</a:t>
            </a:r>
            <a:r>
              <a:rPr lang="en-US" sz="2000" b="1" dirty="0" err="1">
                <a:latin typeface="+mn-lt"/>
              </a:rPr>
              <a:t>CurrentControlSet</a:t>
            </a:r>
            <a:r>
              <a:rPr lang="en-US" sz="2000" b="1" dirty="0">
                <a:latin typeface="+mn-lt"/>
              </a:rPr>
              <a:t>\Services\</a:t>
            </a:r>
            <a:r>
              <a:rPr lang="en-US" sz="2000" b="1" dirty="0" err="1">
                <a:latin typeface="+mn-lt"/>
              </a:rPr>
              <a:t>LanmanServer</a:t>
            </a:r>
            <a:r>
              <a:rPr lang="en-US" sz="2000" b="1" dirty="0">
                <a:latin typeface="+mn-lt"/>
              </a:rPr>
              <a:t>\Parameters</a:t>
            </a:r>
            <a:br>
              <a:rPr lang="en-US" sz="2000" dirty="0">
                <a:latin typeface="+mn-lt"/>
              </a:rPr>
            </a:br>
            <a:r>
              <a:rPr lang="en-US" sz="2000" dirty="0">
                <a:latin typeface="+mn-lt"/>
              </a:rPr>
              <a:t>Registry entry: SMB1</a:t>
            </a:r>
            <a:br>
              <a:rPr lang="en-US" sz="2000" dirty="0">
                <a:latin typeface="+mn-lt"/>
              </a:rPr>
            </a:br>
            <a:r>
              <a:rPr lang="en-US" sz="2000" dirty="0">
                <a:latin typeface="+mn-lt"/>
              </a:rPr>
              <a:t>REG_DWORD: 0 = Disabled</a:t>
            </a:r>
            <a:br>
              <a:rPr lang="en-US" sz="2000" dirty="0">
                <a:latin typeface="+mn-lt"/>
              </a:rPr>
            </a:br>
            <a:r>
              <a:rPr lang="en-US" sz="2000" dirty="0">
                <a:latin typeface="+mn-lt"/>
              </a:rPr>
              <a:t>REG_DWORD: 1 = Enabled</a:t>
            </a:r>
            <a:br>
              <a:rPr lang="en-US" sz="2000" dirty="0">
                <a:latin typeface="+mn-lt"/>
              </a:rPr>
            </a:br>
            <a:r>
              <a:rPr lang="en-US" sz="2000" dirty="0">
                <a:latin typeface="+mn-lt"/>
              </a:rPr>
              <a:t>Default: 1 = Enabled (No registry key is created)</a:t>
            </a:r>
          </a:p>
          <a:p>
            <a:pPr marL="0" indent="0">
              <a:buNone/>
            </a:pPr>
            <a:endParaRPr lang="en-US" sz="2000" dirty="0">
              <a:latin typeface="+mn-lt"/>
            </a:endParaRPr>
          </a:p>
          <a:p>
            <a:pPr marL="0" indent="0">
              <a:buNone/>
            </a:pPr>
            <a:r>
              <a:rPr lang="en-US" sz="2000" dirty="0">
                <a:latin typeface="+mn-lt"/>
              </a:rPr>
              <a:t>To enable or disable SMBv2 on the SMB server, configure the following registry key:</a:t>
            </a:r>
          </a:p>
          <a:p>
            <a:pPr marL="0" indent="0">
              <a:buNone/>
            </a:pPr>
            <a:r>
              <a:rPr lang="en-US" sz="2000" dirty="0">
                <a:latin typeface="+mn-lt"/>
              </a:rPr>
              <a:t>Registry </a:t>
            </a:r>
            <a:r>
              <a:rPr lang="en-US" sz="2000" dirty="0" err="1">
                <a:latin typeface="+mn-lt"/>
              </a:rPr>
              <a:t>subkey:</a:t>
            </a:r>
            <a:r>
              <a:rPr lang="en-US" sz="2000" b="1" dirty="0" err="1">
                <a:latin typeface="+mn-lt"/>
              </a:rPr>
              <a:t>HKEY_LOCAL_MACHINE</a:t>
            </a:r>
            <a:r>
              <a:rPr lang="en-US" sz="2000" b="1" dirty="0">
                <a:latin typeface="+mn-lt"/>
              </a:rPr>
              <a:t>\SYSTEM\</a:t>
            </a:r>
            <a:r>
              <a:rPr lang="en-US" sz="2000" b="1" dirty="0" err="1">
                <a:latin typeface="+mn-lt"/>
              </a:rPr>
              <a:t>CurrentControlSet</a:t>
            </a:r>
            <a:r>
              <a:rPr lang="en-US" sz="2000" b="1" dirty="0">
                <a:latin typeface="+mn-lt"/>
              </a:rPr>
              <a:t>\Services\</a:t>
            </a:r>
            <a:r>
              <a:rPr lang="en-US" sz="2000" b="1" dirty="0" err="1">
                <a:latin typeface="+mn-lt"/>
              </a:rPr>
              <a:t>LanmanServer</a:t>
            </a:r>
            <a:r>
              <a:rPr lang="en-US" sz="2000" b="1" dirty="0">
                <a:latin typeface="+mn-lt"/>
              </a:rPr>
              <a:t>\Parameters</a:t>
            </a:r>
            <a:br>
              <a:rPr lang="en-US" sz="2000" dirty="0">
                <a:latin typeface="+mn-lt"/>
              </a:rPr>
            </a:br>
            <a:r>
              <a:rPr lang="en-US" sz="2000" dirty="0">
                <a:latin typeface="+mn-lt"/>
              </a:rPr>
              <a:t>Registry entry: SMB2</a:t>
            </a:r>
            <a:br>
              <a:rPr lang="en-US" sz="2000" dirty="0">
                <a:latin typeface="+mn-lt"/>
              </a:rPr>
            </a:br>
            <a:r>
              <a:rPr lang="en-US" sz="2000" dirty="0">
                <a:latin typeface="+mn-lt"/>
              </a:rPr>
              <a:t>REG_DWORD: 0 = Disabled</a:t>
            </a:r>
            <a:br>
              <a:rPr lang="en-US" sz="2000" dirty="0">
                <a:latin typeface="+mn-lt"/>
              </a:rPr>
            </a:br>
            <a:r>
              <a:rPr lang="en-US" sz="2000" dirty="0">
                <a:latin typeface="+mn-lt"/>
              </a:rPr>
              <a:t>REG_DWORD: 1 = Enabled</a:t>
            </a:r>
            <a:br>
              <a:rPr lang="en-US" sz="2000" dirty="0">
                <a:latin typeface="+mn-lt"/>
              </a:rPr>
            </a:br>
            <a:r>
              <a:rPr lang="en-US" sz="2000" dirty="0">
                <a:latin typeface="+mn-lt"/>
              </a:rPr>
              <a:t>Default: 1 = Enabled (No registry key is created)</a:t>
            </a:r>
          </a:p>
          <a:p>
            <a:pPr marL="0" indent="0">
              <a:buNone/>
            </a:pPr>
            <a:endParaRPr lang="en-US" sz="2000" dirty="0">
              <a:latin typeface="+mn-lt"/>
            </a:endParaRPr>
          </a:p>
          <a:p>
            <a:pPr marL="0" indent="0">
              <a:buNone/>
            </a:pPr>
            <a:r>
              <a:rPr lang="en-US" sz="2000" dirty="0">
                <a:latin typeface="+mn-lt"/>
              </a:rPr>
              <a:t>Note You must restart the computer after you make these changes</a:t>
            </a:r>
          </a:p>
        </p:txBody>
      </p:sp>
      <p:sp>
        <p:nvSpPr>
          <p:cNvPr id="4" name="Title 3">
            <a:extLst>
              <a:ext uri="{FF2B5EF4-FFF2-40B4-BE49-F238E27FC236}">
                <a16:creationId xmlns:a16="http://schemas.microsoft.com/office/drawing/2014/main" id="{1B7D3FA4-8856-44A9-AE13-C694D325D7D0}"/>
              </a:ext>
            </a:extLst>
          </p:cNvPr>
          <p:cNvSpPr>
            <a:spLocks noGrp="1"/>
          </p:cNvSpPr>
          <p:nvPr>
            <p:ph type="title"/>
          </p:nvPr>
        </p:nvSpPr>
        <p:spPr/>
        <p:txBody>
          <a:bodyPr/>
          <a:lstStyle/>
          <a:p>
            <a:r>
              <a:rPr lang="en-US" dirty="0"/>
              <a:t>Disable SMB 1 through registry</a:t>
            </a:r>
            <a:endParaRPr lang="fr-FR" dirty="0"/>
          </a:p>
        </p:txBody>
      </p:sp>
    </p:spTree>
    <p:extLst>
      <p:ext uri="{BB962C8B-B14F-4D97-AF65-F5344CB8AC3E}">
        <p14:creationId xmlns:p14="http://schemas.microsoft.com/office/powerpoint/2010/main" val="1096686168"/>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D6E47-DB8A-496F-98B5-03BF28DF999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78</a:t>
            </a:fld>
            <a:endParaRPr lang="en-US" dirty="0"/>
          </a:p>
        </p:txBody>
      </p:sp>
      <p:sp>
        <p:nvSpPr>
          <p:cNvPr id="3" name="Text Placeholder 2">
            <a:extLst>
              <a:ext uri="{FF2B5EF4-FFF2-40B4-BE49-F238E27FC236}">
                <a16:creationId xmlns:a16="http://schemas.microsoft.com/office/drawing/2014/main" id="{056F1871-3EFE-417B-9A46-4B2C8714E64B}"/>
              </a:ext>
            </a:extLst>
          </p:cNvPr>
          <p:cNvSpPr>
            <a:spLocks noGrp="1"/>
          </p:cNvSpPr>
          <p:nvPr>
            <p:ph type="body" sz="quarter" idx="14"/>
          </p:nvPr>
        </p:nvSpPr>
        <p:spPr>
          <a:xfrm>
            <a:off x="274702" y="1668463"/>
            <a:ext cx="11721160" cy="4031873"/>
          </a:xfrm>
        </p:spPr>
        <p:txBody>
          <a:bodyPr/>
          <a:lstStyle/>
          <a:p>
            <a:pPr marL="0" indent="0">
              <a:buNone/>
            </a:pPr>
            <a:r>
              <a:rPr lang="en-US" sz="2000" dirty="0">
                <a:latin typeface="+mn-lt"/>
              </a:rPr>
              <a:t>To enable or disable SMBv1 on the SMB client, configure the following registry key:</a:t>
            </a:r>
          </a:p>
          <a:p>
            <a:pPr marL="0" indent="0">
              <a:buNone/>
            </a:pPr>
            <a:r>
              <a:rPr lang="en-US" sz="2000" dirty="0">
                <a:latin typeface="+mn-lt"/>
              </a:rPr>
              <a:t>Registry subkey: </a:t>
            </a:r>
            <a:r>
              <a:rPr lang="en-US" sz="2000" b="1" dirty="0">
                <a:latin typeface="+mn-lt"/>
              </a:rPr>
              <a:t>HKEY_LOCAL_MACHINE\SYSTEM\</a:t>
            </a:r>
            <a:r>
              <a:rPr lang="en-US" sz="2000" b="1" dirty="0" err="1">
                <a:latin typeface="+mn-lt"/>
              </a:rPr>
              <a:t>CurrentControlSet</a:t>
            </a:r>
            <a:r>
              <a:rPr lang="en-US" sz="2000" b="1" dirty="0">
                <a:latin typeface="+mn-lt"/>
              </a:rPr>
              <a:t>\services\mrxsmb10</a:t>
            </a:r>
            <a:br>
              <a:rPr lang="en-US" sz="2000" dirty="0">
                <a:latin typeface="+mn-lt"/>
              </a:rPr>
            </a:br>
            <a:r>
              <a:rPr lang="en-US" sz="2000" dirty="0">
                <a:latin typeface="+mn-lt"/>
              </a:rPr>
              <a:t>Registry entry: Start</a:t>
            </a:r>
            <a:br>
              <a:rPr lang="en-US" sz="2000" dirty="0">
                <a:latin typeface="+mn-lt"/>
              </a:rPr>
            </a:br>
            <a:r>
              <a:rPr lang="en-US" sz="2000" dirty="0">
                <a:latin typeface="+mn-lt"/>
              </a:rPr>
              <a:t>REG_DWORD: 4 = Disabled</a:t>
            </a:r>
            <a:br>
              <a:rPr lang="en-US" sz="2000" dirty="0">
                <a:latin typeface="+mn-lt"/>
              </a:rPr>
            </a:br>
            <a:endParaRPr lang="en-US" sz="2000" dirty="0">
              <a:latin typeface="+mn-lt"/>
            </a:endParaRPr>
          </a:p>
          <a:p>
            <a:pPr marL="0" indent="0">
              <a:buNone/>
            </a:pPr>
            <a:r>
              <a:rPr lang="en-US" sz="2000" dirty="0">
                <a:latin typeface="+mn-lt"/>
              </a:rPr>
              <a:t>MRxSMB10 needs to be removed from the entry for </a:t>
            </a:r>
            <a:r>
              <a:rPr lang="en-US" sz="2000" dirty="0" err="1">
                <a:latin typeface="+mn-lt"/>
              </a:rPr>
              <a:t>LanmanWorkstation</a:t>
            </a:r>
            <a:r>
              <a:rPr lang="en-US" sz="2000" dirty="0">
                <a:latin typeface="+mn-lt"/>
              </a:rPr>
              <a:t> so that it can start normally without requiring MRxSMB10 to first start.</a:t>
            </a:r>
          </a:p>
          <a:p>
            <a:pPr marL="0" indent="0">
              <a:buNone/>
            </a:pPr>
            <a:r>
              <a:rPr lang="en-US" sz="2000" dirty="0">
                <a:latin typeface="+mn-lt"/>
              </a:rPr>
              <a:t>Registry </a:t>
            </a:r>
            <a:r>
              <a:rPr lang="en-US" sz="2000" dirty="0" err="1">
                <a:latin typeface="+mn-lt"/>
              </a:rPr>
              <a:t>subkey:</a:t>
            </a:r>
            <a:r>
              <a:rPr lang="en-US" sz="2000" b="1" dirty="0" err="1">
                <a:latin typeface="+mn-lt"/>
              </a:rPr>
              <a:t>HKEY_LOCAL_MACHINE</a:t>
            </a:r>
            <a:r>
              <a:rPr lang="en-US" sz="2000" b="1" dirty="0">
                <a:latin typeface="+mn-lt"/>
              </a:rPr>
              <a:t>\SYSTEM\</a:t>
            </a:r>
            <a:r>
              <a:rPr lang="en-US" sz="2000" b="1" dirty="0" err="1">
                <a:latin typeface="+mn-lt"/>
              </a:rPr>
              <a:t>CurrentControlSet</a:t>
            </a:r>
            <a:r>
              <a:rPr lang="en-US" sz="2000" b="1" dirty="0">
                <a:latin typeface="+mn-lt"/>
              </a:rPr>
              <a:t>\Services\</a:t>
            </a:r>
            <a:r>
              <a:rPr lang="en-US" sz="2000" b="1" dirty="0" err="1">
                <a:latin typeface="+mn-lt"/>
              </a:rPr>
              <a:t>LanmanWorkstation</a:t>
            </a:r>
            <a:br>
              <a:rPr lang="en-US" sz="2000" dirty="0">
                <a:latin typeface="+mn-lt"/>
              </a:rPr>
            </a:br>
            <a:r>
              <a:rPr lang="en-US" sz="2000" dirty="0">
                <a:latin typeface="+mn-lt"/>
              </a:rPr>
              <a:t>Registry entry: </a:t>
            </a:r>
            <a:r>
              <a:rPr lang="en-US" sz="2000" dirty="0" err="1">
                <a:latin typeface="+mn-lt"/>
              </a:rPr>
              <a:t>DependOnService</a:t>
            </a:r>
            <a:r>
              <a:rPr lang="en-US" sz="2000" dirty="0">
                <a:latin typeface="+mn-lt"/>
              </a:rPr>
              <a:t> </a:t>
            </a:r>
            <a:br>
              <a:rPr lang="en-US" sz="2000" dirty="0">
                <a:latin typeface="+mn-lt"/>
              </a:rPr>
            </a:br>
            <a:r>
              <a:rPr lang="en-US" sz="2000" dirty="0">
                <a:latin typeface="+mn-lt"/>
              </a:rPr>
              <a:t>REG_MULTI_SZ: “Browser”,”MRxSmb20″,”NSI”</a:t>
            </a:r>
            <a:br>
              <a:rPr lang="en-US" sz="2000" dirty="0">
                <a:latin typeface="+mn-lt"/>
              </a:rPr>
            </a:br>
            <a:endParaRPr lang="en-US" sz="2000" dirty="0">
              <a:latin typeface="+mn-lt"/>
            </a:endParaRPr>
          </a:p>
          <a:p>
            <a:pPr marL="0" indent="0">
              <a:buNone/>
            </a:pPr>
            <a:r>
              <a:rPr lang="en-US" sz="2000" dirty="0">
                <a:latin typeface="+mn-lt"/>
              </a:rPr>
              <a:t>Note You must restart the computer after you make these changes</a:t>
            </a:r>
          </a:p>
        </p:txBody>
      </p:sp>
      <p:sp>
        <p:nvSpPr>
          <p:cNvPr id="4" name="Title 3">
            <a:extLst>
              <a:ext uri="{FF2B5EF4-FFF2-40B4-BE49-F238E27FC236}">
                <a16:creationId xmlns:a16="http://schemas.microsoft.com/office/drawing/2014/main" id="{1B7D3FA4-8856-44A9-AE13-C694D325D7D0}"/>
              </a:ext>
            </a:extLst>
          </p:cNvPr>
          <p:cNvSpPr>
            <a:spLocks noGrp="1"/>
          </p:cNvSpPr>
          <p:nvPr>
            <p:ph type="title"/>
          </p:nvPr>
        </p:nvSpPr>
        <p:spPr/>
        <p:txBody>
          <a:bodyPr/>
          <a:lstStyle/>
          <a:p>
            <a:r>
              <a:rPr lang="en-US" dirty="0"/>
              <a:t>Disable SMB 1 through registry</a:t>
            </a:r>
            <a:endParaRPr lang="fr-FR" dirty="0"/>
          </a:p>
        </p:txBody>
      </p:sp>
    </p:spTree>
    <p:extLst>
      <p:ext uri="{BB962C8B-B14F-4D97-AF65-F5344CB8AC3E}">
        <p14:creationId xmlns:p14="http://schemas.microsoft.com/office/powerpoint/2010/main" val="30058826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681250-FAF7-473F-9DF7-A4647F768EA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a:t>
            </a:fld>
            <a:endParaRPr lang="en-US" dirty="0"/>
          </a:p>
        </p:txBody>
      </p:sp>
      <p:sp>
        <p:nvSpPr>
          <p:cNvPr id="3" name="Text Placeholder 2">
            <a:extLst>
              <a:ext uri="{FF2B5EF4-FFF2-40B4-BE49-F238E27FC236}">
                <a16:creationId xmlns:a16="http://schemas.microsoft.com/office/drawing/2014/main" id="{7D5AC2A4-7C6D-4671-AE52-0A8D15BAC91C}"/>
              </a:ext>
            </a:extLst>
          </p:cNvPr>
          <p:cNvSpPr>
            <a:spLocks noGrp="1"/>
          </p:cNvSpPr>
          <p:nvPr>
            <p:ph type="body" sz="quarter" idx="14"/>
          </p:nvPr>
        </p:nvSpPr>
        <p:spPr>
          <a:xfrm>
            <a:off x="274702" y="1688324"/>
            <a:ext cx="11721160" cy="4847481"/>
          </a:xfrm>
        </p:spPr>
        <p:txBody>
          <a:bodyPr/>
          <a:lstStyle/>
          <a:p>
            <a:pPr>
              <a:spcBef>
                <a:spcPts val="1200"/>
              </a:spcBef>
              <a:buFont typeface="+mj-lt"/>
              <a:buAutoNum type="arabicPeriod"/>
            </a:pPr>
            <a:r>
              <a:rPr lang="en-US" sz="1800" dirty="0">
                <a:latin typeface="+mn-lt"/>
              </a:rPr>
              <a:t>The EFS service opens the file for exclusive access.</a:t>
            </a:r>
          </a:p>
          <a:p>
            <a:pPr>
              <a:spcBef>
                <a:spcPts val="1200"/>
              </a:spcBef>
              <a:buFont typeface="+mj-lt"/>
              <a:buAutoNum type="arabicPeriod"/>
            </a:pPr>
            <a:r>
              <a:rPr lang="en-US" sz="1800" dirty="0">
                <a:latin typeface="+mn-lt"/>
              </a:rPr>
              <a:t>All data streams in the file are copied to a plaintext temporary file in the system’s temporary directory.</a:t>
            </a:r>
          </a:p>
          <a:p>
            <a:pPr>
              <a:spcBef>
                <a:spcPts val="1200"/>
              </a:spcBef>
              <a:buFont typeface="+mj-lt"/>
              <a:buAutoNum type="arabicPeriod"/>
            </a:pPr>
            <a:r>
              <a:rPr lang="en-US" sz="1800" dirty="0">
                <a:latin typeface="+mn-lt"/>
              </a:rPr>
              <a:t>An FEK is randomly generated and used to encrypt the file</a:t>
            </a:r>
          </a:p>
          <a:p>
            <a:pPr>
              <a:spcBef>
                <a:spcPts val="1200"/>
              </a:spcBef>
              <a:buFont typeface="+mj-lt"/>
              <a:buAutoNum type="arabicPeriod"/>
            </a:pPr>
            <a:r>
              <a:rPr lang="en-US" sz="1800" dirty="0">
                <a:latin typeface="+mn-lt"/>
              </a:rPr>
              <a:t>A DDF is created to contain the FEK encrypted by using the user’s public key. EFS automatically obtains the user’s public key from the user’s X.509 version 3 file encryption certificate.</a:t>
            </a:r>
          </a:p>
          <a:p>
            <a:pPr>
              <a:spcBef>
                <a:spcPts val="1200"/>
              </a:spcBef>
              <a:buFont typeface="+mj-lt"/>
              <a:buAutoNum type="arabicPeriod"/>
            </a:pPr>
            <a:r>
              <a:rPr lang="en-US" sz="1800" dirty="0">
                <a:latin typeface="+mn-lt"/>
              </a:rPr>
              <a:t>If a recovery agent has been designated through Group Policy, a DRF is created to contain the FEK encrypted by using RSA and the recovery agent’s public key. </a:t>
            </a:r>
            <a:br>
              <a:rPr lang="en-US" sz="1800" dirty="0">
                <a:latin typeface="+mn-lt"/>
              </a:rPr>
            </a:br>
            <a:r>
              <a:rPr lang="en-US" sz="1800" dirty="0">
                <a:latin typeface="+mn-lt"/>
              </a:rPr>
              <a:t>EFS automatically obtains the recovery agent’s public key for file recovery from the recovery agent’s X.509 version 3 certificate, which is stored in the EFS recovery policy. If there are multiple recovery agents, a copy of the FEK is encrypted by using each agent’s public key, and a DRF is created to store each encrypted FEK.</a:t>
            </a:r>
          </a:p>
          <a:p>
            <a:pPr>
              <a:spcBef>
                <a:spcPts val="1200"/>
              </a:spcBef>
              <a:buFont typeface="+mj-lt"/>
              <a:buAutoNum type="arabicPeriod"/>
            </a:pPr>
            <a:r>
              <a:rPr lang="en-US" sz="1800" dirty="0">
                <a:latin typeface="+mn-lt"/>
              </a:rPr>
              <a:t>EFS writes the encrypted data, along with the DDF and the DRF, back to the file. Because symmetric encryption does not add additional data, file size increase is minimal after encryption. The metadata, consisting primarily of encrypted FEKs, is usually less than one kilobyte. File size in bytes before and after encryption is normally reported to be the same.</a:t>
            </a:r>
          </a:p>
          <a:p>
            <a:pPr>
              <a:spcBef>
                <a:spcPts val="1200"/>
              </a:spcBef>
              <a:buFont typeface="+mj-lt"/>
              <a:buAutoNum type="arabicPeriod"/>
            </a:pPr>
            <a:r>
              <a:rPr lang="en-US" sz="1800" dirty="0">
                <a:latin typeface="+mn-lt"/>
              </a:rPr>
              <a:t>The plaintext temporary file is deleted.</a:t>
            </a:r>
          </a:p>
        </p:txBody>
      </p:sp>
      <p:sp>
        <p:nvSpPr>
          <p:cNvPr id="4" name="Title 3">
            <a:extLst>
              <a:ext uri="{FF2B5EF4-FFF2-40B4-BE49-F238E27FC236}">
                <a16:creationId xmlns:a16="http://schemas.microsoft.com/office/drawing/2014/main" id="{244CFF98-B8B3-43CD-8D13-75825BE24114}"/>
              </a:ext>
            </a:extLst>
          </p:cNvPr>
          <p:cNvSpPr>
            <a:spLocks noGrp="1"/>
          </p:cNvSpPr>
          <p:nvPr>
            <p:ph type="title"/>
          </p:nvPr>
        </p:nvSpPr>
        <p:spPr/>
        <p:txBody>
          <a:bodyPr/>
          <a:lstStyle/>
          <a:p>
            <a:r>
              <a:rPr lang="en-US" dirty="0"/>
              <a:t>Encryption Process</a:t>
            </a:r>
            <a:endParaRPr lang="fr-FR" dirty="0"/>
          </a:p>
        </p:txBody>
      </p:sp>
    </p:spTree>
    <p:extLst>
      <p:ext uri="{BB962C8B-B14F-4D97-AF65-F5344CB8AC3E}">
        <p14:creationId xmlns:p14="http://schemas.microsoft.com/office/powerpoint/2010/main" val="1754517135"/>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EE2849-4A61-4F3F-B1E6-57C30E7195D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79</a:t>
            </a:fld>
            <a:endParaRPr lang="en-US" dirty="0"/>
          </a:p>
        </p:txBody>
      </p:sp>
      <p:sp>
        <p:nvSpPr>
          <p:cNvPr id="4" name="Title 3">
            <a:extLst>
              <a:ext uri="{FF2B5EF4-FFF2-40B4-BE49-F238E27FC236}">
                <a16:creationId xmlns:a16="http://schemas.microsoft.com/office/drawing/2014/main" id="{193C4F7E-A587-4E42-A0DD-E585CEDFDB13}"/>
              </a:ext>
            </a:extLst>
          </p:cNvPr>
          <p:cNvSpPr>
            <a:spLocks noGrp="1"/>
          </p:cNvSpPr>
          <p:nvPr>
            <p:ph type="title"/>
          </p:nvPr>
        </p:nvSpPr>
        <p:spPr/>
        <p:txBody>
          <a:bodyPr/>
          <a:lstStyle/>
          <a:p>
            <a:r>
              <a:rPr lang="en-US" dirty="0"/>
              <a:t>Chronology of crypto algorithms in SMB</a:t>
            </a:r>
            <a:endParaRPr lang="fr-FR" dirty="0"/>
          </a:p>
        </p:txBody>
      </p:sp>
      <p:graphicFrame>
        <p:nvGraphicFramePr>
          <p:cNvPr id="5" name="Table 4">
            <a:extLst>
              <a:ext uri="{FF2B5EF4-FFF2-40B4-BE49-F238E27FC236}">
                <a16:creationId xmlns:a16="http://schemas.microsoft.com/office/drawing/2014/main" id="{CD78285B-C3E3-4957-AC84-8D1668A16F7F}"/>
              </a:ext>
            </a:extLst>
          </p:cNvPr>
          <p:cNvGraphicFramePr>
            <a:graphicFrameLocks noGrp="1"/>
          </p:cNvGraphicFramePr>
          <p:nvPr>
            <p:extLst>
              <p:ext uri="{D42A27DB-BD31-4B8C-83A1-F6EECF244321}">
                <p14:modId xmlns:p14="http://schemas.microsoft.com/office/powerpoint/2010/main" val="963464773"/>
              </p:ext>
            </p:extLst>
          </p:nvPr>
        </p:nvGraphicFramePr>
        <p:xfrm>
          <a:off x="274637" y="1668463"/>
          <a:ext cx="11889564" cy="4606660"/>
        </p:xfrm>
        <a:graphic>
          <a:graphicData uri="http://schemas.openxmlformats.org/drawingml/2006/table">
            <a:tbl>
              <a:tblPr firstRow="1" bandRow="1">
                <a:tableStyleId>{5C22544A-7EE6-4342-B048-85BDC9FD1C3A}</a:tableStyleId>
              </a:tblPr>
              <a:tblGrid>
                <a:gridCol w="2972391">
                  <a:extLst>
                    <a:ext uri="{9D8B030D-6E8A-4147-A177-3AD203B41FA5}">
                      <a16:colId xmlns:a16="http://schemas.microsoft.com/office/drawing/2014/main" val="4115918921"/>
                    </a:ext>
                  </a:extLst>
                </a:gridCol>
                <a:gridCol w="2972391">
                  <a:extLst>
                    <a:ext uri="{9D8B030D-6E8A-4147-A177-3AD203B41FA5}">
                      <a16:colId xmlns:a16="http://schemas.microsoft.com/office/drawing/2014/main" val="3240491110"/>
                    </a:ext>
                  </a:extLst>
                </a:gridCol>
                <a:gridCol w="2972391">
                  <a:extLst>
                    <a:ext uri="{9D8B030D-6E8A-4147-A177-3AD203B41FA5}">
                      <a16:colId xmlns:a16="http://schemas.microsoft.com/office/drawing/2014/main" val="935963411"/>
                    </a:ext>
                  </a:extLst>
                </a:gridCol>
                <a:gridCol w="2972391">
                  <a:extLst>
                    <a:ext uri="{9D8B030D-6E8A-4147-A177-3AD203B41FA5}">
                      <a16:colId xmlns:a16="http://schemas.microsoft.com/office/drawing/2014/main" val="3475452228"/>
                    </a:ext>
                  </a:extLst>
                </a:gridCol>
              </a:tblGrid>
              <a:tr h="738452">
                <a:tc>
                  <a:txBody>
                    <a:bodyPr/>
                    <a:lstStyle/>
                    <a:p>
                      <a:r>
                        <a:rPr lang="en-US" dirty="0"/>
                        <a:t>Dialect</a:t>
                      </a:r>
                      <a:endParaRPr lang="fr-FR" dirty="0"/>
                    </a:p>
                  </a:txBody>
                  <a:tcPr/>
                </a:tc>
                <a:tc>
                  <a:txBody>
                    <a:bodyPr/>
                    <a:lstStyle/>
                    <a:p>
                      <a:r>
                        <a:rPr lang="en-US" dirty="0"/>
                        <a:t>Key derivation</a:t>
                      </a:r>
                      <a:endParaRPr lang="fr-FR" dirty="0"/>
                    </a:p>
                  </a:txBody>
                  <a:tcPr/>
                </a:tc>
                <a:tc>
                  <a:txBody>
                    <a:bodyPr/>
                    <a:lstStyle/>
                    <a:p>
                      <a:r>
                        <a:rPr lang="en-US" dirty="0"/>
                        <a:t>Signing</a:t>
                      </a:r>
                      <a:endParaRPr lang="fr-FR" dirty="0"/>
                    </a:p>
                  </a:txBody>
                  <a:tcPr/>
                </a:tc>
                <a:tc>
                  <a:txBody>
                    <a:bodyPr/>
                    <a:lstStyle/>
                    <a:p>
                      <a:r>
                        <a:rPr lang="en-US" dirty="0"/>
                        <a:t>Encryption</a:t>
                      </a:r>
                      <a:endParaRPr lang="fr-FR" dirty="0"/>
                    </a:p>
                  </a:txBody>
                  <a:tcPr/>
                </a:tc>
                <a:extLst>
                  <a:ext uri="{0D108BD9-81ED-4DB2-BD59-A6C34878D82A}">
                    <a16:rowId xmlns:a16="http://schemas.microsoft.com/office/drawing/2014/main" val="3581133844"/>
                  </a:ext>
                </a:extLst>
              </a:tr>
              <a:tr h="738452">
                <a:tc>
                  <a:txBody>
                    <a:bodyPr/>
                    <a:lstStyle/>
                    <a:p>
                      <a:r>
                        <a:rPr lang="en-US" dirty="0"/>
                        <a:t>2.0.2</a:t>
                      </a:r>
                      <a:endParaRPr lang="fr-FR" dirty="0"/>
                    </a:p>
                  </a:txBody>
                  <a:tcPr/>
                </a:tc>
                <a:tc>
                  <a:txBody>
                    <a:bodyPr/>
                    <a:lstStyle/>
                    <a:p>
                      <a:r>
                        <a:rPr lang="en-US" dirty="0"/>
                        <a:t>GSS-API </a:t>
                      </a:r>
                      <a:r>
                        <a:rPr lang="en-US" dirty="0" err="1"/>
                        <a:t>SessionKey</a:t>
                      </a:r>
                      <a:endParaRPr lang="fr-FR" dirty="0"/>
                    </a:p>
                  </a:txBody>
                  <a:tcPr/>
                </a:tc>
                <a:tc>
                  <a:txBody>
                    <a:bodyPr/>
                    <a:lstStyle/>
                    <a:p>
                      <a:r>
                        <a:rPr lang="fr-FR" sz="1800" b="0" i="0" u="none" strike="noStrike" kern="1200" dirty="0">
                          <a:solidFill>
                            <a:schemeClr val="dk1"/>
                          </a:solidFill>
                          <a:effectLst/>
                          <a:latin typeface="+mn-lt"/>
                          <a:ea typeface="+mn-ea"/>
                          <a:cs typeface="+mn-cs"/>
                        </a:rPr>
                        <a:t>HMAC-SHA256</a:t>
                      </a:r>
                      <a:endParaRPr lang="fr-FR" dirty="0"/>
                    </a:p>
                  </a:txBody>
                  <a:tcPr/>
                </a:tc>
                <a:tc>
                  <a:txBody>
                    <a:bodyPr/>
                    <a:lstStyle/>
                    <a:p>
                      <a:r>
                        <a:rPr lang="en-US" dirty="0"/>
                        <a:t>None</a:t>
                      </a:r>
                      <a:endParaRPr lang="fr-FR" dirty="0"/>
                    </a:p>
                  </a:txBody>
                  <a:tcPr/>
                </a:tc>
                <a:extLst>
                  <a:ext uri="{0D108BD9-81ED-4DB2-BD59-A6C34878D82A}">
                    <a16:rowId xmlns:a16="http://schemas.microsoft.com/office/drawing/2014/main" val="724103931"/>
                  </a:ext>
                </a:extLst>
              </a:tr>
              <a:tr h="738452">
                <a:tc>
                  <a:txBody>
                    <a:bodyPr/>
                    <a:lstStyle/>
                    <a:p>
                      <a:r>
                        <a:rPr lang="en-US" dirty="0"/>
                        <a:t>2.1</a:t>
                      </a:r>
                      <a:endParaRPr lang="fr-FR"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GSS-API </a:t>
                      </a:r>
                      <a:r>
                        <a:rPr lang="en-US" dirty="0" err="1"/>
                        <a:t>SessionKey</a:t>
                      </a:r>
                      <a:endParaRPr lang="fr-FR" dirty="0"/>
                    </a:p>
                    <a:p>
                      <a:endParaRPr lang="fr-FR" dirty="0"/>
                    </a:p>
                  </a:txBody>
                  <a:tcPr/>
                </a:tc>
                <a:tc>
                  <a:txBody>
                    <a:bodyPr/>
                    <a:lstStyle/>
                    <a:p>
                      <a:r>
                        <a:rPr lang="fr-FR" sz="1800" b="0" i="0" u="none" strike="noStrike" kern="1200" dirty="0">
                          <a:solidFill>
                            <a:schemeClr val="dk1"/>
                          </a:solidFill>
                          <a:effectLst/>
                          <a:latin typeface="+mn-lt"/>
                          <a:ea typeface="+mn-ea"/>
                          <a:cs typeface="+mn-cs"/>
                        </a:rPr>
                        <a:t>HMAC-SHA256</a:t>
                      </a:r>
                      <a:endParaRPr lang="fr-FR" dirty="0"/>
                    </a:p>
                  </a:txBody>
                  <a:tcPr/>
                </a:tc>
                <a:tc>
                  <a:txBody>
                    <a:bodyPr/>
                    <a:lstStyle/>
                    <a:p>
                      <a:r>
                        <a:rPr lang="en-US" dirty="0"/>
                        <a:t>None</a:t>
                      </a:r>
                      <a:endParaRPr lang="fr-FR" dirty="0"/>
                    </a:p>
                  </a:txBody>
                  <a:tcPr/>
                </a:tc>
                <a:extLst>
                  <a:ext uri="{0D108BD9-81ED-4DB2-BD59-A6C34878D82A}">
                    <a16:rowId xmlns:a16="http://schemas.microsoft.com/office/drawing/2014/main" val="1437317819"/>
                  </a:ext>
                </a:extLst>
              </a:tr>
              <a:tr h="738452">
                <a:tc>
                  <a:txBody>
                    <a:bodyPr/>
                    <a:lstStyle/>
                    <a:p>
                      <a:r>
                        <a:rPr lang="en-US" dirty="0"/>
                        <a:t>3.0</a:t>
                      </a:r>
                      <a:endParaRPr lang="fr-FR"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fr-FR" sz="1800" b="0" i="0" u="none" strike="noStrike" kern="1200" dirty="0">
                          <a:solidFill>
                            <a:schemeClr val="dk1"/>
                          </a:solidFill>
                          <a:effectLst/>
                          <a:latin typeface="+mn-lt"/>
                          <a:ea typeface="+mn-ea"/>
                          <a:cs typeface="+mn-cs"/>
                        </a:rPr>
                        <a:t>GSS-API </a:t>
                      </a:r>
                      <a:r>
                        <a:rPr lang="fr-FR" sz="1800" b="0" i="0" u="none" strike="noStrike" kern="1200" dirty="0" err="1">
                          <a:solidFill>
                            <a:schemeClr val="dk1"/>
                          </a:solidFill>
                          <a:effectLst/>
                          <a:latin typeface="+mn-lt"/>
                          <a:ea typeface="+mn-ea"/>
                          <a:cs typeface="+mn-cs"/>
                        </a:rPr>
                        <a:t>SessionKey</a:t>
                      </a:r>
                      <a:r>
                        <a:rPr lang="fr-FR" sz="1800" b="0" i="0" u="none" strike="noStrike" kern="1200" dirty="0">
                          <a:solidFill>
                            <a:schemeClr val="dk1"/>
                          </a:solidFill>
                          <a:effectLst/>
                          <a:latin typeface="+mn-lt"/>
                          <a:ea typeface="+mn-ea"/>
                          <a:cs typeface="+mn-cs"/>
                        </a:rPr>
                        <a:t> &amp; KDF [SP800-108]</a:t>
                      </a:r>
                      <a:endParaRPr lang="fr-FR" dirty="0"/>
                    </a:p>
                  </a:txBody>
                  <a:tcPr/>
                </a:tc>
                <a:tc>
                  <a:txBody>
                    <a:bodyPr/>
                    <a:lstStyle/>
                    <a:p>
                      <a:r>
                        <a:rPr lang="fr-FR" sz="1800" b="0" i="0" u="none" strike="noStrike" kern="1200" dirty="0">
                          <a:solidFill>
                            <a:schemeClr val="dk1"/>
                          </a:solidFill>
                          <a:effectLst/>
                          <a:latin typeface="+mn-lt"/>
                          <a:ea typeface="+mn-ea"/>
                          <a:cs typeface="+mn-cs"/>
                        </a:rPr>
                        <a:t>AES-128-CMAC</a:t>
                      </a:r>
                      <a:endParaRPr lang="fr-FR" dirty="0"/>
                    </a:p>
                  </a:txBody>
                  <a:tcPr/>
                </a:tc>
                <a:tc>
                  <a:txBody>
                    <a:bodyPr/>
                    <a:lstStyle/>
                    <a:p>
                      <a:r>
                        <a:rPr lang="fr-FR" sz="1800" b="0" i="0" u="none" strike="noStrike" kern="1200" dirty="0">
                          <a:solidFill>
                            <a:schemeClr val="dk1"/>
                          </a:solidFill>
                          <a:effectLst/>
                          <a:latin typeface="+mn-lt"/>
                          <a:ea typeface="+mn-ea"/>
                          <a:cs typeface="+mn-cs"/>
                        </a:rPr>
                        <a:t>AES-128-CCM</a:t>
                      </a:r>
                      <a:endParaRPr lang="fr-FR" dirty="0"/>
                    </a:p>
                  </a:txBody>
                  <a:tcPr/>
                </a:tc>
                <a:extLst>
                  <a:ext uri="{0D108BD9-81ED-4DB2-BD59-A6C34878D82A}">
                    <a16:rowId xmlns:a16="http://schemas.microsoft.com/office/drawing/2014/main" val="923356134"/>
                  </a:ext>
                </a:extLst>
              </a:tr>
              <a:tr h="738452">
                <a:tc>
                  <a:txBody>
                    <a:bodyPr/>
                    <a:lstStyle/>
                    <a:p>
                      <a:r>
                        <a:rPr lang="en-US" dirty="0"/>
                        <a:t>3.0.2</a:t>
                      </a:r>
                      <a:endParaRPr lang="fr-FR"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fr-FR" sz="1800" b="0" i="0" u="none" strike="noStrike" kern="1200" dirty="0">
                          <a:solidFill>
                            <a:schemeClr val="dk1"/>
                          </a:solidFill>
                          <a:effectLst/>
                          <a:latin typeface="+mn-lt"/>
                          <a:ea typeface="+mn-ea"/>
                          <a:cs typeface="+mn-cs"/>
                        </a:rPr>
                        <a:t>GSS-API </a:t>
                      </a:r>
                      <a:r>
                        <a:rPr lang="fr-FR" sz="1800" b="0" i="0" u="none" strike="noStrike" kern="1200" dirty="0" err="1">
                          <a:solidFill>
                            <a:schemeClr val="dk1"/>
                          </a:solidFill>
                          <a:effectLst/>
                          <a:latin typeface="+mn-lt"/>
                          <a:ea typeface="+mn-ea"/>
                          <a:cs typeface="+mn-cs"/>
                        </a:rPr>
                        <a:t>SessionKey</a:t>
                      </a:r>
                      <a:r>
                        <a:rPr lang="fr-FR" sz="1800" b="0" i="0" u="none" strike="noStrike" kern="1200" dirty="0">
                          <a:solidFill>
                            <a:schemeClr val="dk1"/>
                          </a:solidFill>
                          <a:effectLst/>
                          <a:latin typeface="+mn-lt"/>
                          <a:ea typeface="+mn-ea"/>
                          <a:cs typeface="+mn-cs"/>
                        </a:rPr>
                        <a:t> &amp; KDF [SP800-108]</a:t>
                      </a:r>
                      <a:endParaRPr lang="fr-FR" dirty="0"/>
                    </a:p>
                  </a:txBody>
                  <a:tcPr/>
                </a:tc>
                <a:tc>
                  <a:txBody>
                    <a:bodyPr/>
                    <a:lstStyle/>
                    <a:p>
                      <a:r>
                        <a:rPr lang="fr-FR" sz="1800" b="0" i="0" u="none" strike="noStrike" kern="1200" dirty="0">
                          <a:solidFill>
                            <a:schemeClr val="dk1"/>
                          </a:solidFill>
                          <a:effectLst/>
                          <a:latin typeface="+mn-lt"/>
                          <a:ea typeface="+mn-ea"/>
                          <a:cs typeface="+mn-cs"/>
                        </a:rPr>
                        <a:t>AES-128-CMAC</a:t>
                      </a:r>
                      <a:endParaRPr lang="fr-FR" dirty="0"/>
                    </a:p>
                  </a:txBody>
                  <a:tcPr/>
                </a:tc>
                <a:tc>
                  <a:txBody>
                    <a:bodyPr/>
                    <a:lstStyle/>
                    <a:p>
                      <a:r>
                        <a:rPr lang="fr-FR" sz="1800" b="0" i="0" u="none" strike="noStrike" kern="1200" dirty="0">
                          <a:solidFill>
                            <a:schemeClr val="dk1"/>
                          </a:solidFill>
                          <a:effectLst/>
                          <a:latin typeface="+mn-lt"/>
                          <a:ea typeface="+mn-ea"/>
                          <a:cs typeface="+mn-cs"/>
                        </a:rPr>
                        <a:t>AES-128-CCM</a:t>
                      </a:r>
                      <a:endParaRPr lang="fr-FR" dirty="0"/>
                    </a:p>
                  </a:txBody>
                  <a:tcPr/>
                </a:tc>
                <a:extLst>
                  <a:ext uri="{0D108BD9-81ED-4DB2-BD59-A6C34878D82A}">
                    <a16:rowId xmlns:a16="http://schemas.microsoft.com/office/drawing/2014/main" val="345513377"/>
                  </a:ext>
                </a:extLst>
              </a:tr>
              <a:tr h="738452">
                <a:tc>
                  <a:txBody>
                    <a:bodyPr/>
                    <a:lstStyle/>
                    <a:p>
                      <a:r>
                        <a:rPr lang="en-US" dirty="0"/>
                        <a:t>3.1.1</a:t>
                      </a:r>
                      <a:endParaRPr lang="fr-FR" dirty="0"/>
                    </a:p>
                  </a:txBody>
                  <a:tcPr/>
                </a:tc>
                <a:tc>
                  <a:txBody>
                    <a:bodyPr/>
                    <a:lstStyle/>
                    <a:p>
                      <a:r>
                        <a:rPr lang="fr-FR" sz="1800" b="0" i="0" u="none" strike="noStrike" kern="1200" dirty="0">
                          <a:solidFill>
                            <a:schemeClr val="dk1"/>
                          </a:solidFill>
                          <a:effectLst/>
                          <a:latin typeface="+mn-lt"/>
                          <a:ea typeface="+mn-ea"/>
                          <a:cs typeface="+mn-cs"/>
                        </a:rPr>
                        <a:t>SHA-512 &amp; GSS-API </a:t>
                      </a:r>
                      <a:r>
                        <a:rPr lang="fr-FR" sz="1800" b="0" i="0" u="none" strike="noStrike" kern="1200" dirty="0" err="1">
                          <a:solidFill>
                            <a:schemeClr val="dk1"/>
                          </a:solidFill>
                          <a:effectLst/>
                          <a:latin typeface="+mn-lt"/>
                          <a:ea typeface="+mn-ea"/>
                          <a:cs typeface="+mn-cs"/>
                        </a:rPr>
                        <a:t>SessionKey</a:t>
                      </a:r>
                      <a:r>
                        <a:rPr lang="fr-FR" sz="1800" b="0" i="0" u="none" strike="noStrike" kern="1200" dirty="0">
                          <a:solidFill>
                            <a:schemeClr val="dk1"/>
                          </a:solidFill>
                          <a:effectLst/>
                          <a:latin typeface="+mn-lt"/>
                          <a:ea typeface="+mn-ea"/>
                          <a:cs typeface="+mn-cs"/>
                        </a:rPr>
                        <a:t> &amp; KDF [SP800-108]</a:t>
                      </a:r>
                      <a:endParaRPr lang="fr-FR" dirty="0"/>
                    </a:p>
                  </a:txBody>
                  <a:tcPr/>
                </a:tc>
                <a:tc>
                  <a:txBody>
                    <a:bodyPr/>
                    <a:lstStyle/>
                    <a:p>
                      <a:r>
                        <a:rPr lang="fr-FR" sz="1800" b="0" i="0" u="none" strike="noStrike" kern="1200" dirty="0">
                          <a:solidFill>
                            <a:schemeClr val="dk1"/>
                          </a:solidFill>
                          <a:effectLst/>
                          <a:latin typeface="+mn-lt"/>
                          <a:ea typeface="+mn-ea"/>
                          <a:cs typeface="+mn-cs"/>
                        </a:rPr>
                        <a:t>AES-128-CMAC</a:t>
                      </a:r>
                      <a:endParaRPr lang="fr-FR" dirty="0"/>
                    </a:p>
                  </a:txBody>
                  <a:tcPr/>
                </a:tc>
                <a:tc>
                  <a:txBody>
                    <a:bodyPr/>
                    <a:lstStyle/>
                    <a:p>
                      <a:r>
                        <a:rPr lang="fr-FR" sz="1800" b="0" i="0" u="none" strike="noStrike" kern="1200" dirty="0">
                          <a:solidFill>
                            <a:schemeClr val="dk1"/>
                          </a:solidFill>
                          <a:effectLst/>
                          <a:latin typeface="+mn-lt"/>
                          <a:ea typeface="+mn-ea"/>
                          <a:cs typeface="+mn-cs"/>
                        </a:rPr>
                        <a:t>AES-128-CCM and AES-128-GCM</a:t>
                      </a:r>
                      <a:endParaRPr lang="fr-FR" dirty="0"/>
                    </a:p>
                  </a:txBody>
                  <a:tcPr/>
                </a:tc>
                <a:extLst>
                  <a:ext uri="{0D108BD9-81ED-4DB2-BD59-A6C34878D82A}">
                    <a16:rowId xmlns:a16="http://schemas.microsoft.com/office/drawing/2014/main" val="2700581253"/>
                  </a:ext>
                </a:extLst>
              </a:tr>
            </a:tbl>
          </a:graphicData>
        </a:graphic>
      </p:graphicFrame>
    </p:spTree>
    <p:extLst>
      <p:ext uri="{BB962C8B-B14F-4D97-AF65-F5344CB8AC3E}">
        <p14:creationId xmlns:p14="http://schemas.microsoft.com/office/powerpoint/2010/main" val="2375832376"/>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0C4AD1-B8A4-4EB2-9D07-140F350C58A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80</a:t>
            </a:fld>
            <a:endParaRPr lang="en-US" dirty="0"/>
          </a:p>
        </p:txBody>
      </p:sp>
      <p:sp>
        <p:nvSpPr>
          <p:cNvPr id="3" name="Text Placeholder 2">
            <a:extLst>
              <a:ext uri="{FF2B5EF4-FFF2-40B4-BE49-F238E27FC236}">
                <a16:creationId xmlns:a16="http://schemas.microsoft.com/office/drawing/2014/main" id="{8B92111E-D0CE-4CC6-9A50-049301F8CFC1}"/>
              </a:ext>
            </a:extLst>
          </p:cNvPr>
          <p:cNvSpPr>
            <a:spLocks noGrp="1"/>
          </p:cNvSpPr>
          <p:nvPr>
            <p:ph type="body" sz="quarter" idx="14"/>
          </p:nvPr>
        </p:nvSpPr>
        <p:spPr>
          <a:xfrm>
            <a:off x="274702" y="1943100"/>
            <a:ext cx="11721160" cy="3791807"/>
          </a:xfrm>
        </p:spPr>
        <p:txBody>
          <a:bodyPr/>
          <a:lstStyle/>
          <a:p>
            <a:r>
              <a:rPr lang="en-US" sz="3200" dirty="0"/>
              <a:t>All cryptographic keys used in SMB 2.x and 3.x are derived from the </a:t>
            </a:r>
            <a:r>
              <a:rPr lang="en-US" sz="3200" dirty="0" err="1"/>
              <a:t>SessionKey</a:t>
            </a:r>
            <a:endParaRPr lang="en-US" sz="3200" dirty="0"/>
          </a:p>
          <a:p>
            <a:pPr lvl="1"/>
            <a:r>
              <a:rPr lang="en-US" sz="2000" dirty="0"/>
              <a:t>The security of SMB 2/3 signing and encryption relies in part on the session key.</a:t>
            </a:r>
          </a:p>
          <a:p>
            <a:r>
              <a:rPr lang="en-US" sz="3200" dirty="0"/>
              <a:t>Session Key: the first 16 bytes of the cryptographic key queried from the GSS protocol (e.g. Kerberos, NTLM) for this authenticated context</a:t>
            </a:r>
          </a:p>
          <a:p>
            <a:pPr lvl="1"/>
            <a:r>
              <a:rPr lang="en-US" sz="2000" dirty="0"/>
              <a:t>If the cryptographic key is less than 16 bytes, it is right-padded with zero bytes</a:t>
            </a:r>
          </a:p>
          <a:p>
            <a:pPr lvl="1"/>
            <a:r>
              <a:rPr lang="en-US" sz="2000" dirty="0"/>
              <a:t>In SSPI (Microsoft’s implementation of GSS-API), the session key is extracted by using </a:t>
            </a:r>
            <a:r>
              <a:rPr lang="en-US" sz="2000" dirty="0" err="1"/>
              <a:t>QueryContextAttributes</a:t>
            </a:r>
            <a:r>
              <a:rPr lang="en-US" sz="2000" dirty="0"/>
              <a:t> with SECPKG_ATTR_SESSION_KEY</a:t>
            </a:r>
            <a:endParaRPr lang="fr-FR" sz="2000" dirty="0"/>
          </a:p>
        </p:txBody>
      </p:sp>
      <p:sp>
        <p:nvSpPr>
          <p:cNvPr id="4" name="Title 3">
            <a:extLst>
              <a:ext uri="{FF2B5EF4-FFF2-40B4-BE49-F238E27FC236}">
                <a16:creationId xmlns:a16="http://schemas.microsoft.com/office/drawing/2014/main" id="{ADCAAA8E-0B66-460E-80EE-D0351FAAE668}"/>
              </a:ext>
            </a:extLst>
          </p:cNvPr>
          <p:cNvSpPr>
            <a:spLocks noGrp="1"/>
          </p:cNvSpPr>
          <p:nvPr>
            <p:ph type="title"/>
          </p:nvPr>
        </p:nvSpPr>
        <p:spPr/>
        <p:txBody>
          <a:bodyPr/>
          <a:lstStyle/>
          <a:p>
            <a:r>
              <a:rPr lang="en-US" dirty="0"/>
              <a:t>Session Keys</a:t>
            </a:r>
            <a:endParaRPr lang="fr-FR" dirty="0"/>
          </a:p>
        </p:txBody>
      </p:sp>
    </p:spTree>
    <p:extLst>
      <p:ext uri="{BB962C8B-B14F-4D97-AF65-F5344CB8AC3E}">
        <p14:creationId xmlns:p14="http://schemas.microsoft.com/office/powerpoint/2010/main" val="755917244"/>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566EAB-90DE-4F7A-8D19-0CA8EDB289A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81</a:t>
            </a:fld>
            <a:endParaRPr lang="en-US" dirty="0"/>
          </a:p>
        </p:txBody>
      </p:sp>
      <p:sp>
        <p:nvSpPr>
          <p:cNvPr id="3" name="Text Placeholder 2">
            <a:extLst>
              <a:ext uri="{FF2B5EF4-FFF2-40B4-BE49-F238E27FC236}">
                <a16:creationId xmlns:a16="http://schemas.microsoft.com/office/drawing/2014/main" id="{BFA33E73-AEDD-4639-A7E2-1E50C470D797}"/>
              </a:ext>
            </a:extLst>
          </p:cNvPr>
          <p:cNvSpPr>
            <a:spLocks noGrp="1"/>
          </p:cNvSpPr>
          <p:nvPr>
            <p:ph type="body" sz="quarter" idx="14"/>
          </p:nvPr>
        </p:nvSpPr>
        <p:spPr>
          <a:xfrm>
            <a:off x="274702" y="1943100"/>
            <a:ext cx="11721160" cy="3816429"/>
          </a:xfrm>
        </p:spPr>
        <p:txBody>
          <a:bodyPr/>
          <a:lstStyle/>
          <a:p>
            <a:pPr marL="0" indent="0">
              <a:buNone/>
            </a:pPr>
            <a:r>
              <a:rPr lang="en-US" sz="2000" dirty="0">
                <a:latin typeface="+mn-lt"/>
              </a:rPr>
              <a:t>In NTLM security provider, the </a:t>
            </a:r>
            <a:r>
              <a:rPr lang="en-US" sz="2000" dirty="0" err="1">
                <a:latin typeface="+mn-lt"/>
              </a:rPr>
              <a:t>SessionKey</a:t>
            </a:r>
            <a:r>
              <a:rPr lang="en-US" sz="2000" dirty="0">
                <a:latin typeface="+mn-lt"/>
              </a:rPr>
              <a:t> is the </a:t>
            </a:r>
            <a:r>
              <a:rPr lang="en-US" sz="2000" dirty="0" err="1">
                <a:latin typeface="+mn-lt"/>
              </a:rPr>
              <a:t>ExportedSessionKey</a:t>
            </a:r>
            <a:r>
              <a:rPr lang="en-US" sz="2000" dirty="0">
                <a:latin typeface="+mn-lt"/>
              </a:rPr>
              <a:t> described in MS-NLMP.</a:t>
            </a:r>
            <a:br>
              <a:rPr lang="en-US" sz="2000" dirty="0">
                <a:latin typeface="+mn-lt"/>
              </a:rPr>
            </a:br>
            <a:r>
              <a:rPr lang="en-US" sz="2000" dirty="0">
                <a:latin typeface="+mn-lt"/>
              </a:rPr>
              <a:t>NTLM is a challenge response protocol and its session key is based on password hashing that relies on weak cryptography.</a:t>
            </a:r>
          </a:p>
          <a:p>
            <a:r>
              <a:rPr lang="en-US" sz="2000" dirty="0">
                <a:latin typeface="+mn-lt"/>
              </a:rPr>
              <a:t>NTLM does not support any modern cryptographic methods, such as AES or SHA-256. Its key derivation from the password is based on MD4 [RFC1320], DES [FIPS46-2], HMAC_MD5, and RC4.</a:t>
            </a:r>
          </a:p>
          <a:p>
            <a:r>
              <a:rPr lang="en-US" sz="2000" dirty="0">
                <a:latin typeface="+mn-lt"/>
              </a:rPr>
              <a:t>NTLM does not use any salt. It is possible to observe a network packet trace and produce the same key if the attacker knows password, as shown in the appendix by an example of NTLMv2 session key calculation.</a:t>
            </a:r>
          </a:p>
          <a:p>
            <a:r>
              <a:rPr lang="en-US" sz="2000" dirty="0">
                <a:latin typeface="+mn-lt"/>
              </a:rPr>
              <a:t>NTLM does not offer mutual authentication between client and server. The is no so such flag in the protocol.</a:t>
            </a:r>
          </a:p>
          <a:p>
            <a:r>
              <a:rPr lang="en-US" sz="2000" dirty="0">
                <a:latin typeface="+mn-lt"/>
              </a:rPr>
              <a:t>The password length and complexity should be chosen carefully to mitigate brute force attacks.</a:t>
            </a:r>
          </a:p>
          <a:p>
            <a:r>
              <a:rPr lang="en-US" sz="2000" dirty="0">
                <a:latin typeface="+mn-lt"/>
              </a:rPr>
              <a:t>At a minimum, NTLMv2 should be used, and auditing should be in place.</a:t>
            </a:r>
          </a:p>
        </p:txBody>
      </p:sp>
      <p:sp>
        <p:nvSpPr>
          <p:cNvPr id="4" name="Title 3">
            <a:extLst>
              <a:ext uri="{FF2B5EF4-FFF2-40B4-BE49-F238E27FC236}">
                <a16:creationId xmlns:a16="http://schemas.microsoft.com/office/drawing/2014/main" id="{9789CE32-963F-46C5-B754-B24E9248E408}"/>
              </a:ext>
            </a:extLst>
          </p:cNvPr>
          <p:cNvSpPr>
            <a:spLocks noGrp="1"/>
          </p:cNvSpPr>
          <p:nvPr>
            <p:ph type="title"/>
          </p:nvPr>
        </p:nvSpPr>
        <p:spPr/>
        <p:txBody>
          <a:bodyPr/>
          <a:lstStyle/>
          <a:p>
            <a:r>
              <a:rPr lang="en-US" dirty="0"/>
              <a:t>NTLM Session Key</a:t>
            </a:r>
            <a:endParaRPr lang="fr-FR" dirty="0"/>
          </a:p>
        </p:txBody>
      </p:sp>
    </p:spTree>
    <p:extLst>
      <p:ext uri="{BB962C8B-B14F-4D97-AF65-F5344CB8AC3E}">
        <p14:creationId xmlns:p14="http://schemas.microsoft.com/office/powerpoint/2010/main" val="1024083736"/>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0DE23F-A2D4-46BD-BF05-4D113000787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82</a:t>
            </a:fld>
            <a:endParaRPr lang="en-US" dirty="0"/>
          </a:p>
        </p:txBody>
      </p:sp>
      <p:sp>
        <p:nvSpPr>
          <p:cNvPr id="3" name="Text Placeholder 2">
            <a:extLst>
              <a:ext uri="{FF2B5EF4-FFF2-40B4-BE49-F238E27FC236}">
                <a16:creationId xmlns:a16="http://schemas.microsoft.com/office/drawing/2014/main" id="{9E2F07EF-3F64-4A15-BC43-4ED8F2878E7F}"/>
              </a:ext>
            </a:extLst>
          </p:cNvPr>
          <p:cNvSpPr>
            <a:spLocks noGrp="1"/>
          </p:cNvSpPr>
          <p:nvPr>
            <p:ph type="body" sz="quarter" idx="14"/>
          </p:nvPr>
        </p:nvSpPr>
        <p:spPr>
          <a:xfrm>
            <a:off x="274702" y="1943100"/>
            <a:ext cx="11721160" cy="4136517"/>
          </a:xfrm>
        </p:spPr>
        <p:txBody>
          <a:bodyPr/>
          <a:lstStyle/>
          <a:p>
            <a:pPr marL="0" indent="0">
              <a:buNone/>
            </a:pPr>
            <a:r>
              <a:rPr lang="en-US" sz="2400" dirty="0">
                <a:latin typeface="+mn-lt"/>
              </a:rPr>
              <a:t>In Kerberos [RFC4120] security provider, the </a:t>
            </a:r>
            <a:r>
              <a:rPr lang="en-US" sz="2400" dirty="0" err="1">
                <a:latin typeface="+mn-lt"/>
              </a:rPr>
              <a:t>SessionKey</a:t>
            </a:r>
            <a:r>
              <a:rPr lang="en-US" sz="2400" dirty="0">
                <a:latin typeface="+mn-lt"/>
              </a:rPr>
              <a:t> is either</a:t>
            </a:r>
          </a:p>
          <a:p>
            <a:r>
              <a:rPr lang="en-US" sz="2400" dirty="0">
                <a:latin typeface="+mn-lt"/>
              </a:rPr>
              <a:t>the sub-session key (subkey) if it was negotiated during KRB_AP_REQ/KRB_AP_REP exchange</a:t>
            </a:r>
          </a:p>
          <a:p>
            <a:r>
              <a:rPr lang="en-US" sz="2400" dirty="0">
                <a:latin typeface="+mn-lt"/>
              </a:rPr>
              <a:t>or the session key from the ticket if no subkey was negotiated.</a:t>
            </a:r>
          </a:p>
          <a:p>
            <a:pPr marL="0" indent="0">
              <a:buNone/>
            </a:pPr>
            <a:br>
              <a:rPr lang="en-US" sz="2400" dirty="0">
                <a:latin typeface="+mn-lt"/>
              </a:rPr>
            </a:br>
            <a:r>
              <a:rPr lang="en-US" sz="2400" dirty="0">
                <a:latin typeface="+mn-lt"/>
              </a:rPr>
              <a:t>When the KDC issues a service ticket, it generates a random session key.</a:t>
            </a:r>
          </a:p>
          <a:p>
            <a:pPr marL="0" indent="0">
              <a:buNone/>
            </a:pPr>
            <a:br>
              <a:rPr lang="en-US" sz="2400" dirty="0">
                <a:latin typeface="+mn-lt"/>
              </a:rPr>
            </a:br>
            <a:r>
              <a:rPr lang="en-US" sz="2400" dirty="0">
                <a:latin typeface="+mn-lt"/>
              </a:rPr>
              <a:t>The KDC issues tickets with the strongest encryption type (</a:t>
            </a:r>
            <a:r>
              <a:rPr lang="en-US" sz="2400" dirty="0" err="1">
                <a:latin typeface="+mn-lt"/>
              </a:rPr>
              <a:t>etype</a:t>
            </a:r>
            <a:r>
              <a:rPr lang="en-US" sz="2400" dirty="0">
                <a:latin typeface="+mn-lt"/>
              </a:rPr>
              <a:t>) to protect the session key. The </a:t>
            </a:r>
            <a:r>
              <a:rPr lang="en-US" sz="2400" dirty="0" err="1">
                <a:latin typeface="+mn-lt"/>
              </a:rPr>
              <a:t>etype</a:t>
            </a:r>
            <a:r>
              <a:rPr lang="en-US" sz="2400" dirty="0">
                <a:latin typeface="+mn-lt"/>
              </a:rPr>
              <a:t> is based on configuration of what the KDC enforces and what client and server principals can support (AES256_HMAC_SHA1, AES128_HMAC_SHA1, RC4_HMAC_MD5, DES_CBC_MD5, DES_CBC_CRC).</a:t>
            </a:r>
            <a:endParaRPr lang="fr-FR" sz="2400" dirty="0">
              <a:latin typeface="+mn-lt"/>
            </a:endParaRPr>
          </a:p>
        </p:txBody>
      </p:sp>
      <p:sp>
        <p:nvSpPr>
          <p:cNvPr id="4" name="Title 3">
            <a:extLst>
              <a:ext uri="{FF2B5EF4-FFF2-40B4-BE49-F238E27FC236}">
                <a16:creationId xmlns:a16="http://schemas.microsoft.com/office/drawing/2014/main" id="{7826AAD7-DB22-4F3D-B6BB-E7CF5A546D9F}"/>
              </a:ext>
            </a:extLst>
          </p:cNvPr>
          <p:cNvSpPr>
            <a:spLocks noGrp="1"/>
          </p:cNvSpPr>
          <p:nvPr>
            <p:ph type="title"/>
          </p:nvPr>
        </p:nvSpPr>
        <p:spPr/>
        <p:txBody>
          <a:bodyPr/>
          <a:lstStyle/>
          <a:p>
            <a:r>
              <a:rPr lang="en-US" dirty="0"/>
              <a:t>Kerberos Session Key</a:t>
            </a:r>
            <a:endParaRPr lang="fr-FR" dirty="0"/>
          </a:p>
        </p:txBody>
      </p:sp>
    </p:spTree>
    <p:extLst>
      <p:ext uri="{BB962C8B-B14F-4D97-AF65-F5344CB8AC3E}">
        <p14:creationId xmlns:p14="http://schemas.microsoft.com/office/powerpoint/2010/main" val="2159783384"/>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6765C-6335-4CF9-B202-414B143694C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83</a:t>
            </a:fld>
            <a:endParaRPr lang="en-US" dirty="0"/>
          </a:p>
        </p:txBody>
      </p:sp>
      <p:sp>
        <p:nvSpPr>
          <p:cNvPr id="3" name="Text Placeholder 2">
            <a:extLst>
              <a:ext uri="{FF2B5EF4-FFF2-40B4-BE49-F238E27FC236}">
                <a16:creationId xmlns:a16="http://schemas.microsoft.com/office/drawing/2014/main" id="{8D1F698D-0F47-4638-8F18-961F5B917E6B}"/>
              </a:ext>
            </a:extLst>
          </p:cNvPr>
          <p:cNvSpPr>
            <a:spLocks noGrp="1"/>
          </p:cNvSpPr>
          <p:nvPr>
            <p:ph type="body" sz="quarter" idx="14"/>
          </p:nvPr>
        </p:nvSpPr>
        <p:spPr>
          <a:xfrm>
            <a:off x="274702" y="1943100"/>
            <a:ext cx="11721160" cy="3896451"/>
          </a:xfrm>
        </p:spPr>
        <p:txBody>
          <a:bodyPr/>
          <a:lstStyle/>
          <a:p>
            <a:r>
              <a:rPr lang="en-US" dirty="0"/>
              <a:t>Signed Session</a:t>
            </a:r>
          </a:p>
          <a:p>
            <a:pPr marL="342900" lvl="1" indent="0">
              <a:buNone/>
            </a:pPr>
            <a:r>
              <a:rPr lang="en-US" dirty="0"/>
              <a:t>On a signed session, every signed packet includes a signature that the receiver can validate.</a:t>
            </a:r>
          </a:p>
          <a:p>
            <a:pPr marL="342900" lvl="1" indent="0">
              <a:buNone/>
            </a:pPr>
            <a:r>
              <a:rPr lang="en-US" dirty="0"/>
              <a:t>Unlike SMB1 signing which uses MD5 as hashing algorithm, SMB2 uses a better hashing for signing. SMB 2.02 and SMB 2.1 use HMAC SHA-256, whereas SMB 3.0 upgrades to AES-128-CMAC for its signing.</a:t>
            </a:r>
          </a:p>
          <a:p>
            <a:pPr marL="342900" lvl="1" indent="0">
              <a:buNone/>
            </a:pPr>
            <a:r>
              <a:rPr lang="en-US" dirty="0"/>
              <a:t>Before signing can happen, the client and server need to negotiate signing; and the client needs authenticate first to have a </a:t>
            </a:r>
            <a:r>
              <a:rPr lang="en-US" dirty="0" err="1"/>
              <a:t>SessionKey</a:t>
            </a:r>
            <a:r>
              <a:rPr lang="en-US" dirty="0"/>
              <a:t> from which a </a:t>
            </a:r>
            <a:r>
              <a:rPr lang="en-US" dirty="0" err="1"/>
              <a:t>SigningKey</a:t>
            </a:r>
            <a:r>
              <a:rPr lang="en-US" dirty="0"/>
              <a:t> is derived (more details on this later). SMB 2.x did not have a mechanism to detect MITM downgrading of negotiated capabilities.</a:t>
            </a:r>
            <a:endParaRPr lang="fr-FR" dirty="0"/>
          </a:p>
        </p:txBody>
      </p:sp>
      <p:sp>
        <p:nvSpPr>
          <p:cNvPr id="4" name="Title 3">
            <a:extLst>
              <a:ext uri="{FF2B5EF4-FFF2-40B4-BE49-F238E27FC236}">
                <a16:creationId xmlns:a16="http://schemas.microsoft.com/office/drawing/2014/main" id="{B1E3E699-A54B-4800-BA22-2DD5F91ABBB9}"/>
              </a:ext>
            </a:extLst>
          </p:cNvPr>
          <p:cNvSpPr>
            <a:spLocks noGrp="1"/>
          </p:cNvSpPr>
          <p:nvPr>
            <p:ph type="title"/>
          </p:nvPr>
        </p:nvSpPr>
        <p:spPr/>
        <p:txBody>
          <a:bodyPr/>
          <a:lstStyle/>
          <a:p>
            <a:r>
              <a:rPr lang="en-US" dirty="0"/>
              <a:t>SMB Message Integrity</a:t>
            </a:r>
            <a:endParaRPr lang="fr-FR" dirty="0"/>
          </a:p>
        </p:txBody>
      </p:sp>
    </p:spTree>
    <p:extLst>
      <p:ext uri="{BB962C8B-B14F-4D97-AF65-F5344CB8AC3E}">
        <p14:creationId xmlns:p14="http://schemas.microsoft.com/office/powerpoint/2010/main" val="1215359019"/>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74003-FDF4-42E3-BD7F-92E6A1C3CA9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84</a:t>
            </a:fld>
            <a:endParaRPr lang="en-US" dirty="0"/>
          </a:p>
        </p:txBody>
      </p:sp>
      <p:sp>
        <p:nvSpPr>
          <p:cNvPr id="3" name="Text Placeholder 2">
            <a:extLst>
              <a:ext uri="{FF2B5EF4-FFF2-40B4-BE49-F238E27FC236}">
                <a16:creationId xmlns:a16="http://schemas.microsoft.com/office/drawing/2014/main" id="{5D36A693-47CD-481C-86D5-53277B4EB716}"/>
              </a:ext>
            </a:extLst>
          </p:cNvPr>
          <p:cNvSpPr>
            <a:spLocks noGrp="1"/>
          </p:cNvSpPr>
          <p:nvPr>
            <p:ph type="body" sz="quarter" idx="14"/>
          </p:nvPr>
        </p:nvSpPr>
        <p:spPr>
          <a:xfrm>
            <a:off x="274702" y="1943100"/>
            <a:ext cx="11721160" cy="5096780"/>
          </a:xfrm>
        </p:spPr>
        <p:txBody>
          <a:bodyPr/>
          <a:lstStyle/>
          <a:p>
            <a:r>
              <a:rPr lang="en-US" dirty="0"/>
              <a:t>Secure dialect negotiation in SMB 3.0.x</a:t>
            </a:r>
          </a:p>
          <a:p>
            <a:pPr marL="342900" lvl="1" indent="0">
              <a:buNone/>
            </a:pPr>
            <a:r>
              <a:rPr lang="en-US" dirty="0"/>
              <a:t>Dialect 3.0 implements secure dialect negotiation (SMB 3.0, 3.02) to protect against security-downgrade attacks. When SMB 3.0 is negotiated, the client must send a mandatory signed request to validate the Negotiate information. The validation occurs post-authentication and after the Tree Connect exchange</a:t>
            </a:r>
          </a:p>
          <a:p>
            <a:r>
              <a:rPr lang="en-US" dirty="0"/>
              <a:t>Pre-authentication integrity in SMB 3.1.1</a:t>
            </a:r>
          </a:p>
          <a:p>
            <a:pPr marL="342900" lvl="1" indent="0">
              <a:buNone/>
            </a:pPr>
            <a:r>
              <a:rPr lang="en-US" dirty="0"/>
              <a:t>SMB 3.1.1 pre-authentication integrity enhances protection against security-downgrade attacks by verifying the integrity of all messages preceding the session establishment. This mandatory feature protects against any tampering with Negotiate and Session Setup. Pre-authentication integrity also integrates a salt transmitted on the wire as part of the hash calculation. The pre-auth-integrity negotiate context has a salt of 32 bytes. The salt is randomly generated (e.g. PRNG) and not reused</a:t>
            </a:r>
            <a:endParaRPr lang="fr-FR" dirty="0"/>
          </a:p>
        </p:txBody>
      </p:sp>
      <p:sp>
        <p:nvSpPr>
          <p:cNvPr id="4" name="Title 3">
            <a:extLst>
              <a:ext uri="{FF2B5EF4-FFF2-40B4-BE49-F238E27FC236}">
                <a16:creationId xmlns:a16="http://schemas.microsoft.com/office/drawing/2014/main" id="{E03CB3A4-2B50-4707-A6C7-12CEF4E9B5A4}"/>
              </a:ext>
            </a:extLst>
          </p:cNvPr>
          <p:cNvSpPr>
            <a:spLocks noGrp="1"/>
          </p:cNvSpPr>
          <p:nvPr>
            <p:ph type="title"/>
          </p:nvPr>
        </p:nvSpPr>
        <p:spPr/>
        <p:txBody>
          <a:bodyPr/>
          <a:lstStyle/>
          <a:p>
            <a:r>
              <a:rPr lang="en-US" dirty="0"/>
              <a:t>SMB Message Integrity</a:t>
            </a:r>
            <a:endParaRPr lang="fr-FR" dirty="0"/>
          </a:p>
        </p:txBody>
      </p:sp>
    </p:spTree>
    <p:extLst>
      <p:ext uri="{BB962C8B-B14F-4D97-AF65-F5344CB8AC3E}">
        <p14:creationId xmlns:p14="http://schemas.microsoft.com/office/powerpoint/2010/main" val="3821074904"/>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D4443A-18A5-425C-A4EA-C8EE4075C3A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85</a:t>
            </a:fld>
            <a:endParaRPr lang="en-US" dirty="0"/>
          </a:p>
        </p:txBody>
      </p:sp>
      <p:sp>
        <p:nvSpPr>
          <p:cNvPr id="3" name="Text Placeholder 2">
            <a:extLst>
              <a:ext uri="{FF2B5EF4-FFF2-40B4-BE49-F238E27FC236}">
                <a16:creationId xmlns:a16="http://schemas.microsoft.com/office/drawing/2014/main" id="{F19099BA-260F-4ABA-8F93-A0990969ACD5}"/>
              </a:ext>
            </a:extLst>
          </p:cNvPr>
          <p:cNvSpPr>
            <a:spLocks noGrp="1"/>
          </p:cNvSpPr>
          <p:nvPr>
            <p:ph type="body" sz="quarter" idx="14"/>
          </p:nvPr>
        </p:nvSpPr>
        <p:spPr>
          <a:xfrm>
            <a:off x="274702" y="1943100"/>
            <a:ext cx="11721160" cy="4431983"/>
          </a:xfrm>
        </p:spPr>
        <p:txBody>
          <a:bodyPr/>
          <a:lstStyle/>
          <a:p>
            <a:pPr marL="0" indent="0">
              <a:buNone/>
            </a:pPr>
            <a:r>
              <a:rPr lang="fr-FR" sz="2400" dirty="0">
                <a:latin typeface="+mn-lt"/>
              </a:rPr>
              <a:t>By default, Windows client and server have the </a:t>
            </a:r>
            <a:r>
              <a:rPr lang="fr-FR" sz="2400" dirty="0" err="1">
                <a:latin typeface="+mn-lt"/>
              </a:rPr>
              <a:t>following</a:t>
            </a:r>
            <a:r>
              <a:rPr lang="fr-FR" sz="2400" dirty="0">
                <a:latin typeface="+mn-lt"/>
              </a:rPr>
              <a:t> settings.</a:t>
            </a:r>
          </a:p>
          <a:p>
            <a:pPr marL="0" indent="0">
              <a:buNone/>
            </a:pPr>
            <a:r>
              <a:rPr lang="fr-FR" sz="2000" dirty="0" err="1">
                <a:latin typeface="Consolas" panose="020B0609020204030204" pitchFamily="49" charset="0"/>
              </a:rPr>
              <a:t>Get-SmbClientConfiguration</a:t>
            </a:r>
            <a:r>
              <a:rPr lang="fr-FR" sz="2000" dirty="0">
                <a:latin typeface="Consolas" panose="020B0609020204030204" pitchFamily="49" charset="0"/>
              </a:rPr>
              <a:t>  | </a:t>
            </a:r>
            <a:r>
              <a:rPr lang="fr-FR" sz="2000" dirty="0" err="1">
                <a:latin typeface="Consolas" panose="020B0609020204030204" pitchFamily="49" charset="0"/>
              </a:rPr>
              <a:t>fl</a:t>
            </a:r>
            <a:r>
              <a:rPr lang="fr-FR" sz="2000" dirty="0">
                <a:latin typeface="Consolas" panose="020B0609020204030204" pitchFamily="49" charset="0"/>
              </a:rPr>
              <a:t> </a:t>
            </a:r>
            <a:r>
              <a:rPr lang="fr-FR" sz="2000" dirty="0" err="1">
                <a:latin typeface="Consolas" panose="020B0609020204030204" pitchFamily="49" charset="0"/>
              </a:rPr>
              <a:t>EnableSecuritySignature,RequireSecuritySignature</a:t>
            </a:r>
            <a:endParaRPr lang="fr-FR" sz="2000" dirty="0">
              <a:latin typeface="Consolas" panose="020B0609020204030204" pitchFamily="49" charset="0"/>
            </a:endParaRPr>
          </a:p>
          <a:p>
            <a:pPr marL="0" indent="0">
              <a:buNone/>
            </a:pPr>
            <a:r>
              <a:rPr lang="fr-FR" sz="2000" dirty="0" err="1">
                <a:latin typeface="Consolas" panose="020B0609020204030204" pitchFamily="49" charset="0"/>
              </a:rPr>
              <a:t>EnableSecuritySignature</a:t>
            </a:r>
            <a:r>
              <a:rPr lang="fr-FR" sz="2000" dirty="0">
                <a:latin typeface="Consolas" panose="020B0609020204030204" pitchFamily="49" charset="0"/>
              </a:rPr>
              <a:t>  : </a:t>
            </a:r>
            <a:r>
              <a:rPr lang="fr-FR" sz="2000" dirty="0" err="1">
                <a:latin typeface="Consolas" panose="020B0609020204030204" pitchFamily="49" charset="0"/>
              </a:rPr>
              <a:t>True</a:t>
            </a:r>
            <a:endParaRPr lang="fr-FR" sz="2000" dirty="0">
              <a:latin typeface="Consolas" panose="020B0609020204030204" pitchFamily="49" charset="0"/>
            </a:endParaRPr>
          </a:p>
          <a:p>
            <a:pPr marL="0" indent="0">
              <a:buNone/>
            </a:pPr>
            <a:r>
              <a:rPr lang="fr-FR" sz="2000" dirty="0" err="1">
                <a:latin typeface="Consolas" panose="020B0609020204030204" pitchFamily="49" charset="0"/>
              </a:rPr>
              <a:t>RequireSecuritySignature</a:t>
            </a:r>
            <a:r>
              <a:rPr lang="fr-FR" sz="2000" dirty="0">
                <a:latin typeface="Consolas" panose="020B0609020204030204" pitchFamily="49" charset="0"/>
              </a:rPr>
              <a:t> : False</a:t>
            </a:r>
          </a:p>
          <a:p>
            <a:pPr marL="0" indent="0">
              <a:buNone/>
            </a:pPr>
            <a:r>
              <a:rPr lang="fr-FR" sz="2400" dirty="0">
                <a:latin typeface="+mn-lt"/>
              </a:rPr>
              <a:t>The </a:t>
            </a:r>
            <a:r>
              <a:rPr lang="fr-FR" sz="2400" dirty="0" err="1">
                <a:latin typeface="+mn-lt"/>
              </a:rPr>
              <a:t>corresponding</a:t>
            </a:r>
            <a:r>
              <a:rPr lang="fr-FR" sz="2400" dirty="0">
                <a:latin typeface="+mn-lt"/>
              </a:rPr>
              <a:t> </a:t>
            </a:r>
            <a:r>
              <a:rPr lang="fr-FR" sz="2400" dirty="0" err="1">
                <a:latin typeface="+mn-lt"/>
              </a:rPr>
              <a:t>registry</a:t>
            </a:r>
            <a:r>
              <a:rPr lang="fr-FR" sz="2400" dirty="0">
                <a:latin typeface="+mn-lt"/>
              </a:rPr>
              <a:t> keys on the client are </a:t>
            </a:r>
            <a:r>
              <a:rPr lang="fr-FR" sz="2400" dirty="0" err="1">
                <a:latin typeface="+mn-lt"/>
              </a:rPr>
              <a:t>under</a:t>
            </a:r>
            <a:r>
              <a:rPr lang="fr-FR" sz="2400" dirty="0">
                <a:latin typeface="+mn-lt"/>
              </a:rPr>
              <a:t> HKLM\SYSTEM\</a:t>
            </a:r>
            <a:r>
              <a:rPr lang="fr-FR" sz="2400" dirty="0" err="1">
                <a:latin typeface="+mn-lt"/>
              </a:rPr>
              <a:t>CurrentControlSet</a:t>
            </a:r>
            <a:r>
              <a:rPr lang="fr-FR" sz="2400" dirty="0">
                <a:latin typeface="+mn-lt"/>
              </a:rPr>
              <a:t>\Services\</a:t>
            </a:r>
            <a:r>
              <a:rPr lang="fr-FR" sz="2400" dirty="0" err="1">
                <a:latin typeface="+mn-lt"/>
              </a:rPr>
              <a:t>LanmanWorkstation</a:t>
            </a:r>
            <a:r>
              <a:rPr lang="fr-FR" sz="2400" dirty="0">
                <a:latin typeface="+mn-lt"/>
              </a:rPr>
              <a:t>\</a:t>
            </a:r>
            <a:r>
              <a:rPr lang="fr-FR" sz="2400" dirty="0" err="1">
                <a:latin typeface="+mn-lt"/>
              </a:rPr>
              <a:t>Parameters</a:t>
            </a:r>
            <a:endParaRPr lang="fr-FR" sz="2400" dirty="0">
              <a:latin typeface="+mn-lt"/>
            </a:endParaRPr>
          </a:p>
          <a:p>
            <a:pPr marL="0" indent="0">
              <a:buNone/>
            </a:pPr>
            <a:endParaRPr lang="fr-FR" sz="2400" dirty="0">
              <a:latin typeface="+mn-lt"/>
            </a:endParaRPr>
          </a:p>
          <a:p>
            <a:pPr marL="0" indent="0">
              <a:buNone/>
            </a:pPr>
            <a:r>
              <a:rPr lang="fr-FR" sz="2000" dirty="0" err="1">
                <a:latin typeface="Consolas" panose="020B0609020204030204" pitchFamily="49" charset="0"/>
              </a:rPr>
              <a:t>Get-SmbServerConfiguration</a:t>
            </a:r>
            <a:r>
              <a:rPr lang="fr-FR" sz="2000" dirty="0">
                <a:latin typeface="Consolas" panose="020B0609020204030204" pitchFamily="49" charset="0"/>
              </a:rPr>
              <a:t> | </a:t>
            </a:r>
            <a:r>
              <a:rPr lang="fr-FR" sz="2000" dirty="0" err="1">
                <a:latin typeface="Consolas" panose="020B0609020204030204" pitchFamily="49" charset="0"/>
              </a:rPr>
              <a:t>fl</a:t>
            </a:r>
            <a:r>
              <a:rPr lang="fr-FR" sz="2000" dirty="0">
                <a:latin typeface="Consolas" panose="020B0609020204030204" pitchFamily="49" charset="0"/>
              </a:rPr>
              <a:t> </a:t>
            </a:r>
            <a:r>
              <a:rPr lang="fr-FR" sz="2000" dirty="0" err="1">
                <a:latin typeface="Consolas" panose="020B0609020204030204" pitchFamily="49" charset="0"/>
              </a:rPr>
              <a:t>EnableSecuritySignature,RequireSecuritySignature</a:t>
            </a:r>
            <a:endParaRPr lang="fr-FR" sz="2000" dirty="0">
              <a:latin typeface="Consolas" panose="020B0609020204030204" pitchFamily="49" charset="0"/>
            </a:endParaRPr>
          </a:p>
          <a:p>
            <a:pPr marL="0" indent="0">
              <a:buNone/>
            </a:pPr>
            <a:r>
              <a:rPr lang="fr-FR" sz="2000" dirty="0" err="1">
                <a:latin typeface="Consolas" panose="020B0609020204030204" pitchFamily="49" charset="0"/>
              </a:rPr>
              <a:t>EnableSecuritySignature</a:t>
            </a:r>
            <a:r>
              <a:rPr lang="fr-FR" sz="2000" dirty="0">
                <a:latin typeface="Consolas" panose="020B0609020204030204" pitchFamily="49" charset="0"/>
              </a:rPr>
              <a:t>  : False</a:t>
            </a:r>
          </a:p>
          <a:p>
            <a:pPr marL="0" indent="0">
              <a:buNone/>
            </a:pPr>
            <a:r>
              <a:rPr lang="fr-FR" sz="2000" dirty="0" err="1">
                <a:latin typeface="Consolas" panose="020B0609020204030204" pitchFamily="49" charset="0"/>
              </a:rPr>
              <a:t>RequireSecuritySignature</a:t>
            </a:r>
            <a:r>
              <a:rPr lang="fr-FR" sz="2000" dirty="0">
                <a:latin typeface="Consolas" panose="020B0609020204030204" pitchFamily="49" charset="0"/>
              </a:rPr>
              <a:t> : False</a:t>
            </a:r>
          </a:p>
          <a:p>
            <a:pPr marL="0" indent="0">
              <a:buNone/>
            </a:pPr>
            <a:r>
              <a:rPr lang="fr-FR" sz="2400" dirty="0">
                <a:latin typeface="+mn-lt"/>
              </a:rPr>
              <a:t>The </a:t>
            </a:r>
            <a:r>
              <a:rPr lang="fr-FR" sz="2400" dirty="0" err="1">
                <a:latin typeface="+mn-lt"/>
              </a:rPr>
              <a:t>corresponding</a:t>
            </a:r>
            <a:r>
              <a:rPr lang="fr-FR" sz="2400" dirty="0">
                <a:latin typeface="+mn-lt"/>
              </a:rPr>
              <a:t> </a:t>
            </a:r>
            <a:r>
              <a:rPr lang="fr-FR" sz="2400" dirty="0" err="1">
                <a:latin typeface="+mn-lt"/>
              </a:rPr>
              <a:t>registry</a:t>
            </a:r>
            <a:r>
              <a:rPr lang="fr-FR" sz="2400" dirty="0">
                <a:latin typeface="+mn-lt"/>
              </a:rPr>
              <a:t> keys on the server are </a:t>
            </a:r>
            <a:r>
              <a:rPr lang="fr-FR" sz="2400" dirty="0" err="1">
                <a:latin typeface="+mn-lt"/>
              </a:rPr>
              <a:t>under</a:t>
            </a:r>
            <a:r>
              <a:rPr lang="fr-FR" sz="2400" dirty="0">
                <a:latin typeface="+mn-lt"/>
              </a:rPr>
              <a:t> HKLM\SYSTEM\</a:t>
            </a:r>
            <a:r>
              <a:rPr lang="fr-FR" sz="2400" dirty="0" err="1">
                <a:latin typeface="+mn-lt"/>
              </a:rPr>
              <a:t>CurrentControlSet</a:t>
            </a:r>
            <a:r>
              <a:rPr lang="fr-FR" sz="2400" dirty="0">
                <a:latin typeface="+mn-lt"/>
              </a:rPr>
              <a:t>\Services\</a:t>
            </a:r>
            <a:r>
              <a:rPr lang="fr-FR" sz="2400" dirty="0" err="1">
                <a:latin typeface="+mn-lt"/>
              </a:rPr>
              <a:t>LanmanServer</a:t>
            </a:r>
            <a:r>
              <a:rPr lang="fr-FR" sz="2400" dirty="0">
                <a:latin typeface="+mn-lt"/>
              </a:rPr>
              <a:t>\</a:t>
            </a:r>
            <a:r>
              <a:rPr lang="fr-FR" sz="2400" dirty="0" err="1">
                <a:latin typeface="+mn-lt"/>
              </a:rPr>
              <a:t>Parameters</a:t>
            </a:r>
            <a:endParaRPr lang="fr-FR" sz="2400" dirty="0">
              <a:latin typeface="+mn-lt"/>
            </a:endParaRPr>
          </a:p>
        </p:txBody>
      </p:sp>
      <p:sp>
        <p:nvSpPr>
          <p:cNvPr id="4" name="Title 3">
            <a:extLst>
              <a:ext uri="{FF2B5EF4-FFF2-40B4-BE49-F238E27FC236}">
                <a16:creationId xmlns:a16="http://schemas.microsoft.com/office/drawing/2014/main" id="{920B7C72-925A-40B6-966A-E62E0AAED642}"/>
              </a:ext>
            </a:extLst>
          </p:cNvPr>
          <p:cNvSpPr>
            <a:spLocks noGrp="1"/>
          </p:cNvSpPr>
          <p:nvPr>
            <p:ph type="title"/>
          </p:nvPr>
        </p:nvSpPr>
        <p:spPr/>
        <p:txBody>
          <a:bodyPr/>
          <a:lstStyle/>
          <a:p>
            <a:r>
              <a:rPr lang="en-US" dirty="0"/>
              <a:t>SMB Signing Configuration </a:t>
            </a:r>
            <a:endParaRPr lang="fr-FR" dirty="0"/>
          </a:p>
        </p:txBody>
      </p:sp>
    </p:spTree>
    <p:extLst>
      <p:ext uri="{BB962C8B-B14F-4D97-AF65-F5344CB8AC3E}">
        <p14:creationId xmlns:p14="http://schemas.microsoft.com/office/powerpoint/2010/main" val="2157732500"/>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4461EF-EDCF-43FA-9A30-D328E502820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86</a:t>
            </a:fld>
            <a:endParaRPr lang="en-US" dirty="0"/>
          </a:p>
        </p:txBody>
      </p:sp>
      <p:sp>
        <p:nvSpPr>
          <p:cNvPr id="3" name="Text Placeholder 2">
            <a:extLst>
              <a:ext uri="{FF2B5EF4-FFF2-40B4-BE49-F238E27FC236}">
                <a16:creationId xmlns:a16="http://schemas.microsoft.com/office/drawing/2014/main" id="{EB826DA0-D8AC-44D5-AAB2-3508D48570DD}"/>
              </a:ext>
            </a:extLst>
          </p:cNvPr>
          <p:cNvSpPr>
            <a:spLocks noGrp="1"/>
          </p:cNvSpPr>
          <p:nvPr>
            <p:ph type="body" sz="quarter" idx="14"/>
          </p:nvPr>
        </p:nvSpPr>
        <p:spPr>
          <a:xfrm>
            <a:off x="274702" y="1943100"/>
            <a:ext cx="11721160" cy="4222694"/>
          </a:xfrm>
        </p:spPr>
        <p:txBody>
          <a:bodyPr/>
          <a:lstStyle/>
          <a:p>
            <a:pPr marL="0" indent="0">
              <a:buNone/>
            </a:pPr>
            <a:r>
              <a:rPr lang="en-US" sz="3200" dirty="0">
                <a:latin typeface="+mn-lt"/>
              </a:rPr>
              <a:t>The session will have Signing Required if one the following conditions is met:</a:t>
            </a:r>
          </a:p>
          <a:p>
            <a:r>
              <a:rPr lang="en-US" sz="3200" dirty="0">
                <a:latin typeface="+mn-lt"/>
              </a:rPr>
              <a:t>Signing has been required by negotiation</a:t>
            </a:r>
          </a:p>
          <a:p>
            <a:r>
              <a:rPr lang="en-US" sz="3200" dirty="0">
                <a:latin typeface="+mn-lt"/>
              </a:rPr>
              <a:t>The server configuration requires message signing</a:t>
            </a:r>
          </a:p>
          <a:p>
            <a:r>
              <a:rPr lang="en-US" sz="3200" dirty="0">
                <a:latin typeface="+mn-lt"/>
              </a:rPr>
              <a:t>The </a:t>
            </a:r>
            <a:r>
              <a:rPr lang="en-US" sz="3200" dirty="0" err="1">
                <a:latin typeface="+mn-lt"/>
              </a:rPr>
              <a:t>SessionSetup</a:t>
            </a:r>
            <a:r>
              <a:rPr lang="en-US" sz="3200" dirty="0">
                <a:latin typeface="+mn-lt"/>
              </a:rPr>
              <a:t> requires signing</a:t>
            </a:r>
          </a:p>
          <a:p>
            <a:endParaRPr lang="en-US" sz="3200" dirty="0">
              <a:latin typeface="+mn-lt"/>
            </a:endParaRPr>
          </a:p>
          <a:p>
            <a:pPr marL="0" indent="0">
              <a:buNone/>
            </a:pPr>
            <a:r>
              <a:rPr lang="en-US" sz="3200" dirty="0">
                <a:latin typeface="+mn-lt"/>
              </a:rPr>
              <a:t>NOTE: Signing cannot be required for guest or anonymous sessions as they do not have proper security context.</a:t>
            </a:r>
            <a:endParaRPr lang="fr-FR" sz="3200" dirty="0">
              <a:latin typeface="+mn-lt"/>
            </a:endParaRPr>
          </a:p>
        </p:txBody>
      </p:sp>
      <p:sp>
        <p:nvSpPr>
          <p:cNvPr id="4" name="Title 3">
            <a:extLst>
              <a:ext uri="{FF2B5EF4-FFF2-40B4-BE49-F238E27FC236}">
                <a16:creationId xmlns:a16="http://schemas.microsoft.com/office/drawing/2014/main" id="{CB75387A-5DA0-4BB6-A57A-6D2FE2B256B4}"/>
              </a:ext>
            </a:extLst>
          </p:cNvPr>
          <p:cNvSpPr>
            <a:spLocks noGrp="1"/>
          </p:cNvSpPr>
          <p:nvPr>
            <p:ph type="title"/>
          </p:nvPr>
        </p:nvSpPr>
        <p:spPr/>
        <p:txBody>
          <a:bodyPr/>
          <a:lstStyle/>
          <a:p>
            <a:r>
              <a:rPr lang="en-US" dirty="0"/>
              <a:t>Requiring Signing</a:t>
            </a:r>
            <a:endParaRPr lang="fr-FR" dirty="0"/>
          </a:p>
        </p:txBody>
      </p:sp>
    </p:spTree>
    <p:extLst>
      <p:ext uri="{BB962C8B-B14F-4D97-AF65-F5344CB8AC3E}">
        <p14:creationId xmlns:p14="http://schemas.microsoft.com/office/powerpoint/2010/main" val="161649065"/>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843382-D1E3-4819-9974-77152385837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87</a:t>
            </a:fld>
            <a:endParaRPr lang="en-US" dirty="0"/>
          </a:p>
        </p:txBody>
      </p:sp>
      <p:sp>
        <p:nvSpPr>
          <p:cNvPr id="3" name="Text Placeholder 2">
            <a:extLst>
              <a:ext uri="{FF2B5EF4-FFF2-40B4-BE49-F238E27FC236}">
                <a16:creationId xmlns:a16="http://schemas.microsoft.com/office/drawing/2014/main" id="{F6B33ADF-0B2A-4578-8555-E268C17D8B86}"/>
              </a:ext>
            </a:extLst>
          </p:cNvPr>
          <p:cNvSpPr>
            <a:spLocks noGrp="1"/>
          </p:cNvSpPr>
          <p:nvPr>
            <p:ph type="body" sz="quarter" idx="14"/>
          </p:nvPr>
        </p:nvSpPr>
        <p:spPr>
          <a:xfrm>
            <a:off x="274702" y="1943100"/>
            <a:ext cx="11721160" cy="4985980"/>
          </a:xfrm>
        </p:spPr>
        <p:txBody>
          <a:bodyPr/>
          <a:lstStyle/>
          <a:p>
            <a:r>
              <a:rPr lang="en-US" dirty="0"/>
              <a:t>Encryption negotiation in SMB 3.0</a:t>
            </a:r>
          </a:p>
          <a:p>
            <a:pPr marL="342900" lvl="1" indent="0">
              <a:buNone/>
            </a:pPr>
            <a:r>
              <a:rPr lang="en-US" dirty="0"/>
              <a:t>SMB 3.0.x client and server advertise encryption support a capability flag during the NEGOTIATE phase</a:t>
            </a:r>
          </a:p>
          <a:p>
            <a:pPr lvl="1"/>
            <a:r>
              <a:rPr lang="fr-FR" dirty="0"/>
              <a:t>If </a:t>
            </a:r>
            <a:r>
              <a:rPr lang="fr-FR" dirty="0" err="1"/>
              <a:t>encryption</a:t>
            </a:r>
            <a:r>
              <a:rPr lang="fr-FR" dirty="0"/>
              <a:t> </a:t>
            </a:r>
            <a:r>
              <a:rPr lang="fr-FR" dirty="0" err="1"/>
              <a:t>is</a:t>
            </a:r>
            <a:r>
              <a:rPr lang="fr-FR" dirty="0"/>
              <a:t> </a:t>
            </a:r>
            <a:r>
              <a:rPr lang="fr-FR" dirty="0" err="1"/>
              <a:t>enforced</a:t>
            </a:r>
            <a:r>
              <a:rPr lang="fr-FR" dirty="0"/>
              <a:t> on the </a:t>
            </a:r>
            <a:r>
              <a:rPr lang="fr-FR" dirty="0" err="1"/>
              <a:t>whole</a:t>
            </a:r>
            <a:r>
              <a:rPr lang="fr-FR" dirty="0"/>
              <a:t> server, </a:t>
            </a:r>
            <a:r>
              <a:rPr lang="fr-FR" dirty="0" err="1"/>
              <a:t>each</a:t>
            </a:r>
            <a:r>
              <a:rPr lang="fr-FR" dirty="0"/>
              <a:t> session enables </a:t>
            </a:r>
            <a:r>
              <a:rPr lang="fr-FR" dirty="0" err="1"/>
              <a:t>encryption</a:t>
            </a:r>
            <a:r>
              <a:rPr lang="fr-FR" dirty="0"/>
              <a:t> by setting a flag in the </a:t>
            </a:r>
            <a:r>
              <a:rPr lang="fr-FR" dirty="0" err="1"/>
              <a:t>SessionSetup</a:t>
            </a:r>
            <a:r>
              <a:rPr lang="fr-FR" dirty="0"/>
              <a:t> </a:t>
            </a:r>
            <a:r>
              <a:rPr lang="fr-FR" dirty="0" err="1"/>
              <a:t>response</a:t>
            </a:r>
            <a:endParaRPr lang="fr-FR" dirty="0"/>
          </a:p>
          <a:p>
            <a:pPr lvl="1"/>
            <a:r>
              <a:rPr lang="fr-FR" dirty="0"/>
              <a:t>For a per-</a:t>
            </a:r>
            <a:r>
              <a:rPr lang="fr-FR" dirty="0" err="1"/>
              <a:t>share</a:t>
            </a:r>
            <a:r>
              <a:rPr lang="fr-FR" dirty="0"/>
              <a:t> </a:t>
            </a:r>
            <a:r>
              <a:rPr lang="fr-FR" dirty="0" err="1"/>
              <a:t>enabled</a:t>
            </a:r>
            <a:r>
              <a:rPr lang="fr-FR" dirty="0"/>
              <a:t> </a:t>
            </a:r>
            <a:r>
              <a:rPr lang="fr-FR" dirty="0" err="1"/>
              <a:t>encryption</a:t>
            </a:r>
            <a:r>
              <a:rPr lang="fr-FR" dirty="0"/>
              <a:t> a flag in the </a:t>
            </a:r>
            <a:r>
              <a:rPr lang="fr-FR" dirty="0" err="1"/>
              <a:t>TreeConnect</a:t>
            </a:r>
            <a:r>
              <a:rPr lang="fr-FR" dirty="0"/>
              <a:t> </a:t>
            </a:r>
            <a:r>
              <a:rPr lang="fr-FR" dirty="0" err="1"/>
              <a:t>response</a:t>
            </a:r>
            <a:r>
              <a:rPr lang="fr-FR" dirty="0"/>
              <a:t> sets the </a:t>
            </a:r>
            <a:r>
              <a:rPr lang="fr-FR" dirty="0" err="1"/>
              <a:t>encryption</a:t>
            </a:r>
            <a:endParaRPr lang="fr-FR" dirty="0"/>
          </a:p>
          <a:p>
            <a:pPr lvl="1"/>
            <a:r>
              <a:rPr lang="fr-FR" dirty="0"/>
              <a:t>SMB 3.0 and SMB 3.0.2 support </a:t>
            </a:r>
            <a:r>
              <a:rPr lang="fr-FR" dirty="0" err="1"/>
              <a:t>only</a:t>
            </a:r>
            <a:r>
              <a:rPr lang="fr-FR" dirty="0"/>
              <a:t> the </a:t>
            </a:r>
            <a:r>
              <a:rPr lang="fr-FR" dirty="0" err="1"/>
              <a:t>encryption</a:t>
            </a:r>
            <a:r>
              <a:rPr lang="fr-FR" dirty="0"/>
              <a:t> </a:t>
            </a:r>
            <a:r>
              <a:rPr lang="fr-FR" dirty="0" err="1"/>
              <a:t>algorithm</a:t>
            </a:r>
            <a:r>
              <a:rPr lang="fr-FR" dirty="0"/>
              <a:t> AES-128-CCM</a:t>
            </a:r>
          </a:p>
          <a:p>
            <a:r>
              <a:rPr lang="en-US" dirty="0"/>
              <a:t>Encryption negotiation in SMB 3.1.1</a:t>
            </a:r>
          </a:p>
          <a:p>
            <a:pPr marL="342900" lvl="1" indent="0">
              <a:buNone/>
            </a:pPr>
            <a:r>
              <a:rPr lang="en-US" dirty="0"/>
              <a:t>SMB 3.1.1 client and server negotiate encryption support by exchanging supported cipher IDs for AES-128-GCM and AES-128-CCM during the NEGOTIATE phase</a:t>
            </a:r>
            <a:endParaRPr lang="fr-FR" dirty="0"/>
          </a:p>
        </p:txBody>
      </p:sp>
      <p:sp>
        <p:nvSpPr>
          <p:cNvPr id="4" name="Title 3">
            <a:extLst>
              <a:ext uri="{FF2B5EF4-FFF2-40B4-BE49-F238E27FC236}">
                <a16:creationId xmlns:a16="http://schemas.microsoft.com/office/drawing/2014/main" id="{DA6DFF9B-6F11-4692-A189-FC21961A21FC}"/>
              </a:ext>
            </a:extLst>
          </p:cNvPr>
          <p:cNvSpPr>
            <a:spLocks noGrp="1"/>
          </p:cNvSpPr>
          <p:nvPr>
            <p:ph type="title"/>
          </p:nvPr>
        </p:nvSpPr>
        <p:spPr/>
        <p:txBody>
          <a:bodyPr/>
          <a:lstStyle/>
          <a:p>
            <a:r>
              <a:rPr lang="en-US" dirty="0"/>
              <a:t>SMB Encryption</a:t>
            </a:r>
            <a:endParaRPr lang="fr-FR" dirty="0"/>
          </a:p>
        </p:txBody>
      </p:sp>
    </p:spTree>
    <p:extLst>
      <p:ext uri="{BB962C8B-B14F-4D97-AF65-F5344CB8AC3E}">
        <p14:creationId xmlns:p14="http://schemas.microsoft.com/office/powerpoint/2010/main" val="3479179778"/>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5D562E-5DD7-46F8-A0D4-18CCF3173AC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88</a:t>
            </a:fld>
            <a:endParaRPr lang="en-US" dirty="0"/>
          </a:p>
        </p:txBody>
      </p:sp>
      <p:sp>
        <p:nvSpPr>
          <p:cNvPr id="3" name="Text Placeholder 2">
            <a:extLst>
              <a:ext uri="{FF2B5EF4-FFF2-40B4-BE49-F238E27FC236}">
                <a16:creationId xmlns:a16="http://schemas.microsoft.com/office/drawing/2014/main" id="{1092645C-8FB0-4DCA-AB90-2A5ADE120916}"/>
              </a:ext>
            </a:extLst>
          </p:cNvPr>
          <p:cNvSpPr>
            <a:spLocks noGrp="1"/>
          </p:cNvSpPr>
          <p:nvPr>
            <p:ph type="body" sz="quarter" idx="14"/>
          </p:nvPr>
        </p:nvSpPr>
        <p:spPr>
          <a:xfrm>
            <a:off x="274702" y="1943100"/>
            <a:ext cx="11721160" cy="4358116"/>
          </a:xfrm>
        </p:spPr>
        <p:txBody>
          <a:bodyPr/>
          <a:lstStyle/>
          <a:p>
            <a:pPr marL="0" indent="0">
              <a:buNone/>
            </a:pPr>
            <a:r>
              <a:rPr lang="en-US" dirty="0"/>
              <a:t>The configuration items that affect encryption on Windows 8 / Windows Server 2012 and onward are:</a:t>
            </a:r>
          </a:p>
          <a:p>
            <a:pPr lvl="1"/>
            <a:r>
              <a:rPr lang="en-US" dirty="0"/>
              <a:t>Global level encryption on the server:</a:t>
            </a:r>
          </a:p>
          <a:p>
            <a:pPr marL="342900" lvl="1" indent="0">
              <a:buNone/>
            </a:pPr>
            <a:r>
              <a:rPr lang="en-US" dirty="0">
                <a:latin typeface="Consolas" panose="020B0609020204030204" pitchFamily="49" charset="0"/>
              </a:rPr>
              <a:t>Set-</a:t>
            </a:r>
            <a:r>
              <a:rPr lang="en-US" dirty="0" err="1">
                <a:latin typeface="Consolas" panose="020B0609020204030204" pitchFamily="49" charset="0"/>
              </a:rPr>
              <a:t>SmbServerConfiguration</a:t>
            </a:r>
            <a:r>
              <a:rPr lang="en-US" dirty="0">
                <a:latin typeface="Consolas" panose="020B0609020204030204" pitchFamily="49" charset="0"/>
              </a:rPr>
              <a:t> -</a:t>
            </a:r>
            <a:r>
              <a:rPr lang="en-US" dirty="0" err="1">
                <a:latin typeface="Consolas" panose="020B0609020204030204" pitchFamily="49" charset="0"/>
              </a:rPr>
              <a:t>EncryptData</a:t>
            </a:r>
            <a:r>
              <a:rPr lang="en-US" dirty="0">
                <a:latin typeface="Consolas" panose="020B0609020204030204" pitchFamily="49" charset="0"/>
              </a:rPr>
              <a:t> &lt;0|1&gt;</a:t>
            </a:r>
          </a:p>
          <a:p>
            <a:pPr lvl="1"/>
            <a:r>
              <a:rPr lang="en-US" dirty="0"/>
              <a:t>Share level encryption:</a:t>
            </a:r>
          </a:p>
          <a:p>
            <a:pPr marL="342900" lvl="1" indent="0">
              <a:buNone/>
            </a:pPr>
            <a:r>
              <a:rPr lang="en-US" dirty="0">
                <a:latin typeface="Consolas" panose="020B0609020204030204" pitchFamily="49" charset="0"/>
              </a:rPr>
              <a:t>New-</a:t>
            </a:r>
            <a:r>
              <a:rPr lang="en-US" dirty="0" err="1">
                <a:latin typeface="Consolas" panose="020B0609020204030204" pitchFamily="49" charset="0"/>
              </a:rPr>
              <a:t>SmbShare</a:t>
            </a:r>
            <a:r>
              <a:rPr lang="en-US" dirty="0">
                <a:latin typeface="Consolas" panose="020B0609020204030204" pitchFamily="49" charset="0"/>
              </a:rPr>
              <a:t> -Name &lt;share name&gt; -Path &lt;pathname&gt; -</a:t>
            </a:r>
            <a:r>
              <a:rPr lang="en-US" dirty="0" err="1">
                <a:latin typeface="Consolas" panose="020B0609020204030204" pitchFamily="49" charset="0"/>
              </a:rPr>
              <a:t>EncryptData</a:t>
            </a:r>
            <a:r>
              <a:rPr lang="en-US" dirty="0">
                <a:latin typeface="Consolas" panose="020B0609020204030204" pitchFamily="49" charset="0"/>
              </a:rPr>
              <a:t> 1</a:t>
            </a:r>
          </a:p>
          <a:p>
            <a:pPr marL="342900" lvl="1" indent="0">
              <a:buNone/>
            </a:pPr>
            <a:r>
              <a:rPr lang="en-US" dirty="0">
                <a:latin typeface="Consolas" panose="020B0609020204030204" pitchFamily="49" charset="0"/>
              </a:rPr>
              <a:t>Set-</a:t>
            </a:r>
            <a:r>
              <a:rPr lang="en-US" dirty="0" err="1">
                <a:latin typeface="Consolas" panose="020B0609020204030204" pitchFamily="49" charset="0"/>
              </a:rPr>
              <a:t>SmbShare</a:t>
            </a:r>
            <a:r>
              <a:rPr lang="en-US" dirty="0">
                <a:latin typeface="Consolas" panose="020B0609020204030204" pitchFamily="49" charset="0"/>
              </a:rPr>
              <a:t> -Name &lt;share name&gt; -</a:t>
            </a:r>
            <a:r>
              <a:rPr lang="en-US" dirty="0" err="1">
                <a:latin typeface="Consolas" panose="020B0609020204030204" pitchFamily="49" charset="0"/>
              </a:rPr>
              <a:t>EncryptData</a:t>
            </a:r>
            <a:r>
              <a:rPr lang="en-US" dirty="0">
                <a:latin typeface="Consolas" panose="020B0609020204030204" pitchFamily="49" charset="0"/>
              </a:rPr>
              <a:t> &lt;0|1&gt;</a:t>
            </a:r>
            <a:endParaRPr lang="fr-FR" dirty="0">
              <a:latin typeface="Consolas" panose="020B0609020204030204" pitchFamily="49" charset="0"/>
            </a:endParaRPr>
          </a:p>
          <a:p>
            <a:pPr marL="342900" lvl="1" indent="0">
              <a:buNone/>
            </a:pPr>
            <a:endParaRPr lang="en-US" dirty="0"/>
          </a:p>
          <a:p>
            <a:pPr marL="342900" lvl="1" indent="0">
              <a:buNone/>
            </a:pPr>
            <a:r>
              <a:rPr lang="en-US" dirty="0"/>
              <a:t>Server-wide encryption has precedence over share level encryption. If global encryption is enabled, you cannot selectively disable encryption for certain shares.</a:t>
            </a:r>
          </a:p>
        </p:txBody>
      </p:sp>
      <p:sp>
        <p:nvSpPr>
          <p:cNvPr id="4" name="Title 3">
            <a:extLst>
              <a:ext uri="{FF2B5EF4-FFF2-40B4-BE49-F238E27FC236}">
                <a16:creationId xmlns:a16="http://schemas.microsoft.com/office/drawing/2014/main" id="{FBC56740-7AC9-499A-9602-DC6A75D0D72D}"/>
              </a:ext>
            </a:extLst>
          </p:cNvPr>
          <p:cNvSpPr>
            <a:spLocks noGrp="1"/>
          </p:cNvSpPr>
          <p:nvPr>
            <p:ph type="title"/>
          </p:nvPr>
        </p:nvSpPr>
        <p:spPr/>
        <p:txBody>
          <a:bodyPr/>
          <a:lstStyle/>
          <a:p>
            <a:r>
              <a:rPr lang="fr-FR" dirty="0"/>
              <a:t>SMB </a:t>
            </a:r>
            <a:r>
              <a:rPr lang="fr-FR" dirty="0" err="1"/>
              <a:t>Encryption</a:t>
            </a:r>
            <a:r>
              <a:rPr lang="fr-FR" dirty="0"/>
              <a:t> configuration</a:t>
            </a:r>
          </a:p>
        </p:txBody>
      </p:sp>
    </p:spTree>
    <p:extLst>
      <p:ext uri="{BB962C8B-B14F-4D97-AF65-F5344CB8AC3E}">
        <p14:creationId xmlns:p14="http://schemas.microsoft.com/office/powerpoint/2010/main" val="42915676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BF094-F3AB-400C-A0C4-D8EAC1C361F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a:t>
            </a:fld>
            <a:endParaRPr lang="en-US" dirty="0"/>
          </a:p>
        </p:txBody>
      </p:sp>
      <p:sp>
        <p:nvSpPr>
          <p:cNvPr id="3" name="Text Placeholder 2">
            <a:extLst>
              <a:ext uri="{FF2B5EF4-FFF2-40B4-BE49-F238E27FC236}">
                <a16:creationId xmlns:a16="http://schemas.microsoft.com/office/drawing/2014/main" id="{8E18A087-EA7A-4261-9538-0BFCE8FBAE0E}"/>
              </a:ext>
            </a:extLst>
          </p:cNvPr>
          <p:cNvSpPr>
            <a:spLocks noGrp="1"/>
          </p:cNvSpPr>
          <p:nvPr>
            <p:ph type="body" sz="quarter" idx="14"/>
          </p:nvPr>
        </p:nvSpPr>
        <p:spPr>
          <a:xfrm>
            <a:off x="274702" y="1943100"/>
            <a:ext cx="11721160" cy="3600986"/>
          </a:xfrm>
        </p:spPr>
        <p:txBody>
          <a:bodyPr/>
          <a:lstStyle/>
          <a:p>
            <a:pPr>
              <a:spcBef>
                <a:spcPts val="1200"/>
              </a:spcBef>
              <a:buFont typeface="+mj-lt"/>
              <a:buAutoNum type="arabicPeriod"/>
            </a:pPr>
            <a:r>
              <a:rPr lang="en-US" sz="1800" dirty="0">
                <a:latin typeface="+mn-lt"/>
              </a:rPr>
              <a:t>NTFS recognizes that the file is encrypted and sends a request to the EFS driver.</a:t>
            </a:r>
          </a:p>
          <a:p>
            <a:pPr>
              <a:spcBef>
                <a:spcPts val="1200"/>
              </a:spcBef>
              <a:buFont typeface="+mj-lt"/>
              <a:buAutoNum type="arabicPeriod"/>
            </a:pPr>
            <a:r>
              <a:rPr lang="en-US" sz="1800" dirty="0">
                <a:latin typeface="+mn-lt"/>
              </a:rPr>
              <a:t>The EFS driver retrieves the DDF and passes it to the EFS service.</a:t>
            </a:r>
          </a:p>
          <a:p>
            <a:pPr>
              <a:spcBef>
                <a:spcPts val="1200"/>
              </a:spcBef>
              <a:buFont typeface="+mj-lt"/>
              <a:buAutoNum type="arabicPeriod"/>
            </a:pPr>
            <a:r>
              <a:rPr lang="en-US" sz="1800" dirty="0">
                <a:latin typeface="+mn-lt"/>
              </a:rPr>
              <a:t>The EFS service retrieves the user’s private key from the user’s profile and uses it to decrypt the DDF and obtain the FEK.</a:t>
            </a:r>
          </a:p>
          <a:p>
            <a:pPr>
              <a:spcBef>
                <a:spcPts val="1200"/>
              </a:spcBef>
              <a:buFont typeface="+mj-lt"/>
              <a:buAutoNum type="arabicPeriod"/>
            </a:pPr>
            <a:r>
              <a:rPr lang="en-US" sz="1800" dirty="0">
                <a:latin typeface="+mn-lt"/>
              </a:rPr>
              <a:t>The EFS service passes the FEK back to the EFS driver.</a:t>
            </a:r>
          </a:p>
          <a:p>
            <a:pPr>
              <a:spcBef>
                <a:spcPts val="1200"/>
              </a:spcBef>
              <a:buFont typeface="+mj-lt"/>
              <a:buAutoNum type="arabicPeriod"/>
            </a:pPr>
            <a:r>
              <a:rPr lang="en-US" sz="1800" dirty="0">
                <a:latin typeface="+mn-lt"/>
              </a:rPr>
              <a:t>The EFS driver uses the FEK to decrypt sections of the file as needed for the application.</a:t>
            </a:r>
          </a:p>
          <a:p>
            <a:pPr>
              <a:spcBef>
                <a:spcPts val="1200"/>
              </a:spcBef>
              <a:buFont typeface="+mj-lt"/>
              <a:buAutoNum type="arabicPeriod"/>
            </a:pPr>
            <a:r>
              <a:rPr lang="en-US" sz="1800" dirty="0">
                <a:latin typeface="+mn-lt"/>
              </a:rPr>
              <a:t>Note When an application opens a file, only those sections of the file that the application is using are decrypted because EFS uses cipher block chaining. The behavior is different if the user removes the encryption attribute from the file. In this case, the entire file is decrypted and rewritten as plaintext.</a:t>
            </a:r>
          </a:p>
          <a:p>
            <a:pPr>
              <a:spcBef>
                <a:spcPts val="1200"/>
              </a:spcBef>
              <a:buFont typeface="+mj-lt"/>
              <a:buAutoNum type="arabicPeriod"/>
            </a:pPr>
            <a:r>
              <a:rPr lang="en-US" sz="1800" dirty="0">
                <a:latin typeface="+mn-lt"/>
              </a:rPr>
              <a:t>The EFS driver returns the decrypted data to NTFS, which then sends the data to the requesting application.</a:t>
            </a:r>
            <a:endParaRPr lang="fr-FR" sz="1800" dirty="0">
              <a:latin typeface="+mn-lt"/>
            </a:endParaRPr>
          </a:p>
        </p:txBody>
      </p:sp>
      <p:sp>
        <p:nvSpPr>
          <p:cNvPr id="4" name="Title 3">
            <a:extLst>
              <a:ext uri="{FF2B5EF4-FFF2-40B4-BE49-F238E27FC236}">
                <a16:creationId xmlns:a16="http://schemas.microsoft.com/office/drawing/2014/main" id="{DEA05E23-35BE-41DC-9B6F-2310C7B0973E}"/>
              </a:ext>
            </a:extLst>
          </p:cNvPr>
          <p:cNvSpPr>
            <a:spLocks noGrp="1"/>
          </p:cNvSpPr>
          <p:nvPr>
            <p:ph type="title"/>
          </p:nvPr>
        </p:nvSpPr>
        <p:spPr/>
        <p:txBody>
          <a:bodyPr/>
          <a:lstStyle/>
          <a:p>
            <a:r>
              <a:rPr lang="en-US" dirty="0"/>
              <a:t>Decryption Process</a:t>
            </a:r>
            <a:endParaRPr lang="fr-FR" dirty="0"/>
          </a:p>
        </p:txBody>
      </p:sp>
    </p:spTree>
    <p:extLst>
      <p:ext uri="{BB962C8B-B14F-4D97-AF65-F5344CB8AC3E}">
        <p14:creationId xmlns:p14="http://schemas.microsoft.com/office/powerpoint/2010/main" val="384410853"/>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30B49A-5E02-4C04-A5C8-87CF01060B2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89</a:t>
            </a:fld>
            <a:endParaRPr lang="en-US" dirty="0"/>
          </a:p>
        </p:txBody>
      </p:sp>
      <p:sp>
        <p:nvSpPr>
          <p:cNvPr id="3" name="Text Placeholder 2">
            <a:extLst>
              <a:ext uri="{FF2B5EF4-FFF2-40B4-BE49-F238E27FC236}">
                <a16:creationId xmlns:a16="http://schemas.microsoft.com/office/drawing/2014/main" id="{FA895874-3A81-4BA4-8B30-172E99FB2E67}"/>
              </a:ext>
            </a:extLst>
          </p:cNvPr>
          <p:cNvSpPr>
            <a:spLocks noGrp="1"/>
          </p:cNvSpPr>
          <p:nvPr>
            <p:ph type="body" sz="quarter" idx="14"/>
          </p:nvPr>
        </p:nvSpPr>
        <p:spPr>
          <a:xfrm>
            <a:off x="274702" y="1943100"/>
            <a:ext cx="11721160" cy="4912114"/>
          </a:xfrm>
        </p:spPr>
        <p:txBody>
          <a:bodyPr/>
          <a:lstStyle/>
          <a:p>
            <a:pPr marL="0" indent="0">
              <a:buNone/>
            </a:pPr>
            <a:r>
              <a:rPr lang="en-US" sz="2400" dirty="0">
                <a:latin typeface="+mn-lt"/>
              </a:rPr>
              <a:t>In SMB 2.0.2 and 2.1 dialects:</a:t>
            </a:r>
          </a:p>
          <a:p>
            <a:r>
              <a:rPr lang="en-US" sz="2400" dirty="0">
                <a:latin typeface="+mn-lt"/>
              </a:rPr>
              <a:t>Message integrity across an authenticated session.</a:t>
            </a:r>
          </a:p>
          <a:p>
            <a:pPr marL="0" indent="0">
              <a:buNone/>
            </a:pPr>
            <a:r>
              <a:rPr lang="en-US" sz="2400" dirty="0">
                <a:latin typeface="+mn-lt"/>
              </a:rPr>
              <a:t>In SMB 3.0 dialect:</a:t>
            </a:r>
          </a:p>
          <a:p>
            <a:r>
              <a:rPr lang="en-US" sz="2400" dirty="0">
                <a:latin typeface="+mn-lt"/>
              </a:rPr>
              <a:t>Message integrity (with a stronger algorithm) across an authenticated session.</a:t>
            </a:r>
          </a:p>
          <a:p>
            <a:r>
              <a:rPr lang="en-US" sz="2400" dirty="0">
                <a:latin typeface="+mn-lt"/>
              </a:rPr>
              <a:t>Encryption of traffic between client and server.</a:t>
            </a:r>
          </a:p>
          <a:p>
            <a:r>
              <a:rPr lang="en-US" sz="2400" dirty="0">
                <a:latin typeface="+mn-lt"/>
              </a:rPr>
              <a:t>Session binding to multiple connections (multichannel).</a:t>
            </a:r>
          </a:p>
          <a:p>
            <a:r>
              <a:rPr lang="en-US" sz="2400" dirty="0">
                <a:latin typeface="+mn-lt"/>
              </a:rPr>
              <a:t>Validation of negotiated information.</a:t>
            </a:r>
          </a:p>
          <a:p>
            <a:pPr marL="0" indent="0">
              <a:buNone/>
            </a:pPr>
            <a:r>
              <a:rPr lang="en-US" sz="2400" dirty="0">
                <a:latin typeface="+mn-lt"/>
              </a:rPr>
              <a:t>In SMB 3.1.1 dialect:</a:t>
            </a:r>
          </a:p>
          <a:p>
            <a:r>
              <a:rPr lang="en-US" sz="2400" dirty="0">
                <a:latin typeface="+mn-lt"/>
              </a:rPr>
              <a:t>All the above 3.0 dialect security features, except the validation of negotiated information.</a:t>
            </a:r>
          </a:p>
          <a:p>
            <a:r>
              <a:rPr lang="en-US" sz="2400" dirty="0">
                <a:latin typeface="+mn-lt"/>
              </a:rPr>
              <a:t>Negotiation of encryption and integrity algorithms.</a:t>
            </a:r>
          </a:p>
          <a:p>
            <a:r>
              <a:rPr lang="en-US" sz="2400" dirty="0">
                <a:latin typeface="+mn-lt"/>
              </a:rPr>
              <a:t>Protection of negotiation and session establishment.</a:t>
            </a:r>
          </a:p>
        </p:txBody>
      </p:sp>
      <p:sp>
        <p:nvSpPr>
          <p:cNvPr id="4" name="Title 3">
            <a:extLst>
              <a:ext uri="{FF2B5EF4-FFF2-40B4-BE49-F238E27FC236}">
                <a16:creationId xmlns:a16="http://schemas.microsoft.com/office/drawing/2014/main" id="{A5E31873-9015-4142-9D59-9ED809D9A0E4}"/>
              </a:ext>
            </a:extLst>
          </p:cNvPr>
          <p:cNvSpPr>
            <a:spLocks noGrp="1"/>
          </p:cNvSpPr>
          <p:nvPr>
            <p:ph type="title"/>
          </p:nvPr>
        </p:nvSpPr>
        <p:spPr/>
        <p:txBody>
          <a:bodyPr/>
          <a:lstStyle/>
          <a:p>
            <a:r>
              <a:rPr lang="en-US" dirty="0"/>
              <a:t>Wrapping up</a:t>
            </a:r>
            <a:endParaRPr lang="fr-FR" dirty="0"/>
          </a:p>
        </p:txBody>
      </p:sp>
    </p:spTree>
    <p:extLst>
      <p:ext uri="{BB962C8B-B14F-4D97-AF65-F5344CB8AC3E}">
        <p14:creationId xmlns:p14="http://schemas.microsoft.com/office/powerpoint/2010/main" val="4228234409"/>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the basic building blocks around digital certificates and public </a:t>
            </a:r>
            <a:r>
              <a:rPr lang="en-US" sz="2448" kern="0">
                <a:gradFill>
                  <a:gsLst>
                    <a:gs pos="0">
                      <a:srgbClr val="FFFFFF"/>
                    </a:gs>
                    <a:gs pos="100000">
                      <a:srgbClr val="FFFFFF"/>
                    </a:gs>
                  </a:gsLst>
                  <a:lin ang="5400000" scaled="0"/>
                </a:gradFill>
                <a:latin typeface="Segoe UI Semilight"/>
              </a:rPr>
              <a:t>key infrastructures</a:t>
            </a: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3 – Public Key Infrastructure</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57502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1CED-7F73-473C-BD49-753E20249024}"/>
              </a:ext>
            </a:extLst>
          </p:cNvPr>
          <p:cNvSpPr>
            <a:spLocks noGrp="1"/>
          </p:cNvSpPr>
          <p:nvPr>
            <p:ph type="title"/>
          </p:nvPr>
        </p:nvSpPr>
        <p:spPr/>
        <p:txBody>
          <a:bodyPr/>
          <a:lstStyle/>
          <a:p>
            <a:r>
              <a:rPr lang="en-US" dirty="0"/>
              <a:t>Certificates</a:t>
            </a:r>
            <a:endParaRPr lang="fr-FR" dirty="0"/>
          </a:p>
        </p:txBody>
      </p:sp>
      <p:sp>
        <p:nvSpPr>
          <p:cNvPr id="3" name="Text Placeholder 2">
            <a:extLst>
              <a:ext uri="{FF2B5EF4-FFF2-40B4-BE49-F238E27FC236}">
                <a16:creationId xmlns:a16="http://schemas.microsoft.com/office/drawing/2014/main" id="{09C68E53-B6D5-443D-B6A1-A3D2C5F42AA4}"/>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30AE945C-523A-4131-BD4B-4F6240D328F9}"/>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91</a:t>
            </a:fld>
            <a:endParaRPr lang="en-US" dirty="0"/>
          </a:p>
        </p:txBody>
      </p:sp>
    </p:spTree>
    <p:extLst>
      <p:ext uri="{BB962C8B-B14F-4D97-AF65-F5344CB8AC3E}">
        <p14:creationId xmlns:p14="http://schemas.microsoft.com/office/powerpoint/2010/main" val="38041829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2E8CD-3770-4974-B79D-974BFF91E5E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92</a:t>
            </a:fld>
            <a:endParaRPr lang="en-US" dirty="0"/>
          </a:p>
        </p:txBody>
      </p:sp>
      <p:sp>
        <p:nvSpPr>
          <p:cNvPr id="3" name="Text Placeholder 2">
            <a:extLst>
              <a:ext uri="{FF2B5EF4-FFF2-40B4-BE49-F238E27FC236}">
                <a16:creationId xmlns:a16="http://schemas.microsoft.com/office/drawing/2014/main" id="{2F49BC99-056D-4FBE-8AA2-077A82CADAD0}"/>
              </a:ext>
            </a:extLst>
          </p:cNvPr>
          <p:cNvSpPr>
            <a:spLocks noGrp="1"/>
          </p:cNvSpPr>
          <p:nvPr>
            <p:ph type="body" sz="quarter" idx="14"/>
          </p:nvPr>
        </p:nvSpPr>
        <p:spPr>
          <a:xfrm>
            <a:off x="274702" y="1943100"/>
            <a:ext cx="7680615" cy="4376583"/>
          </a:xfrm>
        </p:spPr>
        <p:txBody>
          <a:bodyPr/>
          <a:lstStyle/>
          <a:p>
            <a:r>
              <a:rPr lang="en-US" sz="2800" dirty="0"/>
              <a:t>8 mandatory attributes</a:t>
            </a:r>
          </a:p>
          <a:p>
            <a:pPr lvl="1"/>
            <a:r>
              <a:rPr lang="en-US" sz="2000" dirty="0"/>
              <a:t>Version : set to 3</a:t>
            </a:r>
          </a:p>
          <a:p>
            <a:pPr lvl="1"/>
            <a:r>
              <a:rPr lang="en-US" sz="2000" dirty="0"/>
              <a:t>Serial Number : binary value chosen by the Issuer</a:t>
            </a:r>
          </a:p>
          <a:p>
            <a:pPr lvl="1"/>
            <a:r>
              <a:rPr lang="en-US" sz="2000" dirty="0"/>
              <a:t>Signature Algorithm : Unique identifier of the scheme used to sign the certificate</a:t>
            </a:r>
          </a:p>
          <a:p>
            <a:pPr lvl="1"/>
            <a:r>
              <a:rPr lang="en-US" sz="2000" dirty="0"/>
              <a:t>Issuer : Distinguished name of the Issuer</a:t>
            </a:r>
          </a:p>
          <a:p>
            <a:pPr lvl="1"/>
            <a:r>
              <a:rPr lang="en-US" sz="2000" dirty="0"/>
              <a:t>Valid From : The certificate is only valid passed this date</a:t>
            </a:r>
          </a:p>
          <a:p>
            <a:pPr lvl="1"/>
            <a:r>
              <a:rPr lang="en-US" sz="2000" dirty="0"/>
              <a:t>Valid To: The certificate is valid until this date</a:t>
            </a:r>
          </a:p>
          <a:p>
            <a:pPr lvl="1"/>
            <a:r>
              <a:rPr lang="en-US" sz="2000" dirty="0"/>
              <a:t>Subject: Distinguished name of the identity represented by the certificate</a:t>
            </a:r>
          </a:p>
          <a:p>
            <a:pPr lvl="1"/>
            <a:r>
              <a:rPr lang="en-US" sz="2000" dirty="0"/>
              <a:t>Public Key: Public cryptographic material</a:t>
            </a:r>
          </a:p>
          <a:p>
            <a:r>
              <a:rPr lang="en-US" sz="3200" dirty="0"/>
              <a:t>A variable list of extensions</a:t>
            </a:r>
          </a:p>
        </p:txBody>
      </p:sp>
      <p:sp>
        <p:nvSpPr>
          <p:cNvPr id="4" name="Title 3">
            <a:extLst>
              <a:ext uri="{FF2B5EF4-FFF2-40B4-BE49-F238E27FC236}">
                <a16:creationId xmlns:a16="http://schemas.microsoft.com/office/drawing/2014/main" id="{A29EDDBF-D98F-465B-B23B-D6AA9967E93A}"/>
              </a:ext>
            </a:extLst>
          </p:cNvPr>
          <p:cNvSpPr>
            <a:spLocks noGrp="1"/>
          </p:cNvSpPr>
          <p:nvPr>
            <p:ph type="title"/>
          </p:nvPr>
        </p:nvSpPr>
        <p:spPr/>
        <p:txBody>
          <a:bodyPr/>
          <a:lstStyle/>
          <a:p>
            <a:r>
              <a:rPr lang="en-US" dirty="0"/>
              <a:t>X.509v3 Certificates Logical Structure</a:t>
            </a:r>
            <a:endParaRPr lang="fr-FR" dirty="0"/>
          </a:p>
        </p:txBody>
      </p:sp>
      <p:pic>
        <p:nvPicPr>
          <p:cNvPr id="5" name="Picture 2">
            <a:extLst>
              <a:ext uri="{FF2B5EF4-FFF2-40B4-BE49-F238E27FC236}">
                <a16:creationId xmlns:a16="http://schemas.microsoft.com/office/drawing/2014/main" id="{516027F9-B62F-4540-89D2-18294DEB6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013" y="1769070"/>
            <a:ext cx="2933157"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067754"/>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81764D-B5A7-44D4-A03C-B5FFF55081A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93</a:t>
            </a:fld>
            <a:endParaRPr lang="en-US" dirty="0"/>
          </a:p>
        </p:txBody>
      </p:sp>
      <p:sp>
        <p:nvSpPr>
          <p:cNvPr id="3" name="Title 2">
            <a:extLst>
              <a:ext uri="{FF2B5EF4-FFF2-40B4-BE49-F238E27FC236}">
                <a16:creationId xmlns:a16="http://schemas.microsoft.com/office/drawing/2014/main" id="{34668B6A-2A0C-40D1-BC72-63E0784292BD}"/>
              </a:ext>
            </a:extLst>
          </p:cNvPr>
          <p:cNvSpPr>
            <a:spLocks noGrp="1"/>
          </p:cNvSpPr>
          <p:nvPr>
            <p:ph type="title"/>
          </p:nvPr>
        </p:nvSpPr>
        <p:spPr/>
        <p:txBody>
          <a:bodyPr/>
          <a:lstStyle/>
          <a:p>
            <a:r>
              <a:rPr lang="en-US" dirty="0"/>
              <a:t>Viewing Content of X.509 Certificates</a:t>
            </a:r>
            <a:endParaRPr lang="fr-FR" dirty="0"/>
          </a:p>
        </p:txBody>
      </p:sp>
      <p:pic>
        <p:nvPicPr>
          <p:cNvPr id="5" name="Picture 2">
            <a:extLst>
              <a:ext uri="{FF2B5EF4-FFF2-40B4-BE49-F238E27FC236}">
                <a16:creationId xmlns:a16="http://schemas.microsoft.com/office/drawing/2014/main" id="{4252CD50-DD49-460F-8B26-58EFA073D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143" y="1970549"/>
            <a:ext cx="3672926" cy="4578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ccolade ouvrante 6">
            <a:extLst>
              <a:ext uri="{FF2B5EF4-FFF2-40B4-BE49-F238E27FC236}">
                <a16:creationId xmlns:a16="http://schemas.microsoft.com/office/drawing/2014/main" id="{6FF77B58-F097-42F6-8510-3E836528637D}"/>
              </a:ext>
            </a:extLst>
          </p:cNvPr>
          <p:cNvSpPr/>
          <p:nvPr/>
        </p:nvSpPr>
        <p:spPr>
          <a:xfrm>
            <a:off x="5451504" y="3122677"/>
            <a:ext cx="648072"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ZoneTexte 7">
            <a:extLst>
              <a:ext uri="{FF2B5EF4-FFF2-40B4-BE49-F238E27FC236}">
                <a16:creationId xmlns:a16="http://schemas.microsoft.com/office/drawing/2014/main" id="{A9B5F2A7-BCE9-4742-B488-FCD96C6DF4F6}"/>
              </a:ext>
            </a:extLst>
          </p:cNvPr>
          <p:cNvSpPr txBox="1"/>
          <p:nvPr/>
        </p:nvSpPr>
        <p:spPr>
          <a:xfrm>
            <a:off x="2779504" y="2476346"/>
            <a:ext cx="2304257" cy="830997"/>
          </a:xfrm>
          <a:prstGeom prst="rect">
            <a:avLst/>
          </a:prstGeom>
          <a:noFill/>
          <a:ln>
            <a:solidFill>
              <a:schemeClr val="accent1"/>
            </a:solidFill>
          </a:ln>
        </p:spPr>
        <p:txBody>
          <a:bodyPr wrap="square" rtlCol="0">
            <a:spAutoFit/>
          </a:bodyPr>
          <a:lstStyle/>
          <a:p>
            <a:r>
              <a:rPr lang="en-US" sz="1600" dirty="0"/>
              <a:t>Mandatory attributes are drawn with an orange icon</a:t>
            </a:r>
          </a:p>
        </p:txBody>
      </p:sp>
      <p:sp>
        <p:nvSpPr>
          <p:cNvPr id="8" name="Accolade ouvrante 8">
            <a:extLst>
              <a:ext uri="{FF2B5EF4-FFF2-40B4-BE49-F238E27FC236}">
                <a16:creationId xmlns:a16="http://schemas.microsoft.com/office/drawing/2014/main" id="{19FBA12E-9FA2-4EC2-8D36-805C037C1876}"/>
              </a:ext>
            </a:extLst>
          </p:cNvPr>
          <p:cNvSpPr/>
          <p:nvPr/>
        </p:nvSpPr>
        <p:spPr>
          <a:xfrm>
            <a:off x="5451504" y="3554725"/>
            <a:ext cx="693791" cy="2880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Connecteur droit 9">
            <a:extLst>
              <a:ext uri="{FF2B5EF4-FFF2-40B4-BE49-F238E27FC236}">
                <a16:creationId xmlns:a16="http://schemas.microsoft.com/office/drawing/2014/main" id="{6456EE1D-C999-4292-B15D-EC66A550880D}"/>
              </a:ext>
            </a:extLst>
          </p:cNvPr>
          <p:cNvCxnSpPr>
            <a:cxnSpLocks/>
            <a:stCxn id="8" idx="1"/>
            <a:endCxn id="10" idx="3"/>
          </p:cNvCxnSpPr>
          <p:nvPr/>
        </p:nvCxnSpPr>
        <p:spPr>
          <a:xfrm flipH="1">
            <a:off x="5083761" y="3698741"/>
            <a:ext cx="367743" cy="394593"/>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10">
            <a:extLst>
              <a:ext uri="{FF2B5EF4-FFF2-40B4-BE49-F238E27FC236}">
                <a16:creationId xmlns:a16="http://schemas.microsoft.com/office/drawing/2014/main" id="{BAA77CE8-2C32-43C8-A579-C3AD7D99531B}"/>
              </a:ext>
            </a:extLst>
          </p:cNvPr>
          <p:cNvSpPr txBox="1"/>
          <p:nvPr/>
        </p:nvSpPr>
        <p:spPr>
          <a:xfrm>
            <a:off x="2779505" y="3554725"/>
            <a:ext cx="2304256" cy="1077218"/>
          </a:xfrm>
          <a:prstGeom prst="rect">
            <a:avLst/>
          </a:prstGeom>
          <a:noFill/>
          <a:ln>
            <a:solidFill>
              <a:schemeClr val="accent1"/>
            </a:solidFill>
          </a:ln>
        </p:spPr>
        <p:txBody>
          <a:bodyPr wrap="square" rtlCol="0">
            <a:spAutoFit/>
          </a:bodyPr>
          <a:lstStyle/>
          <a:p>
            <a:r>
              <a:rPr lang="en-US" sz="1600" dirty="0"/>
              <a:t>Optional extensions are drawn with a green arrow or a yellow excl. mark</a:t>
            </a:r>
          </a:p>
        </p:txBody>
      </p:sp>
      <p:cxnSp>
        <p:nvCxnSpPr>
          <p:cNvPr id="11" name="Connecteur droit 11">
            <a:extLst>
              <a:ext uri="{FF2B5EF4-FFF2-40B4-BE49-F238E27FC236}">
                <a16:creationId xmlns:a16="http://schemas.microsoft.com/office/drawing/2014/main" id="{5E582866-5B0E-4619-81AF-3356ABF0534A}"/>
              </a:ext>
            </a:extLst>
          </p:cNvPr>
          <p:cNvCxnSpPr>
            <a:cxnSpLocks/>
            <a:stCxn id="6" idx="1"/>
            <a:endCxn id="7" idx="3"/>
          </p:cNvCxnSpPr>
          <p:nvPr/>
        </p:nvCxnSpPr>
        <p:spPr>
          <a:xfrm flipH="1" flipV="1">
            <a:off x="5083761" y="2891845"/>
            <a:ext cx="367743" cy="446856"/>
          </a:xfrm>
          <a:prstGeom prst="line">
            <a:avLst/>
          </a:prstGeom>
        </p:spPr>
        <p:style>
          <a:lnRef idx="1">
            <a:schemeClr val="accent1"/>
          </a:lnRef>
          <a:fillRef idx="0">
            <a:schemeClr val="accent1"/>
          </a:fillRef>
          <a:effectRef idx="0">
            <a:schemeClr val="accent1"/>
          </a:effectRef>
          <a:fontRef idx="minor">
            <a:schemeClr val="tx1"/>
          </a:fontRef>
        </p:style>
      </p:cxnSp>
      <p:sp>
        <p:nvSpPr>
          <p:cNvPr id="12" name="Accolade ouvrante 12">
            <a:extLst>
              <a:ext uri="{FF2B5EF4-FFF2-40B4-BE49-F238E27FC236}">
                <a16:creationId xmlns:a16="http://schemas.microsoft.com/office/drawing/2014/main" id="{3924999E-00AC-4FBC-A9A1-7D7FDF23C625}"/>
              </a:ext>
            </a:extLst>
          </p:cNvPr>
          <p:cNvSpPr/>
          <p:nvPr/>
        </p:nvSpPr>
        <p:spPr>
          <a:xfrm>
            <a:off x="5451505" y="3842757"/>
            <a:ext cx="739510" cy="3121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3">
            <a:extLst>
              <a:ext uri="{FF2B5EF4-FFF2-40B4-BE49-F238E27FC236}">
                <a16:creationId xmlns:a16="http://schemas.microsoft.com/office/drawing/2014/main" id="{7B6B1038-CFCE-4BF0-927C-0C70D128B9D3}"/>
              </a:ext>
            </a:extLst>
          </p:cNvPr>
          <p:cNvSpPr txBox="1"/>
          <p:nvPr/>
        </p:nvSpPr>
        <p:spPr>
          <a:xfrm>
            <a:off x="2779505" y="4994885"/>
            <a:ext cx="2304256" cy="1077218"/>
          </a:xfrm>
          <a:prstGeom prst="rect">
            <a:avLst/>
          </a:prstGeom>
          <a:noFill/>
          <a:ln>
            <a:solidFill>
              <a:schemeClr val="accent1"/>
            </a:solidFill>
          </a:ln>
        </p:spPr>
        <p:txBody>
          <a:bodyPr wrap="square" rtlCol="0">
            <a:spAutoFit/>
          </a:bodyPr>
          <a:lstStyle/>
          <a:p>
            <a:r>
              <a:rPr lang="en-US" sz="1600" dirty="0"/>
              <a:t>Properties are drawn with a simple icon. Properties are not part of the certificate</a:t>
            </a:r>
          </a:p>
        </p:txBody>
      </p:sp>
      <p:cxnSp>
        <p:nvCxnSpPr>
          <p:cNvPr id="14" name="Connecteur droit 14">
            <a:extLst>
              <a:ext uri="{FF2B5EF4-FFF2-40B4-BE49-F238E27FC236}">
                <a16:creationId xmlns:a16="http://schemas.microsoft.com/office/drawing/2014/main" id="{8FEC308D-CC4F-4A6C-956D-63F46A6C6FCB}"/>
              </a:ext>
            </a:extLst>
          </p:cNvPr>
          <p:cNvCxnSpPr>
            <a:cxnSpLocks/>
            <a:stCxn id="12" idx="1"/>
            <a:endCxn id="13" idx="3"/>
          </p:cNvCxnSpPr>
          <p:nvPr/>
        </p:nvCxnSpPr>
        <p:spPr>
          <a:xfrm flipH="1">
            <a:off x="5083761" y="3998823"/>
            <a:ext cx="367744" cy="1534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791643"/>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F23CBF-EB59-479D-A009-4C9CA6A050D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94</a:t>
            </a:fld>
            <a:endParaRPr lang="en-US" dirty="0"/>
          </a:p>
        </p:txBody>
      </p:sp>
      <p:sp>
        <p:nvSpPr>
          <p:cNvPr id="3" name="Text Placeholder 2">
            <a:extLst>
              <a:ext uri="{FF2B5EF4-FFF2-40B4-BE49-F238E27FC236}">
                <a16:creationId xmlns:a16="http://schemas.microsoft.com/office/drawing/2014/main" id="{94859B14-BF8C-4BBE-B25F-E4BC7CF809D3}"/>
              </a:ext>
            </a:extLst>
          </p:cNvPr>
          <p:cNvSpPr>
            <a:spLocks noGrp="1"/>
          </p:cNvSpPr>
          <p:nvPr>
            <p:ph type="body" sz="quarter" idx="14"/>
          </p:nvPr>
        </p:nvSpPr>
        <p:spPr>
          <a:xfrm>
            <a:off x="274702" y="1943100"/>
            <a:ext cx="11721160" cy="1292662"/>
          </a:xfrm>
        </p:spPr>
        <p:txBody>
          <a:bodyPr/>
          <a:lstStyle/>
          <a:p>
            <a:r>
              <a:rPr lang="en-US" dirty="0"/>
              <a:t>Certificates are encoded using the ASN.1 language</a:t>
            </a:r>
          </a:p>
          <a:p>
            <a:r>
              <a:rPr lang="en-US" dirty="0"/>
              <a:t>Certutil.exe -</a:t>
            </a:r>
            <a:r>
              <a:rPr lang="en-US" dirty="0" err="1"/>
              <a:t>asn</a:t>
            </a:r>
            <a:r>
              <a:rPr lang="en-US" dirty="0"/>
              <a:t> file.cer to dump the ASN.1 structure</a:t>
            </a:r>
          </a:p>
        </p:txBody>
      </p:sp>
      <p:sp>
        <p:nvSpPr>
          <p:cNvPr id="4" name="Title 3">
            <a:extLst>
              <a:ext uri="{FF2B5EF4-FFF2-40B4-BE49-F238E27FC236}">
                <a16:creationId xmlns:a16="http://schemas.microsoft.com/office/drawing/2014/main" id="{F19A4504-3D18-4CB6-A4C4-8C856C6F4343}"/>
              </a:ext>
            </a:extLst>
          </p:cNvPr>
          <p:cNvSpPr>
            <a:spLocks noGrp="1"/>
          </p:cNvSpPr>
          <p:nvPr>
            <p:ph type="title"/>
          </p:nvPr>
        </p:nvSpPr>
        <p:spPr/>
        <p:txBody>
          <a:bodyPr/>
          <a:lstStyle/>
          <a:p>
            <a:r>
              <a:rPr lang="en-US" dirty="0"/>
              <a:t>X.509 Certificates physical structure</a:t>
            </a:r>
            <a:endParaRPr lang="fr-FR" dirty="0"/>
          </a:p>
        </p:txBody>
      </p:sp>
      <p:pic>
        <p:nvPicPr>
          <p:cNvPr id="5" name="Picture 3">
            <a:extLst>
              <a:ext uri="{FF2B5EF4-FFF2-40B4-BE49-F238E27FC236}">
                <a16:creationId xmlns:a16="http://schemas.microsoft.com/office/drawing/2014/main" id="{70B17D02-EEDD-469F-B36B-F688347F4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724" y="3191879"/>
            <a:ext cx="8331027" cy="366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3107371"/>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9F03D5-A89E-47DF-99DD-82248BBD25E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95</a:t>
            </a:fld>
            <a:endParaRPr lang="en-US" dirty="0"/>
          </a:p>
        </p:txBody>
      </p:sp>
      <p:sp>
        <p:nvSpPr>
          <p:cNvPr id="3" name="Text Placeholder 2">
            <a:extLst>
              <a:ext uri="{FF2B5EF4-FFF2-40B4-BE49-F238E27FC236}">
                <a16:creationId xmlns:a16="http://schemas.microsoft.com/office/drawing/2014/main" id="{8992D59E-9F01-40FF-9172-6AC68E0709CB}"/>
              </a:ext>
            </a:extLst>
          </p:cNvPr>
          <p:cNvSpPr>
            <a:spLocks noGrp="1"/>
          </p:cNvSpPr>
          <p:nvPr>
            <p:ph type="body" sz="quarter" idx="14"/>
          </p:nvPr>
        </p:nvSpPr>
        <p:spPr>
          <a:xfrm>
            <a:off x="274702" y="1943100"/>
            <a:ext cx="11721160" cy="4690515"/>
          </a:xfrm>
        </p:spPr>
        <p:txBody>
          <a:bodyPr/>
          <a:lstStyle/>
          <a:p>
            <a:r>
              <a:rPr lang="en-US" dirty="0"/>
              <a:t>Private keys are never stored in the certificates</a:t>
            </a:r>
          </a:p>
          <a:p>
            <a:r>
              <a:rPr lang="en-US" dirty="0"/>
              <a:t>Windows use two different storing architectures for certificates and private keys</a:t>
            </a:r>
          </a:p>
          <a:p>
            <a:pPr lvl="1"/>
            <a:r>
              <a:rPr lang="en-US" dirty="0"/>
              <a:t>Certificate Stores : store certificates</a:t>
            </a:r>
          </a:p>
          <a:p>
            <a:pPr lvl="1"/>
            <a:r>
              <a:rPr lang="en-US" dirty="0"/>
              <a:t>Key containers : store private keys</a:t>
            </a:r>
          </a:p>
          <a:p>
            <a:r>
              <a:rPr lang="en-US" dirty="0"/>
              <a:t>Key containers are of two sorts:</a:t>
            </a:r>
          </a:p>
          <a:p>
            <a:pPr lvl="1"/>
            <a:r>
              <a:rPr lang="en-US" dirty="0"/>
              <a:t>Software key containers : keys are stored on the computer and are protected by software</a:t>
            </a:r>
          </a:p>
          <a:p>
            <a:pPr lvl="1"/>
            <a:r>
              <a:rPr lang="en-US" dirty="0"/>
              <a:t>Hardware key containers : key are stored on dedicated devices like Smartcards or HSM. They usually can’t be extracted from these devices</a:t>
            </a:r>
          </a:p>
        </p:txBody>
      </p:sp>
      <p:sp>
        <p:nvSpPr>
          <p:cNvPr id="4" name="Title 3">
            <a:extLst>
              <a:ext uri="{FF2B5EF4-FFF2-40B4-BE49-F238E27FC236}">
                <a16:creationId xmlns:a16="http://schemas.microsoft.com/office/drawing/2014/main" id="{42A3FE8D-6EC8-46A0-9B92-B65F7C3F2BB3}"/>
              </a:ext>
            </a:extLst>
          </p:cNvPr>
          <p:cNvSpPr>
            <a:spLocks noGrp="1"/>
          </p:cNvSpPr>
          <p:nvPr>
            <p:ph type="title"/>
          </p:nvPr>
        </p:nvSpPr>
        <p:spPr/>
        <p:txBody>
          <a:bodyPr/>
          <a:lstStyle/>
          <a:p>
            <a:r>
              <a:rPr lang="en-US" dirty="0"/>
              <a:t>Reminder</a:t>
            </a:r>
            <a:endParaRPr lang="fr-FR" dirty="0"/>
          </a:p>
        </p:txBody>
      </p:sp>
    </p:spTree>
    <p:extLst>
      <p:ext uri="{BB962C8B-B14F-4D97-AF65-F5344CB8AC3E}">
        <p14:creationId xmlns:p14="http://schemas.microsoft.com/office/powerpoint/2010/main" val="1104624850"/>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51ED-E260-44AE-83F6-06304C23A36A}"/>
              </a:ext>
            </a:extLst>
          </p:cNvPr>
          <p:cNvSpPr>
            <a:spLocks noGrp="1"/>
          </p:cNvSpPr>
          <p:nvPr>
            <p:ph type="title"/>
          </p:nvPr>
        </p:nvSpPr>
        <p:spPr/>
        <p:txBody>
          <a:bodyPr/>
          <a:lstStyle/>
          <a:p>
            <a:r>
              <a:rPr lang="en-US" dirty="0"/>
              <a:t>Public Key Infrastructure</a:t>
            </a:r>
            <a:endParaRPr lang="fr-FR" dirty="0"/>
          </a:p>
        </p:txBody>
      </p:sp>
      <p:sp>
        <p:nvSpPr>
          <p:cNvPr id="3" name="Text Placeholder 2">
            <a:extLst>
              <a:ext uri="{FF2B5EF4-FFF2-40B4-BE49-F238E27FC236}">
                <a16:creationId xmlns:a16="http://schemas.microsoft.com/office/drawing/2014/main" id="{75F469DD-E6CC-4253-BFDA-1D7AC4C1510F}"/>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031F8755-3345-43A5-8329-FE2F429DB887}"/>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96</a:t>
            </a:fld>
            <a:endParaRPr lang="en-US" dirty="0"/>
          </a:p>
        </p:txBody>
      </p:sp>
    </p:spTree>
    <p:extLst>
      <p:ext uri="{BB962C8B-B14F-4D97-AF65-F5344CB8AC3E}">
        <p14:creationId xmlns:p14="http://schemas.microsoft.com/office/powerpoint/2010/main" val="2852264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38A2E5-F862-498B-AA2E-4C70A974AD2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97</a:t>
            </a:fld>
            <a:endParaRPr lang="en-US" dirty="0"/>
          </a:p>
        </p:txBody>
      </p:sp>
      <p:sp>
        <p:nvSpPr>
          <p:cNvPr id="3" name="Text Placeholder 2">
            <a:extLst>
              <a:ext uri="{FF2B5EF4-FFF2-40B4-BE49-F238E27FC236}">
                <a16:creationId xmlns:a16="http://schemas.microsoft.com/office/drawing/2014/main" id="{773AA4F4-2B9A-4D5F-8D97-4C99F502FDDF}"/>
              </a:ext>
            </a:extLst>
          </p:cNvPr>
          <p:cNvSpPr>
            <a:spLocks noGrp="1"/>
          </p:cNvSpPr>
          <p:nvPr>
            <p:ph type="body" sz="quarter" idx="14"/>
          </p:nvPr>
        </p:nvSpPr>
        <p:spPr>
          <a:xfrm>
            <a:off x="274702" y="1943100"/>
            <a:ext cx="11721160" cy="3010055"/>
          </a:xfrm>
        </p:spPr>
        <p:txBody>
          <a:bodyPr/>
          <a:lstStyle/>
          <a:p>
            <a:r>
              <a:rPr lang="en-US" dirty="0"/>
              <a:t>One certificate = One identity</a:t>
            </a:r>
          </a:p>
          <a:p>
            <a:r>
              <a:rPr lang="en-US" dirty="0"/>
              <a:t>To verify data protected by one certificate, one must have the public key to verify the certificate signature</a:t>
            </a:r>
          </a:p>
          <a:p>
            <a:r>
              <a:rPr lang="en-US" dirty="0"/>
              <a:t>How to handle 100 000 000 identities ?</a:t>
            </a:r>
          </a:p>
          <a:p>
            <a:r>
              <a:rPr lang="en-US" dirty="0"/>
              <a:t>How to distribute public keys ?</a:t>
            </a:r>
          </a:p>
        </p:txBody>
      </p:sp>
      <p:sp>
        <p:nvSpPr>
          <p:cNvPr id="4" name="Title 3">
            <a:extLst>
              <a:ext uri="{FF2B5EF4-FFF2-40B4-BE49-F238E27FC236}">
                <a16:creationId xmlns:a16="http://schemas.microsoft.com/office/drawing/2014/main" id="{A8383D7E-470A-4289-8BFF-06F56AC446E4}"/>
              </a:ext>
            </a:extLst>
          </p:cNvPr>
          <p:cNvSpPr>
            <a:spLocks noGrp="1"/>
          </p:cNvSpPr>
          <p:nvPr>
            <p:ph type="title"/>
          </p:nvPr>
        </p:nvSpPr>
        <p:spPr/>
        <p:txBody>
          <a:bodyPr/>
          <a:lstStyle/>
          <a:p>
            <a:r>
              <a:rPr lang="en-US" dirty="0"/>
              <a:t>X.509 Certificates Handling issues</a:t>
            </a:r>
            <a:endParaRPr lang="fr-FR" dirty="0"/>
          </a:p>
        </p:txBody>
      </p:sp>
    </p:spTree>
    <p:extLst>
      <p:ext uri="{BB962C8B-B14F-4D97-AF65-F5344CB8AC3E}">
        <p14:creationId xmlns:p14="http://schemas.microsoft.com/office/powerpoint/2010/main" val="1395515956"/>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8B8BEC-5AFA-42F6-9445-DBE8B489E0F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98</a:t>
            </a:fld>
            <a:endParaRPr lang="en-US" dirty="0"/>
          </a:p>
        </p:txBody>
      </p:sp>
      <p:sp>
        <p:nvSpPr>
          <p:cNvPr id="3" name="Text Placeholder 2">
            <a:extLst>
              <a:ext uri="{FF2B5EF4-FFF2-40B4-BE49-F238E27FC236}">
                <a16:creationId xmlns:a16="http://schemas.microsoft.com/office/drawing/2014/main" id="{E928BA50-9A30-43CD-BD38-A1BC67AD8E1F}"/>
              </a:ext>
            </a:extLst>
          </p:cNvPr>
          <p:cNvSpPr>
            <a:spLocks noGrp="1"/>
          </p:cNvSpPr>
          <p:nvPr>
            <p:ph type="body" sz="quarter" idx="14"/>
          </p:nvPr>
        </p:nvSpPr>
        <p:spPr>
          <a:xfrm>
            <a:off x="274702" y="1943100"/>
            <a:ext cx="11721160" cy="5041380"/>
          </a:xfrm>
        </p:spPr>
        <p:txBody>
          <a:bodyPr/>
          <a:lstStyle/>
          <a:p>
            <a:r>
              <a:rPr lang="en-US" dirty="0"/>
              <a:t>Trust is about extending the confidence scope</a:t>
            </a:r>
          </a:p>
          <a:p>
            <a:r>
              <a:rPr lang="en-US" dirty="0"/>
              <a:t>Example of trusts in cryptography</a:t>
            </a:r>
          </a:p>
          <a:p>
            <a:pPr lvl="1"/>
            <a:r>
              <a:rPr lang="en-US" dirty="0"/>
              <a:t>Trusting a peer to send sensitive data</a:t>
            </a:r>
          </a:p>
          <a:p>
            <a:pPr lvl="1"/>
            <a:r>
              <a:rPr lang="en-US" dirty="0"/>
              <a:t>Trusting a peer for digitally signed content</a:t>
            </a:r>
          </a:p>
          <a:p>
            <a:r>
              <a:rPr lang="en-US" dirty="0"/>
              <a:t>Trust implies knowledge of pre-shared data</a:t>
            </a:r>
          </a:p>
          <a:p>
            <a:pPr lvl="1"/>
            <a:r>
              <a:rPr lang="en-US" dirty="0"/>
              <a:t>X.509 certificate for S/MIME</a:t>
            </a:r>
          </a:p>
          <a:p>
            <a:pPr lvl="1"/>
            <a:r>
              <a:rPr lang="en-US" dirty="0"/>
              <a:t>PGP key</a:t>
            </a:r>
          </a:p>
          <a:p>
            <a:pPr lvl="1"/>
            <a:r>
              <a:rPr lang="en-US" dirty="0"/>
              <a:t>Pre-Shared key for home </a:t>
            </a:r>
            <a:r>
              <a:rPr lang="en-US" dirty="0" err="1"/>
              <a:t>WiFi</a:t>
            </a:r>
            <a:r>
              <a:rPr lang="en-US" dirty="0"/>
              <a:t> network</a:t>
            </a:r>
          </a:p>
          <a:p>
            <a:r>
              <a:rPr lang="en-US" dirty="0"/>
              <a:t>The trust relationship must be established before exchanging data.</a:t>
            </a:r>
          </a:p>
        </p:txBody>
      </p:sp>
      <p:sp>
        <p:nvSpPr>
          <p:cNvPr id="4" name="Title 3">
            <a:extLst>
              <a:ext uri="{FF2B5EF4-FFF2-40B4-BE49-F238E27FC236}">
                <a16:creationId xmlns:a16="http://schemas.microsoft.com/office/drawing/2014/main" id="{E048FC38-6DDA-4F1A-A7A1-A9546E8D286B}"/>
              </a:ext>
            </a:extLst>
          </p:cNvPr>
          <p:cNvSpPr>
            <a:spLocks noGrp="1"/>
          </p:cNvSpPr>
          <p:nvPr>
            <p:ph type="title"/>
          </p:nvPr>
        </p:nvSpPr>
        <p:spPr/>
        <p:txBody>
          <a:bodyPr/>
          <a:lstStyle/>
          <a:p>
            <a:r>
              <a:rPr lang="en-US" dirty="0"/>
              <a:t>About trust</a:t>
            </a:r>
            <a:endParaRPr lang="fr-FR" dirty="0"/>
          </a:p>
        </p:txBody>
      </p:sp>
    </p:spTree>
    <p:extLst>
      <p:ext uri="{BB962C8B-B14F-4D97-AF65-F5344CB8AC3E}">
        <p14:creationId xmlns:p14="http://schemas.microsoft.com/office/powerpoint/2010/main" val="108336958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 2 - Section 1 - Copy.pptx" id="{3BB5DDF9-2C65-47B4-80A1-279CF8D84F18}" vid="{0E222426-54A5-4CDB-BC3B-6950B36A0DC1}"/>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140B17-0E85-40FB-904D-6E0A38E3BAB5}">
  <ds:schemaRefs>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517b36ea-b140-47be-8d07-387acfc90838"/>
    <ds:schemaRef ds:uri="http://purl.org/dc/terms/"/>
  </ds:schemaRefs>
</ds:datastoreItem>
</file>

<file path=customXml/itemProps2.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3.xml><?xml version="1.0" encoding="utf-8"?>
<ds:datastoreItem xmlns:ds="http://schemas.openxmlformats.org/officeDocument/2006/customXml" ds:itemID="{C1884633-2A00-42BF-B64A-FBFE8323F7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Template>
  <TotalTime>0</TotalTime>
  <Words>7670</Words>
  <Application>Microsoft Office PowerPoint</Application>
  <PresentationFormat>Personnalisé</PresentationFormat>
  <Paragraphs>1063</Paragraphs>
  <Slides>116</Slides>
  <Notes>3</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116</vt:i4>
      </vt:variant>
    </vt:vector>
  </HeadingPairs>
  <TitlesOfParts>
    <vt:vector size="127" baseType="lpstr">
      <vt:lpstr>Arial</vt:lpstr>
      <vt:lpstr>Calibri</vt:lpstr>
      <vt:lpstr>Consolas</vt:lpstr>
      <vt:lpstr>Courier New</vt:lpstr>
      <vt:lpstr>Segoe UI</vt:lpstr>
      <vt:lpstr>Segoe UI Light</vt:lpstr>
      <vt:lpstr>Segoe UI Semibold</vt:lpstr>
      <vt:lpstr>Segoe UI Semilight</vt:lpstr>
      <vt:lpstr>Wingdings</vt:lpstr>
      <vt:lpstr>WHITE TEMPLATE</vt:lpstr>
      <vt:lpstr>1_WHITE TEMPLATE</vt:lpstr>
      <vt:lpstr>Module 3 Cryptographic Mechanisms in Windows</vt:lpstr>
      <vt:lpstr>Présentation PowerPoint</vt:lpstr>
      <vt:lpstr>Encrypted File System</vt:lpstr>
      <vt:lpstr>Benfits of EFS</vt:lpstr>
      <vt:lpstr>How EFS works</vt:lpstr>
      <vt:lpstr>Structure of and Encrypted File</vt:lpstr>
      <vt:lpstr>EFS Components</vt:lpstr>
      <vt:lpstr>Encryption Process</vt:lpstr>
      <vt:lpstr>Decryption Process</vt:lpstr>
      <vt:lpstr>EFS Encryption Algorithms</vt:lpstr>
      <vt:lpstr>EFS User Interface</vt:lpstr>
      <vt:lpstr>EFS and folders</vt:lpstr>
      <vt:lpstr>Bitlocker</vt:lpstr>
      <vt:lpstr>Bitlocker Features</vt:lpstr>
      <vt:lpstr>Bitlocker History</vt:lpstr>
      <vt:lpstr>Features appearing in Windows 8</vt:lpstr>
      <vt:lpstr>Bitlocker GPO Settings</vt:lpstr>
      <vt:lpstr>Bitlocker and the boot partition</vt:lpstr>
      <vt:lpstr>Windows EFI partition layout</vt:lpstr>
      <vt:lpstr>Devices supported by Bitlocker</vt:lpstr>
      <vt:lpstr>Bitlocker Keys</vt:lpstr>
      <vt:lpstr>Keys location</vt:lpstr>
      <vt:lpstr>List of Protectors and Recovery Methods</vt:lpstr>
      <vt:lpstr>Protectors - TPM</vt:lpstr>
      <vt:lpstr>TPM Measured Boot</vt:lpstr>
      <vt:lpstr>Controlling PCRs used by Bitlocker</vt:lpstr>
      <vt:lpstr>PCR Update</vt:lpstr>
      <vt:lpstr>Bitlocker without TPM</vt:lpstr>
      <vt:lpstr>Protectors - USB Startup key</vt:lpstr>
      <vt:lpstr>Protectors - Password</vt:lpstr>
      <vt:lpstr>Protectors - Autounlock</vt:lpstr>
      <vt:lpstr>Protectors - Autounlock</vt:lpstr>
      <vt:lpstr>Protectors - Smartcard</vt:lpstr>
      <vt:lpstr>Protectors - Password Only for OS</vt:lpstr>
      <vt:lpstr>Protectors - Sid</vt:lpstr>
      <vt:lpstr>Protectors - Clear Key</vt:lpstr>
      <vt:lpstr>Recovery Methods - Recovery USB Key</vt:lpstr>
      <vt:lpstr>Recovery Methods - Recovery Password</vt:lpstr>
      <vt:lpstr>Recovery Password on Microsoft Account</vt:lpstr>
      <vt:lpstr>Présentation PowerPoint</vt:lpstr>
      <vt:lpstr>Network Unlock</vt:lpstr>
      <vt:lpstr>Support for Encrypted Hard Drives for Windows </vt:lpstr>
      <vt:lpstr>Présentation PowerPoint</vt:lpstr>
      <vt:lpstr>Présentation PowerPoint</vt:lpstr>
      <vt:lpstr>Better protection of DMA ports</vt:lpstr>
      <vt:lpstr>Brute Force attacks and countermeasures</vt:lpstr>
      <vt:lpstr>DMA attacks and countermeasures</vt:lpstr>
      <vt:lpstr>Présentation PowerPoint</vt:lpstr>
      <vt:lpstr>SChannel</vt:lpstr>
      <vt:lpstr>SChannel</vt:lpstr>
      <vt:lpstr>SSL/TLS Protocol</vt:lpstr>
      <vt:lpstr>SSL/TLS History</vt:lpstr>
      <vt:lpstr>TLS Protocol</vt:lpstr>
      <vt:lpstr>TLS Protocols support in Windows</vt:lpstr>
      <vt:lpstr>DTLS protocols support in Windows</vt:lpstr>
      <vt:lpstr>pre-TLS protocols support in Windows</vt:lpstr>
      <vt:lpstr>Establishing a Secure Session by Using TLS</vt:lpstr>
      <vt:lpstr>Establishing a Secure Session by Using TLS</vt:lpstr>
      <vt:lpstr>Resuming a Secure Session by Using TLS</vt:lpstr>
      <vt:lpstr>TLS Record Protocol</vt:lpstr>
      <vt:lpstr>Message Authentication Codes in SChannel</vt:lpstr>
      <vt:lpstr>Cipher Suites in TLS</vt:lpstr>
      <vt:lpstr>SChannel Architecture</vt:lpstr>
      <vt:lpstr>Managing SChannel Cipher Suites</vt:lpstr>
      <vt:lpstr>Configuring Cipher suites (preferred way)</vt:lpstr>
      <vt:lpstr>Configuring supported ECC curves (preferred way)</vt:lpstr>
      <vt:lpstr>SChannel Legacy protocol configuration</vt:lpstr>
      <vt:lpstr>SChannel Legacy Ciphers configuration</vt:lpstr>
      <vt:lpstr>SChannel Legacy Hash algorithm configuration</vt:lpstr>
      <vt:lpstr>SChannel Legacy Key Exchange Algorithm configuration</vt:lpstr>
      <vt:lpstr>SMB Encryption</vt:lpstr>
      <vt:lpstr>Server Message Block</vt:lpstr>
      <vt:lpstr>SMB Transport</vt:lpstr>
      <vt:lpstr>SMB History</vt:lpstr>
      <vt:lpstr>SMB Security</vt:lpstr>
      <vt:lpstr>Deprecating SMB 1</vt:lpstr>
      <vt:lpstr>Disable SMB 1 support</vt:lpstr>
      <vt:lpstr>Disable SMB 1 through registry</vt:lpstr>
      <vt:lpstr>Disable SMB 1 through registry</vt:lpstr>
      <vt:lpstr>Chronology of crypto algorithms in SMB</vt:lpstr>
      <vt:lpstr>Session Keys</vt:lpstr>
      <vt:lpstr>NTLM Session Key</vt:lpstr>
      <vt:lpstr>Kerberos Session Key</vt:lpstr>
      <vt:lpstr>SMB Message Integrity</vt:lpstr>
      <vt:lpstr>SMB Message Integrity</vt:lpstr>
      <vt:lpstr>SMB Signing Configuration </vt:lpstr>
      <vt:lpstr>Requiring Signing</vt:lpstr>
      <vt:lpstr>SMB Encryption</vt:lpstr>
      <vt:lpstr>SMB Encryption configuration</vt:lpstr>
      <vt:lpstr>Wrapping up</vt:lpstr>
      <vt:lpstr>Présentation PowerPoint</vt:lpstr>
      <vt:lpstr>Certificates</vt:lpstr>
      <vt:lpstr>X.509v3 Certificates Logical Structure</vt:lpstr>
      <vt:lpstr>Viewing Content of X.509 Certificates</vt:lpstr>
      <vt:lpstr>X.509 Certificates physical structure</vt:lpstr>
      <vt:lpstr>Reminder</vt:lpstr>
      <vt:lpstr>Public Key Infrastructure</vt:lpstr>
      <vt:lpstr>X.509 Certificates Handling issues</vt:lpstr>
      <vt:lpstr>About trust</vt:lpstr>
      <vt:lpstr>Trust Chains</vt:lpstr>
      <vt:lpstr>Certificates Authorities</vt:lpstr>
      <vt:lpstr>Trust Aggregation</vt:lpstr>
      <vt:lpstr>Examining the trust chain</vt:lpstr>
      <vt:lpstr>Examining the trust chain</vt:lpstr>
      <vt:lpstr>Présentation PowerPoint</vt:lpstr>
      <vt:lpstr>Certificate Enrollment</vt:lpstr>
      <vt:lpstr>Certificate Issuance Endpoints</vt:lpstr>
      <vt:lpstr>Certificate Revocation</vt:lpstr>
      <vt:lpstr>Introducing Revocation</vt:lpstr>
      <vt:lpstr>Displaying Revoked certificates</vt:lpstr>
      <vt:lpstr>Certificate Revocation Publishing</vt:lpstr>
      <vt:lpstr>Downloading CRL objects</vt:lpstr>
      <vt:lpstr>Certificate Chain Validation</vt:lpstr>
      <vt:lpstr>Chain Building</vt:lpstr>
      <vt:lpstr>Certificate Validation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2018-06-09T12:12:27Z</dcterms:created>
  <dcterms:modified xsi:type="dcterms:W3CDTF">2018-09-14T13:54:42Z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alexanl@microsoft.com</vt:lpwstr>
  </property>
  <property fmtid="{D5CDD505-2E9C-101B-9397-08002B2CF9AE}" pid="11" name="MSIP_Label_f42aa342-8706-4288-bd11-ebb85995028c_SetDate">
    <vt:lpwstr>2018-04-26T21:33:06.2874711Z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