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7" r:id="rId5"/>
  </p:sldMasterIdLst>
  <p:notesMasterIdLst>
    <p:notesMasterId r:id="rId55"/>
  </p:notesMasterIdLst>
  <p:handoutMasterIdLst>
    <p:handoutMasterId r:id="rId56"/>
  </p:handoutMasterIdLst>
  <p:sldIdLst>
    <p:sldId id="776" r:id="rId6"/>
    <p:sldId id="896" r:id="rId7"/>
    <p:sldId id="993" r:id="rId8"/>
    <p:sldId id="1077" r:id="rId9"/>
    <p:sldId id="1082" r:id="rId10"/>
    <p:sldId id="842" r:id="rId11"/>
    <p:sldId id="1083" r:id="rId12"/>
    <p:sldId id="818" r:id="rId13"/>
    <p:sldId id="819" r:id="rId14"/>
    <p:sldId id="846" r:id="rId15"/>
    <p:sldId id="816" r:id="rId16"/>
    <p:sldId id="820" r:id="rId17"/>
    <p:sldId id="821" r:id="rId18"/>
    <p:sldId id="822" r:id="rId19"/>
    <p:sldId id="823" r:id="rId20"/>
    <p:sldId id="832" r:id="rId21"/>
    <p:sldId id="833" r:id="rId22"/>
    <p:sldId id="834" r:id="rId23"/>
    <p:sldId id="837" r:id="rId24"/>
    <p:sldId id="838" r:id="rId25"/>
    <p:sldId id="839" r:id="rId26"/>
    <p:sldId id="840" r:id="rId27"/>
    <p:sldId id="902" r:id="rId28"/>
    <p:sldId id="836" r:id="rId29"/>
    <p:sldId id="841" r:id="rId30"/>
    <p:sldId id="843" r:id="rId31"/>
    <p:sldId id="994" r:id="rId32"/>
    <p:sldId id="848" r:id="rId33"/>
    <p:sldId id="849" r:id="rId34"/>
    <p:sldId id="850" r:id="rId35"/>
    <p:sldId id="894" r:id="rId36"/>
    <p:sldId id="853" r:id="rId37"/>
    <p:sldId id="852" r:id="rId38"/>
    <p:sldId id="995" r:id="rId39"/>
    <p:sldId id="871" r:id="rId40"/>
    <p:sldId id="872" r:id="rId41"/>
    <p:sldId id="873" r:id="rId42"/>
    <p:sldId id="874" r:id="rId43"/>
    <p:sldId id="996" r:id="rId44"/>
    <p:sldId id="1079" r:id="rId45"/>
    <p:sldId id="1081" r:id="rId46"/>
    <p:sldId id="889" r:id="rId47"/>
    <p:sldId id="890" r:id="rId48"/>
    <p:sldId id="892" r:id="rId49"/>
    <p:sldId id="893" r:id="rId50"/>
    <p:sldId id="891" r:id="rId51"/>
    <p:sldId id="1075" r:id="rId52"/>
    <p:sldId id="1078" r:id="rId53"/>
    <p:sldId id="845" r:id="rId54"/>
  </p:sldIdLst>
  <p:sldSz cx="12436475" cy="6994525"/>
  <p:notesSz cx="6781800" cy="9067800"/>
  <p:custDataLst>
    <p:tags r:id="rId57"/>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76"/>
            <p14:sldId id="896"/>
          </p14:sldIdLst>
        </p14:section>
        <p14:section name="Module 4 - Section 1 - CPU threats" id="{B9552DC3-6F29-4362-B7C8-8BDC2D14D622}">
          <p14:sldIdLst>
            <p14:sldId id="993"/>
            <p14:sldId id="1077"/>
            <p14:sldId id="1082"/>
            <p14:sldId id="842"/>
            <p14:sldId id="1083"/>
            <p14:sldId id="818"/>
            <p14:sldId id="819"/>
            <p14:sldId id="846"/>
            <p14:sldId id="816"/>
            <p14:sldId id="820"/>
            <p14:sldId id="821"/>
            <p14:sldId id="822"/>
            <p14:sldId id="823"/>
            <p14:sldId id="832"/>
            <p14:sldId id="833"/>
            <p14:sldId id="834"/>
            <p14:sldId id="837"/>
            <p14:sldId id="838"/>
            <p14:sldId id="839"/>
            <p14:sldId id="840"/>
            <p14:sldId id="902"/>
            <p14:sldId id="836"/>
            <p14:sldId id="841"/>
            <p14:sldId id="843"/>
          </p14:sldIdLst>
        </p14:section>
        <p14:section name="Module 4 - Section1 - Cold Boot Attacks" id="{7B155F46-CA68-4CCA-BB9A-A05119544FE5}">
          <p14:sldIdLst>
            <p14:sldId id="994"/>
            <p14:sldId id="848"/>
            <p14:sldId id="849"/>
            <p14:sldId id="850"/>
            <p14:sldId id="894"/>
            <p14:sldId id="853"/>
            <p14:sldId id="852"/>
          </p14:sldIdLst>
        </p14:section>
        <p14:section name="Module 4 - Section 1 - Keyloggers" id="{963E3852-2A66-4217-84DD-F2D4C4F8DA7C}">
          <p14:sldIdLst>
            <p14:sldId id="995"/>
            <p14:sldId id="871"/>
            <p14:sldId id="872"/>
            <p14:sldId id="873"/>
            <p14:sldId id="874"/>
          </p14:sldIdLst>
        </p14:section>
        <p14:section name="Module 4 - Section 1 - DMA and Firmwares threat" id="{EBEB36DF-7FEF-4378-96C4-FABEDC3A3F6A}">
          <p14:sldIdLst>
            <p14:sldId id="996"/>
            <p14:sldId id="1079"/>
            <p14:sldId id="1081"/>
            <p14:sldId id="889"/>
            <p14:sldId id="890"/>
            <p14:sldId id="892"/>
            <p14:sldId id="893"/>
            <p14:sldId id="891"/>
            <p14:sldId id="1075"/>
          </p14:sldIdLst>
        </p14:section>
        <p14:section name="End" id="{52A76F72-094A-4388-8D8C-3BF904671CF2}">
          <p14:sldIdLst>
            <p14:sldId id="1078"/>
            <p14:sldId id="845"/>
          </p14:sldIdLst>
        </p14:section>
        <p14:section name="Other" id="{F66EB449-F8FC-428B-AE23-C5AE0971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D91"/>
    <a:srgbClr val="FFF100"/>
    <a:srgbClr val="0078D7"/>
    <a:srgbClr val="107C10"/>
    <a:srgbClr val="E81123"/>
    <a:srgbClr val="002050"/>
    <a:srgbClr val="FF8C00"/>
    <a:srgbClr val="BFBFBF"/>
    <a:srgbClr val="505050"/>
    <a:srgbClr val="017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16" autoAdjust="0"/>
  </p:normalViewPr>
  <p:slideViewPr>
    <p:cSldViewPr snapToGrid="0">
      <p:cViewPr varScale="1">
        <p:scale>
          <a:sx n="85" d="100"/>
          <a:sy n="85" d="100"/>
        </p:scale>
        <p:origin x="1488"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enditioninfosec.com/files/Rendition_Infosec_Meltdown_and_Spectre.pd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windows/products/windowsvista/buyorupgrade/logo.m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190937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https://docs.microsoft.com/en-us/windows/security/information-protection/bitlocker/bitlocker-countermeasures</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45</a:t>
            </a:fld>
            <a:endParaRPr lang="en-GB"/>
          </a:p>
        </p:txBody>
      </p:sp>
    </p:spTree>
    <p:extLst>
      <p:ext uri="{BB962C8B-B14F-4D97-AF65-F5344CB8AC3E}">
        <p14:creationId xmlns:p14="http://schemas.microsoft.com/office/powerpoint/2010/main" val="371070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47</a:t>
            </a:fld>
            <a:endParaRPr lang="en-US"/>
          </a:p>
        </p:txBody>
      </p:sp>
    </p:spTree>
    <p:extLst>
      <p:ext uri="{BB962C8B-B14F-4D97-AF65-F5344CB8AC3E}">
        <p14:creationId xmlns:p14="http://schemas.microsoft.com/office/powerpoint/2010/main" val="7028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a:t>
            </a:fld>
            <a:endParaRPr lang="en-US"/>
          </a:p>
        </p:txBody>
      </p:sp>
    </p:spTree>
    <p:extLst>
      <p:ext uri="{BB962C8B-B14F-4D97-AF65-F5344CB8AC3E}">
        <p14:creationId xmlns:p14="http://schemas.microsoft.com/office/powerpoint/2010/main" val="205473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https://support.microsoft.com/kb/4073757</a:t>
            </a:r>
            <a:endParaRPr lang="fr-FR"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155982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https://spectreattack.com/spectre.pdf</a:t>
            </a:r>
          </a:p>
          <a:p>
            <a:r>
              <a:rPr lang="en-US"/>
              <a:t>https://meltdownattack.com/meltdown.pdf</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3967204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gradFill>
                  <a:gsLst>
                    <a:gs pos="1250">
                      <a:srgbClr val="505050"/>
                    </a:gs>
                    <a:gs pos="100000">
                      <a:srgbClr val="505050"/>
                    </a:gs>
                  </a:gsLst>
                  <a:lin ang="5400000" scaled="0"/>
                </a:gradFill>
              </a:rPr>
              <a:t>The array is really 4KB elements</a:t>
            </a:r>
            <a:endParaRPr lang="en-US"/>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71042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gradFill>
                  <a:gsLst>
                    <a:gs pos="1250">
                      <a:srgbClr val="505050"/>
                    </a:gs>
                    <a:gs pos="100000">
                      <a:srgbClr val="505050"/>
                    </a:gs>
                  </a:gsLst>
                  <a:lin ang="5400000" scaled="0"/>
                </a:gradFill>
                <a:hlinkClick r:id="rId3"/>
              </a:rPr>
              <a:t>https://www.renditioninfosec.com/files/Rendition_Infosec_Meltdown_and_Spectre.pdf</a:t>
            </a:r>
            <a:endParaRPr lang="en-US" dirty="0">
              <a:gradFill>
                <a:gsLst>
                  <a:gs pos="1250">
                    <a:srgbClr val="505050"/>
                  </a:gs>
                  <a:gs pos="100000">
                    <a:srgbClr val="505050"/>
                  </a:gs>
                </a:gsLst>
                <a:lin ang="5400000" scaled="0"/>
              </a:gradFill>
            </a:endParaRPr>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165061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https://blogs.msdn.microsoft.com/si_team/2008/02/25/protecting-bitlocker-from-cold-attacks-and-other-threats/</a:t>
            </a:r>
          </a:p>
          <a:p>
            <a:endParaRPr lang="fr-FR" dirty="0"/>
          </a:p>
          <a:p>
            <a:r>
              <a:rPr lang="en-US" sz="1400" b="1" u="sng" kern="1200" dirty="0">
                <a:solidFill>
                  <a:schemeClr val="tx1"/>
                </a:solidFill>
                <a:effectLst/>
                <a:latin typeface="Arial"/>
                <a:ea typeface="+mn-ea"/>
                <a:cs typeface="Arial" charset="0"/>
                <a:sym typeface="Arial"/>
              </a:rPr>
              <a:t>Use TCG compliant systems with firmware that implement “Platform Reset Attack Mitigations”</a:t>
            </a:r>
            <a:endParaRPr lang="en-US" sz="1400" kern="1200" dirty="0">
              <a:solidFill>
                <a:schemeClr val="tx1"/>
              </a:solidFill>
              <a:effectLst/>
              <a:latin typeface="Arial"/>
              <a:ea typeface="+mn-ea"/>
              <a:cs typeface="Arial" charset="0"/>
              <a:sym typeface="Arial"/>
            </a:endParaRPr>
          </a:p>
          <a:p>
            <a:r>
              <a:rPr lang="en-US" sz="1400" kern="1200" dirty="0">
                <a:solidFill>
                  <a:schemeClr val="tx1"/>
                </a:solidFill>
                <a:effectLst/>
                <a:latin typeface="Arial"/>
                <a:ea typeface="+mn-ea"/>
                <a:cs typeface="Arial" charset="0"/>
                <a:sym typeface="Arial"/>
              </a:rPr>
              <a:t>When designing BitLocker, Microsoft worked with the Trusted Computing Group (TCG) on specifications that require platform firmware (e.g. BIOS) to overwrite physical memory to mitigate attacks exploiting DRAM remanence. In the “</a:t>
            </a:r>
            <a:r>
              <a:rPr lang="en-US" sz="1400" b="1" i="1" kern="1200" dirty="0">
                <a:solidFill>
                  <a:schemeClr val="tx1"/>
                </a:solidFill>
                <a:effectLst/>
                <a:latin typeface="Arial"/>
                <a:ea typeface="+mn-ea"/>
                <a:cs typeface="Arial" charset="0"/>
                <a:sym typeface="Arial"/>
              </a:rPr>
              <a:t>TCG Platform Reset Attack Mitigation Specification</a:t>
            </a:r>
            <a:r>
              <a:rPr lang="en-US" sz="1400" kern="1200" dirty="0">
                <a:solidFill>
                  <a:schemeClr val="tx1"/>
                </a:solidFill>
                <a:effectLst/>
                <a:latin typeface="Arial"/>
                <a:ea typeface="+mn-ea"/>
                <a:cs typeface="Arial" charset="0"/>
                <a:sym typeface="Arial"/>
              </a:rPr>
              <a:t>”, the TCG describes firmware interface requirements that BitLocker leverages to help protect against these attacks. BitLocker users should make sure that their platforms are fully compliant with TCG specifications. Please refer to </a:t>
            </a:r>
            <a:r>
              <a:rPr lang="en-US" sz="1400" kern="1200" dirty="0">
                <a:solidFill>
                  <a:schemeClr val="tx1"/>
                </a:solidFill>
                <a:effectLst/>
                <a:latin typeface="Arial"/>
                <a:ea typeface="+mn-ea"/>
                <a:cs typeface="Arial" charset="0"/>
                <a:sym typeface="Arial"/>
                <a:hlinkClick r:id="rId3"/>
              </a:rPr>
              <a:t>Windows Vista Logo information</a:t>
            </a:r>
            <a:r>
              <a:rPr lang="en-US" sz="1400" kern="1200" dirty="0">
                <a:solidFill>
                  <a:schemeClr val="tx1"/>
                </a:solidFill>
                <a:effectLst/>
                <a:latin typeface="Arial"/>
                <a:ea typeface="+mn-ea"/>
                <a:cs typeface="Arial" charset="0"/>
                <a:sym typeface="Arial"/>
              </a:rPr>
              <a:t>.</a:t>
            </a:r>
          </a:p>
          <a:p>
            <a:r>
              <a:rPr lang="en-US" sz="1400" i="1" kern="1200" dirty="0">
                <a:solidFill>
                  <a:schemeClr val="tx1"/>
                </a:solidFill>
                <a:effectLst/>
                <a:latin typeface="Arial"/>
                <a:ea typeface="+mn-ea"/>
                <a:cs typeface="Arial" charset="0"/>
                <a:sym typeface="Arial"/>
              </a:rPr>
              <a:t>Note:  This is not an absolute mitigation for all platform threats. Firmware-based overwrite does effectively limit the options available to the attacker though.</a:t>
            </a:r>
            <a:endParaRPr lang="en-US" sz="1400" kern="1200" dirty="0">
              <a:solidFill>
                <a:schemeClr val="tx1"/>
              </a:solidFill>
              <a:effectLst/>
              <a:latin typeface="Arial"/>
              <a:ea typeface="+mn-ea"/>
              <a:cs typeface="Arial" charset="0"/>
              <a:sym typeface="Arial"/>
            </a:endParaRPr>
          </a:p>
          <a:p>
            <a:endParaRPr lang="en-US" dirty="0"/>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29704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https://techviral.net/how-to-enable-disable-usb-ports-in-windows/</a:t>
            </a:r>
          </a:p>
          <a:p>
            <a:r>
              <a:rPr lang="en-US"/>
              <a:t>https://blogs.systweak.com/2017/06/how-to-enable-or-disable-usb-ports-in-windows-7/</a:t>
            </a:r>
          </a:p>
          <a:p>
            <a:endParaRPr lang="en-US"/>
          </a:p>
          <a:p>
            <a:endParaRPr lang="en-US"/>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36</a:t>
            </a:fld>
            <a:endParaRPr lang="en-GB"/>
          </a:p>
        </p:txBody>
      </p:sp>
    </p:spTree>
    <p:extLst>
      <p:ext uri="{BB962C8B-B14F-4D97-AF65-F5344CB8AC3E}">
        <p14:creationId xmlns:p14="http://schemas.microsoft.com/office/powerpoint/2010/main" val="408575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https://portal.msrc.microsoft.com/en-us/security-guidance/advisory/ADV170012</a:t>
            </a:r>
          </a:p>
        </p:txBody>
      </p:sp>
      <p:sp>
        <p:nvSpPr>
          <p:cNvPr id="4" name="Espace réservé du numéro de diapositive 3"/>
          <p:cNvSpPr>
            <a:spLocks noGrp="1"/>
          </p:cNvSpPr>
          <p:nvPr>
            <p:ph type="sldNum" sz="quarter" idx="10"/>
          </p:nvPr>
        </p:nvSpPr>
        <p:spPr/>
        <p:txBody>
          <a:bodyPr/>
          <a:lstStyle/>
          <a:p>
            <a:fld id="{5CA7C1A6-3F6E-4A0C-A01A-2F04D27288E6}" type="slidenum">
              <a:rPr lang="en-GB" smtClean="0"/>
              <a:pPr/>
              <a:t>39</a:t>
            </a:fld>
            <a:endParaRPr lang="en-GB"/>
          </a:p>
        </p:txBody>
      </p:sp>
    </p:spTree>
    <p:extLst>
      <p:ext uri="{BB962C8B-B14F-4D97-AF65-F5344CB8AC3E}">
        <p14:creationId xmlns:p14="http://schemas.microsoft.com/office/powerpoint/2010/main" val="3740310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362714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6578582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92543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448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8287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178278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80717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70272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440117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6541172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21483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6322865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4609551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04456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3845681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928142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94305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hart" Target="../charts/chart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chart" Target="../charts/chart2.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4" r:id="rId14"/>
    <p:sldLayoutId id="2147484593"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7"/>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8"/>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411369874"/>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 id="2147484591" r:id="rId14"/>
    <p:sldLayoutId id="2147484592" r:id="rId15"/>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hyperlink" Target="https://support.microsoft.com/kb/4073119" TargetMode="External"/><Relationship Id="rId2" Type="http://schemas.openxmlformats.org/officeDocument/2006/relationships/hyperlink" Target="https://support.microsoft.com/kb/4073757" TargetMode="External"/><Relationship Id="rId1" Type="http://schemas.openxmlformats.org/officeDocument/2006/relationships/slideLayout" Target="../slideLayouts/slideLayout22.xml"/><Relationship Id="rId5" Type="http://schemas.openxmlformats.org/officeDocument/2006/relationships/hyperlink" Target="https://support.microsoft.com/kb/4073229" TargetMode="External"/><Relationship Id="rId4" Type="http://schemas.openxmlformats.org/officeDocument/2006/relationships/hyperlink" Target="https://support.microsoft.com/kb/4072698"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portal.msrc.microsoft.com/en-us/security-guidance" TargetMode="Externa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hyperlink" Target="https://blogs.technet.microsoft.com/srd/2018/05/21/analysis-and-mitigation-of-speculative-store-bypass-cve-2018-3639/" TargetMode="External"/><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hyperlink" Target="https://bugs.chromium.org/p/project-zero/issues/detail?id=1528" TargetMode="External"/><Relationship Id="rId5" Type="http://schemas.openxmlformats.org/officeDocument/2006/relationships/hyperlink" Target="https://googleprojectzero.blogspot.fr/2018/01/reading-privileged-memory-with-side.html" TargetMode="External"/><Relationship Id="rId4" Type="http://schemas.openxmlformats.org/officeDocument/2006/relationships/hyperlink" Target="https://portal.msrc.microsoft.com/en-US/security-guidance/advisory/ADV18001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hyperlink" Target="https://blogs.msdn.microsoft.com/si_team/2008/02/25/protecting-bitlocker-from-cold-attacks-and-other-threats/" TargetMode="External"/><Relationship Id="rId2" Type="http://schemas.openxmlformats.org/officeDocument/2006/relationships/hyperlink" Target="http://www.secguru.com/files/hitbsecconf2006kl/DAY%202%20-%20Douglas%20MacIver%20-%20Pentesting%20BitLocker.pdf" TargetMode="External"/><Relationship Id="rId1" Type="http://schemas.openxmlformats.org/officeDocument/2006/relationships/slideLayout" Target="../slideLayouts/slideLayout22.xml"/><Relationship Id="rId6" Type="http://schemas.openxmlformats.org/officeDocument/2006/relationships/hyperlink" Target="https://en.wikipedia.org/wiki/Cold_boot_attack" TargetMode="External"/><Relationship Id="rId5" Type="http://schemas.openxmlformats.org/officeDocument/2006/relationships/hyperlink" Target="http://www.dtic.mil/cgi-bin/GetTRDoc?AD=ADA545078" TargetMode="External"/><Relationship Id="rId4" Type="http://schemas.openxmlformats.org/officeDocument/2006/relationships/hyperlink" Target="https://support.microsoft.com/kb/251644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hyperlink" Target="http://www.keelog.com/fr/" TargetMode="External"/><Relationship Id="rId2" Type="http://schemas.openxmlformats.org/officeDocument/2006/relationships/hyperlink" Target="http://www.keyghost.com/" TargetMode="External"/><Relationship Id="rId1" Type="http://schemas.openxmlformats.org/officeDocument/2006/relationships/slideLayout" Target="../slideLayouts/slideLayout22.xml"/><Relationship Id="rId4" Type="http://schemas.openxmlformats.org/officeDocument/2006/relationships/hyperlink" Target="https://www.sans.org/reading-room/whitepapers/physical/hardware-keyloggers-3712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hyperlink" Target="https://portal.msrc.microsoft.com/en-us/security-guidance/advisory/ADV170012"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hyperlink" Target="https://support.microsoft.com/kb/2516445"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hyperlink" Target="https://meltdownattack.com/meltdown.pdf" TargetMode="External"/><Relationship Id="rId3" Type="http://schemas.openxmlformats.org/officeDocument/2006/relationships/hyperlink" Target="https://cve.mitre.org/cgi-bin/cvename.cgi?name=CVE-2017-5715" TargetMode="External"/><Relationship Id="rId7" Type="http://schemas.openxmlformats.org/officeDocument/2006/relationships/hyperlink" Target="https://spectreattack.com/spectre.pdf" TargetMode="External"/><Relationship Id="rId2" Type="http://schemas.openxmlformats.org/officeDocument/2006/relationships/hyperlink" Target="https://cve.mitre.org/cgi-bin/cvename.cgi?name=CVE-2017-5753" TargetMode="External"/><Relationship Id="rId1" Type="http://schemas.openxmlformats.org/officeDocument/2006/relationships/slideLayout" Target="../slideLayouts/slideLayout22.xml"/><Relationship Id="rId6" Type="http://schemas.openxmlformats.org/officeDocument/2006/relationships/hyperlink" Target="https://cve.mitre.org/cgi-bin/cvename.cgi?name=CVE-2018-3640" TargetMode="External"/><Relationship Id="rId5" Type="http://schemas.openxmlformats.org/officeDocument/2006/relationships/hyperlink" Target="https://cve.mitre.org/cgi-bin/cvename.cgi?name=CVE-2018-3639" TargetMode="External"/><Relationship Id="rId4" Type="http://schemas.openxmlformats.org/officeDocument/2006/relationships/hyperlink" Target="https://cve.mitre.org/cgi-bin/cvename.cgi?name=CVE-2017-575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portal.msrc.microsoft.com/en-us/security-guidance/advisory/CVE-2018-3639"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s://portal.msrc.microsoft.com/en-us/security-guidance/advisory/CVE-2018-3640"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ve.mitre.org/cgi-bin/cvename.cgi?name=CVE-2017-5715"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D70947AA-1834-4377-A95D-34071117E56B}"/>
              </a:ext>
            </a:extLst>
          </p:cNvPr>
          <p:cNvSpPr txBox="1">
            <a:spLocks/>
          </p:cNvSpPr>
          <p:nvPr/>
        </p:nvSpPr>
        <p:spPr>
          <a:xfrm>
            <a:off x="276540" y="4930346"/>
            <a:ext cx="6399213" cy="82508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bg1"/>
                    </a:gs>
                    <a:gs pos="100000">
                      <a:schemeClr val="bg1"/>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t>June 2018</a:t>
            </a:r>
            <a:endParaRPr lang="fr-FR" dirty="0"/>
          </a:p>
        </p:txBody>
      </p:sp>
      <p:sp>
        <p:nvSpPr>
          <p:cNvPr id="10" name="Title 2">
            <a:extLst>
              <a:ext uri="{FF2B5EF4-FFF2-40B4-BE49-F238E27FC236}">
                <a16:creationId xmlns:a16="http://schemas.microsoft.com/office/drawing/2014/main" id="{58AD181B-3912-4A27-BC9D-90189F95DA6A}"/>
              </a:ext>
            </a:extLst>
          </p:cNvPr>
          <p:cNvSpPr txBox="1">
            <a:spLocks/>
          </p:cNvSpPr>
          <p:nvPr/>
        </p:nvSpPr>
        <p:spPr>
          <a:xfrm>
            <a:off x="274702" y="1934285"/>
            <a:ext cx="8229535" cy="1837298"/>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0">
                      <a:schemeClr val="bg1"/>
                    </a:gs>
                    <a:gs pos="100000">
                      <a:schemeClr val="bg1"/>
                    </a:gs>
                  </a:gsLst>
                  <a:lin ang="5400000" scaled="1"/>
                </a:gradFill>
                <a:effectLst/>
                <a:latin typeface="+mj-lt"/>
                <a:ea typeface="+mn-ea"/>
                <a:cs typeface="Segoe UI" pitchFamily="34" charset="0"/>
              </a:defRPr>
            </a:lvl1pPr>
          </a:lstStyle>
          <a:p>
            <a:pPr fontAlgn="auto"/>
            <a:r>
              <a:rPr lang="en-US" sz="4800" spc="-50" dirty="0"/>
              <a:t>Module 4</a:t>
            </a:r>
            <a:br>
              <a:rPr lang="en-US" sz="4800" spc="-50" dirty="0"/>
            </a:br>
            <a:r>
              <a:rPr lang="en-US" sz="3200" spc="-50" dirty="0"/>
              <a:t>Attacks and Defenses</a:t>
            </a:r>
            <a:endParaRPr lang="en-US" sz="4800" spc="-50" dirty="0"/>
          </a:p>
        </p:txBody>
      </p:sp>
      <p:sp>
        <p:nvSpPr>
          <p:cNvPr id="11" name="TextBox 4">
            <a:extLst>
              <a:ext uri="{FF2B5EF4-FFF2-40B4-BE49-F238E27FC236}">
                <a16:creationId xmlns:a16="http://schemas.microsoft.com/office/drawing/2014/main" id="{D35DF747-269B-4D88-B263-2BFCE9EC2A0F}"/>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1 – Attacks Against Hardware</a:t>
            </a:r>
            <a:endParaRPr lang="fr-FR" sz="2400" dirty="0" err="1">
              <a:solidFill>
                <a:schemeClr val="bg1"/>
              </a:solidFill>
            </a:endParaRPr>
          </a:p>
        </p:txBody>
      </p:sp>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Branch Prediction in depth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Generic branch predictor uses the lower 31 bits of the address of the last byte of the source instruction for its prediction.</a:t>
            </a:r>
          </a:p>
          <a:p>
            <a:pPr lvl="0">
              <a:buFont typeface="Wingdings" panose="05000000000000000000" pitchFamily="2" charset="2"/>
              <a:buChar char="§"/>
              <a:defRPr/>
            </a:pPr>
            <a:r>
              <a:rPr lang="en-US">
                <a:gradFill>
                  <a:gsLst>
                    <a:gs pos="1250">
                      <a:srgbClr val="505050"/>
                    </a:gs>
                    <a:gs pos="100000">
                      <a:srgbClr val="505050"/>
                    </a:gs>
                  </a:gsLst>
                  <a:lin ang="5400000" scaled="0"/>
                </a:gradFill>
              </a:rPr>
              <a:t>When the higher bits of the source address differ, the higher bits of the predicted destination change together with it.</a:t>
            </a:r>
          </a:p>
          <a:p>
            <a:pPr lvl="0">
              <a:buFont typeface="Wingdings" panose="05000000000000000000" pitchFamily="2" charset="2"/>
              <a:buChar char="§"/>
              <a:defRPr/>
            </a:pPr>
            <a:r>
              <a:rPr lang="en-US">
                <a:gradFill>
                  <a:gsLst>
                    <a:gs pos="1250">
                      <a:srgbClr val="505050"/>
                    </a:gs>
                    <a:gs pos="100000">
                      <a:srgbClr val="505050"/>
                    </a:gs>
                  </a:gsLst>
                  <a:lin ang="5400000" scaled="0"/>
                </a:gradFill>
              </a:rPr>
              <a:t>Before the lower 31 bits of the source address are used to look up a "</a:t>
            </a:r>
            <a:r>
              <a:rPr lang="en-US"/>
              <a:t>branch target buffer" (BTB)</a:t>
            </a:r>
            <a:r>
              <a:rPr lang="en-US">
                <a:gradFill>
                  <a:gsLst>
                    <a:gs pos="1250">
                      <a:srgbClr val="505050"/>
                    </a:gs>
                    <a:gs pos="100000">
                      <a:srgbClr val="505050"/>
                    </a:gs>
                  </a:gsLst>
                  <a:lin ang="5400000" scaled="0"/>
                </a:gradFill>
              </a:rPr>
              <a:t> entry, they are folded together using XOR</a:t>
            </a:r>
          </a:p>
        </p:txBody>
      </p:sp>
    </p:spTree>
    <p:extLst>
      <p:ext uri="{BB962C8B-B14F-4D97-AF65-F5344CB8AC3E}">
        <p14:creationId xmlns:p14="http://schemas.microsoft.com/office/powerpoint/2010/main" val="35388291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a:t>
            </a:r>
            <a:r>
              <a:rPr lang="en-US" dirty="0" err="1"/>
              <a:t>Spectre</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884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abuses "branch prediction" and "speculative execution" to leak data from via a processor covert channel (cache lines) </a:t>
            </a:r>
          </a:p>
          <a:p>
            <a:pPr lvl="0">
              <a:buFont typeface="Wingdings" panose="05000000000000000000" pitchFamily="2" charset="2"/>
              <a:buChar char="§"/>
              <a:defRPr/>
            </a:pP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can only read memory from the current process, not the kernel and other physical memory</a:t>
            </a:r>
          </a:p>
        </p:txBody>
      </p:sp>
    </p:spTree>
    <p:extLst>
      <p:ext uri="{BB962C8B-B14F-4D97-AF65-F5344CB8AC3E}">
        <p14:creationId xmlns:p14="http://schemas.microsoft.com/office/powerpoint/2010/main" val="743126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a:t>
            </a:r>
            <a:r>
              <a:rPr lang="en-US" dirty="0" err="1"/>
              <a:t>Spectre</a:t>
            </a:r>
            <a:r>
              <a:rPr lang="en-US" dirty="0"/>
              <a:t> threat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064119" cy="46351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err="1">
                <a:gradFill>
                  <a:gsLst>
                    <a:gs pos="1250">
                      <a:srgbClr val="505050"/>
                    </a:gs>
                    <a:gs pos="100000">
                      <a:srgbClr val="505050"/>
                    </a:gs>
                  </a:gsLst>
                  <a:lin ang="5400000" scaled="0"/>
                </a:gradFill>
              </a:rPr>
              <a:t>Spectre</a:t>
            </a:r>
            <a:r>
              <a:rPr lang="en-US" dirty="0">
                <a:gradFill>
                  <a:gsLst>
                    <a:gs pos="1250">
                      <a:srgbClr val="505050"/>
                    </a:gs>
                    <a:gs pos="100000">
                      <a:srgbClr val="505050"/>
                    </a:gs>
                  </a:gsLst>
                  <a:lin ang="5400000" scaled="0"/>
                </a:gradFill>
              </a:rPr>
              <a:t> does allow code executing in the victim process to access data it should not have access to (like outside of a JavaScript sandbox).</a:t>
            </a:r>
          </a:p>
          <a:p>
            <a:pPr lvl="1">
              <a:buFont typeface="Wingdings" panose="05000000000000000000" pitchFamily="2" charset="2"/>
              <a:buChar char="§"/>
              <a:defRPr/>
            </a:pPr>
            <a:r>
              <a:rPr lang="en-US" dirty="0" err="1">
                <a:gradFill>
                  <a:gsLst>
                    <a:gs pos="1250">
                      <a:srgbClr val="505050"/>
                    </a:gs>
                    <a:gs pos="100000">
                      <a:srgbClr val="505050"/>
                    </a:gs>
                  </a:gsLst>
                  <a:lin ang="5400000" scaled="0"/>
                </a:gradFill>
              </a:rPr>
              <a:t>Spectre</a:t>
            </a:r>
            <a:r>
              <a:rPr lang="en-US" dirty="0">
                <a:gradFill>
                  <a:gsLst>
                    <a:gs pos="1250">
                      <a:srgbClr val="505050"/>
                    </a:gs>
                    <a:gs pos="100000">
                      <a:srgbClr val="505050"/>
                    </a:gs>
                  </a:gsLst>
                  <a:lin ang="5400000" scaled="0"/>
                </a:gradFill>
              </a:rPr>
              <a:t> is most likely to be exploited in applications that allow users to run some code in a sandbox. </a:t>
            </a:r>
          </a:p>
          <a:p>
            <a:pPr lvl="1">
              <a:buFont typeface="Wingdings" panose="05000000000000000000" pitchFamily="2" charset="2"/>
              <a:buChar char="§"/>
              <a:defRPr/>
            </a:pPr>
            <a:r>
              <a:rPr lang="en-US" dirty="0" err="1">
                <a:gradFill>
                  <a:gsLst>
                    <a:gs pos="1250">
                      <a:srgbClr val="505050"/>
                    </a:gs>
                    <a:gs pos="100000">
                      <a:srgbClr val="505050"/>
                    </a:gs>
                  </a:gsLst>
                  <a:lin ang="5400000" scaled="0"/>
                </a:gradFill>
              </a:rPr>
              <a:t>Spectre</a:t>
            </a:r>
            <a:r>
              <a:rPr lang="en-US" dirty="0">
                <a:gradFill>
                  <a:gsLst>
                    <a:gs pos="1250">
                      <a:srgbClr val="505050"/>
                    </a:gs>
                    <a:gs pos="100000">
                      <a:srgbClr val="505050"/>
                    </a:gs>
                  </a:gsLst>
                  <a:lin ang="5400000" scaled="0"/>
                </a:gradFill>
              </a:rPr>
              <a:t> will allow the attacker to escape the sandbox and leak data from elsewhere in the process.</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This is most useful in a browser where one tab may contain attacker code while another tab contains sensitive information that should not be accessible to the attacker.</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Isolating each tab in its own process would mitigate this type of attack. </a:t>
            </a:r>
          </a:p>
        </p:txBody>
      </p:sp>
    </p:spTree>
    <p:extLst>
      <p:ext uri="{BB962C8B-B14F-4D97-AF65-F5344CB8AC3E}">
        <p14:creationId xmlns:p14="http://schemas.microsoft.com/office/powerpoint/2010/main" val="38555322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a:t>
            </a:r>
            <a:r>
              <a:rPr lang="en-US" dirty="0" err="1"/>
              <a:t>Spectre</a:t>
            </a:r>
            <a:r>
              <a:rPr lang="en-US" dirty="0"/>
              <a:t> possible attack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93618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Example of JavaScript execution in the browser that could be used to read outside of the browser sandbox </a:t>
            </a:r>
          </a:p>
          <a:p>
            <a:pPr lvl="0">
              <a:buFont typeface="Wingdings" panose="05000000000000000000" pitchFamily="2" charset="2"/>
              <a:buChar char="§"/>
              <a:defRPr/>
            </a:pPr>
            <a:r>
              <a:rPr lang="en-US">
                <a:gradFill>
                  <a:gsLst>
                    <a:gs pos="1250">
                      <a:srgbClr val="505050"/>
                    </a:gs>
                    <a:gs pos="100000">
                      <a:srgbClr val="505050"/>
                    </a:gs>
                  </a:gsLst>
                  <a:lin ang="5400000" scaled="0"/>
                </a:gradFill>
              </a:rPr>
              <a:t>There are two probable uses for this: </a:t>
            </a:r>
          </a:p>
          <a:p>
            <a:pPr lvl="1">
              <a:buFont typeface="Wingdings" panose="05000000000000000000" pitchFamily="2" charset="2"/>
              <a:buChar char="§"/>
              <a:defRPr/>
            </a:pPr>
            <a:r>
              <a:rPr lang="en-US">
                <a:gradFill>
                  <a:gsLst>
                    <a:gs pos="1250">
                      <a:srgbClr val="505050"/>
                    </a:gs>
                    <a:gs pos="100000">
                      <a:srgbClr val="505050"/>
                    </a:gs>
                  </a:gsLst>
                  <a:lin ang="5400000" scaled="0"/>
                </a:gradFill>
              </a:rPr>
              <a:t>1. Leaking secret data from browser memory outside the JavaScript sandbox </a:t>
            </a:r>
          </a:p>
          <a:p>
            <a:pPr lvl="1">
              <a:buFont typeface="Wingdings" panose="05000000000000000000" pitchFamily="2" charset="2"/>
              <a:buChar char="§"/>
              <a:defRPr/>
            </a:pPr>
            <a:r>
              <a:rPr lang="en-US">
                <a:gradFill>
                  <a:gsLst>
                    <a:gs pos="1250">
                      <a:srgbClr val="505050"/>
                    </a:gs>
                    <a:gs pos="100000">
                      <a:srgbClr val="505050"/>
                    </a:gs>
                  </a:gsLst>
                  <a:lin ang="5400000" scaled="0"/>
                </a:gradFill>
              </a:rPr>
              <a:t>2. Leaking addresses of user space modules to bypass ASLR (facilitating remote code execution)</a:t>
            </a:r>
          </a:p>
        </p:txBody>
      </p:sp>
    </p:spTree>
    <p:extLst>
      <p:ext uri="{BB962C8B-B14F-4D97-AF65-F5344CB8AC3E}">
        <p14:creationId xmlns:p14="http://schemas.microsoft.com/office/powerpoint/2010/main" val="18529980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a:t>
            </a:r>
            <a:r>
              <a:rPr lang="en-US" dirty="0" err="1"/>
              <a:t>Spectre</a:t>
            </a:r>
            <a:r>
              <a:rPr lang="en-US" dirty="0"/>
              <a:t> - Leaking Browser Memory scenario</a:t>
            </a:r>
          </a:p>
          <a:p>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870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The web browser contains all sorts of interesting stuff you probably don’t want other sites to be able to read</a:t>
            </a:r>
          </a:p>
          <a:p>
            <a:pPr lvl="0">
              <a:buFont typeface="Wingdings" panose="05000000000000000000" pitchFamily="2" charset="2"/>
              <a:buChar char="§"/>
              <a:defRPr/>
            </a:pPr>
            <a:r>
              <a:rPr lang="en-US">
                <a:gradFill>
                  <a:gsLst>
                    <a:gs pos="1250">
                      <a:srgbClr val="505050"/>
                    </a:gs>
                    <a:gs pos="100000">
                      <a:srgbClr val="505050"/>
                    </a:gs>
                  </a:gsLst>
                  <a:lin ang="5400000" scaled="0"/>
                </a:gradFill>
              </a:rPr>
              <a:t>Using JavaScript (perhaps in an advertisement), </a:t>
            </a: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attacks could be used to leak browser cache or other saved data that pertains to other sites (like session keys for active session that may completely bypasses MFA)</a:t>
            </a:r>
          </a:p>
        </p:txBody>
      </p:sp>
    </p:spTree>
    <p:extLst>
      <p:ext uri="{BB962C8B-B14F-4D97-AF65-F5344CB8AC3E}">
        <p14:creationId xmlns:p14="http://schemas.microsoft.com/office/powerpoint/2010/main" val="3794348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a:t>
            </a:r>
            <a:r>
              <a:rPr lang="en-US" dirty="0" err="1"/>
              <a:t>Spectre</a:t>
            </a:r>
            <a:r>
              <a:rPr lang="en-US" dirty="0"/>
              <a:t>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8705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A large number of browser vulnerabilities are not practically exploitable because of user space Address Space Layout Randomization (ASLR) and DEP have substantially limited browser exploitation</a:t>
            </a:r>
          </a:p>
          <a:p>
            <a:pPr lvl="0">
              <a:buFont typeface="Wingdings" panose="05000000000000000000" pitchFamily="2" charset="2"/>
              <a:buChar char="§"/>
              <a:defRPr/>
            </a:pP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could be used to determine the address of a module in memory and bypass ASLR</a:t>
            </a:r>
          </a:p>
        </p:txBody>
      </p:sp>
    </p:spTree>
    <p:extLst>
      <p:ext uri="{BB962C8B-B14F-4D97-AF65-F5344CB8AC3E}">
        <p14:creationId xmlns:p14="http://schemas.microsoft.com/office/powerpoint/2010/main" val="2876907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964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Meltdown allows attackers to read arbitrary physical memory (including kernel memory) from an unprivileged user process</a:t>
            </a:r>
          </a:p>
          <a:p>
            <a:pPr lvl="0">
              <a:buFont typeface="Wingdings" panose="05000000000000000000" pitchFamily="2" charset="2"/>
              <a:buChar char="§"/>
              <a:defRPr/>
            </a:pPr>
            <a:r>
              <a:rPr lang="en-US">
                <a:gradFill>
                  <a:gsLst>
                    <a:gs pos="1250">
                      <a:srgbClr val="505050"/>
                    </a:gs>
                    <a:gs pos="100000">
                      <a:srgbClr val="505050"/>
                    </a:gs>
                  </a:gsLst>
                  <a:lin ang="5400000" scaled="0"/>
                </a:gradFill>
              </a:rPr>
              <a:t>Meltdown uses "out of order" instruction execution to leak data via a processor covert channel (cache lines)</a:t>
            </a:r>
          </a:p>
          <a:p>
            <a:pPr lvl="0">
              <a:buFont typeface="Wingdings" panose="05000000000000000000" pitchFamily="2" charset="2"/>
              <a:buChar char="§"/>
              <a:defRPr/>
            </a:pPr>
            <a:r>
              <a:rPr lang="en-US">
                <a:gradFill>
                  <a:gsLst>
                    <a:gs pos="1250">
                      <a:srgbClr val="505050"/>
                    </a:gs>
                    <a:gs pos="100000">
                      <a:srgbClr val="505050"/>
                    </a:gs>
                  </a:gsLst>
                  <a:lin ang="5400000" scaled="0"/>
                </a:gradFill>
              </a:rPr>
              <a:t>Meltdown was patched in Windows but still require manufacturer firmware update.</a:t>
            </a:r>
          </a:p>
        </p:txBody>
      </p:sp>
    </p:spTree>
    <p:extLst>
      <p:ext uri="{BB962C8B-B14F-4D97-AF65-F5344CB8AC3E}">
        <p14:creationId xmlns:p14="http://schemas.microsoft.com/office/powerpoint/2010/main" val="3418989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Kernel ASLR	limit</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978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Windows ASLR not all of the kernel is randomized</a:t>
            </a:r>
          </a:p>
          <a:p>
            <a:pPr lvl="0">
              <a:buFont typeface="Wingdings" panose="05000000000000000000" pitchFamily="2" charset="2"/>
              <a:buChar char="§"/>
              <a:defRPr/>
            </a:pPr>
            <a:r>
              <a:rPr lang="en-US">
                <a:gradFill>
                  <a:gsLst>
                    <a:gs pos="1250">
                      <a:srgbClr val="505050"/>
                    </a:gs>
                    <a:gs pos="100000">
                      <a:srgbClr val="505050"/>
                    </a:gs>
                  </a:gsLst>
                  <a:lin ang="5400000" scaled="0"/>
                </a:gradFill>
              </a:rPr>
              <a:t>Because of the way the Windows memory manager is implemented, it is unlikely that the entirety of physical memory is mapped into a single process.</a:t>
            </a:r>
          </a:p>
          <a:p>
            <a:pPr lvl="0">
              <a:buFont typeface="Wingdings" panose="05000000000000000000" pitchFamily="2" charset="2"/>
              <a:buChar char="§"/>
              <a:defRPr/>
            </a:pPr>
            <a:r>
              <a:rPr lang="en-US">
                <a:gradFill>
                  <a:gsLst>
                    <a:gs pos="1250">
                      <a:srgbClr val="505050"/>
                    </a:gs>
                    <a:gs pos="100000">
                      <a:srgbClr val="505050"/>
                    </a:gs>
                  </a:gsLst>
                  <a:lin ang="5400000" scaled="0"/>
                </a:gradFill>
              </a:rPr>
              <a:t>Verdict: On an unpatched Windows system, most (but not all) kernel memory can be read from Windows.</a:t>
            </a:r>
          </a:p>
        </p:txBody>
      </p:sp>
    </p:spTree>
    <p:extLst>
      <p:ext uri="{BB962C8B-B14F-4D97-AF65-F5344CB8AC3E}">
        <p14:creationId xmlns:p14="http://schemas.microsoft.com/office/powerpoint/2010/main" val="21623415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Pages Tables (kernel and user)</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9645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Page tables contain the mappings between virtual memory (used by the process) and physical memory (used by the memory manager)</a:t>
            </a:r>
          </a:p>
          <a:p>
            <a:pPr lvl="0">
              <a:buFont typeface="Wingdings" panose="05000000000000000000" pitchFamily="2" charset="2"/>
              <a:buChar char="§"/>
              <a:defRPr/>
            </a:pPr>
            <a:r>
              <a:rPr lang="en-US">
                <a:gradFill>
                  <a:gsLst>
                    <a:gs pos="1250">
                      <a:srgbClr val="505050"/>
                    </a:gs>
                    <a:gs pos="100000">
                      <a:srgbClr val="505050"/>
                    </a:gs>
                  </a:gsLst>
                  <a:lin ang="5400000" scaled="0"/>
                </a:gradFill>
              </a:rPr>
              <a:t>For performance reasons, most modern OS’s map kernel addresses into user space processes</a:t>
            </a:r>
          </a:p>
          <a:p>
            <a:pPr lvl="0">
              <a:buFont typeface="Wingdings" panose="05000000000000000000" pitchFamily="2" charset="2"/>
              <a:buChar char="§"/>
              <a:defRPr/>
            </a:pPr>
            <a:r>
              <a:rPr lang="en-US">
                <a:gradFill>
                  <a:gsLst>
                    <a:gs pos="1250">
                      <a:srgbClr val="505050"/>
                    </a:gs>
                    <a:gs pos="100000">
                      <a:srgbClr val="505050"/>
                    </a:gs>
                  </a:gsLst>
                  <a:lin ang="5400000" scaled="0"/>
                </a:gradFill>
              </a:rPr>
              <a:t>Under normal circumstances, the kernel memory can’t be read from user space, otherwise an exception is triggered.</a:t>
            </a:r>
          </a:p>
        </p:txBody>
      </p:sp>
    </p:spTree>
    <p:extLst>
      <p:ext uri="{BB962C8B-B14F-4D97-AF65-F5344CB8AC3E}">
        <p14:creationId xmlns:p14="http://schemas.microsoft.com/office/powerpoint/2010/main" val="42102010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Attack Step 1</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0271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a:gradFill>
                  <a:gsLst>
                    <a:gs pos="1250">
                      <a:srgbClr val="505050"/>
                    </a:gs>
                    <a:gs pos="100000">
                      <a:srgbClr val="505050"/>
                    </a:gs>
                  </a:gsLst>
                  <a:lin ang="5400000" scaled="0"/>
                </a:gradFill>
              </a:rPr>
              <a:t>A user process reads a byte of arbitrary kernel memory. </a:t>
            </a:r>
          </a:p>
          <a:p>
            <a:pPr>
              <a:buFont typeface="Wingdings" panose="05000000000000000000" pitchFamily="2" charset="2"/>
              <a:buChar char="§"/>
              <a:defRPr/>
            </a:pPr>
            <a:r>
              <a:rPr lang="en-US">
                <a:gradFill>
                  <a:gsLst>
                    <a:gs pos="1250">
                      <a:srgbClr val="505050"/>
                    </a:gs>
                    <a:gs pos="100000">
                      <a:srgbClr val="505050"/>
                    </a:gs>
                  </a:gsLst>
                  <a:lin ang="5400000" scaled="0"/>
                </a:gradFill>
              </a:rPr>
              <a:t>This should cause an exception (and eventually will), but will leak data to a side channel before the exception handler is invoked due to out of order instruction execution.</a:t>
            </a:r>
          </a:p>
          <a:p>
            <a:pPr>
              <a:buFont typeface="Wingdings" panose="05000000000000000000" pitchFamily="2" charset="2"/>
              <a:buChar char="§"/>
              <a:defRPr/>
            </a:pPr>
            <a:r>
              <a:rPr lang="en-US">
                <a:gradFill>
                  <a:gsLst>
                    <a:gs pos="1250">
                      <a:srgbClr val="505050"/>
                    </a:gs>
                    <a:gs pos="100000">
                      <a:srgbClr val="505050"/>
                    </a:gs>
                  </a:gsLst>
                  <a:lin ang="5400000" scaled="0"/>
                </a:gradFill>
              </a:rPr>
              <a:t>For performance reasons, most modern OS’s map kernel addresses into user space processes</a:t>
            </a:r>
          </a:p>
          <a:p>
            <a:pPr lvl="1">
              <a:buFont typeface="Wingdings" panose="05000000000000000000" pitchFamily="2" charset="2"/>
              <a:buChar char="§"/>
              <a:defRPr/>
            </a:pPr>
            <a:r>
              <a:rPr lang="en-US">
                <a:gradFill>
                  <a:gsLst>
                    <a:gs pos="1250">
                      <a:srgbClr val="505050"/>
                    </a:gs>
                    <a:gs pos="100000">
                      <a:srgbClr val="505050"/>
                    </a:gs>
                  </a:gsLst>
                  <a:lin ang="5400000" scaled="0"/>
                </a:gradFill>
              </a:rPr>
              <a:t>Clear the elements of the user space array from the CPU cache</a:t>
            </a:r>
          </a:p>
        </p:txBody>
      </p:sp>
    </p:spTree>
    <p:extLst>
      <p:ext uri="{BB962C8B-B14F-4D97-AF65-F5344CB8AC3E}">
        <p14:creationId xmlns:p14="http://schemas.microsoft.com/office/powerpoint/2010/main" val="4696636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25441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dirty="0">
                <a:gradFill>
                  <a:gsLst>
                    <a:gs pos="0">
                      <a:srgbClr val="FFFFFF"/>
                    </a:gs>
                    <a:gs pos="100000">
                      <a:srgbClr val="FFFFFF"/>
                    </a:gs>
                  </a:gsLst>
                  <a:lin ang="5400000" scaled="0"/>
                </a:gradFill>
                <a:latin typeface="Segoe UI Semilight"/>
              </a:rPr>
              <a:t>Learning Objectives</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Explain attacks against hardware</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CPU Threat</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Cold Boot Attacks</a:t>
            </a:r>
          </a:p>
          <a:p>
            <a:pPr marL="882625" lvl="1"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Keylogger</a:t>
            </a:r>
          </a:p>
          <a:p>
            <a:pPr marL="342900" indent="-342900" algn="l" defTabSz="913401">
              <a:buFont typeface="Arial" panose="020B0604020202020204" pitchFamily="34" charset="0"/>
              <a:buChar char="•"/>
              <a:defRPr/>
            </a:pPr>
            <a:r>
              <a:rPr lang="en-US" sz="2448" kern="0" dirty="0">
                <a:gradFill>
                  <a:gsLst>
                    <a:gs pos="0">
                      <a:srgbClr val="FFFFFF"/>
                    </a:gs>
                    <a:gs pos="100000">
                      <a:srgbClr val="FFFFFF"/>
                    </a:gs>
                  </a:gsLst>
                  <a:lin ang="5400000" scaled="0"/>
                </a:gradFill>
                <a:latin typeface="Segoe UI Semilight"/>
              </a:rPr>
              <a:t>Identify countermeasures</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Section 1 – Hardware attacks and mitigation</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9094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Attack Step 2</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2852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a:gradFill>
                  <a:gsLst>
                    <a:gs pos="1250">
                      <a:srgbClr val="505050"/>
                    </a:gs>
                    <a:gs pos="100000">
                      <a:srgbClr val="505050"/>
                    </a:gs>
                  </a:gsLst>
                  <a:lin ang="5400000" scaled="0"/>
                </a:gradFill>
              </a:rPr>
              <a:t>The value of the secret data is used to populate data in an array that is readable in user space memory. </a:t>
            </a:r>
          </a:p>
          <a:p>
            <a:pPr>
              <a:buFont typeface="Wingdings" panose="05000000000000000000" pitchFamily="2" charset="2"/>
              <a:buChar char="§"/>
              <a:defRPr/>
            </a:pPr>
            <a:r>
              <a:rPr lang="en-US">
                <a:gradFill>
                  <a:gsLst>
                    <a:gs pos="1250">
                      <a:srgbClr val="505050"/>
                    </a:gs>
                    <a:gs pos="100000">
                      <a:srgbClr val="505050"/>
                    </a:gs>
                  </a:gsLst>
                  <a:lin ang="5400000" scaled="0"/>
                </a:gradFill>
              </a:rPr>
              <a:t>The position of the array access depends on the secret value.</a:t>
            </a:r>
          </a:p>
          <a:p>
            <a:pPr lvl="1">
              <a:buFont typeface="Wingdings" panose="05000000000000000000" pitchFamily="2" charset="2"/>
              <a:buChar char="§"/>
              <a:defRPr/>
            </a:pPr>
            <a:r>
              <a:rPr lang="en-US">
                <a:gradFill>
                  <a:gsLst>
                    <a:gs pos="1250">
                      <a:srgbClr val="505050"/>
                    </a:gs>
                    <a:gs pos="100000">
                      <a:srgbClr val="505050"/>
                    </a:gs>
                  </a:gsLst>
                  <a:lin ang="5400000" scaled="0"/>
                </a:gradFill>
              </a:rPr>
              <a:t>Due to out of order instruction processing, this user space array briefly contains the secret (by design), but the operation is flushed before it can be read.</a:t>
            </a:r>
          </a:p>
        </p:txBody>
      </p:sp>
    </p:spTree>
    <p:extLst>
      <p:ext uri="{BB962C8B-B14F-4D97-AF65-F5344CB8AC3E}">
        <p14:creationId xmlns:p14="http://schemas.microsoft.com/office/powerpoint/2010/main" val="5908364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Attack Step 3</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2992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An exception is triggered that discards the out of order instructions. </a:t>
            </a:r>
          </a:p>
          <a:p>
            <a:pPr lvl="0">
              <a:buFont typeface="Wingdings" panose="05000000000000000000" pitchFamily="2" charset="2"/>
              <a:buChar char="§"/>
              <a:defRPr/>
            </a:pPr>
            <a:r>
              <a:rPr lang="en-US">
                <a:gradFill>
                  <a:gsLst>
                    <a:gs pos="1250">
                      <a:srgbClr val="505050"/>
                    </a:gs>
                    <a:gs pos="100000">
                      <a:srgbClr val="505050"/>
                    </a:gs>
                  </a:gsLst>
                  <a:lin ang="5400000" scaled="0"/>
                </a:gradFill>
              </a:rPr>
              <a:t>The secret cannot be read from the user space array.</a:t>
            </a:r>
          </a:p>
          <a:p>
            <a:pPr lvl="1">
              <a:buFont typeface="Wingdings" panose="05000000000000000000" pitchFamily="2" charset="2"/>
              <a:buChar char="§"/>
              <a:defRPr/>
            </a:pPr>
            <a:r>
              <a:rPr lang="en-US">
                <a:gradFill>
                  <a:gsLst>
                    <a:gs pos="1250">
                      <a:srgbClr val="505050"/>
                    </a:gs>
                    <a:gs pos="100000">
                      <a:srgbClr val="505050"/>
                    </a:gs>
                  </a:gsLst>
                  <a:lin ang="5400000" scaled="0"/>
                </a:gradFill>
              </a:rPr>
              <a:t>Secret data is never available in the user accessible array since the exception discards the results of the out of order instruction computations.</a:t>
            </a:r>
          </a:p>
        </p:txBody>
      </p:sp>
    </p:spTree>
    <p:extLst>
      <p:ext uri="{BB962C8B-B14F-4D97-AF65-F5344CB8AC3E}">
        <p14:creationId xmlns:p14="http://schemas.microsoft.com/office/powerpoint/2010/main" val="26006409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dirty="0"/>
              <a:t>Example of CPU vulnerability - Meltdown – Attack Step 4</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7912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The unprivileged process iterates through array elements.</a:t>
            </a:r>
          </a:p>
          <a:p>
            <a:pPr lvl="0">
              <a:buFont typeface="Wingdings" panose="05000000000000000000" pitchFamily="2" charset="2"/>
              <a:buChar char="§"/>
              <a:defRPr/>
            </a:pPr>
            <a:r>
              <a:rPr lang="en-US">
                <a:gradFill>
                  <a:gsLst>
                    <a:gs pos="1250">
                      <a:srgbClr val="505050"/>
                    </a:gs>
                    <a:gs pos="100000">
                      <a:srgbClr val="505050"/>
                    </a:gs>
                  </a:gsLst>
                  <a:lin ang="5400000" scaled="0"/>
                </a:gradFill>
              </a:rPr>
              <a:t>The cached element will be returned much faster, revealing the contents of the secret byte read. </a:t>
            </a:r>
          </a:p>
        </p:txBody>
      </p:sp>
    </p:spTree>
    <p:extLst>
      <p:ext uri="{BB962C8B-B14F-4D97-AF65-F5344CB8AC3E}">
        <p14:creationId xmlns:p14="http://schemas.microsoft.com/office/powerpoint/2010/main" val="374695753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p:cNvGraphicFramePr>
            <a:graphicFrameLocks noGrp="1"/>
          </p:cNvGraphicFramePr>
          <p:nvPr>
            <p:extLst>
              <p:ext uri="{D42A27DB-BD31-4B8C-83A1-F6EECF244321}">
                <p14:modId xmlns:p14="http://schemas.microsoft.com/office/powerpoint/2010/main" val="3886373353"/>
              </p:ext>
            </p:extLst>
          </p:nvPr>
        </p:nvGraphicFramePr>
        <p:xfrm>
          <a:off x="465677" y="1655107"/>
          <a:ext cx="11337852" cy="3944846"/>
        </p:xfrm>
        <a:graphic>
          <a:graphicData uri="http://schemas.openxmlformats.org/drawingml/2006/table">
            <a:tbl>
              <a:tblPr firstRow="1" bandCol="1"/>
              <a:tblGrid>
                <a:gridCol w="6885382">
                  <a:extLst>
                    <a:ext uri="{9D8B030D-6E8A-4147-A177-3AD203B41FA5}">
                      <a16:colId xmlns:a16="http://schemas.microsoft.com/office/drawing/2014/main" val="20000"/>
                    </a:ext>
                  </a:extLst>
                </a:gridCol>
                <a:gridCol w="2181412">
                  <a:extLst>
                    <a:ext uri="{9D8B030D-6E8A-4147-A177-3AD203B41FA5}">
                      <a16:colId xmlns:a16="http://schemas.microsoft.com/office/drawing/2014/main" val="20001"/>
                    </a:ext>
                  </a:extLst>
                </a:gridCol>
                <a:gridCol w="2271058">
                  <a:extLst>
                    <a:ext uri="{9D8B030D-6E8A-4147-A177-3AD203B41FA5}">
                      <a16:colId xmlns:a16="http://schemas.microsoft.com/office/drawing/2014/main" val="20002"/>
                    </a:ext>
                  </a:extLst>
                </a:gridCol>
              </a:tblGrid>
              <a:tr h="70750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endParaRPr lang="en-US" sz="2000" b="0" u="none" strike="noStrike" kern="120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2000" b="0" u="none" strike="noStrike" kern="1200">
                          <a:solidFill>
                            <a:srgbClr val="505050"/>
                          </a:solidFill>
                          <a:latin typeface="+mj-lt"/>
                          <a:ea typeface="Segoe UI" pitchFamily="34" charset="0"/>
                          <a:cs typeface="Segoe UI" pitchFamily="34" charset="0"/>
                        </a:rPr>
                        <a:t>Meltdown</a:t>
                      </a:r>
                      <a:r>
                        <a:rPr lang="en-US" sz="2000" b="0" u="none" strike="noStrike" kern="1200">
                          <a:gradFill>
                            <a:gsLst>
                              <a:gs pos="1250">
                                <a:schemeClr val="bg2"/>
                              </a:gs>
                              <a:gs pos="100000">
                                <a:schemeClr val="bg2"/>
                              </a:gs>
                            </a:gsLst>
                            <a:lin ang="5400000" scaled="0"/>
                          </a:gradFill>
                          <a:latin typeface="+mj-lt"/>
                          <a:ea typeface="Segoe UI" pitchFamily="34" charset="0"/>
                          <a:cs typeface="Segoe UI" pitchFamily="34" charset="0"/>
                        </a:rPr>
                        <a:t> </a:t>
                      </a: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fontAlgn="b"/>
                      <a:r>
                        <a:rPr lang="en-US" sz="2000" b="0" u="none" strike="noStrike" kern="1200" err="1">
                          <a:solidFill>
                            <a:srgbClr val="505050"/>
                          </a:solidFill>
                          <a:latin typeface="+mj-lt"/>
                          <a:ea typeface="Segoe UI" pitchFamily="34" charset="0"/>
                          <a:cs typeface="Segoe UI" pitchFamily="34" charset="0"/>
                        </a:rPr>
                        <a:t>Spectre</a:t>
                      </a:r>
                      <a:endParaRPr lang="en-US" sz="2000" b="0" u="none" strike="noStrike" kern="120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2646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400" rtl="0" eaLnBrk="1" fontAlgn="b" latinLnBrk="0" hangingPunct="1"/>
                      <a:r>
                        <a:rPr lang="fr-FR" sz="2000" b="0" u="none" strike="noStrike" kern="1200" err="1">
                          <a:ln>
                            <a:noFill/>
                          </a:ln>
                          <a:gradFill>
                            <a:gsLst>
                              <a:gs pos="0">
                                <a:srgbClr val="FFFFFF"/>
                              </a:gs>
                              <a:gs pos="100000">
                                <a:srgbClr val="FFFFFF"/>
                              </a:gs>
                            </a:gsLst>
                            <a:lin ang="5400000" scaled="0"/>
                          </a:gradFill>
                          <a:latin typeface="+mn-lt"/>
                          <a:ea typeface="+mn-ea"/>
                          <a:cs typeface="+mn-cs"/>
                        </a:rPr>
                        <a:t>Allows</a:t>
                      </a:r>
                      <a:r>
                        <a:rPr lang="fr-FR" sz="2000" b="0" u="none" strike="noStrike" kern="1200">
                          <a:ln>
                            <a:noFill/>
                          </a:ln>
                          <a:gradFill>
                            <a:gsLst>
                              <a:gs pos="0">
                                <a:srgbClr val="FFFFFF"/>
                              </a:gs>
                              <a:gs pos="100000">
                                <a:srgbClr val="FFFFFF"/>
                              </a:gs>
                            </a:gsLst>
                            <a:lin ang="5400000" scaled="0"/>
                          </a:gradFill>
                          <a:latin typeface="+mn-lt"/>
                          <a:ea typeface="+mn-ea"/>
                          <a:cs typeface="+mn-cs"/>
                        </a:rPr>
                        <a:t> kernel memory </a:t>
                      </a:r>
                      <a:r>
                        <a:rPr lang="fr-FR" sz="2000" b="0" u="none" strike="noStrike" kern="1200" err="1">
                          <a:ln>
                            <a:noFill/>
                          </a:ln>
                          <a:gradFill>
                            <a:gsLst>
                              <a:gs pos="0">
                                <a:srgbClr val="FFFFFF"/>
                              </a:gs>
                              <a:gs pos="100000">
                                <a:srgbClr val="FFFFFF"/>
                              </a:gs>
                            </a:gsLst>
                            <a:lin ang="5400000" scaled="0"/>
                          </a:gradFill>
                          <a:latin typeface="+mn-lt"/>
                          <a:ea typeface="+mn-ea"/>
                          <a:cs typeface="+mn-cs"/>
                        </a:rPr>
                        <a:t>reads</a:t>
                      </a:r>
                      <a:endParaRPr lang="en-US" sz="2000" b="0" u="none" strike="noStrike" kern="120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fr-FR" sz="2000">
                          <a:solidFill>
                            <a:srgbClr val="5F5F5F"/>
                          </a:solidFill>
                        </a:rPr>
                        <a:t>Yes</a:t>
                      </a:r>
                      <a:endParaRPr lang="en-US" sz="2000">
                        <a:solidFill>
                          <a:srgbClr val="5F5F5F"/>
                        </a:solidFill>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fr-FR" sz="2000">
                          <a:solidFill>
                            <a:srgbClr val="5F5F5F"/>
                          </a:solidFill>
                        </a:rPr>
                        <a:t>No</a:t>
                      </a:r>
                      <a:endParaRPr lang="en-US" sz="2000">
                        <a:solidFill>
                          <a:srgbClr val="5F5F5F"/>
                        </a:solidFill>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2646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400" rtl="0" eaLnBrk="1" fontAlgn="b" latinLnBrk="0" hangingPunct="1"/>
                      <a:r>
                        <a:rPr lang="fr-FR" sz="2000" b="0" u="none" strike="noStrike" kern="1200" err="1">
                          <a:ln>
                            <a:noFill/>
                          </a:ln>
                          <a:gradFill>
                            <a:gsLst>
                              <a:gs pos="0">
                                <a:srgbClr val="FFFFFF"/>
                              </a:gs>
                              <a:gs pos="100000">
                                <a:srgbClr val="FFFFFF"/>
                              </a:gs>
                            </a:gsLst>
                            <a:lin ang="5400000" scaled="0"/>
                          </a:gradFill>
                          <a:latin typeface="+mn-lt"/>
                          <a:ea typeface="+mn-ea"/>
                          <a:cs typeface="+mn-cs"/>
                        </a:rPr>
                        <a:t>Leaks</a:t>
                      </a:r>
                      <a:r>
                        <a:rPr lang="fr-FR" sz="2000" b="0" u="none" strike="noStrike" kern="1200">
                          <a:ln>
                            <a:noFill/>
                          </a:ln>
                          <a:gradFill>
                            <a:gsLst>
                              <a:gs pos="0">
                                <a:srgbClr val="FFFFFF"/>
                              </a:gs>
                              <a:gs pos="100000">
                                <a:srgbClr val="FFFFFF"/>
                              </a:gs>
                            </a:gsLst>
                            <a:lin ang="5400000" scaled="0"/>
                          </a:gradFill>
                          <a:latin typeface="+mn-lt"/>
                          <a:ea typeface="+mn-ea"/>
                          <a:cs typeface="+mn-cs"/>
                        </a:rPr>
                        <a:t> </a:t>
                      </a:r>
                      <a:r>
                        <a:rPr lang="fr-FR" sz="2000" b="0" u="none" strike="noStrike" kern="1200" err="1">
                          <a:ln>
                            <a:noFill/>
                          </a:ln>
                          <a:gradFill>
                            <a:gsLst>
                              <a:gs pos="0">
                                <a:srgbClr val="FFFFFF"/>
                              </a:gs>
                              <a:gs pos="100000">
                                <a:srgbClr val="FFFFFF"/>
                              </a:gs>
                            </a:gsLst>
                            <a:lin ang="5400000" scaled="0"/>
                          </a:gradFill>
                          <a:latin typeface="+mn-lt"/>
                          <a:ea typeface="+mn-ea"/>
                          <a:cs typeface="+mn-cs"/>
                        </a:rPr>
                        <a:t>arbitrary</a:t>
                      </a:r>
                      <a:r>
                        <a:rPr lang="fr-FR" sz="2000" b="0" u="none" strike="noStrike" kern="1200">
                          <a:ln>
                            <a:noFill/>
                          </a:ln>
                          <a:gradFill>
                            <a:gsLst>
                              <a:gs pos="0">
                                <a:srgbClr val="FFFFFF"/>
                              </a:gs>
                              <a:gs pos="100000">
                                <a:srgbClr val="FFFFFF"/>
                              </a:gs>
                            </a:gsLst>
                            <a:lin ang="5400000" scaled="0"/>
                          </a:gradFill>
                          <a:latin typeface="+mn-lt"/>
                          <a:ea typeface="+mn-ea"/>
                          <a:cs typeface="+mn-cs"/>
                        </a:rPr>
                        <a:t> user memory</a:t>
                      </a:r>
                      <a:endParaRPr lang="en-US" sz="2000" b="0" u="none" strike="noStrike" kern="120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fr-FR" sz="2000">
                          <a:solidFill>
                            <a:srgbClr val="5F5F5F"/>
                          </a:solidFill>
                        </a:rPr>
                        <a:t>Yes</a:t>
                      </a:r>
                      <a:endParaRPr lang="en-US" sz="2000">
                        <a:solidFill>
                          <a:srgbClr val="5F5F5F"/>
                        </a:solidFill>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fr-FR" sz="2000">
                          <a:solidFill>
                            <a:srgbClr val="5F5F5F"/>
                          </a:solidFill>
                        </a:rPr>
                        <a:t>No</a:t>
                      </a:r>
                      <a:endParaRPr lang="en-US" sz="2000">
                        <a:solidFill>
                          <a:srgbClr val="5F5F5F"/>
                        </a:solidFill>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2646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400" rtl="0" eaLnBrk="1" fontAlgn="b" latinLnBrk="0" hangingPunct="1"/>
                      <a:r>
                        <a:rPr lang="en-US" sz="2000" b="0" u="none" strike="noStrike" kern="1200">
                          <a:ln>
                            <a:noFill/>
                          </a:ln>
                          <a:gradFill>
                            <a:gsLst>
                              <a:gs pos="0">
                                <a:srgbClr val="FFFFFF"/>
                              </a:gs>
                              <a:gs pos="100000">
                                <a:srgbClr val="FFFFFF"/>
                              </a:gs>
                            </a:gsLst>
                            <a:lin ang="5400000" scaled="0"/>
                          </a:gradFill>
                          <a:latin typeface="+mn-lt"/>
                        </a:rPr>
                        <a:t>Can be used remotely</a:t>
                      </a:r>
                      <a:endParaRPr lang="en-US" sz="2000" b="0" u="none" strike="noStrike" kern="120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Yes</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Yes</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82622">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400" rtl="0" eaLnBrk="1" fontAlgn="b" latinLnBrk="0" hangingPunct="1"/>
                      <a:r>
                        <a:rPr lang="en-US" sz="2000" b="0" u="none" strike="noStrike" kern="1200">
                          <a:ln>
                            <a:noFill/>
                          </a:ln>
                          <a:gradFill>
                            <a:gsLst>
                              <a:gs pos="0">
                                <a:srgbClr val="FFFFFF"/>
                              </a:gs>
                              <a:gs pos="100000">
                                <a:srgbClr val="FFFFFF"/>
                              </a:gs>
                            </a:gsLst>
                            <a:lin ang="5400000" scaled="0"/>
                          </a:gradFill>
                          <a:latin typeface="+mn-lt"/>
                        </a:rPr>
                        <a:t>Most likely to impact</a:t>
                      </a:r>
                      <a:endParaRPr lang="en-US" sz="2000" b="0" u="none" strike="noStrike" kern="120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Kernel </a:t>
                      </a:r>
                      <a:r>
                        <a:rPr lang="fr-FR" sz="2000" b="0" u="none" strike="noStrike" kern="1200" err="1">
                          <a:solidFill>
                            <a:srgbClr val="5F5F5F"/>
                          </a:solidFill>
                          <a:latin typeface="+mn-lt"/>
                          <a:ea typeface="Segoe UI" pitchFamily="34" charset="0"/>
                          <a:cs typeface="Segoe UI" pitchFamily="34" charset="0"/>
                        </a:rPr>
                        <a:t>integrity</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Browser memory</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753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ctr" defTabSz="914400" rtl="0" eaLnBrk="1" fontAlgn="b" latinLnBrk="0" hangingPunct="1"/>
                      <a:r>
                        <a:rPr lang="en-US" sz="2000" b="0" u="none" strike="noStrike" kern="1200" err="1">
                          <a:ln>
                            <a:noFill/>
                          </a:ln>
                          <a:gradFill>
                            <a:gsLst>
                              <a:gs pos="0">
                                <a:srgbClr val="FFFFFF"/>
                              </a:gs>
                              <a:gs pos="100000">
                                <a:srgbClr val="FFFFFF"/>
                              </a:gs>
                            </a:gsLst>
                            <a:lin ang="5400000" scaled="0"/>
                          </a:gradFill>
                          <a:latin typeface="+mn-lt"/>
                        </a:rPr>
                        <a:t>Pratical</a:t>
                      </a:r>
                      <a:r>
                        <a:rPr lang="en-US" sz="2000" b="0" u="none" strike="noStrike" kern="1200">
                          <a:ln>
                            <a:noFill/>
                          </a:ln>
                          <a:gradFill>
                            <a:gsLst>
                              <a:gs pos="0">
                                <a:srgbClr val="FFFFFF"/>
                              </a:gs>
                              <a:gs pos="100000">
                                <a:srgbClr val="FFFFFF"/>
                              </a:gs>
                            </a:gsLst>
                            <a:lin ang="5400000" scaled="0"/>
                          </a:gradFill>
                          <a:latin typeface="+mn-lt"/>
                        </a:rPr>
                        <a:t> attacks against</a:t>
                      </a:r>
                      <a:endParaRPr lang="en-US" sz="2000" b="0" u="none" strike="noStrike" kern="120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179D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Intel</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algn="l" defTabSz="914363" rtl="0" eaLnBrk="1" latinLnBrk="0" hangingPunct="1"/>
                      <a:r>
                        <a:rPr lang="fr-FR" sz="2000" b="0" u="none" strike="noStrike" kern="1200">
                          <a:solidFill>
                            <a:srgbClr val="5F5F5F"/>
                          </a:solidFill>
                          <a:latin typeface="+mn-lt"/>
                          <a:ea typeface="Segoe UI" pitchFamily="34" charset="0"/>
                          <a:cs typeface="Segoe UI" pitchFamily="34" charset="0"/>
                        </a:rPr>
                        <a:t>Intel, ADM, ARM</a:t>
                      </a:r>
                      <a:endParaRPr lang="en-US" sz="2000" b="0" u="none" strike="noStrike" kern="1200">
                        <a:solidFill>
                          <a:srgbClr val="5F5F5F"/>
                        </a:solidFill>
                        <a:latin typeface="+mn-lt"/>
                        <a:ea typeface="Segoe UI" pitchFamily="34" charset="0"/>
                        <a:cs typeface="Segoe UI" pitchFamily="34" charset="0"/>
                      </a:endParaRPr>
                    </a:p>
                  </a:txBody>
                  <a:tcPr anchor="ctr" anchorCtr="1">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bl>
          </a:graphicData>
        </a:graphic>
      </p:graphicFrame>
      <p:sp>
        <p:nvSpPr>
          <p:cNvPr id="2" name="Espace réservé du texte 1">
            <a:extLst>
              <a:ext uri="{FF2B5EF4-FFF2-40B4-BE49-F238E27FC236}">
                <a16:creationId xmlns:a16="http://schemas.microsoft.com/office/drawing/2014/main" id="{812B736D-9D67-470F-A79E-5AC7FE30D3E4}"/>
              </a:ext>
            </a:extLst>
          </p:cNvPr>
          <p:cNvSpPr>
            <a:spLocks noGrp="1"/>
          </p:cNvSpPr>
          <p:nvPr>
            <p:ph type="body" sz="quarter" idx="13"/>
          </p:nvPr>
        </p:nvSpPr>
        <p:spPr/>
        <p:txBody>
          <a:bodyPr/>
          <a:lstStyle/>
          <a:p>
            <a:r>
              <a:rPr lang="en-US" err="1"/>
              <a:t>Spectre</a:t>
            </a:r>
            <a:r>
              <a:rPr lang="en-US"/>
              <a:t> versus Meltdown	</a:t>
            </a:r>
            <a:endParaRPr lang="fr-FR"/>
          </a:p>
        </p:txBody>
      </p:sp>
    </p:spTree>
    <p:extLst>
      <p:ext uri="{BB962C8B-B14F-4D97-AF65-F5344CB8AC3E}">
        <p14:creationId xmlns:p14="http://schemas.microsoft.com/office/powerpoint/2010/main" val="31279227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Threat – More Windows documentation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163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Updated Microsoft Knowledge Base article | </a:t>
            </a: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and Meltdown Customer Guidance</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2"/>
              </a:rPr>
              <a:t>KB4073757</a:t>
            </a:r>
            <a:r>
              <a:rPr lang="en-US">
                <a:gradFill>
                  <a:gsLst>
                    <a:gs pos="1250">
                      <a:srgbClr val="505050"/>
                    </a:gs>
                    <a:gs pos="100000">
                      <a:srgbClr val="505050"/>
                    </a:gs>
                  </a:gsLst>
                  <a:lin ang="5400000" scaled="0"/>
                </a:gradFill>
              </a:rPr>
              <a:t>: </a:t>
            </a:r>
            <a:r>
              <a:rPr lang="en-US" err="1">
                <a:gradFill>
                  <a:gsLst>
                    <a:gs pos="1250">
                      <a:srgbClr val="505050"/>
                    </a:gs>
                    <a:gs pos="100000">
                      <a:srgbClr val="505050"/>
                    </a:gs>
                  </a:gsLst>
                  <a:lin ang="5400000" scaled="0"/>
                </a:gradFill>
              </a:rPr>
              <a:t>Spectre</a:t>
            </a:r>
            <a:r>
              <a:rPr lang="en-US">
                <a:gradFill>
                  <a:gsLst>
                    <a:gs pos="1250">
                      <a:srgbClr val="505050"/>
                    </a:gs>
                    <a:gs pos="100000">
                      <a:srgbClr val="505050"/>
                    </a:gs>
                  </a:gsLst>
                  <a:lin ang="5400000" scaled="0"/>
                </a:gradFill>
              </a:rPr>
              <a:t> and Meltdown Master Landing Page</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3"/>
              </a:rPr>
              <a:t>KB4073119</a:t>
            </a:r>
            <a:r>
              <a:rPr lang="en-US">
                <a:gradFill>
                  <a:gsLst>
                    <a:gs pos="1250">
                      <a:srgbClr val="505050"/>
                    </a:gs>
                    <a:gs pos="100000">
                      <a:srgbClr val="505050"/>
                    </a:gs>
                  </a:gsLst>
                  <a:lin ang="5400000" scaled="0"/>
                </a:gradFill>
              </a:rPr>
              <a:t>: IT Pro Guidance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4"/>
              </a:rPr>
              <a:t>KB4072698</a:t>
            </a:r>
            <a:r>
              <a:rPr lang="en-US">
                <a:gradFill>
                  <a:gsLst>
                    <a:gs pos="1250">
                      <a:srgbClr val="505050"/>
                    </a:gs>
                    <a:gs pos="100000">
                      <a:srgbClr val="505050"/>
                    </a:gs>
                  </a:gsLst>
                  <a:lin ang="5400000" scaled="0"/>
                </a:gradFill>
              </a:rPr>
              <a:t>: Server Guidance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5"/>
              </a:rPr>
              <a:t>KB4073229</a:t>
            </a:r>
            <a:r>
              <a:rPr lang="en-US">
                <a:gradFill>
                  <a:gsLst>
                    <a:gs pos="1250">
                      <a:srgbClr val="505050"/>
                    </a:gs>
                    <a:gs pos="100000">
                      <a:srgbClr val="505050"/>
                    </a:gs>
                  </a:gsLst>
                  <a:lin ang="5400000" scaled="0"/>
                </a:gradFill>
              </a:rPr>
              <a:t>: SMC Consumer Guidance</a:t>
            </a:r>
          </a:p>
          <a:p>
            <a:pPr lvl="0">
              <a:buFont typeface="Wingdings" panose="05000000000000000000" pitchFamily="2" charset="2"/>
              <a:buChar char="§"/>
              <a:defRPr/>
            </a:pPr>
            <a:endParaRPr lang="en-US">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1798528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24</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a:t>CPU Threat mitigations</a:t>
            </a:r>
            <a:endParaRPr lang="fr-FR"/>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898544"/>
            <a:ext cx="9873095" cy="72635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the latest manufacturer microcode and/or firmware installed </a:t>
            </a:r>
            <a:r>
              <a:rPr lang="en-US" sz="1400">
                <a:gradFill>
                  <a:gsLst>
                    <a:gs pos="2917">
                      <a:schemeClr val="tx1"/>
                    </a:gs>
                    <a:gs pos="30000">
                      <a:schemeClr val="tx1"/>
                    </a:gs>
                  </a:gsLst>
                  <a:lin ang="5400000" scaled="0"/>
                </a:gradFill>
                <a:latin typeface="+mn-lt"/>
                <a:cs typeface="Segoe UI Semilight" panose="020B0402040204020203" pitchFamily="34" charset="0"/>
              </a:rPr>
              <a:t>this implies there is proactive update monitoring to identify, test and deploy quickly these updates.</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2948048"/>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latest Windows Update are installed </a:t>
            </a:r>
            <a:r>
              <a:rPr lang="en-US" sz="1400">
                <a:gradFill>
                  <a:gsLst>
                    <a:gs pos="2917">
                      <a:schemeClr val="tx1"/>
                    </a:gs>
                    <a:gs pos="30000">
                      <a:schemeClr val="tx1"/>
                    </a:gs>
                  </a:gsLst>
                  <a:lin ang="5400000" scaled="0"/>
                </a:gradFill>
                <a:latin typeface="+mn-lt"/>
                <a:cs typeface="Segoe UI Semilight" panose="020B0402040204020203" pitchFamily="34" charset="0"/>
              </a:rPr>
              <a:t>these updates are available with Windows Update or Windows SUS..</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4386" y="3997552"/>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Stay tuned on </a:t>
            </a:r>
            <a:r>
              <a:rPr lang="en-US" sz="1400">
                <a:gradFill>
                  <a:gsLst>
                    <a:gs pos="2917">
                      <a:schemeClr val="tx1"/>
                    </a:gs>
                    <a:gs pos="30000">
                      <a:schemeClr val="tx1"/>
                    </a:gs>
                  </a:gsLst>
                  <a:lin ang="5400000" scaled="0"/>
                </a:gradFill>
                <a:latin typeface="+mn-lt"/>
                <a:cs typeface="Segoe UI Semilight" panose="020B0402040204020203" pitchFamily="34" charset="0"/>
                <a:hlinkClick r:id="rId2"/>
              </a:rPr>
              <a:t>https://portal.msrc.microsoft.com/en-us/security-guidance</a:t>
            </a:r>
            <a:r>
              <a:rPr lang="en-US" sz="1400">
                <a:gradFill>
                  <a:gsLst>
                    <a:gs pos="2917">
                      <a:schemeClr val="tx1"/>
                    </a:gs>
                    <a:gs pos="30000">
                      <a:schemeClr val="tx1"/>
                    </a:gs>
                  </a:gsLst>
                  <a:lin ang="5400000" scaled="0"/>
                </a:gradFill>
                <a:latin typeface="+mn-lt"/>
                <a:cs typeface="Segoe UI Semilight" panose="020B0402040204020203" pitchFamily="34" charset="0"/>
              </a:rPr>
              <a:t> .</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0425" y="4074925"/>
            <a:ext cx="433043" cy="507332"/>
            <a:chOff x="740492" y="4263223"/>
            <a:chExt cx="587465" cy="688244"/>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31000" y="4263223"/>
              <a:ext cx="417342" cy="627863"/>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3</a:t>
              </a:r>
            </a:p>
          </p:txBody>
        </p:sp>
      </p:grpSp>
    </p:spTree>
    <p:extLst>
      <p:ext uri="{BB962C8B-B14F-4D97-AF65-F5344CB8AC3E}">
        <p14:creationId xmlns:p14="http://schemas.microsoft.com/office/powerpoint/2010/main" val="8361652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Threat – </a:t>
            </a:r>
            <a:r>
              <a:rPr lang="en-US" err="1"/>
              <a:t>Usefull</a:t>
            </a:r>
            <a:r>
              <a:rPr lang="en-US"/>
              <a:t> links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4006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3"/>
              </a:rPr>
              <a:t>https://blogs.technet.microsoft.com/srd/2018/05/21/analysis-and-mitigation-of-speculative-store-bypass-cve-2018-3639/</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4"/>
              </a:rPr>
              <a:t>https://portal.msrc.microsoft.com/en-US/security-guidance/advisory/ADV180012</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5"/>
              </a:rPr>
              <a:t>https://googleprojectzero.blogspot.fr/2018/01/reading-privileged-memory-with-side.html</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6"/>
              </a:rPr>
              <a:t>https://bugs.chromium.org/p/project-zero/issues/detail?id=1528</a:t>
            </a:r>
            <a:r>
              <a:rPr lang="en-US"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6327731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a:t>Cold boot attacks</a:t>
            </a:r>
          </a:p>
        </p:txBody>
      </p:sp>
    </p:spTree>
    <p:extLst>
      <p:ext uri="{BB962C8B-B14F-4D97-AF65-F5344CB8AC3E}">
        <p14:creationId xmlns:p14="http://schemas.microsoft.com/office/powerpoint/2010/main" val="72149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vert="horz" wrap="square" lIns="146304" tIns="109728" rIns="146304" bIns="109728" rtlCol="0" anchor="t">
            <a:noAutofit/>
          </a:bodyPr>
          <a:lstStyle/>
          <a:p>
            <a:r>
              <a:rPr lang="en-US"/>
              <a:t>Cold boot attacks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8230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kumimoji="0" lang="en-US" sz="320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rPr>
              <a:t>Prerequisite:</a:t>
            </a:r>
          </a:p>
          <a:p>
            <a:pPr lvl="1">
              <a:buFont typeface="Wingdings" panose="05000000000000000000" pitchFamily="2" charset="2"/>
              <a:buChar char="§"/>
              <a:defRPr/>
            </a:pPr>
            <a:r>
              <a:rPr lang="en-US" sz="2800">
                <a:gradFill>
                  <a:gsLst>
                    <a:gs pos="1250">
                      <a:srgbClr val="505050"/>
                    </a:gs>
                    <a:gs pos="100000">
                      <a:srgbClr val="505050"/>
                    </a:gs>
                  </a:gsLst>
                  <a:lin ang="5400000" scaled="0"/>
                </a:gradFill>
                <a:latin typeface="Segoe UI Light"/>
              </a:rPr>
              <a:t>Require </a:t>
            </a:r>
            <a:r>
              <a:rPr kumimoji="0" lang="en-US" sz="280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rPr>
              <a:t>access </a:t>
            </a:r>
            <a:r>
              <a:rPr kumimoji="0" lang="en-US" sz="280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rPr>
              <a:t>to the physical machine.</a:t>
            </a:r>
            <a:endParaRPr lang="en-US" sz="2800">
              <a:gradFill>
                <a:gsLst>
                  <a:gs pos="1250">
                    <a:srgbClr val="505050"/>
                  </a:gs>
                  <a:gs pos="100000">
                    <a:srgbClr val="505050"/>
                  </a:gs>
                </a:gsLst>
                <a:lin ang="5400000" scaled="0"/>
              </a:gradFill>
              <a:latin typeface="Segoe UI Light"/>
              <a:cs typeface="Segoe UI Light"/>
            </a:endParaRP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latin typeface="Segoe UI Light"/>
              </a:rPr>
              <a:t>How?</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latin typeface="Segoe UI Light"/>
              </a:rPr>
              <a:t>Purpose is to freeze memory of a running computer to dump data.</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36061145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Cold boot attacks - method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366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Take a running computer and cold-boot freeze it. </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Boot a lightweight operating system from removable disk, which is then used to dump the contents of pre-boot physical memory to a file.</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Alternatively, the memory modules are un-plugged (removed) from the original system and quickly placed in a compatible machine under the attacker's control, which is then booted to access the memory.</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23464741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a:t>CPU threat </a:t>
            </a:r>
          </a:p>
        </p:txBody>
      </p:sp>
    </p:spTree>
    <p:extLst>
      <p:ext uri="{BB962C8B-B14F-4D97-AF65-F5344CB8AC3E}">
        <p14:creationId xmlns:p14="http://schemas.microsoft.com/office/powerpoint/2010/main" val="11577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Cold boot attacks - Objectives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9342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Further analysis can then be performed against the information that was dumped from memory to find various sensitive data, such as the keys contained in it.</a:t>
            </a:r>
          </a:p>
          <a:p>
            <a:pPr lvl="0">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Automated tools are now available to perform this task for attacks against some encryption systems using various forms of key finding attack.</a:t>
            </a:r>
          </a:p>
          <a:p>
            <a:pPr lvl="0">
              <a:buFont typeface="Wingdings" panose="05000000000000000000" pitchFamily="2" charset="2"/>
              <a:buChar char="§"/>
              <a:defRPr/>
            </a:pP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41953182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Cold boot attacks - </a:t>
            </a:r>
            <a:r>
              <a:rPr lang="en-US" err="1"/>
              <a:t>Bitlocker</a:t>
            </a:r>
            <a:r>
              <a:rPr lang="en-US"/>
              <a:t> protection</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0887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Use TCG compliant systems with firmware that implement "Platform Reset Attack Mitigations"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Limit boot device options:</a:t>
            </a:r>
          </a:p>
          <a:p>
            <a:pPr lvl="1">
              <a:buFont typeface="Wingdings" panose="05000000000000000000" pitchFamily="2" charset="2"/>
              <a:buChar char="§"/>
              <a:defRPr/>
            </a:pPr>
            <a:r>
              <a:rPr lang="en-US" dirty="0">
                <a:gradFill>
                  <a:gsLst>
                    <a:gs pos="1250">
                      <a:srgbClr val="505050"/>
                    </a:gs>
                    <a:gs pos="100000">
                      <a:srgbClr val="505050"/>
                    </a:gs>
                  </a:gsLst>
                  <a:lin ang="5400000" scaled="0"/>
                </a:gradFill>
                <a:latin typeface="Segoe UI Light"/>
              </a:rPr>
              <a:t>Mitigate some of the DRAM remanence threats is to limit the boot device options in the firmware’s (like BIOS/CMOS) options configuration.</a:t>
            </a:r>
          </a:p>
          <a:p>
            <a:pPr lvl="1">
              <a:buFont typeface="Wingdings" panose="05000000000000000000" pitchFamily="2" charset="2"/>
              <a:buChar char="§"/>
              <a:defRPr/>
            </a:pPr>
            <a:r>
              <a:rPr lang="en-US" dirty="0">
                <a:gradFill>
                  <a:gsLst>
                    <a:gs pos="1250">
                      <a:srgbClr val="505050"/>
                    </a:gs>
                    <a:gs pos="100000">
                      <a:srgbClr val="505050"/>
                    </a:gs>
                  </a:gsLst>
                  <a:lin ang="5400000" scaled="0"/>
                </a:gradFill>
                <a:latin typeface="Segoe UI Light"/>
              </a:rPr>
              <a:t>This implies that the firmware options are themselves protected by, for example, firmware passwords.</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Limit Windows shutdown options</a:t>
            </a: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Disable 1394 and PCI host controllers that are not used</a:t>
            </a:r>
            <a:endParaRPr lang="en-US" sz="3200"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42073637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31</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dirty="0"/>
              <a:t>Cold boot attacks - mitigations</a:t>
            </a:r>
            <a:endParaRPr lang="fr-FR" dirty="0"/>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898544"/>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you have physical protection </a:t>
            </a:r>
            <a:r>
              <a:rPr lang="en-US" sz="1400">
                <a:gradFill>
                  <a:gsLst>
                    <a:gs pos="2917">
                      <a:schemeClr val="tx1"/>
                    </a:gs>
                    <a:gs pos="30000">
                      <a:schemeClr val="tx1"/>
                    </a:gs>
                  </a:gsLst>
                  <a:lin ang="5400000" scaled="0"/>
                </a:gradFill>
                <a:latin typeface="+mn-lt"/>
                <a:cs typeface="Segoe UI Semilight" panose="020B0402040204020203" pitchFamily="34" charset="0"/>
              </a:rPr>
              <a:t>of the machine.</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2948048"/>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Use Advanced encryption modes </a:t>
            </a:r>
            <a:r>
              <a:rPr lang="en-US" sz="1400">
                <a:gradFill>
                  <a:gsLst>
                    <a:gs pos="2917">
                      <a:schemeClr val="tx1"/>
                    </a:gs>
                    <a:gs pos="30000">
                      <a:schemeClr val="tx1"/>
                    </a:gs>
                  </a:gsLst>
                  <a:lin ang="5400000" scaled="0"/>
                </a:gradFill>
                <a:latin typeface="+mn-lt"/>
                <a:cs typeface="Segoe UI Semilight" panose="020B0402040204020203" pitchFamily="34" charset="0"/>
              </a:rPr>
              <a:t>like BitLocker.</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4386" y="3997552"/>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Configure Power management and CMOS options</a:t>
            </a:r>
            <a:endParaRPr lang="en-US" sz="1400">
              <a:gradFill>
                <a:gsLst>
                  <a:gs pos="2917">
                    <a:schemeClr val="tx1"/>
                  </a:gs>
                  <a:gs pos="30000">
                    <a:schemeClr val="tx1"/>
                  </a:gs>
                </a:gsLst>
                <a:lin ang="5400000" scaled="0"/>
              </a:gradFill>
              <a:latin typeface="+mn-lt"/>
              <a:cs typeface="Segoe UI Semilight" panose="020B0402040204020203" pitchFamily="34" charset="0"/>
            </a:endParaRPr>
          </a:p>
        </p:txBody>
      </p:sp>
      <p:sp>
        <p:nvSpPr>
          <p:cNvPr id="44" name="TextBox 16">
            <a:extLst>
              <a:ext uri="{FF2B5EF4-FFF2-40B4-BE49-F238E27FC236}">
                <a16:creationId xmlns:a16="http://schemas.microsoft.com/office/drawing/2014/main" id="{704FE48A-C808-4318-A76E-AE9E3BCCF33C}"/>
              </a:ext>
            </a:extLst>
          </p:cNvPr>
          <p:cNvSpPr txBox="1"/>
          <p:nvPr/>
        </p:nvSpPr>
        <p:spPr>
          <a:xfrm>
            <a:off x="725127" y="5154872"/>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Rely on TCG-compliant Systems </a:t>
            </a:r>
            <a:r>
              <a:rPr lang="en-US" sz="1400">
                <a:gradFill>
                  <a:gsLst>
                    <a:gs pos="2917">
                      <a:schemeClr val="tx1"/>
                    </a:gs>
                    <a:gs pos="30000">
                      <a:schemeClr val="tx1"/>
                    </a:gs>
                  </a:gsLst>
                  <a:lin ang="5400000" scaled="0"/>
                </a:gradFill>
                <a:latin typeface="+mn-lt"/>
                <a:cs typeface="Segoe UI Semilight" panose="020B0402040204020203" pitchFamily="34" charset="0"/>
              </a:rPr>
              <a:t>or use physical memory module dependent of the motherboard</a:t>
            </a:r>
            <a:r>
              <a:rPr lang="en-US" sz="1400" b="1">
                <a:solidFill>
                  <a:srgbClr val="0179D7"/>
                </a:solidFill>
                <a:latin typeface="+mn-lt"/>
                <a:cs typeface="Segoe UI Semilight" panose="020B0402040204020203" pitchFamily="34" charset="0"/>
              </a:rPr>
              <a:t>.</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0425" y="4083931"/>
            <a:ext cx="433043" cy="498324"/>
            <a:chOff x="740492" y="4275443"/>
            <a:chExt cx="587465" cy="676024"/>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3"/>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3</a:t>
              </a:r>
            </a:p>
          </p:txBody>
        </p:sp>
      </p:grpSp>
      <p:grpSp>
        <p:nvGrpSpPr>
          <p:cNvPr id="7" name="Groupe 6">
            <a:extLst>
              <a:ext uri="{FF2B5EF4-FFF2-40B4-BE49-F238E27FC236}">
                <a16:creationId xmlns:a16="http://schemas.microsoft.com/office/drawing/2014/main" id="{401756C5-D6E2-43B4-886E-FC6FE77DA9C3}"/>
              </a:ext>
            </a:extLst>
          </p:cNvPr>
          <p:cNvGrpSpPr>
            <a:grpSpLocks noChangeAspect="1"/>
          </p:cNvGrpSpPr>
          <p:nvPr/>
        </p:nvGrpSpPr>
        <p:grpSpPr>
          <a:xfrm>
            <a:off x="242206" y="5128492"/>
            <a:ext cx="429480" cy="498356"/>
            <a:chOff x="731326" y="5489865"/>
            <a:chExt cx="582632" cy="676070"/>
          </a:xfrm>
        </p:grpSpPr>
        <p:sp>
          <p:nvSpPr>
            <p:cNvPr id="37" name="Ellipse 36">
              <a:extLst>
                <a:ext uri="{FF2B5EF4-FFF2-40B4-BE49-F238E27FC236}">
                  <a16:creationId xmlns:a16="http://schemas.microsoft.com/office/drawing/2014/main" id="{9591452B-A053-43CD-9783-C110E3306CD3}"/>
                </a:ext>
              </a:extLst>
            </p:cNvPr>
            <p:cNvSpPr/>
            <p:nvPr/>
          </p:nvSpPr>
          <p:spPr>
            <a:xfrm>
              <a:off x="731326" y="5578470"/>
              <a:ext cx="582632"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ZoneTexte 37">
              <a:extLst>
                <a:ext uri="{FF2B5EF4-FFF2-40B4-BE49-F238E27FC236}">
                  <a16:creationId xmlns:a16="http://schemas.microsoft.com/office/drawing/2014/main" id="{91903769-E1C1-4C26-A04A-D4C415BFDD7E}"/>
                </a:ext>
              </a:extLst>
            </p:cNvPr>
            <p:cNvSpPr txBox="1"/>
            <p:nvPr/>
          </p:nvSpPr>
          <p:spPr>
            <a:xfrm>
              <a:off x="803824" y="5489865"/>
              <a:ext cx="413909"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4</a:t>
              </a:r>
            </a:p>
          </p:txBody>
        </p:sp>
      </p:grpSp>
    </p:spTree>
    <p:extLst>
      <p:ext uri="{BB962C8B-B14F-4D97-AF65-F5344CB8AC3E}">
        <p14:creationId xmlns:p14="http://schemas.microsoft.com/office/powerpoint/2010/main" val="12865588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Cold boot attacks - links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98878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err="1">
                <a:gradFill>
                  <a:gsLst>
                    <a:gs pos="1250">
                      <a:srgbClr val="505050"/>
                    </a:gs>
                    <a:gs pos="100000">
                      <a:srgbClr val="505050"/>
                    </a:gs>
                  </a:gsLst>
                  <a:lin ang="5400000" scaled="0"/>
                </a:gradFill>
              </a:rPr>
              <a:t>Bitlocker</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2"/>
              </a:rPr>
              <a:t>http://www.secguru.com/files/hitbsecconf2006kl/DAY%202%20-%20Douglas%20MacIver%20-%20Pentesting%20BitLocker.pdf</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3"/>
              </a:rPr>
              <a:t>https://blogs.msdn.microsoft.com/si_team/2008/02/25/protecting-bitlocker-from-cold-attacks-and-other-threats/</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4"/>
              </a:rPr>
              <a:t>https://support.microsoft.com/kb/2516445</a:t>
            </a:r>
            <a:r>
              <a:rPr lang="en-US" dirty="0">
                <a:gradFill>
                  <a:gsLst>
                    <a:gs pos="1250">
                      <a:srgbClr val="505050"/>
                    </a:gs>
                    <a:gs pos="100000">
                      <a:srgbClr val="505050"/>
                    </a:gs>
                  </a:gsLst>
                  <a:lin ang="5400000" scaled="0"/>
                </a:gradFill>
              </a:rPr>
              <a:t>   </a:t>
            </a:r>
          </a:p>
          <a:p>
            <a:pPr>
              <a:buFont typeface="Wingdings" panose="05000000000000000000" pitchFamily="2" charset="2"/>
              <a:buChar char="§"/>
              <a:defRPr/>
            </a:pPr>
            <a:r>
              <a:rPr lang="en-US" dirty="0">
                <a:gradFill>
                  <a:gsLst>
                    <a:gs pos="1250">
                      <a:srgbClr val="505050"/>
                    </a:gs>
                    <a:gs pos="100000">
                      <a:srgbClr val="505050"/>
                    </a:gs>
                  </a:gsLst>
                  <a:lin ang="5400000" scaled="0"/>
                </a:gradFill>
              </a:rPr>
              <a:t>Cold boot info:</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5"/>
              </a:rPr>
              <a:t>http://www.dtic.mil/cgi-bin/GetTRDoc?AD=ADA545078</a:t>
            </a:r>
            <a:r>
              <a:rPr lang="en-US"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dirty="0">
                <a:gradFill>
                  <a:gsLst>
                    <a:gs pos="1250">
                      <a:srgbClr val="505050"/>
                    </a:gs>
                    <a:gs pos="100000">
                      <a:srgbClr val="505050"/>
                    </a:gs>
                  </a:gsLst>
                  <a:lin ang="5400000" scaled="0"/>
                </a:gradFill>
                <a:hlinkClick r:id="rId6"/>
              </a:rPr>
              <a:t>https://en.wikipedia.org/wiki/Cold_boot_attack</a:t>
            </a:r>
            <a:r>
              <a:rPr lang="en-US" dirty="0">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21232354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a:t>Physical key logger</a:t>
            </a:r>
            <a:br>
              <a:rPr lang="en-US" sz="4800" spc="-50"/>
            </a:br>
            <a:endParaRPr lang="en-US" sz="4800" spc="-50"/>
          </a:p>
        </p:txBody>
      </p:sp>
    </p:spTree>
    <p:extLst>
      <p:ext uri="{BB962C8B-B14F-4D97-AF65-F5344CB8AC3E}">
        <p14:creationId xmlns:p14="http://schemas.microsoft.com/office/powerpoint/2010/main" val="195644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Physical Keylogger - method</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504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Insert physical device between system and keyboard/mouse/serial/video device. </a:t>
            </a:r>
          </a:p>
          <a:p>
            <a:pPr lvl="0">
              <a:buFont typeface="Wingdings" panose="05000000000000000000" pitchFamily="2" charset="2"/>
              <a:buChar char="§"/>
              <a:defRPr/>
            </a:pPr>
            <a:r>
              <a:rPr lang="en-US">
                <a:gradFill>
                  <a:gsLst>
                    <a:gs pos="1250">
                      <a:srgbClr val="505050"/>
                    </a:gs>
                    <a:gs pos="100000">
                      <a:srgbClr val="505050"/>
                    </a:gs>
                  </a:gsLst>
                  <a:lin ang="5400000" scaled="0"/>
                </a:gradFill>
              </a:rPr>
              <a:t>This device can dynamically transfer data to endpoint or to keep data in memory.</a:t>
            </a:r>
          </a:p>
          <a:p>
            <a:pPr lvl="0">
              <a:buFont typeface="Wingdings" panose="05000000000000000000" pitchFamily="2" charset="2"/>
              <a:buChar char="§"/>
              <a:defRPr/>
            </a:pPr>
            <a:r>
              <a:rPr lang="fr-FR">
                <a:gradFill>
                  <a:gsLst>
                    <a:gs pos="1250">
                      <a:srgbClr val="505050"/>
                    </a:gs>
                    <a:gs pos="100000">
                      <a:srgbClr val="505050"/>
                    </a:gs>
                  </a:gsLst>
                  <a:lin ang="5400000" scaled="0"/>
                </a:gradFill>
              </a:rPr>
              <a:t>H</a:t>
            </a:r>
            <a:r>
              <a:rPr lang="en-US">
                <a:gradFill>
                  <a:gsLst>
                    <a:gs pos="1250">
                      <a:srgbClr val="505050"/>
                    </a:gs>
                    <a:gs pos="100000">
                      <a:srgbClr val="505050"/>
                    </a:gs>
                  </a:gsLst>
                  <a:lin ang="5400000" scaled="0"/>
                </a:gradFill>
              </a:rPr>
              <a:t>ardware example: </a:t>
            </a: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2"/>
              </a:rPr>
              <a:t>http://www.keyghost.com/</a:t>
            </a:r>
            <a:endParaRPr lang="en-US">
              <a:gradFill>
                <a:gsLst>
                  <a:gs pos="1250">
                    <a:srgbClr val="505050"/>
                  </a:gs>
                  <a:gs pos="100000">
                    <a:srgbClr val="505050"/>
                  </a:gs>
                </a:gsLst>
                <a:lin ang="5400000" scaled="0"/>
              </a:gradFill>
            </a:endParaRP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3"/>
              </a:rPr>
              <a:t>http://www.keelog.com/fr/</a:t>
            </a:r>
            <a:endParaRPr lang="en-US">
              <a:gradFill>
                <a:gsLst>
                  <a:gs pos="1250">
                    <a:srgbClr val="505050"/>
                  </a:gs>
                  <a:gs pos="100000">
                    <a:srgbClr val="505050"/>
                  </a:gs>
                </a:gsLst>
                <a:lin ang="5400000" scaled="0"/>
              </a:gradFill>
            </a:endParaRPr>
          </a:p>
          <a:p>
            <a:pPr lvl="1">
              <a:buFont typeface="Wingdings" panose="05000000000000000000" pitchFamily="2" charset="2"/>
              <a:buChar char="§"/>
              <a:defRPr/>
            </a:pPr>
            <a:r>
              <a:rPr lang="en-US">
                <a:gradFill>
                  <a:gsLst>
                    <a:gs pos="1250">
                      <a:srgbClr val="505050"/>
                    </a:gs>
                    <a:gs pos="100000">
                      <a:srgbClr val="505050"/>
                    </a:gs>
                  </a:gsLst>
                  <a:lin ang="5400000" scaled="0"/>
                </a:gradFill>
                <a:hlinkClick r:id="rId4"/>
              </a:rPr>
              <a:t>https://www.sans.org/reading-room/whitepapers/physical/hardware-keyloggers-37125</a:t>
            </a:r>
            <a:r>
              <a:rPr lang="en-US">
                <a:gradFill>
                  <a:gsLst>
                    <a:gs pos="1250">
                      <a:srgbClr val="505050"/>
                    </a:gs>
                    <a:gs pos="100000">
                      <a:srgbClr val="505050"/>
                    </a:gs>
                  </a:gsLst>
                  <a:lin ang="5400000" scaled="0"/>
                </a:gradFill>
              </a:rPr>
              <a:t> </a:t>
            </a:r>
          </a:p>
        </p:txBody>
      </p:sp>
    </p:spTree>
    <p:extLst>
      <p:ext uri="{BB962C8B-B14F-4D97-AF65-F5344CB8AC3E}">
        <p14:creationId xmlns:p14="http://schemas.microsoft.com/office/powerpoint/2010/main" val="38204633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Physical Keylogger - Risks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131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a:gradFill>
                  <a:gsLst>
                    <a:gs pos="1250">
                      <a:srgbClr val="505050"/>
                    </a:gs>
                    <a:gs pos="100000">
                      <a:srgbClr val="505050"/>
                    </a:gs>
                  </a:gsLst>
                  <a:lin ang="5400000" scaled="0"/>
                </a:gradFill>
              </a:rPr>
              <a:t>There is no way, at OS level, to detect physical keylogger.</a:t>
            </a:r>
          </a:p>
          <a:p>
            <a:pPr lvl="0">
              <a:buFont typeface="Wingdings" panose="05000000000000000000" pitchFamily="2" charset="2"/>
              <a:buChar char="§"/>
              <a:defRPr/>
            </a:pPr>
            <a:r>
              <a:rPr lang="en-US">
                <a:gradFill>
                  <a:gsLst>
                    <a:gs pos="1250">
                      <a:srgbClr val="505050"/>
                    </a:gs>
                    <a:gs pos="100000">
                      <a:srgbClr val="505050"/>
                    </a:gs>
                  </a:gsLst>
                  <a:lin ang="5400000" scaled="0"/>
                </a:gradFill>
              </a:rPr>
              <a:t>Do not make confusion with keylogger malware running in system (and so that can be detected)</a:t>
            </a:r>
          </a:p>
          <a:p>
            <a:pPr lvl="0">
              <a:buFont typeface="Wingdings" panose="05000000000000000000" pitchFamily="2" charset="2"/>
              <a:buChar char="§"/>
              <a:defRPr/>
            </a:pPr>
            <a:r>
              <a:rPr lang="fr-FR">
                <a:gradFill>
                  <a:gsLst>
                    <a:gs pos="1250">
                      <a:srgbClr val="505050"/>
                    </a:gs>
                    <a:gs pos="100000">
                      <a:srgbClr val="505050"/>
                    </a:gs>
                  </a:gsLst>
                  <a:lin ang="5400000" scaled="0"/>
                </a:gradFill>
              </a:rPr>
              <a:t>T</a:t>
            </a:r>
            <a:r>
              <a:rPr lang="en-US">
                <a:gradFill>
                  <a:gsLst>
                    <a:gs pos="1250">
                      <a:srgbClr val="505050"/>
                    </a:gs>
                    <a:gs pos="100000">
                      <a:srgbClr val="505050"/>
                    </a:gs>
                  </a:gsLst>
                  <a:lin ang="5400000" scaled="0"/>
                </a:gradFill>
              </a:rPr>
              <a:t>he only method to protect is to :</a:t>
            </a:r>
          </a:p>
          <a:p>
            <a:pPr lvl="1">
              <a:buFont typeface="Wingdings" panose="05000000000000000000" pitchFamily="2" charset="2"/>
              <a:buChar char="§"/>
              <a:defRPr/>
            </a:pPr>
            <a:r>
              <a:rPr lang="fr-FR">
                <a:gradFill>
                  <a:gsLst>
                    <a:gs pos="1250">
                      <a:srgbClr val="505050"/>
                    </a:gs>
                    <a:gs pos="100000">
                      <a:srgbClr val="505050"/>
                    </a:gs>
                  </a:gsLst>
                  <a:lin ang="5400000" scaled="0"/>
                </a:gradFill>
              </a:rPr>
              <a:t>C</a:t>
            </a:r>
            <a:r>
              <a:rPr lang="en-US" err="1">
                <a:gradFill>
                  <a:gsLst>
                    <a:gs pos="1250">
                      <a:srgbClr val="505050"/>
                    </a:gs>
                    <a:gs pos="100000">
                      <a:srgbClr val="505050"/>
                    </a:gs>
                  </a:gsLst>
                  <a:lin ang="5400000" scaled="0"/>
                </a:gradFill>
              </a:rPr>
              <a:t>ontrol</a:t>
            </a:r>
            <a:r>
              <a:rPr lang="en-US">
                <a:gradFill>
                  <a:gsLst>
                    <a:gs pos="1250">
                      <a:srgbClr val="505050"/>
                    </a:gs>
                    <a:gs pos="100000">
                      <a:srgbClr val="505050"/>
                    </a:gs>
                  </a:gsLst>
                  <a:lin ang="5400000" scaled="0"/>
                </a:gradFill>
              </a:rPr>
              <a:t> physical access to the machine</a:t>
            </a:r>
          </a:p>
          <a:p>
            <a:pPr lvl="1">
              <a:buFont typeface="Wingdings" panose="05000000000000000000" pitchFamily="2" charset="2"/>
              <a:buChar char="§"/>
              <a:defRPr/>
            </a:pPr>
            <a:r>
              <a:rPr lang="fr-FR">
                <a:gradFill>
                  <a:gsLst>
                    <a:gs pos="1250">
                      <a:srgbClr val="505050"/>
                    </a:gs>
                    <a:gs pos="100000">
                      <a:srgbClr val="505050"/>
                    </a:gs>
                  </a:gsLst>
                  <a:lin ang="5400000" scaled="0"/>
                </a:gradFill>
              </a:rPr>
              <a:t>D</a:t>
            </a:r>
            <a:r>
              <a:rPr lang="en-US" err="1">
                <a:gradFill>
                  <a:gsLst>
                    <a:gs pos="1250">
                      <a:srgbClr val="505050"/>
                    </a:gs>
                    <a:gs pos="100000">
                      <a:srgbClr val="505050"/>
                    </a:gs>
                  </a:gsLst>
                  <a:lin ang="5400000" scaled="0"/>
                </a:gradFill>
              </a:rPr>
              <a:t>isable</a:t>
            </a:r>
            <a:r>
              <a:rPr lang="en-US">
                <a:gradFill>
                  <a:gsLst>
                    <a:gs pos="1250">
                      <a:srgbClr val="505050"/>
                    </a:gs>
                    <a:gs pos="100000">
                      <a:srgbClr val="505050"/>
                    </a:gs>
                  </a:gsLst>
                  <a:lin ang="5400000" scaled="0"/>
                </a:gradFill>
              </a:rPr>
              <a:t> unused ports on machine (to prevent plug PS/2, USB or Serial device).</a:t>
            </a:r>
          </a:p>
        </p:txBody>
      </p:sp>
    </p:spTree>
    <p:extLst>
      <p:ext uri="{BB962C8B-B14F-4D97-AF65-F5344CB8AC3E}">
        <p14:creationId xmlns:p14="http://schemas.microsoft.com/office/powerpoint/2010/main" val="40763342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Physical Keylogger - Limits</a:t>
            </a: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242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It's not possible to completely disable USB ports, Serial Port or PS/2 ports on system.</a:t>
            </a:r>
          </a:p>
          <a:p>
            <a:pPr lvl="0">
              <a:buFont typeface="Wingdings" panose="05000000000000000000" pitchFamily="2" charset="2"/>
              <a:buChar char="§"/>
              <a:defRPr/>
            </a:pPr>
            <a:r>
              <a:rPr lang="fr-FR" sz="3200" dirty="0">
                <a:gradFill>
                  <a:gsLst>
                    <a:gs pos="1250">
                      <a:srgbClr val="505050"/>
                    </a:gs>
                    <a:gs pos="100000">
                      <a:srgbClr val="505050"/>
                    </a:gs>
                  </a:gsLst>
                  <a:lin ang="5400000" scaled="0"/>
                </a:gradFill>
              </a:rPr>
              <a:t>K</a:t>
            </a:r>
            <a:r>
              <a:rPr lang="en-US" sz="3200" dirty="0" err="1">
                <a:gradFill>
                  <a:gsLst>
                    <a:gs pos="1250">
                      <a:srgbClr val="505050"/>
                    </a:gs>
                    <a:gs pos="100000">
                      <a:srgbClr val="505050"/>
                    </a:gs>
                  </a:gsLst>
                  <a:lin ang="5400000" scaled="0"/>
                </a:gradFill>
              </a:rPr>
              <a:t>eep</a:t>
            </a:r>
            <a:r>
              <a:rPr lang="en-US" sz="3200" dirty="0">
                <a:gradFill>
                  <a:gsLst>
                    <a:gs pos="1250">
                      <a:srgbClr val="505050"/>
                    </a:gs>
                    <a:gs pos="100000">
                      <a:srgbClr val="505050"/>
                    </a:gs>
                  </a:gsLst>
                  <a:lin ang="5400000" scaled="0"/>
                </a:gradFill>
              </a:rPr>
              <a:t> in mind the Hardware Loggers are like bridges and are not detect by system.</a:t>
            </a:r>
          </a:p>
          <a:p>
            <a:pPr lvl="0">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dirty="0">
                <a:gradFill>
                  <a:gsLst>
                    <a:gs pos="1250">
                      <a:srgbClr val="505050"/>
                    </a:gs>
                    <a:gs pos="100000">
                      <a:srgbClr val="505050"/>
                    </a:gs>
                  </a:gsLst>
                  <a:lin ang="5400000" scaled="0"/>
                </a:gradFill>
              </a:rPr>
              <a:t>You can disable </a:t>
            </a:r>
            <a:r>
              <a:rPr lang="fr-FR" sz="3200" dirty="0">
                <a:gradFill>
                  <a:gsLst>
                    <a:gs pos="1250">
                      <a:srgbClr val="505050"/>
                    </a:gs>
                    <a:gs pos="100000">
                      <a:srgbClr val="505050"/>
                    </a:gs>
                  </a:gsLst>
                  <a:lin ang="5400000" scaled="0"/>
                </a:gradFill>
              </a:rPr>
              <a:t>USB Root Hub </a:t>
            </a:r>
            <a:r>
              <a:rPr lang="fr-FR" sz="3200" dirty="0" err="1">
                <a:gradFill>
                  <a:gsLst>
                    <a:gs pos="1250">
                      <a:srgbClr val="505050"/>
                    </a:gs>
                    <a:gs pos="100000">
                      <a:srgbClr val="505050"/>
                    </a:gs>
                  </a:gsLst>
                  <a:lin ang="5400000" scaled="0"/>
                </a:gradFill>
              </a:rPr>
              <a:t>using</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Device</a:t>
            </a:r>
            <a:r>
              <a:rPr lang="fr-FR" sz="3200" dirty="0">
                <a:gradFill>
                  <a:gsLst>
                    <a:gs pos="1250">
                      <a:srgbClr val="505050"/>
                    </a:gs>
                    <a:gs pos="100000">
                      <a:srgbClr val="505050"/>
                    </a:gs>
                  </a:gsLst>
                  <a:lin ang="5400000" scaled="0"/>
                </a:gradFill>
              </a:rPr>
              <a:t> Manager as long as </a:t>
            </a:r>
            <a:r>
              <a:rPr lang="fr-FR" sz="3200" dirty="0" err="1">
                <a:gradFill>
                  <a:gsLst>
                    <a:gs pos="1250">
                      <a:srgbClr val="505050"/>
                    </a:gs>
                    <a:gs pos="100000">
                      <a:srgbClr val="505050"/>
                    </a:gs>
                  </a:gsLst>
                  <a:lin ang="5400000" scaled="0"/>
                </a:gradFill>
              </a:rPr>
              <a:t>you</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ensure</a:t>
            </a:r>
            <a:r>
              <a:rPr lang="fr-FR" sz="3200" dirty="0">
                <a:gradFill>
                  <a:gsLst>
                    <a:gs pos="1250">
                      <a:srgbClr val="505050"/>
                    </a:gs>
                    <a:gs pos="100000">
                      <a:srgbClr val="505050"/>
                    </a:gs>
                  </a:gsLst>
                  <a:lin ang="5400000" scaled="0"/>
                </a:gradFill>
              </a:rPr>
              <a:t> USB not </a:t>
            </a:r>
            <a:r>
              <a:rPr lang="fr-FR" sz="3200" dirty="0" err="1">
                <a:gradFill>
                  <a:gsLst>
                    <a:gs pos="1250">
                      <a:srgbClr val="505050"/>
                    </a:gs>
                    <a:gs pos="100000">
                      <a:srgbClr val="505050"/>
                    </a:gs>
                  </a:gsLst>
                  <a:lin ang="5400000" scaled="0"/>
                </a:gradFill>
              </a:rPr>
              <a:t>needed</a:t>
            </a:r>
            <a:r>
              <a:rPr lang="fr-FR" sz="3200" dirty="0">
                <a:gradFill>
                  <a:gsLst>
                    <a:gs pos="1250">
                      <a:srgbClr val="505050"/>
                    </a:gs>
                    <a:gs pos="100000">
                      <a:srgbClr val="505050"/>
                    </a:gs>
                  </a:gsLst>
                  <a:lin ang="5400000" scaled="0"/>
                </a:gradFill>
              </a:rPr>
              <a:t> on </a:t>
            </a:r>
            <a:r>
              <a:rPr lang="fr-FR" sz="3200" dirty="0" err="1">
                <a:gradFill>
                  <a:gsLst>
                    <a:gs pos="1250">
                      <a:srgbClr val="505050"/>
                    </a:gs>
                    <a:gs pos="100000">
                      <a:srgbClr val="505050"/>
                    </a:gs>
                  </a:gsLst>
                  <a:lin ang="5400000" scaled="0"/>
                </a:gradFill>
              </a:rPr>
              <a:t>this</a:t>
            </a:r>
            <a:r>
              <a:rPr lang="fr-FR" sz="3200" dirty="0">
                <a:gradFill>
                  <a:gsLst>
                    <a:gs pos="1250">
                      <a:srgbClr val="505050"/>
                    </a:gs>
                    <a:gs pos="100000">
                      <a:srgbClr val="505050"/>
                    </a:gs>
                  </a:gsLst>
                  <a:lin ang="5400000" scaled="0"/>
                </a:gradFill>
              </a:rPr>
              <a:t> system.</a:t>
            </a:r>
          </a:p>
          <a:p>
            <a:pPr>
              <a:buFont typeface="Wingdings" panose="05000000000000000000" pitchFamily="2" charset="2"/>
              <a:buChar char="§"/>
              <a:defRPr/>
            </a:pPr>
            <a:r>
              <a:rPr lang="fr-FR" sz="3200" dirty="0" err="1">
                <a:gradFill>
                  <a:gsLst>
                    <a:gs pos="1250">
                      <a:srgbClr val="505050"/>
                    </a:gs>
                    <a:gs pos="100000">
                      <a:srgbClr val="505050"/>
                    </a:gs>
                  </a:gsLst>
                  <a:lin ang="5400000" scaled="0"/>
                </a:gradFill>
              </a:rPr>
              <a:t>Doing</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this</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might</a:t>
            </a:r>
            <a:r>
              <a:rPr lang="fr-FR" sz="3200" dirty="0">
                <a:gradFill>
                  <a:gsLst>
                    <a:gs pos="1250">
                      <a:srgbClr val="505050"/>
                    </a:gs>
                    <a:gs pos="100000">
                      <a:srgbClr val="505050"/>
                    </a:gs>
                  </a:gsLst>
                  <a:lin ang="5400000" scaled="0"/>
                </a:gradFill>
              </a:rPr>
              <a:t> impact all USB HID </a:t>
            </a:r>
            <a:r>
              <a:rPr lang="fr-FR" sz="3200" dirty="0" err="1">
                <a:gradFill>
                  <a:gsLst>
                    <a:gs pos="1250">
                      <a:srgbClr val="505050"/>
                    </a:gs>
                    <a:gs pos="100000">
                      <a:srgbClr val="505050"/>
                    </a:gs>
                  </a:gsLst>
                  <a:lin ang="5400000" scaled="0"/>
                </a:gradFill>
              </a:rPr>
              <a:t>device</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you</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will</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connect</a:t>
            </a:r>
            <a:r>
              <a:rPr lang="fr-FR" sz="3200" dirty="0">
                <a:gradFill>
                  <a:gsLst>
                    <a:gs pos="1250">
                      <a:srgbClr val="505050"/>
                    </a:gs>
                    <a:gs pos="100000">
                      <a:srgbClr val="505050"/>
                    </a:gs>
                  </a:gsLst>
                  <a:lin ang="5400000" scaled="0"/>
                </a:gradFill>
              </a:rPr>
              <a:t> </a:t>
            </a:r>
            <a:r>
              <a:rPr lang="fr-FR" sz="3200" dirty="0" err="1">
                <a:gradFill>
                  <a:gsLst>
                    <a:gs pos="1250">
                      <a:srgbClr val="505050"/>
                    </a:gs>
                    <a:gs pos="100000">
                      <a:srgbClr val="505050"/>
                    </a:gs>
                  </a:gsLst>
                  <a:lin ang="5400000" scaled="0"/>
                </a:gradFill>
              </a:rPr>
              <a:t>later</a:t>
            </a:r>
            <a:r>
              <a:rPr lang="fr-FR" sz="3200" dirty="0">
                <a:gradFill>
                  <a:gsLst>
                    <a:gs pos="1250">
                      <a:srgbClr val="505050"/>
                    </a:gs>
                    <a:gs pos="100000">
                      <a:srgbClr val="505050"/>
                    </a:gs>
                  </a:gsLst>
                  <a:lin ang="5400000" scaled="0"/>
                </a:gradFill>
              </a:rPr>
              <a:t>.</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4007704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37</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a:t>Physical keyloggers mitigations</a:t>
            </a:r>
            <a:endParaRPr lang="fr-FR"/>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898544"/>
            <a:ext cx="9873095" cy="726353"/>
          </a:xfrm>
          <a:prstGeom prst="rect">
            <a:avLst/>
          </a:prstGeom>
          <a:noFill/>
        </p:spPr>
        <p:txBody>
          <a:bodyPr wrap="square" lIns="182880" tIns="146304" rIns="182880" bIns="146304" numCol="1" spcCol="0" rtlCol="0" anchor="t">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your servers are in a safe place </a:t>
            </a:r>
            <a:r>
              <a:rPr lang="en-US" sz="1400">
                <a:gradFill>
                  <a:gsLst>
                    <a:gs pos="2917">
                      <a:schemeClr val="tx1"/>
                    </a:gs>
                    <a:gs pos="30000">
                      <a:schemeClr val="tx1"/>
                    </a:gs>
                  </a:gsLst>
                  <a:lin ang="5400000" scaled="0"/>
                </a:gradFill>
                <a:latin typeface="+mn-lt"/>
                <a:cs typeface="Segoe UI Semilight" panose="020B0402040204020203" pitchFamily="34" charset="0"/>
              </a:rPr>
              <a:t>to control access and prevent attacker to place a hardware to log over USB, Serial or Network devices.</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2948048"/>
            <a:ext cx="9873095" cy="726353"/>
          </a:xfrm>
          <a:prstGeom prst="rect">
            <a:avLst/>
          </a:prstGeom>
          <a:noFill/>
        </p:spPr>
        <p:txBody>
          <a:bodyPr wrap="square" lIns="182880" tIns="146304" rIns="182880" bIns="146304" numCol="1" spcCol="0" rtlCol="0" anchor="t">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As hardware keylogger not detectable by system </a:t>
            </a:r>
            <a:r>
              <a:rPr lang="en-US" sz="1400">
                <a:gradFill>
                  <a:gsLst>
                    <a:gs pos="2917">
                      <a:schemeClr val="tx1"/>
                    </a:gs>
                    <a:gs pos="30000">
                      <a:schemeClr val="tx1"/>
                    </a:gs>
                  </a:gsLst>
                  <a:lin ang="5400000" scaled="0"/>
                </a:gradFill>
                <a:latin typeface="+mn-lt"/>
                <a:cs typeface="Segoe UI Semilight" panose="020B0402040204020203" pitchFamily="34" charset="0"/>
              </a:rPr>
              <a:t>you need to educate users to verify their hardware connectivity and the behavior before to use new hardware.</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4386" y="3997552"/>
            <a:ext cx="9873095" cy="72635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For servers, disabling USB / Serial / PS/2 through Device Manager may help </a:t>
            </a:r>
            <a:r>
              <a:rPr lang="en-US" sz="1400">
                <a:gradFill>
                  <a:gsLst>
                    <a:gs pos="2917">
                      <a:schemeClr val="tx1"/>
                    </a:gs>
                    <a:gs pos="30000">
                      <a:schemeClr val="tx1"/>
                    </a:gs>
                  </a:gsLst>
                  <a:lin ang="5400000" scaled="0"/>
                </a:gradFill>
                <a:latin typeface="+mn-lt"/>
                <a:cs typeface="Segoe UI Semilight" panose="020B0402040204020203" pitchFamily="34" charset="0"/>
              </a:rPr>
              <a:t>but this cannot be applied on laptop where USB connectivity needed (for mouse, USB drive, </a:t>
            </a:r>
            <a:r>
              <a:rPr lang="en-US" sz="1400" err="1">
                <a:gradFill>
                  <a:gsLst>
                    <a:gs pos="2917">
                      <a:schemeClr val="tx1"/>
                    </a:gs>
                    <a:gs pos="30000">
                      <a:schemeClr val="tx1"/>
                    </a:gs>
                  </a:gsLst>
                  <a:lin ang="5400000" scaled="0"/>
                </a:gradFill>
                <a:latin typeface="+mn-lt"/>
                <a:cs typeface="Segoe UI Semilight" panose="020B0402040204020203" pitchFamily="34" charset="0"/>
              </a:rPr>
              <a:t>etc</a:t>
            </a:r>
            <a:r>
              <a:rPr lang="en-US" sz="1400">
                <a:gradFill>
                  <a:gsLst>
                    <a:gs pos="2917">
                      <a:schemeClr val="tx1"/>
                    </a:gs>
                    <a:gs pos="30000">
                      <a:schemeClr val="tx1"/>
                    </a:gs>
                  </a:gsLst>
                  <a:lin ang="5400000" scaled="0"/>
                </a:gradFill>
                <a:latin typeface="+mn-lt"/>
                <a:cs typeface="Segoe UI Semilight" panose="020B0402040204020203" pitchFamily="34" charset="0"/>
              </a:rPr>
              <a:t>).</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0425" y="4083931"/>
            <a:ext cx="433043" cy="498324"/>
            <a:chOff x="740492" y="4275443"/>
            <a:chExt cx="587465" cy="676024"/>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06560" y="4275443"/>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3</a:t>
              </a:r>
            </a:p>
          </p:txBody>
        </p:sp>
      </p:grpSp>
    </p:spTree>
    <p:extLst>
      <p:ext uri="{BB962C8B-B14F-4D97-AF65-F5344CB8AC3E}">
        <p14:creationId xmlns:p14="http://schemas.microsoft.com/office/powerpoint/2010/main" val="241259274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019789A4-FF33-4F45-9398-FEA49955BD6A}"/>
              </a:ext>
            </a:extLst>
          </p:cNvPr>
          <p:cNvSpPr>
            <a:spLocks noGrp="1"/>
          </p:cNvSpPr>
          <p:nvPr>
            <p:ph type="title"/>
          </p:nvPr>
        </p:nvSpPr>
        <p:spPr>
          <a:xfrm>
            <a:off x="274702" y="1934285"/>
            <a:ext cx="8229535" cy="1837298"/>
          </a:xfrm>
        </p:spPr>
        <p:txBody>
          <a:bodyPr/>
          <a:lstStyle/>
          <a:p>
            <a:r>
              <a:rPr lang="en-US" sz="4800" spc="-50"/>
              <a:t>Generic considerations</a:t>
            </a:r>
            <a:br>
              <a:rPr lang="en-US" sz="4800" spc="-50"/>
            </a:br>
            <a:r>
              <a:rPr lang="en-US" sz="4800" spc="-50"/>
              <a:t>Firmware and DMA</a:t>
            </a:r>
            <a:br>
              <a:rPr lang="en-US" sz="4800" spc="-50"/>
            </a:br>
            <a:endParaRPr lang="en-US" sz="4800" spc="-50"/>
          </a:p>
        </p:txBody>
      </p:sp>
    </p:spTree>
    <p:extLst>
      <p:ext uri="{BB962C8B-B14F-4D97-AF65-F5344CB8AC3E}">
        <p14:creationId xmlns:p14="http://schemas.microsoft.com/office/powerpoint/2010/main" val="31698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vulnerability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657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Modern CPU (Intel AMD, ARM</a:t>
            </a:r>
            <a:r>
              <a:rPr lang="en-US">
                <a:gradFill>
                  <a:gsLst>
                    <a:gs pos="1250">
                      <a:srgbClr val="505050"/>
                    </a:gs>
                    <a:gs pos="100000">
                      <a:srgbClr val="505050"/>
                    </a:gs>
                  </a:gsLst>
                  <a:lin ang="5400000" scaled="0"/>
                </a:gradFill>
              </a:rPr>
              <a:t>) use various optimization techniques to </a:t>
            </a:r>
            <a:r>
              <a:rPr lang="en-US" dirty="0">
                <a:gradFill>
                  <a:gsLst>
                    <a:gs pos="1250">
                      <a:srgbClr val="505050"/>
                    </a:gs>
                    <a:gs pos="100000">
                      <a:srgbClr val="505050"/>
                    </a:gs>
                  </a:gsLst>
                  <a:lin ang="5400000" scaled="0"/>
                </a:gradFill>
              </a:rPr>
              <a:t>provide faster performance. Unfortunately these optimizations might increase vulnerability.</a:t>
            </a:r>
          </a:p>
          <a:p>
            <a:pPr lvl="1">
              <a:buFont typeface="Wingdings" panose="05000000000000000000" pitchFamily="2" charset="2"/>
              <a:buChar char="§"/>
              <a:defRPr/>
            </a:pPr>
            <a:r>
              <a:rPr lang="en-US" i="1" dirty="0">
                <a:gradFill>
                  <a:gsLst>
                    <a:gs pos="1250">
                      <a:srgbClr val="505050"/>
                    </a:gs>
                    <a:gs pos="100000">
                      <a:srgbClr val="505050"/>
                    </a:gs>
                  </a:gsLst>
                  <a:lin ang="5400000" scaled="0"/>
                </a:gradFill>
              </a:rPr>
              <a:t>Out-of-order execution </a:t>
            </a:r>
            <a:r>
              <a:rPr lang="en-US" dirty="0">
                <a:gradFill>
                  <a:gsLst>
                    <a:gs pos="1250">
                      <a:srgbClr val="505050"/>
                    </a:gs>
                    <a:gs pos="100000">
                      <a:srgbClr val="505050"/>
                    </a:gs>
                  </a:gsLst>
                  <a:lin ang="5400000" scaled="0"/>
                </a:gradFill>
              </a:rPr>
              <a:t>is an indispensable performance feature and present in a wide range of modern processors.</a:t>
            </a:r>
          </a:p>
          <a:p>
            <a:pPr lvl="1"/>
            <a:r>
              <a:rPr lang="en-US" dirty="0"/>
              <a:t>Modern processors use </a:t>
            </a:r>
            <a:r>
              <a:rPr lang="en-US" i="1" dirty="0"/>
              <a:t>branch prediction </a:t>
            </a:r>
            <a:r>
              <a:rPr lang="en-US" dirty="0"/>
              <a:t>and </a:t>
            </a:r>
            <a:r>
              <a:rPr lang="en-US" i="1" dirty="0"/>
              <a:t>speculative execution</a:t>
            </a:r>
            <a:r>
              <a:rPr lang="en-US" dirty="0"/>
              <a:t> to maximize performance.</a:t>
            </a:r>
          </a:p>
          <a:p>
            <a:r>
              <a:rPr lang="en-US" dirty="0">
                <a:gradFill>
                  <a:gsLst>
                    <a:gs pos="1250">
                      <a:srgbClr val="505050"/>
                    </a:gs>
                    <a:gs pos="100000">
                      <a:srgbClr val="505050"/>
                    </a:gs>
                  </a:gsLst>
                  <a:lin ang="5400000" scaled="0"/>
                </a:gradFill>
              </a:rPr>
              <a:t>The CPU attacks are independent of the operating system, and they do not rely on any software vulnerabilities.</a:t>
            </a: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13023341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1: Firmware vulnerability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044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fr-FR" dirty="0" err="1">
                <a:gradFill>
                  <a:gsLst>
                    <a:gs pos="1250">
                      <a:srgbClr val="505050"/>
                    </a:gs>
                    <a:gs pos="100000">
                      <a:srgbClr val="505050"/>
                    </a:gs>
                  </a:gsLst>
                  <a:lin ang="5400000" scaled="0"/>
                </a:gradFill>
              </a:rPr>
              <a:t>Sometime</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firmware</a:t>
            </a:r>
            <a:r>
              <a:rPr lang="fr-FR" dirty="0">
                <a:gradFill>
                  <a:gsLst>
                    <a:gs pos="1250">
                      <a:srgbClr val="505050"/>
                    </a:gs>
                    <a:gs pos="100000">
                      <a:srgbClr val="505050"/>
                    </a:gs>
                  </a:gsLst>
                  <a:lin ang="5400000" scaled="0"/>
                </a:gradFill>
              </a:rPr>
              <a:t> can </a:t>
            </a:r>
            <a:r>
              <a:rPr lang="fr-FR" dirty="0" err="1">
                <a:gradFill>
                  <a:gsLst>
                    <a:gs pos="1250">
                      <a:srgbClr val="505050"/>
                    </a:gs>
                    <a:gs pos="100000">
                      <a:srgbClr val="505050"/>
                    </a:gs>
                  </a:gsLst>
                  <a:lin ang="5400000" scaled="0"/>
                </a:gradFill>
              </a:rPr>
              <a:t>include</a:t>
            </a:r>
            <a:r>
              <a:rPr lang="fr-FR" dirty="0">
                <a:gradFill>
                  <a:gsLst>
                    <a:gs pos="1250">
                      <a:srgbClr val="505050"/>
                    </a:gs>
                    <a:gs pos="100000">
                      <a:srgbClr val="505050"/>
                    </a:gs>
                  </a:gsLst>
                  <a:lin ang="5400000" scaled="0"/>
                </a:gradFill>
              </a:rPr>
              <a:t> code </a:t>
            </a:r>
            <a:r>
              <a:rPr lang="fr-FR" dirty="0" err="1">
                <a:gradFill>
                  <a:gsLst>
                    <a:gs pos="1250">
                      <a:srgbClr val="505050"/>
                    </a:gs>
                    <a:gs pos="100000">
                      <a:srgbClr val="505050"/>
                    </a:gs>
                  </a:gsLst>
                  <a:lin ang="5400000" scaled="0"/>
                </a:gradFill>
              </a:rPr>
              <a:t>errors</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that</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represents</a:t>
            </a:r>
            <a:r>
              <a:rPr lang="fr-FR" dirty="0">
                <a:gradFill>
                  <a:gsLst>
                    <a:gs pos="1250">
                      <a:srgbClr val="505050"/>
                    </a:gs>
                    <a:gs pos="100000">
                      <a:srgbClr val="505050"/>
                    </a:gs>
                  </a:gsLst>
                  <a:lin ang="5400000" scaled="0"/>
                </a:gradFill>
              </a:rPr>
              <a:t> </a:t>
            </a:r>
            <a:r>
              <a:rPr lang="fr-FR" dirty="0" err="1">
                <a:gradFill>
                  <a:gsLst>
                    <a:gs pos="1250">
                      <a:srgbClr val="505050"/>
                    </a:gs>
                    <a:gs pos="100000">
                      <a:srgbClr val="505050"/>
                    </a:gs>
                  </a:gsLst>
                  <a:lin ang="5400000" scaled="0"/>
                </a:gradFill>
              </a:rPr>
              <a:t>vulnerabilities</a:t>
            </a:r>
            <a:endParaRPr lang="fr-FR" dirty="0">
              <a:gradFill>
                <a:gsLst>
                  <a:gs pos="1250">
                    <a:srgbClr val="505050"/>
                  </a:gs>
                  <a:gs pos="100000">
                    <a:srgbClr val="505050"/>
                  </a:gs>
                </a:gsLst>
                <a:lin ang="5400000" scaled="0"/>
              </a:gradFill>
            </a:endParaRPr>
          </a:p>
          <a:p>
            <a:pPr lvl="0">
              <a:buFont typeface="Wingdings" panose="05000000000000000000" pitchFamily="2" charset="2"/>
              <a:buChar char="§"/>
              <a:defRPr/>
            </a:pPr>
            <a:r>
              <a:rPr lang="fr-FR" dirty="0">
                <a:gradFill>
                  <a:gsLst>
                    <a:gs pos="1250">
                      <a:srgbClr val="505050"/>
                    </a:gs>
                    <a:gs pos="100000">
                      <a:srgbClr val="505050"/>
                    </a:gs>
                  </a:gsLst>
                  <a:lin ang="5400000" scaled="0"/>
                </a:gradFill>
              </a:rPr>
              <a:t>Example </a:t>
            </a:r>
            <a:r>
              <a:rPr lang="fr-FR" dirty="0" err="1">
                <a:gradFill>
                  <a:gsLst>
                    <a:gs pos="1250">
                      <a:srgbClr val="505050"/>
                    </a:gs>
                    <a:gs pos="100000">
                      <a:srgbClr val="505050"/>
                    </a:gs>
                  </a:gsLst>
                  <a:lin ang="5400000" scaled="0"/>
                </a:gradFill>
              </a:rPr>
              <a:t>with</a:t>
            </a:r>
            <a:r>
              <a:rPr lang="fr-FR" dirty="0">
                <a:gradFill>
                  <a:gsLst>
                    <a:gs pos="1250">
                      <a:srgbClr val="505050"/>
                    </a:gs>
                    <a:gs pos="100000">
                      <a:srgbClr val="505050"/>
                    </a:gs>
                  </a:gsLst>
                  <a:lin ang="5400000" scaled="0"/>
                </a:gradFill>
              </a:rPr>
              <a:t> </a:t>
            </a:r>
            <a:r>
              <a:rPr lang="en-US" dirty="0">
                <a:gradFill>
                  <a:gsLst>
                    <a:gs pos="1250">
                      <a:srgbClr val="505050"/>
                    </a:gs>
                    <a:gs pos="100000">
                      <a:srgbClr val="505050"/>
                    </a:gs>
                  </a:gsLst>
                  <a:lin ang="5400000" scaled="0"/>
                </a:gradFill>
              </a:rPr>
              <a:t>a</a:t>
            </a:r>
            <a:r>
              <a:rPr lang="en-US" dirty="0"/>
              <a:t> security vulnerability (</a:t>
            </a:r>
            <a:r>
              <a:rPr lang="en-US" dirty="0">
                <a:hlinkClick r:id="rId3"/>
              </a:rPr>
              <a:t>CVE-2017-15361</a:t>
            </a:r>
            <a:r>
              <a:rPr lang="en-US" dirty="0"/>
              <a:t>) that exists in certain TPM chipset firmware: they may impact operating system security.</a:t>
            </a:r>
          </a:p>
          <a:p>
            <a:pPr lvl="0">
              <a:buFont typeface="Wingdings" panose="05000000000000000000" pitchFamily="2" charset="2"/>
              <a:buChar char="§"/>
              <a:defRPr/>
            </a:pPr>
            <a:r>
              <a:rPr lang="fr-FR" dirty="0">
                <a:gradFill>
                  <a:gsLst>
                    <a:gs pos="1250">
                      <a:srgbClr val="505050"/>
                    </a:gs>
                    <a:gs pos="100000">
                      <a:srgbClr val="505050"/>
                    </a:gs>
                  </a:gsLst>
                  <a:lin ang="5400000" scaled="0"/>
                </a:gradFill>
              </a:rPr>
              <a:t>A</a:t>
            </a:r>
            <a:r>
              <a:rPr lang="en-US" dirty="0">
                <a:gradFill>
                  <a:gsLst>
                    <a:gs pos="1250">
                      <a:srgbClr val="505050"/>
                    </a:gs>
                    <a:gs pos="100000">
                      <a:srgbClr val="505050"/>
                    </a:gs>
                  </a:gsLst>
                  <a:lin ang="5400000" scaled="0"/>
                </a:gradFill>
              </a:rPr>
              <a:t>s TPM used by OS and </a:t>
            </a:r>
            <a:r>
              <a:rPr lang="en-US" dirty="0" err="1">
                <a:gradFill>
                  <a:gsLst>
                    <a:gs pos="1250">
                      <a:srgbClr val="505050"/>
                    </a:gs>
                    <a:gs pos="100000">
                      <a:srgbClr val="505050"/>
                    </a:gs>
                  </a:gsLst>
                  <a:lin ang="5400000" scaled="0"/>
                </a:gradFill>
              </a:rPr>
              <a:t>Bitlocker</a:t>
            </a:r>
            <a:r>
              <a:rPr lang="en-US" dirty="0">
                <a:gradFill>
                  <a:gsLst>
                    <a:gs pos="1250">
                      <a:srgbClr val="505050"/>
                    </a:gs>
                    <a:gs pos="100000">
                      <a:srgbClr val="505050"/>
                    </a:gs>
                  </a:gsLst>
                  <a:lin ang="5400000" scaled="0"/>
                </a:gradFill>
              </a:rPr>
              <a:t>, this represent a huge risk.</a:t>
            </a:r>
          </a:p>
          <a:p>
            <a:pPr lvl="0">
              <a:buFont typeface="Wingdings" panose="05000000000000000000" pitchFamily="2" charset="2"/>
              <a:buChar char="§"/>
              <a:defRPr/>
            </a:pPr>
            <a:r>
              <a:rPr lang="fr-FR" dirty="0">
                <a:gradFill>
                  <a:gsLst>
                    <a:gs pos="1250">
                      <a:srgbClr val="505050"/>
                    </a:gs>
                    <a:gs pos="100000">
                      <a:srgbClr val="505050"/>
                    </a:gs>
                  </a:gsLst>
                  <a:lin ang="5400000" scaled="0"/>
                </a:gradFill>
              </a:rPr>
              <a:t>V</a:t>
            </a:r>
            <a:r>
              <a:rPr lang="en-US" dirty="0" err="1">
                <a:gradFill>
                  <a:gsLst>
                    <a:gs pos="1250">
                      <a:srgbClr val="505050"/>
                    </a:gs>
                    <a:gs pos="100000">
                      <a:srgbClr val="505050"/>
                    </a:gs>
                  </a:gsLst>
                  <a:lin ang="5400000" scaled="0"/>
                </a:gradFill>
              </a:rPr>
              <a:t>ulnerability</a:t>
            </a:r>
            <a:r>
              <a:rPr lang="en-US" dirty="0">
                <a:gradFill>
                  <a:gsLst>
                    <a:gs pos="1250">
                      <a:srgbClr val="505050"/>
                    </a:gs>
                    <a:gs pos="100000">
                      <a:srgbClr val="505050"/>
                    </a:gs>
                  </a:gsLst>
                  <a:lin ang="5400000" scaled="0"/>
                </a:gradFill>
              </a:rPr>
              <a:t> comes from </a:t>
            </a:r>
            <a:r>
              <a:rPr lang="en-US" dirty="0"/>
              <a:t>insecure RSA keys generated by the Infineon TPM using certain firmware levels</a:t>
            </a: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46344431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40</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a:t>Case 1: Firmware mitigations</a:t>
            </a:r>
            <a:endParaRPr lang="fr-FR"/>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994078"/>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Update firmware </a:t>
            </a:r>
            <a:r>
              <a:rPr lang="en-US" sz="1400">
                <a:gradFill>
                  <a:gsLst>
                    <a:gs pos="2917">
                      <a:schemeClr val="tx1"/>
                    </a:gs>
                    <a:gs pos="30000">
                      <a:schemeClr val="tx1"/>
                    </a:gs>
                  </a:gsLst>
                  <a:lin ang="5400000" scaled="0"/>
                </a:gradFill>
                <a:latin typeface="+mn-lt"/>
                <a:cs typeface="Segoe UI Semilight" panose="020B0402040204020203" pitchFamily="34" charset="0"/>
              </a:rPr>
              <a:t>from hardware manufacturer.</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3043584"/>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a:solidFill>
                  <a:srgbClr val="0179D7"/>
                </a:solidFill>
                <a:latin typeface="+mn-lt"/>
                <a:cs typeface="Segoe UI Semilight" panose="020B0402040204020203" pitchFamily="34" charset="0"/>
              </a:rPr>
              <a:t>Ensure latest Windows Security Updates </a:t>
            </a:r>
            <a:r>
              <a:rPr lang="en-US" sz="1400">
                <a:gradFill>
                  <a:gsLst>
                    <a:gs pos="2917">
                      <a:schemeClr val="tx1"/>
                    </a:gs>
                    <a:gs pos="30000">
                      <a:schemeClr val="tx1"/>
                    </a:gs>
                  </a:gsLst>
                  <a:lin ang="5400000" scaled="0"/>
                </a:gradFill>
                <a:latin typeface="+mn-lt"/>
                <a:cs typeface="Segoe UI Semilight" panose="020B0402040204020203" pitchFamily="34" charset="0"/>
              </a:rPr>
              <a:t>are installed</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spTree>
    <p:extLst>
      <p:ext uri="{BB962C8B-B14F-4D97-AF65-F5344CB8AC3E}">
        <p14:creationId xmlns:p14="http://schemas.microsoft.com/office/powerpoint/2010/main" val="26991641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2: Better Protection of DMA Ports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47787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DMA ports are only activated when user log on to the machine</a:t>
            </a:r>
          </a:p>
          <a:p>
            <a:pPr lvl="1" indent="-342900">
              <a:buFont typeface="Wingdings" panose="05000000000000000000" pitchFamily="2" charset="2"/>
              <a:buChar char="§"/>
              <a:defRPr/>
            </a:pPr>
            <a:r>
              <a:rPr lang="en-US" sz="2800" dirty="0">
                <a:gradFill>
                  <a:gsLst>
                    <a:gs pos="1250">
                      <a:srgbClr val="505050"/>
                    </a:gs>
                    <a:gs pos="100000">
                      <a:srgbClr val="505050"/>
                    </a:gs>
                  </a:gsLst>
                  <a:lin ang="5400000" scaled="0"/>
                </a:gradFill>
                <a:latin typeface="Segoe UI Light"/>
              </a:rPr>
              <a:t>Firewire (IEEE 1394)</a:t>
            </a:r>
          </a:p>
          <a:p>
            <a:pPr lvl="1" indent="-342900">
              <a:buFont typeface="Wingdings" panose="05000000000000000000" pitchFamily="2" charset="2"/>
              <a:buChar char="§"/>
              <a:defRPr/>
            </a:pPr>
            <a:r>
              <a:rPr lang="fr-FR" sz="2800" dirty="0">
                <a:gradFill>
                  <a:gsLst>
                    <a:gs pos="1250">
                      <a:srgbClr val="505050"/>
                    </a:gs>
                    <a:gs pos="100000">
                      <a:srgbClr val="505050"/>
                    </a:gs>
                  </a:gsLst>
                  <a:lin ang="5400000" scaled="0"/>
                </a:gradFill>
                <a:latin typeface="Segoe UI Light"/>
              </a:rPr>
              <a:t>T</a:t>
            </a:r>
            <a:r>
              <a:rPr lang="en-US" sz="2800" dirty="0" err="1">
                <a:gradFill>
                  <a:gsLst>
                    <a:gs pos="1250">
                      <a:srgbClr val="505050"/>
                    </a:gs>
                    <a:gs pos="100000">
                      <a:srgbClr val="505050"/>
                    </a:gs>
                  </a:gsLst>
                  <a:lin ang="5400000" scaled="0"/>
                </a:gradFill>
                <a:latin typeface="Segoe UI Light"/>
              </a:rPr>
              <a:t>hunderbolt</a:t>
            </a:r>
            <a:endParaRPr lang="en-US" sz="2800" dirty="0">
              <a:gradFill>
                <a:gsLst>
                  <a:gs pos="1250">
                    <a:srgbClr val="505050"/>
                  </a:gs>
                  <a:gs pos="100000">
                    <a:srgbClr val="505050"/>
                  </a:gs>
                </a:gsLst>
                <a:lin ang="5400000" scaled="0"/>
              </a:gradFill>
              <a:latin typeface="Segoe UI Light"/>
            </a:endParaRPr>
          </a:p>
          <a:p>
            <a:pPr lvl="1" indent="-342900">
              <a:buFont typeface="Wingdings" panose="05000000000000000000" pitchFamily="2" charset="2"/>
              <a:buChar char="§"/>
              <a:defRPr/>
            </a:pPr>
            <a:endParaRPr lang="en-US" sz="2800" dirty="0">
              <a:gradFill>
                <a:gsLst>
                  <a:gs pos="1250">
                    <a:srgbClr val="505050"/>
                  </a:gs>
                  <a:gs pos="100000">
                    <a:srgbClr val="505050"/>
                  </a:gs>
                </a:gsLst>
                <a:lin ang="5400000" scaled="0"/>
              </a:gradFill>
              <a:latin typeface="Segoe UI Light"/>
            </a:endParaRP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If the user locks the session and connects new device via DMA interface - device will only be activated when user logs on (unlock session)</a:t>
            </a:r>
            <a:r>
              <a:rPr lang="en-US" sz="3200" dirty="0">
                <a:gradFill>
                  <a:gsLst>
                    <a:gs pos="1250">
                      <a:srgbClr val="505050"/>
                    </a:gs>
                    <a:gs pos="100000">
                      <a:srgbClr val="505050"/>
                    </a:gs>
                  </a:gsLst>
                  <a:lin ang="5400000" scaled="0"/>
                </a:gradFill>
                <a:latin typeface="Segoe UI Light"/>
              </a:rPr>
              <a:t>.</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75744177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2: DMA Attacks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242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Direct Memory Access (DMA) interface allows certain hardware devices to communicate directly with a system memory (RAM).</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It doesn’t require any authentication.</a:t>
            </a:r>
          </a:p>
          <a:p>
            <a:pPr lvl="0">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Examples: FireWire, Thunderbolt, Express Card, PCMCI, PCI, PCI-X, PCI-Express.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Attacker connects PC (using Firewire cable) or device with memory analyzer and tries to locate encryption keys.</a:t>
            </a:r>
          </a:p>
        </p:txBody>
      </p:sp>
    </p:spTree>
    <p:extLst>
      <p:ext uri="{BB962C8B-B14F-4D97-AF65-F5344CB8AC3E}">
        <p14:creationId xmlns:p14="http://schemas.microsoft.com/office/powerpoint/2010/main" val="149325018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2: DMA Firewire threat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564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IEEE1394 controllers physical DMA:</a:t>
            </a:r>
          </a:p>
          <a:p>
            <a:pPr lvl="1"/>
            <a:r>
              <a:rPr lang="en-US" sz="2800" dirty="0"/>
              <a:t>Provide functionality that allows for access to system memory. </a:t>
            </a:r>
          </a:p>
          <a:p>
            <a:pPr lvl="1"/>
            <a:r>
              <a:rPr lang="en-US" sz="2800" dirty="0"/>
              <a:t>It enables large amounts of data to transfer directly between a 1394 device and system memory, bypassing CPU and software. </a:t>
            </a:r>
          </a:p>
          <a:p>
            <a:pPr lvl="1"/>
            <a:r>
              <a:rPr lang="en-US" sz="2800" dirty="0"/>
              <a:t>By default, 1394 Physical DMA is disabled in all versions of Windows. </a:t>
            </a:r>
          </a:p>
          <a:p>
            <a:pPr lvl="1"/>
            <a:r>
              <a:rPr lang="en-US" sz="2800" dirty="0"/>
              <a:t>The following options are available to enable 1394 Physical DMA:</a:t>
            </a:r>
          </a:p>
          <a:p>
            <a:pPr lvl="2"/>
            <a:r>
              <a:rPr lang="en-US" sz="2400" dirty="0"/>
              <a:t>An administrator enables 1394 Kernel Debugging. </a:t>
            </a:r>
          </a:p>
          <a:p>
            <a:pPr lvl="2"/>
            <a:r>
              <a:rPr lang="en-US" sz="2400" dirty="0"/>
              <a:t>Someone who has physical access to the computer connects a 1394 storage device that complies with the SBP-2 specification</a:t>
            </a:r>
          </a:p>
        </p:txBody>
      </p:sp>
    </p:spTree>
    <p:extLst>
      <p:ext uri="{BB962C8B-B14F-4D97-AF65-F5344CB8AC3E}">
        <p14:creationId xmlns:p14="http://schemas.microsoft.com/office/powerpoint/2010/main" val="69246600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2: DMA Firewire threat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3765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IEEE1394 controllers DMA threats to BitLocker:</a:t>
            </a:r>
          </a:p>
          <a:p>
            <a:pPr lvl="1"/>
            <a:r>
              <a:rPr lang="en-US" dirty="0"/>
              <a:t>BitLocker system integrity checks protect against unauthorized Kernel Debugging status changes. </a:t>
            </a:r>
          </a:p>
          <a:p>
            <a:pPr lvl="1"/>
            <a:r>
              <a:rPr lang="en-US" dirty="0"/>
              <a:t>However, an attacker could connect an attacking device to a 1394 port, and then spoof an SBP-2 hardware ID. </a:t>
            </a:r>
          </a:p>
          <a:p>
            <a:pPr lvl="1"/>
            <a:r>
              <a:rPr lang="en-US" dirty="0"/>
              <a:t>When Windows detects an SBP-2 hardware ID, it loads the SBP-2 driver (sbp2port.sys), and then instructs the driver to allow for the SBP-2 device to perform DMA. </a:t>
            </a:r>
          </a:p>
          <a:p>
            <a:pPr lvl="1"/>
            <a:r>
              <a:rPr lang="en-US" dirty="0"/>
              <a:t>This enables an attacker to gain access to system memory and search for BitLocker encryption keys. </a:t>
            </a:r>
          </a:p>
          <a:p>
            <a:pPr lvl="1"/>
            <a:endParaRPr lang="en-US" dirty="0"/>
          </a:p>
        </p:txBody>
      </p:sp>
    </p:spTree>
    <p:extLst>
      <p:ext uri="{BB962C8B-B14F-4D97-AF65-F5344CB8AC3E}">
        <p14:creationId xmlns:p14="http://schemas.microsoft.com/office/powerpoint/2010/main" val="135737666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Case 2: DMA Countermeasures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688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Disable external DMA interfaces in BIOS or via Windows (GPO see </a:t>
            </a:r>
            <a:r>
              <a:rPr lang="en-US" sz="3200" dirty="0">
                <a:gradFill>
                  <a:gsLst>
                    <a:gs pos="1250">
                      <a:srgbClr val="505050"/>
                    </a:gs>
                    <a:gs pos="100000">
                      <a:srgbClr val="505050"/>
                    </a:gs>
                  </a:gsLst>
                  <a:lin ang="5400000" scaled="0"/>
                </a:gradFill>
                <a:hlinkClick r:id="rId3"/>
              </a:rPr>
              <a:t>KB2516445</a:t>
            </a:r>
            <a:r>
              <a:rPr lang="en-US" sz="3200" dirty="0">
                <a:gradFill>
                  <a:gsLst>
                    <a:gs pos="1250">
                      <a:srgbClr val="505050"/>
                    </a:gs>
                    <a:gs pos="100000">
                      <a:srgbClr val="505050"/>
                    </a:gs>
                  </a:gsLst>
                  <a:lin ang="5400000" scaled="0"/>
                </a:gradFill>
              </a:rPr>
              <a:t>)</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Increase physical security to protect expansion slots (PCI, PCI-Express)</a:t>
            </a:r>
          </a:p>
          <a:p>
            <a:pPr lvl="0">
              <a:buFont typeface="Wingdings" panose="05000000000000000000" pitchFamily="2" charset="2"/>
              <a:buChar char="§"/>
              <a:defRPr/>
            </a:pPr>
            <a:r>
              <a:rPr lang="en-US" sz="3200" dirty="0">
                <a:gradFill>
                  <a:gsLst>
                    <a:gs pos="1250">
                      <a:srgbClr val="505050"/>
                    </a:gs>
                    <a:gs pos="100000">
                      <a:srgbClr val="505050"/>
                    </a:gs>
                  </a:gsLst>
                  <a:lin ang="5400000" scaled="0"/>
                </a:gradFill>
              </a:rPr>
              <a:t>Use PBA (pre-boot authentication)</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with BitLocker, this is a process that requires the use of either a Trusted Platform Module (TPM), user input (such as a PIN), or both, depending on hardware and operating system configuration, to authenticate prior to making the contents of the system drive accessible).</a:t>
            </a:r>
          </a:p>
        </p:txBody>
      </p:sp>
    </p:spTree>
    <p:extLst>
      <p:ext uri="{BB962C8B-B14F-4D97-AF65-F5344CB8AC3E}">
        <p14:creationId xmlns:p14="http://schemas.microsoft.com/office/powerpoint/2010/main" val="211589363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46</a:t>
            </a:fld>
            <a:endParaRPr lang="en-US"/>
          </a:p>
        </p:txBody>
      </p:sp>
      <p:sp>
        <p:nvSpPr>
          <p:cNvPr id="4" name="Espace réservé du texte 3">
            <a:extLst>
              <a:ext uri="{FF2B5EF4-FFF2-40B4-BE49-F238E27FC236}">
                <a16:creationId xmlns:a16="http://schemas.microsoft.com/office/drawing/2014/main" id="{27F3B2F6-34CA-421B-AAB0-6EE72A0446AA}"/>
              </a:ext>
            </a:extLst>
          </p:cNvPr>
          <p:cNvSpPr>
            <a:spLocks noGrp="1"/>
          </p:cNvSpPr>
          <p:nvPr>
            <p:ph type="body" sz="quarter" idx="13"/>
          </p:nvPr>
        </p:nvSpPr>
        <p:spPr/>
        <p:txBody>
          <a:bodyPr/>
          <a:lstStyle/>
          <a:p>
            <a:r>
              <a:rPr lang="en-US"/>
              <a:t>Case 2: DMA mitigations</a:t>
            </a:r>
            <a:endParaRPr lang="fr-FR"/>
          </a:p>
        </p:txBody>
      </p:sp>
      <p:sp>
        <p:nvSpPr>
          <p:cNvPr id="41" name="TextBox 16">
            <a:extLst>
              <a:ext uri="{FF2B5EF4-FFF2-40B4-BE49-F238E27FC236}">
                <a16:creationId xmlns:a16="http://schemas.microsoft.com/office/drawing/2014/main" id="{56C43091-2FD7-4D64-885B-AC7B5E9329BF}"/>
              </a:ext>
            </a:extLst>
          </p:cNvPr>
          <p:cNvSpPr txBox="1"/>
          <p:nvPr/>
        </p:nvSpPr>
        <p:spPr>
          <a:xfrm>
            <a:off x="734386" y="1994078"/>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dirty="0">
                <a:solidFill>
                  <a:srgbClr val="0179D7"/>
                </a:solidFill>
                <a:latin typeface="+mn-lt"/>
                <a:cs typeface="Segoe UI Semilight" panose="020B0402040204020203" pitchFamily="34" charset="0"/>
              </a:rPr>
              <a:t>Disable external DMA interfaces </a:t>
            </a:r>
            <a:r>
              <a:rPr lang="en-US" sz="1400" dirty="0">
                <a:gradFill>
                  <a:gsLst>
                    <a:gs pos="2917">
                      <a:schemeClr val="tx1"/>
                    </a:gs>
                    <a:gs pos="30000">
                      <a:schemeClr val="tx1"/>
                    </a:gs>
                  </a:gsLst>
                  <a:lin ang="5400000" scaled="0"/>
                </a:gradFill>
                <a:latin typeface="+mn-lt"/>
                <a:cs typeface="Segoe UI Semilight" panose="020B0402040204020203" pitchFamily="34" charset="0"/>
              </a:rPr>
              <a:t>in BIOS or via Windows (GPO see KB2516445).</a:t>
            </a:r>
          </a:p>
        </p:txBody>
      </p:sp>
      <p:sp>
        <p:nvSpPr>
          <p:cNvPr id="42" name="TextBox 16">
            <a:extLst>
              <a:ext uri="{FF2B5EF4-FFF2-40B4-BE49-F238E27FC236}">
                <a16:creationId xmlns:a16="http://schemas.microsoft.com/office/drawing/2014/main" id="{E11A5F6D-E5C4-468D-953C-51D85894C48E}"/>
              </a:ext>
            </a:extLst>
          </p:cNvPr>
          <p:cNvSpPr txBox="1"/>
          <p:nvPr/>
        </p:nvSpPr>
        <p:spPr>
          <a:xfrm>
            <a:off x="734386" y="3043584"/>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dirty="0">
                <a:solidFill>
                  <a:srgbClr val="0179D7"/>
                </a:solidFill>
                <a:latin typeface="+mn-lt"/>
                <a:cs typeface="Segoe UI Semilight" panose="020B0402040204020203" pitchFamily="34" charset="0"/>
              </a:rPr>
              <a:t>Increase physical security to protect expansion slots </a:t>
            </a:r>
            <a:r>
              <a:rPr lang="en-US" sz="1400" dirty="0">
                <a:gradFill>
                  <a:gsLst>
                    <a:gs pos="2917">
                      <a:schemeClr val="tx1"/>
                    </a:gs>
                    <a:gs pos="30000">
                      <a:schemeClr val="tx1"/>
                    </a:gs>
                  </a:gsLst>
                  <a:lin ang="5400000" scaled="0"/>
                </a:gradFill>
                <a:latin typeface="+mn-lt"/>
                <a:cs typeface="Segoe UI Semilight" panose="020B0402040204020203" pitchFamily="34" charset="0"/>
              </a:rPr>
              <a:t>(PCI, PCI-Express)</a:t>
            </a:r>
          </a:p>
        </p:txBody>
      </p:sp>
      <p:sp>
        <p:nvSpPr>
          <p:cNvPr id="43" name="TextBox 16">
            <a:extLst>
              <a:ext uri="{FF2B5EF4-FFF2-40B4-BE49-F238E27FC236}">
                <a16:creationId xmlns:a16="http://schemas.microsoft.com/office/drawing/2014/main" id="{2176E79C-4512-4C84-978C-1B7281111EA2}"/>
              </a:ext>
            </a:extLst>
          </p:cNvPr>
          <p:cNvSpPr txBox="1"/>
          <p:nvPr/>
        </p:nvSpPr>
        <p:spPr>
          <a:xfrm>
            <a:off x="734386" y="4120384"/>
            <a:ext cx="9873095" cy="51090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sz="1400" b="1" dirty="0">
                <a:solidFill>
                  <a:srgbClr val="0179D7"/>
                </a:solidFill>
                <a:latin typeface="+mn-lt"/>
                <a:cs typeface="Segoe UI Semilight" panose="020B0402040204020203" pitchFamily="34" charset="0"/>
              </a:rPr>
              <a:t>Use PBA </a:t>
            </a:r>
            <a:r>
              <a:rPr lang="en-US" sz="1400" dirty="0">
                <a:gradFill>
                  <a:gsLst>
                    <a:gs pos="2917">
                      <a:schemeClr val="tx1"/>
                    </a:gs>
                    <a:gs pos="30000">
                      <a:schemeClr val="tx1"/>
                    </a:gs>
                  </a:gsLst>
                  <a:lin ang="5400000" scaled="0"/>
                </a:gradFill>
                <a:latin typeface="+mn-lt"/>
                <a:cs typeface="Segoe UI Semilight" panose="020B0402040204020203" pitchFamily="34" charset="0"/>
              </a:rPr>
              <a:t>(pre-boot authentication)</a:t>
            </a:r>
          </a:p>
        </p:txBody>
      </p:sp>
      <p:cxnSp>
        <p:nvCxnSpPr>
          <p:cNvPr id="45" name="Straight Connector 11">
            <a:extLst>
              <a:ext uri="{FF2B5EF4-FFF2-40B4-BE49-F238E27FC236}">
                <a16:creationId xmlns:a16="http://schemas.microsoft.com/office/drawing/2014/main" id="{3A226CC2-8E11-4C5B-A9D6-94D46B73E5A1}"/>
              </a:ext>
            </a:extLst>
          </p:cNvPr>
          <p:cNvCxnSpPr>
            <a:cxnSpLocks/>
          </p:cNvCxnSpPr>
          <p:nvPr/>
        </p:nvCxnSpPr>
        <p:spPr>
          <a:xfrm>
            <a:off x="457200" y="1538943"/>
            <a:ext cx="0" cy="561587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85C4719A-33FC-48BC-80D2-521A28970230}"/>
              </a:ext>
            </a:extLst>
          </p:cNvPr>
          <p:cNvGrpSpPr>
            <a:grpSpLocks noChangeAspect="1"/>
          </p:cNvGrpSpPr>
          <p:nvPr/>
        </p:nvGrpSpPr>
        <p:grpSpPr>
          <a:xfrm>
            <a:off x="240425" y="1987515"/>
            <a:ext cx="433043" cy="490728"/>
            <a:chOff x="735126" y="1856809"/>
            <a:chExt cx="587465" cy="665720"/>
          </a:xfrm>
        </p:grpSpPr>
        <p:sp>
          <p:nvSpPr>
            <p:cNvPr id="28" name="Ellipse 27">
              <a:extLst>
                <a:ext uri="{FF2B5EF4-FFF2-40B4-BE49-F238E27FC236}">
                  <a16:creationId xmlns:a16="http://schemas.microsoft.com/office/drawing/2014/main" id="{A4F41A48-AA77-4AFA-8E78-17D787FF900F}"/>
                </a:ext>
              </a:extLst>
            </p:cNvPr>
            <p:cNvSpPr/>
            <p:nvPr/>
          </p:nvSpPr>
          <p:spPr>
            <a:xfrm>
              <a:off x="735126" y="1935063"/>
              <a:ext cx="587465" cy="587466"/>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FR"/>
            </a:p>
          </p:txBody>
        </p:sp>
        <p:sp>
          <p:nvSpPr>
            <p:cNvPr id="29" name="ZoneTexte 28">
              <a:extLst>
                <a:ext uri="{FF2B5EF4-FFF2-40B4-BE49-F238E27FC236}">
                  <a16:creationId xmlns:a16="http://schemas.microsoft.com/office/drawing/2014/main" id="{8D0DBD64-38F8-43B6-BA31-5A6EAADCF874}"/>
                </a:ext>
              </a:extLst>
            </p:cNvPr>
            <p:cNvSpPr txBox="1"/>
            <p:nvPr/>
          </p:nvSpPr>
          <p:spPr>
            <a:xfrm>
              <a:off x="820186" y="1856809"/>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1</a:t>
              </a:r>
            </a:p>
          </p:txBody>
        </p:sp>
      </p:grpSp>
      <p:grpSp>
        <p:nvGrpSpPr>
          <p:cNvPr id="2" name="Groupe 1">
            <a:extLst>
              <a:ext uri="{FF2B5EF4-FFF2-40B4-BE49-F238E27FC236}">
                <a16:creationId xmlns:a16="http://schemas.microsoft.com/office/drawing/2014/main" id="{D5C45A45-7AB4-4F6B-8E3B-52A562090FFE}"/>
              </a:ext>
            </a:extLst>
          </p:cNvPr>
          <p:cNvGrpSpPr>
            <a:grpSpLocks noChangeAspect="1"/>
          </p:cNvGrpSpPr>
          <p:nvPr/>
        </p:nvGrpSpPr>
        <p:grpSpPr>
          <a:xfrm>
            <a:off x="240425" y="3024481"/>
            <a:ext cx="433043" cy="513212"/>
            <a:chOff x="726492" y="3040776"/>
            <a:chExt cx="587465" cy="696222"/>
          </a:xfrm>
        </p:grpSpPr>
        <p:sp>
          <p:nvSpPr>
            <p:cNvPr id="31" name="Ellipse 30">
              <a:extLst>
                <a:ext uri="{FF2B5EF4-FFF2-40B4-BE49-F238E27FC236}">
                  <a16:creationId xmlns:a16="http://schemas.microsoft.com/office/drawing/2014/main" id="{A5DC4DC7-7551-4C58-83F6-2045B5E8AA1F}"/>
                </a:ext>
              </a:extLst>
            </p:cNvPr>
            <p:cNvSpPr/>
            <p:nvPr/>
          </p:nvSpPr>
          <p:spPr>
            <a:xfrm>
              <a:off x="726492" y="3149533"/>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ZoneTexte 31">
              <a:extLst>
                <a:ext uri="{FF2B5EF4-FFF2-40B4-BE49-F238E27FC236}">
                  <a16:creationId xmlns:a16="http://schemas.microsoft.com/office/drawing/2014/main" id="{AEECE92F-7BB3-4F8B-A174-0DDAA7931750}"/>
                </a:ext>
              </a:extLst>
            </p:cNvPr>
            <p:cNvSpPr txBox="1"/>
            <p:nvPr/>
          </p:nvSpPr>
          <p:spPr>
            <a:xfrm>
              <a:off x="811551" y="3040776"/>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2</a:t>
              </a:r>
            </a:p>
          </p:txBody>
        </p:sp>
      </p:grpSp>
      <p:grpSp>
        <p:nvGrpSpPr>
          <p:cNvPr id="6" name="Groupe 5">
            <a:extLst>
              <a:ext uri="{FF2B5EF4-FFF2-40B4-BE49-F238E27FC236}">
                <a16:creationId xmlns:a16="http://schemas.microsoft.com/office/drawing/2014/main" id="{430A374B-DADA-415A-B7EF-B7EF6DF1E3BF}"/>
              </a:ext>
            </a:extLst>
          </p:cNvPr>
          <p:cNvGrpSpPr>
            <a:grpSpLocks noChangeAspect="1"/>
          </p:cNvGrpSpPr>
          <p:nvPr/>
        </p:nvGrpSpPr>
        <p:grpSpPr>
          <a:xfrm>
            <a:off x="240425" y="4070282"/>
            <a:ext cx="433043" cy="511972"/>
            <a:chOff x="740492" y="4256928"/>
            <a:chExt cx="587465" cy="694539"/>
          </a:xfrm>
        </p:grpSpPr>
        <p:sp>
          <p:nvSpPr>
            <p:cNvPr id="34" name="Ellipse 33">
              <a:extLst>
                <a:ext uri="{FF2B5EF4-FFF2-40B4-BE49-F238E27FC236}">
                  <a16:creationId xmlns:a16="http://schemas.microsoft.com/office/drawing/2014/main" id="{C9F5F05B-DE3C-430C-9B16-5DBB082EBA28}"/>
                </a:ext>
              </a:extLst>
            </p:cNvPr>
            <p:cNvSpPr/>
            <p:nvPr/>
          </p:nvSpPr>
          <p:spPr>
            <a:xfrm>
              <a:off x="740492" y="4364002"/>
              <a:ext cx="587465" cy="587465"/>
            </a:xfrm>
            <a:prstGeom prst="ellipse">
              <a:avLst/>
            </a:prstGeom>
            <a:solidFill>
              <a:srgbClr val="0179D7"/>
            </a:solidFill>
            <a:ln w="28575">
              <a:solidFill>
                <a:schemeClr val="bg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ZoneTexte 34">
              <a:extLst>
                <a:ext uri="{FF2B5EF4-FFF2-40B4-BE49-F238E27FC236}">
                  <a16:creationId xmlns:a16="http://schemas.microsoft.com/office/drawing/2014/main" id="{1C7D38A5-3A80-4F88-B2BB-F5178EB14AD8}"/>
                </a:ext>
              </a:extLst>
            </p:cNvPr>
            <p:cNvSpPr txBox="1"/>
            <p:nvPr/>
          </p:nvSpPr>
          <p:spPr>
            <a:xfrm>
              <a:off x="843589" y="4256928"/>
              <a:ext cx="417342" cy="627864"/>
            </a:xfrm>
            <a:prstGeom prst="rect">
              <a:avLst/>
            </a:prstGeom>
            <a:noFill/>
          </p:spPr>
          <p:txBody>
            <a:bodyPr wrap="square" lIns="182880" tIns="146304" rIns="182880" bIns="146304" rtlCol="0">
              <a:spAutoFit/>
            </a:bodyPr>
            <a:lstStyle/>
            <a:p>
              <a:pPr>
                <a:lnSpc>
                  <a:spcPct val="90000"/>
                </a:lnSpc>
                <a:spcAft>
                  <a:spcPts val="600"/>
                </a:spcAft>
              </a:pPr>
              <a:r>
                <a:rPr lang="fr-FR" sz="2400" b="1">
                  <a:solidFill>
                    <a:schemeClr val="bg1"/>
                  </a:solidFill>
                </a:rPr>
                <a:t>3</a:t>
              </a:r>
            </a:p>
          </p:txBody>
        </p:sp>
      </p:grpSp>
    </p:spTree>
    <p:extLst>
      <p:ext uri="{BB962C8B-B14F-4D97-AF65-F5344CB8AC3E}">
        <p14:creationId xmlns:p14="http://schemas.microsoft.com/office/powerpoint/2010/main" val="18784082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555454" y="1753124"/>
            <a:ext cx="7196050" cy="44276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algn="l" defTabSz="913401">
              <a:defRPr/>
            </a:pPr>
            <a:r>
              <a:rPr lang="en-US" sz="2448" kern="0">
                <a:gradFill>
                  <a:gsLst>
                    <a:gs pos="0">
                      <a:srgbClr val="FFFFFF"/>
                    </a:gs>
                    <a:gs pos="100000">
                      <a:srgbClr val="FFFFFF"/>
                    </a:gs>
                  </a:gsLst>
                  <a:lin ang="5400000" scaled="0"/>
                </a:gradFill>
                <a:latin typeface="Segoe UI Semilight"/>
              </a:rPr>
              <a:t>Summary</a:t>
            </a:r>
          </a:p>
          <a:p>
            <a:pPr marL="342900"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Main attacks against hardware:</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CPU Threat</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Cold Boot Attacks</a:t>
            </a:r>
          </a:p>
          <a:p>
            <a:pPr marL="882625" lvl="1" indent="-342900" algn="l" defTabSz="913401">
              <a:buFont typeface="Arial" panose="020B0604020202020204" pitchFamily="34" charset="0"/>
              <a:buChar char="•"/>
              <a:defRPr/>
            </a:pPr>
            <a:r>
              <a:rPr lang="en-US" sz="2448" kern="0">
                <a:gradFill>
                  <a:gsLst>
                    <a:gs pos="0">
                      <a:srgbClr val="FFFFFF"/>
                    </a:gs>
                    <a:gs pos="100000">
                      <a:srgbClr val="FFFFFF"/>
                    </a:gs>
                  </a:gsLst>
                  <a:lin ang="5400000" scaled="0"/>
                </a:gradFill>
                <a:latin typeface="Segoe UI Semilight"/>
              </a:rPr>
              <a:t>Keylogger</a:t>
            </a:r>
          </a:p>
          <a:p>
            <a:pPr marL="882625" lvl="1" indent="-342900" algn="l" defTabSz="913401">
              <a:buFont typeface="Arial" panose="020B0604020202020204" pitchFamily="34" charset="0"/>
              <a:buChar char="•"/>
              <a:defRPr/>
            </a:pPr>
            <a:r>
              <a:rPr lang="fr-FR" sz="2448" kern="0">
                <a:gradFill>
                  <a:gsLst>
                    <a:gs pos="0">
                      <a:srgbClr val="FFFFFF"/>
                    </a:gs>
                    <a:gs pos="100000">
                      <a:srgbClr val="FFFFFF"/>
                    </a:gs>
                  </a:gsLst>
                  <a:lin ang="5400000" scaled="0"/>
                </a:gradFill>
                <a:latin typeface="Segoe UI Semilight"/>
              </a:rPr>
              <a:t>D</a:t>
            </a:r>
            <a:r>
              <a:rPr lang="en-US" sz="2448" kern="0">
                <a:gradFill>
                  <a:gsLst>
                    <a:gs pos="0">
                      <a:srgbClr val="FFFFFF"/>
                    </a:gs>
                    <a:gs pos="100000">
                      <a:srgbClr val="FFFFFF"/>
                    </a:gs>
                  </a:gsLst>
                  <a:lin ang="5400000" scaled="0"/>
                </a:gradFill>
                <a:latin typeface="Segoe UI Semilight"/>
              </a:rPr>
              <a:t>MA and Firewire/Thunderbolt</a:t>
            </a:r>
          </a:p>
          <a:p>
            <a:pPr marL="342900" indent="-342900" algn="l" defTabSz="913401">
              <a:buFont typeface="Arial" panose="020B0604020202020204" pitchFamily="34" charset="0"/>
              <a:buChar char="•"/>
              <a:defRPr/>
            </a:pPr>
            <a:r>
              <a:rPr lang="fr-FR" sz="2448" kern="0">
                <a:gradFill>
                  <a:gsLst>
                    <a:gs pos="0">
                      <a:srgbClr val="FFFFFF"/>
                    </a:gs>
                    <a:gs pos="100000">
                      <a:srgbClr val="FFFFFF"/>
                    </a:gs>
                  </a:gsLst>
                  <a:lin ang="5400000" scaled="0"/>
                </a:gradFill>
                <a:latin typeface="Segoe UI Semilight"/>
              </a:rPr>
              <a:t>Main </a:t>
            </a:r>
            <a:r>
              <a:rPr lang="en-US" sz="2448" kern="0">
                <a:gradFill>
                  <a:gsLst>
                    <a:gs pos="0">
                      <a:srgbClr val="FFFFFF"/>
                    </a:gs>
                    <a:gs pos="100000">
                      <a:srgbClr val="FFFFFF"/>
                    </a:gs>
                  </a:gsLst>
                  <a:lin ang="5400000" scaled="0"/>
                </a:gradFill>
                <a:latin typeface="Segoe UI Semilight"/>
              </a:rPr>
              <a:t>countermeasures</a:t>
            </a:r>
            <a:r>
              <a:rPr lang="fr-FR" sz="2448" kern="0">
                <a:gradFill>
                  <a:gsLst>
                    <a:gs pos="0">
                      <a:srgbClr val="FFFFFF"/>
                    </a:gs>
                    <a:gs pos="100000">
                      <a:srgbClr val="FFFFFF"/>
                    </a:gs>
                  </a:gsLst>
                  <a:lin ang="5400000" scaled="0"/>
                </a:gradFill>
                <a:latin typeface="Segoe UI Semilight"/>
              </a:rPr>
              <a:t>:</a:t>
            </a:r>
          </a:p>
          <a:p>
            <a:pPr marL="882625" lvl="1" indent="-342900" algn="l" defTabSz="913401">
              <a:buFont typeface="Arial" panose="020B0604020202020204" pitchFamily="34" charset="0"/>
              <a:buChar char="•"/>
              <a:defRPr/>
            </a:pPr>
            <a:r>
              <a:rPr lang="fr-FR" sz="2448" kern="0" err="1">
                <a:gradFill>
                  <a:gsLst>
                    <a:gs pos="0">
                      <a:srgbClr val="FFFFFF"/>
                    </a:gs>
                    <a:gs pos="100000">
                      <a:srgbClr val="FFFFFF"/>
                    </a:gs>
                  </a:gsLst>
                  <a:lin ang="5400000" scaled="0"/>
                </a:gradFill>
                <a:latin typeface="Segoe UI Semilight"/>
              </a:rPr>
              <a:t>Restrict</a:t>
            </a:r>
            <a:r>
              <a:rPr lang="fr-FR" sz="2448" kern="0">
                <a:gradFill>
                  <a:gsLst>
                    <a:gs pos="0">
                      <a:srgbClr val="FFFFFF"/>
                    </a:gs>
                    <a:gs pos="100000">
                      <a:srgbClr val="FFFFFF"/>
                    </a:gs>
                  </a:gsLst>
                  <a:lin ang="5400000" scaled="0"/>
                </a:gradFill>
                <a:latin typeface="Segoe UI Semilight"/>
              </a:rPr>
              <a:t> hardware </a:t>
            </a:r>
            <a:r>
              <a:rPr lang="fr-FR" sz="2448" kern="0" err="1">
                <a:gradFill>
                  <a:gsLst>
                    <a:gs pos="0">
                      <a:srgbClr val="FFFFFF"/>
                    </a:gs>
                    <a:gs pos="100000">
                      <a:srgbClr val="FFFFFF"/>
                    </a:gs>
                  </a:gsLst>
                  <a:lin ang="5400000" scaled="0"/>
                </a:gradFill>
                <a:latin typeface="Segoe UI Semilight"/>
              </a:rPr>
              <a:t>access</a:t>
            </a:r>
            <a:endParaRPr lang="fr-FR" sz="2448" kern="0">
              <a:gradFill>
                <a:gsLst>
                  <a:gs pos="0">
                    <a:srgbClr val="FFFFFF"/>
                  </a:gs>
                  <a:gs pos="100000">
                    <a:srgbClr val="FFFFFF"/>
                  </a:gs>
                </a:gsLst>
                <a:lin ang="5400000" scaled="0"/>
              </a:gradFill>
              <a:latin typeface="Segoe UI Semilight"/>
            </a:endParaRPr>
          </a:p>
          <a:p>
            <a:pPr marL="882625" lvl="1" indent="-342900" algn="l" defTabSz="913401">
              <a:buFont typeface="Arial" panose="020B0604020202020204" pitchFamily="34" charset="0"/>
              <a:buChar char="•"/>
              <a:defRPr/>
            </a:pPr>
            <a:r>
              <a:rPr lang="fr-FR" sz="2448" kern="0">
                <a:gradFill>
                  <a:gsLst>
                    <a:gs pos="0">
                      <a:srgbClr val="FFFFFF"/>
                    </a:gs>
                    <a:gs pos="100000">
                      <a:srgbClr val="FFFFFF"/>
                    </a:gs>
                  </a:gsLst>
                  <a:lin ang="5400000" scaled="0"/>
                </a:gradFill>
                <a:latin typeface="Segoe UI Semilight"/>
              </a:rPr>
              <a:t>Use reliable hardware and update </a:t>
            </a:r>
            <a:r>
              <a:rPr lang="en-US" sz="2448" kern="0">
                <a:gradFill>
                  <a:gsLst>
                    <a:gs pos="0">
                      <a:srgbClr val="FFFFFF"/>
                    </a:gs>
                    <a:gs pos="100000">
                      <a:srgbClr val="FFFFFF"/>
                    </a:gs>
                  </a:gsLst>
                  <a:lin ang="5400000" scaled="0"/>
                </a:gradFill>
                <a:latin typeface="Segoe UI Semilight"/>
              </a:rPr>
              <a:t>firmware</a:t>
            </a:r>
          </a:p>
          <a:p>
            <a:pPr marL="882625" lvl="1" indent="-342900" algn="l" defTabSz="913401">
              <a:buFont typeface="Arial" panose="020B0604020202020204" pitchFamily="34" charset="0"/>
              <a:buChar char="•"/>
              <a:defRPr/>
            </a:pPr>
            <a:r>
              <a:rPr lang="fr-FR" sz="2448" kern="0">
                <a:gradFill>
                  <a:gsLst>
                    <a:gs pos="0">
                      <a:srgbClr val="FFFFFF"/>
                    </a:gs>
                    <a:gs pos="100000">
                      <a:srgbClr val="FFFFFF"/>
                    </a:gs>
                  </a:gsLst>
                  <a:lin ang="5400000" scaled="0"/>
                </a:gradFill>
                <a:latin typeface="Segoe UI Semilight"/>
              </a:rPr>
              <a:t>Use PBA and </a:t>
            </a:r>
            <a:r>
              <a:rPr lang="fr-FR" sz="2448" kern="0" err="1">
                <a:gradFill>
                  <a:gsLst>
                    <a:gs pos="0">
                      <a:srgbClr val="FFFFFF"/>
                    </a:gs>
                    <a:gs pos="100000">
                      <a:srgbClr val="FFFFFF"/>
                    </a:gs>
                  </a:gsLst>
                  <a:lin ang="5400000" scaled="0"/>
                </a:gradFill>
                <a:latin typeface="Segoe UI Semilight"/>
              </a:rPr>
              <a:t>Bitlocker</a:t>
            </a:r>
            <a:endParaRPr lang="fr-FR" sz="2448" kern="0">
              <a:gradFill>
                <a:gsLst>
                  <a:gs pos="0">
                    <a:srgbClr val="FFFFFF"/>
                  </a:gs>
                  <a:gs pos="100000">
                    <a:srgbClr val="FFFFFF"/>
                  </a:gs>
                </a:gsLst>
                <a:lin ang="5400000" scaled="0"/>
              </a:gradFill>
              <a:latin typeface="Segoe UI Semilight"/>
            </a:endParaRPr>
          </a:p>
          <a:p>
            <a:pPr marL="882625" lvl="1" indent="-342900" algn="l" defTabSz="913401">
              <a:buFont typeface="Arial" panose="020B0604020202020204" pitchFamily="34" charset="0"/>
              <a:buChar char="•"/>
              <a:defRPr/>
            </a:pPr>
            <a:r>
              <a:rPr lang="fr-FR" sz="2448" kern="0" err="1">
                <a:gradFill>
                  <a:gsLst>
                    <a:gs pos="0">
                      <a:srgbClr val="FFFFFF"/>
                    </a:gs>
                    <a:gs pos="100000">
                      <a:srgbClr val="FFFFFF"/>
                    </a:gs>
                  </a:gsLst>
                  <a:lin ang="5400000" scaled="0"/>
                </a:gradFill>
                <a:latin typeface="Segoe UI Semilight"/>
              </a:rPr>
              <a:t>Disable</a:t>
            </a:r>
            <a:r>
              <a:rPr lang="fr-FR" sz="2448" kern="0">
                <a:gradFill>
                  <a:gsLst>
                    <a:gs pos="0">
                      <a:srgbClr val="FFFFFF"/>
                    </a:gs>
                    <a:gs pos="100000">
                      <a:srgbClr val="FFFFFF"/>
                    </a:gs>
                  </a:gsLst>
                  <a:lin ang="5400000" scaled="0"/>
                </a:gradFill>
                <a:latin typeface="Segoe UI Semilight"/>
              </a:rPr>
              <a:t> ports not </a:t>
            </a:r>
            <a:r>
              <a:rPr lang="fr-FR" sz="2448" kern="0" err="1">
                <a:gradFill>
                  <a:gsLst>
                    <a:gs pos="0">
                      <a:srgbClr val="FFFFFF"/>
                    </a:gs>
                    <a:gs pos="100000">
                      <a:srgbClr val="FFFFFF"/>
                    </a:gs>
                  </a:gsLst>
                  <a:lin ang="5400000" scaled="0"/>
                </a:gradFill>
                <a:latin typeface="Segoe UI Semilight"/>
              </a:rPr>
              <a:t>needed</a:t>
            </a:r>
            <a:endParaRPr lang="en-US" sz="2448" kern="0">
              <a:gradFill>
                <a:gsLst>
                  <a:gs pos="0">
                    <a:srgbClr val="FFFFFF"/>
                  </a:gs>
                  <a:gs pos="100000">
                    <a:srgbClr val="FFFFFF"/>
                  </a:gs>
                </a:gsLst>
                <a:lin ang="5400000" scaled="0"/>
              </a:gradFill>
              <a:latin typeface="Segoe UI Semilight"/>
            </a:endParaRP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Section 1 – Attacks Against Hardware</a:t>
            </a:r>
          </a:p>
        </p:txBody>
      </p:sp>
      <p:sp>
        <p:nvSpPr>
          <p:cNvPr id="8" name="transform" title="Icon of a circle and a square with two curved lines making a cycle">
            <a:extLst>
              <a:ext uri="{FF2B5EF4-FFF2-40B4-BE49-F238E27FC236}">
                <a16:creationId xmlns:a16="http://schemas.microsoft.com/office/drawing/2014/main" id="{43806591-04AB-4126-911F-ECEE36205D34}"/>
              </a:ext>
            </a:extLst>
          </p:cNvPr>
          <p:cNvSpPr>
            <a:spLocks noChangeAspect="1" noEditPoints="1"/>
          </p:cNvSpPr>
          <p:nvPr/>
        </p:nvSpPr>
        <p:spPr bwMode="auto">
          <a:xfrm>
            <a:off x="931887" y="1753124"/>
            <a:ext cx="2790622" cy="3488273"/>
          </a:xfrm>
          <a:custGeom>
            <a:avLst/>
            <a:gdLst>
              <a:gd name="T0" fmla="*/ 1 w 286"/>
              <a:gd name="T1" fmla="*/ 202 h 358"/>
              <a:gd name="T2" fmla="*/ 0 w 286"/>
              <a:gd name="T3" fmla="*/ 181 h 358"/>
              <a:gd name="T4" fmla="*/ 143 w 286"/>
              <a:gd name="T5" fmla="*/ 38 h 358"/>
              <a:gd name="T6" fmla="*/ 162 w 286"/>
              <a:gd name="T7" fmla="*/ 39 h 358"/>
              <a:gd name="T8" fmla="*/ 103 w 286"/>
              <a:gd name="T9" fmla="*/ 319 h 358"/>
              <a:gd name="T10" fmla="*/ 143 w 286"/>
              <a:gd name="T11" fmla="*/ 324 h 358"/>
              <a:gd name="T12" fmla="*/ 286 w 286"/>
              <a:gd name="T13" fmla="*/ 181 h 358"/>
              <a:gd name="T14" fmla="*/ 285 w 286"/>
              <a:gd name="T15" fmla="*/ 164 h 358"/>
              <a:gd name="T16" fmla="*/ 143 w 286"/>
              <a:gd name="T17" fmla="*/ 294 h 358"/>
              <a:gd name="T18" fmla="*/ 102 w 286"/>
              <a:gd name="T19" fmla="*/ 318 h 358"/>
              <a:gd name="T20" fmla="*/ 127 w 286"/>
              <a:gd name="T21" fmla="*/ 358 h 358"/>
              <a:gd name="T22" fmla="*/ 122 w 286"/>
              <a:gd name="T23" fmla="*/ 64 h 358"/>
              <a:gd name="T24" fmla="*/ 163 w 286"/>
              <a:gd name="T25" fmla="*/ 40 h 358"/>
              <a:gd name="T26" fmla="*/ 138 w 286"/>
              <a:gd name="T27" fmla="*/ 0 h 358"/>
              <a:gd name="T28" fmla="*/ 260 w 286"/>
              <a:gd name="T29" fmla="*/ 77 h 358"/>
              <a:gd name="T30" fmla="*/ 201 w 286"/>
              <a:gd name="T31" fmla="*/ 77 h 358"/>
              <a:gd name="T32" fmla="*/ 201 w 286"/>
              <a:gd name="T33" fmla="*/ 135 h 358"/>
              <a:gd name="T34" fmla="*/ 260 w 286"/>
              <a:gd name="T35" fmla="*/ 135 h 358"/>
              <a:gd name="T36" fmla="*/ 260 w 286"/>
              <a:gd name="T37" fmla="*/ 77 h 358"/>
              <a:gd name="T38" fmla="*/ 41 w 286"/>
              <a:gd name="T39" fmla="*/ 301 h 358"/>
              <a:gd name="T40" fmla="*/ 83 w 286"/>
              <a:gd name="T41" fmla="*/ 260 h 358"/>
              <a:gd name="T42" fmla="*/ 41 w 286"/>
              <a:gd name="T43" fmla="*/ 219 h 358"/>
              <a:gd name="T44" fmla="*/ 0 w 286"/>
              <a:gd name="T45" fmla="*/ 260 h 358"/>
              <a:gd name="T46" fmla="*/ 41 w 286"/>
              <a:gd name="T4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358">
                <a:moveTo>
                  <a:pt x="1" y="202"/>
                </a:moveTo>
                <a:cubicBezTo>
                  <a:pt x="1" y="195"/>
                  <a:pt x="0" y="188"/>
                  <a:pt x="0" y="181"/>
                </a:cubicBezTo>
                <a:cubicBezTo>
                  <a:pt x="0" y="102"/>
                  <a:pt x="64" y="38"/>
                  <a:pt x="143" y="38"/>
                </a:cubicBezTo>
                <a:cubicBezTo>
                  <a:pt x="150" y="38"/>
                  <a:pt x="156" y="39"/>
                  <a:pt x="162" y="39"/>
                </a:cubicBezTo>
                <a:moveTo>
                  <a:pt x="103" y="319"/>
                </a:moveTo>
                <a:cubicBezTo>
                  <a:pt x="116" y="322"/>
                  <a:pt x="129" y="324"/>
                  <a:pt x="143" y="324"/>
                </a:cubicBezTo>
                <a:cubicBezTo>
                  <a:pt x="222" y="324"/>
                  <a:pt x="286" y="260"/>
                  <a:pt x="286" y="181"/>
                </a:cubicBezTo>
                <a:cubicBezTo>
                  <a:pt x="286" y="175"/>
                  <a:pt x="286" y="169"/>
                  <a:pt x="285" y="164"/>
                </a:cubicBezTo>
                <a:moveTo>
                  <a:pt x="143" y="294"/>
                </a:moveTo>
                <a:cubicBezTo>
                  <a:pt x="102" y="318"/>
                  <a:pt x="102" y="318"/>
                  <a:pt x="102" y="318"/>
                </a:cubicBezTo>
                <a:cubicBezTo>
                  <a:pt x="127" y="358"/>
                  <a:pt x="127" y="358"/>
                  <a:pt x="127" y="358"/>
                </a:cubicBezTo>
                <a:moveTo>
                  <a:pt x="122" y="64"/>
                </a:moveTo>
                <a:cubicBezTo>
                  <a:pt x="163" y="40"/>
                  <a:pt x="163" y="40"/>
                  <a:pt x="163" y="40"/>
                </a:cubicBezTo>
                <a:cubicBezTo>
                  <a:pt x="138" y="0"/>
                  <a:pt x="138" y="0"/>
                  <a:pt x="138" y="0"/>
                </a:cubicBezTo>
                <a:moveTo>
                  <a:pt x="260" y="77"/>
                </a:moveTo>
                <a:cubicBezTo>
                  <a:pt x="201" y="77"/>
                  <a:pt x="201" y="77"/>
                  <a:pt x="201" y="77"/>
                </a:cubicBezTo>
                <a:cubicBezTo>
                  <a:pt x="201" y="135"/>
                  <a:pt x="201" y="135"/>
                  <a:pt x="201" y="135"/>
                </a:cubicBezTo>
                <a:cubicBezTo>
                  <a:pt x="260" y="135"/>
                  <a:pt x="260" y="135"/>
                  <a:pt x="260" y="135"/>
                </a:cubicBezTo>
                <a:lnTo>
                  <a:pt x="260" y="77"/>
                </a:lnTo>
                <a:close/>
                <a:moveTo>
                  <a:pt x="41" y="301"/>
                </a:moveTo>
                <a:cubicBezTo>
                  <a:pt x="64" y="301"/>
                  <a:pt x="83" y="283"/>
                  <a:pt x="83" y="260"/>
                </a:cubicBezTo>
                <a:cubicBezTo>
                  <a:pt x="83" y="237"/>
                  <a:pt x="64" y="219"/>
                  <a:pt x="41" y="219"/>
                </a:cubicBezTo>
                <a:cubicBezTo>
                  <a:pt x="19" y="219"/>
                  <a:pt x="0" y="237"/>
                  <a:pt x="0" y="260"/>
                </a:cubicBezTo>
                <a:cubicBezTo>
                  <a:pt x="0" y="283"/>
                  <a:pt x="19" y="301"/>
                  <a:pt x="41" y="301"/>
                </a:cubicBezTo>
                <a:close/>
              </a:path>
            </a:pathLst>
          </a:custGeom>
          <a:noFill/>
          <a:ln w="15875" cap="flat">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843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20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vulnerability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657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Modern CPU (Intel AMD, ARM) need optimization to provide faster performance. Unfortunately these optimizations might increase vulnerability.</a:t>
            </a:r>
          </a:p>
          <a:p>
            <a:pPr lvl="1">
              <a:buFont typeface="Wingdings" panose="05000000000000000000" pitchFamily="2" charset="2"/>
              <a:buChar char="§"/>
              <a:defRPr/>
            </a:pPr>
            <a:r>
              <a:rPr lang="en-US" i="1" dirty="0">
                <a:gradFill>
                  <a:gsLst>
                    <a:gs pos="1250">
                      <a:srgbClr val="505050"/>
                    </a:gs>
                    <a:gs pos="100000">
                      <a:srgbClr val="505050"/>
                    </a:gs>
                  </a:gsLst>
                  <a:lin ang="5400000" scaled="0"/>
                </a:gradFill>
              </a:rPr>
              <a:t>Out-of-order execution </a:t>
            </a:r>
            <a:r>
              <a:rPr lang="en-US" dirty="0">
                <a:gradFill>
                  <a:gsLst>
                    <a:gs pos="1250">
                      <a:srgbClr val="505050"/>
                    </a:gs>
                    <a:gs pos="100000">
                      <a:srgbClr val="505050"/>
                    </a:gs>
                  </a:gsLst>
                  <a:lin ang="5400000" scaled="0"/>
                </a:gradFill>
              </a:rPr>
              <a:t>is an indispensable performance feature and present in a wide range of modern processors.</a:t>
            </a:r>
          </a:p>
          <a:p>
            <a:pPr lvl="1"/>
            <a:r>
              <a:rPr lang="en-US" dirty="0"/>
              <a:t>Modern processors use </a:t>
            </a:r>
            <a:r>
              <a:rPr lang="en-US" i="1" dirty="0"/>
              <a:t>branch prediction </a:t>
            </a:r>
            <a:r>
              <a:rPr lang="en-US" dirty="0"/>
              <a:t>and </a:t>
            </a:r>
            <a:r>
              <a:rPr lang="en-US" i="1" dirty="0"/>
              <a:t>speculative execution</a:t>
            </a:r>
            <a:r>
              <a:rPr lang="en-US" dirty="0"/>
              <a:t> to maximize performance.</a:t>
            </a:r>
          </a:p>
          <a:p>
            <a:r>
              <a:rPr lang="en-US" dirty="0">
                <a:gradFill>
                  <a:gsLst>
                    <a:gs pos="1250">
                      <a:srgbClr val="505050"/>
                    </a:gs>
                    <a:gs pos="100000">
                      <a:srgbClr val="505050"/>
                    </a:gs>
                  </a:gsLst>
                  <a:lin ang="5400000" scaled="0"/>
                </a:gradFill>
              </a:rPr>
              <a:t>The CPU attacks are independent of the operating system, and they do not rely on any software vulnerabilities.</a:t>
            </a:r>
            <a:endParaRPr lang="en-US" dirty="0">
              <a:gradFill>
                <a:gsLst>
                  <a:gs pos="1250">
                    <a:srgbClr val="505050"/>
                  </a:gs>
                  <a:gs pos="100000">
                    <a:srgbClr val="505050"/>
                  </a:gs>
                </a:gsLst>
                <a:lin ang="5400000" scaled="0"/>
              </a:gradFill>
              <a:latin typeface="Segoe UI Light"/>
            </a:endParaRPr>
          </a:p>
        </p:txBody>
      </p:sp>
    </p:spTree>
    <p:extLst>
      <p:ext uri="{BB962C8B-B14F-4D97-AF65-F5344CB8AC3E}">
        <p14:creationId xmlns:p14="http://schemas.microsoft.com/office/powerpoint/2010/main" val="3902920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vulnerability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0044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This vulnerability can by triggered by performing a bounds check bypass. </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An attacker could exploit this vulnerability by executing arbitrary code and performing a side-channel attack on a targeted system. </a:t>
            </a:r>
          </a:p>
          <a:p>
            <a:pPr lvl="0">
              <a:buFont typeface="Wingdings" panose="05000000000000000000" pitchFamily="2" charset="2"/>
              <a:buChar char="§"/>
              <a:defRPr/>
            </a:pPr>
            <a:r>
              <a:rPr lang="en-US" dirty="0">
                <a:gradFill>
                  <a:gsLst>
                    <a:gs pos="1250">
                      <a:srgbClr val="505050"/>
                    </a:gs>
                    <a:gs pos="100000">
                      <a:srgbClr val="505050"/>
                    </a:gs>
                  </a:gsLst>
                  <a:lin ang="5400000" scaled="0"/>
                </a:gradFill>
              </a:rPr>
              <a:t>A successful exploit could allow the attacker to read sensitive memory information.</a:t>
            </a:r>
          </a:p>
          <a:p>
            <a:pPr lvl="0">
              <a:buFont typeface="Wingdings" panose="05000000000000000000" pitchFamily="2" charset="2"/>
              <a:buChar char="§"/>
              <a:defRPr/>
            </a:pPr>
            <a:r>
              <a:rPr lang="fr-FR" dirty="0">
                <a:gradFill>
                  <a:gsLst>
                    <a:gs pos="1250">
                      <a:srgbClr val="505050"/>
                    </a:gs>
                    <a:gs pos="100000">
                      <a:srgbClr val="505050"/>
                    </a:gs>
                  </a:gsLst>
                  <a:lin ang="5400000" scaled="0"/>
                </a:gradFill>
                <a:latin typeface="Segoe UI Light"/>
              </a:rPr>
              <a:t>A</a:t>
            </a:r>
            <a:r>
              <a:rPr lang="en-US" dirty="0" err="1">
                <a:gradFill>
                  <a:gsLst>
                    <a:gs pos="1250">
                      <a:srgbClr val="505050"/>
                    </a:gs>
                    <a:gs pos="100000">
                      <a:srgbClr val="505050"/>
                    </a:gs>
                  </a:gsLst>
                  <a:lin ang="5400000" scaled="0"/>
                </a:gradFill>
                <a:latin typeface="Segoe UI Light"/>
              </a:rPr>
              <a:t>ttacks</a:t>
            </a:r>
            <a:r>
              <a:rPr lang="en-US" dirty="0">
                <a:gradFill>
                  <a:gsLst>
                    <a:gs pos="1250">
                      <a:srgbClr val="505050"/>
                    </a:gs>
                    <a:gs pos="100000">
                      <a:srgbClr val="505050"/>
                    </a:gs>
                  </a:gsLst>
                  <a:lin ang="5400000" scaled="0"/>
                </a:gradFill>
                <a:latin typeface="Segoe UI Light"/>
              </a:rPr>
              <a:t> can rely on </a:t>
            </a:r>
            <a:r>
              <a:rPr lang="en-US" i="1" dirty="0">
                <a:gradFill>
                  <a:gsLst>
                    <a:gs pos="1250">
                      <a:srgbClr val="505050"/>
                    </a:gs>
                    <a:gs pos="100000">
                      <a:srgbClr val="505050"/>
                    </a:gs>
                  </a:gsLst>
                  <a:lin ang="5400000" scaled="0"/>
                </a:gradFill>
                <a:latin typeface="Segoe UI Light"/>
              </a:rPr>
              <a:t>Speculative execution </a:t>
            </a:r>
            <a:r>
              <a:rPr lang="en-US" dirty="0">
                <a:gradFill>
                  <a:gsLst>
                    <a:gs pos="1250">
                      <a:srgbClr val="505050"/>
                    </a:gs>
                    <a:gs pos="100000">
                      <a:srgbClr val="505050"/>
                    </a:gs>
                  </a:gsLst>
                  <a:lin ang="5400000" scaled="0"/>
                </a:gradFill>
                <a:latin typeface="Segoe UI Light"/>
              </a:rPr>
              <a:t>and </a:t>
            </a:r>
            <a:r>
              <a:rPr lang="en-US" i="1" dirty="0">
                <a:gradFill>
                  <a:gsLst>
                    <a:gs pos="1250">
                      <a:srgbClr val="505050"/>
                    </a:gs>
                    <a:gs pos="100000">
                      <a:srgbClr val="505050"/>
                    </a:gs>
                  </a:gsLst>
                  <a:lin ang="5400000" scaled="0"/>
                </a:gradFill>
                <a:latin typeface="Segoe UI Light"/>
              </a:rPr>
              <a:t>branch prediction</a:t>
            </a:r>
          </a:p>
        </p:txBody>
      </p:sp>
    </p:spTree>
    <p:extLst>
      <p:ext uri="{BB962C8B-B14F-4D97-AF65-F5344CB8AC3E}">
        <p14:creationId xmlns:p14="http://schemas.microsoft.com/office/powerpoint/2010/main" val="7109265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CPU vulnerability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9490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Known variants of the issue:</a:t>
            </a: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Variant 1: Bounds Check Bypass (BCB) - </a:t>
            </a:r>
            <a:r>
              <a:rPr lang="en-US" dirty="0">
                <a:gradFill>
                  <a:gsLst>
                    <a:gs pos="1250">
                      <a:srgbClr val="505050"/>
                    </a:gs>
                    <a:gs pos="100000">
                      <a:srgbClr val="505050"/>
                    </a:gs>
                  </a:gsLst>
                  <a:lin ang="5400000" scaled="0"/>
                </a:gradFill>
                <a:hlinkClick r:id="rId2"/>
              </a:rPr>
              <a:t>CVE-2017-5753</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Variant 2: Branch Target Injection (BTI) - </a:t>
            </a:r>
            <a:r>
              <a:rPr lang="en-US" dirty="0">
                <a:gradFill>
                  <a:gsLst>
                    <a:gs pos="1250">
                      <a:srgbClr val="505050"/>
                    </a:gs>
                    <a:gs pos="100000">
                      <a:srgbClr val="505050"/>
                    </a:gs>
                  </a:gsLst>
                  <a:lin ang="5400000" scaled="0"/>
                </a:gradFill>
                <a:hlinkClick r:id="rId3"/>
              </a:rPr>
              <a:t>CVE-2017-5715</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Variant 3: Rogue Data Cache Load (RDCL) - </a:t>
            </a:r>
            <a:r>
              <a:rPr lang="en-US" dirty="0">
                <a:gradFill>
                  <a:gsLst>
                    <a:gs pos="1250">
                      <a:srgbClr val="505050"/>
                    </a:gs>
                    <a:gs pos="100000">
                      <a:srgbClr val="505050"/>
                    </a:gs>
                  </a:gsLst>
                  <a:lin ang="5400000" scaled="0"/>
                </a:gradFill>
                <a:hlinkClick r:id="rId4"/>
              </a:rPr>
              <a:t>CVE-2017-5754</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Variant 4: Speculative Store Bypass (SSB) - </a:t>
            </a:r>
            <a:r>
              <a:rPr lang="en-US" dirty="0">
                <a:gradFill>
                  <a:gsLst>
                    <a:gs pos="1250">
                      <a:srgbClr val="505050"/>
                    </a:gs>
                    <a:gs pos="100000">
                      <a:srgbClr val="505050"/>
                    </a:gs>
                  </a:gsLst>
                  <a:lin ang="5400000" scaled="0"/>
                </a:gradFill>
                <a:hlinkClick r:id="rId5"/>
              </a:rPr>
              <a:t>CVE-2018-3639</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dirty="0">
                <a:gradFill>
                  <a:gsLst>
                    <a:gs pos="1250">
                      <a:srgbClr val="505050"/>
                    </a:gs>
                    <a:gs pos="100000">
                      <a:srgbClr val="505050"/>
                    </a:gs>
                  </a:gsLst>
                  <a:lin ang="5400000" scaled="0"/>
                </a:gradFill>
              </a:rPr>
              <a:t>Variant 3a: Rogue System Register Read (RSRE) - </a:t>
            </a:r>
            <a:r>
              <a:rPr lang="en-US" dirty="0">
                <a:gradFill>
                  <a:gsLst>
                    <a:gs pos="1250">
                      <a:srgbClr val="505050"/>
                    </a:gs>
                    <a:gs pos="100000">
                      <a:srgbClr val="505050"/>
                    </a:gs>
                  </a:gsLst>
                  <a:lin ang="5400000" scaled="0"/>
                </a:gradFill>
                <a:hlinkClick r:id="rId6"/>
              </a:rPr>
              <a:t>CVE-2018-3640</a:t>
            </a:r>
            <a:endParaRPr lang="en-US"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dirty="0">
              <a:gradFill>
                <a:gsLst>
                  <a:gs pos="1250">
                    <a:srgbClr val="505050"/>
                  </a:gs>
                  <a:gs pos="100000">
                    <a:srgbClr val="505050"/>
                  </a:gs>
                </a:gsLst>
                <a:lin ang="5400000" scaled="0"/>
              </a:gradFill>
            </a:endParaRPr>
          </a:p>
          <a:p>
            <a:pPr fontAlgn="base"/>
            <a:r>
              <a:rPr lang="en-US" dirty="0" err="1">
                <a:hlinkClick r:id="rId7"/>
              </a:rPr>
              <a:t>Spectre</a:t>
            </a:r>
            <a:r>
              <a:rPr lang="en-US" dirty="0"/>
              <a:t> (variants 1 and 2)</a:t>
            </a:r>
          </a:p>
          <a:p>
            <a:pPr fontAlgn="base"/>
            <a:r>
              <a:rPr lang="en-US" dirty="0">
                <a:hlinkClick r:id="rId8"/>
              </a:rPr>
              <a:t>Meltdown</a:t>
            </a:r>
            <a:r>
              <a:rPr lang="en-US" dirty="0"/>
              <a:t> (variant 3)</a:t>
            </a:r>
          </a:p>
          <a:p>
            <a:pPr>
              <a:buFont typeface="Wingdings" panose="05000000000000000000" pitchFamily="2" charset="2"/>
              <a:buChar char="§"/>
              <a:defRPr/>
            </a:pPr>
            <a:endParaRPr lang="en-US"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7044503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What is Speculative Execution?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8738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Modern processors perform "speculative execution"</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Execute instructions in parallel that are likely to be executed after a branch in code (like 'if/else')</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These instructions may never really be executed: a sort of CPU snapshot is taken at the branch so execution can be "rolled back" if needed</a:t>
            </a:r>
          </a:p>
          <a:p>
            <a:pPr>
              <a:buFont typeface="Wingdings" panose="05000000000000000000" pitchFamily="2" charset="2"/>
              <a:buChar char="§"/>
              <a:defRPr/>
            </a:pPr>
            <a:r>
              <a:rPr lang="en-US" dirty="0">
                <a:gradFill>
                  <a:gsLst>
                    <a:gs pos="1250">
                      <a:srgbClr val="505050"/>
                    </a:gs>
                    <a:gs pos="100000">
                      <a:srgbClr val="505050"/>
                    </a:gs>
                  </a:gsLst>
                  <a:lin ang="5400000" scaled="0"/>
                </a:gradFill>
              </a:rPr>
              <a:t>New speculative execution side-channel vulnerabilities:</a:t>
            </a: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Speculative Store Bypass - </a:t>
            </a:r>
            <a:r>
              <a:rPr lang="en-US" sz="2800" dirty="0">
                <a:gradFill>
                  <a:gsLst>
                    <a:gs pos="1250">
                      <a:srgbClr val="505050"/>
                    </a:gs>
                    <a:gs pos="100000">
                      <a:srgbClr val="505050"/>
                    </a:gs>
                  </a:gsLst>
                  <a:lin ang="5400000" scaled="0"/>
                </a:gradFill>
                <a:hlinkClick r:id="rId3"/>
              </a:rPr>
              <a:t>CVE-2018-3639</a:t>
            </a:r>
            <a:endParaRPr lang="en-US" sz="28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800" dirty="0">
                <a:gradFill>
                  <a:gsLst>
                    <a:gs pos="1250">
                      <a:srgbClr val="505050"/>
                    </a:gs>
                    <a:gs pos="100000">
                      <a:srgbClr val="505050"/>
                    </a:gs>
                  </a:gsLst>
                  <a:lin ang="5400000" scaled="0"/>
                </a:gradFill>
              </a:rPr>
              <a:t>Rogue System Register Read - </a:t>
            </a:r>
            <a:r>
              <a:rPr lang="en-US" sz="2800" dirty="0">
                <a:gradFill>
                  <a:gsLst>
                    <a:gs pos="1250">
                      <a:srgbClr val="505050"/>
                    </a:gs>
                    <a:gs pos="100000">
                      <a:srgbClr val="505050"/>
                    </a:gs>
                  </a:gsLst>
                  <a:lin ang="5400000" scaled="0"/>
                </a:gradFill>
                <a:hlinkClick r:id="rId4"/>
              </a:rPr>
              <a:t>CVE-2018-3640</a:t>
            </a:r>
            <a:endParaRPr lang="en-US" sz="28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4210395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p:txBody>
          <a:bodyPr/>
          <a:lstStyle/>
          <a:p>
            <a:r>
              <a:rPr lang="en-US"/>
              <a:t>What is Branch Prediction?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610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
              <a:defRPr/>
            </a:pPr>
            <a:r>
              <a:rPr lang="en-US" dirty="0">
                <a:gradFill>
                  <a:gsLst>
                    <a:gs pos="1250">
                      <a:srgbClr val="505050"/>
                    </a:gs>
                    <a:gs pos="100000">
                      <a:srgbClr val="505050"/>
                    </a:gs>
                  </a:gsLst>
                  <a:lin ang="5400000" scaled="0"/>
                </a:gradFill>
              </a:rPr>
              <a:t>How does the CPU know which side of a branch (“if/else”) to speculatively execute?</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Branch prediction algorithms are trained based on current execution</a:t>
            </a:r>
          </a:p>
          <a:p>
            <a:pPr lvl="1">
              <a:buFont typeface="Wingdings" panose="05000000000000000000" pitchFamily="2" charset="2"/>
              <a:buChar char="§"/>
              <a:defRPr/>
            </a:pPr>
            <a:r>
              <a:rPr lang="en-US" sz="3200" dirty="0">
                <a:gradFill>
                  <a:gsLst>
                    <a:gs pos="1250">
                      <a:srgbClr val="505050"/>
                    </a:gs>
                    <a:gs pos="100000">
                      <a:srgbClr val="505050"/>
                    </a:gs>
                  </a:gsLst>
                  <a:lin ang="5400000" scaled="0"/>
                </a:gradFill>
              </a:rPr>
              <a:t>The CPU "learns" which branch will be executed from previous executions of the same code</a:t>
            </a:r>
          </a:p>
          <a:p>
            <a:pPr>
              <a:buFont typeface="Wingdings" panose="05000000000000000000" pitchFamily="2" charset="2"/>
              <a:buChar char="§"/>
              <a:defRPr/>
            </a:pPr>
            <a:r>
              <a:rPr lang="en-US" dirty="0">
                <a:gradFill>
                  <a:gsLst>
                    <a:gs pos="1250">
                      <a:srgbClr val="505050"/>
                    </a:gs>
                    <a:gs pos="100000">
                      <a:srgbClr val="505050"/>
                    </a:gs>
                  </a:gsLst>
                  <a:lin ang="5400000" scaled="0"/>
                </a:gradFill>
              </a:rPr>
              <a:t>Vulnerability is </a:t>
            </a:r>
            <a:r>
              <a:rPr lang="en-US" dirty="0">
                <a:gradFill>
                  <a:gsLst>
                    <a:gs pos="1250">
                      <a:srgbClr val="505050"/>
                    </a:gs>
                    <a:gs pos="100000">
                      <a:srgbClr val="505050"/>
                    </a:gs>
                  </a:gsLst>
                  <a:lin ang="5400000" scaled="0"/>
                </a:gradFill>
                <a:hlinkClick r:id="rId2"/>
              </a:rPr>
              <a:t>CVE-2017-5715</a:t>
            </a:r>
            <a:r>
              <a:rPr lang="en-US" dirty="0">
                <a:gradFill>
                  <a:gsLst>
                    <a:gs pos="1250">
                      <a:srgbClr val="505050"/>
                    </a:gs>
                    <a:gs pos="100000">
                      <a:srgbClr val="505050"/>
                    </a:gs>
                  </a:gsLst>
                  <a:lin ang="5400000" scaled="0"/>
                </a:gradFill>
              </a:rPr>
              <a:t>: “Branch Target Injection”. </a:t>
            </a:r>
          </a:p>
        </p:txBody>
      </p:sp>
    </p:spTree>
    <p:extLst>
      <p:ext uri="{BB962C8B-B14F-4D97-AF65-F5344CB8AC3E}">
        <p14:creationId xmlns:p14="http://schemas.microsoft.com/office/powerpoint/2010/main" val="41482521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7eb1f3556ce03623d52d047154736948">
  <xsd:schema xmlns:xsd="http://www.w3.org/2001/XMLSchema" xmlns:xs="http://www.w3.org/2001/XMLSchema" xmlns:p="http://schemas.microsoft.com/office/2006/metadata/properties" xmlns:ns2="517b36ea-b140-47be-8d07-387acfc90838" targetNamespace="http://schemas.microsoft.com/office/2006/metadata/properties" ma:root="true" ma:fieldsID="8f91c62ed870a8b4a8a08e92a9d04d9d"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92140B17-0E85-40FB-904D-6E0A38E3BAB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517b36ea-b140-47be-8d07-387acfc90838"/>
    <ds:schemaRef ds:uri="http://www.w3.org/XML/1998/namespace"/>
  </ds:schemaRefs>
</ds:datastoreItem>
</file>

<file path=customXml/itemProps3.xml><?xml version="1.0" encoding="utf-8"?>
<ds:datastoreItem xmlns:ds="http://schemas.openxmlformats.org/officeDocument/2006/customXml" ds:itemID="{1FCDF4BC-8CA8-4205-8EA8-7180711DE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2963</Words>
  <Application>Microsoft Office PowerPoint</Application>
  <PresentationFormat>Personnalisé</PresentationFormat>
  <Paragraphs>295</Paragraphs>
  <Slides>49</Slides>
  <Notes>11</Notes>
  <HiddenSlides>3</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49</vt:i4>
      </vt:variant>
    </vt:vector>
  </HeadingPairs>
  <TitlesOfParts>
    <vt:vector size="58" baseType="lpstr">
      <vt:lpstr>Arial</vt:lpstr>
      <vt:lpstr>Calibri</vt:lpstr>
      <vt:lpstr>Segoe UI</vt:lpstr>
      <vt:lpstr>Segoe UI Light</vt:lpstr>
      <vt:lpstr>Segoe UI Semibold</vt:lpstr>
      <vt:lpstr>Segoe UI Semilight</vt:lpstr>
      <vt:lpstr>Wingdings</vt:lpstr>
      <vt:lpstr>WHITE TEMPLATE</vt:lpstr>
      <vt:lpstr>1_WHITE TEMPLATE</vt:lpstr>
      <vt:lpstr>Présentation PowerPoint</vt:lpstr>
      <vt:lpstr>Présentation PowerPoint</vt:lpstr>
      <vt:lpstr>CPU threat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Cold boot attacks</vt:lpstr>
      <vt:lpstr>Présentation PowerPoint</vt:lpstr>
      <vt:lpstr>Présentation PowerPoint</vt:lpstr>
      <vt:lpstr>Présentation PowerPoint</vt:lpstr>
      <vt:lpstr>Présentation PowerPoint</vt:lpstr>
      <vt:lpstr>Présentation PowerPoint</vt:lpstr>
      <vt:lpstr>Présentation PowerPoint</vt:lpstr>
      <vt:lpstr>Physical key logger </vt:lpstr>
      <vt:lpstr>Présentation PowerPoint</vt:lpstr>
      <vt:lpstr>Présentation PowerPoint</vt:lpstr>
      <vt:lpstr>Présentation PowerPoint</vt:lpstr>
      <vt:lpstr>Présentation PowerPoint</vt:lpstr>
      <vt:lpstr>Generic considerations Firmware and DMA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 Module 4 – Section1 Attacks Against Hardware</dc:title>
  <cp:revision>1</cp:revision>
  <dcterms:modified xsi:type="dcterms:W3CDTF">2018-09-14T13:53:36Z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bboucken@microsoft.com</vt:lpwstr>
  </property>
  <property fmtid="{D5CDD505-2E9C-101B-9397-08002B2CF9AE}" pid="11" name="MSIP_Label_f42aa342-8706-4288-bd11-ebb85995028c_SetDate">
    <vt:lpwstr>2018-05-25T08:35:37.4465893Z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