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77" r:id="rId5"/>
  </p:sldMasterIdLst>
  <p:notesMasterIdLst>
    <p:notesMasterId r:id="rId124"/>
  </p:notesMasterIdLst>
  <p:handoutMasterIdLst>
    <p:handoutMasterId r:id="rId125"/>
  </p:handoutMasterIdLst>
  <p:sldIdLst>
    <p:sldId id="776" r:id="rId6"/>
    <p:sldId id="809" r:id="rId7"/>
    <p:sldId id="896" r:id="rId8"/>
    <p:sldId id="1029" r:id="rId9"/>
    <p:sldId id="1036" r:id="rId10"/>
    <p:sldId id="1030" r:id="rId11"/>
    <p:sldId id="1031" r:id="rId12"/>
    <p:sldId id="1032" r:id="rId13"/>
    <p:sldId id="1033" r:id="rId14"/>
    <p:sldId id="1052" r:id="rId15"/>
    <p:sldId id="1035" r:id="rId16"/>
    <p:sldId id="1042" r:id="rId17"/>
    <p:sldId id="1045" r:id="rId18"/>
    <p:sldId id="1046" r:id="rId19"/>
    <p:sldId id="1047" r:id="rId20"/>
    <p:sldId id="1048" r:id="rId21"/>
    <p:sldId id="1049" r:id="rId22"/>
    <p:sldId id="1050" r:id="rId23"/>
    <p:sldId id="1051" r:id="rId24"/>
    <p:sldId id="903" r:id="rId25"/>
    <p:sldId id="1034" r:id="rId26"/>
    <p:sldId id="1025" r:id="rId27"/>
    <p:sldId id="1026" r:id="rId28"/>
    <p:sldId id="1027" r:id="rId29"/>
    <p:sldId id="1028" r:id="rId30"/>
    <p:sldId id="1023" r:id="rId31"/>
    <p:sldId id="988" r:id="rId32"/>
    <p:sldId id="986" r:id="rId33"/>
    <p:sldId id="272" r:id="rId34"/>
    <p:sldId id="985" r:id="rId35"/>
    <p:sldId id="987" r:id="rId36"/>
    <p:sldId id="989" r:id="rId37"/>
    <p:sldId id="927" r:id="rId38"/>
    <p:sldId id="928" r:id="rId39"/>
    <p:sldId id="929" r:id="rId40"/>
    <p:sldId id="930" r:id="rId41"/>
    <p:sldId id="931" r:id="rId42"/>
    <p:sldId id="932" r:id="rId43"/>
    <p:sldId id="933" r:id="rId44"/>
    <p:sldId id="934" r:id="rId45"/>
    <p:sldId id="935" r:id="rId46"/>
    <p:sldId id="936" r:id="rId47"/>
    <p:sldId id="937" r:id="rId48"/>
    <p:sldId id="938" r:id="rId49"/>
    <p:sldId id="939" r:id="rId50"/>
    <p:sldId id="940" r:id="rId51"/>
    <p:sldId id="942" r:id="rId52"/>
    <p:sldId id="941" r:id="rId53"/>
    <p:sldId id="943" r:id="rId54"/>
    <p:sldId id="944" r:id="rId55"/>
    <p:sldId id="945" r:id="rId56"/>
    <p:sldId id="946" r:id="rId57"/>
    <p:sldId id="947" r:id="rId58"/>
    <p:sldId id="948" r:id="rId59"/>
    <p:sldId id="949" r:id="rId60"/>
    <p:sldId id="950" r:id="rId61"/>
    <p:sldId id="951" r:id="rId62"/>
    <p:sldId id="952" r:id="rId63"/>
    <p:sldId id="955" r:id="rId64"/>
    <p:sldId id="956" r:id="rId65"/>
    <p:sldId id="957" r:id="rId66"/>
    <p:sldId id="958" r:id="rId67"/>
    <p:sldId id="959" r:id="rId68"/>
    <p:sldId id="960" r:id="rId69"/>
    <p:sldId id="961" r:id="rId70"/>
    <p:sldId id="962" r:id="rId71"/>
    <p:sldId id="964" r:id="rId72"/>
    <p:sldId id="965" r:id="rId73"/>
    <p:sldId id="966" r:id="rId74"/>
    <p:sldId id="967" r:id="rId75"/>
    <p:sldId id="968" r:id="rId76"/>
    <p:sldId id="969" r:id="rId77"/>
    <p:sldId id="970" r:id="rId78"/>
    <p:sldId id="971" r:id="rId79"/>
    <p:sldId id="972" r:id="rId80"/>
    <p:sldId id="973" r:id="rId81"/>
    <p:sldId id="974" r:id="rId82"/>
    <p:sldId id="975" r:id="rId83"/>
    <p:sldId id="976" r:id="rId84"/>
    <p:sldId id="977" r:id="rId85"/>
    <p:sldId id="978" r:id="rId86"/>
    <p:sldId id="979" r:id="rId87"/>
    <p:sldId id="980" r:id="rId88"/>
    <p:sldId id="981" r:id="rId89"/>
    <p:sldId id="982" r:id="rId90"/>
    <p:sldId id="856" r:id="rId91"/>
    <p:sldId id="825" r:id="rId92"/>
    <p:sldId id="827" r:id="rId93"/>
    <p:sldId id="826" r:id="rId94"/>
    <p:sldId id="828" r:id="rId95"/>
    <p:sldId id="990" r:id="rId96"/>
    <p:sldId id="829" r:id="rId97"/>
    <p:sldId id="830" r:id="rId98"/>
    <p:sldId id="831" r:id="rId99"/>
    <p:sldId id="991" r:id="rId100"/>
    <p:sldId id="817" r:id="rId101"/>
    <p:sldId id="901" r:id="rId102"/>
    <p:sldId id="881" r:id="rId103"/>
    <p:sldId id="878" r:id="rId104"/>
    <p:sldId id="879" r:id="rId105"/>
    <p:sldId id="877" r:id="rId106"/>
    <p:sldId id="992" r:id="rId107"/>
    <p:sldId id="882" r:id="rId108"/>
    <p:sldId id="883" r:id="rId109"/>
    <p:sldId id="884" r:id="rId110"/>
    <p:sldId id="886" r:id="rId111"/>
    <p:sldId id="1022" r:id="rId112"/>
    <p:sldId id="880" r:id="rId113"/>
    <p:sldId id="1041" r:id="rId114"/>
    <p:sldId id="1040" r:id="rId115"/>
    <p:sldId id="1037" r:id="rId116"/>
    <p:sldId id="1038" r:id="rId117"/>
    <p:sldId id="1039" r:id="rId118"/>
    <p:sldId id="1043" r:id="rId119"/>
    <p:sldId id="1053" r:id="rId120"/>
    <p:sldId id="1054" r:id="rId121"/>
    <p:sldId id="1055" r:id="rId122"/>
    <p:sldId id="1056" r:id="rId123"/>
  </p:sldIdLst>
  <p:sldSz cx="12436475" cy="6994525"/>
  <p:notesSz cx="6781800" cy="9067800"/>
  <p:custDataLst>
    <p:tags r:id="rId126"/>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4 - Section 5 - Code vulnerabilities exploit" id="{7F9ADF2F-6FF9-4209-A79E-E049D158E0F0}">
          <p14:sldIdLst>
            <p14:sldId id="776"/>
            <p14:sldId id="809"/>
            <p14:sldId id="896"/>
          </p14:sldIdLst>
        </p14:section>
        <p14:section name="Module 4 - Section 5 - Attack methods" id="{19762A45-8928-46DF-B91C-0BDD2E0CD9F1}">
          <p14:sldIdLst>
            <p14:sldId id="1029"/>
            <p14:sldId id="1036"/>
            <p14:sldId id="1030"/>
            <p14:sldId id="1031"/>
            <p14:sldId id="1032"/>
            <p14:sldId id="1033"/>
            <p14:sldId id="1052"/>
            <p14:sldId id="1035"/>
            <p14:sldId id="1042"/>
            <p14:sldId id="1045"/>
            <p14:sldId id="1046"/>
            <p14:sldId id="1047"/>
            <p14:sldId id="1048"/>
            <p14:sldId id="1049"/>
            <p14:sldId id="1050"/>
            <p14:sldId id="1051"/>
            <p14:sldId id="903"/>
          </p14:sldIdLst>
        </p14:section>
        <p14:section name="Module 4 - Section 5 - Mitigation overview" id="{19FAA9E2-B27F-41C7-A137-DB437648B291}">
          <p14:sldIdLst>
            <p14:sldId id="1034"/>
            <p14:sldId id="1025"/>
            <p14:sldId id="1026"/>
            <p14:sldId id="1027"/>
            <p14:sldId id="1028"/>
            <p14:sldId id="1023"/>
          </p14:sldIdLst>
        </p14:section>
        <p14:section name="Module 4 - Section 5 - Key concept EMET" id="{BAA62136-00F8-4138-937D-8A25666036DA}">
          <p14:sldIdLst>
            <p14:sldId id="988"/>
            <p14:sldId id="986"/>
            <p14:sldId id="272"/>
            <p14:sldId id="985"/>
            <p14:sldId id="987"/>
          </p14:sldIdLst>
        </p14:section>
        <p14:section name="Module 4 - Section 5 - Reverse engineering" id="{1DC88FDC-1D26-4BF5-905F-C2D9DBFE3FDA}">
          <p14:sldIdLst>
            <p14:sldId id="989"/>
            <p14:sldId id="927"/>
            <p14:sldId id="928"/>
            <p14:sldId id="929"/>
            <p14:sldId id="930"/>
            <p14:sldId id="931"/>
            <p14:sldId id="932"/>
            <p14:sldId id="933"/>
            <p14:sldId id="934"/>
            <p14:sldId id="935"/>
            <p14:sldId id="936"/>
            <p14:sldId id="937"/>
            <p14:sldId id="938"/>
            <p14:sldId id="939"/>
            <p14:sldId id="940"/>
            <p14:sldId id="942"/>
            <p14:sldId id="941"/>
            <p14:sldId id="943"/>
            <p14:sldId id="944"/>
            <p14:sldId id="945"/>
            <p14:sldId id="946"/>
            <p14:sldId id="947"/>
            <p14:sldId id="948"/>
            <p14:sldId id="949"/>
            <p14:sldId id="950"/>
            <p14:sldId id="951"/>
            <p14:sldId id="952"/>
            <p14:sldId id="955"/>
            <p14:sldId id="956"/>
            <p14:sldId id="957"/>
            <p14:sldId id="958"/>
            <p14:sldId id="959"/>
            <p14:sldId id="960"/>
            <p14:sldId id="961"/>
            <p14:sldId id="962"/>
            <p14:sldId id="964"/>
            <p14:sldId id="965"/>
            <p14:sldId id="966"/>
            <p14:sldId id="967"/>
            <p14:sldId id="968"/>
            <p14:sldId id="969"/>
            <p14:sldId id="970"/>
            <p14:sldId id="971"/>
            <p14:sldId id="972"/>
            <p14:sldId id="973"/>
            <p14:sldId id="974"/>
            <p14:sldId id="975"/>
            <p14:sldId id="976"/>
            <p14:sldId id="977"/>
            <p14:sldId id="978"/>
            <p14:sldId id="979"/>
            <p14:sldId id="980"/>
            <p14:sldId id="981"/>
            <p14:sldId id="982"/>
          </p14:sldIdLst>
        </p14:section>
        <p14:section name="Module 4 - Section 5 - Key concept ASLR" id="{FDF1EA43-03B2-48F0-AD45-BD3301D1E989}">
          <p14:sldIdLst>
            <p14:sldId id="856"/>
            <p14:sldId id="825"/>
            <p14:sldId id="827"/>
            <p14:sldId id="826"/>
            <p14:sldId id="828"/>
            <p14:sldId id="990"/>
            <p14:sldId id="829"/>
            <p14:sldId id="830"/>
            <p14:sldId id="831"/>
          </p14:sldIdLst>
        </p14:section>
        <p14:section name="Module 4 - Section 5 - Key concept Code Signing" id="{81C47DAA-E6DB-4A63-85F7-6AE858BE3250}">
          <p14:sldIdLst>
            <p14:sldId id="991"/>
            <p14:sldId id="817"/>
            <p14:sldId id="901"/>
            <p14:sldId id="881"/>
            <p14:sldId id="878"/>
            <p14:sldId id="879"/>
            <p14:sldId id="877"/>
          </p14:sldIdLst>
        </p14:section>
        <p14:section name="Module 4 - Section 5 - Key concept SmartScreen" id="{C8556CC7-E725-4789-A9ED-A16773310AE3}">
          <p14:sldIdLst>
            <p14:sldId id="992"/>
            <p14:sldId id="882"/>
            <p14:sldId id="883"/>
            <p14:sldId id="884"/>
            <p14:sldId id="886"/>
          </p14:sldIdLst>
        </p14:section>
        <p14:section name="Module 4 - Section 5 - Key concept EAF" id="{CDEDC8B8-5FCF-4466-8EBB-B388966DFCFB}">
          <p14:sldIdLst>
            <p14:sldId id="1022"/>
            <p14:sldId id="880"/>
            <p14:sldId id="1041"/>
            <p14:sldId id="1040"/>
          </p14:sldIdLst>
        </p14:section>
        <p14:section name="Module 4 - Section 5 - Key concept SEHOP" id="{4222BF70-5ABA-47DB-BD2A-037906DD991B}">
          <p14:sldIdLst>
            <p14:sldId id="1037"/>
            <p14:sldId id="1038"/>
            <p14:sldId id="1039"/>
          </p14:sldIdLst>
        </p14:section>
        <p14:section name="Module 4 - Section 5 - Key concept CFG" id="{887D1169-C5BF-47FB-B5B0-C8FA234A3DD1}">
          <p14:sldIdLst>
            <p14:sldId id="1043"/>
            <p14:sldId id="1053"/>
            <p14:sldId id="1054"/>
            <p14:sldId id="1055"/>
            <p14:sldId id="10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eu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D91"/>
    <a:srgbClr val="FFF100"/>
    <a:srgbClr val="0078D7"/>
    <a:srgbClr val="107C10"/>
    <a:srgbClr val="E81123"/>
    <a:srgbClr val="002050"/>
    <a:srgbClr val="FF8C00"/>
    <a:srgbClr val="BFBFBF"/>
    <a:srgbClr val="505050"/>
    <a:srgbClr val="017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28" autoAdjust="0"/>
  </p:normalViewPr>
  <p:slideViewPr>
    <p:cSldViewPr snapToGrid="0">
      <p:cViewPr varScale="1">
        <p:scale>
          <a:sx n="114" d="100"/>
          <a:sy n="114" d="100"/>
        </p:scale>
        <p:origin x="84" y="1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presProps" Target="presProp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notesMaster" Target="notesMasters/notesMaster1.xml"/><Relationship Id="rId12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windows/security/threat-protection/windows-defender-exploit-guard/customize-exploit-protec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blogs.msdn.microsoft.com/ieinternals/2014/09/04/caveats-for-authenticode-code-signing/"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blogs.msdn.microsoft.com/ieinternals/2014/09/04/caveats-for-authenticode-code-signing/"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blogs.windows.com/msedgedev/2015/12/16/smartscreen-drive-by-improvements/" TargetMode="External"/><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blogs.windows.com/msedgedev/2015/12/16/smartscreen-drive-by-improvements/"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blogs.windows.com/msedgedev/2015/12/16/smartscreen-drive-by-improvements/" TargetMode="External"/><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s://www.microsoft.com/en-us/wdsi/threats/exploit-malware" TargetMode="External"/><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1051987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a:t>
            </a:r>
            <a:r>
              <a:rPr lang="en-US" b="1" baseline="0" dirty="0"/>
              <a:t> reading</a:t>
            </a:r>
          </a:p>
          <a:p>
            <a:r>
              <a:rPr lang="en-US" b="0" dirty="0"/>
              <a:t>Wikipedia: Call stack - http://en.wikipedia.org/wiki/Call_stack</a:t>
            </a:r>
          </a:p>
          <a:p>
            <a:r>
              <a:rPr lang="en-US" b="0" dirty="0"/>
              <a:t>Wikipedia: x86</a:t>
            </a:r>
            <a:r>
              <a:rPr lang="en-US" b="0" baseline="0" dirty="0"/>
              <a:t> Calling Conventions - http://en.wikipedia.org/wiki/X86_calling_conventions</a:t>
            </a:r>
            <a:endParaRPr lang="en-US" b="0"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3890764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a:t>
            </a:r>
            <a:r>
              <a:rPr lang="en-US" b="1" baseline="0" dirty="0"/>
              <a:t> reading</a:t>
            </a:r>
          </a:p>
          <a:p>
            <a:r>
              <a:rPr lang="en-US" b="0" dirty="0"/>
              <a:t>Wikipedia: Call stack - http://en.wikipedia.org/wiki/Call_stack</a:t>
            </a:r>
          </a:p>
          <a:p>
            <a:r>
              <a:rPr lang="en-US" b="0" dirty="0"/>
              <a:t>Wikipedia: x86</a:t>
            </a:r>
            <a:r>
              <a:rPr lang="en-US" b="0" baseline="0" dirty="0"/>
              <a:t> Calling Conventions - http://en.wikipedia.org/wiki/X86_calling_conventions</a:t>
            </a:r>
            <a:endParaRPr lang="en-US" b="0"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336881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 reading</a:t>
            </a:r>
            <a:endParaRPr lang="en-US" b="0" dirty="0"/>
          </a:p>
          <a:p>
            <a:r>
              <a:rPr lang="en-US" b="0" dirty="0"/>
              <a:t>Wikipedia: Call stack - http://en.wikipedia.org/wiki/Call_stack</a:t>
            </a:r>
          </a:p>
          <a:p>
            <a:r>
              <a:rPr lang="en-US" b="0" dirty="0"/>
              <a:t>Wikipedia: x86</a:t>
            </a:r>
            <a:r>
              <a:rPr lang="en-US" b="0" baseline="0" dirty="0"/>
              <a:t> Calling Conventions - http://en.wikipedia.org/wiki/X86_calling_conventions</a:t>
            </a:r>
            <a:endParaRPr lang="en-US" b="0" dirty="0"/>
          </a:p>
          <a:p>
            <a:r>
              <a:rPr lang="en-US" b="0" dirty="0"/>
              <a:t>A gentle introduction to return</a:t>
            </a:r>
            <a:r>
              <a:rPr lang="en-US" b="0" baseline="0" dirty="0"/>
              <a:t> oriented programming - http://blog.zynamics.com/2010/03/12/a-gentle-introduction-to-return-oriented-programming/</a:t>
            </a:r>
          </a:p>
          <a:p>
            <a:r>
              <a:rPr lang="en-US" b="0" dirty="0"/>
              <a:t>Defeating</a:t>
            </a:r>
            <a:r>
              <a:rPr lang="en-US" b="0" baseline="0" dirty="0"/>
              <a:t> DEP and ASLR in Windows - http://packetstorm.igor.onlinedirect.bg/papers/bypass/defeating_data_execution_prevention_and_aslr_in_windows_xp_sp3.pdf</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32545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 reading</a:t>
            </a:r>
            <a:endParaRPr lang="en-US" b="0" dirty="0"/>
          </a:p>
          <a:p>
            <a:r>
              <a:rPr lang="en-US" b="0" dirty="0"/>
              <a:t>Wikipedia: Call stack - http://en.wikipedia.org/wiki/Call_stack</a:t>
            </a:r>
          </a:p>
          <a:p>
            <a:r>
              <a:rPr lang="en-US" b="0" dirty="0"/>
              <a:t>Wikipedia: x86</a:t>
            </a:r>
            <a:r>
              <a:rPr lang="en-US" b="0" baseline="0" dirty="0"/>
              <a:t> Calling Conventions - http://en.wikipedia.org/wiki/X86_calling_conventions</a:t>
            </a:r>
            <a:endParaRPr lang="en-US" b="0" dirty="0"/>
          </a:p>
          <a:p>
            <a:r>
              <a:rPr lang="en-US" b="0" dirty="0"/>
              <a:t>A gentle introduction to return</a:t>
            </a:r>
            <a:r>
              <a:rPr lang="en-US" b="0" baseline="0" dirty="0"/>
              <a:t> oriented programming - http://blog.zynamics.com/2010/03/12/a-gentle-introduction-to-return-oriented-programming/</a:t>
            </a:r>
          </a:p>
          <a:p>
            <a:r>
              <a:rPr lang="en-US" b="0" dirty="0"/>
              <a:t>Defeating</a:t>
            </a:r>
            <a:r>
              <a:rPr lang="en-US" b="0" baseline="0" dirty="0"/>
              <a:t> DEP and ASLR in Windows - http://packetstorm.igor.onlinedirect.bg/papers/bypass/defeating_data_execution_prevention_and_aslr_in_windows_xp_sp3.pdf</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3801693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 reading</a:t>
            </a:r>
            <a:endParaRPr lang="en-US" b="0" dirty="0"/>
          </a:p>
          <a:p>
            <a:r>
              <a:rPr lang="en-US" b="0" dirty="0"/>
              <a:t>Wikipedia: Call stack - http://en.wikipedia.org/wiki/Call_stack</a:t>
            </a:r>
          </a:p>
          <a:p>
            <a:r>
              <a:rPr lang="en-US" b="0" dirty="0"/>
              <a:t>Wikipedia: x86</a:t>
            </a:r>
            <a:r>
              <a:rPr lang="en-US" b="0" baseline="0" dirty="0"/>
              <a:t> Calling Conventions - http://en.wikipedia.org/wiki/X86_calling_conventions</a:t>
            </a:r>
            <a:endParaRPr lang="en-US" b="0" dirty="0"/>
          </a:p>
          <a:p>
            <a:r>
              <a:rPr lang="en-US" b="0" dirty="0"/>
              <a:t>A gentle introduction to return</a:t>
            </a:r>
            <a:r>
              <a:rPr lang="en-US" b="0" baseline="0" dirty="0"/>
              <a:t> oriented programming - http://blog.zynamics.com/2010/03/12/a-gentle-introduction-to-return-oriented-programming/</a:t>
            </a:r>
          </a:p>
          <a:p>
            <a:r>
              <a:rPr lang="en-US" b="0" dirty="0"/>
              <a:t>Defeating</a:t>
            </a:r>
            <a:r>
              <a:rPr lang="en-US" b="0" baseline="0" dirty="0"/>
              <a:t> DEP and ASLR in Windows - http://packetstorm.igor.onlinedirect.bg/papers/bypass/defeating_data_execution_prevention_and_aslr_in_windows_xp_sp3.pdf</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2537954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 reading</a:t>
            </a:r>
            <a:endParaRPr lang="en-US" b="0" dirty="0"/>
          </a:p>
          <a:p>
            <a:r>
              <a:rPr lang="en-US" b="0" dirty="0"/>
              <a:t>Wikipedia: Call stack - http://en.wikipedia.org/wiki/Call_stack</a:t>
            </a:r>
          </a:p>
          <a:p>
            <a:r>
              <a:rPr lang="en-US" b="0" dirty="0"/>
              <a:t>Wikipedia: x86</a:t>
            </a:r>
            <a:r>
              <a:rPr lang="en-US" b="0" baseline="0" dirty="0"/>
              <a:t> Calling Conventions - http://en.wikipedia.org/wiki/X86_calling_conventions</a:t>
            </a:r>
            <a:endParaRPr lang="en-US" b="0" dirty="0"/>
          </a:p>
          <a:p>
            <a:r>
              <a:rPr lang="en-US" b="0" dirty="0"/>
              <a:t>A gentle introduction to return</a:t>
            </a:r>
            <a:r>
              <a:rPr lang="en-US" b="0" baseline="0" dirty="0"/>
              <a:t> oriented programming - http://blog.zynamics.com/2010/03/12/a-gentle-introduction-to-return-oriented-programming/</a:t>
            </a:r>
          </a:p>
          <a:p>
            <a:r>
              <a:rPr lang="en-US" b="0" dirty="0"/>
              <a:t>Defeating</a:t>
            </a:r>
            <a:r>
              <a:rPr lang="en-US" b="0" baseline="0" dirty="0"/>
              <a:t> DEP and ASLR in Windows - http://packetstorm.igor.onlinedirect.bg/papers/bypass/defeating_data_execution_prevention_and_aslr_in_windows_xp_sp3.pdf</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2916384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 reading</a:t>
            </a:r>
            <a:endParaRPr lang="en-US" b="0" dirty="0"/>
          </a:p>
          <a:p>
            <a:r>
              <a:rPr lang="en-US" b="0" dirty="0"/>
              <a:t>Wikipedia: Call stack - http://en.wikipedia.org/wiki/Call_stack</a:t>
            </a:r>
          </a:p>
          <a:p>
            <a:r>
              <a:rPr lang="en-US" b="0" dirty="0"/>
              <a:t>Wikipedia: x86</a:t>
            </a:r>
            <a:r>
              <a:rPr lang="en-US" b="0" baseline="0" dirty="0"/>
              <a:t> Calling Conventions - http://en.wikipedia.org/wiki/X86_calling_conventions</a:t>
            </a:r>
            <a:endParaRPr lang="en-US" b="0" dirty="0"/>
          </a:p>
          <a:p>
            <a:r>
              <a:rPr lang="en-US" b="0" dirty="0"/>
              <a:t>A gentle introduction to return</a:t>
            </a:r>
            <a:r>
              <a:rPr lang="en-US" b="0" baseline="0" dirty="0"/>
              <a:t> oriented programming - http://blog.zynamics.com/2010/03/12/a-gentle-introduction-to-return-oriented-programming/</a:t>
            </a:r>
          </a:p>
          <a:p>
            <a:r>
              <a:rPr lang="en-US" b="0" dirty="0"/>
              <a:t>Defeating</a:t>
            </a:r>
            <a:r>
              <a:rPr lang="en-US" b="0" baseline="0" dirty="0"/>
              <a:t> DEP and ASLR in Windows - http://packetstorm.igor.onlinedirect.bg/papers/bypass/defeating_data_execution_prevention_and_aslr_in_windows_xp_sp3.pdf</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18</a:t>
            </a:fld>
            <a:endParaRPr lang="en-GB"/>
          </a:p>
        </p:txBody>
      </p:sp>
    </p:spTree>
    <p:extLst>
      <p:ext uri="{BB962C8B-B14F-4D97-AF65-F5344CB8AC3E}">
        <p14:creationId xmlns:p14="http://schemas.microsoft.com/office/powerpoint/2010/main" val="2392620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x-none" dirty="0">
                <a:hlinkClick r:id="rId3"/>
              </a:rPr>
              <a:t>https://docs.microsoft.com/en-us/windows/security/threat-protection/windows-defender-exploit-guard/customize-exploit-protection</a:t>
            </a:r>
            <a:endParaRPr lang="x-none" dirty="0"/>
          </a:p>
          <a:p>
            <a:endParaRPr lang="fr-FR"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3073068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https://support.microsoft.com/en-us/help/2458544/the-enhanced-mitigation-experience-toolkit </a:t>
            </a:r>
          </a:p>
          <a:p>
            <a:pPr>
              <a:buFont typeface="Arial" panose="020B0604020202020204" pitchFamily="34" charset="0"/>
              <a:buChar char="•"/>
            </a:pPr>
            <a:endParaRPr lang="en-US" dirty="0"/>
          </a:p>
          <a:p>
            <a:pPr>
              <a:buFont typeface="Arial" panose="020B0604020202020204" pitchFamily="34" charset="0"/>
              <a:buChar char="•"/>
            </a:pPr>
            <a:r>
              <a:rPr lang="en-US" dirty="0"/>
              <a:t>Notes EMET has not been tested on Windows Server 2016 and Windows 10 1703, and is not officially supported on either of these versions of Windows. Any critical EMET-related issues on these versions of Windows will be considered on a case-by-case basis, and may or may not result in a fix.</a:t>
            </a:r>
          </a:p>
          <a:p>
            <a:pPr>
              <a:buFont typeface="Arial" panose="020B0604020202020204" pitchFamily="34" charset="0"/>
              <a:buChar char="•"/>
            </a:pPr>
            <a:r>
              <a:rPr lang="en-US" dirty="0"/>
              <a:t>Under current plans, EMET will not be supported or operable on Windows versions that are released after Windows Server 2016 and Windows 10 version 1703.</a:t>
            </a:r>
          </a:p>
          <a:p>
            <a:endParaRPr lang="en-US" dirty="0"/>
          </a:p>
          <a:p>
            <a:r>
              <a:rPr lang="en-US" dirty="0"/>
              <a:t>E</a:t>
            </a:r>
            <a:r>
              <a:rPr lang="fr-FR" dirty="0"/>
              <a:t>MET end of support on 31</a:t>
            </a:r>
            <a:r>
              <a:rPr lang="fr-FR" baseline="30000" dirty="0"/>
              <a:t>st</a:t>
            </a:r>
            <a:r>
              <a:rPr lang="fr-FR" dirty="0"/>
              <a:t> of July 2018</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a:p>
        </p:txBody>
      </p:sp>
    </p:spTree>
    <p:extLst>
      <p:ext uri="{BB962C8B-B14F-4D97-AF65-F5344CB8AC3E}">
        <p14:creationId xmlns:p14="http://schemas.microsoft.com/office/powerpoint/2010/main" val="857131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37</a:t>
            </a:fld>
            <a:endParaRPr lang="en-GB"/>
          </a:p>
        </p:txBody>
      </p:sp>
    </p:spTree>
    <p:extLst>
      <p:ext uri="{BB962C8B-B14F-4D97-AF65-F5344CB8AC3E}">
        <p14:creationId xmlns:p14="http://schemas.microsoft.com/office/powerpoint/2010/main" val="282001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2</a:t>
            </a:fld>
            <a:endParaRPr lang="en-US"/>
          </a:p>
        </p:txBody>
      </p:sp>
    </p:spTree>
    <p:extLst>
      <p:ext uri="{BB962C8B-B14F-4D97-AF65-F5344CB8AC3E}">
        <p14:creationId xmlns:p14="http://schemas.microsoft.com/office/powerpoint/2010/main" val="1737483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38</a:t>
            </a:fld>
            <a:endParaRPr lang="en-GB"/>
          </a:p>
        </p:txBody>
      </p:sp>
    </p:spTree>
    <p:extLst>
      <p:ext uri="{BB962C8B-B14F-4D97-AF65-F5344CB8AC3E}">
        <p14:creationId xmlns:p14="http://schemas.microsoft.com/office/powerpoint/2010/main" val="3632090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39</a:t>
            </a:fld>
            <a:endParaRPr lang="en-GB"/>
          </a:p>
        </p:txBody>
      </p:sp>
    </p:spTree>
    <p:extLst>
      <p:ext uri="{BB962C8B-B14F-4D97-AF65-F5344CB8AC3E}">
        <p14:creationId xmlns:p14="http://schemas.microsoft.com/office/powerpoint/2010/main" val="475393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40</a:t>
            </a:fld>
            <a:endParaRPr lang="en-GB"/>
          </a:p>
        </p:txBody>
      </p:sp>
    </p:spTree>
    <p:extLst>
      <p:ext uri="{BB962C8B-B14F-4D97-AF65-F5344CB8AC3E}">
        <p14:creationId xmlns:p14="http://schemas.microsoft.com/office/powerpoint/2010/main" val="288733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41</a:t>
            </a:fld>
            <a:endParaRPr lang="en-GB"/>
          </a:p>
        </p:txBody>
      </p:sp>
    </p:spTree>
    <p:extLst>
      <p:ext uri="{BB962C8B-B14F-4D97-AF65-F5344CB8AC3E}">
        <p14:creationId xmlns:p14="http://schemas.microsoft.com/office/powerpoint/2010/main" val="475147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42</a:t>
            </a:fld>
            <a:endParaRPr lang="en-GB"/>
          </a:p>
        </p:txBody>
      </p:sp>
    </p:spTree>
    <p:extLst>
      <p:ext uri="{BB962C8B-B14F-4D97-AF65-F5344CB8AC3E}">
        <p14:creationId xmlns:p14="http://schemas.microsoft.com/office/powerpoint/2010/main" val="64461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43</a:t>
            </a:fld>
            <a:endParaRPr lang="en-GB"/>
          </a:p>
        </p:txBody>
      </p:sp>
    </p:spTree>
    <p:extLst>
      <p:ext uri="{BB962C8B-B14F-4D97-AF65-F5344CB8AC3E}">
        <p14:creationId xmlns:p14="http://schemas.microsoft.com/office/powerpoint/2010/main" val="4143759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44</a:t>
            </a:fld>
            <a:endParaRPr lang="en-GB"/>
          </a:p>
        </p:txBody>
      </p:sp>
    </p:spTree>
    <p:extLst>
      <p:ext uri="{BB962C8B-B14F-4D97-AF65-F5344CB8AC3E}">
        <p14:creationId xmlns:p14="http://schemas.microsoft.com/office/powerpoint/2010/main" val="289093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45</a:t>
            </a:fld>
            <a:endParaRPr lang="en-GB"/>
          </a:p>
        </p:txBody>
      </p:sp>
    </p:spTree>
    <p:extLst>
      <p:ext uri="{BB962C8B-B14F-4D97-AF65-F5344CB8AC3E}">
        <p14:creationId xmlns:p14="http://schemas.microsoft.com/office/powerpoint/2010/main" val="4260988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46</a:t>
            </a:fld>
            <a:endParaRPr lang="en-GB"/>
          </a:p>
        </p:txBody>
      </p:sp>
    </p:spTree>
    <p:extLst>
      <p:ext uri="{BB962C8B-B14F-4D97-AF65-F5344CB8AC3E}">
        <p14:creationId xmlns:p14="http://schemas.microsoft.com/office/powerpoint/2010/main" val="973813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47</a:t>
            </a:fld>
            <a:endParaRPr lang="en-GB"/>
          </a:p>
        </p:txBody>
      </p:sp>
    </p:spTree>
    <p:extLst>
      <p:ext uri="{BB962C8B-B14F-4D97-AF65-F5344CB8AC3E}">
        <p14:creationId xmlns:p14="http://schemas.microsoft.com/office/powerpoint/2010/main" val="345275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More information around Buffer Overflow attacks:</a:t>
            </a:r>
          </a:p>
          <a:p>
            <a:r>
              <a:rPr lang="en-US" dirty="0"/>
              <a:t>https://www.redscan.com/news/windows-buffer-overflow-attacks-pt-1/</a:t>
            </a:r>
          </a:p>
          <a:p>
            <a:r>
              <a:rPr lang="en-US" dirty="0"/>
              <a:t>http://www.cse.scu.edu/~tschwarz/coen152_05/Lectures/BufferOverflow.html</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3173824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48</a:t>
            </a:fld>
            <a:endParaRPr lang="en-GB"/>
          </a:p>
        </p:txBody>
      </p:sp>
    </p:spTree>
    <p:extLst>
      <p:ext uri="{BB962C8B-B14F-4D97-AF65-F5344CB8AC3E}">
        <p14:creationId xmlns:p14="http://schemas.microsoft.com/office/powerpoint/2010/main" val="1559727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49</a:t>
            </a:fld>
            <a:endParaRPr lang="en-GB"/>
          </a:p>
        </p:txBody>
      </p:sp>
    </p:spTree>
    <p:extLst>
      <p:ext uri="{BB962C8B-B14F-4D97-AF65-F5344CB8AC3E}">
        <p14:creationId xmlns:p14="http://schemas.microsoft.com/office/powerpoint/2010/main" val="3747476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50</a:t>
            </a:fld>
            <a:endParaRPr lang="en-GB"/>
          </a:p>
        </p:txBody>
      </p:sp>
    </p:spTree>
    <p:extLst>
      <p:ext uri="{BB962C8B-B14F-4D97-AF65-F5344CB8AC3E}">
        <p14:creationId xmlns:p14="http://schemas.microsoft.com/office/powerpoint/2010/main" val="4243706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51</a:t>
            </a:fld>
            <a:endParaRPr lang="en-GB"/>
          </a:p>
        </p:txBody>
      </p:sp>
    </p:spTree>
    <p:extLst>
      <p:ext uri="{BB962C8B-B14F-4D97-AF65-F5344CB8AC3E}">
        <p14:creationId xmlns:p14="http://schemas.microsoft.com/office/powerpoint/2010/main" val="595342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52</a:t>
            </a:fld>
            <a:endParaRPr lang="en-GB"/>
          </a:p>
        </p:txBody>
      </p:sp>
    </p:spTree>
    <p:extLst>
      <p:ext uri="{BB962C8B-B14F-4D97-AF65-F5344CB8AC3E}">
        <p14:creationId xmlns:p14="http://schemas.microsoft.com/office/powerpoint/2010/main" val="2274141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53</a:t>
            </a:fld>
            <a:endParaRPr lang="en-GB"/>
          </a:p>
        </p:txBody>
      </p:sp>
    </p:spTree>
    <p:extLst>
      <p:ext uri="{BB962C8B-B14F-4D97-AF65-F5344CB8AC3E}">
        <p14:creationId xmlns:p14="http://schemas.microsoft.com/office/powerpoint/2010/main" val="2655980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54</a:t>
            </a:fld>
            <a:endParaRPr lang="en-GB"/>
          </a:p>
        </p:txBody>
      </p:sp>
    </p:spTree>
    <p:extLst>
      <p:ext uri="{BB962C8B-B14F-4D97-AF65-F5344CB8AC3E}">
        <p14:creationId xmlns:p14="http://schemas.microsoft.com/office/powerpoint/2010/main" val="3944098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55</a:t>
            </a:fld>
            <a:endParaRPr lang="en-GB"/>
          </a:p>
        </p:txBody>
      </p:sp>
    </p:spTree>
    <p:extLst>
      <p:ext uri="{BB962C8B-B14F-4D97-AF65-F5344CB8AC3E}">
        <p14:creationId xmlns:p14="http://schemas.microsoft.com/office/powerpoint/2010/main" val="1919113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56</a:t>
            </a:fld>
            <a:endParaRPr lang="en-GB"/>
          </a:p>
        </p:txBody>
      </p:sp>
    </p:spTree>
    <p:extLst>
      <p:ext uri="{BB962C8B-B14F-4D97-AF65-F5344CB8AC3E}">
        <p14:creationId xmlns:p14="http://schemas.microsoft.com/office/powerpoint/2010/main" val="1314327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57</a:t>
            </a:fld>
            <a:endParaRPr lang="en-GB"/>
          </a:p>
        </p:txBody>
      </p:sp>
    </p:spTree>
    <p:extLst>
      <p:ext uri="{BB962C8B-B14F-4D97-AF65-F5344CB8AC3E}">
        <p14:creationId xmlns:p14="http://schemas.microsoft.com/office/powerpoint/2010/main" val="169762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a:t>Several</a:t>
            </a:r>
            <a:r>
              <a:rPr lang="en-US" b="0" baseline="0" dirty="0"/>
              <a:t> notable memory allocations have been made in this second image where Heap Spray has been enabled</a:t>
            </a:r>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3724828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58</a:t>
            </a:fld>
            <a:endParaRPr lang="en-GB"/>
          </a:p>
        </p:txBody>
      </p:sp>
    </p:spTree>
    <p:extLst>
      <p:ext uri="{BB962C8B-B14F-4D97-AF65-F5344CB8AC3E}">
        <p14:creationId xmlns:p14="http://schemas.microsoft.com/office/powerpoint/2010/main" val="866825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err="1"/>
              <a:t>Nanomites</a:t>
            </a:r>
            <a:r>
              <a:rPr lang="en-US" dirty="0"/>
              <a:t> are a powerful anti-dumping technique.</a:t>
            </a:r>
            <a:endParaRPr lang="fr-FR" dirty="0"/>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59</a:t>
            </a:fld>
            <a:endParaRPr lang="en-GB"/>
          </a:p>
        </p:txBody>
      </p:sp>
    </p:spTree>
    <p:extLst>
      <p:ext uri="{BB962C8B-B14F-4D97-AF65-F5344CB8AC3E}">
        <p14:creationId xmlns:p14="http://schemas.microsoft.com/office/powerpoint/2010/main" val="3393099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err="1"/>
              <a:t>Nanomites</a:t>
            </a:r>
            <a:r>
              <a:rPr lang="en-US" dirty="0"/>
              <a:t> are a powerful anti-dumping technique.</a:t>
            </a:r>
            <a:endParaRPr lang="fr-FR" dirty="0"/>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60</a:t>
            </a:fld>
            <a:endParaRPr lang="en-GB"/>
          </a:p>
        </p:txBody>
      </p:sp>
    </p:spTree>
    <p:extLst>
      <p:ext uri="{BB962C8B-B14F-4D97-AF65-F5344CB8AC3E}">
        <p14:creationId xmlns:p14="http://schemas.microsoft.com/office/powerpoint/2010/main" val="4048762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61</a:t>
            </a:fld>
            <a:endParaRPr lang="en-GB"/>
          </a:p>
        </p:txBody>
      </p:sp>
    </p:spTree>
    <p:extLst>
      <p:ext uri="{BB962C8B-B14F-4D97-AF65-F5344CB8AC3E}">
        <p14:creationId xmlns:p14="http://schemas.microsoft.com/office/powerpoint/2010/main" val="2251414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62</a:t>
            </a:fld>
            <a:endParaRPr lang="en-GB"/>
          </a:p>
        </p:txBody>
      </p:sp>
    </p:spTree>
    <p:extLst>
      <p:ext uri="{BB962C8B-B14F-4D97-AF65-F5344CB8AC3E}">
        <p14:creationId xmlns:p14="http://schemas.microsoft.com/office/powerpoint/2010/main" val="7713333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63</a:t>
            </a:fld>
            <a:endParaRPr lang="en-GB"/>
          </a:p>
        </p:txBody>
      </p:sp>
    </p:spTree>
    <p:extLst>
      <p:ext uri="{BB962C8B-B14F-4D97-AF65-F5344CB8AC3E}">
        <p14:creationId xmlns:p14="http://schemas.microsoft.com/office/powerpoint/2010/main" val="3200476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64</a:t>
            </a:fld>
            <a:endParaRPr lang="en-GB"/>
          </a:p>
        </p:txBody>
      </p:sp>
    </p:spTree>
    <p:extLst>
      <p:ext uri="{BB962C8B-B14F-4D97-AF65-F5344CB8AC3E}">
        <p14:creationId xmlns:p14="http://schemas.microsoft.com/office/powerpoint/2010/main" val="210316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65</a:t>
            </a:fld>
            <a:endParaRPr lang="en-GB"/>
          </a:p>
        </p:txBody>
      </p:sp>
    </p:spTree>
    <p:extLst>
      <p:ext uri="{BB962C8B-B14F-4D97-AF65-F5344CB8AC3E}">
        <p14:creationId xmlns:p14="http://schemas.microsoft.com/office/powerpoint/2010/main" val="41067653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66</a:t>
            </a:fld>
            <a:endParaRPr lang="en-GB"/>
          </a:p>
        </p:txBody>
      </p:sp>
    </p:spTree>
    <p:extLst>
      <p:ext uri="{BB962C8B-B14F-4D97-AF65-F5344CB8AC3E}">
        <p14:creationId xmlns:p14="http://schemas.microsoft.com/office/powerpoint/2010/main" val="28127440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67</a:t>
            </a:fld>
            <a:endParaRPr lang="en-GB"/>
          </a:p>
        </p:txBody>
      </p:sp>
    </p:spTree>
    <p:extLst>
      <p:ext uri="{BB962C8B-B14F-4D97-AF65-F5344CB8AC3E}">
        <p14:creationId xmlns:p14="http://schemas.microsoft.com/office/powerpoint/2010/main" val="2148188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information:</a:t>
            </a:r>
          </a:p>
          <a:p>
            <a:r>
              <a:rPr lang="fr-FR" dirty="0"/>
              <a:t>https://securityintelligence.com/exploitation-vulnerabilities-allow-diverting-kernel-execution-flow-windows/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692127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68</a:t>
            </a:fld>
            <a:endParaRPr lang="en-GB"/>
          </a:p>
        </p:txBody>
      </p:sp>
    </p:spTree>
    <p:extLst>
      <p:ext uri="{BB962C8B-B14F-4D97-AF65-F5344CB8AC3E}">
        <p14:creationId xmlns:p14="http://schemas.microsoft.com/office/powerpoint/2010/main" val="42434716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69</a:t>
            </a:fld>
            <a:endParaRPr lang="en-GB"/>
          </a:p>
        </p:txBody>
      </p:sp>
    </p:spTree>
    <p:extLst>
      <p:ext uri="{BB962C8B-B14F-4D97-AF65-F5344CB8AC3E}">
        <p14:creationId xmlns:p14="http://schemas.microsoft.com/office/powerpoint/2010/main" val="17460188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70</a:t>
            </a:fld>
            <a:endParaRPr lang="en-GB"/>
          </a:p>
        </p:txBody>
      </p:sp>
    </p:spTree>
    <p:extLst>
      <p:ext uri="{BB962C8B-B14F-4D97-AF65-F5344CB8AC3E}">
        <p14:creationId xmlns:p14="http://schemas.microsoft.com/office/powerpoint/2010/main" val="12824495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71</a:t>
            </a:fld>
            <a:endParaRPr lang="en-GB"/>
          </a:p>
        </p:txBody>
      </p:sp>
    </p:spTree>
    <p:extLst>
      <p:ext uri="{BB962C8B-B14F-4D97-AF65-F5344CB8AC3E}">
        <p14:creationId xmlns:p14="http://schemas.microsoft.com/office/powerpoint/2010/main" val="20223965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72</a:t>
            </a:fld>
            <a:endParaRPr lang="en-GB"/>
          </a:p>
        </p:txBody>
      </p:sp>
    </p:spTree>
    <p:extLst>
      <p:ext uri="{BB962C8B-B14F-4D97-AF65-F5344CB8AC3E}">
        <p14:creationId xmlns:p14="http://schemas.microsoft.com/office/powerpoint/2010/main" val="34942320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73</a:t>
            </a:fld>
            <a:endParaRPr lang="en-GB"/>
          </a:p>
        </p:txBody>
      </p:sp>
    </p:spTree>
    <p:extLst>
      <p:ext uri="{BB962C8B-B14F-4D97-AF65-F5344CB8AC3E}">
        <p14:creationId xmlns:p14="http://schemas.microsoft.com/office/powerpoint/2010/main" val="33636180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74</a:t>
            </a:fld>
            <a:endParaRPr lang="en-GB"/>
          </a:p>
        </p:txBody>
      </p:sp>
    </p:spTree>
    <p:extLst>
      <p:ext uri="{BB962C8B-B14F-4D97-AF65-F5344CB8AC3E}">
        <p14:creationId xmlns:p14="http://schemas.microsoft.com/office/powerpoint/2010/main" val="20830319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75</a:t>
            </a:fld>
            <a:endParaRPr lang="en-GB"/>
          </a:p>
        </p:txBody>
      </p:sp>
    </p:spTree>
    <p:extLst>
      <p:ext uri="{BB962C8B-B14F-4D97-AF65-F5344CB8AC3E}">
        <p14:creationId xmlns:p14="http://schemas.microsoft.com/office/powerpoint/2010/main" val="6215646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76</a:t>
            </a:fld>
            <a:endParaRPr lang="en-GB"/>
          </a:p>
        </p:txBody>
      </p:sp>
    </p:spTree>
    <p:extLst>
      <p:ext uri="{BB962C8B-B14F-4D97-AF65-F5344CB8AC3E}">
        <p14:creationId xmlns:p14="http://schemas.microsoft.com/office/powerpoint/2010/main" val="31708053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77</a:t>
            </a:fld>
            <a:endParaRPr lang="en-GB"/>
          </a:p>
        </p:txBody>
      </p:sp>
    </p:spTree>
    <p:extLst>
      <p:ext uri="{BB962C8B-B14F-4D97-AF65-F5344CB8AC3E}">
        <p14:creationId xmlns:p14="http://schemas.microsoft.com/office/powerpoint/2010/main" val="329241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 reading</a:t>
            </a:r>
          </a:p>
          <a:p>
            <a:r>
              <a:rPr lang="en-US" b="1" dirty="0"/>
              <a:t>https://blogs.technet.microsoft.com/srd/2009/02/02/preventing-the-exploitation-of-structured-exception-handler-seh-overwrites-with-sehop/</a:t>
            </a:r>
          </a:p>
          <a:p>
            <a:r>
              <a:rPr lang="en-US" b="0" dirty="0"/>
              <a:t>Wikipedia: Exception handler - http://en.wikipedia.org/wiki/Exception_handler</a:t>
            </a:r>
          </a:p>
          <a:p>
            <a:r>
              <a:rPr lang="en-US" b="0" dirty="0"/>
              <a:t>Wikipedia:</a:t>
            </a:r>
            <a:r>
              <a:rPr lang="en-US" b="0" baseline="0" dirty="0"/>
              <a:t> Linked List - http://en.wikipedia.org/wiki/Linked_list</a:t>
            </a:r>
          </a:p>
          <a:p>
            <a:r>
              <a:rPr lang="en-US" b="0" baseline="0" dirty="0"/>
              <a:t>A crass course on </a:t>
            </a:r>
            <a:r>
              <a:rPr lang="en-AU" b="0" baseline="0" dirty="0"/>
              <a:t>the Depths of Win32™ Structured Exception Handling</a:t>
            </a:r>
            <a:r>
              <a:rPr lang="en-US" b="0" baseline="0" dirty="0"/>
              <a:t>- http://www.microsoft.com/msj/0197/Exception/Exception.aspx</a:t>
            </a:r>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21714961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78</a:t>
            </a:fld>
            <a:endParaRPr lang="en-GB"/>
          </a:p>
        </p:txBody>
      </p:sp>
    </p:spTree>
    <p:extLst>
      <p:ext uri="{BB962C8B-B14F-4D97-AF65-F5344CB8AC3E}">
        <p14:creationId xmlns:p14="http://schemas.microsoft.com/office/powerpoint/2010/main" val="38673659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79</a:t>
            </a:fld>
            <a:endParaRPr lang="en-GB"/>
          </a:p>
        </p:txBody>
      </p:sp>
    </p:spTree>
    <p:extLst>
      <p:ext uri="{BB962C8B-B14F-4D97-AF65-F5344CB8AC3E}">
        <p14:creationId xmlns:p14="http://schemas.microsoft.com/office/powerpoint/2010/main" val="14295715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80</a:t>
            </a:fld>
            <a:endParaRPr lang="en-GB"/>
          </a:p>
        </p:txBody>
      </p:sp>
    </p:spTree>
    <p:extLst>
      <p:ext uri="{BB962C8B-B14F-4D97-AF65-F5344CB8AC3E}">
        <p14:creationId xmlns:p14="http://schemas.microsoft.com/office/powerpoint/2010/main" val="41120753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81</a:t>
            </a:fld>
            <a:endParaRPr lang="en-GB"/>
          </a:p>
        </p:txBody>
      </p:sp>
    </p:spTree>
    <p:extLst>
      <p:ext uri="{BB962C8B-B14F-4D97-AF65-F5344CB8AC3E}">
        <p14:creationId xmlns:p14="http://schemas.microsoft.com/office/powerpoint/2010/main" val="42727750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82</a:t>
            </a:fld>
            <a:endParaRPr lang="en-GB"/>
          </a:p>
        </p:txBody>
      </p:sp>
    </p:spTree>
    <p:extLst>
      <p:ext uri="{BB962C8B-B14F-4D97-AF65-F5344CB8AC3E}">
        <p14:creationId xmlns:p14="http://schemas.microsoft.com/office/powerpoint/2010/main" val="42760574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83</a:t>
            </a:fld>
            <a:endParaRPr lang="en-GB"/>
          </a:p>
        </p:txBody>
      </p:sp>
    </p:spTree>
    <p:extLst>
      <p:ext uri="{BB962C8B-B14F-4D97-AF65-F5344CB8AC3E}">
        <p14:creationId xmlns:p14="http://schemas.microsoft.com/office/powerpoint/2010/main" val="10369572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84</a:t>
            </a:fld>
            <a:endParaRPr lang="en-GB"/>
          </a:p>
        </p:txBody>
      </p:sp>
    </p:spTree>
    <p:extLst>
      <p:ext uri="{BB962C8B-B14F-4D97-AF65-F5344CB8AC3E}">
        <p14:creationId xmlns:p14="http://schemas.microsoft.com/office/powerpoint/2010/main" val="41106109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400" i="1" kern="1200" dirty="0">
                <a:solidFill>
                  <a:schemeClr val="tx1"/>
                </a:solidFill>
                <a:effectLst/>
                <a:latin typeface="Arial"/>
                <a:ea typeface="+mn-ea"/>
                <a:cs typeface="Arial" charset="0"/>
                <a:sym typeface="Arial"/>
                <a:hlinkClick r:id="rId3"/>
              </a:rPr>
              <a:t>https://blogs.msdn.microsoft.com/ieinternals/2014/09/04/caveats-for-authenticode-code-signing/</a:t>
            </a:r>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95</a:t>
            </a:fld>
            <a:endParaRPr lang="en-GB"/>
          </a:p>
        </p:txBody>
      </p:sp>
    </p:spTree>
    <p:extLst>
      <p:ext uri="{BB962C8B-B14F-4D97-AF65-F5344CB8AC3E}">
        <p14:creationId xmlns:p14="http://schemas.microsoft.com/office/powerpoint/2010/main" val="37999478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http://download.microsoft.com/download/9/c/5/9c5b2167-8017-4bae-9fde-d599bac8184a/Authenticode_PE.docx </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96</a:t>
            </a:fld>
            <a:endParaRPr lang="en-GB"/>
          </a:p>
        </p:txBody>
      </p:sp>
    </p:spTree>
    <p:extLst>
      <p:ext uri="{BB962C8B-B14F-4D97-AF65-F5344CB8AC3E}">
        <p14:creationId xmlns:p14="http://schemas.microsoft.com/office/powerpoint/2010/main" val="21223181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400" i="1" kern="1200" dirty="0">
                <a:solidFill>
                  <a:schemeClr val="tx1"/>
                </a:solidFill>
                <a:effectLst/>
                <a:latin typeface="Arial"/>
                <a:ea typeface="+mn-ea"/>
                <a:cs typeface="Arial" charset="0"/>
                <a:sym typeface="Arial"/>
                <a:hlinkClick r:id="rId3"/>
              </a:rPr>
              <a:t>https://blogs.msdn.microsoft.com/ieinternals/2014/09/04/caveats-for-authenticode-code-signing/</a:t>
            </a:r>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97</a:t>
            </a:fld>
            <a:endParaRPr lang="en-GB"/>
          </a:p>
        </p:txBody>
      </p:sp>
    </p:spTree>
    <p:extLst>
      <p:ext uri="{BB962C8B-B14F-4D97-AF65-F5344CB8AC3E}">
        <p14:creationId xmlns:p14="http://schemas.microsoft.com/office/powerpoint/2010/main" val="208132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 reading</a:t>
            </a:r>
          </a:p>
          <a:p>
            <a:r>
              <a:rPr lang="en-US" b="1" dirty="0"/>
              <a:t>https://blogs.technet.microsoft.com/srd/2009/02/02/preventing-the-exploitation-of-structured-exception-handler-seh-overwrites-with-sehop/</a:t>
            </a:r>
          </a:p>
          <a:p>
            <a:r>
              <a:rPr lang="en-US" b="0" dirty="0"/>
              <a:t>Wikipedia: Exception handler - http://en.wikipedia.org/wiki/Exception_handler</a:t>
            </a:r>
          </a:p>
          <a:p>
            <a:r>
              <a:rPr lang="en-US" b="0" dirty="0"/>
              <a:t>Wikipedia:</a:t>
            </a:r>
            <a:r>
              <a:rPr lang="en-US" b="0" baseline="0" dirty="0"/>
              <a:t> Linked List - http://en.wikipedia.org/wiki/Linked_list</a:t>
            </a:r>
          </a:p>
          <a:p>
            <a:r>
              <a:rPr lang="en-US" b="0" baseline="0" dirty="0"/>
              <a:t>A crass course on </a:t>
            </a:r>
            <a:r>
              <a:rPr lang="en-AU" b="0" baseline="0" dirty="0"/>
              <a:t>the Depths of Win32™ Structured Exception Handling</a:t>
            </a:r>
            <a:r>
              <a:rPr lang="en-US" b="0" baseline="0" dirty="0"/>
              <a:t>- http://www.microsoft.com/msj/0197/Exception/Exception.aspx</a:t>
            </a:r>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12203848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x-none" dirty="0">
                <a:hlinkClick r:id="rId3"/>
              </a:rPr>
              <a:t>https://blogs.windows.com/msedgedev/2015/12/16/smartscreen-drive-by-improvements/</a:t>
            </a:r>
            <a:endParaRPr lang="x-none" dirty="0"/>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102</a:t>
            </a:fld>
            <a:endParaRPr lang="en-GB"/>
          </a:p>
        </p:txBody>
      </p:sp>
    </p:spTree>
    <p:extLst>
      <p:ext uri="{BB962C8B-B14F-4D97-AF65-F5344CB8AC3E}">
        <p14:creationId xmlns:p14="http://schemas.microsoft.com/office/powerpoint/2010/main" val="31885624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x-none" dirty="0">
                <a:hlinkClick r:id="rId3"/>
              </a:rPr>
              <a:t>https://blogs.windows.com/msedgedev/2015/12/16/smartscreen-drive-by-improvements/</a:t>
            </a:r>
            <a:endParaRPr lang="x-none" dirty="0"/>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103</a:t>
            </a:fld>
            <a:endParaRPr lang="en-GB"/>
          </a:p>
        </p:txBody>
      </p:sp>
    </p:spTree>
    <p:extLst>
      <p:ext uri="{BB962C8B-B14F-4D97-AF65-F5344CB8AC3E}">
        <p14:creationId xmlns:p14="http://schemas.microsoft.com/office/powerpoint/2010/main" val="21030154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x-none" dirty="0">
                <a:hlinkClick r:id="rId3"/>
              </a:rPr>
              <a:t>https://blogs.windows.com/msedgedev/2015/12/16/smartscreen-drive-by-improvements/</a:t>
            </a:r>
            <a:endParaRPr lang="x-none" dirty="0"/>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104</a:t>
            </a:fld>
            <a:endParaRPr lang="en-GB"/>
          </a:p>
        </p:txBody>
      </p:sp>
    </p:spTree>
    <p:extLst>
      <p:ext uri="{BB962C8B-B14F-4D97-AF65-F5344CB8AC3E}">
        <p14:creationId xmlns:p14="http://schemas.microsoft.com/office/powerpoint/2010/main" val="2968990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x-none" dirty="0">
                <a:hlinkClick r:id="rId3"/>
              </a:rPr>
              <a:t>https://www.microsoft.com/en-us/wdsi/threats/exploit-malware</a:t>
            </a:r>
            <a:endParaRPr lang="x-none" dirty="0"/>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105</a:t>
            </a:fld>
            <a:endParaRPr lang="en-GB"/>
          </a:p>
        </p:txBody>
      </p:sp>
    </p:spTree>
    <p:extLst>
      <p:ext uri="{BB962C8B-B14F-4D97-AF65-F5344CB8AC3E}">
        <p14:creationId xmlns:p14="http://schemas.microsoft.com/office/powerpoint/2010/main" val="39537575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https://zerosum0x0.blogspot.com/2017/06/proposed-eafemet-bypass-for-reflective.html</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107</a:t>
            </a:fld>
            <a:endParaRPr lang="en-GB"/>
          </a:p>
        </p:txBody>
      </p:sp>
    </p:spTree>
    <p:extLst>
      <p:ext uri="{BB962C8B-B14F-4D97-AF65-F5344CB8AC3E}">
        <p14:creationId xmlns:p14="http://schemas.microsoft.com/office/powerpoint/2010/main" val="38221707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https://zerosum0x0.blogspot.com/2017/06/proposed-eafemet-bypass-for-reflective.html</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108</a:t>
            </a:fld>
            <a:endParaRPr lang="en-GB"/>
          </a:p>
        </p:txBody>
      </p:sp>
    </p:spTree>
    <p:extLst>
      <p:ext uri="{BB962C8B-B14F-4D97-AF65-F5344CB8AC3E}">
        <p14:creationId xmlns:p14="http://schemas.microsoft.com/office/powerpoint/2010/main" val="37635280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https://zerosum0x0.blogspot.com/2017/06/proposed-eafemet-bypass-for-reflective.html</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109</a:t>
            </a:fld>
            <a:endParaRPr lang="en-GB"/>
          </a:p>
        </p:txBody>
      </p:sp>
    </p:spTree>
    <p:extLst>
      <p:ext uri="{BB962C8B-B14F-4D97-AF65-F5344CB8AC3E}">
        <p14:creationId xmlns:p14="http://schemas.microsoft.com/office/powerpoint/2010/main" val="22663059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111</a:t>
            </a:fld>
            <a:endParaRPr lang="en-GB"/>
          </a:p>
        </p:txBody>
      </p:sp>
    </p:spTree>
    <p:extLst>
      <p:ext uri="{BB962C8B-B14F-4D97-AF65-F5344CB8AC3E}">
        <p14:creationId xmlns:p14="http://schemas.microsoft.com/office/powerpoint/2010/main" val="2174445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https://zerosum0x0.blogspot.com/2017/06/proposed-eafemet-bypass-for-reflective.html</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112</a:t>
            </a:fld>
            <a:endParaRPr lang="en-GB"/>
          </a:p>
        </p:txBody>
      </p:sp>
    </p:spTree>
    <p:extLst>
      <p:ext uri="{BB962C8B-B14F-4D97-AF65-F5344CB8AC3E}">
        <p14:creationId xmlns:p14="http://schemas.microsoft.com/office/powerpoint/2010/main" val="2037487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https://zerosum0x0.blogspot.com/2017/06/proposed-eafemet-bypass-for-reflective.html</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114</a:t>
            </a:fld>
            <a:endParaRPr lang="en-GB"/>
          </a:p>
        </p:txBody>
      </p:sp>
    </p:spTree>
    <p:extLst>
      <p:ext uri="{BB962C8B-B14F-4D97-AF65-F5344CB8AC3E}">
        <p14:creationId xmlns:p14="http://schemas.microsoft.com/office/powerpoint/2010/main" val="325949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https://msdn.microsoft.com/en-us/library/cc722931.aspx</a:t>
            </a:r>
          </a:p>
          <a:p>
            <a:r>
              <a:rPr lang="en-US" dirty="0"/>
              <a:t>https://msdn.microsoft.com/en-us/library/cc750213.aspx </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14261522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https://zerosum0x0.blogspot.com/2017/06/proposed-eafemet-bypass-for-reflective.html</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115</a:t>
            </a:fld>
            <a:endParaRPr lang="en-GB"/>
          </a:p>
        </p:txBody>
      </p:sp>
    </p:spTree>
    <p:extLst>
      <p:ext uri="{BB962C8B-B14F-4D97-AF65-F5344CB8AC3E}">
        <p14:creationId xmlns:p14="http://schemas.microsoft.com/office/powerpoint/2010/main" val="1762862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https://zerosum0x0.blogspot.com/2017/06/proposed-eafemet-bypass-for-reflective.html</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116</a:t>
            </a:fld>
            <a:endParaRPr lang="en-GB"/>
          </a:p>
        </p:txBody>
      </p:sp>
    </p:spTree>
    <p:extLst>
      <p:ext uri="{BB962C8B-B14F-4D97-AF65-F5344CB8AC3E}">
        <p14:creationId xmlns:p14="http://schemas.microsoft.com/office/powerpoint/2010/main" val="14257617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https://zerosum0x0.blogspot.com/2017/06/proposed-eafemet-bypass-for-reflective.html</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117</a:t>
            </a:fld>
            <a:endParaRPr lang="en-GB"/>
          </a:p>
        </p:txBody>
      </p:sp>
    </p:spTree>
    <p:extLst>
      <p:ext uri="{BB962C8B-B14F-4D97-AF65-F5344CB8AC3E}">
        <p14:creationId xmlns:p14="http://schemas.microsoft.com/office/powerpoint/2010/main" val="945963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More reading</a:t>
            </a:r>
            <a:endParaRPr lang="en-US" b="0" dirty="0"/>
          </a:p>
          <a:p>
            <a:r>
              <a:rPr lang="en-US" b="0" dirty="0"/>
              <a:t>Wikipedia: Call stack - http://en.wikipedia.org/wiki/Call_stack</a:t>
            </a:r>
          </a:p>
          <a:p>
            <a:r>
              <a:rPr lang="en-US" b="0" dirty="0"/>
              <a:t>Wikipedia: x86</a:t>
            </a:r>
            <a:r>
              <a:rPr lang="en-US" b="0" baseline="0" dirty="0"/>
              <a:t> Calling Conventions - http://en.wikipedia.org/wiki/X86_calling_conventions</a:t>
            </a:r>
            <a:endParaRPr lang="en-US" b="0" dirty="0"/>
          </a:p>
          <a:p>
            <a:r>
              <a:rPr lang="en-US" b="0" dirty="0"/>
              <a:t>A gentle introduction to return</a:t>
            </a:r>
            <a:r>
              <a:rPr lang="en-US" b="0" baseline="0" dirty="0"/>
              <a:t> oriented programming - http://blog.zynamics.com/2010/03/12/a-gentle-introduction-to-return-oriented-programming/</a:t>
            </a:r>
          </a:p>
          <a:p>
            <a:r>
              <a:rPr lang="en-US" b="0" dirty="0"/>
              <a:t>Defeating</a:t>
            </a:r>
            <a:r>
              <a:rPr lang="en-US" b="0" baseline="0" dirty="0"/>
              <a:t> DEP and ASLR in Windows - http://packetstorm.igor.onlinedirect.bg/papers/bypass/defeating_data_execution_prevention_and_aslr_in_windows_xp_sp3.pdf</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532794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64703508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925436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448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8287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3178278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580717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70272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440117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65411729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3021483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63228654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4609551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04456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38456813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928142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294305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chart" Target="../charts/chart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chart" Target="../charts/chart2.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2.emf"/><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 id="2147484574" r:id="rId14"/>
    <p:sldLayoutId id="2147484593"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411369874"/>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 id="2147484591" r:id="rId14"/>
    <p:sldLayoutId id="2147484592"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3" Type="http://schemas.openxmlformats.org/officeDocument/2006/relationships/hyperlink" Target="http://blogs.msdn.com/b/ie/archive/2008/07/02/ie8-security-part-iii-smartscreen-filter.aspx" TargetMode="External"/><Relationship Id="rId2" Type="http://schemas.openxmlformats.org/officeDocument/2006/relationships/notesSlide" Target="../notesSlides/notesSlide70.xml"/><Relationship Id="rId1" Type="http://schemas.openxmlformats.org/officeDocument/2006/relationships/slideLayout" Target="../slideLayouts/slideLayout22.xml"/><Relationship Id="rId4" Type="http://schemas.openxmlformats.org/officeDocument/2006/relationships/hyperlink" Target="http://blogs.msdn.com/b/ie/archive/2011/05/17/smartscreen-174-application-reputation-in-ie9.aspx"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blogs.technet.com/b/mmpc/archive/2015/04/28/cleaning-up-misleading-advertisements.aspx" TargetMode="External"/><Relationship Id="rId2" Type="http://schemas.openxmlformats.org/officeDocument/2006/relationships/notesSlide" Target="../notesSlides/notesSlide71.xml"/><Relationship Id="rId1" Type="http://schemas.openxmlformats.org/officeDocument/2006/relationships/slideLayout" Target="../slideLayouts/slideLayout22.xml"/><Relationship Id="rId4" Type="http://schemas.openxmlformats.org/officeDocument/2006/relationships/hyperlink" Target="http://blogs.windows.com/msedgedev/2015/11/16/introducing-edgehtml-13-our-first-platform-update-for-microsoft-edge/"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s://www.microsoft.com/security/portal/mmpc/threat/exploits.aspx" TargetMode="External"/><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10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cloudblogs.microsoft.com/microsoftsecure/2017/12/04/microsoft-teams-up-with-law-enforcement-and-other-partners-to-disrupt-gamarue-andromeda/?source=mmpc"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1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8.xml"/><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2.xml"/></Relationships>
</file>

<file path=ppt/slides/_rels/slide1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0.xml"/><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1.xml"/><Relationship Id="rId1" Type="http://schemas.openxmlformats.org/officeDocument/2006/relationships/slideLayout" Target="../slideLayouts/slideLayout22.xml"/></Relationships>
</file>

<file path=ppt/slides/_rels/slide1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2.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hyperlink" Target="http://blogs.technet.com/b/srd/" TargetMode="Externa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hyperlink" Target="https://support.microsoft.com/kb/2458544" TargetMode="External"/><Relationship Id="rId2" Type="http://schemas.openxmlformats.org/officeDocument/2006/relationships/hyperlink" Target="https://support.microsoft.com/en-us/help/2909257/emet-mitigations-guidelines" TargetMode="External"/><Relationship Id="rId1" Type="http://schemas.openxmlformats.org/officeDocument/2006/relationships/slideLayout" Target="../slideLayouts/slideLayout22.xml"/><Relationship Id="rId4" Type="http://schemas.openxmlformats.org/officeDocument/2006/relationships/hyperlink" Target="https://docs.microsoft.com/en-us/windows/security/threat-protection/windows-defender-exploit-guard/customize-exploit-protect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hyperlink" Target="http://technet.microsoft.com/en-us/sysinternals/bb896647.aspx" TargetMode="External"/><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hyperlink" Target="http://msdn.microsoft.com/library/windows/desktop/ms686749(v=vs.85).aspx"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hyperlink" Target="http://msdn.microsoft.com/en-us/Library/ff542932(v=vs.85).aspx" TargetMode="External"/><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hyperlink" Target="http://msdn.microsoft.com/en-us/Library/ff549596(v=vs.85).aspx" TargetMode="External"/><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hyperlink" Target="http://msdn.microsoft.com/en-us/library/windows/desktop/aa813706(v=vs.85).aspx"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hyperlink" Target="https://www.codeproject.com/articles/30815/an-anti-reverse-engineering-guide" TargetMode="External"/><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resources.infosecinstitute.com/anti-memory-dumping-techniques" TargetMode="External"/><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3" Type="http://schemas.openxmlformats.org/officeDocument/2006/relationships/hyperlink" Target="http://msdn.microsoft.com/en-us/library/windows/desktop/aa366549(v=vs.85).aspx" TargetMode="External"/><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3" Type="http://schemas.openxmlformats.org/officeDocument/2006/relationships/hyperlink" Target="https://msdn.microsoft.com/en-us/library/windows/desktop/ms633499(v=vs.85).aspx" TargetMode="External"/><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3" Type="http://schemas.openxmlformats.org/officeDocument/2006/relationships/hyperlink" Target="http://blogs.windows.com/itpro/2011/03/04/whats-emet-and-how-can-you-benefit-enhanced-mitigation-experience-toolkit/" TargetMode="External"/><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3" Type="http://schemas.openxmlformats.org/officeDocument/2006/relationships/hyperlink" Target="http://www.exeinfo.antserve.com/" TargetMode="External"/><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3" Type="http://schemas.openxmlformats.org/officeDocument/2006/relationships/hyperlink" Target="http://msdn.microsoft.com/en-us/gg463180.aspx" TargetMode="External"/><Relationship Id="rId2" Type="http://schemas.openxmlformats.org/officeDocument/2006/relationships/notesSlide" Target="../notesSlides/notesSlide67.xml"/><Relationship Id="rId1" Type="http://schemas.openxmlformats.org/officeDocument/2006/relationships/slideLayout" Target="../slideLayouts/slideLayout22.xml"/><Relationship Id="rId4" Type="http://schemas.openxmlformats.org/officeDocument/2006/relationships/hyperlink" Target="http://msdn.microsoft.com/en-us/windows/hardware/gg463119.aspx" TargetMode="Externa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99.xml.rels><?xml version="1.0" encoding="UTF-8" standalone="yes"?>
<Relationships xmlns="http://schemas.openxmlformats.org/package/2006/relationships"><Relationship Id="rId2" Type="http://schemas.openxmlformats.org/officeDocument/2006/relationships/hyperlink" Target="http://blog.didierstevens.com/2009/01/17/playing-with-authenticode-and-md5-collisions/" TargetMode="Externa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3">
            <a:extLst>
              <a:ext uri="{FF2B5EF4-FFF2-40B4-BE49-F238E27FC236}">
                <a16:creationId xmlns:a16="http://schemas.microsoft.com/office/drawing/2014/main" id="{3CF24AA1-AAED-4366-953E-AE0EDDA47C27}"/>
              </a:ext>
            </a:extLst>
          </p:cNvPr>
          <p:cNvSpPr txBox="1">
            <a:spLocks/>
          </p:cNvSpPr>
          <p:nvPr/>
        </p:nvSpPr>
        <p:spPr>
          <a:xfrm>
            <a:off x="276540" y="4930346"/>
            <a:ext cx="6399213" cy="82508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bg1"/>
                    </a:gs>
                    <a:gs pos="100000">
                      <a:schemeClr val="bg1"/>
                    </a:gs>
                  </a:gsLst>
                  <a:lin ang="5400000" scaled="1"/>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t>June 2018</a:t>
            </a:r>
            <a:endParaRPr lang="fr-FR" dirty="0"/>
          </a:p>
        </p:txBody>
      </p:sp>
      <p:sp>
        <p:nvSpPr>
          <p:cNvPr id="13" name="Title 2">
            <a:extLst>
              <a:ext uri="{FF2B5EF4-FFF2-40B4-BE49-F238E27FC236}">
                <a16:creationId xmlns:a16="http://schemas.microsoft.com/office/drawing/2014/main" id="{5B525C1B-60F5-4254-AF9E-6293F62CD106}"/>
              </a:ext>
            </a:extLst>
          </p:cNvPr>
          <p:cNvSpPr txBox="1">
            <a:spLocks/>
          </p:cNvSpPr>
          <p:nvPr/>
        </p:nvSpPr>
        <p:spPr>
          <a:xfrm>
            <a:off x="274702" y="1934285"/>
            <a:ext cx="8229535" cy="1837298"/>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0">
                      <a:schemeClr val="bg1"/>
                    </a:gs>
                    <a:gs pos="100000">
                      <a:schemeClr val="bg1"/>
                    </a:gs>
                  </a:gsLst>
                  <a:lin ang="5400000" scaled="1"/>
                </a:gradFill>
                <a:effectLst/>
                <a:latin typeface="+mj-lt"/>
                <a:ea typeface="+mn-ea"/>
                <a:cs typeface="Segoe UI" pitchFamily="34" charset="0"/>
              </a:defRPr>
            </a:lvl1pPr>
          </a:lstStyle>
          <a:p>
            <a:pPr fontAlgn="auto"/>
            <a:r>
              <a:rPr lang="en-US" sz="4800" spc="-50" dirty="0"/>
              <a:t>Module 4</a:t>
            </a:r>
            <a:br>
              <a:rPr lang="en-US" sz="4800" spc="-50" dirty="0"/>
            </a:br>
            <a:r>
              <a:rPr lang="en-US" sz="3200" spc="-50" dirty="0"/>
              <a:t>Attacks and Defenses</a:t>
            </a:r>
            <a:endParaRPr lang="en-US" sz="4800" spc="-50" dirty="0"/>
          </a:p>
        </p:txBody>
      </p:sp>
      <p:sp>
        <p:nvSpPr>
          <p:cNvPr id="15" name="TextBox 4">
            <a:extLst>
              <a:ext uri="{FF2B5EF4-FFF2-40B4-BE49-F238E27FC236}">
                <a16:creationId xmlns:a16="http://schemas.microsoft.com/office/drawing/2014/main" id="{0A31BB73-268C-4E0D-96A3-33023D259F5C}"/>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5 – Code </a:t>
            </a:r>
            <a:r>
              <a:rPr lang="en-US" sz="2400">
                <a:solidFill>
                  <a:schemeClr val="bg1"/>
                </a:solidFill>
              </a:rPr>
              <a:t>Vulnerabilities Exploit</a:t>
            </a:r>
            <a:endParaRPr lang="en-US" sz="2400" dirty="0">
              <a:solidFill>
                <a:schemeClr val="bg1"/>
              </a:solidFill>
            </a:endParaRPr>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SEH overwrites - Overview</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9602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2800" dirty="0">
                <a:gradFill>
                  <a:gsLst>
                    <a:gs pos="1250">
                      <a:srgbClr val="505050"/>
                    </a:gs>
                    <a:gs pos="100000">
                      <a:srgbClr val="505050"/>
                    </a:gs>
                  </a:gsLst>
                  <a:lin ang="5400000" scaled="0"/>
                </a:gradFill>
              </a:rPr>
              <a:t>This illustration represents what an SEH overwrite would typically look like from an exploitation perspective:</a:t>
            </a:r>
            <a:endParaRPr lang="en-US" sz="2800" dirty="0">
              <a:gradFill>
                <a:gsLst>
                  <a:gs pos="1250">
                    <a:srgbClr val="505050"/>
                  </a:gs>
                  <a:gs pos="100000">
                    <a:srgbClr val="505050"/>
                  </a:gs>
                </a:gsLst>
                <a:lin ang="5400000" scaled="0"/>
              </a:gradFill>
              <a:latin typeface="Segoe UI Light"/>
            </a:endParaRPr>
          </a:p>
        </p:txBody>
      </p:sp>
      <p:pic>
        <p:nvPicPr>
          <p:cNvPr id="7" name="Picture 6">
            <a:extLst>
              <a:ext uri="{FF2B5EF4-FFF2-40B4-BE49-F238E27FC236}">
                <a16:creationId xmlns:a16="http://schemas.microsoft.com/office/drawing/2014/main" id="{28B2386E-62AA-4FA3-99F0-6DBC9E6E5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617" y="3027559"/>
            <a:ext cx="6242101" cy="3690981"/>
          </a:xfrm>
          <a:prstGeom prst="rect">
            <a:avLst/>
          </a:prstGeom>
        </p:spPr>
      </p:pic>
    </p:spTree>
    <p:extLst>
      <p:ext uri="{BB962C8B-B14F-4D97-AF65-F5344CB8AC3E}">
        <p14:creationId xmlns:p14="http://schemas.microsoft.com/office/powerpoint/2010/main" val="3029296757"/>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Authenticode - Hashing attacks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91772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a second-preimage attack: attacker takes anyone else’s insecurely-signed </a:t>
            </a:r>
            <a:r>
              <a:rPr lang="en-US" i="1" dirty="0"/>
              <a:t>legitimate</a:t>
            </a:r>
            <a:r>
              <a:rPr lang="en-US" dirty="0"/>
              <a:t> program as input and  generates a new </a:t>
            </a:r>
            <a:r>
              <a:rPr lang="en-US" i="1" dirty="0"/>
              <a:t>evil</a:t>
            </a:r>
            <a:r>
              <a:rPr lang="en-US" dirty="0"/>
              <a:t> program that hashes to the same value as the legitimate file. </a:t>
            </a:r>
          </a:p>
          <a:p>
            <a:pPr lvl="1"/>
            <a:r>
              <a:rPr lang="en-US" dirty="0"/>
              <a:t>Attacker can then copy the signature to his file and it will appear that the evil file was signed by the good guy. </a:t>
            </a:r>
          </a:p>
        </p:txBody>
      </p:sp>
    </p:spTree>
    <p:extLst>
      <p:ext uri="{BB962C8B-B14F-4D97-AF65-F5344CB8AC3E}">
        <p14:creationId xmlns:p14="http://schemas.microsoft.com/office/powerpoint/2010/main" val="482953312"/>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Authenticode best practices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2926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Do not use MD5 or SHA1</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Prefer instead SHA256</a:t>
            </a:r>
          </a:p>
        </p:txBody>
      </p:sp>
    </p:spTree>
    <p:extLst>
      <p:ext uri="{BB962C8B-B14F-4D97-AF65-F5344CB8AC3E}">
        <p14:creationId xmlns:p14="http://schemas.microsoft.com/office/powerpoint/2010/main" val="2654218076"/>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SmartScreen</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368160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SmartScreen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288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t>SmartScreen Filter helps you identify reported phishing and malware websites and also helps you make informed decisions about downloads.</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t>As you browse the web, it analyzes pages and determines if they might be suspicious.</a:t>
            </a:r>
          </a:p>
          <a:p>
            <a:pPr lvl="1">
              <a:buFont typeface="Wingdings" panose="05000000000000000000" pitchFamily="2" charset="2"/>
              <a:buChar char="§"/>
              <a:defRPr/>
            </a:pPr>
            <a:r>
              <a:rPr lang="en-US" dirty="0"/>
              <a:t>SmartScreen checks the sites you visit against a dynamic list of reported phishing sites and malicious software sites. See </a:t>
            </a:r>
            <a:r>
              <a:rPr lang="fr-FR" dirty="0">
                <a:hlinkClick r:id="rId3"/>
              </a:rPr>
              <a:t>URL </a:t>
            </a:r>
            <a:r>
              <a:rPr lang="fr-FR" dirty="0" err="1">
                <a:hlinkClick r:id="rId3"/>
              </a:rPr>
              <a:t>reputation</a:t>
            </a:r>
            <a:r>
              <a:rPr lang="fr-FR" dirty="0">
                <a:hlinkClick r:id="rId3"/>
              </a:rPr>
              <a:t> checks</a:t>
            </a:r>
            <a:endParaRPr lang="en-US" dirty="0"/>
          </a:p>
          <a:p>
            <a:pPr lvl="1">
              <a:buFont typeface="Wingdings" panose="05000000000000000000" pitchFamily="2" charset="2"/>
              <a:buChar char="§"/>
              <a:defRPr/>
            </a:pPr>
            <a:r>
              <a:rPr lang="en-US" dirty="0"/>
              <a:t>SmartScreen checks files that you download from the web against a list of reported malicious software sites and programs known to be unsafe. See </a:t>
            </a:r>
            <a:r>
              <a:rPr lang="fr-FR" dirty="0">
                <a:hlinkClick r:id="rId4"/>
              </a:rPr>
              <a:t>Application </a:t>
            </a:r>
            <a:r>
              <a:rPr lang="fr-FR" dirty="0" err="1">
                <a:hlinkClick r:id="rId4"/>
              </a:rPr>
              <a:t>Reputation</a:t>
            </a:r>
            <a:r>
              <a:rPr lang="fr-FR" dirty="0">
                <a:hlinkClick r:id="rId4"/>
              </a:rPr>
              <a:t> protection</a:t>
            </a:r>
            <a:endParaRPr lang="en-US"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675421797"/>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SmartScreen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2870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SmartScreen has expanded its scope from phishing attacks and socially engineered malware to also include warnings for</a:t>
            </a:r>
            <a:r>
              <a:rPr lang="fr-FR" dirty="0"/>
              <a:t> </a:t>
            </a:r>
            <a:r>
              <a:rPr lang="fr-FR" dirty="0" err="1">
                <a:hlinkClick r:id="rId3"/>
              </a:rPr>
              <a:t>deceptive</a:t>
            </a:r>
            <a:r>
              <a:rPr lang="fr-FR" dirty="0">
                <a:hlinkClick r:id="rId3"/>
              </a:rPr>
              <a:t> </a:t>
            </a:r>
            <a:r>
              <a:rPr lang="fr-FR" dirty="0" err="1">
                <a:hlinkClick r:id="rId3"/>
              </a:rPr>
              <a:t>advertisements</a:t>
            </a:r>
            <a:r>
              <a:rPr lang="fr-FR" dirty="0"/>
              <a:t> </a:t>
            </a:r>
            <a:r>
              <a:rPr lang="en-US" dirty="0"/>
              <a:t>and support scam sites.</a:t>
            </a:r>
          </a:p>
          <a:p>
            <a:r>
              <a:rPr lang="en-US" dirty="0"/>
              <a:t>With</a:t>
            </a:r>
            <a:r>
              <a:rPr lang="fr-FR" dirty="0"/>
              <a:t> </a:t>
            </a:r>
            <a:r>
              <a:rPr lang="fr-FR" dirty="0">
                <a:hlinkClick r:id="rId4"/>
              </a:rPr>
              <a:t>the </a:t>
            </a:r>
            <a:r>
              <a:rPr lang="fr-FR" dirty="0" err="1">
                <a:hlinkClick r:id="rId4"/>
              </a:rPr>
              <a:t>latest</a:t>
            </a:r>
            <a:r>
              <a:rPr lang="fr-FR" dirty="0">
                <a:hlinkClick r:id="rId4"/>
              </a:rPr>
              <a:t> Windows 10 updates</a:t>
            </a:r>
            <a:r>
              <a:rPr lang="en-US" dirty="0"/>
              <a:t>, SmartScreen extended to include protection from drive-by attacks in Microsoft Edge and Internet Explorer 11.</a:t>
            </a:r>
          </a:p>
        </p:txBody>
      </p:sp>
    </p:spTree>
    <p:extLst>
      <p:ext uri="{BB962C8B-B14F-4D97-AF65-F5344CB8AC3E}">
        <p14:creationId xmlns:p14="http://schemas.microsoft.com/office/powerpoint/2010/main" val="2924111315"/>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SmartScreen and drive-by attacks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2316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Drive-by attacks are malicious web attacks that tend to start on trusted websites, targeting security vulnerabilities in commonly used software.</a:t>
            </a:r>
          </a:p>
          <a:p>
            <a:pPr lvl="1"/>
            <a:r>
              <a:rPr lang="en-US" dirty="0"/>
              <a:t>They often don’t require any user interaction – so there’s nothing to click, nothing to download – and infection is usually invisible.</a:t>
            </a:r>
          </a:p>
          <a:p>
            <a:pPr lvl="1"/>
            <a:r>
              <a:rPr lang="en-US" dirty="0"/>
              <a:t>Make use of services known as</a:t>
            </a:r>
            <a:r>
              <a:rPr lang="fr-FR" dirty="0"/>
              <a:t> </a:t>
            </a:r>
            <a:r>
              <a:rPr lang="fr-FR" dirty="0">
                <a:hlinkClick r:id="rId3"/>
              </a:rPr>
              <a:t>exploit kits</a:t>
            </a:r>
            <a:r>
              <a:rPr lang="fr-FR" dirty="0"/>
              <a:t> </a:t>
            </a:r>
            <a:r>
              <a:rPr lang="en-US" dirty="0"/>
              <a:t>(EKs) to scale effectively.</a:t>
            </a:r>
          </a:p>
          <a:p>
            <a:pPr lvl="1"/>
            <a:r>
              <a:rPr lang="en-US" dirty="0"/>
              <a:t>Vulnerabilities can be either newly discovered ones – also known as 0-days</a:t>
            </a:r>
          </a:p>
        </p:txBody>
      </p:sp>
    </p:spTree>
    <p:extLst>
      <p:ext uri="{BB962C8B-B14F-4D97-AF65-F5344CB8AC3E}">
        <p14:creationId xmlns:p14="http://schemas.microsoft.com/office/powerpoint/2010/main" val="2928242395"/>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17940" y="1396360"/>
            <a:ext cx="5389722" cy="509062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3600" dirty="0">
                <a:solidFill>
                  <a:prstClr val="white"/>
                </a:solidFill>
                <a:latin typeface="Calibri Light" panose="020F0302020204030204"/>
              </a:rPr>
              <a:t>Use a variety of exploits to attack your PC</a:t>
            </a:r>
            <a:endParaRPr kumimoji="0" lang="en-US" sz="3600" b="0" i="0" u="none" strike="noStrike" kern="1200" cap="none" spc="0" normalizeH="0" baseline="0" noProof="0" dirty="0">
              <a:ln>
                <a:noFill/>
              </a:ln>
              <a:solidFill>
                <a:prstClr val="white"/>
              </a:solidFill>
              <a:effectLst/>
              <a:uLnTx/>
              <a:uFillTx/>
              <a:latin typeface="Calibri Light" panose="020F0302020204030204"/>
              <a:ea typeface="+mn-ea"/>
              <a:cs typeface="+mn-cs"/>
            </a:endParaRPr>
          </a:p>
          <a:p>
            <a:pPr lvl="0">
              <a:defRPr/>
            </a:pPr>
            <a:r>
              <a:rPr lang="en-US" sz="3600" dirty="0">
                <a:solidFill>
                  <a:prstClr val="white"/>
                </a:solidFill>
                <a:latin typeface="Calibri Light" panose="020F0302020204030204"/>
              </a:rPr>
              <a:t>Prevalent exploit kits may include</a:t>
            </a:r>
            <a:endParaRPr kumimoji="0" lang="en-US" sz="3600" b="0" i="0" u="none" strike="noStrike" kern="1200" cap="none" spc="0" normalizeH="0" baseline="0" noProof="0" dirty="0">
              <a:ln>
                <a:noFill/>
              </a:ln>
              <a:solidFill>
                <a:prstClr val="white"/>
              </a:solidFill>
              <a:effectLst/>
              <a:uLnTx/>
              <a:uFillTx/>
              <a:latin typeface="Calibri Light" panose="020F0302020204030204"/>
              <a:ea typeface="+mn-ea"/>
              <a:cs typeface="+mn-cs"/>
            </a:endParaRPr>
          </a:p>
          <a:p>
            <a:pPr lvl="1">
              <a:defRPr/>
            </a:pPr>
            <a:r>
              <a:rPr lang="en-US" dirty="0">
                <a:solidFill>
                  <a:prstClr val="white"/>
                </a:solidFill>
                <a:latin typeface="Calibri" panose="020F0502020204030204"/>
              </a:rPr>
              <a:t>Angler / </a:t>
            </a:r>
            <a:r>
              <a:rPr lang="en-US" dirty="0" err="1">
                <a:solidFill>
                  <a:prstClr val="white"/>
                </a:solidFill>
                <a:latin typeface="Calibri" panose="020F0502020204030204"/>
              </a:rPr>
              <a:t>Axpergle</a:t>
            </a:r>
            <a:endParaRPr lang="en-US" dirty="0">
              <a:solidFill>
                <a:prstClr val="white"/>
              </a:solidFill>
              <a:latin typeface="Calibri" panose="020F0502020204030204"/>
            </a:endParaRPr>
          </a:p>
          <a:p>
            <a:pPr lvl="1">
              <a:defRPr/>
            </a:pPr>
            <a:r>
              <a:rPr lang="en-US" dirty="0">
                <a:solidFill>
                  <a:prstClr val="white"/>
                </a:solidFill>
                <a:latin typeface="Calibri" panose="020F0502020204030204"/>
              </a:rPr>
              <a:t>Neutrino</a:t>
            </a:r>
          </a:p>
          <a:p>
            <a:pPr lvl="1">
              <a:defRPr/>
            </a:pPr>
            <a:r>
              <a:rPr lang="en-US" dirty="0" err="1">
                <a:solidFill>
                  <a:prstClr val="white"/>
                </a:solidFill>
                <a:latin typeface="Calibri" panose="020F0502020204030204"/>
              </a:rPr>
              <a:t>Nucleare</a:t>
            </a:r>
            <a:endParaRPr lang="en-US" dirty="0">
              <a:solidFill>
                <a:prstClr val="white"/>
              </a:solidFill>
              <a:latin typeface="Calibri" panose="020F0502020204030204"/>
            </a:endParaRPr>
          </a:p>
          <a:p>
            <a:pPr lvl="0">
              <a:defRPr/>
            </a:pPr>
            <a:r>
              <a:rPr lang="en-US" sz="3600" dirty="0">
                <a:solidFill>
                  <a:prstClr val="white"/>
                </a:solidFill>
                <a:latin typeface="Calibri Light" panose="020F0302020204030204"/>
              </a:rPr>
              <a:t>kits can use exploits targeting a variety of software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dirty="0"/>
              <a:t>SmartScreen and Exploit kits</a:t>
            </a:r>
            <a:endParaRPr lang="fr-FR" dirty="0"/>
          </a:p>
        </p:txBody>
      </p:sp>
      <p:pic>
        <p:nvPicPr>
          <p:cNvPr id="2050" name="Picture 2" descr="Exploit kit compromise">
            <a:extLst>
              <a:ext uri="{FF2B5EF4-FFF2-40B4-BE49-F238E27FC236}">
                <a16:creationId xmlns:a16="http://schemas.microsoft.com/office/drawing/2014/main" id="{49A69668-468F-4918-9B42-71D5E354D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16" y="1780867"/>
            <a:ext cx="5662997" cy="4275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239053"/>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a:t>
            </a:r>
            <a:r>
              <a:rPr lang="en-US" sz="3600" spc="-50" dirty="0"/>
              <a:t>Export Address Table Access Filtering </a:t>
            </a:r>
            <a:endParaRPr lang="en-US" sz="4800" spc="-50" dirty="0"/>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164882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Export Address Table Access Filtering (EAF)	- overview</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7459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Filters access to the Export Address Table</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The Export Address Table (EAT) publishes a modules exported functions</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EAF mitigation protects the EAT of important modules ntdll.dll, kernel32.dll, and kernelbase.dll</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Uses debug registers to breakpoint and control access to the EAT</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Can be incompatible with certain software, including: Debuggers, Anti-Debugging techniques, DRM techniques, or other software protection mechanisms. </a:t>
            </a:r>
          </a:p>
        </p:txBody>
      </p:sp>
    </p:spTree>
    <p:extLst>
      <p:ext uri="{BB962C8B-B14F-4D97-AF65-F5344CB8AC3E}">
        <p14:creationId xmlns:p14="http://schemas.microsoft.com/office/powerpoint/2010/main" val="3077992053"/>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EAF+ Overview</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5209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Extension of EAF that can be used independently or in conjunction with EAF</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Provides the following actions: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Detects if the stack register is out of the allowed boundaries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Detects mismatch of stack and frame pointer registers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Detects memory read access to export table pointers of kernel32.dll, ntdll.dll, and kernelbase.dll originated from specific modules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Detects memory read access to the MZ/PE header of specific modules (Based on a specific set of configurable modules)</a:t>
            </a:r>
          </a:p>
        </p:txBody>
      </p:sp>
    </p:spTree>
    <p:extLst>
      <p:ext uri="{BB962C8B-B14F-4D97-AF65-F5344CB8AC3E}">
        <p14:creationId xmlns:p14="http://schemas.microsoft.com/office/powerpoint/2010/main" val="23316633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Distributed Denial-of-Service (DDoS) Overview</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31837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 DDoS attacks depend on getting the DDoS client to run on a wide range of machines.</a:t>
            </a:r>
          </a:p>
          <a:p>
            <a:pPr>
              <a:buFont typeface="Wingdings" panose="05000000000000000000" pitchFamily="2" charset="2"/>
              <a:buChar char="§"/>
              <a:defRPr/>
            </a:pPr>
            <a:r>
              <a:rPr lang="fr-FR" dirty="0">
                <a:gradFill>
                  <a:gsLst>
                    <a:gs pos="1250">
                      <a:srgbClr val="505050"/>
                    </a:gs>
                    <a:gs pos="100000">
                      <a:srgbClr val="505050"/>
                    </a:gs>
                  </a:gsLst>
                  <a:lin ang="5400000" scaled="0"/>
                </a:gradFill>
              </a:rPr>
              <a:t>R</a:t>
            </a:r>
            <a:r>
              <a:rPr lang="en-US" dirty="0" err="1">
                <a:gradFill>
                  <a:gsLst>
                    <a:gs pos="1250">
                      <a:srgbClr val="505050"/>
                    </a:gs>
                    <a:gs pos="100000">
                      <a:srgbClr val="505050"/>
                    </a:gs>
                  </a:gsLst>
                  <a:lin ang="5400000" scaled="0"/>
                </a:gradFill>
              </a:rPr>
              <a:t>ely</a:t>
            </a:r>
            <a:r>
              <a:rPr lang="en-US" dirty="0">
                <a:gradFill>
                  <a:gsLst>
                    <a:gs pos="1250">
                      <a:srgbClr val="505050"/>
                    </a:gs>
                    <a:gs pos="100000">
                      <a:srgbClr val="505050"/>
                    </a:gs>
                  </a:gsLst>
                  <a:lin ang="5400000" scaled="0"/>
                </a:gradFill>
              </a:rPr>
              <a:t> on malicious program like trojan horse, worm or botnet</a:t>
            </a:r>
          </a:p>
          <a:p>
            <a:pPr>
              <a:buFont typeface="Wingdings" panose="05000000000000000000" pitchFamily="2" charset="2"/>
              <a:buChar char="§"/>
              <a:defRPr/>
            </a:pPr>
            <a:r>
              <a:rPr lang="en-US" dirty="0">
                <a:gradFill>
                  <a:gsLst>
                    <a:gs pos="1250">
                      <a:srgbClr val="505050"/>
                    </a:gs>
                    <a:gs pos="100000">
                      <a:srgbClr val="505050"/>
                    </a:gs>
                  </a:gsLst>
                  <a:lin ang="5400000" scaled="0"/>
                </a:gradFill>
              </a:rPr>
              <a:t>More details for </a:t>
            </a:r>
            <a:r>
              <a:rPr lang="en-US" dirty="0" err="1">
                <a:gradFill>
                  <a:gsLst>
                    <a:gs pos="1250">
                      <a:srgbClr val="505050"/>
                    </a:gs>
                    <a:gs pos="100000">
                      <a:srgbClr val="505050"/>
                    </a:gs>
                  </a:gsLst>
                  <a:lin ang="5400000" scaled="0"/>
                </a:gradFill>
              </a:rPr>
              <a:t>Gamarue</a:t>
            </a:r>
            <a:r>
              <a:rPr lang="en-US" dirty="0">
                <a:gradFill>
                  <a:gsLst>
                    <a:gs pos="1250">
                      <a:srgbClr val="505050"/>
                    </a:gs>
                    <a:gs pos="100000">
                      <a:srgbClr val="505050"/>
                    </a:gs>
                  </a:gsLst>
                  <a:lin ang="5400000" scaled="0"/>
                </a:gradFill>
              </a:rPr>
              <a:t>/Andromeda example:</a:t>
            </a: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3"/>
              </a:rPr>
              <a:t>https://www.microsoft.com/en-us/wdsi/threats/malware-encyclopedia-description?Name=Win32/Gamarue </a:t>
            </a: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3"/>
              </a:rPr>
              <a:t>https://cloudblogs.microsoft.com/microsoftsecure/2017/12/04/microsoft-teams-up-with-law-enforcement-and-other-partners-to-disrupt-gamarue-andromeda/?source=mmpc</a:t>
            </a:r>
            <a:r>
              <a:rPr lang="en-US" dirty="0">
                <a:gradFill>
                  <a:gsLst>
                    <a:gs pos="1250">
                      <a:srgbClr val="505050"/>
                    </a:gs>
                    <a:gs pos="100000">
                      <a:srgbClr val="505050"/>
                    </a:gs>
                  </a:gsLst>
                  <a:lin ang="5400000" scaled="0"/>
                </a:gradFill>
              </a:rPr>
              <a:t> </a:t>
            </a:r>
          </a:p>
          <a:p>
            <a:pPr>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2411898411"/>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Export Address Table Access Filtering (EAF)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950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EAF sets hardware breakpoints that check for legitimate access when the function exports of KERNEL32.DLL and NTDLL.DLL are read. </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It does this by checking if the offending caller code is part of a legitimately loaded module (which reflective DLL injection is not). </a:t>
            </a:r>
          </a:p>
          <a:p>
            <a:pPr marL="0" lvl="0" indent="0">
              <a:buNone/>
              <a:defRPr/>
            </a:pPr>
            <a:r>
              <a:rPr lang="en-US" dirty="0">
                <a:gradFill>
                  <a:gsLst>
                    <a:gs pos="1250">
                      <a:srgbClr val="505050"/>
                    </a:gs>
                    <a:gs pos="100000">
                      <a:srgbClr val="505050"/>
                    </a:gs>
                  </a:gsLst>
                  <a:lin ang="5400000" scaled="0"/>
                </a:gradFill>
              </a:rPr>
              <a:t>Windows 10 will also be adding the brand new Import Address Table Access Filtering (IAF).</a:t>
            </a:r>
          </a:p>
        </p:txBody>
      </p:sp>
    </p:spTree>
    <p:extLst>
      <p:ext uri="{BB962C8B-B14F-4D97-AF65-F5344CB8AC3E}">
        <p14:creationId xmlns:p14="http://schemas.microsoft.com/office/powerpoint/2010/main" val="320358401"/>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a:t>
            </a:r>
            <a:r>
              <a:rPr lang="en-US" sz="3600" spc="-50" dirty="0"/>
              <a:t>SEHOP</a:t>
            </a:r>
            <a:endParaRPr lang="en-US" sz="4800" spc="-50" dirty="0"/>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290896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Structured Exception Handling Schema</a:t>
            </a:r>
          </a:p>
        </p:txBody>
      </p:sp>
      <p:pic>
        <p:nvPicPr>
          <p:cNvPr id="4" name="Image 3">
            <a:extLst>
              <a:ext uri="{FF2B5EF4-FFF2-40B4-BE49-F238E27FC236}">
                <a16:creationId xmlns:a16="http://schemas.microsoft.com/office/drawing/2014/main" id="{EFCEB44E-2CF7-425F-832C-DFFFC83AECB4}"/>
              </a:ext>
            </a:extLst>
          </p:cNvPr>
          <p:cNvPicPr>
            <a:picLocks noChangeAspect="1"/>
          </p:cNvPicPr>
          <p:nvPr/>
        </p:nvPicPr>
        <p:blipFill>
          <a:blip r:embed="rId3"/>
          <a:stretch>
            <a:fillRect/>
          </a:stretch>
        </p:blipFill>
        <p:spPr>
          <a:xfrm>
            <a:off x="1758055" y="1635491"/>
            <a:ext cx="8091339" cy="5026565"/>
          </a:xfrm>
          <a:prstGeom prst="rect">
            <a:avLst/>
          </a:prstGeom>
        </p:spPr>
      </p:pic>
    </p:spTree>
    <p:extLst>
      <p:ext uri="{BB962C8B-B14F-4D97-AF65-F5344CB8AC3E}">
        <p14:creationId xmlns:p14="http://schemas.microsoft.com/office/powerpoint/2010/main" val="2816914322"/>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SEHOP Overview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1818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SEHOP validates integrity of exception chain when exceptions fire</a:t>
            </a:r>
          </a:p>
        </p:txBody>
      </p:sp>
      <p:pic>
        <p:nvPicPr>
          <p:cNvPr id="4" name="Picture 1">
            <a:extLst>
              <a:ext uri="{FF2B5EF4-FFF2-40B4-BE49-F238E27FC236}">
                <a16:creationId xmlns:a16="http://schemas.microsoft.com/office/drawing/2014/main" id="{144E0679-B415-4B6B-91BE-6E6FD673B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92" y="3217407"/>
            <a:ext cx="8950779" cy="3505200"/>
          </a:xfrm>
          <a:prstGeom prst="rect">
            <a:avLst/>
          </a:prstGeom>
        </p:spPr>
      </p:pic>
    </p:spTree>
    <p:extLst>
      <p:ext uri="{BB962C8B-B14F-4D97-AF65-F5344CB8AC3E}">
        <p14:creationId xmlns:p14="http://schemas.microsoft.com/office/powerpoint/2010/main" val="340094186"/>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a:t>
            </a:r>
            <a:r>
              <a:rPr lang="en-US" sz="3600" spc="-50" dirty="0"/>
              <a:t>Control Flow Guard</a:t>
            </a:r>
            <a:endParaRPr lang="en-US" sz="4800" spc="-50" dirty="0"/>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375610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Control Flow Guard (CFG) - Overview</a:t>
            </a:r>
          </a:p>
          <a:p>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950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CFG is a highly-optimized platform security feature that was created to combat memory corruption vulnerabilities</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By placing tight restrictions on where an application can execute code from, it makes it much harder for exploits to execute arbitrary code through vulnerabilities such as buffer overflows</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CFG extends previous exploit mitigation technologies such as /GS, DEP, and ASLR</a:t>
            </a:r>
          </a:p>
        </p:txBody>
      </p:sp>
    </p:spTree>
    <p:extLst>
      <p:ext uri="{BB962C8B-B14F-4D97-AF65-F5344CB8AC3E}">
        <p14:creationId xmlns:p14="http://schemas.microsoft.com/office/powerpoint/2010/main" val="1356742944"/>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Control Flow Guard (CFG) – How it works</a:t>
            </a:r>
          </a:p>
          <a:p>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8207273" cy="461021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2800" dirty="0">
                <a:gradFill>
                  <a:gsLst>
                    <a:gs pos="1250">
                      <a:srgbClr val="505050"/>
                    </a:gs>
                    <a:gs pos="100000">
                      <a:srgbClr val="505050"/>
                    </a:gs>
                  </a:gsLst>
                  <a:lin ang="5400000" scaled="0"/>
                </a:gradFill>
              </a:rPr>
              <a:t>In simplistic terms, at compile time there is a bit map table built of all the legitimate target locations the code can jump too  </a:t>
            </a:r>
          </a:p>
          <a:p>
            <a:pPr lvl="0">
              <a:buFont typeface="Wingdings" panose="05000000000000000000" pitchFamily="2" charset="2"/>
              <a:buChar char="§"/>
              <a:defRPr/>
            </a:pPr>
            <a:r>
              <a:rPr lang="en-US" sz="2800" dirty="0">
                <a:gradFill>
                  <a:gsLst>
                    <a:gs pos="1250">
                      <a:srgbClr val="505050"/>
                    </a:gs>
                    <a:gs pos="100000">
                      <a:srgbClr val="505050"/>
                    </a:gs>
                  </a:gsLst>
                  <a:lin ang="5400000" scaled="0"/>
                </a:gradFill>
              </a:rPr>
              <a:t>During the execution of the application, whenever there is a call to jump to a new target location, CFG verifies that the new location was in the bit map table of valid jump locations  </a:t>
            </a:r>
          </a:p>
          <a:p>
            <a:pPr lvl="0">
              <a:buFont typeface="Wingdings" panose="05000000000000000000" pitchFamily="2" charset="2"/>
              <a:buChar char="§"/>
              <a:defRPr/>
            </a:pPr>
            <a:r>
              <a:rPr lang="en-US" sz="2800" dirty="0">
                <a:gradFill>
                  <a:gsLst>
                    <a:gs pos="1250">
                      <a:srgbClr val="505050"/>
                    </a:gs>
                    <a:gs pos="100000">
                      <a:srgbClr val="505050"/>
                    </a:gs>
                  </a:gsLst>
                  <a:lin ang="5400000" scaled="0"/>
                </a:gradFill>
              </a:rPr>
              <a:t>If the requested jump location is not listed in the “Valid Jump Locations”, Windows terminates the process thereby preventing the malware from executing</a:t>
            </a:r>
          </a:p>
        </p:txBody>
      </p:sp>
      <p:pic>
        <p:nvPicPr>
          <p:cNvPr id="4" name="Picture 3">
            <a:extLst>
              <a:ext uri="{FF2B5EF4-FFF2-40B4-BE49-F238E27FC236}">
                <a16:creationId xmlns:a16="http://schemas.microsoft.com/office/drawing/2014/main" id="{62BA2051-9CFD-49C4-9BCE-7FB93AB491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46378" y="2712333"/>
            <a:ext cx="3341829" cy="2373605"/>
          </a:xfrm>
          <a:prstGeom prst="rect">
            <a:avLst/>
          </a:prstGeom>
          <a:noFill/>
          <a:ln>
            <a:noFill/>
          </a:ln>
        </p:spPr>
      </p:pic>
    </p:spTree>
    <p:extLst>
      <p:ext uri="{BB962C8B-B14F-4D97-AF65-F5344CB8AC3E}">
        <p14:creationId xmlns:p14="http://schemas.microsoft.com/office/powerpoint/2010/main" val="3907957334"/>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Control Flow Guard (CFG) – How enable it</a:t>
            </a:r>
          </a:p>
          <a:p>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6217539" cy="384720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2800" dirty="0">
                <a:gradFill>
                  <a:gsLst>
                    <a:gs pos="1250">
                      <a:srgbClr val="505050"/>
                    </a:gs>
                    <a:gs pos="100000">
                      <a:srgbClr val="505050"/>
                    </a:gs>
                  </a:gsLst>
                  <a:lin ang="5400000" scaled="0"/>
                </a:gradFill>
              </a:rPr>
              <a:t>In most cases, there is no need to change source code</a:t>
            </a:r>
          </a:p>
          <a:p>
            <a:pPr lvl="0">
              <a:buFont typeface="Wingdings" panose="05000000000000000000" pitchFamily="2" charset="2"/>
              <a:buChar char="§"/>
              <a:defRPr/>
            </a:pPr>
            <a:r>
              <a:rPr lang="en-US" sz="2800" dirty="0">
                <a:gradFill>
                  <a:gsLst>
                    <a:gs pos="1250">
                      <a:srgbClr val="505050"/>
                    </a:gs>
                    <a:gs pos="100000">
                      <a:srgbClr val="505050"/>
                    </a:gs>
                  </a:gsLst>
                  <a:lin ang="5400000" scaled="0"/>
                </a:gradFill>
              </a:rPr>
              <a:t>Add an option to Visual Studio 2015 project, and the compiler and linker will enable CFG</a:t>
            </a:r>
          </a:p>
          <a:p>
            <a:pPr lvl="0">
              <a:buFont typeface="Wingdings" panose="05000000000000000000" pitchFamily="2" charset="2"/>
              <a:buChar char="§"/>
              <a:defRPr/>
            </a:pPr>
            <a:r>
              <a:rPr lang="en-US" sz="2800" dirty="0">
                <a:gradFill>
                  <a:gsLst>
                    <a:gs pos="1250">
                      <a:srgbClr val="505050"/>
                    </a:gs>
                    <a:gs pos="100000">
                      <a:srgbClr val="505050"/>
                    </a:gs>
                  </a:gsLst>
                  <a:lin ang="5400000" scaled="0"/>
                </a:gradFill>
              </a:rPr>
              <a:t>Navigate to Project | Properties | Configuration Properties | C/C++ | Code Generation and choose Yes (/</a:t>
            </a:r>
            <a:r>
              <a:rPr lang="en-US" sz="2800" dirty="0" err="1">
                <a:gradFill>
                  <a:gsLst>
                    <a:gs pos="1250">
                      <a:srgbClr val="505050"/>
                    </a:gs>
                    <a:gs pos="100000">
                      <a:srgbClr val="505050"/>
                    </a:gs>
                  </a:gsLst>
                  <a:lin ang="5400000" scaled="0"/>
                </a:gradFill>
              </a:rPr>
              <a:t>guard:cf</a:t>
            </a:r>
            <a:r>
              <a:rPr lang="en-US" sz="2800" dirty="0">
                <a:gradFill>
                  <a:gsLst>
                    <a:gs pos="1250">
                      <a:srgbClr val="505050"/>
                    </a:gs>
                    <a:gs pos="100000">
                      <a:srgbClr val="505050"/>
                    </a:gs>
                  </a:gsLst>
                  <a:lin ang="5400000" scaled="0"/>
                </a:gradFill>
              </a:rPr>
              <a:t>) for Control Flow Guard</a:t>
            </a:r>
          </a:p>
        </p:txBody>
      </p:sp>
      <p:pic>
        <p:nvPicPr>
          <p:cNvPr id="4" name="Picture 3">
            <a:extLst>
              <a:ext uri="{FF2B5EF4-FFF2-40B4-BE49-F238E27FC236}">
                <a16:creationId xmlns:a16="http://schemas.microsoft.com/office/drawing/2014/main" id="{BD211016-F81D-4D30-AC7F-8FEDA9B050B8}"/>
              </a:ext>
            </a:extLst>
          </p:cNvPr>
          <p:cNvPicPr>
            <a:picLocks noChangeAspect="1"/>
          </p:cNvPicPr>
          <p:nvPr/>
        </p:nvPicPr>
        <p:blipFill>
          <a:blip r:embed="rId3"/>
          <a:stretch>
            <a:fillRect/>
          </a:stretch>
        </p:blipFill>
        <p:spPr>
          <a:xfrm>
            <a:off x="6797299" y="2170761"/>
            <a:ext cx="5330896" cy="3797249"/>
          </a:xfrm>
          <a:prstGeom prst="rect">
            <a:avLst/>
          </a:prstGeom>
        </p:spPr>
      </p:pic>
    </p:spTree>
    <p:extLst>
      <p:ext uri="{BB962C8B-B14F-4D97-AF65-F5344CB8AC3E}">
        <p14:creationId xmlns:p14="http://schemas.microsoft.com/office/powerpoint/2010/main" val="1849196998"/>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Control Flow Guard (CFG) – How checking if enable</a:t>
            </a:r>
          </a:p>
          <a:p>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48403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If you want to know which applications have enabled CFG on your system (Windows 10/Server 2016), you can start up </a:t>
            </a:r>
            <a:r>
              <a:rPr lang="en-US" sz="3200" dirty="0" err="1">
                <a:gradFill>
                  <a:gsLst>
                    <a:gs pos="1250">
                      <a:srgbClr val="505050"/>
                    </a:gs>
                    <a:gs pos="100000">
                      <a:srgbClr val="505050"/>
                    </a:gs>
                  </a:gsLst>
                  <a:lin ang="5400000" scaled="0"/>
                </a:gradFill>
              </a:rPr>
              <a:t>SysInternals</a:t>
            </a:r>
            <a:r>
              <a:rPr lang="en-US" sz="3200" dirty="0">
                <a:gradFill>
                  <a:gsLst>
                    <a:gs pos="1250">
                      <a:srgbClr val="505050"/>
                    </a:gs>
                    <a:gs pos="100000">
                      <a:srgbClr val="505050"/>
                    </a:gs>
                  </a:gsLst>
                  <a:lin ang="5400000" scaled="0"/>
                </a:gradFill>
              </a:rPr>
              <a:t> </a:t>
            </a:r>
            <a:r>
              <a:rPr lang="en-US" sz="3200" dirty="0" err="1">
                <a:gradFill>
                  <a:gsLst>
                    <a:gs pos="1250">
                      <a:srgbClr val="505050"/>
                    </a:gs>
                    <a:gs pos="100000">
                      <a:srgbClr val="505050"/>
                    </a:gs>
                  </a:gsLst>
                  <a:lin ang="5400000" scaled="0"/>
                </a:gradFill>
              </a:rPr>
              <a:t>ProcessExplorer</a:t>
            </a:r>
            <a:r>
              <a:rPr lang="en-US" sz="3200" dirty="0">
                <a:gradFill>
                  <a:gsLst>
                    <a:gs pos="1250">
                      <a:srgbClr val="505050"/>
                    </a:gs>
                    <a:gs pos="100000">
                      <a:srgbClr val="505050"/>
                    </a:gs>
                  </a:gsLst>
                  <a:lin ang="5400000" scaled="0"/>
                </a:gradFill>
              </a:rPr>
              <a:t> (v16.20)</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By default, the column “Control Flow Guard” isn’t displayed so it will have to be added</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View / Select Columns / Process Image (tab) – Select “Control Flow Guard”</a:t>
            </a:r>
          </a:p>
        </p:txBody>
      </p:sp>
      <p:pic>
        <p:nvPicPr>
          <p:cNvPr id="4" name="Picture 3">
            <a:extLst>
              <a:ext uri="{FF2B5EF4-FFF2-40B4-BE49-F238E27FC236}">
                <a16:creationId xmlns:a16="http://schemas.microsoft.com/office/drawing/2014/main" id="{4B17F8A2-ED0A-4C02-AB69-13D7E91830D9}"/>
              </a:ext>
            </a:extLst>
          </p:cNvPr>
          <p:cNvPicPr>
            <a:picLocks noChangeAspect="1"/>
          </p:cNvPicPr>
          <p:nvPr/>
        </p:nvPicPr>
        <p:blipFill>
          <a:blip r:embed="rId3"/>
          <a:stretch>
            <a:fillRect/>
          </a:stretch>
        </p:blipFill>
        <p:spPr>
          <a:xfrm>
            <a:off x="1042474" y="5282842"/>
            <a:ext cx="10058917" cy="1549480"/>
          </a:xfrm>
          <a:prstGeom prst="rect">
            <a:avLst/>
          </a:prstGeom>
        </p:spPr>
      </p:pic>
    </p:spTree>
    <p:extLst>
      <p:ext uri="{BB962C8B-B14F-4D97-AF65-F5344CB8AC3E}">
        <p14:creationId xmlns:p14="http://schemas.microsoft.com/office/powerpoint/2010/main" val="10865375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Return Oriented Programming (ROP) - Overview</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1885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What is ROP?</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Exploit technique which overcomes DEP</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Reuses existing “known-good” code snippets or “gadgets”</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No need for code injection </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Takes control of code execution by manipulating the stack</a:t>
            </a:r>
          </a:p>
          <a:p>
            <a:pPr>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5322262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17940" y="1396360"/>
            <a:ext cx="5389722" cy="516449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solidFill>
                  <a:schemeClr val="bg1"/>
                </a:solidFill>
              </a:rPr>
              <a:t>Call stack example:</a:t>
            </a:r>
          </a:p>
          <a:p>
            <a:pPr algn="just"/>
            <a:endParaRPr lang="en-US" sz="2400" dirty="0">
              <a:solidFill>
                <a:schemeClr val="bg1"/>
              </a:solidFill>
            </a:endParaRPr>
          </a:p>
          <a:p>
            <a:pPr marL="342900" indent="-342900" algn="just">
              <a:buFont typeface="Arial" panose="020B0604020202020204" pitchFamily="34" charset="0"/>
              <a:buChar char="•"/>
            </a:pPr>
            <a:r>
              <a:rPr lang="en-US" sz="2400" dirty="0">
                <a:solidFill>
                  <a:schemeClr val="bg1"/>
                </a:solidFill>
              </a:rPr>
              <a:t>Parameters passed from caller to </a:t>
            </a:r>
            <a:r>
              <a:rPr lang="en-US" sz="2400" dirty="0" err="1">
                <a:solidFill>
                  <a:schemeClr val="bg1"/>
                </a:solidFill>
              </a:rPr>
              <a:t>callee</a:t>
            </a:r>
            <a:endParaRPr lang="en-US" sz="2400" dirty="0">
              <a:solidFill>
                <a:schemeClr val="bg1"/>
              </a:solidFill>
            </a:endParaRPr>
          </a:p>
          <a:p>
            <a:pPr algn="just"/>
            <a:endParaRPr lang="en-US" sz="2400" dirty="0">
              <a:solidFill>
                <a:schemeClr val="bg1"/>
              </a:solidFill>
            </a:endParaRPr>
          </a:p>
          <a:p>
            <a:pPr marL="342900" indent="-342900" algn="just">
              <a:buFont typeface="Arial" panose="020B0604020202020204" pitchFamily="34" charset="0"/>
              <a:buChar char="•"/>
            </a:pPr>
            <a:r>
              <a:rPr lang="en-US" sz="2400" dirty="0">
                <a:solidFill>
                  <a:schemeClr val="bg1"/>
                </a:solidFill>
              </a:rPr>
              <a:t>Instruction Pointer is saved as caller return address</a:t>
            </a:r>
          </a:p>
          <a:p>
            <a:pPr algn="just"/>
            <a:endParaRPr lang="en-US" sz="2400" dirty="0">
              <a:solidFill>
                <a:schemeClr val="bg1"/>
              </a:solidFill>
            </a:endParaRPr>
          </a:p>
          <a:p>
            <a:pPr marL="342900" indent="-342900" algn="just">
              <a:buFont typeface="Arial" panose="020B0604020202020204" pitchFamily="34" charset="0"/>
              <a:buChar char="•"/>
            </a:pPr>
            <a:r>
              <a:rPr lang="en-US" sz="2400" dirty="0" err="1">
                <a:solidFill>
                  <a:schemeClr val="bg1"/>
                </a:solidFill>
              </a:rPr>
              <a:t>Callee</a:t>
            </a:r>
            <a:r>
              <a:rPr lang="en-US" sz="2400" dirty="0">
                <a:solidFill>
                  <a:schemeClr val="bg1"/>
                </a:solidFill>
              </a:rPr>
              <a:t> completes execution with </a:t>
            </a:r>
            <a:r>
              <a:rPr lang="en-US" sz="2800" dirty="0">
                <a:solidFill>
                  <a:schemeClr val="bg1"/>
                </a:solidFill>
                <a:latin typeface="Consolas" panose="020B0609020204030204" pitchFamily="49" charset="0"/>
              </a:rPr>
              <a:t>ret</a:t>
            </a:r>
          </a:p>
          <a:p>
            <a:pPr algn="just"/>
            <a:endParaRPr lang="en-US" sz="2400" dirty="0">
              <a:solidFill>
                <a:schemeClr val="bg1"/>
              </a:solidFill>
            </a:endParaRPr>
          </a:p>
          <a:p>
            <a:pPr marL="342900" indent="-342900" algn="just">
              <a:buFont typeface="Arial" panose="020B0604020202020204" pitchFamily="34" charset="0"/>
              <a:buChar char="•"/>
            </a:pPr>
            <a:r>
              <a:rPr lang="en-US" sz="2400" dirty="0">
                <a:solidFill>
                  <a:schemeClr val="bg1"/>
                </a:solidFill>
              </a:rPr>
              <a:t>Caller then resumes execution as Instruction Pointer is set back to saved return address</a:t>
            </a: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spc="-50" dirty="0"/>
              <a:t>Return Oriented Programming (ROP) - Overview</a:t>
            </a:r>
            <a:endParaRPr lang="en-US" dirty="0"/>
          </a:p>
          <a:p>
            <a:endParaRPr lang="fr-FR" dirty="0"/>
          </a:p>
        </p:txBody>
      </p:sp>
      <p:grpSp>
        <p:nvGrpSpPr>
          <p:cNvPr id="20" name="Group 19">
            <a:extLst>
              <a:ext uri="{FF2B5EF4-FFF2-40B4-BE49-F238E27FC236}">
                <a16:creationId xmlns:a16="http://schemas.microsoft.com/office/drawing/2014/main" id="{74A0895B-DE63-4AC7-8531-E53B36DC7C2A}"/>
              </a:ext>
            </a:extLst>
          </p:cNvPr>
          <p:cNvGrpSpPr/>
          <p:nvPr/>
        </p:nvGrpSpPr>
        <p:grpSpPr>
          <a:xfrm>
            <a:off x="603644" y="1396360"/>
            <a:ext cx="5014430" cy="4989810"/>
            <a:chOff x="11113" y="4763"/>
            <a:chExt cx="5730875" cy="6143625"/>
          </a:xfrm>
        </p:grpSpPr>
        <p:pic>
          <p:nvPicPr>
            <p:cNvPr id="2050" name="Picture 2">
              <a:extLst>
                <a:ext uri="{FF2B5EF4-FFF2-40B4-BE49-F238E27FC236}">
                  <a16:creationId xmlns:a16="http://schemas.microsoft.com/office/drawing/2014/main" id="{ABB89D01-0FB0-4D0F-B194-AA970A8A5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2924175"/>
              <a:ext cx="2382837" cy="322421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051" name="Picture 3">
              <a:extLst>
                <a:ext uri="{FF2B5EF4-FFF2-40B4-BE49-F238E27FC236}">
                  <a16:creationId xmlns:a16="http://schemas.microsoft.com/office/drawing/2014/main" id="{90C01F95-2E15-4E90-8DD3-8CA07629C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013" y="515938"/>
              <a:ext cx="2371725" cy="240823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Text Box 4">
              <a:extLst>
                <a:ext uri="{FF2B5EF4-FFF2-40B4-BE49-F238E27FC236}">
                  <a16:creationId xmlns:a16="http://schemas.microsoft.com/office/drawing/2014/main" id="{3BEEEFD9-6A9D-44BA-8C54-E147A72E25C8}"/>
                </a:ext>
              </a:extLst>
            </p:cNvPr>
            <p:cNvSpPr txBox="1">
              <a:spLocks noChangeArrowheads="1"/>
            </p:cNvSpPr>
            <p:nvPr/>
          </p:nvSpPr>
          <p:spPr bwMode="auto">
            <a:xfrm>
              <a:off x="1400175" y="4678363"/>
              <a:ext cx="2306638" cy="504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Calibri" panose="020F0502020204030204" pitchFamily="34" charset="0"/>
                </a:rPr>
                <a:t>Parameters to function A</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Text Box 5">
              <a:extLst>
                <a:ext uri="{FF2B5EF4-FFF2-40B4-BE49-F238E27FC236}">
                  <a16:creationId xmlns:a16="http://schemas.microsoft.com/office/drawing/2014/main" id="{E351F61E-BB29-47EB-9B6B-98C06702EF23}"/>
                </a:ext>
              </a:extLst>
            </p:cNvPr>
            <p:cNvSpPr txBox="1">
              <a:spLocks noChangeArrowheads="1"/>
            </p:cNvSpPr>
            <p:nvPr/>
          </p:nvSpPr>
          <p:spPr bwMode="auto">
            <a:xfrm>
              <a:off x="1395413" y="3852863"/>
              <a:ext cx="2306637" cy="504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Calibri" panose="020F0502020204030204" pitchFamily="34" charset="0"/>
                </a:rPr>
                <a:t>Caller return address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Text Box 6">
              <a:extLst>
                <a:ext uri="{FF2B5EF4-FFF2-40B4-BE49-F238E27FC236}">
                  <a16:creationId xmlns:a16="http://schemas.microsoft.com/office/drawing/2014/main" id="{F4B6A69D-481F-4DB8-A9E5-D5816D3C180D}"/>
                </a:ext>
              </a:extLst>
            </p:cNvPr>
            <p:cNvSpPr txBox="1">
              <a:spLocks noChangeArrowheads="1"/>
            </p:cNvSpPr>
            <p:nvPr/>
          </p:nvSpPr>
          <p:spPr bwMode="auto">
            <a:xfrm>
              <a:off x="1398588" y="3078163"/>
              <a:ext cx="2306637" cy="504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Calibri" panose="020F0502020204030204" pitchFamily="34" charset="0"/>
                </a:rPr>
                <a:t>Locals/Registers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Text Box 7">
              <a:extLst>
                <a:ext uri="{FF2B5EF4-FFF2-40B4-BE49-F238E27FC236}">
                  <a16:creationId xmlns:a16="http://schemas.microsoft.com/office/drawing/2014/main" id="{D19B7390-AF1B-471C-8022-ADE6CEF23F79}"/>
                </a:ext>
              </a:extLst>
            </p:cNvPr>
            <p:cNvSpPr txBox="1">
              <a:spLocks noChangeArrowheads="1"/>
            </p:cNvSpPr>
            <p:nvPr/>
          </p:nvSpPr>
          <p:spPr bwMode="auto">
            <a:xfrm>
              <a:off x="1393825" y="2262188"/>
              <a:ext cx="2306638" cy="50323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Calibri" panose="020F0502020204030204" pitchFamily="34" charset="0"/>
                </a:rPr>
                <a:t>Parameters to function B</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1" name="Text Box 8">
              <a:extLst>
                <a:ext uri="{FF2B5EF4-FFF2-40B4-BE49-F238E27FC236}">
                  <a16:creationId xmlns:a16="http://schemas.microsoft.com/office/drawing/2014/main" id="{1992640C-DEC2-43A8-B929-F9237B1BAA81}"/>
                </a:ext>
              </a:extLst>
            </p:cNvPr>
            <p:cNvSpPr txBox="1">
              <a:spLocks noChangeArrowheads="1"/>
            </p:cNvSpPr>
            <p:nvPr/>
          </p:nvSpPr>
          <p:spPr bwMode="auto">
            <a:xfrm>
              <a:off x="1404938" y="1470025"/>
              <a:ext cx="2306637" cy="504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Calibri" panose="020F0502020204030204" pitchFamily="34" charset="0"/>
                </a:rPr>
                <a:t>Caller return address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2" name="Text Box 9">
              <a:extLst>
                <a:ext uri="{FF2B5EF4-FFF2-40B4-BE49-F238E27FC236}">
                  <a16:creationId xmlns:a16="http://schemas.microsoft.com/office/drawing/2014/main" id="{43F058B3-7142-48D6-B6F0-15B040B5F6A4}"/>
                </a:ext>
              </a:extLst>
            </p:cNvPr>
            <p:cNvSpPr txBox="1">
              <a:spLocks noChangeArrowheads="1"/>
            </p:cNvSpPr>
            <p:nvPr/>
          </p:nvSpPr>
          <p:spPr bwMode="auto">
            <a:xfrm>
              <a:off x="1400175" y="687388"/>
              <a:ext cx="2306638" cy="50323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Calibri" panose="020F0502020204030204" pitchFamily="34" charset="0"/>
                </a:rPr>
                <a:t>Locals/Registers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3" name="AutoShape 10">
              <a:extLst>
                <a:ext uri="{FF2B5EF4-FFF2-40B4-BE49-F238E27FC236}">
                  <a16:creationId xmlns:a16="http://schemas.microsoft.com/office/drawing/2014/main" id="{F8DD2508-80BF-42D3-A42E-F8B4FA543D79}"/>
                </a:ext>
              </a:extLst>
            </p:cNvPr>
            <p:cNvSpPr>
              <a:spLocks/>
            </p:cNvSpPr>
            <p:nvPr/>
          </p:nvSpPr>
          <p:spPr bwMode="auto">
            <a:xfrm>
              <a:off x="1135063" y="2935288"/>
              <a:ext cx="92075" cy="2427287"/>
            </a:xfrm>
            <a:prstGeom prst="leftBracket">
              <a:avLst>
                <a:gd name="adj" fmla="val 219684"/>
              </a:avLst>
            </a:prstGeom>
            <a:noFill/>
            <a:ln w="25400">
              <a:solidFill>
                <a:srgbClr val="000000"/>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sp>
          <p:nvSpPr>
            <p:cNvPr id="14" name="AutoShape 11">
              <a:extLst>
                <a:ext uri="{FF2B5EF4-FFF2-40B4-BE49-F238E27FC236}">
                  <a16:creationId xmlns:a16="http://schemas.microsoft.com/office/drawing/2014/main" id="{67BB1A84-D9BF-4FB5-A8ED-78E6278D4303}"/>
                </a:ext>
              </a:extLst>
            </p:cNvPr>
            <p:cNvSpPr>
              <a:spLocks/>
            </p:cNvSpPr>
            <p:nvPr/>
          </p:nvSpPr>
          <p:spPr bwMode="auto">
            <a:xfrm>
              <a:off x="1147763" y="468313"/>
              <a:ext cx="90487" cy="2427287"/>
            </a:xfrm>
            <a:prstGeom prst="leftBracket">
              <a:avLst>
                <a:gd name="adj" fmla="val 223539"/>
              </a:avLst>
            </a:prstGeom>
            <a:noFill/>
            <a:ln w="25400" algn="ctr">
              <a:solidFill>
                <a:srgbClr val="000000"/>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sp>
          <p:nvSpPr>
            <p:cNvPr id="15" name="Text Box 12">
              <a:extLst>
                <a:ext uri="{FF2B5EF4-FFF2-40B4-BE49-F238E27FC236}">
                  <a16:creationId xmlns:a16="http://schemas.microsoft.com/office/drawing/2014/main" id="{6BAF2609-9DA0-4AB3-8D0D-FCEA35D9B85F}"/>
                </a:ext>
              </a:extLst>
            </p:cNvPr>
            <p:cNvSpPr txBox="1">
              <a:spLocks noChangeArrowheads="1"/>
            </p:cNvSpPr>
            <p:nvPr/>
          </p:nvSpPr>
          <p:spPr bwMode="auto">
            <a:xfrm>
              <a:off x="50800" y="3611563"/>
              <a:ext cx="957263" cy="10668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600" b="0" i="0" u="none" strike="noStrike" cap="none" normalizeH="0" baseline="0">
                  <a:ln>
                    <a:noFill/>
                  </a:ln>
                  <a:solidFill>
                    <a:srgbClr val="000000"/>
                  </a:solidFill>
                  <a:effectLst/>
                  <a:latin typeface="Calibri" panose="020F0502020204030204" pitchFamily="34" charset="0"/>
                </a:rPr>
                <a:t>Function A Stack Frame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6" name="Text Box 13">
              <a:extLst>
                <a:ext uri="{FF2B5EF4-FFF2-40B4-BE49-F238E27FC236}">
                  <a16:creationId xmlns:a16="http://schemas.microsoft.com/office/drawing/2014/main" id="{96C1E7E6-DFCE-4B10-B9EB-EB51C610ACD7}"/>
                </a:ext>
              </a:extLst>
            </p:cNvPr>
            <p:cNvSpPr txBox="1">
              <a:spLocks noChangeArrowheads="1"/>
            </p:cNvSpPr>
            <p:nvPr/>
          </p:nvSpPr>
          <p:spPr bwMode="auto">
            <a:xfrm>
              <a:off x="11113" y="1144588"/>
              <a:ext cx="957262" cy="106838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600" b="0" i="0" u="none" strike="noStrike" cap="none" normalizeH="0" baseline="0">
                  <a:ln>
                    <a:noFill/>
                  </a:ln>
                  <a:solidFill>
                    <a:srgbClr val="000000"/>
                  </a:solidFill>
                  <a:effectLst/>
                  <a:latin typeface="Calibri" panose="020F0502020204030204" pitchFamily="34" charset="0"/>
                </a:rPr>
                <a:t>Function B Stack Frame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7" name="Text Box 14">
              <a:extLst>
                <a:ext uri="{FF2B5EF4-FFF2-40B4-BE49-F238E27FC236}">
                  <a16:creationId xmlns:a16="http://schemas.microsoft.com/office/drawing/2014/main" id="{C1140594-D100-4C96-BAC5-D4236636AFCC}"/>
                </a:ext>
              </a:extLst>
            </p:cNvPr>
            <p:cNvSpPr txBox="1">
              <a:spLocks noChangeArrowheads="1"/>
            </p:cNvSpPr>
            <p:nvPr/>
          </p:nvSpPr>
          <p:spPr bwMode="auto">
            <a:xfrm>
              <a:off x="1393825" y="4763"/>
              <a:ext cx="2347913" cy="3016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a:ln>
                    <a:noFill/>
                  </a:ln>
                  <a:solidFill>
                    <a:srgbClr val="000000"/>
                  </a:solidFill>
                  <a:effectLst/>
                  <a:latin typeface="Calibri" panose="020F0502020204030204" pitchFamily="34" charset="0"/>
                </a:rPr>
                <a:t>ESP (Stack Pointer)</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D127926F-2F11-4D59-AD87-81587A11799F}"/>
                </a:ext>
              </a:extLst>
            </p:cNvPr>
            <p:cNvSpPr>
              <a:spLocks noChangeArrowheads="1"/>
            </p:cNvSpPr>
            <p:nvPr/>
          </p:nvSpPr>
          <p:spPr bwMode="auto">
            <a:xfrm>
              <a:off x="1370013" y="355600"/>
              <a:ext cx="2382837" cy="112713"/>
            </a:xfrm>
            <a:prstGeom prst="rect">
              <a:avLst/>
            </a:prstGeom>
            <a:solidFill>
              <a:srgbClr val="3F3F3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sp>
          <p:nvSpPr>
            <p:cNvPr id="19" name="AutoShape 16">
              <a:extLst>
                <a:ext uri="{FF2B5EF4-FFF2-40B4-BE49-F238E27FC236}">
                  <a16:creationId xmlns:a16="http://schemas.microsoft.com/office/drawing/2014/main" id="{FEB2D516-DEFA-437F-9654-2D1E33F1B7D3}"/>
                </a:ext>
              </a:extLst>
            </p:cNvPr>
            <p:cNvSpPr>
              <a:spLocks noChangeArrowheads="1"/>
            </p:cNvSpPr>
            <p:nvPr/>
          </p:nvSpPr>
          <p:spPr bwMode="auto">
            <a:xfrm rot="10800000">
              <a:off x="4443413" y="550863"/>
              <a:ext cx="1298575" cy="4803775"/>
            </a:xfrm>
            <a:prstGeom prst="downArrow">
              <a:avLst>
                <a:gd name="adj1" fmla="val 50000"/>
                <a:gd name="adj2" fmla="val 92482"/>
              </a:avLst>
            </a:prstGeom>
            <a:solidFill>
              <a:srgbClr val="5B9BD5"/>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eaVert" wrap="square" lIns="36576" tIns="36576" rIns="36576" bIns="36576"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5318618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17940" y="1396360"/>
            <a:ext cx="5389722" cy="40195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solidFill>
                  <a:schemeClr val="bg1"/>
                </a:solidFill>
              </a:rPr>
              <a:t>How is ROP achieved?</a:t>
            </a:r>
          </a:p>
          <a:p>
            <a:pPr algn="just"/>
            <a:endParaRPr lang="en-US" sz="2400" dirty="0">
              <a:solidFill>
                <a:schemeClr val="bg1"/>
              </a:solidFill>
            </a:endParaRPr>
          </a:p>
          <a:p>
            <a:pPr marL="342900" indent="-342900" algn="just">
              <a:buFont typeface="Arial" panose="020B0604020202020204" pitchFamily="34" charset="0"/>
              <a:buChar char="•"/>
            </a:pPr>
            <a:r>
              <a:rPr lang="en-US" sz="2400" dirty="0">
                <a:solidFill>
                  <a:schemeClr val="bg1"/>
                </a:solidFill>
              </a:rPr>
              <a:t>Starts with stack overflow</a:t>
            </a:r>
          </a:p>
          <a:p>
            <a:pPr algn="just"/>
            <a:endParaRPr lang="en-US" sz="2400" dirty="0">
              <a:solidFill>
                <a:schemeClr val="bg1"/>
              </a:solidFill>
            </a:endParaRPr>
          </a:p>
          <a:p>
            <a:pPr marL="342900" indent="-342900" algn="just">
              <a:buFont typeface="Arial" panose="020B0604020202020204" pitchFamily="34" charset="0"/>
              <a:buChar char="•"/>
            </a:pPr>
            <a:r>
              <a:rPr lang="en-US" sz="2400" dirty="0">
                <a:solidFill>
                  <a:schemeClr val="bg1"/>
                </a:solidFill>
              </a:rPr>
              <a:t>Good stack elements are overwritten with return addresses of ROP gadgets</a:t>
            </a:r>
          </a:p>
          <a:p>
            <a:pPr algn="just"/>
            <a:endParaRPr lang="en-US" sz="2400" dirty="0">
              <a:solidFill>
                <a:schemeClr val="bg1"/>
              </a:solidFill>
            </a:endParaRPr>
          </a:p>
          <a:p>
            <a:pPr marL="342900" indent="-342900" algn="just">
              <a:buFont typeface="Arial" panose="020B0604020202020204" pitchFamily="34" charset="0"/>
              <a:buChar char="•"/>
            </a:pPr>
            <a:r>
              <a:rPr lang="en-US" sz="2400" dirty="0">
                <a:solidFill>
                  <a:schemeClr val="bg1"/>
                </a:solidFill>
              </a:rPr>
              <a:t>Gadgets end with </a:t>
            </a:r>
            <a:r>
              <a:rPr lang="en-US" sz="2800" dirty="0">
                <a:solidFill>
                  <a:schemeClr val="bg1"/>
                </a:solidFill>
                <a:latin typeface="Consolas" panose="020B0609020204030204" pitchFamily="49" charset="0"/>
              </a:rPr>
              <a:t>ret</a:t>
            </a:r>
            <a:r>
              <a:rPr lang="en-US" sz="2400" dirty="0">
                <a:solidFill>
                  <a:schemeClr val="bg1"/>
                </a:solidFill>
              </a:rPr>
              <a:t> transferring control to next gadget</a:t>
            </a: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spc="-50" dirty="0"/>
              <a:t>Return Oriented Programming (ROP) - Overview</a:t>
            </a:r>
            <a:endParaRPr lang="en-US" dirty="0"/>
          </a:p>
          <a:p>
            <a:endParaRPr lang="fr-FR" dirty="0"/>
          </a:p>
        </p:txBody>
      </p:sp>
      <p:grpSp>
        <p:nvGrpSpPr>
          <p:cNvPr id="20" name="Group 19">
            <a:extLst>
              <a:ext uri="{FF2B5EF4-FFF2-40B4-BE49-F238E27FC236}">
                <a16:creationId xmlns:a16="http://schemas.microsoft.com/office/drawing/2014/main" id="{451F0DB7-1546-4CF8-9AD0-B6AB2F20631F}"/>
              </a:ext>
            </a:extLst>
          </p:cNvPr>
          <p:cNvGrpSpPr/>
          <p:nvPr/>
        </p:nvGrpSpPr>
        <p:grpSpPr>
          <a:xfrm>
            <a:off x="760781" y="1587398"/>
            <a:ext cx="5374501" cy="4890555"/>
            <a:chOff x="11113" y="4763"/>
            <a:chExt cx="5730875" cy="6143625"/>
          </a:xfrm>
        </p:grpSpPr>
        <p:pic>
          <p:nvPicPr>
            <p:cNvPr id="3074" name="Picture 2">
              <a:extLst>
                <a:ext uri="{FF2B5EF4-FFF2-40B4-BE49-F238E27FC236}">
                  <a16:creationId xmlns:a16="http://schemas.microsoft.com/office/drawing/2014/main" id="{E96CB128-FEA0-4839-9ABA-E78D9E0A9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2924175"/>
              <a:ext cx="2382837" cy="322421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3075" name="Picture 3">
              <a:extLst>
                <a:ext uri="{FF2B5EF4-FFF2-40B4-BE49-F238E27FC236}">
                  <a16:creationId xmlns:a16="http://schemas.microsoft.com/office/drawing/2014/main" id="{0D05B686-7896-436D-AD28-5CCF35BDD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013" y="515938"/>
              <a:ext cx="2371725" cy="240823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Text Box 4">
              <a:extLst>
                <a:ext uri="{FF2B5EF4-FFF2-40B4-BE49-F238E27FC236}">
                  <a16:creationId xmlns:a16="http://schemas.microsoft.com/office/drawing/2014/main" id="{927208C3-A97D-4095-9F31-E6991E4BA115}"/>
                </a:ext>
              </a:extLst>
            </p:cNvPr>
            <p:cNvSpPr txBox="1">
              <a:spLocks noChangeArrowheads="1"/>
            </p:cNvSpPr>
            <p:nvPr/>
          </p:nvSpPr>
          <p:spPr bwMode="auto">
            <a:xfrm>
              <a:off x="1400175" y="4678363"/>
              <a:ext cx="2306638" cy="504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a:ln>
                    <a:noFill/>
                  </a:ln>
                  <a:solidFill>
                    <a:srgbClr val="FF0000"/>
                  </a:solidFill>
                  <a:effectLst/>
                  <a:latin typeface="Calibri" panose="020F0502020204030204" pitchFamily="34"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Text Box 5">
              <a:extLst>
                <a:ext uri="{FF2B5EF4-FFF2-40B4-BE49-F238E27FC236}">
                  <a16:creationId xmlns:a16="http://schemas.microsoft.com/office/drawing/2014/main" id="{F3A66A0F-4B16-4A05-A5C9-8F4D308ECD96}"/>
                </a:ext>
              </a:extLst>
            </p:cNvPr>
            <p:cNvSpPr txBox="1">
              <a:spLocks noChangeArrowheads="1"/>
            </p:cNvSpPr>
            <p:nvPr/>
          </p:nvSpPr>
          <p:spPr bwMode="auto">
            <a:xfrm>
              <a:off x="1395413" y="3852863"/>
              <a:ext cx="2306637" cy="504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a:ln>
                    <a:noFill/>
                  </a:ln>
                  <a:solidFill>
                    <a:srgbClr val="FF0000"/>
                  </a:solidFill>
                  <a:effectLst/>
                  <a:latin typeface="Calibri" panose="020F0502020204030204" pitchFamily="34" charset="0"/>
                </a:rPr>
                <a:t>GadgetD Address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Text Box 6">
              <a:extLst>
                <a:ext uri="{FF2B5EF4-FFF2-40B4-BE49-F238E27FC236}">
                  <a16:creationId xmlns:a16="http://schemas.microsoft.com/office/drawing/2014/main" id="{862AAC1A-B07F-4323-A5E2-E0F1A31F170A}"/>
                </a:ext>
              </a:extLst>
            </p:cNvPr>
            <p:cNvSpPr txBox="1">
              <a:spLocks noChangeArrowheads="1"/>
            </p:cNvSpPr>
            <p:nvPr/>
          </p:nvSpPr>
          <p:spPr bwMode="auto">
            <a:xfrm>
              <a:off x="1398588" y="3078163"/>
              <a:ext cx="2306637" cy="504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a:ln>
                    <a:noFill/>
                  </a:ln>
                  <a:solidFill>
                    <a:srgbClr val="FF0000"/>
                  </a:solidFill>
                  <a:effectLst/>
                  <a:latin typeface="Calibri" panose="020F0502020204030204" pitchFamily="34" charset="0"/>
                </a:rPr>
                <a:t>GadgetC Address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Text Box 7">
              <a:extLst>
                <a:ext uri="{FF2B5EF4-FFF2-40B4-BE49-F238E27FC236}">
                  <a16:creationId xmlns:a16="http://schemas.microsoft.com/office/drawing/2014/main" id="{6519207F-F1C9-4F0E-AE4B-F36ABA175351}"/>
                </a:ext>
              </a:extLst>
            </p:cNvPr>
            <p:cNvSpPr txBox="1">
              <a:spLocks noChangeArrowheads="1"/>
            </p:cNvSpPr>
            <p:nvPr/>
          </p:nvSpPr>
          <p:spPr bwMode="auto">
            <a:xfrm>
              <a:off x="1393825" y="2262188"/>
              <a:ext cx="2306638" cy="50323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a:ln>
                    <a:noFill/>
                  </a:ln>
                  <a:solidFill>
                    <a:srgbClr val="FF0000"/>
                  </a:solidFill>
                  <a:effectLst/>
                  <a:latin typeface="Calibri" panose="020F0502020204030204" pitchFamily="34" charset="0"/>
                </a:rPr>
                <a:t>GadgetB Address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1" name="Text Box 8">
              <a:extLst>
                <a:ext uri="{FF2B5EF4-FFF2-40B4-BE49-F238E27FC236}">
                  <a16:creationId xmlns:a16="http://schemas.microsoft.com/office/drawing/2014/main" id="{A6FC7FFE-F7A0-4522-96EB-3F39A7F69E66}"/>
                </a:ext>
              </a:extLst>
            </p:cNvPr>
            <p:cNvSpPr txBox="1">
              <a:spLocks noChangeArrowheads="1"/>
            </p:cNvSpPr>
            <p:nvPr/>
          </p:nvSpPr>
          <p:spPr bwMode="auto">
            <a:xfrm>
              <a:off x="1404938" y="1470025"/>
              <a:ext cx="2306637" cy="504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a:ln>
                    <a:noFill/>
                  </a:ln>
                  <a:solidFill>
                    <a:srgbClr val="FF0000"/>
                  </a:solidFill>
                  <a:effectLst/>
                  <a:latin typeface="Calibri" panose="020F0502020204030204" pitchFamily="34" charset="0"/>
                </a:rPr>
                <a:t>GadgetA Address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2" name="Text Box 9">
              <a:extLst>
                <a:ext uri="{FF2B5EF4-FFF2-40B4-BE49-F238E27FC236}">
                  <a16:creationId xmlns:a16="http://schemas.microsoft.com/office/drawing/2014/main" id="{C04F06BE-9785-4176-BB90-F2E4DFA81E41}"/>
                </a:ext>
              </a:extLst>
            </p:cNvPr>
            <p:cNvSpPr txBox="1">
              <a:spLocks noChangeArrowheads="1"/>
            </p:cNvSpPr>
            <p:nvPr/>
          </p:nvSpPr>
          <p:spPr bwMode="auto">
            <a:xfrm>
              <a:off x="1400175" y="687388"/>
              <a:ext cx="2306638" cy="50323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Calibri" panose="020F0502020204030204" pitchFamily="34" charset="0"/>
                </a:rPr>
                <a:t>Locals/Registers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3" name="AutoShape 10">
              <a:extLst>
                <a:ext uri="{FF2B5EF4-FFF2-40B4-BE49-F238E27FC236}">
                  <a16:creationId xmlns:a16="http://schemas.microsoft.com/office/drawing/2014/main" id="{A9883606-6695-4EB1-AF12-CCC81728B729}"/>
                </a:ext>
              </a:extLst>
            </p:cNvPr>
            <p:cNvSpPr>
              <a:spLocks/>
            </p:cNvSpPr>
            <p:nvPr/>
          </p:nvSpPr>
          <p:spPr bwMode="auto">
            <a:xfrm>
              <a:off x="1135063" y="2935288"/>
              <a:ext cx="92075" cy="2427287"/>
            </a:xfrm>
            <a:prstGeom prst="leftBracket">
              <a:avLst>
                <a:gd name="adj" fmla="val 219684"/>
              </a:avLst>
            </a:prstGeom>
            <a:noFill/>
            <a:ln w="25400">
              <a:solidFill>
                <a:srgbClr val="000000"/>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sp>
          <p:nvSpPr>
            <p:cNvPr id="14" name="AutoShape 11">
              <a:extLst>
                <a:ext uri="{FF2B5EF4-FFF2-40B4-BE49-F238E27FC236}">
                  <a16:creationId xmlns:a16="http://schemas.microsoft.com/office/drawing/2014/main" id="{CADD730E-F0AF-4E90-A86E-9276106E7829}"/>
                </a:ext>
              </a:extLst>
            </p:cNvPr>
            <p:cNvSpPr>
              <a:spLocks/>
            </p:cNvSpPr>
            <p:nvPr/>
          </p:nvSpPr>
          <p:spPr bwMode="auto">
            <a:xfrm>
              <a:off x="1147763" y="468313"/>
              <a:ext cx="90487" cy="2427287"/>
            </a:xfrm>
            <a:prstGeom prst="leftBracket">
              <a:avLst>
                <a:gd name="adj" fmla="val 223539"/>
              </a:avLst>
            </a:prstGeom>
            <a:noFill/>
            <a:ln w="25400" algn="ctr">
              <a:solidFill>
                <a:srgbClr val="000000"/>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sp>
          <p:nvSpPr>
            <p:cNvPr id="15" name="Text Box 12">
              <a:extLst>
                <a:ext uri="{FF2B5EF4-FFF2-40B4-BE49-F238E27FC236}">
                  <a16:creationId xmlns:a16="http://schemas.microsoft.com/office/drawing/2014/main" id="{2B39BFB5-6EDF-453B-922E-DCFE2467FC33}"/>
                </a:ext>
              </a:extLst>
            </p:cNvPr>
            <p:cNvSpPr txBox="1">
              <a:spLocks noChangeArrowheads="1"/>
            </p:cNvSpPr>
            <p:nvPr/>
          </p:nvSpPr>
          <p:spPr bwMode="auto">
            <a:xfrm>
              <a:off x="50800" y="3611563"/>
              <a:ext cx="957263" cy="10668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600" b="0" i="0" u="none" strike="noStrike" cap="none" normalizeH="0" baseline="0">
                  <a:ln>
                    <a:noFill/>
                  </a:ln>
                  <a:solidFill>
                    <a:srgbClr val="000000"/>
                  </a:solidFill>
                  <a:effectLst/>
                  <a:latin typeface="Calibri" panose="020F0502020204030204" pitchFamily="34" charset="0"/>
                </a:rPr>
                <a:t>Function A Stack Frame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6" name="Text Box 13">
              <a:extLst>
                <a:ext uri="{FF2B5EF4-FFF2-40B4-BE49-F238E27FC236}">
                  <a16:creationId xmlns:a16="http://schemas.microsoft.com/office/drawing/2014/main" id="{3AD6C2C7-E898-4680-A497-E42A29FD1F08}"/>
                </a:ext>
              </a:extLst>
            </p:cNvPr>
            <p:cNvSpPr txBox="1">
              <a:spLocks noChangeArrowheads="1"/>
            </p:cNvSpPr>
            <p:nvPr/>
          </p:nvSpPr>
          <p:spPr bwMode="auto">
            <a:xfrm>
              <a:off x="11113" y="1144588"/>
              <a:ext cx="957262" cy="106838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600" b="0" i="0" u="none" strike="noStrike" cap="none" normalizeH="0" baseline="0">
                  <a:ln>
                    <a:noFill/>
                  </a:ln>
                  <a:solidFill>
                    <a:srgbClr val="000000"/>
                  </a:solidFill>
                  <a:effectLst/>
                  <a:latin typeface="Calibri" panose="020F0502020204030204" pitchFamily="34" charset="0"/>
                </a:rPr>
                <a:t>Function B Stack Frame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7" name="Text Box 14">
              <a:extLst>
                <a:ext uri="{FF2B5EF4-FFF2-40B4-BE49-F238E27FC236}">
                  <a16:creationId xmlns:a16="http://schemas.microsoft.com/office/drawing/2014/main" id="{1CB626B8-AF9C-437B-BFB6-8E3E4C2A676C}"/>
                </a:ext>
              </a:extLst>
            </p:cNvPr>
            <p:cNvSpPr txBox="1">
              <a:spLocks noChangeArrowheads="1"/>
            </p:cNvSpPr>
            <p:nvPr/>
          </p:nvSpPr>
          <p:spPr bwMode="auto">
            <a:xfrm>
              <a:off x="1393825" y="4763"/>
              <a:ext cx="2347913" cy="3016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a:ln>
                    <a:noFill/>
                  </a:ln>
                  <a:solidFill>
                    <a:srgbClr val="000000"/>
                  </a:solidFill>
                  <a:effectLst/>
                  <a:latin typeface="Calibri" panose="020F0502020204030204" pitchFamily="34" charset="0"/>
                </a:rPr>
                <a:t>ESP (Stack Pointer)</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4BA76585-EC08-4C22-ADE1-44B2F316F36E}"/>
                </a:ext>
              </a:extLst>
            </p:cNvPr>
            <p:cNvSpPr>
              <a:spLocks noChangeArrowheads="1"/>
            </p:cNvSpPr>
            <p:nvPr/>
          </p:nvSpPr>
          <p:spPr bwMode="auto">
            <a:xfrm>
              <a:off x="1370013" y="355600"/>
              <a:ext cx="2382837" cy="112713"/>
            </a:xfrm>
            <a:prstGeom prst="rect">
              <a:avLst/>
            </a:prstGeom>
            <a:solidFill>
              <a:srgbClr val="3F3F3F"/>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sp>
          <p:nvSpPr>
            <p:cNvPr id="19" name="AutoShape 16">
              <a:extLst>
                <a:ext uri="{FF2B5EF4-FFF2-40B4-BE49-F238E27FC236}">
                  <a16:creationId xmlns:a16="http://schemas.microsoft.com/office/drawing/2014/main" id="{B3A79348-D442-428D-AB63-18193910E19B}"/>
                </a:ext>
              </a:extLst>
            </p:cNvPr>
            <p:cNvSpPr>
              <a:spLocks noChangeArrowheads="1"/>
            </p:cNvSpPr>
            <p:nvPr/>
          </p:nvSpPr>
          <p:spPr bwMode="auto">
            <a:xfrm rot="10800000">
              <a:off x="4443413" y="550863"/>
              <a:ext cx="1298575" cy="4803775"/>
            </a:xfrm>
            <a:prstGeom prst="downArrow">
              <a:avLst>
                <a:gd name="adj1" fmla="val 50000"/>
                <a:gd name="adj2" fmla="val 92482"/>
              </a:avLst>
            </a:prstGeom>
            <a:solidFill>
              <a:srgbClr val="5B9BD5"/>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eaVert" wrap="square" lIns="36576" tIns="36576" rIns="36576" bIns="36576"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0955917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Return Oriented Programming (ROP) - Load Library Checks</a:t>
            </a:r>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4731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Load Library Checks</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ROP chains may be used to load shellcode from remote compromised locations</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Load Library Checks hooks </a:t>
            </a:r>
            <a:r>
              <a:rPr lang="en-US" sz="3200" dirty="0" err="1">
                <a:gradFill>
                  <a:gsLst>
                    <a:gs pos="1250">
                      <a:srgbClr val="505050"/>
                    </a:gs>
                    <a:gs pos="100000">
                      <a:srgbClr val="505050"/>
                    </a:gs>
                  </a:gsLst>
                  <a:lin ang="5400000" scaled="0"/>
                </a:gradFill>
              </a:rPr>
              <a:t>LoadLibrary</a:t>
            </a:r>
            <a:r>
              <a:rPr lang="en-US" sz="3200" dirty="0">
                <a:gradFill>
                  <a:gsLst>
                    <a:gs pos="1250">
                      <a:srgbClr val="505050"/>
                    </a:gs>
                    <a:gs pos="100000">
                      <a:srgbClr val="505050"/>
                    </a:gs>
                  </a:gsLst>
                  <a:lin ang="5400000" scaled="0"/>
                </a:gradFill>
              </a:rPr>
              <a:t> function and validates the library load</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Validates that parameter is not a UNC path (E.g. \\server\share\badmodule.dll)</a:t>
            </a:r>
          </a:p>
          <a:p>
            <a:pPr>
              <a:buFont typeface="Wingdings" panose="05000000000000000000" pitchFamily="2" charset="2"/>
              <a:buChar char="§"/>
              <a:defRPr/>
            </a:pPr>
            <a:r>
              <a:rPr lang="en-US" i="1" dirty="0">
                <a:gradFill>
                  <a:gsLst>
                    <a:gs pos="1250">
                      <a:srgbClr val="505050"/>
                    </a:gs>
                    <a:gs pos="100000">
                      <a:srgbClr val="505050"/>
                    </a:gs>
                  </a:gsLst>
                  <a:lin ang="5400000" scaled="0"/>
                </a:gradFill>
              </a:rPr>
              <a:t>Per-application EMET mitigation setting</a:t>
            </a:r>
          </a:p>
        </p:txBody>
      </p:sp>
    </p:spTree>
    <p:extLst>
      <p:ext uri="{BB962C8B-B14F-4D97-AF65-F5344CB8AC3E}">
        <p14:creationId xmlns:p14="http://schemas.microsoft.com/office/powerpoint/2010/main" val="36750177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Return Oriented Programming (ROP) - Memory Protection Checks</a:t>
            </a:r>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4731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Memory Protection Checks</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The </a:t>
            </a:r>
            <a:r>
              <a:rPr lang="en-US" sz="3200" dirty="0" err="1">
                <a:gradFill>
                  <a:gsLst>
                    <a:gs pos="1250">
                      <a:srgbClr val="505050"/>
                    </a:gs>
                    <a:gs pos="100000">
                      <a:srgbClr val="505050"/>
                    </a:gs>
                  </a:gsLst>
                  <a:lin ang="5400000" scaled="0"/>
                </a:gradFill>
              </a:rPr>
              <a:t>VirtualProtect</a:t>
            </a:r>
            <a:r>
              <a:rPr lang="en-US" sz="3200" dirty="0">
                <a:gradFill>
                  <a:gsLst>
                    <a:gs pos="1250">
                      <a:srgbClr val="505050"/>
                    </a:gs>
                    <a:gs pos="100000">
                      <a:srgbClr val="505050"/>
                    </a:gs>
                  </a:gsLst>
                  <a:lin ang="5400000" scaled="0"/>
                </a:gradFill>
              </a:rPr>
              <a:t>() function could be used to bypass DEP by changing memory protection flag</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Could mark pages with PAGE_EXECUTE_READWRITE and execute stack overflow</a:t>
            </a:r>
          </a:p>
          <a:p>
            <a:pPr lvl="1">
              <a:buFont typeface="Wingdings" panose="05000000000000000000" pitchFamily="2" charset="2"/>
              <a:buChar char="§"/>
              <a:defRPr/>
            </a:pPr>
            <a:r>
              <a:rPr lang="en-US" sz="3200" dirty="0" err="1">
                <a:gradFill>
                  <a:gsLst>
                    <a:gs pos="1250">
                      <a:srgbClr val="505050"/>
                    </a:gs>
                    <a:gs pos="100000">
                      <a:srgbClr val="505050"/>
                    </a:gs>
                  </a:gsLst>
                  <a:lin ang="5400000" scaled="0"/>
                </a:gradFill>
              </a:rPr>
              <a:t>MemProt</a:t>
            </a:r>
            <a:r>
              <a:rPr lang="en-US" sz="3200" dirty="0">
                <a:gradFill>
                  <a:gsLst>
                    <a:gs pos="1250">
                      <a:srgbClr val="505050"/>
                    </a:gs>
                    <a:gs pos="100000">
                      <a:srgbClr val="505050"/>
                    </a:gs>
                  </a:gsLst>
                  <a:lin ang="5400000" scaled="0"/>
                </a:gradFill>
              </a:rPr>
              <a:t> mitigation checks </a:t>
            </a:r>
            <a:r>
              <a:rPr lang="en-US" sz="3200" dirty="0" err="1">
                <a:gradFill>
                  <a:gsLst>
                    <a:gs pos="1250">
                      <a:srgbClr val="505050"/>
                    </a:gs>
                    <a:gs pos="100000">
                      <a:srgbClr val="505050"/>
                    </a:gs>
                  </a:gsLst>
                  <a:lin ang="5400000" scaled="0"/>
                </a:gradFill>
              </a:rPr>
              <a:t>VirtualProtect</a:t>
            </a:r>
            <a:r>
              <a:rPr lang="en-US" sz="3200" dirty="0">
                <a:gradFill>
                  <a:gsLst>
                    <a:gs pos="1250">
                      <a:srgbClr val="505050"/>
                    </a:gs>
                    <a:gs pos="100000">
                      <a:srgbClr val="505050"/>
                    </a:gs>
                  </a:gsLst>
                  <a:lin ang="5400000" scaled="0"/>
                </a:gradFill>
              </a:rPr>
              <a:t>() is not changing execution policy of stack area</a:t>
            </a:r>
          </a:p>
          <a:p>
            <a:pPr>
              <a:buFont typeface="Wingdings" panose="05000000000000000000" pitchFamily="2" charset="2"/>
              <a:buChar char="§"/>
              <a:defRPr/>
            </a:pPr>
            <a:r>
              <a:rPr lang="en-US" i="1" dirty="0">
                <a:gradFill>
                  <a:gsLst>
                    <a:gs pos="1250">
                      <a:srgbClr val="505050"/>
                    </a:gs>
                    <a:gs pos="100000">
                      <a:srgbClr val="505050"/>
                    </a:gs>
                  </a:gsLst>
                  <a:lin ang="5400000" scaled="0"/>
                </a:gradFill>
              </a:rPr>
              <a:t>Per-application EMET mitigation setting</a:t>
            </a:r>
          </a:p>
        </p:txBody>
      </p:sp>
    </p:spTree>
    <p:extLst>
      <p:ext uri="{BB962C8B-B14F-4D97-AF65-F5344CB8AC3E}">
        <p14:creationId xmlns:p14="http://schemas.microsoft.com/office/powerpoint/2010/main" val="6204677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Return Oriented Programming (ROP) - Caller Checks</a:t>
            </a:r>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807961"/>
            <a:ext cx="11887200" cy="529991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Caller Checks</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Generally a subroutine is entered with a </a:t>
            </a:r>
            <a:r>
              <a:rPr lang="en-US" sz="3200" b="1" dirty="0">
                <a:gradFill>
                  <a:gsLst>
                    <a:gs pos="1250">
                      <a:srgbClr val="505050"/>
                    </a:gs>
                    <a:gs pos="100000">
                      <a:srgbClr val="505050"/>
                    </a:gs>
                  </a:gsLst>
                  <a:lin ang="5400000" scaled="0"/>
                </a:gradFill>
                <a:latin typeface="Consolas" panose="020B0609020204030204" pitchFamily="49" charset="0"/>
              </a:rPr>
              <a:t>call</a:t>
            </a:r>
            <a:r>
              <a:rPr lang="en-US" sz="3200" dirty="0">
                <a:gradFill>
                  <a:gsLst>
                    <a:gs pos="1250">
                      <a:srgbClr val="505050"/>
                    </a:gs>
                    <a:gs pos="100000">
                      <a:srgbClr val="505050"/>
                    </a:gs>
                  </a:gsLst>
                  <a:lin ang="5400000" scaled="0"/>
                </a:gradFill>
              </a:rPr>
              <a:t> instruction, storing a return pointer on the stack for resumption of caller code</a:t>
            </a:r>
          </a:p>
          <a:p>
            <a:pPr lvl="1">
              <a:buFont typeface="Wingdings" panose="05000000000000000000" pitchFamily="2" charset="2"/>
              <a:buChar char="§"/>
              <a:defRPr/>
            </a:pPr>
            <a:r>
              <a:rPr lang="en-US" sz="3200" b="1" dirty="0">
                <a:gradFill>
                  <a:gsLst>
                    <a:gs pos="1250">
                      <a:srgbClr val="505050"/>
                    </a:gs>
                    <a:gs pos="100000">
                      <a:srgbClr val="505050"/>
                    </a:gs>
                  </a:gsLst>
                  <a:lin ang="5400000" scaled="0"/>
                </a:gradFill>
                <a:latin typeface="Consolas" panose="020B0609020204030204" pitchFamily="49" charset="0"/>
              </a:rPr>
              <a:t>ret</a:t>
            </a:r>
            <a:r>
              <a:rPr lang="en-US" sz="3200" dirty="0">
                <a:gradFill>
                  <a:gsLst>
                    <a:gs pos="1250">
                      <a:srgbClr val="505050"/>
                    </a:gs>
                    <a:gs pos="100000">
                      <a:srgbClr val="505050"/>
                    </a:gs>
                  </a:gsLst>
                  <a:lin ang="5400000" scaled="0"/>
                </a:gradFill>
              </a:rPr>
              <a:t> instruction transfers execution back to return point location</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Certain critical functions are protected by Caller Checks mitigation:</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Validates that function was entered by a </a:t>
            </a:r>
            <a:r>
              <a:rPr lang="en-US" sz="3200" b="1" dirty="0">
                <a:gradFill>
                  <a:gsLst>
                    <a:gs pos="1250">
                      <a:srgbClr val="505050"/>
                    </a:gs>
                    <a:gs pos="100000">
                      <a:srgbClr val="505050"/>
                    </a:gs>
                  </a:gsLst>
                  <a:lin ang="5400000" scaled="0"/>
                </a:gradFill>
                <a:latin typeface="Consolas" panose="020B0609020204030204" pitchFamily="49" charset="0"/>
              </a:rPr>
              <a:t>call</a:t>
            </a:r>
            <a:r>
              <a:rPr lang="en-US" sz="3200" dirty="0">
                <a:gradFill>
                  <a:gsLst>
                    <a:gs pos="1250">
                      <a:srgbClr val="505050"/>
                    </a:gs>
                    <a:gs pos="100000">
                      <a:srgbClr val="505050"/>
                    </a:gs>
                  </a:gsLst>
                  <a:lin ang="5400000" scaled="0"/>
                </a:gradFill>
              </a:rPr>
              <a:t> and not a </a:t>
            </a:r>
            <a:r>
              <a:rPr lang="en-US" sz="3200" b="1" dirty="0">
                <a:gradFill>
                  <a:gsLst>
                    <a:gs pos="1250">
                      <a:srgbClr val="505050"/>
                    </a:gs>
                    <a:gs pos="100000">
                      <a:srgbClr val="505050"/>
                    </a:gs>
                  </a:gsLst>
                  <a:lin ang="5400000" scaled="0"/>
                </a:gradFill>
                <a:latin typeface="Consolas" panose="020B0609020204030204" pitchFamily="49" charset="0"/>
              </a:rPr>
              <a:t>ret</a:t>
            </a:r>
          </a:p>
          <a:p>
            <a:pPr>
              <a:buFont typeface="Wingdings" panose="05000000000000000000" pitchFamily="2" charset="2"/>
              <a:buChar char="§"/>
              <a:defRPr/>
            </a:pPr>
            <a:r>
              <a:rPr lang="en-US" dirty="0">
                <a:gradFill>
                  <a:gsLst>
                    <a:gs pos="1250">
                      <a:srgbClr val="505050"/>
                    </a:gs>
                    <a:gs pos="100000">
                      <a:srgbClr val="505050"/>
                    </a:gs>
                  </a:gsLst>
                  <a:lin ang="5400000" scaled="0"/>
                </a:gradFill>
              </a:rPr>
              <a:t>Per-application EMET mitigation setting</a:t>
            </a:r>
          </a:p>
        </p:txBody>
      </p:sp>
    </p:spTree>
    <p:extLst>
      <p:ext uri="{BB962C8B-B14F-4D97-AF65-F5344CB8AC3E}">
        <p14:creationId xmlns:p14="http://schemas.microsoft.com/office/powerpoint/2010/main" val="4112570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Return Oriented Programming (ROP) - Simulate Execution Flow</a:t>
            </a:r>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807961"/>
            <a:ext cx="11887200" cy="380411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Simulate Execution Flow</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Simulates the forward execution of code (15 instructions by default)</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Validates that the return pointers on the stack point to addresses which follow call instructions</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Aims prevent chaining of ROP gadgets</a:t>
            </a:r>
          </a:p>
          <a:p>
            <a:pPr>
              <a:buFont typeface="Wingdings" panose="05000000000000000000" pitchFamily="2" charset="2"/>
              <a:buChar char="§"/>
              <a:defRPr/>
            </a:pPr>
            <a:r>
              <a:rPr lang="en-US" i="1" dirty="0">
                <a:gradFill>
                  <a:gsLst>
                    <a:gs pos="1250">
                      <a:srgbClr val="505050"/>
                    </a:gs>
                    <a:gs pos="100000">
                      <a:srgbClr val="505050"/>
                    </a:gs>
                  </a:gsLst>
                  <a:lin ang="5400000" scaled="0"/>
                </a:gradFill>
              </a:rPr>
              <a:t>Per-application EMET mitigation setting</a:t>
            </a:r>
          </a:p>
        </p:txBody>
      </p:sp>
    </p:spTree>
    <p:extLst>
      <p:ext uri="{BB962C8B-B14F-4D97-AF65-F5344CB8AC3E}">
        <p14:creationId xmlns:p14="http://schemas.microsoft.com/office/powerpoint/2010/main" val="11526458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Return Oriented Programming (ROP) - Stack Pivot</a:t>
            </a:r>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807961"/>
            <a:ext cx="11887200" cy="281923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Stack Pivot</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On entering critical functions detects if stack has been “pivoted”</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Determines that the stack pointer references a valid region</a:t>
            </a:r>
          </a:p>
          <a:p>
            <a:pPr>
              <a:buFont typeface="Wingdings" panose="05000000000000000000" pitchFamily="2" charset="2"/>
              <a:buChar char="§"/>
              <a:defRPr/>
            </a:pPr>
            <a:r>
              <a:rPr lang="en-US" i="1" dirty="0">
                <a:gradFill>
                  <a:gsLst>
                    <a:gs pos="1250">
                      <a:srgbClr val="505050"/>
                    </a:gs>
                    <a:gs pos="100000">
                      <a:srgbClr val="505050"/>
                    </a:gs>
                  </a:gsLst>
                  <a:lin ang="5400000" scaled="0"/>
                </a:gradFill>
              </a:rPr>
              <a:t>Per-application EMET mitigation setting</a:t>
            </a:r>
          </a:p>
        </p:txBody>
      </p:sp>
    </p:spTree>
    <p:extLst>
      <p:ext uri="{BB962C8B-B14F-4D97-AF65-F5344CB8AC3E}">
        <p14:creationId xmlns:p14="http://schemas.microsoft.com/office/powerpoint/2010/main" val="2432256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3" name="Title 2"/>
          <p:cNvSpPr>
            <a:spLocks noGrp="1"/>
          </p:cNvSpPr>
          <p:nvPr>
            <p:ph type="title"/>
          </p:nvPr>
        </p:nvSpPr>
        <p:spPr/>
        <p:txBody>
          <a:bodyPr/>
          <a:lstStyle/>
          <a:p>
            <a:r>
              <a:rPr lang="en-US" sz="4800" spc="-50" dirty="0"/>
              <a:t>Code vulnerabilities exploit and mitigation</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139618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Code vulnerabilities exploit and mitigation</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6166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We will rely on applications to mitigate these threats, like EMET</a:t>
            </a:r>
          </a:p>
          <a:p>
            <a:pPr>
              <a:buFont typeface="Wingdings" panose="05000000000000000000" pitchFamily="2" charset="2"/>
              <a:buChar char="§"/>
              <a:defRPr/>
            </a:pPr>
            <a:r>
              <a:rPr lang="en-US" dirty="0">
                <a:gradFill>
                  <a:gsLst>
                    <a:gs pos="1250">
                      <a:srgbClr val="505050"/>
                    </a:gs>
                    <a:gs pos="100000">
                      <a:srgbClr val="505050"/>
                    </a:gs>
                  </a:gsLst>
                  <a:lin ang="5400000" scaled="0"/>
                </a:gradFill>
              </a:rPr>
              <a:t>We can </a:t>
            </a:r>
            <a:r>
              <a:rPr lang="en-US">
                <a:gradFill>
                  <a:gsLst>
                    <a:gs pos="1250">
                      <a:srgbClr val="505050"/>
                    </a:gs>
                    <a:gs pos="100000">
                      <a:srgbClr val="505050"/>
                    </a:gs>
                  </a:gsLst>
                  <a:lin ang="5400000" scaled="0"/>
                </a:gradFill>
              </a:rPr>
              <a:t>also identify using anti-reverse </a:t>
            </a:r>
            <a:r>
              <a:rPr lang="en-US" dirty="0">
                <a:gradFill>
                  <a:gsLst>
                    <a:gs pos="1250">
                      <a:srgbClr val="505050"/>
                    </a:gs>
                    <a:gs pos="100000">
                      <a:srgbClr val="505050"/>
                    </a:gs>
                  </a:gsLst>
                  <a:lin ang="5400000" scaled="0"/>
                </a:gradFill>
              </a:rPr>
              <a:t>and reverse engineering</a:t>
            </a:r>
            <a:endParaRPr lang="en-US">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dirty="0">
                <a:gradFill>
                  <a:gsLst>
                    <a:gs pos="1250">
                      <a:srgbClr val="505050"/>
                    </a:gs>
                    <a:gs pos="100000">
                      <a:srgbClr val="505050"/>
                    </a:gs>
                  </a:gsLst>
                  <a:lin ang="5400000" scaled="0"/>
                </a:gradFill>
              </a:rPr>
              <a:t>Some built-in mechanism are available like ASLR, DEP, Authenticode or Code Signing, SmartScreen, EAF, etc.</a:t>
            </a:r>
            <a:endParaRPr lang="en-US">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endParaRPr lang="en-US" dirty="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22432832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3" name="Title 2"/>
          <p:cNvSpPr>
            <a:spLocks noGrp="1"/>
          </p:cNvSpPr>
          <p:nvPr>
            <p:ph type="title"/>
          </p:nvPr>
        </p:nvSpPr>
        <p:spPr/>
        <p:txBody>
          <a:bodyPr/>
          <a:lstStyle/>
          <a:p>
            <a:r>
              <a:rPr lang="en-US" sz="4800" spc="-50" dirty="0"/>
              <a:t>Mitigation overview</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169260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860867626"/>
              </p:ext>
            </p:extLst>
          </p:nvPr>
        </p:nvGraphicFramePr>
        <p:xfrm>
          <a:off x="453144" y="1399464"/>
          <a:ext cx="11342615" cy="5431903"/>
        </p:xfrm>
        <a:graphic>
          <a:graphicData uri="http://schemas.openxmlformats.org/drawingml/2006/table">
            <a:tbl>
              <a:tblPr firstRow="1" bandCol="1"/>
              <a:tblGrid>
                <a:gridCol w="2418072">
                  <a:extLst>
                    <a:ext uri="{9D8B030D-6E8A-4147-A177-3AD203B41FA5}">
                      <a16:colId xmlns:a16="http://schemas.microsoft.com/office/drawing/2014/main" val="20000"/>
                    </a:ext>
                  </a:extLst>
                </a:gridCol>
                <a:gridCol w="7479792">
                  <a:extLst>
                    <a:ext uri="{9D8B030D-6E8A-4147-A177-3AD203B41FA5}">
                      <a16:colId xmlns:a16="http://schemas.microsoft.com/office/drawing/2014/main" val="20001"/>
                    </a:ext>
                  </a:extLst>
                </a:gridCol>
                <a:gridCol w="1444751">
                  <a:extLst>
                    <a:ext uri="{9D8B030D-6E8A-4147-A177-3AD203B41FA5}">
                      <a16:colId xmlns:a16="http://schemas.microsoft.com/office/drawing/2014/main" val="20002"/>
                    </a:ext>
                  </a:extLst>
                </a:gridCol>
              </a:tblGrid>
              <a:tr h="70750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Mitigation</a:t>
                      </a:r>
                    </a:p>
                  </a:txBody>
                  <a:tcPr anchor="b">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Objective</a:t>
                      </a:r>
                      <a:r>
                        <a:rPr lang="en-US" sz="14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rPr>
                        <a:t> </a:t>
                      </a: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Can be applied to</a:t>
                      </a:r>
                      <a:endParaRPr lang="en-US" sz="14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6460">
                <a:tc>
                  <a:txBody>
                    <a:bodyPr/>
                    <a:lstStyle/>
                    <a:p>
                      <a:pPr marL="0" marR="0" fontAlgn="t">
                        <a:spcBef>
                          <a:spcPts val="0"/>
                        </a:spcBef>
                        <a:spcAft>
                          <a:spcPts val="0"/>
                        </a:spcAft>
                      </a:pPr>
                      <a:r>
                        <a:rPr lang="en-US" sz="1800" dirty="0">
                          <a:solidFill>
                            <a:schemeClr val="bg1"/>
                          </a:solidFill>
                          <a:effectLst/>
                          <a:latin typeface="Calibri" panose="020F0502020204030204" pitchFamily="34" charset="0"/>
                        </a:rPr>
                        <a:t>Control flow guard (CFG)</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dirty="0">
                          <a:effectLst/>
                          <a:latin typeface="Calibri" panose="020F0502020204030204" pitchFamily="34" charset="0"/>
                        </a:rPr>
                        <a:t>Ensures control flow integrity for indirect calls. Can optionally suppress exports and use strict CFG.</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System and app-level</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Data Execution Prevention (DEP)</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Prevents code from being run from data-only memory pages such as the heap and stacks. Only configurable for 32-bit (x86) apps, permanently enabled for all other architectures. Can optionally enable ATL thunk emulation.</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System and app-level</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Force randomization for images (Mandatory ASLR)</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Forcibly relocates images not compiled with /DYNAMICBASE. Can optionally fail loading images that don't have relocation information.</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System and app-level</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Randomize memory allocations (Bottom-Up ASLR)</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dirty="0">
                          <a:effectLst/>
                          <a:latin typeface="Calibri" panose="020F0502020204030204" pitchFamily="34" charset="0"/>
                        </a:rPr>
                        <a:t>Randomizes locations for virtual memory allocations including those for system structures heaps, stacks, TEBs, and PEBs. Can optionally use a wider randomization variance for 64-bit processes.</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System and app-level</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Validate exception chains (SEHOP)</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Ensures the integrity of an exception chain during exception dispatch. Only configurable for 32-bit (x86) applications.</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System and app-level</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626460">
                <a:tc>
                  <a:txBody>
                    <a:bodyPr/>
                    <a:lstStyle/>
                    <a:p>
                      <a:pPr marL="0" marR="0" fontAlgn="t">
                        <a:spcBef>
                          <a:spcPts val="0"/>
                        </a:spcBef>
                        <a:spcAft>
                          <a:spcPts val="0"/>
                        </a:spcAft>
                      </a:pPr>
                      <a:r>
                        <a:rPr lang="en-US" sz="1800" dirty="0">
                          <a:solidFill>
                            <a:schemeClr val="bg1"/>
                          </a:solidFill>
                          <a:effectLst/>
                          <a:latin typeface="Calibri" panose="020F0502020204030204" pitchFamily="34" charset="0"/>
                        </a:rPr>
                        <a:t>Validate heap integrity</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Terminates a process when heap corruption is detected.</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dirty="0">
                          <a:effectLst/>
                          <a:latin typeface="Calibri" panose="020F0502020204030204" pitchFamily="34" charset="0"/>
                        </a:rPr>
                        <a:t>System and app-level</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fr-FR" dirty="0"/>
              <a:t>Exploit Protection Mitigations – Part 1</a:t>
            </a:r>
          </a:p>
          <a:p>
            <a:endParaRPr lang="fr-FR" dirty="0"/>
          </a:p>
        </p:txBody>
      </p:sp>
    </p:spTree>
    <p:extLst>
      <p:ext uri="{BB962C8B-B14F-4D97-AF65-F5344CB8AC3E}">
        <p14:creationId xmlns:p14="http://schemas.microsoft.com/office/powerpoint/2010/main" val="6043810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2074412657"/>
              </p:ext>
            </p:extLst>
          </p:nvPr>
        </p:nvGraphicFramePr>
        <p:xfrm>
          <a:off x="453144" y="1548751"/>
          <a:ext cx="11342615" cy="4859483"/>
        </p:xfrm>
        <a:graphic>
          <a:graphicData uri="http://schemas.openxmlformats.org/drawingml/2006/table">
            <a:tbl>
              <a:tblPr firstRow="1" bandCol="1"/>
              <a:tblGrid>
                <a:gridCol w="2418072">
                  <a:extLst>
                    <a:ext uri="{9D8B030D-6E8A-4147-A177-3AD203B41FA5}">
                      <a16:colId xmlns:a16="http://schemas.microsoft.com/office/drawing/2014/main" val="20000"/>
                    </a:ext>
                  </a:extLst>
                </a:gridCol>
                <a:gridCol w="7479792">
                  <a:extLst>
                    <a:ext uri="{9D8B030D-6E8A-4147-A177-3AD203B41FA5}">
                      <a16:colId xmlns:a16="http://schemas.microsoft.com/office/drawing/2014/main" val="20001"/>
                    </a:ext>
                  </a:extLst>
                </a:gridCol>
                <a:gridCol w="1444751">
                  <a:extLst>
                    <a:ext uri="{9D8B030D-6E8A-4147-A177-3AD203B41FA5}">
                      <a16:colId xmlns:a16="http://schemas.microsoft.com/office/drawing/2014/main" val="20002"/>
                    </a:ext>
                  </a:extLst>
                </a:gridCol>
              </a:tblGrid>
              <a:tr h="70750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Mitigation</a:t>
                      </a:r>
                    </a:p>
                  </a:txBody>
                  <a:tcPr anchor="b">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Objective</a:t>
                      </a:r>
                      <a:r>
                        <a:rPr lang="en-US" sz="14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rPr>
                        <a:t> </a:t>
                      </a: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Can be applied to</a:t>
                      </a:r>
                      <a:endParaRPr lang="en-US" sz="14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6460">
                <a:tc>
                  <a:txBody>
                    <a:bodyPr/>
                    <a:lstStyle/>
                    <a:p>
                      <a:pPr marL="0" marR="0" fontAlgn="t">
                        <a:spcBef>
                          <a:spcPts val="0"/>
                        </a:spcBef>
                        <a:spcAft>
                          <a:spcPts val="0"/>
                        </a:spcAft>
                      </a:pPr>
                      <a:r>
                        <a:rPr lang="en-US" sz="1800" dirty="0">
                          <a:solidFill>
                            <a:schemeClr val="bg1"/>
                          </a:solidFill>
                          <a:effectLst/>
                          <a:latin typeface="Calibri" panose="020F0502020204030204" pitchFamily="34" charset="0"/>
                        </a:rPr>
                        <a:t>Arbitrary code guard (ACG)</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dirty="0">
                          <a:effectLst/>
                          <a:latin typeface="Calibri" panose="020F0502020204030204" pitchFamily="34" charset="0"/>
                        </a:rPr>
                        <a:t>Prevents the introduction of non-image-backed executable code and prevents code pages from being modified. Can optionally allow thread opt-out and allow remote downgrade (configurable only with PowerShell).</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Block low integrity images</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Prevents the loading of images marked with Low Integrity.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Block remote images</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Prevents loading of images from remote devices.</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Block untrusted fonts</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Prevents loading any GDI-based fonts not installed in the system fonts directory, notably fonts from the web.</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Code integrity guard</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Restricts loading of images signed by Microsoft, WQL, and higher. Can optionally allow Microsoft Store signed images.</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626460">
                <a:tc>
                  <a:txBody>
                    <a:bodyPr/>
                    <a:lstStyle/>
                    <a:p>
                      <a:pPr marL="0" marR="0" fontAlgn="t">
                        <a:spcBef>
                          <a:spcPts val="0"/>
                        </a:spcBef>
                        <a:spcAft>
                          <a:spcPts val="0"/>
                        </a:spcAft>
                      </a:pPr>
                      <a:r>
                        <a:rPr lang="en-US" sz="1800" dirty="0">
                          <a:solidFill>
                            <a:schemeClr val="bg1"/>
                          </a:solidFill>
                          <a:effectLst/>
                          <a:latin typeface="Calibri" panose="020F0502020204030204" pitchFamily="34" charset="0"/>
                        </a:rPr>
                        <a:t>Disable extension points</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Disables various extensibility mechanisms that allow DLL injection into all processes, such as AppInit DLLs, window hooks, and Winsock service providers.</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dirty="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fr-FR" dirty="0"/>
              <a:t>Exploit Protection Mitigations – Part 2</a:t>
            </a:r>
          </a:p>
          <a:p>
            <a:endParaRPr lang="fr-FR" dirty="0"/>
          </a:p>
        </p:txBody>
      </p:sp>
    </p:spTree>
    <p:extLst>
      <p:ext uri="{BB962C8B-B14F-4D97-AF65-F5344CB8AC3E}">
        <p14:creationId xmlns:p14="http://schemas.microsoft.com/office/powerpoint/2010/main" val="26431520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3928200544"/>
              </p:ext>
            </p:extLst>
          </p:nvPr>
        </p:nvGraphicFramePr>
        <p:xfrm>
          <a:off x="453144" y="1530093"/>
          <a:ext cx="11342615" cy="4608943"/>
        </p:xfrm>
        <a:graphic>
          <a:graphicData uri="http://schemas.openxmlformats.org/drawingml/2006/table">
            <a:tbl>
              <a:tblPr firstRow="1" bandCol="1"/>
              <a:tblGrid>
                <a:gridCol w="2418072">
                  <a:extLst>
                    <a:ext uri="{9D8B030D-6E8A-4147-A177-3AD203B41FA5}">
                      <a16:colId xmlns:a16="http://schemas.microsoft.com/office/drawing/2014/main" val="20000"/>
                    </a:ext>
                  </a:extLst>
                </a:gridCol>
                <a:gridCol w="7479792">
                  <a:extLst>
                    <a:ext uri="{9D8B030D-6E8A-4147-A177-3AD203B41FA5}">
                      <a16:colId xmlns:a16="http://schemas.microsoft.com/office/drawing/2014/main" val="20001"/>
                    </a:ext>
                  </a:extLst>
                </a:gridCol>
                <a:gridCol w="1444751">
                  <a:extLst>
                    <a:ext uri="{9D8B030D-6E8A-4147-A177-3AD203B41FA5}">
                      <a16:colId xmlns:a16="http://schemas.microsoft.com/office/drawing/2014/main" val="20002"/>
                    </a:ext>
                  </a:extLst>
                </a:gridCol>
              </a:tblGrid>
              <a:tr h="70750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Mitigation</a:t>
                      </a:r>
                    </a:p>
                  </a:txBody>
                  <a:tcPr anchor="b">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Objective</a:t>
                      </a:r>
                      <a:r>
                        <a:rPr lang="en-US" sz="14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rPr>
                        <a:t> </a:t>
                      </a: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Can be applied to</a:t>
                      </a:r>
                      <a:endParaRPr lang="en-US" sz="14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6460">
                <a:tc>
                  <a:txBody>
                    <a:bodyPr/>
                    <a:lstStyle/>
                    <a:p>
                      <a:pPr marL="0" marR="0" fontAlgn="t">
                        <a:spcBef>
                          <a:spcPts val="0"/>
                        </a:spcBef>
                        <a:spcAft>
                          <a:spcPts val="0"/>
                        </a:spcAft>
                      </a:pPr>
                      <a:r>
                        <a:rPr lang="en-US" sz="1800" dirty="0">
                          <a:solidFill>
                            <a:schemeClr val="bg1"/>
                          </a:solidFill>
                          <a:effectLst/>
                          <a:latin typeface="Calibri" panose="020F0502020204030204" pitchFamily="34" charset="0"/>
                        </a:rPr>
                        <a:t>Disable Win32k system calls</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dirty="0">
                          <a:effectLst/>
                          <a:latin typeface="Calibri" panose="020F0502020204030204" pitchFamily="34" charset="0"/>
                        </a:rPr>
                        <a:t>Prevents an app from using the Win32k system call table.</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Do not allow child processes</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Prevents an app from creating child processes.</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Export address filtering (EAF)</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Detects dangerous operations being resolved by malicious code. Can optionally validate access by modules commonly used by exploits.</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Import address filtering (IAF)</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Detects dangerous operations being resolved by malicious code.</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Simulate execution (SimExec)</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Ensures that calls to sensitive APIs return to legitimate callers. Only configurable for 32-bit (x86) applications. Not compatible with ACG</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626460">
                <a:tc>
                  <a:txBody>
                    <a:bodyPr/>
                    <a:lstStyle/>
                    <a:p>
                      <a:pPr marL="0" marR="0" fontAlgn="t">
                        <a:spcBef>
                          <a:spcPts val="0"/>
                        </a:spcBef>
                        <a:spcAft>
                          <a:spcPts val="0"/>
                        </a:spcAft>
                      </a:pPr>
                      <a:r>
                        <a:rPr lang="en-US" sz="1800" dirty="0">
                          <a:solidFill>
                            <a:schemeClr val="bg1"/>
                          </a:solidFill>
                          <a:effectLst/>
                          <a:latin typeface="Calibri" panose="020F0502020204030204" pitchFamily="34" charset="0"/>
                        </a:rPr>
                        <a:t>Validate API invocation (</a:t>
                      </a:r>
                      <a:r>
                        <a:rPr lang="en-US" sz="1800" dirty="0" err="1">
                          <a:solidFill>
                            <a:schemeClr val="bg1"/>
                          </a:solidFill>
                          <a:effectLst/>
                          <a:latin typeface="Calibri" panose="020F0502020204030204" pitchFamily="34" charset="0"/>
                        </a:rPr>
                        <a:t>CallerCheck</a:t>
                      </a:r>
                      <a:r>
                        <a:rPr lang="en-US" sz="1800" dirty="0">
                          <a:solidFill>
                            <a:schemeClr val="bg1"/>
                          </a:solidFill>
                          <a:effectLst/>
                          <a:latin typeface="Calibri" panose="020F0502020204030204" pitchFamily="34" charset="0"/>
                        </a:rPr>
                        <a:t>)</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Ensures that sensitive APIs are invoked by legitimate callers. Only configurable for 32-bit (x86) applications. Not compatible with ACG</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dirty="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fr-FR" dirty="0"/>
              <a:t>Exploit Protection Mitigations – Part 3</a:t>
            </a:r>
          </a:p>
          <a:p>
            <a:endParaRPr lang="fr-FR" dirty="0"/>
          </a:p>
        </p:txBody>
      </p:sp>
    </p:spTree>
    <p:extLst>
      <p:ext uri="{BB962C8B-B14F-4D97-AF65-F5344CB8AC3E}">
        <p14:creationId xmlns:p14="http://schemas.microsoft.com/office/powerpoint/2010/main" val="45500567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4222453648"/>
              </p:ext>
            </p:extLst>
          </p:nvPr>
        </p:nvGraphicFramePr>
        <p:xfrm>
          <a:off x="453144" y="1688705"/>
          <a:ext cx="11342615" cy="2634443"/>
        </p:xfrm>
        <a:graphic>
          <a:graphicData uri="http://schemas.openxmlformats.org/drawingml/2006/table">
            <a:tbl>
              <a:tblPr firstRow="1" bandCol="1"/>
              <a:tblGrid>
                <a:gridCol w="2418072">
                  <a:extLst>
                    <a:ext uri="{9D8B030D-6E8A-4147-A177-3AD203B41FA5}">
                      <a16:colId xmlns:a16="http://schemas.microsoft.com/office/drawing/2014/main" val="20000"/>
                    </a:ext>
                  </a:extLst>
                </a:gridCol>
                <a:gridCol w="7479792">
                  <a:extLst>
                    <a:ext uri="{9D8B030D-6E8A-4147-A177-3AD203B41FA5}">
                      <a16:colId xmlns:a16="http://schemas.microsoft.com/office/drawing/2014/main" val="20001"/>
                    </a:ext>
                  </a:extLst>
                </a:gridCol>
                <a:gridCol w="1444751">
                  <a:extLst>
                    <a:ext uri="{9D8B030D-6E8A-4147-A177-3AD203B41FA5}">
                      <a16:colId xmlns:a16="http://schemas.microsoft.com/office/drawing/2014/main" val="20002"/>
                    </a:ext>
                  </a:extLst>
                </a:gridCol>
              </a:tblGrid>
              <a:tr h="70750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Mitigation</a:t>
                      </a:r>
                    </a:p>
                  </a:txBody>
                  <a:tcPr anchor="b">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Objective</a:t>
                      </a:r>
                      <a:r>
                        <a:rPr lang="en-US" sz="14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rPr>
                        <a:t> </a:t>
                      </a: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400" b="0" u="none" strike="noStrike" kern="1200" dirty="0">
                          <a:solidFill>
                            <a:srgbClr val="505050"/>
                          </a:solidFill>
                          <a:latin typeface="+mj-lt"/>
                          <a:ea typeface="Segoe UI" pitchFamily="34" charset="0"/>
                          <a:cs typeface="Segoe UI" pitchFamily="34" charset="0"/>
                        </a:rPr>
                        <a:t>Can be applied to</a:t>
                      </a:r>
                      <a:endParaRPr lang="en-US" sz="14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6460">
                <a:tc>
                  <a:txBody>
                    <a:bodyPr/>
                    <a:lstStyle/>
                    <a:p>
                      <a:pPr marL="0" marR="0" fontAlgn="t">
                        <a:spcBef>
                          <a:spcPts val="0"/>
                        </a:spcBef>
                        <a:spcAft>
                          <a:spcPts val="0"/>
                        </a:spcAft>
                      </a:pPr>
                      <a:r>
                        <a:rPr lang="en-US" sz="1800" dirty="0">
                          <a:solidFill>
                            <a:schemeClr val="bg1"/>
                          </a:solidFill>
                          <a:effectLst/>
                          <a:latin typeface="Calibri" panose="020F0502020204030204" pitchFamily="34" charset="0"/>
                        </a:rPr>
                        <a:t>Validate handle usage</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Causes an exception to be raised on any invalid handle references.</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26460">
                <a:tc>
                  <a:txBody>
                    <a:bodyPr/>
                    <a:lstStyle/>
                    <a:p>
                      <a:pPr marL="0" marR="0" fontAlgn="t">
                        <a:spcBef>
                          <a:spcPts val="0"/>
                        </a:spcBef>
                        <a:spcAft>
                          <a:spcPts val="0"/>
                        </a:spcAft>
                      </a:pPr>
                      <a:r>
                        <a:rPr lang="en-US" sz="1800">
                          <a:solidFill>
                            <a:schemeClr val="bg1"/>
                          </a:solidFill>
                          <a:effectLst/>
                          <a:latin typeface="Calibri" panose="020F0502020204030204" pitchFamily="34" charset="0"/>
                        </a:rPr>
                        <a:t>Validate image dependency integrity</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dirty="0">
                          <a:effectLst/>
                          <a:latin typeface="Calibri" panose="020F0502020204030204" pitchFamily="34" charset="0"/>
                        </a:rPr>
                        <a:t>Enforces code signing for Windows image dependency loading.</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26460">
                <a:tc>
                  <a:txBody>
                    <a:bodyPr/>
                    <a:lstStyle/>
                    <a:p>
                      <a:pPr marL="0" marR="0" fontAlgn="t">
                        <a:spcBef>
                          <a:spcPts val="0"/>
                        </a:spcBef>
                        <a:spcAft>
                          <a:spcPts val="0"/>
                        </a:spcAft>
                      </a:pPr>
                      <a:r>
                        <a:rPr lang="en-US" sz="1800" dirty="0">
                          <a:solidFill>
                            <a:schemeClr val="bg1"/>
                          </a:solidFill>
                          <a:effectLst/>
                          <a:latin typeface="Calibri" panose="020F0502020204030204" pitchFamily="34" charset="0"/>
                        </a:rPr>
                        <a:t>Validate stack integrity (</a:t>
                      </a:r>
                      <a:r>
                        <a:rPr lang="en-US" sz="1800" dirty="0" err="1">
                          <a:solidFill>
                            <a:schemeClr val="bg1"/>
                          </a:solidFill>
                          <a:effectLst/>
                          <a:latin typeface="Calibri" panose="020F0502020204030204" pitchFamily="34" charset="0"/>
                        </a:rPr>
                        <a:t>StackPivot</a:t>
                      </a:r>
                      <a:r>
                        <a:rPr lang="en-US" sz="1800" dirty="0">
                          <a:solidFill>
                            <a:schemeClr val="bg1"/>
                          </a:solidFill>
                          <a:effectLst/>
                          <a:latin typeface="Calibri" panose="020F0502020204030204" pitchFamily="34" charset="0"/>
                        </a:rPr>
                        <a:t>)</a:t>
                      </a:r>
                    </a:p>
                  </a:txBody>
                  <a:tcPr marL="50800" marR="50800" marT="50800" marB="508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800">
                          <a:effectLst/>
                          <a:latin typeface="Calibri" panose="020F0502020204030204" pitchFamily="34" charset="0"/>
                        </a:rPr>
                        <a:t>Ensures that the stack has not been redirected for sensitive APIs. Not compatible with ACG</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fontAlgn="t">
                        <a:spcBef>
                          <a:spcPts val="0"/>
                        </a:spcBef>
                        <a:spcAft>
                          <a:spcPts val="0"/>
                        </a:spcAft>
                      </a:pPr>
                      <a:r>
                        <a:rPr lang="en-US" sz="1800" dirty="0">
                          <a:effectLst/>
                          <a:latin typeface="Calibri" panose="020F0502020204030204" pitchFamily="34" charset="0"/>
                        </a:rPr>
                        <a:t>App-level only</a:t>
                      </a:r>
                    </a:p>
                  </a:txBody>
                  <a:tcPr marL="50800" marR="50800" marT="50800" marB="508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fr-FR" dirty="0"/>
              <a:t>Exploit Protection Mitigations – Part 4</a:t>
            </a:r>
          </a:p>
          <a:p>
            <a:endParaRPr lang="fr-FR" dirty="0"/>
          </a:p>
        </p:txBody>
      </p:sp>
    </p:spTree>
    <p:extLst>
      <p:ext uri="{BB962C8B-B14F-4D97-AF65-F5344CB8AC3E}">
        <p14:creationId xmlns:p14="http://schemas.microsoft.com/office/powerpoint/2010/main" val="19431169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Exploit and Mitigations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22324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Application are developed by programmers and are not error free. Malware/</a:t>
            </a:r>
            <a:r>
              <a:rPr lang="en-US" dirty="0" err="1">
                <a:gradFill>
                  <a:gsLst>
                    <a:gs pos="1250">
                      <a:srgbClr val="505050"/>
                    </a:gs>
                    <a:gs pos="100000">
                      <a:srgbClr val="505050"/>
                    </a:gs>
                  </a:gsLst>
                  <a:lin ang="5400000" scaled="0"/>
                </a:gradFill>
              </a:rPr>
              <a:t>bootkits</a:t>
            </a:r>
            <a:r>
              <a:rPr lang="en-US" dirty="0">
                <a:gradFill>
                  <a:gsLst>
                    <a:gs pos="1250">
                      <a:srgbClr val="505050"/>
                    </a:gs>
                    <a:gs pos="100000">
                      <a:srgbClr val="505050"/>
                    </a:gs>
                  </a:gsLst>
                  <a:lin ang="5400000" scaled="0"/>
                </a:gradFill>
              </a:rPr>
              <a:t>/rootkits exploit these vulnerabilities.</a:t>
            </a:r>
          </a:p>
          <a:p>
            <a:pPr>
              <a:buFont typeface="Wingdings" panose="05000000000000000000" pitchFamily="2" charset="2"/>
              <a:buChar char="§"/>
              <a:defRPr/>
            </a:pPr>
            <a:r>
              <a:rPr lang="en-US" dirty="0">
                <a:gradFill>
                  <a:gsLst>
                    <a:gs pos="1250">
                      <a:srgbClr val="505050"/>
                    </a:gs>
                    <a:gs pos="100000">
                      <a:srgbClr val="505050"/>
                    </a:gs>
                  </a:gsLst>
                  <a:lin ang="5400000" scaled="0"/>
                </a:gradFill>
              </a:rPr>
              <a:t>We also can rely on applications to mitigate these threats, like EMET</a:t>
            </a:r>
            <a:endParaRPr lang="en-US">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dirty="0">
                <a:gradFill>
                  <a:gsLst>
                    <a:gs pos="1250">
                      <a:srgbClr val="505050"/>
                    </a:gs>
                    <a:gs pos="100000">
                      <a:srgbClr val="505050"/>
                    </a:gs>
                  </a:gsLst>
                  <a:lin ang="5400000" scaled="0"/>
                </a:gradFill>
              </a:rPr>
              <a:t>We can </a:t>
            </a:r>
            <a:r>
              <a:rPr lang="en-US">
                <a:gradFill>
                  <a:gsLst>
                    <a:gs pos="1250">
                      <a:srgbClr val="505050"/>
                    </a:gs>
                    <a:gs pos="100000">
                      <a:srgbClr val="505050"/>
                    </a:gs>
                  </a:gsLst>
                  <a:lin ang="5400000" scaled="0"/>
                </a:gradFill>
              </a:rPr>
              <a:t>also identify the use of anti-reverse </a:t>
            </a:r>
            <a:r>
              <a:rPr lang="en-US" dirty="0">
                <a:gradFill>
                  <a:gsLst>
                    <a:gs pos="1250">
                      <a:srgbClr val="505050"/>
                    </a:gs>
                    <a:gs pos="100000">
                      <a:srgbClr val="505050"/>
                    </a:gs>
                  </a:gsLst>
                  <a:lin ang="5400000" scaled="0"/>
                </a:gradFill>
              </a:rPr>
              <a:t>and reverse engineering</a:t>
            </a:r>
            <a:endParaRPr lang="en-US">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dirty="0">
                <a:gradFill>
                  <a:gsLst>
                    <a:gs pos="1250">
                      <a:srgbClr val="505050"/>
                    </a:gs>
                    <a:gs pos="100000">
                      <a:srgbClr val="505050"/>
                    </a:gs>
                  </a:gsLst>
                  <a:lin ang="5400000" scaled="0"/>
                </a:gradFill>
              </a:rPr>
              <a:t>Some built-in mechanism are also available like ASLR, DEP, Authenticode or Code Signing, SmartScreen</a:t>
            </a:r>
            <a:endParaRPr lang="en-US">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endParaRPr lang="en-US" dirty="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40164626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EMET</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19034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Microsoft Enhanced Mitigation Experience Toolkit (EMET)</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936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Windows add-on that improves the defensive posture of the system it is installed on, by adding operating system-based attack mitigations to applications, that may be vulnerable to known or unknown vulnerabilities.</a:t>
            </a:r>
          </a:p>
          <a:p>
            <a:pPr>
              <a:buFont typeface="Wingdings" panose="05000000000000000000" pitchFamily="2" charset="2"/>
              <a:buChar char="§"/>
              <a:defRPr/>
            </a:pPr>
            <a:r>
              <a:rPr lang="en-US" dirty="0"/>
              <a:t>Microsoft Security Research and Defense group, which released EMET, has a</a:t>
            </a:r>
            <a:r>
              <a:rPr lang="fr-FR" dirty="0"/>
              <a:t> </a:t>
            </a:r>
            <a:r>
              <a:rPr lang="fr-FR" dirty="0">
                <a:hlinkClick r:id="rId2"/>
              </a:rPr>
              <a:t>blog </a:t>
            </a:r>
            <a:r>
              <a:rPr lang="fr-FR" dirty="0" err="1">
                <a:hlinkClick r:id="rId2"/>
              </a:rPr>
              <a:t>with</a:t>
            </a:r>
            <a:r>
              <a:rPr lang="fr-FR" dirty="0">
                <a:hlinkClick r:id="rId2"/>
              </a:rPr>
              <a:t> </a:t>
            </a:r>
            <a:r>
              <a:rPr lang="fr-FR" dirty="0" err="1">
                <a:hlinkClick r:id="rId2"/>
              </a:rPr>
              <a:t>security</a:t>
            </a:r>
            <a:r>
              <a:rPr lang="fr-FR" dirty="0">
                <a:hlinkClick r:id="rId2"/>
              </a:rPr>
              <a:t> </a:t>
            </a:r>
            <a:r>
              <a:rPr lang="fr-FR" dirty="0" err="1">
                <a:hlinkClick r:id="rId2"/>
              </a:rPr>
              <a:t>analysis</a:t>
            </a:r>
            <a:r>
              <a:rPr lang="fr-FR" dirty="0">
                <a:hlinkClick r:id="rId2"/>
              </a:rPr>
              <a:t> of Microsoft </a:t>
            </a:r>
            <a:r>
              <a:rPr lang="fr-FR" dirty="0" err="1">
                <a:hlinkClick r:id="rId2"/>
              </a:rPr>
              <a:t>vulnerabilities</a:t>
            </a:r>
            <a:r>
              <a:rPr lang="fr-FR" dirty="0"/>
              <a:t> </a:t>
            </a:r>
            <a:r>
              <a:rPr lang="en-US" dirty="0"/>
              <a:t>and attacks on Microsoft products.</a:t>
            </a:r>
          </a:p>
          <a:p>
            <a:pPr>
              <a:buFont typeface="Wingdings" panose="05000000000000000000" pitchFamily="2" charset="2"/>
              <a:buChar char="§"/>
              <a:defRPr/>
            </a:pPr>
            <a:r>
              <a:rPr lang="en-US" dirty="0">
                <a:gradFill>
                  <a:gsLst>
                    <a:gs pos="1250">
                      <a:srgbClr val="505050"/>
                    </a:gs>
                    <a:gs pos="100000">
                      <a:srgbClr val="505050"/>
                    </a:gs>
                  </a:gsLst>
                  <a:lin ang="5400000" scaled="0"/>
                </a:gradFill>
              </a:rPr>
              <a:t>There are no plans to offer support or security patching for EMET after July 31, 2018.</a:t>
            </a: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11572563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1310783413"/>
              </p:ext>
            </p:extLst>
          </p:nvPr>
        </p:nvGraphicFramePr>
        <p:xfrm>
          <a:off x="645649" y="1315118"/>
          <a:ext cx="11211472" cy="4895190"/>
        </p:xfrm>
        <a:graphic>
          <a:graphicData uri="http://schemas.openxmlformats.org/drawingml/2006/table">
            <a:tbl>
              <a:tblPr firstRow="1" bandCol="1"/>
              <a:tblGrid>
                <a:gridCol w="2488577">
                  <a:extLst>
                    <a:ext uri="{9D8B030D-6E8A-4147-A177-3AD203B41FA5}">
                      <a16:colId xmlns:a16="http://schemas.microsoft.com/office/drawing/2014/main" val="20000"/>
                    </a:ext>
                  </a:extLst>
                </a:gridCol>
                <a:gridCol w="8722895">
                  <a:extLst>
                    <a:ext uri="{9D8B030D-6E8A-4147-A177-3AD203B41FA5}">
                      <a16:colId xmlns:a16="http://schemas.microsoft.com/office/drawing/2014/main" val="20001"/>
                    </a:ext>
                  </a:extLst>
                </a:gridCol>
              </a:tblGrid>
              <a:tr h="70750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000" b="0" u="none" strike="noStrike" kern="1200" dirty="0">
                          <a:solidFill>
                            <a:srgbClr val="505050"/>
                          </a:solidFill>
                          <a:latin typeface="+mj-lt"/>
                          <a:ea typeface="Segoe UI" pitchFamily="34" charset="0"/>
                          <a:cs typeface="Segoe UI" pitchFamily="34" charset="0"/>
                        </a:rPr>
                        <a:t>Feature</a:t>
                      </a:r>
                    </a:p>
                  </a:txBody>
                  <a:tcPr anchor="b">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000" b="0" u="none" strike="noStrike" kern="1200" dirty="0">
                          <a:solidFill>
                            <a:srgbClr val="505050"/>
                          </a:solidFill>
                          <a:latin typeface="+mj-lt"/>
                          <a:ea typeface="Segoe UI" pitchFamily="34" charset="0"/>
                          <a:cs typeface="Segoe UI" pitchFamily="34" charset="0"/>
                        </a:rPr>
                        <a:t>Purpose</a:t>
                      </a:r>
                      <a:r>
                        <a:rPr lang="en-US" sz="1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rPr>
                        <a:t> </a:t>
                      </a: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6460">
                <a:tc>
                  <a:txBody>
                    <a:bodyPr/>
                    <a:lstStyle/>
                    <a:p>
                      <a:pPr marL="0" marR="0" fontAlgn="t">
                        <a:spcBef>
                          <a:spcPts val="0"/>
                        </a:spcBef>
                        <a:spcAft>
                          <a:spcPts val="0"/>
                        </a:spcAft>
                      </a:pPr>
                      <a:r>
                        <a:rPr lang="en-US" sz="1600">
                          <a:solidFill>
                            <a:schemeClr val="bg1"/>
                          </a:solidFill>
                          <a:effectLst/>
                          <a:latin typeface="Calibri" panose="020F0502020204030204" pitchFamily="34" charset="0"/>
                        </a:rPr>
                        <a:t>Structure Exception Handler Overwrite Protection (SEHOP)</a:t>
                      </a:r>
                    </a:p>
                  </a:txBody>
                  <a:tcPr marL="22024" marR="22024" marT="22024" marB="22024">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600" dirty="0">
                          <a:solidFill>
                            <a:srgbClr val="666666"/>
                          </a:solidFill>
                          <a:effectLst/>
                          <a:latin typeface="Calibri" panose="020F0502020204030204" pitchFamily="34" charset="0"/>
                        </a:rPr>
                        <a:t>SEHOP enabled Windows to verify the execution stack to verify it is unchanged.</a:t>
                      </a:r>
                    </a:p>
                  </a:txBody>
                  <a:tcPr marL="22024" marR="22024" marT="22024" marB="22024">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26460">
                <a:tc>
                  <a:txBody>
                    <a:bodyPr/>
                    <a:lstStyle/>
                    <a:p>
                      <a:pPr marL="0" marR="0" fontAlgn="t">
                        <a:spcBef>
                          <a:spcPts val="0"/>
                        </a:spcBef>
                        <a:spcAft>
                          <a:spcPts val="0"/>
                        </a:spcAft>
                      </a:pPr>
                      <a:r>
                        <a:rPr lang="en-US" sz="1600">
                          <a:solidFill>
                            <a:schemeClr val="bg1"/>
                          </a:solidFill>
                          <a:effectLst/>
                          <a:latin typeface="Calibri" panose="020F0502020204030204" pitchFamily="34" charset="0"/>
                        </a:rPr>
                        <a:t>Dynamic Data Execution Prevention (DEP)</a:t>
                      </a:r>
                    </a:p>
                  </a:txBody>
                  <a:tcPr marL="22024" marR="22024" marT="22024" marB="22024">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600">
                          <a:solidFill>
                            <a:srgbClr val="666666"/>
                          </a:solidFill>
                          <a:effectLst/>
                          <a:latin typeface="Calibri" panose="020F0502020204030204" pitchFamily="34" charset="0"/>
                        </a:rPr>
                        <a:t>DEP prevents code in memory from being executed unless it is explicitly flagged as executable.</a:t>
                      </a:r>
                    </a:p>
                  </a:txBody>
                  <a:tcPr marL="22024" marR="22024" marT="22024" marB="22024">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26460">
                <a:tc>
                  <a:txBody>
                    <a:bodyPr/>
                    <a:lstStyle/>
                    <a:p>
                      <a:pPr marL="0" marR="0" fontAlgn="t">
                        <a:spcBef>
                          <a:spcPts val="0"/>
                        </a:spcBef>
                        <a:spcAft>
                          <a:spcPts val="0"/>
                        </a:spcAft>
                      </a:pPr>
                      <a:r>
                        <a:rPr lang="en-US" sz="1600">
                          <a:solidFill>
                            <a:schemeClr val="bg1"/>
                          </a:solidFill>
                          <a:effectLst/>
                          <a:latin typeface="Calibri" panose="020F0502020204030204" pitchFamily="34" charset="0"/>
                        </a:rPr>
                        <a:t>Heapspray Allocations</a:t>
                      </a:r>
                    </a:p>
                  </a:txBody>
                  <a:tcPr marL="22024" marR="22024" marT="22024" marB="22024">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600">
                          <a:solidFill>
                            <a:srgbClr val="666666"/>
                          </a:solidFill>
                          <a:effectLst/>
                          <a:latin typeface="Calibri" panose="020F0502020204030204" pitchFamily="34" charset="0"/>
                        </a:rPr>
                        <a:t>Common memory locations are pre-allocated by EMET so attacks that attempt to place attack code in those locations will fail. This mitigation implementation is directly based on existing attacks.</a:t>
                      </a:r>
                    </a:p>
                  </a:txBody>
                  <a:tcPr marL="22024" marR="22024" marT="22024" marB="22024">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724142">
                <a:tc>
                  <a:txBody>
                    <a:bodyPr/>
                    <a:lstStyle/>
                    <a:p>
                      <a:pPr marL="0" marR="0" fontAlgn="t">
                        <a:spcBef>
                          <a:spcPts val="0"/>
                        </a:spcBef>
                        <a:spcAft>
                          <a:spcPts val="0"/>
                        </a:spcAft>
                      </a:pPr>
                      <a:r>
                        <a:rPr lang="en-US" sz="1600">
                          <a:solidFill>
                            <a:schemeClr val="bg1"/>
                          </a:solidFill>
                          <a:effectLst/>
                          <a:latin typeface="Calibri" panose="020F0502020204030204" pitchFamily="34" charset="0"/>
                        </a:rPr>
                        <a:t>Null page allocation</a:t>
                      </a:r>
                    </a:p>
                  </a:txBody>
                  <a:tcPr marL="22024" marR="22024" marT="22024" marB="22024">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600">
                          <a:solidFill>
                            <a:srgbClr val="666666"/>
                          </a:solidFill>
                          <a:effectLst/>
                          <a:latin typeface="Calibri" panose="020F0502020204030204" pitchFamily="34" charset="0"/>
                        </a:rPr>
                        <a:t>Another method to protect memory from being exploited by attackers. Microsoft notes that no known attacks of this nature exist, so this is a more proactive mitigation.</a:t>
                      </a:r>
                    </a:p>
                  </a:txBody>
                  <a:tcPr marL="22024" marR="22024" marT="22024" marB="22024">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970601047"/>
                  </a:ext>
                </a:extLst>
              </a:tr>
              <a:tr h="724142">
                <a:tc>
                  <a:txBody>
                    <a:bodyPr/>
                    <a:lstStyle/>
                    <a:p>
                      <a:pPr marL="0" marR="0" fontAlgn="t">
                        <a:spcBef>
                          <a:spcPts val="0"/>
                        </a:spcBef>
                        <a:spcAft>
                          <a:spcPts val="0"/>
                        </a:spcAft>
                      </a:pPr>
                      <a:r>
                        <a:rPr lang="en-US" sz="1600">
                          <a:solidFill>
                            <a:schemeClr val="bg1"/>
                          </a:solidFill>
                          <a:effectLst/>
                          <a:latin typeface="Calibri" panose="020F0502020204030204" pitchFamily="34" charset="0"/>
                        </a:rPr>
                        <a:t>Mandatory Address Space Layout Randomization (ASLR)</a:t>
                      </a:r>
                    </a:p>
                  </a:txBody>
                  <a:tcPr marL="22024" marR="22024" marT="22024" marB="22024">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600">
                          <a:solidFill>
                            <a:srgbClr val="666666"/>
                          </a:solidFill>
                          <a:effectLst/>
                          <a:latin typeface="Calibri" panose="020F0502020204030204" pitchFamily="34" charset="0"/>
                        </a:rPr>
                        <a:t>ASLR randomizes the location of modules and functions so an attacker cannot predict them. EMET forces this feature upon applications that were not compiled to use it, allowing improved hardening of high-risk applications.</a:t>
                      </a:r>
                    </a:p>
                  </a:txBody>
                  <a:tcPr marL="22024" marR="22024" marT="22024" marB="22024">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659489">
                <a:tc>
                  <a:txBody>
                    <a:bodyPr/>
                    <a:lstStyle/>
                    <a:p>
                      <a:pPr marL="0" marR="0" fontAlgn="t">
                        <a:spcBef>
                          <a:spcPts val="0"/>
                        </a:spcBef>
                        <a:spcAft>
                          <a:spcPts val="0"/>
                        </a:spcAft>
                      </a:pPr>
                      <a:r>
                        <a:rPr lang="en-US" sz="1600" dirty="0">
                          <a:solidFill>
                            <a:schemeClr val="bg1"/>
                          </a:solidFill>
                          <a:effectLst/>
                          <a:latin typeface="Calibri" panose="020F0502020204030204" pitchFamily="34" charset="0"/>
                        </a:rPr>
                        <a:t>Export Address Table Access Filtering (EAF)</a:t>
                      </a:r>
                    </a:p>
                  </a:txBody>
                  <a:tcPr marL="22024" marR="22024" marT="22024" marB="22024">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marL="0" marR="0" fontAlgn="t">
                        <a:spcBef>
                          <a:spcPts val="0"/>
                        </a:spcBef>
                        <a:spcAft>
                          <a:spcPts val="0"/>
                        </a:spcAft>
                      </a:pPr>
                      <a:r>
                        <a:rPr lang="en-US" sz="1600" dirty="0">
                          <a:solidFill>
                            <a:srgbClr val="666666"/>
                          </a:solidFill>
                          <a:effectLst/>
                          <a:latin typeface="Calibri" panose="020F0502020204030204" pitchFamily="34" charset="0"/>
                        </a:rPr>
                        <a:t>EAF makes it more difficult to exploit code to find and take advantage of Windows APIs. This will often stop an exploit from successfully compromising the system.</a:t>
                      </a:r>
                    </a:p>
                  </a:txBody>
                  <a:tcPr marL="22024" marR="22024" marT="22024" marB="22024">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en-US" dirty="0"/>
              <a:t>EMET - Mitigations</a:t>
            </a:r>
          </a:p>
        </p:txBody>
      </p:sp>
    </p:spTree>
    <p:extLst>
      <p:ext uri="{BB962C8B-B14F-4D97-AF65-F5344CB8AC3E}">
        <p14:creationId xmlns:p14="http://schemas.microsoft.com/office/powerpoint/2010/main" val="22674611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36742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Explain attack types based on exploiting code vulnerabilities</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What are the methods used for exploit</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Mitigation overview</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Microsoft </a:t>
            </a:r>
            <a:r>
              <a:rPr lang="en-US" sz="2448" kern="0" dirty="0">
                <a:gradFill>
                  <a:gsLst>
                    <a:gs pos="0">
                      <a:srgbClr val="FFFFFF"/>
                    </a:gs>
                    <a:gs pos="100000">
                      <a:srgbClr val="FFFFFF"/>
                    </a:gs>
                  </a:gsLst>
                  <a:lin ang="5400000" scaled="0"/>
                </a:gradFill>
                <a:latin typeface="Segoe UI Semilight"/>
              </a:rPr>
              <a:t>defenses (EMET, Reverse and Anti Reverse Engineering, ASLR, DEP, Authenticode, Code Signing, SmartScreen, EAF, SEHOP, CFG)</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Section 5 – Code Vulnerabilities Exploit</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9094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378721560"/>
              </p:ext>
            </p:extLst>
          </p:nvPr>
        </p:nvGraphicFramePr>
        <p:xfrm>
          <a:off x="453143" y="1215811"/>
          <a:ext cx="11542719" cy="5433411"/>
        </p:xfrm>
        <a:graphic>
          <a:graphicData uri="http://schemas.openxmlformats.org/drawingml/2006/table">
            <a:tbl>
              <a:tblPr firstRow="1" bandCol="1"/>
              <a:tblGrid>
                <a:gridCol w="8286819">
                  <a:extLst>
                    <a:ext uri="{9D8B030D-6E8A-4147-A177-3AD203B41FA5}">
                      <a16:colId xmlns:a16="http://schemas.microsoft.com/office/drawing/2014/main" val="20000"/>
                    </a:ext>
                  </a:extLst>
                </a:gridCol>
                <a:gridCol w="1701209">
                  <a:extLst>
                    <a:ext uri="{9D8B030D-6E8A-4147-A177-3AD203B41FA5}">
                      <a16:colId xmlns:a16="http://schemas.microsoft.com/office/drawing/2014/main" val="20001"/>
                    </a:ext>
                  </a:extLst>
                </a:gridCol>
                <a:gridCol w="1554691">
                  <a:extLst>
                    <a:ext uri="{9D8B030D-6E8A-4147-A177-3AD203B41FA5}">
                      <a16:colId xmlns:a16="http://schemas.microsoft.com/office/drawing/2014/main" val="20002"/>
                    </a:ext>
                  </a:extLst>
                </a:gridCol>
              </a:tblGrid>
              <a:tr h="70750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endParaRPr lang="en-US" sz="1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000" b="0" u="none" strike="noStrike" kern="1200" dirty="0">
                          <a:solidFill>
                            <a:srgbClr val="505050"/>
                          </a:solidFill>
                          <a:latin typeface="+mj-lt"/>
                          <a:ea typeface="Segoe UI" pitchFamily="34" charset="0"/>
                          <a:cs typeface="Segoe UI" pitchFamily="34" charset="0"/>
                        </a:rPr>
                        <a:t>EMET 5.2</a:t>
                      </a:r>
                      <a:r>
                        <a:rPr lang="en-US" sz="1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rPr>
                        <a:t> </a:t>
                      </a: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000" b="0" u="none" strike="noStrike" kern="1200" dirty="0">
                          <a:solidFill>
                            <a:srgbClr val="505050"/>
                          </a:solidFill>
                          <a:latin typeface="+mj-lt"/>
                          <a:ea typeface="Segoe UI" pitchFamily="34" charset="0"/>
                          <a:cs typeface="Segoe UI" pitchFamily="34" charset="0"/>
                        </a:rPr>
                        <a:t>EMET 5.5</a:t>
                      </a:r>
                      <a:endParaRPr lang="en-US" sz="1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6460">
                <a:tc>
                  <a:txBody>
                    <a:bodyPr/>
                    <a:lstStyle/>
                    <a:p>
                      <a:pPr>
                        <a:buFont typeface="Arial" panose="020B0604020202020204" pitchFamily="34" charset="0"/>
                        <a:buNone/>
                      </a:pPr>
                      <a:r>
                        <a:rPr lang="en-US" sz="1600" dirty="0">
                          <a:solidFill>
                            <a:schemeClr val="bg1"/>
                          </a:solidFill>
                        </a:rPr>
                        <a:t>Windows 10 RTM, Windows 10 version 1511, and Windows 10 version 1607</a:t>
                      </a:r>
                      <a:br>
                        <a:rPr lang="en-US" sz="1600" dirty="0">
                          <a:solidFill>
                            <a:schemeClr val="bg1"/>
                          </a:solidFill>
                        </a:rPr>
                      </a:br>
                      <a:br>
                        <a:rPr lang="en-US" sz="1600" dirty="0">
                          <a:solidFill>
                            <a:schemeClr val="bg1"/>
                          </a:solidFill>
                        </a:rPr>
                      </a:br>
                      <a:r>
                        <a:rPr lang="en-US" sz="1400" dirty="0">
                          <a:solidFill>
                            <a:srgbClr val="FFF100"/>
                          </a:solidFill>
                        </a:rPr>
                        <a:t>Under current plans, EMET will not be supported or operable on Windows versions that are released after Windows Server 2016 and Windows 10 </a:t>
                      </a:r>
                      <a:r>
                        <a:rPr lang="en-US" sz="1400">
                          <a:solidFill>
                            <a:srgbClr val="FFF100"/>
                          </a:solidFill>
                        </a:rPr>
                        <a:t>version 1703 and will be replaced with Windows Defender Exploit Guard (WDEG).</a:t>
                      </a:r>
                      <a:endParaRPr lang="en-US" sz="1600" dirty="0">
                        <a:solidFill>
                          <a:srgbClr val="FFF100"/>
                        </a:solidFill>
                      </a:endParaRP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fr-FR" sz="1600"/>
                        <a:t> </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438800">
                <a:tc>
                  <a:txBody>
                    <a:bodyPr/>
                    <a:lstStyle/>
                    <a:p>
                      <a:r>
                        <a:rPr lang="fr-FR" sz="1600" dirty="0">
                          <a:solidFill>
                            <a:schemeClr val="bg1"/>
                          </a:solidFill>
                        </a:rPr>
                        <a:t>Windows 8.1</a:t>
                      </a: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4021602885"/>
                  </a:ext>
                </a:extLst>
              </a:tr>
              <a:tr h="457200">
                <a:tc>
                  <a:txBody>
                    <a:bodyPr/>
                    <a:lstStyle/>
                    <a:p>
                      <a:r>
                        <a:rPr lang="fr-FR" sz="1600" dirty="0">
                          <a:solidFill>
                            <a:schemeClr val="bg1"/>
                          </a:solidFill>
                        </a:rPr>
                        <a:t>Windows Server 2012 R</a:t>
                      </a: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244920"/>
                  </a:ext>
                </a:extLst>
              </a:tr>
              <a:tr h="502920">
                <a:tc>
                  <a:txBody>
                    <a:bodyPr/>
                    <a:lstStyle/>
                    <a:p>
                      <a:r>
                        <a:rPr lang="fr-FR" sz="1600">
                          <a:solidFill>
                            <a:schemeClr val="bg1"/>
                          </a:solidFill>
                        </a:rPr>
                        <a:t>Windows Server 2012</a:t>
                      </a: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801891020"/>
                  </a:ext>
                </a:extLst>
              </a:tr>
              <a:tr h="502920">
                <a:tc>
                  <a:txBody>
                    <a:bodyPr/>
                    <a:lstStyle/>
                    <a:p>
                      <a:r>
                        <a:rPr lang="en-US" sz="1600">
                          <a:solidFill>
                            <a:schemeClr val="bg1"/>
                          </a:solidFill>
                        </a:rPr>
                        <a:t>Windows 7 Service Pack 1</a:t>
                      </a: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750772294"/>
                  </a:ext>
                </a:extLst>
              </a:tr>
              <a:tr h="493776">
                <a:tc>
                  <a:txBody>
                    <a:bodyPr/>
                    <a:lstStyle/>
                    <a:p>
                      <a:r>
                        <a:rPr lang="fr-FR" sz="1600">
                          <a:solidFill>
                            <a:schemeClr val="bg1"/>
                          </a:solidFill>
                        </a:rPr>
                        <a:t>Windows Server 2008 R2 Service Pack 1</a:t>
                      </a: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35606872"/>
                  </a:ext>
                </a:extLst>
              </a:tr>
              <a:tr h="484632">
                <a:tc>
                  <a:txBody>
                    <a:bodyPr/>
                    <a:lstStyle/>
                    <a:p>
                      <a:r>
                        <a:rPr lang="en-US" sz="1600">
                          <a:solidFill>
                            <a:schemeClr val="bg1"/>
                          </a:solidFill>
                        </a:rPr>
                        <a:t>Windows Server 2008 Service Pack 2</a:t>
                      </a: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26460">
                <a:tc>
                  <a:txBody>
                    <a:bodyPr/>
                    <a:lstStyle/>
                    <a:p>
                      <a:r>
                        <a:rPr lang="fr-FR" sz="1600" dirty="0">
                          <a:solidFill>
                            <a:schemeClr val="bg1"/>
                          </a:solidFill>
                        </a:rPr>
                        <a:t>Windows Vista Service Pack 2</a:t>
                      </a: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fr-FR" sz="160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fr-FR" sz="1600" dirty="0"/>
                        <a:t>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en-US" dirty="0"/>
              <a:t>EMET and OS platform supported</a:t>
            </a:r>
            <a:endParaRPr lang="fr-FR" dirty="0"/>
          </a:p>
        </p:txBody>
      </p:sp>
    </p:spTree>
    <p:extLst>
      <p:ext uri="{BB962C8B-B14F-4D97-AF65-F5344CB8AC3E}">
        <p14:creationId xmlns:p14="http://schemas.microsoft.com/office/powerpoint/2010/main" val="22685363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Microsoft EMET: Limitations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5086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There are some limits and incompatibilities with some applications.</a:t>
            </a:r>
          </a:p>
          <a:p>
            <a:pPr>
              <a:buFont typeface="Wingdings" panose="05000000000000000000" pitchFamily="2" charset="2"/>
              <a:buChar char="§"/>
              <a:defRPr/>
            </a:pPr>
            <a:r>
              <a:rPr lang="en-US" dirty="0">
                <a:gradFill>
                  <a:gsLst>
                    <a:gs pos="1250">
                      <a:srgbClr val="505050"/>
                    </a:gs>
                    <a:gs pos="100000">
                      <a:srgbClr val="505050"/>
                    </a:gs>
                  </a:gsLst>
                  <a:lin ang="5400000" scaled="0"/>
                </a:gradFill>
                <a:latin typeface="Segoe UI Light"/>
              </a:rPr>
              <a:t>Refer</a:t>
            </a:r>
            <a:r>
              <a:rPr lang="en-US" dirty="0">
                <a:gradFill>
                  <a:gsLst>
                    <a:gs pos="1250">
                      <a:srgbClr val="505050"/>
                    </a:gs>
                    <a:gs pos="100000">
                      <a:srgbClr val="505050"/>
                    </a:gs>
                  </a:gsLst>
                  <a:lin ang="5400000" scaled="0"/>
                </a:gradFill>
              </a:rPr>
              <a:t>ence: </a:t>
            </a:r>
            <a:r>
              <a:rPr lang="en-US" dirty="0">
                <a:gradFill>
                  <a:gsLst>
                    <a:gs pos="1250">
                      <a:srgbClr val="505050"/>
                    </a:gs>
                    <a:gs pos="100000">
                      <a:srgbClr val="505050"/>
                    </a:gs>
                  </a:gsLst>
                  <a:lin ang="5400000" scaled="0"/>
                </a:gradFill>
                <a:hlinkClick r:id="rId2"/>
              </a:rPr>
              <a:t>EMET mitigations guidelines </a:t>
            </a:r>
            <a:endParaRPr lang="en-US" dirty="0">
              <a:gradFill>
                <a:gsLst>
                  <a:gs pos="1250">
                    <a:srgbClr val="505050"/>
                  </a:gs>
                  <a:gs pos="100000">
                    <a:srgbClr val="505050"/>
                  </a:gs>
                </a:gsLst>
                <a:lin ang="5400000" scaled="0"/>
              </a:gradFill>
            </a:endParaRPr>
          </a:p>
          <a:p>
            <a:pPr>
              <a:buFont typeface="Wingdings" panose="05000000000000000000" pitchFamily="2" charset="2"/>
              <a:buChar char="§"/>
              <a:defRPr/>
            </a:pPr>
            <a:r>
              <a:rPr lang="en-US" dirty="0">
                <a:gradFill>
                  <a:gsLst>
                    <a:gs pos="1250">
                      <a:srgbClr val="505050"/>
                    </a:gs>
                    <a:gs pos="100000">
                      <a:srgbClr val="505050"/>
                    </a:gs>
                  </a:gsLst>
                  <a:lin ang="5400000" scaled="0"/>
                </a:gradFill>
                <a:latin typeface="Segoe UI Light"/>
              </a:rPr>
              <a:t>Useful links: </a:t>
            </a:r>
            <a:r>
              <a:rPr lang="en-US" dirty="0">
                <a:gradFill>
                  <a:gsLst>
                    <a:gs pos="1250">
                      <a:srgbClr val="505050"/>
                    </a:gs>
                    <a:gs pos="100000">
                      <a:srgbClr val="505050"/>
                    </a:gs>
                  </a:gsLst>
                  <a:lin ang="5400000" scaled="0"/>
                </a:gradFill>
                <a:hlinkClick r:id="rId3"/>
              </a:rPr>
              <a:t>https://support.microsoft.com/kb/2458544</a:t>
            </a:r>
            <a:endParaRPr lang="en-US" dirty="0">
              <a:gradFill>
                <a:gsLst>
                  <a:gs pos="1250">
                    <a:srgbClr val="505050"/>
                  </a:gs>
                  <a:gs pos="100000">
                    <a:srgbClr val="505050"/>
                  </a:gs>
                </a:gsLst>
                <a:lin ang="5400000" scaled="0"/>
              </a:gradFill>
            </a:endParaRPr>
          </a:p>
          <a:p>
            <a:pPr>
              <a:buFont typeface="Wingdings" panose="05000000000000000000" pitchFamily="2" charset="2"/>
              <a:buChar char="§"/>
              <a:defRPr/>
            </a:pPr>
            <a:r>
              <a:rPr lang="en-US" dirty="0">
                <a:gradFill>
                  <a:gsLst>
                    <a:gs pos="1250">
                      <a:srgbClr val="505050"/>
                    </a:gs>
                    <a:gs pos="100000">
                      <a:srgbClr val="505050"/>
                    </a:gs>
                  </a:gsLst>
                  <a:lin ang="5400000" scaled="0"/>
                </a:gradFill>
                <a:latin typeface="Segoe UI Light"/>
              </a:rPr>
              <a:t>As EMET is near to its end of support life, you have to </a:t>
            </a:r>
            <a:r>
              <a:rPr lang="en-US" dirty="0">
                <a:gradFill>
                  <a:gsLst>
                    <a:gs pos="1250">
                      <a:srgbClr val="505050"/>
                    </a:gs>
                    <a:gs pos="100000">
                      <a:srgbClr val="505050"/>
                    </a:gs>
                  </a:gsLst>
                  <a:lin ang="5400000" scaled="0"/>
                </a:gradFill>
              </a:rPr>
              <a:t>consider this </a:t>
            </a:r>
            <a:r>
              <a:rPr lang="en-US" dirty="0">
                <a:gradFill>
                  <a:gsLst>
                    <a:gs pos="1250">
                      <a:srgbClr val="505050"/>
                    </a:gs>
                    <a:gs pos="100000">
                      <a:srgbClr val="505050"/>
                    </a:gs>
                  </a:gsLst>
                  <a:lin ang="5400000" scaled="0"/>
                </a:gradFill>
                <a:hlinkClick r:id="rId4"/>
              </a:rPr>
              <a:t>Customize Exploit protection </a:t>
            </a:r>
            <a:r>
              <a:rPr lang="en-US" dirty="0">
                <a:gradFill>
                  <a:gsLst>
                    <a:gs pos="1250">
                      <a:srgbClr val="505050"/>
                    </a:gs>
                    <a:gs pos="100000">
                      <a:srgbClr val="505050"/>
                    </a:gs>
                  </a:gsLst>
                  <a:lin ang="5400000" scaled="0"/>
                </a:gradFill>
              </a:rPr>
              <a:t>article</a:t>
            </a: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15603038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dirty="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66358" y="1659964"/>
            <a:ext cx="8229535" cy="1837298"/>
          </a:xfrm>
        </p:spPr>
        <p:txBody>
          <a:bodyPr/>
          <a:lstStyle/>
          <a:p>
            <a:r>
              <a:rPr lang="en-US" sz="4800" spc="-50" dirty="0"/>
              <a:t>Key concepts</a:t>
            </a:r>
            <a:br>
              <a:rPr lang="en-US" sz="4800" spc="-50" dirty="0"/>
            </a:br>
            <a:r>
              <a:rPr lang="en-US" sz="4800" spc="-50" dirty="0"/>
              <a:t>   Reverse and Anti Reverse</a:t>
            </a:r>
            <a:br>
              <a:rPr lang="en-US" sz="4800" spc="-50" dirty="0"/>
            </a:br>
            <a:r>
              <a:rPr lang="en-US" sz="4800" spc="-50" dirty="0"/>
              <a:t>   Engineering</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414668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Inline Functions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14294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
              <a:defRPr/>
            </a:pPr>
            <a:r>
              <a:rPr lang="en-US" dirty="0">
                <a:gradFill>
                  <a:gsLst>
                    <a:gs pos="1250">
                      <a:srgbClr val="505050"/>
                    </a:gs>
                    <a:gs pos="100000">
                      <a:srgbClr val="505050"/>
                    </a:gs>
                  </a:gsLst>
                  <a:lin ang="5400000" scaled="0"/>
                </a:gradFill>
              </a:rPr>
              <a:t>If there are very detailed function entries and sections, then the job for the reverse engineer just got much </a:t>
            </a:r>
            <a:r>
              <a:rPr lang="en-US">
                <a:gradFill>
                  <a:gsLst>
                    <a:gs pos="1250">
                      <a:srgbClr val="505050"/>
                    </a:gs>
                    <a:gs pos="100000">
                      <a:srgbClr val="505050"/>
                    </a:gs>
                  </a:gsLst>
                  <a:lin ang="5400000" scaled="0"/>
                </a:gradFill>
              </a:rPr>
              <a:t>easier. </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Engineer will know exactly what is happening when a function is </a:t>
            </a:r>
            <a:r>
              <a:rPr lang="en-US">
                <a:gradFill>
                  <a:gsLst>
                    <a:gs pos="1250">
                      <a:srgbClr val="505050"/>
                    </a:gs>
                    <a:gs pos="100000">
                      <a:srgbClr val="505050"/>
                    </a:gs>
                  </a:gsLst>
                  <a:lin ang="5400000" scaled="0"/>
                </a:gradFill>
              </a:rPr>
              <a:t>called. </a:t>
            </a:r>
            <a:endParaRPr lang="en-US">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With in lining, this doesn't happen, and the engineer is left guessing as to what is actually happening.</a:t>
            </a:r>
            <a:endParaRPr lang="en-US">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Inline function are “</a:t>
            </a:r>
            <a:r>
              <a:rPr lang="en-US" dirty="0" err="1">
                <a:gradFill>
                  <a:gsLst>
                    <a:gs pos="1250">
                      <a:srgbClr val="505050"/>
                    </a:gs>
                    <a:gs pos="100000">
                      <a:srgbClr val="505050"/>
                    </a:gs>
                  </a:gsLst>
                  <a:lin ang="5400000" scaled="0"/>
                </a:gradFill>
              </a:rPr>
              <a:t>debuggable</a:t>
            </a:r>
            <a:r>
              <a:rPr lang="en-US" dirty="0">
                <a:gradFill>
                  <a:gsLst>
                    <a:gs pos="1250">
                      <a:srgbClr val="505050"/>
                    </a:gs>
                    <a:gs pos="100000">
                      <a:srgbClr val="505050"/>
                    </a:gs>
                  </a:gsLst>
                  <a:lin ang="5400000" scaled="0"/>
                </a:gradFill>
              </a:rPr>
              <a:t>” in </a:t>
            </a:r>
            <a:r>
              <a:rPr lang="en-US">
                <a:gradFill>
                  <a:gsLst>
                    <a:gs pos="1250">
                      <a:srgbClr val="505050"/>
                    </a:gs>
                    <a:gs pos="100000">
                      <a:srgbClr val="505050"/>
                    </a:gs>
                  </a:gsLst>
                  <a:lin ang="5400000" scaled="0"/>
                </a:gradFill>
              </a:rPr>
              <a:t>assembly only, no </a:t>
            </a:r>
            <a:r>
              <a:rPr lang="en-US" dirty="0">
                <a:gradFill>
                  <a:gsLst>
                    <a:gs pos="1250">
                      <a:srgbClr val="505050"/>
                    </a:gs>
                    <a:gs pos="100000">
                      <a:srgbClr val="505050"/>
                    </a:gs>
                  </a:gsLst>
                  <a:lin ang="5400000" scaled="0"/>
                </a:gradFill>
              </a:rPr>
              <a:t>symbols used</a:t>
            </a:r>
            <a:endParaRPr lang="en-US">
              <a:gradFill>
                <a:gsLst>
                  <a:gs pos="1250">
                    <a:srgbClr val="505050"/>
                  </a:gs>
                  <a:gs pos="100000">
                    <a:srgbClr val="505050"/>
                  </a:gs>
                </a:gsLst>
                <a:lin ang="5400000" scaled="0"/>
              </a:gradFill>
              <a:cs typeface="Segoe UI"/>
            </a:endParaRPr>
          </a:p>
          <a:p>
            <a:pPr>
              <a:buFont typeface="Wingdings" panose="05000000000000000000" pitchFamily="2" charset="2"/>
              <a:buChar char="§"/>
              <a:defRPr/>
            </a:pPr>
            <a:endParaRPr lang="en-US" dirty="0">
              <a:gradFill>
                <a:gsLst>
                  <a:gs pos="1250">
                    <a:srgbClr val="505050"/>
                  </a:gs>
                  <a:gs pos="100000">
                    <a:srgbClr val="505050"/>
                  </a:gs>
                </a:gsLst>
                <a:lin ang="5400000" scaled="0"/>
              </a:gradFill>
            </a:endParaRPr>
          </a:p>
          <a:p>
            <a:pPr marL="0" indent="0">
              <a:buNone/>
              <a:defRPr/>
            </a:pPr>
            <a:r>
              <a:rPr lang="en-US" sz="1800" dirty="0">
                <a:gradFill>
                  <a:gsLst>
                    <a:gs pos="1250">
                      <a:srgbClr val="505050"/>
                    </a:gs>
                    <a:gs pos="100000">
                      <a:srgbClr val="505050"/>
                    </a:gs>
                  </a:gsLst>
                  <a:lin ang="5400000" scaled="0"/>
                </a:gradFill>
              </a:rPr>
              <a:t>__</a:t>
            </a:r>
            <a:r>
              <a:rPr lang="en-US" sz="1800" dirty="0" err="1">
                <a:gradFill>
                  <a:gsLst>
                    <a:gs pos="1250">
                      <a:srgbClr val="505050"/>
                    </a:gs>
                    <a:gs pos="100000">
                      <a:srgbClr val="505050"/>
                    </a:gs>
                  </a:gsLst>
                  <a:lin ang="5400000" scaled="0"/>
                </a:gradFill>
              </a:rPr>
              <a:t>forceinline</a:t>
            </a:r>
            <a:r>
              <a:rPr lang="en-US" sz="1800" dirty="0">
                <a:gradFill>
                  <a:gsLst>
                    <a:gs pos="1250">
                      <a:srgbClr val="505050"/>
                    </a:gs>
                    <a:gs pos="100000">
                      <a:srgbClr val="505050"/>
                    </a:gs>
                  </a:gsLst>
                  <a:lin ang="5400000" scaled="0"/>
                </a:gradFill>
              </a:rPr>
              <a:t> int func1(int p1, int p2, int p3)</a:t>
            </a:r>
            <a:endParaRPr lang="en-US" sz="1800">
              <a:gradFill>
                <a:gsLst>
                  <a:gs pos="1250">
                    <a:srgbClr val="505050"/>
                  </a:gs>
                  <a:gs pos="100000">
                    <a:srgbClr val="505050"/>
                  </a:gs>
                </a:gsLst>
                <a:lin ang="5400000" scaled="0"/>
              </a:gradFill>
              <a:cs typeface="Segoe UI Light"/>
            </a:endParaRPr>
          </a:p>
          <a:p>
            <a:pPr marL="0" indent="0">
              <a:buNone/>
              <a:defRPr/>
            </a:pPr>
            <a:r>
              <a:rPr lang="en-US" sz="1800" dirty="0">
                <a:gradFill>
                  <a:gsLst>
                    <a:gs pos="1250">
                      <a:srgbClr val="505050"/>
                    </a:gs>
                    <a:gs pos="100000">
                      <a:srgbClr val="505050"/>
                    </a:gs>
                  </a:gsLst>
                  <a:lin ang="5400000" scaled="0"/>
                </a:gradFill>
              </a:rPr>
              <a:t>{</a:t>
            </a:r>
            <a:endParaRPr lang="en-US" sz="1800">
              <a:gradFill>
                <a:gsLst>
                  <a:gs pos="1250">
                    <a:srgbClr val="505050"/>
                  </a:gs>
                  <a:gs pos="100000">
                    <a:srgbClr val="505050"/>
                  </a:gs>
                </a:gsLst>
                <a:lin ang="5400000" scaled="0"/>
              </a:gradFill>
              <a:cs typeface="Segoe UI Light"/>
            </a:endParaRPr>
          </a:p>
          <a:p>
            <a:pPr marL="0" indent="0">
              <a:buNone/>
              <a:defRPr/>
            </a:pPr>
            <a:r>
              <a:rPr lang="en-US" sz="1800">
                <a:gradFill>
                  <a:gsLst>
                    <a:gs pos="1250">
                      <a:srgbClr val="505050"/>
                    </a:gs>
                    <a:gs pos="100000">
                      <a:srgbClr val="505050"/>
                    </a:gs>
                  </a:gsLst>
                  <a:lin ang="5400000" scaled="0"/>
                </a:gradFill>
              </a:rPr>
              <a:t>   </a:t>
            </a:r>
            <a:r>
              <a:rPr lang="en-US" sz="1800" dirty="0">
                <a:gradFill>
                  <a:gsLst>
                    <a:gs pos="1250">
                      <a:srgbClr val="505050"/>
                    </a:gs>
                    <a:gs pos="100000">
                      <a:srgbClr val="505050"/>
                    </a:gs>
                  </a:gsLst>
                  <a:lin ang="5400000" scaled="0"/>
                </a:gradFill>
              </a:rPr>
              <a:t>int num1 = 0;</a:t>
            </a:r>
            <a:endParaRPr lang="en-US" sz="1800">
              <a:gradFill>
                <a:gsLst>
                  <a:gs pos="1250">
                    <a:srgbClr val="505050"/>
                  </a:gs>
                  <a:gs pos="100000">
                    <a:srgbClr val="505050"/>
                  </a:gs>
                </a:gsLst>
                <a:lin ang="5400000" scaled="0"/>
              </a:gradFill>
              <a:cs typeface="Segoe UI Light"/>
            </a:endParaRPr>
          </a:p>
          <a:p>
            <a:pPr marL="0" indent="0">
              <a:buNone/>
              <a:defRPr/>
            </a:pPr>
            <a:r>
              <a:rPr lang="en-US" sz="1800">
                <a:gradFill>
                  <a:gsLst>
                    <a:gs pos="1250">
                      <a:srgbClr val="505050"/>
                    </a:gs>
                    <a:gs pos="100000">
                      <a:srgbClr val="505050"/>
                    </a:gs>
                  </a:gsLst>
                  <a:lin ang="5400000" scaled="0"/>
                </a:gradFill>
              </a:rPr>
              <a:t>   </a:t>
            </a:r>
            <a:r>
              <a:rPr lang="en-US" sz="1800" dirty="0">
                <a:gradFill>
                  <a:gsLst>
                    <a:gs pos="1250">
                      <a:srgbClr val="505050"/>
                    </a:gs>
                    <a:gs pos="100000">
                      <a:srgbClr val="505050"/>
                    </a:gs>
                  </a:gsLst>
                  <a:lin ang="5400000" scaled="0"/>
                </a:gradFill>
              </a:rPr>
              <a:t>int num2 = 0;</a:t>
            </a:r>
            <a:endParaRPr lang="en-US" sz="1800">
              <a:gradFill>
                <a:gsLst>
                  <a:gs pos="1250">
                    <a:srgbClr val="505050"/>
                  </a:gs>
                  <a:gs pos="100000">
                    <a:srgbClr val="505050"/>
                  </a:gs>
                </a:gsLst>
                <a:lin ang="5400000" scaled="0"/>
              </a:gradFill>
              <a:cs typeface="Segoe UI Light"/>
            </a:endParaRPr>
          </a:p>
          <a:p>
            <a:pPr marL="0" indent="0">
              <a:buNone/>
              <a:defRPr/>
            </a:pPr>
            <a:r>
              <a:rPr lang="en-US" sz="1800">
                <a:gradFill>
                  <a:gsLst>
                    <a:gs pos="1250">
                      <a:srgbClr val="505050"/>
                    </a:gs>
                    <a:gs pos="100000">
                      <a:srgbClr val="505050"/>
                    </a:gs>
                  </a:gsLst>
                  <a:lin ang="5400000" scaled="0"/>
                </a:gradFill>
              </a:rPr>
              <a:t>   </a:t>
            </a:r>
            <a:r>
              <a:rPr lang="en-US" sz="1800" dirty="0">
                <a:gradFill>
                  <a:gsLst>
                    <a:gs pos="1250">
                      <a:srgbClr val="505050"/>
                    </a:gs>
                    <a:gs pos="100000">
                      <a:srgbClr val="505050"/>
                    </a:gs>
                  </a:gsLst>
                  <a:lin ang="5400000" scaled="0"/>
                </a:gradFill>
              </a:rPr>
              <a:t>int num3 = 0;</a:t>
            </a:r>
            <a:endParaRPr lang="en-US" sz="1800">
              <a:gradFill>
                <a:gsLst>
                  <a:gs pos="1250">
                    <a:srgbClr val="505050"/>
                  </a:gs>
                  <a:gs pos="100000">
                    <a:srgbClr val="505050"/>
                  </a:gs>
                </a:gsLst>
                <a:lin ang="5400000" scaled="0"/>
              </a:gradFill>
              <a:cs typeface="Segoe UI Light"/>
            </a:endParaRPr>
          </a:p>
          <a:p>
            <a:pPr marL="0" indent="0">
              <a:buNone/>
              <a:defRPr/>
            </a:pPr>
            <a:r>
              <a:rPr lang="en-US" sz="1800">
                <a:gradFill>
                  <a:gsLst>
                    <a:gs pos="1250">
                      <a:srgbClr val="505050"/>
                    </a:gs>
                    <a:gs pos="100000">
                      <a:srgbClr val="505050"/>
                    </a:gs>
                  </a:gsLst>
                  <a:lin ang="5400000" scaled="0"/>
                </a:gradFill>
              </a:rPr>
              <a:t>   </a:t>
            </a:r>
            <a:r>
              <a:rPr lang="en-US" sz="1800" dirty="0">
                <a:gradFill>
                  <a:gsLst>
                    <a:gs pos="1250">
                      <a:srgbClr val="505050"/>
                    </a:gs>
                    <a:gs pos="100000">
                      <a:srgbClr val="505050"/>
                    </a:gs>
                  </a:gsLst>
                  <a:lin ang="5400000" scaled="0"/>
                </a:gradFill>
              </a:rPr>
              <a:t>...</a:t>
            </a:r>
            <a:endParaRPr lang="en-US" sz="1800">
              <a:gradFill>
                <a:gsLst>
                  <a:gs pos="1250">
                    <a:srgbClr val="505050"/>
                  </a:gs>
                  <a:gs pos="100000">
                    <a:srgbClr val="505050"/>
                  </a:gs>
                </a:gsLst>
                <a:lin ang="5400000" scaled="0"/>
              </a:gradFill>
              <a:cs typeface="Segoe UI Light"/>
            </a:endParaRPr>
          </a:p>
          <a:p>
            <a:pPr marL="0" indent="0">
              <a:buNone/>
              <a:defRPr/>
            </a:pPr>
            <a:r>
              <a:rPr lang="en-US" sz="1800" dirty="0">
                <a:gradFill>
                  <a:gsLst>
                    <a:gs pos="1250">
                      <a:srgbClr val="505050"/>
                    </a:gs>
                    <a:gs pos="100000">
                      <a:srgbClr val="505050"/>
                    </a:gs>
                  </a:gsLst>
                  <a:lin ang="5400000" scaled="0"/>
                </a:gradFill>
              </a:rPr>
              <a:t>}</a:t>
            </a:r>
            <a:endParaRPr lang="en-US" sz="1800">
              <a:gradFill>
                <a:gsLst>
                  <a:gs pos="1250">
                    <a:srgbClr val="505050"/>
                  </a:gs>
                  <a:gs pos="100000">
                    <a:srgbClr val="505050"/>
                  </a:gs>
                </a:gsLst>
                <a:lin ang="5400000" scaled="0"/>
              </a:gradFill>
              <a:cs typeface="Segoe UI Light"/>
            </a:endParaRPr>
          </a:p>
        </p:txBody>
      </p:sp>
    </p:spTree>
    <p:extLst>
      <p:ext uri="{BB962C8B-B14F-4D97-AF65-F5344CB8AC3E}">
        <p14:creationId xmlns:p14="http://schemas.microsoft.com/office/powerpoint/2010/main" val="317491004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Breakpoints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880316"/>
            <a:ext cx="11887200" cy="513371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Three types of breakpoints available: </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Hardware</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Memory</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INT 3h breakpoints. </a:t>
            </a:r>
          </a:p>
          <a:p>
            <a:pPr>
              <a:buFont typeface="Wingdings" panose="05000000000000000000" pitchFamily="2" charset="2"/>
              <a:buChar char="§"/>
              <a:defRPr/>
            </a:pPr>
            <a:r>
              <a:rPr lang="en-US" dirty="0">
                <a:gradFill>
                  <a:gsLst>
                    <a:gs pos="1250">
                      <a:srgbClr val="505050"/>
                    </a:gs>
                    <a:gs pos="100000">
                      <a:srgbClr val="505050"/>
                    </a:gs>
                  </a:gsLst>
                  <a:lin ang="5400000" scaled="0"/>
                </a:gradFill>
              </a:rPr>
              <a:t>Breakpoints:</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essential and without them live analysis of a module is mostly impossible.</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allow for the stopping of execution of a program at any point where one is placed. </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may be used in areas like Windows APIs, and can very easily find where a dialog box is coming from.</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probably the most used technique in cracking, the only competition would be a referenced text string search. </a:t>
            </a:r>
          </a:p>
        </p:txBody>
      </p:sp>
    </p:spTree>
    <p:extLst>
      <p:ext uri="{BB962C8B-B14F-4D97-AF65-F5344CB8AC3E}">
        <p14:creationId xmlns:p14="http://schemas.microsoft.com/office/powerpoint/2010/main" val="157831139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Interrupt 3 (INT 3h)</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880316"/>
            <a:ext cx="11887200" cy="48936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INT 3h breakpoints are represented in in the IA-32 instruction set with the opcode CC (0xCC).</a:t>
            </a:r>
          </a:p>
          <a:p>
            <a:pPr>
              <a:buFont typeface="Wingdings" panose="05000000000000000000" pitchFamily="2" charset="2"/>
              <a:buChar char="§"/>
              <a:defRPr/>
            </a:pPr>
            <a:r>
              <a:rPr lang="en-US" dirty="0">
                <a:gradFill>
                  <a:gsLst>
                    <a:gs pos="1250">
                      <a:srgbClr val="505050"/>
                    </a:gs>
                    <a:gs pos="100000">
                      <a:srgbClr val="505050"/>
                    </a:gs>
                  </a:gsLst>
                  <a:lin ang="5400000" scaled="0"/>
                </a:gradFill>
              </a:rPr>
              <a:t>This is the most common expression of this type of breakpoint, it can also be expressed as the byte sequence 0xCD 0x03 which can cause some troubles. </a:t>
            </a:r>
          </a:p>
          <a:p>
            <a:pPr>
              <a:buFont typeface="Wingdings" panose="05000000000000000000" pitchFamily="2" charset="2"/>
              <a:buChar char="§"/>
              <a:defRPr/>
            </a:pPr>
            <a:r>
              <a:rPr lang="en-US" dirty="0">
                <a:gradFill>
                  <a:gsLst>
                    <a:gs pos="1250">
                      <a:srgbClr val="505050"/>
                    </a:gs>
                    <a:gs pos="100000">
                      <a:srgbClr val="505050"/>
                    </a:gs>
                  </a:gsLst>
                  <a:lin ang="5400000" scaled="0"/>
                </a:gradFill>
              </a:rPr>
              <a:t>Detecting this type of breakpoint is relatively simple, and some source would look like the following sample. However, we should be careful because using this method of scanning can lead to false positives.</a:t>
            </a:r>
          </a:p>
        </p:txBody>
      </p:sp>
    </p:spTree>
    <p:extLst>
      <p:ext uri="{BB962C8B-B14F-4D97-AF65-F5344CB8AC3E}">
        <p14:creationId xmlns:p14="http://schemas.microsoft.com/office/powerpoint/2010/main" val="13958853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Sample code to check for int 3</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880316"/>
            <a:ext cx="11887200" cy="52568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400" dirty="0">
                <a:gradFill>
                  <a:gsLst>
                    <a:gs pos="1250">
                      <a:srgbClr val="505050"/>
                    </a:gs>
                    <a:gs pos="100000">
                      <a:srgbClr val="505050"/>
                    </a:gs>
                  </a:gsLst>
                  <a:lin ang="5400000" scaled="0"/>
                </a:gradFill>
              </a:rPr>
              <a:t>bool </a:t>
            </a:r>
            <a:r>
              <a:rPr lang="en-US" sz="2400" dirty="0" err="1">
                <a:gradFill>
                  <a:gsLst>
                    <a:gs pos="1250">
                      <a:srgbClr val="505050"/>
                    </a:gs>
                    <a:gs pos="100000">
                      <a:srgbClr val="505050"/>
                    </a:gs>
                  </a:gsLst>
                  <a:lin ang="5400000" scaled="0"/>
                </a:gradFill>
              </a:rPr>
              <a:t>CheckBreakpoint</a:t>
            </a:r>
            <a:r>
              <a:rPr lang="en-US" sz="2400" dirty="0">
                <a:gradFill>
                  <a:gsLst>
                    <a:gs pos="1250">
                      <a:srgbClr val="505050"/>
                    </a:gs>
                    <a:gs pos="100000">
                      <a:srgbClr val="505050"/>
                    </a:gs>
                  </a:gsLst>
                  <a:lin ang="5400000" scaled="0"/>
                </a:gradFill>
              </a:rPr>
              <a:t>(void* </a:t>
            </a:r>
            <a:r>
              <a:rPr lang="en-US" sz="2400" dirty="0" err="1">
                <a:gradFill>
                  <a:gsLst>
                    <a:gs pos="1250">
                      <a:srgbClr val="505050"/>
                    </a:gs>
                    <a:gs pos="100000">
                      <a:srgbClr val="505050"/>
                    </a:gs>
                  </a:gsLst>
                  <a:lin ang="5400000" scaled="0"/>
                </a:gradFill>
              </a:rPr>
              <a:t>pMemory</a:t>
            </a:r>
            <a:r>
              <a:rPr lang="en-US" sz="2400" dirty="0">
                <a:gradFill>
                  <a:gsLst>
                    <a:gs pos="1250">
                      <a:srgbClr val="505050"/>
                    </a:gs>
                    <a:gs pos="100000">
                      <a:srgbClr val="505050"/>
                    </a:gs>
                  </a:gsLst>
                  <a:lin ang="5400000" scaled="0"/>
                </a:gradFill>
              </a:rPr>
              <a:t>, long Size) </a:t>
            </a:r>
          </a:p>
          <a:p>
            <a:pPr marL="0" indent="0">
              <a:buNone/>
              <a:defRPr/>
            </a:pPr>
            <a:r>
              <a:rPr lang="en-US" sz="2400" dirty="0">
                <a:gradFill>
                  <a:gsLst>
                    <a:gs pos="1250">
                      <a:srgbClr val="505050"/>
                    </a:gs>
                    <a:gs pos="100000">
                      <a:srgbClr val="505050"/>
                    </a:gs>
                  </a:gsLst>
                  <a:lin ang="5400000" scaled="0"/>
                </a:gradFill>
              </a:rPr>
              <a:t>{ unsigned char *</a:t>
            </a:r>
            <a:r>
              <a:rPr lang="en-US" sz="2400" dirty="0" err="1">
                <a:gradFill>
                  <a:gsLst>
                    <a:gs pos="1250">
                      <a:srgbClr val="505050"/>
                    </a:gs>
                    <a:gs pos="100000">
                      <a:srgbClr val="505050"/>
                    </a:gs>
                  </a:gsLst>
                  <a:lin ang="5400000" scaled="0"/>
                </a:gradFill>
              </a:rPr>
              <a:t>pTmp</a:t>
            </a:r>
            <a:r>
              <a:rPr lang="en-US" sz="2400" dirty="0">
                <a:gradFill>
                  <a:gsLst>
                    <a:gs pos="1250">
                      <a:srgbClr val="505050"/>
                    </a:gs>
                    <a:gs pos="100000">
                      <a:srgbClr val="505050"/>
                    </a:gs>
                  </a:gsLst>
                  <a:lin ang="5400000" scaled="0"/>
                </a:gradFill>
              </a:rPr>
              <a:t> = (unsigned char*)</a:t>
            </a:r>
            <a:r>
              <a:rPr lang="en-US" sz="2400" dirty="0" err="1">
                <a:gradFill>
                  <a:gsLst>
                    <a:gs pos="1250">
                      <a:srgbClr val="505050"/>
                    </a:gs>
                    <a:gs pos="100000">
                      <a:srgbClr val="505050"/>
                    </a:gs>
                  </a:gsLst>
                  <a:lin ang="5400000" scaled="0"/>
                </a:gradFill>
              </a:rPr>
              <a:t>pMemory</a:t>
            </a:r>
            <a:r>
              <a:rPr lang="en-US" sz="2400" dirty="0">
                <a:gradFill>
                  <a:gsLst>
                    <a:gs pos="1250">
                      <a:srgbClr val="505050"/>
                    </a:gs>
                    <a:gs pos="100000">
                      <a:srgbClr val="505050"/>
                    </a:gs>
                  </a:gsLst>
                  <a:lin ang="5400000" scaled="0"/>
                </a:gradFill>
              </a:rPr>
              <a:t>; </a:t>
            </a:r>
          </a:p>
          <a:p>
            <a:pPr marL="0" indent="0">
              <a:buNone/>
              <a:defRPr/>
            </a:pPr>
            <a:r>
              <a:rPr lang="en-US" sz="2400" dirty="0">
                <a:gradFill>
                  <a:gsLst>
                    <a:gs pos="1250">
                      <a:srgbClr val="505050"/>
                    </a:gs>
                    <a:gs pos="100000">
                      <a:srgbClr val="505050"/>
                    </a:gs>
                  </a:gsLst>
                  <a:lin ang="5400000" scaled="0"/>
                </a:gradFill>
              </a:rPr>
              <a:t>for (long </a:t>
            </a:r>
            <a:r>
              <a:rPr lang="en-US" sz="2400" dirty="0" err="1">
                <a:gradFill>
                  <a:gsLst>
                    <a:gs pos="1250">
                      <a:srgbClr val="505050"/>
                    </a:gs>
                    <a:gs pos="100000">
                      <a:srgbClr val="505050"/>
                    </a:gs>
                  </a:gsLst>
                  <a:lin ang="5400000" scaled="0"/>
                </a:gradFill>
              </a:rPr>
              <a:t>i</a:t>
            </a:r>
            <a:r>
              <a:rPr lang="en-US" sz="2400" dirty="0">
                <a:gradFill>
                  <a:gsLst>
                    <a:gs pos="1250">
                      <a:srgbClr val="505050"/>
                    </a:gs>
                    <a:gs pos="100000">
                      <a:srgbClr val="505050"/>
                    </a:gs>
                  </a:gsLst>
                  <a:lin ang="5400000" scaled="0"/>
                </a:gradFill>
              </a:rPr>
              <a:t> = 0; </a:t>
            </a:r>
            <a:r>
              <a:rPr lang="en-US" sz="2400" dirty="0" err="1">
                <a:gradFill>
                  <a:gsLst>
                    <a:gs pos="1250">
                      <a:srgbClr val="505050"/>
                    </a:gs>
                    <a:gs pos="100000">
                      <a:srgbClr val="505050"/>
                    </a:gs>
                  </a:gsLst>
                  <a:lin ang="5400000" scaled="0"/>
                </a:gradFill>
              </a:rPr>
              <a:t>i</a:t>
            </a:r>
            <a:r>
              <a:rPr lang="en-US" sz="2400" dirty="0">
                <a:gradFill>
                  <a:gsLst>
                    <a:gs pos="1250">
                      <a:srgbClr val="505050"/>
                    </a:gs>
                    <a:gs pos="100000">
                      <a:srgbClr val="505050"/>
                    </a:gs>
                  </a:gsLst>
                  <a:lin ang="5400000" scaled="0"/>
                </a:gradFill>
              </a:rPr>
              <a:t> &lt; Size; </a:t>
            </a:r>
            <a:r>
              <a:rPr lang="en-US" sz="2400" dirty="0" err="1">
                <a:gradFill>
                  <a:gsLst>
                    <a:gs pos="1250">
                      <a:srgbClr val="505050"/>
                    </a:gs>
                    <a:gs pos="100000">
                      <a:srgbClr val="505050"/>
                    </a:gs>
                  </a:gsLst>
                  <a:lin ang="5400000" scaled="0"/>
                </a:gradFill>
              </a:rPr>
              <a:t>i</a:t>
            </a:r>
            <a:r>
              <a:rPr lang="en-US" sz="2400" dirty="0">
                <a:gradFill>
                  <a:gsLst>
                    <a:gs pos="1250">
                      <a:srgbClr val="505050"/>
                    </a:gs>
                    <a:gs pos="100000">
                      <a:srgbClr val="505050"/>
                    </a:gs>
                  </a:gsLst>
                  <a:lin ang="5400000" scaled="0"/>
                </a:gradFill>
              </a:rPr>
              <a:t>++) { if(</a:t>
            </a:r>
            <a:r>
              <a:rPr lang="en-US" sz="2400" dirty="0" err="1">
                <a:gradFill>
                  <a:gsLst>
                    <a:gs pos="1250">
                      <a:srgbClr val="505050"/>
                    </a:gs>
                    <a:gs pos="100000">
                      <a:srgbClr val="505050"/>
                    </a:gs>
                  </a:gsLst>
                  <a:lin ang="5400000" scaled="0"/>
                </a:gradFill>
              </a:rPr>
              <a:t>pTmp</a:t>
            </a:r>
            <a:r>
              <a:rPr lang="en-US" sz="2400" dirty="0">
                <a:gradFill>
                  <a:gsLst>
                    <a:gs pos="1250">
                      <a:srgbClr val="505050"/>
                    </a:gs>
                    <a:gs pos="100000">
                      <a:srgbClr val="505050"/>
                    </a:gs>
                  </a:gsLst>
                  <a:lin ang="5400000" scaled="0"/>
                </a:gradFill>
              </a:rPr>
              <a:t>[</a:t>
            </a:r>
            <a:r>
              <a:rPr lang="en-US" sz="2400" dirty="0" err="1">
                <a:gradFill>
                  <a:gsLst>
                    <a:gs pos="1250">
                      <a:srgbClr val="505050"/>
                    </a:gs>
                    <a:gs pos="100000">
                      <a:srgbClr val="505050"/>
                    </a:gs>
                  </a:gsLst>
                  <a:lin ang="5400000" scaled="0"/>
                </a:gradFill>
              </a:rPr>
              <a:t>i</a:t>
            </a:r>
            <a:r>
              <a:rPr lang="en-US" sz="2400" dirty="0">
                <a:gradFill>
                  <a:gsLst>
                    <a:gs pos="1250">
                      <a:srgbClr val="505050"/>
                    </a:gs>
                    <a:gs pos="100000">
                      <a:srgbClr val="505050"/>
                    </a:gs>
                  </a:gsLst>
                  <a:lin ang="5400000" scaled="0"/>
                </a:gradFill>
              </a:rPr>
              <a:t>] == 0xCC) return true; } return false; }</a:t>
            </a:r>
          </a:p>
          <a:p>
            <a:pPr marL="0" indent="0">
              <a:buNone/>
              <a:defRPr/>
            </a:pPr>
            <a:endParaRPr lang="en-US" sz="1600" dirty="0">
              <a:gradFill>
                <a:gsLst>
                  <a:gs pos="1250">
                    <a:srgbClr val="505050"/>
                  </a:gs>
                  <a:gs pos="100000">
                    <a:srgbClr val="505050"/>
                  </a:gs>
                </a:gsLst>
                <a:lin ang="5400000" scaled="0"/>
              </a:gradFill>
            </a:endParaRPr>
          </a:p>
          <a:p>
            <a:pPr marL="0" indent="0">
              <a:buNone/>
              <a:defRPr/>
            </a:pPr>
            <a:r>
              <a:rPr lang="en-US" dirty="0">
                <a:gradFill>
                  <a:gsLst>
                    <a:gs pos="1250">
                      <a:srgbClr val="505050"/>
                    </a:gs>
                    <a:gs pos="100000">
                      <a:srgbClr val="505050"/>
                    </a:gs>
                  </a:gsLst>
                  <a:lin ang="5400000" scaled="0"/>
                </a:gradFill>
              </a:rPr>
              <a:t>Code can be more obfuscated :</a:t>
            </a:r>
          </a:p>
          <a:p>
            <a:pPr marL="0" indent="0">
              <a:buNone/>
              <a:defRPr/>
            </a:pPr>
            <a:r>
              <a:rPr lang="en-US" sz="2400" dirty="0">
                <a:gradFill>
                  <a:gsLst>
                    <a:gs pos="1250">
                      <a:srgbClr val="505050"/>
                    </a:gs>
                    <a:gs pos="100000">
                      <a:srgbClr val="505050"/>
                    </a:gs>
                  </a:gsLst>
                  <a:lin ang="5400000" scaled="0"/>
                </a:gradFill>
              </a:rPr>
              <a:t>bool </a:t>
            </a:r>
            <a:r>
              <a:rPr lang="en-US" sz="2400" dirty="0" err="1">
                <a:gradFill>
                  <a:gsLst>
                    <a:gs pos="1250">
                      <a:srgbClr val="505050"/>
                    </a:gs>
                    <a:gs pos="100000">
                      <a:srgbClr val="505050"/>
                    </a:gs>
                  </a:gsLst>
                  <a:lin ang="5400000" scaled="0"/>
                </a:gradFill>
              </a:rPr>
              <a:t>CheckBreakpoint</a:t>
            </a:r>
            <a:r>
              <a:rPr lang="en-US" sz="2400" dirty="0">
                <a:gradFill>
                  <a:gsLst>
                    <a:gs pos="1250">
                      <a:srgbClr val="505050"/>
                    </a:gs>
                    <a:gs pos="100000">
                      <a:srgbClr val="505050"/>
                    </a:gs>
                  </a:gsLst>
                  <a:lin ang="5400000" scaled="0"/>
                </a:gradFill>
              </a:rPr>
              <a:t>(void* </a:t>
            </a:r>
            <a:r>
              <a:rPr lang="en-US" sz="2400" dirty="0" err="1">
                <a:gradFill>
                  <a:gsLst>
                    <a:gs pos="1250">
                      <a:srgbClr val="505050"/>
                    </a:gs>
                    <a:gs pos="100000">
                      <a:srgbClr val="505050"/>
                    </a:gs>
                  </a:gsLst>
                  <a:lin ang="5400000" scaled="0"/>
                </a:gradFill>
              </a:rPr>
              <a:t>pMemory</a:t>
            </a:r>
            <a:r>
              <a:rPr lang="en-US" sz="2400" dirty="0">
                <a:gradFill>
                  <a:gsLst>
                    <a:gs pos="1250">
                      <a:srgbClr val="505050"/>
                    </a:gs>
                    <a:gs pos="100000">
                      <a:srgbClr val="505050"/>
                    </a:gs>
                  </a:gsLst>
                  <a:lin ang="5400000" scaled="0"/>
                </a:gradFill>
              </a:rPr>
              <a:t>, long Size) </a:t>
            </a:r>
          </a:p>
          <a:p>
            <a:pPr marL="0" indent="0">
              <a:buNone/>
              <a:defRPr/>
            </a:pPr>
            <a:r>
              <a:rPr lang="en-US" sz="2400" dirty="0">
                <a:gradFill>
                  <a:gsLst>
                    <a:gs pos="1250">
                      <a:srgbClr val="505050"/>
                    </a:gs>
                    <a:gs pos="100000">
                      <a:srgbClr val="505050"/>
                    </a:gs>
                  </a:gsLst>
                  <a:lin ang="5400000" scaled="0"/>
                </a:gradFill>
              </a:rPr>
              <a:t>{unsigned char *</a:t>
            </a:r>
            <a:r>
              <a:rPr lang="en-US" sz="2400" dirty="0" err="1">
                <a:gradFill>
                  <a:gsLst>
                    <a:gs pos="1250">
                      <a:srgbClr val="505050"/>
                    </a:gs>
                    <a:gs pos="100000">
                      <a:srgbClr val="505050"/>
                    </a:gs>
                  </a:gsLst>
                  <a:lin ang="5400000" scaled="0"/>
                </a:gradFill>
              </a:rPr>
              <a:t>pTmp</a:t>
            </a:r>
            <a:r>
              <a:rPr lang="en-US" sz="2400" dirty="0">
                <a:gradFill>
                  <a:gsLst>
                    <a:gs pos="1250">
                      <a:srgbClr val="505050"/>
                    </a:gs>
                    <a:gs pos="100000">
                      <a:srgbClr val="505050"/>
                    </a:gs>
                  </a:gsLst>
                  <a:lin ang="5400000" scaled="0"/>
                </a:gradFill>
              </a:rPr>
              <a:t> = (unsigned char*)</a:t>
            </a:r>
            <a:r>
              <a:rPr lang="en-US" sz="2400" dirty="0" err="1">
                <a:gradFill>
                  <a:gsLst>
                    <a:gs pos="1250">
                      <a:srgbClr val="505050"/>
                    </a:gs>
                    <a:gs pos="100000">
                      <a:srgbClr val="505050"/>
                    </a:gs>
                  </a:gsLst>
                  <a:lin ang="5400000" scaled="0"/>
                </a:gradFill>
              </a:rPr>
              <a:t>pMemory</a:t>
            </a:r>
            <a:r>
              <a:rPr lang="en-US" sz="2400" dirty="0">
                <a:gradFill>
                  <a:gsLst>
                    <a:gs pos="1250">
                      <a:srgbClr val="505050"/>
                    </a:gs>
                    <a:gs pos="100000">
                      <a:srgbClr val="505050"/>
                    </a:gs>
                  </a:gsLst>
                  <a:lin ang="5400000" scaled="0"/>
                </a:gradFill>
              </a:rPr>
              <a:t>;</a:t>
            </a:r>
          </a:p>
          <a:p>
            <a:pPr marL="0" indent="0">
              <a:buNone/>
              <a:defRPr/>
            </a:pPr>
            <a:r>
              <a:rPr lang="en-US" sz="2400" dirty="0">
                <a:gradFill>
                  <a:gsLst>
                    <a:gs pos="1250">
                      <a:srgbClr val="505050"/>
                    </a:gs>
                    <a:gs pos="100000">
                      <a:srgbClr val="505050"/>
                    </a:gs>
                  </a:gsLst>
                  <a:lin ang="5400000" scaled="0"/>
                </a:gradFill>
              </a:rPr>
              <a:t>unsigned char </a:t>
            </a:r>
            <a:r>
              <a:rPr lang="en-US" sz="2400" dirty="0" err="1">
                <a:gradFill>
                  <a:gsLst>
                    <a:gs pos="1250">
                      <a:srgbClr val="505050"/>
                    </a:gs>
                    <a:gs pos="100000">
                      <a:srgbClr val="505050"/>
                    </a:gs>
                  </a:gsLst>
                  <a:lin ang="5400000" scaled="0"/>
                </a:gradFill>
              </a:rPr>
              <a:t>charval</a:t>
            </a:r>
            <a:r>
              <a:rPr lang="en-US" sz="2400" dirty="0">
                <a:gradFill>
                  <a:gsLst>
                    <a:gs pos="1250">
                      <a:srgbClr val="505050"/>
                    </a:gs>
                    <a:gs pos="100000">
                      <a:srgbClr val="505050"/>
                    </a:gs>
                  </a:gsLst>
                  <a:lin ang="5400000" scaled="0"/>
                </a:gradFill>
              </a:rPr>
              <a:t> = 0; </a:t>
            </a:r>
          </a:p>
          <a:p>
            <a:pPr marL="0" indent="0">
              <a:buNone/>
              <a:defRPr/>
            </a:pPr>
            <a:r>
              <a:rPr lang="en-US" sz="2400" dirty="0">
                <a:gradFill>
                  <a:gsLst>
                    <a:gs pos="1250">
                      <a:srgbClr val="505050"/>
                    </a:gs>
                    <a:gs pos="100000">
                      <a:srgbClr val="505050"/>
                    </a:gs>
                  </a:gsLst>
                  <a:lin ang="5400000" scaled="0"/>
                </a:gradFill>
              </a:rPr>
              <a:t>for (long </a:t>
            </a:r>
            <a:r>
              <a:rPr lang="en-US" sz="2400" dirty="0" err="1">
                <a:gradFill>
                  <a:gsLst>
                    <a:gs pos="1250">
                      <a:srgbClr val="505050"/>
                    </a:gs>
                    <a:gs pos="100000">
                      <a:srgbClr val="505050"/>
                    </a:gs>
                  </a:gsLst>
                  <a:lin ang="5400000" scaled="0"/>
                </a:gradFill>
              </a:rPr>
              <a:t>i</a:t>
            </a:r>
            <a:r>
              <a:rPr lang="en-US" sz="2400" dirty="0">
                <a:gradFill>
                  <a:gsLst>
                    <a:gs pos="1250">
                      <a:srgbClr val="505050"/>
                    </a:gs>
                    <a:gs pos="100000">
                      <a:srgbClr val="505050"/>
                    </a:gs>
                  </a:gsLst>
                  <a:lin ang="5400000" scaled="0"/>
                </a:gradFill>
              </a:rPr>
              <a:t> = 0; </a:t>
            </a:r>
            <a:r>
              <a:rPr lang="en-US" sz="2400" dirty="0" err="1">
                <a:gradFill>
                  <a:gsLst>
                    <a:gs pos="1250">
                      <a:srgbClr val="505050"/>
                    </a:gs>
                    <a:gs pos="100000">
                      <a:srgbClr val="505050"/>
                    </a:gs>
                  </a:gsLst>
                  <a:lin ang="5400000" scaled="0"/>
                </a:gradFill>
              </a:rPr>
              <a:t>i</a:t>
            </a:r>
            <a:r>
              <a:rPr lang="en-US" sz="2400" dirty="0">
                <a:gradFill>
                  <a:gsLst>
                    <a:gs pos="1250">
                      <a:srgbClr val="505050"/>
                    </a:gs>
                    <a:gs pos="100000">
                      <a:srgbClr val="505050"/>
                    </a:gs>
                  </a:gsLst>
                  <a:lin ang="5400000" scaled="0"/>
                </a:gradFill>
              </a:rPr>
              <a:t> &lt; Size; </a:t>
            </a:r>
            <a:r>
              <a:rPr lang="en-US" sz="2400" dirty="0" err="1">
                <a:gradFill>
                  <a:gsLst>
                    <a:gs pos="1250">
                      <a:srgbClr val="505050"/>
                    </a:gs>
                    <a:gs pos="100000">
                      <a:srgbClr val="505050"/>
                    </a:gs>
                  </a:gsLst>
                  <a:lin ang="5400000" scaled="0"/>
                </a:gradFill>
              </a:rPr>
              <a:t>i</a:t>
            </a:r>
            <a:r>
              <a:rPr lang="en-US" sz="2400" dirty="0">
                <a:gradFill>
                  <a:gsLst>
                    <a:gs pos="1250">
                      <a:srgbClr val="505050"/>
                    </a:gs>
                    <a:gs pos="100000">
                      <a:srgbClr val="505050"/>
                    </a:gs>
                  </a:gsLst>
                  <a:lin ang="5400000" scaled="0"/>
                </a:gradFill>
              </a:rPr>
              <a:t>++)</a:t>
            </a:r>
          </a:p>
          <a:p>
            <a:pPr marL="0" indent="0">
              <a:buNone/>
              <a:defRPr/>
            </a:pPr>
            <a:r>
              <a:rPr lang="en-US" sz="2400" dirty="0">
                <a:gradFill>
                  <a:gsLst>
                    <a:gs pos="1250">
                      <a:srgbClr val="505050"/>
                    </a:gs>
                    <a:gs pos="100000">
                      <a:srgbClr val="505050"/>
                    </a:gs>
                  </a:gsLst>
                  <a:lin ang="5400000" scaled="0"/>
                </a:gradFill>
              </a:rPr>
              <a:t> { </a:t>
            </a:r>
            <a:r>
              <a:rPr lang="en-US" sz="2400" dirty="0" err="1">
                <a:gradFill>
                  <a:gsLst>
                    <a:gs pos="1250">
                      <a:srgbClr val="505050"/>
                    </a:gs>
                    <a:gs pos="100000">
                      <a:srgbClr val="505050"/>
                    </a:gs>
                  </a:gsLst>
                  <a:lin ang="5400000" scaled="0"/>
                </a:gradFill>
              </a:rPr>
              <a:t>charval</a:t>
            </a:r>
            <a:r>
              <a:rPr lang="en-US" sz="2400" dirty="0">
                <a:gradFill>
                  <a:gsLst>
                    <a:gs pos="1250">
                      <a:srgbClr val="505050"/>
                    </a:gs>
                    <a:gs pos="100000">
                      <a:srgbClr val="505050"/>
                    </a:gs>
                  </a:gsLst>
                  <a:lin ang="5400000" scaled="0"/>
                </a:gradFill>
              </a:rPr>
              <a:t> = </a:t>
            </a:r>
            <a:r>
              <a:rPr lang="en-US" sz="2400" dirty="0" err="1">
                <a:gradFill>
                  <a:gsLst>
                    <a:gs pos="1250">
                      <a:srgbClr val="505050"/>
                    </a:gs>
                    <a:gs pos="100000">
                      <a:srgbClr val="505050"/>
                    </a:gs>
                  </a:gsLst>
                  <a:lin ang="5400000" scaled="0"/>
                </a:gradFill>
              </a:rPr>
              <a:t>pTmp</a:t>
            </a:r>
            <a:r>
              <a:rPr lang="en-US" sz="2400" dirty="0">
                <a:gradFill>
                  <a:gsLst>
                    <a:gs pos="1250">
                      <a:srgbClr val="505050"/>
                    </a:gs>
                    <a:gs pos="100000">
                      <a:srgbClr val="505050"/>
                    </a:gs>
                  </a:gsLst>
                  <a:lin ang="5400000" scaled="0"/>
                </a:gradFill>
              </a:rPr>
              <a:t>[</a:t>
            </a:r>
            <a:r>
              <a:rPr lang="en-US" sz="2400" dirty="0" err="1">
                <a:gradFill>
                  <a:gsLst>
                    <a:gs pos="1250">
                      <a:srgbClr val="505050"/>
                    </a:gs>
                    <a:gs pos="100000">
                      <a:srgbClr val="505050"/>
                    </a:gs>
                  </a:gsLst>
                  <a:lin ang="5400000" scaled="0"/>
                </a:gradFill>
              </a:rPr>
              <a:t>i</a:t>
            </a:r>
            <a:r>
              <a:rPr lang="en-US" sz="2400" dirty="0">
                <a:gradFill>
                  <a:gsLst>
                    <a:gs pos="1250">
                      <a:srgbClr val="505050"/>
                    </a:gs>
                    <a:gs pos="100000">
                      <a:srgbClr val="505050"/>
                    </a:gs>
                  </a:gsLst>
                  <a:lin ang="5400000" scaled="0"/>
                </a:gradFill>
              </a:rPr>
              <a:t>]; if( 0xAA == (</a:t>
            </a:r>
            <a:r>
              <a:rPr lang="en-US" sz="2400" dirty="0" err="1">
                <a:gradFill>
                  <a:gsLst>
                    <a:gs pos="1250">
                      <a:srgbClr val="505050"/>
                    </a:gs>
                    <a:gs pos="100000">
                      <a:srgbClr val="505050"/>
                    </a:gs>
                  </a:gsLst>
                  <a:lin ang="5400000" scaled="0"/>
                </a:gradFill>
              </a:rPr>
              <a:t>charval</a:t>
            </a:r>
            <a:r>
              <a:rPr lang="en-US" sz="2400" dirty="0">
                <a:gradFill>
                  <a:gsLst>
                    <a:gs pos="1250">
                      <a:srgbClr val="505050"/>
                    </a:gs>
                    <a:gs pos="100000">
                      <a:srgbClr val="505050"/>
                    </a:gs>
                  </a:gsLst>
                  <a:lin ang="5400000" scaled="0"/>
                </a:gradFill>
              </a:rPr>
              <a:t> ^ 0x66) ) return true; } return false; }</a:t>
            </a:r>
          </a:p>
          <a:p>
            <a:pPr>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dirty="0" err="1">
                <a:gradFill>
                  <a:gsLst>
                    <a:gs pos="1250">
                      <a:srgbClr val="505050"/>
                    </a:gs>
                    <a:gs pos="100000">
                      <a:srgbClr val="505050"/>
                    </a:gs>
                  </a:gsLst>
                  <a:lin ang="5400000" scaled="0"/>
                </a:gradFill>
              </a:rPr>
              <a:t>Nb</a:t>
            </a:r>
            <a:r>
              <a:rPr lang="en-US" dirty="0">
                <a:gradFill>
                  <a:gsLst>
                    <a:gs pos="1250">
                      <a:srgbClr val="505050"/>
                    </a:gs>
                    <a:gs pos="100000">
                      <a:srgbClr val="505050"/>
                    </a:gs>
                  </a:gsLst>
                  <a:lin ang="5400000" scaled="0"/>
                </a:gradFill>
              </a:rPr>
              <a:t>: 0xCC </a:t>
            </a:r>
            <a:r>
              <a:rPr lang="en-US" dirty="0" err="1">
                <a:gradFill>
                  <a:gsLst>
                    <a:gs pos="1250">
                      <a:srgbClr val="505050"/>
                    </a:gs>
                    <a:gs pos="100000">
                      <a:srgbClr val="505050"/>
                    </a:gs>
                  </a:gsLst>
                  <a:lin ang="5400000" scaled="0"/>
                </a:gradFill>
              </a:rPr>
              <a:t>xor</a:t>
            </a:r>
            <a:r>
              <a:rPr lang="en-US" dirty="0">
                <a:gradFill>
                  <a:gsLst>
                    <a:gs pos="1250">
                      <a:srgbClr val="505050"/>
                    </a:gs>
                    <a:gs pos="100000">
                      <a:srgbClr val="505050"/>
                    </a:gs>
                  </a:gsLst>
                  <a:lin ang="5400000" scaled="0"/>
                </a:gradFill>
              </a:rPr>
              <a:t> 0x66 = 0xAA</a:t>
            </a:r>
          </a:p>
        </p:txBody>
      </p:sp>
    </p:spTree>
    <p:extLst>
      <p:ext uri="{BB962C8B-B14F-4D97-AF65-F5344CB8AC3E}">
        <p14:creationId xmlns:p14="http://schemas.microsoft.com/office/powerpoint/2010/main" val="227695056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Memory Breakpoints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880316"/>
            <a:ext cx="11887200" cy="437042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dirty="0">
                <a:gradFill>
                  <a:gsLst>
                    <a:gs pos="1250">
                      <a:srgbClr val="505050"/>
                    </a:gs>
                    <a:gs pos="100000">
                      <a:srgbClr val="505050"/>
                    </a:gs>
                  </a:gsLst>
                  <a:lin ang="5400000" scaled="0"/>
                </a:gradFill>
              </a:rPr>
              <a:t>Memory breakpoints are implemented by a debugger using guard pages, and they act like "a one-shot" alarm for memory page access.</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When a page of memory is marked as PAGE_GUARD and is accessed, a STATUS_GUARD_PAGE_VIOLATION exception is raised, which can then be handled by the current program. </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The techniques a debugger uses to implement memory breakpoints can be used to discover if program is currently running under a debugger. </a:t>
            </a:r>
          </a:p>
        </p:txBody>
      </p:sp>
    </p:spTree>
    <p:extLst>
      <p:ext uri="{BB962C8B-B14F-4D97-AF65-F5344CB8AC3E}">
        <p14:creationId xmlns:p14="http://schemas.microsoft.com/office/powerpoint/2010/main" val="31220246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Check debugger Using PATCHGUARD</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880316"/>
            <a:ext cx="11887200" cy="491211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dirty="0">
                <a:gradFill>
                  <a:gsLst>
                    <a:gs pos="1250">
                      <a:srgbClr val="505050"/>
                    </a:gs>
                    <a:gs pos="100000">
                      <a:srgbClr val="505050"/>
                    </a:gs>
                  </a:gsLst>
                  <a:lin ang="5400000" scaled="0"/>
                </a:gradFill>
              </a:rPr>
              <a:t>Can be done by allocating a dynamic buffer and write a RET to the buffer. </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Then mark the page as a guard page and push a potential return address onto the stack. </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When jumping to the allocated  page if you are under a debugger (like </a:t>
            </a:r>
            <a:r>
              <a:rPr lang="en-US" sz="3200" dirty="0" err="1">
                <a:gradFill>
                  <a:gsLst>
                    <a:gs pos="1250">
                      <a:srgbClr val="505050"/>
                    </a:gs>
                    <a:gs pos="100000">
                      <a:srgbClr val="505050"/>
                    </a:gs>
                  </a:gsLst>
                  <a:lin ang="5400000" scaled="0"/>
                </a:gradFill>
              </a:rPr>
              <a:t>OllyDBG</a:t>
            </a:r>
            <a:r>
              <a:rPr lang="en-US" sz="3200" dirty="0">
                <a:gradFill>
                  <a:gsLst>
                    <a:gs pos="1250">
                      <a:srgbClr val="505050"/>
                    </a:gs>
                    <a:gs pos="100000">
                      <a:srgbClr val="505050"/>
                    </a:gs>
                  </a:gsLst>
                  <a:lin ang="5400000" scaled="0"/>
                </a:gradFill>
              </a:rPr>
              <a:t> or </a:t>
            </a:r>
            <a:r>
              <a:rPr lang="en-US" sz="3200" dirty="0" err="1">
                <a:gradFill>
                  <a:gsLst>
                    <a:gs pos="1250">
                      <a:srgbClr val="505050"/>
                    </a:gs>
                    <a:gs pos="100000">
                      <a:srgbClr val="505050"/>
                    </a:gs>
                  </a:gsLst>
                  <a:lin ang="5400000" scaled="0"/>
                </a:gradFill>
              </a:rPr>
              <a:t>windbg</a:t>
            </a:r>
            <a:r>
              <a:rPr lang="en-US" sz="3200" dirty="0">
                <a:gradFill>
                  <a:gsLst>
                    <a:gs pos="1250">
                      <a:srgbClr val="505050"/>
                    </a:gs>
                    <a:gs pos="100000">
                      <a:srgbClr val="505050"/>
                    </a:gs>
                  </a:gsLst>
                  <a:lin ang="5400000" scaled="0"/>
                </a:gradFill>
              </a:rPr>
              <a:t>) you will hit the RET instruction and return to the address pushed onto the stack before we jumped to our page. </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 If not a STATUS_GUARD_PAGE_VIOLATION exception occurs, it implies we're not being debugged .</a:t>
            </a:r>
          </a:p>
        </p:txBody>
      </p:sp>
    </p:spTree>
    <p:extLst>
      <p:ext uri="{BB962C8B-B14F-4D97-AF65-F5344CB8AC3E}">
        <p14:creationId xmlns:p14="http://schemas.microsoft.com/office/powerpoint/2010/main" val="392352548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Memory Breakpoint Sample</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740779"/>
            <a:ext cx="11887200" cy="525374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800" b="1" dirty="0" err="1"/>
              <a:t>GetSystemInfo</a:t>
            </a:r>
            <a:r>
              <a:rPr lang="fr-FR" sz="1800" dirty="0"/>
              <a:t>(&amp;</a:t>
            </a:r>
            <a:r>
              <a:rPr lang="fr-FR" sz="1800" dirty="0" err="1"/>
              <a:t>sysinfo</a:t>
            </a:r>
            <a:r>
              <a:rPr lang="fr-FR" sz="1800" dirty="0"/>
              <a:t>); 					     </a:t>
            </a:r>
            <a:r>
              <a:rPr lang="fr-FR" sz="1800" b="1" dirty="0">
                <a:solidFill>
                  <a:srgbClr val="107C10"/>
                </a:solidFill>
              </a:rPr>
              <a:t>// </a:t>
            </a:r>
            <a:r>
              <a:rPr lang="fr-FR" sz="1800" b="1" dirty="0" err="1">
                <a:solidFill>
                  <a:srgbClr val="107C10"/>
                </a:solidFill>
              </a:rPr>
              <a:t>Allocate</a:t>
            </a:r>
            <a:r>
              <a:rPr lang="fr-FR" sz="1800" b="1" dirty="0">
                <a:solidFill>
                  <a:srgbClr val="107C10"/>
                </a:solidFill>
              </a:rPr>
              <a:t> memory</a:t>
            </a:r>
          </a:p>
          <a:p>
            <a:pPr marL="0" indent="0">
              <a:buNone/>
            </a:pPr>
            <a:r>
              <a:rPr lang="fr-FR" sz="1800" dirty="0"/>
              <a:t> </a:t>
            </a:r>
            <a:r>
              <a:rPr lang="fr-FR" sz="1800" dirty="0" err="1"/>
              <a:t>pAllocation</a:t>
            </a:r>
            <a:r>
              <a:rPr lang="fr-FR" sz="1800" dirty="0"/>
              <a:t> = </a:t>
            </a:r>
            <a:r>
              <a:rPr lang="fr-FR" sz="1800" dirty="0" err="1"/>
              <a:t>VirtualAlloc</a:t>
            </a:r>
            <a:r>
              <a:rPr lang="fr-FR" sz="1800" dirty="0"/>
              <a:t>(NULL, </a:t>
            </a:r>
            <a:r>
              <a:rPr lang="fr-FR" sz="1800" dirty="0" err="1"/>
              <a:t>sysinfo.dwPageSize</a:t>
            </a:r>
            <a:r>
              <a:rPr lang="fr-FR" sz="1800" dirty="0"/>
              <a:t>, </a:t>
            </a:r>
          </a:p>
          <a:p>
            <a:pPr marL="0" indent="0">
              <a:buNone/>
            </a:pPr>
            <a:r>
              <a:rPr lang="fr-FR" sz="1800" dirty="0"/>
              <a:t>MEM_COMMIT | MEM_RESERVE, PAGE_EXECUTE_READWRITE); </a:t>
            </a:r>
          </a:p>
          <a:p>
            <a:pPr marL="0" indent="0">
              <a:buNone/>
            </a:pPr>
            <a:r>
              <a:rPr lang="fr-FR" sz="1800" dirty="0" err="1"/>
              <a:t>pMem</a:t>
            </a:r>
            <a:r>
              <a:rPr lang="fr-FR" sz="1800" dirty="0"/>
              <a:t> = (</a:t>
            </a:r>
            <a:r>
              <a:rPr lang="fr-FR" sz="1800" dirty="0" err="1"/>
              <a:t>unsigned</a:t>
            </a:r>
            <a:r>
              <a:rPr lang="fr-FR" sz="1800" dirty="0"/>
              <a:t> char*)</a:t>
            </a:r>
            <a:r>
              <a:rPr lang="fr-FR" sz="1800" dirty="0" err="1"/>
              <a:t>pAlloc</a:t>
            </a:r>
            <a:r>
              <a:rPr lang="fr-FR" sz="1800" dirty="0"/>
              <a:t>; *</a:t>
            </a:r>
            <a:r>
              <a:rPr lang="fr-FR" sz="1800" dirty="0" err="1"/>
              <a:t>pMem</a:t>
            </a:r>
            <a:r>
              <a:rPr lang="fr-FR" sz="1800" dirty="0"/>
              <a:t> = 0xc3;              </a:t>
            </a:r>
            <a:r>
              <a:rPr lang="fr-FR" sz="1800" b="1" dirty="0">
                <a:solidFill>
                  <a:srgbClr val="107C10"/>
                </a:solidFill>
              </a:rPr>
              <a:t>// Write a </a:t>
            </a:r>
            <a:r>
              <a:rPr lang="fr-FR" sz="1800" b="1" dirty="0" err="1">
                <a:solidFill>
                  <a:srgbClr val="107C10"/>
                </a:solidFill>
              </a:rPr>
              <a:t>ret</a:t>
            </a:r>
            <a:r>
              <a:rPr lang="fr-FR" sz="1800" b="1" dirty="0">
                <a:solidFill>
                  <a:srgbClr val="107C10"/>
                </a:solidFill>
              </a:rPr>
              <a:t> to the buffer (0xc3) </a:t>
            </a:r>
          </a:p>
          <a:p>
            <a:pPr marL="0" indent="0">
              <a:buNone/>
            </a:pPr>
            <a:r>
              <a:rPr lang="fr-FR" sz="1800" b="1" dirty="0" err="1"/>
              <a:t>VirtualProtect</a:t>
            </a:r>
            <a:r>
              <a:rPr lang="fr-FR" sz="1800" dirty="0"/>
              <a:t>(</a:t>
            </a:r>
            <a:r>
              <a:rPr lang="fr-FR" sz="1800" dirty="0" err="1"/>
              <a:t>pAlloc</a:t>
            </a:r>
            <a:r>
              <a:rPr lang="fr-FR" sz="1800" dirty="0"/>
              <a:t>, </a:t>
            </a:r>
            <a:r>
              <a:rPr lang="fr-FR" sz="1800" dirty="0" err="1"/>
              <a:t>sysinfo.dwPageSize</a:t>
            </a:r>
            <a:r>
              <a:rPr lang="fr-FR" sz="1800" dirty="0"/>
              <a:t>, PAGE_EXECUTE_READWRITE | </a:t>
            </a:r>
            <a:r>
              <a:rPr lang="fr-FR" sz="1800" b="1" dirty="0"/>
              <a:t>PAGE_GUARD</a:t>
            </a:r>
            <a:r>
              <a:rPr lang="fr-FR" sz="1800" dirty="0"/>
              <a:t>, &amp;</a:t>
            </a:r>
            <a:r>
              <a:rPr lang="fr-FR" sz="1800" dirty="0" err="1"/>
              <a:t>OldProtect</a:t>
            </a:r>
            <a:r>
              <a:rPr lang="fr-FR" sz="1800" dirty="0"/>
              <a:t>) ;  </a:t>
            </a:r>
            <a:r>
              <a:rPr lang="fr-FR" sz="1800" b="1" dirty="0">
                <a:solidFill>
                  <a:srgbClr val="107C10"/>
                </a:solidFill>
              </a:rPr>
              <a:t>// Set as </a:t>
            </a:r>
            <a:r>
              <a:rPr lang="fr-FR" sz="1800" b="1" dirty="0" err="1">
                <a:solidFill>
                  <a:srgbClr val="107C10"/>
                </a:solidFill>
              </a:rPr>
              <a:t>guard</a:t>
            </a:r>
            <a:r>
              <a:rPr lang="fr-FR" sz="1800" b="1" dirty="0">
                <a:solidFill>
                  <a:srgbClr val="107C10"/>
                </a:solidFill>
              </a:rPr>
              <a:t> page</a:t>
            </a:r>
          </a:p>
          <a:p>
            <a:pPr marL="0" indent="0">
              <a:buNone/>
            </a:pPr>
            <a:r>
              <a:rPr lang="fr-FR" sz="1800" dirty="0"/>
              <a:t>__</a:t>
            </a:r>
            <a:r>
              <a:rPr lang="fr-FR" sz="1800" dirty="0" err="1"/>
              <a:t>try</a:t>
            </a:r>
            <a:r>
              <a:rPr lang="fr-FR" sz="1800" dirty="0"/>
              <a:t> { __</a:t>
            </a:r>
            <a:r>
              <a:rPr lang="fr-FR" sz="1800" dirty="0" err="1"/>
              <a:t>asm</a:t>
            </a:r>
            <a:r>
              <a:rPr lang="fr-FR" sz="1800" dirty="0"/>
              <a:t> </a:t>
            </a:r>
          </a:p>
          <a:p>
            <a:pPr marL="0" indent="0">
              <a:buNone/>
            </a:pPr>
            <a:r>
              <a:rPr lang="fr-FR" sz="1800" dirty="0"/>
              <a:t>	{ </a:t>
            </a:r>
            <a:r>
              <a:rPr lang="fr-FR" sz="1800" dirty="0" err="1"/>
              <a:t>mov</a:t>
            </a:r>
            <a:r>
              <a:rPr lang="fr-FR" sz="1800" dirty="0"/>
              <a:t> </a:t>
            </a:r>
            <a:r>
              <a:rPr lang="fr-FR" sz="1800" dirty="0" err="1"/>
              <a:t>eax</a:t>
            </a:r>
            <a:r>
              <a:rPr lang="fr-FR" sz="1800" dirty="0"/>
              <a:t>, </a:t>
            </a:r>
            <a:r>
              <a:rPr lang="fr-FR" sz="1800" dirty="0" err="1"/>
              <a:t>pAlloc</a:t>
            </a:r>
            <a:r>
              <a:rPr lang="fr-FR" sz="1800" dirty="0"/>
              <a:t> </a:t>
            </a:r>
          </a:p>
          <a:p>
            <a:pPr marL="0" indent="0">
              <a:buNone/>
            </a:pPr>
            <a:r>
              <a:rPr lang="fr-FR" sz="1800" dirty="0"/>
              <a:t>	  push </a:t>
            </a:r>
            <a:r>
              <a:rPr lang="fr-FR" sz="1800" dirty="0" err="1"/>
              <a:t>MemBpBeingDebugged</a:t>
            </a:r>
            <a:r>
              <a:rPr lang="fr-FR" sz="1800" dirty="0"/>
              <a:t>  </a:t>
            </a:r>
            <a:r>
              <a:rPr lang="fr-FR" sz="1800" b="1" dirty="0">
                <a:solidFill>
                  <a:srgbClr val="107C10"/>
                </a:solidFill>
              </a:rPr>
              <a:t>// return </a:t>
            </a:r>
            <a:r>
              <a:rPr lang="fr-FR" sz="1800" b="1" dirty="0" err="1">
                <a:solidFill>
                  <a:srgbClr val="107C10"/>
                </a:solidFill>
              </a:rPr>
              <a:t>address</a:t>
            </a:r>
            <a:r>
              <a:rPr lang="fr-FR" sz="1800" b="1" dirty="0">
                <a:solidFill>
                  <a:srgbClr val="107C10"/>
                </a:solidFill>
              </a:rPr>
              <a:t> if </a:t>
            </a:r>
            <a:r>
              <a:rPr lang="fr-FR" sz="1800" b="1" dirty="0" err="1">
                <a:solidFill>
                  <a:srgbClr val="107C10"/>
                </a:solidFill>
              </a:rPr>
              <a:t>under</a:t>
            </a:r>
            <a:r>
              <a:rPr lang="fr-FR" sz="1800" b="1" dirty="0">
                <a:solidFill>
                  <a:srgbClr val="107C10"/>
                </a:solidFill>
              </a:rPr>
              <a:t> debugger</a:t>
            </a:r>
          </a:p>
          <a:p>
            <a:pPr marL="0" indent="0">
              <a:buNone/>
            </a:pPr>
            <a:r>
              <a:rPr lang="fr-FR" sz="1800" dirty="0"/>
              <a:t>	  jmp </a:t>
            </a:r>
            <a:r>
              <a:rPr lang="fr-FR" sz="1800" dirty="0" err="1"/>
              <a:t>eax</a:t>
            </a:r>
            <a:r>
              <a:rPr lang="fr-FR" sz="1800" dirty="0"/>
              <a:t> </a:t>
            </a:r>
          </a:p>
          <a:p>
            <a:pPr marL="0" indent="0">
              <a:buNone/>
            </a:pPr>
            <a:r>
              <a:rPr lang="fr-FR" sz="1800" dirty="0"/>
              <a:t>	 }</a:t>
            </a:r>
          </a:p>
          <a:p>
            <a:pPr marL="0" indent="0">
              <a:buNone/>
            </a:pPr>
            <a:r>
              <a:rPr lang="fr-FR" sz="1800" dirty="0"/>
              <a:t>          }					</a:t>
            </a:r>
          </a:p>
          <a:p>
            <a:pPr marL="0" indent="0">
              <a:buNone/>
            </a:pPr>
            <a:r>
              <a:rPr lang="fr-FR" sz="1800" dirty="0"/>
              <a:t> __</a:t>
            </a:r>
            <a:r>
              <a:rPr lang="fr-FR" sz="1800" dirty="0" err="1"/>
              <a:t>except</a:t>
            </a:r>
            <a:r>
              <a:rPr lang="fr-FR" sz="1800" dirty="0"/>
              <a:t>(EXCEPTION_EXECUTE_HANDLER) </a:t>
            </a:r>
          </a:p>
          <a:p>
            <a:pPr marL="0" indent="0">
              <a:buNone/>
            </a:pPr>
            <a:r>
              <a:rPr lang="fr-FR" sz="1800" dirty="0"/>
              <a:t>{ 	</a:t>
            </a:r>
            <a:r>
              <a:rPr lang="fr-FR" sz="1800" b="1" dirty="0">
                <a:solidFill>
                  <a:srgbClr val="107C10"/>
                </a:solidFill>
              </a:rPr>
              <a:t>// The exception </a:t>
            </a:r>
            <a:r>
              <a:rPr lang="fr-FR" sz="1800" b="1" dirty="0" err="1">
                <a:solidFill>
                  <a:srgbClr val="107C10"/>
                </a:solidFill>
              </a:rPr>
              <a:t>occured</a:t>
            </a:r>
            <a:r>
              <a:rPr lang="fr-FR" sz="1800" b="1" dirty="0">
                <a:solidFill>
                  <a:srgbClr val="107C10"/>
                </a:solidFill>
              </a:rPr>
              <a:t> no debugger </a:t>
            </a:r>
            <a:r>
              <a:rPr lang="fr-FR" sz="1800" b="1" dirty="0" err="1">
                <a:solidFill>
                  <a:srgbClr val="107C10"/>
                </a:solidFill>
              </a:rPr>
              <a:t>was</a:t>
            </a:r>
            <a:r>
              <a:rPr lang="fr-FR" sz="1800" b="1" dirty="0">
                <a:solidFill>
                  <a:srgbClr val="107C10"/>
                </a:solidFill>
              </a:rPr>
              <a:t> </a:t>
            </a:r>
            <a:r>
              <a:rPr lang="fr-FR" sz="1800" b="1" dirty="0" err="1">
                <a:solidFill>
                  <a:srgbClr val="107C10"/>
                </a:solidFill>
              </a:rPr>
              <a:t>detected</a:t>
            </a:r>
            <a:r>
              <a:rPr lang="fr-FR" sz="1800" b="1" dirty="0">
                <a:solidFill>
                  <a:srgbClr val="107C10"/>
                </a:solidFill>
              </a:rPr>
              <a:t> </a:t>
            </a:r>
          </a:p>
          <a:p>
            <a:pPr marL="0" indent="0">
              <a:buNone/>
            </a:pPr>
            <a:r>
              <a:rPr lang="fr-FR" sz="1800" b="1" dirty="0" err="1"/>
              <a:t>VirtualFree</a:t>
            </a:r>
            <a:r>
              <a:rPr lang="fr-FR" sz="1800" dirty="0"/>
              <a:t>(</a:t>
            </a:r>
            <a:r>
              <a:rPr lang="fr-FR" sz="1800" dirty="0" err="1"/>
              <a:t>pAlloc</a:t>
            </a:r>
            <a:r>
              <a:rPr lang="fr-FR" sz="1800" dirty="0"/>
              <a:t>, NULL, MEM_RELEASE); return false;</a:t>
            </a:r>
          </a:p>
          <a:p>
            <a:pPr marL="0" indent="0">
              <a:buNone/>
            </a:pPr>
            <a:r>
              <a:rPr lang="fr-FR" sz="1800" dirty="0"/>
              <a:t> } </a:t>
            </a:r>
          </a:p>
          <a:p>
            <a:pPr marL="0" indent="0">
              <a:buNone/>
            </a:pPr>
            <a:r>
              <a:rPr lang="fr-FR" sz="1800" dirty="0"/>
              <a:t>__</a:t>
            </a:r>
            <a:r>
              <a:rPr lang="fr-FR" sz="1800" dirty="0" err="1"/>
              <a:t>asm</a:t>
            </a:r>
            <a:r>
              <a:rPr lang="fr-FR" sz="1800" dirty="0"/>
              <a:t>{</a:t>
            </a:r>
            <a:r>
              <a:rPr lang="fr-FR" sz="1800" dirty="0" err="1"/>
              <a:t>MemBpBeingDebugged</a:t>
            </a:r>
            <a:r>
              <a:rPr lang="fr-FR" sz="1800" dirty="0"/>
              <a:t>:} </a:t>
            </a:r>
            <a:r>
              <a:rPr lang="fr-FR" sz="1800" b="1" dirty="0" err="1"/>
              <a:t>VirtualFree</a:t>
            </a:r>
            <a:r>
              <a:rPr lang="fr-FR" sz="1800" dirty="0"/>
              <a:t>(</a:t>
            </a:r>
            <a:r>
              <a:rPr lang="fr-FR" sz="1800" dirty="0" err="1"/>
              <a:t>pAlloc</a:t>
            </a:r>
            <a:r>
              <a:rPr lang="fr-FR" sz="1800" dirty="0"/>
              <a:t>, NULL, MEM_RELEASE); return </a:t>
            </a:r>
            <a:r>
              <a:rPr lang="fr-FR" sz="1800" dirty="0" err="1"/>
              <a:t>true</a:t>
            </a:r>
            <a:r>
              <a:rPr lang="fr-FR" sz="1800" dirty="0"/>
              <a:t>; </a:t>
            </a:r>
          </a:p>
        </p:txBody>
      </p:sp>
    </p:spTree>
    <p:extLst>
      <p:ext uri="{BB962C8B-B14F-4D97-AF65-F5344CB8AC3E}">
        <p14:creationId xmlns:p14="http://schemas.microsoft.com/office/powerpoint/2010/main" val="2168876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Code vulnerabilities exploits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1180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Application are developed by programmers and are not error free. </a:t>
            </a:r>
          </a:p>
          <a:p>
            <a:pPr>
              <a:buFont typeface="Wingdings" panose="05000000000000000000" pitchFamily="2" charset="2"/>
              <a:buChar char="§"/>
              <a:defRPr/>
            </a:pPr>
            <a:r>
              <a:rPr lang="en-US" dirty="0">
                <a:gradFill>
                  <a:gsLst>
                    <a:gs pos="1250">
                      <a:srgbClr val="505050"/>
                    </a:gs>
                    <a:gs pos="100000">
                      <a:srgbClr val="505050"/>
                    </a:gs>
                  </a:gsLst>
                  <a:lin ang="5400000" scaled="0"/>
                </a:gradFill>
              </a:rPr>
              <a:t>Malware/</a:t>
            </a:r>
            <a:r>
              <a:rPr lang="en-US" dirty="0" err="1">
                <a:gradFill>
                  <a:gsLst>
                    <a:gs pos="1250">
                      <a:srgbClr val="505050"/>
                    </a:gs>
                    <a:gs pos="100000">
                      <a:srgbClr val="505050"/>
                    </a:gs>
                  </a:gsLst>
                  <a:lin ang="5400000" scaled="0"/>
                </a:gradFill>
              </a:rPr>
              <a:t>bootkits</a:t>
            </a:r>
            <a:r>
              <a:rPr lang="en-US" dirty="0">
                <a:gradFill>
                  <a:gsLst>
                    <a:gs pos="1250">
                      <a:srgbClr val="505050"/>
                    </a:gs>
                    <a:gs pos="100000">
                      <a:srgbClr val="505050"/>
                    </a:gs>
                  </a:gsLst>
                  <a:lin ang="5400000" scaled="0"/>
                </a:gradFill>
              </a:rPr>
              <a:t>/rootkits exploit these vulnerabilities.</a:t>
            </a:r>
          </a:p>
          <a:p>
            <a:pPr>
              <a:buFont typeface="Wingdings" panose="05000000000000000000" pitchFamily="2" charset="2"/>
              <a:buChar char="§"/>
              <a:defRPr/>
            </a:pPr>
            <a:r>
              <a:rPr lang="en-US" dirty="0">
                <a:gradFill>
                  <a:gsLst>
                    <a:gs pos="1250">
                      <a:srgbClr val="505050"/>
                    </a:gs>
                    <a:gs pos="100000">
                      <a:srgbClr val="505050"/>
                    </a:gs>
                  </a:gsLst>
                  <a:lin ang="5400000" scaled="0"/>
                </a:gradFill>
              </a:rPr>
              <a:t>Methods used rely on Buffer Overflow, Stack Overflow, SEH exploit, DDoS, Heap Spray, ROP…</a:t>
            </a:r>
          </a:p>
          <a:p>
            <a:pPr>
              <a:buFont typeface="Wingdings" panose="05000000000000000000" pitchFamily="2" charset="2"/>
              <a:buChar char="§"/>
              <a:defRPr/>
            </a:pPr>
            <a:r>
              <a:rPr lang="en-US" dirty="0">
                <a:gradFill>
                  <a:gsLst>
                    <a:gs pos="1250">
                      <a:srgbClr val="505050"/>
                    </a:gs>
                    <a:gs pos="100000">
                      <a:srgbClr val="505050"/>
                    </a:gs>
                  </a:gsLst>
                  <a:lin ang="5400000" scaled="0"/>
                </a:gradFill>
              </a:rPr>
              <a:t>Let’s see methods before to enter in countermeasures.</a:t>
            </a: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36985657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"Ice" Breakpoint</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5797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2800" dirty="0">
                <a:gradFill>
                  <a:gsLst>
                    <a:gs pos="1250">
                      <a:srgbClr val="505050"/>
                    </a:gs>
                    <a:gs pos="100000">
                      <a:srgbClr val="505050"/>
                    </a:gs>
                  </a:gsLst>
                  <a:lin ang="5400000" scaled="0"/>
                </a:gradFill>
              </a:rPr>
              <a:t>The "Ice breakpoint" is one of Intel's undocumented instruction, opcode 0xF1. </a:t>
            </a:r>
          </a:p>
          <a:p>
            <a:pPr>
              <a:buFont typeface="Wingdings" panose="05000000000000000000" pitchFamily="2" charset="2"/>
              <a:buChar char="§"/>
              <a:defRPr/>
            </a:pPr>
            <a:r>
              <a:rPr lang="en-US" sz="2800" dirty="0">
                <a:gradFill>
                  <a:gsLst>
                    <a:gs pos="1250">
                      <a:srgbClr val="505050"/>
                    </a:gs>
                    <a:gs pos="100000">
                      <a:srgbClr val="505050"/>
                    </a:gs>
                  </a:gsLst>
                  <a:lin ang="5400000" scaled="0"/>
                </a:gradFill>
              </a:rPr>
              <a:t>It is used to detect tracing programs.</a:t>
            </a:r>
          </a:p>
          <a:p>
            <a:pPr lvl="1">
              <a:buFont typeface="Wingdings" panose="05000000000000000000" pitchFamily="2" charset="2"/>
              <a:buChar char="§"/>
              <a:defRPr/>
            </a:pPr>
            <a:r>
              <a:rPr lang="en-US" sz="1600" dirty="0">
                <a:gradFill>
                  <a:gsLst>
                    <a:gs pos="1250">
                      <a:srgbClr val="505050"/>
                    </a:gs>
                    <a:gs pos="100000">
                      <a:srgbClr val="505050"/>
                    </a:gs>
                  </a:gsLst>
                  <a:lin ang="5400000" scaled="0"/>
                </a:gradFill>
              </a:rPr>
              <a:t>Executing this instruction will generate a SINGLE_STEP exception. (0x80000004)</a:t>
            </a:r>
          </a:p>
          <a:p>
            <a:pPr lvl="1">
              <a:buFont typeface="Wingdings" panose="05000000000000000000" pitchFamily="2" charset="2"/>
              <a:buChar char="§"/>
              <a:defRPr/>
            </a:pPr>
            <a:r>
              <a:rPr lang="en-US" sz="1600" dirty="0">
                <a:gradFill>
                  <a:gsLst>
                    <a:gs pos="1250">
                      <a:srgbClr val="505050"/>
                    </a:gs>
                    <a:gs pos="100000">
                      <a:srgbClr val="505050"/>
                    </a:gs>
                  </a:gsLst>
                  <a:lin ang="5400000" scaled="0"/>
                </a:gradFill>
              </a:rPr>
              <a:t>If program is already traced, the debugger will believe it is the normal exception generated by executing the instruction with </a:t>
            </a:r>
            <a:r>
              <a:rPr lang="en-US" sz="1600" dirty="0" err="1">
                <a:gradFill>
                  <a:gsLst>
                    <a:gs pos="1250">
                      <a:srgbClr val="505050"/>
                    </a:gs>
                    <a:gs pos="100000">
                      <a:srgbClr val="505050"/>
                    </a:gs>
                  </a:gsLst>
                  <a:lin ang="5400000" scaled="0"/>
                </a:gradFill>
              </a:rPr>
              <a:t>SingleStep</a:t>
            </a:r>
            <a:r>
              <a:rPr lang="en-US" sz="1600" dirty="0">
                <a:gradFill>
                  <a:gsLst>
                    <a:gs pos="1250">
                      <a:srgbClr val="505050"/>
                    </a:gs>
                    <a:gs pos="100000">
                      <a:srgbClr val="505050"/>
                    </a:gs>
                  </a:gsLst>
                  <a:lin ang="5400000" scaled="0"/>
                </a:gradFill>
              </a:rPr>
              <a:t> bit set in the Flags registers. </a:t>
            </a:r>
          </a:p>
          <a:p>
            <a:pPr lvl="1">
              <a:buFont typeface="Wingdings" panose="05000000000000000000" pitchFamily="2" charset="2"/>
              <a:buChar char="§"/>
              <a:defRPr/>
            </a:pPr>
            <a:r>
              <a:rPr lang="en-US" sz="1600" dirty="0">
                <a:gradFill>
                  <a:gsLst>
                    <a:gs pos="1250">
                      <a:srgbClr val="505050"/>
                    </a:gs>
                    <a:gs pos="100000">
                      <a:srgbClr val="505050"/>
                    </a:gs>
                  </a:gsLst>
                  <a:lin ang="5400000" scaled="0"/>
                </a:gradFill>
              </a:rPr>
              <a:t>The associated exception handler won't be executed, and execution will not continue as expected.</a:t>
            </a:r>
          </a:p>
          <a:p>
            <a:pPr>
              <a:buFont typeface="Wingdings" panose="05000000000000000000" pitchFamily="2" charset="2"/>
              <a:buChar char="§"/>
              <a:defRPr/>
            </a:pPr>
            <a:r>
              <a:rPr lang="en-US" sz="2800" dirty="0">
                <a:gradFill>
                  <a:gsLst>
                    <a:gs pos="1250">
                      <a:srgbClr val="505050"/>
                    </a:gs>
                    <a:gs pos="100000">
                      <a:srgbClr val="505050"/>
                    </a:gs>
                  </a:gsLst>
                  <a:lin ang="5400000" scaled="0"/>
                </a:gradFill>
              </a:rPr>
              <a:t>Bypassing this trick is easy: you can run over the instruction, instead and single-stepping on it. </a:t>
            </a:r>
          </a:p>
          <a:p>
            <a:pPr>
              <a:buFont typeface="Wingdings" panose="05000000000000000000" pitchFamily="2" charset="2"/>
              <a:buChar char="§"/>
              <a:defRPr/>
            </a:pPr>
            <a:r>
              <a:rPr lang="en-US" sz="2800" dirty="0">
                <a:gradFill>
                  <a:gsLst>
                    <a:gs pos="1250">
                      <a:srgbClr val="505050"/>
                    </a:gs>
                    <a:gs pos="100000">
                      <a:srgbClr val="505050"/>
                    </a:gs>
                  </a:gsLst>
                  <a:lin ang="5400000" scaled="0"/>
                </a:gradFill>
              </a:rPr>
              <a:t>The exception will be generated, but since the program is not traced, the debugger should understand that it has to pass control to the exception handler.</a:t>
            </a:r>
          </a:p>
        </p:txBody>
      </p:sp>
    </p:spTree>
    <p:extLst>
      <p:ext uri="{BB962C8B-B14F-4D97-AF65-F5344CB8AC3E}">
        <p14:creationId xmlns:p14="http://schemas.microsoft.com/office/powerpoint/2010/main" val="284706099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Method </a:t>
            </a:r>
            <a:r>
              <a:rPr lang="fr-FR" dirty="0" err="1"/>
              <a:t>used</a:t>
            </a:r>
            <a:r>
              <a:rPr lang="fr-FR" dirty="0"/>
              <a:t> to check  </a:t>
            </a:r>
            <a:r>
              <a:rPr lang="fr-FR" dirty="0" err="1"/>
              <a:t>debugging</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545995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err="1"/>
              <a:t>kd</a:t>
            </a:r>
            <a:r>
              <a:rPr lang="en-US" sz="2400" dirty="0"/>
              <a:t>&gt; !</a:t>
            </a:r>
            <a:r>
              <a:rPr lang="en-US" sz="2400" dirty="0" err="1"/>
              <a:t>peb</a:t>
            </a:r>
            <a:endParaRPr lang="en-US" sz="2400" dirty="0"/>
          </a:p>
          <a:p>
            <a:pPr marL="0" indent="0">
              <a:buNone/>
            </a:pPr>
            <a:r>
              <a:rPr lang="en-US" sz="2400" dirty="0"/>
              <a:t>PEB at 000007fffffdf000</a:t>
            </a:r>
          </a:p>
          <a:p>
            <a:pPr marL="0" indent="0">
              <a:buNone/>
            </a:pPr>
            <a:r>
              <a:rPr lang="en-US" sz="2400" dirty="0"/>
              <a:t>    </a:t>
            </a:r>
            <a:r>
              <a:rPr lang="en-US" sz="2400" dirty="0" err="1"/>
              <a:t>InheritedAddressSpace</a:t>
            </a:r>
            <a:r>
              <a:rPr lang="en-US" sz="2400" dirty="0"/>
              <a:t>:    No</a:t>
            </a:r>
          </a:p>
          <a:p>
            <a:pPr marL="0" indent="0">
              <a:buNone/>
            </a:pPr>
            <a:r>
              <a:rPr lang="en-US" sz="2400" dirty="0"/>
              <a:t>    </a:t>
            </a:r>
            <a:r>
              <a:rPr lang="en-US" sz="2400" dirty="0" err="1"/>
              <a:t>ReadImageFileExecOptions</a:t>
            </a:r>
            <a:r>
              <a:rPr lang="en-US" sz="2400" dirty="0"/>
              <a:t>: No</a:t>
            </a:r>
          </a:p>
          <a:p>
            <a:pPr marL="0" indent="0">
              <a:buNone/>
            </a:pPr>
            <a:r>
              <a:rPr lang="en-US" sz="2400" dirty="0"/>
              <a:t>    </a:t>
            </a:r>
            <a:r>
              <a:rPr lang="en-US" sz="2400" b="1" dirty="0" err="1"/>
              <a:t>BeingDebugged</a:t>
            </a:r>
            <a:r>
              <a:rPr lang="en-US" sz="2400" dirty="0"/>
              <a:t>:            No</a:t>
            </a:r>
          </a:p>
          <a:p>
            <a:pPr marL="0" indent="0">
              <a:buNone/>
            </a:pPr>
            <a:r>
              <a:rPr lang="en-US" sz="2400" dirty="0"/>
              <a:t>0:000&gt; dt </a:t>
            </a:r>
            <a:r>
              <a:rPr lang="en-US" sz="2400" dirty="0" err="1"/>
              <a:t>ntdll</a:t>
            </a:r>
            <a:r>
              <a:rPr lang="en-US" sz="2400" dirty="0"/>
              <a:t>!_PEB 7efde000</a:t>
            </a:r>
          </a:p>
          <a:p>
            <a:pPr marL="0" indent="0">
              <a:buNone/>
            </a:pPr>
            <a:r>
              <a:rPr lang="en-US" sz="2400" dirty="0"/>
              <a:t>   +0x000 </a:t>
            </a:r>
            <a:r>
              <a:rPr lang="en-US" sz="2400" dirty="0" err="1"/>
              <a:t>InheritedAddressSpace</a:t>
            </a:r>
            <a:r>
              <a:rPr lang="en-US" sz="2400" dirty="0"/>
              <a:t> : 0 ''</a:t>
            </a:r>
          </a:p>
          <a:p>
            <a:pPr marL="0" indent="0">
              <a:buNone/>
            </a:pPr>
            <a:r>
              <a:rPr lang="en-US" sz="2400" dirty="0"/>
              <a:t>   +0x001 </a:t>
            </a:r>
            <a:r>
              <a:rPr lang="en-US" sz="2400" dirty="0" err="1"/>
              <a:t>ReadImageFileExecOptions</a:t>
            </a:r>
            <a:r>
              <a:rPr lang="en-US" sz="2400" dirty="0"/>
              <a:t> : 0 ''</a:t>
            </a:r>
          </a:p>
          <a:p>
            <a:pPr marL="0" indent="0">
              <a:buNone/>
            </a:pPr>
            <a:r>
              <a:rPr lang="en-US" sz="2400" dirty="0"/>
              <a:t>   +0x002 </a:t>
            </a:r>
            <a:r>
              <a:rPr lang="en-US" sz="2400" b="1" dirty="0" err="1"/>
              <a:t>BeingDebugged</a:t>
            </a:r>
            <a:r>
              <a:rPr lang="en-US" sz="2400" dirty="0"/>
              <a:t>    : 0 ''</a:t>
            </a:r>
          </a:p>
          <a:p>
            <a:pPr marL="0" indent="0">
              <a:buNone/>
            </a:pPr>
            <a:endParaRPr lang="en-US" sz="2400" dirty="0"/>
          </a:p>
          <a:p>
            <a:pPr marL="0" indent="0">
              <a:buNone/>
            </a:pPr>
            <a:r>
              <a:rPr lang="fr-FR" sz="2400" dirty="0"/>
              <a:t>BOOL WINAPI </a:t>
            </a:r>
            <a:r>
              <a:rPr lang="fr-FR" sz="2400" dirty="0" err="1"/>
              <a:t>IsDebuggerPresent</a:t>
            </a:r>
            <a:r>
              <a:rPr lang="fr-FR" sz="2400" dirty="0"/>
              <a:t>(</a:t>
            </a:r>
            <a:r>
              <a:rPr lang="fr-FR" sz="2400" dirty="0" err="1"/>
              <a:t>void</a:t>
            </a:r>
            <a:r>
              <a:rPr lang="fr-FR" sz="2400" dirty="0"/>
              <a:t>); </a:t>
            </a:r>
          </a:p>
          <a:p>
            <a:pPr marL="0" indent="0">
              <a:buNone/>
            </a:pPr>
            <a:r>
              <a:rPr lang="fr-FR" sz="2400" dirty="0"/>
              <a:t>BOOL WINAPI </a:t>
            </a:r>
            <a:r>
              <a:rPr lang="fr-FR" sz="2400" dirty="0" err="1"/>
              <a:t>CheckRemoteDebuggerPresent</a:t>
            </a:r>
            <a:endParaRPr lang="fr-FR" sz="2400" dirty="0"/>
          </a:p>
          <a:p>
            <a:pPr marL="0" indent="0">
              <a:buNone/>
              <a:defRPr/>
            </a:pPr>
            <a:endParaRPr lang="en-US" sz="2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48819932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err="1"/>
              <a:t>ProcessDebugFlags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21653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The </a:t>
            </a:r>
            <a:r>
              <a:rPr lang="en-US" sz="2000" dirty="0" err="1"/>
              <a:t>ProcessDebugFlags</a:t>
            </a:r>
            <a:r>
              <a:rPr lang="en-US" sz="2000" dirty="0"/>
              <a:t> (0x1f) is an undocumented class that can be passed to the </a:t>
            </a:r>
            <a:r>
              <a:rPr lang="en-US" sz="2000" b="1" dirty="0" err="1"/>
              <a:t>NtQueryProcessInformation</a:t>
            </a:r>
            <a:r>
              <a:rPr lang="en-US" sz="2000" dirty="0"/>
              <a:t> function. </a:t>
            </a:r>
          </a:p>
          <a:p>
            <a:pPr marL="285750" indent="-285750"/>
            <a:endParaRPr lang="en-US" sz="2000" dirty="0"/>
          </a:p>
          <a:p>
            <a:pPr marL="285750" indent="-285750"/>
            <a:r>
              <a:rPr lang="en-US" sz="2000" dirty="0"/>
              <a:t>When </a:t>
            </a:r>
            <a:r>
              <a:rPr lang="en-US" sz="2000" b="1" dirty="0" err="1"/>
              <a:t>NtQueryProcessInformation</a:t>
            </a:r>
            <a:r>
              <a:rPr lang="en-US" sz="2000" dirty="0"/>
              <a:t> is called with the </a:t>
            </a:r>
            <a:r>
              <a:rPr lang="en-US" sz="2000" dirty="0" err="1"/>
              <a:t>ProcessDebugFlags</a:t>
            </a:r>
            <a:r>
              <a:rPr lang="en-US" sz="2000" dirty="0"/>
              <a:t> class, the function will return the inverse of EPROCESS-&gt;</a:t>
            </a:r>
            <a:r>
              <a:rPr lang="en-US" sz="2000" dirty="0" err="1"/>
              <a:t>NoDebugInherit</a:t>
            </a:r>
            <a:r>
              <a:rPr lang="en-US" sz="2000" dirty="0"/>
              <a:t>, which means that a debugger is present.</a:t>
            </a:r>
          </a:p>
          <a:p>
            <a:pPr marL="0" indent="0">
              <a:buNone/>
            </a:pPr>
            <a:endParaRPr lang="en-US" sz="2000" dirty="0"/>
          </a:p>
          <a:p>
            <a:pPr marL="285750" indent="-285750"/>
            <a:r>
              <a:rPr lang="fr-FR" sz="2000" dirty="0"/>
              <a:t>NTSTATUS WINAPI </a:t>
            </a:r>
            <a:r>
              <a:rPr lang="fr-FR" sz="2000" b="1" dirty="0" err="1"/>
              <a:t>NtQueryInformationProcess</a:t>
            </a:r>
            <a:r>
              <a:rPr lang="fr-FR" sz="2000" dirty="0"/>
              <a:t> ( _In_       HANDLE </a:t>
            </a:r>
            <a:r>
              <a:rPr lang="fr-FR" sz="2000" dirty="0" err="1"/>
              <a:t>ProcessHandle</a:t>
            </a:r>
            <a:r>
              <a:rPr lang="fr-FR" sz="2000" dirty="0"/>
              <a:t>, _In_       PROCESSINFOCLASS </a:t>
            </a:r>
            <a:r>
              <a:rPr lang="fr-FR" sz="2000" dirty="0" err="1"/>
              <a:t>ProcessInformationClass</a:t>
            </a:r>
            <a:r>
              <a:rPr lang="fr-FR" sz="2000" dirty="0"/>
              <a:t>, _Out_      PVOID </a:t>
            </a:r>
            <a:r>
              <a:rPr lang="fr-FR" sz="2000" dirty="0" err="1"/>
              <a:t>ProcessInformation</a:t>
            </a:r>
            <a:r>
              <a:rPr lang="fr-FR" sz="2000" dirty="0"/>
              <a:t>, _In_       ULONG </a:t>
            </a:r>
            <a:r>
              <a:rPr lang="fr-FR" sz="2000" dirty="0" err="1"/>
              <a:t>ProcessInformationLength</a:t>
            </a:r>
            <a:r>
              <a:rPr lang="fr-FR" sz="2000" dirty="0"/>
              <a:t>, _</a:t>
            </a:r>
            <a:r>
              <a:rPr lang="fr-FR" sz="2000" dirty="0" err="1"/>
              <a:t>Out_opt</a:t>
            </a:r>
            <a:r>
              <a:rPr lang="fr-FR" sz="2000" dirty="0"/>
              <a:t>_  PULONG </a:t>
            </a:r>
            <a:r>
              <a:rPr lang="fr-FR" sz="2000" dirty="0" err="1"/>
              <a:t>ReturnLength</a:t>
            </a:r>
            <a:r>
              <a:rPr lang="fr-FR" sz="2000" dirty="0"/>
              <a:t> ); </a:t>
            </a:r>
          </a:p>
          <a:p>
            <a:pPr marL="285750" indent="-285750"/>
            <a:endParaRPr lang="fr-FR" sz="2000" dirty="0"/>
          </a:p>
          <a:p>
            <a:pPr marL="285750" indent="-285750"/>
            <a:r>
              <a:rPr lang="fr-FR" sz="2000" i="1" dirty="0" err="1"/>
              <a:t>ProcessInformationClass</a:t>
            </a:r>
            <a:r>
              <a:rPr lang="fr-FR" sz="2000" dirty="0"/>
              <a:t> [in]</a:t>
            </a:r>
          </a:p>
          <a:p>
            <a:r>
              <a:rPr lang="fr-FR" sz="2000" b="1" dirty="0" err="1"/>
              <a:t>ProcessDebugPort</a:t>
            </a:r>
            <a:r>
              <a:rPr lang="fr-FR" sz="2000" b="1" dirty="0"/>
              <a:t> (7)</a:t>
            </a:r>
            <a:r>
              <a:rPr lang="fr-FR" sz="2000" dirty="0"/>
              <a:t> </a:t>
            </a:r>
            <a:r>
              <a:rPr lang="en-US" sz="2000" dirty="0"/>
              <a:t>A nonzero value indicates that the process is being run under the control of </a:t>
            </a:r>
            <a:r>
              <a:rPr lang="en-US" sz="2000" b="1" dirty="0"/>
              <a:t>a ring 3 debugger</a:t>
            </a:r>
            <a:r>
              <a:rPr lang="en-US" sz="2000" dirty="0"/>
              <a:t>.</a:t>
            </a:r>
            <a:endParaRPr lang="fr-FR" sz="2000" dirty="0"/>
          </a:p>
        </p:txBody>
      </p:sp>
    </p:spTree>
    <p:extLst>
      <p:ext uri="{BB962C8B-B14F-4D97-AF65-F5344CB8AC3E}">
        <p14:creationId xmlns:p14="http://schemas.microsoft.com/office/powerpoint/2010/main" val="197310792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err="1"/>
              <a:t>Debug</a:t>
            </a:r>
            <a:r>
              <a:rPr lang="fr-FR" dirty="0"/>
              <a:t> Object </a:t>
            </a:r>
            <a:r>
              <a:rPr lang="fr-FR" dirty="0" err="1"/>
              <a:t>Handle</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276998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When a process is debugged, a debug object in kernel mode would be created for that debugging session.</a:t>
            </a:r>
          </a:p>
          <a:p>
            <a:pPr marL="0" indent="0">
              <a:buNone/>
            </a:pPr>
            <a:endParaRPr lang="en-US" sz="2000" dirty="0"/>
          </a:p>
          <a:p>
            <a:pPr marL="285750" indent="-285750"/>
            <a:r>
              <a:rPr lang="en-US" sz="2000" dirty="0"/>
              <a:t>A handle to this object is also created, and can be queried using </a:t>
            </a:r>
            <a:r>
              <a:rPr lang="en-US" sz="2000" b="1" dirty="0" err="1"/>
              <a:t>NtQueryInformationProcess</a:t>
            </a:r>
            <a:r>
              <a:rPr lang="en-US" sz="2000" dirty="0"/>
              <a:t>. </a:t>
            </a:r>
          </a:p>
          <a:p>
            <a:pPr marL="0" indent="0">
              <a:buNone/>
            </a:pPr>
            <a:endParaRPr lang="en-US" sz="2000" dirty="0"/>
          </a:p>
          <a:p>
            <a:pPr marL="285750" indent="-285750"/>
            <a:r>
              <a:rPr lang="en-US" sz="2000" dirty="0"/>
              <a:t>The presence of this handle shows that the process is being actively debugged.</a:t>
            </a:r>
          </a:p>
          <a:p>
            <a:pPr marL="285750" indent="-285750"/>
            <a:endParaRPr lang="en-US" sz="2000" dirty="0"/>
          </a:p>
          <a:p>
            <a:r>
              <a:rPr lang="fr-FR" sz="2000" b="1" dirty="0" err="1"/>
              <a:t>NtQueryInformationProcess</a:t>
            </a:r>
            <a:r>
              <a:rPr lang="fr-FR" sz="2000" dirty="0"/>
              <a:t> (</a:t>
            </a:r>
            <a:r>
              <a:rPr lang="fr-FR" sz="2000" dirty="0" err="1"/>
              <a:t>GetCurrentProcess</a:t>
            </a:r>
            <a:r>
              <a:rPr lang="fr-FR" sz="2000" dirty="0"/>
              <a:t>(), 0x1e, </a:t>
            </a:r>
            <a:r>
              <a:rPr lang="fr-FR" sz="2000" b="1" dirty="0"/>
              <a:t>&amp;</a:t>
            </a:r>
            <a:r>
              <a:rPr lang="fr-FR" sz="2000" b="1" dirty="0" err="1"/>
              <a:t>hDebugObject</a:t>
            </a:r>
            <a:r>
              <a:rPr lang="fr-FR" sz="2000" dirty="0"/>
              <a:t>, 4, NULL); </a:t>
            </a:r>
          </a:p>
        </p:txBody>
      </p:sp>
    </p:spTree>
    <p:extLst>
      <p:ext uri="{BB962C8B-B14F-4D97-AF65-F5344CB8AC3E}">
        <p14:creationId xmlns:p14="http://schemas.microsoft.com/office/powerpoint/2010/main" val="100089564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en-US" dirty="0" err="1"/>
              <a:t>OutputDebugString</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38554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The </a:t>
            </a:r>
            <a:r>
              <a:rPr lang="en-US" sz="2000" b="1" dirty="0" err="1"/>
              <a:t>OutputDebugString</a:t>
            </a:r>
            <a:r>
              <a:rPr lang="en-US" sz="2000" dirty="0"/>
              <a:t> technique works by determining if </a:t>
            </a:r>
            <a:r>
              <a:rPr lang="en-US" sz="2000" dirty="0" err="1"/>
              <a:t>OutputDebugString</a:t>
            </a:r>
            <a:r>
              <a:rPr lang="en-US" sz="2000" dirty="0"/>
              <a:t> causes an </a:t>
            </a:r>
            <a:r>
              <a:rPr lang="en-US" sz="2000" b="1" dirty="0"/>
              <a:t>error</a:t>
            </a:r>
            <a:r>
              <a:rPr lang="en-US" sz="2000" dirty="0"/>
              <a:t>.</a:t>
            </a:r>
          </a:p>
          <a:p>
            <a:pPr marL="285750" indent="-285750"/>
            <a:endParaRPr lang="en-US" sz="2000" dirty="0"/>
          </a:p>
          <a:p>
            <a:pPr marL="285750" indent="-285750"/>
            <a:r>
              <a:rPr lang="en-US" sz="2000" dirty="0"/>
              <a:t>An error will only occur if there is no active debugger for the process to receive the string; therefore, we can conclude that if there is no error (by calling </a:t>
            </a:r>
            <a:r>
              <a:rPr lang="en-US" sz="2000" b="1" dirty="0" err="1"/>
              <a:t>GetLastError</a:t>
            </a:r>
            <a:r>
              <a:rPr lang="en-US" sz="2000" dirty="0"/>
              <a:t>) after calling </a:t>
            </a:r>
            <a:r>
              <a:rPr lang="en-US" sz="2000" b="1" dirty="0" err="1"/>
              <a:t>OutputDebugString</a:t>
            </a:r>
            <a:r>
              <a:rPr lang="en-US" sz="2000" dirty="0"/>
              <a:t>, then there is a debugger present.</a:t>
            </a:r>
          </a:p>
          <a:p>
            <a:pPr marL="285750" indent="-285750"/>
            <a:endParaRPr lang="en-US" sz="2000" dirty="0"/>
          </a:p>
          <a:p>
            <a:pPr marL="285750" indent="-285750"/>
            <a:r>
              <a:rPr lang="fr-FR" sz="2000" dirty="0" err="1"/>
              <a:t>OutputDebugString</a:t>
            </a:r>
            <a:r>
              <a:rPr lang="fr-FR" sz="2000" dirty="0"/>
              <a:t>(String); if (</a:t>
            </a:r>
            <a:r>
              <a:rPr lang="fr-FR" sz="2000" dirty="0" err="1"/>
              <a:t>GetLastError</a:t>
            </a:r>
            <a:r>
              <a:rPr lang="fr-FR" sz="2000" dirty="0"/>
              <a:t>() == 0) return </a:t>
            </a:r>
            <a:r>
              <a:rPr lang="fr-FR" sz="2000" dirty="0" err="1"/>
              <a:t>true</a:t>
            </a:r>
            <a:r>
              <a:rPr lang="fr-FR" sz="2000" dirty="0"/>
              <a:t>; </a:t>
            </a:r>
            <a:r>
              <a:rPr lang="fr-FR" sz="2000" dirty="0" err="1"/>
              <a:t>else</a:t>
            </a:r>
            <a:r>
              <a:rPr lang="fr-FR" sz="2000" dirty="0"/>
              <a:t> return false;</a:t>
            </a:r>
          </a:p>
          <a:p>
            <a:pPr marL="285750" indent="-285750"/>
            <a:endParaRPr lang="fr-FR" sz="2000" dirty="0"/>
          </a:p>
          <a:p>
            <a:pPr marL="285750" indent="-285750"/>
            <a:r>
              <a:rPr lang="fr-FR" sz="2000" dirty="0" err="1"/>
              <a:t>OutputDebugString</a:t>
            </a:r>
            <a:r>
              <a:rPr lang="fr-FR" sz="2000" dirty="0"/>
              <a:t> can </a:t>
            </a:r>
            <a:r>
              <a:rPr lang="fr-FR" sz="2000" dirty="0" err="1"/>
              <a:t>also</a:t>
            </a:r>
            <a:r>
              <a:rPr lang="fr-FR" sz="2000" dirty="0"/>
              <a:t> </a:t>
            </a:r>
            <a:r>
              <a:rPr lang="fr-FR" sz="2000" dirty="0" err="1"/>
              <a:t>be</a:t>
            </a:r>
            <a:r>
              <a:rPr lang="fr-FR" sz="2000" dirty="0"/>
              <a:t> </a:t>
            </a:r>
            <a:r>
              <a:rPr lang="fr-FR" sz="2000" dirty="0" err="1"/>
              <a:t>displayed</a:t>
            </a:r>
            <a:r>
              <a:rPr lang="fr-FR" sz="2000" dirty="0"/>
              <a:t> </a:t>
            </a:r>
            <a:r>
              <a:rPr lang="fr-FR" sz="2000" dirty="0" err="1"/>
              <a:t>using</a:t>
            </a:r>
            <a:r>
              <a:rPr lang="fr-FR" sz="2000" dirty="0"/>
              <a:t> DBGVIEW </a:t>
            </a:r>
            <a:r>
              <a:rPr lang="fr-FR" sz="2000" dirty="0" err="1"/>
              <a:t>tool</a:t>
            </a:r>
            <a:r>
              <a:rPr lang="fr-FR" sz="2000" dirty="0"/>
              <a:t> </a:t>
            </a:r>
            <a:r>
              <a:rPr lang="fr-FR" sz="2000" dirty="0" err="1"/>
              <a:t>from</a:t>
            </a:r>
            <a:r>
              <a:rPr lang="fr-FR" sz="2000" dirty="0"/>
              <a:t> </a:t>
            </a:r>
            <a:r>
              <a:rPr lang="fr-FR" sz="2000" dirty="0" err="1"/>
              <a:t>Sysinternals</a:t>
            </a:r>
            <a:r>
              <a:rPr lang="fr-FR" sz="2000" dirty="0"/>
              <a:t>:</a:t>
            </a:r>
          </a:p>
          <a:p>
            <a:pPr marL="0" indent="0">
              <a:buNone/>
            </a:pPr>
            <a:r>
              <a:rPr lang="en-US" sz="2000" dirty="0">
                <a:hlinkClick r:id="rId3"/>
              </a:rPr>
              <a:t>http://technet.microsoft.com/en-us/sysinternals/bb896647.aspx</a:t>
            </a:r>
            <a:endParaRPr lang="en-US" sz="2000" dirty="0"/>
          </a:p>
        </p:txBody>
      </p:sp>
    </p:spTree>
    <p:extLst>
      <p:ext uri="{BB962C8B-B14F-4D97-AF65-F5344CB8AC3E}">
        <p14:creationId xmlns:p14="http://schemas.microsoft.com/office/powerpoint/2010/main" val="5519634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Parent Process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264687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Normally, Windows users start a process from a window created or provided by the Windows Shell or Services.exe</a:t>
            </a:r>
          </a:p>
          <a:p>
            <a:pPr marL="285750" indent="-285750"/>
            <a:endParaRPr lang="en-US" sz="2000" dirty="0"/>
          </a:p>
          <a:p>
            <a:pPr marL="285750" indent="-285750"/>
            <a:r>
              <a:rPr lang="en-US" sz="2000" dirty="0"/>
              <a:t>In this situation, the child process's parent process is Explorer.exe. Therefore, we can retrieve the process ID of Explorer.exe and our parent process and compare them. This is, of course, a somewhat risky process since the parent process of your process isn't guaranteed to be Explorer.exe or services.exe</a:t>
            </a:r>
          </a:p>
          <a:p>
            <a:pPr marL="285750" indent="-285750"/>
            <a:endParaRPr lang="en-US" sz="2000" dirty="0"/>
          </a:p>
          <a:p>
            <a:pPr marL="285750" indent="-285750"/>
            <a:r>
              <a:rPr lang="en-US" sz="2000" dirty="0"/>
              <a:t>You can also verify that the parent process of your current process is not a well kwon debugger</a:t>
            </a:r>
          </a:p>
        </p:txBody>
      </p:sp>
      <p:pic>
        <p:nvPicPr>
          <p:cNvPr id="4" name="Picture 3">
            <a:extLst>
              <a:ext uri="{FF2B5EF4-FFF2-40B4-BE49-F238E27FC236}">
                <a16:creationId xmlns:a16="http://schemas.microsoft.com/office/drawing/2014/main" id="{C96B5BC0-63B6-483A-9985-78647F9217DC}"/>
              </a:ext>
            </a:extLst>
          </p:cNvPr>
          <p:cNvPicPr>
            <a:picLocks noChangeAspect="1"/>
          </p:cNvPicPr>
          <p:nvPr/>
        </p:nvPicPr>
        <p:blipFill>
          <a:blip r:embed="rId3"/>
          <a:stretch>
            <a:fillRect/>
          </a:stretch>
        </p:blipFill>
        <p:spPr>
          <a:xfrm>
            <a:off x="1546188" y="4973585"/>
            <a:ext cx="9036496" cy="591829"/>
          </a:xfrm>
          <a:prstGeom prst="rect">
            <a:avLst/>
          </a:prstGeom>
        </p:spPr>
      </p:pic>
    </p:spTree>
    <p:extLst>
      <p:ext uri="{BB962C8B-B14F-4D97-AF65-F5344CB8AC3E}">
        <p14:creationId xmlns:p14="http://schemas.microsoft.com/office/powerpoint/2010/main" val="376928695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Thread Local Storage</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32398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Windows, like all multithreading operating system provides a mechanism to allow programmers to efficiently store state on a per-thread basis.</a:t>
            </a:r>
          </a:p>
          <a:p>
            <a:endParaRPr lang="en-US" sz="2000" dirty="0"/>
          </a:p>
          <a:p>
            <a:r>
              <a:rPr lang="en-US" sz="2000" dirty="0"/>
              <a:t> This capability is typically known as Thread Local Storage it is used to store global variables that need to be instanced on a per-thread basis.</a:t>
            </a:r>
          </a:p>
          <a:p>
            <a:endParaRPr lang="fr-FR" sz="2000" dirty="0"/>
          </a:p>
          <a:p>
            <a:r>
              <a:rPr lang="en-US" sz="2000" dirty="0"/>
              <a:t>The general design is that all TLS accesses go through a pointer or array that is present in the TEB, which is a system-defined data structure that is already instanced per thread.</a:t>
            </a:r>
          </a:p>
          <a:p>
            <a:endParaRPr lang="fr-FR" sz="2000" dirty="0"/>
          </a:p>
          <a:p>
            <a:r>
              <a:rPr lang="en-US" sz="2000" dirty="0">
                <a:hlinkClick r:id="rId3"/>
              </a:rPr>
              <a:t>http://msdn.microsoft.com/library/windows/desktop/ms686749(v=vs.85).aspx</a:t>
            </a:r>
            <a:r>
              <a:rPr lang="en-US" sz="2000" dirty="0"/>
              <a:t> </a:t>
            </a:r>
          </a:p>
        </p:txBody>
      </p:sp>
    </p:spTree>
    <p:extLst>
      <p:ext uri="{BB962C8B-B14F-4D97-AF65-F5344CB8AC3E}">
        <p14:creationId xmlns:p14="http://schemas.microsoft.com/office/powerpoint/2010/main" val="284596856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17940" y="1396360"/>
            <a:ext cx="5389722" cy="498598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solidFill>
                  <a:schemeClr val="bg1"/>
                </a:solidFill>
              </a:rPr>
              <a:t>The process has two threads, Thread 1 and Thread 2. It allocates two indexes for use with TLS, gdwTlsIndex1 and gdwTlsIndex2.</a:t>
            </a:r>
          </a:p>
          <a:p>
            <a:pPr algn="just"/>
            <a:r>
              <a:rPr lang="en-US" sz="2400" dirty="0">
                <a:solidFill>
                  <a:schemeClr val="bg1"/>
                </a:solidFill>
              </a:rPr>
              <a:t>Each thread allocates two memory blocks (one for each index) in which to store the data, and stores the pointers to these memory blocks in the corresponding TLS slots. </a:t>
            </a:r>
          </a:p>
          <a:p>
            <a:pPr algn="just"/>
            <a:r>
              <a:rPr lang="en-US" sz="2400" dirty="0">
                <a:solidFill>
                  <a:schemeClr val="bg1"/>
                </a:solidFill>
              </a:rPr>
              <a:t>To access the data associated with an index, the thread retrieves the pointer to the memory block from the TLS slot and stores it in the </a:t>
            </a:r>
            <a:r>
              <a:rPr lang="en-US" sz="2400" dirty="0" err="1">
                <a:solidFill>
                  <a:schemeClr val="bg1"/>
                </a:solidFill>
              </a:rPr>
              <a:t>lpvData</a:t>
            </a:r>
            <a:r>
              <a:rPr lang="en-US" sz="2400" dirty="0">
                <a:solidFill>
                  <a:schemeClr val="bg1"/>
                </a:solidFill>
              </a:rPr>
              <a:t> local variable.</a:t>
            </a: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dirty="0"/>
              <a:t>Anti Reverse - Thread Local Storage</a:t>
            </a:r>
          </a:p>
          <a:p>
            <a:endParaRPr lang="fr-FR" dirty="0"/>
          </a:p>
        </p:txBody>
      </p:sp>
      <p:pic>
        <p:nvPicPr>
          <p:cNvPr id="7" name="Picture 2">
            <a:extLst>
              <a:ext uri="{FF2B5EF4-FFF2-40B4-BE49-F238E27FC236}">
                <a16:creationId xmlns:a16="http://schemas.microsoft.com/office/drawing/2014/main" id="{97FFF182-1221-438E-B4E5-5728DC8C8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813" y="1875764"/>
            <a:ext cx="6131501" cy="3963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014016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Thread Local Storage Anti-Debug</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5917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It consists to instruct the PE loader that the first entry point of the program is referenced in a Thread Local Storage entry (10th directory entry number in the PE optional header). </a:t>
            </a:r>
          </a:p>
          <a:p>
            <a:endParaRPr lang="en-US" sz="1800" dirty="0"/>
          </a:p>
          <a:p>
            <a:r>
              <a:rPr lang="en-US" sz="1800" dirty="0"/>
              <a:t>By doing so, the program entry-point won’t be executed first. </a:t>
            </a:r>
          </a:p>
          <a:p>
            <a:r>
              <a:rPr lang="en-US" sz="1800" dirty="0"/>
              <a:t>The TLS entry can then perform anti-debug checks in a stealthy way.</a:t>
            </a:r>
          </a:p>
          <a:p>
            <a:r>
              <a:rPr lang="en-US" sz="1800" dirty="0"/>
              <a:t>The Thread Local Storage callback array can be altered  at runtime. </a:t>
            </a:r>
          </a:p>
          <a:p>
            <a:r>
              <a:rPr lang="en-US" sz="1800" dirty="0"/>
              <a:t>Newly added or modified callbacks will be called. </a:t>
            </a:r>
          </a:p>
          <a:p>
            <a:r>
              <a:rPr lang="en-US" sz="1800" dirty="0"/>
              <a:t>There is no limit to the number of callbacks that can be placed.</a:t>
            </a:r>
          </a:p>
          <a:p>
            <a:r>
              <a:rPr lang="en-US" sz="1800" dirty="0"/>
              <a:t>Thread Local Storage callback addresses can point outside of the image.</a:t>
            </a:r>
          </a:p>
          <a:p>
            <a:r>
              <a:rPr lang="fr-FR" sz="1800" dirty="0"/>
              <a:t>It can </a:t>
            </a:r>
            <a:r>
              <a:rPr lang="fr-FR" sz="1800" dirty="0" err="1"/>
              <a:t>be</a:t>
            </a:r>
            <a:r>
              <a:rPr lang="fr-FR" sz="1800" dirty="0"/>
              <a:t> </a:t>
            </a:r>
            <a:r>
              <a:rPr lang="fr-FR" sz="1800" dirty="0" err="1"/>
              <a:t>used</a:t>
            </a:r>
            <a:r>
              <a:rPr lang="fr-FR" sz="1800" dirty="0"/>
              <a:t> to </a:t>
            </a:r>
            <a:r>
              <a:rPr lang="fr-FR" sz="1800" dirty="0" err="1"/>
              <a:t>defeat</a:t>
            </a:r>
            <a:r>
              <a:rPr lang="fr-FR" sz="1800" dirty="0"/>
              <a:t> DEP (</a:t>
            </a:r>
            <a:r>
              <a:rPr lang="fr-FR" sz="1800" dirty="0" err="1"/>
              <a:t>changing</a:t>
            </a:r>
            <a:r>
              <a:rPr lang="fr-FR" sz="1800" dirty="0"/>
              <a:t> memory page flags).</a:t>
            </a:r>
          </a:p>
          <a:p>
            <a:r>
              <a:rPr lang="en-US" sz="1800" dirty="0"/>
              <a:t>The defense against this technique is easy just insert a breakpoint on the first callback.</a:t>
            </a:r>
          </a:p>
        </p:txBody>
      </p:sp>
    </p:spTree>
    <p:extLst>
      <p:ext uri="{BB962C8B-B14F-4D97-AF65-F5344CB8AC3E}">
        <p14:creationId xmlns:p14="http://schemas.microsoft.com/office/powerpoint/2010/main" val="385907317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en-US" dirty="0" err="1"/>
              <a:t>NtGlobalFlags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2288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400" dirty="0"/>
              <a:t>When a process is created, the system sets some flags that will define how various APIs will behave for this program. Those flags can be read in the PEB, in the DWORD located at offset 0x68 :</a:t>
            </a:r>
          </a:p>
          <a:p>
            <a:pPr marL="285750" indent="-285750"/>
            <a:endParaRPr lang="en-US" sz="2400" dirty="0"/>
          </a:p>
          <a:p>
            <a:pPr marL="0" indent="0">
              <a:buNone/>
            </a:pPr>
            <a:r>
              <a:rPr lang="en-US" sz="2000" dirty="0"/>
              <a:t>0:000&gt; dt _PEB 000000007ffdf000</a:t>
            </a:r>
          </a:p>
          <a:p>
            <a:pPr marL="0" indent="0">
              <a:buNone/>
            </a:pPr>
            <a:r>
              <a:rPr lang="en-US" sz="2000" dirty="0" err="1"/>
              <a:t>ntdll</a:t>
            </a:r>
            <a:r>
              <a:rPr lang="en-US" sz="2000" dirty="0"/>
              <a:t>!_PEB</a:t>
            </a:r>
          </a:p>
          <a:p>
            <a:pPr marL="0" indent="0">
              <a:buNone/>
            </a:pPr>
            <a:r>
              <a:rPr lang="en-US" sz="2000" dirty="0"/>
              <a:t>+0x068 </a:t>
            </a:r>
            <a:r>
              <a:rPr lang="en-US" sz="2000" dirty="0" err="1"/>
              <a:t>ApiSetMap</a:t>
            </a:r>
            <a:r>
              <a:rPr lang="en-US" sz="2000" dirty="0"/>
              <a:t>        : 0x00000000`</a:t>
            </a:r>
            <a:r>
              <a:rPr lang="en-US" sz="2000" b="1" dirty="0"/>
              <a:t>00040000</a:t>
            </a:r>
            <a:r>
              <a:rPr lang="en-US" sz="2000" dirty="0"/>
              <a:t> Void</a:t>
            </a:r>
          </a:p>
          <a:p>
            <a:pPr marL="0" indent="0">
              <a:buNone/>
            </a:pPr>
            <a:endParaRPr lang="fr-FR" sz="2400" dirty="0"/>
          </a:p>
          <a:p>
            <a:r>
              <a:rPr lang="en-US" sz="2400" dirty="0">
                <a:hlinkClick r:id="rId3"/>
              </a:rPr>
              <a:t>Enable loading of kernel debugger symbols</a:t>
            </a:r>
            <a:r>
              <a:rPr lang="en-US" sz="2400" dirty="0"/>
              <a:t> </a:t>
            </a:r>
          </a:p>
          <a:p>
            <a:r>
              <a:rPr lang="en-US" sz="2400" dirty="0"/>
              <a:t>FLG_ENABLE_KDEBUG_SYMBOL_LOAD</a:t>
            </a:r>
          </a:p>
          <a:p>
            <a:r>
              <a:rPr lang="en-US" sz="2400" dirty="0"/>
              <a:t>0x040000</a:t>
            </a:r>
          </a:p>
        </p:txBody>
      </p:sp>
    </p:spTree>
    <p:extLst>
      <p:ext uri="{BB962C8B-B14F-4D97-AF65-F5344CB8AC3E}">
        <p14:creationId xmlns:p14="http://schemas.microsoft.com/office/powerpoint/2010/main" val="14696917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Buffer Overflow Overview</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04138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A buffer overflow occurs when:</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An attacker is able to enter more data into a buffer than has been allocated by the program, leading areas of memory nearby to be overwritten. </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If an attacker can overwrite the CPU’s program counter (also known as Extended Instruction Pointer (EIP) on x86 computers) when the function’s epilogue is called, he or she can potentially execute code of his or her choosing rather than return to the calling function.  </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This vulnerability is caused by a lack of sufficient bounds checking by the programmer when using certain functions in C/C++ languages. </a:t>
            </a: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222050933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en-US" dirty="0" err="1"/>
              <a:t>NtGlobalFlags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35811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400" b="1" dirty="0" err="1"/>
              <a:t>GFlags</a:t>
            </a:r>
            <a:r>
              <a:rPr lang="fr-FR" sz="2400" b="1" dirty="0"/>
              <a:t> Flag Table</a:t>
            </a:r>
            <a:endParaRPr lang="en-US" sz="2400" dirty="0"/>
          </a:p>
          <a:p>
            <a:pPr marL="0" indent="0">
              <a:buNone/>
            </a:pPr>
            <a:r>
              <a:rPr lang="en-US" sz="2400" dirty="0">
                <a:hlinkClick r:id="rId3"/>
              </a:rPr>
              <a:t>http://msdn.microsoft.com/en-us/Library/ff549596(v=vs.85).aspx</a:t>
            </a:r>
            <a:endParaRPr lang="en-US" sz="2400" dirty="0"/>
          </a:p>
          <a:p>
            <a:endParaRPr lang="en-US" sz="2400" dirty="0"/>
          </a:p>
          <a:p>
            <a:pPr marL="285750" indent="-285750"/>
            <a:r>
              <a:rPr lang="en-US" sz="2400" dirty="0"/>
              <a:t> By default, different flags are set depending if the process is created under a debugger or not. </a:t>
            </a:r>
          </a:p>
          <a:p>
            <a:pPr marL="285750" indent="-285750"/>
            <a:endParaRPr lang="en-US" sz="2400" dirty="0"/>
          </a:p>
          <a:p>
            <a:pPr marL="285750" indent="-285750"/>
            <a:r>
              <a:rPr lang="en-US" sz="2400" dirty="0"/>
              <a:t>If the process is debugged, some flags controlling the heap manipulation routines in </a:t>
            </a:r>
            <a:r>
              <a:rPr lang="en-US" sz="2400" dirty="0" err="1"/>
              <a:t>ntdll</a:t>
            </a:r>
            <a:r>
              <a:rPr lang="en-US" sz="2400" dirty="0"/>
              <a:t> will be set: FLG_HEAP_ENABLE_TAIL_CHECK, FLG_HEAP_ENABLE_FREE_CHECK and FLG_HEAP_VALIDATE_PARAMETERS.</a:t>
            </a:r>
          </a:p>
          <a:p>
            <a:pPr marL="285750" indent="-285750"/>
            <a:endParaRPr lang="en-US" sz="2400" dirty="0"/>
          </a:p>
          <a:p>
            <a:pPr marL="285750" indent="-285750"/>
            <a:r>
              <a:rPr lang="en-US" sz="2400" dirty="0"/>
              <a:t> This anti-debug can be bypassed by resetting the </a:t>
            </a:r>
            <a:r>
              <a:rPr lang="en-US" sz="2400" dirty="0" err="1"/>
              <a:t>NtGlobalFlags</a:t>
            </a:r>
            <a:r>
              <a:rPr lang="en-US" sz="2400" dirty="0"/>
              <a:t> field.</a:t>
            </a:r>
            <a:endParaRPr lang="fr-FR" sz="2400" dirty="0"/>
          </a:p>
        </p:txBody>
      </p:sp>
    </p:spTree>
    <p:extLst>
      <p:ext uri="{BB962C8B-B14F-4D97-AF65-F5344CB8AC3E}">
        <p14:creationId xmlns:p14="http://schemas.microsoft.com/office/powerpoint/2010/main" val="27085796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PEB (Process Entry Block)</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4781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dirty="0">
                <a:hlinkClick r:id="rId3"/>
              </a:rPr>
              <a:t>http://msdn.microsoft.com/en-us/library/windows/desktop/aa813706(v=vs.85).aspx</a:t>
            </a:r>
            <a:endParaRPr lang="fr-FR" sz="2400" dirty="0"/>
          </a:p>
          <a:p>
            <a:pPr marL="0" indent="0">
              <a:buNone/>
            </a:pPr>
            <a:endParaRPr lang="fr-FR" sz="2400" dirty="0"/>
          </a:p>
          <a:p>
            <a:pPr marL="0" indent="0">
              <a:buNone/>
            </a:pPr>
            <a:r>
              <a:rPr lang="fr-FR" sz="1400" dirty="0"/>
              <a:t>0:000&gt; </a:t>
            </a:r>
            <a:r>
              <a:rPr lang="fr-FR" sz="1400" dirty="0" err="1"/>
              <a:t>dt</a:t>
            </a:r>
            <a:r>
              <a:rPr lang="fr-FR" sz="1400" dirty="0"/>
              <a:t> </a:t>
            </a:r>
            <a:r>
              <a:rPr lang="fr-FR" sz="1400" dirty="0" err="1"/>
              <a:t>nt!_PEB</a:t>
            </a:r>
            <a:r>
              <a:rPr lang="fr-FR" sz="1400" dirty="0"/>
              <a:t> </a:t>
            </a:r>
            <a:r>
              <a:rPr lang="fr-FR" sz="1400" dirty="0" err="1"/>
              <a:t>Ldr</a:t>
            </a:r>
            <a:r>
              <a:rPr lang="fr-FR" sz="1400" dirty="0"/>
              <a:t> </a:t>
            </a:r>
            <a:r>
              <a:rPr lang="fr-FR" sz="1400" dirty="0" err="1"/>
              <a:t>Ldr</a:t>
            </a:r>
            <a:r>
              <a:rPr lang="fr-FR" sz="1400" dirty="0"/>
              <a:t>. 7ffdf000 </a:t>
            </a:r>
          </a:p>
          <a:p>
            <a:pPr marL="0" indent="0">
              <a:buNone/>
            </a:pPr>
            <a:r>
              <a:rPr lang="fr-FR" sz="1400" dirty="0"/>
              <a:t>+0x018 </a:t>
            </a:r>
            <a:r>
              <a:rPr lang="fr-FR" sz="1400" dirty="0" err="1"/>
              <a:t>Ldr</a:t>
            </a:r>
            <a:r>
              <a:rPr lang="fr-FR" sz="1400" dirty="0"/>
              <a:t>  : 0x00007fff`623b03c0 _PEB_LDR_DATA</a:t>
            </a:r>
          </a:p>
          <a:p>
            <a:pPr marL="0" indent="0">
              <a:buNone/>
            </a:pPr>
            <a:r>
              <a:rPr lang="fr-FR" sz="1400" dirty="0"/>
              <a:t>…</a:t>
            </a:r>
          </a:p>
          <a:p>
            <a:pPr marL="0" indent="0">
              <a:buNone/>
            </a:pPr>
            <a:r>
              <a:rPr lang="fr-FR" sz="1400" dirty="0"/>
              <a:t>      +0x020 </a:t>
            </a:r>
            <a:r>
              <a:rPr lang="fr-FR" sz="1400" dirty="0" err="1"/>
              <a:t>InMemoryOrderModuleList</a:t>
            </a:r>
            <a:r>
              <a:rPr lang="fr-FR" sz="1400" dirty="0"/>
              <a:t> : _LIST_ENTRY [ 0x00000000`00312a90 - 0x00000000`00313600 ]</a:t>
            </a:r>
          </a:p>
          <a:p>
            <a:pPr marL="0" indent="0">
              <a:buNone/>
            </a:pPr>
            <a:r>
              <a:rPr lang="fr-FR" sz="1400" dirty="0"/>
              <a:t>0:000&gt; </a:t>
            </a:r>
            <a:r>
              <a:rPr lang="fr-FR" sz="1400" dirty="0" err="1"/>
              <a:t>dt</a:t>
            </a:r>
            <a:r>
              <a:rPr lang="fr-FR" sz="1400" dirty="0"/>
              <a:t> _LDR_DATA_TABLE_ENTRY  00312a90-0x10</a:t>
            </a:r>
          </a:p>
          <a:p>
            <a:pPr marL="0" indent="0">
              <a:buNone/>
            </a:pPr>
            <a:r>
              <a:rPr lang="fr-FR" sz="1400" dirty="0" err="1"/>
              <a:t>ntdll</a:t>
            </a:r>
            <a:r>
              <a:rPr lang="fr-FR" sz="1400" dirty="0"/>
              <a:t>!_LDR_DATA_TABLE_ENTRY</a:t>
            </a:r>
          </a:p>
          <a:p>
            <a:pPr marL="0" indent="0">
              <a:buNone/>
            </a:pPr>
            <a:r>
              <a:rPr lang="fr-FR" sz="1400" dirty="0"/>
              <a:t>   +0x000 </a:t>
            </a:r>
            <a:r>
              <a:rPr lang="fr-FR" sz="1400" dirty="0" err="1"/>
              <a:t>InLoadOrderLinks</a:t>
            </a:r>
            <a:r>
              <a:rPr lang="fr-FR" sz="1400" dirty="0"/>
              <a:t> : _LIST_ENTRY [ 0x00000000`003128b0 - 0x00007fff`623b03d0 ]</a:t>
            </a:r>
          </a:p>
          <a:p>
            <a:pPr marL="0" indent="0">
              <a:buNone/>
            </a:pPr>
            <a:r>
              <a:rPr lang="fr-FR" sz="1400" dirty="0"/>
              <a:t>   +0x010 </a:t>
            </a:r>
            <a:r>
              <a:rPr lang="fr-FR" sz="1400" dirty="0" err="1"/>
              <a:t>InMemoryOrderLinks</a:t>
            </a:r>
            <a:r>
              <a:rPr lang="fr-FR" sz="1400" dirty="0"/>
              <a:t> : _LIST_ENTRY [ 0x00000000`003128c0 - 0x00007fff`623b03e0 ]</a:t>
            </a:r>
          </a:p>
          <a:p>
            <a:pPr marL="0" indent="0">
              <a:buNone/>
            </a:pPr>
            <a:r>
              <a:rPr lang="fr-FR" sz="1400" dirty="0"/>
              <a:t>   +0x020 </a:t>
            </a:r>
            <a:r>
              <a:rPr lang="fr-FR" sz="1400" dirty="0" err="1"/>
              <a:t>InInitializationOrderLinks</a:t>
            </a:r>
            <a:r>
              <a:rPr lang="fr-FR" sz="1400" dirty="0"/>
              <a:t> : _LIST_ENTRY [ 0x00000000`00000000 - 0x00000000`00000000 ]</a:t>
            </a:r>
          </a:p>
          <a:p>
            <a:pPr marL="0" indent="0">
              <a:buNone/>
            </a:pPr>
            <a:r>
              <a:rPr lang="fr-FR" sz="1400" dirty="0"/>
              <a:t>   +0x020 </a:t>
            </a:r>
            <a:r>
              <a:rPr lang="fr-FR" sz="1400" dirty="0" err="1"/>
              <a:t>InProgressLinks</a:t>
            </a:r>
            <a:r>
              <a:rPr lang="fr-FR" sz="1400" dirty="0"/>
              <a:t>  : _LIST_ENTRY [ 0x00000000`00000000 - 0x00000000`00000000 ]</a:t>
            </a:r>
          </a:p>
          <a:p>
            <a:pPr marL="0" indent="0">
              <a:buNone/>
            </a:pPr>
            <a:r>
              <a:rPr lang="fr-FR" sz="1400" dirty="0"/>
              <a:t>   +0x030 </a:t>
            </a:r>
            <a:r>
              <a:rPr lang="fr-FR" sz="1400" dirty="0" err="1"/>
              <a:t>DllBase</a:t>
            </a:r>
            <a:r>
              <a:rPr lang="fr-FR" sz="1400" dirty="0"/>
              <a:t>          : 0x00000000`00400000 </a:t>
            </a:r>
            <a:r>
              <a:rPr lang="fr-FR" sz="1400" dirty="0" err="1"/>
              <a:t>Void</a:t>
            </a:r>
            <a:endParaRPr lang="fr-FR" sz="1400" dirty="0"/>
          </a:p>
          <a:p>
            <a:pPr marL="0" indent="0">
              <a:buNone/>
            </a:pPr>
            <a:r>
              <a:rPr lang="fr-FR" sz="1400" dirty="0"/>
              <a:t>   +0x038 </a:t>
            </a:r>
            <a:r>
              <a:rPr lang="fr-FR" sz="1400" dirty="0" err="1"/>
              <a:t>EntryPoint</a:t>
            </a:r>
            <a:r>
              <a:rPr lang="fr-FR" sz="1400" dirty="0"/>
              <a:t>       : 0x00000000`0040207e </a:t>
            </a:r>
            <a:r>
              <a:rPr lang="fr-FR" sz="1400" dirty="0" err="1"/>
              <a:t>Void</a:t>
            </a:r>
            <a:endParaRPr lang="fr-FR" sz="1400" dirty="0"/>
          </a:p>
          <a:p>
            <a:pPr marL="0" indent="0">
              <a:buNone/>
            </a:pPr>
            <a:r>
              <a:rPr lang="fr-FR" sz="1400" dirty="0"/>
              <a:t>   +0x040 </a:t>
            </a:r>
            <a:r>
              <a:rPr lang="fr-FR" sz="1400" dirty="0" err="1"/>
              <a:t>SizeOfImage</a:t>
            </a:r>
            <a:r>
              <a:rPr lang="fr-FR" sz="1400" dirty="0"/>
              <a:t>      : 0xf000</a:t>
            </a:r>
          </a:p>
          <a:p>
            <a:pPr marL="0" indent="0">
              <a:buNone/>
            </a:pPr>
            <a:r>
              <a:rPr lang="fr-FR" sz="1400" dirty="0"/>
              <a:t>   +0x048 </a:t>
            </a:r>
            <a:r>
              <a:rPr lang="fr-FR" sz="1400" dirty="0" err="1"/>
              <a:t>FullDllName</a:t>
            </a:r>
            <a:r>
              <a:rPr lang="fr-FR" sz="1400" dirty="0"/>
              <a:t>      : _UNICODE_STRING "C:\dev\loadlibrary\libhost.exe"</a:t>
            </a:r>
          </a:p>
          <a:p>
            <a:pPr marL="0" indent="0">
              <a:buNone/>
            </a:pPr>
            <a:r>
              <a:rPr lang="fr-FR" sz="1400" dirty="0"/>
              <a:t>   +0x058 </a:t>
            </a:r>
            <a:r>
              <a:rPr lang="fr-FR" sz="1400" dirty="0" err="1"/>
              <a:t>BaseDllName</a:t>
            </a:r>
            <a:r>
              <a:rPr lang="fr-FR" sz="1400" dirty="0"/>
              <a:t>      : _UNICODE_STRING "libhost.exe"</a:t>
            </a:r>
          </a:p>
        </p:txBody>
      </p:sp>
    </p:spTree>
    <p:extLst>
      <p:ext uri="{BB962C8B-B14F-4D97-AF65-F5344CB8AC3E}">
        <p14:creationId xmlns:p14="http://schemas.microsoft.com/office/powerpoint/2010/main" val="330419403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CC scanning</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9518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400" dirty="0"/>
              <a:t>A common protection feature used by packers is the CC-scanning loop, aimed at detecting software breakpoints set by a debugger.</a:t>
            </a:r>
          </a:p>
          <a:p>
            <a:pPr marL="285750" indent="-285750"/>
            <a:endParaRPr lang="en-US" sz="2400" dirty="0"/>
          </a:p>
          <a:p>
            <a:pPr marL="285750" indent="-285750"/>
            <a:r>
              <a:rPr lang="en-US" sz="2400" dirty="0"/>
              <a:t>If you want to avoid that kind of troubles, you may want to use either hardware breakpoints or a custom type of software breakpoint. </a:t>
            </a:r>
          </a:p>
          <a:p>
            <a:pPr marL="285750" indent="-285750"/>
            <a:endParaRPr lang="en-US" sz="2400" dirty="0"/>
          </a:p>
          <a:p>
            <a:pPr marL="285750" indent="-285750"/>
            <a:r>
              <a:rPr lang="en-US" sz="2400" dirty="0"/>
              <a:t>CLI (0xFA) is a good candidate to replace the classic INT3 opcode. </a:t>
            </a:r>
          </a:p>
          <a:p>
            <a:pPr marL="285750" indent="-285750"/>
            <a:endParaRPr lang="en-US" sz="2400" dirty="0"/>
          </a:p>
          <a:p>
            <a:pPr marL="285750" indent="-285750"/>
            <a:r>
              <a:rPr lang="en-US" sz="2400" dirty="0"/>
              <a:t>This instruction does have the requirements for the job: it raises a privileged instruction exception if executed by a ring3 program, and occupies only 1 byte of space.</a:t>
            </a:r>
          </a:p>
        </p:txBody>
      </p:sp>
    </p:spTree>
    <p:extLst>
      <p:ext uri="{BB962C8B-B14F-4D97-AF65-F5344CB8AC3E}">
        <p14:creationId xmlns:p14="http://schemas.microsoft.com/office/powerpoint/2010/main" val="375970433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Disabling of Debugger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46891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dirty="0"/>
              <a:t>Usage of </a:t>
            </a:r>
            <a:r>
              <a:rPr lang="fr-FR" sz="2400" dirty="0" err="1"/>
              <a:t>documented</a:t>
            </a:r>
            <a:r>
              <a:rPr lang="fr-FR" sz="2400" dirty="0"/>
              <a:t> API </a:t>
            </a:r>
            <a:r>
              <a:rPr lang="fr-FR" sz="2400" b="1" dirty="0" err="1"/>
              <a:t>KdDisableDebugger</a:t>
            </a:r>
            <a:r>
              <a:rPr lang="fr-FR" sz="2400" dirty="0"/>
              <a:t> ; </a:t>
            </a:r>
          </a:p>
          <a:p>
            <a:pPr marL="0" indent="0">
              <a:buNone/>
            </a:pPr>
            <a:r>
              <a:rPr lang="fr-FR" sz="2400" dirty="0"/>
              <a:t>Example (real rootkit)</a:t>
            </a:r>
          </a:p>
          <a:p>
            <a:pPr marL="0" indent="0">
              <a:buNone/>
            </a:pPr>
            <a:endParaRPr lang="fr-FR" sz="1800" dirty="0"/>
          </a:p>
          <a:p>
            <a:pPr marL="0" indent="0">
              <a:buNone/>
            </a:pPr>
            <a:r>
              <a:rPr lang="fr-FR" sz="1800" dirty="0" err="1"/>
              <a:t>kd</a:t>
            </a:r>
            <a:r>
              <a:rPr lang="fr-FR" sz="1800" dirty="0"/>
              <a:t>&gt; </a:t>
            </a:r>
            <a:r>
              <a:rPr lang="fr-FR" sz="1800" dirty="0" err="1"/>
              <a:t>kp</a:t>
            </a:r>
            <a:endParaRPr lang="fr-FR" sz="1800" dirty="0"/>
          </a:p>
          <a:p>
            <a:pPr marL="0" indent="0">
              <a:buNone/>
            </a:pPr>
            <a:r>
              <a:rPr lang="fr-FR" sz="1800" dirty="0"/>
              <a:t>Child-SP          </a:t>
            </a:r>
            <a:r>
              <a:rPr lang="fr-FR" sz="1800" dirty="0" err="1"/>
              <a:t>RetAddr</a:t>
            </a:r>
            <a:r>
              <a:rPr lang="fr-FR" sz="1800" dirty="0"/>
              <a:t>           Call Site</a:t>
            </a:r>
          </a:p>
          <a:p>
            <a:pPr marL="0" indent="0">
              <a:buNone/>
            </a:pPr>
            <a:r>
              <a:rPr lang="fr-FR" sz="1800" dirty="0"/>
              <a:t>fffff880`01f7d828 fffff880`043860b9 </a:t>
            </a:r>
            <a:r>
              <a:rPr lang="fr-FR" sz="1800" dirty="0" err="1"/>
              <a:t>nt!KdDisableDebugger</a:t>
            </a:r>
            <a:r>
              <a:rPr lang="fr-FR" sz="1800" dirty="0"/>
              <a:t>(</a:t>
            </a:r>
            <a:r>
              <a:rPr lang="fr-FR" sz="1800" dirty="0" err="1"/>
              <a:t>void</a:t>
            </a:r>
            <a:r>
              <a:rPr lang="fr-FR" sz="1800" dirty="0"/>
              <a:t>) fffff880`01f7d830 00000000`00000086 0xfffff880`043860b9</a:t>
            </a:r>
          </a:p>
          <a:p>
            <a:pPr marL="0" indent="0">
              <a:buNone/>
            </a:pPr>
            <a:r>
              <a:rPr lang="fr-FR" sz="1800" dirty="0"/>
              <a:t>fffff880`01f7d838 ffffffff`8000058c 0x86</a:t>
            </a:r>
          </a:p>
          <a:p>
            <a:pPr marL="0" indent="0">
              <a:buNone/>
            </a:pPr>
            <a:r>
              <a:rPr lang="fr-FR" sz="1800" dirty="0"/>
              <a:t>fffff880`01f7d840 fffffa80`02499060 0xffffffff`8000058c</a:t>
            </a:r>
          </a:p>
          <a:p>
            <a:pPr marL="0" indent="0">
              <a:buNone/>
            </a:pPr>
            <a:r>
              <a:rPr lang="fr-FR" sz="1800" dirty="0"/>
              <a:t>fffff880`01f7d848 fffffa80`00698b50 0xfffffa80`02499060</a:t>
            </a:r>
          </a:p>
          <a:p>
            <a:pPr marL="0" indent="0">
              <a:buNone/>
            </a:pPr>
            <a:r>
              <a:rPr lang="fr-FR" sz="1800" dirty="0"/>
              <a:t>fffff880`01f7d850 00000000`0000000d 0xfffffa80`00698b50</a:t>
            </a:r>
          </a:p>
          <a:p>
            <a:pPr marL="0" indent="0">
              <a:buNone/>
            </a:pPr>
            <a:r>
              <a:rPr lang="fr-FR" sz="1800" dirty="0"/>
              <a:t>fffff880`01f7d858 fffff800`0186d467 0xd</a:t>
            </a:r>
          </a:p>
          <a:p>
            <a:pPr marL="0" indent="0">
              <a:buNone/>
            </a:pPr>
            <a:r>
              <a:rPr lang="fr-FR" sz="1800" dirty="0"/>
              <a:t>fffff880`01f7d860 fffff800`0186d865 </a:t>
            </a:r>
            <a:r>
              <a:rPr lang="fr-FR" sz="1800" dirty="0" err="1"/>
              <a:t>nt!IopLoadDriver</a:t>
            </a:r>
            <a:r>
              <a:rPr lang="fr-FR" sz="1800" dirty="0"/>
              <a:t>(</a:t>
            </a:r>
            <a:r>
              <a:rPr lang="fr-FR" sz="1800" dirty="0" err="1"/>
              <a:t>void</a:t>
            </a:r>
            <a:r>
              <a:rPr lang="fr-FR" sz="1800" dirty="0"/>
              <a:t> * </a:t>
            </a:r>
            <a:r>
              <a:rPr lang="fr-FR" sz="1800" dirty="0" err="1"/>
              <a:t>KeyHandle</a:t>
            </a:r>
            <a:r>
              <a:rPr lang="fr-FR" sz="1800" dirty="0"/>
              <a:t> = 0xfffffa80`00931330, </a:t>
            </a:r>
            <a:r>
              <a:rPr lang="fr-FR" sz="1800" dirty="0" err="1"/>
              <a:t>unsigned</a:t>
            </a:r>
            <a:r>
              <a:rPr lang="fr-FR" sz="1800" dirty="0"/>
              <a:t> char </a:t>
            </a:r>
            <a:r>
              <a:rPr lang="fr-FR" sz="1800" dirty="0" err="1"/>
              <a:t>CheckForSafeBoot</a:t>
            </a:r>
            <a:r>
              <a:rPr lang="fr-FR" sz="1800" dirty="0"/>
              <a:t> = 0x00 '', </a:t>
            </a:r>
            <a:r>
              <a:rPr lang="fr-FR" sz="1800" dirty="0" err="1"/>
              <a:t>unsigned</a:t>
            </a:r>
            <a:r>
              <a:rPr lang="fr-FR" sz="1800" dirty="0"/>
              <a:t> char </a:t>
            </a:r>
            <a:r>
              <a:rPr lang="fr-FR" sz="1800" dirty="0" err="1"/>
              <a:t>IsFilter</a:t>
            </a:r>
            <a:r>
              <a:rPr lang="fr-FR" sz="1800" dirty="0"/>
              <a:t> = 0x01 '', long * </a:t>
            </a:r>
            <a:r>
              <a:rPr lang="fr-FR" sz="1800" dirty="0" err="1"/>
              <a:t>DriverEntryStatus</a:t>
            </a:r>
            <a:r>
              <a:rPr lang="fr-FR" sz="1800" dirty="0"/>
              <a:t> = 0x00000000`00000001)+0xa07</a:t>
            </a:r>
          </a:p>
        </p:txBody>
      </p:sp>
    </p:spTree>
    <p:extLst>
      <p:ext uri="{BB962C8B-B14F-4D97-AF65-F5344CB8AC3E}">
        <p14:creationId xmlns:p14="http://schemas.microsoft.com/office/powerpoint/2010/main" val="304254026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Hardware </a:t>
            </a:r>
            <a:r>
              <a:rPr lang="fr-FR" dirty="0" err="1"/>
              <a:t>Breakpoints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95520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400" dirty="0"/>
              <a:t>Hardware breakpoints are a technology implemented by Intel in their processor architecture, and are controlled by the use of </a:t>
            </a:r>
            <a:r>
              <a:rPr lang="en-US" sz="2400" b="1" dirty="0"/>
              <a:t>special registers known as Dr0-Dr7</a:t>
            </a:r>
            <a:r>
              <a:rPr lang="en-US" sz="2400" dirty="0"/>
              <a:t>. </a:t>
            </a:r>
          </a:p>
          <a:p>
            <a:pPr marL="285750" indent="-285750"/>
            <a:r>
              <a:rPr lang="en-US" sz="2400" b="1" dirty="0"/>
              <a:t>Dr0 through Dr3 </a:t>
            </a:r>
            <a:r>
              <a:rPr lang="en-US" sz="2400" dirty="0"/>
              <a:t>are 32 bit registers that hold the address of the breakpoint. Dr4 and 5 are reserved by Intel for debugging the other registers, and Dr6 and 7 are used to control the behavior of the breakpoints (Intel). </a:t>
            </a:r>
          </a:p>
          <a:p>
            <a:pPr marL="285750" indent="-285750"/>
            <a:r>
              <a:rPr lang="en-US" sz="2400" dirty="0"/>
              <a:t>Anyone who is interested should read the Intel® 64 and IA-32 Architectures Software Developer's Manual Volume 3B: System Programming Guide .</a:t>
            </a:r>
          </a:p>
          <a:p>
            <a:pPr marL="285750" indent="-285750"/>
            <a:r>
              <a:rPr lang="en-US" sz="2400" dirty="0"/>
              <a:t>In order to detect and/or remove hardware breakpoints, two methods can be used:</a:t>
            </a:r>
          </a:p>
          <a:p>
            <a:pPr marL="527050" lvl="1" indent="-285750"/>
            <a:r>
              <a:rPr lang="en-US" sz="2000" b="1" dirty="0"/>
              <a:t>using Win32 </a:t>
            </a:r>
            <a:r>
              <a:rPr lang="en-US" sz="2000" b="1" dirty="0" err="1"/>
              <a:t>GetThreadContext</a:t>
            </a:r>
            <a:r>
              <a:rPr lang="en-US" sz="2000" b="1" dirty="0"/>
              <a:t> and </a:t>
            </a:r>
            <a:r>
              <a:rPr lang="en-US" sz="2000" b="1" dirty="0" err="1"/>
              <a:t>SetThreadContext</a:t>
            </a:r>
            <a:r>
              <a:rPr lang="en-US" sz="1200" dirty="0"/>
              <a:t>.</a:t>
            </a:r>
          </a:p>
          <a:p>
            <a:pPr marL="527050" lvl="1" indent="-285750"/>
            <a:r>
              <a:rPr lang="en-US" sz="2000" b="1" dirty="0"/>
              <a:t>using Structured Exception Handling. </a:t>
            </a:r>
          </a:p>
          <a:p>
            <a:endParaRPr lang="fr-FR" sz="2400" dirty="0"/>
          </a:p>
          <a:p>
            <a:r>
              <a:rPr lang="en-US" sz="2400" dirty="0"/>
              <a:t>The SEH method of manipulating the debug registers is much more commonly seen in anti-reverse engineering programs.</a:t>
            </a:r>
            <a:endParaRPr lang="fr-FR" sz="2400" dirty="0"/>
          </a:p>
        </p:txBody>
      </p:sp>
    </p:spTree>
    <p:extLst>
      <p:ext uri="{BB962C8B-B14F-4D97-AF65-F5344CB8AC3E}">
        <p14:creationId xmlns:p14="http://schemas.microsoft.com/office/powerpoint/2010/main" val="90359390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using Win32 </a:t>
            </a:r>
            <a:r>
              <a:rPr lang="en-US" dirty="0" err="1"/>
              <a:t>GetThreadContext</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95520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CONTEXT </a:t>
            </a:r>
            <a:r>
              <a:rPr lang="en-US" sz="2400" dirty="0" err="1"/>
              <a:t>ctx</a:t>
            </a:r>
            <a:r>
              <a:rPr lang="en-US" sz="2400" dirty="0"/>
              <a:t>;</a:t>
            </a:r>
          </a:p>
          <a:p>
            <a:pPr marL="0" indent="0">
              <a:buNone/>
            </a:pPr>
            <a:r>
              <a:rPr lang="en-US" sz="2400" dirty="0" err="1"/>
              <a:t>ctx.ContextFlags</a:t>
            </a:r>
            <a:r>
              <a:rPr lang="en-US" sz="2400" dirty="0"/>
              <a:t> = CONTEXT_DEBUG_REGISTERS; </a:t>
            </a:r>
          </a:p>
          <a:p>
            <a:pPr marL="0" indent="0">
              <a:buNone/>
            </a:pPr>
            <a:r>
              <a:rPr lang="en-US" sz="2400" dirty="0">
                <a:solidFill>
                  <a:srgbClr val="107C10"/>
                </a:solidFill>
              </a:rPr>
              <a:t>// Get a handle to our thread</a:t>
            </a:r>
          </a:p>
          <a:p>
            <a:pPr marL="0" indent="0">
              <a:buNone/>
            </a:pPr>
            <a:r>
              <a:rPr lang="en-US" sz="2400" dirty="0"/>
              <a:t>    HANDLE </a:t>
            </a:r>
            <a:r>
              <a:rPr lang="en-US" sz="2400" dirty="0" err="1"/>
              <a:t>hThread</a:t>
            </a:r>
            <a:r>
              <a:rPr lang="en-US" sz="2400" dirty="0"/>
              <a:t> = </a:t>
            </a:r>
            <a:r>
              <a:rPr lang="en-US" sz="2400" dirty="0" err="1"/>
              <a:t>GetCurrentThread</a:t>
            </a:r>
            <a:r>
              <a:rPr lang="en-US" sz="2400" dirty="0"/>
              <a:t>();</a:t>
            </a:r>
          </a:p>
          <a:p>
            <a:pPr marL="0" indent="0">
              <a:buNone/>
            </a:pPr>
            <a:r>
              <a:rPr lang="en-US" sz="2400" dirty="0"/>
              <a:t>    </a:t>
            </a:r>
            <a:r>
              <a:rPr lang="en-US" sz="2400" dirty="0">
                <a:solidFill>
                  <a:srgbClr val="107C10"/>
                </a:solidFill>
              </a:rPr>
              <a:t>// Get the registers</a:t>
            </a:r>
          </a:p>
          <a:p>
            <a:pPr marL="0" indent="0">
              <a:buNone/>
            </a:pPr>
            <a:r>
              <a:rPr lang="en-US" sz="2400" dirty="0"/>
              <a:t>    if(</a:t>
            </a:r>
            <a:r>
              <a:rPr lang="en-US" sz="2400" dirty="0" err="1"/>
              <a:t>GetThreadContext</a:t>
            </a:r>
            <a:r>
              <a:rPr lang="en-US" sz="2400" dirty="0"/>
              <a:t>(</a:t>
            </a:r>
            <a:r>
              <a:rPr lang="en-US" sz="2400" dirty="0" err="1"/>
              <a:t>hThread</a:t>
            </a:r>
            <a:r>
              <a:rPr lang="en-US" sz="2400" dirty="0"/>
              <a:t>, &amp;</a:t>
            </a:r>
            <a:r>
              <a:rPr lang="en-US" sz="2400" dirty="0" err="1"/>
              <a:t>ctx</a:t>
            </a:r>
            <a:r>
              <a:rPr lang="en-US" sz="2400" dirty="0"/>
              <a:t>) == 0)  return -1;</a:t>
            </a:r>
          </a:p>
          <a:p>
            <a:pPr marL="0" indent="0">
              <a:buNone/>
            </a:pPr>
            <a:r>
              <a:rPr lang="en-US" sz="2400" dirty="0"/>
              <a:t>    </a:t>
            </a:r>
            <a:r>
              <a:rPr lang="en-US" sz="2400" dirty="0">
                <a:solidFill>
                  <a:srgbClr val="107C10"/>
                </a:solidFill>
              </a:rPr>
              <a:t>// Now we can check for hardware breakpoints</a:t>
            </a:r>
          </a:p>
          <a:p>
            <a:pPr marL="0" indent="0">
              <a:buNone/>
            </a:pPr>
            <a:r>
              <a:rPr lang="en-US" sz="2400" dirty="0"/>
              <a:t>    if(ctx.Dr0 != 0)         ++</a:t>
            </a:r>
            <a:r>
              <a:rPr lang="en-US" sz="2400" dirty="0" err="1"/>
              <a:t>NumBps</a:t>
            </a:r>
            <a:r>
              <a:rPr lang="en-US" sz="2400" dirty="0"/>
              <a:t>; </a:t>
            </a:r>
          </a:p>
          <a:p>
            <a:pPr marL="0" indent="0">
              <a:buNone/>
            </a:pPr>
            <a:r>
              <a:rPr lang="en-US" sz="2400" dirty="0"/>
              <a:t>    if(ctx.Dr1 != 0)         ++</a:t>
            </a:r>
            <a:r>
              <a:rPr lang="en-US" sz="2400" dirty="0" err="1"/>
              <a:t>NumBps</a:t>
            </a:r>
            <a:r>
              <a:rPr lang="en-US" sz="2400" dirty="0"/>
              <a:t>; </a:t>
            </a:r>
          </a:p>
          <a:p>
            <a:pPr marL="0" indent="0">
              <a:buNone/>
            </a:pPr>
            <a:r>
              <a:rPr lang="en-US" sz="2400" dirty="0"/>
              <a:t>    if(ctx.Dr2 != 0)         ++</a:t>
            </a:r>
            <a:r>
              <a:rPr lang="en-US" sz="2400" dirty="0" err="1"/>
              <a:t>NumBps</a:t>
            </a:r>
            <a:r>
              <a:rPr lang="en-US" sz="2400" dirty="0"/>
              <a:t>; </a:t>
            </a:r>
          </a:p>
          <a:p>
            <a:pPr marL="0" indent="0">
              <a:buNone/>
            </a:pPr>
            <a:r>
              <a:rPr lang="en-US" sz="2400" dirty="0"/>
              <a:t>    if(ctx.Dr3 != 0)         ++</a:t>
            </a:r>
            <a:r>
              <a:rPr lang="en-US" sz="2400" dirty="0" err="1"/>
              <a:t>NumBps</a:t>
            </a:r>
            <a:r>
              <a:rPr lang="en-US" sz="2400" dirty="0"/>
              <a:t>;</a:t>
            </a:r>
          </a:p>
          <a:p>
            <a:pPr marL="0" indent="0">
              <a:buNone/>
            </a:pPr>
            <a:r>
              <a:rPr lang="en-US" sz="2400" dirty="0"/>
              <a:t>return </a:t>
            </a:r>
            <a:r>
              <a:rPr lang="en-US" sz="2400" dirty="0" err="1"/>
              <a:t>NumBps</a:t>
            </a:r>
            <a:r>
              <a:rPr lang="en-US" sz="2400" dirty="0"/>
              <a:t>;</a:t>
            </a:r>
          </a:p>
        </p:txBody>
      </p:sp>
    </p:spTree>
    <p:extLst>
      <p:ext uri="{BB962C8B-B14F-4D97-AF65-F5344CB8AC3E}">
        <p14:creationId xmlns:p14="http://schemas.microsoft.com/office/powerpoint/2010/main" val="104323527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using Structured Exception Handling in ASM</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981" y="1486033"/>
            <a:ext cx="11887200" cy="583544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200" dirty="0" err="1"/>
              <a:t>ClrHwBpHandler</a:t>
            </a:r>
            <a:r>
              <a:rPr lang="fr-FR" sz="1200" dirty="0"/>
              <a:t> proto</a:t>
            </a:r>
          </a:p>
          <a:p>
            <a:pPr marL="0" indent="0">
              <a:buNone/>
            </a:pPr>
            <a:r>
              <a:rPr lang="fr-FR" sz="1200" dirty="0"/>
              <a:t> .</a:t>
            </a:r>
            <a:r>
              <a:rPr lang="fr-FR" sz="1200" dirty="0" err="1"/>
              <a:t>safeseh</a:t>
            </a:r>
            <a:r>
              <a:rPr lang="fr-FR" sz="1200" dirty="0"/>
              <a:t> </a:t>
            </a:r>
            <a:r>
              <a:rPr lang="fr-FR" sz="1200" dirty="0" err="1"/>
              <a:t>ClrHwBpHandler</a:t>
            </a:r>
            <a:endParaRPr lang="fr-FR" sz="1200" dirty="0"/>
          </a:p>
          <a:p>
            <a:pPr marL="0" indent="0">
              <a:buNone/>
            </a:pPr>
            <a:endParaRPr lang="fr-FR" sz="1200" dirty="0"/>
          </a:p>
          <a:p>
            <a:pPr marL="0" indent="0">
              <a:buNone/>
            </a:pPr>
            <a:r>
              <a:rPr lang="fr-FR" sz="1200" dirty="0" err="1"/>
              <a:t>ClearHardwareBreakpoints</a:t>
            </a:r>
            <a:r>
              <a:rPr lang="fr-FR" sz="1200" dirty="0"/>
              <a:t> proc</a:t>
            </a:r>
          </a:p>
          <a:p>
            <a:pPr marL="0" indent="0">
              <a:buNone/>
            </a:pPr>
            <a:r>
              <a:rPr lang="fr-FR" sz="1200" dirty="0"/>
              <a:t>     assume </a:t>
            </a:r>
            <a:r>
              <a:rPr lang="fr-FR" sz="1200" dirty="0" err="1"/>
              <a:t>fs:nothing</a:t>
            </a:r>
            <a:endParaRPr lang="fr-FR" sz="1200" dirty="0"/>
          </a:p>
          <a:p>
            <a:pPr marL="0" indent="0">
              <a:buNone/>
            </a:pPr>
            <a:r>
              <a:rPr lang="fr-FR" sz="1200" dirty="0"/>
              <a:t>     push offset </a:t>
            </a:r>
            <a:r>
              <a:rPr lang="fr-FR" sz="1200" dirty="0" err="1"/>
              <a:t>ClrHwBpHandler</a:t>
            </a:r>
            <a:endParaRPr lang="fr-FR" sz="1200" dirty="0"/>
          </a:p>
          <a:p>
            <a:pPr marL="0" indent="0">
              <a:buNone/>
            </a:pPr>
            <a:r>
              <a:rPr lang="fr-FR" sz="1200" dirty="0"/>
              <a:t>    push </a:t>
            </a:r>
            <a:r>
              <a:rPr lang="fr-FR" sz="1200" dirty="0" err="1"/>
              <a:t>fs</a:t>
            </a:r>
            <a:r>
              <a:rPr lang="fr-FR" sz="1200" dirty="0"/>
              <a:t>:[0]</a:t>
            </a:r>
          </a:p>
          <a:p>
            <a:pPr marL="0" indent="0">
              <a:buNone/>
            </a:pPr>
            <a:r>
              <a:rPr lang="fr-FR" sz="1200" dirty="0"/>
              <a:t>    </a:t>
            </a:r>
            <a:r>
              <a:rPr lang="fr-FR" sz="1200" dirty="0" err="1"/>
              <a:t>mov</a:t>
            </a:r>
            <a:r>
              <a:rPr lang="fr-FR" sz="1200" dirty="0"/>
              <a:t> </a:t>
            </a:r>
            <a:r>
              <a:rPr lang="fr-FR" sz="1200" dirty="0" err="1"/>
              <a:t>dword</a:t>
            </a:r>
            <a:r>
              <a:rPr lang="fr-FR" sz="1200" dirty="0"/>
              <a:t> </a:t>
            </a:r>
            <a:r>
              <a:rPr lang="fr-FR" sz="1200" dirty="0" err="1"/>
              <a:t>ptr</a:t>
            </a:r>
            <a:r>
              <a:rPr lang="fr-FR" sz="1200" dirty="0"/>
              <a:t> </a:t>
            </a:r>
            <a:r>
              <a:rPr lang="fr-FR" sz="1200" dirty="0" err="1"/>
              <a:t>fs</a:t>
            </a:r>
            <a:r>
              <a:rPr lang="fr-FR" sz="1200" dirty="0"/>
              <a:t>:[0], esp </a:t>
            </a:r>
            <a:r>
              <a:rPr lang="fr-FR" sz="1200" dirty="0">
                <a:solidFill>
                  <a:srgbClr val="107C10"/>
                </a:solidFill>
              </a:rPr>
              <a:t>; Setup SEH</a:t>
            </a:r>
          </a:p>
          <a:p>
            <a:pPr marL="0" indent="0">
              <a:buNone/>
            </a:pPr>
            <a:r>
              <a:rPr lang="fr-FR" sz="1200" dirty="0"/>
              <a:t>     </a:t>
            </a:r>
            <a:r>
              <a:rPr lang="fr-FR" sz="1200" dirty="0" err="1"/>
              <a:t>xor</a:t>
            </a:r>
            <a:r>
              <a:rPr lang="fr-FR" sz="1200" dirty="0"/>
              <a:t> </a:t>
            </a:r>
            <a:r>
              <a:rPr lang="fr-FR" sz="1200" dirty="0" err="1"/>
              <a:t>eax</a:t>
            </a:r>
            <a:r>
              <a:rPr lang="fr-FR" sz="1200" dirty="0"/>
              <a:t>, </a:t>
            </a:r>
            <a:r>
              <a:rPr lang="fr-FR" sz="1200" dirty="0" err="1"/>
              <a:t>eax</a:t>
            </a:r>
            <a:endParaRPr lang="fr-FR" sz="1200" dirty="0"/>
          </a:p>
          <a:p>
            <a:pPr marL="0" indent="0">
              <a:buNone/>
            </a:pPr>
            <a:r>
              <a:rPr lang="fr-FR" sz="1200" dirty="0"/>
              <a:t>     div </a:t>
            </a:r>
            <a:r>
              <a:rPr lang="fr-FR" sz="1200" dirty="0" err="1"/>
              <a:t>eax</a:t>
            </a:r>
            <a:r>
              <a:rPr lang="fr-FR" sz="1200" dirty="0"/>
              <a:t> ; Cause an exception</a:t>
            </a:r>
          </a:p>
          <a:p>
            <a:pPr marL="0" indent="0">
              <a:buNone/>
            </a:pPr>
            <a:r>
              <a:rPr lang="fr-FR" sz="1200" dirty="0"/>
              <a:t>     pop </a:t>
            </a:r>
            <a:r>
              <a:rPr lang="fr-FR" sz="1200" dirty="0" err="1"/>
              <a:t>dword</a:t>
            </a:r>
            <a:r>
              <a:rPr lang="fr-FR" sz="1200" dirty="0"/>
              <a:t> </a:t>
            </a:r>
            <a:r>
              <a:rPr lang="fr-FR" sz="1200" dirty="0" err="1"/>
              <a:t>ptr</a:t>
            </a:r>
            <a:r>
              <a:rPr lang="fr-FR" sz="1200" dirty="0"/>
              <a:t> </a:t>
            </a:r>
            <a:r>
              <a:rPr lang="fr-FR" sz="1200" dirty="0" err="1"/>
              <a:t>fs</a:t>
            </a:r>
            <a:r>
              <a:rPr lang="fr-FR" sz="1200" dirty="0"/>
              <a:t>:[0] </a:t>
            </a:r>
            <a:r>
              <a:rPr lang="fr-FR" sz="1200" dirty="0">
                <a:solidFill>
                  <a:srgbClr val="107C10"/>
                </a:solidFill>
              </a:rPr>
              <a:t>; </a:t>
            </a:r>
            <a:r>
              <a:rPr lang="fr-FR" sz="1200" dirty="0" err="1">
                <a:solidFill>
                  <a:srgbClr val="107C10"/>
                </a:solidFill>
              </a:rPr>
              <a:t>Execution</a:t>
            </a:r>
            <a:r>
              <a:rPr lang="fr-FR" sz="1200" dirty="0">
                <a:solidFill>
                  <a:srgbClr val="107C10"/>
                </a:solidFill>
              </a:rPr>
              <a:t> continues </a:t>
            </a:r>
            <a:r>
              <a:rPr lang="fr-FR" sz="1200" dirty="0" err="1">
                <a:solidFill>
                  <a:srgbClr val="107C10"/>
                </a:solidFill>
              </a:rPr>
              <a:t>here</a:t>
            </a:r>
            <a:endParaRPr lang="fr-FR" sz="1200" dirty="0">
              <a:solidFill>
                <a:srgbClr val="107C10"/>
              </a:solidFill>
            </a:endParaRPr>
          </a:p>
          <a:p>
            <a:pPr marL="0" indent="0">
              <a:buNone/>
            </a:pPr>
            <a:r>
              <a:rPr lang="fr-FR" sz="1200" dirty="0"/>
              <a:t>     </a:t>
            </a:r>
            <a:r>
              <a:rPr lang="fr-FR" sz="1200" dirty="0" err="1"/>
              <a:t>add</a:t>
            </a:r>
            <a:r>
              <a:rPr lang="fr-FR" sz="1200" dirty="0"/>
              <a:t> esp, 4</a:t>
            </a:r>
          </a:p>
          <a:p>
            <a:pPr marL="0" indent="0">
              <a:buNone/>
            </a:pPr>
            <a:r>
              <a:rPr lang="fr-FR" sz="1200" dirty="0"/>
              <a:t>     </a:t>
            </a:r>
            <a:r>
              <a:rPr lang="fr-FR" sz="1200" dirty="0" err="1"/>
              <a:t>ret</a:t>
            </a:r>
            <a:endParaRPr lang="fr-FR" sz="1200" dirty="0"/>
          </a:p>
          <a:p>
            <a:pPr marL="0" indent="0">
              <a:buNone/>
            </a:pPr>
            <a:r>
              <a:rPr lang="fr-FR" sz="1200" dirty="0" err="1"/>
              <a:t>ClearHardwareBreakpoints</a:t>
            </a:r>
            <a:r>
              <a:rPr lang="fr-FR" sz="1200" dirty="0"/>
              <a:t> </a:t>
            </a:r>
            <a:r>
              <a:rPr lang="fr-FR" sz="1200" dirty="0" err="1"/>
              <a:t>endp</a:t>
            </a:r>
            <a:endParaRPr lang="fr-FR" sz="1200" dirty="0"/>
          </a:p>
          <a:p>
            <a:pPr marL="0" indent="0">
              <a:buNone/>
            </a:pPr>
            <a:endParaRPr lang="fr-FR" sz="1200" dirty="0"/>
          </a:p>
          <a:p>
            <a:pPr marL="0" indent="0">
              <a:buNone/>
            </a:pPr>
            <a:r>
              <a:rPr lang="fr-FR" sz="1200" dirty="0" err="1"/>
              <a:t>ClrHwBpHandler</a:t>
            </a:r>
            <a:r>
              <a:rPr lang="fr-FR" sz="1200" dirty="0"/>
              <a:t> proc </a:t>
            </a:r>
          </a:p>
          <a:p>
            <a:pPr marL="0" indent="0">
              <a:buNone/>
            </a:pPr>
            <a:r>
              <a:rPr lang="fr-FR" sz="1200" dirty="0"/>
              <a:t>     </a:t>
            </a:r>
            <a:r>
              <a:rPr lang="fr-FR" sz="1200" dirty="0" err="1"/>
              <a:t>xor</a:t>
            </a:r>
            <a:r>
              <a:rPr lang="fr-FR" sz="1200" dirty="0"/>
              <a:t> </a:t>
            </a:r>
            <a:r>
              <a:rPr lang="fr-FR" sz="1200" dirty="0" err="1"/>
              <a:t>eax</a:t>
            </a:r>
            <a:r>
              <a:rPr lang="fr-FR" sz="1200" dirty="0"/>
              <a:t>, </a:t>
            </a:r>
            <a:r>
              <a:rPr lang="fr-FR" sz="1200" dirty="0" err="1"/>
              <a:t>eax</a:t>
            </a:r>
            <a:endParaRPr lang="fr-FR" sz="1200" dirty="0"/>
          </a:p>
          <a:p>
            <a:pPr marL="0" indent="0">
              <a:buNone/>
            </a:pPr>
            <a:r>
              <a:rPr lang="fr-FR" sz="1200" dirty="0"/>
              <a:t>    </a:t>
            </a:r>
            <a:r>
              <a:rPr lang="fr-FR" sz="1200" dirty="0" err="1"/>
              <a:t>mov</a:t>
            </a:r>
            <a:r>
              <a:rPr lang="fr-FR" sz="1200" dirty="0"/>
              <a:t> </a:t>
            </a:r>
            <a:r>
              <a:rPr lang="fr-FR" sz="1200" dirty="0" err="1"/>
              <a:t>ecx</a:t>
            </a:r>
            <a:r>
              <a:rPr lang="fr-FR" sz="1200" dirty="0"/>
              <a:t>, [esp + 0ch] ; This </a:t>
            </a:r>
            <a:r>
              <a:rPr lang="fr-FR" sz="1200" dirty="0" err="1"/>
              <a:t>is</a:t>
            </a:r>
            <a:r>
              <a:rPr lang="fr-FR" sz="1200" dirty="0"/>
              <a:t> a CONTEXT structure on the stack</a:t>
            </a:r>
          </a:p>
          <a:p>
            <a:pPr marL="0" indent="0">
              <a:buNone/>
            </a:pPr>
            <a:r>
              <a:rPr lang="fr-FR" sz="1200" dirty="0"/>
              <a:t>     </a:t>
            </a:r>
            <a:r>
              <a:rPr lang="fr-FR" sz="1200" dirty="0" err="1"/>
              <a:t>mov</a:t>
            </a:r>
            <a:r>
              <a:rPr lang="fr-FR" sz="1200" dirty="0"/>
              <a:t> </a:t>
            </a:r>
            <a:r>
              <a:rPr lang="fr-FR" sz="1200" dirty="0" err="1"/>
              <a:t>dword</a:t>
            </a:r>
            <a:r>
              <a:rPr lang="fr-FR" sz="1200" dirty="0"/>
              <a:t> </a:t>
            </a:r>
            <a:r>
              <a:rPr lang="fr-FR" sz="1200" dirty="0" err="1"/>
              <a:t>ptr</a:t>
            </a:r>
            <a:r>
              <a:rPr lang="fr-FR" sz="1200" dirty="0"/>
              <a:t> [</a:t>
            </a:r>
            <a:r>
              <a:rPr lang="fr-FR" sz="1200" dirty="0" err="1"/>
              <a:t>ecx</a:t>
            </a:r>
            <a:r>
              <a:rPr lang="fr-FR" sz="1200" dirty="0"/>
              <a:t> + 04h], </a:t>
            </a:r>
            <a:r>
              <a:rPr lang="fr-FR" sz="1200" dirty="0" err="1"/>
              <a:t>eax</a:t>
            </a:r>
            <a:r>
              <a:rPr lang="fr-FR" sz="1200" dirty="0"/>
              <a:t> ; Dr0</a:t>
            </a:r>
          </a:p>
          <a:p>
            <a:pPr marL="0" indent="0">
              <a:buNone/>
            </a:pPr>
            <a:r>
              <a:rPr lang="fr-FR" sz="1200" dirty="0"/>
              <a:t>     </a:t>
            </a:r>
            <a:r>
              <a:rPr lang="fr-FR" sz="1200" dirty="0" err="1"/>
              <a:t>mov</a:t>
            </a:r>
            <a:r>
              <a:rPr lang="fr-FR" sz="1200" dirty="0"/>
              <a:t> </a:t>
            </a:r>
            <a:r>
              <a:rPr lang="fr-FR" sz="1200" dirty="0" err="1"/>
              <a:t>dword</a:t>
            </a:r>
            <a:r>
              <a:rPr lang="fr-FR" sz="1200" dirty="0"/>
              <a:t> </a:t>
            </a:r>
            <a:r>
              <a:rPr lang="fr-FR" sz="1200" dirty="0" err="1"/>
              <a:t>ptr</a:t>
            </a:r>
            <a:r>
              <a:rPr lang="fr-FR" sz="1200" dirty="0"/>
              <a:t> [</a:t>
            </a:r>
            <a:r>
              <a:rPr lang="fr-FR" sz="1200" dirty="0" err="1"/>
              <a:t>ecx</a:t>
            </a:r>
            <a:r>
              <a:rPr lang="fr-FR" sz="1200" dirty="0"/>
              <a:t> + 08h], </a:t>
            </a:r>
            <a:r>
              <a:rPr lang="fr-FR" sz="1200" dirty="0" err="1"/>
              <a:t>eax</a:t>
            </a:r>
            <a:r>
              <a:rPr lang="fr-FR" sz="1200" dirty="0"/>
              <a:t> ; Dr1</a:t>
            </a:r>
          </a:p>
          <a:p>
            <a:pPr marL="0" indent="0">
              <a:buNone/>
            </a:pPr>
            <a:r>
              <a:rPr lang="fr-FR" sz="1200" dirty="0"/>
              <a:t>     </a:t>
            </a:r>
            <a:r>
              <a:rPr lang="fr-FR" sz="1200" dirty="0" err="1"/>
              <a:t>mov</a:t>
            </a:r>
            <a:r>
              <a:rPr lang="fr-FR" sz="1200" dirty="0"/>
              <a:t> </a:t>
            </a:r>
            <a:r>
              <a:rPr lang="fr-FR" sz="1200" dirty="0" err="1"/>
              <a:t>dword</a:t>
            </a:r>
            <a:r>
              <a:rPr lang="fr-FR" sz="1200" dirty="0"/>
              <a:t> </a:t>
            </a:r>
            <a:r>
              <a:rPr lang="fr-FR" sz="1200" dirty="0" err="1"/>
              <a:t>ptr</a:t>
            </a:r>
            <a:r>
              <a:rPr lang="fr-FR" sz="1200" dirty="0"/>
              <a:t> [</a:t>
            </a:r>
            <a:r>
              <a:rPr lang="fr-FR" sz="1200" dirty="0" err="1"/>
              <a:t>ecx</a:t>
            </a:r>
            <a:r>
              <a:rPr lang="fr-FR" sz="1200" dirty="0"/>
              <a:t> + 0ch], </a:t>
            </a:r>
            <a:r>
              <a:rPr lang="fr-FR" sz="1200" dirty="0" err="1"/>
              <a:t>eax</a:t>
            </a:r>
            <a:r>
              <a:rPr lang="fr-FR" sz="1200" dirty="0"/>
              <a:t> ; Dr2</a:t>
            </a:r>
          </a:p>
          <a:p>
            <a:pPr marL="0" indent="0">
              <a:buNone/>
            </a:pPr>
            <a:r>
              <a:rPr lang="fr-FR" sz="1200" dirty="0"/>
              <a:t>     </a:t>
            </a:r>
            <a:r>
              <a:rPr lang="fr-FR" sz="1200" dirty="0" err="1"/>
              <a:t>mov</a:t>
            </a:r>
            <a:r>
              <a:rPr lang="fr-FR" sz="1200" dirty="0"/>
              <a:t> </a:t>
            </a:r>
            <a:r>
              <a:rPr lang="fr-FR" sz="1200" dirty="0" err="1"/>
              <a:t>dword</a:t>
            </a:r>
            <a:r>
              <a:rPr lang="fr-FR" sz="1200" dirty="0"/>
              <a:t> </a:t>
            </a:r>
            <a:r>
              <a:rPr lang="fr-FR" sz="1200" dirty="0" err="1"/>
              <a:t>ptr</a:t>
            </a:r>
            <a:r>
              <a:rPr lang="fr-FR" sz="1200" dirty="0"/>
              <a:t> [</a:t>
            </a:r>
            <a:r>
              <a:rPr lang="fr-FR" sz="1200" dirty="0" err="1"/>
              <a:t>ecx</a:t>
            </a:r>
            <a:r>
              <a:rPr lang="fr-FR" sz="1200" dirty="0"/>
              <a:t> + 10h], </a:t>
            </a:r>
            <a:r>
              <a:rPr lang="fr-FR" sz="1200" dirty="0" err="1"/>
              <a:t>eax</a:t>
            </a:r>
            <a:r>
              <a:rPr lang="fr-FR" sz="1200" dirty="0"/>
              <a:t> ; Dr3</a:t>
            </a:r>
          </a:p>
          <a:p>
            <a:pPr marL="0" indent="0">
              <a:buNone/>
            </a:pPr>
            <a:r>
              <a:rPr lang="fr-FR" sz="1200" dirty="0"/>
              <a:t>     </a:t>
            </a:r>
            <a:r>
              <a:rPr lang="fr-FR" sz="1200" dirty="0" err="1"/>
              <a:t>mov</a:t>
            </a:r>
            <a:r>
              <a:rPr lang="fr-FR" sz="1200" dirty="0"/>
              <a:t> </a:t>
            </a:r>
            <a:r>
              <a:rPr lang="fr-FR" sz="1200" dirty="0" err="1"/>
              <a:t>dword</a:t>
            </a:r>
            <a:r>
              <a:rPr lang="fr-FR" sz="1200" dirty="0"/>
              <a:t> </a:t>
            </a:r>
            <a:r>
              <a:rPr lang="fr-FR" sz="1200" dirty="0" err="1"/>
              <a:t>ptr</a:t>
            </a:r>
            <a:r>
              <a:rPr lang="fr-FR" sz="1200" dirty="0"/>
              <a:t> [</a:t>
            </a:r>
            <a:r>
              <a:rPr lang="fr-FR" sz="1200" dirty="0" err="1"/>
              <a:t>ecx</a:t>
            </a:r>
            <a:r>
              <a:rPr lang="fr-FR" sz="1200" dirty="0"/>
              <a:t> + 14h], </a:t>
            </a:r>
            <a:r>
              <a:rPr lang="fr-FR" sz="1200" dirty="0" err="1"/>
              <a:t>eax</a:t>
            </a:r>
            <a:r>
              <a:rPr lang="fr-FR" sz="1200" dirty="0"/>
              <a:t> ; Dr6</a:t>
            </a:r>
          </a:p>
          <a:p>
            <a:pPr marL="0" indent="0">
              <a:buNone/>
            </a:pPr>
            <a:r>
              <a:rPr lang="fr-FR" sz="1200" dirty="0"/>
              <a:t>     </a:t>
            </a:r>
            <a:r>
              <a:rPr lang="fr-FR" sz="1200" dirty="0" err="1"/>
              <a:t>mov</a:t>
            </a:r>
            <a:r>
              <a:rPr lang="fr-FR" sz="1200" dirty="0"/>
              <a:t> </a:t>
            </a:r>
            <a:r>
              <a:rPr lang="fr-FR" sz="1200" dirty="0" err="1"/>
              <a:t>dword</a:t>
            </a:r>
            <a:r>
              <a:rPr lang="fr-FR" sz="1200" dirty="0"/>
              <a:t> </a:t>
            </a:r>
            <a:r>
              <a:rPr lang="fr-FR" sz="1200" dirty="0" err="1"/>
              <a:t>ptr</a:t>
            </a:r>
            <a:r>
              <a:rPr lang="fr-FR" sz="1200" dirty="0"/>
              <a:t> [</a:t>
            </a:r>
            <a:r>
              <a:rPr lang="fr-FR" sz="1200" dirty="0" err="1"/>
              <a:t>ecx</a:t>
            </a:r>
            <a:r>
              <a:rPr lang="fr-FR" sz="1200" dirty="0"/>
              <a:t> + 18h], </a:t>
            </a:r>
            <a:r>
              <a:rPr lang="fr-FR" sz="1200" dirty="0" err="1"/>
              <a:t>eax</a:t>
            </a:r>
            <a:r>
              <a:rPr lang="fr-FR" sz="1200" dirty="0"/>
              <a:t> ; Dr7</a:t>
            </a:r>
          </a:p>
          <a:p>
            <a:pPr marL="0" indent="0">
              <a:buNone/>
            </a:pPr>
            <a:r>
              <a:rPr lang="fr-FR" sz="1200" dirty="0"/>
              <a:t>     </a:t>
            </a:r>
            <a:r>
              <a:rPr lang="fr-FR" sz="1200" dirty="0" err="1"/>
              <a:t>add</a:t>
            </a:r>
            <a:r>
              <a:rPr lang="fr-FR" sz="1200" dirty="0"/>
              <a:t> </a:t>
            </a:r>
            <a:r>
              <a:rPr lang="fr-FR" sz="1200" dirty="0" err="1"/>
              <a:t>dword</a:t>
            </a:r>
            <a:r>
              <a:rPr lang="fr-FR" sz="1200" dirty="0"/>
              <a:t> </a:t>
            </a:r>
            <a:r>
              <a:rPr lang="fr-FR" sz="1200" dirty="0" err="1"/>
              <a:t>ptr</a:t>
            </a:r>
            <a:r>
              <a:rPr lang="fr-FR" sz="1200" dirty="0"/>
              <a:t> [</a:t>
            </a:r>
            <a:r>
              <a:rPr lang="fr-FR" sz="1200" dirty="0" err="1"/>
              <a:t>ecx</a:t>
            </a:r>
            <a:r>
              <a:rPr lang="fr-FR" sz="1200" dirty="0"/>
              <a:t> + 0b8h], 2 ; </a:t>
            </a:r>
            <a:r>
              <a:rPr lang="fr-FR" sz="1200" dirty="0" err="1"/>
              <a:t>We</a:t>
            </a:r>
            <a:r>
              <a:rPr lang="fr-FR" sz="1200" dirty="0"/>
              <a:t> </a:t>
            </a:r>
            <a:r>
              <a:rPr lang="fr-FR" sz="1200" dirty="0" err="1"/>
              <a:t>add</a:t>
            </a:r>
            <a:r>
              <a:rPr lang="fr-FR" sz="1200" dirty="0"/>
              <a:t> 2 to EIP to skip the div </a:t>
            </a:r>
            <a:r>
              <a:rPr lang="fr-FR" sz="1200" dirty="0" err="1"/>
              <a:t>eax</a:t>
            </a:r>
            <a:endParaRPr lang="fr-FR" sz="1200" dirty="0"/>
          </a:p>
          <a:p>
            <a:pPr marL="0" indent="0">
              <a:buNone/>
            </a:pPr>
            <a:r>
              <a:rPr lang="fr-FR" sz="1200" dirty="0"/>
              <a:t>     </a:t>
            </a:r>
            <a:r>
              <a:rPr lang="fr-FR" sz="1200" dirty="0" err="1"/>
              <a:t>ret</a:t>
            </a:r>
            <a:endParaRPr lang="fr-FR" sz="1200" dirty="0"/>
          </a:p>
          <a:p>
            <a:pPr marL="0" indent="0">
              <a:buNone/>
            </a:pPr>
            <a:r>
              <a:rPr lang="fr-FR" sz="1200" dirty="0" err="1"/>
              <a:t>ClrHwBpHandler</a:t>
            </a:r>
            <a:r>
              <a:rPr lang="fr-FR" sz="1200" dirty="0"/>
              <a:t> </a:t>
            </a:r>
            <a:r>
              <a:rPr lang="fr-FR" sz="1200" dirty="0" err="1"/>
              <a:t>endp</a:t>
            </a:r>
            <a:endParaRPr lang="fr-FR" sz="1200" dirty="0"/>
          </a:p>
        </p:txBody>
      </p:sp>
    </p:spTree>
    <p:extLst>
      <p:ext uri="{BB962C8B-B14F-4D97-AF65-F5344CB8AC3E}">
        <p14:creationId xmlns:p14="http://schemas.microsoft.com/office/powerpoint/2010/main" val="300036237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Thread Hiding</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7643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400" dirty="0"/>
              <a:t>Since  Windows 2000 Microsoft introduced a new class to be passed into </a:t>
            </a:r>
            <a:r>
              <a:rPr lang="en-US" sz="2400" b="1" dirty="0" err="1"/>
              <a:t>NtSetInformationThread</a:t>
            </a:r>
            <a:r>
              <a:rPr lang="en-US" sz="2400" dirty="0"/>
              <a:t> named </a:t>
            </a:r>
            <a:r>
              <a:rPr lang="en-US" sz="2400" b="1" dirty="0" err="1"/>
              <a:t>HideThreadFromDebugger</a:t>
            </a:r>
            <a:r>
              <a:rPr lang="en-US" sz="2400" dirty="0"/>
              <a:t>. </a:t>
            </a:r>
          </a:p>
          <a:p>
            <a:pPr marL="285750" indent="-285750"/>
            <a:endParaRPr lang="en-US" sz="2400" dirty="0"/>
          </a:p>
          <a:p>
            <a:pPr marL="285750" indent="-285750"/>
            <a:r>
              <a:rPr lang="en-US" sz="2400" dirty="0"/>
              <a:t>It is the first anti-debugging API implemented by Windows, and is very powerful.</a:t>
            </a:r>
          </a:p>
          <a:p>
            <a:pPr marL="285750" indent="-285750"/>
            <a:endParaRPr lang="en-US" sz="2400" dirty="0"/>
          </a:p>
          <a:p>
            <a:pPr marL="285750" indent="-285750"/>
            <a:r>
              <a:rPr lang="en-US" sz="2400" dirty="0"/>
              <a:t> The class prevents debuggers from receiving events from any thread that has  </a:t>
            </a:r>
            <a:r>
              <a:rPr lang="en-US" sz="2400" dirty="0" err="1"/>
              <a:t>NtSetInformationThread</a:t>
            </a:r>
            <a:r>
              <a:rPr lang="en-US" sz="2400" dirty="0"/>
              <a:t> with the </a:t>
            </a:r>
            <a:r>
              <a:rPr lang="en-US" sz="2400" dirty="0" err="1"/>
              <a:t>HideThreadFromDebugger</a:t>
            </a:r>
            <a:r>
              <a:rPr lang="en-US" sz="2400" dirty="0"/>
              <a:t> class set.</a:t>
            </a:r>
          </a:p>
          <a:p>
            <a:pPr marL="285750" indent="-285750"/>
            <a:endParaRPr lang="en-US" sz="2400" dirty="0"/>
          </a:p>
          <a:p>
            <a:pPr marL="285750" indent="-285750"/>
            <a:r>
              <a:rPr lang="en-US" sz="2400" dirty="0"/>
              <a:t> These events include breakpoints, and the exiting of the program if it is called on the main thread of an application. </a:t>
            </a:r>
          </a:p>
          <a:p>
            <a:pPr marL="285750" indent="-285750"/>
            <a:endParaRPr lang="fr-FR" sz="2400" dirty="0"/>
          </a:p>
          <a:p>
            <a:r>
              <a:rPr lang="fr-FR" sz="2400" b="1" dirty="0" err="1"/>
              <a:t>NtSetInformationThread</a:t>
            </a:r>
            <a:r>
              <a:rPr lang="fr-FR" sz="2400" dirty="0"/>
              <a:t> (</a:t>
            </a:r>
            <a:r>
              <a:rPr lang="fr-FR" sz="2400" dirty="0" err="1"/>
              <a:t>GetCurrentthread</a:t>
            </a:r>
            <a:r>
              <a:rPr lang="fr-FR" sz="2400" dirty="0"/>
              <a:t>(), 0x11, NULL, NULL); </a:t>
            </a:r>
          </a:p>
        </p:txBody>
      </p:sp>
    </p:spTree>
    <p:extLst>
      <p:ext uri="{BB962C8B-B14F-4D97-AF65-F5344CB8AC3E}">
        <p14:creationId xmlns:p14="http://schemas.microsoft.com/office/powerpoint/2010/main" val="317770769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en-US" dirty="0" err="1"/>
              <a:t>UnhandledExceptionFilter</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13932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400" dirty="0"/>
              <a:t>The </a:t>
            </a:r>
            <a:r>
              <a:rPr lang="en-US" sz="2400" dirty="0" err="1"/>
              <a:t>UnhandledExceptionFilter</a:t>
            </a:r>
            <a:r>
              <a:rPr lang="en-US" sz="2400" dirty="0"/>
              <a:t> is the long name for an exception handler that is called when there are no other handlers to handle the exception. </a:t>
            </a:r>
          </a:p>
          <a:p>
            <a:pPr marL="285750" indent="-285750"/>
            <a:endParaRPr lang="en-US" sz="2400" dirty="0"/>
          </a:p>
          <a:p>
            <a:pPr marL="285750" indent="-285750"/>
            <a:r>
              <a:rPr lang="en-US" sz="2400" dirty="0"/>
              <a:t>When utilizing the </a:t>
            </a:r>
            <a:r>
              <a:rPr lang="en-US" sz="2400" dirty="0" err="1"/>
              <a:t>UnhandledExceptionFilter</a:t>
            </a:r>
            <a:r>
              <a:rPr lang="en-US" sz="2400" dirty="0"/>
              <a:t> technique, one needs to be aware that if a debugger is attached, that process will exit instead of resuming execution, which in the context of anti-reverse engineering is quite wanted.</a:t>
            </a:r>
          </a:p>
          <a:p>
            <a:pPr marL="285750" indent="-285750"/>
            <a:endParaRPr lang="en-US" sz="2400" dirty="0"/>
          </a:p>
          <a:p>
            <a:pPr marL="285750" indent="-285750"/>
            <a:r>
              <a:rPr lang="en-US" sz="2400" dirty="0"/>
              <a:t>See below  exception handling schema</a:t>
            </a:r>
          </a:p>
        </p:txBody>
      </p:sp>
    </p:spTree>
    <p:extLst>
      <p:ext uri="{BB962C8B-B14F-4D97-AF65-F5344CB8AC3E}">
        <p14:creationId xmlns:p14="http://schemas.microsoft.com/office/powerpoint/2010/main" val="345626965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Exception Handling Schema</a:t>
            </a:r>
          </a:p>
        </p:txBody>
      </p:sp>
      <p:pic>
        <p:nvPicPr>
          <p:cNvPr id="4" name="Image 3">
            <a:extLst>
              <a:ext uri="{FF2B5EF4-FFF2-40B4-BE49-F238E27FC236}">
                <a16:creationId xmlns:a16="http://schemas.microsoft.com/office/drawing/2014/main" id="{EFCEB44E-2CF7-425F-832C-DFFFC83AECB4}"/>
              </a:ext>
            </a:extLst>
          </p:cNvPr>
          <p:cNvPicPr>
            <a:picLocks noChangeAspect="1"/>
          </p:cNvPicPr>
          <p:nvPr/>
        </p:nvPicPr>
        <p:blipFill>
          <a:blip r:embed="rId3"/>
          <a:stretch>
            <a:fillRect/>
          </a:stretch>
        </p:blipFill>
        <p:spPr>
          <a:xfrm>
            <a:off x="1758055" y="1635491"/>
            <a:ext cx="8091339" cy="5026565"/>
          </a:xfrm>
          <a:prstGeom prst="rect">
            <a:avLst/>
          </a:prstGeom>
        </p:spPr>
      </p:pic>
    </p:spTree>
    <p:extLst>
      <p:ext uri="{BB962C8B-B14F-4D97-AF65-F5344CB8AC3E}">
        <p14:creationId xmlns:p14="http://schemas.microsoft.com/office/powerpoint/2010/main" val="29795839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Heap Spray Overview</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52151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Heap Spraying</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Used by attackers to place shellcode at various locations in the heap</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Bad if DEP can be disabled/bypassed</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The Heap Spray mitigation pre-allocates some known heap spray targets</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Only breaks some heap spray attacks which were known at EMET release</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Does not protect against future heap spray targets</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Controlled as a per application mitigation</a:t>
            </a:r>
          </a:p>
          <a:p>
            <a:pPr>
              <a:buFont typeface="Wingdings" panose="05000000000000000000" pitchFamily="2" charset="2"/>
              <a:buChar char="§"/>
              <a:defRPr/>
            </a:pPr>
            <a:endParaRPr lang="en-US" dirty="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221106331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Self-Debugging</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509678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400" dirty="0"/>
              <a:t>Self-Debugging is a technique where the main process spawns a child process that debugs the process that created the child.</a:t>
            </a:r>
          </a:p>
          <a:p>
            <a:pPr marL="285750" indent="-285750"/>
            <a:endParaRPr lang="en-US" sz="2400" dirty="0"/>
          </a:p>
          <a:p>
            <a:pPr marL="285750" indent="-285750"/>
            <a:r>
              <a:rPr lang="en-US" sz="2400" dirty="0"/>
              <a:t>This technique can be very useful as it can be utilized to implement techniques such as </a:t>
            </a:r>
            <a:r>
              <a:rPr lang="en-US" sz="2400" dirty="0" err="1"/>
              <a:t>Nanomites</a:t>
            </a:r>
            <a:r>
              <a:rPr lang="en-US" sz="2400" dirty="0"/>
              <a:t> and others </a:t>
            </a:r>
            <a:r>
              <a:rPr lang="en-US" sz="2400" dirty="0">
                <a:hlinkClick r:id="rId3"/>
              </a:rPr>
              <a:t>anti-dumping techniques</a:t>
            </a:r>
            <a:r>
              <a:rPr lang="en-US" sz="2400" dirty="0"/>
              <a:t>. </a:t>
            </a:r>
          </a:p>
          <a:p>
            <a:pPr marL="285750" indent="-285750"/>
            <a:endParaRPr lang="en-US" sz="2400" dirty="0"/>
          </a:p>
          <a:p>
            <a:pPr marL="285750" indent="-285750"/>
            <a:r>
              <a:rPr lang="en-US" sz="2400" dirty="0"/>
              <a:t>This also prevents other debuggers from attaching to the same process</a:t>
            </a:r>
          </a:p>
          <a:p>
            <a:pPr marL="285750" indent="-285750"/>
            <a:endParaRPr lang="en-US" sz="2400" dirty="0"/>
          </a:p>
          <a:p>
            <a:pPr marL="285750" indent="-285750"/>
            <a:r>
              <a:rPr lang="en-US" sz="2400" dirty="0"/>
              <a:t>However, this can be bypassed by setting the </a:t>
            </a:r>
            <a:r>
              <a:rPr lang="en-US" sz="2400" b="1" dirty="0"/>
              <a:t>EPROCESS-&gt;</a:t>
            </a:r>
            <a:r>
              <a:rPr lang="en-US" sz="2400" b="1" dirty="0" err="1"/>
              <a:t>DebugPort</a:t>
            </a:r>
            <a:r>
              <a:rPr lang="en-US" sz="2400" b="1" dirty="0"/>
              <a:t> </a:t>
            </a:r>
            <a:r>
              <a:rPr lang="en-US" sz="2400" dirty="0"/>
              <a:t>(the EPROCESS structure is a struct returned by the kernel mode function </a:t>
            </a:r>
            <a:r>
              <a:rPr lang="en-US" sz="2400" b="1" dirty="0" err="1"/>
              <a:t>PsGetProcessId</a:t>
            </a:r>
            <a:r>
              <a:rPr lang="en-US" sz="2400" dirty="0"/>
              <a:t>) field to 0.</a:t>
            </a:r>
          </a:p>
          <a:p>
            <a:pPr marL="285750" indent="-285750"/>
            <a:endParaRPr lang="en-US" sz="2400" dirty="0"/>
          </a:p>
          <a:p>
            <a:pPr marL="285750" indent="-285750"/>
            <a:r>
              <a:rPr lang="en-US" sz="2400" dirty="0"/>
              <a:t> It also allows another debugger to attach to a process that already has a debugger attached to it. </a:t>
            </a:r>
          </a:p>
        </p:txBody>
      </p:sp>
    </p:spTree>
    <p:extLst>
      <p:ext uri="{BB962C8B-B14F-4D97-AF65-F5344CB8AC3E}">
        <p14:creationId xmlns:p14="http://schemas.microsoft.com/office/powerpoint/2010/main" val="238461077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Anti-Dumping</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6166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400" dirty="0"/>
              <a:t>"</a:t>
            </a:r>
            <a:r>
              <a:rPr lang="en-US" sz="2400" b="1" dirty="0"/>
              <a:t>Dumping</a:t>
            </a:r>
            <a:r>
              <a:rPr lang="en-US" sz="2400" dirty="0"/>
              <a:t>", a special term used in the reverse engineering world, describes the process of taking an executable that has been protected and after the executable has been decrypted into memory, taking what is essentially a snapshot of the program and saving it onto disk.</a:t>
            </a:r>
          </a:p>
          <a:p>
            <a:pPr marL="285750" indent="-285750"/>
            <a:endParaRPr lang="en-US" sz="2400" dirty="0"/>
          </a:p>
          <a:p>
            <a:pPr marL="285750" indent="-285750"/>
            <a:r>
              <a:rPr lang="en-US" sz="2400" dirty="0"/>
              <a:t>You can do it using tools or debuggers :</a:t>
            </a:r>
          </a:p>
          <a:p>
            <a:r>
              <a:rPr lang="en-US" sz="2400" b="1" dirty="0" err="1"/>
              <a:t>Windbg</a:t>
            </a:r>
            <a:r>
              <a:rPr lang="en-US" sz="2400" dirty="0"/>
              <a:t> </a:t>
            </a:r>
          </a:p>
          <a:p>
            <a:pPr marL="0" indent="0">
              <a:buNone/>
            </a:pPr>
            <a:r>
              <a:rPr lang="en-US" sz="2000" dirty="0"/>
              <a:t> </a:t>
            </a:r>
            <a:r>
              <a:rPr lang="en-US" altLang="fr-FR" sz="2000" dirty="0"/>
              <a:t>0: </a:t>
            </a:r>
            <a:r>
              <a:rPr lang="en-US" altLang="fr-FR" sz="2000" dirty="0" err="1"/>
              <a:t>kd</a:t>
            </a:r>
            <a:r>
              <a:rPr lang="en-US" altLang="fr-FR" sz="2000" dirty="0"/>
              <a:t>&gt; </a:t>
            </a:r>
            <a:r>
              <a:rPr lang="en-US" altLang="fr-FR" sz="2000" b="1" dirty="0"/>
              <a:t>.</a:t>
            </a:r>
            <a:r>
              <a:rPr lang="en-US" altLang="fr-FR" sz="2000" b="1" dirty="0" err="1"/>
              <a:t>writemem</a:t>
            </a:r>
            <a:r>
              <a:rPr lang="en-US" altLang="fr-FR" sz="2000" b="1" dirty="0"/>
              <a:t> </a:t>
            </a:r>
            <a:r>
              <a:rPr lang="en-US" altLang="fr-FR" sz="2000" dirty="0"/>
              <a:t>c:\evidence.txt fffffa8025b04000 L0xae0</a:t>
            </a:r>
          </a:p>
          <a:p>
            <a:endParaRPr lang="en-US" sz="2400" dirty="0"/>
          </a:p>
          <a:p>
            <a:pPr marL="285750" indent="-285750"/>
            <a:r>
              <a:rPr lang="en-US" sz="2400" dirty="0"/>
              <a:t>There are many techniques to prevent the dumping of an executable file that has been encrypted or compressed, and the following slides are some of the more popular or better documented methods.</a:t>
            </a:r>
          </a:p>
        </p:txBody>
      </p:sp>
    </p:spTree>
    <p:extLst>
      <p:ext uri="{BB962C8B-B14F-4D97-AF65-F5344CB8AC3E}">
        <p14:creationId xmlns:p14="http://schemas.microsoft.com/office/powerpoint/2010/main" val="324811145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Anti-Dumping : </a:t>
            </a:r>
            <a:r>
              <a:rPr lang="en-US" dirty="0" err="1"/>
              <a:t>Nanomites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8659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1800" dirty="0"/>
              <a:t>It works by replacing certain branch instructions, </a:t>
            </a:r>
            <a:r>
              <a:rPr lang="en-US" sz="1800" dirty="0" err="1"/>
              <a:t>Jcc</a:t>
            </a:r>
            <a:r>
              <a:rPr lang="en-US" sz="1800" dirty="0"/>
              <a:t> instructions, within a program with INT 3 breakpoints</a:t>
            </a:r>
          </a:p>
          <a:p>
            <a:pPr marL="527050" lvl="1" indent="-285750"/>
            <a:r>
              <a:rPr lang="en-US" sz="1800" dirty="0"/>
              <a:t>Information about the removed jumps is then stored in a heavily encrypted table.</a:t>
            </a:r>
          </a:p>
          <a:p>
            <a:pPr marL="527050" lvl="1" indent="-285750"/>
            <a:r>
              <a:rPr lang="en-US" sz="1800" dirty="0"/>
              <a:t>This information includes the destination of the jump, the required CPU flags, and the size of the jump (normally, either two or five bytes).</a:t>
            </a:r>
          </a:p>
          <a:p>
            <a:pPr marL="527050" lvl="1" indent="-285750"/>
            <a:r>
              <a:rPr lang="en-US" sz="1800" dirty="0"/>
              <a:t>Then, by using self-debugging, when one of these breakpoints is hit, the debugging process will handle the debug exception, and will look up certain information about the debugging break.</a:t>
            </a:r>
          </a:p>
          <a:p>
            <a:pPr marL="527050" lvl="1" indent="-285750"/>
            <a:r>
              <a:rPr lang="en-US" sz="1800" dirty="0"/>
              <a:t>This information is whether or not the breakpoint is a </a:t>
            </a:r>
            <a:r>
              <a:rPr lang="en-US" sz="1800" dirty="0" err="1"/>
              <a:t>Nanomite</a:t>
            </a:r>
            <a:r>
              <a:rPr lang="en-US" sz="1800" dirty="0"/>
              <a:t> or a real debug breakpoint, whether or not the jump should be taken (this includes comparing the EFLAGS registers appropriately for the jump type, i.e.., JNZ needs ZF = 0).</a:t>
            </a:r>
          </a:p>
          <a:p>
            <a:pPr marL="527050" lvl="1" indent="-285750"/>
            <a:r>
              <a:rPr lang="en-US" sz="1800" dirty="0"/>
              <a:t>If it is, then the address of the jump is retrieved and the execution in the </a:t>
            </a:r>
            <a:r>
              <a:rPr lang="en-US" sz="1800" dirty="0" err="1"/>
              <a:t>debuggee</a:t>
            </a:r>
            <a:r>
              <a:rPr lang="en-US" sz="1800" dirty="0"/>
              <a:t> will resume from there.</a:t>
            </a:r>
          </a:p>
          <a:p>
            <a:pPr marL="527050" lvl="1" indent="-285750"/>
            <a:r>
              <a:rPr lang="en-US" sz="1800" dirty="0"/>
              <a:t>If it is not, then the length of the replaced jump is retrieved, and the size of that specific jump is skipped in the debugger, and execution resumes.</a:t>
            </a:r>
          </a:p>
          <a:p>
            <a:pPr marL="527050" lvl="1" indent="-285750"/>
            <a:r>
              <a:rPr lang="en-US" sz="1800" dirty="0"/>
              <a:t>Now, to make things even worse, random INT 3 instructions will be placed at unreachable parts of codes, and entries will be made in the </a:t>
            </a:r>
            <a:r>
              <a:rPr lang="en-US" sz="1800" dirty="0" err="1"/>
              <a:t>Nanomite</a:t>
            </a:r>
            <a:r>
              <a:rPr lang="en-US" sz="1800" dirty="0"/>
              <a:t> table. </a:t>
            </a:r>
          </a:p>
          <a:p>
            <a:pPr marL="527050" lvl="1" indent="-285750"/>
            <a:r>
              <a:rPr lang="en-US" sz="1800" dirty="0"/>
              <a:t>There are even entries that do not have a corresponding INT 3 but are placed there to annoy reverse engineers. When used in the correct places inside an executable, this technique is very powerful, and has almost no impact on performance. </a:t>
            </a:r>
          </a:p>
        </p:txBody>
      </p:sp>
    </p:spTree>
    <p:extLst>
      <p:ext uri="{BB962C8B-B14F-4D97-AF65-F5344CB8AC3E}">
        <p14:creationId xmlns:p14="http://schemas.microsoft.com/office/powerpoint/2010/main" val="132976333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Anti-Dumping : Stolen Bytes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2288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1800" dirty="0"/>
              <a:t>In the stolen bytes routine, code or bytes from the original process protected by the packer are removed, often from the OEP (Original Entry Point), and are encrypted somewhere inside the packing code. </a:t>
            </a:r>
          </a:p>
          <a:p>
            <a:pPr marL="285750" indent="-285750"/>
            <a:endParaRPr lang="en-US" sz="1800" dirty="0"/>
          </a:p>
          <a:p>
            <a:pPr marL="285750" indent="-285750"/>
            <a:r>
              <a:rPr lang="en-US" sz="1800" dirty="0"/>
              <a:t>The area where the bytes are is then replaced with code that will jump to a dynamically allocated buffer that contains the decrypted bytes that were "stolen" from the original code.</a:t>
            </a:r>
          </a:p>
          <a:p>
            <a:pPr marL="285750" indent="-285750"/>
            <a:endParaRPr lang="en-US" sz="1800" dirty="0"/>
          </a:p>
          <a:p>
            <a:pPr marL="285750" indent="-285750"/>
            <a:r>
              <a:rPr lang="en-US" sz="1800" dirty="0"/>
              <a:t>This buffer also contains a jump back to the appropriate address of execution. </a:t>
            </a:r>
          </a:p>
          <a:p>
            <a:pPr marL="285750" indent="-285750"/>
            <a:endParaRPr lang="en-US" sz="1800" dirty="0"/>
          </a:p>
          <a:p>
            <a:pPr marL="285750" indent="-285750"/>
            <a:r>
              <a:rPr lang="en-US" sz="1800" dirty="0"/>
              <a:t>Very often, both the area were the bytes were removed from and the dynamically allocated buffer where the original bytes reside are filled with junk code and even more anti-reverse engineering techniques.</a:t>
            </a:r>
          </a:p>
          <a:p>
            <a:pPr marL="285750" indent="-285750"/>
            <a:endParaRPr lang="en-US" sz="1800" dirty="0"/>
          </a:p>
          <a:p>
            <a:pPr marL="285750" indent="-285750"/>
            <a:r>
              <a:rPr lang="en-US" sz="1800" dirty="0"/>
              <a:t> This can be a powerful technique if the underlying concept is hidden from the reverse engineer.</a:t>
            </a:r>
          </a:p>
          <a:p>
            <a:pPr marL="285750" indent="-285750"/>
            <a:endParaRPr lang="en-US" sz="1800" dirty="0"/>
          </a:p>
          <a:p>
            <a:pPr marL="285750" indent="-285750"/>
            <a:r>
              <a:rPr lang="en-US" sz="1800" dirty="0"/>
              <a:t>See more on </a:t>
            </a:r>
            <a:r>
              <a:rPr lang="en-US" sz="1800" dirty="0">
                <a:hlinkClick r:id="rId3"/>
              </a:rPr>
              <a:t>http://resources.infosecinstitute.com/anti-memory-dumping-techniques</a:t>
            </a:r>
            <a:r>
              <a:rPr lang="en-US" sz="1800" dirty="0"/>
              <a:t> </a:t>
            </a:r>
          </a:p>
        </p:txBody>
      </p:sp>
    </p:spTree>
    <p:extLst>
      <p:ext uri="{BB962C8B-B14F-4D97-AF65-F5344CB8AC3E}">
        <p14:creationId xmlns:p14="http://schemas.microsoft.com/office/powerpoint/2010/main" val="181705979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Anti-Dumping : </a:t>
            </a:r>
            <a:r>
              <a:rPr lang="en-US" dirty="0" err="1"/>
              <a:t>SizeOfImage</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62280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400" dirty="0" err="1"/>
              <a:t>SizeOfImage</a:t>
            </a:r>
            <a:r>
              <a:rPr lang="en-US" sz="2400" dirty="0"/>
              <a:t> is a field in IMAGE_OPTION_HEADER of a PE file, and by increasing the size of this field in the PEB at runtime, we can cause problems for tools that weren't developed to handle this problem. </a:t>
            </a:r>
          </a:p>
          <a:p>
            <a:pPr marL="285750" indent="-285750"/>
            <a:endParaRPr lang="en-US" sz="2400" dirty="0"/>
          </a:p>
          <a:p>
            <a:pPr marL="285750" indent="-285750"/>
            <a:r>
              <a:rPr lang="en-US" sz="2400" dirty="0"/>
              <a:t>This method is easily applied to an application, and is easily defeated by reversing applications by enumerating all pages with the MEM_IMAGE flag, starting at the application's </a:t>
            </a:r>
            <a:r>
              <a:rPr lang="en-US" sz="2400" dirty="0" err="1"/>
              <a:t>ImageBase</a:t>
            </a:r>
            <a:r>
              <a:rPr lang="en-US" sz="2400" dirty="0"/>
              <a:t> page. </a:t>
            </a:r>
          </a:p>
          <a:p>
            <a:pPr marL="285750" indent="-285750"/>
            <a:endParaRPr lang="en-US" sz="2000" dirty="0"/>
          </a:p>
          <a:p>
            <a:pPr marL="285750" indent="-285750"/>
            <a:r>
              <a:rPr lang="en-US" sz="2400" dirty="0"/>
              <a:t>Assembly code:</a:t>
            </a:r>
          </a:p>
          <a:p>
            <a:pPr marL="0" indent="0">
              <a:buNone/>
            </a:pPr>
            <a:r>
              <a:rPr lang="fr-FR" sz="1800" b="1" dirty="0"/>
              <a:t>__</a:t>
            </a:r>
            <a:r>
              <a:rPr lang="fr-FR" sz="1800" b="1" dirty="0" err="1"/>
              <a:t>asm</a:t>
            </a:r>
            <a:r>
              <a:rPr lang="fr-FR" sz="1800" b="1" dirty="0"/>
              <a:t> { </a:t>
            </a:r>
            <a:r>
              <a:rPr lang="fr-FR" sz="1800" b="1" dirty="0" err="1"/>
              <a:t>mov</a:t>
            </a:r>
            <a:r>
              <a:rPr lang="fr-FR" sz="1800" b="1" dirty="0"/>
              <a:t> </a:t>
            </a:r>
            <a:r>
              <a:rPr lang="fr-FR" sz="1800" b="1" dirty="0" err="1"/>
              <a:t>eax</a:t>
            </a:r>
            <a:r>
              <a:rPr lang="fr-FR" sz="1800" b="1" dirty="0"/>
              <a:t>, </a:t>
            </a:r>
            <a:r>
              <a:rPr lang="fr-FR" sz="1800" b="1" dirty="0" err="1"/>
              <a:t>fs</a:t>
            </a:r>
            <a:r>
              <a:rPr lang="fr-FR" sz="1800" b="1" dirty="0"/>
              <a:t>:[0x30] // PEB </a:t>
            </a:r>
          </a:p>
          <a:p>
            <a:pPr marL="0" indent="0">
              <a:buNone/>
            </a:pPr>
            <a:r>
              <a:rPr lang="fr-FR" sz="1800" b="1" dirty="0" err="1"/>
              <a:t>mov</a:t>
            </a:r>
            <a:r>
              <a:rPr lang="fr-FR" sz="1800" b="1" dirty="0"/>
              <a:t> </a:t>
            </a:r>
            <a:r>
              <a:rPr lang="fr-FR" sz="1800" b="1" dirty="0" err="1"/>
              <a:t>eax</a:t>
            </a:r>
            <a:r>
              <a:rPr lang="fr-FR" sz="1800" b="1" dirty="0"/>
              <a:t>, [</a:t>
            </a:r>
            <a:r>
              <a:rPr lang="fr-FR" sz="1800" b="1" dirty="0" err="1"/>
              <a:t>eax</a:t>
            </a:r>
            <a:r>
              <a:rPr lang="fr-FR" sz="1800" b="1" dirty="0"/>
              <a:t> + 0x18] // PEB_LDR_DATA </a:t>
            </a:r>
          </a:p>
          <a:p>
            <a:pPr marL="0" indent="0">
              <a:buNone/>
            </a:pPr>
            <a:r>
              <a:rPr lang="fr-FR" sz="1800" b="1" dirty="0" err="1"/>
              <a:t>mov</a:t>
            </a:r>
            <a:r>
              <a:rPr lang="fr-FR" sz="1800" b="1" dirty="0"/>
              <a:t> </a:t>
            </a:r>
            <a:r>
              <a:rPr lang="fr-FR" sz="1800" b="1" dirty="0" err="1"/>
              <a:t>eax</a:t>
            </a:r>
            <a:r>
              <a:rPr lang="fr-FR" sz="1800" b="1" dirty="0"/>
              <a:t>, [</a:t>
            </a:r>
            <a:r>
              <a:rPr lang="fr-FR" sz="1800" b="1" dirty="0" err="1"/>
              <a:t>eax</a:t>
            </a:r>
            <a:r>
              <a:rPr lang="fr-FR" sz="1800" b="1" dirty="0"/>
              <a:t> + 0x20] // </a:t>
            </a:r>
            <a:r>
              <a:rPr lang="fr-FR" sz="1800" b="1" dirty="0" err="1"/>
              <a:t>InOrderModuleList</a:t>
            </a:r>
            <a:r>
              <a:rPr lang="fr-FR" sz="1800" b="1" dirty="0"/>
              <a:t> </a:t>
            </a:r>
          </a:p>
          <a:p>
            <a:pPr marL="0" indent="0">
              <a:buNone/>
            </a:pPr>
            <a:r>
              <a:rPr lang="fr-FR" sz="1800" b="1" dirty="0" err="1"/>
              <a:t>mov</a:t>
            </a:r>
            <a:r>
              <a:rPr lang="fr-FR" sz="1800" b="1" dirty="0"/>
              <a:t> </a:t>
            </a:r>
            <a:r>
              <a:rPr lang="fr-FR" sz="1800" b="1" dirty="0" err="1"/>
              <a:t>dword</a:t>
            </a:r>
            <a:r>
              <a:rPr lang="fr-FR" sz="1800" b="1" dirty="0"/>
              <a:t> </a:t>
            </a:r>
            <a:r>
              <a:rPr lang="fr-FR" sz="1800" b="1" dirty="0" err="1"/>
              <a:t>ptr</a:t>
            </a:r>
            <a:r>
              <a:rPr lang="fr-FR" sz="1800" b="1" dirty="0"/>
              <a:t> [</a:t>
            </a:r>
            <a:r>
              <a:rPr lang="fr-FR" sz="1800" b="1" dirty="0" err="1"/>
              <a:t>eax</a:t>
            </a:r>
            <a:r>
              <a:rPr lang="fr-FR" sz="1800" b="1" dirty="0"/>
              <a:t> +0x30], </a:t>
            </a:r>
            <a:r>
              <a:rPr lang="fr-FR" sz="1800" b="1" dirty="0" err="1"/>
              <a:t>NewSize</a:t>
            </a:r>
            <a:r>
              <a:rPr lang="fr-FR" sz="1800" b="1" dirty="0"/>
              <a:t> // </a:t>
            </a:r>
            <a:r>
              <a:rPr lang="fr-FR" sz="1800" b="1" dirty="0" err="1"/>
              <a:t>SizeOfImage</a:t>
            </a:r>
            <a:r>
              <a:rPr lang="fr-FR" sz="1800" b="1" dirty="0"/>
              <a:t> }</a:t>
            </a:r>
            <a:endParaRPr lang="en-US" sz="1800" b="1" dirty="0"/>
          </a:p>
        </p:txBody>
      </p:sp>
    </p:spTree>
    <p:extLst>
      <p:ext uri="{BB962C8B-B14F-4D97-AF65-F5344CB8AC3E}">
        <p14:creationId xmlns:p14="http://schemas.microsoft.com/office/powerpoint/2010/main" val="81215331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Anti-Dumping : </a:t>
            </a:r>
            <a:r>
              <a:rPr lang="en-US" dirty="0" err="1"/>
              <a:t>SizeOfImage</a:t>
            </a:r>
            <a:r>
              <a:rPr lang="en-US" dirty="0"/>
              <a:t> in debugger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88133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0:000&gt; </a:t>
            </a:r>
            <a:r>
              <a:rPr lang="en-US" sz="1400" b="1" dirty="0">
                <a:solidFill>
                  <a:schemeClr val="accent6">
                    <a:lumMod val="50000"/>
                  </a:schemeClr>
                </a:solidFill>
              </a:rPr>
              <a:t>!dh 00000000`00400000</a:t>
            </a:r>
          </a:p>
          <a:p>
            <a:pPr marL="0" indent="0">
              <a:buNone/>
            </a:pPr>
            <a:r>
              <a:rPr lang="en-US" sz="1400" dirty="0"/>
              <a:t>File Type: EXECUTABLE IMAGE</a:t>
            </a:r>
          </a:p>
          <a:p>
            <a:pPr marL="0" indent="0">
              <a:buNone/>
            </a:pPr>
            <a:r>
              <a:rPr lang="en-US" sz="1400" dirty="0"/>
              <a:t>FILE HEADER VALUES</a:t>
            </a:r>
          </a:p>
          <a:p>
            <a:pPr marL="0" indent="0">
              <a:buNone/>
            </a:pPr>
            <a:r>
              <a:rPr lang="en-US" sz="1400" dirty="0"/>
              <a:t>     14C machine (i386)</a:t>
            </a:r>
          </a:p>
          <a:p>
            <a:pPr marL="0" indent="0">
              <a:buNone/>
            </a:pPr>
            <a:r>
              <a:rPr lang="en-US" sz="1400" dirty="0"/>
              <a:t>       3 number of sections</a:t>
            </a:r>
          </a:p>
          <a:p>
            <a:pPr marL="0" indent="0">
              <a:buNone/>
            </a:pPr>
            <a:r>
              <a:rPr lang="en-US" sz="1400" dirty="0"/>
              <a:t>3CD6A31D time date stamp Mon May 06 17:37:01 2002</a:t>
            </a:r>
          </a:p>
          <a:p>
            <a:pPr marL="0" indent="0">
              <a:buNone/>
            </a:pPr>
            <a:r>
              <a:rPr lang="en-US" sz="1400" dirty="0"/>
              <a:t>…</a:t>
            </a:r>
          </a:p>
          <a:p>
            <a:pPr marL="0" indent="0">
              <a:buNone/>
            </a:pPr>
            <a:r>
              <a:rPr lang="en-US" sz="1400" dirty="0"/>
              <a:t>OPTIONAL HEADER VALUES</a:t>
            </a:r>
          </a:p>
          <a:p>
            <a:pPr marL="0" indent="0">
              <a:buNone/>
            </a:pPr>
            <a:r>
              <a:rPr lang="en-US" sz="1400" dirty="0"/>
              <a:t>     10B magic #</a:t>
            </a:r>
          </a:p>
          <a:p>
            <a:pPr marL="0" indent="0">
              <a:buNone/>
            </a:pPr>
            <a:r>
              <a:rPr lang="en-US" sz="1400" dirty="0"/>
              <a:t>    6.00 linker version</a:t>
            </a:r>
          </a:p>
          <a:p>
            <a:pPr marL="0" indent="0">
              <a:buNone/>
            </a:pPr>
            <a:r>
              <a:rPr lang="en-US" sz="1400" dirty="0"/>
              <a:t>    8000 size of code</a:t>
            </a:r>
          </a:p>
          <a:p>
            <a:pPr marL="0" indent="0">
              <a:buNone/>
            </a:pPr>
            <a:r>
              <a:rPr lang="en-US" sz="1400" dirty="0"/>
              <a:t>    6000 size of initialized data</a:t>
            </a:r>
          </a:p>
          <a:p>
            <a:pPr marL="0" indent="0">
              <a:buNone/>
            </a:pPr>
            <a:r>
              <a:rPr lang="en-US" sz="1400" dirty="0"/>
              <a:t>       0 size of uninitialized data</a:t>
            </a:r>
          </a:p>
          <a:p>
            <a:pPr marL="0" indent="0">
              <a:buNone/>
            </a:pPr>
            <a:r>
              <a:rPr lang="en-US" sz="1400" dirty="0"/>
              <a:t>    207E address of entry point</a:t>
            </a:r>
          </a:p>
          <a:p>
            <a:pPr marL="0" indent="0">
              <a:buNone/>
            </a:pPr>
            <a:r>
              <a:rPr lang="en-US" sz="1400" dirty="0"/>
              <a:t>    1000 base of code</a:t>
            </a:r>
          </a:p>
          <a:p>
            <a:pPr marL="0" indent="0">
              <a:buNone/>
            </a:pPr>
            <a:r>
              <a:rPr lang="en-US" sz="1400" dirty="0"/>
              <a:t>0000000000400000 image base</a:t>
            </a:r>
          </a:p>
          <a:p>
            <a:pPr marL="0" indent="0">
              <a:buNone/>
            </a:pPr>
            <a:r>
              <a:rPr lang="en-US" sz="1400" dirty="0"/>
              <a:t>…</a:t>
            </a:r>
          </a:p>
          <a:p>
            <a:pPr marL="0" indent="0">
              <a:buNone/>
            </a:pPr>
            <a:r>
              <a:rPr lang="en-US" sz="1400" dirty="0"/>
              <a:t>    0.00 image version</a:t>
            </a:r>
          </a:p>
          <a:p>
            <a:pPr marL="0" indent="0">
              <a:buNone/>
            </a:pPr>
            <a:r>
              <a:rPr lang="en-US" sz="1400" dirty="0"/>
              <a:t>    4.00 subsystem version</a:t>
            </a:r>
          </a:p>
          <a:p>
            <a:pPr marL="0" indent="0">
              <a:buNone/>
            </a:pPr>
            <a:r>
              <a:rPr lang="en-US" sz="1400" b="1" dirty="0"/>
              <a:t>    </a:t>
            </a:r>
            <a:r>
              <a:rPr lang="en-US" sz="1400" b="1" dirty="0">
                <a:solidFill>
                  <a:schemeClr val="accent6">
                    <a:lumMod val="50000"/>
                  </a:schemeClr>
                </a:solidFill>
              </a:rPr>
              <a:t>F000 size of image</a:t>
            </a:r>
          </a:p>
        </p:txBody>
      </p:sp>
    </p:spTree>
    <p:extLst>
      <p:ext uri="{BB962C8B-B14F-4D97-AF65-F5344CB8AC3E}">
        <p14:creationId xmlns:p14="http://schemas.microsoft.com/office/powerpoint/2010/main" val="843641419"/>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Anti-Dumping : </a:t>
            </a:r>
            <a:r>
              <a:rPr lang="en-US" dirty="0" err="1"/>
              <a:t>SizeOfImage</a:t>
            </a:r>
            <a:r>
              <a:rPr lang="en-US" dirty="0"/>
              <a:t> in debugger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93338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400" b="1" dirty="0"/>
              <a:t>0:000&gt; </a:t>
            </a:r>
            <a:r>
              <a:rPr lang="fr-FR" sz="1400" b="1" dirty="0" err="1">
                <a:solidFill>
                  <a:schemeClr val="accent6">
                    <a:lumMod val="50000"/>
                  </a:schemeClr>
                </a:solidFill>
              </a:rPr>
              <a:t>dt</a:t>
            </a:r>
            <a:r>
              <a:rPr lang="fr-FR" sz="1400" b="1" dirty="0">
                <a:solidFill>
                  <a:schemeClr val="accent6">
                    <a:lumMod val="50000"/>
                  </a:schemeClr>
                </a:solidFill>
              </a:rPr>
              <a:t> </a:t>
            </a:r>
            <a:r>
              <a:rPr lang="fr-FR" sz="1400" b="1" dirty="0" err="1">
                <a:solidFill>
                  <a:schemeClr val="accent6">
                    <a:lumMod val="50000"/>
                  </a:schemeClr>
                </a:solidFill>
              </a:rPr>
              <a:t>nt!_PEB</a:t>
            </a:r>
            <a:r>
              <a:rPr lang="fr-FR" sz="1400" b="1" dirty="0">
                <a:solidFill>
                  <a:schemeClr val="accent6">
                    <a:lumMod val="50000"/>
                  </a:schemeClr>
                </a:solidFill>
              </a:rPr>
              <a:t> </a:t>
            </a:r>
            <a:r>
              <a:rPr lang="fr-FR" sz="1400" b="1" dirty="0" err="1">
                <a:solidFill>
                  <a:schemeClr val="accent6">
                    <a:lumMod val="50000"/>
                  </a:schemeClr>
                </a:solidFill>
              </a:rPr>
              <a:t>Ldr</a:t>
            </a:r>
            <a:r>
              <a:rPr lang="fr-FR" sz="1400" b="1" dirty="0">
                <a:solidFill>
                  <a:schemeClr val="accent6">
                    <a:lumMod val="50000"/>
                  </a:schemeClr>
                </a:solidFill>
              </a:rPr>
              <a:t> </a:t>
            </a:r>
            <a:r>
              <a:rPr lang="fr-FR" sz="1400" b="1" dirty="0" err="1">
                <a:solidFill>
                  <a:schemeClr val="accent6">
                    <a:lumMod val="50000"/>
                  </a:schemeClr>
                </a:solidFill>
              </a:rPr>
              <a:t>Ldr</a:t>
            </a:r>
            <a:r>
              <a:rPr lang="fr-FR" sz="1400" b="1" dirty="0">
                <a:solidFill>
                  <a:schemeClr val="accent6">
                    <a:lumMod val="50000"/>
                  </a:schemeClr>
                </a:solidFill>
              </a:rPr>
              <a:t>. 7ffdf000 </a:t>
            </a:r>
          </a:p>
          <a:p>
            <a:pPr marL="0" indent="0">
              <a:buNone/>
            </a:pPr>
            <a:r>
              <a:rPr lang="fr-FR" sz="1400" dirty="0" err="1"/>
              <a:t>ntdll</a:t>
            </a:r>
            <a:r>
              <a:rPr lang="fr-FR" sz="1400" dirty="0"/>
              <a:t>!_PEB</a:t>
            </a:r>
          </a:p>
          <a:p>
            <a:pPr marL="0" indent="0">
              <a:buNone/>
            </a:pPr>
            <a:r>
              <a:rPr lang="fr-FR" sz="1400" dirty="0"/>
              <a:t>   +0x018 </a:t>
            </a:r>
            <a:r>
              <a:rPr lang="fr-FR" sz="1400" dirty="0" err="1"/>
              <a:t>Ldr</a:t>
            </a:r>
            <a:r>
              <a:rPr lang="fr-FR" sz="1400" dirty="0"/>
              <a:t>  : 0x00007fff`623b03c0 _PEB_LDR_DATA</a:t>
            </a:r>
          </a:p>
          <a:p>
            <a:pPr marL="0" indent="0">
              <a:buNone/>
            </a:pPr>
            <a:r>
              <a:rPr lang="fr-FR" sz="1400" dirty="0"/>
              <a:t>…</a:t>
            </a:r>
          </a:p>
          <a:p>
            <a:pPr marL="0" indent="0">
              <a:buNone/>
            </a:pPr>
            <a:r>
              <a:rPr lang="fr-FR" sz="1400" dirty="0"/>
              <a:t>      +0x020 </a:t>
            </a:r>
            <a:r>
              <a:rPr lang="fr-FR" sz="1400" dirty="0" err="1"/>
              <a:t>InMemoryOrderModuleList</a:t>
            </a:r>
            <a:r>
              <a:rPr lang="fr-FR" sz="1400" dirty="0"/>
              <a:t> : _LIST_ENTRY [ 0x00000000`00312a90 - 0x00000000`00313600 ]</a:t>
            </a:r>
          </a:p>
          <a:p>
            <a:pPr marL="0" indent="0">
              <a:buNone/>
            </a:pPr>
            <a:r>
              <a:rPr lang="fr-FR" sz="1400" dirty="0"/>
              <a:t>0:000&gt; </a:t>
            </a:r>
            <a:r>
              <a:rPr lang="fr-FR" sz="1400" b="1" dirty="0" err="1">
                <a:solidFill>
                  <a:schemeClr val="accent6">
                    <a:lumMod val="50000"/>
                  </a:schemeClr>
                </a:solidFill>
              </a:rPr>
              <a:t>dt</a:t>
            </a:r>
            <a:r>
              <a:rPr lang="fr-FR" sz="1400" b="1" dirty="0">
                <a:solidFill>
                  <a:schemeClr val="accent6">
                    <a:lumMod val="50000"/>
                  </a:schemeClr>
                </a:solidFill>
              </a:rPr>
              <a:t> _LDR_DATA_TABLE_ENTRY  </a:t>
            </a:r>
            <a:r>
              <a:rPr lang="fr-FR" sz="1400" dirty="0"/>
              <a:t>00312a90-0x10</a:t>
            </a:r>
          </a:p>
          <a:p>
            <a:pPr marL="0" indent="0">
              <a:buNone/>
            </a:pPr>
            <a:r>
              <a:rPr lang="fr-FR" sz="1400" dirty="0" err="1"/>
              <a:t>ntdll</a:t>
            </a:r>
            <a:r>
              <a:rPr lang="fr-FR" sz="1400" dirty="0"/>
              <a:t>!_LDR_DATA_TABLE_ENTRY</a:t>
            </a:r>
          </a:p>
          <a:p>
            <a:pPr marL="0" indent="0">
              <a:buNone/>
            </a:pPr>
            <a:r>
              <a:rPr lang="fr-FR" sz="1400" dirty="0"/>
              <a:t>   +0x000 </a:t>
            </a:r>
            <a:r>
              <a:rPr lang="fr-FR" sz="1400" dirty="0" err="1"/>
              <a:t>InLoadOrderLinks</a:t>
            </a:r>
            <a:r>
              <a:rPr lang="fr-FR" sz="1400" dirty="0"/>
              <a:t> : _LIST_ENTRY [ 0x00000000`003128b0 - 0x00007fff`623b03d0 ]</a:t>
            </a:r>
          </a:p>
          <a:p>
            <a:pPr marL="0" indent="0">
              <a:buNone/>
            </a:pPr>
            <a:r>
              <a:rPr lang="fr-FR" sz="1400" dirty="0"/>
              <a:t>   +0x010 </a:t>
            </a:r>
            <a:r>
              <a:rPr lang="fr-FR" sz="1400" dirty="0" err="1"/>
              <a:t>InMemoryOrderLinks</a:t>
            </a:r>
            <a:r>
              <a:rPr lang="fr-FR" sz="1400" dirty="0"/>
              <a:t> : _LIST_ENTRY [ 0x00000000`003128c0 - 0x00007fff`623b03e0 ]</a:t>
            </a:r>
          </a:p>
          <a:p>
            <a:pPr marL="0" indent="0">
              <a:buNone/>
            </a:pPr>
            <a:r>
              <a:rPr lang="fr-FR" sz="1400" dirty="0"/>
              <a:t>   +0x020 </a:t>
            </a:r>
            <a:r>
              <a:rPr lang="fr-FR" sz="1400" dirty="0" err="1"/>
              <a:t>InInitializationOrderLinks</a:t>
            </a:r>
            <a:r>
              <a:rPr lang="fr-FR" sz="1400" dirty="0"/>
              <a:t> : _LIST_ENTRY [ 0x00000000`00000000 - 0x00000000`00000000 ]</a:t>
            </a:r>
          </a:p>
          <a:p>
            <a:pPr marL="0" indent="0">
              <a:buNone/>
            </a:pPr>
            <a:r>
              <a:rPr lang="fr-FR" sz="1400" dirty="0"/>
              <a:t>   +0x020 </a:t>
            </a:r>
            <a:r>
              <a:rPr lang="fr-FR" sz="1400" dirty="0" err="1"/>
              <a:t>InProgressLinks</a:t>
            </a:r>
            <a:r>
              <a:rPr lang="fr-FR" sz="1400" dirty="0"/>
              <a:t>  : _LIST_ENTRY [ 0x00000000`00000000 - 0x00000000`00000000 ]</a:t>
            </a:r>
          </a:p>
          <a:p>
            <a:pPr marL="0" indent="0">
              <a:buNone/>
            </a:pPr>
            <a:r>
              <a:rPr lang="fr-FR" sz="1400" dirty="0"/>
              <a:t>   +0x030 </a:t>
            </a:r>
            <a:r>
              <a:rPr lang="fr-FR" sz="1400" dirty="0" err="1"/>
              <a:t>DllBase</a:t>
            </a:r>
            <a:r>
              <a:rPr lang="fr-FR" sz="1400" dirty="0"/>
              <a:t>          : 0x00000000`00400000 </a:t>
            </a:r>
            <a:r>
              <a:rPr lang="fr-FR" sz="1400" dirty="0" err="1"/>
              <a:t>Void</a:t>
            </a:r>
            <a:endParaRPr lang="fr-FR" sz="1400" dirty="0"/>
          </a:p>
          <a:p>
            <a:pPr marL="0" indent="0">
              <a:buNone/>
            </a:pPr>
            <a:r>
              <a:rPr lang="fr-FR" sz="1400" dirty="0"/>
              <a:t>   +0x038 </a:t>
            </a:r>
            <a:r>
              <a:rPr lang="fr-FR" sz="1400" dirty="0" err="1"/>
              <a:t>EntryPoint</a:t>
            </a:r>
            <a:r>
              <a:rPr lang="fr-FR" sz="1400" dirty="0"/>
              <a:t>       : 0x00000000`0040207e </a:t>
            </a:r>
            <a:r>
              <a:rPr lang="fr-FR" sz="1400" dirty="0" err="1"/>
              <a:t>Void</a:t>
            </a:r>
            <a:endParaRPr lang="fr-FR" sz="1400" dirty="0"/>
          </a:p>
          <a:p>
            <a:pPr marL="0" indent="0">
              <a:buNone/>
            </a:pPr>
            <a:r>
              <a:rPr lang="fr-FR" sz="1400" b="1" dirty="0"/>
              <a:t>   </a:t>
            </a:r>
            <a:r>
              <a:rPr lang="fr-FR" sz="1400" b="1" dirty="0">
                <a:solidFill>
                  <a:schemeClr val="accent6">
                    <a:lumMod val="50000"/>
                  </a:schemeClr>
                </a:solidFill>
              </a:rPr>
              <a:t>+0x040 </a:t>
            </a:r>
            <a:r>
              <a:rPr lang="fr-FR" sz="1400" b="1" dirty="0" err="1">
                <a:solidFill>
                  <a:schemeClr val="accent6">
                    <a:lumMod val="50000"/>
                  </a:schemeClr>
                </a:solidFill>
              </a:rPr>
              <a:t>SizeOfImage</a:t>
            </a:r>
            <a:r>
              <a:rPr lang="fr-FR" sz="1400" b="1" dirty="0">
                <a:solidFill>
                  <a:schemeClr val="accent6">
                    <a:lumMod val="50000"/>
                  </a:schemeClr>
                </a:solidFill>
              </a:rPr>
              <a:t>      : 0xf000</a:t>
            </a:r>
          </a:p>
          <a:p>
            <a:pPr marL="0" indent="0">
              <a:buNone/>
            </a:pPr>
            <a:r>
              <a:rPr lang="fr-FR" sz="1400" dirty="0"/>
              <a:t>   +0x048 </a:t>
            </a:r>
            <a:r>
              <a:rPr lang="fr-FR" sz="1400" dirty="0" err="1"/>
              <a:t>FullDllName</a:t>
            </a:r>
            <a:r>
              <a:rPr lang="fr-FR" sz="1400" dirty="0"/>
              <a:t>      : _UNICODE_STRING "C:\dev\loadlibrary\libhost.exe"</a:t>
            </a:r>
          </a:p>
          <a:p>
            <a:pPr marL="0" indent="0">
              <a:buNone/>
            </a:pPr>
            <a:r>
              <a:rPr lang="fr-FR" sz="1400" dirty="0"/>
              <a:t>   +0x058 </a:t>
            </a:r>
            <a:r>
              <a:rPr lang="fr-FR" sz="1400" dirty="0" err="1"/>
              <a:t>BaseDllName</a:t>
            </a:r>
            <a:r>
              <a:rPr lang="fr-FR" sz="1400" dirty="0"/>
              <a:t>      : _UNICODE_STRING "libhost.exe"</a:t>
            </a:r>
          </a:p>
        </p:txBody>
      </p:sp>
    </p:spTree>
    <p:extLst>
      <p:ext uri="{BB962C8B-B14F-4D97-AF65-F5344CB8AC3E}">
        <p14:creationId xmlns:p14="http://schemas.microsoft.com/office/powerpoint/2010/main" val="219412914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Guard Pages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7089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A guard page provides a one-shot alarm for memory page access. This can be useful for an application that needs to monitor the growth of large dynamic data structures. For example, there are operating systems that use guard pages to implement automatic stack checking.</a:t>
            </a:r>
          </a:p>
          <a:p>
            <a:endParaRPr lang="en-US" sz="2000" dirty="0"/>
          </a:p>
          <a:p>
            <a:r>
              <a:rPr lang="en-US" sz="2000" dirty="0"/>
              <a:t>To create a guard page, set the PAGE_GUARD page protection modifier for the page. This value can be specified, along with other page protection modifiers, in the </a:t>
            </a:r>
            <a:r>
              <a:rPr lang="en-US" sz="2000" i="1" dirty="0" err="1"/>
              <a:t>VirtualAlloc</a:t>
            </a:r>
            <a:r>
              <a:rPr lang="en-US" sz="2000" dirty="0"/>
              <a:t>, </a:t>
            </a:r>
            <a:r>
              <a:rPr lang="en-US" sz="2000" i="1" dirty="0" err="1"/>
              <a:t>VirtualAllocEx</a:t>
            </a:r>
            <a:r>
              <a:rPr lang="en-US" sz="2000" dirty="0"/>
              <a:t>, </a:t>
            </a:r>
            <a:r>
              <a:rPr lang="en-US" sz="2000" i="1" dirty="0" err="1"/>
              <a:t>VirtualProtect</a:t>
            </a:r>
            <a:r>
              <a:rPr lang="en-US" sz="2000" dirty="0"/>
              <a:t>, and </a:t>
            </a:r>
            <a:r>
              <a:rPr lang="en-US" sz="2000" i="1" dirty="0" err="1"/>
              <a:t>VirtualProtectEx</a:t>
            </a:r>
            <a:r>
              <a:rPr lang="en-US" sz="2000" dirty="0"/>
              <a:t> functions. The PAGE_GUARD modifier can be used with any other page protection modifiers, except PAGE_NOACCESS.</a:t>
            </a:r>
          </a:p>
          <a:p>
            <a:endParaRPr lang="en-US" sz="2000" dirty="0"/>
          </a:p>
          <a:p>
            <a:r>
              <a:rPr lang="en-US" sz="2000" dirty="0"/>
              <a:t>If a program attempts to access an address within a guard page, the system raises a </a:t>
            </a:r>
            <a:r>
              <a:rPr lang="en-US" sz="2000" b="1" dirty="0"/>
              <a:t>STATUS_GUARD_PAGE_VIOLATION </a:t>
            </a:r>
            <a:r>
              <a:rPr lang="en-US" sz="2000" dirty="0"/>
              <a:t>(0x80000001) exception. The system also clears the PAGE_GUARD modifier, removing the memory page's guard page status. The system will not stop the next attempt to access the memory page with a STATUS_GUARD_PAGE_VIOLATION exception.</a:t>
            </a:r>
          </a:p>
          <a:p>
            <a:endParaRPr lang="en-US" sz="2000" dirty="0"/>
          </a:p>
          <a:p>
            <a:r>
              <a:rPr lang="fr-FR" sz="2000" dirty="0">
                <a:hlinkClick r:id="rId3"/>
              </a:rPr>
              <a:t>http://msdn.microsoft.com/en-us/library/windows/desktop/aa366549(v=vs.85).aspx</a:t>
            </a:r>
            <a:endParaRPr lang="fr-FR" sz="2000" dirty="0"/>
          </a:p>
        </p:txBody>
      </p:sp>
    </p:spTree>
    <p:extLst>
      <p:ext uri="{BB962C8B-B14F-4D97-AF65-F5344CB8AC3E}">
        <p14:creationId xmlns:p14="http://schemas.microsoft.com/office/powerpoint/2010/main" val="423742706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Guard Pages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20087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Packers and malware can utilize guard pages to implement, what is in essence, an on-demand decryption/decompression system. </a:t>
            </a:r>
          </a:p>
          <a:p>
            <a:endParaRPr lang="en-US" sz="2000" dirty="0"/>
          </a:p>
          <a:p>
            <a:pPr marL="285750" indent="-285750"/>
            <a:r>
              <a:rPr lang="en-US" sz="2000" dirty="0"/>
              <a:t>When the executable is loaded into memory instead of decompressing/decrypting the entire contents of the file at run-time, the protector will simply mark all pages that were not immediately needed as guard pages. </a:t>
            </a:r>
          </a:p>
          <a:p>
            <a:endParaRPr lang="en-US" sz="2000" dirty="0"/>
          </a:p>
          <a:p>
            <a:pPr marL="285750" indent="-285750"/>
            <a:r>
              <a:rPr lang="en-US" sz="2000" dirty="0"/>
              <a:t>After that is done, when another section of code or data is needed, an </a:t>
            </a:r>
            <a:r>
              <a:rPr lang="en-US" sz="2000" b="1" dirty="0"/>
              <a:t>EXCEPTION_GUARD_PAGE (0x80000001) </a:t>
            </a:r>
            <a:r>
              <a:rPr lang="en-US" sz="2000" dirty="0"/>
              <a:t>exception will be raised, and the data can be decrypted or decompressed either from file or from encrypted/compressed contents in memory.</a:t>
            </a:r>
          </a:p>
        </p:txBody>
      </p:sp>
    </p:spTree>
    <p:extLst>
      <p:ext uri="{BB962C8B-B14F-4D97-AF65-F5344CB8AC3E}">
        <p14:creationId xmlns:p14="http://schemas.microsoft.com/office/powerpoint/2010/main" val="75853576"/>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Guard Pages (</a:t>
            </a:r>
            <a:r>
              <a:rPr lang="en-US" dirty="0" err="1"/>
              <a:t>Cont</a:t>
            </a:r>
            <a:r>
              <a:rPr lang="en-US" dirty="0"/>
              <a:t>)</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15498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This technique has been implemented in two ways, one by hooking </a:t>
            </a:r>
            <a:r>
              <a:rPr lang="en-US" sz="2000" b="1" dirty="0" err="1"/>
              <a:t>KiUserUserDispatcher</a:t>
            </a:r>
            <a:r>
              <a:rPr lang="en-US" sz="2000" dirty="0"/>
              <a:t> or by using Self-Debugging.</a:t>
            </a:r>
          </a:p>
          <a:p>
            <a:pPr marL="285750" indent="-285750"/>
            <a:endParaRPr lang="en-US" sz="2000" dirty="0"/>
          </a:p>
          <a:p>
            <a:pPr marL="285750" indent="-285750"/>
            <a:r>
              <a:rPr lang="en-US" sz="2000" dirty="0"/>
              <a:t>In the case of </a:t>
            </a:r>
            <a:r>
              <a:rPr lang="en-US" sz="2000" b="1" dirty="0"/>
              <a:t>hooking</a:t>
            </a:r>
            <a:r>
              <a:rPr lang="en-US" sz="2000" dirty="0"/>
              <a:t> when an exception is raised, a check is made, from the hook placed on </a:t>
            </a:r>
            <a:r>
              <a:rPr lang="en-US" sz="2000" b="1" dirty="0" err="1"/>
              <a:t>KiUserUserDispatcher</a:t>
            </a:r>
            <a:r>
              <a:rPr lang="en-US" sz="2000" dirty="0"/>
              <a:t>, to find where the exception occurred and if the exception occurred in the process space of the protected executable.</a:t>
            </a:r>
          </a:p>
          <a:p>
            <a:pPr marL="285750" indent="-285750"/>
            <a:endParaRPr lang="en-US" sz="2000" dirty="0"/>
          </a:p>
          <a:p>
            <a:pPr marL="285750" indent="-285750"/>
            <a:r>
              <a:rPr lang="en-US" sz="2000" dirty="0"/>
              <a:t>If it is the case the contents will be decompressed from the disk into the page where the program is either expecting data or executable code.</a:t>
            </a:r>
          </a:p>
          <a:p>
            <a:pPr marL="285750" indent="-285750"/>
            <a:endParaRPr lang="en-US" sz="2000" dirty="0"/>
          </a:p>
          <a:p>
            <a:pPr marL="285750" indent="-285750"/>
            <a:r>
              <a:rPr lang="en-US" sz="2000" dirty="0"/>
              <a:t>Utilizing this technique can significantly reduce loading times and reduce memory usage for an executable file, because only pages that are needed are ever backed by physical memory (RAM), and only the pages that need to be used are decompressed and decrypted.</a:t>
            </a:r>
            <a:endParaRPr lang="fr-FR" sz="2000" dirty="0"/>
          </a:p>
        </p:txBody>
      </p:sp>
    </p:spTree>
    <p:extLst>
      <p:ext uri="{BB962C8B-B14F-4D97-AF65-F5344CB8AC3E}">
        <p14:creationId xmlns:p14="http://schemas.microsoft.com/office/powerpoint/2010/main" val="38869965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Heap Spray Overview</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2926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endParaRPr lang="en-US" dirty="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pic>
        <p:nvPicPr>
          <p:cNvPr id="4" name="Content Placeholder 2">
            <a:extLst>
              <a:ext uri="{FF2B5EF4-FFF2-40B4-BE49-F238E27FC236}">
                <a16:creationId xmlns:a16="http://schemas.microsoft.com/office/drawing/2014/main" id="{D4B8E746-46B4-41A9-BACD-A5C7306C5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6" y="1680366"/>
            <a:ext cx="5882640" cy="4074981"/>
          </a:xfrm>
          <a:prstGeom prst="rect">
            <a:avLst/>
          </a:prstGeom>
          <a:noFill/>
        </p:spPr>
      </p:pic>
      <p:pic>
        <p:nvPicPr>
          <p:cNvPr id="6" name="Content Placeholder 4">
            <a:extLst>
              <a:ext uri="{FF2B5EF4-FFF2-40B4-BE49-F238E27FC236}">
                <a16:creationId xmlns:a16="http://schemas.microsoft.com/office/drawing/2014/main" id="{A4D51422-7E95-45F4-B433-06B8D87E2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542" y="1655141"/>
            <a:ext cx="5911874" cy="4095231"/>
          </a:xfrm>
          <a:prstGeom prst="rect">
            <a:avLst/>
          </a:prstGeom>
        </p:spPr>
      </p:pic>
      <p:sp>
        <p:nvSpPr>
          <p:cNvPr id="3" name="TextBox 2">
            <a:extLst>
              <a:ext uri="{FF2B5EF4-FFF2-40B4-BE49-F238E27FC236}">
                <a16:creationId xmlns:a16="http://schemas.microsoft.com/office/drawing/2014/main" id="{A1DAA7A7-D29A-4091-8FCF-B870EF239A5C}"/>
              </a:ext>
            </a:extLst>
          </p:cNvPr>
          <p:cNvSpPr txBox="1"/>
          <p:nvPr/>
        </p:nvSpPr>
        <p:spPr>
          <a:xfrm>
            <a:off x="366141" y="5837530"/>
            <a:ext cx="48276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Heap </a:t>
            </a:r>
            <a:r>
              <a:rPr lang="en-US" sz="2400">
                <a:gradFill>
                  <a:gsLst>
                    <a:gs pos="2917">
                      <a:schemeClr val="tx1"/>
                    </a:gs>
                    <a:gs pos="30000">
                      <a:schemeClr val="tx1"/>
                    </a:gs>
                  </a:gsLst>
                  <a:lin ang="5400000" scaled="0"/>
                </a:gradFill>
              </a:rPr>
              <a:t>Spray not enabled</a:t>
            </a:r>
            <a:endParaRPr lang="fr-FR" sz="2400" dirty="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5F580F9F-FB30-4861-BEF7-82DD7519FCC5}"/>
              </a:ext>
            </a:extLst>
          </p:cNvPr>
          <p:cNvSpPr txBox="1"/>
          <p:nvPr/>
        </p:nvSpPr>
        <p:spPr>
          <a:xfrm>
            <a:off x="6619418" y="5875770"/>
            <a:ext cx="48276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Heap </a:t>
            </a:r>
            <a:r>
              <a:rPr lang="en-US" sz="2400">
                <a:gradFill>
                  <a:gsLst>
                    <a:gs pos="2917">
                      <a:schemeClr val="tx1"/>
                    </a:gs>
                    <a:gs pos="30000">
                      <a:schemeClr val="tx1"/>
                    </a:gs>
                  </a:gsLst>
                  <a:lin ang="5400000" scaled="0"/>
                </a:gradFill>
              </a:rPr>
              <a:t>Spray enabled</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1736866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Guard Pages (</a:t>
            </a:r>
            <a:r>
              <a:rPr lang="en-US" dirty="0" err="1"/>
              <a:t>Cont</a:t>
            </a:r>
            <a:r>
              <a:rPr lang="en-US" dirty="0"/>
              <a:t>)</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43198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The second method also implements this technique under the name of </a:t>
            </a:r>
            <a:r>
              <a:rPr lang="en-US" sz="2000" dirty="0" err="1"/>
              <a:t>CopyMemII</a:t>
            </a:r>
            <a:r>
              <a:rPr lang="en-US" sz="2000" dirty="0"/>
              <a:t>, and it behaves in a similar fashion with the exception that it requires the use of self-debugging.</a:t>
            </a:r>
          </a:p>
          <a:p>
            <a:pPr marL="285750" indent="-285750"/>
            <a:r>
              <a:rPr lang="en-US" sz="2000" dirty="0"/>
              <a:t>Instead of having empty pages and loading the pages from disk, </a:t>
            </a:r>
            <a:r>
              <a:rPr lang="en-US" sz="2000" dirty="0" err="1"/>
              <a:t>CopyMemII</a:t>
            </a:r>
            <a:r>
              <a:rPr lang="en-US" sz="2000" dirty="0"/>
              <a:t> simply decompresses the pages into memory. </a:t>
            </a:r>
          </a:p>
          <a:p>
            <a:pPr marL="285750" indent="-285750"/>
            <a:r>
              <a:rPr lang="en-US" sz="2000" dirty="0"/>
              <a:t>This does not decrypt the pages, the code and data are still secure. </a:t>
            </a:r>
          </a:p>
          <a:p>
            <a:pPr marL="285750" indent="-285750"/>
            <a:r>
              <a:rPr lang="en-US" sz="2000" dirty="0"/>
              <a:t>Then, when a page that has not been decrypted is accessed, an EXCEPTION_GUARD_PAGE (0x80000001) exception will be raised, and the debugger process will catch the exception and decrypt the page as needed. </a:t>
            </a:r>
          </a:p>
          <a:p>
            <a:pPr marL="285750" indent="-285750"/>
            <a:r>
              <a:rPr lang="en-US" sz="2000" dirty="0"/>
              <a:t>There is, however, the weakness of this implementation is that once a page is decrypted</a:t>
            </a:r>
            <a:r>
              <a:rPr lang="en-US" sz="2000" b="1" dirty="0"/>
              <a:t>, it stays decrypted in memory</a:t>
            </a:r>
            <a:r>
              <a:rPr lang="en-US" sz="2000" dirty="0"/>
              <a:t>. </a:t>
            </a:r>
          </a:p>
          <a:p>
            <a:pPr marL="285750" indent="-285750"/>
            <a:r>
              <a:rPr lang="en-US" sz="2000" dirty="0"/>
              <a:t>By exploiting this weakness, a reverse engineer could force the process to touch every page needed by the program and leave the entire program decrypted in memory and in perfect shape for a dump</a:t>
            </a:r>
          </a:p>
          <a:p>
            <a:pPr marL="285750" indent="-285750"/>
            <a:r>
              <a:rPr lang="en-US" sz="2000" dirty="0"/>
              <a:t>If the protectors were to remember the last accessed page and were to discard or erase the last used page before decrypting the next page, then this technique would be extremely powerful.</a:t>
            </a:r>
          </a:p>
        </p:txBody>
      </p:sp>
    </p:spTree>
    <p:extLst>
      <p:ext uri="{BB962C8B-B14F-4D97-AF65-F5344CB8AC3E}">
        <p14:creationId xmlns:p14="http://schemas.microsoft.com/office/powerpoint/2010/main" val="2569061729"/>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Removing the Portable Executable (PE) Header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95520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This is a simple anti-dumping technique that removes an executable's portable executable from memory at runtime.</a:t>
            </a:r>
          </a:p>
          <a:p>
            <a:pPr marL="285750" indent="-285750"/>
            <a:endParaRPr lang="en-US" sz="2000" dirty="0"/>
          </a:p>
          <a:p>
            <a:pPr marL="285750" indent="-285750"/>
            <a:r>
              <a:rPr lang="en-US" sz="2000" dirty="0"/>
              <a:t>By doing this, a dumped image would be missing important information such as the RVA (Relative Virtual Address) of important tables (</a:t>
            </a:r>
            <a:r>
              <a:rPr lang="en-US" sz="2000" dirty="0" err="1"/>
              <a:t>Reloc</a:t>
            </a:r>
            <a:r>
              <a:rPr lang="en-US" sz="2000" dirty="0"/>
              <a:t>, Import, Export etc..), the entry point, and other information that the Windows loader needs to utilize when loading an image. </a:t>
            </a:r>
          </a:p>
          <a:p>
            <a:pPr marL="285750" indent="-285750"/>
            <a:endParaRPr lang="en-US" sz="2000" dirty="0"/>
          </a:p>
          <a:p>
            <a:pPr marL="285750" indent="-285750"/>
            <a:r>
              <a:rPr lang="en-US" sz="2000" dirty="0"/>
              <a:t>One would want to be careful when utilizing this technique, because the Windows API or maybe legitimate external programs may need access to this information which has been removed.</a:t>
            </a:r>
          </a:p>
          <a:p>
            <a:pPr marL="285750" indent="-285750"/>
            <a:endParaRPr lang="en-US" sz="2000" dirty="0"/>
          </a:p>
          <a:p>
            <a:pPr marL="285750" indent="-285750"/>
            <a:r>
              <a:rPr lang="en-US" sz="2000" dirty="0"/>
              <a:t>The other advantage is also that most of the tools that rely on the </a:t>
            </a:r>
            <a:r>
              <a:rPr lang="en-US" sz="2000" b="1" dirty="0"/>
              <a:t>magic number </a:t>
            </a:r>
            <a:r>
              <a:rPr lang="en-US" sz="2000" dirty="0"/>
              <a:t>won’t work.</a:t>
            </a:r>
          </a:p>
          <a:p>
            <a:pPr lvl="1"/>
            <a:r>
              <a:rPr lang="en-US" sz="2000" dirty="0"/>
              <a:t>0x10b : PE32 executable</a:t>
            </a:r>
          </a:p>
          <a:p>
            <a:pPr lvl="1"/>
            <a:r>
              <a:rPr lang="en-US" sz="2000" dirty="0"/>
              <a:t>0×107 : ROM image</a:t>
            </a:r>
          </a:p>
          <a:p>
            <a:pPr lvl="1"/>
            <a:r>
              <a:rPr lang="en-US" sz="2000" dirty="0"/>
              <a:t>0x20b : PE32+ (64 bit) executable</a:t>
            </a:r>
          </a:p>
          <a:p>
            <a:pPr marL="285750" indent="-285750"/>
            <a:endParaRPr lang="en-US" sz="2000" dirty="0"/>
          </a:p>
        </p:txBody>
      </p:sp>
    </p:spTree>
    <p:extLst>
      <p:ext uri="{BB962C8B-B14F-4D97-AF65-F5344CB8AC3E}">
        <p14:creationId xmlns:p14="http://schemas.microsoft.com/office/powerpoint/2010/main" val="1382184021"/>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Removing the Portable Executable Header - in debugger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5243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0:000&gt; </a:t>
            </a:r>
            <a:r>
              <a:rPr lang="en-US" sz="2000" dirty="0">
                <a:solidFill>
                  <a:schemeClr val="accent6">
                    <a:lumMod val="50000"/>
                  </a:schemeClr>
                </a:solidFill>
              </a:rPr>
              <a:t>!dh 00000000`00400000</a:t>
            </a:r>
          </a:p>
          <a:p>
            <a:pPr marL="0" indent="0">
              <a:buNone/>
            </a:pPr>
            <a:r>
              <a:rPr lang="en-US" sz="2000" dirty="0"/>
              <a:t>File Type: EXECUTABLE IMAGE</a:t>
            </a:r>
          </a:p>
          <a:p>
            <a:pPr marL="0" indent="0">
              <a:buNone/>
            </a:pPr>
            <a:r>
              <a:rPr lang="en-US" sz="2000" dirty="0"/>
              <a:t>FILE HEADER VALUES</a:t>
            </a:r>
          </a:p>
          <a:p>
            <a:pPr marL="0" indent="0">
              <a:buNone/>
            </a:pPr>
            <a:r>
              <a:rPr lang="en-US" sz="2000" dirty="0"/>
              <a:t>     14C machine (i386)</a:t>
            </a:r>
          </a:p>
          <a:p>
            <a:pPr marL="0" indent="0">
              <a:buNone/>
            </a:pPr>
            <a:r>
              <a:rPr lang="en-US" sz="2000" dirty="0"/>
              <a:t>       3 number of sections</a:t>
            </a:r>
          </a:p>
          <a:p>
            <a:pPr marL="0" indent="0">
              <a:buNone/>
            </a:pPr>
            <a:r>
              <a:rPr lang="en-US" sz="2000" dirty="0"/>
              <a:t>3CD6A31D time date stamp Mon May 06 17:37:01 2002</a:t>
            </a:r>
          </a:p>
          <a:p>
            <a:pPr marL="0" indent="0">
              <a:buNone/>
            </a:pPr>
            <a:r>
              <a:rPr lang="en-US" sz="2000" dirty="0"/>
              <a:t>…</a:t>
            </a:r>
          </a:p>
          <a:p>
            <a:pPr marL="0" indent="0">
              <a:buNone/>
            </a:pPr>
            <a:r>
              <a:rPr lang="en-US" sz="2000" dirty="0"/>
              <a:t>OPTIONAL HEADER VALUES</a:t>
            </a:r>
          </a:p>
          <a:p>
            <a:pPr marL="0" indent="0">
              <a:buNone/>
            </a:pPr>
            <a:r>
              <a:rPr lang="en-US" sz="2000" b="1" dirty="0"/>
              <a:t>     </a:t>
            </a:r>
            <a:r>
              <a:rPr lang="en-US" sz="2000" b="1" dirty="0">
                <a:solidFill>
                  <a:schemeClr val="accent6">
                    <a:lumMod val="50000"/>
                  </a:schemeClr>
                </a:solidFill>
              </a:rPr>
              <a:t>10B magic #</a:t>
            </a:r>
          </a:p>
          <a:p>
            <a:pPr marL="0" indent="0">
              <a:buNone/>
            </a:pPr>
            <a:r>
              <a:rPr lang="en-US" sz="2000" dirty="0"/>
              <a:t>    6.00 linker version</a:t>
            </a:r>
          </a:p>
          <a:p>
            <a:pPr marL="0" indent="0">
              <a:buNone/>
            </a:pPr>
            <a:r>
              <a:rPr lang="en-US" sz="2000" dirty="0"/>
              <a:t>    8000 size of code</a:t>
            </a:r>
          </a:p>
          <a:p>
            <a:pPr marL="0" indent="0">
              <a:buNone/>
            </a:pPr>
            <a:r>
              <a:rPr lang="en-US" sz="2000" dirty="0"/>
              <a:t>    6000 size of initialized data</a:t>
            </a:r>
          </a:p>
          <a:p>
            <a:pPr marL="285750" indent="-285750"/>
            <a:endParaRPr lang="en-US" sz="2000" dirty="0"/>
          </a:p>
        </p:txBody>
      </p:sp>
    </p:spTree>
    <p:extLst>
      <p:ext uri="{BB962C8B-B14F-4D97-AF65-F5344CB8AC3E}">
        <p14:creationId xmlns:p14="http://schemas.microsoft.com/office/powerpoint/2010/main" val="386991032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Removing the Portable Executable Header - C sample</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5086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000" dirty="0">
                <a:solidFill>
                  <a:srgbClr val="107C10"/>
                </a:solidFill>
              </a:rPr>
              <a:t> // </a:t>
            </a:r>
            <a:r>
              <a:rPr lang="fr-FR" sz="2000" dirty="0" err="1">
                <a:solidFill>
                  <a:srgbClr val="107C10"/>
                </a:solidFill>
              </a:rPr>
              <a:t>Get</a:t>
            </a:r>
            <a:r>
              <a:rPr lang="fr-FR" sz="2000" dirty="0">
                <a:solidFill>
                  <a:srgbClr val="107C10"/>
                </a:solidFill>
              </a:rPr>
              <a:t> base </a:t>
            </a:r>
            <a:r>
              <a:rPr lang="fr-FR" sz="2000" dirty="0" err="1">
                <a:solidFill>
                  <a:srgbClr val="107C10"/>
                </a:solidFill>
              </a:rPr>
              <a:t>address</a:t>
            </a:r>
            <a:r>
              <a:rPr lang="fr-FR" sz="2000" dirty="0">
                <a:solidFill>
                  <a:srgbClr val="107C10"/>
                </a:solidFill>
              </a:rPr>
              <a:t> of module</a:t>
            </a:r>
          </a:p>
          <a:p>
            <a:pPr marL="0" indent="0">
              <a:buNone/>
            </a:pPr>
            <a:r>
              <a:rPr lang="fr-FR" sz="2000" dirty="0"/>
              <a:t>    char *</a:t>
            </a:r>
            <a:r>
              <a:rPr lang="fr-FR" sz="2000" dirty="0" err="1"/>
              <a:t>pBaseAddr</a:t>
            </a:r>
            <a:r>
              <a:rPr lang="fr-FR" sz="2000" dirty="0"/>
              <a:t> = (char*)</a:t>
            </a:r>
            <a:r>
              <a:rPr lang="fr-FR" sz="2000" dirty="0" err="1"/>
              <a:t>GetModuleHandle</a:t>
            </a:r>
            <a:r>
              <a:rPr lang="fr-FR" sz="2000" dirty="0"/>
              <a:t>(NULL);</a:t>
            </a:r>
          </a:p>
          <a:p>
            <a:pPr marL="0" indent="0">
              <a:buNone/>
            </a:pPr>
            <a:endParaRPr lang="fr-FR" sz="2000" dirty="0"/>
          </a:p>
          <a:p>
            <a:pPr marL="0" indent="0">
              <a:buNone/>
            </a:pPr>
            <a:r>
              <a:rPr lang="fr-FR" sz="2000" dirty="0">
                <a:solidFill>
                  <a:srgbClr val="107C10"/>
                </a:solidFill>
              </a:rPr>
              <a:t>    // Change memory protection</a:t>
            </a:r>
          </a:p>
          <a:p>
            <a:pPr marL="0" indent="0">
              <a:buNone/>
            </a:pPr>
            <a:r>
              <a:rPr lang="fr-FR" sz="2000" dirty="0"/>
              <a:t>    </a:t>
            </a:r>
            <a:r>
              <a:rPr lang="fr-FR" sz="2000" dirty="0" err="1"/>
              <a:t>VirtualProtect</a:t>
            </a:r>
            <a:r>
              <a:rPr lang="fr-FR" sz="2000" dirty="0"/>
              <a:t>(</a:t>
            </a:r>
            <a:r>
              <a:rPr lang="fr-FR" sz="2000" dirty="0" err="1"/>
              <a:t>pBaseAddr</a:t>
            </a:r>
            <a:r>
              <a:rPr lang="fr-FR" sz="2000" dirty="0"/>
              <a:t>, 4096, </a:t>
            </a:r>
            <a:r>
              <a:rPr lang="fr-FR" sz="2000" dirty="0">
                <a:solidFill>
                  <a:srgbClr val="107C10"/>
                </a:solidFill>
              </a:rPr>
              <a:t>// Assume x86 page size</a:t>
            </a:r>
          </a:p>
          <a:p>
            <a:pPr marL="0" indent="0">
              <a:buNone/>
            </a:pPr>
            <a:r>
              <a:rPr lang="fr-FR" sz="2000" dirty="0"/>
              <a:t>            PAGE_READWRITE, &amp;</a:t>
            </a:r>
            <a:r>
              <a:rPr lang="fr-FR" sz="2000" dirty="0" err="1"/>
              <a:t>PrevProt</a:t>
            </a:r>
            <a:r>
              <a:rPr lang="fr-FR" sz="2000" dirty="0"/>
              <a:t>);</a:t>
            </a:r>
          </a:p>
          <a:p>
            <a:pPr marL="0" indent="0">
              <a:buNone/>
            </a:pPr>
            <a:endParaRPr lang="fr-FR" sz="2000" dirty="0"/>
          </a:p>
          <a:p>
            <a:pPr marL="0" indent="0">
              <a:buNone/>
            </a:pPr>
            <a:r>
              <a:rPr lang="fr-FR" sz="2000" dirty="0"/>
              <a:t>    </a:t>
            </a:r>
            <a:r>
              <a:rPr lang="fr-FR" sz="2000" dirty="0">
                <a:solidFill>
                  <a:srgbClr val="107C10"/>
                </a:solidFill>
              </a:rPr>
              <a:t>// </a:t>
            </a:r>
            <a:r>
              <a:rPr lang="fr-FR" sz="2000" dirty="0" err="1">
                <a:solidFill>
                  <a:srgbClr val="107C10"/>
                </a:solidFill>
              </a:rPr>
              <a:t>Erase</a:t>
            </a:r>
            <a:r>
              <a:rPr lang="fr-FR" sz="2000" dirty="0">
                <a:solidFill>
                  <a:srgbClr val="107C10"/>
                </a:solidFill>
              </a:rPr>
              <a:t> the header</a:t>
            </a:r>
          </a:p>
          <a:p>
            <a:pPr marL="0" indent="0">
              <a:buNone/>
            </a:pPr>
            <a:r>
              <a:rPr lang="fr-FR" sz="2000" dirty="0"/>
              <a:t>    </a:t>
            </a:r>
            <a:r>
              <a:rPr lang="fr-FR" sz="2000" dirty="0" err="1"/>
              <a:t>ZeroMemory</a:t>
            </a:r>
            <a:r>
              <a:rPr lang="fr-FR" sz="2000" dirty="0"/>
              <a:t>(</a:t>
            </a:r>
            <a:r>
              <a:rPr lang="fr-FR" sz="2000" dirty="0" err="1"/>
              <a:t>pBaseAddr</a:t>
            </a:r>
            <a:r>
              <a:rPr lang="fr-FR" sz="2000" dirty="0"/>
              <a:t>, 4096);</a:t>
            </a:r>
          </a:p>
          <a:p>
            <a:pPr marL="285750" indent="-285750"/>
            <a:endParaRPr lang="en-US" sz="2000" dirty="0"/>
          </a:p>
        </p:txBody>
      </p:sp>
    </p:spTree>
    <p:extLst>
      <p:ext uri="{BB962C8B-B14F-4D97-AF65-F5344CB8AC3E}">
        <p14:creationId xmlns:p14="http://schemas.microsoft.com/office/powerpoint/2010/main" val="274191520"/>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Using Debugger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84720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following technique can be used to detect if </a:t>
            </a:r>
            <a:r>
              <a:rPr lang="en-US" sz="2000" dirty="0" err="1"/>
              <a:t>WinDBG</a:t>
            </a:r>
            <a:r>
              <a:rPr lang="en-US" sz="2000" dirty="0"/>
              <a:t> is running on the host machine. </a:t>
            </a:r>
          </a:p>
          <a:p>
            <a:pPr marL="0" indent="0">
              <a:buNone/>
            </a:pPr>
            <a:r>
              <a:rPr lang="en-US" sz="2000" b="1" dirty="0">
                <a:hlinkClick r:id="rId3"/>
              </a:rPr>
              <a:t>FindWindow</a:t>
            </a:r>
            <a:endParaRPr lang="en-US" sz="2000" b="1" dirty="0"/>
          </a:p>
          <a:p>
            <a:endParaRPr lang="fr-FR" sz="2000" dirty="0"/>
          </a:p>
          <a:p>
            <a:endParaRPr lang="fr-FR" sz="2000" dirty="0"/>
          </a:p>
          <a:p>
            <a:endParaRPr lang="fr-FR" sz="2000" dirty="0"/>
          </a:p>
          <a:p>
            <a:endParaRPr lang="en-US" sz="2000" dirty="0"/>
          </a:p>
          <a:p>
            <a:pPr marL="0" indent="0">
              <a:buNone/>
            </a:pPr>
            <a:r>
              <a:rPr lang="en-US" sz="2000" dirty="0"/>
              <a:t>HANDLE </a:t>
            </a:r>
            <a:r>
              <a:rPr lang="en-US" sz="2000" dirty="0" err="1"/>
              <a:t>hWinDbg</a:t>
            </a:r>
            <a:r>
              <a:rPr lang="en-US" sz="2000" dirty="0"/>
              <a:t> = FindWindow(TEXT("</a:t>
            </a:r>
            <a:r>
              <a:rPr lang="en-US" sz="2000" dirty="0" err="1"/>
              <a:t>WinDbgFrameClass</a:t>
            </a:r>
            <a:r>
              <a:rPr lang="en-US" sz="2000" dirty="0"/>
              <a:t>"), NULL);</a:t>
            </a:r>
          </a:p>
          <a:p>
            <a:pPr marL="0" indent="0">
              <a:buNone/>
            </a:pPr>
            <a:endParaRPr lang="en-US" sz="2000" dirty="0"/>
          </a:p>
          <a:p>
            <a:pPr marL="0" indent="0">
              <a:buNone/>
            </a:pPr>
            <a:r>
              <a:rPr lang="en-US" sz="2000" dirty="0"/>
              <a:t>if(</a:t>
            </a:r>
            <a:r>
              <a:rPr lang="en-US" sz="2000" dirty="0" err="1"/>
              <a:t>hWinDbg</a:t>
            </a:r>
            <a:r>
              <a:rPr lang="en-US" sz="2000" dirty="0"/>
              <a:t>)</a:t>
            </a:r>
          </a:p>
          <a:p>
            <a:pPr marL="0" indent="0">
              <a:buNone/>
            </a:pPr>
            <a:r>
              <a:rPr lang="en-US" sz="2000" dirty="0"/>
              <a:t>    </a:t>
            </a:r>
            <a:r>
              <a:rPr lang="en-US" sz="2000" dirty="0" err="1"/>
              <a:t>ExitProcess</a:t>
            </a:r>
            <a:r>
              <a:rPr lang="en-US" sz="2000" dirty="0"/>
              <a:t>(0);</a:t>
            </a:r>
          </a:p>
          <a:p>
            <a:pPr marL="285750" indent="-285750"/>
            <a:endParaRPr lang="en-US" sz="2000" dirty="0"/>
          </a:p>
        </p:txBody>
      </p:sp>
    </p:spTree>
    <p:extLst>
      <p:ext uri="{BB962C8B-B14F-4D97-AF65-F5344CB8AC3E}">
        <p14:creationId xmlns:p14="http://schemas.microsoft.com/office/powerpoint/2010/main" val="171568813"/>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Using Debugger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10854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endParaRPr lang="en-US" sz="2000" dirty="0"/>
          </a:p>
          <a:p>
            <a:pPr marL="285750" indent="-285750"/>
            <a:r>
              <a:rPr lang="en-US" sz="2000" dirty="0"/>
              <a:t>Check if unwanted process are running (just like malwares do with AV)</a:t>
            </a:r>
          </a:p>
          <a:p>
            <a:endParaRPr lang="en-US" sz="2000" dirty="0"/>
          </a:p>
          <a:p>
            <a:pPr marL="0" indent="0">
              <a:buNone/>
            </a:pPr>
            <a:r>
              <a:rPr lang="en-US" sz="2000" dirty="0">
                <a:solidFill>
                  <a:srgbClr val="107C10"/>
                </a:solidFill>
              </a:rPr>
              <a:t>// Take a snapshot of all processes in the system.</a:t>
            </a:r>
          </a:p>
          <a:p>
            <a:pPr marL="0" indent="0">
              <a:buNone/>
            </a:pPr>
            <a:r>
              <a:rPr lang="en-US" sz="2000" dirty="0" err="1"/>
              <a:t>hProcessSnap</a:t>
            </a:r>
            <a:r>
              <a:rPr lang="en-US" sz="2000" dirty="0"/>
              <a:t> = </a:t>
            </a:r>
            <a:r>
              <a:rPr lang="en-US" sz="2000" b="1" dirty="0"/>
              <a:t>CreateToolhelp32Snapshot</a:t>
            </a:r>
            <a:r>
              <a:rPr lang="en-US" sz="2000" dirty="0"/>
              <a:t>(TH32CS_SNAPPROCESS, 0);</a:t>
            </a:r>
          </a:p>
          <a:p>
            <a:pPr marL="0" indent="0">
              <a:buNone/>
            </a:pPr>
            <a:r>
              <a:rPr lang="fr-FR" sz="2000" dirty="0"/>
              <a:t>if( Process32First(</a:t>
            </a:r>
            <a:r>
              <a:rPr lang="en-US" sz="2000" dirty="0" err="1"/>
              <a:t>hProcessSnap</a:t>
            </a:r>
            <a:r>
              <a:rPr lang="en-US" sz="2000" dirty="0"/>
              <a:t> </a:t>
            </a:r>
            <a:r>
              <a:rPr lang="fr-FR" sz="2000" dirty="0"/>
              <a:t>, &amp;pe32 ) ) </a:t>
            </a:r>
          </a:p>
          <a:p>
            <a:pPr marL="0" indent="0">
              <a:buNone/>
            </a:pPr>
            <a:r>
              <a:rPr lang="fr-FR" sz="2000" dirty="0"/>
              <a:t>{ do{ if( </a:t>
            </a:r>
            <a:r>
              <a:rPr lang="fr-FR" sz="2000" dirty="0" err="1"/>
              <a:t>strcmp</a:t>
            </a:r>
            <a:r>
              <a:rPr lang="fr-FR" sz="2000" dirty="0"/>
              <a:t>( </a:t>
            </a:r>
            <a:r>
              <a:rPr lang="fr-FR" sz="2000" b="1" dirty="0"/>
              <a:t>pe32.szExeFile</a:t>
            </a:r>
            <a:r>
              <a:rPr lang="fr-FR" sz="2000" dirty="0"/>
              <a:t>, " Windbg.exe ") == 0 ) { return </a:t>
            </a:r>
            <a:r>
              <a:rPr lang="fr-FR" sz="2000" dirty="0" err="1"/>
              <a:t>True</a:t>
            </a:r>
            <a:r>
              <a:rPr lang="fr-FR" sz="2000" dirty="0"/>
              <a:t>; } }</a:t>
            </a:r>
            <a:r>
              <a:rPr lang="fr-FR" sz="2000" dirty="0" err="1"/>
              <a:t>while</a:t>
            </a:r>
            <a:r>
              <a:rPr lang="fr-FR" sz="2000" dirty="0"/>
              <a:t>( Process32Next( </a:t>
            </a:r>
            <a:r>
              <a:rPr lang="fr-FR" sz="2000" dirty="0" err="1"/>
              <a:t>hSnapshot</a:t>
            </a:r>
            <a:r>
              <a:rPr lang="fr-FR" sz="2000" dirty="0"/>
              <a:t>, &amp;pe32 ) ); }  return FALSE;</a:t>
            </a:r>
          </a:p>
          <a:p>
            <a:pPr marL="285750" indent="-285750"/>
            <a:endParaRPr lang="en-US" sz="2000" dirty="0"/>
          </a:p>
        </p:txBody>
      </p:sp>
    </p:spTree>
    <p:extLst>
      <p:ext uri="{BB962C8B-B14F-4D97-AF65-F5344CB8AC3E}">
        <p14:creationId xmlns:p14="http://schemas.microsoft.com/office/powerpoint/2010/main" val="2383001045"/>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Junk Code</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40120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endParaRPr lang="en-US" sz="2000" dirty="0"/>
          </a:p>
          <a:p>
            <a:pPr marL="285750" indent="-285750"/>
            <a:r>
              <a:rPr lang="en-US" sz="2000" dirty="0"/>
              <a:t>Junk code is a weak technique of code obfuscation.</a:t>
            </a:r>
          </a:p>
          <a:p>
            <a:pPr marL="285750" indent="-285750"/>
            <a:endParaRPr lang="en-US" sz="2000" dirty="0"/>
          </a:p>
          <a:p>
            <a:pPr marL="285750" indent="-285750"/>
            <a:r>
              <a:rPr lang="en-US" sz="2000" dirty="0"/>
              <a:t>It just  utilizes code that is junk or not needed to confuse a reverse engineer on what the current code is actually trying to accomplish.</a:t>
            </a:r>
          </a:p>
          <a:p>
            <a:pPr marL="285750" indent="-285750"/>
            <a:endParaRPr lang="en-US" sz="2000" dirty="0"/>
          </a:p>
          <a:p>
            <a:pPr marL="285750" indent="-285750"/>
            <a:r>
              <a:rPr lang="en-US" sz="2000" dirty="0"/>
              <a:t>When the junk code that is inserted into a routine is convincing and successfully manages to confuse a reverse engineer, then this technique can be rather effective.</a:t>
            </a:r>
          </a:p>
          <a:p>
            <a:pPr marL="285750" indent="-285750"/>
            <a:endParaRPr lang="en-US" sz="2000" dirty="0"/>
          </a:p>
          <a:p>
            <a:pPr marL="285750" indent="-285750"/>
            <a:r>
              <a:rPr lang="en-US" sz="2000" dirty="0"/>
              <a:t>These instructions are either placed and utilized carefully or not used at all. </a:t>
            </a:r>
          </a:p>
          <a:p>
            <a:pPr marL="285750" indent="-285750"/>
            <a:endParaRPr lang="en-US" sz="2000" dirty="0"/>
          </a:p>
          <a:p>
            <a:pPr marL="285750" indent="-285750"/>
            <a:r>
              <a:rPr lang="en-US" sz="2000" dirty="0"/>
              <a:t>Here is an example of a routine that adds two numbers and subtracts one, but has junk code added in.</a:t>
            </a:r>
          </a:p>
          <a:p>
            <a:pPr marL="285750" indent="-285750"/>
            <a:endParaRPr lang="en-US" sz="2000" dirty="0"/>
          </a:p>
        </p:txBody>
      </p:sp>
    </p:spTree>
    <p:extLst>
      <p:ext uri="{BB962C8B-B14F-4D97-AF65-F5344CB8AC3E}">
        <p14:creationId xmlns:p14="http://schemas.microsoft.com/office/powerpoint/2010/main" val="77591663"/>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Native Code Permutations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561384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When we do permutation of an item or object, we're simply trying to represent the same information or actions in a different way. </a:t>
            </a:r>
          </a:p>
          <a:p>
            <a:pPr marL="285750" indent="-285750"/>
            <a:endParaRPr lang="en-US" sz="2000" dirty="0"/>
          </a:p>
          <a:p>
            <a:pPr marL="285750" indent="-285750"/>
            <a:r>
              <a:rPr lang="en-US" sz="2000" dirty="0"/>
              <a:t>Now, we'll do the permutation of the simple assembly mov instruction:</a:t>
            </a:r>
          </a:p>
          <a:p>
            <a:pPr marL="285750" indent="-285750"/>
            <a:endParaRPr lang="en-US" sz="2000" dirty="0"/>
          </a:p>
          <a:p>
            <a:pPr marL="0" indent="0">
              <a:buNone/>
            </a:pPr>
            <a:r>
              <a:rPr lang="fr-FR" sz="1600" b="1" dirty="0"/>
              <a:t>Permutation 1:</a:t>
            </a:r>
            <a:r>
              <a:rPr lang="fr-FR" sz="1600" dirty="0"/>
              <a:t> </a:t>
            </a:r>
          </a:p>
          <a:p>
            <a:pPr marL="0" indent="0">
              <a:buNone/>
            </a:pPr>
            <a:r>
              <a:rPr lang="fr-FR" sz="1600" dirty="0"/>
              <a:t>push 7</a:t>
            </a:r>
          </a:p>
          <a:p>
            <a:pPr marL="0" indent="0">
              <a:buNone/>
            </a:pPr>
            <a:r>
              <a:rPr lang="fr-FR" sz="1600" dirty="0"/>
              <a:t>pop [mem </a:t>
            </a:r>
            <a:r>
              <a:rPr lang="fr-FR" sz="1600" dirty="0" err="1"/>
              <a:t>addr</a:t>
            </a:r>
            <a:r>
              <a:rPr lang="fr-FR" sz="1600" dirty="0"/>
              <a:t>]</a:t>
            </a:r>
          </a:p>
          <a:p>
            <a:pPr marL="0" indent="0">
              <a:buNone/>
            </a:pPr>
            <a:endParaRPr lang="fr-FR" sz="1600" dirty="0"/>
          </a:p>
          <a:p>
            <a:pPr marL="0" indent="0">
              <a:buNone/>
            </a:pPr>
            <a:r>
              <a:rPr lang="fr-FR" sz="1600" b="1" dirty="0"/>
              <a:t>Permutation 2:</a:t>
            </a:r>
          </a:p>
          <a:p>
            <a:pPr marL="0" indent="0">
              <a:buNone/>
            </a:pPr>
            <a:r>
              <a:rPr lang="fr-FR" sz="1600" dirty="0" err="1"/>
              <a:t>mov</a:t>
            </a:r>
            <a:r>
              <a:rPr lang="fr-FR" sz="1600" dirty="0"/>
              <a:t> </a:t>
            </a:r>
            <a:r>
              <a:rPr lang="fr-FR" sz="1600" dirty="0" err="1"/>
              <a:t>eax</a:t>
            </a:r>
            <a:r>
              <a:rPr lang="fr-FR" sz="1600" dirty="0"/>
              <a:t>, mem </a:t>
            </a:r>
            <a:r>
              <a:rPr lang="fr-FR" sz="1600" dirty="0" err="1"/>
              <a:t>addr</a:t>
            </a:r>
            <a:endParaRPr lang="fr-FR" sz="1600" dirty="0"/>
          </a:p>
          <a:p>
            <a:pPr marL="0" indent="0">
              <a:buNone/>
            </a:pPr>
            <a:r>
              <a:rPr lang="fr-FR" sz="1600" dirty="0" err="1"/>
              <a:t>mov</a:t>
            </a:r>
            <a:r>
              <a:rPr lang="fr-FR" sz="1600" dirty="0"/>
              <a:t> [</a:t>
            </a:r>
            <a:r>
              <a:rPr lang="fr-FR" sz="1600" dirty="0" err="1"/>
              <a:t>eax</a:t>
            </a:r>
            <a:r>
              <a:rPr lang="fr-FR" sz="1600" dirty="0"/>
              <a:t>], 7</a:t>
            </a:r>
          </a:p>
          <a:p>
            <a:pPr marL="0" indent="0">
              <a:buNone/>
            </a:pPr>
            <a:endParaRPr lang="fr-FR" sz="1600" dirty="0"/>
          </a:p>
          <a:p>
            <a:pPr marL="0" indent="0">
              <a:buNone/>
            </a:pPr>
            <a:r>
              <a:rPr lang="fr-FR" sz="1600" b="1" dirty="0"/>
              <a:t>Permutation 3:</a:t>
            </a:r>
          </a:p>
          <a:p>
            <a:pPr marL="0" indent="0">
              <a:buNone/>
            </a:pPr>
            <a:r>
              <a:rPr lang="fr-FR" sz="1600" dirty="0" err="1"/>
              <a:t>mov</a:t>
            </a:r>
            <a:r>
              <a:rPr lang="fr-FR" sz="1600" dirty="0"/>
              <a:t> </a:t>
            </a:r>
            <a:r>
              <a:rPr lang="fr-FR" sz="1600" dirty="0" err="1"/>
              <a:t>edi</a:t>
            </a:r>
            <a:r>
              <a:rPr lang="fr-FR" sz="1600" dirty="0"/>
              <a:t>, mem </a:t>
            </a:r>
            <a:r>
              <a:rPr lang="fr-FR" sz="1600" dirty="0" err="1"/>
              <a:t>addr</a:t>
            </a:r>
            <a:endParaRPr lang="fr-FR" sz="1600" dirty="0"/>
          </a:p>
          <a:p>
            <a:pPr marL="0" indent="0">
              <a:buNone/>
            </a:pPr>
            <a:r>
              <a:rPr lang="fr-FR" sz="1600" dirty="0" err="1"/>
              <a:t>mov</a:t>
            </a:r>
            <a:r>
              <a:rPr lang="fr-FR" sz="1600" dirty="0"/>
              <a:t> </a:t>
            </a:r>
            <a:r>
              <a:rPr lang="fr-FR" sz="1600" dirty="0" err="1"/>
              <a:t>eax</a:t>
            </a:r>
            <a:r>
              <a:rPr lang="fr-FR" sz="1600" dirty="0"/>
              <a:t>, 7</a:t>
            </a:r>
          </a:p>
          <a:p>
            <a:pPr marL="0" indent="0">
              <a:buNone/>
            </a:pPr>
            <a:r>
              <a:rPr lang="fr-FR" sz="1600" dirty="0" err="1"/>
              <a:t>Stosd</a:t>
            </a:r>
            <a:endParaRPr lang="fr-FR" sz="1600" dirty="0"/>
          </a:p>
          <a:p>
            <a:pPr marL="285750" indent="-285750"/>
            <a:r>
              <a:rPr lang="fr-FR" sz="1600" dirty="0" err="1"/>
              <a:t>Etc</a:t>
            </a:r>
            <a:r>
              <a:rPr lang="fr-FR" sz="1600" dirty="0"/>
              <a:t> …</a:t>
            </a:r>
          </a:p>
          <a:p>
            <a:pPr marL="285750" indent="-285750"/>
            <a:endParaRPr lang="en-US" sz="2000" dirty="0"/>
          </a:p>
        </p:txBody>
      </p:sp>
    </p:spTree>
    <p:extLst>
      <p:ext uri="{BB962C8B-B14F-4D97-AF65-F5344CB8AC3E}">
        <p14:creationId xmlns:p14="http://schemas.microsoft.com/office/powerpoint/2010/main" val="260238055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Native Code Permutations</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270843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000" dirty="0"/>
              <a:t>It can be a very powerful and flexible method of obfuscation and confusion.</a:t>
            </a:r>
          </a:p>
          <a:p>
            <a:pPr marL="285750" indent="-285750"/>
            <a:endParaRPr lang="en-US" sz="2000" dirty="0"/>
          </a:p>
          <a:p>
            <a:pPr marL="285750" indent="-285750"/>
            <a:r>
              <a:rPr lang="en-US" sz="2000" dirty="0"/>
              <a:t>Especially considering that a lot of people are simply following tutorials when reversing, and even small changes will completely prevent them from reversing your application.</a:t>
            </a:r>
          </a:p>
          <a:p>
            <a:pPr marL="285750" indent="-285750"/>
            <a:endParaRPr lang="en-US" sz="2000" dirty="0"/>
          </a:p>
          <a:p>
            <a:pPr marL="285750" indent="-285750"/>
            <a:r>
              <a:rPr lang="en-US" sz="2000" dirty="0"/>
              <a:t>Then, when this concept is applied to an executable at runtime, and if at every run the program is permutated and morphed, we can achieve metamorphic code. </a:t>
            </a:r>
            <a:endParaRPr lang="fr-FR" sz="2000" dirty="0"/>
          </a:p>
          <a:p>
            <a:pPr marL="285750" indent="-285750"/>
            <a:endParaRPr lang="en-US" sz="2000" dirty="0"/>
          </a:p>
        </p:txBody>
      </p:sp>
    </p:spTree>
    <p:extLst>
      <p:ext uri="{BB962C8B-B14F-4D97-AF65-F5344CB8AC3E}">
        <p14:creationId xmlns:p14="http://schemas.microsoft.com/office/powerpoint/2010/main" val="3820845667"/>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Obfuscation</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39087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The general appearance of the source code of an obfuscated application is as bellow :</a:t>
            </a:r>
          </a:p>
          <a:p>
            <a:endParaRPr lang="en-US" sz="2000" dirty="0"/>
          </a:p>
          <a:p>
            <a:pPr lvl="1"/>
            <a:r>
              <a:rPr lang="en-US" dirty="0"/>
              <a:t>all ID’s are renamed (refactoring) :</a:t>
            </a:r>
          </a:p>
          <a:p>
            <a:pPr marL="0" indent="0">
              <a:buNone/>
            </a:pPr>
            <a:r>
              <a:rPr lang="fr-FR" sz="2000" dirty="0"/>
              <a:t>variables, constants, classes, </a:t>
            </a:r>
            <a:r>
              <a:rPr lang="fr-FR" sz="2000" dirty="0" err="1"/>
              <a:t>methods</a:t>
            </a:r>
            <a:r>
              <a:rPr lang="fr-FR" sz="2000" dirty="0"/>
              <a:t>, </a:t>
            </a:r>
            <a:r>
              <a:rPr lang="fr-FR" sz="2000" dirty="0" err="1"/>
              <a:t>attributes</a:t>
            </a:r>
            <a:r>
              <a:rPr lang="fr-FR" sz="2000" dirty="0"/>
              <a:t>.</a:t>
            </a:r>
            <a:endParaRPr lang="en-US" sz="2000" dirty="0"/>
          </a:p>
          <a:p>
            <a:pPr lvl="1"/>
            <a:r>
              <a:rPr lang="en-US" dirty="0"/>
              <a:t>Deleting all comments</a:t>
            </a:r>
          </a:p>
          <a:p>
            <a:pPr lvl="1"/>
            <a:r>
              <a:rPr lang="en-US" dirty="0"/>
              <a:t>Unused API declarations removed</a:t>
            </a:r>
          </a:p>
          <a:p>
            <a:pPr lvl="1"/>
            <a:r>
              <a:rPr lang="en-US" dirty="0"/>
              <a:t>Deleting of style rules</a:t>
            </a:r>
          </a:p>
          <a:p>
            <a:pPr lvl="1"/>
            <a:r>
              <a:rPr lang="en-US" dirty="0"/>
              <a:t>Strings encryption to hide their value. The decryption key and decryption function will be embedded in the code.</a:t>
            </a:r>
          </a:p>
          <a:p>
            <a:pPr marL="285750" indent="-285750"/>
            <a:endParaRPr lang="en-US" sz="2000" dirty="0"/>
          </a:p>
        </p:txBody>
      </p:sp>
    </p:spTree>
    <p:extLst>
      <p:ext uri="{BB962C8B-B14F-4D97-AF65-F5344CB8AC3E}">
        <p14:creationId xmlns:p14="http://schemas.microsoft.com/office/powerpoint/2010/main" val="21707196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Null Page Allocation Overview</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06880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Like heap spray: </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Allocates the first page in the process virtual address space</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Prevents potential null dereference issues in user mode</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There is no known way to exploit null dereference</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Controlled as a per-application mitigation</a:t>
            </a:r>
          </a:p>
          <a:p>
            <a:pPr>
              <a:buFont typeface="Wingdings" panose="05000000000000000000" pitchFamily="2" charset="2"/>
              <a:buChar char="§"/>
              <a:defRPr/>
            </a:pPr>
            <a:endParaRPr lang="en-US" dirty="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41049258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Obfuscation</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43813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Changing the order of Boolean expressions</a:t>
            </a:r>
          </a:p>
          <a:p>
            <a:endParaRPr lang="en-US" sz="2400" dirty="0"/>
          </a:p>
          <a:p>
            <a:r>
              <a:rPr lang="en-US" sz="2400" dirty="0"/>
              <a:t>Increase the amount of arguments to methods using fake arguments</a:t>
            </a:r>
          </a:p>
          <a:p>
            <a:endParaRPr lang="en-US" sz="2400" dirty="0"/>
          </a:p>
          <a:p>
            <a:r>
              <a:rPr lang="en-US" sz="2400" dirty="0"/>
              <a:t>Increase the level of nesting of the code by adding unnecessary structures</a:t>
            </a:r>
          </a:p>
          <a:p>
            <a:endParaRPr lang="en-US" sz="2400" dirty="0"/>
          </a:p>
          <a:p>
            <a:r>
              <a:rPr lang="en-US" sz="2400" dirty="0"/>
              <a:t>Increase the complexity of data structures (increase of the number of dimensions of arrays...)</a:t>
            </a:r>
          </a:p>
          <a:p>
            <a:endParaRPr lang="en-US" sz="2400" dirty="0"/>
          </a:p>
          <a:p>
            <a:r>
              <a:rPr lang="en-US" sz="2400" dirty="0"/>
              <a:t>Add complexity to the conditions of loop without changing the number of turns</a:t>
            </a:r>
          </a:p>
          <a:p>
            <a:pPr marL="285750" indent="-285750"/>
            <a:endParaRPr lang="en-US" sz="2000" dirty="0"/>
          </a:p>
        </p:txBody>
      </p:sp>
    </p:spTree>
    <p:extLst>
      <p:ext uri="{BB962C8B-B14F-4D97-AF65-F5344CB8AC3E}">
        <p14:creationId xmlns:p14="http://schemas.microsoft.com/office/powerpoint/2010/main" val="1720662313"/>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Obfuscation</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576773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Code swapping: an piece of code compiled may be replaced by another that must be interpreted by an interpreter provided by the obfuscator, but this technique is costly in resources and is opposed to the dissemination of the software, but provides a high level of protection.</a:t>
            </a:r>
          </a:p>
          <a:p>
            <a:endParaRPr lang="en-US" sz="2400" dirty="0"/>
          </a:p>
          <a:p>
            <a:r>
              <a:rPr lang="en-US" sz="2400" dirty="0"/>
              <a:t>Add redundant operands in arithmetic expressions.</a:t>
            </a:r>
          </a:p>
          <a:p>
            <a:endParaRPr lang="en-US" sz="2400" dirty="0"/>
          </a:p>
          <a:p>
            <a:r>
              <a:rPr lang="en-US" sz="2400" dirty="0"/>
              <a:t>Parallelization of code not to increase performance but to obscure the graph control, static analysis by obfuscators of parallelized tasks is more difficult.</a:t>
            </a:r>
          </a:p>
          <a:p>
            <a:endParaRPr lang="en-US" sz="2400" dirty="0"/>
          </a:p>
          <a:p>
            <a:r>
              <a:rPr lang="en-US" sz="2400" dirty="0"/>
              <a:t>A sequential section of code can be easily parallelized if it contains no data dependency. </a:t>
            </a:r>
          </a:p>
          <a:p>
            <a:endParaRPr lang="en-US" sz="2400" dirty="0"/>
          </a:p>
          <a:p>
            <a:pPr marL="0" indent="0">
              <a:buNone/>
            </a:pPr>
            <a:r>
              <a:rPr lang="en-US" sz="2000" dirty="0"/>
              <a:t>For example code can be parallelized with threads, if there are dependencies of data, synchronization can be made.</a:t>
            </a:r>
            <a:endParaRPr lang="fr-FR" sz="2000" dirty="0"/>
          </a:p>
          <a:p>
            <a:pPr marL="285750" indent="-285750"/>
            <a:endParaRPr lang="en-US" sz="2000" dirty="0"/>
          </a:p>
        </p:txBody>
      </p:sp>
    </p:spTree>
    <p:extLst>
      <p:ext uri="{BB962C8B-B14F-4D97-AF65-F5344CB8AC3E}">
        <p14:creationId xmlns:p14="http://schemas.microsoft.com/office/powerpoint/2010/main" val="383036278"/>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Obfuscation : </a:t>
            </a:r>
            <a:r>
              <a:rPr lang="en-US" dirty="0"/>
              <a:t>Base64 encoding</a:t>
            </a:r>
          </a:p>
          <a:p>
            <a:endParaRPr lang="fr-FR" dirty="0"/>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556460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Base64 encoding has been used for a long time its encoding alphabet contains 64 characters, with the equal sign (=) used as a padding character.  The alphabet contains the characters A-Z, a-z, 0-9, + and \.</a:t>
            </a:r>
          </a:p>
          <a:p>
            <a:endParaRPr lang="en-US" sz="1800" dirty="0"/>
          </a:p>
          <a:p>
            <a:r>
              <a:rPr lang="en-US" sz="1800" dirty="0"/>
              <a:t>Base64 is commonly used in malware to disguise text strings.</a:t>
            </a:r>
          </a:p>
          <a:p>
            <a:endParaRPr lang="en-US" sz="1800" dirty="0"/>
          </a:p>
          <a:p>
            <a:r>
              <a:rPr lang="en-US" sz="1800" dirty="0"/>
              <a:t>While the encoded output is completely unreadable, base64 encoding is easier to identify than a lot of encoding schemes, usually because of its padding character.  There are a lot of tools that can perform base64 encode/decode functions, both online and via downloaded programs.</a:t>
            </a:r>
          </a:p>
          <a:p>
            <a:endParaRPr lang="en-US" sz="1800" dirty="0"/>
          </a:p>
          <a:p>
            <a:r>
              <a:rPr lang="en-US" sz="1800" dirty="0"/>
              <a:t>Because base64 encoding is so easy to overcome, malware authors usually take things a step further and change the order of the base64 alphabet, which breaks standard decoders.  This allows for a custom encoding routine that is more difficult to break.</a:t>
            </a:r>
          </a:p>
          <a:p>
            <a:r>
              <a:rPr lang="en-US" sz="1800" dirty="0">
                <a:hlinkClick r:id="rId3"/>
              </a:rPr>
              <a:t>http://blogs.windows.com/itpro/2011/03/04/whats-emet-and-how-can-you-benefit-enhanced-mitigation-experience-toolkit/</a:t>
            </a:r>
            <a:endParaRPr lang="en-US" sz="1800" dirty="0"/>
          </a:p>
          <a:p>
            <a:endParaRPr lang="en-US" sz="1800" dirty="0"/>
          </a:p>
          <a:p>
            <a:pPr marL="0" indent="0">
              <a:buNone/>
            </a:pPr>
            <a:r>
              <a:rPr lang="en-US" sz="1800" u="sng" dirty="0"/>
              <a:t>UTF-8</a:t>
            </a:r>
          </a:p>
          <a:p>
            <a:pPr marL="0" indent="0">
              <a:buNone/>
            </a:pPr>
            <a:r>
              <a:rPr lang="en-US" sz="1800" dirty="0"/>
              <a:t>aHR0cDovL2Jsb2dzLndpbmRvd3MuY29tL2l0cHJvLzIwMTEvMDMvMDQvd2hhdHMtZW1ldC1hbmQtaG93LWNhbi15b3UtYmVuZWZpdC1lbmhhbmNlZC1taXRpZ2F0aW9uLWV4cGVyaWVuY2UtdG9vbGtpdC8=</a:t>
            </a:r>
          </a:p>
          <a:p>
            <a:pPr marL="285750" indent="-285750"/>
            <a:endParaRPr lang="en-US" sz="2000" dirty="0"/>
          </a:p>
        </p:txBody>
      </p:sp>
    </p:spTree>
    <p:extLst>
      <p:ext uri="{BB962C8B-B14F-4D97-AF65-F5344CB8AC3E}">
        <p14:creationId xmlns:p14="http://schemas.microsoft.com/office/powerpoint/2010/main" val="2533889623"/>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Obfuscation : </a:t>
            </a:r>
            <a:r>
              <a:rPr lang="en-US" dirty="0"/>
              <a:t>ROT13</a:t>
            </a:r>
          </a:p>
          <a:p>
            <a:endParaRPr lang="fr-FR" dirty="0"/>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7705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ROT13 is perhaps the most simple of the three techniques that’s commonly used is ROT13.  </a:t>
            </a:r>
          </a:p>
          <a:p>
            <a:endParaRPr lang="en-US" sz="2400" dirty="0"/>
          </a:p>
          <a:p>
            <a:r>
              <a:rPr lang="en-US" sz="2400" dirty="0"/>
              <a:t>ROT is an ASM instruction for “rotate”, hence ROT13 would mean “rotate 13”.  </a:t>
            </a:r>
          </a:p>
          <a:p>
            <a:endParaRPr lang="en-US" sz="2400" dirty="0"/>
          </a:p>
          <a:p>
            <a:r>
              <a:rPr lang="en-US" sz="2400" dirty="0"/>
              <a:t>ROT13 uses simple letter substitution to achieve obfuscated output.</a:t>
            </a:r>
          </a:p>
          <a:p>
            <a:endParaRPr lang="en-US" sz="2400" dirty="0"/>
          </a:p>
          <a:p>
            <a:r>
              <a:rPr lang="en-US" sz="2400" dirty="0"/>
              <a:t>Let’s start by encoding the letter ‘a’.  Since we’re rotating by thirteen, we count the next thirteen letters of the alphabet until we land at ‘n’.  That’s really all there is to it!</a:t>
            </a:r>
          </a:p>
          <a:p>
            <a:endParaRPr lang="en-US" sz="2400" dirty="0"/>
          </a:p>
          <a:p>
            <a:r>
              <a:rPr lang="en-US" sz="2400" dirty="0"/>
              <a:t>ROT13 can also be modified to rotate a different number of characters, like ROT15.</a:t>
            </a:r>
          </a:p>
          <a:p>
            <a:pPr marL="285750" indent="-285750"/>
            <a:endParaRPr lang="en-US" sz="2000" dirty="0"/>
          </a:p>
        </p:txBody>
      </p:sp>
    </p:spTree>
    <p:extLst>
      <p:ext uri="{BB962C8B-B14F-4D97-AF65-F5344CB8AC3E}">
        <p14:creationId xmlns:p14="http://schemas.microsoft.com/office/powerpoint/2010/main" val="861600222"/>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Obfuscation : </a:t>
            </a:r>
            <a:r>
              <a:rPr lang="en-US" dirty="0"/>
              <a:t>Runtime Packers</a:t>
            </a:r>
          </a:p>
          <a:p>
            <a:endParaRPr lang="fr-FR" dirty="0"/>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47274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In a lot of cases, the entire malware program is obfuscated.  This prevents anybody from viewing the malware’s code until it is placed in memory.</a:t>
            </a:r>
          </a:p>
          <a:p>
            <a:r>
              <a:rPr lang="en-US" sz="2400" dirty="0"/>
              <a:t>This type of obfuscation is achieved using what’s known as a </a:t>
            </a:r>
            <a:r>
              <a:rPr lang="en-US" sz="2400" i="1" dirty="0"/>
              <a:t>packer</a:t>
            </a:r>
            <a:r>
              <a:rPr lang="en-US" sz="2400" dirty="0"/>
              <a:t> program.  A packer is piece of software that takes the original malware file and compresses it, thus making all the original code and data unreadable.  At runtime, a wrapper program will take the packed program and decompress it in memory, revealing the program’s original code.</a:t>
            </a:r>
          </a:p>
          <a:p>
            <a:r>
              <a:rPr lang="en-US" sz="2400" dirty="0"/>
              <a:t>Packers have been used for a long time for legitimate purposes, some of which include reducing file sizes and protecting against piracy.  They help conceal vital program components and deter novice program crackers.</a:t>
            </a:r>
          </a:p>
          <a:p>
            <a:r>
              <a:rPr lang="en-US" sz="2400" dirty="0"/>
              <a:t>Fortunately, we aren’t without help when it comes to identifying and unpacking these files.  There are many programs available that detect commercial packers, and also advise on how to unpack.  Some examples of these file scanners are </a:t>
            </a:r>
            <a:r>
              <a:rPr lang="en-US" sz="2400" dirty="0" err="1">
                <a:hlinkClick r:id="rId3"/>
              </a:rPr>
              <a:t>Exeinfo</a:t>
            </a:r>
            <a:r>
              <a:rPr lang="en-US" sz="2400" dirty="0">
                <a:hlinkClick r:id="rId3"/>
              </a:rPr>
              <a:t> PE</a:t>
            </a:r>
            <a:r>
              <a:rPr lang="en-US" sz="2400" dirty="0"/>
              <a:t> and PEID</a:t>
            </a:r>
            <a:endParaRPr lang="en-US" sz="2000" dirty="0"/>
          </a:p>
        </p:txBody>
      </p:sp>
    </p:spTree>
    <p:extLst>
      <p:ext uri="{BB962C8B-B14F-4D97-AF65-F5344CB8AC3E}">
        <p14:creationId xmlns:p14="http://schemas.microsoft.com/office/powerpoint/2010/main" val="3374976697"/>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Anti Reverse - </a:t>
            </a:r>
            <a:r>
              <a:rPr lang="fr-FR" dirty="0"/>
              <a:t>Conclusion</a:t>
            </a:r>
            <a:endParaRPr lang="en-US" dirty="0"/>
          </a:p>
          <a:p>
            <a:endParaRPr lang="fr-FR" dirty="0"/>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8592" y="1771259"/>
            <a:ext cx="11887200" cy="265919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400" dirty="0"/>
              <a:t>Knowing anti-debugging and anti-tracing techniques (un)commonly used by malware or protectors is useful knowledge for a reverse-engineer. </a:t>
            </a:r>
          </a:p>
          <a:p>
            <a:pPr marL="285750" indent="-285750"/>
            <a:endParaRPr lang="en-US" sz="2400" dirty="0"/>
          </a:p>
          <a:p>
            <a:pPr marL="285750" indent="-285750"/>
            <a:r>
              <a:rPr lang="en-US" sz="2400"/>
              <a:t>A program will always have ways to find it is run in a debugger - the same applies for virtual or emulated environments, but since ring3 debuggers are some of the most common analysis tools used, knowing common tricks, and how to bypass them, will always prove useful.</a:t>
            </a:r>
            <a:endParaRPr lang="en-US" sz="2400" dirty="0"/>
          </a:p>
        </p:txBody>
      </p:sp>
    </p:spTree>
    <p:extLst>
      <p:ext uri="{BB962C8B-B14F-4D97-AF65-F5344CB8AC3E}">
        <p14:creationId xmlns:p14="http://schemas.microsoft.com/office/powerpoint/2010/main" val="3081228562"/>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ASLR</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311076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Address Space Layout Randomization (ASLR)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2870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Address Space Layout Randomization (ASLR) loads DLLs into random memory addresses at boot time. This helps mitigate malware that's designed to attack specific memory locations, where specific DLLs are expected to be loaded.</a:t>
            </a:r>
          </a:p>
          <a:p>
            <a:pPr lvl="0">
              <a:buFont typeface="Wingdings" panose="05000000000000000000" pitchFamily="2" charset="2"/>
              <a:buChar char="§"/>
              <a:defRPr/>
            </a:pPr>
            <a:endParaRPr lang="en-US">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160730801"/>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Address Space Layout Randomization (ASLR)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32766" y="1759921"/>
            <a:ext cx="11887200" cy="498598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One of the most common techniques: </a:t>
            </a:r>
          </a:p>
          <a:p>
            <a:pPr lvl="1">
              <a:buFont typeface="Wingdings" panose="05000000000000000000" pitchFamily="2" charset="2"/>
              <a:buChar char="§"/>
              <a:defRPr/>
            </a:pPr>
            <a:r>
              <a:rPr lang="en-US">
                <a:gradFill>
                  <a:gsLst>
                    <a:gs pos="1250">
                      <a:srgbClr val="505050"/>
                    </a:gs>
                    <a:gs pos="100000">
                      <a:srgbClr val="505050"/>
                    </a:gs>
                  </a:gsLst>
                  <a:lin ang="5400000" scaled="0"/>
                </a:gradFill>
              </a:rPr>
              <a:t>gain access to a system is to find a vulnerability in a privileged process that is already running, </a:t>
            </a:r>
          </a:p>
          <a:p>
            <a:pPr lvl="1">
              <a:buFont typeface="Wingdings" panose="05000000000000000000" pitchFamily="2" charset="2"/>
              <a:buChar char="§"/>
              <a:defRPr/>
            </a:pPr>
            <a:r>
              <a:rPr lang="en-US">
                <a:gradFill>
                  <a:gsLst>
                    <a:gs pos="1250">
                      <a:srgbClr val="505050"/>
                    </a:gs>
                    <a:gs pos="100000">
                      <a:srgbClr val="505050"/>
                    </a:gs>
                  </a:gsLst>
                  <a:lin ang="5400000" scaled="0"/>
                </a:gradFill>
              </a:rPr>
              <a:t>guess or find a location in memory where important system code and data have been placed, and then overwrite that information with a malicious payload. </a:t>
            </a:r>
          </a:p>
          <a:p>
            <a:pPr lvl="1">
              <a:buFont typeface="Wingdings" panose="05000000000000000000" pitchFamily="2" charset="2"/>
              <a:buChar char="§"/>
              <a:defRPr/>
            </a:pPr>
            <a:r>
              <a:rPr lang="en-US">
                <a:gradFill>
                  <a:gsLst>
                    <a:gs pos="1250">
                      <a:srgbClr val="505050"/>
                    </a:gs>
                    <a:gs pos="100000">
                      <a:srgbClr val="505050"/>
                    </a:gs>
                  </a:gsLst>
                  <a:lin ang="5400000" scaled="0"/>
                </a:gradFill>
              </a:rPr>
              <a:t>Any malware that could write directly to the system memory could simply overwrite it in well-known and predictable locations.</a:t>
            </a:r>
          </a:p>
          <a:p>
            <a:pPr lvl="0">
              <a:buFont typeface="Wingdings" panose="05000000000000000000" pitchFamily="2" charset="2"/>
              <a:buChar char="§"/>
              <a:defRPr/>
            </a:pPr>
            <a:r>
              <a:rPr lang="en-US">
                <a:gradFill>
                  <a:gsLst>
                    <a:gs pos="1250">
                      <a:srgbClr val="505050"/>
                    </a:gs>
                    <a:gs pos="100000">
                      <a:srgbClr val="505050"/>
                    </a:gs>
                  </a:gsLst>
                  <a:lin ang="5400000" scaled="0"/>
                </a:gradFill>
              </a:rPr>
              <a:t>Address Space Layout Randomization (ASLR) </a:t>
            </a:r>
          </a:p>
          <a:p>
            <a:pPr lvl="1">
              <a:buFont typeface="Wingdings" panose="05000000000000000000" pitchFamily="2" charset="2"/>
              <a:buChar char="§"/>
              <a:defRPr/>
            </a:pPr>
            <a:r>
              <a:rPr lang="en-US">
                <a:gradFill>
                  <a:gsLst>
                    <a:gs pos="1250">
                      <a:srgbClr val="505050"/>
                    </a:gs>
                    <a:gs pos="100000">
                      <a:srgbClr val="505050"/>
                    </a:gs>
                  </a:gsLst>
                  <a:lin ang="5400000" scaled="0"/>
                </a:gradFill>
              </a:rPr>
              <a:t>makes that type of attack much more difficult because it randomizes how and where important data is stored in memory. </a:t>
            </a:r>
          </a:p>
          <a:p>
            <a:pPr lvl="1">
              <a:buFont typeface="Wingdings" panose="05000000000000000000" pitchFamily="2" charset="2"/>
              <a:buChar char="§"/>
              <a:defRPr/>
            </a:pPr>
            <a:r>
              <a:rPr lang="en-US">
                <a:gradFill>
                  <a:gsLst>
                    <a:gs pos="1250">
                      <a:srgbClr val="505050"/>
                    </a:gs>
                    <a:gs pos="100000">
                      <a:srgbClr val="505050"/>
                    </a:gs>
                  </a:gsLst>
                  <a:lin ang="5400000" scaled="0"/>
                </a:gradFill>
              </a:rPr>
              <a:t>With ASLR, it is more difficult for malware to find the specific location it needs to attack.</a:t>
            </a:r>
          </a:p>
        </p:txBody>
      </p:sp>
    </p:spTree>
    <p:extLst>
      <p:ext uri="{BB962C8B-B14F-4D97-AF65-F5344CB8AC3E}">
        <p14:creationId xmlns:p14="http://schemas.microsoft.com/office/powerpoint/2010/main" val="2076270779"/>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Address Space Layout Randomization (ASLR)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4297633" cy="422673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How ASLR works by showing how the locations of different critical Windows components can change in memory between restarts.</a:t>
            </a:r>
          </a:p>
        </p:txBody>
      </p:sp>
      <p:pic>
        <p:nvPicPr>
          <p:cNvPr id="4" name="Picture 2" descr="ASLR at work">
            <a:extLst>
              <a:ext uri="{FF2B5EF4-FFF2-40B4-BE49-F238E27FC236}">
                <a16:creationId xmlns:a16="http://schemas.microsoft.com/office/drawing/2014/main" id="{AAC2B1F9-D38C-420B-B340-20A7B0AE0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594" y="2109703"/>
            <a:ext cx="70866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033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spc="-50" dirty="0"/>
              <a:t>SEH overwrites - Overview</a:t>
            </a:r>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11524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dirty="0">
                <a:gradFill>
                  <a:gsLst>
                    <a:gs pos="1250">
                      <a:srgbClr val="505050"/>
                    </a:gs>
                    <a:gs pos="100000">
                      <a:srgbClr val="505050"/>
                    </a:gs>
                  </a:gsLst>
                  <a:lin ang="5400000" scaled="0"/>
                </a:gradFill>
              </a:rPr>
              <a:t>Structured </a:t>
            </a:r>
            <a:r>
              <a:rPr lang="en-US">
                <a:gradFill>
                  <a:gsLst>
                    <a:gs pos="1250">
                      <a:srgbClr val="505050"/>
                    </a:gs>
                    <a:gs pos="100000">
                      <a:srgbClr val="505050"/>
                    </a:gs>
                  </a:gsLst>
                  <a:lin ang="5400000" scaled="0"/>
                </a:gradFill>
              </a:rPr>
              <a:t>Exception Handling(SEH</a:t>
            </a:r>
            <a:r>
              <a:rPr lang="en-US" dirty="0">
                <a:gradFill>
                  <a:gsLst>
                    <a:gs pos="1250">
                      <a:srgbClr val="505050"/>
                    </a:gs>
                    <a:gs pos="100000">
                      <a:srgbClr val="505050"/>
                    </a:gs>
                  </a:gsLst>
                  <a:lin ang="5400000" scaled="0"/>
                </a:gradFill>
              </a:rPr>
              <a:t>) is the basis of exception handling in Windows</a:t>
            </a:r>
          </a:p>
          <a:p>
            <a:pPr>
              <a:buFont typeface="Wingdings" panose="05000000000000000000" pitchFamily="2" charset="2"/>
              <a:buChar char="§"/>
              <a:defRPr/>
            </a:pPr>
            <a:r>
              <a:rPr lang="en-US" dirty="0">
                <a:gradFill>
                  <a:gsLst>
                    <a:gs pos="1250">
                      <a:srgbClr val="505050"/>
                    </a:gs>
                    <a:gs pos="100000">
                      <a:srgbClr val="505050"/>
                    </a:gs>
                  </a:gsLst>
                  <a:lin ang="5400000" scaled="0"/>
                </a:gradFill>
              </a:rPr>
              <a:t>SEH uses a linked-list of nested </a:t>
            </a:r>
            <a:r>
              <a:rPr lang="en-US">
                <a:gradFill>
                  <a:gsLst>
                    <a:gs pos="1250">
                      <a:srgbClr val="505050"/>
                    </a:gs>
                    <a:gs pos="100000">
                      <a:srgbClr val="505050"/>
                    </a:gs>
                  </a:gsLst>
                  <a:lin ang="5400000" scaled="0"/>
                </a:gradFill>
              </a:rPr>
              <a:t>exception handlers </a:t>
            </a:r>
            <a:endParaRPr lang="en-US">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dirty="0">
                <a:gradFill>
                  <a:gsLst>
                    <a:gs pos="1250">
                      <a:srgbClr val="505050"/>
                    </a:gs>
                    <a:gs pos="100000">
                      <a:srgbClr val="505050"/>
                    </a:gs>
                  </a:gsLst>
                  <a:lin ang="5400000" scaled="0"/>
                </a:gradFill>
              </a:rPr>
              <a:t>Attackers use a SEH Overwrite to divert control of code execution</a:t>
            </a:r>
            <a:endParaRPr lang="en-US">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dirty="0">
                <a:gradFill>
                  <a:gsLst>
                    <a:gs pos="1250">
                      <a:srgbClr val="505050"/>
                    </a:gs>
                    <a:gs pos="100000">
                      <a:srgbClr val="505050"/>
                    </a:gs>
                  </a:gsLst>
                  <a:lin ang="5400000" scaled="0"/>
                </a:gradFill>
              </a:rPr>
              <a:t>Buffer overflow can be used to overwrite exception pointer in </a:t>
            </a:r>
            <a:r>
              <a:rPr lang="en-US">
                <a:gradFill>
                  <a:gsLst>
                    <a:gs pos="1250">
                      <a:srgbClr val="505050"/>
                    </a:gs>
                    <a:gs pos="100000">
                      <a:srgbClr val="505050"/>
                    </a:gs>
                  </a:gsLst>
                  <a:lin ang="5400000" scaled="0"/>
                </a:gradFill>
              </a:rPr>
              <a:t>the linked-list </a:t>
            </a:r>
            <a:endParaRPr lang="en-US">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dirty="0">
                <a:gradFill>
                  <a:gsLst>
                    <a:gs pos="1250">
                      <a:srgbClr val="505050"/>
                    </a:gs>
                    <a:gs pos="100000">
                      <a:srgbClr val="505050"/>
                    </a:gs>
                  </a:gsLst>
                  <a:lin ang="5400000" scaled="0"/>
                </a:gradFill>
              </a:rPr>
              <a:t>Mitigation can use SEHOP (Structured Exception Handling Overwrite Protection</a:t>
            </a:r>
            <a:r>
              <a:rPr lang="en-US">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3770287166"/>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Address Space Layout Randomization (ASLR)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8964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ASLR with Windows 10 :</a:t>
            </a:r>
          </a:p>
          <a:p>
            <a:pPr lvl="1">
              <a:buFont typeface="Wingdings" panose="05000000000000000000" pitchFamily="2" charset="2"/>
              <a:buChar char="§"/>
              <a:defRPr/>
            </a:pPr>
            <a:r>
              <a:rPr lang="en-US">
                <a:gradFill>
                  <a:gsLst>
                    <a:gs pos="1250">
                      <a:srgbClr val="505050"/>
                    </a:gs>
                    <a:gs pos="100000">
                      <a:srgbClr val="505050"/>
                    </a:gs>
                  </a:gsLst>
                  <a:lin ang="5400000" scaled="0"/>
                </a:gradFill>
              </a:rPr>
              <a:t>applies ASLR holistically across the system and increases the level of entropy many times compared with previous versions of Windows to combat sophisticated attacks such as heap spraying. </a:t>
            </a:r>
          </a:p>
          <a:p>
            <a:pPr lvl="1">
              <a:buFont typeface="Wingdings" panose="05000000000000000000" pitchFamily="2" charset="2"/>
              <a:buChar char="§"/>
              <a:defRPr/>
            </a:pPr>
            <a:r>
              <a:rPr lang="en-US">
                <a:gradFill>
                  <a:gsLst>
                    <a:gs pos="1250">
                      <a:srgbClr val="505050"/>
                    </a:gs>
                    <a:gs pos="100000">
                      <a:srgbClr val="505050"/>
                    </a:gs>
                  </a:gsLst>
                  <a:lin ang="5400000" scaled="0"/>
                </a:gradFill>
              </a:rPr>
              <a:t>64-bit system and application processes can take advantage of a vastly increased memory space, which makes it even more difficult for malware to predict where Windows 10 stores vital data. </a:t>
            </a:r>
          </a:p>
          <a:p>
            <a:pPr lvl="1">
              <a:buFont typeface="Wingdings" panose="05000000000000000000" pitchFamily="2" charset="2"/>
              <a:buChar char="§"/>
              <a:defRPr/>
            </a:pPr>
            <a:r>
              <a:rPr lang="en-US">
                <a:gradFill>
                  <a:gsLst>
                    <a:gs pos="1250">
                      <a:srgbClr val="505050"/>
                    </a:gs>
                    <a:gs pos="100000">
                      <a:srgbClr val="505050"/>
                    </a:gs>
                  </a:gsLst>
                  <a:lin ang="5400000" scaled="0"/>
                </a:gradFill>
              </a:rPr>
              <a:t>When used on systems that have TPMs, ASLR memory randomization will be increasingly unique across devices, which makes it even more difficult for a successful exploit that works on one system to work reliably on another.</a:t>
            </a:r>
          </a:p>
        </p:txBody>
      </p:sp>
    </p:spTree>
    <p:extLst>
      <p:ext uri="{BB962C8B-B14F-4D97-AF65-F5344CB8AC3E}">
        <p14:creationId xmlns:p14="http://schemas.microsoft.com/office/powerpoint/2010/main" val="1895966905"/>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DEP</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391713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Data Execution Prevention (DEP)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32398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System-level memory protection feature available in Windows operating systems. </a:t>
            </a:r>
          </a:p>
          <a:p>
            <a:pPr lvl="1">
              <a:buFont typeface="Wingdings" panose="05000000000000000000" pitchFamily="2" charset="2"/>
              <a:buChar char="§"/>
              <a:defRPr/>
            </a:pPr>
            <a:r>
              <a:rPr lang="en-US">
                <a:gradFill>
                  <a:gsLst>
                    <a:gs pos="1250">
                      <a:srgbClr val="505050"/>
                    </a:gs>
                    <a:gs pos="100000">
                      <a:srgbClr val="505050"/>
                    </a:gs>
                  </a:gsLst>
                  <a:lin ang="5400000" scaled="0"/>
                </a:gradFill>
              </a:rPr>
              <a:t>DEP enables the operating system to mark one or more pages of memory as non-executable, which prevents code from being run from that region of memory, to help prevent exploitation of buffer overruns.</a:t>
            </a:r>
          </a:p>
          <a:p>
            <a:pPr lvl="1">
              <a:buFont typeface="Wingdings" panose="05000000000000000000" pitchFamily="2" charset="2"/>
              <a:buChar char="§"/>
              <a:defRPr/>
            </a:pPr>
            <a:r>
              <a:rPr lang="en-US">
                <a:gradFill>
                  <a:gsLst>
                    <a:gs pos="1250">
                      <a:srgbClr val="505050"/>
                    </a:gs>
                    <a:gs pos="100000">
                      <a:srgbClr val="505050"/>
                    </a:gs>
                  </a:gsLst>
                  <a:lin ang="5400000" scaled="0"/>
                </a:gradFill>
              </a:rPr>
              <a:t>DEP helps prevent code from being run from data pages such as the default heap, stacks, and memory pools. Although some applications have compatibility problems with DEP, the vast majority of applications do not.</a:t>
            </a:r>
          </a:p>
        </p:txBody>
      </p:sp>
    </p:spTree>
    <p:extLst>
      <p:ext uri="{BB962C8B-B14F-4D97-AF65-F5344CB8AC3E}">
        <p14:creationId xmlns:p14="http://schemas.microsoft.com/office/powerpoint/2010/main" val="3889077050"/>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Data Execution Prevention (DEP)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99075" y="1759921"/>
            <a:ext cx="11887200" cy="509678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Malware depends on its ability to insert a malicious payload into memory with the hope that it will be executed later. </a:t>
            </a:r>
          </a:p>
          <a:p>
            <a:pPr lvl="1">
              <a:buFont typeface="Wingdings" panose="05000000000000000000" pitchFamily="2" charset="2"/>
              <a:buChar char="§"/>
              <a:defRPr/>
            </a:pPr>
            <a:r>
              <a:rPr lang="en-US">
                <a:gradFill>
                  <a:gsLst>
                    <a:gs pos="1250">
                      <a:srgbClr val="505050"/>
                    </a:gs>
                    <a:gs pos="100000">
                      <a:srgbClr val="505050"/>
                    </a:gs>
                  </a:gsLst>
                  <a:lin ang="5400000" scaled="0"/>
                </a:gradFill>
              </a:rPr>
              <a:t>Wouldn’t it be great if you could prevent malware from running if it wrote to an area that has been allocated solely for the storage of information?</a:t>
            </a:r>
          </a:p>
          <a:p>
            <a:pPr lvl="0">
              <a:buFont typeface="Wingdings" panose="05000000000000000000" pitchFamily="2" charset="2"/>
              <a:buChar char="§"/>
              <a:defRPr/>
            </a:pPr>
            <a:r>
              <a:rPr lang="en-US">
                <a:gradFill>
                  <a:gsLst>
                    <a:gs pos="1250">
                      <a:srgbClr val="505050"/>
                    </a:gs>
                    <a:gs pos="100000">
                      <a:srgbClr val="505050"/>
                    </a:gs>
                  </a:gsLst>
                  <a:lin ang="5400000" scaled="0"/>
                </a:gradFill>
              </a:rPr>
              <a:t>Data Execution Prevention (DEP) does exactly that, by substantially reducing the range of memory that malicious code can use for its benefit. </a:t>
            </a:r>
          </a:p>
          <a:p>
            <a:pPr lvl="1">
              <a:buFont typeface="Wingdings" panose="05000000000000000000" pitchFamily="2" charset="2"/>
              <a:buChar char="§"/>
              <a:defRPr/>
            </a:pPr>
            <a:r>
              <a:rPr lang="en-US">
                <a:gradFill>
                  <a:gsLst>
                    <a:gs pos="1250">
                      <a:srgbClr val="505050"/>
                    </a:gs>
                    <a:gs pos="100000">
                      <a:srgbClr val="505050"/>
                    </a:gs>
                  </a:gsLst>
                  <a:lin ang="5400000" scaled="0"/>
                </a:gradFill>
              </a:rPr>
              <a:t>DEP uses the No </a:t>
            </a:r>
            <a:r>
              <a:rPr lang="en-US" err="1">
                <a:gradFill>
                  <a:gsLst>
                    <a:gs pos="1250">
                      <a:srgbClr val="505050"/>
                    </a:gs>
                    <a:gs pos="100000">
                      <a:srgbClr val="505050"/>
                    </a:gs>
                  </a:gsLst>
                  <a:lin ang="5400000" scaled="0"/>
                </a:gradFill>
              </a:rPr>
              <a:t>eXecute</a:t>
            </a:r>
            <a:r>
              <a:rPr lang="en-US">
                <a:gradFill>
                  <a:gsLst>
                    <a:gs pos="1250">
                      <a:srgbClr val="505050"/>
                    </a:gs>
                    <a:gs pos="100000">
                      <a:srgbClr val="505050"/>
                    </a:gs>
                  </a:gsLst>
                  <a:lin ang="5400000" scaled="0"/>
                </a:gradFill>
              </a:rPr>
              <a:t> bit on modern CPUs to mark blocks of memory as read-only so that those blocks can’t be used to execute malicious code that may be inserted by means of a vulnerability exploit.</a:t>
            </a:r>
          </a:p>
        </p:txBody>
      </p:sp>
    </p:spTree>
    <p:extLst>
      <p:ext uri="{BB962C8B-B14F-4D97-AF65-F5344CB8AC3E}">
        <p14:creationId xmlns:p14="http://schemas.microsoft.com/office/powerpoint/2010/main" val="2496307514"/>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Data Execution Prevention (DEP)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0"/>
            <a:ext cx="4389072" cy="267765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Using Task Manager to identify process with or without DEP enable</a:t>
            </a:r>
          </a:p>
        </p:txBody>
      </p:sp>
      <p:pic>
        <p:nvPicPr>
          <p:cNvPr id="2050" name="Picture 2" descr="Processes with DEP enabled in Windows 10">
            <a:extLst>
              <a:ext uri="{FF2B5EF4-FFF2-40B4-BE49-F238E27FC236}">
                <a16:creationId xmlns:a16="http://schemas.microsoft.com/office/drawing/2014/main" id="{3F49D9DA-6BD7-463F-9F30-9220D026B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701" y="1779201"/>
            <a:ext cx="8185757" cy="450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93911"/>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66358" y="1394789"/>
            <a:ext cx="8229535" cy="1837298"/>
          </a:xfrm>
        </p:spPr>
        <p:txBody>
          <a:bodyPr/>
          <a:lstStyle/>
          <a:p>
            <a:r>
              <a:rPr lang="en-US" sz="4800" spc="-50" dirty="0"/>
              <a:t>Key concepts:</a:t>
            </a:r>
            <a:br>
              <a:rPr lang="en-US" sz="4800" spc="-50" dirty="0"/>
            </a:br>
            <a:r>
              <a:rPr lang="en-US" sz="4800" spc="-50" dirty="0"/>
              <a:t>   Authenticode</a:t>
            </a:r>
            <a:br>
              <a:rPr lang="en-US" sz="4800" spc="-50" dirty="0"/>
            </a:br>
            <a:r>
              <a:rPr lang="en-US" sz="4800" spc="-50" dirty="0"/>
              <a:t>   Code Signing</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332569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Code Signing - Authenticode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7089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Use of Authenticode to sign software programs:</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To prove its Integrity</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To develop its Reputation</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Digitally signing application code helps to ensure that it cannot be tampered.</a:t>
            </a:r>
          </a:p>
          <a:p>
            <a:pPr lvl="0">
              <a:buFont typeface="Wingdings" panose="05000000000000000000" pitchFamily="2" charset="2"/>
              <a:buChar char="§"/>
              <a:defRPr/>
            </a:pPr>
            <a:r>
              <a:rPr lang="en-US" dirty="0"/>
              <a:t>Microsoft helpfully publishes the </a:t>
            </a:r>
            <a:r>
              <a:rPr lang="en-US" dirty="0">
                <a:hlinkClick r:id="rId3"/>
              </a:rPr>
              <a:t>Windows Authenticode Portable Executable Signature Format</a:t>
            </a:r>
            <a:r>
              <a:rPr lang="en-US" dirty="0"/>
              <a:t> (and the less relevant </a:t>
            </a:r>
            <a:r>
              <a:rPr lang="en-US" dirty="0">
                <a:hlinkClick r:id="rId4"/>
              </a:rPr>
              <a:t>Microsoft PE and COFF Specification</a:t>
            </a:r>
            <a:r>
              <a:rPr lang="en-US" dirty="0"/>
              <a:t>) document, which outlines in great detail how Authenticode works.</a:t>
            </a:r>
            <a:endParaRPr lang="en-US"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085281996"/>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17940" y="1396360"/>
            <a:ext cx="5389722" cy="295465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dirty="0">
                <a:solidFill>
                  <a:prstClr val="white"/>
                </a:solidFill>
                <a:latin typeface="Calibri Light" panose="020F0302020204030204"/>
              </a:rPr>
              <a:t>Authenticode implementation in Windows Authentication Portable (PE) signature format</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dirty="0"/>
              <a:t>Authenticode</a:t>
            </a:r>
            <a:endParaRPr lang="fr-FR" dirty="0"/>
          </a:p>
        </p:txBody>
      </p:sp>
      <p:graphicFrame>
        <p:nvGraphicFramePr>
          <p:cNvPr id="6" name="Objet 5">
            <a:extLst>
              <a:ext uri="{FF2B5EF4-FFF2-40B4-BE49-F238E27FC236}">
                <a16:creationId xmlns:a16="http://schemas.microsoft.com/office/drawing/2014/main" id="{AB6779A0-B385-495D-A2CA-DF5BC9B00978}"/>
              </a:ext>
            </a:extLst>
          </p:cNvPr>
          <p:cNvGraphicFramePr>
            <a:graphicFrameLocks noChangeAspect="1"/>
          </p:cNvGraphicFramePr>
          <p:nvPr>
            <p:extLst>
              <p:ext uri="{D42A27DB-BD31-4B8C-83A1-F6EECF244321}">
                <p14:modId xmlns:p14="http://schemas.microsoft.com/office/powerpoint/2010/main" val="4239557105"/>
              </p:ext>
            </p:extLst>
          </p:nvPr>
        </p:nvGraphicFramePr>
        <p:xfrm>
          <a:off x="767931" y="1396360"/>
          <a:ext cx="4417679" cy="5481468"/>
        </p:xfrm>
        <a:graphic>
          <a:graphicData uri="http://schemas.openxmlformats.org/presentationml/2006/ole">
            <mc:AlternateContent xmlns:mc="http://schemas.openxmlformats.org/markup-compatibility/2006">
              <mc:Choice xmlns:v="urn:schemas-microsoft-com:vml" Requires="v">
                <p:oleObj spid="_x0000_s1046" name="Visio" r:id="rId4" imgW="5933423" imgH="7362001" progId="Visio.Drawing.11">
                  <p:embed/>
                </p:oleObj>
              </mc:Choice>
              <mc:Fallback>
                <p:oleObj name="Visio" r:id="rId4" imgW="5933423" imgH="7362001" progId="Visio.Drawing.11">
                  <p:embed/>
                  <p:pic>
                    <p:nvPicPr>
                      <p:cNvPr id="6" name="Objet 5">
                        <a:extLst>
                          <a:ext uri="{FF2B5EF4-FFF2-40B4-BE49-F238E27FC236}">
                            <a16:creationId xmlns:a16="http://schemas.microsoft.com/office/drawing/2014/main" id="{AB6779A0-B385-495D-A2CA-DF5BC9B009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931" y="1396360"/>
                        <a:ext cx="4417679" cy="5481468"/>
                      </a:xfrm>
                      <a:prstGeom prst="rect">
                        <a:avLst/>
                      </a:prstGeom>
                      <a:noFill/>
                    </p:spPr>
                  </p:pic>
                </p:oleObj>
              </mc:Fallback>
            </mc:AlternateContent>
          </a:graphicData>
        </a:graphic>
      </p:graphicFrame>
    </p:spTree>
    <p:extLst>
      <p:ext uri="{BB962C8B-B14F-4D97-AF65-F5344CB8AC3E}">
        <p14:creationId xmlns:p14="http://schemas.microsoft.com/office/powerpoint/2010/main" val="261936329"/>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Code Signing - Authenticode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28985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digital signature is only as strong as the hash algorithm to which the signature was applied. </a:t>
            </a:r>
          </a:p>
          <a:p>
            <a:r>
              <a:rPr lang="en-US" dirty="0"/>
              <a:t>If a hash algorithm is broken, signed hashes could be repurposed by bad guys.</a:t>
            </a:r>
            <a:endParaRPr lang="en-US"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286454234"/>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Authenticode - Hashing attacks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73305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Collision attack: relying on two different programs (one good, and one evil) that hash to the same value. </a:t>
            </a:r>
          </a:p>
          <a:p>
            <a:pPr lvl="1"/>
            <a:r>
              <a:rPr lang="en-US" dirty="0"/>
              <a:t>In Authenticode, this would only be interesting if he could convince someone else to sign the “good” program</a:t>
            </a:r>
          </a:p>
          <a:p>
            <a:pPr lvl="1"/>
            <a:r>
              <a:rPr lang="en-US" dirty="0"/>
              <a:t>That signature could then apply to the “evil” variant. </a:t>
            </a:r>
          </a:p>
          <a:p>
            <a:pPr lvl="1"/>
            <a:r>
              <a:rPr lang="en-US" dirty="0"/>
              <a:t>This attack is </a:t>
            </a:r>
            <a:r>
              <a:rPr lang="en-US" dirty="0">
                <a:hlinkClick r:id="rId2"/>
              </a:rPr>
              <a:t>possible against MD5</a:t>
            </a:r>
            <a:r>
              <a:rPr lang="en-US" dirty="0"/>
              <a:t> today.</a:t>
            </a:r>
          </a:p>
        </p:txBody>
      </p:sp>
    </p:spTree>
    <p:extLst>
      <p:ext uri="{BB962C8B-B14F-4D97-AF65-F5344CB8AC3E}">
        <p14:creationId xmlns:p14="http://schemas.microsoft.com/office/powerpoint/2010/main" val="25367890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5078BD6-0BC2-47C5-A54F-13BCB80D94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3.xml><?xml version="1.0" encoding="utf-8"?>
<ds:datastoreItem xmlns:ds="http://schemas.openxmlformats.org/officeDocument/2006/customXml" ds:itemID="{92140B17-0E85-40FB-904D-6E0A38E3BAB5}">
  <ds:schemaRefs>
    <ds:schemaRef ds:uri="http://purl.org/dc/elements/1.1/"/>
    <ds:schemaRef ds:uri="http://schemas.microsoft.com/office/2006/metadata/properties"/>
    <ds:schemaRef ds:uri="517b36ea-b140-47be-8d07-387acfc9083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10571</Words>
  <Application>Microsoft Office PowerPoint</Application>
  <PresentationFormat>Personnalisé</PresentationFormat>
  <Paragraphs>1076</Paragraphs>
  <Slides>118</Slides>
  <Notes>82</Notes>
  <HiddenSlides>2</HiddenSlides>
  <MMClips>0</MMClips>
  <ScaleCrop>false</ScaleCrop>
  <HeadingPairs>
    <vt:vector size="8" baseType="variant">
      <vt:variant>
        <vt:lpstr>Polices utilisées</vt:lpstr>
      </vt:variant>
      <vt:variant>
        <vt:i4>9</vt:i4>
      </vt:variant>
      <vt:variant>
        <vt:lpstr>Thème</vt:lpstr>
      </vt:variant>
      <vt:variant>
        <vt:i4>2</vt:i4>
      </vt:variant>
      <vt:variant>
        <vt:lpstr>Serveurs OLE incorporés</vt:lpstr>
      </vt:variant>
      <vt:variant>
        <vt:i4>1</vt:i4>
      </vt:variant>
      <vt:variant>
        <vt:lpstr>Titres des diapositives</vt:lpstr>
      </vt:variant>
      <vt:variant>
        <vt:i4>118</vt:i4>
      </vt:variant>
    </vt:vector>
  </HeadingPairs>
  <TitlesOfParts>
    <vt:vector size="130" baseType="lpstr">
      <vt:lpstr>Arial</vt:lpstr>
      <vt:lpstr>Calibri</vt:lpstr>
      <vt:lpstr>Calibri Light</vt:lpstr>
      <vt:lpstr>Consolas</vt:lpstr>
      <vt:lpstr>Segoe UI</vt:lpstr>
      <vt:lpstr>Segoe UI Light</vt:lpstr>
      <vt:lpstr>Segoe UI Semibold</vt:lpstr>
      <vt:lpstr>Segoe UI Semilight</vt:lpstr>
      <vt:lpstr>Wingdings</vt:lpstr>
      <vt:lpstr>WHITE TEMPLATE</vt:lpstr>
      <vt:lpstr>1_WHITE TEMPLATE</vt:lpstr>
      <vt:lpstr>Visio</vt:lpstr>
      <vt:lpstr>Présentation PowerPoint</vt:lpstr>
      <vt:lpstr>Code vulnerabilities exploit and mitigation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Mitigation overview</vt:lpstr>
      <vt:lpstr>Présentation PowerPoint</vt:lpstr>
      <vt:lpstr>Présentation PowerPoint</vt:lpstr>
      <vt:lpstr>Présentation PowerPoint</vt:lpstr>
      <vt:lpstr>Présentation PowerPoint</vt:lpstr>
      <vt:lpstr>Présentation PowerPoint</vt:lpstr>
      <vt:lpstr>Key concepts    EMET</vt:lpstr>
      <vt:lpstr>Présentation PowerPoint</vt:lpstr>
      <vt:lpstr>Présentation PowerPoint</vt:lpstr>
      <vt:lpstr>Présentation PowerPoint</vt:lpstr>
      <vt:lpstr>Présentation PowerPoint</vt:lpstr>
      <vt:lpstr>Key concepts    Reverse and Anti Reverse    Engineering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Key concepts:    ASLR</vt:lpstr>
      <vt:lpstr>Présentation PowerPoint</vt:lpstr>
      <vt:lpstr>Présentation PowerPoint</vt:lpstr>
      <vt:lpstr>Présentation PowerPoint</vt:lpstr>
      <vt:lpstr>Présentation PowerPoint</vt:lpstr>
      <vt:lpstr>Key concepts:    DEP</vt:lpstr>
      <vt:lpstr>Présentation PowerPoint</vt:lpstr>
      <vt:lpstr>Présentation PowerPoint</vt:lpstr>
      <vt:lpstr>Présentation PowerPoint</vt:lpstr>
      <vt:lpstr>Key concepts:    Authenticode    Code Signing</vt:lpstr>
      <vt:lpstr>Présentation PowerPoint</vt:lpstr>
      <vt:lpstr>Présentation PowerPoint</vt:lpstr>
      <vt:lpstr>Présentation PowerPoint</vt:lpstr>
      <vt:lpstr>Présentation PowerPoint</vt:lpstr>
      <vt:lpstr>Présentation PowerPoint</vt:lpstr>
      <vt:lpstr>Présentation PowerPoint</vt:lpstr>
      <vt:lpstr>Key concepts:    SmartScreen</vt:lpstr>
      <vt:lpstr>Présentation PowerPoint</vt:lpstr>
      <vt:lpstr>Présentation PowerPoint</vt:lpstr>
      <vt:lpstr>Présentation PowerPoint</vt:lpstr>
      <vt:lpstr>Présentation PowerPoint</vt:lpstr>
      <vt:lpstr>Key concepts:    Export Address Table Access Filtering </vt:lpstr>
      <vt:lpstr>Présentation PowerPoint</vt:lpstr>
      <vt:lpstr>Présentation PowerPoint</vt:lpstr>
      <vt:lpstr>Présentation PowerPoint</vt:lpstr>
      <vt:lpstr>Key concepts:    SEHOP</vt:lpstr>
      <vt:lpstr>Présentation PowerPoint</vt:lpstr>
      <vt:lpstr>Présentation PowerPoint</vt:lpstr>
      <vt:lpstr>Key concepts:    Control Flow Guard</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Security Module 4 – Malware with Windows</dc:title>
  <dc:creator/>
  <cp:lastModifiedBy/>
  <cp:revision>1</cp:revision>
  <dcterms:modified xsi:type="dcterms:W3CDTF">2018-09-14T13:51:38Z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bboucken@microsoft.com</vt:lpwstr>
  </property>
  <property fmtid="{D5CDD505-2E9C-101B-9397-08002B2CF9AE}" pid="11" name="MSIP_Label_f42aa342-8706-4288-bd11-ebb85995028c_SetDate">
    <vt:lpwstr>2018-05-25T08:35:37.4465893Z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