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77" r:id="rId5"/>
  </p:sldMasterIdLst>
  <p:notesMasterIdLst>
    <p:notesMasterId r:id="rId93"/>
  </p:notesMasterIdLst>
  <p:handoutMasterIdLst>
    <p:handoutMasterId r:id="rId94"/>
  </p:handoutMasterIdLst>
  <p:sldIdLst>
    <p:sldId id="776" r:id="rId6"/>
    <p:sldId id="898" r:id="rId7"/>
    <p:sldId id="896" r:id="rId8"/>
    <p:sldId id="1076" r:id="rId9"/>
    <p:sldId id="1078" r:id="rId10"/>
    <p:sldId id="1077" r:id="rId11"/>
    <p:sldId id="1079" r:id="rId12"/>
    <p:sldId id="1080" r:id="rId13"/>
    <p:sldId id="1081" r:id="rId14"/>
    <p:sldId id="1082" r:id="rId15"/>
    <p:sldId id="1084" r:id="rId16"/>
    <p:sldId id="1087" r:id="rId17"/>
    <p:sldId id="1088" r:id="rId18"/>
    <p:sldId id="1085" r:id="rId19"/>
    <p:sldId id="953" r:id="rId20"/>
    <p:sldId id="1016" r:id="rId21"/>
    <p:sldId id="922" r:id="rId22"/>
    <p:sldId id="1067" r:id="rId23"/>
    <p:sldId id="1086" r:id="rId24"/>
    <p:sldId id="1030" r:id="rId25"/>
    <p:sldId id="1031" r:id="rId26"/>
    <p:sldId id="1036" r:id="rId27"/>
    <p:sldId id="1032" r:id="rId28"/>
    <p:sldId id="1033" r:id="rId29"/>
    <p:sldId id="1034" r:id="rId30"/>
    <p:sldId id="1035" r:id="rId31"/>
    <p:sldId id="1017" r:id="rId32"/>
    <p:sldId id="1029" r:id="rId33"/>
    <p:sldId id="924" r:id="rId34"/>
    <p:sldId id="925" r:id="rId35"/>
    <p:sldId id="1018" r:id="rId36"/>
    <p:sldId id="1037" r:id="rId37"/>
    <p:sldId id="1038" r:id="rId38"/>
    <p:sldId id="1039" r:id="rId39"/>
    <p:sldId id="1040" r:id="rId40"/>
    <p:sldId id="1042" r:id="rId41"/>
    <p:sldId id="1019" r:id="rId42"/>
    <p:sldId id="1020" r:id="rId43"/>
    <p:sldId id="1021" r:id="rId44"/>
    <p:sldId id="1043" r:id="rId45"/>
    <p:sldId id="1044" r:id="rId46"/>
    <p:sldId id="1045" r:id="rId47"/>
    <p:sldId id="1046" r:id="rId48"/>
    <p:sldId id="1047" r:id="rId49"/>
    <p:sldId id="1048" r:id="rId50"/>
    <p:sldId id="1049" r:id="rId51"/>
    <p:sldId id="1050" r:id="rId52"/>
    <p:sldId id="1051" r:id="rId53"/>
    <p:sldId id="1053" r:id="rId54"/>
    <p:sldId id="1052" r:id="rId55"/>
    <p:sldId id="1054" r:id="rId56"/>
    <p:sldId id="1055" r:id="rId57"/>
    <p:sldId id="1056" r:id="rId58"/>
    <p:sldId id="1057" r:id="rId59"/>
    <p:sldId id="1058" r:id="rId60"/>
    <p:sldId id="1060" r:id="rId61"/>
    <p:sldId id="1061" r:id="rId62"/>
    <p:sldId id="1063" r:id="rId63"/>
    <p:sldId id="1064" r:id="rId64"/>
    <p:sldId id="1065" r:id="rId65"/>
    <p:sldId id="1066" r:id="rId66"/>
    <p:sldId id="1059" r:id="rId67"/>
    <p:sldId id="1071" r:id="rId68"/>
    <p:sldId id="1072" r:id="rId69"/>
    <p:sldId id="1073" r:id="rId70"/>
    <p:sldId id="1074" r:id="rId71"/>
    <p:sldId id="1068" r:id="rId72"/>
    <p:sldId id="1070" r:id="rId73"/>
    <p:sldId id="268" r:id="rId74"/>
    <p:sldId id="259" r:id="rId75"/>
    <p:sldId id="266" r:id="rId76"/>
    <p:sldId id="269" r:id="rId77"/>
    <p:sldId id="1075" r:id="rId78"/>
    <p:sldId id="263" r:id="rId79"/>
    <p:sldId id="1089" r:id="rId80"/>
    <p:sldId id="1090" r:id="rId81"/>
    <p:sldId id="270" r:id="rId82"/>
    <p:sldId id="264" r:id="rId83"/>
    <p:sldId id="1092" r:id="rId84"/>
    <p:sldId id="1091" r:id="rId85"/>
    <p:sldId id="1093" r:id="rId86"/>
    <p:sldId id="1094" r:id="rId87"/>
    <p:sldId id="1095" r:id="rId88"/>
    <p:sldId id="1096" r:id="rId89"/>
    <p:sldId id="1097" r:id="rId90"/>
    <p:sldId id="1098" r:id="rId91"/>
    <p:sldId id="276" r:id="rId92"/>
  </p:sldIdLst>
  <p:sldSz cx="12436475" cy="6994525"/>
  <p:notesSz cx="6781800" cy="9067800"/>
  <p:custDataLst>
    <p:tags r:id="rId95"/>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4 - Section 6 - System Misconfiguration" id="{7F9ADF2F-6FF9-4209-A79E-E049D158E0F0}">
          <p14:sldIdLst>
            <p14:sldId id="776"/>
            <p14:sldId id="898"/>
            <p14:sldId id="896"/>
            <p14:sldId id="1076"/>
            <p14:sldId id="1078"/>
            <p14:sldId id="1077"/>
            <p14:sldId id="1079"/>
            <p14:sldId id="1080"/>
            <p14:sldId id="1081"/>
            <p14:sldId id="1082"/>
            <p14:sldId id="1084"/>
            <p14:sldId id="1087"/>
            <p14:sldId id="1088"/>
            <p14:sldId id="1085"/>
            <p14:sldId id="953"/>
          </p14:sldIdLst>
        </p14:section>
        <p14:section name="Module 4 - Section 6 - Security Baseline" id="{726621D0-375A-40A0-BDB9-516516407F42}">
          <p14:sldIdLst>
            <p14:sldId id="1016"/>
            <p14:sldId id="922"/>
            <p14:sldId id="1067"/>
            <p14:sldId id="1086"/>
          </p14:sldIdLst>
        </p14:section>
        <p14:section name="Module 4 - Section 6 - JEA" id="{075479EC-AC3E-40B9-9B1F-82CF1EF4939B}">
          <p14:sldIdLst>
            <p14:sldId id="1030"/>
            <p14:sldId id="1031"/>
            <p14:sldId id="1036"/>
            <p14:sldId id="1032"/>
            <p14:sldId id="1033"/>
            <p14:sldId id="1034"/>
            <p14:sldId id="1035"/>
          </p14:sldIdLst>
        </p14:section>
        <p14:section name="Module 4 - Section 6 - Auditing" id="{D555DF57-2982-4ECB-8585-F6758AFC2992}">
          <p14:sldIdLst>
            <p14:sldId id="1017"/>
            <p14:sldId id="1029"/>
            <p14:sldId id="924"/>
            <p14:sldId id="925"/>
          </p14:sldIdLst>
        </p14:section>
        <p14:section name="Module 4 - Section 6 - Device Guard" id="{A6104A9D-CD41-421F-9588-91379BFB1AD9}">
          <p14:sldIdLst>
            <p14:sldId id="1018"/>
            <p14:sldId id="1037"/>
            <p14:sldId id="1038"/>
            <p14:sldId id="1039"/>
            <p14:sldId id="1040"/>
            <p14:sldId id="1042"/>
          </p14:sldIdLst>
        </p14:section>
        <p14:section name="Module 4 - Section 6 - Credential Guard" id="{BC5E6323-E6DC-4641-80AE-8802998B1D7F}">
          <p14:sldIdLst>
            <p14:sldId id="1019"/>
            <p14:sldId id="1020"/>
            <p14:sldId id="1021"/>
          </p14:sldIdLst>
        </p14:section>
        <p14:section name="Module 4 - Section 6 - DSC" id="{2E9EACC4-1C55-4497-A3EA-ED6F0014F6F3}">
          <p14:sldIdLst>
            <p14:sldId id="1043"/>
            <p14:sldId id="1044"/>
            <p14:sldId id="1045"/>
            <p14:sldId id="1046"/>
            <p14:sldId id="1047"/>
            <p14:sldId id="1048"/>
            <p14:sldId id="1049"/>
            <p14:sldId id="1050"/>
            <p14:sldId id="1051"/>
            <p14:sldId id="1053"/>
            <p14:sldId id="1052"/>
            <p14:sldId id="1054"/>
            <p14:sldId id="1055"/>
            <p14:sldId id="1056"/>
            <p14:sldId id="1057"/>
            <p14:sldId id="1058"/>
            <p14:sldId id="1060"/>
            <p14:sldId id="1061"/>
            <p14:sldId id="1063"/>
            <p14:sldId id="1064"/>
            <p14:sldId id="1065"/>
            <p14:sldId id="1066"/>
            <p14:sldId id="1059"/>
          </p14:sldIdLst>
        </p14:section>
        <p14:section name="Module 4 - Section 6 - Networking" id="{1B0C2A5B-B09D-4DD8-A1A3-9C32FFE8DAB7}">
          <p14:sldIdLst>
            <p14:sldId id="1071"/>
            <p14:sldId id="1072"/>
            <p14:sldId id="1073"/>
            <p14:sldId id="1074"/>
          </p14:sldIdLst>
        </p14:section>
        <p14:section name="Module 4 - Section 6 - PowerShell" id="{CF7F90B4-AC15-4656-85FF-2B1348FC4AA5}">
          <p14:sldIdLst>
            <p14:sldId id="1068"/>
            <p14:sldId id="1070"/>
            <p14:sldId id="268"/>
            <p14:sldId id="259"/>
            <p14:sldId id="266"/>
            <p14:sldId id="269"/>
            <p14:sldId id="1075"/>
            <p14:sldId id="263"/>
            <p14:sldId id="1089"/>
            <p14:sldId id="1090"/>
            <p14:sldId id="270"/>
            <p14:sldId id="264"/>
            <p14:sldId id="1092"/>
            <p14:sldId id="1091"/>
            <p14:sldId id="1093"/>
            <p14:sldId id="1094"/>
            <p14:sldId id="1095"/>
            <p14:sldId id="1096"/>
            <p14:sldId id="1097"/>
            <p14:sldId id="1098"/>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eu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92D91"/>
    <a:srgbClr val="FFF100"/>
    <a:srgbClr val="107C10"/>
    <a:srgbClr val="E81123"/>
    <a:srgbClr val="002050"/>
    <a:srgbClr val="FF8C00"/>
    <a:srgbClr val="BFBFBF"/>
    <a:srgbClr val="505050"/>
    <a:srgbClr val="017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15" autoAdjust="0"/>
  </p:normalViewPr>
  <p:slideViewPr>
    <p:cSldViewPr snapToGrid="0">
      <p:cViewPr varScale="1">
        <p:scale>
          <a:sx n="98" d="100"/>
          <a:sy n="98" d="100"/>
        </p:scale>
        <p:origin x="960" y="82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ags" Target="tags/tag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notesMaster" Target="notesMasters/notesMaster1.xml"/><Relationship Id="rId98"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handoutMaster" Target="handoutMasters/handoutMaster1.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AAC708-066B-4381-B744-E013C9A6260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1A1C7EB-266E-475F-937E-88D11ECE4C77}">
      <dgm:prSet phldrT="[Text]"/>
      <dgm:spPr/>
      <dgm:t>
        <a:bodyPr/>
        <a:lstStyle/>
        <a:p>
          <a:pPr>
            <a:lnSpc>
              <a:spcPct val="100000"/>
            </a:lnSpc>
            <a:spcAft>
              <a:spcPts val="0"/>
            </a:spcAft>
          </a:pPr>
          <a:r>
            <a:rPr lang="en-AU" dirty="0"/>
            <a:t>Scripts</a:t>
          </a:r>
          <a:endParaRPr lang="en-US" dirty="0"/>
        </a:p>
      </dgm:t>
    </dgm:pt>
    <dgm:pt modelId="{2905743A-BBB2-4042-AF33-F69B7B823F2E}" type="parTrans" cxnId="{48FE2CA1-87D1-464C-A1FF-9AEC27244224}">
      <dgm:prSet/>
      <dgm:spPr/>
      <dgm:t>
        <a:bodyPr/>
        <a:lstStyle/>
        <a:p>
          <a:endParaRPr lang="en-US"/>
        </a:p>
      </dgm:t>
    </dgm:pt>
    <dgm:pt modelId="{D2419C47-EAD3-4E44-874C-1628C4FA0F83}" type="sibTrans" cxnId="{48FE2CA1-87D1-464C-A1FF-9AEC27244224}">
      <dgm:prSet/>
      <dgm:spPr/>
      <dgm:t>
        <a:bodyPr/>
        <a:lstStyle/>
        <a:p>
          <a:endParaRPr lang="en-US"/>
        </a:p>
      </dgm:t>
    </dgm:pt>
    <dgm:pt modelId="{B27232A5-EFA1-4170-88D6-E099357332AD}">
      <dgm:prSet/>
      <dgm:spPr/>
      <dgm:t>
        <a:bodyPr/>
        <a:lstStyle/>
        <a:p>
          <a:pPr>
            <a:lnSpc>
              <a:spcPct val="100000"/>
            </a:lnSpc>
            <a:spcAft>
              <a:spcPts val="0"/>
            </a:spcAft>
          </a:pPr>
          <a:r>
            <a:rPr lang="en-AU" dirty="0"/>
            <a:t>Environment Variables</a:t>
          </a:r>
        </a:p>
      </dgm:t>
    </dgm:pt>
    <dgm:pt modelId="{191236C7-2DE1-4D28-B0A7-B3BAD3A14E89}" type="parTrans" cxnId="{EAC2782B-D420-4A07-9762-58D73C64C899}">
      <dgm:prSet/>
      <dgm:spPr/>
      <dgm:t>
        <a:bodyPr/>
        <a:lstStyle/>
        <a:p>
          <a:endParaRPr lang="en-US"/>
        </a:p>
      </dgm:t>
    </dgm:pt>
    <dgm:pt modelId="{B44D9CDC-4B89-403F-9506-40704AB4C39C}" type="sibTrans" cxnId="{EAC2782B-D420-4A07-9762-58D73C64C899}">
      <dgm:prSet/>
      <dgm:spPr/>
      <dgm:t>
        <a:bodyPr/>
        <a:lstStyle/>
        <a:p>
          <a:endParaRPr lang="en-US"/>
        </a:p>
      </dgm:t>
    </dgm:pt>
    <dgm:pt modelId="{08E095DF-0E3A-4B47-A9DA-CBB690EC45BC}">
      <dgm:prSet/>
      <dgm:spPr/>
      <dgm:t>
        <a:bodyPr/>
        <a:lstStyle/>
        <a:p>
          <a:pPr>
            <a:lnSpc>
              <a:spcPct val="100000"/>
            </a:lnSpc>
            <a:spcAft>
              <a:spcPts val="0"/>
            </a:spcAft>
          </a:pPr>
          <a:r>
            <a:rPr lang="en-AU" dirty="0"/>
            <a:t>Registry</a:t>
          </a:r>
        </a:p>
      </dgm:t>
    </dgm:pt>
    <dgm:pt modelId="{5056767D-7587-4EB8-88D1-E16FFB2ABBF9}" type="parTrans" cxnId="{97FEC6F6-FED3-4E7A-B45B-B61B6CBCEDA0}">
      <dgm:prSet/>
      <dgm:spPr/>
      <dgm:t>
        <a:bodyPr/>
        <a:lstStyle/>
        <a:p>
          <a:endParaRPr lang="en-US"/>
        </a:p>
      </dgm:t>
    </dgm:pt>
    <dgm:pt modelId="{B8606040-7771-4448-98C3-EA0F295DD82B}" type="sibTrans" cxnId="{97FEC6F6-FED3-4E7A-B45B-B61B6CBCEDA0}">
      <dgm:prSet/>
      <dgm:spPr/>
      <dgm:t>
        <a:bodyPr/>
        <a:lstStyle/>
        <a:p>
          <a:endParaRPr lang="en-US"/>
        </a:p>
      </dgm:t>
    </dgm:pt>
    <dgm:pt modelId="{080D1DAB-F8F5-4CB6-9CEE-0615C6D14D9C}">
      <dgm:prSet/>
      <dgm:spPr/>
      <dgm:t>
        <a:bodyPr/>
        <a:lstStyle/>
        <a:p>
          <a:pPr>
            <a:lnSpc>
              <a:spcPct val="100000"/>
            </a:lnSpc>
            <a:spcAft>
              <a:spcPts val="0"/>
            </a:spcAft>
          </a:pPr>
          <a:r>
            <a:rPr lang="en-AU" dirty="0"/>
            <a:t>Repair</a:t>
          </a:r>
        </a:p>
        <a:p>
          <a:pPr>
            <a:lnSpc>
              <a:spcPct val="100000"/>
            </a:lnSpc>
            <a:spcAft>
              <a:spcPts val="0"/>
            </a:spcAft>
          </a:pPr>
          <a:r>
            <a:rPr lang="en-AU" dirty="0"/>
            <a:t>Desired</a:t>
          </a:r>
        </a:p>
        <a:p>
          <a:pPr>
            <a:lnSpc>
              <a:spcPct val="100000"/>
            </a:lnSpc>
            <a:spcAft>
              <a:spcPts val="0"/>
            </a:spcAft>
          </a:pPr>
          <a:r>
            <a:rPr lang="en-AU" dirty="0"/>
            <a:t>State</a:t>
          </a:r>
        </a:p>
      </dgm:t>
    </dgm:pt>
    <dgm:pt modelId="{2D4EB9DA-36AC-4494-A0DB-3B30A8D197F5}" type="parTrans" cxnId="{3FF1A5FF-9DF4-4BF2-8CDC-94C6B4B2111D}">
      <dgm:prSet/>
      <dgm:spPr/>
      <dgm:t>
        <a:bodyPr/>
        <a:lstStyle/>
        <a:p>
          <a:endParaRPr lang="en-US"/>
        </a:p>
      </dgm:t>
    </dgm:pt>
    <dgm:pt modelId="{FEBF7D0C-E23C-40F1-8A2D-47E524A2B693}" type="sibTrans" cxnId="{3FF1A5FF-9DF4-4BF2-8CDC-94C6B4B2111D}">
      <dgm:prSet/>
      <dgm:spPr/>
      <dgm:t>
        <a:bodyPr/>
        <a:lstStyle/>
        <a:p>
          <a:endParaRPr lang="en-US"/>
        </a:p>
      </dgm:t>
    </dgm:pt>
    <dgm:pt modelId="{C564849A-E439-4C44-B2B2-A7BF3CBF7F21}">
      <dgm:prSet/>
      <dgm:spPr/>
      <dgm:t>
        <a:bodyPr/>
        <a:lstStyle/>
        <a:p>
          <a:pPr>
            <a:lnSpc>
              <a:spcPct val="100000"/>
            </a:lnSpc>
            <a:spcAft>
              <a:spcPts val="0"/>
            </a:spcAft>
          </a:pPr>
          <a:r>
            <a:rPr lang="en-AU" dirty="0"/>
            <a:t>Report</a:t>
          </a:r>
        </a:p>
        <a:p>
          <a:pPr>
            <a:lnSpc>
              <a:spcPct val="100000"/>
            </a:lnSpc>
            <a:spcAft>
              <a:spcPts val="0"/>
            </a:spcAft>
          </a:pPr>
          <a:r>
            <a:rPr lang="en-AU" dirty="0"/>
            <a:t>Desired</a:t>
          </a:r>
        </a:p>
        <a:p>
          <a:pPr>
            <a:lnSpc>
              <a:spcPct val="100000"/>
            </a:lnSpc>
            <a:spcAft>
              <a:spcPts val="0"/>
            </a:spcAft>
          </a:pPr>
          <a:r>
            <a:rPr lang="en-AU" dirty="0"/>
            <a:t>State</a:t>
          </a:r>
        </a:p>
      </dgm:t>
    </dgm:pt>
    <dgm:pt modelId="{7024E21D-77C9-4950-B934-9C8D4874FFF8}" type="parTrans" cxnId="{A824206A-CF1F-4B9F-AD0B-46B2CB8D61D3}">
      <dgm:prSet/>
      <dgm:spPr/>
      <dgm:t>
        <a:bodyPr/>
        <a:lstStyle/>
        <a:p>
          <a:endParaRPr lang="en-US"/>
        </a:p>
      </dgm:t>
    </dgm:pt>
    <dgm:pt modelId="{E27F4D8C-DC07-4559-8FF3-13BD4090DD38}" type="sibTrans" cxnId="{A824206A-CF1F-4B9F-AD0B-46B2CB8D61D3}">
      <dgm:prSet/>
      <dgm:spPr/>
      <dgm:t>
        <a:bodyPr/>
        <a:lstStyle/>
        <a:p>
          <a:endParaRPr lang="en-US"/>
        </a:p>
      </dgm:t>
    </dgm:pt>
    <dgm:pt modelId="{80599F98-FFC8-43A7-8347-25C4134DC8B4}">
      <dgm:prSet/>
      <dgm:spPr/>
      <dgm:t>
        <a:bodyPr/>
        <a:lstStyle/>
        <a:p>
          <a:pPr>
            <a:lnSpc>
              <a:spcPct val="100000"/>
            </a:lnSpc>
            <a:spcAft>
              <a:spcPts val="0"/>
            </a:spcAft>
          </a:pPr>
          <a:r>
            <a:rPr lang="en-AU" dirty="0"/>
            <a:t>Deploy</a:t>
          </a:r>
        </a:p>
        <a:p>
          <a:pPr>
            <a:lnSpc>
              <a:spcPct val="100000"/>
            </a:lnSpc>
            <a:spcAft>
              <a:spcPts val="0"/>
            </a:spcAft>
          </a:pPr>
          <a:r>
            <a:rPr lang="en-AU" dirty="0"/>
            <a:t>Software</a:t>
          </a:r>
        </a:p>
      </dgm:t>
    </dgm:pt>
    <dgm:pt modelId="{BAED36A1-1A53-4E23-B293-464FFF0913E3}" type="parTrans" cxnId="{245A5BF4-7CC8-4AE4-B3B4-3AA3EC9D013F}">
      <dgm:prSet/>
      <dgm:spPr/>
      <dgm:t>
        <a:bodyPr/>
        <a:lstStyle/>
        <a:p>
          <a:endParaRPr lang="en-US"/>
        </a:p>
      </dgm:t>
    </dgm:pt>
    <dgm:pt modelId="{C5338A26-2E55-4504-8197-03422A84EE84}" type="sibTrans" cxnId="{245A5BF4-7CC8-4AE4-B3B4-3AA3EC9D013F}">
      <dgm:prSet/>
      <dgm:spPr/>
      <dgm:t>
        <a:bodyPr/>
        <a:lstStyle/>
        <a:p>
          <a:endParaRPr lang="en-US"/>
        </a:p>
      </dgm:t>
    </dgm:pt>
    <dgm:pt modelId="{8EADD91A-5D01-420B-A3A4-F282219D8545}">
      <dgm:prSet/>
      <dgm:spPr/>
      <dgm:t>
        <a:bodyPr/>
        <a:lstStyle/>
        <a:p>
          <a:pPr>
            <a:lnSpc>
              <a:spcPct val="100000"/>
            </a:lnSpc>
            <a:spcAft>
              <a:spcPts val="0"/>
            </a:spcAft>
          </a:pPr>
          <a:r>
            <a:rPr lang="en-AU" dirty="0"/>
            <a:t>Roles and</a:t>
          </a:r>
        </a:p>
        <a:p>
          <a:pPr>
            <a:lnSpc>
              <a:spcPct val="100000"/>
            </a:lnSpc>
            <a:spcAft>
              <a:spcPts val="0"/>
            </a:spcAft>
          </a:pPr>
          <a:r>
            <a:rPr lang="en-AU" dirty="0"/>
            <a:t>Features</a:t>
          </a:r>
        </a:p>
      </dgm:t>
    </dgm:pt>
    <dgm:pt modelId="{E3328E2A-09C4-4C96-BEAC-14EEA12A8725}" type="parTrans" cxnId="{7EB68B5F-C297-4BDA-9542-9B51861DA581}">
      <dgm:prSet/>
      <dgm:spPr/>
      <dgm:t>
        <a:bodyPr/>
        <a:lstStyle/>
        <a:p>
          <a:endParaRPr lang="en-US"/>
        </a:p>
      </dgm:t>
    </dgm:pt>
    <dgm:pt modelId="{2C9B9DF9-2E90-4A18-8877-2A5E2786298A}" type="sibTrans" cxnId="{7EB68B5F-C297-4BDA-9542-9B51861DA581}">
      <dgm:prSet/>
      <dgm:spPr/>
      <dgm:t>
        <a:bodyPr/>
        <a:lstStyle/>
        <a:p>
          <a:endParaRPr lang="en-US"/>
        </a:p>
      </dgm:t>
    </dgm:pt>
    <dgm:pt modelId="{7F95F3FD-1A4B-4A92-97A7-9F3B5A29F3AB}">
      <dgm:prSet/>
      <dgm:spPr/>
      <dgm:t>
        <a:bodyPr/>
        <a:lstStyle/>
        <a:p>
          <a:pPr>
            <a:lnSpc>
              <a:spcPct val="100000"/>
            </a:lnSpc>
            <a:spcAft>
              <a:spcPts val="0"/>
            </a:spcAft>
          </a:pPr>
          <a:r>
            <a:rPr lang="en-AU" dirty="0"/>
            <a:t>Files and</a:t>
          </a:r>
        </a:p>
        <a:p>
          <a:pPr>
            <a:lnSpc>
              <a:spcPct val="100000"/>
            </a:lnSpc>
            <a:spcAft>
              <a:spcPts val="0"/>
            </a:spcAft>
          </a:pPr>
          <a:r>
            <a:rPr lang="en-AU" dirty="0"/>
            <a:t>Directories</a:t>
          </a:r>
        </a:p>
      </dgm:t>
    </dgm:pt>
    <dgm:pt modelId="{691B620F-2A9D-431C-A67D-DF5E0FD7E569}" type="parTrans" cxnId="{857D82E8-7990-4826-8920-1C0B4B8A8AF6}">
      <dgm:prSet/>
      <dgm:spPr/>
      <dgm:t>
        <a:bodyPr/>
        <a:lstStyle/>
        <a:p>
          <a:endParaRPr lang="en-US"/>
        </a:p>
      </dgm:t>
    </dgm:pt>
    <dgm:pt modelId="{1F3517F7-C135-4496-BE3D-1373F6C402B4}" type="sibTrans" cxnId="{857D82E8-7990-4826-8920-1C0B4B8A8AF6}">
      <dgm:prSet/>
      <dgm:spPr/>
      <dgm:t>
        <a:bodyPr/>
        <a:lstStyle/>
        <a:p>
          <a:endParaRPr lang="en-US"/>
        </a:p>
      </dgm:t>
    </dgm:pt>
    <dgm:pt modelId="{8D174B81-5AB8-4EFC-A6BB-8CD2105536F1}">
      <dgm:prSet/>
      <dgm:spPr/>
      <dgm:t>
        <a:bodyPr/>
        <a:lstStyle/>
        <a:p>
          <a:pPr>
            <a:lnSpc>
              <a:spcPct val="100000"/>
            </a:lnSpc>
            <a:spcAft>
              <a:spcPts val="0"/>
            </a:spcAft>
          </a:pPr>
          <a:r>
            <a:rPr lang="en-AU" dirty="0"/>
            <a:t>Processes and Services</a:t>
          </a:r>
        </a:p>
      </dgm:t>
    </dgm:pt>
    <dgm:pt modelId="{4B68F59F-CD57-4AF8-AEA1-ABA21AF0D0B9}" type="parTrans" cxnId="{F35532A5-313C-4A5F-808B-0B65B676C7CE}">
      <dgm:prSet/>
      <dgm:spPr/>
      <dgm:t>
        <a:bodyPr/>
        <a:lstStyle/>
        <a:p>
          <a:endParaRPr lang="en-US"/>
        </a:p>
      </dgm:t>
    </dgm:pt>
    <dgm:pt modelId="{5558AAD0-0641-4AC9-A9C4-3FEB966F541F}" type="sibTrans" cxnId="{F35532A5-313C-4A5F-808B-0B65B676C7CE}">
      <dgm:prSet/>
      <dgm:spPr/>
      <dgm:t>
        <a:bodyPr/>
        <a:lstStyle/>
        <a:p>
          <a:endParaRPr lang="en-US"/>
        </a:p>
      </dgm:t>
    </dgm:pt>
    <dgm:pt modelId="{452E4B37-AD92-41A1-8925-42115AB72130}">
      <dgm:prSet/>
      <dgm:spPr/>
      <dgm:t>
        <a:bodyPr/>
        <a:lstStyle/>
        <a:p>
          <a:pPr>
            <a:lnSpc>
              <a:spcPct val="100000"/>
            </a:lnSpc>
            <a:spcAft>
              <a:spcPts val="0"/>
            </a:spcAft>
          </a:pPr>
          <a:r>
            <a:rPr lang="en-AU" dirty="0"/>
            <a:t>Users and</a:t>
          </a:r>
        </a:p>
        <a:p>
          <a:pPr>
            <a:lnSpc>
              <a:spcPct val="100000"/>
            </a:lnSpc>
            <a:spcAft>
              <a:spcPts val="0"/>
            </a:spcAft>
          </a:pPr>
          <a:r>
            <a:rPr lang="en-AU" dirty="0"/>
            <a:t>Groups</a:t>
          </a:r>
        </a:p>
      </dgm:t>
    </dgm:pt>
    <dgm:pt modelId="{FFE0442C-0C02-40D5-B8D9-D0B9164A78F4}" type="parTrans" cxnId="{B531A034-F555-4F15-9083-CD452465CE40}">
      <dgm:prSet/>
      <dgm:spPr/>
      <dgm:t>
        <a:bodyPr/>
        <a:lstStyle/>
        <a:p>
          <a:endParaRPr lang="en-US"/>
        </a:p>
      </dgm:t>
    </dgm:pt>
    <dgm:pt modelId="{12C6464A-EEF6-45C1-A308-F23120403F26}" type="sibTrans" cxnId="{B531A034-F555-4F15-9083-CD452465CE40}">
      <dgm:prSet/>
      <dgm:spPr/>
      <dgm:t>
        <a:bodyPr/>
        <a:lstStyle/>
        <a:p>
          <a:endParaRPr lang="en-US"/>
        </a:p>
      </dgm:t>
    </dgm:pt>
    <dgm:pt modelId="{F3F27CE0-CADD-4F72-BA09-675E238F13F1}" type="pres">
      <dgm:prSet presAssocID="{D2AAC708-066B-4381-B744-E013C9A6260A}" presName="diagram" presStyleCnt="0">
        <dgm:presLayoutVars>
          <dgm:dir val="rev"/>
          <dgm:resizeHandles val="exact"/>
        </dgm:presLayoutVars>
      </dgm:prSet>
      <dgm:spPr/>
    </dgm:pt>
    <dgm:pt modelId="{47180D85-76F7-4361-9BDE-FC90E5C171A2}" type="pres">
      <dgm:prSet presAssocID="{11A1C7EB-266E-475F-937E-88D11ECE4C77}" presName="node" presStyleLbl="node1" presStyleIdx="0" presStyleCnt="10">
        <dgm:presLayoutVars>
          <dgm:bulletEnabled val="1"/>
        </dgm:presLayoutVars>
      </dgm:prSet>
      <dgm:spPr/>
    </dgm:pt>
    <dgm:pt modelId="{85490EFF-6D3D-401C-A2B3-6AE686435CA8}" type="pres">
      <dgm:prSet presAssocID="{D2419C47-EAD3-4E44-874C-1628C4FA0F83}" presName="sibTrans" presStyleCnt="0"/>
      <dgm:spPr/>
    </dgm:pt>
    <dgm:pt modelId="{152E45BB-445B-4EC3-9D46-701487610741}" type="pres">
      <dgm:prSet presAssocID="{B27232A5-EFA1-4170-88D6-E099357332AD}" presName="node" presStyleLbl="node1" presStyleIdx="1" presStyleCnt="10">
        <dgm:presLayoutVars>
          <dgm:bulletEnabled val="1"/>
        </dgm:presLayoutVars>
      </dgm:prSet>
      <dgm:spPr/>
    </dgm:pt>
    <dgm:pt modelId="{4AE22C79-7B65-4E59-A356-A3164E5FF82A}" type="pres">
      <dgm:prSet presAssocID="{B44D9CDC-4B89-403F-9506-40704AB4C39C}" presName="sibTrans" presStyleCnt="0"/>
      <dgm:spPr/>
    </dgm:pt>
    <dgm:pt modelId="{FE887B3C-26B6-4D22-BCD6-7C05E8474386}" type="pres">
      <dgm:prSet presAssocID="{08E095DF-0E3A-4B47-A9DA-CBB690EC45BC}" presName="node" presStyleLbl="node1" presStyleIdx="2" presStyleCnt="10">
        <dgm:presLayoutVars>
          <dgm:bulletEnabled val="1"/>
        </dgm:presLayoutVars>
      </dgm:prSet>
      <dgm:spPr/>
    </dgm:pt>
    <dgm:pt modelId="{CCD0CC6C-7893-4268-B8C0-C60A6729002F}" type="pres">
      <dgm:prSet presAssocID="{B8606040-7771-4448-98C3-EA0F295DD82B}" presName="sibTrans" presStyleCnt="0"/>
      <dgm:spPr/>
    </dgm:pt>
    <dgm:pt modelId="{A7808044-4649-49E8-BBB3-86BC04E99806}" type="pres">
      <dgm:prSet presAssocID="{080D1DAB-F8F5-4CB6-9CEE-0615C6D14D9C}" presName="node" presStyleLbl="node1" presStyleIdx="3" presStyleCnt="10">
        <dgm:presLayoutVars>
          <dgm:bulletEnabled val="1"/>
        </dgm:presLayoutVars>
      </dgm:prSet>
      <dgm:spPr/>
    </dgm:pt>
    <dgm:pt modelId="{80374A0C-0EAF-46D7-8071-6B2284EBDD1B}" type="pres">
      <dgm:prSet presAssocID="{FEBF7D0C-E23C-40F1-8A2D-47E524A2B693}" presName="sibTrans" presStyleCnt="0"/>
      <dgm:spPr/>
    </dgm:pt>
    <dgm:pt modelId="{48F166E2-2B87-43E6-9E71-FD1E23A1935F}" type="pres">
      <dgm:prSet presAssocID="{C564849A-E439-4C44-B2B2-A7BF3CBF7F21}" presName="node" presStyleLbl="node1" presStyleIdx="4" presStyleCnt="10">
        <dgm:presLayoutVars>
          <dgm:bulletEnabled val="1"/>
        </dgm:presLayoutVars>
      </dgm:prSet>
      <dgm:spPr/>
    </dgm:pt>
    <dgm:pt modelId="{C30BEDB4-4E04-477D-B42E-651971043914}" type="pres">
      <dgm:prSet presAssocID="{E27F4D8C-DC07-4559-8FF3-13BD4090DD38}" presName="sibTrans" presStyleCnt="0"/>
      <dgm:spPr/>
    </dgm:pt>
    <dgm:pt modelId="{AD1421B9-D68C-4E67-80E3-0E02F2D1396B}" type="pres">
      <dgm:prSet presAssocID="{80599F98-FFC8-43A7-8347-25C4134DC8B4}" presName="node" presStyleLbl="node1" presStyleIdx="5" presStyleCnt="10">
        <dgm:presLayoutVars>
          <dgm:bulletEnabled val="1"/>
        </dgm:presLayoutVars>
      </dgm:prSet>
      <dgm:spPr/>
    </dgm:pt>
    <dgm:pt modelId="{79159D2E-BC38-4EC2-9D23-2FF0FCF9199A}" type="pres">
      <dgm:prSet presAssocID="{C5338A26-2E55-4504-8197-03422A84EE84}" presName="sibTrans" presStyleCnt="0"/>
      <dgm:spPr/>
    </dgm:pt>
    <dgm:pt modelId="{C09415EB-B052-4714-93F6-DBF2972A2A96}" type="pres">
      <dgm:prSet presAssocID="{8EADD91A-5D01-420B-A3A4-F282219D8545}" presName="node" presStyleLbl="node1" presStyleIdx="6" presStyleCnt="10">
        <dgm:presLayoutVars>
          <dgm:bulletEnabled val="1"/>
        </dgm:presLayoutVars>
      </dgm:prSet>
      <dgm:spPr/>
    </dgm:pt>
    <dgm:pt modelId="{B4033AFD-FFAB-4E94-8F9A-C086B533BB00}" type="pres">
      <dgm:prSet presAssocID="{2C9B9DF9-2E90-4A18-8877-2A5E2786298A}" presName="sibTrans" presStyleCnt="0"/>
      <dgm:spPr/>
    </dgm:pt>
    <dgm:pt modelId="{48D947C1-C4F7-466C-955A-DE896ADD89DD}" type="pres">
      <dgm:prSet presAssocID="{7F95F3FD-1A4B-4A92-97A7-9F3B5A29F3AB}" presName="node" presStyleLbl="node1" presStyleIdx="7" presStyleCnt="10">
        <dgm:presLayoutVars>
          <dgm:bulletEnabled val="1"/>
        </dgm:presLayoutVars>
      </dgm:prSet>
      <dgm:spPr/>
    </dgm:pt>
    <dgm:pt modelId="{CE385F43-B5C7-4E2E-9F31-6A99F6359FF8}" type="pres">
      <dgm:prSet presAssocID="{1F3517F7-C135-4496-BE3D-1373F6C402B4}" presName="sibTrans" presStyleCnt="0"/>
      <dgm:spPr/>
    </dgm:pt>
    <dgm:pt modelId="{F85BD38E-01FD-4103-9C2E-067629432C01}" type="pres">
      <dgm:prSet presAssocID="{8D174B81-5AB8-4EFC-A6BB-8CD2105536F1}" presName="node" presStyleLbl="node1" presStyleIdx="8" presStyleCnt="10">
        <dgm:presLayoutVars>
          <dgm:bulletEnabled val="1"/>
        </dgm:presLayoutVars>
      </dgm:prSet>
      <dgm:spPr/>
    </dgm:pt>
    <dgm:pt modelId="{8E5889CC-EDC3-4D7D-91C9-6B9AF553A4EB}" type="pres">
      <dgm:prSet presAssocID="{5558AAD0-0641-4AC9-A9C4-3FEB966F541F}" presName="sibTrans" presStyleCnt="0"/>
      <dgm:spPr/>
    </dgm:pt>
    <dgm:pt modelId="{5CCD30C6-56CE-4E18-9342-D44C901CE34D}" type="pres">
      <dgm:prSet presAssocID="{452E4B37-AD92-41A1-8925-42115AB72130}" presName="node" presStyleLbl="node1" presStyleIdx="9" presStyleCnt="10">
        <dgm:presLayoutVars>
          <dgm:bulletEnabled val="1"/>
        </dgm:presLayoutVars>
      </dgm:prSet>
      <dgm:spPr/>
    </dgm:pt>
  </dgm:ptLst>
  <dgm:cxnLst>
    <dgm:cxn modelId="{6277A406-BFC8-484E-AC7B-92B34851BF05}" type="presOf" srcId="{452E4B37-AD92-41A1-8925-42115AB72130}" destId="{5CCD30C6-56CE-4E18-9342-D44C901CE34D}" srcOrd="0" destOrd="0" presId="urn:microsoft.com/office/officeart/2005/8/layout/default"/>
    <dgm:cxn modelId="{8D77B908-E3EF-4C92-A620-2757EEDEB82E}" type="presOf" srcId="{B27232A5-EFA1-4170-88D6-E099357332AD}" destId="{152E45BB-445B-4EC3-9D46-701487610741}" srcOrd="0" destOrd="0" presId="urn:microsoft.com/office/officeart/2005/8/layout/default"/>
    <dgm:cxn modelId="{EAC2782B-D420-4A07-9762-58D73C64C899}" srcId="{D2AAC708-066B-4381-B744-E013C9A6260A}" destId="{B27232A5-EFA1-4170-88D6-E099357332AD}" srcOrd="1" destOrd="0" parTransId="{191236C7-2DE1-4D28-B0A7-B3BAD3A14E89}" sibTransId="{B44D9CDC-4B89-403F-9506-40704AB4C39C}"/>
    <dgm:cxn modelId="{B531A034-F555-4F15-9083-CD452465CE40}" srcId="{D2AAC708-066B-4381-B744-E013C9A6260A}" destId="{452E4B37-AD92-41A1-8925-42115AB72130}" srcOrd="9" destOrd="0" parTransId="{FFE0442C-0C02-40D5-B8D9-D0B9164A78F4}" sibTransId="{12C6464A-EEF6-45C1-A308-F23120403F26}"/>
    <dgm:cxn modelId="{7EB68B5F-C297-4BDA-9542-9B51861DA581}" srcId="{D2AAC708-066B-4381-B744-E013C9A6260A}" destId="{8EADD91A-5D01-420B-A3A4-F282219D8545}" srcOrd="6" destOrd="0" parTransId="{E3328E2A-09C4-4C96-BEAC-14EEA12A8725}" sibTransId="{2C9B9DF9-2E90-4A18-8877-2A5E2786298A}"/>
    <dgm:cxn modelId="{E2E32C64-485D-4AC8-A5B4-CEDEA7F7563A}" type="presOf" srcId="{080D1DAB-F8F5-4CB6-9CEE-0615C6D14D9C}" destId="{A7808044-4649-49E8-BBB3-86BC04E99806}" srcOrd="0" destOrd="0" presId="urn:microsoft.com/office/officeart/2005/8/layout/default"/>
    <dgm:cxn modelId="{5BDECD44-68AC-4D51-9BFF-3979FCD27350}" type="presOf" srcId="{11A1C7EB-266E-475F-937E-88D11ECE4C77}" destId="{47180D85-76F7-4361-9BDE-FC90E5C171A2}" srcOrd="0" destOrd="0" presId="urn:microsoft.com/office/officeart/2005/8/layout/default"/>
    <dgm:cxn modelId="{45450966-EC4E-4577-AF70-A0CADE5ACF86}" type="presOf" srcId="{80599F98-FFC8-43A7-8347-25C4134DC8B4}" destId="{AD1421B9-D68C-4E67-80E3-0E02F2D1396B}" srcOrd="0" destOrd="0" presId="urn:microsoft.com/office/officeart/2005/8/layout/default"/>
    <dgm:cxn modelId="{A824206A-CF1F-4B9F-AD0B-46B2CB8D61D3}" srcId="{D2AAC708-066B-4381-B744-E013C9A6260A}" destId="{C564849A-E439-4C44-B2B2-A7BF3CBF7F21}" srcOrd="4" destOrd="0" parTransId="{7024E21D-77C9-4950-B934-9C8D4874FFF8}" sibTransId="{E27F4D8C-DC07-4559-8FF3-13BD4090DD38}"/>
    <dgm:cxn modelId="{349B1657-6E56-4C3B-B3EC-36471F433EDB}" type="presOf" srcId="{D2AAC708-066B-4381-B744-E013C9A6260A}" destId="{F3F27CE0-CADD-4F72-BA09-675E238F13F1}" srcOrd="0" destOrd="0" presId="urn:microsoft.com/office/officeart/2005/8/layout/default"/>
    <dgm:cxn modelId="{7F5D9978-41AA-4861-B997-42902A4D5DA0}" type="presOf" srcId="{8D174B81-5AB8-4EFC-A6BB-8CD2105536F1}" destId="{F85BD38E-01FD-4103-9C2E-067629432C01}" srcOrd="0" destOrd="0" presId="urn:microsoft.com/office/officeart/2005/8/layout/default"/>
    <dgm:cxn modelId="{48FE2CA1-87D1-464C-A1FF-9AEC27244224}" srcId="{D2AAC708-066B-4381-B744-E013C9A6260A}" destId="{11A1C7EB-266E-475F-937E-88D11ECE4C77}" srcOrd="0" destOrd="0" parTransId="{2905743A-BBB2-4042-AF33-F69B7B823F2E}" sibTransId="{D2419C47-EAD3-4E44-874C-1628C4FA0F83}"/>
    <dgm:cxn modelId="{F35532A5-313C-4A5F-808B-0B65B676C7CE}" srcId="{D2AAC708-066B-4381-B744-E013C9A6260A}" destId="{8D174B81-5AB8-4EFC-A6BB-8CD2105536F1}" srcOrd="8" destOrd="0" parTransId="{4B68F59F-CD57-4AF8-AEA1-ABA21AF0D0B9}" sibTransId="{5558AAD0-0641-4AC9-A9C4-3FEB966F541F}"/>
    <dgm:cxn modelId="{857D82E8-7990-4826-8920-1C0B4B8A8AF6}" srcId="{D2AAC708-066B-4381-B744-E013C9A6260A}" destId="{7F95F3FD-1A4B-4A92-97A7-9F3B5A29F3AB}" srcOrd="7" destOrd="0" parTransId="{691B620F-2A9D-431C-A67D-DF5E0FD7E569}" sibTransId="{1F3517F7-C135-4496-BE3D-1373F6C402B4}"/>
    <dgm:cxn modelId="{2CAE77EB-F912-4A47-B788-E65BDFEEDC2D}" type="presOf" srcId="{C564849A-E439-4C44-B2B2-A7BF3CBF7F21}" destId="{48F166E2-2B87-43E6-9E71-FD1E23A1935F}" srcOrd="0" destOrd="0" presId="urn:microsoft.com/office/officeart/2005/8/layout/default"/>
    <dgm:cxn modelId="{75A5ACF0-8120-4B24-A104-5155B75BAC87}" type="presOf" srcId="{08E095DF-0E3A-4B47-A9DA-CBB690EC45BC}" destId="{FE887B3C-26B6-4D22-BCD6-7C05E8474386}" srcOrd="0" destOrd="0" presId="urn:microsoft.com/office/officeart/2005/8/layout/default"/>
    <dgm:cxn modelId="{245A5BF4-7CC8-4AE4-B3B4-3AA3EC9D013F}" srcId="{D2AAC708-066B-4381-B744-E013C9A6260A}" destId="{80599F98-FFC8-43A7-8347-25C4134DC8B4}" srcOrd="5" destOrd="0" parTransId="{BAED36A1-1A53-4E23-B293-464FFF0913E3}" sibTransId="{C5338A26-2E55-4504-8197-03422A84EE84}"/>
    <dgm:cxn modelId="{97FEC6F6-FED3-4E7A-B45B-B61B6CBCEDA0}" srcId="{D2AAC708-066B-4381-B744-E013C9A6260A}" destId="{08E095DF-0E3A-4B47-A9DA-CBB690EC45BC}" srcOrd="2" destOrd="0" parTransId="{5056767D-7587-4EB8-88D1-E16FFB2ABBF9}" sibTransId="{B8606040-7771-4448-98C3-EA0F295DD82B}"/>
    <dgm:cxn modelId="{1BCF2BFA-0929-4CFE-8545-3E14268C4F5F}" type="presOf" srcId="{7F95F3FD-1A4B-4A92-97A7-9F3B5A29F3AB}" destId="{48D947C1-C4F7-466C-955A-DE896ADD89DD}" srcOrd="0" destOrd="0" presId="urn:microsoft.com/office/officeart/2005/8/layout/default"/>
    <dgm:cxn modelId="{23F412FB-F000-45EE-990B-D60E44BD9B61}" type="presOf" srcId="{8EADD91A-5D01-420B-A3A4-F282219D8545}" destId="{C09415EB-B052-4714-93F6-DBF2972A2A96}" srcOrd="0" destOrd="0" presId="urn:microsoft.com/office/officeart/2005/8/layout/default"/>
    <dgm:cxn modelId="{3FF1A5FF-9DF4-4BF2-8CDC-94C6B4B2111D}" srcId="{D2AAC708-066B-4381-B744-E013C9A6260A}" destId="{080D1DAB-F8F5-4CB6-9CEE-0615C6D14D9C}" srcOrd="3" destOrd="0" parTransId="{2D4EB9DA-36AC-4494-A0DB-3B30A8D197F5}" sibTransId="{FEBF7D0C-E23C-40F1-8A2D-47E524A2B693}"/>
    <dgm:cxn modelId="{E9296B67-D41A-4482-8A19-6FEF41993F4D}" type="presParOf" srcId="{F3F27CE0-CADD-4F72-BA09-675E238F13F1}" destId="{47180D85-76F7-4361-9BDE-FC90E5C171A2}" srcOrd="0" destOrd="0" presId="urn:microsoft.com/office/officeart/2005/8/layout/default"/>
    <dgm:cxn modelId="{8450D5FF-4A91-42C1-AEFA-2D4621A95809}" type="presParOf" srcId="{F3F27CE0-CADD-4F72-BA09-675E238F13F1}" destId="{85490EFF-6D3D-401C-A2B3-6AE686435CA8}" srcOrd="1" destOrd="0" presId="urn:microsoft.com/office/officeart/2005/8/layout/default"/>
    <dgm:cxn modelId="{9B17BC52-EA45-4039-AAC4-A3A5DB74A146}" type="presParOf" srcId="{F3F27CE0-CADD-4F72-BA09-675E238F13F1}" destId="{152E45BB-445B-4EC3-9D46-701487610741}" srcOrd="2" destOrd="0" presId="urn:microsoft.com/office/officeart/2005/8/layout/default"/>
    <dgm:cxn modelId="{72D1CA46-93C3-461C-A7D9-8B46692052D7}" type="presParOf" srcId="{F3F27CE0-CADD-4F72-BA09-675E238F13F1}" destId="{4AE22C79-7B65-4E59-A356-A3164E5FF82A}" srcOrd="3" destOrd="0" presId="urn:microsoft.com/office/officeart/2005/8/layout/default"/>
    <dgm:cxn modelId="{0B7460A4-1A71-4E60-B9FC-F46E3D36E8A7}" type="presParOf" srcId="{F3F27CE0-CADD-4F72-BA09-675E238F13F1}" destId="{FE887B3C-26B6-4D22-BCD6-7C05E8474386}" srcOrd="4" destOrd="0" presId="urn:microsoft.com/office/officeart/2005/8/layout/default"/>
    <dgm:cxn modelId="{5C64F36D-E5E0-4143-BB0B-8EA250759131}" type="presParOf" srcId="{F3F27CE0-CADD-4F72-BA09-675E238F13F1}" destId="{CCD0CC6C-7893-4268-B8C0-C60A6729002F}" srcOrd="5" destOrd="0" presId="urn:microsoft.com/office/officeart/2005/8/layout/default"/>
    <dgm:cxn modelId="{D7352CE4-140F-49B3-BB5C-7C8404AB213B}" type="presParOf" srcId="{F3F27CE0-CADD-4F72-BA09-675E238F13F1}" destId="{A7808044-4649-49E8-BBB3-86BC04E99806}" srcOrd="6" destOrd="0" presId="urn:microsoft.com/office/officeart/2005/8/layout/default"/>
    <dgm:cxn modelId="{B42D4F89-B8A2-4DDC-9594-F7FBAE21A065}" type="presParOf" srcId="{F3F27CE0-CADD-4F72-BA09-675E238F13F1}" destId="{80374A0C-0EAF-46D7-8071-6B2284EBDD1B}" srcOrd="7" destOrd="0" presId="urn:microsoft.com/office/officeart/2005/8/layout/default"/>
    <dgm:cxn modelId="{83110EB4-55EC-45BA-BA21-3953160F927A}" type="presParOf" srcId="{F3F27CE0-CADD-4F72-BA09-675E238F13F1}" destId="{48F166E2-2B87-43E6-9E71-FD1E23A1935F}" srcOrd="8" destOrd="0" presId="urn:microsoft.com/office/officeart/2005/8/layout/default"/>
    <dgm:cxn modelId="{C601987F-5944-4B63-8339-98B27A03ECBF}" type="presParOf" srcId="{F3F27CE0-CADD-4F72-BA09-675E238F13F1}" destId="{C30BEDB4-4E04-477D-B42E-651971043914}" srcOrd="9" destOrd="0" presId="urn:microsoft.com/office/officeart/2005/8/layout/default"/>
    <dgm:cxn modelId="{25412585-095F-4A11-B78D-7E45E04F1003}" type="presParOf" srcId="{F3F27CE0-CADD-4F72-BA09-675E238F13F1}" destId="{AD1421B9-D68C-4E67-80E3-0E02F2D1396B}" srcOrd="10" destOrd="0" presId="urn:microsoft.com/office/officeart/2005/8/layout/default"/>
    <dgm:cxn modelId="{C54E75C7-1202-4C3D-B7D7-0F0D6BFF32BC}" type="presParOf" srcId="{F3F27CE0-CADD-4F72-BA09-675E238F13F1}" destId="{79159D2E-BC38-4EC2-9D23-2FF0FCF9199A}" srcOrd="11" destOrd="0" presId="urn:microsoft.com/office/officeart/2005/8/layout/default"/>
    <dgm:cxn modelId="{F8E40638-374C-4627-9E92-A7243C0CA22E}" type="presParOf" srcId="{F3F27CE0-CADD-4F72-BA09-675E238F13F1}" destId="{C09415EB-B052-4714-93F6-DBF2972A2A96}" srcOrd="12" destOrd="0" presId="urn:microsoft.com/office/officeart/2005/8/layout/default"/>
    <dgm:cxn modelId="{1039C515-A021-4787-97EB-8F7B686C8936}" type="presParOf" srcId="{F3F27CE0-CADD-4F72-BA09-675E238F13F1}" destId="{B4033AFD-FFAB-4E94-8F9A-C086B533BB00}" srcOrd="13" destOrd="0" presId="urn:microsoft.com/office/officeart/2005/8/layout/default"/>
    <dgm:cxn modelId="{311EDC34-A6D4-4621-B33A-3B3B511D92D3}" type="presParOf" srcId="{F3F27CE0-CADD-4F72-BA09-675E238F13F1}" destId="{48D947C1-C4F7-466C-955A-DE896ADD89DD}" srcOrd="14" destOrd="0" presId="urn:microsoft.com/office/officeart/2005/8/layout/default"/>
    <dgm:cxn modelId="{356F5444-7A8F-4898-A447-651770BEFB21}" type="presParOf" srcId="{F3F27CE0-CADD-4F72-BA09-675E238F13F1}" destId="{CE385F43-B5C7-4E2E-9F31-6A99F6359FF8}" srcOrd="15" destOrd="0" presId="urn:microsoft.com/office/officeart/2005/8/layout/default"/>
    <dgm:cxn modelId="{52FA20C3-DE87-4ED9-96F4-ED391B8E2CC7}" type="presParOf" srcId="{F3F27CE0-CADD-4F72-BA09-675E238F13F1}" destId="{F85BD38E-01FD-4103-9C2E-067629432C01}" srcOrd="16" destOrd="0" presId="urn:microsoft.com/office/officeart/2005/8/layout/default"/>
    <dgm:cxn modelId="{B12FE4FD-8B1C-4E79-AA45-509D82E560E7}" type="presParOf" srcId="{F3F27CE0-CADD-4F72-BA09-675E238F13F1}" destId="{8E5889CC-EDC3-4D7D-91C9-6B9AF553A4EB}" srcOrd="17" destOrd="0" presId="urn:microsoft.com/office/officeart/2005/8/layout/default"/>
    <dgm:cxn modelId="{44B6345C-749E-42CF-8906-CC1B10E92CCC}" type="presParOf" srcId="{F3F27CE0-CADD-4F72-BA09-675E238F13F1}" destId="{5CCD30C6-56CE-4E18-9342-D44C901CE34D}"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07EA01-AB9F-4E3D-BDF2-76EB9998D14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7DCA901-BCAA-4145-BA79-7771C429421B}">
      <dgm:prSet phldrT="[Text]"/>
      <dgm:spPr/>
      <dgm:t>
        <a:bodyPr/>
        <a:lstStyle/>
        <a:p>
          <a:r>
            <a:rPr lang="en-US" dirty="0">
              <a:latin typeface="Segoe UI Light" panose="020B0502040204020203" pitchFamily="34" charset="0"/>
              <a:cs typeface="Segoe UI Light" panose="020B0502040204020203" pitchFamily="34" charset="0"/>
            </a:rPr>
            <a:t>DSC</a:t>
          </a:r>
        </a:p>
      </dgm:t>
    </dgm:pt>
    <dgm:pt modelId="{060FCC20-ACD4-4915-B728-821953EFF60B}" type="parTrans" cxnId="{D38E9582-0915-4F08-B0D2-354BF454CC34}">
      <dgm:prSet/>
      <dgm:spPr/>
      <dgm:t>
        <a:bodyPr/>
        <a:lstStyle/>
        <a:p>
          <a:endParaRPr lang="en-US"/>
        </a:p>
      </dgm:t>
    </dgm:pt>
    <dgm:pt modelId="{04BFEE3F-CA04-4BD8-8E65-452AE872C3A2}" type="sibTrans" cxnId="{D38E9582-0915-4F08-B0D2-354BF454CC34}">
      <dgm:prSet/>
      <dgm:spPr/>
      <dgm:t>
        <a:bodyPr/>
        <a:lstStyle/>
        <a:p>
          <a:endParaRPr lang="en-US"/>
        </a:p>
      </dgm:t>
    </dgm:pt>
    <dgm:pt modelId="{0B7CB00A-24A7-4E23-AB35-BC151D741B0B}">
      <dgm:prSet/>
      <dgm:spPr/>
      <dgm:t>
        <a:bodyPr/>
        <a:lstStyle/>
        <a:p>
          <a:r>
            <a:rPr lang="en-US" dirty="0">
              <a:latin typeface="Segoe UI Light" panose="020B0502040204020203" pitchFamily="34" charset="0"/>
              <a:cs typeface="Segoe UI Light" panose="020B0502040204020203" pitchFamily="34" charset="0"/>
            </a:rPr>
            <a:t>No domain needed</a:t>
          </a:r>
        </a:p>
      </dgm:t>
    </dgm:pt>
    <dgm:pt modelId="{EDD481FB-8FA9-4BDB-AF72-127E8A0D4CB4}" type="parTrans" cxnId="{05C13475-CA89-4078-8E75-6AC9D0168524}">
      <dgm:prSet/>
      <dgm:spPr/>
      <dgm:t>
        <a:bodyPr/>
        <a:lstStyle/>
        <a:p>
          <a:endParaRPr lang="en-US"/>
        </a:p>
      </dgm:t>
    </dgm:pt>
    <dgm:pt modelId="{4DF8FB87-DB23-45B0-9CFC-FA05A653EE4A}" type="sibTrans" cxnId="{05C13475-CA89-4078-8E75-6AC9D0168524}">
      <dgm:prSet/>
      <dgm:spPr/>
      <dgm:t>
        <a:bodyPr/>
        <a:lstStyle/>
        <a:p>
          <a:endParaRPr lang="en-US"/>
        </a:p>
      </dgm:t>
    </dgm:pt>
    <dgm:pt modelId="{73D7DAE6-0FBC-43DA-9FF3-E1BC4D2DF942}">
      <dgm:prSet/>
      <dgm:spPr/>
      <dgm:t>
        <a:bodyPr/>
        <a:lstStyle/>
        <a:p>
          <a:r>
            <a:rPr lang="en-US" dirty="0">
              <a:latin typeface="Segoe UI Light" panose="020B0502040204020203" pitchFamily="34" charset="0"/>
              <a:cs typeface="Segoe UI Light" panose="020B0502040204020203" pitchFamily="34" charset="0"/>
            </a:rPr>
            <a:t>Works with no network at all</a:t>
          </a:r>
        </a:p>
      </dgm:t>
    </dgm:pt>
    <dgm:pt modelId="{2474407F-993C-4875-B4D4-2AF47EDFD990}" type="parTrans" cxnId="{FCD83FCA-CA23-4FD5-BDBE-CB31E3DF5EAA}">
      <dgm:prSet/>
      <dgm:spPr/>
      <dgm:t>
        <a:bodyPr/>
        <a:lstStyle/>
        <a:p>
          <a:endParaRPr lang="en-US"/>
        </a:p>
      </dgm:t>
    </dgm:pt>
    <dgm:pt modelId="{D0FB975E-B478-474A-BFEE-21188C167CFC}" type="sibTrans" cxnId="{FCD83FCA-CA23-4FD5-BDBE-CB31E3DF5EAA}">
      <dgm:prSet/>
      <dgm:spPr/>
      <dgm:t>
        <a:bodyPr/>
        <a:lstStyle/>
        <a:p>
          <a:endParaRPr lang="en-US"/>
        </a:p>
      </dgm:t>
    </dgm:pt>
    <dgm:pt modelId="{C380828D-2EA5-4674-9DE7-373B3FEDCF62}">
      <dgm:prSet/>
      <dgm:spPr/>
      <dgm:t>
        <a:bodyPr/>
        <a:lstStyle/>
        <a:p>
          <a:r>
            <a:rPr lang="en-US" dirty="0">
              <a:latin typeface="Segoe UI Light" panose="020B0502040204020203" pitchFamily="34" charset="0"/>
              <a:cs typeface="Segoe UI Light" panose="020B0502040204020203" pitchFamily="34" charset="0"/>
            </a:rPr>
            <a:t>MOF based (open platform)</a:t>
          </a:r>
        </a:p>
      </dgm:t>
    </dgm:pt>
    <dgm:pt modelId="{FC5E41BB-7356-4CDF-BE8F-B8593E93AB81}" type="parTrans" cxnId="{818982EE-36A2-4E87-B1B6-7B0598BD4DC6}">
      <dgm:prSet/>
      <dgm:spPr/>
      <dgm:t>
        <a:bodyPr/>
        <a:lstStyle/>
        <a:p>
          <a:endParaRPr lang="en-US"/>
        </a:p>
      </dgm:t>
    </dgm:pt>
    <dgm:pt modelId="{8FA256FC-4083-43BA-B1DD-749EC004B073}" type="sibTrans" cxnId="{818982EE-36A2-4E87-B1B6-7B0598BD4DC6}">
      <dgm:prSet/>
      <dgm:spPr/>
      <dgm:t>
        <a:bodyPr/>
        <a:lstStyle/>
        <a:p>
          <a:endParaRPr lang="en-US"/>
        </a:p>
      </dgm:t>
    </dgm:pt>
    <dgm:pt modelId="{04F0D3FC-12DA-44EB-BB4F-7D6A054EBB05}">
      <dgm:prSet/>
      <dgm:spPr/>
      <dgm:t>
        <a:bodyPr/>
        <a:lstStyle/>
        <a:p>
          <a:r>
            <a:rPr lang="en-US" dirty="0">
              <a:latin typeface="Segoe UI Light" panose="020B0502040204020203" pitchFamily="34" charset="0"/>
              <a:cs typeface="Segoe UI Light" panose="020B0502040204020203" pitchFamily="34" charset="0"/>
            </a:rPr>
            <a:t>Not as simple to deploy</a:t>
          </a:r>
        </a:p>
      </dgm:t>
    </dgm:pt>
    <dgm:pt modelId="{DE708469-2700-4490-B837-6C3D0FD1ACD9}" type="parTrans" cxnId="{9EBA5F3E-F87F-46B7-9A38-E7BBEA20E8CC}">
      <dgm:prSet/>
      <dgm:spPr/>
      <dgm:t>
        <a:bodyPr/>
        <a:lstStyle/>
        <a:p>
          <a:endParaRPr lang="en-US"/>
        </a:p>
      </dgm:t>
    </dgm:pt>
    <dgm:pt modelId="{A533DA99-7AE0-4042-82AE-3F57552C84BE}" type="sibTrans" cxnId="{9EBA5F3E-F87F-46B7-9A38-E7BBEA20E8CC}">
      <dgm:prSet/>
      <dgm:spPr/>
      <dgm:t>
        <a:bodyPr/>
        <a:lstStyle/>
        <a:p>
          <a:endParaRPr lang="en-US"/>
        </a:p>
      </dgm:t>
    </dgm:pt>
    <dgm:pt modelId="{83303EF2-953E-45B7-9C1B-8512F881B21A}">
      <dgm:prSet/>
      <dgm:spPr/>
      <dgm:t>
        <a:bodyPr/>
        <a:lstStyle/>
        <a:p>
          <a:r>
            <a:rPr lang="en-US" dirty="0">
              <a:latin typeface="Segoe UI Light" panose="020B0502040204020203" pitchFamily="34" charset="0"/>
              <a:cs typeface="Segoe UI Light" panose="020B0502040204020203" pitchFamily="34" charset="0"/>
            </a:rPr>
            <a:t>Authentication flexibility</a:t>
          </a:r>
        </a:p>
      </dgm:t>
    </dgm:pt>
    <dgm:pt modelId="{ADD27DA0-CF9B-424E-9103-56DE031B3998}" type="parTrans" cxnId="{2B01C50B-C348-4014-9514-9F65625894BB}">
      <dgm:prSet/>
      <dgm:spPr/>
      <dgm:t>
        <a:bodyPr/>
        <a:lstStyle/>
        <a:p>
          <a:endParaRPr lang="en-US"/>
        </a:p>
      </dgm:t>
    </dgm:pt>
    <dgm:pt modelId="{A90ACAFF-CDC4-493E-B3DE-826F56AC2AB8}" type="sibTrans" cxnId="{2B01C50B-C348-4014-9514-9F65625894BB}">
      <dgm:prSet/>
      <dgm:spPr/>
      <dgm:t>
        <a:bodyPr/>
        <a:lstStyle/>
        <a:p>
          <a:endParaRPr lang="en-US"/>
        </a:p>
      </dgm:t>
    </dgm:pt>
    <dgm:pt modelId="{A3F446F7-84E2-4FB1-A979-E5C3E8A28EE5}">
      <dgm:prSet/>
      <dgm:spPr/>
      <dgm:t>
        <a:bodyPr/>
        <a:lstStyle/>
        <a:p>
          <a:r>
            <a:rPr lang="en-US" dirty="0">
              <a:latin typeface="Segoe UI Light" panose="020B0502040204020203" pitchFamily="34" charset="0"/>
              <a:cs typeface="Segoe UI Light" panose="020B0502040204020203" pitchFamily="34" charset="0"/>
            </a:rPr>
            <a:t>Requires PS v4.0</a:t>
          </a:r>
        </a:p>
      </dgm:t>
    </dgm:pt>
    <dgm:pt modelId="{4558004B-4022-45F3-8567-75F0CCDA1F3C}" type="parTrans" cxnId="{4DAB7BDB-6746-424E-B193-047C4E34832E}">
      <dgm:prSet/>
      <dgm:spPr/>
      <dgm:t>
        <a:bodyPr/>
        <a:lstStyle/>
        <a:p>
          <a:endParaRPr lang="en-US"/>
        </a:p>
      </dgm:t>
    </dgm:pt>
    <dgm:pt modelId="{F0A10412-1067-4575-96DC-DF5D28CB0016}" type="sibTrans" cxnId="{4DAB7BDB-6746-424E-B193-047C4E34832E}">
      <dgm:prSet/>
      <dgm:spPr/>
      <dgm:t>
        <a:bodyPr/>
        <a:lstStyle/>
        <a:p>
          <a:endParaRPr lang="en-US"/>
        </a:p>
      </dgm:t>
    </dgm:pt>
    <dgm:pt modelId="{02220609-6B54-4DDC-A263-6C5FFCE5909E}">
      <dgm:prSet/>
      <dgm:spPr/>
      <dgm:t>
        <a:bodyPr/>
        <a:lstStyle/>
        <a:p>
          <a:r>
            <a:rPr lang="en-US" dirty="0"/>
            <a:t>GPO</a:t>
          </a:r>
        </a:p>
      </dgm:t>
    </dgm:pt>
    <dgm:pt modelId="{853C84DF-9FA4-4493-B4DF-FE304B588CDD}" type="parTrans" cxnId="{738A83C1-8CB1-415F-8293-7CBFF9E8F073}">
      <dgm:prSet/>
      <dgm:spPr/>
      <dgm:t>
        <a:bodyPr/>
        <a:lstStyle/>
        <a:p>
          <a:endParaRPr lang="en-US"/>
        </a:p>
      </dgm:t>
    </dgm:pt>
    <dgm:pt modelId="{908FAB7E-E794-4978-A56B-70A45697BAAB}" type="sibTrans" cxnId="{738A83C1-8CB1-415F-8293-7CBFF9E8F073}">
      <dgm:prSet/>
      <dgm:spPr/>
      <dgm:t>
        <a:bodyPr/>
        <a:lstStyle/>
        <a:p>
          <a:endParaRPr lang="en-US"/>
        </a:p>
      </dgm:t>
    </dgm:pt>
    <dgm:pt modelId="{A00F7ED3-8ADD-4EF2-BC1A-94EFC75B5F60}">
      <dgm:prSet/>
      <dgm:spPr/>
      <dgm:t>
        <a:bodyPr/>
        <a:lstStyle/>
        <a:p>
          <a:r>
            <a:rPr lang="en-US" dirty="0">
              <a:latin typeface="Segoe UI Light" panose="020B0502040204020203" pitchFamily="34" charset="0"/>
              <a:cs typeface="Segoe UI Light" panose="020B0502040204020203" pitchFamily="34" charset="0"/>
            </a:rPr>
            <a:t>Only works in domain scenario</a:t>
          </a:r>
        </a:p>
      </dgm:t>
    </dgm:pt>
    <dgm:pt modelId="{09C26A59-4DB7-45DC-BE8E-F22EEE94689A}" type="parTrans" cxnId="{40287EB5-B32A-44BC-A297-11C212B864E4}">
      <dgm:prSet/>
      <dgm:spPr/>
      <dgm:t>
        <a:bodyPr/>
        <a:lstStyle/>
        <a:p>
          <a:endParaRPr lang="en-US"/>
        </a:p>
      </dgm:t>
    </dgm:pt>
    <dgm:pt modelId="{930CE64F-F1D8-4020-B486-604363A95706}" type="sibTrans" cxnId="{40287EB5-B32A-44BC-A297-11C212B864E4}">
      <dgm:prSet/>
      <dgm:spPr/>
      <dgm:t>
        <a:bodyPr/>
        <a:lstStyle/>
        <a:p>
          <a:endParaRPr lang="en-US"/>
        </a:p>
      </dgm:t>
    </dgm:pt>
    <dgm:pt modelId="{AECC51B8-92B1-4849-B353-3A538B63C0FB}">
      <dgm:prSet/>
      <dgm:spPr/>
      <dgm:t>
        <a:bodyPr/>
        <a:lstStyle/>
        <a:p>
          <a:r>
            <a:rPr lang="en-US" dirty="0">
              <a:latin typeface="Segoe UI Light" panose="020B0502040204020203" pitchFamily="34" charset="0"/>
              <a:cs typeface="Segoe UI Light" panose="020B0502040204020203" pitchFamily="34" charset="0"/>
            </a:rPr>
            <a:t>Connectivity generally needed</a:t>
          </a:r>
        </a:p>
      </dgm:t>
    </dgm:pt>
    <dgm:pt modelId="{C37F1651-9286-4F53-9EF7-C30421448EFA}" type="parTrans" cxnId="{0E66D313-1F03-4778-B98E-5380CF6033BC}">
      <dgm:prSet/>
      <dgm:spPr/>
      <dgm:t>
        <a:bodyPr/>
        <a:lstStyle/>
        <a:p>
          <a:endParaRPr lang="en-US"/>
        </a:p>
      </dgm:t>
    </dgm:pt>
    <dgm:pt modelId="{21573932-90C6-465E-A936-8B85104FAD81}" type="sibTrans" cxnId="{0E66D313-1F03-4778-B98E-5380CF6033BC}">
      <dgm:prSet/>
      <dgm:spPr/>
      <dgm:t>
        <a:bodyPr/>
        <a:lstStyle/>
        <a:p>
          <a:endParaRPr lang="en-US"/>
        </a:p>
      </dgm:t>
    </dgm:pt>
    <dgm:pt modelId="{4618B744-9542-4FA4-ADA0-21F9DC2750D8}">
      <dgm:prSet/>
      <dgm:spPr/>
      <dgm:t>
        <a:bodyPr/>
        <a:lstStyle/>
        <a:p>
          <a:r>
            <a:rPr lang="en-US" dirty="0">
              <a:latin typeface="Segoe UI Light" panose="020B0502040204020203" pitchFamily="34" charset="0"/>
              <a:cs typeface="Segoe UI Light" panose="020B0502040204020203" pitchFamily="34" charset="0"/>
            </a:rPr>
            <a:t>Born from registry control</a:t>
          </a:r>
        </a:p>
      </dgm:t>
    </dgm:pt>
    <dgm:pt modelId="{CA7DAC04-5D92-4ED0-B7FC-AB7E87DBF40D}" type="parTrans" cxnId="{2402AEEA-3080-4EB8-95EA-DD588FB92542}">
      <dgm:prSet/>
      <dgm:spPr/>
      <dgm:t>
        <a:bodyPr/>
        <a:lstStyle/>
        <a:p>
          <a:endParaRPr lang="en-US"/>
        </a:p>
      </dgm:t>
    </dgm:pt>
    <dgm:pt modelId="{384A801E-63B7-428D-A227-522B456FD261}" type="sibTrans" cxnId="{2402AEEA-3080-4EB8-95EA-DD588FB92542}">
      <dgm:prSet/>
      <dgm:spPr/>
      <dgm:t>
        <a:bodyPr/>
        <a:lstStyle/>
        <a:p>
          <a:endParaRPr lang="en-US"/>
        </a:p>
      </dgm:t>
    </dgm:pt>
    <dgm:pt modelId="{D629CB11-B864-4016-A13D-EE88447801AA}">
      <dgm:prSet/>
      <dgm:spPr/>
      <dgm:t>
        <a:bodyPr/>
        <a:lstStyle/>
        <a:p>
          <a:r>
            <a:rPr lang="en-US" dirty="0">
              <a:latin typeface="Segoe UI Light" panose="020B0502040204020203" pitchFamily="34" charset="0"/>
              <a:cs typeface="Segoe UI Light" panose="020B0502040204020203" pitchFamily="34" charset="0"/>
            </a:rPr>
            <a:t>Fairly easy to setup and deploy</a:t>
          </a:r>
        </a:p>
      </dgm:t>
    </dgm:pt>
    <dgm:pt modelId="{0B4D5F44-CCC5-4BDD-A3ED-01A12FEEFB61}" type="parTrans" cxnId="{AD902075-800B-4B3A-A911-34981BF351A0}">
      <dgm:prSet/>
      <dgm:spPr/>
      <dgm:t>
        <a:bodyPr/>
        <a:lstStyle/>
        <a:p>
          <a:endParaRPr lang="en-US"/>
        </a:p>
      </dgm:t>
    </dgm:pt>
    <dgm:pt modelId="{1829B5A3-6F1D-4467-9C8D-DDE729E74298}" type="sibTrans" cxnId="{AD902075-800B-4B3A-A911-34981BF351A0}">
      <dgm:prSet/>
      <dgm:spPr/>
      <dgm:t>
        <a:bodyPr/>
        <a:lstStyle/>
        <a:p>
          <a:endParaRPr lang="en-US"/>
        </a:p>
      </dgm:t>
    </dgm:pt>
    <dgm:pt modelId="{50619E01-32E3-42D9-BA84-0E9E0147EDD9}">
      <dgm:prSet/>
      <dgm:spPr/>
      <dgm:t>
        <a:bodyPr/>
        <a:lstStyle/>
        <a:p>
          <a:r>
            <a:rPr lang="en-US" dirty="0">
              <a:latin typeface="Segoe UI Light" panose="020B0502040204020203" pitchFamily="34" charset="0"/>
              <a:cs typeface="Segoe UI Light" panose="020B0502040204020203" pitchFamily="34" charset="0"/>
            </a:rPr>
            <a:t>Well-known and established</a:t>
          </a:r>
        </a:p>
      </dgm:t>
    </dgm:pt>
    <dgm:pt modelId="{388A8728-4F0E-4BBD-B2A2-014DCB36B113}" type="parTrans" cxnId="{A0E2160D-5361-4C04-858B-56CAA7185773}">
      <dgm:prSet/>
      <dgm:spPr/>
      <dgm:t>
        <a:bodyPr/>
        <a:lstStyle/>
        <a:p>
          <a:endParaRPr lang="en-US"/>
        </a:p>
      </dgm:t>
    </dgm:pt>
    <dgm:pt modelId="{CEC75F3E-B4A8-4F42-9462-D8EBEA3DBD89}" type="sibTrans" cxnId="{A0E2160D-5361-4C04-858B-56CAA7185773}">
      <dgm:prSet/>
      <dgm:spPr/>
      <dgm:t>
        <a:bodyPr/>
        <a:lstStyle/>
        <a:p>
          <a:endParaRPr lang="en-US"/>
        </a:p>
      </dgm:t>
    </dgm:pt>
    <dgm:pt modelId="{13D32877-7F4A-4177-92BC-96DDB50D4B48}">
      <dgm:prSet/>
      <dgm:spPr/>
      <dgm:t>
        <a:bodyPr/>
        <a:lstStyle/>
        <a:p>
          <a:r>
            <a:rPr lang="en-US" dirty="0">
              <a:latin typeface="Segoe UI Light" panose="020B0502040204020203" pitchFamily="34" charset="0"/>
              <a:cs typeface="Segoe UI Light" panose="020B0502040204020203" pitchFamily="34" charset="0"/>
            </a:rPr>
            <a:t>Requires remoting is enabled</a:t>
          </a:r>
        </a:p>
      </dgm:t>
    </dgm:pt>
    <dgm:pt modelId="{6CD4E989-F8D3-437D-997E-8264958493B3}" type="parTrans" cxnId="{CF764FAB-DCCA-4003-BD3D-D151A424705F}">
      <dgm:prSet/>
      <dgm:spPr/>
      <dgm:t>
        <a:bodyPr/>
        <a:lstStyle/>
        <a:p>
          <a:endParaRPr lang="en-US"/>
        </a:p>
      </dgm:t>
    </dgm:pt>
    <dgm:pt modelId="{E9AA5B99-47E9-420A-AC50-2B8CC763ECFD}" type="sibTrans" cxnId="{CF764FAB-DCCA-4003-BD3D-D151A424705F}">
      <dgm:prSet/>
      <dgm:spPr/>
      <dgm:t>
        <a:bodyPr/>
        <a:lstStyle/>
        <a:p>
          <a:endParaRPr lang="en-US"/>
        </a:p>
      </dgm:t>
    </dgm:pt>
    <dgm:pt modelId="{B3B2088F-C333-49DE-AC53-18E6B28A3177}">
      <dgm:prSet/>
      <dgm:spPr/>
      <dgm:t>
        <a:bodyPr/>
        <a:lstStyle/>
        <a:p>
          <a:r>
            <a:rPr lang="en-US" dirty="0">
              <a:latin typeface="Segoe UI Light" panose="020B0502040204020203" pitchFamily="34" charset="0"/>
              <a:cs typeface="Segoe UI Light" panose="020B0502040204020203" pitchFamily="34" charset="0"/>
            </a:rPr>
            <a:t>Works everywhere</a:t>
          </a:r>
        </a:p>
      </dgm:t>
    </dgm:pt>
    <dgm:pt modelId="{64B31F34-C049-4E38-B02B-59439B884AF8}" type="parTrans" cxnId="{C6EF3056-0EB8-4E21-ABD5-77143FE37C26}">
      <dgm:prSet/>
      <dgm:spPr/>
      <dgm:t>
        <a:bodyPr/>
        <a:lstStyle/>
        <a:p>
          <a:endParaRPr lang="en-US"/>
        </a:p>
      </dgm:t>
    </dgm:pt>
    <dgm:pt modelId="{42E4DE95-CE31-413E-AA57-7CD5960C9572}" type="sibTrans" cxnId="{C6EF3056-0EB8-4E21-ABD5-77143FE37C26}">
      <dgm:prSet/>
      <dgm:spPr/>
      <dgm:t>
        <a:bodyPr/>
        <a:lstStyle/>
        <a:p>
          <a:endParaRPr lang="en-US"/>
        </a:p>
      </dgm:t>
    </dgm:pt>
    <dgm:pt modelId="{05AC058E-2AF8-40EB-BF9F-ED94F2B4E42C}">
      <dgm:prSet/>
      <dgm:spPr/>
      <dgm:t>
        <a:bodyPr/>
        <a:lstStyle/>
        <a:p>
          <a:r>
            <a:rPr lang="en-US" dirty="0">
              <a:latin typeface="Segoe UI Light" panose="020B0502040204020203" pitchFamily="34" charset="0"/>
              <a:cs typeface="Segoe UI Light" panose="020B0502040204020203" pitchFamily="34" charset="0"/>
            </a:rPr>
            <a:t>Resources drive scalability</a:t>
          </a:r>
        </a:p>
      </dgm:t>
    </dgm:pt>
    <dgm:pt modelId="{F48025AB-8599-47AA-87A5-C1D7005BFC45}" type="parTrans" cxnId="{4656A323-CFC7-41A7-B590-042309252608}">
      <dgm:prSet/>
      <dgm:spPr/>
      <dgm:t>
        <a:bodyPr/>
        <a:lstStyle/>
        <a:p>
          <a:endParaRPr lang="en-AU"/>
        </a:p>
      </dgm:t>
    </dgm:pt>
    <dgm:pt modelId="{A3F45DA7-F63F-4B5E-816C-A168EF04B529}" type="sibTrans" cxnId="{4656A323-CFC7-41A7-B590-042309252608}">
      <dgm:prSet/>
      <dgm:spPr/>
      <dgm:t>
        <a:bodyPr/>
        <a:lstStyle/>
        <a:p>
          <a:endParaRPr lang="en-AU"/>
        </a:p>
      </dgm:t>
    </dgm:pt>
    <dgm:pt modelId="{2CDB0FB8-5EC5-4B0B-878D-9F82509C0E23}">
      <dgm:prSet/>
      <dgm:spPr/>
      <dgm:t>
        <a:bodyPr/>
        <a:lstStyle/>
        <a:p>
          <a:r>
            <a:rPr lang="en-US" dirty="0">
              <a:latin typeface="Segoe UI Light" panose="020B0502040204020203" pitchFamily="34" charset="0"/>
              <a:cs typeface="Segoe UI Light" panose="020B0502040204020203" pitchFamily="34" charset="0"/>
            </a:rPr>
            <a:t>New unknown factor</a:t>
          </a:r>
        </a:p>
      </dgm:t>
    </dgm:pt>
    <dgm:pt modelId="{D7CCCDDD-4461-452E-B3E2-E7484E432109}" type="parTrans" cxnId="{D942A015-BB0F-42FA-8984-61CBAE01C1E1}">
      <dgm:prSet/>
      <dgm:spPr/>
      <dgm:t>
        <a:bodyPr/>
        <a:lstStyle/>
        <a:p>
          <a:endParaRPr lang="en-AU"/>
        </a:p>
      </dgm:t>
    </dgm:pt>
    <dgm:pt modelId="{C04273DA-F39A-48E6-9571-D2B850140E91}" type="sibTrans" cxnId="{D942A015-BB0F-42FA-8984-61CBAE01C1E1}">
      <dgm:prSet/>
      <dgm:spPr/>
      <dgm:t>
        <a:bodyPr/>
        <a:lstStyle/>
        <a:p>
          <a:endParaRPr lang="en-AU"/>
        </a:p>
      </dgm:t>
    </dgm:pt>
    <dgm:pt modelId="{F99D4CAC-90A9-4857-93AE-82C5274C4753}" type="pres">
      <dgm:prSet presAssocID="{9107EA01-AB9F-4E3D-BDF2-76EB9998D147}" presName="Name0" presStyleCnt="0">
        <dgm:presLayoutVars>
          <dgm:dir/>
          <dgm:animLvl val="lvl"/>
          <dgm:resizeHandles val="exact"/>
        </dgm:presLayoutVars>
      </dgm:prSet>
      <dgm:spPr/>
    </dgm:pt>
    <dgm:pt modelId="{6839E94E-D81A-4FE0-8654-03042061AB28}" type="pres">
      <dgm:prSet presAssocID="{A7DCA901-BCAA-4145-BA79-7771C429421B}" presName="composite" presStyleCnt="0"/>
      <dgm:spPr/>
    </dgm:pt>
    <dgm:pt modelId="{A5B501B4-BFF1-4CEA-B071-8E461A4DD01D}" type="pres">
      <dgm:prSet presAssocID="{A7DCA901-BCAA-4145-BA79-7771C429421B}" presName="parTx" presStyleLbl="alignNode1" presStyleIdx="0" presStyleCnt="2">
        <dgm:presLayoutVars>
          <dgm:chMax val="0"/>
          <dgm:chPref val="0"/>
          <dgm:bulletEnabled val="1"/>
        </dgm:presLayoutVars>
      </dgm:prSet>
      <dgm:spPr/>
    </dgm:pt>
    <dgm:pt modelId="{6D5FEF39-A226-4417-8A04-281CF3A5F262}" type="pres">
      <dgm:prSet presAssocID="{A7DCA901-BCAA-4145-BA79-7771C429421B}" presName="desTx" presStyleLbl="alignAccFollowNode1" presStyleIdx="0" presStyleCnt="2">
        <dgm:presLayoutVars>
          <dgm:bulletEnabled val="1"/>
        </dgm:presLayoutVars>
      </dgm:prSet>
      <dgm:spPr/>
    </dgm:pt>
    <dgm:pt modelId="{C2D93A94-8302-4D84-A495-9E700251EFD2}" type="pres">
      <dgm:prSet presAssocID="{04BFEE3F-CA04-4BD8-8E65-452AE872C3A2}" presName="space" presStyleCnt="0"/>
      <dgm:spPr/>
    </dgm:pt>
    <dgm:pt modelId="{6D812A8F-AE4B-43CB-AC79-9305AA4970E0}" type="pres">
      <dgm:prSet presAssocID="{02220609-6B54-4DDC-A263-6C5FFCE5909E}" presName="composite" presStyleCnt="0"/>
      <dgm:spPr/>
    </dgm:pt>
    <dgm:pt modelId="{03271DE6-CAA2-42AF-AD87-03BFD1E28D04}" type="pres">
      <dgm:prSet presAssocID="{02220609-6B54-4DDC-A263-6C5FFCE5909E}" presName="parTx" presStyleLbl="alignNode1" presStyleIdx="1" presStyleCnt="2">
        <dgm:presLayoutVars>
          <dgm:chMax val="0"/>
          <dgm:chPref val="0"/>
          <dgm:bulletEnabled val="1"/>
        </dgm:presLayoutVars>
      </dgm:prSet>
      <dgm:spPr/>
    </dgm:pt>
    <dgm:pt modelId="{D43012F2-C20A-441A-8798-877A0B6176B6}" type="pres">
      <dgm:prSet presAssocID="{02220609-6B54-4DDC-A263-6C5FFCE5909E}" presName="desTx" presStyleLbl="alignAccFollowNode1" presStyleIdx="1" presStyleCnt="2">
        <dgm:presLayoutVars>
          <dgm:bulletEnabled val="1"/>
        </dgm:presLayoutVars>
      </dgm:prSet>
      <dgm:spPr/>
    </dgm:pt>
  </dgm:ptLst>
  <dgm:cxnLst>
    <dgm:cxn modelId="{C8829501-9994-4354-8D89-8F3D1551C048}" type="presOf" srcId="{13D32877-7F4A-4177-92BC-96DDB50D4B48}" destId="{6D5FEF39-A226-4417-8A04-281CF3A5F262}" srcOrd="0" destOrd="7" presId="urn:microsoft.com/office/officeart/2005/8/layout/hList1"/>
    <dgm:cxn modelId="{E660A604-6838-4DA5-A58D-02A68F6E5DBD}" type="presOf" srcId="{C380828D-2EA5-4674-9DE7-373B3FEDCF62}" destId="{6D5FEF39-A226-4417-8A04-281CF3A5F262}" srcOrd="0" destOrd="2" presId="urn:microsoft.com/office/officeart/2005/8/layout/hList1"/>
    <dgm:cxn modelId="{C5629C0A-F11F-479C-BF01-8412C1BDF7D8}" type="presOf" srcId="{4618B744-9542-4FA4-ADA0-21F9DC2750D8}" destId="{D43012F2-C20A-441A-8798-877A0B6176B6}" srcOrd="0" destOrd="2" presId="urn:microsoft.com/office/officeart/2005/8/layout/hList1"/>
    <dgm:cxn modelId="{2B01C50B-C348-4014-9514-9F65625894BB}" srcId="{A7DCA901-BCAA-4145-BA79-7771C429421B}" destId="{83303EF2-953E-45B7-9C1B-8512F881B21A}" srcOrd="5" destOrd="0" parTransId="{ADD27DA0-CF9B-424E-9103-56DE031B3998}" sibTransId="{A90ACAFF-CDC4-493E-B3DE-826F56AC2AB8}"/>
    <dgm:cxn modelId="{A0E2160D-5361-4C04-858B-56CAA7185773}" srcId="{02220609-6B54-4DDC-A263-6C5FFCE5909E}" destId="{50619E01-32E3-42D9-BA84-0E9E0147EDD9}" srcOrd="5" destOrd="0" parTransId="{388A8728-4F0E-4BBD-B2A2-014DCB36B113}" sibTransId="{CEC75F3E-B4A8-4F42-9462-D8EBEA3DBD89}"/>
    <dgm:cxn modelId="{BFD2480E-D075-4F68-B48F-1DADD41C1077}" type="presOf" srcId="{A7DCA901-BCAA-4145-BA79-7771C429421B}" destId="{A5B501B4-BFF1-4CEA-B071-8E461A4DD01D}" srcOrd="0" destOrd="0" presId="urn:microsoft.com/office/officeart/2005/8/layout/hList1"/>
    <dgm:cxn modelId="{0E66D313-1F03-4778-B98E-5380CF6033BC}" srcId="{02220609-6B54-4DDC-A263-6C5FFCE5909E}" destId="{AECC51B8-92B1-4849-B353-3A538B63C0FB}" srcOrd="1" destOrd="0" parTransId="{C37F1651-9286-4F53-9EF7-C30421448EFA}" sibTransId="{21573932-90C6-465E-A936-8B85104FAD81}"/>
    <dgm:cxn modelId="{D942A015-BB0F-42FA-8984-61CBAE01C1E1}" srcId="{A7DCA901-BCAA-4145-BA79-7771C429421B}" destId="{2CDB0FB8-5EC5-4B0B-878D-9F82509C0E23}" srcOrd="8" destOrd="0" parTransId="{D7CCCDDD-4461-452E-B3E2-E7484E432109}" sibTransId="{C04273DA-F39A-48E6-9571-D2B850140E91}"/>
    <dgm:cxn modelId="{339A2B22-91A8-488F-8E76-841A98D54AE5}" type="presOf" srcId="{D629CB11-B864-4016-A13D-EE88447801AA}" destId="{D43012F2-C20A-441A-8798-877A0B6176B6}" srcOrd="0" destOrd="3" presId="urn:microsoft.com/office/officeart/2005/8/layout/hList1"/>
    <dgm:cxn modelId="{4656A323-CFC7-41A7-B590-042309252608}" srcId="{A7DCA901-BCAA-4145-BA79-7771C429421B}" destId="{05AC058E-2AF8-40EB-BF9F-ED94F2B4E42C}" srcOrd="3" destOrd="0" parTransId="{F48025AB-8599-47AA-87A5-C1D7005BFC45}" sibTransId="{A3F45DA7-F63F-4B5E-816C-A168EF04B529}"/>
    <dgm:cxn modelId="{5794E32B-0C30-425B-AECB-1010BEA74BB7}" type="presOf" srcId="{2CDB0FB8-5EC5-4B0B-878D-9F82509C0E23}" destId="{6D5FEF39-A226-4417-8A04-281CF3A5F262}" srcOrd="0" destOrd="8" presId="urn:microsoft.com/office/officeart/2005/8/layout/hList1"/>
    <dgm:cxn modelId="{9EBA5F3E-F87F-46B7-9A38-E7BBEA20E8CC}" srcId="{A7DCA901-BCAA-4145-BA79-7771C429421B}" destId="{04F0D3FC-12DA-44EB-BB4F-7D6A054EBB05}" srcOrd="4" destOrd="0" parTransId="{DE708469-2700-4490-B837-6C3D0FD1ACD9}" sibTransId="{A533DA99-7AE0-4042-82AE-3F57552C84BE}"/>
    <dgm:cxn modelId="{2BC60D6B-B60A-4B30-B4AE-4C4466193BE7}" type="presOf" srcId="{9107EA01-AB9F-4E3D-BDF2-76EB9998D147}" destId="{F99D4CAC-90A9-4857-93AE-82C5274C4753}" srcOrd="0" destOrd="0" presId="urn:microsoft.com/office/officeart/2005/8/layout/hList1"/>
    <dgm:cxn modelId="{656A2F72-1EBF-4E37-90BD-6DFA1B909B9D}" type="presOf" srcId="{AECC51B8-92B1-4849-B353-3A538B63C0FB}" destId="{D43012F2-C20A-441A-8798-877A0B6176B6}" srcOrd="0" destOrd="1" presId="urn:microsoft.com/office/officeart/2005/8/layout/hList1"/>
    <dgm:cxn modelId="{AD902075-800B-4B3A-A911-34981BF351A0}" srcId="{02220609-6B54-4DDC-A263-6C5FFCE5909E}" destId="{D629CB11-B864-4016-A13D-EE88447801AA}" srcOrd="3" destOrd="0" parTransId="{0B4D5F44-CCC5-4BDD-A3ED-01A12FEEFB61}" sibTransId="{1829B5A3-6F1D-4467-9C8D-DDE729E74298}"/>
    <dgm:cxn modelId="{05C13475-CA89-4078-8E75-6AC9D0168524}" srcId="{A7DCA901-BCAA-4145-BA79-7771C429421B}" destId="{0B7CB00A-24A7-4E23-AB35-BC151D741B0B}" srcOrd="0" destOrd="0" parTransId="{EDD481FB-8FA9-4BDB-AF72-127E8A0D4CB4}" sibTransId="{4DF8FB87-DB23-45B0-9CFC-FA05A653EE4A}"/>
    <dgm:cxn modelId="{C6EF3056-0EB8-4E21-ABD5-77143FE37C26}" srcId="{02220609-6B54-4DDC-A263-6C5FFCE5909E}" destId="{B3B2088F-C333-49DE-AC53-18E6B28A3177}" srcOrd="4" destOrd="0" parTransId="{64B31F34-C049-4E38-B02B-59439B884AF8}" sibTransId="{42E4DE95-CE31-413E-AA57-7CD5960C9572}"/>
    <dgm:cxn modelId="{8BB8F27A-3F07-40B4-9E07-CCA8B7E40102}" type="presOf" srcId="{A00F7ED3-8ADD-4EF2-BC1A-94EFC75B5F60}" destId="{D43012F2-C20A-441A-8798-877A0B6176B6}" srcOrd="0" destOrd="0" presId="urn:microsoft.com/office/officeart/2005/8/layout/hList1"/>
    <dgm:cxn modelId="{D38E9582-0915-4F08-B0D2-354BF454CC34}" srcId="{9107EA01-AB9F-4E3D-BDF2-76EB9998D147}" destId="{A7DCA901-BCAA-4145-BA79-7771C429421B}" srcOrd="0" destOrd="0" parTransId="{060FCC20-ACD4-4915-B728-821953EFF60B}" sibTransId="{04BFEE3F-CA04-4BD8-8E65-452AE872C3A2}"/>
    <dgm:cxn modelId="{22DA0E83-54BB-434F-AB12-2DDE0170E483}" type="presOf" srcId="{73D7DAE6-0FBC-43DA-9FF3-E1BC4D2DF942}" destId="{6D5FEF39-A226-4417-8A04-281CF3A5F262}" srcOrd="0" destOrd="1" presId="urn:microsoft.com/office/officeart/2005/8/layout/hList1"/>
    <dgm:cxn modelId="{5B566A8B-3F73-42C9-811C-070FD990595D}" type="presOf" srcId="{83303EF2-953E-45B7-9C1B-8512F881B21A}" destId="{6D5FEF39-A226-4417-8A04-281CF3A5F262}" srcOrd="0" destOrd="5" presId="urn:microsoft.com/office/officeart/2005/8/layout/hList1"/>
    <dgm:cxn modelId="{C838F2A9-00C9-47AE-ACAF-E470EA93EF86}" type="presOf" srcId="{0B7CB00A-24A7-4E23-AB35-BC151D741B0B}" destId="{6D5FEF39-A226-4417-8A04-281CF3A5F262}" srcOrd="0" destOrd="0" presId="urn:microsoft.com/office/officeart/2005/8/layout/hList1"/>
    <dgm:cxn modelId="{CF764FAB-DCCA-4003-BD3D-D151A424705F}" srcId="{A7DCA901-BCAA-4145-BA79-7771C429421B}" destId="{13D32877-7F4A-4177-92BC-96DDB50D4B48}" srcOrd="7" destOrd="0" parTransId="{6CD4E989-F8D3-437D-997E-8264958493B3}" sibTransId="{E9AA5B99-47E9-420A-AC50-2B8CC763ECFD}"/>
    <dgm:cxn modelId="{40287EB5-B32A-44BC-A297-11C212B864E4}" srcId="{02220609-6B54-4DDC-A263-6C5FFCE5909E}" destId="{A00F7ED3-8ADD-4EF2-BC1A-94EFC75B5F60}" srcOrd="0" destOrd="0" parTransId="{09C26A59-4DB7-45DC-BE8E-F22EEE94689A}" sibTransId="{930CE64F-F1D8-4020-B486-604363A95706}"/>
    <dgm:cxn modelId="{848FD7BC-371F-4F44-AA76-1BBE65DC707D}" type="presOf" srcId="{04F0D3FC-12DA-44EB-BB4F-7D6A054EBB05}" destId="{6D5FEF39-A226-4417-8A04-281CF3A5F262}" srcOrd="0" destOrd="4" presId="urn:microsoft.com/office/officeart/2005/8/layout/hList1"/>
    <dgm:cxn modelId="{738A83C1-8CB1-415F-8293-7CBFF9E8F073}" srcId="{9107EA01-AB9F-4E3D-BDF2-76EB9998D147}" destId="{02220609-6B54-4DDC-A263-6C5FFCE5909E}" srcOrd="1" destOrd="0" parTransId="{853C84DF-9FA4-4493-B4DF-FE304B588CDD}" sibTransId="{908FAB7E-E794-4978-A56B-70A45697BAAB}"/>
    <dgm:cxn modelId="{FCD83FCA-CA23-4FD5-BDBE-CB31E3DF5EAA}" srcId="{A7DCA901-BCAA-4145-BA79-7771C429421B}" destId="{73D7DAE6-0FBC-43DA-9FF3-E1BC4D2DF942}" srcOrd="1" destOrd="0" parTransId="{2474407F-993C-4875-B4D4-2AF47EDFD990}" sibTransId="{D0FB975E-B478-474A-BFEE-21188C167CFC}"/>
    <dgm:cxn modelId="{650A5CCC-D969-4406-B1C3-1C92306C545D}" type="presOf" srcId="{A3F446F7-84E2-4FB1-A979-E5C3E8A28EE5}" destId="{6D5FEF39-A226-4417-8A04-281CF3A5F262}" srcOrd="0" destOrd="6" presId="urn:microsoft.com/office/officeart/2005/8/layout/hList1"/>
    <dgm:cxn modelId="{5B1269D8-D376-4A39-8361-3EDD1A8CED1A}" type="presOf" srcId="{02220609-6B54-4DDC-A263-6C5FFCE5909E}" destId="{03271DE6-CAA2-42AF-AD87-03BFD1E28D04}" srcOrd="0" destOrd="0" presId="urn:microsoft.com/office/officeart/2005/8/layout/hList1"/>
    <dgm:cxn modelId="{4DAB7BDB-6746-424E-B193-047C4E34832E}" srcId="{A7DCA901-BCAA-4145-BA79-7771C429421B}" destId="{A3F446F7-84E2-4FB1-A979-E5C3E8A28EE5}" srcOrd="6" destOrd="0" parTransId="{4558004B-4022-45F3-8567-75F0CCDA1F3C}" sibTransId="{F0A10412-1067-4575-96DC-DF5D28CB0016}"/>
    <dgm:cxn modelId="{2402AEEA-3080-4EB8-95EA-DD588FB92542}" srcId="{02220609-6B54-4DDC-A263-6C5FFCE5909E}" destId="{4618B744-9542-4FA4-ADA0-21F9DC2750D8}" srcOrd="2" destOrd="0" parTransId="{CA7DAC04-5D92-4ED0-B7FC-AB7E87DBF40D}" sibTransId="{384A801E-63B7-428D-A227-522B456FD261}"/>
    <dgm:cxn modelId="{A0B4A6EB-219E-4468-986A-04D40FF13C23}" type="presOf" srcId="{B3B2088F-C333-49DE-AC53-18E6B28A3177}" destId="{D43012F2-C20A-441A-8798-877A0B6176B6}" srcOrd="0" destOrd="4" presId="urn:microsoft.com/office/officeart/2005/8/layout/hList1"/>
    <dgm:cxn modelId="{909F90ED-45DF-4782-8778-41F9D805672C}" type="presOf" srcId="{05AC058E-2AF8-40EB-BF9F-ED94F2B4E42C}" destId="{6D5FEF39-A226-4417-8A04-281CF3A5F262}" srcOrd="0" destOrd="3" presId="urn:microsoft.com/office/officeart/2005/8/layout/hList1"/>
    <dgm:cxn modelId="{818982EE-36A2-4E87-B1B6-7B0598BD4DC6}" srcId="{A7DCA901-BCAA-4145-BA79-7771C429421B}" destId="{C380828D-2EA5-4674-9DE7-373B3FEDCF62}" srcOrd="2" destOrd="0" parTransId="{FC5E41BB-7356-4CDF-BE8F-B8593E93AB81}" sibTransId="{8FA256FC-4083-43BA-B1DD-749EC004B073}"/>
    <dgm:cxn modelId="{02B038F9-9D31-4F40-935E-CDF6CD9BF686}" type="presOf" srcId="{50619E01-32E3-42D9-BA84-0E9E0147EDD9}" destId="{D43012F2-C20A-441A-8798-877A0B6176B6}" srcOrd="0" destOrd="5" presId="urn:microsoft.com/office/officeart/2005/8/layout/hList1"/>
    <dgm:cxn modelId="{BA39CF9B-D3DE-487E-A69C-BCB852BB6997}" type="presParOf" srcId="{F99D4CAC-90A9-4857-93AE-82C5274C4753}" destId="{6839E94E-D81A-4FE0-8654-03042061AB28}" srcOrd="0" destOrd="0" presId="urn:microsoft.com/office/officeart/2005/8/layout/hList1"/>
    <dgm:cxn modelId="{80F4DB60-69EF-4BB4-A23F-02AB152491E2}" type="presParOf" srcId="{6839E94E-D81A-4FE0-8654-03042061AB28}" destId="{A5B501B4-BFF1-4CEA-B071-8E461A4DD01D}" srcOrd="0" destOrd="0" presId="urn:microsoft.com/office/officeart/2005/8/layout/hList1"/>
    <dgm:cxn modelId="{2F47D6BA-CFBC-42D9-860D-44826D4F6C0A}" type="presParOf" srcId="{6839E94E-D81A-4FE0-8654-03042061AB28}" destId="{6D5FEF39-A226-4417-8A04-281CF3A5F262}" srcOrd="1" destOrd="0" presId="urn:microsoft.com/office/officeart/2005/8/layout/hList1"/>
    <dgm:cxn modelId="{9C043038-BD78-45D0-BE5E-A1EDF8BD6A2F}" type="presParOf" srcId="{F99D4CAC-90A9-4857-93AE-82C5274C4753}" destId="{C2D93A94-8302-4D84-A495-9E700251EFD2}" srcOrd="1" destOrd="0" presId="urn:microsoft.com/office/officeart/2005/8/layout/hList1"/>
    <dgm:cxn modelId="{5113D2EC-E3F9-4103-AE6A-9913A0298F0A}" type="presParOf" srcId="{F99D4CAC-90A9-4857-93AE-82C5274C4753}" destId="{6D812A8F-AE4B-43CB-AC79-9305AA4970E0}" srcOrd="2" destOrd="0" presId="urn:microsoft.com/office/officeart/2005/8/layout/hList1"/>
    <dgm:cxn modelId="{7AA7F15D-C30E-4FF0-8F34-E0DA064D7950}" type="presParOf" srcId="{6D812A8F-AE4B-43CB-AC79-9305AA4970E0}" destId="{03271DE6-CAA2-42AF-AD87-03BFD1E28D04}" srcOrd="0" destOrd="0" presId="urn:microsoft.com/office/officeart/2005/8/layout/hList1"/>
    <dgm:cxn modelId="{5AEA9F3A-FEBE-4B52-9F0F-399A5F60A036}" type="presParOf" srcId="{6D812A8F-AE4B-43CB-AC79-9305AA4970E0}" destId="{D43012F2-C20A-441A-8798-877A0B6176B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168BC2-DB1C-4443-B0E0-3F816583B675}"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C1CD8DFE-81F7-4925-9AEA-3DAFE170E99E}">
      <dgm:prSet phldrT="[Text]"/>
      <dgm:spPr/>
      <dgm:t>
        <a:bodyPr/>
        <a:lstStyle/>
        <a:p>
          <a:r>
            <a:rPr lang="en-US" dirty="0"/>
            <a:t>DSC</a:t>
          </a:r>
        </a:p>
      </dgm:t>
    </dgm:pt>
    <dgm:pt modelId="{DB99A078-A4E3-410B-95F8-9031134C802E}" type="parTrans" cxnId="{C03AE1D4-0846-4623-A009-54B1BB06CA72}">
      <dgm:prSet/>
      <dgm:spPr/>
      <dgm:t>
        <a:bodyPr/>
        <a:lstStyle/>
        <a:p>
          <a:endParaRPr lang="en-US"/>
        </a:p>
      </dgm:t>
    </dgm:pt>
    <dgm:pt modelId="{36D4E62C-FF3A-4245-9487-DF3FCED14125}" type="sibTrans" cxnId="{C03AE1D4-0846-4623-A009-54B1BB06CA72}">
      <dgm:prSet/>
      <dgm:spPr/>
      <dgm:t>
        <a:bodyPr/>
        <a:lstStyle/>
        <a:p>
          <a:endParaRPr lang="en-US"/>
        </a:p>
      </dgm:t>
    </dgm:pt>
    <dgm:pt modelId="{ED073113-888E-4887-8B85-358F5F12C587}">
      <dgm:prSet phldrT="[Text]"/>
      <dgm:spPr/>
      <dgm:t>
        <a:bodyPr anchor="ctr"/>
        <a:lstStyle/>
        <a:p>
          <a:pPr algn="ctr"/>
          <a:r>
            <a:rPr lang="en-US" dirty="0"/>
            <a:t>Configuration</a:t>
          </a:r>
        </a:p>
      </dgm:t>
    </dgm:pt>
    <dgm:pt modelId="{82DB6A14-27F2-45DC-ACEB-24A032B2AA73}" type="parTrans" cxnId="{DE05F3EA-C078-488A-9351-134DA2633818}">
      <dgm:prSet/>
      <dgm:spPr/>
      <dgm:t>
        <a:bodyPr/>
        <a:lstStyle/>
        <a:p>
          <a:endParaRPr lang="en-US"/>
        </a:p>
      </dgm:t>
    </dgm:pt>
    <dgm:pt modelId="{59715023-F8A2-48F7-81B9-D13F60FBC477}" type="sibTrans" cxnId="{DE05F3EA-C078-488A-9351-134DA2633818}">
      <dgm:prSet/>
      <dgm:spPr/>
      <dgm:t>
        <a:bodyPr/>
        <a:lstStyle/>
        <a:p>
          <a:endParaRPr lang="en-US"/>
        </a:p>
      </dgm:t>
    </dgm:pt>
    <dgm:pt modelId="{AE0D49A1-38CB-4239-AC1F-40C4E7896C66}">
      <dgm:prSet phldrT="[Text]"/>
      <dgm:spPr/>
      <dgm:t>
        <a:bodyPr anchor="ctr"/>
        <a:lstStyle/>
        <a:p>
          <a:pPr algn="ctr"/>
          <a:r>
            <a:rPr lang="en-US" dirty="0"/>
            <a:t>MOF Files</a:t>
          </a:r>
        </a:p>
      </dgm:t>
    </dgm:pt>
    <dgm:pt modelId="{92E2CD4B-C405-4364-B4AA-987B71527EE1}" type="parTrans" cxnId="{011282A3-39A2-46C9-9649-9E76BB0649A0}">
      <dgm:prSet/>
      <dgm:spPr/>
      <dgm:t>
        <a:bodyPr/>
        <a:lstStyle/>
        <a:p>
          <a:endParaRPr lang="en-US"/>
        </a:p>
      </dgm:t>
    </dgm:pt>
    <dgm:pt modelId="{3B554232-61A3-4320-BAA4-86DDD5CE6F6F}" type="sibTrans" cxnId="{011282A3-39A2-46C9-9649-9E76BB0649A0}">
      <dgm:prSet/>
      <dgm:spPr/>
      <dgm:t>
        <a:bodyPr/>
        <a:lstStyle/>
        <a:p>
          <a:endParaRPr lang="en-US"/>
        </a:p>
      </dgm:t>
    </dgm:pt>
    <dgm:pt modelId="{C545EF0A-603E-48D0-82C8-0ADDF1426B6F}">
      <dgm:prSet phldrT="[Text]"/>
      <dgm:spPr/>
      <dgm:t>
        <a:bodyPr anchor="ctr"/>
        <a:lstStyle/>
        <a:p>
          <a:pPr algn="ctr"/>
          <a:r>
            <a:rPr lang="en-US" dirty="0"/>
            <a:t>Local Configuration Manager</a:t>
          </a:r>
        </a:p>
      </dgm:t>
    </dgm:pt>
    <dgm:pt modelId="{2ACEEB76-4A61-485B-828E-F0676A29E6E9}" type="parTrans" cxnId="{F9CFE8E9-CF83-42E2-AF2E-1AC25EA57BBA}">
      <dgm:prSet/>
      <dgm:spPr/>
      <dgm:t>
        <a:bodyPr/>
        <a:lstStyle/>
        <a:p>
          <a:endParaRPr lang="en-US"/>
        </a:p>
      </dgm:t>
    </dgm:pt>
    <dgm:pt modelId="{01A7A81D-5662-40D0-86D6-312555E6D6B0}" type="sibTrans" cxnId="{F9CFE8E9-CF83-42E2-AF2E-1AC25EA57BBA}">
      <dgm:prSet/>
      <dgm:spPr/>
      <dgm:t>
        <a:bodyPr/>
        <a:lstStyle/>
        <a:p>
          <a:endParaRPr lang="en-US"/>
        </a:p>
      </dgm:t>
    </dgm:pt>
    <dgm:pt modelId="{8238695A-E66D-4D9B-B459-394B40FFA3F2}">
      <dgm:prSet phldrT="[Text]"/>
      <dgm:spPr/>
      <dgm:t>
        <a:bodyPr anchor="ctr"/>
        <a:lstStyle/>
        <a:p>
          <a:pPr algn="ctr"/>
          <a:r>
            <a:rPr lang="en-US" dirty="0"/>
            <a:t>Optional Pull Server</a:t>
          </a:r>
        </a:p>
      </dgm:t>
    </dgm:pt>
    <dgm:pt modelId="{D123EF33-4986-4EC8-A354-77BD405428D0}" type="parTrans" cxnId="{8D26FFDA-BE46-4484-8811-CB252C76E3C6}">
      <dgm:prSet/>
      <dgm:spPr/>
      <dgm:t>
        <a:bodyPr/>
        <a:lstStyle/>
        <a:p>
          <a:endParaRPr lang="en-US"/>
        </a:p>
      </dgm:t>
    </dgm:pt>
    <dgm:pt modelId="{C79BD0B5-4DD1-4D1E-A0EC-9BCCD32CA5A0}" type="sibTrans" cxnId="{8D26FFDA-BE46-4484-8811-CB252C76E3C6}">
      <dgm:prSet/>
      <dgm:spPr/>
      <dgm:t>
        <a:bodyPr/>
        <a:lstStyle/>
        <a:p>
          <a:endParaRPr lang="en-US"/>
        </a:p>
      </dgm:t>
    </dgm:pt>
    <dgm:pt modelId="{86790473-B103-40CC-B77F-CE4F90BBF458}">
      <dgm:prSet phldrT="[Text]"/>
      <dgm:spPr/>
      <dgm:t>
        <a:bodyPr anchor="ctr"/>
        <a:lstStyle/>
        <a:p>
          <a:pPr algn="ctr"/>
          <a:r>
            <a:rPr lang="en-US" dirty="0"/>
            <a:t>Resources</a:t>
          </a:r>
        </a:p>
      </dgm:t>
    </dgm:pt>
    <dgm:pt modelId="{8411570D-345F-41D7-81E5-326099A6FB7E}" type="parTrans" cxnId="{46645C8C-9C7E-4518-A4B1-56EFEB47005B}">
      <dgm:prSet/>
      <dgm:spPr/>
      <dgm:t>
        <a:bodyPr/>
        <a:lstStyle/>
        <a:p>
          <a:endParaRPr lang="en-US"/>
        </a:p>
      </dgm:t>
    </dgm:pt>
    <dgm:pt modelId="{F5DE652C-AF8B-43CE-9F8C-F46C7DB84CB4}" type="sibTrans" cxnId="{46645C8C-9C7E-4518-A4B1-56EFEB47005B}">
      <dgm:prSet/>
      <dgm:spPr/>
      <dgm:t>
        <a:bodyPr/>
        <a:lstStyle/>
        <a:p>
          <a:endParaRPr lang="en-US"/>
        </a:p>
      </dgm:t>
    </dgm:pt>
    <dgm:pt modelId="{F67C78A1-A0E3-47A9-82AF-F17BFA2837A0}" type="pres">
      <dgm:prSet presAssocID="{CC168BC2-DB1C-4443-B0E0-3F816583B675}" presName="Name0" presStyleCnt="0">
        <dgm:presLayoutVars>
          <dgm:chMax val="1"/>
          <dgm:dir/>
          <dgm:animLvl val="ctr"/>
          <dgm:resizeHandles val="exact"/>
        </dgm:presLayoutVars>
      </dgm:prSet>
      <dgm:spPr/>
    </dgm:pt>
    <dgm:pt modelId="{2622FEDA-1730-45C0-929B-E08CBEBF165B}" type="pres">
      <dgm:prSet presAssocID="{C1CD8DFE-81F7-4925-9AEA-3DAFE170E99E}" presName="centerShape" presStyleLbl="node0" presStyleIdx="0" presStyleCnt="1" custScaleY="58376"/>
      <dgm:spPr>
        <a:prstGeom prst="rect">
          <a:avLst/>
        </a:prstGeom>
      </dgm:spPr>
    </dgm:pt>
    <dgm:pt modelId="{E54D7048-3FA5-427C-ABC2-CC69E0405B1B}" type="pres">
      <dgm:prSet presAssocID="{ED073113-888E-4887-8B85-358F5F12C587}" presName="node" presStyleLbl="node1" presStyleIdx="0" presStyleCnt="5" custScaleY="61916">
        <dgm:presLayoutVars>
          <dgm:bulletEnabled val="1"/>
        </dgm:presLayoutVars>
      </dgm:prSet>
      <dgm:spPr>
        <a:prstGeom prst="rect">
          <a:avLst/>
        </a:prstGeom>
      </dgm:spPr>
    </dgm:pt>
    <dgm:pt modelId="{67B15D21-3E51-42E2-8E7F-612EDD62EE68}" type="pres">
      <dgm:prSet presAssocID="{ED073113-888E-4887-8B85-358F5F12C587}" presName="dummy" presStyleCnt="0"/>
      <dgm:spPr/>
    </dgm:pt>
    <dgm:pt modelId="{C2AABB3A-0D2B-41BE-81D3-97C27F74432D}" type="pres">
      <dgm:prSet presAssocID="{59715023-F8A2-48F7-81B9-D13F60FBC477}" presName="sibTrans" presStyleLbl="sibTrans2D1" presStyleIdx="0" presStyleCnt="5"/>
      <dgm:spPr/>
    </dgm:pt>
    <dgm:pt modelId="{A898CA06-611D-4EA1-BDDD-CC556CEAEAA5}" type="pres">
      <dgm:prSet presAssocID="{86790473-B103-40CC-B77F-CE4F90BBF458}" presName="node" presStyleLbl="node1" presStyleIdx="1" presStyleCnt="5" custScaleY="61916">
        <dgm:presLayoutVars>
          <dgm:bulletEnabled val="1"/>
        </dgm:presLayoutVars>
      </dgm:prSet>
      <dgm:spPr>
        <a:prstGeom prst="rect">
          <a:avLst/>
        </a:prstGeom>
      </dgm:spPr>
    </dgm:pt>
    <dgm:pt modelId="{351A7866-4B47-4C02-B9D9-E0857B4F9CC5}" type="pres">
      <dgm:prSet presAssocID="{86790473-B103-40CC-B77F-CE4F90BBF458}" presName="dummy" presStyleCnt="0"/>
      <dgm:spPr/>
    </dgm:pt>
    <dgm:pt modelId="{7C83A325-DEEB-449A-A7F5-EE285E3FF25C}" type="pres">
      <dgm:prSet presAssocID="{F5DE652C-AF8B-43CE-9F8C-F46C7DB84CB4}" presName="sibTrans" presStyleLbl="sibTrans2D1" presStyleIdx="1" presStyleCnt="5"/>
      <dgm:spPr/>
    </dgm:pt>
    <dgm:pt modelId="{0620DDF2-01CF-46DC-B16E-1D62563B5E9F}" type="pres">
      <dgm:prSet presAssocID="{AE0D49A1-38CB-4239-AC1F-40C4E7896C66}" presName="node" presStyleLbl="node1" presStyleIdx="2" presStyleCnt="5" custScaleY="61916">
        <dgm:presLayoutVars>
          <dgm:bulletEnabled val="1"/>
        </dgm:presLayoutVars>
      </dgm:prSet>
      <dgm:spPr>
        <a:prstGeom prst="rect">
          <a:avLst/>
        </a:prstGeom>
      </dgm:spPr>
    </dgm:pt>
    <dgm:pt modelId="{61814623-D24C-4370-B1AA-11183398056C}" type="pres">
      <dgm:prSet presAssocID="{AE0D49A1-38CB-4239-AC1F-40C4E7896C66}" presName="dummy" presStyleCnt="0"/>
      <dgm:spPr/>
    </dgm:pt>
    <dgm:pt modelId="{C6B7AB93-B615-4178-9439-4693724FAEA9}" type="pres">
      <dgm:prSet presAssocID="{3B554232-61A3-4320-BAA4-86DDD5CE6F6F}" presName="sibTrans" presStyleLbl="sibTrans2D1" presStyleIdx="2" presStyleCnt="5"/>
      <dgm:spPr/>
    </dgm:pt>
    <dgm:pt modelId="{1024BD80-7864-47F3-B636-6F5951E593D9}" type="pres">
      <dgm:prSet presAssocID="{C545EF0A-603E-48D0-82C8-0ADDF1426B6F}" presName="node" presStyleLbl="node1" presStyleIdx="3" presStyleCnt="5" custScaleY="61916">
        <dgm:presLayoutVars>
          <dgm:bulletEnabled val="1"/>
        </dgm:presLayoutVars>
      </dgm:prSet>
      <dgm:spPr>
        <a:prstGeom prst="rect">
          <a:avLst/>
        </a:prstGeom>
      </dgm:spPr>
    </dgm:pt>
    <dgm:pt modelId="{7DD5D452-0E7C-4880-9A49-40EFF32D2687}" type="pres">
      <dgm:prSet presAssocID="{C545EF0A-603E-48D0-82C8-0ADDF1426B6F}" presName="dummy" presStyleCnt="0"/>
      <dgm:spPr/>
    </dgm:pt>
    <dgm:pt modelId="{8F07904D-87FB-4F99-B9AA-925B2C0D5360}" type="pres">
      <dgm:prSet presAssocID="{01A7A81D-5662-40D0-86D6-312555E6D6B0}" presName="sibTrans" presStyleLbl="sibTrans2D1" presStyleIdx="3" presStyleCnt="5"/>
      <dgm:spPr/>
    </dgm:pt>
    <dgm:pt modelId="{F1F1CE56-8CF5-41A9-BD7C-2194E8A84300}" type="pres">
      <dgm:prSet presAssocID="{8238695A-E66D-4D9B-B459-394B40FFA3F2}" presName="node" presStyleLbl="node1" presStyleIdx="4" presStyleCnt="5" custScaleY="61916">
        <dgm:presLayoutVars>
          <dgm:bulletEnabled val="1"/>
        </dgm:presLayoutVars>
      </dgm:prSet>
      <dgm:spPr>
        <a:prstGeom prst="rect">
          <a:avLst/>
        </a:prstGeom>
      </dgm:spPr>
    </dgm:pt>
    <dgm:pt modelId="{ED723787-A994-441C-9F16-F0A8E3BE1C22}" type="pres">
      <dgm:prSet presAssocID="{8238695A-E66D-4D9B-B459-394B40FFA3F2}" presName="dummy" presStyleCnt="0"/>
      <dgm:spPr/>
    </dgm:pt>
    <dgm:pt modelId="{80BB1514-879D-46A2-84A5-EA8B1BF8794E}" type="pres">
      <dgm:prSet presAssocID="{C79BD0B5-4DD1-4D1E-A0EC-9BCCD32CA5A0}" presName="sibTrans" presStyleLbl="sibTrans2D1" presStyleIdx="4" presStyleCnt="5"/>
      <dgm:spPr/>
    </dgm:pt>
  </dgm:ptLst>
  <dgm:cxnLst>
    <dgm:cxn modelId="{6B82BE11-2C7B-4BA8-9818-F399D04187EC}" type="presOf" srcId="{CC168BC2-DB1C-4443-B0E0-3F816583B675}" destId="{F67C78A1-A0E3-47A9-82AF-F17BFA2837A0}" srcOrd="0" destOrd="0" presId="urn:microsoft.com/office/officeart/2005/8/layout/radial6"/>
    <dgm:cxn modelId="{D2103218-F12B-45F7-8972-744191FBEAD8}" type="presOf" srcId="{3B554232-61A3-4320-BAA4-86DDD5CE6F6F}" destId="{C6B7AB93-B615-4178-9439-4693724FAEA9}" srcOrd="0" destOrd="0" presId="urn:microsoft.com/office/officeart/2005/8/layout/radial6"/>
    <dgm:cxn modelId="{4209A51E-E2C5-4E04-BE56-E1985E63B0E4}" type="presOf" srcId="{8238695A-E66D-4D9B-B459-394B40FFA3F2}" destId="{F1F1CE56-8CF5-41A9-BD7C-2194E8A84300}" srcOrd="0" destOrd="0" presId="urn:microsoft.com/office/officeart/2005/8/layout/radial6"/>
    <dgm:cxn modelId="{17C8613C-4FF8-49D9-9C41-2562931AD1A2}" type="presOf" srcId="{AE0D49A1-38CB-4239-AC1F-40C4E7896C66}" destId="{0620DDF2-01CF-46DC-B16E-1D62563B5E9F}" srcOrd="0" destOrd="0" presId="urn:microsoft.com/office/officeart/2005/8/layout/radial6"/>
    <dgm:cxn modelId="{2CC96074-FE82-4C85-965D-44460A66B5E1}" type="presOf" srcId="{F5DE652C-AF8B-43CE-9F8C-F46C7DB84CB4}" destId="{7C83A325-DEEB-449A-A7F5-EE285E3FF25C}" srcOrd="0" destOrd="0" presId="urn:microsoft.com/office/officeart/2005/8/layout/radial6"/>
    <dgm:cxn modelId="{F19EAE88-D026-45E6-82EE-E8E4B7BC2FB6}" type="presOf" srcId="{C1CD8DFE-81F7-4925-9AEA-3DAFE170E99E}" destId="{2622FEDA-1730-45C0-929B-E08CBEBF165B}" srcOrd="0" destOrd="0" presId="urn:microsoft.com/office/officeart/2005/8/layout/radial6"/>
    <dgm:cxn modelId="{46645C8C-9C7E-4518-A4B1-56EFEB47005B}" srcId="{C1CD8DFE-81F7-4925-9AEA-3DAFE170E99E}" destId="{86790473-B103-40CC-B77F-CE4F90BBF458}" srcOrd="1" destOrd="0" parTransId="{8411570D-345F-41D7-81E5-326099A6FB7E}" sibTransId="{F5DE652C-AF8B-43CE-9F8C-F46C7DB84CB4}"/>
    <dgm:cxn modelId="{9AAD8F9B-179E-4B8F-A51A-FE2CA5BA990E}" type="presOf" srcId="{01A7A81D-5662-40D0-86D6-312555E6D6B0}" destId="{8F07904D-87FB-4F99-B9AA-925B2C0D5360}" srcOrd="0" destOrd="0" presId="urn:microsoft.com/office/officeart/2005/8/layout/radial6"/>
    <dgm:cxn modelId="{011282A3-39A2-46C9-9649-9E76BB0649A0}" srcId="{C1CD8DFE-81F7-4925-9AEA-3DAFE170E99E}" destId="{AE0D49A1-38CB-4239-AC1F-40C4E7896C66}" srcOrd="2" destOrd="0" parTransId="{92E2CD4B-C405-4364-B4AA-987B71527EE1}" sibTransId="{3B554232-61A3-4320-BAA4-86DDD5CE6F6F}"/>
    <dgm:cxn modelId="{3A3A40BE-BCD0-4C66-A20E-8D4A03FEB3D5}" type="presOf" srcId="{C79BD0B5-4DD1-4D1E-A0EC-9BCCD32CA5A0}" destId="{80BB1514-879D-46A2-84A5-EA8B1BF8794E}" srcOrd="0" destOrd="0" presId="urn:microsoft.com/office/officeart/2005/8/layout/radial6"/>
    <dgm:cxn modelId="{E56260CE-8DFE-477E-BE85-ACA1B97A73D1}" type="presOf" srcId="{59715023-F8A2-48F7-81B9-D13F60FBC477}" destId="{C2AABB3A-0D2B-41BE-81D3-97C27F74432D}" srcOrd="0" destOrd="0" presId="urn:microsoft.com/office/officeart/2005/8/layout/radial6"/>
    <dgm:cxn modelId="{C03AE1D4-0846-4623-A009-54B1BB06CA72}" srcId="{CC168BC2-DB1C-4443-B0E0-3F816583B675}" destId="{C1CD8DFE-81F7-4925-9AEA-3DAFE170E99E}" srcOrd="0" destOrd="0" parTransId="{DB99A078-A4E3-410B-95F8-9031134C802E}" sibTransId="{36D4E62C-FF3A-4245-9487-DF3FCED14125}"/>
    <dgm:cxn modelId="{8D26FFDA-BE46-4484-8811-CB252C76E3C6}" srcId="{C1CD8DFE-81F7-4925-9AEA-3DAFE170E99E}" destId="{8238695A-E66D-4D9B-B459-394B40FFA3F2}" srcOrd="4" destOrd="0" parTransId="{D123EF33-4986-4EC8-A354-77BD405428D0}" sibTransId="{C79BD0B5-4DD1-4D1E-A0EC-9BCCD32CA5A0}"/>
    <dgm:cxn modelId="{B9562BDB-48D9-4527-BEAA-CBBAB64E3F97}" type="presOf" srcId="{86790473-B103-40CC-B77F-CE4F90BBF458}" destId="{A898CA06-611D-4EA1-BDDD-CC556CEAEAA5}" srcOrd="0" destOrd="0" presId="urn:microsoft.com/office/officeart/2005/8/layout/radial6"/>
    <dgm:cxn modelId="{2B92F9E8-A361-4E3B-80E8-03F8E6E560F0}" type="presOf" srcId="{ED073113-888E-4887-8B85-358F5F12C587}" destId="{E54D7048-3FA5-427C-ABC2-CC69E0405B1B}" srcOrd="0" destOrd="0" presId="urn:microsoft.com/office/officeart/2005/8/layout/radial6"/>
    <dgm:cxn modelId="{F9CFE8E9-CF83-42E2-AF2E-1AC25EA57BBA}" srcId="{C1CD8DFE-81F7-4925-9AEA-3DAFE170E99E}" destId="{C545EF0A-603E-48D0-82C8-0ADDF1426B6F}" srcOrd="3" destOrd="0" parTransId="{2ACEEB76-4A61-485B-828E-F0676A29E6E9}" sibTransId="{01A7A81D-5662-40D0-86D6-312555E6D6B0}"/>
    <dgm:cxn modelId="{DE05F3EA-C078-488A-9351-134DA2633818}" srcId="{C1CD8DFE-81F7-4925-9AEA-3DAFE170E99E}" destId="{ED073113-888E-4887-8B85-358F5F12C587}" srcOrd="0" destOrd="0" parTransId="{82DB6A14-27F2-45DC-ACEB-24A032B2AA73}" sibTransId="{59715023-F8A2-48F7-81B9-D13F60FBC477}"/>
    <dgm:cxn modelId="{BAEEBEFD-5ED2-4902-9D15-DEBFA20CF7DE}" type="presOf" srcId="{C545EF0A-603E-48D0-82C8-0ADDF1426B6F}" destId="{1024BD80-7864-47F3-B636-6F5951E593D9}" srcOrd="0" destOrd="0" presId="urn:microsoft.com/office/officeart/2005/8/layout/radial6"/>
    <dgm:cxn modelId="{8DC885FC-D8E2-4336-9DAC-F523A533CFB3}" type="presParOf" srcId="{F67C78A1-A0E3-47A9-82AF-F17BFA2837A0}" destId="{2622FEDA-1730-45C0-929B-E08CBEBF165B}" srcOrd="0" destOrd="0" presId="urn:microsoft.com/office/officeart/2005/8/layout/radial6"/>
    <dgm:cxn modelId="{81E7E0CE-84B8-4FB5-A322-D4DF8CC50D9C}" type="presParOf" srcId="{F67C78A1-A0E3-47A9-82AF-F17BFA2837A0}" destId="{E54D7048-3FA5-427C-ABC2-CC69E0405B1B}" srcOrd="1" destOrd="0" presId="urn:microsoft.com/office/officeart/2005/8/layout/radial6"/>
    <dgm:cxn modelId="{34F5F5FB-0EE7-4F7D-A2CA-DF18282FF097}" type="presParOf" srcId="{F67C78A1-A0E3-47A9-82AF-F17BFA2837A0}" destId="{67B15D21-3E51-42E2-8E7F-612EDD62EE68}" srcOrd="2" destOrd="0" presId="urn:microsoft.com/office/officeart/2005/8/layout/radial6"/>
    <dgm:cxn modelId="{D9D5966F-0744-49BD-B142-0B3390F99500}" type="presParOf" srcId="{F67C78A1-A0E3-47A9-82AF-F17BFA2837A0}" destId="{C2AABB3A-0D2B-41BE-81D3-97C27F74432D}" srcOrd="3" destOrd="0" presId="urn:microsoft.com/office/officeart/2005/8/layout/radial6"/>
    <dgm:cxn modelId="{BDE93878-0616-4293-AF68-463CF17872A0}" type="presParOf" srcId="{F67C78A1-A0E3-47A9-82AF-F17BFA2837A0}" destId="{A898CA06-611D-4EA1-BDDD-CC556CEAEAA5}" srcOrd="4" destOrd="0" presId="urn:microsoft.com/office/officeart/2005/8/layout/radial6"/>
    <dgm:cxn modelId="{CDF7C501-05F9-430B-B75C-BFFE72D20AFA}" type="presParOf" srcId="{F67C78A1-A0E3-47A9-82AF-F17BFA2837A0}" destId="{351A7866-4B47-4C02-B9D9-E0857B4F9CC5}" srcOrd="5" destOrd="0" presId="urn:microsoft.com/office/officeart/2005/8/layout/radial6"/>
    <dgm:cxn modelId="{62911B7C-6B14-4402-BFDC-01FBFF665F0A}" type="presParOf" srcId="{F67C78A1-A0E3-47A9-82AF-F17BFA2837A0}" destId="{7C83A325-DEEB-449A-A7F5-EE285E3FF25C}" srcOrd="6" destOrd="0" presId="urn:microsoft.com/office/officeart/2005/8/layout/radial6"/>
    <dgm:cxn modelId="{0CA339DA-6F03-417A-8461-7D699ADAC5B4}" type="presParOf" srcId="{F67C78A1-A0E3-47A9-82AF-F17BFA2837A0}" destId="{0620DDF2-01CF-46DC-B16E-1D62563B5E9F}" srcOrd="7" destOrd="0" presId="urn:microsoft.com/office/officeart/2005/8/layout/radial6"/>
    <dgm:cxn modelId="{F0243FA3-277B-4B29-82E7-3B681B7E00EB}" type="presParOf" srcId="{F67C78A1-A0E3-47A9-82AF-F17BFA2837A0}" destId="{61814623-D24C-4370-B1AA-11183398056C}" srcOrd="8" destOrd="0" presId="urn:microsoft.com/office/officeart/2005/8/layout/radial6"/>
    <dgm:cxn modelId="{AA722135-BB29-40F6-BB98-9C7A6A5AA69B}" type="presParOf" srcId="{F67C78A1-A0E3-47A9-82AF-F17BFA2837A0}" destId="{C6B7AB93-B615-4178-9439-4693724FAEA9}" srcOrd="9" destOrd="0" presId="urn:microsoft.com/office/officeart/2005/8/layout/radial6"/>
    <dgm:cxn modelId="{D0E72A43-DB21-4213-BE77-F6E170D69B8A}" type="presParOf" srcId="{F67C78A1-A0E3-47A9-82AF-F17BFA2837A0}" destId="{1024BD80-7864-47F3-B636-6F5951E593D9}" srcOrd="10" destOrd="0" presId="urn:microsoft.com/office/officeart/2005/8/layout/radial6"/>
    <dgm:cxn modelId="{1F947555-D300-433B-8BB3-226F0B0B0653}" type="presParOf" srcId="{F67C78A1-A0E3-47A9-82AF-F17BFA2837A0}" destId="{7DD5D452-0E7C-4880-9A49-40EFF32D2687}" srcOrd="11" destOrd="0" presId="urn:microsoft.com/office/officeart/2005/8/layout/radial6"/>
    <dgm:cxn modelId="{AA0D131A-8D8B-46A5-BBCF-1A29E097EF34}" type="presParOf" srcId="{F67C78A1-A0E3-47A9-82AF-F17BFA2837A0}" destId="{8F07904D-87FB-4F99-B9AA-925B2C0D5360}" srcOrd="12" destOrd="0" presId="urn:microsoft.com/office/officeart/2005/8/layout/radial6"/>
    <dgm:cxn modelId="{28EE00A4-2BCC-4342-9D9E-E4469D2B32CA}" type="presParOf" srcId="{F67C78A1-A0E3-47A9-82AF-F17BFA2837A0}" destId="{F1F1CE56-8CF5-41A9-BD7C-2194E8A84300}" srcOrd="13" destOrd="0" presId="urn:microsoft.com/office/officeart/2005/8/layout/radial6"/>
    <dgm:cxn modelId="{C1830ADB-BEBA-4724-9421-008BA3F8FA57}" type="presParOf" srcId="{F67C78A1-A0E3-47A9-82AF-F17BFA2837A0}" destId="{ED723787-A994-441C-9F16-F0A8E3BE1C22}" srcOrd="14" destOrd="0" presId="urn:microsoft.com/office/officeart/2005/8/layout/radial6"/>
    <dgm:cxn modelId="{9F9A91B6-618B-414C-B08F-69D853E842CA}" type="presParOf" srcId="{F67C78A1-A0E3-47A9-82AF-F17BFA2837A0}" destId="{80BB1514-879D-46A2-84A5-EA8B1BF8794E}" srcOrd="15" destOrd="0" presId="urn:microsoft.com/office/officeart/2005/8/layout/radial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80D85-76F7-4361-9BDE-FC90E5C171A2}">
      <dsp:nvSpPr>
        <dsp:cNvPr id="0" name=""/>
        <dsp:cNvSpPr/>
      </dsp:nvSpPr>
      <dsp:spPr>
        <a:xfrm>
          <a:off x="9197380" y="176428"/>
          <a:ext cx="2089436" cy="125366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Scripts</a:t>
          </a:r>
          <a:endParaRPr lang="en-US" sz="2100" kern="1200" dirty="0"/>
        </a:p>
      </dsp:txBody>
      <dsp:txXfrm>
        <a:off x="9197380" y="176428"/>
        <a:ext cx="2089436" cy="1253661"/>
      </dsp:txXfrm>
    </dsp:sp>
    <dsp:sp modelId="{152E45BB-445B-4EC3-9D46-701487610741}">
      <dsp:nvSpPr>
        <dsp:cNvPr id="0" name=""/>
        <dsp:cNvSpPr/>
      </dsp:nvSpPr>
      <dsp:spPr>
        <a:xfrm>
          <a:off x="6898999" y="176428"/>
          <a:ext cx="2089436" cy="125366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Environment Variables</a:t>
          </a:r>
        </a:p>
      </dsp:txBody>
      <dsp:txXfrm>
        <a:off x="6898999" y="176428"/>
        <a:ext cx="2089436" cy="1253661"/>
      </dsp:txXfrm>
    </dsp:sp>
    <dsp:sp modelId="{FE887B3C-26B6-4D22-BCD6-7C05E8474386}">
      <dsp:nvSpPr>
        <dsp:cNvPr id="0" name=""/>
        <dsp:cNvSpPr/>
      </dsp:nvSpPr>
      <dsp:spPr>
        <a:xfrm>
          <a:off x="4600619" y="176428"/>
          <a:ext cx="2089436" cy="125366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Registry</a:t>
          </a:r>
        </a:p>
      </dsp:txBody>
      <dsp:txXfrm>
        <a:off x="4600619" y="176428"/>
        <a:ext cx="2089436" cy="1253661"/>
      </dsp:txXfrm>
    </dsp:sp>
    <dsp:sp modelId="{A7808044-4649-49E8-BBB3-86BC04E99806}">
      <dsp:nvSpPr>
        <dsp:cNvPr id="0" name=""/>
        <dsp:cNvSpPr/>
      </dsp:nvSpPr>
      <dsp:spPr>
        <a:xfrm>
          <a:off x="2302239" y="176428"/>
          <a:ext cx="2089436" cy="125366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Repair</a:t>
          </a:r>
        </a:p>
        <a:p>
          <a:pPr marL="0" lvl="0" indent="0" algn="ctr" defTabSz="933450">
            <a:lnSpc>
              <a:spcPct val="100000"/>
            </a:lnSpc>
            <a:spcBef>
              <a:spcPct val="0"/>
            </a:spcBef>
            <a:spcAft>
              <a:spcPts val="0"/>
            </a:spcAft>
            <a:buNone/>
          </a:pPr>
          <a:r>
            <a:rPr lang="en-AU" sz="2100" kern="1200" dirty="0"/>
            <a:t>Desired</a:t>
          </a:r>
        </a:p>
        <a:p>
          <a:pPr marL="0" lvl="0" indent="0" algn="ctr" defTabSz="933450">
            <a:lnSpc>
              <a:spcPct val="100000"/>
            </a:lnSpc>
            <a:spcBef>
              <a:spcPct val="0"/>
            </a:spcBef>
            <a:spcAft>
              <a:spcPts val="0"/>
            </a:spcAft>
            <a:buNone/>
          </a:pPr>
          <a:r>
            <a:rPr lang="en-AU" sz="2100" kern="1200" dirty="0"/>
            <a:t>State</a:t>
          </a:r>
        </a:p>
      </dsp:txBody>
      <dsp:txXfrm>
        <a:off x="2302239" y="176428"/>
        <a:ext cx="2089436" cy="1253661"/>
      </dsp:txXfrm>
    </dsp:sp>
    <dsp:sp modelId="{48F166E2-2B87-43E6-9E71-FD1E23A1935F}">
      <dsp:nvSpPr>
        <dsp:cNvPr id="0" name=""/>
        <dsp:cNvSpPr/>
      </dsp:nvSpPr>
      <dsp:spPr>
        <a:xfrm>
          <a:off x="3859" y="176428"/>
          <a:ext cx="2089436" cy="125366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Report</a:t>
          </a:r>
        </a:p>
        <a:p>
          <a:pPr marL="0" lvl="0" indent="0" algn="ctr" defTabSz="933450">
            <a:lnSpc>
              <a:spcPct val="100000"/>
            </a:lnSpc>
            <a:spcBef>
              <a:spcPct val="0"/>
            </a:spcBef>
            <a:spcAft>
              <a:spcPts val="0"/>
            </a:spcAft>
            <a:buNone/>
          </a:pPr>
          <a:r>
            <a:rPr lang="en-AU" sz="2100" kern="1200" dirty="0"/>
            <a:t>Desired</a:t>
          </a:r>
        </a:p>
        <a:p>
          <a:pPr marL="0" lvl="0" indent="0" algn="ctr" defTabSz="933450">
            <a:lnSpc>
              <a:spcPct val="100000"/>
            </a:lnSpc>
            <a:spcBef>
              <a:spcPct val="0"/>
            </a:spcBef>
            <a:spcAft>
              <a:spcPts val="0"/>
            </a:spcAft>
            <a:buNone/>
          </a:pPr>
          <a:r>
            <a:rPr lang="en-AU" sz="2100" kern="1200" dirty="0"/>
            <a:t>State</a:t>
          </a:r>
        </a:p>
      </dsp:txBody>
      <dsp:txXfrm>
        <a:off x="3859" y="176428"/>
        <a:ext cx="2089436" cy="1253661"/>
      </dsp:txXfrm>
    </dsp:sp>
    <dsp:sp modelId="{AD1421B9-D68C-4E67-80E3-0E02F2D1396B}">
      <dsp:nvSpPr>
        <dsp:cNvPr id="0" name=""/>
        <dsp:cNvSpPr/>
      </dsp:nvSpPr>
      <dsp:spPr>
        <a:xfrm>
          <a:off x="9197380" y="1639034"/>
          <a:ext cx="2089436" cy="125366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Deploy</a:t>
          </a:r>
        </a:p>
        <a:p>
          <a:pPr marL="0" lvl="0" indent="0" algn="ctr" defTabSz="933450">
            <a:lnSpc>
              <a:spcPct val="100000"/>
            </a:lnSpc>
            <a:spcBef>
              <a:spcPct val="0"/>
            </a:spcBef>
            <a:spcAft>
              <a:spcPts val="0"/>
            </a:spcAft>
            <a:buNone/>
          </a:pPr>
          <a:r>
            <a:rPr lang="en-AU" sz="2100" kern="1200" dirty="0"/>
            <a:t>Software</a:t>
          </a:r>
        </a:p>
      </dsp:txBody>
      <dsp:txXfrm>
        <a:off x="9197380" y="1639034"/>
        <a:ext cx="2089436" cy="1253661"/>
      </dsp:txXfrm>
    </dsp:sp>
    <dsp:sp modelId="{C09415EB-B052-4714-93F6-DBF2972A2A96}">
      <dsp:nvSpPr>
        <dsp:cNvPr id="0" name=""/>
        <dsp:cNvSpPr/>
      </dsp:nvSpPr>
      <dsp:spPr>
        <a:xfrm>
          <a:off x="6898999" y="1639034"/>
          <a:ext cx="2089436" cy="125366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Roles and</a:t>
          </a:r>
        </a:p>
        <a:p>
          <a:pPr marL="0" lvl="0" indent="0" algn="ctr" defTabSz="933450">
            <a:lnSpc>
              <a:spcPct val="100000"/>
            </a:lnSpc>
            <a:spcBef>
              <a:spcPct val="0"/>
            </a:spcBef>
            <a:spcAft>
              <a:spcPts val="0"/>
            </a:spcAft>
            <a:buNone/>
          </a:pPr>
          <a:r>
            <a:rPr lang="en-AU" sz="2100" kern="1200" dirty="0"/>
            <a:t>Features</a:t>
          </a:r>
        </a:p>
      </dsp:txBody>
      <dsp:txXfrm>
        <a:off x="6898999" y="1639034"/>
        <a:ext cx="2089436" cy="1253661"/>
      </dsp:txXfrm>
    </dsp:sp>
    <dsp:sp modelId="{48D947C1-C4F7-466C-955A-DE896ADD89DD}">
      <dsp:nvSpPr>
        <dsp:cNvPr id="0" name=""/>
        <dsp:cNvSpPr/>
      </dsp:nvSpPr>
      <dsp:spPr>
        <a:xfrm>
          <a:off x="4600619" y="1639034"/>
          <a:ext cx="2089436" cy="125366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Files and</a:t>
          </a:r>
        </a:p>
        <a:p>
          <a:pPr marL="0" lvl="0" indent="0" algn="ctr" defTabSz="933450">
            <a:lnSpc>
              <a:spcPct val="100000"/>
            </a:lnSpc>
            <a:spcBef>
              <a:spcPct val="0"/>
            </a:spcBef>
            <a:spcAft>
              <a:spcPts val="0"/>
            </a:spcAft>
            <a:buNone/>
          </a:pPr>
          <a:r>
            <a:rPr lang="en-AU" sz="2100" kern="1200" dirty="0"/>
            <a:t>Directories</a:t>
          </a:r>
        </a:p>
      </dsp:txBody>
      <dsp:txXfrm>
        <a:off x="4600619" y="1639034"/>
        <a:ext cx="2089436" cy="1253661"/>
      </dsp:txXfrm>
    </dsp:sp>
    <dsp:sp modelId="{F85BD38E-01FD-4103-9C2E-067629432C01}">
      <dsp:nvSpPr>
        <dsp:cNvPr id="0" name=""/>
        <dsp:cNvSpPr/>
      </dsp:nvSpPr>
      <dsp:spPr>
        <a:xfrm>
          <a:off x="2302239" y="1639034"/>
          <a:ext cx="2089436" cy="125366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Processes and Services</a:t>
          </a:r>
        </a:p>
      </dsp:txBody>
      <dsp:txXfrm>
        <a:off x="2302239" y="1639034"/>
        <a:ext cx="2089436" cy="1253661"/>
      </dsp:txXfrm>
    </dsp:sp>
    <dsp:sp modelId="{5CCD30C6-56CE-4E18-9342-D44C901CE34D}">
      <dsp:nvSpPr>
        <dsp:cNvPr id="0" name=""/>
        <dsp:cNvSpPr/>
      </dsp:nvSpPr>
      <dsp:spPr>
        <a:xfrm>
          <a:off x="3859" y="1639034"/>
          <a:ext cx="2089436" cy="125366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en-AU" sz="2100" kern="1200" dirty="0"/>
            <a:t>Users and</a:t>
          </a:r>
        </a:p>
        <a:p>
          <a:pPr marL="0" lvl="0" indent="0" algn="ctr" defTabSz="933450">
            <a:lnSpc>
              <a:spcPct val="100000"/>
            </a:lnSpc>
            <a:spcBef>
              <a:spcPct val="0"/>
            </a:spcBef>
            <a:spcAft>
              <a:spcPts val="0"/>
            </a:spcAft>
            <a:buNone/>
          </a:pPr>
          <a:r>
            <a:rPr lang="en-AU" sz="2100" kern="1200" dirty="0"/>
            <a:t>Groups</a:t>
          </a:r>
        </a:p>
      </dsp:txBody>
      <dsp:txXfrm>
        <a:off x="3859" y="1639034"/>
        <a:ext cx="2089436" cy="12536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501B4-BFF1-4CEA-B071-8E461A4DD01D}">
      <dsp:nvSpPr>
        <dsp:cNvPr id="0" name=""/>
        <dsp:cNvSpPr/>
      </dsp:nvSpPr>
      <dsp:spPr>
        <a:xfrm>
          <a:off x="48" y="41380"/>
          <a:ext cx="4607747" cy="691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DSC</a:t>
          </a:r>
        </a:p>
      </dsp:txBody>
      <dsp:txXfrm>
        <a:off x="48" y="41380"/>
        <a:ext cx="4607747" cy="691200"/>
      </dsp:txXfrm>
    </dsp:sp>
    <dsp:sp modelId="{6D5FEF39-A226-4417-8A04-281CF3A5F262}">
      <dsp:nvSpPr>
        <dsp:cNvPr id="0" name=""/>
        <dsp:cNvSpPr/>
      </dsp:nvSpPr>
      <dsp:spPr>
        <a:xfrm>
          <a:off x="48" y="732580"/>
          <a:ext cx="4607747" cy="41504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No domain needed</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Works with no network at all</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MOF based (open platform)</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Resources drive scalability</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Not as simple to deploy</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Authentication flexibility</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Requires PS v4.0</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Requires remoting is enabled</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New unknown factor</a:t>
          </a:r>
        </a:p>
      </dsp:txBody>
      <dsp:txXfrm>
        <a:off x="48" y="732580"/>
        <a:ext cx="4607747" cy="4150440"/>
      </dsp:txXfrm>
    </dsp:sp>
    <dsp:sp modelId="{03271DE6-CAA2-42AF-AD87-03BFD1E28D04}">
      <dsp:nvSpPr>
        <dsp:cNvPr id="0" name=""/>
        <dsp:cNvSpPr/>
      </dsp:nvSpPr>
      <dsp:spPr>
        <a:xfrm>
          <a:off x="5252880" y="41380"/>
          <a:ext cx="4607747" cy="691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GPO</a:t>
          </a:r>
        </a:p>
      </dsp:txBody>
      <dsp:txXfrm>
        <a:off x="5252880" y="41380"/>
        <a:ext cx="4607747" cy="691200"/>
      </dsp:txXfrm>
    </dsp:sp>
    <dsp:sp modelId="{D43012F2-C20A-441A-8798-877A0B6176B6}">
      <dsp:nvSpPr>
        <dsp:cNvPr id="0" name=""/>
        <dsp:cNvSpPr/>
      </dsp:nvSpPr>
      <dsp:spPr>
        <a:xfrm>
          <a:off x="5252880" y="732580"/>
          <a:ext cx="4607747" cy="41504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Only works in domain scenario</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Connectivity generally needed</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Born from registry control</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Fairly easy to setup and deploy</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Works everywhere</a:t>
          </a:r>
        </a:p>
        <a:p>
          <a:pPr marL="228600" lvl="1" indent="-228600" algn="l" defTabSz="1066800">
            <a:lnSpc>
              <a:spcPct val="90000"/>
            </a:lnSpc>
            <a:spcBef>
              <a:spcPct val="0"/>
            </a:spcBef>
            <a:spcAft>
              <a:spcPct val="15000"/>
            </a:spcAft>
            <a:buChar char="•"/>
          </a:pPr>
          <a:r>
            <a:rPr lang="en-US" sz="2400" kern="1200" dirty="0">
              <a:latin typeface="Segoe UI Light" panose="020B0502040204020203" pitchFamily="34" charset="0"/>
              <a:cs typeface="Segoe UI Light" panose="020B0502040204020203" pitchFamily="34" charset="0"/>
            </a:rPr>
            <a:t>Well-known and established</a:t>
          </a:r>
        </a:p>
      </dsp:txBody>
      <dsp:txXfrm>
        <a:off x="5252880" y="732580"/>
        <a:ext cx="4607747" cy="415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B1514-879D-46A2-84A5-EA8B1BF8794E}">
      <dsp:nvSpPr>
        <dsp:cNvPr id="0" name=""/>
        <dsp:cNvSpPr/>
      </dsp:nvSpPr>
      <dsp:spPr>
        <a:xfrm>
          <a:off x="3549224" y="484952"/>
          <a:ext cx="4077550" cy="4077550"/>
        </a:xfrm>
        <a:prstGeom prst="blockArc">
          <a:avLst>
            <a:gd name="adj1" fmla="val 1188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07904D-87FB-4F99-B9AA-925B2C0D5360}">
      <dsp:nvSpPr>
        <dsp:cNvPr id="0" name=""/>
        <dsp:cNvSpPr/>
      </dsp:nvSpPr>
      <dsp:spPr>
        <a:xfrm>
          <a:off x="3549224" y="484952"/>
          <a:ext cx="4077550" cy="4077550"/>
        </a:xfrm>
        <a:prstGeom prst="blockArc">
          <a:avLst>
            <a:gd name="adj1" fmla="val 7560000"/>
            <a:gd name="adj2" fmla="val 1188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B7AB93-B615-4178-9439-4693724FAEA9}">
      <dsp:nvSpPr>
        <dsp:cNvPr id="0" name=""/>
        <dsp:cNvSpPr/>
      </dsp:nvSpPr>
      <dsp:spPr>
        <a:xfrm>
          <a:off x="3549224" y="484952"/>
          <a:ext cx="4077550" cy="4077550"/>
        </a:xfrm>
        <a:prstGeom prst="blockArc">
          <a:avLst>
            <a:gd name="adj1" fmla="val 3240000"/>
            <a:gd name="adj2" fmla="val 756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83A325-DEEB-449A-A7F5-EE285E3FF25C}">
      <dsp:nvSpPr>
        <dsp:cNvPr id="0" name=""/>
        <dsp:cNvSpPr/>
      </dsp:nvSpPr>
      <dsp:spPr>
        <a:xfrm>
          <a:off x="3549224" y="484952"/>
          <a:ext cx="4077550" cy="4077550"/>
        </a:xfrm>
        <a:prstGeom prst="blockArc">
          <a:avLst>
            <a:gd name="adj1" fmla="val 20520000"/>
            <a:gd name="adj2" fmla="val 324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AABB3A-0D2B-41BE-81D3-97C27F74432D}">
      <dsp:nvSpPr>
        <dsp:cNvPr id="0" name=""/>
        <dsp:cNvSpPr/>
      </dsp:nvSpPr>
      <dsp:spPr>
        <a:xfrm>
          <a:off x="3549224" y="484952"/>
          <a:ext cx="4077550" cy="4077550"/>
        </a:xfrm>
        <a:prstGeom prst="blockArc">
          <a:avLst>
            <a:gd name="adj1" fmla="val 16200000"/>
            <a:gd name="adj2" fmla="val 2052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22FEDA-1730-45C0-929B-E08CBEBF165B}">
      <dsp:nvSpPr>
        <dsp:cNvPr id="0" name=""/>
        <dsp:cNvSpPr/>
      </dsp:nvSpPr>
      <dsp:spPr>
        <a:xfrm>
          <a:off x="4649390" y="1975805"/>
          <a:ext cx="1877218" cy="109584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r>
            <a:rPr lang="en-US" sz="6100" kern="1200" dirty="0"/>
            <a:t>DSC</a:t>
          </a:r>
        </a:p>
      </dsp:txBody>
      <dsp:txXfrm>
        <a:off x="4649390" y="1975805"/>
        <a:ext cx="1877218" cy="1095845"/>
      </dsp:txXfrm>
    </dsp:sp>
    <dsp:sp modelId="{E54D7048-3FA5-427C-ABC2-CC69E0405B1B}">
      <dsp:nvSpPr>
        <dsp:cNvPr id="0" name=""/>
        <dsp:cNvSpPr/>
      </dsp:nvSpPr>
      <dsp:spPr>
        <a:xfrm>
          <a:off x="4930973" y="125453"/>
          <a:ext cx="1314053" cy="81360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p>
      </dsp:txBody>
      <dsp:txXfrm>
        <a:off x="4930973" y="125453"/>
        <a:ext cx="1314053" cy="813609"/>
      </dsp:txXfrm>
    </dsp:sp>
    <dsp:sp modelId="{A898CA06-611D-4EA1-BDDD-CC556CEAEAA5}">
      <dsp:nvSpPr>
        <dsp:cNvPr id="0" name=""/>
        <dsp:cNvSpPr/>
      </dsp:nvSpPr>
      <dsp:spPr>
        <a:xfrm>
          <a:off x="6824973" y="1501525"/>
          <a:ext cx="1314053" cy="81360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Resources</a:t>
          </a:r>
        </a:p>
      </dsp:txBody>
      <dsp:txXfrm>
        <a:off x="6824973" y="1501525"/>
        <a:ext cx="1314053" cy="813609"/>
      </dsp:txXfrm>
    </dsp:sp>
    <dsp:sp modelId="{0620DDF2-01CF-46DC-B16E-1D62563B5E9F}">
      <dsp:nvSpPr>
        <dsp:cNvPr id="0" name=""/>
        <dsp:cNvSpPr/>
      </dsp:nvSpPr>
      <dsp:spPr>
        <a:xfrm>
          <a:off x="6101529" y="3728055"/>
          <a:ext cx="1314053" cy="81360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MOF Files</a:t>
          </a:r>
        </a:p>
      </dsp:txBody>
      <dsp:txXfrm>
        <a:off x="6101529" y="3728055"/>
        <a:ext cx="1314053" cy="813609"/>
      </dsp:txXfrm>
    </dsp:sp>
    <dsp:sp modelId="{1024BD80-7864-47F3-B636-6F5951E593D9}">
      <dsp:nvSpPr>
        <dsp:cNvPr id="0" name=""/>
        <dsp:cNvSpPr/>
      </dsp:nvSpPr>
      <dsp:spPr>
        <a:xfrm>
          <a:off x="3760417" y="3728055"/>
          <a:ext cx="1314053" cy="81360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Local Configuration Manager</a:t>
          </a:r>
        </a:p>
      </dsp:txBody>
      <dsp:txXfrm>
        <a:off x="3760417" y="3728055"/>
        <a:ext cx="1314053" cy="813609"/>
      </dsp:txXfrm>
    </dsp:sp>
    <dsp:sp modelId="{F1F1CE56-8CF5-41A9-BD7C-2194E8A84300}">
      <dsp:nvSpPr>
        <dsp:cNvPr id="0" name=""/>
        <dsp:cNvSpPr/>
      </dsp:nvSpPr>
      <dsp:spPr>
        <a:xfrm>
          <a:off x="3036973" y="1501525"/>
          <a:ext cx="1314053" cy="81360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Optional Pull Server</a:t>
          </a:r>
        </a:p>
      </dsp:txBody>
      <dsp:txXfrm>
        <a:off x="3036973" y="1501525"/>
        <a:ext cx="1314053" cy="8136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2</a:t>
            </a:fld>
            <a:endParaRPr lang="en-US"/>
          </a:p>
        </p:txBody>
      </p:sp>
    </p:spTree>
    <p:extLst>
      <p:ext uri="{BB962C8B-B14F-4D97-AF65-F5344CB8AC3E}">
        <p14:creationId xmlns:p14="http://schemas.microsoft.com/office/powerpoint/2010/main" val="2692664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72</a:t>
            </a:fld>
            <a:endParaRPr lang="en-US"/>
          </a:p>
        </p:txBody>
      </p:sp>
    </p:spTree>
    <p:extLst>
      <p:ext uri="{BB962C8B-B14F-4D97-AF65-F5344CB8AC3E}">
        <p14:creationId xmlns:p14="http://schemas.microsoft.com/office/powerpoint/2010/main" val="3414545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common questions we get is how to encrypt / obfuscate PowerShell scripts. There are even tools that do it</a:t>
            </a:r>
            <a:r>
              <a:rPr lang="en-US" baseline="0" dirty="0"/>
              <a:t> and seem capable!</a:t>
            </a:r>
            <a:endParaRPr lang="en-US" dirty="0"/>
          </a:p>
        </p:txBody>
      </p:sp>
      <p:sp>
        <p:nvSpPr>
          <p:cNvPr id="4" name="Slide Number Placeholder 3"/>
          <p:cNvSpPr>
            <a:spLocks noGrp="1"/>
          </p:cNvSpPr>
          <p:nvPr>
            <p:ph type="sldNum" sz="quarter" idx="10"/>
          </p:nvPr>
        </p:nvSpPr>
        <p:spPr/>
        <p:txBody>
          <a:bodyPr/>
          <a:lstStyle/>
          <a:p>
            <a:fld id="{AC333F9D-8FE7-46DB-9586-D3EF420CB677}" type="slidenum">
              <a:rPr lang="en-US" smtClean="0"/>
              <a:t>73</a:t>
            </a:fld>
            <a:endParaRPr lang="en-US"/>
          </a:p>
        </p:txBody>
      </p:sp>
    </p:spTree>
    <p:extLst>
      <p:ext uri="{BB962C8B-B14F-4D97-AF65-F5344CB8AC3E}">
        <p14:creationId xmlns:p14="http://schemas.microsoft.com/office/powerpoint/2010/main" val="401028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they aren’t.</a:t>
            </a:r>
          </a:p>
          <a:p>
            <a:endParaRPr lang="en-US" dirty="0"/>
          </a:p>
          <a:p>
            <a:r>
              <a:rPr lang="en-US" dirty="0"/>
              <a:t>The most common approach is to obfuscate</a:t>
            </a:r>
            <a:r>
              <a:rPr lang="en-US" baseline="0" dirty="0"/>
              <a:t> a script through textual transformations – for example, decrypt a string, and then run the resulting string through Invoke-Expression. In this case, an attacker can simply change the script to output what was just about to be supplied to Invoke-Expression. If it’s done through an application hosting the PowerShell runtime, the attacker can simply use traditional native debugging techniques to see the content when it gets decrypted.</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One notable exception to this “Script Encryption is Useless” stance is when a script takes a dependency on something </a:t>
            </a:r>
            <a:r>
              <a:rPr lang="en-US" b="1" baseline="0" dirty="0"/>
              <a:t>external to the script</a:t>
            </a:r>
            <a:r>
              <a:rPr lang="en-US" baseline="0" dirty="0"/>
              <a:t> as a decryption key for the content. For example, a script can prompt the user for a password before using that to decrypt the string supplied to Invoke-Expression. That is actual security as long as the password isn’t anywhere that an attacker can get access to it.</a:t>
            </a:r>
            <a:endParaRPr lang="en-US" dirty="0"/>
          </a:p>
          <a:p>
            <a:endParaRPr lang="en-US" baseline="0" dirty="0"/>
          </a:p>
          <a:p>
            <a:r>
              <a:rPr lang="en-US" baseline="0" dirty="0"/>
              <a:t>Another common form of script obfuscation is through techniques like variable renaming and flow obfuscation. Like other languages, you can of course rewrite a PowerShell script (either manually or through a tool) in a way that makes it exceedingly difficult to understand. No automated tool currently exists to do this with PowerShell scripts, and this class of tool rarely provides much more than a speed bump.</a:t>
            </a:r>
          </a:p>
        </p:txBody>
      </p:sp>
      <p:sp>
        <p:nvSpPr>
          <p:cNvPr id="4" name="Slide Number Placeholder 3"/>
          <p:cNvSpPr>
            <a:spLocks noGrp="1"/>
          </p:cNvSpPr>
          <p:nvPr>
            <p:ph type="sldNum" sz="quarter" idx="10"/>
          </p:nvPr>
        </p:nvSpPr>
        <p:spPr/>
        <p:txBody>
          <a:bodyPr/>
          <a:lstStyle/>
          <a:p>
            <a:fld id="{AC333F9D-8FE7-46DB-9586-D3EF420CB677}" type="slidenum">
              <a:rPr lang="en-US" smtClean="0"/>
              <a:t>76</a:t>
            </a:fld>
            <a:endParaRPr lang="en-US"/>
          </a:p>
        </p:txBody>
      </p:sp>
    </p:spTree>
    <p:extLst>
      <p:ext uri="{BB962C8B-B14F-4D97-AF65-F5344CB8AC3E}">
        <p14:creationId xmlns:p14="http://schemas.microsoft.com/office/powerpoint/2010/main" val="2696129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People coding</a:t>
            </a:r>
            <a:r>
              <a:rPr lang="en-US" baseline="0" dirty="0"/>
              <a:t> in PowerShell often bring their expectations from their past languages. Nearly every compiled or scripting language offers a way to “shell out” and run commands. In shell-oriented languages like PowerShell (and CMD, and Bash, …), command invocation is the primary motivation.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While people understand that they don’t need to write “Invoke-Expression” before </a:t>
            </a:r>
            <a:r>
              <a:rPr lang="en-US" b="1" baseline="0" dirty="0"/>
              <a:t>every</a:t>
            </a:r>
            <a:r>
              <a:rPr lang="en-US" baseline="0" dirty="0"/>
              <a:t> command invocation, they start to flail around when trying to invoke commands with parameter values that aren’t hard-coded.</a:t>
            </a:r>
            <a:endParaRPr lang="en-US" dirty="0"/>
          </a:p>
        </p:txBody>
      </p:sp>
      <p:sp>
        <p:nvSpPr>
          <p:cNvPr id="4" name="Slide Number Placeholder 3"/>
          <p:cNvSpPr>
            <a:spLocks noGrp="1"/>
          </p:cNvSpPr>
          <p:nvPr>
            <p:ph type="sldNum" sz="quarter" idx="10"/>
          </p:nvPr>
        </p:nvSpPr>
        <p:spPr/>
        <p:txBody>
          <a:bodyPr/>
          <a:lstStyle/>
          <a:p>
            <a:fld id="{AC333F9D-8FE7-46DB-9586-D3EF420CB677}" type="slidenum">
              <a:rPr lang="en-US" smtClean="0"/>
              <a:t>77</a:t>
            </a:fld>
            <a:endParaRPr lang="en-US"/>
          </a:p>
        </p:txBody>
      </p:sp>
    </p:spTree>
    <p:extLst>
      <p:ext uri="{BB962C8B-B14F-4D97-AF65-F5344CB8AC3E}">
        <p14:creationId xmlns:p14="http://schemas.microsoft.com/office/powerpoint/2010/main" val="227125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400" i="1" kern="1200" dirty="0">
                <a:solidFill>
                  <a:schemeClr val="tx1"/>
                </a:solidFill>
                <a:effectLst/>
                <a:latin typeface="Arial"/>
                <a:ea typeface="+mn-ea"/>
                <a:cs typeface="Arial" charset="0"/>
                <a:sym typeface="Arial"/>
              </a:rPr>
              <a:t>https://support.microsoft.com/kb/3004375</a:t>
            </a:r>
            <a:endParaRPr lang="fr-FR"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28</a:t>
            </a:fld>
            <a:endParaRPr lang="en-GB"/>
          </a:p>
        </p:txBody>
      </p:sp>
    </p:spTree>
    <p:extLst>
      <p:ext uri="{BB962C8B-B14F-4D97-AF65-F5344CB8AC3E}">
        <p14:creationId xmlns:p14="http://schemas.microsoft.com/office/powerpoint/2010/main" val="1743252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400" i="1" kern="1200" dirty="0">
                <a:solidFill>
                  <a:schemeClr val="tx1"/>
                </a:solidFill>
                <a:effectLst/>
                <a:latin typeface="Arial"/>
                <a:ea typeface="+mn-ea"/>
                <a:cs typeface="Arial" charset="0"/>
                <a:sym typeface="Arial"/>
              </a:rPr>
              <a:t>https://docs.microsoft.com/en-us/windows/security/threat-protection/protect-high-value-assets-by-controlling-the-health-of-windows-10-based-devices</a:t>
            </a:r>
            <a:endParaRPr lang="fr-FR"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33</a:t>
            </a:fld>
            <a:endParaRPr lang="en-GB"/>
          </a:p>
        </p:txBody>
      </p:sp>
    </p:spTree>
    <p:extLst>
      <p:ext uri="{BB962C8B-B14F-4D97-AF65-F5344CB8AC3E}">
        <p14:creationId xmlns:p14="http://schemas.microsoft.com/office/powerpoint/2010/main" val="397337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400" i="1" kern="1200" dirty="0">
                <a:solidFill>
                  <a:schemeClr val="tx1"/>
                </a:solidFill>
                <a:effectLst/>
                <a:latin typeface="Arial"/>
                <a:ea typeface="+mn-ea"/>
                <a:cs typeface="Arial" charset="0"/>
                <a:sym typeface="Arial"/>
              </a:rPr>
              <a:t>https://docs.microsoft.com/en-us/windows/security/threat-protection/protect-high-value-assets-by-controlling-the-health-of-windows-10-based-devices</a:t>
            </a:r>
            <a:endParaRPr lang="fr-FR"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34</a:t>
            </a:fld>
            <a:endParaRPr lang="en-GB"/>
          </a:p>
        </p:txBody>
      </p:sp>
    </p:spTree>
    <p:extLst>
      <p:ext uri="{BB962C8B-B14F-4D97-AF65-F5344CB8AC3E}">
        <p14:creationId xmlns:p14="http://schemas.microsoft.com/office/powerpoint/2010/main" val="1859917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information:</a:t>
            </a:r>
          </a:p>
          <a:p>
            <a:r>
              <a:rPr lang="en-US"/>
              <a:t>https://www.offensive-security.com/metasploit-unleashed/scanner-smb-auxiliary-modules/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64</a:t>
            </a:fld>
            <a:endParaRPr lang="en-GB"/>
          </a:p>
        </p:txBody>
      </p:sp>
    </p:spTree>
    <p:extLst>
      <p:ext uri="{BB962C8B-B14F-4D97-AF65-F5344CB8AC3E}">
        <p14:creationId xmlns:p14="http://schemas.microsoft.com/office/powerpoint/2010/main" val="943009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has a similar and additionally refined mechanism</a:t>
            </a:r>
            <a:r>
              <a:rPr lang="en-US" baseline="0" dirty="0"/>
              <a:t> called the ‘Execution Policy’. </a:t>
            </a:r>
            <a:r>
              <a:rPr lang="en-US" dirty="0"/>
              <a:t>Rather than having an ‘executable’ bit attached to files, </a:t>
            </a:r>
            <a:r>
              <a:rPr lang="en-US" baseline="0" dirty="0"/>
              <a:t>PowerShell offers a user preference when running scripts:</a:t>
            </a:r>
          </a:p>
          <a:p>
            <a:endParaRPr lang="en-US" baseline="0" dirty="0"/>
          </a:p>
          <a:p>
            <a:pPr marL="171450" lvl="0" indent="-171450">
              <a:buFontTx/>
              <a:buChar char="-"/>
            </a:pPr>
            <a:r>
              <a:rPr lang="en-US" baseline="0" dirty="0"/>
              <a:t>Never (“Restricted”)</a:t>
            </a:r>
          </a:p>
          <a:p>
            <a:pPr marL="171450" lvl="0" indent="-171450">
              <a:buFontTx/>
              <a:buChar char="-"/>
            </a:pPr>
            <a:r>
              <a:rPr lang="en-US" baseline="0" dirty="0"/>
              <a:t>Only if signed (“</a:t>
            </a:r>
            <a:r>
              <a:rPr lang="en-US" baseline="0" dirty="0" err="1"/>
              <a:t>AllSigned</a:t>
            </a:r>
            <a:r>
              <a:rPr lang="en-US" baseline="0" dirty="0"/>
              <a:t>”)</a:t>
            </a:r>
          </a:p>
          <a:p>
            <a:pPr marL="171450" lvl="0" indent="-171450">
              <a:buFontTx/>
              <a:buChar char="-"/>
            </a:pPr>
            <a:r>
              <a:rPr lang="en-US" baseline="0" dirty="0"/>
              <a:t>Only if signed (if the script was downloaded from the internet) (“</a:t>
            </a:r>
            <a:r>
              <a:rPr lang="en-US" baseline="0" dirty="0" err="1"/>
              <a:t>RemoteSigned</a:t>
            </a:r>
            <a:r>
              <a:rPr lang="en-US" baseline="0" dirty="0"/>
              <a:t>”)</a:t>
            </a:r>
          </a:p>
          <a:p>
            <a:pPr marL="171450" lvl="0" indent="-171450">
              <a:buFontTx/>
              <a:buChar char="-"/>
            </a:pPr>
            <a:r>
              <a:rPr lang="en-US" baseline="0" dirty="0"/>
              <a:t>Always, but prompt if the script was downloaded from the internet (“Unrestricted”)</a:t>
            </a:r>
          </a:p>
          <a:p>
            <a:pPr marL="171450" lvl="0" indent="-171450">
              <a:buFontTx/>
              <a:buChar char="-"/>
            </a:pPr>
            <a:r>
              <a:rPr lang="en-US" baseline="0" dirty="0"/>
              <a:t>Always (“Bypass”)</a:t>
            </a:r>
          </a:p>
          <a:p>
            <a:pPr marL="171450" lvl="0" indent="-171450">
              <a:buFontTx/>
              <a:buChar char="-"/>
            </a:pPr>
            <a:endParaRPr lang="en-US" baseline="0" dirty="0"/>
          </a:p>
          <a:p>
            <a:pPr marL="0" lvl="0" indent="0">
              <a:buFontTx/>
              <a:buNone/>
            </a:pPr>
            <a:r>
              <a:rPr lang="en-US" baseline="0" dirty="0"/>
              <a:t>PowerShell’s understanding of “Remote” comes from the </a:t>
            </a:r>
            <a:r>
              <a:rPr lang="en-US" baseline="0" dirty="0" err="1"/>
              <a:t>Zone.Identifier</a:t>
            </a:r>
            <a:r>
              <a:rPr lang="en-US" baseline="0" dirty="0"/>
              <a:t> alternate data stream that IE, Outlook, Lync, Firefox, and other applications attach to files when they download them.</a:t>
            </a:r>
          </a:p>
          <a:p>
            <a:pPr marL="0" lvl="0" indent="0">
              <a:buFontTx/>
              <a:buNone/>
            </a:pPr>
            <a:endParaRPr lang="en-US" baseline="0" dirty="0"/>
          </a:p>
          <a:p>
            <a:pPr marL="0" lvl="0" indent="0">
              <a:buFontTx/>
              <a:buNone/>
            </a:pPr>
            <a:r>
              <a:rPr lang="en-US" baseline="0" dirty="0"/>
              <a:t>Users can control this preference through the Set-</a:t>
            </a:r>
            <a:r>
              <a:rPr lang="en-US" baseline="0" dirty="0" err="1"/>
              <a:t>ExecutionPolicy</a:t>
            </a:r>
            <a:r>
              <a:rPr lang="en-US" baseline="0" dirty="0"/>
              <a:t> cmdlet, which can set the execution policy at three different scopes: Machine, User, and Process. PowerShell also offers a command-line parameter (“PowerShell –</a:t>
            </a:r>
            <a:r>
              <a:rPr lang="en-US" baseline="0" dirty="0" err="1"/>
              <a:t>ExecutionPolicy</a:t>
            </a:r>
            <a:r>
              <a:rPr lang="en-US" baseline="0" dirty="0"/>
              <a:t> &lt;…&gt;”) to control this at launch.</a:t>
            </a:r>
          </a:p>
          <a:p>
            <a:pPr marL="0" lvl="0" indent="0">
              <a:buFontTx/>
              <a:buNone/>
            </a:pPr>
            <a:endParaRPr lang="en-US" baseline="0" dirty="0"/>
          </a:p>
          <a:p>
            <a:pPr marL="0" lvl="0" indent="0">
              <a:buFontTx/>
              <a:buNone/>
            </a:pPr>
            <a:r>
              <a:rPr lang="en-US" baseline="0" dirty="0"/>
              <a:t>In PowerShell V1, we made the mistake of only offering this at the machine scope. That gave some people the mistaken impression that this was a user </a:t>
            </a:r>
            <a:r>
              <a:rPr lang="en-US" i="1" baseline="0" dirty="0"/>
              <a:t>restriction</a:t>
            </a:r>
            <a:r>
              <a:rPr lang="en-US" baseline="0" dirty="0"/>
              <a:t>, which it absolutely is not. After all, nothing prevented a user from typing in the commands manually. We rectified this in PowerShell V2 (2008), but the misunderstanding unfortunately sometimes persists.</a:t>
            </a:r>
          </a:p>
          <a:p>
            <a:pPr marL="0" lvl="0" indent="0">
              <a:buFontTx/>
              <a:buNone/>
            </a:pPr>
            <a:endParaRPr lang="en-US" baseline="0" dirty="0"/>
          </a:p>
          <a:p>
            <a:pPr marL="0" lvl="0" indent="0">
              <a:buFontTx/>
              <a:buNone/>
            </a:pPr>
            <a:r>
              <a:rPr lang="en-US" baseline="0" dirty="0"/>
              <a:t>Some researchers have talked about “Bypassing PowerShell’s execution policy” as a form of attack. If an attacker is changing your execution policy – they already have arbitrary code running and you have your hands full.</a:t>
            </a:r>
          </a:p>
          <a:p>
            <a:pPr marL="0" indent="0">
              <a:buFontTx/>
              <a:buNone/>
            </a:pPr>
            <a:endParaRPr lang="en-US" dirty="0"/>
          </a:p>
        </p:txBody>
      </p:sp>
      <p:sp>
        <p:nvSpPr>
          <p:cNvPr id="4" name="Slide Number Placeholder 3"/>
          <p:cNvSpPr>
            <a:spLocks noGrp="1"/>
          </p:cNvSpPr>
          <p:nvPr>
            <p:ph type="sldNum" sz="quarter" idx="10"/>
          </p:nvPr>
        </p:nvSpPr>
        <p:spPr/>
        <p:txBody>
          <a:bodyPr/>
          <a:lstStyle/>
          <a:p>
            <a:fld id="{AC333F9D-8FE7-46DB-9586-D3EF420CB677}" type="slidenum">
              <a:rPr lang="en-US" smtClean="0"/>
              <a:t>68</a:t>
            </a:fld>
            <a:endParaRPr lang="en-US"/>
          </a:p>
        </p:txBody>
      </p:sp>
    </p:spTree>
    <p:extLst>
      <p:ext uri="{BB962C8B-B14F-4D97-AF65-F5344CB8AC3E}">
        <p14:creationId xmlns:p14="http://schemas.microsoft.com/office/powerpoint/2010/main" val="266396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Windows, we’ve been become accustomed</a:t>
            </a:r>
            <a:r>
              <a:rPr lang="en-US" baseline="0" dirty="0"/>
              <a:t> to the </a:t>
            </a:r>
            <a:r>
              <a:rPr lang="en-US" dirty="0"/>
              <a:t>single</a:t>
            </a:r>
            <a:r>
              <a:rPr lang="en-US" baseline="0" dirty="0"/>
              <a:t> sign-on experience provided by Active Directory. When you access a server (i.e.: an intranet website), it just knows who you are and can provide a customized experience. Windows’ default authentication protocols ensure that the target server can’t steal your credentials and access other computers on your behalf. PowerShell </a:t>
            </a:r>
            <a:r>
              <a:rPr lang="en-US" baseline="0" dirty="0" err="1"/>
              <a:t>Remoting</a:t>
            </a:r>
            <a:r>
              <a:rPr lang="en-US" baseline="0" dirty="0"/>
              <a:t> uses Windows’ Kerberos protocol by default, which carries the same guarantee.</a:t>
            </a:r>
          </a:p>
          <a:p>
            <a:endParaRPr lang="en-US" baseline="0" dirty="0"/>
          </a:p>
          <a:p>
            <a:r>
              <a:rPr lang="en-US" baseline="0" dirty="0"/>
              <a:t>However, if you WANT to access other servers on your behalf (i.e.: files on a file server) from within a PowerShell </a:t>
            </a:r>
            <a:r>
              <a:rPr lang="en-US" baseline="0" dirty="0" err="1"/>
              <a:t>Remoting</a:t>
            </a:r>
            <a:r>
              <a:rPr lang="en-US" baseline="0" dirty="0"/>
              <a:t> session, you’ll run into errors. This is known as the Double-Hop problem. This is a much better problem to have than the alternative: credential theft and pass-the-hash style attacks.</a:t>
            </a:r>
          </a:p>
          <a:p>
            <a:endParaRPr lang="en-US" baseline="0" dirty="0"/>
          </a:p>
          <a:p>
            <a:pPr marL="171450" indent="-171450">
              <a:buFontTx/>
              <a:buChar char="-"/>
            </a:pPr>
            <a:r>
              <a:rPr lang="en-US" baseline="0" dirty="0"/>
              <a:t>For </a:t>
            </a:r>
            <a:r>
              <a:rPr lang="en-US" b="1" baseline="0" dirty="0"/>
              <a:t>highly-trusted</a:t>
            </a:r>
            <a:r>
              <a:rPr lang="en-US" baseline="0" dirty="0"/>
              <a:t> servers, you can:</a:t>
            </a:r>
          </a:p>
          <a:p>
            <a:pPr marL="628650" lvl="1" indent="-171450">
              <a:buFontTx/>
              <a:buChar char="-"/>
            </a:pPr>
            <a:r>
              <a:rPr lang="en-US" baseline="0" dirty="0"/>
              <a:t>Enable Kerberos Constrained Delegation (vastly improved in Windows Server 2012). This will allow the server to act on the user’s behalf.</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Use the ‘–Authentication </a:t>
            </a:r>
            <a:r>
              <a:rPr lang="en-US" baseline="0" dirty="0" err="1"/>
              <a:t>CredSSP</a:t>
            </a:r>
            <a:r>
              <a:rPr lang="en-US" baseline="0" dirty="0"/>
              <a:t>’ parameter when connecting to the remote machine. This opens you up to credential theft, so is disabled by default on both the client and the server.</a:t>
            </a:r>
          </a:p>
          <a:p>
            <a:pPr marL="171450" indent="-171450">
              <a:buFontTx/>
              <a:buChar char="-"/>
            </a:pPr>
            <a:r>
              <a:rPr lang="en-US" baseline="0" dirty="0"/>
              <a:t>For regular servers, you can:</a:t>
            </a:r>
          </a:p>
          <a:p>
            <a:pPr marL="628650" lvl="1" indent="-171450">
              <a:buFontTx/>
              <a:buChar char="-"/>
            </a:pPr>
            <a:r>
              <a:rPr lang="en-US" baseline="0" dirty="0"/>
              <a:t>Update the permissions on the remote resource (i.e.: file server) to grant access to the machine account of the </a:t>
            </a:r>
            <a:r>
              <a:rPr lang="en-US" baseline="0" dirty="0" err="1"/>
              <a:t>remoting</a:t>
            </a:r>
            <a:r>
              <a:rPr lang="en-US" baseline="0" dirty="0"/>
              <a:t> host rather than the users.</a:t>
            </a:r>
          </a:p>
          <a:p>
            <a:pPr marL="628650" lvl="1" indent="-171450">
              <a:buFontTx/>
              <a:buChar char="-"/>
            </a:pPr>
            <a:r>
              <a:rPr lang="en-US" baseline="0" dirty="0"/>
              <a:t>Provide explicit credentials to remote resources. For example, New-</a:t>
            </a:r>
            <a:r>
              <a:rPr lang="en-US" baseline="0" dirty="0" err="1"/>
              <a:t>PSDrive</a:t>
            </a:r>
            <a:r>
              <a:rPr lang="en-US" baseline="0" dirty="0"/>
              <a:t> \\FileServer\Share </a:t>
            </a:r>
            <a:r>
              <a:rPr lang="en-US" b="1" baseline="0" dirty="0"/>
              <a:t>–Credential (…)</a:t>
            </a:r>
            <a:r>
              <a:rPr lang="en-US" baseline="0" dirty="0"/>
              <a:t>, or net use \\FileServer\Share</a:t>
            </a:r>
          </a:p>
        </p:txBody>
      </p:sp>
      <p:sp>
        <p:nvSpPr>
          <p:cNvPr id="4" name="Slide Number Placeholder 3"/>
          <p:cNvSpPr>
            <a:spLocks noGrp="1"/>
          </p:cNvSpPr>
          <p:nvPr>
            <p:ph type="sldNum" sz="quarter" idx="10"/>
          </p:nvPr>
        </p:nvSpPr>
        <p:spPr/>
        <p:txBody>
          <a:bodyPr/>
          <a:lstStyle/>
          <a:p>
            <a:fld id="{AC333F9D-8FE7-46DB-9586-D3EF420CB677}" type="slidenum">
              <a:rPr lang="en-US" smtClean="0"/>
              <a:t>69</a:t>
            </a:fld>
            <a:endParaRPr lang="en-US"/>
          </a:p>
        </p:txBody>
      </p:sp>
    </p:spTree>
    <p:extLst>
      <p:ext uri="{BB962C8B-B14F-4D97-AF65-F5344CB8AC3E}">
        <p14:creationId xmlns:p14="http://schemas.microsoft.com/office/powerpoint/2010/main" val="1828378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operational security,</a:t>
            </a:r>
            <a:r>
              <a:rPr lang="en-US" baseline="0" dirty="0"/>
              <a:t> one primary avenue of thought is limiting post-exploitation </a:t>
            </a:r>
            <a:r>
              <a:rPr lang="en-US" baseline="0" dirty="0" err="1"/>
              <a:t>behaviours</a:t>
            </a:r>
            <a:r>
              <a:rPr lang="en-US" baseline="0" dirty="0"/>
              <a:t>. The attacker exploited your web application, SQL database, or user, and is already running arbitrary code on your system. Next, you want to limit what they can accomplish.</a:t>
            </a:r>
            <a:endParaRPr lang="en-US" dirty="0"/>
          </a:p>
          <a:p>
            <a:endParaRPr lang="en-US" dirty="0"/>
          </a:p>
          <a:p>
            <a:r>
              <a:rPr lang="en-US" dirty="0"/>
              <a:t>The most common mistake that administrators make about PowerShell (or any scripting language,</a:t>
            </a:r>
            <a:r>
              <a:rPr lang="en-US" baseline="0" dirty="0"/>
              <a:t> for that matter) to think about it differently than they think about traditional applications. You would never hear an administrator say, “I want to secure my system against C++ attacks”, but you frequently hear them ask how to secure their system against PowerShell attacks. Any useful programming or scripting language (PowerShell being one of them) is capable of doing anything that a C++ program can. PowerShell runs in the user’s context, so can’t do anything that the user (or an application that they’re running) couldn’t already do.</a:t>
            </a:r>
          </a:p>
          <a:p>
            <a:endParaRPr lang="en-US" baseline="0" dirty="0"/>
          </a:p>
          <a:p>
            <a:r>
              <a:rPr lang="en-US" baseline="0" dirty="0"/>
              <a:t>There are, of course, people who think deeply about application restrictions and apply stringent lockdowns to their system. To do this, you can apply </a:t>
            </a:r>
            <a:r>
              <a:rPr lang="en-US" baseline="0" dirty="0" err="1"/>
              <a:t>AppLocker</a:t>
            </a:r>
            <a:r>
              <a:rPr lang="en-US" baseline="0" dirty="0"/>
              <a:t> policies to whitelist specific applications and disallow all others. A system without a whitelist implementation has very little defense after being compromised. The attackers can use their own tools, or simply compile them on the machine with the OS’ included compilers. Antivirus is useful, but will never catch targeted or custom-written tooling.</a:t>
            </a:r>
          </a:p>
          <a:p>
            <a:endParaRPr lang="en-US" baseline="0" dirty="0"/>
          </a:p>
          <a:p>
            <a:r>
              <a:rPr lang="en-US" baseline="0" dirty="0"/>
              <a:t>Once you’ve got a secure </a:t>
            </a:r>
            <a:r>
              <a:rPr lang="en-US" baseline="0" dirty="0" err="1"/>
              <a:t>AppLocker</a:t>
            </a:r>
            <a:r>
              <a:rPr lang="en-US" baseline="0" dirty="0"/>
              <a:t> policy deployed, the next step is to address in-box scripting mechanisms: HTAs (“HTML Applications”), local web pages (which run at much higher trust levels than internet web pages and can do much more), Jscript scripts, VBScript scripts, Office macros, and PowerShell scripts. You might address these avenues by a whitelisting </a:t>
            </a:r>
            <a:r>
              <a:rPr lang="en-US" baseline="0" dirty="0" err="1"/>
              <a:t>AppLocker</a:t>
            </a:r>
            <a:r>
              <a:rPr lang="en-US" baseline="0" dirty="0"/>
              <a:t> script policy, along with an extremely aggressive audit policy and custom tooling for HTAs, local web pages, and Office macros.</a:t>
            </a:r>
            <a:endParaRPr lang="en-US" dirty="0"/>
          </a:p>
        </p:txBody>
      </p:sp>
      <p:sp>
        <p:nvSpPr>
          <p:cNvPr id="4" name="Slide Number Placeholder 3"/>
          <p:cNvSpPr>
            <a:spLocks noGrp="1"/>
          </p:cNvSpPr>
          <p:nvPr>
            <p:ph type="sldNum" sz="quarter" idx="10"/>
          </p:nvPr>
        </p:nvSpPr>
        <p:spPr/>
        <p:txBody>
          <a:bodyPr/>
          <a:lstStyle/>
          <a:p>
            <a:fld id="{AC333F9D-8FE7-46DB-9586-D3EF420CB677}" type="slidenum">
              <a:rPr lang="en-US" smtClean="0"/>
              <a:t>70</a:t>
            </a:fld>
            <a:endParaRPr lang="en-US"/>
          </a:p>
        </p:txBody>
      </p:sp>
    </p:spTree>
    <p:extLst>
      <p:ext uri="{BB962C8B-B14F-4D97-AF65-F5344CB8AC3E}">
        <p14:creationId xmlns:p14="http://schemas.microsoft.com/office/powerpoint/2010/main" val="184499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way to deal with post-exploitation operational security is to limit what an exploited user is capable of. PowerShell can only do what</a:t>
            </a:r>
            <a:r>
              <a:rPr lang="en-US" baseline="0" dirty="0"/>
              <a:t> the user can do. If you have fully-privileged administrators running around everywhere, an compromised administrator account can quickly turn into a security nightmare.</a:t>
            </a:r>
          </a:p>
          <a:p>
            <a:endParaRPr lang="en-US" baseline="0" dirty="0"/>
          </a:p>
          <a:p>
            <a:r>
              <a:rPr lang="en-US" baseline="0" dirty="0"/>
              <a:t>Fortunately, PowerShell offers a way to address this through the concept of Constrained / Delegated Administration. Rather than expose fully-featured PowerShell </a:t>
            </a:r>
            <a:r>
              <a:rPr lang="en-US" baseline="0" dirty="0" err="1"/>
              <a:t>remoting</a:t>
            </a:r>
            <a:r>
              <a:rPr lang="en-US" baseline="0" dirty="0"/>
              <a:t> endpoints to your administrators, you can instead create task-specific “tool boxes” for them to connect to. In this constrained endpoint, you limit the PowerShell </a:t>
            </a:r>
            <a:r>
              <a:rPr lang="en-US" baseline="0" dirty="0" err="1"/>
              <a:t>remoting</a:t>
            </a:r>
            <a:r>
              <a:rPr lang="en-US" baseline="0" dirty="0"/>
              <a:t> session to only expose the commands or scripts for tasks that your administrators need to run. You can even configure the restricted session to run under an alternate credential (such as a service account) to ensure that the administrator’s ability to connect to PowerShell </a:t>
            </a:r>
            <a:r>
              <a:rPr lang="en-US" baseline="0" dirty="0" err="1"/>
              <a:t>remoting</a:t>
            </a:r>
            <a:r>
              <a:rPr lang="en-US" baseline="0" dirty="0"/>
              <a:t> doesn’t grant them access to the machine in any other way.</a:t>
            </a:r>
          </a:p>
          <a:p>
            <a:endParaRPr lang="en-US" baseline="0" dirty="0"/>
          </a:p>
          <a:p>
            <a:r>
              <a:rPr lang="en-US" dirty="0"/>
              <a:t>If creating constrained endpoints for management tasks is</a:t>
            </a:r>
            <a:r>
              <a:rPr lang="en-US" baseline="0" dirty="0"/>
              <a:t> not an option, PowerShell offers two techniques for ubiquitous logging:</a:t>
            </a:r>
          </a:p>
          <a:p>
            <a:endParaRPr lang="en-US" baseline="0" dirty="0"/>
          </a:p>
          <a:p>
            <a:pPr marL="228600" indent="-228600">
              <a:buAutoNum type="arabicParenR"/>
            </a:pPr>
            <a:r>
              <a:rPr lang="en-US" b="1" baseline="0" dirty="0"/>
              <a:t>System-wide transcripts</a:t>
            </a:r>
            <a:r>
              <a:rPr lang="en-US" baseline="0" dirty="0"/>
              <a:t>. When PowerShell starts up, it goes through a chain of initialization scripts known as “profile scripts”.  The system-wide profile script (run for every session and every user) is located at $</a:t>
            </a:r>
            <a:r>
              <a:rPr lang="en-US" baseline="0" dirty="0" err="1"/>
              <a:t>pshome</a:t>
            </a:r>
            <a:r>
              <a:rPr lang="en-US" baseline="0" dirty="0"/>
              <a:t>\profile.ps1. You can place a call to ‘Start-Transcript’ in this profile to log all interactive use of PowerShell.</a:t>
            </a:r>
          </a:p>
          <a:p>
            <a:pPr marL="228600" indent="-228600">
              <a:buAutoNum type="arabicParenR"/>
            </a:pPr>
            <a:r>
              <a:rPr lang="en-US" b="1" baseline="0" dirty="0"/>
              <a:t>Automatic Module logging</a:t>
            </a:r>
            <a:r>
              <a:rPr lang="en-US" baseline="0" dirty="0"/>
              <a:t>. In addition to system-wide transcripts, PowerShell supports both registry settings and Group Policies to log ‘pipeline execution details’ - the parameters used for all PowerShell cmdlets in a pipeline. This is described in the Module Logging section of </a:t>
            </a:r>
            <a:r>
              <a:rPr lang="en-US" baseline="0" dirty="0" err="1"/>
              <a:t>about_Group_Policy_Settings</a:t>
            </a:r>
            <a:r>
              <a:rPr lang="en-US" baseline="0" dirty="0"/>
              <a:t>.</a:t>
            </a:r>
          </a:p>
          <a:p>
            <a:pPr marL="228600" indent="-228600">
              <a:buAutoNum type="arabicParenR"/>
            </a:pPr>
            <a:endParaRPr lang="en-US" baseline="0" dirty="0"/>
          </a:p>
          <a:p>
            <a:pPr marL="0" indent="0">
              <a:buNone/>
            </a:pPr>
            <a:r>
              <a:rPr lang="en-US" baseline="0" dirty="0"/>
              <a:t>Once these are set up, be sure to protect yourself attacks on these mitigations. An administrator of the system could disable these settings – so you’ll want to audit any changes to profile.ps1 or the registry keys that control module logging.</a:t>
            </a:r>
            <a:endParaRPr lang="en-US" dirty="0"/>
          </a:p>
        </p:txBody>
      </p:sp>
      <p:sp>
        <p:nvSpPr>
          <p:cNvPr id="4" name="Slide Number Placeholder 3"/>
          <p:cNvSpPr>
            <a:spLocks noGrp="1"/>
          </p:cNvSpPr>
          <p:nvPr>
            <p:ph type="sldNum" sz="quarter" idx="10"/>
          </p:nvPr>
        </p:nvSpPr>
        <p:spPr/>
        <p:txBody>
          <a:bodyPr/>
          <a:lstStyle/>
          <a:p>
            <a:fld id="{AC333F9D-8FE7-46DB-9586-D3EF420CB677}" type="slidenum">
              <a:rPr lang="en-US" smtClean="0"/>
              <a:t>71</a:t>
            </a:fld>
            <a:endParaRPr lang="en-US"/>
          </a:p>
        </p:txBody>
      </p:sp>
    </p:spTree>
    <p:extLst>
      <p:ext uri="{BB962C8B-B14F-4D97-AF65-F5344CB8AC3E}">
        <p14:creationId xmlns:p14="http://schemas.microsoft.com/office/powerpoint/2010/main" val="2255848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endParaRPr lang="en-US" sz="800" dirty="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1362714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925436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4487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8287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3178278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580717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70272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a:xfrm>
            <a:off x="454125" y="439785"/>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endParaRPr lang="en-US" sz="800" dirty="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440117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endParaRPr lang="en-US" sz="800" dirty="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365411729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sp>
        <p:nvSpPr>
          <p:cNvPr id="3" name="TextBox 2"/>
          <p:cNvSpPr txBox="1"/>
          <p:nvPr userDrawn="1"/>
        </p:nvSpPr>
        <p:spPr>
          <a:xfrm>
            <a:off x="454125" y="439785"/>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endParaRPr lang="en-US" sz="800" dirty="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3021483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endParaRPr lang="en-US" sz="800" dirty="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63228654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24609551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04456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13845681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9281423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3294305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524080" y="6517106"/>
            <a:ext cx="463234" cy="123111"/>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47009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endParaRPr lang="en-US" sz="800" dirty="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sp>
        <p:nvSpPr>
          <p:cNvPr id="3" name="TextBox 2"/>
          <p:cNvSpPr txBox="1"/>
          <p:nvPr userDrawn="1"/>
        </p:nvSpPr>
        <p:spPr>
          <a:xfrm>
            <a:off x="454125" y="439785"/>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endParaRPr lang="en-US" sz="800" dirty="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chart" Target="../charts/chart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6"/>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7"/>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 id="2147484574" r:id="rId14"/>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8"/>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9"/>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411369874"/>
      </p:ext>
    </p:extLst>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 id="2147484590" r:id="rId13"/>
    <p:sldLayoutId id="2147484591" r:id="rId14"/>
    <p:sldLayoutId id="2147484592" r:id="rId15"/>
    <p:sldLayoutId id="2147484593" r:id="rId16"/>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windows/security/threat-protection/security-compliance-toolkit-10" TargetMode="External"/><Relationship Id="rId2" Type="http://schemas.openxmlformats.org/officeDocument/2006/relationships/hyperlink" Target="https://www.microsoft.com/download/details.aspx?id=55319" TargetMode="Externa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hyperlink" Target="https://gallery.technet.microsoft.com/Just-Enough-Administration-6b5ad370" TargetMode="Externa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hyperlink" Target="https://blogs.technet.microsoft.com/miriamxyra/2018/05/10/securing-your-infrastructure-with-just-enough-administration" TargetMode="External"/><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windows-server/identity/ad-ds/plan/security-best-practices/audit-policy-recommendations" TargetMode="External"/><Relationship Id="rId2" Type="http://schemas.openxmlformats.org/officeDocument/2006/relationships/hyperlink" Target="https://docs.microsoft.com/en-us/windows-server/identity/ad-ds/plan/security-best-practices/best-practices-for-securing-active-directory" TargetMode="External"/><Relationship Id="rId1" Type="http://schemas.openxmlformats.org/officeDocument/2006/relationships/slideLayout" Target="../slideLayouts/slideLayout21.xml"/><Relationship Id="rId4" Type="http://schemas.openxmlformats.org/officeDocument/2006/relationships/hyperlink" Target="https://docs.microsoft.com/en-us/previous-versions/windows/it-pro/windows-server-2008-R2-and-2008/hh125919(v=ws.10)"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upport.microsoft.com/kb/3004375" TargetMode="External"/><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hyperlink" Target="https://support.microsoft.com/en-us/help/3004375/microsoft-security-advisory-update-to-improve-windows-command-line-aud#fileinfo" TargetMode="Externa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windows/device-security/device-guard/device-guard-deployment-guide" TargetMode="External"/><Relationship Id="rId2" Type="http://schemas.openxmlformats.org/officeDocument/2006/relationships/hyperlink" Target="https://docs.microsoft.com/en-us/windows/security/threat-protection/protect-high-value-assets-by-controlling-the-health-of-windows-10-based-devices" TargetMode="Externa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hyperlink" Target="https://blogs.msdn.microsoft.com/windows_hardware_certification/2015/05/22/driver-compatibility-with-device-guard-in-windows-10/" TargetMode="Externa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1.png"/><Relationship Id="rId7" Type="http://schemas.openxmlformats.org/officeDocument/2006/relationships/diagramData" Target="../diagrams/data3.xml"/><Relationship Id="rId2" Type="http://schemas.openxmlformats.org/officeDocument/2006/relationships/image" Target="../media/image10.png"/><Relationship Id="rId1" Type="http://schemas.openxmlformats.org/officeDocument/2006/relationships/slideLayout" Target="../slideLayouts/slideLayout21.xml"/><Relationship Id="rId6" Type="http://schemas.openxmlformats.org/officeDocument/2006/relationships/image" Target="../media/image14.png"/><Relationship Id="rId11" Type="http://schemas.microsoft.com/office/2007/relationships/diagramDrawing" Target="../diagrams/drawing3.xml"/><Relationship Id="rId5" Type="http://schemas.openxmlformats.org/officeDocument/2006/relationships/image" Target="../media/image13.png"/><Relationship Id="rId10" Type="http://schemas.openxmlformats.org/officeDocument/2006/relationships/diagramColors" Target="../diagrams/colors3.xml"/><Relationship Id="rId4" Type="http://schemas.openxmlformats.org/officeDocument/2006/relationships/image" Target="../media/image12.png"/><Relationship Id="rId9" Type="http://schemas.openxmlformats.org/officeDocument/2006/relationships/diagramQuickStyle" Target="../diagrams/quickStyle3.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1.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hyperlink" Target="https://www.microsoft.com/en-us/wdsi/threats/malware-encyclopedia-description?name=Win32/Sasser" TargetMode="Externa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8" Type="http://schemas.openxmlformats.org/officeDocument/2006/relationships/hyperlink" Target="http://technet.microsoft.com/en-us/library/dn282123.aspx" TargetMode="External"/><Relationship Id="rId13" Type="http://schemas.openxmlformats.org/officeDocument/2006/relationships/hyperlink" Target="http://technet.microsoft.com/en-us/library/dn282118.aspx" TargetMode="External"/><Relationship Id="rId3" Type="http://schemas.openxmlformats.org/officeDocument/2006/relationships/hyperlink" Target="http://technet.microsoft.com/en-us/library/dn282121.aspx" TargetMode="External"/><Relationship Id="rId7" Type="http://schemas.openxmlformats.org/officeDocument/2006/relationships/hyperlink" Target="http://technet.microsoft.com/en-us/library/dn282132.aspx" TargetMode="External"/><Relationship Id="rId12" Type="http://schemas.openxmlformats.org/officeDocument/2006/relationships/hyperlink" Target="http://technet.microsoft.com/en-us/library/dn282120.aspx" TargetMode="External"/><Relationship Id="rId2" Type="http://schemas.openxmlformats.org/officeDocument/2006/relationships/hyperlink" Target="http://technet.microsoft.com/en-us/library/dn249917.aspx" TargetMode="External"/><Relationship Id="rId1" Type="http://schemas.openxmlformats.org/officeDocument/2006/relationships/slideLayout" Target="../slideLayouts/slideLayout21.xml"/><Relationship Id="rId6" Type="http://schemas.openxmlformats.org/officeDocument/2006/relationships/hyperlink" Target="http://technet.microsoft.com/en-us/library/dn282117.aspx" TargetMode="External"/><Relationship Id="rId11" Type="http://schemas.openxmlformats.org/officeDocument/2006/relationships/hyperlink" Target="http://technet.microsoft.com/en-us/library/dn282130.aspx" TargetMode="External"/><Relationship Id="rId5" Type="http://schemas.openxmlformats.org/officeDocument/2006/relationships/hyperlink" Target="http://technet.microsoft.com/en-us/library/dn282124.aspx" TargetMode="External"/><Relationship Id="rId10" Type="http://schemas.openxmlformats.org/officeDocument/2006/relationships/hyperlink" Target="http://technet.microsoft.com/en-us/library/dn282127.aspx" TargetMode="External"/><Relationship Id="rId4" Type="http://schemas.openxmlformats.org/officeDocument/2006/relationships/hyperlink" Target="http://technet.microsoft.com/en-us/library/dn282129.aspx" TargetMode="External"/><Relationship Id="rId9" Type="http://schemas.openxmlformats.org/officeDocument/2006/relationships/hyperlink" Target="http://technet.microsoft.com/en-us/library/dn282133.aspx"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3" Type="http://schemas.openxmlformats.org/officeDocument/2006/relationships/hyperlink" Target="https://support.microsoft.com/en-us/help/4034314/smbv1-is-not-installed-windows-10-and-windows-server-version-1709" TargetMode="External"/><Relationship Id="rId2" Type="http://schemas.openxmlformats.org/officeDocument/2006/relationships/notesSlide" Target="../notesSlides/notesSlide5.xml"/><Relationship Id="rId1" Type="http://schemas.openxmlformats.org/officeDocument/2006/relationships/slideLayout" Target="../slideLayouts/slideLayout21.xml"/><Relationship Id="rId5" Type="http://schemas.openxmlformats.org/officeDocument/2006/relationships/hyperlink" Target="https://www.rootusers.com/disable-smb-version-1-0-windows-10/" TargetMode="External"/><Relationship Id="rId4" Type="http://schemas.openxmlformats.org/officeDocument/2006/relationships/hyperlink" Target="https://blogs.technet.microsoft.com/filecab/2017/06/01/smb1-product-clearinghouse/"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hyperlink" Target="https://www.microsoft.com/en-us/wdsi/threats/malware-encyclopedia-description?name=Win32/Sasser" TargetMode="Externa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8" Type="http://schemas.openxmlformats.org/officeDocument/2006/relationships/hyperlink" Target="https://technet.microsoft.com/en-us/library/2007.09.powershell.aspx" TargetMode="External"/><Relationship Id="rId3" Type="http://schemas.openxmlformats.org/officeDocument/2006/relationships/hyperlink" Target="http://www.youtube.com/watch?v=j-r6UonEkUw" TargetMode="External"/><Relationship Id="rId7" Type="http://schemas.openxmlformats.org/officeDocument/2006/relationships/hyperlink" Target="http://www.powershellcookbook.com/recipe/XoMw/run-programs-scripts-and-existing-tools" TargetMode="External"/><Relationship Id="rId2" Type="http://schemas.openxmlformats.org/officeDocument/2006/relationships/hyperlink" Target="http://www.youtube.com/watch?v=OAd68_SYQc8" TargetMode="External"/><Relationship Id="rId1" Type="http://schemas.openxmlformats.org/officeDocument/2006/relationships/slideLayout" Target="../slideLayouts/slideLayout21.xml"/><Relationship Id="rId6" Type="http://schemas.openxmlformats.org/officeDocument/2006/relationships/hyperlink" Target="http://www.microsoft.com/en-us/download/details.aspx?id=36389" TargetMode="External"/><Relationship Id="rId5" Type="http://schemas.openxmlformats.org/officeDocument/2006/relationships/hyperlink" Target="http://www.youtube.com/watch?v=kmjJLKlL1Wg" TargetMode="External"/><Relationship Id="rId4" Type="http://schemas.openxmlformats.org/officeDocument/2006/relationships/hyperlink" Target="http://technet.microsoft.com/en-us/library/jj149004.asp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3">
            <a:extLst>
              <a:ext uri="{FF2B5EF4-FFF2-40B4-BE49-F238E27FC236}">
                <a16:creationId xmlns:a16="http://schemas.microsoft.com/office/drawing/2014/main" id="{EF54871D-9D44-4C70-A3BE-D378C13E23B9}"/>
              </a:ext>
            </a:extLst>
          </p:cNvPr>
          <p:cNvSpPr txBox="1">
            <a:spLocks/>
          </p:cNvSpPr>
          <p:nvPr/>
        </p:nvSpPr>
        <p:spPr>
          <a:xfrm>
            <a:off x="276540" y="4930346"/>
            <a:ext cx="6399213" cy="82508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bg1"/>
                    </a:gs>
                    <a:gs pos="100000">
                      <a:schemeClr val="bg1"/>
                    </a:gs>
                  </a:gsLst>
                  <a:lin ang="5400000" scaled="1"/>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t>June 2018</a:t>
            </a:r>
            <a:endParaRPr lang="fr-FR" dirty="0"/>
          </a:p>
        </p:txBody>
      </p:sp>
      <p:sp>
        <p:nvSpPr>
          <p:cNvPr id="10" name="Title 2">
            <a:extLst>
              <a:ext uri="{FF2B5EF4-FFF2-40B4-BE49-F238E27FC236}">
                <a16:creationId xmlns:a16="http://schemas.microsoft.com/office/drawing/2014/main" id="{6488B8F3-8E47-4BB2-9A76-3DD141D05A49}"/>
              </a:ext>
            </a:extLst>
          </p:cNvPr>
          <p:cNvSpPr txBox="1">
            <a:spLocks/>
          </p:cNvSpPr>
          <p:nvPr/>
        </p:nvSpPr>
        <p:spPr>
          <a:xfrm>
            <a:off x="274702" y="1934285"/>
            <a:ext cx="8229535" cy="1837298"/>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0">
                      <a:schemeClr val="bg1"/>
                    </a:gs>
                    <a:gs pos="100000">
                      <a:schemeClr val="bg1"/>
                    </a:gs>
                  </a:gsLst>
                  <a:lin ang="5400000" scaled="1"/>
                </a:gradFill>
                <a:effectLst/>
                <a:latin typeface="+mj-lt"/>
                <a:ea typeface="+mn-ea"/>
                <a:cs typeface="Segoe UI" pitchFamily="34" charset="0"/>
              </a:defRPr>
            </a:lvl1pPr>
          </a:lstStyle>
          <a:p>
            <a:pPr fontAlgn="auto"/>
            <a:r>
              <a:rPr lang="en-US" sz="4800" spc="-50" dirty="0"/>
              <a:t>Module 4</a:t>
            </a:r>
            <a:br>
              <a:rPr lang="en-US" sz="4800" spc="-50" dirty="0"/>
            </a:br>
            <a:r>
              <a:rPr lang="en-US" sz="3200" spc="-50" dirty="0"/>
              <a:t>Attacks and Defenses</a:t>
            </a:r>
            <a:endParaRPr lang="en-US" sz="4800" spc="-50" dirty="0"/>
          </a:p>
        </p:txBody>
      </p:sp>
      <p:sp>
        <p:nvSpPr>
          <p:cNvPr id="11" name="TextBox 4">
            <a:extLst>
              <a:ext uri="{FF2B5EF4-FFF2-40B4-BE49-F238E27FC236}">
                <a16:creationId xmlns:a16="http://schemas.microsoft.com/office/drawing/2014/main" id="{5EEF2151-AD79-4EBA-A829-5C0D2D922F9A}"/>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6 – System Misconfiguration</a:t>
            </a:r>
            <a:endParaRPr lang="fr-FR" sz="2400" dirty="0" err="1">
              <a:solidFill>
                <a:schemeClr val="bg1"/>
              </a:solidFill>
            </a:endParaRPr>
          </a:p>
        </p:txBody>
      </p:sp>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a:t>
            </a:r>
            <a:r>
              <a:rPr lang="en-US"/>
              <a:t>configuration threats – PowerShell unrestricted</a:t>
            </a:r>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50012"/>
            <a:ext cx="11887200" cy="615553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a:gradFill>
                  <a:gsLst>
                    <a:gs pos="1250">
                      <a:srgbClr val="505050"/>
                    </a:gs>
                    <a:gs pos="100000">
                      <a:srgbClr val="505050"/>
                    </a:gs>
                  </a:gsLst>
                  <a:lin ang="5400000" scaled="0"/>
                </a:gradFill>
              </a:rPr>
              <a:t>PowerShell is powerful scripting shell.</a:t>
            </a:r>
          </a:p>
          <a:p>
            <a:pPr>
              <a:buFont typeface="Wingdings" panose="05000000000000000000" pitchFamily="2" charset="2"/>
              <a:buChar char="§"/>
              <a:defRPr/>
            </a:pPr>
            <a:r>
              <a:rPr lang="en-US" sz="3200">
                <a:gradFill>
                  <a:gsLst>
                    <a:gs pos="1250">
                      <a:srgbClr val="505050"/>
                    </a:gs>
                    <a:gs pos="100000">
                      <a:srgbClr val="505050"/>
                    </a:gs>
                  </a:gsLst>
                  <a:lin ang="5400000" scaled="0"/>
                </a:gradFill>
              </a:rPr>
              <a:t>By default, the Set-ExecutionPolicy is to default. But for commodities the Set-ExecutionPolicy changed to Unrestricted: any script content can be executed.</a:t>
            </a:r>
          </a:p>
          <a:p>
            <a:pPr>
              <a:buFont typeface="Wingdings" panose="05000000000000000000" pitchFamily="2" charset="2"/>
              <a:buChar char="§"/>
              <a:defRPr/>
            </a:pPr>
            <a:r>
              <a:rPr lang="en-US" sz="3200">
                <a:gradFill>
                  <a:gsLst>
                    <a:gs pos="1250">
                      <a:srgbClr val="505050"/>
                    </a:gs>
                    <a:gs pos="100000">
                      <a:srgbClr val="505050"/>
                    </a:gs>
                  </a:gsLst>
                  <a:lin ang="5400000" scaled="0"/>
                </a:gradFill>
              </a:rPr>
              <a:t>PowerShell script may contain (except if best practice are implemented):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Script Encryption / Obfuscation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Code Injection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Hard-Coded Secrets</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9518164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a:t>
            </a:r>
            <a:r>
              <a:rPr lang="en-US"/>
              <a:t>configuration threats – Audit not set</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50012"/>
            <a:ext cx="11887200" cy="534300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a:gradFill>
                  <a:gsLst>
                    <a:gs pos="1250">
                      <a:srgbClr val="505050"/>
                    </a:gs>
                    <a:gs pos="100000">
                      <a:srgbClr val="505050"/>
                    </a:gs>
                  </a:gsLst>
                  <a:lin ang="5400000" scaled="0"/>
                </a:gradFill>
              </a:rPr>
              <a:t>Sometime Audit is the only method to detect security changes</a:t>
            </a:r>
          </a:p>
          <a:p>
            <a:pPr>
              <a:buFont typeface="Wingdings" panose="05000000000000000000" pitchFamily="2" charset="2"/>
              <a:buChar char="§"/>
              <a:defRPr/>
            </a:pPr>
            <a:r>
              <a:rPr lang="en-US" sz="3200">
                <a:gradFill>
                  <a:gsLst>
                    <a:gs pos="1250">
                      <a:srgbClr val="505050"/>
                    </a:gs>
                    <a:gs pos="100000">
                      <a:srgbClr val="505050"/>
                    </a:gs>
                  </a:gsLst>
                  <a:lin ang="5400000" scaled="0"/>
                </a:gradFill>
              </a:rPr>
              <a:t>By default Audit is not fully enabled and it’s quite confusing to identify what are the audit relevant entries. </a:t>
            </a:r>
            <a:endParaRPr lang="en-US" sz="3200">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sz="3200">
                <a:gradFill>
                  <a:gsLst>
                    <a:gs pos="1250">
                      <a:srgbClr val="505050"/>
                    </a:gs>
                    <a:gs pos="100000">
                      <a:srgbClr val="505050"/>
                    </a:gs>
                  </a:gsLst>
                  <a:lin ang="5400000" scaled="0"/>
                </a:gradFill>
              </a:rPr>
              <a:t>One of the priority of the attacker is to remove his fingerprints, like clearing the security event log.</a:t>
            </a:r>
            <a:endParaRPr lang="en-US" sz="3200">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sz="3200">
                <a:gradFill>
                  <a:gsLst>
                    <a:gs pos="1250">
                      <a:srgbClr val="505050"/>
                    </a:gs>
                    <a:gs pos="100000">
                      <a:srgbClr val="505050"/>
                    </a:gs>
                  </a:gsLst>
                  <a:lin ang="5400000" scaled="0"/>
                </a:gradFill>
              </a:rPr>
              <a:t>Another example: for brute force attack, monitor logon event to detect logon failures.</a:t>
            </a: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latin typeface="Segoe UI Light"/>
              <a:cs typeface="Segoe UI Light"/>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1185466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a:t>
            </a:r>
            <a:r>
              <a:rPr lang="en-US"/>
              <a:t>configuration threats – Audit not set</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50012"/>
            <a:ext cx="11887200" cy="22221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graphicFrame>
        <p:nvGraphicFramePr>
          <p:cNvPr id="3" name="Table 2"/>
          <p:cNvGraphicFramePr>
            <a:graphicFrameLocks noGrp="1"/>
          </p:cNvGraphicFramePr>
          <p:nvPr>
            <p:extLst>
              <p:ext uri="{D42A27DB-BD31-4B8C-83A1-F6EECF244321}">
                <p14:modId xmlns:p14="http://schemas.microsoft.com/office/powerpoint/2010/main" val="120017379"/>
              </p:ext>
            </p:extLst>
          </p:nvPr>
        </p:nvGraphicFramePr>
        <p:xfrm>
          <a:off x="477079" y="1898374"/>
          <a:ext cx="11330874" cy="4184375"/>
        </p:xfrm>
        <a:graphic>
          <a:graphicData uri="http://schemas.openxmlformats.org/drawingml/2006/table">
            <a:tbl>
              <a:tblPr>
                <a:tableStyleId>{69CF1AB2-1976-4502-BF36-3FF5EA218861}</a:tableStyleId>
              </a:tblPr>
              <a:tblGrid>
                <a:gridCol w="7653130">
                  <a:extLst>
                    <a:ext uri="{9D8B030D-6E8A-4147-A177-3AD203B41FA5}">
                      <a16:colId xmlns:a16="http://schemas.microsoft.com/office/drawing/2014/main" val="3198439679"/>
                    </a:ext>
                  </a:extLst>
                </a:gridCol>
                <a:gridCol w="1540565">
                  <a:extLst>
                    <a:ext uri="{9D8B030D-6E8A-4147-A177-3AD203B41FA5}">
                      <a16:colId xmlns:a16="http://schemas.microsoft.com/office/drawing/2014/main" val="4135901965"/>
                    </a:ext>
                  </a:extLst>
                </a:gridCol>
                <a:gridCol w="2137179">
                  <a:extLst>
                    <a:ext uri="{9D8B030D-6E8A-4147-A177-3AD203B41FA5}">
                      <a16:colId xmlns:a16="http://schemas.microsoft.com/office/drawing/2014/main" val="3471571519"/>
                    </a:ext>
                  </a:extLst>
                </a:gridCol>
              </a:tblGrid>
              <a:tr h="296955">
                <a:tc>
                  <a:txBody>
                    <a:bodyPr/>
                    <a:lstStyle/>
                    <a:p>
                      <a:pPr algn="l" rtl="0" fontAlgn="b"/>
                      <a:r>
                        <a:rPr lang="en-US" sz="1600" u="none" strike="noStrike" dirty="0">
                          <a:solidFill>
                            <a:schemeClr val="bg1"/>
                          </a:solidFill>
                          <a:effectLst/>
                        </a:rPr>
                        <a:t> Setting</a:t>
                      </a:r>
                      <a:endParaRPr lang="en-US" sz="1600" b="1" i="0" u="none" strike="noStrike" dirty="0">
                        <a:solidFill>
                          <a:schemeClr val="bg1"/>
                        </a:solidFill>
                        <a:effectLst/>
                        <a:latin typeface="Calibri" panose="020F0502020204030204" pitchFamily="34" charset="0"/>
                      </a:endParaRPr>
                    </a:p>
                  </a:txBody>
                  <a:tcPr marL="2299" marR="2299" marT="2299" marB="0" anchor="b">
                    <a:solidFill>
                      <a:srgbClr val="0078D7"/>
                    </a:solidFill>
                  </a:tcPr>
                </a:tc>
                <a:tc>
                  <a:txBody>
                    <a:bodyPr/>
                    <a:lstStyle/>
                    <a:p>
                      <a:pPr algn="l" rtl="0" fontAlgn="b"/>
                      <a:r>
                        <a:rPr lang="en-US" sz="1600" u="none" strike="noStrike">
                          <a:solidFill>
                            <a:schemeClr val="bg1"/>
                          </a:solidFill>
                          <a:effectLst/>
                        </a:rPr>
                        <a:t>Default</a:t>
                      </a:r>
                      <a:endParaRPr lang="en-US" sz="1600" b="1" i="0" u="none" strike="noStrike">
                        <a:solidFill>
                          <a:schemeClr val="bg1"/>
                        </a:solidFill>
                        <a:effectLst/>
                        <a:latin typeface="Calibri" panose="020F0502020204030204" pitchFamily="34" charset="0"/>
                      </a:endParaRPr>
                    </a:p>
                  </a:txBody>
                  <a:tcPr marL="2299" marR="2299" marT="2299" marB="0" anchor="b">
                    <a:solidFill>
                      <a:srgbClr val="0078D7"/>
                    </a:solidFill>
                  </a:tcPr>
                </a:tc>
                <a:tc>
                  <a:txBody>
                    <a:bodyPr/>
                    <a:lstStyle/>
                    <a:p>
                      <a:pPr algn="l" rtl="0" fontAlgn="b"/>
                      <a:r>
                        <a:rPr lang="en-US" sz="1600" u="none" strike="noStrike">
                          <a:solidFill>
                            <a:schemeClr val="bg1"/>
                          </a:solidFill>
                          <a:effectLst/>
                        </a:rPr>
                        <a:t>Baseline</a:t>
                      </a:r>
                      <a:endParaRPr lang="en-US" sz="1600" b="1" i="0" u="none" strike="noStrike">
                        <a:solidFill>
                          <a:schemeClr val="bg1"/>
                        </a:solidFill>
                        <a:effectLst/>
                        <a:latin typeface="Calibri" panose="020F0502020204030204" pitchFamily="34" charset="0"/>
                      </a:endParaRPr>
                    </a:p>
                  </a:txBody>
                  <a:tcPr marL="2299" marR="2299" marT="2299" marB="0" anchor="b">
                    <a:solidFill>
                      <a:srgbClr val="0078D7"/>
                    </a:solidFill>
                  </a:tcPr>
                </a:tc>
                <a:extLst>
                  <a:ext uri="{0D108BD9-81ED-4DB2-BD59-A6C34878D82A}">
                    <a16:rowId xmlns:a16="http://schemas.microsoft.com/office/drawing/2014/main" val="2646105046"/>
                  </a:ext>
                </a:extLst>
              </a:tr>
              <a:tr h="441619">
                <a:tc>
                  <a:txBody>
                    <a:bodyPr/>
                    <a:lstStyle/>
                    <a:p>
                      <a:pPr algn="l" rtl="0" fontAlgn="t"/>
                      <a:r>
                        <a:rPr lang="en-US" sz="1800" u="none" strike="noStrike" dirty="0">
                          <a:effectLst/>
                        </a:rPr>
                        <a:t> Audit Policy: Account Logon: Credential Validation</a:t>
                      </a:r>
                      <a:endParaRPr lang="en-US" sz="1800" b="0" i="0" u="none" strike="noStrike" dirty="0">
                        <a:solidFill>
                          <a:srgbClr val="000000"/>
                        </a:solidFill>
                        <a:effectLst/>
                        <a:latin typeface="Calibri" panose="020F0502020204030204" pitchFamily="34" charset="0"/>
                      </a:endParaRPr>
                    </a:p>
                  </a:txBody>
                  <a:tcPr marL="2299" marR="2299" marT="2299" marB="0"/>
                </a:tc>
                <a:tc>
                  <a:txBody>
                    <a:bodyPr/>
                    <a:lstStyle/>
                    <a:p>
                      <a:pPr algn="l" rtl="0" fontAlgn="t"/>
                      <a:r>
                        <a:rPr lang="en-US" sz="1800" u="none" strike="noStrike" dirty="0">
                          <a:effectLst/>
                        </a:rPr>
                        <a:t> No auditing</a:t>
                      </a:r>
                      <a:endParaRPr lang="en-US" sz="1800" b="0" i="0" u="none" strike="noStrike" dirty="0">
                        <a:solidFill>
                          <a:srgbClr val="000000"/>
                        </a:solidFill>
                        <a:effectLst/>
                        <a:latin typeface="Calibri" panose="020F0502020204030204" pitchFamily="34" charset="0"/>
                      </a:endParaRPr>
                    </a:p>
                  </a:txBody>
                  <a:tcPr marL="2299" marR="2299" marT="22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299" marR="2299" marT="2299" marB="0"/>
                </a:tc>
                <a:extLst>
                  <a:ext uri="{0D108BD9-81ED-4DB2-BD59-A6C34878D82A}">
                    <a16:rowId xmlns:a16="http://schemas.microsoft.com/office/drawing/2014/main" val="3688974159"/>
                  </a:ext>
                </a:extLst>
              </a:tr>
              <a:tr h="446526">
                <a:tc>
                  <a:txBody>
                    <a:bodyPr/>
                    <a:lstStyle/>
                    <a:p>
                      <a:pPr algn="l" rtl="0" fontAlgn="t"/>
                      <a:r>
                        <a:rPr lang="en-US" sz="1800" u="none" strike="noStrike" dirty="0">
                          <a:effectLst/>
                        </a:rPr>
                        <a:t> Audit Policy: Account Management: Computer Account Management</a:t>
                      </a:r>
                      <a:endParaRPr lang="en-US" sz="1800" b="0" i="0" u="none" strike="noStrike" dirty="0">
                        <a:solidFill>
                          <a:srgbClr val="000000"/>
                        </a:solidFill>
                        <a:effectLst/>
                        <a:latin typeface="Calibri" panose="020F0502020204030204" pitchFamily="34" charset="0"/>
                      </a:endParaRPr>
                    </a:p>
                  </a:txBody>
                  <a:tcPr marL="2299" marR="2299" marT="2299" marB="0"/>
                </a:tc>
                <a:tc>
                  <a:txBody>
                    <a:bodyPr/>
                    <a:lstStyle/>
                    <a:p>
                      <a:pPr algn="l" rtl="0" fontAlgn="t"/>
                      <a:r>
                        <a:rPr lang="en-US" sz="1800" u="none" strike="noStrike" dirty="0">
                          <a:effectLst/>
                        </a:rPr>
                        <a:t> No auditing</a:t>
                      </a:r>
                      <a:endParaRPr lang="en-US" sz="1800" b="0" i="0" u="none" strike="noStrike" dirty="0">
                        <a:solidFill>
                          <a:srgbClr val="000000"/>
                        </a:solidFill>
                        <a:effectLst/>
                        <a:latin typeface="Calibri" panose="020F0502020204030204" pitchFamily="34" charset="0"/>
                      </a:endParaRPr>
                    </a:p>
                  </a:txBody>
                  <a:tcPr marL="2299" marR="2299" marT="22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299" marR="2299" marT="2299" marB="0"/>
                </a:tc>
                <a:extLst>
                  <a:ext uri="{0D108BD9-81ED-4DB2-BD59-A6C34878D82A}">
                    <a16:rowId xmlns:a16="http://schemas.microsoft.com/office/drawing/2014/main" val="1447393631"/>
                  </a:ext>
                </a:extLst>
              </a:tr>
              <a:tr h="433394">
                <a:tc>
                  <a:txBody>
                    <a:bodyPr/>
                    <a:lstStyle/>
                    <a:p>
                      <a:pPr algn="l" rtl="0" fontAlgn="t"/>
                      <a:r>
                        <a:rPr lang="en-US" sz="1800" u="none" strike="noStrike" dirty="0">
                          <a:effectLst/>
                        </a:rPr>
                        <a:t> Audit Policy: Account Management: Distribution Group Management</a:t>
                      </a:r>
                      <a:endParaRPr lang="en-US" sz="1800" b="0" i="0" u="none" strike="noStrike" dirty="0">
                        <a:solidFill>
                          <a:srgbClr val="000000"/>
                        </a:solidFill>
                        <a:effectLst/>
                        <a:latin typeface="Calibri" panose="020F0502020204030204" pitchFamily="34" charset="0"/>
                      </a:endParaRPr>
                    </a:p>
                  </a:txBody>
                  <a:tcPr marL="2299" marR="2299" marT="2299" marB="0"/>
                </a:tc>
                <a:tc>
                  <a:txBody>
                    <a:bodyPr/>
                    <a:lstStyle/>
                    <a:p>
                      <a:pPr algn="l" rtl="0" fontAlgn="t"/>
                      <a:r>
                        <a:rPr lang="en-US" sz="1800" u="none" strike="noStrike" dirty="0">
                          <a:effectLst/>
                        </a:rPr>
                        <a:t> No auditing</a:t>
                      </a:r>
                      <a:endParaRPr lang="en-US" sz="1800" b="0" i="0" u="none" strike="noStrike" dirty="0">
                        <a:solidFill>
                          <a:srgbClr val="000000"/>
                        </a:solidFill>
                        <a:effectLst/>
                        <a:latin typeface="Calibri" panose="020F0502020204030204" pitchFamily="34" charset="0"/>
                      </a:endParaRPr>
                    </a:p>
                  </a:txBody>
                  <a:tcPr marL="2299" marR="2299" marT="2299" marB="0">
                    <a:solidFill>
                      <a:schemeClr val="bg1"/>
                    </a:solidFill>
                  </a:tcPr>
                </a:tc>
                <a:tc>
                  <a:txBody>
                    <a:bodyPr/>
                    <a:lstStyle/>
                    <a:p>
                      <a:pPr algn="l" rtl="0" fontAlgn="t"/>
                      <a:r>
                        <a:rPr lang="en-US" sz="1800" u="none" strike="noStrike" dirty="0">
                          <a:effectLst/>
                        </a:rPr>
                        <a:t> Not Defined</a:t>
                      </a:r>
                      <a:endParaRPr lang="en-US" sz="1800" b="0" i="0" u="none" strike="noStrike" dirty="0">
                        <a:solidFill>
                          <a:srgbClr val="000000"/>
                        </a:solidFill>
                        <a:effectLst/>
                        <a:latin typeface="Calibri" panose="020F0502020204030204" pitchFamily="34" charset="0"/>
                      </a:endParaRPr>
                    </a:p>
                  </a:txBody>
                  <a:tcPr marL="2299" marR="2299" marT="2299" marB="0"/>
                </a:tc>
                <a:extLst>
                  <a:ext uri="{0D108BD9-81ED-4DB2-BD59-A6C34878D82A}">
                    <a16:rowId xmlns:a16="http://schemas.microsoft.com/office/drawing/2014/main" val="3139555334"/>
                  </a:ext>
                </a:extLst>
              </a:tr>
              <a:tr h="485924">
                <a:tc>
                  <a:txBody>
                    <a:bodyPr/>
                    <a:lstStyle/>
                    <a:p>
                      <a:pPr algn="l" rtl="0" fontAlgn="t"/>
                      <a:r>
                        <a:rPr lang="en-US" sz="1800" u="none" strike="noStrike" dirty="0">
                          <a:effectLst/>
                        </a:rPr>
                        <a:t> Audit Policy: Account Management: Other Account Management Events</a:t>
                      </a:r>
                      <a:endParaRPr lang="en-US" sz="1800" b="0" i="0" u="none" strike="noStrike" dirty="0">
                        <a:solidFill>
                          <a:srgbClr val="000000"/>
                        </a:solidFill>
                        <a:effectLst/>
                        <a:latin typeface="Calibri" panose="020F0502020204030204" pitchFamily="34" charset="0"/>
                      </a:endParaRPr>
                    </a:p>
                  </a:txBody>
                  <a:tcPr marL="2299" marR="2299" marT="2299" marB="0"/>
                </a:tc>
                <a:tc>
                  <a:txBody>
                    <a:bodyPr/>
                    <a:lstStyle/>
                    <a:p>
                      <a:pPr algn="l" rtl="0" fontAlgn="t"/>
                      <a:r>
                        <a:rPr lang="en-US" sz="1800" u="none" strike="noStrike" dirty="0">
                          <a:effectLst/>
                        </a:rPr>
                        <a:t> No auditing</a:t>
                      </a:r>
                      <a:endParaRPr lang="en-US" sz="1800" b="0" i="0" u="none" strike="noStrike" dirty="0">
                        <a:solidFill>
                          <a:srgbClr val="000000"/>
                        </a:solidFill>
                        <a:effectLst/>
                        <a:latin typeface="Calibri" panose="020F0502020204030204" pitchFamily="34" charset="0"/>
                      </a:endParaRPr>
                    </a:p>
                  </a:txBody>
                  <a:tcPr marL="2299" marR="2299" marT="22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299" marR="2299" marT="2299" marB="0"/>
                </a:tc>
                <a:extLst>
                  <a:ext uri="{0D108BD9-81ED-4DB2-BD59-A6C34878D82A}">
                    <a16:rowId xmlns:a16="http://schemas.microsoft.com/office/drawing/2014/main" val="149814654"/>
                  </a:ext>
                </a:extLst>
              </a:tr>
              <a:tr h="407127">
                <a:tc>
                  <a:txBody>
                    <a:bodyPr/>
                    <a:lstStyle/>
                    <a:p>
                      <a:pPr algn="l" rtl="0" fontAlgn="t"/>
                      <a:r>
                        <a:rPr lang="en-US" sz="1800" u="none" strike="noStrike" dirty="0">
                          <a:effectLst/>
                        </a:rPr>
                        <a:t> Audit Policy: Account Management: Security Group Management</a:t>
                      </a:r>
                      <a:endParaRPr lang="en-US" sz="1800" b="0" i="0" u="none" strike="noStrike" dirty="0">
                        <a:solidFill>
                          <a:srgbClr val="000000"/>
                        </a:solidFill>
                        <a:effectLst/>
                        <a:latin typeface="Calibri" panose="020F0502020204030204" pitchFamily="34" charset="0"/>
                      </a:endParaRPr>
                    </a:p>
                  </a:txBody>
                  <a:tcPr marL="2299" marR="2299" marT="2299" marB="0"/>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299" marR="2299" marT="22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299" marR="2299" marT="2299" marB="0"/>
                </a:tc>
                <a:extLst>
                  <a:ext uri="{0D108BD9-81ED-4DB2-BD59-A6C34878D82A}">
                    <a16:rowId xmlns:a16="http://schemas.microsoft.com/office/drawing/2014/main" val="2186601255"/>
                  </a:ext>
                </a:extLst>
              </a:tr>
              <a:tr h="459660">
                <a:tc>
                  <a:txBody>
                    <a:bodyPr/>
                    <a:lstStyle/>
                    <a:p>
                      <a:pPr algn="l" rtl="0" fontAlgn="t"/>
                      <a:r>
                        <a:rPr lang="en-US" sz="1800" u="none" strike="noStrike" dirty="0">
                          <a:effectLst/>
                        </a:rPr>
                        <a:t> Audit Policy: Account Management: User Account Management</a:t>
                      </a:r>
                      <a:endParaRPr lang="en-US" sz="1800" b="0" i="0" u="none" strike="noStrike" dirty="0">
                        <a:solidFill>
                          <a:srgbClr val="000000"/>
                        </a:solidFill>
                        <a:effectLst/>
                        <a:latin typeface="Calibri" panose="020F0502020204030204" pitchFamily="34" charset="0"/>
                      </a:endParaRPr>
                    </a:p>
                  </a:txBody>
                  <a:tcPr marL="2299" marR="2299" marT="2299" marB="0"/>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299" marR="2299" marT="22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299" marR="2299" marT="2299" marB="0"/>
                </a:tc>
                <a:extLst>
                  <a:ext uri="{0D108BD9-81ED-4DB2-BD59-A6C34878D82A}">
                    <a16:rowId xmlns:a16="http://schemas.microsoft.com/office/drawing/2014/main" val="4063431772"/>
                  </a:ext>
                </a:extLst>
              </a:tr>
              <a:tr h="404390">
                <a:tc>
                  <a:txBody>
                    <a:bodyPr/>
                    <a:lstStyle/>
                    <a:p>
                      <a:pPr algn="l" rtl="0" fontAlgn="t"/>
                      <a:r>
                        <a:rPr lang="en-US" sz="1800" u="none" strike="noStrike" dirty="0">
                          <a:effectLst/>
                        </a:rPr>
                        <a:t> Audit Policy: Detailed Tracking: Process Creation</a:t>
                      </a:r>
                      <a:endParaRPr lang="en-US" sz="1800" b="0" i="0" u="none" strike="noStrike" dirty="0">
                        <a:solidFill>
                          <a:srgbClr val="000000"/>
                        </a:solidFill>
                        <a:effectLst/>
                        <a:latin typeface="Calibri" panose="020F0502020204030204" pitchFamily="34" charset="0"/>
                      </a:endParaRPr>
                    </a:p>
                  </a:txBody>
                  <a:tcPr marL="2299" marR="2299" marT="2299" marB="0"/>
                </a:tc>
                <a:tc>
                  <a:txBody>
                    <a:bodyPr/>
                    <a:lstStyle/>
                    <a:p>
                      <a:pPr algn="l" rtl="0" fontAlgn="t"/>
                      <a:r>
                        <a:rPr lang="en-US" sz="1800" u="none" strike="noStrike" dirty="0">
                          <a:effectLst/>
                        </a:rPr>
                        <a:t> No auditing</a:t>
                      </a:r>
                      <a:endParaRPr lang="en-US" sz="1800" b="0" i="0" u="none" strike="noStrike" dirty="0">
                        <a:solidFill>
                          <a:srgbClr val="000000"/>
                        </a:solidFill>
                        <a:effectLst/>
                        <a:latin typeface="Calibri" panose="020F0502020204030204" pitchFamily="34" charset="0"/>
                      </a:endParaRPr>
                    </a:p>
                  </a:txBody>
                  <a:tcPr marL="2299" marR="2299" marT="2299" marB="0">
                    <a:solidFill>
                      <a:schemeClr val="bg1"/>
                    </a:solidFill>
                  </a:tcPr>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299" marR="2299" marT="2299" marB="0"/>
                </a:tc>
                <a:extLst>
                  <a:ext uri="{0D108BD9-81ED-4DB2-BD59-A6C34878D82A}">
                    <a16:rowId xmlns:a16="http://schemas.microsoft.com/office/drawing/2014/main" val="1193411645"/>
                  </a:ext>
                </a:extLst>
              </a:tr>
              <a:tr h="404390">
                <a:tc>
                  <a:txBody>
                    <a:bodyPr/>
                    <a:lstStyle/>
                    <a:p>
                      <a:pPr algn="l" rtl="0" fontAlgn="t"/>
                      <a:r>
                        <a:rPr lang="en-US" sz="1800" u="none" strike="noStrike" dirty="0">
                          <a:effectLst/>
                        </a:rPr>
                        <a:t> Audit Policy: DS Access: Directory Service Access</a:t>
                      </a:r>
                      <a:endParaRPr lang="en-US" sz="1800" b="0" i="0" u="none" strike="noStrike" dirty="0">
                        <a:solidFill>
                          <a:srgbClr val="000000"/>
                        </a:solidFill>
                        <a:effectLst/>
                        <a:latin typeface="Calibri" panose="020F0502020204030204" pitchFamily="34" charset="0"/>
                      </a:endParaRPr>
                    </a:p>
                  </a:txBody>
                  <a:tcPr marL="2299" marR="2299" marT="2299" marB="0"/>
                </a:tc>
                <a:tc>
                  <a:txBody>
                    <a:bodyPr/>
                    <a:lstStyle/>
                    <a:p>
                      <a:pPr algn="l" rtl="0" fontAlgn="t"/>
                      <a:r>
                        <a:rPr lang="en-US" sz="1800" u="none" strike="noStrike" dirty="0">
                          <a:effectLst/>
                        </a:rPr>
                        <a:t> No auditing</a:t>
                      </a:r>
                      <a:endParaRPr lang="en-US" sz="1800" b="0" i="0" u="none" strike="noStrike" dirty="0">
                        <a:solidFill>
                          <a:srgbClr val="000000"/>
                        </a:solidFill>
                        <a:effectLst/>
                        <a:latin typeface="Calibri" panose="020F0502020204030204" pitchFamily="34" charset="0"/>
                      </a:endParaRPr>
                    </a:p>
                  </a:txBody>
                  <a:tcPr marL="2299" marR="2299" marT="22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299" marR="2299" marT="2299" marB="0"/>
                </a:tc>
                <a:extLst>
                  <a:ext uri="{0D108BD9-81ED-4DB2-BD59-A6C34878D82A}">
                    <a16:rowId xmlns:a16="http://schemas.microsoft.com/office/drawing/2014/main" val="3352784226"/>
                  </a:ext>
                </a:extLst>
              </a:tr>
              <a:tr h="404390">
                <a:tc>
                  <a:txBody>
                    <a:bodyPr/>
                    <a:lstStyle/>
                    <a:p>
                      <a:pPr algn="l" rtl="0" fontAlgn="t"/>
                      <a:r>
                        <a:rPr lang="en-US" sz="1800" u="none" strike="noStrike" dirty="0">
                          <a:effectLst/>
                        </a:rPr>
                        <a:t> Audit Policy: DS Access: Directory Service Changes</a:t>
                      </a:r>
                      <a:endParaRPr lang="en-US" sz="1800" b="0" i="0" u="none" strike="noStrike" dirty="0">
                        <a:solidFill>
                          <a:srgbClr val="000000"/>
                        </a:solidFill>
                        <a:effectLst/>
                        <a:latin typeface="Calibri" panose="020F0502020204030204" pitchFamily="34" charset="0"/>
                      </a:endParaRPr>
                    </a:p>
                  </a:txBody>
                  <a:tcPr marL="2299" marR="2299" marT="2299" marB="0"/>
                </a:tc>
                <a:tc>
                  <a:txBody>
                    <a:bodyPr/>
                    <a:lstStyle/>
                    <a:p>
                      <a:pPr algn="l" rtl="0" fontAlgn="t"/>
                      <a:r>
                        <a:rPr lang="en-US" sz="1800" u="none" strike="noStrike" dirty="0">
                          <a:effectLst/>
                        </a:rPr>
                        <a:t> No auditing</a:t>
                      </a:r>
                      <a:endParaRPr lang="en-US" sz="1800" b="0" i="0" u="none" strike="noStrike" dirty="0">
                        <a:solidFill>
                          <a:srgbClr val="000000"/>
                        </a:solidFill>
                        <a:effectLst/>
                        <a:latin typeface="Calibri" panose="020F0502020204030204" pitchFamily="34" charset="0"/>
                      </a:endParaRPr>
                    </a:p>
                  </a:txBody>
                  <a:tcPr marL="2299" marR="2299" marT="22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299" marR="2299" marT="2299" marB="0"/>
                </a:tc>
                <a:extLst>
                  <a:ext uri="{0D108BD9-81ED-4DB2-BD59-A6C34878D82A}">
                    <a16:rowId xmlns:a16="http://schemas.microsoft.com/office/drawing/2014/main" val="2339385998"/>
                  </a:ext>
                </a:extLst>
              </a:tr>
            </a:tbl>
          </a:graphicData>
        </a:graphic>
      </p:graphicFrame>
    </p:spTree>
    <p:extLst>
      <p:ext uri="{BB962C8B-B14F-4D97-AF65-F5344CB8AC3E}">
        <p14:creationId xmlns:p14="http://schemas.microsoft.com/office/powerpoint/2010/main" val="29708196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a:t>
            </a:r>
            <a:r>
              <a:rPr lang="en-US"/>
              <a:t>configuration threats – Audit not set</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50012"/>
            <a:ext cx="11887200" cy="22221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2292784899"/>
              </p:ext>
            </p:extLst>
          </p:nvPr>
        </p:nvGraphicFramePr>
        <p:xfrm>
          <a:off x="478970" y="1632852"/>
          <a:ext cx="11516892" cy="4847980"/>
        </p:xfrm>
        <a:graphic>
          <a:graphicData uri="http://schemas.openxmlformats.org/drawingml/2006/table">
            <a:tbl>
              <a:tblPr>
                <a:tableStyleId>{69CF1AB2-1976-4502-BF36-3FF5EA218861}</a:tableStyleId>
              </a:tblPr>
              <a:tblGrid>
                <a:gridCol w="7021287">
                  <a:extLst>
                    <a:ext uri="{9D8B030D-6E8A-4147-A177-3AD203B41FA5}">
                      <a16:colId xmlns:a16="http://schemas.microsoft.com/office/drawing/2014/main" val="2354302872"/>
                    </a:ext>
                  </a:extLst>
                </a:gridCol>
                <a:gridCol w="2177143">
                  <a:extLst>
                    <a:ext uri="{9D8B030D-6E8A-4147-A177-3AD203B41FA5}">
                      <a16:colId xmlns:a16="http://schemas.microsoft.com/office/drawing/2014/main" val="840666401"/>
                    </a:ext>
                  </a:extLst>
                </a:gridCol>
                <a:gridCol w="2318462">
                  <a:extLst>
                    <a:ext uri="{9D8B030D-6E8A-4147-A177-3AD203B41FA5}">
                      <a16:colId xmlns:a16="http://schemas.microsoft.com/office/drawing/2014/main" val="652613268"/>
                    </a:ext>
                  </a:extLst>
                </a:gridCol>
              </a:tblGrid>
              <a:tr h="207776">
                <a:tc>
                  <a:txBody>
                    <a:bodyPr/>
                    <a:lstStyle/>
                    <a:p>
                      <a:pPr algn="l" rtl="0" fontAlgn="b"/>
                      <a:r>
                        <a:rPr lang="en-US" sz="1800" u="none" strike="noStrike" dirty="0">
                          <a:solidFill>
                            <a:schemeClr val="bg1"/>
                          </a:solidFill>
                          <a:effectLst/>
                        </a:rPr>
                        <a:t> Setting</a:t>
                      </a:r>
                      <a:endParaRPr lang="en-US" sz="1800" b="1" i="0" u="none" strike="noStrike" dirty="0">
                        <a:solidFill>
                          <a:schemeClr val="bg1"/>
                        </a:solidFill>
                        <a:effectLst/>
                        <a:latin typeface="Calibri" panose="020F0502020204030204" pitchFamily="34" charset="0"/>
                      </a:endParaRPr>
                    </a:p>
                  </a:txBody>
                  <a:tcPr marL="2599" marR="2599" marT="2599" marB="0" anchor="b">
                    <a:solidFill>
                      <a:srgbClr val="0078D7"/>
                    </a:solidFill>
                  </a:tcPr>
                </a:tc>
                <a:tc>
                  <a:txBody>
                    <a:bodyPr/>
                    <a:lstStyle/>
                    <a:p>
                      <a:pPr algn="l" rtl="0" fontAlgn="b"/>
                      <a:r>
                        <a:rPr lang="en-US" sz="1800" u="none" strike="noStrike" dirty="0">
                          <a:solidFill>
                            <a:schemeClr val="bg1"/>
                          </a:solidFill>
                          <a:effectLst/>
                        </a:rPr>
                        <a:t> Default</a:t>
                      </a:r>
                      <a:endParaRPr lang="en-US" sz="1800" b="1" i="0" u="none" strike="noStrike" dirty="0">
                        <a:solidFill>
                          <a:schemeClr val="bg1"/>
                        </a:solidFill>
                        <a:effectLst/>
                        <a:latin typeface="Calibri" panose="020F0502020204030204" pitchFamily="34" charset="0"/>
                      </a:endParaRPr>
                    </a:p>
                  </a:txBody>
                  <a:tcPr marL="2599" marR="2599" marT="2599" marB="0" anchor="b">
                    <a:solidFill>
                      <a:srgbClr val="0078D7"/>
                    </a:solidFill>
                  </a:tcPr>
                </a:tc>
                <a:tc>
                  <a:txBody>
                    <a:bodyPr/>
                    <a:lstStyle/>
                    <a:p>
                      <a:pPr algn="l" rtl="0" fontAlgn="b"/>
                      <a:r>
                        <a:rPr lang="en-US" sz="1800" u="none" strike="noStrike">
                          <a:solidFill>
                            <a:schemeClr val="bg1"/>
                          </a:solidFill>
                          <a:effectLst/>
                        </a:rPr>
                        <a:t>Baseline</a:t>
                      </a:r>
                      <a:endParaRPr lang="en-US" sz="1800" b="1" i="0" u="none" strike="noStrike">
                        <a:solidFill>
                          <a:schemeClr val="bg1"/>
                        </a:solidFill>
                        <a:effectLst/>
                        <a:latin typeface="Calibri" panose="020F0502020204030204" pitchFamily="34" charset="0"/>
                      </a:endParaRPr>
                    </a:p>
                  </a:txBody>
                  <a:tcPr marL="2599" marR="2599" marT="2599" marB="0" anchor="b">
                    <a:solidFill>
                      <a:srgbClr val="0078D7"/>
                    </a:solidFill>
                  </a:tcPr>
                </a:tc>
                <a:extLst>
                  <a:ext uri="{0D108BD9-81ED-4DB2-BD59-A6C34878D82A}">
                    <a16:rowId xmlns:a16="http://schemas.microsoft.com/office/drawing/2014/main" val="4232423249"/>
                  </a:ext>
                </a:extLst>
              </a:tr>
              <a:tr h="415551">
                <a:tc>
                  <a:txBody>
                    <a:bodyPr/>
                    <a:lstStyle/>
                    <a:p>
                      <a:pPr algn="l" rtl="0" fontAlgn="t"/>
                      <a:r>
                        <a:rPr lang="en-US" sz="1800" u="none" strike="noStrike" dirty="0">
                          <a:effectLst/>
                        </a:rPr>
                        <a:t> Audit Policy: Logon-Logoff: Logoff</a:t>
                      </a:r>
                      <a:endParaRPr lang="en-US" sz="1800" b="0" i="0" u="none" strike="noStrike" dirty="0">
                        <a:solidFill>
                          <a:srgbClr val="000000"/>
                        </a:solidFill>
                        <a:effectLst/>
                        <a:latin typeface="Calibri" panose="020F0502020204030204" pitchFamily="34" charset="0"/>
                      </a:endParaRPr>
                    </a:p>
                  </a:txBody>
                  <a:tcPr marL="2599" marR="2599" marT="2599" marB="0"/>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599" marR="2599" marT="2599" marB="0">
                    <a:solidFill>
                      <a:schemeClr val="bg1"/>
                    </a:solidFill>
                  </a:tcPr>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599" marR="2599" marT="2599" marB="0"/>
                </a:tc>
                <a:extLst>
                  <a:ext uri="{0D108BD9-81ED-4DB2-BD59-A6C34878D82A}">
                    <a16:rowId xmlns:a16="http://schemas.microsoft.com/office/drawing/2014/main" val="320338538"/>
                  </a:ext>
                </a:extLst>
              </a:tr>
              <a:tr h="415551">
                <a:tc>
                  <a:txBody>
                    <a:bodyPr/>
                    <a:lstStyle/>
                    <a:p>
                      <a:pPr algn="l" rtl="0" fontAlgn="t"/>
                      <a:r>
                        <a:rPr lang="en-US" sz="1800" u="none" strike="noStrike" dirty="0">
                          <a:effectLst/>
                        </a:rPr>
                        <a:t> Audit Policy: Logon-Logoff: Logon</a:t>
                      </a:r>
                      <a:endParaRPr lang="en-US" sz="1800" b="0" i="0" u="none" strike="noStrike" dirty="0">
                        <a:solidFill>
                          <a:srgbClr val="000000"/>
                        </a:solidFill>
                        <a:effectLst/>
                        <a:latin typeface="Calibri" panose="020F0502020204030204" pitchFamily="34" charset="0"/>
                      </a:endParaRPr>
                    </a:p>
                  </a:txBody>
                  <a:tcPr marL="2599" marR="2599" marT="2599" marB="0"/>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599" marR="2599" marT="25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599" marR="2599" marT="2599" marB="0"/>
                </a:tc>
                <a:extLst>
                  <a:ext uri="{0D108BD9-81ED-4DB2-BD59-A6C34878D82A}">
                    <a16:rowId xmlns:a16="http://schemas.microsoft.com/office/drawing/2014/main" val="631867407"/>
                  </a:ext>
                </a:extLst>
              </a:tr>
              <a:tr h="415551">
                <a:tc>
                  <a:txBody>
                    <a:bodyPr/>
                    <a:lstStyle/>
                    <a:p>
                      <a:pPr algn="l" rtl="0" fontAlgn="t"/>
                      <a:r>
                        <a:rPr lang="en-US" sz="1800" u="none" strike="noStrike" dirty="0">
                          <a:effectLst/>
                        </a:rPr>
                        <a:t> Audit Policy: Logon-Logoff: Special Logon</a:t>
                      </a:r>
                      <a:endParaRPr lang="en-US" sz="1800" b="0" i="0" u="none" strike="noStrike" dirty="0">
                        <a:solidFill>
                          <a:srgbClr val="000000"/>
                        </a:solidFill>
                        <a:effectLst/>
                        <a:latin typeface="Calibri" panose="020F0502020204030204" pitchFamily="34" charset="0"/>
                      </a:endParaRPr>
                    </a:p>
                  </a:txBody>
                  <a:tcPr marL="2599" marR="2599" marT="2599" marB="0"/>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599" marR="2599" marT="2599" marB="0">
                    <a:solidFill>
                      <a:schemeClr val="bg1"/>
                    </a:solidFill>
                  </a:tcPr>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599" marR="2599" marT="2599" marB="0"/>
                </a:tc>
                <a:extLst>
                  <a:ext uri="{0D108BD9-81ED-4DB2-BD59-A6C34878D82A}">
                    <a16:rowId xmlns:a16="http://schemas.microsoft.com/office/drawing/2014/main" val="3606813715"/>
                  </a:ext>
                </a:extLst>
              </a:tr>
              <a:tr h="415551">
                <a:tc>
                  <a:txBody>
                    <a:bodyPr/>
                    <a:lstStyle/>
                    <a:p>
                      <a:pPr algn="l" rtl="0" fontAlgn="t"/>
                      <a:r>
                        <a:rPr lang="en-US" sz="1800" u="none" strike="noStrike" dirty="0">
                          <a:effectLst/>
                        </a:rPr>
                        <a:t> Audit Policy: Policy Change: Audit Policy Change</a:t>
                      </a:r>
                      <a:endParaRPr lang="en-US" sz="1800" b="0" i="0" u="none" strike="noStrike" dirty="0">
                        <a:solidFill>
                          <a:srgbClr val="000000"/>
                        </a:solidFill>
                        <a:effectLst/>
                        <a:latin typeface="Calibri" panose="020F0502020204030204" pitchFamily="34" charset="0"/>
                      </a:endParaRPr>
                    </a:p>
                  </a:txBody>
                  <a:tcPr marL="2599" marR="2599" marT="2599" marB="0"/>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599" marR="2599" marT="25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599" marR="2599" marT="2599" marB="0"/>
                </a:tc>
                <a:extLst>
                  <a:ext uri="{0D108BD9-81ED-4DB2-BD59-A6C34878D82A}">
                    <a16:rowId xmlns:a16="http://schemas.microsoft.com/office/drawing/2014/main" val="3496940697"/>
                  </a:ext>
                </a:extLst>
              </a:tr>
              <a:tr h="415551">
                <a:tc>
                  <a:txBody>
                    <a:bodyPr/>
                    <a:lstStyle/>
                    <a:p>
                      <a:pPr algn="l" rtl="0" fontAlgn="t"/>
                      <a:r>
                        <a:rPr lang="en-US" sz="1800" u="none" strike="noStrike" dirty="0">
                          <a:effectLst/>
                        </a:rPr>
                        <a:t> Audit Policy: Policy Change: Authentication Policy Change</a:t>
                      </a:r>
                      <a:endParaRPr lang="en-US" sz="1800" b="0" i="0" u="none" strike="noStrike" dirty="0">
                        <a:solidFill>
                          <a:srgbClr val="000000"/>
                        </a:solidFill>
                        <a:effectLst/>
                        <a:latin typeface="Calibri" panose="020F0502020204030204" pitchFamily="34" charset="0"/>
                      </a:endParaRPr>
                    </a:p>
                  </a:txBody>
                  <a:tcPr marL="2599" marR="2599" marT="2599" marB="0"/>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599" marR="2599" marT="2599" marB="0">
                    <a:solidFill>
                      <a:schemeClr val="bg1"/>
                    </a:solidFill>
                  </a:tcPr>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599" marR="2599" marT="2599" marB="0"/>
                </a:tc>
                <a:extLst>
                  <a:ext uri="{0D108BD9-81ED-4DB2-BD59-A6C34878D82A}">
                    <a16:rowId xmlns:a16="http://schemas.microsoft.com/office/drawing/2014/main" val="4011445437"/>
                  </a:ext>
                </a:extLst>
              </a:tr>
              <a:tr h="415551">
                <a:tc>
                  <a:txBody>
                    <a:bodyPr/>
                    <a:lstStyle/>
                    <a:p>
                      <a:pPr algn="l" rtl="0" fontAlgn="t"/>
                      <a:r>
                        <a:rPr lang="en-US" sz="1800" u="none" strike="noStrike" dirty="0">
                          <a:effectLst/>
                        </a:rPr>
                        <a:t> Audit Policy: Privilege Use: Sensitive Privilege Use</a:t>
                      </a:r>
                      <a:endParaRPr lang="en-US" sz="1800" b="0" i="0" u="none" strike="noStrike" dirty="0">
                        <a:solidFill>
                          <a:srgbClr val="000000"/>
                        </a:solidFill>
                        <a:effectLst/>
                        <a:latin typeface="Calibri" panose="020F0502020204030204" pitchFamily="34" charset="0"/>
                      </a:endParaRPr>
                    </a:p>
                  </a:txBody>
                  <a:tcPr marL="2599" marR="2599" marT="2599" marB="0"/>
                </a:tc>
                <a:tc>
                  <a:txBody>
                    <a:bodyPr/>
                    <a:lstStyle/>
                    <a:p>
                      <a:pPr algn="l" rtl="0" fontAlgn="t"/>
                      <a:r>
                        <a:rPr lang="en-US" sz="1800" u="none" strike="noStrike" dirty="0">
                          <a:effectLst/>
                        </a:rPr>
                        <a:t> No auditing</a:t>
                      </a:r>
                      <a:endParaRPr lang="en-US" sz="1800" b="0" i="0" u="none" strike="noStrike" dirty="0">
                        <a:solidFill>
                          <a:srgbClr val="000000"/>
                        </a:solidFill>
                        <a:effectLst/>
                        <a:latin typeface="Calibri" panose="020F0502020204030204" pitchFamily="34" charset="0"/>
                      </a:endParaRPr>
                    </a:p>
                  </a:txBody>
                  <a:tcPr marL="2599" marR="2599" marT="25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599" marR="2599" marT="2599" marB="0"/>
                </a:tc>
                <a:extLst>
                  <a:ext uri="{0D108BD9-81ED-4DB2-BD59-A6C34878D82A}">
                    <a16:rowId xmlns:a16="http://schemas.microsoft.com/office/drawing/2014/main" val="1556135223"/>
                  </a:ext>
                </a:extLst>
              </a:tr>
              <a:tr h="415551">
                <a:tc>
                  <a:txBody>
                    <a:bodyPr/>
                    <a:lstStyle/>
                    <a:p>
                      <a:pPr algn="l" rtl="0" fontAlgn="t"/>
                      <a:r>
                        <a:rPr lang="en-US" sz="1800" u="none" strike="noStrike" dirty="0">
                          <a:effectLst/>
                        </a:rPr>
                        <a:t> Audit Policy: System: IPsec Driver</a:t>
                      </a:r>
                      <a:endParaRPr lang="en-US" sz="1800" b="0" i="0" u="none" strike="noStrike" dirty="0">
                        <a:solidFill>
                          <a:srgbClr val="000000"/>
                        </a:solidFill>
                        <a:effectLst/>
                        <a:latin typeface="Calibri" panose="020F0502020204030204" pitchFamily="34" charset="0"/>
                      </a:endParaRPr>
                    </a:p>
                  </a:txBody>
                  <a:tcPr marL="2599" marR="2599" marT="2599" marB="0"/>
                </a:tc>
                <a:tc>
                  <a:txBody>
                    <a:bodyPr/>
                    <a:lstStyle/>
                    <a:p>
                      <a:pPr algn="l" rtl="0" fontAlgn="t"/>
                      <a:r>
                        <a:rPr lang="en-US" sz="1800" u="none" strike="noStrike" dirty="0">
                          <a:effectLst/>
                        </a:rPr>
                        <a:t> No auditing</a:t>
                      </a:r>
                      <a:endParaRPr lang="en-US" sz="1800" b="0" i="0" u="none" strike="noStrike" dirty="0">
                        <a:solidFill>
                          <a:srgbClr val="000000"/>
                        </a:solidFill>
                        <a:effectLst/>
                        <a:latin typeface="Calibri" panose="020F0502020204030204" pitchFamily="34" charset="0"/>
                      </a:endParaRPr>
                    </a:p>
                  </a:txBody>
                  <a:tcPr marL="2599" marR="2599" marT="25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599" marR="2599" marT="2599" marB="0"/>
                </a:tc>
                <a:extLst>
                  <a:ext uri="{0D108BD9-81ED-4DB2-BD59-A6C34878D82A}">
                    <a16:rowId xmlns:a16="http://schemas.microsoft.com/office/drawing/2014/main" val="1995523043"/>
                  </a:ext>
                </a:extLst>
              </a:tr>
              <a:tr h="415551">
                <a:tc>
                  <a:txBody>
                    <a:bodyPr/>
                    <a:lstStyle/>
                    <a:p>
                      <a:pPr algn="l" rtl="0" fontAlgn="t"/>
                      <a:r>
                        <a:rPr lang="en-US" sz="1800" u="none" strike="noStrike" dirty="0">
                          <a:effectLst/>
                        </a:rPr>
                        <a:t> Audit Policy: System: Other System Events</a:t>
                      </a:r>
                      <a:endParaRPr lang="en-US" sz="1800" b="0" i="0" u="none" strike="noStrike" dirty="0">
                        <a:solidFill>
                          <a:srgbClr val="000000"/>
                        </a:solidFill>
                        <a:effectLst/>
                        <a:latin typeface="Calibri" panose="020F0502020204030204" pitchFamily="34" charset="0"/>
                      </a:endParaRPr>
                    </a:p>
                  </a:txBody>
                  <a:tcPr marL="2599" marR="2599" marT="2599" marB="0"/>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599" marR="2599" marT="25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599" marR="2599" marT="2599" marB="0"/>
                </a:tc>
                <a:extLst>
                  <a:ext uri="{0D108BD9-81ED-4DB2-BD59-A6C34878D82A}">
                    <a16:rowId xmlns:a16="http://schemas.microsoft.com/office/drawing/2014/main" val="762109428"/>
                  </a:ext>
                </a:extLst>
              </a:tr>
              <a:tr h="415551">
                <a:tc>
                  <a:txBody>
                    <a:bodyPr/>
                    <a:lstStyle/>
                    <a:p>
                      <a:pPr algn="l" rtl="0" fontAlgn="t"/>
                      <a:r>
                        <a:rPr lang="en-US" sz="1800" u="none" strike="noStrike" dirty="0">
                          <a:effectLst/>
                        </a:rPr>
                        <a:t> Audit Policy: System: Security State Change</a:t>
                      </a:r>
                      <a:endParaRPr lang="en-US" sz="1800" b="0" i="0" u="none" strike="noStrike" dirty="0">
                        <a:solidFill>
                          <a:srgbClr val="000000"/>
                        </a:solidFill>
                        <a:effectLst/>
                        <a:latin typeface="Calibri" panose="020F0502020204030204" pitchFamily="34" charset="0"/>
                      </a:endParaRPr>
                    </a:p>
                  </a:txBody>
                  <a:tcPr marL="2599" marR="2599" marT="2599" marB="0"/>
                </a:tc>
                <a:tc>
                  <a:txBody>
                    <a:bodyPr/>
                    <a:lstStyle/>
                    <a:p>
                      <a:pPr algn="l" rtl="0" fontAlgn="t"/>
                      <a:r>
                        <a:rPr lang="en-US" sz="1800" u="none" strike="noStrike" dirty="0">
                          <a:effectLst/>
                        </a:rPr>
                        <a:t> Success</a:t>
                      </a:r>
                      <a:endParaRPr lang="en-US" sz="1800" b="0" i="0" u="none" strike="noStrike" dirty="0">
                        <a:solidFill>
                          <a:srgbClr val="000000"/>
                        </a:solidFill>
                        <a:effectLst/>
                        <a:latin typeface="Calibri" panose="020F0502020204030204" pitchFamily="34" charset="0"/>
                      </a:endParaRPr>
                    </a:p>
                  </a:txBody>
                  <a:tcPr marL="2599" marR="2599" marT="25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599" marR="2599" marT="2599" marB="0"/>
                </a:tc>
                <a:extLst>
                  <a:ext uri="{0D108BD9-81ED-4DB2-BD59-A6C34878D82A}">
                    <a16:rowId xmlns:a16="http://schemas.microsoft.com/office/drawing/2014/main" val="1299366681"/>
                  </a:ext>
                </a:extLst>
              </a:tr>
              <a:tr h="415551">
                <a:tc>
                  <a:txBody>
                    <a:bodyPr/>
                    <a:lstStyle/>
                    <a:p>
                      <a:pPr algn="l" rtl="0" fontAlgn="t"/>
                      <a:r>
                        <a:rPr lang="en-US" sz="1800" u="none" strike="noStrike" dirty="0">
                          <a:effectLst/>
                        </a:rPr>
                        <a:t> Audit Policy: System: Security System Extension</a:t>
                      </a:r>
                      <a:endParaRPr lang="en-US" sz="1800" b="0" i="0" u="none" strike="noStrike" dirty="0">
                        <a:solidFill>
                          <a:srgbClr val="000000"/>
                        </a:solidFill>
                        <a:effectLst/>
                        <a:latin typeface="Calibri" panose="020F0502020204030204" pitchFamily="34" charset="0"/>
                      </a:endParaRPr>
                    </a:p>
                  </a:txBody>
                  <a:tcPr marL="2599" marR="2599" marT="2599" marB="0"/>
                </a:tc>
                <a:tc>
                  <a:txBody>
                    <a:bodyPr/>
                    <a:lstStyle/>
                    <a:p>
                      <a:pPr algn="l" rtl="0" fontAlgn="t"/>
                      <a:r>
                        <a:rPr lang="en-US" sz="1800" u="none" strike="noStrike" dirty="0">
                          <a:effectLst/>
                        </a:rPr>
                        <a:t> No auditing</a:t>
                      </a:r>
                      <a:endParaRPr lang="en-US" sz="1800" b="0" i="0" u="none" strike="noStrike" dirty="0">
                        <a:solidFill>
                          <a:srgbClr val="000000"/>
                        </a:solidFill>
                        <a:effectLst/>
                        <a:latin typeface="Calibri" panose="020F0502020204030204" pitchFamily="34" charset="0"/>
                      </a:endParaRPr>
                    </a:p>
                  </a:txBody>
                  <a:tcPr marL="2599" marR="2599" marT="25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599" marR="2599" marT="2599" marB="0"/>
                </a:tc>
                <a:extLst>
                  <a:ext uri="{0D108BD9-81ED-4DB2-BD59-A6C34878D82A}">
                    <a16:rowId xmlns:a16="http://schemas.microsoft.com/office/drawing/2014/main" val="1902348169"/>
                  </a:ext>
                </a:extLst>
              </a:tr>
              <a:tr h="415551">
                <a:tc>
                  <a:txBody>
                    <a:bodyPr/>
                    <a:lstStyle/>
                    <a:p>
                      <a:pPr algn="l" rtl="0" fontAlgn="t"/>
                      <a:r>
                        <a:rPr lang="en-US" sz="1800" u="none" strike="noStrike" dirty="0">
                          <a:effectLst/>
                        </a:rPr>
                        <a:t> Audit Policy: System: System Integrity</a:t>
                      </a:r>
                      <a:endParaRPr lang="en-US" sz="1800" b="0" i="0" u="none" strike="noStrike" dirty="0">
                        <a:solidFill>
                          <a:srgbClr val="000000"/>
                        </a:solidFill>
                        <a:effectLst/>
                        <a:latin typeface="Calibri" panose="020F0502020204030204" pitchFamily="34" charset="0"/>
                      </a:endParaRPr>
                    </a:p>
                  </a:txBody>
                  <a:tcPr marL="2599" marR="2599" marT="2599" marB="0"/>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599" marR="2599" marT="2599" marB="0">
                    <a:solidFill>
                      <a:schemeClr val="bg1"/>
                    </a:solidFill>
                  </a:tcPr>
                </a:tc>
                <a:tc>
                  <a:txBody>
                    <a:bodyPr/>
                    <a:lstStyle/>
                    <a:p>
                      <a:pPr algn="l" rtl="0" fontAlgn="t"/>
                      <a:r>
                        <a:rPr lang="en-US" sz="1800" u="none" strike="noStrike" dirty="0">
                          <a:effectLst/>
                        </a:rPr>
                        <a:t> Success and Failure</a:t>
                      </a:r>
                      <a:endParaRPr lang="en-US" sz="1800" b="0" i="0" u="none" strike="noStrike" dirty="0">
                        <a:solidFill>
                          <a:srgbClr val="000000"/>
                        </a:solidFill>
                        <a:effectLst/>
                        <a:latin typeface="Calibri" panose="020F0502020204030204" pitchFamily="34" charset="0"/>
                      </a:endParaRPr>
                    </a:p>
                  </a:txBody>
                  <a:tcPr marL="2599" marR="2599" marT="2599" marB="0"/>
                </a:tc>
                <a:extLst>
                  <a:ext uri="{0D108BD9-81ED-4DB2-BD59-A6C34878D82A}">
                    <a16:rowId xmlns:a16="http://schemas.microsoft.com/office/drawing/2014/main" val="2130694301"/>
                  </a:ext>
                </a:extLst>
              </a:tr>
            </a:tbl>
          </a:graphicData>
        </a:graphic>
      </p:graphicFrame>
    </p:spTree>
    <p:extLst>
      <p:ext uri="{BB962C8B-B14F-4D97-AF65-F5344CB8AC3E}">
        <p14:creationId xmlns:p14="http://schemas.microsoft.com/office/powerpoint/2010/main" val="33366898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a:t>
            </a:r>
            <a:r>
              <a:rPr lang="en-US"/>
              <a:t>configuration threats – Audit not set</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50012"/>
            <a:ext cx="11887200" cy="371178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a:gradFill>
                  <a:gsLst>
                    <a:gs pos="1250">
                      <a:srgbClr val="505050"/>
                    </a:gs>
                    <a:gs pos="100000">
                      <a:srgbClr val="505050"/>
                    </a:gs>
                  </a:gsLst>
                  <a:lin ang="5400000" scaled="0"/>
                </a:gradFill>
              </a:rPr>
              <a:t>Sometime Audit is the only method to detect security changes</a:t>
            </a:r>
          </a:p>
          <a:p>
            <a:pPr>
              <a:buFont typeface="Wingdings" panose="05000000000000000000" pitchFamily="2" charset="2"/>
              <a:buChar char="§"/>
              <a:defRPr/>
            </a:pPr>
            <a:r>
              <a:rPr lang="en-US" sz="3200">
                <a:gradFill>
                  <a:gsLst>
                    <a:gs pos="1250">
                      <a:srgbClr val="505050"/>
                    </a:gs>
                    <a:gs pos="100000">
                      <a:srgbClr val="505050"/>
                    </a:gs>
                  </a:gsLst>
                  <a:lin ang="5400000" scaled="0"/>
                </a:gradFill>
              </a:rPr>
              <a:t>By default Audit is not fully enabled and it’s quite confusing to identify what are the audit relevant entries. </a:t>
            </a: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41398918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System and Threat evolution	</a:t>
            </a:r>
            <a:endParaRPr lang="fr-FR" dirty="0"/>
          </a:p>
        </p:txBody>
      </p:sp>
      <p:pic>
        <p:nvPicPr>
          <p:cNvPr id="4" name="Image 3">
            <a:extLst>
              <a:ext uri="{FF2B5EF4-FFF2-40B4-BE49-F238E27FC236}">
                <a16:creationId xmlns:a16="http://schemas.microsoft.com/office/drawing/2014/main" id="{11541058-5CEA-4CE5-A6EB-22A5E956964F}"/>
              </a:ext>
            </a:extLst>
          </p:cNvPr>
          <p:cNvPicPr/>
          <p:nvPr/>
        </p:nvPicPr>
        <p:blipFill>
          <a:blip r:embed="rId2"/>
          <a:stretch>
            <a:fillRect/>
          </a:stretch>
        </p:blipFill>
        <p:spPr>
          <a:xfrm>
            <a:off x="844732" y="1593671"/>
            <a:ext cx="10040983" cy="5325291"/>
          </a:xfrm>
          <a:prstGeom prst="rect">
            <a:avLst/>
          </a:prstGeom>
        </p:spPr>
      </p:pic>
    </p:spTree>
    <p:extLst>
      <p:ext uri="{BB962C8B-B14F-4D97-AF65-F5344CB8AC3E}">
        <p14:creationId xmlns:p14="http://schemas.microsoft.com/office/powerpoint/2010/main" val="18991012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a:t>
            </a:r>
            <a:r>
              <a:rPr lang="en-US" sz="4800" dirty="0"/>
              <a:t>Security Baseline (SCT)</a:t>
            </a:r>
            <a:endParaRPr lang="en-US" sz="4800" spc="-50" dirty="0"/>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272197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Security Baseline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02571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A security baseline is a group of Microsoft-recommended configuration settings that explains their security impact.</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These settings are based on feedback from Microsoft security engineering teams, product groups, partners, and customers.</a:t>
            </a:r>
          </a:p>
          <a:p>
            <a:pPr lvl="0">
              <a:buFont typeface="Wingdings" panose="05000000000000000000" pitchFamily="2" charset="2"/>
              <a:buChar char="§"/>
              <a:defRPr/>
            </a:pPr>
            <a:r>
              <a:rPr lang="fr-FR" sz="3200" dirty="0"/>
              <a:t>Download the </a:t>
            </a:r>
            <a:r>
              <a:rPr lang="fr-FR" sz="3200" dirty="0" err="1"/>
              <a:t>security</a:t>
            </a:r>
            <a:r>
              <a:rPr lang="fr-FR" sz="3200" dirty="0"/>
              <a:t> </a:t>
            </a:r>
            <a:r>
              <a:rPr lang="fr-FR" sz="3200" dirty="0" err="1"/>
              <a:t>baselines</a:t>
            </a:r>
            <a:r>
              <a:rPr lang="fr-FR" sz="3200" dirty="0"/>
              <a:t> </a:t>
            </a:r>
            <a:r>
              <a:rPr lang="fr-FR" sz="3200" dirty="0" err="1"/>
              <a:t>from</a:t>
            </a:r>
            <a:r>
              <a:rPr lang="fr-FR" sz="3200" dirty="0"/>
              <a:t> the</a:t>
            </a:r>
            <a:r>
              <a:rPr lang="en-US" sz="3200" dirty="0"/>
              <a:t> </a:t>
            </a:r>
            <a:r>
              <a:rPr lang="en-US" sz="3200" dirty="0">
                <a:hlinkClick r:id="rId2"/>
              </a:rPr>
              <a:t>Microsoft Download Center</a:t>
            </a:r>
            <a:endParaRPr lang="en-US" sz="3200" dirty="0">
              <a:gradFill>
                <a:gsLst>
                  <a:gs pos="1250">
                    <a:srgbClr val="505050"/>
                  </a:gs>
                  <a:gs pos="100000">
                    <a:srgbClr val="505050"/>
                  </a:gs>
                </a:gsLst>
                <a:lin ang="5400000" scaled="0"/>
              </a:gradFill>
            </a:endParaRPr>
          </a:p>
          <a:p>
            <a:pPr lvl="0">
              <a:buFont typeface="Wingdings" panose="05000000000000000000" pitchFamily="2" charset="2"/>
              <a:buChar char="§"/>
              <a:defRPr/>
            </a:pPr>
            <a:r>
              <a:rPr lang="fr-FR" sz="3200" dirty="0"/>
              <a:t>Security </a:t>
            </a:r>
            <a:r>
              <a:rPr lang="fr-FR" sz="3200" dirty="0" err="1"/>
              <a:t>baselines</a:t>
            </a:r>
            <a:r>
              <a:rPr lang="fr-FR" sz="3200" dirty="0"/>
              <a:t> are </a:t>
            </a:r>
            <a:r>
              <a:rPr lang="fr-FR" sz="3200" dirty="0" err="1"/>
              <a:t>included</a:t>
            </a:r>
            <a:r>
              <a:rPr lang="fr-FR" sz="3200" dirty="0"/>
              <a:t> in the</a:t>
            </a:r>
            <a:r>
              <a:rPr lang="en-US" sz="3200" dirty="0"/>
              <a:t> </a:t>
            </a:r>
            <a:r>
              <a:rPr lang="en-US" sz="3200" dirty="0">
                <a:hlinkClick r:id="rId3"/>
              </a:rPr>
              <a:t>Security Compliance Toolkit (SCT)</a:t>
            </a:r>
            <a:r>
              <a:rPr lang="fr-FR" sz="3200" dirty="0"/>
              <a:t>, </a:t>
            </a:r>
            <a:endParaRPr lang="en-US" sz="32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42122464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Security Baseline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9040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Security Baseline will help to harden system and check best practice depending on machine role:</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See if Windows Firewall enable</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List service not used/relevant</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Review either local and group policies</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Provide template to enable/disable security features</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Select, adapt and deploy these parameters to avoid misconfiguration implementation</a:t>
            </a:r>
          </a:p>
        </p:txBody>
      </p:sp>
    </p:spTree>
    <p:extLst>
      <p:ext uri="{BB962C8B-B14F-4D97-AF65-F5344CB8AC3E}">
        <p14:creationId xmlns:p14="http://schemas.microsoft.com/office/powerpoint/2010/main" val="13824008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noGrp="1"/>
          </p:cNvGraphicFramePr>
          <p:nvPr>
            <p:extLst>
              <p:ext uri="{D42A27DB-BD31-4B8C-83A1-F6EECF244321}">
                <p14:modId xmlns:p14="http://schemas.microsoft.com/office/powerpoint/2010/main" val="2753727897"/>
              </p:ext>
            </p:extLst>
          </p:nvPr>
        </p:nvGraphicFramePr>
        <p:xfrm>
          <a:off x="274702" y="1404365"/>
          <a:ext cx="11606581" cy="5455368"/>
        </p:xfrm>
        <a:graphic>
          <a:graphicData uri="http://schemas.openxmlformats.org/drawingml/2006/table">
            <a:tbl>
              <a:tblPr firstRow="1" bandCol="1">
                <a:tableStyleId>{3C2FFA5D-87B4-456A-9821-1D502468CF0F}</a:tableStyleId>
              </a:tblPr>
              <a:tblGrid>
                <a:gridCol w="1216641">
                  <a:extLst>
                    <a:ext uri="{9D8B030D-6E8A-4147-A177-3AD203B41FA5}">
                      <a16:colId xmlns:a16="http://schemas.microsoft.com/office/drawing/2014/main" val="20000"/>
                    </a:ext>
                  </a:extLst>
                </a:gridCol>
                <a:gridCol w="1153886">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7940654">
                  <a:extLst>
                    <a:ext uri="{9D8B030D-6E8A-4147-A177-3AD203B41FA5}">
                      <a16:colId xmlns:a16="http://schemas.microsoft.com/office/drawing/2014/main" val="20003"/>
                    </a:ext>
                  </a:extLst>
                </a:gridCol>
              </a:tblGrid>
              <a:tr h="463806">
                <a:tc>
                  <a:txBody>
                    <a:bodyPr/>
                    <a:lstStyle/>
                    <a:p>
                      <a:pPr algn="l" fontAlgn="ctr"/>
                      <a:r>
                        <a:rPr lang="en-US" sz="1100" u="none" strike="noStrike">
                          <a:effectLst/>
                        </a:rPr>
                        <a:t>Current Windows Event ID</a:t>
                      </a:r>
                      <a:endParaRPr lang="en-US" sz="1100" b="1" i="0" u="none" strike="noStrike">
                        <a:solidFill>
                          <a:srgbClr val="000000"/>
                        </a:solidFill>
                        <a:effectLst/>
                        <a:latin typeface="Calibri" panose="020F0502020204030204" pitchFamily="34" charset="0"/>
                      </a:endParaRPr>
                    </a:p>
                  </a:txBody>
                  <a:tcPr marL="9525" marR="9525" marT="50800" marB="50800" anchor="ctr"/>
                </a:tc>
                <a:tc>
                  <a:txBody>
                    <a:bodyPr/>
                    <a:lstStyle/>
                    <a:p>
                      <a:pPr algn="l" fontAlgn="ctr"/>
                      <a:r>
                        <a:rPr lang="en-US" sz="1100" u="none" strike="noStrike">
                          <a:effectLst/>
                        </a:rPr>
                        <a:t>Legacy Windows Event ID</a:t>
                      </a:r>
                      <a:endParaRPr lang="en-US" sz="1100" b="1" i="0" u="none" strike="noStrike">
                        <a:solidFill>
                          <a:srgbClr val="000000"/>
                        </a:solidFill>
                        <a:effectLst/>
                        <a:latin typeface="Calibri" panose="020F0502020204030204" pitchFamily="34" charset="0"/>
                      </a:endParaRPr>
                    </a:p>
                  </a:txBody>
                  <a:tcPr marL="9525" marR="9525" marT="50800" marB="50800" anchor="ctr"/>
                </a:tc>
                <a:tc>
                  <a:txBody>
                    <a:bodyPr/>
                    <a:lstStyle/>
                    <a:p>
                      <a:pPr algn="l" fontAlgn="ctr"/>
                      <a:r>
                        <a:rPr lang="en-US" sz="1100" u="none" strike="noStrike">
                          <a:effectLst/>
                        </a:rPr>
                        <a:t>Potential Criticality</a:t>
                      </a:r>
                      <a:endParaRPr lang="en-US" sz="1100" b="1" i="0" u="none" strike="noStrike">
                        <a:solidFill>
                          <a:srgbClr val="000000"/>
                        </a:solidFill>
                        <a:effectLst/>
                        <a:latin typeface="Calibri" panose="020F0502020204030204" pitchFamily="34" charset="0"/>
                      </a:endParaRPr>
                    </a:p>
                  </a:txBody>
                  <a:tcPr marL="9525" marR="9525" marT="50800" marB="50800" anchor="ctr"/>
                </a:tc>
                <a:tc>
                  <a:txBody>
                    <a:bodyPr/>
                    <a:lstStyle/>
                    <a:p>
                      <a:pPr algn="l" fontAlgn="ctr"/>
                      <a:r>
                        <a:rPr lang="en-US" sz="1100" u="none" strike="noStrike">
                          <a:effectLst/>
                        </a:rPr>
                        <a:t>Event Summary</a:t>
                      </a:r>
                      <a:endParaRPr lang="en-US" sz="1100" b="1" i="0" u="none" strike="noStrike">
                        <a:solidFill>
                          <a:srgbClr val="000000"/>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10000"/>
                  </a:ext>
                </a:extLst>
              </a:tr>
              <a:tr h="463806">
                <a:tc>
                  <a:txBody>
                    <a:bodyPr/>
                    <a:lstStyle/>
                    <a:p>
                      <a:pPr algn="ctr" fontAlgn="ctr"/>
                      <a:r>
                        <a:rPr lang="en-US" sz="1400" b="1" u="none" strike="noStrike">
                          <a:solidFill>
                            <a:schemeClr val="tx1">
                              <a:lumMod val="50000"/>
                            </a:schemeClr>
                          </a:solidFill>
                          <a:effectLst/>
                        </a:rPr>
                        <a:t>4618</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u="none" strike="noStrike">
                          <a:solidFill>
                            <a:schemeClr val="tx1">
                              <a:lumMod val="50000"/>
                            </a:schemeClr>
                          </a:solidFill>
                          <a:effectLst/>
                        </a:rPr>
                        <a:t>N/A</a:t>
                      </a:r>
                      <a:endParaRPr lang="en-US" sz="1400" b="0"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High</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l" fontAlgn="ctr"/>
                      <a:r>
                        <a:rPr lang="en-US" sz="1400" b="1" u="none" strike="noStrike">
                          <a:solidFill>
                            <a:schemeClr val="tx1">
                              <a:lumMod val="50000"/>
                            </a:schemeClr>
                          </a:solidFill>
                          <a:effectLst/>
                        </a:rPr>
                        <a:t> A monitored security event pattern has occurred.</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3218532667"/>
                  </a:ext>
                </a:extLst>
              </a:tr>
              <a:tr h="490114">
                <a:tc>
                  <a:txBody>
                    <a:bodyPr/>
                    <a:lstStyle/>
                    <a:p>
                      <a:pPr algn="ctr" fontAlgn="ctr"/>
                      <a:r>
                        <a:rPr lang="en-US" sz="1400" b="1" u="none" strike="noStrike">
                          <a:solidFill>
                            <a:schemeClr val="tx1">
                              <a:lumMod val="50000"/>
                            </a:schemeClr>
                          </a:solidFill>
                          <a:effectLst/>
                        </a:rPr>
                        <a:t>4649</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u="none" strike="noStrike">
                          <a:solidFill>
                            <a:schemeClr val="tx1">
                              <a:lumMod val="50000"/>
                            </a:schemeClr>
                          </a:solidFill>
                          <a:effectLst/>
                        </a:rPr>
                        <a:t>N/A</a:t>
                      </a:r>
                      <a:endParaRPr lang="en-US" sz="1400" b="0"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High</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l" fontAlgn="ctr"/>
                      <a:r>
                        <a:rPr lang="en-US" sz="1400" b="1" u="none" strike="noStrike">
                          <a:solidFill>
                            <a:schemeClr val="tx1">
                              <a:lumMod val="50000"/>
                            </a:schemeClr>
                          </a:solidFill>
                          <a:effectLst/>
                        </a:rPr>
                        <a:t> A replay attack was detected. May be a harmless false positive due to misconfiguration error.</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322187352"/>
                  </a:ext>
                </a:extLst>
              </a:tr>
              <a:tr h="463806">
                <a:tc>
                  <a:txBody>
                    <a:bodyPr/>
                    <a:lstStyle/>
                    <a:p>
                      <a:pPr algn="ctr" fontAlgn="ctr"/>
                      <a:r>
                        <a:rPr lang="en-US" sz="1400" b="1" u="none" strike="noStrike">
                          <a:solidFill>
                            <a:schemeClr val="tx1">
                              <a:lumMod val="50000"/>
                            </a:schemeClr>
                          </a:solidFill>
                          <a:effectLst/>
                        </a:rPr>
                        <a:t>4719</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612</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High</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l" fontAlgn="ctr"/>
                      <a:r>
                        <a:rPr lang="en-US" sz="1400" b="1" u="none" strike="noStrike">
                          <a:solidFill>
                            <a:schemeClr val="tx1">
                              <a:lumMod val="50000"/>
                            </a:schemeClr>
                          </a:solidFill>
                          <a:effectLst/>
                        </a:rPr>
                        <a:t> System audit policy was changed.</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2117566839"/>
                  </a:ext>
                </a:extLst>
              </a:tr>
              <a:tr h="463806">
                <a:tc>
                  <a:txBody>
                    <a:bodyPr/>
                    <a:lstStyle/>
                    <a:p>
                      <a:pPr algn="ctr" fontAlgn="ctr"/>
                      <a:r>
                        <a:rPr lang="en-US" sz="1400" b="1" u="none" strike="noStrike">
                          <a:solidFill>
                            <a:schemeClr val="tx1">
                              <a:lumMod val="50000"/>
                            </a:schemeClr>
                          </a:solidFill>
                          <a:effectLst/>
                        </a:rPr>
                        <a:t>4765</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u="none" strike="noStrike">
                          <a:solidFill>
                            <a:schemeClr val="tx1">
                              <a:lumMod val="50000"/>
                            </a:schemeClr>
                          </a:solidFill>
                          <a:effectLst/>
                        </a:rPr>
                        <a:t>N/A</a:t>
                      </a:r>
                      <a:endParaRPr lang="en-US" sz="1400" b="0"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High</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l" fontAlgn="ctr"/>
                      <a:r>
                        <a:rPr lang="en-US" sz="1400" b="1" u="none" strike="noStrike">
                          <a:solidFill>
                            <a:schemeClr val="tx1">
                              <a:lumMod val="50000"/>
                            </a:schemeClr>
                          </a:solidFill>
                          <a:effectLst/>
                        </a:rPr>
                        <a:t> SID History was added to an account.</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1466171452"/>
                  </a:ext>
                </a:extLst>
              </a:tr>
              <a:tr h="410678">
                <a:tc>
                  <a:txBody>
                    <a:bodyPr/>
                    <a:lstStyle/>
                    <a:p>
                      <a:pPr algn="ctr" fontAlgn="ctr"/>
                      <a:r>
                        <a:rPr lang="en-US" sz="1400" b="1" u="none" strike="noStrike">
                          <a:solidFill>
                            <a:schemeClr val="tx1">
                              <a:lumMod val="50000"/>
                            </a:schemeClr>
                          </a:solidFill>
                          <a:effectLst/>
                        </a:rPr>
                        <a:t>4766</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u="none" strike="noStrike">
                          <a:solidFill>
                            <a:schemeClr val="tx1">
                              <a:lumMod val="50000"/>
                            </a:schemeClr>
                          </a:solidFill>
                          <a:effectLst/>
                        </a:rPr>
                        <a:t>N/A</a:t>
                      </a:r>
                      <a:endParaRPr lang="en-US" sz="1400" b="0"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High</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l" fontAlgn="ctr"/>
                      <a:r>
                        <a:rPr lang="en-US" sz="1400" b="1" u="none" strike="noStrike">
                          <a:solidFill>
                            <a:schemeClr val="tx1">
                              <a:lumMod val="50000"/>
                            </a:schemeClr>
                          </a:solidFill>
                          <a:effectLst/>
                        </a:rPr>
                        <a:t> An attempt to add SID History to an account failed.</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10001"/>
                  </a:ext>
                </a:extLst>
              </a:tr>
              <a:tr h="410678">
                <a:tc>
                  <a:txBody>
                    <a:bodyPr/>
                    <a:lstStyle/>
                    <a:p>
                      <a:pPr algn="ctr" fontAlgn="ctr"/>
                      <a:r>
                        <a:rPr lang="en-US" sz="1400" b="1" u="none" strike="noStrike">
                          <a:solidFill>
                            <a:schemeClr val="tx1">
                              <a:lumMod val="50000"/>
                            </a:schemeClr>
                          </a:solidFill>
                          <a:effectLst/>
                        </a:rPr>
                        <a:t>4794</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u="none" strike="noStrike">
                          <a:solidFill>
                            <a:schemeClr val="tx1">
                              <a:lumMod val="50000"/>
                            </a:schemeClr>
                          </a:solidFill>
                          <a:effectLst/>
                        </a:rPr>
                        <a:t>N/A</a:t>
                      </a:r>
                      <a:endParaRPr lang="en-US" sz="1400" b="0"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High</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l" fontAlgn="ctr"/>
                      <a:r>
                        <a:rPr lang="en-US" sz="1400" b="1" u="none" strike="noStrike">
                          <a:solidFill>
                            <a:schemeClr val="tx1">
                              <a:lumMod val="50000"/>
                            </a:schemeClr>
                          </a:solidFill>
                          <a:effectLst/>
                        </a:rPr>
                        <a:t> An attempt was made to set the Directory Services Restore Mode.</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10002"/>
                  </a:ext>
                </a:extLst>
              </a:tr>
              <a:tr h="410678">
                <a:tc>
                  <a:txBody>
                    <a:bodyPr/>
                    <a:lstStyle/>
                    <a:p>
                      <a:pPr algn="ctr" fontAlgn="ctr"/>
                      <a:r>
                        <a:rPr lang="en-US" sz="1400" b="1" u="none" strike="noStrike">
                          <a:solidFill>
                            <a:schemeClr val="tx1">
                              <a:lumMod val="50000"/>
                            </a:schemeClr>
                          </a:solidFill>
                          <a:effectLst/>
                        </a:rPr>
                        <a:t>4897</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801</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High</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l" fontAlgn="ctr"/>
                      <a:r>
                        <a:rPr lang="en-US" sz="1400" b="1" u="none" strike="noStrike">
                          <a:solidFill>
                            <a:schemeClr val="tx1">
                              <a:lumMod val="50000"/>
                            </a:schemeClr>
                          </a:solidFill>
                          <a:effectLst/>
                        </a:rPr>
                        <a:t> Role separation enabled:</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10003"/>
                  </a:ext>
                </a:extLst>
              </a:tr>
              <a:tr h="410678">
                <a:tc>
                  <a:txBody>
                    <a:bodyPr/>
                    <a:lstStyle/>
                    <a:p>
                      <a:pPr algn="ctr" fontAlgn="ctr"/>
                      <a:r>
                        <a:rPr lang="en-US" sz="1400" b="1" u="none" strike="noStrike">
                          <a:solidFill>
                            <a:schemeClr val="tx1">
                              <a:lumMod val="50000"/>
                            </a:schemeClr>
                          </a:solidFill>
                          <a:effectLst/>
                        </a:rPr>
                        <a:t>4964</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u="none" strike="noStrike">
                          <a:solidFill>
                            <a:schemeClr val="tx1">
                              <a:lumMod val="50000"/>
                            </a:schemeClr>
                          </a:solidFill>
                          <a:effectLst/>
                        </a:rPr>
                        <a:t>N/A</a:t>
                      </a:r>
                      <a:endParaRPr lang="en-US" sz="1400" b="0"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High</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l" fontAlgn="ctr"/>
                      <a:r>
                        <a:rPr lang="en-US" sz="1400" b="1" u="none" strike="noStrike">
                          <a:solidFill>
                            <a:schemeClr val="tx1">
                              <a:lumMod val="50000"/>
                            </a:schemeClr>
                          </a:solidFill>
                          <a:effectLst/>
                        </a:rPr>
                        <a:t> Special groups have been assigned to a new logon.</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10004"/>
                  </a:ext>
                </a:extLst>
              </a:tr>
              <a:tr h="410678">
                <a:tc>
                  <a:txBody>
                    <a:bodyPr/>
                    <a:lstStyle/>
                    <a:p>
                      <a:pPr algn="ctr" fontAlgn="ctr"/>
                      <a:r>
                        <a:rPr lang="en-US" sz="1400" b="1" u="none" strike="noStrike">
                          <a:solidFill>
                            <a:schemeClr val="tx1">
                              <a:lumMod val="50000"/>
                            </a:schemeClr>
                          </a:solidFill>
                          <a:effectLst/>
                        </a:rPr>
                        <a:t>5124</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u="none" strike="noStrike">
                          <a:solidFill>
                            <a:schemeClr val="tx1">
                              <a:lumMod val="50000"/>
                            </a:schemeClr>
                          </a:solidFill>
                          <a:effectLst/>
                        </a:rPr>
                        <a:t>N/A</a:t>
                      </a:r>
                      <a:endParaRPr lang="en-US" sz="1400" b="0"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High</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l" fontAlgn="ctr"/>
                      <a:r>
                        <a:rPr lang="en-US" sz="1400" b="1" u="none" strike="noStrike">
                          <a:solidFill>
                            <a:schemeClr val="tx1">
                              <a:lumMod val="50000"/>
                            </a:schemeClr>
                          </a:solidFill>
                          <a:effectLst/>
                        </a:rPr>
                        <a:t> A security setting was updated on the OCSP Responder Service</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10005"/>
                  </a:ext>
                </a:extLst>
              </a:tr>
              <a:tr h="506604">
                <a:tc>
                  <a:txBody>
                    <a:bodyPr/>
                    <a:lstStyle/>
                    <a:p>
                      <a:pPr algn="ctr" fontAlgn="ctr"/>
                      <a:r>
                        <a:rPr lang="en-US" sz="1400" u="none" strike="noStrike">
                          <a:solidFill>
                            <a:schemeClr val="tx1">
                              <a:lumMod val="50000"/>
                            </a:schemeClr>
                          </a:solidFill>
                          <a:effectLst/>
                        </a:rPr>
                        <a:t>N/A</a:t>
                      </a:r>
                      <a:endParaRPr lang="en-US" sz="1400" b="0"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550</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Medium to High</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l" fontAlgn="ctr"/>
                      <a:r>
                        <a:rPr lang="en-US" sz="1400" b="1" u="none" strike="noStrike">
                          <a:solidFill>
                            <a:schemeClr val="tx1">
                              <a:lumMod val="50000"/>
                            </a:schemeClr>
                          </a:solidFill>
                          <a:effectLst/>
                        </a:rPr>
                        <a:t> Possible denial-of-service (DoS) attack</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10006"/>
                  </a:ext>
                </a:extLst>
              </a:tr>
              <a:tr h="506604">
                <a:tc>
                  <a:txBody>
                    <a:bodyPr/>
                    <a:lstStyle/>
                    <a:p>
                      <a:pPr algn="ctr" fontAlgn="ctr"/>
                      <a:r>
                        <a:rPr lang="en-US" sz="1400" b="1" u="none" strike="noStrike">
                          <a:solidFill>
                            <a:schemeClr val="tx1">
                              <a:lumMod val="50000"/>
                            </a:schemeClr>
                          </a:solidFill>
                          <a:effectLst/>
                        </a:rPr>
                        <a:t>1102</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517</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ctr" fontAlgn="ctr"/>
                      <a:r>
                        <a:rPr lang="en-US" sz="1400" b="1" u="none" strike="noStrike">
                          <a:solidFill>
                            <a:schemeClr val="tx1">
                              <a:lumMod val="50000"/>
                            </a:schemeClr>
                          </a:solidFill>
                          <a:effectLst/>
                        </a:rPr>
                        <a:t>Medium to High</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tc>
                  <a:txBody>
                    <a:bodyPr/>
                    <a:lstStyle/>
                    <a:p>
                      <a:pPr algn="l" fontAlgn="ctr"/>
                      <a:r>
                        <a:rPr lang="en-US" sz="1400" b="1" u="none" strike="noStrike">
                          <a:solidFill>
                            <a:schemeClr val="tx1">
                              <a:lumMod val="50000"/>
                            </a:schemeClr>
                          </a:solidFill>
                          <a:effectLst/>
                        </a:rPr>
                        <a:t> The audit log was cleared</a:t>
                      </a:r>
                      <a:endParaRPr lang="en-US" sz="1400" b="1" i="0" u="none" strike="noStrike">
                        <a:solidFill>
                          <a:schemeClr val="tx1">
                            <a:lumMod val="50000"/>
                          </a:schemeClr>
                        </a:solidFill>
                        <a:effectLst/>
                        <a:latin typeface="Calibri" panose="020F0502020204030204" pitchFamily="34" charset="0"/>
                      </a:endParaRPr>
                    </a:p>
                  </a:txBody>
                  <a:tcPr marL="9525" marR="9525" marT="50800" marB="50800" anchor="ctr"/>
                </a:tc>
                <a:extLst>
                  <a:ext uri="{0D108BD9-81ED-4DB2-BD59-A6C34878D82A}">
                    <a16:rowId xmlns:a16="http://schemas.microsoft.com/office/drawing/2014/main" val="10007"/>
                  </a:ext>
                </a:extLst>
              </a:tr>
            </a:tbl>
          </a:graphicData>
        </a:graphic>
      </p:graphicFrame>
      <p:sp>
        <p:nvSpPr>
          <p:cNvPr id="2" name="Espace réservé du texte 1">
            <a:extLst>
              <a:ext uri="{FF2B5EF4-FFF2-40B4-BE49-F238E27FC236}">
                <a16:creationId xmlns:a16="http://schemas.microsoft.com/office/drawing/2014/main" id="{812B736D-9D67-470F-A79E-5AC7FE30D3E4}"/>
              </a:ext>
            </a:extLst>
          </p:cNvPr>
          <p:cNvSpPr>
            <a:spLocks noGrp="1"/>
          </p:cNvSpPr>
          <p:nvPr>
            <p:ph type="body" sz="quarter" idx="13"/>
          </p:nvPr>
        </p:nvSpPr>
        <p:spPr/>
        <p:txBody>
          <a:bodyPr/>
          <a:lstStyle/>
          <a:p>
            <a:r>
              <a:rPr lang="fr-FR" dirty="0"/>
              <a:t>Audit – </a:t>
            </a:r>
            <a:r>
              <a:rPr lang="fr-FR" dirty="0" err="1"/>
              <a:t>Highly</a:t>
            </a:r>
            <a:r>
              <a:rPr lang="fr-FR" dirty="0"/>
              <a:t> and Medium </a:t>
            </a:r>
            <a:r>
              <a:rPr lang="fr-FR" dirty="0" err="1"/>
              <a:t>criticality</a:t>
            </a:r>
            <a:r>
              <a:rPr lang="fr-FR" dirty="0"/>
              <a:t> – Event to monitor</a:t>
            </a:r>
          </a:p>
        </p:txBody>
      </p:sp>
    </p:spTree>
    <p:extLst>
      <p:ext uri="{BB962C8B-B14F-4D97-AF65-F5344CB8AC3E}">
        <p14:creationId xmlns:p14="http://schemas.microsoft.com/office/powerpoint/2010/main" val="26121700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configuration best practices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02571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The purpose of this section is to list all methods we can use to harden the OS</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We have already seen of to secure OS boot process</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We will see more on Windows other mechanisms:</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Device Guard</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Credential Guard</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Security Baseline (SCT)</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Auditing</a:t>
            </a:r>
          </a:p>
        </p:txBody>
      </p:sp>
    </p:spTree>
    <p:extLst>
      <p:ext uri="{BB962C8B-B14F-4D97-AF65-F5344CB8AC3E}">
        <p14:creationId xmlns:p14="http://schemas.microsoft.com/office/powerpoint/2010/main" val="121036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a:t>
            </a:r>
            <a:r>
              <a:rPr lang="en-US" sz="4800" dirty="0"/>
              <a:t>Just Enough Admin (JEA)</a:t>
            </a:r>
            <a:endParaRPr lang="en-US" sz="4800" spc="-50" dirty="0"/>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90442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Just Enough Admin (JEA) - Overview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633000"/>
            <a:ext cx="11887200" cy="545380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JEA allows specific users to perform specific administrative tasks on servers without giving then administrator rights.</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JEA in other words implements the concepts of limiting administrative rights in a descriptive and scripted fashion. </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JEA takes advantage of the same basic tools used in DSC to create management endpoints with a very precisely defined set of functions. </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These endpoints are then used remotely to accomplish those, and only those, functions.</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Reference: </a:t>
            </a:r>
            <a:r>
              <a:rPr lang="en-US" sz="3200" dirty="0">
                <a:gradFill>
                  <a:gsLst>
                    <a:gs pos="1250">
                      <a:srgbClr val="505050"/>
                    </a:gs>
                    <a:gs pos="100000">
                      <a:srgbClr val="505050"/>
                    </a:gs>
                  </a:gsLst>
                  <a:lin ang="5400000" scaled="0"/>
                </a:gradFill>
                <a:hlinkClick r:id="rId2"/>
              </a:rPr>
              <a:t>Just Enough Administration (JEA) Infrastructure: An Introduction</a:t>
            </a:r>
            <a:endParaRPr lang="en-US" sz="32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74821428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JEA - Overview	</a:t>
            </a:r>
            <a:endParaRPr lang="fr-FR" dirty="0"/>
          </a:p>
        </p:txBody>
      </p:sp>
      <p:pic>
        <p:nvPicPr>
          <p:cNvPr id="2050" name="Picture 2" descr="https://msdnshared.blob.core.windows.net/media/2018/05/capture20180423085402191-1024x5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212" y="1699188"/>
            <a:ext cx="7392890" cy="38047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31641" y="5943600"/>
            <a:ext cx="9470571"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hlinkClick r:id="rId3"/>
              </a:rPr>
              <a:t>https://blogs.technet.microsoft.com/miriamxyra/2018/05/10/securing-your-infrastructure-with-just-enough-administration</a:t>
            </a: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1698960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JEA - Prerequisites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15443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JEA requires at least the Windows Management Framework 5.0.</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With the WMF 5.0 installed, you will have the ability to install the </a:t>
            </a:r>
            <a:r>
              <a:rPr lang="en-US" sz="3200" dirty="0" err="1">
                <a:gradFill>
                  <a:gsLst>
                    <a:gs pos="1250">
                      <a:srgbClr val="505050"/>
                    </a:gs>
                    <a:gs pos="100000">
                      <a:srgbClr val="505050"/>
                    </a:gs>
                  </a:gsLst>
                  <a:lin ang="5400000" scaled="0"/>
                </a:gradFill>
              </a:rPr>
              <a:t>xJEA</a:t>
            </a:r>
            <a:r>
              <a:rPr lang="en-US" sz="3200" dirty="0">
                <a:gradFill>
                  <a:gsLst>
                    <a:gs pos="1250">
                      <a:srgbClr val="505050"/>
                    </a:gs>
                    <a:gs pos="100000">
                      <a:srgbClr val="505050"/>
                    </a:gs>
                  </a:gsLst>
                  <a:lin ang="5400000" scaled="0"/>
                </a:gradFill>
              </a:rPr>
              <a:t> module using the Install-Module cmdlet.</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PowerShell Remoting must </a:t>
            </a:r>
            <a:r>
              <a:rPr lang="en-US" sz="3200">
                <a:gradFill>
                  <a:gsLst>
                    <a:gs pos="1250">
                      <a:srgbClr val="505050"/>
                    </a:gs>
                    <a:gs pos="100000">
                      <a:srgbClr val="505050"/>
                    </a:gs>
                  </a:gsLst>
                  <a:lin ang="5400000" scaled="0"/>
                </a:gradFill>
              </a:rPr>
              <a:t>be enabled</a:t>
            </a:r>
            <a:endParaRPr lang="en-US" sz="3200">
              <a:gradFill>
                <a:gsLst>
                  <a:gs pos="1250">
                    <a:srgbClr val="505050"/>
                  </a:gs>
                  <a:gs pos="100000">
                    <a:srgbClr val="505050"/>
                  </a:gs>
                </a:gsLst>
                <a:lin ang="5400000" scaled="0"/>
              </a:gradFill>
              <a:cs typeface="Segoe UI Light"/>
            </a:endParaRPr>
          </a:p>
        </p:txBody>
      </p:sp>
    </p:spTree>
    <p:extLst>
      <p:ext uri="{BB962C8B-B14F-4D97-AF65-F5344CB8AC3E}">
        <p14:creationId xmlns:p14="http://schemas.microsoft.com/office/powerpoint/2010/main" val="461868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JEA – Key Concepts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97366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PowerShell Remoting: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Allows you to run PowerShell commands against remote machines.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can operate against one or many computers, and use either temporary or persistent connections.</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a:t>
            </a:r>
            <a:r>
              <a:rPr lang="en-US" sz="3200" dirty="0" err="1">
                <a:gradFill>
                  <a:gsLst>
                    <a:gs pos="1250">
                      <a:srgbClr val="505050"/>
                    </a:gs>
                    <a:gs pos="100000">
                      <a:srgbClr val="505050"/>
                    </a:gs>
                  </a:gsLst>
                  <a:lin ang="5400000" scaled="0"/>
                </a:gradFill>
              </a:rPr>
              <a:t>RunAs</a:t>
            </a:r>
            <a:r>
              <a:rPr lang="en-US" sz="3200" dirty="0">
                <a:gradFill>
                  <a:gsLst>
                    <a:gs pos="1250">
                      <a:srgbClr val="505050"/>
                    </a:gs>
                    <a:gs pos="100000">
                      <a:srgbClr val="505050"/>
                    </a:gs>
                  </a:gsLst>
                  <a:lin ang="5400000" scaled="0"/>
                </a:gradFill>
              </a:rPr>
              <a:t>” User: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When using JEA, a non-administrator “runs as” a privileged “Virtual Account.”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Virtual Account only lasts the duration of the remote session.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That is to say, it is created when a user connects to the endpoint, and destroyed when the user ends the session.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By default, the Virtual Account is a member of the local administrators group.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On a domain controller, it is also a member of Domain Administrators.</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“Connected” User: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non-administrator user who runs as the “</a:t>
            </a:r>
            <a:r>
              <a:rPr lang="en-US" sz="2000" dirty="0" err="1">
                <a:gradFill>
                  <a:gsLst>
                    <a:gs pos="1250">
                      <a:srgbClr val="505050"/>
                    </a:gs>
                    <a:gs pos="100000">
                      <a:srgbClr val="505050"/>
                    </a:gs>
                  </a:gsLst>
                  <a:lin ang="5400000" scaled="0"/>
                </a:gradFill>
              </a:rPr>
              <a:t>RunAs</a:t>
            </a:r>
            <a:r>
              <a:rPr lang="en-US" sz="2000" dirty="0">
                <a:gradFill>
                  <a:gsLst>
                    <a:gs pos="1250">
                      <a:srgbClr val="505050"/>
                    </a:gs>
                    <a:gs pos="100000">
                      <a:srgbClr val="505050"/>
                    </a:gs>
                  </a:gsLst>
                  <a:lin ang="5400000" scaled="0"/>
                </a:gradFill>
              </a:rPr>
              <a:t>” user through PowerShell remoting.</a:t>
            </a:r>
          </a:p>
        </p:txBody>
      </p:sp>
    </p:spTree>
    <p:extLst>
      <p:ext uri="{BB962C8B-B14F-4D97-AF65-F5344CB8AC3E}">
        <p14:creationId xmlns:p14="http://schemas.microsoft.com/office/powerpoint/2010/main" val="11630722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JEA – Key Concepts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58251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PowerShell Modules are essentially packages of PowerShell functionality.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They can contain PowerShell functions, cmdlets, DSC Resources, Role Capabilities, and more.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In order to be automatically loaded, PowerShell Modules must be located on </a:t>
            </a:r>
            <a:r>
              <a:rPr lang="en-US" sz="2000" dirty="0">
                <a:solidFill>
                  <a:schemeClr val="accent2">
                    <a:lumMod val="90000"/>
                    <a:lumOff val="10000"/>
                  </a:schemeClr>
                </a:solidFill>
              </a:rPr>
              <a:t>$</a:t>
            </a:r>
            <a:r>
              <a:rPr lang="en-US" sz="2000" dirty="0" err="1">
                <a:solidFill>
                  <a:schemeClr val="accent2">
                    <a:lumMod val="90000"/>
                    <a:lumOff val="10000"/>
                  </a:schemeClr>
                </a:solidFill>
              </a:rPr>
              <a:t>env:PSModulePath</a:t>
            </a:r>
            <a:r>
              <a:rPr lang="en-US" sz="2000" dirty="0">
                <a:gradFill>
                  <a:gsLst>
                    <a:gs pos="1250">
                      <a:srgbClr val="505050"/>
                    </a:gs>
                    <a:gs pos="100000">
                      <a:srgbClr val="505050"/>
                    </a:gs>
                  </a:gsLst>
                  <a:lin ang="5400000" scaled="0"/>
                </a:gradFill>
              </a:rPr>
              <a:t>. </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 Role Capability (.</a:t>
            </a:r>
            <a:r>
              <a:rPr lang="en-US" sz="3200" dirty="0" err="1">
                <a:gradFill>
                  <a:gsLst>
                    <a:gs pos="1250">
                      <a:srgbClr val="505050"/>
                    </a:gs>
                    <a:gs pos="100000">
                      <a:srgbClr val="505050"/>
                    </a:gs>
                  </a:gsLst>
                  <a:lin ang="5400000" scaled="0"/>
                </a:gradFill>
              </a:rPr>
              <a:t>psrc</a:t>
            </a:r>
            <a:r>
              <a:rPr lang="en-US" sz="3200" dirty="0">
                <a:gradFill>
                  <a:gsLst>
                    <a:gs pos="1250">
                      <a:srgbClr val="505050"/>
                    </a:gs>
                    <a:gs pos="100000">
                      <a:srgbClr val="505050"/>
                    </a:gs>
                  </a:gsLst>
                  <a:lin ang="5400000" scaled="0"/>
                </a:gradFill>
              </a:rPr>
              <a:t>):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 file that define “what” a user can do at a JEA endpoint.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details a whitelist of things like visible commands, visible applications, and more.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In order for PowerShell to detect Role Capabilities automatically, you must put them in a “</a:t>
            </a:r>
            <a:r>
              <a:rPr lang="en-US" sz="2000" dirty="0" err="1">
                <a:gradFill>
                  <a:gsLst>
                    <a:gs pos="1250">
                      <a:srgbClr val="505050"/>
                    </a:gs>
                    <a:gs pos="100000">
                      <a:srgbClr val="505050"/>
                    </a:gs>
                  </a:gsLst>
                  <a:lin ang="5400000" scaled="0"/>
                </a:gradFill>
              </a:rPr>
              <a:t>RoleCapabilities</a:t>
            </a:r>
            <a:r>
              <a:rPr lang="en-US" sz="2000" dirty="0">
                <a:gradFill>
                  <a:gsLst>
                    <a:gs pos="1250">
                      <a:srgbClr val="505050"/>
                    </a:gs>
                    <a:gs pos="100000">
                      <a:srgbClr val="505050"/>
                    </a:gs>
                  </a:gsLst>
                  <a:lin ang="5400000" scaled="0"/>
                </a:gradFill>
              </a:rPr>
              <a:t>” folder in a valid PowerShell module.</a:t>
            </a:r>
            <a:endParaRPr lang="en-US" sz="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7630419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JEA – Limits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90541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Considerations When Limiting Commands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is critical that all capabilities exposed through JEA are located in administrator-restricted areas.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Non-administrator users should not have the capability to modify the scripts used through JEA endpoints.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is critical to not give JEA users the ability to overwrite these scripts through JEA Endpoints.  </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Signing </a:t>
            </a:r>
            <a:r>
              <a:rPr lang="en-US" sz="3200" b="1" dirty="0">
                <a:gradFill>
                  <a:gsLst>
                    <a:gs pos="1250">
                      <a:srgbClr val="505050"/>
                    </a:gs>
                    <a:gs pos="100000">
                      <a:srgbClr val="505050"/>
                    </a:gs>
                  </a:gsLst>
                  <a:lin ang="5400000" scaled="0"/>
                </a:gradFill>
              </a:rPr>
              <a:t>PSSC</a:t>
            </a:r>
            <a:r>
              <a:rPr lang="en-US" sz="3200" dirty="0">
                <a:gradFill>
                  <a:gsLst>
                    <a:gs pos="1250">
                      <a:srgbClr val="505050"/>
                    </a:gs>
                    <a:gs pos="100000">
                      <a:srgbClr val="505050"/>
                    </a:gs>
                  </a:gsLst>
                  <a:lin ang="5400000" scaled="0"/>
                </a:gradFill>
              </a:rPr>
              <a:t> (</a:t>
            </a:r>
            <a:r>
              <a:rPr lang="en-US" sz="3200" b="1" dirty="0">
                <a:gradFill>
                  <a:gsLst>
                    <a:gs pos="1250">
                      <a:srgbClr val="505050"/>
                    </a:gs>
                    <a:gs pos="100000">
                      <a:srgbClr val="505050"/>
                    </a:gs>
                  </a:gsLst>
                  <a:lin ang="5400000" scaled="0"/>
                </a:gradFill>
              </a:rPr>
              <a:t>PS</a:t>
            </a:r>
            <a:r>
              <a:rPr lang="en-US" sz="3200" dirty="0">
                <a:gradFill>
                  <a:gsLst>
                    <a:gs pos="1250">
                      <a:srgbClr val="505050"/>
                    </a:gs>
                    <a:gs pos="100000">
                      <a:srgbClr val="505050"/>
                    </a:gs>
                  </a:gsLst>
                  <a:lin ang="5400000" scaled="0"/>
                </a:gradFill>
              </a:rPr>
              <a:t> </a:t>
            </a:r>
            <a:r>
              <a:rPr lang="en-US" sz="3200" b="1" dirty="0">
                <a:gradFill>
                  <a:gsLst>
                    <a:gs pos="1250">
                      <a:srgbClr val="505050"/>
                    </a:gs>
                    <a:gs pos="100000">
                      <a:srgbClr val="505050"/>
                    </a:gs>
                  </a:gsLst>
                  <a:lin ang="5400000" scaled="0"/>
                </a:gradFill>
              </a:rPr>
              <a:t>S</a:t>
            </a:r>
            <a:r>
              <a:rPr lang="en-US" sz="3200" dirty="0">
                <a:gradFill>
                  <a:gsLst>
                    <a:gs pos="1250">
                      <a:srgbClr val="505050"/>
                    </a:gs>
                    <a:gs pos="100000">
                      <a:srgbClr val="505050"/>
                    </a:gs>
                  </a:gsLst>
                  <a:lin ang="5400000" scaled="0"/>
                </a:gradFill>
              </a:rPr>
              <a:t>ession </a:t>
            </a:r>
            <a:r>
              <a:rPr lang="en-US" sz="3200" b="1" dirty="0">
                <a:gradFill>
                  <a:gsLst>
                    <a:gs pos="1250">
                      <a:srgbClr val="505050"/>
                    </a:gs>
                    <a:gs pos="100000">
                      <a:srgbClr val="505050"/>
                    </a:gs>
                  </a:gsLst>
                  <a:lin ang="5400000" scaled="0"/>
                </a:gradFill>
              </a:rPr>
              <a:t>C</a:t>
            </a:r>
            <a:r>
              <a:rPr lang="en-US" sz="3200" dirty="0">
                <a:gradFill>
                  <a:gsLst>
                    <a:gs pos="1250">
                      <a:srgbClr val="505050"/>
                    </a:gs>
                    <a:gs pos="100000">
                      <a:srgbClr val="505050"/>
                    </a:gs>
                  </a:gsLst>
                  <a:lin ang="5400000" scaled="0"/>
                </a:gradFill>
              </a:rPr>
              <a:t>onfiguration file aka ‘Who’) and </a:t>
            </a:r>
            <a:r>
              <a:rPr lang="en-US" sz="3200" b="1" dirty="0">
                <a:gradFill>
                  <a:gsLst>
                    <a:gs pos="1250">
                      <a:srgbClr val="505050"/>
                    </a:gs>
                    <a:gs pos="100000">
                      <a:srgbClr val="505050"/>
                    </a:gs>
                  </a:gsLst>
                  <a:lin ang="5400000" scaled="0"/>
                </a:gradFill>
              </a:rPr>
              <a:t>PSRC</a:t>
            </a:r>
            <a:r>
              <a:rPr lang="en-US" sz="3200" dirty="0">
                <a:gradFill>
                  <a:gsLst>
                    <a:gs pos="1250">
                      <a:srgbClr val="505050"/>
                    </a:gs>
                    <a:gs pos="100000">
                      <a:srgbClr val="505050"/>
                    </a:gs>
                  </a:gsLst>
                  <a:lin ang="5400000" scaled="0"/>
                </a:gradFill>
              </a:rPr>
              <a:t> (</a:t>
            </a:r>
            <a:r>
              <a:rPr lang="en-US" sz="3200" b="1" dirty="0">
                <a:gradFill>
                  <a:gsLst>
                    <a:gs pos="1250">
                      <a:srgbClr val="505050"/>
                    </a:gs>
                    <a:gs pos="100000">
                      <a:srgbClr val="505050"/>
                    </a:gs>
                  </a:gsLst>
                  <a:lin ang="5400000" scaled="0"/>
                </a:gradFill>
              </a:rPr>
              <a:t>PS</a:t>
            </a:r>
            <a:r>
              <a:rPr lang="en-US" sz="3200" dirty="0">
                <a:gradFill>
                  <a:gsLst>
                    <a:gs pos="1250">
                      <a:srgbClr val="505050"/>
                    </a:gs>
                    <a:gs pos="100000">
                      <a:srgbClr val="505050"/>
                    </a:gs>
                  </a:gsLst>
                  <a:lin ang="5400000" scaled="0"/>
                </a:gradFill>
              </a:rPr>
              <a:t> </a:t>
            </a:r>
            <a:r>
              <a:rPr lang="en-US" sz="3200" b="1" dirty="0">
                <a:gradFill>
                  <a:gsLst>
                    <a:gs pos="1250">
                      <a:srgbClr val="505050"/>
                    </a:gs>
                    <a:gs pos="100000">
                      <a:srgbClr val="505050"/>
                    </a:gs>
                  </a:gsLst>
                  <a:lin ang="5400000" scaled="0"/>
                </a:gradFill>
              </a:rPr>
              <a:t>R</a:t>
            </a:r>
            <a:r>
              <a:rPr lang="en-US" sz="3200" dirty="0">
                <a:gradFill>
                  <a:gsLst>
                    <a:gs pos="1250">
                      <a:srgbClr val="505050"/>
                    </a:gs>
                    <a:gs pos="100000">
                      <a:srgbClr val="505050"/>
                    </a:gs>
                  </a:gsLst>
                  <a:lin ang="5400000" scaled="0"/>
                </a:gradFill>
              </a:rPr>
              <a:t>ole </a:t>
            </a:r>
            <a:r>
              <a:rPr lang="en-US" sz="3200" b="1" dirty="0">
                <a:gradFill>
                  <a:gsLst>
                    <a:gs pos="1250">
                      <a:srgbClr val="505050"/>
                    </a:gs>
                    <a:gs pos="100000">
                      <a:srgbClr val="505050"/>
                    </a:gs>
                  </a:gsLst>
                  <a:lin ang="5400000" scaled="0"/>
                </a:gradFill>
              </a:rPr>
              <a:t>C</a:t>
            </a:r>
            <a:r>
              <a:rPr lang="en-US" sz="3200" dirty="0">
                <a:gradFill>
                  <a:gsLst>
                    <a:gs pos="1250">
                      <a:srgbClr val="505050"/>
                    </a:gs>
                    <a:gs pos="100000">
                      <a:srgbClr val="505050"/>
                    </a:gs>
                  </a:gsLst>
                  <a:lin ang="5400000" scaled="0"/>
                </a:gradFill>
              </a:rPr>
              <a:t>apability File aka ‘What’) Files</a:t>
            </a:r>
          </a:p>
        </p:txBody>
      </p:sp>
    </p:spTree>
    <p:extLst>
      <p:ext uri="{BB962C8B-B14F-4D97-AF65-F5344CB8AC3E}">
        <p14:creationId xmlns:p14="http://schemas.microsoft.com/office/powerpoint/2010/main" val="42562660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a:t>
            </a:r>
            <a:r>
              <a:rPr lang="en-US" sz="4800" dirty="0"/>
              <a:t>Auditing</a:t>
            </a:r>
            <a:endParaRPr lang="en-US" sz="4800" spc="-50" dirty="0"/>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88237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Security Audit Recommendations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90205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Useful guides are:</a:t>
            </a:r>
          </a:p>
          <a:p>
            <a:pPr lvl="1"/>
            <a:r>
              <a:rPr lang="en-US" dirty="0">
                <a:hlinkClick r:id="rId2"/>
              </a:rPr>
              <a:t>Best Practices for Securing Active Directory</a:t>
            </a:r>
            <a:endParaRPr lang="en-US" dirty="0"/>
          </a:p>
          <a:p>
            <a:pPr lvl="1"/>
            <a:r>
              <a:rPr lang="fr-FR" dirty="0">
                <a:hlinkClick r:id="rId3"/>
              </a:rPr>
              <a:t>Audit Policy Recommandations</a:t>
            </a:r>
            <a:endParaRPr lang="fr-FR" dirty="0"/>
          </a:p>
          <a:p>
            <a:pPr lvl="1"/>
            <a:r>
              <a:rPr lang="en-US" dirty="0">
                <a:hlinkClick r:id="rId4"/>
              </a:rPr>
              <a:t>Threats and Countermeasures Guide: Advanced Security Audit Policy</a:t>
            </a:r>
            <a:endParaRPr lang="fr-FR" dirty="0"/>
          </a:p>
        </p:txBody>
      </p:sp>
    </p:spTree>
    <p:extLst>
      <p:ext uri="{BB962C8B-B14F-4D97-AF65-F5344CB8AC3E}">
        <p14:creationId xmlns:p14="http://schemas.microsoft.com/office/powerpoint/2010/main" val="3246097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339180"/>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94520" y="1793401"/>
            <a:ext cx="5101342" cy="481362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3200" dirty="0">
                <a:solidFill>
                  <a:prstClr val="white"/>
                </a:solidFill>
                <a:latin typeface="Calibri Light" panose="020F0302020204030204"/>
              </a:rPr>
              <a:t>Audit Process Creation policy to include the command information that is passed to every process is available since Windows 7/Windows Server 2008 R2 OS versions</a:t>
            </a:r>
          </a:p>
          <a:p>
            <a:pPr lvl="0">
              <a:defRPr/>
            </a:pPr>
            <a:endParaRPr lang="en-US" sz="3200" dirty="0">
              <a:solidFill>
                <a:prstClr val="white"/>
              </a:solidFill>
              <a:latin typeface="Calibri Light" panose="020F0302020204030204"/>
            </a:endParaRPr>
          </a:p>
          <a:p>
            <a:pPr lvl="0">
              <a:defRPr/>
            </a:pPr>
            <a:r>
              <a:rPr lang="en-US" sz="3200" dirty="0">
                <a:solidFill>
                  <a:prstClr val="white"/>
                </a:solidFill>
                <a:latin typeface="Calibri Light" panose="020F0302020204030204"/>
              </a:rPr>
              <a:t>Events are logged in existing event ID 4688 and in the Windows Security log</a:t>
            </a: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en-US" dirty="0"/>
              <a:t>Auditing Process Creation – Overview since </a:t>
            </a:r>
            <a:r>
              <a:rPr lang="en-US" dirty="0">
                <a:solidFill>
                  <a:srgbClr val="FFFF00"/>
                </a:solidFill>
                <a:latin typeface="Calibri Light" panose="020F0302020204030204"/>
                <a:hlinkClick r:id="rId3"/>
              </a:rPr>
              <a:t>KB3004375</a:t>
            </a:r>
            <a:endParaRPr lang="fr-FR" dirty="0"/>
          </a:p>
        </p:txBody>
      </p:sp>
      <p:pic>
        <p:nvPicPr>
          <p:cNvPr id="2050" name="Picture 2" descr="Event 4688">
            <a:extLst>
              <a:ext uri="{FF2B5EF4-FFF2-40B4-BE49-F238E27FC236}">
                <a16:creationId xmlns:a16="http://schemas.microsoft.com/office/drawing/2014/main" id="{6C22744C-3A3E-4450-9C1F-65C5758D8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194" y="1713308"/>
            <a:ext cx="4679937" cy="454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9391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36742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Explain attacks based on a misconfiguration of the system</a:t>
            </a:r>
          </a:p>
          <a:p>
            <a:pPr marL="882625" lvl="1"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Threats Overview</a:t>
            </a:r>
          </a:p>
          <a:p>
            <a:pPr marL="882625" lvl="1"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Countermeasures : Security Baseline (SCT), Just Enough Admin (JEA), Auditing, Credential Guard, Desired State Configuration (DSC), Network configuration, PowerShell Security</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dirty="0">
                <a:solidFill>
                  <a:schemeClr val="bg1"/>
                </a:solidFill>
              </a:rPr>
              <a:t>Section 6 – System Misconfiguration</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39094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Auditing Process Creation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12701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Enable </a:t>
            </a:r>
            <a:r>
              <a:rPr lang="fr-FR" dirty="0" err="1"/>
              <a:t>this</a:t>
            </a:r>
            <a:r>
              <a:rPr lang="fr-FR" dirty="0"/>
              <a:t> </a:t>
            </a:r>
            <a:r>
              <a:rPr lang="fr-FR" dirty="0" err="1"/>
              <a:t>feature</a:t>
            </a:r>
            <a:r>
              <a:rPr lang="fr-FR" dirty="0"/>
              <a:t>, </a:t>
            </a:r>
            <a:r>
              <a:rPr lang="fr-FR" dirty="0" err="1"/>
              <a:t>administrators</a:t>
            </a:r>
            <a:r>
              <a:rPr lang="fr-FR" dirty="0"/>
              <a:t> must follow </a:t>
            </a:r>
            <a:r>
              <a:rPr lang="fr-FR" dirty="0" err="1"/>
              <a:t>these</a:t>
            </a:r>
            <a:r>
              <a:rPr lang="fr-FR" dirty="0"/>
              <a:t> </a:t>
            </a:r>
            <a:r>
              <a:rPr lang="fr-FR" dirty="0" err="1"/>
              <a:t>steps</a:t>
            </a:r>
            <a:r>
              <a:rPr lang="fr-FR" dirty="0"/>
              <a:t>:</a:t>
            </a:r>
          </a:p>
          <a:p>
            <a:pPr lvl="1" fontAlgn="ctr"/>
            <a:r>
              <a:rPr lang="fr-FR" sz="2800" dirty="0"/>
              <a:t>Enable the </a:t>
            </a:r>
            <a:r>
              <a:rPr lang="fr-FR" sz="2800" b="1" dirty="0"/>
              <a:t>Audit Process </a:t>
            </a:r>
            <a:r>
              <a:rPr lang="fr-FR" sz="2800" b="1" dirty="0" err="1"/>
              <a:t>Creation</a:t>
            </a:r>
            <a:r>
              <a:rPr lang="fr-FR" sz="2800" b="1" dirty="0"/>
              <a:t> </a:t>
            </a:r>
            <a:r>
              <a:rPr lang="fr-FR" sz="2800" dirty="0" err="1"/>
              <a:t>policy</a:t>
            </a:r>
            <a:r>
              <a:rPr lang="fr-FR" sz="2800" dirty="0"/>
              <a:t>.</a:t>
            </a:r>
          </a:p>
          <a:p>
            <a:pPr lvl="1" fontAlgn="ctr"/>
            <a:r>
              <a:rPr lang="fr-FR" sz="2800" dirty="0"/>
              <a:t>Enable the "</a:t>
            </a:r>
            <a:r>
              <a:rPr lang="fr-FR" sz="2800" b="1" dirty="0" err="1"/>
              <a:t>Include</a:t>
            </a:r>
            <a:r>
              <a:rPr lang="fr-FR" sz="2800" b="1" dirty="0"/>
              <a:t> command line in process </a:t>
            </a:r>
            <a:r>
              <a:rPr lang="fr-FR" sz="2800" b="1" dirty="0" err="1"/>
              <a:t>creation</a:t>
            </a:r>
            <a:r>
              <a:rPr lang="fr-FR" sz="2800" b="1" dirty="0"/>
              <a:t> </a:t>
            </a:r>
            <a:r>
              <a:rPr lang="fr-FR" sz="2800" b="1" dirty="0" err="1"/>
              <a:t>events</a:t>
            </a:r>
            <a:r>
              <a:rPr lang="fr-FR" sz="2800" dirty="0"/>
              <a:t>" </a:t>
            </a:r>
            <a:r>
              <a:rPr lang="fr-FR" sz="2800" dirty="0" err="1"/>
              <a:t>feature</a:t>
            </a:r>
            <a:r>
              <a:rPr lang="fr-FR" sz="2800" dirty="0"/>
              <a:t>. </a:t>
            </a:r>
          </a:p>
          <a:p>
            <a:r>
              <a:rPr lang="fr-FR" dirty="0"/>
              <a:t>For more information about how to configure </a:t>
            </a:r>
            <a:r>
              <a:rPr lang="fr-FR" dirty="0" err="1"/>
              <a:t>these</a:t>
            </a:r>
            <a:r>
              <a:rPr lang="fr-FR" dirty="0"/>
              <a:t> </a:t>
            </a:r>
            <a:r>
              <a:rPr lang="fr-FR" dirty="0" err="1"/>
              <a:t>two</a:t>
            </a:r>
            <a:r>
              <a:rPr lang="fr-FR" dirty="0"/>
              <a:t> </a:t>
            </a:r>
            <a:r>
              <a:rPr lang="fr-FR" dirty="0" err="1"/>
              <a:t>features</a:t>
            </a:r>
            <a:r>
              <a:rPr lang="fr-FR" dirty="0"/>
              <a:t>, </a:t>
            </a:r>
            <a:r>
              <a:rPr lang="fr-FR" dirty="0" err="1"/>
              <a:t>see</a:t>
            </a:r>
            <a:r>
              <a:rPr lang="fr-FR" dirty="0"/>
              <a:t> the</a:t>
            </a:r>
            <a:r>
              <a:rPr lang="en-US" dirty="0"/>
              <a:t> </a:t>
            </a:r>
            <a:r>
              <a:rPr lang="en-US" dirty="0">
                <a:hlinkClick r:id="rId2"/>
              </a:rPr>
              <a:t>Configuration</a:t>
            </a:r>
            <a:r>
              <a:rPr lang="en-US" dirty="0"/>
              <a:t> </a:t>
            </a:r>
            <a:r>
              <a:rPr lang="fr-FR" dirty="0"/>
              <a:t>section.</a:t>
            </a:r>
          </a:p>
        </p:txBody>
      </p:sp>
    </p:spTree>
    <p:extLst>
      <p:ext uri="{BB962C8B-B14F-4D97-AF65-F5344CB8AC3E}">
        <p14:creationId xmlns:p14="http://schemas.microsoft.com/office/powerpoint/2010/main" val="270868078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a:t>
            </a:r>
            <a:r>
              <a:rPr lang="en-US" sz="4800" dirty="0"/>
              <a:t>Device Guard</a:t>
            </a:r>
            <a:endParaRPr lang="en-US" sz="4800" spc="-50" dirty="0"/>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103028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Device Guard Overview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84720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hlinkClick r:id="rId2"/>
              </a:rPr>
              <a:t>Device Guard </a:t>
            </a:r>
            <a:r>
              <a:rPr lang="en-US" sz="2800" dirty="0"/>
              <a:t>is the ability to lock down devices in a way that provides advanced malware protection against new and unknown malware variants as well as Advanced Persistent Threats (APT’s). </a:t>
            </a:r>
          </a:p>
          <a:p>
            <a:r>
              <a:rPr lang="en-US" sz="2800" dirty="0"/>
              <a:t>It provides better security against malware and zero days for Windows 10 by blocking anything other than trusted apps—which are apps that are signed by specific software vendors, the Windows Store, or even your own organization. </a:t>
            </a:r>
          </a:p>
          <a:p>
            <a:r>
              <a:rPr lang="en-US" sz="2800" dirty="0"/>
              <a:t>Deployment guide is available here: </a:t>
            </a:r>
            <a:r>
              <a:rPr lang="en-US" sz="2800" dirty="0">
                <a:hlinkClick r:id="rId3"/>
              </a:rPr>
              <a:t>https://docs.microsoft.com/en-us/windows/device-security/device-guard/device-guard-deployment-guide</a:t>
            </a:r>
            <a:r>
              <a:rPr lang="en-US" sz="2800" dirty="0"/>
              <a:t> </a:t>
            </a:r>
            <a:endParaRPr lang="fr-FR" sz="2800" dirty="0"/>
          </a:p>
        </p:txBody>
      </p:sp>
    </p:spTree>
    <p:extLst>
      <p:ext uri="{BB962C8B-B14F-4D97-AF65-F5344CB8AC3E}">
        <p14:creationId xmlns:p14="http://schemas.microsoft.com/office/powerpoint/2010/main" val="9363453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Device Guard Overview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62280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You’re in control of what sources Device Guard considers trustworthy and it comes with tools that can make it easy to sign Universal or even Win32 apps that may not have been originally signed by the software vendor.</a:t>
            </a:r>
          </a:p>
          <a:p>
            <a:r>
              <a:rPr lang="en-US" sz="2800" dirty="0"/>
              <a:t>Device Guard restricts devices to only run authorized apps by using a feature called configurable code integrity (CI), while simultaneously hardening the OS against kernel memory attacks through the use of virtualization-based protection of code integrity (more specifically, HVCI).</a:t>
            </a:r>
          </a:p>
          <a:p>
            <a:r>
              <a:rPr lang="en-US" sz="2800" dirty="0"/>
              <a:t>Note: Device Guard devices that run Kernel Mode Code Integrity with virtualization-based security must have compatible drivers. For additional information, please read the </a:t>
            </a:r>
            <a:r>
              <a:rPr lang="en-US" sz="2800" dirty="0">
                <a:hlinkClick r:id="rId2"/>
              </a:rPr>
              <a:t>Driver compatibility with Device Guard in Windows 10 blog post</a:t>
            </a:r>
            <a:r>
              <a:rPr lang="en-US" sz="2800" dirty="0"/>
              <a:t>.</a:t>
            </a:r>
            <a:endParaRPr lang="fr-FR" sz="2800" dirty="0"/>
          </a:p>
        </p:txBody>
      </p:sp>
    </p:spTree>
    <p:extLst>
      <p:ext uri="{BB962C8B-B14F-4D97-AF65-F5344CB8AC3E}">
        <p14:creationId xmlns:p14="http://schemas.microsoft.com/office/powerpoint/2010/main" val="99841442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339180"/>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94520" y="1793401"/>
            <a:ext cx="5101342" cy="4985980"/>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2400" b="1" dirty="0">
                <a:solidFill>
                  <a:prstClr val="white"/>
                </a:solidFill>
                <a:latin typeface="Calibri Light" panose="020F0302020204030204"/>
              </a:rPr>
              <a:t>Virtualization-based security </a:t>
            </a:r>
            <a:br>
              <a:rPr lang="en-US" sz="2400" b="1" dirty="0">
                <a:solidFill>
                  <a:prstClr val="white"/>
                </a:solidFill>
                <a:latin typeface="Calibri Light" panose="020F0302020204030204"/>
              </a:rPr>
            </a:br>
            <a:r>
              <a:rPr lang="en-US" sz="2400" dirty="0">
                <a:solidFill>
                  <a:prstClr val="white"/>
                </a:solidFill>
                <a:latin typeface="Calibri Light" panose="020F0302020204030204"/>
              </a:rPr>
              <a:t>(Hyper-V + Secure Kernel). Virtualization-based security is a completely new enforced security boundary that allows you to protect critical parts of Windows 10.</a:t>
            </a:r>
          </a:p>
          <a:p>
            <a:pPr lvl="0">
              <a:defRPr/>
            </a:pPr>
            <a:endParaRPr lang="en-US" sz="2400" dirty="0">
              <a:solidFill>
                <a:prstClr val="white"/>
              </a:solidFill>
              <a:latin typeface="Calibri Light" panose="020F0302020204030204"/>
            </a:endParaRPr>
          </a:p>
          <a:p>
            <a:pPr lvl="0">
              <a:defRPr/>
            </a:pPr>
            <a:r>
              <a:rPr lang="en-US" sz="2400" b="1" dirty="0">
                <a:solidFill>
                  <a:prstClr val="white"/>
                </a:solidFill>
                <a:latin typeface="Calibri Light" panose="020F0302020204030204"/>
              </a:rPr>
              <a:t>Hypervisor-protected Code Integrity </a:t>
            </a:r>
            <a:r>
              <a:rPr lang="en-US" sz="2400" dirty="0">
                <a:solidFill>
                  <a:prstClr val="white"/>
                </a:solidFill>
                <a:latin typeface="Calibri Light" panose="020F0302020204030204"/>
              </a:rPr>
              <a:t>(HVCI). Hypervisor-protected Code Integrity is a feature of Device Guard that ensures only drivers, executables, and DLLs that comply with the Device Guard Code Integrity policy are allowed to run.</a:t>
            </a: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en-US" dirty="0"/>
              <a:t>Windows 10 hardware-based security defenses</a:t>
            </a:r>
            <a:endParaRPr lang="fr-FR" dirty="0"/>
          </a:p>
        </p:txBody>
      </p:sp>
      <p:pic>
        <p:nvPicPr>
          <p:cNvPr id="3074" name="Picture 2" descr="fig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02" y="1547055"/>
            <a:ext cx="5560515" cy="520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77900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339180"/>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94520" y="1841026"/>
            <a:ext cx="5101342" cy="418576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2000" dirty="0">
                <a:solidFill>
                  <a:prstClr val="white"/>
                </a:solidFill>
                <a:latin typeface="Calibri Light" panose="020F0302020204030204"/>
              </a:rPr>
              <a:t>The trust decision to execute code is performed by using Hyper-V Code Integrity, which runs in virtualization-based security, a Hyper-V protected container that runs alongside regular Windows.</a:t>
            </a:r>
          </a:p>
          <a:p>
            <a:pPr lvl="0">
              <a:defRPr/>
            </a:pPr>
            <a:endParaRPr lang="en-US" sz="2000" dirty="0">
              <a:solidFill>
                <a:prstClr val="white"/>
              </a:solidFill>
              <a:latin typeface="Calibri Light" panose="020F0302020204030204"/>
            </a:endParaRPr>
          </a:p>
          <a:p>
            <a:pPr lvl="0">
              <a:defRPr/>
            </a:pPr>
            <a:r>
              <a:rPr lang="en-US" sz="2000" dirty="0">
                <a:solidFill>
                  <a:prstClr val="white"/>
                </a:solidFill>
                <a:latin typeface="Calibri Light" panose="020F0302020204030204"/>
              </a:rPr>
              <a:t>Hyper-V Code Integrity is a feature that validates the integrity of a driver or system file each time it is loaded into memory. Code integrity detects whether an unsigned driver or system file is being loaded into the kernel, or whether a system file has been modified by malicious software that is being run by a user account with Administrator privileges. </a:t>
            </a: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en-US" dirty="0"/>
              <a:t>Windows 10 with virtualization-based security</a:t>
            </a:r>
            <a:endParaRPr lang="fr-FR" dirty="0"/>
          </a:p>
        </p:txBody>
      </p:sp>
      <p:pic>
        <p:nvPicPr>
          <p:cNvPr id="4100" name="Picture 4" descr="fig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39" y="2432032"/>
            <a:ext cx="5616575" cy="3361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86840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noGrp="1"/>
          </p:cNvGraphicFramePr>
          <p:nvPr>
            <p:extLst>
              <p:ext uri="{D42A27DB-BD31-4B8C-83A1-F6EECF244321}">
                <p14:modId xmlns:p14="http://schemas.microsoft.com/office/powerpoint/2010/main" val="382903541"/>
              </p:ext>
            </p:extLst>
          </p:nvPr>
        </p:nvGraphicFramePr>
        <p:xfrm>
          <a:off x="453144" y="1212850"/>
          <a:ext cx="11434056" cy="5677520"/>
        </p:xfrm>
        <a:graphic>
          <a:graphicData uri="http://schemas.openxmlformats.org/drawingml/2006/table">
            <a:tbl>
              <a:tblPr firstRow="1" bandCol="1"/>
              <a:tblGrid>
                <a:gridCol w="3206639">
                  <a:extLst>
                    <a:ext uri="{9D8B030D-6E8A-4147-A177-3AD203B41FA5}">
                      <a16:colId xmlns:a16="http://schemas.microsoft.com/office/drawing/2014/main" val="20000"/>
                    </a:ext>
                  </a:extLst>
                </a:gridCol>
                <a:gridCol w="8227417">
                  <a:extLst>
                    <a:ext uri="{9D8B030D-6E8A-4147-A177-3AD203B41FA5}">
                      <a16:colId xmlns:a16="http://schemas.microsoft.com/office/drawing/2014/main" val="20001"/>
                    </a:ext>
                  </a:extLst>
                </a:gridCol>
              </a:tblGrid>
              <a:tr h="562092">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000" b="0" u="none" strike="noStrike" kern="1200" dirty="0">
                          <a:solidFill>
                            <a:srgbClr val="505050"/>
                          </a:solidFill>
                          <a:latin typeface="+mj-lt"/>
                          <a:ea typeface="Segoe UI" pitchFamily="34" charset="0"/>
                          <a:cs typeface="Segoe UI" pitchFamily="34" charset="0"/>
                        </a:rPr>
                        <a:t>Hardware</a:t>
                      </a:r>
                    </a:p>
                  </a:txBody>
                  <a:tcPr anchor="b">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000" b="0" u="none" strike="noStrike" kern="1200" dirty="0">
                          <a:solidFill>
                            <a:srgbClr val="505050"/>
                          </a:solidFill>
                          <a:latin typeface="+mj-lt"/>
                          <a:ea typeface="Segoe UI" pitchFamily="34" charset="0"/>
                          <a:cs typeface="Segoe UI" pitchFamily="34" charset="0"/>
                        </a:rPr>
                        <a:t>Motivation</a:t>
                      </a:r>
                      <a:r>
                        <a:rPr lang="en-US" sz="1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rPr>
                        <a:t> </a:t>
                      </a: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489256">
                <a:tc>
                  <a:txBody>
                    <a:bodyPr/>
                    <a:lstStyle/>
                    <a:p>
                      <a:pPr algn="l" fontAlgn="t"/>
                      <a:r>
                        <a:rPr lang="en-US" sz="1400" dirty="0">
                          <a:solidFill>
                            <a:schemeClr val="bg1"/>
                          </a:solidFill>
                          <a:effectLst/>
                        </a:rPr>
                        <a:t>UEFI 2.3.1 or later firmware with Secure Boot enabled</a:t>
                      </a:r>
                    </a:p>
                  </a:txBody>
                  <a:tcPr marL="152400" marR="152400" marT="114300" marB="1143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algn="l" fontAlgn="t"/>
                      <a:r>
                        <a:rPr lang="en-US" sz="1400" dirty="0">
                          <a:effectLst/>
                        </a:rPr>
                        <a:t>Required to support UEFI Secure Boot.</a:t>
                      </a:r>
                    </a:p>
                    <a:p>
                      <a:pPr algn="l" fontAlgn="t"/>
                      <a:r>
                        <a:rPr lang="en-US" sz="1400" dirty="0">
                          <a:effectLst/>
                        </a:rPr>
                        <a:t>UEFI Secure Boot ensures that the device boots only authorized code.</a:t>
                      </a:r>
                    </a:p>
                    <a:p>
                      <a:pPr algn="l" fontAlgn="t"/>
                      <a:r>
                        <a:rPr lang="en-US" sz="1400" dirty="0">
                          <a:effectLst/>
                        </a:rPr>
                        <a:t>Additionally, Boot Integrity (Platform Secure Boot) must be supported following the requirements in Hardware Compatibility Specification for Systems for Windows 10 under the subsection: “System.Fundamentals.Firmware.CS.UEFISecureBoot.ConnectedStandby”</a:t>
                      </a:r>
                    </a:p>
                  </a:txBody>
                  <a:tcPr marL="152400" marR="152400" marT="114300" marB="1143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835436">
                <a:tc>
                  <a:txBody>
                    <a:bodyPr/>
                    <a:lstStyle/>
                    <a:p>
                      <a:pPr algn="l" fontAlgn="t"/>
                      <a:r>
                        <a:rPr lang="en-US" sz="1400">
                          <a:solidFill>
                            <a:schemeClr val="bg1"/>
                          </a:solidFill>
                          <a:effectLst/>
                        </a:rPr>
                        <a:t>Virtualization extensions, such as Intel VT-x, AMD-V, and SLAT must be enabled</a:t>
                      </a:r>
                    </a:p>
                  </a:txBody>
                  <a:tcPr marL="152400" marR="152400" marT="114300" marB="1143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algn="l" fontAlgn="t"/>
                      <a:r>
                        <a:rPr lang="en-US" sz="1400">
                          <a:effectLst/>
                        </a:rPr>
                        <a:t>Required to support virtualization-based security.</a:t>
                      </a:r>
                    </a:p>
                    <a:p>
                      <a:pPr algn="l" fontAlgn="t"/>
                      <a:r>
                        <a:rPr lang="en-US" sz="1400" b="1">
                          <a:solidFill>
                            <a:srgbClr val="000000"/>
                          </a:solidFill>
                          <a:effectLst/>
                          <a:latin typeface="segoe-ui_bold"/>
                        </a:rPr>
                        <a:t>Note</a:t>
                      </a:r>
                      <a:br>
                        <a:rPr lang="en-US" sz="1400">
                          <a:solidFill>
                            <a:srgbClr val="000000"/>
                          </a:solidFill>
                          <a:effectLst/>
                        </a:rPr>
                      </a:br>
                      <a:r>
                        <a:rPr lang="en-US" sz="1400">
                          <a:solidFill>
                            <a:srgbClr val="000000"/>
                          </a:solidFill>
                          <a:effectLst/>
                          <a:latin typeface="segoe-ui_normal"/>
                        </a:rPr>
                        <a:t>Device Guard can be enabled without using virtualization-based security.</a:t>
                      </a:r>
                    </a:p>
                  </a:txBody>
                  <a:tcPr marL="152400" marR="152400" marT="114300" marB="1143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1271316">
                <a:tc>
                  <a:txBody>
                    <a:bodyPr/>
                    <a:lstStyle/>
                    <a:p>
                      <a:pPr algn="l" fontAlgn="t"/>
                      <a:r>
                        <a:rPr lang="en-US" sz="1400">
                          <a:solidFill>
                            <a:schemeClr val="bg1"/>
                          </a:solidFill>
                          <a:effectLst/>
                        </a:rPr>
                        <a:t>X64 processor</a:t>
                      </a:r>
                    </a:p>
                  </a:txBody>
                  <a:tcPr marL="152400" marR="152400" marT="114300" marB="1143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algn="l" fontAlgn="t"/>
                      <a:r>
                        <a:rPr lang="en-US" sz="1400" dirty="0">
                          <a:effectLst/>
                        </a:rPr>
                        <a:t>Required to support virtualization-based security that uses Windows Hypervisor. Hyper-V is supported only on x64 processor (and not on x86).</a:t>
                      </a:r>
                    </a:p>
                    <a:p>
                      <a:pPr algn="l" fontAlgn="t"/>
                      <a:r>
                        <a:rPr lang="en-US" sz="1400" dirty="0">
                          <a:effectLst/>
                        </a:rPr>
                        <a:t>Direct Memory Access (DMA) protection can be enabled to provide additional memory protection but requires processors to include DMA protection technologies.</a:t>
                      </a:r>
                    </a:p>
                  </a:txBody>
                  <a:tcPr marL="152400" marR="152400" marT="114300" marB="1143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617496">
                <a:tc>
                  <a:txBody>
                    <a:bodyPr/>
                    <a:lstStyle/>
                    <a:p>
                      <a:pPr algn="l" fontAlgn="t"/>
                      <a:r>
                        <a:rPr lang="en-US" sz="1400">
                          <a:solidFill>
                            <a:schemeClr val="bg1"/>
                          </a:solidFill>
                          <a:effectLst/>
                        </a:rPr>
                        <a:t>IOMMU, such as Intel VT-d, AMD-Vi</a:t>
                      </a:r>
                    </a:p>
                  </a:txBody>
                  <a:tcPr marL="152400" marR="152400" marT="114300" marB="1143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algn="l" fontAlgn="t"/>
                      <a:r>
                        <a:rPr lang="en-US" sz="1400">
                          <a:effectLst/>
                        </a:rPr>
                        <a:t>Support for the IOMMU in Windows 10 enhances system resiliency against DMA attacks.</a:t>
                      </a:r>
                    </a:p>
                  </a:txBody>
                  <a:tcPr marL="152400" marR="152400" marT="114300" marB="1143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835436">
                <a:tc>
                  <a:txBody>
                    <a:bodyPr/>
                    <a:lstStyle/>
                    <a:p>
                      <a:pPr algn="l" fontAlgn="t"/>
                      <a:r>
                        <a:rPr lang="en-US" sz="1400" dirty="0">
                          <a:solidFill>
                            <a:schemeClr val="bg1"/>
                          </a:solidFill>
                          <a:effectLst/>
                        </a:rPr>
                        <a:t>Trusted Platform Module (TPM)</a:t>
                      </a:r>
                    </a:p>
                  </a:txBody>
                  <a:tcPr marL="152400" marR="152400" marT="114300" marB="114300">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pPr algn="l" fontAlgn="t"/>
                      <a:r>
                        <a:rPr lang="en-US" sz="1400" dirty="0">
                          <a:effectLst/>
                        </a:rPr>
                        <a:t>Required to support health attestation and necessary for additional key protections for virtualization-based security. TPM 2.0 is supported; TPM 1.2 is also supported beginning with Windows 10, version 1703.</a:t>
                      </a:r>
                    </a:p>
                  </a:txBody>
                  <a:tcPr marL="152400" marR="152400" marT="114300" marB="114300">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5"/>
                  </a:ext>
                </a:extLst>
              </a:tr>
            </a:tbl>
          </a:graphicData>
        </a:graphic>
      </p:graphicFrame>
      <p:sp>
        <p:nvSpPr>
          <p:cNvPr id="2" name="Espace réservé du texte 1">
            <a:extLst>
              <a:ext uri="{FF2B5EF4-FFF2-40B4-BE49-F238E27FC236}">
                <a16:creationId xmlns:a16="http://schemas.microsoft.com/office/drawing/2014/main" id="{812B736D-9D67-470F-A79E-5AC7FE30D3E4}"/>
              </a:ext>
            </a:extLst>
          </p:cNvPr>
          <p:cNvSpPr>
            <a:spLocks noGrp="1"/>
          </p:cNvSpPr>
          <p:nvPr>
            <p:ph type="body" sz="quarter" idx="13"/>
          </p:nvPr>
        </p:nvSpPr>
        <p:spPr/>
        <p:txBody>
          <a:bodyPr/>
          <a:lstStyle/>
          <a:p>
            <a:r>
              <a:rPr lang="fr-FR" dirty="0" err="1"/>
              <a:t>Device</a:t>
            </a:r>
            <a:r>
              <a:rPr lang="fr-FR" dirty="0"/>
              <a:t> Guard: Hardware </a:t>
            </a:r>
            <a:r>
              <a:rPr lang="fr-FR" dirty="0" err="1"/>
              <a:t>requirements</a:t>
            </a:r>
            <a:endParaRPr lang="fr-FR" dirty="0"/>
          </a:p>
        </p:txBody>
      </p:sp>
    </p:spTree>
    <p:extLst>
      <p:ext uri="{BB962C8B-B14F-4D97-AF65-F5344CB8AC3E}">
        <p14:creationId xmlns:p14="http://schemas.microsoft.com/office/powerpoint/2010/main" val="13178942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Credential</a:t>
            </a:r>
            <a:r>
              <a:rPr lang="en-US" sz="4800" dirty="0"/>
              <a:t> Guard</a:t>
            </a:r>
            <a:endParaRPr lang="en-US" sz="4800" spc="-50" dirty="0"/>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142850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Credential Guard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8964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Credential Guard uses virtualization-based security to isolate secrets, such as NTLM password hashes and Kerberos Ticket Granting Tickets, so that only privileged system software can access them.</a:t>
            </a:r>
          </a:p>
          <a:p>
            <a:endParaRPr lang="en-US" dirty="0"/>
          </a:p>
          <a:p>
            <a:r>
              <a:rPr lang="en-US" dirty="0"/>
              <a:t>Credential Guard is included in Windows 10 Enterprise and Windows Server 2016.</a:t>
            </a:r>
            <a:endParaRPr lang="fr-FR" dirty="0"/>
          </a:p>
        </p:txBody>
      </p:sp>
    </p:spTree>
    <p:extLst>
      <p:ext uri="{BB962C8B-B14F-4D97-AF65-F5344CB8AC3E}">
        <p14:creationId xmlns:p14="http://schemas.microsoft.com/office/powerpoint/2010/main" val="287580725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Credential Guard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18186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More information available in Module 1 of the Active Directory Security course </a:t>
            </a:r>
            <a:endParaRPr lang="fr-FR" dirty="0"/>
          </a:p>
        </p:txBody>
      </p:sp>
    </p:spTree>
    <p:extLst>
      <p:ext uri="{BB962C8B-B14F-4D97-AF65-F5344CB8AC3E}">
        <p14:creationId xmlns:p14="http://schemas.microsoft.com/office/powerpoint/2010/main" val="4633277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a:t>
            </a:r>
            <a:r>
              <a:rPr lang="en-US"/>
              <a:t>configuration threats</a:t>
            </a:r>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50012"/>
            <a:ext cx="11887200" cy="465973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a:gradFill>
                  <a:gsLst>
                    <a:gs pos="1250">
                      <a:srgbClr val="505050"/>
                    </a:gs>
                    <a:gs pos="100000">
                      <a:srgbClr val="505050"/>
                    </a:gs>
                  </a:gsLst>
                  <a:lin ang="5400000" scaled="0"/>
                </a:gradFill>
              </a:rPr>
              <a:t>Application and system updates (Windows Update/WSUS)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Adobe Flash vulnerability for IE integrated plug-ins</a:t>
            </a:r>
            <a:endParaRPr lang="en-US" sz="2000">
              <a:gradFill>
                <a:gsLst>
                  <a:gs pos="1250">
                    <a:srgbClr val="505050"/>
                  </a:gs>
                  <a:gs pos="100000">
                    <a:srgbClr val="505050"/>
                  </a:gs>
                </a:gsLst>
                <a:lin ang="5400000" scaled="0"/>
              </a:gradFill>
              <a:cs typeface="Segoe UI"/>
            </a:endParaRPr>
          </a:p>
          <a:p>
            <a:pPr>
              <a:buFont typeface="Wingdings" panose="05000000000000000000" pitchFamily="2" charset="2"/>
              <a:buChar char="§"/>
              <a:defRPr/>
            </a:pPr>
            <a:r>
              <a:rPr lang="en-US" sz="3200">
                <a:gradFill>
                  <a:gsLst>
                    <a:gs pos="1250">
                      <a:srgbClr val="505050"/>
                    </a:gs>
                    <a:gs pos="100000">
                      <a:srgbClr val="505050"/>
                    </a:gs>
                  </a:gsLst>
                  <a:lin ang="5400000" scaled="0"/>
                </a:gradFill>
              </a:rPr>
              <a:t>Schedule tasks running scripts in folder or share with incorrect permissions</a:t>
            </a:r>
            <a:endParaRPr lang="en-US" sz="3200">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sz="3200">
                <a:gradFill>
                  <a:gsLst>
                    <a:gs pos="1250">
                      <a:srgbClr val="505050"/>
                    </a:gs>
                    <a:gs pos="100000">
                      <a:srgbClr val="505050"/>
                    </a:gs>
                  </a:gsLst>
                  <a:lin ang="5400000" scaled="0"/>
                </a:gradFill>
              </a:rPr>
              <a:t>Windows Firewall disabled(if no AV suite equivalent enabled)</a:t>
            </a:r>
            <a:endParaRPr lang="en-US" sz="3200">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sz="3200">
                <a:gradFill>
                  <a:gsLst>
                    <a:gs pos="1250">
                      <a:srgbClr val="505050"/>
                    </a:gs>
                    <a:gs pos="100000">
                      <a:srgbClr val="505050"/>
                    </a:gs>
                  </a:gsLst>
                  <a:lin ang="5400000" scaled="0"/>
                </a:gradFill>
              </a:rPr>
              <a:t>To many accounts in Administrators group</a:t>
            </a:r>
            <a:endParaRPr lang="en-US" sz="3200">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sz="3200">
                <a:gradFill>
                  <a:gsLst>
                    <a:gs pos="1250">
                      <a:srgbClr val="505050"/>
                    </a:gs>
                    <a:gs pos="100000">
                      <a:srgbClr val="505050"/>
                    </a:gs>
                  </a:gsLst>
                  <a:lin ang="5400000" scaled="0"/>
                </a:gradFill>
              </a:rPr>
              <a:t>PowerShell restriction policies unrestricted</a:t>
            </a:r>
            <a:endParaRPr lang="en-US" sz="3200">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sz="3200">
                <a:gradFill>
                  <a:gsLst>
                    <a:gs pos="1250">
                      <a:srgbClr val="505050"/>
                    </a:gs>
                    <a:gs pos="100000">
                      <a:srgbClr val="505050"/>
                    </a:gs>
                  </a:gsLst>
                  <a:lin ang="5400000" scaled="0"/>
                </a:gradFill>
              </a:rPr>
              <a:t>Audit not set</a:t>
            </a:r>
            <a:endParaRPr lang="en-US" sz="3200">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sz="3200">
                <a:gradFill>
                  <a:gsLst>
                    <a:gs pos="1250">
                      <a:srgbClr val="505050"/>
                    </a:gs>
                    <a:gs pos="100000">
                      <a:srgbClr val="505050"/>
                    </a:gs>
                  </a:gsLst>
                  <a:lin ang="5400000" scaled="0"/>
                </a:gradFill>
              </a:rPr>
              <a:t>Weak protocols (NTLMv1, SMBv1, etc).</a:t>
            </a:r>
            <a:endParaRPr lang="en-US" sz="32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75277124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Desired State Configuration</a:t>
            </a:r>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14058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What is Desired State Configuration (DSC)?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11805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New management platform in Windows PowerShell </a:t>
            </a:r>
          </a:p>
          <a:p>
            <a:r>
              <a:rPr lang="en-US" dirty="0"/>
              <a:t>Enable deployment and management of a remote machine’s software and host OS</a:t>
            </a:r>
          </a:p>
          <a:p>
            <a:r>
              <a:rPr lang="en-US" dirty="0"/>
              <a:t>PowerShell language extensions, cmdlets, and resources to declaratively specify state</a:t>
            </a:r>
          </a:p>
          <a:p>
            <a:r>
              <a:rPr lang="en-US" dirty="0"/>
              <a:t>Enforce the desired state and prevent configuration drift</a:t>
            </a:r>
          </a:p>
          <a:p>
            <a:r>
              <a:rPr lang="en-US" dirty="0"/>
              <a:t>No procedural scripting required</a:t>
            </a:r>
          </a:p>
        </p:txBody>
      </p:sp>
    </p:spTree>
    <p:extLst>
      <p:ext uri="{BB962C8B-B14F-4D97-AF65-F5344CB8AC3E}">
        <p14:creationId xmlns:p14="http://schemas.microsoft.com/office/powerpoint/2010/main" val="61412375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DSC - Prerequisites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41351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Method of specifying the configuration to be present on a computer</a:t>
            </a:r>
          </a:p>
          <a:p>
            <a:pPr lvl="1"/>
            <a:r>
              <a:rPr lang="en-US" sz="2800" dirty="0"/>
              <a:t>PowerShell language extension in v4.0</a:t>
            </a:r>
          </a:p>
          <a:p>
            <a:pPr lvl="1"/>
            <a:r>
              <a:rPr lang="en-US" sz="2800" dirty="0"/>
              <a:t>Enables deployment and management of software configuration</a:t>
            </a:r>
          </a:p>
          <a:p>
            <a:pPr lvl="1"/>
            <a:r>
              <a:rPr lang="en-US" sz="2800" dirty="0"/>
              <a:t>Allows continuous configuration testing and re-application to prevent configuration drift</a:t>
            </a:r>
          </a:p>
          <a:p>
            <a:pPr lvl="1"/>
            <a:r>
              <a:rPr lang="en-US" sz="2800" dirty="0"/>
              <a:t>Resources specify how software is to be configured</a:t>
            </a:r>
          </a:p>
          <a:p>
            <a:pPr lvl="1"/>
            <a:r>
              <a:rPr lang="en-US" sz="2800" dirty="0"/>
              <a:t>Requires PowerShell Remoting to be enabled</a:t>
            </a:r>
          </a:p>
          <a:p>
            <a:pPr lvl="1"/>
            <a:r>
              <a:rPr lang="en-US" sz="2800" dirty="0"/>
              <a:t>Not supported on 32-bit operating systems</a:t>
            </a:r>
          </a:p>
        </p:txBody>
      </p:sp>
    </p:spTree>
    <p:extLst>
      <p:ext uri="{BB962C8B-B14F-4D97-AF65-F5344CB8AC3E}">
        <p14:creationId xmlns:p14="http://schemas.microsoft.com/office/powerpoint/2010/main" val="104833273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DSC - Imperative vs. Declarative Language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5114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Imperative</a:t>
            </a:r>
          </a:p>
          <a:p>
            <a:endParaRPr lang="en-US" dirty="0"/>
          </a:p>
          <a:p>
            <a:r>
              <a:rPr lang="en-US" dirty="0"/>
              <a:t>Declarative</a:t>
            </a:r>
          </a:p>
          <a:p>
            <a:endParaRPr lang="en-US" dirty="0"/>
          </a:p>
        </p:txBody>
      </p:sp>
      <p:sp>
        <p:nvSpPr>
          <p:cNvPr id="4" name="Rectangle 3"/>
          <p:cNvSpPr/>
          <p:nvPr/>
        </p:nvSpPr>
        <p:spPr>
          <a:xfrm>
            <a:off x="1263404" y="2607004"/>
            <a:ext cx="9505340"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srgbClr val="00008B"/>
                </a:solidFill>
                <a:latin typeface="Lucida Console" panose="020B0609040504020204" pitchFamily="49" charset="0"/>
              </a:rPr>
              <a:t>Add-</a:t>
            </a:r>
            <a:r>
              <a:rPr lang="en-US" sz="2400" dirty="0" err="1">
                <a:solidFill>
                  <a:srgbClr val="00008B"/>
                </a:solidFill>
                <a:latin typeface="Lucida Console" panose="020B0609040504020204" pitchFamily="49" charset="0"/>
              </a:rPr>
              <a:t>WindowsFeature</a:t>
            </a: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r>
              <a:rPr kumimoji="0" lang="en-US" sz="2400" b="0" i="0" u="none" strike="noStrike" kern="1200" cap="none" spc="0" normalizeH="0" baseline="0" noProof="0" dirty="0">
                <a:ln>
                  <a:noFill/>
                </a:ln>
                <a:solidFill>
                  <a:srgbClr val="8A2BE2"/>
                </a:solidFill>
                <a:effectLst/>
                <a:uLnTx/>
                <a:uFillTx/>
                <a:latin typeface="Lucida Console" panose="020B0609040504020204" pitchFamily="49" charset="0"/>
                <a:ea typeface="+mn-ea"/>
                <a:cs typeface="+mn-cs"/>
              </a:rPr>
              <a:t>Windows-Server-Backup</a:t>
            </a:r>
          </a:p>
        </p:txBody>
      </p:sp>
      <p:sp>
        <p:nvSpPr>
          <p:cNvPr id="6" name="Rectangle 5"/>
          <p:cNvSpPr/>
          <p:nvPr/>
        </p:nvSpPr>
        <p:spPr>
          <a:xfrm>
            <a:off x="1263404" y="3780985"/>
            <a:ext cx="8251727" cy="230832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8B"/>
                </a:solidFill>
                <a:effectLst/>
                <a:uLnTx/>
                <a:uFillTx/>
                <a:latin typeface="Lucida Console" panose="020B0609040504020204" pitchFamily="49" charset="0"/>
                <a:ea typeface="+mn-ea"/>
                <a:cs typeface="+mn-cs"/>
              </a:rPr>
              <a:t>Configuration</a:t>
            </a: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r>
              <a:rPr kumimoji="0" lang="en-US" sz="2400" b="0" i="0" u="none" strike="noStrike" kern="1200" cap="none" spc="0" normalizeH="0" baseline="0" noProof="0" dirty="0" err="1">
                <a:ln>
                  <a:noFill/>
                </a:ln>
                <a:solidFill>
                  <a:srgbClr val="8A2BE2"/>
                </a:solidFill>
                <a:effectLst/>
                <a:uLnTx/>
                <a:uFillTx/>
                <a:latin typeface="Lucida Console" panose="020B0609040504020204" pitchFamily="49" charset="0"/>
                <a:ea typeface="+mn-ea"/>
                <a:cs typeface="+mn-cs"/>
              </a:rPr>
              <a:t>BaseBuild</a:t>
            </a:r>
            <a:r>
              <a:rPr kumimoji="0" lang="en-US" sz="2400" b="0" i="0" u="none" strike="noStrike" kern="1200" cap="none" spc="0" normalizeH="0" baseline="0" noProof="0" dirty="0">
                <a:ln>
                  <a:noFill/>
                </a:ln>
                <a:solidFill>
                  <a:srgbClr val="8A2BE2"/>
                </a:solidFill>
                <a:effectLst/>
                <a:uLnTx/>
                <a:uFillTx/>
                <a:latin typeface="Lucida Console" panose="020B0609040504020204" pitchFamily="49" charset="0"/>
                <a:ea typeface="+mn-ea"/>
                <a:cs typeface="+mn-cs"/>
              </a:rPr>
              <a:t> </a:t>
            </a: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WindowsFeature</a:t>
            </a: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r>
              <a:rPr kumimoji="0" lang="en-US" sz="2400" b="0" i="0" u="none" strike="noStrike" kern="1200" cap="none" spc="0" normalizeH="0" baseline="0" noProof="0" dirty="0">
                <a:ln>
                  <a:noFill/>
                </a:ln>
                <a:solidFill>
                  <a:srgbClr val="8A2BE2"/>
                </a:solidFill>
                <a:effectLst/>
                <a:uLnTx/>
                <a:uFillTx/>
                <a:latin typeface="Lucida Console" panose="020B0609040504020204" pitchFamily="49" charset="0"/>
                <a:ea typeface="+mn-ea"/>
                <a:cs typeface="+mn-cs"/>
              </a:rPr>
              <a:t>Backup </a:t>
            </a: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Ensure </a:t>
            </a:r>
            <a:r>
              <a:rPr kumimoji="0" lang="en-US" sz="24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a:t>
            </a: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r>
              <a:rPr kumimoji="0" lang="en-US" sz="2400" b="0" i="0" u="none" strike="noStrike" kern="1200" cap="none" spc="0" normalizeH="0" baseline="0" noProof="0" dirty="0">
                <a:ln>
                  <a:noFill/>
                </a:ln>
                <a:solidFill>
                  <a:srgbClr val="8B0000"/>
                </a:solidFill>
                <a:effectLst/>
                <a:uLnTx/>
                <a:uFillTx/>
                <a:latin typeface="Lucida Console" panose="020B0609040504020204" pitchFamily="49" charset="0"/>
                <a:ea typeface="+mn-ea"/>
                <a:cs typeface="+mn-cs"/>
              </a:rPr>
              <a:t>"Present"</a:t>
            </a:r>
            <a:endPar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Name </a:t>
            </a:r>
            <a:r>
              <a:rPr kumimoji="0" lang="en-US" sz="24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a:t>
            </a: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r>
              <a:rPr kumimoji="0" lang="en-US" sz="2400" b="0" i="0" u="none" strike="noStrike" kern="1200" cap="none" spc="0" normalizeH="0" baseline="0" noProof="0" dirty="0">
                <a:ln>
                  <a:noFill/>
                </a:ln>
                <a:solidFill>
                  <a:srgbClr val="8B0000"/>
                </a:solidFill>
                <a:effectLst/>
                <a:uLnTx/>
                <a:uFillTx/>
                <a:latin typeface="Lucida Console" panose="020B0609040504020204" pitchFamily="49" charset="0"/>
                <a:ea typeface="+mn-ea"/>
                <a:cs typeface="+mn-cs"/>
              </a:rPr>
              <a:t>"Windows-Server-Backup"</a:t>
            </a:r>
            <a:endPar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p:txBody>
      </p:sp>
    </p:spTree>
    <p:extLst>
      <p:ext uri="{BB962C8B-B14F-4D97-AF65-F5344CB8AC3E}">
        <p14:creationId xmlns:p14="http://schemas.microsoft.com/office/powerpoint/2010/main" val="365898992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DSC - Scope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6287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Automate configuration of a set of computers (target nodes)</a:t>
            </a:r>
          </a:p>
          <a:p>
            <a:endParaRPr lang="en-US" sz="3200" dirty="0"/>
          </a:p>
          <a:p>
            <a:endParaRPr lang="en-US" sz="3200" dirty="0"/>
          </a:p>
          <a:p>
            <a:endParaRPr lang="en-US" sz="3200" dirty="0"/>
          </a:p>
          <a:p>
            <a:endParaRPr lang="en-US" sz="3200" dirty="0"/>
          </a:p>
          <a:p>
            <a:endParaRPr lang="en-US" sz="3200" dirty="0"/>
          </a:p>
          <a:p>
            <a:endParaRPr lang="en-US" sz="3200" dirty="0"/>
          </a:p>
          <a:p>
            <a:r>
              <a:rPr lang="en-AU" sz="3200" dirty="0"/>
              <a:t>Option to create custom resources to configure the state of any application or system setting</a:t>
            </a:r>
            <a:endParaRPr lang="en-US" dirty="0"/>
          </a:p>
        </p:txBody>
      </p:sp>
      <p:graphicFrame>
        <p:nvGraphicFramePr>
          <p:cNvPr id="7" name="Diagram 6"/>
          <p:cNvGraphicFramePr/>
          <p:nvPr>
            <p:extLst>
              <p:ext uri="{D42A27DB-BD31-4B8C-83A1-F6EECF244321}">
                <p14:modId xmlns:p14="http://schemas.microsoft.com/office/powerpoint/2010/main" val="3197924040"/>
              </p:ext>
            </p:extLst>
          </p:nvPr>
        </p:nvGraphicFramePr>
        <p:xfrm>
          <a:off x="489944" y="2483622"/>
          <a:ext cx="11290676" cy="306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13457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DSC – DCS versus Group Policies	</a:t>
            </a:r>
            <a:endParaRPr lang="fr-FR" dirty="0"/>
          </a:p>
        </p:txBody>
      </p:sp>
      <p:graphicFrame>
        <p:nvGraphicFramePr>
          <p:cNvPr id="4" name="Diagram 3"/>
          <p:cNvGraphicFramePr/>
          <p:nvPr>
            <p:extLst>
              <p:ext uri="{D42A27DB-BD31-4B8C-83A1-F6EECF244321}">
                <p14:modId xmlns:p14="http://schemas.microsoft.com/office/powerpoint/2010/main" val="2838954105"/>
              </p:ext>
            </p:extLst>
          </p:nvPr>
        </p:nvGraphicFramePr>
        <p:xfrm>
          <a:off x="1165663" y="1634157"/>
          <a:ext cx="9860677" cy="4924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Point Star 5"/>
          <p:cNvSpPr/>
          <p:nvPr/>
        </p:nvSpPr>
        <p:spPr bwMode="auto">
          <a:xfrm>
            <a:off x="904206" y="2554847"/>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5-Point Star 6"/>
          <p:cNvSpPr/>
          <p:nvPr/>
        </p:nvSpPr>
        <p:spPr bwMode="auto">
          <a:xfrm>
            <a:off x="902158" y="2987349"/>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5-Point Star 7"/>
          <p:cNvSpPr/>
          <p:nvPr/>
        </p:nvSpPr>
        <p:spPr bwMode="auto">
          <a:xfrm>
            <a:off x="898144" y="3405104"/>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5-Point Star 8"/>
          <p:cNvSpPr/>
          <p:nvPr/>
        </p:nvSpPr>
        <p:spPr bwMode="auto">
          <a:xfrm>
            <a:off x="898144" y="3839054"/>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5-Point Star 9"/>
          <p:cNvSpPr/>
          <p:nvPr/>
        </p:nvSpPr>
        <p:spPr bwMode="auto">
          <a:xfrm>
            <a:off x="898144" y="4700697"/>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5-Point Star 10"/>
          <p:cNvSpPr/>
          <p:nvPr/>
        </p:nvSpPr>
        <p:spPr bwMode="auto">
          <a:xfrm>
            <a:off x="6097161" y="3850916"/>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5-Point Star 11"/>
          <p:cNvSpPr/>
          <p:nvPr/>
        </p:nvSpPr>
        <p:spPr bwMode="auto">
          <a:xfrm>
            <a:off x="6097161" y="4239174"/>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5-Point Star 12"/>
          <p:cNvSpPr/>
          <p:nvPr/>
        </p:nvSpPr>
        <p:spPr bwMode="auto">
          <a:xfrm>
            <a:off x="6097161" y="4668314"/>
            <a:ext cx="224106" cy="224106"/>
          </a:xfrm>
          <a:prstGeom prst="star5">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1573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5B501B4-BFF1-4CEA-B071-8E461A4DD01D}"/>
                                            </p:graphicEl>
                                          </p:spTgt>
                                        </p:tgtEl>
                                        <p:attrNameLst>
                                          <p:attrName>style.visibility</p:attrName>
                                        </p:attrNameLst>
                                      </p:cBhvr>
                                      <p:to>
                                        <p:strVal val="visible"/>
                                      </p:to>
                                    </p:set>
                                    <p:animEffect transition="in" filter="fade">
                                      <p:cBhvr>
                                        <p:cTn id="7" dur="500"/>
                                        <p:tgtEl>
                                          <p:spTgt spid="4">
                                            <p:graphicEl>
                                              <a:dgm id="{A5B501B4-BFF1-4CEA-B071-8E461A4DD01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03271DE6-CAA2-42AF-AD87-03BFD1E28D04}"/>
                                            </p:graphicEl>
                                          </p:spTgt>
                                        </p:tgtEl>
                                        <p:attrNameLst>
                                          <p:attrName>style.visibility</p:attrName>
                                        </p:attrNameLst>
                                      </p:cBhvr>
                                      <p:to>
                                        <p:strVal val="visible"/>
                                      </p:to>
                                    </p:set>
                                    <p:animEffect transition="in" filter="fade">
                                      <p:cBhvr>
                                        <p:cTn id="10" dur="500"/>
                                        <p:tgtEl>
                                          <p:spTgt spid="4">
                                            <p:graphicEl>
                                              <a:dgm id="{03271DE6-CAA2-42AF-AD87-03BFD1E28D0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6D5FEF39-A226-4417-8A04-281CF3A5F262}"/>
                                            </p:graphicEl>
                                          </p:spTgt>
                                        </p:tgtEl>
                                        <p:attrNameLst>
                                          <p:attrName>style.visibility</p:attrName>
                                        </p:attrNameLst>
                                      </p:cBhvr>
                                      <p:to>
                                        <p:strVal val="visible"/>
                                      </p:to>
                                    </p:set>
                                    <p:animEffect transition="in" filter="fade">
                                      <p:cBhvr>
                                        <p:cTn id="15" dur="500"/>
                                        <p:tgtEl>
                                          <p:spTgt spid="4">
                                            <p:graphicEl>
                                              <a:dgm id="{6D5FEF39-A226-4417-8A04-281CF3A5F262}"/>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43012F2-C20A-441A-8798-877A0B6176B6}"/>
                                            </p:graphicEl>
                                          </p:spTgt>
                                        </p:tgtEl>
                                        <p:attrNameLst>
                                          <p:attrName>style.visibility</p:attrName>
                                        </p:attrNameLst>
                                      </p:cBhvr>
                                      <p:to>
                                        <p:strVal val="visible"/>
                                      </p:to>
                                    </p:set>
                                    <p:animEffect transition="in" filter="fade">
                                      <p:cBhvr>
                                        <p:cTn id="18" dur="500"/>
                                        <p:tgtEl>
                                          <p:spTgt spid="4">
                                            <p:graphicEl>
                                              <a:dgm id="{D43012F2-C20A-441A-8798-877A0B6176B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P spid="6" grpId="0" animBg="1"/>
      <p:bldP spid="7" grpId="0" animBg="1"/>
      <p:bldP spid="8" grpId="0" animBg="1"/>
      <p:bldP spid="9" grpId="0" animBg="1"/>
      <p:bldP spid="10" grpId="0" animBg="1"/>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DSC – Components	</a:t>
            </a:r>
            <a:endParaRPr lang="fr-FR" dirty="0"/>
          </a:p>
        </p:txBody>
      </p:sp>
      <p:pic>
        <p:nvPicPr>
          <p:cNvPr id="14" name="Picture 7" descr="\\MAGNUM\Projects\Microsoft\Cloud Power FY12\Design\ICONS_PNG\Gears.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8814903" y="2235449"/>
            <a:ext cx="1616386" cy="1616386"/>
          </a:xfrm>
          <a:prstGeom prst="rect">
            <a:avLst/>
          </a:prstGeom>
          <a:noFill/>
          <a:ln>
            <a:solidFill>
              <a:schemeClr val="bg1"/>
            </a:solidFill>
          </a:ln>
        </p:spPr>
      </p:pic>
      <p:pic>
        <p:nvPicPr>
          <p:cNvPr id="15" name="Picture 3" descr="\\MAGNUM\Projects\Microsoft\Cloud Power FY12\Design\ICONS_PNG\Document.png"/>
          <p:cNvPicPr>
            <a:picLocks noChangeAspect="1" noChangeArrowheads="1"/>
          </p:cNvPicPr>
          <p:nvPr/>
        </p:nvPicPr>
        <p:blipFill>
          <a:blip r:embed="rId3" cstate="print">
            <a:duotone>
              <a:prstClr val="black"/>
              <a:schemeClr val="tx2">
                <a:tint val="45000"/>
                <a:satMod val="400000"/>
              </a:schemeClr>
            </a:duotone>
          </a:blip>
          <a:stretch>
            <a:fillRect/>
          </a:stretch>
        </p:blipFill>
        <p:spPr bwMode="auto">
          <a:xfrm>
            <a:off x="8122236" y="4752713"/>
            <a:ext cx="1616386" cy="1616386"/>
          </a:xfrm>
          <a:prstGeom prst="rect">
            <a:avLst/>
          </a:prstGeom>
          <a:noFill/>
          <a:ln>
            <a:solidFill>
              <a:schemeClr val="bg1"/>
            </a:solidFill>
          </a:ln>
        </p:spPr>
      </p:pic>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45972" y="4752713"/>
            <a:ext cx="2539053" cy="1683298"/>
          </a:xfrm>
          <a:prstGeom prst="rect">
            <a:avLst/>
          </a:prstGeom>
          <a:ln>
            <a:noFill/>
          </a:ln>
          <a:effectLst>
            <a:outerShdw blurRad="292100" dist="139700" dir="2700000" algn="tl" rotWithShape="0">
              <a:srgbClr val="333333">
                <a:alpha val="65000"/>
              </a:srgbClr>
            </a:outerShdw>
          </a:effectLst>
        </p:spPr>
      </p:pic>
      <p:pic>
        <p:nvPicPr>
          <p:cNvPr id="17" name="Picture 2" descr="\\MAGNUM\Projects\Microsoft\Cloud Power FY12\Design\ICONS_PNG\Next_Gen_Application.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1569606" y="2235449"/>
            <a:ext cx="1616386" cy="1616386"/>
          </a:xfrm>
          <a:prstGeom prst="rect">
            <a:avLst/>
          </a:prstGeom>
          <a:solidFill>
            <a:schemeClr val="tx1"/>
          </a:solidFill>
          <a:ln>
            <a:solidFill>
              <a:schemeClr val="bg1"/>
            </a:solidFill>
          </a:ln>
        </p:spPr>
      </p:pic>
      <p:pic>
        <p:nvPicPr>
          <p:cNvPr id="18" name="Picture 1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85898" y="195281"/>
            <a:ext cx="1863682" cy="1590638"/>
          </a:xfrm>
          <a:prstGeom prst="rect">
            <a:avLst/>
          </a:prstGeom>
          <a:ln>
            <a:noFill/>
          </a:ln>
          <a:effectLst>
            <a:outerShdw blurRad="292100" dist="139700" dir="2700000" algn="tl" rotWithShape="0">
              <a:srgbClr val="333333">
                <a:alpha val="65000"/>
              </a:srgbClr>
            </a:outerShdw>
          </a:effectLst>
        </p:spPr>
      </p:pic>
      <p:graphicFrame>
        <p:nvGraphicFramePr>
          <p:cNvPr id="19" name="Diagram 18"/>
          <p:cNvGraphicFramePr/>
          <p:nvPr>
            <p:extLst/>
          </p:nvPr>
        </p:nvGraphicFramePr>
        <p:xfrm>
          <a:off x="406400" y="1143000"/>
          <a:ext cx="11176000" cy="4953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4248432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DSC – Distribution Modes (</a:t>
            </a:r>
            <a:r>
              <a:rPr lang="en-US" dirty="0" err="1"/>
              <a:t>Psh</a:t>
            </a:r>
            <a:r>
              <a:rPr lang="en-US" dirty="0"/>
              <a:t> vs. Pull)	</a:t>
            </a:r>
            <a:endParaRPr lang="fr-FR" dirty="0"/>
          </a:p>
        </p:txBody>
      </p:sp>
      <p:sp>
        <p:nvSpPr>
          <p:cNvPr id="9" name="Rectangle 8"/>
          <p:cNvSpPr/>
          <p:nvPr/>
        </p:nvSpPr>
        <p:spPr>
          <a:xfrm>
            <a:off x="516552" y="1602424"/>
            <a:ext cx="11305256" cy="5368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TextBox 9"/>
          <p:cNvSpPr txBox="1"/>
          <p:nvPr/>
        </p:nvSpPr>
        <p:spPr>
          <a:xfrm>
            <a:off x="768560" y="1659654"/>
            <a:ext cx="147508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Authoring</a:t>
            </a:r>
          </a:p>
        </p:txBody>
      </p:sp>
      <p:sp>
        <p:nvSpPr>
          <p:cNvPr id="11" name="TextBox 10"/>
          <p:cNvSpPr txBox="1"/>
          <p:nvPr/>
        </p:nvSpPr>
        <p:spPr>
          <a:xfrm>
            <a:off x="5627943" y="1659654"/>
            <a:ext cx="1154483"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Staging</a:t>
            </a:r>
          </a:p>
        </p:txBody>
      </p:sp>
      <p:sp>
        <p:nvSpPr>
          <p:cNvPr id="12" name="TextBox 11"/>
          <p:cNvSpPr txBox="1"/>
          <p:nvPr/>
        </p:nvSpPr>
        <p:spPr>
          <a:xfrm>
            <a:off x="10231508" y="1664122"/>
            <a:ext cx="1024639"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Nodes</a:t>
            </a:r>
          </a:p>
        </p:txBody>
      </p:sp>
      <p:pic>
        <p:nvPicPr>
          <p:cNvPr id="13" name="Picture 3" descr="\\MAGNUM\Projects\Microsoft\Cloud Power FY12\Design\ICONS_PNG\Laptop.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673267" y="2040654"/>
            <a:ext cx="1527751" cy="1527751"/>
          </a:xfrm>
          <a:prstGeom prst="rect">
            <a:avLst/>
          </a:prstGeom>
          <a:noFill/>
        </p:spPr>
      </p:pic>
      <p:grpSp>
        <p:nvGrpSpPr>
          <p:cNvPr id="20" name="Group 19"/>
          <p:cNvGrpSpPr/>
          <p:nvPr/>
        </p:nvGrpSpPr>
        <p:grpSpPr>
          <a:xfrm>
            <a:off x="614489" y="3562157"/>
            <a:ext cx="1792850" cy="1149875"/>
            <a:chOff x="917949" y="3040063"/>
            <a:chExt cx="1828800" cy="1172932"/>
          </a:xfrm>
        </p:grpSpPr>
        <p:pic>
          <p:nvPicPr>
            <p:cNvPr id="21" name="Picture 20" descr="\\MAGNUM\Projects\Microsoft\Cloud Power FY12\Design\ICONS_PNG\Document.png"/>
            <p:cNvPicPr>
              <a:picLocks noChangeAspect="1" noChangeArrowheads="1"/>
            </p:cNvPicPr>
            <p:nvPr/>
          </p:nvPicPr>
          <p:blipFill>
            <a:blip r:embed="rId3"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22" name="TextBox 21"/>
            <p:cNvSpPr txBox="1"/>
            <p:nvPr/>
          </p:nvSpPr>
          <p:spPr>
            <a:xfrm>
              <a:off x="917949" y="3695930"/>
              <a:ext cx="1828800" cy="517065"/>
            </a:xfrm>
            <a:prstGeom prst="rect">
              <a:avLst/>
            </a:prstGeom>
            <a:noFill/>
          </p:spPr>
          <p:txBody>
            <a:bodyPr wrap="square" lIns="179285" tIns="143428" rIns="179285" bIns="143428" rtlCol="0">
              <a:spAutoFit/>
            </a:bodyPr>
            <a:lstStyle/>
            <a:p>
              <a:pPr marL="0" marR="0" lvl="0" indent="0" algn="ctr" defTabSz="457200"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Server1.mof</a:t>
              </a:r>
            </a:p>
          </p:txBody>
        </p:sp>
      </p:grpSp>
      <p:sp>
        <p:nvSpPr>
          <p:cNvPr id="23" name="Right Arrow 22"/>
          <p:cNvSpPr/>
          <p:nvPr/>
        </p:nvSpPr>
        <p:spPr bwMode="auto">
          <a:xfrm>
            <a:off x="2243644" y="2552568"/>
            <a:ext cx="7962163" cy="68321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Config</a:t>
            </a: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Pushed</a:t>
            </a:r>
          </a:p>
        </p:txBody>
      </p:sp>
      <p:grpSp>
        <p:nvGrpSpPr>
          <p:cNvPr id="24" name="Group 23"/>
          <p:cNvGrpSpPr/>
          <p:nvPr/>
        </p:nvGrpSpPr>
        <p:grpSpPr>
          <a:xfrm>
            <a:off x="9963916" y="1905068"/>
            <a:ext cx="1792850" cy="1979951"/>
            <a:chOff x="9323581" y="1643064"/>
            <a:chExt cx="1828800" cy="2019653"/>
          </a:xfrm>
        </p:grpSpPr>
        <p:pic>
          <p:nvPicPr>
            <p:cNvPr id="25" name="Picture 24"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9323581" y="1643064"/>
              <a:ext cx="1828800" cy="1828800"/>
            </a:xfrm>
            <a:prstGeom prst="rect">
              <a:avLst/>
            </a:prstGeom>
            <a:noFill/>
          </p:spPr>
        </p:pic>
        <p:sp>
          <p:nvSpPr>
            <p:cNvPr id="26" name="TextBox 25"/>
            <p:cNvSpPr txBox="1"/>
            <p:nvPr/>
          </p:nvSpPr>
          <p:spPr>
            <a:xfrm>
              <a:off x="9323581" y="3145652"/>
              <a:ext cx="1828800" cy="517065"/>
            </a:xfrm>
            <a:prstGeom prst="rect">
              <a:avLst/>
            </a:prstGeom>
            <a:noFill/>
          </p:spPr>
          <p:txBody>
            <a:bodyPr wrap="square" lIns="179285" tIns="143428" rIns="179285" bIns="143428" rtlCol="0">
              <a:spAutoFit/>
            </a:bodyPr>
            <a:lstStyle/>
            <a:p>
              <a:pPr marL="0" marR="0" lvl="0" indent="0" algn="ctr" defTabSz="457200"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Server1</a:t>
              </a:r>
            </a:p>
          </p:txBody>
        </p:sp>
      </p:grpSp>
      <p:pic>
        <p:nvPicPr>
          <p:cNvPr id="27" name="Picture 2" descr="\\MAGNUM\Projects\Microsoft\Cloud Power FY12\Design\ICONS_PNG\Next_Gen_Application.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5240236" y="3600906"/>
            <a:ext cx="1625095" cy="1625095"/>
          </a:xfrm>
          <a:prstGeom prst="rect">
            <a:avLst/>
          </a:prstGeom>
          <a:noFill/>
        </p:spPr>
      </p:pic>
      <p:grpSp>
        <p:nvGrpSpPr>
          <p:cNvPr id="28" name="Group 27"/>
          <p:cNvGrpSpPr/>
          <p:nvPr/>
        </p:nvGrpSpPr>
        <p:grpSpPr>
          <a:xfrm>
            <a:off x="5407851" y="5182307"/>
            <a:ext cx="1594667" cy="1559645"/>
            <a:chOff x="9004759" y="599109"/>
            <a:chExt cx="1869866" cy="1828800"/>
          </a:xfrm>
        </p:grpSpPr>
        <p:pic>
          <p:nvPicPr>
            <p:cNvPr id="29" name="Picture 2"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9045825" y="599109"/>
              <a:ext cx="1828800" cy="1828800"/>
            </a:xfrm>
            <a:prstGeom prst="rect">
              <a:avLst/>
            </a:prstGeom>
            <a:noFill/>
          </p:spPr>
        </p:pic>
        <p:pic>
          <p:nvPicPr>
            <p:cNvPr id="30" name="Picture 5" descr="C:\Users\mitchellg\Desktop\Folder.png"/>
            <p:cNvPicPr>
              <a:picLocks noChangeAspect="1" noChangeArrowheads="1"/>
            </p:cNvPicPr>
            <p:nvPr/>
          </p:nvPicPr>
          <p:blipFill>
            <a:blip r:embed="rId6" cstate="print">
              <a:duotone>
                <a:prstClr val="black"/>
                <a:schemeClr val="tx2">
                  <a:tint val="45000"/>
                  <a:satMod val="400000"/>
                </a:schemeClr>
              </a:duotone>
            </a:blip>
            <a:srcRect/>
            <a:stretch>
              <a:fillRect/>
            </a:stretch>
          </p:blipFill>
          <p:spPr bwMode="auto">
            <a:xfrm>
              <a:off x="9004759" y="901721"/>
              <a:ext cx="1063142" cy="1063142"/>
            </a:xfrm>
            <a:prstGeom prst="rect">
              <a:avLst/>
            </a:prstGeom>
            <a:noFill/>
          </p:spPr>
        </p:pic>
      </p:grpSp>
      <p:sp>
        <p:nvSpPr>
          <p:cNvPr id="31" name="U-Turn Arrow 30"/>
          <p:cNvSpPr/>
          <p:nvPr/>
        </p:nvSpPr>
        <p:spPr bwMode="auto">
          <a:xfrm rot="16200000">
            <a:off x="8016196" y="2778381"/>
            <a:ext cx="1192381" cy="3189308"/>
          </a:xfrm>
          <a:prstGeom prst="uturnArrow">
            <a:avLst>
              <a:gd name="adj1" fmla="val 25000"/>
              <a:gd name="adj2" fmla="val 25000"/>
              <a:gd name="adj3" fmla="val 25881"/>
              <a:gd name="adj4" fmla="val 43750"/>
              <a:gd name="adj5" fmla="val 10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Config</a:t>
            </a: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Pulled</a:t>
            </a:r>
          </a:p>
        </p:txBody>
      </p:sp>
      <p:grpSp>
        <p:nvGrpSpPr>
          <p:cNvPr id="32" name="Group 31"/>
          <p:cNvGrpSpPr/>
          <p:nvPr/>
        </p:nvGrpSpPr>
        <p:grpSpPr>
          <a:xfrm>
            <a:off x="9975717" y="3514908"/>
            <a:ext cx="1792850" cy="1979951"/>
            <a:chOff x="9323581" y="1643064"/>
            <a:chExt cx="1828800" cy="2019653"/>
          </a:xfrm>
        </p:grpSpPr>
        <p:pic>
          <p:nvPicPr>
            <p:cNvPr id="33" name="Picture 32"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9323581" y="1643064"/>
              <a:ext cx="1828800" cy="1828800"/>
            </a:xfrm>
            <a:prstGeom prst="rect">
              <a:avLst/>
            </a:prstGeom>
            <a:noFill/>
          </p:spPr>
        </p:pic>
        <p:sp>
          <p:nvSpPr>
            <p:cNvPr id="34" name="TextBox 33"/>
            <p:cNvSpPr txBox="1"/>
            <p:nvPr/>
          </p:nvSpPr>
          <p:spPr>
            <a:xfrm>
              <a:off x="9323581" y="3145652"/>
              <a:ext cx="1828800" cy="517065"/>
            </a:xfrm>
            <a:prstGeom prst="rect">
              <a:avLst/>
            </a:prstGeom>
            <a:noFill/>
          </p:spPr>
          <p:txBody>
            <a:bodyPr wrap="square" lIns="179285" tIns="143428" rIns="179285" bIns="143428" rtlCol="0">
              <a:spAutoFit/>
            </a:bodyPr>
            <a:lstStyle/>
            <a:p>
              <a:pPr marL="0" marR="0" lvl="0" indent="0" algn="ctr" defTabSz="457200"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Server1</a:t>
              </a:r>
            </a:p>
          </p:txBody>
        </p:sp>
      </p:grpSp>
      <p:grpSp>
        <p:nvGrpSpPr>
          <p:cNvPr id="35" name="Group 34"/>
          <p:cNvGrpSpPr/>
          <p:nvPr/>
        </p:nvGrpSpPr>
        <p:grpSpPr>
          <a:xfrm>
            <a:off x="614489" y="4294129"/>
            <a:ext cx="1792850" cy="1149875"/>
            <a:chOff x="917949" y="3040063"/>
            <a:chExt cx="1828800" cy="1172932"/>
          </a:xfrm>
        </p:grpSpPr>
        <p:pic>
          <p:nvPicPr>
            <p:cNvPr id="36" name="Picture 35" descr="\\MAGNUM\Projects\Microsoft\Cloud Power FY12\Design\ICONS_PNG\Document.png"/>
            <p:cNvPicPr>
              <a:picLocks noChangeAspect="1" noChangeArrowheads="1"/>
            </p:cNvPicPr>
            <p:nvPr/>
          </p:nvPicPr>
          <p:blipFill>
            <a:blip r:embed="rId3"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37" name="TextBox 36"/>
            <p:cNvSpPr txBox="1"/>
            <p:nvPr/>
          </p:nvSpPr>
          <p:spPr>
            <a:xfrm>
              <a:off x="917949" y="3695930"/>
              <a:ext cx="1828800" cy="517065"/>
            </a:xfrm>
            <a:prstGeom prst="rect">
              <a:avLst/>
            </a:prstGeom>
            <a:noFill/>
          </p:spPr>
          <p:txBody>
            <a:bodyPr wrap="square" lIns="179285" tIns="143428" rIns="179285" bIns="143428" rtlCol="0">
              <a:spAutoFit/>
            </a:bodyPr>
            <a:lstStyle/>
            <a:p>
              <a:pPr marL="0" marR="0" lvl="0" indent="0" algn="ctr" defTabSz="457200"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Server1.mof</a:t>
              </a:r>
            </a:p>
          </p:txBody>
        </p:sp>
      </p:grpSp>
      <p:grpSp>
        <p:nvGrpSpPr>
          <p:cNvPr id="38" name="Group 37"/>
          <p:cNvGrpSpPr/>
          <p:nvPr/>
        </p:nvGrpSpPr>
        <p:grpSpPr>
          <a:xfrm>
            <a:off x="614489" y="5026101"/>
            <a:ext cx="1792850" cy="1149875"/>
            <a:chOff x="917949" y="3040063"/>
            <a:chExt cx="1828800" cy="1172932"/>
          </a:xfrm>
        </p:grpSpPr>
        <p:pic>
          <p:nvPicPr>
            <p:cNvPr id="39" name="Picture 38" descr="\\MAGNUM\Projects\Microsoft\Cloud Power FY12\Design\ICONS_PNG\Document.png"/>
            <p:cNvPicPr>
              <a:picLocks noChangeAspect="1" noChangeArrowheads="1"/>
            </p:cNvPicPr>
            <p:nvPr/>
          </p:nvPicPr>
          <p:blipFill>
            <a:blip r:embed="rId3"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40" name="TextBox 39"/>
            <p:cNvSpPr txBox="1"/>
            <p:nvPr/>
          </p:nvSpPr>
          <p:spPr>
            <a:xfrm>
              <a:off x="917949" y="3695930"/>
              <a:ext cx="1828800" cy="517065"/>
            </a:xfrm>
            <a:prstGeom prst="rect">
              <a:avLst/>
            </a:prstGeom>
            <a:noFill/>
          </p:spPr>
          <p:txBody>
            <a:bodyPr wrap="square" lIns="179285" tIns="143428" rIns="179285" bIns="143428" rtlCol="0">
              <a:spAutoFit/>
            </a:bodyPr>
            <a:lstStyle/>
            <a:p>
              <a:pPr marL="0" marR="0" lvl="0" indent="0" algn="ctr" defTabSz="457200"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Server1.mof</a:t>
              </a:r>
            </a:p>
          </p:txBody>
        </p:sp>
      </p:grpSp>
      <p:grpSp>
        <p:nvGrpSpPr>
          <p:cNvPr id="41" name="Group 40"/>
          <p:cNvGrpSpPr/>
          <p:nvPr/>
        </p:nvGrpSpPr>
        <p:grpSpPr>
          <a:xfrm>
            <a:off x="614489" y="5758072"/>
            <a:ext cx="1792850" cy="1149875"/>
            <a:chOff x="917949" y="3040063"/>
            <a:chExt cx="1828800" cy="1172932"/>
          </a:xfrm>
        </p:grpSpPr>
        <p:pic>
          <p:nvPicPr>
            <p:cNvPr id="42" name="Picture 41" descr="\\MAGNUM\Projects\Microsoft\Cloud Power FY12\Design\ICONS_PNG\Document.png"/>
            <p:cNvPicPr>
              <a:picLocks noChangeAspect="1" noChangeArrowheads="1"/>
            </p:cNvPicPr>
            <p:nvPr/>
          </p:nvPicPr>
          <p:blipFill>
            <a:blip r:embed="rId3" cstate="print">
              <a:duotone>
                <a:prstClr val="black"/>
                <a:schemeClr val="tx2">
                  <a:tint val="45000"/>
                  <a:satMod val="400000"/>
                </a:schemeClr>
              </a:duotone>
            </a:blip>
            <a:stretch>
              <a:fillRect/>
            </a:stretch>
          </p:blipFill>
          <p:spPr bwMode="auto">
            <a:xfrm>
              <a:off x="1375149" y="3040063"/>
              <a:ext cx="914400" cy="914400"/>
            </a:xfrm>
            <a:prstGeom prst="rect">
              <a:avLst/>
            </a:prstGeom>
            <a:noFill/>
          </p:spPr>
        </p:pic>
        <p:sp>
          <p:nvSpPr>
            <p:cNvPr id="43" name="TextBox 42"/>
            <p:cNvSpPr txBox="1"/>
            <p:nvPr/>
          </p:nvSpPr>
          <p:spPr>
            <a:xfrm>
              <a:off x="917949" y="3695930"/>
              <a:ext cx="1828800" cy="517065"/>
            </a:xfrm>
            <a:prstGeom prst="rect">
              <a:avLst/>
            </a:prstGeom>
            <a:noFill/>
          </p:spPr>
          <p:txBody>
            <a:bodyPr wrap="square" lIns="179285" tIns="143428" rIns="179285" bIns="143428" rtlCol="0">
              <a:spAutoFit/>
            </a:bodyPr>
            <a:lstStyle/>
            <a:p>
              <a:pPr marL="0" marR="0" lvl="0" indent="0" algn="ctr" defTabSz="457200"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Server1.mof</a:t>
              </a:r>
            </a:p>
          </p:txBody>
        </p:sp>
      </p:grpSp>
      <p:sp>
        <p:nvSpPr>
          <p:cNvPr id="44" name="U-Turn Arrow 43"/>
          <p:cNvSpPr/>
          <p:nvPr/>
        </p:nvSpPr>
        <p:spPr bwMode="auto">
          <a:xfrm rot="16200000">
            <a:off x="8020368" y="4271039"/>
            <a:ext cx="1192381" cy="3189309"/>
          </a:xfrm>
          <a:prstGeom prst="uturnArrow">
            <a:avLst>
              <a:gd name="adj1" fmla="val 25000"/>
              <a:gd name="adj2" fmla="val 25000"/>
              <a:gd name="adj3" fmla="val 25881"/>
              <a:gd name="adj4" fmla="val 43750"/>
              <a:gd name="adj5" fmla="val 10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Config</a:t>
            </a: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Pulled</a:t>
            </a:r>
          </a:p>
        </p:txBody>
      </p:sp>
      <p:sp>
        <p:nvSpPr>
          <p:cNvPr id="45" name="Right Arrow 44"/>
          <p:cNvSpPr/>
          <p:nvPr/>
        </p:nvSpPr>
        <p:spPr bwMode="auto">
          <a:xfrm>
            <a:off x="2243644" y="4059074"/>
            <a:ext cx="2996592" cy="68321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Configs</a:t>
            </a: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Deployed</a:t>
            </a:r>
          </a:p>
        </p:txBody>
      </p:sp>
      <p:sp>
        <p:nvSpPr>
          <p:cNvPr id="46" name="Right Arrow 45"/>
          <p:cNvSpPr/>
          <p:nvPr/>
        </p:nvSpPr>
        <p:spPr bwMode="auto">
          <a:xfrm>
            <a:off x="2243644" y="5535008"/>
            <a:ext cx="2996592" cy="68321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Configs</a:t>
            </a: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Deployed</a:t>
            </a:r>
          </a:p>
        </p:txBody>
      </p:sp>
      <p:sp>
        <p:nvSpPr>
          <p:cNvPr id="47" name="TextBox 46"/>
          <p:cNvSpPr txBox="1"/>
          <p:nvPr/>
        </p:nvSpPr>
        <p:spPr>
          <a:xfrm>
            <a:off x="5182215" y="4815229"/>
            <a:ext cx="2080959" cy="572464"/>
          </a:xfrm>
          <a:prstGeom prst="rect">
            <a:avLst/>
          </a:prstGeom>
          <a:noFill/>
        </p:spPr>
        <p:txBody>
          <a:bodyPr wrap="square" lIns="182880" tIns="146304" rIns="182880" bIns="146304" rtlCol="0">
            <a:spAutoFit/>
          </a:bodyPr>
          <a:lstStyle/>
          <a:p>
            <a:pPr marL="0" marR="0" lvl="0" indent="0" algn="ctr" defTabSz="4572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Segoe UI"/>
                <a:ea typeface="+mn-ea"/>
                <a:cs typeface="+mn-cs"/>
              </a:rPr>
              <a:t>IIS</a:t>
            </a:r>
          </a:p>
        </p:txBody>
      </p:sp>
      <p:sp>
        <p:nvSpPr>
          <p:cNvPr id="48" name="TextBox 47"/>
          <p:cNvSpPr txBox="1"/>
          <p:nvPr/>
        </p:nvSpPr>
        <p:spPr>
          <a:xfrm>
            <a:off x="5267229" y="6428171"/>
            <a:ext cx="1910932" cy="572464"/>
          </a:xfrm>
          <a:prstGeom prst="rect">
            <a:avLst/>
          </a:prstGeom>
          <a:noFill/>
        </p:spPr>
        <p:txBody>
          <a:bodyPr wrap="square" lIns="182880" tIns="146304" rIns="182880" bIns="146304" rtlCol="0">
            <a:spAutoFit/>
          </a:bodyPr>
          <a:lstStyle/>
          <a:p>
            <a:pPr marL="0" marR="0" lvl="0" indent="0" algn="ctr" defTabSz="4572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Segoe UI"/>
                <a:ea typeface="+mn-ea"/>
                <a:cs typeface="+mn-cs"/>
              </a:rPr>
              <a:t>File Share</a:t>
            </a:r>
          </a:p>
        </p:txBody>
      </p:sp>
      <p:grpSp>
        <p:nvGrpSpPr>
          <p:cNvPr id="49" name="Group 48">
            <a:extLst>
              <a:ext uri="{FF2B5EF4-FFF2-40B4-BE49-F238E27FC236}">
                <a16:creationId xmlns:a16="http://schemas.microsoft.com/office/drawing/2014/main" id="{B88826A7-5471-4A7F-853D-4ED9DCE7132B}"/>
              </a:ext>
            </a:extLst>
          </p:cNvPr>
          <p:cNvGrpSpPr/>
          <p:nvPr/>
        </p:nvGrpSpPr>
        <p:grpSpPr>
          <a:xfrm>
            <a:off x="9987518" y="5101461"/>
            <a:ext cx="1792850" cy="1979951"/>
            <a:chOff x="9323581" y="1643064"/>
            <a:chExt cx="1828800" cy="2019653"/>
          </a:xfrm>
        </p:grpSpPr>
        <p:pic>
          <p:nvPicPr>
            <p:cNvPr id="50" name="Picture 49" descr="\\MAGNUM\Projects\Microsoft\Cloud Power FY12\Design\Icons\PNGs\Server_2.png">
              <a:extLst>
                <a:ext uri="{FF2B5EF4-FFF2-40B4-BE49-F238E27FC236}">
                  <a16:creationId xmlns:a16="http://schemas.microsoft.com/office/drawing/2014/main" id="{2268AB0C-E024-44EC-A9EA-B8EA7766B721}"/>
                </a:ext>
              </a:extLst>
            </p:cNvPr>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9323581" y="1643064"/>
              <a:ext cx="1828800" cy="1828800"/>
            </a:xfrm>
            <a:prstGeom prst="rect">
              <a:avLst/>
            </a:prstGeom>
            <a:noFill/>
          </p:spPr>
        </p:pic>
        <p:sp>
          <p:nvSpPr>
            <p:cNvPr id="51" name="TextBox 50">
              <a:extLst>
                <a:ext uri="{FF2B5EF4-FFF2-40B4-BE49-F238E27FC236}">
                  <a16:creationId xmlns:a16="http://schemas.microsoft.com/office/drawing/2014/main" id="{6F77539E-65AB-488D-A5B4-03DD3B4C23EB}"/>
                </a:ext>
              </a:extLst>
            </p:cNvPr>
            <p:cNvSpPr txBox="1"/>
            <p:nvPr/>
          </p:nvSpPr>
          <p:spPr>
            <a:xfrm>
              <a:off x="9323581" y="3145652"/>
              <a:ext cx="1828800" cy="517065"/>
            </a:xfrm>
            <a:prstGeom prst="rect">
              <a:avLst/>
            </a:prstGeom>
            <a:noFill/>
          </p:spPr>
          <p:txBody>
            <a:bodyPr wrap="square" lIns="179285" tIns="143428" rIns="179285" bIns="143428" rtlCol="0">
              <a:spAutoFit/>
            </a:bodyPr>
            <a:lstStyle/>
            <a:p>
              <a:pPr marL="0" marR="0" lvl="0" indent="0" algn="ctr" defTabSz="457200"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Server1</a:t>
              </a:r>
            </a:p>
          </p:txBody>
        </p:sp>
      </p:grpSp>
    </p:spTree>
    <p:extLst>
      <p:ext uri="{BB962C8B-B14F-4D97-AF65-F5344CB8AC3E}">
        <p14:creationId xmlns:p14="http://schemas.microsoft.com/office/powerpoint/2010/main" val="9861365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DSC - Configuration Script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43198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Defines the desired configuration and separates the configuration logic ("What") from the node data ("Where") </a:t>
            </a:r>
          </a:p>
          <a:p>
            <a:pPr lvl="1"/>
            <a:r>
              <a:rPr lang="en-US" sz="3200" dirty="0"/>
              <a:t>Simplifies configuration data reuse</a:t>
            </a:r>
          </a:p>
          <a:p>
            <a:pPr lvl="1"/>
            <a:r>
              <a:rPr lang="en-US" sz="3200" dirty="0"/>
              <a:t>Definitions consist of nested hash tables</a:t>
            </a:r>
          </a:p>
          <a:p>
            <a:pPr lvl="1"/>
            <a:r>
              <a:rPr lang="en-US" sz="3200" dirty="0"/>
              <a:t>Configuration block (outer wrapper for a complete state)</a:t>
            </a:r>
          </a:p>
          <a:p>
            <a:pPr lvl="1"/>
            <a:r>
              <a:rPr lang="en-US" sz="3200" dirty="0"/>
              <a:t>Node blocks (inner wrapper for node(s))</a:t>
            </a:r>
          </a:p>
          <a:p>
            <a:pPr lvl="1"/>
            <a:r>
              <a:rPr lang="en-US" sz="3200" dirty="0"/>
              <a:t>Resource blocks</a:t>
            </a:r>
          </a:p>
          <a:p>
            <a:pPr lvl="1"/>
            <a:r>
              <a:rPr lang="en-US" sz="3200" dirty="0"/>
              <a:t>Configuration data</a:t>
            </a:r>
          </a:p>
        </p:txBody>
      </p:sp>
    </p:spTree>
    <p:extLst>
      <p:ext uri="{BB962C8B-B14F-4D97-AF65-F5344CB8AC3E}">
        <p14:creationId xmlns:p14="http://schemas.microsoft.com/office/powerpoint/2010/main" val="284235615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212848"/>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94520" y="1793402"/>
            <a:ext cx="11887200" cy="209288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dirty="0">
                <a:solidFill>
                  <a:prstClr val="white"/>
                </a:solidFill>
                <a:latin typeface="Calibri Light" panose="020F0302020204030204"/>
              </a:rPr>
              <a:t>Declarative end state</a:t>
            </a:r>
          </a:p>
          <a:p>
            <a:pPr lvl="0">
              <a:defRPr/>
            </a:pPr>
            <a:r>
              <a:rPr lang="en-US" dirty="0">
                <a:solidFill>
                  <a:prstClr val="white"/>
                </a:solidFill>
                <a:latin typeface="Calibri Light" panose="020F0302020204030204"/>
              </a:rPr>
              <a:t>Simpler than a script</a:t>
            </a:r>
          </a:p>
          <a:p>
            <a:pPr lvl="0">
              <a:defRPr/>
            </a:pPr>
            <a:r>
              <a:rPr lang="en-US" dirty="0">
                <a:solidFill>
                  <a:prstClr val="white"/>
                </a:solidFill>
                <a:latin typeface="Calibri Light" panose="020F0302020204030204"/>
              </a:rPr>
              <a:t>More like an old .</a:t>
            </a:r>
            <a:r>
              <a:rPr lang="en-US" dirty="0" err="1">
                <a:solidFill>
                  <a:prstClr val="white"/>
                </a:solidFill>
                <a:latin typeface="Calibri Light" panose="020F0302020204030204"/>
              </a:rPr>
              <a:t>ini</a:t>
            </a:r>
            <a:endParaRPr lang="en-US" dirty="0">
              <a:solidFill>
                <a:prstClr val="white"/>
              </a:solidFill>
              <a:latin typeface="Calibri Light" panose="020F0302020204030204"/>
            </a:endParaRP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en-US" dirty="0"/>
              <a:t>DSC - Configuration Script</a:t>
            </a:r>
            <a:endParaRPr lang="fr-FR" dirty="0"/>
          </a:p>
        </p:txBody>
      </p:sp>
      <p:pic>
        <p:nvPicPr>
          <p:cNvPr id="11" name="Picture 10"/>
          <p:cNvPicPr>
            <a:picLocks noChangeAspect="1"/>
          </p:cNvPicPr>
          <p:nvPr/>
        </p:nvPicPr>
        <p:blipFill>
          <a:blip r:embed="rId2"/>
          <a:stretch>
            <a:fillRect/>
          </a:stretch>
        </p:blipFill>
        <p:spPr>
          <a:xfrm>
            <a:off x="274702" y="1573698"/>
            <a:ext cx="5696799" cy="4625169"/>
          </a:xfrm>
          <a:prstGeom prst="rect">
            <a:avLst/>
          </a:prstGeom>
        </p:spPr>
      </p:pic>
    </p:spTree>
    <p:extLst>
      <p:ext uri="{BB962C8B-B14F-4D97-AF65-F5344CB8AC3E}">
        <p14:creationId xmlns:p14="http://schemas.microsoft.com/office/powerpoint/2010/main" val="30095616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a:t>
            </a:r>
            <a:r>
              <a:rPr lang="en-US"/>
              <a:t>configuration threats – System not up to date</a:t>
            </a:r>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50012"/>
            <a:ext cx="11887200" cy="493673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a:gradFill>
                  <a:gsLst>
                    <a:gs pos="1250">
                      <a:srgbClr val="505050"/>
                    </a:gs>
                    <a:gs pos="100000">
                      <a:srgbClr val="505050"/>
                    </a:gs>
                  </a:gsLst>
                  <a:lin ang="5400000" scaled="0"/>
                </a:gradFill>
              </a:rPr>
              <a:t>Application and system updates (Windows Update/WSUS)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Adobe Flash vulnerability for IE integrated plug-ins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SMBv1 vulnerabilities</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Windows PDF Remote Code Execution Vulnerability</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a:gradFill>
                  <a:gsLst>
                    <a:gs pos="1250">
                      <a:srgbClr val="505050"/>
                    </a:gs>
                    <a:gs pos="100000">
                      <a:srgbClr val="505050"/>
                    </a:gs>
                  </a:gsLst>
                  <a:lin ang="5400000" scaled="0"/>
                </a:gradFill>
              </a:rPr>
              <a:t>In the past with Petya/Wannacry: MS17-010 block ransomware propagation (ETERNALBLUE vulnerability). All system not protected were at risk</a:t>
            </a:r>
            <a:endParaRPr lang="en-US" sz="3200">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a:gradFill>
                  <a:gsLst>
                    <a:gs pos="1250">
                      <a:srgbClr val="505050"/>
                    </a:gs>
                    <a:gs pos="100000">
                      <a:srgbClr val="505050"/>
                    </a:gs>
                  </a:gsLst>
                  <a:lin ang="5400000" scaled="0"/>
                </a:gradFill>
              </a:rPr>
              <a:t>Several years ago same with Win32/Sasser worm was patched with </a:t>
            </a:r>
            <a:r>
              <a:rPr lang="en-US" sz="3200">
                <a:gradFill>
                  <a:gsLst>
                    <a:gs pos="1250">
                      <a:srgbClr val="505050"/>
                    </a:gs>
                    <a:gs pos="100000">
                      <a:srgbClr val="505050"/>
                    </a:gs>
                  </a:gsLst>
                  <a:lin ang="5400000" scaled="0"/>
                </a:gradFill>
                <a:hlinkClick r:id="rId2"/>
              </a:rPr>
              <a:t>MS04-011</a:t>
            </a:r>
            <a:r>
              <a:rPr lang="en-US" sz="3200">
                <a:gradFill>
                  <a:gsLst>
                    <a:gs pos="1250">
                      <a:srgbClr val="505050"/>
                    </a:gs>
                    <a:gs pos="100000">
                      <a:srgbClr val="505050"/>
                    </a:gs>
                  </a:gsLst>
                  <a:lin ang="5400000" scaled="0"/>
                </a:gradFill>
              </a:rPr>
              <a:t>: all non patched machine were at risk.</a:t>
            </a:r>
            <a:endParaRPr lang="en-US" sz="3200">
              <a:gradFill>
                <a:gsLst>
                  <a:gs pos="1250">
                    <a:srgbClr val="505050"/>
                  </a:gs>
                  <a:gs pos="100000">
                    <a:srgbClr val="505050"/>
                  </a:gs>
                </a:gsLst>
                <a:lin ang="5400000" scaled="0"/>
              </a:gradFill>
              <a:cs typeface="Segoe UI Light"/>
            </a:endParaRPr>
          </a:p>
        </p:txBody>
      </p:sp>
    </p:spTree>
    <p:extLst>
      <p:ext uri="{BB962C8B-B14F-4D97-AF65-F5344CB8AC3E}">
        <p14:creationId xmlns:p14="http://schemas.microsoft.com/office/powerpoint/2010/main" val="206559072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DSC - Configuration Script Blocks	</a:t>
            </a:r>
            <a:endParaRPr lang="fr-FR" dirty="0"/>
          </a:p>
        </p:txBody>
      </p:sp>
      <p:pic>
        <p:nvPicPr>
          <p:cNvPr id="4" name="Picture 3"/>
          <p:cNvPicPr>
            <a:picLocks noChangeAspect="1"/>
          </p:cNvPicPr>
          <p:nvPr/>
        </p:nvPicPr>
        <p:blipFill>
          <a:blip r:embed="rId2"/>
          <a:stretch>
            <a:fillRect/>
          </a:stretch>
        </p:blipFill>
        <p:spPr>
          <a:xfrm>
            <a:off x="1330384" y="1986004"/>
            <a:ext cx="9609795" cy="4058566"/>
          </a:xfrm>
          <a:prstGeom prst="rect">
            <a:avLst/>
          </a:prstGeom>
        </p:spPr>
      </p:pic>
    </p:spTree>
    <p:extLst>
      <p:ext uri="{BB962C8B-B14F-4D97-AF65-F5344CB8AC3E}">
        <p14:creationId xmlns:p14="http://schemas.microsoft.com/office/powerpoint/2010/main" val="40605257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DSC - Configuration Script Blocks	</a:t>
            </a:r>
            <a:endParaRPr lang="fr-FR" dirty="0"/>
          </a:p>
        </p:txBody>
      </p:sp>
      <p:pic>
        <p:nvPicPr>
          <p:cNvPr id="4" name="Picture 3"/>
          <p:cNvPicPr>
            <a:picLocks noChangeAspect="1"/>
          </p:cNvPicPr>
          <p:nvPr/>
        </p:nvPicPr>
        <p:blipFill>
          <a:blip r:embed="rId2"/>
          <a:stretch>
            <a:fillRect/>
          </a:stretch>
        </p:blipFill>
        <p:spPr>
          <a:xfrm>
            <a:off x="1598824" y="1678674"/>
            <a:ext cx="9072915" cy="5152077"/>
          </a:xfrm>
          <a:prstGeom prst="rect">
            <a:avLst/>
          </a:prstGeom>
        </p:spPr>
      </p:pic>
    </p:spTree>
    <p:extLst>
      <p:ext uri="{BB962C8B-B14F-4D97-AF65-F5344CB8AC3E}">
        <p14:creationId xmlns:p14="http://schemas.microsoft.com/office/powerpoint/2010/main" val="221027487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DSC - Configuration Script Blocks	</a:t>
            </a:r>
            <a:endParaRPr lang="fr-FR" dirty="0"/>
          </a:p>
        </p:txBody>
      </p:sp>
      <p:pic>
        <p:nvPicPr>
          <p:cNvPr id="3" name="Picture 2"/>
          <p:cNvPicPr>
            <a:picLocks noChangeAspect="1"/>
          </p:cNvPicPr>
          <p:nvPr/>
        </p:nvPicPr>
        <p:blipFill>
          <a:blip r:embed="rId2"/>
          <a:stretch>
            <a:fillRect/>
          </a:stretch>
        </p:blipFill>
        <p:spPr>
          <a:xfrm>
            <a:off x="1047446" y="2200750"/>
            <a:ext cx="10175671" cy="3549959"/>
          </a:xfrm>
          <a:prstGeom prst="rect">
            <a:avLst/>
          </a:prstGeom>
        </p:spPr>
      </p:pic>
    </p:spTree>
    <p:extLst>
      <p:ext uri="{BB962C8B-B14F-4D97-AF65-F5344CB8AC3E}">
        <p14:creationId xmlns:p14="http://schemas.microsoft.com/office/powerpoint/2010/main" val="241216475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noGrp="1"/>
          </p:cNvGraphicFramePr>
          <p:nvPr>
            <p:extLst>
              <p:ext uri="{D42A27DB-BD31-4B8C-83A1-F6EECF244321}">
                <p14:modId xmlns:p14="http://schemas.microsoft.com/office/powerpoint/2010/main" val="254791955"/>
              </p:ext>
            </p:extLst>
          </p:nvPr>
        </p:nvGraphicFramePr>
        <p:xfrm>
          <a:off x="465677" y="1215811"/>
          <a:ext cx="11503410" cy="5493581"/>
        </p:xfrm>
        <a:graphic>
          <a:graphicData uri="http://schemas.openxmlformats.org/drawingml/2006/table">
            <a:tbl>
              <a:tblPr firstRow="1" bandCol="1"/>
              <a:tblGrid>
                <a:gridCol w="8937630">
                  <a:extLst>
                    <a:ext uri="{9D8B030D-6E8A-4147-A177-3AD203B41FA5}">
                      <a16:colId xmlns:a16="http://schemas.microsoft.com/office/drawing/2014/main" val="20000"/>
                    </a:ext>
                  </a:extLst>
                </a:gridCol>
                <a:gridCol w="2565780">
                  <a:extLst>
                    <a:ext uri="{9D8B030D-6E8A-4147-A177-3AD203B41FA5}">
                      <a16:colId xmlns:a16="http://schemas.microsoft.com/office/drawing/2014/main" val="20001"/>
                    </a:ext>
                  </a:extLst>
                </a:gridCol>
              </a:tblGrid>
              <a:tr h="70750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endParaRPr lang="en-US" sz="1000" b="0" u="none" strike="noStrike" kern="120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1000" b="0" u="none" strike="noStrike" kern="1200">
                          <a:solidFill>
                            <a:srgbClr val="505050"/>
                          </a:solidFill>
                          <a:latin typeface="+mj-lt"/>
                          <a:ea typeface="Segoe UI" pitchFamily="34" charset="0"/>
                          <a:cs typeface="Segoe UI" pitchFamily="34" charset="0"/>
                        </a:rPr>
                        <a:t>Column</a:t>
                      </a:r>
                      <a:r>
                        <a:rPr lang="en-US" sz="1000" b="0" u="none" strike="noStrike" kern="1200">
                          <a:gradFill>
                            <a:gsLst>
                              <a:gs pos="1250">
                                <a:schemeClr val="bg2"/>
                              </a:gs>
                              <a:gs pos="100000">
                                <a:schemeClr val="bg2"/>
                              </a:gs>
                            </a:gsLst>
                            <a:lin ang="5400000" scaled="0"/>
                          </a:gradFill>
                          <a:latin typeface="+mj-lt"/>
                          <a:ea typeface="Segoe UI" pitchFamily="34" charset="0"/>
                          <a:cs typeface="Segoe UI" pitchFamily="34" charset="0"/>
                        </a:rPr>
                        <a:t> </a:t>
                      </a: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65044">
                <a:tc>
                  <a:txBody>
                    <a:bodyPr/>
                    <a:lstStyle/>
                    <a:p>
                      <a:r>
                        <a:rPr lang="en-AU" sz="2000">
                          <a:solidFill>
                            <a:schemeClr val="bg1"/>
                          </a:solidFill>
                          <a:latin typeface="Segoe UI Light" panose="020B0502040204020203" pitchFamily="34" charset="0"/>
                          <a:cs typeface="Segoe UI Light" panose="020B0502040204020203" pitchFamily="34" charset="0"/>
                        </a:rPr>
                        <a:t>Unpacks archive (.zip) files at specific paths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2"/>
                        </a:rPr>
                        <a:t>Archive</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423081">
                <a:tc>
                  <a:txBody>
                    <a:bodyPr/>
                    <a:lstStyle/>
                    <a:p>
                      <a:r>
                        <a:rPr lang="fr-FR" sz="2000">
                          <a:solidFill>
                            <a:schemeClr val="bg1"/>
                          </a:solidFill>
                          <a:latin typeface="Segoe UI Light" panose="020B0502040204020203" pitchFamily="34" charset="0"/>
                          <a:cs typeface="Segoe UI Light" panose="020B0502040204020203" pitchFamily="34" charset="0"/>
                        </a:rPr>
                        <a:t>Manages system </a:t>
                      </a:r>
                      <a:r>
                        <a:rPr lang="en-US" sz="2000" noProof="0">
                          <a:solidFill>
                            <a:schemeClr val="bg1"/>
                          </a:solidFill>
                          <a:latin typeface="Segoe UI Light" panose="020B0502040204020203" pitchFamily="34" charset="0"/>
                          <a:cs typeface="Segoe UI Light" panose="020B0502040204020203" pitchFamily="34" charset="0"/>
                        </a:rPr>
                        <a:t>environment</a:t>
                      </a:r>
                      <a:r>
                        <a:rPr lang="fr-FR" sz="2000">
                          <a:solidFill>
                            <a:schemeClr val="bg1"/>
                          </a:solidFill>
                          <a:latin typeface="Segoe UI Light" panose="020B0502040204020203" pitchFamily="34" charset="0"/>
                          <a:cs typeface="Segoe UI Light" panose="020B0502040204020203" pitchFamily="34" charset="0"/>
                        </a:rPr>
                        <a:t> variables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3"/>
                        </a:rPr>
                        <a:t>Environment</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436728">
                <a:tc>
                  <a:txBody>
                    <a:bodyPr/>
                    <a:lstStyle/>
                    <a:p>
                      <a:r>
                        <a:rPr lang="en-AU" sz="2000">
                          <a:solidFill>
                            <a:schemeClr val="bg1"/>
                          </a:solidFill>
                          <a:latin typeface="Segoe UI Light" panose="020B0502040204020203" pitchFamily="34" charset="0"/>
                          <a:cs typeface="Segoe UI Light" panose="020B0502040204020203" pitchFamily="34" charset="0"/>
                        </a:rPr>
                        <a:t>Manages files and directories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4"/>
                        </a:rPr>
                        <a:t>File</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491320">
                <a:tc>
                  <a:txBody>
                    <a:bodyPr/>
                    <a:lstStyle/>
                    <a:p>
                      <a:r>
                        <a:rPr lang="en-AU" sz="2000">
                          <a:solidFill>
                            <a:schemeClr val="bg1"/>
                          </a:solidFill>
                          <a:latin typeface="Segoe UI Light" panose="020B0502040204020203" pitchFamily="34" charset="0"/>
                          <a:cs typeface="Segoe UI Light" panose="020B0502040204020203" pitchFamily="34" charset="0"/>
                        </a:rPr>
                        <a:t>Manages local groups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5"/>
                        </a:rPr>
                        <a:t>Group</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423080">
                <a:tc>
                  <a:txBody>
                    <a:bodyPr/>
                    <a:lstStyle/>
                    <a:p>
                      <a:r>
                        <a:rPr lang="en-AU" sz="2000">
                          <a:solidFill>
                            <a:schemeClr val="bg1"/>
                          </a:solidFill>
                          <a:latin typeface="Segoe UI Light" panose="020B0502040204020203" pitchFamily="34" charset="0"/>
                          <a:cs typeface="Segoe UI Light" panose="020B0502040204020203" pitchFamily="34" charset="0"/>
                        </a:rPr>
                        <a:t>Logs configuration messages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6"/>
                        </a:rPr>
                        <a:t>Log</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5"/>
                  </a:ext>
                </a:extLst>
              </a:tr>
              <a:tr h="409433">
                <a:tc>
                  <a:txBody>
                    <a:bodyPr/>
                    <a:lstStyle/>
                    <a:p>
                      <a:r>
                        <a:rPr lang="en-AU" sz="2000">
                          <a:solidFill>
                            <a:schemeClr val="bg1"/>
                          </a:solidFill>
                          <a:latin typeface="Segoe UI Light" panose="020B0502040204020203" pitchFamily="34" charset="0"/>
                          <a:cs typeface="Segoe UI Light" panose="020B0502040204020203" pitchFamily="34" charset="0"/>
                        </a:rPr>
                        <a:t>Installs and manages Windows Installer and setup.exe packages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7"/>
                        </a:rPr>
                        <a:t>Package</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r h="0">
                <a:tc>
                  <a:txBody>
                    <a:bodyPr/>
                    <a:lstStyle/>
                    <a:p>
                      <a:r>
                        <a:rPr lang="en-AU" sz="2000">
                          <a:solidFill>
                            <a:schemeClr val="bg1"/>
                          </a:solidFill>
                          <a:latin typeface="Segoe UI Light" panose="020B0502040204020203" pitchFamily="34" charset="0"/>
                          <a:cs typeface="Segoe UI Light" panose="020B0502040204020203" pitchFamily="34" charset="0"/>
                        </a:rPr>
                        <a:t>Configures Windows processes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8"/>
                        </a:rPr>
                        <a:t>Process</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7"/>
                  </a:ext>
                </a:extLst>
              </a:tr>
              <a:tr h="139430">
                <a:tc>
                  <a:txBody>
                    <a:bodyPr/>
                    <a:lstStyle/>
                    <a:p>
                      <a:r>
                        <a:rPr lang="en-AU" sz="2000">
                          <a:solidFill>
                            <a:schemeClr val="bg1"/>
                          </a:solidFill>
                          <a:latin typeface="Segoe UI Light" panose="020B0502040204020203" pitchFamily="34" charset="0"/>
                          <a:cs typeface="Segoe UI Light" panose="020B0502040204020203" pitchFamily="34" charset="0"/>
                        </a:rPr>
                        <a:t>Manages registry keys and values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9"/>
                        </a:rPr>
                        <a:t>Registry</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788631437"/>
                  </a:ext>
                </a:extLst>
              </a:tr>
              <a:tr h="0">
                <a:tc>
                  <a:txBody>
                    <a:bodyPr/>
                    <a:lstStyle/>
                    <a:p>
                      <a:r>
                        <a:rPr lang="en-AU" sz="2000">
                          <a:solidFill>
                            <a:schemeClr val="bg1"/>
                          </a:solidFill>
                          <a:latin typeface="Segoe UI Light" panose="020B0502040204020203" pitchFamily="34" charset="0"/>
                          <a:cs typeface="Segoe UI Light" panose="020B0502040204020203" pitchFamily="34" charset="0"/>
                        </a:rPr>
                        <a:t>Adds or removes Windows features and roles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10"/>
                        </a:rPr>
                        <a:t>Role</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263449493"/>
                  </a:ext>
                </a:extLst>
              </a:tr>
              <a:tr h="0">
                <a:tc>
                  <a:txBody>
                    <a:bodyPr/>
                    <a:lstStyle/>
                    <a:p>
                      <a:r>
                        <a:rPr lang="en-AU" sz="2000">
                          <a:solidFill>
                            <a:schemeClr val="bg1"/>
                          </a:solidFill>
                          <a:latin typeface="Segoe UI Light" panose="020B0502040204020203" pitchFamily="34" charset="0"/>
                          <a:cs typeface="Segoe UI Light" panose="020B0502040204020203" pitchFamily="34" charset="0"/>
                        </a:rPr>
                        <a:t>Runs PowerShell script blocks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11"/>
                        </a:rPr>
                        <a:t>Script</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253348530"/>
                  </a:ext>
                </a:extLst>
              </a:tr>
              <a:tr h="0">
                <a:tc>
                  <a:txBody>
                    <a:bodyPr/>
                    <a:lstStyle/>
                    <a:p>
                      <a:r>
                        <a:rPr lang="en-AU" sz="2000">
                          <a:solidFill>
                            <a:schemeClr val="bg1"/>
                          </a:solidFill>
                          <a:latin typeface="Segoe UI Light" panose="020B0502040204020203" pitchFamily="34" charset="0"/>
                          <a:cs typeface="Segoe UI Light" panose="020B0502040204020203" pitchFamily="34" charset="0"/>
                        </a:rPr>
                        <a:t>Manages services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12"/>
                        </a:rPr>
                        <a:t>Service</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680942990"/>
                  </a:ext>
                </a:extLst>
              </a:tr>
              <a:tr h="0">
                <a:tc>
                  <a:txBody>
                    <a:bodyPr/>
                    <a:lstStyle/>
                    <a:p>
                      <a:r>
                        <a:rPr lang="en-AU" sz="2000">
                          <a:solidFill>
                            <a:schemeClr val="bg1"/>
                          </a:solidFill>
                          <a:latin typeface="Segoe UI Light" panose="020B0502040204020203" pitchFamily="34" charset="0"/>
                          <a:cs typeface="Segoe UI Light" panose="020B0502040204020203" pitchFamily="34" charset="0"/>
                        </a:rPr>
                        <a:t>Manages local user accounts</a:t>
                      </a:r>
                    </a:p>
                  </a:txBody>
                  <a:tcPr marL="51431" marR="51431" marT="25716" marB="25716"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p>
                      <a:r>
                        <a:rPr lang="en-AU" sz="2000" u="none">
                          <a:latin typeface="Segoe UI Light" panose="020B0502040204020203" pitchFamily="34" charset="0"/>
                          <a:cs typeface="Segoe UI Light" panose="020B0502040204020203" pitchFamily="34" charset="0"/>
                          <a:hlinkClick r:id="rId13"/>
                        </a:rPr>
                        <a:t>User</a:t>
                      </a:r>
                      <a:r>
                        <a:rPr lang="en-AU" sz="2000" u="none">
                          <a:latin typeface="Segoe UI Light" panose="020B0502040204020203" pitchFamily="34" charset="0"/>
                          <a:cs typeface="Segoe UI Light" panose="020B0502040204020203" pitchFamily="34" charset="0"/>
                        </a:rPr>
                        <a:t> </a:t>
                      </a:r>
                    </a:p>
                  </a:txBody>
                  <a:tcPr marL="51431" marR="51431" marT="25716" marB="25716"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976245215"/>
                  </a:ext>
                </a:extLst>
              </a:tr>
            </a:tbl>
          </a:graphicData>
        </a:graphic>
      </p:graphicFrame>
      <p:sp>
        <p:nvSpPr>
          <p:cNvPr id="2" name="Espace réservé du texte 1">
            <a:extLst>
              <a:ext uri="{FF2B5EF4-FFF2-40B4-BE49-F238E27FC236}">
                <a16:creationId xmlns:a16="http://schemas.microsoft.com/office/drawing/2014/main" id="{812B736D-9D67-470F-A79E-5AC7FE30D3E4}"/>
              </a:ext>
            </a:extLst>
          </p:cNvPr>
          <p:cNvSpPr>
            <a:spLocks noGrp="1"/>
          </p:cNvSpPr>
          <p:nvPr>
            <p:ph type="body" sz="quarter" idx="13"/>
          </p:nvPr>
        </p:nvSpPr>
        <p:spPr/>
        <p:txBody>
          <a:bodyPr/>
          <a:lstStyle/>
          <a:p>
            <a:r>
              <a:rPr lang="fr-FR"/>
              <a:t>Built-in DSC Resources</a:t>
            </a:r>
          </a:p>
        </p:txBody>
      </p:sp>
    </p:spTree>
    <p:extLst>
      <p:ext uri="{BB962C8B-B14F-4D97-AF65-F5344CB8AC3E}">
        <p14:creationId xmlns:p14="http://schemas.microsoft.com/office/powerpoint/2010/main" val="151894956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DSC – Create Custom Resources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7302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Use xDSCResourceDesigner Module (much easier)</a:t>
            </a:r>
          </a:p>
          <a:p>
            <a:pPr lvl="1"/>
            <a:r>
              <a:rPr lang="en-US"/>
              <a:t>Create an empty parent module</a:t>
            </a:r>
          </a:p>
          <a:p>
            <a:pPr lvl="1"/>
            <a:r>
              <a:rPr lang="en-US"/>
              <a:t>Create resource sub-modules (1 per resource)</a:t>
            </a:r>
          </a:p>
          <a:p>
            <a:pPr lvl="1"/>
            <a:r>
              <a:rPr lang="en-US"/>
              <a:t>Standard functions required for each</a:t>
            </a:r>
          </a:p>
          <a:p>
            <a:pPr marL="0" indent="0">
              <a:buNone/>
            </a:pPr>
            <a:r>
              <a:rPr lang="en-US">
                <a:solidFill>
                  <a:srgbClr val="092D91"/>
                </a:solidFill>
              </a:rPr>
              <a:t>Get-TargetResource</a:t>
            </a:r>
          </a:p>
          <a:p>
            <a:pPr marL="0" indent="0">
              <a:buNone/>
            </a:pPr>
            <a:r>
              <a:rPr lang="en-US">
                <a:solidFill>
                  <a:srgbClr val="092D91"/>
                </a:solidFill>
              </a:rPr>
              <a:t>Set-TargetResource</a:t>
            </a:r>
          </a:p>
          <a:p>
            <a:pPr marL="0" indent="0">
              <a:buNone/>
            </a:pPr>
            <a:r>
              <a:rPr lang="en-US">
                <a:solidFill>
                  <a:srgbClr val="092D91"/>
                </a:solidFill>
              </a:rPr>
              <a:t>Test-TargetResource</a:t>
            </a:r>
            <a:endParaRPr lang="en-US" dirty="0">
              <a:solidFill>
                <a:srgbClr val="092D91"/>
              </a:solidFill>
            </a:endParaRPr>
          </a:p>
        </p:txBody>
      </p:sp>
    </p:spTree>
    <p:extLst>
      <p:ext uri="{BB962C8B-B14F-4D97-AF65-F5344CB8AC3E}">
        <p14:creationId xmlns:p14="http://schemas.microsoft.com/office/powerpoint/2010/main" val="320646795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DSC – *-TargetResource Functions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77949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a:t>Functions contain PowerShell code necessary to implement the state</a:t>
            </a:r>
          </a:p>
          <a:p>
            <a:r>
              <a:rPr lang="en-US" sz="3200"/>
              <a:t>Code will differ based on target technology</a:t>
            </a:r>
          </a:p>
          <a:p>
            <a:r>
              <a:rPr lang="en-US" sz="3200"/>
              <a:t>Specific output requirements of each function</a:t>
            </a:r>
          </a:p>
          <a:p>
            <a:endParaRPr lang="en-US" sz="2400"/>
          </a:p>
          <a:p>
            <a:pPr lvl="1"/>
            <a:r>
              <a:rPr lang="en-US">
                <a:solidFill>
                  <a:srgbClr val="092D91"/>
                </a:solidFill>
              </a:rPr>
              <a:t>Get-TargetResource</a:t>
            </a:r>
            <a:r>
              <a:rPr lang="en-US"/>
              <a:t> function returns the current state.</a:t>
            </a:r>
          </a:p>
          <a:p>
            <a:pPr lvl="1"/>
            <a:r>
              <a:rPr lang="en-US">
                <a:solidFill>
                  <a:srgbClr val="092D91"/>
                </a:solidFill>
              </a:rPr>
              <a:t>Set-TargetResource</a:t>
            </a:r>
            <a:r>
              <a:rPr lang="en-US"/>
              <a:t> function sets the system state.</a:t>
            </a:r>
          </a:p>
          <a:p>
            <a:pPr lvl="1"/>
            <a:r>
              <a:rPr lang="en-US">
                <a:solidFill>
                  <a:srgbClr val="092D91"/>
                </a:solidFill>
              </a:rPr>
              <a:t>Test-TargetResource</a:t>
            </a:r>
            <a:r>
              <a:rPr lang="en-US"/>
              <a:t> function compares the current state to the desired state.</a:t>
            </a:r>
          </a:p>
        </p:txBody>
      </p:sp>
    </p:spTree>
    <p:extLst>
      <p:ext uri="{BB962C8B-B14F-4D97-AF65-F5344CB8AC3E}">
        <p14:creationId xmlns:p14="http://schemas.microsoft.com/office/powerpoint/2010/main" val="270723050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DSC – Sequences</a:t>
            </a:r>
            <a:endParaRPr lang="fr-FR" dirty="0"/>
          </a:p>
        </p:txBody>
      </p:sp>
      <p:sp>
        <p:nvSpPr>
          <p:cNvPr id="4" name="TextBox 3"/>
          <p:cNvSpPr txBox="1"/>
          <p:nvPr/>
        </p:nvSpPr>
        <p:spPr>
          <a:xfrm>
            <a:off x="527547" y="2044270"/>
            <a:ext cx="8388440" cy="4212398"/>
          </a:xfrm>
          <a:prstGeom prst="rect">
            <a:avLst/>
          </a:prstGeom>
          <a:noFill/>
          <a:ln>
            <a:noFill/>
          </a:ln>
        </p:spPr>
        <p:txBody>
          <a:bodyPr wrap="square" lIns="179285" tIns="143428" rIns="179285" bIns="143428"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00008B"/>
                </a:solidFill>
                <a:effectLst/>
                <a:uLnTx/>
                <a:uFillTx/>
                <a:latin typeface="Lucida Console" panose="020B0609040504020204" pitchFamily="49" charset="0"/>
                <a:ea typeface="+mn-ea"/>
                <a:cs typeface="+mn-cs"/>
              </a:rPr>
              <a:t>Configuration</a:t>
            </a: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961" b="0" i="0" u="none" strike="noStrike" kern="1200" cap="none" spc="0" normalizeH="0" baseline="0" noProof="0" err="1">
                <a:ln>
                  <a:noFill/>
                </a:ln>
                <a:solidFill>
                  <a:srgbClr val="8A2BE2"/>
                </a:solidFill>
                <a:effectLst/>
                <a:uLnTx/>
                <a:uFillTx/>
                <a:latin typeface="Lucida Console" panose="020B0609040504020204" pitchFamily="49" charset="0"/>
                <a:ea typeface="+mn-ea"/>
                <a:cs typeface="+mn-cs"/>
              </a:rPr>
              <a:t>SimpleConfig</a:t>
            </a:r>
            <a:endPar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961"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$Nodes</a:t>
            </a: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961" b="0" i="0" u="none" strike="noStrike" kern="1200" cap="none" spc="0" normalizeH="0" baseline="0" noProof="0">
                <a:ln>
                  <a:noFill/>
                </a:ln>
                <a:solidFill>
                  <a:srgbClr val="A9A9A9"/>
                </a:solidFill>
                <a:effectLst/>
                <a:uLnTx/>
                <a:uFillTx/>
                <a:latin typeface="Lucida Console" panose="020B0609040504020204" pitchFamily="49" charset="0"/>
                <a:ea typeface="+mn-ea"/>
                <a:cs typeface="+mn-cs"/>
              </a:rPr>
              <a:t>=</a:t>
            </a: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961"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'2012R2-MS'</a:t>
            </a:r>
            <a:r>
              <a:rPr kumimoji="0" lang="en-US" sz="1961" b="0" i="0" u="none" strike="noStrike" kern="1200" cap="none" spc="0" normalizeH="0" baseline="0" noProof="0">
                <a:ln>
                  <a:noFill/>
                </a:ln>
                <a:solidFill>
                  <a:srgbClr val="A9A9A9"/>
                </a:solidFill>
                <a:effectLst/>
                <a:uLnTx/>
                <a:uFillTx/>
                <a:latin typeface="Lucida Console" panose="020B0609040504020204" pitchFamily="49" charset="0"/>
                <a:ea typeface="+mn-ea"/>
                <a:cs typeface="+mn-cs"/>
              </a:rPr>
              <a:t>,</a:t>
            </a:r>
            <a:r>
              <a:rPr kumimoji="0" lang="en-US" sz="1961"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'2012R2-DC'</a:t>
            </a:r>
            <a:r>
              <a:rPr kumimoji="0" lang="en-US" sz="1961" b="0" i="0" u="none" strike="noStrike" kern="1200" cap="none" spc="0" normalizeH="0" baseline="0" noProof="0">
                <a:ln>
                  <a:noFill/>
                </a:ln>
                <a:solidFill>
                  <a:srgbClr val="A9A9A9"/>
                </a:solidFill>
                <a:effectLst/>
                <a:uLnTx/>
                <a:uFillTx/>
                <a:latin typeface="Lucida Console" panose="020B0609040504020204" pitchFamily="49" charset="0"/>
                <a:ea typeface="+mn-ea"/>
                <a:cs typeface="+mn-cs"/>
              </a:rPr>
              <a:t>,</a:t>
            </a:r>
            <a:r>
              <a:rPr kumimoji="0" lang="en-US" sz="1961"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'WIN8-WS'</a:t>
            </a: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Node </a:t>
            </a:r>
            <a:r>
              <a:rPr kumimoji="0" lang="en-US" sz="1961" b="0" i="0" u="none" strike="noStrike" kern="1200" cap="none" spc="0" normalizeH="0" baseline="0" noProof="0">
                <a:ln>
                  <a:noFill/>
                </a:ln>
                <a:solidFill>
                  <a:srgbClr val="FF4500"/>
                </a:solidFill>
                <a:effectLst/>
                <a:uLnTx/>
                <a:uFillTx/>
                <a:latin typeface="Lucida Console" panose="020B0609040504020204" pitchFamily="49" charset="0"/>
                <a:ea typeface="+mn-ea"/>
                <a:cs typeface="+mn-cs"/>
              </a:rPr>
              <a:t>$Nodes</a:t>
            </a:r>
            <a:endPar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File </a:t>
            </a:r>
            <a:r>
              <a:rPr kumimoji="0" lang="en-US" sz="1961" b="0" i="0" u="none" strike="noStrike" kern="1200" cap="none" spc="0" normalizeH="0" baseline="0" noProof="0" err="1">
                <a:ln>
                  <a:noFill/>
                </a:ln>
                <a:solidFill>
                  <a:srgbClr val="8A2BE2"/>
                </a:solidFill>
                <a:effectLst/>
                <a:uLnTx/>
                <a:uFillTx/>
                <a:latin typeface="Lucida Console" panose="020B0609040504020204" pitchFamily="49" charset="0"/>
                <a:ea typeface="+mn-ea"/>
                <a:cs typeface="+mn-cs"/>
              </a:rPr>
              <a:t>CreateFolder</a:t>
            </a:r>
            <a:endPar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961"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DestinationPath</a:t>
            </a: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961" b="0" i="0" u="none" strike="noStrike" kern="1200" cap="none" spc="0" normalizeH="0" baseline="0" noProof="0">
                <a:ln>
                  <a:noFill/>
                </a:ln>
                <a:solidFill>
                  <a:srgbClr val="A9A9A9"/>
                </a:solidFill>
                <a:effectLst/>
                <a:uLnTx/>
                <a:uFillTx/>
                <a:latin typeface="Lucida Console" panose="020B0609040504020204" pitchFamily="49" charset="0"/>
                <a:ea typeface="+mn-ea"/>
                <a:cs typeface="+mn-cs"/>
              </a:rPr>
              <a:t>=</a:t>
            </a: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961"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'c:\temp\'</a:t>
            </a:r>
            <a:endPar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Ensure </a:t>
            </a:r>
            <a:r>
              <a:rPr kumimoji="0" lang="en-US" sz="1961" b="0" i="0" u="none" strike="noStrike" kern="1200" cap="none" spc="0" normalizeH="0" baseline="0" noProof="0">
                <a:ln>
                  <a:noFill/>
                </a:ln>
                <a:solidFill>
                  <a:srgbClr val="A9A9A9"/>
                </a:solidFill>
                <a:effectLst/>
                <a:uLnTx/>
                <a:uFillTx/>
                <a:latin typeface="Lucida Console" panose="020B0609040504020204" pitchFamily="49" charset="0"/>
                <a:ea typeface="+mn-ea"/>
                <a:cs typeface="+mn-cs"/>
              </a:rPr>
              <a:t>=</a:t>
            </a: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961"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'Present'</a:t>
            </a:r>
            <a:endPar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Type </a:t>
            </a:r>
            <a:r>
              <a:rPr kumimoji="0" lang="en-US" sz="1961" b="0" i="0" u="none" strike="noStrike" kern="1200" cap="none" spc="0" normalizeH="0" baseline="0" noProof="0">
                <a:ln>
                  <a:noFill/>
                </a:ln>
                <a:solidFill>
                  <a:srgbClr val="A9A9A9"/>
                </a:solidFill>
                <a:effectLst/>
                <a:uLnTx/>
                <a:uFillTx/>
                <a:latin typeface="Lucida Console" panose="020B0609040504020204" pitchFamily="49" charset="0"/>
                <a:ea typeface="+mn-ea"/>
                <a:cs typeface="+mn-cs"/>
              </a:rPr>
              <a:t>=</a:t>
            </a: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961" b="0" i="0" u="none" strike="noStrike" kern="1200" cap="none" spc="0" normalizeH="0" baseline="0" noProof="0">
                <a:ln>
                  <a:noFill/>
                </a:ln>
                <a:solidFill>
                  <a:srgbClr val="8B0000"/>
                </a:solidFill>
                <a:effectLst/>
                <a:uLnTx/>
                <a:uFillTx/>
                <a:latin typeface="Lucida Console" panose="020B0609040504020204" pitchFamily="49" charset="0"/>
                <a:ea typeface="+mn-ea"/>
                <a:cs typeface="+mn-cs"/>
              </a:rPr>
              <a:t>'Directory'</a:t>
            </a:r>
            <a:endPar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t>
            </a:r>
          </a:p>
        </p:txBody>
      </p:sp>
      <p:sp>
        <p:nvSpPr>
          <p:cNvPr id="6" name="TextBox 5"/>
          <p:cNvSpPr txBox="1"/>
          <p:nvPr/>
        </p:nvSpPr>
        <p:spPr>
          <a:xfrm>
            <a:off x="476164" y="6237283"/>
            <a:ext cx="7302280" cy="591407"/>
          </a:xfrm>
          <a:prstGeom prst="rect">
            <a:avLst/>
          </a:prstGeom>
          <a:noFill/>
          <a:ln>
            <a:noFill/>
          </a:ln>
        </p:spPr>
        <p:txBody>
          <a:bodyPr wrap="square" lIns="179285" tIns="143428" rIns="179285" bIns="143428"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err="1">
                <a:ln>
                  <a:noFill/>
                </a:ln>
                <a:solidFill>
                  <a:srgbClr val="0000FF"/>
                </a:solidFill>
                <a:effectLst/>
                <a:uLnTx/>
                <a:uFillTx/>
                <a:latin typeface="Lucida Console" panose="020B0609040504020204" pitchFamily="49" charset="0"/>
                <a:ea typeface="+mn-ea"/>
                <a:cs typeface="+mn-cs"/>
              </a:rPr>
              <a:t>SimpleConfig</a:t>
            </a: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961" b="0" i="0" u="none" strike="noStrike" kern="1200" cap="none" spc="0" normalizeH="0" baseline="0" noProof="0">
                <a:ln>
                  <a:noFill/>
                </a:ln>
                <a:solidFill>
                  <a:srgbClr val="000080"/>
                </a:solidFill>
                <a:effectLst/>
                <a:uLnTx/>
                <a:uFillTx/>
                <a:latin typeface="Lucida Console" panose="020B0609040504020204" pitchFamily="49" charset="0"/>
                <a:ea typeface="+mn-ea"/>
                <a:cs typeface="+mn-cs"/>
              </a:rPr>
              <a:t>-</a:t>
            </a:r>
            <a:r>
              <a:rPr kumimoji="0" lang="en-US" sz="1961" b="0" i="0" u="none" strike="noStrike" kern="1200" cap="none" spc="0" normalizeH="0" baseline="0" noProof="0" err="1">
                <a:ln>
                  <a:noFill/>
                </a:ln>
                <a:solidFill>
                  <a:srgbClr val="000080"/>
                </a:solidFill>
                <a:effectLst/>
                <a:uLnTx/>
                <a:uFillTx/>
                <a:latin typeface="Lucida Console" panose="020B0609040504020204" pitchFamily="49" charset="0"/>
                <a:ea typeface="+mn-ea"/>
                <a:cs typeface="+mn-cs"/>
              </a:rPr>
              <a:t>OutputPath</a:t>
            </a:r>
            <a:r>
              <a:rPr kumimoji="0" lang="en-US" sz="1961"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961" b="0" i="0" u="none" strike="noStrike" kern="1200" cap="none" spc="0" normalizeH="0" baseline="0" noProof="0">
                <a:ln>
                  <a:noFill/>
                </a:ln>
                <a:solidFill>
                  <a:srgbClr val="8A2BE2"/>
                </a:solidFill>
                <a:effectLst/>
                <a:uLnTx/>
                <a:uFillTx/>
                <a:latin typeface="Lucida Console" panose="020B0609040504020204" pitchFamily="49" charset="0"/>
                <a:ea typeface="+mn-ea"/>
                <a:cs typeface="+mn-cs"/>
              </a:rPr>
              <a:t>c:\dsc\SimpleConfig </a:t>
            </a:r>
          </a:p>
        </p:txBody>
      </p:sp>
      <p:grpSp>
        <p:nvGrpSpPr>
          <p:cNvPr id="7" name="Group 6"/>
          <p:cNvGrpSpPr/>
          <p:nvPr/>
        </p:nvGrpSpPr>
        <p:grpSpPr>
          <a:xfrm>
            <a:off x="7823631" y="2974538"/>
            <a:ext cx="4386189" cy="3738704"/>
            <a:chOff x="7246834" y="1845892"/>
            <a:chExt cx="4854011" cy="5148633"/>
          </a:xfrm>
        </p:grpSpPr>
        <p:sp>
          <p:nvSpPr>
            <p:cNvPr id="8" name="Rectangle 7"/>
            <p:cNvSpPr/>
            <p:nvPr/>
          </p:nvSpPr>
          <p:spPr bwMode="auto">
            <a:xfrm>
              <a:off x="7246834" y="1845892"/>
              <a:ext cx="4854011" cy="5148633"/>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 name="Group 8"/>
            <p:cNvGrpSpPr/>
            <p:nvPr/>
          </p:nvGrpSpPr>
          <p:grpSpPr>
            <a:xfrm>
              <a:off x="7542250" y="2187055"/>
              <a:ext cx="4263179" cy="4466307"/>
              <a:chOff x="7542250" y="2107500"/>
              <a:chExt cx="4263179" cy="4466307"/>
            </a:xfrm>
          </p:grpSpPr>
          <p:sp>
            <p:nvSpPr>
              <p:cNvPr id="10" name="TextBox 9"/>
              <p:cNvSpPr txBox="1"/>
              <p:nvPr/>
            </p:nvSpPr>
            <p:spPr>
              <a:xfrm>
                <a:off x="7542250" y="2107500"/>
                <a:ext cx="4263179" cy="1803137"/>
              </a:xfrm>
              <a:prstGeom prst="rect">
                <a:avLst/>
              </a:prstGeom>
              <a:solidFill>
                <a:schemeClr val="tx2"/>
              </a:solidFill>
            </p:spPr>
            <p:txBody>
              <a:bodyPr wrap="square" lIns="179285" tIns="143428" rIns="179285" bIns="143428"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0000">
                        <a:lumMod val="65000"/>
                        <a:lumOff val="35000"/>
                      </a:srgbClr>
                    </a:solidFill>
                    <a:effectLst/>
                    <a:uLnTx/>
                    <a:uFillTx/>
                    <a:latin typeface="Lucida Console" panose="020B0609040504020204" pitchFamily="49" charset="0"/>
                    <a:ea typeface="+mn-ea"/>
                    <a:cs typeface="+mn-cs"/>
                  </a:rPr>
                  <a:t>Directory: C:\dsc\SimpleConfig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solidFill>
                    <a:srgbClr val="000000">
                      <a:lumMod val="65000"/>
                      <a:lumOff val="35000"/>
                    </a:srgbClr>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0000">
                        <a:lumMod val="65000"/>
                        <a:lumOff val="35000"/>
                      </a:srgbClr>
                    </a:solidFill>
                    <a:effectLst/>
                    <a:uLnTx/>
                    <a:uFillTx/>
                    <a:latin typeface="Lucida Console" panose="020B0609040504020204" pitchFamily="49" charset="0"/>
                    <a:ea typeface="+mn-ea"/>
                    <a:cs typeface="+mn-cs"/>
                  </a:rPr>
                  <a:t>Mode           Length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0000">
                        <a:lumMod val="65000"/>
                        <a:lumOff val="35000"/>
                      </a:srgbClr>
                    </a:solidFill>
                    <a:effectLst/>
                    <a:uLnTx/>
                    <a:uFillTx/>
                    <a:latin typeface="Lucida Console" panose="020B0609040504020204" pitchFamily="49" charset="0"/>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372" b="0" i="0" u="none" strike="noStrike" kern="1200" cap="none" spc="0" normalizeH="0" baseline="0" noProof="0">
                    <a:ln>
                      <a:noFill/>
                    </a:ln>
                    <a:solidFill>
                      <a:srgbClr val="000000">
                        <a:lumMod val="65000"/>
                        <a:lumOff val="35000"/>
                      </a:srgbClr>
                    </a:solidFill>
                    <a:effectLst/>
                    <a:uLnTx/>
                    <a:uFillTx/>
                    <a:latin typeface="Lucida Console" panose="020B0609040504020204" pitchFamily="49" charset="0"/>
                    <a:ea typeface="+mn-ea"/>
                    <a:cs typeface="+mn-cs"/>
                  </a:rPr>
                  <a:t>-a---          1266   2012R2-MS.mof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372" b="0" i="0" u="none" strike="noStrike" kern="1200" cap="none" spc="0" normalizeH="0" baseline="0" noProof="0">
                    <a:ln>
                      <a:noFill/>
                    </a:ln>
                    <a:solidFill>
                      <a:srgbClr val="000000">
                        <a:lumMod val="65000"/>
                        <a:lumOff val="35000"/>
                      </a:srgbClr>
                    </a:solidFill>
                    <a:effectLst/>
                    <a:uLnTx/>
                    <a:uFillTx/>
                    <a:latin typeface="Lucida Console" panose="020B0609040504020204" pitchFamily="49" charset="0"/>
                    <a:ea typeface="+mn-ea"/>
                    <a:cs typeface="+mn-cs"/>
                  </a:rPr>
                  <a:t>-a---          1266   2012R2-DC.mof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0000">
                        <a:lumMod val="65000"/>
                        <a:lumOff val="35000"/>
                      </a:srgbClr>
                    </a:solidFill>
                    <a:effectLst/>
                    <a:uLnTx/>
                    <a:uFillTx/>
                    <a:latin typeface="Lucida Console" panose="020B0609040504020204" pitchFamily="49" charset="0"/>
                    <a:ea typeface="+mn-ea"/>
                    <a:cs typeface="+mn-cs"/>
                  </a:rPr>
                  <a:t>-a---          1262   WIN8-WS.mof</a:t>
                </a:r>
              </a:p>
            </p:txBody>
          </p:sp>
          <p:pic>
            <p:nvPicPr>
              <p:cNvPr id="11" name="Picture 10"/>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219244" y="4252862"/>
                <a:ext cx="2909190" cy="2320945"/>
              </a:xfrm>
              <a:prstGeom prst="rect">
                <a:avLst/>
              </a:prstGeom>
              <a:ln>
                <a:noFill/>
              </a:ln>
              <a:effectLst>
                <a:outerShdw blurRad="292100" dist="139700" dir="2700000" algn="tl" rotWithShape="0">
                  <a:srgbClr val="333333">
                    <a:alpha val="65000"/>
                  </a:srgbClr>
                </a:outerShdw>
              </a:effectLst>
            </p:spPr>
          </p:pic>
        </p:grpSp>
      </p:grpSp>
      <p:sp>
        <p:nvSpPr>
          <p:cNvPr id="12" name="Rectangle 11"/>
          <p:cNvSpPr/>
          <p:nvPr/>
        </p:nvSpPr>
        <p:spPr>
          <a:xfrm>
            <a:off x="274702" y="1782393"/>
            <a:ext cx="3043710" cy="3127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1. Author Configuration</a:t>
            </a:r>
          </a:p>
        </p:txBody>
      </p:sp>
      <p:sp>
        <p:nvSpPr>
          <p:cNvPr id="13" name="Rectangle 12"/>
          <p:cNvSpPr/>
          <p:nvPr/>
        </p:nvSpPr>
        <p:spPr>
          <a:xfrm>
            <a:off x="179168" y="6100277"/>
            <a:ext cx="3043710" cy="3127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2. Execute Configuration</a:t>
            </a:r>
          </a:p>
        </p:txBody>
      </p:sp>
      <p:sp>
        <p:nvSpPr>
          <p:cNvPr id="14" name="Rectangle 13"/>
          <p:cNvSpPr/>
          <p:nvPr/>
        </p:nvSpPr>
        <p:spPr>
          <a:xfrm>
            <a:off x="8163940" y="2546309"/>
            <a:ext cx="3831922" cy="3127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3. MOF Files Automatically Created</a:t>
            </a:r>
          </a:p>
        </p:txBody>
      </p:sp>
    </p:spTree>
    <p:extLst>
      <p:ext uri="{BB962C8B-B14F-4D97-AF65-F5344CB8AC3E}">
        <p14:creationId xmlns:p14="http://schemas.microsoft.com/office/powerpoint/2010/main" val="485788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212848"/>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94520" y="1411263"/>
            <a:ext cx="5361170" cy="510909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a:solidFill>
                  <a:prstClr val="white"/>
                </a:solidFill>
                <a:latin typeface="Calibri Light" panose="020F0302020204030204"/>
              </a:rPr>
              <a:t>DSC Middle-Man</a:t>
            </a:r>
          </a:p>
          <a:p>
            <a:pPr lvl="0">
              <a:defRPr/>
            </a:pPr>
            <a:endParaRPr lang="en-US">
              <a:solidFill>
                <a:prstClr val="white"/>
              </a:solidFill>
              <a:latin typeface="Calibri Light" panose="020F0302020204030204"/>
            </a:endParaRPr>
          </a:p>
          <a:p>
            <a:pPr lvl="0">
              <a:defRPr/>
            </a:pPr>
            <a:r>
              <a:rPr lang="en-US">
                <a:solidFill>
                  <a:prstClr val="white"/>
                </a:solidFill>
                <a:latin typeface="Calibri Light" panose="020F0302020204030204"/>
              </a:rPr>
              <a:t>Per Node</a:t>
            </a:r>
            <a:br>
              <a:rPr lang="en-US">
                <a:solidFill>
                  <a:prstClr val="white"/>
                </a:solidFill>
                <a:latin typeface="Calibri Light" panose="020F0302020204030204"/>
              </a:rPr>
            </a:br>
            <a:r>
              <a:rPr lang="en-US">
                <a:solidFill>
                  <a:prstClr val="white"/>
                </a:solidFill>
                <a:latin typeface="Calibri Light" panose="020F0302020204030204"/>
              </a:rPr>
              <a:t>In Pull Mode, node names are abstracted with a GUID</a:t>
            </a:r>
          </a:p>
          <a:p>
            <a:pPr lvl="0">
              <a:defRPr/>
            </a:pPr>
            <a:endParaRPr lang="en-US">
              <a:solidFill>
                <a:prstClr val="white"/>
              </a:solidFill>
              <a:latin typeface="Calibri Light" panose="020F0302020204030204"/>
            </a:endParaRPr>
          </a:p>
          <a:p>
            <a:pPr lvl="0">
              <a:defRPr/>
            </a:pPr>
            <a:r>
              <a:rPr lang="en-US">
                <a:solidFill>
                  <a:prstClr val="white"/>
                </a:solidFill>
                <a:latin typeface="Calibri Light" panose="020F0302020204030204"/>
              </a:rPr>
              <a:t>Cross Platform</a:t>
            </a: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a:t>DSC – MOF (Managed Object Format)</a:t>
            </a:r>
          </a:p>
        </p:txBody>
      </p:sp>
      <p:pic>
        <p:nvPicPr>
          <p:cNvPr id="11" name="Picture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4702" y="2238233"/>
            <a:ext cx="6182007" cy="3981458"/>
          </a:xfrm>
          <a:prstGeom prst="rect">
            <a:avLst/>
          </a:prstGeom>
        </p:spPr>
      </p:pic>
    </p:spTree>
    <p:extLst>
      <p:ext uri="{BB962C8B-B14F-4D97-AF65-F5344CB8AC3E}">
        <p14:creationId xmlns:p14="http://schemas.microsoft.com/office/powerpoint/2010/main" val="108515349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DSC – Local Configuration Manager (LCM)</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18186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LCM is configured through a DSC configuration (normally pushed once)</a:t>
            </a:r>
          </a:p>
        </p:txBody>
      </p:sp>
      <p:pic>
        <p:nvPicPr>
          <p:cNvPr id="3" name="Picture 2"/>
          <p:cNvPicPr>
            <a:picLocks noChangeAspect="1"/>
          </p:cNvPicPr>
          <p:nvPr/>
        </p:nvPicPr>
        <p:blipFill>
          <a:blip r:embed="rId2"/>
          <a:stretch>
            <a:fillRect/>
          </a:stretch>
        </p:blipFill>
        <p:spPr>
          <a:xfrm>
            <a:off x="1171845" y="2992875"/>
            <a:ext cx="10360513" cy="3892468"/>
          </a:xfrm>
          <a:prstGeom prst="rect">
            <a:avLst/>
          </a:prstGeom>
        </p:spPr>
      </p:pic>
    </p:spTree>
    <p:extLst>
      <p:ext uri="{BB962C8B-B14F-4D97-AF65-F5344CB8AC3E}">
        <p14:creationId xmlns:p14="http://schemas.microsoft.com/office/powerpoint/2010/main" val="74388396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DSC – Pushing MOF(s)</a:t>
            </a:r>
            <a:endParaRPr lang="fr-FR" dirty="0"/>
          </a:p>
        </p:txBody>
      </p:sp>
      <p:pic>
        <p:nvPicPr>
          <p:cNvPr id="4" name="Picture 3"/>
          <p:cNvPicPr>
            <a:picLocks noChangeAspect="1"/>
          </p:cNvPicPr>
          <p:nvPr/>
        </p:nvPicPr>
        <p:blipFill>
          <a:blip r:embed="rId2"/>
          <a:stretch>
            <a:fillRect/>
          </a:stretch>
        </p:blipFill>
        <p:spPr>
          <a:xfrm>
            <a:off x="1129097" y="1829358"/>
            <a:ext cx="10307728" cy="4877634"/>
          </a:xfrm>
          <a:prstGeom prst="rect">
            <a:avLst/>
          </a:prstGeom>
        </p:spPr>
      </p:pic>
    </p:spTree>
    <p:extLst>
      <p:ext uri="{BB962C8B-B14F-4D97-AF65-F5344CB8AC3E}">
        <p14:creationId xmlns:p14="http://schemas.microsoft.com/office/powerpoint/2010/main" val="8285504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a:t>
            </a:r>
            <a:r>
              <a:rPr lang="en-US"/>
              <a:t>configuration threats – Scheduled Tasks</a:t>
            </a:r>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50012"/>
            <a:ext cx="11887200" cy="304083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a:gradFill>
                  <a:gsLst>
                    <a:gs pos="1250">
                      <a:srgbClr val="505050"/>
                    </a:gs>
                    <a:gs pos="100000">
                      <a:srgbClr val="505050"/>
                    </a:gs>
                  </a:gsLst>
                  <a:lin ang="5400000" scaled="0"/>
                </a:gradFill>
              </a:rPr>
              <a:t>Risk if Scheduled Tasks relies on script either on local path or on a share, with unsufficient permissions on this folder/share.</a:t>
            </a:r>
          </a:p>
          <a:p>
            <a:pPr lvl="0">
              <a:buFont typeface="Wingdings" panose="05000000000000000000" pitchFamily="2" charset="2"/>
              <a:buChar char="§"/>
              <a:defRPr/>
            </a:pPr>
            <a:r>
              <a:rPr lang="en-US" sz="3200">
                <a:gradFill>
                  <a:gsLst>
                    <a:gs pos="1250">
                      <a:srgbClr val="505050"/>
                    </a:gs>
                    <a:gs pos="100000">
                      <a:srgbClr val="505050"/>
                    </a:gs>
                  </a:gsLst>
                  <a:lin ang="5400000" scaled="0"/>
                </a:gradFill>
              </a:rPr>
              <a:t>An attacker may have sufficient privileges to modify the script and add malicious code that will be executed with highest privileges in the Task Scheculer context.</a:t>
            </a:r>
          </a:p>
          <a:p>
            <a:pPr lvl="0">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62874337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127" y="1212848"/>
            <a:ext cx="5847348" cy="5408463"/>
          </a:xfrm>
          <a:prstGeom prst="rect">
            <a:avLst/>
          </a:prstGeom>
          <a:solidFill>
            <a:srgbClr val="0179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5"/>
          <p:cNvSpPr txBox="1">
            <a:spLocks/>
          </p:cNvSpPr>
          <p:nvPr/>
        </p:nvSpPr>
        <p:spPr>
          <a:xfrm>
            <a:off x="6832216" y="1308615"/>
            <a:ext cx="5361170" cy="521989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dirty="0">
                <a:solidFill>
                  <a:prstClr val="white"/>
                </a:solidFill>
                <a:latin typeface="Calibri Light" panose="020F0302020204030204"/>
              </a:rPr>
              <a:t>Possible Server Modes</a:t>
            </a:r>
          </a:p>
          <a:p>
            <a:pPr lvl="1">
              <a:defRPr/>
            </a:pPr>
            <a:r>
              <a:rPr lang="en-US" sz="2400" dirty="0">
                <a:solidFill>
                  <a:prstClr val="white"/>
                </a:solidFill>
                <a:latin typeface="Calibri Light" panose="020F0302020204030204"/>
              </a:rPr>
              <a:t>HTTPS Web Server</a:t>
            </a:r>
          </a:p>
          <a:p>
            <a:pPr lvl="1">
              <a:defRPr/>
            </a:pPr>
            <a:r>
              <a:rPr lang="en-US" sz="2400" dirty="0">
                <a:solidFill>
                  <a:prstClr val="white"/>
                </a:solidFill>
                <a:latin typeface="Calibri Light" panose="020F0302020204030204"/>
              </a:rPr>
              <a:t>HTTP Web Server</a:t>
            </a:r>
          </a:p>
          <a:p>
            <a:pPr lvl="1">
              <a:defRPr/>
            </a:pPr>
            <a:r>
              <a:rPr lang="en-US" sz="2400" dirty="0">
                <a:solidFill>
                  <a:prstClr val="white"/>
                </a:solidFill>
                <a:latin typeface="Calibri Light" panose="020F0302020204030204"/>
              </a:rPr>
              <a:t>SMB File Share</a:t>
            </a:r>
          </a:p>
          <a:p>
            <a:pPr lvl="0">
              <a:defRPr/>
            </a:pPr>
            <a:endParaRPr lang="en-US" dirty="0">
              <a:solidFill>
                <a:prstClr val="white"/>
              </a:solidFill>
              <a:latin typeface="Calibri Light" panose="020F0302020204030204"/>
            </a:endParaRPr>
          </a:p>
          <a:p>
            <a:pPr lvl="0">
              <a:defRPr/>
            </a:pPr>
            <a:r>
              <a:rPr lang="en-US" dirty="0">
                <a:solidFill>
                  <a:prstClr val="white"/>
                </a:solidFill>
                <a:latin typeface="Calibri Light" panose="020F0302020204030204"/>
              </a:rPr>
              <a:t>Local configuration manager</a:t>
            </a:r>
          </a:p>
          <a:p>
            <a:pPr lvl="0">
              <a:defRPr/>
            </a:pPr>
            <a:r>
              <a:rPr lang="en-US" dirty="0">
                <a:solidFill>
                  <a:prstClr val="white"/>
                </a:solidFill>
                <a:latin typeface="Calibri Light" panose="020F0302020204030204"/>
              </a:rPr>
              <a:t>on target node pulls the</a:t>
            </a:r>
          </a:p>
          <a:p>
            <a:pPr lvl="0">
              <a:defRPr/>
            </a:pPr>
            <a:r>
              <a:rPr lang="en-US" dirty="0">
                <a:solidFill>
                  <a:prstClr val="white"/>
                </a:solidFill>
                <a:latin typeface="Calibri Light" panose="020F0302020204030204"/>
              </a:rPr>
              <a:t>configuration</a:t>
            </a:r>
          </a:p>
        </p:txBody>
      </p:sp>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a:t>DSC – Pull Servers</a:t>
            </a:r>
          </a:p>
        </p:txBody>
      </p:sp>
      <p:pic>
        <p:nvPicPr>
          <p:cNvPr id="3" name="Picture 2"/>
          <p:cNvPicPr>
            <a:picLocks noChangeAspect="1"/>
          </p:cNvPicPr>
          <p:nvPr/>
        </p:nvPicPr>
        <p:blipFill>
          <a:blip r:embed="rId2"/>
          <a:stretch>
            <a:fillRect/>
          </a:stretch>
        </p:blipFill>
        <p:spPr>
          <a:xfrm>
            <a:off x="274702" y="1718756"/>
            <a:ext cx="5563459" cy="4399609"/>
          </a:xfrm>
          <a:prstGeom prst="rect">
            <a:avLst/>
          </a:prstGeom>
        </p:spPr>
      </p:pic>
    </p:spTree>
    <p:extLst>
      <p:ext uri="{BB962C8B-B14F-4D97-AF65-F5344CB8AC3E}">
        <p14:creationId xmlns:p14="http://schemas.microsoft.com/office/powerpoint/2010/main" val="43776597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FD333685-2AF8-4279-8249-6C859354084E}"/>
              </a:ext>
            </a:extLst>
          </p:cNvPr>
          <p:cNvSpPr>
            <a:spLocks noGrp="1"/>
          </p:cNvSpPr>
          <p:nvPr>
            <p:ph type="body" sz="quarter" idx="13"/>
          </p:nvPr>
        </p:nvSpPr>
        <p:spPr/>
        <p:txBody>
          <a:bodyPr/>
          <a:lstStyle/>
          <a:p>
            <a:r>
              <a:rPr lang="fr-FR"/>
              <a:t>DSC – Setting up for Pull</a:t>
            </a:r>
          </a:p>
        </p:txBody>
      </p:sp>
      <p:pic>
        <p:nvPicPr>
          <p:cNvPr id="6" name="Picture 5"/>
          <p:cNvPicPr>
            <a:picLocks noChangeAspect="1"/>
          </p:cNvPicPr>
          <p:nvPr/>
        </p:nvPicPr>
        <p:blipFill>
          <a:blip r:embed="rId2"/>
          <a:stretch>
            <a:fillRect/>
          </a:stretch>
        </p:blipFill>
        <p:spPr>
          <a:xfrm>
            <a:off x="803204" y="1411263"/>
            <a:ext cx="10756450" cy="5420817"/>
          </a:xfrm>
          <a:prstGeom prst="rect">
            <a:avLst/>
          </a:prstGeom>
        </p:spPr>
      </p:pic>
    </p:spTree>
    <p:extLst>
      <p:ext uri="{BB962C8B-B14F-4D97-AF65-F5344CB8AC3E}">
        <p14:creationId xmlns:p14="http://schemas.microsoft.com/office/powerpoint/2010/main" val="235267641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DSC – Local Configuration Manager (LCM) - File Structure Overview</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382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a:t>$env: psmodulepath (folder)</a:t>
            </a:r>
          </a:p>
          <a:p>
            <a:pPr marL="0" indent="0">
              <a:buNone/>
            </a:pPr>
            <a:r>
              <a:rPr lang="en-US" sz="2800"/>
              <a:t> |- &lt;ModuleName&gt; (folder)</a:t>
            </a:r>
          </a:p>
          <a:p>
            <a:pPr marL="0" indent="0">
              <a:buNone/>
            </a:pPr>
            <a:r>
              <a:rPr lang="en-US" sz="2800"/>
              <a:t>        |- &lt;ModuleName&gt;.psd1 (file)</a:t>
            </a:r>
          </a:p>
          <a:p>
            <a:pPr marL="0" indent="0">
              <a:buNone/>
            </a:pPr>
            <a:r>
              <a:rPr lang="en-US" sz="2800"/>
              <a:t>        |- DSCResources (folder)</a:t>
            </a:r>
          </a:p>
          <a:p>
            <a:pPr marL="0" indent="0">
              <a:buNone/>
            </a:pPr>
            <a:r>
              <a:rPr lang="en-US" sz="2800"/>
              <a:t>            |- &lt;ResourceName1&gt; (folder)</a:t>
            </a:r>
          </a:p>
          <a:p>
            <a:pPr marL="0" indent="0">
              <a:buNone/>
            </a:pPr>
            <a:r>
              <a:rPr lang="en-US" sz="2800"/>
              <a:t>                |- &lt;ResourceName1&gt;.psm1 (file, required)</a:t>
            </a:r>
          </a:p>
          <a:p>
            <a:pPr marL="0" indent="0">
              <a:buNone/>
            </a:pPr>
            <a:r>
              <a:rPr lang="en-US" sz="2800"/>
              <a:t>                |- &lt;ResourceName1&gt;.schema.mof (file, required)</a:t>
            </a:r>
          </a:p>
          <a:p>
            <a:pPr marL="0" indent="0">
              <a:buNone/>
            </a:pPr>
            <a:r>
              <a:rPr lang="en-US" sz="2800"/>
              <a:t>            |- &lt;ResourceName2&gt;(folder)</a:t>
            </a:r>
          </a:p>
          <a:p>
            <a:pPr marL="0" indent="0">
              <a:buNone/>
            </a:pPr>
            <a:r>
              <a:rPr lang="en-US" sz="2800"/>
              <a:t>                |- &lt;ResourceName2&gt;.psm1 (file, required)</a:t>
            </a:r>
          </a:p>
          <a:p>
            <a:pPr marL="0" indent="0">
              <a:buNone/>
            </a:pPr>
            <a:r>
              <a:rPr lang="en-US" sz="2800"/>
              <a:t>                |- &lt;ResourceName2&gt;.schema.mof (file, required)</a:t>
            </a:r>
          </a:p>
        </p:txBody>
      </p:sp>
    </p:spTree>
    <p:extLst>
      <p:ext uri="{BB962C8B-B14F-4D97-AF65-F5344CB8AC3E}">
        <p14:creationId xmlns:p14="http://schemas.microsoft.com/office/powerpoint/2010/main" val="386558138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a:t> Network components</a:t>
            </a:r>
            <a:endParaRPr lang="en-US" sz="4800" spc="-50" dirty="0"/>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167659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Network components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52041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Windows Firewall and audit drops</a:t>
            </a:r>
          </a:p>
          <a:p>
            <a:r>
              <a:rPr lang="en-US" sz="2800"/>
              <a:t>Legacy protocol disabling (like SMBv1 or WebDAV)</a:t>
            </a:r>
          </a:p>
          <a:p>
            <a:endParaRPr lang="en-US" sz="2800"/>
          </a:p>
        </p:txBody>
      </p:sp>
    </p:spTree>
    <p:extLst>
      <p:ext uri="{BB962C8B-B14F-4D97-AF65-F5344CB8AC3E}">
        <p14:creationId xmlns:p14="http://schemas.microsoft.com/office/powerpoint/2010/main" val="107026609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Network components – Disable SMBv1 – PROs and CONs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698327"/>
            <a:ext cx="11887200" cy="536762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PROs:</a:t>
            </a:r>
          </a:p>
          <a:p>
            <a:pPr lvl="1"/>
            <a:r>
              <a:rPr lang="en-US"/>
              <a:t>Latest ransomware issue where related to SMBv1 weakness exploit.</a:t>
            </a:r>
          </a:p>
          <a:p>
            <a:pPr lvl="1"/>
            <a:r>
              <a:rPr lang="en-US"/>
              <a:t>On the recent Windows 10 version 1709, SMBv1 is not installed by default.</a:t>
            </a:r>
          </a:p>
          <a:p>
            <a:pPr lvl="1"/>
            <a:r>
              <a:rPr lang="en-US">
                <a:hlinkClick r:id="rId3"/>
              </a:rPr>
              <a:t>https://support.microsoft.com/en-us/help/4034314/smbv1-is-not-installed-windows-10-and-windows-server-version-1709</a:t>
            </a:r>
            <a:r>
              <a:rPr lang="en-US"/>
              <a:t> </a:t>
            </a:r>
          </a:p>
          <a:p>
            <a:r>
              <a:rPr lang="en-US" sz="2800"/>
              <a:t>CONs:</a:t>
            </a:r>
          </a:p>
          <a:p>
            <a:pPr lvl="1"/>
            <a:r>
              <a:rPr lang="en-US"/>
              <a:t>Keep in mind Named Pipes can be over SMB.</a:t>
            </a:r>
          </a:p>
          <a:p>
            <a:pPr lvl="1"/>
            <a:r>
              <a:rPr lang="en-US"/>
              <a:t>Compatibility issue with Legacy OS (XP/2003/2000).</a:t>
            </a:r>
          </a:p>
          <a:p>
            <a:pPr lvl="1"/>
            <a:r>
              <a:rPr lang="en-US"/>
              <a:t>Compatibility issue with Legacy SAMBA distribution (not SMBv2/SMBv3).</a:t>
            </a:r>
          </a:p>
          <a:p>
            <a:pPr lvl="1"/>
            <a:r>
              <a:rPr lang="en-US">
                <a:hlinkClick r:id="rId4"/>
              </a:rPr>
              <a:t>https://blogs.technet.microsoft.com/filecab/2017/06/01/smb1-product-clearinghouse/</a:t>
            </a:r>
            <a:r>
              <a:rPr lang="en-US"/>
              <a:t> </a:t>
            </a:r>
          </a:p>
          <a:p>
            <a:pPr lvl="1"/>
            <a:r>
              <a:rPr lang="en-US">
                <a:hlinkClick r:id="rId5"/>
              </a:rPr>
              <a:t>https://www.rootusers.com/disable-smb-version-1-0-windows-10/</a:t>
            </a:r>
            <a:r>
              <a:rPr lang="en-US"/>
              <a:t> </a:t>
            </a:r>
          </a:p>
          <a:p>
            <a:pPr lvl="1"/>
            <a:endParaRPr lang="en-US"/>
          </a:p>
        </p:txBody>
      </p:sp>
    </p:spTree>
    <p:extLst>
      <p:ext uri="{BB962C8B-B14F-4D97-AF65-F5344CB8AC3E}">
        <p14:creationId xmlns:p14="http://schemas.microsoft.com/office/powerpoint/2010/main" val="64554953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Network components – Disable SMBv1 – How to check?</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5801394" cy="96026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Using Powershell command: “</a:t>
            </a:r>
            <a:r>
              <a:rPr lang="en-US" sz="2800">
                <a:solidFill>
                  <a:srgbClr val="092D91"/>
                </a:solidFill>
              </a:rPr>
              <a:t>Get-SmbServerConfiguration</a:t>
            </a:r>
            <a:r>
              <a:rPr lang="en-US" sz="2800"/>
              <a:t>”</a:t>
            </a:r>
          </a:p>
        </p:txBody>
      </p:sp>
      <p:pic>
        <p:nvPicPr>
          <p:cNvPr id="3" name="Picture 2">
            <a:extLst>
              <a:ext uri="{FF2B5EF4-FFF2-40B4-BE49-F238E27FC236}">
                <a16:creationId xmlns:a16="http://schemas.microsoft.com/office/drawing/2014/main" id="{547C0250-3FDF-42C9-8A65-6DB4181320F1}"/>
              </a:ext>
            </a:extLst>
          </p:cNvPr>
          <p:cNvPicPr>
            <a:picLocks noChangeAspect="1"/>
          </p:cNvPicPr>
          <p:nvPr/>
        </p:nvPicPr>
        <p:blipFill rotWithShape="1">
          <a:blip r:embed="rId2"/>
          <a:srcRect b="19118"/>
          <a:stretch/>
        </p:blipFill>
        <p:spPr>
          <a:xfrm>
            <a:off x="9657439" y="1588172"/>
            <a:ext cx="2648086" cy="5269829"/>
          </a:xfrm>
          <a:prstGeom prst="rect">
            <a:avLst/>
          </a:prstGeom>
        </p:spPr>
      </p:pic>
    </p:spTree>
    <p:extLst>
      <p:ext uri="{BB962C8B-B14F-4D97-AF65-F5344CB8AC3E}">
        <p14:creationId xmlns:p14="http://schemas.microsoft.com/office/powerpoint/2010/main" val="305507893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1DCF43D9-A99A-44F5-B276-82F810E4298F}"/>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dirty="0"/>
              <a:t>Key concepts:</a:t>
            </a:r>
            <a:br>
              <a:rPr lang="en-US" sz="4800" spc="-50" dirty="0"/>
            </a:br>
            <a:r>
              <a:rPr lang="en-US" sz="4800" spc="-50" dirty="0"/>
              <a:t> PowerShell hardening</a:t>
            </a:r>
          </a:p>
        </p:txBody>
      </p:sp>
      <p:sp>
        <p:nvSpPr>
          <p:cNvPr id="15" name="Espace réservé du texte 3">
            <a:extLst>
              <a:ext uri="{FF2B5EF4-FFF2-40B4-BE49-F238E27FC236}">
                <a16:creationId xmlns:a16="http://schemas.microsoft.com/office/drawing/2014/main" id="{1BF706A6-D86B-4AF9-B39A-5EE6465FA545}"/>
              </a:ext>
            </a:extLst>
          </p:cNvPr>
          <p:cNvSpPr>
            <a:spLocks noGrp="1"/>
          </p:cNvSpPr>
          <p:nvPr>
            <p:ph type="body" sz="quarter" idx="13"/>
          </p:nvPr>
        </p:nvSpPr>
        <p:spPr>
          <a:xfrm>
            <a:off x="266358" y="3921120"/>
            <a:ext cx="6399213" cy="825080"/>
          </a:xfrm>
        </p:spPr>
        <p:txBody>
          <a:bodyPr/>
          <a:lstStyle/>
          <a:p>
            <a:endParaRPr lang="fr-FR" dirty="0"/>
          </a:p>
        </p:txBody>
      </p:sp>
    </p:spTree>
    <p:extLst>
      <p:ext uri="{BB962C8B-B14F-4D97-AF65-F5344CB8AC3E}">
        <p14:creationId xmlns:p14="http://schemas.microsoft.com/office/powerpoint/2010/main" val="291156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PowerShell </a:t>
            </a:r>
            <a:r>
              <a:rPr lang="en-US"/>
              <a:t>- Overview</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52041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PowerShell is powerful scripting language.</a:t>
            </a:r>
          </a:p>
          <a:p>
            <a:pPr marL="0" indent="0">
              <a:buNone/>
            </a:pPr>
            <a:r>
              <a:rPr lang="en-US" sz="2800" dirty="0"/>
              <a:t>Running in elevated context it allows to execute code </a:t>
            </a:r>
          </a:p>
          <a:p>
            <a:pPr marL="0" indent="0">
              <a:buNone/>
            </a:pPr>
            <a:endParaRPr lang="en-US" sz="2800" dirty="0"/>
          </a:p>
        </p:txBody>
      </p:sp>
    </p:spTree>
    <p:extLst>
      <p:ext uri="{BB962C8B-B14F-4D97-AF65-F5344CB8AC3E}">
        <p14:creationId xmlns:p14="http://schemas.microsoft.com/office/powerpoint/2010/main" val="277495972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a:t>Operational Security – Execution Policy</a:t>
            </a:r>
          </a:p>
        </p:txBody>
      </p:sp>
      <p:pic>
        <p:nvPicPr>
          <p:cNvPr id="14" name="Picture 13"/>
          <p:cNvPicPr>
            <a:picLocks noChangeAspect="1"/>
          </p:cNvPicPr>
          <p:nvPr/>
        </p:nvPicPr>
        <p:blipFill>
          <a:blip r:embed="rId3"/>
          <a:stretch>
            <a:fillRect/>
          </a:stretch>
        </p:blipFill>
        <p:spPr>
          <a:xfrm>
            <a:off x="3395221" y="2560862"/>
            <a:ext cx="8519720" cy="3448689"/>
          </a:xfrm>
          <a:prstGeom prst="rect">
            <a:avLst/>
          </a:prstGeom>
        </p:spPr>
      </p:pic>
      <p:sp>
        <p:nvSpPr>
          <p:cNvPr id="3" name="TextBox 2"/>
          <p:cNvSpPr txBox="1"/>
          <p:nvPr/>
        </p:nvSpPr>
        <p:spPr>
          <a:xfrm>
            <a:off x="521534" y="2004537"/>
            <a:ext cx="2768318" cy="4227055"/>
          </a:xfrm>
          <a:prstGeom prst="rect">
            <a:avLst/>
          </a:prstGeom>
          <a:noFill/>
        </p:spPr>
        <p:txBody>
          <a:bodyPr wrap="square" rtlCol="0">
            <a:spAutoFit/>
          </a:bodyPr>
          <a:lstStyle/>
          <a:p>
            <a:pPr algn="l"/>
            <a:r>
              <a:rPr lang="en-US" sz="1734" dirty="0"/>
              <a:t>Policies:</a:t>
            </a:r>
          </a:p>
          <a:p>
            <a:pPr marL="171450" lvl="0" indent="-171450" algn="l">
              <a:buFontTx/>
              <a:buChar char="-"/>
            </a:pPr>
            <a:r>
              <a:rPr lang="en-US" sz="1800" dirty="0"/>
              <a:t>Never (“</a:t>
            </a:r>
            <a:r>
              <a:rPr lang="en-US" sz="1800" b="1" dirty="0"/>
              <a:t>Restricted</a:t>
            </a:r>
            <a:r>
              <a:rPr lang="en-US" sz="1800" dirty="0"/>
              <a:t>”)</a:t>
            </a:r>
          </a:p>
          <a:p>
            <a:pPr marL="171450" lvl="0" indent="-171450" algn="l">
              <a:buFontTx/>
              <a:buChar char="-"/>
            </a:pPr>
            <a:r>
              <a:rPr lang="en-US" sz="1800" dirty="0"/>
              <a:t>Only if signed (“</a:t>
            </a:r>
            <a:r>
              <a:rPr lang="en-US" sz="1800" b="1" dirty="0" err="1"/>
              <a:t>AllSigned</a:t>
            </a:r>
            <a:r>
              <a:rPr lang="en-US" sz="1800" dirty="0"/>
              <a:t>”)</a:t>
            </a:r>
          </a:p>
          <a:p>
            <a:pPr marL="171450" lvl="0" indent="-171450" algn="l">
              <a:buFontTx/>
              <a:buChar char="-"/>
            </a:pPr>
            <a:r>
              <a:rPr lang="en-US" sz="1800" dirty="0"/>
              <a:t>Only if signed (if the script was downloaded from the internet) (“</a:t>
            </a:r>
            <a:r>
              <a:rPr lang="en-US" sz="1800" b="1" dirty="0" err="1"/>
              <a:t>RemoteSigned</a:t>
            </a:r>
            <a:r>
              <a:rPr lang="en-US" sz="1800" dirty="0"/>
              <a:t>”)</a:t>
            </a:r>
          </a:p>
          <a:p>
            <a:pPr marL="171450" lvl="0" indent="-171450" algn="l">
              <a:buFontTx/>
              <a:buChar char="-"/>
            </a:pPr>
            <a:r>
              <a:rPr lang="en-US" sz="1800" dirty="0"/>
              <a:t>Always, but prompt if the script was downloaded from the internet (“</a:t>
            </a:r>
            <a:r>
              <a:rPr lang="en-US" sz="1800" b="1" dirty="0"/>
              <a:t>Unrestricted</a:t>
            </a:r>
            <a:r>
              <a:rPr lang="en-US" sz="1800" dirty="0"/>
              <a:t>”)</a:t>
            </a:r>
          </a:p>
          <a:p>
            <a:pPr marL="171450" lvl="0" indent="-171450" algn="l">
              <a:buFontTx/>
              <a:buChar char="-"/>
            </a:pPr>
            <a:r>
              <a:rPr lang="en-US" sz="1800" dirty="0"/>
              <a:t>Always (“</a:t>
            </a:r>
            <a:r>
              <a:rPr lang="en-US" sz="1800" b="1" dirty="0"/>
              <a:t>Bypass</a:t>
            </a:r>
            <a:r>
              <a:rPr lang="en-US" sz="1800" dirty="0"/>
              <a:t>”)</a:t>
            </a:r>
          </a:p>
          <a:p>
            <a:pPr algn="l"/>
            <a:endParaRPr lang="en-US" sz="1734" dirty="0"/>
          </a:p>
        </p:txBody>
      </p:sp>
    </p:spTree>
    <p:extLst>
      <p:ext uri="{BB962C8B-B14F-4D97-AF65-F5344CB8AC3E}">
        <p14:creationId xmlns:p14="http://schemas.microsoft.com/office/powerpoint/2010/main" val="41050310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a:t>
            </a:r>
            <a:r>
              <a:rPr lang="en-US"/>
              <a:t>configuration threats – Windows Firewall disable</a:t>
            </a:r>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50012"/>
            <a:ext cx="11887200" cy="412420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a:gradFill>
                  <a:gsLst>
                    <a:gs pos="1250">
                      <a:srgbClr val="505050"/>
                    </a:gs>
                    <a:gs pos="100000">
                      <a:srgbClr val="505050"/>
                    </a:gs>
                  </a:gsLst>
                  <a:lin ang="5400000" scaled="0"/>
                </a:gradFill>
              </a:rPr>
              <a:t>Windows Firewall is enabled by default.</a:t>
            </a:r>
          </a:p>
          <a:p>
            <a:pPr>
              <a:buFont typeface="Wingdings" panose="05000000000000000000" pitchFamily="2" charset="2"/>
              <a:buChar char="§"/>
              <a:defRPr/>
            </a:pPr>
            <a:r>
              <a:rPr lang="en-US" sz="3200">
                <a:gradFill>
                  <a:gsLst>
                    <a:gs pos="1250">
                      <a:srgbClr val="505050"/>
                    </a:gs>
                    <a:gs pos="100000">
                      <a:srgbClr val="505050"/>
                    </a:gs>
                  </a:gsLst>
                  <a:lin ang="5400000" scaled="0"/>
                </a:gradFill>
              </a:rPr>
              <a:t>Caution: using some endpoint protection anti-virus solution might replace the Windows Firewall. Consequently the Windows Firewall in this situation is disabled.</a:t>
            </a:r>
            <a:endParaRPr lang="en-US" sz="3200">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sz="3200">
                <a:gradFill>
                  <a:gsLst>
                    <a:gs pos="1250">
                      <a:srgbClr val="505050"/>
                    </a:gs>
                    <a:gs pos="100000">
                      <a:srgbClr val="505050"/>
                    </a:gs>
                  </a:gsLst>
                  <a:lin ang="5400000" scaled="0"/>
                </a:gradFill>
              </a:rPr>
              <a:t>With Win32/Sasser worm on machine not patched with </a:t>
            </a:r>
            <a:r>
              <a:rPr lang="en-US" sz="3200">
                <a:gradFill>
                  <a:gsLst>
                    <a:gs pos="1250">
                      <a:srgbClr val="505050"/>
                    </a:gs>
                    <a:gs pos="100000">
                      <a:srgbClr val="505050"/>
                    </a:gs>
                  </a:gsLst>
                  <a:lin ang="5400000" scaled="0"/>
                </a:gradFill>
                <a:hlinkClick r:id="rId2"/>
              </a:rPr>
              <a:t>MS04-011</a:t>
            </a:r>
            <a:r>
              <a:rPr lang="en-US" sz="3200">
                <a:gradFill>
                  <a:gsLst>
                    <a:gs pos="1250">
                      <a:srgbClr val="505050"/>
                    </a:gs>
                    <a:gs pos="100000">
                      <a:srgbClr val="505050"/>
                    </a:gs>
                  </a:gsLst>
                  <a:lin ang="5400000" scaled="0"/>
                </a:gradFill>
              </a:rPr>
              <a:t>: enable the Windows Firewall helped stop propagation.</a:t>
            </a:r>
            <a:endParaRPr lang="en-US" sz="3200">
              <a:gradFill>
                <a:gsLst>
                  <a:gs pos="1250">
                    <a:srgbClr val="505050"/>
                  </a:gs>
                  <a:gs pos="100000">
                    <a:srgbClr val="505050"/>
                  </a:gs>
                </a:gsLst>
                <a:lin ang="5400000" scaled="0"/>
              </a:gradFill>
              <a:cs typeface="Segoe UI Light"/>
            </a:endParaRPr>
          </a:p>
          <a:p>
            <a:pPr lvl="0">
              <a:buFont typeface="Wingdings" panose="05000000000000000000" pitchFamily="2" charset="2"/>
              <a:buChar char="§"/>
              <a:defRPr/>
            </a:pPr>
            <a:endParaRPr lang="en-US" sz="3200">
              <a:gradFill>
                <a:gsLst>
                  <a:gs pos="1250">
                    <a:srgbClr val="505050"/>
                  </a:gs>
                  <a:gs pos="100000">
                    <a:srgbClr val="505050"/>
                  </a:gs>
                </a:gsLst>
                <a:lin ang="5400000" scaled="0"/>
              </a:gradFill>
            </a:endParaRPr>
          </a:p>
          <a:p>
            <a:pPr lvl="0">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99378198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a:t>Operational Security – PowerShell Remoting</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02" y="1759029"/>
            <a:ext cx="6037722" cy="4366053"/>
          </a:xfrm>
          <a:prstGeom prst="rect">
            <a:avLst/>
          </a:prstGeom>
        </p:spPr>
      </p:pic>
      <p:sp>
        <p:nvSpPr>
          <p:cNvPr id="14" name="Rectangle 13"/>
          <p:cNvSpPr/>
          <p:nvPr/>
        </p:nvSpPr>
        <p:spPr>
          <a:xfrm>
            <a:off x="6589957" y="1545771"/>
            <a:ext cx="5846518" cy="5077736"/>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dirty="0">
              <a:solidFill>
                <a:prstClr val="white"/>
              </a:solidFill>
              <a:latin typeface="Calibri" panose="020F0502020204030204"/>
            </a:endParaRPr>
          </a:p>
        </p:txBody>
      </p:sp>
      <p:sp>
        <p:nvSpPr>
          <p:cNvPr id="15" name="Text Placeholder 5"/>
          <p:cNvSpPr txBox="1">
            <a:spLocks/>
          </p:cNvSpPr>
          <p:nvPr/>
        </p:nvSpPr>
        <p:spPr>
          <a:xfrm>
            <a:off x="6589957" y="1759029"/>
            <a:ext cx="5775536" cy="5927366"/>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Understanding the Double-Hop problem</a:t>
            </a:r>
          </a:p>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Authentication: Kerberos vs. </a:t>
            </a:r>
            <a:r>
              <a:rPr lang="en-US" sz="2244" dirty="0" err="1">
                <a:solidFill>
                  <a:prstClr val="white"/>
                </a:solidFill>
                <a:latin typeface="Calibri Light" panose="020F0302020204030204"/>
              </a:rPr>
              <a:t>CredSSP</a:t>
            </a:r>
            <a:r>
              <a:rPr lang="en-US" sz="2244" dirty="0">
                <a:solidFill>
                  <a:prstClr val="white"/>
                </a:solidFill>
                <a:latin typeface="Calibri Light" panose="020F0302020204030204"/>
              </a:rPr>
              <a:t> – Pass the Hash?</a:t>
            </a:r>
          </a:p>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Accessing Remote Resources</a:t>
            </a:r>
          </a:p>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For </a:t>
            </a:r>
            <a:r>
              <a:rPr lang="en-US" sz="2244" b="1" dirty="0">
                <a:solidFill>
                  <a:prstClr val="white"/>
                </a:solidFill>
                <a:latin typeface="Calibri Light" panose="020F0302020204030204"/>
              </a:rPr>
              <a:t>highly-trusted</a:t>
            </a:r>
            <a:r>
              <a:rPr lang="en-US" sz="2244" dirty="0">
                <a:solidFill>
                  <a:prstClr val="white"/>
                </a:solidFill>
                <a:latin typeface="Calibri Light" panose="020F0302020204030204"/>
              </a:rPr>
              <a:t> </a:t>
            </a:r>
            <a:r>
              <a:rPr lang="en-US" sz="2244" b="1" dirty="0">
                <a:solidFill>
                  <a:prstClr val="white"/>
                </a:solidFill>
                <a:latin typeface="Calibri Light" panose="020F0302020204030204"/>
              </a:rPr>
              <a:t>servers</a:t>
            </a:r>
            <a:r>
              <a:rPr lang="en-US" sz="2244" dirty="0">
                <a:solidFill>
                  <a:prstClr val="white"/>
                </a:solidFill>
                <a:latin typeface="Calibri Light" panose="020F0302020204030204"/>
              </a:rPr>
              <a:t>, you can:</a:t>
            </a:r>
          </a:p>
          <a:p>
            <a:pPr marL="578324" lvl="2" indent="-349724" algn="just" defTabSz="932563">
              <a:buFont typeface="Arial" panose="020B0604020202020204" pitchFamily="34" charset="0"/>
              <a:buChar char="•"/>
              <a:defRPr/>
            </a:pPr>
            <a:r>
              <a:rPr lang="en-US" dirty="0">
                <a:solidFill>
                  <a:prstClr val="white"/>
                </a:solidFill>
                <a:latin typeface="Calibri Light" panose="020F0302020204030204"/>
              </a:rPr>
              <a:t>Enable Kerberos Constrained Delegation </a:t>
            </a:r>
          </a:p>
          <a:p>
            <a:pPr marL="578324" lvl="2" indent="-349724" algn="just" defTabSz="932563">
              <a:buFont typeface="Arial" panose="020B0604020202020204" pitchFamily="34" charset="0"/>
              <a:buChar char="•"/>
              <a:defRPr/>
            </a:pPr>
            <a:r>
              <a:rPr lang="en-US" dirty="0">
                <a:solidFill>
                  <a:prstClr val="white"/>
                </a:solidFill>
                <a:latin typeface="Calibri Light" panose="020F0302020204030204"/>
              </a:rPr>
              <a:t>Use the ‘-Authentication </a:t>
            </a:r>
            <a:r>
              <a:rPr lang="en-US" dirty="0" err="1">
                <a:solidFill>
                  <a:prstClr val="white"/>
                </a:solidFill>
                <a:latin typeface="Calibri Light" panose="020F0302020204030204"/>
              </a:rPr>
              <a:t>CredSSP</a:t>
            </a:r>
            <a:r>
              <a:rPr lang="en-US" dirty="0">
                <a:solidFill>
                  <a:prstClr val="white"/>
                </a:solidFill>
                <a:latin typeface="Calibri Light" panose="020F0302020204030204"/>
              </a:rPr>
              <a:t>’ parameter when connecting to the remote machine. </a:t>
            </a:r>
          </a:p>
          <a:p>
            <a:pPr marL="349724" lvl="1" indent="-349724" algn="just" defTabSz="932563">
              <a:buFont typeface="Arial" panose="020B0604020202020204" pitchFamily="34" charset="0"/>
              <a:buChar char="•"/>
              <a:defRPr/>
            </a:pPr>
            <a:r>
              <a:rPr lang="en-US" sz="2244" dirty="0">
                <a:solidFill>
                  <a:prstClr val="white"/>
                </a:solidFill>
                <a:latin typeface="Calibri Light" panose="020F0302020204030204"/>
              </a:rPr>
              <a:t>For </a:t>
            </a:r>
            <a:r>
              <a:rPr lang="en-US" sz="2244" b="1" dirty="0">
                <a:solidFill>
                  <a:prstClr val="white"/>
                </a:solidFill>
                <a:latin typeface="Calibri Light" panose="020F0302020204030204"/>
              </a:rPr>
              <a:t>regular servers</a:t>
            </a:r>
            <a:r>
              <a:rPr lang="en-US" sz="2244" dirty="0">
                <a:solidFill>
                  <a:prstClr val="white"/>
                </a:solidFill>
                <a:latin typeface="Calibri Light" panose="020F0302020204030204"/>
              </a:rPr>
              <a:t>, you can:</a:t>
            </a:r>
          </a:p>
          <a:p>
            <a:pPr marL="578324" lvl="2" indent="-349724" algn="just" defTabSz="932563">
              <a:buFont typeface="Arial" panose="020B0604020202020204" pitchFamily="34" charset="0"/>
              <a:buChar char="•"/>
              <a:defRPr/>
            </a:pPr>
            <a:r>
              <a:rPr lang="en-US" dirty="0">
                <a:solidFill>
                  <a:prstClr val="white"/>
                </a:solidFill>
                <a:latin typeface="Calibri Light" panose="020F0302020204030204"/>
              </a:rPr>
              <a:t>Update the permissions on the remote resource to grant access to the machine account.</a:t>
            </a:r>
          </a:p>
          <a:p>
            <a:pPr marL="578324" lvl="2" indent="-349724" algn="just" defTabSz="932563">
              <a:buFont typeface="Arial" panose="020B0604020202020204" pitchFamily="34" charset="0"/>
              <a:buChar char="•"/>
              <a:defRPr/>
            </a:pPr>
            <a:r>
              <a:rPr lang="en-US" dirty="0">
                <a:solidFill>
                  <a:prstClr val="white"/>
                </a:solidFill>
                <a:latin typeface="Calibri Light" panose="020F0302020204030204"/>
              </a:rPr>
              <a:t>Provide explicit credentials to remote resources. For example, New-</a:t>
            </a:r>
            <a:r>
              <a:rPr lang="en-US" dirty="0" err="1">
                <a:solidFill>
                  <a:prstClr val="white"/>
                </a:solidFill>
                <a:latin typeface="Calibri Light" panose="020F0302020204030204"/>
              </a:rPr>
              <a:t>PSDrive</a:t>
            </a:r>
            <a:r>
              <a:rPr lang="en-US" dirty="0">
                <a:solidFill>
                  <a:prstClr val="white"/>
                </a:solidFill>
                <a:latin typeface="Calibri Light" panose="020F0302020204030204"/>
              </a:rPr>
              <a:t> \\FileServer\Share –Credential (…), or net use \\FileServer\Share</a:t>
            </a:r>
          </a:p>
          <a:p>
            <a:pPr marL="349724" lvl="1" indent="-349724" algn="just" defTabSz="932563">
              <a:buFont typeface="Arial" panose="020B0604020202020204" pitchFamily="34" charset="0"/>
              <a:buChar char="•"/>
              <a:defRPr/>
            </a:pPr>
            <a:endParaRPr lang="en-US" sz="2244" dirty="0">
              <a:solidFill>
                <a:prstClr val="white"/>
              </a:solidFill>
              <a:latin typeface="Calibri Light" panose="020F0302020204030204"/>
            </a:endParaRPr>
          </a:p>
          <a:p>
            <a:pPr lvl="1" algn="just" defTabSz="932563">
              <a:defRPr/>
            </a:pPr>
            <a:endParaRPr lang="en-US" sz="2244" b="1" dirty="0">
              <a:solidFill>
                <a:prstClr val="white"/>
              </a:solidFill>
              <a:latin typeface="Calibri Light" panose="020F0302020204030204"/>
            </a:endParaRPr>
          </a:p>
          <a:p>
            <a:pPr lvl="1" algn="just" defTabSz="932563">
              <a:defRPr/>
            </a:pPr>
            <a:endParaRPr lang="en-US" sz="2244" b="1" dirty="0">
              <a:solidFill>
                <a:prstClr val="white"/>
              </a:solidFill>
              <a:latin typeface="Calibri" panose="020F0502020204030204"/>
            </a:endParaRPr>
          </a:p>
        </p:txBody>
      </p:sp>
    </p:spTree>
    <p:extLst>
      <p:ext uri="{BB962C8B-B14F-4D97-AF65-F5344CB8AC3E}">
        <p14:creationId xmlns:p14="http://schemas.microsoft.com/office/powerpoint/2010/main" val="136798749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a:t>Operational Security – Scripts &lt;-&gt; Executables</a:t>
            </a:r>
          </a:p>
        </p:txBody>
      </p:sp>
      <p:sp>
        <p:nvSpPr>
          <p:cNvPr id="13" name="TextBox 12"/>
          <p:cNvSpPr txBox="1"/>
          <p:nvPr/>
        </p:nvSpPr>
        <p:spPr>
          <a:xfrm>
            <a:off x="1060031" y="5407463"/>
            <a:ext cx="7547256" cy="830997"/>
          </a:xfrm>
          <a:prstGeom prst="rect">
            <a:avLst/>
          </a:prstGeom>
          <a:noFill/>
        </p:spPr>
        <p:txBody>
          <a:bodyPr wrap="square" rtlCol="0">
            <a:spAutoFit/>
          </a:bodyPr>
          <a:lstStyle/>
          <a:p>
            <a:pPr algn="l"/>
            <a:r>
              <a:rPr lang="en-US" sz="2400" dirty="0"/>
              <a:t>Moving to </a:t>
            </a:r>
            <a:r>
              <a:rPr lang="en-US" sz="2400" u="sng" dirty="0"/>
              <a:t>Post-Exploitation</a:t>
            </a:r>
            <a:r>
              <a:rPr lang="en-US" sz="2400" dirty="0"/>
              <a:t> defense</a:t>
            </a:r>
          </a:p>
          <a:p>
            <a:pPr algn="l"/>
            <a:r>
              <a:rPr lang="en-US" sz="2400" dirty="0"/>
              <a:t>Rely either on AppLocker and Audit</a:t>
            </a:r>
          </a:p>
        </p:txBody>
      </p:sp>
      <p:pic>
        <p:nvPicPr>
          <p:cNvPr id="5" name="Picture 4"/>
          <p:cNvPicPr>
            <a:picLocks noChangeAspect="1"/>
          </p:cNvPicPr>
          <p:nvPr/>
        </p:nvPicPr>
        <p:blipFill>
          <a:blip r:embed="rId3"/>
          <a:stretch>
            <a:fillRect/>
          </a:stretch>
        </p:blipFill>
        <p:spPr>
          <a:xfrm>
            <a:off x="167221" y="2143721"/>
            <a:ext cx="5109889" cy="3011532"/>
          </a:xfrm>
          <a:prstGeom prst="rect">
            <a:avLst/>
          </a:prstGeom>
        </p:spPr>
      </p:pic>
      <p:pic>
        <p:nvPicPr>
          <p:cNvPr id="8" name="Picture 7"/>
          <p:cNvPicPr>
            <a:picLocks noChangeAspect="1"/>
          </p:cNvPicPr>
          <p:nvPr/>
        </p:nvPicPr>
        <p:blipFill>
          <a:blip r:embed="rId4"/>
          <a:stretch>
            <a:fillRect/>
          </a:stretch>
        </p:blipFill>
        <p:spPr>
          <a:xfrm>
            <a:off x="5476603" y="2146883"/>
            <a:ext cx="6746292" cy="3008371"/>
          </a:xfrm>
          <a:prstGeom prst="rect">
            <a:avLst/>
          </a:prstGeom>
        </p:spPr>
      </p:pic>
    </p:spTree>
    <p:extLst>
      <p:ext uri="{BB962C8B-B14F-4D97-AF65-F5344CB8AC3E}">
        <p14:creationId xmlns:p14="http://schemas.microsoft.com/office/powerpoint/2010/main" val="2249028263"/>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a:t>Operational Security – Dealing with Forensics</a:t>
            </a:r>
          </a:p>
        </p:txBody>
      </p:sp>
      <p:sp>
        <p:nvSpPr>
          <p:cNvPr id="6" name="Rectangle 5"/>
          <p:cNvSpPr/>
          <p:nvPr/>
        </p:nvSpPr>
        <p:spPr>
          <a:xfrm>
            <a:off x="7815943" y="1534886"/>
            <a:ext cx="4619650" cy="4376057"/>
          </a:xfrm>
          <a:prstGeom prst="rect">
            <a:avLst/>
          </a:prstGeom>
          <a:solidFill>
            <a:srgbClr val="0179D7"/>
          </a:solidFill>
          <a:ln w="12700" cap="flat" cmpd="sng" algn="ctr">
            <a:noFill/>
            <a:prstDash val="solid"/>
            <a:miter lim="800000"/>
          </a:ln>
          <a:effectLst/>
        </p:spPr>
        <p:txBody>
          <a:bodyPr rtlCol="0" anchor="ctr"/>
          <a:lstStyle/>
          <a:p>
            <a:pPr defTabSz="914224" fontAlgn="auto">
              <a:defRPr/>
            </a:pPr>
            <a:endParaRPr lang="fr-FR" sz="1800" kern="0" dirty="0">
              <a:solidFill>
                <a:prstClr val="white"/>
              </a:solidFill>
              <a:latin typeface="Calibri" panose="020F0502020204030204"/>
            </a:endParaRPr>
          </a:p>
        </p:txBody>
      </p:sp>
      <p:sp>
        <p:nvSpPr>
          <p:cNvPr id="7" name="Text Placeholder 5"/>
          <p:cNvSpPr txBox="1">
            <a:spLocks/>
          </p:cNvSpPr>
          <p:nvPr/>
        </p:nvSpPr>
        <p:spPr>
          <a:xfrm>
            <a:off x="7957457" y="1741713"/>
            <a:ext cx="4407154" cy="2705458"/>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lvl="1" indent="-349724" algn="just" defTabSz="932563">
              <a:buFont typeface="Arial" panose="020B0604020202020204" pitchFamily="34" charset="0"/>
              <a:buChar char="•"/>
              <a:defRPr/>
            </a:pPr>
            <a:r>
              <a:rPr lang="en-US" sz="2244">
                <a:solidFill>
                  <a:prstClr val="white"/>
                </a:solidFill>
                <a:latin typeface="Calibri Light" panose="020F0302020204030204"/>
              </a:rPr>
              <a:t>Preventing unrestricted admin access</a:t>
            </a:r>
          </a:p>
          <a:p>
            <a:pPr marL="349724" lvl="1" indent="-349724" algn="just" defTabSz="932563">
              <a:buFont typeface="Arial" panose="020B0604020202020204" pitchFamily="34" charset="0"/>
              <a:buChar char="•"/>
              <a:defRPr/>
            </a:pPr>
            <a:r>
              <a:rPr lang="en-US" sz="2244">
                <a:solidFill>
                  <a:prstClr val="white"/>
                </a:solidFill>
                <a:latin typeface="Calibri Light" panose="020F0302020204030204"/>
              </a:rPr>
              <a:t>System-wide Transcripts</a:t>
            </a:r>
          </a:p>
          <a:p>
            <a:pPr marL="349724" lvl="1" indent="-349724" algn="just" defTabSz="932563">
              <a:buFont typeface="Arial" panose="020B0604020202020204" pitchFamily="34" charset="0"/>
              <a:buChar char="•"/>
              <a:defRPr/>
            </a:pPr>
            <a:r>
              <a:rPr lang="en-US" sz="2244">
                <a:solidFill>
                  <a:prstClr val="white"/>
                </a:solidFill>
                <a:latin typeface="Calibri Light" panose="020F0302020204030204"/>
              </a:rPr>
              <a:t>Automatic Module logging</a:t>
            </a:r>
          </a:p>
          <a:p>
            <a:pPr marL="349724" lvl="1" indent="-349724" algn="just" defTabSz="932563">
              <a:buFont typeface="Arial" panose="020B0604020202020204" pitchFamily="34" charset="0"/>
              <a:buChar char="•"/>
              <a:defRPr/>
            </a:pPr>
            <a:r>
              <a:rPr lang="en-US" sz="2244">
                <a:solidFill>
                  <a:prstClr val="white"/>
                </a:solidFill>
                <a:latin typeface="Calibri Light" panose="020F0302020204030204"/>
              </a:rPr>
              <a:t>Detecting attacks on mitigations</a:t>
            </a:r>
          </a:p>
          <a:p>
            <a:pPr lvl="1" algn="just" defTabSz="932563">
              <a:defRPr/>
            </a:pPr>
            <a:endParaRPr lang="en-US" sz="2244" b="1" dirty="0">
              <a:solidFill>
                <a:prstClr val="white"/>
              </a:solidFill>
              <a:latin typeface="Calibri Light" panose="020F0302020204030204"/>
            </a:endParaRPr>
          </a:p>
          <a:p>
            <a:pPr lvl="1" algn="just" defTabSz="932563">
              <a:defRPr/>
            </a:pPr>
            <a:endParaRPr lang="en-US" sz="2244" b="1" dirty="0">
              <a:solidFill>
                <a:prstClr val="white"/>
              </a:solidFill>
              <a:latin typeface="Calibri" panose="020F0502020204030204"/>
            </a:endParaRPr>
          </a:p>
        </p:txBody>
      </p:sp>
      <p:pic>
        <p:nvPicPr>
          <p:cNvPr id="8" name="Picture 7"/>
          <p:cNvPicPr>
            <a:picLocks noChangeAspect="1"/>
          </p:cNvPicPr>
          <p:nvPr/>
        </p:nvPicPr>
        <p:blipFill>
          <a:blip r:embed="rId3"/>
          <a:stretch>
            <a:fillRect/>
          </a:stretch>
        </p:blipFill>
        <p:spPr>
          <a:xfrm>
            <a:off x="274702" y="1780170"/>
            <a:ext cx="7395660" cy="3537857"/>
          </a:xfrm>
          <a:prstGeom prst="rect">
            <a:avLst/>
          </a:prstGeom>
        </p:spPr>
      </p:pic>
    </p:spTree>
    <p:extLst>
      <p:ext uri="{BB962C8B-B14F-4D97-AF65-F5344CB8AC3E}">
        <p14:creationId xmlns:p14="http://schemas.microsoft.com/office/powerpoint/2010/main" val="991580833"/>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43">
            <a:extLst>
              <a:ext uri="{FF2B5EF4-FFF2-40B4-BE49-F238E27FC236}">
                <a16:creationId xmlns:a16="http://schemas.microsoft.com/office/drawing/2014/main" id="{7F6451A2-3082-467B-AA82-4C0C729C804E}"/>
              </a:ext>
            </a:extLst>
          </p:cNvPr>
          <p:cNvSpPr txBox="1"/>
          <p:nvPr/>
        </p:nvSpPr>
        <p:spPr>
          <a:xfrm>
            <a:off x="499576" y="4018166"/>
            <a:ext cx="3740196" cy="10170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defPPr>
              <a:defRPr lang="en-US"/>
            </a:defPPr>
            <a:lvl1pPr marR="0" lvl="0" indent="0" algn="ctr" defTabSz="895579" fontAlgn="auto">
              <a:spcBef>
                <a:spcPts val="0"/>
              </a:spcBef>
              <a:spcAft>
                <a:spcPts val="0"/>
              </a:spcAft>
              <a:buClrTx/>
              <a:buSzTx/>
              <a:buFontTx/>
              <a:buNone/>
              <a:tabLst/>
              <a:defRPr sz="2000" kern="0">
                <a:gradFill>
                  <a:gsLst>
                    <a:gs pos="0">
                      <a:srgbClr val="FFFFFF"/>
                    </a:gs>
                    <a:gs pos="100000">
                      <a:srgbClr val="FFFFFF"/>
                    </a:gs>
                  </a:gsLst>
                  <a:lin ang="5400000" scaled="0"/>
                </a:gradFill>
                <a:latin typeface="Segoe UI Semi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a:solidFill>
                  <a:srgbClr val="0179D7"/>
                </a:solidFill>
              </a:rPr>
              <a:t>Script Encryption / Obfuscation</a:t>
            </a:r>
            <a:endParaRPr lang="en-US" sz="1599" dirty="0">
              <a:solidFill>
                <a:srgbClr val="0179D7"/>
              </a:solidFill>
            </a:endParaRPr>
          </a:p>
        </p:txBody>
      </p:sp>
      <p:sp>
        <p:nvSpPr>
          <p:cNvPr id="30" name="Rectangle 29">
            <a:extLst>
              <a:ext uri="{FF2B5EF4-FFF2-40B4-BE49-F238E27FC236}">
                <a16:creationId xmlns:a16="http://schemas.microsoft.com/office/drawing/2014/main" id="{900FBE1C-A7C7-4DDA-9228-21E207F1792D}"/>
              </a:ext>
            </a:extLst>
          </p:cNvPr>
          <p:cNvSpPr/>
          <p:nvPr/>
        </p:nvSpPr>
        <p:spPr bwMode="auto">
          <a:xfrm>
            <a:off x="4618061" y="4018166"/>
            <a:ext cx="2766656" cy="10170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p>
            <a:pPr defTabSz="895407">
              <a:defRPr/>
            </a:pPr>
            <a:r>
              <a:rPr lang="en-US" sz="2400" kern="0">
                <a:solidFill>
                  <a:srgbClr val="0179D7"/>
                </a:solidFill>
                <a:latin typeface="Segoe UI Semilight"/>
              </a:rPr>
              <a:t>Avoiding Code Injection</a:t>
            </a:r>
          </a:p>
        </p:txBody>
      </p:sp>
      <p:sp>
        <p:nvSpPr>
          <p:cNvPr id="31" name="Rectangle 30">
            <a:extLst>
              <a:ext uri="{FF2B5EF4-FFF2-40B4-BE49-F238E27FC236}">
                <a16:creationId xmlns:a16="http://schemas.microsoft.com/office/drawing/2014/main" id="{9653DA27-B5E7-4061-90ED-75153D411E72}"/>
              </a:ext>
            </a:extLst>
          </p:cNvPr>
          <p:cNvSpPr/>
          <p:nvPr/>
        </p:nvSpPr>
        <p:spPr bwMode="auto">
          <a:xfrm>
            <a:off x="8090791" y="4018166"/>
            <a:ext cx="3546260" cy="10170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282" tIns="137825" rIns="172282" bIns="137825" numCol="1" spcCol="0" rtlCol="0" fromWordArt="0" anchor="t" anchorCtr="0" forceAA="0" compatLnSpc="1">
            <a:prstTxWarp prst="textNoShape">
              <a:avLst/>
            </a:prstTxWarp>
            <a:spAutoFit/>
          </a:bodyPr>
          <a:lstStyle/>
          <a:p>
            <a:pPr defTabSz="895407"/>
            <a:r>
              <a:rPr lang="en-US" sz="2400" kern="0">
                <a:solidFill>
                  <a:srgbClr val="0179D7"/>
                </a:solidFill>
                <a:latin typeface="Segoe UI Semilight"/>
              </a:rPr>
              <a:t>Avoiding Hard-Coded Secrets</a:t>
            </a:r>
          </a:p>
        </p:txBody>
      </p:sp>
      <p:cxnSp>
        <p:nvCxnSpPr>
          <p:cNvPr id="38" name="Straight Connector 11">
            <a:extLst>
              <a:ext uri="{FF2B5EF4-FFF2-40B4-BE49-F238E27FC236}">
                <a16:creationId xmlns:a16="http://schemas.microsoft.com/office/drawing/2014/main" id="{49222471-3BD8-4EC7-B581-310DCB5F7BD3}"/>
              </a:ext>
            </a:extLst>
          </p:cNvPr>
          <p:cNvCxnSpPr>
            <a:cxnSpLocks/>
          </p:cNvCxnSpPr>
          <p:nvPr/>
        </p:nvCxnSpPr>
        <p:spPr>
          <a:xfrm>
            <a:off x="458017" y="1539222"/>
            <a:ext cx="0" cy="122663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11">
            <a:extLst>
              <a:ext uri="{FF2B5EF4-FFF2-40B4-BE49-F238E27FC236}">
                <a16:creationId xmlns:a16="http://schemas.microsoft.com/office/drawing/2014/main" id="{77D86FF2-3733-4CA1-B9AA-929D68E20390}"/>
              </a:ext>
            </a:extLst>
          </p:cNvPr>
          <p:cNvCxnSpPr>
            <a:cxnSpLocks/>
          </p:cNvCxnSpPr>
          <p:nvPr/>
        </p:nvCxnSpPr>
        <p:spPr>
          <a:xfrm>
            <a:off x="458017" y="2765854"/>
            <a:ext cx="932583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Oval 151">
            <a:extLst>
              <a:ext uri="{FF2B5EF4-FFF2-40B4-BE49-F238E27FC236}">
                <a16:creationId xmlns:a16="http://schemas.microsoft.com/office/drawing/2014/main" id="{08C38C55-F593-43D7-A98C-F3D9C6CDA14D}"/>
              </a:ext>
            </a:extLst>
          </p:cNvPr>
          <p:cNvSpPr/>
          <p:nvPr/>
        </p:nvSpPr>
        <p:spPr bwMode="auto">
          <a:xfrm>
            <a:off x="1556258" y="1890831"/>
            <a:ext cx="1759854" cy="1759854"/>
          </a:xfrm>
          <a:prstGeom prst="ellipse">
            <a:avLst/>
          </a:prstGeom>
          <a:solidFill>
            <a:srgbClr val="0078D7"/>
          </a:solidFill>
          <a:ln w="28575" cap="flat" cmpd="sng" algn="ctr">
            <a:solidFill>
              <a:srgbClr val="FFFFFF"/>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Oval 175">
            <a:extLst>
              <a:ext uri="{FF2B5EF4-FFF2-40B4-BE49-F238E27FC236}">
                <a16:creationId xmlns:a16="http://schemas.microsoft.com/office/drawing/2014/main" id="{C2A6CC6B-3072-4D00-88FA-61272ED9FFEE}"/>
              </a:ext>
            </a:extLst>
          </p:cNvPr>
          <p:cNvSpPr/>
          <p:nvPr/>
        </p:nvSpPr>
        <p:spPr bwMode="auto">
          <a:xfrm>
            <a:off x="5208132" y="1890832"/>
            <a:ext cx="1772900" cy="1772900"/>
          </a:xfrm>
          <a:prstGeom prst="ellipse">
            <a:avLst/>
          </a:prstGeom>
          <a:solidFill>
            <a:srgbClr val="0078D7"/>
          </a:solidFill>
          <a:ln w="28575" cap="flat" cmpd="sng" algn="ctr">
            <a:solidFill>
              <a:srgbClr val="FFFFFF"/>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ZoneTexte 34">
            <a:extLst>
              <a:ext uri="{FF2B5EF4-FFF2-40B4-BE49-F238E27FC236}">
                <a16:creationId xmlns:a16="http://schemas.microsoft.com/office/drawing/2014/main" id="{3ACF840E-DCA9-4FE3-87D5-FCAD8214B301}"/>
              </a:ext>
            </a:extLst>
          </p:cNvPr>
          <p:cNvSpPr txBox="1"/>
          <p:nvPr/>
        </p:nvSpPr>
        <p:spPr>
          <a:xfrm>
            <a:off x="1829981"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1</a:t>
            </a:r>
          </a:p>
        </p:txBody>
      </p:sp>
      <p:sp>
        <p:nvSpPr>
          <p:cNvPr id="36" name="ZoneTexte 35">
            <a:extLst>
              <a:ext uri="{FF2B5EF4-FFF2-40B4-BE49-F238E27FC236}">
                <a16:creationId xmlns:a16="http://schemas.microsoft.com/office/drawing/2014/main" id="{AB839DE4-C364-4CB9-B3A2-7BD4A7BF49A3}"/>
              </a:ext>
            </a:extLst>
          </p:cNvPr>
          <p:cNvSpPr txBox="1"/>
          <p:nvPr/>
        </p:nvSpPr>
        <p:spPr>
          <a:xfrm>
            <a:off x="5488377"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2</a:t>
            </a:r>
          </a:p>
        </p:txBody>
      </p:sp>
      <p:sp>
        <p:nvSpPr>
          <p:cNvPr id="32" name="Oval 181">
            <a:extLst>
              <a:ext uri="{FF2B5EF4-FFF2-40B4-BE49-F238E27FC236}">
                <a16:creationId xmlns:a16="http://schemas.microsoft.com/office/drawing/2014/main" id="{0E486432-EB3F-4AD0-9AC6-76C380AE8C3B}"/>
              </a:ext>
            </a:extLst>
          </p:cNvPr>
          <p:cNvSpPr/>
          <p:nvPr/>
        </p:nvSpPr>
        <p:spPr bwMode="auto">
          <a:xfrm>
            <a:off x="8873050" y="1890830"/>
            <a:ext cx="1639832" cy="1639832"/>
          </a:xfrm>
          <a:prstGeom prst="ellipse">
            <a:avLst/>
          </a:prstGeom>
          <a:solidFill>
            <a:srgbClr val="0078D7"/>
          </a:solidFill>
          <a:ln w="28575" cap="flat" cmpd="sng" algn="ctr">
            <a:solidFill>
              <a:schemeClr val="bg1"/>
            </a:solidFill>
            <a:prstDash val="solid"/>
            <a:miter lim="800000"/>
          </a:ln>
          <a:effectLst/>
        </p:spPr>
        <p:txBody>
          <a:bodyPr rot="0" spcFirstLastPara="0" vertOverflow="overflow" horzOverflow="overflow" vert="horz" wrap="square" lIns="215073" tIns="172057" rIns="215073" bIns="172057" numCol="1" spcCol="0" rtlCol="0" fromWordArt="0" anchor="t" anchorCtr="0" forceAA="0" compatLnSpc="1">
            <a:prstTxWarp prst="textNoShape">
              <a:avLst/>
            </a:prstTxWarp>
            <a:noAutofit/>
          </a:bodyPr>
          <a:lstStyle/>
          <a:p>
            <a:pPr defTabSz="1096503">
              <a:lnSpc>
                <a:spcPct val="90000"/>
              </a:lnSpc>
              <a:spcBef>
                <a:spcPct val="0"/>
              </a:spcBef>
              <a:spcAft>
                <a:spcPct val="0"/>
              </a:spcAft>
              <a:defRPr/>
            </a:pPr>
            <a:endParaRPr lang="en-US" sz="2822"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ZoneTexte 36">
            <a:extLst>
              <a:ext uri="{FF2B5EF4-FFF2-40B4-BE49-F238E27FC236}">
                <a16:creationId xmlns:a16="http://schemas.microsoft.com/office/drawing/2014/main" id="{DCD41032-B680-4F37-BF70-F2EC40F32DB1}"/>
              </a:ext>
            </a:extLst>
          </p:cNvPr>
          <p:cNvSpPr txBox="1"/>
          <p:nvPr/>
        </p:nvSpPr>
        <p:spPr>
          <a:xfrm>
            <a:off x="9086763" y="2101525"/>
            <a:ext cx="1212408" cy="1425215"/>
          </a:xfrm>
          <a:prstGeom prst="rect">
            <a:avLst/>
          </a:prstGeom>
          <a:noFill/>
        </p:spPr>
        <p:txBody>
          <a:bodyPr wrap="square" lIns="182854" tIns="146283" rIns="182854" bIns="146283" rtlCol="0">
            <a:spAutoFit/>
          </a:bodyPr>
          <a:lstStyle/>
          <a:p>
            <a:pPr>
              <a:lnSpc>
                <a:spcPct val="90000"/>
              </a:lnSpc>
              <a:spcAft>
                <a:spcPts val="600"/>
              </a:spcAft>
            </a:pPr>
            <a:r>
              <a:rPr lang="fr-FR" sz="7998" b="1">
                <a:solidFill>
                  <a:schemeClr val="bg1"/>
                </a:solidFill>
              </a:rPr>
              <a:t>3</a:t>
            </a:r>
          </a:p>
        </p:txBody>
      </p:sp>
      <p:sp>
        <p:nvSpPr>
          <p:cNvPr id="5" name="Espace réservé du texte 4">
            <a:extLst>
              <a:ext uri="{FF2B5EF4-FFF2-40B4-BE49-F238E27FC236}">
                <a16:creationId xmlns:a16="http://schemas.microsoft.com/office/drawing/2014/main" id="{77F73C14-CAC3-4981-9325-CF33DB88FD79}"/>
              </a:ext>
            </a:extLst>
          </p:cNvPr>
          <p:cNvSpPr>
            <a:spLocks noGrp="1"/>
          </p:cNvSpPr>
          <p:nvPr>
            <p:ph type="body" sz="quarter" idx="13"/>
          </p:nvPr>
        </p:nvSpPr>
        <p:spPr/>
        <p:txBody>
          <a:bodyPr/>
          <a:lstStyle/>
          <a:p>
            <a:r>
              <a:rPr lang="fr-FR"/>
              <a:t>PowerShell Scripting Security</a:t>
            </a:r>
            <a:endParaRPr lang="fr-FR" dirty="0"/>
          </a:p>
        </p:txBody>
      </p:sp>
    </p:spTree>
    <p:extLst>
      <p:ext uri="{BB962C8B-B14F-4D97-AF65-F5344CB8AC3E}">
        <p14:creationId xmlns:p14="http://schemas.microsoft.com/office/powerpoint/2010/main" val="2167572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a:t>PowerShell Scripting Security - Script Encryption / Obfuscation</a:t>
            </a:r>
          </a:p>
        </p:txBody>
      </p:sp>
      <p:pic>
        <p:nvPicPr>
          <p:cNvPr id="3" name="Picture 2"/>
          <p:cNvPicPr>
            <a:picLocks noChangeAspect="1"/>
          </p:cNvPicPr>
          <p:nvPr/>
        </p:nvPicPr>
        <p:blipFill>
          <a:blip r:embed="rId3"/>
          <a:stretch>
            <a:fillRect/>
          </a:stretch>
        </p:blipFill>
        <p:spPr>
          <a:xfrm>
            <a:off x="1545809" y="2462655"/>
            <a:ext cx="9344857" cy="3189831"/>
          </a:xfrm>
          <a:prstGeom prst="rect">
            <a:avLst/>
          </a:prstGeom>
        </p:spPr>
      </p:pic>
      <p:sp>
        <p:nvSpPr>
          <p:cNvPr id="2" name="TextBox 1">
            <a:extLst>
              <a:ext uri="{FF2B5EF4-FFF2-40B4-BE49-F238E27FC236}">
                <a16:creationId xmlns:a16="http://schemas.microsoft.com/office/drawing/2014/main" id="{F57513CE-A6A6-48F9-9801-A0711E188CF1}"/>
              </a:ext>
            </a:extLst>
          </p:cNvPr>
          <p:cNvSpPr txBox="1"/>
          <p:nvPr/>
        </p:nvSpPr>
        <p:spPr>
          <a:xfrm>
            <a:off x="1222513" y="5844209"/>
            <a:ext cx="10068339"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Script content can be obfuscated and encrypted using tools, but not recommended and trustful.</a:t>
            </a:r>
            <a:endParaRPr lang="fr-FR"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90030006"/>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PowerShell </a:t>
            </a:r>
            <a:r>
              <a:rPr lang="en-US"/>
              <a:t>- Overview</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49353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Common approach is to obfuscate a script through textual transformations:</a:t>
            </a:r>
          </a:p>
          <a:p>
            <a:r>
              <a:rPr lang="en-US" sz="2800" dirty="0"/>
              <a:t>for example, decrypt a string, and then run the resulting string through Invoke-Expression. </a:t>
            </a:r>
          </a:p>
          <a:p>
            <a:r>
              <a:rPr lang="en-US" sz="2800" dirty="0"/>
              <a:t>In this case, an attacker can simply change the script to output what was just about to be supplied to Invoke-Expression. </a:t>
            </a:r>
          </a:p>
          <a:p>
            <a:r>
              <a:rPr lang="en-US" sz="2800" dirty="0"/>
              <a:t>If it’s done through an application hosting the PowerShell runtime, the attacker can simply use traditional native debugging techniques to see the content when it gets decrypted.</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878256566"/>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PowerShell </a:t>
            </a:r>
            <a:r>
              <a:rPr lang="en-US"/>
              <a:t>- Overview</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03600"/>
            <a:ext cx="11887200" cy="549073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One notable exception to this “Script Encryption is Useless” stance is when a script takes a dependency on something external to the script as a decryption key for the content. </a:t>
            </a:r>
          </a:p>
          <a:p>
            <a:pPr lvl="1"/>
            <a:r>
              <a:rPr lang="en-US" dirty="0"/>
              <a:t>For example, a script can prompt the user for a password before using that to decrypt the string supplied to Invoke-Expression. </a:t>
            </a:r>
          </a:p>
          <a:p>
            <a:pPr lvl="1"/>
            <a:r>
              <a:rPr lang="en-US" dirty="0"/>
              <a:t>That is actual security as long as the password isn’t anywhere that an attacker can get access to it.</a:t>
            </a:r>
            <a:endParaRPr lang="en-US" sz="4000" dirty="0"/>
          </a:p>
          <a:p>
            <a:r>
              <a:rPr lang="en-US" sz="2400" dirty="0"/>
              <a:t>Another common form of script obfuscation is through techniques like variable renaming and flow obfuscation. </a:t>
            </a:r>
          </a:p>
          <a:p>
            <a:r>
              <a:rPr lang="en-US" sz="2400" dirty="0"/>
              <a:t>Like other languages, you can of course rewrite a PowerShell script (either manually or through a tool) in a way that makes it exceedingly difficult to understand. </a:t>
            </a:r>
          </a:p>
          <a:p>
            <a:r>
              <a:rPr lang="en-US" sz="2400" dirty="0"/>
              <a:t>No automated tool currently exists to do this with PowerShell scripts, and this class of tool rarely provides much more than a speed bump.</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40951197"/>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a:t>PowerShell Scripting Security - Script Encryption / Obfuscation</a:t>
            </a:r>
          </a:p>
        </p:txBody>
      </p:sp>
      <p:pic>
        <p:nvPicPr>
          <p:cNvPr id="3" name="Picture 2"/>
          <p:cNvPicPr>
            <a:picLocks noChangeAspect="1"/>
          </p:cNvPicPr>
          <p:nvPr/>
        </p:nvPicPr>
        <p:blipFill>
          <a:blip r:embed="rId3"/>
          <a:stretch>
            <a:fillRect/>
          </a:stretch>
        </p:blipFill>
        <p:spPr>
          <a:xfrm>
            <a:off x="1445391" y="2166359"/>
            <a:ext cx="9545693" cy="3213169"/>
          </a:xfrm>
          <a:prstGeom prst="rect">
            <a:avLst/>
          </a:prstGeom>
        </p:spPr>
      </p:pic>
      <p:sp>
        <p:nvSpPr>
          <p:cNvPr id="5" name="TextBox 4">
            <a:extLst>
              <a:ext uri="{FF2B5EF4-FFF2-40B4-BE49-F238E27FC236}">
                <a16:creationId xmlns:a16="http://schemas.microsoft.com/office/drawing/2014/main" id="{31AB7D94-9912-470C-8C24-DF9672FB4C72}"/>
              </a:ext>
            </a:extLst>
          </p:cNvPr>
          <p:cNvSpPr txBox="1"/>
          <p:nvPr/>
        </p:nvSpPr>
        <p:spPr>
          <a:xfrm>
            <a:off x="1182757" y="5379528"/>
            <a:ext cx="10147851"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Script content can be obfuscated and encrypted using tools, but not recommended.</a:t>
            </a:r>
            <a:endParaRPr lang="fr-FR"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79521127"/>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a:t>PowerShell Scripting Security – Avoiding Code Injection</a:t>
            </a:r>
          </a:p>
        </p:txBody>
      </p:sp>
      <p:pic>
        <p:nvPicPr>
          <p:cNvPr id="5" name="Picture 4"/>
          <p:cNvPicPr>
            <a:picLocks noChangeAspect="1"/>
          </p:cNvPicPr>
          <p:nvPr/>
        </p:nvPicPr>
        <p:blipFill>
          <a:blip r:embed="rId3"/>
          <a:stretch>
            <a:fillRect/>
          </a:stretch>
        </p:blipFill>
        <p:spPr>
          <a:xfrm>
            <a:off x="4091758" y="2605307"/>
            <a:ext cx="3827560" cy="884030"/>
          </a:xfrm>
          <a:prstGeom prst="rect">
            <a:avLst/>
          </a:prstGeom>
        </p:spPr>
      </p:pic>
      <p:sp>
        <p:nvSpPr>
          <p:cNvPr id="6" name="TextBox 5"/>
          <p:cNvSpPr txBox="1"/>
          <p:nvPr/>
        </p:nvSpPr>
        <p:spPr>
          <a:xfrm>
            <a:off x="698714" y="4262160"/>
            <a:ext cx="6233717" cy="1426673"/>
          </a:xfrm>
          <a:prstGeom prst="rect">
            <a:avLst/>
          </a:prstGeom>
          <a:noFill/>
        </p:spPr>
        <p:txBody>
          <a:bodyPr wrap="square" rtlCol="0">
            <a:spAutoFit/>
          </a:bodyPr>
          <a:lstStyle/>
          <a:p>
            <a:r>
              <a:rPr lang="en-US" sz="1734" dirty="0"/>
              <a:t>When dealing with dynamic commands or parameters, it’s common to fall back to old programming practices: system(), </a:t>
            </a:r>
            <a:r>
              <a:rPr lang="en-US" sz="1734" dirty="0" err="1"/>
              <a:t>eval</a:t>
            </a:r>
            <a:r>
              <a:rPr lang="en-US" sz="1734" dirty="0"/>
              <a:t>(), exec()</a:t>
            </a:r>
          </a:p>
          <a:p>
            <a:endParaRPr lang="en-US" sz="1734" dirty="0"/>
          </a:p>
          <a:p>
            <a:r>
              <a:rPr lang="en-US" sz="1734" dirty="0"/>
              <a:t>Maybe Invoke-Expression?</a:t>
            </a:r>
          </a:p>
        </p:txBody>
      </p:sp>
    </p:spTree>
    <p:extLst>
      <p:ext uri="{BB962C8B-B14F-4D97-AF65-F5344CB8AC3E}">
        <p14:creationId xmlns:p14="http://schemas.microsoft.com/office/powerpoint/2010/main" val="4028804543"/>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PowerShell Scripting Security - Avoiding Code Injection</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93971" y="1564452"/>
            <a:ext cx="10608646"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The Invoke-Expression (and</a:t>
            </a:r>
            <a:r>
              <a:rPr lang="en-US" sz="2000" dirty="0"/>
              <a:t> </a:t>
            </a:r>
            <a:r>
              <a:rPr lang="en-US" sz="2000" dirty="0">
                <a:solidFill>
                  <a:srgbClr val="A9A9A9"/>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err="1">
                <a:solidFill>
                  <a:srgbClr val="008080"/>
                </a:solidFill>
                <a:latin typeface="Lucida Console" panose="020B0609040504020204" pitchFamily="49" charset="0"/>
                <a:ea typeface="Calibri" panose="020F0502020204030204" pitchFamily="34" charset="0"/>
                <a:cs typeface="Lucida Console" panose="020B0609040504020204" pitchFamily="49" charset="0"/>
              </a:rPr>
              <a:t>ScriptBlock</a:t>
            </a:r>
            <a:r>
              <a:rPr lang="en-US" sz="2000" dirty="0">
                <a:solidFill>
                  <a:srgbClr val="A9A9A9"/>
                </a:solidFill>
                <a:latin typeface="Lucida Console" panose="020B0609040504020204" pitchFamily="49" charset="0"/>
                <a:ea typeface="Calibri" panose="020F0502020204030204" pitchFamily="34" charset="0"/>
                <a:cs typeface="Lucida Console" panose="020B0609040504020204" pitchFamily="49" charset="0"/>
              </a:rPr>
              <a:t>]::</a:t>
            </a:r>
            <a:r>
              <a:rPr lang="en-US" sz="2000" dirty="0">
                <a:latin typeface="Lucida Console" panose="020B0609040504020204" pitchFamily="49" charset="0"/>
                <a:ea typeface="Calibri" panose="020F0502020204030204" pitchFamily="34" charset="0"/>
                <a:cs typeface="Lucida Console" panose="020B0609040504020204" pitchFamily="49" charset="0"/>
              </a:rPr>
              <a:t>Create()</a:t>
            </a:r>
            <a:r>
              <a:rPr lang="en-US" sz="2400" dirty="0"/>
              <a:t>) constructs tell PowerShell to invoke whatever you’ve supplied as executable code. Almost every programming or scripting language offers a construct like this (SQL, </a:t>
            </a:r>
            <a:r>
              <a:rPr lang="en-US" sz="2400" dirty="0" err="1"/>
              <a:t>Javascript</a:t>
            </a:r>
            <a:r>
              <a:rPr lang="en-US" sz="2400" dirty="0"/>
              <a:t>, C, C++, Java, etc.), and PowerShell is no different.</a:t>
            </a:r>
          </a:p>
          <a:p>
            <a:endParaRPr lang="en-US" sz="2400" dirty="0"/>
          </a:p>
          <a:p>
            <a:r>
              <a:rPr lang="en-US" sz="2400" dirty="0"/>
              <a:t>However, PowerShell offers several constructs that make these techniques almost never necessary.</a:t>
            </a:r>
          </a:p>
          <a:p>
            <a:pPr marL="0" indent="0">
              <a:buNone/>
            </a:pPr>
            <a:endParaRPr lang="en-US" sz="2400" dirty="0"/>
          </a:p>
        </p:txBody>
      </p:sp>
      <p:pic>
        <p:nvPicPr>
          <p:cNvPr id="4" name="Picture 3">
            <a:extLst>
              <a:ext uri="{FF2B5EF4-FFF2-40B4-BE49-F238E27FC236}">
                <a16:creationId xmlns:a16="http://schemas.microsoft.com/office/drawing/2014/main" id="{62273B57-029A-4220-9FE9-AB5845959AD0}"/>
              </a:ext>
            </a:extLst>
          </p:cNvPr>
          <p:cNvPicPr>
            <a:picLocks noChangeAspect="1"/>
          </p:cNvPicPr>
          <p:nvPr/>
        </p:nvPicPr>
        <p:blipFill>
          <a:blip r:embed="rId2"/>
          <a:stretch>
            <a:fillRect/>
          </a:stretch>
        </p:blipFill>
        <p:spPr>
          <a:xfrm>
            <a:off x="4140490" y="4452730"/>
            <a:ext cx="7246913" cy="1833985"/>
          </a:xfrm>
          <a:prstGeom prst="rect">
            <a:avLst/>
          </a:prstGeom>
        </p:spPr>
      </p:pic>
    </p:spTree>
    <p:extLst>
      <p:ext uri="{BB962C8B-B14F-4D97-AF65-F5344CB8AC3E}">
        <p14:creationId xmlns:p14="http://schemas.microsoft.com/office/powerpoint/2010/main" val="10845808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a:t>
            </a:r>
            <a:r>
              <a:rPr lang="en-US"/>
              <a:t>configuration threats – Administrators members</a:t>
            </a:r>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50012"/>
            <a:ext cx="11887200" cy="250530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a:gradFill>
                  <a:gsLst>
                    <a:gs pos="1250">
                      <a:srgbClr val="505050"/>
                    </a:gs>
                    <a:gs pos="100000">
                      <a:srgbClr val="505050"/>
                    </a:gs>
                  </a:gsLst>
                  <a:lin ang="5400000" scaled="0"/>
                </a:gradFill>
              </a:rPr>
              <a:t>Too many accounts in Administrators local group</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Implies current user has most of the time too much privileges.</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Running malicious code in privileged user context grant appropriate permission to attacker.</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These high privileges were used by Petya/</a:t>
            </a:r>
            <a:r>
              <a:rPr lang="en-US" sz="3200" dirty="0" err="1">
                <a:gradFill>
                  <a:gsLst>
                    <a:gs pos="1250">
                      <a:srgbClr val="505050"/>
                    </a:gs>
                    <a:gs pos="100000">
                      <a:srgbClr val="505050"/>
                    </a:gs>
                  </a:gsLst>
                  <a:lin ang="5400000" scaled="0"/>
                </a:gradFill>
              </a:rPr>
              <a:t>Wannacry</a:t>
            </a:r>
            <a:r>
              <a:rPr lang="en-US" sz="3200" dirty="0">
                <a:gradFill>
                  <a:gsLst>
                    <a:gs pos="1250">
                      <a:srgbClr val="505050"/>
                    </a:gs>
                    <a:gs pos="100000">
                      <a:srgbClr val="505050"/>
                    </a:gs>
                  </a:gsLst>
                  <a:lin ang="5400000" scaled="0"/>
                </a:gradFill>
              </a:rPr>
              <a:t> attacks</a:t>
            </a:r>
          </a:p>
        </p:txBody>
      </p:sp>
    </p:spTree>
    <p:extLst>
      <p:ext uri="{BB962C8B-B14F-4D97-AF65-F5344CB8AC3E}">
        <p14:creationId xmlns:p14="http://schemas.microsoft.com/office/powerpoint/2010/main" val="2679908066"/>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PowerShell Scripting Security - Avoiding Code Injection</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93971" y="1564452"/>
            <a:ext cx="8789785" cy="585698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To supply a variable’s value to a parameter, just use the variable as the parameter value rather than a hard-coded string.</a:t>
            </a:r>
          </a:p>
          <a:p>
            <a:pPr marL="0" indent="0">
              <a:lnSpc>
                <a:spcPct val="107000"/>
              </a:lnSpc>
              <a:spcBef>
                <a:spcPts val="0"/>
              </a:spcBef>
              <a:buNone/>
            </a:pPr>
            <a:r>
              <a:rPr lang="en-US"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Get-</a:t>
            </a:r>
            <a:r>
              <a:rPr lang="en-US" sz="2000" dirty="0" err="1">
                <a:solidFill>
                  <a:srgbClr val="0000FF"/>
                </a:solidFill>
                <a:latin typeface="Lucida Console" panose="020B0609040504020204" pitchFamily="49" charset="0"/>
                <a:ea typeface="Calibri" panose="020F0502020204030204" pitchFamily="34" charset="0"/>
                <a:cs typeface="Lucida Console" panose="020B0609040504020204" pitchFamily="49" charset="0"/>
              </a:rPr>
              <a:t>Acl</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000080"/>
                </a:solidFill>
                <a:latin typeface="Lucida Console" panose="020B0609040504020204" pitchFamily="49" charset="0"/>
                <a:ea typeface="Calibri" panose="020F0502020204030204" pitchFamily="34" charset="0"/>
                <a:cs typeface="Lucida Console" panose="020B0609040504020204" pitchFamily="49" charset="0"/>
              </a:rPr>
              <a:t>-Path</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$filename</a:t>
            </a:r>
            <a:endParaRPr lang="fr-FR" sz="3200" dirty="0">
              <a:latin typeface="Calibri" panose="020F0502020204030204" pitchFamily="34" charset="0"/>
              <a:ea typeface="Calibri" panose="020F0502020204030204" pitchFamily="34" charset="0"/>
              <a:cs typeface="Arial" panose="020B0604020202020204" pitchFamily="34" charset="0"/>
            </a:endParaRPr>
          </a:p>
          <a:p>
            <a:endParaRPr lang="en-US" sz="2400" dirty="0"/>
          </a:p>
          <a:p>
            <a:r>
              <a:rPr lang="en-US" sz="2400" dirty="0"/>
              <a:t>If you don’t know the parameter name beforehand, you can pack your arguments into a hash table and use ‘splatting’. Splatting lets you supply a hash table as the parameter names and values of a command invocation.</a:t>
            </a:r>
          </a:p>
          <a:p>
            <a:pPr marL="0" indent="0">
              <a:lnSpc>
                <a:spcPct val="107000"/>
              </a:lnSpc>
              <a:spcBef>
                <a:spcPts val="0"/>
              </a:spcBef>
              <a:buNone/>
            </a:pPr>
            <a:r>
              <a:rPr lang="en-US" sz="240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Get-</a:t>
            </a:r>
            <a:r>
              <a:rPr lang="en-US" sz="2000" dirty="0" err="1">
                <a:solidFill>
                  <a:srgbClr val="0000FF"/>
                </a:solidFill>
                <a:latin typeface="Lucida Console" panose="020B0609040504020204" pitchFamily="49" charset="0"/>
                <a:ea typeface="Calibri" panose="020F0502020204030204" pitchFamily="34" charset="0"/>
                <a:cs typeface="Lucida Console" panose="020B0609040504020204" pitchFamily="49" charset="0"/>
              </a:rPr>
              <a:t>Acl</a:t>
            </a:r>
            <a:r>
              <a:rPr lang="en-US" sz="2000" dirty="0">
                <a:latin typeface="Lucida Console" panose="020B0609040504020204" pitchFamily="49" charset="0"/>
                <a:ea typeface="Calibri" panose="020F0502020204030204" pitchFamily="34" charset="0"/>
                <a:cs typeface="Lucida Console" panose="020B0609040504020204" pitchFamily="49" charset="0"/>
              </a:rPr>
              <a:t> </a:t>
            </a:r>
            <a:r>
              <a:rPr lang="en-US" sz="200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@params</a:t>
            </a:r>
            <a:endParaRPr lang="fr-FR" sz="3200" dirty="0">
              <a:latin typeface="Calibri" panose="020F0502020204030204" pitchFamily="34" charset="0"/>
              <a:ea typeface="Calibri" panose="020F0502020204030204" pitchFamily="34" charset="0"/>
              <a:cs typeface="Arial" panose="020B0604020202020204" pitchFamily="34" charset="0"/>
            </a:endParaRPr>
          </a:p>
          <a:p>
            <a:endParaRPr lang="en-US" sz="2400" dirty="0"/>
          </a:p>
          <a:p>
            <a:r>
              <a:rPr lang="en-US" sz="2400" dirty="0"/>
              <a:t>If you don’t know the command name beforehand, you can use PowerShell’s invocation (&amp;) operator.</a:t>
            </a:r>
          </a:p>
          <a:p>
            <a:pPr marL="0" indent="0">
              <a:lnSpc>
                <a:spcPct val="107000"/>
              </a:lnSpc>
              <a:spcBef>
                <a:spcPts val="0"/>
              </a:spcBef>
              <a:buNone/>
            </a:pPr>
            <a:r>
              <a:rPr lang="fr-FR" sz="200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	$command</a:t>
            </a:r>
            <a:r>
              <a:rPr lang="fr-FR" sz="2000" dirty="0">
                <a:latin typeface="Lucida Console" panose="020B0609040504020204" pitchFamily="49" charset="0"/>
                <a:ea typeface="Calibri" panose="020F0502020204030204" pitchFamily="34" charset="0"/>
                <a:cs typeface="Lucida Console" panose="020B0609040504020204" pitchFamily="49" charset="0"/>
              </a:rPr>
              <a:t> </a:t>
            </a:r>
            <a:r>
              <a:rPr lang="fr-FR" sz="2000" dirty="0">
                <a:solidFill>
                  <a:srgbClr val="A9A9A9"/>
                </a:solidFill>
                <a:latin typeface="Lucida Console" panose="020B0609040504020204" pitchFamily="49" charset="0"/>
                <a:ea typeface="Calibri" panose="020F0502020204030204" pitchFamily="34" charset="0"/>
                <a:cs typeface="Lucida Console" panose="020B0609040504020204" pitchFamily="49" charset="0"/>
              </a:rPr>
              <a:t>=</a:t>
            </a:r>
            <a:r>
              <a:rPr lang="fr-FR" sz="2000" dirty="0">
                <a:latin typeface="Lucida Console" panose="020B0609040504020204" pitchFamily="49" charset="0"/>
                <a:ea typeface="Calibri" panose="020F0502020204030204" pitchFamily="34" charset="0"/>
                <a:cs typeface="Lucida Console" panose="020B0609040504020204" pitchFamily="49" charset="0"/>
              </a:rPr>
              <a:t> </a:t>
            </a:r>
            <a:r>
              <a:rPr lang="fr-FR" sz="200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a:t>
            </a:r>
            <a:r>
              <a:rPr lang="fr-FR" sz="2000" dirty="0" err="1">
                <a:solidFill>
                  <a:srgbClr val="8B0000"/>
                </a:solidFill>
                <a:latin typeface="Lucida Console" panose="020B0609040504020204" pitchFamily="49" charset="0"/>
                <a:ea typeface="Calibri" panose="020F0502020204030204" pitchFamily="34" charset="0"/>
                <a:cs typeface="Lucida Console" panose="020B0609040504020204" pitchFamily="49" charset="0"/>
              </a:rPr>
              <a:t>Get-Acl</a:t>
            </a:r>
            <a:r>
              <a:rPr lang="fr-FR" sz="200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a:t>
            </a:r>
            <a:endParaRPr lang="fr-FR" sz="32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fr-FR" sz="2000" dirty="0">
                <a:solidFill>
                  <a:srgbClr val="A9A9A9"/>
                </a:solidFill>
                <a:latin typeface="Lucida Console" panose="020B0609040504020204" pitchFamily="49" charset="0"/>
                <a:ea typeface="Calibri" panose="020F0502020204030204" pitchFamily="34" charset="0"/>
                <a:cs typeface="Lucida Console" panose="020B0609040504020204" pitchFamily="49" charset="0"/>
              </a:rPr>
              <a:t>	&amp;</a:t>
            </a:r>
            <a:r>
              <a:rPr lang="fr-FR" sz="2000" dirty="0">
                <a:latin typeface="Lucida Console" panose="020B0609040504020204" pitchFamily="49" charset="0"/>
                <a:ea typeface="Calibri" panose="020F0502020204030204" pitchFamily="34" charset="0"/>
                <a:cs typeface="Lucida Console" panose="020B0609040504020204" pitchFamily="49" charset="0"/>
              </a:rPr>
              <a:t> </a:t>
            </a:r>
            <a:r>
              <a:rPr lang="fr-FR" sz="200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$command</a:t>
            </a:r>
            <a:r>
              <a:rPr lang="fr-FR" sz="2000" dirty="0">
                <a:latin typeface="Lucida Console" panose="020B0609040504020204" pitchFamily="49" charset="0"/>
                <a:ea typeface="Calibri" panose="020F0502020204030204" pitchFamily="34" charset="0"/>
                <a:cs typeface="Lucida Console" panose="020B0609040504020204" pitchFamily="49" charset="0"/>
              </a:rPr>
              <a:t> </a:t>
            </a:r>
            <a:r>
              <a:rPr lang="fr-FR" sz="200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@params </a:t>
            </a:r>
            <a:endParaRPr lang="en-US" sz="1600" dirty="0"/>
          </a:p>
          <a:p>
            <a:pPr marL="0" indent="0">
              <a:buNone/>
            </a:pPr>
            <a:endParaRPr lang="en-US" sz="2400" dirty="0"/>
          </a:p>
        </p:txBody>
      </p:sp>
      <p:pic>
        <p:nvPicPr>
          <p:cNvPr id="3" name="Picture 2">
            <a:extLst>
              <a:ext uri="{FF2B5EF4-FFF2-40B4-BE49-F238E27FC236}">
                <a16:creationId xmlns:a16="http://schemas.microsoft.com/office/drawing/2014/main" id="{CCC04512-CB7F-4F2E-8115-BD66B198407B}"/>
              </a:ext>
            </a:extLst>
          </p:cNvPr>
          <p:cNvPicPr>
            <a:picLocks noChangeAspect="1"/>
          </p:cNvPicPr>
          <p:nvPr/>
        </p:nvPicPr>
        <p:blipFill>
          <a:blip r:embed="rId2"/>
          <a:stretch>
            <a:fillRect/>
          </a:stretch>
        </p:blipFill>
        <p:spPr>
          <a:xfrm>
            <a:off x="8875242" y="2399919"/>
            <a:ext cx="3239889" cy="1655246"/>
          </a:xfrm>
          <a:prstGeom prst="rect">
            <a:avLst/>
          </a:prstGeom>
        </p:spPr>
      </p:pic>
    </p:spTree>
    <p:extLst>
      <p:ext uri="{BB962C8B-B14F-4D97-AF65-F5344CB8AC3E}">
        <p14:creationId xmlns:p14="http://schemas.microsoft.com/office/powerpoint/2010/main" val="2652346682"/>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PowerShell Scripting Security - Avoiding Code Injection</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93972" y="1564452"/>
            <a:ext cx="8213316" cy="454278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Sometimes, you TRULY need Invoke-Expression. This is incredibly rare. It is more likely that you just need to look harder for other options.</a:t>
            </a:r>
          </a:p>
          <a:p>
            <a:endParaRPr lang="en-US" sz="2400" dirty="0"/>
          </a:p>
          <a:p>
            <a:r>
              <a:rPr lang="en-US" sz="2400" dirty="0"/>
              <a:t>When you actually need Invoke-Expression:</a:t>
            </a:r>
          </a:p>
          <a:p>
            <a:pPr lvl="1"/>
            <a:r>
              <a:rPr lang="en-US" dirty="0"/>
              <a:t>you can neutralize user input by placing it in a single-quoted string, and escape any single quotes in the user’s string with double quotes. </a:t>
            </a:r>
          </a:p>
          <a:p>
            <a:pPr lvl="1"/>
            <a:r>
              <a:rPr lang="en-US" dirty="0"/>
              <a:t>This is easy to get wrong (especially if you are joining multiple strings, or going through multiple layers), so you should avoid this when you can.</a:t>
            </a:r>
          </a:p>
          <a:p>
            <a:pPr marL="0" indent="0">
              <a:buNone/>
            </a:pPr>
            <a:endParaRPr lang="en-US" sz="2400" dirty="0"/>
          </a:p>
        </p:txBody>
      </p:sp>
      <p:pic>
        <p:nvPicPr>
          <p:cNvPr id="4" name="Picture 3">
            <a:extLst>
              <a:ext uri="{FF2B5EF4-FFF2-40B4-BE49-F238E27FC236}">
                <a16:creationId xmlns:a16="http://schemas.microsoft.com/office/drawing/2014/main" id="{7B0238D4-9ED8-4538-A3B4-84F587AF00FC}"/>
              </a:ext>
            </a:extLst>
          </p:cNvPr>
          <p:cNvPicPr>
            <a:picLocks noChangeAspect="1"/>
          </p:cNvPicPr>
          <p:nvPr/>
        </p:nvPicPr>
        <p:blipFill>
          <a:blip r:embed="rId2"/>
          <a:stretch>
            <a:fillRect/>
          </a:stretch>
        </p:blipFill>
        <p:spPr>
          <a:xfrm>
            <a:off x="8461637" y="2319237"/>
            <a:ext cx="3812048" cy="1170629"/>
          </a:xfrm>
          <a:prstGeom prst="rect">
            <a:avLst/>
          </a:prstGeom>
        </p:spPr>
      </p:pic>
    </p:spTree>
    <p:extLst>
      <p:ext uri="{BB962C8B-B14F-4D97-AF65-F5344CB8AC3E}">
        <p14:creationId xmlns:p14="http://schemas.microsoft.com/office/powerpoint/2010/main" val="2862162825"/>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PowerShell Scripting Security - Avoiding Code Injection</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93972" y="1564451"/>
            <a:ext cx="6464028" cy="465358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The most common way that administrators script is through copy, paste, and modification. And the most common sources of these scripts are… Outlook. Word. Blogs. News groups. Most of these sources turn quotes into “smart quotes”, completely destroying any programming language that is ignorant of them.</a:t>
            </a:r>
          </a:p>
          <a:p>
            <a:endParaRPr lang="en-US" sz="2400" dirty="0"/>
          </a:p>
          <a:p>
            <a:r>
              <a:rPr lang="en-US" sz="2400" dirty="0"/>
              <a:t>To address this, PowerShell treats a class of Unicode quote characters as single quotes. Any escaping technique you implement should be sure to account for these.</a:t>
            </a:r>
          </a:p>
        </p:txBody>
      </p:sp>
      <p:pic>
        <p:nvPicPr>
          <p:cNvPr id="6" name="Picture 5">
            <a:extLst>
              <a:ext uri="{FF2B5EF4-FFF2-40B4-BE49-F238E27FC236}">
                <a16:creationId xmlns:a16="http://schemas.microsoft.com/office/drawing/2014/main" id="{EE6B6CB5-BD1D-452B-ABE6-F637C26AF6FC}"/>
              </a:ext>
            </a:extLst>
          </p:cNvPr>
          <p:cNvPicPr>
            <a:picLocks noChangeAspect="1"/>
          </p:cNvPicPr>
          <p:nvPr/>
        </p:nvPicPr>
        <p:blipFill>
          <a:blip r:embed="rId2"/>
          <a:stretch>
            <a:fillRect/>
          </a:stretch>
        </p:blipFill>
        <p:spPr>
          <a:xfrm>
            <a:off x="7215153" y="2097373"/>
            <a:ext cx="5420757" cy="3137822"/>
          </a:xfrm>
          <a:prstGeom prst="rect">
            <a:avLst/>
          </a:prstGeom>
        </p:spPr>
      </p:pic>
    </p:spTree>
    <p:extLst>
      <p:ext uri="{BB962C8B-B14F-4D97-AF65-F5344CB8AC3E}">
        <p14:creationId xmlns:p14="http://schemas.microsoft.com/office/powerpoint/2010/main" val="1163726874"/>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PowerShell Scripting Security - Avoiding Code Injection</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93972" y="1564451"/>
            <a:ext cx="6464028" cy="498598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Hard-coded secrets in scripts are a huge source of information disclosure in an operational environment. Domain credentials. SQL passwords and connection strings. System / user identities. Any of these can provide an attacker with useful data when extracted from a open share, file system, or repository.</a:t>
            </a:r>
          </a:p>
          <a:p>
            <a:endParaRPr lang="en-US" sz="2400" dirty="0"/>
          </a:p>
          <a:p>
            <a:r>
              <a:rPr lang="en-US" sz="2400" dirty="0"/>
              <a:t>To address this difficulty, Windows offers the Data Protection API (DPAPI). The DPAPI lets you encrypt secrets in a way that can only be decrypted by the same user on the same machine.</a:t>
            </a:r>
          </a:p>
        </p:txBody>
      </p:sp>
      <p:pic>
        <p:nvPicPr>
          <p:cNvPr id="7" name="Picture 6">
            <a:extLst>
              <a:ext uri="{FF2B5EF4-FFF2-40B4-BE49-F238E27FC236}">
                <a16:creationId xmlns:a16="http://schemas.microsoft.com/office/drawing/2014/main" id="{82CA996A-7007-4C4E-8FE6-AD8D43479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462" y="2207242"/>
            <a:ext cx="4624158" cy="3166965"/>
          </a:xfrm>
          <a:prstGeom prst="rect">
            <a:avLst/>
          </a:prstGeom>
        </p:spPr>
      </p:pic>
      <p:sp>
        <p:nvSpPr>
          <p:cNvPr id="8" name="TextBox 7">
            <a:extLst>
              <a:ext uri="{FF2B5EF4-FFF2-40B4-BE49-F238E27FC236}">
                <a16:creationId xmlns:a16="http://schemas.microsoft.com/office/drawing/2014/main" id="{1A2E0ED1-4073-402F-B846-F9748622F561}"/>
              </a:ext>
            </a:extLst>
          </p:cNvPr>
          <p:cNvSpPr txBox="1"/>
          <p:nvPr/>
        </p:nvSpPr>
        <p:spPr>
          <a:xfrm>
            <a:off x="7280420" y="5529642"/>
            <a:ext cx="4634244" cy="626069"/>
          </a:xfrm>
          <a:prstGeom prst="rect">
            <a:avLst/>
          </a:prstGeom>
          <a:noFill/>
        </p:spPr>
        <p:txBody>
          <a:bodyPr wrap="square" rtlCol="0">
            <a:spAutoFit/>
          </a:bodyPr>
          <a:lstStyle/>
          <a:p>
            <a:pPr algn="ctr"/>
            <a:r>
              <a:rPr lang="en-US" sz="1734" dirty="0"/>
              <a:t>Data protection through Windows’ Data Protection API (DPAPI)</a:t>
            </a:r>
          </a:p>
        </p:txBody>
      </p:sp>
    </p:spTree>
    <p:extLst>
      <p:ext uri="{BB962C8B-B14F-4D97-AF65-F5344CB8AC3E}">
        <p14:creationId xmlns:p14="http://schemas.microsoft.com/office/powerpoint/2010/main" val="1877224764"/>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PowerShell Scripting Security - Avoiding Hard-Coded Secrets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93971" y="1564451"/>
            <a:ext cx="11721159" cy="502291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The first way to avoid secrets laying around is to use C# </a:t>
            </a:r>
            <a:r>
              <a:rPr lang="en-US" sz="2400" dirty="0" err="1"/>
              <a:t>SecureStrings</a:t>
            </a:r>
            <a:r>
              <a:rPr lang="en-US" sz="2400" dirty="0"/>
              <a:t> to hold your sensitive data. </a:t>
            </a:r>
          </a:p>
          <a:p>
            <a:r>
              <a:rPr lang="en-US" sz="2400" dirty="0"/>
              <a:t>PowerShell stores all of your secrets as </a:t>
            </a:r>
            <a:r>
              <a:rPr lang="en-US" sz="2400" dirty="0" err="1"/>
              <a:t>SecureStrings</a:t>
            </a:r>
            <a:r>
              <a:rPr lang="en-US" sz="2400" dirty="0"/>
              <a:t>, and offers the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AsSecureString</a:t>
            </a:r>
            <a:r>
              <a:rPr lang="en-US" sz="2400" dirty="0"/>
              <a:t>” parameter to the Read-Host cmdlet as a way to enter them. </a:t>
            </a:r>
          </a:p>
          <a:p>
            <a:r>
              <a:rPr lang="en-US" sz="2400" dirty="0"/>
              <a:t>Parameters can be marked to take secure strings, and PowerShell will securely prompt for them automatically if the user does not supply them.</a:t>
            </a:r>
          </a:p>
          <a:p>
            <a:endParaRPr lang="en-US" sz="2400" dirty="0"/>
          </a:p>
          <a:p>
            <a:r>
              <a:rPr lang="en-US" sz="2400" dirty="0"/>
              <a:t>The </a:t>
            </a:r>
            <a:r>
              <a:rPr lang="en-US" sz="2000" dirty="0">
                <a:solidFill>
                  <a:srgbClr val="0000FF"/>
                </a:solidFill>
                <a:latin typeface="Lucida Console" panose="020B0609040504020204" pitchFamily="49" charset="0"/>
              </a:rPr>
              <a:t>Export-</a:t>
            </a:r>
            <a:r>
              <a:rPr lang="en-US" sz="2000" dirty="0" err="1">
                <a:solidFill>
                  <a:srgbClr val="0000FF"/>
                </a:solidFill>
                <a:latin typeface="Lucida Console" panose="020B0609040504020204" pitchFamily="49" charset="0"/>
              </a:rPr>
              <a:t>CliXml</a:t>
            </a:r>
            <a:r>
              <a:rPr lang="en-US" sz="2400" dirty="0"/>
              <a:t> cmdlet exposes PowerShell’s rich serialization functionality. </a:t>
            </a:r>
          </a:p>
          <a:p>
            <a:r>
              <a:rPr lang="en-US" sz="2400" dirty="0"/>
              <a:t>When given a </a:t>
            </a:r>
            <a:r>
              <a:rPr lang="en-US" sz="2400" dirty="0" err="1"/>
              <a:t>SecureString</a:t>
            </a:r>
            <a:r>
              <a:rPr lang="en-US" sz="2400" dirty="0"/>
              <a:t> (either directly, or when nested in an object), it uses the DPAPI to encrypt the string into a data blob that only you can decrypt. </a:t>
            </a:r>
          </a:p>
          <a:p>
            <a:r>
              <a:rPr lang="en-US" sz="2400" dirty="0"/>
              <a:t>When you use the </a:t>
            </a:r>
            <a:r>
              <a:rPr lang="en-US" sz="2000" dirty="0">
                <a:solidFill>
                  <a:srgbClr val="0000FF"/>
                </a:solidFill>
                <a:latin typeface="Lucida Console" panose="020B0609040504020204" pitchFamily="49" charset="0"/>
              </a:rPr>
              <a:t>Import-</a:t>
            </a:r>
            <a:r>
              <a:rPr lang="en-US" sz="2000" dirty="0" err="1">
                <a:solidFill>
                  <a:srgbClr val="0000FF"/>
                </a:solidFill>
                <a:latin typeface="Lucida Console" panose="020B0609040504020204" pitchFamily="49" charset="0"/>
              </a:rPr>
              <a:t>CliXML</a:t>
            </a:r>
            <a:r>
              <a:rPr lang="en-US" sz="2000" dirty="0">
                <a:solidFill>
                  <a:srgbClr val="0000FF"/>
                </a:solidFill>
                <a:latin typeface="Lucida Console" panose="020B0609040504020204" pitchFamily="49" charset="0"/>
              </a:rPr>
              <a:t> </a:t>
            </a:r>
            <a:r>
              <a:rPr lang="en-US" sz="2400" dirty="0"/>
              <a:t>cmdlet, PowerShell decrypts the data blob (again using the DPAPI) and puts it back in a </a:t>
            </a:r>
            <a:r>
              <a:rPr lang="en-US" sz="2400" dirty="0" err="1"/>
              <a:t>SecureString</a:t>
            </a:r>
            <a:r>
              <a:rPr lang="en-US" sz="2400" dirty="0"/>
              <a:t>.</a:t>
            </a:r>
          </a:p>
          <a:p>
            <a:endParaRPr lang="en-US" sz="2400" dirty="0"/>
          </a:p>
        </p:txBody>
      </p:sp>
    </p:spTree>
    <p:extLst>
      <p:ext uri="{BB962C8B-B14F-4D97-AF65-F5344CB8AC3E}">
        <p14:creationId xmlns:p14="http://schemas.microsoft.com/office/powerpoint/2010/main" val="2712834195"/>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PowerShell Scripting Security - Avoiding Hard-Coded Secrets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93971" y="1564451"/>
            <a:ext cx="11721159" cy="46166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Since credentials are the most common source and requirement for script secrets, PowerShell supports the secure prompting, export, and import of credentials directly.</a:t>
            </a:r>
          </a:p>
          <a:p>
            <a:endParaRPr lang="en-US" sz="2400" dirty="0"/>
          </a:p>
          <a:p>
            <a:r>
              <a:rPr lang="en-US" sz="2400" dirty="0"/>
              <a:t>If you need to encrypt a secret and share it with another user (or use it on another machine), you can use the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SecureKey</a:t>
            </a:r>
            <a:r>
              <a:rPr lang="en-US" sz="2000" dirty="0">
                <a:solidFill>
                  <a:srgbClr val="000080"/>
                </a:solidFill>
                <a:latin typeface="Lucida Console" panose="020B0609040504020204" pitchFamily="49" charset="0"/>
              </a:rPr>
              <a:t> </a:t>
            </a:r>
            <a:r>
              <a:rPr lang="en-US" sz="2400" dirty="0"/>
              <a:t>parameter for the </a:t>
            </a:r>
            <a:r>
              <a:rPr lang="en-US" sz="2400" dirty="0" err="1"/>
              <a:t>SecureString</a:t>
            </a:r>
            <a:r>
              <a:rPr lang="en-US" sz="2400" dirty="0"/>
              <a:t> cmdlets. </a:t>
            </a:r>
          </a:p>
          <a:p>
            <a:r>
              <a:rPr lang="en-US" sz="2400" dirty="0"/>
              <a:t>Be careful, though – this key is a secret too. </a:t>
            </a:r>
          </a:p>
          <a:p>
            <a:r>
              <a:rPr lang="en-US" sz="2400" dirty="0"/>
              <a:t>If you find the key in a script, you can use that key to decrypt whatever sensitive data it was protecting. </a:t>
            </a:r>
          </a:p>
          <a:p>
            <a:r>
              <a:rPr lang="en-US" sz="2400" dirty="0"/>
              <a:t>Some options to protect the key are environment variables (as long as the attacker doesn’t have access to the process), web services (as long as the attacker doesn’t have access to the web service too), etc.</a:t>
            </a:r>
          </a:p>
          <a:p>
            <a:endParaRPr lang="en-US" sz="2400" dirty="0"/>
          </a:p>
        </p:txBody>
      </p:sp>
    </p:spTree>
    <p:extLst>
      <p:ext uri="{BB962C8B-B14F-4D97-AF65-F5344CB8AC3E}">
        <p14:creationId xmlns:p14="http://schemas.microsoft.com/office/powerpoint/2010/main" val="716029814"/>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PowerShell Scripting Security - Avoiding Hard-Coded Secrets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93971" y="1564451"/>
            <a:ext cx="6076403" cy="132959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Export / Import </a:t>
            </a:r>
            <a:r>
              <a:rPr lang="en-US" sz="2400" dirty="0" err="1"/>
              <a:t>CliXml</a:t>
            </a:r>
            <a:endParaRPr lang="en-US" sz="2400" dirty="0"/>
          </a:p>
          <a:p>
            <a:r>
              <a:rPr lang="en-US" sz="2400" dirty="0" err="1"/>
              <a:t>ConvertFrom</a:t>
            </a:r>
            <a:r>
              <a:rPr lang="en-US" sz="2400" dirty="0"/>
              <a:t> / </a:t>
            </a:r>
            <a:r>
              <a:rPr lang="en-US" sz="2400" dirty="0" err="1"/>
              <a:t>ConvertTo</a:t>
            </a:r>
            <a:r>
              <a:rPr lang="en-US" sz="2400" dirty="0"/>
              <a:t> </a:t>
            </a:r>
            <a:r>
              <a:rPr lang="en-US" sz="2400" dirty="0" err="1"/>
              <a:t>SecureString</a:t>
            </a:r>
            <a:endParaRPr lang="en-US" sz="2400" dirty="0"/>
          </a:p>
          <a:p>
            <a:endParaRPr lang="en-US" sz="2400" dirty="0"/>
          </a:p>
        </p:txBody>
      </p:sp>
      <p:pic>
        <p:nvPicPr>
          <p:cNvPr id="4" name="Picture 3">
            <a:extLst>
              <a:ext uri="{FF2B5EF4-FFF2-40B4-BE49-F238E27FC236}">
                <a16:creationId xmlns:a16="http://schemas.microsoft.com/office/drawing/2014/main" id="{98303618-5D22-40E8-94CC-2C1CC60EBD7C}"/>
              </a:ext>
            </a:extLst>
          </p:cNvPr>
          <p:cNvPicPr>
            <a:picLocks noChangeAspect="1"/>
          </p:cNvPicPr>
          <p:nvPr/>
        </p:nvPicPr>
        <p:blipFill>
          <a:blip r:embed="rId2"/>
          <a:stretch>
            <a:fillRect/>
          </a:stretch>
        </p:blipFill>
        <p:spPr>
          <a:xfrm>
            <a:off x="3214930" y="2654219"/>
            <a:ext cx="7231096" cy="3921951"/>
          </a:xfrm>
          <a:prstGeom prst="rect">
            <a:avLst/>
          </a:prstGeom>
        </p:spPr>
      </p:pic>
    </p:spTree>
    <p:extLst>
      <p:ext uri="{BB962C8B-B14F-4D97-AF65-F5344CB8AC3E}">
        <p14:creationId xmlns:p14="http://schemas.microsoft.com/office/powerpoint/2010/main" val="338124460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a:t>PowerShell Resources</a:t>
            </a:r>
          </a:p>
        </p:txBody>
      </p:sp>
      <p:sp>
        <p:nvSpPr>
          <p:cNvPr id="3" name="Content Placeholder 2"/>
          <p:cNvSpPr>
            <a:spLocks noGrp="1"/>
          </p:cNvSpPr>
          <p:nvPr>
            <p:ph idx="4294967295"/>
          </p:nvPr>
        </p:nvSpPr>
        <p:spPr>
          <a:xfrm>
            <a:off x="0" y="1717675"/>
            <a:ext cx="10117138" cy="4916488"/>
          </a:xfrm>
        </p:spPr>
        <p:txBody>
          <a:bodyPr>
            <a:normAutofit/>
          </a:bodyPr>
          <a:lstStyle/>
          <a:p>
            <a:r>
              <a:rPr lang="en-US" sz="1734" dirty="0"/>
              <a:t>Reflective DLL Loading with PowerShell: </a:t>
            </a:r>
            <a:br>
              <a:rPr lang="en-US" sz="1734" dirty="0"/>
            </a:br>
            <a:r>
              <a:rPr lang="en-US" sz="1734" dirty="0">
                <a:hlinkClick r:id="rId2"/>
              </a:rPr>
              <a:t>http://www.youtube.com/watch?v=OAd68_SYQc8</a:t>
            </a:r>
            <a:endParaRPr lang="en-US" sz="1734" dirty="0"/>
          </a:p>
          <a:p>
            <a:r>
              <a:rPr lang="en-US" sz="1734" dirty="0"/>
              <a:t>Living off the Land: </a:t>
            </a:r>
            <a:br>
              <a:rPr lang="en-US" sz="1734" dirty="0"/>
            </a:br>
            <a:r>
              <a:rPr lang="en-US" sz="1734" dirty="0">
                <a:hlinkClick r:id="rId3"/>
              </a:rPr>
              <a:t>http://www.youtube.com/watch?v=j-r6UonEkUw</a:t>
            </a:r>
            <a:endParaRPr lang="en-US" sz="1734" dirty="0"/>
          </a:p>
          <a:p>
            <a:r>
              <a:rPr lang="en-US" sz="1734" dirty="0"/>
              <a:t>Get-Help </a:t>
            </a:r>
            <a:r>
              <a:rPr lang="en-US" sz="1734" dirty="0" err="1"/>
              <a:t>about_Group_Policy_Settings</a:t>
            </a:r>
            <a:br>
              <a:rPr lang="en-US" sz="1734" dirty="0"/>
            </a:br>
            <a:r>
              <a:rPr lang="en-US" sz="1734" dirty="0">
                <a:hlinkClick r:id="rId4"/>
              </a:rPr>
              <a:t>http://technet.microsoft.com/en-us/library/jj149004.aspx</a:t>
            </a:r>
            <a:endParaRPr lang="en-US" sz="1734" dirty="0"/>
          </a:p>
          <a:p>
            <a:r>
              <a:rPr lang="en-US" sz="1734" dirty="0"/>
              <a:t>Constrained PowerShell Endpoints</a:t>
            </a:r>
            <a:br>
              <a:rPr lang="en-US" sz="1734" dirty="0"/>
            </a:br>
            <a:r>
              <a:rPr lang="en-US" sz="1734" dirty="0">
                <a:hlinkClick r:id="rId5"/>
              </a:rPr>
              <a:t>http://www.youtube.com/watch?v=kmjJLKlL1Wg</a:t>
            </a:r>
          </a:p>
          <a:p>
            <a:r>
              <a:rPr lang="en-US" sz="1734" dirty="0"/>
              <a:t>PowerShell Language Specification: </a:t>
            </a:r>
            <a:br>
              <a:rPr lang="en-US" sz="1734" dirty="0"/>
            </a:br>
            <a:r>
              <a:rPr lang="en-US" sz="1734" dirty="0">
                <a:hlinkClick r:id="rId6"/>
              </a:rPr>
              <a:t>http://www.microsoft.com/en-us/download/details.aspx?id=36389</a:t>
            </a:r>
            <a:endParaRPr lang="en-US" sz="1734" dirty="0"/>
          </a:p>
          <a:p>
            <a:r>
              <a:rPr lang="en-US" sz="1734" dirty="0"/>
              <a:t>Composing Command Arguments: </a:t>
            </a:r>
            <a:br>
              <a:rPr lang="en-US" sz="1734" dirty="0"/>
            </a:br>
            <a:r>
              <a:rPr lang="en-US" sz="1734" dirty="0">
                <a:hlinkClick r:id="rId7"/>
              </a:rPr>
              <a:t>http://www.powershellcookbook.com/recipe/XoMw/run-programs-scripts-and-existing-tools</a:t>
            </a:r>
            <a:endParaRPr lang="en-US" sz="1734" dirty="0"/>
          </a:p>
          <a:p>
            <a:r>
              <a:rPr lang="en-US" sz="1734" dirty="0"/>
              <a:t>Windows PowerShell Securing the Shell </a:t>
            </a:r>
          </a:p>
          <a:p>
            <a:pPr marL="0" indent="0">
              <a:buNone/>
            </a:pPr>
            <a:r>
              <a:rPr lang="en-US" sz="1734" dirty="0">
                <a:hlinkClick r:id="rId8"/>
              </a:rPr>
              <a:t>https://technet.microsoft.com/en-us/library/2007.09.powershell.aspx</a:t>
            </a:r>
            <a:r>
              <a:rPr lang="en-US" sz="1734" dirty="0"/>
              <a:t> </a:t>
            </a:r>
          </a:p>
          <a:p>
            <a:endParaRPr lang="en-US" sz="1734" dirty="0"/>
          </a:p>
        </p:txBody>
      </p:sp>
    </p:spTree>
    <p:extLst>
      <p:ext uri="{BB962C8B-B14F-4D97-AF65-F5344CB8AC3E}">
        <p14:creationId xmlns:p14="http://schemas.microsoft.com/office/powerpoint/2010/main" val="40633982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OS security </a:t>
            </a:r>
            <a:r>
              <a:rPr lang="en-US"/>
              <a:t>configuration threats – PowerShell unrestricted</a:t>
            </a:r>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74702" y="1750012"/>
            <a:ext cx="11887200" cy="269612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dirty="0">
                <a:gradFill>
                  <a:gsLst>
                    <a:gs pos="1250">
                      <a:srgbClr val="505050"/>
                    </a:gs>
                    <a:gs pos="100000">
                      <a:srgbClr val="505050"/>
                    </a:gs>
                  </a:gsLst>
                  <a:lin ang="5400000" scaled="0"/>
                </a:gradFill>
              </a:rPr>
              <a:t>PowerShell is powerful scripting shell.</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By default, the Set-</a:t>
            </a:r>
            <a:r>
              <a:rPr lang="en-US" sz="3200" dirty="0" err="1">
                <a:gradFill>
                  <a:gsLst>
                    <a:gs pos="1250">
                      <a:srgbClr val="505050"/>
                    </a:gs>
                    <a:gs pos="100000">
                      <a:srgbClr val="505050"/>
                    </a:gs>
                  </a:gsLst>
                  <a:lin ang="5400000" scaled="0"/>
                </a:gradFill>
              </a:rPr>
              <a:t>ExecutionPolicy</a:t>
            </a:r>
            <a:r>
              <a:rPr lang="en-US" sz="3200" dirty="0">
                <a:gradFill>
                  <a:gsLst>
                    <a:gs pos="1250">
                      <a:srgbClr val="505050"/>
                    </a:gs>
                    <a:gs pos="100000">
                      <a:srgbClr val="505050"/>
                    </a:gs>
                  </a:gsLst>
                  <a:lin ang="5400000" scaled="0"/>
                </a:gradFill>
              </a:rPr>
              <a:t> is to default. </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But for commodities the Set-</a:t>
            </a:r>
            <a:r>
              <a:rPr lang="en-US" sz="3200" dirty="0" err="1">
                <a:gradFill>
                  <a:gsLst>
                    <a:gs pos="1250">
                      <a:srgbClr val="505050"/>
                    </a:gs>
                    <a:gs pos="100000">
                      <a:srgbClr val="505050"/>
                    </a:gs>
                  </a:gsLst>
                  <a:lin ang="5400000" scaled="0"/>
                </a:gradFill>
              </a:rPr>
              <a:t>ExecutionPolicy</a:t>
            </a:r>
            <a:r>
              <a:rPr lang="en-US" sz="3200" dirty="0">
                <a:gradFill>
                  <a:gsLst>
                    <a:gs pos="1250">
                      <a:srgbClr val="505050"/>
                    </a:gs>
                    <a:gs pos="100000">
                      <a:srgbClr val="505050"/>
                    </a:gs>
                  </a:gsLst>
                  <a:lin ang="5400000" scaled="0"/>
                </a:gradFill>
              </a:rPr>
              <a:t> often changed to Unrestricted: any script content can be executed.</a:t>
            </a: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419835531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7eb1f3556ce03623d52d047154736948">
  <xsd:schema xmlns:xsd="http://www.w3.org/2001/XMLSchema" xmlns:xs="http://www.w3.org/2001/XMLSchema" xmlns:p="http://schemas.microsoft.com/office/2006/metadata/properties" xmlns:ns2="517b36ea-b140-47be-8d07-387acfc90838" targetNamespace="http://schemas.microsoft.com/office/2006/metadata/properties" ma:root="true" ma:fieldsID="8f91c62ed870a8b4a8a08e92a9d04d9d"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2.xml><?xml version="1.0" encoding="utf-8"?>
<ds:datastoreItem xmlns:ds="http://schemas.openxmlformats.org/officeDocument/2006/customXml" ds:itemID="{92140B17-0E85-40FB-904D-6E0A38E3BAB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17b36ea-b140-47be-8d07-387acfc90838"/>
    <ds:schemaRef ds:uri="http://www.w3.org/XML/1998/namespace"/>
    <ds:schemaRef ds:uri="http://purl.org/dc/dcmitype/"/>
  </ds:schemaRefs>
</ds:datastoreItem>
</file>

<file path=customXml/itemProps3.xml><?xml version="1.0" encoding="utf-8"?>
<ds:datastoreItem xmlns:ds="http://schemas.openxmlformats.org/officeDocument/2006/customXml" ds:itemID="{75078BD6-0BC2-47C5-A54F-13BCB80D94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6283</Words>
  <Application>Microsoft Office PowerPoint</Application>
  <PresentationFormat>Personnalisé</PresentationFormat>
  <Paragraphs>716</Paragraphs>
  <Slides>87</Slides>
  <Notes>13</Notes>
  <HiddenSlides>0</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87</vt:i4>
      </vt:variant>
    </vt:vector>
  </HeadingPairs>
  <TitlesOfParts>
    <vt:vector size="100" baseType="lpstr">
      <vt:lpstr>Arial</vt:lpstr>
      <vt:lpstr>Calibri</vt:lpstr>
      <vt:lpstr>Calibri Light</vt:lpstr>
      <vt:lpstr>Lucida Console</vt:lpstr>
      <vt:lpstr>Segoe UI</vt:lpstr>
      <vt:lpstr>Segoe UI Light</vt:lpstr>
      <vt:lpstr>Segoe UI Semibold</vt:lpstr>
      <vt:lpstr>Segoe UI Semilight</vt:lpstr>
      <vt:lpstr>segoe-ui_bold</vt:lpstr>
      <vt:lpstr>segoe-ui_normal</vt:lpstr>
      <vt:lpstr>Wingdings</vt:lpstr>
      <vt:lpstr>WHITE TEMPLATE</vt:lpstr>
      <vt:lpstr>1_WHITE TEMPLATE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Key concepts:  Security Baseline (SCT)</vt:lpstr>
      <vt:lpstr>Présentation PowerPoint</vt:lpstr>
      <vt:lpstr>Présentation PowerPoint</vt:lpstr>
      <vt:lpstr>Présentation PowerPoint</vt:lpstr>
      <vt:lpstr>Key concepts:  Just Enough Admin (JEA)</vt:lpstr>
      <vt:lpstr>Présentation PowerPoint</vt:lpstr>
      <vt:lpstr>Présentation PowerPoint</vt:lpstr>
      <vt:lpstr>Présentation PowerPoint</vt:lpstr>
      <vt:lpstr>Présentation PowerPoint</vt:lpstr>
      <vt:lpstr>Présentation PowerPoint</vt:lpstr>
      <vt:lpstr>Présentation PowerPoint</vt:lpstr>
      <vt:lpstr>Key concepts:  Auditing</vt:lpstr>
      <vt:lpstr>Présentation PowerPoint</vt:lpstr>
      <vt:lpstr>Présentation PowerPoint</vt:lpstr>
      <vt:lpstr>Présentation PowerPoint</vt:lpstr>
      <vt:lpstr>Key concepts:  Device Guard</vt:lpstr>
      <vt:lpstr>Présentation PowerPoint</vt:lpstr>
      <vt:lpstr>Présentation PowerPoint</vt:lpstr>
      <vt:lpstr>Présentation PowerPoint</vt:lpstr>
      <vt:lpstr>Présentation PowerPoint</vt:lpstr>
      <vt:lpstr>Présentation PowerPoint</vt:lpstr>
      <vt:lpstr>Key concepts:  Credential Guard</vt:lpstr>
      <vt:lpstr>Présentation PowerPoint</vt:lpstr>
      <vt:lpstr>Présentation PowerPoint</vt:lpstr>
      <vt:lpstr>Key concepts:  Desired State Configuration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Key concepts:  Network components</vt:lpstr>
      <vt:lpstr>Présentation PowerPoint</vt:lpstr>
      <vt:lpstr>Présentation PowerPoint</vt:lpstr>
      <vt:lpstr>Présentation PowerPoint</vt:lpstr>
      <vt:lpstr>Key concepts:  PowerShell hardening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Security Module 4 – Malware with Windows</dc:title>
  <dc:creator/>
  <cp:lastModifiedBy/>
  <cp:revision>1</cp:revision>
  <dcterms:modified xsi:type="dcterms:W3CDTF">2018-09-14T13:51:05Z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bboucken@microsoft.com</vt:lpwstr>
  </property>
  <property fmtid="{D5CDD505-2E9C-101B-9397-08002B2CF9AE}" pid="11" name="MSIP_Label_f42aa342-8706-4288-bd11-ebb85995028c_SetDate">
    <vt:lpwstr>2018-05-25T08:35:37.4465893Z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