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4538" r:id="rId4"/>
    <p:sldMasterId id="2147484577" r:id="rId5"/>
  </p:sldMasterIdLst>
  <p:notesMasterIdLst>
    <p:notesMasterId r:id="rId71"/>
  </p:notesMasterIdLst>
  <p:handoutMasterIdLst>
    <p:handoutMasterId r:id="rId72"/>
  </p:handoutMasterIdLst>
  <p:sldIdLst>
    <p:sldId id="776" r:id="rId6"/>
    <p:sldId id="896" r:id="rId7"/>
    <p:sldId id="1074" r:id="rId8"/>
    <p:sldId id="954" r:id="rId9"/>
    <p:sldId id="1072" r:id="rId10"/>
    <p:sldId id="899" r:id="rId11"/>
    <p:sldId id="1067" r:id="rId12"/>
    <p:sldId id="1068" r:id="rId13"/>
    <p:sldId id="1069" r:id="rId14"/>
    <p:sldId id="1070" r:id="rId15"/>
    <p:sldId id="1071" r:id="rId16"/>
    <p:sldId id="1073" r:id="rId17"/>
    <p:sldId id="904" r:id="rId18"/>
    <p:sldId id="905" r:id="rId19"/>
    <p:sldId id="906" r:id="rId20"/>
    <p:sldId id="907" r:id="rId21"/>
    <p:sldId id="908" r:id="rId22"/>
    <p:sldId id="909" r:id="rId23"/>
    <p:sldId id="910" r:id="rId24"/>
    <p:sldId id="911" r:id="rId25"/>
    <p:sldId id="912" r:id="rId26"/>
    <p:sldId id="913" r:id="rId27"/>
    <p:sldId id="914" r:id="rId28"/>
    <p:sldId id="915" r:id="rId29"/>
    <p:sldId id="916" r:id="rId30"/>
    <p:sldId id="917" r:id="rId31"/>
    <p:sldId id="918" r:id="rId32"/>
    <p:sldId id="919" r:id="rId33"/>
    <p:sldId id="920" r:id="rId34"/>
    <p:sldId id="921" r:id="rId35"/>
    <p:sldId id="1079" r:id="rId36"/>
    <p:sldId id="1080" r:id="rId37"/>
    <p:sldId id="1081" r:id="rId38"/>
    <p:sldId id="1082" r:id="rId39"/>
    <p:sldId id="1083" r:id="rId40"/>
    <p:sldId id="1084" r:id="rId41"/>
    <p:sldId id="1085" r:id="rId42"/>
    <p:sldId id="1086" r:id="rId43"/>
    <p:sldId id="1087" r:id="rId44"/>
    <p:sldId id="1088" r:id="rId45"/>
    <p:sldId id="1089" r:id="rId46"/>
    <p:sldId id="1090" r:id="rId47"/>
    <p:sldId id="1091" r:id="rId48"/>
    <p:sldId id="1092" r:id="rId49"/>
    <p:sldId id="1093" r:id="rId50"/>
    <p:sldId id="1094" r:id="rId51"/>
    <p:sldId id="1095" r:id="rId52"/>
    <p:sldId id="1096" r:id="rId53"/>
    <p:sldId id="1097" r:id="rId54"/>
    <p:sldId id="1098" r:id="rId55"/>
    <p:sldId id="1099" r:id="rId56"/>
    <p:sldId id="1100" r:id="rId57"/>
    <p:sldId id="1101" r:id="rId58"/>
    <p:sldId id="1102" r:id="rId59"/>
    <p:sldId id="1103" r:id="rId60"/>
    <p:sldId id="1104" r:id="rId61"/>
    <p:sldId id="1105" r:id="rId62"/>
    <p:sldId id="1106" r:id="rId63"/>
    <p:sldId id="1107" r:id="rId64"/>
    <p:sldId id="1108" r:id="rId65"/>
    <p:sldId id="1109" r:id="rId66"/>
    <p:sldId id="1110" r:id="rId67"/>
    <p:sldId id="1111" r:id="rId68"/>
    <p:sldId id="1112" r:id="rId69"/>
    <p:sldId id="1078" r:id="rId70"/>
  </p:sldIdLst>
  <p:sldSz cx="12436475" cy="6994525"/>
  <p:notesSz cx="6781800" cy="9067800"/>
  <p:custDataLst>
    <p:tags r:id="rId73"/>
  </p:custDataLst>
  <p:defaultTex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7F9ADF2F-6FF9-4209-A79E-E049D158E0F0}">
          <p14:sldIdLst>
            <p14:sldId id="776"/>
            <p14:sldId id="896"/>
          </p14:sldIdLst>
        </p14:section>
        <p14:section name="Module 4 - Section 7 - Introduction" id="{EF26461B-6A79-4C6E-8445-6402DA01C600}">
          <p14:sldIdLst>
            <p14:sldId id="1074"/>
            <p14:sldId id="954"/>
          </p14:sldIdLst>
        </p14:section>
        <p14:section name="Module 4 - Section 7 - Ransomwares" id="{09A2C306-1C4A-4721-9477-76DE12735568}">
          <p14:sldIdLst>
            <p14:sldId id="1072"/>
            <p14:sldId id="899"/>
            <p14:sldId id="1067"/>
            <p14:sldId id="1068"/>
            <p14:sldId id="1069"/>
            <p14:sldId id="1070"/>
            <p14:sldId id="1071"/>
          </p14:sldIdLst>
        </p14:section>
        <p14:section name="Module 4 - Section 7 - Countermeasures" id="{0798D313-4BB9-4035-84AF-1F2884778512}">
          <p14:sldIdLst>
            <p14:sldId id="1073"/>
            <p14:sldId id="904"/>
            <p14:sldId id="905"/>
            <p14:sldId id="906"/>
            <p14:sldId id="907"/>
            <p14:sldId id="908"/>
            <p14:sldId id="909"/>
            <p14:sldId id="910"/>
            <p14:sldId id="911"/>
            <p14:sldId id="912"/>
            <p14:sldId id="913"/>
            <p14:sldId id="914"/>
            <p14:sldId id="915"/>
            <p14:sldId id="916"/>
            <p14:sldId id="917"/>
            <p14:sldId id="918"/>
            <p14:sldId id="919"/>
            <p14:sldId id="920"/>
            <p14:sldId id="921"/>
            <p14:sldId id="1079"/>
          </p14:sldIdLst>
        </p14:section>
        <p14:section name="Module 4 - Section 7 - RDP Hijacking" id="{B8F8745D-16D2-4733-8DED-34148B8700D2}">
          <p14:sldIdLst>
            <p14:sldId id="1080"/>
            <p14:sldId id="1081"/>
            <p14:sldId id="1082"/>
            <p14:sldId id="1083"/>
            <p14:sldId id="1084"/>
            <p14:sldId id="1085"/>
            <p14:sldId id="1086"/>
            <p14:sldId id="1087"/>
            <p14:sldId id="1088"/>
          </p14:sldIdLst>
        </p14:section>
        <p14:section name="Module 4 - Section 7 - DLL Hijacking" id="{E0CE0034-FF0E-4072-A730-09104D438C66}">
          <p14:sldIdLst>
            <p14:sldId id="1089"/>
            <p14:sldId id="1090"/>
            <p14:sldId id="1091"/>
            <p14:sldId id="1092"/>
            <p14:sldId id="1093"/>
          </p14:sldIdLst>
        </p14:section>
        <p14:section name="Module 4 - Section 7 - Bypass Windows restrictions" id="{A270CCC1-386E-4B15-B041-B6DAD151EFC6}">
          <p14:sldIdLst>
            <p14:sldId id="1094"/>
            <p14:sldId id="1095"/>
            <p14:sldId id="1096"/>
            <p14:sldId id="1097"/>
            <p14:sldId id="1098"/>
          </p14:sldIdLst>
        </p14:section>
        <p14:section name="Module 4 - Section 7 - Countermeasures" id="{A8F9CF29-CD31-4720-82D3-D1A6B42BC1F0}">
          <p14:sldIdLst>
            <p14:sldId id="1099"/>
            <p14:sldId id="1100"/>
            <p14:sldId id="1101"/>
            <p14:sldId id="1102"/>
            <p14:sldId id="1103"/>
            <p14:sldId id="1104"/>
            <p14:sldId id="1105"/>
            <p14:sldId id="1106"/>
            <p14:sldId id="1107"/>
            <p14:sldId id="1108"/>
            <p14:sldId id="1109"/>
            <p14:sldId id="1110"/>
          </p14:sldIdLst>
        </p14:section>
        <p14:section name="Module 4 - Section 7 - Documentation" id="{5AF0FC73-E17E-4F8B-9A3B-2953778EE52C}">
          <p14:sldIdLst>
            <p14:sldId id="1111"/>
            <p14:sldId id="1112"/>
          </p14:sldIdLst>
        </p14:section>
        <p14:section name="Slides" id="{7B155F46-CA68-4CCA-BB9A-A05119544FE5}">
          <p14:sldIdLst/>
        </p14:section>
        <p14:section name="End" id="{52A76F72-094A-4388-8D8C-3BF904671CF2}">
          <p14:sldIdLst>
            <p14:sldId id="1078"/>
          </p14:sldIdLst>
        </p14:section>
        <p14:section name="Other" id="{F66EB449-F8FC-428B-AE23-C5AE0971849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3" name="Auteur" initials="A" lastIdx="0" clrIdx="12"/>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2D91"/>
    <a:srgbClr val="FFF100"/>
    <a:srgbClr val="0078D7"/>
    <a:srgbClr val="107C10"/>
    <a:srgbClr val="E81123"/>
    <a:srgbClr val="002050"/>
    <a:srgbClr val="FF8C00"/>
    <a:srgbClr val="BFBFBF"/>
    <a:srgbClr val="505050"/>
    <a:srgbClr val="0179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28" autoAdjust="0"/>
  </p:normalViewPr>
  <p:slideViewPr>
    <p:cSldViewPr snapToGrid="0">
      <p:cViewPr varScale="1">
        <p:scale>
          <a:sx n="114" d="100"/>
          <a:sy n="114" d="100"/>
        </p:scale>
        <p:origin x="84" y="13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ags" Target="tags/tag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9055D9-E509-44C2-9F69-E1D87520EC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E0E067FF-4013-40D8-8060-3A38874A5D15}">
      <dgm:prSet phldrT="[Text]"/>
      <dgm:spPr/>
      <dgm:t>
        <a:bodyPr/>
        <a:lstStyle/>
        <a:p>
          <a:r>
            <a:rPr lang="en-US"/>
            <a:t>Infect</a:t>
          </a:r>
        </a:p>
      </dgm:t>
    </dgm:pt>
    <dgm:pt modelId="{4D5F74ED-7C79-48E0-B0F8-83EA725455F8}" type="parTrans" cxnId="{C3AA41FF-604C-4FC5-8C20-BE04E2862FEC}">
      <dgm:prSet/>
      <dgm:spPr/>
      <dgm:t>
        <a:bodyPr/>
        <a:lstStyle/>
        <a:p>
          <a:endParaRPr lang="en-US"/>
        </a:p>
      </dgm:t>
    </dgm:pt>
    <dgm:pt modelId="{CCE4D04E-9D61-4FE2-8191-B74F9FAE8ADB}" type="sibTrans" cxnId="{C3AA41FF-604C-4FC5-8C20-BE04E2862FEC}">
      <dgm:prSet/>
      <dgm:spPr/>
      <dgm:t>
        <a:bodyPr/>
        <a:lstStyle/>
        <a:p>
          <a:endParaRPr lang="en-US"/>
        </a:p>
      </dgm:t>
    </dgm:pt>
    <dgm:pt modelId="{B9E80166-87E1-40AD-8683-25FB469EE6BA}">
      <dgm:prSet phldrT="[Text]" custT="1"/>
      <dgm:spPr/>
      <dgm:t>
        <a:bodyPr/>
        <a:lstStyle/>
        <a:p>
          <a:r>
            <a:rPr lang="en-US" sz="1800" dirty="0"/>
            <a:t>Runs Attack if MS17-010 is not installed [ETERNALBLUE]</a:t>
          </a:r>
        </a:p>
      </dgm:t>
    </dgm:pt>
    <dgm:pt modelId="{487E928D-DFF1-4EB0-BCBC-10E00750C441}" type="parTrans" cxnId="{C8EC2D11-C32E-4799-9F8F-AB1BC33C456F}">
      <dgm:prSet/>
      <dgm:spPr/>
      <dgm:t>
        <a:bodyPr/>
        <a:lstStyle/>
        <a:p>
          <a:endParaRPr lang="en-US"/>
        </a:p>
      </dgm:t>
    </dgm:pt>
    <dgm:pt modelId="{0BAF10F4-9F2D-4FF4-9D26-4EDCCC199696}" type="sibTrans" cxnId="{C8EC2D11-C32E-4799-9F8F-AB1BC33C456F}">
      <dgm:prSet/>
      <dgm:spPr/>
      <dgm:t>
        <a:bodyPr/>
        <a:lstStyle/>
        <a:p>
          <a:endParaRPr lang="en-US"/>
        </a:p>
      </dgm:t>
    </dgm:pt>
    <dgm:pt modelId="{58DD2F74-5BBF-4B63-B557-F0B2E96B0FD2}">
      <dgm:prSet phldrT="[Text]"/>
      <dgm:spPr/>
      <dgm:t>
        <a:bodyPr/>
        <a:lstStyle/>
        <a:p>
          <a:r>
            <a:rPr lang="en-US"/>
            <a:t>Encrypt</a:t>
          </a:r>
        </a:p>
      </dgm:t>
    </dgm:pt>
    <dgm:pt modelId="{E06FA2B5-D44D-47E3-B724-2D90DFBB2530}" type="parTrans" cxnId="{64D3CA64-7BC2-4047-B4B6-5DFCEE9F056B}">
      <dgm:prSet/>
      <dgm:spPr/>
      <dgm:t>
        <a:bodyPr/>
        <a:lstStyle/>
        <a:p>
          <a:endParaRPr lang="en-US"/>
        </a:p>
      </dgm:t>
    </dgm:pt>
    <dgm:pt modelId="{7870A315-FC3C-4442-8C81-E41E429A5C80}" type="sibTrans" cxnId="{64D3CA64-7BC2-4047-B4B6-5DFCEE9F056B}">
      <dgm:prSet/>
      <dgm:spPr/>
      <dgm:t>
        <a:bodyPr/>
        <a:lstStyle/>
        <a:p>
          <a:endParaRPr lang="en-US"/>
        </a:p>
      </dgm:t>
    </dgm:pt>
    <dgm:pt modelId="{6C6AEB9B-9679-4BB2-B8E6-4D326A2B1F4D}">
      <dgm:prSet phldrT="[Text]" custT="1"/>
      <dgm:spPr/>
      <dgm:t>
        <a:bodyPr/>
        <a:lstStyle/>
        <a:p>
          <a:r>
            <a:rPr lang="en-US" sz="1800" dirty="0"/>
            <a:t>Encrypt 179 file types</a:t>
          </a:r>
        </a:p>
      </dgm:t>
    </dgm:pt>
    <dgm:pt modelId="{36E15DDC-BE52-47A2-9D75-0AB6F08BC07A}" type="parTrans" cxnId="{923F0CBA-A5F4-43EE-BFE5-E13933394042}">
      <dgm:prSet/>
      <dgm:spPr/>
      <dgm:t>
        <a:bodyPr/>
        <a:lstStyle/>
        <a:p>
          <a:endParaRPr lang="en-US"/>
        </a:p>
      </dgm:t>
    </dgm:pt>
    <dgm:pt modelId="{924F70E7-9292-47FC-9BD2-B4106E241DD7}" type="sibTrans" cxnId="{923F0CBA-A5F4-43EE-BFE5-E13933394042}">
      <dgm:prSet/>
      <dgm:spPr/>
      <dgm:t>
        <a:bodyPr/>
        <a:lstStyle/>
        <a:p>
          <a:endParaRPr lang="en-US"/>
        </a:p>
      </dgm:t>
    </dgm:pt>
    <dgm:pt modelId="{89085327-0BD9-4859-988A-BF2A20C99198}">
      <dgm:prSet phldrT="[Text]"/>
      <dgm:spPr/>
      <dgm:t>
        <a:bodyPr/>
        <a:lstStyle/>
        <a:p>
          <a:r>
            <a:rPr lang="en-US"/>
            <a:t>Spread</a:t>
          </a:r>
        </a:p>
      </dgm:t>
    </dgm:pt>
    <dgm:pt modelId="{DEFB2078-684F-4A40-AF96-E5AFC6410AFF}" type="parTrans" cxnId="{FD41D1AC-D245-48D9-B4A6-F0F852FE25E6}">
      <dgm:prSet/>
      <dgm:spPr/>
      <dgm:t>
        <a:bodyPr/>
        <a:lstStyle/>
        <a:p>
          <a:endParaRPr lang="en-US"/>
        </a:p>
      </dgm:t>
    </dgm:pt>
    <dgm:pt modelId="{4B26009E-12CC-4A68-9543-558E6F16DB8F}" type="sibTrans" cxnId="{FD41D1AC-D245-48D9-B4A6-F0F852FE25E6}">
      <dgm:prSet/>
      <dgm:spPr/>
      <dgm:t>
        <a:bodyPr/>
        <a:lstStyle/>
        <a:p>
          <a:endParaRPr lang="en-US"/>
        </a:p>
      </dgm:t>
    </dgm:pt>
    <dgm:pt modelId="{1369D0C5-0D7E-4488-BA63-AB1E3DBD54D0}">
      <dgm:prSet phldrT="[Text]" custT="1"/>
      <dgm:spPr/>
      <dgm:t>
        <a:bodyPr/>
        <a:lstStyle/>
        <a:p>
          <a:r>
            <a:rPr lang="en-US" sz="1800" dirty="0"/>
            <a:t>Scans the local LAN and wider internet for port 445</a:t>
          </a:r>
        </a:p>
      </dgm:t>
    </dgm:pt>
    <dgm:pt modelId="{56F84A4B-173E-4210-A8AC-E34EEAA2111F}" type="parTrans" cxnId="{7B7D8BA8-6439-4B46-82B8-9EFD9B14C0BE}">
      <dgm:prSet/>
      <dgm:spPr/>
      <dgm:t>
        <a:bodyPr/>
        <a:lstStyle/>
        <a:p>
          <a:endParaRPr lang="en-US"/>
        </a:p>
      </dgm:t>
    </dgm:pt>
    <dgm:pt modelId="{F52AD7B7-FBAD-405D-9605-7D50ECF2B297}" type="sibTrans" cxnId="{7B7D8BA8-6439-4B46-82B8-9EFD9B14C0BE}">
      <dgm:prSet/>
      <dgm:spPr/>
      <dgm:t>
        <a:bodyPr/>
        <a:lstStyle/>
        <a:p>
          <a:endParaRPr lang="en-US"/>
        </a:p>
      </dgm:t>
    </dgm:pt>
    <dgm:pt modelId="{7A21C2F6-0381-4B57-9310-D0E272D3F494}">
      <dgm:prSet phldrT="[Text]" custT="1"/>
      <dgm:spPr/>
      <dgm:t>
        <a:bodyPr/>
        <a:lstStyle/>
        <a:p>
          <a:r>
            <a:rPr lang="en-US" sz="1800" dirty="0"/>
            <a:t>Installs Trojan if attack is successful [DOUBLEPULSAR]</a:t>
          </a:r>
        </a:p>
      </dgm:t>
    </dgm:pt>
    <dgm:pt modelId="{38479EF7-F120-41F6-9498-F833B8E78CF6}" type="parTrans" cxnId="{E58F5D98-5FCD-47A6-BDCC-C9919A0DB044}">
      <dgm:prSet/>
      <dgm:spPr/>
      <dgm:t>
        <a:bodyPr/>
        <a:lstStyle/>
        <a:p>
          <a:endParaRPr lang="en-US"/>
        </a:p>
      </dgm:t>
    </dgm:pt>
    <dgm:pt modelId="{8B800045-75B5-4136-9989-39984E02C5B9}" type="sibTrans" cxnId="{E58F5D98-5FCD-47A6-BDCC-C9919A0DB044}">
      <dgm:prSet/>
      <dgm:spPr/>
      <dgm:t>
        <a:bodyPr/>
        <a:lstStyle/>
        <a:p>
          <a:endParaRPr lang="en-US"/>
        </a:p>
      </dgm:t>
    </dgm:pt>
    <dgm:pt modelId="{4B7E08B3-1A46-4317-88DE-153BB3573681}">
      <dgm:prSet phldrT="[Text]" custT="1"/>
      <dgm:spPr/>
      <dgm:t>
        <a:bodyPr/>
        <a:lstStyle/>
        <a:p>
          <a:r>
            <a:rPr lang="en-US" sz="1800" dirty="0"/>
            <a:t>Attempt to infection if port if open</a:t>
          </a:r>
        </a:p>
      </dgm:t>
    </dgm:pt>
    <dgm:pt modelId="{716B90DE-6889-4390-9333-866225CCC481}" type="parTrans" cxnId="{D4855CD3-E8FB-4E1A-B9BB-6A85FF93C747}">
      <dgm:prSet/>
      <dgm:spPr/>
      <dgm:t>
        <a:bodyPr/>
        <a:lstStyle/>
        <a:p>
          <a:endParaRPr lang="en-US"/>
        </a:p>
      </dgm:t>
    </dgm:pt>
    <dgm:pt modelId="{9E5DC5E0-881E-4EAA-B769-6A22A77067E3}" type="sibTrans" cxnId="{D4855CD3-E8FB-4E1A-B9BB-6A85FF93C747}">
      <dgm:prSet/>
      <dgm:spPr/>
      <dgm:t>
        <a:bodyPr/>
        <a:lstStyle/>
        <a:p>
          <a:endParaRPr lang="en-US"/>
        </a:p>
      </dgm:t>
    </dgm:pt>
    <dgm:pt modelId="{90B459C1-7EAE-4810-97F7-B8A7BFF444F5}">
      <dgm:prSet phldrT="[Text]" custT="1"/>
      <dgm:spPr/>
      <dgm:t>
        <a:bodyPr/>
        <a:lstStyle/>
        <a:p>
          <a:r>
            <a:rPr lang="en-US" sz="1800" dirty="0"/>
            <a:t>Shows the message and demand for payment using bitcoin.  </a:t>
          </a:r>
        </a:p>
      </dgm:t>
    </dgm:pt>
    <dgm:pt modelId="{58EA5D85-44F6-4B9C-BD18-C2B1498DEB06}" type="parTrans" cxnId="{26EC082C-2F62-4D6E-850A-CEAE59B12EA3}">
      <dgm:prSet/>
      <dgm:spPr/>
      <dgm:t>
        <a:bodyPr/>
        <a:lstStyle/>
        <a:p>
          <a:endParaRPr lang="en-US"/>
        </a:p>
      </dgm:t>
    </dgm:pt>
    <dgm:pt modelId="{FCA555EB-1F0B-4A1B-B943-EE46B77FBC2F}" type="sibTrans" cxnId="{26EC082C-2F62-4D6E-850A-CEAE59B12EA3}">
      <dgm:prSet/>
      <dgm:spPr/>
      <dgm:t>
        <a:bodyPr/>
        <a:lstStyle/>
        <a:p>
          <a:endParaRPr lang="en-US"/>
        </a:p>
      </dgm:t>
    </dgm:pt>
    <dgm:pt modelId="{2EB121A0-4A46-4E91-B24B-BA6E22A00EC0}" type="pres">
      <dgm:prSet presAssocID="{329055D9-E509-44C2-9F69-E1D87520EC8C}" presName="linearFlow" presStyleCnt="0">
        <dgm:presLayoutVars>
          <dgm:dir/>
          <dgm:animLvl val="lvl"/>
          <dgm:resizeHandles val="exact"/>
        </dgm:presLayoutVars>
      </dgm:prSet>
      <dgm:spPr/>
    </dgm:pt>
    <dgm:pt modelId="{8DA38A0E-C185-4269-BB37-9C387C68FB6D}" type="pres">
      <dgm:prSet presAssocID="{E0E067FF-4013-40D8-8060-3A38874A5D15}" presName="composite" presStyleCnt="0"/>
      <dgm:spPr/>
    </dgm:pt>
    <dgm:pt modelId="{1F99A600-9DCF-4E29-829E-7F7144E34886}" type="pres">
      <dgm:prSet presAssocID="{E0E067FF-4013-40D8-8060-3A38874A5D15}" presName="parentText" presStyleLbl="alignNode1" presStyleIdx="0" presStyleCnt="3">
        <dgm:presLayoutVars>
          <dgm:chMax val="1"/>
          <dgm:bulletEnabled val="1"/>
        </dgm:presLayoutVars>
      </dgm:prSet>
      <dgm:spPr/>
    </dgm:pt>
    <dgm:pt modelId="{414B01B1-B9D5-4F91-AAA6-966C17221C64}" type="pres">
      <dgm:prSet presAssocID="{E0E067FF-4013-40D8-8060-3A38874A5D15}" presName="descendantText" presStyleLbl="alignAcc1" presStyleIdx="0" presStyleCnt="3" custScaleY="161340">
        <dgm:presLayoutVars>
          <dgm:bulletEnabled val="1"/>
        </dgm:presLayoutVars>
      </dgm:prSet>
      <dgm:spPr/>
    </dgm:pt>
    <dgm:pt modelId="{F8FC5099-53DB-4EC7-BB6C-ABC11419CA8C}" type="pres">
      <dgm:prSet presAssocID="{CCE4D04E-9D61-4FE2-8191-B74F9FAE8ADB}" presName="sp" presStyleCnt="0"/>
      <dgm:spPr/>
    </dgm:pt>
    <dgm:pt modelId="{7B272C25-6D3B-47E9-83ED-7E764577ADCE}" type="pres">
      <dgm:prSet presAssocID="{58DD2F74-5BBF-4B63-B557-F0B2E96B0FD2}" presName="composite" presStyleCnt="0"/>
      <dgm:spPr/>
    </dgm:pt>
    <dgm:pt modelId="{22ECA80F-3AA8-4189-9908-F8BA7D617B5D}" type="pres">
      <dgm:prSet presAssocID="{58DD2F74-5BBF-4B63-B557-F0B2E96B0FD2}" presName="parentText" presStyleLbl="alignNode1" presStyleIdx="1" presStyleCnt="3">
        <dgm:presLayoutVars>
          <dgm:chMax val="1"/>
          <dgm:bulletEnabled val="1"/>
        </dgm:presLayoutVars>
      </dgm:prSet>
      <dgm:spPr/>
    </dgm:pt>
    <dgm:pt modelId="{C6BBCA24-AC0B-4425-8CB1-921DA84CFDCC}" type="pres">
      <dgm:prSet presAssocID="{58DD2F74-5BBF-4B63-B557-F0B2E96B0FD2}" presName="descendantText" presStyleLbl="alignAcc1" presStyleIdx="1" presStyleCnt="3" custScaleY="147336">
        <dgm:presLayoutVars>
          <dgm:bulletEnabled val="1"/>
        </dgm:presLayoutVars>
      </dgm:prSet>
      <dgm:spPr/>
    </dgm:pt>
    <dgm:pt modelId="{63B426B4-FFF8-4721-B25A-43AC2138A917}" type="pres">
      <dgm:prSet presAssocID="{7870A315-FC3C-4442-8C81-E41E429A5C80}" presName="sp" presStyleCnt="0"/>
      <dgm:spPr/>
    </dgm:pt>
    <dgm:pt modelId="{46ECAFB5-885F-4BD4-92E5-ED6389CBB56B}" type="pres">
      <dgm:prSet presAssocID="{89085327-0BD9-4859-988A-BF2A20C99198}" presName="composite" presStyleCnt="0"/>
      <dgm:spPr/>
    </dgm:pt>
    <dgm:pt modelId="{505793CE-0B74-4455-9DE8-5BE7970637F8}" type="pres">
      <dgm:prSet presAssocID="{89085327-0BD9-4859-988A-BF2A20C99198}" presName="parentText" presStyleLbl="alignNode1" presStyleIdx="2" presStyleCnt="3">
        <dgm:presLayoutVars>
          <dgm:chMax val="1"/>
          <dgm:bulletEnabled val="1"/>
        </dgm:presLayoutVars>
      </dgm:prSet>
      <dgm:spPr/>
    </dgm:pt>
    <dgm:pt modelId="{8557F987-E33B-4EF3-86DF-707DAB4BD7CB}" type="pres">
      <dgm:prSet presAssocID="{89085327-0BD9-4859-988A-BF2A20C99198}" presName="descendantText" presStyleLbl="alignAcc1" presStyleIdx="2" presStyleCnt="3" custScaleY="176690">
        <dgm:presLayoutVars>
          <dgm:bulletEnabled val="1"/>
        </dgm:presLayoutVars>
      </dgm:prSet>
      <dgm:spPr/>
    </dgm:pt>
  </dgm:ptLst>
  <dgm:cxnLst>
    <dgm:cxn modelId="{C8EC2D11-C32E-4799-9F8F-AB1BC33C456F}" srcId="{E0E067FF-4013-40D8-8060-3A38874A5D15}" destId="{B9E80166-87E1-40AD-8683-25FB469EE6BA}" srcOrd="0" destOrd="0" parTransId="{487E928D-DFF1-4EB0-BCBC-10E00750C441}" sibTransId="{0BAF10F4-9F2D-4FF4-9D26-4EDCCC199696}"/>
    <dgm:cxn modelId="{26EC082C-2F62-4D6E-850A-CEAE59B12EA3}" srcId="{58DD2F74-5BBF-4B63-B557-F0B2E96B0FD2}" destId="{90B459C1-7EAE-4810-97F7-B8A7BFF444F5}" srcOrd="1" destOrd="0" parTransId="{58EA5D85-44F6-4B9C-BD18-C2B1498DEB06}" sibTransId="{FCA555EB-1F0B-4A1B-B943-EE46B77FBC2F}"/>
    <dgm:cxn modelId="{D747695D-DA18-4484-A5AB-9271A9229E40}" type="presOf" srcId="{4B7E08B3-1A46-4317-88DE-153BB3573681}" destId="{8557F987-E33B-4EF3-86DF-707DAB4BD7CB}" srcOrd="0" destOrd="1" presId="urn:microsoft.com/office/officeart/2005/8/layout/chevron2"/>
    <dgm:cxn modelId="{760C4761-0550-4ACA-9B05-44F7184F58ED}" type="presOf" srcId="{E0E067FF-4013-40D8-8060-3A38874A5D15}" destId="{1F99A600-9DCF-4E29-829E-7F7144E34886}" srcOrd="0" destOrd="0" presId="urn:microsoft.com/office/officeart/2005/8/layout/chevron2"/>
    <dgm:cxn modelId="{64D3CA64-7BC2-4047-B4B6-5DFCEE9F056B}" srcId="{329055D9-E509-44C2-9F69-E1D87520EC8C}" destId="{58DD2F74-5BBF-4B63-B557-F0B2E96B0FD2}" srcOrd="1" destOrd="0" parTransId="{E06FA2B5-D44D-47E3-B724-2D90DFBB2530}" sibTransId="{7870A315-FC3C-4442-8C81-E41E429A5C80}"/>
    <dgm:cxn modelId="{C7809C45-47D1-417C-B52A-1E78C5FDE97E}" type="presOf" srcId="{90B459C1-7EAE-4810-97F7-B8A7BFF444F5}" destId="{C6BBCA24-AC0B-4425-8CB1-921DA84CFDCC}" srcOrd="0" destOrd="1" presId="urn:microsoft.com/office/officeart/2005/8/layout/chevron2"/>
    <dgm:cxn modelId="{01160C6E-AADB-4CE1-99BC-C36C063B5378}" type="presOf" srcId="{58DD2F74-5BBF-4B63-B557-F0B2E96B0FD2}" destId="{22ECA80F-3AA8-4189-9908-F8BA7D617B5D}" srcOrd="0" destOrd="0" presId="urn:microsoft.com/office/officeart/2005/8/layout/chevron2"/>
    <dgm:cxn modelId="{DBDBD853-D3E4-4F87-9601-1A98C0748614}" type="presOf" srcId="{B9E80166-87E1-40AD-8683-25FB469EE6BA}" destId="{414B01B1-B9D5-4F91-AAA6-966C17221C64}" srcOrd="0" destOrd="0" presId="urn:microsoft.com/office/officeart/2005/8/layout/chevron2"/>
    <dgm:cxn modelId="{CAE6A090-4B5F-4DB0-B254-0898B1E1B694}" type="presOf" srcId="{7A21C2F6-0381-4B57-9310-D0E272D3F494}" destId="{414B01B1-B9D5-4F91-AAA6-966C17221C64}" srcOrd="0" destOrd="1" presId="urn:microsoft.com/office/officeart/2005/8/layout/chevron2"/>
    <dgm:cxn modelId="{E58F5D98-5FCD-47A6-BDCC-C9919A0DB044}" srcId="{E0E067FF-4013-40D8-8060-3A38874A5D15}" destId="{7A21C2F6-0381-4B57-9310-D0E272D3F494}" srcOrd="1" destOrd="0" parTransId="{38479EF7-F120-41F6-9498-F833B8E78CF6}" sibTransId="{8B800045-75B5-4136-9989-39984E02C5B9}"/>
    <dgm:cxn modelId="{7B7D8BA8-6439-4B46-82B8-9EFD9B14C0BE}" srcId="{89085327-0BD9-4859-988A-BF2A20C99198}" destId="{1369D0C5-0D7E-4488-BA63-AB1E3DBD54D0}" srcOrd="0" destOrd="0" parTransId="{56F84A4B-173E-4210-A8AC-E34EEAA2111F}" sibTransId="{F52AD7B7-FBAD-405D-9605-7D50ECF2B297}"/>
    <dgm:cxn modelId="{FD41D1AC-D245-48D9-B4A6-F0F852FE25E6}" srcId="{329055D9-E509-44C2-9F69-E1D87520EC8C}" destId="{89085327-0BD9-4859-988A-BF2A20C99198}" srcOrd="2" destOrd="0" parTransId="{DEFB2078-684F-4A40-AF96-E5AFC6410AFF}" sibTransId="{4B26009E-12CC-4A68-9543-558E6F16DB8F}"/>
    <dgm:cxn modelId="{923F0CBA-A5F4-43EE-BFE5-E13933394042}" srcId="{58DD2F74-5BBF-4B63-B557-F0B2E96B0FD2}" destId="{6C6AEB9B-9679-4BB2-B8E6-4D326A2B1F4D}" srcOrd="0" destOrd="0" parTransId="{36E15DDC-BE52-47A2-9D75-0AB6F08BC07A}" sibTransId="{924F70E7-9292-47FC-9BD2-B4106E241DD7}"/>
    <dgm:cxn modelId="{2E0C11CC-3C12-4C36-8C20-472C008FC0E8}" type="presOf" srcId="{329055D9-E509-44C2-9F69-E1D87520EC8C}" destId="{2EB121A0-4A46-4E91-B24B-BA6E22A00EC0}" srcOrd="0" destOrd="0" presId="urn:microsoft.com/office/officeart/2005/8/layout/chevron2"/>
    <dgm:cxn modelId="{D4855CD3-E8FB-4E1A-B9BB-6A85FF93C747}" srcId="{89085327-0BD9-4859-988A-BF2A20C99198}" destId="{4B7E08B3-1A46-4317-88DE-153BB3573681}" srcOrd="1" destOrd="0" parTransId="{716B90DE-6889-4390-9333-866225CCC481}" sibTransId="{9E5DC5E0-881E-4EAA-B769-6A22A77067E3}"/>
    <dgm:cxn modelId="{FDBDC9D9-16BE-4EBC-BB4E-BA293065A3BF}" type="presOf" srcId="{1369D0C5-0D7E-4488-BA63-AB1E3DBD54D0}" destId="{8557F987-E33B-4EF3-86DF-707DAB4BD7CB}" srcOrd="0" destOrd="0" presId="urn:microsoft.com/office/officeart/2005/8/layout/chevron2"/>
    <dgm:cxn modelId="{20036FEE-12D1-4A93-A62B-FFA28EC48F9C}" type="presOf" srcId="{89085327-0BD9-4859-988A-BF2A20C99198}" destId="{505793CE-0B74-4455-9DE8-5BE7970637F8}" srcOrd="0" destOrd="0" presId="urn:microsoft.com/office/officeart/2005/8/layout/chevron2"/>
    <dgm:cxn modelId="{1074FFEF-4EA0-440D-A2BD-B939D55FF755}" type="presOf" srcId="{6C6AEB9B-9679-4BB2-B8E6-4D326A2B1F4D}" destId="{C6BBCA24-AC0B-4425-8CB1-921DA84CFDCC}" srcOrd="0" destOrd="0" presId="urn:microsoft.com/office/officeart/2005/8/layout/chevron2"/>
    <dgm:cxn modelId="{C3AA41FF-604C-4FC5-8C20-BE04E2862FEC}" srcId="{329055D9-E509-44C2-9F69-E1D87520EC8C}" destId="{E0E067FF-4013-40D8-8060-3A38874A5D15}" srcOrd="0" destOrd="0" parTransId="{4D5F74ED-7C79-48E0-B0F8-83EA725455F8}" sibTransId="{CCE4D04E-9D61-4FE2-8191-B74F9FAE8ADB}"/>
    <dgm:cxn modelId="{B946D1AF-94D7-4CC1-B4D0-7E6286DAAD15}" type="presParOf" srcId="{2EB121A0-4A46-4E91-B24B-BA6E22A00EC0}" destId="{8DA38A0E-C185-4269-BB37-9C387C68FB6D}" srcOrd="0" destOrd="0" presId="urn:microsoft.com/office/officeart/2005/8/layout/chevron2"/>
    <dgm:cxn modelId="{5F037DAB-CE9D-4F26-8F5B-E0C828386687}" type="presParOf" srcId="{8DA38A0E-C185-4269-BB37-9C387C68FB6D}" destId="{1F99A600-9DCF-4E29-829E-7F7144E34886}" srcOrd="0" destOrd="0" presId="urn:microsoft.com/office/officeart/2005/8/layout/chevron2"/>
    <dgm:cxn modelId="{CE6CB354-D8C9-4643-B552-9D9D4C315699}" type="presParOf" srcId="{8DA38A0E-C185-4269-BB37-9C387C68FB6D}" destId="{414B01B1-B9D5-4F91-AAA6-966C17221C64}" srcOrd="1" destOrd="0" presId="urn:microsoft.com/office/officeart/2005/8/layout/chevron2"/>
    <dgm:cxn modelId="{810011D6-9345-44B2-9B5E-D5CEF2558244}" type="presParOf" srcId="{2EB121A0-4A46-4E91-B24B-BA6E22A00EC0}" destId="{F8FC5099-53DB-4EC7-BB6C-ABC11419CA8C}" srcOrd="1" destOrd="0" presId="urn:microsoft.com/office/officeart/2005/8/layout/chevron2"/>
    <dgm:cxn modelId="{65B382D0-23F6-427E-B3B9-53D0375247C7}" type="presParOf" srcId="{2EB121A0-4A46-4E91-B24B-BA6E22A00EC0}" destId="{7B272C25-6D3B-47E9-83ED-7E764577ADCE}" srcOrd="2" destOrd="0" presId="urn:microsoft.com/office/officeart/2005/8/layout/chevron2"/>
    <dgm:cxn modelId="{0D63E0AB-D6C9-4F39-B0BF-73F2CF622589}" type="presParOf" srcId="{7B272C25-6D3B-47E9-83ED-7E764577ADCE}" destId="{22ECA80F-3AA8-4189-9908-F8BA7D617B5D}" srcOrd="0" destOrd="0" presId="urn:microsoft.com/office/officeart/2005/8/layout/chevron2"/>
    <dgm:cxn modelId="{B1498CC2-E8BE-442B-9FB8-A95E3E502629}" type="presParOf" srcId="{7B272C25-6D3B-47E9-83ED-7E764577ADCE}" destId="{C6BBCA24-AC0B-4425-8CB1-921DA84CFDCC}" srcOrd="1" destOrd="0" presId="urn:microsoft.com/office/officeart/2005/8/layout/chevron2"/>
    <dgm:cxn modelId="{1A7D2426-26CF-438C-9B6E-E4646C6D9723}" type="presParOf" srcId="{2EB121A0-4A46-4E91-B24B-BA6E22A00EC0}" destId="{63B426B4-FFF8-4721-B25A-43AC2138A917}" srcOrd="3" destOrd="0" presId="urn:microsoft.com/office/officeart/2005/8/layout/chevron2"/>
    <dgm:cxn modelId="{62533237-18CE-47AC-9C48-AFA4BF85735D}" type="presParOf" srcId="{2EB121A0-4A46-4E91-B24B-BA6E22A00EC0}" destId="{46ECAFB5-885F-4BD4-92E5-ED6389CBB56B}" srcOrd="4" destOrd="0" presId="urn:microsoft.com/office/officeart/2005/8/layout/chevron2"/>
    <dgm:cxn modelId="{77ADFB4B-DB63-4265-9CBF-57D09A542B5A}" type="presParOf" srcId="{46ECAFB5-885F-4BD4-92E5-ED6389CBB56B}" destId="{505793CE-0B74-4455-9DE8-5BE7970637F8}" srcOrd="0" destOrd="0" presId="urn:microsoft.com/office/officeart/2005/8/layout/chevron2"/>
    <dgm:cxn modelId="{D10E00B1-B4EF-4E84-8E47-D4D3469AC094}" type="presParOf" srcId="{46ECAFB5-885F-4BD4-92E5-ED6389CBB56B}" destId="{8557F987-E33B-4EF3-86DF-707DAB4BD7C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99A600-9DCF-4E29-829E-7F7144E34886}">
      <dsp:nvSpPr>
        <dsp:cNvPr id="0" name=""/>
        <dsp:cNvSpPr/>
      </dsp:nvSpPr>
      <dsp:spPr>
        <a:xfrm rot="5400000">
          <a:off x="-222446" y="712223"/>
          <a:ext cx="1482975" cy="1038082"/>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Infect</a:t>
          </a:r>
        </a:p>
      </dsp:txBody>
      <dsp:txXfrm rot="-5400000">
        <a:off x="1" y="1008817"/>
        <a:ext cx="1038082" cy="444893"/>
      </dsp:txXfrm>
    </dsp:sp>
    <dsp:sp modelId="{414B01B1-B9D5-4F91-AAA6-966C17221C64}">
      <dsp:nvSpPr>
        <dsp:cNvPr id="0" name=""/>
        <dsp:cNvSpPr/>
      </dsp:nvSpPr>
      <dsp:spPr>
        <a:xfrm rot="5400000">
          <a:off x="2602680" y="-1370458"/>
          <a:ext cx="1555210" cy="4684406"/>
        </a:xfrm>
        <a:prstGeom prst="round2Same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Runs Attack if MS17-010 is not installed [ETERNALBLUE]</a:t>
          </a:r>
        </a:p>
        <a:p>
          <a:pPr marL="171450" lvl="1" indent="-171450" algn="l" defTabSz="800100">
            <a:lnSpc>
              <a:spcPct val="90000"/>
            </a:lnSpc>
            <a:spcBef>
              <a:spcPct val="0"/>
            </a:spcBef>
            <a:spcAft>
              <a:spcPct val="15000"/>
            </a:spcAft>
            <a:buChar char="•"/>
          </a:pPr>
          <a:r>
            <a:rPr lang="en-US" sz="1800" kern="1200" dirty="0"/>
            <a:t>Installs Trojan if attack is successful [DOUBLEPULSAR]</a:t>
          </a:r>
        </a:p>
      </dsp:txBody>
      <dsp:txXfrm rot="-5400000">
        <a:off x="1038083" y="270058"/>
        <a:ext cx="4608487" cy="1403372"/>
      </dsp:txXfrm>
    </dsp:sp>
    <dsp:sp modelId="{22ECA80F-3AA8-4189-9908-F8BA7D617B5D}">
      <dsp:nvSpPr>
        <dsp:cNvPr id="0" name=""/>
        <dsp:cNvSpPr/>
      </dsp:nvSpPr>
      <dsp:spPr>
        <a:xfrm rot="5400000">
          <a:off x="-222446" y="2277272"/>
          <a:ext cx="1482975" cy="1038082"/>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Encrypt</a:t>
          </a:r>
        </a:p>
      </dsp:txBody>
      <dsp:txXfrm rot="-5400000">
        <a:off x="1" y="2573866"/>
        <a:ext cx="1038082" cy="444893"/>
      </dsp:txXfrm>
    </dsp:sp>
    <dsp:sp modelId="{C6BBCA24-AC0B-4425-8CB1-921DA84CFDCC}">
      <dsp:nvSpPr>
        <dsp:cNvPr id="0" name=""/>
        <dsp:cNvSpPr/>
      </dsp:nvSpPr>
      <dsp:spPr>
        <a:xfrm rot="5400000">
          <a:off x="2670175" y="194589"/>
          <a:ext cx="1420221" cy="4684406"/>
        </a:xfrm>
        <a:prstGeom prst="round2Same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Encrypt 179 file types</a:t>
          </a:r>
        </a:p>
        <a:p>
          <a:pPr marL="171450" lvl="1" indent="-171450" algn="l" defTabSz="800100">
            <a:lnSpc>
              <a:spcPct val="90000"/>
            </a:lnSpc>
            <a:spcBef>
              <a:spcPct val="0"/>
            </a:spcBef>
            <a:spcAft>
              <a:spcPct val="15000"/>
            </a:spcAft>
            <a:buChar char="•"/>
          </a:pPr>
          <a:r>
            <a:rPr lang="en-US" sz="1800" kern="1200" dirty="0"/>
            <a:t>Shows the message and demand for payment using bitcoin.  </a:t>
          </a:r>
        </a:p>
      </dsp:txBody>
      <dsp:txXfrm rot="-5400000">
        <a:off x="1038083" y="1896011"/>
        <a:ext cx="4615077" cy="1281563"/>
      </dsp:txXfrm>
    </dsp:sp>
    <dsp:sp modelId="{505793CE-0B74-4455-9DE8-5BE7970637F8}">
      <dsp:nvSpPr>
        <dsp:cNvPr id="0" name=""/>
        <dsp:cNvSpPr/>
      </dsp:nvSpPr>
      <dsp:spPr>
        <a:xfrm rot="5400000">
          <a:off x="-222446" y="3983797"/>
          <a:ext cx="1482975" cy="1038082"/>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Spread</a:t>
          </a:r>
        </a:p>
      </dsp:txBody>
      <dsp:txXfrm rot="-5400000">
        <a:off x="1" y="4280391"/>
        <a:ext cx="1038082" cy="444893"/>
      </dsp:txXfrm>
    </dsp:sp>
    <dsp:sp modelId="{8557F987-E33B-4EF3-86DF-707DAB4BD7CB}">
      <dsp:nvSpPr>
        <dsp:cNvPr id="0" name=""/>
        <dsp:cNvSpPr/>
      </dsp:nvSpPr>
      <dsp:spPr>
        <a:xfrm rot="5400000">
          <a:off x="2528698" y="1901114"/>
          <a:ext cx="1703174" cy="4684406"/>
        </a:xfrm>
        <a:prstGeom prst="round2Same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Scans the local LAN and wider internet for port 445</a:t>
          </a:r>
        </a:p>
        <a:p>
          <a:pPr marL="171450" lvl="1" indent="-171450" algn="l" defTabSz="800100">
            <a:lnSpc>
              <a:spcPct val="90000"/>
            </a:lnSpc>
            <a:spcBef>
              <a:spcPct val="0"/>
            </a:spcBef>
            <a:spcAft>
              <a:spcPct val="15000"/>
            </a:spcAft>
            <a:buChar char="•"/>
          </a:pPr>
          <a:r>
            <a:rPr lang="en-US" sz="1800" kern="1200" dirty="0"/>
            <a:t>Attempt to infection if port if open</a:t>
          </a:r>
        </a:p>
      </dsp:txBody>
      <dsp:txXfrm rot="-5400000">
        <a:off x="1038082" y="3474872"/>
        <a:ext cx="4601264" cy="153689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2"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l" defTabSz="874550">
              <a:spcBef>
                <a:spcPct val="0"/>
              </a:spcBef>
              <a:defRPr sz="1200" b="1"/>
            </a:lvl1pPr>
          </a:lstStyle>
          <a:p>
            <a:endParaRPr lang="en-GB"/>
          </a:p>
        </p:txBody>
      </p:sp>
      <p:sp>
        <p:nvSpPr>
          <p:cNvPr id="10243" name="Rectangle 3"/>
          <p:cNvSpPr>
            <a:spLocks noGrp="1" noChangeArrowheads="1"/>
          </p:cNvSpPr>
          <p:nvPr>
            <p:ph type="dt" sz="quarter" idx="1"/>
          </p:nvPr>
        </p:nvSpPr>
        <p:spPr bwMode="auto">
          <a:xfrm>
            <a:off x="3842537"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r" defTabSz="874550">
              <a:spcBef>
                <a:spcPct val="0"/>
              </a:spcBef>
              <a:defRPr sz="1200" b="1"/>
            </a:lvl1pPr>
          </a:lstStyle>
          <a:p>
            <a:endParaRPr lang="en-GB"/>
          </a:p>
        </p:txBody>
      </p:sp>
      <p:sp>
        <p:nvSpPr>
          <p:cNvPr id="10244" name="Rectangle 4"/>
          <p:cNvSpPr>
            <a:spLocks noGrp="1" noChangeArrowheads="1"/>
          </p:cNvSpPr>
          <p:nvPr>
            <p:ph type="ftr" sz="quarter" idx="2"/>
          </p:nvPr>
        </p:nvSpPr>
        <p:spPr bwMode="auto">
          <a:xfrm>
            <a:off x="2"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l" defTabSz="874550">
              <a:spcBef>
                <a:spcPct val="0"/>
              </a:spcBef>
              <a:defRPr sz="1200" b="1"/>
            </a:lvl1pPr>
          </a:lstStyle>
          <a:p>
            <a:endParaRPr lang="en-GB"/>
          </a:p>
        </p:txBody>
      </p:sp>
      <p:sp>
        <p:nvSpPr>
          <p:cNvPr id="10245" name="Rectangle 5"/>
          <p:cNvSpPr>
            <a:spLocks noGrp="1" noChangeArrowheads="1"/>
          </p:cNvSpPr>
          <p:nvPr>
            <p:ph type="sldNum" sz="quarter" idx="3"/>
          </p:nvPr>
        </p:nvSpPr>
        <p:spPr bwMode="auto">
          <a:xfrm>
            <a:off x="3842537"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r" defTabSz="874550">
              <a:spcBef>
                <a:spcPct val="0"/>
              </a:spcBef>
              <a:defRPr sz="1200" b="1"/>
            </a:lvl1pPr>
          </a:lstStyle>
          <a:p>
            <a:fld id="{13A2AEDD-AD55-49C8-838F-E55756FFD25D}" type="slidenum">
              <a:rPr lang="en-GB"/>
              <a:pPr/>
              <a:t>‹N°›</a:t>
            </a:fld>
            <a:endParaRPr lang="en-GB"/>
          </a:p>
        </p:txBody>
      </p:sp>
    </p:spTree>
    <p:extLst>
      <p:ext uri="{BB962C8B-B14F-4D97-AF65-F5344CB8AC3E}">
        <p14:creationId xmlns:p14="http://schemas.microsoft.com/office/powerpoint/2010/main" val="2255217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2" y="3"/>
            <a:ext cx="2958655"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67" name="Rectangle 3"/>
          <p:cNvSpPr>
            <a:spLocks noGrp="1" noChangeArrowheads="1"/>
          </p:cNvSpPr>
          <p:nvPr>
            <p:ph type="dt" idx="1"/>
          </p:nvPr>
        </p:nvSpPr>
        <p:spPr bwMode="auto">
          <a:xfrm>
            <a:off x="3847383" y="3"/>
            <a:ext cx="2958654"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r" defTabSz="859313">
              <a:spcBef>
                <a:spcPct val="0"/>
              </a:spcBef>
              <a:defRPr sz="1200" b="1">
                <a:latin typeface="Arial"/>
                <a:cs typeface="Arial"/>
                <a:sym typeface="Arial"/>
              </a:defRPr>
            </a:lvl1pPr>
          </a:lstStyle>
          <a:p>
            <a:endParaRPr lang="en-GB"/>
          </a:p>
        </p:txBody>
      </p:sp>
      <p:sp>
        <p:nvSpPr>
          <p:cNvPr id="11268" name="Rectangle 4"/>
          <p:cNvSpPr>
            <a:spLocks noGrp="1" noRot="1" noChangeAspect="1" noChangeArrowheads="1" noTextEdit="1"/>
          </p:cNvSpPr>
          <p:nvPr>
            <p:ph type="sldImg" idx="2"/>
          </p:nvPr>
        </p:nvSpPr>
        <p:spPr bwMode="auto">
          <a:xfrm>
            <a:off x="323850" y="668338"/>
            <a:ext cx="6086475" cy="3424237"/>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888729" y="4317379"/>
            <a:ext cx="4955869" cy="4093588"/>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2" y="8633303"/>
            <a:ext cx="2958655"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71" name="Rectangle 7"/>
          <p:cNvSpPr>
            <a:spLocks noGrp="1" noChangeArrowheads="1"/>
          </p:cNvSpPr>
          <p:nvPr>
            <p:ph type="sldNum" sz="quarter" idx="5"/>
          </p:nvPr>
        </p:nvSpPr>
        <p:spPr bwMode="auto">
          <a:xfrm>
            <a:off x="3847383" y="8633303"/>
            <a:ext cx="2958654"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r" defTabSz="859313">
              <a:spcBef>
                <a:spcPct val="0"/>
              </a:spcBef>
              <a:defRPr sz="1200" b="1">
                <a:latin typeface="Arial"/>
              </a:defRPr>
            </a:lvl1pPr>
          </a:lstStyle>
          <a:p>
            <a:fld id="{5CA7C1A6-3F6E-4A0C-A01A-2F04D27288E6}" type="slidenum">
              <a:rPr lang="en-GB" smtClean="0"/>
              <a:pPr/>
              <a:t>‹N°›</a:t>
            </a:fld>
            <a:endParaRPr lang="en-GB"/>
          </a:p>
        </p:txBody>
      </p:sp>
    </p:spTree>
    <p:extLst>
      <p:ext uri="{BB962C8B-B14F-4D97-AF65-F5344CB8AC3E}">
        <p14:creationId xmlns:p14="http://schemas.microsoft.com/office/powerpoint/2010/main" val="42861570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400" kern="1200">
        <a:solidFill>
          <a:schemeClr val="tx1"/>
        </a:solidFill>
        <a:latin typeface="Arial"/>
        <a:ea typeface="+mn-ea"/>
        <a:cs typeface="Arial" charset="0"/>
        <a:sym typeface="Arial"/>
      </a:defRPr>
    </a:lvl1pPr>
    <a:lvl2pPr marL="539725" algn="l" rtl="0" fontAlgn="base">
      <a:spcBef>
        <a:spcPct val="30000"/>
      </a:spcBef>
      <a:spcAft>
        <a:spcPct val="0"/>
      </a:spcAft>
      <a:defRPr sz="1400" kern="1200">
        <a:solidFill>
          <a:schemeClr val="tx1"/>
        </a:solidFill>
        <a:latin typeface="Arial"/>
        <a:ea typeface="+mn-ea"/>
        <a:cs typeface="Arial" charset="0"/>
        <a:sym typeface="Arial"/>
      </a:defRPr>
    </a:lvl2pPr>
    <a:lvl3pPr marL="1079449" algn="l" rtl="0" fontAlgn="base">
      <a:spcBef>
        <a:spcPct val="30000"/>
      </a:spcBef>
      <a:spcAft>
        <a:spcPct val="0"/>
      </a:spcAft>
      <a:defRPr sz="1400" kern="1200">
        <a:solidFill>
          <a:schemeClr val="tx1"/>
        </a:solidFill>
        <a:latin typeface="Arial"/>
        <a:ea typeface="+mn-ea"/>
        <a:cs typeface="Arial" charset="0"/>
        <a:sym typeface="Arial"/>
      </a:defRPr>
    </a:lvl3pPr>
    <a:lvl4pPr marL="1619174" algn="l" rtl="0" fontAlgn="base">
      <a:spcBef>
        <a:spcPct val="30000"/>
      </a:spcBef>
      <a:spcAft>
        <a:spcPct val="0"/>
      </a:spcAft>
      <a:defRPr sz="1400" kern="1200">
        <a:solidFill>
          <a:schemeClr val="tx1"/>
        </a:solidFill>
        <a:latin typeface="Arial"/>
        <a:ea typeface="+mn-ea"/>
        <a:cs typeface="Arial" charset="0"/>
        <a:sym typeface="Arial"/>
      </a:defRPr>
    </a:lvl4pPr>
    <a:lvl5pPr marL="2158898" algn="l" rtl="0" fontAlgn="base">
      <a:spcBef>
        <a:spcPct val="30000"/>
      </a:spcBef>
      <a:spcAft>
        <a:spcPct val="0"/>
      </a:spcAft>
      <a:defRPr sz="1400" kern="1200">
        <a:solidFill>
          <a:schemeClr val="tx1"/>
        </a:solidFill>
        <a:latin typeface="Arial"/>
        <a:ea typeface="+mn-ea"/>
        <a:cs typeface="Arial" charset="0"/>
        <a:sym typeface="Arial"/>
      </a:defRPr>
    </a:lvl5pPr>
    <a:lvl6pPr marL="2698623" algn="l" defTabSz="1079449" rtl="0" eaLnBrk="1" latinLnBrk="0" hangingPunct="1">
      <a:defRPr sz="1400" kern="1200">
        <a:solidFill>
          <a:schemeClr val="tx1"/>
        </a:solidFill>
        <a:latin typeface="+mn-lt"/>
        <a:ea typeface="+mn-ea"/>
        <a:cs typeface="+mn-cs"/>
      </a:defRPr>
    </a:lvl6pPr>
    <a:lvl7pPr marL="3238348" algn="l" defTabSz="1079449" rtl="0" eaLnBrk="1" latinLnBrk="0" hangingPunct="1">
      <a:defRPr sz="1400" kern="1200">
        <a:solidFill>
          <a:schemeClr val="tx1"/>
        </a:solidFill>
        <a:latin typeface="+mn-lt"/>
        <a:ea typeface="+mn-ea"/>
        <a:cs typeface="+mn-cs"/>
      </a:defRPr>
    </a:lvl7pPr>
    <a:lvl8pPr marL="3778072" algn="l" defTabSz="1079449" rtl="0" eaLnBrk="1" latinLnBrk="0" hangingPunct="1">
      <a:defRPr sz="1400" kern="1200">
        <a:solidFill>
          <a:schemeClr val="tx1"/>
        </a:solidFill>
        <a:latin typeface="+mn-lt"/>
        <a:ea typeface="+mn-ea"/>
        <a:cs typeface="+mn-cs"/>
      </a:defRPr>
    </a:lvl8pPr>
    <a:lvl9pPr marL="4317797" algn="l" defTabSz="1079449"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0</a:t>
            </a:fld>
            <a:endParaRPr lang="en-GB"/>
          </a:p>
        </p:txBody>
      </p:sp>
    </p:spTree>
    <p:extLst>
      <p:ext uri="{BB962C8B-B14F-4D97-AF65-F5344CB8AC3E}">
        <p14:creationId xmlns:p14="http://schemas.microsoft.com/office/powerpoint/2010/main" val="2478915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1</a:t>
            </a:fld>
            <a:endParaRPr lang="en-US"/>
          </a:p>
        </p:txBody>
      </p:sp>
    </p:spTree>
    <p:extLst>
      <p:ext uri="{BB962C8B-B14F-4D97-AF65-F5344CB8AC3E}">
        <p14:creationId xmlns:p14="http://schemas.microsoft.com/office/powerpoint/2010/main" val="1227994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64</a:t>
            </a:fld>
            <a:endParaRPr lang="en-US"/>
          </a:p>
        </p:txBody>
      </p:sp>
    </p:spTree>
    <p:extLst>
      <p:ext uri="{BB962C8B-B14F-4D97-AF65-F5344CB8AC3E}">
        <p14:creationId xmlns:p14="http://schemas.microsoft.com/office/powerpoint/2010/main" val="3735244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2151944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416234319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399901884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250738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175B85"/>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83810816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13627148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Blank_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2F5CAE-D889-4571-8B5A-C60FC0B5E5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9523101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39254363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94487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38287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31782783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249556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580717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36702727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414401170"/>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3654117290"/>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a:t>Slide title</a:t>
            </a:r>
          </a:p>
        </p:txBody>
      </p:sp>
    </p:spTree>
    <p:extLst>
      <p:ext uri="{BB962C8B-B14F-4D97-AF65-F5344CB8AC3E}">
        <p14:creationId xmlns:p14="http://schemas.microsoft.com/office/powerpoint/2010/main" val="3021483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1632286543"/>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246095510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8044563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2_Blank_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2F5CAE-D889-4571-8B5A-C60FC0B5E5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138456813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175B85"/>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89281423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29301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32943056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1558347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808416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36947755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2244433356"/>
      </p:ext>
    </p:extLst>
  </p:cSld>
  <p:clrMapOvr>
    <a:masterClrMapping/>
  </p:clrMapOvr>
  <p:transition>
    <p:fade/>
  </p:transition>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644973354"/>
      </p:ext>
    </p:extLst>
  </p:cSld>
  <p:clrMapOvr>
    <a:masterClrMapping/>
  </p:clrMapOvr>
  <p:transition>
    <p:fade/>
  </p:transition>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a:t>Slide title</a:t>
            </a:r>
          </a:p>
        </p:txBody>
      </p:sp>
    </p:spTree>
    <p:extLst>
      <p:ext uri="{BB962C8B-B14F-4D97-AF65-F5344CB8AC3E}">
        <p14:creationId xmlns:p14="http://schemas.microsoft.com/office/powerpoint/2010/main" val="2522471913"/>
      </p:ext>
    </p:extLst>
  </p:cSld>
  <p:clrMapOvr>
    <a:masterClrMapping/>
  </p:clrMapOvr>
  <p:transition>
    <p:fade/>
  </p:transition>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chart" Target="../charts/chart1.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1.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chart" Target="../charts/chart2.xml"/><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image" Target="../media/image2.emf"/><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ext uri="{D42A27DB-BD31-4B8C-83A1-F6EECF244321}">
                <p14:modId xmlns:p14="http://schemas.microsoft.com/office/powerpoint/2010/main" val="2874684192"/>
              </p:ext>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17"/>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18"/>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3148027151"/>
      </p:ext>
    </p:extLst>
  </p:cSld>
  <p:clrMap bg1="lt1" tx1="dk1" bg2="lt2" tx2="dk2" accent1="accent1" accent2="accent2" accent3="accent3" accent4="accent4" accent5="accent5" accent6="accent6" hlink="hlink" folHlink="folHlink"/>
  <p:sldLayoutIdLst>
    <p:sldLayoutId id="2147484540" r:id="rId1"/>
    <p:sldLayoutId id="2147484565" r:id="rId2"/>
    <p:sldLayoutId id="2147484568" r:id="rId3"/>
    <p:sldLayoutId id="2147484569" r:id="rId4"/>
    <p:sldLayoutId id="2147484570" r:id="rId5"/>
    <p:sldLayoutId id="2147484571" r:id="rId6"/>
    <p:sldLayoutId id="2147484563" r:id="rId7"/>
    <p:sldLayoutId id="2147484575" r:id="rId8"/>
    <p:sldLayoutId id="2147484564" r:id="rId9"/>
    <p:sldLayoutId id="2147484576" r:id="rId10"/>
    <p:sldLayoutId id="2147484555" r:id="rId11"/>
    <p:sldLayoutId id="2147484560" r:id="rId12"/>
    <p:sldLayoutId id="2147484573" r:id="rId13"/>
    <p:sldLayoutId id="2147484574" r:id="rId14"/>
    <p:sldLayoutId id="2147484593" r:id="rId15"/>
  </p:sldLayoutIdLst>
  <p:transition>
    <p:fade/>
  </p:transition>
  <p:hf hdr="0" ftr="0" dt="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userDrawn="1">
          <p15:clr>
            <a:srgbClr val="A4A3A4"/>
          </p15:clr>
        </p15:guide>
        <p15:guide id="8" pos="3918" userDrawn="1">
          <p15:clr>
            <a:srgbClr val="A4A3A4"/>
          </p15:clr>
        </p15:guide>
        <p15:guide id="12" pos="5731" userDrawn="1">
          <p15:clr>
            <a:srgbClr val="A4A3A4"/>
          </p15:clr>
        </p15:guide>
        <p15:guide id="16" pos="288" userDrawn="1">
          <p15:clr>
            <a:srgbClr val="A4A3A4"/>
          </p15:clr>
        </p15:guide>
        <p15:guide id="17" pos="7546" userDrawn="1">
          <p15:clr>
            <a:srgbClr val="A4A3A4"/>
          </p15:clr>
        </p15:guide>
        <p15:guide id="25" orient="horz" pos="287" userDrawn="1">
          <p15:clr>
            <a:srgbClr val="A4A3A4"/>
          </p15:clr>
        </p15:guide>
        <p15:guide id="26" orient="horz" pos="4118" userDrawn="1">
          <p15:clr>
            <a:srgbClr val="A4A3A4"/>
          </p15:clr>
        </p15:guide>
        <p15:guide id="27" orient="horz" pos="387" userDrawn="1">
          <p15:clr>
            <a:srgbClr val="A4A3A4"/>
          </p15:clr>
        </p15:guide>
        <p15:guide id="32" orient="horz" pos="675" userDrawn="1">
          <p15:clr>
            <a:srgbClr val="A4A3A4"/>
          </p15:clr>
        </p15:guide>
        <p15:guide id="33" orient="horz" pos="965" userDrawn="1">
          <p15:clr>
            <a:srgbClr val="A4A3A4"/>
          </p15:clr>
        </p15:guide>
        <p15:guide id="34" orient="horz" pos="1253" userDrawn="1">
          <p15:clr>
            <a:srgbClr val="A4A3A4"/>
          </p15:clr>
        </p15:guide>
        <p15:guide id="35" orient="horz" pos="1538" userDrawn="1">
          <p15:clr>
            <a:srgbClr val="A4A3A4"/>
          </p15:clr>
        </p15:guide>
        <p15:guide id="36" orient="horz" pos="1826" userDrawn="1">
          <p15:clr>
            <a:srgbClr val="A4A3A4"/>
          </p15:clr>
        </p15:guide>
        <p15:guide id="37" orient="horz" pos="2115" userDrawn="1">
          <p15:clr>
            <a:srgbClr val="A4A3A4"/>
          </p15:clr>
        </p15:guide>
        <p15:guide id="38" orient="horz" pos="2406" userDrawn="1">
          <p15:clr>
            <a:srgbClr val="A4A3A4"/>
          </p15:clr>
        </p15:guide>
        <p15:guide id="39" orient="horz" pos="2694" userDrawn="1">
          <p15:clr>
            <a:srgbClr val="A4A3A4"/>
          </p15:clr>
        </p15:guide>
        <p15:guide id="40" orient="horz" pos="2981" userDrawn="1">
          <p15:clr>
            <a:srgbClr val="A4A3A4"/>
          </p15:clr>
        </p15:guide>
        <p15:guide id="41" orient="horz" pos="3267" userDrawn="1">
          <p15:clr>
            <a:srgbClr val="A4A3A4"/>
          </p15:clr>
        </p15:guide>
        <p15:guide id="42" orient="horz" pos="3557" userDrawn="1">
          <p15:clr>
            <a:srgbClr val="A4A3A4"/>
          </p15:clr>
        </p15:guide>
        <p15:guide id="43" orient="horz" pos="3842" userDrawn="1">
          <p15:clr>
            <a:srgbClr val="A4A3A4"/>
          </p15:clr>
        </p15:guide>
        <p15:guide id="44" pos="4824" userDrawn="1">
          <p15:clr>
            <a:srgbClr val="FBAE4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17"/>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18"/>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411369874"/>
      </p:ext>
    </p:extLst>
  </p:cSld>
  <p:clrMap bg1="lt1" tx1="dk1" bg2="lt2" tx2="dk2" accent1="accent1" accent2="accent2" accent3="accent3" accent4="accent4" accent5="accent5" accent6="accent6" hlink="hlink" folHlink="folHlink"/>
  <p:sldLayoutIdLst>
    <p:sldLayoutId id="2147484578" r:id="rId1"/>
    <p:sldLayoutId id="2147484579" r:id="rId2"/>
    <p:sldLayoutId id="2147484580" r:id="rId3"/>
    <p:sldLayoutId id="2147484581" r:id="rId4"/>
    <p:sldLayoutId id="2147484582" r:id="rId5"/>
    <p:sldLayoutId id="2147484583" r:id="rId6"/>
    <p:sldLayoutId id="2147484584" r:id="rId7"/>
    <p:sldLayoutId id="2147484585" r:id="rId8"/>
    <p:sldLayoutId id="2147484586" r:id="rId9"/>
    <p:sldLayoutId id="2147484587" r:id="rId10"/>
    <p:sldLayoutId id="2147484588" r:id="rId11"/>
    <p:sldLayoutId id="2147484589" r:id="rId12"/>
    <p:sldLayoutId id="2147484590" r:id="rId13"/>
    <p:sldLayoutId id="2147484591" r:id="rId14"/>
    <p:sldLayoutId id="2147484592" r:id="rId15"/>
  </p:sldLayoutIdLst>
  <p:transition>
    <p:fade/>
  </p:transition>
  <p:hf hdr="0" ftr="0" dt="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p15:clr>
            <a:srgbClr val="A4A3A4"/>
          </p15:clr>
        </p15:guide>
        <p15:guide id="8" pos="3918">
          <p15:clr>
            <a:srgbClr val="A4A3A4"/>
          </p15:clr>
        </p15:guide>
        <p15:guide id="12" pos="5731">
          <p15:clr>
            <a:srgbClr val="A4A3A4"/>
          </p15:clr>
        </p15:guide>
        <p15:guide id="16" pos="288">
          <p15:clr>
            <a:srgbClr val="A4A3A4"/>
          </p15:clr>
        </p15:guide>
        <p15:guide id="17" pos="7546">
          <p15:clr>
            <a:srgbClr val="A4A3A4"/>
          </p15:clr>
        </p15:guide>
        <p15:guide id="25" orient="horz" pos="287">
          <p15:clr>
            <a:srgbClr val="A4A3A4"/>
          </p15:clr>
        </p15:guide>
        <p15:guide id="26" orient="horz" pos="4118">
          <p15:clr>
            <a:srgbClr val="A4A3A4"/>
          </p15:clr>
        </p15:guide>
        <p15:guide id="27" orient="horz" pos="387">
          <p15:clr>
            <a:srgbClr val="A4A3A4"/>
          </p15:clr>
        </p15:guide>
        <p15:guide id="32" orient="horz" pos="675">
          <p15:clr>
            <a:srgbClr val="A4A3A4"/>
          </p15:clr>
        </p15:guide>
        <p15:guide id="33" orient="horz" pos="965">
          <p15:clr>
            <a:srgbClr val="A4A3A4"/>
          </p15:clr>
        </p15:guide>
        <p15:guide id="34" orient="horz" pos="1253">
          <p15:clr>
            <a:srgbClr val="A4A3A4"/>
          </p15:clr>
        </p15:guide>
        <p15:guide id="35" orient="horz" pos="1538">
          <p15:clr>
            <a:srgbClr val="A4A3A4"/>
          </p15:clr>
        </p15:guide>
        <p15:guide id="36" orient="horz" pos="1826">
          <p15:clr>
            <a:srgbClr val="A4A3A4"/>
          </p15:clr>
        </p15:guide>
        <p15:guide id="37" orient="horz" pos="2115">
          <p15:clr>
            <a:srgbClr val="A4A3A4"/>
          </p15:clr>
        </p15:guide>
        <p15:guide id="38" orient="horz" pos="2406">
          <p15:clr>
            <a:srgbClr val="A4A3A4"/>
          </p15:clr>
        </p15:guide>
        <p15:guide id="39" orient="horz" pos="2694">
          <p15:clr>
            <a:srgbClr val="A4A3A4"/>
          </p15:clr>
        </p15:guide>
        <p15:guide id="40" orient="horz" pos="2981">
          <p15:clr>
            <a:srgbClr val="A4A3A4"/>
          </p15:clr>
        </p15:guide>
        <p15:guide id="41" orient="horz" pos="3267">
          <p15:clr>
            <a:srgbClr val="A4A3A4"/>
          </p15:clr>
        </p15:guide>
        <p15:guide id="42" orient="horz" pos="3557">
          <p15:clr>
            <a:srgbClr val="A4A3A4"/>
          </p15:clr>
        </p15:guide>
        <p15:guide id="43" orient="horz" pos="3842">
          <p15:clr>
            <a:srgbClr val="A4A3A4"/>
          </p15:clr>
        </p15:guide>
        <p15:guide id="44" pos="4824">
          <p15:clr>
            <a:srgbClr val="FBAE4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hyperlink" Target="http://www.sevenforums.com/tutorials/345808-process-explorer-virustotal-check-all-processes-50-avs.html" TargetMode="Externa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hyperlink" Target="https://technet.microsoft.com/en-us/security/jj900682.aspx" TargetMode="External"/><Relationship Id="rId2" Type="http://schemas.openxmlformats.org/officeDocument/2006/relationships/hyperlink" Target="https://technet.microsoft.com/en-us/library/ff823769.aspx" TargetMode="External"/><Relationship Id="rId1" Type="http://schemas.openxmlformats.org/officeDocument/2006/relationships/slideLayout" Target="../slideLayouts/slideLayout22.xml"/><Relationship Id="rId4" Type="http://schemas.openxmlformats.org/officeDocument/2006/relationships/hyperlink" Target="http://blogs.technet.com/b/configmgrteam/archive/2013/06/24/enhancements-to-behavior-monitoring-and-network-inspection-system-in-the-microsoft-anti-malware-platform.aspx"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allery.technet.microsoft.com/scriptcenter/a231026a-3fdb-4190-9915-38d8cd827348" TargetMode="External"/><Relationship Id="rId2" Type="http://schemas.openxmlformats.org/officeDocument/2006/relationships/hyperlink" Target="https://technet.microsoft.com/en-us/sysinternals/bb897442.aspx" TargetMode="External"/><Relationship Id="rId1" Type="http://schemas.openxmlformats.org/officeDocument/2006/relationships/slideLayout" Target="../slideLayouts/slideLayout22.xml"/><Relationship Id="rId5" Type="http://schemas.openxmlformats.org/officeDocument/2006/relationships/hyperlink" Target="https://technet.microsoft.com/en-us/library/dd772623(v=ws.10)" TargetMode="External"/><Relationship Id="rId4" Type="http://schemas.openxmlformats.org/officeDocument/2006/relationships/hyperlink" Target="https://technet.microsoft.com/en-us/library/dd560628(v=ws.10).aspx"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blogs.msdn.microsoft.com/ericfitz/2008/08/20/tracking-user-logon-activity-using-logon-events/" TargetMode="Externa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hyperlink" Target="http://blogs.technet.com/b/kfalde/archive/2009/07/23/dealing-with-malware-that-creates-exe-s-on-file-shares.aspx" TargetMode="Externa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hyperlink" Target="http://www.barracudacentral.org/lookups/lookup-reputation" TargetMode="External"/><Relationship Id="rId2" Type="http://schemas.openxmlformats.org/officeDocument/2006/relationships/hyperlink" Target="http://www.microsoft.com/fr-fr/security/online-privacy/phishing-scams.aspx" TargetMode="External"/><Relationship Id="rId1" Type="http://schemas.openxmlformats.org/officeDocument/2006/relationships/slideLayout" Target="../slideLayouts/slideLayout22.xml"/><Relationship Id="rId5" Type="http://schemas.openxmlformats.org/officeDocument/2006/relationships/hyperlink" Target="https://www.microsoft.com/en-us/wdsi/definitions" TargetMode="External"/><Relationship Id="rId4" Type="http://schemas.openxmlformats.org/officeDocument/2006/relationships/hyperlink" Target="https://support.microsoft.com/en-us/help/14210/security-essentials-download"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windows.microsoft.com/fr-FR/windows7/products/features/system-restore" TargetMode="External"/><Relationship Id="rId2" Type="http://schemas.openxmlformats.org/officeDocument/2006/relationships/hyperlink" Target="https://technet.microsoft.com/en-us/library/cc785914(v=ws.10).aspx" TargetMode="External"/><Relationship Id="rId1" Type="http://schemas.openxmlformats.org/officeDocument/2006/relationships/slideLayout" Target="../slideLayouts/slideLayout22.xml"/><Relationship Id="rId6" Type="http://schemas.openxmlformats.org/officeDocument/2006/relationships/hyperlink" Target="http://www.backupassist.com/blog/support/cryptolocker-and-the-backup-impact/" TargetMode="External"/><Relationship Id="rId5" Type="http://schemas.openxmlformats.org/officeDocument/2006/relationships/hyperlink" Target="http://windows.microsoft.com/en-us/windows-8/how-use-file-history" TargetMode="External"/><Relationship Id="rId4" Type="http://schemas.openxmlformats.org/officeDocument/2006/relationships/hyperlink" Target="http://windows.microsoft.com/en-us/windows/previous-versions-files-faq#1TC=windows-7"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hyperlink" Target="http://www.microsoft.com/security/sir/default.aspx" TargetMode="Externa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hyperlink" Target="https://support.office.com/en-us/article/Add-remove-or-change-a-trusted-location-7ee1cdc2-483e-4cbb-bcb3-4e7c67147fb4?CorrelationId=cd218d92-02cf-427b-806c-59f6a7c22809&amp;ui=en-US&amp;rs=en-US&amp;ad=US" TargetMode="External"/><Relationship Id="rId2" Type="http://schemas.openxmlformats.org/officeDocument/2006/relationships/hyperlink" Target="https://support.office.com/en-ZA/Article/Enable-or-disable-macros-in-Office-documents-7b4fdd2e-174f-47e2-9611-9efe4f860b12#bm2" TargetMode="Externa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hyperlink" Target="https://blogs.technet.microsoft.com/mmpc/2016/03/22/new-feature-in-office-2016-can-block-macros-and-help-prevent-infection/" TargetMode="Externa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hyperlink" Target="http://blogs.technet.com/b/josebda/archive/2008/08/20/the-basics-of-windows-server-2008-fsrm-file-server-resource-manager.aspx" TargetMode="External"/><Relationship Id="rId2" Type="http://schemas.openxmlformats.org/officeDocument/2006/relationships/hyperlink" Target="https://technet.microsoft.com/en-us/library/cc732074.aspx" TargetMode="External"/><Relationship Id="rId1" Type="http://schemas.openxmlformats.org/officeDocument/2006/relationships/slideLayout" Target="../slideLayouts/slideLayout22.xml"/><Relationship Id="rId4" Type="http://schemas.openxmlformats.org/officeDocument/2006/relationships/hyperlink" Target="http://www.catalyticit.com.au/cryptolocker-file-screens/"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docs.microsoft.com/en-us/previous-versions/windows/it-pro/windows-server-2008-R2-and-2008/dd759068(v=ws.11)" TargetMode="Externa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hyperlink" Target="https://community.spiceworks.com/how_to/59664-free-almost-perfect-malware-protection-with-gpo-app-locker" TargetMode="External"/><Relationship Id="rId2" Type="http://schemas.openxmlformats.org/officeDocument/2006/relationships/hyperlink" Target="http://www.microsoft-desktop.com/2011/03/applocker-implementation-et-configuration/" TargetMode="External"/><Relationship Id="rId1" Type="http://schemas.openxmlformats.org/officeDocument/2006/relationships/slideLayout" Target="../slideLayouts/slideLayout22.xml"/><Relationship Id="rId4" Type="http://schemas.openxmlformats.org/officeDocument/2006/relationships/hyperlink" Target="https://technet.microsoft.com/en-us/library/dd759051.aspx"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hyperlink" Target="http://blogs.msdn.com/b/tzink/archive/2014/04/08/blocking-executable-content-in-office-365-for-more-aggressive-anti-malware-protection.aspx" TargetMode="Externa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hyperlink" Target="https://technet.microsoft.com/en-us/library/jj723164(v=exchg.150).aspx" TargetMode="External"/><Relationship Id="rId2" Type="http://schemas.openxmlformats.org/officeDocument/2006/relationships/hyperlink" Target="https://technet.microsoft.com/en-us/library/jj723119(v=exchg.150).aspx" TargetMode="External"/><Relationship Id="rId1" Type="http://schemas.openxmlformats.org/officeDocument/2006/relationships/slideLayout" Target="../slideLayouts/slideLayout22.xml"/><Relationship Id="rId6" Type="http://schemas.openxmlformats.org/officeDocument/2006/relationships/hyperlink" Target="https://technet.microsoft.com/en-us/library/jj919236(v=exchg.150).aspx" TargetMode="External"/><Relationship Id="rId5" Type="http://schemas.openxmlformats.org/officeDocument/2006/relationships/hyperlink" Target="http://blogs.technet.com/b/exchange/archive/2009/05/11/3407435.aspx" TargetMode="External"/><Relationship Id="rId4" Type="http://schemas.openxmlformats.org/officeDocument/2006/relationships/hyperlink" Target="https://technet.microsoft.com/en-us/library/jj200684(v=exchg.150).aspx"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technet.microsoft.com/en-us/magazine/ff472472.aspx" TargetMode="External"/><Relationship Id="rId2" Type="http://schemas.openxmlformats.org/officeDocument/2006/relationships/hyperlink" Target="https://products.office.com/en-us/exchange/online-email-threat-protection" TargetMode="Externa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hyperlink" Target="https://blogs.technet.microsoft.com/mmpc/2015/11/25/shields-up-on-potentially-unwanted-applications-in-your-enterprise/" TargetMode="Externa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hyperlink" Target="https://www.microsoft.com/en-us/wdsi/research/antimalware-security-research-papers" TargetMode="External"/><Relationship Id="rId2" Type="http://schemas.openxmlformats.org/officeDocument/2006/relationships/hyperlink" Target="https://portal.msrc.microsoft.com/en-us" TargetMode="External"/><Relationship Id="rId1" Type="http://schemas.openxmlformats.org/officeDocument/2006/relationships/slideLayout" Target="../slideLayouts/slideLayout22.xml"/><Relationship Id="rId4" Type="http://schemas.openxmlformats.org/officeDocument/2006/relationships/hyperlink" Target="https://technet.microsoft.com/en-us/security/advisorie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4.xml.rels><?xml version="1.0" encoding="UTF-8" standalone="yes"?>
<Relationships xmlns="http://schemas.openxmlformats.org/package/2006/relationships"><Relationship Id="rId3" Type="http://schemas.openxmlformats.org/officeDocument/2006/relationships/hyperlink" Target="https://www.editions-eni.fr/supports-de-cours/livre/internal-hacking-et-contre-mesures-en-environnement-windows-piratage-interne-mesures-de-protection-developpement-d-outils-2e-edition-9782409008542" TargetMode="External"/><Relationship Id="rId7" Type="http://schemas.openxmlformats.org/officeDocument/2006/relationships/hyperlink" Target="https://www.editions-eni.fr/livre/securite-informatique-ethical-hacking-apprendre-l-attaque-pour-mieux-se-defendre-5e-edition-9782409009747" TargetMode="External"/><Relationship Id="rId2" Type="http://schemas.openxmlformats.org/officeDocument/2006/relationships/hyperlink" Target="https://www.ssi.gouv.fr/agence/publication/securite-de-rdp/" TargetMode="External"/><Relationship Id="rId1" Type="http://schemas.openxmlformats.org/officeDocument/2006/relationships/slideLayout" Target="../slideLayouts/slideLayout22.xml"/><Relationship Id="rId6" Type="http://schemas.openxmlformats.org/officeDocument/2006/relationships/hyperlink" Target="https://msdn.microsoft.com/en-us/library/windows/desktop/ms682586(v=vs.85).aspx" TargetMode="External"/><Relationship Id="rId5" Type="http://schemas.openxmlformats.org/officeDocument/2006/relationships/hyperlink" Target="https://docs.microsoft.com/fr-fr/windows/security/threat-protection/windows-defender-exploit-guard/windows-defender-exploit-guard" TargetMode="External"/><Relationship Id="rId4" Type="http://schemas.openxmlformats.org/officeDocument/2006/relationships/hyperlink" Target="https://github.com/nsacyber/AppLocker-Guidance" TargetMode="Externa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texte 3">
            <a:extLst>
              <a:ext uri="{FF2B5EF4-FFF2-40B4-BE49-F238E27FC236}">
                <a16:creationId xmlns:a16="http://schemas.microsoft.com/office/drawing/2014/main" id="{C85FE4C4-D32A-4338-9879-E04224478F60}"/>
              </a:ext>
            </a:extLst>
          </p:cNvPr>
          <p:cNvSpPr txBox="1">
            <a:spLocks/>
          </p:cNvSpPr>
          <p:nvPr/>
        </p:nvSpPr>
        <p:spPr>
          <a:xfrm>
            <a:off x="276540" y="4930346"/>
            <a:ext cx="6399213" cy="825080"/>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000" kern="1200" spc="0" baseline="0">
                <a:gradFill>
                  <a:gsLst>
                    <a:gs pos="0">
                      <a:schemeClr val="bg1"/>
                    </a:gs>
                    <a:gs pos="100000">
                      <a:schemeClr val="bg1"/>
                    </a:gs>
                  </a:gsLst>
                  <a:lin ang="5400000" scaled="1"/>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a:t>June 2018</a:t>
            </a:r>
            <a:endParaRPr lang="fr-FR" dirty="0"/>
          </a:p>
        </p:txBody>
      </p:sp>
      <p:sp>
        <p:nvSpPr>
          <p:cNvPr id="10" name="Title 2">
            <a:extLst>
              <a:ext uri="{FF2B5EF4-FFF2-40B4-BE49-F238E27FC236}">
                <a16:creationId xmlns:a16="http://schemas.microsoft.com/office/drawing/2014/main" id="{3F0667FB-E8D7-432E-A9EB-E4A193890C7D}"/>
              </a:ext>
            </a:extLst>
          </p:cNvPr>
          <p:cNvSpPr txBox="1">
            <a:spLocks/>
          </p:cNvSpPr>
          <p:nvPr/>
        </p:nvSpPr>
        <p:spPr>
          <a:xfrm>
            <a:off x="274702" y="1934285"/>
            <a:ext cx="8229535" cy="1837298"/>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5400" b="0" kern="1200" cap="none" spc="-100" baseline="0">
                <a:ln w="3175">
                  <a:noFill/>
                </a:ln>
                <a:gradFill>
                  <a:gsLst>
                    <a:gs pos="0">
                      <a:schemeClr val="bg1"/>
                    </a:gs>
                    <a:gs pos="100000">
                      <a:schemeClr val="bg1"/>
                    </a:gs>
                  </a:gsLst>
                  <a:lin ang="5400000" scaled="1"/>
                </a:gradFill>
                <a:effectLst/>
                <a:latin typeface="+mj-lt"/>
                <a:ea typeface="+mn-ea"/>
                <a:cs typeface="Segoe UI" pitchFamily="34" charset="0"/>
              </a:defRPr>
            </a:lvl1pPr>
          </a:lstStyle>
          <a:p>
            <a:pPr fontAlgn="auto"/>
            <a:r>
              <a:rPr lang="en-US" sz="4800" spc="-50" dirty="0"/>
              <a:t>Module 4</a:t>
            </a:r>
            <a:br>
              <a:rPr lang="en-US" sz="4800" spc="-50" dirty="0"/>
            </a:br>
            <a:r>
              <a:rPr lang="en-US" sz="3200" spc="-50" dirty="0"/>
              <a:t>Attacks and Defenses</a:t>
            </a:r>
            <a:endParaRPr lang="en-US" sz="4800" spc="-50" dirty="0"/>
          </a:p>
        </p:txBody>
      </p:sp>
      <p:sp>
        <p:nvSpPr>
          <p:cNvPr id="11" name="TextBox 4">
            <a:extLst>
              <a:ext uri="{FF2B5EF4-FFF2-40B4-BE49-F238E27FC236}">
                <a16:creationId xmlns:a16="http://schemas.microsoft.com/office/drawing/2014/main" id="{FD4BE1A4-6CE6-4E16-ACC8-3A9C6C88520C}"/>
              </a:ext>
            </a:extLst>
          </p:cNvPr>
          <p:cNvSpPr txBox="1"/>
          <p:nvPr/>
        </p:nvSpPr>
        <p:spPr>
          <a:xfrm>
            <a:off x="274702" y="3405823"/>
            <a:ext cx="7132242" cy="1369606"/>
          </a:xfrm>
          <a:prstGeom prst="rect">
            <a:avLst/>
          </a:prstGeom>
          <a:noFill/>
        </p:spPr>
        <p:txBody>
          <a:bodyPr wrap="square" lIns="182880" tIns="146304" rIns="182880" bIns="146304" rtlCol="0">
            <a:spAutoFit/>
          </a:bodyPr>
          <a:lstStyle/>
          <a:p>
            <a:pPr algn="l">
              <a:lnSpc>
                <a:spcPct val="90000"/>
              </a:lnSpc>
              <a:spcAft>
                <a:spcPts val="600"/>
              </a:spcAft>
            </a:pPr>
            <a:r>
              <a:rPr lang="en-US" sz="2400">
                <a:solidFill>
                  <a:schemeClr val="bg1"/>
                </a:solidFill>
              </a:rPr>
              <a:t>Section 7 </a:t>
            </a:r>
            <a:r>
              <a:rPr lang="en-US" sz="2400" dirty="0">
                <a:solidFill>
                  <a:schemeClr val="bg1"/>
                </a:solidFill>
              </a:rPr>
              <a:t>– Hijacking the legitimate OS functions and components </a:t>
            </a:r>
          </a:p>
          <a:p>
            <a:pPr algn="l">
              <a:lnSpc>
                <a:spcPct val="90000"/>
              </a:lnSpc>
              <a:spcAft>
                <a:spcPts val="600"/>
              </a:spcAft>
            </a:pPr>
            <a:endParaRPr lang="fr-FR" sz="2400" dirty="0" err="1">
              <a:solidFill>
                <a:schemeClr val="bg1"/>
              </a:solidFill>
            </a:endParaRPr>
          </a:p>
        </p:txBody>
      </p:sp>
    </p:spTree>
    <p:extLst>
      <p:ext uri="{BB962C8B-B14F-4D97-AF65-F5344CB8AC3E}">
        <p14:creationId xmlns:p14="http://schemas.microsoft.com/office/powerpoint/2010/main" val="1717114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err="1"/>
              <a:t>RansomWares</a:t>
            </a:r>
            <a:r>
              <a:rPr lang="en-US" dirty="0"/>
              <a:t> – Petya propagation step-by-step</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4751769" cy="246836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sz="2800">
                <a:gradFill>
                  <a:gsLst>
                    <a:gs pos="1250">
                      <a:srgbClr val="505050"/>
                    </a:gs>
                    <a:gs pos="100000">
                      <a:srgbClr val="505050"/>
                    </a:gs>
                  </a:gsLst>
                  <a:lin ang="5400000" scaled="0"/>
                </a:gradFill>
              </a:rPr>
              <a:t>Run fake CHKDSK</a:t>
            </a:r>
          </a:p>
          <a:p>
            <a:pPr lvl="0">
              <a:buFont typeface="Wingdings" panose="05000000000000000000" pitchFamily="2" charset="2"/>
              <a:buChar char="§"/>
              <a:defRPr/>
            </a:pPr>
            <a:endParaRPr lang="en-US" sz="2800">
              <a:gradFill>
                <a:gsLst>
                  <a:gs pos="1250">
                    <a:srgbClr val="505050"/>
                  </a:gs>
                  <a:gs pos="100000">
                    <a:srgbClr val="505050"/>
                  </a:gs>
                </a:gsLst>
                <a:lin ang="5400000" scaled="0"/>
              </a:gradFill>
            </a:endParaRPr>
          </a:p>
          <a:p>
            <a:pPr lvl="0">
              <a:buFont typeface="Wingdings" panose="05000000000000000000" pitchFamily="2" charset="2"/>
              <a:buChar char="§"/>
              <a:defRPr/>
            </a:pPr>
            <a:endParaRPr lang="en-US" sz="2800">
              <a:gradFill>
                <a:gsLst>
                  <a:gs pos="1250">
                    <a:srgbClr val="505050"/>
                  </a:gs>
                  <a:gs pos="100000">
                    <a:srgbClr val="505050"/>
                  </a:gs>
                </a:gsLst>
                <a:lin ang="5400000" scaled="0"/>
              </a:gradFill>
            </a:endParaRPr>
          </a:p>
          <a:p>
            <a:pPr marL="0" lvl="0" indent="0">
              <a:buNone/>
              <a:defRPr/>
            </a:pPr>
            <a:endParaRPr lang="en-US" sz="2800">
              <a:gradFill>
                <a:gsLst>
                  <a:gs pos="1250">
                    <a:srgbClr val="505050"/>
                  </a:gs>
                  <a:gs pos="100000">
                    <a:srgbClr val="505050"/>
                  </a:gs>
                </a:gsLst>
                <a:lin ang="5400000" scaled="0"/>
              </a:gradFill>
            </a:endParaRPr>
          </a:p>
          <a:p>
            <a:pPr lvl="0">
              <a:buFont typeface="Wingdings" panose="05000000000000000000" pitchFamily="2" charset="2"/>
              <a:buChar char="§"/>
              <a:defRPr/>
            </a:pPr>
            <a:r>
              <a:rPr lang="en-US" sz="2800">
                <a:gradFill>
                  <a:gsLst>
                    <a:gs pos="1250">
                      <a:srgbClr val="505050"/>
                    </a:gs>
                    <a:gs pos="100000">
                      <a:srgbClr val="505050"/>
                    </a:gs>
                  </a:gsLst>
                  <a:lin ang="5400000" scaled="0"/>
                </a:gradFill>
              </a:rPr>
              <a:t>Display bitcoin screen</a:t>
            </a:r>
          </a:p>
        </p:txBody>
      </p:sp>
      <p:pic>
        <p:nvPicPr>
          <p:cNvPr id="3" name="Picture 2"/>
          <p:cNvPicPr>
            <a:picLocks noChangeAspect="1"/>
          </p:cNvPicPr>
          <p:nvPr/>
        </p:nvPicPr>
        <p:blipFill>
          <a:blip r:embed="rId2"/>
          <a:stretch>
            <a:fillRect/>
          </a:stretch>
        </p:blipFill>
        <p:spPr>
          <a:xfrm>
            <a:off x="680040" y="2395502"/>
            <a:ext cx="3700892" cy="1240123"/>
          </a:xfrm>
          <a:prstGeom prst="rect">
            <a:avLst/>
          </a:prstGeom>
        </p:spPr>
      </p:pic>
      <p:pic>
        <p:nvPicPr>
          <p:cNvPr id="4" name="Picture 3"/>
          <p:cNvPicPr>
            <a:picLocks noChangeAspect="1"/>
          </p:cNvPicPr>
          <p:nvPr/>
        </p:nvPicPr>
        <p:blipFill>
          <a:blip r:embed="rId3"/>
          <a:stretch>
            <a:fillRect/>
          </a:stretch>
        </p:blipFill>
        <p:spPr>
          <a:xfrm>
            <a:off x="680040" y="4390629"/>
            <a:ext cx="4724473" cy="2300182"/>
          </a:xfrm>
          <a:prstGeom prst="rect">
            <a:avLst/>
          </a:prstGeom>
        </p:spPr>
      </p:pic>
      <p:sp>
        <p:nvSpPr>
          <p:cNvPr id="6" name="Espace réservé du texte 2">
            <a:extLst>
              <a:ext uri="{FF2B5EF4-FFF2-40B4-BE49-F238E27FC236}">
                <a16:creationId xmlns:a16="http://schemas.microsoft.com/office/drawing/2014/main" id="{6ABFCF00-438A-4362-B35E-846476E32932}"/>
              </a:ext>
            </a:extLst>
          </p:cNvPr>
          <p:cNvSpPr txBox="1">
            <a:spLocks/>
          </p:cNvSpPr>
          <p:nvPr/>
        </p:nvSpPr>
        <p:spPr>
          <a:xfrm>
            <a:off x="6455318" y="1922261"/>
            <a:ext cx="4751769" cy="475207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sz="2800">
                <a:gradFill>
                  <a:gsLst>
                    <a:gs pos="1250">
                      <a:srgbClr val="505050"/>
                    </a:gs>
                    <a:gs pos="100000">
                      <a:srgbClr val="505050"/>
                    </a:gs>
                  </a:gsLst>
                  <a:lin ang="5400000" scaled="0"/>
                </a:gradFill>
              </a:rPr>
              <a:t>Encrypted files on disk</a:t>
            </a:r>
          </a:p>
          <a:p>
            <a:pPr lvl="0">
              <a:buFont typeface="Wingdings" panose="05000000000000000000" pitchFamily="2" charset="2"/>
              <a:buChar char="§"/>
              <a:defRPr/>
            </a:pPr>
            <a:endParaRPr lang="en-US" sz="2800">
              <a:gradFill>
                <a:gsLst>
                  <a:gs pos="1250">
                    <a:srgbClr val="505050"/>
                  </a:gs>
                  <a:gs pos="100000">
                    <a:srgbClr val="505050"/>
                  </a:gs>
                </a:gsLst>
                <a:lin ang="5400000" scaled="0"/>
              </a:gradFill>
            </a:endParaRPr>
          </a:p>
          <a:p>
            <a:pPr lvl="0">
              <a:buFont typeface="Wingdings" panose="05000000000000000000" pitchFamily="2" charset="2"/>
              <a:buChar char="§"/>
              <a:defRPr/>
            </a:pPr>
            <a:endParaRPr lang="en-US" sz="2800">
              <a:gradFill>
                <a:gsLst>
                  <a:gs pos="1250">
                    <a:srgbClr val="505050"/>
                  </a:gs>
                  <a:gs pos="100000">
                    <a:srgbClr val="505050"/>
                  </a:gs>
                </a:gsLst>
                <a:lin ang="5400000" scaled="0"/>
              </a:gradFill>
            </a:endParaRPr>
          </a:p>
          <a:p>
            <a:pPr lvl="0">
              <a:buFont typeface="Wingdings" panose="05000000000000000000" pitchFamily="2" charset="2"/>
              <a:buChar char="§"/>
              <a:defRPr/>
            </a:pPr>
            <a:endParaRPr lang="en-US" sz="2800">
              <a:gradFill>
                <a:gsLst>
                  <a:gs pos="1250">
                    <a:srgbClr val="505050"/>
                  </a:gs>
                  <a:gs pos="100000">
                    <a:srgbClr val="505050"/>
                  </a:gs>
                </a:gsLst>
                <a:lin ang="5400000" scaled="0"/>
              </a:gradFill>
            </a:endParaRPr>
          </a:p>
          <a:p>
            <a:pPr lvl="0">
              <a:buFont typeface="Wingdings" panose="05000000000000000000" pitchFamily="2" charset="2"/>
              <a:buChar char="§"/>
              <a:defRPr/>
            </a:pPr>
            <a:endParaRPr lang="en-US" sz="2800">
              <a:gradFill>
                <a:gsLst>
                  <a:gs pos="1250">
                    <a:srgbClr val="505050"/>
                  </a:gs>
                  <a:gs pos="100000">
                    <a:srgbClr val="505050"/>
                  </a:gs>
                </a:gsLst>
                <a:lin ang="5400000" scaled="0"/>
              </a:gradFill>
            </a:endParaRPr>
          </a:p>
          <a:p>
            <a:pPr lvl="0">
              <a:buFont typeface="Wingdings" panose="05000000000000000000" pitchFamily="2" charset="2"/>
              <a:buChar char="§"/>
              <a:defRPr/>
            </a:pPr>
            <a:endParaRPr lang="en-US" sz="2800">
              <a:gradFill>
                <a:gsLst>
                  <a:gs pos="1250">
                    <a:srgbClr val="505050"/>
                  </a:gs>
                  <a:gs pos="100000">
                    <a:srgbClr val="505050"/>
                  </a:gs>
                </a:gsLst>
                <a:lin ang="5400000" scaled="0"/>
              </a:gradFill>
            </a:endParaRPr>
          </a:p>
          <a:p>
            <a:pPr lvl="0">
              <a:buFont typeface="Wingdings" panose="05000000000000000000" pitchFamily="2" charset="2"/>
              <a:buChar char="§"/>
              <a:defRPr/>
            </a:pPr>
            <a:endParaRPr lang="en-US" sz="2800">
              <a:gradFill>
                <a:gsLst>
                  <a:gs pos="1250">
                    <a:srgbClr val="505050"/>
                  </a:gs>
                  <a:gs pos="100000">
                    <a:srgbClr val="505050"/>
                  </a:gs>
                </a:gsLst>
                <a:lin ang="5400000" scaled="0"/>
              </a:gradFill>
            </a:endParaRPr>
          </a:p>
          <a:p>
            <a:pPr marL="0" lvl="0" indent="0">
              <a:buNone/>
              <a:defRPr/>
            </a:pPr>
            <a:endParaRPr lang="en-US" sz="2800">
              <a:gradFill>
                <a:gsLst>
                  <a:gs pos="1250">
                    <a:srgbClr val="505050"/>
                  </a:gs>
                  <a:gs pos="100000">
                    <a:srgbClr val="505050"/>
                  </a:gs>
                </a:gsLst>
                <a:lin ang="5400000" scaled="0"/>
              </a:gradFill>
            </a:endParaRPr>
          </a:p>
          <a:p>
            <a:pPr lvl="0">
              <a:buFont typeface="Wingdings" panose="05000000000000000000" pitchFamily="2" charset="2"/>
              <a:buChar char="§"/>
              <a:defRPr/>
            </a:pPr>
            <a:r>
              <a:rPr lang="en-US" sz="2800">
                <a:gradFill>
                  <a:gsLst>
                    <a:gs pos="1250">
                      <a:srgbClr val="505050"/>
                    </a:gs>
                    <a:gs pos="100000">
                      <a:srgbClr val="505050"/>
                    </a:gs>
                  </a:gsLst>
                  <a:lin ang="5400000" scaled="0"/>
                </a:gradFill>
              </a:rPr>
              <a:t>AES algorithm used with 800bits RSA public key</a:t>
            </a:r>
          </a:p>
        </p:txBody>
      </p:sp>
      <p:pic>
        <p:nvPicPr>
          <p:cNvPr id="7" name="Picture 6"/>
          <p:cNvPicPr>
            <a:picLocks noChangeAspect="1"/>
          </p:cNvPicPr>
          <p:nvPr/>
        </p:nvPicPr>
        <p:blipFill>
          <a:blip r:embed="rId4"/>
          <a:stretch>
            <a:fillRect/>
          </a:stretch>
        </p:blipFill>
        <p:spPr>
          <a:xfrm>
            <a:off x="6741921" y="2539676"/>
            <a:ext cx="1950041" cy="3143943"/>
          </a:xfrm>
          <a:prstGeom prst="rect">
            <a:avLst/>
          </a:prstGeom>
        </p:spPr>
      </p:pic>
    </p:spTree>
    <p:extLst>
      <p:ext uri="{BB962C8B-B14F-4D97-AF65-F5344CB8AC3E}">
        <p14:creationId xmlns:p14="http://schemas.microsoft.com/office/powerpoint/2010/main" val="10901835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err="1"/>
              <a:t>RansomWares</a:t>
            </a:r>
            <a:r>
              <a:rPr lang="en-US" dirty="0"/>
              <a:t> – Petya</a:t>
            </a:r>
            <a:endParaRPr lang="fr-FR" dirty="0"/>
          </a:p>
        </p:txBody>
      </p:sp>
      <p:pic>
        <p:nvPicPr>
          <p:cNvPr id="8" name="Picture 2" descr="Texte de remplacement généré par une machine :&#10;Petya outbreak kill chain &#10;MALICIOUS SOFTWARE DOWNLOAD &#10;Initial infection appears to involve a &#10;compromised software supply-chain or &#10;a watering-hole attack &#10;Victim O &#10;CVE-2017-0144, &#10;CVE-2017-0145 &#10;From LSASS/CredEnumerateW, &#10;or steal active tokens &#10;INTERNET / LOCAL NETWORK &#10;445 &#10;Org A &#10;orgB &#10;Victim 1 Victim 2 &#10;SMB EXPLOITS &#10;CREDENTIAL &#10;THEFT &#10;o &#10;o &#10;o &#10;o &#10;o &#10;o &#10;o &#10;o &#10;0 &#10;o &#10;o &#10;o &#10;o &#10;Creds,tokens &#10;LATERAL &#10;MOVEMENT &#10;Machine list &#10;[SEDEBUGI &#10;MBR ACTIVITIES &#10;[take effect post-rebootl o &#10;o &#10;o &#10;o &#10;o &#10;o &#10;TRASH &#10;INFECT &#10;If Kaspersky is present, MBR and &#10;some disk sectors are destroyed. &#10;Otherwise, MBR is replaces With a &#10;ransom bootloader (or trash if fail) &#10;Multi-threaded execution of &#10;malicious code begins in parallel &#10;Scanner enumerates targets &#10;for lateral movement (adminS) &#10;SCANNING &#10;Local files on the machine are &#10;encrypted With AES &#10;FILE &#10;ENCRYPTION &#10;Remote execution through &#10;PSEXEC or WMIC &#10;139 &#10;445 &#10;LOCAL NETWORK &#10;Victim 1 Victim 2 &#10;o &#10;o &#10;o &#10;o ">
            <a:extLst>
              <a:ext uri="{FF2B5EF4-FFF2-40B4-BE49-F238E27FC236}">
                <a16:creationId xmlns:a16="http://schemas.microsoft.com/office/drawing/2014/main" id="{93A5410D-667F-41FF-8726-7AE6CB2E6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025" y="1692085"/>
            <a:ext cx="9976514" cy="5171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27824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1DCF43D9-A99A-44F5-B276-82F810E4298F}"/>
              </a:ext>
            </a:extLst>
          </p:cNvPr>
          <p:cNvSpPr>
            <a:spLocks noGrp="1"/>
          </p:cNvSpPr>
          <p:nvPr>
            <p:ph type="body" sz="quarter" idx="12"/>
          </p:nvPr>
        </p:nvSpPr>
        <p:spPr>
          <a:xfrm>
            <a:off x="276540" y="4930346"/>
            <a:ext cx="6399213" cy="825080"/>
          </a:xfrm>
        </p:spPr>
        <p:txBody>
          <a:bodyPr/>
          <a:lstStyle/>
          <a:p>
            <a:endParaRPr lang="en-US" sz="2400">
              <a:gradFill>
                <a:gsLst>
                  <a:gs pos="0">
                    <a:schemeClr val="bg1">
                      <a:alpha val="50000"/>
                    </a:schemeClr>
                  </a:gs>
                  <a:gs pos="100000">
                    <a:schemeClr val="bg1">
                      <a:alpha val="50000"/>
                    </a:schemeClr>
                  </a:gs>
                </a:gsLst>
                <a:lin ang="5400000" scaled="1"/>
              </a:gradFill>
              <a:latin typeface="Segoe UI Semilight" panose="020B0402040204020203" pitchFamily="34" charset="0"/>
              <a:cs typeface="Segoe UI Semilight" panose="020B0402040204020203" pitchFamily="34" charset="0"/>
            </a:endParaRPr>
          </a:p>
        </p:txBody>
      </p:sp>
      <p:sp>
        <p:nvSpPr>
          <p:cNvPr id="14" name="Title 2">
            <a:extLst>
              <a:ext uri="{FF2B5EF4-FFF2-40B4-BE49-F238E27FC236}">
                <a16:creationId xmlns:a16="http://schemas.microsoft.com/office/drawing/2014/main" id="{019789A4-FF33-4F45-9398-FEA49955BD6A}"/>
              </a:ext>
            </a:extLst>
          </p:cNvPr>
          <p:cNvSpPr>
            <a:spLocks noGrp="1"/>
          </p:cNvSpPr>
          <p:nvPr>
            <p:ph type="title"/>
          </p:nvPr>
        </p:nvSpPr>
        <p:spPr>
          <a:xfrm>
            <a:off x="274702" y="1934285"/>
            <a:ext cx="8229535" cy="1837298"/>
          </a:xfrm>
        </p:spPr>
        <p:txBody>
          <a:bodyPr/>
          <a:lstStyle/>
          <a:p>
            <a:r>
              <a:rPr lang="en-US" sz="4800" spc="-50" dirty="0" err="1"/>
              <a:t>RansomWares</a:t>
            </a:r>
            <a:r>
              <a:rPr lang="en-US" sz="4800" spc="-50" dirty="0"/>
              <a:t>:</a:t>
            </a:r>
            <a:br>
              <a:rPr lang="en-US" sz="4800" spc="-50" dirty="0"/>
            </a:br>
            <a:r>
              <a:rPr lang="en-US" sz="4800" spc="-50" dirty="0"/>
              <a:t> Countermeasures</a:t>
            </a:r>
          </a:p>
        </p:txBody>
      </p:sp>
      <p:sp>
        <p:nvSpPr>
          <p:cNvPr id="15" name="Espace réservé du texte 3">
            <a:extLst>
              <a:ext uri="{FF2B5EF4-FFF2-40B4-BE49-F238E27FC236}">
                <a16:creationId xmlns:a16="http://schemas.microsoft.com/office/drawing/2014/main" id="{1BF706A6-D86B-4AF9-B39A-5EE6465FA545}"/>
              </a:ext>
            </a:extLst>
          </p:cNvPr>
          <p:cNvSpPr>
            <a:spLocks noGrp="1"/>
          </p:cNvSpPr>
          <p:nvPr>
            <p:ph type="body" sz="quarter" idx="13"/>
          </p:nvPr>
        </p:nvSpPr>
        <p:spPr>
          <a:xfrm>
            <a:off x="266358" y="3921120"/>
            <a:ext cx="6399213" cy="825080"/>
          </a:xfrm>
        </p:spPr>
        <p:txBody>
          <a:bodyPr/>
          <a:lstStyle/>
          <a:p>
            <a:endParaRPr lang="fr-FR" dirty="0"/>
          </a:p>
        </p:txBody>
      </p:sp>
    </p:spTree>
    <p:extLst>
      <p:ext uri="{BB962C8B-B14F-4D97-AF65-F5344CB8AC3E}">
        <p14:creationId xmlns:p14="http://schemas.microsoft.com/office/powerpoint/2010/main" val="149538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err="1"/>
              <a:t>RansomWares</a:t>
            </a:r>
            <a:r>
              <a:rPr lang="en-US" dirty="0"/>
              <a:t> how to detect</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87518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dirty="0">
                <a:gradFill>
                  <a:gsLst>
                    <a:gs pos="1250">
                      <a:srgbClr val="505050"/>
                    </a:gs>
                    <a:gs pos="100000">
                      <a:srgbClr val="505050"/>
                    </a:gs>
                  </a:gsLst>
                  <a:lin ang="5400000" scaled="0"/>
                </a:gradFill>
              </a:rPr>
              <a:t>Malware will try to start with system. Need to check:</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C:\users\XXXX\appdata\</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C:\users\XXXX\appdata\Local</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C:\users\XXXX\appdata\Local\Temp</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C:\users\XXXX\appdata\Roaming</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HKCU\Software\Microsoft\Windows\CurrentVersion\Run</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HKLM\SOFTWARE\Microsoft\Windows\CurrentVersion\Run</a:t>
            </a:r>
          </a:p>
          <a:p>
            <a:pPr>
              <a:buFont typeface="Wingdings" panose="05000000000000000000" pitchFamily="2" charset="2"/>
              <a:buChar char="§"/>
              <a:defRPr/>
            </a:pPr>
            <a:r>
              <a:rPr lang="en-US" dirty="0">
                <a:gradFill>
                  <a:gsLst>
                    <a:gs pos="1250">
                      <a:srgbClr val="505050"/>
                    </a:gs>
                    <a:gs pos="100000">
                      <a:srgbClr val="505050"/>
                    </a:gs>
                  </a:gsLst>
                  <a:lin ang="5400000" scaled="0"/>
                </a:gradFill>
              </a:rPr>
              <a:t>Using </a:t>
            </a:r>
            <a:r>
              <a:rPr lang="fr-FR" dirty="0">
                <a:gradFill>
                  <a:gsLst>
                    <a:gs pos="1250">
                      <a:srgbClr val="505050"/>
                    </a:gs>
                    <a:gs pos="100000">
                      <a:srgbClr val="505050"/>
                    </a:gs>
                  </a:gsLst>
                  <a:lin ang="5400000" scaled="0"/>
                </a:gradFill>
              </a:rPr>
              <a:t>Process Explorer </a:t>
            </a:r>
            <a:r>
              <a:rPr lang="fr-FR" dirty="0" err="1">
                <a:gradFill>
                  <a:gsLst>
                    <a:gs pos="1250">
                      <a:srgbClr val="505050"/>
                    </a:gs>
                    <a:gs pos="100000">
                      <a:srgbClr val="505050"/>
                    </a:gs>
                  </a:gsLst>
                  <a:lin ang="5400000" scaled="0"/>
                </a:gradFill>
              </a:rPr>
              <a:t>with</a:t>
            </a:r>
            <a:r>
              <a:rPr lang="fr-FR" dirty="0">
                <a:gradFill>
                  <a:gsLst>
                    <a:gs pos="1250">
                      <a:srgbClr val="505050"/>
                    </a:gs>
                    <a:gs pos="100000">
                      <a:srgbClr val="505050"/>
                    </a:gs>
                  </a:gsLst>
                  <a:lin ang="5400000" scaled="0"/>
                </a:gradFill>
              </a:rPr>
              <a:t> Virus Total:</a:t>
            </a:r>
          </a:p>
          <a:p>
            <a:pPr lvl="1">
              <a:buFont typeface="Wingdings" panose="05000000000000000000" pitchFamily="2" charset="2"/>
              <a:buChar char="§"/>
              <a:defRPr/>
            </a:pPr>
            <a:r>
              <a:rPr lang="fr-FR" dirty="0" err="1">
                <a:gradFill>
                  <a:gsLst>
                    <a:gs pos="1250">
                      <a:srgbClr val="505050"/>
                    </a:gs>
                    <a:gs pos="100000">
                      <a:srgbClr val="505050"/>
                    </a:gs>
                  </a:gsLst>
                  <a:lin ang="5400000" scaled="0"/>
                </a:gradFill>
              </a:rPr>
              <a:t>Impacted</a:t>
            </a:r>
            <a:r>
              <a:rPr lang="fr-FR" dirty="0">
                <a:gradFill>
                  <a:gsLst>
                    <a:gs pos="1250">
                      <a:srgbClr val="505050"/>
                    </a:gs>
                    <a:gs pos="100000">
                      <a:srgbClr val="505050"/>
                    </a:gs>
                  </a:gsLst>
                  <a:lin ang="5400000" scaled="0"/>
                </a:gradFill>
              </a:rPr>
              <a:t> machine </a:t>
            </a:r>
            <a:r>
              <a:rPr lang="fr-FR" dirty="0" err="1">
                <a:gradFill>
                  <a:gsLst>
                    <a:gs pos="1250">
                      <a:srgbClr val="505050"/>
                    </a:gs>
                    <a:gs pos="100000">
                      <a:srgbClr val="505050"/>
                    </a:gs>
                  </a:gsLst>
                  <a:lin ang="5400000" scaled="0"/>
                </a:gradFill>
              </a:rPr>
              <a:t>need</a:t>
            </a:r>
            <a:r>
              <a:rPr lang="fr-FR" dirty="0">
                <a:gradFill>
                  <a:gsLst>
                    <a:gs pos="1250">
                      <a:srgbClr val="505050"/>
                    </a:gs>
                    <a:gs pos="100000">
                      <a:srgbClr val="505050"/>
                    </a:gs>
                  </a:gsLst>
                  <a:lin ang="5400000" scaled="0"/>
                </a:gradFill>
              </a:rPr>
              <a:t> to have Internet Access</a:t>
            </a:r>
          </a:p>
          <a:p>
            <a:pPr lvl="1">
              <a:buFont typeface="Wingdings" panose="05000000000000000000" pitchFamily="2" charset="2"/>
              <a:buChar char="§"/>
              <a:defRPr/>
            </a:pPr>
            <a:r>
              <a:rPr lang="fr-FR" dirty="0">
                <a:gradFill>
                  <a:gsLst>
                    <a:gs pos="1250">
                      <a:srgbClr val="505050"/>
                    </a:gs>
                    <a:gs pos="100000">
                      <a:srgbClr val="505050"/>
                    </a:gs>
                  </a:gsLst>
                  <a:lin ang="5400000" scaled="0"/>
                </a:gradFill>
                <a:hlinkClick r:id="rId2"/>
              </a:rPr>
              <a:t>http://www.sevenforums.com/tutorials/345808-process-explorer-virustotal-check-all-processes-50-avs.html</a:t>
            </a:r>
            <a:r>
              <a:rPr lang="fr-FR" dirty="0">
                <a:gradFill>
                  <a:gsLst>
                    <a:gs pos="1250">
                      <a:srgbClr val="505050"/>
                    </a:gs>
                    <a:gs pos="100000">
                      <a:srgbClr val="505050"/>
                    </a:gs>
                  </a:gsLst>
                  <a:lin ang="5400000" scaled="0"/>
                </a:gradFill>
              </a:rPr>
              <a:t> </a:t>
            </a:r>
            <a:endParaRPr lang="en-US"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335780051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err="1"/>
              <a:t>RansomWares</a:t>
            </a:r>
            <a:r>
              <a:rPr lang="en-US" dirty="0"/>
              <a:t> how to detect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30271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dirty="0">
                <a:gradFill>
                  <a:gsLst>
                    <a:gs pos="1250">
                      <a:srgbClr val="505050"/>
                    </a:gs>
                    <a:gs pos="100000">
                      <a:srgbClr val="505050"/>
                    </a:gs>
                  </a:gsLst>
                  <a:lin ang="5400000" scaled="0"/>
                </a:gradFill>
              </a:rPr>
              <a:t>Check behavior monitoring:</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Understanding real-time protection options : </a:t>
            </a:r>
            <a:r>
              <a:rPr lang="en-US" dirty="0">
                <a:gradFill>
                  <a:gsLst>
                    <a:gs pos="1250">
                      <a:srgbClr val="505050"/>
                    </a:gs>
                    <a:gs pos="100000">
                      <a:srgbClr val="505050"/>
                    </a:gs>
                  </a:gsLst>
                  <a:lin ang="5400000" scaled="0"/>
                </a:gradFill>
                <a:hlinkClick r:id="rId2"/>
              </a:rPr>
              <a:t>https://technet.microsoft.com/en-us/library/ff823769.aspx</a:t>
            </a:r>
            <a:r>
              <a:rPr lang="en-US" dirty="0">
                <a:gradFill>
                  <a:gsLst>
                    <a:gs pos="1250">
                      <a:srgbClr val="505050"/>
                    </a:gs>
                    <a:gs pos="100000">
                      <a:srgbClr val="505050"/>
                    </a:gs>
                  </a:gsLst>
                  <a:lin ang="5400000" scaled="0"/>
                </a:gradFill>
              </a:rPr>
              <a:t> </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Using System Center Endpoint Protection : </a:t>
            </a:r>
            <a:r>
              <a:rPr lang="en-US" dirty="0">
                <a:gradFill>
                  <a:gsLst>
                    <a:gs pos="1250">
                      <a:srgbClr val="505050"/>
                    </a:gs>
                    <a:gs pos="100000">
                      <a:srgbClr val="505050"/>
                    </a:gs>
                  </a:gsLst>
                  <a:lin ang="5400000" scaled="0"/>
                </a:gradFill>
                <a:hlinkClick r:id="rId3"/>
              </a:rPr>
              <a:t>https://technet.microsoft.com/en-us/security/jj900682.aspx</a:t>
            </a:r>
            <a:r>
              <a:rPr lang="en-US" dirty="0">
                <a:gradFill>
                  <a:gsLst>
                    <a:gs pos="1250">
                      <a:srgbClr val="505050"/>
                    </a:gs>
                    <a:gs pos="100000">
                      <a:srgbClr val="505050"/>
                    </a:gs>
                  </a:gsLst>
                  <a:lin ang="5400000" scaled="0"/>
                </a:gradFill>
              </a:rPr>
              <a:t> or Windows Defender</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Enhancements to Behavior Monitoring and Network Inspection System in the Microsoft anti-malware platform : </a:t>
            </a:r>
            <a:r>
              <a:rPr lang="en-US" dirty="0">
                <a:gradFill>
                  <a:gsLst>
                    <a:gs pos="1250">
                      <a:srgbClr val="505050"/>
                    </a:gs>
                    <a:gs pos="100000">
                      <a:srgbClr val="505050"/>
                    </a:gs>
                  </a:gsLst>
                  <a:lin ang="5400000" scaled="0"/>
                </a:gradFill>
                <a:hlinkClick r:id="rId4"/>
              </a:rPr>
              <a:t>http://blogs.technet.com/b/configmgrteam/archive/2013/06/24/enhancements-to-behavior-monitoring-and-network-inspection-system-in-the-microsoft-anti-malware-platform.aspx</a:t>
            </a:r>
            <a:r>
              <a:rPr lang="en-US" dirty="0">
                <a:gradFill>
                  <a:gsLst>
                    <a:gs pos="1250">
                      <a:srgbClr val="505050"/>
                    </a:gs>
                    <a:gs pos="100000">
                      <a:srgbClr val="505050"/>
                    </a:gs>
                  </a:gsLst>
                  <a:lin ang="5400000" scaled="0"/>
                </a:gradFill>
              </a:rPr>
              <a:t> </a:t>
            </a:r>
          </a:p>
          <a:p>
            <a:pPr lvl="1">
              <a:buFont typeface="Wingdings" panose="05000000000000000000" pitchFamily="2" charset="2"/>
              <a:buChar char="§"/>
              <a:defRPr/>
            </a:pPr>
            <a:endParaRPr lang="en-US"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261894059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err="1"/>
              <a:t>RansomWares</a:t>
            </a:r>
            <a:r>
              <a:rPr lang="en-US" dirty="0"/>
              <a:t> reaction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559537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fr-FR" dirty="0">
                <a:gradFill>
                  <a:gsLst>
                    <a:gs pos="1250">
                      <a:srgbClr val="505050"/>
                    </a:gs>
                    <a:gs pos="100000">
                      <a:srgbClr val="505050"/>
                    </a:gs>
                  </a:gsLst>
                  <a:lin ang="5400000" scaled="0"/>
                </a:gradFill>
              </a:rPr>
              <a:t>Put </a:t>
            </a:r>
            <a:r>
              <a:rPr lang="fr-FR" dirty="0" err="1">
                <a:gradFill>
                  <a:gsLst>
                    <a:gs pos="1250">
                      <a:srgbClr val="505050"/>
                    </a:gs>
                    <a:gs pos="100000">
                      <a:srgbClr val="505050"/>
                    </a:gs>
                  </a:gsLst>
                  <a:lin ang="5400000" scaled="0"/>
                </a:gradFill>
              </a:rPr>
              <a:t>temporarily</a:t>
            </a:r>
            <a:r>
              <a:rPr lang="fr-FR" dirty="0">
                <a:gradFill>
                  <a:gsLst>
                    <a:gs pos="1250">
                      <a:srgbClr val="505050"/>
                    </a:gs>
                    <a:gs pos="100000">
                      <a:srgbClr val="505050"/>
                    </a:gs>
                  </a:gsLst>
                  <a:lin ang="5400000" scaled="0"/>
                </a:gradFill>
              </a:rPr>
              <a:t> </a:t>
            </a:r>
            <a:r>
              <a:rPr lang="fr-FR" dirty="0" err="1">
                <a:gradFill>
                  <a:gsLst>
                    <a:gs pos="1250">
                      <a:srgbClr val="505050"/>
                    </a:gs>
                    <a:gs pos="100000">
                      <a:srgbClr val="505050"/>
                    </a:gs>
                  </a:gsLst>
                  <a:lin ang="5400000" scaled="0"/>
                </a:gradFill>
              </a:rPr>
              <a:t>share</a:t>
            </a:r>
            <a:r>
              <a:rPr lang="fr-FR" dirty="0">
                <a:gradFill>
                  <a:gsLst>
                    <a:gs pos="1250">
                      <a:srgbClr val="505050"/>
                    </a:gs>
                    <a:gs pos="100000">
                      <a:srgbClr val="505050"/>
                    </a:gs>
                  </a:gsLst>
                  <a:lin ang="5400000" scaled="0"/>
                </a:gradFill>
              </a:rPr>
              <a:t> folder in Read </a:t>
            </a:r>
            <a:r>
              <a:rPr lang="fr-FR" dirty="0" err="1">
                <a:gradFill>
                  <a:gsLst>
                    <a:gs pos="1250">
                      <a:srgbClr val="505050"/>
                    </a:gs>
                    <a:gs pos="100000">
                      <a:srgbClr val="505050"/>
                    </a:gs>
                  </a:gsLst>
                  <a:lin ang="5400000" scaled="0"/>
                </a:gradFill>
              </a:rPr>
              <a:t>Only</a:t>
            </a:r>
            <a:r>
              <a:rPr lang="fr-FR" dirty="0">
                <a:gradFill>
                  <a:gsLst>
                    <a:gs pos="1250">
                      <a:srgbClr val="505050"/>
                    </a:gs>
                    <a:gs pos="100000">
                      <a:srgbClr val="505050"/>
                    </a:gs>
                  </a:gsLst>
                  <a:lin ang="5400000" scaled="0"/>
                </a:gradFill>
              </a:rPr>
              <a:t> mode:</a:t>
            </a:r>
          </a:p>
          <a:p>
            <a:pPr lvl="1">
              <a:buFont typeface="Wingdings" panose="05000000000000000000" pitchFamily="2" charset="2"/>
              <a:buChar char="§"/>
              <a:defRPr/>
            </a:pPr>
            <a:r>
              <a:rPr lang="fr-FR" dirty="0" err="1">
                <a:gradFill>
                  <a:gsLst>
                    <a:gs pos="1250">
                      <a:srgbClr val="505050"/>
                    </a:gs>
                    <a:gs pos="100000">
                      <a:srgbClr val="505050"/>
                    </a:gs>
                  </a:gsLst>
                  <a:lin ang="5400000" scaled="0"/>
                </a:gradFill>
              </a:rPr>
              <a:t>Identify</a:t>
            </a:r>
            <a:r>
              <a:rPr lang="fr-FR" dirty="0">
                <a:gradFill>
                  <a:gsLst>
                    <a:gs pos="1250">
                      <a:srgbClr val="505050"/>
                    </a:gs>
                    <a:gs pos="100000">
                      <a:srgbClr val="505050"/>
                    </a:gs>
                  </a:gsLst>
                  <a:lin ang="5400000" scaled="0"/>
                </a:gradFill>
              </a:rPr>
              <a:t> </a:t>
            </a:r>
            <a:r>
              <a:rPr lang="fr-FR" dirty="0" err="1">
                <a:gradFill>
                  <a:gsLst>
                    <a:gs pos="1250">
                      <a:srgbClr val="505050"/>
                    </a:gs>
                    <a:gs pos="100000">
                      <a:srgbClr val="505050"/>
                    </a:gs>
                  </a:gsLst>
                  <a:lin ang="5400000" scaled="0"/>
                </a:gradFill>
              </a:rPr>
              <a:t>shares</a:t>
            </a:r>
            <a:r>
              <a:rPr lang="fr-FR" dirty="0">
                <a:gradFill>
                  <a:gsLst>
                    <a:gs pos="1250">
                      <a:srgbClr val="505050"/>
                    </a:gs>
                    <a:gs pos="100000">
                      <a:srgbClr val="505050"/>
                    </a:gs>
                  </a:gsLst>
                  <a:lin ang="5400000" scaled="0"/>
                </a:gradFill>
              </a:rPr>
              <a:t> </a:t>
            </a:r>
            <a:r>
              <a:rPr lang="fr-FR" dirty="0" err="1">
                <a:gradFill>
                  <a:gsLst>
                    <a:gs pos="1250">
                      <a:srgbClr val="505050"/>
                    </a:gs>
                    <a:gs pos="100000">
                      <a:srgbClr val="505050"/>
                    </a:gs>
                  </a:gsLst>
                  <a:lin ang="5400000" scaled="0"/>
                </a:gradFill>
              </a:rPr>
              <a:t>with</a:t>
            </a:r>
            <a:r>
              <a:rPr lang="fr-FR" dirty="0">
                <a:gradFill>
                  <a:gsLst>
                    <a:gs pos="1250">
                      <a:srgbClr val="505050"/>
                    </a:gs>
                    <a:gs pos="100000">
                      <a:srgbClr val="505050"/>
                    </a:gs>
                  </a:gsLst>
                  <a:lin ang="5400000" scaled="0"/>
                </a:gradFill>
              </a:rPr>
              <a:t> </a:t>
            </a:r>
            <a:r>
              <a:rPr lang="fr-FR" dirty="0" err="1">
                <a:gradFill>
                  <a:gsLst>
                    <a:gs pos="1250">
                      <a:srgbClr val="505050"/>
                    </a:gs>
                    <a:gs pos="100000">
                      <a:srgbClr val="505050"/>
                    </a:gs>
                  </a:gsLst>
                  <a:lin ang="5400000" scaled="0"/>
                </a:gradFill>
              </a:rPr>
              <a:t>ShareEnum</a:t>
            </a:r>
            <a:r>
              <a:rPr lang="fr-FR" dirty="0">
                <a:gradFill>
                  <a:gsLst>
                    <a:gs pos="1250">
                      <a:srgbClr val="505050"/>
                    </a:gs>
                    <a:gs pos="100000">
                      <a:srgbClr val="505050"/>
                    </a:gs>
                  </a:gsLst>
                  <a:lin ang="5400000" scaled="0"/>
                </a:gradFill>
              </a:rPr>
              <a:t> </a:t>
            </a:r>
            <a:r>
              <a:rPr lang="fr-FR" dirty="0" err="1">
                <a:gradFill>
                  <a:gsLst>
                    <a:gs pos="1250">
                      <a:srgbClr val="505050"/>
                    </a:gs>
                    <a:gs pos="100000">
                      <a:srgbClr val="505050"/>
                    </a:gs>
                  </a:gsLst>
                  <a:lin ang="5400000" scaled="0"/>
                </a:gradFill>
              </a:rPr>
              <a:t>from</a:t>
            </a:r>
            <a:r>
              <a:rPr lang="fr-FR" dirty="0">
                <a:gradFill>
                  <a:gsLst>
                    <a:gs pos="1250">
                      <a:srgbClr val="505050"/>
                    </a:gs>
                    <a:gs pos="100000">
                      <a:srgbClr val="505050"/>
                    </a:gs>
                  </a:gsLst>
                  <a:lin ang="5400000" scaled="0"/>
                </a:gradFill>
              </a:rPr>
              <a:t> </a:t>
            </a:r>
            <a:r>
              <a:rPr lang="fr-FR" dirty="0" err="1">
                <a:gradFill>
                  <a:gsLst>
                    <a:gs pos="1250">
                      <a:srgbClr val="505050"/>
                    </a:gs>
                    <a:gs pos="100000">
                      <a:srgbClr val="505050"/>
                    </a:gs>
                  </a:gsLst>
                  <a:lin ang="5400000" scaled="0"/>
                </a:gradFill>
              </a:rPr>
              <a:t>Sysinternals</a:t>
            </a:r>
            <a:r>
              <a:rPr lang="fr-FR" dirty="0">
                <a:gradFill>
                  <a:gsLst>
                    <a:gs pos="1250">
                      <a:srgbClr val="505050"/>
                    </a:gs>
                    <a:gs pos="100000">
                      <a:srgbClr val="505050"/>
                    </a:gs>
                  </a:gsLst>
                  <a:lin ang="5400000" scaled="0"/>
                </a:gradFill>
              </a:rPr>
              <a:t>: </a:t>
            </a:r>
            <a:r>
              <a:rPr lang="fr-FR" dirty="0">
                <a:gradFill>
                  <a:gsLst>
                    <a:gs pos="1250">
                      <a:srgbClr val="505050"/>
                    </a:gs>
                    <a:gs pos="100000">
                      <a:srgbClr val="505050"/>
                    </a:gs>
                  </a:gsLst>
                  <a:lin ang="5400000" scaled="0"/>
                </a:gradFill>
                <a:hlinkClick r:id="rId2"/>
              </a:rPr>
              <a:t>https://technet.microsoft.com/en-us/sysinternals/bb897442.aspx</a:t>
            </a:r>
            <a:r>
              <a:rPr lang="fr-FR" dirty="0">
                <a:gradFill>
                  <a:gsLst>
                    <a:gs pos="1250">
                      <a:srgbClr val="505050"/>
                    </a:gs>
                    <a:gs pos="100000">
                      <a:srgbClr val="505050"/>
                    </a:gs>
                  </a:gsLst>
                  <a:lin ang="5400000" scaled="0"/>
                </a:gradFill>
              </a:rPr>
              <a:t>) </a:t>
            </a:r>
          </a:p>
          <a:p>
            <a:pPr lvl="1">
              <a:buFont typeface="Wingdings" panose="05000000000000000000" pitchFamily="2" charset="2"/>
              <a:buChar char="§"/>
              <a:defRPr/>
            </a:pPr>
            <a:r>
              <a:rPr lang="fr-FR" dirty="0">
                <a:gradFill>
                  <a:gsLst>
                    <a:gs pos="1250">
                      <a:srgbClr val="505050"/>
                    </a:gs>
                    <a:gs pos="100000">
                      <a:srgbClr val="505050"/>
                    </a:gs>
                  </a:gsLst>
                  <a:lin ang="5400000" scaled="0"/>
                </a:gradFill>
              </a:rPr>
              <a:t>Or </a:t>
            </a:r>
            <a:r>
              <a:rPr lang="fr-FR" dirty="0" err="1">
                <a:gradFill>
                  <a:gsLst>
                    <a:gs pos="1250">
                      <a:srgbClr val="505050"/>
                    </a:gs>
                    <a:gs pos="100000">
                      <a:srgbClr val="505050"/>
                    </a:gs>
                  </a:gsLst>
                  <a:lin ang="5400000" scaled="0"/>
                </a:gradFill>
              </a:rPr>
              <a:t>using</a:t>
            </a:r>
            <a:r>
              <a:rPr lang="fr-FR" dirty="0">
                <a:gradFill>
                  <a:gsLst>
                    <a:gs pos="1250">
                      <a:srgbClr val="505050"/>
                    </a:gs>
                    <a:gs pos="100000">
                      <a:srgbClr val="505050"/>
                    </a:gs>
                  </a:gsLst>
                  <a:lin ang="5400000" scaled="0"/>
                </a:gradFill>
              </a:rPr>
              <a:t> PowerShell script: </a:t>
            </a:r>
            <a:r>
              <a:rPr lang="fr-FR" dirty="0">
                <a:gradFill>
                  <a:gsLst>
                    <a:gs pos="1250">
                      <a:srgbClr val="505050"/>
                    </a:gs>
                    <a:gs pos="100000">
                      <a:srgbClr val="505050"/>
                    </a:gs>
                  </a:gsLst>
                  <a:lin ang="5400000" scaled="0"/>
                </a:gradFill>
                <a:hlinkClick r:id="rId3"/>
              </a:rPr>
              <a:t>https://gallery.technet.microsoft.com/scriptcenter/a231026a-3fdb-4190-9915-38d8cd827348</a:t>
            </a:r>
            <a:r>
              <a:rPr lang="fr-FR" dirty="0">
                <a:gradFill>
                  <a:gsLst>
                    <a:gs pos="1250">
                      <a:srgbClr val="505050"/>
                    </a:gs>
                    <a:gs pos="100000">
                      <a:srgbClr val="505050"/>
                    </a:gs>
                  </a:gsLst>
                  <a:lin ang="5400000" scaled="0"/>
                </a:gradFill>
              </a:rPr>
              <a:t> </a:t>
            </a:r>
          </a:p>
          <a:p>
            <a:pPr>
              <a:buFont typeface="Wingdings" panose="05000000000000000000" pitchFamily="2" charset="2"/>
              <a:buChar char="§"/>
              <a:defRPr/>
            </a:pPr>
            <a:r>
              <a:rPr lang="en-US" dirty="0">
                <a:gradFill>
                  <a:gsLst>
                    <a:gs pos="1250">
                      <a:srgbClr val="505050"/>
                    </a:gs>
                    <a:gs pos="100000">
                      <a:srgbClr val="505050"/>
                    </a:gs>
                  </a:gsLst>
                  <a:lin ang="5400000" scaled="0"/>
                </a:gradFill>
              </a:rPr>
              <a:t>E</a:t>
            </a:r>
            <a:r>
              <a:rPr lang="fr-FR" dirty="0">
                <a:gradFill>
                  <a:gsLst>
                    <a:gs pos="1250">
                      <a:srgbClr val="505050"/>
                    </a:gs>
                    <a:gs pos="100000">
                      <a:srgbClr val="505050"/>
                    </a:gs>
                  </a:gsLst>
                  <a:lin ang="5400000" scaled="0"/>
                </a:gradFill>
              </a:rPr>
              <a:t>nable </a:t>
            </a:r>
            <a:r>
              <a:rPr lang="fr-FR" dirty="0" err="1">
                <a:gradFill>
                  <a:gsLst>
                    <a:gs pos="1250">
                      <a:srgbClr val="505050"/>
                    </a:gs>
                    <a:gs pos="100000">
                      <a:srgbClr val="505050"/>
                    </a:gs>
                  </a:gsLst>
                  <a:lin ang="5400000" scaled="0"/>
                </a:gradFill>
              </a:rPr>
              <a:t>security</a:t>
            </a:r>
            <a:r>
              <a:rPr lang="fr-FR" dirty="0">
                <a:gradFill>
                  <a:gsLst>
                    <a:gs pos="1250">
                      <a:srgbClr val="505050"/>
                    </a:gs>
                    <a:gs pos="100000">
                      <a:srgbClr val="505050"/>
                    </a:gs>
                  </a:gsLst>
                  <a:lin ang="5400000" scaled="0"/>
                </a:gradFill>
              </a:rPr>
              <a:t> audit:</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What's New in Windows Security Auditing : </a:t>
            </a:r>
            <a:r>
              <a:rPr lang="en-US" dirty="0">
                <a:gradFill>
                  <a:gsLst>
                    <a:gs pos="1250">
                      <a:srgbClr val="505050"/>
                    </a:gs>
                    <a:gs pos="100000">
                      <a:srgbClr val="505050"/>
                    </a:gs>
                  </a:gsLst>
                  <a:lin ang="5400000" scaled="0"/>
                </a:gradFill>
                <a:hlinkClick r:id="rId4"/>
              </a:rPr>
              <a:t>https://technet.microsoft.com/en-us/library/dd560628(v=ws.10).aspx</a:t>
            </a:r>
            <a:r>
              <a:rPr lang="en-US" dirty="0">
                <a:gradFill>
                  <a:gsLst>
                    <a:gs pos="1250">
                      <a:srgbClr val="505050"/>
                    </a:gs>
                    <a:gs pos="100000">
                      <a:srgbClr val="505050"/>
                    </a:gs>
                  </a:gsLst>
                  <a:lin ang="5400000" scaled="0"/>
                </a:gradFill>
              </a:rPr>
              <a:t> </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Security Audit Policy Reference : </a:t>
            </a:r>
            <a:r>
              <a:rPr lang="en-US" dirty="0">
                <a:gradFill>
                  <a:gsLst>
                    <a:gs pos="1250">
                      <a:srgbClr val="505050"/>
                    </a:gs>
                    <a:gs pos="100000">
                      <a:srgbClr val="505050"/>
                    </a:gs>
                  </a:gsLst>
                  <a:lin ang="5400000" scaled="0"/>
                </a:gradFill>
                <a:hlinkClick r:id="rId5"/>
              </a:rPr>
              <a:t>https://technet.microsoft.com/en-us/library/dd772623(v=ws.10)</a:t>
            </a:r>
            <a:r>
              <a:rPr lang="en-US" dirty="0">
                <a:gradFill>
                  <a:gsLst>
                    <a:gs pos="1250">
                      <a:srgbClr val="505050"/>
                    </a:gs>
                    <a:gs pos="100000">
                      <a:srgbClr val="505050"/>
                    </a:gs>
                  </a:gsLst>
                  <a:lin ang="5400000" scaled="0"/>
                </a:gradFill>
              </a:rPr>
              <a:t> </a:t>
            </a:r>
          </a:p>
          <a:p>
            <a:pPr lvl="1">
              <a:buFont typeface="Wingdings" panose="05000000000000000000" pitchFamily="2" charset="2"/>
              <a:buChar char="§"/>
              <a:defRPr/>
            </a:pPr>
            <a:endParaRPr lang="fr-FR" dirty="0">
              <a:gradFill>
                <a:gsLst>
                  <a:gs pos="1250">
                    <a:srgbClr val="505050"/>
                  </a:gs>
                  <a:gs pos="100000">
                    <a:srgbClr val="505050"/>
                  </a:gs>
                </a:gsLst>
                <a:lin ang="5400000" scaled="0"/>
              </a:gradFill>
            </a:endParaRPr>
          </a:p>
          <a:p>
            <a:pPr lvl="0">
              <a:buFont typeface="Wingdings" panose="05000000000000000000" pitchFamily="2" charset="2"/>
              <a:buChar char="§"/>
              <a:defRPr/>
            </a:pPr>
            <a:endParaRPr lang="fr-FR"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28229162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err="1"/>
              <a:t>RansomWares</a:t>
            </a:r>
            <a:r>
              <a:rPr lang="en-US" dirty="0"/>
              <a:t> </a:t>
            </a:r>
            <a:r>
              <a:rPr lang="en-US" dirty="0" err="1"/>
              <a:t>indentify</a:t>
            </a:r>
            <a:r>
              <a:rPr lang="en-US" dirty="0"/>
              <a:t> source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25962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fr-FR" dirty="0">
                <a:gradFill>
                  <a:gsLst>
                    <a:gs pos="1250">
                      <a:srgbClr val="505050"/>
                    </a:gs>
                    <a:gs pos="100000">
                      <a:srgbClr val="505050"/>
                    </a:gs>
                  </a:gsLst>
                  <a:lin ang="5400000" scaled="0"/>
                </a:gradFill>
              </a:rPr>
              <a:t>If </a:t>
            </a:r>
            <a:r>
              <a:rPr lang="fr-FR" dirty="0" err="1">
                <a:gradFill>
                  <a:gsLst>
                    <a:gs pos="1250">
                      <a:srgbClr val="505050"/>
                    </a:gs>
                    <a:gs pos="100000">
                      <a:srgbClr val="505050"/>
                    </a:gs>
                  </a:gsLst>
                  <a:lin ang="5400000" scaled="0"/>
                </a:gradFill>
              </a:rPr>
              <a:t>you</a:t>
            </a:r>
            <a:r>
              <a:rPr lang="fr-FR" dirty="0">
                <a:gradFill>
                  <a:gsLst>
                    <a:gs pos="1250">
                      <a:srgbClr val="505050"/>
                    </a:gs>
                    <a:gs pos="100000">
                      <a:srgbClr val="505050"/>
                    </a:gs>
                  </a:gsLst>
                  <a:lin ang="5400000" scaled="0"/>
                </a:gradFill>
              </a:rPr>
              <a:t> have </a:t>
            </a:r>
            <a:r>
              <a:rPr lang="fr-FR" dirty="0" err="1">
                <a:gradFill>
                  <a:gsLst>
                    <a:gs pos="1250">
                      <a:srgbClr val="505050"/>
                    </a:gs>
                    <a:gs pos="100000">
                      <a:srgbClr val="505050"/>
                    </a:gs>
                  </a:gsLst>
                  <a:lin ang="5400000" scaled="0"/>
                </a:gradFill>
              </a:rPr>
              <a:t>encrypted</a:t>
            </a:r>
            <a:r>
              <a:rPr lang="fr-FR" dirty="0">
                <a:gradFill>
                  <a:gsLst>
                    <a:gs pos="1250">
                      <a:srgbClr val="505050"/>
                    </a:gs>
                    <a:gs pos="100000">
                      <a:srgbClr val="505050"/>
                    </a:gs>
                  </a:gsLst>
                  <a:lin ang="5400000" scaled="0"/>
                </a:gradFill>
              </a:rPr>
              <a:t> files in </a:t>
            </a:r>
            <a:r>
              <a:rPr lang="fr-FR" dirty="0" err="1">
                <a:gradFill>
                  <a:gsLst>
                    <a:gs pos="1250">
                      <a:srgbClr val="505050"/>
                    </a:gs>
                    <a:gs pos="100000">
                      <a:srgbClr val="505050"/>
                    </a:gs>
                  </a:gsLst>
                  <a:lin ang="5400000" scaled="0"/>
                </a:gradFill>
              </a:rPr>
              <a:t>share</a:t>
            </a:r>
            <a:r>
              <a:rPr lang="fr-FR" dirty="0">
                <a:gradFill>
                  <a:gsLst>
                    <a:gs pos="1250">
                      <a:srgbClr val="505050"/>
                    </a:gs>
                    <a:gs pos="100000">
                      <a:srgbClr val="505050"/>
                    </a:gs>
                  </a:gsLst>
                  <a:lin ang="5400000" scaled="0"/>
                </a:gradFill>
              </a:rPr>
              <a:t>:</a:t>
            </a:r>
          </a:p>
          <a:p>
            <a:pPr lvl="1">
              <a:buFont typeface="Wingdings" panose="05000000000000000000" pitchFamily="2" charset="2"/>
              <a:buChar char="§"/>
              <a:defRPr/>
            </a:pPr>
            <a:r>
              <a:rPr lang="fr-FR" dirty="0">
                <a:gradFill>
                  <a:gsLst>
                    <a:gs pos="1250">
                      <a:srgbClr val="505050"/>
                    </a:gs>
                    <a:gs pos="100000">
                      <a:srgbClr val="505050"/>
                    </a:gs>
                  </a:gsLst>
                  <a:lin ang="5400000" scaled="0"/>
                </a:gradFill>
              </a:rPr>
              <a:t>Check file </a:t>
            </a:r>
            <a:r>
              <a:rPr lang="fr-FR" dirty="0" err="1">
                <a:gradFill>
                  <a:gsLst>
                    <a:gs pos="1250">
                      <a:srgbClr val="505050"/>
                    </a:gs>
                    <a:gs pos="100000">
                      <a:srgbClr val="505050"/>
                    </a:gs>
                  </a:gsLst>
                  <a:lin ang="5400000" scaled="0"/>
                </a:gradFill>
              </a:rPr>
              <a:t>owner</a:t>
            </a:r>
            <a:r>
              <a:rPr lang="fr-FR" dirty="0">
                <a:gradFill>
                  <a:gsLst>
                    <a:gs pos="1250">
                      <a:srgbClr val="505050"/>
                    </a:gs>
                    <a:gs pos="100000">
                      <a:srgbClr val="505050"/>
                    </a:gs>
                  </a:gsLst>
                  <a:lin ang="5400000" scaled="0"/>
                </a:gradFill>
              </a:rPr>
              <a:t> on </a:t>
            </a:r>
            <a:r>
              <a:rPr lang="fr-FR" dirty="0" err="1">
                <a:gradFill>
                  <a:gsLst>
                    <a:gs pos="1250">
                      <a:srgbClr val="505050"/>
                    </a:gs>
                    <a:gs pos="100000">
                      <a:srgbClr val="505050"/>
                    </a:gs>
                  </a:gsLst>
                  <a:lin ang="5400000" scaled="0"/>
                </a:gradFill>
              </a:rPr>
              <a:t>encrypted</a:t>
            </a:r>
            <a:r>
              <a:rPr lang="fr-FR" dirty="0">
                <a:gradFill>
                  <a:gsLst>
                    <a:gs pos="1250">
                      <a:srgbClr val="505050"/>
                    </a:gs>
                    <a:gs pos="100000">
                      <a:srgbClr val="505050"/>
                    </a:gs>
                  </a:gsLst>
                  <a:lin ang="5400000" scaled="0"/>
                </a:gradFill>
              </a:rPr>
              <a:t> file or </a:t>
            </a:r>
            <a:r>
              <a:rPr lang="fr-FR" dirty="0" err="1">
                <a:gradFill>
                  <a:gsLst>
                    <a:gs pos="1250">
                      <a:srgbClr val="505050"/>
                    </a:gs>
                    <a:gs pos="100000">
                      <a:srgbClr val="505050"/>
                    </a:gs>
                  </a:gsLst>
                  <a:lin ang="5400000" scaled="0"/>
                </a:gradFill>
              </a:rPr>
              <a:t>ReadMe</a:t>
            </a:r>
            <a:r>
              <a:rPr lang="fr-FR" dirty="0">
                <a:gradFill>
                  <a:gsLst>
                    <a:gs pos="1250">
                      <a:srgbClr val="505050"/>
                    </a:gs>
                    <a:gs pos="100000">
                      <a:srgbClr val="505050"/>
                    </a:gs>
                  </a:gsLst>
                  <a:lin ang="5400000" scaled="0"/>
                </a:gradFill>
              </a:rPr>
              <a:t> </a:t>
            </a:r>
            <a:r>
              <a:rPr lang="fr-FR" dirty="0" err="1">
                <a:gradFill>
                  <a:gsLst>
                    <a:gs pos="1250">
                      <a:srgbClr val="505050"/>
                    </a:gs>
                    <a:gs pos="100000">
                      <a:srgbClr val="505050"/>
                    </a:gs>
                  </a:gsLst>
                  <a:lin ang="5400000" scaled="0"/>
                </a:gradFill>
              </a:rPr>
              <a:t>generated</a:t>
            </a:r>
            <a:r>
              <a:rPr lang="fr-FR" dirty="0">
                <a:gradFill>
                  <a:gsLst>
                    <a:gs pos="1250">
                      <a:srgbClr val="505050"/>
                    </a:gs>
                    <a:gs pos="100000">
                      <a:srgbClr val="505050"/>
                    </a:gs>
                  </a:gsLst>
                  <a:lin ang="5400000" scaled="0"/>
                </a:gradFill>
              </a:rPr>
              <a:t> </a:t>
            </a:r>
            <a:r>
              <a:rPr lang="fr-FR" dirty="0" err="1">
                <a:gradFill>
                  <a:gsLst>
                    <a:gs pos="1250">
                      <a:srgbClr val="505050"/>
                    </a:gs>
                    <a:gs pos="100000">
                      <a:srgbClr val="505050"/>
                    </a:gs>
                  </a:gsLst>
                  <a:lin ang="5400000" scaled="0"/>
                </a:gradFill>
              </a:rPr>
              <a:t>during</a:t>
            </a:r>
            <a:r>
              <a:rPr lang="fr-FR" dirty="0">
                <a:gradFill>
                  <a:gsLst>
                    <a:gs pos="1250">
                      <a:srgbClr val="505050"/>
                    </a:gs>
                    <a:gs pos="100000">
                      <a:srgbClr val="505050"/>
                    </a:gs>
                  </a:gsLst>
                  <a:lin ang="5400000" scaled="0"/>
                </a:gradFill>
              </a:rPr>
              <a:t> </a:t>
            </a:r>
            <a:r>
              <a:rPr lang="fr-FR" dirty="0" err="1">
                <a:gradFill>
                  <a:gsLst>
                    <a:gs pos="1250">
                      <a:srgbClr val="505050"/>
                    </a:gs>
                    <a:gs pos="100000">
                      <a:srgbClr val="505050"/>
                    </a:gs>
                  </a:gsLst>
                  <a:lin ang="5400000" scaled="0"/>
                </a:gradFill>
              </a:rPr>
              <a:t>encryption</a:t>
            </a:r>
            <a:r>
              <a:rPr lang="fr-FR" dirty="0">
                <a:gradFill>
                  <a:gsLst>
                    <a:gs pos="1250">
                      <a:srgbClr val="505050"/>
                    </a:gs>
                    <a:gs pos="100000">
                      <a:srgbClr val="505050"/>
                    </a:gs>
                  </a:gsLst>
                  <a:lin ang="5400000" scaled="0"/>
                </a:gradFill>
              </a:rPr>
              <a:t> process (for </a:t>
            </a:r>
            <a:r>
              <a:rPr lang="fr-FR" dirty="0" err="1">
                <a:gradFill>
                  <a:gsLst>
                    <a:gs pos="1250">
                      <a:srgbClr val="505050"/>
                    </a:gs>
                    <a:gs pos="100000">
                      <a:srgbClr val="505050"/>
                    </a:gs>
                  </a:gsLst>
                  <a:lin ang="5400000" scaled="0"/>
                </a:gradFill>
              </a:rPr>
              <a:t>example</a:t>
            </a:r>
            <a:r>
              <a:rPr lang="fr-FR" dirty="0">
                <a:gradFill>
                  <a:gsLst>
                    <a:gs pos="1250">
                      <a:srgbClr val="505050"/>
                    </a:gs>
                    <a:gs pos="100000">
                      <a:srgbClr val="505050"/>
                    </a:gs>
                  </a:gsLst>
                  <a:lin ang="5400000" scaled="0"/>
                </a:gradFill>
              </a:rPr>
              <a:t>: Howtodecrypt.txt/.HTML or READ IF YOU WANT YOUR FILES BACK.HTML/.TXT). </a:t>
            </a:r>
          </a:p>
          <a:p>
            <a:pPr lvl="1">
              <a:buFont typeface="Wingdings" panose="05000000000000000000" pitchFamily="2" charset="2"/>
              <a:buChar char="§"/>
              <a:defRPr/>
            </a:pPr>
            <a:r>
              <a:rPr lang="fr-FR" dirty="0">
                <a:gradFill>
                  <a:gsLst>
                    <a:gs pos="1250">
                      <a:srgbClr val="505050"/>
                    </a:gs>
                    <a:gs pos="100000">
                      <a:srgbClr val="505050"/>
                    </a:gs>
                  </a:gsLst>
                  <a:lin ang="5400000" scaled="0"/>
                </a:gradFill>
              </a:rPr>
              <a:t>To check </a:t>
            </a:r>
            <a:r>
              <a:rPr lang="fr-FR" dirty="0" err="1">
                <a:gradFill>
                  <a:gsLst>
                    <a:gs pos="1250">
                      <a:srgbClr val="505050"/>
                    </a:gs>
                    <a:gs pos="100000">
                      <a:srgbClr val="505050"/>
                    </a:gs>
                  </a:gsLst>
                  <a:lin ang="5400000" scaled="0"/>
                </a:gradFill>
              </a:rPr>
              <a:t>owner</a:t>
            </a:r>
            <a:r>
              <a:rPr lang="fr-FR" dirty="0">
                <a:gradFill>
                  <a:gsLst>
                    <a:gs pos="1250">
                      <a:srgbClr val="505050"/>
                    </a:gs>
                    <a:gs pos="100000">
                      <a:srgbClr val="505050"/>
                    </a:gs>
                  </a:gsLst>
                  <a:lin ang="5400000" scaled="0"/>
                </a:gradFill>
              </a:rPr>
              <a:t>, </a:t>
            </a:r>
            <a:r>
              <a:rPr lang="fr-FR" dirty="0" err="1">
                <a:gradFill>
                  <a:gsLst>
                    <a:gs pos="1250">
                      <a:srgbClr val="505050"/>
                    </a:gs>
                    <a:gs pos="100000">
                      <a:srgbClr val="505050"/>
                    </a:gs>
                  </a:gsLst>
                  <a:lin ang="5400000" scaled="0"/>
                </a:gradFill>
              </a:rPr>
              <a:t>goto</a:t>
            </a:r>
            <a:r>
              <a:rPr lang="fr-FR" dirty="0">
                <a:gradFill>
                  <a:gsLst>
                    <a:gs pos="1250">
                      <a:srgbClr val="505050"/>
                    </a:gs>
                    <a:gs pos="100000">
                      <a:srgbClr val="505050"/>
                    </a:gs>
                  </a:gsLst>
                  <a:lin ang="5400000" scaled="0"/>
                </a:gradFill>
              </a:rPr>
              <a:t> file </a:t>
            </a:r>
            <a:r>
              <a:rPr lang="fr-FR" dirty="0" err="1">
                <a:gradFill>
                  <a:gsLst>
                    <a:gs pos="1250">
                      <a:srgbClr val="505050"/>
                    </a:gs>
                    <a:gs pos="100000">
                      <a:srgbClr val="505050"/>
                    </a:gs>
                  </a:gsLst>
                  <a:lin ang="5400000" scaled="0"/>
                </a:gradFill>
              </a:rPr>
              <a:t>Properties</a:t>
            </a:r>
            <a:r>
              <a:rPr lang="fr-FR" dirty="0">
                <a:gradFill>
                  <a:gsLst>
                    <a:gs pos="1250">
                      <a:srgbClr val="505050"/>
                    </a:gs>
                    <a:gs pos="100000">
                      <a:srgbClr val="505050"/>
                    </a:gs>
                  </a:gsLst>
                  <a:lin ang="5400000" scaled="0"/>
                </a:gradFill>
              </a:rPr>
              <a:t>/</a:t>
            </a:r>
            <a:r>
              <a:rPr lang="fr-FR" dirty="0" err="1">
                <a:gradFill>
                  <a:gsLst>
                    <a:gs pos="1250">
                      <a:srgbClr val="505050"/>
                    </a:gs>
                    <a:gs pos="100000">
                      <a:srgbClr val="505050"/>
                    </a:gs>
                  </a:gsLst>
                  <a:lin ang="5400000" scaled="0"/>
                </a:gradFill>
              </a:rPr>
              <a:t>security</a:t>
            </a:r>
            <a:r>
              <a:rPr lang="fr-FR" dirty="0">
                <a:gradFill>
                  <a:gsLst>
                    <a:gs pos="1250">
                      <a:srgbClr val="505050"/>
                    </a:gs>
                    <a:gs pos="100000">
                      <a:srgbClr val="505050"/>
                    </a:gs>
                  </a:gsLst>
                  <a:lin ang="5400000" scaled="0"/>
                </a:gradFill>
              </a:rPr>
              <a:t>/</a:t>
            </a:r>
            <a:r>
              <a:rPr lang="fr-FR" dirty="0" err="1">
                <a:gradFill>
                  <a:gsLst>
                    <a:gs pos="1250">
                      <a:srgbClr val="505050"/>
                    </a:gs>
                    <a:gs pos="100000">
                      <a:srgbClr val="505050"/>
                    </a:gs>
                  </a:gsLst>
                  <a:lin ang="5400000" scaled="0"/>
                </a:gradFill>
              </a:rPr>
              <a:t>advanced</a:t>
            </a:r>
            <a:r>
              <a:rPr lang="fr-FR" dirty="0">
                <a:gradFill>
                  <a:gsLst>
                    <a:gs pos="1250">
                      <a:srgbClr val="505050"/>
                    </a:gs>
                    <a:gs pos="100000">
                      <a:srgbClr val="505050"/>
                    </a:gs>
                  </a:gsLst>
                  <a:lin ang="5400000" scaled="0"/>
                </a:gradFill>
              </a:rPr>
              <a:t>/</a:t>
            </a:r>
            <a:r>
              <a:rPr lang="fr-FR" dirty="0" err="1">
                <a:gradFill>
                  <a:gsLst>
                    <a:gs pos="1250">
                      <a:srgbClr val="505050"/>
                    </a:gs>
                    <a:gs pos="100000">
                      <a:srgbClr val="505050"/>
                    </a:gs>
                  </a:gsLst>
                  <a:lin ang="5400000" scaled="0"/>
                </a:gradFill>
              </a:rPr>
              <a:t>owner</a:t>
            </a:r>
            <a:endParaRPr lang="fr-FR"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Most of the time the owner identity </a:t>
            </a:r>
            <a:r>
              <a:rPr lang="en-US" dirty="0" err="1">
                <a:gradFill>
                  <a:gsLst>
                    <a:gs pos="1250">
                      <a:srgbClr val="505050"/>
                    </a:gs>
                    <a:gs pos="100000">
                      <a:srgbClr val="505050"/>
                    </a:gs>
                  </a:gsLst>
                  <a:lin ang="5400000" scaled="0"/>
                </a:gradFill>
              </a:rPr>
              <a:t>mach</a:t>
            </a:r>
            <a:r>
              <a:rPr lang="en-US" dirty="0">
                <a:gradFill>
                  <a:gsLst>
                    <a:gs pos="1250">
                      <a:srgbClr val="505050"/>
                    </a:gs>
                    <a:gs pos="100000">
                      <a:srgbClr val="505050"/>
                    </a:gs>
                  </a:gsLst>
                  <a:lin ang="5400000" scaled="0"/>
                </a:gradFill>
              </a:rPr>
              <a:t> the ransomware identity in charge of encryption process</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If owner is not relevant:</a:t>
            </a:r>
          </a:p>
          <a:p>
            <a:pPr lvl="2">
              <a:buFont typeface="Wingdings" panose="05000000000000000000" pitchFamily="2" charset="2"/>
              <a:buChar char="§"/>
              <a:defRPr/>
            </a:pPr>
            <a:r>
              <a:rPr lang="en-US" dirty="0">
                <a:gradFill>
                  <a:gsLst>
                    <a:gs pos="1250">
                      <a:srgbClr val="505050"/>
                    </a:gs>
                    <a:gs pos="100000">
                      <a:srgbClr val="505050"/>
                    </a:gs>
                  </a:gsLst>
                  <a:lin ang="5400000" scaled="0"/>
                </a:gradFill>
              </a:rPr>
              <a:t>Compare file timestamp to logon (type 3 for network logon) events at the timestamp moment</a:t>
            </a:r>
          </a:p>
          <a:p>
            <a:pPr lvl="2">
              <a:buFont typeface="Wingdings" panose="05000000000000000000" pitchFamily="2" charset="2"/>
              <a:buChar char="§"/>
              <a:defRPr/>
            </a:pPr>
            <a:r>
              <a:rPr lang="fr-FR" dirty="0">
                <a:gradFill>
                  <a:gsLst>
                    <a:gs pos="1250">
                      <a:srgbClr val="505050"/>
                    </a:gs>
                    <a:gs pos="100000">
                      <a:srgbClr val="505050"/>
                    </a:gs>
                  </a:gsLst>
                  <a:lin ang="5400000" scaled="0"/>
                </a:gradFill>
                <a:hlinkClick r:id="rId2"/>
              </a:rPr>
              <a:t>https://blogs.msdn.microsoft.com/ericfitz/2008/08/20/tracking-user-logon-activity-using-logon-events/</a:t>
            </a:r>
            <a:r>
              <a:rPr lang="fr-FR" dirty="0">
                <a:gradFill>
                  <a:gsLst>
                    <a:gs pos="1250">
                      <a:srgbClr val="505050"/>
                    </a:gs>
                    <a:gs pos="100000">
                      <a:srgbClr val="505050"/>
                    </a:gs>
                  </a:gsLst>
                  <a:lin ang="5400000" scaled="0"/>
                </a:gradFill>
              </a:rPr>
              <a:t> </a:t>
            </a:r>
          </a:p>
        </p:txBody>
      </p:sp>
    </p:spTree>
    <p:extLst>
      <p:ext uri="{BB962C8B-B14F-4D97-AF65-F5344CB8AC3E}">
        <p14:creationId xmlns:p14="http://schemas.microsoft.com/office/powerpoint/2010/main" val="328621971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err="1"/>
              <a:t>RansomWares</a:t>
            </a:r>
            <a:r>
              <a:rPr lang="en-US" dirty="0"/>
              <a:t> </a:t>
            </a:r>
            <a:r>
              <a:rPr lang="en-US" dirty="0" err="1"/>
              <a:t>indentify</a:t>
            </a:r>
            <a:r>
              <a:rPr lang="en-US" dirty="0"/>
              <a:t> source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76998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fr-FR" dirty="0">
                <a:gradFill>
                  <a:gsLst>
                    <a:gs pos="1250">
                      <a:srgbClr val="505050"/>
                    </a:gs>
                    <a:gs pos="100000">
                      <a:srgbClr val="505050"/>
                    </a:gs>
                  </a:gsLst>
                  <a:lin ang="5400000" scaled="0"/>
                </a:gradFill>
              </a:rPr>
              <a:t>If </a:t>
            </a:r>
            <a:r>
              <a:rPr lang="fr-FR" dirty="0" err="1">
                <a:gradFill>
                  <a:gsLst>
                    <a:gs pos="1250">
                      <a:srgbClr val="505050"/>
                    </a:gs>
                    <a:gs pos="100000">
                      <a:srgbClr val="505050"/>
                    </a:gs>
                  </a:gsLst>
                  <a:lin ang="5400000" scaled="0"/>
                </a:gradFill>
              </a:rPr>
              <a:t>share</a:t>
            </a:r>
            <a:r>
              <a:rPr lang="fr-FR" dirty="0">
                <a:gradFill>
                  <a:gsLst>
                    <a:gs pos="1250">
                      <a:srgbClr val="505050"/>
                    </a:gs>
                    <a:gs pos="100000">
                      <a:srgbClr val="505050"/>
                    </a:gs>
                  </a:gsLst>
                  <a:lin ang="5400000" scaled="0"/>
                </a:gradFill>
              </a:rPr>
              <a:t> </a:t>
            </a:r>
            <a:r>
              <a:rPr lang="fr-FR" dirty="0" err="1">
                <a:gradFill>
                  <a:gsLst>
                    <a:gs pos="1250">
                      <a:srgbClr val="505050"/>
                    </a:gs>
                    <a:gs pos="100000">
                      <a:srgbClr val="505050"/>
                    </a:gs>
                  </a:gsLst>
                  <a:lin ang="5400000" scaled="0"/>
                </a:gradFill>
              </a:rPr>
              <a:t>is</a:t>
            </a:r>
            <a:r>
              <a:rPr lang="fr-FR" dirty="0">
                <a:gradFill>
                  <a:gsLst>
                    <a:gs pos="1250">
                      <a:srgbClr val="505050"/>
                    </a:gs>
                    <a:gs pos="100000">
                      <a:srgbClr val="505050"/>
                    </a:gs>
                  </a:gsLst>
                  <a:lin ang="5400000" scaled="0"/>
                </a:gradFill>
              </a:rPr>
              <a:t> NAS:</a:t>
            </a:r>
          </a:p>
          <a:p>
            <a:pPr lvl="1">
              <a:buFont typeface="Wingdings" panose="05000000000000000000" pitchFamily="2" charset="2"/>
              <a:buChar char="§"/>
              <a:defRPr/>
            </a:pPr>
            <a:r>
              <a:rPr lang="fr-FR" dirty="0">
                <a:gradFill>
                  <a:gsLst>
                    <a:gs pos="1250">
                      <a:srgbClr val="505050"/>
                    </a:gs>
                    <a:gs pos="100000">
                      <a:srgbClr val="505050"/>
                    </a:gs>
                  </a:gsLst>
                  <a:lin ang="5400000" scaled="0"/>
                </a:gradFill>
              </a:rPr>
              <a:t>Check logon ID on DC </a:t>
            </a:r>
            <a:r>
              <a:rPr lang="fr-FR" dirty="0" err="1">
                <a:gradFill>
                  <a:gsLst>
                    <a:gs pos="1250">
                      <a:srgbClr val="505050"/>
                    </a:gs>
                    <a:gs pos="100000">
                      <a:srgbClr val="505050"/>
                    </a:gs>
                  </a:gsLst>
                  <a:lin ang="5400000" scaled="0"/>
                </a:gradFill>
              </a:rPr>
              <a:t>from</a:t>
            </a:r>
            <a:r>
              <a:rPr lang="fr-FR" dirty="0">
                <a:gradFill>
                  <a:gsLst>
                    <a:gs pos="1250">
                      <a:srgbClr val="505050"/>
                    </a:gs>
                    <a:gs pos="100000">
                      <a:srgbClr val="505050"/>
                    </a:gs>
                  </a:gsLst>
                  <a:lin ang="5400000" scaled="0"/>
                </a:gradFill>
              </a:rPr>
              <a:t> NAS and </a:t>
            </a:r>
            <a:r>
              <a:rPr lang="fr-FR" dirty="0" err="1">
                <a:gradFill>
                  <a:gsLst>
                    <a:gs pos="1250">
                      <a:srgbClr val="505050"/>
                    </a:gs>
                    <a:gs pos="100000">
                      <a:srgbClr val="505050"/>
                    </a:gs>
                  </a:gsLst>
                  <a:lin ang="5400000" scaled="0"/>
                </a:gradFill>
              </a:rPr>
              <a:t>matching</a:t>
            </a:r>
            <a:r>
              <a:rPr lang="fr-FR" dirty="0">
                <a:gradFill>
                  <a:gsLst>
                    <a:gs pos="1250">
                      <a:srgbClr val="505050"/>
                    </a:gs>
                    <a:gs pos="100000">
                      <a:srgbClr val="505050"/>
                    </a:gs>
                  </a:gsLst>
                  <a:lin ang="5400000" scaled="0"/>
                </a:gradFill>
              </a:rPr>
              <a:t> file timestamp</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If encryption still active: take port mirroring network trace (</a:t>
            </a:r>
            <a:r>
              <a:rPr lang="en-US" dirty="0">
                <a:gradFill>
                  <a:gsLst>
                    <a:gs pos="1250">
                      <a:srgbClr val="505050"/>
                    </a:gs>
                    <a:gs pos="100000">
                      <a:srgbClr val="505050"/>
                    </a:gs>
                  </a:gsLst>
                  <a:lin ang="5400000" scaled="0"/>
                </a:gradFill>
                <a:hlinkClick r:id="rId2"/>
              </a:rPr>
              <a:t>http://blogs.technet.com/b/kfalde/archive/2009/07/23/dealing-with-malware-that-creates-exe-s-on-file-shares.aspx</a:t>
            </a:r>
            <a:r>
              <a:rPr lang="en-US" dirty="0">
                <a:gradFill>
                  <a:gsLst>
                    <a:gs pos="1250">
                      <a:srgbClr val="505050"/>
                    </a:gs>
                    <a:gs pos="100000">
                      <a:srgbClr val="505050"/>
                    </a:gs>
                  </a:gsLst>
                  <a:lin ang="5400000" scaled="0"/>
                </a:gradFill>
              </a:rPr>
              <a:t>) </a:t>
            </a:r>
          </a:p>
          <a:p>
            <a:pPr>
              <a:buFont typeface="Wingdings" panose="05000000000000000000" pitchFamily="2" charset="2"/>
              <a:buChar char="§"/>
              <a:defRPr/>
            </a:pPr>
            <a:r>
              <a:rPr lang="en-US" dirty="0">
                <a:gradFill>
                  <a:gsLst>
                    <a:gs pos="1250">
                      <a:srgbClr val="505050"/>
                    </a:gs>
                    <a:gs pos="100000">
                      <a:srgbClr val="505050"/>
                    </a:gs>
                  </a:gsLst>
                  <a:lin ang="5400000" scaled="0"/>
                </a:gradFill>
              </a:rPr>
              <a:t>Once infected machine identify, isolate it from network.</a:t>
            </a:r>
            <a:endParaRPr lang="fr-FR"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329900463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err="1"/>
              <a:t>RansomWares</a:t>
            </a:r>
            <a:r>
              <a:rPr lang="en-US" dirty="0"/>
              <a:t> protection – educate and monitoring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39504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fr-FR" dirty="0" err="1">
                <a:gradFill>
                  <a:gsLst>
                    <a:gs pos="1250">
                      <a:srgbClr val="505050"/>
                    </a:gs>
                    <a:gs pos="100000">
                      <a:srgbClr val="505050"/>
                    </a:gs>
                  </a:gsLst>
                  <a:lin ang="5400000" scaled="0"/>
                </a:gradFill>
              </a:rPr>
              <a:t>Educate</a:t>
            </a:r>
            <a:r>
              <a:rPr lang="fr-FR" dirty="0">
                <a:gradFill>
                  <a:gsLst>
                    <a:gs pos="1250">
                      <a:srgbClr val="505050"/>
                    </a:gs>
                    <a:gs pos="100000">
                      <a:srgbClr val="505050"/>
                    </a:gs>
                  </a:gsLst>
                  <a:lin ang="5400000" scaled="0"/>
                </a:gradFill>
              </a:rPr>
              <a:t> </a:t>
            </a:r>
            <a:r>
              <a:rPr lang="fr-FR" dirty="0" err="1">
                <a:gradFill>
                  <a:gsLst>
                    <a:gs pos="1250">
                      <a:srgbClr val="505050"/>
                    </a:gs>
                    <a:gs pos="100000">
                      <a:srgbClr val="505050"/>
                    </a:gs>
                  </a:gsLst>
                  <a:lin ang="5400000" scaled="0"/>
                </a:gradFill>
              </a:rPr>
              <a:t>users</a:t>
            </a:r>
            <a:r>
              <a:rPr lang="fr-FR" dirty="0">
                <a:gradFill>
                  <a:gsLst>
                    <a:gs pos="1250">
                      <a:srgbClr val="505050"/>
                    </a:gs>
                    <a:gs pos="100000">
                      <a:srgbClr val="505050"/>
                    </a:gs>
                  </a:gsLst>
                  <a:lin ang="5400000" scaled="0"/>
                </a:gradFill>
              </a:rPr>
              <a:t>:</a:t>
            </a:r>
          </a:p>
          <a:p>
            <a:pPr lvl="1">
              <a:buFont typeface="Wingdings" panose="05000000000000000000" pitchFamily="2" charset="2"/>
              <a:buChar char="§"/>
              <a:defRPr/>
            </a:pPr>
            <a:r>
              <a:rPr lang="fr-FR" dirty="0">
                <a:gradFill>
                  <a:gsLst>
                    <a:gs pos="1250">
                      <a:srgbClr val="505050"/>
                    </a:gs>
                    <a:gs pos="100000">
                      <a:srgbClr val="505050"/>
                    </a:gs>
                  </a:gsLst>
                  <a:lin ang="5400000" scaled="0"/>
                </a:gradFill>
                <a:hlinkClick r:id="rId2"/>
              </a:rPr>
              <a:t>http://www.microsoft.com/fr-fr/security/online-privacy/phishing-scams.aspx</a:t>
            </a:r>
            <a:endParaRPr lang="fr-FR"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Caution with attached files.</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In case of suspicious sender: </a:t>
            </a:r>
            <a:r>
              <a:rPr lang="en-US" dirty="0">
                <a:gradFill>
                  <a:gsLst>
                    <a:gs pos="1250">
                      <a:srgbClr val="505050"/>
                    </a:gs>
                    <a:gs pos="100000">
                      <a:srgbClr val="505050"/>
                    </a:gs>
                  </a:gsLst>
                  <a:lin ang="5400000" scaled="0"/>
                </a:gradFill>
                <a:hlinkClick r:id="rId3"/>
              </a:rPr>
              <a:t>http://www.barracudacentral.org/lookups/lookup-reputation</a:t>
            </a:r>
            <a:endParaRPr lang="en-US"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Do not accept application launch while opening the attached file</a:t>
            </a:r>
          </a:p>
          <a:p>
            <a:pPr>
              <a:buFont typeface="Wingdings" panose="05000000000000000000" pitchFamily="2" charset="2"/>
              <a:buChar char="§"/>
              <a:defRPr/>
            </a:pPr>
            <a:r>
              <a:rPr lang="en-US" dirty="0">
                <a:gradFill>
                  <a:gsLst>
                    <a:gs pos="1250">
                      <a:srgbClr val="505050"/>
                    </a:gs>
                    <a:gs pos="100000">
                      <a:srgbClr val="505050"/>
                    </a:gs>
                  </a:gsLst>
                  <a:lin ang="5400000" scaled="0"/>
                </a:gradFill>
              </a:rPr>
              <a:t>Scan with Antivirus: </a:t>
            </a:r>
          </a:p>
          <a:p>
            <a:pPr lvl="1">
              <a:buFont typeface="Wingdings" panose="05000000000000000000" pitchFamily="2" charset="2"/>
              <a:buChar char="§"/>
              <a:defRPr/>
            </a:pPr>
            <a:r>
              <a:rPr lang="fr-FR" dirty="0">
                <a:gradFill>
                  <a:gsLst>
                    <a:gs pos="1250">
                      <a:srgbClr val="505050"/>
                    </a:gs>
                    <a:gs pos="100000">
                      <a:srgbClr val="505050"/>
                    </a:gs>
                  </a:gsLst>
                  <a:lin ang="5400000" scaled="0"/>
                </a:gradFill>
                <a:hlinkClick r:id="rId4"/>
              </a:rPr>
              <a:t>https://support.microsoft.com/en-us/help/14210/security-essentials-download</a:t>
            </a:r>
            <a:endParaRPr lang="fr-FR"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E</a:t>
            </a:r>
            <a:r>
              <a:rPr lang="fr-FR" dirty="0" err="1">
                <a:gradFill>
                  <a:gsLst>
                    <a:gs pos="1250">
                      <a:srgbClr val="505050"/>
                    </a:gs>
                    <a:gs pos="100000">
                      <a:srgbClr val="505050"/>
                    </a:gs>
                  </a:gsLst>
                  <a:lin ang="5400000" scaled="0"/>
                </a:gradFill>
              </a:rPr>
              <a:t>nsure</a:t>
            </a:r>
            <a:r>
              <a:rPr lang="fr-FR" dirty="0">
                <a:gradFill>
                  <a:gsLst>
                    <a:gs pos="1250">
                      <a:srgbClr val="505050"/>
                    </a:gs>
                    <a:gs pos="100000">
                      <a:srgbClr val="505050"/>
                    </a:gs>
                  </a:gsLst>
                  <a:lin ang="5400000" scaled="0"/>
                </a:gradFill>
              </a:rPr>
              <a:t> </a:t>
            </a:r>
            <a:r>
              <a:rPr lang="fr-FR" dirty="0" err="1">
                <a:gradFill>
                  <a:gsLst>
                    <a:gs pos="1250">
                      <a:srgbClr val="505050"/>
                    </a:gs>
                    <a:gs pos="100000">
                      <a:srgbClr val="505050"/>
                    </a:gs>
                  </a:gsLst>
                  <a:lin ang="5400000" scaled="0"/>
                </a:gradFill>
              </a:rPr>
              <a:t>you</a:t>
            </a:r>
            <a:r>
              <a:rPr lang="fr-FR" dirty="0">
                <a:gradFill>
                  <a:gsLst>
                    <a:gs pos="1250">
                      <a:srgbClr val="505050"/>
                    </a:gs>
                    <a:gs pos="100000">
                      <a:srgbClr val="505050"/>
                    </a:gs>
                  </a:gsLst>
                  <a:lin ang="5400000" scaled="0"/>
                </a:gradFill>
              </a:rPr>
              <a:t> use the </a:t>
            </a:r>
            <a:r>
              <a:rPr lang="fr-FR" dirty="0" err="1">
                <a:gradFill>
                  <a:gsLst>
                    <a:gs pos="1250">
                      <a:srgbClr val="505050"/>
                    </a:gs>
                    <a:gs pos="100000">
                      <a:srgbClr val="505050"/>
                    </a:gs>
                  </a:gsLst>
                  <a:lin ang="5400000" scaled="0"/>
                </a:gradFill>
              </a:rPr>
              <a:t>latest</a:t>
            </a:r>
            <a:r>
              <a:rPr lang="fr-FR" dirty="0">
                <a:gradFill>
                  <a:gsLst>
                    <a:gs pos="1250">
                      <a:srgbClr val="505050"/>
                    </a:gs>
                    <a:gs pos="100000">
                      <a:srgbClr val="505050"/>
                    </a:gs>
                  </a:gsLst>
                  <a:lin ang="5400000" scaled="0"/>
                </a:gradFill>
              </a:rPr>
              <a:t> </a:t>
            </a:r>
            <a:r>
              <a:rPr lang="fr-FR" dirty="0" err="1">
                <a:gradFill>
                  <a:gsLst>
                    <a:gs pos="1250">
                      <a:srgbClr val="505050"/>
                    </a:gs>
                    <a:gs pos="100000">
                      <a:srgbClr val="505050"/>
                    </a:gs>
                  </a:gsLst>
                  <a:lin ang="5400000" scaled="0"/>
                </a:gradFill>
              </a:rPr>
              <a:t>definition</a:t>
            </a:r>
            <a:r>
              <a:rPr lang="fr-FR" dirty="0">
                <a:gradFill>
                  <a:gsLst>
                    <a:gs pos="1250">
                      <a:srgbClr val="505050"/>
                    </a:gs>
                    <a:gs pos="100000">
                      <a:srgbClr val="505050"/>
                    </a:gs>
                  </a:gsLst>
                  <a:lin ang="5400000" scaled="0"/>
                </a:gradFill>
              </a:rPr>
              <a:t> update: </a:t>
            </a:r>
            <a:r>
              <a:rPr lang="fr-FR" dirty="0">
                <a:gradFill>
                  <a:gsLst>
                    <a:gs pos="1250">
                      <a:srgbClr val="505050"/>
                    </a:gs>
                    <a:gs pos="100000">
                      <a:srgbClr val="505050"/>
                    </a:gs>
                  </a:gsLst>
                  <a:lin ang="5400000" scaled="0"/>
                </a:gradFill>
                <a:hlinkClick r:id="rId5"/>
              </a:rPr>
              <a:t>https://www.microsoft.com/en-us/wdsi/definitions</a:t>
            </a:r>
            <a:r>
              <a:rPr lang="fr-FR" dirty="0">
                <a:gradFill>
                  <a:gsLst>
                    <a:gs pos="1250">
                      <a:srgbClr val="505050"/>
                    </a:gs>
                    <a:gs pos="100000">
                      <a:srgbClr val="505050"/>
                    </a:gs>
                  </a:gsLst>
                  <a:lin ang="5400000" scaled="0"/>
                </a:gradFill>
              </a:rPr>
              <a:t> </a:t>
            </a:r>
          </a:p>
        </p:txBody>
      </p:sp>
    </p:spTree>
    <p:extLst>
      <p:ext uri="{BB962C8B-B14F-4D97-AF65-F5344CB8AC3E}">
        <p14:creationId xmlns:p14="http://schemas.microsoft.com/office/powerpoint/2010/main" val="305305339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err="1"/>
              <a:t>RansomWares</a:t>
            </a:r>
            <a:r>
              <a:rPr lang="en-US" dirty="0"/>
              <a:t> protection - backup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89925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fr-FR" dirty="0" err="1">
                <a:gradFill>
                  <a:gsLst>
                    <a:gs pos="1250">
                      <a:srgbClr val="505050"/>
                    </a:gs>
                    <a:gs pos="100000">
                      <a:srgbClr val="505050"/>
                    </a:gs>
                  </a:gsLst>
                  <a:lin ang="5400000" scaled="0"/>
                </a:gradFill>
              </a:rPr>
              <a:t>Rely</a:t>
            </a:r>
            <a:r>
              <a:rPr lang="fr-FR" dirty="0">
                <a:gradFill>
                  <a:gsLst>
                    <a:gs pos="1250">
                      <a:srgbClr val="505050"/>
                    </a:gs>
                    <a:gs pos="100000">
                      <a:srgbClr val="505050"/>
                    </a:gs>
                  </a:gsLst>
                  <a:lin ang="5400000" scaled="0"/>
                </a:gradFill>
              </a:rPr>
              <a:t> on backups:</a:t>
            </a:r>
          </a:p>
          <a:p>
            <a:pPr lvl="1">
              <a:buFont typeface="Wingdings" panose="05000000000000000000" pitchFamily="2" charset="2"/>
              <a:buChar char="§"/>
              <a:defRPr/>
            </a:pPr>
            <a:r>
              <a:rPr lang="fr-FR" dirty="0"/>
              <a:t>Like </a:t>
            </a:r>
            <a:r>
              <a:rPr lang="fr-FR" u="sng" dirty="0">
                <a:hlinkClick r:id="rId2"/>
              </a:rPr>
              <a:t>Shadow Volume Copy</a:t>
            </a:r>
            <a:r>
              <a:rPr lang="fr-FR" dirty="0"/>
              <a:t> or </a:t>
            </a:r>
            <a:r>
              <a:rPr lang="fr-FR" u="sng" dirty="0">
                <a:hlinkClick r:id="rId3"/>
              </a:rPr>
              <a:t>System Restore</a:t>
            </a:r>
            <a:r>
              <a:rPr lang="fr-FR" dirty="0"/>
              <a:t> if </a:t>
            </a:r>
            <a:r>
              <a:rPr lang="fr-FR" dirty="0" err="1"/>
              <a:t>still</a:t>
            </a:r>
            <a:r>
              <a:rPr lang="fr-FR" dirty="0"/>
              <a:t> active</a:t>
            </a:r>
          </a:p>
          <a:p>
            <a:pPr lvl="1">
              <a:buFont typeface="Wingdings" panose="05000000000000000000" pitchFamily="2" charset="2"/>
              <a:buChar char="§"/>
              <a:defRPr/>
            </a:pPr>
            <a:r>
              <a:rPr lang="fr-FR" dirty="0" err="1"/>
              <a:t>Otherwise</a:t>
            </a:r>
            <a:r>
              <a:rPr lang="fr-FR" dirty="0"/>
              <a:t> </a:t>
            </a:r>
            <a:r>
              <a:rPr lang="fr-FR" dirty="0" err="1"/>
              <a:t>you</a:t>
            </a:r>
            <a:r>
              <a:rPr lang="fr-FR" dirty="0"/>
              <a:t> can use </a:t>
            </a:r>
            <a:r>
              <a:rPr lang="fr-FR" u="sng" dirty="0" err="1">
                <a:hlinkClick r:id="rId4"/>
              </a:rPr>
              <a:t>Previous</a:t>
            </a:r>
            <a:r>
              <a:rPr lang="fr-FR" u="sng" dirty="0">
                <a:hlinkClick r:id="rId4"/>
              </a:rPr>
              <a:t> versions of files</a:t>
            </a:r>
            <a:r>
              <a:rPr lang="fr-FR" dirty="0"/>
              <a:t> or </a:t>
            </a:r>
            <a:r>
              <a:rPr lang="fr-FR" u="sng" dirty="0">
                <a:hlinkClick r:id="rId5"/>
              </a:rPr>
              <a:t>Restore files or folders </a:t>
            </a:r>
            <a:r>
              <a:rPr lang="fr-FR" u="sng" dirty="0" err="1">
                <a:hlinkClick r:id="rId5"/>
              </a:rPr>
              <a:t>using</a:t>
            </a:r>
            <a:r>
              <a:rPr lang="fr-FR" u="sng" dirty="0">
                <a:hlinkClick r:id="rId5"/>
              </a:rPr>
              <a:t> File </a:t>
            </a:r>
            <a:r>
              <a:rPr lang="fr-FR" u="sng" dirty="0" err="1">
                <a:hlinkClick r:id="rId5"/>
              </a:rPr>
              <a:t>History</a:t>
            </a:r>
            <a:r>
              <a:rPr lang="fr-FR" dirty="0"/>
              <a:t> (Windows 8.1). </a:t>
            </a:r>
          </a:p>
          <a:p>
            <a:pPr lvl="1">
              <a:buFont typeface="Wingdings" panose="05000000000000000000" pitchFamily="2" charset="2"/>
              <a:buChar char="§"/>
              <a:defRPr/>
            </a:pPr>
            <a:r>
              <a:rPr lang="fr-FR" dirty="0"/>
              <a:t>For servers, the </a:t>
            </a:r>
            <a:r>
              <a:rPr lang="fr-FR" dirty="0" err="1"/>
              <a:t>safer</a:t>
            </a:r>
            <a:r>
              <a:rPr lang="fr-FR" dirty="0"/>
              <a:t> </a:t>
            </a:r>
            <a:r>
              <a:rPr lang="fr-FR" dirty="0" err="1"/>
              <a:t>is</a:t>
            </a:r>
            <a:r>
              <a:rPr lang="fr-FR" dirty="0"/>
              <a:t> to use ‘offline’ backup solution to </a:t>
            </a:r>
            <a:r>
              <a:rPr lang="fr-FR" dirty="0" err="1"/>
              <a:t>ensure</a:t>
            </a:r>
            <a:r>
              <a:rPr lang="fr-FR" dirty="0"/>
              <a:t> </a:t>
            </a:r>
            <a:r>
              <a:rPr lang="fr-FR" dirty="0" err="1"/>
              <a:t>it</a:t>
            </a:r>
            <a:r>
              <a:rPr lang="fr-FR" dirty="0"/>
              <a:t> </a:t>
            </a:r>
            <a:r>
              <a:rPr lang="fr-FR" dirty="0" err="1"/>
              <a:t>cannot</a:t>
            </a:r>
            <a:r>
              <a:rPr lang="fr-FR" dirty="0"/>
              <a:t> </a:t>
            </a:r>
            <a:r>
              <a:rPr lang="fr-FR" dirty="0" err="1"/>
              <a:t>be</a:t>
            </a:r>
            <a:r>
              <a:rPr lang="fr-FR" dirty="0"/>
              <a:t> </a:t>
            </a:r>
            <a:r>
              <a:rPr lang="fr-FR" dirty="0" err="1"/>
              <a:t>encrypted</a:t>
            </a:r>
            <a:r>
              <a:rPr lang="fr-FR" dirty="0"/>
              <a:t>: </a:t>
            </a:r>
            <a:r>
              <a:rPr lang="fr-FR" u="sng" dirty="0">
                <a:hlinkClick r:id="rId6"/>
              </a:rPr>
              <a:t>http://www.backupassist.com/blog/support/cryptolocker-and-the-backup-impact/</a:t>
            </a:r>
            <a:endParaRPr lang="fr-FR"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20159507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3297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algn="l" defTabSz="913401">
              <a:defRPr/>
            </a:pPr>
            <a:r>
              <a:rPr lang="en-US" sz="2448" kern="0" dirty="0">
                <a:gradFill>
                  <a:gsLst>
                    <a:gs pos="0">
                      <a:srgbClr val="FFFFFF"/>
                    </a:gs>
                    <a:gs pos="100000">
                      <a:srgbClr val="FFFFFF"/>
                    </a:gs>
                  </a:gsLst>
                  <a:lin ang="5400000" scaled="0"/>
                </a:gradFill>
                <a:latin typeface="Segoe UI Semilight"/>
              </a:rPr>
              <a:t>Learning Objectives</a:t>
            </a:r>
          </a:p>
          <a:p>
            <a:pPr marL="342900" indent="-342900" algn="l" defTabSz="913401">
              <a:buFont typeface="Arial" panose="020B0604020202020204" pitchFamily="34" charset="0"/>
              <a:buChar char="•"/>
              <a:defRPr/>
            </a:pPr>
            <a:r>
              <a:rPr lang="en-US" sz="2448" kern="0">
                <a:gradFill>
                  <a:gsLst>
                    <a:gs pos="0">
                      <a:srgbClr val="FFFFFF"/>
                    </a:gs>
                    <a:gs pos="100000">
                      <a:srgbClr val="FFFFFF"/>
                    </a:gs>
                  </a:gsLst>
                  <a:lin ang="5400000" scaled="0"/>
                </a:gradFill>
                <a:latin typeface="Segoe UI Semilight"/>
              </a:rPr>
              <a:t>Explain attacks:</a:t>
            </a:r>
          </a:p>
          <a:p>
            <a:pPr marL="882625" lvl="1" indent="-342900" algn="l" defTabSz="913401">
              <a:buFont typeface="Arial" panose="020B0604020202020204" pitchFamily="34" charset="0"/>
              <a:buChar char="•"/>
              <a:defRPr/>
            </a:pPr>
            <a:r>
              <a:rPr lang="en-US" sz="2448" kern="0">
                <a:gradFill>
                  <a:gsLst>
                    <a:gs pos="0">
                      <a:srgbClr val="FFFFFF"/>
                    </a:gs>
                    <a:gs pos="100000">
                      <a:srgbClr val="FFFFFF"/>
                    </a:gs>
                  </a:gsLst>
                  <a:lin ang="5400000" scaled="0"/>
                </a:gradFill>
                <a:latin typeface="Segoe UI Semilight"/>
              </a:rPr>
              <a:t>Ransomware</a:t>
            </a:r>
          </a:p>
          <a:p>
            <a:pPr marL="882625" lvl="1" indent="-342900" algn="l" defTabSz="913401">
              <a:buFont typeface="Arial" panose="020B0604020202020204" pitchFamily="34" charset="0"/>
              <a:buChar char="•"/>
              <a:defRPr/>
            </a:pPr>
            <a:r>
              <a:rPr lang="en-US" sz="2448" kern="0">
                <a:gradFill>
                  <a:gsLst>
                    <a:gs pos="0">
                      <a:srgbClr val="FFFFFF"/>
                    </a:gs>
                    <a:gs pos="100000">
                      <a:srgbClr val="FFFFFF"/>
                    </a:gs>
                  </a:gsLst>
                  <a:lin ang="5400000" scaled="0"/>
                </a:gradFill>
                <a:latin typeface="Segoe UI Semilight"/>
              </a:rPr>
              <a:t>Hijacking</a:t>
            </a:r>
          </a:p>
          <a:p>
            <a:pPr marL="882625" lvl="1" indent="-342900" algn="l" defTabSz="913401">
              <a:buFont typeface="Arial" panose="020B0604020202020204" pitchFamily="34" charset="0"/>
              <a:buChar char="•"/>
              <a:defRPr/>
            </a:pPr>
            <a:r>
              <a:rPr lang="en-US" sz="2448" kern="0">
                <a:gradFill>
                  <a:gsLst>
                    <a:gs pos="0">
                      <a:srgbClr val="FFFFFF"/>
                    </a:gs>
                    <a:gs pos="100000">
                      <a:srgbClr val="FFFFFF"/>
                    </a:gs>
                  </a:gsLst>
                  <a:lin ang="5400000" scaled="0"/>
                </a:gradFill>
                <a:latin typeface="Segoe UI Semilight"/>
              </a:rPr>
              <a:t>RDP Hijacking</a:t>
            </a:r>
          </a:p>
          <a:p>
            <a:pPr marL="882625" lvl="1" indent="-342900" algn="l" defTabSz="913401">
              <a:buFont typeface="Arial" panose="020B0604020202020204" pitchFamily="34" charset="0"/>
              <a:buChar char="•"/>
              <a:defRPr/>
            </a:pPr>
            <a:r>
              <a:rPr lang="en-US" sz="2448" kern="0">
                <a:gradFill>
                  <a:gsLst>
                    <a:gs pos="0">
                      <a:srgbClr val="FFFFFF"/>
                    </a:gs>
                    <a:gs pos="100000">
                      <a:srgbClr val="FFFFFF"/>
                    </a:gs>
                  </a:gsLst>
                  <a:lin ang="5400000" scaled="0"/>
                </a:gradFill>
                <a:latin typeface="Segoe UI Semilight"/>
              </a:rPr>
              <a:t>DLL Hijacking</a:t>
            </a:r>
          </a:p>
          <a:p>
            <a:pPr marL="882625" lvl="1" indent="-342900" algn="l" defTabSz="913401">
              <a:buFont typeface="Arial" panose="020B0604020202020204" pitchFamily="34" charset="0"/>
              <a:buChar char="•"/>
              <a:defRPr/>
            </a:pPr>
            <a:r>
              <a:rPr lang="en-US" sz="2448" kern="0">
                <a:gradFill>
                  <a:gsLst>
                    <a:gs pos="0">
                      <a:srgbClr val="FFFFFF"/>
                    </a:gs>
                    <a:gs pos="100000">
                      <a:srgbClr val="FFFFFF"/>
                    </a:gs>
                  </a:gsLst>
                  <a:lin ang="5400000" scaled="0"/>
                </a:gradFill>
                <a:latin typeface="Segoe UI Semilight"/>
              </a:rPr>
              <a:t>Windows Restrictions Bypass</a:t>
            </a:r>
          </a:p>
          <a:p>
            <a:pPr marL="342900" indent="-342900" algn="l" defTabSz="913401">
              <a:buFont typeface="Arial" panose="020B0604020202020204" pitchFamily="34" charset="0"/>
              <a:buChar char="•"/>
              <a:defRPr/>
            </a:pPr>
            <a:r>
              <a:rPr lang="en-US" sz="2448" kern="0">
                <a:gradFill>
                  <a:gsLst>
                    <a:gs pos="0">
                      <a:srgbClr val="FFFFFF"/>
                    </a:gs>
                    <a:gs pos="100000">
                      <a:srgbClr val="FFFFFF"/>
                    </a:gs>
                  </a:gsLst>
                  <a:lin ang="5400000" scaled="0"/>
                </a:gradFill>
                <a:latin typeface="Segoe UI Semilight"/>
              </a:rPr>
              <a:t>Identify countermeasures</a:t>
            </a:r>
            <a:endParaRPr lang="en-US" sz="2448" kern="0" dirty="0">
              <a:gradFill>
                <a:gsLst>
                  <a:gs pos="0">
                    <a:srgbClr val="FFFFFF"/>
                  </a:gs>
                  <a:gs pos="100000">
                    <a:srgbClr val="FFFFFF"/>
                  </a:gs>
                </a:gsLst>
                <a:lin ang="5400000" scaled="0"/>
              </a:gradFill>
              <a:latin typeface="Segoe UI Semilight"/>
            </a:endParaRP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dirty="0">
                <a:solidFill>
                  <a:schemeClr val="bg1"/>
                </a:solidFill>
              </a:rPr>
              <a:t>Section 7 – Hijacking the legitimate </a:t>
            </a:r>
            <a:r>
              <a:rPr lang="en-US" sz="4896">
                <a:solidFill>
                  <a:schemeClr val="bg1"/>
                </a:solidFill>
              </a:rPr>
              <a:t>OS  functions and components </a:t>
            </a:r>
            <a:endParaRPr lang="en-US" sz="4896" dirty="0">
              <a:solidFill>
                <a:schemeClr val="bg1"/>
              </a:solidFill>
            </a:endParaRPr>
          </a:p>
        </p:txBody>
      </p:sp>
      <p:sp>
        <p:nvSpPr>
          <p:cNvPr id="8" name="transform" title="Icon of a circle and a square with two curved lines making a cycle">
            <a:extLst>
              <a:ext uri="{FF2B5EF4-FFF2-40B4-BE49-F238E27FC236}">
                <a16:creationId xmlns:a16="http://schemas.microsoft.com/office/drawing/2014/main" id="{43806591-04AB-4126-911F-ECEE36205D34}"/>
              </a:ext>
            </a:extLst>
          </p:cNvPr>
          <p:cNvSpPr>
            <a:spLocks noChangeAspect="1" noEditPoints="1"/>
          </p:cNvSpPr>
          <p:nvPr/>
        </p:nvSpPr>
        <p:spPr bwMode="auto">
          <a:xfrm>
            <a:off x="931887" y="1753124"/>
            <a:ext cx="2790622" cy="3488273"/>
          </a:xfrm>
          <a:custGeom>
            <a:avLst/>
            <a:gdLst>
              <a:gd name="T0" fmla="*/ 1 w 286"/>
              <a:gd name="T1" fmla="*/ 202 h 358"/>
              <a:gd name="T2" fmla="*/ 0 w 286"/>
              <a:gd name="T3" fmla="*/ 181 h 358"/>
              <a:gd name="T4" fmla="*/ 143 w 286"/>
              <a:gd name="T5" fmla="*/ 38 h 358"/>
              <a:gd name="T6" fmla="*/ 162 w 286"/>
              <a:gd name="T7" fmla="*/ 39 h 358"/>
              <a:gd name="T8" fmla="*/ 103 w 286"/>
              <a:gd name="T9" fmla="*/ 319 h 358"/>
              <a:gd name="T10" fmla="*/ 143 w 286"/>
              <a:gd name="T11" fmla="*/ 324 h 358"/>
              <a:gd name="T12" fmla="*/ 286 w 286"/>
              <a:gd name="T13" fmla="*/ 181 h 358"/>
              <a:gd name="T14" fmla="*/ 285 w 286"/>
              <a:gd name="T15" fmla="*/ 164 h 358"/>
              <a:gd name="T16" fmla="*/ 143 w 286"/>
              <a:gd name="T17" fmla="*/ 294 h 358"/>
              <a:gd name="T18" fmla="*/ 102 w 286"/>
              <a:gd name="T19" fmla="*/ 318 h 358"/>
              <a:gd name="T20" fmla="*/ 127 w 286"/>
              <a:gd name="T21" fmla="*/ 358 h 358"/>
              <a:gd name="T22" fmla="*/ 122 w 286"/>
              <a:gd name="T23" fmla="*/ 64 h 358"/>
              <a:gd name="T24" fmla="*/ 163 w 286"/>
              <a:gd name="T25" fmla="*/ 40 h 358"/>
              <a:gd name="T26" fmla="*/ 138 w 286"/>
              <a:gd name="T27" fmla="*/ 0 h 358"/>
              <a:gd name="T28" fmla="*/ 260 w 286"/>
              <a:gd name="T29" fmla="*/ 77 h 358"/>
              <a:gd name="T30" fmla="*/ 201 w 286"/>
              <a:gd name="T31" fmla="*/ 77 h 358"/>
              <a:gd name="T32" fmla="*/ 201 w 286"/>
              <a:gd name="T33" fmla="*/ 135 h 358"/>
              <a:gd name="T34" fmla="*/ 260 w 286"/>
              <a:gd name="T35" fmla="*/ 135 h 358"/>
              <a:gd name="T36" fmla="*/ 260 w 286"/>
              <a:gd name="T37" fmla="*/ 77 h 358"/>
              <a:gd name="T38" fmla="*/ 41 w 286"/>
              <a:gd name="T39" fmla="*/ 301 h 358"/>
              <a:gd name="T40" fmla="*/ 83 w 286"/>
              <a:gd name="T41" fmla="*/ 260 h 358"/>
              <a:gd name="T42" fmla="*/ 41 w 286"/>
              <a:gd name="T43" fmla="*/ 219 h 358"/>
              <a:gd name="T44" fmla="*/ 0 w 286"/>
              <a:gd name="T45" fmla="*/ 260 h 358"/>
              <a:gd name="T46" fmla="*/ 41 w 286"/>
              <a:gd name="T47" fmla="*/ 301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6" h="358">
                <a:moveTo>
                  <a:pt x="1" y="202"/>
                </a:moveTo>
                <a:cubicBezTo>
                  <a:pt x="1" y="195"/>
                  <a:pt x="0" y="188"/>
                  <a:pt x="0" y="181"/>
                </a:cubicBezTo>
                <a:cubicBezTo>
                  <a:pt x="0" y="102"/>
                  <a:pt x="64" y="38"/>
                  <a:pt x="143" y="38"/>
                </a:cubicBezTo>
                <a:cubicBezTo>
                  <a:pt x="150" y="38"/>
                  <a:pt x="156" y="39"/>
                  <a:pt x="162" y="39"/>
                </a:cubicBezTo>
                <a:moveTo>
                  <a:pt x="103" y="319"/>
                </a:moveTo>
                <a:cubicBezTo>
                  <a:pt x="116" y="322"/>
                  <a:pt x="129" y="324"/>
                  <a:pt x="143" y="324"/>
                </a:cubicBezTo>
                <a:cubicBezTo>
                  <a:pt x="222" y="324"/>
                  <a:pt x="286" y="260"/>
                  <a:pt x="286" y="181"/>
                </a:cubicBezTo>
                <a:cubicBezTo>
                  <a:pt x="286" y="175"/>
                  <a:pt x="286" y="169"/>
                  <a:pt x="285" y="164"/>
                </a:cubicBezTo>
                <a:moveTo>
                  <a:pt x="143" y="294"/>
                </a:moveTo>
                <a:cubicBezTo>
                  <a:pt x="102" y="318"/>
                  <a:pt x="102" y="318"/>
                  <a:pt x="102" y="318"/>
                </a:cubicBezTo>
                <a:cubicBezTo>
                  <a:pt x="127" y="358"/>
                  <a:pt x="127" y="358"/>
                  <a:pt x="127" y="358"/>
                </a:cubicBezTo>
                <a:moveTo>
                  <a:pt x="122" y="64"/>
                </a:moveTo>
                <a:cubicBezTo>
                  <a:pt x="163" y="40"/>
                  <a:pt x="163" y="40"/>
                  <a:pt x="163" y="40"/>
                </a:cubicBezTo>
                <a:cubicBezTo>
                  <a:pt x="138" y="0"/>
                  <a:pt x="138" y="0"/>
                  <a:pt x="138" y="0"/>
                </a:cubicBezTo>
                <a:moveTo>
                  <a:pt x="260" y="77"/>
                </a:moveTo>
                <a:cubicBezTo>
                  <a:pt x="201" y="77"/>
                  <a:pt x="201" y="77"/>
                  <a:pt x="201" y="77"/>
                </a:cubicBezTo>
                <a:cubicBezTo>
                  <a:pt x="201" y="135"/>
                  <a:pt x="201" y="135"/>
                  <a:pt x="201" y="135"/>
                </a:cubicBezTo>
                <a:cubicBezTo>
                  <a:pt x="260" y="135"/>
                  <a:pt x="260" y="135"/>
                  <a:pt x="260" y="135"/>
                </a:cubicBezTo>
                <a:lnTo>
                  <a:pt x="260" y="77"/>
                </a:lnTo>
                <a:close/>
                <a:moveTo>
                  <a:pt x="41" y="301"/>
                </a:moveTo>
                <a:cubicBezTo>
                  <a:pt x="64" y="301"/>
                  <a:pt x="83" y="283"/>
                  <a:pt x="83" y="260"/>
                </a:cubicBezTo>
                <a:cubicBezTo>
                  <a:pt x="83" y="237"/>
                  <a:pt x="64" y="219"/>
                  <a:pt x="41" y="219"/>
                </a:cubicBezTo>
                <a:cubicBezTo>
                  <a:pt x="19" y="219"/>
                  <a:pt x="0" y="237"/>
                  <a:pt x="0" y="260"/>
                </a:cubicBezTo>
                <a:cubicBezTo>
                  <a:pt x="0" y="283"/>
                  <a:pt x="19" y="301"/>
                  <a:pt x="41" y="301"/>
                </a:cubicBezTo>
                <a:close/>
              </a:path>
            </a:pathLst>
          </a:custGeom>
          <a:noFill/>
          <a:ln w="15875" cap="flat">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390948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err="1"/>
              <a:t>RansomWares</a:t>
            </a:r>
            <a:r>
              <a:rPr lang="en-US" dirty="0"/>
              <a:t> protection – Proactive steps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43198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fr-FR" dirty="0">
                <a:gradFill>
                  <a:gsLst>
                    <a:gs pos="1250">
                      <a:srgbClr val="505050"/>
                    </a:gs>
                    <a:gs pos="100000">
                      <a:srgbClr val="505050"/>
                    </a:gs>
                  </a:gsLst>
                  <a:lin ang="5400000" scaled="0"/>
                </a:gradFill>
              </a:rPr>
              <a:t>Update system and application components:</a:t>
            </a:r>
          </a:p>
          <a:p>
            <a:pPr lvl="1">
              <a:buFont typeface="Wingdings" panose="05000000000000000000" pitchFamily="2" charset="2"/>
              <a:buChar char="§"/>
              <a:defRPr/>
            </a:pPr>
            <a:r>
              <a:rPr lang="fr-FR" dirty="0" err="1"/>
              <a:t>Review</a:t>
            </a:r>
            <a:r>
              <a:rPr lang="fr-FR" dirty="0"/>
              <a:t> SIR updates (</a:t>
            </a:r>
            <a:r>
              <a:rPr lang="fr-FR" dirty="0" err="1"/>
              <a:t>security</a:t>
            </a:r>
            <a:r>
              <a:rPr lang="fr-FR" dirty="0"/>
              <a:t> Intelligence Report) to </a:t>
            </a:r>
            <a:r>
              <a:rPr lang="fr-FR" dirty="0" err="1"/>
              <a:t>retrieve</a:t>
            </a:r>
            <a:r>
              <a:rPr lang="fr-FR" dirty="0"/>
              <a:t> </a:t>
            </a:r>
            <a:r>
              <a:rPr lang="fr-FR" dirty="0" err="1"/>
              <a:t>attack</a:t>
            </a:r>
            <a:r>
              <a:rPr lang="fr-FR" dirty="0"/>
              <a:t> information:</a:t>
            </a:r>
          </a:p>
          <a:p>
            <a:pPr lvl="1">
              <a:buFont typeface="Wingdings" panose="05000000000000000000" pitchFamily="2" charset="2"/>
              <a:buChar char="§"/>
              <a:defRPr/>
            </a:pPr>
            <a:r>
              <a:rPr lang="fr-FR" dirty="0">
                <a:hlinkClick r:id="rId2"/>
              </a:rPr>
              <a:t>http://www.microsoft.com/security/sir/default.aspx</a:t>
            </a:r>
            <a:r>
              <a:rPr lang="fr-FR" dirty="0"/>
              <a:t> </a:t>
            </a:r>
          </a:p>
          <a:p>
            <a:pPr lvl="1">
              <a:buFont typeface="Wingdings" panose="05000000000000000000" pitchFamily="2" charset="2"/>
              <a:buChar char="§"/>
              <a:defRPr/>
            </a:pPr>
            <a:endParaRPr lang="en-US" dirty="0"/>
          </a:p>
          <a:p>
            <a:pPr>
              <a:buFont typeface="Wingdings" panose="05000000000000000000" pitchFamily="2" charset="2"/>
              <a:buChar char="§"/>
              <a:defRPr/>
            </a:pPr>
            <a:r>
              <a:rPr lang="en-US" dirty="0"/>
              <a:t>P</a:t>
            </a:r>
            <a:r>
              <a:rPr lang="fr-FR" dirty="0" err="1"/>
              <a:t>revent</a:t>
            </a:r>
            <a:r>
              <a:rPr lang="fr-FR" dirty="0"/>
              <a:t> as </a:t>
            </a:r>
            <a:r>
              <a:rPr lang="fr-FR" dirty="0" err="1"/>
              <a:t>much</a:t>
            </a:r>
            <a:r>
              <a:rPr lang="fr-FR" dirty="0"/>
              <a:t> as possible local admin </a:t>
            </a:r>
            <a:r>
              <a:rPr lang="fr-FR" dirty="0" err="1"/>
              <a:t>privileges</a:t>
            </a:r>
            <a:r>
              <a:rPr lang="fr-FR" dirty="0"/>
              <a:t> to user </a:t>
            </a:r>
            <a:r>
              <a:rPr lang="fr-FR" dirty="0" err="1"/>
              <a:t>accounts</a:t>
            </a:r>
            <a:endParaRPr lang="fr-FR" dirty="0"/>
          </a:p>
          <a:p>
            <a:pPr lvl="1">
              <a:buFont typeface="Wingdings" panose="05000000000000000000" pitchFamily="2" charset="2"/>
              <a:buChar char="§"/>
              <a:defRPr/>
            </a:pPr>
            <a:r>
              <a:rPr lang="en-US" dirty="0"/>
              <a:t>T</a:t>
            </a:r>
            <a:r>
              <a:rPr lang="fr-FR" dirty="0" err="1"/>
              <a:t>his</a:t>
            </a:r>
            <a:r>
              <a:rPr lang="fr-FR" dirty="0"/>
              <a:t> </a:t>
            </a:r>
            <a:r>
              <a:rPr lang="fr-FR" dirty="0" err="1"/>
              <a:t>is</a:t>
            </a:r>
            <a:r>
              <a:rPr lang="fr-FR" dirty="0"/>
              <a:t> a key point to </a:t>
            </a:r>
            <a:r>
              <a:rPr lang="fr-FR" dirty="0" err="1"/>
              <a:t>prevent</a:t>
            </a:r>
            <a:r>
              <a:rPr lang="fr-FR" dirty="0"/>
              <a:t> </a:t>
            </a:r>
            <a:r>
              <a:rPr lang="fr-FR" dirty="0" err="1"/>
              <a:t>identity</a:t>
            </a:r>
            <a:r>
              <a:rPr lang="fr-FR" dirty="0"/>
              <a:t> </a:t>
            </a:r>
            <a:r>
              <a:rPr lang="fr-FR" dirty="0" err="1"/>
              <a:t>thief</a:t>
            </a:r>
            <a:endParaRPr lang="fr-FR" dirty="0"/>
          </a:p>
          <a:p>
            <a:pPr lvl="1">
              <a:buFont typeface="Wingdings" panose="05000000000000000000" pitchFamily="2" charset="2"/>
              <a:buChar char="§"/>
              <a:defRPr/>
            </a:pPr>
            <a:endParaRPr lang="en-US" dirty="0"/>
          </a:p>
          <a:p>
            <a:pPr>
              <a:buFont typeface="Wingdings" panose="05000000000000000000" pitchFamily="2" charset="2"/>
              <a:buChar char="§"/>
              <a:defRPr/>
            </a:pPr>
            <a:r>
              <a:rPr lang="en-US" dirty="0"/>
              <a:t>P</a:t>
            </a:r>
            <a:r>
              <a:rPr lang="fr-FR" dirty="0" err="1"/>
              <a:t>revent</a:t>
            </a:r>
            <a:r>
              <a:rPr lang="fr-FR" dirty="0"/>
              <a:t> </a:t>
            </a:r>
            <a:r>
              <a:rPr lang="fr-FR" dirty="0" err="1"/>
              <a:t>domain</a:t>
            </a:r>
            <a:r>
              <a:rPr lang="fr-FR" dirty="0"/>
              <a:t> admin </a:t>
            </a:r>
            <a:r>
              <a:rPr lang="fr-FR" dirty="0" err="1"/>
              <a:t>account</a:t>
            </a:r>
            <a:endParaRPr lang="fr-FR" dirty="0"/>
          </a:p>
        </p:txBody>
      </p:sp>
    </p:spTree>
    <p:extLst>
      <p:ext uri="{BB962C8B-B14F-4D97-AF65-F5344CB8AC3E}">
        <p14:creationId xmlns:p14="http://schemas.microsoft.com/office/powerpoint/2010/main" val="105686751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err="1"/>
              <a:t>RansomWares</a:t>
            </a:r>
            <a:r>
              <a:rPr lang="en-US" dirty="0"/>
              <a:t> protection – Office macros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509678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One of the most frequent attack is thru office document containing malicious macro automatically executed at document start.</a:t>
            </a:r>
            <a:endParaRPr lang="fr-FR" dirty="0"/>
          </a:p>
          <a:p>
            <a:pPr lvl="1"/>
            <a:r>
              <a:rPr lang="en-US" b="1" dirty="0"/>
              <a:t>Disable auto start for macros</a:t>
            </a:r>
            <a:r>
              <a:rPr lang="en-US" dirty="0"/>
              <a:t>:</a:t>
            </a:r>
            <a:r>
              <a:rPr lang="fr-FR" dirty="0"/>
              <a:t> </a:t>
            </a:r>
            <a:r>
              <a:rPr lang="fr-FR" u="sng" dirty="0">
                <a:hlinkClick r:id="rId2"/>
              </a:rPr>
              <a:t>https://support.office.com/en-ZA/Article/Enable-or-disable-macros-in-Office-documents-7b4fdd2e-174f-47e2-9611-9efe4f860b12#bm2</a:t>
            </a:r>
            <a:endParaRPr lang="fr-FR" u="sng" dirty="0"/>
          </a:p>
          <a:p>
            <a:pPr lvl="1"/>
            <a:r>
              <a:rPr lang="en-US" dirty="0"/>
              <a:t>But user still can activate this macro. So we also recommend to configure </a:t>
            </a:r>
            <a:r>
              <a:rPr lang="en-US" b="1" dirty="0"/>
              <a:t>"Trusted Location"</a:t>
            </a:r>
            <a:r>
              <a:rPr lang="en-US" dirty="0"/>
              <a:t> policy to allow execution only for configured path:</a:t>
            </a:r>
            <a:r>
              <a:rPr lang="fr-FR" dirty="0"/>
              <a:t> </a:t>
            </a:r>
            <a:r>
              <a:rPr lang="fr-FR" u="sng" dirty="0">
                <a:hlinkClick r:id="rId3"/>
              </a:rPr>
              <a:t>https://support.office.com/en-us/article/Add-remove-or-change-a-trusted-location-7ee1cdc2-483e-4cbb-bcb3-4e7c67147fb4?CorrelationId=cd218d92-02cf-427b-806c-59f6a7c22809&amp;ui=en-US&amp;rs=en-US&amp;ad=US</a:t>
            </a:r>
            <a:endParaRPr lang="fr-FR" dirty="0"/>
          </a:p>
          <a:p>
            <a:r>
              <a:rPr lang="fr-FR" dirty="0"/>
              <a:t> </a:t>
            </a:r>
          </a:p>
        </p:txBody>
      </p:sp>
    </p:spTree>
    <p:extLst>
      <p:ext uri="{BB962C8B-B14F-4D97-AF65-F5344CB8AC3E}">
        <p14:creationId xmlns:p14="http://schemas.microsoft.com/office/powerpoint/2010/main" val="36523376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err="1"/>
              <a:t>RansomWares</a:t>
            </a:r>
            <a:r>
              <a:rPr lang="en-US" dirty="0"/>
              <a:t> protection – Office 2016 and macros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192052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Office 2016 provide better protection against malicious macros with GPO settings:</a:t>
            </a:r>
          </a:p>
          <a:p>
            <a:pPr lvl="1"/>
            <a:r>
              <a:rPr lang="en-US" u="sng" dirty="0">
                <a:hlinkClick r:id="rId2"/>
              </a:rPr>
              <a:t>https://blogs.technet.microsoft.com/mmpc/2016/03/22/new-feature-in-office-2016-can-block-macros-and-help-prevent-infection/</a:t>
            </a:r>
            <a:endParaRPr lang="fr-FR" dirty="0"/>
          </a:p>
        </p:txBody>
      </p:sp>
    </p:spTree>
    <p:extLst>
      <p:ext uri="{BB962C8B-B14F-4D97-AF65-F5344CB8AC3E}">
        <p14:creationId xmlns:p14="http://schemas.microsoft.com/office/powerpoint/2010/main" val="238469249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err="1"/>
              <a:t>RansomWares</a:t>
            </a:r>
            <a:r>
              <a:rPr lang="en-US" dirty="0"/>
              <a:t> protection – Filer Screening Management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4030" y="1801945"/>
            <a:ext cx="11887200" cy="509678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fr-FR" b="1" dirty="0"/>
              <a:t>Enable "File Screening Management" on Windows file servers</a:t>
            </a:r>
            <a:endParaRPr lang="fr-FR" dirty="0"/>
          </a:p>
          <a:p>
            <a:pPr lvl="1"/>
            <a:r>
              <a:rPr lang="fr-FR" dirty="0"/>
              <a:t>"File Screening Management" </a:t>
            </a:r>
            <a:r>
              <a:rPr lang="fr-FR" dirty="0" err="1"/>
              <a:t>protect</a:t>
            </a:r>
            <a:r>
              <a:rPr lang="fr-FR" dirty="0"/>
              <a:t> files and folders:</a:t>
            </a:r>
          </a:p>
          <a:p>
            <a:pPr lvl="2"/>
            <a:r>
              <a:rPr lang="fr-FR" dirty="0" err="1"/>
              <a:t>Preventing</a:t>
            </a:r>
            <a:r>
              <a:rPr lang="fr-FR" dirty="0"/>
              <a:t> file </a:t>
            </a:r>
            <a:r>
              <a:rPr lang="fr-FR" dirty="0" err="1"/>
              <a:t>creation</a:t>
            </a:r>
            <a:r>
              <a:rPr lang="fr-FR" dirty="0"/>
              <a:t> </a:t>
            </a:r>
            <a:r>
              <a:rPr lang="fr-FR" dirty="0" err="1"/>
              <a:t>using</a:t>
            </a:r>
            <a:r>
              <a:rPr lang="fr-FR" dirty="0"/>
              <a:t> suffixes or extension </a:t>
            </a:r>
            <a:r>
              <a:rPr lang="fr-FR" dirty="0" err="1"/>
              <a:t>depending</a:t>
            </a:r>
            <a:r>
              <a:rPr lang="fr-FR" dirty="0"/>
              <a:t> on </a:t>
            </a:r>
            <a:r>
              <a:rPr lang="fr-FR" dirty="0" err="1"/>
              <a:t>rules</a:t>
            </a:r>
            <a:r>
              <a:rPr lang="fr-FR" dirty="0"/>
              <a:t> </a:t>
            </a:r>
            <a:r>
              <a:rPr lang="fr-FR" dirty="0" err="1"/>
              <a:t>created</a:t>
            </a:r>
            <a:r>
              <a:rPr lang="fr-FR" dirty="0"/>
              <a:t>.</a:t>
            </a:r>
          </a:p>
          <a:p>
            <a:pPr lvl="2"/>
            <a:r>
              <a:rPr lang="fr-FR" dirty="0" err="1"/>
              <a:t>Raise</a:t>
            </a:r>
            <a:r>
              <a:rPr lang="fr-FR" dirty="0"/>
              <a:t> </a:t>
            </a:r>
            <a:r>
              <a:rPr lang="fr-FR" dirty="0" err="1"/>
              <a:t>alerts</a:t>
            </a:r>
            <a:r>
              <a:rPr lang="fr-FR" dirty="0"/>
              <a:t> for proactive monitoring</a:t>
            </a:r>
          </a:p>
          <a:p>
            <a:pPr lvl="2"/>
            <a:r>
              <a:rPr lang="fr-FR" dirty="0"/>
              <a:t>For exemple </a:t>
            </a:r>
            <a:r>
              <a:rPr lang="fr-FR" dirty="0" err="1"/>
              <a:t>it’s</a:t>
            </a:r>
            <a:r>
              <a:rPr lang="fr-FR" dirty="0"/>
              <a:t> possible to </a:t>
            </a:r>
            <a:r>
              <a:rPr lang="fr-FR" dirty="0" err="1"/>
              <a:t>prevent</a:t>
            </a:r>
            <a:r>
              <a:rPr lang="fr-FR" dirty="0"/>
              <a:t> *.</a:t>
            </a:r>
            <a:r>
              <a:rPr lang="fr-FR" dirty="0" err="1"/>
              <a:t>encrypted</a:t>
            </a:r>
            <a:r>
              <a:rPr lang="fr-FR" dirty="0"/>
              <a:t> file </a:t>
            </a:r>
            <a:r>
              <a:rPr lang="fr-FR" dirty="0" err="1"/>
              <a:t>creation</a:t>
            </a:r>
            <a:r>
              <a:rPr lang="fr-FR" dirty="0"/>
              <a:t> or </a:t>
            </a:r>
            <a:r>
              <a:rPr lang="fr-FR" dirty="0" err="1"/>
              <a:t>any</a:t>
            </a:r>
            <a:r>
              <a:rPr lang="fr-FR" dirty="0"/>
              <a:t> </a:t>
            </a:r>
            <a:r>
              <a:rPr lang="fr-FR" dirty="0" err="1"/>
              <a:t>other</a:t>
            </a:r>
            <a:r>
              <a:rPr lang="fr-FR" dirty="0"/>
              <a:t> file extension (</a:t>
            </a:r>
            <a:r>
              <a:rPr lang="fr-FR" dirty="0" err="1"/>
              <a:t>which</a:t>
            </a:r>
            <a:r>
              <a:rPr lang="fr-FR" dirty="0"/>
              <a:t> </a:t>
            </a:r>
            <a:r>
              <a:rPr lang="fr-FR" dirty="0" err="1"/>
              <a:t>is</a:t>
            </a:r>
            <a:r>
              <a:rPr lang="fr-FR" dirty="0"/>
              <a:t> not in whitelist)</a:t>
            </a:r>
          </a:p>
          <a:p>
            <a:pPr lvl="1"/>
            <a:r>
              <a:rPr lang="en-GB" u="sng" dirty="0">
                <a:hlinkClick r:id="rId2"/>
              </a:rPr>
              <a:t>https://technet.microsoft.com/en-us/library/cc732074.aspx</a:t>
            </a:r>
            <a:endParaRPr lang="fr-FR" u="sng" dirty="0"/>
          </a:p>
          <a:p>
            <a:pPr lvl="1"/>
            <a:r>
              <a:rPr lang="en-GB" dirty="0"/>
              <a:t>The basics of Windows Server 2008 FSRM (File Server Resource Manager) : </a:t>
            </a:r>
            <a:r>
              <a:rPr lang="en-GB" u="sng" dirty="0">
                <a:hlinkClick r:id="rId3"/>
              </a:rPr>
              <a:t>http://blogs.technet.com/b/josebda/archive/2008/08/20/the-basics-of-windows-server-2008-fsrm-file-server-resource-manager.aspx</a:t>
            </a:r>
            <a:endParaRPr lang="fr-FR" u="sng" dirty="0"/>
          </a:p>
          <a:p>
            <a:pPr lvl="1"/>
            <a:r>
              <a:rPr lang="en-GB" dirty="0" err="1"/>
              <a:t>CryptoLocker</a:t>
            </a:r>
            <a:r>
              <a:rPr lang="en-GB" dirty="0"/>
              <a:t> – File Screens : </a:t>
            </a:r>
            <a:r>
              <a:rPr lang="en-GB" u="sng" dirty="0">
                <a:hlinkClick r:id="rId4"/>
              </a:rPr>
              <a:t>http://www.catalyticit.com.au/cryptolocker-file-screens/</a:t>
            </a:r>
            <a:endParaRPr lang="fr-FR" dirty="0"/>
          </a:p>
        </p:txBody>
      </p:sp>
    </p:spTree>
    <p:extLst>
      <p:ext uri="{BB962C8B-B14F-4D97-AF65-F5344CB8AC3E}">
        <p14:creationId xmlns:p14="http://schemas.microsoft.com/office/powerpoint/2010/main" val="304791887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err="1"/>
              <a:t>RansomWares</a:t>
            </a:r>
            <a:r>
              <a:rPr lang="en-US" dirty="0"/>
              <a:t> protection – AppLocker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4030" y="1801945"/>
            <a:ext cx="11887200" cy="475822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Enable</a:t>
            </a:r>
            <a:r>
              <a:rPr lang="en-US" dirty="0"/>
              <a:t> </a:t>
            </a:r>
            <a:r>
              <a:rPr lang="en-GB" b="1" dirty="0"/>
              <a:t>AppLocker (or SRP Software Restriction Policy on XP/Windows 7 </a:t>
            </a:r>
            <a:r>
              <a:rPr lang="en-GB" b="1" dirty="0" err="1"/>
              <a:t>professionnal</a:t>
            </a:r>
            <a:r>
              <a:rPr lang="en-GB" b="1" dirty="0"/>
              <a:t>)</a:t>
            </a:r>
            <a:endParaRPr lang="fr-FR" dirty="0"/>
          </a:p>
          <a:p>
            <a:pPr lvl="1"/>
            <a:r>
              <a:rPr lang="en-US" dirty="0"/>
              <a:t>Most reliable protection against ransomwares in coordination with compressed files (containing executables) and URL filtering at proxy and mail server level.</a:t>
            </a:r>
            <a:endParaRPr lang="fr-FR" dirty="0"/>
          </a:p>
          <a:p>
            <a:pPr lvl="1"/>
            <a:r>
              <a:rPr lang="en-US" dirty="0"/>
              <a:t>Allow to block or to authorize programs based on several </a:t>
            </a:r>
            <a:r>
              <a:rPr lang="en-US" dirty="0" err="1"/>
              <a:t>criterias</a:t>
            </a:r>
            <a:r>
              <a:rPr lang="en-US" dirty="0"/>
              <a:t>:</a:t>
            </a:r>
            <a:endParaRPr lang="fr-FR" dirty="0"/>
          </a:p>
          <a:p>
            <a:pPr lvl="2"/>
            <a:r>
              <a:rPr lang="en-US" dirty="0"/>
              <a:t>Collections (extensions)</a:t>
            </a:r>
            <a:endParaRPr lang="fr-FR" dirty="0"/>
          </a:p>
          <a:p>
            <a:pPr lvl="2"/>
            <a:r>
              <a:rPr lang="en-US" dirty="0"/>
              <a:t>File version</a:t>
            </a:r>
            <a:endParaRPr lang="fr-FR" dirty="0"/>
          </a:p>
          <a:p>
            <a:pPr lvl="2"/>
            <a:r>
              <a:rPr lang="en-US" dirty="0"/>
              <a:t>Signatures</a:t>
            </a:r>
            <a:endParaRPr lang="fr-FR" dirty="0"/>
          </a:p>
          <a:p>
            <a:pPr lvl="2"/>
            <a:r>
              <a:rPr lang="en-US" dirty="0"/>
              <a:t>Path</a:t>
            </a:r>
            <a:endParaRPr lang="fr-FR" dirty="0"/>
          </a:p>
          <a:p>
            <a:pPr lvl="2"/>
            <a:r>
              <a:rPr lang="en-US" dirty="0"/>
              <a:t>For users or groups</a:t>
            </a:r>
            <a:endParaRPr lang="fr-FR" dirty="0"/>
          </a:p>
          <a:p>
            <a:pPr lvl="1"/>
            <a:r>
              <a:rPr lang="en-US" dirty="0"/>
              <a:t>More info: </a:t>
            </a:r>
            <a:r>
              <a:rPr lang="en-US" u="sng" dirty="0">
                <a:hlinkClick r:id="rId2"/>
              </a:rPr>
              <a:t>https://docs.microsoft.com/en-us/previous-versions/windows/it-pro/windows-server-2008-R2-and-2008/dd759068(v=ws.11)</a:t>
            </a:r>
            <a:endParaRPr lang="fr-FR" dirty="0"/>
          </a:p>
        </p:txBody>
      </p:sp>
    </p:spTree>
    <p:extLst>
      <p:ext uri="{BB962C8B-B14F-4D97-AF65-F5344CB8AC3E}">
        <p14:creationId xmlns:p14="http://schemas.microsoft.com/office/powerpoint/2010/main" val="42633886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err="1"/>
              <a:t>RansomWares</a:t>
            </a:r>
            <a:r>
              <a:rPr lang="en-US" dirty="0"/>
              <a:t> protection – AppLocker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4030" y="1801945"/>
            <a:ext cx="11887200" cy="408111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Implementation: </a:t>
            </a:r>
          </a:p>
          <a:p>
            <a:pPr lvl="1"/>
            <a:r>
              <a:rPr lang="en-US" u="sng" dirty="0">
                <a:hlinkClick r:id="rId2"/>
              </a:rPr>
              <a:t>http://www.microsoft-desktop.com/2011/03/applocker-implementation-et-configuration/</a:t>
            </a:r>
            <a:endParaRPr lang="en-US" u="sng" dirty="0"/>
          </a:p>
          <a:p>
            <a:pPr lvl="1"/>
            <a:r>
              <a:rPr lang="en-US" u="sng" dirty="0">
                <a:hlinkClick r:id="rId3"/>
              </a:rPr>
              <a:t>https://community.spiceworks.com/how_to/59664-free-almost-perfect-malware-protection-with-gpo-app-locker</a:t>
            </a:r>
            <a:endParaRPr lang="en-US" u="sng" dirty="0"/>
          </a:p>
          <a:p>
            <a:pPr lvl="1"/>
            <a:r>
              <a:rPr lang="en-US" dirty="0"/>
              <a:t>https://4sysops.com/archives/stopping-cryptolocker-and-other-ransomware/</a:t>
            </a:r>
            <a:endParaRPr lang="fr-FR" dirty="0"/>
          </a:p>
          <a:p>
            <a:r>
              <a:rPr lang="en-GB" dirty="0"/>
              <a:t> </a:t>
            </a:r>
            <a:r>
              <a:rPr lang="en-US" dirty="0"/>
              <a:t>Caution: AppLocker can also block legitimate application. You can use exceptions: </a:t>
            </a:r>
          </a:p>
          <a:p>
            <a:pPr lvl="1"/>
            <a:r>
              <a:rPr lang="en-US" u="sng" dirty="0">
                <a:hlinkClick r:id="rId4"/>
              </a:rPr>
              <a:t>https://technet.microsoft.com/en-us/library/dd759051.aspx</a:t>
            </a:r>
            <a:endParaRPr lang="fr-FR" dirty="0"/>
          </a:p>
        </p:txBody>
      </p:sp>
    </p:spTree>
    <p:extLst>
      <p:ext uri="{BB962C8B-B14F-4D97-AF65-F5344CB8AC3E}">
        <p14:creationId xmlns:p14="http://schemas.microsoft.com/office/powerpoint/2010/main" val="418423380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err="1"/>
              <a:t>RansomWares</a:t>
            </a:r>
            <a:r>
              <a:rPr lang="en-US" dirty="0"/>
              <a:t> protection – AppLocker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4030" y="1801945"/>
            <a:ext cx="11887200" cy="312085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Most used </a:t>
            </a:r>
            <a:r>
              <a:rPr lang="en-US" dirty="0" err="1"/>
              <a:t>Cryptolocker</a:t>
            </a:r>
            <a:r>
              <a:rPr lang="en-US" dirty="0"/>
              <a:t> and Malware path/extension:</a:t>
            </a:r>
            <a:endParaRPr lang="fr-FR" dirty="0"/>
          </a:p>
          <a:p>
            <a:pPr lvl="1"/>
            <a:r>
              <a:rPr lang="en-GB" dirty="0"/>
              <a:t>%OSDRIVE%\Users\*\</a:t>
            </a:r>
            <a:r>
              <a:rPr lang="en-GB" dirty="0" err="1"/>
              <a:t>AppData</a:t>
            </a:r>
            <a:r>
              <a:rPr lang="en-GB" dirty="0"/>
              <a:t>\Local\Temp\*.</a:t>
            </a:r>
            <a:r>
              <a:rPr lang="en-GB" dirty="0" err="1"/>
              <a:t>tmp</a:t>
            </a:r>
            <a:endParaRPr lang="en-GB" dirty="0"/>
          </a:p>
          <a:p>
            <a:pPr lvl="1"/>
            <a:r>
              <a:rPr lang="en-GB" dirty="0"/>
              <a:t>%OSDRIVE%\Users\*\</a:t>
            </a:r>
            <a:r>
              <a:rPr lang="en-GB" dirty="0" err="1"/>
              <a:t>AppData</a:t>
            </a:r>
            <a:r>
              <a:rPr lang="en-GB" dirty="0"/>
              <a:t>\*\*.</a:t>
            </a:r>
            <a:r>
              <a:rPr lang="en-GB" dirty="0" err="1"/>
              <a:t>tmp</a:t>
            </a:r>
            <a:endParaRPr lang="en-GB" dirty="0"/>
          </a:p>
          <a:p>
            <a:pPr lvl="1"/>
            <a:r>
              <a:rPr lang="en-GB" dirty="0"/>
              <a:t>%temp%\*.</a:t>
            </a:r>
            <a:r>
              <a:rPr lang="en-GB" dirty="0" err="1"/>
              <a:t>tmp</a:t>
            </a:r>
            <a:endParaRPr lang="en-GB" dirty="0"/>
          </a:p>
          <a:p>
            <a:pPr lvl="1"/>
            <a:r>
              <a:rPr lang="en-GB" dirty="0"/>
              <a:t>%OSDRIVE%\Users\*\</a:t>
            </a:r>
            <a:r>
              <a:rPr lang="en-GB" dirty="0" err="1"/>
              <a:t>AppData</a:t>
            </a:r>
            <a:r>
              <a:rPr lang="en-GB" dirty="0"/>
              <a:t>\Local\Temp\*.exe</a:t>
            </a:r>
          </a:p>
          <a:p>
            <a:pPr lvl="1"/>
            <a:r>
              <a:rPr lang="en-GB" dirty="0"/>
              <a:t>%OSDRIVE%\Users\*\</a:t>
            </a:r>
            <a:r>
              <a:rPr lang="en-GB" dirty="0" err="1"/>
              <a:t>AppData</a:t>
            </a:r>
            <a:r>
              <a:rPr lang="en-GB" dirty="0"/>
              <a:t>\*\*.exe</a:t>
            </a:r>
          </a:p>
          <a:p>
            <a:pPr lvl="1"/>
            <a:r>
              <a:rPr lang="en-GB" dirty="0"/>
              <a:t>%temp%\*.exe </a:t>
            </a:r>
            <a:endParaRPr lang="fr-FR" dirty="0"/>
          </a:p>
        </p:txBody>
      </p:sp>
    </p:spTree>
    <p:extLst>
      <p:ext uri="{BB962C8B-B14F-4D97-AF65-F5344CB8AC3E}">
        <p14:creationId xmlns:p14="http://schemas.microsoft.com/office/powerpoint/2010/main" val="104563292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err="1"/>
              <a:t>RansomWares</a:t>
            </a:r>
            <a:r>
              <a:rPr lang="en-US" dirty="0"/>
              <a:t> protection – Exchange rules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4030" y="1801945"/>
            <a:ext cx="11887200" cy="481978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Enable strong filtering in Office365</a:t>
            </a:r>
            <a:endParaRPr lang="fr-FR" dirty="0"/>
          </a:p>
          <a:p>
            <a:pPr lvl="1"/>
            <a:r>
              <a:rPr lang="en-US" dirty="0"/>
              <a:t>Most of malware relies on auto execution.</a:t>
            </a:r>
            <a:endParaRPr lang="fr-FR" dirty="0"/>
          </a:p>
          <a:p>
            <a:pPr lvl="1"/>
            <a:r>
              <a:rPr lang="en-US" dirty="0"/>
              <a:t>This can be blocked at Exchange online level through transport rule to block or flag mails containing exe</a:t>
            </a:r>
            <a:endParaRPr lang="fr-FR" dirty="0"/>
          </a:p>
          <a:p>
            <a:pPr lvl="1"/>
            <a:r>
              <a:rPr lang="en-US" dirty="0"/>
              <a:t>Filtering engine based on file extension blacklist  and on file scanning to detect file type and define if it is executable or not.</a:t>
            </a:r>
            <a:endParaRPr lang="fr-FR" dirty="0"/>
          </a:p>
          <a:p>
            <a:pPr lvl="1"/>
            <a:r>
              <a:rPr lang="fr-FR" u="sng" dirty="0">
                <a:hlinkClick r:id="rId2"/>
              </a:rPr>
              <a:t>http://blogs.msdn.com/b/tzink/archive/2014/04/08/blocking-executable-content-in-office-365-for-more-aggressive-anti-malware-protection.aspx</a:t>
            </a:r>
            <a:endParaRPr lang="fr-FR" u="sng" dirty="0"/>
          </a:p>
          <a:p>
            <a:r>
              <a:rPr lang="en-US" dirty="0"/>
              <a:t>Same on Exchange on-premise configuring strong filtering rule for transport (for example filter zip files, </a:t>
            </a:r>
            <a:r>
              <a:rPr lang="en-US" dirty="0" err="1"/>
              <a:t>etc</a:t>
            </a:r>
            <a:r>
              <a:rPr lang="en-US" dirty="0"/>
              <a:t>)</a:t>
            </a:r>
            <a:endParaRPr lang="fr-FR" dirty="0"/>
          </a:p>
          <a:p>
            <a:pPr lvl="1"/>
            <a:endParaRPr lang="fr-FR" dirty="0"/>
          </a:p>
        </p:txBody>
      </p:sp>
    </p:spTree>
    <p:extLst>
      <p:ext uri="{BB962C8B-B14F-4D97-AF65-F5344CB8AC3E}">
        <p14:creationId xmlns:p14="http://schemas.microsoft.com/office/powerpoint/2010/main" val="186534207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err="1"/>
              <a:t>RansomWares</a:t>
            </a:r>
            <a:r>
              <a:rPr lang="en-US" dirty="0"/>
              <a:t> protection – Exchange EOP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4030" y="1801945"/>
            <a:ext cx="11887200" cy="487518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a:t>Protection </a:t>
            </a:r>
            <a:r>
              <a:rPr lang="fr-FR" dirty="0" err="1"/>
              <a:t>based</a:t>
            </a:r>
            <a:r>
              <a:rPr lang="fr-FR" dirty="0"/>
              <a:t> on EOP (Exchange Online Protection). More information:</a:t>
            </a:r>
          </a:p>
          <a:p>
            <a:pPr lvl="1"/>
            <a:r>
              <a:rPr lang="en-GB" dirty="0"/>
              <a:t>Exchange Online Protection overview : </a:t>
            </a:r>
            <a:r>
              <a:rPr lang="en-GB" u="sng" dirty="0">
                <a:hlinkClick r:id="rId2"/>
              </a:rPr>
              <a:t>https://technet.microsoft.com/en-us/library/jj723119(v=exchg.150).aspx</a:t>
            </a:r>
            <a:endParaRPr lang="fr-FR" dirty="0"/>
          </a:p>
          <a:p>
            <a:pPr lvl="1"/>
            <a:r>
              <a:rPr lang="en-GB" dirty="0"/>
              <a:t>Best Practices for configuring EOP : </a:t>
            </a:r>
            <a:r>
              <a:rPr lang="en-GB" u="sng" dirty="0">
                <a:hlinkClick r:id="rId3"/>
              </a:rPr>
              <a:t>https://technet.microsoft.com/en-us/library/jj723164(v=exchg.150).aspx</a:t>
            </a:r>
            <a:endParaRPr lang="fr-FR" dirty="0"/>
          </a:p>
          <a:p>
            <a:pPr lvl="1"/>
            <a:r>
              <a:rPr lang="fr-FR" dirty="0"/>
              <a:t>Configure content </a:t>
            </a:r>
            <a:r>
              <a:rPr lang="fr-FR" dirty="0" err="1"/>
              <a:t>filter</a:t>
            </a:r>
            <a:r>
              <a:rPr lang="fr-FR" dirty="0"/>
              <a:t> </a:t>
            </a:r>
            <a:r>
              <a:rPr lang="fr-FR" dirty="0" err="1"/>
              <a:t>policies</a:t>
            </a:r>
            <a:r>
              <a:rPr lang="fr-FR" dirty="0"/>
              <a:t> : </a:t>
            </a:r>
            <a:r>
              <a:rPr lang="fr-FR" u="sng" dirty="0">
                <a:hlinkClick r:id="rId4"/>
              </a:rPr>
              <a:t>https://technet.microsoft.com/en-us/library/jj200684(v=exchg.150).aspx</a:t>
            </a:r>
            <a:endParaRPr lang="fr-FR" dirty="0"/>
          </a:p>
          <a:p>
            <a:pPr lvl="1"/>
            <a:r>
              <a:rPr lang="en-US" dirty="0"/>
              <a:t>Using transport rules to inspect message attachments : </a:t>
            </a:r>
            <a:r>
              <a:rPr lang="en-US" u="sng" dirty="0">
                <a:hlinkClick r:id="rId5"/>
              </a:rPr>
              <a:t>http://blogs.technet.com/b/exchange/archive/2009/05/11/3407435.aspx</a:t>
            </a:r>
            <a:r>
              <a:rPr lang="fr-FR" dirty="0"/>
              <a:t> </a:t>
            </a:r>
            <a:r>
              <a:rPr lang="en-US" dirty="0"/>
              <a:t>or </a:t>
            </a:r>
            <a:r>
              <a:rPr lang="en-US" u="sng" dirty="0">
                <a:hlinkClick r:id="rId6"/>
              </a:rPr>
              <a:t>https://technet.microsoft.com/en-us/library/jj919236(v=exchg.150).aspx</a:t>
            </a:r>
            <a:endParaRPr lang="fr-FR" dirty="0"/>
          </a:p>
          <a:p>
            <a:pPr lvl="1"/>
            <a:endParaRPr lang="fr-FR" dirty="0"/>
          </a:p>
        </p:txBody>
      </p:sp>
    </p:spTree>
    <p:extLst>
      <p:ext uri="{BB962C8B-B14F-4D97-AF65-F5344CB8AC3E}">
        <p14:creationId xmlns:p14="http://schemas.microsoft.com/office/powerpoint/2010/main" val="260966148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err="1"/>
              <a:t>RansomWares</a:t>
            </a:r>
            <a:r>
              <a:rPr lang="en-US" dirty="0"/>
              <a:t> protection – Exchange Online ATP and Firewall/Proxies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4030" y="1801945"/>
            <a:ext cx="11887200" cy="487518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b="1" dirty="0"/>
              <a:t>Using Exchange Online Advanced Threat Protection (ATP)</a:t>
            </a:r>
            <a:endParaRPr lang="fr-FR" dirty="0"/>
          </a:p>
          <a:p>
            <a:pPr lvl="1"/>
            <a:r>
              <a:rPr lang="en-US" dirty="0"/>
              <a:t>This Exchange online feature allows to execute unknown signature attached file in sandbox environment in order to define if this file healthy or not:</a:t>
            </a:r>
            <a:endParaRPr lang="fr-FR" dirty="0"/>
          </a:p>
          <a:p>
            <a:pPr lvl="1"/>
            <a:r>
              <a:rPr lang="fr-FR" u="sng" dirty="0">
                <a:hlinkClick r:id="rId2"/>
              </a:rPr>
              <a:t>https://products.office.com/en-us/exchange/online-email-threat-protection</a:t>
            </a:r>
            <a:endParaRPr lang="fr-FR" u="sng" dirty="0"/>
          </a:p>
          <a:p>
            <a:endParaRPr lang="en-US" b="1" dirty="0"/>
          </a:p>
          <a:p>
            <a:r>
              <a:rPr lang="en-US" b="1" dirty="0"/>
              <a:t>At Firewall or proxy level: implement URL filtering</a:t>
            </a:r>
          </a:p>
          <a:p>
            <a:pPr lvl="1"/>
            <a:r>
              <a:rPr lang="en-US" dirty="0"/>
              <a:t>Example for TMG: </a:t>
            </a:r>
            <a:r>
              <a:rPr lang="fr-FR" u="sng" dirty="0">
                <a:hlinkClick r:id="rId3"/>
              </a:rPr>
              <a:t>https://technet.microsoft.com/en-us/magazine/ff472472.aspx</a:t>
            </a:r>
            <a:endParaRPr lang="fr-FR" u="sng" dirty="0"/>
          </a:p>
          <a:p>
            <a:pPr marL="342900" lvl="1" indent="0">
              <a:buNone/>
            </a:pPr>
            <a:endParaRPr lang="fr-FR" dirty="0"/>
          </a:p>
          <a:p>
            <a:endParaRPr lang="fr-FR" dirty="0"/>
          </a:p>
          <a:p>
            <a:pPr lvl="1"/>
            <a:endParaRPr lang="fr-FR" dirty="0"/>
          </a:p>
        </p:txBody>
      </p:sp>
    </p:spTree>
    <p:extLst>
      <p:ext uri="{BB962C8B-B14F-4D97-AF65-F5344CB8AC3E}">
        <p14:creationId xmlns:p14="http://schemas.microsoft.com/office/powerpoint/2010/main" val="33786334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Hijacking</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91211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sz="3200">
                <a:gradFill>
                  <a:gsLst>
                    <a:gs pos="1250">
                      <a:srgbClr val="505050"/>
                    </a:gs>
                    <a:gs pos="100000">
                      <a:srgbClr val="505050"/>
                    </a:gs>
                  </a:gsLst>
                  <a:lin ang="5400000" scaled="0"/>
                </a:gradFill>
              </a:rPr>
              <a:t>Hijack refers to taking control over something and causing it to do something else. </a:t>
            </a:r>
          </a:p>
          <a:p>
            <a:pPr lvl="0">
              <a:buFont typeface="Wingdings" panose="05000000000000000000" pitchFamily="2" charset="2"/>
              <a:buChar char="§"/>
              <a:defRPr/>
            </a:pPr>
            <a:r>
              <a:rPr lang="en-US" sz="3200">
                <a:gradFill>
                  <a:gsLst>
                    <a:gs pos="1250">
                      <a:srgbClr val="505050"/>
                    </a:gs>
                    <a:gs pos="100000">
                      <a:srgbClr val="505050"/>
                    </a:gs>
                  </a:gsLst>
                  <a:lin ang="5400000" scaled="0"/>
                </a:gradFill>
              </a:rPr>
              <a:t>The most common type of hijacking is when malware infects your computer and redirects your web browser, homepage, or search engine to a malicious site or somewhere you don't want to be. </a:t>
            </a:r>
          </a:p>
          <a:p>
            <a:pPr lvl="0">
              <a:buFont typeface="Wingdings" panose="05000000000000000000" pitchFamily="2" charset="2"/>
              <a:buChar char="§"/>
              <a:defRPr/>
            </a:pPr>
            <a:r>
              <a:rPr lang="en-US" sz="3200">
                <a:gradFill>
                  <a:gsLst>
                    <a:gs pos="1250">
                      <a:srgbClr val="505050"/>
                    </a:gs>
                    <a:gs pos="100000">
                      <a:srgbClr val="505050"/>
                    </a:gs>
                  </a:gsLst>
                  <a:lin ang="5400000" scaled="0"/>
                </a:gradFill>
              </a:rPr>
              <a:t>Malware </a:t>
            </a:r>
            <a:r>
              <a:rPr lang="en-US" sz="3200" dirty="0">
                <a:gradFill>
                  <a:gsLst>
                    <a:gs pos="1250">
                      <a:srgbClr val="505050"/>
                    </a:gs>
                    <a:gs pos="100000">
                      <a:srgbClr val="505050"/>
                    </a:gs>
                  </a:gsLst>
                  <a:lin ang="5400000" scaled="0"/>
                </a:gradFill>
              </a:rPr>
              <a:t>and especially ransomware may use standard OS functions and features, if they have privilege to do it, in order to attack the system.</a:t>
            </a:r>
          </a:p>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There are multiple example of these attacks, and we will spend time on </a:t>
            </a:r>
            <a:r>
              <a:rPr lang="en-US" sz="3200" dirty="0" err="1">
                <a:gradFill>
                  <a:gsLst>
                    <a:gs pos="1250">
                      <a:srgbClr val="505050"/>
                    </a:gs>
                    <a:gs pos="100000">
                      <a:srgbClr val="505050"/>
                    </a:gs>
                  </a:gsLst>
                  <a:lin ang="5400000" scaled="0"/>
                </a:gradFill>
              </a:rPr>
              <a:t>Wannacry</a:t>
            </a:r>
            <a:r>
              <a:rPr lang="en-US" sz="3200" dirty="0">
                <a:gradFill>
                  <a:gsLst>
                    <a:gs pos="1250">
                      <a:srgbClr val="505050"/>
                    </a:gs>
                    <a:gs pos="100000">
                      <a:srgbClr val="505050"/>
                    </a:gs>
                  </a:gsLst>
                  <a:lin ang="5400000" scaled="0"/>
                </a:gradFill>
              </a:rPr>
              <a:t>/Petya.</a:t>
            </a:r>
          </a:p>
        </p:txBody>
      </p:sp>
    </p:spTree>
    <p:extLst>
      <p:ext uri="{BB962C8B-B14F-4D97-AF65-F5344CB8AC3E}">
        <p14:creationId xmlns:p14="http://schemas.microsoft.com/office/powerpoint/2010/main" val="134392082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err="1"/>
              <a:t>RansomWares</a:t>
            </a:r>
            <a:r>
              <a:rPr lang="en-US" dirty="0"/>
              <a:t> protection – PUA in SCEP</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4030" y="1801945"/>
            <a:ext cx="11887200" cy="374871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b="1" dirty="0"/>
              <a:t>Enable PUA (Potential Unwanted Application) in SCEP</a:t>
            </a:r>
            <a:endParaRPr lang="fr-FR" dirty="0"/>
          </a:p>
          <a:p>
            <a:pPr lvl="1"/>
            <a:r>
              <a:rPr lang="en-US" dirty="0"/>
              <a:t>PUA represent an application which can increase malware infection risk</a:t>
            </a:r>
            <a:endParaRPr lang="fr-FR" dirty="0"/>
          </a:p>
          <a:p>
            <a:pPr lvl="1"/>
            <a:r>
              <a:rPr lang="en-US" dirty="0"/>
              <a:t>See more: </a:t>
            </a:r>
            <a:r>
              <a:rPr lang="en-US" u="sng" dirty="0">
                <a:hlinkClick r:id="rId2"/>
              </a:rPr>
              <a:t>https://blogs.technet.microsoft.com/mmpc/2015/11/25/shields-up-on-potentially-unwanted-applications-in-your-enterprise/</a:t>
            </a:r>
            <a:endParaRPr lang="en-US" u="sng" dirty="0"/>
          </a:p>
          <a:p>
            <a:pPr lvl="1"/>
            <a:endParaRPr lang="fr-FR" dirty="0"/>
          </a:p>
          <a:p>
            <a:r>
              <a:rPr lang="en-US" b="1" dirty="0"/>
              <a:t>Caution :</a:t>
            </a:r>
            <a:r>
              <a:rPr lang="en-US" dirty="0"/>
              <a:t> this will detect only new PUA and does not detect PUA already present on system.</a:t>
            </a:r>
            <a:endParaRPr lang="fr-FR" dirty="0"/>
          </a:p>
          <a:p>
            <a:pPr lvl="1"/>
            <a:endParaRPr lang="fr-FR" dirty="0"/>
          </a:p>
        </p:txBody>
      </p:sp>
    </p:spTree>
    <p:extLst>
      <p:ext uri="{BB962C8B-B14F-4D97-AF65-F5344CB8AC3E}">
        <p14:creationId xmlns:p14="http://schemas.microsoft.com/office/powerpoint/2010/main" val="47486575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err="1"/>
              <a:t>RansomWares</a:t>
            </a:r>
            <a:r>
              <a:rPr lang="en-US" dirty="0"/>
              <a:t> protection – Useful documentation</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4030" y="1801945"/>
            <a:ext cx="11887200" cy="409958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0">
              <a:buNone/>
            </a:pPr>
            <a:r>
              <a:rPr lang="en-US" b="1" dirty="0"/>
              <a:t>Security </a:t>
            </a:r>
            <a:r>
              <a:rPr lang="en-US" b="1" dirty="0" err="1"/>
              <a:t>TechCenter</a:t>
            </a:r>
            <a:r>
              <a:rPr lang="en-US" b="1" dirty="0"/>
              <a:t> </a:t>
            </a:r>
          </a:p>
          <a:p>
            <a:pPr marL="342900" lvl="1" indent="0">
              <a:buNone/>
            </a:pPr>
            <a:r>
              <a:rPr lang="en-US" dirty="0">
                <a:hlinkClick r:id="rId2"/>
              </a:rPr>
              <a:t>https://portal.msrc.microsoft.com/en-us</a:t>
            </a:r>
            <a:r>
              <a:rPr lang="en-US" dirty="0"/>
              <a:t>   </a:t>
            </a:r>
          </a:p>
          <a:p>
            <a:pPr marL="342900" lvl="1" indent="0">
              <a:buNone/>
            </a:pPr>
            <a:endParaRPr lang="en-US" dirty="0"/>
          </a:p>
          <a:p>
            <a:pPr marL="342900" lvl="1" indent="0">
              <a:buNone/>
            </a:pPr>
            <a:r>
              <a:rPr lang="en-US" b="1" dirty="0"/>
              <a:t>Microsoft threat intelligence archive</a:t>
            </a:r>
          </a:p>
          <a:p>
            <a:pPr marL="342900" lvl="1" indent="0">
              <a:buNone/>
            </a:pPr>
            <a:r>
              <a:rPr lang="en-US" dirty="0">
                <a:hlinkClick r:id="rId3"/>
              </a:rPr>
              <a:t>https://www.microsoft.com/en-us/wdsi/research/antimalware-security-research-papers</a:t>
            </a:r>
            <a:r>
              <a:rPr lang="en-US" dirty="0"/>
              <a:t>  </a:t>
            </a:r>
          </a:p>
          <a:p>
            <a:pPr marL="342900" lvl="1" indent="0">
              <a:buNone/>
            </a:pPr>
            <a:endParaRPr lang="en-US" dirty="0"/>
          </a:p>
          <a:p>
            <a:pPr marL="342900" lvl="1" indent="0">
              <a:buNone/>
            </a:pPr>
            <a:r>
              <a:rPr lang="en-US" b="1" dirty="0"/>
              <a:t>Microsoft Security Advisories</a:t>
            </a:r>
          </a:p>
          <a:p>
            <a:pPr marL="342900" lvl="1" indent="0">
              <a:buNone/>
            </a:pPr>
            <a:r>
              <a:rPr lang="en-US" dirty="0">
                <a:hlinkClick r:id="rId4"/>
              </a:rPr>
              <a:t>https://technet.microsoft.com/en-us/security/advisories</a:t>
            </a:r>
            <a:r>
              <a:rPr lang="en-US" dirty="0"/>
              <a:t> </a:t>
            </a:r>
          </a:p>
          <a:p>
            <a:pPr marL="342900" lvl="1" indent="0">
              <a:buNone/>
            </a:pPr>
            <a:endParaRPr lang="fr-FR" dirty="0"/>
          </a:p>
        </p:txBody>
      </p:sp>
    </p:spTree>
    <p:extLst>
      <p:ext uri="{BB962C8B-B14F-4D97-AF65-F5344CB8AC3E}">
        <p14:creationId xmlns:p14="http://schemas.microsoft.com/office/powerpoint/2010/main" val="411792608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99" spc="-50"/>
              <a:t>RDP </a:t>
            </a:r>
            <a:r>
              <a:rPr lang="en-US" sz="4799" spc="-50" dirty="0"/>
              <a:t>Hijacking</a:t>
            </a:r>
          </a:p>
        </p:txBody>
      </p:sp>
      <p:sp>
        <p:nvSpPr>
          <p:cNvPr id="4" name="Espace réservé du texte 3">
            <a:extLst>
              <a:ext uri="{FF2B5EF4-FFF2-40B4-BE49-F238E27FC236}">
                <a16:creationId xmlns:a16="http://schemas.microsoft.com/office/drawing/2014/main" id="{605BF8EC-CAC7-4AA4-BD7B-3347A1EF9B38}"/>
              </a:ext>
            </a:extLst>
          </p:cNvPr>
          <p:cNvSpPr>
            <a:spLocks noGrp="1"/>
          </p:cNvSpPr>
          <p:nvPr>
            <p:ph type="body" sz="quarter" idx="13"/>
          </p:nvPr>
        </p:nvSpPr>
        <p:spPr/>
        <p:txBody>
          <a:bodyPr/>
          <a:lstStyle/>
          <a:p>
            <a:endParaRPr lang="fr-FR" dirty="0"/>
          </a:p>
        </p:txBody>
      </p:sp>
    </p:spTree>
    <p:extLst>
      <p:ext uri="{BB962C8B-B14F-4D97-AF65-F5344CB8AC3E}">
        <p14:creationId xmlns:p14="http://schemas.microsoft.com/office/powerpoint/2010/main" val="2686057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Hijacking </a:t>
            </a:r>
            <a:r>
              <a:rPr lang="en-US" dirty="0" err="1"/>
              <a:t>rdp</a:t>
            </a:r>
            <a:r>
              <a:rPr lang="en-US" dirty="0"/>
              <a:t> session</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9367" y="1644208"/>
            <a:ext cx="11885514" cy="4986840"/>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40" dirty="0"/>
          </a:p>
          <a:p>
            <a:r>
              <a:rPr lang="fr-FR" sz="2040" dirty="0"/>
              <a:t>Need local </a:t>
            </a:r>
            <a:r>
              <a:rPr lang="fr-FR" sz="2040" dirty="0" err="1"/>
              <a:t>administrator</a:t>
            </a:r>
            <a:r>
              <a:rPr lang="fr-FR" sz="2040" dirty="0"/>
              <a:t> </a:t>
            </a:r>
            <a:r>
              <a:rPr lang="fr-FR" sz="2040" dirty="0" err="1"/>
              <a:t>privileges</a:t>
            </a:r>
            <a:r>
              <a:rPr lang="fr-FR" sz="2040" dirty="0"/>
              <a:t> to gain system </a:t>
            </a:r>
            <a:r>
              <a:rPr lang="fr-FR" sz="2040" dirty="0" err="1"/>
              <a:t>rights</a:t>
            </a:r>
            <a:r>
              <a:rPr lang="fr-FR" sz="2040" dirty="0"/>
              <a:t>.</a:t>
            </a:r>
          </a:p>
          <a:p>
            <a:endParaRPr lang="fr-FR" sz="2040" dirty="0"/>
          </a:p>
          <a:p>
            <a:r>
              <a:rPr lang="en-US" sz="2040" dirty="0"/>
              <a:t>There are no external tools. Nothing to get through application whitelisting. No executable is written to disk.</a:t>
            </a:r>
          </a:p>
          <a:p>
            <a:endParaRPr lang="en-US" sz="2040" dirty="0"/>
          </a:p>
          <a:p>
            <a:r>
              <a:rPr lang="en-US" sz="2040" dirty="0"/>
              <a:t>Works on almost all versions of Windows operating system.</a:t>
            </a:r>
          </a:p>
          <a:p>
            <a:endParaRPr lang="en-US" sz="2040" dirty="0"/>
          </a:p>
          <a:p>
            <a:r>
              <a:rPr lang="en-US" sz="2040" dirty="0"/>
              <a:t>you can connect to any session without a password.</a:t>
            </a:r>
          </a:p>
          <a:p>
            <a:endParaRPr lang="en-US" sz="2040" dirty="0"/>
          </a:p>
          <a:p>
            <a:endParaRPr lang="en-US" sz="2040" dirty="0"/>
          </a:p>
          <a:p>
            <a:pPr lvl="0"/>
            <a:endParaRPr lang="en-US" sz="2040" dirty="0"/>
          </a:p>
          <a:p>
            <a:pPr lvl="0"/>
            <a:endParaRPr lang="en-US" sz="2040" dirty="0"/>
          </a:p>
          <a:p>
            <a:pPr lvl="0"/>
            <a:endParaRPr lang="en-US" sz="2040" dirty="0"/>
          </a:p>
        </p:txBody>
      </p:sp>
    </p:spTree>
    <p:extLst>
      <p:ext uri="{BB962C8B-B14F-4D97-AF65-F5344CB8AC3E}">
        <p14:creationId xmlns:p14="http://schemas.microsoft.com/office/powerpoint/2010/main" val="197520792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Goal</a:t>
            </a:r>
          </a:p>
        </p:txBody>
      </p:sp>
      <p:pic>
        <p:nvPicPr>
          <p:cNvPr id="3" name="Image 2">
            <a:extLst>
              <a:ext uri="{FF2B5EF4-FFF2-40B4-BE49-F238E27FC236}">
                <a16:creationId xmlns:a16="http://schemas.microsoft.com/office/drawing/2014/main" id="{99D26289-B93C-4952-87C4-1546E4A98A56}"/>
              </a:ext>
            </a:extLst>
          </p:cNvPr>
          <p:cNvPicPr>
            <a:picLocks noChangeAspect="1"/>
          </p:cNvPicPr>
          <p:nvPr/>
        </p:nvPicPr>
        <p:blipFill>
          <a:blip r:embed="rId2"/>
          <a:stretch>
            <a:fillRect/>
          </a:stretch>
        </p:blipFill>
        <p:spPr>
          <a:xfrm>
            <a:off x="1068864" y="1779125"/>
            <a:ext cx="9809413" cy="4518538"/>
          </a:xfrm>
          <a:prstGeom prst="rect">
            <a:avLst/>
          </a:prstGeom>
        </p:spPr>
      </p:pic>
    </p:spTree>
    <p:extLst>
      <p:ext uri="{BB962C8B-B14F-4D97-AF65-F5344CB8AC3E}">
        <p14:creationId xmlns:p14="http://schemas.microsoft.com/office/powerpoint/2010/main" val="280431599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075" y="1213172"/>
            <a:ext cx="5846518" cy="5407696"/>
          </a:xfrm>
          <a:prstGeom prst="rect">
            <a:avLst/>
          </a:prstGeom>
          <a:solidFill>
            <a:srgbClr val="0179D7"/>
          </a:solidFill>
          <a:ln w="12700" cap="flat" cmpd="sng" algn="ctr">
            <a:noFill/>
            <a:prstDash val="solid"/>
            <a:miter lim="800000"/>
          </a:ln>
          <a:effectLst/>
        </p:spPr>
        <p:txBody>
          <a:bodyPr rtlCol="0" anchor="ctr"/>
          <a:lstStyle/>
          <a:p>
            <a:pPr defTabSz="914224" fontAlgn="auto">
              <a:defRPr/>
            </a:pPr>
            <a:endParaRPr lang="fr-FR" sz="1800" kern="0">
              <a:solidFill>
                <a:prstClr val="white"/>
              </a:solidFill>
              <a:latin typeface="Calibri" panose="020F0502020204030204"/>
            </a:endParaRPr>
          </a:p>
        </p:txBody>
      </p:sp>
      <p:sp>
        <p:nvSpPr>
          <p:cNvPr id="5" name="Text Placeholder 5"/>
          <p:cNvSpPr txBox="1">
            <a:spLocks/>
          </p:cNvSpPr>
          <p:nvPr/>
        </p:nvSpPr>
        <p:spPr>
          <a:xfrm>
            <a:off x="6552086" y="1793644"/>
            <a:ext cx="12227852" cy="2905725"/>
          </a:xfrm>
          <a:prstGeom prst="rect">
            <a:avLst/>
          </a:prstGeom>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6298" lvl="1" indent="-466298" defTabSz="932563">
              <a:buFont typeface="Arial" panose="020B0604020202020204" pitchFamily="34" charset="0"/>
              <a:buChar char="•"/>
              <a:defRPr/>
            </a:pPr>
            <a:r>
              <a:rPr lang="en-US" sz="2856" dirty="0">
                <a:solidFill>
                  <a:prstClr val="white"/>
                </a:solidFill>
                <a:latin typeface="Calibri Light" panose="020F0302020204030204"/>
              </a:rPr>
              <a:t>From Client1703-1 workstation,</a:t>
            </a:r>
          </a:p>
          <a:p>
            <a:pPr lvl="1" defTabSz="932563">
              <a:defRPr/>
            </a:pPr>
            <a:r>
              <a:rPr lang="en-US" sz="2856" dirty="0">
                <a:solidFill>
                  <a:prstClr val="white"/>
                </a:solidFill>
                <a:latin typeface="Calibri Light" panose="020F0302020204030204"/>
              </a:rPr>
              <a:t>      an administrator initiate RDP</a:t>
            </a:r>
          </a:p>
          <a:p>
            <a:pPr lvl="1" defTabSz="932563">
              <a:defRPr/>
            </a:pPr>
            <a:r>
              <a:rPr lang="en-US" sz="2856" dirty="0">
                <a:solidFill>
                  <a:prstClr val="white"/>
                </a:solidFill>
                <a:latin typeface="Calibri Light" panose="020F0302020204030204"/>
              </a:rPr>
              <a:t>      connection to SRV2012R2-1 with </a:t>
            </a:r>
          </a:p>
          <a:p>
            <a:pPr lvl="1" defTabSz="932563">
              <a:defRPr/>
            </a:pPr>
            <a:r>
              <a:rPr lang="en-US" sz="2856" dirty="0">
                <a:solidFill>
                  <a:prstClr val="white"/>
                </a:solidFill>
                <a:latin typeface="Calibri Light" panose="020F0302020204030204"/>
              </a:rPr>
              <a:t>      an account with domain</a:t>
            </a:r>
          </a:p>
          <a:p>
            <a:pPr lvl="1" defTabSz="932563">
              <a:defRPr/>
            </a:pPr>
            <a:r>
              <a:rPr lang="en-US" sz="2856" dirty="0">
                <a:solidFill>
                  <a:prstClr val="white"/>
                </a:solidFill>
                <a:latin typeface="Calibri Light" panose="020F0302020204030204"/>
              </a:rPr>
              <a:t>      admins privileges. </a:t>
            </a:r>
          </a:p>
          <a:p>
            <a:pPr lvl="1" defTabSz="932563">
              <a:defRPr/>
            </a:pPr>
            <a:endParaRPr lang="en-US" dirty="0">
              <a:solidFill>
                <a:prstClr val="white"/>
              </a:solidFill>
              <a:latin typeface="Calibri" panose="020F0502020204030204"/>
            </a:endParaRP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fr-FR" dirty="0"/>
              <a:t>RDP </a:t>
            </a:r>
            <a:r>
              <a:rPr lang="fr-FR" dirty="0" err="1"/>
              <a:t>connection</a:t>
            </a:r>
            <a:r>
              <a:rPr lang="fr-FR" dirty="0"/>
              <a:t> to SRV2012R2-1</a:t>
            </a:r>
          </a:p>
        </p:txBody>
      </p:sp>
      <p:sp>
        <p:nvSpPr>
          <p:cNvPr id="40" name="Text Box 5">
            <a:extLst>
              <a:ext uri="{FF2B5EF4-FFF2-40B4-BE49-F238E27FC236}">
                <a16:creationId xmlns:a16="http://schemas.microsoft.com/office/drawing/2014/main" id="{0FDD2A54-C770-4D0B-8605-381097EB03E9}"/>
              </a:ext>
            </a:extLst>
          </p:cNvPr>
          <p:cNvSpPr txBox="1">
            <a:spLocks noChangeArrowheads="1"/>
          </p:cNvSpPr>
          <p:nvPr/>
        </p:nvSpPr>
        <p:spPr bwMode="auto">
          <a:xfrm>
            <a:off x="1660965" y="2939441"/>
            <a:ext cx="1165754" cy="3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900" kern="1200">
                <a:solidFill>
                  <a:schemeClr val="tx1"/>
                </a:solidFill>
                <a:latin typeface="Segoe" pitchFamily="34" charset="0"/>
                <a:ea typeface="+mn-ea"/>
                <a:cs typeface="+mn-cs"/>
              </a:defRPr>
            </a:lvl1pPr>
            <a:lvl2pPr marL="457200" algn="l" rtl="0" eaLnBrk="0" fontAlgn="base" hangingPunct="0">
              <a:spcBef>
                <a:spcPct val="0"/>
              </a:spcBef>
              <a:spcAft>
                <a:spcPct val="0"/>
              </a:spcAft>
              <a:defRPr sz="900" kern="1200">
                <a:solidFill>
                  <a:schemeClr val="tx1"/>
                </a:solidFill>
                <a:latin typeface="Segoe" pitchFamily="34" charset="0"/>
                <a:ea typeface="+mn-ea"/>
                <a:cs typeface="+mn-cs"/>
              </a:defRPr>
            </a:lvl2pPr>
            <a:lvl3pPr marL="914400" algn="l" rtl="0" eaLnBrk="0" fontAlgn="base" hangingPunct="0">
              <a:spcBef>
                <a:spcPct val="0"/>
              </a:spcBef>
              <a:spcAft>
                <a:spcPct val="0"/>
              </a:spcAft>
              <a:defRPr sz="900" kern="1200">
                <a:solidFill>
                  <a:schemeClr val="tx1"/>
                </a:solidFill>
                <a:latin typeface="Segoe" pitchFamily="34" charset="0"/>
                <a:ea typeface="+mn-ea"/>
                <a:cs typeface="+mn-cs"/>
              </a:defRPr>
            </a:lvl3pPr>
            <a:lvl4pPr marL="1371600" algn="l" rtl="0" eaLnBrk="0" fontAlgn="base" hangingPunct="0">
              <a:spcBef>
                <a:spcPct val="0"/>
              </a:spcBef>
              <a:spcAft>
                <a:spcPct val="0"/>
              </a:spcAft>
              <a:defRPr sz="900" kern="1200">
                <a:solidFill>
                  <a:schemeClr val="tx1"/>
                </a:solidFill>
                <a:latin typeface="Segoe" pitchFamily="34" charset="0"/>
                <a:ea typeface="+mn-ea"/>
                <a:cs typeface="+mn-cs"/>
              </a:defRPr>
            </a:lvl4pPr>
            <a:lvl5pPr marL="1828800" algn="l" rtl="0" eaLnBrk="0" fontAlgn="base" hangingPunct="0">
              <a:spcBef>
                <a:spcPct val="0"/>
              </a:spcBef>
              <a:spcAft>
                <a:spcPct val="0"/>
              </a:spcAft>
              <a:defRPr sz="900" kern="1200">
                <a:solidFill>
                  <a:schemeClr val="tx1"/>
                </a:solidFill>
                <a:latin typeface="Segoe" pitchFamily="34" charset="0"/>
                <a:ea typeface="+mn-ea"/>
                <a:cs typeface="+mn-cs"/>
              </a:defRPr>
            </a:lvl5pPr>
            <a:lvl6pPr marL="2286000" algn="l" defTabSz="914400" rtl="0" eaLnBrk="1" latinLnBrk="0" hangingPunct="1">
              <a:defRPr sz="900" kern="1200">
                <a:solidFill>
                  <a:schemeClr val="tx1"/>
                </a:solidFill>
                <a:latin typeface="Segoe" pitchFamily="34" charset="0"/>
                <a:ea typeface="+mn-ea"/>
                <a:cs typeface="+mn-cs"/>
              </a:defRPr>
            </a:lvl6pPr>
            <a:lvl7pPr marL="2743200" algn="l" defTabSz="914400" rtl="0" eaLnBrk="1" latinLnBrk="0" hangingPunct="1">
              <a:defRPr sz="900" kern="1200">
                <a:solidFill>
                  <a:schemeClr val="tx1"/>
                </a:solidFill>
                <a:latin typeface="Segoe" pitchFamily="34" charset="0"/>
                <a:ea typeface="+mn-ea"/>
                <a:cs typeface="+mn-cs"/>
              </a:defRPr>
            </a:lvl7pPr>
            <a:lvl8pPr marL="3200400" algn="l" defTabSz="914400" rtl="0" eaLnBrk="1" latinLnBrk="0" hangingPunct="1">
              <a:defRPr sz="900" kern="1200">
                <a:solidFill>
                  <a:schemeClr val="tx1"/>
                </a:solidFill>
                <a:latin typeface="Segoe" pitchFamily="34" charset="0"/>
                <a:ea typeface="+mn-ea"/>
                <a:cs typeface="+mn-cs"/>
              </a:defRPr>
            </a:lvl8pPr>
            <a:lvl9pPr marL="3657600" algn="l" defTabSz="914400" rtl="0" eaLnBrk="1" latinLnBrk="0" hangingPunct="1">
              <a:defRPr sz="900" kern="1200">
                <a:solidFill>
                  <a:schemeClr val="tx1"/>
                </a:solidFill>
                <a:latin typeface="Segoe" pitchFamily="34" charset="0"/>
                <a:ea typeface="+mn-ea"/>
                <a:cs typeface="+mn-cs"/>
              </a:defRPr>
            </a:lvl9pPr>
          </a:lstStyle>
          <a:p>
            <a:pPr algn="ctr" defTabSz="699447" eaLnBrk="1" hangingPunct="1">
              <a:spcBef>
                <a:spcPct val="50000"/>
              </a:spcBef>
              <a:defRPr/>
            </a:pPr>
            <a:r>
              <a:rPr lang="en-US" sz="1377" b="1" dirty="0">
                <a:solidFill>
                  <a:prstClr val="white"/>
                </a:solidFill>
                <a:latin typeface="Arial" panose="020B0604020202020204" pitchFamily="34" charset="0"/>
              </a:rPr>
              <a:t>Key</a:t>
            </a:r>
          </a:p>
        </p:txBody>
      </p:sp>
      <p:sp>
        <p:nvSpPr>
          <p:cNvPr id="53" name="Text Box 15">
            <a:extLst>
              <a:ext uri="{FF2B5EF4-FFF2-40B4-BE49-F238E27FC236}">
                <a16:creationId xmlns:a16="http://schemas.microsoft.com/office/drawing/2014/main" id="{DB70D8EA-52C5-4E99-BC77-62FB09CC6B49}"/>
              </a:ext>
            </a:extLst>
          </p:cNvPr>
          <p:cNvSpPr txBox="1">
            <a:spLocks noChangeArrowheads="1"/>
          </p:cNvSpPr>
          <p:nvPr/>
        </p:nvSpPr>
        <p:spPr bwMode="auto">
          <a:xfrm>
            <a:off x="4050031" y="2955827"/>
            <a:ext cx="1165754" cy="3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900" kern="1200">
                <a:solidFill>
                  <a:schemeClr val="tx1"/>
                </a:solidFill>
                <a:latin typeface="Segoe" pitchFamily="34" charset="0"/>
                <a:ea typeface="+mn-ea"/>
                <a:cs typeface="+mn-cs"/>
              </a:defRPr>
            </a:lvl1pPr>
            <a:lvl2pPr marL="457200" algn="l" rtl="0" eaLnBrk="0" fontAlgn="base" hangingPunct="0">
              <a:spcBef>
                <a:spcPct val="0"/>
              </a:spcBef>
              <a:spcAft>
                <a:spcPct val="0"/>
              </a:spcAft>
              <a:defRPr sz="900" kern="1200">
                <a:solidFill>
                  <a:schemeClr val="tx1"/>
                </a:solidFill>
                <a:latin typeface="Segoe" pitchFamily="34" charset="0"/>
                <a:ea typeface="+mn-ea"/>
                <a:cs typeface="+mn-cs"/>
              </a:defRPr>
            </a:lvl2pPr>
            <a:lvl3pPr marL="914400" algn="l" rtl="0" eaLnBrk="0" fontAlgn="base" hangingPunct="0">
              <a:spcBef>
                <a:spcPct val="0"/>
              </a:spcBef>
              <a:spcAft>
                <a:spcPct val="0"/>
              </a:spcAft>
              <a:defRPr sz="900" kern="1200">
                <a:solidFill>
                  <a:schemeClr val="tx1"/>
                </a:solidFill>
                <a:latin typeface="Segoe" pitchFamily="34" charset="0"/>
                <a:ea typeface="+mn-ea"/>
                <a:cs typeface="+mn-cs"/>
              </a:defRPr>
            </a:lvl3pPr>
            <a:lvl4pPr marL="1371600" algn="l" rtl="0" eaLnBrk="0" fontAlgn="base" hangingPunct="0">
              <a:spcBef>
                <a:spcPct val="0"/>
              </a:spcBef>
              <a:spcAft>
                <a:spcPct val="0"/>
              </a:spcAft>
              <a:defRPr sz="900" kern="1200">
                <a:solidFill>
                  <a:schemeClr val="tx1"/>
                </a:solidFill>
                <a:latin typeface="Segoe" pitchFamily="34" charset="0"/>
                <a:ea typeface="+mn-ea"/>
                <a:cs typeface="+mn-cs"/>
              </a:defRPr>
            </a:lvl4pPr>
            <a:lvl5pPr marL="1828800" algn="l" rtl="0" eaLnBrk="0" fontAlgn="base" hangingPunct="0">
              <a:spcBef>
                <a:spcPct val="0"/>
              </a:spcBef>
              <a:spcAft>
                <a:spcPct val="0"/>
              </a:spcAft>
              <a:defRPr sz="900" kern="1200">
                <a:solidFill>
                  <a:schemeClr val="tx1"/>
                </a:solidFill>
                <a:latin typeface="Segoe" pitchFamily="34" charset="0"/>
                <a:ea typeface="+mn-ea"/>
                <a:cs typeface="+mn-cs"/>
              </a:defRPr>
            </a:lvl5pPr>
            <a:lvl6pPr marL="2286000" algn="l" defTabSz="914400" rtl="0" eaLnBrk="1" latinLnBrk="0" hangingPunct="1">
              <a:defRPr sz="900" kern="1200">
                <a:solidFill>
                  <a:schemeClr val="tx1"/>
                </a:solidFill>
                <a:latin typeface="Segoe" pitchFamily="34" charset="0"/>
                <a:ea typeface="+mn-ea"/>
                <a:cs typeface="+mn-cs"/>
              </a:defRPr>
            </a:lvl6pPr>
            <a:lvl7pPr marL="2743200" algn="l" defTabSz="914400" rtl="0" eaLnBrk="1" latinLnBrk="0" hangingPunct="1">
              <a:defRPr sz="900" kern="1200">
                <a:solidFill>
                  <a:schemeClr val="tx1"/>
                </a:solidFill>
                <a:latin typeface="Segoe" pitchFamily="34" charset="0"/>
                <a:ea typeface="+mn-ea"/>
                <a:cs typeface="+mn-cs"/>
              </a:defRPr>
            </a:lvl7pPr>
            <a:lvl8pPr marL="3200400" algn="l" defTabSz="914400" rtl="0" eaLnBrk="1" latinLnBrk="0" hangingPunct="1">
              <a:defRPr sz="900" kern="1200">
                <a:solidFill>
                  <a:schemeClr val="tx1"/>
                </a:solidFill>
                <a:latin typeface="Segoe" pitchFamily="34" charset="0"/>
                <a:ea typeface="+mn-ea"/>
                <a:cs typeface="+mn-cs"/>
              </a:defRPr>
            </a:lvl8pPr>
            <a:lvl9pPr marL="3657600" algn="l" defTabSz="914400" rtl="0" eaLnBrk="1" latinLnBrk="0" hangingPunct="1">
              <a:defRPr sz="900" kern="1200">
                <a:solidFill>
                  <a:schemeClr val="tx1"/>
                </a:solidFill>
                <a:latin typeface="Segoe" pitchFamily="34" charset="0"/>
                <a:ea typeface="+mn-ea"/>
                <a:cs typeface="+mn-cs"/>
              </a:defRPr>
            </a:lvl9pPr>
          </a:lstStyle>
          <a:p>
            <a:pPr algn="ctr" defTabSz="699447" eaLnBrk="1" hangingPunct="1">
              <a:spcBef>
                <a:spcPct val="50000"/>
              </a:spcBef>
              <a:defRPr/>
            </a:pPr>
            <a:r>
              <a:rPr lang="en-US" sz="1377" b="1" dirty="0">
                <a:solidFill>
                  <a:prstClr val="white"/>
                </a:solidFill>
                <a:latin typeface="Arial" panose="020B0604020202020204" pitchFamily="34" charset="0"/>
              </a:rPr>
              <a:t>Key</a:t>
            </a:r>
          </a:p>
        </p:txBody>
      </p:sp>
      <p:pic>
        <p:nvPicPr>
          <p:cNvPr id="8" name="Image 7">
            <a:extLst>
              <a:ext uri="{FF2B5EF4-FFF2-40B4-BE49-F238E27FC236}">
                <a16:creationId xmlns:a16="http://schemas.microsoft.com/office/drawing/2014/main" id="{4989B34D-AED8-43A5-B41F-D2DF0801B63E}"/>
              </a:ext>
            </a:extLst>
          </p:cNvPr>
          <p:cNvPicPr>
            <a:picLocks noChangeAspect="1"/>
          </p:cNvPicPr>
          <p:nvPr/>
        </p:nvPicPr>
        <p:blipFill>
          <a:blip r:embed="rId2"/>
          <a:stretch>
            <a:fillRect/>
          </a:stretch>
        </p:blipFill>
        <p:spPr>
          <a:xfrm>
            <a:off x="130542" y="1967911"/>
            <a:ext cx="6218312" cy="1975832"/>
          </a:xfrm>
          <a:prstGeom prst="rect">
            <a:avLst/>
          </a:prstGeom>
        </p:spPr>
      </p:pic>
    </p:spTree>
    <p:extLst>
      <p:ext uri="{BB962C8B-B14F-4D97-AF65-F5344CB8AC3E}">
        <p14:creationId xmlns:p14="http://schemas.microsoft.com/office/powerpoint/2010/main" val="10500322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075" y="1213172"/>
            <a:ext cx="5846518" cy="5407696"/>
          </a:xfrm>
          <a:prstGeom prst="rect">
            <a:avLst/>
          </a:prstGeom>
          <a:solidFill>
            <a:srgbClr val="0179D7"/>
          </a:solidFill>
          <a:ln w="12700" cap="flat" cmpd="sng" algn="ctr">
            <a:noFill/>
            <a:prstDash val="solid"/>
            <a:miter lim="800000"/>
          </a:ln>
          <a:effectLst/>
        </p:spPr>
        <p:txBody>
          <a:bodyPr rtlCol="0" anchor="ctr"/>
          <a:lstStyle/>
          <a:p>
            <a:pPr defTabSz="914224" fontAlgn="auto">
              <a:defRPr/>
            </a:pPr>
            <a:endParaRPr lang="fr-FR" sz="1800" kern="0">
              <a:solidFill>
                <a:prstClr val="white"/>
              </a:solidFill>
              <a:latin typeface="Calibri" panose="020F0502020204030204"/>
            </a:endParaRPr>
          </a:p>
        </p:txBody>
      </p:sp>
      <p:sp>
        <p:nvSpPr>
          <p:cNvPr id="5" name="Text Placeholder 5"/>
          <p:cNvSpPr txBox="1">
            <a:spLocks/>
          </p:cNvSpPr>
          <p:nvPr/>
        </p:nvSpPr>
        <p:spPr>
          <a:xfrm>
            <a:off x="6552086" y="1793643"/>
            <a:ext cx="12227852" cy="1919545"/>
          </a:xfrm>
          <a:prstGeom prst="rect">
            <a:avLst/>
          </a:prstGeom>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6298" lvl="1" indent="-466298" defTabSz="932563">
              <a:buFont typeface="Arial" panose="020B0604020202020204" pitchFamily="34" charset="0"/>
              <a:buChar char="•"/>
              <a:defRPr/>
            </a:pPr>
            <a:r>
              <a:rPr lang="en-US" sz="2856" dirty="0">
                <a:solidFill>
                  <a:prstClr val="white"/>
                </a:solidFill>
                <a:latin typeface="Calibri Light" panose="020F0302020204030204"/>
              </a:rPr>
              <a:t>Administrator is connected to</a:t>
            </a:r>
          </a:p>
          <a:p>
            <a:pPr lvl="1" defTabSz="932563">
              <a:defRPr/>
            </a:pPr>
            <a:r>
              <a:rPr lang="en-US" sz="2856" dirty="0">
                <a:solidFill>
                  <a:prstClr val="white"/>
                </a:solidFill>
                <a:latin typeface="Calibri Light" panose="020F0302020204030204"/>
              </a:rPr>
              <a:t>     SRV2012R2-1 and is working on a</a:t>
            </a:r>
          </a:p>
          <a:p>
            <a:pPr lvl="1" defTabSz="932563">
              <a:defRPr/>
            </a:pPr>
            <a:r>
              <a:rPr lang="en-US" sz="2856" dirty="0">
                <a:solidFill>
                  <a:prstClr val="white"/>
                </a:solidFill>
                <a:latin typeface="Calibri Light" panose="020F0302020204030204"/>
              </a:rPr>
              <a:t>     confidential document.</a:t>
            </a:r>
          </a:p>
          <a:p>
            <a:pPr lvl="1" defTabSz="932563">
              <a:defRPr/>
            </a:pPr>
            <a:endParaRPr lang="en-US" dirty="0">
              <a:solidFill>
                <a:prstClr val="white"/>
              </a:solidFill>
              <a:latin typeface="Calibri" panose="020F0502020204030204"/>
            </a:endParaRP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fr-FR" dirty="0"/>
              <a:t>RDP </a:t>
            </a:r>
            <a:r>
              <a:rPr lang="fr-FR" dirty="0" err="1"/>
              <a:t>connection</a:t>
            </a:r>
            <a:r>
              <a:rPr lang="fr-FR" dirty="0"/>
              <a:t> to SRV2012R2-1</a:t>
            </a:r>
          </a:p>
        </p:txBody>
      </p:sp>
      <p:sp>
        <p:nvSpPr>
          <p:cNvPr id="40" name="Text Box 5">
            <a:extLst>
              <a:ext uri="{FF2B5EF4-FFF2-40B4-BE49-F238E27FC236}">
                <a16:creationId xmlns:a16="http://schemas.microsoft.com/office/drawing/2014/main" id="{0FDD2A54-C770-4D0B-8605-381097EB03E9}"/>
              </a:ext>
            </a:extLst>
          </p:cNvPr>
          <p:cNvSpPr txBox="1">
            <a:spLocks noChangeArrowheads="1"/>
          </p:cNvSpPr>
          <p:nvPr/>
        </p:nvSpPr>
        <p:spPr bwMode="auto">
          <a:xfrm>
            <a:off x="1660965" y="2939441"/>
            <a:ext cx="1165754" cy="3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900" kern="1200">
                <a:solidFill>
                  <a:schemeClr val="tx1"/>
                </a:solidFill>
                <a:latin typeface="Segoe" pitchFamily="34" charset="0"/>
                <a:ea typeface="+mn-ea"/>
                <a:cs typeface="+mn-cs"/>
              </a:defRPr>
            </a:lvl1pPr>
            <a:lvl2pPr marL="457200" algn="l" rtl="0" eaLnBrk="0" fontAlgn="base" hangingPunct="0">
              <a:spcBef>
                <a:spcPct val="0"/>
              </a:spcBef>
              <a:spcAft>
                <a:spcPct val="0"/>
              </a:spcAft>
              <a:defRPr sz="900" kern="1200">
                <a:solidFill>
                  <a:schemeClr val="tx1"/>
                </a:solidFill>
                <a:latin typeface="Segoe" pitchFamily="34" charset="0"/>
                <a:ea typeface="+mn-ea"/>
                <a:cs typeface="+mn-cs"/>
              </a:defRPr>
            </a:lvl2pPr>
            <a:lvl3pPr marL="914400" algn="l" rtl="0" eaLnBrk="0" fontAlgn="base" hangingPunct="0">
              <a:spcBef>
                <a:spcPct val="0"/>
              </a:spcBef>
              <a:spcAft>
                <a:spcPct val="0"/>
              </a:spcAft>
              <a:defRPr sz="900" kern="1200">
                <a:solidFill>
                  <a:schemeClr val="tx1"/>
                </a:solidFill>
                <a:latin typeface="Segoe" pitchFamily="34" charset="0"/>
                <a:ea typeface="+mn-ea"/>
                <a:cs typeface="+mn-cs"/>
              </a:defRPr>
            </a:lvl3pPr>
            <a:lvl4pPr marL="1371600" algn="l" rtl="0" eaLnBrk="0" fontAlgn="base" hangingPunct="0">
              <a:spcBef>
                <a:spcPct val="0"/>
              </a:spcBef>
              <a:spcAft>
                <a:spcPct val="0"/>
              </a:spcAft>
              <a:defRPr sz="900" kern="1200">
                <a:solidFill>
                  <a:schemeClr val="tx1"/>
                </a:solidFill>
                <a:latin typeface="Segoe" pitchFamily="34" charset="0"/>
                <a:ea typeface="+mn-ea"/>
                <a:cs typeface="+mn-cs"/>
              </a:defRPr>
            </a:lvl4pPr>
            <a:lvl5pPr marL="1828800" algn="l" rtl="0" eaLnBrk="0" fontAlgn="base" hangingPunct="0">
              <a:spcBef>
                <a:spcPct val="0"/>
              </a:spcBef>
              <a:spcAft>
                <a:spcPct val="0"/>
              </a:spcAft>
              <a:defRPr sz="900" kern="1200">
                <a:solidFill>
                  <a:schemeClr val="tx1"/>
                </a:solidFill>
                <a:latin typeface="Segoe" pitchFamily="34" charset="0"/>
                <a:ea typeface="+mn-ea"/>
                <a:cs typeface="+mn-cs"/>
              </a:defRPr>
            </a:lvl5pPr>
            <a:lvl6pPr marL="2286000" algn="l" defTabSz="914400" rtl="0" eaLnBrk="1" latinLnBrk="0" hangingPunct="1">
              <a:defRPr sz="900" kern="1200">
                <a:solidFill>
                  <a:schemeClr val="tx1"/>
                </a:solidFill>
                <a:latin typeface="Segoe" pitchFamily="34" charset="0"/>
                <a:ea typeface="+mn-ea"/>
                <a:cs typeface="+mn-cs"/>
              </a:defRPr>
            </a:lvl6pPr>
            <a:lvl7pPr marL="2743200" algn="l" defTabSz="914400" rtl="0" eaLnBrk="1" latinLnBrk="0" hangingPunct="1">
              <a:defRPr sz="900" kern="1200">
                <a:solidFill>
                  <a:schemeClr val="tx1"/>
                </a:solidFill>
                <a:latin typeface="Segoe" pitchFamily="34" charset="0"/>
                <a:ea typeface="+mn-ea"/>
                <a:cs typeface="+mn-cs"/>
              </a:defRPr>
            </a:lvl7pPr>
            <a:lvl8pPr marL="3200400" algn="l" defTabSz="914400" rtl="0" eaLnBrk="1" latinLnBrk="0" hangingPunct="1">
              <a:defRPr sz="900" kern="1200">
                <a:solidFill>
                  <a:schemeClr val="tx1"/>
                </a:solidFill>
                <a:latin typeface="Segoe" pitchFamily="34" charset="0"/>
                <a:ea typeface="+mn-ea"/>
                <a:cs typeface="+mn-cs"/>
              </a:defRPr>
            </a:lvl8pPr>
            <a:lvl9pPr marL="3657600" algn="l" defTabSz="914400" rtl="0" eaLnBrk="1" latinLnBrk="0" hangingPunct="1">
              <a:defRPr sz="900" kern="1200">
                <a:solidFill>
                  <a:schemeClr val="tx1"/>
                </a:solidFill>
                <a:latin typeface="Segoe" pitchFamily="34" charset="0"/>
                <a:ea typeface="+mn-ea"/>
                <a:cs typeface="+mn-cs"/>
              </a:defRPr>
            </a:lvl9pPr>
          </a:lstStyle>
          <a:p>
            <a:pPr algn="ctr" defTabSz="699447" eaLnBrk="1" hangingPunct="1">
              <a:spcBef>
                <a:spcPct val="50000"/>
              </a:spcBef>
              <a:defRPr/>
            </a:pPr>
            <a:r>
              <a:rPr lang="en-US" sz="1377" b="1" dirty="0">
                <a:solidFill>
                  <a:prstClr val="white"/>
                </a:solidFill>
                <a:latin typeface="Arial" panose="020B0604020202020204" pitchFamily="34" charset="0"/>
              </a:rPr>
              <a:t>Key</a:t>
            </a:r>
          </a:p>
        </p:txBody>
      </p:sp>
      <p:sp>
        <p:nvSpPr>
          <p:cNvPr id="53" name="Text Box 15">
            <a:extLst>
              <a:ext uri="{FF2B5EF4-FFF2-40B4-BE49-F238E27FC236}">
                <a16:creationId xmlns:a16="http://schemas.microsoft.com/office/drawing/2014/main" id="{DB70D8EA-52C5-4E99-BC77-62FB09CC6B49}"/>
              </a:ext>
            </a:extLst>
          </p:cNvPr>
          <p:cNvSpPr txBox="1">
            <a:spLocks noChangeArrowheads="1"/>
          </p:cNvSpPr>
          <p:nvPr/>
        </p:nvSpPr>
        <p:spPr bwMode="auto">
          <a:xfrm>
            <a:off x="4050031" y="2955827"/>
            <a:ext cx="1165754" cy="3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900" kern="1200">
                <a:solidFill>
                  <a:schemeClr val="tx1"/>
                </a:solidFill>
                <a:latin typeface="Segoe" pitchFamily="34" charset="0"/>
                <a:ea typeface="+mn-ea"/>
                <a:cs typeface="+mn-cs"/>
              </a:defRPr>
            </a:lvl1pPr>
            <a:lvl2pPr marL="457200" algn="l" rtl="0" eaLnBrk="0" fontAlgn="base" hangingPunct="0">
              <a:spcBef>
                <a:spcPct val="0"/>
              </a:spcBef>
              <a:spcAft>
                <a:spcPct val="0"/>
              </a:spcAft>
              <a:defRPr sz="900" kern="1200">
                <a:solidFill>
                  <a:schemeClr val="tx1"/>
                </a:solidFill>
                <a:latin typeface="Segoe" pitchFamily="34" charset="0"/>
                <a:ea typeface="+mn-ea"/>
                <a:cs typeface="+mn-cs"/>
              </a:defRPr>
            </a:lvl2pPr>
            <a:lvl3pPr marL="914400" algn="l" rtl="0" eaLnBrk="0" fontAlgn="base" hangingPunct="0">
              <a:spcBef>
                <a:spcPct val="0"/>
              </a:spcBef>
              <a:spcAft>
                <a:spcPct val="0"/>
              </a:spcAft>
              <a:defRPr sz="900" kern="1200">
                <a:solidFill>
                  <a:schemeClr val="tx1"/>
                </a:solidFill>
                <a:latin typeface="Segoe" pitchFamily="34" charset="0"/>
                <a:ea typeface="+mn-ea"/>
                <a:cs typeface="+mn-cs"/>
              </a:defRPr>
            </a:lvl3pPr>
            <a:lvl4pPr marL="1371600" algn="l" rtl="0" eaLnBrk="0" fontAlgn="base" hangingPunct="0">
              <a:spcBef>
                <a:spcPct val="0"/>
              </a:spcBef>
              <a:spcAft>
                <a:spcPct val="0"/>
              </a:spcAft>
              <a:defRPr sz="900" kern="1200">
                <a:solidFill>
                  <a:schemeClr val="tx1"/>
                </a:solidFill>
                <a:latin typeface="Segoe" pitchFamily="34" charset="0"/>
                <a:ea typeface="+mn-ea"/>
                <a:cs typeface="+mn-cs"/>
              </a:defRPr>
            </a:lvl4pPr>
            <a:lvl5pPr marL="1828800" algn="l" rtl="0" eaLnBrk="0" fontAlgn="base" hangingPunct="0">
              <a:spcBef>
                <a:spcPct val="0"/>
              </a:spcBef>
              <a:spcAft>
                <a:spcPct val="0"/>
              </a:spcAft>
              <a:defRPr sz="900" kern="1200">
                <a:solidFill>
                  <a:schemeClr val="tx1"/>
                </a:solidFill>
                <a:latin typeface="Segoe" pitchFamily="34" charset="0"/>
                <a:ea typeface="+mn-ea"/>
                <a:cs typeface="+mn-cs"/>
              </a:defRPr>
            </a:lvl5pPr>
            <a:lvl6pPr marL="2286000" algn="l" defTabSz="914400" rtl="0" eaLnBrk="1" latinLnBrk="0" hangingPunct="1">
              <a:defRPr sz="900" kern="1200">
                <a:solidFill>
                  <a:schemeClr val="tx1"/>
                </a:solidFill>
                <a:latin typeface="Segoe" pitchFamily="34" charset="0"/>
                <a:ea typeface="+mn-ea"/>
                <a:cs typeface="+mn-cs"/>
              </a:defRPr>
            </a:lvl6pPr>
            <a:lvl7pPr marL="2743200" algn="l" defTabSz="914400" rtl="0" eaLnBrk="1" latinLnBrk="0" hangingPunct="1">
              <a:defRPr sz="900" kern="1200">
                <a:solidFill>
                  <a:schemeClr val="tx1"/>
                </a:solidFill>
                <a:latin typeface="Segoe" pitchFamily="34" charset="0"/>
                <a:ea typeface="+mn-ea"/>
                <a:cs typeface="+mn-cs"/>
              </a:defRPr>
            </a:lvl7pPr>
            <a:lvl8pPr marL="3200400" algn="l" defTabSz="914400" rtl="0" eaLnBrk="1" latinLnBrk="0" hangingPunct="1">
              <a:defRPr sz="900" kern="1200">
                <a:solidFill>
                  <a:schemeClr val="tx1"/>
                </a:solidFill>
                <a:latin typeface="Segoe" pitchFamily="34" charset="0"/>
                <a:ea typeface="+mn-ea"/>
                <a:cs typeface="+mn-cs"/>
              </a:defRPr>
            </a:lvl8pPr>
            <a:lvl9pPr marL="3657600" algn="l" defTabSz="914400" rtl="0" eaLnBrk="1" latinLnBrk="0" hangingPunct="1">
              <a:defRPr sz="900" kern="1200">
                <a:solidFill>
                  <a:schemeClr val="tx1"/>
                </a:solidFill>
                <a:latin typeface="Segoe" pitchFamily="34" charset="0"/>
                <a:ea typeface="+mn-ea"/>
                <a:cs typeface="+mn-cs"/>
              </a:defRPr>
            </a:lvl9pPr>
          </a:lstStyle>
          <a:p>
            <a:pPr algn="ctr" defTabSz="699447" eaLnBrk="1" hangingPunct="1">
              <a:spcBef>
                <a:spcPct val="50000"/>
              </a:spcBef>
              <a:defRPr/>
            </a:pPr>
            <a:r>
              <a:rPr lang="en-US" sz="1377" b="1" dirty="0">
                <a:solidFill>
                  <a:prstClr val="white"/>
                </a:solidFill>
                <a:latin typeface="Arial" panose="020B0604020202020204" pitchFamily="34" charset="0"/>
              </a:rPr>
              <a:t>Key</a:t>
            </a:r>
          </a:p>
        </p:txBody>
      </p:sp>
      <p:pic>
        <p:nvPicPr>
          <p:cNvPr id="3" name="Image 2">
            <a:extLst>
              <a:ext uri="{FF2B5EF4-FFF2-40B4-BE49-F238E27FC236}">
                <a16:creationId xmlns:a16="http://schemas.microsoft.com/office/drawing/2014/main" id="{82E62D13-61E6-4D4E-8DAB-4FC6D0153450}"/>
              </a:ext>
            </a:extLst>
          </p:cNvPr>
          <p:cNvPicPr>
            <a:picLocks noChangeAspect="1"/>
          </p:cNvPicPr>
          <p:nvPr/>
        </p:nvPicPr>
        <p:blipFill>
          <a:blip r:embed="rId2"/>
          <a:stretch>
            <a:fillRect/>
          </a:stretch>
        </p:blipFill>
        <p:spPr>
          <a:xfrm>
            <a:off x="882" y="1430050"/>
            <a:ext cx="6612165" cy="2519799"/>
          </a:xfrm>
          <a:prstGeom prst="rect">
            <a:avLst/>
          </a:prstGeom>
        </p:spPr>
      </p:pic>
    </p:spTree>
    <p:extLst>
      <p:ext uri="{BB962C8B-B14F-4D97-AF65-F5344CB8AC3E}">
        <p14:creationId xmlns:p14="http://schemas.microsoft.com/office/powerpoint/2010/main" val="159143515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075" y="1213172"/>
            <a:ext cx="5846518" cy="5407696"/>
          </a:xfrm>
          <a:prstGeom prst="rect">
            <a:avLst/>
          </a:prstGeom>
          <a:solidFill>
            <a:srgbClr val="0179D7"/>
          </a:solidFill>
          <a:ln w="12700" cap="flat" cmpd="sng" algn="ctr">
            <a:noFill/>
            <a:prstDash val="solid"/>
            <a:miter lim="800000"/>
          </a:ln>
          <a:effectLst/>
        </p:spPr>
        <p:txBody>
          <a:bodyPr rtlCol="0" anchor="ctr"/>
          <a:lstStyle/>
          <a:p>
            <a:pPr defTabSz="914224" fontAlgn="auto">
              <a:defRPr/>
            </a:pPr>
            <a:endParaRPr lang="fr-FR" sz="1800" kern="0">
              <a:solidFill>
                <a:prstClr val="white"/>
              </a:solidFill>
              <a:latin typeface="Calibri" panose="020F0502020204030204"/>
            </a:endParaRPr>
          </a:p>
        </p:txBody>
      </p:sp>
      <p:sp>
        <p:nvSpPr>
          <p:cNvPr id="5" name="Text Placeholder 5"/>
          <p:cNvSpPr txBox="1">
            <a:spLocks/>
          </p:cNvSpPr>
          <p:nvPr/>
        </p:nvSpPr>
        <p:spPr>
          <a:xfrm>
            <a:off x="6552086" y="1793643"/>
            <a:ext cx="12227852" cy="4878087"/>
          </a:xfrm>
          <a:prstGeom prst="rect">
            <a:avLst/>
          </a:prstGeom>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6298" lvl="1" indent="-466298" defTabSz="932563">
              <a:buFont typeface="Arial" panose="020B0604020202020204" pitchFamily="34" charset="0"/>
              <a:buChar char="•"/>
              <a:defRPr/>
            </a:pPr>
            <a:r>
              <a:rPr lang="en-US" sz="2856" dirty="0">
                <a:solidFill>
                  <a:prstClr val="white"/>
                </a:solidFill>
                <a:latin typeface="Calibri Light" panose="020F0302020204030204"/>
              </a:rPr>
              <a:t>Connected on </a:t>
            </a:r>
            <a:r>
              <a:rPr lang="en-US" sz="2856" b="1" dirty="0">
                <a:solidFill>
                  <a:prstClr val="white"/>
                </a:solidFill>
                <a:latin typeface="Calibri Light" panose="020F0302020204030204"/>
              </a:rPr>
              <a:t>SRV2012R2-1</a:t>
            </a:r>
            <a:r>
              <a:rPr lang="en-US" sz="2856" dirty="0">
                <a:solidFill>
                  <a:prstClr val="white"/>
                </a:solidFill>
                <a:latin typeface="Calibri Light" panose="020F0302020204030204"/>
              </a:rPr>
              <a:t> </a:t>
            </a:r>
          </a:p>
          <a:p>
            <a:pPr lvl="1" defTabSz="932563">
              <a:defRPr/>
            </a:pPr>
            <a:r>
              <a:rPr lang="en-US" sz="2856" dirty="0">
                <a:solidFill>
                  <a:prstClr val="white"/>
                </a:solidFill>
                <a:latin typeface="Calibri Light" panose="020F0302020204030204"/>
              </a:rPr>
              <a:t>      with a domain account “john” with</a:t>
            </a:r>
          </a:p>
          <a:p>
            <a:pPr lvl="1" defTabSz="932563">
              <a:defRPr/>
            </a:pPr>
            <a:r>
              <a:rPr lang="en-US" sz="2856" dirty="0">
                <a:solidFill>
                  <a:prstClr val="white"/>
                </a:solidFill>
                <a:latin typeface="Calibri Light" panose="020F0302020204030204"/>
              </a:rPr>
              <a:t>      local admin privilege, </a:t>
            </a:r>
          </a:p>
          <a:p>
            <a:pPr lvl="1" defTabSz="932563">
              <a:defRPr/>
            </a:pPr>
            <a:r>
              <a:rPr lang="en-US" sz="2856" dirty="0">
                <a:solidFill>
                  <a:prstClr val="white"/>
                </a:solidFill>
                <a:latin typeface="Calibri Light" panose="020F0302020204030204"/>
              </a:rPr>
              <a:t>      the attacker started “</a:t>
            </a:r>
            <a:r>
              <a:rPr lang="en-US" sz="2856" b="1" dirty="0">
                <a:solidFill>
                  <a:prstClr val="white"/>
                </a:solidFill>
                <a:latin typeface="Calibri Light" panose="020F0302020204030204"/>
              </a:rPr>
              <a:t>cmd.exe</a:t>
            </a:r>
            <a:r>
              <a:rPr lang="en-US" sz="2856" dirty="0">
                <a:solidFill>
                  <a:prstClr val="white"/>
                </a:solidFill>
                <a:latin typeface="Calibri Light" panose="020F0302020204030204"/>
              </a:rPr>
              <a:t>” and</a:t>
            </a:r>
          </a:p>
          <a:p>
            <a:pPr lvl="1" defTabSz="932563">
              <a:defRPr/>
            </a:pPr>
            <a:r>
              <a:rPr lang="en-US" sz="2856" dirty="0">
                <a:solidFill>
                  <a:prstClr val="white"/>
                </a:solidFill>
                <a:latin typeface="Calibri Light" panose="020F0302020204030204"/>
              </a:rPr>
              <a:t>      listed all connected users.</a:t>
            </a:r>
          </a:p>
          <a:p>
            <a:pPr lvl="1" defTabSz="932563">
              <a:defRPr/>
            </a:pPr>
            <a:endParaRPr lang="en-US" sz="2856" dirty="0">
              <a:solidFill>
                <a:prstClr val="white"/>
              </a:solidFill>
              <a:latin typeface="Calibri Light" panose="020F0302020204030204"/>
            </a:endParaRPr>
          </a:p>
          <a:p>
            <a:pPr marL="466298" lvl="1" indent="-466298" defTabSz="932563">
              <a:buFont typeface="Arial" panose="020B0604020202020204" pitchFamily="34" charset="0"/>
              <a:buChar char="•"/>
              <a:defRPr/>
            </a:pPr>
            <a:r>
              <a:rPr lang="en-US" sz="2856" dirty="0">
                <a:solidFill>
                  <a:prstClr val="white"/>
                </a:solidFill>
                <a:latin typeface="Calibri Light" panose="020F0302020204030204"/>
              </a:rPr>
              <a:t>Now, the goal is to hijack</a:t>
            </a:r>
          </a:p>
          <a:p>
            <a:pPr lvl="1" defTabSz="932563">
              <a:defRPr/>
            </a:pPr>
            <a:r>
              <a:rPr lang="en-US" sz="2856" dirty="0">
                <a:solidFill>
                  <a:prstClr val="white"/>
                </a:solidFill>
                <a:latin typeface="Calibri Light" panose="020F0302020204030204"/>
              </a:rPr>
              <a:t>     administrator session</a:t>
            </a:r>
          </a:p>
          <a:p>
            <a:pPr lvl="1" defTabSz="932563">
              <a:defRPr/>
            </a:pPr>
            <a:endParaRPr lang="en-US" sz="2856" dirty="0">
              <a:solidFill>
                <a:prstClr val="white"/>
              </a:solidFill>
              <a:latin typeface="Calibri Light" panose="020F0302020204030204"/>
            </a:endParaRPr>
          </a:p>
          <a:p>
            <a:pPr lvl="1" defTabSz="932563">
              <a:defRPr/>
            </a:pPr>
            <a:endParaRPr lang="en-US" dirty="0">
              <a:solidFill>
                <a:prstClr val="white"/>
              </a:solidFill>
              <a:latin typeface="Calibri" panose="020F0502020204030204"/>
            </a:endParaRP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fr-FR" dirty="0"/>
              <a:t>List all </a:t>
            </a:r>
            <a:r>
              <a:rPr lang="fr-FR" dirty="0" err="1"/>
              <a:t>connected</a:t>
            </a:r>
            <a:r>
              <a:rPr lang="fr-FR" dirty="0"/>
              <a:t> user</a:t>
            </a:r>
          </a:p>
        </p:txBody>
      </p:sp>
      <p:sp>
        <p:nvSpPr>
          <p:cNvPr id="40" name="Text Box 5">
            <a:extLst>
              <a:ext uri="{FF2B5EF4-FFF2-40B4-BE49-F238E27FC236}">
                <a16:creationId xmlns:a16="http://schemas.microsoft.com/office/drawing/2014/main" id="{0FDD2A54-C770-4D0B-8605-381097EB03E9}"/>
              </a:ext>
            </a:extLst>
          </p:cNvPr>
          <p:cNvSpPr txBox="1">
            <a:spLocks noChangeArrowheads="1"/>
          </p:cNvSpPr>
          <p:nvPr/>
        </p:nvSpPr>
        <p:spPr bwMode="auto">
          <a:xfrm>
            <a:off x="1660965" y="2939441"/>
            <a:ext cx="1165754" cy="3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900" kern="1200">
                <a:solidFill>
                  <a:schemeClr val="tx1"/>
                </a:solidFill>
                <a:latin typeface="Segoe" pitchFamily="34" charset="0"/>
                <a:ea typeface="+mn-ea"/>
                <a:cs typeface="+mn-cs"/>
              </a:defRPr>
            </a:lvl1pPr>
            <a:lvl2pPr marL="457200" algn="l" rtl="0" eaLnBrk="0" fontAlgn="base" hangingPunct="0">
              <a:spcBef>
                <a:spcPct val="0"/>
              </a:spcBef>
              <a:spcAft>
                <a:spcPct val="0"/>
              </a:spcAft>
              <a:defRPr sz="900" kern="1200">
                <a:solidFill>
                  <a:schemeClr val="tx1"/>
                </a:solidFill>
                <a:latin typeface="Segoe" pitchFamily="34" charset="0"/>
                <a:ea typeface="+mn-ea"/>
                <a:cs typeface="+mn-cs"/>
              </a:defRPr>
            </a:lvl2pPr>
            <a:lvl3pPr marL="914400" algn="l" rtl="0" eaLnBrk="0" fontAlgn="base" hangingPunct="0">
              <a:spcBef>
                <a:spcPct val="0"/>
              </a:spcBef>
              <a:spcAft>
                <a:spcPct val="0"/>
              </a:spcAft>
              <a:defRPr sz="900" kern="1200">
                <a:solidFill>
                  <a:schemeClr val="tx1"/>
                </a:solidFill>
                <a:latin typeface="Segoe" pitchFamily="34" charset="0"/>
                <a:ea typeface="+mn-ea"/>
                <a:cs typeface="+mn-cs"/>
              </a:defRPr>
            </a:lvl3pPr>
            <a:lvl4pPr marL="1371600" algn="l" rtl="0" eaLnBrk="0" fontAlgn="base" hangingPunct="0">
              <a:spcBef>
                <a:spcPct val="0"/>
              </a:spcBef>
              <a:spcAft>
                <a:spcPct val="0"/>
              </a:spcAft>
              <a:defRPr sz="900" kern="1200">
                <a:solidFill>
                  <a:schemeClr val="tx1"/>
                </a:solidFill>
                <a:latin typeface="Segoe" pitchFamily="34" charset="0"/>
                <a:ea typeface="+mn-ea"/>
                <a:cs typeface="+mn-cs"/>
              </a:defRPr>
            </a:lvl4pPr>
            <a:lvl5pPr marL="1828800" algn="l" rtl="0" eaLnBrk="0" fontAlgn="base" hangingPunct="0">
              <a:spcBef>
                <a:spcPct val="0"/>
              </a:spcBef>
              <a:spcAft>
                <a:spcPct val="0"/>
              </a:spcAft>
              <a:defRPr sz="900" kern="1200">
                <a:solidFill>
                  <a:schemeClr val="tx1"/>
                </a:solidFill>
                <a:latin typeface="Segoe" pitchFamily="34" charset="0"/>
                <a:ea typeface="+mn-ea"/>
                <a:cs typeface="+mn-cs"/>
              </a:defRPr>
            </a:lvl5pPr>
            <a:lvl6pPr marL="2286000" algn="l" defTabSz="914400" rtl="0" eaLnBrk="1" latinLnBrk="0" hangingPunct="1">
              <a:defRPr sz="900" kern="1200">
                <a:solidFill>
                  <a:schemeClr val="tx1"/>
                </a:solidFill>
                <a:latin typeface="Segoe" pitchFamily="34" charset="0"/>
                <a:ea typeface="+mn-ea"/>
                <a:cs typeface="+mn-cs"/>
              </a:defRPr>
            </a:lvl6pPr>
            <a:lvl7pPr marL="2743200" algn="l" defTabSz="914400" rtl="0" eaLnBrk="1" latinLnBrk="0" hangingPunct="1">
              <a:defRPr sz="900" kern="1200">
                <a:solidFill>
                  <a:schemeClr val="tx1"/>
                </a:solidFill>
                <a:latin typeface="Segoe" pitchFamily="34" charset="0"/>
                <a:ea typeface="+mn-ea"/>
                <a:cs typeface="+mn-cs"/>
              </a:defRPr>
            </a:lvl7pPr>
            <a:lvl8pPr marL="3200400" algn="l" defTabSz="914400" rtl="0" eaLnBrk="1" latinLnBrk="0" hangingPunct="1">
              <a:defRPr sz="900" kern="1200">
                <a:solidFill>
                  <a:schemeClr val="tx1"/>
                </a:solidFill>
                <a:latin typeface="Segoe" pitchFamily="34" charset="0"/>
                <a:ea typeface="+mn-ea"/>
                <a:cs typeface="+mn-cs"/>
              </a:defRPr>
            </a:lvl8pPr>
            <a:lvl9pPr marL="3657600" algn="l" defTabSz="914400" rtl="0" eaLnBrk="1" latinLnBrk="0" hangingPunct="1">
              <a:defRPr sz="900" kern="1200">
                <a:solidFill>
                  <a:schemeClr val="tx1"/>
                </a:solidFill>
                <a:latin typeface="Segoe" pitchFamily="34" charset="0"/>
                <a:ea typeface="+mn-ea"/>
                <a:cs typeface="+mn-cs"/>
              </a:defRPr>
            </a:lvl9pPr>
          </a:lstStyle>
          <a:p>
            <a:pPr algn="ctr" defTabSz="699447" eaLnBrk="1" hangingPunct="1">
              <a:spcBef>
                <a:spcPct val="50000"/>
              </a:spcBef>
              <a:defRPr/>
            </a:pPr>
            <a:r>
              <a:rPr lang="en-US" sz="1377" b="1" dirty="0">
                <a:solidFill>
                  <a:prstClr val="white"/>
                </a:solidFill>
                <a:latin typeface="Arial" panose="020B0604020202020204" pitchFamily="34" charset="0"/>
              </a:rPr>
              <a:t>Key</a:t>
            </a:r>
          </a:p>
        </p:txBody>
      </p:sp>
      <p:sp>
        <p:nvSpPr>
          <p:cNvPr id="53" name="Text Box 15">
            <a:extLst>
              <a:ext uri="{FF2B5EF4-FFF2-40B4-BE49-F238E27FC236}">
                <a16:creationId xmlns:a16="http://schemas.microsoft.com/office/drawing/2014/main" id="{DB70D8EA-52C5-4E99-BC77-62FB09CC6B49}"/>
              </a:ext>
            </a:extLst>
          </p:cNvPr>
          <p:cNvSpPr txBox="1">
            <a:spLocks noChangeArrowheads="1"/>
          </p:cNvSpPr>
          <p:nvPr/>
        </p:nvSpPr>
        <p:spPr bwMode="auto">
          <a:xfrm>
            <a:off x="4050031" y="2955827"/>
            <a:ext cx="1165754" cy="3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900" kern="1200">
                <a:solidFill>
                  <a:schemeClr val="tx1"/>
                </a:solidFill>
                <a:latin typeface="Segoe" pitchFamily="34" charset="0"/>
                <a:ea typeface="+mn-ea"/>
                <a:cs typeface="+mn-cs"/>
              </a:defRPr>
            </a:lvl1pPr>
            <a:lvl2pPr marL="457200" algn="l" rtl="0" eaLnBrk="0" fontAlgn="base" hangingPunct="0">
              <a:spcBef>
                <a:spcPct val="0"/>
              </a:spcBef>
              <a:spcAft>
                <a:spcPct val="0"/>
              </a:spcAft>
              <a:defRPr sz="900" kern="1200">
                <a:solidFill>
                  <a:schemeClr val="tx1"/>
                </a:solidFill>
                <a:latin typeface="Segoe" pitchFamily="34" charset="0"/>
                <a:ea typeface="+mn-ea"/>
                <a:cs typeface="+mn-cs"/>
              </a:defRPr>
            </a:lvl2pPr>
            <a:lvl3pPr marL="914400" algn="l" rtl="0" eaLnBrk="0" fontAlgn="base" hangingPunct="0">
              <a:spcBef>
                <a:spcPct val="0"/>
              </a:spcBef>
              <a:spcAft>
                <a:spcPct val="0"/>
              </a:spcAft>
              <a:defRPr sz="900" kern="1200">
                <a:solidFill>
                  <a:schemeClr val="tx1"/>
                </a:solidFill>
                <a:latin typeface="Segoe" pitchFamily="34" charset="0"/>
                <a:ea typeface="+mn-ea"/>
                <a:cs typeface="+mn-cs"/>
              </a:defRPr>
            </a:lvl3pPr>
            <a:lvl4pPr marL="1371600" algn="l" rtl="0" eaLnBrk="0" fontAlgn="base" hangingPunct="0">
              <a:spcBef>
                <a:spcPct val="0"/>
              </a:spcBef>
              <a:spcAft>
                <a:spcPct val="0"/>
              </a:spcAft>
              <a:defRPr sz="900" kern="1200">
                <a:solidFill>
                  <a:schemeClr val="tx1"/>
                </a:solidFill>
                <a:latin typeface="Segoe" pitchFamily="34" charset="0"/>
                <a:ea typeface="+mn-ea"/>
                <a:cs typeface="+mn-cs"/>
              </a:defRPr>
            </a:lvl4pPr>
            <a:lvl5pPr marL="1828800" algn="l" rtl="0" eaLnBrk="0" fontAlgn="base" hangingPunct="0">
              <a:spcBef>
                <a:spcPct val="0"/>
              </a:spcBef>
              <a:spcAft>
                <a:spcPct val="0"/>
              </a:spcAft>
              <a:defRPr sz="900" kern="1200">
                <a:solidFill>
                  <a:schemeClr val="tx1"/>
                </a:solidFill>
                <a:latin typeface="Segoe" pitchFamily="34" charset="0"/>
                <a:ea typeface="+mn-ea"/>
                <a:cs typeface="+mn-cs"/>
              </a:defRPr>
            </a:lvl5pPr>
            <a:lvl6pPr marL="2286000" algn="l" defTabSz="914400" rtl="0" eaLnBrk="1" latinLnBrk="0" hangingPunct="1">
              <a:defRPr sz="900" kern="1200">
                <a:solidFill>
                  <a:schemeClr val="tx1"/>
                </a:solidFill>
                <a:latin typeface="Segoe" pitchFamily="34" charset="0"/>
                <a:ea typeface="+mn-ea"/>
                <a:cs typeface="+mn-cs"/>
              </a:defRPr>
            </a:lvl6pPr>
            <a:lvl7pPr marL="2743200" algn="l" defTabSz="914400" rtl="0" eaLnBrk="1" latinLnBrk="0" hangingPunct="1">
              <a:defRPr sz="900" kern="1200">
                <a:solidFill>
                  <a:schemeClr val="tx1"/>
                </a:solidFill>
                <a:latin typeface="Segoe" pitchFamily="34" charset="0"/>
                <a:ea typeface="+mn-ea"/>
                <a:cs typeface="+mn-cs"/>
              </a:defRPr>
            </a:lvl7pPr>
            <a:lvl8pPr marL="3200400" algn="l" defTabSz="914400" rtl="0" eaLnBrk="1" latinLnBrk="0" hangingPunct="1">
              <a:defRPr sz="900" kern="1200">
                <a:solidFill>
                  <a:schemeClr val="tx1"/>
                </a:solidFill>
                <a:latin typeface="Segoe" pitchFamily="34" charset="0"/>
                <a:ea typeface="+mn-ea"/>
                <a:cs typeface="+mn-cs"/>
              </a:defRPr>
            </a:lvl8pPr>
            <a:lvl9pPr marL="3657600" algn="l" defTabSz="914400" rtl="0" eaLnBrk="1" latinLnBrk="0" hangingPunct="1">
              <a:defRPr sz="900" kern="1200">
                <a:solidFill>
                  <a:schemeClr val="tx1"/>
                </a:solidFill>
                <a:latin typeface="Segoe" pitchFamily="34" charset="0"/>
                <a:ea typeface="+mn-ea"/>
                <a:cs typeface="+mn-cs"/>
              </a:defRPr>
            </a:lvl9pPr>
          </a:lstStyle>
          <a:p>
            <a:pPr algn="ctr" defTabSz="699447" eaLnBrk="1" hangingPunct="1">
              <a:spcBef>
                <a:spcPct val="50000"/>
              </a:spcBef>
              <a:defRPr/>
            </a:pPr>
            <a:r>
              <a:rPr lang="en-US" sz="1377" b="1" dirty="0">
                <a:solidFill>
                  <a:prstClr val="white"/>
                </a:solidFill>
                <a:latin typeface="Arial" panose="020B0604020202020204" pitchFamily="34" charset="0"/>
              </a:rPr>
              <a:t>Key</a:t>
            </a:r>
          </a:p>
        </p:txBody>
      </p:sp>
      <p:pic>
        <p:nvPicPr>
          <p:cNvPr id="6" name="Image 5">
            <a:extLst>
              <a:ext uri="{FF2B5EF4-FFF2-40B4-BE49-F238E27FC236}">
                <a16:creationId xmlns:a16="http://schemas.microsoft.com/office/drawing/2014/main" id="{EDF32094-CD86-45A8-9F9A-A305F0B1F6C1}"/>
              </a:ext>
            </a:extLst>
          </p:cNvPr>
          <p:cNvPicPr>
            <a:picLocks noChangeAspect="1"/>
          </p:cNvPicPr>
          <p:nvPr/>
        </p:nvPicPr>
        <p:blipFill>
          <a:blip r:embed="rId2"/>
          <a:stretch>
            <a:fillRect/>
          </a:stretch>
        </p:blipFill>
        <p:spPr>
          <a:xfrm>
            <a:off x="151661" y="1577078"/>
            <a:ext cx="6299074" cy="1473467"/>
          </a:xfrm>
          <a:prstGeom prst="rect">
            <a:avLst/>
          </a:prstGeom>
        </p:spPr>
      </p:pic>
    </p:spTree>
    <p:extLst>
      <p:ext uri="{BB962C8B-B14F-4D97-AF65-F5344CB8AC3E}">
        <p14:creationId xmlns:p14="http://schemas.microsoft.com/office/powerpoint/2010/main" val="192653880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075" y="1213172"/>
            <a:ext cx="5846518" cy="5407696"/>
          </a:xfrm>
          <a:prstGeom prst="rect">
            <a:avLst/>
          </a:prstGeom>
          <a:solidFill>
            <a:srgbClr val="0179D7"/>
          </a:solidFill>
          <a:ln w="12700" cap="flat" cmpd="sng" algn="ctr">
            <a:noFill/>
            <a:prstDash val="solid"/>
            <a:miter lim="800000"/>
          </a:ln>
          <a:effectLst/>
        </p:spPr>
        <p:txBody>
          <a:bodyPr rtlCol="0" anchor="ctr"/>
          <a:lstStyle/>
          <a:p>
            <a:pPr defTabSz="914224" fontAlgn="auto">
              <a:defRPr/>
            </a:pPr>
            <a:endParaRPr lang="fr-FR" sz="1800" kern="0">
              <a:solidFill>
                <a:prstClr val="white"/>
              </a:solidFill>
              <a:latin typeface="Calibri" panose="020F0502020204030204"/>
            </a:endParaRPr>
          </a:p>
        </p:txBody>
      </p:sp>
      <p:sp>
        <p:nvSpPr>
          <p:cNvPr id="5" name="Text Placeholder 5"/>
          <p:cNvSpPr txBox="1">
            <a:spLocks/>
          </p:cNvSpPr>
          <p:nvPr/>
        </p:nvSpPr>
        <p:spPr>
          <a:xfrm>
            <a:off x="6552086" y="1793644"/>
            <a:ext cx="12227852" cy="3891906"/>
          </a:xfrm>
          <a:prstGeom prst="rect">
            <a:avLst/>
          </a:prstGeom>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6298" lvl="1" indent="-466298" defTabSz="932563">
              <a:buFont typeface="Arial" panose="020B0604020202020204" pitchFamily="34" charset="0"/>
              <a:buChar char="•"/>
              <a:defRPr/>
            </a:pPr>
            <a:r>
              <a:rPr lang="en-US" sz="2856" dirty="0">
                <a:solidFill>
                  <a:prstClr val="white"/>
                </a:solidFill>
                <a:latin typeface="Calibri Light" panose="020F0302020204030204"/>
              </a:rPr>
              <a:t>The attacker create service that</a:t>
            </a:r>
          </a:p>
          <a:p>
            <a:pPr lvl="1" defTabSz="932563">
              <a:defRPr/>
            </a:pPr>
            <a:r>
              <a:rPr lang="en-US" sz="2856" dirty="0">
                <a:solidFill>
                  <a:prstClr val="white"/>
                </a:solidFill>
                <a:latin typeface="Calibri Light" panose="020F0302020204030204"/>
              </a:rPr>
              <a:t>      will disconnect active admin </a:t>
            </a:r>
            <a:r>
              <a:rPr lang="en-US" sz="2856" dirty="0" err="1">
                <a:solidFill>
                  <a:prstClr val="white"/>
                </a:solidFill>
                <a:latin typeface="Calibri Light" panose="020F0302020204030204"/>
              </a:rPr>
              <a:t>rdp</a:t>
            </a:r>
            <a:endParaRPr lang="en-US" sz="2856" dirty="0">
              <a:solidFill>
                <a:prstClr val="white"/>
              </a:solidFill>
              <a:latin typeface="Calibri Light" panose="020F0302020204030204"/>
            </a:endParaRPr>
          </a:p>
          <a:p>
            <a:pPr lvl="1" defTabSz="932563">
              <a:defRPr/>
            </a:pPr>
            <a:r>
              <a:rPr lang="en-US" sz="2856" dirty="0">
                <a:solidFill>
                  <a:prstClr val="white"/>
                </a:solidFill>
                <a:latin typeface="Calibri Light" panose="020F0302020204030204"/>
              </a:rPr>
              <a:t>      session and connect it to the</a:t>
            </a:r>
          </a:p>
          <a:p>
            <a:pPr lvl="1" defTabSz="932563">
              <a:defRPr/>
            </a:pPr>
            <a:r>
              <a:rPr lang="en-US" sz="2856" dirty="0">
                <a:solidFill>
                  <a:prstClr val="white"/>
                </a:solidFill>
                <a:latin typeface="Calibri Light" panose="020F0302020204030204"/>
              </a:rPr>
              <a:t>      current </a:t>
            </a:r>
            <a:r>
              <a:rPr lang="en-US" sz="2856" dirty="0" err="1">
                <a:solidFill>
                  <a:prstClr val="white"/>
                </a:solidFill>
                <a:latin typeface="Calibri Light" panose="020F0302020204030204"/>
              </a:rPr>
              <a:t>rdp</a:t>
            </a:r>
            <a:r>
              <a:rPr lang="en-US" sz="2856" dirty="0">
                <a:solidFill>
                  <a:prstClr val="white"/>
                </a:solidFill>
                <a:latin typeface="Calibri Light" panose="020F0302020204030204"/>
              </a:rPr>
              <a:t> session.</a:t>
            </a:r>
          </a:p>
          <a:p>
            <a:pPr lvl="1" defTabSz="932563">
              <a:defRPr/>
            </a:pPr>
            <a:endParaRPr lang="en-US" sz="2856" dirty="0">
              <a:solidFill>
                <a:prstClr val="white"/>
              </a:solidFill>
              <a:latin typeface="Calibri Light" panose="020F0302020204030204"/>
            </a:endParaRPr>
          </a:p>
          <a:p>
            <a:pPr marL="466298" lvl="1" indent="-466298" defTabSz="932563">
              <a:buFont typeface="Arial" panose="020B0604020202020204" pitchFamily="34" charset="0"/>
              <a:buChar char="•"/>
              <a:defRPr/>
            </a:pPr>
            <a:r>
              <a:rPr lang="en-US" sz="2856" dirty="0">
                <a:solidFill>
                  <a:prstClr val="white"/>
                </a:solidFill>
                <a:latin typeface="Calibri Light" panose="020F0302020204030204"/>
              </a:rPr>
              <a:t>The service will run as SYSTEM by </a:t>
            </a:r>
          </a:p>
          <a:p>
            <a:pPr lvl="1" defTabSz="932563">
              <a:defRPr/>
            </a:pPr>
            <a:r>
              <a:rPr lang="en-US" sz="2856" dirty="0">
                <a:solidFill>
                  <a:prstClr val="white"/>
                </a:solidFill>
                <a:latin typeface="Calibri Light" panose="020F0302020204030204"/>
              </a:rPr>
              <a:t>      default </a:t>
            </a:r>
          </a:p>
          <a:p>
            <a:pPr lvl="1" defTabSz="932563">
              <a:defRPr/>
            </a:pPr>
            <a:endParaRPr lang="en-US" dirty="0">
              <a:solidFill>
                <a:prstClr val="white"/>
              </a:solidFill>
              <a:latin typeface="Calibri" panose="020F0502020204030204"/>
            </a:endParaRP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fr-FR" dirty="0" err="1"/>
              <a:t>Create</a:t>
            </a:r>
            <a:r>
              <a:rPr lang="fr-FR" dirty="0"/>
              <a:t> service</a:t>
            </a:r>
          </a:p>
        </p:txBody>
      </p:sp>
      <p:sp>
        <p:nvSpPr>
          <p:cNvPr id="40" name="Text Box 5">
            <a:extLst>
              <a:ext uri="{FF2B5EF4-FFF2-40B4-BE49-F238E27FC236}">
                <a16:creationId xmlns:a16="http://schemas.microsoft.com/office/drawing/2014/main" id="{0FDD2A54-C770-4D0B-8605-381097EB03E9}"/>
              </a:ext>
            </a:extLst>
          </p:cNvPr>
          <p:cNvSpPr txBox="1">
            <a:spLocks noChangeArrowheads="1"/>
          </p:cNvSpPr>
          <p:nvPr/>
        </p:nvSpPr>
        <p:spPr bwMode="auto">
          <a:xfrm>
            <a:off x="1660965" y="2939441"/>
            <a:ext cx="1165754" cy="3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900" kern="1200">
                <a:solidFill>
                  <a:schemeClr val="tx1"/>
                </a:solidFill>
                <a:latin typeface="Segoe" pitchFamily="34" charset="0"/>
                <a:ea typeface="+mn-ea"/>
                <a:cs typeface="+mn-cs"/>
              </a:defRPr>
            </a:lvl1pPr>
            <a:lvl2pPr marL="457200" algn="l" rtl="0" eaLnBrk="0" fontAlgn="base" hangingPunct="0">
              <a:spcBef>
                <a:spcPct val="0"/>
              </a:spcBef>
              <a:spcAft>
                <a:spcPct val="0"/>
              </a:spcAft>
              <a:defRPr sz="900" kern="1200">
                <a:solidFill>
                  <a:schemeClr val="tx1"/>
                </a:solidFill>
                <a:latin typeface="Segoe" pitchFamily="34" charset="0"/>
                <a:ea typeface="+mn-ea"/>
                <a:cs typeface="+mn-cs"/>
              </a:defRPr>
            </a:lvl2pPr>
            <a:lvl3pPr marL="914400" algn="l" rtl="0" eaLnBrk="0" fontAlgn="base" hangingPunct="0">
              <a:spcBef>
                <a:spcPct val="0"/>
              </a:spcBef>
              <a:spcAft>
                <a:spcPct val="0"/>
              </a:spcAft>
              <a:defRPr sz="900" kern="1200">
                <a:solidFill>
                  <a:schemeClr val="tx1"/>
                </a:solidFill>
                <a:latin typeface="Segoe" pitchFamily="34" charset="0"/>
                <a:ea typeface="+mn-ea"/>
                <a:cs typeface="+mn-cs"/>
              </a:defRPr>
            </a:lvl3pPr>
            <a:lvl4pPr marL="1371600" algn="l" rtl="0" eaLnBrk="0" fontAlgn="base" hangingPunct="0">
              <a:spcBef>
                <a:spcPct val="0"/>
              </a:spcBef>
              <a:spcAft>
                <a:spcPct val="0"/>
              </a:spcAft>
              <a:defRPr sz="900" kern="1200">
                <a:solidFill>
                  <a:schemeClr val="tx1"/>
                </a:solidFill>
                <a:latin typeface="Segoe" pitchFamily="34" charset="0"/>
                <a:ea typeface="+mn-ea"/>
                <a:cs typeface="+mn-cs"/>
              </a:defRPr>
            </a:lvl4pPr>
            <a:lvl5pPr marL="1828800" algn="l" rtl="0" eaLnBrk="0" fontAlgn="base" hangingPunct="0">
              <a:spcBef>
                <a:spcPct val="0"/>
              </a:spcBef>
              <a:spcAft>
                <a:spcPct val="0"/>
              </a:spcAft>
              <a:defRPr sz="900" kern="1200">
                <a:solidFill>
                  <a:schemeClr val="tx1"/>
                </a:solidFill>
                <a:latin typeface="Segoe" pitchFamily="34" charset="0"/>
                <a:ea typeface="+mn-ea"/>
                <a:cs typeface="+mn-cs"/>
              </a:defRPr>
            </a:lvl5pPr>
            <a:lvl6pPr marL="2286000" algn="l" defTabSz="914400" rtl="0" eaLnBrk="1" latinLnBrk="0" hangingPunct="1">
              <a:defRPr sz="900" kern="1200">
                <a:solidFill>
                  <a:schemeClr val="tx1"/>
                </a:solidFill>
                <a:latin typeface="Segoe" pitchFamily="34" charset="0"/>
                <a:ea typeface="+mn-ea"/>
                <a:cs typeface="+mn-cs"/>
              </a:defRPr>
            </a:lvl6pPr>
            <a:lvl7pPr marL="2743200" algn="l" defTabSz="914400" rtl="0" eaLnBrk="1" latinLnBrk="0" hangingPunct="1">
              <a:defRPr sz="900" kern="1200">
                <a:solidFill>
                  <a:schemeClr val="tx1"/>
                </a:solidFill>
                <a:latin typeface="Segoe" pitchFamily="34" charset="0"/>
                <a:ea typeface="+mn-ea"/>
                <a:cs typeface="+mn-cs"/>
              </a:defRPr>
            </a:lvl7pPr>
            <a:lvl8pPr marL="3200400" algn="l" defTabSz="914400" rtl="0" eaLnBrk="1" latinLnBrk="0" hangingPunct="1">
              <a:defRPr sz="900" kern="1200">
                <a:solidFill>
                  <a:schemeClr val="tx1"/>
                </a:solidFill>
                <a:latin typeface="Segoe" pitchFamily="34" charset="0"/>
                <a:ea typeface="+mn-ea"/>
                <a:cs typeface="+mn-cs"/>
              </a:defRPr>
            </a:lvl8pPr>
            <a:lvl9pPr marL="3657600" algn="l" defTabSz="914400" rtl="0" eaLnBrk="1" latinLnBrk="0" hangingPunct="1">
              <a:defRPr sz="900" kern="1200">
                <a:solidFill>
                  <a:schemeClr val="tx1"/>
                </a:solidFill>
                <a:latin typeface="Segoe" pitchFamily="34" charset="0"/>
                <a:ea typeface="+mn-ea"/>
                <a:cs typeface="+mn-cs"/>
              </a:defRPr>
            </a:lvl9pPr>
          </a:lstStyle>
          <a:p>
            <a:pPr algn="ctr" defTabSz="699447" eaLnBrk="1" hangingPunct="1">
              <a:spcBef>
                <a:spcPct val="50000"/>
              </a:spcBef>
              <a:defRPr/>
            </a:pPr>
            <a:r>
              <a:rPr lang="en-US" sz="1377" b="1" dirty="0">
                <a:solidFill>
                  <a:prstClr val="white"/>
                </a:solidFill>
                <a:latin typeface="Arial" panose="020B0604020202020204" pitchFamily="34" charset="0"/>
              </a:rPr>
              <a:t>Key</a:t>
            </a:r>
          </a:p>
        </p:txBody>
      </p:sp>
      <p:sp>
        <p:nvSpPr>
          <p:cNvPr id="53" name="Text Box 15">
            <a:extLst>
              <a:ext uri="{FF2B5EF4-FFF2-40B4-BE49-F238E27FC236}">
                <a16:creationId xmlns:a16="http://schemas.microsoft.com/office/drawing/2014/main" id="{DB70D8EA-52C5-4E99-BC77-62FB09CC6B49}"/>
              </a:ext>
            </a:extLst>
          </p:cNvPr>
          <p:cNvSpPr txBox="1">
            <a:spLocks noChangeArrowheads="1"/>
          </p:cNvSpPr>
          <p:nvPr/>
        </p:nvSpPr>
        <p:spPr bwMode="auto">
          <a:xfrm>
            <a:off x="4050031" y="2955827"/>
            <a:ext cx="1165754" cy="3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900" kern="1200">
                <a:solidFill>
                  <a:schemeClr val="tx1"/>
                </a:solidFill>
                <a:latin typeface="Segoe" pitchFamily="34" charset="0"/>
                <a:ea typeface="+mn-ea"/>
                <a:cs typeface="+mn-cs"/>
              </a:defRPr>
            </a:lvl1pPr>
            <a:lvl2pPr marL="457200" algn="l" rtl="0" eaLnBrk="0" fontAlgn="base" hangingPunct="0">
              <a:spcBef>
                <a:spcPct val="0"/>
              </a:spcBef>
              <a:spcAft>
                <a:spcPct val="0"/>
              </a:spcAft>
              <a:defRPr sz="900" kern="1200">
                <a:solidFill>
                  <a:schemeClr val="tx1"/>
                </a:solidFill>
                <a:latin typeface="Segoe" pitchFamily="34" charset="0"/>
                <a:ea typeface="+mn-ea"/>
                <a:cs typeface="+mn-cs"/>
              </a:defRPr>
            </a:lvl2pPr>
            <a:lvl3pPr marL="914400" algn="l" rtl="0" eaLnBrk="0" fontAlgn="base" hangingPunct="0">
              <a:spcBef>
                <a:spcPct val="0"/>
              </a:spcBef>
              <a:spcAft>
                <a:spcPct val="0"/>
              </a:spcAft>
              <a:defRPr sz="900" kern="1200">
                <a:solidFill>
                  <a:schemeClr val="tx1"/>
                </a:solidFill>
                <a:latin typeface="Segoe" pitchFamily="34" charset="0"/>
                <a:ea typeface="+mn-ea"/>
                <a:cs typeface="+mn-cs"/>
              </a:defRPr>
            </a:lvl3pPr>
            <a:lvl4pPr marL="1371600" algn="l" rtl="0" eaLnBrk="0" fontAlgn="base" hangingPunct="0">
              <a:spcBef>
                <a:spcPct val="0"/>
              </a:spcBef>
              <a:spcAft>
                <a:spcPct val="0"/>
              </a:spcAft>
              <a:defRPr sz="900" kern="1200">
                <a:solidFill>
                  <a:schemeClr val="tx1"/>
                </a:solidFill>
                <a:latin typeface="Segoe" pitchFamily="34" charset="0"/>
                <a:ea typeface="+mn-ea"/>
                <a:cs typeface="+mn-cs"/>
              </a:defRPr>
            </a:lvl4pPr>
            <a:lvl5pPr marL="1828800" algn="l" rtl="0" eaLnBrk="0" fontAlgn="base" hangingPunct="0">
              <a:spcBef>
                <a:spcPct val="0"/>
              </a:spcBef>
              <a:spcAft>
                <a:spcPct val="0"/>
              </a:spcAft>
              <a:defRPr sz="900" kern="1200">
                <a:solidFill>
                  <a:schemeClr val="tx1"/>
                </a:solidFill>
                <a:latin typeface="Segoe" pitchFamily="34" charset="0"/>
                <a:ea typeface="+mn-ea"/>
                <a:cs typeface="+mn-cs"/>
              </a:defRPr>
            </a:lvl5pPr>
            <a:lvl6pPr marL="2286000" algn="l" defTabSz="914400" rtl="0" eaLnBrk="1" latinLnBrk="0" hangingPunct="1">
              <a:defRPr sz="900" kern="1200">
                <a:solidFill>
                  <a:schemeClr val="tx1"/>
                </a:solidFill>
                <a:latin typeface="Segoe" pitchFamily="34" charset="0"/>
                <a:ea typeface="+mn-ea"/>
                <a:cs typeface="+mn-cs"/>
              </a:defRPr>
            </a:lvl6pPr>
            <a:lvl7pPr marL="2743200" algn="l" defTabSz="914400" rtl="0" eaLnBrk="1" latinLnBrk="0" hangingPunct="1">
              <a:defRPr sz="900" kern="1200">
                <a:solidFill>
                  <a:schemeClr val="tx1"/>
                </a:solidFill>
                <a:latin typeface="Segoe" pitchFamily="34" charset="0"/>
                <a:ea typeface="+mn-ea"/>
                <a:cs typeface="+mn-cs"/>
              </a:defRPr>
            </a:lvl7pPr>
            <a:lvl8pPr marL="3200400" algn="l" defTabSz="914400" rtl="0" eaLnBrk="1" latinLnBrk="0" hangingPunct="1">
              <a:defRPr sz="900" kern="1200">
                <a:solidFill>
                  <a:schemeClr val="tx1"/>
                </a:solidFill>
                <a:latin typeface="Segoe" pitchFamily="34" charset="0"/>
                <a:ea typeface="+mn-ea"/>
                <a:cs typeface="+mn-cs"/>
              </a:defRPr>
            </a:lvl8pPr>
            <a:lvl9pPr marL="3657600" algn="l" defTabSz="914400" rtl="0" eaLnBrk="1" latinLnBrk="0" hangingPunct="1">
              <a:defRPr sz="900" kern="1200">
                <a:solidFill>
                  <a:schemeClr val="tx1"/>
                </a:solidFill>
                <a:latin typeface="Segoe" pitchFamily="34" charset="0"/>
                <a:ea typeface="+mn-ea"/>
                <a:cs typeface="+mn-cs"/>
              </a:defRPr>
            </a:lvl9pPr>
          </a:lstStyle>
          <a:p>
            <a:pPr algn="ctr" defTabSz="699447" eaLnBrk="1" hangingPunct="1">
              <a:spcBef>
                <a:spcPct val="50000"/>
              </a:spcBef>
              <a:defRPr/>
            </a:pPr>
            <a:r>
              <a:rPr lang="en-US" sz="1377" b="1" dirty="0">
                <a:solidFill>
                  <a:prstClr val="white"/>
                </a:solidFill>
                <a:latin typeface="Arial" panose="020B0604020202020204" pitchFamily="34" charset="0"/>
              </a:rPr>
              <a:t>Key</a:t>
            </a:r>
          </a:p>
        </p:txBody>
      </p:sp>
      <p:pic>
        <p:nvPicPr>
          <p:cNvPr id="3" name="Image 2">
            <a:extLst>
              <a:ext uri="{FF2B5EF4-FFF2-40B4-BE49-F238E27FC236}">
                <a16:creationId xmlns:a16="http://schemas.microsoft.com/office/drawing/2014/main" id="{9D9BAF58-DB44-4207-8856-62C564756CAE}"/>
              </a:ext>
            </a:extLst>
          </p:cNvPr>
          <p:cNvPicPr>
            <a:picLocks noChangeAspect="1"/>
          </p:cNvPicPr>
          <p:nvPr/>
        </p:nvPicPr>
        <p:blipFill>
          <a:blip r:embed="rId2"/>
          <a:stretch>
            <a:fillRect/>
          </a:stretch>
        </p:blipFill>
        <p:spPr>
          <a:xfrm>
            <a:off x="882" y="3081382"/>
            <a:ext cx="6588193" cy="1302520"/>
          </a:xfrm>
          <a:prstGeom prst="rect">
            <a:avLst/>
          </a:prstGeom>
        </p:spPr>
      </p:pic>
    </p:spTree>
    <p:extLst>
      <p:ext uri="{BB962C8B-B14F-4D97-AF65-F5344CB8AC3E}">
        <p14:creationId xmlns:p14="http://schemas.microsoft.com/office/powerpoint/2010/main" val="398280241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075" y="1213172"/>
            <a:ext cx="5846518" cy="5407696"/>
          </a:xfrm>
          <a:prstGeom prst="rect">
            <a:avLst/>
          </a:prstGeom>
          <a:solidFill>
            <a:srgbClr val="0179D7"/>
          </a:solidFill>
          <a:ln w="12700" cap="flat" cmpd="sng" algn="ctr">
            <a:noFill/>
            <a:prstDash val="solid"/>
            <a:miter lim="800000"/>
          </a:ln>
          <a:effectLst/>
        </p:spPr>
        <p:txBody>
          <a:bodyPr rtlCol="0" anchor="ctr"/>
          <a:lstStyle/>
          <a:p>
            <a:pPr defTabSz="914224" fontAlgn="auto">
              <a:defRPr/>
            </a:pPr>
            <a:endParaRPr lang="fr-FR" sz="1800" kern="0">
              <a:solidFill>
                <a:prstClr val="white"/>
              </a:solidFill>
              <a:latin typeface="Calibri" panose="020F0502020204030204"/>
            </a:endParaRPr>
          </a:p>
        </p:txBody>
      </p:sp>
      <p:sp>
        <p:nvSpPr>
          <p:cNvPr id="5" name="Text Placeholder 5"/>
          <p:cNvSpPr txBox="1">
            <a:spLocks/>
          </p:cNvSpPr>
          <p:nvPr/>
        </p:nvSpPr>
        <p:spPr>
          <a:xfrm>
            <a:off x="6552086" y="1793643"/>
            <a:ext cx="12227852" cy="1426455"/>
          </a:xfrm>
          <a:prstGeom prst="rect">
            <a:avLst/>
          </a:prstGeom>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6298" lvl="1" indent="-466298" defTabSz="932563">
              <a:buFont typeface="Arial" panose="020B0604020202020204" pitchFamily="34" charset="0"/>
              <a:buChar char="•"/>
              <a:defRPr/>
            </a:pPr>
            <a:r>
              <a:rPr lang="en-US" sz="2856" dirty="0">
                <a:solidFill>
                  <a:prstClr val="white"/>
                </a:solidFill>
                <a:latin typeface="Calibri Light" panose="020F0302020204030204"/>
              </a:rPr>
              <a:t>The attacker start the service.</a:t>
            </a:r>
          </a:p>
          <a:p>
            <a:pPr lvl="1" defTabSz="932563">
              <a:defRPr/>
            </a:pPr>
            <a:endParaRPr lang="en-US" sz="2856" dirty="0">
              <a:solidFill>
                <a:prstClr val="white"/>
              </a:solidFill>
              <a:latin typeface="Calibri Light" panose="020F0302020204030204"/>
            </a:endParaRPr>
          </a:p>
          <a:p>
            <a:pPr lvl="1" defTabSz="932563">
              <a:defRPr/>
            </a:pPr>
            <a:endParaRPr lang="en-US" dirty="0">
              <a:solidFill>
                <a:prstClr val="white"/>
              </a:solidFill>
              <a:latin typeface="Calibri" panose="020F0502020204030204"/>
            </a:endParaRP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fr-FR" dirty="0"/>
              <a:t>Start of the service</a:t>
            </a:r>
          </a:p>
        </p:txBody>
      </p:sp>
      <p:sp>
        <p:nvSpPr>
          <p:cNvPr id="40" name="Text Box 5">
            <a:extLst>
              <a:ext uri="{FF2B5EF4-FFF2-40B4-BE49-F238E27FC236}">
                <a16:creationId xmlns:a16="http://schemas.microsoft.com/office/drawing/2014/main" id="{0FDD2A54-C770-4D0B-8605-381097EB03E9}"/>
              </a:ext>
            </a:extLst>
          </p:cNvPr>
          <p:cNvSpPr txBox="1">
            <a:spLocks noChangeArrowheads="1"/>
          </p:cNvSpPr>
          <p:nvPr/>
        </p:nvSpPr>
        <p:spPr bwMode="auto">
          <a:xfrm>
            <a:off x="1660965" y="2939441"/>
            <a:ext cx="1165754" cy="3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900" kern="1200">
                <a:solidFill>
                  <a:schemeClr val="tx1"/>
                </a:solidFill>
                <a:latin typeface="Segoe" pitchFamily="34" charset="0"/>
                <a:ea typeface="+mn-ea"/>
                <a:cs typeface="+mn-cs"/>
              </a:defRPr>
            </a:lvl1pPr>
            <a:lvl2pPr marL="457200" algn="l" rtl="0" eaLnBrk="0" fontAlgn="base" hangingPunct="0">
              <a:spcBef>
                <a:spcPct val="0"/>
              </a:spcBef>
              <a:spcAft>
                <a:spcPct val="0"/>
              </a:spcAft>
              <a:defRPr sz="900" kern="1200">
                <a:solidFill>
                  <a:schemeClr val="tx1"/>
                </a:solidFill>
                <a:latin typeface="Segoe" pitchFamily="34" charset="0"/>
                <a:ea typeface="+mn-ea"/>
                <a:cs typeface="+mn-cs"/>
              </a:defRPr>
            </a:lvl2pPr>
            <a:lvl3pPr marL="914400" algn="l" rtl="0" eaLnBrk="0" fontAlgn="base" hangingPunct="0">
              <a:spcBef>
                <a:spcPct val="0"/>
              </a:spcBef>
              <a:spcAft>
                <a:spcPct val="0"/>
              </a:spcAft>
              <a:defRPr sz="900" kern="1200">
                <a:solidFill>
                  <a:schemeClr val="tx1"/>
                </a:solidFill>
                <a:latin typeface="Segoe" pitchFamily="34" charset="0"/>
                <a:ea typeface="+mn-ea"/>
                <a:cs typeface="+mn-cs"/>
              </a:defRPr>
            </a:lvl3pPr>
            <a:lvl4pPr marL="1371600" algn="l" rtl="0" eaLnBrk="0" fontAlgn="base" hangingPunct="0">
              <a:spcBef>
                <a:spcPct val="0"/>
              </a:spcBef>
              <a:spcAft>
                <a:spcPct val="0"/>
              </a:spcAft>
              <a:defRPr sz="900" kern="1200">
                <a:solidFill>
                  <a:schemeClr val="tx1"/>
                </a:solidFill>
                <a:latin typeface="Segoe" pitchFamily="34" charset="0"/>
                <a:ea typeface="+mn-ea"/>
                <a:cs typeface="+mn-cs"/>
              </a:defRPr>
            </a:lvl4pPr>
            <a:lvl5pPr marL="1828800" algn="l" rtl="0" eaLnBrk="0" fontAlgn="base" hangingPunct="0">
              <a:spcBef>
                <a:spcPct val="0"/>
              </a:spcBef>
              <a:spcAft>
                <a:spcPct val="0"/>
              </a:spcAft>
              <a:defRPr sz="900" kern="1200">
                <a:solidFill>
                  <a:schemeClr val="tx1"/>
                </a:solidFill>
                <a:latin typeface="Segoe" pitchFamily="34" charset="0"/>
                <a:ea typeface="+mn-ea"/>
                <a:cs typeface="+mn-cs"/>
              </a:defRPr>
            </a:lvl5pPr>
            <a:lvl6pPr marL="2286000" algn="l" defTabSz="914400" rtl="0" eaLnBrk="1" latinLnBrk="0" hangingPunct="1">
              <a:defRPr sz="900" kern="1200">
                <a:solidFill>
                  <a:schemeClr val="tx1"/>
                </a:solidFill>
                <a:latin typeface="Segoe" pitchFamily="34" charset="0"/>
                <a:ea typeface="+mn-ea"/>
                <a:cs typeface="+mn-cs"/>
              </a:defRPr>
            </a:lvl6pPr>
            <a:lvl7pPr marL="2743200" algn="l" defTabSz="914400" rtl="0" eaLnBrk="1" latinLnBrk="0" hangingPunct="1">
              <a:defRPr sz="900" kern="1200">
                <a:solidFill>
                  <a:schemeClr val="tx1"/>
                </a:solidFill>
                <a:latin typeface="Segoe" pitchFamily="34" charset="0"/>
                <a:ea typeface="+mn-ea"/>
                <a:cs typeface="+mn-cs"/>
              </a:defRPr>
            </a:lvl7pPr>
            <a:lvl8pPr marL="3200400" algn="l" defTabSz="914400" rtl="0" eaLnBrk="1" latinLnBrk="0" hangingPunct="1">
              <a:defRPr sz="900" kern="1200">
                <a:solidFill>
                  <a:schemeClr val="tx1"/>
                </a:solidFill>
                <a:latin typeface="Segoe" pitchFamily="34" charset="0"/>
                <a:ea typeface="+mn-ea"/>
                <a:cs typeface="+mn-cs"/>
              </a:defRPr>
            </a:lvl8pPr>
            <a:lvl9pPr marL="3657600" algn="l" defTabSz="914400" rtl="0" eaLnBrk="1" latinLnBrk="0" hangingPunct="1">
              <a:defRPr sz="900" kern="1200">
                <a:solidFill>
                  <a:schemeClr val="tx1"/>
                </a:solidFill>
                <a:latin typeface="Segoe" pitchFamily="34" charset="0"/>
                <a:ea typeface="+mn-ea"/>
                <a:cs typeface="+mn-cs"/>
              </a:defRPr>
            </a:lvl9pPr>
          </a:lstStyle>
          <a:p>
            <a:pPr algn="ctr" defTabSz="699447" eaLnBrk="1" hangingPunct="1">
              <a:spcBef>
                <a:spcPct val="50000"/>
              </a:spcBef>
              <a:defRPr/>
            </a:pPr>
            <a:r>
              <a:rPr lang="en-US" sz="1377" b="1" dirty="0">
                <a:solidFill>
                  <a:prstClr val="white"/>
                </a:solidFill>
                <a:latin typeface="Arial" panose="020B0604020202020204" pitchFamily="34" charset="0"/>
              </a:rPr>
              <a:t>Key</a:t>
            </a:r>
          </a:p>
        </p:txBody>
      </p:sp>
      <p:sp>
        <p:nvSpPr>
          <p:cNvPr id="53" name="Text Box 15">
            <a:extLst>
              <a:ext uri="{FF2B5EF4-FFF2-40B4-BE49-F238E27FC236}">
                <a16:creationId xmlns:a16="http://schemas.microsoft.com/office/drawing/2014/main" id="{DB70D8EA-52C5-4E99-BC77-62FB09CC6B49}"/>
              </a:ext>
            </a:extLst>
          </p:cNvPr>
          <p:cNvSpPr txBox="1">
            <a:spLocks noChangeArrowheads="1"/>
          </p:cNvSpPr>
          <p:nvPr/>
        </p:nvSpPr>
        <p:spPr bwMode="auto">
          <a:xfrm>
            <a:off x="4050031" y="2955827"/>
            <a:ext cx="1165754" cy="3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900" kern="1200">
                <a:solidFill>
                  <a:schemeClr val="tx1"/>
                </a:solidFill>
                <a:latin typeface="Segoe" pitchFamily="34" charset="0"/>
                <a:ea typeface="+mn-ea"/>
                <a:cs typeface="+mn-cs"/>
              </a:defRPr>
            </a:lvl1pPr>
            <a:lvl2pPr marL="457200" algn="l" rtl="0" eaLnBrk="0" fontAlgn="base" hangingPunct="0">
              <a:spcBef>
                <a:spcPct val="0"/>
              </a:spcBef>
              <a:spcAft>
                <a:spcPct val="0"/>
              </a:spcAft>
              <a:defRPr sz="900" kern="1200">
                <a:solidFill>
                  <a:schemeClr val="tx1"/>
                </a:solidFill>
                <a:latin typeface="Segoe" pitchFamily="34" charset="0"/>
                <a:ea typeface="+mn-ea"/>
                <a:cs typeface="+mn-cs"/>
              </a:defRPr>
            </a:lvl2pPr>
            <a:lvl3pPr marL="914400" algn="l" rtl="0" eaLnBrk="0" fontAlgn="base" hangingPunct="0">
              <a:spcBef>
                <a:spcPct val="0"/>
              </a:spcBef>
              <a:spcAft>
                <a:spcPct val="0"/>
              </a:spcAft>
              <a:defRPr sz="900" kern="1200">
                <a:solidFill>
                  <a:schemeClr val="tx1"/>
                </a:solidFill>
                <a:latin typeface="Segoe" pitchFamily="34" charset="0"/>
                <a:ea typeface="+mn-ea"/>
                <a:cs typeface="+mn-cs"/>
              </a:defRPr>
            </a:lvl3pPr>
            <a:lvl4pPr marL="1371600" algn="l" rtl="0" eaLnBrk="0" fontAlgn="base" hangingPunct="0">
              <a:spcBef>
                <a:spcPct val="0"/>
              </a:spcBef>
              <a:spcAft>
                <a:spcPct val="0"/>
              </a:spcAft>
              <a:defRPr sz="900" kern="1200">
                <a:solidFill>
                  <a:schemeClr val="tx1"/>
                </a:solidFill>
                <a:latin typeface="Segoe" pitchFamily="34" charset="0"/>
                <a:ea typeface="+mn-ea"/>
                <a:cs typeface="+mn-cs"/>
              </a:defRPr>
            </a:lvl4pPr>
            <a:lvl5pPr marL="1828800" algn="l" rtl="0" eaLnBrk="0" fontAlgn="base" hangingPunct="0">
              <a:spcBef>
                <a:spcPct val="0"/>
              </a:spcBef>
              <a:spcAft>
                <a:spcPct val="0"/>
              </a:spcAft>
              <a:defRPr sz="900" kern="1200">
                <a:solidFill>
                  <a:schemeClr val="tx1"/>
                </a:solidFill>
                <a:latin typeface="Segoe" pitchFamily="34" charset="0"/>
                <a:ea typeface="+mn-ea"/>
                <a:cs typeface="+mn-cs"/>
              </a:defRPr>
            </a:lvl5pPr>
            <a:lvl6pPr marL="2286000" algn="l" defTabSz="914400" rtl="0" eaLnBrk="1" latinLnBrk="0" hangingPunct="1">
              <a:defRPr sz="900" kern="1200">
                <a:solidFill>
                  <a:schemeClr val="tx1"/>
                </a:solidFill>
                <a:latin typeface="Segoe" pitchFamily="34" charset="0"/>
                <a:ea typeface="+mn-ea"/>
                <a:cs typeface="+mn-cs"/>
              </a:defRPr>
            </a:lvl6pPr>
            <a:lvl7pPr marL="2743200" algn="l" defTabSz="914400" rtl="0" eaLnBrk="1" latinLnBrk="0" hangingPunct="1">
              <a:defRPr sz="900" kern="1200">
                <a:solidFill>
                  <a:schemeClr val="tx1"/>
                </a:solidFill>
                <a:latin typeface="Segoe" pitchFamily="34" charset="0"/>
                <a:ea typeface="+mn-ea"/>
                <a:cs typeface="+mn-cs"/>
              </a:defRPr>
            </a:lvl7pPr>
            <a:lvl8pPr marL="3200400" algn="l" defTabSz="914400" rtl="0" eaLnBrk="1" latinLnBrk="0" hangingPunct="1">
              <a:defRPr sz="900" kern="1200">
                <a:solidFill>
                  <a:schemeClr val="tx1"/>
                </a:solidFill>
                <a:latin typeface="Segoe" pitchFamily="34" charset="0"/>
                <a:ea typeface="+mn-ea"/>
                <a:cs typeface="+mn-cs"/>
              </a:defRPr>
            </a:lvl8pPr>
            <a:lvl9pPr marL="3657600" algn="l" defTabSz="914400" rtl="0" eaLnBrk="1" latinLnBrk="0" hangingPunct="1">
              <a:defRPr sz="900" kern="1200">
                <a:solidFill>
                  <a:schemeClr val="tx1"/>
                </a:solidFill>
                <a:latin typeface="Segoe" pitchFamily="34" charset="0"/>
                <a:ea typeface="+mn-ea"/>
                <a:cs typeface="+mn-cs"/>
              </a:defRPr>
            </a:lvl9pPr>
          </a:lstStyle>
          <a:p>
            <a:pPr algn="ctr" defTabSz="699447" eaLnBrk="1" hangingPunct="1">
              <a:spcBef>
                <a:spcPct val="50000"/>
              </a:spcBef>
              <a:defRPr/>
            </a:pPr>
            <a:r>
              <a:rPr lang="en-US" sz="1377" b="1" dirty="0">
                <a:solidFill>
                  <a:prstClr val="white"/>
                </a:solidFill>
                <a:latin typeface="Arial" panose="020B0604020202020204" pitchFamily="34" charset="0"/>
              </a:rPr>
              <a:t>Key</a:t>
            </a:r>
          </a:p>
        </p:txBody>
      </p:sp>
      <p:pic>
        <p:nvPicPr>
          <p:cNvPr id="6" name="Image 5">
            <a:extLst>
              <a:ext uri="{FF2B5EF4-FFF2-40B4-BE49-F238E27FC236}">
                <a16:creationId xmlns:a16="http://schemas.microsoft.com/office/drawing/2014/main" id="{D20FF72B-8969-40DA-A6EC-F6B5532B825C}"/>
              </a:ext>
            </a:extLst>
          </p:cNvPr>
          <p:cNvPicPr>
            <a:picLocks noChangeAspect="1"/>
          </p:cNvPicPr>
          <p:nvPr/>
        </p:nvPicPr>
        <p:blipFill>
          <a:blip r:embed="rId2"/>
          <a:stretch>
            <a:fillRect/>
          </a:stretch>
        </p:blipFill>
        <p:spPr>
          <a:xfrm>
            <a:off x="108885" y="2917919"/>
            <a:ext cx="6357524" cy="815394"/>
          </a:xfrm>
          <a:prstGeom prst="rect">
            <a:avLst/>
          </a:prstGeom>
        </p:spPr>
      </p:pic>
    </p:spTree>
    <p:extLst>
      <p:ext uri="{BB962C8B-B14F-4D97-AF65-F5344CB8AC3E}">
        <p14:creationId xmlns:p14="http://schemas.microsoft.com/office/powerpoint/2010/main" val="19532040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System and Threat evolution	</a:t>
            </a:r>
            <a:endParaRPr lang="fr-FR" dirty="0"/>
          </a:p>
        </p:txBody>
      </p:sp>
      <p:pic>
        <p:nvPicPr>
          <p:cNvPr id="4" name="Image 3">
            <a:extLst>
              <a:ext uri="{FF2B5EF4-FFF2-40B4-BE49-F238E27FC236}">
                <a16:creationId xmlns:a16="http://schemas.microsoft.com/office/drawing/2014/main" id="{11541058-5CEA-4CE5-A6EB-22A5E956964F}"/>
              </a:ext>
            </a:extLst>
          </p:cNvPr>
          <p:cNvPicPr/>
          <p:nvPr/>
        </p:nvPicPr>
        <p:blipFill>
          <a:blip r:embed="rId2"/>
          <a:stretch>
            <a:fillRect/>
          </a:stretch>
        </p:blipFill>
        <p:spPr>
          <a:xfrm>
            <a:off x="844732" y="1593671"/>
            <a:ext cx="10040983" cy="5325291"/>
          </a:xfrm>
          <a:prstGeom prst="rect">
            <a:avLst/>
          </a:prstGeom>
        </p:spPr>
      </p:pic>
    </p:spTree>
    <p:extLst>
      <p:ext uri="{BB962C8B-B14F-4D97-AF65-F5344CB8AC3E}">
        <p14:creationId xmlns:p14="http://schemas.microsoft.com/office/powerpoint/2010/main" val="88823552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075" y="1213172"/>
            <a:ext cx="5846518" cy="5407696"/>
          </a:xfrm>
          <a:prstGeom prst="rect">
            <a:avLst/>
          </a:prstGeom>
          <a:solidFill>
            <a:srgbClr val="0179D7"/>
          </a:solidFill>
          <a:ln w="12700" cap="flat" cmpd="sng" algn="ctr">
            <a:noFill/>
            <a:prstDash val="solid"/>
            <a:miter lim="800000"/>
          </a:ln>
          <a:effectLst/>
        </p:spPr>
        <p:txBody>
          <a:bodyPr rtlCol="0" anchor="ctr"/>
          <a:lstStyle/>
          <a:p>
            <a:pPr defTabSz="914224" fontAlgn="auto">
              <a:defRPr/>
            </a:pPr>
            <a:endParaRPr lang="fr-FR" sz="1800" kern="0">
              <a:solidFill>
                <a:prstClr val="white"/>
              </a:solidFill>
              <a:latin typeface="Calibri" panose="020F0502020204030204"/>
            </a:endParaRPr>
          </a:p>
        </p:txBody>
      </p:sp>
      <p:sp>
        <p:nvSpPr>
          <p:cNvPr id="5" name="Text Placeholder 5"/>
          <p:cNvSpPr txBox="1">
            <a:spLocks/>
          </p:cNvSpPr>
          <p:nvPr/>
        </p:nvSpPr>
        <p:spPr>
          <a:xfrm>
            <a:off x="6552086" y="1793644"/>
            <a:ext cx="12227852" cy="2905725"/>
          </a:xfrm>
          <a:prstGeom prst="rect">
            <a:avLst/>
          </a:prstGeom>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6298" lvl="1" indent="-466298" defTabSz="932563">
              <a:buFont typeface="Arial" panose="020B0604020202020204" pitchFamily="34" charset="0"/>
              <a:buChar char="•"/>
              <a:defRPr/>
            </a:pPr>
            <a:r>
              <a:rPr lang="en-US" sz="2856" dirty="0">
                <a:solidFill>
                  <a:prstClr val="white"/>
                </a:solidFill>
                <a:latin typeface="Calibri Light" panose="020F0302020204030204"/>
              </a:rPr>
              <a:t>The attacker session has now </a:t>
            </a:r>
          </a:p>
          <a:p>
            <a:pPr lvl="1" defTabSz="932563">
              <a:defRPr/>
            </a:pPr>
            <a:r>
              <a:rPr lang="en-US" sz="2856" dirty="0">
                <a:solidFill>
                  <a:prstClr val="white"/>
                </a:solidFill>
                <a:latin typeface="Calibri Light" panose="020F0302020204030204"/>
              </a:rPr>
              <a:t>      replaced with admin’s session. He</a:t>
            </a:r>
          </a:p>
          <a:p>
            <a:pPr lvl="1" defTabSz="932563">
              <a:defRPr/>
            </a:pPr>
            <a:r>
              <a:rPr lang="en-US" sz="2856" dirty="0">
                <a:solidFill>
                  <a:prstClr val="white"/>
                </a:solidFill>
                <a:latin typeface="Calibri Light" panose="020F0302020204030204"/>
              </a:rPr>
              <a:t>      has now access to all confidential</a:t>
            </a:r>
          </a:p>
          <a:p>
            <a:pPr lvl="1" defTabSz="932563">
              <a:defRPr/>
            </a:pPr>
            <a:r>
              <a:rPr lang="en-US" sz="2856" dirty="0">
                <a:solidFill>
                  <a:prstClr val="white"/>
                </a:solidFill>
                <a:latin typeface="Calibri Light" panose="020F0302020204030204"/>
              </a:rPr>
              <a:t>      information.</a:t>
            </a:r>
          </a:p>
          <a:p>
            <a:pPr lvl="1" defTabSz="932563">
              <a:defRPr/>
            </a:pPr>
            <a:endParaRPr lang="en-US" sz="2856" dirty="0">
              <a:solidFill>
                <a:prstClr val="white"/>
              </a:solidFill>
              <a:latin typeface="Calibri Light" panose="020F0302020204030204"/>
            </a:endParaRPr>
          </a:p>
          <a:p>
            <a:pPr lvl="1" defTabSz="932563">
              <a:defRPr/>
            </a:pPr>
            <a:endParaRPr lang="en-US" dirty="0">
              <a:solidFill>
                <a:prstClr val="white"/>
              </a:solidFill>
              <a:latin typeface="Calibri" panose="020F0502020204030204"/>
            </a:endParaRP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fr-FR" dirty="0"/>
              <a:t>Access to </a:t>
            </a:r>
            <a:r>
              <a:rPr lang="fr-FR" dirty="0" err="1"/>
              <a:t>confidential</a:t>
            </a:r>
            <a:r>
              <a:rPr lang="fr-FR" dirty="0"/>
              <a:t> information</a:t>
            </a:r>
          </a:p>
        </p:txBody>
      </p:sp>
      <p:sp>
        <p:nvSpPr>
          <p:cNvPr id="40" name="Text Box 5">
            <a:extLst>
              <a:ext uri="{FF2B5EF4-FFF2-40B4-BE49-F238E27FC236}">
                <a16:creationId xmlns:a16="http://schemas.microsoft.com/office/drawing/2014/main" id="{0FDD2A54-C770-4D0B-8605-381097EB03E9}"/>
              </a:ext>
            </a:extLst>
          </p:cNvPr>
          <p:cNvSpPr txBox="1">
            <a:spLocks noChangeArrowheads="1"/>
          </p:cNvSpPr>
          <p:nvPr/>
        </p:nvSpPr>
        <p:spPr bwMode="auto">
          <a:xfrm>
            <a:off x="1660965" y="2939441"/>
            <a:ext cx="1165754" cy="3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900" kern="1200">
                <a:solidFill>
                  <a:schemeClr val="tx1"/>
                </a:solidFill>
                <a:latin typeface="Segoe" pitchFamily="34" charset="0"/>
                <a:ea typeface="+mn-ea"/>
                <a:cs typeface="+mn-cs"/>
              </a:defRPr>
            </a:lvl1pPr>
            <a:lvl2pPr marL="457200" algn="l" rtl="0" eaLnBrk="0" fontAlgn="base" hangingPunct="0">
              <a:spcBef>
                <a:spcPct val="0"/>
              </a:spcBef>
              <a:spcAft>
                <a:spcPct val="0"/>
              </a:spcAft>
              <a:defRPr sz="900" kern="1200">
                <a:solidFill>
                  <a:schemeClr val="tx1"/>
                </a:solidFill>
                <a:latin typeface="Segoe" pitchFamily="34" charset="0"/>
                <a:ea typeface="+mn-ea"/>
                <a:cs typeface="+mn-cs"/>
              </a:defRPr>
            </a:lvl2pPr>
            <a:lvl3pPr marL="914400" algn="l" rtl="0" eaLnBrk="0" fontAlgn="base" hangingPunct="0">
              <a:spcBef>
                <a:spcPct val="0"/>
              </a:spcBef>
              <a:spcAft>
                <a:spcPct val="0"/>
              </a:spcAft>
              <a:defRPr sz="900" kern="1200">
                <a:solidFill>
                  <a:schemeClr val="tx1"/>
                </a:solidFill>
                <a:latin typeface="Segoe" pitchFamily="34" charset="0"/>
                <a:ea typeface="+mn-ea"/>
                <a:cs typeface="+mn-cs"/>
              </a:defRPr>
            </a:lvl3pPr>
            <a:lvl4pPr marL="1371600" algn="l" rtl="0" eaLnBrk="0" fontAlgn="base" hangingPunct="0">
              <a:spcBef>
                <a:spcPct val="0"/>
              </a:spcBef>
              <a:spcAft>
                <a:spcPct val="0"/>
              </a:spcAft>
              <a:defRPr sz="900" kern="1200">
                <a:solidFill>
                  <a:schemeClr val="tx1"/>
                </a:solidFill>
                <a:latin typeface="Segoe" pitchFamily="34" charset="0"/>
                <a:ea typeface="+mn-ea"/>
                <a:cs typeface="+mn-cs"/>
              </a:defRPr>
            </a:lvl4pPr>
            <a:lvl5pPr marL="1828800" algn="l" rtl="0" eaLnBrk="0" fontAlgn="base" hangingPunct="0">
              <a:spcBef>
                <a:spcPct val="0"/>
              </a:spcBef>
              <a:spcAft>
                <a:spcPct val="0"/>
              </a:spcAft>
              <a:defRPr sz="900" kern="1200">
                <a:solidFill>
                  <a:schemeClr val="tx1"/>
                </a:solidFill>
                <a:latin typeface="Segoe" pitchFamily="34" charset="0"/>
                <a:ea typeface="+mn-ea"/>
                <a:cs typeface="+mn-cs"/>
              </a:defRPr>
            </a:lvl5pPr>
            <a:lvl6pPr marL="2286000" algn="l" defTabSz="914400" rtl="0" eaLnBrk="1" latinLnBrk="0" hangingPunct="1">
              <a:defRPr sz="900" kern="1200">
                <a:solidFill>
                  <a:schemeClr val="tx1"/>
                </a:solidFill>
                <a:latin typeface="Segoe" pitchFamily="34" charset="0"/>
                <a:ea typeface="+mn-ea"/>
                <a:cs typeface="+mn-cs"/>
              </a:defRPr>
            </a:lvl6pPr>
            <a:lvl7pPr marL="2743200" algn="l" defTabSz="914400" rtl="0" eaLnBrk="1" latinLnBrk="0" hangingPunct="1">
              <a:defRPr sz="900" kern="1200">
                <a:solidFill>
                  <a:schemeClr val="tx1"/>
                </a:solidFill>
                <a:latin typeface="Segoe" pitchFamily="34" charset="0"/>
                <a:ea typeface="+mn-ea"/>
                <a:cs typeface="+mn-cs"/>
              </a:defRPr>
            </a:lvl7pPr>
            <a:lvl8pPr marL="3200400" algn="l" defTabSz="914400" rtl="0" eaLnBrk="1" latinLnBrk="0" hangingPunct="1">
              <a:defRPr sz="900" kern="1200">
                <a:solidFill>
                  <a:schemeClr val="tx1"/>
                </a:solidFill>
                <a:latin typeface="Segoe" pitchFamily="34" charset="0"/>
                <a:ea typeface="+mn-ea"/>
                <a:cs typeface="+mn-cs"/>
              </a:defRPr>
            </a:lvl8pPr>
            <a:lvl9pPr marL="3657600" algn="l" defTabSz="914400" rtl="0" eaLnBrk="1" latinLnBrk="0" hangingPunct="1">
              <a:defRPr sz="900" kern="1200">
                <a:solidFill>
                  <a:schemeClr val="tx1"/>
                </a:solidFill>
                <a:latin typeface="Segoe" pitchFamily="34" charset="0"/>
                <a:ea typeface="+mn-ea"/>
                <a:cs typeface="+mn-cs"/>
              </a:defRPr>
            </a:lvl9pPr>
          </a:lstStyle>
          <a:p>
            <a:pPr algn="ctr" defTabSz="699447" eaLnBrk="1" hangingPunct="1">
              <a:spcBef>
                <a:spcPct val="50000"/>
              </a:spcBef>
              <a:defRPr/>
            </a:pPr>
            <a:r>
              <a:rPr lang="en-US" sz="1377" b="1" dirty="0">
                <a:solidFill>
                  <a:prstClr val="white"/>
                </a:solidFill>
                <a:latin typeface="Arial" panose="020B0604020202020204" pitchFamily="34" charset="0"/>
              </a:rPr>
              <a:t>Key</a:t>
            </a:r>
          </a:p>
        </p:txBody>
      </p:sp>
      <p:sp>
        <p:nvSpPr>
          <p:cNvPr id="53" name="Text Box 15">
            <a:extLst>
              <a:ext uri="{FF2B5EF4-FFF2-40B4-BE49-F238E27FC236}">
                <a16:creationId xmlns:a16="http://schemas.microsoft.com/office/drawing/2014/main" id="{DB70D8EA-52C5-4E99-BC77-62FB09CC6B49}"/>
              </a:ext>
            </a:extLst>
          </p:cNvPr>
          <p:cNvSpPr txBox="1">
            <a:spLocks noChangeArrowheads="1"/>
          </p:cNvSpPr>
          <p:nvPr/>
        </p:nvSpPr>
        <p:spPr bwMode="auto">
          <a:xfrm>
            <a:off x="4050031" y="2955827"/>
            <a:ext cx="1165754" cy="3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900" kern="1200">
                <a:solidFill>
                  <a:schemeClr val="tx1"/>
                </a:solidFill>
                <a:latin typeface="Segoe" pitchFamily="34" charset="0"/>
                <a:ea typeface="+mn-ea"/>
                <a:cs typeface="+mn-cs"/>
              </a:defRPr>
            </a:lvl1pPr>
            <a:lvl2pPr marL="457200" algn="l" rtl="0" eaLnBrk="0" fontAlgn="base" hangingPunct="0">
              <a:spcBef>
                <a:spcPct val="0"/>
              </a:spcBef>
              <a:spcAft>
                <a:spcPct val="0"/>
              </a:spcAft>
              <a:defRPr sz="900" kern="1200">
                <a:solidFill>
                  <a:schemeClr val="tx1"/>
                </a:solidFill>
                <a:latin typeface="Segoe" pitchFamily="34" charset="0"/>
                <a:ea typeface="+mn-ea"/>
                <a:cs typeface="+mn-cs"/>
              </a:defRPr>
            </a:lvl2pPr>
            <a:lvl3pPr marL="914400" algn="l" rtl="0" eaLnBrk="0" fontAlgn="base" hangingPunct="0">
              <a:spcBef>
                <a:spcPct val="0"/>
              </a:spcBef>
              <a:spcAft>
                <a:spcPct val="0"/>
              </a:spcAft>
              <a:defRPr sz="900" kern="1200">
                <a:solidFill>
                  <a:schemeClr val="tx1"/>
                </a:solidFill>
                <a:latin typeface="Segoe" pitchFamily="34" charset="0"/>
                <a:ea typeface="+mn-ea"/>
                <a:cs typeface="+mn-cs"/>
              </a:defRPr>
            </a:lvl3pPr>
            <a:lvl4pPr marL="1371600" algn="l" rtl="0" eaLnBrk="0" fontAlgn="base" hangingPunct="0">
              <a:spcBef>
                <a:spcPct val="0"/>
              </a:spcBef>
              <a:spcAft>
                <a:spcPct val="0"/>
              </a:spcAft>
              <a:defRPr sz="900" kern="1200">
                <a:solidFill>
                  <a:schemeClr val="tx1"/>
                </a:solidFill>
                <a:latin typeface="Segoe" pitchFamily="34" charset="0"/>
                <a:ea typeface="+mn-ea"/>
                <a:cs typeface="+mn-cs"/>
              </a:defRPr>
            </a:lvl4pPr>
            <a:lvl5pPr marL="1828800" algn="l" rtl="0" eaLnBrk="0" fontAlgn="base" hangingPunct="0">
              <a:spcBef>
                <a:spcPct val="0"/>
              </a:spcBef>
              <a:spcAft>
                <a:spcPct val="0"/>
              </a:spcAft>
              <a:defRPr sz="900" kern="1200">
                <a:solidFill>
                  <a:schemeClr val="tx1"/>
                </a:solidFill>
                <a:latin typeface="Segoe" pitchFamily="34" charset="0"/>
                <a:ea typeface="+mn-ea"/>
                <a:cs typeface="+mn-cs"/>
              </a:defRPr>
            </a:lvl5pPr>
            <a:lvl6pPr marL="2286000" algn="l" defTabSz="914400" rtl="0" eaLnBrk="1" latinLnBrk="0" hangingPunct="1">
              <a:defRPr sz="900" kern="1200">
                <a:solidFill>
                  <a:schemeClr val="tx1"/>
                </a:solidFill>
                <a:latin typeface="Segoe" pitchFamily="34" charset="0"/>
                <a:ea typeface="+mn-ea"/>
                <a:cs typeface="+mn-cs"/>
              </a:defRPr>
            </a:lvl6pPr>
            <a:lvl7pPr marL="2743200" algn="l" defTabSz="914400" rtl="0" eaLnBrk="1" latinLnBrk="0" hangingPunct="1">
              <a:defRPr sz="900" kern="1200">
                <a:solidFill>
                  <a:schemeClr val="tx1"/>
                </a:solidFill>
                <a:latin typeface="Segoe" pitchFamily="34" charset="0"/>
                <a:ea typeface="+mn-ea"/>
                <a:cs typeface="+mn-cs"/>
              </a:defRPr>
            </a:lvl7pPr>
            <a:lvl8pPr marL="3200400" algn="l" defTabSz="914400" rtl="0" eaLnBrk="1" latinLnBrk="0" hangingPunct="1">
              <a:defRPr sz="900" kern="1200">
                <a:solidFill>
                  <a:schemeClr val="tx1"/>
                </a:solidFill>
                <a:latin typeface="Segoe" pitchFamily="34" charset="0"/>
                <a:ea typeface="+mn-ea"/>
                <a:cs typeface="+mn-cs"/>
              </a:defRPr>
            </a:lvl8pPr>
            <a:lvl9pPr marL="3657600" algn="l" defTabSz="914400" rtl="0" eaLnBrk="1" latinLnBrk="0" hangingPunct="1">
              <a:defRPr sz="900" kern="1200">
                <a:solidFill>
                  <a:schemeClr val="tx1"/>
                </a:solidFill>
                <a:latin typeface="Segoe" pitchFamily="34" charset="0"/>
                <a:ea typeface="+mn-ea"/>
                <a:cs typeface="+mn-cs"/>
              </a:defRPr>
            </a:lvl9pPr>
          </a:lstStyle>
          <a:p>
            <a:pPr algn="ctr" defTabSz="699447" eaLnBrk="1" hangingPunct="1">
              <a:spcBef>
                <a:spcPct val="50000"/>
              </a:spcBef>
              <a:defRPr/>
            </a:pPr>
            <a:r>
              <a:rPr lang="en-US" sz="1377" b="1" dirty="0">
                <a:solidFill>
                  <a:prstClr val="white"/>
                </a:solidFill>
                <a:latin typeface="Arial" panose="020B0604020202020204" pitchFamily="34" charset="0"/>
              </a:rPr>
              <a:t>Key</a:t>
            </a:r>
          </a:p>
        </p:txBody>
      </p:sp>
      <p:pic>
        <p:nvPicPr>
          <p:cNvPr id="3" name="Image 2">
            <a:extLst>
              <a:ext uri="{FF2B5EF4-FFF2-40B4-BE49-F238E27FC236}">
                <a16:creationId xmlns:a16="http://schemas.microsoft.com/office/drawing/2014/main" id="{F025EA29-98A1-468E-96E9-0F2DE53C0B39}"/>
              </a:ext>
            </a:extLst>
          </p:cNvPr>
          <p:cNvPicPr>
            <a:picLocks noChangeAspect="1"/>
          </p:cNvPicPr>
          <p:nvPr/>
        </p:nvPicPr>
        <p:blipFill>
          <a:blip r:embed="rId2"/>
          <a:stretch>
            <a:fillRect/>
          </a:stretch>
        </p:blipFill>
        <p:spPr>
          <a:xfrm>
            <a:off x="109415" y="1485561"/>
            <a:ext cx="6275479" cy="2142971"/>
          </a:xfrm>
          <a:prstGeom prst="rect">
            <a:avLst/>
          </a:prstGeom>
        </p:spPr>
      </p:pic>
    </p:spTree>
    <p:extLst>
      <p:ext uri="{BB962C8B-B14F-4D97-AF65-F5344CB8AC3E}">
        <p14:creationId xmlns:p14="http://schemas.microsoft.com/office/powerpoint/2010/main" val="400928249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99" spc="-50" dirty="0"/>
              <a:t>DLL Hijacking</a:t>
            </a:r>
          </a:p>
        </p:txBody>
      </p:sp>
      <p:sp>
        <p:nvSpPr>
          <p:cNvPr id="4" name="Espace réservé du texte 3">
            <a:extLst>
              <a:ext uri="{FF2B5EF4-FFF2-40B4-BE49-F238E27FC236}">
                <a16:creationId xmlns:a16="http://schemas.microsoft.com/office/drawing/2014/main" id="{605BF8EC-CAC7-4AA4-BD7B-3347A1EF9B38}"/>
              </a:ext>
            </a:extLst>
          </p:cNvPr>
          <p:cNvSpPr>
            <a:spLocks noGrp="1"/>
          </p:cNvSpPr>
          <p:nvPr>
            <p:ph type="body" sz="quarter" idx="13"/>
          </p:nvPr>
        </p:nvSpPr>
        <p:spPr/>
        <p:txBody>
          <a:bodyPr/>
          <a:lstStyle/>
          <a:p>
            <a:endParaRPr lang="fr-FR" dirty="0"/>
          </a:p>
        </p:txBody>
      </p:sp>
    </p:spTree>
    <p:extLst>
      <p:ext uri="{BB962C8B-B14F-4D97-AF65-F5344CB8AC3E}">
        <p14:creationId xmlns:p14="http://schemas.microsoft.com/office/powerpoint/2010/main" val="325051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Windows DLL</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9367" y="1644207"/>
            <a:ext cx="11885514" cy="3606154"/>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40" dirty="0"/>
          </a:p>
          <a:p>
            <a:r>
              <a:rPr lang="en-US" sz="2040" dirty="0"/>
              <a:t>Dynamic-Link Libraries are collections of data and executable code that are used by other applications and DLL files. The main reasons for using DLL files instead of just putting the functions and data into the executable itself are to both make it easier to update the software (instead of requiring any user wishing to update to re-download the entire executable, you'd only need to re-download one or two small files. You can imagine how useful this is for designers of games that may need to be frequently updated) and to reduce excess memory usage by allowing the DLL file's code to be shared between applications.</a:t>
            </a:r>
          </a:p>
          <a:p>
            <a:endParaRPr lang="en-US" sz="2040" dirty="0"/>
          </a:p>
          <a:p>
            <a:pPr lvl="0"/>
            <a:endParaRPr lang="en-US" sz="2040" dirty="0"/>
          </a:p>
          <a:p>
            <a:pPr lvl="0"/>
            <a:endParaRPr lang="en-US" sz="2040" dirty="0"/>
          </a:p>
          <a:p>
            <a:pPr lvl="0"/>
            <a:endParaRPr lang="en-US" sz="2040" dirty="0"/>
          </a:p>
        </p:txBody>
      </p:sp>
    </p:spTree>
    <p:extLst>
      <p:ext uri="{BB962C8B-B14F-4D97-AF65-F5344CB8AC3E}">
        <p14:creationId xmlns:p14="http://schemas.microsoft.com/office/powerpoint/2010/main" val="220228710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DLL Hijacking</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9367" y="1644208"/>
            <a:ext cx="11885514" cy="4634681"/>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40" dirty="0"/>
          </a:p>
          <a:p>
            <a:r>
              <a:rPr lang="en-US" sz="2040" dirty="0"/>
              <a:t>Sometimes a program may try to load a DLL that doesn’t even exist on the system.</a:t>
            </a:r>
          </a:p>
          <a:p>
            <a:endParaRPr lang="fr-FR" sz="2040" dirty="0"/>
          </a:p>
          <a:p>
            <a:r>
              <a:rPr lang="en-US" sz="2040" dirty="0"/>
              <a:t>The vulnerability is a simple one, it abuses how Windows loads DLLs when EXEs are executed and how default folder permissions work on Windows.</a:t>
            </a:r>
          </a:p>
          <a:p>
            <a:endParaRPr lang="en-US" sz="2040" dirty="0"/>
          </a:p>
          <a:p>
            <a:r>
              <a:rPr lang="en-US" sz="2040" dirty="0"/>
              <a:t>When the DLL fails to load, the code takes another path. </a:t>
            </a:r>
          </a:p>
          <a:p>
            <a:endParaRPr lang="en-US" sz="2040" dirty="0"/>
          </a:p>
          <a:p>
            <a:r>
              <a:rPr lang="en-US" sz="2040" dirty="0"/>
              <a:t>If you supply your own DLL, the app blindly loads it for you.</a:t>
            </a:r>
          </a:p>
          <a:p>
            <a:endParaRPr lang="en-US" sz="2040" dirty="0"/>
          </a:p>
          <a:p>
            <a:pPr lvl="0"/>
            <a:endParaRPr lang="en-US" sz="2040" dirty="0"/>
          </a:p>
          <a:p>
            <a:pPr lvl="0"/>
            <a:endParaRPr lang="en-US" sz="2040" dirty="0"/>
          </a:p>
          <a:p>
            <a:pPr lvl="0"/>
            <a:endParaRPr lang="en-US" sz="2040" dirty="0"/>
          </a:p>
        </p:txBody>
      </p:sp>
    </p:spTree>
    <p:extLst>
      <p:ext uri="{BB962C8B-B14F-4D97-AF65-F5344CB8AC3E}">
        <p14:creationId xmlns:p14="http://schemas.microsoft.com/office/powerpoint/2010/main" val="358197937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DLL Hijacking - Prerequisites</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9367" y="1644208"/>
            <a:ext cx="11885514" cy="4986840"/>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40" dirty="0"/>
          </a:p>
          <a:p>
            <a:r>
              <a:rPr lang="en-US" sz="2040" dirty="0"/>
              <a:t>requires the software to be executed from a directory other than the protected directories</a:t>
            </a:r>
          </a:p>
          <a:p>
            <a:endParaRPr lang="fr-FR" sz="2040" dirty="0"/>
          </a:p>
          <a:p>
            <a:r>
              <a:rPr lang="en-US" sz="2040" dirty="0"/>
              <a:t>The vulnerability is a simple one, it abuses how Windows loads DLLs when EXEs are executed and how default folder permissions work on Windows.</a:t>
            </a:r>
          </a:p>
          <a:p>
            <a:endParaRPr lang="en-US" sz="2040" dirty="0"/>
          </a:p>
          <a:p>
            <a:r>
              <a:rPr lang="en-US" sz="2040" dirty="0"/>
              <a:t>Required Write Permissions on a system folder</a:t>
            </a:r>
          </a:p>
          <a:p>
            <a:endParaRPr lang="en-US" sz="2040" dirty="0"/>
          </a:p>
          <a:p>
            <a:r>
              <a:rPr lang="en-US" sz="2040" dirty="0"/>
              <a:t>Required Restart of the service</a:t>
            </a:r>
          </a:p>
          <a:p>
            <a:endParaRPr lang="en-US" sz="2040" dirty="0"/>
          </a:p>
          <a:p>
            <a:endParaRPr lang="en-US" sz="2040" dirty="0"/>
          </a:p>
          <a:p>
            <a:pPr lvl="0"/>
            <a:endParaRPr lang="en-US" sz="2040" dirty="0"/>
          </a:p>
          <a:p>
            <a:pPr lvl="0"/>
            <a:endParaRPr lang="en-US" sz="2040" dirty="0"/>
          </a:p>
          <a:p>
            <a:pPr lvl="0"/>
            <a:endParaRPr lang="en-US" sz="2040" dirty="0"/>
          </a:p>
        </p:txBody>
      </p:sp>
    </p:spTree>
    <p:extLst>
      <p:ext uri="{BB962C8B-B14F-4D97-AF65-F5344CB8AC3E}">
        <p14:creationId xmlns:p14="http://schemas.microsoft.com/office/powerpoint/2010/main" val="364757643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Default DLL Search Path Order (</a:t>
            </a:r>
            <a:r>
              <a:rPr lang="en-US" dirty="0" err="1"/>
              <a:t>SafeSearch</a:t>
            </a:r>
            <a:r>
              <a:rPr lang="en-US" dirty="0"/>
              <a:t>)</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9367" y="1644208"/>
            <a:ext cx="11885514" cy="4547899"/>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40" dirty="0"/>
          </a:p>
          <a:p>
            <a:pPr marL="466298" indent="-466298">
              <a:buFont typeface="+mj-lt"/>
              <a:buAutoNum type="arabicPeriod"/>
            </a:pPr>
            <a:r>
              <a:rPr lang="en-US" sz="2040" dirty="0"/>
              <a:t>The directory from which the application loaded.</a:t>
            </a:r>
          </a:p>
          <a:p>
            <a:pPr marL="466298" indent="-466298">
              <a:buFont typeface="+mj-lt"/>
              <a:buAutoNum type="arabicPeriod"/>
            </a:pPr>
            <a:r>
              <a:rPr lang="en-US" sz="2040" dirty="0"/>
              <a:t>The system directory. Use the </a:t>
            </a:r>
            <a:r>
              <a:rPr lang="en-US" sz="2040" b="1" dirty="0" err="1"/>
              <a:t>GetSystemDirectory</a:t>
            </a:r>
            <a:r>
              <a:rPr lang="en-US" sz="2040" dirty="0"/>
              <a:t> function to get the path of this directory.</a:t>
            </a:r>
          </a:p>
          <a:p>
            <a:pPr marL="466298" indent="-466298">
              <a:buFont typeface="+mj-lt"/>
              <a:buAutoNum type="arabicPeriod"/>
            </a:pPr>
            <a:r>
              <a:rPr lang="en-US" sz="2040" dirty="0"/>
              <a:t>The 16-bit system directory. There is no function that obtains the path of this directory, but it is searched.</a:t>
            </a:r>
          </a:p>
          <a:p>
            <a:pPr marL="466298" indent="-466298">
              <a:buFont typeface="+mj-lt"/>
              <a:buAutoNum type="arabicPeriod"/>
            </a:pPr>
            <a:r>
              <a:rPr lang="en-US" sz="2040" dirty="0"/>
              <a:t>The Windows directory. Use the </a:t>
            </a:r>
            <a:r>
              <a:rPr lang="en-US" sz="2040" b="1" dirty="0" err="1"/>
              <a:t>GetWindowsDirectory</a:t>
            </a:r>
            <a:r>
              <a:rPr lang="en-US" sz="2040" dirty="0"/>
              <a:t> function to get the path of this directory.</a:t>
            </a:r>
          </a:p>
          <a:p>
            <a:pPr marL="466298" indent="-466298">
              <a:buFont typeface="+mj-lt"/>
              <a:buAutoNum type="arabicPeriod"/>
            </a:pPr>
            <a:r>
              <a:rPr lang="en-US" sz="2040" dirty="0"/>
              <a:t>The current directory.</a:t>
            </a:r>
          </a:p>
          <a:p>
            <a:pPr marL="466298" indent="-466298">
              <a:buFont typeface="+mj-lt"/>
              <a:buAutoNum type="arabicPeriod"/>
            </a:pPr>
            <a:r>
              <a:rPr lang="en-US" sz="2040" dirty="0"/>
              <a:t>The directories that are listed in the PATH environment variable. Note that this does not include the per-application path specified by the App Paths registry key. The App Paths key is not used when computing the DLL search path.</a:t>
            </a:r>
          </a:p>
          <a:p>
            <a:pPr lvl="0"/>
            <a:endParaRPr lang="en-US" sz="2040" dirty="0"/>
          </a:p>
          <a:p>
            <a:pPr lvl="0"/>
            <a:endParaRPr lang="en-US" sz="2040" dirty="0"/>
          </a:p>
          <a:p>
            <a:pPr lvl="0"/>
            <a:endParaRPr lang="en-US" sz="2040" dirty="0"/>
          </a:p>
        </p:txBody>
      </p:sp>
    </p:spTree>
    <p:extLst>
      <p:ext uri="{BB962C8B-B14F-4D97-AF65-F5344CB8AC3E}">
        <p14:creationId xmlns:p14="http://schemas.microsoft.com/office/powerpoint/2010/main" val="2708944973"/>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99" spc="-50" dirty="0"/>
              <a:t>Bypass Windows restrictions</a:t>
            </a:r>
          </a:p>
        </p:txBody>
      </p:sp>
      <p:sp>
        <p:nvSpPr>
          <p:cNvPr id="4" name="Espace réservé du texte 3">
            <a:extLst>
              <a:ext uri="{FF2B5EF4-FFF2-40B4-BE49-F238E27FC236}">
                <a16:creationId xmlns:a16="http://schemas.microsoft.com/office/drawing/2014/main" id="{605BF8EC-CAC7-4AA4-BD7B-3347A1EF9B38}"/>
              </a:ext>
            </a:extLst>
          </p:cNvPr>
          <p:cNvSpPr>
            <a:spLocks noGrp="1"/>
          </p:cNvSpPr>
          <p:nvPr>
            <p:ph type="body" sz="quarter" idx="13"/>
          </p:nvPr>
        </p:nvSpPr>
        <p:spPr/>
        <p:txBody>
          <a:bodyPr/>
          <a:lstStyle/>
          <a:p>
            <a:endParaRPr lang="fr-FR" dirty="0"/>
          </a:p>
        </p:txBody>
      </p:sp>
    </p:spTree>
    <p:extLst>
      <p:ext uri="{BB962C8B-B14F-4D97-AF65-F5344CB8AC3E}">
        <p14:creationId xmlns:p14="http://schemas.microsoft.com/office/powerpoint/2010/main" val="288184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Native Tools to Bypass restrictions</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9367" y="1644208"/>
            <a:ext cx="11885514" cy="4698703"/>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40" dirty="0"/>
              <a:t>Users have ways to bypass the traditional restrictions that can be implemented.</a:t>
            </a:r>
          </a:p>
          <a:p>
            <a:endParaRPr lang="en-US" sz="2040" dirty="0"/>
          </a:p>
          <a:p>
            <a:r>
              <a:rPr lang="en-US" sz="2040" dirty="0"/>
              <a:t>Default integrated tools :</a:t>
            </a:r>
          </a:p>
          <a:p>
            <a:endParaRPr lang="en-US" sz="2040" dirty="0"/>
          </a:p>
          <a:p>
            <a:pPr marL="466298" indent="-466298">
              <a:buFont typeface="+mj-lt"/>
              <a:buAutoNum type="arabicPeriod"/>
            </a:pPr>
            <a:r>
              <a:rPr lang="en-US" sz="2040" dirty="0"/>
              <a:t>The command line.</a:t>
            </a:r>
          </a:p>
          <a:p>
            <a:pPr marL="466298" indent="-466298">
              <a:buFont typeface="+mj-lt"/>
              <a:buAutoNum type="arabicPeriod"/>
            </a:pPr>
            <a:endParaRPr lang="en-US" sz="2040" dirty="0"/>
          </a:p>
          <a:p>
            <a:pPr marL="466298" indent="-466298">
              <a:buFont typeface="+mj-lt"/>
              <a:buAutoNum type="arabicPeriod"/>
            </a:pPr>
            <a:r>
              <a:rPr lang="en-US" sz="2040" dirty="0"/>
              <a:t>PowerShell.</a:t>
            </a:r>
          </a:p>
          <a:p>
            <a:pPr marL="466298" indent="-466298">
              <a:buFont typeface="+mj-lt"/>
              <a:buAutoNum type="arabicPeriod"/>
            </a:pPr>
            <a:endParaRPr lang="en-US" sz="2040" dirty="0"/>
          </a:p>
          <a:p>
            <a:pPr marL="466298" indent="-466298">
              <a:buFont typeface="+mj-lt"/>
              <a:buAutoNum type="arabicPeriod"/>
            </a:pPr>
            <a:r>
              <a:rPr lang="en-US" sz="2040" dirty="0"/>
              <a:t>Creating a .NET application that uses WMI or not, and then compiles it.</a:t>
            </a:r>
          </a:p>
          <a:p>
            <a:pPr marL="466298" indent="-466298">
              <a:buFont typeface="+mj-lt"/>
              <a:buAutoNum type="arabicPeriod"/>
            </a:pPr>
            <a:endParaRPr lang="en-US" sz="2040" dirty="0"/>
          </a:p>
          <a:p>
            <a:pPr marL="466298" indent="-466298">
              <a:buFont typeface="+mj-lt"/>
              <a:buAutoNum type="arabicPeriod"/>
            </a:pPr>
            <a:r>
              <a:rPr lang="en-US" sz="2040" dirty="0"/>
              <a:t>Creating a macro in an Office document.</a:t>
            </a:r>
          </a:p>
          <a:p>
            <a:pPr marL="466298" indent="-466298">
              <a:buFont typeface="+mj-lt"/>
              <a:buAutoNum type="arabicPeriod"/>
            </a:pPr>
            <a:endParaRPr lang="en-US" sz="2040" dirty="0"/>
          </a:p>
          <a:p>
            <a:pPr marL="466298" indent="-466298">
              <a:buFont typeface="+mj-lt"/>
              <a:buAutoNum type="arabicPeriod"/>
            </a:pPr>
            <a:r>
              <a:rPr lang="en-US" sz="2040" dirty="0"/>
              <a:t>The creation of a VBS script that uses, as appropriate, WMI.</a:t>
            </a:r>
          </a:p>
        </p:txBody>
      </p:sp>
    </p:spTree>
    <p:extLst>
      <p:ext uri="{BB962C8B-B14F-4D97-AF65-F5344CB8AC3E}">
        <p14:creationId xmlns:p14="http://schemas.microsoft.com/office/powerpoint/2010/main" val="81708020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GPO User</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9367" y="1644207"/>
            <a:ext cx="11885514" cy="3322106"/>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40" dirty="0"/>
              <a:t>To block the GPO application, the blocked application must be prevented from reading restrictions in the registry.</a:t>
            </a:r>
          </a:p>
          <a:p>
            <a:pPr lvl="0"/>
            <a:endParaRPr lang="en-US" sz="2040" dirty="0"/>
          </a:p>
          <a:p>
            <a:pPr lvl="0"/>
            <a:r>
              <a:rPr lang="en-US" sz="2040" dirty="0"/>
              <a:t>Before Windows 7, it was possible to set the security of the registry keys where the restrictions are stored and to prevent the system from reapplying these rights. Since Windows 7 the system reapplies the rights. One of the simplest ways is to delete the keys regularly in the registry.</a:t>
            </a:r>
          </a:p>
          <a:p>
            <a:pPr lvl="0"/>
            <a:endParaRPr lang="en-US" sz="2040" dirty="0"/>
          </a:p>
          <a:p>
            <a:pPr lvl="0"/>
            <a:r>
              <a:rPr lang="en-US" sz="2040" dirty="0"/>
              <a:t>It is necessary to have administrator rights on his machine to be able to do it. The system contains the tools needed to bypass restrictions imposed by a policy. If users are administrators of their machine, group policies can almost all be bypassed or deleted.</a:t>
            </a:r>
          </a:p>
        </p:txBody>
      </p:sp>
    </p:spTree>
    <p:extLst>
      <p:ext uri="{BB962C8B-B14F-4D97-AF65-F5344CB8AC3E}">
        <p14:creationId xmlns:p14="http://schemas.microsoft.com/office/powerpoint/2010/main" val="99526074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GPO User</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9367" y="1644208"/>
            <a:ext cx="11885514" cy="4154472"/>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40" dirty="0"/>
          </a:p>
          <a:p>
            <a:r>
              <a:rPr lang="en-US" sz="2040" dirty="0"/>
              <a:t>To prevent user-level restrictions from being applied, you can create a task or application that runs regularly to ensure that when the system automatically reapplies the restrictions, they will be quickly removed.</a:t>
            </a:r>
          </a:p>
          <a:p>
            <a:pPr lvl="0"/>
            <a:endParaRPr lang="en-US" sz="2040" dirty="0"/>
          </a:p>
          <a:p>
            <a:pPr lvl="0"/>
            <a:r>
              <a:rPr lang="en-US" sz="2040" dirty="0"/>
              <a:t>The majority of user blocking settings are here:</a:t>
            </a:r>
          </a:p>
          <a:p>
            <a:pPr lvl="0"/>
            <a:endParaRPr lang="en-US" sz="2040" dirty="0"/>
          </a:p>
          <a:p>
            <a:pPr marL="466298" indent="-466298">
              <a:buFont typeface="+mj-lt"/>
              <a:buAutoNum type="arabicPeriod"/>
            </a:pPr>
            <a:r>
              <a:rPr lang="en-US" sz="2040" b="1" dirty="0"/>
              <a:t>HKCU\Software\Microsoft\Windows\CurrentVersion\Policies </a:t>
            </a:r>
          </a:p>
          <a:p>
            <a:pPr marL="466298" indent="-466298">
              <a:buFont typeface="+mj-lt"/>
              <a:buAutoNum type="arabicPeriod"/>
            </a:pPr>
            <a:r>
              <a:rPr lang="en-US" sz="2040" b="1" dirty="0"/>
              <a:t>HKCU\Software\Policies</a:t>
            </a:r>
          </a:p>
          <a:p>
            <a:pPr marL="466298" indent="-466298">
              <a:buFont typeface="+mj-lt"/>
              <a:buAutoNum type="arabicPeriod"/>
            </a:pPr>
            <a:endParaRPr lang="en-US" sz="2040" b="1" dirty="0"/>
          </a:p>
          <a:p>
            <a:pPr lvl="0"/>
            <a:r>
              <a:rPr lang="en-US" sz="2040" dirty="0"/>
              <a:t>By deleting the contents of these keys, if these restrictions were at the user level, you will be able to change the firewall again, open the registry editor, change the screen saver, </a:t>
            </a:r>
            <a:r>
              <a:rPr lang="en-US" sz="2040" dirty="0" err="1"/>
              <a:t>etc</a:t>
            </a:r>
            <a:r>
              <a:rPr lang="en-US" sz="2040" dirty="0"/>
              <a:t>…</a:t>
            </a:r>
          </a:p>
        </p:txBody>
      </p:sp>
    </p:spTree>
    <p:extLst>
      <p:ext uri="{BB962C8B-B14F-4D97-AF65-F5344CB8AC3E}">
        <p14:creationId xmlns:p14="http://schemas.microsoft.com/office/powerpoint/2010/main" val="423239814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1DCF43D9-A99A-44F5-B276-82F810E4298F}"/>
              </a:ext>
            </a:extLst>
          </p:cNvPr>
          <p:cNvSpPr>
            <a:spLocks noGrp="1"/>
          </p:cNvSpPr>
          <p:nvPr>
            <p:ph type="body" sz="quarter" idx="12"/>
          </p:nvPr>
        </p:nvSpPr>
        <p:spPr>
          <a:xfrm>
            <a:off x="276540" y="4930346"/>
            <a:ext cx="6399213" cy="825080"/>
          </a:xfrm>
        </p:spPr>
        <p:txBody>
          <a:bodyPr/>
          <a:lstStyle/>
          <a:p>
            <a:endParaRPr lang="en-US" sz="2400">
              <a:gradFill>
                <a:gsLst>
                  <a:gs pos="0">
                    <a:schemeClr val="bg1">
                      <a:alpha val="50000"/>
                    </a:schemeClr>
                  </a:gs>
                  <a:gs pos="100000">
                    <a:schemeClr val="bg1">
                      <a:alpha val="50000"/>
                    </a:schemeClr>
                  </a:gs>
                </a:gsLst>
                <a:lin ang="5400000" scaled="1"/>
              </a:gradFill>
              <a:latin typeface="Segoe UI Semilight" panose="020B0402040204020203" pitchFamily="34" charset="0"/>
              <a:cs typeface="Segoe UI Semilight" panose="020B0402040204020203" pitchFamily="34" charset="0"/>
            </a:endParaRPr>
          </a:p>
        </p:txBody>
      </p:sp>
      <p:sp>
        <p:nvSpPr>
          <p:cNvPr id="14" name="Title 2">
            <a:extLst>
              <a:ext uri="{FF2B5EF4-FFF2-40B4-BE49-F238E27FC236}">
                <a16:creationId xmlns:a16="http://schemas.microsoft.com/office/drawing/2014/main" id="{019789A4-FF33-4F45-9398-FEA49955BD6A}"/>
              </a:ext>
            </a:extLst>
          </p:cNvPr>
          <p:cNvSpPr>
            <a:spLocks noGrp="1"/>
          </p:cNvSpPr>
          <p:nvPr>
            <p:ph type="title"/>
          </p:nvPr>
        </p:nvSpPr>
        <p:spPr>
          <a:xfrm>
            <a:off x="274702" y="1934285"/>
            <a:ext cx="8229535" cy="1837298"/>
          </a:xfrm>
        </p:spPr>
        <p:txBody>
          <a:bodyPr/>
          <a:lstStyle/>
          <a:p>
            <a:r>
              <a:rPr lang="en-US" sz="4800" spc="-50" dirty="0" err="1"/>
              <a:t>RansomWares</a:t>
            </a:r>
            <a:r>
              <a:rPr lang="en-US" sz="4800" spc="-50" dirty="0"/>
              <a:t> Examples</a:t>
            </a:r>
          </a:p>
        </p:txBody>
      </p:sp>
      <p:sp>
        <p:nvSpPr>
          <p:cNvPr id="15" name="Espace réservé du texte 3">
            <a:extLst>
              <a:ext uri="{FF2B5EF4-FFF2-40B4-BE49-F238E27FC236}">
                <a16:creationId xmlns:a16="http://schemas.microsoft.com/office/drawing/2014/main" id="{1BF706A6-D86B-4AF9-B39A-5EE6465FA545}"/>
              </a:ext>
            </a:extLst>
          </p:cNvPr>
          <p:cNvSpPr>
            <a:spLocks noGrp="1"/>
          </p:cNvSpPr>
          <p:nvPr>
            <p:ph type="body" sz="quarter" idx="13"/>
          </p:nvPr>
        </p:nvSpPr>
        <p:spPr>
          <a:xfrm>
            <a:off x="266358" y="3921120"/>
            <a:ext cx="6399213" cy="825080"/>
          </a:xfrm>
        </p:spPr>
        <p:txBody>
          <a:bodyPr/>
          <a:lstStyle/>
          <a:p>
            <a:endParaRPr lang="fr-FR" dirty="0"/>
          </a:p>
        </p:txBody>
      </p:sp>
    </p:spTree>
    <p:extLst>
      <p:ext uri="{BB962C8B-B14F-4D97-AF65-F5344CB8AC3E}">
        <p14:creationId xmlns:p14="http://schemas.microsoft.com/office/powerpoint/2010/main" val="151300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Registry</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9367" y="1644208"/>
            <a:ext cx="11885514" cy="3103900"/>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40" dirty="0"/>
              <a:t>When the registry edition is blocked by Group Policy, it is not possible to run </a:t>
            </a:r>
            <a:r>
              <a:rPr lang="en-US" sz="2040" b="1" dirty="0"/>
              <a:t>Regedit.exe</a:t>
            </a:r>
            <a:r>
              <a:rPr lang="en-US" sz="2040" dirty="0"/>
              <a:t> or regedt32.exe.</a:t>
            </a:r>
          </a:p>
          <a:p>
            <a:endParaRPr lang="en-US" sz="2040" dirty="0"/>
          </a:p>
          <a:p>
            <a:r>
              <a:rPr lang="en-US" sz="2040" dirty="0"/>
              <a:t>PowerShell allows you to read information without problems. With administrator privileges on your machine, you can delete a registry key, for example the one that prevents us from starting </a:t>
            </a:r>
            <a:r>
              <a:rPr lang="en-US" sz="2040" b="1" dirty="0"/>
              <a:t>Regedit.exe.</a:t>
            </a:r>
          </a:p>
          <a:p>
            <a:endParaRPr lang="en-US" sz="2040" dirty="0"/>
          </a:p>
          <a:p>
            <a:r>
              <a:rPr lang="en-US" sz="2040" dirty="0"/>
              <a:t>Example :</a:t>
            </a:r>
          </a:p>
          <a:p>
            <a:endParaRPr lang="en-US" sz="2040" dirty="0"/>
          </a:p>
          <a:p>
            <a:endParaRPr lang="en-US" sz="2040" dirty="0"/>
          </a:p>
        </p:txBody>
      </p:sp>
      <p:pic>
        <p:nvPicPr>
          <p:cNvPr id="7" name="Image 6">
            <a:extLst>
              <a:ext uri="{FF2B5EF4-FFF2-40B4-BE49-F238E27FC236}">
                <a16:creationId xmlns:a16="http://schemas.microsoft.com/office/drawing/2014/main" id="{26BFF2F4-99CF-4F4B-9BF1-8D836FBD45E9}"/>
              </a:ext>
            </a:extLst>
          </p:cNvPr>
          <p:cNvPicPr>
            <a:picLocks noChangeAspect="1"/>
          </p:cNvPicPr>
          <p:nvPr/>
        </p:nvPicPr>
        <p:blipFill>
          <a:blip r:embed="rId2"/>
          <a:stretch>
            <a:fillRect/>
          </a:stretch>
        </p:blipFill>
        <p:spPr>
          <a:xfrm>
            <a:off x="768023" y="4352251"/>
            <a:ext cx="11514642" cy="839337"/>
          </a:xfrm>
          <a:prstGeom prst="rect">
            <a:avLst/>
          </a:prstGeom>
        </p:spPr>
      </p:pic>
    </p:spTree>
    <p:extLst>
      <p:ext uri="{BB962C8B-B14F-4D97-AF65-F5344CB8AC3E}">
        <p14:creationId xmlns:p14="http://schemas.microsoft.com/office/powerpoint/2010/main" val="1748726859"/>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99" spc="-50" dirty="0"/>
              <a:t>Countermeasures</a:t>
            </a:r>
          </a:p>
        </p:txBody>
      </p:sp>
      <p:sp>
        <p:nvSpPr>
          <p:cNvPr id="4" name="Espace réservé du texte 3">
            <a:extLst>
              <a:ext uri="{FF2B5EF4-FFF2-40B4-BE49-F238E27FC236}">
                <a16:creationId xmlns:a16="http://schemas.microsoft.com/office/drawing/2014/main" id="{605BF8EC-CAC7-4AA4-BD7B-3347A1EF9B38}"/>
              </a:ext>
            </a:extLst>
          </p:cNvPr>
          <p:cNvSpPr>
            <a:spLocks noGrp="1"/>
          </p:cNvSpPr>
          <p:nvPr>
            <p:ph type="body" sz="quarter" idx="13"/>
          </p:nvPr>
        </p:nvSpPr>
        <p:spPr/>
        <p:txBody>
          <a:bodyPr/>
          <a:lstStyle/>
          <a:p>
            <a:endParaRPr lang="fr-FR" dirty="0"/>
          </a:p>
        </p:txBody>
      </p:sp>
    </p:spTree>
    <p:extLst>
      <p:ext uri="{BB962C8B-B14F-4D97-AF65-F5344CB8AC3E}">
        <p14:creationId xmlns:p14="http://schemas.microsoft.com/office/powerpoint/2010/main" val="2434476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Windows Defender Exploit Guard</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9367" y="1644208"/>
            <a:ext cx="11885514" cy="3181372"/>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40" dirty="0"/>
          </a:p>
          <a:p>
            <a:pPr lvl="0"/>
            <a:r>
              <a:rPr lang="en-US" sz="2856" dirty="0"/>
              <a:t>Windows Defender Exploit Guard (Windows Defender EG) is a new set of host intrusion prevention capabilities for Windows 10, allowing you to manage and reduce the attack surface of apps used by your employees.</a:t>
            </a:r>
            <a:endParaRPr lang="en-US" sz="2040" dirty="0"/>
          </a:p>
          <a:p>
            <a:endParaRPr lang="en-US" sz="2040" dirty="0"/>
          </a:p>
          <a:p>
            <a:pPr lvl="0"/>
            <a:endParaRPr lang="en-US" sz="2040" dirty="0"/>
          </a:p>
          <a:p>
            <a:pPr lvl="0"/>
            <a:endParaRPr lang="en-US" sz="2040" dirty="0"/>
          </a:p>
          <a:p>
            <a:pPr lvl="0"/>
            <a:endParaRPr lang="en-US" sz="2040" dirty="0"/>
          </a:p>
        </p:txBody>
      </p:sp>
    </p:spTree>
    <p:extLst>
      <p:ext uri="{BB962C8B-B14F-4D97-AF65-F5344CB8AC3E}">
        <p14:creationId xmlns:p14="http://schemas.microsoft.com/office/powerpoint/2010/main" val="367835140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1611101" y="6445095"/>
            <a:ext cx="370531" cy="125562"/>
          </a:xfrm>
        </p:spPr>
        <p:txBody>
          <a:bodyPr/>
          <a:lstStyle/>
          <a:p>
            <a:pPr defTabSz="932597" fontAlgn="auto">
              <a:defRPr/>
            </a:pPr>
            <a:fld id="{ED077441-DF17-4513-BACB-525ED94CFAE4}" type="slidenum">
              <a:rPr lang="en-US">
                <a:gradFill>
                  <a:gsLst>
                    <a:gs pos="0">
                      <a:srgbClr val="505050">
                        <a:lumMod val="60000"/>
                        <a:lumOff val="40000"/>
                      </a:srgbClr>
                    </a:gs>
                    <a:gs pos="100000">
                      <a:srgbClr val="505050">
                        <a:lumMod val="60000"/>
                        <a:lumOff val="40000"/>
                      </a:srgbClr>
                    </a:gs>
                  </a:gsLst>
                  <a:lin ang="5400000" scaled="0"/>
                </a:gradFill>
              </a:rPr>
              <a:pPr defTabSz="932597" fontAlgn="auto">
                <a:defRPr/>
              </a:pPr>
              <a:t>52</a:t>
            </a:fld>
            <a:endParaRPr lang="en-US">
              <a:gradFill>
                <a:gsLst>
                  <a:gs pos="0">
                    <a:srgbClr val="505050">
                      <a:lumMod val="60000"/>
                      <a:lumOff val="40000"/>
                    </a:srgbClr>
                  </a:gs>
                  <a:gs pos="100000">
                    <a:srgbClr val="505050">
                      <a:lumMod val="60000"/>
                      <a:lumOff val="40000"/>
                    </a:srgbClr>
                  </a:gs>
                </a:gsLst>
                <a:lin ang="5400000" scaled="0"/>
              </a:gradFill>
            </a:endParaRPr>
          </a:p>
        </p:txBody>
      </p:sp>
      <p:sp>
        <p:nvSpPr>
          <p:cNvPr id="4" name="Espace réservé du texte 3">
            <a:extLst>
              <a:ext uri="{FF2B5EF4-FFF2-40B4-BE49-F238E27FC236}">
                <a16:creationId xmlns:a16="http://schemas.microsoft.com/office/drawing/2014/main" id="{27F3B2F6-34CA-421B-AAB0-6EE72A0446AA}"/>
              </a:ext>
            </a:extLst>
          </p:cNvPr>
          <p:cNvSpPr>
            <a:spLocks noGrp="1"/>
          </p:cNvSpPr>
          <p:nvPr>
            <p:ph type="body" sz="quarter" idx="13"/>
          </p:nvPr>
        </p:nvSpPr>
        <p:spPr/>
        <p:txBody>
          <a:bodyPr/>
          <a:lstStyle/>
          <a:p>
            <a:r>
              <a:rPr lang="en-US" dirty="0"/>
              <a:t>Four features in Windows Defender EG</a:t>
            </a:r>
            <a:endParaRPr lang="fr-FR" dirty="0"/>
          </a:p>
        </p:txBody>
      </p:sp>
      <p:sp>
        <p:nvSpPr>
          <p:cNvPr id="41" name="TextBox 16">
            <a:extLst>
              <a:ext uri="{FF2B5EF4-FFF2-40B4-BE49-F238E27FC236}">
                <a16:creationId xmlns:a16="http://schemas.microsoft.com/office/drawing/2014/main" id="{56C43091-2FD7-4D64-885B-AC7B5E9329BF}"/>
              </a:ext>
            </a:extLst>
          </p:cNvPr>
          <p:cNvSpPr txBox="1"/>
          <p:nvPr/>
        </p:nvSpPr>
        <p:spPr>
          <a:xfrm>
            <a:off x="735164" y="1898772"/>
            <a:ext cx="9871695" cy="1063899"/>
          </a:xfrm>
          <a:prstGeom prst="rect">
            <a:avLst/>
          </a:prstGeom>
          <a:noFill/>
        </p:spPr>
        <p:txBody>
          <a:bodyPr wrap="square" lIns="182854" tIns="146283" rIns="182854" bIns="146283"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199"/>
              </a:spcAft>
              <a:tabLst>
                <a:tab pos="571390" algn="l"/>
              </a:tabLst>
            </a:pPr>
            <a:r>
              <a:rPr lang="en-US" sz="1632" b="1" dirty="0">
                <a:solidFill>
                  <a:srgbClr val="0179D7"/>
                </a:solidFill>
                <a:latin typeface="Segoe UI"/>
                <a:cs typeface="Segoe UI Semilight" panose="020B0402040204020203" pitchFamily="34" charset="0"/>
              </a:rPr>
              <a:t>Exploit protection </a:t>
            </a:r>
            <a:r>
              <a:rPr lang="en-US" sz="1632" dirty="0">
                <a:gradFill>
                  <a:gsLst>
                    <a:gs pos="2917">
                      <a:srgbClr val="505050"/>
                    </a:gs>
                    <a:gs pos="30000">
                      <a:srgbClr val="505050"/>
                    </a:gs>
                  </a:gsLst>
                  <a:lin ang="5400000" scaled="0"/>
                </a:gradFill>
                <a:latin typeface="Segoe UI"/>
                <a:cs typeface="Segoe UI Semilight" panose="020B0402040204020203" pitchFamily="34" charset="0"/>
              </a:rPr>
              <a:t>can apply exploit mitigation techniques to apps your organization uses, both individually and to all apps. Works with third-party antivirus solutions and Windows Defender Antivirus (Windows Defender AV).</a:t>
            </a:r>
          </a:p>
        </p:txBody>
      </p:sp>
      <p:sp>
        <p:nvSpPr>
          <p:cNvPr id="42" name="TextBox 16">
            <a:extLst>
              <a:ext uri="{FF2B5EF4-FFF2-40B4-BE49-F238E27FC236}">
                <a16:creationId xmlns:a16="http://schemas.microsoft.com/office/drawing/2014/main" id="{E11A5F6D-E5C4-468D-953C-51D85894C48E}"/>
              </a:ext>
            </a:extLst>
          </p:cNvPr>
          <p:cNvSpPr txBox="1"/>
          <p:nvPr/>
        </p:nvSpPr>
        <p:spPr>
          <a:xfrm>
            <a:off x="735164" y="2948127"/>
            <a:ext cx="9871695" cy="797740"/>
          </a:xfrm>
          <a:prstGeom prst="rect">
            <a:avLst/>
          </a:prstGeom>
          <a:noFill/>
        </p:spPr>
        <p:txBody>
          <a:bodyPr wrap="square" lIns="182854" tIns="146283" rIns="182854" bIns="146283"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199"/>
              </a:spcAft>
              <a:tabLst>
                <a:tab pos="571390" algn="l"/>
              </a:tabLst>
            </a:pPr>
            <a:r>
              <a:rPr lang="en-US" sz="1632" b="1" dirty="0">
                <a:solidFill>
                  <a:srgbClr val="0179D7"/>
                </a:solidFill>
                <a:latin typeface="Segoe UI"/>
                <a:cs typeface="Segoe UI Semilight" panose="020B0402040204020203" pitchFamily="34" charset="0"/>
              </a:rPr>
              <a:t>Attack surface reduction rules </a:t>
            </a:r>
            <a:r>
              <a:rPr lang="en-US" sz="1632" dirty="0">
                <a:gradFill>
                  <a:gsLst>
                    <a:gs pos="2917">
                      <a:srgbClr val="505050"/>
                    </a:gs>
                    <a:gs pos="30000">
                      <a:srgbClr val="505050"/>
                    </a:gs>
                  </a:gsLst>
                  <a:lin ang="5400000" scaled="0"/>
                </a:gradFill>
                <a:latin typeface="Segoe UI"/>
                <a:cs typeface="Segoe UI Semilight" panose="020B0402040204020203" pitchFamily="34" charset="0"/>
              </a:rPr>
              <a:t>can reduce the attack surface of your applications with intelligent rules that stop the vectors used by Office-, script- and mail-based malware. Requires Windows Defender AV.</a:t>
            </a:r>
          </a:p>
        </p:txBody>
      </p:sp>
      <p:sp>
        <p:nvSpPr>
          <p:cNvPr id="43" name="TextBox 16">
            <a:extLst>
              <a:ext uri="{FF2B5EF4-FFF2-40B4-BE49-F238E27FC236}">
                <a16:creationId xmlns:a16="http://schemas.microsoft.com/office/drawing/2014/main" id="{2176E79C-4512-4C84-978C-1B7281111EA2}"/>
              </a:ext>
            </a:extLst>
          </p:cNvPr>
          <p:cNvSpPr txBox="1"/>
          <p:nvPr/>
        </p:nvSpPr>
        <p:spPr>
          <a:xfrm>
            <a:off x="735164" y="3997482"/>
            <a:ext cx="9871695" cy="1063899"/>
          </a:xfrm>
          <a:prstGeom prst="rect">
            <a:avLst/>
          </a:prstGeom>
          <a:noFill/>
        </p:spPr>
        <p:txBody>
          <a:bodyPr wrap="square" lIns="182854" tIns="146283" rIns="182854" bIns="146283"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199"/>
              </a:spcAft>
              <a:tabLst>
                <a:tab pos="571390" algn="l"/>
              </a:tabLst>
            </a:pPr>
            <a:r>
              <a:rPr lang="en-US" sz="1632" b="1" dirty="0">
                <a:solidFill>
                  <a:srgbClr val="0179D7"/>
                </a:solidFill>
                <a:latin typeface="Segoe UI"/>
                <a:cs typeface="Segoe UI Semilight" panose="020B0402040204020203" pitchFamily="34" charset="0"/>
              </a:rPr>
              <a:t>Network protection </a:t>
            </a:r>
            <a:r>
              <a:rPr lang="en-US" sz="1632" dirty="0">
                <a:gradFill>
                  <a:gsLst>
                    <a:gs pos="2917">
                      <a:srgbClr val="505050"/>
                    </a:gs>
                    <a:gs pos="30000">
                      <a:srgbClr val="505050"/>
                    </a:gs>
                  </a:gsLst>
                  <a:lin ang="5400000" scaled="0"/>
                </a:gradFill>
                <a:latin typeface="Segoe UI"/>
                <a:cs typeface="Segoe UI Semilight" panose="020B0402040204020203" pitchFamily="34" charset="0"/>
              </a:rPr>
              <a:t>extends the malware and social engineering protection offered by Windows Defender SmartScreen in Microsoft Edge to cover network traffic and connectivity on your organization's devices. Requires Windows Defender AV.</a:t>
            </a:r>
          </a:p>
        </p:txBody>
      </p:sp>
      <p:sp>
        <p:nvSpPr>
          <p:cNvPr id="44" name="TextBox 16">
            <a:extLst>
              <a:ext uri="{FF2B5EF4-FFF2-40B4-BE49-F238E27FC236}">
                <a16:creationId xmlns:a16="http://schemas.microsoft.com/office/drawing/2014/main" id="{704FE48A-C808-4318-A76E-AE9E3BCCF33C}"/>
              </a:ext>
            </a:extLst>
          </p:cNvPr>
          <p:cNvSpPr txBox="1"/>
          <p:nvPr/>
        </p:nvSpPr>
        <p:spPr>
          <a:xfrm>
            <a:off x="653205" y="5537745"/>
            <a:ext cx="9871695" cy="807740"/>
          </a:xfrm>
          <a:prstGeom prst="rect">
            <a:avLst/>
          </a:prstGeom>
          <a:noFill/>
        </p:spPr>
        <p:txBody>
          <a:bodyPr wrap="square" lIns="182854" tIns="146283" rIns="182854" bIns="146283"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lvl="0"/>
            <a:r>
              <a:rPr lang="en-US" sz="1632" b="1" dirty="0">
                <a:solidFill>
                  <a:srgbClr val="0179D7"/>
                </a:solidFill>
                <a:latin typeface="Segoe UI"/>
                <a:cs typeface="Segoe UI Semilight" panose="020B0402040204020203" pitchFamily="34" charset="0"/>
              </a:rPr>
              <a:t>Controlled folder access </a:t>
            </a:r>
            <a:r>
              <a:rPr lang="en-US" sz="1632" dirty="0">
                <a:gradFill>
                  <a:gsLst>
                    <a:gs pos="2917">
                      <a:srgbClr val="505050"/>
                    </a:gs>
                    <a:gs pos="30000">
                      <a:srgbClr val="505050"/>
                    </a:gs>
                  </a:gsLst>
                  <a:lin ang="5400000" scaled="0"/>
                </a:gradFill>
                <a:latin typeface="Segoe UI"/>
                <a:cs typeface="Segoe UI Semilight" panose="020B0402040204020203" pitchFamily="34" charset="0"/>
              </a:rPr>
              <a:t>helps protect files in key system folders from changes made by malicious and suspicious apps, including file-encrypting ransomware malware. Requires Windows Defender AV.</a:t>
            </a:r>
            <a:endParaRPr lang="fr-FR" sz="1632" dirty="0">
              <a:gradFill>
                <a:gsLst>
                  <a:gs pos="2917">
                    <a:srgbClr val="505050"/>
                  </a:gs>
                  <a:gs pos="30000">
                    <a:srgbClr val="505050"/>
                  </a:gs>
                </a:gsLst>
                <a:lin ang="5400000" scaled="0"/>
              </a:gradFill>
              <a:latin typeface="Segoe UI"/>
              <a:cs typeface="Segoe UI Semilight" panose="020B0402040204020203" pitchFamily="34" charset="0"/>
            </a:endParaRPr>
          </a:p>
        </p:txBody>
      </p:sp>
      <p:cxnSp>
        <p:nvCxnSpPr>
          <p:cNvPr id="45" name="Straight Connector 11">
            <a:extLst>
              <a:ext uri="{FF2B5EF4-FFF2-40B4-BE49-F238E27FC236}">
                <a16:creationId xmlns:a16="http://schemas.microsoft.com/office/drawing/2014/main" id="{3A226CC2-8E11-4C5B-A9D6-94D46B73E5A1}"/>
              </a:ext>
            </a:extLst>
          </p:cNvPr>
          <p:cNvCxnSpPr>
            <a:cxnSpLocks/>
          </p:cNvCxnSpPr>
          <p:nvPr/>
        </p:nvCxnSpPr>
        <p:spPr>
          <a:xfrm>
            <a:off x="458017" y="1539222"/>
            <a:ext cx="0" cy="5615083"/>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 name="Groupe 2">
            <a:extLst>
              <a:ext uri="{FF2B5EF4-FFF2-40B4-BE49-F238E27FC236}">
                <a16:creationId xmlns:a16="http://schemas.microsoft.com/office/drawing/2014/main" id="{85C4719A-33FC-48BC-80D2-521A28970230}"/>
              </a:ext>
            </a:extLst>
          </p:cNvPr>
          <p:cNvGrpSpPr>
            <a:grpSpLocks noChangeAspect="1"/>
          </p:cNvGrpSpPr>
          <p:nvPr/>
        </p:nvGrpSpPr>
        <p:grpSpPr>
          <a:xfrm>
            <a:off x="241274" y="1987727"/>
            <a:ext cx="432981" cy="634440"/>
            <a:chOff x="735126" y="1856809"/>
            <a:chExt cx="587465" cy="860801"/>
          </a:xfrm>
        </p:grpSpPr>
        <p:sp>
          <p:nvSpPr>
            <p:cNvPr id="28" name="Ellipse 27">
              <a:extLst>
                <a:ext uri="{FF2B5EF4-FFF2-40B4-BE49-F238E27FC236}">
                  <a16:creationId xmlns:a16="http://schemas.microsoft.com/office/drawing/2014/main" id="{A4F41A48-AA77-4AFA-8E78-17D787FF900F}"/>
                </a:ext>
              </a:extLst>
            </p:cNvPr>
            <p:cNvSpPr/>
            <p:nvPr/>
          </p:nvSpPr>
          <p:spPr>
            <a:xfrm>
              <a:off x="735126" y="1935063"/>
              <a:ext cx="587465" cy="587466"/>
            </a:xfrm>
            <a:prstGeom prst="ellipse">
              <a:avLst/>
            </a:prstGeom>
            <a:solidFill>
              <a:srgbClr val="0179D7"/>
            </a:solidFill>
            <a:ln w="28575">
              <a:solidFill>
                <a:schemeClr val="bg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pPr algn="l" defTabSz="932597" fontAlgn="auto">
                <a:defRPr/>
              </a:pPr>
              <a:endParaRPr lang="fr-FR" sz="1800">
                <a:solidFill>
                  <a:srgbClr val="505050">
                    <a:hueOff val="0"/>
                    <a:satOff val="0"/>
                    <a:lumOff val="0"/>
                    <a:alphaOff val="0"/>
                  </a:srgbClr>
                </a:solidFill>
                <a:latin typeface="Segoe UI"/>
              </a:endParaRPr>
            </a:p>
          </p:txBody>
        </p:sp>
        <p:sp>
          <p:nvSpPr>
            <p:cNvPr id="29" name="ZoneTexte 28">
              <a:extLst>
                <a:ext uri="{FF2B5EF4-FFF2-40B4-BE49-F238E27FC236}">
                  <a16:creationId xmlns:a16="http://schemas.microsoft.com/office/drawing/2014/main" id="{8D0DBD64-38F8-43B6-BA31-5A6EAADCF874}"/>
                </a:ext>
              </a:extLst>
            </p:cNvPr>
            <p:cNvSpPr txBox="1"/>
            <p:nvPr/>
          </p:nvSpPr>
          <p:spPr>
            <a:xfrm>
              <a:off x="820185" y="1856809"/>
              <a:ext cx="417342" cy="860801"/>
            </a:xfrm>
            <a:prstGeom prst="rect">
              <a:avLst/>
            </a:prstGeom>
            <a:noFill/>
          </p:spPr>
          <p:txBody>
            <a:bodyPr wrap="square" lIns="182854" tIns="146283" rIns="182854" bIns="146283" rtlCol="0">
              <a:spAutoFit/>
            </a:bodyPr>
            <a:lstStyle/>
            <a:p>
              <a:pPr algn="l" defTabSz="932597" fontAlgn="auto">
                <a:lnSpc>
                  <a:spcPct val="90000"/>
                </a:lnSpc>
                <a:spcAft>
                  <a:spcPts val="600"/>
                </a:spcAft>
                <a:defRPr/>
              </a:pPr>
              <a:r>
                <a:rPr lang="fr-FR" sz="2400" b="1">
                  <a:solidFill>
                    <a:srgbClr val="FFFFFF"/>
                  </a:solidFill>
                  <a:latin typeface="Segoe UI"/>
                </a:rPr>
                <a:t>1</a:t>
              </a:r>
            </a:p>
          </p:txBody>
        </p:sp>
      </p:grpSp>
      <p:grpSp>
        <p:nvGrpSpPr>
          <p:cNvPr id="2" name="Groupe 1">
            <a:extLst>
              <a:ext uri="{FF2B5EF4-FFF2-40B4-BE49-F238E27FC236}">
                <a16:creationId xmlns:a16="http://schemas.microsoft.com/office/drawing/2014/main" id="{D5C45A45-7AB4-4F6B-8E3B-52A562090FFE}"/>
              </a:ext>
            </a:extLst>
          </p:cNvPr>
          <p:cNvGrpSpPr>
            <a:grpSpLocks noChangeAspect="1"/>
          </p:cNvGrpSpPr>
          <p:nvPr/>
        </p:nvGrpSpPr>
        <p:grpSpPr>
          <a:xfrm>
            <a:off x="241274" y="3024548"/>
            <a:ext cx="432981" cy="634440"/>
            <a:chOff x="726492" y="3040776"/>
            <a:chExt cx="587465" cy="860801"/>
          </a:xfrm>
        </p:grpSpPr>
        <p:sp>
          <p:nvSpPr>
            <p:cNvPr id="31" name="Ellipse 30">
              <a:extLst>
                <a:ext uri="{FF2B5EF4-FFF2-40B4-BE49-F238E27FC236}">
                  <a16:creationId xmlns:a16="http://schemas.microsoft.com/office/drawing/2014/main" id="{A5DC4DC7-7551-4C58-83F6-2045B5E8AA1F}"/>
                </a:ext>
              </a:extLst>
            </p:cNvPr>
            <p:cNvSpPr/>
            <p:nvPr/>
          </p:nvSpPr>
          <p:spPr>
            <a:xfrm>
              <a:off x="726492" y="3149533"/>
              <a:ext cx="587465" cy="587465"/>
            </a:xfrm>
            <a:prstGeom prst="ellipse">
              <a:avLst/>
            </a:prstGeom>
            <a:solidFill>
              <a:srgbClr val="0179D7"/>
            </a:solidFill>
            <a:ln w="28575">
              <a:solidFill>
                <a:schemeClr val="bg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2" name="ZoneTexte 31">
              <a:extLst>
                <a:ext uri="{FF2B5EF4-FFF2-40B4-BE49-F238E27FC236}">
                  <a16:creationId xmlns:a16="http://schemas.microsoft.com/office/drawing/2014/main" id="{AEECE92F-7BB3-4F8B-A174-0DDAA7931750}"/>
                </a:ext>
              </a:extLst>
            </p:cNvPr>
            <p:cNvSpPr txBox="1"/>
            <p:nvPr/>
          </p:nvSpPr>
          <p:spPr>
            <a:xfrm>
              <a:off x="811551" y="3040776"/>
              <a:ext cx="417342" cy="860801"/>
            </a:xfrm>
            <a:prstGeom prst="rect">
              <a:avLst/>
            </a:prstGeom>
            <a:noFill/>
          </p:spPr>
          <p:txBody>
            <a:bodyPr wrap="square" lIns="182854" tIns="146283" rIns="182854" bIns="146283" rtlCol="0">
              <a:spAutoFit/>
            </a:bodyPr>
            <a:lstStyle/>
            <a:p>
              <a:pPr algn="l" defTabSz="932597" fontAlgn="auto">
                <a:lnSpc>
                  <a:spcPct val="90000"/>
                </a:lnSpc>
                <a:spcAft>
                  <a:spcPts val="600"/>
                </a:spcAft>
                <a:defRPr/>
              </a:pPr>
              <a:r>
                <a:rPr lang="fr-FR" sz="2400" b="1">
                  <a:solidFill>
                    <a:srgbClr val="FFFFFF"/>
                  </a:solidFill>
                  <a:latin typeface="Segoe UI"/>
                </a:rPr>
                <a:t>2</a:t>
              </a:r>
            </a:p>
          </p:txBody>
        </p:sp>
      </p:grpSp>
      <p:grpSp>
        <p:nvGrpSpPr>
          <p:cNvPr id="6" name="Groupe 5">
            <a:extLst>
              <a:ext uri="{FF2B5EF4-FFF2-40B4-BE49-F238E27FC236}">
                <a16:creationId xmlns:a16="http://schemas.microsoft.com/office/drawing/2014/main" id="{430A374B-DADA-415A-B7EF-B7EF6DF1E3BF}"/>
              </a:ext>
            </a:extLst>
          </p:cNvPr>
          <p:cNvGrpSpPr>
            <a:grpSpLocks noChangeAspect="1"/>
          </p:cNvGrpSpPr>
          <p:nvPr/>
        </p:nvGrpSpPr>
        <p:grpSpPr>
          <a:xfrm>
            <a:off x="241274" y="4083847"/>
            <a:ext cx="432981" cy="634440"/>
            <a:chOff x="740492" y="4275443"/>
            <a:chExt cx="587465" cy="860800"/>
          </a:xfrm>
        </p:grpSpPr>
        <p:sp>
          <p:nvSpPr>
            <p:cNvPr id="34" name="Ellipse 33">
              <a:extLst>
                <a:ext uri="{FF2B5EF4-FFF2-40B4-BE49-F238E27FC236}">
                  <a16:creationId xmlns:a16="http://schemas.microsoft.com/office/drawing/2014/main" id="{C9F5F05B-DE3C-430C-9B16-5DBB082EBA28}"/>
                </a:ext>
              </a:extLst>
            </p:cNvPr>
            <p:cNvSpPr/>
            <p:nvPr/>
          </p:nvSpPr>
          <p:spPr>
            <a:xfrm>
              <a:off x="740492" y="4364002"/>
              <a:ext cx="587465" cy="587465"/>
            </a:xfrm>
            <a:prstGeom prst="ellipse">
              <a:avLst/>
            </a:prstGeom>
            <a:solidFill>
              <a:srgbClr val="0179D7"/>
            </a:solidFill>
            <a:ln w="28575">
              <a:solidFill>
                <a:schemeClr val="bg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ZoneTexte 34">
              <a:extLst>
                <a:ext uri="{FF2B5EF4-FFF2-40B4-BE49-F238E27FC236}">
                  <a16:creationId xmlns:a16="http://schemas.microsoft.com/office/drawing/2014/main" id="{1C7D38A5-3A80-4F88-B2BB-F5178EB14AD8}"/>
                </a:ext>
              </a:extLst>
            </p:cNvPr>
            <p:cNvSpPr txBox="1"/>
            <p:nvPr/>
          </p:nvSpPr>
          <p:spPr>
            <a:xfrm>
              <a:off x="806560" y="4275443"/>
              <a:ext cx="417342" cy="860800"/>
            </a:xfrm>
            <a:prstGeom prst="rect">
              <a:avLst/>
            </a:prstGeom>
            <a:noFill/>
          </p:spPr>
          <p:txBody>
            <a:bodyPr wrap="square" lIns="182854" tIns="146283" rIns="182854" bIns="146283" rtlCol="0">
              <a:spAutoFit/>
            </a:bodyPr>
            <a:lstStyle/>
            <a:p>
              <a:pPr algn="l" defTabSz="932597" fontAlgn="auto">
                <a:lnSpc>
                  <a:spcPct val="90000"/>
                </a:lnSpc>
                <a:spcAft>
                  <a:spcPts val="600"/>
                </a:spcAft>
                <a:defRPr/>
              </a:pPr>
              <a:r>
                <a:rPr lang="fr-FR" sz="2400" b="1">
                  <a:solidFill>
                    <a:srgbClr val="FFFFFF"/>
                  </a:solidFill>
                  <a:latin typeface="Segoe UI"/>
                </a:rPr>
                <a:t>3</a:t>
              </a:r>
            </a:p>
          </p:txBody>
        </p:sp>
      </p:grpSp>
      <p:grpSp>
        <p:nvGrpSpPr>
          <p:cNvPr id="7" name="Groupe 6">
            <a:extLst>
              <a:ext uri="{FF2B5EF4-FFF2-40B4-BE49-F238E27FC236}">
                <a16:creationId xmlns:a16="http://schemas.microsoft.com/office/drawing/2014/main" id="{401756C5-D6E2-43B4-886E-FC6FE77DA9C3}"/>
              </a:ext>
            </a:extLst>
          </p:cNvPr>
          <p:cNvGrpSpPr>
            <a:grpSpLocks noChangeAspect="1"/>
          </p:cNvGrpSpPr>
          <p:nvPr/>
        </p:nvGrpSpPr>
        <p:grpSpPr>
          <a:xfrm>
            <a:off x="241274" y="5619075"/>
            <a:ext cx="429419" cy="634440"/>
            <a:chOff x="731326" y="5489865"/>
            <a:chExt cx="582632" cy="860803"/>
          </a:xfrm>
        </p:grpSpPr>
        <p:sp>
          <p:nvSpPr>
            <p:cNvPr id="37" name="Ellipse 36">
              <a:extLst>
                <a:ext uri="{FF2B5EF4-FFF2-40B4-BE49-F238E27FC236}">
                  <a16:creationId xmlns:a16="http://schemas.microsoft.com/office/drawing/2014/main" id="{9591452B-A053-43CD-9783-C110E3306CD3}"/>
                </a:ext>
              </a:extLst>
            </p:cNvPr>
            <p:cNvSpPr/>
            <p:nvPr/>
          </p:nvSpPr>
          <p:spPr>
            <a:xfrm>
              <a:off x="731326" y="5578470"/>
              <a:ext cx="582632" cy="587465"/>
            </a:xfrm>
            <a:prstGeom prst="ellipse">
              <a:avLst/>
            </a:prstGeom>
            <a:solidFill>
              <a:srgbClr val="0179D7"/>
            </a:solidFill>
            <a:ln w="28575">
              <a:solidFill>
                <a:schemeClr val="bg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ZoneTexte 37">
              <a:extLst>
                <a:ext uri="{FF2B5EF4-FFF2-40B4-BE49-F238E27FC236}">
                  <a16:creationId xmlns:a16="http://schemas.microsoft.com/office/drawing/2014/main" id="{91903769-E1C1-4C26-A04A-D4C415BFDD7E}"/>
                </a:ext>
              </a:extLst>
            </p:cNvPr>
            <p:cNvSpPr txBox="1"/>
            <p:nvPr/>
          </p:nvSpPr>
          <p:spPr>
            <a:xfrm>
              <a:off x="803823" y="5489865"/>
              <a:ext cx="413909" cy="860803"/>
            </a:xfrm>
            <a:prstGeom prst="rect">
              <a:avLst/>
            </a:prstGeom>
            <a:noFill/>
          </p:spPr>
          <p:txBody>
            <a:bodyPr wrap="square" lIns="182854" tIns="146283" rIns="182854" bIns="146283" rtlCol="0">
              <a:spAutoFit/>
            </a:bodyPr>
            <a:lstStyle/>
            <a:p>
              <a:pPr algn="l" defTabSz="932597" fontAlgn="auto">
                <a:lnSpc>
                  <a:spcPct val="90000"/>
                </a:lnSpc>
                <a:spcAft>
                  <a:spcPts val="600"/>
                </a:spcAft>
                <a:defRPr/>
              </a:pPr>
              <a:r>
                <a:rPr lang="fr-FR" sz="2400" b="1">
                  <a:solidFill>
                    <a:srgbClr val="FFFFFF"/>
                  </a:solidFill>
                  <a:latin typeface="Segoe UI"/>
                </a:rPr>
                <a:t>4</a:t>
              </a:r>
            </a:p>
          </p:txBody>
        </p:sp>
      </p:grpSp>
    </p:spTree>
    <p:extLst>
      <p:ext uri="{BB962C8B-B14F-4D97-AF65-F5344CB8AC3E}">
        <p14:creationId xmlns:p14="http://schemas.microsoft.com/office/powerpoint/2010/main" val="546336071"/>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err="1"/>
              <a:t>Applocker</a:t>
            </a:r>
            <a:r>
              <a:rPr lang="en-US" dirty="0"/>
              <a:t> – What is it ?</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9367" y="1644208"/>
            <a:ext cx="11885514" cy="6274368"/>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40" dirty="0"/>
          </a:p>
          <a:p>
            <a:pPr lvl="0"/>
            <a:r>
              <a:rPr lang="en-US" sz="2856" dirty="0"/>
              <a:t>AppLocker is a technology built into business-focused editions of the Windows platform (Windows 7 and later and  Windows Server 2008 R2 and later) that allows an organization to centrally manage the execution environment on their clients and servers</a:t>
            </a:r>
          </a:p>
          <a:p>
            <a:pPr lvl="0"/>
            <a:endParaRPr lang="en-US" sz="2856" dirty="0"/>
          </a:p>
          <a:p>
            <a:pPr lvl="0"/>
            <a:r>
              <a:rPr lang="en-US" sz="2856" dirty="0"/>
              <a:t>AppLocker implements a concept called “Application Whitelisting” – whereby applications, application installers, and scripts are prevented from running unless they are explicitly allowed by inclusion in a set of whitelisting rules</a:t>
            </a:r>
          </a:p>
          <a:p>
            <a:pPr lvl="0"/>
            <a:endParaRPr lang="en-US" sz="2856" dirty="0"/>
          </a:p>
          <a:p>
            <a:endParaRPr lang="en-US" sz="2040" dirty="0"/>
          </a:p>
          <a:p>
            <a:pPr lvl="0"/>
            <a:endParaRPr lang="en-US" sz="2040" dirty="0"/>
          </a:p>
          <a:p>
            <a:pPr lvl="0"/>
            <a:endParaRPr lang="en-US" sz="2040" dirty="0"/>
          </a:p>
          <a:p>
            <a:pPr lvl="0"/>
            <a:endParaRPr lang="en-US" sz="2040" dirty="0"/>
          </a:p>
        </p:txBody>
      </p:sp>
    </p:spTree>
    <p:extLst>
      <p:ext uri="{BB962C8B-B14F-4D97-AF65-F5344CB8AC3E}">
        <p14:creationId xmlns:p14="http://schemas.microsoft.com/office/powerpoint/2010/main" val="934970267"/>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err="1"/>
              <a:t>Applocker</a:t>
            </a:r>
            <a:r>
              <a:rPr lang="en-US" dirty="0"/>
              <a:t> – What is it ?</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9367" y="1644208"/>
            <a:ext cx="11885514" cy="6069613"/>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40" dirty="0"/>
          </a:p>
          <a:p>
            <a:pPr lvl="0"/>
            <a:r>
              <a:rPr lang="en-US" sz="2448" dirty="0"/>
              <a:t>AppLocker consists of a set of tools and services that control application execution on the desktop.</a:t>
            </a:r>
          </a:p>
          <a:p>
            <a:pPr lvl="0"/>
            <a:r>
              <a:rPr lang="en-US" sz="2448" dirty="0"/>
              <a:t>AppLocker builds on Software Restriction Policies, but makes it easier for administrators to create, maintain, monitor, and deploy application execution rules.</a:t>
            </a:r>
          </a:p>
          <a:p>
            <a:pPr lvl="0"/>
            <a:r>
              <a:rPr lang="en-US" sz="2448" dirty="0"/>
              <a:t>Only applications that are specifically allowed by AppLocker policy can execute on the desktop.</a:t>
            </a:r>
          </a:p>
          <a:p>
            <a:pPr lvl="0"/>
            <a:r>
              <a:rPr lang="en-US" sz="2448" dirty="0"/>
              <a:t>Allow users to run approved applications and software updates based on policies while preserving the requirement that only users with administrative credentials can install or run applications and software updates. </a:t>
            </a:r>
          </a:p>
          <a:p>
            <a:pPr lvl="0"/>
            <a:r>
              <a:rPr lang="en-US" sz="2448" dirty="0"/>
              <a:t>Prevent vulnerable, unauthorized applications from running in the desktop environment, including malware.</a:t>
            </a:r>
          </a:p>
          <a:p>
            <a:endParaRPr lang="en-US" sz="2040" dirty="0"/>
          </a:p>
          <a:p>
            <a:pPr lvl="0"/>
            <a:endParaRPr lang="en-US" sz="2040" dirty="0"/>
          </a:p>
          <a:p>
            <a:pPr lvl="0"/>
            <a:endParaRPr lang="en-US" sz="2040" dirty="0"/>
          </a:p>
          <a:p>
            <a:pPr lvl="0"/>
            <a:endParaRPr lang="en-US" sz="2040" dirty="0"/>
          </a:p>
        </p:txBody>
      </p:sp>
    </p:spTree>
    <p:extLst>
      <p:ext uri="{BB962C8B-B14F-4D97-AF65-F5344CB8AC3E}">
        <p14:creationId xmlns:p14="http://schemas.microsoft.com/office/powerpoint/2010/main" val="1318379841"/>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err="1"/>
              <a:t>Applocker</a:t>
            </a:r>
            <a:r>
              <a:rPr lang="en-US" dirty="0"/>
              <a:t> – What is it ?</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9367" y="1644207"/>
            <a:ext cx="11885514" cy="5954187"/>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40" dirty="0"/>
          </a:p>
          <a:p>
            <a:pPr lvl="0"/>
            <a:r>
              <a:rPr lang="en-US" sz="2448" dirty="0"/>
              <a:t>The Windows security model uses access control lists (ACLs) to determine what actions subjects can take on objects</a:t>
            </a:r>
          </a:p>
          <a:p>
            <a:pPr lvl="0"/>
            <a:r>
              <a:rPr lang="en-US" sz="2448" dirty="0"/>
              <a:t>To run executable code, the security principal must have Read and Execute permissions on the object</a:t>
            </a:r>
          </a:p>
          <a:p>
            <a:pPr lvl="0"/>
            <a:endParaRPr lang="en-US" sz="2448" dirty="0"/>
          </a:p>
          <a:p>
            <a:pPr lvl="0"/>
            <a:endParaRPr lang="en-US" sz="2448" dirty="0"/>
          </a:p>
          <a:p>
            <a:pPr lvl="0"/>
            <a:r>
              <a:rPr lang="en-US" sz="2448" dirty="0"/>
              <a:t>AppLocker allows or blocks execution independently of ACLs</a:t>
            </a:r>
          </a:p>
          <a:p>
            <a:pPr lvl="0"/>
            <a:r>
              <a:rPr lang="en-US" sz="2448" dirty="0"/>
              <a:t>An executable file will be blocked whether it resides on an ACL-controlled NTFS volume, or a USB drive that is not controlled by ACLs</a:t>
            </a:r>
          </a:p>
          <a:p>
            <a:pPr lvl="0"/>
            <a:r>
              <a:rPr lang="en-US" sz="2448" dirty="0"/>
              <a:t>AppLocker is complimentary protection that ACLs alone cannot address</a:t>
            </a:r>
          </a:p>
          <a:p>
            <a:endParaRPr lang="en-US" sz="2040" dirty="0"/>
          </a:p>
          <a:p>
            <a:pPr lvl="0"/>
            <a:endParaRPr lang="en-US" sz="2040" dirty="0"/>
          </a:p>
          <a:p>
            <a:pPr lvl="0"/>
            <a:endParaRPr lang="en-US" sz="2040" dirty="0"/>
          </a:p>
          <a:p>
            <a:pPr lvl="0"/>
            <a:endParaRPr lang="en-US" sz="2040" dirty="0"/>
          </a:p>
        </p:txBody>
      </p:sp>
    </p:spTree>
    <p:extLst>
      <p:ext uri="{BB962C8B-B14F-4D97-AF65-F5344CB8AC3E}">
        <p14:creationId xmlns:p14="http://schemas.microsoft.com/office/powerpoint/2010/main" val="2260250617"/>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err="1"/>
              <a:t>Applocker</a:t>
            </a:r>
            <a:r>
              <a:rPr lang="en-US" dirty="0"/>
              <a:t> – What is it ?</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9367" y="1644208"/>
            <a:ext cx="11885514" cy="2649894"/>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40" dirty="0"/>
          </a:p>
          <a:p>
            <a:pPr lvl="0"/>
            <a:r>
              <a:rPr lang="en-US" sz="2448" dirty="0"/>
              <a:t>AppLocker </a:t>
            </a:r>
            <a:r>
              <a:rPr lang="en-US" sz="2448" b="1" u="sng" dirty="0">
                <a:solidFill>
                  <a:schemeClr val="tx1">
                    <a:lumMod val="50000"/>
                  </a:schemeClr>
                </a:solidFill>
              </a:rPr>
              <a:t>is not a replacement for antivirus software</a:t>
            </a:r>
            <a:r>
              <a:rPr lang="en-US" sz="2448" dirty="0"/>
              <a:t>, but rather another layer of a Defense-in-Depth strategy</a:t>
            </a:r>
          </a:p>
          <a:p>
            <a:endParaRPr lang="en-US" sz="2040" dirty="0"/>
          </a:p>
          <a:p>
            <a:pPr lvl="0"/>
            <a:endParaRPr lang="en-US" sz="2040" dirty="0"/>
          </a:p>
          <a:p>
            <a:pPr lvl="0"/>
            <a:endParaRPr lang="en-US" sz="2040" dirty="0"/>
          </a:p>
          <a:p>
            <a:pPr lvl="0"/>
            <a:endParaRPr lang="en-US" sz="2040" dirty="0"/>
          </a:p>
        </p:txBody>
      </p:sp>
    </p:spTree>
    <p:extLst>
      <p:ext uri="{BB962C8B-B14F-4D97-AF65-F5344CB8AC3E}">
        <p14:creationId xmlns:p14="http://schemas.microsoft.com/office/powerpoint/2010/main" val="973061916"/>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1611101" y="6445095"/>
            <a:ext cx="370531" cy="125562"/>
          </a:xfrm>
        </p:spPr>
        <p:txBody>
          <a:bodyPr/>
          <a:lstStyle/>
          <a:p>
            <a:pPr defTabSz="932597" fontAlgn="auto">
              <a:defRPr/>
            </a:pPr>
            <a:fld id="{ED077441-DF17-4513-BACB-525ED94CFAE4}" type="slidenum">
              <a:rPr lang="en-US">
                <a:gradFill>
                  <a:gsLst>
                    <a:gs pos="0">
                      <a:srgbClr val="505050">
                        <a:lumMod val="60000"/>
                        <a:lumOff val="40000"/>
                      </a:srgbClr>
                    </a:gs>
                    <a:gs pos="100000">
                      <a:srgbClr val="505050">
                        <a:lumMod val="60000"/>
                        <a:lumOff val="40000"/>
                      </a:srgbClr>
                    </a:gs>
                  </a:gsLst>
                  <a:lin ang="5400000" scaled="0"/>
                </a:gradFill>
              </a:rPr>
              <a:pPr defTabSz="932597" fontAlgn="auto">
                <a:defRPr/>
              </a:pPr>
              <a:t>57</a:t>
            </a:fld>
            <a:endParaRPr lang="en-US">
              <a:gradFill>
                <a:gsLst>
                  <a:gs pos="0">
                    <a:srgbClr val="505050">
                      <a:lumMod val="60000"/>
                      <a:lumOff val="40000"/>
                    </a:srgbClr>
                  </a:gs>
                  <a:gs pos="100000">
                    <a:srgbClr val="505050">
                      <a:lumMod val="60000"/>
                      <a:lumOff val="40000"/>
                    </a:srgbClr>
                  </a:gs>
                </a:gsLst>
                <a:lin ang="5400000" scaled="0"/>
              </a:gradFill>
            </a:endParaRPr>
          </a:p>
        </p:txBody>
      </p:sp>
      <p:sp>
        <p:nvSpPr>
          <p:cNvPr id="4" name="Espace réservé du texte 3">
            <a:extLst>
              <a:ext uri="{FF2B5EF4-FFF2-40B4-BE49-F238E27FC236}">
                <a16:creationId xmlns:a16="http://schemas.microsoft.com/office/drawing/2014/main" id="{27F3B2F6-34CA-421B-AAB0-6EE72A0446AA}"/>
              </a:ext>
            </a:extLst>
          </p:cNvPr>
          <p:cNvSpPr>
            <a:spLocks noGrp="1"/>
          </p:cNvSpPr>
          <p:nvPr>
            <p:ph type="body" sz="quarter" idx="13"/>
          </p:nvPr>
        </p:nvSpPr>
        <p:spPr/>
        <p:txBody>
          <a:bodyPr/>
          <a:lstStyle/>
          <a:p>
            <a:r>
              <a:rPr lang="en-US" dirty="0"/>
              <a:t>Implementing an application-control solution based on AppLocker provides :</a:t>
            </a:r>
            <a:endParaRPr lang="fr-FR" dirty="0"/>
          </a:p>
        </p:txBody>
      </p:sp>
      <p:sp>
        <p:nvSpPr>
          <p:cNvPr id="41" name="TextBox 16">
            <a:extLst>
              <a:ext uri="{FF2B5EF4-FFF2-40B4-BE49-F238E27FC236}">
                <a16:creationId xmlns:a16="http://schemas.microsoft.com/office/drawing/2014/main" id="{56C43091-2FD7-4D64-885B-AC7B5E9329BF}"/>
              </a:ext>
            </a:extLst>
          </p:cNvPr>
          <p:cNvSpPr txBox="1"/>
          <p:nvPr/>
        </p:nvSpPr>
        <p:spPr>
          <a:xfrm>
            <a:off x="735164" y="1898772"/>
            <a:ext cx="9871695" cy="1063899"/>
          </a:xfrm>
          <a:prstGeom prst="rect">
            <a:avLst/>
          </a:prstGeom>
          <a:noFill/>
        </p:spPr>
        <p:txBody>
          <a:bodyPr wrap="square" lIns="182854" tIns="146283" rIns="182854" bIns="146283"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199"/>
              </a:spcAft>
              <a:tabLst>
                <a:tab pos="571390" algn="l"/>
              </a:tabLst>
            </a:pPr>
            <a:r>
              <a:rPr lang="en-US" sz="1632" b="1" dirty="0">
                <a:solidFill>
                  <a:srgbClr val="0179D7"/>
                </a:solidFill>
                <a:latin typeface="Segoe UI"/>
                <a:cs typeface="Segoe UI Semilight" panose="020B0402040204020203" pitchFamily="34" charset="0"/>
              </a:rPr>
              <a:t>Reduced security risk. </a:t>
            </a:r>
            <a:r>
              <a:rPr lang="en-US" sz="1632" dirty="0">
                <a:gradFill>
                  <a:gsLst>
                    <a:gs pos="2917">
                      <a:srgbClr val="505050"/>
                    </a:gs>
                    <a:gs pos="30000">
                      <a:srgbClr val="505050"/>
                    </a:gs>
                  </a:gsLst>
                  <a:lin ang="5400000" scaled="0"/>
                </a:gradFill>
                <a:latin typeface="Segoe UI"/>
                <a:cs typeface="Segoe UI Semilight" panose="020B0402040204020203" pitchFamily="34" charset="0"/>
              </a:rPr>
              <a:t>The ability to prevent installation and running of unauthorized applications helps Microsoft IT prevent malware and unsupported applications from affecting computers that are connected to the corporate network.</a:t>
            </a:r>
          </a:p>
        </p:txBody>
      </p:sp>
      <p:sp>
        <p:nvSpPr>
          <p:cNvPr id="42" name="TextBox 16">
            <a:extLst>
              <a:ext uri="{FF2B5EF4-FFF2-40B4-BE49-F238E27FC236}">
                <a16:creationId xmlns:a16="http://schemas.microsoft.com/office/drawing/2014/main" id="{E11A5F6D-E5C4-468D-953C-51D85894C48E}"/>
              </a:ext>
            </a:extLst>
          </p:cNvPr>
          <p:cNvSpPr txBox="1"/>
          <p:nvPr/>
        </p:nvSpPr>
        <p:spPr>
          <a:xfrm>
            <a:off x="735164" y="2948127"/>
            <a:ext cx="9871695" cy="1063899"/>
          </a:xfrm>
          <a:prstGeom prst="rect">
            <a:avLst/>
          </a:prstGeom>
          <a:noFill/>
        </p:spPr>
        <p:txBody>
          <a:bodyPr wrap="square" lIns="182854" tIns="146283" rIns="182854" bIns="146283"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199"/>
              </a:spcAft>
              <a:tabLst>
                <a:tab pos="571390" algn="l"/>
              </a:tabLst>
            </a:pPr>
            <a:r>
              <a:rPr lang="en-US" sz="1632" b="1" dirty="0">
                <a:solidFill>
                  <a:srgbClr val="0179D7"/>
                </a:solidFill>
                <a:latin typeface="Segoe UI"/>
                <a:cs typeface="Segoe UI Semilight" panose="020B0402040204020203" pitchFamily="34" charset="0"/>
              </a:rPr>
              <a:t>Improved legal compliance. </a:t>
            </a:r>
            <a:r>
              <a:rPr lang="en-US" sz="1632" dirty="0">
                <a:gradFill>
                  <a:gsLst>
                    <a:gs pos="2917">
                      <a:srgbClr val="505050"/>
                    </a:gs>
                    <a:gs pos="30000">
                      <a:srgbClr val="505050"/>
                    </a:gs>
                  </a:gsLst>
                  <a:lin ang="5400000" scaled="0"/>
                </a:gradFill>
                <a:latin typeface="Segoe UI"/>
                <a:cs typeface="Segoe UI Semilight" panose="020B0402040204020203" pitchFamily="34" charset="0"/>
              </a:rPr>
              <a:t>Because many peer-to-peer file-sharing applications can promote distribution of copyrighted material, AppLocker helps Microsoft IT conform to Digital Millennium Copyright Act regulations.</a:t>
            </a:r>
          </a:p>
        </p:txBody>
      </p:sp>
      <p:sp>
        <p:nvSpPr>
          <p:cNvPr id="43" name="TextBox 16">
            <a:extLst>
              <a:ext uri="{FF2B5EF4-FFF2-40B4-BE49-F238E27FC236}">
                <a16:creationId xmlns:a16="http://schemas.microsoft.com/office/drawing/2014/main" id="{2176E79C-4512-4C84-978C-1B7281111EA2}"/>
              </a:ext>
            </a:extLst>
          </p:cNvPr>
          <p:cNvSpPr txBox="1"/>
          <p:nvPr/>
        </p:nvSpPr>
        <p:spPr>
          <a:xfrm>
            <a:off x="735164" y="3997482"/>
            <a:ext cx="9871695" cy="1576216"/>
          </a:xfrm>
          <a:prstGeom prst="rect">
            <a:avLst/>
          </a:prstGeom>
          <a:noFill/>
        </p:spPr>
        <p:txBody>
          <a:bodyPr wrap="square" lIns="182854" tIns="146283" rIns="182854" bIns="146283"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199"/>
              </a:spcAft>
              <a:tabLst>
                <a:tab pos="571390" algn="l"/>
              </a:tabLst>
            </a:pPr>
            <a:r>
              <a:rPr lang="en-US" sz="1632" b="1" dirty="0">
                <a:solidFill>
                  <a:srgbClr val="0179D7"/>
                </a:solidFill>
                <a:latin typeface="Segoe UI"/>
                <a:cs typeface="Segoe UI Semilight" panose="020B0402040204020203" pitchFamily="34" charset="0"/>
              </a:rPr>
              <a:t>Improved system management. </a:t>
            </a:r>
            <a:r>
              <a:rPr lang="en-US" sz="1632" dirty="0">
                <a:gradFill>
                  <a:gsLst>
                    <a:gs pos="2917">
                      <a:srgbClr val="505050"/>
                    </a:gs>
                    <a:gs pos="30000">
                      <a:srgbClr val="505050"/>
                    </a:gs>
                  </a:gsLst>
                  <a:lin ang="5400000" scaled="0"/>
                </a:gradFill>
                <a:latin typeface="Segoe UI"/>
                <a:cs typeface="Segoe UI Semilight" panose="020B0402040204020203" pitchFamily="34" charset="0"/>
              </a:rPr>
              <a:t>With AppLocker, Microsoft IT has an automated means to identify and disable unapproved applications. In addition, the powerful and flexible rules offer more options for effective desktop configuration management. For example, allow users to run approved applications and software updates based upon policies while preserving the requirement that only users with administrative credentials can install or run applications and software updates. </a:t>
            </a:r>
          </a:p>
        </p:txBody>
      </p:sp>
      <p:sp>
        <p:nvSpPr>
          <p:cNvPr id="44" name="TextBox 16">
            <a:extLst>
              <a:ext uri="{FF2B5EF4-FFF2-40B4-BE49-F238E27FC236}">
                <a16:creationId xmlns:a16="http://schemas.microsoft.com/office/drawing/2014/main" id="{704FE48A-C808-4318-A76E-AE9E3BCCF33C}"/>
              </a:ext>
            </a:extLst>
          </p:cNvPr>
          <p:cNvSpPr txBox="1"/>
          <p:nvPr/>
        </p:nvSpPr>
        <p:spPr>
          <a:xfrm>
            <a:off x="653205" y="5537745"/>
            <a:ext cx="9871695" cy="1063899"/>
          </a:xfrm>
          <a:prstGeom prst="rect">
            <a:avLst/>
          </a:prstGeom>
          <a:noFill/>
        </p:spPr>
        <p:txBody>
          <a:bodyPr wrap="square" lIns="182854" tIns="146283" rIns="182854" bIns="146283"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lvl="0"/>
            <a:r>
              <a:rPr lang="en-US" sz="1632" b="1" dirty="0">
                <a:solidFill>
                  <a:srgbClr val="0179D7"/>
                </a:solidFill>
                <a:latin typeface="Segoe UI"/>
                <a:cs typeface="Segoe UI Semilight" panose="020B0402040204020203" pitchFamily="34" charset="0"/>
              </a:rPr>
              <a:t>Reduced support costs. </a:t>
            </a:r>
            <a:r>
              <a:rPr lang="en-US" sz="1632" dirty="0">
                <a:gradFill>
                  <a:gsLst>
                    <a:gs pos="2917">
                      <a:srgbClr val="505050"/>
                    </a:gs>
                    <a:gs pos="30000">
                      <a:srgbClr val="505050"/>
                    </a:gs>
                  </a:gsLst>
                  <a:lin ang="5400000" scaled="0"/>
                </a:gradFill>
                <a:latin typeface="Segoe UI"/>
                <a:cs typeface="Segoe UI Semilight" panose="020B0402040204020203" pitchFamily="34" charset="0"/>
              </a:rPr>
              <a:t>AppLocker prevents users from running applications that destabilize the desktop environment, and needlessly consume network bandwidth or otherwise affect the enterprise computing environment, which translates to a reduction in help-desk costs.</a:t>
            </a:r>
          </a:p>
        </p:txBody>
      </p:sp>
      <p:cxnSp>
        <p:nvCxnSpPr>
          <p:cNvPr id="45" name="Straight Connector 11">
            <a:extLst>
              <a:ext uri="{FF2B5EF4-FFF2-40B4-BE49-F238E27FC236}">
                <a16:creationId xmlns:a16="http://schemas.microsoft.com/office/drawing/2014/main" id="{3A226CC2-8E11-4C5B-A9D6-94D46B73E5A1}"/>
              </a:ext>
            </a:extLst>
          </p:cNvPr>
          <p:cNvCxnSpPr>
            <a:cxnSpLocks/>
          </p:cNvCxnSpPr>
          <p:nvPr/>
        </p:nvCxnSpPr>
        <p:spPr>
          <a:xfrm>
            <a:off x="458017" y="1539222"/>
            <a:ext cx="0" cy="5615083"/>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 name="Groupe 2">
            <a:extLst>
              <a:ext uri="{FF2B5EF4-FFF2-40B4-BE49-F238E27FC236}">
                <a16:creationId xmlns:a16="http://schemas.microsoft.com/office/drawing/2014/main" id="{85C4719A-33FC-48BC-80D2-521A28970230}"/>
              </a:ext>
            </a:extLst>
          </p:cNvPr>
          <p:cNvGrpSpPr>
            <a:grpSpLocks noChangeAspect="1"/>
          </p:cNvGrpSpPr>
          <p:nvPr/>
        </p:nvGrpSpPr>
        <p:grpSpPr>
          <a:xfrm>
            <a:off x="241274" y="1987727"/>
            <a:ext cx="432981" cy="634440"/>
            <a:chOff x="735126" y="1856809"/>
            <a:chExt cx="587465" cy="860801"/>
          </a:xfrm>
        </p:grpSpPr>
        <p:sp>
          <p:nvSpPr>
            <p:cNvPr id="28" name="Ellipse 27">
              <a:extLst>
                <a:ext uri="{FF2B5EF4-FFF2-40B4-BE49-F238E27FC236}">
                  <a16:creationId xmlns:a16="http://schemas.microsoft.com/office/drawing/2014/main" id="{A4F41A48-AA77-4AFA-8E78-17D787FF900F}"/>
                </a:ext>
              </a:extLst>
            </p:cNvPr>
            <p:cNvSpPr/>
            <p:nvPr/>
          </p:nvSpPr>
          <p:spPr>
            <a:xfrm>
              <a:off x="735126" y="1935063"/>
              <a:ext cx="587465" cy="587466"/>
            </a:xfrm>
            <a:prstGeom prst="ellipse">
              <a:avLst/>
            </a:prstGeom>
            <a:solidFill>
              <a:srgbClr val="0179D7"/>
            </a:solidFill>
            <a:ln w="28575">
              <a:solidFill>
                <a:schemeClr val="bg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pPr algn="l" defTabSz="932597" fontAlgn="auto">
                <a:defRPr/>
              </a:pPr>
              <a:endParaRPr lang="fr-FR" sz="1800">
                <a:solidFill>
                  <a:srgbClr val="505050">
                    <a:hueOff val="0"/>
                    <a:satOff val="0"/>
                    <a:lumOff val="0"/>
                    <a:alphaOff val="0"/>
                  </a:srgbClr>
                </a:solidFill>
                <a:latin typeface="Segoe UI"/>
              </a:endParaRPr>
            </a:p>
          </p:txBody>
        </p:sp>
        <p:sp>
          <p:nvSpPr>
            <p:cNvPr id="29" name="ZoneTexte 28">
              <a:extLst>
                <a:ext uri="{FF2B5EF4-FFF2-40B4-BE49-F238E27FC236}">
                  <a16:creationId xmlns:a16="http://schemas.microsoft.com/office/drawing/2014/main" id="{8D0DBD64-38F8-43B6-BA31-5A6EAADCF874}"/>
                </a:ext>
              </a:extLst>
            </p:cNvPr>
            <p:cNvSpPr txBox="1"/>
            <p:nvPr/>
          </p:nvSpPr>
          <p:spPr>
            <a:xfrm>
              <a:off x="820185" y="1856809"/>
              <a:ext cx="417342" cy="860801"/>
            </a:xfrm>
            <a:prstGeom prst="rect">
              <a:avLst/>
            </a:prstGeom>
            <a:noFill/>
          </p:spPr>
          <p:txBody>
            <a:bodyPr wrap="square" lIns="182854" tIns="146283" rIns="182854" bIns="146283" rtlCol="0">
              <a:spAutoFit/>
            </a:bodyPr>
            <a:lstStyle/>
            <a:p>
              <a:pPr algn="l" defTabSz="932597" fontAlgn="auto">
                <a:lnSpc>
                  <a:spcPct val="90000"/>
                </a:lnSpc>
                <a:spcAft>
                  <a:spcPts val="600"/>
                </a:spcAft>
                <a:defRPr/>
              </a:pPr>
              <a:r>
                <a:rPr lang="fr-FR" sz="2400" b="1">
                  <a:solidFill>
                    <a:srgbClr val="FFFFFF"/>
                  </a:solidFill>
                  <a:latin typeface="Segoe UI"/>
                </a:rPr>
                <a:t>1</a:t>
              </a:r>
            </a:p>
          </p:txBody>
        </p:sp>
      </p:grpSp>
      <p:grpSp>
        <p:nvGrpSpPr>
          <p:cNvPr id="2" name="Groupe 1">
            <a:extLst>
              <a:ext uri="{FF2B5EF4-FFF2-40B4-BE49-F238E27FC236}">
                <a16:creationId xmlns:a16="http://schemas.microsoft.com/office/drawing/2014/main" id="{D5C45A45-7AB4-4F6B-8E3B-52A562090FFE}"/>
              </a:ext>
            </a:extLst>
          </p:cNvPr>
          <p:cNvGrpSpPr>
            <a:grpSpLocks noChangeAspect="1"/>
          </p:cNvGrpSpPr>
          <p:nvPr/>
        </p:nvGrpSpPr>
        <p:grpSpPr>
          <a:xfrm>
            <a:off x="241274" y="3024548"/>
            <a:ext cx="432981" cy="634440"/>
            <a:chOff x="726492" y="3040776"/>
            <a:chExt cx="587465" cy="860801"/>
          </a:xfrm>
        </p:grpSpPr>
        <p:sp>
          <p:nvSpPr>
            <p:cNvPr id="31" name="Ellipse 30">
              <a:extLst>
                <a:ext uri="{FF2B5EF4-FFF2-40B4-BE49-F238E27FC236}">
                  <a16:creationId xmlns:a16="http://schemas.microsoft.com/office/drawing/2014/main" id="{A5DC4DC7-7551-4C58-83F6-2045B5E8AA1F}"/>
                </a:ext>
              </a:extLst>
            </p:cNvPr>
            <p:cNvSpPr/>
            <p:nvPr/>
          </p:nvSpPr>
          <p:spPr>
            <a:xfrm>
              <a:off x="726492" y="3149533"/>
              <a:ext cx="587465" cy="587465"/>
            </a:xfrm>
            <a:prstGeom prst="ellipse">
              <a:avLst/>
            </a:prstGeom>
            <a:solidFill>
              <a:srgbClr val="0179D7"/>
            </a:solidFill>
            <a:ln w="28575">
              <a:solidFill>
                <a:schemeClr val="bg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2" name="ZoneTexte 31">
              <a:extLst>
                <a:ext uri="{FF2B5EF4-FFF2-40B4-BE49-F238E27FC236}">
                  <a16:creationId xmlns:a16="http://schemas.microsoft.com/office/drawing/2014/main" id="{AEECE92F-7BB3-4F8B-A174-0DDAA7931750}"/>
                </a:ext>
              </a:extLst>
            </p:cNvPr>
            <p:cNvSpPr txBox="1"/>
            <p:nvPr/>
          </p:nvSpPr>
          <p:spPr>
            <a:xfrm>
              <a:off x="811551" y="3040776"/>
              <a:ext cx="417342" cy="860801"/>
            </a:xfrm>
            <a:prstGeom prst="rect">
              <a:avLst/>
            </a:prstGeom>
            <a:noFill/>
          </p:spPr>
          <p:txBody>
            <a:bodyPr wrap="square" lIns="182854" tIns="146283" rIns="182854" bIns="146283" rtlCol="0">
              <a:spAutoFit/>
            </a:bodyPr>
            <a:lstStyle/>
            <a:p>
              <a:pPr algn="l" defTabSz="932597" fontAlgn="auto">
                <a:lnSpc>
                  <a:spcPct val="90000"/>
                </a:lnSpc>
                <a:spcAft>
                  <a:spcPts val="600"/>
                </a:spcAft>
                <a:defRPr/>
              </a:pPr>
              <a:r>
                <a:rPr lang="fr-FR" sz="2400" b="1">
                  <a:solidFill>
                    <a:srgbClr val="FFFFFF"/>
                  </a:solidFill>
                  <a:latin typeface="Segoe UI"/>
                </a:rPr>
                <a:t>2</a:t>
              </a:r>
            </a:p>
          </p:txBody>
        </p:sp>
      </p:grpSp>
      <p:grpSp>
        <p:nvGrpSpPr>
          <p:cNvPr id="6" name="Groupe 5">
            <a:extLst>
              <a:ext uri="{FF2B5EF4-FFF2-40B4-BE49-F238E27FC236}">
                <a16:creationId xmlns:a16="http://schemas.microsoft.com/office/drawing/2014/main" id="{430A374B-DADA-415A-B7EF-B7EF6DF1E3BF}"/>
              </a:ext>
            </a:extLst>
          </p:cNvPr>
          <p:cNvGrpSpPr>
            <a:grpSpLocks noChangeAspect="1"/>
          </p:cNvGrpSpPr>
          <p:nvPr/>
        </p:nvGrpSpPr>
        <p:grpSpPr>
          <a:xfrm>
            <a:off x="241274" y="4083847"/>
            <a:ext cx="432981" cy="634440"/>
            <a:chOff x="740492" y="4275443"/>
            <a:chExt cx="587465" cy="860800"/>
          </a:xfrm>
        </p:grpSpPr>
        <p:sp>
          <p:nvSpPr>
            <p:cNvPr id="34" name="Ellipse 33">
              <a:extLst>
                <a:ext uri="{FF2B5EF4-FFF2-40B4-BE49-F238E27FC236}">
                  <a16:creationId xmlns:a16="http://schemas.microsoft.com/office/drawing/2014/main" id="{C9F5F05B-DE3C-430C-9B16-5DBB082EBA28}"/>
                </a:ext>
              </a:extLst>
            </p:cNvPr>
            <p:cNvSpPr/>
            <p:nvPr/>
          </p:nvSpPr>
          <p:spPr>
            <a:xfrm>
              <a:off x="740492" y="4364002"/>
              <a:ext cx="587465" cy="587465"/>
            </a:xfrm>
            <a:prstGeom prst="ellipse">
              <a:avLst/>
            </a:prstGeom>
            <a:solidFill>
              <a:srgbClr val="0179D7"/>
            </a:solidFill>
            <a:ln w="28575">
              <a:solidFill>
                <a:schemeClr val="bg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ZoneTexte 34">
              <a:extLst>
                <a:ext uri="{FF2B5EF4-FFF2-40B4-BE49-F238E27FC236}">
                  <a16:creationId xmlns:a16="http://schemas.microsoft.com/office/drawing/2014/main" id="{1C7D38A5-3A80-4F88-B2BB-F5178EB14AD8}"/>
                </a:ext>
              </a:extLst>
            </p:cNvPr>
            <p:cNvSpPr txBox="1"/>
            <p:nvPr/>
          </p:nvSpPr>
          <p:spPr>
            <a:xfrm>
              <a:off x="806560" y="4275443"/>
              <a:ext cx="417342" cy="860800"/>
            </a:xfrm>
            <a:prstGeom prst="rect">
              <a:avLst/>
            </a:prstGeom>
            <a:noFill/>
          </p:spPr>
          <p:txBody>
            <a:bodyPr wrap="square" lIns="182854" tIns="146283" rIns="182854" bIns="146283" rtlCol="0">
              <a:spAutoFit/>
            </a:bodyPr>
            <a:lstStyle/>
            <a:p>
              <a:pPr algn="l" defTabSz="932597" fontAlgn="auto">
                <a:lnSpc>
                  <a:spcPct val="90000"/>
                </a:lnSpc>
                <a:spcAft>
                  <a:spcPts val="600"/>
                </a:spcAft>
                <a:defRPr/>
              </a:pPr>
              <a:r>
                <a:rPr lang="fr-FR" sz="2400" b="1">
                  <a:solidFill>
                    <a:srgbClr val="FFFFFF"/>
                  </a:solidFill>
                  <a:latin typeface="Segoe UI"/>
                </a:rPr>
                <a:t>3</a:t>
              </a:r>
            </a:p>
          </p:txBody>
        </p:sp>
      </p:grpSp>
      <p:grpSp>
        <p:nvGrpSpPr>
          <p:cNvPr id="7" name="Groupe 6">
            <a:extLst>
              <a:ext uri="{FF2B5EF4-FFF2-40B4-BE49-F238E27FC236}">
                <a16:creationId xmlns:a16="http://schemas.microsoft.com/office/drawing/2014/main" id="{401756C5-D6E2-43B4-886E-FC6FE77DA9C3}"/>
              </a:ext>
            </a:extLst>
          </p:cNvPr>
          <p:cNvGrpSpPr>
            <a:grpSpLocks noChangeAspect="1"/>
          </p:cNvGrpSpPr>
          <p:nvPr/>
        </p:nvGrpSpPr>
        <p:grpSpPr>
          <a:xfrm>
            <a:off x="241274" y="5619075"/>
            <a:ext cx="429419" cy="634440"/>
            <a:chOff x="731326" y="5489865"/>
            <a:chExt cx="582632" cy="860803"/>
          </a:xfrm>
        </p:grpSpPr>
        <p:sp>
          <p:nvSpPr>
            <p:cNvPr id="37" name="Ellipse 36">
              <a:extLst>
                <a:ext uri="{FF2B5EF4-FFF2-40B4-BE49-F238E27FC236}">
                  <a16:creationId xmlns:a16="http://schemas.microsoft.com/office/drawing/2014/main" id="{9591452B-A053-43CD-9783-C110E3306CD3}"/>
                </a:ext>
              </a:extLst>
            </p:cNvPr>
            <p:cNvSpPr/>
            <p:nvPr/>
          </p:nvSpPr>
          <p:spPr>
            <a:xfrm>
              <a:off x="731326" y="5578470"/>
              <a:ext cx="582632" cy="587465"/>
            </a:xfrm>
            <a:prstGeom prst="ellipse">
              <a:avLst/>
            </a:prstGeom>
            <a:solidFill>
              <a:srgbClr val="0179D7"/>
            </a:solidFill>
            <a:ln w="28575">
              <a:solidFill>
                <a:schemeClr val="bg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ZoneTexte 37">
              <a:extLst>
                <a:ext uri="{FF2B5EF4-FFF2-40B4-BE49-F238E27FC236}">
                  <a16:creationId xmlns:a16="http://schemas.microsoft.com/office/drawing/2014/main" id="{91903769-E1C1-4C26-A04A-D4C415BFDD7E}"/>
                </a:ext>
              </a:extLst>
            </p:cNvPr>
            <p:cNvSpPr txBox="1"/>
            <p:nvPr/>
          </p:nvSpPr>
          <p:spPr>
            <a:xfrm>
              <a:off x="803823" y="5489865"/>
              <a:ext cx="413909" cy="860803"/>
            </a:xfrm>
            <a:prstGeom prst="rect">
              <a:avLst/>
            </a:prstGeom>
            <a:noFill/>
          </p:spPr>
          <p:txBody>
            <a:bodyPr wrap="square" lIns="182854" tIns="146283" rIns="182854" bIns="146283" rtlCol="0">
              <a:spAutoFit/>
            </a:bodyPr>
            <a:lstStyle/>
            <a:p>
              <a:pPr algn="l" defTabSz="932597" fontAlgn="auto">
                <a:lnSpc>
                  <a:spcPct val="90000"/>
                </a:lnSpc>
                <a:spcAft>
                  <a:spcPts val="600"/>
                </a:spcAft>
                <a:defRPr/>
              </a:pPr>
              <a:r>
                <a:rPr lang="fr-FR" sz="2400" b="1">
                  <a:solidFill>
                    <a:srgbClr val="FFFFFF"/>
                  </a:solidFill>
                  <a:latin typeface="Segoe UI"/>
                </a:rPr>
                <a:t>4</a:t>
              </a:r>
            </a:p>
          </p:txBody>
        </p:sp>
      </p:grpSp>
    </p:spTree>
    <p:extLst>
      <p:ext uri="{BB962C8B-B14F-4D97-AF65-F5344CB8AC3E}">
        <p14:creationId xmlns:p14="http://schemas.microsoft.com/office/powerpoint/2010/main" val="1665157882"/>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err="1"/>
              <a:t>Applocker</a:t>
            </a:r>
            <a:r>
              <a:rPr lang="en-US" dirty="0"/>
              <a:t> – What is it ?</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9367" y="1644208"/>
            <a:ext cx="11885514" cy="5915276"/>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51304">
              <a:buNone/>
              <a:defRPr/>
            </a:pPr>
            <a:endParaRPr lang="en-US" sz="2040" dirty="0">
              <a:gradFill>
                <a:gsLst>
                  <a:gs pos="1250">
                    <a:srgbClr val="505050"/>
                  </a:gs>
                  <a:gs pos="100000">
                    <a:srgbClr val="505050"/>
                  </a:gs>
                </a:gsLst>
                <a:lin ang="5400000" scaled="0"/>
              </a:gradFill>
              <a:latin typeface="Segoe UI Light"/>
            </a:endParaRPr>
          </a:p>
          <a:p>
            <a:pPr marL="0" indent="0">
              <a:buNone/>
            </a:pPr>
            <a:r>
              <a:rPr lang="en-US" sz="2040" dirty="0"/>
              <a:t>AppLocker explicitly blocks the non-administrators with the following :</a:t>
            </a:r>
          </a:p>
          <a:p>
            <a:pPr lvl="0"/>
            <a:endParaRPr lang="en-US" sz="2040" dirty="0">
              <a:gradFill>
                <a:gsLst>
                  <a:gs pos="1250">
                    <a:srgbClr val="505050"/>
                  </a:gs>
                  <a:gs pos="100000">
                    <a:srgbClr val="505050"/>
                  </a:gs>
                </a:gsLst>
                <a:lin ang="5400000" scaled="0"/>
              </a:gradFill>
              <a:latin typeface="Segoe UI Light"/>
            </a:endParaRPr>
          </a:p>
          <a:p>
            <a:pPr lvl="0"/>
            <a:r>
              <a:rPr lang="en-US" sz="2040" b="1" dirty="0">
                <a:gradFill>
                  <a:gsLst>
                    <a:gs pos="1250">
                      <a:srgbClr val="505050"/>
                    </a:gs>
                    <a:gs pos="100000">
                      <a:srgbClr val="505050"/>
                    </a:gs>
                  </a:gsLst>
                  <a:lin ang="5400000" scaled="0"/>
                </a:gradFill>
              </a:rPr>
              <a:t>vssadmin.exe </a:t>
            </a:r>
            <a:r>
              <a:rPr lang="en-US" sz="2040" dirty="0">
                <a:gradFill>
                  <a:gsLst>
                    <a:gs pos="1250">
                      <a:srgbClr val="505050"/>
                    </a:gs>
                    <a:gs pos="100000">
                      <a:srgbClr val="505050"/>
                    </a:gs>
                  </a:gsLst>
                  <a:lin ang="5400000" scaled="0"/>
                </a:gradFill>
              </a:rPr>
              <a:t>(Ransomware malware developers use it to delete the Volume Shadow Copies, but the most prevalent one is to use the vssadmin.exe Delete Shadows /All /Quiet command. The downside to renaming vssadmin.exe is that it has been discovered that the program is used by Windows when it performs scheduled restore points)</a:t>
            </a:r>
          </a:p>
          <a:p>
            <a:pPr lvl="0"/>
            <a:r>
              <a:rPr lang="en-US" sz="2040" b="1" dirty="0">
                <a:gradFill>
                  <a:gsLst>
                    <a:gs pos="1250">
                      <a:srgbClr val="505050"/>
                    </a:gs>
                    <a:gs pos="100000">
                      <a:srgbClr val="505050"/>
                    </a:gs>
                  </a:gsLst>
                  <a:lin ang="5400000" scaled="0"/>
                </a:gradFill>
              </a:rPr>
              <a:t>cipher.exe</a:t>
            </a:r>
            <a:r>
              <a:rPr lang="en-US" sz="2040" dirty="0">
                <a:gradFill>
                  <a:gsLst>
                    <a:gs pos="1250">
                      <a:srgbClr val="505050"/>
                    </a:gs>
                    <a:gs pos="100000">
                      <a:srgbClr val="505050"/>
                    </a:gs>
                  </a:gsLst>
                  <a:lin ang="5400000" scaled="0"/>
                </a:gradFill>
              </a:rPr>
              <a:t> </a:t>
            </a:r>
          </a:p>
          <a:p>
            <a:pPr lvl="0"/>
            <a:r>
              <a:rPr lang="en-US" sz="2040" b="1" dirty="0">
                <a:gradFill>
                  <a:gsLst>
                    <a:gs pos="1250">
                      <a:srgbClr val="505050"/>
                    </a:gs>
                    <a:gs pos="100000">
                      <a:srgbClr val="505050"/>
                    </a:gs>
                  </a:gsLst>
                  <a:lin ang="5400000" scaled="0"/>
                </a:gradFill>
              </a:rPr>
              <a:t>syskey.exe</a:t>
            </a:r>
          </a:p>
          <a:p>
            <a:pPr lvl="0"/>
            <a:r>
              <a:rPr lang="en-US" sz="2040" b="1" dirty="0">
                <a:gradFill>
                  <a:gsLst>
                    <a:gs pos="1250">
                      <a:srgbClr val="505050"/>
                    </a:gs>
                    <a:gs pos="100000">
                      <a:srgbClr val="505050"/>
                    </a:gs>
                  </a:gsLst>
                  <a:lin ang="5400000" scaled="0"/>
                </a:gradFill>
              </a:rPr>
              <a:t>mshta.exe </a:t>
            </a:r>
            <a:r>
              <a:rPr lang="en-US" sz="2040" dirty="0">
                <a:gradFill>
                  <a:gsLst>
                    <a:gs pos="1250">
                      <a:srgbClr val="505050"/>
                    </a:gs>
                    <a:gs pos="100000">
                      <a:srgbClr val="505050"/>
                    </a:gs>
                  </a:gsLst>
                  <a:lin ang="5400000" scaled="0"/>
                </a:gradFill>
              </a:rPr>
              <a:t>(blocks .HTA files)</a:t>
            </a:r>
          </a:p>
          <a:p>
            <a:pPr lvl="0"/>
            <a:r>
              <a:rPr lang="en-US" sz="2040" b="1" dirty="0">
                <a:gradFill>
                  <a:gsLst>
                    <a:gs pos="1250">
                      <a:srgbClr val="505050"/>
                    </a:gs>
                    <a:gs pos="100000">
                      <a:srgbClr val="505050"/>
                    </a:gs>
                  </a:gsLst>
                  <a:lin ang="5400000" scaled="0"/>
                </a:gradFill>
              </a:rPr>
              <a:t>IEEXEC.exe</a:t>
            </a:r>
            <a:r>
              <a:rPr lang="en-US" sz="2040" dirty="0">
                <a:gradFill>
                  <a:gsLst>
                    <a:gs pos="1250">
                      <a:srgbClr val="505050"/>
                    </a:gs>
                    <a:gs pos="100000">
                      <a:srgbClr val="505050"/>
                    </a:gs>
                  </a:gsLst>
                  <a:lin ang="5400000" scaled="0"/>
                </a:gradFill>
              </a:rPr>
              <a:t> (The Microsoft .NET Framework)</a:t>
            </a:r>
          </a:p>
          <a:p>
            <a:pPr lvl="0"/>
            <a:r>
              <a:rPr lang="en-US" sz="2040" b="1" dirty="0">
                <a:gradFill>
                  <a:gsLst>
                    <a:gs pos="1250">
                      <a:srgbClr val="505050"/>
                    </a:gs>
                    <a:gs pos="100000">
                      <a:srgbClr val="505050"/>
                    </a:gs>
                  </a:gsLst>
                  <a:lin ang="5400000" scaled="0"/>
                </a:gradFill>
              </a:rPr>
              <a:t>InstallUtil.exe</a:t>
            </a:r>
            <a:r>
              <a:rPr lang="en-US" sz="2040" dirty="0">
                <a:gradFill>
                  <a:gsLst>
                    <a:gs pos="1250">
                      <a:srgbClr val="505050"/>
                    </a:gs>
                    <a:gs pos="100000">
                      <a:srgbClr val="505050"/>
                    </a:gs>
                  </a:gsLst>
                  <a:lin ang="5400000" scaled="0"/>
                </a:gradFill>
              </a:rPr>
              <a:t> (.NET Framework)</a:t>
            </a:r>
          </a:p>
          <a:p>
            <a:pPr lvl="0"/>
            <a:r>
              <a:rPr lang="en-US" sz="2040" b="1" dirty="0">
                <a:gradFill>
                  <a:gsLst>
                    <a:gs pos="1250">
                      <a:srgbClr val="505050"/>
                    </a:gs>
                    <a:gs pos="100000">
                      <a:srgbClr val="505050"/>
                    </a:gs>
                  </a:gsLst>
                  <a:lin ang="5400000" scaled="0"/>
                </a:gradFill>
              </a:rPr>
              <a:t>Regsvcs.exe</a:t>
            </a:r>
            <a:r>
              <a:rPr lang="en-US" sz="2040" dirty="0">
                <a:gradFill>
                  <a:gsLst>
                    <a:gs pos="1250">
                      <a:srgbClr val="505050"/>
                    </a:gs>
                    <a:gs pos="100000">
                      <a:srgbClr val="505050"/>
                    </a:gs>
                  </a:gsLst>
                  <a:lin ang="5400000" scaled="0"/>
                </a:gradFill>
              </a:rPr>
              <a:t> (.NET framework)</a:t>
            </a:r>
          </a:p>
          <a:p>
            <a:pPr lvl="0"/>
            <a:endParaRPr lang="en-US" sz="2040" dirty="0">
              <a:gradFill>
                <a:gsLst>
                  <a:gs pos="1250">
                    <a:srgbClr val="505050"/>
                  </a:gs>
                  <a:gs pos="100000">
                    <a:srgbClr val="505050"/>
                  </a:gs>
                </a:gsLst>
                <a:lin ang="5400000" scaled="0"/>
              </a:gradFill>
              <a:latin typeface="Segoe UI Light"/>
            </a:endParaRPr>
          </a:p>
          <a:p>
            <a:pPr marL="349724" indent="-349724" defTabSz="951304">
              <a:defRPr/>
            </a:pPr>
            <a:endParaRPr lang="en-US" sz="2040" dirty="0">
              <a:gradFill>
                <a:gsLst>
                  <a:gs pos="1250">
                    <a:srgbClr val="505050"/>
                  </a:gs>
                  <a:gs pos="100000">
                    <a:srgbClr val="505050"/>
                  </a:gs>
                </a:gsLst>
                <a:lin ang="5400000" scaled="0"/>
              </a:gradFill>
              <a:latin typeface="Segoe UI Light"/>
            </a:endParaRPr>
          </a:p>
          <a:p>
            <a:pPr marL="349724" indent="-349724" defTabSz="951304">
              <a:defRPr/>
            </a:pPr>
            <a:endParaRPr lang="en-US" sz="2040" dirty="0">
              <a:gradFill>
                <a:gsLst>
                  <a:gs pos="1250">
                    <a:srgbClr val="505050"/>
                  </a:gs>
                  <a:gs pos="100000">
                    <a:srgbClr val="505050"/>
                  </a:gs>
                </a:gsLst>
                <a:lin ang="5400000" scaled="0"/>
              </a:gradFill>
              <a:latin typeface="Segoe UI Light"/>
            </a:endParaRPr>
          </a:p>
          <a:p>
            <a:pPr marL="349724" indent="-349724" defTabSz="951304">
              <a:defRPr/>
            </a:pPr>
            <a:endParaRPr lang="en-US" sz="2040" dirty="0">
              <a:gradFill>
                <a:gsLst>
                  <a:gs pos="1250">
                    <a:srgbClr val="505050"/>
                  </a:gs>
                  <a:gs pos="100000">
                    <a:srgbClr val="505050"/>
                  </a:gs>
                </a:gsLst>
                <a:lin ang="5400000" scaled="0"/>
              </a:gradFill>
              <a:latin typeface="Segoe UI Light"/>
            </a:endParaRPr>
          </a:p>
        </p:txBody>
      </p:sp>
    </p:spTree>
    <p:extLst>
      <p:ext uri="{BB962C8B-B14F-4D97-AF65-F5344CB8AC3E}">
        <p14:creationId xmlns:p14="http://schemas.microsoft.com/office/powerpoint/2010/main" val="34781658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err="1"/>
              <a:t>RansomWares</a:t>
            </a:r>
            <a:r>
              <a:rPr lang="en-US" dirty="0"/>
              <a:t> (Petya, </a:t>
            </a:r>
            <a:r>
              <a:rPr lang="en-US" dirty="0" err="1"/>
              <a:t>NotPetya</a:t>
            </a:r>
            <a:r>
              <a:rPr lang="en-US" dirty="0"/>
              <a:t>, BadRabbit, </a:t>
            </a:r>
            <a:r>
              <a:rPr lang="en-US" dirty="0" err="1"/>
              <a:t>wannacry</a:t>
            </a:r>
            <a:r>
              <a:rPr lang="en-US" dirty="0"/>
              <a:t>)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179126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dirty="0">
                <a:gradFill>
                  <a:gsLst>
                    <a:gs pos="1250">
                      <a:srgbClr val="505050"/>
                    </a:gs>
                    <a:gs pos="100000">
                      <a:srgbClr val="505050"/>
                    </a:gs>
                  </a:gsLst>
                  <a:lin ang="5400000" scaled="0"/>
                </a:gradFill>
              </a:rPr>
              <a:t>Initial attack using component vulnerabilities</a:t>
            </a:r>
          </a:p>
          <a:p>
            <a:pPr lvl="0">
              <a:buFont typeface="Wingdings" panose="05000000000000000000" pitchFamily="2" charset="2"/>
              <a:buChar char="§"/>
              <a:defRPr/>
            </a:pPr>
            <a:r>
              <a:rPr lang="en-US" dirty="0">
                <a:gradFill>
                  <a:gsLst>
                    <a:gs pos="1250">
                      <a:srgbClr val="505050"/>
                    </a:gs>
                    <a:gs pos="100000">
                      <a:srgbClr val="505050"/>
                    </a:gs>
                  </a:gsLst>
                  <a:lin ang="5400000" scaled="0"/>
                </a:gradFill>
              </a:rPr>
              <a:t>Lateral movement rely on components weakness and identity thief.</a:t>
            </a:r>
          </a:p>
        </p:txBody>
      </p:sp>
    </p:spTree>
    <p:extLst>
      <p:ext uri="{BB962C8B-B14F-4D97-AF65-F5344CB8AC3E}">
        <p14:creationId xmlns:p14="http://schemas.microsoft.com/office/powerpoint/2010/main" val="3537670591"/>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Windows Defender Application Guard</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29367" y="1644208"/>
            <a:ext cx="11885514" cy="6639413"/>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40" dirty="0"/>
          </a:p>
          <a:p>
            <a:r>
              <a:rPr lang="en-US" sz="2856" dirty="0"/>
              <a:t>Application Guard helps to isolate enterprise-defined untrusted sites, protecting your company while your employees browse the Internet. As an enterprise administrator, you define what is among trusted web sites, cloud resources, and internal networks. Everything not on your list is considered untrusted.</a:t>
            </a:r>
          </a:p>
          <a:p>
            <a:pPr lvl="0"/>
            <a:endParaRPr lang="en-US" sz="2856" dirty="0"/>
          </a:p>
          <a:p>
            <a:pPr lvl="0"/>
            <a:r>
              <a:rPr lang="en-US" sz="2856" dirty="0"/>
              <a:t>If an employee goes to an untrusted site through either Microsoft Edge or Internet Explorer, Microsoft Edge opens the site in an isolated Hyper-V-enabled container, which is separate from the host operating system. This container isolation means that if the untrusted site turns out to be malicious, the host PC is protected, and the attacker can't get to your enterprise data.</a:t>
            </a:r>
          </a:p>
          <a:p>
            <a:pPr lvl="0"/>
            <a:endParaRPr lang="en-US" sz="2040" dirty="0"/>
          </a:p>
          <a:p>
            <a:pPr lvl="0"/>
            <a:endParaRPr lang="en-US" sz="2040" dirty="0"/>
          </a:p>
          <a:p>
            <a:pPr lvl="0"/>
            <a:endParaRPr lang="en-US" sz="2040" dirty="0"/>
          </a:p>
        </p:txBody>
      </p:sp>
    </p:spTree>
    <p:extLst>
      <p:ext uri="{BB962C8B-B14F-4D97-AF65-F5344CB8AC3E}">
        <p14:creationId xmlns:p14="http://schemas.microsoft.com/office/powerpoint/2010/main" val="3762012142"/>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Windows Defender Application Guard</a:t>
            </a:r>
          </a:p>
        </p:txBody>
      </p:sp>
      <p:pic>
        <p:nvPicPr>
          <p:cNvPr id="1026" name="Picture 2" descr="Hardware isolation diagram">
            <a:extLst>
              <a:ext uri="{FF2B5EF4-FFF2-40B4-BE49-F238E27FC236}">
                <a16:creationId xmlns:a16="http://schemas.microsoft.com/office/drawing/2014/main" id="{E8976FCA-CC93-4E52-B5F3-06FA5A9C21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761" y="1639576"/>
            <a:ext cx="9412942" cy="5294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574387"/>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1611101" y="6445095"/>
            <a:ext cx="370531" cy="125562"/>
          </a:xfrm>
        </p:spPr>
        <p:txBody>
          <a:bodyPr/>
          <a:lstStyle/>
          <a:p>
            <a:pPr defTabSz="932597" fontAlgn="auto">
              <a:defRPr/>
            </a:pPr>
            <a:fld id="{ED077441-DF17-4513-BACB-525ED94CFAE4}" type="slidenum">
              <a:rPr lang="en-US">
                <a:gradFill>
                  <a:gsLst>
                    <a:gs pos="0">
                      <a:srgbClr val="505050">
                        <a:lumMod val="60000"/>
                        <a:lumOff val="40000"/>
                      </a:srgbClr>
                    </a:gs>
                    <a:gs pos="100000">
                      <a:srgbClr val="505050">
                        <a:lumMod val="60000"/>
                        <a:lumOff val="40000"/>
                      </a:srgbClr>
                    </a:gs>
                  </a:gsLst>
                  <a:lin ang="5400000" scaled="0"/>
                </a:gradFill>
              </a:rPr>
              <a:pPr defTabSz="932597" fontAlgn="auto">
                <a:defRPr/>
              </a:pPr>
              <a:t>61</a:t>
            </a:fld>
            <a:endParaRPr lang="en-US">
              <a:gradFill>
                <a:gsLst>
                  <a:gs pos="0">
                    <a:srgbClr val="505050">
                      <a:lumMod val="60000"/>
                      <a:lumOff val="40000"/>
                    </a:srgbClr>
                  </a:gs>
                  <a:gs pos="100000">
                    <a:srgbClr val="505050">
                      <a:lumMod val="60000"/>
                      <a:lumOff val="40000"/>
                    </a:srgbClr>
                  </a:gs>
                </a:gsLst>
                <a:lin ang="5400000" scaled="0"/>
              </a:gradFill>
            </a:endParaRPr>
          </a:p>
        </p:txBody>
      </p:sp>
      <p:sp>
        <p:nvSpPr>
          <p:cNvPr id="4" name="Espace réservé du texte 3">
            <a:extLst>
              <a:ext uri="{FF2B5EF4-FFF2-40B4-BE49-F238E27FC236}">
                <a16:creationId xmlns:a16="http://schemas.microsoft.com/office/drawing/2014/main" id="{27F3B2F6-34CA-421B-AAB0-6EE72A0446AA}"/>
              </a:ext>
            </a:extLst>
          </p:cNvPr>
          <p:cNvSpPr>
            <a:spLocks noGrp="1"/>
          </p:cNvSpPr>
          <p:nvPr>
            <p:ph type="body" sz="quarter" idx="13"/>
          </p:nvPr>
        </p:nvSpPr>
        <p:spPr/>
        <p:txBody>
          <a:bodyPr/>
          <a:lstStyle/>
          <a:p>
            <a:r>
              <a:rPr lang="en-US" dirty="0"/>
              <a:t>Devices should use Application Guard:</a:t>
            </a:r>
            <a:endParaRPr lang="fr-FR" dirty="0"/>
          </a:p>
        </p:txBody>
      </p:sp>
      <p:sp>
        <p:nvSpPr>
          <p:cNvPr id="41" name="TextBox 16">
            <a:extLst>
              <a:ext uri="{FF2B5EF4-FFF2-40B4-BE49-F238E27FC236}">
                <a16:creationId xmlns:a16="http://schemas.microsoft.com/office/drawing/2014/main" id="{56C43091-2FD7-4D64-885B-AC7B5E9329BF}"/>
              </a:ext>
            </a:extLst>
          </p:cNvPr>
          <p:cNvSpPr txBox="1"/>
          <p:nvPr/>
        </p:nvSpPr>
        <p:spPr>
          <a:xfrm>
            <a:off x="735164" y="1898772"/>
            <a:ext cx="9871695" cy="1320057"/>
          </a:xfrm>
          <a:prstGeom prst="rect">
            <a:avLst/>
          </a:prstGeom>
          <a:noFill/>
        </p:spPr>
        <p:txBody>
          <a:bodyPr wrap="square" lIns="182854" tIns="146283" rIns="182854" bIns="146283"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199"/>
              </a:spcAft>
              <a:tabLst>
                <a:tab pos="571390" algn="l"/>
              </a:tabLst>
            </a:pPr>
            <a:r>
              <a:rPr lang="en-US" sz="1632" b="1" dirty="0">
                <a:solidFill>
                  <a:srgbClr val="0179D7"/>
                </a:solidFill>
                <a:latin typeface="Segoe UI"/>
                <a:cs typeface="Segoe UI Semilight" panose="020B0402040204020203" pitchFamily="34" charset="0"/>
              </a:rPr>
              <a:t>Enterprise desktops. </a:t>
            </a:r>
            <a:r>
              <a:rPr lang="en-US" sz="1632" dirty="0">
                <a:gradFill>
                  <a:gsLst>
                    <a:gs pos="2917">
                      <a:srgbClr val="505050"/>
                    </a:gs>
                    <a:gs pos="30000">
                      <a:srgbClr val="505050"/>
                    </a:gs>
                  </a:gsLst>
                  <a:lin ang="5400000" scaled="0"/>
                </a:gradFill>
                <a:latin typeface="Segoe UI"/>
                <a:cs typeface="Segoe UI Semilight" panose="020B0402040204020203" pitchFamily="34" charset="0"/>
              </a:rPr>
              <a:t>These desktops are domain-joined and managed by your organization. Configuration management is primarily done through System Center Configuration Manager or Microsoft Intune. Employees typically have Standard User privileges and use a high-bandwidth, wired, corporate network.</a:t>
            </a:r>
          </a:p>
        </p:txBody>
      </p:sp>
      <p:sp>
        <p:nvSpPr>
          <p:cNvPr id="42" name="TextBox 16">
            <a:extLst>
              <a:ext uri="{FF2B5EF4-FFF2-40B4-BE49-F238E27FC236}">
                <a16:creationId xmlns:a16="http://schemas.microsoft.com/office/drawing/2014/main" id="{E11A5F6D-E5C4-468D-953C-51D85894C48E}"/>
              </a:ext>
            </a:extLst>
          </p:cNvPr>
          <p:cNvSpPr txBox="1"/>
          <p:nvPr/>
        </p:nvSpPr>
        <p:spPr>
          <a:xfrm>
            <a:off x="735164" y="2948127"/>
            <a:ext cx="9871695" cy="1733168"/>
          </a:xfrm>
          <a:prstGeom prst="rect">
            <a:avLst/>
          </a:prstGeom>
          <a:noFill/>
        </p:spPr>
        <p:txBody>
          <a:bodyPr wrap="square" lIns="182854" tIns="146283" rIns="182854" bIns="146283"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199"/>
              </a:spcAft>
              <a:tabLst>
                <a:tab pos="571390" algn="l"/>
              </a:tabLst>
            </a:pPr>
            <a:r>
              <a:rPr lang="en-US" sz="1632" b="1" dirty="0">
                <a:solidFill>
                  <a:srgbClr val="0179D7"/>
                </a:solidFill>
                <a:latin typeface="Segoe UI"/>
                <a:cs typeface="Segoe UI Semilight" panose="020B0402040204020203" pitchFamily="34" charset="0"/>
              </a:rPr>
              <a:t>Enterprise mobile laptops. </a:t>
            </a:r>
            <a:r>
              <a:rPr lang="en-US" sz="1632" dirty="0">
                <a:gradFill>
                  <a:gsLst>
                    <a:gs pos="2917">
                      <a:srgbClr val="505050"/>
                    </a:gs>
                    <a:gs pos="30000">
                      <a:srgbClr val="505050"/>
                    </a:gs>
                  </a:gsLst>
                  <a:lin ang="5400000" scaled="0"/>
                </a:gradFill>
                <a:latin typeface="Segoe UI"/>
                <a:cs typeface="Segoe UI Semilight" panose="020B0402040204020203" pitchFamily="34" charset="0"/>
              </a:rPr>
              <a:t>These laptops are domain-joined and managed by your organization. Configuration management is primarily done through System Center Configuration Manager or Microsoft Intune. Employees typically have Standard User privileges and use a high-bandwidth, wireless, corporate network.</a:t>
            </a:r>
          </a:p>
          <a:p>
            <a:pPr>
              <a:spcBef>
                <a:spcPts val="0"/>
              </a:spcBef>
              <a:spcAft>
                <a:spcPts val="1199"/>
              </a:spcAft>
              <a:tabLst>
                <a:tab pos="571390" algn="l"/>
              </a:tabLst>
            </a:pPr>
            <a:endParaRPr lang="en-US" sz="1632" dirty="0">
              <a:gradFill>
                <a:gsLst>
                  <a:gs pos="2917">
                    <a:srgbClr val="505050"/>
                  </a:gs>
                  <a:gs pos="30000">
                    <a:srgbClr val="505050"/>
                  </a:gs>
                </a:gsLst>
                <a:lin ang="5400000" scaled="0"/>
              </a:gradFill>
              <a:latin typeface="Segoe UI"/>
              <a:cs typeface="Segoe UI Semilight" panose="020B0402040204020203" pitchFamily="34" charset="0"/>
            </a:endParaRPr>
          </a:p>
        </p:txBody>
      </p:sp>
      <p:sp>
        <p:nvSpPr>
          <p:cNvPr id="43" name="TextBox 16">
            <a:extLst>
              <a:ext uri="{FF2B5EF4-FFF2-40B4-BE49-F238E27FC236}">
                <a16:creationId xmlns:a16="http://schemas.microsoft.com/office/drawing/2014/main" id="{2176E79C-4512-4C84-978C-1B7281111EA2}"/>
              </a:ext>
            </a:extLst>
          </p:cNvPr>
          <p:cNvSpPr txBox="1"/>
          <p:nvPr/>
        </p:nvSpPr>
        <p:spPr>
          <a:xfrm>
            <a:off x="735164" y="3997482"/>
            <a:ext cx="9871695" cy="1320057"/>
          </a:xfrm>
          <a:prstGeom prst="rect">
            <a:avLst/>
          </a:prstGeom>
          <a:noFill/>
        </p:spPr>
        <p:txBody>
          <a:bodyPr wrap="square" lIns="182854" tIns="146283" rIns="182854" bIns="146283"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199"/>
              </a:spcAft>
              <a:tabLst>
                <a:tab pos="571390" algn="l"/>
              </a:tabLst>
            </a:pPr>
            <a:r>
              <a:rPr lang="en-US" sz="1632" b="1" dirty="0">
                <a:solidFill>
                  <a:srgbClr val="0179D7"/>
                </a:solidFill>
                <a:latin typeface="Segoe UI"/>
                <a:cs typeface="Segoe UI Semilight" panose="020B0402040204020203" pitchFamily="34" charset="0"/>
              </a:rPr>
              <a:t>Bring your own device (BYOD) </a:t>
            </a:r>
            <a:r>
              <a:rPr lang="en-US" sz="1632" dirty="0">
                <a:gradFill>
                  <a:gsLst>
                    <a:gs pos="2917">
                      <a:srgbClr val="505050"/>
                    </a:gs>
                    <a:gs pos="30000">
                      <a:srgbClr val="505050"/>
                    </a:gs>
                  </a:gsLst>
                  <a:lin ang="5400000" scaled="0"/>
                </a:gradFill>
                <a:latin typeface="Segoe UI"/>
                <a:cs typeface="Segoe UI Semilight" panose="020B0402040204020203" pitchFamily="34" charset="0"/>
              </a:rPr>
              <a:t>mobile laptops. These personally-owned laptops are not domain-joined, but are managed by your organization through tools like Microsoft Intune. The employee is typically an admin on the device and uses a high-bandwidth wireless corporate network while at work and a comparable personal network while at home.</a:t>
            </a:r>
          </a:p>
        </p:txBody>
      </p:sp>
      <p:sp>
        <p:nvSpPr>
          <p:cNvPr id="44" name="TextBox 16">
            <a:extLst>
              <a:ext uri="{FF2B5EF4-FFF2-40B4-BE49-F238E27FC236}">
                <a16:creationId xmlns:a16="http://schemas.microsoft.com/office/drawing/2014/main" id="{704FE48A-C808-4318-A76E-AE9E3BCCF33C}"/>
              </a:ext>
            </a:extLst>
          </p:cNvPr>
          <p:cNvSpPr txBox="1"/>
          <p:nvPr/>
        </p:nvSpPr>
        <p:spPr>
          <a:xfrm>
            <a:off x="735164" y="5209326"/>
            <a:ext cx="9871695" cy="1063899"/>
          </a:xfrm>
          <a:prstGeom prst="rect">
            <a:avLst/>
          </a:prstGeom>
          <a:noFill/>
        </p:spPr>
        <p:txBody>
          <a:bodyPr wrap="square" lIns="182854" tIns="146283" rIns="182854" bIns="146283"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lvl="0"/>
            <a:r>
              <a:rPr lang="en-US" sz="1632" b="1" dirty="0">
                <a:solidFill>
                  <a:srgbClr val="0179D7"/>
                </a:solidFill>
                <a:latin typeface="Segoe UI"/>
                <a:cs typeface="Segoe UI Semilight" panose="020B0402040204020203" pitchFamily="34" charset="0"/>
              </a:rPr>
              <a:t>Personal devices. </a:t>
            </a:r>
            <a:r>
              <a:rPr lang="en-US" sz="1632" dirty="0">
                <a:gradFill>
                  <a:gsLst>
                    <a:gs pos="2917">
                      <a:srgbClr val="505050"/>
                    </a:gs>
                    <a:gs pos="30000">
                      <a:srgbClr val="505050"/>
                    </a:gs>
                  </a:gsLst>
                  <a:lin ang="5400000" scaled="0"/>
                </a:gradFill>
                <a:latin typeface="Segoe UI"/>
                <a:cs typeface="Segoe UI Semilight" panose="020B0402040204020203" pitchFamily="34" charset="0"/>
              </a:rPr>
              <a:t>These personally-owned desktops or mobile laptops are not domain-joined or managed by an organization. The user is an admin on the device and uses a high-bandwidth wireless personal network while at home or a comparable public network while outside.</a:t>
            </a:r>
          </a:p>
        </p:txBody>
      </p:sp>
      <p:cxnSp>
        <p:nvCxnSpPr>
          <p:cNvPr id="45" name="Straight Connector 11">
            <a:extLst>
              <a:ext uri="{FF2B5EF4-FFF2-40B4-BE49-F238E27FC236}">
                <a16:creationId xmlns:a16="http://schemas.microsoft.com/office/drawing/2014/main" id="{3A226CC2-8E11-4C5B-A9D6-94D46B73E5A1}"/>
              </a:ext>
            </a:extLst>
          </p:cNvPr>
          <p:cNvCxnSpPr>
            <a:cxnSpLocks/>
          </p:cNvCxnSpPr>
          <p:nvPr/>
        </p:nvCxnSpPr>
        <p:spPr>
          <a:xfrm>
            <a:off x="458017" y="1539222"/>
            <a:ext cx="0" cy="5615083"/>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 name="Groupe 2">
            <a:extLst>
              <a:ext uri="{FF2B5EF4-FFF2-40B4-BE49-F238E27FC236}">
                <a16:creationId xmlns:a16="http://schemas.microsoft.com/office/drawing/2014/main" id="{85C4719A-33FC-48BC-80D2-521A28970230}"/>
              </a:ext>
            </a:extLst>
          </p:cNvPr>
          <p:cNvGrpSpPr>
            <a:grpSpLocks noChangeAspect="1"/>
          </p:cNvGrpSpPr>
          <p:nvPr/>
        </p:nvGrpSpPr>
        <p:grpSpPr>
          <a:xfrm>
            <a:off x="241274" y="1987727"/>
            <a:ext cx="432981" cy="634440"/>
            <a:chOff x="735126" y="1856809"/>
            <a:chExt cx="587465" cy="860801"/>
          </a:xfrm>
        </p:grpSpPr>
        <p:sp>
          <p:nvSpPr>
            <p:cNvPr id="28" name="Ellipse 27">
              <a:extLst>
                <a:ext uri="{FF2B5EF4-FFF2-40B4-BE49-F238E27FC236}">
                  <a16:creationId xmlns:a16="http://schemas.microsoft.com/office/drawing/2014/main" id="{A4F41A48-AA77-4AFA-8E78-17D787FF900F}"/>
                </a:ext>
              </a:extLst>
            </p:cNvPr>
            <p:cNvSpPr/>
            <p:nvPr/>
          </p:nvSpPr>
          <p:spPr>
            <a:xfrm>
              <a:off x="735126" y="1935063"/>
              <a:ext cx="587465" cy="587466"/>
            </a:xfrm>
            <a:prstGeom prst="ellipse">
              <a:avLst/>
            </a:prstGeom>
            <a:solidFill>
              <a:srgbClr val="0179D7"/>
            </a:solidFill>
            <a:ln w="28575">
              <a:solidFill>
                <a:schemeClr val="bg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pPr algn="l" defTabSz="932597" fontAlgn="auto">
                <a:defRPr/>
              </a:pPr>
              <a:endParaRPr lang="fr-FR" sz="1800">
                <a:solidFill>
                  <a:srgbClr val="505050">
                    <a:hueOff val="0"/>
                    <a:satOff val="0"/>
                    <a:lumOff val="0"/>
                    <a:alphaOff val="0"/>
                  </a:srgbClr>
                </a:solidFill>
                <a:latin typeface="Segoe UI"/>
              </a:endParaRPr>
            </a:p>
          </p:txBody>
        </p:sp>
        <p:sp>
          <p:nvSpPr>
            <p:cNvPr id="29" name="ZoneTexte 28">
              <a:extLst>
                <a:ext uri="{FF2B5EF4-FFF2-40B4-BE49-F238E27FC236}">
                  <a16:creationId xmlns:a16="http://schemas.microsoft.com/office/drawing/2014/main" id="{8D0DBD64-38F8-43B6-BA31-5A6EAADCF874}"/>
                </a:ext>
              </a:extLst>
            </p:cNvPr>
            <p:cNvSpPr txBox="1"/>
            <p:nvPr/>
          </p:nvSpPr>
          <p:spPr>
            <a:xfrm>
              <a:off x="820185" y="1856809"/>
              <a:ext cx="417342" cy="860801"/>
            </a:xfrm>
            <a:prstGeom prst="rect">
              <a:avLst/>
            </a:prstGeom>
            <a:noFill/>
          </p:spPr>
          <p:txBody>
            <a:bodyPr wrap="square" lIns="182854" tIns="146283" rIns="182854" bIns="146283" rtlCol="0">
              <a:spAutoFit/>
            </a:bodyPr>
            <a:lstStyle/>
            <a:p>
              <a:pPr algn="l" defTabSz="932597" fontAlgn="auto">
                <a:lnSpc>
                  <a:spcPct val="90000"/>
                </a:lnSpc>
                <a:spcAft>
                  <a:spcPts val="600"/>
                </a:spcAft>
                <a:defRPr/>
              </a:pPr>
              <a:r>
                <a:rPr lang="fr-FR" sz="2400" b="1">
                  <a:solidFill>
                    <a:srgbClr val="FFFFFF"/>
                  </a:solidFill>
                  <a:latin typeface="Segoe UI"/>
                </a:rPr>
                <a:t>1</a:t>
              </a:r>
            </a:p>
          </p:txBody>
        </p:sp>
      </p:grpSp>
      <p:grpSp>
        <p:nvGrpSpPr>
          <p:cNvPr id="2" name="Groupe 1">
            <a:extLst>
              <a:ext uri="{FF2B5EF4-FFF2-40B4-BE49-F238E27FC236}">
                <a16:creationId xmlns:a16="http://schemas.microsoft.com/office/drawing/2014/main" id="{D5C45A45-7AB4-4F6B-8E3B-52A562090FFE}"/>
              </a:ext>
            </a:extLst>
          </p:cNvPr>
          <p:cNvGrpSpPr>
            <a:grpSpLocks noChangeAspect="1"/>
          </p:cNvGrpSpPr>
          <p:nvPr/>
        </p:nvGrpSpPr>
        <p:grpSpPr>
          <a:xfrm>
            <a:off x="241274" y="3024548"/>
            <a:ext cx="432981" cy="634440"/>
            <a:chOff x="726492" y="3040776"/>
            <a:chExt cx="587465" cy="860801"/>
          </a:xfrm>
        </p:grpSpPr>
        <p:sp>
          <p:nvSpPr>
            <p:cNvPr id="31" name="Ellipse 30">
              <a:extLst>
                <a:ext uri="{FF2B5EF4-FFF2-40B4-BE49-F238E27FC236}">
                  <a16:creationId xmlns:a16="http://schemas.microsoft.com/office/drawing/2014/main" id="{A5DC4DC7-7551-4C58-83F6-2045B5E8AA1F}"/>
                </a:ext>
              </a:extLst>
            </p:cNvPr>
            <p:cNvSpPr/>
            <p:nvPr/>
          </p:nvSpPr>
          <p:spPr>
            <a:xfrm>
              <a:off x="726492" y="3149533"/>
              <a:ext cx="587465" cy="587465"/>
            </a:xfrm>
            <a:prstGeom prst="ellipse">
              <a:avLst/>
            </a:prstGeom>
            <a:solidFill>
              <a:srgbClr val="0179D7"/>
            </a:solidFill>
            <a:ln w="28575">
              <a:solidFill>
                <a:schemeClr val="bg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2" name="ZoneTexte 31">
              <a:extLst>
                <a:ext uri="{FF2B5EF4-FFF2-40B4-BE49-F238E27FC236}">
                  <a16:creationId xmlns:a16="http://schemas.microsoft.com/office/drawing/2014/main" id="{AEECE92F-7BB3-4F8B-A174-0DDAA7931750}"/>
                </a:ext>
              </a:extLst>
            </p:cNvPr>
            <p:cNvSpPr txBox="1"/>
            <p:nvPr/>
          </p:nvSpPr>
          <p:spPr>
            <a:xfrm>
              <a:off x="811551" y="3040776"/>
              <a:ext cx="417342" cy="860801"/>
            </a:xfrm>
            <a:prstGeom prst="rect">
              <a:avLst/>
            </a:prstGeom>
            <a:noFill/>
          </p:spPr>
          <p:txBody>
            <a:bodyPr wrap="square" lIns="182854" tIns="146283" rIns="182854" bIns="146283" rtlCol="0">
              <a:spAutoFit/>
            </a:bodyPr>
            <a:lstStyle/>
            <a:p>
              <a:pPr algn="l" defTabSz="932597" fontAlgn="auto">
                <a:lnSpc>
                  <a:spcPct val="90000"/>
                </a:lnSpc>
                <a:spcAft>
                  <a:spcPts val="600"/>
                </a:spcAft>
                <a:defRPr/>
              </a:pPr>
              <a:r>
                <a:rPr lang="fr-FR" sz="2400" b="1">
                  <a:solidFill>
                    <a:srgbClr val="FFFFFF"/>
                  </a:solidFill>
                  <a:latin typeface="Segoe UI"/>
                </a:rPr>
                <a:t>2</a:t>
              </a:r>
            </a:p>
          </p:txBody>
        </p:sp>
      </p:grpSp>
      <p:grpSp>
        <p:nvGrpSpPr>
          <p:cNvPr id="6" name="Groupe 5">
            <a:extLst>
              <a:ext uri="{FF2B5EF4-FFF2-40B4-BE49-F238E27FC236}">
                <a16:creationId xmlns:a16="http://schemas.microsoft.com/office/drawing/2014/main" id="{430A374B-DADA-415A-B7EF-B7EF6DF1E3BF}"/>
              </a:ext>
            </a:extLst>
          </p:cNvPr>
          <p:cNvGrpSpPr>
            <a:grpSpLocks noChangeAspect="1"/>
          </p:cNvGrpSpPr>
          <p:nvPr/>
        </p:nvGrpSpPr>
        <p:grpSpPr>
          <a:xfrm>
            <a:off x="241274" y="4083848"/>
            <a:ext cx="432981" cy="634440"/>
            <a:chOff x="740492" y="4275444"/>
            <a:chExt cx="587465" cy="860800"/>
          </a:xfrm>
        </p:grpSpPr>
        <p:sp>
          <p:nvSpPr>
            <p:cNvPr id="34" name="Ellipse 33">
              <a:extLst>
                <a:ext uri="{FF2B5EF4-FFF2-40B4-BE49-F238E27FC236}">
                  <a16:creationId xmlns:a16="http://schemas.microsoft.com/office/drawing/2014/main" id="{C9F5F05B-DE3C-430C-9B16-5DBB082EBA28}"/>
                </a:ext>
              </a:extLst>
            </p:cNvPr>
            <p:cNvSpPr/>
            <p:nvPr/>
          </p:nvSpPr>
          <p:spPr>
            <a:xfrm>
              <a:off x="740492" y="4364002"/>
              <a:ext cx="587465" cy="587465"/>
            </a:xfrm>
            <a:prstGeom prst="ellipse">
              <a:avLst/>
            </a:prstGeom>
            <a:solidFill>
              <a:srgbClr val="0179D7"/>
            </a:solidFill>
            <a:ln w="28575">
              <a:solidFill>
                <a:schemeClr val="bg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ZoneTexte 34">
              <a:extLst>
                <a:ext uri="{FF2B5EF4-FFF2-40B4-BE49-F238E27FC236}">
                  <a16:creationId xmlns:a16="http://schemas.microsoft.com/office/drawing/2014/main" id="{1C7D38A5-3A80-4F88-B2BB-F5178EB14AD8}"/>
                </a:ext>
              </a:extLst>
            </p:cNvPr>
            <p:cNvSpPr txBox="1"/>
            <p:nvPr/>
          </p:nvSpPr>
          <p:spPr>
            <a:xfrm>
              <a:off x="806560" y="4275444"/>
              <a:ext cx="417342" cy="860800"/>
            </a:xfrm>
            <a:prstGeom prst="rect">
              <a:avLst/>
            </a:prstGeom>
            <a:noFill/>
          </p:spPr>
          <p:txBody>
            <a:bodyPr wrap="square" lIns="182854" tIns="146283" rIns="182854" bIns="146283" rtlCol="0">
              <a:spAutoFit/>
            </a:bodyPr>
            <a:lstStyle/>
            <a:p>
              <a:pPr algn="l" defTabSz="932597" fontAlgn="auto">
                <a:lnSpc>
                  <a:spcPct val="90000"/>
                </a:lnSpc>
                <a:spcAft>
                  <a:spcPts val="600"/>
                </a:spcAft>
                <a:defRPr/>
              </a:pPr>
              <a:r>
                <a:rPr lang="fr-FR" sz="2400" b="1" dirty="0">
                  <a:solidFill>
                    <a:srgbClr val="FFFFFF"/>
                  </a:solidFill>
                  <a:latin typeface="Segoe UI"/>
                </a:rPr>
                <a:t>3</a:t>
              </a:r>
            </a:p>
          </p:txBody>
        </p:sp>
      </p:grpSp>
      <p:grpSp>
        <p:nvGrpSpPr>
          <p:cNvPr id="7" name="Groupe 6">
            <a:extLst>
              <a:ext uri="{FF2B5EF4-FFF2-40B4-BE49-F238E27FC236}">
                <a16:creationId xmlns:a16="http://schemas.microsoft.com/office/drawing/2014/main" id="{401756C5-D6E2-43B4-886E-FC6FE77DA9C3}"/>
              </a:ext>
            </a:extLst>
          </p:cNvPr>
          <p:cNvGrpSpPr>
            <a:grpSpLocks noChangeAspect="1"/>
          </p:cNvGrpSpPr>
          <p:nvPr/>
        </p:nvGrpSpPr>
        <p:grpSpPr>
          <a:xfrm>
            <a:off x="244837" y="5297396"/>
            <a:ext cx="429419" cy="634440"/>
            <a:chOff x="731326" y="5489865"/>
            <a:chExt cx="582632" cy="860803"/>
          </a:xfrm>
        </p:grpSpPr>
        <p:sp>
          <p:nvSpPr>
            <p:cNvPr id="37" name="Ellipse 36">
              <a:extLst>
                <a:ext uri="{FF2B5EF4-FFF2-40B4-BE49-F238E27FC236}">
                  <a16:creationId xmlns:a16="http://schemas.microsoft.com/office/drawing/2014/main" id="{9591452B-A053-43CD-9783-C110E3306CD3}"/>
                </a:ext>
              </a:extLst>
            </p:cNvPr>
            <p:cNvSpPr/>
            <p:nvPr/>
          </p:nvSpPr>
          <p:spPr>
            <a:xfrm>
              <a:off x="731326" y="5578470"/>
              <a:ext cx="582632" cy="587465"/>
            </a:xfrm>
            <a:prstGeom prst="ellipse">
              <a:avLst/>
            </a:prstGeom>
            <a:solidFill>
              <a:srgbClr val="0179D7"/>
            </a:solidFill>
            <a:ln w="28575">
              <a:solidFill>
                <a:schemeClr val="bg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ZoneTexte 37">
              <a:extLst>
                <a:ext uri="{FF2B5EF4-FFF2-40B4-BE49-F238E27FC236}">
                  <a16:creationId xmlns:a16="http://schemas.microsoft.com/office/drawing/2014/main" id="{91903769-E1C1-4C26-A04A-D4C415BFDD7E}"/>
                </a:ext>
              </a:extLst>
            </p:cNvPr>
            <p:cNvSpPr txBox="1"/>
            <p:nvPr/>
          </p:nvSpPr>
          <p:spPr>
            <a:xfrm>
              <a:off x="803823" y="5489865"/>
              <a:ext cx="413909" cy="860803"/>
            </a:xfrm>
            <a:prstGeom prst="rect">
              <a:avLst/>
            </a:prstGeom>
            <a:noFill/>
          </p:spPr>
          <p:txBody>
            <a:bodyPr wrap="square" lIns="182854" tIns="146283" rIns="182854" bIns="146283" rtlCol="0">
              <a:spAutoFit/>
            </a:bodyPr>
            <a:lstStyle/>
            <a:p>
              <a:pPr algn="l" defTabSz="932597" fontAlgn="auto">
                <a:lnSpc>
                  <a:spcPct val="90000"/>
                </a:lnSpc>
                <a:spcAft>
                  <a:spcPts val="600"/>
                </a:spcAft>
                <a:defRPr/>
              </a:pPr>
              <a:r>
                <a:rPr lang="fr-FR" sz="2400" b="1">
                  <a:solidFill>
                    <a:srgbClr val="FFFFFF"/>
                  </a:solidFill>
                  <a:latin typeface="Segoe UI"/>
                </a:rPr>
                <a:t>4</a:t>
              </a:r>
            </a:p>
          </p:txBody>
        </p:sp>
      </p:grpSp>
    </p:spTree>
    <p:extLst>
      <p:ext uri="{BB962C8B-B14F-4D97-AF65-F5344CB8AC3E}">
        <p14:creationId xmlns:p14="http://schemas.microsoft.com/office/powerpoint/2010/main" val="1227842374"/>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99" spc="-50" dirty="0"/>
              <a:t>Documentation</a:t>
            </a:r>
          </a:p>
        </p:txBody>
      </p:sp>
      <p:sp>
        <p:nvSpPr>
          <p:cNvPr id="4" name="Espace réservé du texte 3">
            <a:extLst>
              <a:ext uri="{FF2B5EF4-FFF2-40B4-BE49-F238E27FC236}">
                <a16:creationId xmlns:a16="http://schemas.microsoft.com/office/drawing/2014/main" id="{605BF8EC-CAC7-4AA4-BD7B-3347A1EF9B38}"/>
              </a:ext>
            </a:extLst>
          </p:cNvPr>
          <p:cNvSpPr>
            <a:spLocks noGrp="1"/>
          </p:cNvSpPr>
          <p:nvPr>
            <p:ph type="body" sz="quarter" idx="13"/>
          </p:nvPr>
        </p:nvSpPr>
        <p:spPr/>
        <p:txBody>
          <a:bodyPr/>
          <a:lstStyle/>
          <a:p>
            <a:endParaRPr lang="fr-FR" dirty="0"/>
          </a:p>
        </p:txBody>
      </p:sp>
    </p:spTree>
    <p:extLst>
      <p:ext uri="{BB962C8B-B14F-4D97-AF65-F5344CB8AC3E}">
        <p14:creationId xmlns:p14="http://schemas.microsoft.com/office/powerpoint/2010/main" val="2811903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Sources</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80839" y="1734460"/>
            <a:ext cx="11885514" cy="4698703"/>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40" dirty="0">
                <a:hlinkClick r:id="rId2"/>
              </a:rPr>
              <a:t>ANSSI - Security of RDP</a:t>
            </a:r>
            <a:endParaRPr lang="en-US" sz="2040" dirty="0"/>
          </a:p>
          <a:p>
            <a:endParaRPr lang="en-US" sz="2040" dirty="0"/>
          </a:p>
          <a:p>
            <a:r>
              <a:rPr lang="en-US" sz="2040" dirty="0">
                <a:hlinkClick r:id="rId3"/>
              </a:rPr>
              <a:t>Book - Windows Internal Hacking and countermeasures</a:t>
            </a:r>
            <a:endParaRPr lang="en-US" sz="2040" dirty="0"/>
          </a:p>
          <a:p>
            <a:endParaRPr lang="en-US" sz="2040" dirty="0"/>
          </a:p>
          <a:p>
            <a:r>
              <a:rPr lang="en-US" sz="2040" dirty="0">
                <a:hlinkClick r:id="rId4"/>
              </a:rPr>
              <a:t>AppLocker-Guidance</a:t>
            </a:r>
            <a:endParaRPr lang="en-US" sz="2040" dirty="0"/>
          </a:p>
          <a:p>
            <a:endParaRPr lang="en-US" sz="2040" dirty="0"/>
          </a:p>
          <a:p>
            <a:r>
              <a:rPr lang="en-US" sz="2040" dirty="0">
                <a:hlinkClick r:id="rId5"/>
              </a:rPr>
              <a:t>Windows Defender Exploit Guard</a:t>
            </a:r>
            <a:endParaRPr lang="en-US" sz="2040" dirty="0"/>
          </a:p>
          <a:p>
            <a:endParaRPr lang="en-US" sz="2040" dirty="0"/>
          </a:p>
          <a:p>
            <a:r>
              <a:rPr lang="en-US" sz="2040" dirty="0">
                <a:hlinkClick r:id="rId6"/>
              </a:rPr>
              <a:t>DLL Search Order</a:t>
            </a:r>
            <a:endParaRPr lang="en-US" sz="2040" dirty="0"/>
          </a:p>
          <a:p>
            <a:endParaRPr lang="en-US" sz="2040" dirty="0"/>
          </a:p>
          <a:p>
            <a:r>
              <a:rPr lang="en-US" sz="2040" dirty="0">
                <a:hlinkClick r:id="rId7"/>
              </a:rPr>
              <a:t>Book - Ethical Hacking (Learns attacks to better defend yourself)</a:t>
            </a:r>
            <a:endParaRPr lang="en-US" sz="2040" dirty="0"/>
          </a:p>
          <a:p>
            <a:endParaRPr lang="en-US" sz="2040" dirty="0"/>
          </a:p>
          <a:p>
            <a:endParaRPr lang="en-US" sz="2040" dirty="0"/>
          </a:p>
        </p:txBody>
      </p:sp>
    </p:spTree>
    <p:extLst>
      <p:ext uri="{BB962C8B-B14F-4D97-AF65-F5344CB8AC3E}">
        <p14:creationId xmlns:p14="http://schemas.microsoft.com/office/powerpoint/2010/main" val="3317618549"/>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555454" y="1753124"/>
            <a:ext cx="7196050" cy="55578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algn="l" defTabSz="913401">
              <a:defRPr/>
            </a:pPr>
            <a:r>
              <a:rPr lang="en-US" sz="2400" kern="0" dirty="0">
                <a:gradFill>
                  <a:gsLst>
                    <a:gs pos="0">
                      <a:srgbClr val="FFFFFF"/>
                    </a:gs>
                    <a:gs pos="100000">
                      <a:srgbClr val="FFFFFF"/>
                    </a:gs>
                  </a:gsLst>
                  <a:lin ang="5400000" scaled="0"/>
                </a:gradFill>
                <a:latin typeface="Segoe UI Semilight"/>
              </a:rPr>
              <a:t>Summary</a:t>
            </a:r>
          </a:p>
          <a:p>
            <a:pPr marL="342900" indent="-342900" algn="l" defTabSz="913401">
              <a:buFont typeface="Arial" panose="020B0604020202020204" pitchFamily="34" charset="0"/>
              <a:buChar char="•"/>
              <a:defRPr/>
            </a:pPr>
            <a:r>
              <a:rPr lang="en-US" sz="2400" kern="0" dirty="0">
                <a:gradFill>
                  <a:gsLst>
                    <a:gs pos="0">
                      <a:srgbClr val="FFFFFF"/>
                    </a:gs>
                    <a:gs pos="100000">
                      <a:srgbClr val="FFFFFF"/>
                    </a:gs>
                  </a:gsLst>
                  <a:lin ang="5400000" scaled="0"/>
                </a:gradFill>
                <a:latin typeface="Segoe UI Semilight"/>
              </a:rPr>
              <a:t>Main attacks are performed using:</a:t>
            </a:r>
          </a:p>
          <a:p>
            <a:pPr marL="882625" lvl="1" indent="-342900" algn="l" defTabSz="913401">
              <a:buFont typeface="Arial" panose="020B0604020202020204" pitchFamily="34" charset="0"/>
              <a:buChar char="•"/>
              <a:defRPr/>
            </a:pPr>
            <a:r>
              <a:rPr lang="fr-FR" sz="2400" kern="0" dirty="0">
                <a:gradFill>
                  <a:gsLst>
                    <a:gs pos="0">
                      <a:srgbClr val="FFFFFF"/>
                    </a:gs>
                    <a:gs pos="100000">
                      <a:srgbClr val="FFFFFF"/>
                    </a:gs>
                  </a:gsLst>
                  <a:lin ang="5400000" scaled="0"/>
                </a:gradFill>
                <a:latin typeface="Segoe UI Semilight"/>
              </a:rPr>
              <a:t>Ransomware</a:t>
            </a:r>
          </a:p>
          <a:p>
            <a:pPr marL="882625" lvl="1" indent="-342900" algn="l" defTabSz="913401">
              <a:buFont typeface="Arial" panose="020B0604020202020204" pitchFamily="34" charset="0"/>
              <a:buChar char="•"/>
              <a:defRPr/>
            </a:pPr>
            <a:r>
              <a:rPr lang="fr-FR" sz="2400" kern="0" dirty="0">
                <a:gradFill>
                  <a:gsLst>
                    <a:gs pos="0">
                      <a:srgbClr val="FFFFFF"/>
                    </a:gs>
                    <a:gs pos="100000">
                      <a:srgbClr val="FFFFFF"/>
                    </a:gs>
                  </a:gsLst>
                  <a:lin ang="5400000" scaled="0"/>
                </a:gradFill>
                <a:latin typeface="Segoe UI Semilight"/>
              </a:rPr>
              <a:t>Malware</a:t>
            </a:r>
            <a:endParaRPr lang="en-US" sz="2400" kern="0" dirty="0">
              <a:gradFill>
                <a:gsLst>
                  <a:gs pos="0">
                    <a:srgbClr val="FFFFFF"/>
                  </a:gs>
                  <a:gs pos="100000">
                    <a:srgbClr val="FFFFFF"/>
                  </a:gs>
                </a:gsLst>
                <a:lin ang="5400000" scaled="0"/>
              </a:gradFill>
              <a:latin typeface="Segoe UI Semilight"/>
            </a:endParaRPr>
          </a:p>
          <a:p>
            <a:pPr marL="342900" indent="-342900" algn="l" defTabSz="913401">
              <a:buFont typeface="Arial" panose="020B0604020202020204" pitchFamily="34" charset="0"/>
              <a:buChar char="•"/>
              <a:defRPr/>
            </a:pPr>
            <a:r>
              <a:rPr lang="en-US" sz="2400" kern="0">
                <a:gradFill>
                  <a:gsLst>
                    <a:gs pos="0">
                      <a:srgbClr val="FFFFFF"/>
                    </a:gs>
                    <a:gs pos="100000">
                      <a:srgbClr val="FFFFFF"/>
                    </a:gs>
                  </a:gsLst>
                  <a:lin ang="5400000" scaled="0"/>
                </a:gradFill>
                <a:latin typeface="Segoe UI Semilight"/>
              </a:rPr>
              <a:t>Main attacks are:</a:t>
            </a:r>
          </a:p>
          <a:p>
            <a:pPr marL="882625" lvl="1" indent="-342900" algn="l" defTabSz="913401">
              <a:buFont typeface="Arial" panose="020B0604020202020204" pitchFamily="34" charset="0"/>
              <a:buChar char="•"/>
              <a:defRPr/>
            </a:pPr>
            <a:r>
              <a:rPr lang="en-US" sz="2400" kern="0">
                <a:gradFill>
                  <a:gsLst>
                    <a:gs pos="0">
                      <a:srgbClr val="FFFFFF"/>
                    </a:gs>
                    <a:gs pos="100000">
                      <a:srgbClr val="FFFFFF"/>
                    </a:gs>
                  </a:gsLst>
                  <a:lin ang="5400000" scaled="0"/>
                </a:gradFill>
                <a:latin typeface="Segoe UI Semilight"/>
              </a:rPr>
              <a:t>Hijacking</a:t>
            </a:r>
          </a:p>
          <a:p>
            <a:pPr marL="882625" lvl="1" indent="-342900" algn="l" defTabSz="913401">
              <a:buFont typeface="Arial" panose="020B0604020202020204" pitchFamily="34" charset="0"/>
              <a:buChar char="•"/>
              <a:defRPr/>
            </a:pPr>
            <a:r>
              <a:rPr lang="en-US" sz="2400" kern="0">
                <a:gradFill>
                  <a:gsLst>
                    <a:gs pos="0">
                      <a:srgbClr val="FFFFFF"/>
                    </a:gs>
                    <a:gs pos="100000">
                      <a:srgbClr val="FFFFFF"/>
                    </a:gs>
                  </a:gsLst>
                  <a:lin ang="5400000" scaled="0"/>
                </a:gradFill>
                <a:latin typeface="Segoe UI Semilight"/>
              </a:rPr>
              <a:t>RDP Hijacking</a:t>
            </a:r>
          </a:p>
          <a:p>
            <a:pPr marL="882625" lvl="1" indent="-342900" algn="l" defTabSz="913401">
              <a:buFont typeface="Arial" panose="020B0604020202020204" pitchFamily="34" charset="0"/>
              <a:buChar char="•"/>
              <a:defRPr/>
            </a:pPr>
            <a:r>
              <a:rPr lang="en-US" sz="2400" kern="0">
                <a:gradFill>
                  <a:gsLst>
                    <a:gs pos="0">
                      <a:srgbClr val="FFFFFF"/>
                    </a:gs>
                    <a:gs pos="100000">
                      <a:srgbClr val="FFFFFF"/>
                    </a:gs>
                  </a:gsLst>
                  <a:lin ang="5400000" scaled="0"/>
                </a:gradFill>
                <a:latin typeface="Segoe UI Semilight"/>
              </a:rPr>
              <a:t>DLL Hijacking</a:t>
            </a:r>
          </a:p>
          <a:p>
            <a:pPr marL="882625" lvl="1" indent="-342900" algn="l" defTabSz="913401">
              <a:buFont typeface="Arial" panose="020B0604020202020204" pitchFamily="34" charset="0"/>
              <a:buChar char="•"/>
              <a:defRPr/>
            </a:pPr>
            <a:r>
              <a:rPr lang="en-US" sz="2400" kern="0">
                <a:gradFill>
                  <a:gsLst>
                    <a:gs pos="0">
                      <a:srgbClr val="FFFFFF"/>
                    </a:gs>
                    <a:gs pos="100000">
                      <a:srgbClr val="FFFFFF"/>
                    </a:gs>
                  </a:gsLst>
                  <a:lin ang="5400000" scaled="0"/>
                </a:gradFill>
                <a:latin typeface="Segoe UI Semilight"/>
              </a:rPr>
              <a:t>Windows Restrictions Bypass</a:t>
            </a:r>
          </a:p>
          <a:p>
            <a:pPr marL="342900" indent="-342900" algn="l" defTabSz="913401">
              <a:buFont typeface="Arial" panose="020B0604020202020204" pitchFamily="34" charset="0"/>
              <a:buChar char="•"/>
              <a:defRPr/>
            </a:pPr>
            <a:r>
              <a:rPr lang="fr-FR" sz="2400" kern="0">
                <a:gradFill>
                  <a:gsLst>
                    <a:gs pos="0">
                      <a:srgbClr val="FFFFFF"/>
                    </a:gs>
                    <a:gs pos="100000">
                      <a:srgbClr val="FFFFFF"/>
                    </a:gs>
                  </a:gsLst>
                  <a:lin ang="5400000" scaled="0"/>
                </a:gradFill>
                <a:latin typeface="Segoe UI Semilight"/>
              </a:rPr>
              <a:t>Main </a:t>
            </a:r>
            <a:r>
              <a:rPr lang="en-US" sz="2400" kern="0" dirty="0">
                <a:gradFill>
                  <a:gsLst>
                    <a:gs pos="0">
                      <a:srgbClr val="FFFFFF"/>
                    </a:gs>
                    <a:gs pos="100000">
                      <a:srgbClr val="FFFFFF"/>
                    </a:gs>
                  </a:gsLst>
                  <a:lin ang="5400000" scaled="0"/>
                </a:gradFill>
                <a:latin typeface="Segoe UI Semilight"/>
              </a:rPr>
              <a:t>countermeasures</a:t>
            </a:r>
            <a:r>
              <a:rPr lang="fr-FR" sz="2400" kern="0" dirty="0">
                <a:gradFill>
                  <a:gsLst>
                    <a:gs pos="0">
                      <a:srgbClr val="FFFFFF"/>
                    </a:gs>
                    <a:gs pos="100000">
                      <a:srgbClr val="FFFFFF"/>
                    </a:gs>
                  </a:gsLst>
                  <a:lin ang="5400000" scaled="0"/>
                </a:gradFill>
                <a:latin typeface="Segoe UI Semilight"/>
              </a:rPr>
              <a:t>:</a:t>
            </a:r>
          </a:p>
          <a:p>
            <a:pPr marL="882625" lvl="1" indent="-342900" algn="l" defTabSz="913401">
              <a:buFont typeface="Arial" panose="020B0604020202020204" pitchFamily="34" charset="0"/>
              <a:buChar char="•"/>
              <a:defRPr/>
            </a:pPr>
            <a:r>
              <a:rPr lang="fr-FR" sz="2400" kern="0" dirty="0" err="1">
                <a:gradFill>
                  <a:gsLst>
                    <a:gs pos="0">
                      <a:srgbClr val="FFFFFF"/>
                    </a:gs>
                    <a:gs pos="100000">
                      <a:srgbClr val="FFFFFF"/>
                    </a:gs>
                  </a:gsLst>
                  <a:lin ang="5400000" scaled="0"/>
                </a:gradFill>
                <a:latin typeface="Segoe UI Semilight"/>
              </a:rPr>
              <a:t>Protect</a:t>
            </a:r>
            <a:r>
              <a:rPr lang="fr-FR" sz="2400" kern="0" dirty="0">
                <a:gradFill>
                  <a:gsLst>
                    <a:gs pos="0">
                      <a:srgbClr val="FFFFFF"/>
                    </a:gs>
                    <a:gs pos="100000">
                      <a:srgbClr val="FFFFFF"/>
                    </a:gs>
                  </a:gsLst>
                  <a:lin ang="5400000" scaled="0"/>
                </a:gradFill>
                <a:latin typeface="Segoe UI Semilight"/>
              </a:rPr>
              <a:t> </a:t>
            </a:r>
            <a:r>
              <a:rPr lang="fr-FR" sz="2400" kern="0" dirty="0" err="1">
                <a:gradFill>
                  <a:gsLst>
                    <a:gs pos="0">
                      <a:srgbClr val="FFFFFF"/>
                    </a:gs>
                    <a:gs pos="100000">
                      <a:srgbClr val="FFFFFF"/>
                    </a:gs>
                  </a:gsLst>
                  <a:lin ang="5400000" scaled="0"/>
                </a:gradFill>
                <a:latin typeface="Segoe UI Semilight"/>
              </a:rPr>
              <a:t>account</a:t>
            </a:r>
            <a:r>
              <a:rPr lang="fr-FR" sz="2400" kern="0" dirty="0">
                <a:gradFill>
                  <a:gsLst>
                    <a:gs pos="0">
                      <a:srgbClr val="FFFFFF"/>
                    </a:gs>
                    <a:gs pos="100000">
                      <a:srgbClr val="FFFFFF"/>
                    </a:gs>
                  </a:gsLst>
                  <a:lin ang="5400000" scaled="0"/>
                </a:gradFill>
                <a:latin typeface="Segoe UI Semilight"/>
              </a:rPr>
              <a:t> </a:t>
            </a:r>
            <a:r>
              <a:rPr lang="fr-FR" sz="2400" kern="0" dirty="0" err="1">
                <a:gradFill>
                  <a:gsLst>
                    <a:gs pos="0">
                      <a:srgbClr val="FFFFFF"/>
                    </a:gs>
                    <a:gs pos="100000">
                      <a:srgbClr val="FFFFFF"/>
                    </a:gs>
                  </a:gsLst>
                  <a:lin ang="5400000" scaled="0"/>
                </a:gradFill>
                <a:latin typeface="Segoe UI Semilight"/>
              </a:rPr>
              <a:t>with</a:t>
            </a:r>
            <a:r>
              <a:rPr lang="fr-FR" sz="2400" kern="0" dirty="0">
                <a:gradFill>
                  <a:gsLst>
                    <a:gs pos="0">
                      <a:srgbClr val="FFFFFF"/>
                    </a:gs>
                    <a:gs pos="100000">
                      <a:srgbClr val="FFFFFF"/>
                    </a:gs>
                  </a:gsLst>
                  <a:lin ang="5400000" scaled="0"/>
                </a:gradFill>
                <a:latin typeface="Segoe UI Semilight"/>
              </a:rPr>
              <a:t> </a:t>
            </a:r>
            <a:r>
              <a:rPr lang="fr-FR" sz="2400" kern="0" dirty="0" err="1">
                <a:gradFill>
                  <a:gsLst>
                    <a:gs pos="0">
                      <a:srgbClr val="FFFFFF"/>
                    </a:gs>
                    <a:gs pos="100000">
                      <a:srgbClr val="FFFFFF"/>
                    </a:gs>
                  </a:gsLst>
                  <a:lin ang="5400000" scaled="0"/>
                </a:gradFill>
                <a:latin typeface="Segoe UI Semilight"/>
              </a:rPr>
              <a:t>privileges</a:t>
            </a:r>
            <a:endParaRPr lang="fr-FR" sz="2400" kern="0" dirty="0">
              <a:gradFill>
                <a:gsLst>
                  <a:gs pos="0">
                    <a:srgbClr val="FFFFFF"/>
                  </a:gs>
                  <a:gs pos="100000">
                    <a:srgbClr val="FFFFFF"/>
                  </a:gs>
                </a:gsLst>
                <a:lin ang="5400000" scaled="0"/>
              </a:gradFill>
              <a:latin typeface="Segoe UI Semilight"/>
            </a:endParaRPr>
          </a:p>
          <a:p>
            <a:pPr marL="882625" lvl="1" indent="-342900" algn="l" defTabSz="913401">
              <a:buFont typeface="Arial" panose="020B0604020202020204" pitchFamily="34" charset="0"/>
              <a:buChar char="•"/>
              <a:defRPr/>
            </a:pPr>
            <a:r>
              <a:rPr lang="en-US" sz="2400" kern="0">
                <a:gradFill>
                  <a:gsLst>
                    <a:gs pos="0">
                      <a:srgbClr val="FFFFFF"/>
                    </a:gs>
                    <a:gs pos="100000">
                      <a:srgbClr val="FFFFFF"/>
                    </a:gs>
                  </a:gsLst>
                  <a:lin ang="5400000" scaled="0"/>
                </a:gradFill>
                <a:latin typeface="Segoe UI Semilight"/>
              </a:rPr>
              <a:t>WDEG and WDAG</a:t>
            </a:r>
            <a:endParaRPr lang="en-US" sz="2400" kern="0" dirty="0">
              <a:gradFill>
                <a:gsLst>
                  <a:gs pos="0">
                    <a:srgbClr val="FFFFFF"/>
                  </a:gs>
                  <a:gs pos="100000">
                    <a:srgbClr val="FFFFFF"/>
                  </a:gs>
                </a:gsLst>
                <a:lin ang="5400000" scaled="0"/>
              </a:gradFill>
              <a:latin typeface="Segoe UI Semilight"/>
            </a:endParaRPr>
          </a:p>
          <a:p>
            <a:pPr marL="882625" lvl="1" indent="-342900" algn="l" defTabSz="913401">
              <a:buFont typeface="Arial" panose="020B0604020202020204" pitchFamily="34" charset="0"/>
              <a:buChar char="•"/>
              <a:defRPr/>
            </a:pPr>
            <a:r>
              <a:rPr lang="en-US" sz="2400" kern="0" dirty="0">
                <a:gradFill>
                  <a:gsLst>
                    <a:gs pos="0">
                      <a:srgbClr val="FFFFFF"/>
                    </a:gs>
                    <a:gs pos="100000">
                      <a:srgbClr val="FFFFFF"/>
                    </a:gs>
                  </a:gsLst>
                  <a:lin ang="5400000" scaled="0"/>
                </a:gradFill>
                <a:latin typeface="Segoe UI Semilight"/>
              </a:rPr>
              <a:t>AppLocker/SRP</a:t>
            </a:r>
          </a:p>
          <a:p>
            <a:pPr marL="882625" lvl="1" indent="-342900" algn="l" defTabSz="913401">
              <a:buFont typeface="Arial" panose="020B0604020202020204" pitchFamily="34" charset="0"/>
              <a:buChar char="•"/>
              <a:defRPr/>
            </a:pPr>
            <a:r>
              <a:rPr lang="en-US" sz="2400" kern="0" dirty="0">
                <a:gradFill>
                  <a:gsLst>
                    <a:gs pos="0">
                      <a:srgbClr val="FFFFFF"/>
                    </a:gs>
                    <a:gs pos="100000">
                      <a:srgbClr val="FFFFFF"/>
                    </a:gs>
                  </a:gsLst>
                  <a:lin ang="5400000" scaled="0"/>
                </a:gradFill>
                <a:latin typeface="Segoe UI Semilight"/>
              </a:rPr>
              <a:t>Audit </a:t>
            </a:r>
            <a:r>
              <a:rPr lang="en-US" sz="2400" kern="0">
                <a:gradFill>
                  <a:gsLst>
                    <a:gs pos="0">
                      <a:srgbClr val="FFFFFF"/>
                    </a:gs>
                    <a:gs pos="100000">
                      <a:srgbClr val="FFFFFF"/>
                    </a:gs>
                  </a:gsLst>
                  <a:lin ang="5400000" scaled="0"/>
                </a:gradFill>
                <a:latin typeface="Segoe UI Semilight"/>
              </a:rPr>
              <a:t>and Backup</a:t>
            </a:r>
            <a:endParaRPr lang="en-US" sz="2400" kern="0" dirty="0">
              <a:gradFill>
                <a:gsLst>
                  <a:gs pos="0">
                    <a:srgbClr val="FFFFFF"/>
                  </a:gs>
                  <a:gs pos="100000">
                    <a:srgbClr val="FFFFFF"/>
                  </a:gs>
                </a:gsLst>
                <a:lin ang="5400000" scaled="0"/>
              </a:gradFill>
              <a:latin typeface="Segoe UI Semilight"/>
            </a:endParaRP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dirty="0">
                <a:solidFill>
                  <a:schemeClr val="bg1"/>
                </a:solidFill>
              </a:rPr>
              <a:t>Section 7 – Hijacking the legitimate OS  </a:t>
            </a:r>
            <a:r>
              <a:rPr lang="en-US" sz="4896">
                <a:solidFill>
                  <a:schemeClr val="bg1"/>
                </a:solidFill>
              </a:rPr>
              <a:t>functions and components</a:t>
            </a:r>
            <a:endParaRPr lang="en-US" sz="4896" dirty="0">
              <a:solidFill>
                <a:schemeClr val="bg1"/>
              </a:solidFill>
            </a:endParaRPr>
          </a:p>
        </p:txBody>
      </p:sp>
      <p:sp>
        <p:nvSpPr>
          <p:cNvPr id="8" name="transform" title="Icon of a circle and a square with two curved lines making a cycle">
            <a:extLst>
              <a:ext uri="{FF2B5EF4-FFF2-40B4-BE49-F238E27FC236}">
                <a16:creationId xmlns:a16="http://schemas.microsoft.com/office/drawing/2014/main" id="{43806591-04AB-4126-911F-ECEE36205D34}"/>
              </a:ext>
            </a:extLst>
          </p:cNvPr>
          <p:cNvSpPr>
            <a:spLocks noChangeAspect="1" noEditPoints="1"/>
          </p:cNvSpPr>
          <p:nvPr/>
        </p:nvSpPr>
        <p:spPr bwMode="auto">
          <a:xfrm>
            <a:off x="931887" y="1753124"/>
            <a:ext cx="2790622" cy="3488273"/>
          </a:xfrm>
          <a:custGeom>
            <a:avLst/>
            <a:gdLst>
              <a:gd name="T0" fmla="*/ 1 w 286"/>
              <a:gd name="T1" fmla="*/ 202 h 358"/>
              <a:gd name="T2" fmla="*/ 0 w 286"/>
              <a:gd name="T3" fmla="*/ 181 h 358"/>
              <a:gd name="T4" fmla="*/ 143 w 286"/>
              <a:gd name="T5" fmla="*/ 38 h 358"/>
              <a:gd name="T6" fmla="*/ 162 w 286"/>
              <a:gd name="T7" fmla="*/ 39 h 358"/>
              <a:gd name="T8" fmla="*/ 103 w 286"/>
              <a:gd name="T9" fmla="*/ 319 h 358"/>
              <a:gd name="T10" fmla="*/ 143 w 286"/>
              <a:gd name="T11" fmla="*/ 324 h 358"/>
              <a:gd name="T12" fmla="*/ 286 w 286"/>
              <a:gd name="T13" fmla="*/ 181 h 358"/>
              <a:gd name="T14" fmla="*/ 285 w 286"/>
              <a:gd name="T15" fmla="*/ 164 h 358"/>
              <a:gd name="T16" fmla="*/ 143 w 286"/>
              <a:gd name="T17" fmla="*/ 294 h 358"/>
              <a:gd name="T18" fmla="*/ 102 w 286"/>
              <a:gd name="T19" fmla="*/ 318 h 358"/>
              <a:gd name="T20" fmla="*/ 127 w 286"/>
              <a:gd name="T21" fmla="*/ 358 h 358"/>
              <a:gd name="T22" fmla="*/ 122 w 286"/>
              <a:gd name="T23" fmla="*/ 64 h 358"/>
              <a:gd name="T24" fmla="*/ 163 w 286"/>
              <a:gd name="T25" fmla="*/ 40 h 358"/>
              <a:gd name="T26" fmla="*/ 138 w 286"/>
              <a:gd name="T27" fmla="*/ 0 h 358"/>
              <a:gd name="T28" fmla="*/ 260 w 286"/>
              <a:gd name="T29" fmla="*/ 77 h 358"/>
              <a:gd name="T30" fmla="*/ 201 w 286"/>
              <a:gd name="T31" fmla="*/ 77 h 358"/>
              <a:gd name="T32" fmla="*/ 201 w 286"/>
              <a:gd name="T33" fmla="*/ 135 h 358"/>
              <a:gd name="T34" fmla="*/ 260 w 286"/>
              <a:gd name="T35" fmla="*/ 135 h 358"/>
              <a:gd name="T36" fmla="*/ 260 w 286"/>
              <a:gd name="T37" fmla="*/ 77 h 358"/>
              <a:gd name="T38" fmla="*/ 41 w 286"/>
              <a:gd name="T39" fmla="*/ 301 h 358"/>
              <a:gd name="T40" fmla="*/ 83 w 286"/>
              <a:gd name="T41" fmla="*/ 260 h 358"/>
              <a:gd name="T42" fmla="*/ 41 w 286"/>
              <a:gd name="T43" fmla="*/ 219 h 358"/>
              <a:gd name="T44" fmla="*/ 0 w 286"/>
              <a:gd name="T45" fmla="*/ 260 h 358"/>
              <a:gd name="T46" fmla="*/ 41 w 286"/>
              <a:gd name="T47" fmla="*/ 301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6" h="358">
                <a:moveTo>
                  <a:pt x="1" y="202"/>
                </a:moveTo>
                <a:cubicBezTo>
                  <a:pt x="1" y="195"/>
                  <a:pt x="0" y="188"/>
                  <a:pt x="0" y="181"/>
                </a:cubicBezTo>
                <a:cubicBezTo>
                  <a:pt x="0" y="102"/>
                  <a:pt x="64" y="38"/>
                  <a:pt x="143" y="38"/>
                </a:cubicBezTo>
                <a:cubicBezTo>
                  <a:pt x="150" y="38"/>
                  <a:pt x="156" y="39"/>
                  <a:pt x="162" y="39"/>
                </a:cubicBezTo>
                <a:moveTo>
                  <a:pt x="103" y="319"/>
                </a:moveTo>
                <a:cubicBezTo>
                  <a:pt x="116" y="322"/>
                  <a:pt x="129" y="324"/>
                  <a:pt x="143" y="324"/>
                </a:cubicBezTo>
                <a:cubicBezTo>
                  <a:pt x="222" y="324"/>
                  <a:pt x="286" y="260"/>
                  <a:pt x="286" y="181"/>
                </a:cubicBezTo>
                <a:cubicBezTo>
                  <a:pt x="286" y="175"/>
                  <a:pt x="286" y="169"/>
                  <a:pt x="285" y="164"/>
                </a:cubicBezTo>
                <a:moveTo>
                  <a:pt x="143" y="294"/>
                </a:moveTo>
                <a:cubicBezTo>
                  <a:pt x="102" y="318"/>
                  <a:pt x="102" y="318"/>
                  <a:pt x="102" y="318"/>
                </a:cubicBezTo>
                <a:cubicBezTo>
                  <a:pt x="127" y="358"/>
                  <a:pt x="127" y="358"/>
                  <a:pt x="127" y="358"/>
                </a:cubicBezTo>
                <a:moveTo>
                  <a:pt x="122" y="64"/>
                </a:moveTo>
                <a:cubicBezTo>
                  <a:pt x="163" y="40"/>
                  <a:pt x="163" y="40"/>
                  <a:pt x="163" y="40"/>
                </a:cubicBezTo>
                <a:cubicBezTo>
                  <a:pt x="138" y="0"/>
                  <a:pt x="138" y="0"/>
                  <a:pt x="138" y="0"/>
                </a:cubicBezTo>
                <a:moveTo>
                  <a:pt x="260" y="77"/>
                </a:moveTo>
                <a:cubicBezTo>
                  <a:pt x="201" y="77"/>
                  <a:pt x="201" y="77"/>
                  <a:pt x="201" y="77"/>
                </a:cubicBezTo>
                <a:cubicBezTo>
                  <a:pt x="201" y="135"/>
                  <a:pt x="201" y="135"/>
                  <a:pt x="201" y="135"/>
                </a:cubicBezTo>
                <a:cubicBezTo>
                  <a:pt x="260" y="135"/>
                  <a:pt x="260" y="135"/>
                  <a:pt x="260" y="135"/>
                </a:cubicBezTo>
                <a:lnTo>
                  <a:pt x="260" y="77"/>
                </a:lnTo>
                <a:close/>
                <a:moveTo>
                  <a:pt x="41" y="301"/>
                </a:moveTo>
                <a:cubicBezTo>
                  <a:pt x="64" y="301"/>
                  <a:pt x="83" y="283"/>
                  <a:pt x="83" y="260"/>
                </a:cubicBezTo>
                <a:cubicBezTo>
                  <a:pt x="83" y="237"/>
                  <a:pt x="64" y="219"/>
                  <a:pt x="41" y="219"/>
                </a:cubicBezTo>
                <a:cubicBezTo>
                  <a:pt x="19" y="219"/>
                  <a:pt x="0" y="237"/>
                  <a:pt x="0" y="260"/>
                </a:cubicBezTo>
                <a:cubicBezTo>
                  <a:pt x="0" y="283"/>
                  <a:pt x="19" y="301"/>
                  <a:pt x="41" y="301"/>
                </a:cubicBezTo>
                <a:close/>
              </a:path>
            </a:pathLst>
          </a:custGeom>
          <a:noFill/>
          <a:ln w="15875" cap="flat">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438437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err="1"/>
              <a:t>RansomWares</a:t>
            </a:r>
            <a:r>
              <a:rPr lang="en-US" dirty="0"/>
              <a:t> - </a:t>
            </a:r>
            <a:r>
              <a:rPr lang="en-US" dirty="0" err="1"/>
              <a:t>Wannacry</a:t>
            </a:r>
            <a:r>
              <a:rPr lang="en-US" dirty="0"/>
              <a:t> Processing	</a:t>
            </a:r>
            <a:endParaRPr lang="fr-FR" dirty="0"/>
          </a:p>
        </p:txBody>
      </p:sp>
      <p:graphicFrame>
        <p:nvGraphicFramePr>
          <p:cNvPr id="4" name="Content Placeholder 3"/>
          <p:cNvGraphicFramePr>
            <a:graphicFrameLocks/>
          </p:cNvGraphicFramePr>
          <p:nvPr>
            <p:extLst>
              <p:ext uri="{D42A27DB-BD31-4B8C-83A1-F6EECF244321}">
                <p14:modId xmlns:p14="http://schemas.microsoft.com/office/powerpoint/2010/main" val="1165975834"/>
              </p:ext>
            </p:extLst>
          </p:nvPr>
        </p:nvGraphicFramePr>
        <p:xfrm>
          <a:off x="821725" y="1570794"/>
          <a:ext cx="5722489" cy="54384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4" descr="https://msdnshared.blob.core.windows.net/media/2017/05/WannaCrypt-ransom-executab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17724" y="2243114"/>
            <a:ext cx="4771979" cy="3436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22720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err="1"/>
              <a:t>RansomWares</a:t>
            </a:r>
            <a:r>
              <a:rPr lang="en-US" dirty="0"/>
              <a:t> – Petya propagation</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39504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dirty="0">
                <a:gradFill>
                  <a:gsLst>
                    <a:gs pos="1250">
                      <a:srgbClr val="505050"/>
                    </a:gs>
                    <a:gs pos="100000">
                      <a:srgbClr val="505050"/>
                    </a:gs>
                  </a:gsLst>
                  <a:lin ang="5400000" scaled="0"/>
                </a:gradFill>
              </a:rPr>
              <a:t>Use SMB ETERNALBLUE/ETERNALROMANCE </a:t>
            </a:r>
            <a:r>
              <a:rPr lang="en-US" dirty="0" err="1">
                <a:gradFill>
                  <a:gsLst>
                    <a:gs pos="1250">
                      <a:srgbClr val="505050"/>
                    </a:gs>
                    <a:gs pos="100000">
                      <a:srgbClr val="505050"/>
                    </a:gs>
                  </a:gsLst>
                  <a:lin ang="5400000" scaled="0"/>
                </a:gradFill>
              </a:rPr>
              <a:t>vulenaribilites</a:t>
            </a:r>
            <a:r>
              <a:rPr lang="en-US" dirty="0">
                <a:gradFill>
                  <a:gsLst>
                    <a:gs pos="1250">
                      <a:srgbClr val="505050"/>
                    </a:gs>
                    <a:gs pos="100000">
                      <a:srgbClr val="505050"/>
                    </a:gs>
                  </a:gsLst>
                  <a:lin ang="5400000" scaled="0"/>
                </a:gradFill>
              </a:rPr>
              <a:t> (for machine not already patched with MS17-010 security hotfix).</a:t>
            </a:r>
          </a:p>
          <a:p>
            <a:pPr lvl="0">
              <a:buFont typeface="Wingdings" panose="05000000000000000000" pitchFamily="2" charset="2"/>
              <a:buChar char="§"/>
              <a:defRPr/>
            </a:pPr>
            <a:r>
              <a:rPr lang="en-US" dirty="0">
                <a:gradFill>
                  <a:gsLst>
                    <a:gs pos="1250">
                      <a:srgbClr val="505050"/>
                    </a:gs>
                    <a:gs pos="100000">
                      <a:srgbClr val="505050"/>
                    </a:gs>
                  </a:gsLst>
                  <a:lin ang="5400000" scaled="0"/>
                </a:gradFill>
              </a:rPr>
              <a:t>Use </a:t>
            </a:r>
            <a:r>
              <a:rPr lang="en-US" dirty="0" err="1">
                <a:gradFill>
                  <a:gsLst>
                    <a:gs pos="1250">
                      <a:srgbClr val="505050"/>
                    </a:gs>
                    <a:gs pos="100000">
                      <a:srgbClr val="505050"/>
                    </a:gs>
                  </a:gsLst>
                  <a:lin ang="5400000" scaled="0"/>
                </a:gradFill>
              </a:rPr>
              <a:t>Mimikatz</a:t>
            </a:r>
            <a:r>
              <a:rPr lang="en-US" dirty="0">
                <a:gradFill>
                  <a:gsLst>
                    <a:gs pos="1250">
                      <a:srgbClr val="505050"/>
                    </a:gs>
                    <a:gs pos="100000">
                      <a:srgbClr val="505050"/>
                    </a:gs>
                  </a:gsLst>
                  <a:lin ang="5400000" scaled="0"/>
                </a:gradFill>
              </a:rPr>
              <a:t> like program to proceed with identity thief, Pass-the-Hash, </a:t>
            </a:r>
            <a:r>
              <a:rPr lang="en-US" dirty="0" err="1">
                <a:gradFill>
                  <a:gsLst>
                    <a:gs pos="1250">
                      <a:srgbClr val="505050"/>
                    </a:gs>
                    <a:gs pos="100000">
                      <a:srgbClr val="505050"/>
                    </a:gs>
                  </a:gsLst>
                  <a:lin ang="5400000" scaled="0"/>
                </a:gradFill>
              </a:rPr>
              <a:t>PSExec</a:t>
            </a:r>
            <a:r>
              <a:rPr lang="en-US" dirty="0">
                <a:gradFill>
                  <a:gsLst>
                    <a:gs pos="1250">
                      <a:srgbClr val="505050"/>
                    </a:gs>
                    <a:gs pos="100000">
                      <a:srgbClr val="505050"/>
                    </a:gs>
                  </a:gsLst>
                  <a:lin ang="5400000" scaled="0"/>
                </a:gradFill>
              </a:rPr>
              <a:t> drop on admin$ share then performing remote calls.</a:t>
            </a:r>
          </a:p>
          <a:p>
            <a:pPr lvl="0">
              <a:buFont typeface="Wingdings" panose="05000000000000000000" pitchFamily="2" charset="2"/>
              <a:buChar char="§"/>
              <a:defRPr/>
            </a:pPr>
            <a:r>
              <a:rPr lang="en-US" dirty="0">
                <a:gradFill>
                  <a:gsLst>
                    <a:gs pos="1250">
                      <a:srgbClr val="505050"/>
                    </a:gs>
                    <a:gs pos="100000">
                      <a:srgbClr val="505050"/>
                    </a:gs>
                  </a:gsLst>
                  <a:lin ang="5400000" scaled="0"/>
                </a:gradFill>
              </a:rPr>
              <a:t>Rely also on WMIC (Windows Management Instrumentation Command-line).</a:t>
            </a:r>
          </a:p>
        </p:txBody>
      </p:sp>
    </p:spTree>
    <p:extLst>
      <p:ext uri="{BB962C8B-B14F-4D97-AF65-F5344CB8AC3E}">
        <p14:creationId xmlns:p14="http://schemas.microsoft.com/office/powerpoint/2010/main" val="18479480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err="1"/>
              <a:t>RansomWares</a:t>
            </a:r>
            <a:r>
              <a:rPr lang="en-US" dirty="0"/>
              <a:t> – Petya propagation step-by-step</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01005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a:gradFill>
                  <a:gsLst>
                    <a:gs pos="1250">
                      <a:srgbClr val="505050"/>
                    </a:gs>
                    <a:gs pos="100000">
                      <a:srgbClr val="505050"/>
                    </a:gs>
                  </a:gsLst>
                  <a:lin ang="5400000" scaled="0"/>
                </a:gradFill>
              </a:rPr>
              <a:t>Run XOR hashing to check if malware already present. Otherwise install them.</a:t>
            </a:r>
          </a:p>
          <a:p>
            <a:pPr lvl="0">
              <a:buFont typeface="Wingdings" panose="05000000000000000000" pitchFamily="2" charset="2"/>
              <a:buChar char="§"/>
              <a:defRPr/>
            </a:pPr>
            <a:r>
              <a:rPr lang="en-US">
                <a:gradFill>
                  <a:gsLst>
                    <a:gs pos="1250">
                      <a:srgbClr val="505050"/>
                    </a:gs>
                    <a:gs pos="100000">
                      <a:srgbClr val="505050"/>
                    </a:gs>
                  </a:gsLst>
                  <a:lin ang="5400000" scaled="0"/>
                </a:gradFill>
              </a:rPr>
              <a:t>Create scheduled task (using either at.exe or schtasks.exe)</a:t>
            </a:r>
          </a:p>
          <a:p>
            <a:pPr lvl="0">
              <a:buFont typeface="Wingdings" panose="05000000000000000000" pitchFamily="2" charset="2"/>
              <a:buChar char="§"/>
              <a:defRPr/>
            </a:pPr>
            <a:r>
              <a:rPr lang="en-US">
                <a:gradFill>
                  <a:gsLst>
                    <a:gs pos="1250">
                      <a:srgbClr val="505050"/>
                    </a:gs>
                    <a:gs pos="100000">
                      <a:srgbClr val="505050"/>
                    </a:gs>
                  </a:gsLst>
                  <a:lin ang="5400000" scaled="0"/>
                </a:gradFill>
              </a:rPr>
              <a:t>Restart machine after around 10 minute</a:t>
            </a:r>
          </a:p>
          <a:p>
            <a:pPr lvl="0">
              <a:buFont typeface="Wingdings" panose="05000000000000000000" pitchFamily="2" charset="2"/>
              <a:buChar char="§"/>
              <a:defRPr/>
            </a:pPr>
            <a:r>
              <a:rPr lang="en-US">
                <a:gradFill>
                  <a:gsLst>
                    <a:gs pos="1250">
                      <a:srgbClr val="505050"/>
                    </a:gs>
                    <a:gs pos="100000">
                      <a:srgbClr val="505050"/>
                    </a:gs>
                  </a:gsLst>
                  <a:lin ang="5400000" scaled="0"/>
                </a:gradFill>
              </a:rPr>
              <a:t>Modify MBR</a:t>
            </a:r>
            <a:endParaRPr lang="en-US"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49720623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051&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bNumberIsYear val=&quot;0&quot;/&gt;&lt;/m_precDefaultYear&gt;&lt;m_precDefaultQuarter&gt;&lt;m_bNumberIsYear val=&quot;0&quot;/&gt;&lt;/m_precDefaultQuarter&gt;&lt;m_precDefaultMonth&gt;&lt;m_bNumberIsYear val=&quot;0&quot;/&gt;&lt;/m_precDefaultMonth&gt;&lt;m_precDefaultWeek&gt;&lt;m_bNumberIsYear val=&quot;0&quot;/&gt;&lt;/m_precDefaultWeek&gt;&lt;m_precDefaultDay&gt;&lt;m_bNumberIsYear val=&quot;0&quot;/&gt;&lt;/m_precDefaultDay&gt;&lt;m_mruColor&gt;&lt;m_vecMRU length=&quot;20&quot;&gt;&lt;elem m_fUsage=&quot;1.00000000000000000000E+000&quot;&gt;&lt;m_msothmcolidx val=&quot;0&quot;/&gt;&lt;m_rgb r=&quot;f5&quot; g=&quot;d4&quot; b=&quot;da&quot;/&gt;&lt;m_ppcolschidx tagver0=&quot;23004&quot; tagname0=&quot;m_ppcolschidxUNRECOGNIZED&quot; val=&quot;0&quot;/&gt;&lt;m_nBrightness val=&quot;0&quot;/&gt;&lt;/elem&gt;&lt;elem m_fUsage=&quot;9.00000000000000020000E-001&quot;&gt;&lt;m_msothmcolidx val=&quot;0&quot;/&gt;&lt;m_rgb r=&quot;ea&quot; g=&quot;a9&quot; b=&quot;b6&quot;/&gt;&lt;m_ppcolschidx tagver0=&quot;23004&quot; tagname0=&quot;m_ppcolschidxUNRECOGNIZED&quot; val=&quot;0&quot;/&gt;&lt;m_nBrightness val=&quot;0&quot;/&gt;&lt;/elem&gt;&lt;elem m_fUsage=&quot;8.10000000000000050000E-001&quot;&gt;&lt;m_msothmcolidx val=&quot;0&quot;/&gt;&lt;m_rgb r=&quot;e0&quot; g=&quot;7e&quot; b=&quot;91&quot;/&gt;&lt;m_ppcolschidx tagver0=&quot;23004&quot; tagname0=&quot;m_ppcolschidxUNRECOGNIZED&quot; val=&quot;0&quot;/&gt;&lt;m_nBrightness val=&quot;0&quot;/&gt;&lt;/elem&gt;&lt;elem m_fUsage=&quot;7.29000000000000090000E-001&quot;&gt;&lt;m_msothmcolidx val=&quot;0&quot;/&gt;&lt;m_rgb r=&quot;c4&quot; g=&quot;2f&quot; b=&quot;4c&quot;/&gt;&lt;m_ppcolschidx tagver0=&quot;23004&quot; tagname0=&quot;m_ppcolschidxUNRECOGNIZED&quot; val=&quot;0&quot;/&gt;&lt;m_nBrightness val=&quot;0&quot;/&gt;&lt;/elem&gt;&lt;elem m_fUsage=&quot;6.56100000000000130000E-001&quot;&gt;&lt;m_msothmcolidx val=&quot;0&quot;/&gt;&lt;m_rgb r=&quot;dc&quot; g=&quot;e6&quot; b=&quot;f2&quot;/&gt;&lt;m_ppcolschidx tagver0=&quot;23004&quot; tagname0=&quot;m_ppcolschidxUNRECOGNIZED&quot; val=&quot;0&quot;/&gt;&lt;m_nBrightness val=&quot;0&quot;/&gt;&lt;/elem&gt;&lt;elem m_fUsage=&quot;5.96240132571000060000E-001&quot;&gt;&lt;m_msothmcolidx val=&quot;0&quot;/&gt;&lt;m_rgb r=&quot;40&quot; g=&quot;b0&quot; b=&quot;ff&quot;/&gt;&lt;m_ppcolschidx tagver0=&quot;23004&quot; tagname0=&quot;m_ppcolschidxUNRECOGNIZED&quot; val=&quot;0&quot;/&gt;&lt;m_nBrightness val=&quot;0&quot;/&gt;&lt;/elem&gt;&lt;elem m_fUsage=&quot;5.90490000000000180000E-001&quot;&gt;&lt;m_msothmcolidx val=&quot;0&quot;/&gt;&lt;m_rgb r=&quot;b9&quot; g=&quot;cd&quot; b=&quot;e5&quot;/&gt;&lt;m_ppcolschidx tagver0=&quot;23004&quot; tagname0=&quot;m_ppcolschidxUNRECOGNIZED&quot; val=&quot;0&quot;/&gt;&lt;m_nBrightness val=&quot;0&quot;/&gt;&lt;/elem&gt;&lt;elem m_fUsage=&quot;5.31441000000000160000E-001&quot;&gt;&lt;m_msothmcolidx val=&quot;0&quot;/&gt;&lt;m_rgb r=&quot;95&quot; g=&quot;b3&quot; b=&quot;d7&quot;/&gt;&lt;m_ppcolschidx tagver0=&quot;23004&quot; tagname0=&quot;m_ppcolschidxUNRECOGNIZED&quot; val=&quot;0&quot;/&gt;&lt;m_nBrightness val=&quot;0&quot;/&gt;&lt;/elem&gt;&lt;elem m_fUsage=&quot;4.78296900000000140000E-001&quot;&gt;&lt;m_msothmcolidx val=&quot;0&quot;/&gt;&lt;m_rgb r=&quot;4f&quot; g=&quot;81&quot; b=&quot;bd&quot;/&gt;&lt;m_ppcolschidx tagver0=&quot;23004&quot; tagname0=&quot;m_ppcolschidxUNRECOGNIZED&quot; val=&quot;0&quot;/&gt;&lt;m_nBrightness val=&quot;0&quot;/&gt;&lt;/elem&gt;&lt;elem m_fUsage=&quot;4.30467210000000160000E-001&quot;&gt;&lt;m_msothmcolidx val=&quot;0&quot;/&gt;&lt;m_rgb r=&quot;e6&quot; g=&quot;b9&quot; b=&quot;b8&quot;/&gt;&lt;m_ppcolschidx tagver0=&quot;23004&quot; tagname0=&quot;m_ppcolschidxUNRECOGNIZED&quot; val=&quot;0&quot;/&gt;&lt;m_nBrightness val=&quot;0&quot;/&gt;&lt;/elem&gt;&lt;elem m_fUsage=&quot;3.87420489000000150000E-001&quot;&gt;&lt;m_msothmcolidx val=&quot;0&quot;/&gt;&lt;m_rgb r=&quot;bf&quot; g=&quot;e4&quot; b=&quot;ff&quot;/&gt;&lt;m_ppcolschidx tagver0=&quot;23004&quot; tagname0=&quot;m_ppcolschidxUNRECOGNIZED&quot; val=&quot;0&quot;/&gt;&lt;m_nBrightness val=&quot;0&quot;/&gt;&lt;/elem&gt;&lt;elem m_fUsage=&quot;3.48678440100000150000E-001&quot;&gt;&lt;m_msothmcolidx val=&quot;0&quot;/&gt;&lt;m_rgb r=&quot;80&quot; g=&quot;ca&quot; b=&quot;ff&quot;/&gt;&lt;m_ppcolschidx tagver0=&quot;23004&quot; tagname0=&quot;m_ppcolschidxUNRECOGNIZED&quot; val=&quot;0&quot;/&gt;&lt;m_nBrightness val=&quot;0&quot;/&gt;&lt;/elem&gt;&lt;elem m_fUsage=&quot;2.59513624428511560000E-001&quot;&gt;&lt;m_msothmcolidx val=&quot;0&quot;/&gt;&lt;m_rgb r=&quot;c6&quot; g=&quot;d9&quot; b=&quot;f1&quot;/&gt;&lt;m_ppcolschidx tagver0=&quot;23004&quot; tagname0=&quot;m_ppcolschidxUNRECOGNIZED&quot; val=&quot;0&quot;/&gt;&lt;m_nBrightness val=&quot;0&quot;/&gt;&lt;/elem&gt;&lt;elem m_fUsage=&quot;2.54186582832900130000E-001&quot;&gt;&lt;m_msothmcolidx val=&quot;0&quot;/&gt;&lt;m_rgb r=&quot;0&quot; g=&quot;70&quot; b=&quot;c0&quot;/&gt;&lt;m_ppcolschidx tagver0=&quot;23004&quot; tagname0=&quot;m_ppcolschidxUNRECOGNIZED&quot; val=&quot;0&quot;/&gt;&lt;m_nBrightness val=&quot;0&quot;/&gt;&lt;/elem&gt;&lt;elem m_fUsage=&quot;2.33562261985660410000E-001&quot;&gt;&lt;m_msothmcolidx val=&quot;0&quot;/&gt;&lt;m_rgb r=&quot;55&quot; g=&quot;8e&quot; b=&quot;d5&quot;/&gt;&lt;m_ppcolschidx tagver0=&quot;23004&quot; tagname0=&quot;m_ppcolschidxUNRECOGNIZED&quot; val=&quot;0&quot;/&gt;&lt;m_nBrightness val=&quot;0&quot;/&gt;&lt;/elem&gt;&lt;elem m_fUsage=&quot;2.28767924549610120000E-001&quot;&gt;&lt;m_msothmcolidx val=&quot;0&quot;/&gt;&lt;m_rgb r=&quot;f7&quot; g=&quot;cf&quot; b=&quot;d6&quot;/&gt;&lt;m_ppcolschidx tagver0=&quot;23004&quot; tagname0=&quot;m_ppcolschidxUNRECOGNIZED&quot; val=&quot;0&quot;/&gt;&lt;m_nBrightness val=&quot;0&quot;/&gt;&lt;/elem&gt;&lt;elem m_fUsage=&quot;2.10206035787094380000E-001&quot;&gt;&lt;m_msothmcolidx val=&quot;0&quot;/&gt;&lt;m_rgb r=&quot;1f&quot; g=&quot;49&quot; b=&quot;7d&quot;/&gt;&lt;m_ppcolschidx tagver0=&quot;23004&quot; tagname0=&quot;m_ppcolschidxUNRECOGNIZED&quot; val=&quot;0&quot;/&gt;&lt;m_nBrightness val=&quot;0&quot;/&gt;&lt;/elem&gt;&lt;elem m_fUsage=&quot;2.05891132094649100000E-001&quot;&gt;&lt;m_msothmcolidx val=&quot;0&quot;/&gt;&lt;m_rgb r=&quot;ef&quot; g=&quot;9e&quot; b=&quot;ae&quot;/&gt;&lt;m_ppcolschidx tagver0=&quot;23004&quot; tagname0=&quot;m_ppcolschidxUNRECOGNIZED&quot; val=&quot;0&quot;/&gt;&lt;m_nBrightness val=&quot;0&quot;/&gt;&lt;/elem&gt;&lt;elem m_fUsage=&quot;1.85302018885184190000E-001&quot;&gt;&lt;m_msothmcolidx val=&quot;0&quot;/&gt;&lt;m_rgb r=&quot;e7&quot; g=&quot;6e&quot; b=&quot;85&quot;/&gt;&lt;m_ppcolschidx tagver0=&quot;23004&quot; tagname0=&quot;m_ppcolschidxUNRECOGNIZED&quot; val=&quot;0&quot;/&gt;&lt;m_nBrightness val=&quot;0&quot;/&gt;&lt;/elem&gt;&lt;elem m_fUsage=&quot;1.66771816996665770000E-001&quot;&gt;&lt;m_msothmcolidx val=&quot;0&quot;/&gt;&lt;m_rgb r=&quot;c5&quot; g=&quot;20&quot; b=&quot;3f&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2.xml><?xml version="1.0" encoding="utf-8"?>
<a:theme xmlns:a="http://schemas.openxmlformats.org/drawingml/2006/main" name="1_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6626226E27B74892394EFBDF922767" ma:contentTypeVersion="2" ma:contentTypeDescription="Create a new document." ma:contentTypeScope="" ma:versionID="7eb1f3556ce03623d52d047154736948">
  <xsd:schema xmlns:xsd="http://www.w3.org/2001/XMLSchema" xmlns:xs="http://www.w3.org/2001/XMLSchema" xmlns:p="http://schemas.microsoft.com/office/2006/metadata/properties" xmlns:ns2="517b36ea-b140-47be-8d07-387acfc90838" targetNamespace="http://schemas.microsoft.com/office/2006/metadata/properties" ma:root="true" ma:fieldsID="8f91c62ed870a8b4a8a08e92a9d04d9d" ns2:_="">
    <xsd:import namespace="517b36ea-b140-47be-8d07-387acfc9083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7b36ea-b140-47be-8d07-387acfc908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140B17-0E85-40FB-904D-6E0A38E3BAB5}">
  <ds:schemaRefs>
    <ds:schemaRef ds:uri="http://schemas.microsoft.com/office/infopath/2007/PartnerControls"/>
    <ds:schemaRef ds:uri="http://schemas.microsoft.com/office/2006/documentManagement/types"/>
    <ds:schemaRef ds:uri="http://schemas.microsoft.com/office/2006/metadata/properties"/>
    <ds:schemaRef ds:uri="517b36ea-b140-47be-8d07-387acfc90838"/>
    <ds:schemaRef ds:uri="http://purl.org/dc/terms/"/>
    <ds:schemaRef ds:uri="http://schemas.openxmlformats.org/package/2006/metadata/core-properties"/>
    <ds:schemaRef ds:uri="http://purl.org/dc/dcmitype/"/>
    <ds:schemaRef ds:uri="http://www.w3.org/XML/1998/namespace"/>
    <ds:schemaRef ds:uri="http://purl.org/dc/elements/1.1/"/>
  </ds:schemaRefs>
</ds:datastoreItem>
</file>

<file path=customXml/itemProps2.xml><?xml version="1.0" encoding="utf-8"?>
<ds:datastoreItem xmlns:ds="http://schemas.openxmlformats.org/officeDocument/2006/customXml" ds:itemID="{E8E5E569-50E6-4E55-854C-3359E7A540F3}">
  <ds:schemaRefs>
    <ds:schemaRef ds:uri="http://schemas.microsoft.com/sharepoint/v3/contenttype/forms"/>
  </ds:schemaRefs>
</ds:datastoreItem>
</file>

<file path=customXml/itemProps3.xml><?xml version="1.0" encoding="utf-8"?>
<ds:datastoreItem xmlns:ds="http://schemas.openxmlformats.org/officeDocument/2006/customXml" ds:itemID="{75078BD6-0BC2-47C5-A54F-13BCB80D94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7b36ea-b140-47be-8d07-387acfc908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4098</Words>
  <Application>Microsoft Office PowerPoint</Application>
  <PresentationFormat>Personnalisé</PresentationFormat>
  <Paragraphs>452</Paragraphs>
  <Slides>65</Slides>
  <Notes>3</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65</vt:i4>
      </vt:variant>
    </vt:vector>
  </HeadingPairs>
  <TitlesOfParts>
    <vt:vector size="75" baseType="lpstr">
      <vt:lpstr>Arial</vt:lpstr>
      <vt:lpstr>Calibri</vt:lpstr>
      <vt:lpstr>Calibri Light</vt:lpstr>
      <vt:lpstr>Segoe UI</vt:lpstr>
      <vt:lpstr>Segoe UI Light</vt:lpstr>
      <vt:lpstr>Segoe UI Semibold</vt:lpstr>
      <vt:lpstr>Segoe UI Semilight</vt:lpstr>
      <vt:lpstr>Wingdings</vt:lpstr>
      <vt:lpstr>WHITE TEMPLATE</vt:lpstr>
      <vt:lpstr>1_WHITE TEMPLATE</vt:lpstr>
      <vt:lpstr>Présentation PowerPoint</vt:lpstr>
      <vt:lpstr>Présentation PowerPoint</vt:lpstr>
      <vt:lpstr>Présentation PowerPoint</vt:lpstr>
      <vt:lpstr>Présentation PowerPoint</vt:lpstr>
      <vt:lpstr>RansomWares Examples</vt:lpstr>
      <vt:lpstr>Présentation PowerPoint</vt:lpstr>
      <vt:lpstr>Présentation PowerPoint</vt:lpstr>
      <vt:lpstr>Présentation PowerPoint</vt:lpstr>
      <vt:lpstr>Présentation PowerPoint</vt:lpstr>
      <vt:lpstr>Présentation PowerPoint</vt:lpstr>
      <vt:lpstr>Présentation PowerPoint</vt:lpstr>
      <vt:lpstr>RansomWares:  Countermeasures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RDP Hijacking</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DLL Hijacking</vt:lpstr>
      <vt:lpstr>Présentation PowerPoint</vt:lpstr>
      <vt:lpstr>Présentation PowerPoint</vt:lpstr>
      <vt:lpstr>Présentation PowerPoint</vt:lpstr>
      <vt:lpstr>Présentation PowerPoint</vt:lpstr>
      <vt:lpstr>Bypass Windows restrictions</vt:lpstr>
      <vt:lpstr>Présentation PowerPoint</vt:lpstr>
      <vt:lpstr>Présentation PowerPoint</vt:lpstr>
      <vt:lpstr>Présentation PowerPoint</vt:lpstr>
      <vt:lpstr>Présentation PowerPoint</vt:lpstr>
      <vt:lpstr>Countermeasures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Documentation</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Security Module 4 – Malware with Windows</dc:title>
  <dc:creator/>
  <cp:lastModifiedBy/>
  <cp:revision>1</cp:revision>
  <dcterms:modified xsi:type="dcterms:W3CDTF">2018-09-14T13:50:31Z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MSFT 2014 v4</vt:lpwstr>
  </property>
  <property fmtid="{D5CDD505-2E9C-101B-9397-08002B2CF9AE}" pid="3" name="Template Name">
    <vt:lpwstr>Onscreen</vt:lpwstr>
  </property>
  <property fmtid="{D5CDD505-2E9C-101B-9397-08002B2CF9AE}" pid="4" name="ContentTypeId">
    <vt:lpwstr>0x010100536626226E27B74892394EFBDF922767</vt:lpwstr>
  </property>
  <property fmtid="{D5CDD505-2E9C-101B-9397-08002B2CF9AE}" pid="5" name="Order">
    <vt:r8>158000</vt:r8>
  </property>
  <property fmtid="{D5CDD505-2E9C-101B-9397-08002B2CF9AE}" pid="6" name="_NewReviewCycle">
    <vt:lpwstr/>
  </property>
  <property fmtid="{D5CDD505-2E9C-101B-9397-08002B2CF9AE}" pid="7" name="DocVizMetadataToken">
    <vt:lpwstr>600x586x1</vt:lpwstr>
  </property>
  <property fmtid="{D5CDD505-2E9C-101B-9397-08002B2CF9AE}" pid="8" name="MSIP_Label_f42aa342-8706-4288-bd11-ebb85995028c_Enabled">
    <vt:lpwstr>True</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Owner">
    <vt:lpwstr>bboucken@microsoft.com</vt:lpwstr>
  </property>
  <property fmtid="{D5CDD505-2E9C-101B-9397-08002B2CF9AE}" pid="11" name="MSIP_Label_f42aa342-8706-4288-bd11-ebb85995028c_SetDate">
    <vt:lpwstr>2018-05-25T08:35:37.4465893Z</vt:lpwstr>
  </property>
  <property fmtid="{D5CDD505-2E9C-101B-9397-08002B2CF9AE}" pid="12" name="MSIP_Label_f42aa342-8706-4288-bd11-ebb85995028c_Name">
    <vt:lpwstr>General</vt:lpwstr>
  </property>
  <property fmtid="{D5CDD505-2E9C-101B-9397-08002B2CF9AE}" pid="13" name="MSIP_Label_f42aa342-8706-4288-bd11-ebb85995028c_Application">
    <vt:lpwstr>Microsoft Azure Information Protection</vt:lpwstr>
  </property>
  <property fmtid="{D5CDD505-2E9C-101B-9397-08002B2CF9AE}" pid="14" name="MSIP_Label_f42aa342-8706-4288-bd11-ebb85995028c_Extended_MSFT_Method">
    <vt:lpwstr>Automatic</vt:lpwstr>
  </property>
  <property fmtid="{D5CDD505-2E9C-101B-9397-08002B2CF9AE}" pid="15" name="Sensitivity">
    <vt:lpwstr>General</vt:lpwstr>
  </property>
</Properties>
</file>