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80" r:id="rId5"/>
  </p:sldMasterIdLst>
  <p:notesMasterIdLst>
    <p:notesMasterId r:id="rId100"/>
  </p:notesMasterIdLst>
  <p:handoutMasterIdLst>
    <p:handoutMasterId r:id="rId101"/>
  </p:handoutMasterIdLst>
  <p:sldIdLst>
    <p:sldId id="776" r:id="rId6"/>
    <p:sldId id="835" r:id="rId7"/>
    <p:sldId id="845" r:id="rId8"/>
    <p:sldId id="832" r:id="rId9"/>
    <p:sldId id="847" r:id="rId10"/>
    <p:sldId id="848" r:id="rId11"/>
    <p:sldId id="875" r:id="rId12"/>
    <p:sldId id="876" r:id="rId13"/>
    <p:sldId id="877" r:id="rId14"/>
    <p:sldId id="804" r:id="rId15"/>
    <p:sldId id="807" r:id="rId16"/>
    <p:sldId id="878" r:id="rId17"/>
    <p:sldId id="834" r:id="rId18"/>
    <p:sldId id="856" r:id="rId19"/>
    <p:sldId id="879" r:id="rId20"/>
    <p:sldId id="805" r:id="rId21"/>
    <p:sldId id="850" r:id="rId22"/>
    <p:sldId id="849" r:id="rId23"/>
    <p:sldId id="806" r:id="rId24"/>
    <p:sldId id="851" r:id="rId25"/>
    <p:sldId id="880" r:id="rId26"/>
    <p:sldId id="882" r:id="rId27"/>
    <p:sldId id="881" r:id="rId28"/>
    <p:sldId id="808" r:id="rId29"/>
    <p:sldId id="809" r:id="rId30"/>
    <p:sldId id="857" r:id="rId31"/>
    <p:sldId id="858" r:id="rId32"/>
    <p:sldId id="859" r:id="rId33"/>
    <p:sldId id="852" r:id="rId34"/>
    <p:sldId id="883" r:id="rId35"/>
    <p:sldId id="811" r:id="rId36"/>
    <p:sldId id="810" r:id="rId37"/>
    <p:sldId id="860" r:id="rId38"/>
    <p:sldId id="833" r:id="rId39"/>
    <p:sldId id="861" r:id="rId40"/>
    <p:sldId id="864" r:id="rId41"/>
    <p:sldId id="873" r:id="rId42"/>
    <p:sldId id="905" r:id="rId43"/>
    <p:sldId id="862" r:id="rId44"/>
    <p:sldId id="906" r:id="rId45"/>
    <p:sldId id="863" r:id="rId46"/>
    <p:sldId id="865" r:id="rId47"/>
    <p:sldId id="866" r:id="rId48"/>
    <p:sldId id="884" r:id="rId49"/>
    <p:sldId id="816" r:id="rId50"/>
    <p:sldId id="869" r:id="rId51"/>
    <p:sldId id="867" r:id="rId52"/>
    <p:sldId id="868" r:id="rId53"/>
    <p:sldId id="870" r:id="rId54"/>
    <p:sldId id="871" r:id="rId55"/>
    <p:sldId id="888" r:id="rId56"/>
    <p:sldId id="872" r:id="rId57"/>
    <p:sldId id="812" r:id="rId58"/>
    <p:sldId id="889" r:id="rId59"/>
    <p:sldId id="892" r:id="rId60"/>
    <p:sldId id="890" r:id="rId61"/>
    <p:sldId id="831" r:id="rId62"/>
    <p:sldId id="891" r:id="rId63"/>
    <p:sldId id="885" r:id="rId64"/>
    <p:sldId id="818" r:id="rId65"/>
    <p:sldId id="819" r:id="rId66"/>
    <p:sldId id="820" r:id="rId67"/>
    <p:sldId id="821" r:id="rId68"/>
    <p:sldId id="822" r:id="rId69"/>
    <p:sldId id="893" r:id="rId70"/>
    <p:sldId id="894" r:id="rId71"/>
    <p:sldId id="895" r:id="rId72"/>
    <p:sldId id="887" r:id="rId73"/>
    <p:sldId id="836" r:id="rId74"/>
    <p:sldId id="837" r:id="rId75"/>
    <p:sldId id="838" r:id="rId76"/>
    <p:sldId id="823" r:id="rId77"/>
    <p:sldId id="824" r:id="rId78"/>
    <p:sldId id="825" r:id="rId79"/>
    <p:sldId id="826" r:id="rId80"/>
    <p:sldId id="827" r:id="rId81"/>
    <p:sldId id="839" r:id="rId82"/>
    <p:sldId id="904" r:id="rId83"/>
    <p:sldId id="841" r:id="rId84"/>
    <p:sldId id="840" r:id="rId85"/>
    <p:sldId id="828" r:id="rId86"/>
    <p:sldId id="843" r:id="rId87"/>
    <p:sldId id="844" r:id="rId88"/>
    <p:sldId id="829" r:id="rId89"/>
    <p:sldId id="896" r:id="rId90"/>
    <p:sldId id="855" r:id="rId91"/>
    <p:sldId id="897" r:id="rId92"/>
    <p:sldId id="898" r:id="rId93"/>
    <p:sldId id="899" r:id="rId94"/>
    <p:sldId id="900" r:id="rId95"/>
    <p:sldId id="901" r:id="rId96"/>
    <p:sldId id="902" r:id="rId97"/>
    <p:sldId id="903" r:id="rId98"/>
    <p:sldId id="676" r:id="rId99"/>
  </p:sldIdLst>
  <p:sldSz cx="12436475" cy="6994525"/>
  <p:notesSz cx="6781800" cy="9067800"/>
  <p:custDataLst>
    <p:tags r:id="rId102"/>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Lst>
        </p14:section>
        <p14:section name="General Architecture" id="{5C76F373-1657-44C0-B27D-70096BE07E28}">
          <p14:sldIdLst>
            <p14:sldId id="835"/>
            <p14:sldId id="845"/>
            <p14:sldId id="832"/>
            <p14:sldId id="847"/>
            <p14:sldId id="848"/>
            <p14:sldId id="875"/>
            <p14:sldId id="876"/>
            <p14:sldId id="877"/>
            <p14:sldId id="804"/>
            <p14:sldId id="807"/>
            <p14:sldId id="878"/>
            <p14:sldId id="834"/>
          </p14:sldIdLst>
        </p14:section>
        <p14:section name="Main OS Services" id="{AFE29854-8EDE-4629-9769-B801619ADAB0}">
          <p14:sldIdLst>
            <p14:sldId id="856"/>
            <p14:sldId id="879"/>
            <p14:sldId id="805"/>
            <p14:sldId id="850"/>
            <p14:sldId id="849"/>
            <p14:sldId id="806"/>
            <p14:sldId id="851"/>
            <p14:sldId id="880"/>
            <p14:sldId id="882"/>
            <p14:sldId id="881"/>
            <p14:sldId id="808"/>
            <p14:sldId id="809"/>
            <p14:sldId id="857"/>
            <p14:sldId id="858"/>
            <p14:sldId id="859"/>
            <p14:sldId id="852"/>
            <p14:sldId id="883"/>
            <p14:sldId id="811"/>
            <p14:sldId id="810"/>
            <p14:sldId id="860"/>
            <p14:sldId id="833"/>
            <p14:sldId id="861"/>
            <p14:sldId id="864"/>
            <p14:sldId id="873"/>
            <p14:sldId id="905"/>
            <p14:sldId id="862"/>
            <p14:sldId id="906"/>
            <p14:sldId id="863"/>
            <p14:sldId id="865"/>
            <p14:sldId id="866"/>
            <p14:sldId id="884"/>
            <p14:sldId id="816"/>
            <p14:sldId id="869"/>
            <p14:sldId id="867"/>
            <p14:sldId id="868"/>
            <p14:sldId id="870"/>
            <p14:sldId id="871"/>
            <p14:sldId id="888"/>
            <p14:sldId id="872"/>
            <p14:sldId id="812"/>
            <p14:sldId id="889"/>
            <p14:sldId id="892"/>
            <p14:sldId id="890"/>
            <p14:sldId id="831"/>
            <p14:sldId id="891"/>
            <p14:sldId id="885"/>
            <p14:sldId id="818"/>
            <p14:sldId id="819"/>
            <p14:sldId id="820"/>
            <p14:sldId id="821"/>
            <p14:sldId id="822"/>
            <p14:sldId id="893"/>
            <p14:sldId id="894"/>
            <p14:sldId id="895"/>
            <p14:sldId id="887"/>
            <p14:sldId id="836"/>
            <p14:sldId id="837"/>
            <p14:sldId id="838"/>
            <p14:sldId id="823"/>
            <p14:sldId id="824"/>
            <p14:sldId id="825"/>
            <p14:sldId id="826"/>
            <p14:sldId id="827"/>
            <p14:sldId id="839"/>
            <p14:sldId id="904"/>
            <p14:sldId id="841"/>
            <p14:sldId id="840"/>
            <p14:sldId id="828"/>
            <p14:sldId id="843"/>
            <p14:sldId id="844"/>
            <p14:sldId id="829"/>
          </p14:sldIdLst>
        </p14:section>
        <p14:section name="in-Kernel Security" id="{16145038-FACC-4713-A667-20C6D615D4D1}">
          <p14:sldIdLst>
            <p14:sldId id="896"/>
            <p14:sldId id="855"/>
            <p14:sldId id="897"/>
            <p14:sldId id="898"/>
            <p14:sldId id="899"/>
            <p14:sldId id="900"/>
            <p14:sldId id="901"/>
            <p14:sldId id="902"/>
            <p14:sldId id="903"/>
          </p14:sldIdLst>
        </p14:section>
        <p14:section name="End" id="{D3C9B641-AC73-4760-BA49-060805F11636}">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65A00"/>
    <a:srgbClr val="A80000"/>
    <a:srgbClr val="092D91"/>
    <a:srgbClr val="0179D7"/>
    <a:srgbClr val="0078D7"/>
    <a:srgbClr val="BFBFBF"/>
    <a:srgbClr val="505050"/>
    <a:srgbClr val="80BCEB"/>
    <a:srgbClr val="199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7E6-B1B0-4BBB-B293-D19833A12D29}" v="2587" dt="2018-09-04T23:57:35.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8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tableStyles" Target="tableStyle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notesMaster" Target="notesMasters/notesMaster1.xml"/><Relationship Id="rId105"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215269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13</a:t>
            </a:fld>
            <a:endParaRPr lang="en-US"/>
          </a:p>
        </p:txBody>
      </p:sp>
    </p:spTree>
    <p:extLst>
      <p:ext uri="{BB962C8B-B14F-4D97-AF65-F5344CB8AC3E}">
        <p14:creationId xmlns:p14="http://schemas.microsoft.com/office/powerpoint/2010/main" val="113739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a:t>https://channel9.msdn.com/Shows/Going+Deep/Inside-Windows-8-Greg-Colombo-Heap-Manager</a:t>
            </a:r>
          </a:p>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47</a:t>
            </a:fld>
            <a:endParaRPr lang="en-GB"/>
          </a:p>
        </p:txBody>
      </p:sp>
    </p:spTree>
    <p:extLst>
      <p:ext uri="{BB962C8B-B14F-4D97-AF65-F5344CB8AC3E}">
        <p14:creationId xmlns:p14="http://schemas.microsoft.com/office/powerpoint/2010/main" val="14779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Additional resources:</a:t>
            </a:r>
          </a:p>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48</a:t>
            </a:fld>
            <a:endParaRPr lang="en-GB"/>
          </a:p>
        </p:txBody>
      </p:sp>
    </p:spTree>
    <p:extLst>
      <p:ext uri="{BB962C8B-B14F-4D97-AF65-F5344CB8AC3E}">
        <p14:creationId xmlns:p14="http://schemas.microsoft.com/office/powerpoint/2010/main" val="309904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84</a:t>
            </a:fld>
            <a:endParaRPr lang="en-US"/>
          </a:p>
        </p:txBody>
      </p:sp>
    </p:spTree>
    <p:extLst>
      <p:ext uri="{BB962C8B-B14F-4D97-AF65-F5344CB8AC3E}">
        <p14:creationId xmlns:p14="http://schemas.microsoft.com/office/powerpoint/2010/main" val="3963000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B8B-95BB-47EC-8B67-9AFF464D7D1B}"/>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CCB26BE1-8B8A-4E60-A825-E0A2D7161C54}"/>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0771AA46-32BE-49C0-9606-A40FDBFA18F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pSp>
        <p:nvGrpSpPr>
          <p:cNvPr id="10" name="Group 9">
            <a:extLst>
              <a:ext uri="{FF2B5EF4-FFF2-40B4-BE49-F238E27FC236}">
                <a16:creationId xmlns:a16="http://schemas.microsoft.com/office/drawing/2014/main" id="{BD68962A-464C-42D8-BDCC-36A590A6DBCE}"/>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33A020A7-D000-4D95-A604-EEB35795F628}"/>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38D1F4AD-57E0-4FB3-A9B4-F0B799E186E9}"/>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8022ADDB-0A59-4A57-9DA3-0DCB51AA68DA}"/>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A657F282-2941-4431-A678-A2786C774A52}"/>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265E87BB-921C-4EC4-9255-28BA892A73C6}"/>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6132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692128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2455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4765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065693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1134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525540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40199097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48444506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80351876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48758873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7185347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78983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0669220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7617907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837668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DFBAC-3052-46A9-8568-4970B474AFBF}"/>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875E2E51-4438-444C-A17B-2EEC7C705C45}"/>
              </a:ext>
            </a:extLst>
          </p:cNvPr>
          <p:cNvSpPr>
            <a:spLocks noGrp="1"/>
          </p:cNvSpPr>
          <p:nvPr>
            <p:ph type="body" sz="quarter" idx="14"/>
          </p:nvPr>
        </p:nvSpPr>
        <p:spPr>
          <a:xfrm>
            <a:off x="274702" y="1668463"/>
            <a:ext cx="11887070" cy="4186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49394622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
        <p:nvSpPr>
          <p:cNvPr id="11" name="Content Placeholder 10">
            <a:extLst>
              <a:ext uri="{FF2B5EF4-FFF2-40B4-BE49-F238E27FC236}">
                <a16:creationId xmlns:a16="http://schemas.microsoft.com/office/drawing/2014/main" id="{E84873ED-04E1-4DAC-9F67-A7CE33BA2953}"/>
              </a:ext>
            </a:extLst>
          </p:cNvPr>
          <p:cNvSpPr>
            <a:spLocks noGrp="1"/>
          </p:cNvSpPr>
          <p:nvPr>
            <p:ph sz="quarter" idx="10"/>
          </p:nvPr>
        </p:nvSpPr>
        <p:spPr>
          <a:xfrm>
            <a:off x="275043" y="1668463"/>
            <a:ext cx="11889564" cy="41832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65886424"/>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chart" Target="../charts/chart2.xml"/><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emf"/><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754091"/>
            <a:ext cx="11889564" cy="458757"/>
          </a:xfrm>
          <a:prstGeom prst="rect">
            <a:avLst/>
          </a:prstGeom>
        </p:spPr>
        <p:txBody>
          <a:bodyPr vert="horz" wrap="square" lIns="146304" tIns="91440" rIns="146304" bIns="0" rtlCol="0" anchor="b">
            <a:noAutofit/>
          </a:bodyPr>
          <a:lstStyle/>
          <a:p>
            <a:r>
              <a:rPr lang="en-US"/>
              <a:t>Click to edit Master title style</a:t>
            </a:r>
          </a:p>
        </p:txBody>
      </p:sp>
      <p:sp>
        <p:nvSpPr>
          <p:cNvPr id="4" name="Text Placeholder 3"/>
          <p:cNvSpPr>
            <a:spLocks noGrp="1"/>
          </p:cNvSpPr>
          <p:nvPr>
            <p:ph type="body" idx="1"/>
          </p:nvPr>
        </p:nvSpPr>
        <p:spPr>
          <a:xfrm>
            <a:off x="274640" y="1678698"/>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20"/>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21"/>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cxnSp>
        <p:nvCxnSpPr>
          <p:cNvPr id="11" name="Straight Connector 10">
            <a:extLst>
              <a:ext uri="{FF2B5EF4-FFF2-40B4-BE49-F238E27FC236}">
                <a16:creationId xmlns:a16="http://schemas.microsoft.com/office/drawing/2014/main" id="{DA718D48-D984-4331-BEF3-34BDDC1B5B33}"/>
              </a:ext>
            </a:extLst>
          </p:cNvPr>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04A38-7536-4620-8B10-9BE4EFF7611C}"/>
              </a:ext>
            </a:extLst>
          </p:cNvPr>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7" r:id="rId8"/>
    <p:sldLayoutId id="2147484578" r:id="rId9"/>
    <p:sldLayoutId id="2147484575" r:id="rId10"/>
    <p:sldLayoutId id="2147484564" r:id="rId11"/>
    <p:sldLayoutId id="2147484576" r:id="rId12"/>
    <p:sldLayoutId id="2147484555" r:id="rId13"/>
    <p:sldLayoutId id="2147484560" r:id="rId14"/>
    <p:sldLayoutId id="2147484572" r:id="rId15"/>
    <p:sldLayoutId id="2147484573" r:id="rId16"/>
    <p:sldLayoutId id="2147484574" r:id="rId17"/>
    <p:sldLayoutId id="2147484579" r:id="rId18"/>
  </p:sldLayoutIdLst>
  <p:transition>
    <p:fade/>
  </p:transition>
  <p:hf hdr="0" ftr="0" dt="0"/>
  <p:txStyles>
    <p:titleStyle>
      <a:lvl1pPr algn="l" defTabSz="932742" rtl="0" eaLnBrk="1" latinLnBrk="0" hangingPunct="1">
        <a:lnSpc>
          <a:spcPct val="90000"/>
        </a:lnSpc>
        <a:spcBef>
          <a:spcPct val="0"/>
        </a:spcBef>
        <a:buNone/>
        <a:defRPr lang="en-US" sz="2800" b="0" kern="1200" cap="none" spc="-102" baseline="0" dirty="0" smtClean="0">
          <a:ln w="3175">
            <a:noFill/>
          </a:ln>
          <a:solidFill>
            <a:srgbClr val="0179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173" userDrawn="1">
          <p15:clr>
            <a:srgbClr val="F26B43"/>
          </p15:clr>
        </p15:guide>
        <p15:guide id="17" pos="7661" userDrawn="1">
          <p15:clr>
            <a:srgbClr val="F26B43"/>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A4A3A4"/>
          </p15:clr>
        </p15:guide>
        <p15:guide id="45" orient="horz" pos="10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966267809"/>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93" r:id="rId13"/>
    <p:sldLayoutId id="2147484594" r:id="rId14"/>
    <p:sldLayoutId id="2147484595"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2"/>
          </p:nvPr>
        </p:nvSpPr>
        <p:spPr/>
        <p:txBody>
          <a:bodyPr/>
          <a:lstStyle/>
          <a:p>
            <a:endParaRPr lang="fr-FR" dirty="0"/>
          </a:p>
        </p:txBody>
      </p:sp>
      <p:sp>
        <p:nvSpPr>
          <p:cNvPr id="3" name="Title 2"/>
          <p:cNvSpPr>
            <a:spLocks noGrp="1"/>
          </p:cNvSpPr>
          <p:nvPr>
            <p:ph type="title"/>
          </p:nvPr>
        </p:nvSpPr>
        <p:spPr/>
        <p:txBody>
          <a:bodyPr/>
          <a:lstStyle/>
          <a:p>
            <a:r>
              <a:rPr lang="en-US" sz="4800" spc="-50"/>
              <a:t>Module 1</a:t>
            </a:r>
            <a:br>
              <a:rPr lang="en-US" sz="4800" spc="-50"/>
            </a:br>
            <a:r>
              <a:rPr lang="en-US" sz="4800" spc="-50"/>
              <a:t>Windows Architecture</a:t>
            </a:r>
          </a:p>
        </p:txBody>
      </p:sp>
      <p:sp>
        <p:nvSpPr>
          <p:cNvPr id="2" name="Espace réservé du texte 1">
            <a:extLst>
              <a:ext uri="{FF2B5EF4-FFF2-40B4-BE49-F238E27FC236}">
                <a16:creationId xmlns:a16="http://schemas.microsoft.com/office/drawing/2014/main" id="{7D520CE5-74BE-410F-9D61-711E37197B74}"/>
              </a:ext>
            </a:extLst>
          </p:cNvPr>
          <p:cNvSpPr>
            <a:spLocks noGrp="1"/>
          </p:cNvSpPr>
          <p:nvPr>
            <p:ph type="body" sz="quarter" idx="13"/>
          </p:nvPr>
        </p:nvSpPr>
        <p:spPr/>
        <p:txBody>
          <a:bodyPr/>
          <a:lstStyle/>
          <a:p>
            <a:endParaRPr lang="en-US"/>
          </a:p>
        </p:txBody>
      </p:sp>
      <p:sp>
        <p:nvSpPr>
          <p:cNvPr id="5" name="TextBox 4">
            <a:extLst>
              <a:ext uri="{FF2B5EF4-FFF2-40B4-BE49-F238E27FC236}">
                <a16:creationId xmlns:a16="http://schemas.microsoft.com/office/drawing/2014/main" id="{B03186D4-2E15-4A0B-A71D-D04F4740311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a:solidFill>
                  <a:schemeClr val="bg1"/>
                </a:solidFill>
              </a:rPr>
              <a:t>Section 1 – Core OS Components</a:t>
            </a:r>
            <a:endParaRPr lang="fr-FR" sz="240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6126413" cy="3853363"/>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This is the simultaneous execution of more than one program or task</a:t>
            </a:r>
          </a:p>
          <a:p>
            <a:r>
              <a:rPr lang="en-US" sz="2800"/>
              <a:t>Tasks switching in Windows:</a:t>
            </a:r>
            <a:endParaRPr lang="en-US" sz="2800">
              <a:cs typeface="Segoe UI Light"/>
            </a:endParaRPr>
          </a:p>
          <a:p>
            <a:pPr lvl="1"/>
            <a:r>
              <a:rPr lang="en-US" sz="1800"/>
              <a:t>Freeze outgoing task</a:t>
            </a:r>
            <a:endParaRPr lang="en-US" sz="1800">
              <a:cs typeface="Segoe UI"/>
            </a:endParaRPr>
          </a:p>
          <a:p>
            <a:pPr lvl="1"/>
            <a:r>
              <a:rPr lang="en-US" sz="1800"/>
              <a:t>Save all of the registers of the outgoing task</a:t>
            </a:r>
            <a:endParaRPr lang="en-US" sz="1800">
              <a:cs typeface="Segoe UI"/>
            </a:endParaRPr>
          </a:p>
          <a:p>
            <a:pPr lvl="1"/>
            <a:r>
              <a:rPr lang="en-US" sz="1800"/>
              <a:t>Load the registers of the incoming task</a:t>
            </a:r>
            <a:endParaRPr lang="en-US" sz="1800">
              <a:cs typeface="Segoe UI"/>
            </a:endParaRPr>
          </a:p>
          <a:p>
            <a:pPr lvl="1"/>
            <a:r>
              <a:rPr lang="en-US" sz="1800"/>
              <a:t>Continue with incoming task</a:t>
            </a:r>
            <a:endParaRPr lang="en-US" sz="1800">
              <a:cs typeface="Segoe UI"/>
            </a:endParaRPr>
          </a:p>
          <a:p>
            <a:r>
              <a:rPr lang="en-US" sz="2800"/>
              <a:t>This process enables the proper address space for the incoming task</a:t>
            </a:r>
            <a:endParaRPr lang="en-US" sz="2800">
              <a:cs typeface="Segoe UI Light"/>
            </a:endParaRPr>
          </a:p>
          <a:p>
            <a:pPr lvl="1"/>
            <a:r>
              <a:rPr lang="en-GB" sz="1800"/>
              <a:t>Called “Context Switching”</a:t>
            </a:r>
            <a:endParaRPr lang="fr-FR" sz="1800"/>
          </a:p>
        </p:txBody>
      </p:sp>
      <p:pic>
        <p:nvPicPr>
          <p:cNvPr id="4" name="Picture 3" descr="PPT2_4">
            <a:extLst>
              <a:ext uri="{FF2B5EF4-FFF2-40B4-BE49-F238E27FC236}">
                <a16:creationId xmlns:a16="http://schemas.microsoft.com/office/drawing/2014/main" id="{2F6CCFCA-DE0C-4E0F-8E1C-EF3D38437A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32627" y="2248742"/>
            <a:ext cx="4360266" cy="3200400"/>
          </a:xfrm>
          <a:prstGeom prst="rect">
            <a:avLst/>
          </a:prstGeom>
          <a:noFill/>
          <a:ln>
            <a:noFill/>
          </a:ln>
        </p:spPr>
      </p:pic>
      <p:sp>
        <p:nvSpPr>
          <p:cNvPr id="3" name="Title 2">
            <a:extLst>
              <a:ext uri="{FF2B5EF4-FFF2-40B4-BE49-F238E27FC236}">
                <a16:creationId xmlns:a16="http://schemas.microsoft.com/office/drawing/2014/main" id="{6FA4E310-33F4-49A4-AEA0-2D62880EBDD2}"/>
              </a:ext>
            </a:extLst>
          </p:cNvPr>
          <p:cNvSpPr>
            <a:spLocks noGrp="1"/>
          </p:cNvSpPr>
          <p:nvPr>
            <p:ph type="title"/>
          </p:nvPr>
        </p:nvSpPr>
        <p:spPr/>
        <p:txBody>
          <a:bodyPr/>
          <a:lstStyle/>
          <a:p>
            <a:r>
              <a:rPr lang="fr-FR"/>
              <a:t>Multitasking</a:t>
            </a:r>
          </a:p>
        </p:txBody>
      </p:sp>
    </p:spTree>
    <p:extLst>
      <p:ext uri="{BB962C8B-B14F-4D97-AF65-F5344CB8AC3E}">
        <p14:creationId xmlns:p14="http://schemas.microsoft.com/office/powerpoint/2010/main" val="10302751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A688F4-2DF9-44A5-A437-A450543ECC85}"/>
              </a:ext>
            </a:extLst>
          </p:cNvPr>
          <p:cNvSpPr>
            <a:spLocks noGrp="1"/>
          </p:cNvSpPr>
          <p:nvPr>
            <p:ph type="title"/>
          </p:nvPr>
        </p:nvSpPr>
        <p:spPr/>
        <p:txBody>
          <a:bodyPr/>
          <a:lstStyle/>
          <a:p>
            <a:r>
              <a:rPr lang="en-US"/>
              <a:t>Preemptive vs. Non-preemptive Multitasking</a:t>
            </a:r>
            <a:endParaRPr lang="fr-FR"/>
          </a:p>
        </p:txBody>
      </p:sp>
      <p:graphicFrame>
        <p:nvGraphicFramePr>
          <p:cNvPr id="4" name="Content Placeholder 6">
            <a:extLst>
              <a:ext uri="{FF2B5EF4-FFF2-40B4-BE49-F238E27FC236}">
                <a16:creationId xmlns:a16="http://schemas.microsoft.com/office/drawing/2014/main" id="{2C6CF703-D5A1-4099-A772-EE36E27CB131}"/>
              </a:ext>
            </a:extLst>
          </p:cNvPr>
          <p:cNvGraphicFramePr>
            <a:graphicFrameLocks/>
          </p:cNvGraphicFramePr>
          <p:nvPr>
            <p:extLst>
              <p:ext uri="{D42A27DB-BD31-4B8C-83A1-F6EECF244321}">
                <p14:modId xmlns:p14="http://schemas.microsoft.com/office/powerpoint/2010/main" val="1402564372"/>
              </p:ext>
            </p:extLst>
          </p:nvPr>
        </p:nvGraphicFramePr>
        <p:xfrm>
          <a:off x="1951037" y="1922261"/>
          <a:ext cx="8534400" cy="4490720"/>
        </p:xfrm>
        <a:graphic>
          <a:graphicData uri="http://schemas.openxmlformats.org/drawingml/2006/table">
            <a:tbl>
              <a:tblPr firstRow="1" bandRow="1">
                <a:tableStyleId>{3B4B98B0-60AC-42C2-AFA5-B58CD77FA1E5}</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GB" err="1"/>
                        <a:t>Preemptive</a:t>
                      </a:r>
                      <a:endParaRPr lang="en-GB"/>
                    </a:p>
                  </a:txBody>
                  <a:tcPr/>
                </a:tc>
                <a:tc>
                  <a:txBody>
                    <a:bodyPr/>
                    <a:lstStyle/>
                    <a:p>
                      <a:r>
                        <a:rPr lang="en-GB"/>
                        <a:t>Non-</a:t>
                      </a:r>
                      <a:r>
                        <a:rPr lang="en-GB" err="1"/>
                        <a:t>preemptive</a:t>
                      </a:r>
                      <a:endParaRPr lang="en-GB"/>
                    </a:p>
                  </a:txBody>
                  <a:tcPr/>
                </a:tc>
                <a:extLst>
                  <a:ext uri="{0D108BD9-81ED-4DB2-BD59-A6C34878D82A}">
                    <a16:rowId xmlns:a16="http://schemas.microsoft.com/office/drawing/2014/main" val="10000"/>
                  </a:ext>
                </a:extLst>
              </a:tr>
              <a:tr h="370840">
                <a:tc>
                  <a:txBody>
                    <a:bodyPr/>
                    <a:lstStyle/>
                    <a:p>
                      <a:r>
                        <a:rPr lang="en-GB"/>
                        <a:t>OS can take control of the processor with a tasks cooperation</a:t>
                      </a:r>
                    </a:p>
                  </a:txBody>
                  <a:tcPr/>
                </a:tc>
                <a:tc>
                  <a:txBody>
                    <a:bodyPr/>
                    <a:lstStyle/>
                    <a:p>
                      <a:r>
                        <a:rPr lang="en-GB"/>
                        <a:t>Use of the processor is never taken from</a:t>
                      </a:r>
                      <a:r>
                        <a:rPr lang="en-GB" baseline="0"/>
                        <a:t> a task</a:t>
                      </a:r>
                      <a:endParaRPr lang="en-GB"/>
                    </a:p>
                  </a:txBody>
                  <a:tcPr/>
                </a:tc>
                <a:extLst>
                  <a:ext uri="{0D108BD9-81ED-4DB2-BD59-A6C34878D82A}">
                    <a16:rowId xmlns:a16="http://schemas.microsoft.com/office/drawing/2014/main" val="10001"/>
                  </a:ext>
                </a:extLst>
              </a:tr>
              <a:tr h="370840">
                <a:tc>
                  <a:txBody>
                    <a:bodyPr/>
                    <a:lstStyle/>
                    <a:p>
                      <a:r>
                        <a:rPr lang="en-GB"/>
                        <a:t>Pre-emption</a:t>
                      </a:r>
                    </a:p>
                  </a:txBody>
                  <a:tcPr/>
                </a:tc>
                <a:tc>
                  <a:txBody>
                    <a:bodyPr/>
                    <a:lstStyle/>
                    <a:p>
                      <a:r>
                        <a:rPr lang="en-GB"/>
                        <a:t>Task must yield the processor</a:t>
                      </a:r>
                    </a:p>
                  </a:txBody>
                  <a:tcPr/>
                </a:tc>
                <a:extLst>
                  <a:ext uri="{0D108BD9-81ED-4DB2-BD59-A6C34878D82A}">
                    <a16:rowId xmlns:a16="http://schemas.microsoft.com/office/drawing/2014/main" val="10002"/>
                  </a:ext>
                </a:extLst>
              </a:tr>
              <a:tr h="370840">
                <a:tc>
                  <a:txBody>
                    <a:bodyPr/>
                    <a:lstStyle/>
                    <a:p>
                      <a:r>
                        <a:rPr lang="en-GB"/>
                        <a:t>Time</a:t>
                      </a:r>
                      <a:r>
                        <a:rPr lang="en-GB" baseline="0"/>
                        <a:t> on the processor is given in </a:t>
                      </a:r>
                      <a:r>
                        <a:rPr lang="en-GB" baseline="0" err="1"/>
                        <a:t>quantums</a:t>
                      </a:r>
                      <a:r>
                        <a:rPr lang="en-GB" baseline="0"/>
                        <a:t> or time slices</a:t>
                      </a:r>
                      <a:endParaRPr lang="en-GB"/>
                    </a:p>
                  </a:txBody>
                  <a:tcPr/>
                </a:tc>
                <a:tc>
                  <a:txBody>
                    <a:bodyPr/>
                    <a:lstStyle/>
                    <a:p>
                      <a:r>
                        <a:rPr lang="en-GB"/>
                        <a:t>Time on the processor taken until yielded</a:t>
                      </a:r>
                    </a:p>
                  </a:txBody>
                  <a:tcPr/>
                </a:tc>
                <a:extLst>
                  <a:ext uri="{0D108BD9-81ED-4DB2-BD59-A6C34878D82A}">
                    <a16:rowId xmlns:a16="http://schemas.microsoft.com/office/drawing/2014/main" val="10003"/>
                  </a:ext>
                </a:extLst>
              </a:tr>
              <a:tr h="370840">
                <a:tc>
                  <a:txBody>
                    <a:bodyPr/>
                    <a:lstStyle/>
                    <a:p>
                      <a:r>
                        <a:rPr lang="en-GB"/>
                        <a:t>Tasks</a:t>
                      </a:r>
                      <a:r>
                        <a:rPr lang="en-GB" baseline="0"/>
                        <a:t> can be interrupted</a:t>
                      </a:r>
                      <a:endParaRPr lang="en-GB"/>
                    </a:p>
                  </a:txBody>
                  <a:tcPr/>
                </a:tc>
                <a:tc>
                  <a:txBody>
                    <a:bodyPr/>
                    <a:lstStyle/>
                    <a:p>
                      <a:r>
                        <a:rPr lang="en-GB"/>
                        <a:t>Tasks must be specially written</a:t>
                      </a:r>
                      <a:r>
                        <a:rPr lang="en-GB" baseline="0"/>
                        <a:t> to cooperate</a:t>
                      </a:r>
                      <a:endParaRPr lang="en-GB"/>
                    </a:p>
                  </a:txBody>
                  <a:tcPr/>
                </a:tc>
                <a:extLst>
                  <a:ext uri="{0D108BD9-81ED-4DB2-BD59-A6C34878D82A}">
                    <a16:rowId xmlns:a16="http://schemas.microsoft.com/office/drawing/2014/main" val="10004"/>
                  </a:ext>
                </a:extLst>
              </a:tr>
              <a:tr h="370840">
                <a:tc>
                  <a:txBody>
                    <a:bodyPr/>
                    <a:lstStyle/>
                    <a:p>
                      <a:r>
                        <a:rPr lang="en-GB"/>
                        <a:t>Higher priority tasks</a:t>
                      </a:r>
                      <a:r>
                        <a:rPr lang="en-GB" baseline="0"/>
                        <a:t> get control of the processor – interrupting lower priority tasks</a:t>
                      </a:r>
                      <a:endParaRPr lang="en-GB"/>
                    </a:p>
                  </a:txBody>
                  <a:tcPr/>
                </a:tc>
                <a:tc>
                  <a:txBody>
                    <a:bodyPr/>
                    <a:lstStyle/>
                    <a:p>
                      <a:r>
                        <a:rPr lang="en-GB"/>
                        <a:t>Crashed </a:t>
                      </a:r>
                      <a:r>
                        <a:rPr lang="en-GB" baseline="0"/>
                        <a:t>tasks can cause the whole system to hang</a:t>
                      </a:r>
                      <a:endParaRPr lang="en-GB"/>
                    </a:p>
                  </a:txBody>
                  <a:tcPr/>
                </a:tc>
                <a:extLst>
                  <a:ext uri="{0D108BD9-81ED-4DB2-BD59-A6C34878D82A}">
                    <a16:rowId xmlns:a16="http://schemas.microsoft.com/office/drawing/2014/main" val="10005"/>
                  </a:ext>
                </a:extLst>
              </a:tr>
              <a:tr h="370840">
                <a:tc>
                  <a:txBody>
                    <a:bodyPr/>
                    <a:lstStyle/>
                    <a:p>
                      <a:r>
                        <a:rPr lang="en-GB"/>
                        <a:t>Windows NT Family</a:t>
                      </a:r>
                    </a:p>
                  </a:txBody>
                  <a:tcPr/>
                </a:tc>
                <a:tc>
                  <a:txBody>
                    <a:bodyPr/>
                    <a:lstStyle/>
                    <a:p>
                      <a:r>
                        <a:rPr lang="en-GB"/>
                        <a:t>Windows Millennium was the last version of Windows to use non-</a:t>
                      </a:r>
                      <a:r>
                        <a:rPr lang="en-GB" err="1"/>
                        <a:t>preemptive</a:t>
                      </a:r>
                      <a:r>
                        <a:rPr lang="en-GB"/>
                        <a:t> multitasking</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40615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FD2233-2738-4D7A-BD9F-D11E5B9774C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a:p>
        </p:txBody>
      </p:sp>
      <p:sp>
        <p:nvSpPr>
          <p:cNvPr id="3" name="Text Placeholder 2">
            <a:extLst>
              <a:ext uri="{FF2B5EF4-FFF2-40B4-BE49-F238E27FC236}">
                <a16:creationId xmlns:a16="http://schemas.microsoft.com/office/drawing/2014/main" id="{AFE61472-C77B-4365-8166-999F64536B4D}"/>
              </a:ext>
            </a:extLst>
          </p:cNvPr>
          <p:cNvSpPr>
            <a:spLocks noGrp="1"/>
          </p:cNvSpPr>
          <p:nvPr>
            <p:ph type="body" sz="quarter" idx="14"/>
          </p:nvPr>
        </p:nvSpPr>
        <p:spPr>
          <a:xfrm>
            <a:off x="274702" y="1668464"/>
            <a:ext cx="11887070" cy="5447645"/>
          </a:xfrm>
        </p:spPr>
        <p:txBody>
          <a:bodyPr vert="horz" wrap="square" lIns="146304" tIns="91440" rIns="146304" bIns="91440" rtlCol="0" anchor="t">
            <a:spAutoFit/>
          </a:bodyPr>
          <a:lstStyle/>
          <a:p>
            <a:pPr marL="0" indent="0">
              <a:buNone/>
            </a:pPr>
            <a:r>
              <a:rPr lang="en-US" sz="2800"/>
              <a:t>A condition where processor will stop executing the normal instructions flow and force a new execution flow based on the context</a:t>
            </a:r>
          </a:p>
          <a:p>
            <a:r>
              <a:rPr lang="en-US" sz="2800"/>
              <a:t>Various kind of interruptions:</a:t>
            </a:r>
            <a:endParaRPr lang="en-US" sz="2800">
              <a:cs typeface="Segoe UI Light"/>
            </a:endParaRPr>
          </a:p>
          <a:p>
            <a:pPr lvl="1"/>
            <a:r>
              <a:rPr lang="en-US" sz="1600"/>
              <a:t>Exceptions : Occurs as a result of software execution errors or when processor cannot continue executing current instruction flow (divide error, invalid virtual address, breakpoint, …)</a:t>
            </a:r>
            <a:endParaRPr lang="en-US" sz="1600">
              <a:cs typeface="Segoe UI"/>
            </a:endParaRPr>
          </a:p>
          <a:p>
            <a:pPr lvl="1"/>
            <a:r>
              <a:rPr lang="en-US" sz="1600"/>
              <a:t>External Interruptions : Are generated by system logic in response to an error or some other event outside the processor</a:t>
            </a:r>
            <a:endParaRPr lang="en-US" sz="1600">
              <a:cs typeface="Segoe UI"/>
            </a:endParaRPr>
          </a:p>
          <a:p>
            <a:pPr lvl="1"/>
            <a:r>
              <a:rPr lang="en-US" sz="1600"/>
              <a:t>Software Interruptions : Occurs as a result of executing the interrupt instruction.</a:t>
            </a:r>
            <a:endParaRPr lang="en-US" sz="1600">
              <a:cs typeface="Segoe UI"/>
            </a:endParaRPr>
          </a:p>
          <a:p>
            <a:r>
              <a:rPr lang="en-US" sz="2800"/>
              <a:t>Each interruption has a specific numeral code</a:t>
            </a:r>
            <a:endParaRPr lang="en-US" sz="2800">
              <a:cs typeface="Segoe UI Light"/>
            </a:endParaRPr>
          </a:p>
          <a:p>
            <a:pPr lvl="1"/>
            <a:r>
              <a:rPr lang="en-US" sz="1600"/>
              <a:t>For instance, divide-by-zero is 0</a:t>
            </a:r>
            <a:endParaRPr lang="en-US" sz="1600">
              <a:cs typeface="Segoe UI"/>
            </a:endParaRPr>
          </a:p>
          <a:p>
            <a:r>
              <a:rPr lang="en-US" sz="2800"/>
              <a:t>Processor uses the IDT – Interrupt Dispatch Table and the interrupt code to locate an Interrupt Routine</a:t>
            </a:r>
            <a:endParaRPr lang="en-US" sz="2800">
              <a:cs typeface="Segoe UI Light"/>
            </a:endParaRPr>
          </a:p>
          <a:p>
            <a:pPr lvl="1"/>
            <a:r>
              <a:rPr lang="en-US" sz="1600"/>
              <a:t>Routine will handle the interrupt. Most of the time, the real work will be queued for later processing so that normal execution can resume as soon as possible.</a:t>
            </a:r>
            <a:endParaRPr lang="en-US" sz="1600">
              <a:cs typeface="Segoe UI"/>
            </a:endParaRPr>
          </a:p>
          <a:p>
            <a:pPr lvl="1"/>
            <a:r>
              <a:rPr lang="en-US" sz="1600"/>
              <a:t>Then, routine will restore the context of the interrupted instruction flow and resume normal operation</a:t>
            </a:r>
            <a:endParaRPr lang="en-US" sz="1600">
              <a:cs typeface="Segoe UI"/>
            </a:endParaRPr>
          </a:p>
          <a:p>
            <a:endParaRPr lang="fr-FR"/>
          </a:p>
        </p:txBody>
      </p:sp>
      <p:sp>
        <p:nvSpPr>
          <p:cNvPr id="4" name="Title 3">
            <a:extLst>
              <a:ext uri="{FF2B5EF4-FFF2-40B4-BE49-F238E27FC236}">
                <a16:creationId xmlns:a16="http://schemas.microsoft.com/office/drawing/2014/main" id="{279D291E-9E2E-4E9D-968E-258449811E57}"/>
              </a:ext>
            </a:extLst>
          </p:cNvPr>
          <p:cNvSpPr>
            <a:spLocks noGrp="1"/>
          </p:cNvSpPr>
          <p:nvPr>
            <p:ph type="title"/>
          </p:nvPr>
        </p:nvSpPr>
        <p:spPr/>
        <p:txBody>
          <a:bodyPr/>
          <a:lstStyle/>
          <a:p>
            <a:r>
              <a:rPr lang="en-US"/>
              <a:t>Interruptions</a:t>
            </a:r>
            <a:endParaRPr lang="fr-FR"/>
          </a:p>
        </p:txBody>
      </p:sp>
    </p:spTree>
    <p:extLst>
      <p:ext uri="{BB962C8B-B14F-4D97-AF65-F5344CB8AC3E}">
        <p14:creationId xmlns:p14="http://schemas.microsoft.com/office/powerpoint/2010/main" val="26025935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0A5F4F-6B36-4267-8F73-B773DF623D2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a:p>
        </p:txBody>
      </p:sp>
      <p:sp>
        <p:nvSpPr>
          <p:cNvPr id="4" name="Title 3">
            <a:extLst>
              <a:ext uri="{FF2B5EF4-FFF2-40B4-BE49-F238E27FC236}">
                <a16:creationId xmlns:a16="http://schemas.microsoft.com/office/drawing/2014/main" id="{85250F1C-C72A-4312-ABD5-AEDF19394037}"/>
              </a:ext>
            </a:extLst>
          </p:cNvPr>
          <p:cNvSpPr>
            <a:spLocks noGrp="1"/>
          </p:cNvSpPr>
          <p:nvPr>
            <p:ph type="title"/>
          </p:nvPr>
        </p:nvSpPr>
        <p:spPr/>
        <p:txBody>
          <a:bodyPr/>
          <a:lstStyle/>
          <a:p>
            <a:r>
              <a:rPr lang="en-US"/>
              <a:t>Virtual Memory</a:t>
            </a:r>
            <a:endParaRPr lang="fr-FR"/>
          </a:p>
        </p:txBody>
      </p:sp>
      <p:sp>
        <p:nvSpPr>
          <p:cNvPr id="5" name="Espace réservé du texte 2">
            <a:extLst>
              <a:ext uri="{FF2B5EF4-FFF2-40B4-BE49-F238E27FC236}">
                <a16:creationId xmlns:a16="http://schemas.microsoft.com/office/drawing/2014/main" id="{64F648B4-EF8A-4EC2-8422-0E941FBB68B5}"/>
              </a:ext>
            </a:extLst>
          </p:cNvPr>
          <p:cNvSpPr txBox="1">
            <a:spLocks/>
          </p:cNvSpPr>
          <p:nvPr/>
        </p:nvSpPr>
        <p:spPr>
          <a:xfrm>
            <a:off x="366141" y="1922261"/>
            <a:ext cx="11887200" cy="416729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t>User mode applications do not access physical memory directly</a:t>
            </a:r>
          </a:p>
          <a:p>
            <a:pPr marL="342900" lvl="1" indent="0">
              <a:buNone/>
            </a:pPr>
            <a:r>
              <a:rPr lang="en-US" sz="2000"/>
              <a:t>These applications only manipulate virtual addresses which are valid only in their own VAD – </a:t>
            </a:r>
            <a:r>
              <a:rPr lang="en-US" sz="2000" i="1"/>
              <a:t>Virtual Address Space</a:t>
            </a:r>
            <a:endParaRPr lang="en-US" sz="2000"/>
          </a:p>
          <a:p>
            <a:r>
              <a:rPr lang="en-US" sz="3200"/>
              <a:t>Physical memory is split into fixed size elementary units called pages</a:t>
            </a:r>
            <a:endParaRPr lang="en-US" sz="2000"/>
          </a:p>
          <a:p>
            <a:r>
              <a:rPr lang="en-US" sz="3200"/>
              <a:t>Memory Management in modern operating systems consists in a strong collaboration between</a:t>
            </a:r>
            <a:endParaRPr lang="en-US" sz="3200">
              <a:cs typeface="Segoe UI Light"/>
            </a:endParaRPr>
          </a:p>
          <a:p>
            <a:pPr lvl="1"/>
            <a:r>
              <a:rPr lang="en-US" sz="2000"/>
              <a:t>Hardware : Most modern CPU provide a unit called MMU which will perform the translation between virtual addresses and physical addresses</a:t>
            </a:r>
            <a:endParaRPr lang="en-US" sz="2000">
              <a:cs typeface="Segoe UI"/>
            </a:endParaRPr>
          </a:p>
          <a:p>
            <a:pPr lvl="1"/>
            <a:r>
              <a:rPr lang="en-US" sz="2000"/>
              <a:t>Software : OS Memory Manager programs the MMU</a:t>
            </a:r>
          </a:p>
        </p:txBody>
      </p:sp>
    </p:spTree>
    <p:extLst>
      <p:ext uri="{BB962C8B-B14F-4D97-AF65-F5344CB8AC3E}">
        <p14:creationId xmlns:p14="http://schemas.microsoft.com/office/powerpoint/2010/main" val="26891474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3297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00" kern="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Have an understanding of the core Windows services</a:t>
            </a:r>
            <a:endParaRPr lang="en-US" sz="2400" kern="0">
              <a:gradFill>
                <a:gsLst>
                  <a:gs pos="0">
                    <a:srgbClr val="FFFFFF"/>
                  </a:gs>
                  <a:gs pos="100000">
                    <a:srgbClr val="FFFFFF"/>
                  </a:gs>
                </a:gsLst>
                <a:lin ang="5400000" scaled="0"/>
              </a:gradFill>
              <a:latin typeface="Segoe UI Semilight"/>
              <a:cs typeface="Segoe UI Semilight"/>
            </a:endParaRPr>
          </a:p>
          <a:p>
            <a:pPr marL="88201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Process &amp; Threads</a:t>
            </a:r>
            <a:endParaRPr lang="en-US" sz="2448" kern="0">
              <a:gradFill>
                <a:gsLst>
                  <a:gs pos="0">
                    <a:srgbClr val="FFFFFF"/>
                  </a:gs>
                  <a:gs pos="100000">
                    <a:srgbClr val="FFFFFF"/>
                  </a:gs>
                </a:gsLst>
                <a:lin ang="5400000" scaled="0"/>
              </a:gradFill>
              <a:latin typeface="Segoe UI Semilight"/>
              <a:cs typeface="Segoe UI Semilight"/>
            </a:endParaRPr>
          </a:p>
          <a:p>
            <a:pPr marL="88201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Memory Manager</a:t>
            </a:r>
            <a:endParaRPr lang="en-US" sz="2400" kern="0">
              <a:gradFill>
                <a:gsLst>
                  <a:gs pos="0">
                    <a:srgbClr val="FFFFFF"/>
                  </a:gs>
                  <a:gs pos="100000">
                    <a:srgbClr val="FFFFFF"/>
                  </a:gs>
                </a:gsLst>
                <a:lin ang="5400000" scaled="0"/>
              </a:gradFill>
              <a:latin typeface="Segoe UI Semilight"/>
              <a:cs typeface="Segoe UI Semilight"/>
            </a:endParaRPr>
          </a:p>
          <a:p>
            <a:pPr marL="88201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Object Manager</a:t>
            </a:r>
            <a:endParaRPr lang="en-US" sz="2400" kern="0">
              <a:gradFill>
                <a:gsLst>
                  <a:gs pos="0">
                    <a:srgbClr val="FFFFFF"/>
                  </a:gs>
                  <a:gs pos="100000">
                    <a:srgbClr val="FFFFFF"/>
                  </a:gs>
                </a:gsLst>
                <a:lin ang="5400000" scaled="0"/>
              </a:gradFill>
              <a:latin typeface="Segoe UI Semilight"/>
              <a:cs typeface="Segoe UI Semilight"/>
            </a:endParaRPr>
          </a:p>
          <a:p>
            <a:pPr marL="88201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I/O System</a:t>
            </a:r>
            <a:endParaRPr lang="en-US" sz="2400" kern="0">
              <a:gradFill>
                <a:gsLst>
                  <a:gs pos="0">
                    <a:srgbClr val="FFFFFF"/>
                  </a:gs>
                  <a:gs pos="100000">
                    <a:srgbClr val="FFFFFF"/>
                  </a:gs>
                </a:gsLst>
                <a:lin ang="5400000" scaled="0"/>
              </a:gradFill>
              <a:latin typeface="Segoe UI Semilight"/>
              <a:cs typeface="Segoe UI Semilight"/>
            </a:endParaRPr>
          </a:p>
          <a:p>
            <a:pPr marL="342900" indent="-342900" algn="l" defTabSz="913401">
              <a:buFont typeface="Arial" panose="020B0604020202020204" pitchFamily="34" charset="0"/>
              <a:buChar char="•"/>
              <a:defRPr/>
            </a:pPr>
            <a:endParaRPr lang="en-US" sz="2448" kern="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Part 2 – Main Kernel Services </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97351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958-3663-4F44-B4C7-EE761D96F2AD}"/>
              </a:ext>
            </a:extLst>
          </p:cNvPr>
          <p:cNvSpPr>
            <a:spLocks noGrp="1"/>
          </p:cNvSpPr>
          <p:nvPr>
            <p:ph type="title"/>
          </p:nvPr>
        </p:nvSpPr>
        <p:spPr/>
        <p:txBody>
          <a:bodyPr/>
          <a:lstStyle/>
          <a:p>
            <a:r>
              <a:rPr lang="en-US"/>
              <a:t>Processes &amp; Threads</a:t>
            </a:r>
            <a:endParaRPr lang="fr-FR"/>
          </a:p>
        </p:txBody>
      </p:sp>
      <p:sp>
        <p:nvSpPr>
          <p:cNvPr id="4" name="Slide Number Placeholder 3">
            <a:extLst>
              <a:ext uri="{FF2B5EF4-FFF2-40B4-BE49-F238E27FC236}">
                <a16:creationId xmlns:a16="http://schemas.microsoft.com/office/drawing/2014/main" id="{7E89467A-49CE-4C25-A035-B8DDB0562760}"/>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14</a:t>
            </a:fld>
            <a:endParaRPr lang="en-US"/>
          </a:p>
        </p:txBody>
      </p:sp>
    </p:spTree>
    <p:extLst>
      <p:ext uri="{BB962C8B-B14F-4D97-AF65-F5344CB8AC3E}">
        <p14:creationId xmlns:p14="http://schemas.microsoft.com/office/powerpoint/2010/main" val="192892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DB0E5-C1F9-4F38-9303-925AC35AE3D6}"/>
              </a:ext>
            </a:extLst>
          </p:cNvPr>
          <p:cNvSpPr>
            <a:spLocks noGrp="1"/>
          </p:cNvSpPr>
          <p:nvPr>
            <p:ph type="title"/>
          </p:nvPr>
        </p:nvSpPr>
        <p:spPr/>
        <p:txBody>
          <a:bodyPr/>
          <a:lstStyle/>
          <a:p>
            <a:r>
              <a:rPr lang="en-US"/>
              <a:t>Process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6897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1270"/>
            <a:r>
              <a:rPr lang="en-US" sz="2800"/>
              <a:t>Process</a:t>
            </a:r>
            <a:endParaRPr lang="fr-FR"/>
          </a:p>
          <a:p>
            <a:pPr marR="1270" lvl="1"/>
            <a:r>
              <a:rPr lang="en-US" sz="1800"/>
              <a:t>In the simplest terms, a process is a program that the operating system is running</a:t>
            </a:r>
            <a:endParaRPr lang="en-US" sz="1800">
              <a:cs typeface="Segoe UI"/>
            </a:endParaRPr>
          </a:p>
          <a:p>
            <a:pPr marR="1270" lvl="1"/>
            <a:r>
              <a:rPr lang="en-US" sz="1800"/>
              <a:t>An application consists of one or more processes</a:t>
            </a:r>
            <a:endParaRPr lang="en-US" sz="1800">
              <a:cs typeface="Segoe UI"/>
            </a:endParaRPr>
          </a:p>
          <a:p>
            <a:pPr marR="1270"/>
            <a:r>
              <a:rPr lang="en-US" sz="2800"/>
              <a:t>A process has</a:t>
            </a:r>
            <a:endParaRPr lang="en-US" sz="2800">
              <a:cs typeface="Segoe UI Light"/>
            </a:endParaRPr>
          </a:p>
          <a:p>
            <a:pPr lvl="1"/>
            <a:r>
              <a:rPr lang="en-US" sz="1800"/>
              <a:t>Its own memory area </a:t>
            </a:r>
            <a:endParaRPr lang="en-US" sz="1800">
              <a:cs typeface="Segoe UI"/>
            </a:endParaRPr>
          </a:p>
          <a:p>
            <a:pPr lvl="2"/>
            <a:r>
              <a:rPr lang="en-US" sz="1600"/>
              <a:t>Called a "virtual address space"</a:t>
            </a:r>
            <a:endParaRPr lang="en-GB" sz="1600"/>
          </a:p>
          <a:p>
            <a:pPr lvl="1"/>
            <a:r>
              <a:rPr lang="en-US" sz="1800"/>
              <a:t>Executable code</a:t>
            </a:r>
            <a:endParaRPr lang="en-GB" sz="1800"/>
          </a:p>
          <a:p>
            <a:pPr lvl="1"/>
            <a:r>
              <a:rPr lang="en-US" sz="1800"/>
              <a:t>Open resources (or "handles") to system objects e.g. files</a:t>
            </a:r>
            <a:endParaRPr lang="en-GB" sz="1800"/>
          </a:p>
          <a:p>
            <a:pPr lvl="1"/>
            <a:r>
              <a:rPr lang="en-US" sz="1800"/>
              <a:t>A security context</a:t>
            </a:r>
            <a:endParaRPr lang="en-GB" sz="1800"/>
          </a:p>
          <a:p>
            <a:pPr lvl="1"/>
            <a:r>
              <a:rPr lang="en-US" sz="1800"/>
              <a:t>A unique process identifier</a:t>
            </a:r>
            <a:endParaRPr lang="en-GB" sz="1800"/>
          </a:p>
          <a:p>
            <a:pPr lvl="1"/>
            <a:r>
              <a:rPr lang="en-US" sz="1800"/>
              <a:t>Environment variables</a:t>
            </a:r>
            <a:endParaRPr lang="en-GB" sz="1800"/>
          </a:p>
          <a:p>
            <a:pPr lvl="1"/>
            <a:r>
              <a:rPr lang="en-US" sz="1800"/>
              <a:t>A priority class to determine how resources are allocated</a:t>
            </a:r>
            <a:endParaRPr lang="en-GB" sz="1800"/>
          </a:p>
          <a:p>
            <a:pPr lvl="1"/>
            <a:r>
              <a:rPr lang="en-US" sz="1800"/>
              <a:t>Minimum and maximum working set sizes (memory)</a:t>
            </a:r>
            <a:endParaRPr lang="en-GB" sz="1800"/>
          </a:p>
          <a:p>
            <a:pPr lvl="1"/>
            <a:r>
              <a:rPr lang="en-US" sz="1800"/>
              <a:t>At least one "thread" of execution</a:t>
            </a:r>
            <a:endParaRPr lang="en-GB" sz="1800"/>
          </a:p>
        </p:txBody>
      </p:sp>
    </p:spTree>
    <p:extLst>
      <p:ext uri="{BB962C8B-B14F-4D97-AF65-F5344CB8AC3E}">
        <p14:creationId xmlns:p14="http://schemas.microsoft.com/office/powerpoint/2010/main" val="9700721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277089-B70E-428E-9715-7EAD5D383E9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a:p>
        </p:txBody>
      </p:sp>
      <p:sp>
        <p:nvSpPr>
          <p:cNvPr id="4" name="Title 3">
            <a:extLst>
              <a:ext uri="{FF2B5EF4-FFF2-40B4-BE49-F238E27FC236}">
                <a16:creationId xmlns:a16="http://schemas.microsoft.com/office/drawing/2014/main" id="{11D1E285-B9E7-483B-882A-F894476AC97D}"/>
              </a:ext>
            </a:extLst>
          </p:cNvPr>
          <p:cNvSpPr>
            <a:spLocks noGrp="1"/>
          </p:cNvSpPr>
          <p:nvPr>
            <p:ph type="title"/>
          </p:nvPr>
        </p:nvSpPr>
        <p:spPr/>
        <p:txBody>
          <a:bodyPr/>
          <a:lstStyle/>
          <a:p>
            <a:r>
              <a:rPr lang="en-US"/>
              <a:t>Process Internals </a:t>
            </a:r>
            <a:endParaRPr lang="fr-FR"/>
          </a:p>
        </p:txBody>
      </p:sp>
      <p:sp>
        <p:nvSpPr>
          <p:cNvPr id="7" name="Rectangle 6">
            <a:extLst>
              <a:ext uri="{FF2B5EF4-FFF2-40B4-BE49-F238E27FC236}">
                <a16:creationId xmlns:a16="http://schemas.microsoft.com/office/drawing/2014/main" id="{44E7A667-95A9-43C6-8960-70760906230E}"/>
              </a:ext>
            </a:extLst>
          </p:cNvPr>
          <p:cNvSpPr/>
          <p:nvPr/>
        </p:nvSpPr>
        <p:spPr bwMode="auto">
          <a:xfrm>
            <a:off x="6044204" y="2625787"/>
            <a:ext cx="2103097" cy="3614647"/>
          </a:xfrm>
          <a:prstGeom prst="rect">
            <a:avLst/>
          </a:prstGeom>
          <a:noFill/>
          <a:ln>
            <a:solidFill>
              <a:srgbClr val="0179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4D2EC05A-4CF8-4A3A-A11E-3BF565E2983B}"/>
              </a:ext>
            </a:extLst>
          </p:cNvPr>
          <p:cNvSpPr txBox="1"/>
          <p:nvPr/>
        </p:nvSpPr>
        <p:spPr>
          <a:xfrm>
            <a:off x="6536545" y="1779854"/>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Process 0</a:t>
            </a:r>
            <a:endParaRPr lang="fr-FR" sz="2000" err="1">
              <a:gradFill>
                <a:gsLst>
                  <a:gs pos="2917">
                    <a:schemeClr val="tx1"/>
                  </a:gs>
                  <a:gs pos="30000">
                    <a:schemeClr val="tx1"/>
                  </a:gs>
                </a:gsLst>
                <a:lin ang="5400000" scaled="0"/>
              </a:gradFill>
            </a:endParaRPr>
          </a:p>
        </p:txBody>
      </p:sp>
      <p:sp>
        <p:nvSpPr>
          <p:cNvPr id="10" name="TextBox 9">
            <a:extLst>
              <a:ext uri="{FF2B5EF4-FFF2-40B4-BE49-F238E27FC236}">
                <a16:creationId xmlns:a16="http://schemas.microsoft.com/office/drawing/2014/main" id="{D2820E0B-B1EC-4DB6-9294-B48C5BB86EDB}"/>
              </a:ext>
            </a:extLst>
          </p:cNvPr>
          <p:cNvSpPr txBox="1"/>
          <p:nvPr/>
        </p:nvSpPr>
        <p:spPr>
          <a:xfrm>
            <a:off x="1097653" y="5417481"/>
            <a:ext cx="2843196" cy="422405"/>
          </a:xfrm>
          <a:prstGeom prst="rect">
            <a:avLst/>
          </a:prstGeom>
          <a:noFill/>
          <a:ln>
            <a:noFill/>
          </a:ln>
        </p:spPr>
        <p:txBody>
          <a:bodyPr wrap="none" lIns="72000" tIns="72000" rIns="72000" bIns="72000" rtlCol="0">
            <a:spAutoFit/>
          </a:bodyPr>
          <a:lstStyle/>
          <a:p>
            <a:pPr>
              <a:lnSpc>
                <a:spcPct val="90000"/>
              </a:lnSpc>
              <a:spcAft>
                <a:spcPts val="600"/>
              </a:spcAft>
            </a:pPr>
            <a:r>
              <a:rPr lang="en-US" sz="2000" err="1">
                <a:gradFill>
                  <a:gsLst>
                    <a:gs pos="2917">
                      <a:schemeClr val="tx1"/>
                    </a:gs>
                    <a:gs pos="30000">
                      <a:schemeClr val="tx1"/>
                    </a:gs>
                  </a:gsLst>
                  <a:lin ang="5400000" scaled="0"/>
                </a:gradFill>
              </a:rPr>
              <a:t>nt!PsActiveProcessHead</a:t>
            </a:r>
            <a:endParaRPr lang="fr-FR" sz="2000" err="1">
              <a:gradFill>
                <a:gsLst>
                  <a:gs pos="2917">
                    <a:schemeClr val="tx1"/>
                  </a:gs>
                  <a:gs pos="30000">
                    <a:schemeClr val="tx1"/>
                  </a:gs>
                </a:gsLst>
                <a:lin ang="5400000" scaled="0"/>
              </a:gradFill>
            </a:endParaRPr>
          </a:p>
        </p:txBody>
      </p:sp>
      <p:sp>
        <p:nvSpPr>
          <p:cNvPr id="11" name="TextBox 10">
            <a:extLst>
              <a:ext uri="{FF2B5EF4-FFF2-40B4-BE49-F238E27FC236}">
                <a16:creationId xmlns:a16="http://schemas.microsoft.com/office/drawing/2014/main" id="{2C75F783-8AD4-4A4C-94A5-0B100724B977}"/>
              </a:ext>
            </a:extLst>
          </p:cNvPr>
          <p:cNvSpPr txBox="1"/>
          <p:nvPr/>
        </p:nvSpPr>
        <p:spPr>
          <a:xfrm>
            <a:off x="6044204" y="2633543"/>
            <a:ext cx="2103097" cy="367005"/>
          </a:xfrm>
          <a:prstGeom prst="rect">
            <a:avLst/>
          </a:prstGeom>
          <a:solidFill>
            <a:schemeClr val="tx2"/>
          </a:solidFill>
          <a:ln>
            <a:solidFill>
              <a:srgbClr val="092D91"/>
            </a:solidFill>
          </a:ln>
        </p:spPr>
        <p:txBody>
          <a:bodyPr wrap="square" lIns="72000" tIns="72000" rIns="72000" bIns="72000" rtlCol="0">
            <a:spAutoFit/>
          </a:bodyPr>
          <a:lstStyle/>
          <a:p>
            <a:pPr>
              <a:lnSpc>
                <a:spcPct val="90000"/>
              </a:lnSpc>
              <a:spcAft>
                <a:spcPts val="600"/>
              </a:spcAft>
            </a:pPr>
            <a:r>
              <a:rPr lang="en-US" sz="1600">
                <a:solidFill>
                  <a:schemeClr val="bg1"/>
                </a:solidFill>
              </a:rPr>
              <a:t>Kernel Process Block</a:t>
            </a:r>
            <a:endParaRPr lang="fr-FR" sz="1600" err="1">
              <a:solidFill>
                <a:schemeClr val="bg1"/>
              </a:solidFill>
            </a:endParaRPr>
          </a:p>
        </p:txBody>
      </p:sp>
      <p:sp>
        <p:nvSpPr>
          <p:cNvPr id="12" name="TextBox 11">
            <a:extLst>
              <a:ext uri="{FF2B5EF4-FFF2-40B4-BE49-F238E27FC236}">
                <a16:creationId xmlns:a16="http://schemas.microsoft.com/office/drawing/2014/main" id="{119F4224-1089-4E87-B605-433B8C829CFD}"/>
              </a:ext>
            </a:extLst>
          </p:cNvPr>
          <p:cNvSpPr txBox="1"/>
          <p:nvPr/>
        </p:nvSpPr>
        <p:spPr>
          <a:xfrm>
            <a:off x="6044203" y="299755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UniqueProcessId</a:t>
            </a:r>
            <a:endParaRPr lang="fr-FR" err="1"/>
          </a:p>
        </p:txBody>
      </p:sp>
      <p:sp>
        <p:nvSpPr>
          <p:cNvPr id="13" name="TextBox 12">
            <a:extLst>
              <a:ext uri="{FF2B5EF4-FFF2-40B4-BE49-F238E27FC236}">
                <a16:creationId xmlns:a16="http://schemas.microsoft.com/office/drawing/2014/main" id="{DBCD6BC2-179B-4FD0-A910-205780DBCDCD}"/>
              </a:ext>
            </a:extLst>
          </p:cNvPr>
          <p:cNvSpPr txBox="1"/>
          <p:nvPr/>
        </p:nvSpPr>
        <p:spPr>
          <a:xfrm>
            <a:off x="6044203" y="3366808"/>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OwnerProcessId</a:t>
            </a:r>
            <a:endParaRPr lang="fr-FR" err="1"/>
          </a:p>
        </p:txBody>
      </p:sp>
      <p:sp>
        <p:nvSpPr>
          <p:cNvPr id="14" name="TextBox 13">
            <a:extLst>
              <a:ext uri="{FF2B5EF4-FFF2-40B4-BE49-F238E27FC236}">
                <a16:creationId xmlns:a16="http://schemas.microsoft.com/office/drawing/2014/main" id="{52704135-2E6D-4600-9D13-BA914654781A}"/>
              </a:ext>
            </a:extLst>
          </p:cNvPr>
          <p:cNvSpPr txBox="1"/>
          <p:nvPr/>
        </p:nvSpPr>
        <p:spPr>
          <a:xfrm>
            <a:off x="6044203" y="373539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ActiveProcessLinks</a:t>
            </a:r>
            <a:endParaRPr lang="fr-FR" err="1"/>
          </a:p>
        </p:txBody>
      </p:sp>
      <p:cxnSp>
        <p:nvCxnSpPr>
          <p:cNvPr id="5" name="Connector: Curved 4">
            <a:extLst>
              <a:ext uri="{FF2B5EF4-FFF2-40B4-BE49-F238E27FC236}">
                <a16:creationId xmlns:a16="http://schemas.microsoft.com/office/drawing/2014/main" id="{194D81E4-640D-4A06-8EC4-7201984549F8}"/>
              </a:ext>
            </a:extLst>
          </p:cNvPr>
          <p:cNvCxnSpPr>
            <a:cxnSpLocks/>
            <a:stCxn id="10" idx="3"/>
            <a:endCxn id="14" idx="1"/>
          </p:cNvCxnSpPr>
          <p:nvPr/>
        </p:nvCxnSpPr>
        <p:spPr>
          <a:xfrm flipV="1">
            <a:off x="3940849" y="3918897"/>
            <a:ext cx="2103354" cy="1709787"/>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A1BB57A-D384-4020-A55B-B96AD7DA15D2}"/>
              </a:ext>
            </a:extLst>
          </p:cNvPr>
          <p:cNvSpPr txBox="1"/>
          <p:nvPr/>
        </p:nvSpPr>
        <p:spPr>
          <a:xfrm>
            <a:off x="6041182" y="2327065"/>
            <a:ext cx="1206401"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a:gradFill>
                  <a:gsLst>
                    <a:gs pos="2917">
                      <a:schemeClr val="tx1"/>
                    </a:gs>
                    <a:gs pos="30000">
                      <a:schemeClr val="tx1"/>
                    </a:gs>
                  </a:gsLst>
                  <a:lin ang="5400000" scaled="0"/>
                </a:gradFill>
              </a:rPr>
              <a:t>EPROCESS</a:t>
            </a:r>
            <a:endParaRPr lang="fr-FR" sz="2000" err="1">
              <a:gradFill>
                <a:gsLst>
                  <a:gs pos="2917">
                    <a:schemeClr val="tx1"/>
                  </a:gs>
                  <a:gs pos="30000">
                    <a:schemeClr val="tx1"/>
                  </a:gs>
                </a:gsLst>
                <a:lin ang="5400000" scaled="0"/>
              </a:gradFill>
            </a:endParaRPr>
          </a:p>
        </p:txBody>
      </p:sp>
      <p:sp>
        <p:nvSpPr>
          <p:cNvPr id="18" name="TextBox 17">
            <a:extLst>
              <a:ext uri="{FF2B5EF4-FFF2-40B4-BE49-F238E27FC236}">
                <a16:creationId xmlns:a16="http://schemas.microsoft.com/office/drawing/2014/main" id="{4B9B2A66-624B-4DCE-9739-52252112C07F}"/>
              </a:ext>
            </a:extLst>
          </p:cNvPr>
          <p:cNvSpPr txBox="1"/>
          <p:nvPr/>
        </p:nvSpPr>
        <p:spPr>
          <a:xfrm>
            <a:off x="8412772" y="1779854"/>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a:t>
            </a:r>
            <a:endParaRPr lang="fr-FR" sz="2000" err="1">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22A51FEC-9D1A-4980-9852-17048BACA5BC}"/>
              </a:ext>
            </a:extLst>
          </p:cNvPr>
          <p:cNvSpPr txBox="1"/>
          <p:nvPr/>
        </p:nvSpPr>
        <p:spPr>
          <a:xfrm>
            <a:off x="10288999" y="1779854"/>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Process n</a:t>
            </a:r>
            <a:endParaRPr lang="fr-FR" sz="2000" err="1">
              <a:gradFill>
                <a:gsLst>
                  <a:gs pos="2917">
                    <a:schemeClr val="tx1"/>
                  </a:gs>
                  <a:gs pos="30000">
                    <a:schemeClr val="tx1"/>
                  </a:gs>
                </a:gsLst>
                <a:lin ang="5400000" scaled="0"/>
              </a:gradFill>
            </a:endParaRPr>
          </a:p>
        </p:txBody>
      </p:sp>
      <p:sp>
        <p:nvSpPr>
          <p:cNvPr id="22" name="TextBox 21">
            <a:extLst>
              <a:ext uri="{FF2B5EF4-FFF2-40B4-BE49-F238E27FC236}">
                <a16:creationId xmlns:a16="http://schemas.microsoft.com/office/drawing/2014/main" id="{54E2A323-2C55-4FAB-AF72-0CF1F076A1AC}"/>
              </a:ext>
            </a:extLst>
          </p:cNvPr>
          <p:cNvSpPr txBox="1"/>
          <p:nvPr/>
        </p:nvSpPr>
        <p:spPr>
          <a:xfrm>
            <a:off x="6044203" y="409940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CreateTime</a:t>
            </a:r>
            <a:endParaRPr lang="fr-FR" err="1"/>
          </a:p>
        </p:txBody>
      </p:sp>
      <p:sp>
        <p:nvSpPr>
          <p:cNvPr id="23" name="TextBox 22">
            <a:extLst>
              <a:ext uri="{FF2B5EF4-FFF2-40B4-BE49-F238E27FC236}">
                <a16:creationId xmlns:a16="http://schemas.microsoft.com/office/drawing/2014/main" id="{2F0FD06B-81AF-4D6D-8B95-BA162E9FF73A}"/>
              </a:ext>
            </a:extLst>
          </p:cNvPr>
          <p:cNvSpPr txBox="1"/>
          <p:nvPr/>
        </p:nvSpPr>
        <p:spPr>
          <a:xfrm>
            <a:off x="6044203" y="4466410"/>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ExitTime</a:t>
            </a:r>
            <a:endParaRPr lang="fr-FR" err="1"/>
          </a:p>
        </p:txBody>
      </p:sp>
      <p:sp>
        <p:nvSpPr>
          <p:cNvPr id="24" name="TextBox 23">
            <a:extLst>
              <a:ext uri="{FF2B5EF4-FFF2-40B4-BE49-F238E27FC236}">
                <a16:creationId xmlns:a16="http://schemas.microsoft.com/office/drawing/2014/main" id="{76792787-D8AF-4409-AE39-688496885B26}"/>
              </a:ext>
            </a:extLst>
          </p:cNvPr>
          <p:cNvSpPr txBox="1"/>
          <p:nvPr/>
        </p:nvSpPr>
        <p:spPr>
          <a:xfrm>
            <a:off x="6044203" y="483341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ObjectTable</a:t>
            </a:r>
            <a:endParaRPr lang="fr-FR" err="1"/>
          </a:p>
        </p:txBody>
      </p:sp>
      <p:sp>
        <p:nvSpPr>
          <p:cNvPr id="26" name="Rectangle 25">
            <a:extLst>
              <a:ext uri="{FF2B5EF4-FFF2-40B4-BE49-F238E27FC236}">
                <a16:creationId xmlns:a16="http://schemas.microsoft.com/office/drawing/2014/main" id="{8ECAC34B-4CCB-4067-9CC8-BA1C26157295}"/>
              </a:ext>
            </a:extLst>
          </p:cNvPr>
          <p:cNvSpPr/>
          <p:nvPr/>
        </p:nvSpPr>
        <p:spPr bwMode="auto">
          <a:xfrm>
            <a:off x="9875797" y="2625787"/>
            <a:ext cx="2103097" cy="3614647"/>
          </a:xfrm>
          <a:prstGeom prst="rect">
            <a:avLst/>
          </a:prstGeom>
          <a:noFill/>
          <a:ln>
            <a:solidFill>
              <a:srgbClr val="0179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157C0894-133C-45F5-BEDA-948DA3C61D2E}"/>
              </a:ext>
            </a:extLst>
          </p:cNvPr>
          <p:cNvSpPr txBox="1"/>
          <p:nvPr/>
        </p:nvSpPr>
        <p:spPr>
          <a:xfrm>
            <a:off x="9875797" y="2633543"/>
            <a:ext cx="2103097" cy="367005"/>
          </a:xfrm>
          <a:prstGeom prst="rect">
            <a:avLst/>
          </a:prstGeom>
          <a:solidFill>
            <a:schemeClr val="tx2"/>
          </a:solidFill>
          <a:ln>
            <a:solidFill>
              <a:srgbClr val="092D91"/>
            </a:solidFill>
          </a:ln>
        </p:spPr>
        <p:txBody>
          <a:bodyPr wrap="square" lIns="72000" tIns="72000" rIns="72000" bIns="72000" rtlCol="0">
            <a:spAutoFit/>
          </a:bodyPr>
          <a:lstStyle/>
          <a:p>
            <a:pPr>
              <a:lnSpc>
                <a:spcPct val="90000"/>
              </a:lnSpc>
              <a:spcAft>
                <a:spcPts val="600"/>
              </a:spcAft>
            </a:pPr>
            <a:r>
              <a:rPr lang="en-US" sz="1600">
                <a:solidFill>
                  <a:schemeClr val="bg1"/>
                </a:solidFill>
              </a:rPr>
              <a:t>Kernel Process Block</a:t>
            </a:r>
            <a:endParaRPr lang="fr-FR" sz="1600" err="1">
              <a:solidFill>
                <a:schemeClr val="bg1"/>
              </a:solidFill>
            </a:endParaRPr>
          </a:p>
        </p:txBody>
      </p:sp>
      <p:sp>
        <p:nvSpPr>
          <p:cNvPr id="28" name="TextBox 27">
            <a:extLst>
              <a:ext uri="{FF2B5EF4-FFF2-40B4-BE49-F238E27FC236}">
                <a16:creationId xmlns:a16="http://schemas.microsoft.com/office/drawing/2014/main" id="{1D0175F3-D4A9-49F4-94F3-14717772D348}"/>
              </a:ext>
            </a:extLst>
          </p:cNvPr>
          <p:cNvSpPr txBox="1"/>
          <p:nvPr/>
        </p:nvSpPr>
        <p:spPr>
          <a:xfrm>
            <a:off x="9875796" y="299755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UniqueProcessId</a:t>
            </a:r>
            <a:endParaRPr lang="fr-FR" err="1"/>
          </a:p>
        </p:txBody>
      </p:sp>
      <p:sp>
        <p:nvSpPr>
          <p:cNvPr id="29" name="TextBox 28">
            <a:extLst>
              <a:ext uri="{FF2B5EF4-FFF2-40B4-BE49-F238E27FC236}">
                <a16:creationId xmlns:a16="http://schemas.microsoft.com/office/drawing/2014/main" id="{140EC000-D30C-4A57-859F-5F119948C162}"/>
              </a:ext>
            </a:extLst>
          </p:cNvPr>
          <p:cNvSpPr txBox="1"/>
          <p:nvPr/>
        </p:nvSpPr>
        <p:spPr>
          <a:xfrm>
            <a:off x="9875796" y="3366808"/>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OwnerProcessId</a:t>
            </a:r>
            <a:endParaRPr lang="fr-FR" err="1"/>
          </a:p>
        </p:txBody>
      </p:sp>
      <p:sp>
        <p:nvSpPr>
          <p:cNvPr id="30" name="TextBox 29">
            <a:extLst>
              <a:ext uri="{FF2B5EF4-FFF2-40B4-BE49-F238E27FC236}">
                <a16:creationId xmlns:a16="http://schemas.microsoft.com/office/drawing/2014/main" id="{D63101EC-D453-40D3-A357-A83B4A51C679}"/>
              </a:ext>
            </a:extLst>
          </p:cNvPr>
          <p:cNvSpPr txBox="1"/>
          <p:nvPr/>
        </p:nvSpPr>
        <p:spPr>
          <a:xfrm>
            <a:off x="9875796" y="373539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ActiveProcessLinks</a:t>
            </a:r>
            <a:endParaRPr lang="fr-FR" err="1"/>
          </a:p>
        </p:txBody>
      </p:sp>
      <p:sp>
        <p:nvSpPr>
          <p:cNvPr id="31" name="TextBox 30">
            <a:extLst>
              <a:ext uri="{FF2B5EF4-FFF2-40B4-BE49-F238E27FC236}">
                <a16:creationId xmlns:a16="http://schemas.microsoft.com/office/drawing/2014/main" id="{73813697-0554-4871-A802-CBE0EC8EA8CC}"/>
              </a:ext>
            </a:extLst>
          </p:cNvPr>
          <p:cNvSpPr txBox="1"/>
          <p:nvPr/>
        </p:nvSpPr>
        <p:spPr>
          <a:xfrm>
            <a:off x="9872775" y="2327065"/>
            <a:ext cx="1206401"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a:gradFill>
                  <a:gsLst>
                    <a:gs pos="2917">
                      <a:schemeClr val="tx1"/>
                    </a:gs>
                    <a:gs pos="30000">
                      <a:schemeClr val="tx1"/>
                    </a:gs>
                  </a:gsLst>
                  <a:lin ang="5400000" scaled="0"/>
                </a:gradFill>
              </a:rPr>
              <a:t>EPROCESS</a:t>
            </a:r>
            <a:endParaRPr lang="fr-FR" sz="2000" err="1">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7C9BA4-EFF0-4940-9C88-6E23EDD52556}"/>
              </a:ext>
            </a:extLst>
          </p:cNvPr>
          <p:cNvSpPr txBox="1"/>
          <p:nvPr/>
        </p:nvSpPr>
        <p:spPr>
          <a:xfrm>
            <a:off x="9875796" y="409940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CreateTime</a:t>
            </a:r>
            <a:endParaRPr lang="fr-FR" err="1"/>
          </a:p>
        </p:txBody>
      </p:sp>
      <p:sp>
        <p:nvSpPr>
          <p:cNvPr id="33" name="TextBox 32">
            <a:extLst>
              <a:ext uri="{FF2B5EF4-FFF2-40B4-BE49-F238E27FC236}">
                <a16:creationId xmlns:a16="http://schemas.microsoft.com/office/drawing/2014/main" id="{0624131A-44E0-478D-B7D6-A0DE0891F503}"/>
              </a:ext>
            </a:extLst>
          </p:cNvPr>
          <p:cNvSpPr txBox="1"/>
          <p:nvPr/>
        </p:nvSpPr>
        <p:spPr>
          <a:xfrm>
            <a:off x="9875796" y="4466410"/>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ExitTime</a:t>
            </a:r>
            <a:endParaRPr lang="fr-FR" err="1"/>
          </a:p>
        </p:txBody>
      </p:sp>
      <p:sp>
        <p:nvSpPr>
          <p:cNvPr id="34" name="TextBox 33">
            <a:extLst>
              <a:ext uri="{FF2B5EF4-FFF2-40B4-BE49-F238E27FC236}">
                <a16:creationId xmlns:a16="http://schemas.microsoft.com/office/drawing/2014/main" id="{5840E26A-F76C-4661-8B43-0208FE236447}"/>
              </a:ext>
            </a:extLst>
          </p:cNvPr>
          <p:cNvSpPr txBox="1"/>
          <p:nvPr/>
        </p:nvSpPr>
        <p:spPr>
          <a:xfrm>
            <a:off x="9875796" y="483341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ObjectTable</a:t>
            </a:r>
            <a:endParaRPr lang="fr-FR" err="1"/>
          </a:p>
        </p:txBody>
      </p:sp>
      <p:cxnSp>
        <p:nvCxnSpPr>
          <p:cNvPr id="36" name="Connector: Curved 35">
            <a:extLst>
              <a:ext uri="{FF2B5EF4-FFF2-40B4-BE49-F238E27FC236}">
                <a16:creationId xmlns:a16="http://schemas.microsoft.com/office/drawing/2014/main" id="{D4CF4205-0789-4D5E-AD10-42DDF51E0F86}"/>
              </a:ext>
            </a:extLst>
          </p:cNvPr>
          <p:cNvCxnSpPr>
            <a:endCxn id="30" idx="1"/>
          </p:cNvCxnSpPr>
          <p:nvPr/>
        </p:nvCxnSpPr>
        <p:spPr>
          <a:xfrm>
            <a:off x="8147301" y="3888203"/>
            <a:ext cx="1728495" cy="30694"/>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ACCF052-FB8B-49F3-B339-10AD7A7BE0A6}"/>
              </a:ext>
            </a:extLst>
          </p:cNvPr>
          <p:cNvSpPr txBox="1"/>
          <p:nvPr/>
        </p:nvSpPr>
        <p:spPr>
          <a:xfrm>
            <a:off x="457580" y="1851360"/>
            <a:ext cx="5303462" cy="2366802"/>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Processes internal data are stored in EPROCESS structures (data relevant to Executive)</a:t>
            </a: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Processes list is implemented by a linked list which head is stored in </a:t>
            </a:r>
            <a:r>
              <a:rPr lang="en-US" sz="2400" err="1">
                <a:gradFill>
                  <a:gsLst>
                    <a:gs pos="2917">
                      <a:schemeClr val="tx1"/>
                    </a:gs>
                    <a:gs pos="30000">
                      <a:schemeClr val="tx1"/>
                    </a:gs>
                  </a:gsLst>
                  <a:lin ang="5400000" scaled="0"/>
                </a:gradFill>
              </a:rPr>
              <a:t>nt!PsActiveProcessHead</a:t>
            </a:r>
            <a:r>
              <a:rPr lang="fr-FR" sz="2400">
                <a:gradFill>
                  <a:gsLst>
                    <a:gs pos="2917">
                      <a:schemeClr val="tx1"/>
                    </a:gs>
                    <a:gs pos="30000">
                      <a:schemeClr val="tx1"/>
                    </a:gs>
                  </a:gsLst>
                  <a:lin ang="5400000" scaled="0"/>
                </a:gradFill>
              </a:rPr>
              <a:t> global</a:t>
            </a:r>
            <a:r>
              <a:rPr lang="en-US" sz="2400">
                <a:gradFill>
                  <a:gsLst>
                    <a:gs pos="2917">
                      <a:schemeClr val="tx1"/>
                    </a:gs>
                    <a:gs pos="30000">
                      <a:schemeClr val="tx1"/>
                    </a:gs>
                  </a:gsLst>
                  <a:lin ang="5400000" scaled="0"/>
                </a:gradFill>
              </a:rPr>
              <a:t> </a:t>
            </a:r>
            <a:endParaRPr lang="fr-FR" sz="24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838158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01C43A-AE69-4BAC-B89A-222B4CE8162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a:p>
        </p:txBody>
      </p:sp>
      <p:sp>
        <p:nvSpPr>
          <p:cNvPr id="4" name="Text Placeholder 3">
            <a:extLst>
              <a:ext uri="{FF2B5EF4-FFF2-40B4-BE49-F238E27FC236}">
                <a16:creationId xmlns:a16="http://schemas.microsoft.com/office/drawing/2014/main" id="{5C7AE906-D18D-43C1-AE8A-F1BD14D9F02B}"/>
              </a:ext>
            </a:extLst>
          </p:cNvPr>
          <p:cNvSpPr>
            <a:spLocks noGrp="1"/>
          </p:cNvSpPr>
          <p:nvPr>
            <p:ph type="body" sz="quarter" idx="14"/>
          </p:nvPr>
        </p:nvSpPr>
        <p:spPr>
          <a:xfrm>
            <a:off x="274701" y="1943100"/>
            <a:ext cx="6766485" cy="3059299"/>
          </a:xfrm>
        </p:spPr>
        <p:txBody>
          <a:bodyPr vert="horz" wrap="square" lIns="146304" tIns="91440" rIns="146304" bIns="91440" rtlCol="0" anchor="t">
            <a:spAutoFit/>
          </a:bodyPr>
          <a:lstStyle/>
          <a:p>
            <a:r>
              <a:rPr lang="en-US"/>
              <a:t>Using various utilities</a:t>
            </a:r>
            <a:endParaRPr lang="fr-FR"/>
          </a:p>
          <a:p>
            <a:pPr marL="342900" lvl="1" indent="0">
              <a:buNone/>
            </a:pPr>
            <a:r>
              <a:rPr lang="en-US"/>
              <a:t>T</a:t>
            </a:r>
            <a:r>
              <a:rPr lang="fr-FR"/>
              <a:t>askMgr.exe, tasklist.exe, processexp.exe</a:t>
            </a:r>
            <a:endParaRPr lang="fr-FR">
              <a:cs typeface="Segoe UI"/>
            </a:endParaRPr>
          </a:p>
          <a:p>
            <a:r>
              <a:rPr lang="fr-FR"/>
              <a:t> </a:t>
            </a:r>
            <a:r>
              <a:rPr lang="fr-FR" err="1"/>
              <a:t>Using</a:t>
            </a:r>
            <a:r>
              <a:rPr lang="fr-FR"/>
              <a:t> the Debugger</a:t>
            </a:r>
            <a:endParaRPr lang="fr-FR">
              <a:cs typeface="Segoe UI Light"/>
            </a:endParaRPr>
          </a:p>
          <a:p>
            <a:pPr lvl="1"/>
            <a:r>
              <a:rPr lang="en-US"/>
              <a:t>U</a:t>
            </a:r>
            <a:r>
              <a:rPr lang="fr-FR"/>
              <a:t>se the !process command</a:t>
            </a:r>
            <a:endParaRPr lang="fr-FR">
              <a:cs typeface="Segoe UI"/>
            </a:endParaRPr>
          </a:p>
          <a:p>
            <a:pPr lvl="2"/>
            <a:r>
              <a:rPr lang="en-US"/>
              <a:t>"Cid" (client ID) is the Process ID</a:t>
            </a:r>
            <a:endParaRPr lang="en-US">
              <a:cs typeface="Segoe UI"/>
            </a:endParaRPr>
          </a:p>
          <a:p>
            <a:pPr lvl="2"/>
            <a:r>
              <a:rPr lang="en-US"/>
              <a:t>"Peb" is the address of the process environment block</a:t>
            </a:r>
            <a:endParaRPr lang="en-US">
              <a:cs typeface="Segoe UI"/>
            </a:endParaRPr>
          </a:p>
        </p:txBody>
      </p:sp>
      <p:sp>
        <p:nvSpPr>
          <p:cNvPr id="5" name="Title 4">
            <a:extLst>
              <a:ext uri="{FF2B5EF4-FFF2-40B4-BE49-F238E27FC236}">
                <a16:creationId xmlns:a16="http://schemas.microsoft.com/office/drawing/2014/main" id="{E017F559-561F-4ED2-834D-6CD06AC78881}"/>
              </a:ext>
            </a:extLst>
          </p:cNvPr>
          <p:cNvSpPr>
            <a:spLocks noGrp="1"/>
          </p:cNvSpPr>
          <p:nvPr>
            <p:ph type="title"/>
          </p:nvPr>
        </p:nvSpPr>
        <p:spPr/>
        <p:txBody>
          <a:bodyPr/>
          <a:lstStyle/>
          <a:p>
            <a:r>
              <a:rPr lang="en-US"/>
              <a:t>Viewing currently running processes</a:t>
            </a:r>
            <a:endParaRPr lang="fr-FR"/>
          </a:p>
        </p:txBody>
      </p:sp>
      <p:sp>
        <p:nvSpPr>
          <p:cNvPr id="6" name="Rectangle 5">
            <a:extLst>
              <a:ext uri="{FF2B5EF4-FFF2-40B4-BE49-F238E27FC236}">
                <a16:creationId xmlns:a16="http://schemas.microsoft.com/office/drawing/2014/main" id="{25D8E293-4341-4EE1-BC7E-0565D6F9494D}"/>
              </a:ext>
            </a:extLst>
          </p:cNvPr>
          <p:cNvSpPr/>
          <p:nvPr/>
        </p:nvSpPr>
        <p:spPr>
          <a:xfrm>
            <a:off x="7041187" y="1688159"/>
            <a:ext cx="5120585" cy="5078313"/>
          </a:xfrm>
          <a:prstGeom prst="rect">
            <a:avLst/>
          </a:prstGeom>
        </p:spPr>
        <p:txBody>
          <a:bodyPr wrap="square">
            <a:spAutoFit/>
          </a:bodyPr>
          <a:lstStyle/>
          <a:p>
            <a:pPr algn="l"/>
            <a:r>
              <a:rPr lang="fr-FR" sz="900" err="1">
                <a:latin typeface="Consolas" panose="020B0609020204030204" pitchFamily="49" charset="0"/>
              </a:rPr>
              <a:t>kd</a:t>
            </a:r>
            <a:r>
              <a:rPr lang="fr-FR" sz="900">
                <a:latin typeface="Consolas" panose="020B0609020204030204" pitchFamily="49" charset="0"/>
              </a:rPr>
              <a:t>&gt; !process 0 0</a:t>
            </a:r>
          </a:p>
          <a:p>
            <a:pPr algn="l"/>
            <a:r>
              <a:rPr lang="fr-FR" sz="900">
                <a:latin typeface="Consolas" panose="020B0609020204030204" pitchFamily="49" charset="0"/>
              </a:rPr>
              <a:t>**** NT ACTIVE PROCESS DUMP ****</a:t>
            </a:r>
          </a:p>
          <a:p>
            <a:pPr algn="l"/>
            <a:r>
              <a:rPr lang="fr-FR" sz="900">
                <a:latin typeface="Consolas" panose="020B0609020204030204" pitchFamily="49" charset="0"/>
              </a:rPr>
              <a:t>PROCESS ffff890584a73440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none  Cid: 0004    </a:t>
            </a:r>
            <a:r>
              <a:rPr lang="fr-FR" sz="900" err="1">
                <a:latin typeface="Consolas" panose="020B0609020204030204" pitchFamily="49" charset="0"/>
              </a:rPr>
              <a:t>Peb</a:t>
            </a:r>
            <a:r>
              <a:rPr lang="fr-FR" sz="900">
                <a:latin typeface="Consolas" panose="020B0609020204030204" pitchFamily="49" charset="0"/>
              </a:rPr>
              <a:t>: 00000000  </a:t>
            </a:r>
            <a:r>
              <a:rPr lang="fr-FR" sz="900" err="1">
                <a:latin typeface="Consolas" panose="020B0609020204030204" pitchFamily="49" charset="0"/>
              </a:rPr>
              <a:t>ParentCid</a:t>
            </a:r>
            <a:r>
              <a:rPr lang="fr-FR" sz="900">
                <a:latin typeface="Consolas" panose="020B0609020204030204" pitchFamily="49" charset="0"/>
              </a:rPr>
              <a:t>: 0000</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001ca000  </a:t>
            </a:r>
            <a:r>
              <a:rPr lang="fr-FR" sz="900" err="1">
                <a:latin typeface="Consolas" panose="020B0609020204030204" pitchFamily="49" charset="0"/>
              </a:rPr>
              <a:t>ObjectTable</a:t>
            </a:r>
            <a:r>
              <a:rPr lang="fr-FR" sz="900">
                <a:latin typeface="Consolas" panose="020B0609020204030204" pitchFamily="49" charset="0"/>
              </a:rPr>
              <a:t>: ffff998961615000  </a:t>
            </a:r>
            <a:r>
              <a:rPr lang="fr-FR" sz="900" err="1">
                <a:latin typeface="Consolas" panose="020B0609020204030204" pitchFamily="49" charset="0"/>
              </a:rPr>
              <a:t>HandleCount</a:t>
            </a:r>
            <a:r>
              <a:rPr lang="fr-FR" sz="900">
                <a:latin typeface="Consolas" panose="020B0609020204030204" pitchFamily="49" charset="0"/>
              </a:rPr>
              <a:t>: 2028.</a:t>
            </a:r>
          </a:p>
          <a:p>
            <a:pPr algn="l"/>
            <a:r>
              <a:rPr lang="fr-FR" sz="900">
                <a:latin typeface="Consolas" panose="020B0609020204030204" pitchFamily="49" charset="0"/>
              </a:rPr>
              <a:t>    Image: System</a:t>
            </a:r>
          </a:p>
          <a:p>
            <a:pPr algn="l"/>
            <a:endParaRPr lang="fr-FR" sz="900">
              <a:latin typeface="Consolas" panose="020B0609020204030204" pitchFamily="49" charset="0"/>
            </a:endParaRPr>
          </a:p>
          <a:p>
            <a:pPr algn="l"/>
            <a:r>
              <a:rPr lang="fr-FR" sz="900">
                <a:latin typeface="Consolas" panose="020B0609020204030204" pitchFamily="49" charset="0"/>
              </a:rPr>
              <a:t>PROCESS ffff890584b74040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none  Cid: 0058    </a:t>
            </a:r>
            <a:r>
              <a:rPr lang="fr-FR" sz="900" err="1">
                <a:latin typeface="Consolas" panose="020B0609020204030204" pitchFamily="49" charset="0"/>
              </a:rPr>
              <a:t>Peb</a:t>
            </a:r>
            <a:r>
              <a:rPr lang="fr-FR" sz="900">
                <a:latin typeface="Consolas" panose="020B0609020204030204" pitchFamily="49" charset="0"/>
              </a:rPr>
              <a:t>: 00000000  </a:t>
            </a:r>
            <a:r>
              <a:rPr lang="fr-FR" sz="900" err="1">
                <a:latin typeface="Consolas" panose="020B0609020204030204" pitchFamily="49" charset="0"/>
              </a:rPr>
              <a:t>ParentCid</a:t>
            </a:r>
            <a:r>
              <a:rPr lang="fr-FR" sz="900">
                <a:latin typeface="Consolas" panose="020B0609020204030204" pitchFamily="49" charset="0"/>
              </a:rPr>
              <a:t>: 0004</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03f40000  </a:t>
            </a:r>
            <a:r>
              <a:rPr lang="fr-FR" sz="900" err="1">
                <a:latin typeface="Consolas" panose="020B0609020204030204" pitchFamily="49" charset="0"/>
              </a:rPr>
              <a:t>ObjectTable</a:t>
            </a:r>
            <a:r>
              <a:rPr lang="fr-FR" sz="900">
                <a:latin typeface="Consolas" panose="020B0609020204030204" pitchFamily="49" charset="0"/>
              </a:rPr>
              <a:t>: ffff99896163d000  </a:t>
            </a:r>
            <a:r>
              <a:rPr lang="fr-FR" sz="900" err="1">
                <a:latin typeface="Consolas" panose="020B0609020204030204" pitchFamily="49" charset="0"/>
              </a:rPr>
              <a:t>HandleCount</a:t>
            </a:r>
            <a:r>
              <a:rPr lang="fr-FR" sz="900">
                <a:latin typeface="Consolas" panose="020B0609020204030204" pitchFamily="49" charset="0"/>
              </a:rPr>
              <a:t>:   0.</a:t>
            </a:r>
          </a:p>
          <a:p>
            <a:pPr algn="l"/>
            <a:r>
              <a:rPr lang="fr-FR" sz="900">
                <a:latin typeface="Consolas" panose="020B0609020204030204" pitchFamily="49" charset="0"/>
              </a:rPr>
              <a:t>    Image: </a:t>
            </a:r>
            <a:r>
              <a:rPr lang="fr-FR" sz="900" err="1">
                <a:latin typeface="Consolas" panose="020B0609020204030204" pitchFamily="49" charset="0"/>
              </a:rPr>
              <a:t>Registry</a:t>
            </a:r>
            <a:endParaRPr lang="fr-FR" sz="900">
              <a:latin typeface="Consolas" panose="020B0609020204030204" pitchFamily="49" charset="0"/>
            </a:endParaRPr>
          </a:p>
          <a:p>
            <a:pPr algn="l"/>
            <a:endParaRPr lang="fr-FR" sz="900">
              <a:latin typeface="Consolas" panose="020B0609020204030204" pitchFamily="49" charset="0"/>
            </a:endParaRPr>
          </a:p>
          <a:p>
            <a:pPr algn="l"/>
            <a:r>
              <a:rPr lang="fr-FR" sz="900">
                <a:latin typeface="Consolas" panose="020B0609020204030204" pitchFamily="49" charset="0"/>
              </a:rPr>
              <a:t>PROCESS ffff89058613a040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none  Cid: 0134    </a:t>
            </a:r>
            <a:r>
              <a:rPr lang="fr-FR" sz="900" err="1">
                <a:latin typeface="Consolas" panose="020B0609020204030204" pitchFamily="49" charset="0"/>
              </a:rPr>
              <a:t>Peb</a:t>
            </a:r>
            <a:r>
              <a:rPr lang="fr-FR" sz="900">
                <a:latin typeface="Consolas" panose="020B0609020204030204" pitchFamily="49" charset="0"/>
              </a:rPr>
              <a:t>: 139aac0000  </a:t>
            </a:r>
            <a:r>
              <a:rPr lang="fr-FR" sz="900" err="1">
                <a:latin typeface="Consolas" panose="020B0609020204030204" pitchFamily="49" charset="0"/>
              </a:rPr>
              <a:t>ParentCid</a:t>
            </a:r>
            <a:r>
              <a:rPr lang="fr-FR" sz="900">
                <a:latin typeface="Consolas" panose="020B0609020204030204" pitchFamily="49" charset="0"/>
              </a:rPr>
              <a:t>: 0004</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00b40000  </a:t>
            </a:r>
            <a:r>
              <a:rPr lang="fr-FR" sz="900" err="1">
                <a:latin typeface="Consolas" panose="020B0609020204030204" pitchFamily="49" charset="0"/>
              </a:rPr>
              <a:t>ObjectTable</a:t>
            </a:r>
            <a:r>
              <a:rPr lang="fr-FR" sz="900">
                <a:latin typeface="Consolas" panose="020B0609020204030204" pitchFamily="49" charset="0"/>
              </a:rPr>
              <a:t>: ffff998961b81080  </a:t>
            </a:r>
            <a:r>
              <a:rPr lang="fr-FR" sz="900" err="1">
                <a:latin typeface="Consolas" panose="020B0609020204030204" pitchFamily="49" charset="0"/>
              </a:rPr>
              <a:t>HandleCount</a:t>
            </a:r>
            <a:r>
              <a:rPr lang="fr-FR" sz="900">
                <a:latin typeface="Consolas" panose="020B0609020204030204" pitchFamily="49" charset="0"/>
              </a:rPr>
              <a:t>:  52.</a:t>
            </a:r>
          </a:p>
          <a:p>
            <a:pPr algn="l"/>
            <a:r>
              <a:rPr lang="fr-FR" sz="900">
                <a:latin typeface="Consolas" panose="020B0609020204030204" pitchFamily="49" charset="0"/>
              </a:rPr>
              <a:t>    Image: smss.exe</a:t>
            </a:r>
          </a:p>
          <a:p>
            <a:pPr algn="l"/>
            <a:endParaRPr lang="fr-FR" sz="900">
              <a:latin typeface="Consolas" panose="020B0609020204030204" pitchFamily="49" charset="0"/>
            </a:endParaRPr>
          </a:p>
          <a:p>
            <a:pPr algn="l"/>
            <a:r>
              <a:rPr lang="fr-FR" sz="900">
                <a:latin typeface="Consolas" panose="020B0609020204030204" pitchFamily="49" charset="0"/>
              </a:rPr>
              <a:t>PROCESS ffff8905870c2580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0  Cid: 0198    </a:t>
            </a:r>
            <a:r>
              <a:rPr lang="fr-FR" sz="900" err="1">
                <a:latin typeface="Consolas" panose="020B0609020204030204" pitchFamily="49" charset="0"/>
              </a:rPr>
              <a:t>Peb</a:t>
            </a:r>
            <a:r>
              <a:rPr lang="fr-FR" sz="900">
                <a:latin typeface="Consolas" panose="020B0609020204030204" pitchFamily="49" charset="0"/>
              </a:rPr>
              <a:t>: 27d65f1000  </a:t>
            </a:r>
            <a:r>
              <a:rPr lang="fr-FR" sz="900" err="1">
                <a:latin typeface="Consolas" panose="020B0609020204030204" pitchFamily="49" charset="0"/>
              </a:rPr>
              <a:t>ParentCid</a:t>
            </a:r>
            <a:r>
              <a:rPr lang="fr-FR" sz="900">
                <a:latin typeface="Consolas" panose="020B0609020204030204" pitchFamily="49" charset="0"/>
              </a:rPr>
              <a:t>: 0190</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0bc80000  </a:t>
            </a:r>
            <a:r>
              <a:rPr lang="fr-FR" sz="900" err="1">
                <a:latin typeface="Consolas" panose="020B0609020204030204" pitchFamily="49" charset="0"/>
              </a:rPr>
              <a:t>ObjectTable</a:t>
            </a:r>
            <a:r>
              <a:rPr lang="fr-FR" sz="900">
                <a:latin typeface="Consolas" panose="020B0609020204030204" pitchFamily="49" charset="0"/>
              </a:rPr>
              <a:t>: ffff998961e53ac0  </a:t>
            </a:r>
            <a:r>
              <a:rPr lang="fr-FR" sz="900" err="1">
                <a:latin typeface="Consolas" panose="020B0609020204030204" pitchFamily="49" charset="0"/>
              </a:rPr>
              <a:t>HandleCount</a:t>
            </a:r>
            <a:r>
              <a:rPr lang="fr-FR" sz="900">
                <a:latin typeface="Consolas" panose="020B0609020204030204" pitchFamily="49" charset="0"/>
              </a:rPr>
              <a:t>: 317.</a:t>
            </a:r>
          </a:p>
          <a:p>
            <a:pPr algn="l"/>
            <a:r>
              <a:rPr lang="fr-FR" sz="900">
                <a:latin typeface="Consolas" panose="020B0609020204030204" pitchFamily="49" charset="0"/>
              </a:rPr>
              <a:t>    Image: csrss.exe</a:t>
            </a:r>
          </a:p>
          <a:p>
            <a:pPr algn="l"/>
            <a:endParaRPr lang="fr-FR" sz="900">
              <a:latin typeface="Consolas" panose="020B0609020204030204" pitchFamily="49" charset="0"/>
            </a:endParaRPr>
          </a:p>
          <a:p>
            <a:pPr algn="l"/>
            <a:r>
              <a:rPr lang="fr-FR" sz="900">
                <a:latin typeface="Consolas" panose="020B0609020204030204" pitchFamily="49" charset="0"/>
              </a:rPr>
              <a:t>PROCESS ffff890587775580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0  Cid: 01e4    </a:t>
            </a:r>
            <a:r>
              <a:rPr lang="fr-FR" sz="900" err="1">
                <a:latin typeface="Consolas" panose="020B0609020204030204" pitchFamily="49" charset="0"/>
              </a:rPr>
              <a:t>Peb</a:t>
            </a:r>
            <a:r>
              <a:rPr lang="fr-FR" sz="900">
                <a:latin typeface="Consolas" panose="020B0609020204030204" pitchFamily="49" charset="0"/>
              </a:rPr>
              <a:t>: 4b6be9f000  </a:t>
            </a:r>
            <a:r>
              <a:rPr lang="fr-FR" sz="900" err="1">
                <a:latin typeface="Consolas" panose="020B0609020204030204" pitchFamily="49" charset="0"/>
              </a:rPr>
              <a:t>ParentCid</a:t>
            </a:r>
            <a:r>
              <a:rPr lang="fr-FR" sz="900">
                <a:latin typeface="Consolas" panose="020B0609020204030204" pitchFamily="49" charset="0"/>
              </a:rPr>
              <a:t>: 0190</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11540000  </a:t>
            </a:r>
            <a:r>
              <a:rPr lang="fr-FR" sz="900" err="1">
                <a:latin typeface="Consolas" panose="020B0609020204030204" pitchFamily="49" charset="0"/>
              </a:rPr>
              <a:t>ObjectTable</a:t>
            </a:r>
            <a:r>
              <a:rPr lang="fr-FR" sz="900">
                <a:latin typeface="Consolas" panose="020B0609020204030204" pitchFamily="49" charset="0"/>
              </a:rPr>
              <a:t>: ffff998962924280  </a:t>
            </a:r>
            <a:r>
              <a:rPr lang="fr-FR" sz="900" err="1">
                <a:latin typeface="Consolas" panose="020B0609020204030204" pitchFamily="49" charset="0"/>
              </a:rPr>
              <a:t>HandleCount</a:t>
            </a:r>
            <a:r>
              <a:rPr lang="fr-FR" sz="900">
                <a:latin typeface="Consolas" panose="020B0609020204030204" pitchFamily="49" charset="0"/>
              </a:rPr>
              <a:t>: 155.</a:t>
            </a:r>
          </a:p>
          <a:p>
            <a:pPr algn="l"/>
            <a:r>
              <a:rPr lang="fr-FR" sz="900">
                <a:latin typeface="Consolas" panose="020B0609020204030204" pitchFamily="49" charset="0"/>
              </a:rPr>
              <a:t>    Image: wininit.exe</a:t>
            </a:r>
          </a:p>
          <a:p>
            <a:pPr algn="l"/>
            <a:endParaRPr lang="fr-FR" sz="900">
              <a:latin typeface="Consolas" panose="020B0609020204030204" pitchFamily="49" charset="0"/>
            </a:endParaRPr>
          </a:p>
          <a:p>
            <a:pPr algn="l"/>
            <a:r>
              <a:rPr lang="fr-FR" sz="900">
                <a:latin typeface="Consolas" panose="020B0609020204030204" pitchFamily="49" charset="0"/>
              </a:rPr>
              <a:t>PROCESS ffff890587783580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1  Cid: 01f0    </a:t>
            </a:r>
            <a:r>
              <a:rPr lang="fr-FR" sz="900" err="1">
                <a:latin typeface="Consolas" panose="020B0609020204030204" pitchFamily="49" charset="0"/>
              </a:rPr>
              <a:t>Peb</a:t>
            </a:r>
            <a:r>
              <a:rPr lang="fr-FR" sz="900">
                <a:latin typeface="Consolas" panose="020B0609020204030204" pitchFamily="49" charset="0"/>
              </a:rPr>
              <a:t>: 256d48d000  </a:t>
            </a:r>
            <a:r>
              <a:rPr lang="fr-FR" sz="900" err="1">
                <a:latin typeface="Consolas" panose="020B0609020204030204" pitchFamily="49" charset="0"/>
              </a:rPr>
              <a:t>ParentCid</a:t>
            </a:r>
            <a:r>
              <a:rPr lang="fr-FR" sz="900">
                <a:latin typeface="Consolas" panose="020B0609020204030204" pitchFamily="49" charset="0"/>
              </a:rPr>
              <a:t>: 01dc</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0ec80000  </a:t>
            </a:r>
            <a:r>
              <a:rPr lang="fr-FR" sz="900" err="1">
                <a:latin typeface="Consolas" panose="020B0609020204030204" pitchFamily="49" charset="0"/>
              </a:rPr>
              <a:t>ObjectTable</a:t>
            </a:r>
            <a:r>
              <a:rPr lang="fr-FR" sz="900">
                <a:latin typeface="Consolas" panose="020B0609020204030204" pitchFamily="49" charset="0"/>
              </a:rPr>
              <a:t>: ffff99896293b280  </a:t>
            </a:r>
            <a:r>
              <a:rPr lang="fr-FR" sz="900" err="1">
                <a:latin typeface="Consolas" panose="020B0609020204030204" pitchFamily="49" charset="0"/>
              </a:rPr>
              <a:t>HandleCount</a:t>
            </a:r>
            <a:r>
              <a:rPr lang="fr-FR" sz="900">
                <a:latin typeface="Consolas" panose="020B0609020204030204" pitchFamily="49" charset="0"/>
              </a:rPr>
              <a:t>: 344.</a:t>
            </a:r>
          </a:p>
          <a:p>
            <a:pPr algn="l"/>
            <a:r>
              <a:rPr lang="fr-FR" sz="900">
                <a:latin typeface="Consolas" panose="020B0609020204030204" pitchFamily="49" charset="0"/>
              </a:rPr>
              <a:t>    Image: csrss.exe</a:t>
            </a:r>
          </a:p>
          <a:p>
            <a:pPr algn="l"/>
            <a:endParaRPr lang="fr-FR" sz="900">
              <a:latin typeface="Consolas" panose="020B0609020204030204" pitchFamily="49" charset="0"/>
            </a:endParaRPr>
          </a:p>
          <a:p>
            <a:pPr algn="l"/>
            <a:r>
              <a:rPr lang="fr-FR" sz="900">
                <a:latin typeface="Consolas" panose="020B0609020204030204" pitchFamily="49" charset="0"/>
              </a:rPr>
              <a:t>PROCESS ffff8905877cc080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1  Cid: 0248    </a:t>
            </a:r>
            <a:r>
              <a:rPr lang="fr-FR" sz="900" err="1">
                <a:latin typeface="Consolas" panose="020B0609020204030204" pitchFamily="49" charset="0"/>
              </a:rPr>
              <a:t>Peb</a:t>
            </a:r>
            <a:r>
              <a:rPr lang="fr-FR" sz="900">
                <a:latin typeface="Consolas" panose="020B0609020204030204" pitchFamily="49" charset="0"/>
              </a:rPr>
              <a:t>: e92baea000  </a:t>
            </a:r>
            <a:r>
              <a:rPr lang="fr-FR" sz="900" err="1">
                <a:latin typeface="Consolas" panose="020B0609020204030204" pitchFamily="49" charset="0"/>
              </a:rPr>
              <a:t>ParentCid</a:t>
            </a:r>
            <a:r>
              <a:rPr lang="fr-FR" sz="900">
                <a:latin typeface="Consolas" panose="020B0609020204030204" pitchFamily="49" charset="0"/>
              </a:rPr>
              <a:t>: 01dc</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10ec0000  </a:t>
            </a:r>
            <a:r>
              <a:rPr lang="fr-FR" sz="900" err="1">
                <a:latin typeface="Consolas" panose="020B0609020204030204" pitchFamily="49" charset="0"/>
              </a:rPr>
              <a:t>ObjectTable</a:t>
            </a:r>
            <a:r>
              <a:rPr lang="fr-FR" sz="900">
                <a:latin typeface="Consolas" panose="020B0609020204030204" pitchFamily="49" charset="0"/>
              </a:rPr>
              <a:t>: ffff998962959740  </a:t>
            </a:r>
            <a:r>
              <a:rPr lang="fr-FR" sz="900" err="1">
                <a:latin typeface="Consolas" panose="020B0609020204030204" pitchFamily="49" charset="0"/>
              </a:rPr>
              <a:t>HandleCount</a:t>
            </a:r>
            <a:r>
              <a:rPr lang="fr-FR" sz="900">
                <a:latin typeface="Consolas" panose="020B0609020204030204" pitchFamily="49" charset="0"/>
              </a:rPr>
              <a:t>: 244.</a:t>
            </a:r>
          </a:p>
          <a:p>
            <a:pPr algn="l"/>
            <a:r>
              <a:rPr lang="fr-FR" sz="900">
                <a:latin typeface="Consolas" panose="020B0609020204030204" pitchFamily="49" charset="0"/>
              </a:rPr>
              <a:t>    Image: winlogon.exe</a:t>
            </a:r>
          </a:p>
        </p:txBody>
      </p:sp>
    </p:spTree>
    <p:extLst>
      <p:ext uri="{BB962C8B-B14F-4D97-AF65-F5344CB8AC3E}">
        <p14:creationId xmlns:p14="http://schemas.microsoft.com/office/powerpoint/2010/main" val="24989067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5C9399-7F7F-4A8B-BBAD-3BEC7BF38396}"/>
              </a:ext>
            </a:extLst>
          </p:cNvPr>
          <p:cNvSpPr>
            <a:spLocks noGrp="1"/>
          </p:cNvSpPr>
          <p:nvPr>
            <p:ph type="title"/>
          </p:nvPr>
        </p:nvSpPr>
        <p:spPr/>
        <p:txBody>
          <a:bodyPr/>
          <a:lstStyle/>
          <a:p>
            <a:r>
              <a:rPr lang="en-US"/>
              <a:t>Thread</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70537"/>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1270"/>
            <a:r>
              <a:rPr lang="en-US" sz="2800"/>
              <a:t>Part of a process</a:t>
            </a:r>
            <a:endParaRPr lang="fr-FR"/>
          </a:p>
          <a:p>
            <a:pPr marR="1270" lvl="1"/>
            <a:r>
              <a:rPr lang="en-US" sz="1800"/>
              <a:t>Every process has at least one thread</a:t>
            </a:r>
            <a:endParaRPr lang="en-US" sz="1800">
              <a:cs typeface="Segoe UI"/>
            </a:endParaRPr>
          </a:p>
          <a:p>
            <a:pPr marR="1270"/>
            <a:r>
              <a:rPr lang="en-US" sz="2800"/>
              <a:t>Threads share some of their process properties</a:t>
            </a:r>
            <a:endParaRPr lang="en-US" sz="2800">
              <a:cs typeface="Segoe UI Light"/>
            </a:endParaRPr>
          </a:p>
          <a:p>
            <a:pPr lvl="1"/>
            <a:r>
              <a:rPr lang="en-US" sz="1800"/>
              <a:t>Virtual Memory</a:t>
            </a:r>
            <a:endParaRPr lang="en-GB" sz="1800"/>
          </a:p>
          <a:p>
            <a:pPr lvl="1"/>
            <a:r>
              <a:rPr lang="en-US" sz="1800"/>
              <a:t>System resources</a:t>
            </a:r>
            <a:endParaRPr lang="en-US" sz="1800">
              <a:cs typeface="Segoe UI"/>
            </a:endParaRPr>
          </a:p>
          <a:p>
            <a:r>
              <a:rPr lang="en-GB" sz="2800"/>
              <a:t>A thread context includes:</a:t>
            </a:r>
            <a:endParaRPr lang="en-GB" sz="2800">
              <a:cs typeface="Segoe UI Light"/>
            </a:endParaRPr>
          </a:p>
          <a:p>
            <a:pPr lvl="1"/>
            <a:r>
              <a:rPr lang="en-US" sz="1800"/>
              <a:t>The thread's set of machine registers</a:t>
            </a:r>
            <a:endParaRPr lang="en-GB" sz="1800"/>
          </a:p>
          <a:p>
            <a:pPr lvl="1"/>
            <a:r>
              <a:rPr lang="en-US" sz="1800"/>
              <a:t>The kernel stack</a:t>
            </a:r>
            <a:endParaRPr lang="en-GB" sz="1800"/>
          </a:p>
          <a:p>
            <a:pPr lvl="1"/>
            <a:r>
              <a:rPr lang="en-US" sz="1800"/>
              <a:t>A thread environment block</a:t>
            </a:r>
            <a:endParaRPr lang="en-GB" sz="1800"/>
          </a:p>
          <a:p>
            <a:pPr lvl="1"/>
            <a:r>
              <a:rPr lang="en-US" sz="1800"/>
              <a:t>A user stack in the address space of the thread's process. </a:t>
            </a:r>
            <a:endParaRPr lang="en-GB" sz="1800"/>
          </a:p>
          <a:p>
            <a:pPr lvl="1"/>
            <a:r>
              <a:rPr lang="en-US" sz="1800"/>
              <a:t>Threads can have their own security context, which can be used for "impersonating" clients</a:t>
            </a:r>
            <a:endParaRPr lang="en-US" sz="1800">
              <a:cs typeface="Segoe UI"/>
            </a:endParaRPr>
          </a:p>
          <a:p>
            <a:r>
              <a:rPr lang="en-US" sz="2800"/>
              <a:t>Threads are scheduled pre-emptively (more later)</a:t>
            </a:r>
            <a:endParaRPr lang="en-US" sz="2800">
              <a:cs typeface="Segoe UI Light"/>
            </a:endParaRPr>
          </a:p>
          <a:p>
            <a:pPr lvl="1"/>
            <a:r>
              <a:rPr lang="en-US" sz="1800"/>
              <a:t>On multiprocessor systems several threads can run at same time</a:t>
            </a:r>
            <a:endParaRPr lang="en-GB" sz="1800"/>
          </a:p>
        </p:txBody>
      </p:sp>
    </p:spTree>
    <p:extLst>
      <p:ext uri="{BB962C8B-B14F-4D97-AF65-F5344CB8AC3E}">
        <p14:creationId xmlns:p14="http://schemas.microsoft.com/office/powerpoint/2010/main" val="25760503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Have a basic understanding of Kernel architecture</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Identify the main components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Have an understanding of key kernel concepts</a:t>
            </a:r>
          </a:p>
          <a:p>
            <a:pPr marL="342900" indent="-342900" algn="l" defTabSz="913401">
              <a:buFont typeface="Arial" panose="020B0604020202020204" pitchFamily="34" charset="0"/>
              <a:buChar char="•"/>
              <a:defRPr/>
            </a:pPr>
            <a:endParaRPr lang="en-US" sz="2448" kern="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Part 1 – General Architecture </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293404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99AA35-DCFE-4054-AA74-A79610767B0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a:p>
        </p:txBody>
      </p:sp>
      <p:sp>
        <p:nvSpPr>
          <p:cNvPr id="4" name="Title 3">
            <a:extLst>
              <a:ext uri="{FF2B5EF4-FFF2-40B4-BE49-F238E27FC236}">
                <a16:creationId xmlns:a16="http://schemas.microsoft.com/office/drawing/2014/main" id="{136453B8-6B47-4D74-82C0-EED9EEAA5D85}"/>
              </a:ext>
            </a:extLst>
          </p:cNvPr>
          <p:cNvSpPr>
            <a:spLocks noGrp="1"/>
          </p:cNvSpPr>
          <p:nvPr>
            <p:ph type="title"/>
          </p:nvPr>
        </p:nvSpPr>
        <p:spPr/>
        <p:txBody>
          <a:bodyPr/>
          <a:lstStyle/>
          <a:p>
            <a:r>
              <a:rPr lang="en-US"/>
              <a:t>Thread Internals</a:t>
            </a:r>
            <a:endParaRPr lang="fr-FR"/>
          </a:p>
        </p:txBody>
      </p:sp>
      <p:sp>
        <p:nvSpPr>
          <p:cNvPr id="5" name="TextBox 4">
            <a:extLst>
              <a:ext uri="{FF2B5EF4-FFF2-40B4-BE49-F238E27FC236}">
                <a16:creationId xmlns:a16="http://schemas.microsoft.com/office/drawing/2014/main" id="{38AB6313-3891-4CBB-90CB-E24FA5C8C21B}"/>
              </a:ext>
            </a:extLst>
          </p:cNvPr>
          <p:cNvSpPr txBox="1"/>
          <p:nvPr/>
        </p:nvSpPr>
        <p:spPr>
          <a:xfrm>
            <a:off x="4985537" y="2145608"/>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Process n</a:t>
            </a:r>
            <a:endParaRPr lang="fr-FR" sz="2000" err="1">
              <a:gradFill>
                <a:gsLst>
                  <a:gs pos="2917">
                    <a:schemeClr val="tx1"/>
                  </a:gs>
                  <a:gs pos="30000">
                    <a:schemeClr val="tx1"/>
                  </a:gs>
                </a:gsLst>
                <a:lin ang="5400000" scaled="0"/>
              </a:gradFill>
            </a:endParaRPr>
          </a:p>
        </p:txBody>
      </p:sp>
      <p:sp>
        <p:nvSpPr>
          <p:cNvPr id="6" name="Rectangle 5">
            <a:extLst>
              <a:ext uri="{FF2B5EF4-FFF2-40B4-BE49-F238E27FC236}">
                <a16:creationId xmlns:a16="http://schemas.microsoft.com/office/drawing/2014/main" id="{EA6ED68B-FD59-4199-91AE-448329159CA7}"/>
              </a:ext>
            </a:extLst>
          </p:cNvPr>
          <p:cNvSpPr/>
          <p:nvPr/>
        </p:nvSpPr>
        <p:spPr bwMode="auto">
          <a:xfrm>
            <a:off x="4572335" y="2991541"/>
            <a:ext cx="2103097" cy="3614647"/>
          </a:xfrm>
          <a:prstGeom prst="rect">
            <a:avLst/>
          </a:prstGeom>
          <a:noFill/>
          <a:ln>
            <a:solidFill>
              <a:srgbClr val="0179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BB14870-4C82-41C3-B7E1-6267B8027892}"/>
              </a:ext>
            </a:extLst>
          </p:cNvPr>
          <p:cNvSpPr txBox="1"/>
          <p:nvPr/>
        </p:nvSpPr>
        <p:spPr>
          <a:xfrm>
            <a:off x="4572335" y="2999297"/>
            <a:ext cx="2103097" cy="1036018"/>
          </a:xfrm>
          <a:prstGeom prst="rect">
            <a:avLst/>
          </a:prstGeom>
          <a:solidFill>
            <a:schemeClr val="tx2"/>
          </a:solidFill>
          <a:ln>
            <a:solidFill>
              <a:srgbClr val="092D91"/>
            </a:solidFill>
          </a:ln>
        </p:spPr>
        <p:txBody>
          <a:bodyPr wrap="square" lIns="72000" tIns="72000" rIns="72000" bIns="72000" rtlCol="0">
            <a:noAutofit/>
          </a:bodyPr>
          <a:lstStyle/>
          <a:p>
            <a:pPr>
              <a:lnSpc>
                <a:spcPct val="90000"/>
              </a:lnSpc>
              <a:spcAft>
                <a:spcPts val="600"/>
              </a:spcAft>
            </a:pPr>
            <a:r>
              <a:rPr lang="en-US" sz="1600">
                <a:solidFill>
                  <a:schemeClr val="bg1"/>
                </a:solidFill>
              </a:rPr>
              <a:t>Kernel Process Block</a:t>
            </a:r>
            <a:endParaRPr lang="fr-FR" sz="1600" err="1">
              <a:solidFill>
                <a:schemeClr val="bg1"/>
              </a:solidFill>
            </a:endParaRPr>
          </a:p>
        </p:txBody>
      </p:sp>
      <p:sp>
        <p:nvSpPr>
          <p:cNvPr id="8" name="TextBox 7">
            <a:extLst>
              <a:ext uri="{FF2B5EF4-FFF2-40B4-BE49-F238E27FC236}">
                <a16:creationId xmlns:a16="http://schemas.microsoft.com/office/drawing/2014/main" id="{7F9D4E18-467A-4B9C-AC12-7F58AAE5A7F1}"/>
              </a:ext>
            </a:extLst>
          </p:cNvPr>
          <p:cNvSpPr txBox="1"/>
          <p:nvPr/>
        </p:nvSpPr>
        <p:spPr>
          <a:xfrm>
            <a:off x="4572334" y="403756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UniqueProcessId</a:t>
            </a:r>
            <a:endParaRPr lang="fr-FR" err="1"/>
          </a:p>
        </p:txBody>
      </p:sp>
      <p:sp>
        <p:nvSpPr>
          <p:cNvPr id="9" name="TextBox 8">
            <a:extLst>
              <a:ext uri="{FF2B5EF4-FFF2-40B4-BE49-F238E27FC236}">
                <a16:creationId xmlns:a16="http://schemas.microsoft.com/office/drawing/2014/main" id="{C8765F7C-C823-4AEF-B539-4FF9F979A24F}"/>
              </a:ext>
            </a:extLst>
          </p:cNvPr>
          <p:cNvSpPr txBox="1"/>
          <p:nvPr/>
        </p:nvSpPr>
        <p:spPr>
          <a:xfrm>
            <a:off x="4572334" y="4406818"/>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OwnerProcessId</a:t>
            </a:r>
            <a:endParaRPr lang="fr-FR" err="1"/>
          </a:p>
        </p:txBody>
      </p:sp>
      <p:sp>
        <p:nvSpPr>
          <p:cNvPr id="10" name="TextBox 9">
            <a:extLst>
              <a:ext uri="{FF2B5EF4-FFF2-40B4-BE49-F238E27FC236}">
                <a16:creationId xmlns:a16="http://schemas.microsoft.com/office/drawing/2014/main" id="{F6E2C335-199E-452A-9318-EB2DE0299CE9}"/>
              </a:ext>
            </a:extLst>
          </p:cNvPr>
          <p:cNvSpPr txBox="1"/>
          <p:nvPr/>
        </p:nvSpPr>
        <p:spPr>
          <a:xfrm>
            <a:off x="4572334" y="477540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ActiveProcessLinks</a:t>
            </a:r>
            <a:endParaRPr lang="fr-FR" err="1"/>
          </a:p>
        </p:txBody>
      </p:sp>
      <p:sp>
        <p:nvSpPr>
          <p:cNvPr id="11" name="TextBox 10">
            <a:extLst>
              <a:ext uri="{FF2B5EF4-FFF2-40B4-BE49-F238E27FC236}">
                <a16:creationId xmlns:a16="http://schemas.microsoft.com/office/drawing/2014/main" id="{19811CD7-195D-4647-8696-A6ABB2DF3FD9}"/>
              </a:ext>
            </a:extLst>
          </p:cNvPr>
          <p:cNvSpPr txBox="1"/>
          <p:nvPr/>
        </p:nvSpPr>
        <p:spPr>
          <a:xfrm>
            <a:off x="4569313" y="2692819"/>
            <a:ext cx="1206401"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a:gradFill>
                  <a:gsLst>
                    <a:gs pos="2917">
                      <a:schemeClr val="tx1"/>
                    </a:gs>
                    <a:gs pos="30000">
                      <a:schemeClr val="tx1"/>
                    </a:gs>
                  </a:gsLst>
                  <a:lin ang="5400000" scaled="0"/>
                </a:gradFill>
              </a:rPr>
              <a:t>EPROCESS</a:t>
            </a:r>
            <a:endParaRPr lang="fr-FR" sz="2000" err="1">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9D5C16FF-B20D-426E-9854-B2F6753DE8CC}"/>
              </a:ext>
            </a:extLst>
          </p:cNvPr>
          <p:cNvSpPr txBox="1"/>
          <p:nvPr/>
        </p:nvSpPr>
        <p:spPr>
          <a:xfrm>
            <a:off x="4572334" y="513941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CreateTime</a:t>
            </a:r>
            <a:endParaRPr lang="fr-FR" err="1"/>
          </a:p>
        </p:txBody>
      </p:sp>
      <p:sp>
        <p:nvSpPr>
          <p:cNvPr id="13" name="TextBox 12">
            <a:extLst>
              <a:ext uri="{FF2B5EF4-FFF2-40B4-BE49-F238E27FC236}">
                <a16:creationId xmlns:a16="http://schemas.microsoft.com/office/drawing/2014/main" id="{C9584557-6513-4BE2-A9A0-6A95841B3B93}"/>
              </a:ext>
            </a:extLst>
          </p:cNvPr>
          <p:cNvSpPr txBox="1"/>
          <p:nvPr/>
        </p:nvSpPr>
        <p:spPr>
          <a:xfrm>
            <a:off x="4572334" y="5506420"/>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ExitTime</a:t>
            </a:r>
            <a:endParaRPr lang="fr-FR" err="1"/>
          </a:p>
        </p:txBody>
      </p:sp>
      <p:sp>
        <p:nvSpPr>
          <p:cNvPr id="14" name="TextBox 13">
            <a:extLst>
              <a:ext uri="{FF2B5EF4-FFF2-40B4-BE49-F238E27FC236}">
                <a16:creationId xmlns:a16="http://schemas.microsoft.com/office/drawing/2014/main" id="{B7397E8A-3DFF-4BB9-B050-C952B4258222}"/>
              </a:ext>
            </a:extLst>
          </p:cNvPr>
          <p:cNvSpPr txBox="1"/>
          <p:nvPr/>
        </p:nvSpPr>
        <p:spPr>
          <a:xfrm>
            <a:off x="4572334" y="587342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ObjectTable</a:t>
            </a:r>
            <a:endParaRPr lang="fr-FR" err="1"/>
          </a:p>
        </p:txBody>
      </p:sp>
      <p:sp>
        <p:nvSpPr>
          <p:cNvPr id="16" name="TextBox 15">
            <a:extLst>
              <a:ext uri="{FF2B5EF4-FFF2-40B4-BE49-F238E27FC236}">
                <a16:creationId xmlns:a16="http://schemas.microsoft.com/office/drawing/2014/main" id="{03B4C185-13F2-48F5-829E-B76CDD765315}"/>
              </a:ext>
            </a:extLst>
          </p:cNvPr>
          <p:cNvSpPr txBox="1"/>
          <p:nvPr/>
        </p:nvSpPr>
        <p:spPr>
          <a:xfrm>
            <a:off x="4843630" y="3336864"/>
            <a:ext cx="1828779"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err="1">
                <a:gradFill>
                  <a:gsLst>
                    <a:gs pos="2917">
                      <a:schemeClr val="tx1"/>
                    </a:gs>
                    <a:gs pos="30000">
                      <a:schemeClr val="tx1"/>
                    </a:gs>
                  </a:gsLst>
                  <a:lin ang="5400000" scaled="0"/>
                </a:gradFill>
              </a:rPr>
              <a:t>ThreadListHead</a:t>
            </a:r>
            <a:endParaRPr lang="fr-FR" sz="2000" err="1">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5A4DBAA9-9F78-4151-976F-99BAAE30C539}"/>
              </a:ext>
            </a:extLst>
          </p:cNvPr>
          <p:cNvSpPr/>
          <p:nvPr/>
        </p:nvSpPr>
        <p:spPr bwMode="auto">
          <a:xfrm>
            <a:off x="7409966" y="2674359"/>
            <a:ext cx="2103097" cy="2103049"/>
          </a:xfrm>
          <a:prstGeom prst="rect">
            <a:avLst/>
          </a:prstGeom>
          <a:noFill/>
          <a:ln>
            <a:solidFill>
              <a:srgbClr val="0179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33E0D594-7EED-41D7-9DE7-C740214FA6B5}"/>
              </a:ext>
            </a:extLst>
          </p:cNvPr>
          <p:cNvSpPr txBox="1"/>
          <p:nvPr/>
        </p:nvSpPr>
        <p:spPr>
          <a:xfrm>
            <a:off x="7409966" y="2682115"/>
            <a:ext cx="2103097"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a:t>Kernel Thread Block</a:t>
            </a:r>
            <a:endParaRPr lang="fr-FR" err="1"/>
          </a:p>
        </p:txBody>
      </p:sp>
      <p:sp>
        <p:nvSpPr>
          <p:cNvPr id="19" name="TextBox 18">
            <a:extLst>
              <a:ext uri="{FF2B5EF4-FFF2-40B4-BE49-F238E27FC236}">
                <a16:creationId xmlns:a16="http://schemas.microsoft.com/office/drawing/2014/main" id="{44A18749-17A0-462E-B16E-5C760C36DD47}"/>
              </a:ext>
            </a:extLst>
          </p:cNvPr>
          <p:cNvSpPr txBox="1"/>
          <p:nvPr/>
        </p:nvSpPr>
        <p:spPr>
          <a:xfrm>
            <a:off x="7409965" y="3047863"/>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CreateTime</a:t>
            </a:r>
            <a:endParaRPr lang="fr-FR" err="1"/>
          </a:p>
        </p:txBody>
      </p:sp>
      <p:sp>
        <p:nvSpPr>
          <p:cNvPr id="20" name="TextBox 19">
            <a:extLst>
              <a:ext uri="{FF2B5EF4-FFF2-40B4-BE49-F238E27FC236}">
                <a16:creationId xmlns:a16="http://schemas.microsoft.com/office/drawing/2014/main" id="{F12C0C5C-FA39-4E2B-9F9E-09F794B6D22E}"/>
              </a:ext>
            </a:extLst>
          </p:cNvPr>
          <p:cNvSpPr txBox="1"/>
          <p:nvPr/>
        </p:nvSpPr>
        <p:spPr>
          <a:xfrm>
            <a:off x="7409965" y="3417117"/>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ExitTime</a:t>
            </a:r>
            <a:endParaRPr lang="fr-FR" err="1"/>
          </a:p>
        </p:txBody>
      </p:sp>
      <p:sp>
        <p:nvSpPr>
          <p:cNvPr id="21" name="TextBox 20">
            <a:extLst>
              <a:ext uri="{FF2B5EF4-FFF2-40B4-BE49-F238E27FC236}">
                <a16:creationId xmlns:a16="http://schemas.microsoft.com/office/drawing/2014/main" id="{03ABB944-61A9-4A50-ADEB-B0AC286185E6}"/>
              </a:ext>
            </a:extLst>
          </p:cNvPr>
          <p:cNvSpPr txBox="1"/>
          <p:nvPr/>
        </p:nvSpPr>
        <p:spPr>
          <a:xfrm>
            <a:off x="7409965" y="3785703"/>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StartAddress</a:t>
            </a:r>
            <a:endParaRPr lang="fr-FR" err="1"/>
          </a:p>
        </p:txBody>
      </p:sp>
      <p:sp>
        <p:nvSpPr>
          <p:cNvPr id="22" name="TextBox 21">
            <a:extLst>
              <a:ext uri="{FF2B5EF4-FFF2-40B4-BE49-F238E27FC236}">
                <a16:creationId xmlns:a16="http://schemas.microsoft.com/office/drawing/2014/main" id="{0941D834-B2CD-47B5-9027-2EEE10EB1D36}"/>
              </a:ext>
            </a:extLst>
          </p:cNvPr>
          <p:cNvSpPr txBox="1"/>
          <p:nvPr/>
        </p:nvSpPr>
        <p:spPr>
          <a:xfrm>
            <a:off x="7406944" y="2375637"/>
            <a:ext cx="1206401"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a:gradFill>
                  <a:gsLst>
                    <a:gs pos="2917">
                      <a:schemeClr val="tx1"/>
                    </a:gs>
                    <a:gs pos="30000">
                      <a:schemeClr val="tx1"/>
                    </a:gs>
                  </a:gsLst>
                  <a:lin ang="5400000" scaled="0"/>
                </a:gradFill>
              </a:rPr>
              <a:t>ETHREAD</a:t>
            </a:r>
            <a:endParaRPr lang="fr-FR" sz="2000" err="1">
              <a:gradFill>
                <a:gsLst>
                  <a:gs pos="2917">
                    <a:schemeClr val="tx1"/>
                  </a:gs>
                  <a:gs pos="30000">
                    <a:schemeClr val="tx1"/>
                  </a:gs>
                </a:gsLst>
                <a:lin ang="5400000" scaled="0"/>
              </a:gradFill>
            </a:endParaRPr>
          </a:p>
        </p:txBody>
      </p:sp>
      <p:sp>
        <p:nvSpPr>
          <p:cNvPr id="23" name="TextBox 22">
            <a:extLst>
              <a:ext uri="{FF2B5EF4-FFF2-40B4-BE49-F238E27FC236}">
                <a16:creationId xmlns:a16="http://schemas.microsoft.com/office/drawing/2014/main" id="{3EAEA5E7-C2F8-47C1-BD9F-4DA650755D00}"/>
              </a:ext>
            </a:extLst>
          </p:cNvPr>
          <p:cNvSpPr txBox="1"/>
          <p:nvPr/>
        </p:nvSpPr>
        <p:spPr>
          <a:xfrm>
            <a:off x="7409965" y="414971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ThreadListEntry</a:t>
            </a:r>
            <a:endParaRPr lang="fr-FR" err="1"/>
          </a:p>
        </p:txBody>
      </p:sp>
      <p:sp>
        <p:nvSpPr>
          <p:cNvPr id="27" name="TextBox 26">
            <a:extLst>
              <a:ext uri="{FF2B5EF4-FFF2-40B4-BE49-F238E27FC236}">
                <a16:creationId xmlns:a16="http://schemas.microsoft.com/office/drawing/2014/main" id="{E29090FD-4CB9-4DEA-A459-1A9E2C664F7B}"/>
              </a:ext>
            </a:extLst>
          </p:cNvPr>
          <p:cNvSpPr txBox="1"/>
          <p:nvPr/>
        </p:nvSpPr>
        <p:spPr>
          <a:xfrm>
            <a:off x="7681261" y="1828426"/>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Thread 0</a:t>
            </a:r>
            <a:endParaRPr lang="fr-FR" sz="2000" err="1">
              <a:gradFill>
                <a:gsLst>
                  <a:gs pos="2917">
                    <a:schemeClr val="tx1"/>
                  </a:gs>
                  <a:gs pos="30000">
                    <a:schemeClr val="tx1"/>
                  </a:gs>
                </a:gsLst>
                <a:lin ang="5400000" scaled="0"/>
              </a:gradFill>
            </a:endParaRPr>
          </a:p>
        </p:txBody>
      </p:sp>
      <p:cxnSp>
        <p:nvCxnSpPr>
          <p:cNvPr id="29" name="Connector: Curved 28">
            <a:extLst>
              <a:ext uri="{FF2B5EF4-FFF2-40B4-BE49-F238E27FC236}">
                <a16:creationId xmlns:a16="http://schemas.microsoft.com/office/drawing/2014/main" id="{6386F5B2-6C91-4987-9474-6800ADF682EA}"/>
              </a:ext>
            </a:extLst>
          </p:cNvPr>
          <p:cNvCxnSpPr>
            <a:cxnSpLocks/>
            <a:stCxn id="16" idx="3"/>
            <a:endCxn id="23" idx="1"/>
          </p:cNvCxnSpPr>
          <p:nvPr/>
        </p:nvCxnSpPr>
        <p:spPr>
          <a:xfrm>
            <a:off x="6672409" y="3485742"/>
            <a:ext cx="737556" cy="847475"/>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BAD9A04-268C-430E-87EB-B5D5E14CA44F}"/>
              </a:ext>
            </a:extLst>
          </p:cNvPr>
          <p:cNvSpPr/>
          <p:nvPr/>
        </p:nvSpPr>
        <p:spPr bwMode="auto">
          <a:xfrm>
            <a:off x="10215230" y="3920790"/>
            <a:ext cx="2103097" cy="2103049"/>
          </a:xfrm>
          <a:prstGeom prst="rect">
            <a:avLst/>
          </a:prstGeom>
          <a:noFill/>
          <a:ln>
            <a:solidFill>
              <a:srgbClr val="0179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B22812E5-54C4-44C9-B112-E6845C99B40E}"/>
              </a:ext>
            </a:extLst>
          </p:cNvPr>
          <p:cNvSpPr txBox="1"/>
          <p:nvPr/>
        </p:nvSpPr>
        <p:spPr>
          <a:xfrm>
            <a:off x="10215230" y="3928546"/>
            <a:ext cx="2103097"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a:t>Kernel Thread Block</a:t>
            </a:r>
            <a:endParaRPr lang="fr-FR" err="1"/>
          </a:p>
        </p:txBody>
      </p:sp>
      <p:sp>
        <p:nvSpPr>
          <p:cNvPr id="43" name="TextBox 42">
            <a:extLst>
              <a:ext uri="{FF2B5EF4-FFF2-40B4-BE49-F238E27FC236}">
                <a16:creationId xmlns:a16="http://schemas.microsoft.com/office/drawing/2014/main" id="{2D5A79A7-644D-4E92-B6F2-052717A04288}"/>
              </a:ext>
            </a:extLst>
          </p:cNvPr>
          <p:cNvSpPr txBox="1"/>
          <p:nvPr/>
        </p:nvSpPr>
        <p:spPr>
          <a:xfrm>
            <a:off x="10215229" y="429429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CreateTime</a:t>
            </a:r>
            <a:endParaRPr lang="fr-FR" err="1"/>
          </a:p>
        </p:txBody>
      </p:sp>
      <p:sp>
        <p:nvSpPr>
          <p:cNvPr id="44" name="TextBox 43">
            <a:extLst>
              <a:ext uri="{FF2B5EF4-FFF2-40B4-BE49-F238E27FC236}">
                <a16:creationId xmlns:a16="http://schemas.microsoft.com/office/drawing/2014/main" id="{C5370812-08D5-447C-A3F5-56D30D472BE7}"/>
              </a:ext>
            </a:extLst>
          </p:cNvPr>
          <p:cNvSpPr txBox="1"/>
          <p:nvPr/>
        </p:nvSpPr>
        <p:spPr>
          <a:xfrm>
            <a:off x="10215229" y="4663548"/>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ExitTime</a:t>
            </a:r>
            <a:endParaRPr lang="fr-FR" err="1"/>
          </a:p>
        </p:txBody>
      </p:sp>
      <p:sp>
        <p:nvSpPr>
          <p:cNvPr id="45" name="TextBox 44">
            <a:extLst>
              <a:ext uri="{FF2B5EF4-FFF2-40B4-BE49-F238E27FC236}">
                <a16:creationId xmlns:a16="http://schemas.microsoft.com/office/drawing/2014/main" id="{256F08AC-75EE-4062-8E5E-D0AEF0B4389A}"/>
              </a:ext>
            </a:extLst>
          </p:cNvPr>
          <p:cNvSpPr txBox="1"/>
          <p:nvPr/>
        </p:nvSpPr>
        <p:spPr>
          <a:xfrm>
            <a:off x="10215229" y="5032134"/>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StartAddress</a:t>
            </a:r>
            <a:endParaRPr lang="fr-FR" err="1"/>
          </a:p>
        </p:txBody>
      </p:sp>
      <p:sp>
        <p:nvSpPr>
          <p:cNvPr id="46" name="TextBox 45">
            <a:extLst>
              <a:ext uri="{FF2B5EF4-FFF2-40B4-BE49-F238E27FC236}">
                <a16:creationId xmlns:a16="http://schemas.microsoft.com/office/drawing/2014/main" id="{82227126-48DA-417F-B344-87F7E4E5E72F}"/>
              </a:ext>
            </a:extLst>
          </p:cNvPr>
          <p:cNvSpPr txBox="1"/>
          <p:nvPr/>
        </p:nvSpPr>
        <p:spPr>
          <a:xfrm>
            <a:off x="10212208" y="3622068"/>
            <a:ext cx="1206401" cy="297756"/>
          </a:xfrm>
          <a:prstGeom prst="rect">
            <a:avLst/>
          </a:prstGeom>
          <a:solidFill>
            <a:schemeClr val="bg2"/>
          </a:solidFill>
        </p:spPr>
        <p:txBody>
          <a:bodyPr wrap="square" lIns="72000" tIns="72000" rIns="72000" bIns="72000" rtlCol="0">
            <a:spAutoFit/>
          </a:bodyPr>
          <a:lstStyle/>
          <a:p>
            <a:pPr>
              <a:lnSpc>
                <a:spcPct val="90000"/>
              </a:lnSpc>
              <a:spcAft>
                <a:spcPts val="600"/>
              </a:spcAft>
            </a:pPr>
            <a:r>
              <a:rPr lang="en-US" sz="1100">
                <a:gradFill>
                  <a:gsLst>
                    <a:gs pos="2917">
                      <a:schemeClr val="tx1"/>
                    </a:gs>
                    <a:gs pos="30000">
                      <a:schemeClr val="tx1"/>
                    </a:gs>
                  </a:gsLst>
                  <a:lin ang="5400000" scaled="0"/>
                </a:gradFill>
              </a:rPr>
              <a:t>ETHREAD</a:t>
            </a:r>
            <a:endParaRPr lang="fr-FR" sz="2000" err="1">
              <a:gradFill>
                <a:gsLst>
                  <a:gs pos="2917">
                    <a:schemeClr val="tx1"/>
                  </a:gs>
                  <a:gs pos="30000">
                    <a:schemeClr val="tx1"/>
                  </a:gs>
                </a:gsLst>
                <a:lin ang="5400000" scaled="0"/>
              </a:gradFill>
            </a:endParaRPr>
          </a:p>
        </p:txBody>
      </p:sp>
      <p:sp>
        <p:nvSpPr>
          <p:cNvPr id="47" name="TextBox 46">
            <a:extLst>
              <a:ext uri="{FF2B5EF4-FFF2-40B4-BE49-F238E27FC236}">
                <a16:creationId xmlns:a16="http://schemas.microsoft.com/office/drawing/2014/main" id="{165E77C6-3346-406C-8F76-17F39A7902E3}"/>
              </a:ext>
            </a:extLst>
          </p:cNvPr>
          <p:cNvSpPr txBox="1"/>
          <p:nvPr/>
        </p:nvSpPr>
        <p:spPr>
          <a:xfrm>
            <a:off x="10215229" y="5396145"/>
            <a:ext cx="2100075" cy="367005"/>
          </a:xfrm>
          <a:prstGeom prst="rect">
            <a:avLst/>
          </a:prstGeom>
          <a:solidFill>
            <a:schemeClr val="tx2"/>
          </a:solidFill>
          <a:ln>
            <a:solidFill>
              <a:srgbClr val="092D91"/>
            </a:solidFill>
          </a:ln>
        </p:spPr>
        <p:txBody>
          <a:bodyPr wrap="square" lIns="72000" tIns="72000" rIns="72000" bIns="72000" rtlCol="0">
            <a:spAutoFit/>
          </a:bodyPr>
          <a:lstStyle>
            <a:defPPr>
              <a:defRPr lang="en-GB"/>
            </a:defPPr>
            <a:lvl1pPr>
              <a:lnSpc>
                <a:spcPct val="90000"/>
              </a:lnSpc>
              <a:spcAft>
                <a:spcPts val="600"/>
              </a:spcAft>
              <a:defRPr sz="1600">
                <a:solidFill>
                  <a:schemeClr val="bg1"/>
                </a:solidFill>
              </a:defRPr>
            </a:lvl1pPr>
          </a:lstStyle>
          <a:p>
            <a:r>
              <a:rPr lang="en-US" err="1"/>
              <a:t>ThreadListEntry</a:t>
            </a:r>
            <a:endParaRPr lang="fr-FR" err="1"/>
          </a:p>
        </p:txBody>
      </p:sp>
      <p:sp>
        <p:nvSpPr>
          <p:cNvPr id="48" name="TextBox 47">
            <a:extLst>
              <a:ext uri="{FF2B5EF4-FFF2-40B4-BE49-F238E27FC236}">
                <a16:creationId xmlns:a16="http://schemas.microsoft.com/office/drawing/2014/main" id="{5878B8E4-F780-4F35-9C4C-D911A235D3CA}"/>
              </a:ext>
            </a:extLst>
          </p:cNvPr>
          <p:cNvSpPr txBox="1"/>
          <p:nvPr/>
        </p:nvSpPr>
        <p:spPr>
          <a:xfrm>
            <a:off x="10486525" y="3074857"/>
            <a:ext cx="1206401"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Thread n</a:t>
            </a:r>
            <a:endParaRPr lang="fr-FR" sz="2000" err="1">
              <a:gradFill>
                <a:gsLst>
                  <a:gs pos="2917">
                    <a:schemeClr val="tx1"/>
                  </a:gs>
                  <a:gs pos="30000">
                    <a:schemeClr val="tx1"/>
                  </a:gs>
                </a:gsLst>
                <a:lin ang="5400000" scaled="0"/>
              </a:gradFill>
            </a:endParaRPr>
          </a:p>
        </p:txBody>
      </p:sp>
      <p:cxnSp>
        <p:nvCxnSpPr>
          <p:cNvPr id="50" name="Connector: Curved 49">
            <a:extLst>
              <a:ext uri="{FF2B5EF4-FFF2-40B4-BE49-F238E27FC236}">
                <a16:creationId xmlns:a16="http://schemas.microsoft.com/office/drawing/2014/main" id="{B97D7990-6659-4E6F-847B-8CFE4702B8B7}"/>
              </a:ext>
            </a:extLst>
          </p:cNvPr>
          <p:cNvCxnSpPr>
            <a:cxnSpLocks/>
            <a:stCxn id="23" idx="3"/>
            <a:endCxn id="47" idx="1"/>
          </p:cNvCxnSpPr>
          <p:nvPr/>
        </p:nvCxnSpPr>
        <p:spPr>
          <a:xfrm>
            <a:off x="9510040" y="4333217"/>
            <a:ext cx="705189" cy="12464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6119C04-1F7A-4F02-BD5B-0A0A75BB3D8A}"/>
              </a:ext>
            </a:extLst>
          </p:cNvPr>
          <p:cNvSpPr txBox="1"/>
          <p:nvPr/>
        </p:nvSpPr>
        <p:spPr>
          <a:xfrm>
            <a:off x="457580" y="1851360"/>
            <a:ext cx="3825790" cy="2699200"/>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Thread internal data are stored in ETHREAD structures (data relevant to Executive)</a:t>
            </a: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Threads list is implemented as a linked list</a:t>
            </a:r>
            <a:endParaRPr lang="fr-FR" sz="24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555127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0DB8-AB36-4DD3-863E-58E19CE319E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FA150FC1-E10C-4A6D-95BC-42BCB7D67458}"/>
              </a:ext>
            </a:extLst>
          </p:cNvPr>
          <p:cNvSpPr>
            <a:spLocks noGrp="1"/>
          </p:cNvSpPr>
          <p:nvPr>
            <p:ph type="body" sz="quarter" idx="14"/>
          </p:nvPr>
        </p:nvSpPr>
        <p:spPr>
          <a:xfrm>
            <a:off x="274702" y="1668463"/>
            <a:ext cx="11887070" cy="683264"/>
          </a:xfrm>
        </p:spPr>
        <p:txBody>
          <a:bodyPr/>
          <a:lstStyle/>
          <a:p>
            <a:pPr marL="0" indent="0">
              <a:buNone/>
            </a:pPr>
            <a:r>
              <a:rPr lang="en-US"/>
              <a:t>Using Process Explorer</a:t>
            </a:r>
            <a:endParaRPr lang="fr-FR"/>
          </a:p>
        </p:txBody>
      </p:sp>
      <p:sp>
        <p:nvSpPr>
          <p:cNvPr id="4" name="Title 3">
            <a:extLst>
              <a:ext uri="{FF2B5EF4-FFF2-40B4-BE49-F238E27FC236}">
                <a16:creationId xmlns:a16="http://schemas.microsoft.com/office/drawing/2014/main" id="{01594BCB-1A58-4794-AFD7-4A0D49A83816}"/>
              </a:ext>
            </a:extLst>
          </p:cNvPr>
          <p:cNvSpPr>
            <a:spLocks noGrp="1"/>
          </p:cNvSpPr>
          <p:nvPr>
            <p:ph type="title"/>
          </p:nvPr>
        </p:nvSpPr>
        <p:spPr/>
        <p:txBody>
          <a:bodyPr/>
          <a:lstStyle/>
          <a:p>
            <a:r>
              <a:rPr lang="en-US"/>
              <a:t>Viewing process’ threads</a:t>
            </a:r>
            <a:endParaRPr lang="fr-FR"/>
          </a:p>
        </p:txBody>
      </p:sp>
      <p:pic>
        <p:nvPicPr>
          <p:cNvPr id="5" name="Picture 4">
            <a:extLst>
              <a:ext uri="{FF2B5EF4-FFF2-40B4-BE49-F238E27FC236}">
                <a16:creationId xmlns:a16="http://schemas.microsoft.com/office/drawing/2014/main" id="{B12E582F-7D83-4120-BA0B-7C517576883A}"/>
              </a:ext>
            </a:extLst>
          </p:cNvPr>
          <p:cNvPicPr>
            <a:picLocks noChangeAspect="1"/>
          </p:cNvPicPr>
          <p:nvPr/>
        </p:nvPicPr>
        <p:blipFill>
          <a:blip r:embed="rId2"/>
          <a:stretch>
            <a:fillRect/>
          </a:stretch>
        </p:blipFill>
        <p:spPr>
          <a:xfrm>
            <a:off x="484598" y="2351727"/>
            <a:ext cx="5733639" cy="4320213"/>
          </a:xfrm>
          <a:prstGeom prst="rect">
            <a:avLst/>
          </a:prstGeom>
        </p:spPr>
      </p:pic>
    </p:spTree>
    <p:extLst>
      <p:ext uri="{BB962C8B-B14F-4D97-AF65-F5344CB8AC3E}">
        <p14:creationId xmlns:p14="http://schemas.microsoft.com/office/powerpoint/2010/main" val="32130224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172AB0-B30D-4AD8-A235-FA9814208A0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a:p>
        </p:txBody>
      </p:sp>
      <p:sp>
        <p:nvSpPr>
          <p:cNvPr id="3" name="Title 2">
            <a:extLst>
              <a:ext uri="{FF2B5EF4-FFF2-40B4-BE49-F238E27FC236}">
                <a16:creationId xmlns:a16="http://schemas.microsoft.com/office/drawing/2014/main" id="{94F20646-3CC0-4271-87C4-E94F969DD7E2}"/>
              </a:ext>
            </a:extLst>
          </p:cNvPr>
          <p:cNvSpPr>
            <a:spLocks noGrp="1"/>
          </p:cNvSpPr>
          <p:nvPr>
            <p:ph type="title"/>
          </p:nvPr>
        </p:nvSpPr>
        <p:spPr/>
        <p:txBody>
          <a:bodyPr/>
          <a:lstStyle/>
          <a:p>
            <a:r>
              <a:rPr lang="en-US"/>
              <a:t>Viewing process’ threads using the debugger</a:t>
            </a:r>
            <a:endParaRPr lang="fr-FR"/>
          </a:p>
        </p:txBody>
      </p:sp>
      <p:sp>
        <p:nvSpPr>
          <p:cNvPr id="5" name="Rectangle 4">
            <a:extLst>
              <a:ext uri="{FF2B5EF4-FFF2-40B4-BE49-F238E27FC236}">
                <a16:creationId xmlns:a16="http://schemas.microsoft.com/office/drawing/2014/main" id="{8532C460-F06D-41C2-8857-813EDD266E86}"/>
              </a:ext>
            </a:extLst>
          </p:cNvPr>
          <p:cNvSpPr/>
          <p:nvPr/>
        </p:nvSpPr>
        <p:spPr>
          <a:xfrm>
            <a:off x="6400795" y="1668463"/>
            <a:ext cx="5761043" cy="4108817"/>
          </a:xfrm>
          <a:prstGeom prst="rect">
            <a:avLst/>
          </a:prstGeom>
        </p:spPr>
        <p:txBody>
          <a:bodyPr wrap="square">
            <a:spAutoFit/>
          </a:bodyPr>
          <a:lstStyle/>
          <a:p>
            <a:pPr algn="l"/>
            <a:r>
              <a:rPr lang="fr-FR" sz="900">
                <a:latin typeface="Consolas" panose="020B0609020204030204" pitchFamily="49" charset="0"/>
              </a:rPr>
              <a:t>0: </a:t>
            </a:r>
            <a:r>
              <a:rPr lang="fr-FR" sz="900" err="1">
                <a:latin typeface="Consolas" panose="020B0609020204030204" pitchFamily="49" charset="0"/>
              </a:rPr>
              <a:t>kd</a:t>
            </a:r>
            <a:r>
              <a:rPr lang="fr-FR" sz="900">
                <a:latin typeface="Consolas" panose="020B0609020204030204" pitchFamily="49" charset="0"/>
              </a:rPr>
              <a:t>&gt; !process ffff890585214580 3</a:t>
            </a:r>
          </a:p>
          <a:p>
            <a:pPr algn="l"/>
            <a:r>
              <a:rPr lang="fr-FR" sz="900">
                <a:latin typeface="Consolas" panose="020B0609020204030204" pitchFamily="49" charset="0"/>
              </a:rPr>
              <a:t>PROCESS ffff890585214580</a:t>
            </a:r>
          </a:p>
          <a:p>
            <a:pPr algn="l"/>
            <a:r>
              <a:rPr lang="fr-FR" sz="900">
                <a:latin typeface="Consolas" panose="020B0609020204030204" pitchFamily="49" charset="0"/>
              </a:rPr>
              <a:t>    </a:t>
            </a:r>
            <a:r>
              <a:rPr lang="fr-FR" sz="900" err="1">
                <a:latin typeface="Consolas" panose="020B0609020204030204" pitchFamily="49" charset="0"/>
              </a:rPr>
              <a:t>SessionId</a:t>
            </a:r>
            <a:r>
              <a:rPr lang="fr-FR" sz="900">
                <a:latin typeface="Consolas" panose="020B0609020204030204" pitchFamily="49" charset="0"/>
              </a:rPr>
              <a:t>: 1  Cid: 1140    </a:t>
            </a:r>
            <a:r>
              <a:rPr lang="fr-FR" sz="900" err="1">
                <a:latin typeface="Consolas" panose="020B0609020204030204" pitchFamily="49" charset="0"/>
              </a:rPr>
              <a:t>Peb</a:t>
            </a:r>
            <a:r>
              <a:rPr lang="fr-FR" sz="900">
                <a:latin typeface="Consolas" panose="020B0609020204030204" pitchFamily="49" charset="0"/>
              </a:rPr>
              <a:t>: c10d10e000  </a:t>
            </a:r>
            <a:r>
              <a:rPr lang="fr-FR" sz="900" err="1">
                <a:latin typeface="Consolas" panose="020B0609020204030204" pitchFamily="49" charset="0"/>
              </a:rPr>
              <a:t>ParentCid</a:t>
            </a:r>
            <a:r>
              <a:rPr lang="fr-FR" sz="900">
                <a:latin typeface="Consolas" panose="020B0609020204030204" pitchFamily="49" charset="0"/>
              </a:rPr>
              <a:t>: 0fc4</a:t>
            </a:r>
          </a:p>
          <a:p>
            <a:pPr algn="l"/>
            <a:r>
              <a:rPr lang="fr-FR" sz="900">
                <a:latin typeface="Consolas" panose="020B0609020204030204" pitchFamily="49" charset="0"/>
              </a:rPr>
              <a:t>    </a:t>
            </a:r>
            <a:r>
              <a:rPr lang="fr-FR" sz="900" err="1">
                <a:latin typeface="Consolas" panose="020B0609020204030204" pitchFamily="49" charset="0"/>
              </a:rPr>
              <a:t>DirBase</a:t>
            </a:r>
            <a:r>
              <a:rPr lang="fr-FR" sz="900">
                <a:latin typeface="Consolas" panose="020B0609020204030204" pitchFamily="49" charset="0"/>
              </a:rPr>
              <a:t>: 33c80000  </a:t>
            </a:r>
            <a:r>
              <a:rPr lang="fr-FR" sz="900" err="1">
                <a:latin typeface="Consolas" panose="020B0609020204030204" pitchFamily="49" charset="0"/>
              </a:rPr>
              <a:t>ObjectTable</a:t>
            </a:r>
            <a:r>
              <a:rPr lang="fr-FR" sz="900">
                <a:latin typeface="Consolas" panose="020B0609020204030204" pitchFamily="49" charset="0"/>
              </a:rPr>
              <a:t>: ffff9989644d7040  </a:t>
            </a:r>
            <a:r>
              <a:rPr lang="fr-FR" sz="900" err="1">
                <a:latin typeface="Consolas" panose="020B0609020204030204" pitchFamily="49" charset="0"/>
              </a:rPr>
              <a:t>HandleCount</a:t>
            </a:r>
            <a:r>
              <a:rPr lang="fr-FR" sz="900">
                <a:latin typeface="Consolas" panose="020B0609020204030204" pitchFamily="49" charset="0"/>
              </a:rPr>
              <a:t>: 590.</a:t>
            </a:r>
          </a:p>
          <a:p>
            <a:pPr algn="l"/>
            <a:r>
              <a:rPr lang="fr-FR" sz="900">
                <a:latin typeface="Consolas" panose="020B0609020204030204" pitchFamily="49" charset="0"/>
              </a:rPr>
              <a:t>    Image: powershell.exe</a:t>
            </a:r>
          </a:p>
          <a:p>
            <a:pPr algn="l"/>
            <a:r>
              <a:rPr lang="fr-FR" sz="900">
                <a:latin typeface="Consolas" panose="020B0609020204030204" pitchFamily="49" charset="0"/>
              </a:rPr>
              <a:t>    </a:t>
            </a:r>
            <a:r>
              <a:rPr lang="fr-FR" sz="900" err="1">
                <a:latin typeface="Consolas" panose="020B0609020204030204" pitchFamily="49" charset="0"/>
              </a:rPr>
              <a:t>VadRoot</a:t>
            </a:r>
            <a:r>
              <a:rPr lang="fr-FR" sz="900">
                <a:latin typeface="Consolas" panose="020B0609020204030204" pitchFamily="49" charset="0"/>
              </a:rPr>
              <a:t> ffff890587b7d010 </a:t>
            </a:r>
            <a:r>
              <a:rPr lang="fr-FR" sz="900" err="1">
                <a:latin typeface="Consolas" panose="020B0609020204030204" pitchFamily="49" charset="0"/>
              </a:rPr>
              <a:t>Vads</a:t>
            </a:r>
            <a:r>
              <a:rPr lang="fr-FR" sz="900">
                <a:latin typeface="Consolas" panose="020B0609020204030204" pitchFamily="49" charset="0"/>
              </a:rPr>
              <a:t> 218 Clone 0 Private 5573. </a:t>
            </a:r>
            <a:r>
              <a:rPr lang="fr-FR" sz="900" err="1">
                <a:latin typeface="Consolas" panose="020B0609020204030204" pitchFamily="49" charset="0"/>
              </a:rPr>
              <a:t>Modified</a:t>
            </a:r>
            <a:r>
              <a:rPr lang="fr-FR" sz="900">
                <a:latin typeface="Consolas" panose="020B0609020204030204" pitchFamily="49" charset="0"/>
              </a:rPr>
              <a:t> 86. </a:t>
            </a:r>
            <a:r>
              <a:rPr lang="fr-FR" sz="900" err="1">
                <a:latin typeface="Consolas" panose="020B0609020204030204" pitchFamily="49" charset="0"/>
              </a:rPr>
              <a:t>Locked</a:t>
            </a:r>
            <a:r>
              <a:rPr lang="fr-FR" sz="900">
                <a:latin typeface="Consolas" panose="020B0609020204030204" pitchFamily="49" charset="0"/>
              </a:rPr>
              <a:t> 0.</a:t>
            </a:r>
          </a:p>
          <a:p>
            <a:pPr algn="l"/>
            <a:r>
              <a:rPr lang="fr-FR" sz="900">
                <a:latin typeface="Consolas" panose="020B0609020204030204" pitchFamily="49" charset="0"/>
              </a:rPr>
              <a:t>    </a:t>
            </a:r>
            <a:r>
              <a:rPr lang="fr-FR" sz="900" err="1">
                <a:latin typeface="Consolas" panose="020B0609020204030204" pitchFamily="49" charset="0"/>
              </a:rPr>
              <a:t>DeviceMap</a:t>
            </a:r>
            <a:r>
              <a:rPr lang="fr-FR" sz="900">
                <a:latin typeface="Consolas" panose="020B0609020204030204" pitchFamily="49" charset="0"/>
              </a:rPr>
              <a:t> ffff998962921410</a:t>
            </a:r>
          </a:p>
          <a:p>
            <a:pPr algn="l"/>
            <a:r>
              <a:rPr lang="fr-FR" sz="900">
                <a:latin typeface="Consolas" panose="020B0609020204030204" pitchFamily="49" charset="0"/>
              </a:rPr>
              <a:t>    </a:t>
            </a:r>
            <a:r>
              <a:rPr lang="fr-FR" sz="900" err="1">
                <a:latin typeface="Consolas" panose="020B0609020204030204" pitchFamily="49" charset="0"/>
              </a:rPr>
              <a:t>Token</a:t>
            </a:r>
            <a:r>
              <a:rPr lang="fr-FR" sz="900">
                <a:latin typeface="Consolas" panose="020B0609020204030204" pitchFamily="49" charset="0"/>
              </a:rPr>
              <a:t>                             ffff998963abca70</a:t>
            </a:r>
          </a:p>
          <a:p>
            <a:pPr algn="l"/>
            <a:r>
              <a:rPr lang="fr-FR" sz="900">
                <a:latin typeface="Consolas" panose="020B0609020204030204" pitchFamily="49" charset="0"/>
              </a:rPr>
              <a:t>    </a:t>
            </a:r>
            <a:r>
              <a:rPr lang="fr-FR" sz="900" err="1">
                <a:latin typeface="Consolas" panose="020B0609020204030204" pitchFamily="49" charset="0"/>
              </a:rPr>
              <a:t>ElapsedTime</a:t>
            </a:r>
            <a:r>
              <a:rPr lang="fr-FR" sz="900">
                <a:latin typeface="Consolas" panose="020B0609020204030204" pitchFamily="49" charset="0"/>
              </a:rPr>
              <a:t>                       3 Days 20:53:53.913</a:t>
            </a:r>
          </a:p>
          <a:p>
            <a:pPr algn="l"/>
            <a:r>
              <a:rPr lang="fr-FR" sz="900">
                <a:latin typeface="Consolas" panose="020B0609020204030204" pitchFamily="49" charset="0"/>
              </a:rPr>
              <a:t>    </a:t>
            </a:r>
            <a:r>
              <a:rPr lang="fr-FR" sz="900" err="1">
                <a:latin typeface="Consolas" panose="020B0609020204030204" pitchFamily="49" charset="0"/>
              </a:rPr>
              <a:t>UserTime</a:t>
            </a:r>
            <a:r>
              <a:rPr lang="fr-FR" sz="900">
                <a:latin typeface="Consolas" panose="020B0609020204030204" pitchFamily="49" charset="0"/>
              </a:rPr>
              <a:t>                          00:00:00.062</a:t>
            </a:r>
          </a:p>
          <a:p>
            <a:pPr algn="l"/>
            <a:r>
              <a:rPr lang="fr-FR" sz="900">
                <a:latin typeface="Consolas" panose="020B0609020204030204" pitchFamily="49" charset="0"/>
              </a:rPr>
              <a:t>    </a:t>
            </a:r>
            <a:r>
              <a:rPr lang="fr-FR" sz="900" err="1">
                <a:latin typeface="Consolas" panose="020B0609020204030204" pitchFamily="49" charset="0"/>
              </a:rPr>
              <a:t>KernelTime</a:t>
            </a:r>
            <a:r>
              <a:rPr lang="fr-FR" sz="900">
                <a:latin typeface="Consolas" panose="020B0609020204030204" pitchFamily="49" charset="0"/>
              </a:rPr>
              <a:t>                        00:00:00.078</a:t>
            </a:r>
          </a:p>
          <a:p>
            <a:pPr algn="l"/>
            <a:r>
              <a:rPr lang="fr-FR" sz="900">
                <a:latin typeface="Consolas" panose="020B0609020204030204" pitchFamily="49" charset="0"/>
              </a:rPr>
              <a:t>    </a:t>
            </a:r>
            <a:r>
              <a:rPr lang="fr-FR" sz="900" err="1">
                <a:latin typeface="Consolas" panose="020B0609020204030204" pitchFamily="49" charset="0"/>
              </a:rPr>
              <a:t>QuotaPoolUsage</a:t>
            </a:r>
            <a:r>
              <a:rPr lang="fr-FR" sz="900">
                <a:latin typeface="Consolas" panose="020B0609020204030204" pitchFamily="49" charset="0"/>
              </a:rPr>
              <a:t>[</a:t>
            </a:r>
            <a:r>
              <a:rPr lang="fr-FR" sz="900" err="1">
                <a:latin typeface="Consolas" panose="020B0609020204030204" pitchFamily="49" charset="0"/>
              </a:rPr>
              <a:t>PagedPool</a:t>
            </a:r>
            <a:r>
              <a:rPr lang="fr-FR" sz="900">
                <a:latin typeface="Consolas" panose="020B0609020204030204" pitchFamily="49" charset="0"/>
              </a:rPr>
              <a:t>]         539720</a:t>
            </a:r>
          </a:p>
          <a:p>
            <a:pPr algn="l"/>
            <a:r>
              <a:rPr lang="fr-FR" sz="900">
                <a:latin typeface="Consolas" panose="020B0609020204030204" pitchFamily="49" charset="0"/>
              </a:rPr>
              <a:t>    </a:t>
            </a:r>
            <a:r>
              <a:rPr lang="fr-FR" sz="900" err="1">
                <a:latin typeface="Consolas" panose="020B0609020204030204" pitchFamily="49" charset="0"/>
              </a:rPr>
              <a:t>QuotaPoolUsage</a:t>
            </a:r>
            <a:r>
              <a:rPr lang="fr-FR" sz="900">
                <a:latin typeface="Consolas" panose="020B0609020204030204" pitchFamily="49" charset="0"/>
              </a:rPr>
              <a:t>[</a:t>
            </a:r>
            <a:r>
              <a:rPr lang="fr-FR" sz="900" err="1">
                <a:latin typeface="Consolas" panose="020B0609020204030204" pitchFamily="49" charset="0"/>
              </a:rPr>
              <a:t>NonPagedPool</a:t>
            </a:r>
            <a:r>
              <a:rPr lang="fr-FR" sz="900">
                <a:latin typeface="Consolas" panose="020B0609020204030204" pitchFamily="49" charset="0"/>
              </a:rPr>
              <a:t>]      30544</a:t>
            </a:r>
          </a:p>
          <a:p>
            <a:pPr algn="l"/>
            <a:r>
              <a:rPr lang="fr-FR" sz="900">
                <a:latin typeface="Consolas" panose="020B0609020204030204" pitchFamily="49" charset="0"/>
              </a:rPr>
              <a:t>    </a:t>
            </a:r>
            <a:r>
              <a:rPr lang="fr-FR" sz="900" err="1">
                <a:latin typeface="Consolas" panose="020B0609020204030204" pitchFamily="49" charset="0"/>
              </a:rPr>
              <a:t>Working</a:t>
            </a:r>
            <a:r>
              <a:rPr lang="fr-FR" sz="900">
                <a:latin typeface="Consolas" panose="020B0609020204030204" pitchFamily="49" charset="0"/>
              </a:rPr>
              <a:t> Set Sizes (</a:t>
            </a:r>
            <a:r>
              <a:rPr lang="fr-FR" sz="900" err="1">
                <a:latin typeface="Consolas" panose="020B0609020204030204" pitchFamily="49" charset="0"/>
              </a:rPr>
              <a:t>now,min,max</a:t>
            </a:r>
            <a:r>
              <a:rPr lang="fr-FR" sz="900">
                <a:latin typeface="Consolas" panose="020B0609020204030204" pitchFamily="49" charset="0"/>
              </a:rPr>
              <a:t>)  (17202, 50, 345) (68808KB, 200KB, 1380KB)</a:t>
            </a:r>
          </a:p>
          <a:p>
            <a:pPr algn="l"/>
            <a:r>
              <a:rPr lang="fr-FR" sz="900">
                <a:latin typeface="Consolas" panose="020B0609020204030204" pitchFamily="49" charset="0"/>
              </a:rPr>
              <a:t>    </a:t>
            </a:r>
            <a:r>
              <a:rPr lang="fr-FR" sz="900" err="1">
                <a:latin typeface="Consolas" panose="020B0609020204030204" pitchFamily="49" charset="0"/>
              </a:rPr>
              <a:t>PeakWorkingSetSize</a:t>
            </a:r>
            <a:r>
              <a:rPr lang="fr-FR" sz="900">
                <a:latin typeface="Consolas" panose="020B0609020204030204" pitchFamily="49" charset="0"/>
              </a:rPr>
              <a:t>                19115</a:t>
            </a:r>
          </a:p>
          <a:p>
            <a:pPr algn="l"/>
            <a:r>
              <a:rPr lang="fr-FR" sz="900">
                <a:latin typeface="Consolas" panose="020B0609020204030204" pitchFamily="49" charset="0"/>
              </a:rPr>
              <a:t>    </a:t>
            </a:r>
            <a:r>
              <a:rPr lang="fr-FR" sz="900" err="1">
                <a:latin typeface="Consolas" panose="020B0609020204030204" pitchFamily="49" charset="0"/>
              </a:rPr>
              <a:t>VirtualSize</a:t>
            </a:r>
            <a:r>
              <a:rPr lang="fr-FR" sz="900">
                <a:latin typeface="Consolas" panose="020B0609020204030204" pitchFamily="49" charset="0"/>
              </a:rPr>
              <a:t>                       2101940 Mb</a:t>
            </a:r>
          </a:p>
          <a:p>
            <a:pPr algn="l"/>
            <a:r>
              <a:rPr lang="fr-FR" sz="900">
                <a:latin typeface="Consolas" panose="020B0609020204030204" pitchFamily="49" charset="0"/>
              </a:rPr>
              <a:t>    </a:t>
            </a:r>
            <a:r>
              <a:rPr lang="fr-FR" sz="900" err="1">
                <a:latin typeface="Consolas" panose="020B0609020204030204" pitchFamily="49" charset="0"/>
              </a:rPr>
              <a:t>PeakVirtualSize</a:t>
            </a:r>
            <a:r>
              <a:rPr lang="fr-FR" sz="900">
                <a:latin typeface="Consolas" panose="020B0609020204030204" pitchFamily="49" charset="0"/>
              </a:rPr>
              <a:t>                   2101944 Mb</a:t>
            </a:r>
          </a:p>
          <a:p>
            <a:pPr algn="l"/>
            <a:r>
              <a:rPr lang="fr-FR" sz="900">
                <a:latin typeface="Consolas" panose="020B0609020204030204" pitchFamily="49" charset="0"/>
              </a:rPr>
              <a:t>    </a:t>
            </a:r>
            <a:r>
              <a:rPr lang="fr-FR" sz="900" err="1">
                <a:latin typeface="Consolas" panose="020B0609020204030204" pitchFamily="49" charset="0"/>
              </a:rPr>
              <a:t>PageFaultCount</a:t>
            </a:r>
            <a:r>
              <a:rPr lang="fr-FR" sz="900">
                <a:latin typeface="Consolas" panose="020B0609020204030204" pitchFamily="49" charset="0"/>
              </a:rPr>
              <a:t>                    45055</a:t>
            </a:r>
          </a:p>
          <a:p>
            <a:pPr algn="l"/>
            <a:r>
              <a:rPr lang="fr-FR" sz="900">
                <a:latin typeface="Consolas" panose="020B0609020204030204" pitchFamily="49" charset="0"/>
              </a:rPr>
              <a:t>    </a:t>
            </a:r>
            <a:r>
              <a:rPr lang="fr-FR" sz="900" err="1">
                <a:latin typeface="Consolas" panose="020B0609020204030204" pitchFamily="49" charset="0"/>
              </a:rPr>
              <a:t>MemoryPriority</a:t>
            </a:r>
            <a:r>
              <a:rPr lang="fr-FR" sz="900">
                <a:latin typeface="Consolas" panose="020B0609020204030204" pitchFamily="49" charset="0"/>
              </a:rPr>
              <a:t>                    BACKGROUND</a:t>
            </a:r>
          </a:p>
          <a:p>
            <a:pPr algn="l"/>
            <a:r>
              <a:rPr lang="fr-FR" sz="900">
                <a:latin typeface="Consolas" panose="020B0609020204030204" pitchFamily="49" charset="0"/>
              </a:rPr>
              <a:t>    </a:t>
            </a:r>
            <a:r>
              <a:rPr lang="fr-FR" sz="900" err="1">
                <a:latin typeface="Consolas" panose="020B0609020204030204" pitchFamily="49" charset="0"/>
              </a:rPr>
              <a:t>BasePriority</a:t>
            </a:r>
            <a:r>
              <a:rPr lang="fr-FR" sz="900">
                <a:latin typeface="Consolas" panose="020B0609020204030204" pitchFamily="49" charset="0"/>
              </a:rPr>
              <a:t>                      8</a:t>
            </a:r>
          </a:p>
          <a:p>
            <a:pPr algn="l"/>
            <a:r>
              <a:rPr lang="fr-FR" sz="900">
                <a:latin typeface="Consolas" panose="020B0609020204030204" pitchFamily="49" charset="0"/>
              </a:rPr>
              <a:t>    </a:t>
            </a:r>
            <a:r>
              <a:rPr lang="fr-FR" sz="900" err="1">
                <a:latin typeface="Consolas" panose="020B0609020204030204" pitchFamily="49" charset="0"/>
              </a:rPr>
              <a:t>CommitCharge</a:t>
            </a:r>
            <a:r>
              <a:rPr lang="fr-FR" sz="900">
                <a:latin typeface="Consolas" panose="020B0609020204030204" pitchFamily="49" charset="0"/>
              </a:rPr>
              <a:t>                      14421</a:t>
            </a:r>
          </a:p>
          <a:p>
            <a:pPr algn="l"/>
            <a:endParaRPr lang="fr-FR" sz="900">
              <a:latin typeface="Consolas" panose="020B0609020204030204" pitchFamily="49" charset="0"/>
            </a:endParaRPr>
          </a:p>
          <a:p>
            <a:pPr algn="l"/>
            <a:r>
              <a:rPr lang="fr-FR" sz="900">
                <a:latin typeface="Consolas" panose="020B0609020204030204" pitchFamily="49" charset="0"/>
              </a:rPr>
              <a:t>        THREAD ffff89058552d080  Cid 1140.116c  </a:t>
            </a:r>
            <a:r>
              <a:rPr lang="fr-FR" sz="900" err="1">
                <a:latin typeface="Consolas" panose="020B0609020204030204" pitchFamily="49" charset="0"/>
              </a:rPr>
              <a:t>Teb</a:t>
            </a:r>
            <a:r>
              <a:rPr lang="fr-FR" sz="900">
                <a:latin typeface="Consolas" panose="020B0609020204030204" pitchFamily="49" charset="0"/>
              </a:rPr>
              <a:t>: 000000c10d10f000 Win32Thread: ffff8905878df810 WAIT: (</a:t>
            </a:r>
            <a:r>
              <a:rPr lang="fr-FR" sz="900" err="1">
                <a:latin typeface="Consolas" panose="020B0609020204030204" pitchFamily="49" charset="0"/>
              </a:rPr>
              <a:t>UserRequest</a:t>
            </a:r>
            <a:r>
              <a:rPr lang="fr-FR" sz="900">
                <a:latin typeface="Consolas" panose="020B0609020204030204" pitchFamily="49" charset="0"/>
              </a:rPr>
              <a:t>) </a:t>
            </a:r>
            <a:r>
              <a:rPr lang="fr-FR" sz="900" err="1">
                <a:latin typeface="Consolas" panose="020B0609020204030204" pitchFamily="49" charset="0"/>
              </a:rPr>
              <a:t>UserMode</a:t>
            </a:r>
            <a:r>
              <a:rPr lang="fr-FR" sz="900">
                <a:latin typeface="Consolas" panose="020B0609020204030204" pitchFamily="49" charset="0"/>
              </a:rPr>
              <a:t> </a:t>
            </a:r>
            <a:r>
              <a:rPr lang="fr-FR" sz="900" err="1">
                <a:latin typeface="Consolas" panose="020B0609020204030204" pitchFamily="49" charset="0"/>
              </a:rPr>
              <a:t>Alertable</a:t>
            </a:r>
            <a:endParaRPr lang="fr-FR" sz="900">
              <a:latin typeface="Consolas" panose="020B0609020204030204" pitchFamily="49" charset="0"/>
            </a:endParaRPr>
          </a:p>
          <a:p>
            <a:pPr algn="l"/>
            <a:r>
              <a:rPr lang="fr-FR" sz="900">
                <a:latin typeface="Consolas" panose="020B0609020204030204" pitchFamily="49" charset="0"/>
              </a:rPr>
              <a:t>            ffff890585fc05e0  </a:t>
            </a:r>
            <a:r>
              <a:rPr lang="fr-FR" sz="900" err="1">
                <a:latin typeface="Consolas" panose="020B0609020204030204" pitchFamily="49" charset="0"/>
              </a:rPr>
              <a:t>NotificationEvent</a:t>
            </a:r>
            <a:endParaRPr lang="fr-FR" sz="900">
              <a:latin typeface="Consolas" panose="020B0609020204030204" pitchFamily="49" charset="0"/>
            </a:endParaRPr>
          </a:p>
          <a:p>
            <a:pPr algn="l"/>
            <a:endParaRPr lang="fr-FR" sz="900">
              <a:latin typeface="Consolas" panose="020B0609020204030204" pitchFamily="49" charset="0"/>
            </a:endParaRPr>
          </a:p>
          <a:p>
            <a:pPr algn="l"/>
            <a:r>
              <a:rPr lang="fr-FR" sz="900">
                <a:latin typeface="Consolas" panose="020B0609020204030204" pitchFamily="49" charset="0"/>
              </a:rPr>
              <a:t>        THREAD ffff890584fe5500  Cid 1140.1350  </a:t>
            </a:r>
            <a:r>
              <a:rPr lang="fr-FR" sz="900" err="1">
                <a:latin typeface="Consolas" panose="020B0609020204030204" pitchFamily="49" charset="0"/>
              </a:rPr>
              <a:t>Teb</a:t>
            </a:r>
            <a:r>
              <a:rPr lang="fr-FR" sz="900">
                <a:latin typeface="Consolas" panose="020B0609020204030204" pitchFamily="49" charset="0"/>
              </a:rPr>
              <a:t>: 000000c10d115000 Win32Thread: ffff89058516aea0 WAIT: (</a:t>
            </a:r>
            <a:r>
              <a:rPr lang="fr-FR" sz="900" err="1">
                <a:latin typeface="Consolas" panose="020B0609020204030204" pitchFamily="49" charset="0"/>
              </a:rPr>
              <a:t>WrQueue</a:t>
            </a:r>
            <a:r>
              <a:rPr lang="fr-FR" sz="900">
                <a:latin typeface="Consolas" panose="020B0609020204030204" pitchFamily="49" charset="0"/>
              </a:rPr>
              <a:t>) </a:t>
            </a:r>
            <a:r>
              <a:rPr lang="fr-FR" sz="900" err="1">
                <a:latin typeface="Consolas" panose="020B0609020204030204" pitchFamily="49" charset="0"/>
              </a:rPr>
              <a:t>UserMode</a:t>
            </a:r>
            <a:r>
              <a:rPr lang="fr-FR" sz="900">
                <a:latin typeface="Consolas" panose="020B0609020204030204" pitchFamily="49" charset="0"/>
              </a:rPr>
              <a:t> </a:t>
            </a:r>
            <a:r>
              <a:rPr lang="fr-FR" sz="900" err="1">
                <a:latin typeface="Consolas" panose="020B0609020204030204" pitchFamily="49" charset="0"/>
              </a:rPr>
              <a:t>Alertable</a:t>
            </a:r>
            <a:endParaRPr lang="fr-FR" sz="900">
              <a:latin typeface="Consolas" panose="020B0609020204030204" pitchFamily="49" charset="0"/>
            </a:endParaRPr>
          </a:p>
          <a:p>
            <a:pPr algn="l"/>
            <a:r>
              <a:rPr lang="fr-FR" sz="900">
                <a:latin typeface="Consolas" panose="020B0609020204030204" pitchFamily="49" charset="0"/>
              </a:rPr>
              <a:t>            ffff890587bd7200  </a:t>
            </a:r>
            <a:r>
              <a:rPr lang="fr-FR" sz="900" err="1">
                <a:latin typeface="Consolas" panose="020B0609020204030204" pitchFamily="49" charset="0"/>
              </a:rPr>
              <a:t>QueueObject</a:t>
            </a:r>
            <a:endParaRPr lang="fr-FR" sz="900">
              <a:latin typeface="Consolas" panose="020B0609020204030204" pitchFamily="49" charset="0"/>
            </a:endParaRPr>
          </a:p>
        </p:txBody>
      </p:sp>
      <p:sp>
        <p:nvSpPr>
          <p:cNvPr id="8" name="TextBox 7">
            <a:extLst>
              <a:ext uri="{FF2B5EF4-FFF2-40B4-BE49-F238E27FC236}">
                <a16:creationId xmlns:a16="http://schemas.microsoft.com/office/drawing/2014/main" id="{43965AF3-6360-400E-BD20-0273F502DB0A}"/>
              </a:ext>
            </a:extLst>
          </p:cNvPr>
          <p:cNvSpPr txBox="1"/>
          <p:nvPr/>
        </p:nvSpPr>
        <p:spPr>
          <a:xfrm>
            <a:off x="274639" y="1668463"/>
            <a:ext cx="5945186" cy="1772793"/>
          </a:xfrm>
          <a:prstGeom prst="rect">
            <a:avLst/>
          </a:prstGeom>
          <a:noFill/>
        </p:spPr>
        <p:txBody>
          <a:bodyPr wrap="square" lIns="182880" tIns="146304" rIns="182880" bIns="146304" rtlCol="0" anchor="t">
            <a:spAutoFit/>
          </a:bodyPr>
          <a:lstStyle/>
          <a:p>
            <a:pPr algn="l">
              <a:lnSpc>
                <a:spcPct val="90000"/>
              </a:lnSpc>
              <a:spcAft>
                <a:spcPts val="600"/>
              </a:spcAft>
            </a:pPr>
            <a:r>
              <a:rPr lang="en-US" sz="1800">
                <a:gradFill>
                  <a:gsLst>
                    <a:gs pos="2917">
                      <a:schemeClr val="tx1"/>
                    </a:gs>
                    <a:gs pos="30000">
                      <a:schemeClr val="tx1"/>
                    </a:gs>
                  </a:gsLst>
                  <a:lin ang="5400000" scaled="0"/>
                </a:gradFill>
              </a:rPr>
              <a:t>Use !process </a:t>
            </a:r>
            <a:r>
              <a:rPr lang="en-US" sz="1800" i="1" err="1">
                <a:gradFill>
                  <a:gsLst>
                    <a:gs pos="2917">
                      <a:schemeClr val="tx1"/>
                    </a:gs>
                    <a:gs pos="30000">
                      <a:schemeClr val="tx1"/>
                    </a:gs>
                  </a:gsLst>
                  <a:lin ang="5400000" scaled="0"/>
                </a:gradFill>
              </a:rPr>
              <a:t>EPROCESS_address</a:t>
            </a:r>
            <a:r>
              <a:rPr lang="en-US" sz="1800" i="1">
                <a:gradFill>
                  <a:gsLst>
                    <a:gs pos="2917">
                      <a:schemeClr val="tx1"/>
                    </a:gs>
                    <a:gs pos="30000">
                      <a:schemeClr val="tx1"/>
                    </a:gs>
                  </a:gsLst>
                  <a:lin ang="5400000" scaled="0"/>
                </a:gradFill>
              </a:rPr>
              <a:t> </a:t>
            </a:r>
            <a:r>
              <a:rPr lang="en-US" sz="1800">
                <a:gradFill>
                  <a:gsLst>
                    <a:gs pos="2917">
                      <a:schemeClr val="tx1"/>
                    </a:gs>
                    <a:gs pos="30000">
                      <a:schemeClr val="tx1"/>
                    </a:gs>
                  </a:gsLst>
                  <a:lin ang="5400000" scaled="0"/>
                </a:gradFill>
              </a:rPr>
              <a:t>3</a:t>
            </a:r>
          </a:p>
          <a:p>
            <a:pPr marL="285750" indent="-285750" algn="l">
              <a:lnSpc>
                <a:spcPct val="90000"/>
              </a:lnSpc>
              <a:spcAft>
                <a:spcPts val="600"/>
              </a:spcAft>
              <a:buFont typeface="Arial" panose="020B0604020202020204" pitchFamily="34" charset="0"/>
              <a:buChar char="•"/>
            </a:pPr>
            <a:r>
              <a:rPr lang="en-US" sz="1800">
                <a:gradFill>
                  <a:gsLst>
                    <a:gs pos="2917">
                      <a:schemeClr val="tx1"/>
                    </a:gs>
                    <a:gs pos="30000">
                      <a:schemeClr val="tx1"/>
                    </a:gs>
                  </a:gsLst>
                  <a:lin ang="5400000" scaled="0"/>
                </a:gradFill>
              </a:rPr>
              <a:t>Dumps basic process and threads information</a:t>
            </a:r>
            <a:endParaRPr lang="en-US" sz="1800">
              <a:gradFill>
                <a:gsLst>
                  <a:gs pos="2917">
                    <a:schemeClr val="tx1"/>
                  </a:gs>
                  <a:gs pos="30000">
                    <a:schemeClr val="tx1"/>
                  </a:gs>
                </a:gsLst>
                <a:lin ang="5400000" scaled="0"/>
              </a:gradFill>
              <a:cs typeface="Segoe UI"/>
            </a:endParaRPr>
          </a:p>
          <a:p>
            <a:pPr marL="285750" indent="-285750" algn="l">
              <a:lnSpc>
                <a:spcPct val="90000"/>
              </a:lnSpc>
              <a:spcAft>
                <a:spcPts val="600"/>
              </a:spcAft>
              <a:buFont typeface="Arial" panose="020B0604020202020204" pitchFamily="34" charset="0"/>
              <a:buChar char="•"/>
            </a:pPr>
            <a:r>
              <a:rPr lang="en-US" sz="1800">
                <a:gradFill>
                  <a:gsLst>
                    <a:gs pos="2917">
                      <a:schemeClr val="tx1"/>
                    </a:gs>
                    <a:gs pos="30000">
                      <a:schemeClr val="tx1"/>
                    </a:gs>
                  </a:gsLst>
                  <a:lin ang="5400000" scaled="0"/>
                </a:gradFill>
              </a:rPr>
              <a:t>Cid is in the form </a:t>
            </a:r>
            <a:r>
              <a:rPr lang="en-US" sz="1800" i="1" err="1">
                <a:gradFill>
                  <a:gsLst>
                    <a:gs pos="2917">
                      <a:schemeClr val="tx1"/>
                    </a:gs>
                    <a:gs pos="30000">
                      <a:schemeClr val="tx1"/>
                    </a:gs>
                  </a:gsLst>
                  <a:lin ang="5400000" scaled="0"/>
                </a:gradFill>
              </a:rPr>
              <a:t>ProcessID.ThreadID</a:t>
            </a:r>
            <a:endParaRPr lang="en-US" sz="1800" i="1">
              <a:gradFill>
                <a:gsLst>
                  <a:gs pos="2917">
                    <a:schemeClr val="tx1"/>
                  </a:gs>
                  <a:gs pos="30000">
                    <a:schemeClr val="tx1"/>
                  </a:gs>
                </a:gsLst>
                <a:lin ang="5400000" scaled="0"/>
              </a:gradFill>
            </a:endParaRPr>
          </a:p>
          <a:p>
            <a:pPr marL="285750" indent="-285750" algn="l">
              <a:lnSpc>
                <a:spcPct val="90000"/>
              </a:lnSpc>
              <a:spcAft>
                <a:spcPts val="600"/>
              </a:spcAft>
              <a:buFont typeface="Arial" panose="020B0604020202020204" pitchFamily="34" charset="0"/>
              <a:buChar char="•"/>
            </a:pPr>
            <a:r>
              <a:rPr lang="en-US" sz="1800">
                <a:gradFill>
                  <a:gsLst>
                    <a:gs pos="2917">
                      <a:schemeClr val="tx1"/>
                    </a:gs>
                    <a:gs pos="30000">
                      <a:schemeClr val="tx1"/>
                    </a:gs>
                  </a:gsLst>
                  <a:lin ang="5400000" scaled="0"/>
                </a:gradFill>
              </a:rPr>
              <a:t>Thread info contains </a:t>
            </a:r>
            <a:r>
              <a:rPr lang="en-US" sz="1800" err="1">
                <a:gradFill>
                  <a:gsLst>
                    <a:gs pos="2917">
                      <a:schemeClr val="tx1"/>
                    </a:gs>
                    <a:gs pos="30000">
                      <a:schemeClr val="tx1"/>
                    </a:gs>
                  </a:gsLst>
                  <a:lin ang="5400000" scaled="0"/>
                </a:gradFill>
              </a:rPr>
              <a:t>Ethread</a:t>
            </a:r>
            <a:r>
              <a:rPr lang="en-US" sz="1800">
                <a:gradFill>
                  <a:gsLst>
                    <a:gs pos="2917">
                      <a:schemeClr val="tx1"/>
                    </a:gs>
                    <a:gs pos="30000">
                      <a:schemeClr val="tx1"/>
                    </a:gs>
                  </a:gsLst>
                  <a:lin ang="5400000" scaled="0"/>
                </a:gradFill>
              </a:rPr>
              <a:t> address, Thread environment block mode and state</a:t>
            </a:r>
            <a:endParaRPr lang="fr-FR" sz="18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481710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6B6D6D-B991-4222-BFF6-9A021787D7E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a:p>
        </p:txBody>
      </p:sp>
      <p:sp>
        <p:nvSpPr>
          <p:cNvPr id="3" name="Text Placeholder 2">
            <a:extLst>
              <a:ext uri="{FF2B5EF4-FFF2-40B4-BE49-F238E27FC236}">
                <a16:creationId xmlns:a16="http://schemas.microsoft.com/office/drawing/2014/main" id="{7BE893A9-3C59-4DC5-B13C-9A1B9CE12E29}"/>
              </a:ext>
            </a:extLst>
          </p:cNvPr>
          <p:cNvSpPr>
            <a:spLocks noGrp="1"/>
          </p:cNvSpPr>
          <p:nvPr>
            <p:ph type="body" sz="quarter" idx="14"/>
          </p:nvPr>
        </p:nvSpPr>
        <p:spPr>
          <a:xfrm>
            <a:off x="277133" y="1552354"/>
            <a:ext cx="11887070" cy="4562788"/>
          </a:xfrm>
        </p:spPr>
        <p:txBody>
          <a:bodyPr/>
          <a:lstStyle/>
          <a:p>
            <a:pPr marL="0" indent="0">
              <a:buNone/>
            </a:pPr>
            <a:r>
              <a:rPr lang="en-US"/>
              <a:t>Jobs and Fibers are less used scheduling mechanisms</a:t>
            </a:r>
          </a:p>
          <a:p>
            <a:pPr marL="0" indent="0">
              <a:buNone/>
            </a:pPr>
            <a:endParaRPr lang="en-US" sz="1100"/>
          </a:p>
          <a:p>
            <a:r>
              <a:rPr lang="en-US" sz="2800"/>
              <a:t>Jobs</a:t>
            </a:r>
            <a:endParaRPr lang="en-US"/>
          </a:p>
          <a:p>
            <a:pPr marL="0" indent="0">
              <a:buNone/>
            </a:pPr>
            <a:r>
              <a:rPr lang="en-US" sz="2000">
                <a:latin typeface="+mn-lt"/>
              </a:rPr>
              <a:t>A </a:t>
            </a:r>
            <a:r>
              <a:rPr lang="en-US" sz="2000" i="1">
                <a:latin typeface="+mn-lt"/>
              </a:rPr>
              <a:t>job object</a:t>
            </a:r>
            <a:r>
              <a:rPr lang="en-US" sz="2000">
                <a:latin typeface="+mn-lt"/>
              </a:rPr>
              <a:t> allows groups of processes to be managed as a unit. Job objects are namable, securable, sharable objects that control attributes of the processes associated with them. Operations performed on a job object affect all processes associated with the job object. Examples include enforcing limits such as working set size and process priority or terminating all processes associated with a job.</a:t>
            </a:r>
          </a:p>
          <a:p>
            <a:pPr marL="0" indent="0">
              <a:buNone/>
            </a:pPr>
            <a:endParaRPr lang="en-US" sz="2400">
              <a:latin typeface="+mn-lt"/>
            </a:endParaRPr>
          </a:p>
          <a:p>
            <a:r>
              <a:rPr lang="en-US" sz="2800"/>
              <a:t>Fibers</a:t>
            </a:r>
            <a:endParaRPr lang="en-US" sz="2400"/>
          </a:p>
          <a:p>
            <a:pPr marL="0" indent="0">
              <a:buNone/>
            </a:pPr>
            <a:r>
              <a:rPr lang="en-US" sz="2000">
                <a:latin typeface="+mn-lt"/>
              </a:rPr>
              <a:t>A </a:t>
            </a:r>
            <a:r>
              <a:rPr lang="en-US" sz="2000" i="1">
                <a:latin typeface="+mn-lt"/>
              </a:rPr>
              <a:t>fiber</a:t>
            </a:r>
            <a:r>
              <a:rPr lang="en-US" sz="2000">
                <a:latin typeface="+mn-lt"/>
              </a:rPr>
              <a:t> is a unit of execution that must be manually scheduled by the application. Fibers run in the context of the threads that schedule them. Each thread can schedule multiple fibers. In general, fibers do not provide advantages over a well-designed multithreaded application. However, using fibers can make it easier to port applications that were designed to schedule their own threads.</a:t>
            </a:r>
            <a:endParaRPr lang="fr-FR" sz="1400">
              <a:latin typeface="+mn-lt"/>
            </a:endParaRPr>
          </a:p>
        </p:txBody>
      </p:sp>
      <p:sp>
        <p:nvSpPr>
          <p:cNvPr id="4" name="Title 3">
            <a:extLst>
              <a:ext uri="{FF2B5EF4-FFF2-40B4-BE49-F238E27FC236}">
                <a16:creationId xmlns:a16="http://schemas.microsoft.com/office/drawing/2014/main" id="{3B14C15B-E1E9-4D1F-81DD-6D87ECA29199}"/>
              </a:ext>
            </a:extLst>
          </p:cNvPr>
          <p:cNvSpPr>
            <a:spLocks noGrp="1"/>
          </p:cNvSpPr>
          <p:nvPr>
            <p:ph type="title"/>
          </p:nvPr>
        </p:nvSpPr>
        <p:spPr/>
        <p:txBody>
          <a:bodyPr/>
          <a:lstStyle/>
          <a:p>
            <a:r>
              <a:rPr lang="en-US"/>
              <a:t>Jobs and Fibers</a:t>
            </a:r>
            <a:endParaRPr lang="fr-FR"/>
          </a:p>
        </p:txBody>
      </p:sp>
    </p:spTree>
    <p:extLst>
      <p:ext uri="{BB962C8B-B14F-4D97-AF65-F5344CB8AC3E}">
        <p14:creationId xmlns:p14="http://schemas.microsoft.com/office/powerpoint/2010/main" val="5593294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74208-6771-4923-9176-5B867BDDA006}"/>
              </a:ext>
            </a:extLst>
          </p:cNvPr>
          <p:cNvSpPr>
            <a:spLocks noGrp="1"/>
          </p:cNvSpPr>
          <p:nvPr>
            <p:ph type="title"/>
          </p:nvPr>
        </p:nvSpPr>
        <p:spPr/>
        <p:txBody>
          <a:bodyPr/>
          <a:lstStyle/>
          <a:p>
            <a:r>
              <a:rPr lang="en-US"/>
              <a:t>Scheduling</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6902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2000"/>
              <a:t>Windows schedules threads, not processes</a:t>
            </a:r>
          </a:p>
          <a:p>
            <a:pPr lvl="0"/>
            <a:r>
              <a:rPr lang="en-GB" sz="2000"/>
              <a:t>Scheduling is pre-emptive, priority-based, and round-robin at the highest-priority</a:t>
            </a:r>
            <a:endParaRPr lang="en-GB" sz="2000">
              <a:cs typeface="Segoe UI Light"/>
            </a:endParaRPr>
          </a:p>
          <a:p>
            <a:pPr lvl="0"/>
            <a:r>
              <a:rPr lang="en-GB" sz="2000"/>
              <a:t>There are 16 real-time priorities above 16 normal priorities</a:t>
            </a:r>
            <a:endParaRPr lang="en-GB" sz="2000">
              <a:cs typeface="Segoe UI Light"/>
            </a:endParaRPr>
          </a:p>
          <a:p>
            <a:pPr lvl="1"/>
            <a:r>
              <a:rPr lang="en-GB" sz="1400"/>
              <a:t>Most applications run in the normal priority range</a:t>
            </a:r>
            <a:endParaRPr lang="en-GB" sz="1400">
              <a:cs typeface="Segoe UI"/>
            </a:endParaRPr>
          </a:p>
          <a:p>
            <a:r>
              <a:rPr lang="en-GB" sz="2000"/>
              <a:t>Scheduler tries to keep a thread on its ideal processor to avoid performance degradation of cache/NUMA-memory </a:t>
            </a:r>
            <a:endParaRPr lang="en-GB" sz="2000">
              <a:cs typeface="Segoe UI Light"/>
            </a:endParaRPr>
          </a:p>
          <a:p>
            <a:pPr lvl="0"/>
            <a:r>
              <a:rPr lang="en-GB" sz="2000"/>
              <a:t>Threads can specify an "affinity" to run only on certain processors </a:t>
            </a:r>
            <a:endParaRPr lang="en-GB" sz="2000">
              <a:cs typeface="Segoe UI Light"/>
            </a:endParaRPr>
          </a:p>
          <a:p>
            <a:r>
              <a:rPr lang="en-GB" sz="2000"/>
              <a:t>Each thread has a current &amp; base (started at) priority </a:t>
            </a:r>
            <a:endParaRPr lang="en-GB" sz="2000">
              <a:cs typeface="Segoe UI Light"/>
            </a:endParaRPr>
          </a:p>
          <a:p>
            <a:pPr lvl="1"/>
            <a:r>
              <a:rPr lang="en-GB" sz="1400"/>
              <a:t>The base priority of a thread is initially set from the owning process </a:t>
            </a:r>
            <a:endParaRPr lang="en-GB" sz="1400">
              <a:cs typeface="Segoe UI"/>
            </a:endParaRPr>
          </a:p>
          <a:p>
            <a:r>
              <a:rPr lang="en-GB" sz="2000"/>
              <a:t>Non-real-time threads (normal ones) can have their priority boosted/reduced from their base </a:t>
            </a:r>
            <a:endParaRPr lang="en-GB" sz="2000">
              <a:cs typeface="Segoe UI Light"/>
            </a:endParaRPr>
          </a:p>
          <a:p>
            <a:r>
              <a:rPr lang="en-US" sz="2000"/>
              <a:t>Boosts are given for being in GUI foreground, or waking to handle some event </a:t>
            </a:r>
            <a:endParaRPr lang="en-GB" sz="2000"/>
          </a:p>
          <a:p>
            <a:pPr lvl="0"/>
            <a:r>
              <a:rPr lang="en-US" sz="2000"/>
              <a:t>Priority decays, particularly if thread is "CPU bound" [see note]</a:t>
            </a:r>
            <a:endParaRPr lang="en-GB" sz="2000"/>
          </a:p>
          <a:p>
            <a:r>
              <a:rPr lang="en-US" sz="2000"/>
              <a:t>The Scheduler is state-driven by timer, setting thread priority, thread block/exit, etc. </a:t>
            </a:r>
            <a:endParaRPr lang="en-GB" sz="2000"/>
          </a:p>
          <a:p>
            <a:pPr lvl="0"/>
            <a:r>
              <a:rPr lang="en-US" sz="2000"/>
              <a:t>Priority inversions can lead to starvation</a:t>
            </a:r>
            <a:endParaRPr lang="en-GB" sz="2000"/>
          </a:p>
          <a:p>
            <a:pPr lvl="1"/>
            <a:r>
              <a:rPr lang="en-US" sz="1400"/>
              <a:t>Balance manager periodically boosts non-running runnable threads</a:t>
            </a:r>
            <a:endParaRPr lang="en-GB" sz="1400"/>
          </a:p>
        </p:txBody>
      </p:sp>
    </p:spTree>
    <p:extLst>
      <p:ext uri="{BB962C8B-B14F-4D97-AF65-F5344CB8AC3E}">
        <p14:creationId xmlns:p14="http://schemas.microsoft.com/office/powerpoint/2010/main" val="35147855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D3C04-533C-4040-B655-11E3E5EC0919}"/>
              </a:ext>
            </a:extLst>
          </p:cNvPr>
          <p:cNvSpPr>
            <a:spLocks noGrp="1"/>
          </p:cNvSpPr>
          <p:nvPr>
            <p:ph type="title"/>
          </p:nvPr>
        </p:nvSpPr>
        <p:spPr/>
        <p:txBody>
          <a:bodyPr/>
          <a:lstStyle/>
          <a:p>
            <a:r>
              <a:rPr lang="en-US"/>
              <a:t>Scheduler</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10493"/>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t>How does a thread get its priority?</a:t>
            </a:r>
          </a:p>
          <a:p>
            <a:pPr lvl="1"/>
            <a:r>
              <a:rPr lang="en-US"/>
              <a:t>A thread priority is assigned at creation</a:t>
            </a:r>
            <a:endParaRPr lang="en-US">
              <a:cs typeface="Segoe UI"/>
            </a:endParaRPr>
          </a:p>
          <a:p>
            <a:pPr lvl="2"/>
            <a:r>
              <a:rPr lang="en-US"/>
              <a:t>Real-Time</a:t>
            </a:r>
            <a:endParaRPr lang="en-US">
              <a:cs typeface="Segoe UI"/>
            </a:endParaRPr>
          </a:p>
          <a:p>
            <a:pPr lvl="2"/>
            <a:r>
              <a:rPr lang="en-US"/>
              <a:t>High</a:t>
            </a:r>
            <a:endParaRPr lang="en-US">
              <a:cs typeface="Segoe UI"/>
            </a:endParaRPr>
          </a:p>
          <a:p>
            <a:pPr lvl="2"/>
            <a:r>
              <a:rPr lang="en-US"/>
              <a:t>Above Normal (Norm+)</a:t>
            </a:r>
            <a:endParaRPr lang="en-US">
              <a:cs typeface="Segoe UI"/>
            </a:endParaRPr>
          </a:p>
          <a:p>
            <a:pPr lvl="2"/>
            <a:r>
              <a:rPr lang="en-US"/>
              <a:t>Normal</a:t>
            </a:r>
            <a:endParaRPr lang="en-US">
              <a:cs typeface="Segoe UI"/>
            </a:endParaRPr>
          </a:p>
          <a:p>
            <a:pPr lvl="2"/>
            <a:r>
              <a:rPr lang="en-US"/>
              <a:t>Below Normal (Norm -)</a:t>
            </a:r>
            <a:endParaRPr lang="en-US">
              <a:cs typeface="Segoe UI"/>
            </a:endParaRPr>
          </a:p>
          <a:p>
            <a:pPr lvl="2"/>
            <a:r>
              <a:rPr lang="en-US"/>
              <a:t>Idle</a:t>
            </a:r>
            <a:endParaRPr lang="en-US">
              <a:cs typeface="Segoe UI"/>
            </a:endParaRPr>
          </a:p>
          <a:p>
            <a:pPr lvl="1"/>
            <a:r>
              <a:rPr lang="en-US"/>
              <a:t>Each thread also has a relative priory within its process</a:t>
            </a:r>
            <a:endParaRPr lang="en-US">
              <a:cs typeface="Segoe UI"/>
            </a:endParaRPr>
          </a:p>
          <a:p>
            <a:pPr lvl="2"/>
            <a:r>
              <a:rPr lang="en-US"/>
              <a:t>Again at 5 levels</a:t>
            </a:r>
            <a:endParaRPr lang="en-US">
              <a:cs typeface="Segoe UI"/>
            </a:endParaRPr>
          </a:p>
          <a:p>
            <a:pPr lvl="1"/>
            <a:r>
              <a:rPr lang="en-US"/>
              <a:t>With dynamic threads</a:t>
            </a:r>
            <a:endParaRPr lang="en-US">
              <a:cs typeface="Segoe UI"/>
            </a:endParaRPr>
          </a:p>
          <a:p>
            <a:pPr lvl="2"/>
            <a:r>
              <a:rPr lang="en-US"/>
              <a:t>Windows can raise or lower priorities in response to events</a:t>
            </a:r>
            <a:endParaRPr lang="en-US">
              <a:cs typeface="Segoe UI"/>
            </a:endParaRPr>
          </a:p>
        </p:txBody>
      </p:sp>
    </p:spTree>
    <p:extLst>
      <p:ext uri="{BB962C8B-B14F-4D97-AF65-F5344CB8AC3E}">
        <p14:creationId xmlns:p14="http://schemas.microsoft.com/office/powerpoint/2010/main" val="40530668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7E40B0-D164-41FA-99B7-9DA71C9D1E30}"/>
              </a:ext>
            </a:extLst>
          </p:cNvPr>
          <p:cNvSpPr>
            <a:spLocks noGrp="1"/>
          </p:cNvSpPr>
          <p:nvPr>
            <p:ph type="sldNum" sz="quarter" idx="4"/>
          </p:nvPr>
        </p:nvSpPr>
        <p:spPr/>
        <p:txBody>
          <a:bodyPr/>
          <a:lstStyle/>
          <a:p>
            <a:fld id="{ED077441-DF17-4513-BACB-525ED94CFAE4}" type="slidenum">
              <a:rPr lang="en-US" smtClean="0"/>
              <a:pPr/>
              <a:t>25</a:t>
            </a:fld>
            <a:endParaRPr lang="en-US"/>
          </a:p>
        </p:txBody>
      </p:sp>
      <p:sp>
        <p:nvSpPr>
          <p:cNvPr id="9" name="Text Placeholder 8">
            <a:extLst>
              <a:ext uri="{FF2B5EF4-FFF2-40B4-BE49-F238E27FC236}">
                <a16:creationId xmlns:a16="http://schemas.microsoft.com/office/drawing/2014/main" id="{749E6D80-B234-4160-82DA-10765DDC4012}"/>
              </a:ext>
            </a:extLst>
          </p:cNvPr>
          <p:cNvSpPr>
            <a:spLocks noGrp="1"/>
          </p:cNvSpPr>
          <p:nvPr>
            <p:ph type="body" sz="quarter" idx="14"/>
          </p:nvPr>
        </p:nvSpPr>
        <p:spPr>
          <a:xfrm>
            <a:off x="237169" y="1917466"/>
            <a:ext cx="8503827" cy="1902059"/>
          </a:xfrm>
        </p:spPr>
        <p:txBody>
          <a:bodyPr vert="horz" wrap="square" lIns="146304" tIns="91440" rIns="146304" bIns="91440" rtlCol="0" anchor="t">
            <a:spAutoFit/>
          </a:bodyPr>
          <a:lstStyle/>
          <a:p>
            <a:r>
              <a:rPr lang="en-US"/>
              <a:t>32 Priority levels</a:t>
            </a:r>
          </a:p>
          <a:p>
            <a:pPr lvl="1"/>
            <a:r>
              <a:rPr lang="en-US"/>
              <a:t>Level 0 is used by the Zero Page Thread</a:t>
            </a:r>
            <a:endParaRPr lang="en-US">
              <a:cs typeface="Segoe UI"/>
            </a:endParaRPr>
          </a:p>
          <a:p>
            <a:pPr lvl="1"/>
            <a:r>
              <a:rPr lang="en-US"/>
              <a:t>Levels 1 – 15 are the dynamic range</a:t>
            </a:r>
            <a:endParaRPr lang="en-US">
              <a:cs typeface="Segoe UI"/>
            </a:endParaRPr>
          </a:p>
          <a:p>
            <a:pPr lvl="1"/>
            <a:r>
              <a:rPr lang="en-US"/>
              <a:t>Levels 16 – 31 are the real time range</a:t>
            </a:r>
            <a:endParaRPr lang="fr-FR"/>
          </a:p>
        </p:txBody>
      </p:sp>
      <p:sp>
        <p:nvSpPr>
          <p:cNvPr id="4" name="Title 3">
            <a:extLst>
              <a:ext uri="{FF2B5EF4-FFF2-40B4-BE49-F238E27FC236}">
                <a16:creationId xmlns:a16="http://schemas.microsoft.com/office/drawing/2014/main" id="{F89B7793-DFCC-41B8-B496-FD298544EB8B}"/>
              </a:ext>
            </a:extLst>
          </p:cNvPr>
          <p:cNvSpPr>
            <a:spLocks noGrp="1"/>
          </p:cNvSpPr>
          <p:nvPr>
            <p:ph type="title"/>
          </p:nvPr>
        </p:nvSpPr>
        <p:spPr/>
        <p:txBody>
          <a:bodyPr/>
          <a:lstStyle/>
          <a:p>
            <a:r>
              <a:rPr lang="en-US"/>
              <a:t>Thread priorities</a:t>
            </a:r>
            <a:endParaRPr lang="fr-FR"/>
          </a:p>
        </p:txBody>
      </p:sp>
      <p:sp>
        <p:nvSpPr>
          <p:cNvPr id="3" name="Rectangle 2">
            <a:extLst>
              <a:ext uri="{FF2B5EF4-FFF2-40B4-BE49-F238E27FC236}">
                <a16:creationId xmlns:a16="http://schemas.microsoft.com/office/drawing/2014/main" id="{A713D0CA-B841-4BA8-AB2D-C8D7A19046A7}"/>
              </a:ext>
            </a:extLst>
          </p:cNvPr>
          <p:cNvSpPr/>
          <p:nvPr/>
        </p:nvSpPr>
        <p:spPr bwMode="auto">
          <a:xfrm>
            <a:off x="7658100" y="1989138"/>
            <a:ext cx="847725" cy="1368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6841C27-4074-4960-8D7F-3933C397F512}"/>
              </a:ext>
            </a:extLst>
          </p:cNvPr>
          <p:cNvSpPr/>
          <p:nvPr/>
        </p:nvSpPr>
        <p:spPr bwMode="auto">
          <a:xfrm>
            <a:off x="7658099" y="3497262"/>
            <a:ext cx="847725" cy="1368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6A89FF8-F59F-4D9F-98BA-99EA1746D4E8}"/>
              </a:ext>
            </a:extLst>
          </p:cNvPr>
          <p:cNvSpPr/>
          <p:nvPr/>
        </p:nvSpPr>
        <p:spPr bwMode="auto">
          <a:xfrm>
            <a:off x="7658100" y="4962526"/>
            <a:ext cx="847725" cy="223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6D4537D6-545C-40B1-9C47-0D58CF46FC16}"/>
              </a:ext>
            </a:extLst>
          </p:cNvPr>
          <p:cNvSpPr/>
          <p:nvPr/>
        </p:nvSpPr>
        <p:spPr bwMode="auto">
          <a:xfrm>
            <a:off x="7658098" y="5005386"/>
            <a:ext cx="847725" cy="223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616B55C-2295-4BED-96B9-BCDEC982A6DF}"/>
              </a:ext>
            </a:extLst>
          </p:cNvPr>
          <p:cNvSpPr txBox="1"/>
          <p:nvPr/>
        </p:nvSpPr>
        <p:spPr>
          <a:xfrm>
            <a:off x="8557315" y="1943100"/>
            <a:ext cx="221214" cy="221599"/>
          </a:xfrm>
          <a:prstGeom prst="rect">
            <a:avLst/>
          </a:prstGeom>
          <a:noFill/>
        </p:spPr>
        <p:txBody>
          <a:bodyPr wrap="non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31</a:t>
            </a:r>
            <a:endParaRPr lang="fr-FR" sz="2400" dirty="0" err="1">
              <a:gradFill>
                <a:gsLst>
                  <a:gs pos="2917">
                    <a:schemeClr val="tx1"/>
                  </a:gs>
                  <a:gs pos="30000">
                    <a:schemeClr val="tx1"/>
                  </a:gs>
                </a:gsLst>
                <a:lin ang="5400000" scaled="0"/>
              </a:gradFill>
            </a:endParaRPr>
          </a:p>
        </p:txBody>
      </p:sp>
      <p:sp>
        <p:nvSpPr>
          <p:cNvPr id="11" name="TextBox 10">
            <a:extLst>
              <a:ext uri="{FF2B5EF4-FFF2-40B4-BE49-F238E27FC236}">
                <a16:creationId xmlns:a16="http://schemas.microsoft.com/office/drawing/2014/main" id="{61066571-6FE9-486C-B2F8-8C86FAD97A6A}"/>
              </a:ext>
            </a:extLst>
          </p:cNvPr>
          <p:cNvSpPr txBox="1"/>
          <p:nvPr/>
        </p:nvSpPr>
        <p:spPr>
          <a:xfrm>
            <a:off x="8557315" y="3225497"/>
            <a:ext cx="221214" cy="221599"/>
          </a:xfrm>
          <a:prstGeom prst="rect">
            <a:avLst/>
          </a:prstGeom>
          <a:noFill/>
        </p:spPr>
        <p:txBody>
          <a:bodyPr wrap="non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16</a:t>
            </a:r>
          </a:p>
        </p:txBody>
      </p:sp>
      <p:sp>
        <p:nvSpPr>
          <p:cNvPr id="12" name="TextBox 11">
            <a:extLst>
              <a:ext uri="{FF2B5EF4-FFF2-40B4-BE49-F238E27FC236}">
                <a16:creationId xmlns:a16="http://schemas.microsoft.com/office/drawing/2014/main" id="{F507E665-2163-43C7-AEA9-47D0C20B5073}"/>
              </a:ext>
            </a:extLst>
          </p:cNvPr>
          <p:cNvSpPr txBox="1"/>
          <p:nvPr/>
        </p:nvSpPr>
        <p:spPr>
          <a:xfrm>
            <a:off x="8557315" y="3477693"/>
            <a:ext cx="221214" cy="221599"/>
          </a:xfrm>
          <a:prstGeom prst="rect">
            <a:avLst/>
          </a:prstGeom>
          <a:noFill/>
        </p:spPr>
        <p:txBody>
          <a:bodyPr wrap="non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15</a:t>
            </a:r>
          </a:p>
        </p:txBody>
      </p:sp>
      <p:sp>
        <p:nvSpPr>
          <p:cNvPr id="13" name="TextBox 12">
            <a:extLst>
              <a:ext uri="{FF2B5EF4-FFF2-40B4-BE49-F238E27FC236}">
                <a16:creationId xmlns:a16="http://schemas.microsoft.com/office/drawing/2014/main" id="{2E24B692-FE89-4BB3-B783-6591E8FA38AC}"/>
              </a:ext>
            </a:extLst>
          </p:cNvPr>
          <p:cNvSpPr txBox="1"/>
          <p:nvPr/>
        </p:nvSpPr>
        <p:spPr>
          <a:xfrm>
            <a:off x="8615005" y="4644088"/>
            <a:ext cx="110607" cy="221599"/>
          </a:xfrm>
          <a:prstGeom prst="rect">
            <a:avLst/>
          </a:prstGeom>
          <a:noFill/>
        </p:spPr>
        <p:txBody>
          <a:bodyPr wrap="non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1</a:t>
            </a:r>
          </a:p>
        </p:txBody>
      </p:sp>
      <p:sp>
        <p:nvSpPr>
          <p:cNvPr id="14" name="TextBox 13">
            <a:extLst>
              <a:ext uri="{FF2B5EF4-FFF2-40B4-BE49-F238E27FC236}">
                <a16:creationId xmlns:a16="http://schemas.microsoft.com/office/drawing/2014/main" id="{814F3818-F210-4259-8F0A-24482301E3CB}"/>
              </a:ext>
            </a:extLst>
          </p:cNvPr>
          <p:cNvSpPr txBox="1"/>
          <p:nvPr/>
        </p:nvSpPr>
        <p:spPr>
          <a:xfrm>
            <a:off x="8615005" y="5007625"/>
            <a:ext cx="110608" cy="221599"/>
          </a:xfrm>
          <a:prstGeom prst="rect">
            <a:avLst/>
          </a:prstGeom>
          <a:noFill/>
        </p:spPr>
        <p:txBody>
          <a:bodyPr wrap="non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0</a:t>
            </a:r>
          </a:p>
        </p:txBody>
      </p:sp>
      <p:sp>
        <p:nvSpPr>
          <p:cNvPr id="15" name="Right Brace 14">
            <a:extLst>
              <a:ext uri="{FF2B5EF4-FFF2-40B4-BE49-F238E27FC236}">
                <a16:creationId xmlns:a16="http://schemas.microsoft.com/office/drawing/2014/main" id="{1B19A581-34AA-46CC-89BF-EF0C138BE1F2}"/>
              </a:ext>
            </a:extLst>
          </p:cNvPr>
          <p:cNvSpPr/>
          <p:nvPr/>
        </p:nvSpPr>
        <p:spPr>
          <a:xfrm>
            <a:off x="9005777" y="1989138"/>
            <a:ext cx="329609" cy="136842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Right Brace 15">
            <a:extLst>
              <a:ext uri="{FF2B5EF4-FFF2-40B4-BE49-F238E27FC236}">
                <a16:creationId xmlns:a16="http://schemas.microsoft.com/office/drawing/2014/main" id="{4E9939CB-C327-4015-B0A1-DB9093F6227D}"/>
              </a:ext>
            </a:extLst>
          </p:cNvPr>
          <p:cNvSpPr/>
          <p:nvPr/>
        </p:nvSpPr>
        <p:spPr>
          <a:xfrm>
            <a:off x="9005777" y="3497261"/>
            <a:ext cx="329609" cy="136842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Right Brace 16">
            <a:extLst>
              <a:ext uri="{FF2B5EF4-FFF2-40B4-BE49-F238E27FC236}">
                <a16:creationId xmlns:a16="http://schemas.microsoft.com/office/drawing/2014/main" id="{BC72E0A5-F059-4BD4-8848-F2A37A0BB7F8}"/>
              </a:ext>
            </a:extLst>
          </p:cNvPr>
          <p:cNvSpPr/>
          <p:nvPr/>
        </p:nvSpPr>
        <p:spPr>
          <a:xfrm>
            <a:off x="9005777" y="4962527"/>
            <a:ext cx="329609" cy="266698"/>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TextBox 17">
            <a:extLst>
              <a:ext uri="{FF2B5EF4-FFF2-40B4-BE49-F238E27FC236}">
                <a16:creationId xmlns:a16="http://schemas.microsoft.com/office/drawing/2014/main" id="{AA6B00E0-B9F8-45CA-98D5-A12917EEB8A3}"/>
              </a:ext>
            </a:extLst>
          </p:cNvPr>
          <p:cNvSpPr txBox="1"/>
          <p:nvPr/>
        </p:nvSpPr>
        <p:spPr>
          <a:xfrm>
            <a:off x="9378952" y="2562550"/>
            <a:ext cx="1753336" cy="221599"/>
          </a:xfrm>
          <a:prstGeom prst="rect">
            <a:avLst/>
          </a:prstGeom>
          <a:noFill/>
        </p:spPr>
        <p:txBody>
          <a:bodyPr wrap="squar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16 real time levels</a:t>
            </a:r>
            <a:endParaRPr lang="fr-FR" sz="2400" dirty="0" err="1">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9320AD5D-2631-4107-A315-C902DF075F4E}"/>
              </a:ext>
            </a:extLst>
          </p:cNvPr>
          <p:cNvSpPr txBox="1"/>
          <p:nvPr/>
        </p:nvSpPr>
        <p:spPr>
          <a:xfrm>
            <a:off x="9378952" y="4070673"/>
            <a:ext cx="1753336" cy="221599"/>
          </a:xfrm>
          <a:prstGeom prst="rect">
            <a:avLst/>
          </a:prstGeom>
          <a:noFill/>
        </p:spPr>
        <p:txBody>
          <a:bodyPr wrap="squar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15 dynamic levels</a:t>
            </a:r>
            <a:endParaRPr lang="fr-FR" sz="2400" dirty="0" err="1">
              <a:gradFill>
                <a:gsLst>
                  <a:gs pos="2917">
                    <a:schemeClr val="tx1"/>
                  </a:gs>
                  <a:gs pos="30000">
                    <a:schemeClr val="tx1"/>
                  </a:gs>
                </a:gsLst>
                <a:lin ang="5400000" scaled="0"/>
              </a:gradFill>
            </a:endParaRPr>
          </a:p>
        </p:txBody>
      </p:sp>
      <p:sp>
        <p:nvSpPr>
          <p:cNvPr id="20" name="TextBox 19">
            <a:extLst>
              <a:ext uri="{FF2B5EF4-FFF2-40B4-BE49-F238E27FC236}">
                <a16:creationId xmlns:a16="http://schemas.microsoft.com/office/drawing/2014/main" id="{88F9205D-9C9B-42E4-BB3E-F4F95AEA83A5}"/>
              </a:ext>
            </a:extLst>
          </p:cNvPr>
          <p:cNvSpPr txBox="1"/>
          <p:nvPr/>
        </p:nvSpPr>
        <p:spPr>
          <a:xfrm>
            <a:off x="9378952" y="4895706"/>
            <a:ext cx="1753336" cy="443198"/>
          </a:xfrm>
          <a:prstGeom prst="rect">
            <a:avLst/>
          </a:prstGeom>
          <a:noFill/>
        </p:spPr>
        <p:txBody>
          <a:bodyPr wrap="square" lIns="0" tIns="0" rIns="0" bIns="0" rtlCol="0">
            <a:spAutoFit/>
          </a:bodyPr>
          <a:lstStyle/>
          <a:p>
            <a:pPr>
              <a:lnSpc>
                <a:spcPct val="90000"/>
              </a:lnSpc>
              <a:spcAft>
                <a:spcPts val="600"/>
              </a:spcAft>
            </a:pPr>
            <a:r>
              <a:rPr lang="en-US" sz="1600" dirty="0">
                <a:gradFill>
                  <a:gsLst>
                    <a:gs pos="2917">
                      <a:schemeClr val="tx1"/>
                    </a:gs>
                    <a:gs pos="30000">
                      <a:schemeClr val="tx1"/>
                    </a:gs>
                  </a:gsLst>
                  <a:lin ang="5400000" scaled="0"/>
                </a:gradFill>
              </a:rPr>
              <a:t>Zero page thread only</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5761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1314F-EAB0-45A5-AA58-705BCBA7A22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a:p>
        </p:txBody>
      </p:sp>
      <p:sp>
        <p:nvSpPr>
          <p:cNvPr id="3" name="Text Placeholder 2">
            <a:extLst>
              <a:ext uri="{FF2B5EF4-FFF2-40B4-BE49-F238E27FC236}">
                <a16:creationId xmlns:a16="http://schemas.microsoft.com/office/drawing/2014/main" id="{D608E368-9BBA-4A2D-8CA6-C6D67BDC56A7}"/>
              </a:ext>
            </a:extLst>
          </p:cNvPr>
          <p:cNvSpPr>
            <a:spLocks noGrp="1"/>
          </p:cNvSpPr>
          <p:nvPr>
            <p:ph type="body" sz="quarter" idx="14"/>
          </p:nvPr>
        </p:nvSpPr>
        <p:spPr>
          <a:xfrm>
            <a:off x="274702" y="1943100"/>
            <a:ext cx="6602348" cy="4099584"/>
          </a:xfrm>
        </p:spPr>
        <p:txBody>
          <a:bodyPr vert="horz" wrap="square" lIns="146304" tIns="91440" rIns="146304" bIns="91440" rtlCol="0" anchor="t">
            <a:spAutoFit/>
          </a:bodyPr>
          <a:lstStyle/>
          <a:p>
            <a:r>
              <a:rPr lang="en-US" sz="3200"/>
              <a:t>Threads ready to execute are referenced in a per-CPU list</a:t>
            </a:r>
          </a:p>
          <a:p>
            <a:r>
              <a:rPr lang="en-US" sz="3200"/>
              <a:t>Each CPU maintains a list for each 32 priority levels</a:t>
            </a:r>
            <a:endParaRPr lang="en-US" sz="3200">
              <a:cs typeface="Segoe UI Light"/>
            </a:endParaRPr>
          </a:p>
          <a:p>
            <a:r>
              <a:rPr lang="en-US" sz="3200"/>
              <a:t>When there are multiple cores in a single CPU unit, the list is shared between the cores</a:t>
            </a:r>
            <a:endParaRPr lang="en-US" sz="3200">
              <a:cs typeface="Segoe UI Light"/>
            </a:endParaRPr>
          </a:p>
          <a:p>
            <a:pPr lvl="1"/>
            <a:r>
              <a:rPr lang="en-US" sz="2000"/>
              <a:t>Better performances as it reflects system architecture</a:t>
            </a:r>
            <a:endParaRPr lang="fr-FR" sz="2000"/>
          </a:p>
        </p:txBody>
      </p:sp>
      <p:sp>
        <p:nvSpPr>
          <p:cNvPr id="4" name="Title 3">
            <a:extLst>
              <a:ext uri="{FF2B5EF4-FFF2-40B4-BE49-F238E27FC236}">
                <a16:creationId xmlns:a16="http://schemas.microsoft.com/office/drawing/2014/main" id="{78D67BB8-0F01-4A43-95F2-EEB1CA468546}"/>
              </a:ext>
            </a:extLst>
          </p:cNvPr>
          <p:cNvSpPr>
            <a:spLocks noGrp="1"/>
          </p:cNvSpPr>
          <p:nvPr>
            <p:ph type="title"/>
          </p:nvPr>
        </p:nvSpPr>
        <p:spPr/>
        <p:txBody>
          <a:bodyPr/>
          <a:lstStyle/>
          <a:p>
            <a:r>
              <a:rPr lang="en-US"/>
              <a:t>Thread dispatching</a:t>
            </a:r>
            <a:endParaRPr lang="fr-FR"/>
          </a:p>
        </p:txBody>
      </p:sp>
      <p:sp>
        <p:nvSpPr>
          <p:cNvPr id="6" name="Rectangle 5">
            <a:extLst>
              <a:ext uri="{FF2B5EF4-FFF2-40B4-BE49-F238E27FC236}">
                <a16:creationId xmlns:a16="http://schemas.microsoft.com/office/drawing/2014/main" id="{F7462CB3-11AD-49D0-A498-F5CD1374C3D3}"/>
              </a:ext>
            </a:extLst>
          </p:cNvPr>
          <p:cNvSpPr/>
          <p:nvPr/>
        </p:nvSpPr>
        <p:spPr bwMode="auto">
          <a:xfrm>
            <a:off x="6558074" y="176633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Process</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D8B4A0A-3148-4BF8-9154-F04A4EF03B15}"/>
              </a:ext>
            </a:extLst>
          </p:cNvPr>
          <p:cNvSpPr/>
          <p:nvPr/>
        </p:nvSpPr>
        <p:spPr bwMode="auto">
          <a:xfrm>
            <a:off x="9567083" y="176633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Process</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84825A93-AD1F-41AF-9C35-2BF707CF7702}"/>
              </a:ext>
            </a:extLst>
          </p:cNvPr>
          <p:cNvSpPr/>
          <p:nvPr/>
        </p:nvSpPr>
        <p:spPr bwMode="auto">
          <a:xfrm>
            <a:off x="7411335" y="225266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Thread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7013530-4647-4EAD-8159-26F455C07331}"/>
              </a:ext>
            </a:extLst>
          </p:cNvPr>
          <p:cNvSpPr/>
          <p:nvPr/>
        </p:nvSpPr>
        <p:spPr bwMode="auto">
          <a:xfrm>
            <a:off x="8608865" y="225266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Thread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8E6AD876-C44B-496C-8EAB-79EEC77C7E22}"/>
              </a:ext>
            </a:extLst>
          </p:cNvPr>
          <p:cNvSpPr/>
          <p:nvPr/>
        </p:nvSpPr>
        <p:spPr bwMode="auto">
          <a:xfrm>
            <a:off x="10247570" y="225266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Thread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7DF64386-7309-4A68-9692-CE8B360B13E2}"/>
              </a:ext>
            </a:extLst>
          </p:cNvPr>
          <p:cNvSpPr/>
          <p:nvPr/>
        </p:nvSpPr>
        <p:spPr bwMode="auto">
          <a:xfrm>
            <a:off x="11397177" y="2252663"/>
            <a:ext cx="978195" cy="35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Thread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4C0707E7-C93B-4C24-9711-FEE35055DBFF}"/>
              </a:ext>
            </a:extLst>
          </p:cNvPr>
          <p:cNvGrpSpPr/>
          <p:nvPr/>
        </p:nvGrpSpPr>
        <p:grpSpPr>
          <a:xfrm>
            <a:off x="6877050" y="3819525"/>
            <a:ext cx="1831015" cy="1289791"/>
            <a:chOff x="6877050" y="3232298"/>
            <a:chExt cx="1831015" cy="1289791"/>
          </a:xfrm>
        </p:grpSpPr>
        <p:sp>
          <p:nvSpPr>
            <p:cNvPr id="12" name="Rectangle 11">
              <a:extLst>
                <a:ext uri="{FF2B5EF4-FFF2-40B4-BE49-F238E27FC236}">
                  <a16:creationId xmlns:a16="http://schemas.microsoft.com/office/drawing/2014/main" id="{0BD81741-605D-4AB6-BB01-2AFA89B191B1}"/>
                </a:ext>
              </a:extLst>
            </p:cNvPr>
            <p:cNvSpPr/>
            <p:nvPr/>
          </p:nvSpPr>
          <p:spPr bwMode="auto">
            <a:xfrm>
              <a:off x="6877050" y="3232298"/>
              <a:ext cx="1831015" cy="191386"/>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31</a:t>
              </a: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2EAC90E7-0B97-4913-A107-23471484EB77}"/>
                </a:ext>
              </a:extLst>
            </p:cNvPr>
            <p:cNvSpPr/>
            <p:nvPr/>
          </p:nvSpPr>
          <p:spPr bwMode="auto">
            <a:xfrm>
              <a:off x="6877050" y="3409177"/>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F95455B-ACC1-4B89-B2E8-EB063689C756}"/>
                </a:ext>
              </a:extLst>
            </p:cNvPr>
            <p:cNvSpPr/>
            <p:nvPr/>
          </p:nvSpPr>
          <p:spPr bwMode="auto">
            <a:xfrm>
              <a:off x="6877050" y="3600451"/>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70598B7-2B6F-4C68-8F99-7DC5049BDCE5}"/>
                </a:ext>
              </a:extLst>
            </p:cNvPr>
            <p:cNvSpPr/>
            <p:nvPr/>
          </p:nvSpPr>
          <p:spPr bwMode="auto">
            <a:xfrm>
              <a:off x="6877050" y="3777330"/>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39A2E07-AADF-4086-9A7E-40D6B881EFFE}"/>
                </a:ext>
              </a:extLst>
            </p:cNvPr>
            <p:cNvSpPr/>
            <p:nvPr/>
          </p:nvSpPr>
          <p:spPr bwMode="auto">
            <a:xfrm>
              <a:off x="6877050" y="3968604"/>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CFCEC45-06A5-4BA5-97B3-3C309E71EC25}"/>
                </a:ext>
              </a:extLst>
            </p:cNvPr>
            <p:cNvSpPr/>
            <p:nvPr/>
          </p:nvSpPr>
          <p:spPr bwMode="auto">
            <a:xfrm>
              <a:off x="6877050" y="4139316"/>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7E8D1396-54D8-4EC3-88EC-325BFC9FAB66}"/>
                </a:ext>
              </a:extLst>
            </p:cNvPr>
            <p:cNvSpPr/>
            <p:nvPr/>
          </p:nvSpPr>
          <p:spPr bwMode="auto">
            <a:xfrm>
              <a:off x="6877050" y="4330703"/>
              <a:ext cx="1831015" cy="191386"/>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28" name="Group 27">
            <a:extLst>
              <a:ext uri="{FF2B5EF4-FFF2-40B4-BE49-F238E27FC236}">
                <a16:creationId xmlns:a16="http://schemas.microsoft.com/office/drawing/2014/main" id="{139081C4-D541-4093-9F38-F1EB3C4EBF08}"/>
              </a:ext>
            </a:extLst>
          </p:cNvPr>
          <p:cNvGrpSpPr/>
          <p:nvPr/>
        </p:nvGrpSpPr>
        <p:grpSpPr>
          <a:xfrm>
            <a:off x="9758473" y="3819525"/>
            <a:ext cx="1831015" cy="1289791"/>
            <a:chOff x="6877050" y="3232298"/>
            <a:chExt cx="1831015" cy="1289791"/>
          </a:xfrm>
        </p:grpSpPr>
        <p:sp>
          <p:nvSpPr>
            <p:cNvPr id="29" name="Rectangle 28">
              <a:extLst>
                <a:ext uri="{FF2B5EF4-FFF2-40B4-BE49-F238E27FC236}">
                  <a16:creationId xmlns:a16="http://schemas.microsoft.com/office/drawing/2014/main" id="{23B96FB3-E4A0-4E70-97D0-0223F309082F}"/>
                </a:ext>
              </a:extLst>
            </p:cNvPr>
            <p:cNvSpPr/>
            <p:nvPr/>
          </p:nvSpPr>
          <p:spPr bwMode="auto">
            <a:xfrm>
              <a:off x="6877050" y="3232298"/>
              <a:ext cx="1831015" cy="191386"/>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31</a:t>
              </a: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A10BF6F-9FBF-4CCF-8EAA-B047DA2CBE20}"/>
                </a:ext>
              </a:extLst>
            </p:cNvPr>
            <p:cNvSpPr/>
            <p:nvPr/>
          </p:nvSpPr>
          <p:spPr bwMode="auto">
            <a:xfrm>
              <a:off x="6877050" y="3409177"/>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64C9AB41-3E11-47D8-BE65-FA04BA709123}"/>
                </a:ext>
              </a:extLst>
            </p:cNvPr>
            <p:cNvSpPr/>
            <p:nvPr/>
          </p:nvSpPr>
          <p:spPr bwMode="auto">
            <a:xfrm>
              <a:off x="6877050" y="3600451"/>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5C1C64AF-1596-4646-A949-808E606479BB}"/>
                </a:ext>
              </a:extLst>
            </p:cNvPr>
            <p:cNvSpPr/>
            <p:nvPr/>
          </p:nvSpPr>
          <p:spPr bwMode="auto">
            <a:xfrm>
              <a:off x="6877050" y="3777330"/>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E3CDA3A8-AE75-402F-A1B5-4BBDE66CE1E8}"/>
                </a:ext>
              </a:extLst>
            </p:cNvPr>
            <p:cNvSpPr/>
            <p:nvPr/>
          </p:nvSpPr>
          <p:spPr bwMode="auto">
            <a:xfrm>
              <a:off x="6877050" y="3968604"/>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8630747-64BB-4718-A93E-CA9CD3242477}"/>
                </a:ext>
              </a:extLst>
            </p:cNvPr>
            <p:cNvSpPr/>
            <p:nvPr/>
          </p:nvSpPr>
          <p:spPr bwMode="auto">
            <a:xfrm>
              <a:off x="6877050" y="4139316"/>
              <a:ext cx="1831015" cy="191386"/>
            </a:xfrm>
            <a:prstGeom prst="rect">
              <a:avLst/>
            </a:prstGeom>
            <a:solidFill>
              <a:schemeClr val="accent1">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fr-FR"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C1937846-CD12-4E27-91B0-D85DB1609274}"/>
                </a:ext>
              </a:extLst>
            </p:cNvPr>
            <p:cNvSpPr/>
            <p:nvPr/>
          </p:nvSpPr>
          <p:spPr bwMode="auto">
            <a:xfrm>
              <a:off x="6877050" y="4330703"/>
              <a:ext cx="1831015" cy="191386"/>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0</a:t>
              </a:r>
            </a:p>
          </p:txBody>
        </p:sp>
      </p:grpSp>
      <p:sp>
        <p:nvSpPr>
          <p:cNvPr id="36" name="TextBox 35">
            <a:extLst>
              <a:ext uri="{FF2B5EF4-FFF2-40B4-BE49-F238E27FC236}">
                <a16:creationId xmlns:a16="http://schemas.microsoft.com/office/drawing/2014/main" id="{D0EF4BB4-6A9E-4148-B7A3-09D1E4D4E835}"/>
              </a:ext>
            </a:extLst>
          </p:cNvPr>
          <p:cNvSpPr txBox="1"/>
          <p:nvPr/>
        </p:nvSpPr>
        <p:spPr>
          <a:xfrm>
            <a:off x="7321017" y="3341498"/>
            <a:ext cx="943079" cy="446276"/>
          </a:xfrm>
          <a:prstGeom prst="rect">
            <a:avLst/>
          </a:prstGeom>
          <a:noFill/>
        </p:spPr>
        <p:txBody>
          <a:bodyPr wrap="none" lIns="0" tIns="0" rIns="0" bIns="0" rtlCol="0">
            <a:spAutoFit/>
          </a:bodyPr>
          <a:lstStyle/>
          <a:p>
            <a:pPr>
              <a:spcAft>
                <a:spcPts val="600"/>
              </a:spcAft>
            </a:pPr>
            <a:r>
              <a:rPr lang="en-US" sz="1200" dirty="0">
                <a:gradFill>
                  <a:gsLst>
                    <a:gs pos="2917">
                      <a:schemeClr val="tx1"/>
                    </a:gs>
                    <a:gs pos="30000">
                      <a:schemeClr val="tx1"/>
                    </a:gs>
                  </a:gsLst>
                  <a:lin ang="5400000" scaled="0"/>
                </a:gradFill>
              </a:rPr>
              <a:t>CPU 0</a:t>
            </a:r>
          </a:p>
          <a:p>
            <a:pPr>
              <a:spcAft>
                <a:spcPts val="600"/>
              </a:spcAft>
            </a:pPr>
            <a:r>
              <a:rPr lang="en-US" sz="1200" dirty="0">
                <a:gradFill>
                  <a:gsLst>
                    <a:gs pos="2917">
                      <a:schemeClr val="tx1"/>
                    </a:gs>
                    <a:gs pos="30000">
                      <a:schemeClr val="tx1"/>
                    </a:gs>
                  </a:gsLst>
                  <a:lin ang="5400000" scaled="0"/>
                </a:gradFill>
              </a:rPr>
              <a:t>Ready queues</a:t>
            </a:r>
            <a:endParaRPr lang="fr-FR" sz="1200" dirty="0" err="1">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7F394924-92BC-4548-AD87-C15706503A22}"/>
              </a:ext>
            </a:extLst>
          </p:cNvPr>
          <p:cNvSpPr txBox="1"/>
          <p:nvPr/>
        </p:nvSpPr>
        <p:spPr>
          <a:xfrm>
            <a:off x="10202440" y="3341498"/>
            <a:ext cx="943079" cy="446276"/>
          </a:xfrm>
          <a:prstGeom prst="rect">
            <a:avLst/>
          </a:prstGeom>
          <a:noFill/>
        </p:spPr>
        <p:txBody>
          <a:bodyPr wrap="none" lIns="0" tIns="0" rIns="0" bIns="0" rtlCol="0">
            <a:spAutoFit/>
          </a:bodyPr>
          <a:lstStyle/>
          <a:p>
            <a:pPr>
              <a:spcAft>
                <a:spcPts val="600"/>
              </a:spcAft>
            </a:pPr>
            <a:r>
              <a:rPr lang="en-US" sz="1200" dirty="0">
                <a:gradFill>
                  <a:gsLst>
                    <a:gs pos="2917">
                      <a:schemeClr val="tx1"/>
                    </a:gs>
                    <a:gs pos="30000">
                      <a:schemeClr val="tx1"/>
                    </a:gs>
                  </a:gsLst>
                  <a:lin ang="5400000" scaled="0"/>
                </a:gradFill>
              </a:rPr>
              <a:t>CPU 1</a:t>
            </a:r>
          </a:p>
          <a:p>
            <a:pPr>
              <a:spcAft>
                <a:spcPts val="600"/>
              </a:spcAft>
            </a:pPr>
            <a:r>
              <a:rPr lang="en-US" sz="1200" dirty="0">
                <a:gradFill>
                  <a:gsLst>
                    <a:gs pos="2917">
                      <a:schemeClr val="tx1"/>
                    </a:gs>
                    <a:gs pos="30000">
                      <a:schemeClr val="tx1"/>
                    </a:gs>
                  </a:gsLst>
                  <a:lin ang="5400000" scaled="0"/>
                </a:gradFill>
              </a:rPr>
              <a:t>Ready queues</a:t>
            </a:r>
            <a:endParaRPr lang="fr-FR" sz="1200" dirty="0" err="1">
              <a:gradFill>
                <a:gsLst>
                  <a:gs pos="2917">
                    <a:schemeClr val="tx1"/>
                  </a:gs>
                  <a:gs pos="30000">
                    <a:schemeClr val="tx1"/>
                  </a:gs>
                </a:gsLst>
                <a:lin ang="5400000" scaled="0"/>
              </a:gradFill>
            </a:endParaRPr>
          </a:p>
        </p:txBody>
      </p:sp>
      <p:cxnSp>
        <p:nvCxnSpPr>
          <p:cNvPr id="39" name="Connector: Elbow 38">
            <a:extLst>
              <a:ext uri="{FF2B5EF4-FFF2-40B4-BE49-F238E27FC236}">
                <a16:creationId xmlns:a16="http://schemas.microsoft.com/office/drawing/2014/main" id="{21E8806C-F98A-431C-8FEC-8D1336C53F64}"/>
              </a:ext>
            </a:extLst>
          </p:cNvPr>
          <p:cNvCxnSpPr>
            <a:stCxn id="32" idx="3"/>
            <a:endCxn id="11" idx="2"/>
          </p:cNvCxnSpPr>
          <p:nvPr/>
        </p:nvCxnSpPr>
        <p:spPr>
          <a:xfrm flipV="1">
            <a:off x="11589488" y="2606196"/>
            <a:ext cx="296787" cy="185405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91C244C-7AC9-487B-AC3E-68B3CF2D0FAD}"/>
              </a:ext>
            </a:extLst>
          </p:cNvPr>
          <p:cNvCxnSpPr>
            <a:stCxn id="14" idx="3"/>
            <a:endCxn id="9" idx="2"/>
          </p:cNvCxnSpPr>
          <p:nvPr/>
        </p:nvCxnSpPr>
        <p:spPr>
          <a:xfrm flipV="1">
            <a:off x="8708065" y="2606196"/>
            <a:ext cx="389898" cy="1677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CE485CE-C852-4CC2-B3A2-C90EFD7A2ACF}"/>
              </a:ext>
            </a:extLst>
          </p:cNvPr>
          <p:cNvCxnSpPr>
            <a:stCxn id="6" idx="2"/>
            <a:endCxn id="8" idx="1"/>
          </p:cNvCxnSpPr>
          <p:nvPr/>
        </p:nvCxnSpPr>
        <p:spPr>
          <a:xfrm rot="16200000" flipH="1">
            <a:off x="7074471" y="2092566"/>
            <a:ext cx="309564" cy="36416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987D87-31E7-4A3B-B454-D89671B81FCA}"/>
              </a:ext>
            </a:extLst>
          </p:cNvPr>
          <p:cNvCxnSpPr>
            <a:stCxn id="8" idx="3"/>
            <a:endCxn id="9" idx="1"/>
          </p:cNvCxnSpPr>
          <p:nvPr/>
        </p:nvCxnSpPr>
        <p:spPr>
          <a:xfrm>
            <a:off x="8389530" y="2429430"/>
            <a:ext cx="21933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972D8C-93ED-48F6-9C63-0F81F08C2152}"/>
              </a:ext>
            </a:extLst>
          </p:cNvPr>
          <p:cNvCxnSpPr>
            <a:stCxn id="10" idx="3"/>
            <a:endCxn id="11" idx="1"/>
          </p:cNvCxnSpPr>
          <p:nvPr/>
        </p:nvCxnSpPr>
        <p:spPr>
          <a:xfrm>
            <a:off x="11225765" y="2429430"/>
            <a:ext cx="17141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A1B41CBF-AF53-46CC-BA04-BE4893B2DA16}"/>
              </a:ext>
            </a:extLst>
          </p:cNvPr>
          <p:cNvCxnSpPr>
            <a:stCxn id="7" idx="2"/>
            <a:endCxn id="10" idx="1"/>
          </p:cNvCxnSpPr>
          <p:nvPr/>
        </p:nvCxnSpPr>
        <p:spPr>
          <a:xfrm rot="16200000" flipH="1">
            <a:off x="9997093" y="2178953"/>
            <a:ext cx="309564" cy="191389"/>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9EE608F-1B10-495D-9A53-AF99F5AD12B1}"/>
              </a:ext>
            </a:extLst>
          </p:cNvPr>
          <p:cNvCxnSpPr>
            <a:stCxn id="16" idx="3"/>
          </p:cNvCxnSpPr>
          <p:nvPr/>
        </p:nvCxnSpPr>
        <p:spPr>
          <a:xfrm flipV="1">
            <a:off x="8708065" y="3179135"/>
            <a:ext cx="859018" cy="1472389"/>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9A0C207B-8C65-4D11-A7BE-47943D4F66F7}"/>
              </a:ext>
            </a:extLst>
          </p:cNvPr>
          <p:cNvCxnSpPr>
            <a:endCxn id="10" idx="2"/>
          </p:cNvCxnSpPr>
          <p:nvPr/>
        </p:nvCxnSpPr>
        <p:spPr>
          <a:xfrm flipV="1">
            <a:off x="9550947" y="2606196"/>
            <a:ext cx="1185721" cy="56880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451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46EDE4-5F22-4795-92A6-B22231B44B6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a:p>
        </p:txBody>
      </p:sp>
      <p:sp>
        <p:nvSpPr>
          <p:cNvPr id="3" name="Title 2">
            <a:extLst>
              <a:ext uri="{FF2B5EF4-FFF2-40B4-BE49-F238E27FC236}">
                <a16:creationId xmlns:a16="http://schemas.microsoft.com/office/drawing/2014/main" id="{4F0393D2-F3B8-468B-9DAD-A3BE912E6B9B}"/>
              </a:ext>
            </a:extLst>
          </p:cNvPr>
          <p:cNvSpPr>
            <a:spLocks noGrp="1"/>
          </p:cNvSpPr>
          <p:nvPr>
            <p:ph type="title"/>
          </p:nvPr>
        </p:nvSpPr>
        <p:spPr/>
        <p:txBody>
          <a:bodyPr/>
          <a:lstStyle/>
          <a:p>
            <a:r>
              <a:rPr lang="en-US"/>
              <a:t>Viewing Ready threads using the debugger</a:t>
            </a:r>
            <a:endParaRPr lang="fr-FR"/>
          </a:p>
        </p:txBody>
      </p:sp>
      <p:sp>
        <p:nvSpPr>
          <p:cNvPr id="4" name="TextBox 3">
            <a:extLst>
              <a:ext uri="{FF2B5EF4-FFF2-40B4-BE49-F238E27FC236}">
                <a16:creationId xmlns:a16="http://schemas.microsoft.com/office/drawing/2014/main" id="{C815AA6E-C3DF-48DB-B0D4-283138DC67CD}"/>
              </a:ext>
            </a:extLst>
          </p:cNvPr>
          <p:cNvSpPr txBox="1"/>
          <p:nvPr/>
        </p:nvSpPr>
        <p:spPr>
          <a:xfrm>
            <a:off x="454025" y="1577043"/>
            <a:ext cx="11157841" cy="5050613"/>
          </a:xfrm>
          <a:prstGeom prst="rect">
            <a:avLst/>
          </a:prstGeom>
          <a:noFill/>
        </p:spPr>
        <p:txBody>
          <a:bodyPr wrap="square" lIns="182880" tIns="146304" rIns="182880" bIns="146304" rtlCol="0">
            <a:spAutoFit/>
          </a:bodyPr>
          <a:lstStyle/>
          <a:p>
            <a:pPr algn="l"/>
            <a:r>
              <a:rPr lang="fr-FR" sz="1200" err="1">
                <a:gradFill>
                  <a:gsLst>
                    <a:gs pos="2917">
                      <a:schemeClr val="tx1"/>
                    </a:gs>
                    <a:gs pos="30000">
                      <a:schemeClr val="tx1"/>
                    </a:gs>
                  </a:gsLst>
                  <a:lin ang="5400000" scaled="0"/>
                </a:gradFill>
                <a:latin typeface="Consolas" panose="020B0609020204030204" pitchFamily="49" charset="0"/>
              </a:rPr>
              <a:t>kd</a:t>
            </a:r>
            <a:r>
              <a:rPr lang="fr-FR" sz="1200">
                <a:gradFill>
                  <a:gsLst>
                    <a:gs pos="2917">
                      <a:schemeClr val="tx1"/>
                    </a:gs>
                    <a:gs pos="30000">
                      <a:schemeClr val="tx1"/>
                    </a:gs>
                  </a:gsLst>
                  <a:lin ang="5400000" scaled="0"/>
                </a:gradFill>
                <a:latin typeface="Consolas" panose="020B0609020204030204" pitchFamily="49" charset="0"/>
              </a:rPr>
              <a:t>&gt; !</a:t>
            </a:r>
            <a:r>
              <a:rPr lang="fr-FR" sz="1200" err="1">
                <a:gradFill>
                  <a:gsLst>
                    <a:gs pos="2917">
                      <a:schemeClr val="tx1"/>
                    </a:gs>
                    <a:gs pos="30000">
                      <a:schemeClr val="tx1"/>
                    </a:gs>
                  </a:gsLst>
                  <a:lin ang="5400000" scaled="0"/>
                </a:gradFill>
                <a:latin typeface="Consolas" panose="020B0609020204030204" pitchFamily="49" charset="0"/>
              </a:rPr>
              <a:t>ready</a:t>
            </a:r>
            <a:endParaRPr lang="fr-FR" sz="1200">
              <a:gradFill>
                <a:gsLst>
                  <a:gs pos="2917">
                    <a:schemeClr val="tx1"/>
                  </a:gs>
                  <a:gs pos="30000">
                    <a:schemeClr val="tx1"/>
                  </a:gs>
                </a:gsLst>
                <a:lin ang="5400000" scaled="0"/>
              </a:gradFill>
              <a:latin typeface="Consolas" panose="020B0609020204030204" pitchFamily="49" charset="0"/>
            </a:endParaRPr>
          </a:p>
          <a:p>
            <a:pPr algn="l"/>
            <a:r>
              <a:rPr lang="fr-FR" sz="1200">
                <a:gradFill>
                  <a:gsLst>
                    <a:gs pos="2917">
                      <a:schemeClr val="tx1"/>
                    </a:gs>
                    <a:gs pos="30000">
                      <a:schemeClr val="tx1"/>
                    </a:gs>
                  </a:gsLst>
                  <a:lin ang="5400000" scaled="0"/>
                </a:gradFill>
                <a:latin typeface="Consolas" panose="020B0609020204030204" pitchFamily="49" charset="0"/>
              </a:rPr>
              <a:t>KSHARED_READY_QUEUE fffff8026bfcc700: (00) **--------------------------------------------------------------</a:t>
            </a:r>
          </a:p>
          <a:p>
            <a:pPr algn="l"/>
            <a:r>
              <a:rPr lang="fr-FR" sz="1200" err="1">
                <a:gradFill>
                  <a:gsLst>
                    <a:gs pos="2917">
                      <a:schemeClr val="tx1"/>
                    </a:gs>
                    <a:gs pos="30000">
                      <a:schemeClr val="tx1"/>
                    </a:gs>
                  </a:gsLst>
                  <a:lin ang="5400000" scaled="0"/>
                </a:gradFill>
                <a:latin typeface="Consolas" panose="020B0609020204030204" pitchFamily="49" charset="0"/>
              </a:rPr>
              <a:t>SharedReadyQueue</a:t>
            </a:r>
            <a:r>
              <a:rPr lang="fr-FR" sz="1200">
                <a:gradFill>
                  <a:gsLst>
                    <a:gs pos="2917">
                      <a:schemeClr val="tx1"/>
                    </a:gs>
                    <a:gs pos="30000">
                      <a:schemeClr val="tx1"/>
                    </a:gs>
                  </a:gsLst>
                  <a:lin ang="5400000" scaled="0"/>
                </a:gradFill>
                <a:latin typeface="Consolas" panose="020B0609020204030204" pitchFamily="49" charset="0"/>
              </a:rPr>
              <a:t> fffff8026bfcc700: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8</a:t>
            </a:r>
          </a:p>
          <a:p>
            <a:pPr algn="l"/>
            <a:r>
              <a:rPr lang="fr-FR" sz="1200">
                <a:gradFill>
                  <a:gsLst>
                    <a:gs pos="2917">
                      <a:schemeClr val="tx1"/>
                    </a:gs>
                    <a:gs pos="30000">
                      <a:schemeClr val="tx1"/>
                    </a:gs>
                  </a:gsLst>
                  <a:lin ang="5400000" scaled="0"/>
                </a:gradFill>
                <a:latin typeface="Consolas" panose="020B0609020204030204" pitchFamily="49" charset="0"/>
              </a:rPr>
              <a:t>    THREAD ffff890584f0d080  Cid 17fc.03d8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00000047dc0e9000 Win32Thread: ffff890584af61a0 READY on processor 80000000</a:t>
            </a:r>
          </a:p>
          <a:p>
            <a:pPr algn="l"/>
            <a:r>
              <a:rPr lang="fr-FR" sz="1200" err="1">
                <a:gradFill>
                  <a:gsLst>
                    <a:gs pos="2917">
                      <a:schemeClr val="tx1"/>
                    </a:gs>
                    <a:gs pos="30000">
                      <a:schemeClr val="tx1"/>
                    </a:gs>
                  </a:gsLst>
                  <a:lin ang="5400000" scaled="0"/>
                </a:gradFill>
                <a:latin typeface="Consolas" panose="020B0609020204030204" pitchFamily="49" charset="0"/>
              </a:rPr>
              <a:t>SharedReadyQueue</a:t>
            </a:r>
            <a:r>
              <a:rPr lang="fr-FR" sz="1200">
                <a:gradFill>
                  <a:gsLst>
                    <a:gs pos="2917">
                      <a:schemeClr val="tx1"/>
                    </a:gs>
                    <a:gs pos="30000">
                      <a:schemeClr val="tx1"/>
                    </a:gs>
                  </a:gsLst>
                  <a:lin ang="5400000" scaled="0"/>
                </a:gradFill>
                <a:latin typeface="Consolas" panose="020B0609020204030204" pitchFamily="49" charset="0"/>
              </a:rPr>
              <a:t> fffff8026bfcc700: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7</a:t>
            </a:r>
          </a:p>
          <a:p>
            <a:pPr algn="l"/>
            <a:r>
              <a:rPr lang="fr-FR" sz="1200">
                <a:gradFill>
                  <a:gsLst>
                    <a:gs pos="2917">
                      <a:schemeClr val="tx1"/>
                    </a:gs>
                    <a:gs pos="30000">
                      <a:schemeClr val="tx1"/>
                    </a:gs>
                  </a:gsLst>
                  <a:lin ang="5400000" scaled="0"/>
                </a:gradFill>
                <a:latin typeface="Consolas" panose="020B0609020204030204" pitchFamily="49" charset="0"/>
              </a:rPr>
              <a:t>    THREAD ffff890587a68700  Cid 05c8.05e8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0000000000000000 Win32Thread: 0000000000000000 READY on processor 80000000</a:t>
            </a:r>
          </a:p>
          <a:p>
            <a:pPr algn="l"/>
            <a:r>
              <a:rPr lang="fr-FR" sz="1200" err="1">
                <a:gradFill>
                  <a:gsLst>
                    <a:gs pos="2917">
                      <a:schemeClr val="tx1"/>
                    </a:gs>
                    <a:gs pos="30000">
                      <a:schemeClr val="tx1"/>
                    </a:gs>
                  </a:gsLst>
                  <a:lin ang="5400000" scaled="0"/>
                </a:gradFill>
                <a:latin typeface="Consolas" panose="020B0609020204030204" pitchFamily="49" charset="0"/>
              </a:rPr>
              <a:t>SharedReadyQueue</a:t>
            </a:r>
            <a:r>
              <a:rPr lang="fr-FR" sz="1200">
                <a:gradFill>
                  <a:gsLst>
                    <a:gs pos="2917">
                      <a:schemeClr val="tx1"/>
                    </a:gs>
                    <a:gs pos="30000">
                      <a:schemeClr val="tx1"/>
                    </a:gs>
                  </a:gsLst>
                  <a:lin ang="5400000" scaled="0"/>
                </a:gradFill>
                <a:latin typeface="Consolas" panose="020B0609020204030204" pitchFamily="49" charset="0"/>
              </a:rPr>
              <a:t> fffff8026bfcc700: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6</a:t>
            </a:r>
          </a:p>
          <a:p>
            <a:pPr algn="l"/>
            <a:r>
              <a:rPr lang="fr-FR" sz="1200">
                <a:gradFill>
                  <a:gsLst>
                    <a:gs pos="2917">
                      <a:schemeClr val="tx1"/>
                    </a:gs>
                    <a:gs pos="30000">
                      <a:schemeClr val="tx1"/>
                    </a:gs>
                  </a:gsLst>
                  <a:lin ang="5400000" scaled="0"/>
                </a:gradFill>
                <a:latin typeface="Consolas" panose="020B0609020204030204" pitchFamily="49" charset="0"/>
              </a:rPr>
              <a:t>    THREAD ffff890584b9c040  Cid 0004.07a4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0000000000000000 Win32Thread: 0000000000000000 READY on processor 80000000</a:t>
            </a:r>
          </a:p>
          <a:p>
            <a:pPr algn="l"/>
            <a:r>
              <a:rPr lang="fr-FR" sz="1200" err="1">
                <a:gradFill>
                  <a:gsLst>
                    <a:gs pos="2917">
                      <a:schemeClr val="tx1"/>
                    </a:gs>
                    <a:gs pos="30000">
                      <a:schemeClr val="tx1"/>
                    </a:gs>
                  </a:gsLst>
                  <a:lin ang="5400000" scaled="0"/>
                </a:gradFill>
                <a:latin typeface="Consolas" panose="020B0609020204030204" pitchFamily="49" charset="0"/>
              </a:rPr>
              <a:t>SharedReadyQueue</a:t>
            </a:r>
            <a:r>
              <a:rPr lang="fr-FR" sz="1200">
                <a:gradFill>
                  <a:gsLst>
                    <a:gs pos="2917">
                      <a:schemeClr val="tx1"/>
                    </a:gs>
                    <a:gs pos="30000">
                      <a:schemeClr val="tx1"/>
                    </a:gs>
                  </a:gsLst>
                  <a:lin ang="5400000" scaled="0"/>
                </a:gradFill>
                <a:latin typeface="Consolas" panose="020B0609020204030204" pitchFamily="49" charset="0"/>
              </a:rPr>
              <a:t> fffff8026bfcc700: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0</a:t>
            </a:r>
          </a:p>
          <a:p>
            <a:pPr algn="l"/>
            <a:r>
              <a:rPr lang="fr-FR" sz="1200">
                <a:gradFill>
                  <a:gsLst>
                    <a:gs pos="2917">
                      <a:schemeClr val="tx1"/>
                    </a:gs>
                    <a:gs pos="30000">
                      <a:schemeClr val="tx1"/>
                    </a:gs>
                  </a:gsLst>
                  <a:lin ang="5400000" scaled="0"/>
                </a:gradFill>
                <a:latin typeface="Consolas" panose="020B0609020204030204" pitchFamily="49" charset="0"/>
              </a:rPr>
              <a:t>    THREAD ffff890584b6e040  Cid 0004.0038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0000000000000000 Win32Thread: 0000000000000000 READY on processor 80000001</a:t>
            </a:r>
          </a:p>
          <a:p>
            <a:pPr algn="l"/>
            <a:r>
              <a:rPr lang="fr-FR" sz="1200">
                <a:gradFill>
                  <a:gsLst>
                    <a:gs pos="2917">
                      <a:schemeClr val="tx1"/>
                    </a:gs>
                    <a:gs pos="30000">
                      <a:schemeClr val="tx1"/>
                    </a:gs>
                  </a:gsLst>
                  <a:lin ang="5400000" scaled="0"/>
                </a:gradFill>
                <a:latin typeface="Consolas" panose="020B0609020204030204" pitchFamily="49" charset="0"/>
              </a:rPr>
              <a:t>Processor 0: Group </a:t>
            </a:r>
            <a:r>
              <a:rPr lang="fr-FR" sz="1200" err="1">
                <a:gradFill>
                  <a:gsLst>
                    <a:gs pos="2917">
                      <a:schemeClr val="tx1"/>
                    </a:gs>
                    <a:gs pos="30000">
                      <a:schemeClr val="tx1"/>
                    </a:gs>
                  </a:gsLst>
                  <a:lin ang="5400000" scaled="0"/>
                </a:gradFill>
                <a:latin typeface="Consolas" panose="020B0609020204030204" pitchFamily="49" charset="0"/>
              </a:rPr>
              <a:t>Scheduling</a:t>
            </a:r>
            <a:r>
              <a:rPr lang="fr-FR" sz="1200">
                <a:gradFill>
                  <a:gsLst>
                    <a:gs pos="2917">
                      <a:schemeClr val="tx1"/>
                    </a:gs>
                    <a:gs pos="30000">
                      <a:schemeClr val="tx1"/>
                    </a:gs>
                  </a:gsLst>
                  <a:lin ang="5400000" scaled="0"/>
                </a:gradFill>
                <a:latin typeface="Consolas" panose="020B0609020204030204" pitchFamily="49" charset="0"/>
              </a:rPr>
              <a:t> Queue</a:t>
            </a:r>
          </a:p>
          <a:p>
            <a:pPr algn="l"/>
            <a:endParaRPr lang="fr-FR" sz="1200">
              <a:gradFill>
                <a:gsLst>
                  <a:gs pos="2917">
                    <a:schemeClr val="tx1"/>
                  </a:gs>
                  <a:gs pos="30000">
                    <a:schemeClr val="tx1"/>
                  </a:gs>
                </a:gsLst>
                <a:lin ang="5400000" scaled="0"/>
              </a:gradFill>
              <a:latin typeface="Consolas" panose="020B0609020204030204" pitchFamily="49" charset="0"/>
            </a:endParaRP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Scb</a:t>
            </a:r>
            <a:r>
              <a:rPr lang="fr-FR" sz="1200">
                <a:gradFill>
                  <a:gsLst>
                    <a:gs pos="2917">
                      <a:schemeClr val="tx1"/>
                    </a:gs>
                    <a:gs pos="30000">
                      <a:schemeClr val="tx1"/>
                    </a:gs>
                  </a:gsLst>
                  <a:lin ang="5400000" scaled="0"/>
                </a:gradFill>
                <a:latin typeface="Consolas" panose="020B0609020204030204" pitchFamily="49" charset="0"/>
              </a:rPr>
              <a:t>: ffff8905886ef4b0 Rank: 1 </a:t>
            </a:r>
            <a:r>
              <a:rPr lang="fr-FR" sz="1200" err="1">
                <a:gradFill>
                  <a:gsLst>
                    <a:gs pos="2917">
                      <a:schemeClr val="tx1"/>
                    </a:gs>
                    <a:gs pos="30000">
                      <a:schemeClr val="tx1"/>
                    </a:gs>
                  </a:gsLst>
                  <a:lin ang="5400000" scaled="0"/>
                </a:gradFill>
                <a:latin typeface="Consolas" panose="020B0609020204030204" pitchFamily="49" charset="0"/>
              </a:rPr>
              <a:t>OQHistory</a:t>
            </a:r>
            <a:r>
              <a:rPr lang="fr-FR" sz="1200">
                <a:gradFill>
                  <a:gsLst>
                    <a:gs pos="2917">
                      <a:schemeClr val="tx1"/>
                    </a:gs>
                    <a:gs pos="30000">
                      <a:schemeClr val="tx1"/>
                    </a:gs>
                  </a:gsLst>
                  <a:lin ang="5400000" scaled="0"/>
                </a:gradFill>
                <a:latin typeface="Consolas" panose="020B0609020204030204" pitchFamily="49" charset="0"/>
              </a:rPr>
              <a:t>: 5555555555555555</a:t>
            </a: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GenCycles</a:t>
            </a:r>
            <a:r>
              <a:rPr lang="fr-FR" sz="1200">
                <a:gradFill>
                  <a:gsLst>
                    <a:gs pos="2917">
                      <a:schemeClr val="tx1"/>
                    </a:gs>
                    <a:gs pos="30000">
                      <a:schemeClr val="tx1"/>
                    </a:gs>
                  </a:gsLst>
                  <a:lin ang="5400000" scaled="0"/>
                </a:gradFill>
                <a:latin typeface="Consolas" panose="020B0609020204030204" pitchFamily="49" charset="0"/>
              </a:rPr>
              <a:t>: 0 </a:t>
            </a:r>
            <a:r>
              <a:rPr lang="fr-FR" sz="1200" err="1">
                <a:gradFill>
                  <a:gsLst>
                    <a:gs pos="2917">
                      <a:schemeClr val="tx1"/>
                    </a:gs>
                    <a:gs pos="30000">
                      <a:schemeClr val="tx1"/>
                    </a:gs>
                  </a:gsLst>
                  <a:lin ang="5400000" scaled="0"/>
                </a:gradFill>
                <a:latin typeface="Consolas" panose="020B0609020204030204" pitchFamily="49" charset="0"/>
              </a:rPr>
              <a:t>LTCycles</a:t>
            </a:r>
            <a:r>
              <a:rPr lang="fr-FR" sz="1200">
                <a:gradFill>
                  <a:gsLst>
                    <a:gs pos="2917">
                      <a:schemeClr val="tx1"/>
                    </a:gs>
                    <a:gs pos="30000">
                      <a:schemeClr val="tx1"/>
                    </a:gs>
                  </a:gsLst>
                  <a:lin ang="5400000" scaled="0"/>
                </a:gradFill>
                <a:latin typeface="Consolas" panose="020B0609020204030204" pitchFamily="49" charset="0"/>
              </a:rPr>
              <a:t>: 0, </a:t>
            </a:r>
            <a:r>
              <a:rPr lang="fr-FR" sz="1200" err="1">
                <a:gradFill>
                  <a:gsLst>
                    <a:gs pos="2917">
                      <a:schemeClr val="tx1"/>
                    </a:gs>
                    <a:gs pos="30000">
                      <a:schemeClr val="tx1"/>
                    </a:gs>
                  </a:gsLst>
                  <a:lin ang="5400000" scaled="0"/>
                </a:gradFill>
                <a:latin typeface="Consolas" panose="020B0609020204030204" pitchFamily="49" charset="0"/>
              </a:rPr>
              <a:t>MinTarget</a:t>
            </a:r>
            <a:r>
              <a:rPr lang="fr-FR" sz="1200">
                <a:gradFill>
                  <a:gsLst>
                    <a:gs pos="2917">
                      <a:schemeClr val="tx1"/>
                    </a:gs>
                    <a:gs pos="30000">
                      <a:schemeClr val="tx1"/>
                    </a:gs>
                  </a:gsLst>
                  <a:lin ang="5400000" scaled="0"/>
                </a:gradFill>
                <a:latin typeface="Consolas" panose="020B0609020204030204" pitchFamily="49" charset="0"/>
              </a:rPr>
              <a:t>: 1844400000, </a:t>
            </a:r>
            <a:r>
              <a:rPr lang="fr-FR" sz="1200" err="1">
                <a:gradFill>
                  <a:gsLst>
                    <a:gs pos="2917">
                      <a:schemeClr val="tx1"/>
                    </a:gs>
                    <a:gs pos="30000">
                      <a:schemeClr val="tx1"/>
                    </a:gs>
                  </a:gsLst>
                  <a:lin ang="5400000" scaled="0"/>
                </a:gradFill>
                <a:latin typeface="Consolas" panose="020B0609020204030204" pitchFamily="49" charset="0"/>
              </a:rPr>
              <a:t>MaxTarget</a:t>
            </a:r>
            <a:r>
              <a:rPr lang="fr-FR" sz="1200">
                <a:gradFill>
                  <a:gsLst>
                    <a:gs pos="2917">
                      <a:schemeClr val="tx1"/>
                    </a:gs>
                    <a:gs pos="30000">
                      <a:schemeClr val="tx1"/>
                    </a:gs>
                  </a:gsLst>
                  <a:lin ang="5400000" scaled="0"/>
                </a:gradFill>
                <a:latin typeface="Consolas" panose="020B0609020204030204" pitchFamily="49" charset="0"/>
              </a:rPr>
              <a:t>: 1844400000, </a:t>
            </a:r>
            <a:r>
              <a:rPr lang="fr-FR" sz="1200" err="1">
                <a:gradFill>
                  <a:gsLst>
                    <a:gs pos="2917">
                      <a:schemeClr val="tx1"/>
                    </a:gs>
                    <a:gs pos="30000">
                      <a:schemeClr val="tx1"/>
                    </a:gs>
                  </a:gsLst>
                  <a:lin ang="5400000" scaled="0"/>
                </a:gradFill>
                <a:latin typeface="Consolas" panose="020B0609020204030204" pitchFamily="49" charset="0"/>
              </a:rPr>
              <a:t>RankTarget</a:t>
            </a:r>
            <a:r>
              <a:rPr lang="fr-FR" sz="1200">
                <a:gradFill>
                  <a:gsLst>
                    <a:gs pos="2917">
                      <a:schemeClr val="tx1"/>
                    </a:gs>
                    <a:gs pos="30000">
                      <a:schemeClr val="tx1"/>
                    </a:gs>
                  </a:gsLst>
                  <a:lin ang="5400000" scaled="0"/>
                </a:gradFill>
                <a:latin typeface="Consolas" panose="020B0609020204030204" pitchFamily="49" charset="0"/>
              </a:rPr>
              <a:t>: 0</a:t>
            </a: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nt!_KSCB</a:t>
            </a:r>
            <a:r>
              <a:rPr lang="fr-FR" sz="1200">
                <a:gradFill>
                  <a:gsLst>
                    <a:gs pos="2917">
                      <a:schemeClr val="tx1"/>
                    </a:gs>
                    <a:gs pos="30000">
                      <a:schemeClr val="tx1"/>
                    </a:gs>
                  </a:gsLst>
                  <a:lin ang="5400000" scaled="0"/>
                </a:gradFill>
                <a:latin typeface="Consolas" panose="020B0609020204030204" pitchFamily="49" charset="0"/>
              </a:rPr>
              <a:t> ffff8905886ef4b0: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8</a:t>
            </a:r>
          </a:p>
          <a:p>
            <a:pPr algn="l"/>
            <a:r>
              <a:rPr lang="fr-FR" sz="1200">
                <a:gradFill>
                  <a:gsLst>
                    <a:gs pos="2917">
                      <a:schemeClr val="tx1"/>
                    </a:gs>
                    <a:gs pos="30000">
                      <a:schemeClr val="tx1"/>
                    </a:gs>
                  </a:gsLst>
                  <a:lin ang="5400000" scaled="0"/>
                </a:gradFill>
                <a:latin typeface="Consolas" panose="020B0609020204030204" pitchFamily="49" charset="0"/>
              </a:rPr>
              <a:t>        THREAD ffff8905851c5080  Cid 1490.1488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0000006cd4d97000 Win32Thread: ffff8905874fa400 READY on processor 0</a:t>
            </a:r>
          </a:p>
          <a:p>
            <a:pPr algn="l"/>
            <a:r>
              <a:rPr lang="fr-FR" sz="1200">
                <a:gradFill>
                  <a:gsLst>
                    <a:gs pos="2917">
                      <a:schemeClr val="tx1"/>
                    </a:gs>
                    <a:gs pos="30000">
                      <a:schemeClr val="tx1"/>
                    </a:gs>
                  </a:gsLst>
                  <a:lin ang="5400000" scaled="0"/>
                </a:gradFill>
                <a:latin typeface="Consolas" panose="020B0609020204030204" pitchFamily="49" charset="0"/>
              </a:rPr>
              <a:t>        THREAD ffff890585ffa080  Cid 1490.0e1c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0000006cd4daf000 Win32Thread: 0000000000000000 READY on processor 0</a:t>
            </a:r>
          </a:p>
          <a:p>
            <a:pPr algn="l"/>
            <a:r>
              <a:rPr lang="fr-FR" sz="1200">
                <a:gradFill>
                  <a:gsLst>
                    <a:gs pos="2917">
                      <a:schemeClr val="tx1"/>
                    </a:gs>
                    <a:gs pos="30000">
                      <a:schemeClr val="tx1"/>
                    </a:gs>
                  </a:gsLst>
                  <a:lin ang="5400000" scaled="0"/>
                </a:gradFill>
                <a:latin typeface="Consolas" panose="020B0609020204030204" pitchFamily="49" charset="0"/>
              </a:rPr>
              <a:t>Processor 1: Group </a:t>
            </a:r>
            <a:r>
              <a:rPr lang="fr-FR" sz="1200" err="1">
                <a:gradFill>
                  <a:gsLst>
                    <a:gs pos="2917">
                      <a:schemeClr val="tx1"/>
                    </a:gs>
                    <a:gs pos="30000">
                      <a:schemeClr val="tx1"/>
                    </a:gs>
                  </a:gsLst>
                  <a:lin ang="5400000" scaled="0"/>
                </a:gradFill>
                <a:latin typeface="Consolas" panose="020B0609020204030204" pitchFamily="49" charset="0"/>
              </a:rPr>
              <a:t>Scheduling</a:t>
            </a:r>
            <a:r>
              <a:rPr lang="fr-FR" sz="1200">
                <a:gradFill>
                  <a:gsLst>
                    <a:gs pos="2917">
                      <a:schemeClr val="tx1"/>
                    </a:gs>
                    <a:gs pos="30000">
                      <a:schemeClr val="tx1"/>
                    </a:gs>
                  </a:gsLst>
                  <a:lin ang="5400000" scaled="0"/>
                </a:gradFill>
                <a:latin typeface="Consolas" panose="020B0609020204030204" pitchFamily="49" charset="0"/>
              </a:rPr>
              <a:t> Queue</a:t>
            </a:r>
          </a:p>
          <a:p>
            <a:pPr algn="l"/>
            <a:endParaRPr lang="fr-FR" sz="1200">
              <a:gradFill>
                <a:gsLst>
                  <a:gs pos="2917">
                    <a:schemeClr val="tx1"/>
                  </a:gs>
                  <a:gs pos="30000">
                    <a:schemeClr val="tx1"/>
                  </a:gs>
                </a:gsLst>
                <a:lin ang="5400000" scaled="0"/>
              </a:gradFill>
              <a:latin typeface="Consolas" panose="020B0609020204030204" pitchFamily="49" charset="0"/>
            </a:endParaRP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Scb</a:t>
            </a:r>
            <a:r>
              <a:rPr lang="fr-FR" sz="1200">
                <a:gradFill>
                  <a:gsLst>
                    <a:gs pos="2917">
                      <a:schemeClr val="tx1"/>
                    </a:gs>
                    <a:gs pos="30000">
                      <a:schemeClr val="tx1"/>
                    </a:gs>
                  </a:gsLst>
                  <a:lin ang="5400000" scaled="0"/>
                </a:gradFill>
                <a:latin typeface="Consolas" panose="020B0609020204030204" pitchFamily="49" charset="0"/>
              </a:rPr>
              <a:t>: ffff8905886ef658 Rank: 1 </a:t>
            </a:r>
            <a:r>
              <a:rPr lang="fr-FR" sz="1200" err="1">
                <a:gradFill>
                  <a:gsLst>
                    <a:gs pos="2917">
                      <a:schemeClr val="tx1"/>
                    </a:gs>
                    <a:gs pos="30000">
                      <a:schemeClr val="tx1"/>
                    </a:gs>
                  </a:gsLst>
                  <a:lin ang="5400000" scaled="0"/>
                </a:gradFill>
                <a:latin typeface="Consolas" panose="020B0609020204030204" pitchFamily="49" charset="0"/>
              </a:rPr>
              <a:t>OQHistory</a:t>
            </a:r>
            <a:r>
              <a:rPr lang="fr-FR" sz="1200">
                <a:gradFill>
                  <a:gsLst>
                    <a:gs pos="2917">
                      <a:schemeClr val="tx1"/>
                    </a:gs>
                    <a:gs pos="30000">
                      <a:schemeClr val="tx1"/>
                    </a:gs>
                  </a:gsLst>
                  <a:lin ang="5400000" scaled="0"/>
                </a:gradFill>
                <a:latin typeface="Consolas" panose="020B0609020204030204" pitchFamily="49" charset="0"/>
              </a:rPr>
              <a:t>: 5555555555555555</a:t>
            </a: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GenCycles</a:t>
            </a:r>
            <a:r>
              <a:rPr lang="fr-FR" sz="1200">
                <a:gradFill>
                  <a:gsLst>
                    <a:gs pos="2917">
                      <a:schemeClr val="tx1"/>
                    </a:gs>
                    <a:gs pos="30000">
                      <a:schemeClr val="tx1"/>
                    </a:gs>
                  </a:gsLst>
                  <a:lin ang="5400000" scaled="0"/>
                </a:gradFill>
                <a:latin typeface="Consolas" panose="020B0609020204030204" pitchFamily="49" charset="0"/>
              </a:rPr>
              <a:t>: 0 </a:t>
            </a:r>
            <a:r>
              <a:rPr lang="fr-FR" sz="1200" err="1">
                <a:gradFill>
                  <a:gsLst>
                    <a:gs pos="2917">
                      <a:schemeClr val="tx1"/>
                    </a:gs>
                    <a:gs pos="30000">
                      <a:schemeClr val="tx1"/>
                    </a:gs>
                  </a:gsLst>
                  <a:lin ang="5400000" scaled="0"/>
                </a:gradFill>
                <a:latin typeface="Consolas" panose="020B0609020204030204" pitchFamily="49" charset="0"/>
              </a:rPr>
              <a:t>LTCycles</a:t>
            </a:r>
            <a:r>
              <a:rPr lang="fr-FR" sz="1200">
                <a:gradFill>
                  <a:gsLst>
                    <a:gs pos="2917">
                      <a:schemeClr val="tx1"/>
                    </a:gs>
                    <a:gs pos="30000">
                      <a:schemeClr val="tx1"/>
                    </a:gs>
                  </a:gsLst>
                  <a:lin ang="5400000" scaled="0"/>
                </a:gradFill>
                <a:latin typeface="Consolas" panose="020B0609020204030204" pitchFamily="49" charset="0"/>
              </a:rPr>
              <a:t>: 0, </a:t>
            </a:r>
            <a:r>
              <a:rPr lang="fr-FR" sz="1200" err="1">
                <a:gradFill>
                  <a:gsLst>
                    <a:gs pos="2917">
                      <a:schemeClr val="tx1"/>
                    </a:gs>
                    <a:gs pos="30000">
                      <a:schemeClr val="tx1"/>
                    </a:gs>
                  </a:gsLst>
                  <a:lin ang="5400000" scaled="0"/>
                </a:gradFill>
                <a:latin typeface="Consolas" panose="020B0609020204030204" pitchFamily="49" charset="0"/>
              </a:rPr>
              <a:t>MinTarget</a:t>
            </a:r>
            <a:r>
              <a:rPr lang="fr-FR" sz="1200">
                <a:gradFill>
                  <a:gsLst>
                    <a:gs pos="2917">
                      <a:schemeClr val="tx1"/>
                    </a:gs>
                    <a:gs pos="30000">
                      <a:schemeClr val="tx1"/>
                    </a:gs>
                  </a:gsLst>
                  <a:lin ang="5400000" scaled="0"/>
                </a:gradFill>
                <a:latin typeface="Consolas" panose="020B0609020204030204" pitchFamily="49" charset="0"/>
              </a:rPr>
              <a:t>: 1844400000, </a:t>
            </a:r>
            <a:r>
              <a:rPr lang="fr-FR" sz="1200" err="1">
                <a:gradFill>
                  <a:gsLst>
                    <a:gs pos="2917">
                      <a:schemeClr val="tx1"/>
                    </a:gs>
                    <a:gs pos="30000">
                      <a:schemeClr val="tx1"/>
                    </a:gs>
                  </a:gsLst>
                  <a:lin ang="5400000" scaled="0"/>
                </a:gradFill>
                <a:latin typeface="Consolas" panose="020B0609020204030204" pitchFamily="49" charset="0"/>
              </a:rPr>
              <a:t>MaxTarget</a:t>
            </a:r>
            <a:r>
              <a:rPr lang="fr-FR" sz="1200">
                <a:gradFill>
                  <a:gsLst>
                    <a:gs pos="2917">
                      <a:schemeClr val="tx1"/>
                    </a:gs>
                    <a:gs pos="30000">
                      <a:schemeClr val="tx1"/>
                    </a:gs>
                  </a:gsLst>
                  <a:lin ang="5400000" scaled="0"/>
                </a:gradFill>
                <a:latin typeface="Consolas" panose="020B0609020204030204" pitchFamily="49" charset="0"/>
              </a:rPr>
              <a:t>: 1844400000, </a:t>
            </a:r>
            <a:r>
              <a:rPr lang="fr-FR" sz="1200" err="1">
                <a:gradFill>
                  <a:gsLst>
                    <a:gs pos="2917">
                      <a:schemeClr val="tx1"/>
                    </a:gs>
                    <a:gs pos="30000">
                      <a:schemeClr val="tx1"/>
                    </a:gs>
                  </a:gsLst>
                  <a:lin ang="5400000" scaled="0"/>
                </a:gradFill>
                <a:latin typeface="Consolas" panose="020B0609020204030204" pitchFamily="49" charset="0"/>
              </a:rPr>
              <a:t>RankTarget</a:t>
            </a:r>
            <a:r>
              <a:rPr lang="fr-FR" sz="1200">
                <a:gradFill>
                  <a:gsLst>
                    <a:gs pos="2917">
                      <a:schemeClr val="tx1"/>
                    </a:gs>
                    <a:gs pos="30000">
                      <a:schemeClr val="tx1"/>
                    </a:gs>
                  </a:gsLst>
                  <a:lin ang="5400000" scaled="0"/>
                </a:gradFill>
                <a:latin typeface="Consolas" panose="020B0609020204030204" pitchFamily="49" charset="0"/>
              </a:rPr>
              <a:t>: 0</a:t>
            </a: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nt!_KSCB</a:t>
            </a:r>
            <a:r>
              <a:rPr lang="fr-FR" sz="1200">
                <a:gradFill>
                  <a:gsLst>
                    <a:gs pos="2917">
                      <a:schemeClr val="tx1"/>
                    </a:gs>
                    <a:gs pos="30000">
                      <a:schemeClr val="tx1"/>
                    </a:gs>
                  </a:gsLst>
                  <a:lin ang="5400000" scaled="0"/>
                </a:gradFill>
                <a:latin typeface="Consolas" panose="020B0609020204030204" pitchFamily="49" charset="0"/>
              </a:rPr>
              <a:t> ffff8905886ef658: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9</a:t>
            </a:r>
          </a:p>
          <a:p>
            <a:pPr algn="l"/>
            <a:r>
              <a:rPr lang="fr-FR" sz="1200">
                <a:gradFill>
                  <a:gsLst>
                    <a:gs pos="2917">
                      <a:schemeClr val="tx1"/>
                    </a:gs>
                    <a:gs pos="30000">
                      <a:schemeClr val="tx1"/>
                    </a:gs>
                  </a:gsLst>
                  <a:lin ang="5400000" scaled="0"/>
                </a:gradFill>
                <a:latin typeface="Consolas" panose="020B0609020204030204" pitchFamily="49" charset="0"/>
              </a:rPr>
              <a:t>        THREAD ffff8905884b6700  Cid 1490.0cbc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0000006cd4d9f000 Win32Thread: 0000000000000000 READY on processor 1</a:t>
            </a:r>
          </a:p>
          <a:p>
            <a:pPr algn="l"/>
            <a:r>
              <a:rPr lang="fr-FR" sz="1200">
                <a:gradFill>
                  <a:gsLst>
                    <a:gs pos="2917">
                      <a:schemeClr val="tx1"/>
                    </a:gs>
                    <a:gs pos="30000">
                      <a:schemeClr val="tx1"/>
                    </a:gs>
                  </a:gsLst>
                  <a:lin ang="5400000" scaled="0"/>
                </a:gradFill>
                <a:latin typeface="Consolas" panose="020B0609020204030204" pitchFamily="49" charset="0"/>
              </a:rPr>
              <a:t>    </a:t>
            </a:r>
            <a:r>
              <a:rPr lang="fr-FR" sz="1200" err="1">
                <a:gradFill>
                  <a:gsLst>
                    <a:gs pos="2917">
                      <a:schemeClr val="tx1"/>
                    </a:gs>
                    <a:gs pos="30000">
                      <a:schemeClr val="tx1"/>
                    </a:gs>
                  </a:gsLst>
                  <a:lin ang="5400000" scaled="0"/>
                </a:gradFill>
                <a:latin typeface="Consolas" panose="020B0609020204030204" pitchFamily="49" charset="0"/>
              </a:rPr>
              <a:t>nt!_KSCB</a:t>
            </a:r>
            <a:r>
              <a:rPr lang="fr-FR" sz="1200">
                <a:gradFill>
                  <a:gsLst>
                    <a:gs pos="2917">
                      <a:schemeClr val="tx1"/>
                    </a:gs>
                    <a:gs pos="30000">
                      <a:schemeClr val="tx1"/>
                    </a:gs>
                  </a:gsLst>
                  <a:lin ang="5400000" scaled="0"/>
                </a:gradFill>
                <a:latin typeface="Consolas" panose="020B0609020204030204" pitchFamily="49" charset="0"/>
              </a:rPr>
              <a:t> ffff8905886ef658: </a:t>
            </a:r>
            <a:r>
              <a:rPr lang="fr-FR" sz="1200" err="1">
                <a:gradFill>
                  <a:gsLst>
                    <a:gs pos="2917">
                      <a:schemeClr val="tx1"/>
                    </a:gs>
                    <a:gs pos="30000">
                      <a:schemeClr val="tx1"/>
                    </a:gs>
                  </a:gsLst>
                  <a:lin ang="5400000" scaled="0"/>
                </a:gradFill>
                <a:latin typeface="Consolas" panose="020B0609020204030204" pitchFamily="49" charset="0"/>
              </a:rPr>
              <a:t>Ready</a:t>
            </a:r>
            <a:r>
              <a:rPr lang="fr-FR" sz="1200">
                <a:gradFill>
                  <a:gsLst>
                    <a:gs pos="2917">
                      <a:schemeClr val="tx1"/>
                    </a:gs>
                    <a:gs pos="30000">
                      <a:schemeClr val="tx1"/>
                    </a:gs>
                  </a:gsLst>
                  <a:lin ang="5400000" scaled="0"/>
                </a:gradFill>
                <a:latin typeface="Consolas" panose="020B0609020204030204" pitchFamily="49" charset="0"/>
              </a:rPr>
              <a:t> Threads at </a:t>
            </a:r>
            <a:r>
              <a:rPr lang="fr-FR" sz="1200" err="1">
                <a:gradFill>
                  <a:gsLst>
                    <a:gs pos="2917">
                      <a:schemeClr val="tx1"/>
                    </a:gs>
                    <a:gs pos="30000">
                      <a:schemeClr val="tx1"/>
                    </a:gs>
                  </a:gsLst>
                  <a:lin ang="5400000" scaled="0"/>
                </a:gradFill>
                <a:latin typeface="Consolas" panose="020B0609020204030204" pitchFamily="49" charset="0"/>
              </a:rPr>
              <a:t>priority</a:t>
            </a:r>
            <a:r>
              <a:rPr lang="fr-FR" sz="1200">
                <a:gradFill>
                  <a:gsLst>
                    <a:gs pos="2917">
                      <a:schemeClr val="tx1"/>
                    </a:gs>
                    <a:gs pos="30000">
                      <a:schemeClr val="tx1"/>
                    </a:gs>
                  </a:gsLst>
                  <a:lin ang="5400000" scaled="0"/>
                </a:gradFill>
                <a:latin typeface="Consolas" panose="020B0609020204030204" pitchFamily="49" charset="0"/>
              </a:rPr>
              <a:t> 8</a:t>
            </a:r>
          </a:p>
          <a:p>
            <a:pPr algn="l"/>
            <a:r>
              <a:rPr lang="fr-FR" sz="1200">
                <a:gradFill>
                  <a:gsLst>
                    <a:gs pos="2917">
                      <a:schemeClr val="tx1"/>
                    </a:gs>
                    <a:gs pos="30000">
                      <a:schemeClr val="tx1"/>
                    </a:gs>
                  </a:gsLst>
                  <a:lin ang="5400000" scaled="0"/>
                </a:gradFill>
                <a:latin typeface="Consolas" panose="020B0609020204030204" pitchFamily="49" charset="0"/>
              </a:rPr>
              <a:t>        THREAD ffff890585043080  Cid 1490.0a90  </a:t>
            </a:r>
            <a:r>
              <a:rPr lang="fr-FR" sz="1200" err="1">
                <a:gradFill>
                  <a:gsLst>
                    <a:gs pos="2917">
                      <a:schemeClr val="tx1"/>
                    </a:gs>
                    <a:gs pos="30000">
                      <a:schemeClr val="tx1"/>
                    </a:gs>
                  </a:gsLst>
                  <a:lin ang="5400000" scaled="0"/>
                </a:gradFill>
                <a:latin typeface="Consolas" panose="020B0609020204030204" pitchFamily="49" charset="0"/>
              </a:rPr>
              <a:t>Teb</a:t>
            </a:r>
            <a:r>
              <a:rPr lang="fr-FR" sz="1200">
                <a:gradFill>
                  <a:gsLst>
                    <a:gs pos="2917">
                      <a:schemeClr val="tx1"/>
                    </a:gs>
                    <a:gs pos="30000">
                      <a:schemeClr val="tx1"/>
                    </a:gs>
                  </a:gsLst>
                  <a:lin ang="5400000" scaled="0"/>
                </a:gradFill>
                <a:latin typeface="Consolas" panose="020B0609020204030204" pitchFamily="49" charset="0"/>
              </a:rPr>
              <a:t>: 0000006cd4da1000 Win32Thread: 0000000000000000 READY on processor 1</a:t>
            </a:r>
          </a:p>
          <a:p>
            <a:pPr algn="l">
              <a:lnSpc>
                <a:spcPct val="90000"/>
              </a:lnSpc>
              <a:spcAft>
                <a:spcPts val="600"/>
              </a:spcAft>
            </a:pPr>
            <a:endParaRPr lang="fr-FR" sz="1000" err="1">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949188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3E00D3-3641-47F0-B02F-8F0AF48DB6F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a:p>
        </p:txBody>
      </p:sp>
      <p:sp>
        <p:nvSpPr>
          <p:cNvPr id="3" name="Text Placeholder 2">
            <a:extLst>
              <a:ext uri="{FF2B5EF4-FFF2-40B4-BE49-F238E27FC236}">
                <a16:creationId xmlns:a16="http://schemas.microsoft.com/office/drawing/2014/main" id="{3FE9AB5E-B76F-4338-80C5-1CDD97039373}"/>
              </a:ext>
            </a:extLst>
          </p:cNvPr>
          <p:cNvSpPr>
            <a:spLocks noGrp="1"/>
          </p:cNvSpPr>
          <p:nvPr>
            <p:ph type="body" sz="quarter" idx="14"/>
          </p:nvPr>
        </p:nvSpPr>
        <p:spPr>
          <a:xfrm>
            <a:off x="274702" y="1943100"/>
            <a:ext cx="11721160" cy="3397853"/>
          </a:xfrm>
        </p:spPr>
        <p:txBody>
          <a:bodyPr vert="horz" wrap="square" lIns="146304" tIns="91440" rIns="146304" bIns="91440" rtlCol="0" anchor="t">
            <a:spAutoFit/>
          </a:bodyPr>
          <a:lstStyle/>
          <a:p>
            <a:r>
              <a:rPr lang="en-US" sz="2800"/>
              <a:t>Notification routines allow services running in Kernel mode to be notified when a new process/thread is created</a:t>
            </a:r>
          </a:p>
          <a:p>
            <a:pPr marL="0" indent="0">
              <a:buNone/>
            </a:pPr>
            <a:endParaRPr lang="en-US" sz="2800"/>
          </a:p>
          <a:p>
            <a:pPr marL="0" indent="0">
              <a:buNone/>
            </a:pPr>
            <a:r>
              <a:rPr lang="en-US" sz="2800"/>
              <a:t>Routines called when new process/thread is created</a:t>
            </a:r>
            <a:endParaRPr lang="en-US" sz="2800">
              <a:cs typeface="Segoe UI Light"/>
            </a:endParaRPr>
          </a:p>
          <a:p>
            <a:r>
              <a:rPr lang="fr-FR" sz="2800" err="1"/>
              <a:t>PspCreateThreadNotifyRoutine</a:t>
            </a:r>
            <a:r>
              <a:rPr lang="fr-FR" sz="2800"/>
              <a:t> </a:t>
            </a:r>
            <a:endParaRPr lang="fr-FR" sz="2800">
              <a:cs typeface="Segoe UI Light"/>
            </a:endParaRPr>
          </a:p>
          <a:p>
            <a:pPr marL="342900" lvl="1" indent="0">
              <a:buNone/>
            </a:pPr>
            <a:r>
              <a:rPr lang="en-US" sz="1600"/>
              <a:t>Array of routines to be called when new thread is created</a:t>
            </a:r>
            <a:endParaRPr lang="en-US" sz="1600">
              <a:cs typeface="Segoe UI"/>
            </a:endParaRPr>
          </a:p>
          <a:p>
            <a:r>
              <a:rPr lang="fr-FR" sz="2800" err="1"/>
              <a:t>PspCreateProcessNotifyRoutine</a:t>
            </a:r>
            <a:endParaRPr lang="fr-FR" sz="2800"/>
          </a:p>
          <a:p>
            <a:pPr marL="342900" lvl="1" indent="0">
              <a:buNone/>
            </a:pPr>
            <a:r>
              <a:rPr lang="en-US" sz="1600"/>
              <a:t>A</a:t>
            </a:r>
            <a:r>
              <a:rPr lang="fr-FR" sz="1600" err="1"/>
              <a:t>rray</a:t>
            </a:r>
            <a:r>
              <a:rPr lang="fr-FR" sz="1600"/>
              <a:t> of routines to </a:t>
            </a:r>
            <a:r>
              <a:rPr lang="fr-FR" sz="1600" err="1"/>
              <a:t>be</a:t>
            </a:r>
            <a:r>
              <a:rPr lang="fr-FR" sz="1600"/>
              <a:t> </a:t>
            </a:r>
            <a:r>
              <a:rPr lang="fr-FR" sz="1600" err="1"/>
              <a:t>called</a:t>
            </a:r>
            <a:r>
              <a:rPr lang="fr-FR" sz="1600"/>
              <a:t> </a:t>
            </a:r>
            <a:r>
              <a:rPr lang="fr-FR" sz="1600" err="1"/>
              <a:t>when</a:t>
            </a:r>
            <a:r>
              <a:rPr lang="fr-FR" sz="1600"/>
              <a:t> new process </a:t>
            </a:r>
            <a:r>
              <a:rPr lang="fr-FR" sz="1600" err="1"/>
              <a:t>is</a:t>
            </a:r>
            <a:r>
              <a:rPr lang="fr-FR" sz="1600"/>
              <a:t> </a:t>
            </a:r>
            <a:r>
              <a:rPr lang="fr-FR" sz="1600" err="1"/>
              <a:t>created</a:t>
            </a:r>
            <a:endParaRPr lang="fr-FR" sz="1600"/>
          </a:p>
        </p:txBody>
      </p:sp>
      <p:sp>
        <p:nvSpPr>
          <p:cNvPr id="4" name="Title 3">
            <a:extLst>
              <a:ext uri="{FF2B5EF4-FFF2-40B4-BE49-F238E27FC236}">
                <a16:creationId xmlns:a16="http://schemas.microsoft.com/office/drawing/2014/main" id="{5C9C81F2-60D8-4D4B-BD4A-222955D9777A}"/>
              </a:ext>
            </a:extLst>
          </p:cNvPr>
          <p:cNvSpPr>
            <a:spLocks noGrp="1"/>
          </p:cNvSpPr>
          <p:nvPr>
            <p:ph type="title"/>
          </p:nvPr>
        </p:nvSpPr>
        <p:spPr/>
        <p:txBody>
          <a:bodyPr/>
          <a:lstStyle/>
          <a:p>
            <a:r>
              <a:rPr lang="en-US"/>
              <a:t>Notification routines</a:t>
            </a:r>
            <a:endParaRPr lang="fr-FR"/>
          </a:p>
        </p:txBody>
      </p:sp>
    </p:spTree>
    <p:extLst>
      <p:ext uri="{BB962C8B-B14F-4D97-AF65-F5344CB8AC3E}">
        <p14:creationId xmlns:p14="http://schemas.microsoft.com/office/powerpoint/2010/main" val="17177104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2B7517-FAD1-4A2A-A5B4-165AA281C2B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a:p>
        </p:txBody>
      </p:sp>
      <p:sp>
        <p:nvSpPr>
          <p:cNvPr id="3" name="Text Placeholder 2">
            <a:extLst>
              <a:ext uri="{FF2B5EF4-FFF2-40B4-BE49-F238E27FC236}">
                <a16:creationId xmlns:a16="http://schemas.microsoft.com/office/drawing/2014/main" id="{FF3602E5-937C-42F0-A709-3B5E7CAE8440}"/>
              </a:ext>
            </a:extLst>
          </p:cNvPr>
          <p:cNvSpPr>
            <a:spLocks noGrp="1"/>
          </p:cNvSpPr>
          <p:nvPr>
            <p:ph type="body" sz="quarter" idx="14"/>
          </p:nvPr>
        </p:nvSpPr>
        <p:spPr>
          <a:xfrm>
            <a:off x="274702" y="1943100"/>
            <a:ext cx="11721160" cy="4736681"/>
          </a:xfrm>
        </p:spPr>
        <p:txBody>
          <a:bodyPr/>
          <a:lstStyle/>
          <a:p>
            <a:pPr marL="0" indent="0">
              <a:buNone/>
            </a:pPr>
            <a:r>
              <a:rPr lang="en-US"/>
              <a:t>All modern releases of Windows are based on the NT kernel</a:t>
            </a:r>
          </a:p>
          <a:p>
            <a:pPr marL="0" indent="0">
              <a:buNone/>
            </a:pPr>
            <a:endParaRPr lang="en-US" sz="1200"/>
          </a:p>
          <a:p>
            <a:pPr marL="0" indent="0">
              <a:buNone/>
            </a:pPr>
            <a:r>
              <a:rPr lang="en-US"/>
              <a:t>Quick History</a:t>
            </a:r>
          </a:p>
          <a:p>
            <a:pPr marL="241300" lvl="1" indent="0">
              <a:buNone/>
            </a:pPr>
            <a:r>
              <a:rPr lang="en-US" sz="1800"/>
              <a:t>Starts with the NT branch, first released in July 1993</a:t>
            </a:r>
          </a:p>
          <a:p>
            <a:pPr marL="241300" lvl="1" indent="0">
              <a:buNone/>
            </a:pPr>
            <a:r>
              <a:rPr lang="en-US" sz="1800"/>
              <a:t>Windows NT 4.0 - August 24, 1996</a:t>
            </a:r>
          </a:p>
          <a:p>
            <a:pPr marL="241300" lvl="1" indent="0">
              <a:buNone/>
            </a:pPr>
            <a:r>
              <a:rPr lang="en-US" sz="1800"/>
              <a:t>Windows 2000 - February 17, 2000</a:t>
            </a:r>
          </a:p>
          <a:p>
            <a:pPr marL="241300" lvl="1" indent="0">
              <a:buNone/>
            </a:pPr>
            <a:r>
              <a:rPr lang="en-US" sz="1800"/>
              <a:t>Windows XP - October 25, 2001</a:t>
            </a:r>
          </a:p>
          <a:p>
            <a:pPr marL="241300" lvl="1" indent="0">
              <a:buNone/>
            </a:pPr>
            <a:r>
              <a:rPr lang="en-US" sz="1800"/>
              <a:t>Windows Vista - November 30, 2006</a:t>
            </a:r>
          </a:p>
          <a:p>
            <a:pPr marL="241300" lvl="1" indent="0">
              <a:buNone/>
            </a:pPr>
            <a:r>
              <a:rPr lang="en-US" sz="1800"/>
              <a:t>Windows 7 - October 22, 2009</a:t>
            </a:r>
          </a:p>
          <a:p>
            <a:pPr marL="241300" lvl="1" indent="0">
              <a:buNone/>
            </a:pPr>
            <a:r>
              <a:rPr lang="en-US" sz="1800"/>
              <a:t>Windows 8 - October 26, 2012</a:t>
            </a:r>
          </a:p>
          <a:p>
            <a:pPr marL="241300" lvl="1" indent="0">
              <a:buNone/>
            </a:pPr>
            <a:r>
              <a:rPr lang="en-US" sz="1800"/>
              <a:t>Windows 8.1 - October 18, 2013</a:t>
            </a:r>
          </a:p>
          <a:p>
            <a:pPr marL="241300" lvl="1" indent="0">
              <a:buNone/>
            </a:pPr>
            <a:r>
              <a:rPr lang="en-US" sz="1800"/>
              <a:t>Windows 10 - July 29, 2015</a:t>
            </a:r>
          </a:p>
        </p:txBody>
      </p:sp>
      <p:sp>
        <p:nvSpPr>
          <p:cNvPr id="4" name="Title 3">
            <a:extLst>
              <a:ext uri="{FF2B5EF4-FFF2-40B4-BE49-F238E27FC236}">
                <a16:creationId xmlns:a16="http://schemas.microsoft.com/office/drawing/2014/main" id="{FF97993A-2040-4185-995F-A76FE7925ACC}"/>
              </a:ext>
            </a:extLst>
          </p:cNvPr>
          <p:cNvSpPr>
            <a:spLocks noGrp="1"/>
          </p:cNvSpPr>
          <p:nvPr>
            <p:ph type="title"/>
          </p:nvPr>
        </p:nvSpPr>
        <p:spPr/>
        <p:txBody>
          <a:bodyPr/>
          <a:lstStyle/>
          <a:p>
            <a:r>
              <a:rPr lang="en-US"/>
              <a:t>Windows History</a:t>
            </a:r>
            <a:endParaRPr lang="fr-FR"/>
          </a:p>
        </p:txBody>
      </p:sp>
    </p:spTree>
    <p:extLst>
      <p:ext uri="{BB962C8B-B14F-4D97-AF65-F5344CB8AC3E}">
        <p14:creationId xmlns:p14="http://schemas.microsoft.com/office/powerpoint/2010/main" val="39287902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958-3663-4F44-B4C7-EE761D96F2AD}"/>
              </a:ext>
            </a:extLst>
          </p:cNvPr>
          <p:cNvSpPr>
            <a:spLocks noGrp="1"/>
          </p:cNvSpPr>
          <p:nvPr>
            <p:ph type="title"/>
          </p:nvPr>
        </p:nvSpPr>
        <p:spPr/>
        <p:txBody>
          <a:bodyPr/>
          <a:lstStyle/>
          <a:p>
            <a:r>
              <a:rPr lang="en-US"/>
              <a:t>Memory Manager</a:t>
            </a:r>
            <a:endParaRPr lang="fr-FR"/>
          </a:p>
        </p:txBody>
      </p:sp>
      <p:sp>
        <p:nvSpPr>
          <p:cNvPr id="4" name="Slide Number Placeholder 3">
            <a:extLst>
              <a:ext uri="{FF2B5EF4-FFF2-40B4-BE49-F238E27FC236}">
                <a16:creationId xmlns:a16="http://schemas.microsoft.com/office/drawing/2014/main" id="{7E89467A-49CE-4C25-A035-B8DDB0562760}"/>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29</a:t>
            </a:fld>
            <a:endParaRPr lang="en-US"/>
          </a:p>
        </p:txBody>
      </p:sp>
    </p:spTree>
    <p:extLst>
      <p:ext uri="{BB962C8B-B14F-4D97-AF65-F5344CB8AC3E}">
        <p14:creationId xmlns:p14="http://schemas.microsoft.com/office/powerpoint/2010/main" val="2852695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FA84C8-D631-4C43-95EF-C06703BC878E}"/>
              </a:ext>
            </a:extLst>
          </p:cNvPr>
          <p:cNvSpPr>
            <a:spLocks noGrp="1"/>
          </p:cNvSpPr>
          <p:nvPr>
            <p:ph type="title"/>
          </p:nvPr>
        </p:nvSpPr>
        <p:spPr/>
        <p:txBody>
          <a:bodyPr/>
          <a:lstStyle/>
          <a:p>
            <a:r>
              <a:rPr lang="fr-FR"/>
              <a:t>Virtual Memory Management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7669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The amount of memory a process can address does not directly relate to the amount of physical RAM</a:t>
            </a:r>
            <a:endParaRPr lang="en-GB" sz="2400"/>
          </a:p>
          <a:p>
            <a:r>
              <a:rPr lang="en-GB" sz="2400"/>
              <a:t>Pages</a:t>
            </a:r>
            <a:endParaRPr lang="en-GB" sz="2400">
              <a:cs typeface="Segoe UI Light"/>
            </a:endParaRPr>
          </a:p>
          <a:p>
            <a:pPr lvl="1"/>
            <a:r>
              <a:rPr lang="en-GB" sz="1600"/>
              <a:t>The unit of memory management</a:t>
            </a:r>
            <a:endParaRPr lang="en-GB" sz="1600">
              <a:cs typeface="Segoe UI"/>
            </a:endParaRPr>
          </a:p>
          <a:p>
            <a:r>
              <a:rPr lang="en-GB" sz="2400"/>
              <a:t>Page Files (Virtual RAM)</a:t>
            </a:r>
            <a:endParaRPr lang="en-GB" sz="2400">
              <a:cs typeface="Segoe UI Light"/>
            </a:endParaRPr>
          </a:p>
          <a:p>
            <a:pPr lvl="1"/>
            <a:r>
              <a:rPr lang="en-US" sz="1600"/>
              <a:t>Paging technology allows OS to offer more virtual address space than there is with physical RAM</a:t>
            </a:r>
            <a:endParaRPr lang="en-GB" sz="1600"/>
          </a:p>
          <a:p>
            <a:r>
              <a:rPr lang="en-US" sz="2400"/>
              <a:t>Pages from some applications are "swapped" to disk</a:t>
            </a:r>
            <a:endParaRPr lang="en-US" sz="2400">
              <a:cs typeface="Segoe UI Light"/>
            </a:endParaRPr>
          </a:p>
          <a:p>
            <a:pPr lvl="1"/>
            <a:r>
              <a:rPr lang="en-US" sz="1600"/>
              <a:t>Allows space in physical RAM to become available for other pages</a:t>
            </a:r>
            <a:endParaRPr lang="en-US" sz="1600">
              <a:cs typeface="Segoe UI"/>
            </a:endParaRPr>
          </a:p>
          <a:p>
            <a:pPr lvl="1"/>
            <a:r>
              <a:rPr lang="en-US" sz="1600"/>
              <a:t>Page files are sometimes referred to as "swap files"</a:t>
            </a:r>
            <a:endParaRPr lang="en-GB" sz="1600"/>
          </a:p>
          <a:p>
            <a:r>
              <a:rPr lang="en-US" sz="2400"/>
              <a:t>More pages of virtual memory can be allocated than physical memory</a:t>
            </a:r>
            <a:endParaRPr lang="en-GB" sz="2400"/>
          </a:p>
          <a:p>
            <a:r>
              <a:rPr lang="en-US" sz="2400"/>
              <a:t>The amount of usable paged memory depends on:</a:t>
            </a:r>
            <a:endParaRPr lang="en-GB" sz="2400"/>
          </a:p>
          <a:p>
            <a:pPr lvl="1"/>
            <a:r>
              <a:rPr lang="en-US" sz="1600"/>
              <a:t>The amount of physical RAM</a:t>
            </a:r>
            <a:endParaRPr lang="en-GB" sz="1600"/>
          </a:p>
          <a:p>
            <a:pPr lvl="1"/>
            <a:r>
              <a:rPr lang="en-US" sz="1600"/>
              <a:t>Speed of the paging disk</a:t>
            </a:r>
            <a:endParaRPr lang="en-GB" sz="1600"/>
          </a:p>
          <a:p>
            <a:pPr lvl="1"/>
            <a:r>
              <a:rPr lang="en-US" sz="1600"/>
              <a:t>Nature of the applications and their working sets</a:t>
            </a:r>
            <a:endParaRPr lang="en-US" sz="1600">
              <a:cs typeface="Segoe UI"/>
            </a:endParaRPr>
          </a:p>
        </p:txBody>
      </p:sp>
    </p:spTree>
    <p:extLst>
      <p:ext uri="{BB962C8B-B14F-4D97-AF65-F5344CB8AC3E}">
        <p14:creationId xmlns:p14="http://schemas.microsoft.com/office/powerpoint/2010/main" val="7301142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254B67-BFB0-454A-9630-D99959208059}"/>
              </a:ext>
            </a:extLst>
          </p:cNvPr>
          <p:cNvSpPr>
            <a:spLocks noGrp="1"/>
          </p:cNvSpPr>
          <p:nvPr>
            <p:ph type="title"/>
          </p:nvPr>
        </p:nvSpPr>
        <p:spPr/>
        <p:txBody>
          <a:bodyPr/>
          <a:lstStyle/>
          <a:p>
            <a:r>
              <a:rPr lang="en-US"/>
              <a:t>Pagination Example</a:t>
            </a:r>
            <a:endParaRPr lang="fr-FR"/>
          </a:p>
        </p:txBody>
      </p:sp>
      <p:sp>
        <p:nvSpPr>
          <p:cNvPr id="4" name="Rectangle 3">
            <a:extLst>
              <a:ext uri="{FF2B5EF4-FFF2-40B4-BE49-F238E27FC236}">
                <a16:creationId xmlns:a16="http://schemas.microsoft.com/office/drawing/2014/main" id="{74B1E6B1-1249-4994-A242-6AC4088ED49B}"/>
              </a:ext>
            </a:extLst>
          </p:cNvPr>
          <p:cNvSpPr/>
          <p:nvPr/>
        </p:nvSpPr>
        <p:spPr>
          <a:xfrm>
            <a:off x="1717964" y="2078318"/>
            <a:ext cx="1795549" cy="4520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76FA56B-09AE-4D90-88E8-FC814DA04AE8}"/>
              </a:ext>
            </a:extLst>
          </p:cNvPr>
          <p:cNvSpPr/>
          <p:nvPr/>
        </p:nvSpPr>
        <p:spPr>
          <a:xfrm>
            <a:off x="1717964" y="2078318"/>
            <a:ext cx="1795548" cy="88311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8BFC294-8CB1-46A8-8EA4-551A7695427C}"/>
              </a:ext>
            </a:extLst>
          </p:cNvPr>
          <p:cNvSpPr/>
          <p:nvPr/>
        </p:nvSpPr>
        <p:spPr>
          <a:xfrm>
            <a:off x="1717964" y="2482438"/>
            <a:ext cx="1795549" cy="404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a:solidFill>
                  <a:schemeClr val="bg1"/>
                </a:solidFill>
              </a:rPr>
              <a:t>Code Page</a:t>
            </a:r>
            <a:endParaRPr lang="en-US">
              <a:solidFill>
                <a:schemeClr val="bg1"/>
              </a:solidFill>
            </a:endParaRPr>
          </a:p>
        </p:txBody>
      </p:sp>
      <p:sp>
        <p:nvSpPr>
          <p:cNvPr id="8" name="Rectangle 7">
            <a:extLst>
              <a:ext uri="{FF2B5EF4-FFF2-40B4-BE49-F238E27FC236}">
                <a16:creationId xmlns:a16="http://schemas.microsoft.com/office/drawing/2014/main" id="{C8A79DD5-285F-457C-80CD-C7DE79CDD4F6}"/>
              </a:ext>
            </a:extLst>
          </p:cNvPr>
          <p:cNvSpPr/>
          <p:nvPr/>
        </p:nvSpPr>
        <p:spPr>
          <a:xfrm>
            <a:off x="1717964" y="3201604"/>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Code Page</a:t>
            </a:r>
            <a:endParaRPr lang="en-US"/>
          </a:p>
        </p:txBody>
      </p:sp>
      <p:sp>
        <p:nvSpPr>
          <p:cNvPr id="9" name="Rectangle 8">
            <a:extLst>
              <a:ext uri="{FF2B5EF4-FFF2-40B4-BE49-F238E27FC236}">
                <a16:creationId xmlns:a16="http://schemas.microsoft.com/office/drawing/2014/main" id="{7351313C-2DA8-454D-A564-5F82823CE24A}"/>
              </a:ext>
            </a:extLst>
          </p:cNvPr>
          <p:cNvSpPr/>
          <p:nvPr/>
        </p:nvSpPr>
        <p:spPr>
          <a:xfrm>
            <a:off x="1717964" y="3606157"/>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Data Page</a:t>
            </a:r>
            <a:endParaRPr lang="en-US"/>
          </a:p>
        </p:txBody>
      </p:sp>
      <p:sp>
        <p:nvSpPr>
          <p:cNvPr id="10" name="Rectangle 9">
            <a:extLst>
              <a:ext uri="{FF2B5EF4-FFF2-40B4-BE49-F238E27FC236}">
                <a16:creationId xmlns:a16="http://schemas.microsoft.com/office/drawing/2014/main" id="{F0675DB6-2364-436D-9FEC-6871AB52F5E9}"/>
              </a:ext>
            </a:extLst>
          </p:cNvPr>
          <p:cNvSpPr/>
          <p:nvPr/>
        </p:nvSpPr>
        <p:spPr>
          <a:xfrm>
            <a:off x="1717964" y="4931720"/>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Stack Page</a:t>
            </a:r>
            <a:endParaRPr lang="en-US"/>
          </a:p>
        </p:txBody>
      </p:sp>
      <p:sp>
        <p:nvSpPr>
          <p:cNvPr id="12" name="Rectangle 11">
            <a:extLst>
              <a:ext uri="{FF2B5EF4-FFF2-40B4-BE49-F238E27FC236}">
                <a16:creationId xmlns:a16="http://schemas.microsoft.com/office/drawing/2014/main" id="{1CFB6EDA-7CBD-4F0E-B9C1-42B1EAEBECDB}"/>
              </a:ext>
            </a:extLst>
          </p:cNvPr>
          <p:cNvSpPr/>
          <p:nvPr/>
        </p:nvSpPr>
        <p:spPr>
          <a:xfrm>
            <a:off x="9171709" y="2078318"/>
            <a:ext cx="1795549" cy="4520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5F0B406E-E343-49D6-8459-F42F5C531379}"/>
              </a:ext>
            </a:extLst>
          </p:cNvPr>
          <p:cNvSpPr/>
          <p:nvPr/>
        </p:nvSpPr>
        <p:spPr>
          <a:xfrm>
            <a:off x="9171710" y="2078318"/>
            <a:ext cx="1795548" cy="88311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EE2252-C719-420A-8A7E-7BA273985237}"/>
              </a:ext>
            </a:extLst>
          </p:cNvPr>
          <p:cNvSpPr/>
          <p:nvPr/>
        </p:nvSpPr>
        <p:spPr>
          <a:xfrm>
            <a:off x="9171709" y="2482436"/>
            <a:ext cx="1795549" cy="404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a:solidFill>
                  <a:schemeClr val="bg1"/>
                </a:solidFill>
              </a:rPr>
              <a:t>Code</a:t>
            </a:r>
            <a:r>
              <a:rPr lang="fr-FR">
                <a:solidFill>
                  <a:schemeClr val="bg1"/>
                </a:solidFill>
              </a:rPr>
              <a:t> </a:t>
            </a:r>
            <a:r>
              <a:rPr lang="fr-FR" b="1">
                <a:solidFill>
                  <a:schemeClr val="bg1"/>
                </a:solidFill>
              </a:rPr>
              <a:t>Page</a:t>
            </a:r>
            <a:endParaRPr lang="en-US" b="1">
              <a:solidFill>
                <a:schemeClr val="bg1"/>
              </a:solidFill>
            </a:endParaRPr>
          </a:p>
        </p:txBody>
      </p:sp>
      <p:sp>
        <p:nvSpPr>
          <p:cNvPr id="15" name="Rectangle 14">
            <a:extLst>
              <a:ext uri="{FF2B5EF4-FFF2-40B4-BE49-F238E27FC236}">
                <a16:creationId xmlns:a16="http://schemas.microsoft.com/office/drawing/2014/main" id="{652FA3B6-1092-4005-999D-89688E77028A}"/>
              </a:ext>
            </a:extLst>
          </p:cNvPr>
          <p:cNvSpPr/>
          <p:nvPr/>
        </p:nvSpPr>
        <p:spPr>
          <a:xfrm>
            <a:off x="9171709" y="3201604"/>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Code Page</a:t>
            </a:r>
            <a:endParaRPr lang="en-US"/>
          </a:p>
        </p:txBody>
      </p:sp>
      <p:sp>
        <p:nvSpPr>
          <p:cNvPr id="16" name="Rectangle 15">
            <a:extLst>
              <a:ext uri="{FF2B5EF4-FFF2-40B4-BE49-F238E27FC236}">
                <a16:creationId xmlns:a16="http://schemas.microsoft.com/office/drawing/2014/main" id="{84DBFE60-D78F-437F-B277-9D60F1C4BA40}"/>
              </a:ext>
            </a:extLst>
          </p:cNvPr>
          <p:cNvSpPr/>
          <p:nvPr/>
        </p:nvSpPr>
        <p:spPr>
          <a:xfrm>
            <a:off x="9171709" y="3606157"/>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Data Page</a:t>
            </a:r>
            <a:endParaRPr lang="en-US"/>
          </a:p>
        </p:txBody>
      </p:sp>
      <p:sp>
        <p:nvSpPr>
          <p:cNvPr id="17" name="Rectangle 16">
            <a:extLst>
              <a:ext uri="{FF2B5EF4-FFF2-40B4-BE49-F238E27FC236}">
                <a16:creationId xmlns:a16="http://schemas.microsoft.com/office/drawing/2014/main" id="{7337972B-2D03-4F85-AFB7-B201859EF290}"/>
              </a:ext>
            </a:extLst>
          </p:cNvPr>
          <p:cNvSpPr/>
          <p:nvPr/>
        </p:nvSpPr>
        <p:spPr>
          <a:xfrm>
            <a:off x="9179845" y="4209514"/>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Stack Page</a:t>
            </a:r>
            <a:endParaRPr lang="en-US"/>
          </a:p>
        </p:txBody>
      </p:sp>
      <p:sp>
        <p:nvSpPr>
          <p:cNvPr id="19" name="Rectangle 18">
            <a:extLst>
              <a:ext uri="{FF2B5EF4-FFF2-40B4-BE49-F238E27FC236}">
                <a16:creationId xmlns:a16="http://schemas.microsoft.com/office/drawing/2014/main" id="{B70C0CE0-AC85-4AF3-A8B1-1FE62E50DF0C}"/>
              </a:ext>
            </a:extLst>
          </p:cNvPr>
          <p:cNvSpPr/>
          <p:nvPr/>
        </p:nvSpPr>
        <p:spPr>
          <a:xfrm>
            <a:off x="5444836" y="2078318"/>
            <a:ext cx="1795549" cy="4520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0C33E73A-7946-4377-AFA0-40145876C583}"/>
              </a:ext>
            </a:extLst>
          </p:cNvPr>
          <p:cNvSpPr/>
          <p:nvPr/>
        </p:nvSpPr>
        <p:spPr>
          <a:xfrm>
            <a:off x="5444836" y="2088963"/>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1" name="Rectangle 20">
            <a:extLst>
              <a:ext uri="{FF2B5EF4-FFF2-40B4-BE49-F238E27FC236}">
                <a16:creationId xmlns:a16="http://schemas.microsoft.com/office/drawing/2014/main" id="{C9D2A99E-7E16-4E9A-B4B1-6694774A8131}"/>
              </a:ext>
            </a:extLst>
          </p:cNvPr>
          <p:cNvSpPr/>
          <p:nvPr/>
        </p:nvSpPr>
        <p:spPr>
          <a:xfrm>
            <a:off x="5444836" y="3201604"/>
            <a:ext cx="1795549" cy="404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a:solidFill>
                  <a:schemeClr val="bg1"/>
                </a:solidFill>
              </a:rPr>
              <a:t>Page</a:t>
            </a:r>
            <a:endParaRPr lang="en-US">
              <a:solidFill>
                <a:schemeClr val="bg1"/>
              </a:solidFill>
            </a:endParaRPr>
          </a:p>
        </p:txBody>
      </p:sp>
      <p:sp>
        <p:nvSpPr>
          <p:cNvPr id="22" name="Rectangle 21">
            <a:extLst>
              <a:ext uri="{FF2B5EF4-FFF2-40B4-BE49-F238E27FC236}">
                <a16:creationId xmlns:a16="http://schemas.microsoft.com/office/drawing/2014/main" id="{22E4E2FF-F628-4760-8515-FA83E3E29CF0}"/>
              </a:ext>
            </a:extLst>
          </p:cNvPr>
          <p:cNvSpPr/>
          <p:nvPr/>
        </p:nvSpPr>
        <p:spPr>
          <a:xfrm>
            <a:off x="5444836" y="3606157"/>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3" name="Rectangle 22">
            <a:extLst>
              <a:ext uri="{FF2B5EF4-FFF2-40B4-BE49-F238E27FC236}">
                <a16:creationId xmlns:a16="http://schemas.microsoft.com/office/drawing/2014/main" id="{E38CF2EE-B831-40F8-ADD1-33C3D620E417}"/>
              </a:ext>
            </a:extLst>
          </p:cNvPr>
          <p:cNvSpPr/>
          <p:nvPr/>
        </p:nvSpPr>
        <p:spPr>
          <a:xfrm>
            <a:off x="5444836" y="4820880"/>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4" name="Rectangle 23">
            <a:extLst>
              <a:ext uri="{FF2B5EF4-FFF2-40B4-BE49-F238E27FC236}">
                <a16:creationId xmlns:a16="http://schemas.microsoft.com/office/drawing/2014/main" id="{F0EB5F05-EAA9-42C6-85BA-57938648F602}"/>
              </a:ext>
            </a:extLst>
          </p:cNvPr>
          <p:cNvSpPr/>
          <p:nvPr/>
        </p:nvSpPr>
        <p:spPr>
          <a:xfrm>
            <a:off x="5444836" y="5225433"/>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5" name="Rectangle 24">
            <a:extLst>
              <a:ext uri="{FF2B5EF4-FFF2-40B4-BE49-F238E27FC236}">
                <a16:creationId xmlns:a16="http://schemas.microsoft.com/office/drawing/2014/main" id="{9591DE73-B8E5-4C74-9E01-8257F9C2E00B}"/>
              </a:ext>
            </a:extLst>
          </p:cNvPr>
          <p:cNvSpPr/>
          <p:nvPr/>
        </p:nvSpPr>
        <p:spPr>
          <a:xfrm>
            <a:off x="5444836" y="2798137"/>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6" name="Rectangle 25">
            <a:extLst>
              <a:ext uri="{FF2B5EF4-FFF2-40B4-BE49-F238E27FC236}">
                <a16:creationId xmlns:a16="http://schemas.microsoft.com/office/drawing/2014/main" id="{563187A0-F785-4B54-90C6-A2C24DF5C3CA}"/>
              </a:ext>
            </a:extLst>
          </p:cNvPr>
          <p:cNvSpPr/>
          <p:nvPr/>
        </p:nvSpPr>
        <p:spPr>
          <a:xfrm>
            <a:off x="5444836" y="4414457"/>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sp>
        <p:nvSpPr>
          <p:cNvPr id="27" name="Rectangle 26">
            <a:extLst>
              <a:ext uri="{FF2B5EF4-FFF2-40B4-BE49-F238E27FC236}">
                <a16:creationId xmlns:a16="http://schemas.microsoft.com/office/drawing/2014/main" id="{DA5E4F70-B432-43B0-A04F-EB5C40B05E1E}"/>
              </a:ext>
            </a:extLst>
          </p:cNvPr>
          <p:cNvSpPr/>
          <p:nvPr/>
        </p:nvSpPr>
        <p:spPr>
          <a:xfrm>
            <a:off x="5444836" y="5631788"/>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cxnSp>
        <p:nvCxnSpPr>
          <p:cNvPr id="28" name="Connector: Curved 27">
            <a:extLst>
              <a:ext uri="{FF2B5EF4-FFF2-40B4-BE49-F238E27FC236}">
                <a16:creationId xmlns:a16="http://schemas.microsoft.com/office/drawing/2014/main" id="{145D6C19-F8B6-412B-967A-FB65D16EB6CB}"/>
              </a:ext>
            </a:extLst>
          </p:cNvPr>
          <p:cNvCxnSpPr>
            <a:stCxn id="7" idx="3"/>
            <a:endCxn id="21" idx="1"/>
          </p:cNvCxnSpPr>
          <p:nvPr/>
        </p:nvCxnSpPr>
        <p:spPr>
          <a:xfrm>
            <a:off x="3513513" y="2684715"/>
            <a:ext cx="1931323" cy="719166"/>
          </a:xfrm>
          <a:prstGeom prst="curved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EE36A4A-47DE-4273-9CA5-6B30944C4889}"/>
              </a:ext>
            </a:extLst>
          </p:cNvPr>
          <p:cNvCxnSpPr>
            <a:stCxn id="8" idx="3"/>
            <a:endCxn id="24" idx="1"/>
          </p:cNvCxnSpPr>
          <p:nvPr/>
        </p:nvCxnSpPr>
        <p:spPr>
          <a:xfrm>
            <a:off x="3513513" y="3403881"/>
            <a:ext cx="1931323" cy="20238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9DFBD295-59E4-4DD9-ACB1-2686449ABE1C}"/>
              </a:ext>
            </a:extLst>
          </p:cNvPr>
          <p:cNvCxnSpPr>
            <a:stCxn id="9" idx="3"/>
            <a:endCxn id="22" idx="1"/>
          </p:cNvCxnSpPr>
          <p:nvPr/>
        </p:nvCxnSpPr>
        <p:spPr>
          <a:xfrm>
            <a:off x="3513513" y="3808434"/>
            <a:ext cx="193132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36A8184-A526-4937-9523-6B51BBB5508D}"/>
              </a:ext>
            </a:extLst>
          </p:cNvPr>
          <p:cNvCxnSpPr>
            <a:stCxn id="14" idx="1"/>
            <a:endCxn id="21" idx="3"/>
          </p:cNvCxnSpPr>
          <p:nvPr/>
        </p:nvCxnSpPr>
        <p:spPr>
          <a:xfrm rot="10800000" flipV="1">
            <a:off x="7240385" y="2684713"/>
            <a:ext cx="1931324" cy="719168"/>
          </a:xfrm>
          <a:prstGeom prst="curved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E3A98DC6-8684-4A4A-B538-072EAEB4D994}"/>
              </a:ext>
            </a:extLst>
          </p:cNvPr>
          <p:cNvCxnSpPr>
            <a:stCxn id="15" idx="1"/>
            <a:endCxn id="20" idx="3"/>
          </p:cNvCxnSpPr>
          <p:nvPr/>
        </p:nvCxnSpPr>
        <p:spPr>
          <a:xfrm rot="10800000">
            <a:off x="7240385" y="2291241"/>
            <a:ext cx="1931324" cy="1112641"/>
          </a:xfrm>
          <a:prstGeom prst="curvedConnector3">
            <a:avLst>
              <a:gd name="adj1" fmla="val 336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F4DCFADF-73DB-48B9-B451-9A65C9B54C17}"/>
              </a:ext>
            </a:extLst>
          </p:cNvPr>
          <p:cNvCxnSpPr>
            <a:stCxn id="16" idx="1"/>
            <a:endCxn id="27" idx="3"/>
          </p:cNvCxnSpPr>
          <p:nvPr/>
        </p:nvCxnSpPr>
        <p:spPr>
          <a:xfrm rot="10800000" flipV="1">
            <a:off x="7240385" y="3808433"/>
            <a:ext cx="1931324" cy="20256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F2B9B93E-293F-4222-9505-52B9F4C93A9F}"/>
              </a:ext>
            </a:extLst>
          </p:cNvPr>
          <p:cNvCxnSpPr>
            <a:stCxn id="17" idx="1"/>
            <a:endCxn id="26" idx="3"/>
          </p:cNvCxnSpPr>
          <p:nvPr/>
        </p:nvCxnSpPr>
        <p:spPr>
          <a:xfrm rot="10800000" flipV="1">
            <a:off x="7240385" y="4411790"/>
            <a:ext cx="1939460" cy="204943"/>
          </a:xfrm>
          <a:prstGeom prst="curvedConnector3">
            <a:avLst>
              <a:gd name="adj1" fmla="val 65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6E00249C-ED06-49E7-A5B8-5B2A450EE6A9}"/>
              </a:ext>
            </a:extLst>
          </p:cNvPr>
          <p:cNvCxnSpPr>
            <a:cxnSpLocks/>
            <a:endCxn id="23" idx="3"/>
          </p:cNvCxnSpPr>
          <p:nvPr/>
        </p:nvCxnSpPr>
        <p:spPr>
          <a:xfrm rot="10800000">
            <a:off x="7240385" y="5023158"/>
            <a:ext cx="1931324" cy="5153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F65ED84-9AAA-478A-8C83-437294FCDE68}"/>
              </a:ext>
            </a:extLst>
          </p:cNvPr>
          <p:cNvSpPr/>
          <p:nvPr/>
        </p:nvSpPr>
        <p:spPr>
          <a:xfrm>
            <a:off x="5444836" y="6034539"/>
            <a:ext cx="1795549" cy="4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Page</a:t>
            </a:r>
            <a:endParaRPr lang="en-US"/>
          </a:p>
        </p:txBody>
      </p:sp>
      <p:cxnSp>
        <p:nvCxnSpPr>
          <p:cNvPr id="38" name="Connector: Curved 37">
            <a:extLst>
              <a:ext uri="{FF2B5EF4-FFF2-40B4-BE49-F238E27FC236}">
                <a16:creationId xmlns:a16="http://schemas.microsoft.com/office/drawing/2014/main" id="{72E768CA-B8DD-4C0A-BE72-B6D027672FEA}"/>
              </a:ext>
            </a:extLst>
          </p:cNvPr>
          <p:cNvCxnSpPr>
            <a:stCxn id="10" idx="3"/>
            <a:endCxn id="36" idx="1"/>
          </p:cNvCxnSpPr>
          <p:nvPr/>
        </p:nvCxnSpPr>
        <p:spPr>
          <a:xfrm>
            <a:off x="3513513" y="5133997"/>
            <a:ext cx="1931323" cy="11028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260E8B-02DE-489F-A7D8-C3278ED1C1D6}"/>
              </a:ext>
            </a:extLst>
          </p:cNvPr>
          <p:cNvSpPr txBox="1"/>
          <p:nvPr/>
        </p:nvSpPr>
        <p:spPr>
          <a:xfrm>
            <a:off x="2201060" y="2074111"/>
            <a:ext cx="781397" cy="353943"/>
          </a:xfrm>
          <a:prstGeom prst="rect">
            <a:avLst/>
          </a:prstGeom>
          <a:noFill/>
        </p:spPr>
        <p:txBody>
          <a:bodyPr wrap="square" rtlCol="0">
            <a:spAutoFit/>
          </a:bodyPr>
          <a:lstStyle/>
          <a:p>
            <a:r>
              <a:rPr lang="fr-FR">
                <a:solidFill>
                  <a:schemeClr val="bg1"/>
                </a:solidFill>
              </a:rPr>
              <a:t>Kernel</a:t>
            </a:r>
            <a:endParaRPr lang="en-US">
              <a:solidFill>
                <a:schemeClr val="bg1"/>
              </a:solidFill>
            </a:endParaRPr>
          </a:p>
        </p:txBody>
      </p:sp>
      <p:sp>
        <p:nvSpPr>
          <p:cNvPr id="41" name="TextBox 40">
            <a:extLst>
              <a:ext uri="{FF2B5EF4-FFF2-40B4-BE49-F238E27FC236}">
                <a16:creationId xmlns:a16="http://schemas.microsoft.com/office/drawing/2014/main" id="{F2DC198C-7C95-45C3-92BE-415FD9736041}"/>
              </a:ext>
            </a:extLst>
          </p:cNvPr>
          <p:cNvSpPr txBox="1"/>
          <p:nvPr/>
        </p:nvSpPr>
        <p:spPr>
          <a:xfrm>
            <a:off x="9583059" y="2074111"/>
            <a:ext cx="922800" cy="353943"/>
          </a:xfrm>
          <a:prstGeom prst="rect">
            <a:avLst/>
          </a:prstGeom>
          <a:noFill/>
        </p:spPr>
        <p:txBody>
          <a:bodyPr wrap="square" rtlCol="0">
            <a:spAutoFit/>
          </a:bodyPr>
          <a:lstStyle/>
          <a:p>
            <a:r>
              <a:rPr lang="fr-FR" b="1">
                <a:solidFill>
                  <a:schemeClr val="bg1"/>
                </a:solidFill>
              </a:rPr>
              <a:t>Kernel</a:t>
            </a:r>
            <a:endParaRPr lang="en-US" b="1">
              <a:solidFill>
                <a:schemeClr val="bg1"/>
              </a:solidFill>
            </a:endParaRPr>
          </a:p>
        </p:txBody>
      </p:sp>
      <p:sp>
        <p:nvSpPr>
          <p:cNvPr id="42" name="TextBox 41">
            <a:extLst>
              <a:ext uri="{FF2B5EF4-FFF2-40B4-BE49-F238E27FC236}">
                <a16:creationId xmlns:a16="http://schemas.microsoft.com/office/drawing/2014/main" id="{54A6EBFB-1A48-44BA-A86F-A9F7375DD68F}"/>
              </a:ext>
            </a:extLst>
          </p:cNvPr>
          <p:cNvSpPr txBox="1"/>
          <p:nvPr/>
        </p:nvSpPr>
        <p:spPr>
          <a:xfrm>
            <a:off x="5258708" y="1664688"/>
            <a:ext cx="2167804"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Physical Memory</a:t>
            </a:r>
            <a:endParaRPr lang="fr-FR" sz="2000" err="1">
              <a:gradFill>
                <a:gsLst>
                  <a:gs pos="2917">
                    <a:schemeClr val="tx1"/>
                  </a:gs>
                  <a:gs pos="30000">
                    <a:schemeClr val="tx1"/>
                  </a:gs>
                </a:gsLst>
                <a:lin ang="5400000" scaled="0"/>
              </a:gradFill>
            </a:endParaRPr>
          </a:p>
        </p:txBody>
      </p:sp>
      <p:sp>
        <p:nvSpPr>
          <p:cNvPr id="43" name="Left Brace 42">
            <a:extLst>
              <a:ext uri="{FF2B5EF4-FFF2-40B4-BE49-F238E27FC236}">
                <a16:creationId xmlns:a16="http://schemas.microsoft.com/office/drawing/2014/main" id="{4C24A1AA-F387-49F8-9F91-6804F6D14D3F}"/>
              </a:ext>
            </a:extLst>
          </p:cNvPr>
          <p:cNvSpPr/>
          <p:nvPr/>
        </p:nvSpPr>
        <p:spPr>
          <a:xfrm>
            <a:off x="5120969" y="2078318"/>
            <a:ext cx="198719" cy="40412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TextBox 43">
            <a:extLst>
              <a:ext uri="{FF2B5EF4-FFF2-40B4-BE49-F238E27FC236}">
                <a16:creationId xmlns:a16="http://schemas.microsoft.com/office/drawing/2014/main" id="{8B6292DB-5829-4231-BEDC-8D4134DA4B00}"/>
              </a:ext>
            </a:extLst>
          </p:cNvPr>
          <p:cNvSpPr txBox="1"/>
          <p:nvPr/>
        </p:nvSpPr>
        <p:spPr>
          <a:xfrm>
            <a:off x="4448001" y="2080038"/>
            <a:ext cx="784505"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4 kB</a:t>
            </a:r>
            <a:endParaRPr lang="fr-FR" sz="2000" err="1">
              <a:gradFill>
                <a:gsLst>
                  <a:gs pos="2917">
                    <a:schemeClr val="tx1"/>
                  </a:gs>
                  <a:gs pos="30000">
                    <a:schemeClr val="tx1"/>
                  </a:gs>
                </a:gsLst>
                <a:lin ang="5400000" scaled="0"/>
              </a:gradFill>
            </a:endParaRPr>
          </a:p>
        </p:txBody>
      </p:sp>
      <p:sp>
        <p:nvSpPr>
          <p:cNvPr id="45" name="TextBox 44">
            <a:extLst>
              <a:ext uri="{FF2B5EF4-FFF2-40B4-BE49-F238E27FC236}">
                <a16:creationId xmlns:a16="http://schemas.microsoft.com/office/drawing/2014/main" id="{5808B6B3-2C61-42B2-880F-ADFF64044618}"/>
              </a:ext>
            </a:extLst>
          </p:cNvPr>
          <p:cNvSpPr txBox="1"/>
          <p:nvPr/>
        </p:nvSpPr>
        <p:spPr>
          <a:xfrm>
            <a:off x="1476469" y="1664688"/>
            <a:ext cx="2167804"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Process 0</a:t>
            </a:r>
            <a:endParaRPr lang="fr-FR" sz="2000" err="1">
              <a:gradFill>
                <a:gsLst>
                  <a:gs pos="2917">
                    <a:schemeClr val="tx1"/>
                  </a:gs>
                  <a:gs pos="30000">
                    <a:schemeClr val="tx1"/>
                  </a:gs>
                </a:gsLst>
                <a:lin ang="5400000" scaled="0"/>
              </a:gradFill>
            </a:endParaRPr>
          </a:p>
        </p:txBody>
      </p:sp>
      <p:sp>
        <p:nvSpPr>
          <p:cNvPr id="46" name="TextBox 45">
            <a:extLst>
              <a:ext uri="{FF2B5EF4-FFF2-40B4-BE49-F238E27FC236}">
                <a16:creationId xmlns:a16="http://schemas.microsoft.com/office/drawing/2014/main" id="{18813F2B-884B-44F0-9940-1F8BE84F6591}"/>
              </a:ext>
            </a:extLst>
          </p:cNvPr>
          <p:cNvSpPr txBox="1"/>
          <p:nvPr/>
        </p:nvSpPr>
        <p:spPr>
          <a:xfrm>
            <a:off x="8985581" y="1664688"/>
            <a:ext cx="2167804" cy="422405"/>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Process 1</a:t>
            </a:r>
            <a:endParaRPr lang="fr-FR" sz="2000" err="1">
              <a:gradFill>
                <a:gsLst>
                  <a:gs pos="2917">
                    <a:schemeClr val="tx1"/>
                  </a:gs>
                  <a:gs pos="30000">
                    <a:schemeClr val="tx1"/>
                  </a:gs>
                </a:gsLst>
                <a:lin ang="5400000" scaled="0"/>
              </a:gradFill>
            </a:endParaRPr>
          </a:p>
        </p:txBody>
      </p:sp>
      <p:sp>
        <p:nvSpPr>
          <p:cNvPr id="47" name="Left Brace 46">
            <a:extLst>
              <a:ext uri="{FF2B5EF4-FFF2-40B4-BE49-F238E27FC236}">
                <a16:creationId xmlns:a16="http://schemas.microsoft.com/office/drawing/2014/main" id="{9A1CEBFA-3A08-4240-A61C-C3D7F8F6E63B}"/>
              </a:ext>
            </a:extLst>
          </p:cNvPr>
          <p:cNvSpPr/>
          <p:nvPr/>
        </p:nvSpPr>
        <p:spPr>
          <a:xfrm>
            <a:off x="1186908" y="2080038"/>
            <a:ext cx="289561" cy="4518529"/>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TextBox 47">
            <a:extLst>
              <a:ext uri="{FF2B5EF4-FFF2-40B4-BE49-F238E27FC236}">
                <a16:creationId xmlns:a16="http://schemas.microsoft.com/office/drawing/2014/main" id="{C3CEE9E1-E295-4D9B-BA5B-F2BF80FA0E1F}"/>
              </a:ext>
            </a:extLst>
          </p:cNvPr>
          <p:cNvSpPr txBox="1"/>
          <p:nvPr/>
        </p:nvSpPr>
        <p:spPr>
          <a:xfrm rot="16200000">
            <a:off x="-875575" y="4061749"/>
            <a:ext cx="3303570" cy="776348"/>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Virtual Address Space</a:t>
            </a:r>
          </a:p>
          <a:p>
            <a:pPr>
              <a:lnSpc>
                <a:spcPct val="90000"/>
              </a:lnSpc>
              <a:spcAft>
                <a:spcPts val="600"/>
              </a:spcAft>
            </a:pPr>
            <a:r>
              <a:rPr lang="en-US" sz="2000">
                <a:gradFill>
                  <a:gsLst>
                    <a:gs pos="2917">
                      <a:schemeClr val="tx1"/>
                    </a:gs>
                    <a:gs pos="30000">
                      <a:schemeClr val="tx1"/>
                    </a:gs>
                  </a:gsLst>
                  <a:lin ang="5400000" scaled="0"/>
                </a:gradFill>
              </a:rPr>
              <a:t>Specific to process 0</a:t>
            </a:r>
            <a:endParaRPr lang="fr-FR" sz="2000" err="1">
              <a:gradFill>
                <a:gsLst>
                  <a:gs pos="2917">
                    <a:schemeClr val="tx1"/>
                  </a:gs>
                  <a:gs pos="30000">
                    <a:schemeClr val="tx1"/>
                  </a:gs>
                </a:gsLst>
                <a:lin ang="5400000" scaled="0"/>
              </a:gradFill>
            </a:endParaRPr>
          </a:p>
        </p:txBody>
      </p:sp>
      <p:sp>
        <p:nvSpPr>
          <p:cNvPr id="49" name="Left Brace 48">
            <a:extLst>
              <a:ext uri="{FF2B5EF4-FFF2-40B4-BE49-F238E27FC236}">
                <a16:creationId xmlns:a16="http://schemas.microsoft.com/office/drawing/2014/main" id="{78FE7DB2-907A-4324-9F2D-D3959DAE6112}"/>
              </a:ext>
            </a:extLst>
          </p:cNvPr>
          <p:cNvSpPr/>
          <p:nvPr/>
        </p:nvSpPr>
        <p:spPr>
          <a:xfrm rot="10800000">
            <a:off x="11175143" y="2080037"/>
            <a:ext cx="289561" cy="4518529"/>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TextBox 49">
            <a:extLst>
              <a:ext uri="{FF2B5EF4-FFF2-40B4-BE49-F238E27FC236}">
                <a16:creationId xmlns:a16="http://schemas.microsoft.com/office/drawing/2014/main" id="{9925DCDA-C446-49E2-B70F-872D96C63DCE}"/>
              </a:ext>
            </a:extLst>
          </p:cNvPr>
          <p:cNvSpPr txBox="1"/>
          <p:nvPr/>
        </p:nvSpPr>
        <p:spPr>
          <a:xfrm rot="16200000">
            <a:off x="10258088" y="4129617"/>
            <a:ext cx="3303570" cy="776348"/>
          </a:xfrm>
          <a:prstGeom prst="rect">
            <a:avLst/>
          </a:prstGeom>
          <a:noFill/>
        </p:spPr>
        <p:txBody>
          <a:bodyPr wrap="square" lIns="72000" tIns="72000" rIns="72000" bIns="72000" rtlCol="0">
            <a:spAutoFit/>
          </a:bodyPr>
          <a:lstStyle/>
          <a:p>
            <a:pPr>
              <a:lnSpc>
                <a:spcPct val="90000"/>
              </a:lnSpc>
              <a:spcAft>
                <a:spcPts val="600"/>
              </a:spcAft>
            </a:pPr>
            <a:r>
              <a:rPr lang="en-US" sz="2000">
                <a:gradFill>
                  <a:gsLst>
                    <a:gs pos="2917">
                      <a:schemeClr val="tx1"/>
                    </a:gs>
                    <a:gs pos="30000">
                      <a:schemeClr val="tx1"/>
                    </a:gs>
                  </a:gsLst>
                  <a:lin ang="5400000" scaled="0"/>
                </a:gradFill>
              </a:rPr>
              <a:t>Virtual Address Space</a:t>
            </a:r>
          </a:p>
          <a:p>
            <a:pPr>
              <a:lnSpc>
                <a:spcPct val="90000"/>
              </a:lnSpc>
              <a:spcAft>
                <a:spcPts val="600"/>
              </a:spcAft>
            </a:pPr>
            <a:r>
              <a:rPr lang="en-US" sz="2000">
                <a:gradFill>
                  <a:gsLst>
                    <a:gs pos="2917">
                      <a:schemeClr val="tx1"/>
                    </a:gs>
                    <a:gs pos="30000">
                      <a:schemeClr val="tx1"/>
                    </a:gs>
                  </a:gsLst>
                  <a:lin ang="5400000" scaled="0"/>
                </a:gradFill>
              </a:rPr>
              <a:t>Specific to process 1</a:t>
            </a:r>
            <a:endParaRPr lang="fr-FR"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398492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36BCA-9D70-47D9-BF91-B54696864C8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a:p>
        </p:txBody>
      </p:sp>
      <p:sp>
        <p:nvSpPr>
          <p:cNvPr id="3" name="Text Placeholder 2">
            <a:extLst>
              <a:ext uri="{FF2B5EF4-FFF2-40B4-BE49-F238E27FC236}">
                <a16:creationId xmlns:a16="http://schemas.microsoft.com/office/drawing/2014/main" id="{4C12D1C4-54F7-4DA1-876A-9DC1667556FD}"/>
              </a:ext>
            </a:extLst>
          </p:cNvPr>
          <p:cNvSpPr>
            <a:spLocks noGrp="1"/>
          </p:cNvSpPr>
          <p:nvPr>
            <p:ph type="body" sz="quarter" idx="14"/>
          </p:nvPr>
        </p:nvSpPr>
        <p:spPr>
          <a:xfrm>
            <a:off x="274702" y="1943100"/>
            <a:ext cx="11721160" cy="4782848"/>
          </a:xfrm>
        </p:spPr>
        <p:txBody>
          <a:bodyPr vert="horz" wrap="square" lIns="146304" tIns="91440" rIns="146304" bIns="91440" rtlCol="0" anchor="t">
            <a:spAutoFit/>
          </a:bodyPr>
          <a:lstStyle/>
          <a:p>
            <a:r>
              <a:rPr lang="en-US"/>
              <a:t>Provide memory services</a:t>
            </a:r>
          </a:p>
          <a:p>
            <a:pPr marL="342900" lvl="1" indent="0">
              <a:buNone/>
            </a:pPr>
            <a:r>
              <a:rPr lang="en-US"/>
              <a:t>Allocates, frees memory sections. Implements file mappings, memory sharing and copy-on-write functionalities.</a:t>
            </a:r>
          </a:p>
          <a:p>
            <a:r>
              <a:rPr lang="en-US"/>
              <a:t>Configure Memory Management Unit</a:t>
            </a:r>
            <a:endParaRPr lang="fr-FR"/>
          </a:p>
          <a:p>
            <a:pPr marL="342900" lvl="1" indent="0">
              <a:buNone/>
            </a:pPr>
            <a:r>
              <a:rPr lang="en-US"/>
              <a:t>Appropriately create and maintain memory structures used by the processor’s MMU so that when a thread running in the context of a particular process reads or writes to the virtual address space, the correct physical address is referenced</a:t>
            </a:r>
            <a:endParaRPr lang="en-US">
              <a:cs typeface="Segoe UI"/>
            </a:endParaRPr>
          </a:p>
          <a:p>
            <a:r>
              <a:rPr lang="en-US"/>
              <a:t>Swap memory pages to/from disk storage</a:t>
            </a:r>
            <a:endParaRPr lang="en-US">
              <a:cs typeface="Segoe UI Light"/>
            </a:endParaRPr>
          </a:p>
          <a:p>
            <a:pPr marL="342900" lvl="1" indent="0">
              <a:buNone/>
            </a:pPr>
            <a:r>
              <a:rPr lang="en-US"/>
              <a:t>When running threads or system code trying to use more physical memory than available, pages out unused memory pages to disk and brings the content back when needed</a:t>
            </a:r>
            <a:endParaRPr lang="en-US">
              <a:cs typeface="Segoe UI"/>
            </a:endParaRPr>
          </a:p>
        </p:txBody>
      </p:sp>
      <p:sp>
        <p:nvSpPr>
          <p:cNvPr id="4" name="Title 3">
            <a:extLst>
              <a:ext uri="{FF2B5EF4-FFF2-40B4-BE49-F238E27FC236}">
                <a16:creationId xmlns:a16="http://schemas.microsoft.com/office/drawing/2014/main" id="{C58ACA0E-1B4F-4CC6-A809-45812555A750}"/>
              </a:ext>
            </a:extLst>
          </p:cNvPr>
          <p:cNvSpPr>
            <a:spLocks noGrp="1"/>
          </p:cNvSpPr>
          <p:nvPr>
            <p:ph type="title"/>
          </p:nvPr>
        </p:nvSpPr>
        <p:spPr/>
        <p:txBody>
          <a:bodyPr/>
          <a:lstStyle/>
          <a:p>
            <a:r>
              <a:rPr lang="en-US"/>
              <a:t>Windows Memory Manager core responsibilities</a:t>
            </a:r>
            <a:endParaRPr lang="fr-FR"/>
          </a:p>
        </p:txBody>
      </p:sp>
    </p:spTree>
    <p:extLst>
      <p:ext uri="{BB962C8B-B14F-4D97-AF65-F5344CB8AC3E}">
        <p14:creationId xmlns:p14="http://schemas.microsoft.com/office/powerpoint/2010/main" val="154300280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33697-7460-4E82-82BF-0C56EFF1C51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a:p>
        </p:txBody>
      </p:sp>
      <p:sp>
        <p:nvSpPr>
          <p:cNvPr id="5" name="Title 4">
            <a:extLst>
              <a:ext uri="{FF2B5EF4-FFF2-40B4-BE49-F238E27FC236}">
                <a16:creationId xmlns:a16="http://schemas.microsoft.com/office/drawing/2014/main" id="{3BAC7781-ED31-48EE-8412-8C5FDF7DA771}"/>
              </a:ext>
            </a:extLst>
          </p:cNvPr>
          <p:cNvSpPr>
            <a:spLocks noGrp="1"/>
          </p:cNvSpPr>
          <p:nvPr>
            <p:ph type="title"/>
          </p:nvPr>
        </p:nvSpPr>
        <p:spPr/>
        <p:txBody>
          <a:bodyPr/>
          <a:lstStyle/>
          <a:p>
            <a:r>
              <a:rPr lang="en-US"/>
              <a:t>Services provided by Memory Manager</a:t>
            </a:r>
            <a:endParaRPr lang="fr-FR"/>
          </a:p>
        </p:txBody>
      </p:sp>
      <p:sp>
        <p:nvSpPr>
          <p:cNvPr id="4" name="Espace réservé du texte 2">
            <a:extLst>
              <a:ext uri="{FF2B5EF4-FFF2-40B4-BE49-F238E27FC236}">
                <a16:creationId xmlns:a16="http://schemas.microsoft.com/office/drawing/2014/main" id="{D8F7A269-D5C2-4500-BF20-D7C50F93B279}"/>
              </a:ext>
            </a:extLst>
          </p:cNvPr>
          <p:cNvSpPr txBox="1">
            <a:spLocks/>
          </p:cNvSpPr>
          <p:nvPr/>
        </p:nvSpPr>
        <p:spPr>
          <a:xfrm>
            <a:off x="366141" y="1922261"/>
            <a:ext cx="11887200" cy="387798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t>Allocate and free virtual memory</a:t>
            </a:r>
          </a:p>
          <a:p>
            <a:r>
              <a:rPr lang="en-US" sz="3200"/>
              <a:t>Share memory between processes</a:t>
            </a:r>
            <a:endParaRPr lang="en-US" sz="3200">
              <a:cs typeface="Segoe UI Light"/>
            </a:endParaRPr>
          </a:p>
          <a:p>
            <a:r>
              <a:rPr lang="en-US" sz="3200"/>
              <a:t>Map files into memory</a:t>
            </a:r>
            <a:endParaRPr lang="en-US" sz="3200">
              <a:cs typeface="Segoe UI Light"/>
            </a:endParaRPr>
          </a:p>
          <a:p>
            <a:r>
              <a:rPr lang="en-US" sz="3200"/>
              <a:t>Flush virtual pages to disk</a:t>
            </a:r>
            <a:endParaRPr lang="en-US" sz="3200">
              <a:cs typeface="Segoe UI Light"/>
            </a:endParaRPr>
          </a:p>
          <a:p>
            <a:r>
              <a:rPr lang="en-US" sz="3200"/>
              <a:t>Get information about pages</a:t>
            </a:r>
            <a:endParaRPr lang="en-US" sz="3200">
              <a:cs typeface="Segoe UI Light"/>
            </a:endParaRPr>
          </a:p>
          <a:p>
            <a:r>
              <a:rPr lang="en-US" sz="3200"/>
              <a:t>Set security and protection on pages</a:t>
            </a:r>
          </a:p>
          <a:p>
            <a:r>
              <a:rPr lang="en-US" sz="3200"/>
              <a:t>Lock pages into memory</a:t>
            </a:r>
            <a:endParaRPr lang="en-US" sz="3200">
              <a:cs typeface="Segoe UI Light"/>
            </a:endParaRPr>
          </a:p>
        </p:txBody>
      </p:sp>
    </p:spTree>
    <p:extLst>
      <p:ext uri="{BB962C8B-B14F-4D97-AF65-F5344CB8AC3E}">
        <p14:creationId xmlns:p14="http://schemas.microsoft.com/office/powerpoint/2010/main" val="38330034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F953C1-EF7D-4FDB-B4AB-43A5BF6D2A6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a:p>
        </p:txBody>
      </p:sp>
      <p:sp>
        <p:nvSpPr>
          <p:cNvPr id="3" name="Title 2">
            <a:extLst>
              <a:ext uri="{FF2B5EF4-FFF2-40B4-BE49-F238E27FC236}">
                <a16:creationId xmlns:a16="http://schemas.microsoft.com/office/drawing/2014/main" id="{173BE7E6-F730-42F5-AC03-CEE7B36936FE}"/>
              </a:ext>
            </a:extLst>
          </p:cNvPr>
          <p:cNvSpPr>
            <a:spLocks noGrp="1"/>
          </p:cNvSpPr>
          <p:nvPr>
            <p:ph type="title"/>
          </p:nvPr>
        </p:nvSpPr>
        <p:spPr/>
        <p:txBody>
          <a:bodyPr/>
          <a:lstStyle/>
          <a:p>
            <a:r>
              <a:rPr lang="en-US"/>
              <a:t>Page Size</a:t>
            </a:r>
            <a:endParaRPr lang="fr-FR"/>
          </a:p>
        </p:txBody>
      </p:sp>
      <p:graphicFrame>
        <p:nvGraphicFramePr>
          <p:cNvPr id="5" name="Content Placeholder 4">
            <a:extLst>
              <a:ext uri="{FF2B5EF4-FFF2-40B4-BE49-F238E27FC236}">
                <a16:creationId xmlns:a16="http://schemas.microsoft.com/office/drawing/2014/main" id="{3B9B0B9D-79D7-4844-8211-6337FF7C1844}"/>
              </a:ext>
            </a:extLst>
          </p:cNvPr>
          <p:cNvGraphicFramePr>
            <a:graphicFrameLocks noGrp="1"/>
          </p:cNvGraphicFramePr>
          <p:nvPr>
            <p:ph sz="quarter" idx="10"/>
            <p:extLst>
              <p:ext uri="{D42A27DB-BD31-4B8C-83A1-F6EECF244321}">
                <p14:modId xmlns:p14="http://schemas.microsoft.com/office/powerpoint/2010/main" val="502397271"/>
              </p:ext>
            </p:extLst>
          </p:nvPr>
        </p:nvGraphicFramePr>
        <p:xfrm>
          <a:off x="1463409" y="3588701"/>
          <a:ext cx="9510471" cy="1483360"/>
        </p:xfrm>
        <a:graphic>
          <a:graphicData uri="http://schemas.openxmlformats.org/drawingml/2006/table">
            <a:tbl>
              <a:tblPr firstRow="1" bandRow="1">
                <a:tableStyleId>{5C22544A-7EE6-4342-B048-85BDC9FD1C3A}</a:tableStyleId>
              </a:tblPr>
              <a:tblGrid>
                <a:gridCol w="3170157">
                  <a:extLst>
                    <a:ext uri="{9D8B030D-6E8A-4147-A177-3AD203B41FA5}">
                      <a16:colId xmlns:a16="http://schemas.microsoft.com/office/drawing/2014/main" val="2572457594"/>
                    </a:ext>
                  </a:extLst>
                </a:gridCol>
                <a:gridCol w="3170157">
                  <a:extLst>
                    <a:ext uri="{9D8B030D-6E8A-4147-A177-3AD203B41FA5}">
                      <a16:colId xmlns:a16="http://schemas.microsoft.com/office/drawing/2014/main" val="1220206100"/>
                    </a:ext>
                  </a:extLst>
                </a:gridCol>
                <a:gridCol w="3170157">
                  <a:extLst>
                    <a:ext uri="{9D8B030D-6E8A-4147-A177-3AD203B41FA5}">
                      <a16:colId xmlns:a16="http://schemas.microsoft.com/office/drawing/2014/main" val="2933308836"/>
                    </a:ext>
                  </a:extLst>
                </a:gridCol>
              </a:tblGrid>
              <a:tr h="370840">
                <a:tc>
                  <a:txBody>
                    <a:bodyPr/>
                    <a:lstStyle/>
                    <a:p>
                      <a:r>
                        <a:rPr lang="en-US"/>
                        <a:t>Architecture</a:t>
                      </a:r>
                      <a:endParaRPr lang="fr-FR"/>
                    </a:p>
                  </a:txBody>
                  <a:tcPr/>
                </a:tc>
                <a:tc>
                  <a:txBody>
                    <a:bodyPr/>
                    <a:lstStyle/>
                    <a:p>
                      <a:r>
                        <a:rPr lang="en-US"/>
                        <a:t>Small Page Size</a:t>
                      </a:r>
                      <a:endParaRPr lang="fr-FR"/>
                    </a:p>
                  </a:txBody>
                  <a:tcPr/>
                </a:tc>
                <a:tc>
                  <a:txBody>
                    <a:bodyPr/>
                    <a:lstStyle/>
                    <a:p>
                      <a:r>
                        <a:rPr lang="en-US"/>
                        <a:t>Large Page Size</a:t>
                      </a:r>
                      <a:endParaRPr lang="fr-FR"/>
                    </a:p>
                  </a:txBody>
                  <a:tcPr/>
                </a:tc>
                <a:extLst>
                  <a:ext uri="{0D108BD9-81ED-4DB2-BD59-A6C34878D82A}">
                    <a16:rowId xmlns:a16="http://schemas.microsoft.com/office/drawing/2014/main" val="4069954794"/>
                  </a:ext>
                </a:extLst>
              </a:tr>
              <a:tr h="370840">
                <a:tc>
                  <a:txBody>
                    <a:bodyPr/>
                    <a:lstStyle/>
                    <a:p>
                      <a:r>
                        <a:rPr lang="en-US"/>
                        <a:t>x86</a:t>
                      </a:r>
                      <a:endParaRPr lang="fr-FR"/>
                    </a:p>
                  </a:txBody>
                  <a:tcPr/>
                </a:tc>
                <a:tc>
                  <a:txBody>
                    <a:bodyPr/>
                    <a:lstStyle/>
                    <a:p>
                      <a:r>
                        <a:rPr lang="en-US"/>
                        <a:t>4 kB</a:t>
                      </a:r>
                      <a:endParaRPr lang="fr-FR"/>
                    </a:p>
                  </a:txBody>
                  <a:tcPr/>
                </a:tc>
                <a:tc>
                  <a:txBody>
                    <a:bodyPr/>
                    <a:lstStyle/>
                    <a:p>
                      <a:r>
                        <a:rPr lang="en-US"/>
                        <a:t>4 MB (2 MB on PAE systems)</a:t>
                      </a:r>
                      <a:endParaRPr lang="fr-FR"/>
                    </a:p>
                  </a:txBody>
                  <a:tcPr/>
                </a:tc>
                <a:extLst>
                  <a:ext uri="{0D108BD9-81ED-4DB2-BD59-A6C34878D82A}">
                    <a16:rowId xmlns:a16="http://schemas.microsoft.com/office/drawing/2014/main" val="342275204"/>
                  </a:ext>
                </a:extLst>
              </a:tr>
              <a:tr h="370840">
                <a:tc>
                  <a:txBody>
                    <a:bodyPr/>
                    <a:lstStyle/>
                    <a:p>
                      <a:r>
                        <a:rPr lang="en-US"/>
                        <a:t>amd64</a:t>
                      </a:r>
                      <a:endParaRPr lang="fr-FR"/>
                    </a:p>
                  </a:txBody>
                  <a:tcPr/>
                </a:tc>
                <a:tc>
                  <a:txBody>
                    <a:bodyPr/>
                    <a:lstStyle/>
                    <a:p>
                      <a:r>
                        <a:rPr lang="en-US"/>
                        <a:t>4 kB</a:t>
                      </a:r>
                      <a:endParaRPr lang="fr-FR"/>
                    </a:p>
                  </a:txBody>
                  <a:tcPr/>
                </a:tc>
                <a:tc>
                  <a:txBody>
                    <a:bodyPr/>
                    <a:lstStyle/>
                    <a:p>
                      <a:r>
                        <a:rPr lang="en-US"/>
                        <a:t>2 MB</a:t>
                      </a:r>
                      <a:endParaRPr lang="fr-FR"/>
                    </a:p>
                  </a:txBody>
                  <a:tcPr/>
                </a:tc>
                <a:extLst>
                  <a:ext uri="{0D108BD9-81ED-4DB2-BD59-A6C34878D82A}">
                    <a16:rowId xmlns:a16="http://schemas.microsoft.com/office/drawing/2014/main" val="94144937"/>
                  </a:ext>
                </a:extLst>
              </a:tr>
              <a:tr h="370840">
                <a:tc>
                  <a:txBody>
                    <a:bodyPr/>
                    <a:lstStyle/>
                    <a:p>
                      <a:r>
                        <a:rPr lang="en-US"/>
                        <a:t>IA64</a:t>
                      </a:r>
                      <a:endParaRPr lang="fr-FR"/>
                    </a:p>
                  </a:txBody>
                  <a:tcPr/>
                </a:tc>
                <a:tc>
                  <a:txBody>
                    <a:bodyPr/>
                    <a:lstStyle/>
                    <a:p>
                      <a:r>
                        <a:rPr lang="en-US"/>
                        <a:t>8 kB</a:t>
                      </a:r>
                      <a:endParaRPr lang="fr-FR"/>
                    </a:p>
                  </a:txBody>
                  <a:tcPr/>
                </a:tc>
                <a:tc>
                  <a:txBody>
                    <a:bodyPr/>
                    <a:lstStyle/>
                    <a:p>
                      <a:r>
                        <a:rPr lang="en-US"/>
                        <a:t>16 MB</a:t>
                      </a:r>
                      <a:endParaRPr lang="fr-FR"/>
                    </a:p>
                  </a:txBody>
                  <a:tcPr/>
                </a:tc>
                <a:extLst>
                  <a:ext uri="{0D108BD9-81ED-4DB2-BD59-A6C34878D82A}">
                    <a16:rowId xmlns:a16="http://schemas.microsoft.com/office/drawing/2014/main" val="2253719614"/>
                  </a:ext>
                </a:extLst>
              </a:tr>
            </a:tbl>
          </a:graphicData>
        </a:graphic>
      </p:graphicFrame>
      <p:sp>
        <p:nvSpPr>
          <p:cNvPr id="7" name="TextBox 6">
            <a:extLst>
              <a:ext uri="{FF2B5EF4-FFF2-40B4-BE49-F238E27FC236}">
                <a16:creationId xmlns:a16="http://schemas.microsoft.com/office/drawing/2014/main" id="{6D0A4D30-78CB-4707-9583-11A04EE6A7C8}"/>
              </a:ext>
            </a:extLst>
          </p:cNvPr>
          <p:cNvSpPr txBox="1"/>
          <p:nvPr/>
        </p:nvSpPr>
        <p:spPr>
          <a:xfrm>
            <a:off x="457200" y="1668482"/>
            <a:ext cx="11525250" cy="1037207"/>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Memory allocation defaults to using Small pages</a:t>
            </a: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Application can choose Large pages to lower memory translation costs</a:t>
            </a:r>
            <a:endParaRPr lang="fr-FR" sz="24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929510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14660-F33F-4F01-AFA5-4FF50B3FA41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35</a:t>
            </a:fld>
            <a:endParaRPr lang="en-US"/>
          </a:p>
        </p:txBody>
      </p:sp>
      <p:sp>
        <p:nvSpPr>
          <p:cNvPr id="3" name="Text Placeholder 2">
            <a:extLst>
              <a:ext uri="{FF2B5EF4-FFF2-40B4-BE49-F238E27FC236}">
                <a16:creationId xmlns:a16="http://schemas.microsoft.com/office/drawing/2014/main" id="{1D9DCE2C-A1F4-4E70-9ABA-E4F702045C22}"/>
              </a:ext>
            </a:extLst>
          </p:cNvPr>
          <p:cNvSpPr>
            <a:spLocks noGrp="1"/>
          </p:cNvSpPr>
          <p:nvPr>
            <p:ph type="body" sz="quarter" idx="14"/>
          </p:nvPr>
        </p:nvSpPr>
        <p:spPr>
          <a:xfrm>
            <a:off x="274702" y="1668463"/>
            <a:ext cx="11887070" cy="4173450"/>
          </a:xfrm>
        </p:spPr>
        <p:txBody>
          <a:bodyPr/>
          <a:lstStyle/>
          <a:p>
            <a:r>
              <a:rPr lang="en-US"/>
              <a:t>Each physical page is identified by its PFN – </a:t>
            </a:r>
            <a:r>
              <a:rPr lang="en-US" i="1"/>
              <a:t>Page Frame Number</a:t>
            </a:r>
          </a:p>
          <a:p>
            <a:pPr marL="342900" lvl="1" indent="0">
              <a:buNone/>
            </a:pPr>
            <a:r>
              <a:rPr lang="en-US"/>
              <a:t>PFN is simply the address of the page in physical memory. Because pages are generally 4kb, any PFN has the lowest 12 bits set to 0. (2</a:t>
            </a:r>
            <a:r>
              <a:rPr lang="en-US" baseline="30000"/>
              <a:t>12</a:t>
            </a:r>
            <a:r>
              <a:rPr lang="en-US"/>
              <a:t>=4096)</a:t>
            </a:r>
          </a:p>
          <a:p>
            <a:pPr marL="342900" lvl="1" indent="0">
              <a:buNone/>
            </a:pPr>
            <a:endParaRPr lang="en-US"/>
          </a:p>
          <a:p>
            <a:r>
              <a:rPr lang="en-US"/>
              <a:t>Memory Manager maintains an index of pages for storing page meta-data</a:t>
            </a:r>
          </a:p>
          <a:p>
            <a:pPr marL="342900" lvl="1" indent="0">
              <a:buNone/>
            </a:pPr>
            <a:r>
              <a:rPr lang="en-US"/>
              <a:t>Details on a page can be obtained by the debugger command !</a:t>
            </a:r>
            <a:r>
              <a:rPr lang="en-US" err="1"/>
              <a:t>pfn</a:t>
            </a:r>
            <a:r>
              <a:rPr lang="en-US"/>
              <a:t> </a:t>
            </a:r>
            <a:r>
              <a:rPr lang="en-US" i="1" err="1"/>
              <a:t>page_frame_number</a:t>
            </a:r>
            <a:r>
              <a:rPr lang="en-US"/>
              <a:t> </a:t>
            </a:r>
            <a:endParaRPr lang="fr-FR"/>
          </a:p>
        </p:txBody>
      </p:sp>
      <p:sp>
        <p:nvSpPr>
          <p:cNvPr id="4" name="Title 3">
            <a:extLst>
              <a:ext uri="{FF2B5EF4-FFF2-40B4-BE49-F238E27FC236}">
                <a16:creationId xmlns:a16="http://schemas.microsoft.com/office/drawing/2014/main" id="{E2EA4057-DE8C-4BA4-9B74-A90B27D2B676}"/>
              </a:ext>
            </a:extLst>
          </p:cNvPr>
          <p:cNvSpPr>
            <a:spLocks noGrp="1"/>
          </p:cNvSpPr>
          <p:nvPr>
            <p:ph type="title"/>
          </p:nvPr>
        </p:nvSpPr>
        <p:spPr/>
        <p:txBody>
          <a:bodyPr/>
          <a:lstStyle/>
          <a:p>
            <a:r>
              <a:rPr lang="en-US"/>
              <a:t>Page database</a:t>
            </a:r>
            <a:endParaRPr lang="fr-FR"/>
          </a:p>
        </p:txBody>
      </p:sp>
    </p:spTree>
    <p:extLst>
      <p:ext uri="{BB962C8B-B14F-4D97-AF65-F5344CB8AC3E}">
        <p14:creationId xmlns:p14="http://schemas.microsoft.com/office/powerpoint/2010/main" val="15127337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E9175-0630-4193-9728-5EE5D54CFB0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36</a:t>
            </a:fld>
            <a:endParaRPr lang="en-US"/>
          </a:p>
        </p:txBody>
      </p:sp>
      <p:sp>
        <p:nvSpPr>
          <p:cNvPr id="3" name="Title 2">
            <a:extLst>
              <a:ext uri="{FF2B5EF4-FFF2-40B4-BE49-F238E27FC236}">
                <a16:creationId xmlns:a16="http://schemas.microsoft.com/office/drawing/2014/main" id="{365D4BD3-6C26-42AF-BBFE-9ECF3733F455}"/>
              </a:ext>
            </a:extLst>
          </p:cNvPr>
          <p:cNvSpPr>
            <a:spLocks noGrp="1"/>
          </p:cNvSpPr>
          <p:nvPr>
            <p:ph type="title"/>
          </p:nvPr>
        </p:nvSpPr>
        <p:spPr/>
        <p:txBody>
          <a:bodyPr/>
          <a:lstStyle/>
          <a:p>
            <a:r>
              <a:rPr lang="en-US"/>
              <a:t>From virtual addresses to physical addresses</a:t>
            </a:r>
            <a:endParaRPr lang="fr-FR"/>
          </a:p>
        </p:txBody>
      </p:sp>
      <p:sp>
        <p:nvSpPr>
          <p:cNvPr id="110" name="TextBox 109">
            <a:extLst>
              <a:ext uri="{FF2B5EF4-FFF2-40B4-BE49-F238E27FC236}">
                <a16:creationId xmlns:a16="http://schemas.microsoft.com/office/drawing/2014/main" id="{3A3AA733-C31D-4A9B-B115-DC3397F19F10}"/>
              </a:ext>
            </a:extLst>
          </p:cNvPr>
          <p:cNvSpPr txBox="1"/>
          <p:nvPr/>
        </p:nvSpPr>
        <p:spPr>
          <a:xfrm>
            <a:off x="274639" y="1668463"/>
            <a:ext cx="7383461" cy="3850285"/>
          </a:xfrm>
          <a:prstGeom prst="rect">
            <a:avLst/>
          </a:prstGeom>
          <a:noFill/>
        </p:spPr>
        <p:txBody>
          <a:bodyPr wrap="square" lIns="182880" tIns="146304" rIns="182880" bIns="146304" rtlCol="0" anchor="t">
            <a:spAutoFit/>
          </a:bodyPr>
          <a:lstStyle/>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All process and system code manipulate VA – </a:t>
            </a:r>
            <a:r>
              <a:rPr lang="en-US" sz="2400" i="1">
                <a:gradFill>
                  <a:gsLst>
                    <a:gs pos="2917">
                      <a:schemeClr val="tx1"/>
                    </a:gs>
                    <a:gs pos="30000">
                      <a:schemeClr val="tx1"/>
                    </a:gs>
                  </a:gsLst>
                  <a:lin ang="5400000" scaled="0"/>
                </a:gradFill>
              </a:rPr>
              <a:t>Virtual Addresses</a:t>
            </a:r>
            <a:endParaRPr lang="en-US" sz="2400">
              <a:gradFill>
                <a:gsLst>
                  <a:gs pos="2917">
                    <a:schemeClr val="tx1"/>
                  </a:gs>
                  <a:gs pos="30000">
                    <a:schemeClr val="tx1"/>
                  </a:gs>
                </a:gsLst>
                <a:lin ang="5400000" scaled="0"/>
              </a:gradFill>
            </a:endParaRP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When CPU executes an instruction containing an address, MMU translates it to physical address</a:t>
            </a:r>
            <a:endParaRPr lang="en-US" sz="2400">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For performance reason, already translated addresses are cached into the TLB – </a:t>
            </a:r>
            <a:r>
              <a:rPr lang="en-US" sz="2400" i="1">
                <a:gradFill>
                  <a:gsLst>
                    <a:gs pos="2917">
                      <a:schemeClr val="tx1"/>
                    </a:gs>
                    <a:gs pos="30000">
                      <a:schemeClr val="tx1"/>
                    </a:gs>
                  </a:gsLst>
                  <a:lin ang="5400000" scaled="0"/>
                </a:gradFill>
              </a:rPr>
              <a:t>Translation Lookaside Buffer</a:t>
            </a:r>
            <a:endParaRPr lang="en-US" sz="2400" i="1">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MMU is configured using a number of CPU-specific structures. Intel CPUs use the CR3 register to access the root of that configuration</a:t>
            </a:r>
            <a:endParaRPr lang="fr-FR" sz="2400" err="1">
              <a:gradFill>
                <a:gsLst>
                  <a:gs pos="2917">
                    <a:schemeClr val="tx1"/>
                  </a:gs>
                  <a:gs pos="30000">
                    <a:schemeClr val="tx1"/>
                  </a:gs>
                </a:gsLst>
                <a:lin ang="5400000" scaled="0"/>
              </a:gradFill>
            </a:endParaRPr>
          </a:p>
        </p:txBody>
      </p:sp>
      <p:sp>
        <p:nvSpPr>
          <p:cNvPr id="4" name="Oval 3">
            <a:extLst>
              <a:ext uri="{FF2B5EF4-FFF2-40B4-BE49-F238E27FC236}">
                <a16:creationId xmlns:a16="http://schemas.microsoft.com/office/drawing/2014/main" id="{D0D78431-3720-4661-9D4C-BD352479CB14}"/>
              </a:ext>
            </a:extLst>
          </p:cNvPr>
          <p:cNvSpPr/>
          <p:nvPr/>
        </p:nvSpPr>
        <p:spPr bwMode="auto">
          <a:xfrm>
            <a:off x="8138456" y="1942799"/>
            <a:ext cx="1645902" cy="6400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Process</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EF1EB5B9-9293-4589-91C3-8587EA96B34F}"/>
              </a:ext>
            </a:extLst>
          </p:cNvPr>
          <p:cNvSpPr/>
          <p:nvPr/>
        </p:nvSpPr>
        <p:spPr bwMode="auto">
          <a:xfrm>
            <a:off x="10151256" y="1942799"/>
            <a:ext cx="1645902" cy="6400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System</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E130E9A-7DE3-4332-93F4-141A65A01141}"/>
              </a:ext>
            </a:extLst>
          </p:cNvPr>
          <p:cNvSpPr/>
          <p:nvPr/>
        </p:nvSpPr>
        <p:spPr bwMode="auto">
          <a:xfrm>
            <a:off x="10514598" y="3727421"/>
            <a:ext cx="1097268" cy="82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MMU</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868681D5-B136-41B9-BA7C-A71058088B25}"/>
              </a:ext>
            </a:extLst>
          </p:cNvPr>
          <p:cNvSpPr/>
          <p:nvPr/>
        </p:nvSpPr>
        <p:spPr bwMode="auto">
          <a:xfrm>
            <a:off x="8687090" y="3727421"/>
            <a:ext cx="1097268" cy="82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TLB</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Arrow Connector 7">
            <a:extLst>
              <a:ext uri="{FF2B5EF4-FFF2-40B4-BE49-F238E27FC236}">
                <a16:creationId xmlns:a16="http://schemas.microsoft.com/office/drawing/2014/main" id="{B5F48EB3-2E48-44BC-9090-C17CD4735FFD}"/>
              </a:ext>
            </a:extLst>
          </p:cNvPr>
          <p:cNvCxnSpPr>
            <a:stCxn id="5" idx="1"/>
            <a:endCxn id="9" idx="3"/>
          </p:cNvCxnSpPr>
          <p:nvPr/>
        </p:nvCxnSpPr>
        <p:spPr>
          <a:xfrm flipH="1">
            <a:off x="9784358" y="4138897"/>
            <a:ext cx="73024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8D66D8-32F9-4B14-B869-4F13FCC3D713}"/>
              </a:ext>
            </a:extLst>
          </p:cNvPr>
          <p:cNvCxnSpPr>
            <a:stCxn id="4" idx="5"/>
            <a:endCxn id="5" idx="0"/>
          </p:cNvCxnSpPr>
          <p:nvPr/>
        </p:nvCxnSpPr>
        <p:spPr>
          <a:xfrm>
            <a:off x="9543321" y="2489135"/>
            <a:ext cx="1519911" cy="12382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C4E406-8D53-444B-8313-EC4909C7085C}"/>
              </a:ext>
            </a:extLst>
          </p:cNvPr>
          <p:cNvCxnSpPr>
            <a:stCxn id="7" idx="4"/>
            <a:endCxn id="5" idx="0"/>
          </p:cNvCxnSpPr>
          <p:nvPr/>
        </p:nvCxnSpPr>
        <p:spPr>
          <a:xfrm>
            <a:off x="10974207" y="2582872"/>
            <a:ext cx="89025" cy="11445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A21A4-31C0-45BA-A1FA-B1B19F4B61F9}"/>
              </a:ext>
            </a:extLst>
          </p:cNvPr>
          <p:cNvSpPr txBox="1"/>
          <p:nvPr/>
        </p:nvSpPr>
        <p:spPr>
          <a:xfrm>
            <a:off x="8453507" y="2771630"/>
            <a:ext cx="1760224" cy="515901"/>
          </a:xfrm>
          <a:prstGeom prst="rect">
            <a:avLst/>
          </a:prstGeom>
          <a:noFill/>
        </p:spPr>
        <p:txBody>
          <a:bodyPr wrap="square" lIns="36000" tIns="36000" rIns="36000" bIns="36000" rtlCol="0">
            <a:spAutoFit/>
          </a:bodyPr>
          <a:lstStyle/>
          <a:p>
            <a:pPr>
              <a:lnSpc>
                <a:spcPct val="90000"/>
              </a:lnSpc>
              <a:spcAft>
                <a:spcPts val="600"/>
              </a:spcAft>
            </a:pPr>
            <a:r>
              <a:rPr lang="en-US" sz="1600">
                <a:gradFill>
                  <a:gsLst>
                    <a:gs pos="2917">
                      <a:schemeClr val="tx1"/>
                    </a:gs>
                    <a:gs pos="30000">
                      <a:schemeClr val="tx1"/>
                    </a:gs>
                  </a:gsLst>
                  <a:lin ang="5400000" scaled="0"/>
                </a:gradFill>
              </a:rPr>
              <a:t>VA</a:t>
            </a:r>
            <a:br>
              <a:rPr lang="en-US" sz="1600">
                <a:gradFill>
                  <a:gsLst>
                    <a:gs pos="2917">
                      <a:schemeClr val="tx1"/>
                    </a:gs>
                    <a:gs pos="30000">
                      <a:schemeClr val="tx1"/>
                    </a:gs>
                  </a:gsLst>
                  <a:lin ang="5400000" scaled="0"/>
                </a:gradFill>
              </a:rPr>
            </a:br>
            <a:r>
              <a:rPr lang="en-US" sz="1600" i="1">
                <a:gradFill>
                  <a:gsLst>
                    <a:gs pos="2917">
                      <a:schemeClr val="tx1"/>
                    </a:gs>
                    <a:gs pos="30000">
                      <a:schemeClr val="tx1"/>
                    </a:gs>
                  </a:gsLst>
                  <a:lin ang="5400000" scaled="0"/>
                </a:gradFill>
              </a:rPr>
              <a:t>Virtual Addresses</a:t>
            </a:r>
            <a:endParaRPr lang="fr-FR" sz="1600" i="1" err="1">
              <a:gradFill>
                <a:gsLst>
                  <a:gs pos="2917">
                    <a:schemeClr val="tx1"/>
                  </a:gs>
                  <a:gs pos="30000">
                    <a:schemeClr val="tx1"/>
                  </a:gs>
                </a:gsLst>
                <a:lin ang="5400000" scaled="0"/>
              </a:gradFill>
            </a:endParaRPr>
          </a:p>
        </p:txBody>
      </p:sp>
      <p:sp>
        <p:nvSpPr>
          <p:cNvPr id="17" name="TextBox 16">
            <a:extLst>
              <a:ext uri="{FF2B5EF4-FFF2-40B4-BE49-F238E27FC236}">
                <a16:creationId xmlns:a16="http://schemas.microsoft.com/office/drawing/2014/main" id="{9ABF1951-784D-442A-A203-ED46BE6A237B}"/>
              </a:ext>
            </a:extLst>
          </p:cNvPr>
          <p:cNvSpPr txBox="1"/>
          <p:nvPr/>
        </p:nvSpPr>
        <p:spPr>
          <a:xfrm>
            <a:off x="8577354" y="4928412"/>
            <a:ext cx="1760224" cy="515901"/>
          </a:xfrm>
          <a:prstGeom prst="rect">
            <a:avLst/>
          </a:prstGeom>
          <a:noFill/>
        </p:spPr>
        <p:txBody>
          <a:bodyPr wrap="square" lIns="36000" tIns="36000" rIns="36000" bIns="36000" rtlCol="0">
            <a:spAutoFit/>
          </a:bodyPr>
          <a:lstStyle/>
          <a:p>
            <a:pPr>
              <a:lnSpc>
                <a:spcPct val="90000"/>
              </a:lnSpc>
              <a:spcAft>
                <a:spcPts val="600"/>
              </a:spcAft>
            </a:pPr>
            <a:r>
              <a:rPr lang="en-US" sz="1600">
                <a:gradFill>
                  <a:gsLst>
                    <a:gs pos="2917">
                      <a:schemeClr val="tx1"/>
                    </a:gs>
                    <a:gs pos="30000">
                      <a:schemeClr val="tx1"/>
                    </a:gs>
                  </a:gsLst>
                  <a:lin ang="5400000" scaled="0"/>
                </a:gradFill>
              </a:rPr>
              <a:t>VA</a:t>
            </a:r>
            <a:br>
              <a:rPr lang="en-US" sz="1600">
                <a:gradFill>
                  <a:gsLst>
                    <a:gs pos="2917">
                      <a:schemeClr val="tx1"/>
                    </a:gs>
                    <a:gs pos="30000">
                      <a:schemeClr val="tx1"/>
                    </a:gs>
                  </a:gsLst>
                  <a:lin ang="5400000" scaled="0"/>
                </a:gradFill>
              </a:rPr>
            </a:br>
            <a:r>
              <a:rPr lang="en-US" sz="1600" i="1">
                <a:gradFill>
                  <a:gsLst>
                    <a:gs pos="2917">
                      <a:schemeClr val="tx1"/>
                    </a:gs>
                    <a:gs pos="30000">
                      <a:schemeClr val="tx1"/>
                    </a:gs>
                  </a:gsLst>
                  <a:lin ang="5400000" scaled="0"/>
                </a:gradFill>
              </a:rPr>
              <a:t>Virtual Addresses</a:t>
            </a:r>
            <a:endParaRPr lang="fr-FR" sz="1600" i="1" err="1">
              <a:gradFill>
                <a:gsLst>
                  <a:gs pos="2917">
                    <a:schemeClr val="tx1"/>
                  </a:gs>
                  <a:gs pos="30000">
                    <a:schemeClr val="tx1"/>
                  </a:gs>
                </a:gsLst>
                <a:lin ang="5400000" scaled="0"/>
              </a:gradFill>
            </a:endParaRPr>
          </a:p>
        </p:txBody>
      </p:sp>
      <p:sp>
        <p:nvSpPr>
          <p:cNvPr id="22" name="Rectangle 21">
            <a:extLst>
              <a:ext uri="{FF2B5EF4-FFF2-40B4-BE49-F238E27FC236}">
                <a16:creationId xmlns:a16="http://schemas.microsoft.com/office/drawing/2014/main" id="{155DA320-8B6E-4B13-B666-D56ED72E268D}"/>
              </a:ext>
            </a:extLst>
          </p:cNvPr>
          <p:cNvSpPr/>
          <p:nvPr/>
        </p:nvSpPr>
        <p:spPr bwMode="auto">
          <a:xfrm>
            <a:off x="9620498" y="5629524"/>
            <a:ext cx="1442734" cy="82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Memory</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F95629C5-0C7A-4A80-BDAB-3240FB527873}"/>
              </a:ext>
            </a:extLst>
          </p:cNvPr>
          <p:cNvCxnSpPr>
            <a:stCxn id="5" idx="2"/>
            <a:endCxn id="22" idx="0"/>
          </p:cNvCxnSpPr>
          <p:nvPr/>
        </p:nvCxnSpPr>
        <p:spPr>
          <a:xfrm flipH="1">
            <a:off x="10341865" y="4550372"/>
            <a:ext cx="721367" cy="10791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1272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E9175-0630-4193-9728-5EE5D54CFB0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37</a:t>
            </a:fld>
            <a:endParaRPr lang="en-US" dirty="0"/>
          </a:p>
        </p:txBody>
      </p:sp>
      <p:sp>
        <p:nvSpPr>
          <p:cNvPr id="3" name="Title 2">
            <a:extLst>
              <a:ext uri="{FF2B5EF4-FFF2-40B4-BE49-F238E27FC236}">
                <a16:creationId xmlns:a16="http://schemas.microsoft.com/office/drawing/2014/main" id="{365D4BD3-6C26-42AF-BBFE-9ECF3733F455}"/>
              </a:ext>
            </a:extLst>
          </p:cNvPr>
          <p:cNvSpPr>
            <a:spLocks noGrp="1"/>
          </p:cNvSpPr>
          <p:nvPr>
            <p:ph type="title"/>
          </p:nvPr>
        </p:nvSpPr>
        <p:spPr/>
        <p:txBody>
          <a:bodyPr/>
          <a:lstStyle/>
          <a:p>
            <a:r>
              <a:rPr lang="en-US" dirty="0"/>
              <a:t>Translation process (x86)</a:t>
            </a:r>
            <a:endParaRPr lang="fr-FR" dirty="0"/>
          </a:p>
        </p:txBody>
      </p:sp>
      <p:sp>
        <p:nvSpPr>
          <p:cNvPr id="110" name="TextBox 109">
            <a:extLst>
              <a:ext uri="{FF2B5EF4-FFF2-40B4-BE49-F238E27FC236}">
                <a16:creationId xmlns:a16="http://schemas.microsoft.com/office/drawing/2014/main" id="{3A3AA733-C31D-4A9B-B115-DC3397F19F10}"/>
              </a:ext>
            </a:extLst>
          </p:cNvPr>
          <p:cNvSpPr txBox="1"/>
          <p:nvPr/>
        </p:nvSpPr>
        <p:spPr>
          <a:xfrm>
            <a:off x="274639" y="1668463"/>
            <a:ext cx="11889564" cy="4259628"/>
          </a:xfrm>
          <a:prstGeom prst="rect">
            <a:avLst/>
          </a:prstGeom>
          <a:noFill/>
        </p:spPr>
        <p:txBody>
          <a:bodyPr wrap="square" lIns="182880" tIns="146304" rIns="182880" bIns="146304" rtlCol="0" anchor="t">
            <a:spAutoFit/>
          </a:bodyPr>
          <a:lstStyle/>
          <a:p>
            <a:pPr marL="457200" indent="-457200" algn="l">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Each process has 1 page directory. Address is stored in the KPROCESS structure.</a:t>
            </a:r>
            <a:r>
              <a:rPr lang="fr-FR" sz="2400" dirty="0">
                <a:gradFill>
                  <a:gsLst>
                    <a:gs pos="2917">
                      <a:schemeClr val="tx1"/>
                    </a:gs>
                    <a:gs pos="30000">
                      <a:schemeClr val="tx1"/>
                    </a:gs>
                  </a:gsLst>
                  <a:lin ang="5400000" scaled="0"/>
                </a:gradFill>
              </a:rPr>
              <a:t> Windows </a:t>
            </a:r>
            <a:r>
              <a:rPr lang="fr-FR" sz="2400" dirty="0" err="1">
                <a:gradFill>
                  <a:gsLst>
                    <a:gs pos="2917">
                      <a:schemeClr val="tx1"/>
                    </a:gs>
                    <a:gs pos="30000">
                      <a:schemeClr val="tx1"/>
                    </a:gs>
                  </a:gsLst>
                  <a:lin ang="5400000" scaled="0"/>
                </a:gradFill>
              </a:rPr>
              <a:t>loads</a:t>
            </a:r>
            <a:r>
              <a:rPr lang="fr-FR" sz="2400" dirty="0">
                <a:gradFill>
                  <a:gsLst>
                    <a:gs pos="2917">
                      <a:schemeClr val="tx1"/>
                    </a:gs>
                    <a:gs pos="30000">
                      <a:schemeClr val="tx1"/>
                    </a:gs>
                  </a:gsLst>
                  <a:lin ang="5400000" scaled="0"/>
                </a:gradFill>
              </a:rPr>
              <a:t> </a:t>
            </a:r>
            <a:r>
              <a:rPr lang="fr-FR" sz="2400" dirty="0" err="1">
                <a:gradFill>
                  <a:gsLst>
                    <a:gs pos="2917">
                      <a:schemeClr val="tx1"/>
                    </a:gs>
                    <a:gs pos="30000">
                      <a:schemeClr val="tx1"/>
                    </a:gs>
                  </a:gsLst>
                  <a:lin ang="5400000" scaled="0"/>
                </a:gradFill>
              </a:rPr>
              <a:t>this</a:t>
            </a:r>
            <a:r>
              <a:rPr lang="fr-FR" sz="2400" dirty="0">
                <a:gradFill>
                  <a:gsLst>
                    <a:gs pos="2917">
                      <a:schemeClr val="tx1"/>
                    </a:gs>
                    <a:gs pos="30000">
                      <a:schemeClr val="tx1"/>
                    </a:gs>
                  </a:gsLst>
                  <a:lin ang="5400000" scaled="0"/>
                </a:gradFill>
              </a:rPr>
              <a:t> </a:t>
            </a:r>
            <a:r>
              <a:rPr lang="fr-FR" sz="2400" dirty="0" err="1">
                <a:gradFill>
                  <a:gsLst>
                    <a:gs pos="2917">
                      <a:schemeClr val="tx1"/>
                    </a:gs>
                    <a:gs pos="30000">
                      <a:schemeClr val="tx1"/>
                    </a:gs>
                  </a:gsLst>
                  <a:lin ang="5400000" scaled="0"/>
                </a:gradFill>
              </a:rPr>
              <a:t>address</a:t>
            </a:r>
            <a:r>
              <a:rPr lang="fr-FR" sz="2400" dirty="0">
                <a:gradFill>
                  <a:gsLst>
                    <a:gs pos="2917">
                      <a:schemeClr val="tx1"/>
                    </a:gs>
                    <a:gs pos="30000">
                      <a:schemeClr val="tx1"/>
                    </a:gs>
                  </a:gsLst>
                  <a:lin ang="5400000" scaled="0"/>
                </a:gradFill>
              </a:rPr>
              <a:t> (</a:t>
            </a:r>
            <a:r>
              <a:rPr lang="fr-FR" sz="2400" dirty="0" err="1">
                <a:gradFill>
                  <a:gsLst>
                    <a:gs pos="2917">
                      <a:schemeClr val="tx1"/>
                    </a:gs>
                    <a:gs pos="30000">
                      <a:schemeClr val="tx1"/>
                    </a:gs>
                  </a:gsLst>
                  <a:lin ang="5400000" scaled="0"/>
                </a:gradFill>
              </a:rPr>
              <a:t>physical</a:t>
            </a:r>
            <a:r>
              <a:rPr lang="fr-FR" sz="2400" dirty="0">
                <a:gradFill>
                  <a:gsLst>
                    <a:gs pos="2917">
                      <a:schemeClr val="tx1"/>
                    </a:gs>
                    <a:gs pos="30000">
                      <a:schemeClr val="tx1"/>
                    </a:gs>
                  </a:gsLst>
                  <a:lin ang="5400000" scaled="0"/>
                </a:gradFill>
              </a:rPr>
              <a:t>) in the CR3 </a:t>
            </a:r>
            <a:r>
              <a:rPr lang="fr-FR" sz="2400" dirty="0" err="1">
                <a:gradFill>
                  <a:gsLst>
                    <a:gs pos="2917">
                      <a:schemeClr val="tx1"/>
                    </a:gs>
                    <a:gs pos="30000">
                      <a:schemeClr val="tx1"/>
                    </a:gs>
                  </a:gsLst>
                  <a:lin ang="5400000" scaled="0"/>
                </a:gradFill>
              </a:rPr>
              <a:t>register</a:t>
            </a:r>
            <a:endParaRPr lang="fr-FR" sz="2400" dirty="0">
              <a:gradFill>
                <a:gsLst>
                  <a:gs pos="2917">
                    <a:schemeClr val="tx1"/>
                  </a:gs>
                  <a:gs pos="30000">
                    <a:schemeClr val="tx1"/>
                  </a:gs>
                </a:gsLst>
                <a:lin ang="5400000" scaled="0"/>
              </a:gradFill>
            </a:endParaRPr>
          </a:p>
          <a:p>
            <a:pPr marL="457200" indent="-457200" algn="l">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Processor will look at the page directory and load entry (PDE) offset by the highest 10 bits (Page Directory Index) of the virtual address. Page directory entry contains physical address </a:t>
            </a:r>
            <a:r>
              <a:rPr lang="en-US" sz="2400">
                <a:gradFill>
                  <a:gsLst>
                    <a:gs pos="2917">
                      <a:schemeClr val="tx1"/>
                    </a:gs>
                    <a:gs pos="30000">
                      <a:schemeClr val="tx1"/>
                    </a:gs>
                  </a:gsLst>
                  <a:lin ang="5400000" scaled="0"/>
                </a:gradFill>
              </a:rPr>
              <a:t>of a </a:t>
            </a:r>
            <a:r>
              <a:rPr lang="en-US" sz="2400" dirty="0">
                <a:gradFill>
                  <a:gsLst>
                    <a:gs pos="2917">
                      <a:schemeClr val="tx1"/>
                    </a:gs>
                    <a:gs pos="30000">
                      <a:schemeClr val="tx1"/>
                    </a:gs>
                  </a:gsLst>
                  <a:lin ang="5400000" scaled="0"/>
                </a:gradFill>
              </a:rPr>
              <a:t>page table.</a:t>
            </a:r>
          </a:p>
          <a:p>
            <a:pPr marL="457200" indent="-457200" algn="l">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Processor will look at the page table and load entry (PTE) offset by the next 10 bits (Page Table Index) of the virtual address. Page table entry contains the start address of a page in physical memory</a:t>
            </a:r>
          </a:p>
          <a:p>
            <a:pPr marL="457200" indent="-457200" algn="l">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Processor will look at the page pointed by the PTE offset by the 12 lowest bits of the virtual address.</a:t>
            </a:r>
          </a:p>
          <a:p>
            <a:pPr marL="457200" indent="-457200" algn="l">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Physical address obtained through this process is the result of the translation.</a:t>
            </a:r>
          </a:p>
        </p:txBody>
      </p:sp>
    </p:spTree>
    <p:extLst>
      <p:ext uri="{BB962C8B-B14F-4D97-AF65-F5344CB8AC3E}">
        <p14:creationId xmlns:p14="http://schemas.microsoft.com/office/powerpoint/2010/main" val="9956906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48CC4A-30F7-453F-AEF3-03CF218F4295}"/>
              </a:ext>
            </a:extLst>
          </p:cNvPr>
          <p:cNvSpPr>
            <a:spLocks noGrp="1"/>
          </p:cNvSpPr>
          <p:nvPr>
            <p:ph type="sldNum" sz="quarter" idx="4"/>
          </p:nvPr>
        </p:nvSpPr>
        <p:spPr/>
        <p:txBody>
          <a:bodyPr/>
          <a:lstStyle/>
          <a:p>
            <a:fld id="{ED077441-DF17-4513-BACB-525ED94CFAE4}" type="slidenum">
              <a:rPr lang="en-US" smtClean="0"/>
              <a:pPr/>
              <a:t>38</a:t>
            </a:fld>
            <a:endParaRPr lang="en-US"/>
          </a:p>
        </p:txBody>
      </p:sp>
      <p:sp>
        <p:nvSpPr>
          <p:cNvPr id="3" name="Title 2">
            <a:extLst>
              <a:ext uri="{FF2B5EF4-FFF2-40B4-BE49-F238E27FC236}">
                <a16:creationId xmlns:a16="http://schemas.microsoft.com/office/drawing/2014/main" id="{B03C2578-CE14-4FA1-B4C5-E221B0D52CC4}"/>
              </a:ext>
            </a:extLst>
          </p:cNvPr>
          <p:cNvSpPr>
            <a:spLocks noGrp="1"/>
          </p:cNvSpPr>
          <p:nvPr>
            <p:ph type="title"/>
          </p:nvPr>
        </p:nvSpPr>
        <p:spPr/>
        <p:txBody>
          <a:bodyPr/>
          <a:lstStyle/>
          <a:p>
            <a:r>
              <a:rPr lang="en-US"/>
              <a:t>Memory translation (x86)</a:t>
            </a:r>
            <a:endParaRPr lang="fr-FR"/>
          </a:p>
        </p:txBody>
      </p:sp>
      <p:sp>
        <p:nvSpPr>
          <p:cNvPr id="7" name="Content Placeholder 6">
            <a:extLst>
              <a:ext uri="{FF2B5EF4-FFF2-40B4-BE49-F238E27FC236}">
                <a16:creationId xmlns:a16="http://schemas.microsoft.com/office/drawing/2014/main" id="{EF841668-6F4F-40F7-A7E9-4282B104E457}"/>
              </a:ext>
            </a:extLst>
          </p:cNvPr>
          <p:cNvSpPr>
            <a:spLocks noGrp="1"/>
          </p:cNvSpPr>
          <p:nvPr>
            <p:ph sz="quarter" idx="10"/>
          </p:nvPr>
        </p:nvSpPr>
        <p:spPr>
          <a:xfrm>
            <a:off x="275043" y="1668463"/>
            <a:ext cx="6766145" cy="1735860"/>
          </a:xfrm>
        </p:spPr>
        <p:txBody>
          <a:bodyPr vert="horz" wrap="square" lIns="146304" tIns="91440" rIns="146304" bIns="91440" rtlCol="0" anchor="t">
            <a:spAutoFit/>
          </a:bodyPr>
          <a:lstStyle/>
          <a:p>
            <a:pPr marL="0" indent="0">
              <a:buNone/>
            </a:pPr>
            <a:r>
              <a:rPr lang="en-US" sz="2400" dirty="0"/>
              <a:t>Virtual addresses (32 bits) are split into 3 parts</a:t>
            </a:r>
          </a:p>
          <a:p>
            <a:r>
              <a:rPr lang="en-US" sz="2400" dirty="0"/>
              <a:t>Page Directory Index</a:t>
            </a:r>
            <a:endParaRPr lang="en-US" sz="2400" dirty="0">
              <a:cs typeface="Segoe UI Light"/>
            </a:endParaRPr>
          </a:p>
          <a:p>
            <a:r>
              <a:rPr lang="en-US" sz="2400" dirty="0"/>
              <a:t>Page Table Index</a:t>
            </a:r>
            <a:endParaRPr lang="en-US" sz="2400" dirty="0">
              <a:cs typeface="Segoe UI Light"/>
            </a:endParaRPr>
          </a:p>
          <a:p>
            <a:r>
              <a:rPr lang="en-US" sz="2400" dirty="0"/>
              <a:t>Byte Index</a:t>
            </a:r>
          </a:p>
        </p:txBody>
      </p:sp>
      <p:pic>
        <p:nvPicPr>
          <p:cNvPr id="24" name="Picture 23">
            <a:extLst>
              <a:ext uri="{FF2B5EF4-FFF2-40B4-BE49-F238E27FC236}">
                <a16:creationId xmlns:a16="http://schemas.microsoft.com/office/drawing/2014/main" id="{76B57BE7-F336-403D-BB9E-74CCA529FAE4}"/>
              </a:ext>
            </a:extLst>
          </p:cNvPr>
          <p:cNvPicPr>
            <a:picLocks noChangeAspect="1"/>
          </p:cNvPicPr>
          <p:nvPr/>
        </p:nvPicPr>
        <p:blipFill>
          <a:blip r:embed="rId2"/>
          <a:stretch>
            <a:fillRect/>
          </a:stretch>
        </p:blipFill>
        <p:spPr>
          <a:xfrm>
            <a:off x="5539562" y="2098639"/>
            <a:ext cx="6622275" cy="4556499"/>
          </a:xfrm>
          <a:prstGeom prst="rect">
            <a:avLst/>
          </a:prstGeom>
        </p:spPr>
      </p:pic>
    </p:spTree>
    <p:extLst>
      <p:ext uri="{BB962C8B-B14F-4D97-AF65-F5344CB8AC3E}">
        <p14:creationId xmlns:p14="http://schemas.microsoft.com/office/powerpoint/2010/main" val="1827905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C0DABC-2D30-444B-B16B-0CDF5C2E3AB4}"/>
              </a:ext>
            </a:extLst>
          </p:cNvPr>
          <p:cNvSpPr>
            <a:spLocks noGrp="1"/>
          </p:cNvSpPr>
          <p:nvPr>
            <p:ph type="sldNum" sz="quarter" idx="4"/>
          </p:nvPr>
        </p:nvSpPr>
        <p:spPr/>
        <p:txBody>
          <a:bodyPr/>
          <a:lstStyle/>
          <a:p>
            <a:fld id="{ED077441-DF17-4513-BACB-525ED94CFAE4}" type="slidenum">
              <a:rPr lang="en-US" smtClean="0"/>
              <a:pPr/>
              <a:t>3</a:t>
            </a:fld>
            <a:endParaRPr lang="en-US"/>
          </a:p>
        </p:txBody>
      </p:sp>
      <p:sp>
        <p:nvSpPr>
          <p:cNvPr id="12" name="Text Placeholder 11">
            <a:extLst>
              <a:ext uri="{FF2B5EF4-FFF2-40B4-BE49-F238E27FC236}">
                <a16:creationId xmlns:a16="http://schemas.microsoft.com/office/drawing/2014/main" id="{4A675E73-284C-433F-B090-FB243E0D7D9F}"/>
              </a:ext>
            </a:extLst>
          </p:cNvPr>
          <p:cNvSpPr>
            <a:spLocks noGrp="1"/>
          </p:cNvSpPr>
          <p:nvPr>
            <p:ph type="body" sz="quarter" idx="14"/>
          </p:nvPr>
        </p:nvSpPr>
        <p:spPr>
          <a:xfrm>
            <a:off x="274702" y="1943100"/>
            <a:ext cx="7055090" cy="4973669"/>
          </a:xfrm>
        </p:spPr>
        <p:txBody>
          <a:bodyPr vert="horz" wrap="square" lIns="146304" tIns="91440" rIns="146304" bIns="91440" rtlCol="0" anchor="t">
            <a:spAutoFit/>
          </a:bodyPr>
          <a:lstStyle/>
          <a:p>
            <a:r>
              <a:rPr lang="en-US" sz="3200" dirty="0"/>
              <a:t>Windows OS defines 2 modes of operation</a:t>
            </a:r>
          </a:p>
          <a:p>
            <a:pPr lvl="1"/>
            <a:r>
              <a:rPr lang="en-US" sz="2000" dirty="0"/>
              <a:t>User mode </a:t>
            </a:r>
            <a:endParaRPr lang="en-US" sz="2000" dirty="0">
              <a:cs typeface="Segoe UI"/>
            </a:endParaRPr>
          </a:p>
          <a:p>
            <a:pPr lvl="2"/>
            <a:r>
              <a:rPr lang="en-US" sz="1600" dirty="0"/>
              <a:t>Where applications and most of services reside</a:t>
            </a:r>
            <a:endParaRPr lang="en-US" sz="1600" dirty="0">
              <a:cs typeface="Segoe UI"/>
            </a:endParaRPr>
          </a:p>
          <a:p>
            <a:pPr lvl="2"/>
            <a:r>
              <a:rPr lang="en-US" sz="1600" dirty="0"/>
              <a:t>Hardware prevent user mode applications from directly accessing devices and memory, providing security and isolation</a:t>
            </a:r>
            <a:endParaRPr lang="en-US" sz="1600" dirty="0">
              <a:cs typeface="Segoe UI"/>
            </a:endParaRPr>
          </a:p>
          <a:p>
            <a:pPr lvl="2"/>
            <a:r>
              <a:rPr lang="en-US" sz="1600" dirty="0"/>
              <a:t>Problems in user mode can always be recovered</a:t>
            </a:r>
            <a:endParaRPr lang="en-US" sz="1600" dirty="0">
              <a:cs typeface="Segoe UI"/>
            </a:endParaRPr>
          </a:p>
          <a:p>
            <a:pPr lvl="1"/>
            <a:r>
              <a:rPr lang="en-US" sz="2000" dirty="0"/>
              <a:t>Kernel mode </a:t>
            </a:r>
            <a:endParaRPr lang="en-US" sz="2000" dirty="0">
              <a:cs typeface="Segoe UI"/>
            </a:endParaRPr>
          </a:p>
          <a:p>
            <a:pPr lvl="2"/>
            <a:r>
              <a:rPr lang="en-US" sz="1600" dirty="0"/>
              <a:t>Only Kernel mode can actually access the hardware and configure the platform</a:t>
            </a:r>
            <a:endParaRPr lang="en-US" sz="1600" dirty="0">
              <a:cs typeface="Segoe UI"/>
            </a:endParaRPr>
          </a:p>
          <a:p>
            <a:pPr lvl="2"/>
            <a:r>
              <a:rPr lang="en-US" sz="1600" dirty="0"/>
              <a:t>Limited recoverability</a:t>
            </a:r>
            <a:endParaRPr lang="en-US" sz="1600" dirty="0">
              <a:cs typeface="Segoe UI"/>
            </a:endParaRPr>
          </a:p>
          <a:p>
            <a:r>
              <a:rPr lang="en-US" sz="3200" dirty="0"/>
              <a:t>The model is the guarantee for system stability, security and ability to fairly share resources amongst users</a:t>
            </a:r>
            <a:endParaRPr lang="en-US" sz="3200" dirty="0">
              <a:cs typeface="Segoe UI Light"/>
            </a:endParaRPr>
          </a:p>
        </p:txBody>
      </p:sp>
      <p:sp>
        <p:nvSpPr>
          <p:cNvPr id="3" name="Title 2">
            <a:extLst>
              <a:ext uri="{FF2B5EF4-FFF2-40B4-BE49-F238E27FC236}">
                <a16:creationId xmlns:a16="http://schemas.microsoft.com/office/drawing/2014/main" id="{1EB713F7-EBA7-437F-BC1F-5D46FC77BBA8}"/>
              </a:ext>
            </a:extLst>
          </p:cNvPr>
          <p:cNvSpPr>
            <a:spLocks noGrp="1"/>
          </p:cNvSpPr>
          <p:nvPr>
            <p:ph type="title"/>
          </p:nvPr>
        </p:nvSpPr>
        <p:spPr/>
        <p:txBody>
          <a:bodyPr/>
          <a:lstStyle/>
          <a:p>
            <a:r>
              <a:rPr lang="en-US"/>
              <a:t>Windows Layered model</a:t>
            </a:r>
            <a:endParaRPr lang="fr-FR"/>
          </a:p>
        </p:txBody>
      </p:sp>
      <p:grpSp>
        <p:nvGrpSpPr>
          <p:cNvPr id="4" name="Group 3">
            <a:extLst>
              <a:ext uri="{FF2B5EF4-FFF2-40B4-BE49-F238E27FC236}">
                <a16:creationId xmlns:a16="http://schemas.microsoft.com/office/drawing/2014/main" id="{6E0C7782-D968-4260-9187-C57FBC7154C6}"/>
              </a:ext>
            </a:extLst>
          </p:cNvPr>
          <p:cNvGrpSpPr/>
          <p:nvPr/>
        </p:nvGrpSpPr>
        <p:grpSpPr>
          <a:xfrm>
            <a:off x="7347927" y="1618205"/>
            <a:ext cx="4634523" cy="5196663"/>
            <a:chOff x="5133365" y="3245003"/>
            <a:chExt cx="13467365" cy="10309605"/>
          </a:xfrm>
        </p:grpSpPr>
        <p:sp>
          <p:nvSpPr>
            <p:cNvPr id="6" name="Rectangle 5">
              <a:extLst>
                <a:ext uri="{FF2B5EF4-FFF2-40B4-BE49-F238E27FC236}">
                  <a16:creationId xmlns:a16="http://schemas.microsoft.com/office/drawing/2014/main" id="{285A01D1-75D3-4FBF-91B7-20E2CC13346B}"/>
                </a:ext>
              </a:extLst>
            </p:cNvPr>
            <p:cNvSpPr/>
            <p:nvPr/>
          </p:nvSpPr>
          <p:spPr>
            <a:xfrm>
              <a:off x="7433400" y="3245003"/>
              <a:ext cx="1984717" cy="3702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SYSTEM PROCESSES</a:t>
              </a:r>
              <a:endParaRPr lang="fr-FR" dirty="0"/>
            </a:p>
          </p:txBody>
        </p:sp>
        <p:sp>
          <p:nvSpPr>
            <p:cNvPr id="8" name="Rectangle 7">
              <a:extLst>
                <a:ext uri="{FF2B5EF4-FFF2-40B4-BE49-F238E27FC236}">
                  <a16:creationId xmlns:a16="http://schemas.microsoft.com/office/drawing/2014/main" id="{3EC1D1E3-1469-4252-BDCF-B81AE03521F2}"/>
                </a:ext>
              </a:extLst>
            </p:cNvPr>
            <p:cNvSpPr/>
            <p:nvPr/>
          </p:nvSpPr>
          <p:spPr>
            <a:xfrm>
              <a:off x="10418223" y="3245004"/>
              <a:ext cx="1984717" cy="3702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SERVICES</a:t>
              </a:r>
              <a:endParaRPr lang="fr-FR" dirty="0"/>
            </a:p>
          </p:txBody>
        </p:sp>
        <p:sp>
          <p:nvSpPr>
            <p:cNvPr id="9" name="Rectangle 8">
              <a:extLst>
                <a:ext uri="{FF2B5EF4-FFF2-40B4-BE49-F238E27FC236}">
                  <a16:creationId xmlns:a16="http://schemas.microsoft.com/office/drawing/2014/main" id="{278B4849-A5FF-490F-A748-34F4176A2780}"/>
                </a:ext>
              </a:extLst>
            </p:cNvPr>
            <p:cNvSpPr/>
            <p:nvPr/>
          </p:nvSpPr>
          <p:spPr>
            <a:xfrm>
              <a:off x="13403046" y="3245004"/>
              <a:ext cx="1984717" cy="3702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APPLICATIONS</a:t>
              </a:r>
              <a:endParaRPr lang="fr-FR" dirty="0"/>
            </a:p>
          </p:txBody>
        </p:sp>
        <p:sp>
          <p:nvSpPr>
            <p:cNvPr id="10" name="Rectangle 9">
              <a:extLst>
                <a:ext uri="{FF2B5EF4-FFF2-40B4-BE49-F238E27FC236}">
                  <a16:creationId xmlns:a16="http://schemas.microsoft.com/office/drawing/2014/main" id="{B8C5C99F-DA66-4745-91BB-990D8429E9F5}"/>
                </a:ext>
              </a:extLst>
            </p:cNvPr>
            <p:cNvSpPr/>
            <p:nvPr/>
          </p:nvSpPr>
          <p:spPr>
            <a:xfrm>
              <a:off x="16387870" y="3245004"/>
              <a:ext cx="1984717" cy="3702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ENVIRONMENT SUBSYSTEMS</a:t>
              </a:r>
              <a:endParaRPr lang="fr-FR" dirty="0"/>
            </a:p>
          </p:txBody>
        </p:sp>
        <p:grpSp>
          <p:nvGrpSpPr>
            <p:cNvPr id="11" name="Group 10">
              <a:extLst>
                <a:ext uri="{FF2B5EF4-FFF2-40B4-BE49-F238E27FC236}">
                  <a16:creationId xmlns:a16="http://schemas.microsoft.com/office/drawing/2014/main" id="{64E69B1C-5EF2-4248-9733-0C8CACE876C2}"/>
                </a:ext>
              </a:extLst>
            </p:cNvPr>
            <p:cNvGrpSpPr/>
            <p:nvPr/>
          </p:nvGrpSpPr>
          <p:grpSpPr>
            <a:xfrm>
              <a:off x="5133365" y="7259943"/>
              <a:ext cx="13467365" cy="1640262"/>
              <a:chOff x="5255533" y="8334375"/>
              <a:chExt cx="13467365" cy="1640262"/>
            </a:xfrm>
          </p:grpSpPr>
          <p:sp>
            <p:nvSpPr>
              <p:cNvPr id="13" name="TextBox 12">
                <a:extLst>
                  <a:ext uri="{FF2B5EF4-FFF2-40B4-BE49-F238E27FC236}">
                    <a16:creationId xmlns:a16="http://schemas.microsoft.com/office/drawing/2014/main" id="{9019F999-5E40-43BC-9F7D-96EF925538C0}"/>
                  </a:ext>
                </a:extLst>
              </p:cNvPr>
              <p:cNvSpPr txBox="1"/>
              <p:nvPr/>
            </p:nvSpPr>
            <p:spPr>
              <a:xfrm>
                <a:off x="5408350" y="8334375"/>
                <a:ext cx="1126272" cy="427417"/>
              </a:xfrm>
              <a:prstGeom prst="rect">
                <a:avLst/>
              </a:prstGeom>
              <a:noFill/>
            </p:spPr>
            <p:txBody>
              <a:bodyPr wrap="square" lIns="0" tIns="0" rIns="0" bIns="0" rtlCol="0">
                <a:spAutoFit/>
              </a:bodyPr>
              <a:lstStyle/>
              <a:p>
                <a:r>
                  <a:rPr lang="en-US" sz="1400" dirty="0"/>
                  <a:t>User</a:t>
                </a:r>
                <a:endParaRPr lang="fr-FR" sz="1400" dirty="0"/>
              </a:p>
            </p:txBody>
          </p:sp>
          <p:sp>
            <p:nvSpPr>
              <p:cNvPr id="14" name="TextBox 13">
                <a:extLst>
                  <a:ext uri="{FF2B5EF4-FFF2-40B4-BE49-F238E27FC236}">
                    <a16:creationId xmlns:a16="http://schemas.microsoft.com/office/drawing/2014/main" id="{AC41D5AF-38F6-4313-8E1B-157F9F5F09D9}"/>
                  </a:ext>
                </a:extLst>
              </p:cNvPr>
              <p:cNvSpPr txBox="1"/>
              <p:nvPr/>
            </p:nvSpPr>
            <p:spPr>
              <a:xfrm>
                <a:off x="5255533" y="9486162"/>
                <a:ext cx="2147218" cy="488475"/>
              </a:xfrm>
              <a:prstGeom prst="rect">
                <a:avLst/>
              </a:prstGeom>
              <a:noFill/>
            </p:spPr>
            <p:txBody>
              <a:bodyPr wrap="square" lIns="0" tIns="0" rIns="0" bIns="0" rtlCol="0">
                <a:spAutoFit/>
              </a:bodyPr>
              <a:lstStyle/>
              <a:p>
                <a:r>
                  <a:rPr lang="en-US" sz="1600" dirty="0"/>
                  <a:t>Kernel</a:t>
                </a:r>
                <a:endParaRPr lang="fr-FR" sz="1600" dirty="0"/>
              </a:p>
            </p:txBody>
          </p:sp>
          <p:cxnSp>
            <p:nvCxnSpPr>
              <p:cNvPr id="15" name="Straight Connector 14">
                <a:extLst>
                  <a:ext uri="{FF2B5EF4-FFF2-40B4-BE49-F238E27FC236}">
                    <a16:creationId xmlns:a16="http://schemas.microsoft.com/office/drawing/2014/main" id="{C9F4B460-3D64-42FB-A054-B40540F72479}"/>
                  </a:ext>
                </a:extLst>
              </p:cNvPr>
              <p:cNvCxnSpPr/>
              <p:nvPr/>
            </p:nvCxnSpPr>
            <p:spPr>
              <a:xfrm>
                <a:off x="5386039" y="9234488"/>
                <a:ext cx="13336859"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70C0F425-E3DD-4AD3-BA9B-9E10E42E7524}"/>
                </a:ext>
              </a:extLst>
            </p:cNvPr>
            <p:cNvSpPr/>
            <p:nvPr/>
          </p:nvSpPr>
          <p:spPr>
            <a:xfrm>
              <a:off x="7433400" y="7170234"/>
              <a:ext cx="10939187" cy="646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NTDLL.DLL</a:t>
              </a:r>
              <a:endParaRPr lang="fr-FR" dirty="0"/>
            </a:p>
          </p:txBody>
        </p:sp>
        <p:sp>
          <p:nvSpPr>
            <p:cNvPr id="17" name="Rectangle 16">
              <a:extLst>
                <a:ext uri="{FF2B5EF4-FFF2-40B4-BE49-F238E27FC236}">
                  <a16:creationId xmlns:a16="http://schemas.microsoft.com/office/drawing/2014/main" id="{81144884-E512-4D7E-B9CB-2CC2BD25CA88}"/>
                </a:ext>
              </a:extLst>
            </p:cNvPr>
            <p:cNvSpPr/>
            <p:nvPr/>
          </p:nvSpPr>
          <p:spPr>
            <a:xfrm>
              <a:off x="7433400" y="8509867"/>
              <a:ext cx="10939187" cy="646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 DISPATCHER</a:t>
              </a:r>
              <a:endParaRPr lang="fr-FR" dirty="0"/>
            </a:p>
          </p:txBody>
        </p:sp>
        <p:sp>
          <p:nvSpPr>
            <p:cNvPr id="18" name="Rectangle 17">
              <a:extLst>
                <a:ext uri="{FF2B5EF4-FFF2-40B4-BE49-F238E27FC236}">
                  <a16:creationId xmlns:a16="http://schemas.microsoft.com/office/drawing/2014/main" id="{1A3E2A34-07DB-4996-B9BE-BE8810D34019}"/>
                </a:ext>
              </a:extLst>
            </p:cNvPr>
            <p:cNvSpPr/>
            <p:nvPr/>
          </p:nvSpPr>
          <p:spPr>
            <a:xfrm>
              <a:off x="7433401" y="9372904"/>
              <a:ext cx="1398366" cy="25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Object</a:t>
              </a:r>
              <a:br>
                <a:rPr lang="en-US" sz="1400" dirty="0"/>
              </a:br>
              <a:r>
                <a:rPr lang="en-US" sz="1400" dirty="0" err="1"/>
                <a:t>Mgr</a:t>
              </a:r>
              <a:endParaRPr lang="fr-FR" sz="1400" dirty="0"/>
            </a:p>
          </p:txBody>
        </p:sp>
        <p:sp>
          <p:nvSpPr>
            <p:cNvPr id="19" name="Rectangle 18">
              <a:extLst>
                <a:ext uri="{FF2B5EF4-FFF2-40B4-BE49-F238E27FC236}">
                  <a16:creationId xmlns:a16="http://schemas.microsoft.com/office/drawing/2014/main" id="{224A8C08-059F-42E7-9DCC-3A713ED79D7A}"/>
                </a:ext>
              </a:extLst>
            </p:cNvPr>
            <p:cNvSpPr/>
            <p:nvPr/>
          </p:nvSpPr>
          <p:spPr>
            <a:xfrm>
              <a:off x="9247785" y="9372905"/>
              <a:ext cx="1777507" cy="2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Security</a:t>
              </a:r>
              <a:r>
                <a:rPr lang="fr-FR" sz="1400" dirty="0"/>
                <a:t> Reference Monitor</a:t>
              </a:r>
              <a:endParaRPr lang="en-US" sz="1400" dirty="0"/>
            </a:p>
          </p:txBody>
        </p:sp>
        <p:sp>
          <p:nvSpPr>
            <p:cNvPr id="20" name="Rectangle 19">
              <a:extLst>
                <a:ext uri="{FF2B5EF4-FFF2-40B4-BE49-F238E27FC236}">
                  <a16:creationId xmlns:a16="http://schemas.microsoft.com/office/drawing/2014/main" id="{454CE1B1-BB48-49DD-AB47-DF4A475D83D3}"/>
                </a:ext>
              </a:extLst>
            </p:cNvPr>
            <p:cNvSpPr/>
            <p:nvPr/>
          </p:nvSpPr>
          <p:spPr>
            <a:xfrm>
              <a:off x="11441311" y="9372905"/>
              <a:ext cx="1298405" cy="2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Memory Manager</a:t>
              </a:r>
            </a:p>
          </p:txBody>
        </p:sp>
        <p:sp>
          <p:nvSpPr>
            <p:cNvPr id="21" name="Rectangle 20">
              <a:extLst>
                <a:ext uri="{FF2B5EF4-FFF2-40B4-BE49-F238E27FC236}">
                  <a16:creationId xmlns:a16="http://schemas.microsoft.com/office/drawing/2014/main" id="{4946E206-F303-4480-AC9B-D02FEB1CA6A4}"/>
                </a:ext>
              </a:extLst>
            </p:cNvPr>
            <p:cNvSpPr/>
            <p:nvPr/>
          </p:nvSpPr>
          <p:spPr>
            <a:xfrm>
              <a:off x="13155734" y="9372905"/>
              <a:ext cx="992146" cy="2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Scheduler</a:t>
              </a:r>
            </a:p>
          </p:txBody>
        </p:sp>
        <p:sp>
          <p:nvSpPr>
            <p:cNvPr id="22" name="Rectangle 21">
              <a:extLst>
                <a:ext uri="{FF2B5EF4-FFF2-40B4-BE49-F238E27FC236}">
                  <a16:creationId xmlns:a16="http://schemas.microsoft.com/office/drawing/2014/main" id="{E1FC57B0-A318-46F6-AF40-43D4EFA436AF}"/>
                </a:ext>
              </a:extLst>
            </p:cNvPr>
            <p:cNvSpPr/>
            <p:nvPr/>
          </p:nvSpPr>
          <p:spPr>
            <a:xfrm>
              <a:off x="14563898" y="9372905"/>
              <a:ext cx="992146" cy="2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I/O Manager</a:t>
              </a:r>
            </a:p>
          </p:txBody>
        </p:sp>
        <p:sp>
          <p:nvSpPr>
            <p:cNvPr id="23" name="Rectangle 22">
              <a:extLst>
                <a:ext uri="{FF2B5EF4-FFF2-40B4-BE49-F238E27FC236}">
                  <a16:creationId xmlns:a16="http://schemas.microsoft.com/office/drawing/2014/main" id="{21AE292D-B7B6-4177-9224-43E9B506A7DA}"/>
                </a:ext>
              </a:extLst>
            </p:cNvPr>
            <p:cNvSpPr/>
            <p:nvPr/>
          </p:nvSpPr>
          <p:spPr>
            <a:xfrm>
              <a:off x="15972063" y="9372905"/>
              <a:ext cx="992146" cy="2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Graphics</a:t>
              </a:r>
            </a:p>
          </p:txBody>
        </p:sp>
        <p:sp>
          <p:nvSpPr>
            <p:cNvPr id="24" name="Rectangle 23">
              <a:extLst>
                <a:ext uri="{FF2B5EF4-FFF2-40B4-BE49-F238E27FC236}">
                  <a16:creationId xmlns:a16="http://schemas.microsoft.com/office/drawing/2014/main" id="{6D6F1423-9A04-40DE-B10D-2631B17C5D1F}"/>
                </a:ext>
              </a:extLst>
            </p:cNvPr>
            <p:cNvSpPr/>
            <p:nvPr/>
          </p:nvSpPr>
          <p:spPr>
            <a:xfrm>
              <a:off x="17380228" y="9372903"/>
              <a:ext cx="992146" cy="25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Filesystems</a:t>
              </a:r>
            </a:p>
          </p:txBody>
        </p:sp>
        <p:sp>
          <p:nvSpPr>
            <p:cNvPr id="25" name="Rectangle 24">
              <a:extLst>
                <a:ext uri="{FF2B5EF4-FFF2-40B4-BE49-F238E27FC236}">
                  <a16:creationId xmlns:a16="http://schemas.microsoft.com/office/drawing/2014/main" id="{3AFAF236-19CC-4C47-A496-263CC7BF8801}"/>
                </a:ext>
              </a:extLst>
            </p:cNvPr>
            <p:cNvSpPr/>
            <p:nvPr/>
          </p:nvSpPr>
          <p:spPr>
            <a:xfrm>
              <a:off x="7433401" y="12094241"/>
              <a:ext cx="10939187" cy="646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endParaRPr lang="fr-FR" dirty="0"/>
            </a:p>
          </p:txBody>
        </p:sp>
        <p:sp>
          <p:nvSpPr>
            <p:cNvPr id="26" name="Rectangle 25">
              <a:extLst>
                <a:ext uri="{FF2B5EF4-FFF2-40B4-BE49-F238E27FC236}">
                  <a16:creationId xmlns:a16="http://schemas.microsoft.com/office/drawing/2014/main" id="{58D3D1E5-2C74-46AF-B32C-3E1D5FE498A5}"/>
                </a:ext>
              </a:extLst>
            </p:cNvPr>
            <p:cNvSpPr/>
            <p:nvPr/>
          </p:nvSpPr>
          <p:spPr>
            <a:xfrm>
              <a:off x="7433401" y="12908279"/>
              <a:ext cx="10939187" cy="646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a:t>
              </a:r>
              <a:endParaRPr lang="fr-FR" dirty="0"/>
            </a:p>
          </p:txBody>
        </p:sp>
      </p:grpSp>
    </p:spTree>
    <p:extLst>
      <p:ext uri="{BB962C8B-B14F-4D97-AF65-F5344CB8AC3E}">
        <p14:creationId xmlns:p14="http://schemas.microsoft.com/office/powerpoint/2010/main" val="42025664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E9175-0630-4193-9728-5EE5D54CFB0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dirty="0"/>
          </a:p>
        </p:txBody>
      </p:sp>
      <p:sp>
        <p:nvSpPr>
          <p:cNvPr id="3" name="Title 2">
            <a:extLst>
              <a:ext uri="{FF2B5EF4-FFF2-40B4-BE49-F238E27FC236}">
                <a16:creationId xmlns:a16="http://schemas.microsoft.com/office/drawing/2014/main" id="{365D4BD3-6C26-42AF-BBFE-9ECF3733F455}"/>
              </a:ext>
            </a:extLst>
          </p:cNvPr>
          <p:cNvSpPr>
            <a:spLocks noGrp="1"/>
          </p:cNvSpPr>
          <p:nvPr>
            <p:ph type="title"/>
          </p:nvPr>
        </p:nvSpPr>
        <p:spPr/>
        <p:txBody>
          <a:bodyPr/>
          <a:lstStyle/>
          <a:p>
            <a:r>
              <a:rPr lang="en-US" dirty="0"/>
              <a:t>Translation process (amd64)</a:t>
            </a:r>
            <a:endParaRPr lang="fr-FR" dirty="0"/>
          </a:p>
        </p:txBody>
      </p:sp>
      <p:sp>
        <p:nvSpPr>
          <p:cNvPr id="110" name="TextBox 109">
            <a:extLst>
              <a:ext uri="{FF2B5EF4-FFF2-40B4-BE49-F238E27FC236}">
                <a16:creationId xmlns:a16="http://schemas.microsoft.com/office/drawing/2014/main" id="{3A3AA733-C31D-4A9B-B115-DC3397F19F10}"/>
              </a:ext>
            </a:extLst>
          </p:cNvPr>
          <p:cNvSpPr txBox="1"/>
          <p:nvPr/>
        </p:nvSpPr>
        <p:spPr>
          <a:xfrm>
            <a:off x="274639" y="1668463"/>
            <a:ext cx="11889564" cy="4912114"/>
          </a:xfrm>
          <a:prstGeom prst="rect">
            <a:avLst/>
          </a:prstGeom>
          <a:noFill/>
        </p:spPr>
        <p:txBody>
          <a:bodyPr wrap="square" lIns="182880" tIns="146304" rIns="182880" bIns="146304" rtlCol="0" anchor="t">
            <a:spAutoFit/>
          </a:bodyPr>
          <a:lstStyle/>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Each process has 1 page map level 4 table. Address is stored in the KPROCESS structure.</a:t>
            </a:r>
            <a:r>
              <a:rPr lang="fr-FR" sz="2000" dirty="0">
                <a:gradFill>
                  <a:gsLst>
                    <a:gs pos="2917">
                      <a:schemeClr val="tx1"/>
                    </a:gs>
                    <a:gs pos="30000">
                      <a:schemeClr val="tx1"/>
                    </a:gs>
                  </a:gsLst>
                  <a:lin ang="5400000" scaled="0"/>
                </a:gradFill>
              </a:rPr>
              <a:t> Windows </a:t>
            </a:r>
            <a:r>
              <a:rPr lang="fr-FR" sz="2000" dirty="0" err="1">
                <a:gradFill>
                  <a:gsLst>
                    <a:gs pos="2917">
                      <a:schemeClr val="tx1"/>
                    </a:gs>
                    <a:gs pos="30000">
                      <a:schemeClr val="tx1"/>
                    </a:gs>
                  </a:gsLst>
                  <a:lin ang="5400000" scaled="0"/>
                </a:gradFill>
              </a:rPr>
              <a:t>loads</a:t>
            </a:r>
            <a:r>
              <a:rPr lang="fr-FR" sz="2000" dirty="0">
                <a:gradFill>
                  <a:gsLst>
                    <a:gs pos="2917">
                      <a:schemeClr val="tx1"/>
                    </a:gs>
                    <a:gs pos="30000">
                      <a:schemeClr val="tx1"/>
                    </a:gs>
                  </a:gsLst>
                  <a:lin ang="5400000" scaled="0"/>
                </a:gradFill>
              </a:rPr>
              <a:t> </a:t>
            </a:r>
            <a:r>
              <a:rPr lang="fr-FR" sz="2000" dirty="0" err="1">
                <a:gradFill>
                  <a:gsLst>
                    <a:gs pos="2917">
                      <a:schemeClr val="tx1"/>
                    </a:gs>
                    <a:gs pos="30000">
                      <a:schemeClr val="tx1"/>
                    </a:gs>
                  </a:gsLst>
                  <a:lin ang="5400000" scaled="0"/>
                </a:gradFill>
              </a:rPr>
              <a:t>this</a:t>
            </a:r>
            <a:r>
              <a:rPr lang="fr-FR" sz="2000" dirty="0">
                <a:gradFill>
                  <a:gsLst>
                    <a:gs pos="2917">
                      <a:schemeClr val="tx1"/>
                    </a:gs>
                    <a:gs pos="30000">
                      <a:schemeClr val="tx1"/>
                    </a:gs>
                  </a:gsLst>
                  <a:lin ang="5400000" scaled="0"/>
                </a:gradFill>
              </a:rPr>
              <a:t> </a:t>
            </a:r>
            <a:r>
              <a:rPr lang="fr-FR" sz="2000" dirty="0" err="1">
                <a:gradFill>
                  <a:gsLst>
                    <a:gs pos="2917">
                      <a:schemeClr val="tx1"/>
                    </a:gs>
                    <a:gs pos="30000">
                      <a:schemeClr val="tx1"/>
                    </a:gs>
                  </a:gsLst>
                  <a:lin ang="5400000" scaled="0"/>
                </a:gradFill>
              </a:rPr>
              <a:t>address</a:t>
            </a:r>
            <a:r>
              <a:rPr lang="fr-FR" sz="2000" dirty="0">
                <a:gradFill>
                  <a:gsLst>
                    <a:gs pos="2917">
                      <a:schemeClr val="tx1"/>
                    </a:gs>
                    <a:gs pos="30000">
                      <a:schemeClr val="tx1"/>
                    </a:gs>
                  </a:gsLst>
                  <a:lin ang="5400000" scaled="0"/>
                </a:gradFill>
              </a:rPr>
              <a:t> (</a:t>
            </a:r>
            <a:r>
              <a:rPr lang="fr-FR" sz="2000" dirty="0" err="1">
                <a:gradFill>
                  <a:gsLst>
                    <a:gs pos="2917">
                      <a:schemeClr val="tx1"/>
                    </a:gs>
                    <a:gs pos="30000">
                      <a:schemeClr val="tx1"/>
                    </a:gs>
                  </a:gsLst>
                  <a:lin ang="5400000" scaled="0"/>
                </a:gradFill>
              </a:rPr>
              <a:t>physical</a:t>
            </a:r>
            <a:r>
              <a:rPr lang="fr-FR" sz="2000" dirty="0">
                <a:gradFill>
                  <a:gsLst>
                    <a:gs pos="2917">
                      <a:schemeClr val="tx1"/>
                    </a:gs>
                    <a:gs pos="30000">
                      <a:schemeClr val="tx1"/>
                    </a:gs>
                  </a:gsLst>
                  <a:lin ang="5400000" scaled="0"/>
                </a:gradFill>
              </a:rPr>
              <a:t>) in the CR3 </a:t>
            </a:r>
            <a:r>
              <a:rPr lang="fr-FR" sz="2000" dirty="0" err="1">
                <a:gradFill>
                  <a:gsLst>
                    <a:gs pos="2917">
                      <a:schemeClr val="tx1"/>
                    </a:gs>
                    <a:gs pos="30000">
                      <a:schemeClr val="tx1"/>
                    </a:gs>
                  </a:gsLst>
                  <a:lin ang="5400000" scaled="0"/>
                </a:gradFill>
              </a:rPr>
              <a:t>register</a:t>
            </a:r>
            <a:endParaRPr lang="fr-FR" sz="2000" dirty="0">
              <a:gradFill>
                <a:gsLst>
                  <a:gs pos="2917">
                    <a:schemeClr val="tx1"/>
                  </a:gs>
                  <a:gs pos="30000">
                    <a:schemeClr val="tx1"/>
                  </a:gs>
                </a:gsLst>
                <a:lin ang="5400000" scaled="0"/>
              </a:gradFill>
            </a:endParaRP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Processor will look at the page map level 4 pointed by CR3 and load entry (PML4E) offset by the highest 9 bits (Page Map Level 4 Index) of the virtual address. Entry contains physical address of a page directory pointer table.</a:t>
            </a: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Processor will look at the page directory pointer table and load entry (PDPE) offset by the next 9 bits (Page Directory Pointer Index) of the virtual address. Entry contains physical address of a page directory.</a:t>
            </a: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Processor will look at the page directory and load entry (PDE) offset by the next 9 bits (Page Directory Index) of the virtual address. Entry contains physical address of a page table.</a:t>
            </a: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Processor will look at the page table and load entry (PTE) offset by the next 9 bits (Page Table Index) of the virtual address. Entry contains physical address of a page.</a:t>
            </a: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Processor will look at the page pointed by the PTE offset by the 12 lowest bits of the virtual address.</a:t>
            </a:r>
          </a:p>
          <a:p>
            <a:pPr marL="457200" indent="-457200" algn="l">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Physical address obtained through this process is the result of the translation.</a:t>
            </a:r>
          </a:p>
        </p:txBody>
      </p:sp>
    </p:spTree>
    <p:extLst>
      <p:ext uri="{BB962C8B-B14F-4D97-AF65-F5344CB8AC3E}">
        <p14:creationId xmlns:p14="http://schemas.microsoft.com/office/powerpoint/2010/main" val="87482235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48CC4A-30F7-453F-AEF3-03CF218F4295}"/>
              </a:ext>
            </a:extLst>
          </p:cNvPr>
          <p:cNvSpPr>
            <a:spLocks noGrp="1"/>
          </p:cNvSpPr>
          <p:nvPr>
            <p:ph type="sldNum" sz="quarter" idx="4"/>
          </p:nvPr>
        </p:nvSpPr>
        <p:spPr/>
        <p:txBody>
          <a:bodyPr/>
          <a:lstStyle/>
          <a:p>
            <a:fld id="{ED077441-DF17-4513-BACB-525ED94CFAE4}" type="slidenum">
              <a:rPr lang="en-US" smtClean="0"/>
              <a:pPr/>
              <a:t>40</a:t>
            </a:fld>
            <a:endParaRPr lang="en-US"/>
          </a:p>
        </p:txBody>
      </p:sp>
      <p:sp>
        <p:nvSpPr>
          <p:cNvPr id="3" name="Title 2">
            <a:extLst>
              <a:ext uri="{FF2B5EF4-FFF2-40B4-BE49-F238E27FC236}">
                <a16:creationId xmlns:a16="http://schemas.microsoft.com/office/drawing/2014/main" id="{B03C2578-CE14-4FA1-B4C5-E221B0D52CC4}"/>
              </a:ext>
            </a:extLst>
          </p:cNvPr>
          <p:cNvSpPr>
            <a:spLocks noGrp="1"/>
          </p:cNvSpPr>
          <p:nvPr>
            <p:ph type="title"/>
          </p:nvPr>
        </p:nvSpPr>
        <p:spPr/>
        <p:txBody>
          <a:bodyPr/>
          <a:lstStyle/>
          <a:p>
            <a:r>
              <a:rPr lang="en-US"/>
              <a:t>Memory translation (amd64)</a:t>
            </a:r>
            <a:endParaRPr lang="fr-FR"/>
          </a:p>
        </p:txBody>
      </p:sp>
      <p:sp>
        <p:nvSpPr>
          <p:cNvPr id="7" name="Content Placeholder 6">
            <a:extLst>
              <a:ext uri="{FF2B5EF4-FFF2-40B4-BE49-F238E27FC236}">
                <a16:creationId xmlns:a16="http://schemas.microsoft.com/office/drawing/2014/main" id="{EF841668-6F4F-40F7-A7E9-4282B104E457}"/>
              </a:ext>
            </a:extLst>
          </p:cNvPr>
          <p:cNvSpPr>
            <a:spLocks noGrp="1"/>
          </p:cNvSpPr>
          <p:nvPr>
            <p:ph sz="quarter" idx="10"/>
          </p:nvPr>
        </p:nvSpPr>
        <p:spPr>
          <a:xfrm>
            <a:off x="275043" y="1668464"/>
            <a:ext cx="6766145" cy="2608262"/>
          </a:xfrm>
        </p:spPr>
        <p:txBody>
          <a:bodyPr/>
          <a:lstStyle/>
          <a:p>
            <a:pPr marL="0" indent="0">
              <a:buNone/>
            </a:pPr>
            <a:r>
              <a:rPr lang="en-US" sz="2400"/>
              <a:t>Virtual addresses (64 bits) are split into 5 parts</a:t>
            </a:r>
          </a:p>
          <a:p>
            <a:r>
              <a:rPr lang="en-US" sz="2400"/>
              <a:t>Page-map level 4 Index</a:t>
            </a:r>
          </a:p>
          <a:p>
            <a:r>
              <a:rPr lang="en-US" sz="2400"/>
              <a:t>Page Directory Pointer Index</a:t>
            </a:r>
          </a:p>
          <a:p>
            <a:r>
              <a:rPr lang="en-US" sz="2400"/>
              <a:t>Page Directory Index</a:t>
            </a:r>
          </a:p>
          <a:p>
            <a:r>
              <a:rPr lang="en-US" sz="2400"/>
              <a:t>Page Table Index</a:t>
            </a:r>
          </a:p>
          <a:p>
            <a:r>
              <a:rPr lang="en-US" sz="2400"/>
              <a:t>Byte Index</a:t>
            </a:r>
          </a:p>
          <a:p>
            <a:pPr marL="0" indent="0">
              <a:buNone/>
            </a:pPr>
            <a:endParaRPr lang="fr-FR" sz="2400"/>
          </a:p>
        </p:txBody>
      </p:sp>
      <p:pic>
        <p:nvPicPr>
          <p:cNvPr id="6" name="Picture 5">
            <a:extLst>
              <a:ext uri="{FF2B5EF4-FFF2-40B4-BE49-F238E27FC236}">
                <a16:creationId xmlns:a16="http://schemas.microsoft.com/office/drawing/2014/main" id="{99F60D5D-8C13-4A1E-B616-15109ADE1B99}"/>
              </a:ext>
            </a:extLst>
          </p:cNvPr>
          <p:cNvPicPr>
            <a:picLocks noChangeAspect="1"/>
          </p:cNvPicPr>
          <p:nvPr/>
        </p:nvPicPr>
        <p:blipFill>
          <a:blip r:embed="rId2"/>
          <a:stretch>
            <a:fillRect/>
          </a:stretch>
        </p:blipFill>
        <p:spPr>
          <a:xfrm>
            <a:off x="3375108" y="2441575"/>
            <a:ext cx="8938455" cy="3886581"/>
          </a:xfrm>
          <a:prstGeom prst="rect">
            <a:avLst/>
          </a:prstGeom>
        </p:spPr>
      </p:pic>
    </p:spTree>
    <p:extLst>
      <p:ext uri="{BB962C8B-B14F-4D97-AF65-F5344CB8AC3E}">
        <p14:creationId xmlns:p14="http://schemas.microsoft.com/office/powerpoint/2010/main" val="232322541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3BA672-7E0B-4D78-981B-3B40CD65429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a:p>
        </p:txBody>
      </p:sp>
      <p:sp>
        <p:nvSpPr>
          <p:cNvPr id="3" name="Text Placeholder 2">
            <a:extLst>
              <a:ext uri="{FF2B5EF4-FFF2-40B4-BE49-F238E27FC236}">
                <a16:creationId xmlns:a16="http://schemas.microsoft.com/office/drawing/2014/main" id="{9C3D7A90-EF3A-43FE-B7D5-9377B7273146}"/>
              </a:ext>
            </a:extLst>
          </p:cNvPr>
          <p:cNvSpPr>
            <a:spLocks noGrp="1"/>
          </p:cNvSpPr>
          <p:nvPr>
            <p:ph type="body" sz="quarter" idx="14"/>
          </p:nvPr>
        </p:nvSpPr>
        <p:spPr>
          <a:xfrm>
            <a:off x="285961" y="2948814"/>
            <a:ext cx="11887070" cy="1163395"/>
          </a:xfrm>
        </p:spPr>
        <p:txBody>
          <a:bodyPr/>
          <a:lstStyle/>
          <a:p>
            <a:pPr marL="0" indent="0">
              <a:buNone/>
            </a:pPr>
            <a:r>
              <a:rPr lang="fr-FR" sz="1200" err="1">
                <a:latin typeface="Consolas" panose="020B0609020204030204" pitchFamily="49" charset="0"/>
              </a:rPr>
              <a:t>kd</a:t>
            </a:r>
            <a:r>
              <a:rPr lang="fr-FR" sz="1200">
                <a:latin typeface="Consolas" panose="020B0609020204030204" pitchFamily="49" charset="0"/>
              </a:rPr>
              <a:t>&gt; !</a:t>
            </a:r>
            <a:r>
              <a:rPr lang="fr-FR" sz="1200" err="1">
                <a:latin typeface="Consolas" panose="020B0609020204030204" pitchFamily="49" charset="0"/>
              </a:rPr>
              <a:t>pte</a:t>
            </a:r>
            <a:r>
              <a:rPr lang="fr-FR" sz="1200">
                <a:latin typeface="Consolas" panose="020B0609020204030204" pitchFamily="49" charset="0"/>
              </a:rPr>
              <a:t> 000000c1`0d5ff758</a:t>
            </a:r>
          </a:p>
          <a:p>
            <a:pPr marL="0" indent="0">
              <a:buNone/>
            </a:pPr>
            <a:r>
              <a:rPr lang="fr-FR" sz="1200">
                <a:latin typeface="Consolas" panose="020B0609020204030204" pitchFamily="49" charset="0"/>
              </a:rPr>
              <a:t>                                           VA 000000c10d5ff758</a:t>
            </a:r>
          </a:p>
          <a:p>
            <a:pPr marL="0" indent="0">
              <a:buNone/>
            </a:pPr>
            <a:r>
              <a:rPr lang="fr-FR" sz="1200">
                <a:solidFill>
                  <a:srgbClr val="FF0000"/>
                </a:solidFill>
                <a:latin typeface="Consolas" panose="020B0609020204030204" pitchFamily="49" charset="0"/>
              </a:rPr>
              <a:t>PXE</a:t>
            </a:r>
            <a:r>
              <a:rPr lang="fr-FR" sz="1200">
                <a:latin typeface="Consolas" panose="020B0609020204030204" pitchFamily="49" charset="0"/>
              </a:rPr>
              <a:t> </a:t>
            </a:r>
            <a:r>
              <a:rPr lang="fr-FR" sz="1200">
                <a:solidFill>
                  <a:srgbClr val="FF0000"/>
                </a:solidFill>
                <a:latin typeface="Consolas" panose="020B0609020204030204" pitchFamily="49" charset="0"/>
              </a:rPr>
              <a:t>at FFFFF9FCFE7F3008</a:t>
            </a:r>
            <a:r>
              <a:rPr lang="fr-FR" sz="1200">
                <a:latin typeface="Consolas" panose="020B0609020204030204" pitchFamily="49" charset="0"/>
              </a:rPr>
              <a:t>    </a:t>
            </a:r>
            <a:r>
              <a:rPr lang="fr-FR" sz="1200">
                <a:solidFill>
                  <a:srgbClr val="765A00"/>
                </a:solidFill>
                <a:latin typeface="Consolas" panose="020B0609020204030204" pitchFamily="49" charset="0"/>
              </a:rPr>
              <a:t>PPE at FFFFF9FCFE601820    </a:t>
            </a:r>
            <a:r>
              <a:rPr lang="fr-FR" sz="1200">
                <a:solidFill>
                  <a:srgbClr val="00B050"/>
                </a:solidFill>
                <a:latin typeface="Consolas" panose="020B0609020204030204" pitchFamily="49" charset="0"/>
              </a:rPr>
              <a:t>PDE at FFFFF9FCC0304350    </a:t>
            </a:r>
            <a:r>
              <a:rPr lang="fr-FR" sz="1200">
                <a:solidFill>
                  <a:srgbClr val="0070C0"/>
                </a:solidFill>
                <a:latin typeface="Consolas" panose="020B0609020204030204" pitchFamily="49" charset="0"/>
              </a:rPr>
              <a:t>PTE at FFFFF9806086AFF8</a:t>
            </a:r>
          </a:p>
          <a:p>
            <a:pPr marL="0" indent="0">
              <a:buNone/>
            </a:pPr>
            <a:r>
              <a:rPr lang="fr-FR" sz="1200" err="1">
                <a:solidFill>
                  <a:srgbClr val="FF0000"/>
                </a:solidFill>
                <a:latin typeface="Consolas" panose="020B0609020204030204" pitchFamily="49" charset="0"/>
              </a:rPr>
              <a:t>contains</a:t>
            </a:r>
            <a:r>
              <a:rPr lang="fr-FR" sz="1200">
                <a:solidFill>
                  <a:srgbClr val="FF0000"/>
                </a:solidFill>
                <a:latin typeface="Consolas" panose="020B0609020204030204" pitchFamily="49" charset="0"/>
              </a:rPr>
              <a:t> 0A0000002C77E867</a:t>
            </a:r>
            <a:r>
              <a:rPr lang="fr-FR" sz="1200">
                <a:latin typeface="Consolas" panose="020B0609020204030204" pitchFamily="49" charset="0"/>
              </a:rPr>
              <a:t>  </a:t>
            </a:r>
            <a:r>
              <a:rPr lang="fr-FR" sz="1200" err="1">
                <a:solidFill>
                  <a:srgbClr val="765A00"/>
                </a:solidFill>
                <a:latin typeface="Consolas" panose="020B0609020204030204" pitchFamily="49" charset="0"/>
              </a:rPr>
              <a:t>contains</a:t>
            </a:r>
            <a:r>
              <a:rPr lang="fr-FR" sz="1200">
                <a:solidFill>
                  <a:srgbClr val="765A00"/>
                </a:solidFill>
                <a:latin typeface="Consolas" panose="020B0609020204030204" pitchFamily="49" charset="0"/>
              </a:rPr>
              <a:t> 0A000000192FF867  </a:t>
            </a:r>
            <a:r>
              <a:rPr lang="fr-FR" sz="1200" err="1">
                <a:solidFill>
                  <a:srgbClr val="00B050"/>
                </a:solidFill>
                <a:latin typeface="Consolas" panose="020B0609020204030204" pitchFamily="49" charset="0"/>
              </a:rPr>
              <a:t>contains</a:t>
            </a:r>
            <a:r>
              <a:rPr lang="fr-FR" sz="1200">
                <a:solidFill>
                  <a:srgbClr val="00B050"/>
                </a:solidFill>
                <a:latin typeface="Consolas" panose="020B0609020204030204" pitchFamily="49" charset="0"/>
              </a:rPr>
              <a:t> 0A00000031298867  </a:t>
            </a:r>
            <a:r>
              <a:rPr lang="fr-FR" sz="1200" err="1">
                <a:solidFill>
                  <a:srgbClr val="0070C0"/>
                </a:solidFill>
                <a:latin typeface="Consolas" panose="020B0609020204030204" pitchFamily="49" charset="0"/>
              </a:rPr>
              <a:t>contains</a:t>
            </a:r>
            <a:r>
              <a:rPr lang="fr-FR" sz="1200">
                <a:solidFill>
                  <a:srgbClr val="0070C0"/>
                </a:solidFill>
                <a:latin typeface="Consolas" panose="020B0609020204030204" pitchFamily="49" charset="0"/>
              </a:rPr>
              <a:t> 8000000036781967</a:t>
            </a:r>
          </a:p>
          <a:p>
            <a:pPr marL="0" indent="0">
              <a:buNone/>
            </a:pPr>
            <a:r>
              <a:rPr lang="fr-FR" sz="1200" err="1">
                <a:solidFill>
                  <a:srgbClr val="FF0000"/>
                </a:solidFill>
                <a:latin typeface="Consolas" panose="020B0609020204030204" pitchFamily="49" charset="0"/>
              </a:rPr>
              <a:t>pfn</a:t>
            </a:r>
            <a:r>
              <a:rPr lang="fr-FR" sz="1200">
                <a:solidFill>
                  <a:srgbClr val="FF0000"/>
                </a:solidFill>
                <a:latin typeface="Consolas" panose="020B0609020204030204" pitchFamily="49" charset="0"/>
              </a:rPr>
              <a:t> 2c77e     ---DA--UWEV</a:t>
            </a:r>
            <a:r>
              <a:rPr lang="fr-FR" sz="1200">
                <a:latin typeface="Consolas" panose="020B0609020204030204" pitchFamily="49" charset="0"/>
              </a:rPr>
              <a:t>  </a:t>
            </a:r>
            <a:r>
              <a:rPr lang="fr-FR" sz="1200" err="1">
                <a:solidFill>
                  <a:srgbClr val="765A00"/>
                </a:solidFill>
                <a:latin typeface="Consolas" panose="020B0609020204030204" pitchFamily="49" charset="0"/>
              </a:rPr>
              <a:t>pfn</a:t>
            </a:r>
            <a:r>
              <a:rPr lang="fr-FR" sz="1200">
                <a:solidFill>
                  <a:srgbClr val="765A00"/>
                </a:solidFill>
                <a:latin typeface="Consolas" panose="020B0609020204030204" pitchFamily="49" charset="0"/>
              </a:rPr>
              <a:t> 192ff     ---DA--UWEV  </a:t>
            </a:r>
            <a:r>
              <a:rPr lang="fr-FR" sz="1200" err="1">
                <a:solidFill>
                  <a:srgbClr val="00B050"/>
                </a:solidFill>
                <a:latin typeface="Consolas" panose="020B0609020204030204" pitchFamily="49" charset="0"/>
              </a:rPr>
              <a:t>pfn</a:t>
            </a:r>
            <a:r>
              <a:rPr lang="fr-FR" sz="1200">
                <a:solidFill>
                  <a:srgbClr val="00B050"/>
                </a:solidFill>
                <a:latin typeface="Consolas" panose="020B0609020204030204" pitchFamily="49" charset="0"/>
              </a:rPr>
              <a:t> 31298     ---DA--UWEV  </a:t>
            </a:r>
            <a:r>
              <a:rPr lang="fr-FR" sz="1200" err="1">
                <a:solidFill>
                  <a:srgbClr val="0070C0"/>
                </a:solidFill>
                <a:latin typeface="Consolas" panose="020B0609020204030204" pitchFamily="49" charset="0"/>
              </a:rPr>
              <a:t>pfn</a:t>
            </a:r>
            <a:r>
              <a:rPr lang="fr-FR" sz="1200">
                <a:solidFill>
                  <a:srgbClr val="0070C0"/>
                </a:solidFill>
                <a:latin typeface="Consolas" panose="020B0609020204030204" pitchFamily="49" charset="0"/>
              </a:rPr>
              <a:t> 36781     -G-DA--UW-V</a:t>
            </a:r>
          </a:p>
        </p:txBody>
      </p:sp>
      <p:sp>
        <p:nvSpPr>
          <p:cNvPr id="4" name="Title 3">
            <a:extLst>
              <a:ext uri="{FF2B5EF4-FFF2-40B4-BE49-F238E27FC236}">
                <a16:creationId xmlns:a16="http://schemas.microsoft.com/office/drawing/2014/main" id="{7599FD0A-5AA5-4E8A-8657-6E4ACB4AB27A}"/>
              </a:ext>
            </a:extLst>
          </p:cNvPr>
          <p:cNvSpPr>
            <a:spLocks noGrp="1"/>
          </p:cNvSpPr>
          <p:nvPr>
            <p:ph type="title"/>
          </p:nvPr>
        </p:nvSpPr>
        <p:spPr/>
        <p:txBody>
          <a:bodyPr/>
          <a:lstStyle/>
          <a:p>
            <a:r>
              <a:rPr lang="en-US"/>
              <a:t>Displaying details of the address translation process</a:t>
            </a:r>
            <a:endParaRPr lang="fr-FR"/>
          </a:p>
        </p:txBody>
      </p:sp>
      <p:sp>
        <p:nvSpPr>
          <p:cNvPr id="5" name="TextBox 4">
            <a:extLst>
              <a:ext uri="{FF2B5EF4-FFF2-40B4-BE49-F238E27FC236}">
                <a16:creationId xmlns:a16="http://schemas.microsoft.com/office/drawing/2014/main" id="{187BAE45-32AF-4EBE-89B5-CD365118F594}"/>
              </a:ext>
            </a:extLst>
          </p:cNvPr>
          <p:cNvSpPr txBox="1"/>
          <p:nvPr/>
        </p:nvSpPr>
        <p:spPr>
          <a:xfrm>
            <a:off x="285961" y="1668463"/>
            <a:ext cx="11887070" cy="1280351"/>
          </a:xfrm>
          <a:prstGeom prst="rect">
            <a:avLst/>
          </a:prstGeom>
          <a:noFill/>
        </p:spPr>
        <p:txBody>
          <a:bodyPr wrap="square" lIns="182880" tIns="146304" rIns="182880" bIns="146304" rtlCol="0" anchor="t">
            <a:spAutoFit/>
          </a:bodyPr>
          <a:lstStyle/>
          <a:p>
            <a:pPr algn="l">
              <a:lnSpc>
                <a:spcPct val="90000"/>
              </a:lnSpc>
              <a:spcAft>
                <a:spcPts val="600"/>
              </a:spcAft>
            </a:pPr>
            <a:r>
              <a:rPr lang="en-US" sz="2000">
                <a:gradFill>
                  <a:gsLst>
                    <a:gs pos="2917">
                      <a:schemeClr val="tx1"/>
                    </a:gs>
                    <a:gs pos="30000">
                      <a:schemeClr val="tx1"/>
                    </a:gs>
                  </a:gsLst>
                  <a:lin ang="5400000" scaled="0"/>
                </a:gradFill>
              </a:rPr>
              <a:t>The </a:t>
            </a:r>
            <a:r>
              <a:rPr lang="en-US" sz="2000" b="1">
                <a:gradFill>
                  <a:gsLst>
                    <a:gs pos="2917">
                      <a:schemeClr val="tx1"/>
                    </a:gs>
                    <a:gs pos="30000">
                      <a:schemeClr val="tx1"/>
                    </a:gs>
                  </a:gsLst>
                  <a:lin ang="5400000" scaled="0"/>
                </a:gradFill>
              </a:rPr>
              <a:t>!</a:t>
            </a:r>
            <a:r>
              <a:rPr lang="en-US" sz="2000" b="1" err="1">
                <a:gradFill>
                  <a:gsLst>
                    <a:gs pos="2917">
                      <a:schemeClr val="tx1"/>
                    </a:gs>
                    <a:gs pos="30000">
                      <a:schemeClr val="tx1"/>
                    </a:gs>
                  </a:gsLst>
                  <a:lin ang="5400000" scaled="0"/>
                </a:gradFill>
              </a:rPr>
              <a:t>pte</a:t>
            </a:r>
            <a:r>
              <a:rPr lang="en-US" sz="2000">
                <a:gradFill>
                  <a:gsLst>
                    <a:gs pos="2917">
                      <a:schemeClr val="tx1"/>
                    </a:gs>
                    <a:gs pos="30000">
                      <a:schemeClr val="tx1"/>
                    </a:gs>
                  </a:gsLst>
                  <a:lin ang="5400000" scaled="0"/>
                </a:gradFill>
              </a:rPr>
              <a:t> debugger command followed by a VA describes the process of address translation</a:t>
            </a:r>
          </a:p>
          <a:p>
            <a:pPr algn="l">
              <a:lnSpc>
                <a:spcPct val="90000"/>
              </a:lnSpc>
              <a:spcAft>
                <a:spcPts val="600"/>
              </a:spcAft>
            </a:pPr>
            <a:endParaRPr lang="en-US" sz="2000">
              <a:gradFill>
                <a:gsLst>
                  <a:gs pos="2917">
                    <a:schemeClr val="tx1"/>
                  </a:gs>
                  <a:gs pos="30000">
                    <a:schemeClr val="tx1"/>
                  </a:gs>
                </a:gsLst>
                <a:lin ang="5400000" scaled="0"/>
              </a:gradFill>
            </a:endParaRPr>
          </a:p>
          <a:p>
            <a:pPr algn="l">
              <a:lnSpc>
                <a:spcPct val="90000"/>
              </a:lnSpc>
              <a:spcAft>
                <a:spcPts val="600"/>
              </a:spcAft>
            </a:pPr>
            <a:r>
              <a:rPr lang="en-US" sz="2000">
                <a:gradFill>
                  <a:gsLst>
                    <a:gs pos="2917">
                      <a:schemeClr val="tx1"/>
                    </a:gs>
                    <a:gs pos="30000">
                      <a:schemeClr val="tx1"/>
                    </a:gs>
                  </a:gsLst>
                  <a:lin ang="5400000" scaled="0"/>
                </a:gradFill>
              </a:rPr>
              <a:t>Example of translating VA </a:t>
            </a:r>
            <a:r>
              <a:rPr lang="fr-FR" sz="2000">
                <a:latin typeface="Consolas" panose="020B0609020204030204" pitchFamily="49" charset="0"/>
              </a:rPr>
              <a:t>0x000000c1`0d5ff758 </a:t>
            </a:r>
            <a:r>
              <a:rPr lang="en-US" sz="2000">
                <a:gradFill>
                  <a:gsLst>
                    <a:gs pos="2917">
                      <a:schemeClr val="tx1"/>
                    </a:gs>
                    <a:gs pos="30000">
                      <a:schemeClr val="tx1"/>
                    </a:gs>
                  </a:gsLst>
                  <a:lin ang="5400000" scaled="0"/>
                </a:gradFill>
              </a:rPr>
              <a:t>to PA </a:t>
            </a:r>
            <a:r>
              <a:rPr lang="fr-FR" sz="2000">
                <a:latin typeface="Consolas" panose="020B0609020204030204" pitchFamily="49" charset="0"/>
              </a:rPr>
              <a:t>0x00000000`36781758</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3530742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15FF03-6E7D-46F2-BF67-259BD152E6D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42</a:t>
            </a:fld>
            <a:endParaRPr lang="en-US"/>
          </a:p>
        </p:txBody>
      </p:sp>
      <p:sp>
        <p:nvSpPr>
          <p:cNvPr id="3" name="Text Placeholder 2">
            <a:extLst>
              <a:ext uri="{FF2B5EF4-FFF2-40B4-BE49-F238E27FC236}">
                <a16:creationId xmlns:a16="http://schemas.microsoft.com/office/drawing/2014/main" id="{C916F5EC-F0BB-40F0-ACBA-C183FEEAF737}"/>
              </a:ext>
            </a:extLst>
          </p:cNvPr>
          <p:cNvSpPr>
            <a:spLocks noGrp="1"/>
          </p:cNvSpPr>
          <p:nvPr>
            <p:ph type="body" sz="quarter" idx="14"/>
          </p:nvPr>
        </p:nvSpPr>
        <p:spPr>
          <a:xfrm>
            <a:off x="274702" y="1668463"/>
            <a:ext cx="11887070" cy="4339650"/>
          </a:xfrm>
        </p:spPr>
        <p:txBody>
          <a:bodyPr vert="horz" wrap="square" lIns="146304" tIns="91440" rIns="146304" bIns="91440" rtlCol="0" anchor="t">
            <a:spAutoFit/>
          </a:bodyPr>
          <a:lstStyle/>
          <a:p>
            <a:r>
              <a:rPr lang="en-US"/>
              <a:t>Kernel-Mode memory allocations comes from 2 kinds of Pools</a:t>
            </a:r>
          </a:p>
          <a:p>
            <a:pPr lvl="1"/>
            <a:r>
              <a:rPr lang="en-US"/>
              <a:t>Nonpaged Pool : Regions of virtual memory in the system space that are guaranteed to reside in physical memory at all time. Can be accessed at any time, any IRQL</a:t>
            </a:r>
            <a:endParaRPr lang="en-US">
              <a:cs typeface="Segoe UI"/>
            </a:endParaRPr>
          </a:p>
          <a:p>
            <a:pPr lvl="1"/>
            <a:r>
              <a:rPr lang="en-US"/>
              <a:t>Paged Pool : Regions of virtual memory in the system space that can be paged out of the system</a:t>
            </a:r>
            <a:endParaRPr lang="en-US">
              <a:cs typeface="Segoe UI"/>
            </a:endParaRPr>
          </a:p>
          <a:p>
            <a:r>
              <a:rPr lang="en-US"/>
              <a:t>System starts with 1 Nonpaged Pool and 4 Paged Pools</a:t>
            </a:r>
            <a:endParaRPr lang="en-US">
              <a:cs typeface="Segoe UI Light"/>
            </a:endParaRPr>
          </a:p>
          <a:p>
            <a:pPr marL="342900" lvl="1" indent="0">
              <a:buNone/>
            </a:pPr>
            <a:r>
              <a:rPr lang="en-US"/>
              <a:t>More paged pools might be created depending on number of physical CPU &amp; system architecture</a:t>
            </a:r>
            <a:endParaRPr lang="en-US">
              <a:cs typeface="Segoe UI"/>
            </a:endParaRPr>
          </a:p>
        </p:txBody>
      </p:sp>
      <p:sp>
        <p:nvSpPr>
          <p:cNvPr id="4" name="Title 3">
            <a:extLst>
              <a:ext uri="{FF2B5EF4-FFF2-40B4-BE49-F238E27FC236}">
                <a16:creationId xmlns:a16="http://schemas.microsoft.com/office/drawing/2014/main" id="{9A2F1F40-7FA9-40CF-94AD-065A179159AF}"/>
              </a:ext>
            </a:extLst>
          </p:cNvPr>
          <p:cNvSpPr>
            <a:spLocks noGrp="1"/>
          </p:cNvSpPr>
          <p:nvPr>
            <p:ph type="title"/>
          </p:nvPr>
        </p:nvSpPr>
        <p:spPr/>
        <p:txBody>
          <a:bodyPr/>
          <a:lstStyle/>
          <a:p>
            <a:r>
              <a:rPr lang="en-US"/>
              <a:t>Kernel-Mode memory allocation</a:t>
            </a:r>
            <a:endParaRPr lang="fr-FR"/>
          </a:p>
        </p:txBody>
      </p:sp>
    </p:spTree>
    <p:extLst>
      <p:ext uri="{BB962C8B-B14F-4D97-AF65-F5344CB8AC3E}">
        <p14:creationId xmlns:p14="http://schemas.microsoft.com/office/powerpoint/2010/main" val="358483698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ABAE91-F5F6-47DB-9521-ADEACEE8EE6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a:p>
        </p:txBody>
      </p:sp>
      <p:sp>
        <p:nvSpPr>
          <p:cNvPr id="3" name="Text Placeholder 2">
            <a:extLst>
              <a:ext uri="{FF2B5EF4-FFF2-40B4-BE49-F238E27FC236}">
                <a16:creationId xmlns:a16="http://schemas.microsoft.com/office/drawing/2014/main" id="{0810C94C-3D88-4F65-9DBB-A83D4B8417CF}"/>
              </a:ext>
            </a:extLst>
          </p:cNvPr>
          <p:cNvSpPr>
            <a:spLocks noGrp="1"/>
          </p:cNvSpPr>
          <p:nvPr>
            <p:ph type="body" sz="quarter" idx="14"/>
          </p:nvPr>
        </p:nvSpPr>
        <p:spPr>
          <a:xfrm>
            <a:off x="274702" y="1668463"/>
            <a:ext cx="11887070" cy="5373779"/>
          </a:xfrm>
        </p:spPr>
        <p:txBody>
          <a:bodyPr/>
          <a:lstStyle/>
          <a:p>
            <a:pPr marL="0" indent="0">
              <a:buNone/>
            </a:pPr>
            <a:r>
              <a:rPr lang="en-US"/>
              <a:t>To track Kernel-mode memory leaks, memory pool allocations are tagged with a 4-byte code</a:t>
            </a:r>
          </a:p>
          <a:p>
            <a:pPr marL="342900" lvl="1" indent="0">
              <a:buNone/>
            </a:pPr>
            <a:r>
              <a:rPr lang="en-US"/>
              <a:t>Usually, the 4 bytes are taken from ASCII alphanumeric character set to ease reading</a:t>
            </a:r>
          </a:p>
          <a:p>
            <a:pPr marL="342900" lvl="1" indent="0">
              <a:buNone/>
            </a:pPr>
            <a:endParaRPr lang="en-US"/>
          </a:p>
          <a:p>
            <a:pPr marL="342900" lvl="1" indent="0">
              <a:buNone/>
            </a:pPr>
            <a:r>
              <a:rPr lang="en-US"/>
              <a:t>Displaying Pool allocation surrounding VA 0x</a:t>
            </a:r>
            <a:r>
              <a:rPr lang="fr-FR">
                <a:latin typeface="Consolas" panose="020B0609020204030204" pitchFamily="49" charset="0"/>
              </a:rPr>
              <a:t>ffff8905880f3080</a:t>
            </a:r>
            <a:endParaRPr lang="en-US"/>
          </a:p>
          <a:p>
            <a:pPr marL="342900" lvl="1" indent="0">
              <a:buNone/>
            </a:pPr>
            <a:r>
              <a:rPr lang="fr-FR" sz="1200" err="1">
                <a:latin typeface="Consolas" panose="020B0609020204030204" pitchFamily="49" charset="0"/>
              </a:rPr>
              <a:t>kd</a:t>
            </a:r>
            <a:r>
              <a:rPr lang="fr-FR" sz="1200">
                <a:latin typeface="Consolas" panose="020B0609020204030204" pitchFamily="49" charset="0"/>
              </a:rPr>
              <a:t>&gt; !pool ffff8905880f3080</a:t>
            </a:r>
          </a:p>
          <a:p>
            <a:pPr marL="342900" lvl="1" indent="0">
              <a:buNone/>
            </a:pPr>
            <a:r>
              <a:rPr lang="fr-FR" sz="1200">
                <a:latin typeface="Consolas" panose="020B0609020204030204" pitchFamily="49" charset="0"/>
              </a:rPr>
              <a:t>Pool page ffff8905880f3080 </a:t>
            </a:r>
            <a:r>
              <a:rPr lang="fr-FR" sz="1200" err="1">
                <a:latin typeface="Consolas" panose="020B0609020204030204" pitchFamily="49" charset="0"/>
              </a:rPr>
              <a:t>region</a:t>
            </a:r>
            <a:r>
              <a:rPr lang="fr-FR" sz="1200">
                <a:latin typeface="Consolas" panose="020B0609020204030204" pitchFamily="49" charset="0"/>
              </a:rPr>
              <a:t> </a:t>
            </a:r>
            <a:r>
              <a:rPr lang="fr-FR" sz="1200" err="1">
                <a:latin typeface="Consolas" panose="020B0609020204030204" pitchFamily="49" charset="0"/>
              </a:rPr>
              <a:t>is</a:t>
            </a:r>
            <a:r>
              <a:rPr lang="fr-FR" sz="1200">
                <a:latin typeface="Consolas" panose="020B0609020204030204" pitchFamily="49" charset="0"/>
              </a:rPr>
              <a:t> </a:t>
            </a:r>
            <a:r>
              <a:rPr lang="fr-FR" sz="1200" err="1">
                <a:latin typeface="Consolas" panose="020B0609020204030204" pitchFamily="49" charset="0"/>
              </a:rPr>
              <a:t>Nonpaged</a:t>
            </a:r>
            <a:r>
              <a:rPr lang="fr-FR" sz="1200">
                <a:latin typeface="Consolas" panose="020B0609020204030204" pitchFamily="49" charset="0"/>
              </a:rPr>
              <a:t> pool</a:t>
            </a:r>
          </a:p>
          <a:p>
            <a:pPr marL="342900" lvl="1" indent="0">
              <a:buNone/>
            </a:pPr>
            <a:r>
              <a:rPr lang="fr-FR" sz="1200">
                <a:latin typeface="Consolas" panose="020B0609020204030204" pitchFamily="49" charset="0"/>
              </a:rPr>
              <a:t>*ffff8905880f3000 size:  970 </a:t>
            </a:r>
            <a:r>
              <a:rPr lang="fr-FR" sz="1200" err="1">
                <a:latin typeface="Consolas" panose="020B0609020204030204" pitchFamily="49" charset="0"/>
              </a:rPr>
              <a:t>previous</a:t>
            </a:r>
            <a:r>
              <a:rPr lang="fr-FR" sz="1200">
                <a:latin typeface="Consolas" panose="020B0609020204030204" pitchFamily="49" charset="0"/>
              </a:rPr>
              <a:t> size:    0  (</a:t>
            </a:r>
            <a:r>
              <a:rPr lang="fr-FR" sz="1200" err="1">
                <a:latin typeface="Consolas" panose="020B0609020204030204" pitchFamily="49" charset="0"/>
              </a:rPr>
              <a:t>Allocated</a:t>
            </a:r>
            <a:r>
              <a:rPr lang="fr-FR" sz="1200">
                <a:latin typeface="Consolas" panose="020B0609020204030204" pitchFamily="49" charset="0"/>
              </a:rPr>
              <a:t>) *</a:t>
            </a:r>
            <a:r>
              <a:rPr lang="fr-FR" sz="1200" err="1">
                <a:solidFill>
                  <a:srgbClr val="FF0000"/>
                </a:solidFill>
                <a:latin typeface="Consolas" panose="020B0609020204030204" pitchFamily="49" charset="0"/>
              </a:rPr>
              <a:t>Thre</a:t>
            </a:r>
            <a:endParaRPr lang="fr-FR" sz="1200">
              <a:solidFill>
                <a:srgbClr val="FF0000"/>
              </a:solidFill>
              <a:latin typeface="Consolas" panose="020B0609020204030204" pitchFamily="49" charset="0"/>
            </a:endParaRPr>
          </a:p>
          <a:p>
            <a:pPr marL="342900" lvl="1" indent="0">
              <a:buNone/>
            </a:pPr>
            <a:r>
              <a:rPr lang="fr-FR" sz="1200">
                <a:latin typeface="Consolas" panose="020B0609020204030204" pitchFamily="49" charset="0"/>
              </a:rPr>
              <a:t>		</a:t>
            </a:r>
            <a:r>
              <a:rPr lang="fr-FR" sz="1200" err="1">
                <a:latin typeface="Consolas" panose="020B0609020204030204" pitchFamily="49" charset="0"/>
              </a:rPr>
              <a:t>Pooltag</a:t>
            </a:r>
            <a:r>
              <a:rPr lang="fr-FR" sz="1200">
                <a:latin typeface="Consolas" panose="020B0609020204030204" pitchFamily="49" charset="0"/>
              </a:rPr>
              <a:t> </a:t>
            </a:r>
            <a:r>
              <a:rPr lang="fr-FR" sz="1200" err="1">
                <a:solidFill>
                  <a:srgbClr val="FF0000"/>
                </a:solidFill>
                <a:latin typeface="Consolas" panose="020B0609020204030204" pitchFamily="49" charset="0"/>
              </a:rPr>
              <a:t>Thre</a:t>
            </a:r>
            <a:r>
              <a:rPr lang="fr-FR" sz="1200">
                <a:latin typeface="Consolas" panose="020B0609020204030204" pitchFamily="49" charset="0"/>
              </a:rPr>
              <a:t> : Thread </a:t>
            </a:r>
            <a:r>
              <a:rPr lang="fr-FR" sz="1200" err="1">
                <a:latin typeface="Consolas" panose="020B0609020204030204" pitchFamily="49" charset="0"/>
              </a:rPr>
              <a:t>objects</a:t>
            </a:r>
            <a:r>
              <a:rPr lang="fr-FR" sz="1200">
                <a:latin typeface="Consolas" panose="020B0609020204030204" pitchFamily="49" charset="0"/>
              </a:rPr>
              <a:t>, </a:t>
            </a:r>
            <a:r>
              <a:rPr lang="fr-FR" sz="1200" err="1">
                <a:latin typeface="Consolas" panose="020B0609020204030204" pitchFamily="49" charset="0"/>
              </a:rPr>
              <a:t>Binary</a:t>
            </a:r>
            <a:r>
              <a:rPr lang="fr-FR" sz="1200">
                <a:latin typeface="Consolas" panose="020B0609020204030204" pitchFamily="49" charset="0"/>
              </a:rPr>
              <a:t> : </a:t>
            </a:r>
            <a:r>
              <a:rPr lang="fr-FR" sz="1200" err="1">
                <a:latin typeface="Consolas" panose="020B0609020204030204" pitchFamily="49" charset="0"/>
              </a:rPr>
              <a:t>nt!ps</a:t>
            </a:r>
            <a:endParaRPr lang="fr-FR" sz="1200">
              <a:latin typeface="Consolas" panose="020B0609020204030204" pitchFamily="49" charset="0"/>
            </a:endParaRPr>
          </a:p>
          <a:p>
            <a:pPr marL="342900" lvl="1" indent="0">
              <a:buNone/>
            </a:pPr>
            <a:r>
              <a:rPr lang="fr-FR" sz="1200">
                <a:latin typeface="Consolas" panose="020B0609020204030204" pitchFamily="49" charset="0"/>
              </a:rPr>
              <a:t> ffff8905880f3970 size:   10 </a:t>
            </a:r>
            <a:r>
              <a:rPr lang="fr-FR" sz="1200" err="1">
                <a:latin typeface="Consolas" panose="020B0609020204030204" pitchFamily="49" charset="0"/>
              </a:rPr>
              <a:t>previous</a:t>
            </a:r>
            <a:r>
              <a:rPr lang="fr-FR" sz="1200">
                <a:latin typeface="Consolas" panose="020B0609020204030204" pitchFamily="49" charset="0"/>
              </a:rPr>
              <a:t> size:  970  (Free)       </a:t>
            </a:r>
            <a:r>
              <a:rPr lang="fr-FR" sz="1200">
                <a:solidFill>
                  <a:srgbClr val="FF0000"/>
                </a:solidFill>
                <a:latin typeface="Consolas" panose="020B0609020204030204" pitchFamily="49" charset="0"/>
              </a:rPr>
              <a:t>Free</a:t>
            </a:r>
          </a:p>
          <a:p>
            <a:pPr marL="342900" lvl="1" indent="0">
              <a:buNone/>
            </a:pPr>
            <a:r>
              <a:rPr lang="fr-FR" sz="1200">
                <a:latin typeface="Consolas" panose="020B0609020204030204" pitchFamily="49" charset="0"/>
              </a:rPr>
              <a:t> ffff8905880f3980 size:   80 </a:t>
            </a:r>
            <a:r>
              <a:rPr lang="fr-FR" sz="1200" err="1">
                <a:latin typeface="Consolas" panose="020B0609020204030204" pitchFamily="49" charset="0"/>
              </a:rPr>
              <a:t>previous</a:t>
            </a:r>
            <a:r>
              <a:rPr lang="fr-FR" sz="1200">
                <a:latin typeface="Consolas" panose="020B0609020204030204" pitchFamily="49" charset="0"/>
              </a:rPr>
              <a:t> size:   10  (</a:t>
            </a:r>
            <a:r>
              <a:rPr lang="fr-FR" sz="1200" err="1">
                <a:latin typeface="Consolas" panose="020B0609020204030204" pitchFamily="49" charset="0"/>
              </a:rPr>
              <a:t>Allocated</a:t>
            </a:r>
            <a:r>
              <a:rPr lang="fr-FR" sz="1200">
                <a:latin typeface="Consolas" panose="020B0609020204030204" pitchFamily="49" charset="0"/>
              </a:rPr>
              <a:t>)  </a:t>
            </a:r>
            <a:r>
              <a:rPr lang="fr-FR" sz="1200">
                <a:solidFill>
                  <a:srgbClr val="FF0000"/>
                </a:solidFill>
                <a:latin typeface="Consolas" panose="020B0609020204030204" pitchFamily="49" charset="0"/>
              </a:rPr>
              <a:t>Even</a:t>
            </a:r>
          </a:p>
          <a:p>
            <a:pPr marL="342900" lvl="1" indent="0">
              <a:buNone/>
            </a:pPr>
            <a:r>
              <a:rPr lang="fr-FR" sz="1200">
                <a:latin typeface="Consolas" panose="020B0609020204030204" pitchFamily="49" charset="0"/>
              </a:rPr>
              <a:t> ffff8905880f3a00 size:   c0 </a:t>
            </a:r>
            <a:r>
              <a:rPr lang="fr-FR" sz="1200" err="1">
                <a:latin typeface="Consolas" panose="020B0609020204030204" pitchFamily="49" charset="0"/>
              </a:rPr>
              <a:t>previous</a:t>
            </a:r>
            <a:r>
              <a:rPr lang="fr-FR" sz="1200">
                <a:latin typeface="Consolas" panose="020B0609020204030204" pitchFamily="49" charset="0"/>
              </a:rPr>
              <a:t> size:   80  (</a:t>
            </a:r>
            <a:r>
              <a:rPr lang="fr-FR" sz="1200" err="1">
                <a:latin typeface="Consolas" panose="020B0609020204030204" pitchFamily="49" charset="0"/>
              </a:rPr>
              <a:t>Allocated</a:t>
            </a:r>
            <a:r>
              <a:rPr lang="fr-FR" sz="1200">
                <a:latin typeface="Consolas" panose="020B0609020204030204" pitchFamily="49" charset="0"/>
              </a:rPr>
              <a:t>)  </a:t>
            </a:r>
            <a:r>
              <a:rPr lang="fr-FR" sz="1200" err="1">
                <a:solidFill>
                  <a:srgbClr val="FF0000"/>
                </a:solidFill>
                <a:latin typeface="Consolas" panose="020B0609020204030204" pitchFamily="49" charset="0"/>
              </a:rPr>
              <a:t>FMsl</a:t>
            </a:r>
            <a:endParaRPr lang="fr-FR" sz="1200">
              <a:solidFill>
                <a:srgbClr val="FF0000"/>
              </a:solidFill>
              <a:latin typeface="Consolas" panose="020B0609020204030204" pitchFamily="49" charset="0"/>
            </a:endParaRPr>
          </a:p>
          <a:p>
            <a:pPr marL="342900" lvl="1" indent="0">
              <a:buNone/>
            </a:pPr>
            <a:r>
              <a:rPr lang="fr-FR" sz="1200">
                <a:latin typeface="Consolas" panose="020B0609020204030204" pitchFamily="49" charset="0"/>
              </a:rPr>
              <a:t> ffff8905880f3ac0 size:  190 </a:t>
            </a:r>
            <a:r>
              <a:rPr lang="fr-FR" sz="1200" err="1">
                <a:latin typeface="Consolas" panose="020B0609020204030204" pitchFamily="49" charset="0"/>
              </a:rPr>
              <a:t>previous</a:t>
            </a:r>
            <a:r>
              <a:rPr lang="fr-FR" sz="1200">
                <a:latin typeface="Consolas" panose="020B0609020204030204" pitchFamily="49" charset="0"/>
              </a:rPr>
              <a:t> size:   c0  (</a:t>
            </a:r>
            <a:r>
              <a:rPr lang="fr-FR" sz="1200" err="1">
                <a:latin typeface="Consolas" panose="020B0609020204030204" pitchFamily="49" charset="0"/>
              </a:rPr>
              <a:t>Allocated</a:t>
            </a:r>
            <a:r>
              <a:rPr lang="fr-FR" sz="1200">
                <a:latin typeface="Consolas" panose="020B0609020204030204" pitchFamily="49" charset="0"/>
              </a:rPr>
              <a:t>)  </a:t>
            </a:r>
            <a:r>
              <a:rPr lang="fr-FR" sz="1200">
                <a:solidFill>
                  <a:srgbClr val="FF0000"/>
                </a:solidFill>
                <a:latin typeface="Consolas" panose="020B0609020204030204" pitchFamily="49" charset="0"/>
              </a:rPr>
              <a:t>File</a:t>
            </a:r>
          </a:p>
          <a:p>
            <a:pPr marL="342900" lvl="1" indent="0">
              <a:buNone/>
            </a:pPr>
            <a:r>
              <a:rPr lang="fr-FR" sz="1200">
                <a:latin typeface="Consolas" panose="020B0609020204030204" pitchFamily="49" charset="0"/>
              </a:rPr>
              <a:t> ffff8905880f3c50 size:   80 </a:t>
            </a:r>
            <a:r>
              <a:rPr lang="fr-FR" sz="1200" err="1">
                <a:latin typeface="Consolas" panose="020B0609020204030204" pitchFamily="49" charset="0"/>
              </a:rPr>
              <a:t>previous</a:t>
            </a:r>
            <a:r>
              <a:rPr lang="fr-FR" sz="1200">
                <a:latin typeface="Consolas" panose="020B0609020204030204" pitchFamily="49" charset="0"/>
              </a:rPr>
              <a:t> size:  190  (</a:t>
            </a:r>
            <a:r>
              <a:rPr lang="fr-FR" sz="1200" err="1">
                <a:latin typeface="Consolas" panose="020B0609020204030204" pitchFamily="49" charset="0"/>
              </a:rPr>
              <a:t>Allocated</a:t>
            </a:r>
            <a:r>
              <a:rPr lang="fr-FR" sz="1200">
                <a:latin typeface="Consolas" panose="020B0609020204030204" pitchFamily="49" charset="0"/>
              </a:rPr>
              <a:t>)  </a:t>
            </a:r>
            <a:r>
              <a:rPr lang="fr-FR" sz="1200">
                <a:solidFill>
                  <a:srgbClr val="FF0000"/>
                </a:solidFill>
                <a:latin typeface="Consolas" panose="020B0609020204030204" pitchFamily="49" charset="0"/>
              </a:rPr>
              <a:t>Even</a:t>
            </a:r>
          </a:p>
          <a:p>
            <a:pPr marL="342900" lvl="1" indent="0">
              <a:buNone/>
            </a:pPr>
            <a:r>
              <a:rPr lang="fr-FR" sz="1200">
                <a:latin typeface="Consolas" panose="020B0609020204030204" pitchFamily="49" charset="0"/>
              </a:rPr>
              <a:t> ffff8905880f3cd0 size:   60 </a:t>
            </a:r>
            <a:r>
              <a:rPr lang="fr-FR" sz="1200" err="1">
                <a:latin typeface="Consolas" panose="020B0609020204030204" pitchFamily="49" charset="0"/>
              </a:rPr>
              <a:t>previous</a:t>
            </a:r>
            <a:r>
              <a:rPr lang="fr-FR" sz="1200">
                <a:latin typeface="Consolas" panose="020B0609020204030204" pitchFamily="49" charset="0"/>
              </a:rPr>
              <a:t> size:   80  (</a:t>
            </a:r>
            <a:r>
              <a:rPr lang="fr-FR" sz="1200" err="1">
                <a:latin typeface="Consolas" panose="020B0609020204030204" pitchFamily="49" charset="0"/>
              </a:rPr>
              <a:t>Allocated</a:t>
            </a:r>
            <a:r>
              <a:rPr lang="fr-FR" sz="1200">
                <a:latin typeface="Consolas" panose="020B0609020204030204" pitchFamily="49" charset="0"/>
              </a:rPr>
              <a:t>)  </a:t>
            </a:r>
            <a:r>
              <a:rPr lang="fr-FR" sz="1200" err="1">
                <a:solidFill>
                  <a:srgbClr val="FF0000"/>
                </a:solidFill>
                <a:latin typeface="Consolas" panose="020B0609020204030204" pitchFamily="49" charset="0"/>
              </a:rPr>
              <a:t>Icp</a:t>
            </a:r>
            <a:r>
              <a:rPr lang="fr-FR" sz="1200">
                <a:latin typeface="Consolas" panose="020B0609020204030204" pitchFamily="49" charset="0"/>
              </a:rPr>
              <a:t> </a:t>
            </a:r>
          </a:p>
          <a:p>
            <a:pPr marL="342900" lvl="1" indent="0">
              <a:buNone/>
            </a:pPr>
            <a:r>
              <a:rPr lang="fr-FR" sz="1200">
                <a:latin typeface="Consolas" panose="020B0609020204030204" pitchFamily="49" charset="0"/>
              </a:rPr>
              <a:t> ffff8905880f3d30 size:   60 </a:t>
            </a:r>
            <a:r>
              <a:rPr lang="fr-FR" sz="1200" err="1">
                <a:latin typeface="Consolas" panose="020B0609020204030204" pitchFamily="49" charset="0"/>
              </a:rPr>
              <a:t>previous</a:t>
            </a:r>
            <a:r>
              <a:rPr lang="fr-FR" sz="1200">
                <a:latin typeface="Consolas" panose="020B0609020204030204" pitchFamily="49" charset="0"/>
              </a:rPr>
              <a:t> size:   60  (</a:t>
            </a:r>
            <a:r>
              <a:rPr lang="fr-FR" sz="1200" err="1">
                <a:latin typeface="Consolas" panose="020B0609020204030204" pitchFamily="49" charset="0"/>
              </a:rPr>
              <a:t>Allocated</a:t>
            </a:r>
            <a:r>
              <a:rPr lang="fr-FR" sz="1200">
                <a:latin typeface="Consolas" panose="020B0609020204030204" pitchFamily="49" charset="0"/>
              </a:rPr>
              <a:t>)  </a:t>
            </a:r>
            <a:r>
              <a:rPr lang="fr-FR" sz="1200" err="1">
                <a:solidFill>
                  <a:srgbClr val="FF0000"/>
                </a:solidFill>
                <a:latin typeface="Consolas" panose="020B0609020204030204" pitchFamily="49" charset="0"/>
              </a:rPr>
              <a:t>Icp</a:t>
            </a:r>
            <a:r>
              <a:rPr lang="fr-FR" sz="1200">
                <a:latin typeface="Consolas" panose="020B0609020204030204" pitchFamily="49" charset="0"/>
              </a:rPr>
              <a:t> </a:t>
            </a:r>
          </a:p>
          <a:p>
            <a:pPr marL="342900" lvl="1" indent="0">
              <a:buNone/>
            </a:pPr>
            <a:r>
              <a:rPr lang="fr-FR" sz="1200">
                <a:latin typeface="Consolas" panose="020B0609020204030204" pitchFamily="49" charset="0"/>
              </a:rPr>
              <a:t> ffff8905880f3d90 size:   e0 </a:t>
            </a:r>
            <a:r>
              <a:rPr lang="fr-FR" sz="1200" err="1">
                <a:latin typeface="Consolas" panose="020B0609020204030204" pitchFamily="49" charset="0"/>
              </a:rPr>
              <a:t>previous</a:t>
            </a:r>
            <a:r>
              <a:rPr lang="fr-FR" sz="1200">
                <a:latin typeface="Consolas" panose="020B0609020204030204" pitchFamily="49" charset="0"/>
              </a:rPr>
              <a:t> size:   60  (</a:t>
            </a:r>
            <a:r>
              <a:rPr lang="fr-FR" sz="1200" err="1">
                <a:latin typeface="Consolas" panose="020B0609020204030204" pitchFamily="49" charset="0"/>
              </a:rPr>
              <a:t>Allocated</a:t>
            </a:r>
            <a:r>
              <a:rPr lang="fr-FR" sz="1200">
                <a:latin typeface="Consolas" panose="020B0609020204030204" pitchFamily="49" charset="0"/>
              </a:rPr>
              <a:t>)  </a:t>
            </a:r>
            <a:r>
              <a:rPr lang="fr-FR" sz="1200" err="1">
                <a:solidFill>
                  <a:srgbClr val="FF0000"/>
                </a:solidFill>
                <a:latin typeface="Consolas" panose="020B0609020204030204" pitchFamily="49" charset="0"/>
              </a:rPr>
              <a:t>EtwR</a:t>
            </a:r>
            <a:endParaRPr lang="fr-FR" sz="1200">
              <a:solidFill>
                <a:srgbClr val="FF0000"/>
              </a:solidFill>
              <a:latin typeface="Consolas" panose="020B0609020204030204" pitchFamily="49" charset="0"/>
            </a:endParaRPr>
          </a:p>
          <a:p>
            <a:pPr marL="342900" lvl="1" indent="0">
              <a:buNone/>
            </a:pPr>
            <a:r>
              <a:rPr lang="fr-FR" sz="1200">
                <a:latin typeface="Consolas" panose="020B0609020204030204" pitchFamily="49" charset="0"/>
              </a:rPr>
              <a:t> ffff8905880f3e70 size:  190 </a:t>
            </a:r>
            <a:r>
              <a:rPr lang="fr-FR" sz="1200" err="1">
                <a:latin typeface="Consolas" panose="020B0609020204030204" pitchFamily="49" charset="0"/>
              </a:rPr>
              <a:t>previous</a:t>
            </a:r>
            <a:r>
              <a:rPr lang="fr-FR" sz="1200">
                <a:latin typeface="Consolas" panose="020B0609020204030204" pitchFamily="49" charset="0"/>
              </a:rPr>
              <a:t> size:   e0  (</a:t>
            </a:r>
            <a:r>
              <a:rPr lang="fr-FR" sz="1200" err="1">
                <a:latin typeface="Consolas" panose="020B0609020204030204" pitchFamily="49" charset="0"/>
              </a:rPr>
              <a:t>Allocated</a:t>
            </a:r>
            <a:r>
              <a:rPr lang="fr-FR" sz="1200">
                <a:latin typeface="Consolas" panose="020B0609020204030204" pitchFamily="49" charset="0"/>
              </a:rPr>
              <a:t>)  </a:t>
            </a:r>
            <a:r>
              <a:rPr lang="fr-FR" sz="1200">
                <a:solidFill>
                  <a:srgbClr val="FF0000"/>
                </a:solidFill>
                <a:latin typeface="Consolas" panose="020B0609020204030204" pitchFamily="49" charset="0"/>
              </a:rPr>
              <a:t>File</a:t>
            </a:r>
          </a:p>
        </p:txBody>
      </p:sp>
      <p:sp>
        <p:nvSpPr>
          <p:cNvPr id="4" name="Title 3">
            <a:extLst>
              <a:ext uri="{FF2B5EF4-FFF2-40B4-BE49-F238E27FC236}">
                <a16:creationId xmlns:a16="http://schemas.microsoft.com/office/drawing/2014/main" id="{6BE74D0E-F176-4F23-A71E-261EB7A7CDE5}"/>
              </a:ext>
            </a:extLst>
          </p:cNvPr>
          <p:cNvSpPr>
            <a:spLocks noGrp="1"/>
          </p:cNvSpPr>
          <p:nvPr>
            <p:ph type="title"/>
          </p:nvPr>
        </p:nvSpPr>
        <p:spPr/>
        <p:txBody>
          <a:bodyPr/>
          <a:lstStyle/>
          <a:p>
            <a:r>
              <a:rPr lang="en-US"/>
              <a:t>Memory Pool tagging</a:t>
            </a:r>
            <a:endParaRPr lang="fr-FR"/>
          </a:p>
        </p:txBody>
      </p:sp>
    </p:spTree>
    <p:extLst>
      <p:ext uri="{BB962C8B-B14F-4D97-AF65-F5344CB8AC3E}">
        <p14:creationId xmlns:p14="http://schemas.microsoft.com/office/powerpoint/2010/main" val="27571964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37D6B1-7198-49AE-B8EE-FA77F033403D}"/>
              </a:ext>
            </a:extLst>
          </p:cNvPr>
          <p:cNvGraphicFramePr>
            <a:graphicFrameLocks noGrp="1"/>
          </p:cNvGraphicFramePr>
          <p:nvPr>
            <p:extLst>
              <p:ext uri="{D42A27DB-BD31-4B8C-83A1-F6EECF244321}">
                <p14:modId xmlns:p14="http://schemas.microsoft.com/office/powerpoint/2010/main" val="4020363083"/>
              </p:ext>
            </p:extLst>
          </p:nvPr>
        </p:nvGraphicFramePr>
        <p:xfrm>
          <a:off x="838200" y="2152649"/>
          <a:ext cx="6124977" cy="1836896"/>
        </p:xfrm>
        <a:graphic>
          <a:graphicData uri="http://schemas.openxmlformats.org/drawingml/2006/table">
            <a:tbl>
              <a:tblPr>
                <a:tableStyleId>{B301B821-A1FF-4177-AEE7-76D212191A09}</a:tableStyleId>
              </a:tblPr>
              <a:tblGrid>
                <a:gridCol w="1968348">
                  <a:extLst>
                    <a:ext uri="{9D8B030D-6E8A-4147-A177-3AD203B41FA5}">
                      <a16:colId xmlns:a16="http://schemas.microsoft.com/office/drawing/2014/main" val="4222041293"/>
                    </a:ext>
                  </a:extLst>
                </a:gridCol>
                <a:gridCol w="2012337">
                  <a:extLst>
                    <a:ext uri="{9D8B030D-6E8A-4147-A177-3AD203B41FA5}">
                      <a16:colId xmlns:a16="http://schemas.microsoft.com/office/drawing/2014/main" val="2980895161"/>
                    </a:ext>
                  </a:extLst>
                </a:gridCol>
                <a:gridCol w="2144292">
                  <a:extLst>
                    <a:ext uri="{9D8B030D-6E8A-4147-A177-3AD203B41FA5}">
                      <a16:colId xmlns:a16="http://schemas.microsoft.com/office/drawing/2014/main" val="2103302835"/>
                    </a:ext>
                  </a:extLst>
                </a:gridCol>
              </a:tblGrid>
              <a:tr h="143020">
                <a:tc>
                  <a:txBody>
                    <a:bodyPr/>
                    <a:lstStyle/>
                    <a:p>
                      <a:r>
                        <a:rPr lang="en-US" sz="1400">
                          <a:effectLst/>
                        </a:rPr>
                        <a:t> </a:t>
                      </a:r>
                    </a:p>
                  </a:txBody>
                  <a:tcPr marL="7451" marR="7451" marT="7451" marB="7451"/>
                </a:tc>
                <a:tc>
                  <a:txBody>
                    <a:bodyPr/>
                    <a:lstStyle/>
                    <a:p>
                      <a:pPr algn="ctr"/>
                      <a:r>
                        <a:rPr lang="en-US" sz="1400">
                          <a:effectLst/>
                        </a:rPr>
                        <a:t>32-bit</a:t>
                      </a:r>
                    </a:p>
                  </a:txBody>
                  <a:tcPr marL="7451" marR="7451" marT="7451" marB="7451"/>
                </a:tc>
                <a:tc>
                  <a:txBody>
                    <a:bodyPr/>
                    <a:lstStyle/>
                    <a:p>
                      <a:pPr algn="ctr"/>
                      <a:r>
                        <a:rPr lang="en-US" sz="1400">
                          <a:effectLst/>
                        </a:rPr>
                        <a:t>64-bit</a:t>
                      </a:r>
                    </a:p>
                  </a:txBody>
                  <a:tcPr marL="7451" marR="7451" marT="7451" marB="7451"/>
                </a:tc>
                <a:extLst>
                  <a:ext uri="{0D108BD9-81ED-4DB2-BD59-A6C34878D82A}">
                    <a16:rowId xmlns:a16="http://schemas.microsoft.com/office/drawing/2014/main" val="1550678573"/>
                  </a:ext>
                </a:extLst>
              </a:tr>
              <a:tr h="592242">
                <a:tc>
                  <a:txBody>
                    <a:bodyPr/>
                    <a:lstStyle/>
                    <a:p>
                      <a:r>
                        <a:rPr lang="en-US" sz="1400">
                          <a:effectLst/>
                        </a:rPr>
                        <a:t>XP, Server 2003</a:t>
                      </a:r>
                    </a:p>
                  </a:txBody>
                  <a:tcPr marL="7451" marR="7451" marT="7451" marB="7451"/>
                </a:tc>
                <a:tc>
                  <a:txBody>
                    <a:bodyPr/>
                    <a:lstStyle/>
                    <a:p>
                      <a:pPr algn="ctr"/>
                      <a:r>
                        <a:rPr lang="en-US" sz="1400">
                          <a:effectLst/>
                        </a:rPr>
                        <a:t>up to 1.2GB RAM: 32-256 MB  </a:t>
                      </a:r>
                      <a:br>
                        <a:rPr lang="en-US" sz="1400">
                          <a:effectLst/>
                        </a:rPr>
                      </a:br>
                      <a:r>
                        <a:rPr lang="en-US" sz="1400">
                          <a:effectLst/>
                        </a:rPr>
                        <a:t>&gt; 1.2GB RAM: 256MB</a:t>
                      </a:r>
                    </a:p>
                  </a:txBody>
                  <a:tcPr marL="7451" marR="7451" marT="7451" marB="7451"/>
                </a:tc>
                <a:tc>
                  <a:txBody>
                    <a:bodyPr/>
                    <a:lstStyle/>
                    <a:p>
                      <a:pPr algn="ctr"/>
                      <a:r>
                        <a:rPr lang="en-US" sz="1400">
                          <a:effectLst/>
                        </a:rPr>
                        <a:t>min( ~400K/MB of RAM, 128GB)</a:t>
                      </a:r>
                    </a:p>
                  </a:txBody>
                  <a:tcPr marL="7451" marR="7451" marT="7451" marB="7451"/>
                </a:tc>
                <a:extLst>
                  <a:ext uri="{0D108BD9-81ED-4DB2-BD59-A6C34878D82A}">
                    <a16:rowId xmlns:a16="http://schemas.microsoft.com/office/drawing/2014/main" val="3692163579"/>
                  </a:ext>
                </a:extLst>
              </a:tr>
              <a:tr h="518849">
                <a:tc>
                  <a:txBody>
                    <a:bodyPr/>
                    <a:lstStyle/>
                    <a:p>
                      <a:r>
                        <a:rPr lang="pt-BR" sz="1400">
                          <a:effectLst/>
                        </a:rPr>
                        <a:t>Vista, Server 2008, </a:t>
                      </a:r>
                      <a:br>
                        <a:rPr lang="pt-BR" sz="1400">
                          <a:effectLst/>
                        </a:rPr>
                      </a:br>
                      <a:r>
                        <a:rPr lang="pt-BR" sz="1400">
                          <a:effectLst/>
                        </a:rPr>
                        <a:t>Windows 7, Server 2008 R2</a:t>
                      </a:r>
                    </a:p>
                  </a:txBody>
                  <a:tcPr marL="7451" marR="7451" marT="7451" marB="7451"/>
                </a:tc>
                <a:tc>
                  <a:txBody>
                    <a:bodyPr/>
                    <a:lstStyle/>
                    <a:p>
                      <a:pPr algn="ctr"/>
                      <a:r>
                        <a:rPr lang="en-US" sz="1400">
                          <a:effectLst/>
                        </a:rPr>
                        <a:t>min( ~75% of RAM, 2GB)</a:t>
                      </a:r>
                    </a:p>
                  </a:txBody>
                  <a:tcPr marL="7451" marR="7451" marT="7451" marB="7451"/>
                </a:tc>
                <a:tc>
                  <a:txBody>
                    <a:bodyPr/>
                    <a:lstStyle/>
                    <a:p>
                      <a:pPr algn="ctr"/>
                      <a:r>
                        <a:rPr lang="en-US" sz="1400">
                          <a:effectLst/>
                        </a:rPr>
                        <a:t>min(~75% of RAM, 128GB)</a:t>
                      </a:r>
                    </a:p>
                  </a:txBody>
                  <a:tcPr marL="7451" marR="7451" marT="7451" marB="7451"/>
                </a:tc>
                <a:extLst>
                  <a:ext uri="{0D108BD9-81ED-4DB2-BD59-A6C34878D82A}">
                    <a16:rowId xmlns:a16="http://schemas.microsoft.com/office/drawing/2014/main" val="4232975358"/>
                  </a:ext>
                </a:extLst>
              </a:tr>
              <a:tr h="298670">
                <a:tc>
                  <a:txBody>
                    <a:bodyPr/>
                    <a:lstStyle/>
                    <a:p>
                      <a:r>
                        <a:rPr lang="en-US" sz="1400">
                          <a:effectLst/>
                        </a:rPr>
                        <a:t>Windows 8, Server 2012</a:t>
                      </a:r>
                    </a:p>
                  </a:txBody>
                  <a:tcPr marL="7451" marR="7451" marT="7451" marB="7451"/>
                </a:tc>
                <a:tc>
                  <a:txBody>
                    <a:bodyPr/>
                    <a:lstStyle/>
                    <a:p>
                      <a:pPr algn="ctr"/>
                      <a:r>
                        <a:rPr lang="en-US" sz="1400">
                          <a:effectLst/>
                        </a:rPr>
                        <a:t>min( ~75% of RAM, 2GB)</a:t>
                      </a:r>
                    </a:p>
                  </a:txBody>
                  <a:tcPr marL="7451" marR="7451" marT="7451" marB="7451"/>
                </a:tc>
                <a:tc>
                  <a:txBody>
                    <a:bodyPr/>
                    <a:lstStyle/>
                    <a:p>
                      <a:pPr algn="ctr"/>
                      <a:r>
                        <a:rPr lang="en-US" sz="1400">
                          <a:effectLst/>
                        </a:rPr>
                        <a:t>min( 2x RAM, 128GB)</a:t>
                      </a:r>
                    </a:p>
                  </a:txBody>
                  <a:tcPr marL="7451" marR="7451" marT="7451" marB="7451"/>
                </a:tc>
                <a:extLst>
                  <a:ext uri="{0D108BD9-81ED-4DB2-BD59-A6C34878D82A}">
                    <a16:rowId xmlns:a16="http://schemas.microsoft.com/office/drawing/2014/main" val="3154912466"/>
                  </a:ext>
                </a:extLst>
              </a:tr>
            </a:tbl>
          </a:graphicData>
        </a:graphic>
      </p:graphicFrame>
      <p:sp>
        <p:nvSpPr>
          <p:cNvPr id="6" name="TextBox 5">
            <a:extLst>
              <a:ext uri="{FF2B5EF4-FFF2-40B4-BE49-F238E27FC236}">
                <a16:creationId xmlns:a16="http://schemas.microsoft.com/office/drawing/2014/main" id="{3120DE45-B13E-4D93-B4C9-DEF69BFCF9C7}"/>
              </a:ext>
            </a:extLst>
          </p:cNvPr>
          <p:cNvSpPr txBox="1"/>
          <p:nvPr/>
        </p:nvSpPr>
        <p:spPr>
          <a:xfrm>
            <a:off x="838200" y="1635270"/>
            <a:ext cx="2250809" cy="369332"/>
          </a:xfrm>
          <a:prstGeom prst="rect">
            <a:avLst/>
          </a:prstGeom>
          <a:noFill/>
        </p:spPr>
        <p:txBody>
          <a:bodyPr wrap="none" rtlCol="0">
            <a:spAutoFit/>
          </a:bodyPr>
          <a:lstStyle/>
          <a:p>
            <a:r>
              <a:rPr lang="fr-FR"/>
              <a:t>Non-</a:t>
            </a:r>
            <a:r>
              <a:rPr lang="fr-FR" err="1"/>
              <a:t>paged</a:t>
            </a:r>
            <a:r>
              <a:rPr lang="fr-FR"/>
              <a:t> Pool </a:t>
            </a:r>
            <a:r>
              <a:rPr lang="fr-FR" err="1"/>
              <a:t>limits</a:t>
            </a:r>
            <a:endParaRPr lang="en-US"/>
          </a:p>
        </p:txBody>
      </p:sp>
      <p:graphicFrame>
        <p:nvGraphicFramePr>
          <p:cNvPr id="7" name="Table 6">
            <a:extLst>
              <a:ext uri="{FF2B5EF4-FFF2-40B4-BE49-F238E27FC236}">
                <a16:creationId xmlns:a16="http://schemas.microsoft.com/office/drawing/2014/main" id="{2FA23DB5-9EC1-4F87-948F-C2E1C6730EC9}"/>
              </a:ext>
            </a:extLst>
          </p:cNvPr>
          <p:cNvGraphicFramePr>
            <a:graphicFrameLocks noGrp="1"/>
          </p:cNvGraphicFramePr>
          <p:nvPr>
            <p:extLst>
              <p:ext uri="{D42A27DB-BD31-4B8C-83A1-F6EECF244321}">
                <p14:modId xmlns:p14="http://schemas.microsoft.com/office/powerpoint/2010/main" val="2475168191"/>
              </p:ext>
            </p:extLst>
          </p:nvPr>
        </p:nvGraphicFramePr>
        <p:xfrm>
          <a:off x="838200" y="4735049"/>
          <a:ext cx="6124978" cy="1979848"/>
        </p:xfrm>
        <a:graphic>
          <a:graphicData uri="http://schemas.openxmlformats.org/drawingml/2006/table">
            <a:tbl>
              <a:tblPr>
                <a:tableStyleId>{B301B821-A1FF-4177-AEE7-76D212191A09}</a:tableStyleId>
              </a:tblPr>
              <a:tblGrid>
                <a:gridCol w="1808933">
                  <a:extLst>
                    <a:ext uri="{9D8B030D-6E8A-4147-A177-3AD203B41FA5}">
                      <a16:colId xmlns:a16="http://schemas.microsoft.com/office/drawing/2014/main" val="2243327480"/>
                    </a:ext>
                  </a:extLst>
                </a:gridCol>
                <a:gridCol w="1840666">
                  <a:extLst>
                    <a:ext uri="{9D8B030D-6E8A-4147-A177-3AD203B41FA5}">
                      <a16:colId xmlns:a16="http://schemas.microsoft.com/office/drawing/2014/main" val="3608485657"/>
                    </a:ext>
                  </a:extLst>
                </a:gridCol>
                <a:gridCol w="2475379">
                  <a:extLst>
                    <a:ext uri="{9D8B030D-6E8A-4147-A177-3AD203B41FA5}">
                      <a16:colId xmlns:a16="http://schemas.microsoft.com/office/drawing/2014/main" val="1018239627"/>
                    </a:ext>
                  </a:extLst>
                </a:gridCol>
              </a:tblGrid>
              <a:tr h="165267">
                <a:tc>
                  <a:txBody>
                    <a:bodyPr/>
                    <a:lstStyle/>
                    <a:p>
                      <a:r>
                        <a:rPr lang="en-US" sz="1400">
                          <a:effectLst/>
                        </a:rPr>
                        <a:t> </a:t>
                      </a:r>
                    </a:p>
                  </a:txBody>
                  <a:tcPr marL="7451" marR="7451" marT="7451" marB="7451"/>
                </a:tc>
                <a:tc>
                  <a:txBody>
                    <a:bodyPr/>
                    <a:lstStyle/>
                    <a:p>
                      <a:pPr algn="ctr"/>
                      <a:r>
                        <a:rPr lang="en-US" sz="1400">
                          <a:effectLst/>
                        </a:rPr>
                        <a:t>32-bit</a:t>
                      </a:r>
                    </a:p>
                  </a:txBody>
                  <a:tcPr marL="7451" marR="7451" marT="7451" marB="7451"/>
                </a:tc>
                <a:tc>
                  <a:txBody>
                    <a:bodyPr/>
                    <a:lstStyle/>
                    <a:p>
                      <a:pPr algn="ctr"/>
                      <a:r>
                        <a:rPr lang="en-US" sz="1400">
                          <a:effectLst/>
                        </a:rPr>
                        <a:t>64-bit</a:t>
                      </a:r>
                    </a:p>
                  </a:txBody>
                  <a:tcPr marL="7451" marR="7451" marT="7451" marB="7451"/>
                </a:tc>
                <a:extLst>
                  <a:ext uri="{0D108BD9-81ED-4DB2-BD59-A6C34878D82A}">
                    <a16:rowId xmlns:a16="http://schemas.microsoft.com/office/drawing/2014/main" val="1663563750"/>
                  </a:ext>
                </a:extLst>
              </a:tr>
              <a:tr h="508635">
                <a:tc>
                  <a:txBody>
                    <a:bodyPr/>
                    <a:lstStyle/>
                    <a:p>
                      <a:r>
                        <a:rPr lang="en-US" sz="1400">
                          <a:effectLst/>
                        </a:rPr>
                        <a:t>XP, Server 2003</a:t>
                      </a:r>
                    </a:p>
                  </a:txBody>
                  <a:tcPr marL="7451" marR="7451" marT="7451" marB="7451"/>
                </a:tc>
                <a:tc>
                  <a:txBody>
                    <a:bodyPr/>
                    <a:lstStyle/>
                    <a:p>
                      <a:pPr algn="ctr"/>
                      <a:r>
                        <a:rPr lang="en-US" sz="1400">
                          <a:effectLst/>
                        </a:rPr>
                        <a:t>XP: up to 491MB </a:t>
                      </a:r>
                      <a:br>
                        <a:rPr lang="en-US" sz="1400">
                          <a:effectLst/>
                        </a:rPr>
                      </a:br>
                      <a:r>
                        <a:rPr lang="en-US" sz="1400">
                          <a:effectLst/>
                        </a:rPr>
                        <a:t>Server 2003: up to 650MB</a:t>
                      </a:r>
                    </a:p>
                  </a:txBody>
                  <a:tcPr marL="7451" marR="7451" marT="7451" marB="7451"/>
                </a:tc>
                <a:tc>
                  <a:txBody>
                    <a:bodyPr/>
                    <a:lstStyle/>
                    <a:p>
                      <a:pPr algn="ctr"/>
                      <a:r>
                        <a:rPr lang="en-US" sz="1400">
                          <a:effectLst/>
                        </a:rPr>
                        <a:t>min( 4 * nonpaged pool limit, 128GB)</a:t>
                      </a:r>
                    </a:p>
                  </a:txBody>
                  <a:tcPr marL="7451" marR="7451" marT="7451" marB="7451"/>
                </a:tc>
                <a:extLst>
                  <a:ext uri="{0D108BD9-81ED-4DB2-BD59-A6C34878D82A}">
                    <a16:rowId xmlns:a16="http://schemas.microsoft.com/office/drawing/2014/main" val="2074232852"/>
                  </a:ext>
                </a:extLst>
              </a:tr>
              <a:tr h="508635">
                <a:tc>
                  <a:txBody>
                    <a:bodyPr/>
                    <a:lstStyle/>
                    <a:p>
                      <a:r>
                        <a:rPr lang="pt-BR" sz="1400">
                          <a:effectLst/>
                        </a:rPr>
                        <a:t>Vista, Server 2008, </a:t>
                      </a:r>
                      <a:br>
                        <a:rPr lang="pt-BR" sz="1400">
                          <a:effectLst/>
                        </a:rPr>
                      </a:br>
                      <a:r>
                        <a:rPr lang="pt-BR" sz="1400">
                          <a:effectLst/>
                        </a:rPr>
                        <a:t>Windows 7, Server 2008 R2</a:t>
                      </a:r>
                    </a:p>
                  </a:txBody>
                  <a:tcPr marL="7451" marR="7451" marT="7451" marB="7451"/>
                </a:tc>
                <a:tc>
                  <a:txBody>
                    <a:bodyPr/>
                    <a:lstStyle/>
                    <a:p>
                      <a:pPr algn="ctr"/>
                      <a:r>
                        <a:rPr lang="sv-SE" sz="1400">
                          <a:effectLst/>
                        </a:rPr>
                        <a:t>min( system commit limit, 2GB)</a:t>
                      </a:r>
                    </a:p>
                  </a:txBody>
                  <a:tcPr marL="7451" marR="7451" marT="7451" marB="7451"/>
                </a:tc>
                <a:tc>
                  <a:txBody>
                    <a:bodyPr/>
                    <a:lstStyle/>
                    <a:p>
                      <a:pPr algn="ctr"/>
                      <a:r>
                        <a:rPr lang="sv-SE" sz="1400">
                          <a:effectLst/>
                        </a:rPr>
                        <a:t>min( system commit limit, 128GB)</a:t>
                      </a:r>
                    </a:p>
                  </a:txBody>
                  <a:tcPr marL="7451" marR="7451" marT="7451" marB="7451"/>
                </a:tc>
                <a:extLst>
                  <a:ext uri="{0D108BD9-81ED-4DB2-BD59-A6C34878D82A}">
                    <a16:rowId xmlns:a16="http://schemas.microsoft.com/office/drawing/2014/main" val="3742825548"/>
                  </a:ext>
                </a:extLst>
              </a:tr>
              <a:tr h="364738">
                <a:tc>
                  <a:txBody>
                    <a:bodyPr/>
                    <a:lstStyle/>
                    <a:p>
                      <a:r>
                        <a:rPr lang="en-US" sz="1400">
                          <a:effectLst/>
                        </a:rPr>
                        <a:t>Windows 8, Server 2012</a:t>
                      </a:r>
                    </a:p>
                  </a:txBody>
                  <a:tcPr marL="7451" marR="7451" marT="7451" marB="7451"/>
                </a:tc>
                <a:tc>
                  <a:txBody>
                    <a:bodyPr/>
                    <a:lstStyle/>
                    <a:p>
                      <a:pPr algn="ctr"/>
                      <a:r>
                        <a:rPr lang="sv-SE" sz="1400">
                          <a:effectLst/>
                        </a:rPr>
                        <a:t>min( system commit limit, 2GB)</a:t>
                      </a:r>
                    </a:p>
                  </a:txBody>
                  <a:tcPr marL="7451" marR="7451" marT="7451" marB="7451"/>
                </a:tc>
                <a:tc>
                  <a:txBody>
                    <a:bodyPr/>
                    <a:lstStyle/>
                    <a:p>
                      <a:pPr algn="ctr"/>
                      <a:r>
                        <a:rPr lang="sv-SE" sz="1400">
                          <a:effectLst/>
                        </a:rPr>
                        <a:t>min( system commit limit, 384GB)</a:t>
                      </a:r>
                    </a:p>
                  </a:txBody>
                  <a:tcPr marL="7451" marR="7451" marT="7451" marB="7451"/>
                </a:tc>
                <a:extLst>
                  <a:ext uri="{0D108BD9-81ED-4DB2-BD59-A6C34878D82A}">
                    <a16:rowId xmlns:a16="http://schemas.microsoft.com/office/drawing/2014/main" val="3564614961"/>
                  </a:ext>
                </a:extLst>
              </a:tr>
            </a:tbl>
          </a:graphicData>
        </a:graphic>
      </p:graphicFrame>
      <p:sp>
        <p:nvSpPr>
          <p:cNvPr id="8" name="TextBox 7">
            <a:extLst>
              <a:ext uri="{FF2B5EF4-FFF2-40B4-BE49-F238E27FC236}">
                <a16:creationId xmlns:a16="http://schemas.microsoft.com/office/drawing/2014/main" id="{75B9E124-1DBE-4338-9F89-DAA42DBF95C8}"/>
              </a:ext>
            </a:extLst>
          </p:cNvPr>
          <p:cNvSpPr txBox="1"/>
          <p:nvPr/>
        </p:nvSpPr>
        <p:spPr>
          <a:xfrm>
            <a:off x="838199" y="4266840"/>
            <a:ext cx="1779398" cy="369332"/>
          </a:xfrm>
          <a:prstGeom prst="rect">
            <a:avLst/>
          </a:prstGeom>
          <a:noFill/>
        </p:spPr>
        <p:txBody>
          <a:bodyPr wrap="none" rtlCol="0">
            <a:spAutoFit/>
          </a:bodyPr>
          <a:lstStyle/>
          <a:p>
            <a:r>
              <a:rPr lang="fr-FR" err="1"/>
              <a:t>Paged</a:t>
            </a:r>
            <a:r>
              <a:rPr lang="fr-FR"/>
              <a:t> Pool </a:t>
            </a:r>
            <a:r>
              <a:rPr lang="fr-FR" err="1"/>
              <a:t>limits</a:t>
            </a:r>
            <a:endParaRPr lang="en-US"/>
          </a:p>
        </p:txBody>
      </p:sp>
      <p:sp>
        <p:nvSpPr>
          <p:cNvPr id="3" name="Title 2">
            <a:extLst>
              <a:ext uri="{FF2B5EF4-FFF2-40B4-BE49-F238E27FC236}">
                <a16:creationId xmlns:a16="http://schemas.microsoft.com/office/drawing/2014/main" id="{C3C2F75B-C090-43E4-A0C9-065544B378FC}"/>
              </a:ext>
            </a:extLst>
          </p:cNvPr>
          <p:cNvSpPr>
            <a:spLocks noGrp="1"/>
          </p:cNvSpPr>
          <p:nvPr>
            <p:ph type="title"/>
          </p:nvPr>
        </p:nvSpPr>
        <p:spPr/>
        <p:txBody>
          <a:bodyPr/>
          <a:lstStyle/>
          <a:p>
            <a:r>
              <a:rPr lang="fr-FR"/>
              <a:t>Kernel pools size </a:t>
            </a:r>
            <a:r>
              <a:rPr lang="fr-FR" err="1"/>
              <a:t>limits</a:t>
            </a:r>
            <a:endParaRPr lang="fr-FR"/>
          </a:p>
        </p:txBody>
      </p:sp>
    </p:spTree>
    <p:extLst>
      <p:ext uri="{BB962C8B-B14F-4D97-AF65-F5344CB8AC3E}">
        <p14:creationId xmlns:p14="http://schemas.microsoft.com/office/powerpoint/2010/main" val="174637298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894117-6DE6-4051-B0B4-A8E18E8BCB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45</a:t>
            </a:fld>
            <a:endParaRPr lang="en-US"/>
          </a:p>
        </p:txBody>
      </p:sp>
      <p:sp>
        <p:nvSpPr>
          <p:cNvPr id="3" name="Text Placeholder 2">
            <a:extLst>
              <a:ext uri="{FF2B5EF4-FFF2-40B4-BE49-F238E27FC236}">
                <a16:creationId xmlns:a16="http://schemas.microsoft.com/office/drawing/2014/main" id="{E761F258-483C-47ED-8E03-281CAB647AA4}"/>
              </a:ext>
            </a:extLst>
          </p:cNvPr>
          <p:cNvSpPr>
            <a:spLocks noGrp="1"/>
          </p:cNvSpPr>
          <p:nvPr>
            <p:ph type="body" sz="quarter" idx="14"/>
          </p:nvPr>
        </p:nvSpPr>
        <p:spPr>
          <a:xfrm>
            <a:off x="274702" y="1668463"/>
            <a:ext cx="11887070" cy="3711785"/>
          </a:xfrm>
        </p:spPr>
        <p:txBody>
          <a:bodyPr/>
          <a:lstStyle/>
          <a:p>
            <a:r>
              <a:rPr lang="en-US"/>
              <a:t>Another way to allocate memory for Kernel-mode components</a:t>
            </a:r>
          </a:p>
          <a:p>
            <a:pPr lvl="1"/>
            <a:r>
              <a:rPr lang="en-US"/>
              <a:t>Only fixed-size allocations</a:t>
            </a:r>
          </a:p>
          <a:p>
            <a:pPr lvl="1"/>
            <a:r>
              <a:rPr lang="en-US"/>
              <a:t>Better performance compared to Pools</a:t>
            </a:r>
          </a:p>
          <a:p>
            <a:endParaRPr lang="en-US"/>
          </a:p>
          <a:p>
            <a:r>
              <a:rPr lang="en-US"/>
              <a:t>The !lookaside debugger command can display lookaside lists information</a:t>
            </a:r>
            <a:endParaRPr lang="fr-FR"/>
          </a:p>
        </p:txBody>
      </p:sp>
      <p:sp>
        <p:nvSpPr>
          <p:cNvPr id="4" name="Title 3">
            <a:extLst>
              <a:ext uri="{FF2B5EF4-FFF2-40B4-BE49-F238E27FC236}">
                <a16:creationId xmlns:a16="http://schemas.microsoft.com/office/drawing/2014/main" id="{D55FB60F-5429-4296-BDC0-4D2690ECCE1B}"/>
              </a:ext>
            </a:extLst>
          </p:cNvPr>
          <p:cNvSpPr>
            <a:spLocks noGrp="1"/>
          </p:cNvSpPr>
          <p:nvPr>
            <p:ph type="title"/>
          </p:nvPr>
        </p:nvSpPr>
        <p:spPr/>
        <p:txBody>
          <a:bodyPr/>
          <a:lstStyle/>
          <a:p>
            <a:r>
              <a:rPr lang="en-US"/>
              <a:t>Look-Aside Lists</a:t>
            </a:r>
            <a:endParaRPr lang="fr-FR"/>
          </a:p>
        </p:txBody>
      </p:sp>
    </p:spTree>
    <p:extLst>
      <p:ext uri="{BB962C8B-B14F-4D97-AF65-F5344CB8AC3E}">
        <p14:creationId xmlns:p14="http://schemas.microsoft.com/office/powerpoint/2010/main" val="16790066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1B1ECA-0CFB-4A64-9284-65E709DEC72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46</a:t>
            </a:fld>
            <a:endParaRPr lang="en-US"/>
          </a:p>
        </p:txBody>
      </p:sp>
      <p:sp>
        <p:nvSpPr>
          <p:cNvPr id="3" name="Text Placeholder 2">
            <a:extLst>
              <a:ext uri="{FF2B5EF4-FFF2-40B4-BE49-F238E27FC236}">
                <a16:creationId xmlns:a16="http://schemas.microsoft.com/office/drawing/2014/main" id="{3B7B602F-055A-4540-A62F-2BBCC2C4B52C}"/>
              </a:ext>
            </a:extLst>
          </p:cNvPr>
          <p:cNvSpPr>
            <a:spLocks noGrp="1"/>
          </p:cNvSpPr>
          <p:nvPr>
            <p:ph type="body" sz="quarter" idx="14"/>
          </p:nvPr>
        </p:nvSpPr>
        <p:spPr>
          <a:xfrm>
            <a:off x="274702" y="1668463"/>
            <a:ext cx="5925576" cy="3668697"/>
          </a:xfrm>
        </p:spPr>
        <p:txBody>
          <a:bodyPr/>
          <a:lstStyle/>
          <a:p>
            <a:pPr marL="0" indent="0">
              <a:buNone/>
            </a:pPr>
            <a:r>
              <a:rPr lang="en-US" sz="2800"/>
              <a:t>The !</a:t>
            </a:r>
            <a:r>
              <a:rPr lang="en-US" sz="2800" err="1"/>
              <a:t>vm</a:t>
            </a:r>
            <a:r>
              <a:rPr lang="en-US" sz="2800"/>
              <a:t> command lists current statistics regarding memory usage</a:t>
            </a:r>
          </a:p>
          <a:p>
            <a:pPr marL="0" indent="0">
              <a:buNone/>
            </a:pPr>
            <a:endParaRPr lang="en-US" sz="2800"/>
          </a:p>
          <a:p>
            <a:r>
              <a:rPr lang="en-US" sz="2800"/>
              <a:t>Physical Memory</a:t>
            </a:r>
          </a:p>
          <a:p>
            <a:pPr lvl="1"/>
            <a:r>
              <a:rPr lang="en-US" sz="1600"/>
              <a:t>Installed memory in Pages and in </a:t>
            </a:r>
            <a:r>
              <a:rPr lang="en-US" sz="1600" err="1"/>
              <a:t>Kb</a:t>
            </a:r>
            <a:endParaRPr lang="en-US" sz="1600"/>
          </a:p>
          <a:p>
            <a:r>
              <a:rPr lang="en-US" sz="2800" err="1"/>
              <a:t>NonPagedPool</a:t>
            </a:r>
            <a:r>
              <a:rPr lang="en-US" sz="2800"/>
              <a:t>(</a:t>
            </a:r>
            <a:r>
              <a:rPr lang="en-US" sz="2800" err="1"/>
              <a:t>Nx</a:t>
            </a:r>
            <a:r>
              <a:rPr lang="en-US" sz="2800"/>
              <a:t>)</a:t>
            </a:r>
          </a:p>
          <a:p>
            <a:pPr lvl="1"/>
            <a:r>
              <a:rPr lang="en-US" sz="1600" err="1"/>
              <a:t>NonPagedPool</a:t>
            </a:r>
            <a:r>
              <a:rPr lang="en-US" sz="1600"/>
              <a:t> usage in Pages and in </a:t>
            </a:r>
            <a:r>
              <a:rPr lang="en-US" sz="1600" err="1"/>
              <a:t>Kb</a:t>
            </a:r>
            <a:endParaRPr lang="en-US" sz="1600"/>
          </a:p>
          <a:p>
            <a:r>
              <a:rPr lang="en-US" sz="2800" err="1"/>
              <a:t>PagedPool</a:t>
            </a:r>
            <a:r>
              <a:rPr lang="en-US" sz="2800"/>
              <a:t>[0..4]</a:t>
            </a:r>
          </a:p>
          <a:p>
            <a:pPr lvl="1"/>
            <a:r>
              <a:rPr lang="en-US" sz="1600"/>
              <a:t>Paged Pools usage in Pages and in </a:t>
            </a:r>
            <a:r>
              <a:rPr lang="en-US" sz="1600" err="1"/>
              <a:t>Kb</a:t>
            </a:r>
            <a:endParaRPr lang="fr-FR" sz="1600"/>
          </a:p>
        </p:txBody>
      </p:sp>
      <p:sp>
        <p:nvSpPr>
          <p:cNvPr id="4" name="Title 3">
            <a:extLst>
              <a:ext uri="{FF2B5EF4-FFF2-40B4-BE49-F238E27FC236}">
                <a16:creationId xmlns:a16="http://schemas.microsoft.com/office/drawing/2014/main" id="{18094570-276A-4852-AC46-2C64DD3F5652}"/>
              </a:ext>
            </a:extLst>
          </p:cNvPr>
          <p:cNvSpPr>
            <a:spLocks noGrp="1"/>
          </p:cNvSpPr>
          <p:nvPr>
            <p:ph type="title"/>
          </p:nvPr>
        </p:nvSpPr>
        <p:spPr/>
        <p:txBody>
          <a:bodyPr/>
          <a:lstStyle/>
          <a:p>
            <a:r>
              <a:rPr lang="en-US"/>
              <a:t>Examining Kernel-mode memory usage in the debugger  </a:t>
            </a:r>
            <a:endParaRPr lang="fr-FR"/>
          </a:p>
        </p:txBody>
      </p:sp>
      <p:sp>
        <p:nvSpPr>
          <p:cNvPr id="5" name="TextBox 4">
            <a:extLst>
              <a:ext uri="{FF2B5EF4-FFF2-40B4-BE49-F238E27FC236}">
                <a16:creationId xmlns:a16="http://schemas.microsoft.com/office/drawing/2014/main" id="{FED21BBE-715F-4B46-8E0E-0CA55C59D415}"/>
              </a:ext>
            </a:extLst>
          </p:cNvPr>
          <p:cNvSpPr txBox="1"/>
          <p:nvPr/>
        </p:nvSpPr>
        <p:spPr>
          <a:xfrm>
            <a:off x="6309676" y="1668463"/>
            <a:ext cx="5852162" cy="5033686"/>
          </a:xfrm>
          <a:prstGeom prst="rect">
            <a:avLst/>
          </a:prstGeom>
          <a:noFill/>
        </p:spPr>
        <p:txBody>
          <a:bodyPr wrap="square" lIns="182880" tIns="146304" rIns="182880" bIns="146304" rtlCol="0">
            <a:spAutoFit/>
          </a:bodyPr>
          <a:lstStyle/>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vm</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Page File: \??\C:\pagefile.sys</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Current</a:t>
            </a:r>
            <a:r>
              <a:rPr lang="fr-FR" sz="1100">
                <a:gradFill>
                  <a:gsLst>
                    <a:gs pos="2917">
                      <a:schemeClr val="tx1"/>
                    </a:gs>
                    <a:gs pos="30000">
                      <a:schemeClr val="tx1"/>
                    </a:gs>
                  </a:gsLst>
                  <a:lin ang="5400000" scaled="0"/>
                </a:gradFill>
                <a:latin typeface="Consolas" panose="020B0609020204030204" pitchFamily="49" charset="0"/>
              </a:rPr>
              <a:t>:   1769472 Kb  Free </a:t>
            </a:r>
            <a:r>
              <a:rPr lang="fr-FR" sz="1100" err="1">
                <a:gradFill>
                  <a:gsLst>
                    <a:gs pos="2917">
                      <a:schemeClr val="tx1"/>
                    </a:gs>
                    <a:gs pos="30000">
                      <a:schemeClr val="tx1"/>
                    </a:gs>
                  </a:gsLst>
                  <a:lin ang="5400000" scaled="0"/>
                </a:gradFill>
                <a:latin typeface="Consolas" panose="020B0609020204030204" pitchFamily="49" charset="0"/>
              </a:rPr>
              <a:t>Space</a:t>
            </a:r>
            <a:r>
              <a:rPr lang="fr-FR" sz="1100">
                <a:gradFill>
                  <a:gsLst>
                    <a:gs pos="2917">
                      <a:schemeClr val="tx1"/>
                    </a:gs>
                    <a:gs pos="30000">
                      <a:schemeClr val="tx1"/>
                    </a:gs>
                  </a:gsLst>
                  <a:lin ang="5400000" scaled="0"/>
                </a:gradFill>
                <a:latin typeface="Consolas" panose="020B0609020204030204" pitchFamily="49" charset="0"/>
              </a:rPr>
              <a:t>:   1696232 Kb</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Minimum:   1769472 Kb  Maximum:      3234800 Kb</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Page File: \??\C:\swapfile.sys</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Current</a:t>
            </a:r>
            <a:r>
              <a:rPr lang="fr-FR" sz="1100">
                <a:gradFill>
                  <a:gsLst>
                    <a:gs pos="2917">
                      <a:schemeClr val="tx1"/>
                    </a:gs>
                    <a:gs pos="30000">
                      <a:schemeClr val="tx1"/>
                    </a:gs>
                  </a:gsLst>
                  <a:lin ang="5400000" scaled="0"/>
                </a:gradFill>
                <a:latin typeface="Consolas" panose="020B0609020204030204" pitchFamily="49" charset="0"/>
              </a:rPr>
              <a:t>:    262144 Kb  Free </a:t>
            </a:r>
            <a:r>
              <a:rPr lang="fr-FR" sz="1100" err="1">
                <a:gradFill>
                  <a:gsLst>
                    <a:gs pos="2917">
                      <a:schemeClr val="tx1"/>
                    </a:gs>
                    <a:gs pos="30000">
                      <a:schemeClr val="tx1"/>
                    </a:gs>
                  </a:gsLst>
                  <a:lin ang="5400000" scaled="0"/>
                </a:gradFill>
                <a:latin typeface="Consolas" panose="020B0609020204030204" pitchFamily="49" charset="0"/>
              </a:rPr>
              <a:t>Space</a:t>
            </a:r>
            <a:r>
              <a:rPr lang="fr-FR" sz="1100">
                <a:gradFill>
                  <a:gsLst>
                    <a:gs pos="2917">
                      <a:schemeClr val="tx1"/>
                    </a:gs>
                    <a:gs pos="30000">
                      <a:schemeClr val="tx1"/>
                    </a:gs>
                  </a:gsLst>
                  <a:lin ang="5400000" scaled="0"/>
                </a:gradFill>
                <a:latin typeface="Consolas" panose="020B0609020204030204" pitchFamily="49" charset="0"/>
              </a:rPr>
              <a:t>:    262136 Kb</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Minimum:    262144 Kb  Maximum:      1571364 Kb</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No Name for Paging File</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Current</a:t>
            </a:r>
            <a:r>
              <a:rPr lang="fr-FR" sz="1100">
                <a:gradFill>
                  <a:gsLst>
                    <a:gs pos="2917">
                      <a:schemeClr val="tx1"/>
                    </a:gs>
                    <a:gs pos="30000">
                      <a:schemeClr val="tx1"/>
                    </a:gs>
                  </a:gsLst>
                  <a:lin ang="5400000" scaled="0"/>
                </a:gradFill>
                <a:latin typeface="Consolas" panose="020B0609020204030204" pitchFamily="49" charset="0"/>
              </a:rPr>
              <a:t>:   4282376 Kb  Free </a:t>
            </a:r>
            <a:r>
              <a:rPr lang="fr-FR" sz="1100" err="1">
                <a:gradFill>
                  <a:gsLst>
                    <a:gs pos="2917">
                      <a:schemeClr val="tx1"/>
                    </a:gs>
                    <a:gs pos="30000">
                      <a:schemeClr val="tx1"/>
                    </a:gs>
                  </a:gsLst>
                  <a:lin ang="5400000" scaled="0"/>
                </a:gradFill>
                <a:latin typeface="Consolas" panose="020B0609020204030204" pitchFamily="49" charset="0"/>
              </a:rPr>
              <a:t>Space</a:t>
            </a:r>
            <a:r>
              <a:rPr lang="fr-FR" sz="1100">
                <a:gradFill>
                  <a:gsLst>
                    <a:gs pos="2917">
                      <a:schemeClr val="tx1"/>
                    </a:gs>
                    <a:gs pos="30000">
                      <a:schemeClr val="tx1"/>
                    </a:gs>
                  </a:gsLst>
                  <a:lin ang="5400000" scaled="0"/>
                </a:gradFill>
                <a:latin typeface="Consolas" panose="020B0609020204030204" pitchFamily="49" charset="0"/>
              </a:rPr>
              <a:t>:   4068652 Kb</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Minimum:   4282376 Kb  Maximum:      4282376 Kb</a:t>
            </a:r>
          </a:p>
          <a:p>
            <a:pPr algn="l">
              <a:lnSpc>
                <a:spcPct val="90000"/>
              </a:lnSpc>
              <a:spcAft>
                <a:spcPts val="600"/>
              </a:spcAft>
            </a:pP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Physical Memory:           261894 (    1047576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NonPagedPool</a:t>
            </a:r>
            <a:r>
              <a:rPr lang="fr-FR" sz="1100">
                <a:gradFill>
                  <a:gsLst>
                    <a:gs pos="2917">
                      <a:schemeClr val="tx1"/>
                    </a:gs>
                    <a:gs pos="30000">
                      <a:schemeClr val="tx1"/>
                    </a:gs>
                  </a:gsLst>
                  <a:lin ang="5400000" scaled="0"/>
                </a:gradFill>
                <a:latin typeface="Consolas" panose="020B0609020204030204" pitchFamily="49" charset="0"/>
              </a:rPr>
              <a:t> Usage:             0 (          0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NonPagedPoolNx</a:t>
            </a:r>
            <a:r>
              <a:rPr lang="fr-FR" sz="1100">
                <a:gradFill>
                  <a:gsLst>
                    <a:gs pos="2917">
                      <a:schemeClr val="tx1"/>
                    </a:gs>
                    <a:gs pos="30000">
                      <a:schemeClr val="tx1"/>
                    </a:gs>
                  </a:gsLst>
                  <a:lin ang="5400000" scaled="0"/>
                </a:gradFill>
                <a:latin typeface="Consolas" panose="020B0609020204030204" pitchFamily="49" charset="0"/>
              </a:rPr>
              <a:t> Usage:       13486 (      53944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NonPagedPool</a:t>
            </a:r>
            <a:r>
              <a:rPr lang="fr-FR" sz="1100">
                <a:gradFill>
                  <a:gsLst>
                    <a:gs pos="2917">
                      <a:schemeClr val="tx1"/>
                    </a:gs>
                    <a:gs pos="30000">
                      <a:schemeClr val="tx1"/>
                    </a:gs>
                  </a:gsLst>
                  <a:lin ang="5400000" scaled="0"/>
                </a:gradFill>
                <a:latin typeface="Consolas" panose="020B0609020204030204" pitchFamily="49" charset="0"/>
              </a:rPr>
              <a:t> Max:      4294967296 (17179869184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0:                6753 (      27012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1:                1874 (       7496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2:                1876 (       7504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3:                1868 (       7472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4:                1885 (       7540 Kb)</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PagedPool</a:t>
            </a:r>
            <a:r>
              <a:rPr lang="fr-FR" sz="1100">
                <a:gradFill>
                  <a:gsLst>
                    <a:gs pos="2917">
                      <a:schemeClr val="tx1"/>
                    </a:gs>
                    <a:gs pos="30000">
                      <a:schemeClr val="tx1"/>
                    </a:gs>
                  </a:gsLst>
                  <a:lin ang="5400000" scaled="0"/>
                </a:gradFill>
                <a:latin typeface="Consolas" panose="020B0609020204030204" pitchFamily="49" charset="0"/>
              </a:rPr>
              <a:t> Usage:            14256 (      57024 Kb)</a:t>
            </a:r>
          </a:p>
        </p:txBody>
      </p:sp>
    </p:spTree>
    <p:extLst>
      <p:ext uri="{BB962C8B-B14F-4D97-AF65-F5344CB8AC3E}">
        <p14:creationId xmlns:p14="http://schemas.microsoft.com/office/powerpoint/2010/main" val="5411843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B115A-BBA0-4333-A29A-0B538C7ED58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47</a:t>
            </a:fld>
            <a:endParaRPr lang="en-US"/>
          </a:p>
        </p:txBody>
      </p:sp>
      <p:sp>
        <p:nvSpPr>
          <p:cNvPr id="3" name="Text Placeholder 2">
            <a:extLst>
              <a:ext uri="{FF2B5EF4-FFF2-40B4-BE49-F238E27FC236}">
                <a16:creationId xmlns:a16="http://schemas.microsoft.com/office/drawing/2014/main" id="{92980089-094D-46BB-97E2-47C958A8181B}"/>
              </a:ext>
            </a:extLst>
          </p:cNvPr>
          <p:cNvSpPr>
            <a:spLocks noGrp="1"/>
          </p:cNvSpPr>
          <p:nvPr>
            <p:ph type="body" sz="quarter" idx="14"/>
          </p:nvPr>
        </p:nvSpPr>
        <p:spPr>
          <a:xfrm>
            <a:off x="274702" y="1668463"/>
            <a:ext cx="5943535" cy="2191369"/>
          </a:xfrm>
        </p:spPr>
        <p:txBody>
          <a:bodyPr/>
          <a:lstStyle/>
          <a:p>
            <a:pPr marL="0" indent="0">
              <a:buNone/>
            </a:pPr>
            <a:r>
              <a:rPr lang="en-US" sz="2800"/>
              <a:t>Memory allocation for User-Mode processes:</a:t>
            </a:r>
          </a:p>
          <a:p>
            <a:r>
              <a:rPr lang="en-US" sz="2000" b="1"/>
              <a:t>Heaps</a:t>
            </a:r>
            <a:r>
              <a:rPr lang="en-US" sz="2000"/>
              <a:t> : Collection of memory allocated regions of various size</a:t>
            </a:r>
          </a:p>
          <a:p>
            <a:r>
              <a:rPr lang="en-US" sz="2000" b="1"/>
              <a:t>Mapped</a:t>
            </a:r>
            <a:r>
              <a:rPr lang="en-US" sz="2000"/>
              <a:t> </a:t>
            </a:r>
            <a:r>
              <a:rPr lang="en-US" sz="2000" b="1"/>
              <a:t>Files</a:t>
            </a:r>
            <a:r>
              <a:rPr lang="en-US" sz="2000"/>
              <a:t> : Memory region which maps to a file (local or remote)</a:t>
            </a:r>
            <a:endParaRPr lang="fr-FR" sz="2000"/>
          </a:p>
        </p:txBody>
      </p:sp>
      <p:sp>
        <p:nvSpPr>
          <p:cNvPr id="4" name="Title 3">
            <a:extLst>
              <a:ext uri="{FF2B5EF4-FFF2-40B4-BE49-F238E27FC236}">
                <a16:creationId xmlns:a16="http://schemas.microsoft.com/office/drawing/2014/main" id="{14DFF11C-0769-4F6F-9C45-8498CD3EAF30}"/>
              </a:ext>
            </a:extLst>
          </p:cNvPr>
          <p:cNvSpPr>
            <a:spLocks noGrp="1"/>
          </p:cNvSpPr>
          <p:nvPr>
            <p:ph type="title"/>
          </p:nvPr>
        </p:nvSpPr>
        <p:spPr/>
        <p:txBody>
          <a:bodyPr/>
          <a:lstStyle/>
          <a:p>
            <a:r>
              <a:rPr lang="en-US"/>
              <a:t>User-mode memory allocation</a:t>
            </a:r>
            <a:endParaRPr lang="fr-FR"/>
          </a:p>
        </p:txBody>
      </p:sp>
      <p:pic>
        <p:nvPicPr>
          <p:cNvPr id="5" name="Picture 4">
            <a:extLst>
              <a:ext uri="{FF2B5EF4-FFF2-40B4-BE49-F238E27FC236}">
                <a16:creationId xmlns:a16="http://schemas.microsoft.com/office/drawing/2014/main" id="{FFE69C12-E29B-49FC-9589-56DD9C72A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17" y="1759921"/>
            <a:ext cx="5266886" cy="3291804"/>
          </a:xfrm>
          <a:prstGeom prst="rect">
            <a:avLst/>
          </a:prstGeom>
        </p:spPr>
      </p:pic>
    </p:spTree>
    <p:extLst>
      <p:ext uri="{BB962C8B-B14F-4D97-AF65-F5344CB8AC3E}">
        <p14:creationId xmlns:p14="http://schemas.microsoft.com/office/powerpoint/2010/main" val="96377807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226755-9306-49F0-98BE-AFF89C47BE4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48</a:t>
            </a:fld>
            <a:endParaRPr lang="en-US"/>
          </a:p>
        </p:txBody>
      </p:sp>
      <p:sp>
        <p:nvSpPr>
          <p:cNvPr id="3" name="Text Placeholder 2">
            <a:extLst>
              <a:ext uri="{FF2B5EF4-FFF2-40B4-BE49-F238E27FC236}">
                <a16:creationId xmlns:a16="http://schemas.microsoft.com/office/drawing/2014/main" id="{29856DAC-E5B8-4B7A-A1FF-96E949F762DE}"/>
              </a:ext>
            </a:extLst>
          </p:cNvPr>
          <p:cNvSpPr>
            <a:spLocks noGrp="1"/>
          </p:cNvSpPr>
          <p:nvPr>
            <p:ph type="body" sz="quarter" idx="14"/>
          </p:nvPr>
        </p:nvSpPr>
        <p:spPr>
          <a:xfrm>
            <a:off x="274702" y="1668463"/>
            <a:ext cx="11887070" cy="3859518"/>
          </a:xfrm>
        </p:spPr>
        <p:txBody>
          <a:bodyPr/>
          <a:lstStyle/>
          <a:p>
            <a:r>
              <a:rPr lang="en-US"/>
              <a:t>Heap Manager evolved with time</a:t>
            </a:r>
          </a:p>
          <a:p>
            <a:pPr marL="342900" lvl="1" indent="0">
              <a:buNone/>
            </a:pPr>
            <a:r>
              <a:rPr lang="en-US"/>
              <a:t>Taking into account threats in order to have a preeminent role in early detection of Heap usage errors leading to heap-based exploits</a:t>
            </a:r>
          </a:p>
          <a:p>
            <a:pPr lvl="1"/>
            <a:r>
              <a:rPr lang="en-US"/>
              <a:t>Metadata </a:t>
            </a:r>
            <a:r>
              <a:rPr lang="en-US" err="1"/>
              <a:t>ransdomization</a:t>
            </a:r>
            <a:endParaRPr lang="en-US"/>
          </a:p>
          <a:p>
            <a:pPr lvl="1"/>
            <a:r>
              <a:rPr lang="en-US"/>
              <a:t>Metadata integrity check</a:t>
            </a:r>
          </a:p>
          <a:p>
            <a:pPr lvl="1"/>
            <a:r>
              <a:rPr lang="en-US"/>
              <a:t>Randomization of base address</a:t>
            </a:r>
          </a:p>
          <a:p>
            <a:pPr lvl="1"/>
            <a:r>
              <a:rPr lang="en-US"/>
              <a:t>Option to terminate process in case of heap corruption</a:t>
            </a:r>
          </a:p>
          <a:p>
            <a:pPr lvl="1"/>
            <a:endParaRPr lang="en-US"/>
          </a:p>
          <a:p>
            <a:pPr lvl="1"/>
            <a:endParaRPr lang="fr-FR"/>
          </a:p>
        </p:txBody>
      </p:sp>
      <p:sp>
        <p:nvSpPr>
          <p:cNvPr id="4" name="Title 3">
            <a:extLst>
              <a:ext uri="{FF2B5EF4-FFF2-40B4-BE49-F238E27FC236}">
                <a16:creationId xmlns:a16="http://schemas.microsoft.com/office/drawing/2014/main" id="{F66AC389-C428-4EA5-A716-9A4410F781BC}"/>
              </a:ext>
            </a:extLst>
          </p:cNvPr>
          <p:cNvSpPr>
            <a:spLocks noGrp="1"/>
          </p:cNvSpPr>
          <p:nvPr>
            <p:ph type="title"/>
          </p:nvPr>
        </p:nvSpPr>
        <p:spPr/>
        <p:txBody>
          <a:bodyPr/>
          <a:lstStyle/>
          <a:p>
            <a:r>
              <a:rPr lang="en-US"/>
              <a:t>Heap Security Features</a:t>
            </a:r>
            <a:endParaRPr lang="fr-FR"/>
          </a:p>
        </p:txBody>
      </p:sp>
    </p:spTree>
    <p:extLst>
      <p:ext uri="{BB962C8B-B14F-4D97-AF65-F5344CB8AC3E}">
        <p14:creationId xmlns:p14="http://schemas.microsoft.com/office/powerpoint/2010/main" val="3333886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ADD330-45BF-414C-9661-9EB4A3A69B0A}"/>
              </a:ext>
            </a:extLst>
          </p:cNvPr>
          <p:cNvSpPr>
            <a:spLocks noGrp="1"/>
          </p:cNvSpPr>
          <p:nvPr>
            <p:ph type="sldNum" sz="quarter" idx="4"/>
          </p:nvPr>
        </p:nvSpPr>
        <p:spPr/>
        <p:txBody>
          <a:bodyPr/>
          <a:lstStyle/>
          <a:p>
            <a:fld id="{ED077441-DF17-4513-BACB-525ED94CFAE4}" type="slidenum">
              <a:rPr lang="en-US" smtClean="0"/>
              <a:pPr/>
              <a:t>4</a:t>
            </a:fld>
            <a:endParaRPr lang="en-US"/>
          </a:p>
        </p:txBody>
      </p:sp>
      <p:sp>
        <p:nvSpPr>
          <p:cNvPr id="7" name="Text Placeholder 6">
            <a:extLst>
              <a:ext uri="{FF2B5EF4-FFF2-40B4-BE49-F238E27FC236}">
                <a16:creationId xmlns:a16="http://schemas.microsoft.com/office/drawing/2014/main" id="{A61B70BB-AEA4-4558-A312-5AA973AF6BAA}"/>
              </a:ext>
            </a:extLst>
          </p:cNvPr>
          <p:cNvSpPr>
            <a:spLocks noGrp="1"/>
          </p:cNvSpPr>
          <p:nvPr>
            <p:ph type="body" sz="quarter" idx="14"/>
          </p:nvPr>
        </p:nvSpPr>
        <p:spPr>
          <a:xfrm>
            <a:off x="274702" y="1668463"/>
            <a:ext cx="11887070" cy="5293757"/>
          </a:xfrm>
          <a:ln>
            <a:solidFill>
              <a:schemeClr val="bg1"/>
            </a:solidFill>
          </a:ln>
        </p:spPr>
        <p:txBody>
          <a:bodyPr vert="horz" wrap="square" lIns="146304" tIns="91440" rIns="146304" bIns="91440" rtlCol="0" anchor="t">
            <a:spAutoFit/>
          </a:bodyPr>
          <a:lstStyle/>
          <a:p>
            <a:r>
              <a:rPr lang="en-US" sz="2400" dirty="0"/>
              <a:t>System processes</a:t>
            </a:r>
          </a:p>
          <a:p>
            <a:pPr lvl="1"/>
            <a:r>
              <a:rPr lang="en-US" sz="1600" dirty="0"/>
              <a:t>Provide some highly critical services that do not require kernel mode</a:t>
            </a:r>
            <a:endParaRPr lang="en-US" sz="1600" dirty="0">
              <a:cs typeface="Segoe UI"/>
            </a:endParaRPr>
          </a:p>
          <a:p>
            <a:pPr lvl="1"/>
            <a:r>
              <a:rPr lang="en-US" sz="1600" dirty="0"/>
              <a:t>Examples:</a:t>
            </a:r>
            <a:endParaRPr lang="en-US" sz="1600" dirty="0">
              <a:cs typeface="Segoe UI"/>
            </a:endParaRPr>
          </a:p>
          <a:p>
            <a:pPr lvl="2"/>
            <a:r>
              <a:rPr lang="en-US" sz="1400" dirty="0"/>
              <a:t>Lsass.exe : Stores and enforces security policy; protect users’ credentials; implements security protocols like Kerberos, NTLM and SSL/TLS</a:t>
            </a:r>
            <a:endParaRPr lang="en-US" sz="1400" dirty="0">
              <a:cs typeface="Segoe UI"/>
            </a:endParaRPr>
          </a:p>
          <a:p>
            <a:pPr lvl="2"/>
            <a:r>
              <a:rPr lang="en-US" sz="1400" dirty="0"/>
              <a:t>Winlogon.exe : Drives user logon process</a:t>
            </a:r>
            <a:endParaRPr lang="en-US" sz="1400" dirty="0">
              <a:cs typeface="Segoe UI"/>
            </a:endParaRPr>
          </a:p>
          <a:p>
            <a:pPr lvl="2"/>
            <a:r>
              <a:rPr lang="en-US" sz="1400" dirty="0"/>
              <a:t>Services.exe : Control execution of Windows services</a:t>
            </a:r>
            <a:endParaRPr lang="en-US" sz="1400" dirty="0">
              <a:cs typeface="Segoe UI"/>
            </a:endParaRPr>
          </a:p>
          <a:p>
            <a:r>
              <a:rPr lang="en-US" sz="2400" dirty="0"/>
              <a:t>Services</a:t>
            </a:r>
            <a:endParaRPr lang="en-US" sz="2400" dirty="0">
              <a:cs typeface="Segoe UI Light"/>
            </a:endParaRPr>
          </a:p>
          <a:p>
            <a:pPr lvl="1"/>
            <a:r>
              <a:rPr lang="en-US" sz="1600" dirty="0"/>
              <a:t>An application which provides any kind of service but does not require interaction with user</a:t>
            </a:r>
            <a:r>
              <a:rPr lang="en-US" sz="1600" dirty="0">
                <a:solidFill>
                  <a:srgbClr val="505050"/>
                </a:solidFill>
              </a:rPr>
              <a:t> </a:t>
            </a:r>
            <a:endParaRPr lang="en-US" sz="1600" dirty="0">
              <a:solidFill>
                <a:srgbClr val="FF0000"/>
              </a:solidFill>
              <a:cs typeface="Segoe UI"/>
            </a:endParaRPr>
          </a:p>
          <a:p>
            <a:pPr lvl="1"/>
            <a:r>
              <a:rPr lang="en-US" sz="1600" dirty="0"/>
              <a:t>Examples:</a:t>
            </a:r>
            <a:endParaRPr lang="en-US" sz="1600" dirty="0">
              <a:cs typeface="Segoe UI"/>
            </a:endParaRPr>
          </a:p>
          <a:p>
            <a:pPr lvl="2"/>
            <a:r>
              <a:rPr lang="en-US" sz="1400" dirty="0"/>
              <a:t>Printing service, file sharing, web server, Windows Update</a:t>
            </a:r>
            <a:endParaRPr lang="en-US" sz="1400" dirty="0">
              <a:cs typeface="Segoe UI"/>
            </a:endParaRPr>
          </a:p>
          <a:p>
            <a:r>
              <a:rPr lang="en-US" sz="2400" dirty="0"/>
              <a:t>Subsystems</a:t>
            </a:r>
            <a:endParaRPr lang="en-US" sz="2400" dirty="0">
              <a:cs typeface="Segoe UI Light"/>
            </a:endParaRPr>
          </a:p>
          <a:p>
            <a:pPr lvl="1"/>
            <a:r>
              <a:rPr lang="en-US" sz="1600" dirty="0"/>
              <a:t>Provide support to implement a specific environment (e.g. </a:t>
            </a:r>
            <a:r>
              <a:rPr lang="en-US" sz="1600" dirty="0" err="1"/>
              <a:t>Posix</a:t>
            </a:r>
            <a:r>
              <a:rPr lang="en-US" sz="1600" dirty="0"/>
              <a:t> or OS/2)</a:t>
            </a:r>
          </a:p>
          <a:p>
            <a:pPr lvl="1"/>
            <a:r>
              <a:rPr lang="en-US" sz="1600" dirty="0">
                <a:cs typeface="Segoe UI"/>
              </a:rPr>
              <a:t>Mostly a legacy notion in recent versions of Windows</a:t>
            </a:r>
          </a:p>
          <a:p>
            <a:pPr lvl="1"/>
            <a:r>
              <a:rPr lang="en-US" sz="1600" dirty="0">
                <a:cs typeface="Segoe UI"/>
              </a:rPr>
              <a:t>Initially, was developed to allow portability of applications (e.g. allow applications designed for Unix or OS/2 to build and run on Windows)</a:t>
            </a:r>
          </a:p>
          <a:p>
            <a:r>
              <a:rPr lang="en-US" sz="2400" dirty="0"/>
              <a:t>NTDLL</a:t>
            </a:r>
            <a:endParaRPr lang="en-US" sz="2400" dirty="0">
              <a:cs typeface="Segoe UI Light"/>
            </a:endParaRPr>
          </a:p>
          <a:p>
            <a:pPr lvl="1"/>
            <a:r>
              <a:rPr lang="en-US" sz="1600" dirty="0"/>
              <a:t>Handles the transition between user mode and kernel mode. Selects the target Executive service and prepare the thread for entering Kernel mode (</a:t>
            </a:r>
            <a:r>
              <a:rPr lang="en-US" sz="1600" dirty="0" err="1"/>
              <a:t>syscall</a:t>
            </a:r>
            <a:r>
              <a:rPr lang="en-US" sz="1600" dirty="0"/>
              <a:t>)</a:t>
            </a:r>
            <a:endParaRPr lang="en-US" sz="1600" dirty="0">
              <a:cs typeface="Segoe UI"/>
            </a:endParaRPr>
          </a:p>
        </p:txBody>
      </p:sp>
      <p:sp>
        <p:nvSpPr>
          <p:cNvPr id="4" name="Title 3">
            <a:extLst>
              <a:ext uri="{FF2B5EF4-FFF2-40B4-BE49-F238E27FC236}">
                <a16:creationId xmlns:a16="http://schemas.microsoft.com/office/drawing/2014/main" id="{C2EC2659-9B52-4CAA-84EB-FE39438DC410}"/>
              </a:ext>
            </a:extLst>
          </p:cNvPr>
          <p:cNvSpPr>
            <a:spLocks noGrp="1"/>
          </p:cNvSpPr>
          <p:nvPr>
            <p:ph type="title"/>
          </p:nvPr>
        </p:nvSpPr>
        <p:spPr/>
        <p:txBody>
          <a:bodyPr/>
          <a:lstStyle/>
          <a:p>
            <a:r>
              <a:rPr lang="en-US"/>
              <a:t>User-mode key components</a:t>
            </a:r>
            <a:endParaRPr lang="fr-FR"/>
          </a:p>
        </p:txBody>
      </p:sp>
    </p:spTree>
    <p:extLst>
      <p:ext uri="{BB962C8B-B14F-4D97-AF65-F5344CB8AC3E}">
        <p14:creationId xmlns:p14="http://schemas.microsoft.com/office/powerpoint/2010/main" val="42103582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A8F86-1718-427A-BF47-787EC0D468D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49</a:t>
            </a:fld>
            <a:endParaRPr lang="en-US"/>
          </a:p>
        </p:txBody>
      </p:sp>
      <p:sp>
        <p:nvSpPr>
          <p:cNvPr id="3" name="Text Placeholder 2">
            <a:extLst>
              <a:ext uri="{FF2B5EF4-FFF2-40B4-BE49-F238E27FC236}">
                <a16:creationId xmlns:a16="http://schemas.microsoft.com/office/drawing/2014/main" id="{E5D1638D-97B4-41AD-8E43-6303BF215186}"/>
              </a:ext>
            </a:extLst>
          </p:cNvPr>
          <p:cNvSpPr>
            <a:spLocks noGrp="1"/>
          </p:cNvSpPr>
          <p:nvPr>
            <p:ph type="body" sz="quarter" idx="14"/>
          </p:nvPr>
        </p:nvSpPr>
        <p:spPr>
          <a:xfrm>
            <a:off x="274702" y="1668463"/>
            <a:ext cx="11887070" cy="5242974"/>
          </a:xfrm>
        </p:spPr>
        <p:txBody>
          <a:bodyPr/>
          <a:lstStyle/>
          <a:p>
            <a:pPr marL="0" indent="0">
              <a:buNone/>
            </a:pPr>
            <a:r>
              <a:rPr lang="en-US" sz="2800">
                <a:latin typeface="+mn-lt"/>
              </a:rPr>
              <a:t>The !heap -s command lists all the heaps in use in the current process with summary information</a:t>
            </a: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heap</a:t>
            </a:r>
            <a:r>
              <a:rPr lang="fr-FR" sz="1100">
                <a:latin typeface="Consolas" panose="020B0609020204030204" pitchFamily="49" charset="0"/>
              </a:rPr>
              <a:t> -s</a:t>
            </a:r>
          </a:p>
          <a:p>
            <a:pPr marL="0" indent="0">
              <a:buNone/>
            </a:pPr>
            <a:r>
              <a:rPr lang="fr-FR" sz="1100">
                <a:latin typeface="Consolas" panose="020B0609020204030204" pitchFamily="49" charset="0"/>
              </a:rPr>
              <a:t>************************************************************************************************************************</a:t>
            </a:r>
          </a:p>
          <a:p>
            <a:pPr marL="0" indent="0">
              <a:buNone/>
            </a:pPr>
            <a:r>
              <a:rPr lang="fr-FR" sz="1100">
                <a:latin typeface="Consolas" panose="020B0609020204030204" pitchFamily="49" charset="0"/>
              </a:rPr>
              <a:t>                                              NT HEAP STATS BELOW</a:t>
            </a:r>
          </a:p>
          <a:p>
            <a:pPr marL="0" indent="0">
              <a:buNone/>
            </a:pPr>
            <a:r>
              <a:rPr lang="fr-FR" sz="1100">
                <a:latin typeface="Consolas" panose="020B0609020204030204" pitchFamily="49" charset="0"/>
              </a:rPr>
              <a:t>************************************************************************************************************************</a:t>
            </a:r>
          </a:p>
          <a:p>
            <a:pPr marL="0" indent="0">
              <a:buNone/>
            </a:pPr>
            <a:r>
              <a:rPr lang="fr-FR" sz="1100">
                <a:latin typeface="Consolas" panose="020B0609020204030204" pitchFamily="49" charset="0"/>
              </a:rPr>
              <a:t>LFH Key                   : 0x494b5b75645f0e37</a:t>
            </a:r>
          </a:p>
          <a:p>
            <a:pPr marL="0" indent="0">
              <a:buNone/>
            </a:pPr>
            <a:r>
              <a:rPr lang="fr-FR" sz="1100" err="1">
                <a:latin typeface="Consolas" panose="020B0609020204030204" pitchFamily="49" charset="0"/>
              </a:rPr>
              <a:t>Termination</a:t>
            </a:r>
            <a:r>
              <a:rPr lang="fr-FR" sz="1100">
                <a:latin typeface="Consolas" panose="020B0609020204030204" pitchFamily="49" charset="0"/>
              </a:rPr>
              <a:t> on corruption : ENABLED</a:t>
            </a:r>
          </a:p>
          <a:p>
            <a:pPr marL="0" indent="0">
              <a:buNone/>
            </a:pPr>
            <a:r>
              <a:rPr lang="fr-FR" sz="1100" err="1">
                <a:latin typeface="Consolas" panose="020B0609020204030204" pitchFamily="49" charset="0"/>
              </a:rPr>
              <a:t>Affinity</a:t>
            </a:r>
            <a:r>
              <a:rPr lang="fr-FR" sz="1100">
                <a:latin typeface="Consolas" panose="020B0609020204030204" pitchFamily="49" charset="0"/>
              </a:rPr>
              <a:t> manager </a:t>
            </a:r>
            <a:r>
              <a:rPr lang="fr-FR" sz="1100" err="1">
                <a:latin typeface="Consolas" panose="020B0609020204030204" pitchFamily="49" charset="0"/>
              </a:rPr>
              <a:t>status</a:t>
            </a:r>
            <a:r>
              <a:rPr lang="fr-FR" sz="1100">
                <a:latin typeface="Consolas" panose="020B0609020204030204" pitchFamily="49" charset="0"/>
              </a:rPr>
              <a:t>:</a:t>
            </a:r>
          </a:p>
          <a:p>
            <a:pPr marL="0" indent="0">
              <a:buNone/>
            </a:pPr>
            <a:r>
              <a:rPr lang="fr-FR" sz="1100">
                <a:latin typeface="Consolas" panose="020B0609020204030204" pitchFamily="49" charset="0"/>
              </a:rPr>
              <a:t>   - Virtual </a:t>
            </a:r>
            <a:r>
              <a:rPr lang="fr-FR" sz="1100" err="1">
                <a:latin typeface="Consolas" panose="020B0609020204030204" pitchFamily="49" charset="0"/>
              </a:rPr>
              <a:t>affinity</a:t>
            </a:r>
            <a:r>
              <a:rPr lang="fr-FR" sz="1100">
                <a:latin typeface="Consolas" panose="020B0609020204030204" pitchFamily="49" charset="0"/>
              </a:rPr>
              <a:t> </a:t>
            </a:r>
            <a:r>
              <a:rPr lang="fr-FR" sz="1100" err="1">
                <a:latin typeface="Consolas" panose="020B0609020204030204" pitchFamily="49" charset="0"/>
              </a:rPr>
              <a:t>limit</a:t>
            </a:r>
            <a:r>
              <a:rPr lang="fr-FR" sz="1100">
                <a:latin typeface="Consolas" panose="020B0609020204030204" pitchFamily="49" charset="0"/>
              </a:rPr>
              <a:t> 2</a:t>
            </a:r>
          </a:p>
          <a:p>
            <a:pPr marL="0" indent="0">
              <a:buNone/>
            </a:pPr>
            <a:r>
              <a:rPr lang="fr-FR" sz="1100">
                <a:latin typeface="Consolas" panose="020B0609020204030204" pitchFamily="49" charset="0"/>
              </a:rPr>
              <a:t>   - </a:t>
            </a:r>
            <a:r>
              <a:rPr lang="fr-FR" sz="1100" err="1">
                <a:latin typeface="Consolas" panose="020B0609020204030204" pitchFamily="49" charset="0"/>
              </a:rPr>
              <a:t>Current</a:t>
            </a:r>
            <a:r>
              <a:rPr lang="fr-FR" sz="1100">
                <a:latin typeface="Consolas" panose="020B0609020204030204" pitchFamily="49" charset="0"/>
              </a:rPr>
              <a:t> entries in use 0</a:t>
            </a:r>
          </a:p>
          <a:p>
            <a:pPr marL="0" indent="0">
              <a:buNone/>
            </a:pPr>
            <a:r>
              <a:rPr lang="fr-FR" sz="1100">
                <a:latin typeface="Consolas" panose="020B0609020204030204" pitchFamily="49" charset="0"/>
              </a:rPr>
              <a:t>   - </a:t>
            </a:r>
            <a:r>
              <a:rPr lang="fr-FR" sz="1100" err="1">
                <a:latin typeface="Consolas" panose="020B0609020204030204" pitchFamily="49" charset="0"/>
              </a:rPr>
              <a:t>Statistics</a:t>
            </a:r>
            <a:r>
              <a:rPr lang="fr-FR" sz="1100">
                <a:latin typeface="Consolas" panose="020B0609020204030204" pitchFamily="49" charset="0"/>
              </a:rPr>
              <a:t>:  Swaps=0, </a:t>
            </a:r>
            <a:r>
              <a:rPr lang="fr-FR" sz="1100" err="1">
                <a:latin typeface="Consolas" panose="020B0609020204030204" pitchFamily="49" charset="0"/>
              </a:rPr>
              <a:t>Resets</a:t>
            </a:r>
            <a:r>
              <a:rPr lang="fr-FR" sz="1100">
                <a:latin typeface="Consolas" panose="020B0609020204030204" pitchFamily="49" charset="0"/>
              </a:rPr>
              <a:t>=0, Allocs=0</a:t>
            </a:r>
          </a:p>
          <a:p>
            <a:pPr marL="0" indent="0">
              <a:buNone/>
            </a:pPr>
            <a:endParaRPr lang="fr-FR" sz="1100">
              <a:latin typeface="Consolas" panose="020B0609020204030204" pitchFamily="49" charset="0"/>
            </a:endParaRPr>
          </a:p>
          <a:p>
            <a:pPr marL="0" indent="0">
              <a:buNone/>
            </a:pPr>
            <a:r>
              <a:rPr lang="fr-FR" sz="1100">
                <a:latin typeface="Consolas" panose="020B0609020204030204" pitchFamily="49" charset="0"/>
              </a:rPr>
              <a:t>          </a:t>
            </a:r>
            <a:r>
              <a:rPr lang="fr-FR" sz="1100" err="1">
                <a:latin typeface="Consolas" panose="020B0609020204030204" pitchFamily="49" charset="0"/>
              </a:rPr>
              <a:t>Heap</a:t>
            </a:r>
            <a:r>
              <a:rPr lang="fr-FR" sz="1100">
                <a:latin typeface="Consolas" panose="020B0609020204030204" pitchFamily="49" charset="0"/>
              </a:rPr>
              <a:t>     Flags   </a:t>
            </a:r>
            <a:r>
              <a:rPr lang="fr-FR" sz="1100" err="1">
                <a:latin typeface="Consolas" panose="020B0609020204030204" pitchFamily="49" charset="0"/>
              </a:rPr>
              <a:t>Reserv</a:t>
            </a:r>
            <a:r>
              <a:rPr lang="fr-FR" sz="1100">
                <a:latin typeface="Consolas" panose="020B0609020204030204" pitchFamily="49" charset="0"/>
              </a:rPr>
              <a:t>  Commit  Virt   Free  List   UCR  Virt  Lock  Fast </a:t>
            </a:r>
          </a:p>
          <a:p>
            <a:pPr marL="0" indent="0">
              <a:buNone/>
            </a:pPr>
            <a:r>
              <a:rPr lang="fr-FR" sz="1100">
                <a:latin typeface="Consolas" panose="020B0609020204030204" pitchFamily="49" charset="0"/>
              </a:rPr>
              <a:t>                            (k)     (k)    (k)     (k) </a:t>
            </a:r>
            <a:r>
              <a:rPr lang="fr-FR" sz="1100" err="1">
                <a:latin typeface="Consolas" panose="020B0609020204030204" pitchFamily="49" charset="0"/>
              </a:rPr>
              <a:t>length</a:t>
            </a:r>
            <a:r>
              <a:rPr lang="fr-FR" sz="1100">
                <a:latin typeface="Consolas" panose="020B0609020204030204" pitchFamily="49" charset="0"/>
              </a:rPr>
              <a:t>      blocks </a:t>
            </a:r>
            <a:r>
              <a:rPr lang="fr-FR" sz="1100" err="1">
                <a:latin typeface="Consolas" panose="020B0609020204030204" pitchFamily="49" charset="0"/>
              </a:rPr>
              <a:t>cont</a:t>
            </a:r>
            <a:r>
              <a:rPr lang="fr-FR" sz="1100">
                <a:latin typeface="Consolas" panose="020B0609020204030204" pitchFamily="49" charset="0"/>
              </a:rPr>
              <a:t>. </a:t>
            </a:r>
            <a:r>
              <a:rPr lang="fr-FR" sz="1100" err="1">
                <a:latin typeface="Consolas" panose="020B0609020204030204" pitchFamily="49" charset="0"/>
              </a:rPr>
              <a:t>heap</a:t>
            </a:r>
            <a:r>
              <a:rPr lang="fr-FR" sz="1100">
                <a:latin typeface="Consolas" panose="020B0609020204030204" pitchFamily="49" charset="0"/>
              </a:rPr>
              <a:t> </a:t>
            </a:r>
          </a:p>
          <a:p>
            <a:pPr marL="0" indent="0">
              <a:buNone/>
            </a:pPr>
            <a:r>
              <a:rPr lang="fr-FR" sz="1100">
                <a:latin typeface="Consolas" panose="020B0609020204030204" pitchFamily="49" charset="0"/>
              </a:rPr>
              <a:t>-------------------------------------------------------------------------------------</a:t>
            </a:r>
          </a:p>
          <a:p>
            <a:pPr marL="0" indent="0">
              <a:buNone/>
            </a:pPr>
            <a:r>
              <a:rPr lang="fr-FR" sz="1100">
                <a:latin typeface="Consolas" panose="020B0609020204030204" pitchFamily="49" charset="0"/>
              </a:rPr>
              <a:t>0000024431b30000 00000002    4112   2588   4084    222   124     3    1      1   LFH</a:t>
            </a:r>
          </a:p>
          <a:p>
            <a:pPr marL="0" indent="0">
              <a:buNone/>
            </a:pPr>
            <a:r>
              <a:rPr lang="fr-FR" sz="1100">
                <a:latin typeface="Consolas" panose="020B0609020204030204" pitchFamily="49" charset="0"/>
              </a:rPr>
              <a:t>0000024431aa0000 00008000      64      4     64      2     1     1    0      0      </a:t>
            </a:r>
          </a:p>
          <a:p>
            <a:pPr marL="0" indent="0">
              <a:buNone/>
            </a:pPr>
            <a:r>
              <a:rPr lang="fr-FR" sz="1100">
                <a:latin typeface="Consolas" panose="020B0609020204030204" pitchFamily="49" charset="0"/>
              </a:rPr>
              <a:t>0000024431e70000 00001002    1108    248   1080     14    15     2    0      0   LFH</a:t>
            </a:r>
          </a:p>
          <a:p>
            <a:pPr marL="0" indent="0">
              <a:buNone/>
            </a:pPr>
            <a:r>
              <a:rPr lang="fr-FR" sz="1100">
                <a:latin typeface="Consolas" panose="020B0609020204030204" pitchFamily="49" charset="0"/>
              </a:rPr>
              <a:t>00000244337b0000 00001002      88     64     60     24     7     1    0      0   LFH</a:t>
            </a:r>
          </a:p>
          <a:p>
            <a:pPr marL="0" indent="0">
              <a:buNone/>
            </a:pPr>
            <a:r>
              <a:rPr lang="fr-FR" sz="1100">
                <a:latin typeface="Consolas" panose="020B0609020204030204" pitchFamily="49" charset="0"/>
              </a:rPr>
              <a:t>0000024431e30000 00001002      60      8     60      5     1     1    0      0      </a:t>
            </a:r>
          </a:p>
          <a:p>
            <a:pPr marL="0" indent="0">
              <a:buNone/>
            </a:pPr>
            <a:r>
              <a:rPr lang="fr-FR" sz="1100">
                <a:latin typeface="Consolas" panose="020B0609020204030204" pitchFamily="49" charset="0"/>
              </a:rPr>
              <a:t>0000024433760000 00001002      60     20     60      2     4     1    0      0      </a:t>
            </a:r>
          </a:p>
          <a:p>
            <a:pPr marL="0" indent="0">
              <a:buNone/>
            </a:pPr>
            <a:r>
              <a:rPr lang="fr-FR" sz="1100">
                <a:latin typeface="Consolas" panose="020B0609020204030204" pitchFamily="49" charset="0"/>
              </a:rPr>
              <a:t>0000024433700000 00041002      60      8     60      5     1     1    0      0      </a:t>
            </a:r>
          </a:p>
          <a:p>
            <a:pPr marL="0" indent="0">
              <a:buNone/>
            </a:pPr>
            <a:r>
              <a:rPr lang="fr-FR" sz="1100">
                <a:latin typeface="Consolas" panose="020B0609020204030204" pitchFamily="49" charset="0"/>
              </a:rPr>
              <a:t>000002444bd10000 00041002      88     40     60      3     1     1    0      0   LFH</a:t>
            </a:r>
          </a:p>
          <a:p>
            <a:pPr marL="0" indent="0">
              <a:buNone/>
            </a:pPr>
            <a:r>
              <a:rPr lang="fr-FR" sz="1100">
                <a:latin typeface="Consolas" panose="020B0609020204030204" pitchFamily="49" charset="0"/>
              </a:rPr>
              <a:t>-------------------------------------------------------------------------------------</a:t>
            </a:r>
          </a:p>
        </p:txBody>
      </p:sp>
      <p:sp>
        <p:nvSpPr>
          <p:cNvPr id="4" name="Title 3">
            <a:extLst>
              <a:ext uri="{FF2B5EF4-FFF2-40B4-BE49-F238E27FC236}">
                <a16:creationId xmlns:a16="http://schemas.microsoft.com/office/drawing/2014/main" id="{1F187964-84A0-4C67-BAA4-E95E64F324E2}"/>
              </a:ext>
            </a:extLst>
          </p:cNvPr>
          <p:cNvSpPr>
            <a:spLocks noGrp="1"/>
          </p:cNvSpPr>
          <p:nvPr>
            <p:ph type="title"/>
          </p:nvPr>
        </p:nvSpPr>
        <p:spPr/>
        <p:txBody>
          <a:bodyPr/>
          <a:lstStyle/>
          <a:p>
            <a:r>
              <a:rPr lang="en-US"/>
              <a:t>Examining Heap with the debugger (1/2)</a:t>
            </a:r>
            <a:endParaRPr lang="fr-FR"/>
          </a:p>
        </p:txBody>
      </p:sp>
    </p:spTree>
    <p:extLst>
      <p:ext uri="{BB962C8B-B14F-4D97-AF65-F5344CB8AC3E}">
        <p14:creationId xmlns:p14="http://schemas.microsoft.com/office/powerpoint/2010/main" val="49233476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764BC-4D33-41D9-BB66-75C5C39C106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50</a:t>
            </a:fld>
            <a:endParaRPr lang="en-US"/>
          </a:p>
        </p:txBody>
      </p:sp>
      <p:sp>
        <p:nvSpPr>
          <p:cNvPr id="3" name="Text Placeholder 2">
            <a:extLst>
              <a:ext uri="{FF2B5EF4-FFF2-40B4-BE49-F238E27FC236}">
                <a16:creationId xmlns:a16="http://schemas.microsoft.com/office/drawing/2014/main" id="{94B8D4A4-D72C-4EB0-869B-9E3ACD671E37}"/>
              </a:ext>
            </a:extLst>
          </p:cNvPr>
          <p:cNvSpPr>
            <a:spLocks noGrp="1"/>
          </p:cNvSpPr>
          <p:nvPr>
            <p:ph type="body" sz="quarter" idx="14"/>
          </p:nvPr>
        </p:nvSpPr>
        <p:spPr>
          <a:xfrm>
            <a:off x="274702" y="1668463"/>
            <a:ext cx="11887070" cy="4989058"/>
          </a:xfrm>
        </p:spPr>
        <p:txBody>
          <a:bodyPr/>
          <a:lstStyle/>
          <a:p>
            <a:pPr marL="0" indent="0">
              <a:buNone/>
            </a:pPr>
            <a:r>
              <a:rPr lang="en-US" sz="2800">
                <a:latin typeface="+mn-lt"/>
              </a:rPr>
              <a:t>The !heap -</a:t>
            </a:r>
            <a:r>
              <a:rPr lang="en-US" sz="2800" err="1">
                <a:latin typeface="+mn-lt"/>
              </a:rPr>
              <a:t>i</a:t>
            </a:r>
            <a:r>
              <a:rPr lang="en-US" sz="2800">
                <a:latin typeface="+mn-lt"/>
              </a:rPr>
              <a:t> displays information on a particular address in an allocated region</a:t>
            </a:r>
          </a:p>
          <a:p>
            <a:pPr marL="0" indent="0">
              <a:buNone/>
            </a:pPr>
            <a:endParaRPr lang="en-US" sz="2800">
              <a:latin typeface="+mn-lt"/>
            </a:endParaRPr>
          </a:p>
          <a:p>
            <a:pPr marL="0" indent="0">
              <a:buNone/>
            </a:pPr>
            <a:r>
              <a:rPr lang="en-US" sz="2800">
                <a:latin typeface="+mn-lt"/>
              </a:rPr>
              <a:t>First, the command is called with a particular Heap handle</a:t>
            </a: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heap</a:t>
            </a:r>
            <a:r>
              <a:rPr lang="fr-FR" sz="1100">
                <a:latin typeface="Consolas" panose="020B0609020204030204" pitchFamily="49" charset="0"/>
              </a:rPr>
              <a:t> -i 0000024431b30000</a:t>
            </a:r>
          </a:p>
          <a:p>
            <a:pPr marL="0" indent="0">
              <a:buNone/>
            </a:pPr>
            <a:endParaRPr lang="en-US" sz="1100">
              <a:latin typeface="Consolas" panose="020B0609020204030204" pitchFamily="49" charset="0"/>
            </a:endParaRPr>
          </a:p>
          <a:p>
            <a:pPr marL="0" lvl="0" indent="0">
              <a:buNone/>
            </a:pPr>
            <a:r>
              <a:rPr lang="en-US" sz="2800">
                <a:gradFill>
                  <a:gsLst>
                    <a:gs pos="1250">
                      <a:srgbClr val="505050"/>
                    </a:gs>
                    <a:gs pos="100000">
                      <a:srgbClr val="505050"/>
                    </a:gs>
                  </a:gsLst>
                  <a:lin ang="5400000" scaled="0"/>
                </a:gradFill>
                <a:latin typeface="Segoe UI"/>
              </a:rPr>
              <a:t>Next, the command is called with a particular address</a:t>
            </a: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heap</a:t>
            </a:r>
            <a:r>
              <a:rPr lang="fr-FR" sz="1100">
                <a:latin typeface="Consolas" panose="020B0609020204030204" pitchFamily="49" charset="0"/>
              </a:rPr>
              <a:t> -i 000002444c0cb5f0</a:t>
            </a:r>
          </a:p>
          <a:p>
            <a:pPr marL="0" indent="0">
              <a:buNone/>
            </a:pPr>
            <a:r>
              <a:rPr lang="fr-FR" sz="1100" err="1">
                <a:latin typeface="Consolas" panose="020B0609020204030204" pitchFamily="49" charset="0"/>
              </a:rPr>
              <a:t>Detailed</a:t>
            </a:r>
            <a:r>
              <a:rPr lang="fr-FR" sz="1100">
                <a:latin typeface="Consolas" panose="020B0609020204030204" pitchFamily="49" charset="0"/>
              </a:rPr>
              <a:t> information for block entry 000002444c0cb5f0</a:t>
            </a:r>
          </a:p>
          <a:p>
            <a:pPr marL="0" indent="0">
              <a:buNone/>
            </a:pPr>
            <a:r>
              <a:rPr lang="fr-FR" sz="1100" err="1">
                <a:latin typeface="Consolas" panose="020B0609020204030204" pitchFamily="49" charset="0"/>
              </a:rPr>
              <a:t>Assumed</a:t>
            </a:r>
            <a:r>
              <a:rPr lang="fr-FR" sz="1100">
                <a:latin typeface="Consolas" panose="020B0609020204030204" pitchFamily="49" charset="0"/>
              </a:rPr>
              <a:t> </a:t>
            </a:r>
            <a:r>
              <a:rPr lang="fr-FR" sz="1100" err="1">
                <a:latin typeface="Consolas" panose="020B0609020204030204" pitchFamily="49" charset="0"/>
              </a:rPr>
              <a:t>heap</a:t>
            </a:r>
            <a:r>
              <a:rPr lang="fr-FR" sz="1100">
                <a:latin typeface="Consolas" panose="020B0609020204030204" pitchFamily="49" charset="0"/>
              </a:rPr>
              <a:t>       : 0x0000024431b30000 (Use !</a:t>
            </a:r>
            <a:r>
              <a:rPr lang="fr-FR" sz="1100" err="1">
                <a:latin typeface="Consolas" panose="020B0609020204030204" pitchFamily="49" charset="0"/>
              </a:rPr>
              <a:t>heap</a:t>
            </a:r>
            <a:r>
              <a:rPr lang="fr-FR" sz="1100">
                <a:latin typeface="Consolas" panose="020B0609020204030204" pitchFamily="49" charset="0"/>
              </a:rPr>
              <a:t> -i </a:t>
            </a:r>
            <a:r>
              <a:rPr lang="fr-FR" sz="1100" err="1">
                <a:latin typeface="Consolas" panose="020B0609020204030204" pitchFamily="49" charset="0"/>
              </a:rPr>
              <a:t>NewHeapHandle</a:t>
            </a:r>
            <a:r>
              <a:rPr lang="fr-FR" sz="1100">
                <a:latin typeface="Consolas" panose="020B0609020204030204" pitchFamily="49" charset="0"/>
              </a:rPr>
              <a:t> to change)</a:t>
            </a:r>
          </a:p>
          <a:p>
            <a:pPr marL="0" indent="0">
              <a:buNone/>
            </a:pPr>
            <a:r>
              <a:rPr lang="fr-FR" sz="1100">
                <a:latin typeface="Consolas" panose="020B0609020204030204" pitchFamily="49" charset="0"/>
              </a:rPr>
              <a:t>Header content     : 0x0D775C48 0x00043CB1 (</a:t>
            </a:r>
            <a:r>
              <a:rPr lang="fr-FR" sz="1100" err="1">
                <a:latin typeface="Consolas" panose="020B0609020204030204" pitchFamily="49" charset="0"/>
              </a:rPr>
              <a:t>decoded</a:t>
            </a:r>
            <a:r>
              <a:rPr lang="fr-FR" sz="1100">
                <a:latin typeface="Consolas" panose="020B0609020204030204" pitchFamily="49" charset="0"/>
              </a:rPr>
              <a:t> : 0x02000002 0x0004004A)</a:t>
            </a:r>
          </a:p>
          <a:p>
            <a:pPr marL="0" indent="0">
              <a:buNone/>
            </a:pPr>
            <a:r>
              <a:rPr lang="fr-FR" sz="1100" err="1">
                <a:latin typeface="Consolas" panose="020B0609020204030204" pitchFamily="49" charset="0"/>
              </a:rPr>
              <a:t>Owning</a:t>
            </a:r>
            <a:r>
              <a:rPr lang="fr-FR" sz="1100">
                <a:latin typeface="Consolas" panose="020B0609020204030204" pitchFamily="49" charset="0"/>
              </a:rPr>
              <a:t> segment     : 0x000002444c080000 (offset 4)</a:t>
            </a:r>
          </a:p>
          <a:p>
            <a:pPr marL="0" indent="0">
              <a:buNone/>
            </a:pPr>
            <a:r>
              <a:rPr lang="fr-FR" sz="1100">
                <a:latin typeface="Consolas" panose="020B0609020204030204" pitchFamily="49" charset="0"/>
              </a:rPr>
              <a:t>Block flags        : 0x0 (free )</a:t>
            </a:r>
          </a:p>
          <a:p>
            <a:pPr marL="0" indent="0">
              <a:buNone/>
            </a:pPr>
            <a:r>
              <a:rPr lang="fr-FR" sz="1100">
                <a:latin typeface="Consolas" panose="020B0609020204030204" pitchFamily="49" charset="0"/>
              </a:rPr>
              <a:t>Total block size   : 0x2 </a:t>
            </a:r>
            <a:r>
              <a:rPr lang="fr-FR" sz="1100" err="1">
                <a:latin typeface="Consolas" panose="020B0609020204030204" pitchFamily="49" charset="0"/>
              </a:rPr>
              <a:t>units</a:t>
            </a:r>
            <a:r>
              <a:rPr lang="fr-FR" sz="1100">
                <a:latin typeface="Consolas" panose="020B0609020204030204" pitchFamily="49" charset="0"/>
              </a:rPr>
              <a:t> (0x20 bytes)</a:t>
            </a:r>
          </a:p>
          <a:p>
            <a:pPr marL="0" indent="0">
              <a:buNone/>
            </a:pPr>
            <a:r>
              <a:rPr lang="fr-FR" sz="1100" err="1">
                <a:latin typeface="Consolas" panose="020B0609020204030204" pitchFamily="49" charset="0"/>
              </a:rPr>
              <a:t>Previous</a:t>
            </a:r>
            <a:r>
              <a:rPr lang="fr-FR" sz="1100">
                <a:latin typeface="Consolas" panose="020B0609020204030204" pitchFamily="49" charset="0"/>
              </a:rPr>
              <a:t> block size: 0x4a </a:t>
            </a:r>
            <a:r>
              <a:rPr lang="fr-FR" sz="1100" err="1">
                <a:latin typeface="Consolas" panose="020B0609020204030204" pitchFamily="49" charset="0"/>
              </a:rPr>
              <a:t>units</a:t>
            </a:r>
            <a:r>
              <a:rPr lang="fr-FR" sz="1100">
                <a:latin typeface="Consolas" panose="020B0609020204030204" pitchFamily="49" charset="0"/>
              </a:rPr>
              <a:t> (0x4a0 bytes)</a:t>
            </a:r>
          </a:p>
          <a:p>
            <a:pPr marL="0" indent="0">
              <a:buNone/>
            </a:pPr>
            <a:r>
              <a:rPr lang="fr-FR" sz="1100">
                <a:latin typeface="Consolas" panose="020B0609020204030204" pitchFamily="49" charset="0"/>
              </a:rPr>
              <a:t>Block CRC          : OK - 0x2  </a:t>
            </a:r>
          </a:p>
          <a:p>
            <a:pPr marL="0" indent="0">
              <a:buNone/>
            </a:pPr>
            <a:r>
              <a:rPr lang="fr-FR" sz="1100">
                <a:latin typeface="Consolas" panose="020B0609020204030204" pitchFamily="49" charset="0"/>
              </a:rPr>
              <a:t>Free </a:t>
            </a:r>
            <a:r>
              <a:rPr lang="fr-FR" sz="1100" err="1">
                <a:latin typeface="Consolas" panose="020B0609020204030204" pitchFamily="49" charset="0"/>
              </a:rPr>
              <a:t>list</a:t>
            </a:r>
            <a:r>
              <a:rPr lang="fr-FR" sz="1100">
                <a:latin typeface="Consolas" panose="020B0609020204030204" pitchFamily="49" charset="0"/>
              </a:rPr>
              <a:t> entry    : OK</a:t>
            </a:r>
          </a:p>
          <a:p>
            <a:pPr marL="0" indent="0">
              <a:buNone/>
            </a:pPr>
            <a:r>
              <a:rPr lang="fr-FR" sz="1100" err="1">
                <a:latin typeface="Consolas" panose="020B0609020204030204" pitchFamily="49" charset="0"/>
              </a:rPr>
              <a:t>Previous</a:t>
            </a:r>
            <a:r>
              <a:rPr lang="fr-FR" sz="1100">
                <a:latin typeface="Consolas" panose="020B0609020204030204" pitchFamily="49" charset="0"/>
              </a:rPr>
              <a:t> block     : 0x000002444c0cb150</a:t>
            </a:r>
          </a:p>
          <a:p>
            <a:pPr marL="0" indent="0">
              <a:buNone/>
            </a:pPr>
            <a:r>
              <a:rPr lang="fr-FR" sz="1100">
                <a:latin typeface="Consolas" panose="020B0609020204030204" pitchFamily="49" charset="0"/>
              </a:rPr>
              <a:t>Next block         : 0x000002444c0cb610</a:t>
            </a:r>
          </a:p>
        </p:txBody>
      </p:sp>
      <p:sp>
        <p:nvSpPr>
          <p:cNvPr id="4" name="Title 3">
            <a:extLst>
              <a:ext uri="{FF2B5EF4-FFF2-40B4-BE49-F238E27FC236}">
                <a16:creationId xmlns:a16="http://schemas.microsoft.com/office/drawing/2014/main" id="{3A606941-08A6-4C62-82A4-CF150D8800DB}"/>
              </a:ext>
            </a:extLst>
          </p:cNvPr>
          <p:cNvSpPr>
            <a:spLocks noGrp="1"/>
          </p:cNvSpPr>
          <p:nvPr>
            <p:ph type="title"/>
          </p:nvPr>
        </p:nvSpPr>
        <p:spPr/>
        <p:txBody>
          <a:bodyPr/>
          <a:lstStyle/>
          <a:p>
            <a:r>
              <a:rPr lang="en-US"/>
              <a:t>Examining Heap with the debugger (2/2)</a:t>
            </a:r>
            <a:endParaRPr lang="fr-FR"/>
          </a:p>
        </p:txBody>
      </p:sp>
    </p:spTree>
    <p:extLst>
      <p:ext uri="{BB962C8B-B14F-4D97-AF65-F5344CB8AC3E}">
        <p14:creationId xmlns:p14="http://schemas.microsoft.com/office/powerpoint/2010/main" val="209611752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12EDC-CBB4-4F79-A125-70B3BA0A68B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51</a:t>
            </a:fld>
            <a:endParaRPr lang="en-US"/>
          </a:p>
        </p:txBody>
      </p:sp>
      <p:sp>
        <p:nvSpPr>
          <p:cNvPr id="3" name="Text Placeholder 2">
            <a:extLst>
              <a:ext uri="{FF2B5EF4-FFF2-40B4-BE49-F238E27FC236}">
                <a16:creationId xmlns:a16="http://schemas.microsoft.com/office/drawing/2014/main" id="{6E71183F-AD9B-4D67-B404-CCA0A6CD4750}"/>
              </a:ext>
            </a:extLst>
          </p:cNvPr>
          <p:cNvSpPr>
            <a:spLocks noGrp="1"/>
          </p:cNvSpPr>
          <p:nvPr>
            <p:ph type="body" sz="quarter" idx="14"/>
          </p:nvPr>
        </p:nvSpPr>
        <p:spPr>
          <a:xfrm>
            <a:off x="274702" y="1668463"/>
            <a:ext cx="7383398" cy="3176254"/>
          </a:xfrm>
        </p:spPr>
        <p:txBody>
          <a:bodyPr/>
          <a:lstStyle/>
          <a:p>
            <a:r>
              <a:rPr lang="en-US"/>
              <a:t>Another security feature</a:t>
            </a:r>
          </a:p>
          <a:p>
            <a:pPr marL="342900" lvl="1" indent="0">
              <a:buNone/>
            </a:pPr>
            <a:r>
              <a:rPr lang="en-US"/>
              <a:t>Heap Manager places allocation at the end of pages</a:t>
            </a:r>
          </a:p>
          <a:p>
            <a:pPr marL="342900" lvl="1" indent="0">
              <a:buNone/>
            </a:pPr>
            <a:r>
              <a:rPr lang="en-US"/>
              <a:t>When buffer overrun occurs, it will cause an access violation</a:t>
            </a:r>
          </a:p>
          <a:p>
            <a:pPr marL="342900" lvl="1" indent="0">
              <a:buNone/>
            </a:pPr>
            <a:endParaRPr lang="en-US"/>
          </a:p>
          <a:p>
            <a:r>
              <a:rPr lang="en-US"/>
              <a:t>Enable with </a:t>
            </a:r>
            <a:r>
              <a:rPr lang="en-US" err="1"/>
              <a:t>GFlags</a:t>
            </a:r>
            <a:endParaRPr lang="fr-FR"/>
          </a:p>
        </p:txBody>
      </p:sp>
      <p:sp>
        <p:nvSpPr>
          <p:cNvPr id="4" name="Title 3">
            <a:extLst>
              <a:ext uri="{FF2B5EF4-FFF2-40B4-BE49-F238E27FC236}">
                <a16:creationId xmlns:a16="http://schemas.microsoft.com/office/drawing/2014/main" id="{C47622C9-2438-48B5-B4E1-594D867D1BC0}"/>
              </a:ext>
            </a:extLst>
          </p:cNvPr>
          <p:cNvSpPr>
            <a:spLocks noGrp="1"/>
          </p:cNvSpPr>
          <p:nvPr>
            <p:ph type="title"/>
          </p:nvPr>
        </p:nvSpPr>
        <p:spPr/>
        <p:txBody>
          <a:bodyPr/>
          <a:lstStyle/>
          <a:p>
            <a:r>
              <a:rPr lang="en-US" err="1"/>
              <a:t>Pageheap</a:t>
            </a:r>
            <a:endParaRPr lang="fr-FR"/>
          </a:p>
        </p:txBody>
      </p:sp>
      <p:sp>
        <p:nvSpPr>
          <p:cNvPr id="6" name="TextBox 5">
            <a:extLst>
              <a:ext uri="{FF2B5EF4-FFF2-40B4-BE49-F238E27FC236}">
                <a16:creationId xmlns:a16="http://schemas.microsoft.com/office/drawing/2014/main" id="{64C59755-A386-4BB1-BEC3-1B24D7815D1F}"/>
              </a:ext>
            </a:extLst>
          </p:cNvPr>
          <p:cNvSpPr txBox="1"/>
          <p:nvPr/>
        </p:nvSpPr>
        <p:spPr>
          <a:xfrm>
            <a:off x="8021757" y="1759921"/>
            <a:ext cx="4059253" cy="517065"/>
          </a:xfrm>
          <a:prstGeom prst="rect">
            <a:avLst/>
          </a:prstGeom>
          <a:noFill/>
        </p:spPr>
        <p:txBody>
          <a:bodyPr wrap="none" lIns="182880" tIns="146304" rIns="182880" bIns="146304" rtlCol="0">
            <a:spAutoFit/>
          </a:bodyPr>
          <a:lstStyle/>
          <a:p>
            <a:pPr>
              <a:lnSpc>
                <a:spcPct val="90000"/>
              </a:lnSpc>
              <a:spcAft>
                <a:spcPts val="600"/>
              </a:spcAft>
            </a:pPr>
            <a:r>
              <a:rPr lang="en-US" sz="1600">
                <a:gradFill>
                  <a:gsLst>
                    <a:gs pos="2917">
                      <a:schemeClr val="tx1"/>
                    </a:gs>
                    <a:gs pos="30000">
                      <a:schemeClr val="tx1"/>
                    </a:gs>
                  </a:gsLst>
                  <a:lin ang="5400000" scaled="0"/>
                </a:gradFill>
              </a:rPr>
              <a:t>Enabling </a:t>
            </a:r>
            <a:r>
              <a:rPr lang="en-US" sz="1600" err="1">
                <a:gradFill>
                  <a:gsLst>
                    <a:gs pos="2917">
                      <a:schemeClr val="tx1"/>
                    </a:gs>
                    <a:gs pos="30000">
                      <a:schemeClr val="tx1"/>
                    </a:gs>
                  </a:gsLst>
                  <a:lin ang="5400000" scaled="0"/>
                </a:gradFill>
              </a:rPr>
              <a:t>Pageheap</a:t>
            </a:r>
            <a:r>
              <a:rPr lang="en-US" sz="1600">
                <a:gradFill>
                  <a:gsLst>
                    <a:gs pos="2917">
                      <a:schemeClr val="tx1"/>
                    </a:gs>
                    <a:gs pos="30000">
                      <a:schemeClr val="tx1"/>
                    </a:gs>
                  </a:gsLst>
                  <a:lin ang="5400000" scaled="0"/>
                </a:gradFill>
              </a:rPr>
              <a:t> with the </a:t>
            </a:r>
            <a:r>
              <a:rPr lang="en-US" sz="1600" err="1">
                <a:gradFill>
                  <a:gsLst>
                    <a:gs pos="2917">
                      <a:schemeClr val="tx1"/>
                    </a:gs>
                    <a:gs pos="30000">
                      <a:schemeClr val="tx1"/>
                    </a:gs>
                  </a:gsLst>
                  <a:lin ang="5400000" scaled="0"/>
                </a:gradFill>
              </a:rPr>
              <a:t>Gflags</a:t>
            </a:r>
            <a:r>
              <a:rPr lang="en-US" sz="1600">
                <a:gradFill>
                  <a:gsLst>
                    <a:gs pos="2917">
                      <a:schemeClr val="tx1"/>
                    </a:gs>
                    <a:gs pos="30000">
                      <a:schemeClr val="tx1"/>
                    </a:gs>
                  </a:gsLst>
                  <a:lin ang="5400000" scaled="0"/>
                </a:gradFill>
              </a:rPr>
              <a:t> utility</a:t>
            </a:r>
            <a:endParaRPr lang="fr-FR" sz="1600" err="1">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64185E70-2168-4D28-B27E-F0DE932B4AE6}"/>
              </a:ext>
            </a:extLst>
          </p:cNvPr>
          <p:cNvPicPr>
            <a:picLocks noChangeAspect="1"/>
          </p:cNvPicPr>
          <p:nvPr/>
        </p:nvPicPr>
        <p:blipFill>
          <a:blip r:embed="rId2"/>
          <a:stretch>
            <a:fillRect/>
          </a:stretch>
        </p:blipFill>
        <p:spPr>
          <a:xfrm>
            <a:off x="8119155" y="2317349"/>
            <a:ext cx="3868345" cy="3868345"/>
          </a:xfrm>
          <a:prstGeom prst="rect">
            <a:avLst/>
          </a:prstGeom>
        </p:spPr>
      </p:pic>
    </p:spTree>
    <p:extLst>
      <p:ext uri="{BB962C8B-B14F-4D97-AF65-F5344CB8AC3E}">
        <p14:creationId xmlns:p14="http://schemas.microsoft.com/office/powerpoint/2010/main" val="54096842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9075" y="1676864"/>
            <a:ext cx="6034974" cy="169277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a:t>Little used pages are removed from physical memory and moved to disk</a:t>
            </a:r>
          </a:p>
          <a:p>
            <a:pPr lvl="0"/>
            <a:r>
              <a:rPr lang="en-US" sz="2000"/>
              <a:t>The file which stores the pages is the </a:t>
            </a:r>
            <a:r>
              <a:rPr lang="en-US" sz="2000" err="1"/>
              <a:t>pagefile</a:t>
            </a:r>
            <a:endParaRPr lang="en-US" sz="2000"/>
          </a:p>
          <a:p>
            <a:pPr lvl="0"/>
            <a:r>
              <a:rPr lang="en-US" sz="2000"/>
              <a:t>Memory manager handles moving pages back to physical memory when needed</a:t>
            </a:r>
            <a:endParaRPr lang="en-GB" sz="1400"/>
          </a:p>
        </p:txBody>
      </p:sp>
      <p:pic>
        <p:nvPicPr>
          <p:cNvPr id="4" name="Picture 3">
            <a:extLst>
              <a:ext uri="{FF2B5EF4-FFF2-40B4-BE49-F238E27FC236}">
                <a16:creationId xmlns:a16="http://schemas.microsoft.com/office/drawing/2014/main" id="{1CCD9EAF-F272-49C7-ABAA-718FD869D87C}"/>
              </a:ext>
            </a:extLst>
          </p:cNvPr>
          <p:cNvPicPr/>
          <p:nvPr/>
        </p:nvPicPr>
        <p:blipFill>
          <a:blip r:embed="rId2"/>
          <a:stretch>
            <a:fillRect/>
          </a:stretch>
        </p:blipFill>
        <p:spPr>
          <a:xfrm>
            <a:off x="7301372" y="1851360"/>
            <a:ext cx="4698135" cy="4729942"/>
          </a:xfrm>
          <a:prstGeom prst="rect">
            <a:avLst/>
          </a:prstGeom>
        </p:spPr>
      </p:pic>
      <p:pic>
        <p:nvPicPr>
          <p:cNvPr id="6" name="il_fi" descr="http://i.technet.microsoft.com/dynimg/IC197673.gif">
            <a:extLst>
              <a:ext uri="{FF2B5EF4-FFF2-40B4-BE49-F238E27FC236}">
                <a16:creationId xmlns:a16="http://schemas.microsoft.com/office/drawing/2014/main" id="{6A5EA1FE-5204-41FA-AB66-8A5E27DE75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63409" y="3868774"/>
            <a:ext cx="4023316" cy="2809072"/>
          </a:xfrm>
          <a:prstGeom prst="rect">
            <a:avLst/>
          </a:prstGeom>
          <a:noFill/>
          <a:ln>
            <a:noFill/>
          </a:ln>
        </p:spPr>
      </p:pic>
      <p:sp>
        <p:nvSpPr>
          <p:cNvPr id="7" name="Title 6">
            <a:extLst>
              <a:ext uri="{FF2B5EF4-FFF2-40B4-BE49-F238E27FC236}">
                <a16:creationId xmlns:a16="http://schemas.microsoft.com/office/drawing/2014/main" id="{F402FD0E-8113-4E90-B73F-848FD44D2FAD}"/>
              </a:ext>
            </a:extLst>
          </p:cNvPr>
          <p:cNvSpPr>
            <a:spLocks noGrp="1"/>
          </p:cNvSpPr>
          <p:nvPr>
            <p:ph type="title"/>
          </p:nvPr>
        </p:nvSpPr>
        <p:spPr/>
        <p:txBody>
          <a:bodyPr/>
          <a:lstStyle/>
          <a:p>
            <a:r>
              <a:rPr lang="en-US"/>
              <a:t>The </a:t>
            </a:r>
            <a:r>
              <a:rPr lang="en-US" err="1"/>
              <a:t>Pagefile</a:t>
            </a:r>
            <a:endParaRPr lang="fr-FR"/>
          </a:p>
        </p:txBody>
      </p:sp>
    </p:spTree>
    <p:extLst>
      <p:ext uri="{BB962C8B-B14F-4D97-AF65-F5344CB8AC3E}">
        <p14:creationId xmlns:p14="http://schemas.microsoft.com/office/powerpoint/2010/main" val="346047303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75F79-3303-4846-AAAE-9FD5A67ADB7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a:p>
        </p:txBody>
      </p:sp>
      <p:sp>
        <p:nvSpPr>
          <p:cNvPr id="3" name="Text Placeholder 2">
            <a:extLst>
              <a:ext uri="{FF2B5EF4-FFF2-40B4-BE49-F238E27FC236}">
                <a16:creationId xmlns:a16="http://schemas.microsoft.com/office/drawing/2014/main" id="{9EBB0629-D83A-425F-8D67-C1197CAD4C5A}"/>
              </a:ext>
            </a:extLst>
          </p:cNvPr>
          <p:cNvSpPr>
            <a:spLocks noGrp="1"/>
          </p:cNvSpPr>
          <p:nvPr>
            <p:ph type="body" sz="quarter" idx="14"/>
          </p:nvPr>
        </p:nvSpPr>
        <p:spPr>
          <a:xfrm>
            <a:off x="274702" y="1668463"/>
            <a:ext cx="11887070" cy="4973669"/>
          </a:xfrm>
        </p:spPr>
        <p:txBody>
          <a:bodyPr/>
          <a:lstStyle/>
          <a:p>
            <a:r>
              <a:rPr lang="en-US" sz="2800"/>
              <a:t>Leverages x64 and recent x86 processor ability to mark a page as non-executable</a:t>
            </a:r>
          </a:p>
          <a:p>
            <a:pPr lvl="1"/>
            <a:r>
              <a:rPr lang="en-US" sz="1600"/>
              <a:t>Hardware feature. Require support from processor</a:t>
            </a:r>
          </a:p>
          <a:p>
            <a:pPr lvl="1"/>
            <a:r>
              <a:rPr lang="en-US" sz="1600"/>
              <a:t>The highest bit in MMU descriptor blocks (either PDE, PTE, …) is set to 1 when the page or the underlying page tree is to be marked as NX – </a:t>
            </a:r>
            <a:r>
              <a:rPr lang="en-US" sz="1600" i="1"/>
              <a:t>Not Executable</a:t>
            </a:r>
            <a:endParaRPr lang="en-US" sz="1600"/>
          </a:p>
          <a:p>
            <a:r>
              <a:rPr lang="en-US" sz="2800"/>
              <a:t>Prevent executing code in pages marked as not executable</a:t>
            </a:r>
            <a:endParaRPr lang="fr-FR" sz="2800"/>
          </a:p>
          <a:p>
            <a:pPr lvl="1"/>
            <a:r>
              <a:rPr lang="en-US" sz="1600"/>
              <a:t>Kernel-mode : System will crash</a:t>
            </a:r>
          </a:p>
          <a:p>
            <a:pPr lvl="1"/>
            <a:r>
              <a:rPr lang="en-US" sz="1600"/>
              <a:t>User-mode : An access violation exception is generated</a:t>
            </a:r>
          </a:p>
          <a:p>
            <a:endParaRPr lang="en-US" sz="2800"/>
          </a:p>
          <a:p>
            <a:pPr marL="0" indent="0">
              <a:buNone/>
            </a:pPr>
            <a:r>
              <a:rPr lang="en-US" sz="2800"/>
              <a:t>64-bit Windows:</a:t>
            </a:r>
          </a:p>
          <a:p>
            <a:pPr lvl="1"/>
            <a:r>
              <a:rPr lang="en-US" sz="1600"/>
              <a:t>DEP is enforced for every processes</a:t>
            </a:r>
          </a:p>
          <a:p>
            <a:pPr lvl="1"/>
            <a:r>
              <a:rPr lang="en-US" sz="1600"/>
              <a:t>Can be disabled by the </a:t>
            </a:r>
            <a:r>
              <a:rPr lang="en-US" sz="1600" b="1" err="1"/>
              <a:t>nx</a:t>
            </a:r>
            <a:r>
              <a:rPr lang="en-US" sz="1600"/>
              <a:t> boot-leader option (</a:t>
            </a:r>
            <a:r>
              <a:rPr lang="en-US" sz="1600" err="1"/>
              <a:t>ie</a:t>
            </a:r>
            <a:r>
              <a:rPr lang="en-US" sz="1600"/>
              <a:t>: </a:t>
            </a:r>
            <a:r>
              <a:rPr lang="en-US" sz="1600" err="1"/>
              <a:t>bcdedit</a:t>
            </a:r>
            <a:r>
              <a:rPr lang="en-US" sz="1600"/>
              <a:t> /set </a:t>
            </a:r>
            <a:r>
              <a:rPr lang="en-US" sz="1600" err="1"/>
              <a:t>nx</a:t>
            </a:r>
            <a:r>
              <a:rPr lang="en-US" sz="1600"/>
              <a:t> off)</a:t>
            </a:r>
            <a:endParaRPr lang="en-US" sz="1600" b="1"/>
          </a:p>
          <a:p>
            <a:pPr marL="0" indent="0">
              <a:buNone/>
            </a:pPr>
            <a:r>
              <a:rPr lang="en-US" sz="2800"/>
              <a:t>32-bit Windows:</a:t>
            </a:r>
          </a:p>
          <a:p>
            <a:pPr lvl="1"/>
            <a:r>
              <a:rPr lang="en-US" sz="1600"/>
              <a:t>DEP is enabled for kernel and Windows processes by default (Opt-in policy)</a:t>
            </a:r>
          </a:p>
        </p:txBody>
      </p:sp>
      <p:sp>
        <p:nvSpPr>
          <p:cNvPr id="4" name="Title 3">
            <a:extLst>
              <a:ext uri="{FF2B5EF4-FFF2-40B4-BE49-F238E27FC236}">
                <a16:creationId xmlns:a16="http://schemas.microsoft.com/office/drawing/2014/main" id="{8EA108DF-3679-4243-BBE1-6DBB40A9157B}"/>
              </a:ext>
            </a:extLst>
          </p:cNvPr>
          <p:cNvSpPr>
            <a:spLocks noGrp="1"/>
          </p:cNvSpPr>
          <p:nvPr>
            <p:ph type="title"/>
          </p:nvPr>
        </p:nvSpPr>
        <p:spPr/>
        <p:txBody>
          <a:bodyPr/>
          <a:lstStyle/>
          <a:p>
            <a:r>
              <a:rPr lang="en-US"/>
              <a:t>DEP – </a:t>
            </a:r>
            <a:r>
              <a:rPr lang="en-US" i="1"/>
              <a:t>Data Execution Prevention</a:t>
            </a:r>
            <a:endParaRPr lang="fr-FR"/>
          </a:p>
        </p:txBody>
      </p:sp>
    </p:spTree>
    <p:extLst>
      <p:ext uri="{BB962C8B-B14F-4D97-AF65-F5344CB8AC3E}">
        <p14:creationId xmlns:p14="http://schemas.microsoft.com/office/powerpoint/2010/main" val="183498918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4FE527-2DBC-49A1-9988-865FF094E8F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54</a:t>
            </a:fld>
            <a:endParaRPr lang="en-US"/>
          </a:p>
        </p:txBody>
      </p:sp>
      <p:sp>
        <p:nvSpPr>
          <p:cNvPr id="3" name="Text Placeholder 2">
            <a:extLst>
              <a:ext uri="{FF2B5EF4-FFF2-40B4-BE49-F238E27FC236}">
                <a16:creationId xmlns:a16="http://schemas.microsoft.com/office/drawing/2014/main" id="{91661BAC-CC56-4A1F-8D8B-A197AED0B285}"/>
              </a:ext>
            </a:extLst>
          </p:cNvPr>
          <p:cNvSpPr>
            <a:spLocks noGrp="1"/>
          </p:cNvSpPr>
          <p:nvPr>
            <p:ph type="body" sz="quarter" idx="14"/>
          </p:nvPr>
        </p:nvSpPr>
        <p:spPr>
          <a:xfrm>
            <a:off x="274702" y="1668463"/>
            <a:ext cx="5852096" cy="683264"/>
          </a:xfrm>
        </p:spPr>
        <p:txBody>
          <a:bodyPr/>
          <a:lstStyle/>
          <a:p>
            <a:pPr marL="0" indent="0">
              <a:buNone/>
            </a:pPr>
            <a:r>
              <a:rPr lang="en-US"/>
              <a:t>Using TaskMgr.exe</a:t>
            </a:r>
            <a:endParaRPr lang="fr-FR"/>
          </a:p>
        </p:txBody>
      </p:sp>
      <p:sp>
        <p:nvSpPr>
          <p:cNvPr id="4" name="Title 3">
            <a:extLst>
              <a:ext uri="{FF2B5EF4-FFF2-40B4-BE49-F238E27FC236}">
                <a16:creationId xmlns:a16="http://schemas.microsoft.com/office/drawing/2014/main" id="{460DA981-1FF2-4020-B516-67D729000539}"/>
              </a:ext>
            </a:extLst>
          </p:cNvPr>
          <p:cNvSpPr>
            <a:spLocks noGrp="1"/>
          </p:cNvSpPr>
          <p:nvPr>
            <p:ph type="title"/>
          </p:nvPr>
        </p:nvSpPr>
        <p:spPr/>
        <p:txBody>
          <a:bodyPr/>
          <a:lstStyle/>
          <a:p>
            <a:r>
              <a:rPr lang="en-US"/>
              <a:t>Check DEP status</a:t>
            </a:r>
            <a:endParaRPr lang="fr-FR"/>
          </a:p>
        </p:txBody>
      </p:sp>
      <p:pic>
        <p:nvPicPr>
          <p:cNvPr id="5" name="Picture 4">
            <a:extLst>
              <a:ext uri="{FF2B5EF4-FFF2-40B4-BE49-F238E27FC236}">
                <a16:creationId xmlns:a16="http://schemas.microsoft.com/office/drawing/2014/main" id="{C92287E2-BB96-4BF6-93A2-34AA4799C5DB}"/>
              </a:ext>
            </a:extLst>
          </p:cNvPr>
          <p:cNvPicPr>
            <a:picLocks noChangeAspect="1"/>
          </p:cNvPicPr>
          <p:nvPr/>
        </p:nvPicPr>
        <p:blipFill>
          <a:blip r:embed="rId2"/>
          <a:stretch>
            <a:fillRect/>
          </a:stretch>
        </p:blipFill>
        <p:spPr>
          <a:xfrm>
            <a:off x="1006214" y="2445150"/>
            <a:ext cx="3840438" cy="4132380"/>
          </a:xfrm>
          <a:prstGeom prst="rect">
            <a:avLst/>
          </a:prstGeom>
        </p:spPr>
      </p:pic>
      <p:sp>
        <p:nvSpPr>
          <p:cNvPr id="6" name="Text Placeholder 2">
            <a:extLst>
              <a:ext uri="{FF2B5EF4-FFF2-40B4-BE49-F238E27FC236}">
                <a16:creationId xmlns:a16="http://schemas.microsoft.com/office/drawing/2014/main" id="{4504DC60-5EE8-4A7C-BC29-DA2440E6628A}"/>
              </a:ext>
            </a:extLst>
          </p:cNvPr>
          <p:cNvSpPr txBox="1">
            <a:spLocks/>
          </p:cNvSpPr>
          <p:nvPr/>
        </p:nvSpPr>
        <p:spPr>
          <a:xfrm>
            <a:off x="6312107" y="1668463"/>
            <a:ext cx="5852096"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t>Using Process Explorer</a:t>
            </a:r>
            <a:endParaRPr lang="fr-FR"/>
          </a:p>
        </p:txBody>
      </p:sp>
      <p:pic>
        <p:nvPicPr>
          <p:cNvPr id="7" name="Picture 6">
            <a:extLst>
              <a:ext uri="{FF2B5EF4-FFF2-40B4-BE49-F238E27FC236}">
                <a16:creationId xmlns:a16="http://schemas.microsoft.com/office/drawing/2014/main" id="{6C0A5323-9332-48D5-BE30-62D57814E51B}"/>
              </a:ext>
            </a:extLst>
          </p:cNvPr>
          <p:cNvPicPr>
            <a:picLocks noChangeAspect="1"/>
          </p:cNvPicPr>
          <p:nvPr/>
        </p:nvPicPr>
        <p:blipFill>
          <a:blip r:embed="rId3"/>
          <a:stretch>
            <a:fillRect/>
          </a:stretch>
        </p:blipFill>
        <p:spPr>
          <a:xfrm>
            <a:off x="6858310" y="2445150"/>
            <a:ext cx="4292488" cy="4135955"/>
          </a:xfrm>
          <a:prstGeom prst="rect">
            <a:avLst/>
          </a:prstGeom>
        </p:spPr>
      </p:pic>
    </p:spTree>
    <p:extLst>
      <p:ext uri="{BB962C8B-B14F-4D97-AF65-F5344CB8AC3E}">
        <p14:creationId xmlns:p14="http://schemas.microsoft.com/office/powerpoint/2010/main" val="257631527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B6A03-EB6E-415E-912A-F69B8A567CB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55</a:t>
            </a:fld>
            <a:endParaRPr lang="en-US"/>
          </a:p>
        </p:txBody>
      </p:sp>
      <p:sp>
        <p:nvSpPr>
          <p:cNvPr id="3" name="Text Placeholder 2">
            <a:extLst>
              <a:ext uri="{FF2B5EF4-FFF2-40B4-BE49-F238E27FC236}">
                <a16:creationId xmlns:a16="http://schemas.microsoft.com/office/drawing/2014/main" id="{94786315-D993-4D2B-BE66-5F786D509DAE}"/>
              </a:ext>
            </a:extLst>
          </p:cNvPr>
          <p:cNvSpPr>
            <a:spLocks noGrp="1"/>
          </p:cNvSpPr>
          <p:nvPr>
            <p:ph type="body" sz="quarter" idx="14"/>
          </p:nvPr>
        </p:nvSpPr>
        <p:spPr>
          <a:xfrm>
            <a:off x="274702" y="1668463"/>
            <a:ext cx="11887070" cy="3010055"/>
          </a:xfrm>
        </p:spPr>
        <p:txBody>
          <a:bodyPr/>
          <a:lstStyle/>
          <a:p>
            <a:r>
              <a:rPr lang="en-US"/>
              <a:t>Historically, the main memory region of an application were located at predictable locations</a:t>
            </a:r>
          </a:p>
          <a:p>
            <a:pPr lvl="1"/>
            <a:r>
              <a:rPr lang="en-US"/>
              <a:t>Main regions include : thread stacks, process heaps, binaries file mappings, …</a:t>
            </a:r>
          </a:p>
          <a:p>
            <a:pPr lvl="1"/>
            <a:endParaRPr lang="en-US"/>
          </a:p>
          <a:p>
            <a:r>
              <a:rPr lang="en-US"/>
              <a:t>ASLR tries to randomize the location of these regions</a:t>
            </a:r>
          </a:p>
          <a:p>
            <a:pPr lvl="1"/>
            <a:r>
              <a:rPr lang="en-US"/>
              <a:t>Randomize the location  of Heaps and Threads stack base address</a:t>
            </a:r>
          </a:p>
        </p:txBody>
      </p:sp>
      <p:sp>
        <p:nvSpPr>
          <p:cNvPr id="4" name="Title 3">
            <a:extLst>
              <a:ext uri="{FF2B5EF4-FFF2-40B4-BE49-F238E27FC236}">
                <a16:creationId xmlns:a16="http://schemas.microsoft.com/office/drawing/2014/main" id="{4D5E1CC9-B02D-449B-BC06-8DD4A5210545}"/>
              </a:ext>
            </a:extLst>
          </p:cNvPr>
          <p:cNvSpPr>
            <a:spLocks noGrp="1"/>
          </p:cNvSpPr>
          <p:nvPr>
            <p:ph type="title"/>
          </p:nvPr>
        </p:nvSpPr>
        <p:spPr/>
        <p:txBody>
          <a:bodyPr/>
          <a:lstStyle/>
          <a:p>
            <a:r>
              <a:rPr lang="en-US"/>
              <a:t>ASLR – </a:t>
            </a:r>
            <a:r>
              <a:rPr lang="en-US" i="1"/>
              <a:t>Address Space Layout Randomization</a:t>
            </a:r>
            <a:endParaRPr lang="fr-FR"/>
          </a:p>
        </p:txBody>
      </p:sp>
    </p:spTree>
    <p:extLst>
      <p:ext uri="{BB962C8B-B14F-4D97-AF65-F5344CB8AC3E}">
        <p14:creationId xmlns:p14="http://schemas.microsoft.com/office/powerpoint/2010/main" val="258014154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EE51B13-296D-4449-B043-EC77AC9FDA25}"/>
              </a:ext>
            </a:extLst>
          </p:cNvPr>
          <p:cNvSpPr>
            <a:spLocks noGrp="1"/>
          </p:cNvSpPr>
          <p:nvPr>
            <p:ph type="body" sz="quarter" idx="14"/>
          </p:nvPr>
        </p:nvSpPr>
        <p:spPr>
          <a:xfrm>
            <a:off x="276755" y="1668463"/>
            <a:ext cx="11721160" cy="4007251"/>
          </a:xfrm>
        </p:spPr>
        <p:txBody>
          <a:bodyPr/>
          <a:lstStyle/>
          <a:p>
            <a:r>
              <a:rPr lang="en-US"/>
              <a:t>Session is a feature of the memory manager</a:t>
            </a:r>
          </a:p>
          <a:p>
            <a:pPr lvl="1"/>
            <a:r>
              <a:rPr lang="en-US"/>
              <a:t>Allows Kernel-mode components (mostly drivers &amp; executive) to isolate some objects/memory section so that processes owned by a session cannot see objects in other sessions.</a:t>
            </a:r>
          </a:p>
          <a:p>
            <a:pPr lvl="1"/>
            <a:r>
              <a:rPr lang="en-US"/>
              <a:t>Each session has its own Paged Pool memory heap</a:t>
            </a:r>
          </a:p>
          <a:p>
            <a:r>
              <a:rPr lang="en-US"/>
              <a:t>Sessions mostly represent a single user’s workstation logon </a:t>
            </a:r>
          </a:p>
          <a:p>
            <a:pPr lvl="1"/>
            <a:r>
              <a:rPr lang="en-US"/>
              <a:t>Driver which make the most use of per-session storage is the graphical user interface driver (win32k.sys)</a:t>
            </a:r>
            <a:endParaRPr lang="fr-FR"/>
          </a:p>
        </p:txBody>
      </p:sp>
      <p:sp>
        <p:nvSpPr>
          <p:cNvPr id="6" name="Title 5">
            <a:extLst>
              <a:ext uri="{FF2B5EF4-FFF2-40B4-BE49-F238E27FC236}">
                <a16:creationId xmlns:a16="http://schemas.microsoft.com/office/drawing/2014/main" id="{D9ABC2BC-64DC-41EA-8953-8D0D16B06569}"/>
              </a:ext>
            </a:extLst>
          </p:cNvPr>
          <p:cNvSpPr>
            <a:spLocks noGrp="1"/>
          </p:cNvSpPr>
          <p:nvPr>
            <p:ph type="title"/>
          </p:nvPr>
        </p:nvSpPr>
        <p:spPr/>
        <p:txBody>
          <a:bodyPr/>
          <a:lstStyle/>
          <a:p>
            <a:r>
              <a:rPr lang="en-US"/>
              <a:t>Sessions</a:t>
            </a:r>
            <a:endParaRPr lang="fr-FR"/>
          </a:p>
        </p:txBody>
      </p:sp>
    </p:spTree>
    <p:extLst>
      <p:ext uri="{BB962C8B-B14F-4D97-AF65-F5344CB8AC3E}">
        <p14:creationId xmlns:p14="http://schemas.microsoft.com/office/powerpoint/2010/main" val="343092167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32042-7D1F-48ED-A4B9-C9A3973A039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a:p>
        </p:txBody>
      </p:sp>
      <p:sp>
        <p:nvSpPr>
          <p:cNvPr id="3" name="Text Placeholder 2">
            <a:extLst>
              <a:ext uri="{FF2B5EF4-FFF2-40B4-BE49-F238E27FC236}">
                <a16:creationId xmlns:a16="http://schemas.microsoft.com/office/drawing/2014/main" id="{778F9E84-BBAB-4D40-A54F-D71E32E3BD4A}"/>
              </a:ext>
            </a:extLst>
          </p:cNvPr>
          <p:cNvSpPr>
            <a:spLocks noGrp="1"/>
          </p:cNvSpPr>
          <p:nvPr>
            <p:ph type="body" sz="quarter" idx="14"/>
          </p:nvPr>
        </p:nvSpPr>
        <p:spPr>
          <a:xfrm>
            <a:off x="274702" y="1668463"/>
            <a:ext cx="5852096" cy="2528384"/>
          </a:xfrm>
        </p:spPr>
        <p:txBody>
          <a:bodyPr/>
          <a:lstStyle/>
          <a:p>
            <a:pPr marL="0" indent="0">
              <a:buNone/>
            </a:pPr>
            <a:r>
              <a:rPr lang="en-US" sz="1400">
                <a:latin typeface="+mn-lt"/>
              </a:rPr>
              <a:t>List all sessions</a:t>
            </a:r>
            <a:endParaRPr lang="fr-FR" sz="1400">
              <a:latin typeface="+mn-lt"/>
            </a:endParaRPr>
          </a:p>
          <a:p>
            <a:pPr marL="0" indent="0">
              <a:buNone/>
            </a:pPr>
            <a:r>
              <a:rPr lang="fr-FR" sz="1100" err="1">
                <a:latin typeface="Consolas" panose="020B0609020204030204" pitchFamily="49" charset="0"/>
              </a:rPr>
              <a:t>kd</a:t>
            </a:r>
            <a:r>
              <a:rPr lang="fr-FR" sz="1100">
                <a:latin typeface="Consolas" panose="020B0609020204030204" pitchFamily="49" charset="0"/>
              </a:rPr>
              <a:t>&gt; !session</a:t>
            </a:r>
          </a:p>
          <a:p>
            <a:pPr marL="0" indent="0">
              <a:buNone/>
            </a:pPr>
            <a:r>
              <a:rPr lang="fr-FR" sz="1100">
                <a:latin typeface="Consolas" panose="020B0609020204030204" pitchFamily="49" charset="0"/>
              </a:rPr>
              <a:t>Sessions on machine: 2</a:t>
            </a:r>
          </a:p>
          <a:p>
            <a:pPr marL="0" indent="0">
              <a:buNone/>
            </a:pPr>
            <a:r>
              <a:rPr lang="fr-FR" sz="1100" err="1">
                <a:latin typeface="Consolas" panose="020B0609020204030204" pitchFamily="49" charset="0"/>
              </a:rPr>
              <a:t>Valid</a:t>
            </a:r>
            <a:r>
              <a:rPr lang="fr-FR" sz="1100">
                <a:latin typeface="Consolas" panose="020B0609020204030204" pitchFamily="49" charset="0"/>
              </a:rPr>
              <a:t> Sessions: 0 1</a:t>
            </a:r>
          </a:p>
          <a:p>
            <a:pPr marL="0" indent="0">
              <a:buNone/>
            </a:pPr>
            <a:r>
              <a:rPr lang="fr-FR" sz="1100" err="1">
                <a:latin typeface="Consolas" panose="020B0609020204030204" pitchFamily="49" charset="0"/>
              </a:rPr>
              <a:t>Current</a:t>
            </a:r>
            <a:r>
              <a:rPr lang="fr-FR" sz="1100">
                <a:latin typeface="Consolas" panose="020B0609020204030204" pitchFamily="49" charset="0"/>
              </a:rPr>
              <a:t> Session 0</a:t>
            </a:r>
          </a:p>
          <a:p>
            <a:pPr marL="0" indent="0">
              <a:buNone/>
            </a:pPr>
            <a:endParaRPr lang="en-US" sz="1400">
              <a:latin typeface="+mn-lt"/>
            </a:endParaRPr>
          </a:p>
          <a:p>
            <a:pPr marL="0" indent="0">
              <a:buNone/>
            </a:pPr>
            <a:r>
              <a:rPr lang="en-US" sz="1400">
                <a:latin typeface="+mn-lt"/>
              </a:rPr>
              <a:t>S</a:t>
            </a:r>
            <a:r>
              <a:rPr lang="fr-FR" sz="1400">
                <a:latin typeface="+mn-lt"/>
              </a:rPr>
              <a:t>et the </a:t>
            </a:r>
            <a:r>
              <a:rPr lang="fr-FR" sz="1400" err="1">
                <a:latin typeface="+mn-lt"/>
              </a:rPr>
              <a:t>debugger’s</a:t>
            </a:r>
            <a:r>
              <a:rPr lang="fr-FR" sz="1400">
                <a:latin typeface="+mn-lt"/>
              </a:rPr>
              <a:t> </a:t>
            </a:r>
            <a:r>
              <a:rPr lang="fr-FR" sz="1400" err="1">
                <a:latin typeface="+mn-lt"/>
              </a:rPr>
              <a:t>current</a:t>
            </a:r>
            <a:r>
              <a:rPr lang="fr-FR" sz="1400">
                <a:latin typeface="+mn-lt"/>
              </a:rPr>
              <a:t> session </a:t>
            </a:r>
            <a:r>
              <a:rPr lang="fr-FR" sz="1400" err="1">
                <a:latin typeface="+mn-lt"/>
              </a:rPr>
              <a:t>context</a:t>
            </a:r>
            <a:endParaRPr lang="fr-FR" sz="1400">
              <a:latin typeface="+mn-lt"/>
            </a:endParaRPr>
          </a:p>
          <a:p>
            <a:pPr marL="0" indent="0">
              <a:buNone/>
            </a:pPr>
            <a:r>
              <a:rPr lang="en-US" sz="1100" err="1">
                <a:latin typeface="Consolas" panose="020B0609020204030204" pitchFamily="49" charset="0"/>
              </a:rPr>
              <a:t>kd</a:t>
            </a:r>
            <a:r>
              <a:rPr lang="en-US" sz="1100">
                <a:latin typeface="Consolas" panose="020B0609020204030204" pitchFamily="49" charset="0"/>
              </a:rPr>
              <a:t>&gt; !session -s 1</a:t>
            </a:r>
          </a:p>
          <a:p>
            <a:pPr marL="0" indent="0">
              <a:buNone/>
            </a:pPr>
            <a:r>
              <a:rPr lang="en-US" sz="1100">
                <a:latin typeface="Consolas" panose="020B0609020204030204" pitchFamily="49" charset="0"/>
              </a:rPr>
              <a:t>Sessions on machine: 2</a:t>
            </a:r>
          </a:p>
          <a:p>
            <a:pPr marL="0" indent="0">
              <a:buNone/>
            </a:pPr>
            <a:r>
              <a:rPr lang="en-US" sz="1100">
                <a:latin typeface="Consolas" panose="020B0609020204030204" pitchFamily="49" charset="0"/>
              </a:rPr>
              <a:t>Implicit process is now ffff8905`87783580</a:t>
            </a:r>
          </a:p>
          <a:p>
            <a:pPr marL="0" indent="0">
              <a:buNone/>
            </a:pPr>
            <a:r>
              <a:rPr lang="en-US" sz="1100">
                <a:latin typeface="Consolas" panose="020B0609020204030204" pitchFamily="49" charset="0"/>
              </a:rPr>
              <a:t>.cache </a:t>
            </a:r>
            <a:r>
              <a:rPr lang="en-US" sz="1100" err="1">
                <a:latin typeface="Consolas" panose="020B0609020204030204" pitchFamily="49" charset="0"/>
              </a:rPr>
              <a:t>forcedecodeptes</a:t>
            </a:r>
            <a:r>
              <a:rPr lang="en-US" sz="1100">
                <a:latin typeface="Consolas" panose="020B0609020204030204" pitchFamily="49" charset="0"/>
              </a:rPr>
              <a:t> done</a:t>
            </a:r>
          </a:p>
          <a:p>
            <a:pPr marL="0" indent="0">
              <a:buNone/>
            </a:pPr>
            <a:r>
              <a:rPr lang="en-US" sz="1100">
                <a:latin typeface="Consolas" panose="020B0609020204030204" pitchFamily="49" charset="0"/>
              </a:rPr>
              <a:t>Using session 1</a:t>
            </a:r>
          </a:p>
        </p:txBody>
      </p:sp>
      <p:sp>
        <p:nvSpPr>
          <p:cNvPr id="4" name="Title 3">
            <a:extLst>
              <a:ext uri="{FF2B5EF4-FFF2-40B4-BE49-F238E27FC236}">
                <a16:creationId xmlns:a16="http://schemas.microsoft.com/office/drawing/2014/main" id="{6D4FB3ED-23BC-4E44-ACB4-11827330D003}"/>
              </a:ext>
            </a:extLst>
          </p:cNvPr>
          <p:cNvSpPr>
            <a:spLocks noGrp="1"/>
          </p:cNvSpPr>
          <p:nvPr>
            <p:ph type="title"/>
          </p:nvPr>
        </p:nvSpPr>
        <p:spPr/>
        <p:txBody>
          <a:bodyPr/>
          <a:lstStyle/>
          <a:p>
            <a:r>
              <a:rPr lang="en-US"/>
              <a:t>Listing sessions using the debugger </a:t>
            </a:r>
            <a:endParaRPr lang="fr-FR"/>
          </a:p>
        </p:txBody>
      </p:sp>
      <p:sp>
        <p:nvSpPr>
          <p:cNvPr id="8" name="TextBox 7">
            <a:extLst>
              <a:ext uri="{FF2B5EF4-FFF2-40B4-BE49-F238E27FC236}">
                <a16:creationId xmlns:a16="http://schemas.microsoft.com/office/drawing/2014/main" id="{86467E96-F9C9-44DD-8FE4-09B948D737BC}"/>
              </a:ext>
            </a:extLst>
          </p:cNvPr>
          <p:cNvSpPr txBox="1"/>
          <p:nvPr/>
        </p:nvSpPr>
        <p:spPr>
          <a:xfrm>
            <a:off x="6309676" y="1668463"/>
            <a:ext cx="5852096" cy="3970318"/>
          </a:xfrm>
          <a:prstGeom prst="rect">
            <a:avLst/>
          </a:prstGeom>
          <a:noFill/>
        </p:spPr>
        <p:txBody>
          <a:bodyPr wrap="square" lIns="182880" tIns="146304" rIns="182880" bIns="146304" rtlCol="0">
            <a:spAutoFit/>
          </a:bodyPr>
          <a:lstStyle/>
          <a:p>
            <a:pPr algn="l">
              <a:lnSpc>
                <a:spcPct val="90000"/>
              </a:lnSpc>
              <a:spcAft>
                <a:spcPts val="600"/>
              </a:spcAft>
            </a:pPr>
            <a:r>
              <a:rPr lang="en-US" sz="1400">
                <a:gradFill>
                  <a:gsLst>
                    <a:gs pos="2917">
                      <a:schemeClr val="tx1"/>
                    </a:gs>
                    <a:gs pos="30000">
                      <a:schemeClr val="tx1"/>
                    </a:gs>
                  </a:gsLst>
                  <a:lin ang="5400000" scaled="0"/>
                </a:gradFill>
              </a:rPr>
              <a:t>List current session object and owned processes</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1: </a:t>
            </a:r>
            <a:r>
              <a:rPr lang="fr-FR" sz="1050" err="1">
                <a:gradFill>
                  <a:gsLst>
                    <a:gs pos="2917">
                      <a:schemeClr val="tx1"/>
                    </a:gs>
                    <a:gs pos="30000">
                      <a:schemeClr val="tx1"/>
                    </a:gs>
                  </a:gsLst>
                  <a:lin ang="5400000" scaled="0"/>
                </a:gradFill>
                <a:latin typeface="Consolas" panose="020B0609020204030204" pitchFamily="49" charset="0"/>
              </a:rPr>
              <a:t>kd</a:t>
            </a:r>
            <a:r>
              <a:rPr lang="fr-FR" sz="1050">
                <a:gradFill>
                  <a:gsLst>
                    <a:gs pos="2917">
                      <a:schemeClr val="tx1"/>
                    </a:gs>
                    <a:gs pos="30000">
                      <a:schemeClr val="tx1"/>
                    </a:gs>
                  </a:gsLst>
                  <a:lin ang="5400000" scaled="0"/>
                </a:gradFill>
                <a:latin typeface="Consolas" panose="020B0609020204030204" pitchFamily="49" charset="0"/>
              </a:rPr>
              <a:t>&gt; !</a:t>
            </a:r>
            <a:r>
              <a:rPr lang="fr-FR" sz="1050" err="1">
                <a:gradFill>
                  <a:gsLst>
                    <a:gs pos="2917">
                      <a:schemeClr val="tx1"/>
                    </a:gs>
                    <a:gs pos="30000">
                      <a:schemeClr val="tx1"/>
                    </a:gs>
                  </a:gsLst>
                  <a:lin ang="5400000" scaled="0"/>
                </a:gradFill>
                <a:latin typeface="Consolas" panose="020B0609020204030204" pitchFamily="49" charset="0"/>
              </a:rPr>
              <a:t>sprocess</a:t>
            </a:r>
            <a:endParaRPr lang="fr-FR" sz="105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Dumping Session 1</a:t>
            </a:r>
          </a:p>
          <a:p>
            <a:pPr algn="l">
              <a:lnSpc>
                <a:spcPct val="90000"/>
              </a:lnSpc>
              <a:spcAft>
                <a:spcPts val="600"/>
              </a:spcAft>
            </a:pPr>
            <a:endParaRPr lang="fr-FR" sz="105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_MM_SESSION_SPACE ffffbd81d2309000</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_MMSESSION        ffffbd81d2309b80</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PROCESS ffff890587783580</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a:t>
            </a:r>
            <a:r>
              <a:rPr lang="fr-FR" sz="1050" err="1">
                <a:gradFill>
                  <a:gsLst>
                    <a:gs pos="2917">
                      <a:schemeClr val="tx1"/>
                    </a:gs>
                    <a:gs pos="30000">
                      <a:schemeClr val="tx1"/>
                    </a:gs>
                  </a:gsLst>
                  <a:lin ang="5400000" scaled="0"/>
                </a:gradFill>
                <a:latin typeface="Consolas" panose="020B0609020204030204" pitchFamily="49" charset="0"/>
              </a:rPr>
              <a:t>SessionId</a:t>
            </a:r>
            <a:r>
              <a:rPr lang="fr-FR" sz="1050">
                <a:gradFill>
                  <a:gsLst>
                    <a:gs pos="2917">
                      <a:schemeClr val="tx1"/>
                    </a:gs>
                    <a:gs pos="30000">
                      <a:schemeClr val="tx1"/>
                    </a:gs>
                  </a:gsLst>
                  <a:lin ang="5400000" scaled="0"/>
                </a:gradFill>
                <a:latin typeface="Consolas" panose="020B0609020204030204" pitchFamily="49" charset="0"/>
              </a:rPr>
              <a:t>: 1  Cid: 01f0    </a:t>
            </a:r>
            <a:r>
              <a:rPr lang="fr-FR" sz="1050" err="1">
                <a:gradFill>
                  <a:gsLst>
                    <a:gs pos="2917">
                      <a:schemeClr val="tx1"/>
                    </a:gs>
                    <a:gs pos="30000">
                      <a:schemeClr val="tx1"/>
                    </a:gs>
                  </a:gsLst>
                  <a:lin ang="5400000" scaled="0"/>
                </a:gradFill>
                <a:latin typeface="Consolas" panose="020B0609020204030204" pitchFamily="49" charset="0"/>
              </a:rPr>
              <a:t>Peb</a:t>
            </a:r>
            <a:r>
              <a:rPr lang="fr-FR" sz="1050">
                <a:gradFill>
                  <a:gsLst>
                    <a:gs pos="2917">
                      <a:schemeClr val="tx1"/>
                    </a:gs>
                    <a:gs pos="30000">
                      <a:schemeClr val="tx1"/>
                    </a:gs>
                  </a:gsLst>
                  <a:lin ang="5400000" scaled="0"/>
                </a:gradFill>
                <a:latin typeface="Consolas" panose="020B0609020204030204" pitchFamily="49" charset="0"/>
              </a:rPr>
              <a:t>: 256d48d000  </a:t>
            </a:r>
            <a:r>
              <a:rPr lang="fr-FR" sz="1050" err="1">
                <a:gradFill>
                  <a:gsLst>
                    <a:gs pos="2917">
                      <a:schemeClr val="tx1"/>
                    </a:gs>
                    <a:gs pos="30000">
                      <a:schemeClr val="tx1"/>
                    </a:gs>
                  </a:gsLst>
                  <a:lin ang="5400000" scaled="0"/>
                </a:gradFill>
                <a:latin typeface="Consolas" panose="020B0609020204030204" pitchFamily="49" charset="0"/>
              </a:rPr>
              <a:t>ParentCid</a:t>
            </a:r>
            <a:r>
              <a:rPr lang="fr-FR" sz="1050">
                <a:gradFill>
                  <a:gsLst>
                    <a:gs pos="2917">
                      <a:schemeClr val="tx1"/>
                    </a:gs>
                    <a:gs pos="30000">
                      <a:schemeClr val="tx1"/>
                    </a:gs>
                  </a:gsLst>
                  <a:lin ang="5400000" scaled="0"/>
                </a:gradFill>
                <a:latin typeface="Consolas" panose="020B0609020204030204" pitchFamily="49" charset="0"/>
              </a:rPr>
              <a:t>: 01dc</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a:t>
            </a:r>
            <a:r>
              <a:rPr lang="fr-FR" sz="1050" err="1">
                <a:gradFill>
                  <a:gsLst>
                    <a:gs pos="2917">
                      <a:schemeClr val="tx1"/>
                    </a:gs>
                    <a:gs pos="30000">
                      <a:schemeClr val="tx1"/>
                    </a:gs>
                  </a:gsLst>
                  <a:lin ang="5400000" scaled="0"/>
                </a:gradFill>
                <a:latin typeface="Consolas" panose="020B0609020204030204" pitchFamily="49" charset="0"/>
              </a:rPr>
              <a:t>DirBase</a:t>
            </a:r>
            <a:r>
              <a:rPr lang="fr-FR" sz="1050">
                <a:gradFill>
                  <a:gsLst>
                    <a:gs pos="2917">
                      <a:schemeClr val="tx1"/>
                    </a:gs>
                    <a:gs pos="30000">
                      <a:schemeClr val="tx1"/>
                    </a:gs>
                  </a:gsLst>
                  <a:lin ang="5400000" scaled="0"/>
                </a:gradFill>
                <a:latin typeface="Consolas" panose="020B0609020204030204" pitchFamily="49" charset="0"/>
              </a:rPr>
              <a:t>: 0ec80000  </a:t>
            </a:r>
            <a:r>
              <a:rPr lang="fr-FR" sz="1050" err="1">
                <a:gradFill>
                  <a:gsLst>
                    <a:gs pos="2917">
                      <a:schemeClr val="tx1"/>
                    </a:gs>
                    <a:gs pos="30000">
                      <a:schemeClr val="tx1"/>
                    </a:gs>
                  </a:gsLst>
                  <a:lin ang="5400000" scaled="0"/>
                </a:gradFill>
                <a:latin typeface="Consolas" panose="020B0609020204030204" pitchFamily="49" charset="0"/>
              </a:rPr>
              <a:t>ObjectTable</a:t>
            </a:r>
            <a:r>
              <a:rPr lang="fr-FR" sz="1050">
                <a:gradFill>
                  <a:gsLst>
                    <a:gs pos="2917">
                      <a:schemeClr val="tx1"/>
                    </a:gs>
                    <a:gs pos="30000">
                      <a:schemeClr val="tx1"/>
                    </a:gs>
                  </a:gsLst>
                  <a:lin ang="5400000" scaled="0"/>
                </a:gradFill>
                <a:latin typeface="Consolas" panose="020B0609020204030204" pitchFamily="49" charset="0"/>
              </a:rPr>
              <a:t>: ffff99896293b280  </a:t>
            </a:r>
            <a:r>
              <a:rPr lang="fr-FR" sz="1050" err="1">
                <a:gradFill>
                  <a:gsLst>
                    <a:gs pos="2917">
                      <a:schemeClr val="tx1"/>
                    </a:gs>
                    <a:gs pos="30000">
                      <a:schemeClr val="tx1"/>
                    </a:gs>
                  </a:gsLst>
                  <a:lin ang="5400000" scaled="0"/>
                </a:gradFill>
                <a:latin typeface="Consolas" panose="020B0609020204030204" pitchFamily="49" charset="0"/>
              </a:rPr>
              <a:t>HandleCount</a:t>
            </a:r>
            <a:r>
              <a:rPr lang="fr-FR" sz="1050">
                <a:gradFill>
                  <a:gsLst>
                    <a:gs pos="2917">
                      <a:schemeClr val="tx1"/>
                    </a:gs>
                    <a:gs pos="30000">
                      <a:schemeClr val="tx1"/>
                    </a:gs>
                  </a:gsLst>
                  <a:lin ang="5400000" scaled="0"/>
                </a:gradFill>
                <a:latin typeface="Consolas" panose="020B0609020204030204" pitchFamily="49" charset="0"/>
              </a:rPr>
              <a:t>: 344.</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Image: csrss.exe</a:t>
            </a:r>
          </a:p>
          <a:p>
            <a:pPr algn="l">
              <a:lnSpc>
                <a:spcPct val="90000"/>
              </a:lnSpc>
              <a:spcAft>
                <a:spcPts val="600"/>
              </a:spcAft>
            </a:pPr>
            <a:endParaRPr lang="fr-FR" sz="105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PROCESS ffff8905877cc080</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a:t>
            </a:r>
            <a:r>
              <a:rPr lang="fr-FR" sz="1050" err="1">
                <a:gradFill>
                  <a:gsLst>
                    <a:gs pos="2917">
                      <a:schemeClr val="tx1"/>
                    </a:gs>
                    <a:gs pos="30000">
                      <a:schemeClr val="tx1"/>
                    </a:gs>
                  </a:gsLst>
                  <a:lin ang="5400000" scaled="0"/>
                </a:gradFill>
                <a:latin typeface="Consolas" panose="020B0609020204030204" pitchFamily="49" charset="0"/>
              </a:rPr>
              <a:t>SessionId</a:t>
            </a:r>
            <a:r>
              <a:rPr lang="fr-FR" sz="1050">
                <a:gradFill>
                  <a:gsLst>
                    <a:gs pos="2917">
                      <a:schemeClr val="tx1"/>
                    </a:gs>
                    <a:gs pos="30000">
                      <a:schemeClr val="tx1"/>
                    </a:gs>
                  </a:gsLst>
                  <a:lin ang="5400000" scaled="0"/>
                </a:gradFill>
                <a:latin typeface="Consolas" panose="020B0609020204030204" pitchFamily="49" charset="0"/>
              </a:rPr>
              <a:t>: 1  Cid: 0248    </a:t>
            </a:r>
            <a:r>
              <a:rPr lang="fr-FR" sz="1050" err="1">
                <a:gradFill>
                  <a:gsLst>
                    <a:gs pos="2917">
                      <a:schemeClr val="tx1"/>
                    </a:gs>
                    <a:gs pos="30000">
                      <a:schemeClr val="tx1"/>
                    </a:gs>
                  </a:gsLst>
                  <a:lin ang="5400000" scaled="0"/>
                </a:gradFill>
                <a:latin typeface="Consolas" panose="020B0609020204030204" pitchFamily="49" charset="0"/>
              </a:rPr>
              <a:t>Peb</a:t>
            </a:r>
            <a:r>
              <a:rPr lang="fr-FR" sz="1050">
                <a:gradFill>
                  <a:gsLst>
                    <a:gs pos="2917">
                      <a:schemeClr val="tx1"/>
                    </a:gs>
                    <a:gs pos="30000">
                      <a:schemeClr val="tx1"/>
                    </a:gs>
                  </a:gsLst>
                  <a:lin ang="5400000" scaled="0"/>
                </a:gradFill>
                <a:latin typeface="Consolas" panose="020B0609020204030204" pitchFamily="49" charset="0"/>
              </a:rPr>
              <a:t>: e92baea000  </a:t>
            </a:r>
            <a:r>
              <a:rPr lang="fr-FR" sz="1050" err="1">
                <a:gradFill>
                  <a:gsLst>
                    <a:gs pos="2917">
                      <a:schemeClr val="tx1"/>
                    </a:gs>
                    <a:gs pos="30000">
                      <a:schemeClr val="tx1"/>
                    </a:gs>
                  </a:gsLst>
                  <a:lin ang="5400000" scaled="0"/>
                </a:gradFill>
                <a:latin typeface="Consolas" panose="020B0609020204030204" pitchFamily="49" charset="0"/>
              </a:rPr>
              <a:t>ParentCid</a:t>
            </a:r>
            <a:r>
              <a:rPr lang="fr-FR" sz="1050">
                <a:gradFill>
                  <a:gsLst>
                    <a:gs pos="2917">
                      <a:schemeClr val="tx1"/>
                    </a:gs>
                    <a:gs pos="30000">
                      <a:schemeClr val="tx1"/>
                    </a:gs>
                  </a:gsLst>
                  <a:lin ang="5400000" scaled="0"/>
                </a:gradFill>
                <a:latin typeface="Consolas" panose="020B0609020204030204" pitchFamily="49" charset="0"/>
              </a:rPr>
              <a:t>: 01dc</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a:t>
            </a:r>
            <a:r>
              <a:rPr lang="fr-FR" sz="1050" err="1">
                <a:gradFill>
                  <a:gsLst>
                    <a:gs pos="2917">
                      <a:schemeClr val="tx1"/>
                    </a:gs>
                    <a:gs pos="30000">
                      <a:schemeClr val="tx1"/>
                    </a:gs>
                  </a:gsLst>
                  <a:lin ang="5400000" scaled="0"/>
                </a:gradFill>
                <a:latin typeface="Consolas" panose="020B0609020204030204" pitchFamily="49" charset="0"/>
              </a:rPr>
              <a:t>DirBase</a:t>
            </a:r>
            <a:r>
              <a:rPr lang="fr-FR" sz="1050">
                <a:gradFill>
                  <a:gsLst>
                    <a:gs pos="2917">
                      <a:schemeClr val="tx1"/>
                    </a:gs>
                    <a:gs pos="30000">
                      <a:schemeClr val="tx1"/>
                    </a:gs>
                  </a:gsLst>
                  <a:lin ang="5400000" scaled="0"/>
                </a:gradFill>
                <a:latin typeface="Consolas" panose="020B0609020204030204" pitchFamily="49" charset="0"/>
              </a:rPr>
              <a:t>: 10ec0000  </a:t>
            </a:r>
            <a:r>
              <a:rPr lang="fr-FR" sz="1050" err="1">
                <a:gradFill>
                  <a:gsLst>
                    <a:gs pos="2917">
                      <a:schemeClr val="tx1"/>
                    </a:gs>
                    <a:gs pos="30000">
                      <a:schemeClr val="tx1"/>
                    </a:gs>
                  </a:gsLst>
                  <a:lin ang="5400000" scaled="0"/>
                </a:gradFill>
                <a:latin typeface="Consolas" panose="020B0609020204030204" pitchFamily="49" charset="0"/>
              </a:rPr>
              <a:t>ObjectTable</a:t>
            </a:r>
            <a:r>
              <a:rPr lang="fr-FR" sz="1050">
                <a:gradFill>
                  <a:gsLst>
                    <a:gs pos="2917">
                      <a:schemeClr val="tx1"/>
                    </a:gs>
                    <a:gs pos="30000">
                      <a:schemeClr val="tx1"/>
                    </a:gs>
                  </a:gsLst>
                  <a:lin ang="5400000" scaled="0"/>
                </a:gradFill>
                <a:latin typeface="Consolas" panose="020B0609020204030204" pitchFamily="49" charset="0"/>
              </a:rPr>
              <a:t>: ffff998962959740  </a:t>
            </a:r>
            <a:r>
              <a:rPr lang="fr-FR" sz="1050" err="1">
                <a:gradFill>
                  <a:gsLst>
                    <a:gs pos="2917">
                      <a:schemeClr val="tx1"/>
                    </a:gs>
                    <a:gs pos="30000">
                      <a:schemeClr val="tx1"/>
                    </a:gs>
                  </a:gsLst>
                  <a:lin ang="5400000" scaled="0"/>
                </a:gradFill>
                <a:latin typeface="Consolas" panose="020B0609020204030204" pitchFamily="49" charset="0"/>
              </a:rPr>
              <a:t>HandleCount</a:t>
            </a:r>
            <a:r>
              <a:rPr lang="fr-FR" sz="1050">
                <a:gradFill>
                  <a:gsLst>
                    <a:gs pos="2917">
                      <a:schemeClr val="tx1"/>
                    </a:gs>
                    <a:gs pos="30000">
                      <a:schemeClr val="tx1"/>
                    </a:gs>
                  </a:gsLst>
                  <a:lin ang="5400000" scaled="0"/>
                </a:gradFill>
                <a:latin typeface="Consolas" panose="020B0609020204030204" pitchFamily="49" charset="0"/>
              </a:rPr>
              <a:t>: 244.</a:t>
            </a:r>
          </a:p>
          <a:p>
            <a:pPr algn="l">
              <a:lnSpc>
                <a:spcPct val="90000"/>
              </a:lnSpc>
              <a:spcAft>
                <a:spcPts val="600"/>
              </a:spcAft>
            </a:pPr>
            <a:r>
              <a:rPr lang="fr-FR" sz="1050">
                <a:gradFill>
                  <a:gsLst>
                    <a:gs pos="2917">
                      <a:schemeClr val="tx1"/>
                    </a:gs>
                    <a:gs pos="30000">
                      <a:schemeClr val="tx1"/>
                    </a:gs>
                  </a:gsLst>
                  <a:lin ang="5400000" scaled="0"/>
                </a:gradFill>
                <a:latin typeface="Consolas" panose="020B0609020204030204" pitchFamily="49" charset="0"/>
              </a:rPr>
              <a:t>    Image: winlogon.exe</a:t>
            </a:r>
          </a:p>
          <a:p>
            <a:pPr algn="l">
              <a:lnSpc>
                <a:spcPct val="90000"/>
              </a:lnSpc>
              <a:spcAft>
                <a:spcPts val="600"/>
              </a:spcAft>
            </a:pPr>
            <a:endParaRPr lang="fr-FR" sz="14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953568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958-3663-4F44-B4C7-EE761D96F2AD}"/>
              </a:ext>
            </a:extLst>
          </p:cNvPr>
          <p:cNvSpPr>
            <a:spLocks noGrp="1"/>
          </p:cNvSpPr>
          <p:nvPr>
            <p:ph type="title"/>
          </p:nvPr>
        </p:nvSpPr>
        <p:spPr/>
        <p:txBody>
          <a:bodyPr/>
          <a:lstStyle/>
          <a:p>
            <a:r>
              <a:rPr lang="en-US"/>
              <a:t>Object Manager</a:t>
            </a:r>
            <a:endParaRPr lang="fr-FR"/>
          </a:p>
        </p:txBody>
      </p:sp>
      <p:sp>
        <p:nvSpPr>
          <p:cNvPr id="4" name="Slide Number Placeholder 3">
            <a:extLst>
              <a:ext uri="{FF2B5EF4-FFF2-40B4-BE49-F238E27FC236}">
                <a16:creationId xmlns:a16="http://schemas.microsoft.com/office/drawing/2014/main" id="{7E89467A-49CE-4C25-A035-B8DDB0562760}"/>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58</a:t>
            </a:fld>
            <a:endParaRPr lang="en-US"/>
          </a:p>
        </p:txBody>
      </p:sp>
    </p:spTree>
    <p:extLst>
      <p:ext uri="{BB962C8B-B14F-4D97-AF65-F5344CB8AC3E}">
        <p14:creationId xmlns:p14="http://schemas.microsoft.com/office/powerpoint/2010/main" val="388340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0192F5-4F11-4DFB-8472-EE456221D13D}"/>
              </a:ext>
            </a:extLst>
          </p:cNvPr>
          <p:cNvSpPr>
            <a:spLocks noGrp="1"/>
          </p:cNvSpPr>
          <p:nvPr>
            <p:ph type="sldNum" sz="quarter" idx="4"/>
          </p:nvPr>
        </p:nvSpPr>
        <p:spPr/>
        <p:txBody>
          <a:bodyPr/>
          <a:lstStyle/>
          <a:p>
            <a:fld id="{ED077441-DF17-4513-BACB-525ED94CFAE4}" type="slidenum">
              <a:rPr lang="en-US" smtClean="0"/>
              <a:pPr/>
              <a:t>5</a:t>
            </a:fld>
            <a:endParaRPr lang="en-US"/>
          </a:p>
        </p:txBody>
      </p:sp>
      <p:sp>
        <p:nvSpPr>
          <p:cNvPr id="3" name="Text Placeholder 2">
            <a:extLst>
              <a:ext uri="{FF2B5EF4-FFF2-40B4-BE49-F238E27FC236}">
                <a16:creationId xmlns:a16="http://schemas.microsoft.com/office/drawing/2014/main" id="{39DC589B-78EA-41B1-925F-DE48BDE29B68}"/>
              </a:ext>
            </a:extLst>
          </p:cNvPr>
          <p:cNvSpPr>
            <a:spLocks noGrp="1"/>
          </p:cNvSpPr>
          <p:nvPr>
            <p:ph type="body" sz="quarter" idx="14"/>
          </p:nvPr>
        </p:nvSpPr>
        <p:spPr>
          <a:xfrm>
            <a:off x="274702" y="1668463"/>
            <a:ext cx="11887070" cy="5466112"/>
          </a:xfrm>
        </p:spPr>
        <p:txBody>
          <a:bodyPr vert="horz" wrap="square" lIns="146304" tIns="91440" rIns="146304" bIns="91440" rtlCol="0" anchor="t">
            <a:spAutoFit/>
          </a:bodyPr>
          <a:lstStyle/>
          <a:p>
            <a:r>
              <a:rPr lang="en-US" dirty="0"/>
              <a:t>System Service dispatcher</a:t>
            </a:r>
          </a:p>
          <a:p>
            <a:pPr marL="342900" lvl="1" indent="0">
              <a:buNone/>
            </a:pPr>
            <a:r>
              <a:rPr lang="en-US" dirty="0"/>
              <a:t>General entry point after a thread requested Kernel-mode. Will read the requested Executive service ID and transfer control to it.</a:t>
            </a:r>
            <a:endParaRPr lang="en-US" dirty="0">
              <a:cs typeface="Segoe UI"/>
            </a:endParaRPr>
          </a:p>
          <a:p>
            <a:r>
              <a:rPr lang="en-US" dirty="0"/>
              <a:t>Executive</a:t>
            </a:r>
            <a:endParaRPr lang="en-US" dirty="0">
              <a:cs typeface="Segoe UI Light"/>
            </a:endParaRPr>
          </a:p>
          <a:p>
            <a:pPr marL="342900" lvl="1" indent="0">
              <a:buNone/>
            </a:pPr>
            <a:r>
              <a:rPr lang="en-US" dirty="0"/>
              <a:t>Base operating system high-level services (e.g. I/O manager, memory manager, object manager)</a:t>
            </a:r>
            <a:endParaRPr lang="en-US" dirty="0">
              <a:cs typeface="Segoe UI"/>
            </a:endParaRPr>
          </a:p>
          <a:p>
            <a:r>
              <a:rPr lang="en-US" dirty="0"/>
              <a:t>Kernel</a:t>
            </a:r>
            <a:endParaRPr lang="en-US" dirty="0">
              <a:cs typeface="Segoe UI Light"/>
            </a:endParaRPr>
          </a:p>
          <a:p>
            <a:pPr marL="342900" lvl="1" indent="0">
              <a:buNone/>
            </a:pPr>
            <a:r>
              <a:rPr lang="en-US" dirty="0"/>
              <a:t>Most basic and lowest level services of the operating system like scheduling, synchronization and processor management.</a:t>
            </a:r>
          </a:p>
          <a:p>
            <a:r>
              <a:rPr lang="en-US" dirty="0"/>
              <a:t>Hardware Abstraction Layer</a:t>
            </a:r>
            <a:endParaRPr lang="en-US" dirty="0">
              <a:cs typeface="Segoe UI Light"/>
            </a:endParaRPr>
          </a:p>
          <a:p>
            <a:pPr marL="342900" lvl="1" indent="0">
              <a:buNone/>
            </a:pPr>
            <a:r>
              <a:rPr lang="en-US" dirty="0"/>
              <a:t>Provide an abstracted way to access platform and hardware specific features so that upper level components do not depend on a specific computer architecture</a:t>
            </a:r>
            <a:endParaRPr lang="fr-FR" dirty="0">
              <a:cs typeface="Segoe UI"/>
            </a:endParaRPr>
          </a:p>
        </p:txBody>
      </p:sp>
      <p:sp>
        <p:nvSpPr>
          <p:cNvPr id="4" name="Title 3">
            <a:extLst>
              <a:ext uri="{FF2B5EF4-FFF2-40B4-BE49-F238E27FC236}">
                <a16:creationId xmlns:a16="http://schemas.microsoft.com/office/drawing/2014/main" id="{5E34E7ED-0A58-4DA9-B182-665CF3889D4E}"/>
              </a:ext>
            </a:extLst>
          </p:cNvPr>
          <p:cNvSpPr>
            <a:spLocks noGrp="1"/>
          </p:cNvSpPr>
          <p:nvPr>
            <p:ph type="title"/>
          </p:nvPr>
        </p:nvSpPr>
        <p:spPr/>
        <p:txBody>
          <a:bodyPr/>
          <a:lstStyle/>
          <a:p>
            <a:r>
              <a:rPr lang="en-US"/>
              <a:t>Kernel-mode key components</a:t>
            </a:r>
            <a:endParaRPr lang="fr-FR"/>
          </a:p>
        </p:txBody>
      </p:sp>
    </p:spTree>
    <p:extLst>
      <p:ext uri="{BB962C8B-B14F-4D97-AF65-F5344CB8AC3E}">
        <p14:creationId xmlns:p14="http://schemas.microsoft.com/office/powerpoint/2010/main" val="356017417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en-US"/>
              <a:t>Objects and Handles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474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a:t>Objects are a way of representing various types of resources in Windows.</a:t>
            </a:r>
          </a:p>
          <a:p>
            <a:pPr lvl="0"/>
            <a:r>
              <a:rPr lang="en-US" sz="2400"/>
              <a:t>It is an object if it can be…</a:t>
            </a:r>
          </a:p>
          <a:p>
            <a:pPr lvl="2"/>
            <a:r>
              <a:rPr lang="en-US" sz="1400"/>
              <a:t>Identified</a:t>
            </a:r>
            <a:endParaRPr lang="en-GB" sz="1400"/>
          </a:p>
          <a:p>
            <a:pPr lvl="2"/>
            <a:r>
              <a:rPr lang="en-US" sz="1400"/>
              <a:t>Created</a:t>
            </a:r>
            <a:endParaRPr lang="en-GB" sz="1400"/>
          </a:p>
          <a:p>
            <a:pPr lvl="2"/>
            <a:r>
              <a:rPr lang="en-US" sz="1400"/>
              <a:t>Opened</a:t>
            </a:r>
            <a:endParaRPr lang="en-GB" sz="1400"/>
          </a:p>
          <a:p>
            <a:pPr lvl="2"/>
            <a:r>
              <a:rPr lang="en-US" sz="1400"/>
              <a:t>Modified</a:t>
            </a:r>
            <a:endParaRPr lang="en-GB" sz="1400"/>
          </a:p>
          <a:p>
            <a:pPr lvl="2"/>
            <a:r>
              <a:rPr lang="en-US" sz="1400"/>
              <a:t>Closed</a:t>
            </a:r>
            <a:endParaRPr lang="en-GB" sz="1400"/>
          </a:p>
          <a:p>
            <a:pPr lvl="2"/>
            <a:r>
              <a:rPr lang="en-US" sz="1400"/>
              <a:t>Deleted</a:t>
            </a:r>
            <a:endParaRPr lang="en-GB" sz="1400"/>
          </a:p>
          <a:p>
            <a:pPr lvl="2"/>
            <a:r>
              <a:rPr lang="en-US" sz="1400"/>
              <a:t>Or manipulated in any other way</a:t>
            </a:r>
            <a:endParaRPr lang="en-GB" sz="1400"/>
          </a:p>
          <a:p>
            <a:pPr lvl="0"/>
            <a:r>
              <a:rPr lang="en-GB" sz="2400"/>
              <a:t>Examples</a:t>
            </a:r>
          </a:p>
          <a:p>
            <a:pPr lvl="2"/>
            <a:r>
              <a:rPr lang="en-US" sz="1400"/>
              <a:t>Devices - hard disk, floppy disk, serial or parallel port</a:t>
            </a:r>
            <a:endParaRPr lang="en-GB" sz="1400"/>
          </a:p>
          <a:p>
            <a:pPr lvl="2"/>
            <a:r>
              <a:rPr lang="en-US" sz="1400"/>
              <a:t>Drivers - file system driver or device driver</a:t>
            </a:r>
            <a:endParaRPr lang="en-GB" sz="1400"/>
          </a:p>
          <a:p>
            <a:pPr lvl="2"/>
            <a:r>
              <a:rPr lang="en-US" sz="1400"/>
              <a:t>Files</a:t>
            </a:r>
            <a:endParaRPr lang="en-GB" sz="1400"/>
          </a:p>
          <a:p>
            <a:pPr lvl="2"/>
            <a:r>
              <a:rPr lang="en-US" sz="1400"/>
              <a:t>Threads</a:t>
            </a:r>
            <a:endParaRPr lang="en-GB" sz="1400"/>
          </a:p>
          <a:p>
            <a:pPr lvl="2"/>
            <a:r>
              <a:rPr lang="en-US" sz="1400"/>
              <a:t>Processes</a:t>
            </a:r>
            <a:endParaRPr lang="en-GB" sz="1400"/>
          </a:p>
          <a:p>
            <a:pPr lvl="2"/>
            <a:r>
              <a:rPr lang="en-US" sz="1400"/>
              <a:t>Sections of memory</a:t>
            </a:r>
            <a:endParaRPr lang="en-GB" sz="1400"/>
          </a:p>
          <a:p>
            <a:pPr lvl="2"/>
            <a:r>
              <a:rPr lang="en-US" sz="1400"/>
              <a:t>And much more</a:t>
            </a:r>
          </a:p>
        </p:txBody>
      </p:sp>
    </p:spTree>
    <p:extLst>
      <p:ext uri="{BB962C8B-B14F-4D97-AF65-F5344CB8AC3E}">
        <p14:creationId xmlns:p14="http://schemas.microsoft.com/office/powerpoint/2010/main" val="262527146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a:t>Object Manager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7831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3200"/>
              <a:t>Windows Executive Component</a:t>
            </a:r>
          </a:p>
          <a:p>
            <a:r>
              <a:rPr lang="en-GB" sz="3200"/>
              <a:t>Looks after object</a:t>
            </a:r>
          </a:p>
          <a:p>
            <a:pPr lvl="1"/>
            <a:r>
              <a:rPr lang="en-GB" sz="2000"/>
              <a:t>Naming</a:t>
            </a:r>
          </a:p>
          <a:p>
            <a:pPr lvl="1"/>
            <a:r>
              <a:rPr lang="en-US" sz="2000"/>
              <a:t>Security</a:t>
            </a:r>
          </a:p>
          <a:p>
            <a:pPr lvl="1"/>
            <a:r>
              <a:rPr lang="en-US" sz="2000"/>
              <a:t>Quotas </a:t>
            </a:r>
          </a:p>
          <a:p>
            <a:pPr lvl="1"/>
            <a:r>
              <a:rPr lang="en-US" sz="2000"/>
              <a:t>Handle counts</a:t>
            </a:r>
          </a:p>
          <a:p>
            <a:r>
              <a:rPr lang="en-GB" sz="3200"/>
              <a:t>Creates &amp; manages an object structure for each resource object containing:</a:t>
            </a:r>
          </a:p>
          <a:p>
            <a:pPr lvl="1"/>
            <a:r>
              <a:rPr lang="en-US" sz="2000"/>
              <a:t>Information to allow executive to locate &amp; identify the resource</a:t>
            </a:r>
            <a:endParaRPr lang="en-GB" sz="2000"/>
          </a:p>
          <a:p>
            <a:pPr lvl="1"/>
            <a:r>
              <a:rPr lang="en-US" sz="2000"/>
              <a:t>Attribute information that can be queried by the user process e.g. a file’s name or a thread’s base priority</a:t>
            </a:r>
            <a:endParaRPr lang="en-GB" sz="2000"/>
          </a:p>
          <a:p>
            <a:pPr lvl="1"/>
            <a:r>
              <a:rPr lang="en-US" sz="2000"/>
              <a:t>Information that identifies the executive component functions that are used to manipulate the resource e.g. which function to call to read a file</a:t>
            </a:r>
          </a:p>
        </p:txBody>
      </p:sp>
    </p:spTree>
    <p:extLst>
      <p:ext uri="{BB962C8B-B14F-4D97-AF65-F5344CB8AC3E}">
        <p14:creationId xmlns:p14="http://schemas.microsoft.com/office/powerpoint/2010/main" val="181540765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err="1"/>
              <a:t>Handles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548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A handle represents a process's access to an object</a:t>
            </a:r>
          </a:p>
          <a:p>
            <a:pPr lvl="1"/>
            <a:r>
              <a:rPr lang="en-US"/>
              <a:t>It is a number</a:t>
            </a:r>
          </a:p>
          <a:p>
            <a:pPr lvl="1"/>
            <a:r>
              <a:rPr lang="en-US"/>
              <a:t>It has a security context saying what can be done with this handle</a:t>
            </a:r>
          </a:p>
          <a:p>
            <a:pPr lvl="2"/>
            <a:r>
              <a:rPr lang="en-GB"/>
              <a:t>E.g. a read handle or a write handle</a:t>
            </a:r>
          </a:p>
          <a:p>
            <a:pPr lvl="1"/>
            <a:r>
              <a:rPr lang="en-GB"/>
              <a:t>It is an index in the process’s process handle table</a:t>
            </a:r>
          </a:p>
          <a:p>
            <a:r>
              <a:rPr lang="en-US"/>
              <a:t>The first time a process accesses an object, a handle is assigned</a:t>
            </a:r>
          </a:p>
          <a:p>
            <a:pPr lvl="1"/>
            <a:r>
              <a:rPr lang="en-US"/>
              <a:t>Thereafter the object is referenced by its handle not its name</a:t>
            </a:r>
            <a:endParaRPr lang="en-GB"/>
          </a:p>
        </p:txBody>
      </p:sp>
    </p:spTree>
    <p:extLst>
      <p:ext uri="{BB962C8B-B14F-4D97-AF65-F5344CB8AC3E}">
        <p14:creationId xmlns:p14="http://schemas.microsoft.com/office/powerpoint/2010/main" val="167707709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err="1"/>
              <a:t>Objects</a:t>
            </a:r>
            <a:r>
              <a:rPr lang="fr-FR"/>
              <a:t> in action</a:t>
            </a:r>
          </a:p>
        </p:txBody>
      </p:sp>
      <p:pic>
        <p:nvPicPr>
          <p:cNvPr id="4" name="Picture 3" descr="Mod2-3">
            <a:extLst>
              <a:ext uri="{FF2B5EF4-FFF2-40B4-BE49-F238E27FC236}">
                <a16:creationId xmlns:a16="http://schemas.microsoft.com/office/drawing/2014/main" id="{8E72F2EB-2A3B-4944-85ED-B2FE3BF04A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1338" y="1766455"/>
            <a:ext cx="8028662" cy="4186045"/>
          </a:xfrm>
          <a:prstGeom prst="rect">
            <a:avLst/>
          </a:prstGeom>
          <a:noFill/>
          <a:ln>
            <a:noFill/>
          </a:ln>
        </p:spPr>
      </p:pic>
    </p:spTree>
    <p:extLst>
      <p:ext uri="{BB962C8B-B14F-4D97-AF65-F5344CB8AC3E}">
        <p14:creationId xmlns:p14="http://schemas.microsoft.com/office/powerpoint/2010/main" val="24011046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en-US"/>
              <a:t>Objects Exposed By Windows</a:t>
            </a:r>
            <a:endParaRPr lang="fr-FR"/>
          </a:p>
        </p:txBody>
      </p:sp>
      <p:graphicFrame>
        <p:nvGraphicFramePr>
          <p:cNvPr id="4" name="Content Placeholder 8">
            <a:extLst>
              <a:ext uri="{FF2B5EF4-FFF2-40B4-BE49-F238E27FC236}">
                <a16:creationId xmlns:a16="http://schemas.microsoft.com/office/drawing/2014/main" id="{492D9CC7-1C44-4F2F-839E-D0DDF8A64C58}"/>
              </a:ext>
            </a:extLst>
          </p:cNvPr>
          <p:cNvGraphicFramePr>
            <a:graphicFrameLocks/>
          </p:cNvGraphicFramePr>
          <p:nvPr>
            <p:extLst>
              <p:ext uri="{D42A27DB-BD31-4B8C-83A1-F6EECF244321}">
                <p14:modId xmlns:p14="http://schemas.microsoft.com/office/powerpoint/2010/main" val="2479001500"/>
              </p:ext>
            </p:extLst>
          </p:nvPr>
        </p:nvGraphicFramePr>
        <p:xfrm>
          <a:off x="274702" y="1635405"/>
          <a:ext cx="11721160" cy="5245100"/>
        </p:xfrm>
        <a:graphic>
          <a:graphicData uri="http://schemas.openxmlformats.org/drawingml/2006/table">
            <a:tbl>
              <a:tblPr firstRow="1" firstCol="1" bandRow="1">
                <a:tableStyleId>{BC89EF96-8CEA-46FF-86C4-4CE0E7609802}</a:tableStyleId>
              </a:tblPr>
              <a:tblGrid>
                <a:gridCol w="3067220">
                  <a:extLst>
                    <a:ext uri="{9D8B030D-6E8A-4147-A177-3AD203B41FA5}">
                      <a16:colId xmlns:a16="http://schemas.microsoft.com/office/drawing/2014/main" val="20000"/>
                    </a:ext>
                  </a:extLst>
                </a:gridCol>
                <a:gridCol w="8653940">
                  <a:extLst>
                    <a:ext uri="{9D8B030D-6E8A-4147-A177-3AD203B41FA5}">
                      <a16:colId xmlns:a16="http://schemas.microsoft.com/office/drawing/2014/main" val="20001"/>
                    </a:ext>
                  </a:extLst>
                </a:gridCol>
              </a:tblGrid>
              <a:tr h="290019">
                <a:tc>
                  <a:txBody>
                    <a:bodyPr/>
                    <a:lstStyle/>
                    <a:p>
                      <a:pPr marL="91440" marR="91440">
                        <a:spcAft>
                          <a:spcPts val="300"/>
                        </a:spcAft>
                      </a:pPr>
                      <a:r>
                        <a:rPr lang="en-US" sz="1800">
                          <a:effectLst/>
                        </a:rPr>
                        <a:t>Object Type</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800">
                          <a:effectLst/>
                        </a:rPr>
                        <a:t>Brief Description</a:t>
                      </a:r>
                      <a:endParaRPr lang="en-GB" sz="18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0"/>
                  </a:ext>
                </a:extLst>
              </a:tr>
              <a:tr h="290019">
                <a:tc>
                  <a:txBody>
                    <a:bodyPr/>
                    <a:lstStyle/>
                    <a:p>
                      <a:pPr marL="91440" marR="91440">
                        <a:spcAft>
                          <a:spcPts val="300"/>
                        </a:spcAft>
                      </a:pPr>
                      <a:r>
                        <a:rPr lang="en-US" sz="1800">
                          <a:effectLst/>
                        </a:rPr>
                        <a:t>Access token</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An object containing rights </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1"/>
                  </a:ext>
                </a:extLst>
              </a:tr>
              <a:tr h="290019">
                <a:tc>
                  <a:txBody>
                    <a:bodyPr/>
                    <a:lstStyle/>
                    <a:p>
                      <a:pPr marL="91440" marR="91440">
                        <a:spcAft>
                          <a:spcPts val="300"/>
                        </a:spcAft>
                      </a:pPr>
                      <a:r>
                        <a:rPr lang="en-US" sz="1800">
                          <a:effectLst/>
                        </a:rPr>
                        <a:t>Desktop</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display surface for GUI elements.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2"/>
                  </a:ext>
                </a:extLst>
              </a:tr>
              <a:tr h="290019">
                <a:tc>
                  <a:txBody>
                    <a:bodyPr/>
                    <a:lstStyle/>
                    <a:p>
                      <a:pPr marL="91440" marR="91440">
                        <a:spcAft>
                          <a:spcPts val="300"/>
                        </a:spcAft>
                      </a:pPr>
                      <a:r>
                        <a:rPr lang="en-US" sz="1800">
                          <a:effectLst/>
                        </a:rPr>
                        <a:t>Event</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An object which can be used for to notify a processes .</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3"/>
                  </a:ext>
                </a:extLst>
              </a:tr>
              <a:tr h="451265">
                <a:tc>
                  <a:txBody>
                    <a:bodyPr/>
                    <a:lstStyle/>
                    <a:p>
                      <a:pPr marL="91440" marR="91440">
                        <a:spcAft>
                          <a:spcPts val="300"/>
                        </a:spcAft>
                      </a:pPr>
                      <a:r>
                        <a:rPr lang="en-US" sz="1800">
                          <a:effectLst/>
                        </a:rPr>
                        <a:t>File</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An open file or an I/O device (Note that "file" is any stream of data here and not just a file system item)</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4"/>
                  </a:ext>
                </a:extLst>
              </a:tr>
              <a:tr h="531888">
                <a:tc>
                  <a:txBody>
                    <a:bodyPr/>
                    <a:lstStyle/>
                    <a:p>
                      <a:pPr marL="91440" marR="91440">
                        <a:spcAft>
                          <a:spcPts val="300"/>
                        </a:spcAft>
                      </a:pPr>
                      <a:r>
                        <a:rPr lang="en-US" sz="1800">
                          <a:effectLst/>
                        </a:rPr>
                        <a:t>Section/File mapping object</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region of memory mapped to a file.</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5"/>
                  </a:ext>
                </a:extLst>
              </a:tr>
              <a:tr h="290019">
                <a:tc>
                  <a:txBody>
                    <a:bodyPr/>
                    <a:lstStyle/>
                    <a:p>
                      <a:pPr marL="91440" marR="91440">
                        <a:spcAft>
                          <a:spcPts val="300"/>
                        </a:spcAft>
                      </a:pPr>
                      <a:r>
                        <a:rPr lang="en-US" sz="1800">
                          <a:effectLst/>
                        </a:rPr>
                        <a:t>Job</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set of processes.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6"/>
                  </a:ext>
                </a:extLst>
              </a:tr>
              <a:tr h="290019">
                <a:tc>
                  <a:txBody>
                    <a:bodyPr/>
                    <a:lstStyle/>
                    <a:p>
                      <a:pPr marL="91440" marR="91440">
                        <a:spcAft>
                          <a:spcPts val="300"/>
                        </a:spcAft>
                      </a:pPr>
                      <a:r>
                        <a:rPr lang="en-US" sz="1800">
                          <a:effectLst/>
                        </a:rPr>
                        <a:t>Key</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registry key.</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7"/>
                  </a:ext>
                </a:extLst>
              </a:tr>
              <a:tr h="290019">
                <a:tc>
                  <a:txBody>
                    <a:bodyPr/>
                    <a:lstStyle/>
                    <a:p>
                      <a:pPr marL="91440" marR="91440">
                        <a:spcAft>
                          <a:spcPts val="300"/>
                        </a:spcAft>
                      </a:pPr>
                      <a:r>
                        <a:rPr lang="en-US" sz="1800">
                          <a:effectLst/>
                        </a:rPr>
                        <a:t>Process</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set of threads sharing the same virtual memory and other resources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8"/>
                  </a:ext>
                </a:extLst>
              </a:tr>
              <a:tr h="290019">
                <a:tc>
                  <a:txBody>
                    <a:bodyPr/>
                    <a:lstStyle/>
                    <a:p>
                      <a:pPr marL="91440" marR="91440">
                        <a:spcAft>
                          <a:spcPts val="300"/>
                        </a:spcAft>
                      </a:pPr>
                      <a:r>
                        <a:rPr lang="en-US" sz="1800">
                          <a:effectLst/>
                        </a:rPr>
                        <a:t>Semaphore/</a:t>
                      </a:r>
                      <a:r>
                        <a:rPr lang="en-US" sz="1800" u="none" strike="noStrike" err="1">
                          <a:effectLst/>
                        </a:rPr>
                        <a:t>Mutex</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Objects which synchronize access to other resources.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09"/>
                  </a:ext>
                </a:extLst>
              </a:tr>
              <a:tr h="290019">
                <a:tc>
                  <a:txBody>
                    <a:bodyPr/>
                    <a:lstStyle/>
                    <a:p>
                      <a:pPr marL="91440" marR="91440">
                        <a:spcAft>
                          <a:spcPts val="300"/>
                        </a:spcAft>
                      </a:pPr>
                      <a:r>
                        <a:rPr lang="en-US" sz="1800">
                          <a:effectLst/>
                        </a:rPr>
                        <a:t>Symbolic link</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reference to other objects - where one name "points" to another.</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10"/>
                  </a:ext>
                </a:extLst>
              </a:tr>
              <a:tr h="290019">
                <a:tc>
                  <a:txBody>
                    <a:bodyPr/>
                    <a:lstStyle/>
                    <a:p>
                      <a:pPr marL="91440" marR="91440">
                        <a:spcAft>
                          <a:spcPts val="300"/>
                        </a:spcAft>
                      </a:pPr>
                      <a:r>
                        <a:rPr lang="en-US" sz="1800">
                          <a:effectLst/>
                        </a:rPr>
                        <a:t>Thread</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 single stream of code which is scheduled independently - part of a process.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11"/>
                  </a:ext>
                </a:extLst>
              </a:tr>
              <a:tr h="290019">
                <a:tc>
                  <a:txBody>
                    <a:bodyPr/>
                    <a:lstStyle/>
                    <a:p>
                      <a:pPr marL="91440" marR="91440">
                        <a:spcAft>
                          <a:spcPts val="300"/>
                        </a:spcAft>
                      </a:pPr>
                      <a:r>
                        <a:rPr lang="en-US" sz="1800">
                          <a:effectLst/>
                        </a:rPr>
                        <a:t>Timer</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An object that sends notification to a process at a given time.</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12"/>
                  </a:ext>
                </a:extLst>
              </a:tr>
              <a:tr h="451265">
                <a:tc>
                  <a:txBody>
                    <a:bodyPr/>
                    <a:lstStyle/>
                    <a:p>
                      <a:pPr marL="91440" marR="91440">
                        <a:spcAft>
                          <a:spcPts val="300"/>
                        </a:spcAft>
                      </a:pPr>
                      <a:r>
                        <a:rPr lang="en-US" sz="1800">
                          <a:effectLst/>
                        </a:rPr>
                        <a:t>WindowStation</a:t>
                      </a:r>
                      <a:endParaRPr lang="en-GB" sz="1800">
                        <a:effectLst/>
                        <a:latin typeface="Calibri" pitchFamily="34" charset="0"/>
                        <a:ea typeface="Calibri"/>
                        <a:cs typeface="Calibri" pitchFamily="34" charset="0"/>
                      </a:endParaRPr>
                    </a:p>
                  </a:txBody>
                  <a:tcPr marL="54610" marR="54610" marB="8890"/>
                </a:tc>
                <a:tc>
                  <a:txBody>
                    <a:bodyPr/>
                    <a:lstStyle/>
                    <a:p>
                      <a:pPr marL="91440" marR="91440">
                        <a:spcAft>
                          <a:spcPts val="300"/>
                        </a:spcAft>
                      </a:pPr>
                      <a:r>
                        <a:rPr lang="en-US" sz="1500">
                          <a:effectLst/>
                        </a:rPr>
                        <a:t>An object that is associated with a process, and contains a clipboard, an atom table, and one or more desktop objects</a:t>
                      </a:r>
                      <a:endParaRPr lang="en-GB" sz="1500">
                        <a:effectLst/>
                        <a:latin typeface="Calibri" pitchFamily="34" charset="0"/>
                        <a:ea typeface="Calibri"/>
                        <a:cs typeface="Calibri" pitchFamily="34" charset="0"/>
                      </a:endParaRPr>
                    </a:p>
                  </a:txBody>
                  <a:tcPr marL="54610" marR="54610" marB="889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81645252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045A8A-E624-4B33-B52F-4E45F2C54EF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64</a:t>
            </a:fld>
            <a:endParaRPr lang="en-US"/>
          </a:p>
        </p:txBody>
      </p:sp>
      <p:sp>
        <p:nvSpPr>
          <p:cNvPr id="3" name="Text Placeholder 2">
            <a:extLst>
              <a:ext uri="{FF2B5EF4-FFF2-40B4-BE49-F238E27FC236}">
                <a16:creationId xmlns:a16="http://schemas.microsoft.com/office/drawing/2014/main" id="{87EF6AA0-3939-41AD-BFA5-8F8FCF11F362}"/>
              </a:ext>
            </a:extLst>
          </p:cNvPr>
          <p:cNvSpPr>
            <a:spLocks noGrp="1"/>
          </p:cNvSpPr>
          <p:nvPr>
            <p:ph type="body" sz="quarter" idx="14"/>
          </p:nvPr>
        </p:nvSpPr>
        <p:spPr>
          <a:xfrm>
            <a:off x="274702" y="1668463"/>
            <a:ext cx="11887070" cy="683264"/>
          </a:xfrm>
        </p:spPr>
        <p:txBody>
          <a:bodyPr/>
          <a:lstStyle/>
          <a:p>
            <a:pPr marL="0" indent="0">
              <a:buNone/>
            </a:pPr>
            <a:r>
              <a:rPr lang="en-US"/>
              <a:t>WinObj.exe allows to travel the object manager</a:t>
            </a:r>
            <a:endParaRPr lang="fr-FR"/>
          </a:p>
        </p:txBody>
      </p:sp>
      <p:sp>
        <p:nvSpPr>
          <p:cNvPr id="4" name="Title 3">
            <a:extLst>
              <a:ext uri="{FF2B5EF4-FFF2-40B4-BE49-F238E27FC236}">
                <a16:creationId xmlns:a16="http://schemas.microsoft.com/office/drawing/2014/main" id="{406AE2ED-378B-4B62-A868-2560F55BE7A9}"/>
              </a:ext>
            </a:extLst>
          </p:cNvPr>
          <p:cNvSpPr>
            <a:spLocks noGrp="1"/>
          </p:cNvSpPr>
          <p:nvPr>
            <p:ph type="title"/>
          </p:nvPr>
        </p:nvSpPr>
        <p:spPr/>
        <p:txBody>
          <a:bodyPr/>
          <a:lstStyle/>
          <a:p>
            <a:r>
              <a:rPr lang="en-US"/>
              <a:t>Display the content of the Object Manager</a:t>
            </a:r>
            <a:endParaRPr lang="fr-FR"/>
          </a:p>
        </p:txBody>
      </p:sp>
      <p:pic>
        <p:nvPicPr>
          <p:cNvPr id="5" name="Picture 4">
            <a:extLst>
              <a:ext uri="{FF2B5EF4-FFF2-40B4-BE49-F238E27FC236}">
                <a16:creationId xmlns:a16="http://schemas.microsoft.com/office/drawing/2014/main" id="{BBB19866-DE02-4928-A115-FAAD7A96AFED}"/>
              </a:ext>
            </a:extLst>
          </p:cNvPr>
          <p:cNvPicPr>
            <a:picLocks noChangeAspect="1"/>
          </p:cNvPicPr>
          <p:nvPr/>
        </p:nvPicPr>
        <p:blipFill>
          <a:blip r:embed="rId2"/>
          <a:stretch>
            <a:fillRect/>
          </a:stretch>
        </p:blipFill>
        <p:spPr>
          <a:xfrm>
            <a:off x="811406" y="2429594"/>
            <a:ext cx="7644681" cy="4411652"/>
          </a:xfrm>
          <a:prstGeom prst="rect">
            <a:avLst/>
          </a:prstGeom>
        </p:spPr>
      </p:pic>
    </p:spTree>
    <p:extLst>
      <p:ext uri="{BB962C8B-B14F-4D97-AF65-F5344CB8AC3E}">
        <p14:creationId xmlns:p14="http://schemas.microsoft.com/office/powerpoint/2010/main" val="123730711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FC483-8E4F-4F69-B4BD-07B300A8685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65</a:t>
            </a:fld>
            <a:endParaRPr lang="en-US"/>
          </a:p>
        </p:txBody>
      </p:sp>
      <p:sp>
        <p:nvSpPr>
          <p:cNvPr id="3" name="Text Placeholder 2">
            <a:extLst>
              <a:ext uri="{FF2B5EF4-FFF2-40B4-BE49-F238E27FC236}">
                <a16:creationId xmlns:a16="http://schemas.microsoft.com/office/drawing/2014/main" id="{04963398-212B-46AC-BB54-6DB21F43C189}"/>
              </a:ext>
            </a:extLst>
          </p:cNvPr>
          <p:cNvSpPr>
            <a:spLocks noGrp="1"/>
          </p:cNvSpPr>
          <p:nvPr>
            <p:ph type="body" sz="quarter" idx="14"/>
          </p:nvPr>
        </p:nvSpPr>
        <p:spPr>
          <a:xfrm>
            <a:off x="274702" y="1668463"/>
            <a:ext cx="11887070" cy="4872103"/>
          </a:xfrm>
        </p:spPr>
        <p:txBody>
          <a:bodyPr/>
          <a:lstStyle/>
          <a:p>
            <a:r>
              <a:rPr lang="en-US" sz="2800" dirty="0"/>
              <a:t>\Device</a:t>
            </a:r>
            <a:endParaRPr lang="fr-FR" sz="2800" dirty="0"/>
          </a:p>
          <a:p>
            <a:pPr marL="342900" lvl="1" indent="0">
              <a:buNone/>
            </a:pPr>
            <a:r>
              <a:rPr lang="en-US" sz="1800" dirty="0"/>
              <a:t>C</a:t>
            </a:r>
            <a:r>
              <a:rPr lang="fr-FR" sz="1800" dirty="0" err="1"/>
              <a:t>ontains</a:t>
            </a:r>
            <a:r>
              <a:rPr lang="fr-FR" sz="1800" dirty="0"/>
              <a:t> all </a:t>
            </a:r>
            <a:r>
              <a:rPr lang="fr-FR" sz="1800" dirty="0" err="1"/>
              <a:t>device</a:t>
            </a:r>
            <a:r>
              <a:rPr lang="fr-FR" sz="1800" dirty="0"/>
              <a:t> </a:t>
            </a:r>
            <a:r>
              <a:rPr lang="fr-FR" sz="1800" dirty="0" err="1"/>
              <a:t>objects</a:t>
            </a:r>
            <a:endParaRPr lang="fr-FR" sz="1800" dirty="0"/>
          </a:p>
          <a:p>
            <a:r>
              <a:rPr lang="en-US" sz="2800" dirty="0"/>
              <a:t>\</a:t>
            </a:r>
            <a:r>
              <a:rPr lang="fr-FR" sz="2800" dirty="0"/>
              <a:t>Drivers</a:t>
            </a:r>
          </a:p>
          <a:p>
            <a:pPr marL="342900" lvl="1" indent="0">
              <a:buNone/>
            </a:pPr>
            <a:r>
              <a:rPr lang="en-US" sz="1800" dirty="0"/>
              <a:t>C</a:t>
            </a:r>
            <a:r>
              <a:rPr lang="fr-FR" sz="1800" dirty="0" err="1"/>
              <a:t>ontains</a:t>
            </a:r>
            <a:r>
              <a:rPr lang="fr-FR" sz="1800" dirty="0"/>
              <a:t> all driver </a:t>
            </a:r>
            <a:r>
              <a:rPr lang="fr-FR" sz="1800" dirty="0" err="1"/>
              <a:t>objects</a:t>
            </a:r>
            <a:endParaRPr lang="fr-FR" sz="1800" dirty="0"/>
          </a:p>
          <a:p>
            <a:r>
              <a:rPr lang="en-US" sz="2800" dirty="0"/>
              <a:t>\</a:t>
            </a:r>
            <a:r>
              <a:rPr lang="fr-FR" sz="2800" dirty="0" err="1"/>
              <a:t>FileSystem</a:t>
            </a:r>
            <a:endParaRPr lang="fr-FR" sz="2800" dirty="0"/>
          </a:p>
          <a:p>
            <a:pPr marL="342900" lvl="1" indent="0">
              <a:buNone/>
            </a:pPr>
            <a:r>
              <a:rPr lang="en-US" sz="1800" dirty="0"/>
              <a:t>C</a:t>
            </a:r>
            <a:r>
              <a:rPr lang="fr-FR" sz="1800" dirty="0" err="1"/>
              <a:t>ontains</a:t>
            </a:r>
            <a:r>
              <a:rPr lang="fr-FR" sz="1800" dirty="0"/>
              <a:t> filesystem driver </a:t>
            </a:r>
            <a:r>
              <a:rPr lang="fr-FR" sz="1800" dirty="0" err="1"/>
              <a:t>objects</a:t>
            </a:r>
            <a:endParaRPr lang="fr-FR" sz="1800" dirty="0"/>
          </a:p>
          <a:p>
            <a:r>
              <a:rPr lang="en-US" sz="2800" dirty="0"/>
              <a:t>\</a:t>
            </a:r>
            <a:r>
              <a:rPr lang="fr-FR" sz="2800" dirty="0"/>
              <a:t>Global??\</a:t>
            </a:r>
          </a:p>
          <a:p>
            <a:pPr marL="342900" lvl="1" indent="0">
              <a:buNone/>
            </a:pPr>
            <a:r>
              <a:rPr lang="en-US" sz="1800" dirty="0"/>
              <a:t>Contains objects which can be ‘seen’ from all sessions and opened from applications</a:t>
            </a:r>
          </a:p>
          <a:p>
            <a:r>
              <a:rPr lang="en-US" sz="2800" dirty="0"/>
              <a:t>\Sessions\</a:t>
            </a:r>
            <a:r>
              <a:rPr lang="en-US" sz="2800" i="1" dirty="0"/>
              <a:t>n</a:t>
            </a:r>
            <a:r>
              <a:rPr lang="en-US" sz="2800" dirty="0"/>
              <a:t>\</a:t>
            </a:r>
          </a:p>
          <a:p>
            <a:pPr marL="342900" lvl="1" indent="0">
              <a:buNone/>
            </a:pPr>
            <a:r>
              <a:rPr lang="en-US" sz="1800" dirty="0"/>
              <a:t>Contains objects which are specific to session </a:t>
            </a:r>
            <a:r>
              <a:rPr lang="en-US" sz="1800" i="1" dirty="0"/>
              <a:t>n</a:t>
            </a:r>
          </a:p>
          <a:p>
            <a:r>
              <a:rPr lang="en-US" sz="2800" dirty="0"/>
              <a:t>\</a:t>
            </a:r>
            <a:r>
              <a:rPr lang="en-US" sz="2800" dirty="0" err="1"/>
              <a:t>ObjectTypes</a:t>
            </a:r>
            <a:endParaRPr lang="en-US" sz="2800" dirty="0"/>
          </a:p>
          <a:p>
            <a:pPr lvl="1"/>
            <a:r>
              <a:rPr lang="en-US" sz="1800" dirty="0"/>
              <a:t>All object type the Object Manager can handle</a:t>
            </a:r>
          </a:p>
        </p:txBody>
      </p:sp>
      <p:sp>
        <p:nvSpPr>
          <p:cNvPr id="4" name="Title 3">
            <a:extLst>
              <a:ext uri="{FF2B5EF4-FFF2-40B4-BE49-F238E27FC236}">
                <a16:creationId xmlns:a16="http://schemas.microsoft.com/office/drawing/2014/main" id="{DB5E89CE-29E4-4EF5-9717-C698CA79DF06}"/>
              </a:ext>
            </a:extLst>
          </p:cNvPr>
          <p:cNvSpPr>
            <a:spLocks noGrp="1"/>
          </p:cNvSpPr>
          <p:nvPr>
            <p:ph type="title"/>
          </p:nvPr>
        </p:nvSpPr>
        <p:spPr/>
        <p:txBody>
          <a:bodyPr/>
          <a:lstStyle/>
          <a:p>
            <a:r>
              <a:rPr lang="en-US" dirty="0"/>
              <a:t>Interesting Object Manager namespaces</a:t>
            </a:r>
            <a:endParaRPr lang="fr-FR" dirty="0"/>
          </a:p>
        </p:txBody>
      </p:sp>
    </p:spTree>
    <p:extLst>
      <p:ext uri="{BB962C8B-B14F-4D97-AF65-F5344CB8AC3E}">
        <p14:creationId xmlns:p14="http://schemas.microsoft.com/office/powerpoint/2010/main" val="50648224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79D104-BB7F-4802-AE0A-EBFE2692408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66</a:t>
            </a:fld>
            <a:endParaRPr lang="en-US"/>
          </a:p>
        </p:txBody>
      </p:sp>
      <p:sp>
        <p:nvSpPr>
          <p:cNvPr id="3" name="Text Placeholder 2">
            <a:extLst>
              <a:ext uri="{FF2B5EF4-FFF2-40B4-BE49-F238E27FC236}">
                <a16:creationId xmlns:a16="http://schemas.microsoft.com/office/drawing/2014/main" id="{DDB2042F-78E9-40D8-AD62-F601BED3AA94}"/>
              </a:ext>
            </a:extLst>
          </p:cNvPr>
          <p:cNvSpPr>
            <a:spLocks noGrp="1"/>
          </p:cNvSpPr>
          <p:nvPr>
            <p:ph type="body" sz="quarter" idx="14"/>
          </p:nvPr>
        </p:nvSpPr>
        <p:spPr>
          <a:xfrm>
            <a:off x="274702" y="1668463"/>
            <a:ext cx="5852096" cy="2751522"/>
          </a:xfrm>
        </p:spPr>
        <p:txBody>
          <a:bodyPr/>
          <a:lstStyle/>
          <a:p>
            <a:r>
              <a:rPr lang="en-US" sz="2400"/>
              <a:t>!object will dump generic object’s details</a:t>
            </a:r>
          </a:p>
          <a:p>
            <a:pPr marL="342900" lvl="1" indent="0">
              <a:buNone/>
            </a:pPr>
            <a:r>
              <a:rPr lang="en-US" sz="1200" err="1"/>
              <a:t>ie</a:t>
            </a:r>
            <a:r>
              <a:rPr lang="en-US" sz="1200"/>
              <a:t>: attributes common to all object types</a:t>
            </a:r>
          </a:p>
          <a:p>
            <a:r>
              <a:rPr lang="en-US" sz="2400"/>
              <a:t>!</a:t>
            </a:r>
            <a:r>
              <a:rPr lang="en-US" sz="2400" err="1"/>
              <a:t>drvobj</a:t>
            </a:r>
            <a:r>
              <a:rPr lang="en-US" sz="2400"/>
              <a:t> will dump driver details</a:t>
            </a:r>
          </a:p>
          <a:p>
            <a:pPr marL="342900" lvl="1" indent="0">
              <a:buNone/>
            </a:pPr>
            <a:r>
              <a:rPr lang="en-US" sz="1200"/>
              <a:t>Assuming object is a driver</a:t>
            </a:r>
          </a:p>
          <a:p>
            <a:r>
              <a:rPr lang="en-US" sz="2400"/>
              <a:t>!</a:t>
            </a:r>
            <a:r>
              <a:rPr lang="en-US" sz="2400" err="1"/>
              <a:t>devobj</a:t>
            </a:r>
            <a:r>
              <a:rPr lang="en-US" sz="2400"/>
              <a:t> will dump device details</a:t>
            </a:r>
          </a:p>
          <a:p>
            <a:pPr marL="342900" lvl="1" indent="0">
              <a:buNone/>
            </a:pPr>
            <a:r>
              <a:rPr lang="en-US" sz="1200"/>
              <a:t>Assuming object is a device</a:t>
            </a:r>
          </a:p>
          <a:p>
            <a:r>
              <a:rPr lang="en-US" sz="2400"/>
              <a:t>!</a:t>
            </a:r>
            <a:r>
              <a:rPr lang="en-US" sz="2400" err="1"/>
              <a:t>fileobj</a:t>
            </a:r>
            <a:r>
              <a:rPr lang="en-US" sz="2400"/>
              <a:t> will dump file details</a:t>
            </a:r>
          </a:p>
          <a:p>
            <a:pPr marL="342900" lvl="1" indent="0">
              <a:buNone/>
            </a:pPr>
            <a:r>
              <a:rPr lang="en-US" sz="1200"/>
              <a:t>Assuming object is a file</a:t>
            </a:r>
          </a:p>
          <a:p>
            <a:pPr marL="342900" lvl="1" indent="0">
              <a:buNone/>
            </a:pPr>
            <a:endParaRPr lang="fr-FR" sz="1200"/>
          </a:p>
        </p:txBody>
      </p:sp>
      <p:sp>
        <p:nvSpPr>
          <p:cNvPr id="4" name="Title 3">
            <a:extLst>
              <a:ext uri="{FF2B5EF4-FFF2-40B4-BE49-F238E27FC236}">
                <a16:creationId xmlns:a16="http://schemas.microsoft.com/office/drawing/2014/main" id="{8487B2CE-305C-4F8D-ACFB-516ACE17FFF4}"/>
              </a:ext>
            </a:extLst>
          </p:cNvPr>
          <p:cNvSpPr>
            <a:spLocks noGrp="1"/>
          </p:cNvSpPr>
          <p:nvPr>
            <p:ph type="title"/>
          </p:nvPr>
        </p:nvSpPr>
        <p:spPr/>
        <p:txBody>
          <a:bodyPr/>
          <a:lstStyle/>
          <a:p>
            <a:r>
              <a:rPr lang="en-US" err="1"/>
              <a:t>Interresting</a:t>
            </a:r>
            <a:r>
              <a:rPr lang="en-US"/>
              <a:t> Debugger commands for the Object Manager</a:t>
            </a:r>
            <a:endParaRPr lang="fr-FR"/>
          </a:p>
        </p:txBody>
      </p:sp>
      <p:sp>
        <p:nvSpPr>
          <p:cNvPr id="5" name="TextBox 4">
            <a:extLst>
              <a:ext uri="{FF2B5EF4-FFF2-40B4-BE49-F238E27FC236}">
                <a16:creationId xmlns:a16="http://schemas.microsoft.com/office/drawing/2014/main" id="{E130875D-03CF-460E-8F88-D3C9A94F918D}"/>
              </a:ext>
            </a:extLst>
          </p:cNvPr>
          <p:cNvSpPr txBox="1"/>
          <p:nvPr/>
        </p:nvSpPr>
        <p:spPr>
          <a:xfrm>
            <a:off x="6309676" y="1668463"/>
            <a:ext cx="5852096" cy="5262979"/>
          </a:xfrm>
          <a:prstGeom prst="rect">
            <a:avLst/>
          </a:prstGeom>
          <a:noFill/>
        </p:spPr>
        <p:txBody>
          <a:bodyPr wrap="square" lIns="182880" tIns="146304" rIns="182880" bIns="146304" rtlCol="0">
            <a:spAutoFit/>
          </a:bodyPr>
          <a:lstStyle/>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object</a:t>
            </a:r>
            <a:r>
              <a:rPr lang="fr-FR" sz="1100">
                <a:gradFill>
                  <a:gsLst>
                    <a:gs pos="2917">
                      <a:schemeClr val="tx1"/>
                    </a:gs>
                    <a:gs pos="30000">
                      <a:schemeClr val="tx1"/>
                    </a:gs>
                  </a:gsLst>
                  <a:lin ang="5400000" scaled="0"/>
                </a:gradFill>
                <a:latin typeface="Consolas" panose="020B0609020204030204" pitchFamily="49" charset="0"/>
              </a:rPr>
              <a:t> \Global??\</a:t>
            </a:r>
            <a:r>
              <a:rPr lang="fr-FR" sz="1100" err="1">
                <a:gradFill>
                  <a:gsLst>
                    <a:gs pos="2917">
                      <a:schemeClr val="tx1"/>
                    </a:gs>
                    <a:gs pos="30000">
                      <a:schemeClr val="tx1"/>
                    </a:gs>
                  </a:gsLst>
                  <a:lin ang="5400000" scaled="0"/>
                </a:gradFill>
                <a:latin typeface="Consolas" panose="020B0609020204030204" pitchFamily="49" charset="0"/>
              </a:rPr>
              <a:t>Tcp</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Object: ffff9989617ab680  Type: (ffff890584a64240) </a:t>
            </a:r>
            <a:r>
              <a:rPr lang="fr-FR" sz="1100" err="1">
                <a:gradFill>
                  <a:gsLst>
                    <a:gs pos="2917">
                      <a:schemeClr val="tx1"/>
                    </a:gs>
                    <a:gs pos="30000">
                      <a:schemeClr val="tx1"/>
                    </a:gs>
                  </a:gsLst>
                  <a:lin ang="5400000" scaled="0"/>
                </a:gradFill>
                <a:latin typeface="Consolas" panose="020B0609020204030204" pitchFamily="49" charset="0"/>
              </a:rPr>
              <a:t>SymbolicLink</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ObjectHeader</a:t>
            </a:r>
            <a:r>
              <a:rPr lang="fr-FR" sz="1100">
                <a:gradFill>
                  <a:gsLst>
                    <a:gs pos="2917">
                      <a:schemeClr val="tx1"/>
                    </a:gs>
                    <a:gs pos="30000">
                      <a:schemeClr val="tx1"/>
                    </a:gs>
                  </a:gsLst>
                  <a:lin ang="5400000" scaled="0"/>
                </a:gradFill>
                <a:latin typeface="Consolas" panose="020B0609020204030204" pitchFamily="49" charset="0"/>
              </a:rPr>
              <a:t>: ffff9989617ab650 (new version)</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HandleCount</a:t>
            </a:r>
            <a:r>
              <a:rPr lang="fr-FR" sz="1100">
                <a:gradFill>
                  <a:gsLst>
                    <a:gs pos="2917">
                      <a:schemeClr val="tx1"/>
                    </a:gs>
                    <a:gs pos="30000">
                      <a:schemeClr val="tx1"/>
                    </a:gs>
                  </a:gsLst>
                  <a:lin ang="5400000" scaled="0"/>
                </a:gradFill>
                <a:latin typeface="Consolas" panose="020B0609020204030204" pitchFamily="49" charset="0"/>
              </a:rPr>
              <a:t>: 0  </a:t>
            </a:r>
            <a:r>
              <a:rPr lang="fr-FR" sz="1100" err="1">
                <a:gradFill>
                  <a:gsLst>
                    <a:gs pos="2917">
                      <a:schemeClr val="tx1"/>
                    </a:gs>
                    <a:gs pos="30000">
                      <a:schemeClr val="tx1"/>
                    </a:gs>
                  </a:gsLst>
                  <a:lin ang="5400000" scaled="0"/>
                </a:gradFill>
                <a:latin typeface="Consolas" panose="020B0609020204030204" pitchFamily="49" charset="0"/>
              </a:rPr>
              <a:t>PointerCount</a:t>
            </a:r>
            <a:r>
              <a:rPr lang="fr-FR" sz="1100">
                <a:gradFill>
                  <a:gsLst>
                    <a:gs pos="2917">
                      <a:schemeClr val="tx1"/>
                    </a:gs>
                    <a:gs pos="30000">
                      <a:schemeClr val="tx1"/>
                    </a:gs>
                  </a:gsLst>
                  <a:lin ang="5400000" scaled="0"/>
                </a:gradFill>
                <a:latin typeface="Consolas" panose="020B0609020204030204" pitchFamily="49" charset="0"/>
              </a:rPr>
              <a:t>: 1</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Directory Object: ffff9989616049f0  Name: </a:t>
            </a:r>
            <a:r>
              <a:rPr lang="fr-FR" sz="1100" err="1">
                <a:gradFill>
                  <a:gsLst>
                    <a:gs pos="2917">
                      <a:schemeClr val="tx1"/>
                    </a:gs>
                    <a:gs pos="30000">
                      <a:schemeClr val="tx1"/>
                    </a:gs>
                  </a:gsLst>
                  <a:lin ang="5400000" scaled="0"/>
                </a:gradFill>
                <a:latin typeface="Consolas" panose="020B0609020204030204" pitchFamily="49" charset="0"/>
              </a:rPr>
              <a:t>Tcp</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Flags: 00000000 ( Local )</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Target String </a:t>
            </a:r>
            <a:r>
              <a:rPr lang="fr-FR" sz="1100" err="1">
                <a:gradFill>
                  <a:gsLst>
                    <a:gs pos="2917">
                      <a:schemeClr val="tx1"/>
                    </a:gs>
                    <a:gs pos="30000">
                      <a:schemeClr val="tx1"/>
                    </a:gs>
                  </a:gsLst>
                  <a:lin ang="5400000" scaled="0"/>
                </a:gradFill>
                <a:latin typeface="Consolas" panose="020B0609020204030204" pitchFamily="49" charset="0"/>
              </a:rPr>
              <a:t>is</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Device</a:t>
            </a:r>
            <a:r>
              <a:rPr lang="fr-FR" sz="1100">
                <a:gradFill>
                  <a:gsLst>
                    <a:gs pos="2917">
                      <a:schemeClr val="tx1"/>
                    </a:gs>
                    <a:gs pos="30000">
                      <a:schemeClr val="tx1"/>
                    </a:gs>
                  </a:gsLst>
                  <a:lin ang="5400000" scaled="0"/>
                </a:gradFill>
                <a:latin typeface="Consolas" panose="020B0609020204030204" pitchFamily="49" charset="0"/>
              </a:rPr>
              <a:t>\</a:t>
            </a:r>
            <a:r>
              <a:rPr lang="fr-FR" sz="1100" err="1">
                <a:gradFill>
                  <a:gsLst>
                    <a:gs pos="2917">
                      <a:schemeClr val="tx1"/>
                    </a:gs>
                    <a:gs pos="30000">
                      <a:schemeClr val="tx1"/>
                    </a:gs>
                  </a:gsLst>
                  <a:lin ang="5400000" scaled="0"/>
                </a:gradFill>
                <a:latin typeface="Consolas" panose="020B0609020204030204" pitchFamily="49" charset="0"/>
              </a:rPr>
              <a:t>Tcp</a:t>
            </a:r>
            <a:r>
              <a:rPr lang="fr-FR" sz="1100">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endParaRPr lang="en-US"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object</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FileSystem</a:t>
            </a:r>
            <a:r>
              <a:rPr lang="fr-FR" sz="1100">
                <a:gradFill>
                  <a:gsLst>
                    <a:gs pos="2917">
                      <a:schemeClr val="tx1"/>
                    </a:gs>
                    <a:gs pos="30000">
                      <a:schemeClr val="tx1"/>
                    </a:gs>
                  </a:gsLst>
                  <a:lin ang="5400000" scaled="0"/>
                </a:gradFill>
                <a:latin typeface="Consolas" panose="020B0609020204030204" pitchFamily="49" charset="0"/>
              </a:rPr>
              <a:t>\</a:t>
            </a:r>
            <a:r>
              <a:rPr lang="fr-FR" sz="1100" err="1">
                <a:gradFill>
                  <a:gsLst>
                    <a:gs pos="2917">
                      <a:schemeClr val="tx1"/>
                    </a:gs>
                    <a:gs pos="30000">
                      <a:schemeClr val="tx1"/>
                    </a:gs>
                  </a:gsLst>
                  <a:lin ang="5400000" scaled="0"/>
                </a:gradFill>
                <a:latin typeface="Consolas" panose="020B0609020204030204" pitchFamily="49" charset="0"/>
              </a:rPr>
              <a:t>Ntfs</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Object: ffff8905859a0bb0  Type: (ffff890584b09f20) Driver</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ObjectHeader</a:t>
            </a:r>
            <a:r>
              <a:rPr lang="fr-FR" sz="1100">
                <a:gradFill>
                  <a:gsLst>
                    <a:gs pos="2917">
                      <a:schemeClr val="tx1"/>
                    </a:gs>
                    <a:gs pos="30000">
                      <a:schemeClr val="tx1"/>
                    </a:gs>
                  </a:gsLst>
                  <a:lin ang="5400000" scaled="0"/>
                </a:gradFill>
                <a:latin typeface="Consolas" panose="020B0609020204030204" pitchFamily="49" charset="0"/>
              </a:rPr>
              <a:t>: ffff8905859a0b80 (new version)</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HandleCount</a:t>
            </a:r>
            <a:r>
              <a:rPr lang="fr-FR" sz="1100">
                <a:gradFill>
                  <a:gsLst>
                    <a:gs pos="2917">
                      <a:schemeClr val="tx1"/>
                    </a:gs>
                    <a:gs pos="30000">
                      <a:schemeClr val="tx1"/>
                    </a:gs>
                  </a:gsLst>
                  <a:lin ang="5400000" scaled="0"/>
                </a:gradFill>
                <a:latin typeface="Consolas" panose="020B0609020204030204" pitchFamily="49" charset="0"/>
              </a:rPr>
              <a:t>: 0  </a:t>
            </a:r>
            <a:r>
              <a:rPr lang="fr-FR" sz="1100" err="1">
                <a:gradFill>
                  <a:gsLst>
                    <a:gs pos="2917">
                      <a:schemeClr val="tx1"/>
                    </a:gs>
                    <a:gs pos="30000">
                      <a:schemeClr val="tx1"/>
                    </a:gs>
                  </a:gsLst>
                  <a:lin ang="5400000" scaled="0"/>
                </a:gradFill>
                <a:latin typeface="Consolas" panose="020B0609020204030204" pitchFamily="49" charset="0"/>
              </a:rPr>
              <a:t>PointerCount</a:t>
            </a:r>
            <a:r>
              <a:rPr lang="fr-FR" sz="1100">
                <a:gradFill>
                  <a:gsLst>
                    <a:gs pos="2917">
                      <a:schemeClr val="tx1"/>
                    </a:gs>
                    <a:gs pos="30000">
                      <a:schemeClr val="tx1"/>
                    </a:gs>
                  </a:gsLst>
                  <a:lin ang="5400000" scaled="0"/>
                </a:gradFill>
                <a:latin typeface="Consolas" panose="020B0609020204030204" pitchFamily="49" charset="0"/>
              </a:rPr>
              <a:t>: 5</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Directory Object: ffff9989616a8e50  Name: </a:t>
            </a:r>
            <a:r>
              <a:rPr lang="fr-FR" sz="1100" err="1">
                <a:gradFill>
                  <a:gsLst>
                    <a:gs pos="2917">
                      <a:schemeClr val="tx1"/>
                    </a:gs>
                    <a:gs pos="30000">
                      <a:schemeClr val="tx1"/>
                    </a:gs>
                  </a:gsLst>
                  <a:lin ang="5400000" scaled="0"/>
                </a:gradFill>
                <a:latin typeface="Consolas" panose="020B0609020204030204" pitchFamily="49" charset="0"/>
              </a:rPr>
              <a:t>Ntfs</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endParaRPr lang="en-US"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drvobj</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FileSystem</a:t>
            </a:r>
            <a:r>
              <a:rPr lang="fr-FR" sz="1100">
                <a:gradFill>
                  <a:gsLst>
                    <a:gs pos="2917">
                      <a:schemeClr val="tx1"/>
                    </a:gs>
                    <a:gs pos="30000">
                      <a:schemeClr val="tx1"/>
                    </a:gs>
                  </a:gsLst>
                  <a:lin ang="5400000" scaled="0"/>
                </a:gradFill>
                <a:latin typeface="Consolas" panose="020B0609020204030204" pitchFamily="49" charset="0"/>
              </a:rPr>
              <a:t>\</a:t>
            </a:r>
            <a:r>
              <a:rPr lang="fr-FR" sz="1100" err="1">
                <a:gradFill>
                  <a:gsLst>
                    <a:gs pos="2917">
                      <a:schemeClr val="tx1"/>
                    </a:gs>
                    <a:gs pos="30000">
                      <a:schemeClr val="tx1"/>
                    </a:gs>
                  </a:gsLst>
                  <a:lin ang="5400000" scaled="0"/>
                </a:gradFill>
                <a:latin typeface="Consolas" panose="020B0609020204030204" pitchFamily="49" charset="0"/>
              </a:rPr>
              <a:t>Ntfs</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Driver </a:t>
            </a:r>
            <a:r>
              <a:rPr lang="fr-FR" sz="1100" err="1">
                <a:gradFill>
                  <a:gsLst>
                    <a:gs pos="2917">
                      <a:schemeClr val="tx1"/>
                    </a:gs>
                    <a:gs pos="30000">
                      <a:schemeClr val="tx1"/>
                    </a:gs>
                  </a:gsLst>
                  <a:lin ang="5400000" scaled="0"/>
                </a:gradFill>
                <a:latin typeface="Consolas" panose="020B0609020204030204" pitchFamily="49" charset="0"/>
              </a:rPr>
              <a:t>object</a:t>
            </a:r>
            <a:r>
              <a:rPr lang="fr-FR" sz="1100">
                <a:gradFill>
                  <a:gsLst>
                    <a:gs pos="2917">
                      <a:schemeClr val="tx1"/>
                    </a:gs>
                    <a:gs pos="30000">
                      <a:schemeClr val="tx1"/>
                    </a:gs>
                  </a:gsLst>
                  <a:lin ang="5400000" scaled="0"/>
                </a:gradFill>
                <a:latin typeface="Consolas" panose="020B0609020204030204" pitchFamily="49" charset="0"/>
              </a:rPr>
              <a:t> (ffff8905859a0bb0) </a:t>
            </a:r>
            <a:r>
              <a:rPr lang="fr-FR" sz="1100" err="1">
                <a:gradFill>
                  <a:gsLst>
                    <a:gs pos="2917">
                      <a:schemeClr val="tx1"/>
                    </a:gs>
                    <a:gs pos="30000">
                      <a:schemeClr val="tx1"/>
                    </a:gs>
                  </a:gsLst>
                  <a:lin ang="5400000" scaled="0"/>
                </a:gradFill>
                <a:latin typeface="Consolas" panose="020B0609020204030204" pitchFamily="49" charset="0"/>
              </a:rPr>
              <a:t>is</a:t>
            </a:r>
            <a:r>
              <a:rPr lang="fr-FR" sz="1100">
                <a:gradFill>
                  <a:gsLst>
                    <a:gs pos="2917">
                      <a:schemeClr val="tx1"/>
                    </a:gs>
                    <a:gs pos="30000">
                      <a:schemeClr val="tx1"/>
                    </a:gs>
                  </a:gsLst>
                  <a:lin ang="5400000" scaled="0"/>
                </a:gradFill>
                <a:latin typeface="Consolas" panose="020B0609020204030204" pitchFamily="49" charset="0"/>
              </a:rPr>
              <a:t> for:</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FileSystem</a:t>
            </a:r>
            <a:r>
              <a:rPr lang="fr-FR" sz="1100">
                <a:gradFill>
                  <a:gsLst>
                    <a:gs pos="2917">
                      <a:schemeClr val="tx1"/>
                    </a:gs>
                    <a:gs pos="30000">
                      <a:schemeClr val="tx1"/>
                    </a:gs>
                  </a:gsLst>
                  <a:lin ang="5400000" scaled="0"/>
                </a:gradFill>
                <a:latin typeface="Consolas" panose="020B0609020204030204" pitchFamily="49" charset="0"/>
              </a:rPr>
              <a:t>\</a:t>
            </a:r>
            <a:r>
              <a:rPr lang="fr-FR" sz="1100" err="1">
                <a:gradFill>
                  <a:gsLst>
                    <a:gs pos="2917">
                      <a:schemeClr val="tx1"/>
                    </a:gs>
                    <a:gs pos="30000">
                      <a:schemeClr val="tx1"/>
                    </a:gs>
                  </a:gsLst>
                  <a:lin ang="5400000" scaled="0"/>
                </a:gradFill>
                <a:latin typeface="Consolas" panose="020B0609020204030204" pitchFamily="49" charset="0"/>
              </a:rPr>
              <a:t>Ntfs</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Driver Extension List: (id , </a:t>
            </a:r>
            <a:r>
              <a:rPr lang="fr-FR" sz="1100" err="1">
                <a:gradFill>
                  <a:gsLst>
                    <a:gs pos="2917">
                      <a:schemeClr val="tx1"/>
                    </a:gs>
                    <a:gs pos="30000">
                      <a:schemeClr val="tx1"/>
                    </a:gs>
                  </a:gsLst>
                  <a:lin ang="5400000" scaled="0"/>
                </a:gradFill>
                <a:latin typeface="Consolas" panose="020B0609020204030204" pitchFamily="49" charset="0"/>
              </a:rPr>
              <a:t>addr</a:t>
            </a:r>
            <a:r>
              <a:rPr lang="fr-FR" sz="1100">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Device</a:t>
            </a:r>
            <a:r>
              <a:rPr lang="fr-FR" sz="1100">
                <a:gradFill>
                  <a:gsLst>
                    <a:gs pos="2917">
                      <a:schemeClr val="tx1"/>
                    </a:gs>
                    <a:gs pos="30000">
                      <a:schemeClr val="tx1"/>
                    </a:gs>
                  </a:gsLst>
                  <a:lin ang="5400000" scaled="0"/>
                </a:gradFill>
                <a:latin typeface="Consolas" panose="020B0609020204030204" pitchFamily="49" charset="0"/>
              </a:rPr>
              <a:t> Object </a:t>
            </a:r>
            <a:r>
              <a:rPr lang="fr-FR" sz="1100" err="1">
                <a:gradFill>
                  <a:gsLst>
                    <a:gs pos="2917">
                      <a:schemeClr val="tx1"/>
                    </a:gs>
                    <a:gs pos="30000">
                      <a:schemeClr val="tx1"/>
                    </a:gs>
                  </a:gsLst>
                  <a:lin ang="5400000" scaled="0"/>
                </a:gradFill>
                <a:latin typeface="Consolas" panose="020B0609020204030204" pitchFamily="49" charset="0"/>
              </a:rPr>
              <a:t>list</a:t>
            </a:r>
            <a:r>
              <a:rPr lang="fr-FR" sz="1100">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ffff890585f25030  ffff8905859a08c0  </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1: </a:t>
            </a: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drvobj</a:t>
            </a:r>
            <a:r>
              <a:rPr lang="fr-FR" sz="1100">
                <a:gradFill>
                  <a:gsLst>
                    <a:gs pos="2917">
                      <a:schemeClr val="tx1"/>
                    </a:gs>
                    <a:gs pos="30000">
                      <a:schemeClr val="tx1"/>
                    </a:gs>
                  </a:gsLst>
                  <a:lin ang="5400000" scaled="0"/>
                </a:gradFill>
                <a:latin typeface="Consolas" panose="020B0609020204030204" pitchFamily="49" charset="0"/>
              </a:rPr>
              <a:t> \Driver\AFD</a:t>
            </a:r>
          </a:p>
        </p:txBody>
      </p:sp>
    </p:spTree>
    <p:extLst>
      <p:ext uri="{BB962C8B-B14F-4D97-AF65-F5344CB8AC3E}">
        <p14:creationId xmlns:p14="http://schemas.microsoft.com/office/powerpoint/2010/main" val="398548235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958-3663-4F44-B4C7-EE761D96F2AD}"/>
              </a:ext>
            </a:extLst>
          </p:cNvPr>
          <p:cNvSpPr>
            <a:spLocks noGrp="1"/>
          </p:cNvSpPr>
          <p:nvPr>
            <p:ph type="title"/>
          </p:nvPr>
        </p:nvSpPr>
        <p:spPr/>
        <p:txBody>
          <a:bodyPr/>
          <a:lstStyle/>
          <a:p>
            <a:r>
              <a:rPr lang="en-US"/>
              <a:t>I/O System</a:t>
            </a:r>
            <a:endParaRPr lang="fr-FR"/>
          </a:p>
        </p:txBody>
      </p:sp>
      <p:sp>
        <p:nvSpPr>
          <p:cNvPr id="4" name="Slide Number Placeholder 3">
            <a:extLst>
              <a:ext uri="{FF2B5EF4-FFF2-40B4-BE49-F238E27FC236}">
                <a16:creationId xmlns:a16="http://schemas.microsoft.com/office/drawing/2014/main" id="{7E89467A-49CE-4C25-A035-B8DDB0562760}"/>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67</a:t>
            </a:fld>
            <a:endParaRPr lang="en-US"/>
          </a:p>
        </p:txBody>
      </p:sp>
    </p:spTree>
    <p:extLst>
      <p:ext uri="{BB962C8B-B14F-4D97-AF65-F5344CB8AC3E}">
        <p14:creationId xmlns:p14="http://schemas.microsoft.com/office/powerpoint/2010/main" val="1185430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AD597-D7B0-44EF-A83C-824475EB0FA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68</a:t>
            </a:fld>
            <a:endParaRPr lang="en-US"/>
          </a:p>
        </p:txBody>
      </p:sp>
      <p:sp>
        <p:nvSpPr>
          <p:cNvPr id="3" name="Text Placeholder 2">
            <a:extLst>
              <a:ext uri="{FF2B5EF4-FFF2-40B4-BE49-F238E27FC236}">
                <a16:creationId xmlns:a16="http://schemas.microsoft.com/office/drawing/2014/main" id="{65EB8114-A8DF-4D48-9D57-2B79B6BB08BE}"/>
              </a:ext>
            </a:extLst>
          </p:cNvPr>
          <p:cNvSpPr>
            <a:spLocks noGrp="1"/>
          </p:cNvSpPr>
          <p:nvPr>
            <p:ph type="body" sz="quarter" idx="4294967295"/>
          </p:nvPr>
        </p:nvSpPr>
        <p:spPr>
          <a:xfrm>
            <a:off x="274702" y="736407"/>
            <a:ext cx="11721160" cy="479404"/>
          </a:xfrm>
        </p:spPr>
        <p:txBody>
          <a:bodyPr/>
          <a:lstStyle/>
          <a:p>
            <a:r>
              <a:rPr lang="en-US"/>
              <a:t>I/O System core responsibilities</a:t>
            </a:r>
            <a:endParaRPr lang="fr-FR"/>
          </a:p>
        </p:txBody>
      </p:sp>
      <p:sp>
        <p:nvSpPr>
          <p:cNvPr id="6" name="Espace réservé du texte 2">
            <a:extLst>
              <a:ext uri="{FF2B5EF4-FFF2-40B4-BE49-F238E27FC236}">
                <a16:creationId xmlns:a16="http://schemas.microsoft.com/office/drawing/2014/main" id="{E7959156-D166-425E-8E11-898523529F35}"/>
              </a:ext>
            </a:extLst>
          </p:cNvPr>
          <p:cNvSpPr txBox="1">
            <a:spLocks/>
          </p:cNvSpPr>
          <p:nvPr/>
        </p:nvSpPr>
        <p:spPr>
          <a:xfrm>
            <a:off x="366141" y="1922261"/>
            <a:ext cx="11887200" cy="34994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3400"/>
              <a:t>Manages communication from applications to devices</a:t>
            </a:r>
          </a:p>
          <a:p>
            <a:r>
              <a:rPr lang="en-GB" sz="3400"/>
              <a:t>Handles dynamic insertion of devices</a:t>
            </a:r>
          </a:p>
          <a:p>
            <a:pPr lvl="1"/>
            <a:r>
              <a:rPr lang="en-GB" sz="2200"/>
              <a:t>PnP – </a:t>
            </a:r>
            <a:r>
              <a:rPr lang="en-GB" sz="2200" i="1"/>
              <a:t>Plug and Play</a:t>
            </a:r>
          </a:p>
          <a:p>
            <a:pPr lvl="1"/>
            <a:r>
              <a:rPr lang="en-GB" sz="2200"/>
              <a:t>Dynamic loading/unloading of device drivers</a:t>
            </a:r>
          </a:p>
          <a:p>
            <a:r>
              <a:rPr lang="en-GB" sz="3400"/>
              <a:t>Handles power transitions</a:t>
            </a:r>
          </a:p>
          <a:p>
            <a:pPr lvl="1"/>
            <a:r>
              <a:rPr lang="en-GB" sz="2200"/>
              <a:t>Sleep, Power-on, Shutdown, …</a:t>
            </a:r>
          </a:p>
          <a:p>
            <a:endParaRPr lang="en-GB" sz="3400"/>
          </a:p>
        </p:txBody>
      </p:sp>
    </p:spTree>
    <p:extLst>
      <p:ext uri="{BB962C8B-B14F-4D97-AF65-F5344CB8AC3E}">
        <p14:creationId xmlns:p14="http://schemas.microsoft.com/office/powerpoint/2010/main" val="33447666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F8E8B2-1E71-47D0-B9A5-229CD69B71E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C4AC1A06-BA23-42C2-A769-2D1D448540A1}"/>
              </a:ext>
            </a:extLst>
          </p:cNvPr>
          <p:cNvSpPr>
            <a:spLocks noGrp="1"/>
          </p:cNvSpPr>
          <p:nvPr>
            <p:ph type="body" sz="quarter" idx="14"/>
          </p:nvPr>
        </p:nvSpPr>
        <p:spPr>
          <a:xfrm>
            <a:off x="274702" y="1668463"/>
            <a:ext cx="11887070" cy="3527119"/>
          </a:xfrm>
        </p:spPr>
        <p:txBody>
          <a:bodyPr/>
          <a:lstStyle/>
          <a:p>
            <a:r>
              <a:rPr lang="en-US"/>
              <a:t>User-mode Application developers will use Windows SDK</a:t>
            </a:r>
          </a:p>
          <a:p>
            <a:pPr lvl="1"/>
            <a:r>
              <a:rPr lang="en-US"/>
              <a:t>Documentation of Windows API</a:t>
            </a:r>
          </a:p>
          <a:p>
            <a:pPr lvl="1"/>
            <a:r>
              <a:rPr lang="en-US"/>
              <a:t>Can integrate with Visual Studio IDE</a:t>
            </a:r>
          </a:p>
          <a:p>
            <a:pPr lvl="1"/>
            <a:r>
              <a:rPr lang="en-US"/>
              <a:t>Documents System APIs like Security, Cryptography, Storage, Network, …</a:t>
            </a:r>
          </a:p>
          <a:p>
            <a:endParaRPr lang="en-US"/>
          </a:p>
          <a:p>
            <a:r>
              <a:rPr lang="en-US"/>
              <a:t>Driver developers will use Windows DDK</a:t>
            </a:r>
          </a:p>
          <a:p>
            <a:pPr lvl="1"/>
            <a:r>
              <a:rPr lang="en-US"/>
              <a:t>Documentation of Executive and Kernel API</a:t>
            </a:r>
            <a:endParaRPr lang="fr-FR"/>
          </a:p>
        </p:txBody>
      </p:sp>
      <p:sp>
        <p:nvSpPr>
          <p:cNvPr id="4" name="Title 3">
            <a:extLst>
              <a:ext uri="{FF2B5EF4-FFF2-40B4-BE49-F238E27FC236}">
                <a16:creationId xmlns:a16="http://schemas.microsoft.com/office/drawing/2014/main" id="{E0EBD2F5-C1FD-4537-B2C0-D7742B9B50A0}"/>
              </a:ext>
            </a:extLst>
          </p:cNvPr>
          <p:cNvSpPr>
            <a:spLocks noGrp="1"/>
          </p:cNvSpPr>
          <p:nvPr>
            <p:ph type="title"/>
          </p:nvPr>
        </p:nvSpPr>
        <p:spPr/>
        <p:txBody>
          <a:bodyPr/>
          <a:lstStyle/>
          <a:p>
            <a:r>
              <a:rPr lang="en-US"/>
              <a:t>Windows for Developers</a:t>
            </a:r>
            <a:endParaRPr lang="fr-FR"/>
          </a:p>
        </p:txBody>
      </p:sp>
    </p:spTree>
    <p:extLst>
      <p:ext uri="{BB962C8B-B14F-4D97-AF65-F5344CB8AC3E}">
        <p14:creationId xmlns:p14="http://schemas.microsoft.com/office/powerpoint/2010/main" val="47599476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AD597-D7B0-44EF-A83C-824475EB0FA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69</a:t>
            </a:fld>
            <a:endParaRPr lang="en-US"/>
          </a:p>
        </p:txBody>
      </p:sp>
      <p:sp>
        <p:nvSpPr>
          <p:cNvPr id="3" name="Text Placeholder 2">
            <a:extLst>
              <a:ext uri="{FF2B5EF4-FFF2-40B4-BE49-F238E27FC236}">
                <a16:creationId xmlns:a16="http://schemas.microsoft.com/office/drawing/2014/main" id="{65EB8114-A8DF-4D48-9D57-2B79B6BB08BE}"/>
              </a:ext>
            </a:extLst>
          </p:cNvPr>
          <p:cNvSpPr>
            <a:spLocks noGrp="1"/>
          </p:cNvSpPr>
          <p:nvPr>
            <p:ph type="body" sz="quarter" idx="4294967295"/>
          </p:nvPr>
        </p:nvSpPr>
        <p:spPr>
          <a:xfrm>
            <a:off x="274702" y="736407"/>
            <a:ext cx="11721160" cy="479404"/>
          </a:xfrm>
        </p:spPr>
        <p:txBody>
          <a:bodyPr/>
          <a:lstStyle/>
          <a:p>
            <a:r>
              <a:rPr lang="en-US"/>
              <a:t>I/O System components</a:t>
            </a:r>
            <a:endParaRPr lang="fr-FR"/>
          </a:p>
        </p:txBody>
      </p:sp>
      <p:sp>
        <p:nvSpPr>
          <p:cNvPr id="6" name="Espace réservé du texte 2">
            <a:extLst>
              <a:ext uri="{FF2B5EF4-FFF2-40B4-BE49-F238E27FC236}">
                <a16:creationId xmlns:a16="http://schemas.microsoft.com/office/drawing/2014/main" id="{E7959156-D166-425E-8E11-898523529F35}"/>
              </a:ext>
            </a:extLst>
          </p:cNvPr>
          <p:cNvSpPr txBox="1">
            <a:spLocks/>
          </p:cNvSpPr>
          <p:nvPr/>
        </p:nvSpPr>
        <p:spPr>
          <a:xfrm>
            <a:off x="366141" y="1922261"/>
            <a:ext cx="11887200" cy="59031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3400"/>
              <a:t>I/O Manager</a:t>
            </a:r>
          </a:p>
          <a:p>
            <a:pPr lvl="1"/>
            <a:r>
              <a:rPr lang="en-GB" sz="2200"/>
              <a:t>Core of the I/O system. Connects applications and other system components to devices (logical, physical &amp; virtual)</a:t>
            </a:r>
          </a:p>
          <a:p>
            <a:r>
              <a:rPr lang="en-GB" sz="3400"/>
              <a:t>Device Drivers</a:t>
            </a:r>
          </a:p>
          <a:p>
            <a:pPr lvl="1"/>
            <a:r>
              <a:rPr lang="en-GB" sz="2200"/>
              <a:t>Expose device functionalities to the I/O manager</a:t>
            </a:r>
          </a:p>
          <a:p>
            <a:r>
              <a:rPr lang="en-GB" sz="3400"/>
              <a:t>PnP Manager</a:t>
            </a:r>
          </a:p>
          <a:p>
            <a:pPr lvl="1"/>
            <a:r>
              <a:rPr lang="en-GB" sz="2200"/>
              <a:t>Respond to device addition/removal and load appropriate drivers</a:t>
            </a:r>
          </a:p>
          <a:p>
            <a:r>
              <a:rPr lang="en-GB" sz="3400"/>
              <a:t>Power Manager</a:t>
            </a:r>
          </a:p>
          <a:p>
            <a:pPr lvl="1"/>
            <a:r>
              <a:rPr lang="en-GB" sz="2200"/>
              <a:t>Manage power transitions for all pieces of hardware</a:t>
            </a:r>
          </a:p>
          <a:p>
            <a:r>
              <a:rPr lang="en-GB" sz="3400"/>
              <a:t>Hardware Abstraction Layer</a:t>
            </a:r>
          </a:p>
          <a:p>
            <a:pPr lvl="1"/>
            <a:endParaRPr lang="en-GB" sz="2200"/>
          </a:p>
          <a:p>
            <a:endParaRPr lang="en-GB" sz="3400"/>
          </a:p>
        </p:txBody>
      </p:sp>
    </p:spTree>
    <p:extLst>
      <p:ext uri="{BB962C8B-B14F-4D97-AF65-F5344CB8AC3E}">
        <p14:creationId xmlns:p14="http://schemas.microsoft.com/office/powerpoint/2010/main" val="370325801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AD597-D7B0-44EF-A83C-824475EB0FA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70</a:t>
            </a:fld>
            <a:endParaRPr lang="en-US"/>
          </a:p>
        </p:txBody>
      </p:sp>
      <p:sp>
        <p:nvSpPr>
          <p:cNvPr id="3" name="Text Placeholder 2">
            <a:extLst>
              <a:ext uri="{FF2B5EF4-FFF2-40B4-BE49-F238E27FC236}">
                <a16:creationId xmlns:a16="http://schemas.microsoft.com/office/drawing/2014/main" id="{65EB8114-A8DF-4D48-9D57-2B79B6BB08BE}"/>
              </a:ext>
            </a:extLst>
          </p:cNvPr>
          <p:cNvSpPr>
            <a:spLocks noGrp="1"/>
          </p:cNvSpPr>
          <p:nvPr>
            <p:ph type="body" sz="quarter" idx="4294967295"/>
          </p:nvPr>
        </p:nvSpPr>
        <p:spPr>
          <a:xfrm>
            <a:off x="274702" y="736407"/>
            <a:ext cx="11721160" cy="479404"/>
          </a:xfrm>
        </p:spPr>
        <p:txBody>
          <a:bodyPr/>
          <a:lstStyle/>
          <a:p>
            <a:r>
              <a:rPr lang="en-US"/>
              <a:t>I/O Model</a:t>
            </a:r>
            <a:endParaRPr lang="fr-FR"/>
          </a:p>
        </p:txBody>
      </p:sp>
      <p:sp>
        <p:nvSpPr>
          <p:cNvPr id="6" name="Espace réservé du texte 2">
            <a:extLst>
              <a:ext uri="{FF2B5EF4-FFF2-40B4-BE49-F238E27FC236}">
                <a16:creationId xmlns:a16="http://schemas.microsoft.com/office/drawing/2014/main" id="{E7959156-D166-425E-8E11-898523529F35}"/>
              </a:ext>
            </a:extLst>
          </p:cNvPr>
          <p:cNvSpPr txBox="1">
            <a:spLocks/>
          </p:cNvSpPr>
          <p:nvPr/>
        </p:nvSpPr>
        <p:spPr>
          <a:xfrm>
            <a:off x="366141" y="1922261"/>
            <a:ext cx="11887200" cy="339477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3400"/>
              <a:t>An I/O is an abstraction for sending orders to any kind of objects</a:t>
            </a:r>
          </a:p>
          <a:p>
            <a:pPr lvl="1"/>
            <a:r>
              <a:rPr lang="en-GB" sz="2200" err="1"/>
              <a:t>Eg.</a:t>
            </a:r>
            <a:r>
              <a:rPr lang="en-GB" sz="2200"/>
              <a:t> Read a file, Open CD-ROM tray, Write a sector on disk, Light-up a keyboard LED</a:t>
            </a:r>
          </a:p>
          <a:p>
            <a:r>
              <a:rPr lang="en-GB" sz="3400"/>
              <a:t>I/O operations are encapsulated in IRPs</a:t>
            </a:r>
          </a:p>
          <a:p>
            <a:pPr lvl="1"/>
            <a:r>
              <a:rPr lang="en-GB" sz="2200"/>
              <a:t>1 IRP = 1 I/O order</a:t>
            </a:r>
          </a:p>
          <a:p>
            <a:pPr lvl="1"/>
            <a:r>
              <a:rPr lang="en-GB" sz="2200"/>
              <a:t>Exception : some I/O does not use IRP. </a:t>
            </a:r>
            <a:r>
              <a:rPr lang="en-GB" sz="2200" err="1"/>
              <a:t>FastIO</a:t>
            </a:r>
            <a:endParaRPr lang="en-GB" sz="2200"/>
          </a:p>
          <a:p>
            <a:r>
              <a:rPr lang="en-GB" sz="3400"/>
              <a:t> Application and system send </a:t>
            </a:r>
          </a:p>
        </p:txBody>
      </p:sp>
    </p:spTree>
    <p:extLst>
      <p:ext uri="{BB962C8B-B14F-4D97-AF65-F5344CB8AC3E}">
        <p14:creationId xmlns:p14="http://schemas.microsoft.com/office/powerpoint/2010/main" val="240810404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err="1"/>
              <a:t>Devices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9241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t>Historically</a:t>
            </a:r>
          </a:p>
          <a:p>
            <a:pPr lvl="1"/>
            <a:r>
              <a:rPr lang="en-US" sz="2000"/>
              <a:t>A device was a piece of hardware that was added a computer typically through a bus</a:t>
            </a:r>
          </a:p>
          <a:p>
            <a:r>
              <a:rPr lang="en-US" sz="3200"/>
              <a:t>Today</a:t>
            </a:r>
          </a:p>
          <a:p>
            <a:pPr lvl="1"/>
            <a:r>
              <a:rPr lang="en-US" sz="2000"/>
              <a:t>Many devices are built-in to the computer</a:t>
            </a:r>
          </a:p>
          <a:p>
            <a:pPr lvl="2"/>
            <a:r>
              <a:rPr lang="en-US" sz="1800"/>
              <a:t>e.g. graphics controllers, network interfaces etc.</a:t>
            </a:r>
          </a:p>
          <a:p>
            <a:pPr lvl="1"/>
            <a:r>
              <a:rPr lang="en-US" sz="2000"/>
              <a:t>Still treated as "additional" </a:t>
            </a:r>
          </a:p>
          <a:p>
            <a:pPr lvl="2"/>
            <a:r>
              <a:rPr lang="en-US" sz="1800"/>
              <a:t>They are not all the same</a:t>
            </a:r>
          </a:p>
          <a:p>
            <a:pPr lvl="2"/>
            <a:r>
              <a:rPr lang="en-US" sz="1800"/>
              <a:t>They need software, called drivers, so that the operating system, the CPU, and other devices can communicate</a:t>
            </a:r>
          </a:p>
          <a:p>
            <a:endParaRPr lang="en-GB" sz="3400"/>
          </a:p>
        </p:txBody>
      </p:sp>
    </p:spTree>
    <p:extLst>
      <p:ext uri="{BB962C8B-B14F-4D97-AF65-F5344CB8AC3E}">
        <p14:creationId xmlns:p14="http://schemas.microsoft.com/office/powerpoint/2010/main" val="254037022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err="1"/>
              <a:t>Device</a:t>
            </a:r>
            <a:r>
              <a:rPr lang="fr-FR"/>
              <a:t> Drivers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105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2400"/>
              <a:t>A computer program which allows higher-level computer programs (e.g. an operating system) to interact with a hardware device</a:t>
            </a:r>
          </a:p>
          <a:p>
            <a:pPr lvl="0"/>
            <a:r>
              <a:rPr lang="en-GB" sz="2400"/>
              <a:t>Device drivers</a:t>
            </a:r>
          </a:p>
          <a:p>
            <a:pPr lvl="1"/>
            <a:r>
              <a:rPr lang="en-GB" sz="1600"/>
              <a:t>Operate at privileged levels</a:t>
            </a:r>
          </a:p>
          <a:p>
            <a:pPr lvl="1"/>
            <a:r>
              <a:rPr lang="en-GB" sz="1600"/>
              <a:t>Are loadable kernel mode pieces of software</a:t>
            </a:r>
          </a:p>
          <a:p>
            <a:pPr lvl="1"/>
            <a:r>
              <a:rPr lang="en-GB" sz="1600"/>
              <a:t>In Windows, they usually have the extension .sys</a:t>
            </a:r>
          </a:p>
          <a:p>
            <a:pPr lvl="0"/>
            <a:r>
              <a:rPr lang="en-GB" sz="2400"/>
              <a:t>Key facts</a:t>
            </a:r>
          </a:p>
          <a:p>
            <a:pPr lvl="1"/>
            <a:r>
              <a:rPr lang="en-GB" sz="1600"/>
              <a:t>Most drivers in Windows are kernel drivers, which means that they run in shared kernel memory space</a:t>
            </a:r>
          </a:p>
          <a:p>
            <a:pPr lvl="1"/>
            <a:r>
              <a:rPr lang="en-GB" sz="1600"/>
              <a:t>Unstable drivers can easily disrupt the whole operating systems</a:t>
            </a:r>
          </a:p>
          <a:p>
            <a:r>
              <a:rPr lang="en-GB" sz="2400"/>
              <a:t>Signed drivers</a:t>
            </a:r>
          </a:p>
          <a:p>
            <a:pPr lvl="1"/>
            <a:r>
              <a:rPr lang="en-GB" sz="1600"/>
              <a:t>Verify source and integrity of a driver before installing it</a:t>
            </a:r>
          </a:p>
          <a:p>
            <a:pPr lvl="1"/>
            <a:r>
              <a:rPr lang="en-GB" sz="1600"/>
              <a:t>Microsoft enforcing testing (Windows Logo) &amp; signing for kernel mode drivers for 64 bit OS</a:t>
            </a:r>
          </a:p>
          <a:p>
            <a:r>
              <a:rPr lang="en-GB" sz="2400"/>
              <a:t>Unsigned drivers</a:t>
            </a:r>
          </a:p>
          <a:p>
            <a:pPr lvl="1"/>
            <a:r>
              <a:rPr lang="en-GB" sz="1600"/>
              <a:t>Require administrative privileges to install in x86 OS </a:t>
            </a:r>
          </a:p>
        </p:txBody>
      </p:sp>
    </p:spTree>
    <p:extLst>
      <p:ext uri="{BB962C8B-B14F-4D97-AF65-F5344CB8AC3E}">
        <p14:creationId xmlns:p14="http://schemas.microsoft.com/office/powerpoint/2010/main" val="168057189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a:t>Common type of drivers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1208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Hardware</a:t>
            </a:r>
          </a:p>
          <a:p>
            <a:r>
              <a:rPr lang="en-US"/>
              <a:t>File System drivers</a:t>
            </a:r>
          </a:p>
          <a:p>
            <a:r>
              <a:rPr lang="en-US"/>
              <a:t>File System Filter drivers</a:t>
            </a:r>
          </a:p>
          <a:p>
            <a:r>
              <a:rPr lang="en-US"/>
              <a:t>Network Redirectors</a:t>
            </a:r>
          </a:p>
          <a:p>
            <a:r>
              <a:rPr lang="en-US"/>
              <a:t>Kernel stream filter drivers</a:t>
            </a:r>
            <a:endParaRPr lang="en-GB"/>
          </a:p>
        </p:txBody>
      </p:sp>
    </p:spTree>
    <p:extLst>
      <p:ext uri="{BB962C8B-B14F-4D97-AF65-F5344CB8AC3E}">
        <p14:creationId xmlns:p14="http://schemas.microsoft.com/office/powerpoint/2010/main" val="52933231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a:t>Windows Driver Model</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629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a:t>3 types of WDM drivers</a:t>
            </a:r>
          </a:p>
          <a:p>
            <a:pPr lvl="1"/>
            <a:r>
              <a:rPr lang="en-GB" sz="1600"/>
              <a:t>A Bus Driver</a:t>
            </a:r>
          </a:p>
          <a:p>
            <a:pPr lvl="1"/>
            <a:r>
              <a:rPr lang="en-GB" sz="1600"/>
              <a:t>A Function Driver</a:t>
            </a:r>
          </a:p>
          <a:p>
            <a:pPr lvl="1"/>
            <a:r>
              <a:rPr lang="en-GB" sz="1600"/>
              <a:t>A Filter Driver</a:t>
            </a:r>
          </a:p>
          <a:p>
            <a:r>
              <a:rPr lang="en-GB" sz="2400"/>
              <a:t>No single driver controls </a:t>
            </a:r>
            <a:br>
              <a:rPr lang="en-GB" sz="2400"/>
            </a:br>
            <a:r>
              <a:rPr lang="en-GB" sz="2400"/>
              <a:t>all aspects of a device</a:t>
            </a:r>
          </a:p>
          <a:p>
            <a:r>
              <a:rPr lang="en-GB" sz="2400"/>
              <a:t>Functions Drivers are split</a:t>
            </a:r>
          </a:p>
          <a:p>
            <a:pPr lvl="1"/>
            <a:r>
              <a:rPr lang="en-GB" sz="1600"/>
              <a:t>Class Drivers</a:t>
            </a:r>
          </a:p>
          <a:p>
            <a:pPr lvl="2"/>
            <a:r>
              <a:rPr lang="en-GB" sz="1400"/>
              <a:t>Written by Microsoft</a:t>
            </a:r>
          </a:p>
          <a:p>
            <a:pPr lvl="2"/>
            <a:r>
              <a:rPr lang="en-GB" sz="1400"/>
              <a:t>Common functionality</a:t>
            </a:r>
          </a:p>
          <a:p>
            <a:pPr lvl="1"/>
            <a:r>
              <a:rPr lang="en-GB" sz="1600"/>
              <a:t>Miniport Drivers</a:t>
            </a:r>
          </a:p>
          <a:p>
            <a:pPr lvl="2"/>
            <a:r>
              <a:rPr lang="en-GB" sz="1400"/>
              <a:t>Written by hardware vendor</a:t>
            </a:r>
          </a:p>
          <a:p>
            <a:pPr lvl="2"/>
            <a:r>
              <a:rPr lang="en-GB" sz="1400"/>
              <a:t>Hardware specific</a:t>
            </a:r>
          </a:p>
          <a:p>
            <a:pPr lvl="2"/>
            <a:endParaRPr lang="en-GB" sz="1400"/>
          </a:p>
          <a:p>
            <a:r>
              <a:rPr lang="en-US" sz="2400"/>
              <a:t>As a general rule, as you go down a stack diagram it the data becomes more specific to the underlying hardware</a:t>
            </a:r>
            <a:endParaRPr lang="en-GB" sz="2400"/>
          </a:p>
        </p:txBody>
      </p:sp>
      <p:pic>
        <p:nvPicPr>
          <p:cNvPr id="4" name="Picture 3" descr="Description: Layered Driver Architecture">
            <a:extLst>
              <a:ext uri="{FF2B5EF4-FFF2-40B4-BE49-F238E27FC236}">
                <a16:creationId xmlns:a16="http://schemas.microsoft.com/office/drawing/2014/main" id="{308741B0-A9A3-4108-80FF-2122AFE307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04212" y="1759921"/>
            <a:ext cx="3236843" cy="3952461"/>
          </a:xfrm>
          <a:prstGeom prst="rect">
            <a:avLst/>
          </a:prstGeom>
          <a:noFill/>
          <a:ln>
            <a:noFill/>
          </a:ln>
        </p:spPr>
      </p:pic>
    </p:spTree>
    <p:extLst>
      <p:ext uri="{BB962C8B-B14F-4D97-AF65-F5344CB8AC3E}">
        <p14:creationId xmlns:p14="http://schemas.microsoft.com/office/powerpoint/2010/main" val="198149751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a:t>WDM </a:t>
            </a:r>
            <a:r>
              <a:rPr lang="fr-FR" err="1"/>
              <a:t>Layers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674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a:t>Consistent API for application programmers</a:t>
            </a:r>
            <a:endParaRPr lang="en-GB" sz="1800"/>
          </a:p>
          <a:p>
            <a:pPr lvl="1"/>
            <a:r>
              <a:rPr lang="en-US" sz="1200"/>
              <a:t>"Hides" differences in devices</a:t>
            </a:r>
            <a:endParaRPr lang="en-GB" sz="1200"/>
          </a:p>
          <a:p>
            <a:pPr lvl="1"/>
            <a:r>
              <a:rPr lang="en-US" sz="1200"/>
              <a:t>Abstracts complexity</a:t>
            </a:r>
            <a:endParaRPr lang="en-GB" sz="1200"/>
          </a:p>
          <a:p>
            <a:pPr lvl="0"/>
            <a:r>
              <a:rPr lang="en-US" sz="1800"/>
              <a:t>A single call in the API can carry out a whole series of operations</a:t>
            </a:r>
            <a:endParaRPr lang="en-GB" sz="1800"/>
          </a:p>
          <a:p>
            <a:pPr lvl="1"/>
            <a:r>
              <a:rPr lang="en-US" sz="1200"/>
              <a:t>e.g. setup an HTTP session with  logon, TCP session, name resolution, user prompts all being carried out automatically</a:t>
            </a:r>
            <a:endParaRPr lang="en-GB" sz="1200"/>
          </a:p>
          <a:p>
            <a:pPr lvl="0"/>
            <a:r>
              <a:rPr lang="en-US" sz="1800"/>
              <a:t>Simplification for application writers</a:t>
            </a:r>
            <a:endParaRPr lang="en-GB" sz="1800"/>
          </a:p>
          <a:p>
            <a:pPr lvl="0"/>
            <a:r>
              <a:rPr lang="en-US" sz="1800"/>
              <a:t>Simplification for device driver writers</a:t>
            </a:r>
            <a:endParaRPr lang="en-GB" sz="1800"/>
          </a:p>
          <a:p>
            <a:pPr lvl="1"/>
            <a:r>
              <a:rPr lang="en-US" sz="1200"/>
              <a:t>Often only a small "mini-port" driver is required</a:t>
            </a:r>
            <a:endParaRPr lang="en-GB" sz="1200"/>
          </a:p>
          <a:p>
            <a:pPr lvl="1"/>
            <a:r>
              <a:rPr lang="en-US" sz="1200"/>
              <a:t>Writing less code by "re-use" of code  in class drivers- many drivers have similar functions</a:t>
            </a:r>
            <a:endParaRPr lang="en-GB" sz="1200"/>
          </a:p>
          <a:p>
            <a:pPr lvl="1"/>
            <a:r>
              <a:rPr lang="en-US" sz="1200"/>
              <a:t>Manufacturers are more likely to provide a driver if less work is required</a:t>
            </a:r>
            <a:endParaRPr lang="en-GB" sz="1200"/>
          </a:p>
          <a:p>
            <a:pPr lvl="0"/>
            <a:r>
              <a:rPr lang="en-US" sz="1800"/>
              <a:t>More stable code</a:t>
            </a:r>
            <a:endParaRPr lang="en-GB" sz="1800"/>
          </a:p>
          <a:p>
            <a:pPr lvl="0"/>
            <a:r>
              <a:rPr lang="en-US" sz="1800"/>
              <a:t>The middle layers of the code tend to be more robust as they are used extensively by all examples of the drivers</a:t>
            </a:r>
            <a:endParaRPr lang="en-GB" sz="1800"/>
          </a:p>
          <a:p>
            <a:pPr lvl="0"/>
            <a:r>
              <a:rPr lang="en-US" sz="1800"/>
              <a:t>Code written by the most appropriate programmers</a:t>
            </a:r>
            <a:endParaRPr lang="en-GB" sz="1800"/>
          </a:p>
          <a:p>
            <a:pPr lvl="1"/>
            <a:r>
              <a:rPr lang="en-US" sz="1200"/>
              <a:t>The API layer would ideally be written by an "expert" in the needs of application writers</a:t>
            </a:r>
            <a:endParaRPr lang="en-GB" sz="1200"/>
          </a:p>
          <a:p>
            <a:pPr lvl="1"/>
            <a:r>
              <a:rPr lang="en-US" sz="1200"/>
              <a:t>The operating system service layers could be written by experts in the operating systems functions.</a:t>
            </a:r>
            <a:endParaRPr lang="en-GB" sz="1200"/>
          </a:p>
          <a:p>
            <a:pPr lvl="1"/>
            <a:r>
              <a:rPr lang="en-US" sz="1200"/>
              <a:t>The hardware interface layer could be written by the hardware expert</a:t>
            </a:r>
            <a:endParaRPr lang="en-GB" sz="1200"/>
          </a:p>
          <a:p>
            <a:pPr lvl="0"/>
            <a:r>
              <a:rPr lang="en-US" sz="1800"/>
              <a:t>Isolation</a:t>
            </a:r>
            <a:endParaRPr lang="en-GB" sz="1800"/>
          </a:p>
          <a:p>
            <a:pPr lvl="1"/>
            <a:r>
              <a:rPr lang="en-US" sz="1200"/>
              <a:t> Components can be modified "in the stack" without impacting the whole</a:t>
            </a:r>
            <a:endParaRPr lang="fr-FR" sz="1200"/>
          </a:p>
        </p:txBody>
      </p:sp>
    </p:spTree>
    <p:extLst>
      <p:ext uri="{BB962C8B-B14F-4D97-AF65-F5344CB8AC3E}">
        <p14:creationId xmlns:p14="http://schemas.microsoft.com/office/powerpoint/2010/main" val="243534225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557D6-41BA-4DF8-98A9-6A4AAB0B2DC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76</a:t>
            </a:fld>
            <a:endParaRPr lang="en-US"/>
          </a:p>
        </p:txBody>
      </p:sp>
      <p:sp>
        <p:nvSpPr>
          <p:cNvPr id="10" name="Text Placeholder 9">
            <a:extLst>
              <a:ext uri="{FF2B5EF4-FFF2-40B4-BE49-F238E27FC236}">
                <a16:creationId xmlns:a16="http://schemas.microsoft.com/office/drawing/2014/main" id="{B4D5C170-249E-4F7A-B028-6275DA880C3C}"/>
              </a:ext>
            </a:extLst>
          </p:cNvPr>
          <p:cNvSpPr>
            <a:spLocks noGrp="1"/>
          </p:cNvSpPr>
          <p:nvPr>
            <p:ph type="body" sz="quarter" idx="14"/>
          </p:nvPr>
        </p:nvSpPr>
        <p:spPr>
          <a:xfrm>
            <a:off x="274702" y="1943100"/>
            <a:ext cx="11721160" cy="4561249"/>
          </a:xfrm>
        </p:spPr>
        <p:txBody>
          <a:bodyPr/>
          <a:lstStyle/>
          <a:p>
            <a:pPr marL="0" indent="0">
              <a:buNone/>
            </a:pPr>
            <a:r>
              <a:rPr lang="en-US"/>
              <a:t>Drivers are represented as internal memory structures. Main components:</a:t>
            </a:r>
          </a:p>
          <a:p>
            <a:r>
              <a:rPr lang="en-US"/>
              <a:t>Support routines</a:t>
            </a:r>
          </a:p>
          <a:p>
            <a:pPr lvl="1"/>
            <a:r>
              <a:rPr lang="en-US"/>
              <a:t>Initialization, add-device, interrupts service routines</a:t>
            </a:r>
          </a:p>
          <a:p>
            <a:r>
              <a:rPr lang="en-US"/>
              <a:t>Dispatch routines</a:t>
            </a:r>
          </a:p>
          <a:p>
            <a:pPr lvl="1"/>
            <a:r>
              <a:rPr lang="en-US"/>
              <a:t>For each major I/O family, a dispatch routine is provided. Major I/O families include Read, Write, Open, Close, …</a:t>
            </a:r>
          </a:p>
          <a:p>
            <a:pPr lvl="1"/>
            <a:endParaRPr lang="fr-FR"/>
          </a:p>
          <a:p>
            <a:endParaRPr lang="en-US"/>
          </a:p>
        </p:txBody>
      </p:sp>
      <p:sp>
        <p:nvSpPr>
          <p:cNvPr id="9" name="Title 8">
            <a:extLst>
              <a:ext uri="{FF2B5EF4-FFF2-40B4-BE49-F238E27FC236}">
                <a16:creationId xmlns:a16="http://schemas.microsoft.com/office/drawing/2014/main" id="{5765112A-23DD-4311-9610-CAD53F6732EB}"/>
              </a:ext>
            </a:extLst>
          </p:cNvPr>
          <p:cNvSpPr>
            <a:spLocks noGrp="1"/>
          </p:cNvSpPr>
          <p:nvPr>
            <p:ph type="title"/>
          </p:nvPr>
        </p:nvSpPr>
        <p:spPr/>
        <p:txBody>
          <a:bodyPr/>
          <a:lstStyle/>
          <a:p>
            <a:r>
              <a:rPr lang="en-US"/>
              <a:t>Structure of a Driver</a:t>
            </a:r>
            <a:endParaRPr lang="fr-FR"/>
          </a:p>
        </p:txBody>
      </p:sp>
    </p:spTree>
    <p:extLst>
      <p:ext uri="{BB962C8B-B14F-4D97-AF65-F5344CB8AC3E}">
        <p14:creationId xmlns:p14="http://schemas.microsoft.com/office/powerpoint/2010/main" val="160851667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0F0C4C-EECB-464E-9393-4479EE02A9D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77</a:t>
            </a:fld>
            <a:endParaRPr lang="en-US"/>
          </a:p>
        </p:txBody>
      </p:sp>
      <p:sp>
        <p:nvSpPr>
          <p:cNvPr id="3" name="Text Placeholder 2">
            <a:extLst>
              <a:ext uri="{FF2B5EF4-FFF2-40B4-BE49-F238E27FC236}">
                <a16:creationId xmlns:a16="http://schemas.microsoft.com/office/drawing/2014/main" id="{E067A08D-836B-43C8-A6CD-188D25BC6E41}"/>
              </a:ext>
            </a:extLst>
          </p:cNvPr>
          <p:cNvSpPr>
            <a:spLocks noGrp="1"/>
          </p:cNvSpPr>
          <p:nvPr>
            <p:ph type="body" sz="quarter" idx="14"/>
          </p:nvPr>
        </p:nvSpPr>
        <p:spPr>
          <a:xfrm>
            <a:off x="274702" y="1668463"/>
            <a:ext cx="6949364" cy="4615110"/>
          </a:xfrm>
        </p:spPr>
        <p:txBody>
          <a:bodyPr/>
          <a:lstStyle/>
          <a:p>
            <a:pPr marL="0" indent="0">
              <a:buNone/>
            </a:pPr>
            <a:r>
              <a:rPr lang="en-US" sz="2000">
                <a:latin typeface="+mn-lt"/>
              </a:rPr>
              <a:t>Use the !</a:t>
            </a:r>
            <a:r>
              <a:rPr lang="en-US" sz="2000" err="1">
                <a:latin typeface="+mn-lt"/>
              </a:rPr>
              <a:t>drvobj</a:t>
            </a:r>
            <a:r>
              <a:rPr lang="en-US" sz="2000">
                <a:latin typeface="+mn-lt"/>
              </a:rPr>
              <a:t> </a:t>
            </a:r>
            <a:r>
              <a:rPr lang="en-US" sz="2000" i="1" err="1">
                <a:latin typeface="+mn-lt"/>
              </a:rPr>
              <a:t>addr</a:t>
            </a:r>
            <a:r>
              <a:rPr lang="en-US" sz="2000">
                <a:latin typeface="+mn-lt"/>
              </a:rPr>
              <a:t> 7 command. Example below is for NTFS driver</a:t>
            </a:r>
          </a:p>
          <a:p>
            <a:pPr marL="0" indent="0">
              <a:buNone/>
            </a:pPr>
            <a:endParaRPr lang="en-US" sz="2000">
              <a:latin typeface="+mn-lt"/>
            </a:endParaRP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drvobj</a:t>
            </a:r>
            <a:r>
              <a:rPr lang="fr-FR" sz="1100">
                <a:latin typeface="Consolas" panose="020B0609020204030204" pitchFamily="49" charset="0"/>
              </a:rPr>
              <a:t> \</a:t>
            </a:r>
            <a:r>
              <a:rPr lang="fr-FR" sz="1100" err="1">
                <a:latin typeface="Consolas" panose="020B0609020204030204" pitchFamily="49" charset="0"/>
              </a:rPr>
              <a:t>FileSystem</a:t>
            </a:r>
            <a:r>
              <a:rPr lang="fr-FR" sz="1100">
                <a:latin typeface="Consolas" panose="020B0609020204030204" pitchFamily="49" charset="0"/>
              </a:rPr>
              <a:t>\</a:t>
            </a:r>
            <a:r>
              <a:rPr lang="fr-FR" sz="1100" err="1">
                <a:latin typeface="Consolas" panose="020B0609020204030204" pitchFamily="49" charset="0"/>
              </a:rPr>
              <a:t>Ntfs</a:t>
            </a:r>
            <a:r>
              <a:rPr lang="fr-FR" sz="1100">
                <a:latin typeface="Consolas" panose="020B0609020204030204" pitchFamily="49" charset="0"/>
              </a:rPr>
              <a:t> 7</a:t>
            </a:r>
          </a:p>
          <a:p>
            <a:pPr marL="0" indent="0">
              <a:buNone/>
            </a:pPr>
            <a:r>
              <a:rPr lang="fr-FR" sz="1100">
                <a:latin typeface="Consolas" panose="020B0609020204030204" pitchFamily="49" charset="0"/>
              </a:rPr>
              <a:t>Driver </a:t>
            </a:r>
            <a:r>
              <a:rPr lang="fr-FR" sz="1100" err="1">
                <a:latin typeface="Consolas" panose="020B0609020204030204" pitchFamily="49" charset="0"/>
              </a:rPr>
              <a:t>object</a:t>
            </a:r>
            <a:r>
              <a:rPr lang="fr-FR" sz="1100">
                <a:latin typeface="Consolas" panose="020B0609020204030204" pitchFamily="49" charset="0"/>
              </a:rPr>
              <a:t> (</a:t>
            </a:r>
            <a:r>
              <a:rPr lang="fr-FR" sz="1100">
                <a:solidFill>
                  <a:schemeClr val="tx2"/>
                </a:solidFill>
                <a:latin typeface="Consolas" panose="020B0609020204030204" pitchFamily="49" charset="0"/>
              </a:rPr>
              <a:t>ffff8905859a0bb0</a:t>
            </a:r>
            <a:r>
              <a:rPr lang="fr-FR" sz="1100">
                <a:latin typeface="Consolas" panose="020B0609020204030204" pitchFamily="49" charset="0"/>
              </a:rPr>
              <a:t>) </a:t>
            </a:r>
            <a:r>
              <a:rPr lang="fr-FR" sz="1100" err="1">
                <a:latin typeface="Consolas" panose="020B0609020204030204" pitchFamily="49" charset="0"/>
              </a:rPr>
              <a:t>is</a:t>
            </a:r>
            <a:r>
              <a:rPr lang="fr-FR" sz="1100">
                <a:latin typeface="Consolas" panose="020B0609020204030204" pitchFamily="49" charset="0"/>
              </a:rPr>
              <a:t> for:</a:t>
            </a:r>
          </a:p>
          <a:p>
            <a:pPr marL="0" indent="0">
              <a:buNone/>
            </a:pPr>
            <a:r>
              <a:rPr lang="fr-FR" sz="1100">
                <a:latin typeface="Consolas" panose="020B0609020204030204" pitchFamily="49" charset="0"/>
              </a:rPr>
              <a:t> \</a:t>
            </a:r>
            <a:r>
              <a:rPr lang="fr-FR" sz="1100" err="1">
                <a:latin typeface="Consolas" panose="020B0609020204030204" pitchFamily="49" charset="0"/>
              </a:rPr>
              <a:t>FileSystem</a:t>
            </a:r>
            <a:r>
              <a:rPr lang="fr-FR" sz="1100">
                <a:latin typeface="Consolas" panose="020B0609020204030204" pitchFamily="49" charset="0"/>
              </a:rPr>
              <a:t>\</a:t>
            </a:r>
            <a:r>
              <a:rPr lang="fr-FR" sz="1100" err="1">
                <a:latin typeface="Consolas" panose="020B0609020204030204" pitchFamily="49" charset="0"/>
              </a:rPr>
              <a:t>Ntfs</a:t>
            </a:r>
            <a:endParaRPr lang="fr-FR" sz="1100">
              <a:latin typeface="Consolas" panose="020B0609020204030204" pitchFamily="49" charset="0"/>
            </a:endParaRPr>
          </a:p>
          <a:p>
            <a:pPr marL="0" indent="0">
              <a:buNone/>
            </a:pPr>
            <a:r>
              <a:rPr lang="fr-FR" sz="1100">
                <a:latin typeface="Consolas" panose="020B0609020204030204" pitchFamily="49" charset="0"/>
              </a:rPr>
              <a:t>Driver Extension List: (id , </a:t>
            </a:r>
            <a:r>
              <a:rPr lang="fr-FR" sz="1100" err="1">
                <a:latin typeface="Consolas" panose="020B0609020204030204" pitchFamily="49" charset="0"/>
              </a:rPr>
              <a:t>addr</a:t>
            </a:r>
            <a:r>
              <a:rPr lang="fr-FR" sz="1100">
                <a:latin typeface="Consolas" panose="020B0609020204030204" pitchFamily="49" charset="0"/>
              </a:rPr>
              <a:t>)</a:t>
            </a:r>
          </a:p>
          <a:p>
            <a:pPr marL="0" indent="0">
              <a:buNone/>
            </a:pPr>
            <a:endParaRPr lang="fr-FR" sz="1100">
              <a:latin typeface="Consolas" panose="020B0609020204030204" pitchFamily="49" charset="0"/>
            </a:endParaRPr>
          </a:p>
          <a:p>
            <a:pPr marL="0" indent="0">
              <a:buNone/>
            </a:pPr>
            <a:r>
              <a:rPr lang="fr-FR" sz="1100" err="1">
                <a:latin typeface="Consolas" panose="020B0609020204030204" pitchFamily="49" charset="0"/>
              </a:rPr>
              <a:t>Device</a:t>
            </a:r>
            <a:r>
              <a:rPr lang="fr-FR" sz="1100">
                <a:latin typeface="Consolas" panose="020B0609020204030204" pitchFamily="49" charset="0"/>
              </a:rPr>
              <a:t> Object </a:t>
            </a:r>
            <a:r>
              <a:rPr lang="fr-FR" sz="1100" err="1">
                <a:latin typeface="Consolas" panose="020B0609020204030204" pitchFamily="49" charset="0"/>
              </a:rPr>
              <a:t>list</a:t>
            </a:r>
            <a:r>
              <a:rPr lang="fr-FR" sz="1100">
                <a:latin typeface="Consolas" panose="020B0609020204030204" pitchFamily="49" charset="0"/>
              </a:rPr>
              <a:t>:</a:t>
            </a:r>
          </a:p>
          <a:p>
            <a:pPr marL="0" indent="0">
              <a:buNone/>
            </a:pPr>
            <a:r>
              <a:rPr lang="fr-FR" sz="1100">
                <a:solidFill>
                  <a:schemeClr val="accent3"/>
                </a:solidFill>
                <a:latin typeface="Consolas" panose="020B0609020204030204" pitchFamily="49" charset="0"/>
              </a:rPr>
              <a:t>ffff890585f25030  ffff8905859a08c0  </a:t>
            </a:r>
          </a:p>
          <a:p>
            <a:pPr marL="0" indent="0">
              <a:buNone/>
            </a:pPr>
            <a:endParaRPr lang="fr-FR" sz="1100">
              <a:latin typeface="Consolas" panose="020B0609020204030204" pitchFamily="49" charset="0"/>
            </a:endParaRPr>
          </a:p>
          <a:p>
            <a:pPr marL="0" indent="0">
              <a:buNone/>
            </a:pPr>
            <a:r>
              <a:rPr lang="fr-FR" sz="1100" err="1">
                <a:solidFill>
                  <a:schemeClr val="accent5"/>
                </a:solidFill>
                <a:latin typeface="Consolas" panose="020B0609020204030204" pitchFamily="49" charset="0"/>
              </a:rPr>
              <a:t>DriverEntry</a:t>
            </a:r>
            <a:r>
              <a:rPr lang="fr-FR" sz="1100">
                <a:solidFill>
                  <a:schemeClr val="accent5"/>
                </a:solidFill>
                <a:latin typeface="Consolas" panose="020B0609020204030204" pitchFamily="49" charset="0"/>
              </a:rPr>
              <a:t>:   fffff80a51892010	</a:t>
            </a:r>
            <a:r>
              <a:rPr lang="fr-FR" sz="1100" err="1">
                <a:solidFill>
                  <a:schemeClr val="accent5"/>
                </a:solidFill>
                <a:latin typeface="Consolas" panose="020B0609020204030204" pitchFamily="49" charset="0"/>
              </a:rPr>
              <a:t>Ntfs!GsDriverEntry</a:t>
            </a:r>
            <a:endParaRPr lang="fr-FR" sz="1100">
              <a:solidFill>
                <a:schemeClr val="accent5"/>
              </a:solidFill>
              <a:latin typeface="Consolas" panose="020B0609020204030204" pitchFamily="49" charset="0"/>
            </a:endParaRPr>
          </a:p>
          <a:p>
            <a:pPr marL="0" indent="0">
              <a:buNone/>
            </a:pPr>
            <a:r>
              <a:rPr lang="fr-FR" sz="1100" err="1">
                <a:solidFill>
                  <a:schemeClr val="accent5"/>
                </a:solidFill>
                <a:latin typeface="Consolas" panose="020B0609020204030204" pitchFamily="49" charset="0"/>
              </a:rPr>
              <a:t>DriverStartIo</a:t>
            </a:r>
            <a:r>
              <a:rPr lang="fr-FR" sz="1100">
                <a:solidFill>
                  <a:schemeClr val="accent5"/>
                </a:solidFill>
                <a:latin typeface="Consolas" panose="020B0609020204030204" pitchFamily="49" charset="0"/>
              </a:rPr>
              <a:t>: 00000000	</a:t>
            </a:r>
          </a:p>
          <a:p>
            <a:pPr marL="0" indent="0">
              <a:buNone/>
            </a:pPr>
            <a:r>
              <a:rPr lang="fr-FR" sz="1100" err="1">
                <a:solidFill>
                  <a:schemeClr val="accent5"/>
                </a:solidFill>
                <a:latin typeface="Consolas" panose="020B0609020204030204" pitchFamily="49" charset="0"/>
              </a:rPr>
              <a:t>DriverUnload</a:t>
            </a:r>
            <a:r>
              <a:rPr lang="fr-FR" sz="1100">
                <a:solidFill>
                  <a:schemeClr val="accent5"/>
                </a:solidFill>
                <a:latin typeface="Consolas" panose="020B0609020204030204" pitchFamily="49" charset="0"/>
              </a:rPr>
              <a:t>:  00000000	</a:t>
            </a:r>
          </a:p>
          <a:p>
            <a:pPr marL="0" indent="0">
              <a:buNone/>
            </a:pPr>
            <a:r>
              <a:rPr lang="fr-FR" sz="1100" err="1">
                <a:solidFill>
                  <a:schemeClr val="accent5"/>
                </a:solidFill>
                <a:latin typeface="Consolas" panose="020B0609020204030204" pitchFamily="49" charset="0"/>
              </a:rPr>
              <a:t>AddDevice</a:t>
            </a:r>
            <a:r>
              <a:rPr lang="fr-FR" sz="1100">
                <a:solidFill>
                  <a:schemeClr val="accent5"/>
                </a:solidFill>
                <a:latin typeface="Consolas" panose="020B0609020204030204" pitchFamily="49" charset="0"/>
              </a:rPr>
              <a:t>:     00000000	</a:t>
            </a:r>
          </a:p>
          <a:p>
            <a:pPr marL="0" indent="0">
              <a:buNone/>
            </a:pPr>
            <a:endParaRPr lang="fr-FR" sz="1100">
              <a:latin typeface="Consolas" panose="020B0609020204030204" pitchFamily="49" charset="0"/>
            </a:endParaRPr>
          </a:p>
          <a:p>
            <a:pPr marL="0" indent="0">
              <a:buNone/>
            </a:pPr>
            <a:r>
              <a:rPr lang="fr-FR" sz="1100">
                <a:latin typeface="Consolas" panose="020B0609020204030204" pitchFamily="49" charset="0"/>
              </a:rPr>
              <a:t>Dispatch routines:</a:t>
            </a:r>
          </a:p>
          <a:p>
            <a:pPr marL="0" indent="0">
              <a:buNone/>
            </a:pPr>
            <a:r>
              <a:rPr lang="fr-FR" sz="1100">
                <a:solidFill>
                  <a:schemeClr val="accent6"/>
                </a:solidFill>
                <a:latin typeface="Consolas" panose="020B0609020204030204" pitchFamily="49" charset="0"/>
              </a:rPr>
              <a:t>[00] IRP_MJ_CREATE                      fffff80a5173d0b0	</a:t>
            </a:r>
            <a:r>
              <a:rPr lang="fr-FR" sz="1100" err="1">
                <a:solidFill>
                  <a:schemeClr val="accent6"/>
                </a:solidFill>
                <a:latin typeface="Consolas" panose="020B0609020204030204" pitchFamily="49" charset="0"/>
              </a:rPr>
              <a:t>Ntfs!NtfsFsdCreate</a:t>
            </a:r>
            <a:endParaRPr lang="fr-FR" sz="1100">
              <a:solidFill>
                <a:schemeClr val="accent6"/>
              </a:solidFill>
              <a:latin typeface="Consolas" panose="020B0609020204030204" pitchFamily="49" charset="0"/>
            </a:endParaRPr>
          </a:p>
          <a:p>
            <a:pPr marL="0" indent="0">
              <a:buNone/>
            </a:pPr>
            <a:r>
              <a:rPr lang="fr-FR" sz="1100">
                <a:solidFill>
                  <a:schemeClr val="accent6"/>
                </a:solidFill>
                <a:latin typeface="Consolas" panose="020B0609020204030204" pitchFamily="49" charset="0"/>
              </a:rPr>
              <a:t>[01] IRP_MJ_CREATE_NAMED_PIPE           fffff8026cb29740	</a:t>
            </a:r>
            <a:r>
              <a:rPr lang="fr-FR" sz="1100" err="1">
                <a:solidFill>
                  <a:schemeClr val="accent6"/>
                </a:solidFill>
                <a:latin typeface="Consolas" panose="020B0609020204030204" pitchFamily="49" charset="0"/>
              </a:rPr>
              <a:t>nt!IopInvalidDeviceRequest</a:t>
            </a:r>
            <a:endParaRPr lang="fr-FR" sz="1100">
              <a:solidFill>
                <a:schemeClr val="accent6"/>
              </a:solidFill>
              <a:latin typeface="Consolas" panose="020B0609020204030204" pitchFamily="49" charset="0"/>
            </a:endParaRPr>
          </a:p>
          <a:p>
            <a:pPr marL="0" indent="0">
              <a:buNone/>
            </a:pPr>
            <a:r>
              <a:rPr lang="fr-FR" sz="1100">
                <a:solidFill>
                  <a:schemeClr val="accent6"/>
                </a:solidFill>
                <a:latin typeface="Consolas" panose="020B0609020204030204" pitchFamily="49" charset="0"/>
              </a:rPr>
              <a:t>[02] IRP_MJ_CLOSE                       fffff80a5173b620	</a:t>
            </a:r>
            <a:r>
              <a:rPr lang="fr-FR" sz="1100" err="1">
                <a:solidFill>
                  <a:schemeClr val="accent6"/>
                </a:solidFill>
                <a:latin typeface="Consolas" panose="020B0609020204030204" pitchFamily="49" charset="0"/>
              </a:rPr>
              <a:t>Ntfs!NtfsFsdClose</a:t>
            </a:r>
            <a:endParaRPr lang="fr-FR" sz="1100">
              <a:solidFill>
                <a:schemeClr val="accent6"/>
              </a:solidFill>
              <a:latin typeface="Consolas" panose="020B0609020204030204" pitchFamily="49" charset="0"/>
            </a:endParaRPr>
          </a:p>
          <a:p>
            <a:pPr marL="0" indent="0">
              <a:buNone/>
            </a:pPr>
            <a:r>
              <a:rPr lang="fr-FR" sz="1100">
                <a:solidFill>
                  <a:schemeClr val="accent6"/>
                </a:solidFill>
                <a:latin typeface="Consolas" panose="020B0609020204030204" pitchFamily="49" charset="0"/>
              </a:rPr>
              <a:t>[03] IRP_MJ_READ                        fffff80a51674ae0	</a:t>
            </a:r>
            <a:r>
              <a:rPr lang="fr-FR" sz="1100" err="1">
                <a:solidFill>
                  <a:schemeClr val="accent6"/>
                </a:solidFill>
                <a:latin typeface="Consolas" panose="020B0609020204030204" pitchFamily="49" charset="0"/>
              </a:rPr>
              <a:t>Ntfs!NtfsFsdRead</a:t>
            </a:r>
            <a:endParaRPr lang="fr-FR" sz="1100">
              <a:solidFill>
                <a:schemeClr val="accent6"/>
              </a:solidFill>
              <a:latin typeface="Consolas" panose="020B0609020204030204" pitchFamily="49" charset="0"/>
            </a:endParaRPr>
          </a:p>
          <a:p>
            <a:pPr marL="0" indent="0">
              <a:buNone/>
            </a:pPr>
            <a:r>
              <a:rPr lang="fr-FR" sz="1100">
                <a:solidFill>
                  <a:schemeClr val="accent6"/>
                </a:solidFill>
                <a:latin typeface="Consolas" panose="020B0609020204030204" pitchFamily="49" charset="0"/>
              </a:rPr>
              <a:t>[04] IRP_MJ_WRITE                       fffff80a51677da0	</a:t>
            </a:r>
            <a:r>
              <a:rPr lang="fr-FR" sz="1100" err="1">
                <a:solidFill>
                  <a:schemeClr val="accent6"/>
                </a:solidFill>
                <a:latin typeface="Consolas" panose="020B0609020204030204" pitchFamily="49" charset="0"/>
              </a:rPr>
              <a:t>Ntfs!NtfsFsdWrite</a:t>
            </a:r>
            <a:endParaRPr lang="fr-FR" sz="1100">
              <a:solidFill>
                <a:schemeClr val="accent6"/>
              </a:solidFill>
              <a:latin typeface="Consolas" panose="020B0609020204030204" pitchFamily="49" charset="0"/>
            </a:endParaRPr>
          </a:p>
        </p:txBody>
      </p:sp>
      <p:sp>
        <p:nvSpPr>
          <p:cNvPr id="4" name="Title 3">
            <a:extLst>
              <a:ext uri="{FF2B5EF4-FFF2-40B4-BE49-F238E27FC236}">
                <a16:creationId xmlns:a16="http://schemas.microsoft.com/office/drawing/2014/main" id="{67DCEF0D-CE4A-45D6-93E7-99BD5EF79E22}"/>
              </a:ext>
            </a:extLst>
          </p:cNvPr>
          <p:cNvSpPr>
            <a:spLocks noGrp="1"/>
          </p:cNvSpPr>
          <p:nvPr>
            <p:ph type="title"/>
          </p:nvPr>
        </p:nvSpPr>
        <p:spPr/>
        <p:txBody>
          <a:bodyPr/>
          <a:lstStyle/>
          <a:p>
            <a:r>
              <a:rPr lang="en-US"/>
              <a:t>Dumping driver details using the debugger</a:t>
            </a:r>
            <a:endParaRPr lang="fr-FR"/>
          </a:p>
        </p:txBody>
      </p:sp>
      <p:sp>
        <p:nvSpPr>
          <p:cNvPr id="6" name="TextBox 5">
            <a:extLst>
              <a:ext uri="{FF2B5EF4-FFF2-40B4-BE49-F238E27FC236}">
                <a16:creationId xmlns:a16="http://schemas.microsoft.com/office/drawing/2014/main" id="{A95146EE-9F46-41BD-B7D2-59931335658F}"/>
              </a:ext>
            </a:extLst>
          </p:cNvPr>
          <p:cNvSpPr txBox="1"/>
          <p:nvPr/>
        </p:nvSpPr>
        <p:spPr>
          <a:xfrm>
            <a:off x="7295926" y="3357563"/>
            <a:ext cx="4896196" cy="1766637"/>
          </a:xfrm>
          <a:prstGeom prst="rect">
            <a:avLst/>
          </a:prstGeom>
          <a:noFill/>
        </p:spPr>
        <p:txBody>
          <a:bodyPr wrap="square" lIns="182880" tIns="146304" rIns="182880" bIns="146304" rtlCol="0">
            <a:spAutoFit/>
          </a:bodyPr>
          <a:lstStyle/>
          <a:p>
            <a:pPr algn="l">
              <a:lnSpc>
                <a:spcPct val="90000"/>
              </a:lnSpc>
              <a:spcAft>
                <a:spcPts val="600"/>
              </a:spcAft>
            </a:pPr>
            <a:r>
              <a:rPr lang="en-US" sz="1400">
                <a:gradFill>
                  <a:gsLst>
                    <a:gs pos="2917">
                      <a:schemeClr val="tx1"/>
                    </a:gs>
                    <a:gs pos="30000">
                      <a:schemeClr val="tx1"/>
                    </a:gs>
                  </a:gsLst>
                  <a:lin ang="5400000" scaled="0"/>
                </a:gradFill>
              </a:rPr>
              <a:t>Command gives</a:t>
            </a:r>
          </a:p>
          <a:p>
            <a:pPr marL="285750" indent="-285750" algn="l">
              <a:lnSpc>
                <a:spcPct val="90000"/>
              </a:lnSpc>
              <a:spcAft>
                <a:spcPts val="600"/>
              </a:spcAft>
              <a:buFont typeface="Arial" panose="020B0604020202020204" pitchFamily="34" charset="0"/>
              <a:buChar char="•"/>
            </a:pPr>
            <a:r>
              <a:rPr lang="en-US" sz="1400">
                <a:solidFill>
                  <a:schemeClr val="tx2"/>
                </a:solidFill>
              </a:rPr>
              <a:t>Driver object address</a:t>
            </a:r>
            <a:r>
              <a:rPr lang="en-US" sz="1400">
                <a:gradFill>
                  <a:gsLst>
                    <a:gs pos="2917">
                      <a:schemeClr val="tx1"/>
                    </a:gs>
                    <a:gs pos="30000">
                      <a:schemeClr val="tx1"/>
                    </a:gs>
                  </a:gsLst>
                  <a:lin ang="5400000" scaled="0"/>
                </a:gradFill>
              </a:rPr>
              <a:t> (ffff8905859a0bb0 in the example)</a:t>
            </a:r>
          </a:p>
          <a:p>
            <a:pPr marL="285750" indent="-285750" algn="l">
              <a:lnSpc>
                <a:spcPct val="90000"/>
              </a:lnSpc>
              <a:spcAft>
                <a:spcPts val="600"/>
              </a:spcAft>
              <a:buFont typeface="Arial" panose="020B0604020202020204" pitchFamily="34" charset="0"/>
              <a:buChar char="•"/>
            </a:pPr>
            <a:r>
              <a:rPr lang="en-US" sz="1400">
                <a:solidFill>
                  <a:schemeClr val="accent3"/>
                </a:solidFill>
              </a:rPr>
              <a:t>Any Devices </a:t>
            </a:r>
            <a:r>
              <a:rPr lang="en-US" sz="1400">
                <a:gradFill>
                  <a:gsLst>
                    <a:gs pos="2917">
                      <a:schemeClr val="tx1"/>
                    </a:gs>
                    <a:gs pos="30000">
                      <a:schemeClr val="tx1"/>
                    </a:gs>
                  </a:gsLst>
                  <a:lin ang="5400000" scaled="0"/>
                </a:gradFill>
              </a:rPr>
              <a:t>which are attached to the driver</a:t>
            </a:r>
          </a:p>
          <a:p>
            <a:pPr marL="285750" indent="-285750" algn="l">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Driver’s </a:t>
            </a:r>
            <a:r>
              <a:rPr lang="en-US" sz="1400">
                <a:solidFill>
                  <a:schemeClr val="accent5"/>
                </a:solidFill>
              </a:rPr>
              <a:t>support routines</a:t>
            </a:r>
          </a:p>
          <a:p>
            <a:pPr marL="285750" indent="-285750" algn="l">
              <a:lnSpc>
                <a:spcPct val="90000"/>
              </a:lnSpc>
              <a:spcAft>
                <a:spcPts val="600"/>
              </a:spcAft>
              <a:buFont typeface="Arial" panose="020B0604020202020204" pitchFamily="34" charset="0"/>
              <a:buChar char="•"/>
            </a:pPr>
            <a:r>
              <a:rPr lang="en-US" sz="1400"/>
              <a:t>Driver’s</a:t>
            </a:r>
            <a:r>
              <a:rPr lang="en-US" sz="1400">
                <a:solidFill>
                  <a:schemeClr val="accent5"/>
                </a:solidFill>
              </a:rPr>
              <a:t> </a:t>
            </a:r>
            <a:r>
              <a:rPr lang="en-US" sz="1400">
                <a:solidFill>
                  <a:schemeClr val="accent6"/>
                </a:solidFill>
              </a:rPr>
              <a:t>dispatch routines</a:t>
            </a:r>
            <a:endParaRPr lang="fr-FR" sz="1400">
              <a:solidFill>
                <a:schemeClr val="accent6"/>
              </a:solidFill>
            </a:endParaRPr>
          </a:p>
        </p:txBody>
      </p:sp>
    </p:spTree>
    <p:extLst>
      <p:ext uri="{BB962C8B-B14F-4D97-AF65-F5344CB8AC3E}">
        <p14:creationId xmlns:p14="http://schemas.microsoft.com/office/powerpoint/2010/main" val="398820156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20CC2-9859-429E-AD9D-0CAF601CFCB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78</a:t>
            </a:fld>
            <a:endParaRPr lang="en-US"/>
          </a:p>
        </p:txBody>
      </p:sp>
      <p:sp>
        <p:nvSpPr>
          <p:cNvPr id="3" name="Title 2">
            <a:extLst>
              <a:ext uri="{FF2B5EF4-FFF2-40B4-BE49-F238E27FC236}">
                <a16:creationId xmlns:a16="http://schemas.microsoft.com/office/drawing/2014/main" id="{295271C1-A07F-45EB-BC34-259D637EB2DE}"/>
              </a:ext>
            </a:extLst>
          </p:cNvPr>
          <p:cNvSpPr>
            <a:spLocks noGrp="1"/>
          </p:cNvSpPr>
          <p:nvPr>
            <p:ph type="title"/>
          </p:nvPr>
        </p:nvSpPr>
        <p:spPr/>
        <p:txBody>
          <a:bodyPr/>
          <a:lstStyle/>
          <a:p>
            <a:r>
              <a:rPr lang="en-US"/>
              <a:t>Viewing Drivers</a:t>
            </a:r>
            <a:endParaRPr lang="fr-FR"/>
          </a:p>
        </p:txBody>
      </p:sp>
      <p:pic>
        <p:nvPicPr>
          <p:cNvPr id="4" name="Picture 3">
            <a:extLst>
              <a:ext uri="{FF2B5EF4-FFF2-40B4-BE49-F238E27FC236}">
                <a16:creationId xmlns:a16="http://schemas.microsoft.com/office/drawing/2014/main" id="{6CC34099-B257-4FA8-A4AA-B11280DCE4C7}"/>
              </a:ext>
            </a:extLst>
          </p:cNvPr>
          <p:cNvPicPr>
            <a:picLocks noChangeAspect="1"/>
          </p:cNvPicPr>
          <p:nvPr/>
        </p:nvPicPr>
        <p:blipFill>
          <a:blip r:embed="rId2"/>
          <a:stretch>
            <a:fillRect/>
          </a:stretch>
        </p:blipFill>
        <p:spPr>
          <a:xfrm>
            <a:off x="262221" y="2903572"/>
            <a:ext cx="5823315" cy="3360564"/>
          </a:xfrm>
          <a:prstGeom prst="rect">
            <a:avLst/>
          </a:prstGeom>
        </p:spPr>
      </p:pic>
      <p:sp>
        <p:nvSpPr>
          <p:cNvPr id="5" name="TextBox 4">
            <a:extLst>
              <a:ext uri="{FF2B5EF4-FFF2-40B4-BE49-F238E27FC236}">
                <a16:creationId xmlns:a16="http://schemas.microsoft.com/office/drawing/2014/main" id="{39133B9A-57F3-40FD-8F9A-D3FF38BAA625}"/>
              </a:ext>
            </a:extLst>
          </p:cNvPr>
          <p:cNvSpPr txBox="1"/>
          <p:nvPr/>
        </p:nvSpPr>
        <p:spPr>
          <a:xfrm>
            <a:off x="274639" y="1668463"/>
            <a:ext cx="5852159" cy="981807"/>
          </a:xfrm>
          <a:prstGeom prst="rect">
            <a:avLst/>
          </a:prstGeom>
          <a:noFill/>
        </p:spPr>
        <p:txBody>
          <a:bodyPr wrap="square" lIns="182880" tIns="146304" rIns="182880" bIns="146304" rtlCol="0">
            <a:spAutoFit/>
          </a:bodyPr>
          <a:lstStyle/>
          <a:p>
            <a:pPr algn="l">
              <a:lnSpc>
                <a:spcPct val="90000"/>
              </a:lnSpc>
              <a:spcAft>
                <a:spcPts val="600"/>
              </a:spcAft>
            </a:pPr>
            <a:r>
              <a:rPr lang="en-US" sz="2400">
                <a:gradFill>
                  <a:gsLst>
                    <a:gs pos="2917">
                      <a:schemeClr val="tx1"/>
                    </a:gs>
                    <a:gs pos="30000">
                      <a:schemeClr val="tx1"/>
                    </a:gs>
                  </a:gsLst>
                  <a:lin ang="5400000" scaled="0"/>
                </a:gradFill>
              </a:rPr>
              <a:t>Using WinObj.exe</a:t>
            </a:r>
          </a:p>
          <a:p>
            <a:pPr algn="l">
              <a:lnSpc>
                <a:spcPct val="90000"/>
              </a:lnSpc>
              <a:spcAft>
                <a:spcPts val="600"/>
              </a:spcAft>
            </a:pPr>
            <a:r>
              <a:rPr lang="en-US" sz="1800">
                <a:gradFill>
                  <a:gsLst>
                    <a:gs pos="2917">
                      <a:schemeClr val="tx1"/>
                    </a:gs>
                    <a:gs pos="30000">
                      <a:schemeClr val="tx1"/>
                    </a:gs>
                  </a:gsLst>
                  <a:lin ang="5400000" scaled="0"/>
                </a:gradFill>
              </a:rPr>
              <a:t>Displays currently loaded drivers</a:t>
            </a:r>
            <a:endParaRPr lang="fr-FR" sz="180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ABAB83E1-9ED3-4F9C-8B7B-8BA19BAA1DA0}"/>
              </a:ext>
            </a:extLst>
          </p:cNvPr>
          <p:cNvSpPr txBox="1"/>
          <p:nvPr/>
        </p:nvSpPr>
        <p:spPr>
          <a:xfrm>
            <a:off x="6309677" y="1668463"/>
            <a:ext cx="5852159" cy="981807"/>
          </a:xfrm>
          <a:prstGeom prst="rect">
            <a:avLst/>
          </a:prstGeom>
          <a:noFill/>
        </p:spPr>
        <p:txBody>
          <a:bodyPr wrap="square" lIns="182880" tIns="146304" rIns="182880" bIns="146304" rtlCol="0">
            <a:spAutoFit/>
          </a:bodyPr>
          <a:lstStyle/>
          <a:p>
            <a:pPr algn="l">
              <a:lnSpc>
                <a:spcPct val="90000"/>
              </a:lnSpc>
              <a:spcAft>
                <a:spcPts val="600"/>
              </a:spcAft>
            </a:pPr>
            <a:r>
              <a:rPr lang="en-US" sz="2400">
                <a:gradFill>
                  <a:gsLst>
                    <a:gs pos="2917">
                      <a:schemeClr val="tx1"/>
                    </a:gs>
                    <a:gs pos="30000">
                      <a:schemeClr val="tx1"/>
                    </a:gs>
                  </a:gsLst>
                  <a:lin ang="5400000" scaled="0"/>
                </a:gradFill>
              </a:rPr>
              <a:t>Using driverquery.exe</a:t>
            </a:r>
          </a:p>
          <a:p>
            <a:pPr algn="l">
              <a:lnSpc>
                <a:spcPct val="90000"/>
              </a:lnSpc>
              <a:spcAft>
                <a:spcPts val="600"/>
              </a:spcAft>
            </a:pPr>
            <a:r>
              <a:rPr lang="en-US" sz="1800">
                <a:gradFill>
                  <a:gsLst>
                    <a:gs pos="2917">
                      <a:schemeClr val="tx1"/>
                    </a:gs>
                    <a:gs pos="30000">
                      <a:schemeClr val="tx1"/>
                    </a:gs>
                  </a:gsLst>
                  <a:lin ang="5400000" scaled="0"/>
                </a:gradFill>
              </a:rPr>
              <a:t>Displays available drivers</a:t>
            </a:r>
            <a:endParaRPr lang="fr-FR" sz="180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B48F4C09-BD11-4061-AF61-4FBC6707A9D1}"/>
              </a:ext>
            </a:extLst>
          </p:cNvPr>
          <p:cNvSpPr txBox="1"/>
          <p:nvPr/>
        </p:nvSpPr>
        <p:spPr>
          <a:xfrm>
            <a:off x="6219825" y="2903572"/>
            <a:ext cx="5954429" cy="3887218"/>
          </a:xfrm>
          <a:prstGeom prst="rect">
            <a:avLst/>
          </a:prstGeom>
          <a:noFill/>
        </p:spPr>
        <p:txBody>
          <a:bodyPr wrap="square" lIns="182880" tIns="146304" rIns="182880" bIns="146304" rtlCol="0">
            <a:spAutoFit/>
          </a:bodyPr>
          <a:lstStyle/>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C:\Windows\system32&gt;driverquery.exe</a:t>
            </a:r>
          </a:p>
          <a:p>
            <a:pPr algn="l">
              <a:lnSpc>
                <a:spcPct val="90000"/>
              </a:lnSpc>
              <a:spcAft>
                <a:spcPts val="600"/>
              </a:spcAft>
            </a:pP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Module Name  Display Name           Driver Type   Link Date</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 ====================== ============= ======================</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1394ohci     1394 OHCI Compliant Ho Kernel</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3ware        </a:t>
            </a:r>
            <a:r>
              <a:rPr lang="fr-FR" sz="1100" err="1">
                <a:gradFill>
                  <a:gsLst>
                    <a:gs pos="2917">
                      <a:schemeClr val="tx1"/>
                    </a:gs>
                    <a:gs pos="30000">
                      <a:schemeClr val="tx1"/>
                    </a:gs>
                  </a:gsLst>
                  <a:lin ang="5400000" scaled="0"/>
                </a:gradFill>
                <a:latin typeface="Consolas" panose="020B0609020204030204" pitchFamily="49" charset="0"/>
              </a:rPr>
              <a:t>3ware</a:t>
            </a:r>
            <a:r>
              <a:rPr lang="fr-FR" sz="1100">
                <a:gradFill>
                  <a:gsLst>
                    <a:gs pos="2917">
                      <a:schemeClr val="tx1"/>
                    </a:gs>
                    <a:gs pos="30000">
                      <a:schemeClr val="tx1"/>
                    </a:gs>
                  </a:gsLst>
                  <a:lin ang="5400000" scaled="0"/>
                </a:gradFill>
                <a:latin typeface="Consolas" panose="020B0609020204030204" pitchFamily="49" charset="0"/>
              </a:rPr>
              <a:t>                  Kernel        19/05/2015 00:28:03</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ACPI         Microsoft ACPI Driver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AcpiDev</a:t>
            </a:r>
            <a:r>
              <a:rPr lang="fr-FR" sz="1100">
                <a:gradFill>
                  <a:gsLst>
                    <a:gs pos="2917">
                      <a:schemeClr val="tx1"/>
                    </a:gs>
                    <a:gs pos="30000">
                      <a:schemeClr val="tx1"/>
                    </a:gs>
                  </a:gsLst>
                  <a:lin ang="5400000" scaled="0"/>
                </a:gradFill>
                <a:latin typeface="Consolas" panose="020B0609020204030204" pitchFamily="49" charset="0"/>
              </a:rPr>
              <a:t>      ACPI </a:t>
            </a:r>
            <a:r>
              <a:rPr lang="fr-FR" sz="1100" err="1">
                <a:gradFill>
                  <a:gsLst>
                    <a:gs pos="2917">
                      <a:schemeClr val="tx1"/>
                    </a:gs>
                    <a:gs pos="30000">
                      <a:schemeClr val="tx1"/>
                    </a:gs>
                  </a:gsLst>
                  <a:lin ang="5400000" scaled="0"/>
                </a:gradFill>
                <a:latin typeface="Consolas" panose="020B0609020204030204" pitchFamily="49" charset="0"/>
              </a:rPr>
              <a:t>Devices</a:t>
            </a:r>
            <a:r>
              <a:rPr lang="fr-FR" sz="1100">
                <a:gradFill>
                  <a:gsLst>
                    <a:gs pos="2917">
                      <a:schemeClr val="tx1"/>
                    </a:gs>
                    <a:gs pos="30000">
                      <a:schemeClr val="tx1"/>
                    </a:gs>
                  </a:gsLst>
                  <a:lin ang="5400000" scaled="0"/>
                </a:gradFill>
                <a:latin typeface="Consolas" panose="020B0609020204030204" pitchFamily="49" charset="0"/>
              </a:rPr>
              <a:t> driver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acpiex</a:t>
            </a:r>
            <a:r>
              <a:rPr lang="fr-FR" sz="1100">
                <a:gradFill>
                  <a:gsLst>
                    <a:gs pos="2917">
                      <a:schemeClr val="tx1"/>
                    </a:gs>
                    <a:gs pos="30000">
                      <a:schemeClr val="tx1"/>
                    </a:gs>
                  </a:gsLst>
                  <a:lin ang="5400000" scaled="0"/>
                </a:gradFill>
                <a:latin typeface="Consolas" panose="020B0609020204030204" pitchFamily="49" charset="0"/>
              </a:rPr>
              <a:t>       Microsoft </a:t>
            </a:r>
            <a:r>
              <a:rPr lang="fr-FR" sz="1100" err="1">
                <a:gradFill>
                  <a:gsLst>
                    <a:gs pos="2917">
                      <a:schemeClr val="tx1"/>
                    </a:gs>
                    <a:gs pos="30000">
                      <a:schemeClr val="tx1"/>
                    </a:gs>
                  </a:gsLst>
                  <a:lin ang="5400000" scaled="0"/>
                </a:gradFill>
                <a:latin typeface="Consolas" panose="020B0609020204030204" pitchFamily="49" charset="0"/>
              </a:rPr>
              <a:t>ACPIEx</a:t>
            </a:r>
            <a:r>
              <a:rPr lang="fr-FR" sz="1100">
                <a:gradFill>
                  <a:gsLst>
                    <a:gs pos="2917">
                      <a:schemeClr val="tx1"/>
                    </a:gs>
                    <a:gs pos="30000">
                      <a:schemeClr val="tx1"/>
                    </a:gs>
                  </a:gsLst>
                  <a:lin ang="5400000" scaled="0"/>
                </a:gradFill>
                <a:latin typeface="Consolas" panose="020B0609020204030204" pitchFamily="49" charset="0"/>
              </a:rPr>
              <a:t> Drive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acpipagr</a:t>
            </a:r>
            <a:r>
              <a:rPr lang="fr-FR" sz="1100">
                <a:gradFill>
                  <a:gsLst>
                    <a:gs pos="2917">
                      <a:schemeClr val="tx1"/>
                    </a:gs>
                    <a:gs pos="30000">
                      <a:schemeClr val="tx1"/>
                    </a:gs>
                  </a:gsLst>
                  <a:lin ang="5400000" scaled="0"/>
                </a:gradFill>
                <a:latin typeface="Consolas" panose="020B0609020204030204" pitchFamily="49" charset="0"/>
              </a:rPr>
              <a:t>     ACPI Processor </a:t>
            </a:r>
            <a:r>
              <a:rPr lang="fr-FR" sz="1100" err="1">
                <a:gradFill>
                  <a:gsLst>
                    <a:gs pos="2917">
                      <a:schemeClr val="tx1"/>
                    </a:gs>
                    <a:gs pos="30000">
                      <a:schemeClr val="tx1"/>
                    </a:gs>
                  </a:gsLst>
                  <a:lin ang="5400000" scaled="0"/>
                </a:gradFill>
                <a:latin typeface="Consolas" panose="020B0609020204030204" pitchFamily="49" charset="0"/>
              </a:rPr>
              <a:t>Aggrega</a:t>
            </a:r>
            <a:r>
              <a:rPr lang="fr-FR" sz="1100">
                <a:gradFill>
                  <a:gsLst>
                    <a:gs pos="2917">
                      <a:schemeClr val="tx1"/>
                    </a:gs>
                    <a:gs pos="30000">
                      <a:schemeClr val="tx1"/>
                    </a:gs>
                  </a:gsLst>
                  <a:lin ang="5400000" scaled="0"/>
                </a:gradFill>
                <a:latin typeface="Consolas" panose="020B0609020204030204" pitchFamily="49" charset="0"/>
              </a:rPr>
              <a:t>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AcpiPmi</a:t>
            </a:r>
            <a:r>
              <a:rPr lang="fr-FR" sz="1100">
                <a:gradFill>
                  <a:gsLst>
                    <a:gs pos="2917">
                      <a:schemeClr val="tx1"/>
                    </a:gs>
                    <a:gs pos="30000">
                      <a:schemeClr val="tx1"/>
                    </a:gs>
                  </a:gsLst>
                  <a:lin ang="5400000" scaled="0"/>
                </a:gradFill>
                <a:latin typeface="Consolas" panose="020B0609020204030204" pitchFamily="49" charset="0"/>
              </a:rPr>
              <a:t>      ACPI Power </a:t>
            </a:r>
            <a:r>
              <a:rPr lang="fr-FR" sz="1100" err="1">
                <a:gradFill>
                  <a:gsLst>
                    <a:gs pos="2917">
                      <a:schemeClr val="tx1"/>
                    </a:gs>
                    <a:gs pos="30000">
                      <a:schemeClr val="tx1"/>
                    </a:gs>
                  </a:gsLst>
                  <a:lin ang="5400000" scaled="0"/>
                </a:gradFill>
                <a:latin typeface="Consolas" panose="020B0609020204030204" pitchFamily="49" charset="0"/>
              </a:rPr>
              <a:t>Meter</a:t>
            </a:r>
            <a:r>
              <a:rPr lang="fr-FR" sz="1100">
                <a:gradFill>
                  <a:gsLst>
                    <a:gs pos="2917">
                      <a:schemeClr val="tx1"/>
                    </a:gs>
                    <a:gs pos="30000">
                      <a:schemeClr val="tx1"/>
                    </a:gs>
                  </a:gsLst>
                  <a:lin ang="5400000" scaled="0"/>
                </a:gradFill>
                <a:latin typeface="Consolas" panose="020B0609020204030204" pitchFamily="49" charset="0"/>
              </a:rPr>
              <a:t> Drive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acpitime</a:t>
            </a:r>
            <a:r>
              <a:rPr lang="fr-FR" sz="1100">
                <a:gradFill>
                  <a:gsLst>
                    <a:gs pos="2917">
                      <a:schemeClr val="tx1"/>
                    </a:gs>
                    <a:gs pos="30000">
                      <a:schemeClr val="tx1"/>
                    </a:gs>
                  </a:gsLst>
                  <a:lin ang="5400000" scaled="0"/>
                </a:gradFill>
                <a:latin typeface="Consolas" panose="020B0609020204030204" pitchFamily="49" charset="0"/>
              </a:rPr>
              <a:t>     ACPI Wake </a:t>
            </a:r>
            <a:r>
              <a:rPr lang="fr-FR" sz="1100" err="1">
                <a:gradFill>
                  <a:gsLst>
                    <a:gs pos="2917">
                      <a:schemeClr val="tx1"/>
                    </a:gs>
                    <a:gs pos="30000">
                      <a:schemeClr val="tx1"/>
                    </a:gs>
                  </a:gsLst>
                  <a:lin ang="5400000" scaled="0"/>
                </a:gradFill>
                <a:latin typeface="Consolas" panose="020B0609020204030204" pitchFamily="49" charset="0"/>
              </a:rPr>
              <a:t>Alarm</a:t>
            </a:r>
            <a:r>
              <a:rPr lang="fr-FR" sz="1100">
                <a:gradFill>
                  <a:gsLst>
                    <a:gs pos="2917">
                      <a:schemeClr val="tx1"/>
                    </a:gs>
                    <a:gs pos="30000">
                      <a:schemeClr val="tx1"/>
                    </a:gs>
                  </a:gsLst>
                  <a:lin ang="5400000" scaled="0"/>
                </a:gradFill>
                <a:latin typeface="Consolas" panose="020B0609020204030204" pitchFamily="49" charset="0"/>
              </a:rPr>
              <a:t> Driver Kernel</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ADP80XX      </a:t>
            </a:r>
            <a:r>
              <a:rPr lang="fr-FR" sz="1100" err="1">
                <a:gradFill>
                  <a:gsLst>
                    <a:gs pos="2917">
                      <a:schemeClr val="tx1"/>
                    </a:gs>
                    <a:gs pos="30000">
                      <a:schemeClr val="tx1"/>
                    </a:gs>
                  </a:gsLst>
                  <a:lin ang="5400000" scaled="0"/>
                </a:gradFill>
                <a:latin typeface="Consolas" panose="020B0609020204030204" pitchFamily="49" charset="0"/>
              </a:rPr>
              <a:t>ADP80XX</a:t>
            </a:r>
            <a:r>
              <a:rPr lang="fr-FR" sz="1100">
                <a:gradFill>
                  <a:gsLst>
                    <a:gs pos="2917">
                      <a:schemeClr val="tx1"/>
                    </a:gs>
                    <a:gs pos="30000">
                      <a:schemeClr val="tx1"/>
                    </a:gs>
                  </a:gsLst>
                  <a:lin ang="5400000" scaled="0"/>
                </a:gradFill>
                <a:latin typeface="Consolas" panose="020B0609020204030204" pitchFamily="49" charset="0"/>
              </a:rPr>
              <a:t>                Kernel        09/04/2015 22:49:48</a:t>
            </a:r>
          </a:p>
          <a:p>
            <a:pPr algn="l">
              <a:lnSpc>
                <a:spcPct val="90000"/>
              </a:lnSpc>
              <a:spcAft>
                <a:spcPts val="600"/>
              </a:spcAft>
            </a:pPr>
            <a:r>
              <a:rPr lang="fr-FR" sz="1100">
                <a:gradFill>
                  <a:gsLst>
                    <a:gs pos="2917">
                      <a:schemeClr val="tx1"/>
                    </a:gs>
                    <a:gs pos="30000">
                      <a:schemeClr val="tx1"/>
                    </a:gs>
                  </a:gsLst>
                  <a:lin ang="5400000" scaled="0"/>
                </a:gradFill>
                <a:latin typeface="Consolas" panose="020B0609020204030204" pitchFamily="49" charset="0"/>
              </a:rPr>
              <a:t>AFD          </a:t>
            </a:r>
            <a:r>
              <a:rPr lang="fr-FR" sz="1100" err="1">
                <a:gradFill>
                  <a:gsLst>
                    <a:gs pos="2917">
                      <a:schemeClr val="tx1"/>
                    </a:gs>
                    <a:gs pos="30000">
                      <a:schemeClr val="tx1"/>
                    </a:gs>
                  </a:gsLst>
                  <a:lin ang="5400000" scaled="0"/>
                </a:gradFill>
                <a:latin typeface="Consolas" panose="020B0609020204030204" pitchFamily="49" charset="0"/>
              </a:rPr>
              <a:t>Ancillary</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Function</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Dri</a:t>
            </a:r>
            <a:r>
              <a:rPr lang="fr-FR" sz="1100">
                <a:gradFill>
                  <a:gsLst>
                    <a:gs pos="2917">
                      <a:schemeClr val="tx1"/>
                    </a:gs>
                    <a:gs pos="30000">
                      <a:schemeClr val="tx1"/>
                    </a:gs>
                  </a:gsLst>
                  <a:lin ang="5400000" scaled="0"/>
                </a:gradFill>
                <a:latin typeface="Consolas" panose="020B0609020204030204" pitchFamily="49" charset="0"/>
              </a:rPr>
              <a:t>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afunix</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afunix</a:t>
            </a:r>
            <a:r>
              <a:rPr lang="fr-FR" sz="1100">
                <a:gradFill>
                  <a:gsLst>
                    <a:gs pos="2917">
                      <a:schemeClr val="tx1"/>
                    </a:gs>
                    <a:gs pos="30000">
                      <a:schemeClr val="tx1"/>
                    </a:gs>
                  </a:gsLst>
                  <a:lin ang="5400000" scaled="0"/>
                </a:gradFill>
                <a:latin typeface="Consolas" panose="020B0609020204030204" pitchFamily="49" charset="0"/>
              </a:rPr>
              <a:t>                 Kernel</a:t>
            </a:r>
          </a:p>
          <a:p>
            <a:pPr algn="l">
              <a:lnSpc>
                <a:spcPct val="90000"/>
              </a:lnSpc>
              <a:spcAft>
                <a:spcPts val="600"/>
              </a:spcAft>
            </a:pPr>
            <a:r>
              <a:rPr lang="fr-FR" sz="1100" err="1">
                <a:gradFill>
                  <a:gsLst>
                    <a:gs pos="2917">
                      <a:schemeClr val="tx1"/>
                    </a:gs>
                    <a:gs pos="30000">
                      <a:schemeClr val="tx1"/>
                    </a:gs>
                  </a:gsLst>
                  <a:lin ang="5400000" scaled="0"/>
                </a:gradFill>
                <a:latin typeface="Consolas" panose="020B0609020204030204" pitchFamily="49" charset="0"/>
              </a:rPr>
              <a:t>ahcache</a:t>
            </a:r>
            <a:r>
              <a:rPr lang="fr-FR" sz="1100">
                <a:gradFill>
                  <a:gsLst>
                    <a:gs pos="2917">
                      <a:schemeClr val="tx1"/>
                    </a:gs>
                    <a:gs pos="30000">
                      <a:schemeClr val="tx1"/>
                    </a:gs>
                  </a:gsLst>
                  <a:lin ang="5400000" scaled="0"/>
                </a:gradFill>
                <a:latin typeface="Consolas" panose="020B0609020204030204" pitchFamily="49" charset="0"/>
              </a:rPr>
              <a:t>      Application </a:t>
            </a:r>
            <a:r>
              <a:rPr lang="fr-FR" sz="1100" err="1">
                <a:gradFill>
                  <a:gsLst>
                    <a:gs pos="2917">
                      <a:schemeClr val="tx1"/>
                    </a:gs>
                    <a:gs pos="30000">
                      <a:schemeClr val="tx1"/>
                    </a:gs>
                  </a:gsLst>
                  <a:lin ang="5400000" scaled="0"/>
                </a:gradFill>
                <a:latin typeface="Consolas" panose="020B0609020204030204" pitchFamily="49" charset="0"/>
              </a:rPr>
              <a:t>Compatibil</a:t>
            </a:r>
            <a:r>
              <a:rPr lang="fr-FR" sz="1100">
                <a:gradFill>
                  <a:gsLst>
                    <a:gs pos="2917">
                      <a:schemeClr val="tx1"/>
                    </a:gs>
                    <a:gs pos="30000">
                      <a:schemeClr val="tx1"/>
                    </a:gs>
                  </a:gsLst>
                  <a:lin ang="5400000" scaled="0"/>
                </a:gradFill>
                <a:latin typeface="Consolas" panose="020B0609020204030204" pitchFamily="49" charset="0"/>
              </a:rPr>
              <a:t> Kernel</a:t>
            </a:r>
          </a:p>
        </p:txBody>
      </p:sp>
    </p:spTree>
    <p:extLst>
      <p:ext uri="{BB962C8B-B14F-4D97-AF65-F5344CB8AC3E}">
        <p14:creationId xmlns:p14="http://schemas.microsoft.com/office/powerpoint/2010/main" val="9801773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21316-0B4E-4076-A555-13B4C19E869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a:p>
        </p:txBody>
      </p:sp>
      <p:sp>
        <p:nvSpPr>
          <p:cNvPr id="3" name="Text Placeholder 2">
            <a:extLst>
              <a:ext uri="{FF2B5EF4-FFF2-40B4-BE49-F238E27FC236}">
                <a16:creationId xmlns:a16="http://schemas.microsoft.com/office/drawing/2014/main" id="{97F5CD41-0305-4B0C-B82C-BAB25FAAA4D8}"/>
              </a:ext>
            </a:extLst>
          </p:cNvPr>
          <p:cNvSpPr>
            <a:spLocks noGrp="1"/>
          </p:cNvSpPr>
          <p:nvPr>
            <p:ph type="body" sz="quarter" idx="14"/>
          </p:nvPr>
        </p:nvSpPr>
        <p:spPr>
          <a:xfrm>
            <a:off x="274702" y="1668463"/>
            <a:ext cx="11887070" cy="4321183"/>
          </a:xfrm>
        </p:spPr>
        <p:txBody>
          <a:bodyPr vert="horz" wrap="square" lIns="146304" tIns="91440" rIns="146304" bIns="91440" rtlCol="0" anchor="t">
            <a:spAutoFit/>
          </a:bodyPr>
          <a:lstStyle/>
          <a:p>
            <a:r>
              <a:rPr lang="en-US"/>
              <a:t>Microsoft ships several debuggers</a:t>
            </a:r>
          </a:p>
          <a:p>
            <a:pPr lvl="1"/>
            <a:r>
              <a:rPr lang="en-US" err="1"/>
              <a:t>WinDbg</a:t>
            </a:r>
            <a:r>
              <a:rPr lang="en-US"/>
              <a:t> and </a:t>
            </a:r>
            <a:r>
              <a:rPr lang="en-US" err="1"/>
              <a:t>WinDbgX</a:t>
            </a:r>
            <a:r>
              <a:rPr lang="en-US"/>
              <a:t> are graphical debuggers. </a:t>
            </a:r>
            <a:r>
              <a:rPr lang="en-US" err="1"/>
              <a:t>WinDbg</a:t>
            </a:r>
            <a:r>
              <a:rPr lang="en-US"/>
              <a:t> being the historical release and </a:t>
            </a:r>
            <a:r>
              <a:rPr lang="en-US" err="1"/>
              <a:t>WinDbgX</a:t>
            </a:r>
            <a:r>
              <a:rPr lang="en-US"/>
              <a:t> being the new version (Universal Application)</a:t>
            </a:r>
            <a:endParaRPr lang="en-US">
              <a:cs typeface="Segoe UI"/>
            </a:endParaRPr>
          </a:p>
          <a:p>
            <a:pPr lvl="1"/>
            <a:r>
              <a:rPr lang="en-US" err="1"/>
              <a:t>Ntsd</a:t>
            </a:r>
            <a:r>
              <a:rPr lang="en-US"/>
              <a:t> and </a:t>
            </a:r>
            <a:r>
              <a:rPr lang="en-US" err="1"/>
              <a:t>Cdb</a:t>
            </a:r>
            <a:r>
              <a:rPr lang="en-US"/>
              <a:t> are command line debugger</a:t>
            </a:r>
            <a:endParaRPr lang="en-US">
              <a:cs typeface="Segoe UI"/>
            </a:endParaRPr>
          </a:p>
          <a:p>
            <a:pPr lvl="1"/>
            <a:r>
              <a:rPr lang="en-US" err="1"/>
              <a:t>Kd</a:t>
            </a:r>
            <a:r>
              <a:rPr lang="en-US"/>
              <a:t> is the kernel debugger (Kernel debugger is included in the kernel but disabled by default)</a:t>
            </a:r>
            <a:endParaRPr lang="en-US">
              <a:cs typeface="Segoe UI"/>
            </a:endParaRPr>
          </a:p>
          <a:p>
            <a:r>
              <a:rPr lang="en-US"/>
              <a:t>Debuggers runs locally or remotely</a:t>
            </a:r>
            <a:endParaRPr lang="en-US">
              <a:cs typeface="Segoe UI Light"/>
            </a:endParaRPr>
          </a:p>
          <a:p>
            <a:pPr lvl="1"/>
            <a:r>
              <a:rPr lang="en-US" err="1"/>
              <a:t>Kd</a:t>
            </a:r>
            <a:r>
              <a:rPr lang="en-US"/>
              <a:t> supports remote debugging only</a:t>
            </a:r>
            <a:endParaRPr lang="en-US">
              <a:cs typeface="Segoe UI"/>
            </a:endParaRPr>
          </a:p>
          <a:p>
            <a:pPr lvl="1"/>
            <a:r>
              <a:rPr lang="en-US"/>
              <a:t>Transport supported: serial port, FireWire, USB 2 with special cables, USB 3, Ethernet (using compatible network card)</a:t>
            </a:r>
            <a:endParaRPr lang="fr-FR"/>
          </a:p>
        </p:txBody>
      </p:sp>
      <p:sp>
        <p:nvSpPr>
          <p:cNvPr id="4" name="Title 3">
            <a:extLst>
              <a:ext uri="{FF2B5EF4-FFF2-40B4-BE49-F238E27FC236}">
                <a16:creationId xmlns:a16="http://schemas.microsoft.com/office/drawing/2014/main" id="{68394701-F32E-4099-BDF9-B21BA5C61035}"/>
              </a:ext>
            </a:extLst>
          </p:cNvPr>
          <p:cNvSpPr>
            <a:spLocks noGrp="1"/>
          </p:cNvSpPr>
          <p:nvPr>
            <p:ph type="title"/>
          </p:nvPr>
        </p:nvSpPr>
        <p:spPr/>
        <p:txBody>
          <a:bodyPr/>
          <a:lstStyle/>
          <a:p>
            <a:r>
              <a:rPr lang="en-US"/>
              <a:t>Windows Debugger</a:t>
            </a:r>
            <a:endParaRPr lang="fr-FR"/>
          </a:p>
        </p:txBody>
      </p:sp>
    </p:spTree>
    <p:extLst>
      <p:ext uri="{BB962C8B-B14F-4D97-AF65-F5344CB8AC3E}">
        <p14:creationId xmlns:p14="http://schemas.microsoft.com/office/powerpoint/2010/main" val="112417559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C339AB-CB5B-4396-BDB7-0541D1F58B4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79</a:t>
            </a:fld>
            <a:endParaRPr lang="en-US"/>
          </a:p>
        </p:txBody>
      </p:sp>
      <p:sp>
        <p:nvSpPr>
          <p:cNvPr id="3" name="Text Placeholder 2">
            <a:extLst>
              <a:ext uri="{FF2B5EF4-FFF2-40B4-BE49-F238E27FC236}">
                <a16:creationId xmlns:a16="http://schemas.microsoft.com/office/drawing/2014/main" id="{C17A68AC-F308-4D5E-BFA3-9C2E50A02B03}"/>
              </a:ext>
            </a:extLst>
          </p:cNvPr>
          <p:cNvSpPr>
            <a:spLocks noGrp="1"/>
          </p:cNvSpPr>
          <p:nvPr>
            <p:ph type="body" sz="quarter" idx="14"/>
          </p:nvPr>
        </p:nvSpPr>
        <p:spPr>
          <a:xfrm>
            <a:off x="274702" y="1943100"/>
            <a:ext cx="11721160" cy="4136517"/>
          </a:xfrm>
        </p:spPr>
        <p:txBody>
          <a:bodyPr/>
          <a:lstStyle/>
          <a:p>
            <a:r>
              <a:rPr lang="en-US"/>
              <a:t>Driver Objects</a:t>
            </a:r>
          </a:p>
          <a:p>
            <a:pPr lvl="1"/>
            <a:r>
              <a:rPr lang="en-US"/>
              <a:t>Represents an individual driver in the system</a:t>
            </a:r>
          </a:p>
          <a:p>
            <a:pPr lvl="1"/>
            <a:r>
              <a:rPr lang="en-US"/>
              <a:t>Contains addresses of dispatch and ISR routines</a:t>
            </a:r>
          </a:p>
          <a:p>
            <a:pPr lvl="1"/>
            <a:r>
              <a:rPr lang="en-US"/>
              <a:t>Driver objects are located in the \Driver folder</a:t>
            </a:r>
          </a:p>
          <a:p>
            <a:pPr lvl="2"/>
            <a:r>
              <a:rPr lang="en-US"/>
              <a:t>Filesystem drivers are located in \</a:t>
            </a:r>
            <a:r>
              <a:rPr lang="en-US" err="1"/>
              <a:t>FileSystem</a:t>
            </a:r>
            <a:r>
              <a:rPr lang="en-US"/>
              <a:t> folder</a:t>
            </a:r>
          </a:p>
          <a:p>
            <a:r>
              <a:rPr lang="en-US"/>
              <a:t>Device Objects</a:t>
            </a:r>
          </a:p>
          <a:p>
            <a:pPr lvl="1"/>
            <a:r>
              <a:rPr lang="en-US"/>
              <a:t>Represent a physical or logical device on the system</a:t>
            </a:r>
          </a:p>
          <a:p>
            <a:pPr lvl="1"/>
            <a:r>
              <a:rPr lang="en-US"/>
              <a:t>Describe various characteristics of the device</a:t>
            </a:r>
          </a:p>
          <a:p>
            <a:pPr lvl="1"/>
            <a:r>
              <a:rPr lang="en-US"/>
              <a:t>Device objects are located in the \Device folder</a:t>
            </a:r>
            <a:endParaRPr lang="fr-FR"/>
          </a:p>
        </p:txBody>
      </p:sp>
      <p:sp>
        <p:nvSpPr>
          <p:cNvPr id="4" name="Title 3">
            <a:extLst>
              <a:ext uri="{FF2B5EF4-FFF2-40B4-BE49-F238E27FC236}">
                <a16:creationId xmlns:a16="http://schemas.microsoft.com/office/drawing/2014/main" id="{23229EF1-240E-45D8-A181-DC94B7668EC2}"/>
              </a:ext>
            </a:extLst>
          </p:cNvPr>
          <p:cNvSpPr>
            <a:spLocks noGrp="1"/>
          </p:cNvSpPr>
          <p:nvPr>
            <p:ph type="title"/>
          </p:nvPr>
        </p:nvSpPr>
        <p:spPr/>
        <p:txBody>
          <a:bodyPr/>
          <a:lstStyle/>
          <a:p>
            <a:r>
              <a:rPr lang="en-US"/>
              <a:t>Drivers and Devices</a:t>
            </a:r>
            <a:endParaRPr lang="fr-FR"/>
          </a:p>
        </p:txBody>
      </p:sp>
    </p:spTree>
    <p:extLst>
      <p:ext uri="{BB962C8B-B14F-4D97-AF65-F5344CB8AC3E}">
        <p14:creationId xmlns:p14="http://schemas.microsoft.com/office/powerpoint/2010/main" val="62347943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escription: Diagram illustrating sample WDM device object layers for a USB joystick">
            <a:extLst>
              <a:ext uri="{FF2B5EF4-FFF2-40B4-BE49-F238E27FC236}">
                <a16:creationId xmlns:a16="http://schemas.microsoft.com/office/drawing/2014/main" id="{3C070D7C-3594-470E-83D0-4BC01CBF75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21334" y="1759921"/>
            <a:ext cx="2712722" cy="4869869"/>
          </a:xfrm>
          <a:prstGeom prst="rect">
            <a:avLst/>
          </a:prstGeom>
          <a:noFill/>
          <a:ln>
            <a:noFill/>
          </a:ln>
        </p:spPr>
      </p:pic>
      <p:sp>
        <p:nvSpPr>
          <p:cNvPr id="3" name="Title 2">
            <a:extLst>
              <a:ext uri="{FF2B5EF4-FFF2-40B4-BE49-F238E27FC236}">
                <a16:creationId xmlns:a16="http://schemas.microsoft.com/office/drawing/2014/main" id="{974DBA96-A2A8-4D0F-B109-86F73250E77B}"/>
              </a:ext>
            </a:extLst>
          </p:cNvPr>
          <p:cNvSpPr>
            <a:spLocks noGrp="1"/>
          </p:cNvSpPr>
          <p:nvPr>
            <p:ph type="title"/>
          </p:nvPr>
        </p:nvSpPr>
        <p:spPr/>
        <p:txBody>
          <a:bodyPr/>
          <a:lstStyle/>
          <a:p>
            <a:r>
              <a:rPr lang="fr-FR"/>
              <a:t>Driver </a:t>
            </a:r>
            <a:r>
              <a:rPr lang="fr-FR" err="1"/>
              <a:t>Layers</a:t>
            </a:r>
            <a:r>
              <a:rPr lang="fr-FR"/>
              <a:t> </a:t>
            </a:r>
            <a:r>
              <a:rPr lang="fr-FR" err="1"/>
              <a:t>explained</a:t>
            </a:r>
            <a:r>
              <a:rPr lang="fr-FR"/>
              <a:t> : the USB Joystick driver</a:t>
            </a:r>
          </a:p>
        </p:txBody>
      </p:sp>
      <p:sp>
        <p:nvSpPr>
          <p:cNvPr id="4" name="TextBox 3">
            <a:extLst>
              <a:ext uri="{FF2B5EF4-FFF2-40B4-BE49-F238E27FC236}">
                <a16:creationId xmlns:a16="http://schemas.microsoft.com/office/drawing/2014/main" id="{3D6BF5C3-F2E7-4586-88E2-645B1A088996}"/>
              </a:ext>
            </a:extLst>
          </p:cNvPr>
          <p:cNvSpPr txBox="1"/>
          <p:nvPr/>
        </p:nvSpPr>
        <p:spPr>
          <a:xfrm>
            <a:off x="274638" y="1668463"/>
            <a:ext cx="7383462" cy="3831818"/>
          </a:xfrm>
          <a:prstGeom prst="rect">
            <a:avLst/>
          </a:prstGeom>
          <a:noFill/>
        </p:spPr>
        <p:txBody>
          <a:bodyPr wrap="square" lIns="182880" tIns="146304" rIns="182880" bIns="146304" rtlCol="0">
            <a:spAutoFit/>
          </a:bodyPr>
          <a:lstStyle/>
          <a:p>
            <a:pPr algn="l">
              <a:lnSpc>
                <a:spcPct val="90000"/>
              </a:lnSpc>
              <a:spcAft>
                <a:spcPts val="600"/>
              </a:spcAft>
            </a:pPr>
            <a:r>
              <a:rPr lang="en-US" sz="2400">
                <a:gradFill>
                  <a:gsLst>
                    <a:gs pos="2917">
                      <a:schemeClr val="tx1"/>
                    </a:gs>
                    <a:gs pos="30000">
                      <a:schemeClr val="tx1"/>
                    </a:gs>
                  </a:gsLst>
                  <a:lin ang="5400000" scaled="0"/>
                </a:gradFill>
              </a:rPr>
              <a:t>Example of a Joystick driver connected to a USB port</a:t>
            </a:r>
          </a:p>
          <a:p>
            <a:pPr marL="457200" indent="-457200" algn="l">
              <a:lnSpc>
                <a:spcPct val="90000"/>
              </a:lnSpc>
              <a:spcAft>
                <a:spcPts val="600"/>
              </a:spcAft>
              <a:buFont typeface="+mj-lt"/>
              <a:buAutoNum type="arabicPeriod"/>
            </a:pPr>
            <a:r>
              <a:rPr lang="en-US" sz="2400">
                <a:gradFill>
                  <a:gsLst>
                    <a:gs pos="2917">
                      <a:schemeClr val="tx1"/>
                    </a:gs>
                    <a:gs pos="30000">
                      <a:schemeClr val="tx1"/>
                    </a:gs>
                  </a:gsLst>
                  <a:lin ang="5400000" scaled="0"/>
                </a:gradFill>
              </a:rPr>
              <a:t>Device Stack representing the PCI bus</a:t>
            </a:r>
          </a:p>
          <a:p>
            <a:pPr marL="457200" indent="-457200" algn="l">
              <a:lnSpc>
                <a:spcPct val="90000"/>
              </a:lnSpc>
              <a:spcAft>
                <a:spcPts val="600"/>
              </a:spcAft>
              <a:buFont typeface="+mj-lt"/>
              <a:buAutoNum type="arabicPeriod"/>
            </a:pPr>
            <a:r>
              <a:rPr lang="en-US" sz="2400">
                <a:gradFill>
                  <a:gsLst>
                    <a:gs pos="2917">
                      <a:schemeClr val="tx1"/>
                    </a:gs>
                    <a:gs pos="30000">
                      <a:schemeClr val="tx1"/>
                    </a:gs>
                  </a:gsLst>
                  <a:lin ang="5400000" scaled="0"/>
                </a:gradFill>
              </a:rPr>
              <a:t>Device Stack representing the USB controller connected to the PCI bus</a:t>
            </a:r>
          </a:p>
          <a:p>
            <a:pPr marL="457200" indent="-457200" algn="l">
              <a:lnSpc>
                <a:spcPct val="90000"/>
              </a:lnSpc>
              <a:spcAft>
                <a:spcPts val="600"/>
              </a:spcAft>
              <a:buFont typeface="+mj-lt"/>
              <a:buAutoNum type="arabicPeriod"/>
            </a:pPr>
            <a:r>
              <a:rPr lang="en-US" sz="2400">
                <a:gradFill>
                  <a:gsLst>
                    <a:gs pos="2917">
                      <a:schemeClr val="tx1"/>
                    </a:gs>
                    <a:gs pos="30000">
                      <a:schemeClr val="tx1"/>
                    </a:gs>
                  </a:gsLst>
                  <a:lin ang="5400000" scaled="0"/>
                </a:gradFill>
              </a:rPr>
              <a:t>Device Stack representing the USB root hub controller</a:t>
            </a:r>
            <a:r>
              <a:rPr lang="fr-FR" sz="2400">
                <a:gradFill>
                  <a:gsLst>
                    <a:gs pos="2917">
                      <a:schemeClr val="tx1"/>
                    </a:gs>
                    <a:gs pos="30000">
                      <a:schemeClr val="tx1"/>
                    </a:gs>
                  </a:gsLst>
                  <a:lin ang="5400000" scaled="0"/>
                </a:gradFill>
              </a:rPr>
              <a:t>.</a:t>
            </a:r>
          </a:p>
          <a:p>
            <a:pPr lvl="1" algn="l">
              <a:lnSpc>
                <a:spcPct val="90000"/>
              </a:lnSpc>
              <a:spcAft>
                <a:spcPts val="600"/>
              </a:spcAft>
            </a:pPr>
            <a:r>
              <a:rPr lang="en-US" sz="1800">
                <a:gradFill>
                  <a:gsLst>
                    <a:gs pos="2917">
                      <a:schemeClr val="tx1"/>
                    </a:gs>
                    <a:gs pos="30000">
                      <a:schemeClr val="tx1"/>
                    </a:gs>
                  </a:gsLst>
                  <a:lin ang="5400000" scaled="0"/>
                </a:gradFill>
              </a:rPr>
              <a:t>Usually, USB controllers always create a root Hub</a:t>
            </a:r>
          </a:p>
          <a:p>
            <a:pPr marL="457200" indent="-457200" algn="l">
              <a:lnSpc>
                <a:spcPct val="90000"/>
              </a:lnSpc>
              <a:spcAft>
                <a:spcPts val="600"/>
              </a:spcAft>
              <a:buFont typeface="+mj-lt"/>
              <a:buAutoNum type="arabicPeriod"/>
            </a:pPr>
            <a:r>
              <a:rPr lang="en-US" sz="2400">
                <a:gradFill>
                  <a:gsLst>
                    <a:gs pos="2917">
                      <a:schemeClr val="tx1"/>
                    </a:gs>
                    <a:gs pos="30000">
                      <a:schemeClr val="tx1"/>
                    </a:gs>
                  </a:gsLst>
                  <a:lin ang="5400000" scaled="0"/>
                </a:gradFill>
              </a:rPr>
              <a:t>Device Stack representing the Joystick device</a:t>
            </a:r>
          </a:p>
          <a:p>
            <a:pPr marL="342900" indent="-342900" algn="l">
              <a:lnSpc>
                <a:spcPct val="90000"/>
              </a:lnSpc>
              <a:spcAft>
                <a:spcPts val="600"/>
              </a:spcAft>
              <a:buFont typeface="+mj-lt"/>
              <a:buAutoNum type="arabicPeriod"/>
            </a:pPr>
            <a:endParaRPr lang="en-US" sz="12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563348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365A6C-84E9-4B58-88BF-FD848220B39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81</a:t>
            </a:fld>
            <a:endParaRPr lang="en-US"/>
          </a:p>
        </p:txBody>
      </p:sp>
      <p:sp>
        <p:nvSpPr>
          <p:cNvPr id="3" name="Text Placeholder 2">
            <a:extLst>
              <a:ext uri="{FF2B5EF4-FFF2-40B4-BE49-F238E27FC236}">
                <a16:creationId xmlns:a16="http://schemas.microsoft.com/office/drawing/2014/main" id="{2F2E3567-2435-43C3-9DD4-B78658271306}"/>
              </a:ext>
            </a:extLst>
          </p:cNvPr>
          <p:cNvSpPr>
            <a:spLocks noGrp="1"/>
          </p:cNvSpPr>
          <p:nvPr>
            <p:ph type="body" sz="quarter" idx="14"/>
          </p:nvPr>
        </p:nvSpPr>
        <p:spPr>
          <a:xfrm>
            <a:off x="274702" y="1943100"/>
            <a:ext cx="11721160" cy="3951851"/>
          </a:xfrm>
        </p:spPr>
        <p:txBody>
          <a:bodyPr/>
          <a:lstStyle/>
          <a:p>
            <a:r>
              <a:rPr lang="en-US"/>
              <a:t>All I/O operations are asynchronous internally</a:t>
            </a:r>
          </a:p>
          <a:p>
            <a:pPr lvl="1"/>
            <a:r>
              <a:rPr lang="en-US"/>
              <a:t>Once an I/O request has been initiated, control returns to the I/O manager</a:t>
            </a:r>
          </a:p>
          <a:p>
            <a:r>
              <a:rPr lang="en-US"/>
              <a:t>Most applications issue synchronous I/O</a:t>
            </a:r>
          </a:p>
          <a:p>
            <a:pPr lvl="1"/>
            <a:r>
              <a:rPr lang="en-US" err="1"/>
              <a:t>Eg.</a:t>
            </a:r>
            <a:r>
              <a:rPr lang="en-US"/>
              <a:t> An application reading a file will block until the file portion is </a:t>
            </a:r>
            <a:r>
              <a:rPr lang="en-US" err="1"/>
              <a:t>actualy</a:t>
            </a:r>
            <a:r>
              <a:rPr lang="en-US"/>
              <a:t> read and data available in memory</a:t>
            </a:r>
          </a:p>
          <a:p>
            <a:r>
              <a:rPr lang="en-US"/>
              <a:t>Applications can choose between synchronous and asynchronous I/O</a:t>
            </a:r>
          </a:p>
          <a:p>
            <a:pPr lvl="1"/>
            <a:endParaRPr lang="fr-FR"/>
          </a:p>
        </p:txBody>
      </p:sp>
      <p:sp>
        <p:nvSpPr>
          <p:cNvPr id="4" name="Title 3">
            <a:extLst>
              <a:ext uri="{FF2B5EF4-FFF2-40B4-BE49-F238E27FC236}">
                <a16:creationId xmlns:a16="http://schemas.microsoft.com/office/drawing/2014/main" id="{915475F6-47AF-4D68-96AA-0F26401DAB22}"/>
              </a:ext>
            </a:extLst>
          </p:cNvPr>
          <p:cNvSpPr>
            <a:spLocks noGrp="1"/>
          </p:cNvSpPr>
          <p:nvPr>
            <p:ph type="title"/>
          </p:nvPr>
        </p:nvSpPr>
        <p:spPr/>
        <p:txBody>
          <a:bodyPr/>
          <a:lstStyle/>
          <a:p>
            <a:r>
              <a:rPr lang="en-US"/>
              <a:t>Types of I/O</a:t>
            </a:r>
            <a:endParaRPr lang="fr-FR"/>
          </a:p>
        </p:txBody>
      </p:sp>
    </p:spTree>
    <p:extLst>
      <p:ext uri="{BB962C8B-B14F-4D97-AF65-F5344CB8AC3E}">
        <p14:creationId xmlns:p14="http://schemas.microsoft.com/office/powerpoint/2010/main" val="350002150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nector: Curved 27">
            <a:extLst>
              <a:ext uri="{FF2B5EF4-FFF2-40B4-BE49-F238E27FC236}">
                <a16:creationId xmlns:a16="http://schemas.microsoft.com/office/drawing/2014/main" id="{137BDEE1-2613-4BAF-A7DE-D8FD14ECAE08}"/>
              </a:ext>
            </a:extLst>
          </p:cNvPr>
          <p:cNvCxnSpPr>
            <a:cxnSpLocks/>
            <a:stCxn id="14" idx="2"/>
            <a:endCxn id="13" idx="2"/>
          </p:cNvCxnSpPr>
          <p:nvPr/>
        </p:nvCxnSpPr>
        <p:spPr>
          <a:xfrm rot="5400000">
            <a:off x="7635542" y="4108589"/>
            <a:ext cx="12700" cy="1828781"/>
          </a:xfrm>
          <a:prstGeom prst="curvedConnector3">
            <a:avLst>
              <a:gd name="adj1" fmla="val 13890567"/>
            </a:avLst>
          </a:prstGeom>
          <a:ln>
            <a:solidFill>
              <a:schemeClr val="accent5"/>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0D718163-A0A6-435E-82E6-6C4653ADD6D3}"/>
              </a:ext>
            </a:extLst>
          </p:cNvPr>
          <p:cNvCxnSpPr>
            <a:cxnSpLocks/>
          </p:cNvCxnSpPr>
          <p:nvPr/>
        </p:nvCxnSpPr>
        <p:spPr>
          <a:xfrm rot="5400000">
            <a:off x="5573331" y="4110969"/>
            <a:ext cx="12700" cy="1828781"/>
          </a:xfrm>
          <a:prstGeom prst="curvedConnector3">
            <a:avLst>
              <a:gd name="adj1" fmla="val 13890567"/>
            </a:avLst>
          </a:prstGeom>
          <a:ln>
            <a:solidFill>
              <a:schemeClr val="accent5"/>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FF802AA-54B1-4896-B88A-14ABFD8A218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82</a:t>
            </a:fld>
            <a:endParaRPr lang="en-US"/>
          </a:p>
        </p:txBody>
      </p:sp>
      <p:sp>
        <p:nvSpPr>
          <p:cNvPr id="4" name="Title 3">
            <a:extLst>
              <a:ext uri="{FF2B5EF4-FFF2-40B4-BE49-F238E27FC236}">
                <a16:creationId xmlns:a16="http://schemas.microsoft.com/office/drawing/2014/main" id="{69AC71B3-80BD-4EE1-8759-A94C716DD6A3}"/>
              </a:ext>
            </a:extLst>
          </p:cNvPr>
          <p:cNvSpPr>
            <a:spLocks noGrp="1"/>
          </p:cNvSpPr>
          <p:nvPr>
            <p:ph type="title"/>
          </p:nvPr>
        </p:nvSpPr>
        <p:spPr/>
        <p:txBody>
          <a:bodyPr/>
          <a:lstStyle/>
          <a:p>
            <a:r>
              <a:rPr lang="en-US"/>
              <a:t>Processing of an I/O</a:t>
            </a:r>
            <a:endParaRPr lang="fr-FR"/>
          </a:p>
        </p:txBody>
      </p:sp>
      <p:sp>
        <p:nvSpPr>
          <p:cNvPr id="8" name="Oval 7">
            <a:extLst>
              <a:ext uri="{FF2B5EF4-FFF2-40B4-BE49-F238E27FC236}">
                <a16:creationId xmlns:a16="http://schemas.microsoft.com/office/drawing/2014/main" id="{EE6E4019-F8E6-4FDF-A897-B5578D120C06}"/>
              </a:ext>
            </a:extLst>
          </p:cNvPr>
          <p:cNvSpPr/>
          <p:nvPr/>
        </p:nvSpPr>
        <p:spPr bwMode="auto">
          <a:xfrm>
            <a:off x="924826" y="3740442"/>
            <a:ext cx="1463024" cy="7315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Application</a:t>
            </a:r>
            <a:endParaRPr lang="fr-FR" sz="110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245F937C-4476-4A56-8E20-A9CD6CFB6CDE}"/>
              </a:ext>
            </a:extLst>
          </p:cNvPr>
          <p:cNvCxnSpPr/>
          <p:nvPr/>
        </p:nvCxnSpPr>
        <p:spPr>
          <a:xfrm>
            <a:off x="3566506" y="1759921"/>
            <a:ext cx="0" cy="4692554"/>
          </a:xfrm>
          <a:prstGeom prst="line">
            <a:avLst/>
          </a:prstGeom>
          <a:ln>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6E4B70-3000-4599-BE8B-8CC076F1BE70}"/>
              </a:ext>
            </a:extLst>
          </p:cNvPr>
          <p:cNvSpPr txBox="1"/>
          <p:nvPr/>
        </p:nvSpPr>
        <p:spPr>
          <a:xfrm>
            <a:off x="2857274" y="1822938"/>
            <a:ext cx="609141"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User</a:t>
            </a:r>
            <a:endParaRPr lang="fr-FR" sz="2400" err="1">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D1EB4557-8237-469B-9B2E-6F54FD8FA1AB}"/>
              </a:ext>
            </a:extLst>
          </p:cNvPr>
          <p:cNvSpPr txBox="1"/>
          <p:nvPr/>
        </p:nvSpPr>
        <p:spPr>
          <a:xfrm>
            <a:off x="3766689" y="1743511"/>
            <a:ext cx="996793" cy="477805"/>
          </a:xfrm>
          <a:prstGeom prst="rect">
            <a:avLst/>
          </a:prstGeom>
          <a:noFill/>
        </p:spPr>
        <p:txBody>
          <a:bodyPr wrap="none" lIns="72000" tIns="72000" rIns="72000" bIns="72000" rtlCol="0">
            <a:spAutoFit/>
          </a:bodyPr>
          <a:lstStyle/>
          <a:p>
            <a:pPr>
              <a:lnSpc>
                <a:spcPct val="90000"/>
              </a:lnSpc>
              <a:spcAft>
                <a:spcPts val="600"/>
              </a:spcAft>
            </a:pPr>
            <a:r>
              <a:rPr lang="en-US" sz="2400">
                <a:gradFill>
                  <a:gsLst>
                    <a:gs pos="2917">
                      <a:schemeClr val="tx1"/>
                    </a:gs>
                    <a:gs pos="30000">
                      <a:schemeClr val="tx1"/>
                    </a:gs>
                  </a:gsLst>
                  <a:lin ang="5400000" scaled="0"/>
                </a:gradFill>
              </a:rPr>
              <a:t>Kernel</a:t>
            </a:r>
            <a:endParaRPr lang="fr-FR" sz="2400" err="1">
              <a:gradFill>
                <a:gsLst>
                  <a:gs pos="2917">
                    <a:schemeClr val="tx1"/>
                  </a:gs>
                  <a:gs pos="30000">
                    <a:schemeClr val="tx1"/>
                  </a:gs>
                </a:gsLst>
                <a:lin ang="5400000" scaled="0"/>
              </a:gradFill>
            </a:endParaRPr>
          </a:p>
        </p:txBody>
      </p:sp>
      <p:sp>
        <p:nvSpPr>
          <p:cNvPr id="3" name="Rectangle 2">
            <a:extLst>
              <a:ext uri="{FF2B5EF4-FFF2-40B4-BE49-F238E27FC236}">
                <a16:creationId xmlns:a16="http://schemas.microsoft.com/office/drawing/2014/main" id="{8B20FA7F-06F4-4A32-BB4D-038D5D7295B3}"/>
              </a:ext>
            </a:extLst>
          </p:cNvPr>
          <p:cNvSpPr/>
          <p:nvPr/>
        </p:nvSpPr>
        <p:spPr bwMode="auto">
          <a:xfrm>
            <a:off x="3932262" y="3189416"/>
            <a:ext cx="640072" cy="183356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System Service Dispatcher</a:t>
            </a:r>
            <a:endParaRPr lang="fr-FR"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D4090E73-9345-4967-9F2A-70D54ECED1E0}"/>
              </a:ext>
            </a:extLst>
          </p:cNvPr>
          <p:cNvSpPr/>
          <p:nvPr/>
        </p:nvSpPr>
        <p:spPr bwMode="auto">
          <a:xfrm>
            <a:off x="4572334" y="3189416"/>
            <a:ext cx="640072" cy="183356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I/O Manager</a:t>
            </a:r>
            <a:endParaRPr lang="fr-FR"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6D9F4CC7-EF62-4880-9314-C696E32BDCDB}"/>
              </a:ext>
            </a:extLst>
          </p:cNvPr>
          <p:cNvSpPr/>
          <p:nvPr/>
        </p:nvSpPr>
        <p:spPr bwMode="auto">
          <a:xfrm>
            <a:off x="6401115" y="3189416"/>
            <a:ext cx="640072" cy="183356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Driver</a:t>
            </a:r>
            <a:endParaRPr lang="fr-FR"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1271771-B19B-4AF8-B4FA-047A1C8B24F1}"/>
              </a:ext>
            </a:extLst>
          </p:cNvPr>
          <p:cNvSpPr/>
          <p:nvPr/>
        </p:nvSpPr>
        <p:spPr bwMode="auto">
          <a:xfrm>
            <a:off x="8229896" y="3189416"/>
            <a:ext cx="640072" cy="183356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Driver</a:t>
            </a:r>
            <a:endParaRPr lang="fr-FR"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955FA131-8B7A-41FD-B2F1-645D49CB5254}"/>
              </a:ext>
            </a:extLst>
          </p:cNvPr>
          <p:cNvSpPr/>
          <p:nvPr/>
        </p:nvSpPr>
        <p:spPr bwMode="auto">
          <a:xfrm>
            <a:off x="11136933" y="3189416"/>
            <a:ext cx="640072" cy="183356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Hardware</a:t>
            </a:r>
            <a:endParaRPr lang="fr-FR"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Connector: Curved 5">
            <a:extLst>
              <a:ext uri="{FF2B5EF4-FFF2-40B4-BE49-F238E27FC236}">
                <a16:creationId xmlns:a16="http://schemas.microsoft.com/office/drawing/2014/main" id="{ACA2E0BF-91CD-465A-8319-CE58B5C523FE}"/>
              </a:ext>
            </a:extLst>
          </p:cNvPr>
          <p:cNvCxnSpPr>
            <a:stCxn id="9" idx="0"/>
            <a:endCxn id="13" idx="0"/>
          </p:cNvCxnSpPr>
          <p:nvPr/>
        </p:nvCxnSpPr>
        <p:spPr>
          <a:xfrm rot="5400000" flipH="1" flipV="1">
            <a:off x="5806760" y="2275026"/>
            <a:ext cx="12700" cy="1828781"/>
          </a:xfrm>
          <a:prstGeom prst="curvedConnector3">
            <a:avLst>
              <a:gd name="adj1" fmla="val 414418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5F404606-D53A-4B62-9289-26752DA55379}"/>
              </a:ext>
            </a:extLst>
          </p:cNvPr>
          <p:cNvCxnSpPr/>
          <p:nvPr/>
        </p:nvCxnSpPr>
        <p:spPr>
          <a:xfrm rot="5400000" flipH="1" flipV="1">
            <a:off x="7722142" y="2265500"/>
            <a:ext cx="12700" cy="1828781"/>
          </a:xfrm>
          <a:prstGeom prst="curvedConnector3">
            <a:avLst>
              <a:gd name="adj1" fmla="val 414418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7C9C012-4FB2-497C-8951-5F0F5F9473EF}"/>
              </a:ext>
            </a:extLst>
          </p:cNvPr>
          <p:cNvCxnSpPr/>
          <p:nvPr/>
        </p:nvCxnSpPr>
        <p:spPr>
          <a:xfrm rot="5400000" flipH="1" flipV="1">
            <a:off x="7728499" y="4102238"/>
            <a:ext cx="12700" cy="1828781"/>
          </a:xfrm>
          <a:prstGeom prst="curvedConnector3">
            <a:avLst>
              <a:gd name="adj1" fmla="val -380930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D2BF9BF-2602-4A4E-AC1D-6BF7389FA6FC}"/>
              </a:ext>
            </a:extLst>
          </p:cNvPr>
          <p:cNvCxnSpPr/>
          <p:nvPr/>
        </p:nvCxnSpPr>
        <p:spPr>
          <a:xfrm rot="5400000" flipH="1" flipV="1">
            <a:off x="5721028" y="4082197"/>
            <a:ext cx="12700" cy="1828781"/>
          </a:xfrm>
          <a:prstGeom prst="curvedConnector3">
            <a:avLst>
              <a:gd name="adj1" fmla="val -380930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8BB13020-DF4B-4264-9A3E-A5C45ADCED0D}"/>
              </a:ext>
            </a:extLst>
          </p:cNvPr>
          <p:cNvGrpSpPr/>
          <p:nvPr/>
        </p:nvGrpSpPr>
        <p:grpSpPr>
          <a:xfrm>
            <a:off x="5519867" y="1960318"/>
            <a:ext cx="586486" cy="639331"/>
            <a:chOff x="6820458" y="1802429"/>
            <a:chExt cx="586486" cy="639331"/>
          </a:xfrm>
        </p:grpSpPr>
        <p:sp>
          <p:nvSpPr>
            <p:cNvPr id="43" name="Rectangle: Rounded Corners 42">
              <a:extLst>
                <a:ext uri="{FF2B5EF4-FFF2-40B4-BE49-F238E27FC236}">
                  <a16:creationId xmlns:a16="http://schemas.microsoft.com/office/drawing/2014/main" id="{78671C9C-9E00-434A-B83F-3CE413A7BDB3}"/>
                </a:ext>
              </a:extLst>
            </p:cNvPr>
            <p:cNvSpPr/>
            <p:nvPr/>
          </p:nvSpPr>
          <p:spPr bwMode="auto">
            <a:xfrm>
              <a:off x="6820458" y="1802429"/>
              <a:ext cx="586486" cy="255218"/>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IRP</a:t>
              </a:r>
              <a:endParaRPr lang="fr-FR"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9907A06-627A-469A-9FD3-89DC82EB2936}"/>
                </a:ext>
              </a:extLst>
            </p:cNvPr>
            <p:cNvSpPr/>
            <p:nvPr/>
          </p:nvSpPr>
          <p:spPr bwMode="auto">
            <a:xfrm>
              <a:off x="6820458" y="1982413"/>
              <a:ext cx="586486" cy="226202"/>
            </a:xfrm>
            <a:prstGeom prst="rect">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B94E7F29-99C0-4839-8034-E18639338A4D}"/>
                </a:ext>
              </a:extLst>
            </p:cNvPr>
            <p:cNvSpPr/>
            <p:nvPr/>
          </p:nvSpPr>
          <p:spPr bwMode="auto">
            <a:xfrm>
              <a:off x="6820458" y="2215558"/>
              <a:ext cx="586486" cy="226202"/>
            </a:xfrm>
            <a:prstGeom prst="rect">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45" name="Arrow: Right 44">
            <a:extLst>
              <a:ext uri="{FF2B5EF4-FFF2-40B4-BE49-F238E27FC236}">
                <a16:creationId xmlns:a16="http://schemas.microsoft.com/office/drawing/2014/main" id="{9AE1E412-92FC-48E0-9A43-C24AF9160CAD}"/>
              </a:ext>
            </a:extLst>
          </p:cNvPr>
          <p:cNvSpPr/>
          <p:nvPr/>
        </p:nvSpPr>
        <p:spPr bwMode="auto">
          <a:xfrm rot="10800000">
            <a:off x="6128386" y="2178122"/>
            <a:ext cx="181290" cy="15807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1223B2EA-234D-4FF0-887F-621FA7AB24AF}"/>
              </a:ext>
            </a:extLst>
          </p:cNvPr>
          <p:cNvGrpSpPr/>
          <p:nvPr/>
        </p:nvGrpSpPr>
        <p:grpSpPr>
          <a:xfrm>
            <a:off x="7476559" y="1960318"/>
            <a:ext cx="586486" cy="639331"/>
            <a:chOff x="6820458" y="1802429"/>
            <a:chExt cx="586486" cy="639331"/>
          </a:xfrm>
        </p:grpSpPr>
        <p:sp>
          <p:nvSpPr>
            <p:cNvPr id="47" name="Rectangle: Rounded Corners 46">
              <a:extLst>
                <a:ext uri="{FF2B5EF4-FFF2-40B4-BE49-F238E27FC236}">
                  <a16:creationId xmlns:a16="http://schemas.microsoft.com/office/drawing/2014/main" id="{B04F1D1F-5DFB-4FDA-9896-46907025732A}"/>
                </a:ext>
              </a:extLst>
            </p:cNvPr>
            <p:cNvSpPr/>
            <p:nvPr/>
          </p:nvSpPr>
          <p:spPr bwMode="auto">
            <a:xfrm>
              <a:off x="6820458" y="1802429"/>
              <a:ext cx="586486" cy="255218"/>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IRP</a:t>
              </a:r>
              <a:endParaRPr lang="fr-FR" sz="11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19D748AC-D8DD-4CF1-9F9E-F1B21B01C6D3}"/>
                </a:ext>
              </a:extLst>
            </p:cNvPr>
            <p:cNvSpPr/>
            <p:nvPr/>
          </p:nvSpPr>
          <p:spPr bwMode="auto">
            <a:xfrm>
              <a:off x="6820458" y="1982413"/>
              <a:ext cx="586486" cy="226202"/>
            </a:xfrm>
            <a:prstGeom prst="rect">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DE944E12-46D4-47BB-B559-6C704780BC1A}"/>
                </a:ext>
              </a:extLst>
            </p:cNvPr>
            <p:cNvSpPr/>
            <p:nvPr/>
          </p:nvSpPr>
          <p:spPr bwMode="auto">
            <a:xfrm>
              <a:off x="6820458" y="2215558"/>
              <a:ext cx="586486" cy="226202"/>
            </a:xfrm>
            <a:prstGeom prst="rect">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0" name="Arrow: Right 49">
            <a:extLst>
              <a:ext uri="{FF2B5EF4-FFF2-40B4-BE49-F238E27FC236}">
                <a16:creationId xmlns:a16="http://schemas.microsoft.com/office/drawing/2014/main" id="{F568CF56-DB94-464B-B769-FE99D4A73AF6}"/>
              </a:ext>
            </a:extLst>
          </p:cNvPr>
          <p:cNvSpPr/>
          <p:nvPr/>
        </p:nvSpPr>
        <p:spPr bwMode="auto">
          <a:xfrm rot="10800000">
            <a:off x="8085078" y="2424798"/>
            <a:ext cx="181290" cy="15807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Connector: Curved 51">
            <a:extLst>
              <a:ext uri="{FF2B5EF4-FFF2-40B4-BE49-F238E27FC236}">
                <a16:creationId xmlns:a16="http://schemas.microsoft.com/office/drawing/2014/main" id="{3C5CEF61-04C7-4DB7-974A-341B3CABE281}"/>
              </a:ext>
            </a:extLst>
          </p:cNvPr>
          <p:cNvCxnSpPr>
            <a:cxnSpLocks/>
            <a:stCxn id="8" idx="0"/>
          </p:cNvCxnSpPr>
          <p:nvPr/>
        </p:nvCxnSpPr>
        <p:spPr>
          <a:xfrm rot="5400000" flipH="1" flipV="1">
            <a:off x="2602861" y="2411041"/>
            <a:ext cx="382879" cy="2275924"/>
          </a:xfrm>
          <a:prstGeom prst="curved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7E1783-5FC5-4828-A166-61436C3F712A}"/>
              </a:ext>
            </a:extLst>
          </p:cNvPr>
          <p:cNvSpPr txBox="1"/>
          <p:nvPr/>
        </p:nvSpPr>
        <p:spPr>
          <a:xfrm>
            <a:off x="1414354" y="2789643"/>
            <a:ext cx="1639880" cy="575542"/>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Application initiates a new I/O</a:t>
            </a:r>
          </a:p>
          <a:p>
            <a:pPr algn="l">
              <a:lnSpc>
                <a:spcPct val="90000"/>
              </a:lnSpc>
              <a:spcAft>
                <a:spcPts val="600"/>
              </a:spcAft>
            </a:pPr>
            <a:r>
              <a:rPr lang="en-US" sz="1200" err="1">
                <a:gradFill>
                  <a:gsLst>
                    <a:gs pos="2917">
                      <a:schemeClr val="tx1"/>
                    </a:gs>
                    <a:gs pos="30000">
                      <a:schemeClr val="tx1"/>
                    </a:gs>
                  </a:gsLst>
                  <a:lin ang="5400000" scaled="0"/>
                </a:gradFill>
              </a:rPr>
              <a:t>Eg.</a:t>
            </a:r>
            <a:r>
              <a:rPr lang="en-US" sz="1200">
                <a:gradFill>
                  <a:gsLst>
                    <a:gs pos="2917">
                      <a:schemeClr val="tx1"/>
                    </a:gs>
                    <a:gs pos="30000">
                      <a:schemeClr val="tx1"/>
                    </a:gs>
                  </a:gsLst>
                  <a:lin ang="5400000" scaled="0"/>
                </a:gradFill>
              </a:rPr>
              <a:t> A Read operation</a:t>
            </a:r>
            <a:endParaRPr lang="fr-FR" sz="1200" err="1">
              <a:gradFill>
                <a:gsLst>
                  <a:gs pos="2917">
                    <a:schemeClr val="tx1"/>
                  </a:gs>
                  <a:gs pos="30000">
                    <a:schemeClr val="tx1"/>
                  </a:gs>
                </a:gsLst>
                <a:lin ang="5400000" scaled="0"/>
              </a:gradFill>
            </a:endParaRPr>
          </a:p>
        </p:txBody>
      </p:sp>
      <p:sp>
        <p:nvSpPr>
          <p:cNvPr id="56" name="TextBox 55">
            <a:extLst>
              <a:ext uri="{FF2B5EF4-FFF2-40B4-BE49-F238E27FC236}">
                <a16:creationId xmlns:a16="http://schemas.microsoft.com/office/drawing/2014/main" id="{D35B31FC-BDBC-4FD4-821F-8625B35B1CC1}"/>
              </a:ext>
            </a:extLst>
          </p:cNvPr>
          <p:cNvSpPr txBox="1"/>
          <p:nvPr/>
        </p:nvSpPr>
        <p:spPr>
          <a:xfrm>
            <a:off x="3723247" y="2412107"/>
            <a:ext cx="1639880" cy="664797"/>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I/O Manager creates a new IRP and set the IRP stack pointer to first location</a:t>
            </a:r>
            <a:endParaRPr lang="fr-FR" sz="1200" err="1">
              <a:gradFill>
                <a:gsLst>
                  <a:gs pos="2917">
                    <a:schemeClr val="tx1"/>
                  </a:gs>
                  <a:gs pos="30000">
                    <a:schemeClr val="tx1"/>
                  </a:gs>
                </a:gsLst>
                <a:lin ang="5400000" scaled="0"/>
              </a:gradFill>
            </a:endParaRPr>
          </a:p>
        </p:txBody>
      </p:sp>
      <p:sp>
        <p:nvSpPr>
          <p:cNvPr id="57" name="TextBox 56">
            <a:extLst>
              <a:ext uri="{FF2B5EF4-FFF2-40B4-BE49-F238E27FC236}">
                <a16:creationId xmlns:a16="http://schemas.microsoft.com/office/drawing/2014/main" id="{BA6DA164-EFD6-4038-AE2A-AF9DAB522A85}"/>
              </a:ext>
            </a:extLst>
          </p:cNvPr>
          <p:cNvSpPr txBox="1"/>
          <p:nvPr/>
        </p:nvSpPr>
        <p:spPr>
          <a:xfrm>
            <a:off x="8409988" y="2146002"/>
            <a:ext cx="1639880" cy="664797"/>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At the end of processing, 1</a:t>
            </a:r>
            <a:r>
              <a:rPr lang="en-US" sz="1200" baseline="30000">
                <a:gradFill>
                  <a:gsLst>
                    <a:gs pos="2917">
                      <a:schemeClr val="tx1"/>
                    </a:gs>
                    <a:gs pos="30000">
                      <a:schemeClr val="tx1"/>
                    </a:gs>
                  </a:gsLst>
                  <a:lin ang="5400000" scaled="0"/>
                </a:gradFill>
              </a:rPr>
              <a:t>st</a:t>
            </a:r>
            <a:r>
              <a:rPr lang="en-US" sz="1200">
                <a:gradFill>
                  <a:gsLst>
                    <a:gs pos="2917">
                      <a:schemeClr val="tx1"/>
                    </a:gs>
                    <a:gs pos="30000">
                      <a:schemeClr val="tx1"/>
                    </a:gs>
                  </a:gsLst>
                  <a:lin ang="5400000" scaled="0"/>
                </a:gradFill>
              </a:rPr>
              <a:t> driver calls the I/O manger to call the next driver</a:t>
            </a:r>
            <a:endParaRPr lang="fr-FR" sz="1200" err="1">
              <a:gradFill>
                <a:gsLst>
                  <a:gs pos="2917">
                    <a:schemeClr val="tx1"/>
                  </a:gs>
                  <a:gs pos="30000">
                    <a:schemeClr val="tx1"/>
                  </a:gs>
                </a:gsLst>
                <a:lin ang="5400000" scaled="0"/>
              </a:gradFill>
            </a:endParaRPr>
          </a:p>
        </p:txBody>
      </p:sp>
      <p:cxnSp>
        <p:nvCxnSpPr>
          <p:cNvPr id="59" name="Straight Arrow Connector 58">
            <a:extLst>
              <a:ext uri="{FF2B5EF4-FFF2-40B4-BE49-F238E27FC236}">
                <a16:creationId xmlns:a16="http://schemas.microsoft.com/office/drawing/2014/main" id="{34017D48-8100-4ABC-9E10-49432A41918D}"/>
              </a:ext>
            </a:extLst>
          </p:cNvPr>
          <p:cNvCxnSpPr/>
          <p:nvPr/>
        </p:nvCxnSpPr>
        <p:spPr>
          <a:xfrm>
            <a:off x="8961407" y="3740442"/>
            <a:ext cx="2011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63696D0-292A-4079-B432-B1F7160BC7B3}"/>
              </a:ext>
            </a:extLst>
          </p:cNvPr>
          <p:cNvSpPr txBox="1"/>
          <p:nvPr/>
        </p:nvSpPr>
        <p:spPr>
          <a:xfrm>
            <a:off x="9229194" y="3032786"/>
            <a:ext cx="1639880" cy="664797"/>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Using hardware specific technics, the driver sends the order to the physical device</a:t>
            </a:r>
            <a:endParaRPr lang="fr-FR" sz="1200" err="1">
              <a:gradFill>
                <a:gsLst>
                  <a:gs pos="2917">
                    <a:schemeClr val="tx1"/>
                  </a:gs>
                  <a:gs pos="30000">
                    <a:schemeClr val="tx1"/>
                  </a:gs>
                </a:gsLst>
                <a:lin ang="5400000" scaled="0"/>
              </a:gradFill>
            </a:endParaRPr>
          </a:p>
        </p:txBody>
      </p:sp>
      <p:sp>
        <p:nvSpPr>
          <p:cNvPr id="61" name="Lightning Bolt 60">
            <a:extLst>
              <a:ext uri="{FF2B5EF4-FFF2-40B4-BE49-F238E27FC236}">
                <a16:creationId xmlns:a16="http://schemas.microsoft.com/office/drawing/2014/main" id="{253D8D4D-B4C2-420F-8C6D-8B973FFB58AB}"/>
              </a:ext>
            </a:extLst>
          </p:cNvPr>
          <p:cNvSpPr/>
          <p:nvPr/>
        </p:nvSpPr>
        <p:spPr bwMode="auto">
          <a:xfrm>
            <a:off x="11076592" y="5552124"/>
            <a:ext cx="640072" cy="688310"/>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410987BE-A9D4-4D59-95A8-AFF320034949}"/>
              </a:ext>
            </a:extLst>
          </p:cNvPr>
          <p:cNvSpPr/>
          <p:nvPr/>
        </p:nvSpPr>
        <p:spPr bwMode="auto">
          <a:xfrm>
            <a:off x="1108919" y="2478400"/>
            <a:ext cx="344155" cy="34415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1</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07B3B3CA-7F26-4F6C-89B7-6D8E4CA498DA}"/>
              </a:ext>
            </a:extLst>
          </p:cNvPr>
          <p:cNvSpPr/>
          <p:nvPr/>
        </p:nvSpPr>
        <p:spPr bwMode="auto">
          <a:xfrm>
            <a:off x="3428050" y="2164118"/>
            <a:ext cx="344155" cy="34415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2</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F13BA27B-ECB6-4221-BC5B-54E4139A4315}"/>
              </a:ext>
            </a:extLst>
          </p:cNvPr>
          <p:cNvSpPr/>
          <p:nvPr/>
        </p:nvSpPr>
        <p:spPr bwMode="auto">
          <a:xfrm>
            <a:off x="9407123" y="1915849"/>
            <a:ext cx="344155" cy="34415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3</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EF417D80-341F-412A-B802-A7B336FA1BFF}"/>
              </a:ext>
            </a:extLst>
          </p:cNvPr>
          <p:cNvSpPr/>
          <p:nvPr/>
        </p:nvSpPr>
        <p:spPr bwMode="auto">
          <a:xfrm>
            <a:off x="10820702" y="2820372"/>
            <a:ext cx="344155" cy="34415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4</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F39277A-9F1B-4086-A9BF-CB34D2549FA5}"/>
              </a:ext>
            </a:extLst>
          </p:cNvPr>
          <p:cNvSpPr txBox="1"/>
          <p:nvPr/>
        </p:nvSpPr>
        <p:spPr>
          <a:xfrm>
            <a:off x="9524977" y="5717767"/>
            <a:ext cx="1639880" cy="1240340"/>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When device finishes processing the order, it signals an interrupt line.</a:t>
            </a:r>
          </a:p>
          <a:p>
            <a:pPr algn="l">
              <a:lnSpc>
                <a:spcPct val="90000"/>
              </a:lnSpc>
              <a:spcAft>
                <a:spcPts val="600"/>
              </a:spcAft>
            </a:pPr>
            <a:r>
              <a:rPr lang="en-US" sz="1200">
                <a:gradFill>
                  <a:gsLst>
                    <a:gs pos="2917">
                      <a:schemeClr val="tx1"/>
                    </a:gs>
                    <a:gs pos="30000">
                      <a:schemeClr val="tx1"/>
                    </a:gs>
                  </a:gsLst>
                  <a:lin ang="5400000" scaled="0"/>
                </a:gradFill>
              </a:rPr>
              <a:t>I/O manager will retrieve the IRP and send it back to the driver</a:t>
            </a:r>
            <a:endParaRPr lang="fr-FR" sz="1200" err="1">
              <a:gradFill>
                <a:gsLst>
                  <a:gs pos="2917">
                    <a:schemeClr val="tx1"/>
                  </a:gs>
                  <a:gs pos="30000">
                    <a:schemeClr val="tx1"/>
                  </a:gs>
                </a:gsLst>
                <a:lin ang="5400000" scaled="0"/>
              </a:gradFill>
            </a:endParaRPr>
          </a:p>
        </p:txBody>
      </p:sp>
      <p:sp>
        <p:nvSpPr>
          <p:cNvPr id="67" name="TextBox 66">
            <a:extLst>
              <a:ext uri="{FF2B5EF4-FFF2-40B4-BE49-F238E27FC236}">
                <a16:creationId xmlns:a16="http://schemas.microsoft.com/office/drawing/2014/main" id="{186B2557-D268-4AFF-8B46-EA2D7C48412F}"/>
              </a:ext>
            </a:extLst>
          </p:cNvPr>
          <p:cNvSpPr txBox="1"/>
          <p:nvPr/>
        </p:nvSpPr>
        <p:spPr>
          <a:xfrm>
            <a:off x="6115403" y="5203546"/>
            <a:ext cx="1639880" cy="664797"/>
          </a:xfrm>
          <a:prstGeom prst="rect">
            <a:avLst/>
          </a:prstGeom>
          <a:solidFill>
            <a:schemeClr val="bg1"/>
          </a:solid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While the device is processing the order, driver returns STATUS_IO_PENDING</a:t>
            </a:r>
            <a:endParaRPr lang="fr-FR" sz="1200" err="1">
              <a:gradFill>
                <a:gsLst>
                  <a:gs pos="2917">
                    <a:schemeClr val="tx1"/>
                  </a:gs>
                  <a:gs pos="30000">
                    <a:schemeClr val="tx1"/>
                  </a:gs>
                </a:gsLst>
                <a:lin ang="5400000" scaled="0"/>
              </a:gradFill>
            </a:endParaRPr>
          </a:p>
        </p:txBody>
      </p:sp>
      <p:sp>
        <p:nvSpPr>
          <p:cNvPr id="68" name="Oval 67">
            <a:extLst>
              <a:ext uri="{FF2B5EF4-FFF2-40B4-BE49-F238E27FC236}">
                <a16:creationId xmlns:a16="http://schemas.microsoft.com/office/drawing/2014/main" id="{F7C49B3D-0327-4617-9805-D8EFF4C18CE3}"/>
              </a:ext>
            </a:extLst>
          </p:cNvPr>
          <p:cNvSpPr/>
          <p:nvPr/>
        </p:nvSpPr>
        <p:spPr bwMode="auto">
          <a:xfrm>
            <a:off x="5788076" y="4960777"/>
            <a:ext cx="344155" cy="34415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4</a:t>
            </a:r>
            <a:endParaRPr lang="fr-FR" sz="24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Oval 68">
            <a:extLst>
              <a:ext uri="{FF2B5EF4-FFF2-40B4-BE49-F238E27FC236}">
                <a16:creationId xmlns:a16="http://schemas.microsoft.com/office/drawing/2014/main" id="{28B4A07A-E2A0-4671-8037-41139A1DE0F2}"/>
              </a:ext>
            </a:extLst>
          </p:cNvPr>
          <p:cNvSpPr/>
          <p:nvPr/>
        </p:nvSpPr>
        <p:spPr bwMode="auto">
          <a:xfrm>
            <a:off x="9195268" y="5717767"/>
            <a:ext cx="344155" cy="3441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5</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onnector: Curved 6">
            <a:extLst>
              <a:ext uri="{FF2B5EF4-FFF2-40B4-BE49-F238E27FC236}">
                <a16:creationId xmlns:a16="http://schemas.microsoft.com/office/drawing/2014/main" id="{BECBC16D-0C62-4A8E-8B9A-DEB2D0383E36}"/>
              </a:ext>
            </a:extLst>
          </p:cNvPr>
          <p:cNvCxnSpPr>
            <a:stCxn id="66" idx="1"/>
            <a:endCxn id="14" idx="2"/>
          </p:cNvCxnSpPr>
          <p:nvPr/>
        </p:nvCxnSpPr>
        <p:spPr>
          <a:xfrm rot="10800000">
            <a:off x="8549933" y="5022979"/>
            <a:ext cx="975045" cy="1314958"/>
          </a:xfrm>
          <a:prstGeom prst="curvedConnector2">
            <a:avLst/>
          </a:prstGeom>
          <a:ln>
            <a:solidFill>
              <a:schemeClr val="accent5"/>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8C1678ED-81A0-4006-9FF0-5B4B75C4393F}"/>
              </a:ext>
            </a:extLst>
          </p:cNvPr>
          <p:cNvSpPr txBox="1"/>
          <p:nvPr/>
        </p:nvSpPr>
        <p:spPr>
          <a:xfrm>
            <a:off x="6087013" y="6485050"/>
            <a:ext cx="1639880" cy="332399"/>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I/O manager walks back the device stack</a:t>
            </a:r>
            <a:endParaRPr lang="fr-FR" sz="1200" err="1">
              <a:gradFill>
                <a:gsLst>
                  <a:gs pos="2917">
                    <a:schemeClr val="tx1"/>
                  </a:gs>
                  <a:gs pos="30000">
                    <a:schemeClr val="tx1"/>
                  </a:gs>
                </a:gsLst>
                <a:lin ang="5400000" scaled="0"/>
              </a:gradFill>
            </a:endParaRPr>
          </a:p>
        </p:txBody>
      </p:sp>
      <p:sp>
        <p:nvSpPr>
          <p:cNvPr id="83" name="Oval 82">
            <a:extLst>
              <a:ext uri="{FF2B5EF4-FFF2-40B4-BE49-F238E27FC236}">
                <a16:creationId xmlns:a16="http://schemas.microsoft.com/office/drawing/2014/main" id="{2838629C-A4A2-4F58-80D3-CCA224C4DCCE}"/>
              </a:ext>
            </a:extLst>
          </p:cNvPr>
          <p:cNvSpPr/>
          <p:nvPr/>
        </p:nvSpPr>
        <p:spPr bwMode="auto">
          <a:xfrm>
            <a:off x="5771248" y="6256141"/>
            <a:ext cx="344155" cy="3441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6</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Connector: Curved 37">
            <a:extLst>
              <a:ext uri="{FF2B5EF4-FFF2-40B4-BE49-F238E27FC236}">
                <a16:creationId xmlns:a16="http://schemas.microsoft.com/office/drawing/2014/main" id="{0966EEBA-ECA5-40ED-AFC7-051781DD3C68}"/>
              </a:ext>
            </a:extLst>
          </p:cNvPr>
          <p:cNvCxnSpPr>
            <a:endCxn id="8" idx="4"/>
          </p:cNvCxnSpPr>
          <p:nvPr/>
        </p:nvCxnSpPr>
        <p:spPr>
          <a:xfrm rot="10800000">
            <a:off x="1656339" y="4471954"/>
            <a:ext cx="2275925" cy="301130"/>
          </a:xfrm>
          <a:prstGeom prst="curved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DEEA8A37-1729-4F16-9879-54324996EAF4}"/>
              </a:ext>
            </a:extLst>
          </p:cNvPr>
          <p:cNvSpPr txBox="1"/>
          <p:nvPr/>
        </p:nvSpPr>
        <p:spPr>
          <a:xfrm>
            <a:off x="1201298" y="4960777"/>
            <a:ext cx="1639880" cy="332399"/>
          </a:xfrm>
          <a:prstGeom prst="rect">
            <a:avLst/>
          </a:prstGeom>
          <a:noFill/>
        </p:spPr>
        <p:txBody>
          <a:bodyPr wrap="square" lIns="0" tIns="0" rIns="0" bIns="0" rtlCol="0">
            <a:spAutoFit/>
          </a:bodyPr>
          <a:lstStyle/>
          <a:p>
            <a:pPr algn="l">
              <a:lnSpc>
                <a:spcPct val="90000"/>
              </a:lnSpc>
              <a:spcAft>
                <a:spcPts val="600"/>
              </a:spcAft>
            </a:pPr>
            <a:r>
              <a:rPr lang="en-US" sz="1200">
                <a:gradFill>
                  <a:gsLst>
                    <a:gs pos="2917">
                      <a:schemeClr val="tx1"/>
                    </a:gs>
                    <a:gs pos="30000">
                      <a:schemeClr val="tx1"/>
                    </a:gs>
                  </a:gsLst>
                  <a:lin ang="5400000" scaled="0"/>
                </a:gradFill>
              </a:rPr>
              <a:t>I/O results is provided to the application</a:t>
            </a:r>
            <a:endParaRPr lang="fr-FR" sz="1200" err="1">
              <a:gradFill>
                <a:gsLst>
                  <a:gs pos="2917">
                    <a:schemeClr val="tx1"/>
                  </a:gs>
                  <a:gs pos="30000">
                    <a:schemeClr val="tx1"/>
                  </a:gs>
                </a:gsLst>
                <a:lin ang="5400000" scaled="0"/>
              </a:gradFill>
            </a:endParaRPr>
          </a:p>
        </p:txBody>
      </p:sp>
      <p:sp>
        <p:nvSpPr>
          <p:cNvPr id="85" name="Oval 84">
            <a:extLst>
              <a:ext uri="{FF2B5EF4-FFF2-40B4-BE49-F238E27FC236}">
                <a16:creationId xmlns:a16="http://schemas.microsoft.com/office/drawing/2014/main" id="{30704FDA-AE69-4FF9-8B03-8C1C65E662EE}"/>
              </a:ext>
            </a:extLst>
          </p:cNvPr>
          <p:cNvSpPr/>
          <p:nvPr/>
        </p:nvSpPr>
        <p:spPr bwMode="auto">
          <a:xfrm>
            <a:off x="922868" y="4666123"/>
            <a:ext cx="344155" cy="3441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7</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394499"/>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4294967295"/>
          </p:nvPr>
        </p:nvSpPr>
        <p:spPr>
          <a:xfrm>
            <a:off x="274702" y="736407"/>
            <a:ext cx="11721160" cy="479404"/>
          </a:xfrm>
        </p:spPr>
        <p:txBody>
          <a:bodyPr/>
          <a:lstStyle/>
          <a:p>
            <a:r>
              <a:rPr lang="fr-FR" err="1"/>
              <a:t>Device</a:t>
            </a:r>
            <a:r>
              <a:rPr lang="fr-FR"/>
              <a:t> drivers </a:t>
            </a:r>
            <a:r>
              <a:rPr lang="fr-FR" err="1"/>
              <a:t>signing</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013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a:t>Most device drivers run in the kernel</a:t>
            </a:r>
          </a:p>
          <a:p>
            <a:pPr lvl="0"/>
            <a:r>
              <a:rPr lang="en-GB"/>
              <a:t>Can "do anything“</a:t>
            </a:r>
          </a:p>
          <a:p>
            <a:pPr lvl="1"/>
            <a:r>
              <a:rPr lang="en-GB"/>
              <a:t>A badly behaved device driver can cause instability or even total system failure</a:t>
            </a:r>
          </a:p>
          <a:p>
            <a:r>
              <a:rPr lang="en-US"/>
              <a:t>Poorly written device drivers</a:t>
            </a:r>
          </a:p>
          <a:p>
            <a:pPr lvl="1"/>
            <a:r>
              <a:rPr lang="en-US"/>
              <a:t>Microsoft provide tools to help hardware manufacturers produce stable and well performing drivers</a:t>
            </a:r>
          </a:p>
          <a:p>
            <a:r>
              <a:rPr lang="en-US"/>
              <a:t>Deliberately "infected" device drivers</a:t>
            </a:r>
          </a:p>
          <a:p>
            <a:pPr lvl="1"/>
            <a:r>
              <a:rPr lang="en-US"/>
              <a:t>A fabulous "attack vector" (way in) for malicious code</a:t>
            </a:r>
          </a:p>
          <a:p>
            <a:pPr lvl="1"/>
            <a:r>
              <a:rPr lang="en-US"/>
              <a:t>Device drivers have almost unlimited powers so the addition of malicious code to a device driver was (and is) a popular activity</a:t>
            </a:r>
            <a:endParaRPr lang="en-GB"/>
          </a:p>
        </p:txBody>
      </p:sp>
    </p:spTree>
    <p:extLst>
      <p:ext uri="{BB962C8B-B14F-4D97-AF65-F5344CB8AC3E}">
        <p14:creationId xmlns:p14="http://schemas.microsoft.com/office/powerpoint/2010/main" val="188744005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Understand how security is achieved in the Windows Kernel</a:t>
            </a:r>
          </a:p>
          <a:p>
            <a:pPr marL="882625" lvl="1" indent="-342900" algn="l" defTabSz="913401">
              <a:buFont typeface="Arial" panose="020B0604020202020204" pitchFamily="34" charset="0"/>
              <a:buChar char="•"/>
              <a:defRPr/>
            </a:pPr>
            <a:r>
              <a:rPr lang="en-US" sz="2448" kern="0" err="1">
                <a:gradFill>
                  <a:gsLst>
                    <a:gs pos="0">
                      <a:srgbClr val="FFFFFF"/>
                    </a:gs>
                    <a:gs pos="100000">
                      <a:srgbClr val="FFFFFF"/>
                    </a:gs>
                  </a:gsLst>
                  <a:lin ang="5400000" scaled="0"/>
                </a:gradFill>
                <a:latin typeface="Segoe UI Semilight"/>
              </a:rPr>
              <a:t>Acces</a:t>
            </a:r>
            <a:r>
              <a:rPr lang="en-US" sz="2448" kern="0">
                <a:gradFill>
                  <a:gsLst>
                    <a:gs pos="0">
                      <a:srgbClr val="FFFFFF"/>
                    </a:gs>
                    <a:gs pos="100000">
                      <a:srgbClr val="FFFFFF"/>
                    </a:gs>
                  </a:gsLst>
                  <a:lin ang="5400000" scaled="0"/>
                </a:gradFill>
                <a:latin typeface="Segoe UI Semilight"/>
              </a:rPr>
              <a:t> Control</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Auditing</a:t>
            </a:r>
          </a:p>
          <a:p>
            <a:pPr marL="342900" indent="-342900" algn="l" defTabSz="913401">
              <a:buFont typeface="Arial" panose="020B0604020202020204" pitchFamily="34" charset="0"/>
              <a:buChar char="•"/>
              <a:defRPr/>
            </a:pPr>
            <a:endParaRPr lang="en-US" sz="2448" kern="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Part 3 – In-Kernel Security</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A3E69-612A-46E5-ABE9-69C5A20EEE9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85</a:t>
            </a:fld>
            <a:endParaRPr lang="en-US"/>
          </a:p>
        </p:txBody>
      </p:sp>
      <p:sp>
        <p:nvSpPr>
          <p:cNvPr id="3" name="Text Placeholder 2">
            <a:extLst>
              <a:ext uri="{FF2B5EF4-FFF2-40B4-BE49-F238E27FC236}">
                <a16:creationId xmlns:a16="http://schemas.microsoft.com/office/drawing/2014/main" id="{C9C0346D-146F-420F-B290-874FD41F54AB}"/>
              </a:ext>
            </a:extLst>
          </p:cNvPr>
          <p:cNvSpPr>
            <a:spLocks noGrp="1"/>
          </p:cNvSpPr>
          <p:nvPr>
            <p:ph type="body" sz="quarter" idx="14"/>
          </p:nvPr>
        </p:nvSpPr>
        <p:spPr>
          <a:xfrm>
            <a:off x="274702" y="1943100"/>
            <a:ext cx="11721160" cy="3730252"/>
          </a:xfrm>
        </p:spPr>
        <p:txBody>
          <a:bodyPr/>
          <a:lstStyle/>
          <a:p>
            <a:pPr marL="0" indent="0">
              <a:buNone/>
            </a:pPr>
            <a:r>
              <a:rPr lang="en-US"/>
              <a:t>SRM is responsible for controlling access to Kernel objects</a:t>
            </a:r>
          </a:p>
          <a:p>
            <a:pPr marL="0" indent="0">
              <a:buNone/>
            </a:pPr>
            <a:endParaRPr lang="en-US"/>
          </a:p>
          <a:p>
            <a:pPr marL="0" indent="0">
              <a:buNone/>
            </a:pPr>
            <a:r>
              <a:rPr lang="en-US"/>
              <a:t>Core responsibilities</a:t>
            </a:r>
          </a:p>
          <a:p>
            <a:r>
              <a:rPr lang="en-US"/>
              <a:t>Defines the structure of Token objects</a:t>
            </a:r>
          </a:p>
          <a:p>
            <a:r>
              <a:rPr lang="en-US"/>
              <a:t>Performs access check on kernel objects</a:t>
            </a:r>
          </a:p>
          <a:p>
            <a:r>
              <a:rPr lang="en-US"/>
              <a:t>Audits kernel object access</a:t>
            </a:r>
          </a:p>
        </p:txBody>
      </p:sp>
      <p:sp>
        <p:nvSpPr>
          <p:cNvPr id="4" name="Title 3">
            <a:extLst>
              <a:ext uri="{FF2B5EF4-FFF2-40B4-BE49-F238E27FC236}">
                <a16:creationId xmlns:a16="http://schemas.microsoft.com/office/drawing/2014/main" id="{BF6E432D-9DDB-4AD7-BF5C-33EB37BA2473}"/>
              </a:ext>
            </a:extLst>
          </p:cNvPr>
          <p:cNvSpPr>
            <a:spLocks noGrp="1"/>
          </p:cNvSpPr>
          <p:nvPr>
            <p:ph type="title"/>
          </p:nvPr>
        </p:nvSpPr>
        <p:spPr/>
        <p:txBody>
          <a:bodyPr/>
          <a:lstStyle/>
          <a:p>
            <a:r>
              <a:rPr lang="en-US"/>
              <a:t>Security Reference Monitor</a:t>
            </a:r>
            <a:endParaRPr lang="fr-FR"/>
          </a:p>
        </p:txBody>
      </p:sp>
    </p:spTree>
    <p:extLst>
      <p:ext uri="{BB962C8B-B14F-4D97-AF65-F5344CB8AC3E}">
        <p14:creationId xmlns:p14="http://schemas.microsoft.com/office/powerpoint/2010/main" val="364092142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98FAA-EDA3-41B6-A178-2EFB6FE0192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86</a:t>
            </a:fld>
            <a:endParaRPr lang="en-US"/>
          </a:p>
        </p:txBody>
      </p:sp>
      <p:sp>
        <p:nvSpPr>
          <p:cNvPr id="3" name="Text Placeholder 2">
            <a:extLst>
              <a:ext uri="{FF2B5EF4-FFF2-40B4-BE49-F238E27FC236}">
                <a16:creationId xmlns:a16="http://schemas.microsoft.com/office/drawing/2014/main" id="{440E2D53-F507-4699-9C33-B261C4B93634}"/>
              </a:ext>
            </a:extLst>
          </p:cNvPr>
          <p:cNvSpPr>
            <a:spLocks noGrp="1"/>
          </p:cNvSpPr>
          <p:nvPr>
            <p:ph type="body" sz="quarter" idx="14"/>
          </p:nvPr>
        </p:nvSpPr>
        <p:spPr>
          <a:xfrm>
            <a:off x="274702" y="1668463"/>
            <a:ext cx="11887070" cy="3053144"/>
          </a:xfrm>
        </p:spPr>
        <p:txBody>
          <a:bodyPr/>
          <a:lstStyle/>
          <a:p>
            <a:r>
              <a:rPr lang="en-US"/>
              <a:t>Represent an identity</a:t>
            </a:r>
          </a:p>
          <a:p>
            <a:r>
              <a:rPr lang="en-US"/>
              <a:t>Are kernel objects</a:t>
            </a:r>
          </a:p>
          <a:p>
            <a:pPr lvl="1"/>
            <a:r>
              <a:rPr lang="en-US"/>
              <a:t>but can be manipulated some way from user-mode applications</a:t>
            </a:r>
          </a:p>
          <a:p>
            <a:pPr lvl="1"/>
            <a:r>
              <a:rPr lang="en-US"/>
              <a:t>Token object type is created when SRM </a:t>
            </a:r>
            <a:r>
              <a:rPr lang="en-US" err="1"/>
              <a:t>initilizes</a:t>
            </a:r>
            <a:endParaRPr lang="en-US"/>
          </a:p>
          <a:p>
            <a:pPr marL="0" indent="0">
              <a:buNone/>
            </a:pPr>
            <a:endParaRPr lang="en-US"/>
          </a:p>
          <a:p>
            <a:pPr marL="0" indent="0">
              <a:buNone/>
            </a:pPr>
            <a:r>
              <a:rPr lang="en-US" sz="2000">
                <a:latin typeface="+mn-lt"/>
              </a:rPr>
              <a:t>Note: Token are covered in depth in the Security Mechanism modules</a:t>
            </a:r>
            <a:endParaRPr lang="fr-FR" sz="2000">
              <a:latin typeface="+mn-lt"/>
            </a:endParaRPr>
          </a:p>
        </p:txBody>
      </p:sp>
      <p:sp>
        <p:nvSpPr>
          <p:cNvPr id="4" name="Title 3">
            <a:extLst>
              <a:ext uri="{FF2B5EF4-FFF2-40B4-BE49-F238E27FC236}">
                <a16:creationId xmlns:a16="http://schemas.microsoft.com/office/drawing/2014/main" id="{AA5BA415-BECA-4059-9A55-5DB05DE15BB3}"/>
              </a:ext>
            </a:extLst>
          </p:cNvPr>
          <p:cNvSpPr>
            <a:spLocks noGrp="1"/>
          </p:cNvSpPr>
          <p:nvPr>
            <p:ph type="title"/>
          </p:nvPr>
        </p:nvSpPr>
        <p:spPr/>
        <p:txBody>
          <a:bodyPr/>
          <a:lstStyle/>
          <a:p>
            <a:r>
              <a:rPr lang="en-US"/>
              <a:t>Token objects</a:t>
            </a:r>
            <a:endParaRPr lang="fr-FR"/>
          </a:p>
        </p:txBody>
      </p:sp>
    </p:spTree>
    <p:extLst>
      <p:ext uri="{BB962C8B-B14F-4D97-AF65-F5344CB8AC3E}">
        <p14:creationId xmlns:p14="http://schemas.microsoft.com/office/powerpoint/2010/main" val="1413625108"/>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DD30D8-9CD6-4A9E-B037-AD9D2D2FBFE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87</a:t>
            </a:fld>
            <a:endParaRPr lang="en-US"/>
          </a:p>
        </p:txBody>
      </p:sp>
      <p:sp>
        <p:nvSpPr>
          <p:cNvPr id="5" name="Title 4">
            <a:extLst>
              <a:ext uri="{FF2B5EF4-FFF2-40B4-BE49-F238E27FC236}">
                <a16:creationId xmlns:a16="http://schemas.microsoft.com/office/drawing/2014/main" id="{63E752F0-3DFA-4A92-9423-F9FF59684EE3}"/>
              </a:ext>
            </a:extLst>
          </p:cNvPr>
          <p:cNvSpPr>
            <a:spLocks noGrp="1"/>
          </p:cNvSpPr>
          <p:nvPr>
            <p:ph type="title"/>
          </p:nvPr>
        </p:nvSpPr>
        <p:spPr/>
        <p:txBody>
          <a:bodyPr/>
          <a:lstStyle/>
          <a:p>
            <a:r>
              <a:rPr lang="en-US"/>
              <a:t>Dumping a token using the debugger</a:t>
            </a:r>
            <a:endParaRPr lang="fr-FR"/>
          </a:p>
        </p:txBody>
      </p:sp>
      <p:sp>
        <p:nvSpPr>
          <p:cNvPr id="6" name="TextBox 5">
            <a:extLst>
              <a:ext uri="{FF2B5EF4-FFF2-40B4-BE49-F238E27FC236}">
                <a16:creationId xmlns:a16="http://schemas.microsoft.com/office/drawing/2014/main" id="{FCD94829-A0E9-4EC9-82AD-3AD13A262901}"/>
              </a:ext>
            </a:extLst>
          </p:cNvPr>
          <p:cNvSpPr txBox="1"/>
          <p:nvPr/>
        </p:nvSpPr>
        <p:spPr>
          <a:xfrm>
            <a:off x="274638" y="1668463"/>
            <a:ext cx="6309355" cy="3836435"/>
          </a:xfrm>
          <a:prstGeom prst="rect">
            <a:avLst/>
          </a:prstGeom>
          <a:noFill/>
        </p:spPr>
        <p:txBody>
          <a:bodyPr wrap="square" lIns="182880" tIns="146304" rIns="182880" bIns="146304" rtlCol="0">
            <a:spAutoFit/>
          </a:bodyPr>
          <a:lstStyle/>
          <a:p>
            <a:pPr algn="l">
              <a:lnSpc>
                <a:spcPct val="90000"/>
              </a:lnSpc>
              <a:spcAft>
                <a:spcPts val="600"/>
              </a:spcAft>
            </a:pPr>
            <a:r>
              <a:rPr lang="en-US" sz="2400">
                <a:gradFill>
                  <a:gsLst>
                    <a:gs pos="2917">
                      <a:schemeClr val="tx1"/>
                    </a:gs>
                    <a:gs pos="30000">
                      <a:schemeClr val="tx1"/>
                    </a:gs>
                  </a:gsLst>
                  <a:lin ang="5400000" scaled="0"/>
                </a:gradFill>
              </a:rPr>
              <a:t>Example of dumping the primary token of powershell.exe</a:t>
            </a:r>
          </a:p>
          <a:p>
            <a:pPr algn="l">
              <a:lnSpc>
                <a:spcPct val="90000"/>
              </a:lnSpc>
              <a:spcAft>
                <a:spcPts val="600"/>
              </a:spcAft>
            </a:pPr>
            <a:endParaRPr lang="en-US" sz="2400">
              <a:gradFill>
                <a:gsLst>
                  <a:gs pos="2917">
                    <a:schemeClr val="tx1"/>
                  </a:gs>
                  <a:gs pos="30000">
                    <a:schemeClr val="tx1"/>
                  </a:gs>
                </a:gsLst>
                <a:lin ang="5400000" scaled="0"/>
              </a:gradFill>
            </a:endParaRPr>
          </a:p>
          <a:p>
            <a:pPr algn="l">
              <a:lnSpc>
                <a:spcPct val="90000"/>
              </a:lnSpc>
              <a:spcAft>
                <a:spcPts val="600"/>
              </a:spcAft>
            </a:pPr>
            <a:endParaRPr lang="en-US" sz="2400">
              <a:gradFill>
                <a:gsLst>
                  <a:gs pos="2917">
                    <a:schemeClr val="tx1"/>
                  </a:gs>
                  <a:gs pos="30000">
                    <a:schemeClr val="tx1"/>
                  </a:gs>
                </a:gsLst>
                <a:lin ang="5400000" scaled="0"/>
              </a:gradFill>
            </a:endParaRP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!process ffff890585214580 1</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PROCESS ffff890585214580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SessionId</a:t>
            </a:r>
            <a:r>
              <a:rPr lang="fr-FR" sz="1100">
                <a:gradFill>
                  <a:gsLst>
                    <a:gs pos="2917">
                      <a:schemeClr val="tx1"/>
                    </a:gs>
                    <a:gs pos="30000">
                      <a:schemeClr val="tx1"/>
                    </a:gs>
                  </a:gsLst>
                  <a:lin ang="5400000" scaled="0"/>
                </a:gradFill>
                <a:latin typeface="Consolas" panose="020B0609020204030204" pitchFamily="49" charset="0"/>
              </a:rPr>
              <a:t>: 1  Cid: 1140    </a:t>
            </a:r>
            <a:r>
              <a:rPr lang="fr-FR" sz="1100" err="1">
                <a:gradFill>
                  <a:gsLst>
                    <a:gs pos="2917">
                      <a:schemeClr val="tx1"/>
                    </a:gs>
                    <a:gs pos="30000">
                      <a:schemeClr val="tx1"/>
                    </a:gs>
                  </a:gsLst>
                  <a:lin ang="5400000" scaled="0"/>
                </a:gradFill>
                <a:latin typeface="Consolas" panose="020B0609020204030204" pitchFamily="49" charset="0"/>
              </a:rPr>
              <a:t>Peb</a:t>
            </a:r>
            <a:r>
              <a:rPr lang="fr-FR" sz="1100">
                <a:gradFill>
                  <a:gsLst>
                    <a:gs pos="2917">
                      <a:schemeClr val="tx1"/>
                    </a:gs>
                    <a:gs pos="30000">
                      <a:schemeClr val="tx1"/>
                    </a:gs>
                  </a:gsLst>
                  <a:lin ang="5400000" scaled="0"/>
                </a:gradFill>
                <a:latin typeface="Consolas" panose="020B0609020204030204" pitchFamily="49" charset="0"/>
              </a:rPr>
              <a:t>: c10d10e000  </a:t>
            </a:r>
            <a:r>
              <a:rPr lang="fr-FR" sz="1100" err="1">
                <a:gradFill>
                  <a:gsLst>
                    <a:gs pos="2917">
                      <a:schemeClr val="tx1"/>
                    </a:gs>
                    <a:gs pos="30000">
                      <a:schemeClr val="tx1"/>
                    </a:gs>
                  </a:gsLst>
                  <a:lin ang="5400000" scaled="0"/>
                </a:gradFill>
                <a:latin typeface="Consolas" panose="020B0609020204030204" pitchFamily="49" charset="0"/>
              </a:rPr>
              <a:t>ParentCid</a:t>
            </a:r>
            <a:r>
              <a:rPr lang="fr-FR" sz="1100">
                <a:gradFill>
                  <a:gsLst>
                    <a:gs pos="2917">
                      <a:schemeClr val="tx1"/>
                    </a:gs>
                    <a:gs pos="30000">
                      <a:schemeClr val="tx1"/>
                    </a:gs>
                  </a:gsLst>
                  <a:lin ang="5400000" scaled="0"/>
                </a:gradFill>
                <a:latin typeface="Consolas" panose="020B0609020204030204" pitchFamily="49" charset="0"/>
              </a:rPr>
              <a:t>: 0fc4</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DirBase</a:t>
            </a:r>
            <a:r>
              <a:rPr lang="fr-FR" sz="1100">
                <a:gradFill>
                  <a:gsLst>
                    <a:gs pos="2917">
                      <a:schemeClr val="tx1"/>
                    </a:gs>
                    <a:gs pos="30000">
                      <a:schemeClr val="tx1"/>
                    </a:gs>
                  </a:gsLst>
                  <a:lin ang="5400000" scaled="0"/>
                </a:gradFill>
                <a:latin typeface="Consolas" panose="020B0609020204030204" pitchFamily="49" charset="0"/>
              </a:rPr>
              <a:t>: 33c80000  </a:t>
            </a:r>
            <a:r>
              <a:rPr lang="fr-FR" sz="1100" err="1">
                <a:gradFill>
                  <a:gsLst>
                    <a:gs pos="2917">
                      <a:schemeClr val="tx1"/>
                    </a:gs>
                    <a:gs pos="30000">
                      <a:schemeClr val="tx1"/>
                    </a:gs>
                  </a:gsLst>
                  <a:lin ang="5400000" scaled="0"/>
                </a:gradFill>
                <a:latin typeface="Consolas" panose="020B0609020204030204" pitchFamily="49" charset="0"/>
              </a:rPr>
              <a:t>ObjectTable</a:t>
            </a:r>
            <a:r>
              <a:rPr lang="fr-FR" sz="1100">
                <a:gradFill>
                  <a:gsLst>
                    <a:gs pos="2917">
                      <a:schemeClr val="tx1"/>
                    </a:gs>
                    <a:gs pos="30000">
                      <a:schemeClr val="tx1"/>
                    </a:gs>
                  </a:gsLst>
                  <a:lin ang="5400000" scaled="0"/>
                </a:gradFill>
                <a:latin typeface="Consolas" panose="020B0609020204030204" pitchFamily="49" charset="0"/>
              </a:rPr>
              <a:t>: ffff9989644d7040  </a:t>
            </a:r>
            <a:r>
              <a:rPr lang="fr-FR" sz="1100" err="1">
                <a:gradFill>
                  <a:gsLst>
                    <a:gs pos="2917">
                      <a:schemeClr val="tx1"/>
                    </a:gs>
                    <a:gs pos="30000">
                      <a:schemeClr val="tx1"/>
                    </a:gs>
                  </a:gsLst>
                  <a:lin ang="5400000" scaled="0"/>
                </a:gradFill>
                <a:latin typeface="Consolas" panose="020B0609020204030204" pitchFamily="49" charset="0"/>
              </a:rPr>
              <a:t>HandleCount</a:t>
            </a:r>
            <a:r>
              <a:rPr lang="fr-FR" sz="1100">
                <a:gradFill>
                  <a:gsLst>
                    <a:gs pos="2917">
                      <a:schemeClr val="tx1"/>
                    </a:gs>
                    <a:gs pos="30000">
                      <a:schemeClr val="tx1"/>
                    </a:gs>
                  </a:gsLst>
                  <a:lin ang="5400000" scaled="0"/>
                </a:gradFill>
                <a:latin typeface="Consolas" panose="020B0609020204030204" pitchFamily="49" charset="0"/>
              </a:rPr>
              <a:t>: 590.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Image: powershell.exe</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VadRoot</a:t>
            </a:r>
            <a:r>
              <a:rPr lang="fr-FR" sz="1100">
                <a:gradFill>
                  <a:gsLst>
                    <a:gs pos="2917">
                      <a:schemeClr val="tx1"/>
                    </a:gs>
                    <a:gs pos="30000">
                      <a:schemeClr val="tx1"/>
                    </a:gs>
                  </a:gsLst>
                  <a:lin ang="5400000" scaled="0"/>
                </a:gradFill>
                <a:latin typeface="Consolas" panose="020B0609020204030204" pitchFamily="49" charset="0"/>
              </a:rPr>
              <a:t> ffff890587b7d010 </a:t>
            </a:r>
            <a:r>
              <a:rPr lang="fr-FR" sz="1100" err="1">
                <a:gradFill>
                  <a:gsLst>
                    <a:gs pos="2917">
                      <a:schemeClr val="tx1"/>
                    </a:gs>
                    <a:gs pos="30000">
                      <a:schemeClr val="tx1"/>
                    </a:gs>
                  </a:gsLst>
                  <a:lin ang="5400000" scaled="0"/>
                </a:gradFill>
                <a:latin typeface="Consolas" panose="020B0609020204030204" pitchFamily="49" charset="0"/>
              </a:rPr>
              <a:t>Vads</a:t>
            </a:r>
            <a:r>
              <a:rPr lang="fr-FR" sz="1100">
                <a:gradFill>
                  <a:gsLst>
                    <a:gs pos="2917">
                      <a:schemeClr val="tx1"/>
                    </a:gs>
                    <a:gs pos="30000">
                      <a:schemeClr val="tx1"/>
                    </a:gs>
                  </a:gsLst>
                  <a:lin ang="5400000" scaled="0"/>
                </a:gradFill>
                <a:latin typeface="Consolas" panose="020B0609020204030204" pitchFamily="49" charset="0"/>
              </a:rPr>
              <a:t> 218 Clone 0 Private 5573. </a:t>
            </a:r>
            <a:r>
              <a:rPr lang="fr-FR" sz="1100" err="1">
                <a:gradFill>
                  <a:gsLst>
                    <a:gs pos="2917">
                      <a:schemeClr val="tx1"/>
                    </a:gs>
                    <a:gs pos="30000">
                      <a:schemeClr val="tx1"/>
                    </a:gs>
                  </a:gsLst>
                  <a:lin ang="5400000" scaled="0"/>
                </a:gradFill>
                <a:latin typeface="Consolas" panose="020B0609020204030204" pitchFamily="49" charset="0"/>
              </a:rPr>
              <a:t>Modified</a:t>
            </a:r>
            <a:r>
              <a:rPr lang="fr-FR" sz="1100">
                <a:gradFill>
                  <a:gsLst>
                    <a:gs pos="2917">
                      <a:schemeClr val="tx1"/>
                    </a:gs>
                    <a:gs pos="30000">
                      <a:schemeClr val="tx1"/>
                    </a:gs>
                  </a:gsLst>
                  <a:lin ang="5400000" scaled="0"/>
                </a:gradFill>
                <a:latin typeface="Consolas" panose="020B0609020204030204" pitchFamily="49" charset="0"/>
              </a:rPr>
              <a:t> 86. </a:t>
            </a:r>
            <a:r>
              <a:rPr lang="fr-FR" sz="1100" err="1">
                <a:gradFill>
                  <a:gsLst>
                    <a:gs pos="2917">
                      <a:schemeClr val="tx1"/>
                    </a:gs>
                    <a:gs pos="30000">
                      <a:schemeClr val="tx1"/>
                    </a:gs>
                  </a:gsLst>
                  <a:lin ang="5400000" scaled="0"/>
                </a:gradFill>
                <a:latin typeface="Consolas" panose="020B0609020204030204" pitchFamily="49" charset="0"/>
              </a:rPr>
              <a:t>Locked</a:t>
            </a:r>
            <a:r>
              <a:rPr lang="fr-FR" sz="1100">
                <a:gradFill>
                  <a:gsLst>
                    <a:gs pos="2917">
                      <a:schemeClr val="tx1"/>
                    </a:gs>
                    <a:gs pos="30000">
                      <a:schemeClr val="tx1"/>
                    </a:gs>
                  </a:gsLst>
                  <a:lin ang="5400000" scaled="0"/>
                </a:gradFill>
                <a:latin typeface="Consolas" panose="020B0609020204030204" pitchFamily="49" charset="0"/>
              </a:rPr>
              <a:t> 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DeviceMap</a:t>
            </a:r>
            <a:r>
              <a:rPr lang="fr-FR" sz="1100">
                <a:gradFill>
                  <a:gsLst>
                    <a:gs pos="2917">
                      <a:schemeClr val="tx1"/>
                    </a:gs>
                    <a:gs pos="30000">
                      <a:schemeClr val="tx1"/>
                    </a:gs>
                  </a:gsLst>
                  <a:lin ang="5400000" scaled="0"/>
                </a:gradFill>
                <a:latin typeface="Consolas" panose="020B0609020204030204" pitchFamily="49" charset="0"/>
              </a:rPr>
              <a:t> ffff998962921410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Token</a:t>
            </a:r>
            <a:r>
              <a:rPr lang="fr-FR" sz="1100">
                <a:gradFill>
                  <a:gsLst>
                    <a:gs pos="2917">
                      <a:schemeClr val="tx1"/>
                    </a:gs>
                    <a:gs pos="30000">
                      <a:schemeClr val="tx1"/>
                    </a:gs>
                  </a:gsLst>
                  <a:lin ang="5400000" scaled="0"/>
                </a:gradFill>
                <a:latin typeface="Consolas" panose="020B0609020204030204" pitchFamily="49" charset="0"/>
              </a:rPr>
              <a:t>                             </a:t>
            </a:r>
            <a:r>
              <a:rPr lang="fr-FR" sz="1100">
                <a:solidFill>
                  <a:srgbClr val="FF0000"/>
                </a:solidFill>
                <a:latin typeface="Consolas" panose="020B0609020204030204" pitchFamily="49" charset="0"/>
              </a:rPr>
              <a:t>ffff998963abca70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ElapsedTime</a:t>
            </a:r>
            <a:r>
              <a:rPr lang="fr-FR" sz="1100">
                <a:gradFill>
                  <a:gsLst>
                    <a:gs pos="2917">
                      <a:schemeClr val="tx1"/>
                    </a:gs>
                    <a:gs pos="30000">
                      <a:schemeClr val="tx1"/>
                    </a:gs>
                  </a:gsLst>
                  <a:lin ang="5400000" scaled="0"/>
                </a:gradFill>
                <a:latin typeface="Consolas" panose="020B0609020204030204" pitchFamily="49" charset="0"/>
              </a:rPr>
              <a:t>                       4 Days 03:45:44.272</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UserTime</a:t>
            </a:r>
            <a:r>
              <a:rPr lang="fr-FR" sz="1100">
                <a:gradFill>
                  <a:gsLst>
                    <a:gs pos="2917">
                      <a:schemeClr val="tx1"/>
                    </a:gs>
                    <a:gs pos="30000">
                      <a:schemeClr val="tx1"/>
                    </a:gs>
                  </a:gsLst>
                  <a:lin ang="5400000" scaled="0"/>
                </a:gradFill>
                <a:latin typeface="Consolas" panose="020B0609020204030204" pitchFamily="49" charset="0"/>
              </a:rPr>
              <a:t>                          00:00:00.062</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KernelTime</a:t>
            </a:r>
            <a:r>
              <a:rPr lang="fr-FR" sz="1100">
                <a:gradFill>
                  <a:gsLst>
                    <a:gs pos="2917">
                      <a:schemeClr val="tx1"/>
                    </a:gs>
                    <a:gs pos="30000">
                      <a:schemeClr val="tx1"/>
                    </a:gs>
                  </a:gsLst>
                  <a:lin ang="5400000" scaled="0"/>
                </a:gradFill>
                <a:latin typeface="Consolas" panose="020B0609020204030204" pitchFamily="49" charset="0"/>
              </a:rPr>
              <a:t>                        00:00:00.078</a:t>
            </a:r>
          </a:p>
          <a:p>
            <a:pPr algn="l">
              <a:lnSpc>
                <a:spcPct val="90000"/>
              </a:lnSpc>
            </a:pPr>
            <a:endParaRPr lang="en-US" sz="1100">
              <a:gradFill>
                <a:gsLst>
                  <a:gs pos="2917">
                    <a:schemeClr val="tx1"/>
                  </a:gs>
                  <a:gs pos="30000">
                    <a:schemeClr val="tx1"/>
                  </a:gs>
                </a:gsLst>
                <a:lin ang="5400000" scaled="0"/>
              </a:gradFill>
              <a:latin typeface="Consolas" panose="020B0609020204030204" pitchFamily="49" charset="0"/>
            </a:endParaRPr>
          </a:p>
        </p:txBody>
      </p:sp>
      <p:sp>
        <p:nvSpPr>
          <p:cNvPr id="9" name="TextBox 8">
            <a:extLst>
              <a:ext uri="{FF2B5EF4-FFF2-40B4-BE49-F238E27FC236}">
                <a16:creationId xmlns:a16="http://schemas.microsoft.com/office/drawing/2014/main" id="{C04F41F8-E5A9-443B-A636-1C74722D785E}"/>
              </a:ext>
            </a:extLst>
          </p:cNvPr>
          <p:cNvSpPr txBox="1"/>
          <p:nvPr/>
        </p:nvSpPr>
        <p:spPr>
          <a:xfrm>
            <a:off x="6401115" y="1668463"/>
            <a:ext cx="5760722" cy="4408899"/>
          </a:xfrm>
          <a:prstGeom prst="rect">
            <a:avLst/>
          </a:prstGeom>
          <a:noFill/>
        </p:spPr>
        <p:txBody>
          <a:bodyPr wrap="square" lIns="182880" tIns="146304" rIns="182880" bIns="146304" rtlCol="0">
            <a:spAutoFit/>
          </a:bodyPr>
          <a:lstStyle/>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kd</a:t>
            </a:r>
            <a:r>
              <a:rPr lang="fr-FR" sz="1100">
                <a:gradFill>
                  <a:gsLst>
                    <a:gs pos="2917">
                      <a:schemeClr val="tx1"/>
                    </a:gs>
                    <a:gs pos="30000">
                      <a:schemeClr val="tx1"/>
                    </a:gs>
                  </a:gsLst>
                  <a:lin ang="5400000" scaled="0"/>
                </a:gradFill>
                <a:latin typeface="Consolas" panose="020B0609020204030204" pitchFamily="49" charset="0"/>
              </a:rPr>
              <a:t>&gt; !</a:t>
            </a:r>
            <a:r>
              <a:rPr lang="fr-FR" sz="1100" err="1">
                <a:gradFill>
                  <a:gsLst>
                    <a:gs pos="2917">
                      <a:schemeClr val="tx1"/>
                    </a:gs>
                    <a:gs pos="30000">
                      <a:schemeClr val="tx1"/>
                    </a:gs>
                  </a:gsLst>
                  <a:lin ang="5400000" scaled="0"/>
                </a:gradFill>
                <a:latin typeface="Consolas" panose="020B0609020204030204" pitchFamily="49" charset="0"/>
              </a:rPr>
              <a:t>token</a:t>
            </a:r>
            <a:r>
              <a:rPr lang="fr-FR" sz="1100">
                <a:gradFill>
                  <a:gsLst>
                    <a:gs pos="2917">
                      <a:schemeClr val="tx1"/>
                    </a:gs>
                    <a:gs pos="30000">
                      <a:schemeClr val="tx1"/>
                    </a:gs>
                  </a:gsLst>
                  <a:lin ang="5400000" scaled="0"/>
                </a:gradFill>
                <a:latin typeface="Consolas" panose="020B0609020204030204" pitchFamily="49" charset="0"/>
              </a:rPr>
              <a:t> </a:t>
            </a:r>
            <a:r>
              <a:rPr lang="fr-FR" sz="1100">
                <a:solidFill>
                  <a:srgbClr val="FF0000"/>
                </a:solidFill>
                <a:latin typeface="Consolas" panose="020B0609020204030204" pitchFamily="49" charset="0"/>
              </a:rPr>
              <a:t>ffff998963abca70</a:t>
            </a:r>
            <a:r>
              <a:rPr lang="fr-FR" sz="1100">
                <a:gradFill>
                  <a:gsLst>
                    <a:gs pos="2917">
                      <a:schemeClr val="tx1"/>
                    </a:gs>
                    <a:gs pos="30000">
                      <a:schemeClr val="tx1"/>
                    </a:gs>
                  </a:gsLst>
                  <a:lin ang="5400000" scaled="0"/>
                </a:gradFill>
                <a:latin typeface="Consolas" panose="020B0609020204030204" pitchFamily="49" charset="0"/>
              </a:rPr>
              <a:t> 1</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_TOKEN 0xffff998963abca70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TS Session ID: 0x1</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User: S-1-5-21-201441023-2640717268-4266869512-1001</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User Groups: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00 S-1-5-21-201441023-2640717268-4266869512-513</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Mandatory</a:t>
            </a:r>
            <a:r>
              <a:rPr lang="fr-FR" sz="1100">
                <a:gradFill>
                  <a:gsLst>
                    <a:gs pos="2917">
                      <a:schemeClr val="tx1"/>
                    </a:gs>
                    <a:gs pos="30000">
                      <a:schemeClr val="tx1"/>
                    </a:gs>
                  </a:gsLst>
                  <a:lin ang="5400000" scaled="0"/>
                </a:gradFill>
                <a:latin typeface="Consolas" panose="020B0609020204030204" pitchFamily="49" charset="0"/>
              </a:rPr>
              <a:t> Default </a:t>
            </a:r>
            <a:r>
              <a:rPr lang="fr-FR" sz="1100" err="1">
                <a:gradFill>
                  <a:gsLst>
                    <a:gs pos="2917">
                      <a:schemeClr val="tx1"/>
                    </a:gs>
                    <a:gs pos="30000">
                      <a:schemeClr val="tx1"/>
                    </a:gs>
                  </a:gsLst>
                  <a:lin ang="5400000" scaled="0"/>
                </a:gradFill>
                <a:latin typeface="Consolas" panose="020B0609020204030204" pitchFamily="49" charset="0"/>
              </a:rPr>
              <a:t>Enabled</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01 S-1-1-0</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Mandatory</a:t>
            </a:r>
            <a:r>
              <a:rPr lang="fr-FR" sz="1100">
                <a:gradFill>
                  <a:gsLst>
                    <a:gs pos="2917">
                      <a:schemeClr val="tx1"/>
                    </a:gs>
                    <a:gs pos="30000">
                      <a:schemeClr val="tx1"/>
                    </a:gs>
                  </a:gsLst>
                  <a:lin ang="5400000" scaled="0"/>
                </a:gradFill>
                <a:latin typeface="Consolas" panose="020B0609020204030204" pitchFamily="49" charset="0"/>
              </a:rPr>
              <a:t> Default </a:t>
            </a:r>
            <a:r>
              <a:rPr lang="fr-FR" sz="1100" err="1">
                <a:gradFill>
                  <a:gsLst>
                    <a:gs pos="2917">
                      <a:schemeClr val="tx1"/>
                    </a:gs>
                    <a:gs pos="30000">
                      <a:schemeClr val="tx1"/>
                    </a:gs>
                  </a:gsLst>
                  <a:lin ang="5400000" scaled="0"/>
                </a:gradFill>
                <a:latin typeface="Consolas" panose="020B0609020204030204" pitchFamily="49" charset="0"/>
              </a:rPr>
              <a:t>Enabled</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02 S-1-5-114</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DenyOnly</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03 S-1-5-32-544</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DenyOnly</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04 S-1-5-32-545</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Mandatory</a:t>
            </a:r>
            <a:r>
              <a:rPr lang="fr-FR" sz="1100">
                <a:gradFill>
                  <a:gsLst>
                    <a:gs pos="2917">
                      <a:schemeClr val="tx1"/>
                    </a:gs>
                    <a:gs pos="30000">
                      <a:schemeClr val="tx1"/>
                    </a:gs>
                  </a:gsLst>
                  <a:lin ang="5400000" scaled="0"/>
                </a:gradFill>
                <a:latin typeface="Consolas" panose="020B0609020204030204" pitchFamily="49" charset="0"/>
              </a:rPr>
              <a:t> Default </a:t>
            </a:r>
            <a:r>
              <a:rPr lang="fr-FR" sz="1100" err="1">
                <a:gradFill>
                  <a:gsLst>
                    <a:gs pos="2917">
                      <a:schemeClr val="tx1"/>
                    </a:gs>
                    <a:gs pos="30000">
                      <a:schemeClr val="tx1"/>
                    </a:gs>
                  </a:gsLst>
                  <a:lin ang="5400000" scaled="0"/>
                </a:gradFill>
                <a:latin typeface="Consolas" panose="020B0609020204030204" pitchFamily="49" charset="0"/>
              </a:rPr>
              <a:t>Enabled</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Primary</a:t>
            </a:r>
            <a:r>
              <a:rPr lang="fr-FR" sz="1100">
                <a:gradFill>
                  <a:gsLst>
                    <a:gs pos="2917">
                      <a:schemeClr val="tx1"/>
                    </a:gs>
                    <a:gs pos="30000">
                      <a:schemeClr val="tx1"/>
                    </a:gs>
                  </a:gsLst>
                  <a:lin ang="5400000" scaled="0"/>
                </a:gradFill>
                <a:latin typeface="Consolas" panose="020B0609020204030204" pitchFamily="49" charset="0"/>
              </a:rPr>
              <a:t> Group: S-1-5-21-201441023-2640717268-4266869512-513</a:t>
            </a: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Privs</a:t>
            </a:r>
            <a:r>
              <a:rPr lang="fr-FR" sz="1100">
                <a:gradFill>
                  <a:gsLst>
                    <a:gs pos="2917">
                      <a:schemeClr val="tx1"/>
                    </a:gs>
                    <a:gs pos="30000">
                      <a:schemeClr val="tx1"/>
                    </a:gs>
                  </a:gsLst>
                  <a:lin ang="5400000" scaled="0"/>
                </a:gradFill>
                <a:latin typeface="Consolas" panose="020B0609020204030204" pitchFamily="49" charset="0"/>
              </a:rPr>
              <a: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19 0x000000013 </a:t>
            </a:r>
            <a:r>
              <a:rPr lang="fr-FR" sz="1100" err="1">
                <a:gradFill>
                  <a:gsLst>
                    <a:gs pos="2917">
                      <a:schemeClr val="tx1"/>
                    </a:gs>
                    <a:gs pos="30000">
                      <a:schemeClr val="tx1"/>
                    </a:gs>
                  </a:gsLst>
                  <a:lin ang="5400000" scaled="0"/>
                </a:gradFill>
                <a:latin typeface="Consolas" panose="020B0609020204030204" pitchFamily="49" charset="0"/>
              </a:rPr>
              <a:t>SeShutdownPrivilege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23 0x000000017 </a:t>
            </a:r>
            <a:r>
              <a:rPr lang="fr-FR" sz="1100" err="1">
                <a:gradFill>
                  <a:gsLst>
                    <a:gs pos="2917">
                      <a:schemeClr val="tx1"/>
                    </a:gs>
                    <a:gs pos="30000">
                      <a:schemeClr val="tx1"/>
                    </a:gs>
                  </a:gsLst>
                  <a:lin ang="5400000" scaled="0"/>
                </a:gradFill>
                <a:latin typeface="Consolas" panose="020B0609020204030204" pitchFamily="49" charset="0"/>
              </a:rPr>
              <a:t>SeChangeNotifyPrivilege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r>
              <a:rPr lang="fr-FR" sz="1100" err="1">
                <a:gradFill>
                  <a:gsLst>
                    <a:gs pos="2917">
                      <a:schemeClr val="tx1"/>
                    </a:gs>
                    <a:gs pos="30000">
                      <a:schemeClr val="tx1"/>
                    </a:gs>
                  </a:gsLst>
                  <a:lin ang="5400000" scaled="0"/>
                </a:gradFill>
                <a:latin typeface="Consolas" panose="020B0609020204030204" pitchFamily="49" charset="0"/>
              </a:rPr>
              <a:t>Enabled</a:t>
            </a:r>
            <a:r>
              <a:rPr lang="fr-FR" sz="1100">
                <a:gradFill>
                  <a:gsLst>
                    <a:gs pos="2917">
                      <a:schemeClr val="tx1"/>
                    </a:gs>
                    <a:gs pos="30000">
                      <a:schemeClr val="tx1"/>
                    </a:gs>
                  </a:gsLst>
                  <a:lin ang="5400000" scaled="0"/>
                </a:gradFill>
                <a:latin typeface="Consolas" panose="020B0609020204030204" pitchFamily="49" charset="0"/>
              </a:rPr>
              <a:t> Default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25 0x000000019 </a:t>
            </a:r>
            <a:r>
              <a:rPr lang="fr-FR" sz="1100" err="1">
                <a:gradFill>
                  <a:gsLst>
                    <a:gs pos="2917">
                      <a:schemeClr val="tx1"/>
                    </a:gs>
                    <a:gs pos="30000">
                      <a:schemeClr val="tx1"/>
                    </a:gs>
                  </a:gsLst>
                  <a:lin ang="5400000" scaled="0"/>
                </a:gradFill>
                <a:latin typeface="Consolas" panose="020B0609020204030204" pitchFamily="49" charset="0"/>
              </a:rPr>
              <a:t>SeUndockPrivilege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33 0x000000021 </a:t>
            </a:r>
            <a:r>
              <a:rPr lang="fr-FR" sz="1100" err="1">
                <a:gradFill>
                  <a:gsLst>
                    <a:gs pos="2917">
                      <a:schemeClr val="tx1"/>
                    </a:gs>
                    <a:gs pos="30000">
                      <a:schemeClr val="tx1"/>
                    </a:gs>
                  </a:gsLst>
                  <a:lin ang="5400000" scaled="0"/>
                </a:gradFill>
                <a:latin typeface="Consolas" panose="020B0609020204030204" pitchFamily="49" charset="0"/>
              </a:rPr>
              <a:t>SeIncreaseWorkingSetPrivilege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p>
          <a:p>
            <a:pPr algn="l">
              <a:lnSpc>
                <a:spcPct val="90000"/>
              </a:lnSpc>
            </a:pPr>
            <a:r>
              <a:rPr lang="fr-FR" sz="1100">
                <a:gradFill>
                  <a:gsLst>
                    <a:gs pos="2917">
                      <a:schemeClr val="tx1"/>
                    </a:gs>
                    <a:gs pos="30000">
                      <a:schemeClr val="tx1"/>
                    </a:gs>
                  </a:gsLst>
                  <a:lin ang="5400000" scaled="0"/>
                </a:gradFill>
                <a:latin typeface="Consolas" panose="020B0609020204030204" pitchFamily="49" charset="0"/>
              </a:rPr>
              <a:t> 34 0x000000022 </a:t>
            </a:r>
            <a:r>
              <a:rPr lang="fr-FR" sz="1100" err="1">
                <a:gradFill>
                  <a:gsLst>
                    <a:gs pos="2917">
                      <a:schemeClr val="tx1"/>
                    </a:gs>
                    <a:gs pos="30000">
                      <a:schemeClr val="tx1"/>
                    </a:gs>
                  </a:gsLst>
                  <a:lin ang="5400000" scaled="0"/>
                </a:gradFill>
                <a:latin typeface="Consolas" panose="020B0609020204030204" pitchFamily="49" charset="0"/>
              </a:rPr>
              <a:t>SeTimeZonePrivilege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Attributes</a:t>
            </a:r>
            <a:r>
              <a:rPr lang="fr-FR" sz="1100">
                <a:gradFill>
                  <a:gsLst>
                    <a:gs pos="2917">
                      <a:schemeClr val="tx1"/>
                    </a:gs>
                    <a:gs pos="30000">
                      <a:schemeClr val="tx1"/>
                    </a:gs>
                  </a:gsLst>
                  <a:lin ang="5400000" scaled="0"/>
                </a:gradFill>
                <a:latin typeface="Consolas" panose="020B0609020204030204" pitchFamily="49" charset="0"/>
              </a:rPr>
              <a:t> - </a:t>
            </a: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Authentication</a:t>
            </a:r>
            <a:r>
              <a:rPr lang="fr-FR" sz="1100">
                <a:gradFill>
                  <a:gsLst>
                    <a:gs pos="2917">
                      <a:schemeClr val="tx1"/>
                    </a:gs>
                    <a:gs pos="30000">
                      <a:schemeClr val="tx1"/>
                    </a:gs>
                  </a:gsLst>
                  <a:lin ang="5400000" scaled="0"/>
                </a:gradFill>
                <a:latin typeface="Consolas" panose="020B0609020204030204" pitchFamily="49" charset="0"/>
              </a:rPr>
              <a:t> ID:         (0,c04687)</a:t>
            </a: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Impersonation</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Level</a:t>
            </a:r>
            <a:r>
              <a:rPr lang="fr-FR" sz="1100">
                <a:gradFill>
                  <a:gsLst>
                    <a:gs pos="2917">
                      <a:schemeClr val="tx1"/>
                    </a:gs>
                    <a:gs pos="30000">
                      <a:schemeClr val="tx1"/>
                    </a:gs>
                  </a:gsLst>
                  <a:lin ang="5400000" scaled="0"/>
                </a:gradFill>
                <a:latin typeface="Consolas" panose="020B0609020204030204" pitchFamily="49" charset="0"/>
              </a:rPr>
              <a:t>:       Anonymous</a:t>
            </a:r>
          </a:p>
          <a:p>
            <a:pPr algn="l">
              <a:lnSpc>
                <a:spcPct val="90000"/>
              </a:lnSpc>
            </a:pPr>
            <a:r>
              <a:rPr lang="fr-FR" sz="1100" err="1">
                <a:gradFill>
                  <a:gsLst>
                    <a:gs pos="2917">
                      <a:schemeClr val="tx1"/>
                    </a:gs>
                    <a:gs pos="30000">
                      <a:schemeClr val="tx1"/>
                    </a:gs>
                  </a:gsLst>
                  <a:lin ang="5400000" scaled="0"/>
                </a:gradFill>
                <a:latin typeface="Consolas" panose="020B0609020204030204" pitchFamily="49" charset="0"/>
              </a:rPr>
              <a:t>TokenType</a:t>
            </a:r>
            <a:r>
              <a:rPr lang="fr-FR" sz="1100">
                <a:gradFill>
                  <a:gsLst>
                    <a:gs pos="2917">
                      <a:schemeClr val="tx1"/>
                    </a:gs>
                    <a:gs pos="30000">
                      <a:schemeClr val="tx1"/>
                    </a:gs>
                  </a:gsLst>
                  <a:lin ang="5400000" scaled="0"/>
                </a:gradFill>
                <a:latin typeface="Consolas" panose="020B0609020204030204" pitchFamily="49" charset="0"/>
              </a:rPr>
              <a:t>:                 </a:t>
            </a:r>
            <a:r>
              <a:rPr lang="fr-FR" sz="1100" err="1">
                <a:gradFill>
                  <a:gsLst>
                    <a:gs pos="2917">
                      <a:schemeClr val="tx1"/>
                    </a:gs>
                    <a:gs pos="30000">
                      <a:schemeClr val="tx1"/>
                    </a:gs>
                  </a:gsLst>
                  <a:lin ang="5400000" scaled="0"/>
                </a:gradFill>
                <a:latin typeface="Consolas" panose="020B0609020204030204" pitchFamily="49" charset="0"/>
              </a:rPr>
              <a:t>Primary</a:t>
            </a:r>
            <a:endParaRPr lang="fr-FR" sz="11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en-US" sz="1100">
                <a:gradFill>
                  <a:gsLst>
                    <a:gs pos="2917">
                      <a:schemeClr val="tx1"/>
                    </a:gs>
                    <a:gs pos="30000">
                      <a:schemeClr val="tx1"/>
                    </a:gs>
                  </a:gsLst>
                  <a:lin ang="5400000" scaled="0"/>
                </a:gradFill>
                <a:latin typeface="Consolas" panose="020B0609020204030204" pitchFamily="49" charset="0"/>
              </a:rPr>
              <a:t>…</a:t>
            </a:r>
            <a:endParaRPr lang="fr-FR" sz="1100" err="1">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20714100"/>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4C4E3-CAD4-4CC5-AA5F-F88DE7D8052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88</a:t>
            </a:fld>
            <a:endParaRPr lang="en-US"/>
          </a:p>
        </p:txBody>
      </p:sp>
      <p:sp>
        <p:nvSpPr>
          <p:cNvPr id="3" name="Text Placeholder 2">
            <a:extLst>
              <a:ext uri="{FF2B5EF4-FFF2-40B4-BE49-F238E27FC236}">
                <a16:creationId xmlns:a16="http://schemas.microsoft.com/office/drawing/2014/main" id="{57146041-4FCD-457B-B133-B26E48F7662E}"/>
              </a:ext>
            </a:extLst>
          </p:cNvPr>
          <p:cNvSpPr>
            <a:spLocks noGrp="1"/>
          </p:cNvSpPr>
          <p:nvPr>
            <p:ph type="body" sz="quarter" idx="14"/>
          </p:nvPr>
        </p:nvSpPr>
        <p:spPr>
          <a:xfrm>
            <a:off x="274702" y="1668463"/>
            <a:ext cx="11887070" cy="3914918"/>
          </a:xfrm>
        </p:spPr>
        <p:txBody>
          <a:bodyPr/>
          <a:lstStyle/>
          <a:p>
            <a:r>
              <a:rPr lang="en-US"/>
              <a:t>Object Manager and SRM enforce access control using Security Descriptors</a:t>
            </a:r>
          </a:p>
          <a:p>
            <a:r>
              <a:rPr lang="en-US"/>
              <a:t>Security Descriptors contain list of permissions (ACEs) applicable to the owning object.</a:t>
            </a:r>
          </a:p>
          <a:p>
            <a:pPr marL="0" indent="0">
              <a:buNone/>
            </a:pPr>
            <a:endParaRPr lang="en-US"/>
          </a:p>
          <a:p>
            <a:pPr marL="0" indent="0">
              <a:buNone/>
            </a:pPr>
            <a:endParaRPr lang="en-US"/>
          </a:p>
          <a:p>
            <a:pPr marL="0" indent="0">
              <a:buNone/>
            </a:pPr>
            <a:r>
              <a:rPr lang="en-US" sz="1800"/>
              <a:t>Note: Access Control and ACLs are covered in depth in the Security Mechanism modules</a:t>
            </a:r>
          </a:p>
        </p:txBody>
      </p:sp>
      <p:sp>
        <p:nvSpPr>
          <p:cNvPr id="4" name="Title 3">
            <a:extLst>
              <a:ext uri="{FF2B5EF4-FFF2-40B4-BE49-F238E27FC236}">
                <a16:creationId xmlns:a16="http://schemas.microsoft.com/office/drawing/2014/main" id="{A6854491-FD41-42E3-B9A3-590F300FF940}"/>
              </a:ext>
            </a:extLst>
          </p:cNvPr>
          <p:cNvSpPr>
            <a:spLocks noGrp="1"/>
          </p:cNvSpPr>
          <p:nvPr>
            <p:ph type="title"/>
          </p:nvPr>
        </p:nvSpPr>
        <p:spPr/>
        <p:txBody>
          <a:bodyPr/>
          <a:lstStyle/>
          <a:p>
            <a:r>
              <a:rPr lang="en-US"/>
              <a:t>Object Manager Access Control</a:t>
            </a:r>
            <a:endParaRPr lang="fr-FR"/>
          </a:p>
        </p:txBody>
      </p:sp>
    </p:spTree>
    <p:extLst>
      <p:ext uri="{BB962C8B-B14F-4D97-AF65-F5344CB8AC3E}">
        <p14:creationId xmlns:p14="http://schemas.microsoft.com/office/powerpoint/2010/main" val="4151361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C3387-6A1E-4E09-BFCE-84E1F23AFDB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EDD82D87-8AC8-4ED0-A5C0-7D11918BF1B2}"/>
              </a:ext>
            </a:extLst>
          </p:cNvPr>
          <p:cNvSpPr>
            <a:spLocks noGrp="1"/>
          </p:cNvSpPr>
          <p:nvPr>
            <p:ph type="body" sz="quarter" idx="14"/>
          </p:nvPr>
        </p:nvSpPr>
        <p:spPr>
          <a:xfrm>
            <a:off x="274702" y="1668463"/>
            <a:ext cx="11887070" cy="3120854"/>
          </a:xfrm>
        </p:spPr>
        <p:txBody>
          <a:bodyPr/>
          <a:lstStyle/>
          <a:p>
            <a:r>
              <a:rPr lang="en-US"/>
              <a:t>Multitasking</a:t>
            </a:r>
          </a:p>
          <a:p>
            <a:r>
              <a:rPr lang="en-US"/>
              <a:t>Preemption</a:t>
            </a:r>
          </a:p>
          <a:p>
            <a:r>
              <a:rPr lang="en-US"/>
              <a:t>Interruptions</a:t>
            </a:r>
          </a:p>
          <a:p>
            <a:r>
              <a:rPr lang="en-US"/>
              <a:t>Virtual Memory</a:t>
            </a:r>
          </a:p>
          <a:p>
            <a:endParaRPr lang="fr-FR"/>
          </a:p>
        </p:txBody>
      </p:sp>
      <p:sp>
        <p:nvSpPr>
          <p:cNvPr id="4" name="Title 3">
            <a:extLst>
              <a:ext uri="{FF2B5EF4-FFF2-40B4-BE49-F238E27FC236}">
                <a16:creationId xmlns:a16="http://schemas.microsoft.com/office/drawing/2014/main" id="{B99B9067-6170-4C05-AD7B-C24C6B54B28B}"/>
              </a:ext>
            </a:extLst>
          </p:cNvPr>
          <p:cNvSpPr>
            <a:spLocks noGrp="1"/>
          </p:cNvSpPr>
          <p:nvPr>
            <p:ph type="title"/>
          </p:nvPr>
        </p:nvSpPr>
        <p:spPr/>
        <p:txBody>
          <a:bodyPr/>
          <a:lstStyle/>
          <a:p>
            <a:r>
              <a:rPr lang="en-US"/>
              <a:t>Fundamental concepts to understand</a:t>
            </a:r>
            <a:endParaRPr lang="fr-FR"/>
          </a:p>
        </p:txBody>
      </p:sp>
    </p:spTree>
    <p:extLst>
      <p:ext uri="{BB962C8B-B14F-4D97-AF65-F5344CB8AC3E}">
        <p14:creationId xmlns:p14="http://schemas.microsoft.com/office/powerpoint/2010/main" val="167458332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2221AA-A3C0-4B22-BD3A-2E614BD0B2F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89</a:t>
            </a:fld>
            <a:endParaRPr lang="en-US"/>
          </a:p>
        </p:txBody>
      </p:sp>
      <p:sp>
        <p:nvSpPr>
          <p:cNvPr id="3" name="Text Placeholder 2">
            <a:extLst>
              <a:ext uri="{FF2B5EF4-FFF2-40B4-BE49-F238E27FC236}">
                <a16:creationId xmlns:a16="http://schemas.microsoft.com/office/drawing/2014/main" id="{5200BD3D-6996-473C-8215-F339CD018F14}"/>
              </a:ext>
            </a:extLst>
          </p:cNvPr>
          <p:cNvSpPr>
            <a:spLocks noGrp="1"/>
          </p:cNvSpPr>
          <p:nvPr>
            <p:ph type="body" sz="quarter" idx="14"/>
          </p:nvPr>
        </p:nvSpPr>
        <p:spPr>
          <a:xfrm>
            <a:off x="274702" y="1668463"/>
            <a:ext cx="5852096" cy="1089529"/>
          </a:xfrm>
        </p:spPr>
        <p:txBody>
          <a:bodyPr/>
          <a:lstStyle/>
          <a:p>
            <a:pPr marL="0" indent="0">
              <a:buNone/>
            </a:pPr>
            <a:r>
              <a:rPr lang="en-US" sz="1400">
                <a:latin typeface="+mn-lt"/>
              </a:rPr>
              <a:t>Using WinObj.exe</a:t>
            </a:r>
          </a:p>
          <a:p>
            <a:pPr marL="0" indent="0">
              <a:buNone/>
            </a:pPr>
            <a:endParaRPr lang="en-US" sz="1400">
              <a:latin typeface="+mn-lt"/>
            </a:endParaRPr>
          </a:p>
          <a:p>
            <a:pPr marL="0" indent="0">
              <a:buNone/>
            </a:pPr>
            <a:r>
              <a:rPr lang="en-US" sz="1400">
                <a:latin typeface="+mn-lt"/>
              </a:rPr>
              <a:t>Select an object and display Properties window.</a:t>
            </a:r>
          </a:p>
          <a:p>
            <a:pPr marL="0" indent="0">
              <a:buNone/>
            </a:pPr>
            <a:r>
              <a:rPr lang="en-US" sz="1400">
                <a:latin typeface="+mn-lt"/>
              </a:rPr>
              <a:t>Below is an example of the first </a:t>
            </a:r>
            <a:r>
              <a:rPr lang="en-US" sz="1400" err="1">
                <a:latin typeface="+mn-lt"/>
              </a:rPr>
              <a:t>harddrive</a:t>
            </a:r>
            <a:r>
              <a:rPr lang="en-US" sz="1400">
                <a:latin typeface="+mn-lt"/>
              </a:rPr>
              <a:t> in a machine</a:t>
            </a:r>
          </a:p>
        </p:txBody>
      </p:sp>
      <p:sp>
        <p:nvSpPr>
          <p:cNvPr id="4" name="Title 3">
            <a:extLst>
              <a:ext uri="{FF2B5EF4-FFF2-40B4-BE49-F238E27FC236}">
                <a16:creationId xmlns:a16="http://schemas.microsoft.com/office/drawing/2014/main" id="{8443EFBE-4D1A-439E-A528-2C4B0F6C770C}"/>
              </a:ext>
            </a:extLst>
          </p:cNvPr>
          <p:cNvSpPr>
            <a:spLocks noGrp="1"/>
          </p:cNvSpPr>
          <p:nvPr>
            <p:ph type="title"/>
          </p:nvPr>
        </p:nvSpPr>
        <p:spPr/>
        <p:txBody>
          <a:bodyPr/>
          <a:lstStyle/>
          <a:p>
            <a:r>
              <a:rPr lang="en-US"/>
              <a:t>Displaying the security descriptor of an object</a:t>
            </a:r>
            <a:endParaRPr lang="fr-FR"/>
          </a:p>
        </p:txBody>
      </p:sp>
      <p:sp>
        <p:nvSpPr>
          <p:cNvPr id="5" name="Text Placeholder 2">
            <a:extLst>
              <a:ext uri="{FF2B5EF4-FFF2-40B4-BE49-F238E27FC236}">
                <a16:creationId xmlns:a16="http://schemas.microsoft.com/office/drawing/2014/main" id="{38CB405B-4D3F-4EB7-9BBF-AD926B843327}"/>
              </a:ext>
            </a:extLst>
          </p:cNvPr>
          <p:cNvSpPr txBox="1">
            <a:spLocks/>
          </p:cNvSpPr>
          <p:nvPr/>
        </p:nvSpPr>
        <p:spPr>
          <a:xfrm>
            <a:off x="6312107" y="1668463"/>
            <a:ext cx="5852096" cy="53068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a:latin typeface="+mn-lt"/>
              </a:rPr>
              <a:t>Using the debugger</a:t>
            </a:r>
          </a:p>
          <a:p>
            <a:pPr marL="0" indent="0">
              <a:buFont typeface="Arial" pitchFamily="34" charset="0"/>
              <a:buNone/>
            </a:pPr>
            <a:endParaRPr lang="en-US" sz="1400">
              <a:latin typeface="+mn-lt"/>
            </a:endParaRPr>
          </a:p>
          <a:p>
            <a:pPr marL="0" indent="0">
              <a:buFont typeface="Arial" pitchFamily="34" charset="0"/>
              <a:buNone/>
            </a:pPr>
            <a:r>
              <a:rPr lang="en-US" sz="1400">
                <a:latin typeface="+mn-lt"/>
              </a:rPr>
              <a:t>Use the !</a:t>
            </a:r>
            <a:r>
              <a:rPr lang="en-US" sz="1400" err="1">
                <a:latin typeface="+mn-lt"/>
              </a:rPr>
              <a:t>sd</a:t>
            </a:r>
            <a:r>
              <a:rPr lang="en-US" sz="1400">
                <a:latin typeface="+mn-lt"/>
              </a:rPr>
              <a:t> </a:t>
            </a:r>
            <a:r>
              <a:rPr lang="en-US" sz="1400" i="1" err="1">
                <a:latin typeface="+mn-lt"/>
              </a:rPr>
              <a:t>addr</a:t>
            </a:r>
            <a:r>
              <a:rPr lang="en-US" sz="1400">
                <a:latin typeface="+mn-lt"/>
              </a:rPr>
              <a:t> command followed by address of security descriptor</a:t>
            </a:r>
          </a:p>
          <a:p>
            <a:pPr marL="0" indent="0">
              <a:buFont typeface="Arial" pitchFamily="34" charset="0"/>
              <a:buNone/>
            </a:pPr>
            <a:r>
              <a:rPr lang="en-US" sz="1400">
                <a:latin typeface="+mn-lt"/>
              </a:rPr>
              <a:t>Command !</a:t>
            </a:r>
            <a:r>
              <a:rPr lang="en-US" sz="1400" err="1">
                <a:latin typeface="+mn-lt"/>
              </a:rPr>
              <a:t>sd</a:t>
            </a:r>
            <a:r>
              <a:rPr lang="en-US" sz="1400">
                <a:latin typeface="+mn-lt"/>
              </a:rPr>
              <a:t> </a:t>
            </a:r>
            <a:r>
              <a:rPr lang="en-US" sz="1400" i="1" err="1">
                <a:latin typeface="+mn-lt"/>
              </a:rPr>
              <a:t>addr</a:t>
            </a:r>
            <a:r>
              <a:rPr lang="en-US" sz="1400">
                <a:latin typeface="+mn-lt"/>
              </a:rPr>
              <a:t> 1 will try its best to translate SID to names</a:t>
            </a:r>
            <a:endParaRPr lang="en-US" sz="900">
              <a:latin typeface="+mn-lt"/>
            </a:endParaRPr>
          </a:p>
          <a:p>
            <a:pPr marL="0" indent="0">
              <a:spcBef>
                <a:spcPts val="0"/>
              </a:spcBef>
              <a:buNone/>
            </a:pPr>
            <a:r>
              <a:rPr lang="fr-FR" sz="1050" err="1">
                <a:latin typeface="Consolas" panose="020B0609020204030204" pitchFamily="49" charset="0"/>
              </a:rPr>
              <a:t>kd</a:t>
            </a:r>
            <a:r>
              <a:rPr lang="fr-FR" sz="1050">
                <a:latin typeface="Consolas" panose="020B0609020204030204" pitchFamily="49" charset="0"/>
              </a:rPr>
              <a:t>&gt; !</a:t>
            </a:r>
            <a:r>
              <a:rPr lang="fr-FR" sz="1050" err="1">
                <a:latin typeface="Consolas" panose="020B0609020204030204" pitchFamily="49" charset="0"/>
              </a:rPr>
              <a:t>sd</a:t>
            </a:r>
            <a:r>
              <a:rPr lang="fr-FR" sz="1050">
                <a:latin typeface="Consolas" panose="020B0609020204030204" pitchFamily="49" charset="0"/>
              </a:rPr>
              <a:t> 0xffff9989`64247d60 1</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Revision</a:t>
            </a:r>
            <a:r>
              <a:rPr lang="fr-FR" sz="1050">
                <a:latin typeface="Consolas" panose="020B0609020204030204" pitchFamily="49" charset="0"/>
              </a:rPr>
              <a:t>: 0x1</a:t>
            </a:r>
          </a:p>
          <a:p>
            <a:pPr marL="0" indent="0">
              <a:spcBef>
                <a:spcPts val="0"/>
              </a:spcBef>
              <a:buNone/>
            </a:pPr>
            <a:r>
              <a:rPr lang="fr-FR" sz="1050">
                <a:latin typeface="Consolas" panose="020B0609020204030204" pitchFamily="49" charset="0"/>
              </a:rPr>
              <a:t>-&gt;Sbz1    : 0x0</a:t>
            </a:r>
          </a:p>
          <a:p>
            <a:pPr marL="0" indent="0">
              <a:spcBef>
                <a:spcPts val="0"/>
              </a:spcBef>
              <a:buNone/>
            </a:pPr>
            <a:r>
              <a:rPr lang="fr-FR" sz="1050">
                <a:latin typeface="Consolas" panose="020B0609020204030204" pitchFamily="49" charset="0"/>
              </a:rPr>
              <a:t>-&gt;Control : 0x8814</a:t>
            </a:r>
          </a:p>
          <a:p>
            <a:pPr marL="0" indent="0">
              <a:spcBef>
                <a:spcPts val="0"/>
              </a:spcBef>
              <a:buNone/>
            </a:pPr>
            <a:r>
              <a:rPr lang="fr-FR" sz="1050">
                <a:latin typeface="Consolas" panose="020B0609020204030204" pitchFamily="49" charset="0"/>
              </a:rPr>
              <a:t>            SE_DACL_PRESENT</a:t>
            </a:r>
          </a:p>
          <a:p>
            <a:pPr marL="0" indent="0">
              <a:spcBef>
                <a:spcPts val="0"/>
              </a:spcBef>
              <a:buNone/>
            </a:pPr>
            <a:r>
              <a:rPr lang="fr-FR" sz="1050">
                <a:latin typeface="Consolas" panose="020B0609020204030204" pitchFamily="49" charset="0"/>
              </a:rPr>
              <a:t>            SE_SACL_PRESENT</a:t>
            </a:r>
          </a:p>
          <a:p>
            <a:pPr marL="0" indent="0">
              <a:spcBef>
                <a:spcPts val="0"/>
              </a:spcBef>
              <a:buNone/>
            </a:pPr>
            <a:r>
              <a:rPr lang="fr-FR" sz="1050">
                <a:latin typeface="Consolas" panose="020B0609020204030204" pitchFamily="49" charset="0"/>
              </a:rPr>
              <a:t>            SE_SACL_AUTO_INHERITED</a:t>
            </a:r>
          </a:p>
          <a:p>
            <a:pPr marL="0" indent="0">
              <a:spcBef>
                <a:spcPts val="0"/>
              </a:spcBef>
              <a:buNone/>
            </a:pPr>
            <a:r>
              <a:rPr lang="fr-FR" sz="1050">
                <a:latin typeface="Consolas" panose="020B0609020204030204" pitchFamily="49" charset="0"/>
              </a:rPr>
              <a:t>            SE_SELF_RELATIVE</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Owner</a:t>
            </a:r>
            <a:r>
              <a:rPr lang="fr-FR" sz="1050">
                <a:latin typeface="Consolas" panose="020B0609020204030204" pitchFamily="49" charset="0"/>
              </a:rPr>
              <a:t>   : S-1-5-21-201441023-2640717268-4266869512-1001 (no </a:t>
            </a:r>
            <a:r>
              <a:rPr lang="fr-FR" sz="1050" err="1">
                <a:latin typeface="Consolas" panose="020B0609020204030204" pitchFamily="49" charset="0"/>
              </a:rPr>
              <a:t>name</a:t>
            </a:r>
            <a:r>
              <a:rPr lang="fr-FR" sz="1050">
                <a:latin typeface="Consolas" panose="020B0609020204030204" pitchFamily="49" charset="0"/>
              </a:rPr>
              <a:t> </a:t>
            </a:r>
            <a:r>
              <a:rPr lang="fr-FR" sz="1050" err="1">
                <a:latin typeface="Consolas" panose="020B0609020204030204" pitchFamily="49" charset="0"/>
              </a:rPr>
              <a:t>mapped</a:t>
            </a:r>
            <a:r>
              <a:rPr lang="fr-FR" sz="1050">
                <a:latin typeface="Consolas" panose="020B0609020204030204" pitchFamily="49" charset="0"/>
              </a:rPr>
              <a:t>)</a:t>
            </a:r>
          </a:p>
          <a:p>
            <a:pPr marL="0" indent="0">
              <a:spcBef>
                <a:spcPts val="0"/>
              </a:spcBef>
              <a:buNone/>
            </a:pPr>
            <a:r>
              <a:rPr lang="fr-FR" sz="1050">
                <a:latin typeface="Consolas" panose="020B0609020204030204" pitchFamily="49" charset="0"/>
              </a:rPr>
              <a:t>-&gt;Group   : S-1-5-21-201441023-2640717268-4266869512-513 (no </a:t>
            </a:r>
            <a:r>
              <a:rPr lang="fr-FR" sz="1050" err="1">
                <a:latin typeface="Consolas" panose="020B0609020204030204" pitchFamily="49" charset="0"/>
              </a:rPr>
              <a:t>name</a:t>
            </a:r>
            <a:r>
              <a:rPr lang="fr-FR" sz="1050">
                <a:latin typeface="Consolas" panose="020B0609020204030204" pitchFamily="49" charset="0"/>
              </a:rPr>
              <a:t> </a:t>
            </a:r>
            <a:r>
              <a:rPr lang="fr-FR" sz="1050" err="1">
                <a:latin typeface="Consolas" panose="020B0609020204030204" pitchFamily="49" charset="0"/>
              </a:rPr>
              <a:t>mapped</a:t>
            </a:r>
            <a:r>
              <a:rPr lang="fr-FR" sz="1050">
                <a:latin typeface="Consolas" panose="020B0609020204030204" pitchFamily="49" charset="0"/>
              </a:rPr>
              <a:t>)</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t>
            </a:r>
            <a:r>
              <a:rPr lang="fr-FR" sz="1050" err="1">
                <a:latin typeface="Consolas" panose="020B0609020204030204" pitchFamily="49" charset="0"/>
              </a:rPr>
              <a:t>AclRevision</a:t>
            </a:r>
            <a:r>
              <a:rPr lang="fr-FR" sz="1050">
                <a:latin typeface="Consolas" panose="020B0609020204030204" pitchFamily="49" charset="0"/>
              </a:rPr>
              <a:t>: 0x2</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-&gt;Sbz1       : 0x0</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t>
            </a:r>
            <a:r>
              <a:rPr lang="fr-FR" sz="1050" err="1">
                <a:latin typeface="Consolas" panose="020B0609020204030204" pitchFamily="49" charset="0"/>
              </a:rPr>
              <a:t>AclSize</a:t>
            </a:r>
            <a:r>
              <a:rPr lang="fr-FR" sz="1050">
                <a:latin typeface="Consolas" panose="020B0609020204030204" pitchFamily="49" charset="0"/>
              </a:rPr>
              <a:t>    : 0x5c</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t>
            </a:r>
            <a:r>
              <a:rPr lang="fr-FR" sz="1050" err="1">
                <a:latin typeface="Consolas" panose="020B0609020204030204" pitchFamily="49" charset="0"/>
              </a:rPr>
              <a:t>AceCount</a:t>
            </a:r>
            <a:r>
              <a:rPr lang="fr-FR" sz="1050">
                <a:latin typeface="Consolas" panose="020B0609020204030204" pitchFamily="49" charset="0"/>
              </a:rPr>
              <a:t>   : 0x3</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-&gt;Sbz2       : 0x0</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-&gt;Ace[0]: -&gt;</a:t>
            </a:r>
            <a:r>
              <a:rPr lang="fr-FR" sz="1050" err="1">
                <a:latin typeface="Consolas" panose="020B0609020204030204" pitchFamily="49" charset="0"/>
              </a:rPr>
              <a:t>AceType</a:t>
            </a:r>
            <a:r>
              <a:rPr lang="fr-FR" sz="1050">
                <a:latin typeface="Consolas" panose="020B0609020204030204" pitchFamily="49" charset="0"/>
              </a:rPr>
              <a:t>: ACCESS_ALLOWED_ACE_TYPE</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-&gt;Ace[0]: -&gt;</a:t>
            </a:r>
            <a:r>
              <a:rPr lang="fr-FR" sz="1050" err="1">
                <a:latin typeface="Consolas" panose="020B0609020204030204" pitchFamily="49" charset="0"/>
              </a:rPr>
              <a:t>AceFlags</a:t>
            </a:r>
            <a:r>
              <a:rPr lang="fr-FR" sz="1050">
                <a:latin typeface="Consolas" panose="020B0609020204030204" pitchFamily="49" charset="0"/>
              </a:rPr>
              <a:t>: 0x0</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-&gt;Ace[0]: -&gt;</a:t>
            </a:r>
            <a:r>
              <a:rPr lang="fr-FR" sz="1050" err="1">
                <a:latin typeface="Consolas" panose="020B0609020204030204" pitchFamily="49" charset="0"/>
              </a:rPr>
              <a:t>AceSize</a:t>
            </a:r>
            <a:r>
              <a:rPr lang="fr-FR" sz="1050">
                <a:latin typeface="Consolas" panose="020B0609020204030204" pitchFamily="49" charset="0"/>
              </a:rPr>
              <a:t>: 0x24</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-&gt;Ace[0]: -&gt;Mask : 0x001fffff</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-&gt;Ace[0]: -&gt;SID: S-1-5-21-201441023-2640717268-4266869512-1001 (no </a:t>
            </a:r>
            <a:r>
              <a:rPr lang="fr-FR" sz="1050" err="1">
                <a:latin typeface="Consolas" panose="020B0609020204030204" pitchFamily="49" charset="0"/>
              </a:rPr>
              <a:t>name</a:t>
            </a:r>
            <a:r>
              <a:rPr lang="fr-FR" sz="1050">
                <a:latin typeface="Consolas" panose="020B0609020204030204" pitchFamily="49" charset="0"/>
              </a:rPr>
              <a:t> </a:t>
            </a:r>
            <a:r>
              <a:rPr lang="fr-FR" sz="1050" err="1">
                <a:latin typeface="Consolas" panose="020B0609020204030204" pitchFamily="49" charset="0"/>
              </a:rPr>
              <a:t>mapped</a:t>
            </a:r>
            <a:r>
              <a:rPr lang="fr-FR" sz="1050">
                <a:latin typeface="Consolas" panose="020B0609020204030204" pitchFamily="49" charset="0"/>
              </a:rPr>
              <a:t>)</a:t>
            </a:r>
          </a:p>
          <a:p>
            <a:pPr marL="0" indent="0">
              <a:spcBef>
                <a:spcPts val="0"/>
              </a:spcBef>
              <a:buNone/>
            </a:pPr>
            <a:endParaRPr lang="fr-FR" sz="1050">
              <a:latin typeface="Consolas" panose="020B0609020204030204" pitchFamily="49" charset="0"/>
            </a:endParaRP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-&gt;Ace[1]: -&gt;</a:t>
            </a:r>
            <a:r>
              <a:rPr lang="fr-FR" sz="1050" err="1">
                <a:latin typeface="Consolas" panose="020B0609020204030204" pitchFamily="49" charset="0"/>
              </a:rPr>
              <a:t>AceType</a:t>
            </a:r>
            <a:r>
              <a:rPr lang="fr-FR" sz="1050">
                <a:latin typeface="Consolas" panose="020B0609020204030204" pitchFamily="49" charset="0"/>
              </a:rPr>
              <a:t>: ACCESS_ALLOWED_ACE_TYPE</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-&gt;Ace[1]: -&gt;</a:t>
            </a:r>
            <a:r>
              <a:rPr lang="fr-FR" sz="1050" err="1">
                <a:latin typeface="Consolas" panose="020B0609020204030204" pitchFamily="49" charset="0"/>
              </a:rPr>
              <a:t>AceFlags</a:t>
            </a:r>
            <a:r>
              <a:rPr lang="fr-FR" sz="1050">
                <a:latin typeface="Consolas" panose="020B0609020204030204" pitchFamily="49" charset="0"/>
              </a:rPr>
              <a:t>: 0x0</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-&gt;Ace[1]: -&gt;</a:t>
            </a:r>
            <a:r>
              <a:rPr lang="fr-FR" sz="1050" err="1">
                <a:latin typeface="Consolas" panose="020B0609020204030204" pitchFamily="49" charset="0"/>
              </a:rPr>
              <a:t>AceSize</a:t>
            </a:r>
            <a:r>
              <a:rPr lang="fr-FR" sz="1050">
                <a:latin typeface="Consolas" panose="020B0609020204030204" pitchFamily="49" charset="0"/>
              </a:rPr>
              <a:t>: 0x14</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-&gt;Ace[1]: -&gt;Mask : 0x001fffff</a:t>
            </a:r>
          </a:p>
          <a:p>
            <a:pPr marL="0" indent="0">
              <a:spcBef>
                <a:spcPts val="0"/>
              </a:spcBef>
              <a:buNone/>
            </a:pPr>
            <a:r>
              <a:rPr lang="fr-FR" sz="1050">
                <a:latin typeface="Consolas" panose="020B0609020204030204" pitchFamily="49" charset="0"/>
              </a:rPr>
              <a:t>-&gt;</a:t>
            </a:r>
            <a:r>
              <a:rPr lang="fr-FR" sz="1050" err="1">
                <a:latin typeface="Consolas" panose="020B0609020204030204" pitchFamily="49" charset="0"/>
              </a:rPr>
              <a:t>Dacl</a:t>
            </a:r>
            <a:r>
              <a:rPr lang="fr-FR" sz="1050">
                <a:latin typeface="Consolas" panose="020B0609020204030204" pitchFamily="49" charset="0"/>
              </a:rPr>
              <a:t>    : -&gt;Ace[1]: -&gt;SID: S-1-5-18 (</a:t>
            </a:r>
            <a:r>
              <a:rPr lang="fr-FR" sz="1050" err="1">
                <a:latin typeface="Consolas" panose="020B0609020204030204" pitchFamily="49" charset="0"/>
              </a:rPr>
              <a:t>Well</a:t>
            </a:r>
            <a:r>
              <a:rPr lang="fr-FR" sz="1050">
                <a:latin typeface="Consolas" panose="020B0609020204030204" pitchFamily="49" charset="0"/>
              </a:rPr>
              <a:t> </a:t>
            </a:r>
            <a:r>
              <a:rPr lang="fr-FR" sz="1050" err="1">
                <a:latin typeface="Consolas" panose="020B0609020204030204" pitchFamily="49" charset="0"/>
              </a:rPr>
              <a:t>Known</a:t>
            </a:r>
            <a:r>
              <a:rPr lang="fr-FR" sz="1050">
                <a:latin typeface="Consolas" panose="020B0609020204030204" pitchFamily="49" charset="0"/>
              </a:rPr>
              <a:t> Group: NT AUTHORITY\SYSTEM)</a:t>
            </a:r>
            <a:endParaRPr lang="fr-FR" sz="1100">
              <a:latin typeface="Consolas" panose="020B0609020204030204" pitchFamily="49" charset="0"/>
            </a:endParaRPr>
          </a:p>
        </p:txBody>
      </p:sp>
      <p:pic>
        <p:nvPicPr>
          <p:cNvPr id="6" name="Picture 5">
            <a:extLst>
              <a:ext uri="{FF2B5EF4-FFF2-40B4-BE49-F238E27FC236}">
                <a16:creationId xmlns:a16="http://schemas.microsoft.com/office/drawing/2014/main" id="{7010928E-9A03-47D4-9FD0-9A011C51434D}"/>
              </a:ext>
            </a:extLst>
          </p:cNvPr>
          <p:cNvPicPr>
            <a:picLocks noChangeAspect="1"/>
          </p:cNvPicPr>
          <p:nvPr/>
        </p:nvPicPr>
        <p:blipFill>
          <a:blip r:embed="rId2"/>
          <a:stretch>
            <a:fillRect/>
          </a:stretch>
        </p:blipFill>
        <p:spPr>
          <a:xfrm>
            <a:off x="366141" y="2766372"/>
            <a:ext cx="4858909" cy="3020706"/>
          </a:xfrm>
          <a:prstGeom prst="rect">
            <a:avLst/>
          </a:prstGeom>
        </p:spPr>
      </p:pic>
    </p:spTree>
    <p:extLst>
      <p:ext uri="{BB962C8B-B14F-4D97-AF65-F5344CB8AC3E}">
        <p14:creationId xmlns:p14="http://schemas.microsoft.com/office/powerpoint/2010/main" val="1341472633"/>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0D734-C5BA-4A25-A989-5922B231762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90</a:t>
            </a:fld>
            <a:endParaRPr lang="en-US"/>
          </a:p>
        </p:txBody>
      </p:sp>
      <p:sp>
        <p:nvSpPr>
          <p:cNvPr id="6" name="Text Placeholder 5">
            <a:extLst>
              <a:ext uri="{FF2B5EF4-FFF2-40B4-BE49-F238E27FC236}">
                <a16:creationId xmlns:a16="http://schemas.microsoft.com/office/drawing/2014/main" id="{D4BAB29D-0B45-4D53-9B65-FDDC03286371}"/>
              </a:ext>
            </a:extLst>
          </p:cNvPr>
          <p:cNvSpPr>
            <a:spLocks noGrp="1"/>
          </p:cNvSpPr>
          <p:nvPr>
            <p:ph type="body" sz="quarter" idx="14"/>
          </p:nvPr>
        </p:nvSpPr>
        <p:spPr>
          <a:xfrm>
            <a:off x="274702" y="1668463"/>
            <a:ext cx="5852096" cy="4799775"/>
          </a:xfrm>
        </p:spPr>
        <p:txBody>
          <a:bodyPr/>
          <a:lstStyle/>
          <a:p>
            <a:pPr marL="0" indent="0">
              <a:buNone/>
            </a:pPr>
            <a:r>
              <a:rPr lang="en-US" sz="2400">
                <a:latin typeface="+mn-lt"/>
              </a:rPr>
              <a:t>Example for a process object</a:t>
            </a:r>
          </a:p>
          <a:p>
            <a:pPr marL="0" indent="0">
              <a:buNone/>
            </a:pPr>
            <a:r>
              <a:rPr lang="fr-FR" sz="1100" err="1">
                <a:latin typeface="Consolas" panose="020B0609020204030204" pitchFamily="49" charset="0"/>
              </a:rPr>
              <a:t>kd</a:t>
            </a:r>
            <a:r>
              <a:rPr lang="fr-FR" sz="1100">
                <a:latin typeface="Consolas" panose="020B0609020204030204" pitchFamily="49" charset="0"/>
              </a:rPr>
              <a:t>&gt; !process ffff890585214580 0</a:t>
            </a:r>
          </a:p>
          <a:p>
            <a:pPr marL="0" indent="0">
              <a:buNone/>
            </a:pPr>
            <a:r>
              <a:rPr lang="fr-FR" sz="1100">
                <a:latin typeface="Consolas" panose="020B0609020204030204" pitchFamily="49" charset="0"/>
              </a:rPr>
              <a:t>PROCESS ffff890585214580</a:t>
            </a:r>
          </a:p>
          <a:p>
            <a:pPr marL="0" indent="0">
              <a:buNone/>
            </a:pPr>
            <a:r>
              <a:rPr lang="fr-FR" sz="1100">
                <a:latin typeface="Consolas" panose="020B0609020204030204" pitchFamily="49" charset="0"/>
              </a:rPr>
              <a:t>    </a:t>
            </a:r>
            <a:r>
              <a:rPr lang="fr-FR" sz="1100" err="1">
                <a:latin typeface="Consolas" panose="020B0609020204030204" pitchFamily="49" charset="0"/>
              </a:rPr>
              <a:t>SessionId</a:t>
            </a:r>
            <a:r>
              <a:rPr lang="fr-FR" sz="1100">
                <a:latin typeface="Consolas" panose="020B0609020204030204" pitchFamily="49" charset="0"/>
              </a:rPr>
              <a:t>: 1  Cid: 1140    </a:t>
            </a:r>
            <a:r>
              <a:rPr lang="fr-FR" sz="1100" err="1">
                <a:latin typeface="Consolas" panose="020B0609020204030204" pitchFamily="49" charset="0"/>
              </a:rPr>
              <a:t>Peb</a:t>
            </a:r>
            <a:r>
              <a:rPr lang="fr-FR" sz="1100">
                <a:latin typeface="Consolas" panose="020B0609020204030204" pitchFamily="49" charset="0"/>
              </a:rPr>
              <a:t>: c10d10e000  </a:t>
            </a:r>
            <a:r>
              <a:rPr lang="fr-FR" sz="1100" err="1">
                <a:latin typeface="Consolas" panose="020B0609020204030204" pitchFamily="49" charset="0"/>
              </a:rPr>
              <a:t>ParentCid</a:t>
            </a:r>
            <a:r>
              <a:rPr lang="fr-FR" sz="1100">
                <a:latin typeface="Consolas" panose="020B0609020204030204" pitchFamily="49" charset="0"/>
              </a:rPr>
              <a:t>: 0fc4</a:t>
            </a:r>
          </a:p>
          <a:p>
            <a:pPr marL="0" indent="0">
              <a:buNone/>
            </a:pPr>
            <a:r>
              <a:rPr lang="fr-FR" sz="1100">
                <a:latin typeface="Consolas" panose="020B0609020204030204" pitchFamily="49" charset="0"/>
              </a:rPr>
              <a:t>    </a:t>
            </a:r>
            <a:r>
              <a:rPr lang="fr-FR" sz="1100" err="1">
                <a:latin typeface="Consolas" panose="020B0609020204030204" pitchFamily="49" charset="0"/>
              </a:rPr>
              <a:t>DirBase</a:t>
            </a:r>
            <a:r>
              <a:rPr lang="fr-FR" sz="1100">
                <a:latin typeface="Consolas" panose="020B0609020204030204" pitchFamily="49" charset="0"/>
              </a:rPr>
              <a:t>: 33c80000  </a:t>
            </a:r>
            <a:r>
              <a:rPr lang="fr-FR" sz="1100" err="1">
                <a:latin typeface="Consolas" panose="020B0609020204030204" pitchFamily="49" charset="0"/>
              </a:rPr>
              <a:t>ObjectTable</a:t>
            </a:r>
            <a:r>
              <a:rPr lang="fr-FR" sz="1100">
                <a:latin typeface="Consolas" panose="020B0609020204030204" pitchFamily="49" charset="0"/>
              </a:rPr>
              <a:t>: ffff9989644d7040  </a:t>
            </a:r>
            <a:r>
              <a:rPr lang="fr-FR" sz="1100" err="1">
                <a:latin typeface="Consolas" panose="020B0609020204030204" pitchFamily="49" charset="0"/>
              </a:rPr>
              <a:t>HandleCount</a:t>
            </a:r>
            <a:r>
              <a:rPr lang="fr-FR" sz="1100">
                <a:latin typeface="Consolas" panose="020B0609020204030204" pitchFamily="49" charset="0"/>
              </a:rPr>
              <a:t>: 590.</a:t>
            </a:r>
          </a:p>
          <a:p>
            <a:pPr marL="0" indent="0">
              <a:buNone/>
            </a:pPr>
            <a:r>
              <a:rPr lang="fr-FR" sz="1100">
                <a:latin typeface="Consolas" panose="020B0609020204030204" pitchFamily="49" charset="0"/>
              </a:rPr>
              <a:t>    Image: powershell.exe</a:t>
            </a:r>
          </a:p>
          <a:p>
            <a:pPr marL="0" indent="0">
              <a:buNone/>
            </a:pPr>
            <a:endParaRPr lang="en-US" sz="1100">
              <a:latin typeface="Consolas" panose="020B0609020204030204" pitchFamily="49" charset="0"/>
            </a:endParaRPr>
          </a:p>
          <a:p>
            <a:pPr marL="0" indent="0">
              <a:buNone/>
            </a:pPr>
            <a:r>
              <a:rPr lang="en-US" sz="1100">
                <a:latin typeface="Consolas" panose="020B0609020204030204" pitchFamily="49" charset="0"/>
              </a:rPr>
              <a:t>Step 1 – getting address of object’s header</a:t>
            </a:r>
          </a:p>
          <a:p>
            <a:pPr marL="0" indent="0">
              <a:buNone/>
            </a:pPr>
            <a:r>
              <a:rPr lang="en-US" sz="1100" err="1">
                <a:latin typeface="Consolas" panose="020B0609020204030204" pitchFamily="49" charset="0"/>
              </a:rPr>
              <a:t>kd</a:t>
            </a:r>
            <a:r>
              <a:rPr lang="en-US" sz="1100">
                <a:latin typeface="Consolas" panose="020B0609020204030204" pitchFamily="49" charset="0"/>
              </a:rPr>
              <a:t>&gt; !object ffff890585214580</a:t>
            </a:r>
          </a:p>
          <a:p>
            <a:pPr marL="0" indent="0">
              <a:buNone/>
            </a:pPr>
            <a:r>
              <a:rPr lang="en-US" sz="1100">
                <a:latin typeface="Consolas" panose="020B0609020204030204" pitchFamily="49" charset="0"/>
              </a:rPr>
              <a:t>Object: ffff890585214580  Type: (ffff890584a5ba50) Process</a:t>
            </a:r>
          </a:p>
          <a:p>
            <a:pPr marL="0" indent="0">
              <a:buNone/>
            </a:pPr>
            <a:r>
              <a:rPr lang="en-US" sz="1100">
                <a:latin typeface="Consolas" panose="020B0609020204030204" pitchFamily="49" charset="0"/>
              </a:rPr>
              <a:t>    </a:t>
            </a:r>
            <a:r>
              <a:rPr lang="en-US" sz="1100" err="1">
                <a:latin typeface="Consolas" panose="020B0609020204030204" pitchFamily="49" charset="0"/>
              </a:rPr>
              <a:t>ObjectHeader</a:t>
            </a:r>
            <a:r>
              <a:rPr lang="en-US" sz="1100">
                <a:latin typeface="Consolas" panose="020B0609020204030204" pitchFamily="49" charset="0"/>
              </a:rPr>
              <a:t>: </a:t>
            </a:r>
            <a:r>
              <a:rPr lang="en-US" sz="1100">
                <a:solidFill>
                  <a:schemeClr val="tx2"/>
                </a:solidFill>
                <a:latin typeface="Consolas" panose="020B0609020204030204" pitchFamily="49" charset="0"/>
              </a:rPr>
              <a:t>ffff890585214550</a:t>
            </a:r>
            <a:r>
              <a:rPr lang="en-US" sz="1100">
                <a:latin typeface="Consolas" panose="020B0609020204030204" pitchFamily="49" charset="0"/>
              </a:rPr>
              <a:t> (new version)</a:t>
            </a:r>
          </a:p>
          <a:p>
            <a:pPr marL="0" indent="0">
              <a:buNone/>
            </a:pPr>
            <a:r>
              <a:rPr lang="en-US" sz="1100">
                <a:latin typeface="Consolas" panose="020B0609020204030204" pitchFamily="49" charset="0"/>
              </a:rPr>
              <a:t>    </a:t>
            </a:r>
            <a:r>
              <a:rPr lang="en-US" sz="1100" err="1">
                <a:latin typeface="Consolas" panose="020B0609020204030204" pitchFamily="49" charset="0"/>
              </a:rPr>
              <a:t>HandleCount</a:t>
            </a:r>
            <a:r>
              <a:rPr lang="en-US" sz="1100">
                <a:latin typeface="Consolas" panose="020B0609020204030204" pitchFamily="49" charset="0"/>
              </a:rPr>
              <a:t>: 11  </a:t>
            </a:r>
            <a:r>
              <a:rPr lang="en-US" sz="1100" err="1">
                <a:latin typeface="Consolas" panose="020B0609020204030204" pitchFamily="49" charset="0"/>
              </a:rPr>
              <a:t>PointerCount</a:t>
            </a:r>
            <a:r>
              <a:rPr lang="en-US" sz="1100">
                <a:latin typeface="Consolas" panose="020B0609020204030204" pitchFamily="49" charset="0"/>
              </a:rPr>
              <a:t>: 360191</a:t>
            </a:r>
          </a:p>
          <a:p>
            <a:pPr marL="0" indent="0">
              <a:buNone/>
            </a:pPr>
            <a:endParaRPr lang="en-US" sz="1100">
              <a:latin typeface="Consolas" panose="020B0609020204030204" pitchFamily="49" charset="0"/>
            </a:endParaRPr>
          </a:p>
          <a:p>
            <a:pPr marL="0" indent="0">
              <a:buNone/>
            </a:pPr>
            <a:r>
              <a:rPr lang="en-US" sz="1100">
                <a:latin typeface="Consolas" panose="020B0609020204030204" pitchFamily="49" charset="0"/>
              </a:rPr>
              <a:t>Step 2 – get address of Security Descriptor</a:t>
            </a: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dt</a:t>
            </a:r>
            <a:r>
              <a:rPr lang="fr-FR" sz="1100">
                <a:latin typeface="Consolas" panose="020B0609020204030204" pitchFamily="49" charset="0"/>
              </a:rPr>
              <a:t> </a:t>
            </a:r>
            <a:r>
              <a:rPr lang="fr-FR" sz="1100" err="1">
                <a:latin typeface="Consolas" panose="020B0609020204030204" pitchFamily="49" charset="0"/>
              </a:rPr>
              <a:t>nt!_OBJECT_HEADER</a:t>
            </a:r>
            <a:r>
              <a:rPr lang="fr-FR" sz="1100">
                <a:latin typeface="Consolas" panose="020B0609020204030204" pitchFamily="49" charset="0"/>
              </a:rPr>
              <a:t> </a:t>
            </a:r>
            <a:r>
              <a:rPr lang="fr-FR" sz="1100">
                <a:solidFill>
                  <a:schemeClr val="tx2"/>
                </a:solidFill>
                <a:latin typeface="Consolas" panose="020B0609020204030204" pitchFamily="49" charset="0"/>
              </a:rPr>
              <a:t>ffff890585214550</a:t>
            </a:r>
          </a:p>
          <a:p>
            <a:pPr marL="0" indent="0">
              <a:buNone/>
            </a:pPr>
            <a:r>
              <a:rPr lang="en-US" sz="1100">
                <a:latin typeface="Consolas" panose="020B0609020204030204" pitchFamily="49" charset="0"/>
              </a:rPr>
              <a:t>&lt;omitted for </a:t>
            </a:r>
            <a:r>
              <a:rPr lang="en-US" sz="1100" err="1">
                <a:latin typeface="Consolas" panose="020B0609020204030204" pitchFamily="49" charset="0"/>
              </a:rPr>
              <a:t>brievity</a:t>
            </a:r>
            <a:r>
              <a:rPr lang="en-US" sz="1100">
                <a:latin typeface="Consolas" panose="020B0609020204030204" pitchFamily="49" charset="0"/>
              </a:rPr>
              <a:t>&gt;</a:t>
            </a:r>
            <a:endParaRPr lang="fr-FR" sz="1100">
              <a:latin typeface="Consolas" panose="020B0609020204030204" pitchFamily="49" charset="0"/>
            </a:endParaRPr>
          </a:p>
          <a:p>
            <a:pPr marL="0" indent="0">
              <a:buNone/>
            </a:pPr>
            <a:r>
              <a:rPr lang="fr-FR" sz="1100">
                <a:latin typeface="Consolas" panose="020B0609020204030204" pitchFamily="49" charset="0"/>
              </a:rPr>
              <a:t>   +0x028 </a:t>
            </a:r>
            <a:r>
              <a:rPr lang="fr-FR" sz="1100" err="1">
                <a:latin typeface="Consolas" panose="020B0609020204030204" pitchFamily="49" charset="0"/>
              </a:rPr>
              <a:t>SecurityDescriptor</a:t>
            </a:r>
            <a:r>
              <a:rPr lang="fr-FR" sz="1100">
                <a:latin typeface="Consolas" panose="020B0609020204030204" pitchFamily="49" charset="0"/>
              </a:rPr>
              <a:t> : </a:t>
            </a:r>
            <a:r>
              <a:rPr lang="fr-FR" sz="1100">
                <a:solidFill>
                  <a:schemeClr val="accent3"/>
                </a:solidFill>
                <a:latin typeface="Consolas" panose="020B0609020204030204" pitchFamily="49" charset="0"/>
              </a:rPr>
              <a:t>0xffff9989`64247d62</a:t>
            </a:r>
            <a:r>
              <a:rPr lang="fr-FR" sz="1100">
                <a:latin typeface="Consolas" panose="020B0609020204030204" pitchFamily="49" charset="0"/>
              </a:rPr>
              <a:t> </a:t>
            </a:r>
            <a:r>
              <a:rPr lang="fr-FR" sz="1100" err="1">
                <a:latin typeface="Consolas" panose="020B0609020204030204" pitchFamily="49" charset="0"/>
              </a:rPr>
              <a:t>Void</a:t>
            </a:r>
            <a:endParaRPr lang="fr-FR" sz="1100">
              <a:latin typeface="Consolas" panose="020B0609020204030204" pitchFamily="49" charset="0"/>
            </a:endParaRPr>
          </a:p>
          <a:p>
            <a:pPr marL="0" indent="0">
              <a:buNone/>
            </a:pPr>
            <a:r>
              <a:rPr lang="fr-FR" sz="1100">
                <a:latin typeface="Consolas" panose="020B0609020204030204" pitchFamily="49" charset="0"/>
              </a:rPr>
              <a:t>   +0x030 Body             : _QUAD</a:t>
            </a:r>
          </a:p>
          <a:p>
            <a:pPr marL="0" indent="0">
              <a:buNone/>
            </a:pPr>
            <a:endParaRPr lang="en-US" sz="1100">
              <a:latin typeface="Consolas" panose="020B0609020204030204" pitchFamily="49" charset="0"/>
            </a:endParaRPr>
          </a:p>
          <a:p>
            <a:pPr marL="0" indent="0">
              <a:buNone/>
            </a:pPr>
            <a:r>
              <a:rPr lang="en-US" sz="1100">
                <a:latin typeface="Consolas" panose="020B0609020204030204" pitchFamily="49" charset="0"/>
              </a:rPr>
              <a:t>S</a:t>
            </a:r>
            <a:r>
              <a:rPr lang="fr-FR" sz="1100">
                <a:latin typeface="Consolas" panose="020B0609020204030204" pitchFamily="49" charset="0"/>
              </a:rPr>
              <a:t>tep 3 – dump the Security </a:t>
            </a:r>
            <a:r>
              <a:rPr lang="fr-FR" sz="1100" err="1">
                <a:latin typeface="Consolas" panose="020B0609020204030204" pitchFamily="49" charset="0"/>
              </a:rPr>
              <a:t>Descriptor</a:t>
            </a:r>
            <a:endParaRPr lang="fr-FR" sz="1100">
              <a:latin typeface="Consolas" panose="020B0609020204030204" pitchFamily="49" charset="0"/>
            </a:endParaRPr>
          </a:p>
          <a:p>
            <a:pPr marL="0" indent="0">
              <a:buNone/>
            </a:pPr>
            <a:r>
              <a:rPr lang="fr-FR" sz="1100" err="1">
                <a:latin typeface="Consolas" panose="020B0609020204030204" pitchFamily="49" charset="0"/>
              </a:rPr>
              <a:t>kd</a:t>
            </a:r>
            <a:r>
              <a:rPr lang="fr-FR" sz="1100">
                <a:latin typeface="Consolas" panose="020B0609020204030204" pitchFamily="49" charset="0"/>
              </a:rPr>
              <a:t>&gt; !</a:t>
            </a:r>
            <a:r>
              <a:rPr lang="fr-FR" sz="1100" err="1">
                <a:latin typeface="Consolas" panose="020B0609020204030204" pitchFamily="49" charset="0"/>
              </a:rPr>
              <a:t>sd</a:t>
            </a:r>
            <a:r>
              <a:rPr lang="fr-FR" sz="1100">
                <a:latin typeface="Consolas" panose="020B0609020204030204" pitchFamily="49" charset="0"/>
              </a:rPr>
              <a:t> </a:t>
            </a:r>
            <a:r>
              <a:rPr lang="fr-FR" sz="1100">
                <a:solidFill>
                  <a:schemeClr val="accent3"/>
                </a:solidFill>
                <a:latin typeface="Consolas" panose="020B0609020204030204" pitchFamily="49" charset="0"/>
              </a:rPr>
              <a:t>0xffff9989`64247d62</a:t>
            </a:r>
            <a:r>
              <a:rPr lang="fr-FR" sz="1100">
                <a:latin typeface="Consolas" panose="020B0609020204030204" pitchFamily="49" charset="0"/>
              </a:rPr>
              <a:t>&amp;0n-16 1</a:t>
            </a:r>
          </a:p>
          <a:p>
            <a:pPr marL="0" indent="0">
              <a:buNone/>
            </a:pPr>
            <a:r>
              <a:rPr lang="fr-FR" sz="1100">
                <a:latin typeface="Consolas" panose="020B0609020204030204" pitchFamily="49" charset="0"/>
              </a:rPr>
              <a:t>-&gt;</a:t>
            </a:r>
            <a:r>
              <a:rPr lang="fr-FR" sz="1100" err="1">
                <a:latin typeface="Consolas" panose="020B0609020204030204" pitchFamily="49" charset="0"/>
              </a:rPr>
              <a:t>Revision</a:t>
            </a:r>
            <a:r>
              <a:rPr lang="fr-FR" sz="1100">
                <a:latin typeface="Consolas" panose="020B0609020204030204" pitchFamily="49" charset="0"/>
              </a:rPr>
              <a:t>: 0x1</a:t>
            </a:r>
          </a:p>
          <a:p>
            <a:pPr marL="0" indent="0">
              <a:buNone/>
            </a:pPr>
            <a:r>
              <a:rPr lang="fr-FR" sz="1100">
                <a:latin typeface="Consolas" panose="020B0609020204030204" pitchFamily="49" charset="0"/>
              </a:rPr>
              <a:t>-&gt;Sbz1    : 0x0</a:t>
            </a:r>
          </a:p>
          <a:p>
            <a:pPr marL="0" indent="0">
              <a:buNone/>
            </a:pPr>
            <a:r>
              <a:rPr lang="fr-FR" sz="1100" err="1">
                <a:latin typeface="Consolas" panose="020B0609020204030204" pitchFamily="49" charset="0"/>
              </a:rPr>
              <a:t>mapped</a:t>
            </a:r>
            <a:r>
              <a:rPr lang="fr-FR" sz="1100">
                <a:latin typeface="Consolas" panose="020B0609020204030204" pitchFamily="49" charset="0"/>
              </a:rPr>
              <a:t>)</a:t>
            </a:r>
          </a:p>
        </p:txBody>
      </p:sp>
      <p:sp>
        <p:nvSpPr>
          <p:cNvPr id="5" name="Title 4">
            <a:extLst>
              <a:ext uri="{FF2B5EF4-FFF2-40B4-BE49-F238E27FC236}">
                <a16:creationId xmlns:a16="http://schemas.microsoft.com/office/drawing/2014/main" id="{81A35F69-576E-4CE0-A425-D9EBDB3503F5}"/>
              </a:ext>
            </a:extLst>
          </p:cNvPr>
          <p:cNvSpPr>
            <a:spLocks noGrp="1"/>
          </p:cNvSpPr>
          <p:nvPr>
            <p:ph type="title"/>
          </p:nvPr>
        </p:nvSpPr>
        <p:spPr/>
        <p:txBody>
          <a:bodyPr/>
          <a:lstStyle/>
          <a:p>
            <a:r>
              <a:rPr lang="en-US"/>
              <a:t>Displaying object’s security descriptor – detailed example</a:t>
            </a:r>
            <a:endParaRPr lang="fr-FR"/>
          </a:p>
        </p:txBody>
      </p:sp>
      <p:sp>
        <p:nvSpPr>
          <p:cNvPr id="11" name="Text Placeholder 5">
            <a:extLst>
              <a:ext uri="{FF2B5EF4-FFF2-40B4-BE49-F238E27FC236}">
                <a16:creationId xmlns:a16="http://schemas.microsoft.com/office/drawing/2014/main" id="{F897F8E8-6DFD-41E9-9C54-5076FE0B2596}"/>
              </a:ext>
            </a:extLst>
          </p:cNvPr>
          <p:cNvSpPr txBox="1">
            <a:spLocks/>
          </p:cNvSpPr>
          <p:nvPr/>
        </p:nvSpPr>
        <p:spPr>
          <a:xfrm>
            <a:off x="6314552" y="1668463"/>
            <a:ext cx="5852096" cy="346248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a:latin typeface="Consolas" panose="020B0609020204030204" pitchFamily="49" charset="0"/>
              </a:rPr>
              <a:t>(continuation)</a:t>
            </a:r>
            <a:endParaRPr lang="fr-FR" sz="1100">
              <a:latin typeface="Consolas" panose="020B0609020204030204" pitchFamily="49" charset="0"/>
            </a:endParaRPr>
          </a:p>
          <a:p>
            <a:pPr marL="0" indent="0">
              <a:buFont typeface="Arial" pitchFamily="34" charset="0"/>
              <a:buNone/>
            </a:pPr>
            <a:endParaRPr lang="fr-FR" sz="1100">
              <a:latin typeface="Consolas" panose="020B0609020204030204" pitchFamily="49" charset="0"/>
            </a:endParaRPr>
          </a:p>
          <a:p>
            <a:pPr marL="0" indent="0">
              <a:buFont typeface="Arial" pitchFamily="34" charset="0"/>
              <a:buNone/>
            </a:pPr>
            <a:r>
              <a:rPr lang="fr-FR" sz="1100">
                <a:latin typeface="Consolas" panose="020B0609020204030204" pitchFamily="49" charset="0"/>
              </a:rPr>
              <a:t>-&gt;Control : 0x8814</a:t>
            </a:r>
          </a:p>
          <a:p>
            <a:pPr marL="0" indent="0">
              <a:buFont typeface="Arial" pitchFamily="34" charset="0"/>
              <a:buNone/>
            </a:pPr>
            <a:r>
              <a:rPr lang="fr-FR" sz="1100">
                <a:latin typeface="Consolas" panose="020B0609020204030204" pitchFamily="49" charset="0"/>
              </a:rPr>
              <a:t>            SE_DACL_PRESENT</a:t>
            </a:r>
          </a:p>
          <a:p>
            <a:pPr marL="0" indent="0">
              <a:buFont typeface="Arial" pitchFamily="34" charset="0"/>
              <a:buNone/>
            </a:pPr>
            <a:r>
              <a:rPr lang="fr-FR" sz="1100">
                <a:latin typeface="Consolas" panose="020B0609020204030204" pitchFamily="49" charset="0"/>
              </a:rPr>
              <a:t>            SE_SACL_PRESENT</a:t>
            </a:r>
          </a:p>
          <a:p>
            <a:pPr marL="0" indent="0">
              <a:buFont typeface="Arial" pitchFamily="34" charset="0"/>
              <a:buNone/>
            </a:pPr>
            <a:r>
              <a:rPr lang="fr-FR" sz="1100">
                <a:latin typeface="Consolas" panose="020B0609020204030204" pitchFamily="49" charset="0"/>
              </a:rPr>
              <a:t>            SE_SACL_AUTO_INHERITED</a:t>
            </a:r>
          </a:p>
          <a:p>
            <a:pPr marL="0" indent="0">
              <a:buFont typeface="Arial" pitchFamily="34" charset="0"/>
              <a:buNone/>
            </a:pPr>
            <a:r>
              <a:rPr lang="fr-FR" sz="1100">
                <a:latin typeface="Consolas" panose="020B0609020204030204" pitchFamily="49" charset="0"/>
              </a:rPr>
              <a:t>            SE_SELF_RELATIVE</a:t>
            </a:r>
          </a:p>
          <a:p>
            <a:pPr marL="0" indent="0">
              <a:buFont typeface="Arial" pitchFamily="34" charset="0"/>
              <a:buNone/>
            </a:pPr>
            <a:r>
              <a:rPr lang="fr-FR" sz="1100">
                <a:latin typeface="Consolas" panose="020B0609020204030204" pitchFamily="49" charset="0"/>
              </a:rPr>
              <a:t>-&gt;</a:t>
            </a:r>
            <a:r>
              <a:rPr lang="fr-FR" sz="1100" err="1">
                <a:latin typeface="Consolas" panose="020B0609020204030204" pitchFamily="49" charset="0"/>
              </a:rPr>
              <a:t>Owner</a:t>
            </a:r>
            <a:r>
              <a:rPr lang="fr-FR" sz="1100">
                <a:latin typeface="Consolas" panose="020B0609020204030204" pitchFamily="49" charset="0"/>
              </a:rPr>
              <a:t>   : S-1-5-21-201441023-2640717268-4266869512-1001 (no </a:t>
            </a:r>
            <a:r>
              <a:rPr lang="fr-FR" sz="1100" err="1">
                <a:latin typeface="Consolas" panose="020B0609020204030204" pitchFamily="49" charset="0"/>
              </a:rPr>
              <a:t>name</a:t>
            </a:r>
            <a:r>
              <a:rPr lang="fr-FR" sz="1100">
                <a:latin typeface="Consolas" panose="020B0609020204030204" pitchFamily="49" charset="0"/>
              </a:rPr>
              <a:t> </a:t>
            </a:r>
            <a:r>
              <a:rPr lang="fr-FR" sz="1100" err="1">
                <a:latin typeface="Consolas" panose="020B0609020204030204" pitchFamily="49" charset="0"/>
              </a:rPr>
              <a:t>mapped</a:t>
            </a:r>
            <a:r>
              <a:rPr lang="fr-FR" sz="1100">
                <a:latin typeface="Consolas" panose="020B0609020204030204" pitchFamily="49" charset="0"/>
              </a:rPr>
              <a:t>)</a:t>
            </a:r>
          </a:p>
          <a:p>
            <a:pPr marL="0" indent="0">
              <a:buFont typeface="Arial" pitchFamily="34" charset="0"/>
              <a:buNone/>
            </a:pPr>
            <a:r>
              <a:rPr lang="fr-FR" sz="1100">
                <a:latin typeface="Consolas" panose="020B0609020204030204" pitchFamily="49" charset="0"/>
              </a:rPr>
              <a:t>-&gt;Group   : S-1-5-21-201441023-2640717268-4266869512-513 (no </a:t>
            </a:r>
            <a:r>
              <a:rPr lang="fr-FR" sz="1100" err="1">
                <a:latin typeface="Consolas" panose="020B0609020204030204" pitchFamily="49" charset="0"/>
              </a:rPr>
              <a:t>name</a:t>
            </a:r>
            <a:r>
              <a:rPr lang="fr-FR" sz="1100">
                <a:latin typeface="Consolas" panose="020B0609020204030204" pitchFamily="49" charset="0"/>
              </a:rPr>
              <a:t> </a:t>
            </a:r>
            <a:r>
              <a:rPr lang="fr-FR" sz="1100" err="1">
                <a:latin typeface="Consolas" panose="020B0609020204030204" pitchFamily="49" charset="0"/>
              </a:rPr>
              <a:t>mapped</a:t>
            </a:r>
            <a:r>
              <a:rPr lang="fr-FR" sz="1100">
                <a:latin typeface="Consolas" panose="020B0609020204030204" pitchFamily="49" charset="0"/>
              </a:rPr>
              <a:t>)</a:t>
            </a:r>
          </a:p>
          <a:p>
            <a:pPr marL="0" indent="0">
              <a:buNone/>
            </a:pPr>
            <a:r>
              <a:rPr lang="en-US" sz="1100">
                <a:latin typeface="Consolas" panose="020B0609020204030204" pitchFamily="49" charset="0"/>
              </a:rPr>
              <a:t>&lt;omitted for </a:t>
            </a:r>
            <a:r>
              <a:rPr lang="en-US" sz="1100" err="1">
                <a:latin typeface="Consolas" panose="020B0609020204030204" pitchFamily="49" charset="0"/>
              </a:rPr>
              <a:t>brievity</a:t>
            </a:r>
            <a:r>
              <a:rPr lang="en-US" sz="1100">
                <a:latin typeface="Consolas" panose="020B0609020204030204" pitchFamily="49" charset="0"/>
              </a:rPr>
              <a:t>&gt;</a:t>
            </a:r>
            <a:endParaRPr lang="fr-FR" sz="1100">
              <a:latin typeface="Consolas" panose="020B0609020204030204" pitchFamily="49" charset="0"/>
            </a:endParaRPr>
          </a:p>
          <a:p>
            <a:pPr marL="0" indent="0">
              <a:buFont typeface="Arial" pitchFamily="34" charset="0"/>
              <a:buNone/>
            </a:pPr>
            <a:endParaRPr lang="en-US" sz="1200">
              <a:latin typeface="+mn-lt"/>
            </a:endParaRPr>
          </a:p>
          <a:p>
            <a:pPr marL="0" indent="0">
              <a:buFont typeface="Arial" pitchFamily="34" charset="0"/>
              <a:buNone/>
            </a:pPr>
            <a:r>
              <a:rPr lang="en-US" sz="1200">
                <a:latin typeface="+mn-lt"/>
              </a:rPr>
              <a:t>Note:</a:t>
            </a:r>
          </a:p>
          <a:p>
            <a:pPr marL="0" indent="0">
              <a:buFont typeface="Arial" pitchFamily="34" charset="0"/>
              <a:buNone/>
            </a:pPr>
            <a:r>
              <a:rPr lang="en-US" sz="1200">
                <a:latin typeface="+mn-lt"/>
              </a:rPr>
              <a:t>On 64-bits machines, the last 4 bits of Object’s address have special meaning and need to be zeroed in order to access the object</a:t>
            </a:r>
          </a:p>
          <a:p>
            <a:pPr marL="0" indent="0">
              <a:buNone/>
            </a:pPr>
            <a:r>
              <a:rPr lang="en-US" sz="1200">
                <a:latin typeface="+mn-lt"/>
              </a:rPr>
              <a:t>The syntax </a:t>
            </a:r>
            <a:r>
              <a:rPr lang="fr-FR" sz="1200">
                <a:solidFill>
                  <a:schemeClr val="accent3"/>
                </a:solidFill>
                <a:latin typeface="Consolas" panose="020B0609020204030204" pitchFamily="49" charset="0"/>
              </a:rPr>
              <a:t>0xffff9989`64247d62</a:t>
            </a:r>
            <a:r>
              <a:rPr lang="fr-FR" sz="1200">
                <a:latin typeface="Consolas" panose="020B0609020204030204" pitchFamily="49" charset="0"/>
              </a:rPr>
              <a:t>&amp;0n-16 </a:t>
            </a:r>
            <a:r>
              <a:rPr lang="fr-FR" sz="1200" err="1">
                <a:latin typeface="+mn-lt"/>
              </a:rPr>
              <a:t>helps</a:t>
            </a:r>
            <a:r>
              <a:rPr lang="fr-FR" sz="1200">
                <a:latin typeface="+mn-lt"/>
              </a:rPr>
              <a:t> </a:t>
            </a:r>
            <a:r>
              <a:rPr lang="fr-FR" sz="1200" err="1">
                <a:latin typeface="+mn-lt"/>
              </a:rPr>
              <a:t>zeroing</a:t>
            </a:r>
            <a:r>
              <a:rPr lang="fr-FR" sz="1200">
                <a:latin typeface="+mn-lt"/>
              </a:rPr>
              <a:t> the last 4 bits by </a:t>
            </a:r>
            <a:r>
              <a:rPr lang="fr-FR" sz="1200" err="1">
                <a:latin typeface="+mn-lt"/>
              </a:rPr>
              <a:t>performing</a:t>
            </a:r>
            <a:r>
              <a:rPr lang="fr-FR" sz="1200">
                <a:latin typeface="+mn-lt"/>
              </a:rPr>
              <a:t> a </a:t>
            </a:r>
            <a:r>
              <a:rPr lang="fr-FR" sz="1200" err="1">
                <a:latin typeface="+mn-lt"/>
              </a:rPr>
              <a:t>bitwise</a:t>
            </a:r>
            <a:r>
              <a:rPr lang="fr-FR" sz="1200">
                <a:latin typeface="+mn-lt"/>
              </a:rPr>
              <a:t> AND </a:t>
            </a:r>
            <a:r>
              <a:rPr lang="fr-FR" sz="1200" err="1">
                <a:latin typeface="+mn-lt"/>
              </a:rPr>
              <a:t>between</a:t>
            </a:r>
            <a:r>
              <a:rPr lang="fr-FR" sz="1200">
                <a:latin typeface="+mn-lt"/>
              </a:rPr>
              <a:t> </a:t>
            </a:r>
            <a:r>
              <a:rPr lang="fr-FR" sz="1200" err="1">
                <a:latin typeface="+mn-lt"/>
              </a:rPr>
              <a:t>address</a:t>
            </a:r>
            <a:r>
              <a:rPr lang="fr-FR" sz="1200">
                <a:latin typeface="+mn-lt"/>
              </a:rPr>
              <a:t> and -16 (</a:t>
            </a:r>
            <a:r>
              <a:rPr lang="fr-FR" sz="1200" err="1">
                <a:latin typeface="+mn-lt"/>
              </a:rPr>
              <a:t>which</a:t>
            </a:r>
            <a:r>
              <a:rPr lang="fr-FR" sz="1200">
                <a:latin typeface="+mn-lt"/>
              </a:rPr>
              <a:t> </a:t>
            </a:r>
            <a:r>
              <a:rPr lang="fr-FR" sz="1200" err="1">
                <a:latin typeface="+mn-lt"/>
              </a:rPr>
              <a:t>is</a:t>
            </a:r>
            <a:r>
              <a:rPr lang="fr-FR" sz="1200">
                <a:latin typeface="+mn-lt"/>
              </a:rPr>
              <a:t> ffffffff`fffffff0 in </a:t>
            </a:r>
            <a:r>
              <a:rPr lang="fr-FR" sz="1200" err="1">
                <a:latin typeface="+mn-lt"/>
              </a:rPr>
              <a:t>hex</a:t>
            </a:r>
            <a:r>
              <a:rPr lang="fr-FR" sz="1200">
                <a:latin typeface="+mn-lt"/>
              </a:rPr>
              <a:t>)</a:t>
            </a:r>
          </a:p>
        </p:txBody>
      </p:sp>
    </p:spTree>
    <p:extLst>
      <p:ext uri="{BB962C8B-B14F-4D97-AF65-F5344CB8AC3E}">
        <p14:creationId xmlns:p14="http://schemas.microsoft.com/office/powerpoint/2010/main" val="1512309030"/>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85553F-C6B2-4012-912B-DA2E6010BAC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91</a:t>
            </a:fld>
            <a:endParaRPr lang="en-US"/>
          </a:p>
        </p:txBody>
      </p:sp>
      <p:sp>
        <p:nvSpPr>
          <p:cNvPr id="3" name="Text Placeholder 2">
            <a:extLst>
              <a:ext uri="{FF2B5EF4-FFF2-40B4-BE49-F238E27FC236}">
                <a16:creationId xmlns:a16="http://schemas.microsoft.com/office/drawing/2014/main" id="{7F9290F3-5D9C-48ED-819E-34881BCD1DFE}"/>
              </a:ext>
            </a:extLst>
          </p:cNvPr>
          <p:cNvSpPr>
            <a:spLocks noGrp="1"/>
          </p:cNvSpPr>
          <p:nvPr>
            <p:ph type="body" sz="quarter" idx="14"/>
          </p:nvPr>
        </p:nvSpPr>
        <p:spPr>
          <a:xfrm>
            <a:off x="274702" y="1668463"/>
            <a:ext cx="11887070" cy="2646878"/>
          </a:xfrm>
        </p:spPr>
        <p:txBody>
          <a:bodyPr/>
          <a:lstStyle/>
          <a:p>
            <a:pPr marL="0" indent="0">
              <a:buNone/>
            </a:pPr>
            <a:r>
              <a:rPr lang="en-US"/>
              <a:t>Object Manager and SRM can audit object access</a:t>
            </a:r>
          </a:p>
          <a:p>
            <a:pPr lvl="1"/>
            <a:r>
              <a:rPr lang="en-US"/>
              <a:t>Object Creation/Modification/Removal</a:t>
            </a:r>
          </a:p>
          <a:p>
            <a:pPr lvl="2"/>
            <a:r>
              <a:rPr lang="en-US" err="1"/>
              <a:t>Eg.</a:t>
            </a:r>
            <a:r>
              <a:rPr lang="en-US"/>
              <a:t> Process creation, Thread termination, Object handle creation</a:t>
            </a:r>
          </a:p>
          <a:p>
            <a:pPr lvl="1"/>
            <a:r>
              <a:rPr lang="en-US"/>
              <a:t>Privilege use</a:t>
            </a:r>
          </a:p>
          <a:p>
            <a:pPr lvl="1"/>
            <a:endParaRPr lang="en-US"/>
          </a:p>
          <a:p>
            <a:pPr marL="342900" lvl="1" indent="0">
              <a:buNone/>
            </a:pPr>
            <a:endParaRPr lang="en-US"/>
          </a:p>
        </p:txBody>
      </p:sp>
      <p:sp>
        <p:nvSpPr>
          <p:cNvPr id="4" name="Title 3">
            <a:extLst>
              <a:ext uri="{FF2B5EF4-FFF2-40B4-BE49-F238E27FC236}">
                <a16:creationId xmlns:a16="http://schemas.microsoft.com/office/drawing/2014/main" id="{D3315153-E7AA-43C9-B2BD-0A27990DB1FD}"/>
              </a:ext>
            </a:extLst>
          </p:cNvPr>
          <p:cNvSpPr>
            <a:spLocks noGrp="1"/>
          </p:cNvSpPr>
          <p:nvPr>
            <p:ph type="title"/>
          </p:nvPr>
        </p:nvSpPr>
        <p:spPr/>
        <p:txBody>
          <a:bodyPr/>
          <a:lstStyle/>
          <a:p>
            <a:r>
              <a:rPr lang="en-US"/>
              <a:t>Auditing</a:t>
            </a:r>
            <a:endParaRPr lang="fr-FR"/>
          </a:p>
        </p:txBody>
      </p:sp>
    </p:spTree>
    <p:extLst>
      <p:ext uri="{BB962C8B-B14F-4D97-AF65-F5344CB8AC3E}">
        <p14:creationId xmlns:p14="http://schemas.microsoft.com/office/powerpoint/2010/main" val="39147954"/>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9195CD-6C4A-47EF-878B-C314F4A6193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92</a:t>
            </a:fld>
            <a:endParaRPr lang="en-US"/>
          </a:p>
        </p:txBody>
      </p:sp>
      <p:sp>
        <p:nvSpPr>
          <p:cNvPr id="3" name="Title 2">
            <a:extLst>
              <a:ext uri="{FF2B5EF4-FFF2-40B4-BE49-F238E27FC236}">
                <a16:creationId xmlns:a16="http://schemas.microsoft.com/office/drawing/2014/main" id="{6753FC2D-089E-4A18-9248-54C991BFDC2E}"/>
              </a:ext>
            </a:extLst>
          </p:cNvPr>
          <p:cNvSpPr>
            <a:spLocks noGrp="1"/>
          </p:cNvSpPr>
          <p:nvPr>
            <p:ph type="title"/>
          </p:nvPr>
        </p:nvSpPr>
        <p:spPr/>
        <p:txBody>
          <a:bodyPr/>
          <a:lstStyle/>
          <a:p>
            <a:r>
              <a:rPr lang="en-US"/>
              <a:t>Auditing flow</a:t>
            </a:r>
            <a:endParaRPr lang="fr-FR"/>
          </a:p>
        </p:txBody>
      </p:sp>
      <p:sp>
        <p:nvSpPr>
          <p:cNvPr id="4" name="Rectangle 3">
            <a:extLst>
              <a:ext uri="{FF2B5EF4-FFF2-40B4-BE49-F238E27FC236}">
                <a16:creationId xmlns:a16="http://schemas.microsoft.com/office/drawing/2014/main" id="{A10C32D0-48E4-4178-B0BB-6AFA0AC0AEF8}"/>
              </a:ext>
            </a:extLst>
          </p:cNvPr>
          <p:cNvSpPr/>
          <p:nvPr/>
        </p:nvSpPr>
        <p:spPr bwMode="auto">
          <a:xfrm>
            <a:off x="6624497" y="1824601"/>
            <a:ext cx="2011658" cy="12801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8F7FE87E-5976-4943-AC1D-8E9F580DED33}"/>
              </a:ext>
            </a:extLst>
          </p:cNvPr>
          <p:cNvSpPr txBox="1"/>
          <p:nvPr/>
        </p:nvSpPr>
        <p:spPr>
          <a:xfrm>
            <a:off x="6624497" y="1962726"/>
            <a:ext cx="1463024" cy="349702"/>
          </a:xfrm>
          <a:prstGeom prst="rect">
            <a:avLst/>
          </a:prstGeom>
          <a:noFill/>
        </p:spPr>
        <p:txBody>
          <a:bodyPr wrap="square" lIns="36000" tIns="36000" rIns="36000" bIns="36000" rtlCol="0">
            <a:spAutoFit/>
          </a:bodyPr>
          <a:lstStyle/>
          <a:p>
            <a:pPr algn="l">
              <a:lnSpc>
                <a:spcPct val="90000"/>
              </a:lnSpc>
              <a:spcAft>
                <a:spcPts val="600"/>
              </a:spcAft>
            </a:pPr>
            <a:r>
              <a:rPr lang="en-US" sz="2000">
                <a:solidFill>
                  <a:schemeClr val="bg1"/>
                </a:solidFill>
              </a:rPr>
              <a:t>LsaSS.exe</a:t>
            </a:r>
            <a:endParaRPr lang="fr-FR" sz="2000" err="1">
              <a:solidFill>
                <a:schemeClr val="bg1"/>
              </a:solidFill>
            </a:endParaRPr>
          </a:p>
        </p:txBody>
      </p:sp>
      <p:cxnSp>
        <p:nvCxnSpPr>
          <p:cNvPr id="7" name="Straight Connector 6">
            <a:extLst>
              <a:ext uri="{FF2B5EF4-FFF2-40B4-BE49-F238E27FC236}">
                <a16:creationId xmlns:a16="http://schemas.microsoft.com/office/drawing/2014/main" id="{B687D432-CAA0-49C1-A4CB-9E654998EB59}"/>
              </a:ext>
            </a:extLst>
          </p:cNvPr>
          <p:cNvCxnSpPr>
            <a:cxnSpLocks/>
          </p:cNvCxnSpPr>
          <p:nvPr/>
        </p:nvCxnSpPr>
        <p:spPr>
          <a:xfrm>
            <a:off x="6583993" y="3961180"/>
            <a:ext cx="5398457"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747ACD4-D3EE-4F19-8926-9AE4FBEB4DFE}"/>
              </a:ext>
            </a:extLst>
          </p:cNvPr>
          <p:cNvSpPr txBox="1"/>
          <p:nvPr/>
        </p:nvSpPr>
        <p:spPr>
          <a:xfrm>
            <a:off x="10698748" y="4042013"/>
            <a:ext cx="1463024" cy="322002"/>
          </a:xfrm>
          <a:prstGeom prst="rect">
            <a:avLst/>
          </a:prstGeom>
          <a:noFill/>
        </p:spPr>
        <p:txBody>
          <a:bodyPr wrap="square" lIns="36000" tIns="36000" rIns="36000" bIns="36000" rtlCol="0">
            <a:spAutoFit/>
          </a:bodyPr>
          <a:lstStyle/>
          <a:p>
            <a:pPr algn="l">
              <a:lnSpc>
                <a:spcPct val="90000"/>
              </a:lnSpc>
              <a:spcAft>
                <a:spcPts val="600"/>
              </a:spcAft>
            </a:pPr>
            <a:r>
              <a:rPr lang="en-US" sz="1800"/>
              <a:t>Kernel-mode</a:t>
            </a:r>
            <a:endParaRPr lang="fr-FR" sz="1800" err="1"/>
          </a:p>
        </p:txBody>
      </p:sp>
      <p:sp>
        <p:nvSpPr>
          <p:cNvPr id="11" name="TextBox 10">
            <a:extLst>
              <a:ext uri="{FF2B5EF4-FFF2-40B4-BE49-F238E27FC236}">
                <a16:creationId xmlns:a16="http://schemas.microsoft.com/office/drawing/2014/main" id="{5FB88626-65B9-469E-B2DF-095AAB6BE851}"/>
              </a:ext>
            </a:extLst>
          </p:cNvPr>
          <p:cNvSpPr txBox="1"/>
          <p:nvPr/>
        </p:nvSpPr>
        <p:spPr>
          <a:xfrm>
            <a:off x="10698748" y="3497523"/>
            <a:ext cx="1463024" cy="322002"/>
          </a:xfrm>
          <a:prstGeom prst="rect">
            <a:avLst/>
          </a:prstGeom>
          <a:noFill/>
        </p:spPr>
        <p:txBody>
          <a:bodyPr wrap="square" lIns="36000" tIns="36000" rIns="36000" bIns="36000" rtlCol="0">
            <a:spAutoFit/>
          </a:bodyPr>
          <a:lstStyle/>
          <a:p>
            <a:pPr algn="l">
              <a:lnSpc>
                <a:spcPct val="90000"/>
              </a:lnSpc>
              <a:spcAft>
                <a:spcPts val="600"/>
              </a:spcAft>
            </a:pPr>
            <a:r>
              <a:rPr lang="en-US" sz="1800"/>
              <a:t>User-mode</a:t>
            </a:r>
            <a:endParaRPr lang="fr-FR" sz="1800" err="1"/>
          </a:p>
        </p:txBody>
      </p:sp>
      <p:sp>
        <p:nvSpPr>
          <p:cNvPr id="12" name="Rectangle 11">
            <a:extLst>
              <a:ext uri="{FF2B5EF4-FFF2-40B4-BE49-F238E27FC236}">
                <a16:creationId xmlns:a16="http://schemas.microsoft.com/office/drawing/2014/main" id="{8AD14AE7-ABB8-4023-B9AA-7CB4B08624CB}"/>
              </a:ext>
            </a:extLst>
          </p:cNvPr>
          <p:cNvSpPr/>
          <p:nvPr/>
        </p:nvSpPr>
        <p:spPr bwMode="auto">
          <a:xfrm>
            <a:off x="6650777" y="5006665"/>
            <a:ext cx="2011658" cy="12801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1B3893DE-92B3-42BC-83FE-3D8B0C5FA9D4}"/>
              </a:ext>
            </a:extLst>
          </p:cNvPr>
          <p:cNvSpPr txBox="1"/>
          <p:nvPr/>
        </p:nvSpPr>
        <p:spPr>
          <a:xfrm>
            <a:off x="6650777" y="5144790"/>
            <a:ext cx="1463024" cy="349702"/>
          </a:xfrm>
          <a:prstGeom prst="rect">
            <a:avLst/>
          </a:prstGeom>
          <a:noFill/>
        </p:spPr>
        <p:txBody>
          <a:bodyPr wrap="square" lIns="36000" tIns="36000" rIns="36000" bIns="36000" rtlCol="0">
            <a:spAutoFit/>
          </a:bodyPr>
          <a:lstStyle/>
          <a:p>
            <a:pPr algn="l">
              <a:lnSpc>
                <a:spcPct val="90000"/>
              </a:lnSpc>
              <a:spcAft>
                <a:spcPts val="600"/>
              </a:spcAft>
            </a:pPr>
            <a:r>
              <a:rPr lang="en-US" sz="2000">
                <a:solidFill>
                  <a:schemeClr val="bg1"/>
                </a:solidFill>
              </a:rPr>
              <a:t>SRM</a:t>
            </a:r>
            <a:endParaRPr lang="fr-FR" sz="2400" err="1">
              <a:solidFill>
                <a:schemeClr val="bg1"/>
              </a:solidFill>
            </a:endParaRPr>
          </a:p>
        </p:txBody>
      </p:sp>
      <p:cxnSp>
        <p:nvCxnSpPr>
          <p:cNvPr id="15" name="Straight Arrow Connector 14">
            <a:extLst>
              <a:ext uri="{FF2B5EF4-FFF2-40B4-BE49-F238E27FC236}">
                <a16:creationId xmlns:a16="http://schemas.microsoft.com/office/drawing/2014/main" id="{E8D9BECF-BDCD-484C-9620-84336D8EC716}"/>
              </a:ext>
            </a:extLst>
          </p:cNvPr>
          <p:cNvCxnSpPr/>
          <p:nvPr/>
        </p:nvCxnSpPr>
        <p:spPr>
          <a:xfrm>
            <a:off x="6971416" y="3104747"/>
            <a:ext cx="0" cy="19019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304058-BBF8-4915-A4C3-25C4B7F47AB7}"/>
              </a:ext>
            </a:extLst>
          </p:cNvPr>
          <p:cNvCxnSpPr/>
          <p:nvPr/>
        </p:nvCxnSpPr>
        <p:spPr>
          <a:xfrm flipV="1">
            <a:off x="8087521" y="3104747"/>
            <a:ext cx="0" cy="19019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33E336-608E-4517-994D-51B494C1A5B5}"/>
              </a:ext>
            </a:extLst>
          </p:cNvPr>
          <p:cNvSpPr txBox="1"/>
          <p:nvPr/>
        </p:nvSpPr>
        <p:spPr>
          <a:xfrm>
            <a:off x="7478037" y="4107115"/>
            <a:ext cx="1271528" cy="648245"/>
          </a:xfrm>
          <a:prstGeom prst="rect">
            <a:avLst/>
          </a:prstGeom>
          <a:solidFill>
            <a:schemeClr val="bg1"/>
          </a:solidFill>
        </p:spPr>
        <p:txBody>
          <a:bodyPr wrap="square" lIns="36000" tIns="36000" rIns="36000" bIns="36000" rtlCol="0">
            <a:spAutoFit/>
          </a:bodyPr>
          <a:lstStyle/>
          <a:p>
            <a:pPr>
              <a:lnSpc>
                <a:spcPct val="90000"/>
              </a:lnSpc>
              <a:spcAft>
                <a:spcPts val="600"/>
              </a:spcAft>
            </a:pPr>
            <a:r>
              <a:rPr lang="en-US" sz="1800"/>
              <a:t>Event</a:t>
            </a:r>
          </a:p>
          <a:p>
            <a:pPr>
              <a:lnSpc>
                <a:spcPct val="90000"/>
              </a:lnSpc>
              <a:spcAft>
                <a:spcPts val="600"/>
              </a:spcAft>
            </a:pPr>
            <a:r>
              <a:rPr lang="en-US" sz="1800"/>
              <a:t>Messages</a:t>
            </a:r>
            <a:endParaRPr lang="fr-FR" sz="1800" err="1"/>
          </a:p>
        </p:txBody>
      </p:sp>
      <p:sp>
        <p:nvSpPr>
          <p:cNvPr id="20" name="TextBox 19">
            <a:extLst>
              <a:ext uri="{FF2B5EF4-FFF2-40B4-BE49-F238E27FC236}">
                <a16:creationId xmlns:a16="http://schemas.microsoft.com/office/drawing/2014/main" id="{CE8C5762-1BE4-4410-90DE-2E9C3E36E4C2}"/>
              </a:ext>
            </a:extLst>
          </p:cNvPr>
          <p:cNvSpPr txBox="1"/>
          <p:nvPr/>
        </p:nvSpPr>
        <p:spPr>
          <a:xfrm>
            <a:off x="6218237" y="3371716"/>
            <a:ext cx="1506357" cy="322002"/>
          </a:xfrm>
          <a:prstGeom prst="rect">
            <a:avLst/>
          </a:prstGeom>
          <a:solidFill>
            <a:schemeClr val="bg1"/>
          </a:solidFill>
        </p:spPr>
        <p:txBody>
          <a:bodyPr wrap="square" lIns="36000" tIns="36000" rIns="36000" bIns="36000" rtlCol="0">
            <a:spAutoFit/>
          </a:bodyPr>
          <a:lstStyle/>
          <a:p>
            <a:pPr algn="l">
              <a:lnSpc>
                <a:spcPct val="90000"/>
              </a:lnSpc>
              <a:spcAft>
                <a:spcPts val="600"/>
              </a:spcAft>
            </a:pPr>
            <a:r>
              <a:rPr lang="en-US" sz="1800"/>
              <a:t>Configuration</a:t>
            </a:r>
            <a:endParaRPr lang="fr-FR" sz="1800" err="1"/>
          </a:p>
        </p:txBody>
      </p:sp>
      <p:cxnSp>
        <p:nvCxnSpPr>
          <p:cNvPr id="23" name="Straight Arrow Connector 22">
            <a:extLst>
              <a:ext uri="{FF2B5EF4-FFF2-40B4-BE49-F238E27FC236}">
                <a16:creationId xmlns:a16="http://schemas.microsoft.com/office/drawing/2014/main" id="{5E4732AC-BB32-4C47-8262-A2B808383839}"/>
              </a:ext>
            </a:extLst>
          </p:cNvPr>
          <p:cNvCxnSpPr>
            <a:cxnSpLocks/>
            <a:stCxn id="4" idx="3"/>
            <a:endCxn id="24" idx="1"/>
          </p:cNvCxnSpPr>
          <p:nvPr/>
        </p:nvCxnSpPr>
        <p:spPr>
          <a:xfrm>
            <a:off x="8636155" y="2464674"/>
            <a:ext cx="59956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29A3AA2-28BE-4F96-9B71-D2F90FCAC43F}"/>
              </a:ext>
            </a:extLst>
          </p:cNvPr>
          <p:cNvSpPr/>
          <p:nvPr/>
        </p:nvSpPr>
        <p:spPr bwMode="auto">
          <a:xfrm>
            <a:off x="9235724" y="2104566"/>
            <a:ext cx="1463024" cy="720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Event</a:t>
            </a:r>
            <a:br>
              <a:rPr lang="en-US" sz="1800">
                <a:gradFill>
                  <a:gsLst>
                    <a:gs pos="0">
                      <a:srgbClr val="FFFFFF"/>
                    </a:gs>
                    <a:gs pos="100000">
                      <a:srgbClr val="FFFFFF"/>
                    </a:gs>
                  </a:gsLst>
                  <a:lin ang="5400000" scaled="0"/>
                </a:gradFill>
                <a:ea typeface="Segoe UI" pitchFamily="34" charset="0"/>
                <a:cs typeface="Segoe UI" pitchFamily="34" charset="0"/>
              </a:rPr>
            </a:br>
            <a:r>
              <a:rPr lang="en-US" sz="1800">
                <a:gradFill>
                  <a:gsLst>
                    <a:gs pos="0">
                      <a:srgbClr val="FFFFFF"/>
                    </a:gs>
                    <a:gs pos="100000">
                      <a:srgbClr val="FFFFFF"/>
                    </a:gs>
                  </a:gsLst>
                  <a:lin ang="5400000" scaled="0"/>
                </a:gradFill>
                <a:ea typeface="Segoe UI" pitchFamily="34" charset="0"/>
                <a:cs typeface="Segoe UI" pitchFamily="34" charset="0"/>
              </a:rPr>
              <a:t>Logger</a:t>
            </a:r>
            <a:endParaRPr lang="fr-FR"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gnetic Disk 25">
            <a:extLst>
              <a:ext uri="{FF2B5EF4-FFF2-40B4-BE49-F238E27FC236}">
                <a16:creationId xmlns:a16="http://schemas.microsoft.com/office/drawing/2014/main" id="{23571AC7-705D-4D68-B11A-92FD31AC870C}"/>
              </a:ext>
            </a:extLst>
          </p:cNvPr>
          <p:cNvSpPr/>
          <p:nvPr/>
        </p:nvSpPr>
        <p:spPr bwMode="auto">
          <a:xfrm>
            <a:off x="11256047" y="2144637"/>
            <a:ext cx="640073" cy="640073"/>
          </a:xfrm>
          <a:prstGeom prst="flowChartMagneticDisk">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Arrow Connector 27">
            <a:extLst>
              <a:ext uri="{FF2B5EF4-FFF2-40B4-BE49-F238E27FC236}">
                <a16:creationId xmlns:a16="http://schemas.microsoft.com/office/drawing/2014/main" id="{353A4C09-3BE0-4B40-98A9-BE3CBE963585}"/>
              </a:ext>
            </a:extLst>
          </p:cNvPr>
          <p:cNvCxnSpPr>
            <a:stCxn id="24" idx="3"/>
            <a:endCxn id="26" idx="2"/>
          </p:cNvCxnSpPr>
          <p:nvPr/>
        </p:nvCxnSpPr>
        <p:spPr>
          <a:xfrm>
            <a:off x="10698748" y="2464674"/>
            <a:ext cx="55729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2B51EFA-7449-4B8C-9B6F-89BEFE2E0F56}"/>
              </a:ext>
            </a:extLst>
          </p:cNvPr>
          <p:cNvSpPr txBox="1"/>
          <p:nvPr/>
        </p:nvSpPr>
        <p:spPr>
          <a:xfrm>
            <a:off x="10844571" y="2721547"/>
            <a:ext cx="1463024" cy="571301"/>
          </a:xfrm>
          <a:prstGeom prst="rect">
            <a:avLst/>
          </a:prstGeom>
          <a:noFill/>
        </p:spPr>
        <p:txBody>
          <a:bodyPr wrap="square" lIns="36000" tIns="36000" rIns="36000" bIns="36000" rtlCol="0" anchor="ctr">
            <a:spAutoFit/>
          </a:bodyPr>
          <a:lstStyle/>
          <a:p>
            <a:pPr>
              <a:lnSpc>
                <a:spcPct val="90000"/>
              </a:lnSpc>
              <a:spcAft>
                <a:spcPts val="600"/>
              </a:spcAft>
            </a:pPr>
            <a:r>
              <a:rPr lang="en-US" sz="1800"/>
              <a:t>Security</a:t>
            </a:r>
            <a:br>
              <a:rPr lang="en-US" sz="1800"/>
            </a:br>
            <a:r>
              <a:rPr lang="en-US" sz="1800"/>
              <a:t>Event Log</a:t>
            </a:r>
            <a:endParaRPr lang="fr-FR" sz="1800" err="1"/>
          </a:p>
        </p:txBody>
      </p:sp>
      <p:sp>
        <p:nvSpPr>
          <p:cNvPr id="30" name="TextBox 29">
            <a:extLst>
              <a:ext uri="{FF2B5EF4-FFF2-40B4-BE49-F238E27FC236}">
                <a16:creationId xmlns:a16="http://schemas.microsoft.com/office/drawing/2014/main" id="{8B80742E-48B7-474C-82EF-759B6CFF8B4C}"/>
              </a:ext>
            </a:extLst>
          </p:cNvPr>
          <p:cNvSpPr txBox="1"/>
          <p:nvPr/>
        </p:nvSpPr>
        <p:spPr>
          <a:xfrm>
            <a:off x="274639" y="1668463"/>
            <a:ext cx="5734440" cy="2776145"/>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LSA Subsystem (lsass.exe) is responsible for storing auditing events to log file</a:t>
            </a: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SRM uses a special communication port for sending events to LSA</a:t>
            </a:r>
          </a:p>
          <a:p>
            <a:pPr marL="342900" indent="-342900" algn="l">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This port is created early in the boot sequence so that only LSA can attach</a:t>
            </a:r>
            <a:endParaRPr lang="fr-FR" sz="24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26919709"/>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www.w3.org/XML/1998/namespace"/>
    <ds:schemaRef ds:uri="517b36ea-b140-47be-8d07-387acfc90838"/>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4FFCE57C-5549-4B97-B7BB-5A55ED84C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7768</Words>
  <Application>Microsoft Office PowerPoint</Application>
  <PresentationFormat>Personnalisé</PresentationFormat>
  <Paragraphs>1289</Paragraphs>
  <Slides>94</Slides>
  <Notes>5</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94</vt:i4>
      </vt:variant>
    </vt:vector>
  </HeadingPairs>
  <TitlesOfParts>
    <vt:vector size="103" baseType="lpstr">
      <vt:lpstr>Arial</vt:lpstr>
      <vt:lpstr>Calibri</vt:lpstr>
      <vt:lpstr>Consolas</vt:lpstr>
      <vt:lpstr>Segoe UI</vt:lpstr>
      <vt:lpstr>Segoe UI Light</vt:lpstr>
      <vt:lpstr>Segoe UI Semibold</vt:lpstr>
      <vt:lpstr>Segoe UI Semilight</vt:lpstr>
      <vt:lpstr>WHITE TEMPLATE</vt:lpstr>
      <vt:lpstr>1_WHITE TEMPLATE</vt:lpstr>
      <vt:lpstr>Module 1 Windows Architecture</vt:lpstr>
      <vt:lpstr>Présentation PowerPoint</vt:lpstr>
      <vt:lpstr>Windows History</vt:lpstr>
      <vt:lpstr>Windows Layered model</vt:lpstr>
      <vt:lpstr>User-mode key components</vt:lpstr>
      <vt:lpstr>Kernel-mode key components</vt:lpstr>
      <vt:lpstr>Windows for Developers</vt:lpstr>
      <vt:lpstr>Windows Debugger</vt:lpstr>
      <vt:lpstr>Fundamental concepts to understand</vt:lpstr>
      <vt:lpstr>Multitasking</vt:lpstr>
      <vt:lpstr>Preemptive vs. Non-preemptive Multitasking</vt:lpstr>
      <vt:lpstr>Interruptions</vt:lpstr>
      <vt:lpstr>Virtual Memory</vt:lpstr>
      <vt:lpstr>Présentation PowerPoint</vt:lpstr>
      <vt:lpstr>Processes &amp; Threads</vt:lpstr>
      <vt:lpstr>Process</vt:lpstr>
      <vt:lpstr>Process Internals </vt:lpstr>
      <vt:lpstr>Viewing currently running processes</vt:lpstr>
      <vt:lpstr>Thread</vt:lpstr>
      <vt:lpstr>Thread Internals</vt:lpstr>
      <vt:lpstr>Viewing process’ threads</vt:lpstr>
      <vt:lpstr>Viewing process’ threads using the debugger</vt:lpstr>
      <vt:lpstr>Jobs and Fibers</vt:lpstr>
      <vt:lpstr>Scheduling</vt:lpstr>
      <vt:lpstr>Scheduler</vt:lpstr>
      <vt:lpstr>Thread priorities</vt:lpstr>
      <vt:lpstr>Thread dispatching</vt:lpstr>
      <vt:lpstr>Viewing Ready threads using the debugger</vt:lpstr>
      <vt:lpstr>Notification routines</vt:lpstr>
      <vt:lpstr>Memory Manager</vt:lpstr>
      <vt:lpstr>Virtual Memory Management</vt:lpstr>
      <vt:lpstr>Pagination Example</vt:lpstr>
      <vt:lpstr>Windows Memory Manager core responsibilities</vt:lpstr>
      <vt:lpstr>Services provided by Memory Manager</vt:lpstr>
      <vt:lpstr>Page Size</vt:lpstr>
      <vt:lpstr>Page database</vt:lpstr>
      <vt:lpstr>From virtual addresses to physical addresses</vt:lpstr>
      <vt:lpstr>Translation process (x86)</vt:lpstr>
      <vt:lpstr>Memory translation (x86)</vt:lpstr>
      <vt:lpstr>Translation process (amd64)</vt:lpstr>
      <vt:lpstr>Memory translation (amd64)</vt:lpstr>
      <vt:lpstr>Displaying details of the address translation process</vt:lpstr>
      <vt:lpstr>Kernel-Mode memory allocation</vt:lpstr>
      <vt:lpstr>Memory Pool tagging</vt:lpstr>
      <vt:lpstr>Kernel pools size limits</vt:lpstr>
      <vt:lpstr>Look-Aside Lists</vt:lpstr>
      <vt:lpstr>Examining Kernel-mode memory usage in the debugger  </vt:lpstr>
      <vt:lpstr>User-mode memory allocation</vt:lpstr>
      <vt:lpstr>Heap Security Features</vt:lpstr>
      <vt:lpstr>Examining Heap with the debugger (1/2)</vt:lpstr>
      <vt:lpstr>Examining Heap with the debugger (2/2)</vt:lpstr>
      <vt:lpstr>Pageheap</vt:lpstr>
      <vt:lpstr>The Pagefile</vt:lpstr>
      <vt:lpstr>DEP – Data Execution Prevention</vt:lpstr>
      <vt:lpstr>Check DEP status</vt:lpstr>
      <vt:lpstr>ASLR – Address Space Layout Randomization</vt:lpstr>
      <vt:lpstr>Sessions</vt:lpstr>
      <vt:lpstr>Listing sessions using the debugger </vt:lpstr>
      <vt:lpstr>Object Manager</vt:lpstr>
      <vt:lpstr>Présentation PowerPoint</vt:lpstr>
      <vt:lpstr>Présentation PowerPoint</vt:lpstr>
      <vt:lpstr>Présentation PowerPoint</vt:lpstr>
      <vt:lpstr>Présentation PowerPoint</vt:lpstr>
      <vt:lpstr>Présentation PowerPoint</vt:lpstr>
      <vt:lpstr>Display the content of the Object Manager</vt:lpstr>
      <vt:lpstr>Interesting Object Manager namespaces</vt:lpstr>
      <vt:lpstr>Interresting Debugger commands for the Object Manager</vt:lpstr>
      <vt:lpstr>I/O System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Structure of a Driver</vt:lpstr>
      <vt:lpstr>Dumping driver details using the debugger</vt:lpstr>
      <vt:lpstr>Viewing Drivers</vt:lpstr>
      <vt:lpstr>Drivers and Devices</vt:lpstr>
      <vt:lpstr>Driver Layers explained : the USB Joystick driver</vt:lpstr>
      <vt:lpstr>Types of I/O</vt:lpstr>
      <vt:lpstr>Processing of an I/O</vt:lpstr>
      <vt:lpstr>Présentation PowerPoint</vt:lpstr>
      <vt:lpstr>Présentation PowerPoint</vt:lpstr>
      <vt:lpstr>Security Reference Monitor</vt:lpstr>
      <vt:lpstr>Token objects</vt:lpstr>
      <vt:lpstr>Dumping a token using the debugger</vt:lpstr>
      <vt:lpstr>Object Manager Access Control</vt:lpstr>
      <vt:lpstr>Displaying the security descriptor of an object</vt:lpstr>
      <vt:lpstr>Displaying object’s security descriptor – detailed example</vt:lpstr>
      <vt:lpstr>Auditing</vt:lpstr>
      <vt:lpstr>Auditing flow</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Windows Architecture</dc:title>
  <cp:revision>1</cp:revision>
  <dcterms:modified xsi:type="dcterms:W3CDTF">2018-09-14T13:57:07Z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alexanl@microsoft.com</vt:lpwstr>
  </property>
  <property fmtid="{D5CDD505-2E9C-101B-9397-08002B2CF9AE}" pid="11" name="MSIP_Label_f42aa342-8706-4288-bd11-ebb85995028c_SetDate">
    <vt:lpwstr>2018-04-26T21:33:06.2874711Z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