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4538" r:id="rId4"/>
    <p:sldMasterId id="2147484581" r:id="rId5"/>
  </p:sldMasterIdLst>
  <p:notesMasterIdLst>
    <p:notesMasterId r:id="rId47"/>
  </p:notesMasterIdLst>
  <p:handoutMasterIdLst>
    <p:handoutMasterId r:id="rId48"/>
  </p:handoutMasterIdLst>
  <p:sldIdLst>
    <p:sldId id="776" r:id="rId6"/>
    <p:sldId id="835" r:id="rId7"/>
    <p:sldId id="805" r:id="rId8"/>
    <p:sldId id="806" r:id="rId9"/>
    <p:sldId id="836" r:id="rId10"/>
    <p:sldId id="837" r:id="rId11"/>
    <p:sldId id="838" r:id="rId12"/>
    <p:sldId id="845" r:id="rId13"/>
    <p:sldId id="846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39" r:id="rId22"/>
    <p:sldId id="840" r:id="rId23"/>
    <p:sldId id="841" r:id="rId24"/>
    <p:sldId id="854" r:id="rId25"/>
    <p:sldId id="855" r:id="rId26"/>
    <p:sldId id="856" r:id="rId27"/>
    <p:sldId id="857" r:id="rId28"/>
    <p:sldId id="858" r:id="rId29"/>
    <p:sldId id="868" r:id="rId30"/>
    <p:sldId id="842" r:id="rId31"/>
    <p:sldId id="843" r:id="rId32"/>
    <p:sldId id="844" r:id="rId33"/>
    <p:sldId id="859" r:id="rId34"/>
    <p:sldId id="860" r:id="rId35"/>
    <p:sldId id="861" r:id="rId36"/>
    <p:sldId id="862" r:id="rId37"/>
    <p:sldId id="863" r:id="rId38"/>
    <p:sldId id="864" r:id="rId39"/>
    <p:sldId id="865" r:id="rId40"/>
    <p:sldId id="867" r:id="rId41"/>
    <p:sldId id="869" r:id="rId42"/>
    <p:sldId id="870" r:id="rId43"/>
    <p:sldId id="871" r:id="rId44"/>
    <p:sldId id="872" r:id="rId45"/>
    <p:sldId id="866" r:id="rId46"/>
  </p:sldIdLst>
  <p:sldSz cx="12436475" cy="6994525"/>
  <p:notesSz cx="6781800" cy="9067800"/>
  <p:custDataLst>
    <p:tags r:id="rId49"/>
  </p:custDataLst>
  <p:defaultTextStyle>
    <a:defPPr>
      <a:defRPr lang="en-GB"/>
    </a:defPPr>
    <a:lvl1pPr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539725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079449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619174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158898" algn="ctr" rtl="0" fontAlgn="base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698623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238348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778072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4317797" algn="l" defTabSz="107944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5197BB6-121B-40E2-85FB-251D0FE0B559}">
          <p14:sldIdLst>
            <p14:sldId id="776"/>
          </p14:sldIdLst>
        </p14:section>
        <p14:section name="Boot Sequence" id="{1BC00968-8EA0-4B84-AFE1-A5B8507BE750}">
          <p14:sldIdLst>
            <p14:sldId id="835"/>
            <p14:sldId id="805"/>
            <p14:sldId id="806"/>
            <p14:sldId id="836"/>
            <p14:sldId id="837"/>
            <p14:sldId id="838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</p14:sldIdLst>
        </p14:section>
        <p14:section name="Logon Sequence" id="{0927E67A-6D54-4212-AFC1-6F63E72ACAF4}">
          <p14:sldIdLst>
            <p14:sldId id="839"/>
            <p14:sldId id="840"/>
            <p14:sldId id="841"/>
            <p14:sldId id="854"/>
            <p14:sldId id="855"/>
            <p14:sldId id="856"/>
            <p14:sldId id="857"/>
            <p14:sldId id="858"/>
            <p14:sldId id="868"/>
          </p14:sldIdLst>
        </p14:section>
        <p14:section name="Windows Services" id="{FBB992E5-9482-4489-87FA-CBB2328F9990}">
          <p14:sldIdLst>
            <p14:sldId id="842"/>
            <p14:sldId id="843"/>
            <p14:sldId id="844"/>
            <p14:sldId id="859"/>
            <p14:sldId id="860"/>
            <p14:sldId id="861"/>
            <p14:sldId id="862"/>
            <p14:sldId id="863"/>
            <p14:sldId id="864"/>
            <p14:sldId id="865"/>
            <p14:sldId id="867"/>
            <p14:sldId id="869"/>
            <p14:sldId id="870"/>
            <p14:sldId id="871"/>
            <p14:sldId id="872"/>
          </p14:sldIdLst>
        </p14:section>
        <p14:section name="End" id="{B30AC129-3FCA-4FEC-82D4-F60C7A7095E3}">
          <p14:sldIdLst>
            <p14:sldId id="8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eu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D91"/>
    <a:srgbClr val="0179D7"/>
    <a:srgbClr val="0078D7"/>
    <a:srgbClr val="BFBFBF"/>
    <a:srgbClr val="505050"/>
    <a:srgbClr val="002050"/>
    <a:srgbClr val="80BCEB"/>
    <a:srgbClr val="1993C8"/>
    <a:srgbClr val="F648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D08B4-7722-4E38-99A2-648B1B71E87E}" v="560" dt="2018-09-05T00:21:48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61840" autoAdjust="0"/>
  </p:normalViewPr>
  <p:slideViewPr>
    <p:cSldViewPr snapToGrid="0">
      <p:cViewPr varScale="1">
        <p:scale>
          <a:sx n="107" d="100"/>
          <a:sy n="107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8-4BE5-8F58-052759718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8-4BE5-8F58-052759718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8-4BE5-8F58-052759718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C038-4BE5-8F58-052759718E8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C038-4BE5-8F58-052759718E87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C038-4BE5-8F58-052759718E87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C038-4BE5-8F58-052759718E87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C038-4BE5-8F58-052759718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40597173613839E-2"/>
          <c:y val="0.15338380978009183"/>
          <c:w val="0.86279720879253896"/>
          <c:h val="0.83668149494919386"/>
        </c:manualLayout>
      </c:layout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8-4BE5-8F58-052759718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8-4BE5-8F58-052759718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38-4BE5-8F58-052759718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Sheet1!$B$2</c:f>
              <c:numCache>
                <c:formatCode>0%</c:formatCode>
                <c:ptCount val="1"/>
                <c:pt idx="0">
                  <c:v>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C038-4BE5-8F58-052759718E8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9-C038-4BE5-8F58-052759718E87}"/>
            </c:ext>
          </c:extLst>
        </c:ser>
        <c:ser>
          <c:idx val="2"/>
          <c:order val="2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38-4BE5-8F58-052759718E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C-C038-4BE5-8F58-052759718E87}"/>
            </c:ext>
          </c:extLst>
        </c:ser>
        <c:ser>
          <c:idx val="3"/>
          <c:order val="3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D-C038-4BE5-8F58-052759718E87}"/>
            </c:ext>
          </c:extLst>
        </c:ser>
        <c:ser>
          <c:idx val="4"/>
          <c:order val="4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Column5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Percentages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E-C038-4BE5-8F58-052759718E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serLines>
          <c:spPr>
            <a:ln w="9525">
              <a:noFill/>
              <a:round/>
            </a:ln>
            <a:effectLst/>
          </c:spPr>
        </c:serLines>
        <c:axId val="283798464"/>
        <c:axId val="283793760"/>
      </c:barChart>
      <c:valAx>
        <c:axId val="2837937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83798464"/>
        <c:crosses val="autoZero"/>
        <c:crossBetween val="between"/>
      </c:valAx>
      <c:catAx>
        <c:axId val="28379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37937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t" anchorCtr="0" compatLnSpc="1">
            <a:prstTxWarp prst="textNoShape">
              <a:avLst/>
            </a:prstTxWarp>
          </a:bodyPr>
          <a:lstStyle>
            <a:lvl1pPr algn="l" defTabSz="874550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2537" y="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t" anchorCtr="0" compatLnSpc="1">
            <a:prstTxWarp prst="textNoShape">
              <a:avLst/>
            </a:prstTxWarp>
          </a:bodyPr>
          <a:lstStyle>
            <a:lvl1pPr algn="r" defTabSz="874550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61441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b" anchorCtr="0" compatLnSpc="1">
            <a:prstTxWarp prst="textNoShape">
              <a:avLst/>
            </a:prstTxWarp>
          </a:bodyPr>
          <a:lstStyle>
            <a:lvl1pPr algn="l" defTabSz="874550">
              <a:spcBef>
                <a:spcPct val="0"/>
              </a:spcBef>
              <a:defRPr sz="1200" b="1"/>
            </a:lvl1pPr>
          </a:lstStyle>
          <a:p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2537" y="8614410"/>
            <a:ext cx="2939265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79" tIns="43690" rIns="87379" bIns="43690" numCol="1" anchor="b" anchorCtr="0" compatLnSpc="1">
            <a:prstTxWarp prst="textNoShape">
              <a:avLst/>
            </a:prstTxWarp>
          </a:bodyPr>
          <a:lstStyle>
            <a:lvl1pPr algn="r" defTabSz="874550">
              <a:spcBef>
                <a:spcPct val="0"/>
              </a:spcBef>
              <a:defRPr sz="1200" b="1"/>
            </a:lvl1pPr>
          </a:lstStyle>
          <a:p>
            <a:fld id="{13A2AEDD-AD55-49C8-838F-E55756FFD25D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217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58655" cy="44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>
            <a:lvl1pPr algn="l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7383" y="3"/>
            <a:ext cx="2958654" cy="44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>
            <a:lvl1pPr algn="r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" y="668338"/>
            <a:ext cx="6086475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729" y="4317379"/>
            <a:ext cx="4955869" cy="409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633303"/>
            <a:ext cx="2958655" cy="44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b" anchorCtr="0" compatLnSpc="1">
            <a:prstTxWarp prst="textNoShape">
              <a:avLst/>
            </a:prstTxWarp>
          </a:bodyPr>
          <a:lstStyle>
            <a:lvl1pPr algn="l" defTabSz="859313">
              <a:spcBef>
                <a:spcPct val="0"/>
              </a:spcBef>
              <a:defRPr sz="1200" b="1">
                <a:latin typeface="Arial"/>
                <a:cs typeface="Arial"/>
                <a:sym typeface="Arial"/>
              </a:defRPr>
            </a:lvl1pPr>
          </a:lstStyle>
          <a:p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7383" y="8633303"/>
            <a:ext cx="2958654" cy="44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952" tIns="42975" rIns="85952" bIns="42975" numCol="1" anchor="b" anchorCtr="0" compatLnSpc="1">
            <a:prstTxWarp prst="textNoShape">
              <a:avLst/>
            </a:prstTxWarp>
          </a:bodyPr>
          <a:lstStyle>
            <a:lvl1pPr algn="r" defTabSz="859313">
              <a:spcBef>
                <a:spcPct val="0"/>
              </a:spcBef>
              <a:defRPr sz="1200" b="1">
                <a:latin typeface="Arial"/>
              </a:defRPr>
            </a:lvl1pPr>
          </a:lstStyle>
          <a:p>
            <a:fld id="{5CA7C1A6-3F6E-4A0C-A01A-2F04D27288E6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57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1pPr>
    <a:lvl2pPr marL="539725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2pPr>
    <a:lvl3pPr marL="1079449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3pPr>
    <a:lvl4pPr marL="1619174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4pPr>
    <a:lvl5pPr marL="2158898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/>
        <a:ea typeface="+mn-ea"/>
        <a:cs typeface="Arial" charset="0"/>
        <a:sym typeface="Arial"/>
      </a:defRPr>
    </a:lvl5pPr>
    <a:lvl6pPr marL="2698623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8348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8072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7797" algn="l" defTabSz="10794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Revoir </a:t>
            </a:r>
            <a:r>
              <a:rPr lang="en-US" err="1">
                <a:latin typeface="Calibri"/>
                <a:cs typeface="Calibri"/>
              </a:rPr>
              <a:t>si</a:t>
            </a:r>
            <a:r>
              <a:rPr lang="en-US">
                <a:latin typeface="Calibri"/>
                <a:cs typeface="Calibri"/>
              </a:rPr>
              <a:t> on </a:t>
            </a:r>
            <a:r>
              <a:rPr lang="en-US" err="1">
                <a:latin typeface="Calibri"/>
                <a:cs typeface="Calibri"/>
              </a:rPr>
              <a:t>utilise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l'infinitif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ou</a:t>
            </a:r>
            <a:r>
              <a:rPr lang="en-US">
                <a:latin typeface="Calibri"/>
                <a:cs typeface="Calibri"/>
              </a:rPr>
              <a:t> le </a:t>
            </a:r>
            <a:r>
              <a:rPr lang="en-US" err="1">
                <a:latin typeface="Calibri"/>
                <a:cs typeface="Calibri"/>
              </a:rPr>
              <a:t>verbe</a:t>
            </a:r>
            <a:r>
              <a:rPr lang="en-US">
                <a:latin typeface="Calibri"/>
                <a:cs typeface="Calibri"/>
              </a:rPr>
              <a:t> à la 3ème </a:t>
            </a:r>
            <a:r>
              <a:rPr lang="en-US" err="1">
                <a:latin typeface="Calibri"/>
                <a:cs typeface="Calibri"/>
              </a:rPr>
              <a:t>personne</a:t>
            </a:r>
            <a:r>
              <a:rPr lang="en-US">
                <a:latin typeface="Calibri"/>
                <a:cs typeface="Calibri"/>
              </a:rPr>
              <a:t> pour </a:t>
            </a:r>
            <a:r>
              <a:rPr lang="en-US" err="1">
                <a:latin typeface="Calibri"/>
                <a:cs typeface="Calibri"/>
              </a:rPr>
              <a:t>être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cohérente</a:t>
            </a:r>
            <a:r>
              <a:rPr lang="en-US">
                <a:latin typeface="Calibri"/>
                <a:cs typeface="Calibri"/>
              </a:rPr>
              <a:t>...   Enable d'un </a:t>
            </a:r>
            <a:r>
              <a:rPr lang="en-US" err="1">
                <a:latin typeface="Calibri"/>
                <a:cs typeface="Calibri"/>
              </a:rPr>
              <a:t>côté</a:t>
            </a:r>
            <a:r>
              <a:rPr lang="en-US">
                <a:latin typeface="Calibri"/>
                <a:cs typeface="Calibri"/>
              </a:rPr>
              <a:t> et </a:t>
            </a:r>
            <a:r>
              <a:rPr lang="en-US" err="1">
                <a:latin typeface="Calibri"/>
                <a:cs typeface="Calibri"/>
              </a:rPr>
              <a:t>Initiatizes</a:t>
            </a:r>
            <a:r>
              <a:rPr lang="en-US">
                <a:latin typeface="Calibri"/>
                <a:cs typeface="Calibri"/>
              </a:rPr>
              <a:t> de l'autre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7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4146C-E4DD-4A59-BD51-24B8416D7E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LocalSystem</a:t>
            </a:r>
            <a:r>
              <a:rPr lang="en-US" sz="2400" dirty="0"/>
              <a:t> account has the following privileges:</a:t>
            </a:r>
          </a:p>
          <a:p>
            <a:pPr lvl="1"/>
            <a:r>
              <a:rPr lang="en-US" sz="1600" dirty="0"/>
              <a:t>SE_ASSIGNPRIMARYTOKEN_NAME (disabled)</a:t>
            </a:r>
          </a:p>
          <a:p>
            <a:pPr lvl="1"/>
            <a:r>
              <a:rPr lang="en-US" sz="1600" dirty="0"/>
              <a:t>SE_AUDIT_NAME (enabled)</a:t>
            </a:r>
          </a:p>
          <a:p>
            <a:pPr lvl="1"/>
            <a:r>
              <a:rPr lang="en-US" sz="1600" dirty="0"/>
              <a:t>SE_BACKUP_NAME (disabled)</a:t>
            </a:r>
          </a:p>
          <a:p>
            <a:pPr lvl="1"/>
            <a:r>
              <a:rPr lang="en-US" sz="1600" dirty="0"/>
              <a:t>SE_CHANGE_NOTIFY_NAME (enabled)</a:t>
            </a:r>
          </a:p>
          <a:p>
            <a:pPr lvl="1"/>
            <a:r>
              <a:rPr lang="en-US" sz="1600" dirty="0"/>
              <a:t>SE_CREATE_GLOBAL_NAME (enabled)</a:t>
            </a:r>
          </a:p>
          <a:p>
            <a:pPr lvl="1"/>
            <a:r>
              <a:rPr lang="en-US" sz="1600" dirty="0"/>
              <a:t>SE_CREATE_PAGEFILE_NAME (enabled)</a:t>
            </a:r>
          </a:p>
          <a:p>
            <a:pPr lvl="1"/>
            <a:r>
              <a:rPr lang="en-US" sz="1600" dirty="0"/>
              <a:t>SE_CREATE_PERMANENT_NAME (enabled)</a:t>
            </a:r>
          </a:p>
          <a:p>
            <a:pPr lvl="1"/>
            <a:r>
              <a:rPr lang="en-US" sz="1600" dirty="0"/>
              <a:t>SE_CREATE_TOKEN_NAME (disabled)</a:t>
            </a:r>
          </a:p>
          <a:p>
            <a:pPr lvl="1"/>
            <a:r>
              <a:rPr lang="en-US" sz="1600" dirty="0"/>
              <a:t>SE_DEBUG_NAME (enabled)</a:t>
            </a:r>
          </a:p>
          <a:p>
            <a:pPr lvl="1"/>
            <a:r>
              <a:rPr lang="en-US" sz="1600" dirty="0"/>
              <a:t>SE_IMPERSONATE_NAME (enabled)</a:t>
            </a:r>
          </a:p>
          <a:p>
            <a:pPr lvl="1"/>
            <a:r>
              <a:rPr lang="en-US" sz="1600" dirty="0"/>
              <a:t>SE_INC_BASE_PRIORITY_NAME (enabled)</a:t>
            </a:r>
          </a:p>
          <a:p>
            <a:pPr lvl="1"/>
            <a:r>
              <a:rPr lang="en-US" sz="1600" dirty="0"/>
              <a:t>SE_INCREASE_QUOTA_NAME (disabled)</a:t>
            </a:r>
          </a:p>
          <a:p>
            <a:pPr lvl="1"/>
            <a:r>
              <a:rPr lang="en-US" sz="1600" dirty="0"/>
              <a:t>SE_LOAD_DRIVER_NAME (disabled)</a:t>
            </a:r>
          </a:p>
          <a:p>
            <a:pPr lvl="1"/>
            <a:r>
              <a:rPr lang="en-US" sz="1600" dirty="0"/>
              <a:t>SE_LOCK_MEMORY_NAME (enabled)</a:t>
            </a:r>
          </a:p>
          <a:p>
            <a:pPr lvl="1"/>
            <a:r>
              <a:rPr lang="en-US" sz="1600" dirty="0"/>
              <a:t>SE_MANAGE_VOLUME_NAME (disabled)</a:t>
            </a:r>
          </a:p>
          <a:p>
            <a:pPr lvl="1"/>
            <a:r>
              <a:rPr lang="en-US" sz="1600" dirty="0"/>
              <a:t>SE_PROF_SINGLE_PROCESS_NAME (enabled)</a:t>
            </a:r>
          </a:p>
          <a:p>
            <a:pPr lvl="1"/>
            <a:r>
              <a:rPr lang="en-US" sz="1600" dirty="0"/>
              <a:t>SE_RESTORE_NAME (disabled)</a:t>
            </a:r>
          </a:p>
          <a:p>
            <a:pPr lvl="1"/>
            <a:r>
              <a:rPr lang="en-US" sz="1600" dirty="0"/>
              <a:t>SE_SECURITY_NAME (disabled)</a:t>
            </a:r>
          </a:p>
          <a:p>
            <a:pPr lvl="1"/>
            <a:r>
              <a:rPr lang="en-US" sz="1600" dirty="0"/>
              <a:t>SE_SHUTDOWN_NAME (disabled)</a:t>
            </a:r>
          </a:p>
          <a:p>
            <a:pPr lvl="1"/>
            <a:r>
              <a:rPr lang="en-US" sz="1600" dirty="0"/>
              <a:t>SE_SYSTEM_ENVIRONMENT_NAME (disabled)</a:t>
            </a:r>
          </a:p>
          <a:p>
            <a:pPr lvl="1"/>
            <a:r>
              <a:rPr lang="en-US" sz="1600" dirty="0"/>
              <a:t>SE_SYSTEMTIME_NAME (disabled)</a:t>
            </a:r>
          </a:p>
          <a:p>
            <a:pPr lvl="1"/>
            <a:r>
              <a:rPr lang="en-US" sz="1600" dirty="0"/>
              <a:t>SE_TAKE_OWNERSHIP_NAME (disabled)</a:t>
            </a:r>
          </a:p>
          <a:p>
            <a:pPr lvl="1"/>
            <a:r>
              <a:rPr lang="en-US" sz="1600" dirty="0"/>
              <a:t>SE_TCB_NAME (enabled)</a:t>
            </a:r>
          </a:p>
          <a:p>
            <a:pPr lvl="1"/>
            <a:r>
              <a:rPr lang="en-US" sz="1600" dirty="0"/>
              <a:t>SE_UNDOCK_NAME (disabled)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3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NetworkService</a:t>
            </a:r>
            <a:r>
              <a:rPr lang="en-US" dirty="0"/>
              <a:t> account has the following privileges:</a:t>
            </a:r>
          </a:p>
          <a:p>
            <a:pPr marL="539725" lvl="1" indent="0">
              <a:buNone/>
            </a:pPr>
            <a:r>
              <a:rPr lang="en-US" dirty="0"/>
              <a:t>SE_ASSIGNPRIMARYTOKEN_NAME (disabled)</a:t>
            </a:r>
          </a:p>
          <a:p>
            <a:pPr marL="539725" lvl="1" indent="0">
              <a:buNone/>
            </a:pPr>
            <a:r>
              <a:rPr lang="en-US" dirty="0"/>
              <a:t>SE_AUDIT_NAME (disabled)</a:t>
            </a:r>
          </a:p>
          <a:p>
            <a:pPr marL="539725" lvl="1" indent="0">
              <a:buNone/>
            </a:pPr>
            <a:r>
              <a:rPr lang="en-US" dirty="0"/>
              <a:t>SE_CHANGE_NOTIFY_NAME (enabled)</a:t>
            </a:r>
          </a:p>
          <a:p>
            <a:pPr marL="539725" lvl="1" indent="0">
              <a:buNone/>
            </a:pPr>
            <a:r>
              <a:rPr lang="en-US" dirty="0"/>
              <a:t>SE_CREATE_GLOBAL_NAME (enabled)</a:t>
            </a:r>
          </a:p>
          <a:p>
            <a:pPr marL="539725" lvl="1" indent="0">
              <a:buNone/>
            </a:pPr>
            <a:r>
              <a:rPr lang="en-US" dirty="0"/>
              <a:t>SE_IMPERSONATE_NAME (enabled)</a:t>
            </a:r>
          </a:p>
          <a:p>
            <a:pPr marL="539725" lvl="1" indent="0">
              <a:buNone/>
            </a:pPr>
            <a:r>
              <a:rPr lang="en-US" dirty="0"/>
              <a:t>SE_INCREASE_QUOTA_NAME (disabled)</a:t>
            </a:r>
          </a:p>
          <a:p>
            <a:pPr marL="539725" lvl="1" indent="0">
              <a:buNone/>
            </a:pPr>
            <a:r>
              <a:rPr lang="en-US" dirty="0"/>
              <a:t>SE_SHUTDOWN_NAME (disabled)</a:t>
            </a:r>
          </a:p>
          <a:p>
            <a:pPr marL="539725" lvl="1" indent="0">
              <a:buNone/>
            </a:pPr>
            <a:r>
              <a:rPr lang="en-US" dirty="0"/>
              <a:t>SE_UNDOCK_NAME (disabled)</a:t>
            </a:r>
          </a:p>
          <a:p>
            <a:pPr marL="539725" lvl="1" indent="0">
              <a:buNone/>
            </a:pPr>
            <a:r>
              <a:rPr lang="en-US" dirty="0"/>
              <a:t>Any privileges assigned to users and authenticated users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6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LocalService</a:t>
            </a:r>
            <a:r>
              <a:rPr lang="en-US" dirty="0"/>
              <a:t> account has the following privileges:</a:t>
            </a:r>
          </a:p>
          <a:p>
            <a:pPr marL="539725" lvl="1" indent="0">
              <a:buNone/>
            </a:pPr>
            <a:r>
              <a:rPr lang="en-US" dirty="0"/>
              <a:t>SE_ASSIGNPRIMARYTOKEN_NAME (disabled)</a:t>
            </a:r>
          </a:p>
          <a:p>
            <a:pPr marL="539725" lvl="1" indent="0">
              <a:buNone/>
            </a:pPr>
            <a:r>
              <a:rPr lang="en-US" dirty="0"/>
              <a:t>SE_AUDIT_NAME (disabled)</a:t>
            </a:r>
          </a:p>
          <a:p>
            <a:pPr marL="539725" lvl="1" indent="0">
              <a:buNone/>
            </a:pPr>
            <a:r>
              <a:rPr lang="en-US" dirty="0"/>
              <a:t>SE_CHANGE_NOTIFY_NAME (enabled)</a:t>
            </a:r>
          </a:p>
          <a:p>
            <a:pPr marL="539725" lvl="1" indent="0">
              <a:buNone/>
            </a:pPr>
            <a:r>
              <a:rPr lang="en-US" dirty="0"/>
              <a:t>SE_CREATE_GLOBAL_NAME (enabled)</a:t>
            </a:r>
          </a:p>
          <a:p>
            <a:pPr marL="539725" lvl="1" indent="0">
              <a:buNone/>
            </a:pPr>
            <a:r>
              <a:rPr lang="en-US" dirty="0"/>
              <a:t>SE_IMPERSONATE_NAME (enabled)</a:t>
            </a:r>
          </a:p>
          <a:p>
            <a:pPr marL="539725" lvl="1" indent="0">
              <a:buNone/>
            </a:pPr>
            <a:r>
              <a:rPr lang="en-US" dirty="0"/>
              <a:t>SE_INCREASE_QUOTA_NAME (disabled)</a:t>
            </a:r>
          </a:p>
          <a:p>
            <a:pPr marL="539725" lvl="1" indent="0">
              <a:buNone/>
            </a:pPr>
            <a:r>
              <a:rPr lang="en-US" dirty="0"/>
              <a:t>SE_SHUTDOWN_NAME (disabled)</a:t>
            </a:r>
          </a:p>
          <a:p>
            <a:pPr marL="539725" lvl="1" indent="0">
              <a:buNone/>
            </a:pPr>
            <a:r>
              <a:rPr lang="en-US" dirty="0"/>
              <a:t>SE_UNDOCK_NAME (disabled)</a:t>
            </a:r>
          </a:p>
          <a:p>
            <a:pPr marL="539725" lvl="1" indent="0">
              <a:buNone/>
            </a:pPr>
            <a:r>
              <a:rPr lang="en-US" dirty="0"/>
              <a:t>Any privileges assigned to users and authenticated users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9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MSA account password is updated when the computer updates its password (every 30 days by default). This can be controlled – just like a computer’s password – with the following two DWORD values:</a:t>
            </a:r>
          </a:p>
          <a:p>
            <a:r>
              <a:rPr lang="en-US" dirty="0"/>
              <a:t>HKEY_LOCAL_MACHINESYSTEMCurrentControlSetServicesNetLogonParameters </a:t>
            </a:r>
          </a:p>
          <a:p>
            <a:r>
              <a:rPr lang="en-US" dirty="0" err="1"/>
              <a:t>DisablePasswordChange</a:t>
            </a:r>
            <a:r>
              <a:rPr lang="en-US" dirty="0"/>
              <a:t> = [0 or 1, default if value name does not exist is 0] </a:t>
            </a:r>
          </a:p>
          <a:p>
            <a:r>
              <a:rPr lang="en-US" dirty="0" err="1"/>
              <a:t>MaximumPasswordAge</a:t>
            </a:r>
            <a:r>
              <a:rPr lang="en-US" dirty="0"/>
              <a:t> = [1-1,000,000 in days, default if value name does not exist is 30]</a:t>
            </a:r>
          </a:p>
          <a:p>
            <a:endParaRPr lang="en-US" dirty="0"/>
          </a:p>
          <a:p>
            <a:r>
              <a:rPr lang="en-US" dirty="0"/>
              <a:t>MSA’s, like computers, do not observe domain or fine-grained password policies. MSA’s use a complex, automatically generated password (240 bytes, which is 120 characters, and cryptographically random). MSA’s cannot be locked out, and cannot perform interactive logons. Administrators can set an MSA password to a known value, although there’s ordinarily no justifiable reason (and they can be reset on demand).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7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gMSA</a:t>
            </a:r>
            <a:r>
              <a:rPr lang="en-US" dirty="0"/>
              <a:t> attributes in Active Directory</a:t>
            </a:r>
          </a:p>
          <a:p>
            <a:pPr fontAlgn="base"/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msDS-GroupMSAMembership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 – Governs which computers (groups of computers) are allowed to retrieve the password and make use of the </a:t>
            </a:r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gMSA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.</a:t>
            </a:r>
          </a:p>
          <a:p>
            <a:pPr fontAlgn="base"/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msDS-ManagedPassword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 – a binary blob containing (among other things) the current password, previous password and password change interval.</a:t>
            </a:r>
          </a:p>
          <a:p>
            <a:pPr fontAlgn="base"/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msDS-ManagedPasswordInterval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 – configured at account creation (can’t be changed later), determines how often (number of days) the password must be changed.</a:t>
            </a:r>
          </a:p>
          <a:p>
            <a:pPr fontAlgn="base"/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msDS-ManagedPasswordID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 – key identifier used by Key Distribution Service (KDS) to generate current password.</a:t>
            </a:r>
          </a:p>
          <a:p>
            <a:pPr fontAlgn="base"/>
            <a:r>
              <a:rPr lang="en-US" sz="1400" b="0" i="0" u="none" strike="noStrike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msDS-ManagedPasswordPreviousID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 charset="0"/>
                <a:sym typeface="Arial"/>
              </a:rPr>
              <a:t> – key identifier from previous password.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9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8AF46-C4BF-4328-B1B5-0BB48DEDA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9"/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8" name="Rectangle 77"/>
          <p:cNvSpPr/>
          <p:nvPr userDrawn="1"/>
        </p:nvSpPr>
        <p:spPr bwMode="auto">
          <a:xfrm>
            <a:off x="5392898" y="4432019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57200" y="981170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981170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449733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7D64E18-5215-478C-9622-2D24D9EA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9F16C3-50AD-4199-A732-8C7863CA4D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24719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23431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6B12297-504F-4E17-9151-A88E2C6F1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88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5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CDE9B8E-C211-4D33-88E2-4BFA1531D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A542D9B-65FE-4D7B-8D6E-CCD0B33EBCF3}"/>
              </a:ext>
            </a:extLst>
          </p:cNvPr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D5821E-DF6E-44C7-A5BB-2A9663C9298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A8E7BB-61A3-4E71-AF6D-57755298D8CB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8DA0E9-554A-40A7-83E5-4FA47833B24F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52D298D-9F66-4CD4-9DED-FD04AE99129A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CC4BB02-3024-4078-AFD1-4F8FF4328CBC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86C3638-1C51-4839-859E-8DFC48DF0B92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844DAD-F16C-4EFF-90A2-4801E112B12B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BE4D35B-14CC-471D-91BA-0F8016597D44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E510C11-9D19-401A-A9C6-1B1A3F4E85D2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00224A-2ED6-4912-BFB4-2255BAE44EF7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0025775-A48F-422F-9790-A805ACA4368F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75570C4-46A5-4CEB-90C3-D13A93C51D0A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16CE761-0AFB-48AF-955D-B3C2577D768B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C3717E-4C10-42E9-9FB4-3BFA0DBB54F6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B8F6-31A7-429F-A8E5-CA919E7B7F62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5621E2-8AE4-4CA0-AA5C-C585E580AB8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6512727-8E05-413A-981A-932DD5CBF829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1FC09FE-4DFC-4861-B567-ED7EE533130B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DB0E63E-82C7-482D-9392-F9EA11B00459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C96966-B793-484F-94FA-16CE8EA04245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69CC312-B0F1-4A58-A727-1A261FC787F6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49B11FE-B21A-48C9-8B58-9FE8929653F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5387198-76F6-42A2-8A44-15ADD35591A8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CE1F685-D6DC-4245-981F-76C7C4135596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CC4520-9B65-4D2C-823D-5651BE82B52D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C231859-C979-4573-9E51-3E39F76CB90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426A5B-691F-4D84-ADD1-D07DCBF00FDA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C81B6B6-7E3C-49DB-B1E2-581EA7D37D23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1112FF-9F6E-4A98-B196-E802CB9F0F06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C79CF7F-7B43-45C9-AFEC-9236E4C8B3F2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FDD273-3401-4E3D-9E2E-178839ECFA7D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2DB73A-8689-4C09-8EC7-65D6D5E4704F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5E8082-82D7-49C9-AEE5-C1DE6BAE3AE6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F6C3DB-0A62-4BB5-9367-7888C4E19028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9E5666E-FB63-43ED-A54B-FD7FD8A72E2D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4DA7B9-DBBD-4330-8AAD-181D2CAF2671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DBF8370-4C6A-4BBF-9275-59A62FB5FA9E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D973304-473F-4A64-9BD8-AF14E628AF19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5F4FDEB-CB37-4D18-BC6C-16913113BB0E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24CDBFD-F9FA-46D7-9112-78B51FC93079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94BED2D-2541-4EE8-A435-7C692E7AEFEC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F0C7369-88F8-4090-B81E-AD50438EBB30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57A9F3A-5421-477B-8D9B-6D476150B5DD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9FEDD5-81C7-4B9C-9CC4-3123C88E825D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6AB6F54-82E4-4ED2-BC89-6EDBEE1C6F9C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F3868FE-953A-460B-86D3-FB776C7928FA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485E06A-327A-46CC-BBF1-DB69A91A4B62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228D61A-BABD-4072-9D37-78263F26A131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8C32E8B-5AAC-450F-B839-5EDC7BE63D6B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43ADD-C849-441B-AFCA-5AF06EDAE93C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2483CF1-0CD6-4D9D-AEFE-16F3675D4D4D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6B05B28-E1C7-4C69-9380-A77788D9250C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15F1FF-6478-4B54-AED8-CF9CAC5F212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556F888-378B-474C-A6E4-248CF90EB59A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7AD5C66-904C-49E9-A5BE-10AA37FFB35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F6F0BE-16AA-460A-8074-08A3510E0572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86865A9-A359-426E-81EC-CAD4753B7E88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</p:grpSp>
      <p:sp>
        <p:nvSpPr>
          <p:cNvPr id="270" name="Freeform 9">
            <a:extLst>
              <a:ext uri="{FF2B5EF4-FFF2-40B4-BE49-F238E27FC236}">
                <a16:creationId xmlns:a16="http://schemas.microsoft.com/office/drawing/2014/main" id="{F20E908C-A7C8-46B1-BCFA-7DFD2584C236}"/>
              </a:ext>
            </a:extLst>
          </p:cNvPr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ECB051-C16B-41AE-98F0-6945CC7F47CE}"/>
              </a:ext>
            </a:extLst>
          </p:cNvPr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1AEC17-D02A-43BC-BDE4-A4F7A5115CCF}"/>
                </a:ext>
              </a:extLst>
            </p:cNvPr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D3FFFA-1901-4501-8313-78FFEEAD130B}"/>
                </a:ext>
              </a:extLst>
            </p:cNvPr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07B9835-428B-4D63-B944-240145AF482A}"/>
                </a:ext>
              </a:extLst>
            </p:cNvPr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DFBF7C-79FA-4244-A74E-66B0CB4D3478}"/>
              </a:ext>
            </a:extLst>
          </p:cNvPr>
          <p:cNvSpPr/>
          <p:nvPr userDrawn="1"/>
        </p:nvSpPr>
        <p:spPr bwMode="auto">
          <a:xfrm>
            <a:off x="5551611" y="3033770"/>
            <a:ext cx="6767037" cy="6997916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7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5CAE-D889-4571-8B5A-C60FC0B5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175B85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10816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2714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B8B-95BB-47EC-8B67-9AFF464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26BE1-8B8A-4E60-A825-E0A2D716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523733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AA46-32BE-49C0-9606-A40FDBFA1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68962A-464C-42D8-BDCC-36A590A6DBC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33A020A7-D000-4D95-A604-EEB35795F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38D1F4AD-57E0-4FB3-A9B4-F0B799E1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8022ADDB-0A59-4A57-9DA3-0DCB51AA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A657F282-2941-4431-A678-A2786C77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65E87BB-921C-4EC4-9255-28BA892A7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092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B8F7-9EB1-4A63-8069-ACC8F7C6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96E9-D22F-4548-A644-53C65DD4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037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5DC2-71AB-47F4-B3B6-8351A80C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0374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227932-6568-4003-A6CD-19FF08450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AD500E-D9D6-4BB5-879A-7B61434EC8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ED417613-9FDB-49EE-8E76-FADE52892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BDAF5666-C1F4-43A6-8105-192A303EA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CE9227D-783B-4620-98E1-B36983F07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1A7D1F2A-A422-444A-83EE-BA858C51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6CD31B75-3A8A-4B9E-BC30-CEC9C311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201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0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79" name="Brain_3" title="Icon of a brain">
            <a:extLst>
              <a:ext uri="{FF2B5EF4-FFF2-40B4-BE49-F238E27FC236}">
                <a16:creationId xmlns:a16="http://schemas.microsoft.com/office/drawing/2014/main" id="{A0FE4D49-A531-4C5A-AFE3-BF8AA4FFFB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846836" y="1320440"/>
            <a:ext cx="4336988" cy="4663425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8AF46-C4BF-4328-B1B5-0BB48DEDA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9"/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Straight Connector 74"/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Straight Connector 75"/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8" name="Rectangle 77"/>
          <p:cNvSpPr/>
          <p:nvPr userDrawn="1"/>
        </p:nvSpPr>
        <p:spPr bwMode="auto">
          <a:xfrm>
            <a:off x="5392898" y="4432019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0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79" name="Brain_3" title="Icon of a brain">
            <a:extLst>
              <a:ext uri="{FF2B5EF4-FFF2-40B4-BE49-F238E27FC236}">
                <a16:creationId xmlns:a16="http://schemas.microsoft.com/office/drawing/2014/main" id="{A0FE4D49-A531-4C5A-AFE3-BF8AA4FFFB8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846836" y="1320440"/>
            <a:ext cx="4336988" cy="4663425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Education" title="Icon of a rolled paper with a ribbon stamped on it">
            <a:extLst>
              <a:ext uri="{FF2B5EF4-FFF2-40B4-BE49-F238E27FC236}">
                <a16:creationId xmlns:a16="http://schemas.microsoft.com/office/drawing/2014/main" id="{CB8D5674-6258-4B23-8EED-93EE879768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462171" y="1032089"/>
            <a:ext cx="4755059" cy="4755059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38100" cap="sq">
            <a:solidFill>
              <a:srgbClr val="80BCEB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rocket" title="Icon of a rocket">
            <a:extLst>
              <a:ext uri="{FF2B5EF4-FFF2-40B4-BE49-F238E27FC236}">
                <a16:creationId xmlns:a16="http://schemas.microsoft.com/office/drawing/2014/main" id="{EF868EE5-4AA3-4983-A348-47E2FBAEF0A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664471" y="1208898"/>
            <a:ext cx="4490543" cy="44025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470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building_8" title="Icon of tall buildings">
            <a:extLst>
              <a:ext uri="{FF2B5EF4-FFF2-40B4-BE49-F238E27FC236}">
                <a16:creationId xmlns:a16="http://schemas.microsoft.com/office/drawing/2014/main" id="{289689EA-6824-4638-B9A6-B3A158653E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01519" y="3188633"/>
            <a:ext cx="3529494" cy="3833299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38100" cap="sq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52383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57200" y="981170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981170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033325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7D64E18-5215-478C-9622-2D24D9EA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89F16C3-50AD-4199-A732-8C7863CA4D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736407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40448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6635704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0241553" y="6658519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442BE4-CFAB-4485-9466-19374D128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178634"/>
            <a:ext cx="11721160" cy="479404"/>
          </a:xfrm>
          <a:noFill/>
        </p:spPr>
        <p:txBody>
          <a:bodyPr lIns="146304" tIns="109728" rIns="146304" bIns="109728">
            <a:noAutofit/>
          </a:bodyPr>
          <a:lstStyle>
            <a:lvl1pPr marL="0" indent="0" algn="l">
              <a:spcBef>
                <a:spcPts val="0"/>
              </a:spcBef>
              <a:buNone/>
              <a:defRPr sz="2800" spc="0" baseline="0">
                <a:solidFill>
                  <a:srgbClr val="0179D7"/>
                </a:solidFill>
                <a:latin typeface="+mj-lt"/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091747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Education" title="Icon of a rolled paper with a ribbon stamped on it">
            <a:extLst>
              <a:ext uri="{FF2B5EF4-FFF2-40B4-BE49-F238E27FC236}">
                <a16:creationId xmlns:a16="http://schemas.microsoft.com/office/drawing/2014/main" id="{CB8D5674-6258-4B23-8EED-93EE879768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462171" y="1032089"/>
            <a:ext cx="4755059" cy="4755059"/>
          </a:xfrm>
          <a:custGeom>
            <a:avLst/>
            <a:gdLst>
              <a:gd name="T0" fmla="*/ 35 w 350"/>
              <a:gd name="T1" fmla="*/ 350 h 350"/>
              <a:gd name="T2" fmla="*/ 10 w 350"/>
              <a:gd name="T3" fmla="*/ 340 h 350"/>
              <a:gd name="T4" fmla="*/ 0 w 350"/>
              <a:gd name="T5" fmla="*/ 315 h 350"/>
              <a:gd name="T6" fmla="*/ 10 w 350"/>
              <a:gd name="T7" fmla="*/ 290 h 350"/>
              <a:gd name="T8" fmla="*/ 35 w 350"/>
              <a:gd name="T9" fmla="*/ 280 h 350"/>
              <a:gd name="T10" fmla="*/ 175 w 350"/>
              <a:gd name="T11" fmla="*/ 280 h 350"/>
              <a:gd name="T12" fmla="*/ 245 w 350"/>
              <a:gd name="T13" fmla="*/ 280 h 350"/>
              <a:gd name="T14" fmla="*/ 220 w 350"/>
              <a:gd name="T15" fmla="*/ 290 h 350"/>
              <a:gd name="T16" fmla="*/ 210 w 350"/>
              <a:gd name="T17" fmla="*/ 315 h 350"/>
              <a:gd name="T18" fmla="*/ 220 w 350"/>
              <a:gd name="T19" fmla="*/ 340 h 350"/>
              <a:gd name="T20" fmla="*/ 245 w 350"/>
              <a:gd name="T21" fmla="*/ 350 h 350"/>
              <a:gd name="T22" fmla="*/ 280 w 350"/>
              <a:gd name="T23" fmla="*/ 70 h 350"/>
              <a:gd name="T24" fmla="*/ 315 w 350"/>
              <a:gd name="T25" fmla="*/ 70 h 350"/>
              <a:gd name="T26" fmla="*/ 350 w 350"/>
              <a:gd name="T27" fmla="*/ 35 h 350"/>
              <a:gd name="T28" fmla="*/ 315 w 350"/>
              <a:gd name="T29" fmla="*/ 0 h 350"/>
              <a:gd name="T30" fmla="*/ 280 w 350"/>
              <a:gd name="T31" fmla="*/ 35 h 350"/>
              <a:gd name="T32" fmla="*/ 280 w 350"/>
              <a:gd name="T33" fmla="*/ 222 h 350"/>
              <a:gd name="T34" fmla="*/ 314 w 350"/>
              <a:gd name="T35" fmla="*/ 0 h 350"/>
              <a:gd name="T36" fmla="*/ 82 w 350"/>
              <a:gd name="T37" fmla="*/ 0 h 350"/>
              <a:gd name="T38" fmla="*/ 47 w 350"/>
              <a:gd name="T39" fmla="*/ 35 h 350"/>
              <a:gd name="T40" fmla="*/ 47 w 350"/>
              <a:gd name="T41" fmla="*/ 268 h 350"/>
              <a:gd name="T42" fmla="*/ 280 w 350"/>
              <a:gd name="T43" fmla="*/ 222 h 350"/>
              <a:gd name="T44" fmla="*/ 280 w 350"/>
              <a:gd name="T45" fmla="*/ 315 h 350"/>
              <a:gd name="T46" fmla="*/ 35 w 350"/>
              <a:gd name="T47" fmla="*/ 350 h 350"/>
              <a:gd name="T48" fmla="*/ 245 w 350"/>
              <a:gd name="T49" fmla="*/ 350 h 350"/>
              <a:gd name="T50" fmla="*/ 280 w 350"/>
              <a:gd name="T51" fmla="*/ 315 h 350"/>
              <a:gd name="T52" fmla="*/ 82 w 350"/>
              <a:gd name="T53" fmla="*/ 70 h 350"/>
              <a:gd name="T54" fmla="*/ 245 w 350"/>
              <a:gd name="T55" fmla="*/ 70 h 350"/>
              <a:gd name="T56" fmla="*/ 82 w 350"/>
              <a:gd name="T57" fmla="*/ 117 h 350"/>
              <a:gd name="T58" fmla="*/ 128 w 350"/>
              <a:gd name="T59" fmla="*/ 117 h 350"/>
              <a:gd name="T60" fmla="*/ 82 w 350"/>
              <a:gd name="T61" fmla="*/ 163 h 350"/>
              <a:gd name="T62" fmla="*/ 128 w 350"/>
              <a:gd name="T63" fmla="*/ 163 h 350"/>
              <a:gd name="T64" fmla="*/ 82 w 350"/>
              <a:gd name="T65" fmla="*/ 210 h 350"/>
              <a:gd name="T66" fmla="*/ 128 w 350"/>
              <a:gd name="T67" fmla="*/ 210 h 350"/>
              <a:gd name="T68" fmla="*/ 163 w 350"/>
              <a:gd name="T69" fmla="*/ 152 h 350"/>
              <a:gd name="T70" fmla="*/ 163 w 350"/>
              <a:gd name="T71" fmla="*/ 245 h 350"/>
              <a:gd name="T72" fmla="*/ 198 w 350"/>
              <a:gd name="T73" fmla="*/ 228 h 350"/>
              <a:gd name="T74" fmla="*/ 233 w 350"/>
              <a:gd name="T75" fmla="*/ 245 h 350"/>
              <a:gd name="T76" fmla="*/ 233 w 350"/>
              <a:gd name="T77" fmla="*/ 152 h 350"/>
              <a:gd name="T78" fmla="*/ 198 w 350"/>
              <a:gd name="T79" fmla="*/ 117 h 350"/>
              <a:gd name="T80" fmla="*/ 163 w 350"/>
              <a:gd name="T81" fmla="*/ 152 h 350"/>
              <a:gd name="T82" fmla="*/ 198 w 350"/>
              <a:gd name="T83" fmla="*/ 187 h 350"/>
              <a:gd name="T84" fmla="*/ 233 w 350"/>
              <a:gd name="T85" fmla="*/ 152 h 350"/>
              <a:gd name="T86" fmla="*/ 198 w 350"/>
              <a:gd name="T87" fmla="*/ 117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0" h="350">
                <a:moveTo>
                  <a:pt x="35" y="350"/>
                </a:moveTo>
                <a:cubicBezTo>
                  <a:pt x="25" y="350"/>
                  <a:pt x="17" y="346"/>
                  <a:pt x="10" y="340"/>
                </a:cubicBezTo>
                <a:cubicBezTo>
                  <a:pt x="4" y="333"/>
                  <a:pt x="0" y="325"/>
                  <a:pt x="0" y="315"/>
                </a:cubicBezTo>
                <a:cubicBezTo>
                  <a:pt x="0" y="305"/>
                  <a:pt x="4" y="297"/>
                  <a:pt x="10" y="290"/>
                </a:cubicBezTo>
                <a:cubicBezTo>
                  <a:pt x="17" y="284"/>
                  <a:pt x="25" y="280"/>
                  <a:pt x="35" y="280"/>
                </a:cubicBezTo>
                <a:cubicBezTo>
                  <a:pt x="175" y="280"/>
                  <a:pt x="175" y="280"/>
                  <a:pt x="175" y="280"/>
                </a:cubicBezTo>
                <a:cubicBezTo>
                  <a:pt x="245" y="280"/>
                  <a:pt x="245" y="280"/>
                  <a:pt x="245" y="280"/>
                </a:cubicBezTo>
                <a:cubicBezTo>
                  <a:pt x="235" y="280"/>
                  <a:pt x="227" y="284"/>
                  <a:pt x="220" y="290"/>
                </a:cubicBezTo>
                <a:cubicBezTo>
                  <a:pt x="214" y="297"/>
                  <a:pt x="210" y="305"/>
                  <a:pt x="210" y="315"/>
                </a:cubicBezTo>
                <a:cubicBezTo>
                  <a:pt x="210" y="325"/>
                  <a:pt x="214" y="333"/>
                  <a:pt x="220" y="340"/>
                </a:cubicBezTo>
                <a:cubicBezTo>
                  <a:pt x="227" y="346"/>
                  <a:pt x="235" y="350"/>
                  <a:pt x="245" y="350"/>
                </a:cubicBezTo>
                <a:moveTo>
                  <a:pt x="280" y="70"/>
                </a:moveTo>
                <a:cubicBezTo>
                  <a:pt x="315" y="70"/>
                  <a:pt x="315" y="70"/>
                  <a:pt x="315" y="70"/>
                </a:cubicBezTo>
                <a:cubicBezTo>
                  <a:pt x="334" y="70"/>
                  <a:pt x="350" y="54"/>
                  <a:pt x="350" y="35"/>
                </a:cubicBezTo>
                <a:cubicBezTo>
                  <a:pt x="350" y="16"/>
                  <a:pt x="334" y="0"/>
                  <a:pt x="315" y="0"/>
                </a:cubicBezTo>
                <a:cubicBezTo>
                  <a:pt x="296" y="0"/>
                  <a:pt x="280" y="16"/>
                  <a:pt x="280" y="35"/>
                </a:cubicBezTo>
                <a:cubicBezTo>
                  <a:pt x="280" y="222"/>
                  <a:pt x="280" y="222"/>
                  <a:pt x="280" y="222"/>
                </a:cubicBezTo>
                <a:moveTo>
                  <a:pt x="314" y="0"/>
                </a:moveTo>
                <a:cubicBezTo>
                  <a:pt x="82" y="0"/>
                  <a:pt x="82" y="0"/>
                  <a:pt x="82" y="0"/>
                </a:cubicBezTo>
                <a:cubicBezTo>
                  <a:pt x="62" y="0"/>
                  <a:pt x="47" y="16"/>
                  <a:pt x="47" y="35"/>
                </a:cubicBezTo>
                <a:cubicBezTo>
                  <a:pt x="47" y="268"/>
                  <a:pt x="47" y="268"/>
                  <a:pt x="47" y="268"/>
                </a:cubicBezTo>
                <a:moveTo>
                  <a:pt x="280" y="222"/>
                </a:moveTo>
                <a:cubicBezTo>
                  <a:pt x="280" y="315"/>
                  <a:pt x="280" y="315"/>
                  <a:pt x="280" y="315"/>
                </a:cubicBezTo>
                <a:moveTo>
                  <a:pt x="35" y="350"/>
                </a:moveTo>
                <a:cubicBezTo>
                  <a:pt x="245" y="350"/>
                  <a:pt x="245" y="350"/>
                  <a:pt x="245" y="350"/>
                </a:cubicBezTo>
                <a:cubicBezTo>
                  <a:pt x="264" y="350"/>
                  <a:pt x="280" y="334"/>
                  <a:pt x="280" y="315"/>
                </a:cubicBezTo>
                <a:moveTo>
                  <a:pt x="82" y="70"/>
                </a:moveTo>
                <a:cubicBezTo>
                  <a:pt x="245" y="70"/>
                  <a:pt x="245" y="70"/>
                  <a:pt x="245" y="70"/>
                </a:cubicBezTo>
                <a:moveTo>
                  <a:pt x="82" y="117"/>
                </a:moveTo>
                <a:cubicBezTo>
                  <a:pt x="128" y="117"/>
                  <a:pt x="128" y="117"/>
                  <a:pt x="128" y="117"/>
                </a:cubicBezTo>
                <a:moveTo>
                  <a:pt x="82" y="163"/>
                </a:moveTo>
                <a:cubicBezTo>
                  <a:pt x="128" y="163"/>
                  <a:pt x="128" y="163"/>
                  <a:pt x="128" y="163"/>
                </a:cubicBezTo>
                <a:moveTo>
                  <a:pt x="82" y="210"/>
                </a:moveTo>
                <a:cubicBezTo>
                  <a:pt x="128" y="210"/>
                  <a:pt x="128" y="210"/>
                  <a:pt x="128" y="210"/>
                </a:cubicBezTo>
                <a:moveTo>
                  <a:pt x="163" y="152"/>
                </a:moveTo>
                <a:cubicBezTo>
                  <a:pt x="163" y="245"/>
                  <a:pt x="163" y="245"/>
                  <a:pt x="163" y="245"/>
                </a:cubicBezTo>
                <a:cubicBezTo>
                  <a:pt x="198" y="228"/>
                  <a:pt x="198" y="228"/>
                  <a:pt x="198" y="228"/>
                </a:cubicBezTo>
                <a:cubicBezTo>
                  <a:pt x="233" y="245"/>
                  <a:pt x="233" y="245"/>
                  <a:pt x="233" y="245"/>
                </a:cubicBezTo>
                <a:cubicBezTo>
                  <a:pt x="233" y="152"/>
                  <a:pt x="233" y="152"/>
                  <a:pt x="233" y="152"/>
                </a:cubicBezTo>
                <a:moveTo>
                  <a:pt x="198" y="117"/>
                </a:moveTo>
                <a:cubicBezTo>
                  <a:pt x="179" y="117"/>
                  <a:pt x="163" y="132"/>
                  <a:pt x="163" y="152"/>
                </a:cubicBezTo>
                <a:cubicBezTo>
                  <a:pt x="163" y="171"/>
                  <a:pt x="179" y="187"/>
                  <a:pt x="198" y="187"/>
                </a:cubicBezTo>
                <a:cubicBezTo>
                  <a:pt x="218" y="187"/>
                  <a:pt x="233" y="171"/>
                  <a:pt x="233" y="152"/>
                </a:cubicBezTo>
                <a:cubicBezTo>
                  <a:pt x="233" y="132"/>
                  <a:pt x="218" y="117"/>
                  <a:pt x="198" y="117"/>
                </a:cubicBezTo>
                <a:close/>
              </a:path>
            </a:pathLst>
          </a:custGeom>
          <a:noFill/>
          <a:ln w="38100" cap="sq">
            <a:solidFill>
              <a:srgbClr val="80BCEB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6B12297-504F-4E17-9151-A88E2C6F1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58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45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CDE9B8E-C211-4D33-88E2-4BFA1531D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5" b="2195"/>
          <a:stretch/>
        </p:blipFill>
        <p:spPr>
          <a:xfrm>
            <a:off x="9036845" y="1757363"/>
            <a:ext cx="3399630" cy="523716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A542D9B-65FE-4D7B-8D6E-CCD0B33EBCF3}"/>
              </a:ext>
            </a:extLst>
          </p:cNvPr>
          <p:cNvGrpSpPr/>
          <p:nvPr userDrawn="1"/>
        </p:nvGrpSpPr>
        <p:grpSpPr>
          <a:xfrm>
            <a:off x="5669440" y="0"/>
            <a:ext cx="6764644" cy="6994525"/>
            <a:chOff x="5669440" y="0"/>
            <a:chExt cx="6764644" cy="6994525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2D5821E-DF6E-44C7-A5BB-2A9663C9298B}"/>
                </a:ext>
              </a:extLst>
            </p:cNvPr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CA8E7BB-61A3-4E71-AF6D-57755298D8CB}"/>
                </a:ext>
              </a:extLst>
            </p:cNvPr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F8DA0E9-554A-40A7-83E5-4FA47833B24F}"/>
                </a:ext>
              </a:extLst>
            </p:cNvPr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C52D298D-9F66-4CD4-9DED-FD04AE99129A}"/>
                </a:ext>
              </a:extLst>
            </p:cNvPr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CC4BB02-3024-4078-AFD1-4F8FF4328CBC}"/>
                </a:ext>
              </a:extLst>
            </p:cNvPr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86C3638-1C51-4839-859E-8DFC48DF0B92}"/>
                </a:ext>
              </a:extLst>
            </p:cNvPr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4844DAD-F16C-4EFF-90A2-4801E112B12B}"/>
                </a:ext>
              </a:extLst>
            </p:cNvPr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BE4D35B-14CC-471D-91BA-0F8016597D44}"/>
                </a:ext>
              </a:extLst>
            </p:cNvPr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E510C11-9D19-401A-A9C6-1B1A3F4E85D2}"/>
                </a:ext>
              </a:extLst>
            </p:cNvPr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000224A-2ED6-4912-BFB4-2255BAE44EF7}"/>
                </a:ext>
              </a:extLst>
            </p:cNvPr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0025775-A48F-422F-9790-A805ACA4368F}"/>
                </a:ext>
              </a:extLst>
            </p:cNvPr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75570C4-46A5-4CEB-90C3-D13A93C51D0A}"/>
                </a:ext>
              </a:extLst>
            </p:cNvPr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16CE761-0AFB-48AF-955D-B3C2577D768B}"/>
                </a:ext>
              </a:extLst>
            </p:cNvPr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BC3717E-4C10-42E9-9FB4-3BFA0DBB54F6}"/>
                </a:ext>
              </a:extLst>
            </p:cNvPr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DA5B8F6-31A7-429F-A8E5-CA919E7B7F62}"/>
                </a:ext>
              </a:extLst>
            </p:cNvPr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5621E2-8AE4-4CA0-AA5C-C585E580AB86}"/>
                </a:ext>
              </a:extLst>
            </p:cNvPr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6512727-8E05-413A-981A-932DD5CBF829}"/>
                </a:ext>
              </a:extLst>
            </p:cNvPr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61FC09FE-4DFC-4861-B567-ED7EE533130B}"/>
                </a:ext>
              </a:extLst>
            </p:cNvPr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DB0E63E-82C7-482D-9392-F9EA11B00459}"/>
                </a:ext>
              </a:extLst>
            </p:cNvPr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C96966-B793-484F-94FA-16CE8EA04245}"/>
                </a:ext>
              </a:extLst>
            </p:cNvPr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69CC312-B0F1-4A58-A727-1A261FC787F6}"/>
                </a:ext>
              </a:extLst>
            </p:cNvPr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49B11FE-B21A-48C9-8B58-9FE8929653FF}"/>
                </a:ext>
              </a:extLst>
            </p:cNvPr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5387198-76F6-42A2-8A44-15ADD35591A8}"/>
                </a:ext>
              </a:extLst>
            </p:cNvPr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CE1F685-D6DC-4245-981F-76C7C4135596}"/>
                </a:ext>
              </a:extLst>
            </p:cNvPr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CC4520-9B65-4D2C-823D-5651BE82B52D}"/>
                </a:ext>
              </a:extLst>
            </p:cNvPr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C231859-C979-4573-9E51-3E39F76CB905}"/>
                </a:ext>
              </a:extLst>
            </p:cNvPr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426A5B-691F-4D84-ADD1-D07DCBF00FDA}"/>
                </a:ext>
              </a:extLst>
            </p:cNvPr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C81B6B6-7E3C-49DB-B1E2-581EA7D37D23}"/>
                </a:ext>
              </a:extLst>
            </p:cNvPr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71112FF-9F6E-4A98-B196-E802CB9F0F06}"/>
                </a:ext>
              </a:extLst>
            </p:cNvPr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C79CF7F-7B43-45C9-AFEC-9236E4C8B3F2}"/>
                </a:ext>
              </a:extLst>
            </p:cNvPr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EFDD273-3401-4E3D-9E2E-178839ECFA7D}"/>
                </a:ext>
              </a:extLst>
            </p:cNvPr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52DB73A-8689-4C09-8EC7-65D6D5E4704F}"/>
                </a:ext>
              </a:extLst>
            </p:cNvPr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5E8082-82D7-49C9-AEE5-C1DE6BAE3AE6}"/>
                </a:ext>
              </a:extLst>
            </p:cNvPr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19F6C3DB-0A62-4BB5-9367-7888C4E19028}"/>
                </a:ext>
              </a:extLst>
            </p:cNvPr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9E5666E-FB63-43ED-A54B-FD7FD8A72E2D}"/>
                </a:ext>
              </a:extLst>
            </p:cNvPr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B4DA7B9-DBBD-4330-8AAD-181D2CAF2671}"/>
                </a:ext>
              </a:extLst>
            </p:cNvPr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DBF8370-4C6A-4BBF-9275-59A62FB5FA9E}"/>
                </a:ext>
              </a:extLst>
            </p:cNvPr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D973304-473F-4A64-9BD8-AF14E628AF19}"/>
                </a:ext>
              </a:extLst>
            </p:cNvPr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5F4FDEB-CB37-4D18-BC6C-16913113BB0E}"/>
                </a:ext>
              </a:extLst>
            </p:cNvPr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24CDBFD-F9FA-46D7-9112-78B51FC93079}"/>
                </a:ext>
              </a:extLst>
            </p:cNvPr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94BED2D-2541-4EE8-A435-7C692E7AEFEC}"/>
                </a:ext>
              </a:extLst>
            </p:cNvPr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F0C7369-88F8-4090-B81E-AD50438EBB30}"/>
                </a:ext>
              </a:extLst>
            </p:cNvPr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57A9F3A-5421-477B-8D9B-6D476150B5DD}"/>
                </a:ext>
              </a:extLst>
            </p:cNvPr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59FEDD5-81C7-4B9C-9CC4-3123C88E825D}"/>
                </a:ext>
              </a:extLst>
            </p:cNvPr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6AB6F54-82E4-4ED2-BC89-6EDBEE1C6F9C}"/>
                </a:ext>
              </a:extLst>
            </p:cNvPr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F3868FE-953A-460B-86D3-FB776C7928FA}"/>
                </a:ext>
              </a:extLst>
            </p:cNvPr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485E06A-327A-46CC-BBF1-DB69A91A4B62}"/>
                </a:ext>
              </a:extLst>
            </p:cNvPr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228D61A-BABD-4072-9D37-78263F26A131}"/>
                </a:ext>
              </a:extLst>
            </p:cNvPr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8C32E8B-5AAC-450F-B839-5EDC7BE63D6B}"/>
                </a:ext>
              </a:extLst>
            </p:cNvPr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C243ADD-C849-441B-AFCA-5AF06EDAE93C}"/>
                </a:ext>
              </a:extLst>
            </p:cNvPr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2483CF1-0CD6-4D9D-AEFE-16F3675D4D4D}"/>
                </a:ext>
              </a:extLst>
            </p:cNvPr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6B05B28-E1C7-4C69-9380-A77788D9250C}"/>
                </a:ext>
              </a:extLst>
            </p:cNvPr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115F1FF-6478-4B54-AED8-CF9CAC5F2121}"/>
                </a:ext>
              </a:extLst>
            </p:cNvPr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556F888-378B-474C-A6E4-248CF90EB59A}"/>
                </a:ext>
              </a:extLst>
            </p:cNvPr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7AD5C66-904C-49E9-A5BE-10AA37FFB35D}"/>
                </a:ext>
              </a:extLst>
            </p:cNvPr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B8F6F0BE-16AA-460A-8074-08A3510E0572}"/>
                </a:ext>
              </a:extLst>
            </p:cNvPr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86865A9-A359-426E-81EC-CAD4753B7E88}"/>
                </a:ext>
              </a:extLst>
            </p:cNvPr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noFill/>
            <a:ln w="9525" cap="flat" cmpd="sng" algn="ctr">
              <a:solidFill>
                <a:srgbClr val="80BCEB"/>
              </a:solidFill>
              <a:prstDash val="sysDot"/>
              <a:headEnd type="none"/>
              <a:tailEnd type="none"/>
            </a:ln>
            <a:effectLst/>
          </p:spPr>
        </p:cxnSp>
      </p:grpSp>
      <p:sp>
        <p:nvSpPr>
          <p:cNvPr id="270" name="Freeform 9">
            <a:extLst>
              <a:ext uri="{FF2B5EF4-FFF2-40B4-BE49-F238E27FC236}">
                <a16:creationId xmlns:a16="http://schemas.microsoft.com/office/drawing/2014/main" id="{F20E908C-A7C8-46B1-BCFA-7DFD2584C236}"/>
              </a:ext>
            </a:extLst>
          </p:cNvPr>
          <p:cNvSpPr>
            <a:spLocks/>
          </p:cNvSpPr>
          <p:nvPr userDrawn="1"/>
        </p:nvSpPr>
        <p:spPr bwMode="auto">
          <a:xfrm>
            <a:off x="7787093" y="1373981"/>
            <a:ext cx="3061883" cy="1871664"/>
          </a:xfrm>
          <a:custGeom>
            <a:avLst/>
            <a:gdLst>
              <a:gd name="T0" fmla="*/ 0 w 968"/>
              <a:gd name="T1" fmla="*/ 586 h 586"/>
              <a:gd name="T2" fmla="*/ 0 w 968"/>
              <a:gd name="T3" fmla="*/ 0 h 586"/>
              <a:gd name="T4" fmla="*/ 795 w 968"/>
              <a:gd name="T5" fmla="*/ 0 h 586"/>
              <a:gd name="T6" fmla="*/ 795 w 968"/>
              <a:gd name="T7" fmla="*/ 413 h 586"/>
              <a:gd name="T8" fmla="*/ 968 w 968"/>
              <a:gd name="T9" fmla="*/ 586 h 586"/>
              <a:gd name="T10" fmla="*/ 0 w 968"/>
              <a:gd name="T11" fmla="*/ 586 h 586"/>
              <a:gd name="connsiteX0" fmla="*/ 174 w 10174"/>
              <a:gd name="connsiteY0" fmla="*/ 10026 h 10026"/>
              <a:gd name="connsiteX1" fmla="*/ 0 w 10174"/>
              <a:gd name="connsiteY1" fmla="*/ 0 h 10026"/>
              <a:gd name="connsiteX2" fmla="*/ 8387 w 10174"/>
              <a:gd name="connsiteY2" fmla="*/ 26 h 10026"/>
              <a:gd name="connsiteX3" fmla="*/ 8387 w 10174"/>
              <a:gd name="connsiteY3" fmla="*/ 7074 h 10026"/>
              <a:gd name="connsiteX4" fmla="*/ 10174 w 10174"/>
              <a:gd name="connsiteY4" fmla="*/ 10026 h 10026"/>
              <a:gd name="connsiteX5" fmla="*/ 174 w 10174"/>
              <a:gd name="connsiteY5" fmla="*/ 10026 h 10026"/>
              <a:gd name="connsiteX0" fmla="*/ 0 w 10190"/>
              <a:gd name="connsiteY0" fmla="*/ 10039 h 10039"/>
              <a:gd name="connsiteX1" fmla="*/ 16 w 10190"/>
              <a:gd name="connsiteY1" fmla="*/ 0 h 10039"/>
              <a:gd name="connsiteX2" fmla="*/ 8403 w 10190"/>
              <a:gd name="connsiteY2" fmla="*/ 26 h 10039"/>
              <a:gd name="connsiteX3" fmla="*/ 8403 w 10190"/>
              <a:gd name="connsiteY3" fmla="*/ 7074 h 10039"/>
              <a:gd name="connsiteX4" fmla="*/ 10190 w 10190"/>
              <a:gd name="connsiteY4" fmla="*/ 10026 h 10039"/>
              <a:gd name="connsiteX5" fmla="*/ 0 w 10190"/>
              <a:gd name="connsiteY5" fmla="*/ 10039 h 10039"/>
              <a:gd name="connsiteX0" fmla="*/ 0 w 10182"/>
              <a:gd name="connsiteY0" fmla="*/ 10039 h 10039"/>
              <a:gd name="connsiteX1" fmla="*/ 8 w 10182"/>
              <a:gd name="connsiteY1" fmla="*/ 0 h 10039"/>
              <a:gd name="connsiteX2" fmla="*/ 8395 w 10182"/>
              <a:gd name="connsiteY2" fmla="*/ 26 h 10039"/>
              <a:gd name="connsiteX3" fmla="*/ 8395 w 10182"/>
              <a:gd name="connsiteY3" fmla="*/ 7074 h 10039"/>
              <a:gd name="connsiteX4" fmla="*/ 10182 w 10182"/>
              <a:gd name="connsiteY4" fmla="*/ 10026 h 10039"/>
              <a:gd name="connsiteX5" fmla="*/ 0 w 10182"/>
              <a:gd name="connsiteY5" fmla="*/ 10039 h 10039"/>
              <a:gd name="connsiteX0" fmla="*/ 9 w 10175"/>
              <a:gd name="connsiteY0" fmla="*/ 10026 h 10026"/>
              <a:gd name="connsiteX1" fmla="*/ 1 w 10175"/>
              <a:gd name="connsiteY1" fmla="*/ 0 h 10026"/>
              <a:gd name="connsiteX2" fmla="*/ 8388 w 10175"/>
              <a:gd name="connsiteY2" fmla="*/ 26 h 10026"/>
              <a:gd name="connsiteX3" fmla="*/ 8388 w 10175"/>
              <a:gd name="connsiteY3" fmla="*/ 7074 h 10026"/>
              <a:gd name="connsiteX4" fmla="*/ 10175 w 10175"/>
              <a:gd name="connsiteY4" fmla="*/ 10026 h 10026"/>
              <a:gd name="connsiteX5" fmla="*/ 9 w 10175"/>
              <a:gd name="connsiteY5" fmla="*/ 10026 h 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5" h="10026">
                <a:moveTo>
                  <a:pt x="9" y="10026"/>
                </a:moveTo>
                <a:cubicBezTo>
                  <a:pt x="14" y="6680"/>
                  <a:pt x="-4" y="3346"/>
                  <a:pt x="1" y="0"/>
                </a:cubicBezTo>
                <a:lnTo>
                  <a:pt x="8388" y="26"/>
                </a:lnTo>
                <a:lnTo>
                  <a:pt x="8388" y="7074"/>
                </a:lnTo>
                <a:lnTo>
                  <a:pt x="10175" y="10026"/>
                </a:lnTo>
                <a:lnTo>
                  <a:pt x="9" y="10026"/>
                </a:lnTo>
                <a:close/>
              </a:path>
            </a:pathLst>
          </a:custGeom>
          <a:noFill/>
          <a:ln w="4445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ECB051-C16B-41AE-98F0-6945CC7F47CE}"/>
              </a:ext>
            </a:extLst>
          </p:cNvPr>
          <p:cNvGrpSpPr/>
          <p:nvPr userDrawn="1"/>
        </p:nvGrpSpPr>
        <p:grpSpPr>
          <a:xfrm>
            <a:off x="8239124" y="1841027"/>
            <a:ext cx="1631951" cy="930718"/>
            <a:chOff x="8239124" y="1841027"/>
            <a:chExt cx="1631951" cy="930718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1AEC17-D02A-43BC-BDE4-A4F7A5115CCF}"/>
                </a:ext>
              </a:extLst>
            </p:cNvPr>
            <p:cNvCxnSpPr/>
            <p:nvPr/>
          </p:nvCxnSpPr>
          <p:spPr>
            <a:xfrm>
              <a:off x="8239124" y="1841027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3D3FFFA-1901-4501-8313-78FFEEAD130B}"/>
                </a:ext>
              </a:extLst>
            </p:cNvPr>
            <p:cNvCxnSpPr/>
            <p:nvPr/>
          </p:nvCxnSpPr>
          <p:spPr>
            <a:xfrm>
              <a:off x="8239124" y="2306386"/>
              <a:ext cx="163195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07B9835-428B-4D63-B944-240145AF482A}"/>
                </a:ext>
              </a:extLst>
            </p:cNvPr>
            <p:cNvCxnSpPr/>
            <p:nvPr/>
          </p:nvCxnSpPr>
          <p:spPr>
            <a:xfrm flipV="1">
              <a:off x="8239124" y="2771745"/>
              <a:ext cx="927101" cy="0"/>
            </a:xfrm>
            <a:prstGeom prst="line">
              <a:avLst/>
            </a:prstGeom>
            <a:noFill/>
            <a:ln w="44450" cap="flat">
              <a:solidFill>
                <a:srgbClr val="80B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FDFBF7C-79FA-4244-A74E-66B0CB4D3478}"/>
              </a:ext>
            </a:extLst>
          </p:cNvPr>
          <p:cNvSpPr/>
          <p:nvPr userDrawn="1"/>
        </p:nvSpPr>
        <p:spPr bwMode="auto">
          <a:xfrm>
            <a:off x="5551611" y="3033770"/>
            <a:ext cx="6767037" cy="6997916"/>
          </a:xfrm>
          <a:prstGeom prst="rect">
            <a:avLst/>
          </a:prstGeom>
          <a:gradFill>
            <a:gsLst>
              <a:gs pos="84000">
                <a:srgbClr val="0078D7">
                  <a:alpha val="0"/>
                </a:srgbClr>
              </a:gs>
              <a:gs pos="14000">
                <a:srgbClr val="0078D7"/>
              </a:gs>
            </a:gsLst>
            <a:lin ang="20400000" scaled="0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6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solidFill>
                  <a:srgbClr val="175B85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051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498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F5CAE-D889-4571-8B5A-C60FC0B5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2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rocket" title="Icon of a rocket">
            <a:extLst>
              <a:ext uri="{FF2B5EF4-FFF2-40B4-BE49-F238E27FC236}">
                <a16:creationId xmlns:a16="http://schemas.microsoft.com/office/drawing/2014/main" id="{EF868EE5-4AA3-4983-A348-47E2FBAEF0A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664471" y="1208898"/>
            <a:ext cx="4490543" cy="4402507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38100" cap="flat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583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  <p:sp>
        <p:nvSpPr>
          <p:cNvPr id="69" name="building_8" title="Icon of tall buildings">
            <a:extLst>
              <a:ext uri="{FF2B5EF4-FFF2-40B4-BE49-F238E27FC236}">
                <a16:creationId xmlns:a16="http://schemas.microsoft.com/office/drawing/2014/main" id="{289689EA-6824-4638-B9A6-B3A158653E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601519" y="3188633"/>
            <a:ext cx="3529494" cy="3833299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38100" cap="sq">
            <a:solidFill>
              <a:srgbClr val="80B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671831" y="0"/>
            <a:ext cx="6764644" cy="6994525"/>
            <a:chOff x="5669440" y="0"/>
            <a:chExt cx="6764644" cy="699452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20082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6756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50103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26777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73429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80124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56797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1023600" y="101600"/>
              <a:ext cx="10907" cy="68929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0145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86818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33471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70186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8601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93513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940165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16839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63492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0207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768809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235337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535545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669440" y="466528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669440" y="443201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669440" y="489853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669440" y="396549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669440" y="373222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669440" y="419875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69440" y="326569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5669440" y="303243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669440" y="349896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669440" y="256590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669440" y="233264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669440" y="279917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69440" y="116632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69440" y="93305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69440" y="1399586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669440" y="186611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69440" y="1632850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669440" y="209937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669440" y="46652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69440" y="23326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669440" y="69979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669442" y="6064859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669442" y="5831595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669442" y="6298124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669442" y="6764652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669442" y="6531388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9442" y="5365067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669442" y="5131803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669442" y="5598331"/>
              <a:ext cx="6764642" cy="0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30228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69024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602496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369232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835760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902703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35968" y="0"/>
              <a:ext cx="0" cy="6994525"/>
            </a:xfrm>
            <a:prstGeom prst="line">
              <a:avLst/>
            </a:prstGeom>
            <a:ln w="9525">
              <a:solidFill>
                <a:srgbClr val="80BCEB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 userDrawn="1"/>
        </p:nvSpPr>
        <p:spPr bwMode="auto">
          <a:xfrm>
            <a:off x="5669438" y="-1696"/>
            <a:ext cx="6767037" cy="6997916"/>
          </a:xfrm>
          <a:prstGeom prst="rect">
            <a:avLst/>
          </a:prstGeom>
          <a:gradFill>
            <a:gsLst>
              <a:gs pos="84000">
                <a:schemeClr val="tx2">
                  <a:alpha val="0"/>
                </a:schemeClr>
              </a:gs>
              <a:gs pos="14000">
                <a:schemeClr val="tx2"/>
              </a:gs>
            </a:gsLst>
            <a:lin ang="204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4930346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93428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</a:t>
            </a:r>
            <a:r>
              <a:rPr lang="en-US" err="1"/>
              <a:t>présentation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8611" y="455244"/>
            <a:ext cx="1472583" cy="316146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 bwMode="auto">
          <a:xfrm>
            <a:off x="458611" y="6423310"/>
            <a:ext cx="2561485" cy="1771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FD8F33F6-A481-4716-9950-BE851BC7CE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358" y="3921120"/>
            <a:ext cx="6399213" cy="825080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Nom de </a:t>
            </a:r>
            <a:r>
              <a:rPr lang="en-US" err="1"/>
              <a:t>l’école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3DFBAC-3052-46A9-8568-4970B47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333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5E2E51-4438-444C-A17B-2EEC7C705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1862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4AFA2A4-6482-42FE-8223-D78D5206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462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1244204" y="420762"/>
            <a:ext cx="733484" cy="156430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11611866" y="6452475"/>
            <a:ext cx="37058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94AFA2A4-6482-42FE-8223-D78D5206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4873ED-04E1-4DAC-9F67-A7CE33BA2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4639" y="1943079"/>
            <a:ext cx="11889564" cy="41832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864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chart" Target="../charts/chart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chart" Target="../charts/chart2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754091"/>
            <a:ext cx="11889564" cy="458757"/>
          </a:xfrm>
          <a:prstGeom prst="rect">
            <a:avLst/>
          </a:prstGeom>
        </p:spPr>
        <p:txBody>
          <a:bodyPr vert="horz" wrap="square" lIns="146304" tIns="91440" rIns="146304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678698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24080" y="6523261"/>
            <a:ext cx="46323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5F33A4-28FE-4DCB-AF31-746E068D1C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684192"/>
              </p:ext>
            </p:extLst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5FB4EE8-22BA-4319-B9BA-3C4386B3299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5DE2223-5E65-4470-AD45-6AC92CF76112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718D48-D984-4331-BEF3-34BDDC1B5B33}"/>
              </a:ext>
            </a:extLst>
          </p:cNvPr>
          <p:cNvCxnSpPr/>
          <p:nvPr userDrawn="1"/>
        </p:nvCxnSpPr>
        <p:spPr>
          <a:xfrm>
            <a:off x="457200" y="1538943"/>
            <a:ext cx="2743200" cy="0"/>
          </a:xfrm>
          <a:prstGeom prst="line">
            <a:avLst/>
          </a:prstGeom>
          <a:ln w="1270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04A38-7536-4620-8B10-9BE4EFF7611C}"/>
              </a:ext>
            </a:extLst>
          </p:cNvPr>
          <p:cNvCxnSpPr/>
          <p:nvPr userDrawn="1"/>
        </p:nvCxnSpPr>
        <p:spPr>
          <a:xfrm>
            <a:off x="3336925" y="1538943"/>
            <a:ext cx="8645525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65" r:id="rId2"/>
    <p:sldLayoutId id="2147484568" r:id="rId3"/>
    <p:sldLayoutId id="2147484569" r:id="rId4"/>
    <p:sldLayoutId id="2147484570" r:id="rId5"/>
    <p:sldLayoutId id="2147484571" r:id="rId6"/>
    <p:sldLayoutId id="2147484563" r:id="rId7"/>
    <p:sldLayoutId id="2147484577" r:id="rId8"/>
    <p:sldLayoutId id="2147484578" r:id="rId9"/>
    <p:sldLayoutId id="2147484575" r:id="rId10"/>
    <p:sldLayoutId id="2147484564" r:id="rId11"/>
    <p:sldLayoutId id="2147484576" r:id="rId12"/>
    <p:sldLayoutId id="2147484555" r:id="rId13"/>
    <p:sldLayoutId id="2147484560" r:id="rId14"/>
    <p:sldLayoutId id="2147484572" r:id="rId15"/>
    <p:sldLayoutId id="2147484573" r:id="rId16"/>
    <p:sldLayoutId id="2147484574" r:id="rId17"/>
    <p:sldLayoutId id="2147484579" r:id="rId18"/>
    <p:sldLayoutId id="2147484580" r:id="rId19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2" baseline="0" dirty="0" smtClean="0">
          <a:ln w="3175">
            <a:noFill/>
          </a:ln>
          <a:solidFill>
            <a:srgbClr val="0179D7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pos="2102" userDrawn="1">
          <p15:clr>
            <a:srgbClr val="A4A3A4"/>
          </p15:clr>
        </p15:guide>
        <p15:guide id="8" pos="3168" userDrawn="1">
          <p15:clr>
            <a:srgbClr val="A4A3A4"/>
          </p15:clr>
        </p15:guide>
        <p15:guide id="12" pos="5731" userDrawn="1">
          <p15:clr>
            <a:srgbClr val="A4A3A4"/>
          </p15:clr>
        </p15:guide>
        <p15:guide id="16" pos="288" userDrawn="1">
          <p15:clr>
            <a:srgbClr val="A4A3A4"/>
          </p15:clr>
        </p15:guide>
        <p15:guide id="17" pos="7546" userDrawn="1">
          <p15:clr>
            <a:srgbClr val="A4A3A4"/>
          </p15:clr>
        </p15:guide>
        <p15:guide id="25" orient="horz" pos="287" userDrawn="1">
          <p15:clr>
            <a:srgbClr val="A4A3A4"/>
          </p15:clr>
        </p15:guide>
        <p15:guide id="26" orient="horz" pos="4118" userDrawn="1">
          <p15:clr>
            <a:srgbClr val="A4A3A4"/>
          </p15:clr>
        </p15:guide>
        <p15:guide id="27" orient="horz" pos="387" userDrawn="1">
          <p15:clr>
            <a:srgbClr val="A4A3A4"/>
          </p15:clr>
        </p15:guide>
        <p15:guide id="32" orient="horz" pos="675" userDrawn="1">
          <p15:clr>
            <a:srgbClr val="A4A3A4"/>
          </p15:clr>
        </p15:guide>
        <p15:guide id="33" orient="horz" pos="965" userDrawn="1">
          <p15:clr>
            <a:srgbClr val="A4A3A4"/>
          </p15:clr>
        </p15:guide>
        <p15:guide id="34" orient="horz" pos="1253" userDrawn="1">
          <p15:clr>
            <a:srgbClr val="A4A3A4"/>
          </p15:clr>
        </p15:guide>
        <p15:guide id="35" orient="horz" pos="1538" userDrawn="1">
          <p15:clr>
            <a:srgbClr val="A4A3A4"/>
          </p15:clr>
        </p15:guide>
        <p15:guide id="36" orient="horz" pos="1826" userDrawn="1">
          <p15:clr>
            <a:srgbClr val="A4A3A4"/>
          </p15:clr>
        </p15:guide>
        <p15:guide id="37" orient="horz" pos="2115" userDrawn="1">
          <p15:clr>
            <a:srgbClr val="A4A3A4"/>
          </p15:clr>
        </p15:guide>
        <p15:guide id="38" orient="horz" pos="2406" userDrawn="1">
          <p15:clr>
            <a:srgbClr val="A4A3A4"/>
          </p15:clr>
        </p15:guide>
        <p15:guide id="39" orient="horz" pos="2694" userDrawn="1">
          <p15:clr>
            <a:srgbClr val="A4A3A4"/>
          </p15:clr>
        </p15:guide>
        <p15:guide id="40" orient="horz" pos="2981" userDrawn="1">
          <p15:clr>
            <a:srgbClr val="A4A3A4"/>
          </p15:clr>
        </p15:guide>
        <p15:guide id="41" orient="horz" pos="3267" userDrawn="1">
          <p15:clr>
            <a:srgbClr val="A4A3A4"/>
          </p15:clr>
        </p15:guide>
        <p15:guide id="42" orient="horz" pos="3557" userDrawn="1">
          <p15:clr>
            <a:srgbClr val="A4A3A4"/>
          </p15:clr>
        </p15:guide>
        <p15:guide id="43" orient="horz" pos="3842" userDrawn="1">
          <p15:clr>
            <a:srgbClr val="A4A3A4"/>
          </p15:clr>
        </p15:guide>
        <p15:guide id="44" pos="173" userDrawn="1">
          <p15:clr>
            <a:srgbClr val="FBAE40"/>
          </p15:clr>
        </p15:guide>
        <p15:guide id="45" pos="3917" userDrawn="1">
          <p15:clr>
            <a:srgbClr val="F26B43"/>
          </p15:clr>
        </p15:guide>
        <p15:guide id="46" orient="horz" pos="1051" userDrawn="1">
          <p15:clr>
            <a:srgbClr val="F26B43"/>
          </p15:clr>
        </p15:guide>
        <p15:guide id="47" pos="76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24080" y="6523261"/>
            <a:ext cx="463234" cy="1108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800" b="0" cap="none" spc="0" baseline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r"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algn="r" defTabSz="932742">
                <a:lnSpc>
                  <a:spcPct val="90000"/>
                </a:lnSpc>
                <a:spcBef>
                  <a:spcPct val="0"/>
                </a:spcBef>
              </a:pPr>
              <a:t>‹N°›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5F33A4-28FE-4DCB-AF31-746E068D1C8A}"/>
              </a:ext>
            </a:extLst>
          </p:cNvPr>
          <p:cNvGraphicFramePr/>
          <p:nvPr userDrawn="1">
            <p:extLst/>
          </p:nvPr>
        </p:nvGraphicFramePr>
        <p:xfrm>
          <a:off x="-292276" y="-1419470"/>
          <a:ext cx="6492554" cy="1097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5FB4EE8-22BA-4319-B9BA-3C4386B3299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5DE2223-5E65-4470-AD45-6AC92CF7611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4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pos="2102">
          <p15:clr>
            <a:srgbClr val="A4A3A4"/>
          </p15:clr>
        </p15:guide>
        <p15:guide id="8" pos="3918">
          <p15:clr>
            <a:srgbClr val="A4A3A4"/>
          </p15:clr>
        </p15:guide>
        <p15:guide id="12" pos="5731">
          <p15:clr>
            <a:srgbClr val="A4A3A4"/>
          </p15:clr>
        </p15:guide>
        <p15:guide id="16" pos="288">
          <p15:clr>
            <a:srgbClr val="A4A3A4"/>
          </p15:clr>
        </p15:guide>
        <p15:guide id="17" pos="7546">
          <p15:clr>
            <a:srgbClr val="A4A3A4"/>
          </p15:clr>
        </p15:guide>
        <p15:guide id="25" orient="horz" pos="287">
          <p15:clr>
            <a:srgbClr val="A4A3A4"/>
          </p15:clr>
        </p15:guide>
        <p15:guide id="26" orient="horz" pos="4118">
          <p15:clr>
            <a:srgbClr val="A4A3A4"/>
          </p15:clr>
        </p15:guide>
        <p15:guide id="27" orient="horz" pos="387">
          <p15:clr>
            <a:srgbClr val="A4A3A4"/>
          </p15:clr>
        </p15:guide>
        <p15:guide id="32" orient="horz" pos="675">
          <p15:clr>
            <a:srgbClr val="A4A3A4"/>
          </p15:clr>
        </p15:guide>
        <p15:guide id="33" orient="horz" pos="965">
          <p15:clr>
            <a:srgbClr val="A4A3A4"/>
          </p15:clr>
        </p15:guide>
        <p15:guide id="34" orient="horz" pos="1253">
          <p15:clr>
            <a:srgbClr val="A4A3A4"/>
          </p15:clr>
        </p15:guide>
        <p15:guide id="35" orient="horz" pos="1538">
          <p15:clr>
            <a:srgbClr val="A4A3A4"/>
          </p15:clr>
        </p15:guide>
        <p15:guide id="36" orient="horz" pos="1826">
          <p15:clr>
            <a:srgbClr val="A4A3A4"/>
          </p15:clr>
        </p15:guide>
        <p15:guide id="37" orient="horz" pos="2115">
          <p15:clr>
            <a:srgbClr val="A4A3A4"/>
          </p15:clr>
        </p15:guide>
        <p15:guide id="38" orient="horz" pos="2406">
          <p15:clr>
            <a:srgbClr val="A4A3A4"/>
          </p15:clr>
        </p15:guide>
        <p15:guide id="39" orient="horz" pos="2694">
          <p15:clr>
            <a:srgbClr val="A4A3A4"/>
          </p15:clr>
        </p15:guide>
        <p15:guide id="40" orient="horz" pos="2981">
          <p15:clr>
            <a:srgbClr val="A4A3A4"/>
          </p15:clr>
        </p15:guide>
        <p15:guide id="41" orient="horz" pos="3267">
          <p15:clr>
            <a:srgbClr val="A4A3A4"/>
          </p15:clr>
        </p15:guide>
        <p15:guide id="42" orient="horz" pos="3557">
          <p15:clr>
            <a:srgbClr val="A4A3A4"/>
          </p15:clr>
        </p15:guide>
        <p15:guide id="43" orient="horz" pos="3842">
          <p15:clr>
            <a:srgbClr val="A4A3A4"/>
          </p15:clr>
        </p15:guide>
        <p15:guide id="44" pos="4824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5BF8EC-CAC7-4AA4-BD7B-3347A1EF9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50"/>
              <a:t>Module 1</a:t>
            </a:r>
            <a:br>
              <a:rPr lang="en-US" sz="4800" spc="-50"/>
            </a:br>
            <a:r>
              <a:rPr lang="en-US" sz="4800" spc="-50"/>
              <a:t>Windows Architecture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C57862E-F222-4A40-BB30-47B030342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186D4-2E15-4A0B-A71D-D04F47403116}"/>
              </a:ext>
            </a:extLst>
          </p:cNvPr>
          <p:cNvSpPr txBox="1"/>
          <p:nvPr/>
        </p:nvSpPr>
        <p:spPr>
          <a:xfrm>
            <a:off x="274702" y="3405823"/>
            <a:ext cx="71322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Section 2 – Startup and Shutdown</a:t>
            </a:r>
            <a:endParaRPr lang="fr-FR" sz="24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54D9D-C8A4-4045-96AA-F80E16BE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C590-2F6E-4827-9BDC-3907102231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2744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Calls services from the HAL to initialize processor structures</a:t>
            </a:r>
          </a:p>
          <a:p>
            <a:r>
              <a:rPr lang="en-US"/>
              <a:t>Only 1 processor active during phase 0 (called boot processor)</a:t>
            </a:r>
          </a:p>
          <a:p>
            <a:r>
              <a:rPr lang="en-US"/>
              <a:t>Prepare the interrupt controllers</a:t>
            </a:r>
          </a:p>
          <a:p>
            <a:r>
              <a:rPr lang="en-US"/>
              <a:t>Driver Verifier initialization</a:t>
            </a:r>
          </a:p>
          <a:p>
            <a:r>
              <a:rPr lang="en-US"/>
              <a:t>Memory Manager basic initialization</a:t>
            </a:r>
          </a:p>
          <a:p>
            <a:r>
              <a:rPr lang="en-US"/>
              <a:t>Basic Object types are created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C5D2B-B1D5-4B4D-9BE1-E670F77E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initialization phase 0 main steps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5807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75D72-529E-4790-BD37-7921C7FAE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9E42-FC76-46D5-846D-0914570C50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80692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Enable interrupts and start other processors</a:t>
            </a:r>
          </a:p>
          <a:p>
            <a:r>
              <a:rPr lang="en-US"/>
              <a:t>Create initial Object Manager namespaces</a:t>
            </a:r>
          </a:p>
          <a:p>
            <a:pPr lvl="1"/>
            <a:r>
              <a:rPr lang="en-US"/>
              <a:t>The \ root directory, \Global??, \</a:t>
            </a:r>
            <a:r>
              <a:rPr lang="en-US" err="1"/>
              <a:t>ObjectTypes</a:t>
            </a:r>
            <a:endParaRPr lang="en-US"/>
          </a:p>
          <a:p>
            <a:r>
              <a:rPr lang="en-US"/>
              <a:t>Initializes all the Executive components (I/O manager, PnP manager, scheduling,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A8BE1-0F29-44A5-891D-2CD5138A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initialization phase 1 main steps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762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BE0A4-79F5-493B-B841-5EB0AB627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A4FC-56A2-436E-B86A-C795CEB8D7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74871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The last step of boot sequence is starting smss.exe (the Session Manage </a:t>
            </a:r>
            <a:r>
              <a:rPr lang="en-US" err="1"/>
              <a:t>SubSystem</a:t>
            </a:r>
            <a:r>
              <a:rPr lang="en-US"/>
              <a:t>)</a:t>
            </a:r>
          </a:p>
          <a:p>
            <a:r>
              <a:rPr lang="en-US"/>
              <a:t>Smss.exe is the first user-mode application started</a:t>
            </a:r>
          </a:p>
          <a:p>
            <a:r>
              <a:rPr lang="en-US"/>
              <a:t>Phase-1 starts smss.exe and waits for 5 seconds </a:t>
            </a:r>
            <a:endParaRPr lang="en-US">
              <a:cs typeface="Segoe UI Light"/>
            </a:endParaRPr>
          </a:p>
          <a:p>
            <a:pPr lvl="1"/>
            <a:r>
              <a:rPr lang="en-US"/>
              <a:t>If smss.exe exits within 5 seconds, system will crash with a SESSION5_INITIALIZATION_FAILED stop code</a:t>
            </a:r>
          </a:p>
          <a:p>
            <a:r>
              <a:rPr lang="en-US"/>
              <a:t>Next, user-mode boot sequence can proceed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318DFC-8220-46FE-942F-5E6F8BC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of kernel boot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295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2F38F-8202-4FBC-9FF7-6F547E784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9D92-50E1-409E-B609-13D3A35A54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3965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SMSS.exe</a:t>
            </a:r>
          </a:p>
          <a:p>
            <a:pPr lvl="1"/>
            <a:r>
              <a:rPr lang="en-US"/>
              <a:t>Marks itself as critical process: if SMSS.exe unexpectedly exits, the system will crash</a:t>
            </a:r>
            <a:endParaRPr lang="en-US">
              <a:cs typeface="Segoe UI"/>
            </a:endParaRPr>
          </a:p>
          <a:p>
            <a:pPr lvl="1"/>
            <a:r>
              <a:rPr lang="en-US"/>
              <a:t>Creates the \Sessions directory in the Object Manager</a:t>
            </a:r>
          </a:p>
          <a:p>
            <a:pPr lvl="1"/>
            <a:r>
              <a:rPr lang="en-US"/>
              <a:t>Runs the program listed in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/>
              <a:t>HKLM\SYSTEM\</a:t>
            </a:r>
            <a:r>
              <a:rPr lang="en-US" err="1"/>
              <a:t>CurrentControlSet</a:t>
            </a:r>
            <a:r>
              <a:rPr lang="en-US"/>
              <a:t>\Control\Session Manager\</a:t>
            </a:r>
            <a:r>
              <a:rPr lang="en-US" err="1"/>
              <a:t>BootExecute</a:t>
            </a:r>
            <a:endParaRPr lang="en-US"/>
          </a:p>
          <a:p>
            <a:pPr lvl="1"/>
            <a:r>
              <a:rPr lang="en-US"/>
              <a:t>Performs delayed file rename and delete operations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2000"/>
              <a:t>HKLM\SYSTEM\</a:t>
            </a:r>
            <a:r>
              <a:rPr lang="en-US" sz="2000" err="1"/>
              <a:t>CurrentControlSet</a:t>
            </a:r>
            <a:r>
              <a:rPr lang="en-US" sz="2000"/>
              <a:t>\Control\Session Manager\</a:t>
            </a:r>
            <a:r>
              <a:rPr lang="en-US" sz="2000" err="1"/>
              <a:t>PendingFileRenameOperations</a:t>
            </a:r>
            <a:br>
              <a:rPr lang="en-US" sz="200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2000"/>
              <a:t>HKLM\SYSTEM\</a:t>
            </a:r>
            <a:r>
              <a:rPr lang="en-US" sz="2000" err="1"/>
              <a:t>CurrentControlSet</a:t>
            </a:r>
            <a:r>
              <a:rPr lang="en-US" sz="2000"/>
              <a:t>\Control\Session Manager\PendingFileRenameOperations2</a:t>
            </a:r>
          </a:p>
          <a:p>
            <a:pPr lvl="1"/>
            <a:r>
              <a:rPr lang="en-US"/>
              <a:t>Initializes Paging files</a:t>
            </a:r>
            <a:endParaRPr lang="en-US">
              <a:cs typeface="Segoe UI"/>
            </a:endParaRPr>
          </a:p>
          <a:p>
            <a:pPr lvl="1"/>
            <a:r>
              <a:rPr lang="en-US"/>
              <a:t>Finishes registry initialization (HKLM\SAM, HKLM\SECURITY, HKLM\Software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C66B16-BD85-425A-BC3C-59F0ECD1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User-mode boot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90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225AC-26C9-43BA-AB8C-5CA5F37EB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5C1C-4CA4-44D4-A287-69B450E4B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92107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Smss.exe (contd.)</a:t>
            </a:r>
          </a:p>
          <a:p>
            <a:pPr lvl="1"/>
            <a:r>
              <a:rPr lang="en-US"/>
              <a:t>Creates environment variables like NUMBER_PROCESSORS, PROCESSOR_ARCHITECTURE, …</a:t>
            </a:r>
          </a:p>
          <a:p>
            <a:pPr lvl="1"/>
            <a:r>
              <a:rPr lang="en-US"/>
              <a:t>Runs programs in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/>
              <a:t>HKLM\SYSTEM\</a:t>
            </a:r>
            <a:r>
              <a:rPr lang="en-US" err="1"/>
              <a:t>CurrentControlSet</a:t>
            </a:r>
            <a:r>
              <a:rPr lang="en-US"/>
              <a:t>\Control\Session Manager\</a:t>
            </a:r>
            <a:r>
              <a:rPr lang="en-US" err="1"/>
              <a:t>SetupExecute</a:t>
            </a:r>
            <a:endParaRPr lang="en-US"/>
          </a:p>
          <a:p>
            <a:pPr lvl="1"/>
            <a:r>
              <a:rPr lang="en-US"/>
              <a:t>Creates initial sessions</a:t>
            </a:r>
          </a:p>
          <a:p>
            <a:pPr lvl="2"/>
            <a:r>
              <a:rPr lang="en-US"/>
              <a:t>Usually only 1 session is created: Session 0</a:t>
            </a:r>
          </a:p>
          <a:p>
            <a:pPr lvl="1"/>
            <a:r>
              <a:rPr lang="en-US"/>
              <a:t>A new Smss.exe will be created in each session </a:t>
            </a:r>
          </a:p>
          <a:p>
            <a:r>
              <a:rPr lang="en-US"/>
              <a:t>Session 0 initialization can proceed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935AF-8FC2-4339-94B1-630DD4A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User-mode boot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307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7686B-5E77-4C96-96EC-9FD579431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AD27-DFE0-4120-9DE3-78984FAF71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188565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Smss.exe in session 0</a:t>
            </a:r>
          </a:p>
          <a:p>
            <a:pPr lvl="1"/>
            <a:r>
              <a:rPr lang="en-US"/>
              <a:t>Starts the sessions subsystem process</a:t>
            </a:r>
            <a:endParaRPr lang="en-US">
              <a:cs typeface="Segoe UI"/>
            </a:endParaRPr>
          </a:p>
          <a:p>
            <a:pPr lvl="2"/>
            <a:r>
              <a:rPr lang="en-US"/>
              <a:t>For session 0, process is csrss.exe</a:t>
            </a:r>
            <a:endParaRPr lang="en-US">
              <a:cs typeface="Segoe UI"/>
            </a:endParaRPr>
          </a:p>
          <a:p>
            <a:pPr lvl="1"/>
            <a:r>
              <a:rPr lang="en-US"/>
              <a:t>Runs the session initial command. By default, it runs wininit.exe but can be changed in registry</a:t>
            </a:r>
          </a:p>
          <a:p>
            <a:pPr lvl="1"/>
            <a:r>
              <a:rPr lang="en-US"/>
              <a:t>Smss.exe then waits indefinitely on wininit.exe</a:t>
            </a:r>
          </a:p>
          <a:p>
            <a:pPr lvl="2"/>
            <a:r>
              <a:rPr lang="en-US"/>
              <a:t>If wininit.exe or csrss.exe terminates unexpectedly, the system will crash as those processes are marked as critical</a:t>
            </a:r>
            <a:endParaRPr lang="en-US">
              <a:cs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F4E50-679F-46CC-BF52-795B8D1D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User-mode boot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0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84F95-628E-4CE9-8461-27C62CB7A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AEF5-D010-4823-B4A7-B657E6CA1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4073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Wininit.exe</a:t>
            </a:r>
          </a:p>
          <a:p>
            <a:pPr lvl="1"/>
            <a:r>
              <a:rPr lang="en-US"/>
              <a:t>Creates initial Window Station and Desktop objects for session 0</a:t>
            </a:r>
          </a:p>
          <a:p>
            <a:pPr marL="571500" lvl="2" indent="0">
              <a:buNone/>
            </a:pPr>
            <a:r>
              <a:rPr lang="en-US"/>
              <a:t>This is mostly for legacy reason and for services which require user interaction</a:t>
            </a:r>
          </a:p>
          <a:p>
            <a:pPr lvl="1"/>
            <a:r>
              <a:rPr lang="en-US"/>
              <a:t>Starts the Service Control Manager (services.exe)</a:t>
            </a:r>
          </a:p>
          <a:p>
            <a:pPr lvl="2"/>
            <a:r>
              <a:rPr lang="en-US"/>
              <a:t>Services and Drivers marked for Auto-Start are then started</a:t>
            </a:r>
          </a:p>
          <a:p>
            <a:pPr lvl="2"/>
            <a:r>
              <a:rPr lang="en-US"/>
              <a:t>Service Control Manager is covered later</a:t>
            </a:r>
          </a:p>
          <a:p>
            <a:pPr lvl="1"/>
            <a:r>
              <a:rPr lang="en-US"/>
              <a:t>Starts the Local Security Authority </a:t>
            </a:r>
            <a:r>
              <a:rPr lang="en-US" err="1"/>
              <a:t>SubSystem</a:t>
            </a:r>
            <a:r>
              <a:rPr lang="en-US"/>
              <a:t> (lsass.exe)</a:t>
            </a:r>
          </a:p>
          <a:p>
            <a:pPr lvl="1"/>
            <a:r>
              <a:rPr lang="en-US"/>
              <a:t>Starts the Local Session Manager (lsm.exe)</a:t>
            </a:r>
            <a:endParaRPr lang="fr-FR"/>
          </a:p>
          <a:p>
            <a:pPr lvl="1"/>
            <a:endParaRPr lang="en-US"/>
          </a:p>
          <a:p>
            <a:r>
              <a:rPr lang="en-US"/>
              <a:t>S</a:t>
            </a:r>
            <a:r>
              <a:rPr lang="fr-FR" err="1"/>
              <a:t>ystem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now</a:t>
            </a:r>
            <a:r>
              <a:rPr lang="fr-FR"/>
              <a:t> </a:t>
            </a:r>
            <a:r>
              <a:rPr lang="fr-FR" err="1"/>
              <a:t>booted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01F52-ABF6-46D7-B25D-431068AA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User-mode boot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4043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7907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Understand the components which compose the boot sequence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>
                <a:solidFill>
                  <a:schemeClr val="bg1"/>
                </a:solidFill>
              </a:rPr>
              <a:t>Part 2 – Logon Sequence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376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CC695-A519-40DC-BAF6-A40D26FC0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3F40-6962-44A7-A567-5C8EEDEBA5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674852"/>
          </a:xfrm>
        </p:spPr>
        <p:txBody>
          <a:bodyPr/>
          <a:lstStyle/>
          <a:p>
            <a:r>
              <a:rPr lang="en-US"/>
              <a:t>As explained previously, a user logging on a station is represented by a session</a:t>
            </a:r>
          </a:p>
          <a:p>
            <a:pPr marL="342900" lvl="1" indent="0">
              <a:buNone/>
            </a:pPr>
            <a:r>
              <a:rPr lang="en-US"/>
              <a:t>Sessions are a way to partition the system between users. Partition is enforced in kernel and user modes</a:t>
            </a:r>
          </a:p>
          <a:p>
            <a:r>
              <a:rPr lang="en-US"/>
              <a:t>Sessions are created</a:t>
            </a:r>
          </a:p>
          <a:p>
            <a:pPr lvl="1"/>
            <a:r>
              <a:rPr lang="en-US"/>
              <a:t>Ahead of time for local sessions (</a:t>
            </a:r>
            <a:r>
              <a:rPr lang="en-US" err="1"/>
              <a:t>ie</a:t>
            </a:r>
            <a:r>
              <a:rPr lang="en-US"/>
              <a:t>: sessions connected using a monitor, mouse and keyboard)</a:t>
            </a:r>
          </a:p>
          <a:p>
            <a:pPr lvl="1"/>
            <a:r>
              <a:rPr lang="en-US"/>
              <a:t>On-demand for remote sessions (using RDP)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28D2A-37E3-40D8-900C-6D3DCD25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initialization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406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8AA76C-08F8-42B2-BBBD-5203AAD7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9BB0-4EDF-4AEA-AF1C-BFAC2F2BBF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748719"/>
          </a:xfrm>
        </p:spPr>
        <p:txBody>
          <a:bodyPr/>
          <a:lstStyle/>
          <a:p>
            <a:r>
              <a:rPr lang="en-US"/>
              <a:t>Smss.exe creates a new session space in the Kernel and associated graphical objects</a:t>
            </a:r>
          </a:p>
          <a:p>
            <a:pPr lvl="1"/>
            <a:r>
              <a:rPr lang="en-US"/>
              <a:t>The most notable object is the first Desktop object so that the UI can actually paint graphics on the screen</a:t>
            </a:r>
          </a:p>
          <a:p>
            <a:r>
              <a:rPr lang="en-US"/>
              <a:t>Smss.exe then starts winlogon.exe</a:t>
            </a:r>
          </a:p>
          <a:p>
            <a:pPr lvl="1"/>
            <a:r>
              <a:rPr lang="en-US"/>
              <a:t>Winlogon.exe is the wininit.exe counter part for user sessions</a:t>
            </a:r>
          </a:p>
          <a:p>
            <a:pPr lvl="1"/>
            <a:r>
              <a:rPr lang="en-US"/>
              <a:t>Winlogon.exe is responsible for managing the session lifetime</a:t>
            </a:r>
          </a:p>
          <a:p>
            <a:pPr lvl="1"/>
            <a:r>
              <a:rPr lang="en-US"/>
              <a:t>Winlogon.exe stays running until session is completely logged 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595327-5A50-4A02-A514-2A25D2AE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sessions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378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7907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Understand the components which compose the boot sequence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>
                <a:solidFill>
                  <a:schemeClr val="bg1"/>
                </a:solidFill>
              </a:rPr>
              <a:t>Part 1 – Boot Sequence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9340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27D01-FBE8-44E6-AE75-901CDF1B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EE91-0C1C-4731-A249-BBADC7278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82848"/>
          </a:xfrm>
        </p:spPr>
        <p:txBody>
          <a:bodyPr/>
          <a:lstStyle/>
          <a:p>
            <a:r>
              <a:rPr lang="en-US"/>
              <a:t>Winlogon.exe</a:t>
            </a:r>
          </a:p>
          <a:p>
            <a:pPr lvl="1"/>
            <a:r>
              <a:rPr lang="en-US"/>
              <a:t>Creates and opens an interactive window station</a:t>
            </a:r>
            <a:br>
              <a:rPr lang="en-US"/>
            </a:br>
            <a:r>
              <a:rPr lang="en-US"/>
              <a:t>\Sessions\1\Windows\</a:t>
            </a:r>
            <a:r>
              <a:rPr lang="en-US" err="1"/>
              <a:t>WindowStations</a:t>
            </a:r>
            <a:r>
              <a:rPr lang="en-US"/>
              <a:t>\WinSta0</a:t>
            </a:r>
          </a:p>
          <a:p>
            <a:pPr lvl="1"/>
            <a:r>
              <a:rPr lang="en-US"/>
              <a:t>Creates and opens 2 Desktop objects</a:t>
            </a:r>
            <a:br>
              <a:rPr lang="en-US"/>
            </a:br>
            <a:r>
              <a:rPr lang="en-US"/>
              <a:t>\Sessions\1\Windows\</a:t>
            </a:r>
            <a:r>
              <a:rPr lang="en-US" err="1"/>
              <a:t>WindowStations</a:t>
            </a:r>
            <a:r>
              <a:rPr lang="en-US"/>
              <a:t>\WinSta0\Default</a:t>
            </a:r>
            <a:br>
              <a:rPr lang="en-US"/>
            </a:br>
            <a:r>
              <a:rPr lang="en-US"/>
              <a:t>\Sessions\1\Windows\</a:t>
            </a:r>
            <a:r>
              <a:rPr lang="en-US" err="1"/>
              <a:t>WindowStations</a:t>
            </a:r>
            <a:r>
              <a:rPr lang="en-US"/>
              <a:t>\WinSta0\</a:t>
            </a:r>
            <a:r>
              <a:rPr lang="en-US" err="1"/>
              <a:t>Winlogon</a:t>
            </a:r>
            <a:endParaRPr lang="en-US"/>
          </a:p>
          <a:p>
            <a:pPr lvl="1"/>
            <a:r>
              <a:rPr lang="en-US"/>
              <a:t>The </a:t>
            </a:r>
            <a:r>
              <a:rPr lang="en-US" err="1"/>
              <a:t>Winlogon</a:t>
            </a:r>
            <a:r>
              <a:rPr lang="en-US"/>
              <a:t> desktop is also called the secure desktop as this is where UI picks user’s credential</a:t>
            </a:r>
          </a:p>
          <a:p>
            <a:pPr lvl="1"/>
            <a:r>
              <a:rPr lang="en-US"/>
              <a:t>Desktop are securable objects like any Kernel object. Only SYSTEM account can access the </a:t>
            </a:r>
            <a:r>
              <a:rPr lang="en-US" err="1"/>
              <a:t>Winlogon</a:t>
            </a:r>
            <a:r>
              <a:rPr lang="en-US"/>
              <a:t> desktop.</a:t>
            </a:r>
          </a:p>
          <a:p>
            <a:pPr marL="3429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EAFED-89E7-4071-9AE8-24FB5469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Winlogon</a:t>
            </a:r>
            <a:r>
              <a:rPr lang="en-US"/>
              <a:t> Initialization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671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2EDEC-718D-45F7-BF07-A3E8FA2B7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A97C-9621-4EEC-B224-B06B35CBA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659737"/>
          </a:xfrm>
        </p:spPr>
        <p:txBody>
          <a:bodyPr/>
          <a:lstStyle/>
          <a:p>
            <a:r>
              <a:rPr lang="en-US"/>
              <a:t>Winlogon.exe</a:t>
            </a:r>
          </a:p>
          <a:p>
            <a:pPr lvl="1"/>
            <a:r>
              <a:rPr lang="en-US"/>
              <a:t>Starts the LogonUI.exe process and requests some credentials from it</a:t>
            </a:r>
          </a:p>
          <a:p>
            <a:r>
              <a:rPr lang="en-US"/>
              <a:t>LogonUI.exe</a:t>
            </a:r>
          </a:p>
          <a:p>
            <a:pPr lvl="1"/>
            <a:r>
              <a:rPr lang="en-US"/>
              <a:t>This process is responsible for collecting user’s credentials</a:t>
            </a:r>
          </a:p>
          <a:p>
            <a:pPr lvl="1"/>
            <a:r>
              <a:rPr lang="en-US" err="1"/>
              <a:t>LogonUI</a:t>
            </a:r>
            <a:r>
              <a:rPr lang="en-US"/>
              <a:t> is a full screen application which draws its graphics on the </a:t>
            </a:r>
            <a:r>
              <a:rPr lang="en-US" err="1"/>
              <a:t>Winlogon</a:t>
            </a:r>
            <a:r>
              <a:rPr lang="en-US"/>
              <a:t> desktop</a:t>
            </a:r>
          </a:p>
          <a:p>
            <a:pPr lvl="1"/>
            <a:r>
              <a:rPr lang="en-US" err="1"/>
              <a:t>LogonUI</a:t>
            </a:r>
            <a:r>
              <a:rPr lang="en-US"/>
              <a:t> will </a:t>
            </a:r>
            <a:r>
              <a:rPr lang="en-US" err="1"/>
              <a:t>instanciate</a:t>
            </a:r>
            <a:r>
              <a:rPr lang="en-US"/>
              <a:t> all credential providers and request the user’s credentials</a:t>
            </a:r>
          </a:p>
          <a:p>
            <a:pPr lvl="2"/>
            <a:r>
              <a:rPr lang="en-US" err="1"/>
              <a:t>LogonUI</a:t>
            </a:r>
            <a:r>
              <a:rPr lang="en-US"/>
              <a:t> and Credential Providers are covered extensively in Module 2</a:t>
            </a:r>
          </a:p>
          <a:p>
            <a:pPr lvl="1"/>
            <a:r>
              <a:rPr lang="en-US"/>
              <a:t>If any Credential Providers has some credential to offer, these are packed and transferred back to </a:t>
            </a:r>
            <a:r>
              <a:rPr lang="en-US" err="1"/>
              <a:t>Winlogon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4B7569-DA9C-4AF9-A20D-B24A18C5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logon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005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D4ADD-D16D-45A6-8DD0-95CC535EB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3A11F-33DC-4FFE-A67C-F81812767F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27338"/>
          </a:xfrm>
        </p:spPr>
        <p:txBody>
          <a:bodyPr/>
          <a:lstStyle/>
          <a:p>
            <a:r>
              <a:rPr lang="en-US"/>
              <a:t>Winlogon.exe</a:t>
            </a:r>
          </a:p>
          <a:p>
            <a:pPr lvl="1"/>
            <a:r>
              <a:rPr lang="en-US"/>
              <a:t>Unpack credentials from LogonUI.exe</a:t>
            </a:r>
          </a:p>
          <a:p>
            <a:pPr lvl="1"/>
            <a:r>
              <a:rPr lang="en-US"/>
              <a:t>Connects to lsass.exe and call the Authentication Package referenced in the credential</a:t>
            </a:r>
            <a:endParaRPr lang="fr-FR"/>
          </a:p>
          <a:p>
            <a:pPr marL="571500" lvl="2" indent="0">
              <a:buNone/>
            </a:pPr>
            <a:r>
              <a:rPr lang="en-US"/>
              <a:t>This takes the form of an RPC call where </a:t>
            </a:r>
            <a:r>
              <a:rPr lang="en-US" err="1"/>
              <a:t>Winlogon</a:t>
            </a:r>
            <a:r>
              <a:rPr lang="en-US"/>
              <a:t> is the client and </a:t>
            </a:r>
            <a:r>
              <a:rPr lang="en-US" err="1"/>
              <a:t>lsass</a:t>
            </a:r>
            <a:r>
              <a:rPr lang="en-US"/>
              <a:t> the server</a:t>
            </a:r>
          </a:p>
          <a:p>
            <a:r>
              <a:rPr lang="en-US"/>
              <a:t>Lsass.exe</a:t>
            </a:r>
          </a:p>
          <a:p>
            <a:pPr lvl="1"/>
            <a:r>
              <a:rPr lang="en-US"/>
              <a:t>Calls the proper Authentication Package DLLs to handle the logon request</a:t>
            </a:r>
          </a:p>
          <a:p>
            <a:pPr lvl="1"/>
            <a:r>
              <a:rPr lang="en-US"/>
              <a:t>If authentication is successful, Authentication Package will create an Access Token for the user</a:t>
            </a:r>
          </a:p>
          <a:p>
            <a:pPr lvl="1"/>
            <a:r>
              <a:rPr lang="en-US"/>
              <a:t>The access token is returned to Winlogon.exe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E5D51-A273-48A3-B720-BC017647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logon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9639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656C19-E81D-405A-8F9F-8ED06C047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AE19-D020-4396-AC2A-45F696CA80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431983"/>
          </a:xfrm>
        </p:spPr>
        <p:txBody>
          <a:bodyPr/>
          <a:lstStyle/>
          <a:p>
            <a:r>
              <a:rPr lang="en-US" sz="3200"/>
              <a:t>Winlogon.exe</a:t>
            </a:r>
          </a:p>
          <a:p>
            <a:pPr lvl="1"/>
            <a:r>
              <a:rPr lang="en-US" sz="2000"/>
              <a:t>Using the token provided by LSASS, </a:t>
            </a:r>
            <a:r>
              <a:rPr lang="en-US" sz="2000" err="1"/>
              <a:t>Winlogon</a:t>
            </a:r>
            <a:r>
              <a:rPr lang="en-US" sz="2000"/>
              <a:t> can load the user’s profile and starts the user environment initialization command</a:t>
            </a:r>
          </a:p>
          <a:p>
            <a:pPr lvl="1"/>
            <a:r>
              <a:rPr lang="en-US" sz="2000" err="1"/>
              <a:t>Winlogon</a:t>
            </a:r>
            <a:r>
              <a:rPr lang="en-US" sz="2000"/>
              <a:t> calls the </a:t>
            </a:r>
            <a:r>
              <a:rPr lang="en-US" sz="2000" err="1"/>
              <a:t>GPClient</a:t>
            </a:r>
            <a:r>
              <a:rPr lang="en-US" sz="2000"/>
              <a:t> service so that GPO can be applied</a:t>
            </a:r>
          </a:p>
          <a:p>
            <a:pPr lvl="1"/>
            <a:r>
              <a:rPr lang="en-US" sz="2000"/>
              <a:t>Default initialization command is userinit.exe. But, it can be changed in registry</a:t>
            </a:r>
            <a:br>
              <a:rPr lang="en-US" sz="2000"/>
            </a:br>
            <a:r>
              <a:rPr lang="en-US" sz="2000"/>
              <a:t>HKEY_LOCAL_MACHINE\SOFTWARE\Microsoft\Windows NT\CurrentVersion\</a:t>
            </a:r>
            <a:r>
              <a:rPr lang="en-US" sz="2000" err="1"/>
              <a:t>Winlogon</a:t>
            </a:r>
            <a:r>
              <a:rPr lang="en-US" sz="2000"/>
              <a:t>\</a:t>
            </a:r>
            <a:r>
              <a:rPr lang="en-US" sz="2000" err="1"/>
              <a:t>UserInit</a:t>
            </a:r>
            <a:endParaRPr lang="fr-FR" sz="2000"/>
          </a:p>
          <a:p>
            <a:r>
              <a:rPr lang="en-US" sz="3200"/>
              <a:t>U</a:t>
            </a:r>
            <a:r>
              <a:rPr lang="fr-FR" sz="3200"/>
              <a:t>serinit.exe</a:t>
            </a:r>
          </a:p>
          <a:p>
            <a:pPr lvl="1"/>
            <a:r>
              <a:rPr lang="en-US" sz="2000"/>
              <a:t>It executes in the security context of the user and on the user desktop.</a:t>
            </a:r>
          </a:p>
          <a:p>
            <a:pPr lvl="1"/>
            <a:r>
              <a:rPr lang="en-US" sz="2000"/>
              <a:t>Its purpose is to complete any user initialization that may take an indeterminate time. e.g. logon scripts or any code that interacts with the user.</a:t>
            </a:r>
          </a:p>
          <a:p>
            <a:pPr lvl="1"/>
            <a:r>
              <a:rPr lang="en-US" sz="2000"/>
              <a:t>This process may be terminated at any time if a shutdown is initiated or if the user logs off by some other means.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B1C922-15D2-48A7-82D8-9402AB81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logon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46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E7EFD-8B63-4FAE-BB03-EE1015B95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D396D-4740-4E50-B225-3A7C213E28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598182"/>
          </a:xfrm>
        </p:spPr>
        <p:txBody>
          <a:bodyPr/>
          <a:lstStyle/>
          <a:p>
            <a:r>
              <a:rPr lang="en-US"/>
              <a:t>Userinit.exe</a:t>
            </a:r>
          </a:p>
          <a:p>
            <a:pPr lvl="1"/>
            <a:r>
              <a:rPr lang="en-US"/>
              <a:t>Set’s user specific environment variables</a:t>
            </a:r>
          </a:p>
          <a:p>
            <a:pPr lvl="1"/>
            <a:r>
              <a:rPr lang="en-US"/>
              <a:t>Runs logon scripts</a:t>
            </a:r>
          </a:p>
          <a:p>
            <a:pPr lvl="1"/>
            <a:r>
              <a:rPr lang="en-US"/>
              <a:t>Start the shell. The shell to start is located in</a:t>
            </a:r>
            <a:br>
              <a:rPr lang="en-US"/>
            </a:br>
            <a:r>
              <a:rPr lang="en-US"/>
              <a:t>HKEY_LOCAL_MACHINE\SOFTWARE\Microsoft\Windows NT\CurrentVersion\</a:t>
            </a:r>
            <a:r>
              <a:rPr lang="en-US" err="1"/>
              <a:t>Winlogon</a:t>
            </a:r>
            <a:r>
              <a:rPr lang="en-US"/>
              <a:t>\Shell</a:t>
            </a:r>
          </a:p>
          <a:p>
            <a:r>
              <a:rPr lang="en-US"/>
              <a:t>Shell (explorer.exe)</a:t>
            </a:r>
          </a:p>
          <a:p>
            <a:pPr lvl="1"/>
            <a:r>
              <a:rPr lang="en-US"/>
              <a:t>When the shell is ready, it notifies Winlogon.exe</a:t>
            </a:r>
          </a:p>
          <a:p>
            <a:pPr lvl="1"/>
            <a:r>
              <a:rPr lang="en-US" err="1"/>
              <a:t>Winlogon</a:t>
            </a:r>
            <a:r>
              <a:rPr lang="en-US"/>
              <a:t> then switches the displayed desktop to the user’s desktop (Default)</a:t>
            </a:r>
          </a:p>
          <a:p>
            <a:r>
              <a:rPr lang="en-US"/>
              <a:t>User is now signed in.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09AE1-ABCF-4F68-AD64-FD65689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logon sequence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4989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6FCE3-71E8-43B4-B2AB-397EA39D2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8D686-1803-49AE-9565-2ADE4FDE5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51961"/>
          </a:xfrm>
        </p:spPr>
        <p:txBody>
          <a:bodyPr/>
          <a:lstStyle/>
          <a:p>
            <a:r>
              <a:rPr lang="en-US"/>
              <a:t>Third-party application can register to be notified on </a:t>
            </a:r>
            <a:r>
              <a:rPr lang="en-US" err="1"/>
              <a:t>winlogon</a:t>
            </a:r>
            <a:r>
              <a:rPr lang="en-US"/>
              <a:t> state changes</a:t>
            </a:r>
          </a:p>
          <a:p>
            <a:pPr lvl="1"/>
            <a:r>
              <a:rPr lang="en-US"/>
              <a:t>Entry must be created under HKEY_LOCAL_MACHINE\Software\Microsoft\Windows NT\CurrentVersion\</a:t>
            </a:r>
            <a:r>
              <a:rPr lang="en-US" err="1"/>
              <a:t>Winlogon</a:t>
            </a:r>
            <a:r>
              <a:rPr lang="en-US"/>
              <a:t>\Notify</a:t>
            </a:r>
          </a:p>
          <a:p>
            <a:pPr lvl="1"/>
            <a:r>
              <a:rPr lang="en-US"/>
              <a:t>Possible events to be notified on:</a:t>
            </a:r>
          </a:p>
          <a:p>
            <a:pPr lvl="2"/>
            <a:r>
              <a:rPr lang="en-US"/>
              <a:t>Lock, Unlock</a:t>
            </a:r>
          </a:p>
          <a:p>
            <a:pPr lvl="2"/>
            <a:r>
              <a:rPr lang="en-US"/>
              <a:t>Logoff, Logon</a:t>
            </a:r>
          </a:p>
          <a:p>
            <a:pPr lvl="2"/>
            <a:r>
              <a:rPr lang="en-US"/>
              <a:t>Startup, Shutdown</a:t>
            </a:r>
          </a:p>
          <a:p>
            <a:pPr lvl="2"/>
            <a:r>
              <a:rPr lang="en-US" err="1"/>
              <a:t>StartScreenSaver</a:t>
            </a:r>
            <a:r>
              <a:rPr lang="en-US"/>
              <a:t>, </a:t>
            </a:r>
            <a:r>
              <a:rPr lang="en-US" err="1"/>
              <a:t>StopScreenSaver</a:t>
            </a:r>
            <a:endParaRPr lang="en-US"/>
          </a:p>
          <a:p>
            <a:pPr lvl="2"/>
            <a:r>
              <a:rPr lang="en-US" err="1"/>
              <a:t>StartShell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BCD378-DBFB-4F64-AA28-D6F417DB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Winlogon</a:t>
            </a:r>
            <a:r>
              <a:rPr lang="en-US"/>
              <a:t> notification package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59384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82" y="-1"/>
            <a:ext cx="12434711" cy="6994525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0317254" y="174034"/>
            <a:ext cx="2314725" cy="32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1156">
              <a:defRPr/>
            </a:pPr>
            <a:r>
              <a:rPr lang="en-US" sz="1456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481026" y="2438198"/>
            <a:ext cx="7196050" cy="17907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5736" tIns="140589" rIns="175736" bIns="14058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913401"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Learning Objectives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r>
              <a:rPr lang="en-US" sz="2448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Understand the components which compose the boot sequence</a:t>
            </a:r>
          </a:p>
          <a:p>
            <a:pPr marL="342900" indent="-342900" algn="l" defTabSz="913401">
              <a:buFont typeface="Arial" panose="020B0604020202020204" pitchFamily="34" charset="0"/>
              <a:buChar char="•"/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511" y="358231"/>
            <a:ext cx="11887454" cy="1167523"/>
          </a:xfrm>
          <a:prstGeom prst="rect">
            <a:avLst/>
          </a:prstGeom>
        </p:spPr>
        <p:txBody>
          <a:bodyPr vert="horz" wrap="square" lIns="149217" tIns="93260" rIns="149217" bIns="9326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solidFill>
                  <a:srgbClr val="3F3F3F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en-US" sz="4896">
                <a:solidFill>
                  <a:schemeClr val="bg1"/>
                </a:solidFill>
              </a:rPr>
              <a:t>Part 3 – Windows Services</a:t>
            </a:r>
          </a:p>
        </p:txBody>
      </p:sp>
      <p:sp>
        <p:nvSpPr>
          <p:cNvPr id="8" name="transform" title="Icon of a circle and a square with two curved lines making a cycle">
            <a:extLst>
              <a:ext uri="{FF2B5EF4-FFF2-40B4-BE49-F238E27FC236}">
                <a16:creationId xmlns:a16="http://schemas.microsoft.com/office/drawing/2014/main" id="{43806591-04AB-4126-911F-ECEE36205D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887" y="1753124"/>
            <a:ext cx="2790622" cy="3488273"/>
          </a:xfrm>
          <a:custGeom>
            <a:avLst/>
            <a:gdLst>
              <a:gd name="T0" fmla="*/ 1 w 286"/>
              <a:gd name="T1" fmla="*/ 202 h 358"/>
              <a:gd name="T2" fmla="*/ 0 w 286"/>
              <a:gd name="T3" fmla="*/ 181 h 358"/>
              <a:gd name="T4" fmla="*/ 143 w 286"/>
              <a:gd name="T5" fmla="*/ 38 h 358"/>
              <a:gd name="T6" fmla="*/ 162 w 286"/>
              <a:gd name="T7" fmla="*/ 39 h 358"/>
              <a:gd name="T8" fmla="*/ 103 w 286"/>
              <a:gd name="T9" fmla="*/ 319 h 358"/>
              <a:gd name="T10" fmla="*/ 143 w 286"/>
              <a:gd name="T11" fmla="*/ 324 h 358"/>
              <a:gd name="T12" fmla="*/ 286 w 286"/>
              <a:gd name="T13" fmla="*/ 181 h 358"/>
              <a:gd name="T14" fmla="*/ 285 w 286"/>
              <a:gd name="T15" fmla="*/ 164 h 358"/>
              <a:gd name="T16" fmla="*/ 143 w 286"/>
              <a:gd name="T17" fmla="*/ 294 h 358"/>
              <a:gd name="T18" fmla="*/ 102 w 286"/>
              <a:gd name="T19" fmla="*/ 318 h 358"/>
              <a:gd name="T20" fmla="*/ 127 w 286"/>
              <a:gd name="T21" fmla="*/ 358 h 358"/>
              <a:gd name="T22" fmla="*/ 122 w 286"/>
              <a:gd name="T23" fmla="*/ 64 h 358"/>
              <a:gd name="T24" fmla="*/ 163 w 286"/>
              <a:gd name="T25" fmla="*/ 40 h 358"/>
              <a:gd name="T26" fmla="*/ 138 w 286"/>
              <a:gd name="T27" fmla="*/ 0 h 358"/>
              <a:gd name="T28" fmla="*/ 260 w 286"/>
              <a:gd name="T29" fmla="*/ 77 h 358"/>
              <a:gd name="T30" fmla="*/ 201 w 286"/>
              <a:gd name="T31" fmla="*/ 77 h 358"/>
              <a:gd name="T32" fmla="*/ 201 w 286"/>
              <a:gd name="T33" fmla="*/ 135 h 358"/>
              <a:gd name="T34" fmla="*/ 260 w 286"/>
              <a:gd name="T35" fmla="*/ 135 h 358"/>
              <a:gd name="T36" fmla="*/ 260 w 286"/>
              <a:gd name="T37" fmla="*/ 77 h 358"/>
              <a:gd name="T38" fmla="*/ 41 w 286"/>
              <a:gd name="T39" fmla="*/ 301 h 358"/>
              <a:gd name="T40" fmla="*/ 83 w 286"/>
              <a:gd name="T41" fmla="*/ 260 h 358"/>
              <a:gd name="T42" fmla="*/ 41 w 286"/>
              <a:gd name="T43" fmla="*/ 219 h 358"/>
              <a:gd name="T44" fmla="*/ 0 w 286"/>
              <a:gd name="T45" fmla="*/ 260 h 358"/>
              <a:gd name="T46" fmla="*/ 41 w 286"/>
              <a:gd name="T47" fmla="*/ 30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6" h="358">
                <a:moveTo>
                  <a:pt x="1" y="202"/>
                </a:moveTo>
                <a:cubicBezTo>
                  <a:pt x="1" y="195"/>
                  <a:pt x="0" y="188"/>
                  <a:pt x="0" y="181"/>
                </a:cubicBezTo>
                <a:cubicBezTo>
                  <a:pt x="0" y="102"/>
                  <a:pt x="64" y="38"/>
                  <a:pt x="143" y="38"/>
                </a:cubicBezTo>
                <a:cubicBezTo>
                  <a:pt x="150" y="38"/>
                  <a:pt x="156" y="39"/>
                  <a:pt x="162" y="39"/>
                </a:cubicBezTo>
                <a:moveTo>
                  <a:pt x="103" y="319"/>
                </a:moveTo>
                <a:cubicBezTo>
                  <a:pt x="116" y="322"/>
                  <a:pt x="129" y="324"/>
                  <a:pt x="143" y="324"/>
                </a:cubicBezTo>
                <a:cubicBezTo>
                  <a:pt x="222" y="324"/>
                  <a:pt x="286" y="260"/>
                  <a:pt x="286" y="181"/>
                </a:cubicBezTo>
                <a:cubicBezTo>
                  <a:pt x="286" y="175"/>
                  <a:pt x="286" y="169"/>
                  <a:pt x="285" y="164"/>
                </a:cubicBezTo>
                <a:moveTo>
                  <a:pt x="143" y="294"/>
                </a:moveTo>
                <a:cubicBezTo>
                  <a:pt x="102" y="318"/>
                  <a:pt x="102" y="318"/>
                  <a:pt x="102" y="318"/>
                </a:cubicBezTo>
                <a:cubicBezTo>
                  <a:pt x="127" y="358"/>
                  <a:pt x="127" y="358"/>
                  <a:pt x="127" y="358"/>
                </a:cubicBezTo>
                <a:moveTo>
                  <a:pt x="122" y="64"/>
                </a:moveTo>
                <a:cubicBezTo>
                  <a:pt x="163" y="40"/>
                  <a:pt x="163" y="40"/>
                  <a:pt x="163" y="40"/>
                </a:cubicBezTo>
                <a:cubicBezTo>
                  <a:pt x="138" y="0"/>
                  <a:pt x="138" y="0"/>
                  <a:pt x="138" y="0"/>
                </a:cubicBezTo>
                <a:moveTo>
                  <a:pt x="260" y="77"/>
                </a:moveTo>
                <a:cubicBezTo>
                  <a:pt x="201" y="77"/>
                  <a:pt x="201" y="77"/>
                  <a:pt x="201" y="77"/>
                </a:cubicBezTo>
                <a:cubicBezTo>
                  <a:pt x="201" y="135"/>
                  <a:pt x="201" y="135"/>
                  <a:pt x="201" y="135"/>
                </a:cubicBezTo>
                <a:cubicBezTo>
                  <a:pt x="260" y="135"/>
                  <a:pt x="260" y="135"/>
                  <a:pt x="260" y="135"/>
                </a:cubicBezTo>
                <a:lnTo>
                  <a:pt x="260" y="77"/>
                </a:lnTo>
                <a:close/>
                <a:moveTo>
                  <a:pt x="41" y="301"/>
                </a:moveTo>
                <a:cubicBezTo>
                  <a:pt x="64" y="301"/>
                  <a:pt x="83" y="283"/>
                  <a:pt x="83" y="260"/>
                </a:cubicBezTo>
                <a:cubicBezTo>
                  <a:pt x="83" y="237"/>
                  <a:pt x="64" y="219"/>
                  <a:pt x="41" y="219"/>
                </a:cubicBezTo>
                <a:cubicBezTo>
                  <a:pt x="19" y="219"/>
                  <a:pt x="0" y="237"/>
                  <a:pt x="0" y="260"/>
                </a:cubicBezTo>
                <a:cubicBezTo>
                  <a:pt x="0" y="283"/>
                  <a:pt x="19" y="301"/>
                  <a:pt x="41" y="301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1538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44B45-B98C-40BC-9916-698EB979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9F0A-1669-4B8E-B10E-0BC2F4A70E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152180"/>
          </a:xfrm>
        </p:spPr>
        <p:txBody>
          <a:bodyPr/>
          <a:lstStyle/>
          <a:p>
            <a:r>
              <a:rPr lang="en-US"/>
              <a:t>Service main attributes </a:t>
            </a:r>
          </a:p>
          <a:p>
            <a:pPr lvl="1"/>
            <a:r>
              <a:rPr lang="en-US"/>
              <a:t>user-mode applications running in the background</a:t>
            </a:r>
          </a:p>
          <a:p>
            <a:pPr lvl="1"/>
            <a:r>
              <a:rPr lang="en-US"/>
              <a:t>Does not support GUI interaction with users</a:t>
            </a:r>
          </a:p>
          <a:p>
            <a:pPr lvl="1"/>
            <a:r>
              <a:rPr lang="en-US"/>
              <a:t>Can run even if no user is signed in.</a:t>
            </a:r>
          </a:p>
          <a:p>
            <a:endParaRPr lang="en-US"/>
          </a:p>
          <a:p>
            <a:r>
              <a:rPr lang="en-US"/>
              <a:t>Services are started</a:t>
            </a:r>
          </a:p>
          <a:p>
            <a:pPr lvl="1"/>
            <a:r>
              <a:rPr lang="en-US"/>
              <a:t>Automatically : when Windows starts up</a:t>
            </a:r>
          </a:p>
          <a:p>
            <a:pPr lvl="1"/>
            <a:r>
              <a:rPr lang="en-US"/>
              <a:t>Manually : action is needed from an administrator</a:t>
            </a:r>
          </a:p>
          <a:p>
            <a:pPr lvl="1"/>
            <a:r>
              <a:rPr lang="en-US"/>
              <a:t>In response to an event : some system events can trigger a service startup</a:t>
            </a:r>
          </a:p>
          <a:p>
            <a:pPr lvl="2"/>
            <a:r>
              <a:rPr lang="en-US" err="1"/>
              <a:t>Eg.</a:t>
            </a:r>
            <a:r>
              <a:rPr lang="en-US"/>
              <a:t> New device insertion</a:t>
            </a:r>
          </a:p>
          <a:p>
            <a:pPr lvl="1"/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3619B6-8D59-40BB-84A9-ECF8194D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01201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53D4D-DE49-417E-B69D-477D96B3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6843-A4D0-46D0-93DA-C406DDE60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400657"/>
          </a:xfrm>
        </p:spPr>
        <p:txBody>
          <a:bodyPr/>
          <a:lstStyle/>
          <a:p>
            <a:r>
              <a:rPr lang="en-US"/>
              <a:t>SCM – </a:t>
            </a:r>
            <a:r>
              <a:rPr lang="en-US" i="1"/>
              <a:t>Service Control Manager</a:t>
            </a:r>
            <a:r>
              <a:rPr lang="en-US"/>
              <a:t> is the Windows component responsible for managing service lifetime</a:t>
            </a:r>
          </a:p>
          <a:p>
            <a:pPr lvl="1"/>
            <a:r>
              <a:rPr lang="en-US"/>
              <a:t>Runs in Session 0</a:t>
            </a:r>
          </a:p>
          <a:p>
            <a:pPr lvl="1"/>
            <a:r>
              <a:rPr lang="en-US"/>
              <a:t>Is started by Wininit.exe</a:t>
            </a:r>
          </a:p>
          <a:p>
            <a:pPr lvl="1"/>
            <a:r>
              <a:rPr lang="en-US"/>
              <a:t>Can be controlled by the sc.exe utility or the </a:t>
            </a:r>
            <a:r>
              <a:rPr lang="en-US" err="1"/>
              <a:t>services.msc</a:t>
            </a:r>
            <a:r>
              <a:rPr lang="en-US"/>
              <a:t> console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38BBAC-DFE2-4F9C-8C7C-7C2F8698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Control Manager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3319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0457A-384E-4E57-997A-D53BE6D4F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7B3286-99E0-4D28-B4D3-2F920CCE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Type</a:t>
            </a:r>
            <a:endParaRPr lang="fr-FR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42F51F-AC1E-49E7-8C7D-76E8B49A6A5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68360713"/>
              </p:ext>
            </p:extLst>
          </p:nvPr>
        </p:nvGraphicFramePr>
        <p:xfrm>
          <a:off x="274638" y="1943100"/>
          <a:ext cx="1188878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271">
                  <a:extLst>
                    <a:ext uri="{9D8B030D-6E8A-4147-A177-3AD203B41FA5}">
                      <a16:colId xmlns:a16="http://schemas.microsoft.com/office/drawing/2014/main" val="354812494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109345054"/>
                    </a:ext>
                  </a:extLst>
                </a:gridCol>
                <a:gridCol w="7097316">
                  <a:extLst>
                    <a:ext uri="{9D8B030D-6E8A-4147-A177-3AD203B41FA5}">
                      <a16:colId xmlns:a16="http://schemas.microsoft.com/office/drawing/2014/main" val="391660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Internal numeric code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7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Kernel Driver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is a driver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7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Filesystem Driver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is a filesystem driver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Service Own Process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is hosted in its own process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7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Service Shared Process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service shares a process with other services.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 service shared process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96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service shares a process with one or more other services that run under the logged-on user account.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22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 service own process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service runs in its own process under the logged-on user account.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6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747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12BAD-087A-442C-9C7F-DC5214DDC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28B00-717D-4911-BFB8-9F4DDA79BC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281446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/>
              <a:t>PC/AT</a:t>
            </a:r>
          </a:p>
          <a:p>
            <a:pPr lvl="1"/>
            <a:r>
              <a:rPr lang="en-US"/>
              <a:t>Is Legacy</a:t>
            </a:r>
          </a:p>
          <a:p>
            <a:pPr lvl="1"/>
            <a:r>
              <a:rPr lang="en-US"/>
              <a:t>Originates from the very first </a:t>
            </a:r>
            <a:r>
              <a:rPr lang="en-US" b="1"/>
              <a:t>IBM </a:t>
            </a:r>
            <a:r>
              <a:rPr lang="en-US" b="1" u="sng"/>
              <a:t>P</a:t>
            </a:r>
            <a:r>
              <a:rPr lang="en-US" b="1"/>
              <a:t>ersonal </a:t>
            </a:r>
            <a:r>
              <a:rPr lang="en-US" b="1" u="sng"/>
              <a:t>C</a:t>
            </a:r>
            <a:r>
              <a:rPr lang="en-US" b="1"/>
              <a:t>omputer </a:t>
            </a:r>
            <a:r>
              <a:rPr lang="en-US" b="1" u="sng"/>
              <a:t>AT</a:t>
            </a:r>
            <a:endParaRPr lang="en-US"/>
          </a:p>
          <a:p>
            <a:pPr lvl="1"/>
            <a:r>
              <a:rPr lang="en-US"/>
              <a:t>Firmware present is the BIOS – </a:t>
            </a:r>
            <a:r>
              <a:rPr lang="en-US" i="1"/>
              <a:t>Basic </a:t>
            </a:r>
            <a:r>
              <a:rPr lang="en-US" i="1" err="1"/>
              <a:t>Input/Output</a:t>
            </a:r>
            <a:r>
              <a:rPr lang="en-US" i="1"/>
              <a:t> System</a:t>
            </a:r>
            <a:endParaRPr lang="en-US"/>
          </a:p>
          <a:p>
            <a:pPr lvl="1"/>
            <a:r>
              <a:rPr lang="en-US"/>
              <a:t>Very limited functionalities, 16-bits only, 1MB memory limit</a:t>
            </a:r>
          </a:p>
          <a:p>
            <a:pPr lvl="1"/>
            <a:r>
              <a:rPr lang="en-US"/>
              <a:t>Offers no standard security</a:t>
            </a:r>
            <a:endParaRPr lang="en-US">
              <a:cs typeface="Segoe UI"/>
            </a:endParaRPr>
          </a:p>
          <a:p>
            <a:pPr marL="342900" lvl="1" indent="0">
              <a:buNone/>
            </a:pPr>
            <a:endParaRPr lang="en-US">
              <a:latin typeface="Segoe UI"/>
              <a:cs typeface="Segoe UI"/>
            </a:endParaRPr>
          </a:p>
          <a:p>
            <a:r>
              <a:rPr lang="en-US"/>
              <a:t>UEFI/EFI</a:t>
            </a:r>
          </a:p>
          <a:p>
            <a:pPr lvl="1"/>
            <a:r>
              <a:rPr lang="en-US"/>
              <a:t>Modern firmware specifications initiated by Intel </a:t>
            </a:r>
          </a:p>
          <a:p>
            <a:pPr lvl="1"/>
            <a:r>
              <a:rPr lang="en-US"/>
              <a:t>Tons of advantages (CPU independent, can address large disks &gt;2GB, network support, Graphics support, Cryptography, …)</a:t>
            </a:r>
          </a:p>
          <a:p>
            <a:pPr lvl="1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A14309-1BFD-4912-9B5C-00394714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2 different boot sequences for Intel based machines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02768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C393C-CEA8-47C0-AE1C-6B9029E3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29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7AB5F-6985-4153-AC49-6B932469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start options</a:t>
            </a:r>
            <a:endParaRPr lang="fr-FR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6A1C90-31B0-48D7-92D2-84D9ECBAE56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76027582"/>
              </p:ext>
            </p:extLst>
          </p:nvPr>
        </p:nvGraphicFramePr>
        <p:xfrm>
          <a:off x="274638" y="1943100"/>
          <a:ext cx="118887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135">
                  <a:extLst>
                    <a:ext uri="{9D8B030D-6E8A-4147-A177-3AD203B41FA5}">
                      <a16:colId xmlns:a16="http://schemas.microsoft.com/office/drawing/2014/main" val="291386241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664193931"/>
                    </a:ext>
                  </a:extLst>
                </a:gridCol>
                <a:gridCol w="8177436">
                  <a:extLst>
                    <a:ext uri="{9D8B030D-6E8A-4147-A177-3AD203B41FA5}">
                      <a16:colId xmlns:a16="http://schemas.microsoft.com/office/drawing/2014/main" val="419302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Start 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 value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3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BootStart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Drivers to be started during kernel initialization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5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SystemStart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Drivers to be started 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1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AutoStart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is an application to be started during system startup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DemandStart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will start manually or under some conditions on-demand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3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Disabled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cannot be started, even manually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9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839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984D7-9886-4502-B7B4-10A88B94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4226-AC70-4F29-A11F-4B7E82E626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856714"/>
          </a:xfrm>
        </p:spPr>
        <p:txBody>
          <a:bodyPr/>
          <a:lstStyle/>
          <a:p>
            <a:r>
              <a:rPr lang="en-US"/>
              <a:t>Services are started following the groups order list</a:t>
            </a:r>
          </a:p>
          <a:p>
            <a:pPr lvl="1"/>
            <a:r>
              <a:rPr lang="en-US"/>
              <a:t>SCM takes the next group to start</a:t>
            </a:r>
          </a:p>
          <a:p>
            <a:pPr lvl="1"/>
            <a:r>
              <a:rPr lang="en-US"/>
              <a:t>SCM then tries to start each service in group</a:t>
            </a:r>
          </a:p>
          <a:p>
            <a:pPr lvl="1"/>
            <a:r>
              <a:rPr lang="en-US"/>
              <a:t>Groups order list is stored in</a:t>
            </a:r>
            <a:br>
              <a:rPr lang="en-US"/>
            </a:br>
            <a:r>
              <a:rPr lang="en-US"/>
              <a:t>HKEY_LOCAL_MACHINE\SYSTEM\</a:t>
            </a:r>
            <a:r>
              <a:rPr lang="en-US" err="1"/>
              <a:t>CurrentControlSet</a:t>
            </a:r>
            <a:r>
              <a:rPr lang="en-US"/>
              <a:t>\Control\</a:t>
            </a:r>
            <a:r>
              <a:rPr lang="en-US" err="1"/>
              <a:t>ServiceGroupOrder</a:t>
            </a:r>
            <a:r>
              <a:rPr lang="en-US"/>
              <a:t>\List</a:t>
            </a:r>
          </a:p>
          <a:p>
            <a:r>
              <a:rPr lang="en-US"/>
              <a:t>Services can adhere to a group</a:t>
            </a:r>
          </a:p>
          <a:p>
            <a:pPr lvl="1"/>
            <a:r>
              <a:rPr lang="en-US"/>
              <a:t>Group name is stored in </a:t>
            </a:r>
            <a:br>
              <a:rPr lang="en-US"/>
            </a:br>
            <a:r>
              <a:rPr lang="en-US"/>
              <a:t>HKEY_LOCAL_MACHINE\SYSTEM\</a:t>
            </a:r>
            <a:r>
              <a:rPr lang="en-US" err="1"/>
              <a:t>CurrentControlSet</a:t>
            </a:r>
            <a:r>
              <a:rPr lang="en-US"/>
              <a:t>\Services</a:t>
            </a:r>
            <a:r>
              <a:rPr lang="en-US" i="1"/>
              <a:t>\</a:t>
            </a:r>
            <a:r>
              <a:rPr lang="en-US" i="1" err="1"/>
              <a:t>service_name</a:t>
            </a:r>
            <a:r>
              <a:rPr lang="en-US" i="1"/>
              <a:t>\</a:t>
            </a:r>
            <a:r>
              <a:rPr lang="en-US"/>
              <a:t>Group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C2BD-2C67-4C36-916D-00CD97B1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startup order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688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7682B-EFF0-4FCD-8302-5C1F783A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56F8-CAD6-41A0-9EFF-27562CEA1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637919"/>
          </a:xfrm>
        </p:spPr>
        <p:txBody>
          <a:bodyPr/>
          <a:lstStyle/>
          <a:p>
            <a:r>
              <a:rPr lang="en-US"/>
              <a:t>Services can specify one or more dependencies</a:t>
            </a:r>
          </a:p>
          <a:p>
            <a:pPr lvl="1"/>
            <a:r>
              <a:rPr lang="en-US" err="1"/>
              <a:t>DependOnGroup</a:t>
            </a:r>
            <a:br>
              <a:rPr lang="en-US"/>
            </a:br>
            <a:r>
              <a:rPr lang="en-US"/>
              <a:t>If it exists, the group the service depends on must have been started. If that’s not the case, SCM detects a circular dependency and fails the service startup</a:t>
            </a:r>
          </a:p>
          <a:p>
            <a:pPr lvl="1"/>
            <a:r>
              <a:rPr lang="en-US" err="1"/>
              <a:t>DependOnService</a:t>
            </a:r>
            <a:endParaRPr lang="en-US"/>
          </a:p>
          <a:p>
            <a:pPr lvl="2"/>
            <a:r>
              <a:rPr lang="en-US" sz="2400"/>
              <a:t>If it exists, the listed services must not belong to groups that come later in the list. Otherwise, SCM detects a circular dependency and fails the service startup</a:t>
            </a:r>
          </a:p>
          <a:p>
            <a:pPr lvl="2"/>
            <a:r>
              <a:rPr lang="en-US" sz="2400"/>
              <a:t>If the service depends on services in the same group which have not started yet, then the service is skipped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F19948-D760-4EB0-BD10-7F14AF7B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dependencies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289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C6FC5-1F5C-4163-8F7D-6635E812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81B6-484A-463F-82F8-8DB83A8473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3625608"/>
          </a:xfrm>
        </p:spPr>
        <p:txBody>
          <a:bodyPr/>
          <a:lstStyle/>
          <a:p>
            <a:r>
              <a:rPr lang="en-US"/>
              <a:t>Before SCM starts a new service’s process, it must log on the service account</a:t>
            </a:r>
          </a:p>
          <a:p>
            <a:pPr lvl="1"/>
            <a:r>
              <a:rPr lang="en-US"/>
              <a:t>If the service is registered to run as </a:t>
            </a:r>
            <a:r>
              <a:rPr lang="en-US" err="1"/>
              <a:t>LocalSystem</a:t>
            </a:r>
            <a:r>
              <a:rPr lang="en-US"/>
              <a:t>, then no logon is required</a:t>
            </a:r>
          </a:p>
          <a:p>
            <a:pPr lvl="1"/>
            <a:r>
              <a:rPr lang="en-US"/>
              <a:t>If the service is registered to run with a specific account, then SCM will first perform a user logon using </a:t>
            </a:r>
            <a:r>
              <a:rPr lang="en-US" err="1"/>
              <a:t>LogonUser</a:t>
            </a:r>
            <a:r>
              <a:rPr lang="en-US"/>
              <a:t>() API</a:t>
            </a:r>
          </a:p>
          <a:p>
            <a:pPr lvl="2"/>
            <a:r>
              <a:rPr lang="en-US"/>
              <a:t>SCM marks the logon type as Service. Lsass.exe handles the logon request but reading Service as logon type means LSA must seek the password in the LSA database. (HKLM\Security\Policy\Secret)</a:t>
            </a:r>
          </a:p>
          <a:p>
            <a:pPr lvl="1"/>
            <a:r>
              <a:rPr lang="en-US"/>
              <a:t>SCM will also loads the user profile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7444C2-C95E-463D-B7D7-D6BA171F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logon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9342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E50B7-878D-478A-B168-DBE5C86CC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3C0C-2B79-4A86-BDFA-F2377D6307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243" y="1679091"/>
            <a:ext cx="11889564" cy="5195268"/>
          </a:xfrm>
        </p:spPr>
        <p:txBody>
          <a:bodyPr/>
          <a:lstStyle/>
          <a:p>
            <a:r>
              <a:rPr lang="en-US" sz="3200"/>
              <a:t>Some services can be hosted in the same process</a:t>
            </a:r>
          </a:p>
          <a:p>
            <a:pPr lvl="1"/>
            <a:r>
              <a:rPr lang="en-US"/>
              <a:t>Windows provides the svchost.exe executable to achieve this goal</a:t>
            </a:r>
          </a:p>
          <a:p>
            <a:r>
              <a:rPr lang="en-US" sz="3200" err="1"/>
              <a:t>SvcHost</a:t>
            </a:r>
            <a:r>
              <a:rPr lang="en-US" sz="3200"/>
              <a:t> description</a:t>
            </a:r>
          </a:p>
          <a:p>
            <a:pPr lvl="1"/>
            <a:r>
              <a:rPr lang="en-US"/>
              <a:t>Services that shares a common </a:t>
            </a:r>
            <a:r>
              <a:rPr lang="en-US" err="1"/>
              <a:t>svchost</a:t>
            </a:r>
            <a:r>
              <a:rPr lang="en-US"/>
              <a:t> process can specify a </a:t>
            </a:r>
            <a:r>
              <a:rPr lang="en-US" err="1"/>
              <a:t>svchost</a:t>
            </a:r>
            <a:r>
              <a:rPr lang="en-US"/>
              <a:t> group name in the command line (svchost.exe -k </a:t>
            </a:r>
            <a:r>
              <a:rPr lang="en-US" i="1" err="1"/>
              <a:t>groupname</a:t>
            </a:r>
            <a:r>
              <a:rPr lang="en-US"/>
              <a:t>)</a:t>
            </a:r>
          </a:p>
          <a:p>
            <a:pPr lvl="1"/>
            <a:r>
              <a:rPr lang="en-US"/>
              <a:t>Upon first start, </a:t>
            </a:r>
            <a:r>
              <a:rPr lang="en-US" err="1"/>
              <a:t>svchost</a:t>
            </a:r>
            <a:r>
              <a:rPr lang="en-US"/>
              <a:t> will look in HKEY_LOCAL_MACHINE\SOFTWARE\Microsoft\Windows NT\CurrentVersion\</a:t>
            </a:r>
            <a:r>
              <a:rPr lang="en-US" err="1"/>
              <a:t>Svchost</a:t>
            </a:r>
            <a:r>
              <a:rPr lang="en-US"/>
              <a:t>\</a:t>
            </a:r>
            <a:r>
              <a:rPr lang="en-US" i="1" err="1"/>
              <a:t>groupname</a:t>
            </a:r>
            <a:r>
              <a:rPr lang="en-US"/>
              <a:t> value</a:t>
            </a:r>
          </a:p>
          <a:p>
            <a:pPr lvl="1"/>
            <a:r>
              <a:rPr lang="en-US" err="1"/>
              <a:t>Svchost</a:t>
            </a:r>
            <a:r>
              <a:rPr lang="en-US"/>
              <a:t> will inform SCM that it can handles all the services listed in the registry value</a:t>
            </a:r>
          </a:p>
          <a:p>
            <a:pPr lvl="1"/>
            <a:r>
              <a:rPr lang="en-US"/>
              <a:t>When the second service belonging to the same </a:t>
            </a:r>
            <a:r>
              <a:rPr lang="en-US" err="1"/>
              <a:t>svchost</a:t>
            </a:r>
            <a:r>
              <a:rPr lang="en-US"/>
              <a:t> group is to be started, SCM just ask the svchost.exe process to start the service. No new process is created 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80EEB0-B39C-485D-9263-4D1D7BBC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Service Processes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3575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7C682-624E-4C31-A790-86684DF5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077441-DF17-4513-BACB-525ED94CFAE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25364B-E5D7-4726-89F8-20EE1581F7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847481"/>
          </a:xfrm>
        </p:spPr>
        <p:txBody>
          <a:bodyPr/>
          <a:lstStyle/>
          <a:p>
            <a:r>
              <a:rPr lang="en-US"/>
              <a:t>When SCM starts a new service</a:t>
            </a:r>
          </a:p>
          <a:p>
            <a:pPr lvl="1"/>
            <a:r>
              <a:rPr lang="en-US"/>
              <a:t>If the service is a driver, SCM request the kernel to load the driver. No further processing is needed</a:t>
            </a:r>
          </a:p>
          <a:p>
            <a:pPr lvl="1"/>
            <a:r>
              <a:rPr lang="en-US"/>
              <a:t>If the service is an application:</a:t>
            </a:r>
          </a:p>
          <a:p>
            <a:pPr lvl="2"/>
            <a:r>
              <a:rPr lang="en-US"/>
              <a:t>SCM marks the service as starting</a:t>
            </a:r>
          </a:p>
          <a:p>
            <a:pPr lvl="2"/>
            <a:r>
              <a:rPr lang="en-US"/>
              <a:t>Service account is logged on and profile is loaded if necessary</a:t>
            </a:r>
          </a:p>
          <a:p>
            <a:pPr lvl="2"/>
            <a:r>
              <a:rPr lang="en-US"/>
              <a:t>The process hosting the service is started</a:t>
            </a:r>
          </a:p>
          <a:p>
            <a:pPr lvl="3"/>
            <a:r>
              <a:rPr lang="en-US"/>
              <a:t>In the case of </a:t>
            </a:r>
            <a:r>
              <a:rPr lang="en-US" err="1"/>
              <a:t>svchost</a:t>
            </a:r>
            <a:r>
              <a:rPr lang="en-US"/>
              <a:t> : if the hosting </a:t>
            </a:r>
            <a:r>
              <a:rPr lang="en-US" err="1"/>
              <a:t>svchost</a:t>
            </a:r>
            <a:r>
              <a:rPr lang="en-US"/>
              <a:t> is already started, no new process is started</a:t>
            </a:r>
          </a:p>
          <a:p>
            <a:pPr lvl="2"/>
            <a:r>
              <a:rPr lang="en-US"/>
              <a:t>Service’s process must register with SCM within 60 secs. It must declare the services it can handle</a:t>
            </a:r>
          </a:p>
          <a:p>
            <a:pPr lvl="2"/>
            <a:r>
              <a:rPr lang="en-US"/>
              <a:t>Service moves forward on service initialization</a:t>
            </a:r>
          </a:p>
          <a:p>
            <a:pPr lvl="2"/>
            <a:r>
              <a:rPr lang="en-US"/>
              <a:t>When service finishes initialization, it must signal itself to the SCM</a:t>
            </a:r>
          </a:p>
          <a:p>
            <a:pPr lvl="2"/>
            <a:r>
              <a:rPr lang="en-US"/>
              <a:t>SCM marks the service as started</a:t>
            </a:r>
            <a:endParaRPr lang="fr-F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AC6720-F4BF-4B58-A23B-029FFBD4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startup process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323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8AB4F-4393-42DC-963D-CA5BEC71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0E121-EF12-4643-A07B-11D3AF131B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2842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LocalSystem</a:t>
            </a:r>
            <a:r>
              <a:rPr lang="en-US" sz="2400" dirty="0"/>
              <a:t> account is a predefined local account used by the service control manager. </a:t>
            </a:r>
          </a:p>
          <a:p>
            <a:r>
              <a:rPr lang="en-US" sz="2400" dirty="0"/>
              <a:t>It has extensive privileges on the local computer, and acts as the computer on the network.</a:t>
            </a:r>
          </a:p>
          <a:p>
            <a:r>
              <a:rPr lang="en-US" sz="2400" dirty="0"/>
              <a:t>Its token includes the NT AUTHORITY\SYSTEM and BUILTIN\Administrators SIDs; these accounts have access to most system objects. </a:t>
            </a:r>
          </a:p>
          <a:p>
            <a:r>
              <a:rPr lang="en-US" sz="2400" dirty="0"/>
              <a:t>The name of the account in all locales is .\</a:t>
            </a:r>
            <a:r>
              <a:rPr lang="en-US" sz="2400" dirty="0" err="1"/>
              <a:t>LocalSystem</a:t>
            </a:r>
            <a:r>
              <a:rPr lang="en-US" sz="2400" dirty="0"/>
              <a:t>. The name, </a:t>
            </a:r>
            <a:r>
              <a:rPr lang="en-US" sz="2400" dirty="0" err="1"/>
              <a:t>LocalSystem</a:t>
            </a:r>
            <a:r>
              <a:rPr lang="en-US" sz="2400" dirty="0"/>
              <a:t> or </a:t>
            </a:r>
            <a:r>
              <a:rPr lang="en-US" sz="2400" dirty="0" err="1"/>
              <a:t>ComputerName</a:t>
            </a:r>
            <a:r>
              <a:rPr lang="en-US" sz="2400" dirty="0"/>
              <a:t>\</a:t>
            </a:r>
            <a:r>
              <a:rPr lang="en-US" sz="2400" dirty="0" err="1"/>
              <a:t>LocalSystem</a:t>
            </a:r>
            <a:r>
              <a:rPr lang="en-US" sz="2400" dirty="0"/>
              <a:t> can also be used.</a:t>
            </a:r>
          </a:p>
          <a:p>
            <a:r>
              <a:rPr lang="en-US" sz="2400" dirty="0"/>
              <a:t>This account does not have a password.</a:t>
            </a:r>
          </a:p>
          <a:p>
            <a:r>
              <a:rPr lang="en-US" sz="2400" dirty="0"/>
              <a:t>The service can open the registry key HKEY_LOCAL_MACHINE\SECURITY.</a:t>
            </a:r>
          </a:p>
          <a:p>
            <a:r>
              <a:rPr lang="en-US" sz="2400" dirty="0"/>
              <a:t>The service presents the computer's credentials to remote servers.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6DD23E-C996-4F1F-BCD7-72F9FE5D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LocalSystem</a:t>
            </a:r>
            <a:r>
              <a:rPr lang="en-US" dirty="0"/>
              <a:t> Account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27156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BA79A-4D94-4EC7-8320-E054330CA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0EFD-4049-4A1A-90ED-9AC12FD295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79515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dirty="0" err="1"/>
              <a:t>NetworkService</a:t>
            </a:r>
            <a:r>
              <a:rPr lang="en-US" sz="2800" dirty="0"/>
              <a:t> account is a predefined local account used by the service control manager.</a:t>
            </a:r>
          </a:p>
          <a:p>
            <a:r>
              <a:rPr lang="en-US" sz="2800" dirty="0"/>
              <a:t>It has minimum privileges on the local computer and acts as the computer on the network.</a:t>
            </a:r>
          </a:p>
          <a:p>
            <a:r>
              <a:rPr lang="en-US" sz="2800" dirty="0"/>
              <a:t>This account does not have a password</a:t>
            </a:r>
          </a:p>
          <a:p>
            <a:r>
              <a:rPr lang="en-US" sz="2800" dirty="0"/>
              <a:t>A service that runs in the context of the </a:t>
            </a:r>
            <a:r>
              <a:rPr lang="en-US" sz="2800" dirty="0" err="1"/>
              <a:t>NetworkService</a:t>
            </a:r>
            <a:r>
              <a:rPr lang="en-US" sz="2800" dirty="0"/>
              <a:t> account presents the computer's credentials to remote servers. By default, the remote token contains SIDs for the Everyone and Authenticated Users groups. The user SID is created from the SECURITY_NETWORK_SERVICE_RID value.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NetworkService</a:t>
            </a:r>
            <a:r>
              <a:rPr lang="en-US" sz="2800" dirty="0"/>
              <a:t> account has its own subkey under the HKEY_USERS registry key. </a:t>
            </a:r>
            <a:endParaRPr lang="fr-FR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D11C51-938B-4867-BB12-038E1462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NetworkService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18878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CC721-DB4D-4E31-A383-9F7F4621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ABD4-9BE1-40AC-B722-BE958A70FA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69051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LocalService</a:t>
            </a:r>
            <a:r>
              <a:rPr lang="en-US" sz="3200" dirty="0"/>
              <a:t> account is a predefined local account used by the service control manager.</a:t>
            </a:r>
          </a:p>
          <a:p>
            <a:r>
              <a:rPr lang="en-US" sz="3200" dirty="0"/>
              <a:t>It has minimum privileges on the local computer and presents anonymous credentials on the network.</a:t>
            </a:r>
          </a:p>
          <a:p>
            <a:r>
              <a:rPr lang="en-US" sz="3200" dirty="0"/>
              <a:t>This account does not have a password. </a:t>
            </a:r>
          </a:p>
          <a:p>
            <a:r>
              <a:rPr lang="en-US" sz="3200" dirty="0"/>
              <a:t>The user SID is created from the SECURITY_LOCAL_SERVICE_RID value.</a:t>
            </a:r>
          </a:p>
          <a:p>
            <a:r>
              <a:rPr lang="en-US" sz="3200" dirty="0"/>
              <a:t>The </a:t>
            </a:r>
            <a:r>
              <a:rPr lang="en-US" sz="3200" dirty="0" err="1"/>
              <a:t>LocalService</a:t>
            </a:r>
            <a:r>
              <a:rPr lang="en-US" sz="3200" dirty="0"/>
              <a:t> account has its own subkey under the HKEY_USERS registry key.</a:t>
            </a:r>
            <a:endParaRPr lang="fr-FR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95B110-4C83-443B-9C7E-0ED169A9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LocalService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58193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5D537-4BF4-4BA0-B701-270005E4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5333-9AFD-4A90-8A1D-C52AC19275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02571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MSA are Active Directory accounts which is tied to a specific computer and its own complex password automatically maintained.</a:t>
            </a:r>
            <a:endParaRPr lang="fr-FR" sz="3200" dirty="0"/>
          </a:p>
          <a:p>
            <a:r>
              <a:rPr lang="fr-FR" sz="3200" dirty="0"/>
              <a:t>An MSA </a:t>
            </a:r>
            <a:r>
              <a:rPr lang="fr-FR" sz="3200" dirty="0" err="1"/>
              <a:t>is</a:t>
            </a:r>
            <a:r>
              <a:rPr lang="fr-FR" sz="3200" dirty="0"/>
              <a:t> a quasi-computer </a:t>
            </a:r>
            <a:r>
              <a:rPr lang="fr-FR" sz="3200" dirty="0" err="1"/>
              <a:t>object</a:t>
            </a:r>
            <a:r>
              <a:rPr lang="fr-FR" sz="3200" dirty="0"/>
              <a:t> (</a:t>
            </a:r>
            <a:r>
              <a:rPr lang="fr-FR" sz="3200" dirty="0" err="1"/>
              <a:t>inherits</a:t>
            </a:r>
            <a:r>
              <a:rPr lang="fr-FR" sz="3200" dirty="0"/>
              <a:t> computer class)</a:t>
            </a:r>
          </a:p>
          <a:p>
            <a:r>
              <a:rPr lang="en-US" sz="3200" dirty="0"/>
              <a:t>Utilizes the same password update mechanism used by the computer (change every 30 days)</a:t>
            </a:r>
          </a:p>
          <a:p>
            <a:r>
              <a:rPr lang="en-US" sz="3200" dirty="0"/>
              <a:t>MSA’s cannot span multiple computers – An MSA is tied to a specific computer. It cannot be installed on more than one computer at once.</a:t>
            </a:r>
            <a:endParaRPr lang="fr-FR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152EF-EE2E-4C59-BCEA-F4D2E02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Service Account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1431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B8F6E-7276-4762-A18B-483DCBE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46092-A0DB-4677-BA0F-34F2B74C42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97366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x86 processors starts at a specific address which is mapped to the ROM</a:t>
            </a:r>
            <a:r>
              <a:rPr lang="en-US" sz="2800">
                <a:cs typeface="Segoe UI Light"/>
              </a:rPr>
              <a:t> system </a:t>
            </a:r>
            <a:endParaRPr lang="fr-FR"/>
          </a:p>
          <a:p>
            <a:pPr lvl="1"/>
            <a:r>
              <a:rPr lang="en-US" sz="1600"/>
              <a:t>If the System starts for the first time or is reset from a switch, POST is run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If System was reset from software, POST is not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POST – </a:t>
            </a:r>
            <a:r>
              <a:rPr lang="en-US" sz="2800" i="1"/>
              <a:t>Power-On Self-Test</a:t>
            </a:r>
            <a:endParaRPr lang="en-US" sz="2800" i="1">
              <a:cs typeface="Segoe UI Light"/>
            </a:endParaRPr>
          </a:p>
          <a:p>
            <a:pPr lvl="1"/>
            <a:r>
              <a:rPr lang="en-US" sz="1600"/>
              <a:t>Performs very basic checks, configuration and initialization of system devices like CPU, RAM, Interrupt controllers, DMA Controllers, …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Scans hardware and execute Options-ROM (if present)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Calls INT 19h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BIOS Boot Process</a:t>
            </a:r>
          </a:p>
          <a:p>
            <a:pPr lvl="1"/>
            <a:r>
              <a:rPr lang="en-US" sz="1600"/>
              <a:t>Loops through all boot devices (in order) and loads the first sector (512 bytes)</a:t>
            </a:r>
          </a:p>
          <a:p>
            <a:pPr lvl="2"/>
            <a:r>
              <a:rPr lang="en-US" sz="1200"/>
              <a:t>For disks, this sector is also called MBR - </a:t>
            </a:r>
            <a:r>
              <a:rPr lang="en-US" sz="1200" i="1"/>
              <a:t>Master Boot Record</a:t>
            </a:r>
          </a:p>
          <a:p>
            <a:pPr lvl="1"/>
            <a:r>
              <a:rPr lang="en-US" sz="1600"/>
              <a:t>Test if the device is bootable (sector must end with bytes 0x55 0xAA</a:t>
            </a:r>
            <a:r>
              <a:rPr lang="en-US" sz="1600">
                <a:cs typeface="Segoe UI"/>
              </a:rPr>
              <a:t>)</a:t>
            </a:r>
          </a:p>
          <a:p>
            <a:pPr lvl="1"/>
            <a:r>
              <a:rPr lang="en-US" sz="1600"/>
              <a:t>If device is bootable, then transfer control to the sector</a:t>
            </a:r>
          </a:p>
          <a:p>
            <a:endParaRPr lang="fr-FR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91B518-5F2B-417D-8FDE-4B78AF78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PC/AT boot sequence (pre-Windows)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94926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17AA9-DD8D-4132-9DF0-E1016326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5FB8-5853-4D02-9574-12E83A084A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10909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 evolution of the Managed Service Account</a:t>
            </a:r>
          </a:p>
          <a:p>
            <a:r>
              <a:rPr lang="en-US" sz="3200" dirty="0"/>
              <a:t>A single </a:t>
            </a:r>
            <a:r>
              <a:rPr lang="en-US" sz="3200" dirty="0" err="1"/>
              <a:t>gMSA</a:t>
            </a:r>
            <a:r>
              <a:rPr lang="en-US" sz="3200" dirty="0"/>
              <a:t> can be used on multiple hosts.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gMSA</a:t>
            </a:r>
            <a:r>
              <a:rPr lang="en-US" sz="3200" dirty="0"/>
              <a:t> can be used for scheduled tasks.</a:t>
            </a:r>
          </a:p>
          <a:p>
            <a:r>
              <a:rPr lang="en-US" sz="3200" dirty="0"/>
              <a:t>A </a:t>
            </a:r>
            <a:r>
              <a:rPr lang="en-US" sz="3200" dirty="0" err="1"/>
              <a:t>gMSA</a:t>
            </a:r>
            <a:r>
              <a:rPr lang="en-US" sz="3200" dirty="0"/>
              <a:t> can be used for IIS Application Pools. </a:t>
            </a:r>
          </a:p>
          <a:p>
            <a:r>
              <a:rPr lang="en-US" sz="3200" dirty="0"/>
              <a:t>Unlike the previous MSAs, the password for </a:t>
            </a:r>
            <a:r>
              <a:rPr lang="en-US" sz="3200" dirty="0" err="1"/>
              <a:t>gMSAs</a:t>
            </a:r>
            <a:r>
              <a:rPr lang="en-US" sz="3200" dirty="0"/>
              <a:t> are generated and maintained by the Key Distribution Service (KDS) on Windows Server 2012 DCs</a:t>
            </a:r>
          </a:p>
          <a:p>
            <a:r>
              <a:rPr lang="en-US" sz="3200" dirty="0"/>
              <a:t>Usage of the </a:t>
            </a:r>
            <a:r>
              <a:rPr lang="en-US" sz="3200" dirty="0" err="1"/>
              <a:t>gMSA</a:t>
            </a:r>
            <a:r>
              <a:rPr lang="en-US" sz="3200" dirty="0"/>
              <a:t> is restricted to only those computers specified in the security descriptor, </a:t>
            </a:r>
            <a:r>
              <a:rPr lang="en-US" sz="3200" dirty="0" err="1"/>
              <a:t>msDS-GroupMSAMembership</a:t>
            </a:r>
            <a:r>
              <a:rPr lang="en-US" sz="3200" dirty="0"/>
              <a:t>.</a:t>
            </a:r>
            <a:endParaRPr lang="fr-FR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10B1CE-1872-44C5-8624-A40CE2A5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Managed Service Accounts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88607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86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C47C4-51A9-4BE4-A5CB-C5E0C4B78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DFA51-0FD5-4D7E-9046-3623724767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524451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800"/>
              <a:t>MBR is executed (CPU is still in 16-bits; uses services from the BIOS)</a:t>
            </a:r>
          </a:p>
          <a:p>
            <a:pPr lvl="1"/>
            <a:r>
              <a:rPr lang="en-US" sz="1600"/>
              <a:t>Very limited functionality due to size limitation (512 bytes)</a:t>
            </a:r>
          </a:p>
          <a:p>
            <a:pPr lvl="1"/>
            <a:r>
              <a:rPr lang="en-US" sz="1600"/>
              <a:t>MBR is Microsoft provided. It was written during setup. Can be restored with fixmbr.exe</a:t>
            </a:r>
          </a:p>
          <a:p>
            <a:pPr lvl="1"/>
            <a:r>
              <a:rPr lang="en-US" sz="1600"/>
              <a:t>MBR loads the partition table and load the first sector of the Active partition</a:t>
            </a:r>
          </a:p>
          <a:p>
            <a:pPr lvl="1"/>
            <a:r>
              <a:rPr lang="en-US" sz="1600"/>
              <a:t>When the partition is fitted with a boot sector (called VBR) the control is transferred to it.</a:t>
            </a:r>
            <a:endParaRPr lang="en-US" sz="1600">
              <a:cs typeface="Segoe UI"/>
            </a:endParaRPr>
          </a:p>
          <a:p>
            <a:r>
              <a:rPr lang="en-US" sz="2800"/>
              <a:t>VBR is executed (CPU is still in 16-bits; uses services from the BIOS)</a:t>
            </a:r>
          </a:p>
          <a:p>
            <a:pPr lvl="1"/>
            <a:r>
              <a:rPr lang="en-US" sz="1600"/>
              <a:t>Very limited functionality due to size limitation (512 bytes)</a:t>
            </a:r>
          </a:p>
          <a:p>
            <a:pPr lvl="1"/>
            <a:r>
              <a:rPr lang="en-US" sz="1600"/>
              <a:t>Has very limited support for filesystems</a:t>
            </a:r>
          </a:p>
          <a:p>
            <a:pPr lvl="1"/>
            <a:r>
              <a:rPr lang="en-US" sz="1600"/>
              <a:t>Reads the root directory and loads </a:t>
            </a:r>
            <a:r>
              <a:rPr lang="en-US" sz="1600" err="1"/>
              <a:t>Bootmgr</a:t>
            </a:r>
            <a:endParaRPr lang="en-US" sz="1600"/>
          </a:p>
          <a:p>
            <a:r>
              <a:rPr lang="en-US" sz="2800"/>
              <a:t>BOOTMGR (CPU is still in 16-bits; uses services from the BIOS)</a:t>
            </a:r>
          </a:p>
          <a:p>
            <a:pPr lvl="1"/>
            <a:r>
              <a:rPr lang="en-US" sz="1600"/>
              <a:t>Enables 32-bits mode on the CPU (but pagination is still disabled. No MMU support)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Reads the BCD - </a:t>
            </a:r>
            <a:r>
              <a:rPr lang="en-US" sz="1600" i="1"/>
              <a:t>Boot Configuration Database</a:t>
            </a:r>
          </a:p>
          <a:p>
            <a:pPr lvl="1"/>
            <a:r>
              <a:rPr lang="en-US" sz="1600"/>
              <a:t>Presents the boot menu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If a 64-bit installation is detected, then CPU is switched to 64-bit Long mode</a:t>
            </a:r>
          </a:p>
          <a:p>
            <a:pPr lvl="1"/>
            <a:endParaRPr lang="en-US" sz="1600"/>
          </a:p>
          <a:p>
            <a:endParaRPr lang="fr-FR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C05250-7914-450D-98C6-C9961B9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PC/AT boot sequence (Windows) 1/2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8946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B5C9E-2621-4903-9B53-D090F6D4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4AB5A-CD89-42E3-A5EC-7C3437344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2129814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800"/>
              <a:t>Winload.exe (CPU is in 32/64 bits mode but pagination still off)</a:t>
            </a:r>
          </a:p>
          <a:p>
            <a:pPr lvl="1"/>
            <a:r>
              <a:rPr lang="en-US" sz="1600"/>
              <a:t>Switches on pagination. Aka. Switch to protected mode</a:t>
            </a:r>
            <a:endParaRPr lang="en-US" sz="1600">
              <a:cs typeface="Segoe UI"/>
            </a:endParaRPr>
          </a:p>
          <a:p>
            <a:pPr lvl="1"/>
            <a:r>
              <a:rPr lang="en-US" sz="1600"/>
              <a:t>Loads ntoskrnl.exe and its dependencies (bootvid.dll on 32-bits systems, debugger, CI.dll, …) and boot drivers</a:t>
            </a:r>
          </a:p>
          <a:p>
            <a:r>
              <a:rPr lang="en-US" sz="2800"/>
              <a:t>Ntoskrnl.exe</a:t>
            </a:r>
          </a:p>
          <a:p>
            <a:pPr lvl="1"/>
            <a:r>
              <a:rPr lang="en-US" sz="1600"/>
              <a:t>Starts in protected mode, either 32 or 64 bits depending on installation</a:t>
            </a:r>
          </a:p>
          <a:p>
            <a:pPr lvl="1"/>
            <a:r>
              <a:rPr lang="en-US" sz="1600"/>
              <a:t>Kernel starts its initialization phase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84212D-CB5B-4F25-86FD-F207E96F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PC/AT boot sequence (Windows) 2/2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704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BED04-F2A0-4A51-9902-DCF45C567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4E34-09D5-4783-9C19-D0717BEDDA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364272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2800"/>
              <a:t>Machine starts and processor executes the OEM firmware</a:t>
            </a:r>
            <a:endParaRPr lang="fr-FR"/>
          </a:p>
          <a:p>
            <a:pPr marL="527050" lvl="1" indent="-285750"/>
            <a:r>
              <a:rPr lang="en-US" sz="1600"/>
              <a:t>Firmware will quickly configure the processor to run in its native mode</a:t>
            </a:r>
          </a:p>
          <a:p>
            <a:pPr marL="527050" lvl="1" indent="-285750"/>
            <a:r>
              <a:rPr lang="en-US" sz="1600"/>
              <a:t>Firmware will initialize system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Firmware looks at the NVRAM variable containing the boot order list</a:t>
            </a:r>
          </a:p>
          <a:p>
            <a:pPr marL="527050" lvl="1" indent="-285750"/>
            <a:r>
              <a:rPr lang="en-US" sz="1600"/>
              <a:t>The boot order list defines a list of NVRAM variables that contain information about what is to be booted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If a boot option is referenced in the boot order list, then it is executed</a:t>
            </a:r>
          </a:p>
          <a:p>
            <a:pPr marL="527050" lvl="1" indent="-285750"/>
            <a:r>
              <a:rPr lang="en-US" sz="1600"/>
              <a:t>Boot can happen from:</a:t>
            </a:r>
          </a:p>
          <a:p>
            <a:pPr marL="742950" lvl="2" indent="-285750"/>
            <a:r>
              <a:rPr lang="en-US" sz="1200"/>
              <a:t>Devices that support file systems (</a:t>
            </a:r>
            <a:r>
              <a:rPr lang="pt-BR" sz="1200"/>
              <a:t>EFI_SIMPLE_FILE_SYSTEM_PROTOCOL)</a:t>
            </a:r>
          </a:p>
          <a:p>
            <a:pPr marL="742950" lvl="2" indent="-285750"/>
            <a:r>
              <a:rPr lang="pt-BR" sz="1200"/>
              <a:t>Devices that can load an EFI compliant image directly (EFI_LOAD_FILE_PROTOCOL)</a:t>
            </a:r>
          </a:p>
          <a:p>
            <a:pPr marL="527050" lvl="1" indent="-285750"/>
            <a:r>
              <a:rPr lang="pt-BR" sz="1600"/>
              <a:t>In the case of a SIMPLE_FILE_SYSTEM device (e.g. A FAT-32 formatted harddrive or USB stick):</a:t>
            </a:r>
          </a:p>
          <a:p>
            <a:pPr marL="742950" lvl="2" indent="-285750"/>
            <a:r>
              <a:rPr lang="pt-BR" sz="1200"/>
              <a:t>Full path to image can be provided</a:t>
            </a:r>
          </a:p>
          <a:p>
            <a:pPr marL="742950" lvl="2" indent="-285750"/>
            <a:r>
              <a:rPr lang="pt-BR" sz="1200"/>
              <a:t>If no file path is provided then one is generated automatically depending on architecture:</a:t>
            </a:r>
          </a:p>
          <a:p>
            <a:pPr marL="971550" lvl="3" indent="-285750"/>
            <a:r>
              <a:rPr lang="pt-BR" sz="1000"/>
              <a:t>\EFI\BOOT\BOOTIA32.efi for Intel x86 architecture</a:t>
            </a:r>
          </a:p>
          <a:p>
            <a:pPr marL="971550" lvl="3" indent="-285750"/>
            <a:r>
              <a:rPr lang="pt-BR" sz="1000"/>
              <a:t>\EFI\BOOT\BOOTx64.efi for AMD 64 architecture</a:t>
            </a:r>
            <a:endParaRPr lang="en-US" sz="1000"/>
          </a:p>
          <a:p>
            <a:pPr marL="1200150" lvl="2" indent="-742950"/>
            <a:endParaRPr lang="en-US" sz="800"/>
          </a:p>
          <a:p>
            <a:pPr marL="984250" lvl="1" indent="-742950">
              <a:buFont typeface="+mj-lt"/>
              <a:buAutoNum type="arabicPeriod"/>
            </a:pPr>
            <a:endParaRPr lang="fr-FR" sz="12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231CB-FCDD-4006-A234-0047A50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EFI/UEFI boot sequence (pre-Windows)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17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28B57-665B-493D-AE32-B3BAE8714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4498-D2A8-4154-BA35-364E414766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84440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r>
              <a:rPr lang="en-US" sz="2400"/>
              <a:t>During the Windows installation, setup program created a FAT-32 partition which contains the boot manager EFI application</a:t>
            </a:r>
          </a:p>
          <a:p>
            <a:r>
              <a:rPr lang="en-US" sz="2400"/>
              <a:t>Windows provides the EFI boot manager in 3 files</a:t>
            </a:r>
          </a:p>
          <a:p>
            <a:pPr lvl="1"/>
            <a:r>
              <a:rPr lang="en-US" sz="1400"/>
              <a:t>\EFI\BOOT\bootx64.efi</a:t>
            </a:r>
          </a:p>
          <a:p>
            <a:pPr lvl="1"/>
            <a:r>
              <a:rPr lang="en-US" sz="1400"/>
              <a:t>\EFI\Microsoft\Boot\</a:t>
            </a:r>
            <a:r>
              <a:rPr lang="en-US" sz="1400" err="1"/>
              <a:t>bootmgfw.efi</a:t>
            </a:r>
            <a:endParaRPr lang="en-US" sz="1400"/>
          </a:p>
          <a:p>
            <a:pPr lvl="1"/>
            <a:r>
              <a:rPr lang="en-US" sz="1400"/>
              <a:t>\EFI\Microsoft\Boot\</a:t>
            </a:r>
            <a:r>
              <a:rPr lang="en-US" sz="1400" err="1"/>
              <a:t>bootmgr.efi</a:t>
            </a:r>
            <a:endParaRPr lang="en-US" sz="1400"/>
          </a:p>
          <a:p>
            <a:r>
              <a:rPr lang="en-US" sz="2400" err="1"/>
              <a:t>Bootmgr.efi</a:t>
            </a:r>
            <a:r>
              <a:rPr lang="en-US" sz="2400"/>
              <a:t> phase</a:t>
            </a:r>
          </a:p>
          <a:p>
            <a:pPr lvl="1"/>
            <a:r>
              <a:rPr lang="en-US" sz="1400" err="1"/>
              <a:t>Bootmgr</a:t>
            </a:r>
            <a:r>
              <a:rPr lang="en-US" sz="1400"/>
              <a:t> scans the BCD – </a:t>
            </a:r>
            <a:r>
              <a:rPr lang="en-US" sz="1400" i="1"/>
              <a:t>Boot Configuration Database</a:t>
            </a:r>
            <a:r>
              <a:rPr lang="en-US" sz="1400"/>
              <a:t> located in \EFI\Microsoft\Boot\BCD</a:t>
            </a:r>
          </a:p>
          <a:p>
            <a:pPr lvl="1"/>
            <a:r>
              <a:rPr lang="en-US" sz="1400"/>
              <a:t>BCD indicates where to locate the operating system to boot</a:t>
            </a:r>
          </a:p>
          <a:p>
            <a:pPr lvl="1"/>
            <a:r>
              <a:rPr lang="en-US" sz="1400"/>
              <a:t>If volume is protected by </a:t>
            </a:r>
            <a:r>
              <a:rPr lang="en-US" sz="1400" err="1"/>
              <a:t>Bitlocker</a:t>
            </a:r>
            <a:r>
              <a:rPr lang="en-US" sz="1400"/>
              <a:t>, then </a:t>
            </a:r>
            <a:r>
              <a:rPr lang="en-US" sz="1400" err="1"/>
              <a:t>bootmgr</a:t>
            </a:r>
            <a:r>
              <a:rPr lang="en-US" sz="1400"/>
              <a:t> tries to open the volume</a:t>
            </a:r>
          </a:p>
          <a:p>
            <a:pPr lvl="1"/>
            <a:r>
              <a:rPr lang="en-US" sz="1400"/>
              <a:t>Control is transferred to </a:t>
            </a:r>
            <a:r>
              <a:rPr lang="en-US" sz="1400" err="1"/>
              <a:t>winload.efi</a:t>
            </a:r>
            <a:endParaRPr lang="en-US" sz="1400"/>
          </a:p>
          <a:p>
            <a:r>
              <a:rPr lang="en-US" sz="2400" err="1"/>
              <a:t>Winload.efi</a:t>
            </a:r>
            <a:endParaRPr lang="en-US" sz="2400"/>
          </a:p>
          <a:p>
            <a:pPr lvl="1"/>
            <a:r>
              <a:rPr lang="en-US" sz="1400"/>
              <a:t>Loads ntoskrnl.exe and its dependencies (bootvid.dll on 32-bits systems, debugger, CI.dll, …) and boot drivers</a:t>
            </a:r>
          </a:p>
          <a:p>
            <a:r>
              <a:rPr lang="en-US" sz="2400"/>
              <a:t>Ntoskrnl.exe</a:t>
            </a:r>
          </a:p>
          <a:p>
            <a:pPr lvl="1"/>
            <a:r>
              <a:rPr lang="en-US" sz="1200"/>
              <a:t>Kernel starts its initialization phase</a:t>
            </a:r>
          </a:p>
          <a:p>
            <a:pPr lvl="1"/>
            <a:endParaRPr lang="fr-FR" sz="16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7A027-01A1-4569-B7BF-2A37B80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EFI/UEFI boot sequence (Windows)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5591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DCA10-7471-4FA3-85B9-D042E1D2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fld id="{ED077441-DF17-4513-BACB-525ED94CFAE4}" type="slidenum">
              <a:rPr lang="en-US" smtClean="0"/>
              <a:pPr defTabSz="932742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1D02-2951-4EB5-B8E4-DCC4C812C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702" y="1943100"/>
            <a:ext cx="11721160" cy="4019562"/>
          </a:xfrm>
        </p:spPr>
        <p:txBody>
          <a:bodyPr/>
          <a:lstStyle/>
          <a:p>
            <a:r>
              <a:rPr lang="en-US" sz="3200"/>
              <a:t>From previous steps, ntoskrnl.exe is now loaded</a:t>
            </a:r>
          </a:p>
          <a:p>
            <a:r>
              <a:rPr lang="en-US" sz="3200"/>
              <a:t>Winload.exe/</a:t>
            </a:r>
            <a:r>
              <a:rPr lang="en-US" sz="3200" err="1"/>
              <a:t>efi</a:t>
            </a:r>
            <a:r>
              <a:rPr lang="en-US" sz="3200"/>
              <a:t> passed some data structures to ntoskrnl.exe</a:t>
            </a:r>
          </a:p>
          <a:p>
            <a:pPr lvl="1"/>
            <a:r>
              <a:rPr lang="en-US" sz="2000"/>
              <a:t>System and boot partition paths</a:t>
            </a:r>
          </a:p>
          <a:p>
            <a:pPr lvl="1"/>
            <a:r>
              <a:rPr lang="en-US" sz="2000"/>
              <a:t>Physical memory description blocks</a:t>
            </a:r>
          </a:p>
          <a:p>
            <a:pPr lvl="1"/>
            <a:r>
              <a:rPr lang="en-US" sz="2000"/>
              <a:t>In memory copy of the HARDWARE and SYSTEM registry hives</a:t>
            </a:r>
          </a:p>
          <a:p>
            <a:pPr lvl="1"/>
            <a:r>
              <a:rPr lang="en-US" sz="2000"/>
              <a:t>List of boot drivers</a:t>
            </a:r>
          </a:p>
          <a:p>
            <a:r>
              <a:rPr lang="en-US" sz="3200"/>
              <a:t>Ntoskrnl.exe has a 2-phase boot sequence</a:t>
            </a:r>
          </a:p>
          <a:p>
            <a:pPr lvl="1"/>
            <a:r>
              <a:rPr lang="en-US" sz="2000"/>
              <a:t>Phase 0 : Processor Interrupts are disabled. Rudimentary structures and services needed in phase 1 can initialize</a:t>
            </a:r>
          </a:p>
          <a:p>
            <a:pPr lvl="1"/>
            <a:r>
              <a:rPr lang="en-US" sz="2000"/>
              <a:t>Phase 1 : Processor Interrupts are enabled and higher-level initialization can take place</a:t>
            </a:r>
            <a:endParaRPr lang="fr-FR" sz="2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BACC0A-77E9-46C0-B245-0781328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boot steps (common to PC/AT and UEFI)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5834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5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20&quot;&gt;&lt;elem m_fUsage=&quot;1.00000000000000000000E+000&quot;&gt;&lt;m_msothmcolidx val=&quot;0&quot;/&gt;&lt;m_rgb r=&quot;f5&quot; g=&quot;d4&quot; b=&quot;da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ea&quot; g=&quot;a9&quot; b=&quot;b6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e0&quot; g=&quot;7e&quot; b=&quot;91&quot;/&gt;&lt;m_ppcolschidx tagver0=&quot;23004&quot; tagname0=&quot;m_ppcolschidxUNRECOGNIZED&quot; val=&quot;0&quot;/&gt;&lt;m_nBrightness val=&quot;0&quot;/&gt;&lt;/elem&gt;&lt;elem m_fUsage=&quot;7.29000000000000090000E-001&quot;&gt;&lt;m_msothmcolidx val=&quot;0&quot;/&gt;&lt;m_rgb r=&quot;c4&quot; g=&quot;2f&quot; b=&quot;4c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dc&quot; g=&quot;e6&quot; b=&quot;f2&quot;/&gt;&lt;m_ppcolschidx tagver0=&quot;23004&quot; tagname0=&quot;m_ppcolschidxUNRECOGNIZED&quot; val=&quot;0&quot;/&gt;&lt;m_nBrightness val=&quot;0&quot;/&gt;&lt;/elem&gt;&lt;elem m_fUsage=&quot;5.96240132571000060000E-001&quot;&gt;&lt;m_msothmcolidx val=&quot;0&quot;/&gt;&lt;m_rgb r=&quot;40&quot; g=&quot;b0&quot; b=&quot;ff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b9&quot; g=&quot;cd&quot; b=&quot;e5&quot;/&gt;&lt;m_ppcolschidx tagver0=&quot;23004&quot; tagname0=&quot;m_ppcolschidxUNRECOGNIZED&quot; val=&quot;0&quot;/&gt;&lt;m_nBrightness val=&quot;0&quot;/&gt;&lt;/elem&gt;&lt;elem m_fUsage=&quot;5.31441000000000160000E-001&quot;&gt;&lt;m_msothmcolidx val=&quot;0&quot;/&gt;&lt;m_rgb r=&quot;95&quot; g=&quot;b3&quot; b=&quot;d7&quot;/&gt;&lt;m_ppcolschidx tagver0=&quot;23004&quot; tagname0=&quot;m_ppcolschidxUNRECOGNIZED&quot; val=&quot;0&quot;/&gt;&lt;m_nBrightness val=&quot;0&quot;/&gt;&lt;/elem&gt;&lt;elem m_fUsage=&quot;4.78296900000000140000E-001&quot;&gt;&lt;m_msothmcolidx val=&quot;0&quot;/&gt;&lt;m_rgb r=&quot;4f&quot; g=&quot;81&quot; b=&quot;bd&quot;/&gt;&lt;m_ppcolschidx tagver0=&quot;23004&quot; tagname0=&quot;m_ppcolschidxUNRECOGNIZED&quot; val=&quot;0&quot;/&gt;&lt;m_nBrightness val=&quot;0&quot;/&gt;&lt;/elem&gt;&lt;elem m_fUsage=&quot;4.30467210000000160000E-001&quot;&gt;&lt;m_msothmcolidx val=&quot;0&quot;/&gt;&lt;m_rgb r=&quot;e6&quot; g=&quot;b9&quot; b=&quot;b8&quot;/&gt;&lt;m_ppcolschidx tagver0=&quot;23004&quot; tagname0=&quot;m_ppcolschidxUNRECOGNIZED&quot; val=&quot;0&quot;/&gt;&lt;m_nBrightness val=&quot;0&quot;/&gt;&lt;/elem&gt;&lt;elem m_fUsage=&quot;3.87420489000000150000E-001&quot;&gt;&lt;m_msothmcolidx val=&quot;0&quot;/&gt;&lt;m_rgb r=&quot;bf&quot; g=&quot;e4&quot; b=&quot;ff&quot;/&gt;&lt;m_ppcolschidx tagver0=&quot;23004&quot; tagname0=&quot;m_ppcolschidxUNRECOGNIZED&quot; val=&quot;0&quot;/&gt;&lt;m_nBrightness val=&quot;0&quot;/&gt;&lt;/elem&gt;&lt;elem m_fUsage=&quot;3.48678440100000150000E-001&quot;&gt;&lt;m_msothmcolidx val=&quot;0&quot;/&gt;&lt;m_rgb r=&quot;80&quot; g=&quot;ca&quot; b=&quot;ff&quot;/&gt;&lt;m_ppcolschidx tagver0=&quot;23004&quot; tagname0=&quot;m_ppcolschidxUNRECOGNIZED&quot; val=&quot;0&quot;/&gt;&lt;m_nBrightness val=&quot;0&quot;/&gt;&lt;/elem&gt;&lt;elem m_fUsage=&quot;2.59513624428511560000E-001&quot;&gt;&lt;m_msothmcolidx val=&quot;0&quot;/&gt;&lt;m_rgb r=&quot;c6&quot; g=&quot;d9&quot; b=&quot;f1&quot;/&gt;&lt;m_ppcolschidx tagver0=&quot;23004&quot; tagname0=&quot;m_ppcolschidxUNRECOGNIZED&quot; val=&quot;0&quot;/&gt;&lt;m_nBrightness val=&quot;0&quot;/&gt;&lt;/elem&gt;&lt;elem m_fUsage=&quot;2.54186582832900130000E-001&quot;&gt;&lt;m_msothmcolidx val=&quot;0&quot;/&gt;&lt;m_rgb r=&quot;0&quot; g=&quot;70&quot; b=&quot;c0&quot;/&gt;&lt;m_ppcolschidx tagver0=&quot;23004&quot; tagname0=&quot;m_ppcolschidxUNRECOGNIZED&quot; val=&quot;0&quot;/&gt;&lt;m_nBrightness val=&quot;0&quot;/&gt;&lt;/elem&gt;&lt;elem m_fUsage=&quot;2.33562261985660410000E-001&quot;&gt;&lt;m_msothmcolidx val=&quot;0&quot;/&gt;&lt;m_rgb r=&quot;55&quot; g=&quot;8e&quot; b=&quot;d5&quot;/&gt;&lt;m_ppcolschidx tagver0=&quot;23004&quot; tagname0=&quot;m_ppcolschidxUNRECOGNIZED&quot; val=&quot;0&quot;/&gt;&lt;m_nBrightness val=&quot;0&quot;/&gt;&lt;/elem&gt;&lt;elem m_fUsage=&quot;2.28767924549610120000E-001&quot;&gt;&lt;m_msothmcolidx val=&quot;0&quot;/&gt;&lt;m_rgb r=&quot;f7&quot; g=&quot;cf&quot; b=&quot;d6&quot;/&gt;&lt;m_ppcolschidx tagver0=&quot;23004&quot; tagname0=&quot;m_ppcolschidxUNRECOGNIZED&quot; val=&quot;0&quot;/&gt;&lt;m_nBrightness val=&quot;0&quot;/&gt;&lt;/elem&gt;&lt;elem m_fUsage=&quot;2.10206035787094380000E-001&quot;&gt;&lt;m_msothmcolidx val=&quot;0&quot;/&gt;&lt;m_rgb r=&quot;1f&quot; g=&quot;49&quot; b=&quot;7d&quot;/&gt;&lt;m_ppcolschidx tagver0=&quot;23004&quot; tagname0=&quot;m_ppcolschidxUNRECOGNIZED&quot; val=&quot;0&quot;/&gt;&lt;m_nBrightness val=&quot;0&quot;/&gt;&lt;/elem&gt;&lt;elem m_fUsage=&quot;2.05891132094649100000E-001&quot;&gt;&lt;m_msothmcolidx val=&quot;0&quot;/&gt;&lt;m_rgb r=&quot;ef&quot; g=&quot;9e&quot; b=&quot;ae&quot;/&gt;&lt;m_ppcolschidx tagver0=&quot;23004&quot; tagname0=&quot;m_ppcolschidxUNRECOGNIZED&quot; val=&quot;0&quot;/&gt;&lt;m_nBrightness val=&quot;0&quot;/&gt;&lt;/elem&gt;&lt;elem m_fUsage=&quot;1.85302018885184190000E-001&quot;&gt;&lt;m_msothmcolidx val=&quot;0&quot;/&gt;&lt;m_rgb r=&quot;e7&quot; g=&quot;6e&quot; b=&quot;85&quot;/&gt;&lt;m_ppcolschidx tagver0=&quot;23004&quot; tagname0=&quot;m_ppcolschidxUNRECOGNIZED&quot; val=&quot;0&quot;/&gt;&lt;m_nBrightness val=&quot;0&quot;/&gt;&lt;/elem&gt;&lt;elem m_fUsage=&quot;1.66771816996665770000E-001&quot;&gt;&lt;m_msothmcolidx val=&quot;0&quot;/&gt;&lt;m_rgb r=&quot;c5&quot; g=&quot;20&quot; b=&quot;3f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WHITE TEMPLATE">
  <a:themeElements>
    <a:clrScheme name="Personnalisé 1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dule 2 - Section 1 - Copy.pptx" id="{3BB5DDF9-2C65-47B4-80A1-279CF8D84F18}" vid="{0E222426-54A5-4CDB-BC3B-6950B36A0DC1}"/>
    </a:ext>
  </a:extLst>
</a:theme>
</file>

<file path=ppt/theme/theme2.xml><?xml version="1.0" encoding="utf-8"?>
<a:theme xmlns:a="http://schemas.openxmlformats.org/drawingml/2006/main" name="1_WHITE TEMPLATE">
  <a:themeElements>
    <a:clrScheme name="Personnalisé 1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Windows 10">
    <a:dk1>
      <a:srgbClr val="505050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8272"/>
    </a:accent3>
    <a:accent4>
      <a:srgbClr val="107C10"/>
    </a:accent4>
    <a:accent5>
      <a:srgbClr val="092D91"/>
    </a:accent5>
    <a:accent6>
      <a:srgbClr val="B4009E"/>
    </a:accent6>
    <a:hlink>
      <a:srgbClr val="0078D7"/>
    </a:hlink>
    <a:folHlink>
      <a:srgbClr val="0078D7"/>
    </a:folHlink>
  </a:clrScheme>
  <a:fontScheme name="Custom 1">
    <a:majorFont>
      <a:latin typeface="Segoe UI Light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626226E27B74892394EFBDF922767" ma:contentTypeVersion="2" ma:contentTypeDescription="Crée un document." ma:contentTypeScope="" ma:versionID="11efa46146961d4a26d6c5204243761a">
  <xsd:schema xmlns:xsd="http://www.w3.org/2001/XMLSchema" xmlns:xs="http://www.w3.org/2001/XMLSchema" xmlns:p="http://schemas.microsoft.com/office/2006/metadata/properties" xmlns:ns2="517b36ea-b140-47be-8d07-387acfc90838" targetNamespace="http://schemas.microsoft.com/office/2006/metadata/properties" ma:root="true" ma:fieldsID="ec8f6d91d8017cac92b695ea9a36326c" ns2:_="">
    <xsd:import namespace="517b36ea-b140-47be-8d07-387acfc90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b36ea-b140-47be-8d07-387acfc90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8E5E569-50E6-4E55-854C-3359E7A54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B7502-40A8-40B1-9206-676FFE72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7b36ea-b140-47be-8d07-387acfc90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40B17-0E85-40FB-904D-6E0A38E3BAB5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517b36ea-b140-47be-8d07-387acfc908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3386</Words>
  <Application>Microsoft Office PowerPoint</Application>
  <PresentationFormat>Personnalisé</PresentationFormat>
  <Paragraphs>447</Paragraphs>
  <Slides>41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Segoe UI Semibold</vt:lpstr>
      <vt:lpstr>Segoe UI Semilight</vt:lpstr>
      <vt:lpstr>WHITE TEMPLATE</vt:lpstr>
      <vt:lpstr>1_WHITE TEMPLATE</vt:lpstr>
      <vt:lpstr>Module 1 Windows Architecture</vt:lpstr>
      <vt:lpstr>Présentation PowerPoint</vt:lpstr>
      <vt:lpstr>The 2 different boot sequences for Intel based machines</vt:lpstr>
      <vt:lpstr>PC/AT boot sequence (pre-Windows)</vt:lpstr>
      <vt:lpstr>PC/AT boot sequence (Windows) 1/2</vt:lpstr>
      <vt:lpstr>PC/AT boot sequence (Windows) 2/2</vt:lpstr>
      <vt:lpstr>EFI/UEFI boot sequence (pre-Windows)</vt:lpstr>
      <vt:lpstr>EFI/UEFI boot sequence (Windows)</vt:lpstr>
      <vt:lpstr>Next boot steps (common to PC/AT and UEFI)</vt:lpstr>
      <vt:lpstr>Kernel initialization phase 0 main steps</vt:lpstr>
      <vt:lpstr>Kernel initialization phase 1 main steps</vt:lpstr>
      <vt:lpstr>End of kernel boot sequence</vt:lpstr>
      <vt:lpstr>User-mode boot sequence</vt:lpstr>
      <vt:lpstr>User-mode boot sequence</vt:lpstr>
      <vt:lpstr>User-mode boot sequence</vt:lpstr>
      <vt:lpstr>User-mode boot sequence</vt:lpstr>
      <vt:lpstr>Présentation PowerPoint</vt:lpstr>
      <vt:lpstr>Session initialization</vt:lpstr>
      <vt:lpstr>Local sessions</vt:lpstr>
      <vt:lpstr>Winlogon Initialization</vt:lpstr>
      <vt:lpstr>User logon sequence</vt:lpstr>
      <vt:lpstr>User logon sequence</vt:lpstr>
      <vt:lpstr>User logon sequence</vt:lpstr>
      <vt:lpstr>User logon sequence</vt:lpstr>
      <vt:lpstr>Winlogon notification package</vt:lpstr>
      <vt:lpstr>Présentation PowerPoint</vt:lpstr>
      <vt:lpstr>Key concepts</vt:lpstr>
      <vt:lpstr>Service Control Manager</vt:lpstr>
      <vt:lpstr>Service Type</vt:lpstr>
      <vt:lpstr>Service start options</vt:lpstr>
      <vt:lpstr>Service startup order</vt:lpstr>
      <vt:lpstr>Services dependencies</vt:lpstr>
      <vt:lpstr>Service logon</vt:lpstr>
      <vt:lpstr>Shared Service Processes</vt:lpstr>
      <vt:lpstr>Service startup process </vt:lpstr>
      <vt:lpstr>LocalSystem Account</vt:lpstr>
      <vt:lpstr>NetworkService Account</vt:lpstr>
      <vt:lpstr>LocalService Account</vt:lpstr>
      <vt:lpstr>Managed Service Account</vt:lpstr>
      <vt:lpstr>Group Managed Service Accounts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Windows Architecture</dc:title>
  <cp:revision>1</cp:revision>
  <dcterms:modified xsi:type="dcterms:W3CDTF">2018-09-13T09:18:07Z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MSFT 2014 v4</vt:lpwstr>
  </property>
  <property fmtid="{D5CDD505-2E9C-101B-9397-08002B2CF9AE}" pid="3" name="Template Name">
    <vt:lpwstr>Onscreen</vt:lpwstr>
  </property>
  <property fmtid="{D5CDD505-2E9C-101B-9397-08002B2CF9AE}" pid="4" name="ContentTypeId">
    <vt:lpwstr>0x010100536626226E27B74892394EFBDF922767</vt:lpwstr>
  </property>
  <property fmtid="{D5CDD505-2E9C-101B-9397-08002B2CF9AE}" pid="5" name="Order">
    <vt:r8>158000</vt:r8>
  </property>
  <property fmtid="{D5CDD505-2E9C-101B-9397-08002B2CF9AE}" pid="6" name="_NewReviewCycle">
    <vt:lpwstr/>
  </property>
  <property fmtid="{D5CDD505-2E9C-101B-9397-08002B2CF9AE}" pid="7" name="DocVizMetadataToken">
    <vt:lpwstr>600x586x1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Owner">
    <vt:lpwstr>alexanl@microsoft.com</vt:lpwstr>
  </property>
  <property fmtid="{D5CDD505-2E9C-101B-9397-08002B2CF9AE}" pid="11" name="MSIP_Label_f42aa342-8706-4288-bd11-ebb85995028c_SetDate">
    <vt:lpwstr>2018-04-26T21:33:06.2874711Z</vt:lpwstr>
  </property>
  <property fmtid="{D5CDD505-2E9C-101B-9397-08002B2CF9AE}" pid="12" name="MSIP_Label_f42aa342-8706-4288-bd11-ebb85995028c_Name">
    <vt:lpwstr>General</vt:lpwstr>
  </property>
  <property fmtid="{D5CDD505-2E9C-101B-9397-08002B2CF9AE}" pid="13" name="MSIP_Label_f42aa342-8706-4288-bd11-ebb85995028c_Application">
    <vt:lpwstr>Microsoft Azure Information Protection</vt:lpwstr>
  </property>
  <property fmtid="{D5CDD505-2E9C-101B-9397-08002B2CF9AE}" pid="14" name="MSIP_Label_f42aa342-8706-4288-bd11-ebb85995028c_Extended_MSFT_Method">
    <vt:lpwstr>Automatic</vt:lpwstr>
  </property>
  <property fmtid="{D5CDD505-2E9C-101B-9397-08002B2CF9AE}" pid="15" name="Sensitivity">
    <vt:lpwstr>General</vt:lpwstr>
  </property>
</Properties>
</file>