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9"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udia migliacio-leduc" initials="cm" lastIdx="12" clrIdx="0">
    <p:extLst>
      <p:ext uri="{19B8F6BF-5375-455C-9EA6-DF929625EA0E}">
        <p15:presenceInfo xmlns:p15="http://schemas.microsoft.com/office/powerpoint/2012/main" userId="S::claudia.migliacio-leduc@epitech.eu::c44dbbbd-a20f-489c-a8c9-066db02b40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8025D-92B0-4C9F-0B9B-3C5D91BCC703}" v="267" dt="2019-10-10T14:01:10.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0" d="100"/>
          <a:sy n="80" d="100"/>
        </p:scale>
        <p:origin x="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0T06:44:39.202" idx="1">
    <p:pos x="6913" y="1513"/>
    <p:text>Reportez vous pour cela au document sur les verbes d’action.</p:text>
    <p:extLst>
      <p:ext uri="{C676402C-5697-4E1C-873F-D02D1690AC5C}">
        <p15:threadingInfo xmlns:p15="http://schemas.microsoft.com/office/powerpoint/2012/main" timeZoneBias="420"/>
      </p:ext>
    </p:extLst>
  </p:cm>
  <p:cm authorId="1" dt="2019-10-10T06:45:21.905" idx="3">
    <p:pos x="2995" y="2168"/>
    <p:text>Par exemple, s’il est habituel pour vous de parler de votre compétence en "vente auprès de professionnels" alors que l’annonce parle de "vente en BtoB", préférez cette dernière. Si vous ne connaissez pas bien le domaine de l’entreprise, faites quelques recherches sur internet pour vérifier rapidement les éléments de langage utilisés dans tel ou tel milieu professionnel</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0T06:46:21.015" idx="4">
    <p:pos x="2893" y="1974"/>
    <p:text>Sans tomber dans un délire de couleurs, adoptez une apparence moderne (c'est justement l'atout de votre jeunesse).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10T06:47:06.218" idx="5">
    <p:pos x="5859" y="1544"/>
    <p:text>Vendeur de crêpes pendant l'été peut être intéressant pour un poste de commercial ou de comptable, mais peu pertinent pour un infirmier.
</p:text>
    <p:extLst>
      <p:ext uri="{C676402C-5697-4E1C-873F-D02D1690AC5C}">
        <p15:threadingInfo xmlns:p15="http://schemas.microsoft.com/office/powerpoint/2012/main" timeZoneBias="420"/>
      </p:ext>
    </p:extLst>
  </p:cm>
  <p:cm authorId="1" dt="2019-10-10T06:47:34.719" idx="6">
    <p:pos x="3039" y="2119"/>
    <p:text>Même si vous ne trouvez pas de lien, ces expériences, professionnelles ou non, permettront de montrer que vous avez tout de même une connaissance du monde du travail.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0-10T06:57:39.879" idx="7">
    <p:pos x="10" y="10"/>
    <p:text>un ppt "redaction de lettre de motivation" est disponible dans les fichiers si vous pensez qu'il faille reprendre tout depuis le début. n'hésitez pas à le passer et à prendre le temps de faire le fichier apprenant en classe si nécessaire. Insistez sur l'importance de rédiger une lettre différente à chaque fois, ce n'est pas un template!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0-10T06:58:08.629" idx="8">
    <p:pos x="4708" y="1562"/>
    <p:text>La prise en charge par l’OCPA varie selon le type de contrat, ce n'est pas à l'employeur de vous poser la question, donnez l’information dès le départ, de la même façon qu’on précise, quand on cherche un emploi, qu’on cherche un CDD ou un CDI, qu’on est disponible à telle date, etc. ​
</p:text>
    <p:extLst>
      <p:ext uri="{C676402C-5697-4E1C-873F-D02D1690AC5C}">
        <p15:threadingInfo xmlns:p15="http://schemas.microsoft.com/office/powerpoint/2012/main" timeZoneBias="420"/>
      </p:ext>
    </p:extLst>
  </p:cm>
  <p:cm authorId="1" dt="2019-10-10T06:58:30.363" idx="9">
    <p:pos x="3475" y="2413"/>
    <p:text>Faites l'effort d'interroger l'école sur ce rythme, la réponse de l’entreprise dépend de ce type d’information.​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0-10T06:59:12.848" idx="10">
    <p:pos x="4829" y="1422"/>
    <p:text> Il saura ainsi s’il a ou non les moyens de vous embaucher et sera plus enclin à vous répondre. Les TPE/PME, qui n’ont pas les dispositifs et moyens RH des ETI et des grands groupes, apprécieront particulièrement que vous ne leur demandiez pas de s’informer à votre place.  Il est intéressant aussi d'ajouter que le coût de l'école est pris en charge par l’OCPA, cela rassure l'employeur qui sait où il met les pieds et prouve votre maturité professionnelle.​
</p:text>
    <p:extLst>
      <p:ext uri="{C676402C-5697-4E1C-873F-D02D1690AC5C}">
        <p15:threadingInfo xmlns:p15="http://schemas.microsoft.com/office/powerpoint/2012/main" timeZoneBias="420"/>
      </p:ext>
    </p:extLst>
  </p:cm>
  <p:cm authorId="1" dt="2019-10-10T06:59:35.317" idx="11">
    <p:pos x="2908" y="2022"/>
    <p:text>A minima, parlez du rapport entre votre formation et l’activité de l’entreprise et/ou la fonction visée, parlez de ce que vous pensez pouvoir lui apporter, une nouvelle technique ou un process innovant par exemple. Il est d’ailleurs bienvenu d’expliquer votre choix d’école, d'évoquer son impact, positif, pour l’entreprise.​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0-10T07:00:23.833" idx="12">
    <p:pos x="3556" y="2147"/>
    <p:text>Rien de pire que de devoir demander une précision sur l’offre à laquelle vous venez de postuler. Évidemment le recruteur se doute que vous n’avez pas envoyé une seule candidature, mais cela reste très maladroit et contreproductif dans la démonstration de votre motivation et de votre intérêt pour le poste.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onster.fr/conseil-carriere/article/alternance-apprentissage-contrat-professionnalisation-gage-insertion-professionnelle" TargetMode="External"/><Relationship Id="rId2" Type="http://schemas.openxmlformats.org/officeDocument/2006/relationships/hyperlink" Target="https://www.monster.fr/conseil-carriere/article/batir-son-projet-professionnel-5-principes-fondateurs" TargetMode="Externa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3831E-87D6-4911-88B5-504DC1400134}"/>
              </a:ext>
            </a:extLst>
          </p:cNvPr>
          <p:cNvSpPr>
            <a:spLocks noGrp="1"/>
          </p:cNvSpPr>
          <p:nvPr>
            <p:ph type="ctrTitle"/>
          </p:nvPr>
        </p:nvSpPr>
        <p:spPr/>
        <p:txBody>
          <a:bodyPr/>
          <a:lstStyle/>
          <a:p>
            <a:r>
              <a:rPr lang="fr-FR" dirty="0"/>
              <a:t>CV, lettre de motivation et suivi de recherche</a:t>
            </a:r>
          </a:p>
        </p:txBody>
      </p:sp>
      <p:sp>
        <p:nvSpPr>
          <p:cNvPr id="3" name="Sous-titre 2">
            <a:extLst>
              <a:ext uri="{FF2B5EF4-FFF2-40B4-BE49-F238E27FC236}">
                <a16:creationId xmlns:a16="http://schemas.microsoft.com/office/drawing/2014/main" id="{D52CB440-E87F-4632-B630-EF06E69B6AE7}"/>
              </a:ext>
            </a:extLst>
          </p:cNvPr>
          <p:cNvSpPr>
            <a:spLocks noGrp="1"/>
          </p:cNvSpPr>
          <p:nvPr>
            <p:ph type="subTitle" idx="1"/>
          </p:nvPr>
        </p:nvSpPr>
        <p:spPr/>
        <p:txBody>
          <a:bodyPr/>
          <a:lstStyle/>
          <a:p>
            <a:r>
              <a:rPr lang="fr-FR" dirty="0"/>
              <a:t>Tout ce qu’il faut savoir pour commencer du bon pied</a:t>
            </a:r>
          </a:p>
        </p:txBody>
      </p:sp>
    </p:spTree>
    <p:extLst>
      <p:ext uri="{BB962C8B-B14F-4D97-AF65-F5344CB8AC3E}">
        <p14:creationId xmlns:p14="http://schemas.microsoft.com/office/powerpoint/2010/main" val="290665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0922B-39D4-40A6-98BE-AA21E8366A4F}"/>
              </a:ext>
            </a:extLst>
          </p:cNvPr>
          <p:cNvSpPr>
            <a:spLocks noGrp="1"/>
          </p:cNvSpPr>
          <p:nvPr>
            <p:ph type="title"/>
          </p:nvPr>
        </p:nvSpPr>
        <p:spPr/>
        <p:txBody>
          <a:bodyPr/>
          <a:lstStyle/>
          <a:p>
            <a:r>
              <a:rPr lang="fr-FR" dirty="0"/>
              <a:t>Mais aussi…</a:t>
            </a:r>
          </a:p>
        </p:txBody>
      </p:sp>
      <p:sp>
        <p:nvSpPr>
          <p:cNvPr id="3" name="Espace réservé du contenu 2">
            <a:extLst>
              <a:ext uri="{FF2B5EF4-FFF2-40B4-BE49-F238E27FC236}">
                <a16:creationId xmlns:a16="http://schemas.microsoft.com/office/drawing/2014/main" id="{E0B7991F-B227-44A5-B854-E9C3A610C6AF}"/>
              </a:ext>
            </a:extLst>
          </p:cNvPr>
          <p:cNvSpPr>
            <a:spLocks noGrp="1"/>
          </p:cNvSpPr>
          <p:nvPr>
            <p:ph idx="1"/>
          </p:nvPr>
        </p:nvSpPr>
        <p:spPr>
          <a:xfrm>
            <a:off x="2589212" y="1635853"/>
            <a:ext cx="8915400" cy="4275369"/>
          </a:xfrm>
        </p:spPr>
        <p:txBody>
          <a:bodyPr vert="horz" lIns="91440" tIns="45720" rIns="91440" bIns="45720" rtlCol="0" anchor="t">
            <a:normAutofit/>
          </a:bodyPr>
          <a:lstStyle/>
          <a:p>
            <a:r>
              <a:rPr lang="fr-FR" dirty="0"/>
              <a:t>Son coût : vous voulez vraiment vous démarquer des autres étudiants ? Faites une simulation de votre rémunération selon votre cas et annoncez la couleur à l’employeur que vous sollicitez.</a:t>
            </a:r>
          </a:p>
          <a:p>
            <a:r>
              <a:rPr lang="fr-FR" dirty="0"/>
              <a:t>Le lien entre votre projet et l’activité de l’entreprise : aussi étrange cela semble-t-il, il faut que votre lettre de motivation parle de… votre motivation. </a:t>
            </a:r>
          </a:p>
        </p:txBody>
      </p:sp>
    </p:spTree>
    <p:extLst>
      <p:ext uri="{BB962C8B-B14F-4D97-AF65-F5344CB8AC3E}">
        <p14:creationId xmlns:p14="http://schemas.microsoft.com/office/powerpoint/2010/main" val="318567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6CE814-9E02-44D5-ACA2-8C9D522D84B8}"/>
              </a:ext>
            </a:extLst>
          </p:cNvPr>
          <p:cNvSpPr>
            <a:spLocks noGrp="1"/>
          </p:cNvSpPr>
          <p:nvPr>
            <p:ph type="title"/>
          </p:nvPr>
        </p:nvSpPr>
        <p:spPr/>
        <p:txBody>
          <a:bodyPr/>
          <a:lstStyle/>
          <a:p>
            <a:r>
              <a:rPr lang="fr-FR" dirty="0"/>
              <a:t>Workshop</a:t>
            </a:r>
          </a:p>
        </p:txBody>
      </p:sp>
      <p:sp>
        <p:nvSpPr>
          <p:cNvPr id="3" name="Espace réservé du contenu 2">
            <a:extLst>
              <a:ext uri="{FF2B5EF4-FFF2-40B4-BE49-F238E27FC236}">
                <a16:creationId xmlns:a16="http://schemas.microsoft.com/office/drawing/2014/main" id="{35FD1FEE-8F8F-43C3-ABF2-0F312BCEF7D4}"/>
              </a:ext>
            </a:extLst>
          </p:cNvPr>
          <p:cNvSpPr>
            <a:spLocks noGrp="1"/>
          </p:cNvSpPr>
          <p:nvPr>
            <p:ph idx="1"/>
          </p:nvPr>
        </p:nvSpPr>
        <p:spPr/>
        <p:txBody>
          <a:bodyPr/>
          <a:lstStyle/>
          <a:p>
            <a:r>
              <a:rPr lang="fr-FR" dirty="0"/>
              <a:t>Le workshop utilise les offres d’emploi que vous avez triées hier: choisissez en 3 et écrivez une LM pour chaque offre.</a:t>
            </a:r>
          </a:p>
          <a:p>
            <a:endParaRPr lang="fr-FR" dirty="0"/>
          </a:p>
          <a:p>
            <a:r>
              <a:rPr lang="fr-FR" dirty="0"/>
              <a:t>Une fois vos 2 premières lettres écrites, consultez le modèle qui se trouve dans le dossier du jour: corrigez les deux premières, si nécessaire, et écrivez la 3</a:t>
            </a:r>
            <a:r>
              <a:rPr lang="fr-FR" baseline="30000" dirty="0"/>
              <a:t>ème</a:t>
            </a:r>
            <a:r>
              <a:rPr lang="fr-FR" dirty="0"/>
              <a:t> lettre.</a:t>
            </a:r>
          </a:p>
          <a:p>
            <a:endParaRPr lang="fr-FR" dirty="0"/>
          </a:p>
          <a:p>
            <a:r>
              <a:rPr lang="fr-FR" dirty="0"/>
              <a:t>Attention dans tous les cas à votre orthographe: testez l’outil Bon.Patron.com, qui vous évitera bien des déconvenues…</a:t>
            </a:r>
          </a:p>
        </p:txBody>
      </p:sp>
    </p:spTree>
    <p:extLst>
      <p:ext uri="{BB962C8B-B14F-4D97-AF65-F5344CB8AC3E}">
        <p14:creationId xmlns:p14="http://schemas.microsoft.com/office/powerpoint/2010/main" val="170744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104C28-3BB5-4F83-8376-AC2BC68165D1}"/>
              </a:ext>
            </a:extLst>
          </p:cNvPr>
          <p:cNvSpPr>
            <a:spLocks noGrp="1"/>
          </p:cNvSpPr>
          <p:nvPr>
            <p:ph type="title"/>
          </p:nvPr>
        </p:nvSpPr>
        <p:spPr/>
        <p:txBody>
          <a:bodyPr/>
          <a:lstStyle/>
          <a:p>
            <a:r>
              <a:rPr lang="fr-FR" dirty="0"/>
              <a:t>Dernière étape de la recherche: suivi des candidatures</a:t>
            </a:r>
          </a:p>
        </p:txBody>
      </p:sp>
      <p:sp>
        <p:nvSpPr>
          <p:cNvPr id="3" name="Espace réservé du contenu 2">
            <a:extLst>
              <a:ext uri="{FF2B5EF4-FFF2-40B4-BE49-F238E27FC236}">
                <a16:creationId xmlns:a16="http://schemas.microsoft.com/office/drawing/2014/main" id="{B321739B-55DF-40E4-A03F-48DC38811E75}"/>
              </a:ext>
            </a:extLst>
          </p:cNvPr>
          <p:cNvSpPr>
            <a:spLocks noGrp="1"/>
          </p:cNvSpPr>
          <p:nvPr>
            <p:ph idx="1"/>
          </p:nvPr>
        </p:nvSpPr>
        <p:spPr>
          <a:xfrm>
            <a:off x="2589212" y="2133600"/>
            <a:ext cx="8905103" cy="4323378"/>
          </a:xfrm>
        </p:spPr>
        <p:txBody>
          <a:bodyPr vert="horz" lIns="91440" tIns="45720" rIns="91440" bIns="45720" rtlCol="0" anchor="t">
            <a:normAutofit/>
          </a:bodyPr>
          <a:lstStyle/>
          <a:p>
            <a:r>
              <a:rPr lang="fr-FR" i="1" dirty="0"/>
              <a:t>Si un recruteur vous contacte à l’improviste, vous risquez très vite de vous emmêler les pinceaux et de ne plus vous souvenir de la candidature ou du poste proposé. </a:t>
            </a:r>
            <a:endParaRPr lang="fr-FR"/>
          </a:p>
          <a:p>
            <a:r>
              <a:rPr lang="fr-FR" i="1" dirty="0"/>
              <a:t>Pour éviter une telle impasse, se construire un tableau de suivi structuré et rigoureux est essentiel.</a:t>
            </a:r>
            <a:endParaRPr lang="fr-FR"/>
          </a:p>
          <a:p>
            <a:endParaRPr lang="fr-FR" i="1" dirty="0"/>
          </a:p>
          <a:p>
            <a:r>
              <a:rPr lang="fr-FR" i="1" dirty="0"/>
              <a:t>Vous pouvez utiliser Excel, mais pourquoi pas opter pour un Trello?</a:t>
            </a:r>
            <a:endParaRPr lang="fr-FR" dirty="0"/>
          </a:p>
        </p:txBody>
      </p:sp>
    </p:spTree>
    <p:extLst>
      <p:ext uri="{BB962C8B-B14F-4D97-AF65-F5344CB8AC3E}">
        <p14:creationId xmlns:p14="http://schemas.microsoft.com/office/powerpoint/2010/main" val="293637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625DEDE-7BC3-4DF4-BDCC-F032E78C5F87}"/>
              </a:ext>
            </a:extLst>
          </p:cNvPr>
          <p:cNvPicPr>
            <a:picLocks noChangeAspect="1"/>
          </p:cNvPicPr>
          <p:nvPr/>
        </p:nvPicPr>
        <p:blipFill>
          <a:blip r:embed="rId2"/>
          <a:stretch>
            <a:fillRect/>
          </a:stretch>
        </p:blipFill>
        <p:spPr>
          <a:xfrm>
            <a:off x="2038698" y="1258916"/>
            <a:ext cx="9823809" cy="4504321"/>
          </a:xfrm>
          <a:prstGeom prst="rect">
            <a:avLst/>
          </a:prstGeom>
        </p:spPr>
      </p:pic>
    </p:spTree>
    <p:extLst>
      <p:ext uri="{BB962C8B-B14F-4D97-AF65-F5344CB8AC3E}">
        <p14:creationId xmlns:p14="http://schemas.microsoft.com/office/powerpoint/2010/main" val="160624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25F35-398E-4260-8497-ED24EC30CEB4}"/>
              </a:ext>
            </a:extLst>
          </p:cNvPr>
          <p:cNvSpPr>
            <a:spLocks noGrp="1"/>
          </p:cNvSpPr>
          <p:nvPr>
            <p:ph type="title"/>
          </p:nvPr>
        </p:nvSpPr>
        <p:spPr/>
        <p:txBody>
          <a:bodyPr/>
          <a:lstStyle/>
          <a:p>
            <a:r>
              <a:rPr lang="fr-FR" dirty="0"/>
              <a:t>Les relances ‘non agressives’…</a:t>
            </a:r>
          </a:p>
        </p:txBody>
      </p:sp>
      <p:sp>
        <p:nvSpPr>
          <p:cNvPr id="3" name="Espace réservé du contenu 2">
            <a:extLst>
              <a:ext uri="{FF2B5EF4-FFF2-40B4-BE49-F238E27FC236}">
                <a16:creationId xmlns:a16="http://schemas.microsoft.com/office/drawing/2014/main" id="{B943CCEC-5F72-462A-B61E-202CC3BB8657}"/>
              </a:ext>
            </a:extLst>
          </p:cNvPr>
          <p:cNvSpPr>
            <a:spLocks noGrp="1"/>
          </p:cNvSpPr>
          <p:nvPr>
            <p:ph idx="1"/>
          </p:nvPr>
        </p:nvSpPr>
        <p:spPr>
          <a:xfrm>
            <a:off x="2589212" y="1423087"/>
            <a:ext cx="8905103" cy="4488135"/>
          </a:xfrm>
        </p:spPr>
        <p:txBody>
          <a:bodyPr vert="horz" lIns="91440" tIns="45720" rIns="91440" bIns="45720" rtlCol="0" anchor="t">
            <a:normAutofit/>
          </a:bodyPr>
          <a:lstStyle/>
          <a:p>
            <a:r>
              <a:rPr lang="fr-FR" dirty="0"/>
              <a:t>Une fois votre candidature peaufinée et envoyée, il risque de se passer un moment avant que vous n’obteniez une réponse. Voici comment je vous suggère d’en organiser le suivi :</a:t>
            </a:r>
          </a:p>
          <a:p>
            <a:endParaRPr lang="fr-FR" dirty="0"/>
          </a:p>
          <a:p>
            <a:r>
              <a:rPr lang="fr-FR" dirty="0"/>
              <a:t>La base de l’intervalle de temps pour relancer une première fois, puis une deuxième, est de 8 à 10 jours.</a:t>
            </a:r>
          </a:p>
          <a:p>
            <a:endParaRPr lang="fr-FR" dirty="0"/>
          </a:p>
          <a:p>
            <a:r>
              <a:rPr lang="fr-FR" dirty="0"/>
              <a:t>La première relance se fait par mail avec un texte neutre qui ne met pas la pression sur votre interlocuteur et que vous trouverez sur la slide suivante.</a:t>
            </a:r>
          </a:p>
          <a:p>
            <a:endParaRPr lang="fr-FR" dirty="0"/>
          </a:p>
          <a:p>
            <a:r>
              <a:rPr lang="fr-FR" dirty="0"/>
              <a:t>Si vous n’avez pas de réponse dans la semaine qui suit, le plus efficace est de téléphoner à votre interlocuteur ou au service des ressources humaines de l’entreprise qui, en général, pourra vous donner de l’information.</a:t>
            </a:r>
          </a:p>
          <a:p>
            <a:endParaRPr lang="fr-FR" dirty="0"/>
          </a:p>
        </p:txBody>
      </p:sp>
    </p:spTree>
    <p:extLst>
      <p:ext uri="{BB962C8B-B14F-4D97-AF65-F5344CB8AC3E}">
        <p14:creationId xmlns:p14="http://schemas.microsoft.com/office/powerpoint/2010/main" val="412202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B4F5A-F7E2-4E77-9DDE-DD7606FCB3E2}"/>
              </a:ext>
            </a:extLst>
          </p:cNvPr>
          <p:cNvSpPr>
            <a:spLocks noGrp="1"/>
          </p:cNvSpPr>
          <p:nvPr>
            <p:ph type="title"/>
          </p:nvPr>
        </p:nvSpPr>
        <p:spPr/>
        <p:txBody>
          <a:bodyPr/>
          <a:lstStyle/>
          <a:p>
            <a:r>
              <a:rPr lang="fr-FR" dirty="0"/>
              <a:t>Modèle de lettre de relance</a:t>
            </a:r>
          </a:p>
        </p:txBody>
      </p:sp>
      <p:sp>
        <p:nvSpPr>
          <p:cNvPr id="3" name="Espace réservé du contenu 2">
            <a:extLst>
              <a:ext uri="{FF2B5EF4-FFF2-40B4-BE49-F238E27FC236}">
                <a16:creationId xmlns:a16="http://schemas.microsoft.com/office/drawing/2014/main" id="{FF0C7E8C-FC71-416E-85CF-AB746B7B9088}"/>
              </a:ext>
            </a:extLst>
          </p:cNvPr>
          <p:cNvSpPr>
            <a:spLocks noGrp="1"/>
          </p:cNvSpPr>
          <p:nvPr>
            <p:ph idx="1"/>
          </p:nvPr>
        </p:nvSpPr>
        <p:spPr/>
        <p:txBody>
          <a:bodyPr>
            <a:normAutofit fontScale="92500" lnSpcReduction="20000"/>
          </a:bodyPr>
          <a:lstStyle/>
          <a:p>
            <a:r>
              <a:rPr lang="fr-FR" dirty="0"/>
              <a:t>Madame ou Monsieur ou Madame, Monsieur,</a:t>
            </a:r>
          </a:p>
          <a:p>
            <a:endParaRPr lang="fr-FR" dirty="0"/>
          </a:p>
          <a:p>
            <a:r>
              <a:rPr lang="fr-FR" dirty="0"/>
              <a:t>Je vous ai adressé ma candidature pour le poste de XXXXX le (date) dernier.</a:t>
            </a:r>
          </a:p>
          <a:p>
            <a:endParaRPr lang="fr-FR" dirty="0"/>
          </a:p>
          <a:p>
            <a:r>
              <a:rPr lang="fr-FR" dirty="0"/>
              <a:t>Je me permets de revenir vers vous pour savoir si celle-ci vous est bien parvenue.</a:t>
            </a:r>
          </a:p>
          <a:p>
            <a:endParaRPr lang="fr-FR" dirty="0"/>
          </a:p>
          <a:p>
            <a:r>
              <a:rPr lang="fr-FR" dirty="0"/>
              <a:t>En vous remerciant de votre réponse et restant à votre disposition, je vous prie d’agréer l’expression de mes bien sincères salutations.</a:t>
            </a:r>
          </a:p>
          <a:p>
            <a:endParaRPr lang="fr-FR" dirty="0"/>
          </a:p>
          <a:p>
            <a:r>
              <a:rPr lang="fr-FR" dirty="0"/>
              <a:t>Albert Duranton </a:t>
            </a:r>
          </a:p>
          <a:p>
            <a:r>
              <a:rPr lang="fr-FR" dirty="0"/>
              <a:t>06 XX </a:t>
            </a:r>
            <a:r>
              <a:rPr lang="fr-FR" dirty="0" err="1"/>
              <a:t>XX</a:t>
            </a:r>
            <a:r>
              <a:rPr lang="fr-FR" dirty="0"/>
              <a:t> </a:t>
            </a:r>
            <a:r>
              <a:rPr lang="fr-FR" dirty="0" err="1"/>
              <a:t>XX</a:t>
            </a:r>
            <a:r>
              <a:rPr lang="fr-FR" dirty="0"/>
              <a:t> </a:t>
            </a:r>
            <a:r>
              <a:rPr lang="fr-FR" dirty="0" err="1"/>
              <a:t>XX</a:t>
            </a:r>
            <a:endParaRPr lang="fr-FR" dirty="0"/>
          </a:p>
          <a:p>
            <a:endParaRPr lang="fr-FR" dirty="0"/>
          </a:p>
        </p:txBody>
      </p:sp>
    </p:spTree>
    <p:extLst>
      <p:ext uri="{BB962C8B-B14F-4D97-AF65-F5344CB8AC3E}">
        <p14:creationId xmlns:p14="http://schemas.microsoft.com/office/powerpoint/2010/main" val="25745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9AFD5D-5002-4FDF-B6FF-BBC2553960BF}"/>
              </a:ext>
            </a:extLst>
          </p:cNvPr>
          <p:cNvSpPr>
            <a:spLocks noGrp="1"/>
          </p:cNvSpPr>
          <p:nvPr>
            <p:ph type="title"/>
          </p:nvPr>
        </p:nvSpPr>
        <p:spPr/>
        <p:txBody>
          <a:bodyPr/>
          <a:lstStyle/>
          <a:p>
            <a:r>
              <a:rPr lang="fr-FR" dirty="0"/>
              <a:t>Commençons par analyser des CV</a:t>
            </a:r>
          </a:p>
        </p:txBody>
      </p:sp>
      <p:sp>
        <p:nvSpPr>
          <p:cNvPr id="3" name="Espace réservé du contenu 2">
            <a:extLst>
              <a:ext uri="{FF2B5EF4-FFF2-40B4-BE49-F238E27FC236}">
                <a16:creationId xmlns:a16="http://schemas.microsoft.com/office/drawing/2014/main" id="{98B1BE89-CF19-4E14-A637-F3909C6D7A04}"/>
              </a:ext>
            </a:extLst>
          </p:cNvPr>
          <p:cNvSpPr>
            <a:spLocks noGrp="1"/>
          </p:cNvSpPr>
          <p:nvPr>
            <p:ph idx="1"/>
          </p:nvPr>
        </p:nvSpPr>
        <p:spPr/>
        <p:txBody>
          <a:bodyPr/>
          <a:lstStyle/>
          <a:p>
            <a:r>
              <a:rPr lang="fr-FR" dirty="0"/>
              <a:t>Feuilletez les CV dans le dossier idoine, et rangez-les en deux catégories, ceux que vous seriez prêts à recevoir, et ceux pour lesquels c’est un NON ferme au premier coup d’œil.</a:t>
            </a:r>
          </a:p>
          <a:p>
            <a:r>
              <a:rPr lang="fr-FR" dirty="0"/>
              <a:t>Reprenez les mauvais CV, faites la liste de ce qu’il NE FAUT PAS faire</a:t>
            </a:r>
          </a:p>
          <a:p>
            <a:r>
              <a:rPr lang="fr-FR" dirty="0"/>
              <a:t>Reprenez les bons CV, notez les bonnes pratiques</a:t>
            </a:r>
          </a:p>
          <a:p>
            <a:r>
              <a:rPr lang="fr-FR" dirty="0"/>
              <a:t>Prenez à présent votre propre CV si vous en avez déjà un, et comparez-le à vos deux listes…</a:t>
            </a:r>
          </a:p>
          <a:p>
            <a:r>
              <a:rPr lang="fr-FR" dirty="0"/>
              <a:t>Prenez le temps de modifier, rafraîchir votre CV</a:t>
            </a:r>
          </a:p>
        </p:txBody>
      </p:sp>
    </p:spTree>
    <p:extLst>
      <p:ext uri="{BB962C8B-B14F-4D97-AF65-F5344CB8AC3E}">
        <p14:creationId xmlns:p14="http://schemas.microsoft.com/office/powerpoint/2010/main" val="405714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5DA4DC-C614-481C-BB9C-1FEC543E1203}"/>
              </a:ext>
            </a:extLst>
          </p:cNvPr>
          <p:cNvSpPr>
            <a:spLocks noGrp="1"/>
          </p:cNvSpPr>
          <p:nvPr>
            <p:ph type="title"/>
          </p:nvPr>
        </p:nvSpPr>
        <p:spPr/>
        <p:txBody>
          <a:bodyPr/>
          <a:lstStyle/>
          <a:p>
            <a:r>
              <a:rPr lang="fr-FR" dirty="0"/>
              <a:t>Quelques éléments utiles pour vous aider à rendre votre CV plus percutant</a:t>
            </a:r>
          </a:p>
        </p:txBody>
      </p:sp>
      <p:sp>
        <p:nvSpPr>
          <p:cNvPr id="3" name="Espace réservé du contenu 2">
            <a:extLst>
              <a:ext uri="{FF2B5EF4-FFF2-40B4-BE49-F238E27FC236}">
                <a16:creationId xmlns:a16="http://schemas.microsoft.com/office/drawing/2014/main" id="{E1E7BC4A-9A57-448E-93B8-1D97B6085C90}"/>
              </a:ext>
            </a:extLst>
          </p:cNvPr>
          <p:cNvSpPr>
            <a:spLocks noGrp="1"/>
          </p:cNvSpPr>
          <p:nvPr>
            <p:ph idx="1"/>
          </p:nvPr>
        </p:nvSpPr>
        <p:spPr/>
        <p:txBody>
          <a:bodyPr vert="horz" lIns="91440" tIns="45720" rIns="91440" bIns="45720" rtlCol="0" anchor="t">
            <a:normAutofit/>
          </a:bodyPr>
          <a:lstStyle/>
          <a:p>
            <a:r>
              <a:rPr lang="fr-FR" dirty="0"/>
              <a:t>Il est important d’insister sur les missions, les tâches qui vont été confiées précédemment, ou que vous êtes capables d’assurer de par votre formation. </a:t>
            </a:r>
            <a:endParaRPr lang="fr-FR"/>
          </a:p>
          <a:p>
            <a:r>
              <a:rPr lang="fr-FR" dirty="0"/>
              <a:t>Parlez le langage de l’entreprise et reprenez les mots-clés de l’annonce, et du recruteur ! </a:t>
            </a:r>
          </a:p>
        </p:txBody>
      </p:sp>
    </p:spTree>
    <p:extLst>
      <p:ext uri="{BB962C8B-B14F-4D97-AF65-F5344CB8AC3E}">
        <p14:creationId xmlns:p14="http://schemas.microsoft.com/office/powerpoint/2010/main" val="334410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75443-8EFA-4AD0-B6F5-AB32372C2E3E}"/>
              </a:ext>
            </a:extLst>
          </p:cNvPr>
          <p:cNvSpPr>
            <a:spLocks noGrp="1"/>
          </p:cNvSpPr>
          <p:nvPr>
            <p:ph type="title"/>
          </p:nvPr>
        </p:nvSpPr>
        <p:spPr/>
        <p:txBody>
          <a:bodyPr/>
          <a:lstStyle/>
          <a:p>
            <a:r>
              <a:rPr lang="fr-FR" dirty="0"/>
              <a:t>Le cas particulier d’un CV pour alternance et contrat pro</a:t>
            </a:r>
          </a:p>
        </p:txBody>
      </p:sp>
      <p:sp>
        <p:nvSpPr>
          <p:cNvPr id="3" name="Espace réservé du contenu 2">
            <a:extLst>
              <a:ext uri="{FF2B5EF4-FFF2-40B4-BE49-F238E27FC236}">
                <a16:creationId xmlns:a16="http://schemas.microsoft.com/office/drawing/2014/main" id="{60D1B50D-B753-4970-A697-566228648A31}"/>
              </a:ext>
            </a:extLst>
          </p:cNvPr>
          <p:cNvSpPr>
            <a:spLocks noGrp="1"/>
          </p:cNvSpPr>
          <p:nvPr>
            <p:ph idx="1"/>
          </p:nvPr>
        </p:nvSpPr>
        <p:spPr/>
        <p:txBody>
          <a:bodyPr vert="horz" lIns="91440" tIns="45720" rIns="91440" bIns="45720" rtlCol="0" anchor="t">
            <a:normAutofit/>
          </a:bodyPr>
          <a:lstStyle/>
          <a:p>
            <a:r>
              <a:rPr lang="fr-FR" dirty="0"/>
              <a:t>La présentation de votre CV pour un poste en alternance ou en apprentissage</a:t>
            </a:r>
          </a:p>
          <a:p>
            <a:r>
              <a:rPr lang="fr-FR" dirty="0"/>
              <a:t>La première impression étant toujours importante, soignez la présentation de votre CV. </a:t>
            </a:r>
          </a:p>
          <a:p>
            <a:r>
              <a:rPr lang="fr-FR" dirty="0"/>
              <a:t>Si vous le souhaitez, ajoutez une photo de qualité, sur laquelle vous posez de manière dynamique et professionnelle. </a:t>
            </a:r>
            <a:endParaRPr lang="fr-FR"/>
          </a:p>
          <a:p>
            <a:r>
              <a:rPr lang="fr-FR" dirty="0"/>
              <a:t>Pensez à indiquer votre âge, puisque les salaires du contrat d'apprentissage ou de professionnalisation y sont indexés.</a:t>
            </a:r>
          </a:p>
          <a:p>
            <a:endParaRPr lang="fr-FR" dirty="0"/>
          </a:p>
        </p:txBody>
      </p:sp>
    </p:spTree>
    <p:extLst>
      <p:ext uri="{BB962C8B-B14F-4D97-AF65-F5344CB8AC3E}">
        <p14:creationId xmlns:p14="http://schemas.microsoft.com/office/powerpoint/2010/main" val="17754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D0E75-2DF0-4058-988E-2F18272BF267}"/>
              </a:ext>
            </a:extLst>
          </p:cNvPr>
          <p:cNvSpPr>
            <a:spLocks noGrp="1"/>
          </p:cNvSpPr>
          <p:nvPr>
            <p:ph type="title"/>
          </p:nvPr>
        </p:nvSpPr>
        <p:spPr/>
        <p:txBody>
          <a:bodyPr/>
          <a:lstStyle/>
          <a:p>
            <a:r>
              <a:rPr lang="fr-FR" dirty="0"/>
              <a:t>Faire le tri dans ses expériences</a:t>
            </a:r>
            <a:br>
              <a:rPr lang="fr-FR" dirty="0"/>
            </a:br>
            <a:endParaRPr lang="fr-FR" dirty="0"/>
          </a:p>
        </p:txBody>
      </p:sp>
      <p:sp>
        <p:nvSpPr>
          <p:cNvPr id="3" name="Espace réservé du contenu 2">
            <a:extLst>
              <a:ext uri="{FF2B5EF4-FFF2-40B4-BE49-F238E27FC236}">
                <a16:creationId xmlns:a16="http://schemas.microsoft.com/office/drawing/2014/main" id="{EE015D71-B720-445A-A2C1-D7C0F7A4515E}"/>
              </a:ext>
            </a:extLst>
          </p:cNvPr>
          <p:cNvSpPr>
            <a:spLocks noGrp="1"/>
          </p:cNvSpPr>
          <p:nvPr>
            <p:ph idx="1"/>
          </p:nvPr>
        </p:nvSpPr>
        <p:spPr/>
        <p:txBody>
          <a:bodyPr vert="horz" lIns="91440" tIns="45720" rIns="91440" bIns="45720" rtlCol="0" anchor="t">
            <a:normAutofit/>
          </a:bodyPr>
          <a:lstStyle/>
          <a:p>
            <a:r>
              <a:rPr lang="fr-FR" dirty="0"/>
              <a:t>Si vous cumulez déjà plusieurs stages ou jobs d'été, ne détaillez que ceux qui ont du sens par rapport à l'annonce que vous visez.  </a:t>
            </a:r>
            <a:endParaRPr lang="fr-FR"/>
          </a:p>
          <a:p>
            <a:r>
              <a:rPr lang="fr-FR" dirty="0"/>
              <a:t>Si au contraire vous n'avez que peu ou pas d'expérience, indiquez-les toutes, en essayant de souligner les aspects en rapport avec le poste que vous convoitez. </a:t>
            </a:r>
            <a:endParaRPr lang="fr-FR"/>
          </a:p>
          <a:p>
            <a:r>
              <a:rPr lang="fr-FR" dirty="0"/>
              <a:t>Si votre recherche s'inscrit en effet dans un contexte d'étude, démarrez votre CV avec les éléments de votre formation.</a:t>
            </a:r>
          </a:p>
          <a:p>
            <a:r>
              <a:rPr lang="fr-FR" dirty="0"/>
              <a:t>Dans tous les cas, exposez clairement </a:t>
            </a:r>
            <a:r>
              <a:rPr lang="fr-FR" dirty="0">
                <a:hlinkClick r:id="rId2" tooltip="https://www.monster.fr/conseil-carriere/article/batir-son-projet-professionnel-5-principes-fondateurs"/>
              </a:rPr>
              <a:t>votre projet professionnel</a:t>
            </a:r>
            <a:r>
              <a:rPr lang="fr-FR" dirty="0"/>
              <a:t> en accroche de votre CV pour l'apprentissage ou l'</a:t>
            </a:r>
            <a:r>
              <a:rPr lang="fr-FR" dirty="0" err="1"/>
              <a:t>alternanceet</a:t>
            </a:r>
            <a:r>
              <a:rPr lang="fr-FR" dirty="0"/>
              <a:t> indiquez que vous postulez pour un </a:t>
            </a:r>
            <a:r>
              <a:rPr lang="fr-FR" dirty="0">
                <a:hlinkClick r:id="rId3" tooltip="https://www.monster.fr/conseil-carriere/article/alternance-apprentissage-contrat-professionnalisation-gage-insertion-professionnelle"/>
              </a:rPr>
              <a:t>contrat en alternance ou un contrat d'apprentissage</a:t>
            </a:r>
            <a:r>
              <a:rPr lang="fr-FR" dirty="0"/>
              <a:t>, ainsi que les conditions afférentes.</a:t>
            </a:r>
          </a:p>
          <a:p>
            <a:endParaRPr lang="fr-FR" dirty="0"/>
          </a:p>
          <a:p>
            <a:endParaRPr lang="fr-FR" dirty="0"/>
          </a:p>
        </p:txBody>
      </p:sp>
    </p:spTree>
    <p:extLst>
      <p:ext uri="{BB962C8B-B14F-4D97-AF65-F5344CB8AC3E}">
        <p14:creationId xmlns:p14="http://schemas.microsoft.com/office/powerpoint/2010/main" val="28552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717D67-4C87-456D-A6C6-6217FD3D1784}"/>
              </a:ext>
            </a:extLst>
          </p:cNvPr>
          <p:cNvSpPr>
            <a:spLocks noGrp="1"/>
          </p:cNvSpPr>
          <p:nvPr>
            <p:ph type="title"/>
          </p:nvPr>
        </p:nvSpPr>
        <p:spPr/>
        <p:txBody>
          <a:bodyPr/>
          <a:lstStyle/>
          <a:p>
            <a:r>
              <a:rPr lang="fr-FR" dirty="0"/>
              <a:t>Un exemple de CV pour le contrat pro/l’alternance</a:t>
            </a:r>
          </a:p>
        </p:txBody>
      </p:sp>
      <p:sp>
        <p:nvSpPr>
          <p:cNvPr id="3" name="Espace réservé du contenu 2">
            <a:extLst>
              <a:ext uri="{FF2B5EF4-FFF2-40B4-BE49-F238E27FC236}">
                <a16:creationId xmlns:a16="http://schemas.microsoft.com/office/drawing/2014/main" id="{03FF3BA6-BBE7-41CA-8BED-46F1C72D8B95}"/>
              </a:ext>
            </a:extLst>
          </p:cNvPr>
          <p:cNvSpPr>
            <a:spLocks noGrp="1"/>
          </p:cNvSpPr>
          <p:nvPr>
            <p:ph idx="1"/>
          </p:nvPr>
        </p:nvSpPr>
        <p:spPr/>
        <p:txBody>
          <a:bodyPr/>
          <a:lstStyle/>
          <a:p>
            <a:r>
              <a:rPr lang="fr-FR" dirty="0"/>
              <a:t>Vous en trouverez un exemple dans les fichiers d’aujourd’hui</a:t>
            </a:r>
          </a:p>
          <a:p>
            <a:endParaRPr lang="fr-FR" dirty="0"/>
          </a:p>
          <a:p>
            <a:endParaRPr lang="fr-FR" dirty="0"/>
          </a:p>
          <a:p>
            <a:r>
              <a:rPr lang="fr-FR" dirty="0"/>
              <a:t>Attention, ceci est un modèle générique, charge à vous de vous en inspirer pour le personnaliser!</a:t>
            </a:r>
          </a:p>
        </p:txBody>
      </p:sp>
    </p:spTree>
    <p:extLst>
      <p:ext uri="{BB962C8B-B14F-4D97-AF65-F5344CB8AC3E}">
        <p14:creationId xmlns:p14="http://schemas.microsoft.com/office/powerpoint/2010/main" val="44382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B2E94-2D5A-4BD7-AA1F-582663E99A57}"/>
              </a:ext>
            </a:extLst>
          </p:cNvPr>
          <p:cNvSpPr>
            <a:spLocks noGrp="1"/>
          </p:cNvSpPr>
          <p:nvPr>
            <p:ph type="title"/>
          </p:nvPr>
        </p:nvSpPr>
        <p:spPr/>
        <p:txBody>
          <a:bodyPr/>
          <a:lstStyle/>
          <a:p>
            <a:r>
              <a:rPr lang="fr-FR" dirty="0"/>
              <a:t>Il n’y a pas que le CV…</a:t>
            </a:r>
          </a:p>
        </p:txBody>
      </p:sp>
      <p:sp>
        <p:nvSpPr>
          <p:cNvPr id="3" name="Espace réservé du contenu 2">
            <a:extLst>
              <a:ext uri="{FF2B5EF4-FFF2-40B4-BE49-F238E27FC236}">
                <a16:creationId xmlns:a16="http://schemas.microsoft.com/office/drawing/2014/main" id="{52E005FC-ACB8-4FF0-A5BA-AE5E49C0DA4C}"/>
              </a:ext>
            </a:extLst>
          </p:cNvPr>
          <p:cNvSpPr>
            <a:spLocks noGrp="1"/>
          </p:cNvSpPr>
          <p:nvPr>
            <p:ph idx="1"/>
          </p:nvPr>
        </p:nvSpPr>
        <p:spPr/>
        <p:txBody>
          <a:bodyPr/>
          <a:lstStyle/>
          <a:p>
            <a:r>
              <a:rPr lang="fr-FR" dirty="0"/>
              <a:t>Mettez à jour votre profil LinkedIn!</a:t>
            </a:r>
          </a:p>
          <a:p>
            <a:endParaRPr lang="fr-FR" dirty="0"/>
          </a:p>
          <a:p>
            <a:r>
              <a:rPr lang="fr-FR" dirty="0"/>
              <a:t>Surveillez votre e-réputation (Facebook et compagnie)</a:t>
            </a:r>
          </a:p>
          <a:p>
            <a:endParaRPr lang="fr-FR" dirty="0"/>
          </a:p>
          <a:p>
            <a:r>
              <a:rPr lang="fr-FR" dirty="0"/>
              <a:t>Préparez un portfolio en ligne si vous avez de </a:t>
            </a:r>
            <a:r>
              <a:rPr lang="fr-FR"/>
              <a:t>la matière</a:t>
            </a:r>
            <a:endParaRPr lang="fr-FR" dirty="0"/>
          </a:p>
        </p:txBody>
      </p:sp>
    </p:spTree>
    <p:extLst>
      <p:ext uri="{BB962C8B-B14F-4D97-AF65-F5344CB8AC3E}">
        <p14:creationId xmlns:p14="http://schemas.microsoft.com/office/powerpoint/2010/main" val="220574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13D5A-96EF-48CA-A841-45515349A78A}"/>
              </a:ext>
            </a:extLst>
          </p:cNvPr>
          <p:cNvSpPr>
            <a:spLocks noGrp="1"/>
          </p:cNvSpPr>
          <p:nvPr>
            <p:ph type="title"/>
          </p:nvPr>
        </p:nvSpPr>
        <p:spPr/>
        <p:txBody>
          <a:bodyPr/>
          <a:lstStyle/>
          <a:p>
            <a:r>
              <a:rPr lang="fr-FR" dirty="0"/>
              <a:t>La lettre de motivation	</a:t>
            </a:r>
          </a:p>
        </p:txBody>
      </p:sp>
      <p:sp>
        <p:nvSpPr>
          <p:cNvPr id="3" name="Espace réservé du contenu 2">
            <a:extLst>
              <a:ext uri="{FF2B5EF4-FFF2-40B4-BE49-F238E27FC236}">
                <a16:creationId xmlns:a16="http://schemas.microsoft.com/office/drawing/2014/main" id="{F737C9B2-C482-4CEB-BDD6-2E5F6B8CCBF9}"/>
              </a:ext>
            </a:extLst>
          </p:cNvPr>
          <p:cNvSpPr>
            <a:spLocks noGrp="1"/>
          </p:cNvSpPr>
          <p:nvPr>
            <p:ph idx="1"/>
          </p:nvPr>
        </p:nvSpPr>
        <p:spPr/>
        <p:txBody>
          <a:bodyPr vert="horz" lIns="91440" tIns="45720" rIns="91440" bIns="45720" rtlCol="0" anchor="t">
            <a:normAutofit/>
          </a:bodyPr>
          <a:lstStyle/>
          <a:p>
            <a:pPr marL="0" indent="0">
              <a:buNone/>
            </a:pPr>
            <a:endParaRPr lang="fr-FR" dirty="0"/>
          </a:p>
          <a:p>
            <a:r>
              <a:rPr lang="fr-FR" i="1" dirty="0"/>
              <a:t>La lettre de motivation, ou le courriel d’accompagnement de votre CV, doit répondre aux inquiétudes et aux objections de l’employeur, les entreprises sont conscientes de l’apport d’un alternant mais aussi du risque. </a:t>
            </a:r>
          </a:p>
          <a:p>
            <a:endParaRPr lang="fr-FR" i="1" dirty="0"/>
          </a:p>
          <a:p>
            <a:r>
              <a:rPr lang="fr-FR" i="1" dirty="0"/>
              <a:t>Votre tout premier objectif est donc de rassurer le recruteur.</a:t>
            </a:r>
          </a:p>
          <a:p>
            <a:endParaRPr lang="fr-FR" i="1" dirty="0"/>
          </a:p>
          <a:p>
            <a:r>
              <a:rPr lang="fr-FR" i="1" dirty="0"/>
              <a:t>Utilisez le fichier apprenant pour apprendre à rédiger des lettres de motivation pertinentes.</a:t>
            </a:r>
          </a:p>
        </p:txBody>
      </p:sp>
    </p:spTree>
    <p:extLst>
      <p:ext uri="{BB962C8B-B14F-4D97-AF65-F5344CB8AC3E}">
        <p14:creationId xmlns:p14="http://schemas.microsoft.com/office/powerpoint/2010/main" val="86107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10BCD0-6981-4708-A7F7-F435776C8304}"/>
              </a:ext>
            </a:extLst>
          </p:cNvPr>
          <p:cNvSpPr>
            <a:spLocks noGrp="1"/>
          </p:cNvSpPr>
          <p:nvPr>
            <p:ph type="title"/>
          </p:nvPr>
        </p:nvSpPr>
        <p:spPr/>
        <p:txBody>
          <a:bodyPr>
            <a:noAutofit/>
          </a:bodyPr>
          <a:lstStyle/>
          <a:p>
            <a:r>
              <a:rPr lang="fr-FR" sz="2800" b="1" dirty="0"/>
              <a:t>Pour rassurer l’employeur et ainsi, vous démarquer, voici ce que votre message doit contenir</a:t>
            </a:r>
          </a:p>
        </p:txBody>
      </p:sp>
      <p:sp>
        <p:nvSpPr>
          <p:cNvPr id="3" name="Espace réservé du contenu 2">
            <a:extLst>
              <a:ext uri="{FF2B5EF4-FFF2-40B4-BE49-F238E27FC236}">
                <a16:creationId xmlns:a16="http://schemas.microsoft.com/office/drawing/2014/main" id="{3BEC259E-6EA3-4BF1-80EA-8311F4770CD3}"/>
              </a:ext>
            </a:extLst>
          </p:cNvPr>
          <p:cNvSpPr>
            <a:spLocks noGrp="1"/>
          </p:cNvSpPr>
          <p:nvPr>
            <p:ph idx="1"/>
          </p:nvPr>
        </p:nvSpPr>
        <p:spPr/>
        <p:txBody>
          <a:bodyPr vert="horz" lIns="91440" tIns="45720" rIns="91440" bIns="45720" rtlCol="0" anchor="t">
            <a:normAutofit/>
          </a:bodyPr>
          <a:lstStyle/>
          <a:p>
            <a:r>
              <a:rPr lang="fr-FR" dirty="0"/>
              <a:t>Le type de contrat : précisez si vous cherchez un contrat d’apprentissage ou un contrat de professionnalisation. </a:t>
            </a:r>
          </a:p>
          <a:p>
            <a:endParaRPr lang="fr-FR" dirty="0"/>
          </a:p>
          <a:p>
            <a:r>
              <a:rPr lang="fr-FR" dirty="0"/>
              <a:t>La durée et surtout le rythme de votre alternance : l’entreprise a besoin de savoir si ce rythme conviendra à son organisation, si elle pourra le cas échéant l’adapter. </a:t>
            </a:r>
          </a:p>
        </p:txBody>
      </p:sp>
    </p:spTree>
    <p:extLst>
      <p:ext uri="{BB962C8B-B14F-4D97-AF65-F5344CB8AC3E}">
        <p14:creationId xmlns:p14="http://schemas.microsoft.com/office/powerpoint/2010/main" val="1618998938"/>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TotalTime>
  <Words>990</Words>
  <Application>Microsoft Office PowerPoint</Application>
  <PresentationFormat>Grand écran</PresentationFormat>
  <Paragraphs>76</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Century Gothic</vt:lpstr>
      <vt:lpstr>Wingdings 3</vt:lpstr>
      <vt:lpstr>Brin</vt:lpstr>
      <vt:lpstr>CV, lettre de motivation et suivi de recherche</vt:lpstr>
      <vt:lpstr>Commençons par analyser des CV</vt:lpstr>
      <vt:lpstr>Quelques éléments utiles pour vous aider à rendre votre CV plus percutant</vt:lpstr>
      <vt:lpstr>Le cas particulier d’un CV pour alternance et contrat pro</vt:lpstr>
      <vt:lpstr>Faire le tri dans ses expériences </vt:lpstr>
      <vt:lpstr>Un exemple de CV pour le contrat pro/l’alternance</vt:lpstr>
      <vt:lpstr>Il n’y a pas que le CV…</vt:lpstr>
      <vt:lpstr>La lettre de motivation </vt:lpstr>
      <vt:lpstr>Pour rassurer l’employeur et ainsi, vous démarquer, voici ce que votre message doit contenir</vt:lpstr>
      <vt:lpstr>Mais aussi…</vt:lpstr>
      <vt:lpstr>Workshop</vt:lpstr>
      <vt:lpstr>Dernière étape de la recherche: suivi des candidatures</vt:lpstr>
      <vt:lpstr>Présentation PowerPoint</vt:lpstr>
      <vt:lpstr>Les relances ‘non agressives’…</vt:lpstr>
      <vt:lpstr>Modèle de lettre de relance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lettre de motivation et suivi de recherche</dc:title>
  <dc:creator>claudia migliaccio</dc:creator>
  <cp:lastModifiedBy>lucille1 herbay</cp:lastModifiedBy>
  <cp:revision>72</cp:revision>
  <dcterms:created xsi:type="dcterms:W3CDTF">2019-08-21T09:45:33Z</dcterms:created>
  <dcterms:modified xsi:type="dcterms:W3CDTF">2020-01-14T08:27:10Z</dcterms:modified>
</cp:coreProperties>
</file>